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doc" ContentType="application/msword"/>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70" r:id="rId1"/>
  </p:sldMasterIdLst>
  <p:notesMasterIdLst>
    <p:notesMasterId r:id="rId90"/>
  </p:notesMasterIdLst>
  <p:handoutMasterIdLst>
    <p:handoutMasterId r:id="rId91"/>
  </p:handoutMasterIdLst>
  <p:sldIdLst>
    <p:sldId id="453" r:id="rId2"/>
    <p:sldId id="480" r:id="rId3"/>
    <p:sldId id="481" r:id="rId4"/>
    <p:sldId id="464" r:id="rId5"/>
    <p:sldId id="258" r:id="rId6"/>
    <p:sldId id="330" r:id="rId7"/>
    <p:sldId id="371" r:id="rId8"/>
    <p:sldId id="475" r:id="rId9"/>
    <p:sldId id="476" r:id="rId10"/>
    <p:sldId id="466" r:id="rId11"/>
    <p:sldId id="389" r:id="rId12"/>
    <p:sldId id="390" r:id="rId13"/>
    <p:sldId id="392" r:id="rId14"/>
    <p:sldId id="394" r:id="rId15"/>
    <p:sldId id="467" r:id="rId16"/>
    <p:sldId id="393" r:id="rId17"/>
    <p:sldId id="486" r:id="rId18"/>
    <p:sldId id="469" r:id="rId19"/>
    <p:sldId id="391" r:id="rId20"/>
    <p:sldId id="436" r:id="rId21"/>
    <p:sldId id="437" r:id="rId22"/>
    <p:sldId id="454" r:id="rId23"/>
    <p:sldId id="438" r:id="rId24"/>
    <p:sldId id="468" r:id="rId25"/>
    <p:sldId id="439" r:id="rId26"/>
    <p:sldId id="440" r:id="rId27"/>
    <p:sldId id="441" r:id="rId28"/>
    <p:sldId id="491" r:id="rId29"/>
    <p:sldId id="410" r:id="rId30"/>
    <p:sldId id="395" r:id="rId31"/>
    <p:sldId id="396" r:id="rId32"/>
    <p:sldId id="397" r:id="rId33"/>
    <p:sldId id="398" r:id="rId34"/>
    <p:sldId id="411" r:id="rId35"/>
    <p:sldId id="401" r:id="rId36"/>
    <p:sldId id="402" r:id="rId37"/>
    <p:sldId id="412" r:id="rId38"/>
    <p:sldId id="470" r:id="rId39"/>
    <p:sldId id="403" r:id="rId40"/>
    <p:sldId id="471" r:id="rId41"/>
    <p:sldId id="483" r:id="rId42"/>
    <p:sldId id="405" r:id="rId43"/>
    <p:sldId id="406" r:id="rId44"/>
    <p:sldId id="407" r:id="rId45"/>
    <p:sldId id="408" r:id="rId46"/>
    <p:sldId id="487" r:id="rId47"/>
    <p:sldId id="489" r:id="rId48"/>
    <p:sldId id="409" r:id="rId49"/>
    <p:sldId id="413" r:id="rId50"/>
    <p:sldId id="478" r:id="rId51"/>
    <p:sldId id="430" r:id="rId52"/>
    <p:sldId id="485" r:id="rId53"/>
    <p:sldId id="479" r:id="rId54"/>
    <p:sldId id="416" r:id="rId55"/>
    <p:sldId id="417" r:id="rId56"/>
    <p:sldId id="418" r:id="rId57"/>
    <p:sldId id="419" r:id="rId58"/>
    <p:sldId id="420" r:id="rId59"/>
    <p:sldId id="448" r:id="rId60"/>
    <p:sldId id="449" r:id="rId61"/>
    <p:sldId id="421" r:id="rId62"/>
    <p:sldId id="422" r:id="rId63"/>
    <p:sldId id="431" r:id="rId64"/>
    <p:sldId id="432" r:id="rId65"/>
    <p:sldId id="433" r:id="rId66"/>
    <p:sldId id="434" r:id="rId67"/>
    <p:sldId id="426" r:id="rId68"/>
    <p:sldId id="444" r:id="rId69"/>
    <p:sldId id="443" r:id="rId70"/>
    <p:sldId id="488" r:id="rId71"/>
    <p:sldId id="445" r:id="rId72"/>
    <p:sldId id="442" r:id="rId73"/>
    <p:sldId id="446" r:id="rId74"/>
    <p:sldId id="458" r:id="rId75"/>
    <p:sldId id="427" r:id="rId76"/>
    <p:sldId id="473" r:id="rId77"/>
    <p:sldId id="474" r:id="rId78"/>
    <p:sldId id="452" r:id="rId79"/>
    <p:sldId id="428" r:id="rId80"/>
    <p:sldId id="450" r:id="rId81"/>
    <p:sldId id="462" r:id="rId82"/>
    <p:sldId id="463" r:id="rId83"/>
    <p:sldId id="460" r:id="rId84"/>
    <p:sldId id="461" r:id="rId85"/>
    <p:sldId id="472" r:id="rId86"/>
    <p:sldId id="490" r:id="rId87"/>
    <p:sldId id="492" r:id="rId88"/>
    <p:sldId id="451" r:id="rId89"/>
  </p:sldIdLst>
  <p:sldSz cx="9144000" cy="6858000" type="screen4x3"/>
  <p:notesSz cx="7099300" cy="10234613"/>
  <p:defaultTextStyle>
    <a:defPPr>
      <a:defRPr lang="en-US"/>
    </a:defPPr>
    <a:lvl1pPr algn="just" rtl="0" eaLnBrk="0" fontAlgn="base" hangingPunct="0">
      <a:spcBef>
        <a:spcPct val="0"/>
      </a:spcBef>
      <a:spcAft>
        <a:spcPct val="0"/>
      </a:spcAft>
      <a:defRPr kumimoji="1" sz="2400" b="1" kern="1200">
        <a:solidFill>
          <a:srgbClr val="000080"/>
        </a:solidFill>
        <a:latin typeface="楷体_GB2312" pitchFamily="49" charset="-122"/>
        <a:ea typeface="楷体_GB2312" pitchFamily="49" charset="-122"/>
        <a:cs typeface="+mn-cs"/>
      </a:defRPr>
    </a:lvl1pPr>
    <a:lvl2pPr marL="457200" algn="just" rtl="0" eaLnBrk="0" fontAlgn="base" hangingPunct="0">
      <a:spcBef>
        <a:spcPct val="0"/>
      </a:spcBef>
      <a:spcAft>
        <a:spcPct val="0"/>
      </a:spcAft>
      <a:defRPr kumimoji="1" sz="2400" b="1" kern="1200">
        <a:solidFill>
          <a:srgbClr val="000080"/>
        </a:solidFill>
        <a:latin typeface="楷体_GB2312" pitchFamily="49" charset="-122"/>
        <a:ea typeface="楷体_GB2312" pitchFamily="49" charset="-122"/>
        <a:cs typeface="+mn-cs"/>
      </a:defRPr>
    </a:lvl2pPr>
    <a:lvl3pPr marL="914400" algn="just" rtl="0" eaLnBrk="0" fontAlgn="base" hangingPunct="0">
      <a:spcBef>
        <a:spcPct val="0"/>
      </a:spcBef>
      <a:spcAft>
        <a:spcPct val="0"/>
      </a:spcAft>
      <a:defRPr kumimoji="1" sz="2400" b="1" kern="1200">
        <a:solidFill>
          <a:srgbClr val="000080"/>
        </a:solidFill>
        <a:latin typeface="楷体_GB2312" pitchFamily="49" charset="-122"/>
        <a:ea typeface="楷体_GB2312" pitchFamily="49" charset="-122"/>
        <a:cs typeface="+mn-cs"/>
      </a:defRPr>
    </a:lvl3pPr>
    <a:lvl4pPr marL="1371600" algn="just" rtl="0" eaLnBrk="0" fontAlgn="base" hangingPunct="0">
      <a:spcBef>
        <a:spcPct val="0"/>
      </a:spcBef>
      <a:spcAft>
        <a:spcPct val="0"/>
      </a:spcAft>
      <a:defRPr kumimoji="1" sz="2400" b="1" kern="1200">
        <a:solidFill>
          <a:srgbClr val="000080"/>
        </a:solidFill>
        <a:latin typeface="楷体_GB2312" pitchFamily="49" charset="-122"/>
        <a:ea typeface="楷体_GB2312" pitchFamily="49" charset="-122"/>
        <a:cs typeface="+mn-cs"/>
      </a:defRPr>
    </a:lvl4pPr>
    <a:lvl5pPr marL="1828800" algn="just" rtl="0" eaLnBrk="0" fontAlgn="base" hangingPunct="0">
      <a:spcBef>
        <a:spcPct val="0"/>
      </a:spcBef>
      <a:spcAft>
        <a:spcPct val="0"/>
      </a:spcAft>
      <a:defRPr kumimoji="1" sz="2400" b="1" kern="1200">
        <a:solidFill>
          <a:srgbClr val="000080"/>
        </a:solidFill>
        <a:latin typeface="楷体_GB2312" pitchFamily="49" charset="-122"/>
        <a:ea typeface="楷体_GB2312" pitchFamily="49" charset="-122"/>
        <a:cs typeface="+mn-cs"/>
      </a:defRPr>
    </a:lvl5pPr>
    <a:lvl6pPr marL="2286000" algn="l" defTabSz="914400" rtl="0" eaLnBrk="1" latinLnBrk="0" hangingPunct="1">
      <a:defRPr kumimoji="1" sz="2400" b="1" kern="1200">
        <a:solidFill>
          <a:srgbClr val="000080"/>
        </a:solidFill>
        <a:latin typeface="楷体_GB2312" pitchFamily="49" charset="-122"/>
        <a:ea typeface="楷体_GB2312" pitchFamily="49" charset="-122"/>
        <a:cs typeface="+mn-cs"/>
      </a:defRPr>
    </a:lvl6pPr>
    <a:lvl7pPr marL="2743200" algn="l" defTabSz="914400" rtl="0" eaLnBrk="1" latinLnBrk="0" hangingPunct="1">
      <a:defRPr kumimoji="1" sz="2400" b="1" kern="1200">
        <a:solidFill>
          <a:srgbClr val="000080"/>
        </a:solidFill>
        <a:latin typeface="楷体_GB2312" pitchFamily="49" charset="-122"/>
        <a:ea typeface="楷体_GB2312" pitchFamily="49" charset="-122"/>
        <a:cs typeface="+mn-cs"/>
      </a:defRPr>
    </a:lvl7pPr>
    <a:lvl8pPr marL="3200400" algn="l" defTabSz="914400" rtl="0" eaLnBrk="1" latinLnBrk="0" hangingPunct="1">
      <a:defRPr kumimoji="1" sz="2400" b="1" kern="1200">
        <a:solidFill>
          <a:srgbClr val="000080"/>
        </a:solidFill>
        <a:latin typeface="楷体_GB2312" pitchFamily="49" charset="-122"/>
        <a:ea typeface="楷体_GB2312" pitchFamily="49" charset="-122"/>
        <a:cs typeface="+mn-cs"/>
      </a:defRPr>
    </a:lvl8pPr>
    <a:lvl9pPr marL="3657600" algn="l" defTabSz="914400" rtl="0" eaLnBrk="1" latinLnBrk="0" hangingPunct="1">
      <a:defRPr kumimoji="1" sz="2400" b="1" kern="1200">
        <a:solidFill>
          <a:srgbClr val="000080"/>
        </a:solidFill>
        <a:latin typeface="楷体_GB2312" pitchFamily="49" charset="-122"/>
        <a:ea typeface="楷体_GB2312" pitchFamily="49"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hlink"/>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CC3300"/>
    <a:srgbClr val="CCECFF"/>
    <a:srgbClr val="808000"/>
    <a:srgbClr val="006600"/>
    <a:srgbClr val="0000FF"/>
    <a:srgbClr val="FFFF00"/>
    <a:srgbClr val="000066"/>
    <a:srgbClr val="00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522" autoAdjust="0"/>
    <p:restoredTop sz="86460" autoAdjust="0"/>
  </p:normalViewPr>
  <p:slideViewPr>
    <p:cSldViewPr snapToGrid="0">
      <p:cViewPr varScale="1">
        <p:scale>
          <a:sx n="90" d="100"/>
          <a:sy n="90" d="100"/>
        </p:scale>
        <p:origin x="-96" y="-21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79" d="100"/>
          <a:sy n="79" d="100"/>
        </p:scale>
        <p:origin x="-2250" y="-84"/>
      </p:cViewPr>
      <p:guideLst>
        <p:guide orient="horz" pos="3224"/>
        <p:guide pos="2236"/>
      </p:guideLst>
    </p:cSldViewPr>
  </p:notesViewPr>
  <p:gridSpacing cx="180023" cy="180023"/>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notesMaster" Target="notesMasters/notesMaster1.xml"/><Relationship Id="rId95"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image" Target="../media/image4.emf"/><Relationship Id="rId4" Type="http://schemas.openxmlformats.org/officeDocument/2006/relationships/image" Target="../media/image7.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0050"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6460" tIns="48230" rIns="96460" bIns="48230" numCol="1" anchor="t" anchorCtr="0" compatLnSpc="1">
            <a:prstTxWarp prst="textNoShape">
              <a:avLst/>
            </a:prstTxWarp>
          </a:bodyPr>
          <a:lstStyle>
            <a:lvl1pPr algn="l" eaLnBrk="1" hangingPunct="1">
              <a:lnSpc>
                <a:spcPct val="100000"/>
              </a:lnSpc>
              <a:defRPr sz="1300" b="0">
                <a:solidFill>
                  <a:schemeClr val="tx1"/>
                </a:solidFill>
                <a:latin typeface="Arial" charset="0"/>
                <a:ea typeface="宋体" pitchFamily="2" charset="-122"/>
              </a:defRPr>
            </a:lvl1pPr>
          </a:lstStyle>
          <a:p>
            <a:pPr>
              <a:defRPr/>
            </a:pPr>
            <a:endParaRPr lang="zh-CN" altLang="en-US"/>
          </a:p>
        </p:txBody>
      </p:sp>
      <p:sp>
        <p:nvSpPr>
          <p:cNvPr id="130051" name="Rectangle 3"/>
          <p:cNvSpPr>
            <a:spLocks noGrp="1" noChangeArrowheads="1"/>
          </p:cNvSpPr>
          <p:nvPr>
            <p:ph type="dt" sz="quarter" idx="1"/>
          </p:nvPr>
        </p:nvSpPr>
        <p:spPr bwMode="auto">
          <a:xfrm>
            <a:off x="4021138" y="0"/>
            <a:ext cx="3076575" cy="511175"/>
          </a:xfrm>
          <a:prstGeom prst="rect">
            <a:avLst/>
          </a:prstGeom>
          <a:noFill/>
          <a:ln w="9525">
            <a:noFill/>
            <a:miter lim="800000"/>
            <a:headEnd/>
            <a:tailEnd/>
          </a:ln>
          <a:effectLst/>
        </p:spPr>
        <p:txBody>
          <a:bodyPr vert="horz" wrap="square" lIns="96460" tIns="48230" rIns="96460" bIns="48230" numCol="1" anchor="t" anchorCtr="0" compatLnSpc="1">
            <a:prstTxWarp prst="textNoShape">
              <a:avLst/>
            </a:prstTxWarp>
          </a:bodyPr>
          <a:lstStyle>
            <a:lvl1pPr algn="r" eaLnBrk="1" hangingPunct="1">
              <a:lnSpc>
                <a:spcPct val="100000"/>
              </a:lnSpc>
              <a:defRPr sz="1300" b="0">
                <a:solidFill>
                  <a:schemeClr val="tx1"/>
                </a:solidFill>
                <a:latin typeface="Arial" charset="0"/>
                <a:ea typeface="宋体" pitchFamily="2" charset="-122"/>
              </a:defRPr>
            </a:lvl1pPr>
          </a:lstStyle>
          <a:p>
            <a:pPr>
              <a:defRPr/>
            </a:pPr>
            <a:endParaRPr lang="en-US" altLang="zh-CN"/>
          </a:p>
        </p:txBody>
      </p:sp>
      <p:sp>
        <p:nvSpPr>
          <p:cNvPr id="130052" name="Rectangle 4"/>
          <p:cNvSpPr>
            <a:spLocks noGrp="1" noChangeArrowheads="1"/>
          </p:cNvSpPr>
          <p:nvPr>
            <p:ph type="ftr" sz="quarter" idx="2"/>
          </p:nvPr>
        </p:nvSpPr>
        <p:spPr bwMode="auto">
          <a:xfrm>
            <a:off x="0" y="9721850"/>
            <a:ext cx="3076575" cy="511175"/>
          </a:xfrm>
          <a:prstGeom prst="rect">
            <a:avLst/>
          </a:prstGeom>
          <a:noFill/>
          <a:ln w="9525">
            <a:noFill/>
            <a:miter lim="800000"/>
            <a:headEnd/>
            <a:tailEnd/>
          </a:ln>
          <a:effectLst/>
        </p:spPr>
        <p:txBody>
          <a:bodyPr vert="horz" wrap="square" lIns="96460" tIns="48230" rIns="96460" bIns="48230" numCol="1" anchor="b" anchorCtr="0" compatLnSpc="1">
            <a:prstTxWarp prst="textNoShape">
              <a:avLst/>
            </a:prstTxWarp>
          </a:bodyPr>
          <a:lstStyle>
            <a:lvl1pPr algn="l" eaLnBrk="1" hangingPunct="1">
              <a:lnSpc>
                <a:spcPct val="100000"/>
              </a:lnSpc>
              <a:defRPr sz="1300" b="0">
                <a:solidFill>
                  <a:schemeClr val="tx1"/>
                </a:solidFill>
                <a:latin typeface="Arial" charset="0"/>
                <a:ea typeface="宋体" pitchFamily="2" charset="-122"/>
              </a:defRPr>
            </a:lvl1pPr>
          </a:lstStyle>
          <a:p>
            <a:pPr>
              <a:defRPr/>
            </a:pPr>
            <a:endParaRPr lang="en-US" altLang="zh-CN"/>
          </a:p>
        </p:txBody>
      </p:sp>
      <p:sp>
        <p:nvSpPr>
          <p:cNvPr id="130053" name="Rectangle 5"/>
          <p:cNvSpPr>
            <a:spLocks noGrp="1" noChangeArrowheads="1"/>
          </p:cNvSpPr>
          <p:nvPr>
            <p:ph type="sldNum" sz="quarter" idx="3"/>
          </p:nvPr>
        </p:nvSpPr>
        <p:spPr bwMode="auto">
          <a:xfrm>
            <a:off x="4021138" y="9721850"/>
            <a:ext cx="3076575" cy="511175"/>
          </a:xfrm>
          <a:prstGeom prst="rect">
            <a:avLst/>
          </a:prstGeom>
          <a:noFill/>
          <a:ln w="9525">
            <a:noFill/>
            <a:miter lim="800000"/>
            <a:headEnd/>
            <a:tailEnd/>
          </a:ln>
          <a:effectLst/>
        </p:spPr>
        <p:txBody>
          <a:bodyPr vert="horz" wrap="square" lIns="96460" tIns="48230" rIns="96460" bIns="48230" numCol="1" anchor="b" anchorCtr="0" compatLnSpc="1">
            <a:prstTxWarp prst="textNoShape">
              <a:avLst/>
            </a:prstTxWarp>
          </a:bodyPr>
          <a:lstStyle>
            <a:lvl1pPr algn="r" eaLnBrk="1" hangingPunct="1">
              <a:lnSpc>
                <a:spcPct val="100000"/>
              </a:lnSpc>
              <a:defRPr sz="1300" b="0">
                <a:solidFill>
                  <a:schemeClr val="tx1"/>
                </a:solidFill>
                <a:latin typeface="Arial" charset="0"/>
                <a:ea typeface="宋体" pitchFamily="2" charset="-122"/>
              </a:defRPr>
            </a:lvl1pPr>
          </a:lstStyle>
          <a:p>
            <a:pPr>
              <a:defRPr/>
            </a:pPr>
            <a:fld id="{354EA6A3-512A-4083-A6EC-234187AE5A50}" type="slidenum">
              <a:rPr lang="zh-CN" altLang="en-US"/>
              <a:pPr>
                <a:defRPr/>
              </a:pPr>
              <a:t>‹#›</a:t>
            </a:fld>
            <a:endParaRPr lang="en-US" altLang="zh-CN"/>
          </a:p>
        </p:txBody>
      </p:sp>
    </p:spTree>
    <p:extLst>
      <p:ext uri="{BB962C8B-B14F-4D97-AF65-F5344CB8AC3E}">
        <p14:creationId xmlns:p14="http://schemas.microsoft.com/office/powerpoint/2010/main" val="307183856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8306"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6460" tIns="48230" rIns="96460" bIns="48230" numCol="1" anchor="t" anchorCtr="0" compatLnSpc="1">
            <a:prstTxWarp prst="textNoShape">
              <a:avLst/>
            </a:prstTxWarp>
          </a:bodyPr>
          <a:lstStyle>
            <a:lvl1pPr algn="l" eaLnBrk="1" hangingPunct="1">
              <a:lnSpc>
                <a:spcPct val="100000"/>
              </a:lnSpc>
              <a:defRPr sz="1300" b="0">
                <a:solidFill>
                  <a:schemeClr val="tx1"/>
                </a:solidFill>
                <a:latin typeface="Tahoma" pitchFamily="34" charset="0"/>
                <a:ea typeface="宋体" pitchFamily="2" charset="-122"/>
              </a:defRPr>
            </a:lvl1pPr>
          </a:lstStyle>
          <a:p>
            <a:pPr>
              <a:defRPr/>
            </a:pPr>
            <a:endParaRPr lang="zh-CN" altLang="en-US"/>
          </a:p>
        </p:txBody>
      </p:sp>
      <p:sp>
        <p:nvSpPr>
          <p:cNvPr id="98307" name="Rectangle 3"/>
          <p:cNvSpPr>
            <a:spLocks noGrp="1" noChangeArrowheads="1"/>
          </p:cNvSpPr>
          <p:nvPr>
            <p:ph type="dt" idx="1"/>
          </p:nvPr>
        </p:nvSpPr>
        <p:spPr bwMode="auto">
          <a:xfrm>
            <a:off x="4022725" y="0"/>
            <a:ext cx="3076575" cy="511175"/>
          </a:xfrm>
          <a:prstGeom prst="rect">
            <a:avLst/>
          </a:prstGeom>
          <a:noFill/>
          <a:ln w="9525">
            <a:noFill/>
            <a:miter lim="800000"/>
            <a:headEnd/>
            <a:tailEnd/>
          </a:ln>
          <a:effectLst/>
        </p:spPr>
        <p:txBody>
          <a:bodyPr vert="horz" wrap="square" lIns="96460" tIns="48230" rIns="96460" bIns="48230" numCol="1" anchor="t" anchorCtr="0" compatLnSpc="1">
            <a:prstTxWarp prst="textNoShape">
              <a:avLst/>
            </a:prstTxWarp>
          </a:bodyPr>
          <a:lstStyle>
            <a:lvl1pPr algn="r" eaLnBrk="1" hangingPunct="1">
              <a:lnSpc>
                <a:spcPct val="100000"/>
              </a:lnSpc>
              <a:defRPr sz="1300" b="0">
                <a:solidFill>
                  <a:schemeClr val="tx1"/>
                </a:solidFill>
                <a:latin typeface="Tahoma" pitchFamily="34" charset="0"/>
                <a:ea typeface="宋体" pitchFamily="2" charset="-122"/>
              </a:defRPr>
            </a:lvl1pPr>
          </a:lstStyle>
          <a:p>
            <a:pPr>
              <a:defRPr/>
            </a:pPr>
            <a:endParaRPr lang="en-US" altLang="zh-CN"/>
          </a:p>
        </p:txBody>
      </p:sp>
      <p:sp>
        <p:nvSpPr>
          <p:cNvPr id="94212" name="Rectangle 4"/>
          <p:cNvSpPr>
            <a:spLocks noGrp="1" noRot="1" noChangeAspect="1" noChangeArrowheads="1" noTextEdit="1"/>
          </p:cNvSpPr>
          <p:nvPr>
            <p:ph type="sldImg" idx="2"/>
          </p:nvPr>
        </p:nvSpPr>
        <p:spPr bwMode="auto">
          <a:xfrm>
            <a:off x="990600" y="766763"/>
            <a:ext cx="5119688" cy="38385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8309" name="Rectangle 5"/>
          <p:cNvSpPr>
            <a:spLocks noGrp="1" noChangeArrowheads="1"/>
          </p:cNvSpPr>
          <p:nvPr>
            <p:ph type="body" sz="quarter" idx="3"/>
          </p:nvPr>
        </p:nvSpPr>
        <p:spPr bwMode="auto">
          <a:xfrm>
            <a:off x="946150" y="4860925"/>
            <a:ext cx="5207000" cy="4606925"/>
          </a:xfrm>
          <a:prstGeom prst="rect">
            <a:avLst/>
          </a:prstGeom>
          <a:noFill/>
          <a:ln w="9525">
            <a:noFill/>
            <a:miter lim="800000"/>
            <a:headEnd/>
            <a:tailEnd/>
          </a:ln>
          <a:effectLst/>
        </p:spPr>
        <p:txBody>
          <a:bodyPr vert="horz" wrap="square" lIns="96460" tIns="48230" rIns="96460" bIns="4823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98310" name="Rectangle 6"/>
          <p:cNvSpPr>
            <a:spLocks noGrp="1" noChangeArrowheads="1"/>
          </p:cNvSpPr>
          <p:nvPr>
            <p:ph type="ftr" sz="quarter" idx="4"/>
          </p:nvPr>
        </p:nvSpPr>
        <p:spPr bwMode="auto">
          <a:xfrm>
            <a:off x="0" y="9723438"/>
            <a:ext cx="3076575" cy="511175"/>
          </a:xfrm>
          <a:prstGeom prst="rect">
            <a:avLst/>
          </a:prstGeom>
          <a:noFill/>
          <a:ln w="9525">
            <a:noFill/>
            <a:miter lim="800000"/>
            <a:headEnd/>
            <a:tailEnd/>
          </a:ln>
          <a:effectLst/>
        </p:spPr>
        <p:txBody>
          <a:bodyPr vert="horz" wrap="square" lIns="96460" tIns="48230" rIns="96460" bIns="48230" numCol="1" anchor="b" anchorCtr="0" compatLnSpc="1">
            <a:prstTxWarp prst="textNoShape">
              <a:avLst/>
            </a:prstTxWarp>
          </a:bodyPr>
          <a:lstStyle>
            <a:lvl1pPr algn="l" eaLnBrk="1" hangingPunct="1">
              <a:lnSpc>
                <a:spcPct val="100000"/>
              </a:lnSpc>
              <a:defRPr sz="1300" b="0">
                <a:solidFill>
                  <a:schemeClr val="tx1"/>
                </a:solidFill>
                <a:latin typeface="Tahoma" pitchFamily="34" charset="0"/>
                <a:ea typeface="宋体" pitchFamily="2" charset="-122"/>
              </a:defRPr>
            </a:lvl1pPr>
          </a:lstStyle>
          <a:p>
            <a:pPr>
              <a:defRPr/>
            </a:pPr>
            <a:endParaRPr lang="en-US" altLang="zh-CN"/>
          </a:p>
        </p:txBody>
      </p:sp>
      <p:sp>
        <p:nvSpPr>
          <p:cNvPr id="98311" name="Rectangle 7"/>
          <p:cNvSpPr>
            <a:spLocks noGrp="1" noChangeArrowheads="1"/>
          </p:cNvSpPr>
          <p:nvPr>
            <p:ph type="sldNum" sz="quarter" idx="5"/>
          </p:nvPr>
        </p:nvSpPr>
        <p:spPr bwMode="auto">
          <a:xfrm>
            <a:off x="4022725" y="9723438"/>
            <a:ext cx="3076575" cy="511175"/>
          </a:xfrm>
          <a:prstGeom prst="rect">
            <a:avLst/>
          </a:prstGeom>
          <a:noFill/>
          <a:ln w="9525">
            <a:noFill/>
            <a:miter lim="800000"/>
            <a:headEnd/>
            <a:tailEnd/>
          </a:ln>
          <a:effectLst/>
        </p:spPr>
        <p:txBody>
          <a:bodyPr vert="horz" wrap="square" lIns="96460" tIns="48230" rIns="96460" bIns="48230" numCol="1" anchor="b" anchorCtr="0" compatLnSpc="1">
            <a:prstTxWarp prst="textNoShape">
              <a:avLst/>
            </a:prstTxWarp>
          </a:bodyPr>
          <a:lstStyle>
            <a:lvl1pPr algn="r" eaLnBrk="1" hangingPunct="1">
              <a:lnSpc>
                <a:spcPct val="100000"/>
              </a:lnSpc>
              <a:defRPr sz="1300" b="0">
                <a:solidFill>
                  <a:schemeClr val="tx1"/>
                </a:solidFill>
                <a:latin typeface="Tahoma" pitchFamily="34" charset="0"/>
                <a:ea typeface="宋体" pitchFamily="2" charset="-122"/>
              </a:defRPr>
            </a:lvl1pPr>
          </a:lstStyle>
          <a:p>
            <a:pPr>
              <a:defRPr/>
            </a:pPr>
            <a:fld id="{C2F1AA00-041B-41CD-9EF5-1EEC493D97C5}" type="slidenum">
              <a:rPr lang="zh-CN" altLang="en-US"/>
              <a:pPr>
                <a:defRPr/>
              </a:pPr>
              <a:t>‹#›</a:t>
            </a:fld>
            <a:endParaRPr lang="en-US" altLang="zh-CN"/>
          </a:p>
        </p:txBody>
      </p:sp>
    </p:spTree>
    <p:extLst>
      <p:ext uri="{BB962C8B-B14F-4D97-AF65-F5344CB8AC3E}">
        <p14:creationId xmlns:p14="http://schemas.microsoft.com/office/powerpoint/2010/main" val="334468070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幻灯片00">
    <p:spTree>
      <p:nvGrpSpPr>
        <p:cNvPr id="1" name=""/>
        <p:cNvGrpSpPr/>
        <p:nvPr/>
      </p:nvGrpSpPr>
      <p:grpSpPr>
        <a:xfrm>
          <a:off x="0" y="0"/>
          <a:ext cx="0" cy="0"/>
          <a:chOff x="0" y="0"/>
          <a:chExt cx="0" cy="0"/>
        </a:xfrm>
      </p:grpSpPr>
    </p:spTree>
    <p:extLst>
      <p:ext uri="{BB962C8B-B14F-4D97-AF65-F5344CB8AC3E}">
        <p14:creationId xmlns:p14="http://schemas.microsoft.com/office/powerpoint/2010/main" val="3986907008"/>
      </p:ext>
    </p:extLst>
  </p:cSld>
  <p:clrMapOvr>
    <a:masterClrMapping/>
  </p:clrMapOvr>
  <p:transition>
    <p:wipe di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幻灯片01">
    <p:spTree>
      <p:nvGrpSpPr>
        <p:cNvPr id="1" name=""/>
        <p:cNvGrpSpPr/>
        <p:nvPr/>
      </p:nvGrpSpPr>
      <p:grpSpPr>
        <a:xfrm>
          <a:off x="0" y="0"/>
          <a:ext cx="0" cy="0"/>
          <a:chOff x="0" y="0"/>
          <a:chExt cx="0" cy="0"/>
        </a:xfrm>
      </p:grpSpPr>
      <p:sp>
        <p:nvSpPr>
          <p:cNvPr id="2" name="灯片编号占位符 3"/>
          <p:cNvSpPr txBox="1">
            <a:spLocks noGrp="1"/>
          </p:cNvSpPr>
          <p:nvPr userDrawn="1"/>
        </p:nvSpPr>
        <p:spPr bwMode="auto">
          <a:xfrm>
            <a:off x="7920038" y="6513513"/>
            <a:ext cx="990600" cy="344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anchor="b"/>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r" eaLnBrk="1" hangingPunct="1">
              <a:defRPr/>
            </a:pPr>
            <a:fld id="{2A26B063-FAAD-4EF0-A87B-0CE16BD37DCD}" type="slidenum">
              <a:rPr kumimoji="0" lang="zh-CN" altLang="en-US" sz="1400" smtClean="0">
                <a:solidFill>
                  <a:srgbClr val="000099"/>
                </a:solidFill>
                <a:latin typeface="Tahoma" pitchFamily="34" charset="0"/>
                <a:ea typeface="宋体" charset="-122"/>
              </a:rPr>
              <a:pPr algn="r" eaLnBrk="1" hangingPunct="1">
                <a:defRPr/>
              </a:pPr>
              <a:t>‹#›</a:t>
            </a:fld>
            <a:endParaRPr kumimoji="0" lang="en-US" altLang="zh-CN" sz="1400" smtClean="0">
              <a:solidFill>
                <a:srgbClr val="000099"/>
              </a:solidFill>
              <a:latin typeface="Tahoma" pitchFamily="34" charset="0"/>
              <a:ea typeface="宋体" charset="-122"/>
            </a:endParaRPr>
          </a:p>
        </p:txBody>
      </p:sp>
      <p:sp>
        <p:nvSpPr>
          <p:cNvPr id="3" name="Rectangle 33"/>
          <p:cNvSpPr>
            <a:spLocks noChangeArrowheads="1"/>
          </p:cNvSpPr>
          <p:nvPr userDrawn="1"/>
        </p:nvSpPr>
        <p:spPr bwMode="auto">
          <a:xfrm flipH="1">
            <a:off x="0" y="6513513"/>
            <a:ext cx="9144000" cy="344487"/>
          </a:xfrm>
          <a:prstGeom prst="rect">
            <a:avLst/>
          </a:prstGeom>
          <a:gradFill rotWithShape="0">
            <a:gsLst>
              <a:gs pos="0">
                <a:srgbClr val="99CCFF"/>
              </a:gs>
              <a:gs pos="100000">
                <a:srgbClr val="EED0E6"/>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algn="l" eaLnBrk="1" hangingPunct="1"/>
            <a:r>
              <a:rPr kumimoji="0" lang="zh-CN" altLang="en-US" sz="1600" i="1">
                <a:solidFill>
                  <a:srgbClr val="5F5F5F"/>
                </a:solidFill>
                <a:latin typeface="Arial" charset="0"/>
                <a:ea typeface="宋体" pitchFamily="2" charset="-122"/>
              </a:rPr>
              <a:t>             </a:t>
            </a:r>
            <a:r>
              <a:rPr kumimoji="0" lang="zh-CN" altLang="en-US" sz="1600" b="0" i="1">
                <a:solidFill>
                  <a:srgbClr val="333333"/>
                </a:solidFill>
                <a:latin typeface="黑体" pitchFamily="2" charset="-122"/>
                <a:ea typeface="黑体" pitchFamily="2" charset="-122"/>
              </a:rPr>
              <a:t>西南交通大学信息科学与技术学院 “</a:t>
            </a:r>
            <a:r>
              <a:rPr kumimoji="0" lang="zh-CN" altLang="en-US" sz="1600" i="1">
                <a:solidFill>
                  <a:srgbClr val="333333"/>
                </a:solidFill>
                <a:latin typeface="黑体" pitchFamily="2" charset="-122"/>
                <a:ea typeface="黑体" pitchFamily="2" charset="-122"/>
              </a:rPr>
              <a:t>计算机组成原理</a:t>
            </a:r>
            <a:r>
              <a:rPr kumimoji="0" lang="en-US" altLang="zh-CN" sz="1600" i="1">
                <a:solidFill>
                  <a:srgbClr val="333333"/>
                </a:solidFill>
                <a:latin typeface="黑体" pitchFamily="2" charset="-122"/>
                <a:ea typeface="黑体" pitchFamily="2" charset="-122"/>
              </a:rPr>
              <a:t>”</a:t>
            </a:r>
            <a:r>
              <a:rPr kumimoji="0" lang="zh-CN" altLang="en-US" sz="1600" b="0" i="1">
                <a:solidFill>
                  <a:srgbClr val="333333"/>
                </a:solidFill>
                <a:latin typeface="黑体" pitchFamily="2" charset="-122"/>
                <a:ea typeface="黑体" pitchFamily="2" charset="-122"/>
              </a:rPr>
              <a:t>教案</a:t>
            </a:r>
          </a:p>
        </p:txBody>
      </p:sp>
      <p:pic>
        <p:nvPicPr>
          <p:cNvPr id="4" name="Picture 34" descr="gm_clip_image001"/>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81000" y="6516688"/>
            <a:ext cx="312738"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灯片编号占位符 3"/>
          <p:cNvSpPr txBox="1">
            <a:spLocks noGrp="1"/>
          </p:cNvSpPr>
          <p:nvPr userDrawn="1"/>
        </p:nvSpPr>
        <p:spPr bwMode="auto">
          <a:xfrm>
            <a:off x="7920038" y="6513513"/>
            <a:ext cx="990600" cy="344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anchor="b"/>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r" eaLnBrk="1" hangingPunct="1">
              <a:defRPr/>
            </a:pPr>
            <a:fld id="{00BE486D-996D-4D44-AF4D-00D708817E7A}" type="slidenum">
              <a:rPr kumimoji="0" lang="zh-CN" altLang="en-US" sz="1800" smtClean="0">
                <a:solidFill>
                  <a:srgbClr val="000099"/>
                </a:solidFill>
                <a:latin typeface="黑体" pitchFamily="2" charset="-122"/>
                <a:ea typeface="黑体" pitchFamily="2" charset="-122"/>
              </a:rPr>
              <a:pPr algn="r" eaLnBrk="1" hangingPunct="1">
                <a:defRPr/>
              </a:pPr>
              <a:t>‹#›</a:t>
            </a:fld>
            <a:endParaRPr kumimoji="0" lang="en-US" altLang="zh-CN" sz="1800" smtClean="0">
              <a:solidFill>
                <a:srgbClr val="000099"/>
              </a:solidFill>
              <a:latin typeface="黑体" pitchFamily="2" charset="-122"/>
              <a:ea typeface="黑体" pitchFamily="2" charset="-122"/>
            </a:endParaRPr>
          </a:p>
        </p:txBody>
      </p:sp>
    </p:spTree>
    <p:extLst>
      <p:ext uri="{BB962C8B-B14F-4D97-AF65-F5344CB8AC3E}">
        <p14:creationId xmlns:p14="http://schemas.microsoft.com/office/powerpoint/2010/main" val="2905304544"/>
      </p:ext>
    </p:extLst>
  </p:cSld>
  <p:clrMapOvr>
    <a:masterClrMapping/>
  </p:clrMapOvr>
  <p:transition>
    <p:wipe dir="d"/>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幻灯片1">
    <p:spTree>
      <p:nvGrpSpPr>
        <p:cNvPr id="1" name=""/>
        <p:cNvGrpSpPr/>
        <p:nvPr/>
      </p:nvGrpSpPr>
      <p:grpSpPr>
        <a:xfrm>
          <a:off x="0" y="0"/>
          <a:ext cx="0" cy="0"/>
          <a:chOff x="0" y="0"/>
          <a:chExt cx="0" cy="0"/>
        </a:xfrm>
      </p:grpSpPr>
      <p:sp>
        <p:nvSpPr>
          <p:cNvPr id="2" name="Rectangle 33"/>
          <p:cNvSpPr>
            <a:spLocks noChangeArrowheads="1"/>
          </p:cNvSpPr>
          <p:nvPr userDrawn="1"/>
        </p:nvSpPr>
        <p:spPr bwMode="auto">
          <a:xfrm flipH="1">
            <a:off x="0" y="6513513"/>
            <a:ext cx="9144000" cy="344487"/>
          </a:xfrm>
          <a:prstGeom prst="rect">
            <a:avLst/>
          </a:prstGeom>
          <a:gradFill rotWithShape="0">
            <a:gsLst>
              <a:gs pos="0">
                <a:srgbClr val="99CCFF"/>
              </a:gs>
              <a:gs pos="100000">
                <a:srgbClr val="EED0E6"/>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algn="l" eaLnBrk="1" hangingPunct="1"/>
            <a:r>
              <a:rPr kumimoji="0" lang="zh-CN" altLang="en-US" sz="1600" i="1">
                <a:solidFill>
                  <a:srgbClr val="5F5F5F"/>
                </a:solidFill>
                <a:latin typeface="Arial" charset="0"/>
                <a:ea typeface="宋体" pitchFamily="2" charset="-122"/>
              </a:rPr>
              <a:t>             </a:t>
            </a:r>
            <a:r>
              <a:rPr kumimoji="0" lang="zh-CN" altLang="en-US" sz="1600" b="0" i="1">
                <a:solidFill>
                  <a:srgbClr val="333333"/>
                </a:solidFill>
                <a:latin typeface="黑体" pitchFamily="2" charset="-122"/>
                <a:ea typeface="黑体" pitchFamily="2" charset="-122"/>
              </a:rPr>
              <a:t>西南交通大学信息科学与技术学院 “</a:t>
            </a:r>
            <a:r>
              <a:rPr kumimoji="0" lang="zh-CN" altLang="en-US" sz="1600" i="1">
                <a:solidFill>
                  <a:srgbClr val="333333"/>
                </a:solidFill>
                <a:latin typeface="黑体" pitchFamily="2" charset="-122"/>
                <a:ea typeface="黑体" pitchFamily="2" charset="-122"/>
              </a:rPr>
              <a:t>计算机组成原理</a:t>
            </a:r>
            <a:r>
              <a:rPr kumimoji="0" lang="en-US" altLang="zh-CN" sz="1600" i="1">
                <a:solidFill>
                  <a:srgbClr val="333333"/>
                </a:solidFill>
                <a:latin typeface="黑体" pitchFamily="2" charset="-122"/>
                <a:ea typeface="黑体" pitchFamily="2" charset="-122"/>
              </a:rPr>
              <a:t>”</a:t>
            </a:r>
            <a:r>
              <a:rPr kumimoji="0" lang="zh-CN" altLang="en-US" sz="1600" b="0" i="1">
                <a:solidFill>
                  <a:srgbClr val="333333"/>
                </a:solidFill>
                <a:latin typeface="黑体" pitchFamily="2" charset="-122"/>
                <a:ea typeface="黑体" pitchFamily="2" charset="-122"/>
              </a:rPr>
              <a:t>教案</a:t>
            </a:r>
          </a:p>
        </p:txBody>
      </p:sp>
      <p:pic>
        <p:nvPicPr>
          <p:cNvPr id="3" name="Picture 34" descr="gm_clip_image001"/>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81000" y="6516688"/>
            <a:ext cx="312738"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灯片编号占位符 3"/>
          <p:cNvSpPr txBox="1">
            <a:spLocks noGrp="1"/>
          </p:cNvSpPr>
          <p:nvPr userDrawn="1"/>
        </p:nvSpPr>
        <p:spPr bwMode="auto">
          <a:xfrm>
            <a:off x="7920038" y="6513513"/>
            <a:ext cx="990600" cy="344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anchor="b"/>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r" eaLnBrk="1" hangingPunct="1">
              <a:defRPr/>
            </a:pPr>
            <a:fld id="{1C957E2C-3504-4F38-AE8F-CEEBC7F33D45}" type="slidenum">
              <a:rPr kumimoji="0" lang="zh-CN" altLang="en-US" sz="1800" smtClean="0">
                <a:solidFill>
                  <a:srgbClr val="000099"/>
                </a:solidFill>
                <a:latin typeface="黑体" pitchFamily="2" charset="-122"/>
                <a:ea typeface="黑体" pitchFamily="2" charset="-122"/>
              </a:rPr>
              <a:pPr algn="r" eaLnBrk="1" hangingPunct="1">
                <a:defRPr/>
              </a:pPr>
              <a:t>‹#›</a:t>
            </a:fld>
            <a:endParaRPr kumimoji="0" lang="en-US" altLang="zh-CN" sz="1800" dirty="0" smtClean="0">
              <a:solidFill>
                <a:srgbClr val="000099"/>
              </a:solidFill>
              <a:latin typeface="黑体" pitchFamily="2" charset="-122"/>
              <a:ea typeface="黑体" pitchFamily="2" charset="-122"/>
            </a:endParaRPr>
          </a:p>
        </p:txBody>
      </p:sp>
      <p:sp>
        <p:nvSpPr>
          <p:cNvPr id="5" name="Text Box 39"/>
          <p:cNvSpPr txBox="1">
            <a:spLocks noChangeArrowheads="1"/>
          </p:cNvSpPr>
          <p:nvPr userDrawn="1"/>
        </p:nvSpPr>
        <p:spPr bwMode="auto">
          <a:xfrm>
            <a:off x="0" y="0"/>
            <a:ext cx="9144000" cy="369888"/>
          </a:xfrm>
          <a:prstGeom prst="rect">
            <a:avLst/>
          </a:prstGeom>
          <a:gradFill rotWithShape="0">
            <a:gsLst>
              <a:gs pos="0">
                <a:srgbClr val="F8F0F7"/>
              </a:gs>
              <a:gs pos="100000">
                <a:srgbClr val="99CCFF"/>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l">
              <a:spcBef>
                <a:spcPct val="50000"/>
              </a:spcBef>
              <a:defRPr/>
            </a:pPr>
            <a:r>
              <a:rPr kumimoji="0" lang="zh-CN" altLang="en-US" sz="1800" i="1" dirty="0" smtClean="0">
                <a:solidFill>
                  <a:srgbClr val="990000"/>
                </a:solidFill>
                <a:latin typeface="黑体" pitchFamily="2" charset="-122"/>
                <a:ea typeface="黑体" pitchFamily="2" charset="-122"/>
              </a:rPr>
              <a:t>                                                           第</a:t>
            </a:r>
            <a:r>
              <a:rPr kumimoji="0" lang="en-US" altLang="zh-CN" sz="1800" i="1" dirty="0" smtClean="0">
                <a:solidFill>
                  <a:srgbClr val="990000"/>
                </a:solidFill>
                <a:latin typeface="黑体" pitchFamily="2" charset="-122"/>
                <a:ea typeface="黑体" pitchFamily="2" charset="-122"/>
              </a:rPr>
              <a:t>3</a:t>
            </a:r>
            <a:r>
              <a:rPr kumimoji="0" lang="zh-CN" altLang="en-US" sz="1800" i="1" dirty="0" smtClean="0">
                <a:solidFill>
                  <a:srgbClr val="990000"/>
                </a:solidFill>
                <a:latin typeface="黑体" pitchFamily="2" charset="-122"/>
                <a:ea typeface="黑体" pitchFamily="2" charset="-122"/>
              </a:rPr>
              <a:t>章  指令系统</a:t>
            </a:r>
          </a:p>
        </p:txBody>
      </p:sp>
    </p:spTree>
    <p:extLst>
      <p:ext uri="{BB962C8B-B14F-4D97-AF65-F5344CB8AC3E}">
        <p14:creationId xmlns:p14="http://schemas.microsoft.com/office/powerpoint/2010/main" val="3087265997"/>
      </p:ext>
    </p:extLst>
  </p:cSld>
  <p:clrMapOvr>
    <a:masterClrMapping/>
  </p:clrMapOvr>
  <p:transition>
    <p:wipe dir="d"/>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820" r:id="rId1"/>
    <p:sldLayoutId id="2147483821" r:id="rId2"/>
    <p:sldLayoutId id="2147483822" r:id="rId3"/>
  </p:sldLayoutIdLst>
  <p:transition>
    <p:wipe dir="d"/>
  </p:transition>
  <p:timing>
    <p:tnLst>
      <p:par>
        <p:cTn id="1" dur="indefinite" restart="never" nodeType="tmRoot"/>
      </p:par>
    </p:tnLst>
  </p:timing>
  <p:hf hdr="0" ftr="0" dt="0"/>
  <p:txStyles>
    <p:titleStyle>
      <a:lvl1pPr algn="ctr" rtl="0" eaLnBrk="0" fontAlgn="base" hangingPunct="0">
        <a:spcBef>
          <a:spcPct val="0"/>
        </a:spcBef>
        <a:spcAft>
          <a:spcPct val="0"/>
        </a:spcAft>
        <a:defRPr sz="4000" b="1">
          <a:solidFill>
            <a:srgbClr val="990099"/>
          </a:solidFill>
          <a:latin typeface="+mj-lt"/>
          <a:ea typeface="+mj-ea"/>
          <a:cs typeface="+mj-cs"/>
        </a:defRPr>
      </a:lvl1pPr>
      <a:lvl2pPr algn="ctr" rtl="0" eaLnBrk="0" fontAlgn="base" hangingPunct="0">
        <a:spcBef>
          <a:spcPct val="0"/>
        </a:spcBef>
        <a:spcAft>
          <a:spcPct val="0"/>
        </a:spcAft>
        <a:defRPr sz="4000" b="1">
          <a:solidFill>
            <a:srgbClr val="990099"/>
          </a:solidFill>
          <a:latin typeface="Tahoma" pitchFamily="34" charset="0"/>
          <a:ea typeface="宋体" pitchFamily="2" charset="-122"/>
        </a:defRPr>
      </a:lvl2pPr>
      <a:lvl3pPr algn="ctr" rtl="0" eaLnBrk="0" fontAlgn="base" hangingPunct="0">
        <a:spcBef>
          <a:spcPct val="0"/>
        </a:spcBef>
        <a:spcAft>
          <a:spcPct val="0"/>
        </a:spcAft>
        <a:defRPr sz="4000" b="1">
          <a:solidFill>
            <a:srgbClr val="990099"/>
          </a:solidFill>
          <a:latin typeface="Tahoma" pitchFamily="34" charset="0"/>
          <a:ea typeface="宋体" pitchFamily="2" charset="-122"/>
        </a:defRPr>
      </a:lvl3pPr>
      <a:lvl4pPr algn="ctr" rtl="0" eaLnBrk="0" fontAlgn="base" hangingPunct="0">
        <a:spcBef>
          <a:spcPct val="0"/>
        </a:spcBef>
        <a:spcAft>
          <a:spcPct val="0"/>
        </a:spcAft>
        <a:defRPr sz="4000" b="1">
          <a:solidFill>
            <a:srgbClr val="990099"/>
          </a:solidFill>
          <a:latin typeface="Tahoma" pitchFamily="34" charset="0"/>
          <a:ea typeface="宋体" pitchFamily="2" charset="-122"/>
        </a:defRPr>
      </a:lvl4pPr>
      <a:lvl5pPr algn="ctr" rtl="0" eaLnBrk="0" fontAlgn="base" hangingPunct="0">
        <a:spcBef>
          <a:spcPct val="0"/>
        </a:spcBef>
        <a:spcAft>
          <a:spcPct val="0"/>
        </a:spcAft>
        <a:defRPr sz="4000" b="1">
          <a:solidFill>
            <a:srgbClr val="990099"/>
          </a:solidFill>
          <a:latin typeface="Tahoma" pitchFamily="34" charset="0"/>
          <a:ea typeface="宋体" pitchFamily="2" charset="-122"/>
        </a:defRPr>
      </a:lvl5pPr>
      <a:lvl6pPr marL="457200" algn="ctr" rtl="0" fontAlgn="base">
        <a:spcBef>
          <a:spcPct val="0"/>
        </a:spcBef>
        <a:spcAft>
          <a:spcPct val="0"/>
        </a:spcAft>
        <a:defRPr sz="4000" b="1">
          <a:solidFill>
            <a:srgbClr val="990099"/>
          </a:solidFill>
          <a:latin typeface="Tahoma" pitchFamily="34" charset="0"/>
          <a:ea typeface="宋体" pitchFamily="2" charset="-122"/>
        </a:defRPr>
      </a:lvl6pPr>
      <a:lvl7pPr marL="914400" algn="ctr" rtl="0" fontAlgn="base">
        <a:spcBef>
          <a:spcPct val="0"/>
        </a:spcBef>
        <a:spcAft>
          <a:spcPct val="0"/>
        </a:spcAft>
        <a:defRPr sz="4000" b="1">
          <a:solidFill>
            <a:srgbClr val="990099"/>
          </a:solidFill>
          <a:latin typeface="Tahoma" pitchFamily="34" charset="0"/>
          <a:ea typeface="宋体" pitchFamily="2" charset="-122"/>
        </a:defRPr>
      </a:lvl7pPr>
      <a:lvl8pPr marL="1371600" algn="ctr" rtl="0" fontAlgn="base">
        <a:spcBef>
          <a:spcPct val="0"/>
        </a:spcBef>
        <a:spcAft>
          <a:spcPct val="0"/>
        </a:spcAft>
        <a:defRPr sz="4000" b="1">
          <a:solidFill>
            <a:srgbClr val="990099"/>
          </a:solidFill>
          <a:latin typeface="Tahoma" pitchFamily="34" charset="0"/>
          <a:ea typeface="宋体" pitchFamily="2" charset="-122"/>
        </a:defRPr>
      </a:lvl8pPr>
      <a:lvl9pPr marL="1828800" algn="ctr" rtl="0" fontAlgn="base">
        <a:spcBef>
          <a:spcPct val="0"/>
        </a:spcBef>
        <a:spcAft>
          <a:spcPct val="0"/>
        </a:spcAft>
        <a:defRPr sz="4000" b="1">
          <a:solidFill>
            <a:srgbClr val="990099"/>
          </a:solidFill>
          <a:latin typeface="Tahoma" pitchFamily="34" charset="0"/>
          <a:ea typeface="宋体" pitchFamily="2" charset="-122"/>
        </a:defRPr>
      </a:lvl9pPr>
    </p:titleStyle>
    <p:bodyStyle>
      <a:lvl1pPr marL="342900" indent="-342900" algn="l" rtl="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8" Type="http://schemas.openxmlformats.org/officeDocument/2006/relationships/image" Target="../media/image5.emf"/><Relationship Id="rId13" Type="http://schemas.openxmlformats.org/officeDocument/2006/relationships/oleObject" Target="../embeddings/Microsoft_Word_97_-_2003___4.doc"/><Relationship Id="rId3" Type="http://schemas.openxmlformats.org/officeDocument/2006/relationships/oleObject" Target="../embeddings/oleObject2.bin"/><Relationship Id="rId7" Type="http://schemas.openxmlformats.org/officeDocument/2006/relationships/oleObject" Target="../embeddings/Microsoft_Word_97_-_2003___2.doc"/><Relationship Id="rId12" Type="http://schemas.openxmlformats.org/officeDocument/2006/relationships/oleObject" Target="../embeddings/oleObject5.bin"/><Relationship Id="rId2" Type="http://schemas.openxmlformats.org/officeDocument/2006/relationships/slideLayout" Target="../slideLayouts/slideLayout3.xml"/><Relationship Id="rId1" Type="http://schemas.openxmlformats.org/officeDocument/2006/relationships/vmlDrawing" Target="../drawings/vmlDrawing2.vml"/><Relationship Id="rId6" Type="http://schemas.openxmlformats.org/officeDocument/2006/relationships/oleObject" Target="../embeddings/oleObject3.bin"/><Relationship Id="rId11" Type="http://schemas.openxmlformats.org/officeDocument/2006/relationships/image" Target="../media/image6.emf"/><Relationship Id="rId5" Type="http://schemas.openxmlformats.org/officeDocument/2006/relationships/image" Target="../media/image4.emf"/><Relationship Id="rId10" Type="http://schemas.openxmlformats.org/officeDocument/2006/relationships/oleObject" Target="../embeddings/Microsoft_Word_97_-_2003___3.doc"/><Relationship Id="rId4" Type="http://schemas.openxmlformats.org/officeDocument/2006/relationships/oleObject" Target="../embeddings/Microsoft_Word_97_-_2003___1.doc"/><Relationship Id="rId9" Type="http://schemas.openxmlformats.org/officeDocument/2006/relationships/oleObject" Target="../embeddings/oleObject4.bin"/><Relationship Id="rId14" Type="http://schemas.openxmlformats.org/officeDocument/2006/relationships/image" Target="../media/image7.e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3.xml"/><Relationship Id="rId1" Type="http://schemas.openxmlformats.org/officeDocument/2006/relationships/vmlDrawing" Target="../drawings/vmlDrawing3.vml"/><Relationship Id="rId4" Type="http://schemas.openxmlformats.org/officeDocument/2006/relationships/image" Target="../media/image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3.xml"/><Relationship Id="rId1" Type="http://schemas.openxmlformats.org/officeDocument/2006/relationships/vmlDrawing" Target="../drawings/vmlDrawing4.vml"/><Relationship Id="rId4" Type="http://schemas.openxmlformats.org/officeDocument/2006/relationships/image" Target="../media/image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3.xml"/><Relationship Id="rId1" Type="http://schemas.openxmlformats.org/officeDocument/2006/relationships/vmlDrawing" Target="../drawings/vmlDrawing5.vml"/><Relationship Id="rId5" Type="http://schemas.openxmlformats.org/officeDocument/2006/relationships/image" Target="../media/image8.emf"/><Relationship Id="rId4" Type="http://schemas.openxmlformats.org/officeDocument/2006/relationships/oleObject" Target="../embeddings/Microsoft_Word_97_-_2003___5.doc"/></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3.xml"/><Relationship Id="rId1" Type="http://schemas.openxmlformats.org/officeDocument/2006/relationships/vmlDrawing" Target="../drawings/vmlDrawing6.vml"/><Relationship Id="rId5" Type="http://schemas.openxmlformats.org/officeDocument/2006/relationships/image" Target="../media/image9.emf"/><Relationship Id="rId4" Type="http://schemas.openxmlformats.org/officeDocument/2006/relationships/oleObject" Target="../embeddings/Microsoft_Word_97_-_2003___6.doc"/></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3.xml"/><Relationship Id="rId1" Type="http://schemas.openxmlformats.org/officeDocument/2006/relationships/vmlDrawing" Target="../drawings/vmlDrawing7.vml"/><Relationship Id="rId5" Type="http://schemas.openxmlformats.org/officeDocument/2006/relationships/image" Target="../media/image10.emf"/><Relationship Id="rId4" Type="http://schemas.openxmlformats.org/officeDocument/2006/relationships/oleObject" Target="../embeddings/Microsoft_Word_97_-_2003___7.doc"/></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3.xml"/><Relationship Id="rId1" Type="http://schemas.openxmlformats.org/officeDocument/2006/relationships/vmlDrawing" Target="../drawings/vmlDrawing8.vml"/><Relationship Id="rId5" Type="http://schemas.openxmlformats.org/officeDocument/2006/relationships/image" Target="../media/image11.emf"/><Relationship Id="rId4" Type="http://schemas.openxmlformats.org/officeDocument/2006/relationships/oleObject" Target="../embeddings/Microsoft_Word_97_-_2003___8.doc"/></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3.xml"/><Relationship Id="rId1" Type="http://schemas.openxmlformats.org/officeDocument/2006/relationships/vmlDrawing" Target="../drawings/vmlDrawing9.vml"/><Relationship Id="rId5" Type="http://schemas.openxmlformats.org/officeDocument/2006/relationships/image" Target="../media/image12.emf"/><Relationship Id="rId4" Type="http://schemas.openxmlformats.org/officeDocument/2006/relationships/oleObject" Target="../embeddings/Microsoft_Word_97_-_2003___9.doc"/></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3.xml"/><Relationship Id="rId1" Type="http://schemas.openxmlformats.org/officeDocument/2006/relationships/vmlDrawing" Target="../drawings/vmlDrawing10.vml"/><Relationship Id="rId5" Type="http://schemas.openxmlformats.org/officeDocument/2006/relationships/image" Target="../media/image13.emf"/><Relationship Id="rId4" Type="http://schemas.openxmlformats.org/officeDocument/2006/relationships/oleObject" Target="../embeddings/Microsoft_Word_97_-_2003___10.doc"/></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3.xml"/><Relationship Id="rId1" Type="http://schemas.openxmlformats.org/officeDocument/2006/relationships/vmlDrawing" Target="../drawings/vmlDrawing11.vml"/><Relationship Id="rId4" Type="http://schemas.openxmlformats.org/officeDocument/2006/relationships/image" Target="../media/image14.wmf"/></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3.xml"/><Relationship Id="rId1" Type="http://schemas.openxmlformats.org/officeDocument/2006/relationships/vmlDrawing" Target="../drawings/vmlDrawing12.vml"/><Relationship Id="rId5" Type="http://schemas.openxmlformats.org/officeDocument/2006/relationships/image" Target="../media/image15.emf"/><Relationship Id="rId4" Type="http://schemas.openxmlformats.org/officeDocument/2006/relationships/oleObject" Target="../embeddings/Microsoft_Word_97_-_2003___11.doc"/></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3.xml"/><Relationship Id="rId1" Type="http://schemas.openxmlformats.org/officeDocument/2006/relationships/vmlDrawing" Target="../drawings/vmlDrawing1.vml"/><Relationship Id="rId4" Type="http://schemas.openxmlformats.org/officeDocument/2006/relationships/image" Target="../media/image3.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3.xml"/><Relationship Id="rId1" Type="http://schemas.openxmlformats.org/officeDocument/2006/relationships/vmlDrawing" Target="../drawings/vmlDrawing13.vml"/><Relationship Id="rId4" Type="http://schemas.openxmlformats.org/officeDocument/2006/relationships/image" Target="../media/image17.wmf"/></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hyperlink" Target="../../../&#26448;&#26009;/&#30333;&#20013;&#33521;%20&#35745;&#31639;&#26426;&#32452;&#25104;&#21407;&#29702;&#65288;&#31532;&#22235;&#29256;&#65289;&#65288;978-7-03-020824-8&#65289;PPT&#35838;&#20214;%202008/4.4.swf" TargetMode="External"/><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2" Type="http://schemas.openxmlformats.org/officeDocument/2006/relationships/image" Target="../media/image24.wmf"/><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3" descr="gm_clip_image0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43800" y="5029200"/>
            <a:ext cx="982663" cy="1050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44100" name="Rectangle 4"/>
          <p:cNvSpPr>
            <a:spLocks noChangeArrowheads="1"/>
          </p:cNvSpPr>
          <p:nvPr/>
        </p:nvSpPr>
        <p:spPr bwMode="auto">
          <a:xfrm>
            <a:off x="2619375" y="911225"/>
            <a:ext cx="3841750" cy="641350"/>
          </a:xfrm>
          <a:prstGeom prst="rect">
            <a:avLst/>
          </a:prstGeom>
          <a:noFill/>
          <a:ln w="9525">
            <a:noFill/>
            <a:miter lim="800000"/>
            <a:headEnd/>
            <a:tailEnd/>
          </a:ln>
          <a:effectLst/>
        </p:spPr>
        <p:txBody>
          <a:bodyPr>
            <a:spAutoFit/>
          </a:bodyPr>
          <a:lstStyle/>
          <a:p>
            <a:pPr algn="dist" eaLnBrk="1" hangingPunct="1">
              <a:defRPr/>
            </a:pPr>
            <a:r>
              <a:rPr lang="zh-CN" altLang="en-US" sz="3600">
                <a:solidFill>
                  <a:srgbClr val="990000"/>
                </a:solidFill>
                <a:effectLst>
                  <a:outerShdw blurRad="38100" dist="38100" dir="2700000" algn="tl">
                    <a:srgbClr val="C0C0C0"/>
                  </a:outerShdw>
                </a:effectLst>
                <a:latin typeface="黑体" pitchFamily="2" charset="-122"/>
                <a:ea typeface="黑体" pitchFamily="2" charset="-122"/>
              </a:rPr>
              <a:t>计算机组成原理</a:t>
            </a:r>
            <a:r>
              <a:rPr lang="en-US" altLang="zh-CN" sz="1100">
                <a:solidFill>
                  <a:schemeClr val="tx2"/>
                </a:solidFill>
                <a:latin typeface="黑体" pitchFamily="2" charset="-122"/>
                <a:ea typeface="黑体" pitchFamily="2" charset="-122"/>
              </a:rPr>
              <a:t> </a:t>
            </a:r>
            <a:endParaRPr lang="en-US" altLang="zh-CN" b="0">
              <a:solidFill>
                <a:schemeClr val="tx1"/>
              </a:solidFill>
              <a:latin typeface="黑体" pitchFamily="2" charset="-122"/>
              <a:ea typeface="黑体" pitchFamily="2" charset="-122"/>
            </a:endParaRPr>
          </a:p>
        </p:txBody>
      </p:sp>
      <p:sp>
        <p:nvSpPr>
          <p:cNvPr id="3076" name="Rectangle 6"/>
          <p:cNvSpPr>
            <a:spLocks noChangeArrowheads="1"/>
          </p:cNvSpPr>
          <p:nvPr/>
        </p:nvSpPr>
        <p:spPr bwMode="auto">
          <a:xfrm>
            <a:off x="2895600" y="2286000"/>
            <a:ext cx="3398838"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lgn="dist" defTabSz="762000">
              <a:lnSpc>
                <a:spcPct val="125000"/>
              </a:lnSpc>
              <a:spcBef>
                <a:spcPct val="20000"/>
              </a:spcBef>
            </a:pPr>
            <a:r>
              <a:rPr lang="zh-CN" altLang="en-US" sz="2600">
                <a:latin typeface="黑体" pitchFamily="2" charset="-122"/>
                <a:ea typeface="黑体" pitchFamily="2" charset="-122"/>
              </a:rPr>
              <a:t>西 南 交 通 大 学</a:t>
            </a:r>
          </a:p>
          <a:p>
            <a:pPr algn="dist" defTabSz="762000">
              <a:lnSpc>
                <a:spcPct val="125000"/>
              </a:lnSpc>
              <a:spcBef>
                <a:spcPct val="20000"/>
              </a:spcBef>
            </a:pPr>
            <a:r>
              <a:rPr lang="zh-CN" altLang="en-US" sz="2600">
                <a:latin typeface="黑体" pitchFamily="2" charset="-122"/>
                <a:ea typeface="黑体" pitchFamily="2" charset="-122"/>
              </a:rPr>
              <a:t>信息科学与技术学院</a:t>
            </a:r>
          </a:p>
        </p:txBody>
      </p:sp>
      <p:sp>
        <p:nvSpPr>
          <p:cNvPr id="3077" name="Rectangle 7"/>
          <p:cNvSpPr>
            <a:spLocks noChangeArrowheads="1"/>
          </p:cNvSpPr>
          <p:nvPr/>
        </p:nvSpPr>
        <p:spPr bwMode="auto">
          <a:xfrm>
            <a:off x="2943225" y="4603750"/>
            <a:ext cx="3398838"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lgn="ctr" defTabSz="762000">
              <a:lnSpc>
                <a:spcPct val="125000"/>
              </a:lnSpc>
              <a:spcBef>
                <a:spcPct val="20000"/>
              </a:spcBef>
            </a:pPr>
            <a:r>
              <a:rPr lang="zh-CN" altLang="en-US" dirty="0">
                <a:latin typeface="黑体" pitchFamily="2" charset="-122"/>
                <a:ea typeface="黑体" pitchFamily="2" charset="-122"/>
              </a:rPr>
              <a:t>20</a:t>
            </a:r>
            <a:r>
              <a:rPr lang="en-US" altLang="zh-CN" dirty="0" smtClean="0">
                <a:latin typeface="黑体" pitchFamily="2" charset="-122"/>
                <a:ea typeface="黑体" pitchFamily="2" charset="-122"/>
              </a:rPr>
              <a:t>17</a:t>
            </a:r>
            <a:r>
              <a:rPr lang="zh-CN" altLang="en-US" dirty="0" smtClean="0">
                <a:latin typeface="黑体" pitchFamily="2" charset="-122"/>
                <a:ea typeface="黑体" pitchFamily="2" charset="-122"/>
              </a:rPr>
              <a:t>年</a:t>
            </a:r>
            <a:r>
              <a:rPr lang="en-US" altLang="zh-CN" dirty="0" smtClean="0">
                <a:latin typeface="黑体" pitchFamily="2" charset="-122"/>
                <a:ea typeface="黑体" pitchFamily="2" charset="-122"/>
              </a:rPr>
              <a:t>2</a:t>
            </a:r>
            <a:r>
              <a:rPr lang="zh-CN" altLang="en-US" dirty="0" smtClean="0">
                <a:latin typeface="黑体" pitchFamily="2" charset="-122"/>
                <a:ea typeface="黑体" pitchFamily="2" charset="-122"/>
              </a:rPr>
              <a:t>月</a:t>
            </a:r>
            <a:r>
              <a:rPr lang="zh-CN" altLang="en-US" dirty="0">
                <a:latin typeface="黑体" pitchFamily="2" charset="-122"/>
                <a:ea typeface="黑体" pitchFamily="2" charset="-122"/>
              </a:rPr>
              <a:t>修订</a:t>
            </a:r>
          </a:p>
        </p:txBody>
      </p:sp>
      <p:grpSp>
        <p:nvGrpSpPr>
          <p:cNvPr id="3078" name="Group 13"/>
          <p:cNvGrpSpPr>
            <a:grpSpLocks/>
          </p:cNvGrpSpPr>
          <p:nvPr/>
        </p:nvGrpSpPr>
        <p:grpSpPr bwMode="auto">
          <a:xfrm>
            <a:off x="457200" y="838200"/>
            <a:ext cx="7781925" cy="1052513"/>
            <a:chOff x="288" y="528"/>
            <a:chExt cx="4902" cy="663"/>
          </a:xfrm>
        </p:grpSpPr>
        <p:sp>
          <p:nvSpPr>
            <p:cNvPr id="3079" name="Rectangle 14"/>
            <p:cNvSpPr>
              <a:spLocks noChangeArrowheads="1"/>
            </p:cNvSpPr>
            <p:nvPr/>
          </p:nvSpPr>
          <p:spPr bwMode="auto">
            <a:xfrm>
              <a:off x="457" y="596"/>
              <a:ext cx="256" cy="29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nSpc>
                  <a:spcPct val="90000"/>
                </a:lnSpc>
              </a:pPr>
              <a:endParaRPr lang="zh-CN" altLang="en-US">
                <a:latin typeface="黑体" pitchFamily="2" charset="-122"/>
                <a:ea typeface="黑体" pitchFamily="2" charset="-122"/>
              </a:endParaRPr>
            </a:p>
          </p:txBody>
        </p:sp>
        <p:sp>
          <p:nvSpPr>
            <p:cNvPr id="3080" name="Rectangle 15"/>
            <p:cNvSpPr>
              <a:spLocks noChangeArrowheads="1"/>
            </p:cNvSpPr>
            <p:nvPr/>
          </p:nvSpPr>
          <p:spPr bwMode="auto">
            <a:xfrm>
              <a:off x="681" y="596"/>
              <a:ext cx="191" cy="299"/>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nSpc>
                  <a:spcPct val="90000"/>
                </a:lnSpc>
              </a:pPr>
              <a:endParaRPr lang="zh-CN" altLang="en-US">
                <a:latin typeface="黑体" pitchFamily="2" charset="-122"/>
                <a:ea typeface="黑体" pitchFamily="2" charset="-122"/>
              </a:endParaRPr>
            </a:p>
          </p:txBody>
        </p:sp>
        <p:sp>
          <p:nvSpPr>
            <p:cNvPr id="3081" name="Rectangle 16"/>
            <p:cNvSpPr>
              <a:spLocks noChangeArrowheads="1"/>
            </p:cNvSpPr>
            <p:nvPr/>
          </p:nvSpPr>
          <p:spPr bwMode="auto">
            <a:xfrm>
              <a:off x="530" y="862"/>
              <a:ext cx="246" cy="29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nSpc>
                  <a:spcPct val="90000"/>
                </a:lnSpc>
              </a:pPr>
              <a:endParaRPr lang="zh-CN" altLang="en-US">
                <a:latin typeface="黑体" pitchFamily="2" charset="-122"/>
                <a:ea typeface="黑体" pitchFamily="2" charset="-122"/>
              </a:endParaRPr>
            </a:p>
          </p:txBody>
        </p:sp>
        <p:sp>
          <p:nvSpPr>
            <p:cNvPr id="3082" name="Rectangle 17"/>
            <p:cNvSpPr>
              <a:spLocks noChangeArrowheads="1"/>
            </p:cNvSpPr>
            <p:nvPr/>
          </p:nvSpPr>
          <p:spPr bwMode="auto">
            <a:xfrm>
              <a:off x="746" y="862"/>
              <a:ext cx="215" cy="299"/>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nSpc>
                  <a:spcPct val="90000"/>
                </a:lnSpc>
              </a:pPr>
              <a:endParaRPr lang="zh-CN" altLang="en-US">
                <a:latin typeface="黑体" pitchFamily="2" charset="-122"/>
                <a:ea typeface="黑体" pitchFamily="2" charset="-122"/>
              </a:endParaRPr>
            </a:p>
          </p:txBody>
        </p:sp>
        <p:sp>
          <p:nvSpPr>
            <p:cNvPr id="3083" name="Rectangle 18"/>
            <p:cNvSpPr>
              <a:spLocks noChangeArrowheads="1"/>
            </p:cNvSpPr>
            <p:nvPr/>
          </p:nvSpPr>
          <p:spPr bwMode="auto">
            <a:xfrm>
              <a:off x="288" y="816"/>
              <a:ext cx="327" cy="266"/>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nSpc>
                  <a:spcPct val="90000"/>
                </a:lnSpc>
              </a:pPr>
              <a:endParaRPr lang="zh-CN" altLang="en-US">
                <a:latin typeface="黑体" pitchFamily="2" charset="-122"/>
                <a:ea typeface="黑体" pitchFamily="2" charset="-122"/>
              </a:endParaRPr>
            </a:p>
          </p:txBody>
        </p:sp>
        <p:sp>
          <p:nvSpPr>
            <p:cNvPr id="3084" name="Rectangle 19"/>
            <p:cNvSpPr>
              <a:spLocks noChangeArrowheads="1"/>
            </p:cNvSpPr>
            <p:nvPr/>
          </p:nvSpPr>
          <p:spPr bwMode="auto">
            <a:xfrm>
              <a:off x="659" y="528"/>
              <a:ext cx="18" cy="66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nSpc>
                  <a:spcPct val="90000"/>
                </a:lnSpc>
              </a:pPr>
              <a:endParaRPr lang="zh-CN" altLang="en-US">
                <a:latin typeface="黑体" pitchFamily="2" charset="-122"/>
                <a:ea typeface="黑体" pitchFamily="2" charset="-122"/>
              </a:endParaRPr>
            </a:p>
          </p:txBody>
        </p:sp>
        <p:sp>
          <p:nvSpPr>
            <p:cNvPr id="3085" name="Rectangle 20"/>
            <p:cNvSpPr>
              <a:spLocks noChangeArrowheads="1"/>
            </p:cNvSpPr>
            <p:nvPr/>
          </p:nvSpPr>
          <p:spPr bwMode="auto">
            <a:xfrm flipV="1">
              <a:off x="384" y="1056"/>
              <a:ext cx="4806" cy="23"/>
            </a:xfrm>
            <a:prstGeom prst="rect">
              <a:avLst/>
            </a:prstGeom>
            <a:gradFill rotWithShape="0">
              <a:gsLst>
                <a:gs pos="0">
                  <a:schemeClr val="bg2"/>
                </a:gs>
                <a:gs pos="100000">
                  <a:srgbClr val="B8B8E8"/>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nSpc>
                  <a:spcPct val="90000"/>
                </a:lnSpc>
              </a:pPr>
              <a:endParaRPr lang="zh-CN" altLang="en-US">
                <a:latin typeface="黑体" pitchFamily="2" charset="-122"/>
                <a:ea typeface="黑体" pitchFamily="2" charset="-122"/>
              </a:endParaRPr>
            </a:p>
          </p:txBody>
        </p:sp>
      </p:grpSp>
    </p:spTree>
  </p:cSld>
  <p:clrMapOvr>
    <a:masterClrMapping/>
  </p:clrMapOvr>
  <p:transition>
    <p:wipe dir="d"/>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4"/>
          <p:cNvSpPr>
            <a:spLocks noChangeArrowheads="1"/>
          </p:cNvSpPr>
          <p:nvPr/>
        </p:nvSpPr>
        <p:spPr bwMode="auto">
          <a:xfrm>
            <a:off x="692150" y="1131888"/>
            <a:ext cx="8137525"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eaLnBrk="1" hangingPunct="1">
              <a:lnSpc>
                <a:spcPct val="110000"/>
              </a:lnSpc>
              <a:spcBef>
                <a:spcPct val="20000"/>
              </a:spcBef>
              <a:buClr>
                <a:schemeClr val="bg1"/>
              </a:buClr>
              <a:buFont typeface="Wingdings" pitchFamily="2" charset="2"/>
              <a:buNone/>
            </a:pPr>
            <a:r>
              <a:rPr lang="zh-CN" altLang="en-US">
                <a:solidFill>
                  <a:schemeClr val="hlink"/>
                </a:solidFill>
                <a:latin typeface="黑体" pitchFamily="2" charset="-122"/>
                <a:ea typeface="黑体" pitchFamily="2" charset="-122"/>
              </a:rPr>
              <a:t> 又如：</a:t>
            </a:r>
            <a:r>
              <a:rPr lang="en-US" altLang="zh-CN">
                <a:latin typeface="黑体" pitchFamily="2" charset="-122"/>
                <a:ea typeface="黑体" pitchFamily="2" charset="-122"/>
              </a:rPr>
              <a:t>MOV A2,A1	</a:t>
            </a:r>
            <a:r>
              <a:rPr lang="en-US" altLang="zh-CN">
                <a:solidFill>
                  <a:schemeClr val="hlink"/>
                </a:solidFill>
                <a:latin typeface="黑体" pitchFamily="2" charset="-122"/>
                <a:ea typeface="黑体" pitchFamily="2" charset="-122"/>
              </a:rPr>
              <a:t>; A2←(A1)</a:t>
            </a:r>
          </a:p>
          <a:p>
            <a:pPr algn="l" eaLnBrk="1" hangingPunct="1">
              <a:lnSpc>
                <a:spcPct val="40000"/>
              </a:lnSpc>
              <a:spcBef>
                <a:spcPct val="20000"/>
              </a:spcBef>
              <a:buClr>
                <a:schemeClr val="bg1"/>
              </a:buClr>
              <a:buFont typeface="Wingdings" pitchFamily="2" charset="2"/>
              <a:buNone/>
            </a:pPr>
            <a:endParaRPr lang="zh-CN" altLang="en-US">
              <a:latin typeface="黑体" pitchFamily="2" charset="-122"/>
              <a:ea typeface="黑体" pitchFamily="2" charset="-122"/>
            </a:endParaRPr>
          </a:p>
        </p:txBody>
      </p:sp>
      <p:grpSp>
        <p:nvGrpSpPr>
          <p:cNvPr id="12291" name="Group 20"/>
          <p:cNvGrpSpPr>
            <a:grpSpLocks/>
          </p:cNvGrpSpPr>
          <p:nvPr/>
        </p:nvGrpSpPr>
        <p:grpSpPr bwMode="auto">
          <a:xfrm>
            <a:off x="1870075" y="2209800"/>
            <a:ext cx="3814763" cy="965200"/>
            <a:chOff x="1682" y="2255"/>
            <a:chExt cx="2403" cy="608"/>
          </a:xfrm>
        </p:grpSpPr>
        <p:sp>
          <p:nvSpPr>
            <p:cNvPr id="12295" name="Rectangle 9"/>
            <p:cNvSpPr>
              <a:spLocks noChangeArrowheads="1"/>
            </p:cNvSpPr>
            <p:nvPr/>
          </p:nvSpPr>
          <p:spPr bwMode="auto">
            <a:xfrm>
              <a:off x="2182" y="2255"/>
              <a:ext cx="1504" cy="291"/>
            </a:xfrm>
            <a:prstGeom prst="rect">
              <a:avLst/>
            </a:prstGeom>
            <a:solidFill>
              <a:srgbClr val="CC3300"/>
            </a:solidFill>
            <a:ln w="19050">
              <a:solidFill>
                <a:schemeClr val="tx1"/>
              </a:solidFill>
              <a:miter lim="800000"/>
              <a:headEnd/>
              <a:tailEnd/>
            </a:ln>
          </p:spPr>
          <p:txBody>
            <a:bodyPr anchor="ctr">
              <a:spAutoFit/>
            </a:bodyPr>
            <a:lstStyle/>
            <a:p>
              <a:endParaRPr lang="zh-CN" altLang="en-US">
                <a:latin typeface="黑体" pitchFamily="2" charset="-122"/>
                <a:ea typeface="黑体" pitchFamily="2" charset="-122"/>
              </a:endParaRPr>
            </a:p>
          </p:txBody>
        </p:sp>
        <p:sp>
          <p:nvSpPr>
            <p:cNvPr id="12296" name="Rectangle 10"/>
            <p:cNvSpPr>
              <a:spLocks noChangeArrowheads="1"/>
            </p:cNvSpPr>
            <p:nvPr/>
          </p:nvSpPr>
          <p:spPr bwMode="auto">
            <a:xfrm>
              <a:off x="2184" y="2572"/>
              <a:ext cx="1504" cy="291"/>
            </a:xfrm>
            <a:prstGeom prst="rect">
              <a:avLst/>
            </a:prstGeom>
            <a:solidFill>
              <a:srgbClr val="FFFF66"/>
            </a:solidFill>
            <a:ln w="19050">
              <a:solidFill>
                <a:schemeClr val="tx1"/>
              </a:solidFill>
              <a:miter lim="800000"/>
              <a:headEnd/>
              <a:tailEnd/>
            </a:ln>
          </p:spPr>
          <p:txBody>
            <a:bodyPr anchor="ctr">
              <a:spAutoFit/>
            </a:bodyPr>
            <a:lstStyle/>
            <a:p>
              <a:endParaRPr lang="zh-CN" altLang="en-US">
                <a:latin typeface="黑体" pitchFamily="2" charset="-122"/>
                <a:ea typeface="黑体" pitchFamily="2" charset="-122"/>
              </a:endParaRPr>
            </a:p>
          </p:txBody>
        </p:sp>
        <p:sp>
          <p:nvSpPr>
            <p:cNvPr id="12297" name="Text Box 12"/>
            <p:cNvSpPr txBox="1">
              <a:spLocks noChangeArrowheads="1"/>
            </p:cNvSpPr>
            <p:nvPr/>
          </p:nvSpPr>
          <p:spPr bwMode="auto">
            <a:xfrm>
              <a:off x="1692" y="2291"/>
              <a:ext cx="375" cy="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indent="266700">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lnSpc>
                  <a:spcPct val="90000"/>
                </a:lnSpc>
                <a:spcBef>
                  <a:spcPct val="50000"/>
                </a:spcBef>
              </a:pPr>
              <a:r>
                <a:rPr lang="en-US" altLang="zh-CN">
                  <a:latin typeface="黑体" pitchFamily="2" charset="-122"/>
                  <a:ea typeface="黑体" pitchFamily="2" charset="-122"/>
                </a:rPr>
                <a:t>A1</a:t>
              </a:r>
            </a:p>
          </p:txBody>
        </p:sp>
        <p:sp>
          <p:nvSpPr>
            <p:cNvPr id="12298" name="Text Box 13"/>
            <p:cNvSpPr txBox="1">
              <a:spLocks noChangeArrowheads="1"/>
            </p:cNvSpPr>
            <p:nvPr/>
          </p:nvSpPr>
          <p:spPr bwMode="auto">
            <a:xfrm>
              <a:off x="1682" y="2596"/>
              <a:ext cx="375" cy="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indent="266700">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lnSpc>
                  <a:spcPct val="90000"/>
                </a:lnSpc>
                <a:spcBef>
                  <a:spcPct val="50000"/>
                </a:spcBef>
              </a:pPr>
              <a:r>
                <a:rPr lang="en-US" altLang="zh-CN">
                  <a:latin typeface="黑体" pitchFamily="2" charset="-122"/>
                  <a:ea typeface="黑体" pitchFamily="2" charset="-122"/>
                </a:rPr>
                <a:t>A2</a:t>
              </a:r>
            </a:p>
          </p:txBody>
        </p:sp>
        <p:sp>
          <p:nvSpPr>
            <p:cNvPr id="12299" name="Arc 19"/>
            <p:cNvSpPr>
              <a:spLocks/>
            </p:cNvSpPr>
            <p:nvPr/>
          </p:nvSpPr>
          <p:spPr bwMode="auto">
            <a:xfrm>
              <a:off x="3508" y="2411"/>
              <a:ext cx="577" cy="291"/>
            </a:xfrm>
            <a:custGeom>
              <a:avLst/>
              <a:gdLst>
                <a:gd name="T0" fmla="*/ 0 w 23205"/>
                <a:gd name="T1" fmla="*/ 0 h 43200"/>
                <a:gd name="T2" fmla="*/ 0 w 23205"/>
                <a:gd name="T3" fmla="*/ 0 h 43200"/>
                <a:gd name="T4" fmla="*/ 0 w 23205"/>
                <a:gd name="T5" fmla="*/ 0 h 43200"/>
                <a:gd name="T6" fmla="*/ 0 60000 65536"/>
                <a:gd name="T7" fmla="*/ 0 60000 65536"/>
                <a:gd name="T8" fmla="*/ 0 60000 65536"/>
                <a:gd name="T9" fmla="*/ 0 w 23205"/>
                <a:gd name="T10" fmla="*/ 0 h 43200"/>
                <a:gd name="T11" fmla="*/ 23205 w 23205"/>
                <a:gd name="T12" fmla="*/ 43200 h 43200"/>
              </a:gdLst>
              <a:ahLst/>
              <a:cxnLst>
                <a:cxn ang="T6">
                  <a:pos x="T0" y="T1"/>
                </a:cxn>
                <a:cxn ang="T7">
                  <a:pos x="T2" y="T3"/>
                </a:cxn>
                <a:cxn ang="T8">
                  <a:pos x="T4" y="T5"/>
                </a:cxn>
              </a:cxnLst>
              <a:rect l="T9" t="T10" r="T11" b="T12"/>
              <a:pathLst>
                <a:path w="23205" h="43200" fill="none" extrusionOk="0">
                  <a:moveTo>
                    <a:pt x="1604" y="0"/>
                  </a:moveTo>
                  <a:cubicBezTo>
                    <a:pt x="13534" y="0"/>
                    <a:pt x="23205" y="9670"/>
                    <a:pt x="23205" y="21600"/>
                  </a:cubicBezTo>
                  <a:cubicBezTo>
                    <a:pt x="23205" y="33529"/>
                    <a:pt x="13534" y="43200"/>
                    <a:pt x="1605" y="43200"/>
                  </a:cubicBezTo>
                  <a:cubicBezTo>
                    <a:pt x="1069" y="43200"/>
                    <a:pt x="534" y="43180"/>
                    <a:pt x="-1" y="43140"/>
                  </a:cubicBezTo>
                </a:path>
                <a:path w="23205" h="43200" stroke="0" extrusionOk="0">
                  <a:moveTo>
                    <a:pt x="1604" y="0"/>
                  </a:moveTo>
                  <a:cubicBezTo>
                    <a:pt x="13534" y="0"/>
                    <a:pt x="23205" y="9670"/>
                    <a:pt x="23205" y="21600"/>
                  </a:cubicBezTo>
                  <a:cubicBezTo>
                    <a:pt x="23205" y="33529"/>
                    <a:pt x="13534" y="43200"/>
                    <a:pt x="1605" y="43200"/>
                  </a:cubicBezTo>
                  <a:cubicBezTo>
                    <a:pt x="1069" y="43200"/>
                    <a:pt x="534" y="43180"/>
                    <a:pt x="-1" y="43140"/>
                  </a:cubicBezTo>
                  <a:lnTo>
                    <a:pt x="1605" y="21600"/>
                  </a:lnTo>
                  <a:lnTo>
                    <a:pt x="1604" y="0"/>
                  </a:lnTo>
                  <a:close/>
                </a:path>
              </a:pathLst>
            </a:custGeom>
            <a:noFill/>
            <a:ln w="28575">
              <a:solidFill>
                <a:schemeClr val="hlink"/>
              </a:solidFill>
              <a:round/>
              <a:headEnd/>
              <a:tailEnd type="triangl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p>
          </p:txBody>
        </p:sp>
      </p:grpSp>
      <p:sp>
        <p:nvSpPr>
          <p:cNvPr id="12292" name="Rectangle 7"/>
          <p:cNvSpPr>
            <a:spLocks noChangeArrowheads="1"/>
          </p:cNvSpPr>
          <p:nvPr/>
        </p:nvSpPr>
        <p:spPr bwMode="auto">
          <a:xfrm>
            <a:off x="760413" y="4784725"/>
            <a:ext cx="8383587" cy="979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eaLnBrk="1" hangingPunct="1">
              <a:lnSpc>
                <a:spcPct val="120000"/>
              </a:lnSpc>
            </a:pPr>
            <a:r>
              <a:rPr lang="zh-CN" altLang="en-US">
                <a:latin typeface="黑体" pitchFamily="2" charset="-122"/>
                <a:ea typeface="黑体" pitchFamily="2" charset="-122"/>
              </a:rPr>
              <a:t>该指令的功能：把</a:t>
            </a:r>
            <a:r>
              <a:rPr lang="en-US" altLang="zh-CN">
                <a:latin typeface="黑体" pitchFamily="2" charset="-122"/>
                <a:ea typeface="黑体" pitchFamily="2" charset="-122"/>
              </a:rPr>
              <a:t>A1</a:t>
            </a:r>
            <a:r>
              <a:rPr lang="zh-CN" altLang="en-US">
                <a:latin typeface="黑体" pitchFamily="2" charset="-122"/>
                <a:ea typeface="黑体" pitchFamily="2" charset="-122"/>
              </a:rPr>
              <a:t>中的数据传送给</a:t>
            </a:r>
            <a:r>
              <a:rPr lang="en-US" altLang="zh-CN">
                <a:latin typeface="黑体" pitchFamily="2" charset="-122"/>
                <a:ea typeface="黑体" pitchFamily="2" charset="-122"/>
              </a:rPr>
              <a:t>A2.</a:t>
            </a:r>
          </a:p>
          <a:p>
            <a:pPr algn="l" eaLnBrk="1" hangingPunct="1">
              <a:lnSpc>
                <a:spcPct val="120000"/>
              </a:lnSpc>
            </a:pPr>
            <a:r>
              <a:rPr lang="zh-CN" altLang="en-US">
                <a:latin typeface="黑体" pitchFamily="2" charset="-122"/>
                <a:ea typeface="黑体" pitchFamily="2" charset="-122"/>
              </a:rPr>
              <a:t>             </a:t>
            </a:r>
            <a:r>
              <a:rPr lang="en-US" altLang="zh-CN">
                <a:latin typeface="黑体" pitchFamily="2" charset="-122"/>
                <a:ea typeface="黑体" pitchFamily="2" charset="-122"/>
              </a:rPr>
              <a:t>(</a:t>
            </a:r>
            <a:r>
              <a:rPr lang="zh-CN" altLang="en-US">
                <a:latin typeface="黑体" pitchFamily="2" charset="-122"/>
                <a:ea typeface="黑体" pitchFamily="2" charset="-122"/>
              </a:rPr>
              <a:t>指令执行后使</a:t>
            </a:r>
            <a:r>
              <a:rPr lang="en-US" altLang="zh-CN">
                <a:latin typeface="黑体" pitchFamily="2" charset="-122"/>
                <a:ea typeface="黑体" pitchFamily="2" charset="-122"/>
              </a:rPr>
              <a:t>A2</a:t>
            </a:r>
            <a:r>
              <a:rPr lang="zh-CN" altLang="en-US">
                <a:latin typeface="黑体" pitchFamily="2" charset="-122"/>
                <a:ea typeface="黑体" pitchFamily="2" charset="-122"/>
              </a:rPr>
              <a:t>的数据变得与</a:t>
            </a:r>
            <a:r>
              <a:rPr lang="en-US" altLang="zh-CN">
                <a:latin typeface="黑体" pitchFamily="2" charset="-122"/>
                <a:ea typeface="黑体" pitchFamily="2" charset="-122"/>
              </a:rPr>
              <a:t>A1</a:t>
            </a:r>
            <a:r>
              <a:rPr lang="zh-CN" altLang="en-US">
                <a:latin typeface="黑体" pitchFamily="2" charset="-122"/>
                <a:ea typeface="黑体" pitchFamily="2" charset="-122"/>
              </a:rPr>
              <a:t>一样！</a:t>
            </a:r>
            <a:r>
              <a:rPr lang="en-US" altLang="zh-CN">
                <a:latin typeface="黑体" pitchFamily="2" charset="-122"/>
                <a:ea typeface="黑体" pitchFamily="2" charset="-122"/>
              </a:rPr>
              <a:t>)</a:t>
            </a:r>
          </a:p>
        </p:txBody>
      </p:sp>
      <p:sp>
        <p:nvSpPr>
          <p:cNvPr id="12293" name="Rectangle 8"/>
          <p:cNvSpPr>
            <a:spLocks noChangeArrowheads="1"/>
          </p:cNvSpPr>
          <p:nvPr/>
        </p:nvSpPr>
        <p:spPr bwMode="auto">
          <a:xfrm>
            <a:off x="539750" y="585788"/>
            <a:ext cx="4079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eaLnBrk="1" hangingPunct="1"/>
            <a:r>
              <a:rPr kumimoji="0" lang="zh-CN" altLang="en-US">
                <a:solidFill>
                  <a:srgbClr val="800000"/>
                </a:solidFill>
                <a:latin typeface="黑体" pitchFamily="2" charset="-122"/>
                <a:ea typeface="黑体" pitchFamily="2" charset="-122"/>
              </a:rPr>
              <a:t>关于指令功能描述的说明：</a:t>
            </a:r>
          </a:p>
        </p:txBody>
      </p:sp>
    </p:spTree>
  </p:cSld>
  <p:clrMapOvr>
    <a:masterClrMapping/>
  </p:clrMapOvr>
  <p:transition>
    <p:wipe dir="d"/>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ChangeArrowheads="1"/>
          </p:cNvSpPr>
          <p:nvPr/>
        </p:nvSpPr>
        <p:spPr bwMode="auto">
          <a:xfrm>
            <a:off x="742950" y="1173163"/>
            <a:ext cx="8369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eaLnBrk="1" hangingPunct="1"/>
            <a:r>
              <a:rPr lang="zh-CN" altLang="en-US">
                <a:solidFill>
                  <a:srgbClr val="FF0000"/>
                </a:solidFill>
                <a:latin typeface="黑体" pitchFamily="2" charset="-122"/>
                <a:ea typeface="黑体" pitchFamily="2" charset="-122"/>
              </a:rPr>
              <a:t>例：</a:t>
            </a:r>
            <a:r>
              <a:rPr lang="zh-CN" altLang="en-US">
                <a:latin typeface="黑体" pitchFamily="2" charset="-122"/>
                <a:ea typeface="黑体" pitchFamily="2" charset="-122"/>
              </a:rPr>
              <a:t>完成 </a:t>
            </a:r>
            <a:r>
              <a:rPr lang="en-US" altLang="zh-CN">
                <a:latin typeface="黑体" pitchFamily="2" charset="-122"/>
                <a:ea typeface="黑体" pitchFamily="2" charset="-122"/>
              </a:rPr>
              <a:t>Z←</a:t>
            </a:r>
            <a:r>
              <a:rPr lang="zh-CN" altLang="en-US">
                <a:latin typeface="黑体" pitchFamily="2" charset="-122"/>
                <a:ea typeface="黑体" pitchFamily="2" charset="-122"/>
              </a:rPr>
              <a:t>(</a:t>
            </a:r>
            <a:r>
              <a:rPr lang="en-US" altLang="zh-CN">
                <a:latin typeface="黑体" pitchFamily="2" charset="-122"/>
                <a:ea typeface="黑体" pitchFamily="2" charset="-122"/>
              </a:rPr>
              <a:t>X)+(Y)</a:t>
            </a:r>
            <a:r>
              <a:rPr lang="zh-CN" altLang="en-US">
                <a:latin typeface="黑体" pitchFamily="2" charset="-122"/>
                <a:ea typeface="黑体" pitchFamily="2" charset="-122"/>
              </a:rPr>
              <a:t>的操作</a:t>
            </a:r>
            <a:r>
              <a:rPr lang="zh-CN" altLang="en-US">
                <a:solidFill>
                  <a:schemeClr val="tx2"/>
                </a:solidFill>
                <a:latin typeface="黑体" pitchFamily="2" charset="-122"/>
                <a:ea typeface="黑体" pitchFamily="2" charset="-122"/>
              </a:rPr>
              <a:t> </a:t>
            </a:r>
          </a:p>
        </p:txBody>
      </p:sp>
      <p:sp>
        <p:nvSpPr>
          <p:cNvPr id="13315" name="Rectangle 3"/>
          <p:cNvSpPr>
            <a:spLocks noChangeArrowheads="1"/>
          </p:cNvSpPr>
          <p:nvPr/>
        </p:nvSpPr>
        <p:spPr bwMode="auto">
          <a:xfrm>
            <a:off x="874713" y="1871663"/>
            <a:ext cx="8237537"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lnSpc>
                <a:spcPct val="110000"/>
              </a:lnSpc>
            </a:pPr>
            <a:r>
              <a:rPr lang="zh-CN" altLang="en-US">
                <a:latin typeface="黑体" pitchFamily="2" charset="-122"/>
                <a:ea typeface="黑体" pitchFamily="2" charset="-122"/>
              </a:rPr>
              <a:t>   用一条三地址指令即可----</a:t>
            </a:r>
            <a:endParaRPr lang="zh-CN" altLang="en-US">
              <a:solidFill>
                <a:schemeClr val="tx2"/>
              </a:solidFill>
              <a:latin typeface="黑体" pitchFamily="2" charset="-122"/>
              <a:ea typeface="黑体" pitchFamily="2" charset="-122"/>
            </a:endParaRPr>
          </a:p>
          <a:p>
            <a:pPr algn="l">
              <a:lnSpc>
                <a:spcPct val="110000"/>
              </a:lnSpc>
            </a:pPr>
            <a:r>
              <a:rPr lang="zh-CN" altLang="en-US">
                <a:latin typeface="黑体" pitchFamily="2" charset="-122"/>
                <a:ea typeface="黑体" pitchFamily="2" charset="-122"/>
              </a:rPr>
              <a:t>		</a:t>
            </a:r>
            <a:r>
              <a:rPr lang="en-US" altLang="zh-CN">
                <a:latin typeface="黑体" pitchFamily="2" charset="-122"/>
                <a:ea typeface="黑体" pitchFamily="2" charset="-122"/>
              </a:rPr>
              <a:t>ADD X,Y,Z；</a:t>
            </a:r>
            <a:r>
              <a:rPr lang="en-US" altLang="zh-CN">
                <a:solidFill>
                  <a:schemeClr val="tx2"/>
                </a:solidFill>
                <a:latin typeface="黑体" pitchFamily="2" charset="-122"/>
                <a:ea typeface="黑体" pitchFamily="2" charset="-122"/>
              </a:rPr>
              <a:t> </a:t>
            </a:r>
            <a:endParaRPr lang="en-US" altLang="zh-CN" b="0">
              <a:solidFill>
                <a:schemeClr val="tx1"/>
              </a:solidFill>
              <a:latin typeface="黑体" pitchFamily="2" charset="-122"/>
              <a:ea typeface="黑体" pitchFamily="2" charset="-122"/>
            </a:endParaRPr>
          </a:p>
        </p:txBody>
      </p:sp>
      <p:sp>
        <p:nvSpPr>
          <p:cNvPr id="567300" name="Rectangle 4"/>
          <p:cNvSpPr>
            <a:spLocks noChangeArrowheads="1"/>
          </p:cNvSpPr>
          <p:nvPr/>
        </p:nvSpPr>
        <p:spPr bwMode="auto">
          <a:xfrm>
            <a:off x="849313" y="2925763"/>
            <a:ext cx="8262937"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zh-CN" altLang="en-US">
                <a:latin typeface="黑体" pitchFamily="2" charset="-122"/>
                <a:ea typeface="黑体" pitchFamily="2" charset="-122"/>
              </a:rPr>
              <a:t>   用二条二地址指令实现----</a:t>
            </a:r>
            <a:endParaRPr lang="zh-CN" altLang="en-US">
              <a:solidFill>
                <a:schemeClr val="tx2"/>
              </a:solidFill>
              <a:latin typeface="黑体" pitchFamily="2" charset="-122"/>
              <a:ea typeface="黑体" pitchFamily="2" charset="-122"/>
            </a:endParaRPr>
          </a:p>
          <a:p>
            <a:r>
              <a:rPr lang="zh-CN" altLang="en-US">
                <a:latin typeface="黑体" pitchFamily="2" charset="-122"/>
                <a:ea typeface="黑体" pitchFamily="2" charset="-122"/>
              </a:rPr>
              <a:t>		</a:t>
            </a:r>
            <a:r>
              <a:rPr lang="en-US" altLang="zh-CN">
                <a:latin typeface="黑体" pitchFamily="2" charset="-122"/>
                <a:ea typeface="黑体" pitchFamily="2" charset="-122"/>
              </a:rPr>
              <a:t>ADD X,Y；	 </a:t>
            </a:r>
            <a:r>
              <a:rPr lang="en-US" altLang="zh-CN">
                <a:solidFill>
                  <a:schemeClr val="hlink"/>
                </a:solidFill>
                <a:latin typeface="黑体" pitchFamily="2" charset="-122"/>
                <a:ea typeface="黑体" pitchFamily="2" charset="-122"/>
              </a:rPr>
              <a:t>X←(X)+(Y)</a:t>
            </a:r>
            <a:r>
              <a:rPr lang="en-US" altLang="zh-CN">
                <a:solidFill>
                  <a:srgbClr val="008000"/>
                </a:solidFill>
                <a:latin typeface="黑体" pitchFamily="2" charset="-122"/>
                <a:ea typeface="黑体" pitchFamily="2" charset="-122"/>
              </a:rPr>
              <a:t> </a:t>
            </a:r>
            <a:endParaRPr lang="en-US" altLang="zh-CN">
              <a:solidFill>
                <a:schemeClr val="tx2"/>
              </a:solidFill>
              <a:latin typeface="黑体" pitchFamily="2" charset="-122"/>
              <a:ea typeface="黑体" pitchFamily="2" charset="-122"/>
            </a:endParaRPr>
          </a:p>
          <a:p>
            <a:pPr algn="l"/>
            <a:r>
              <a:rPr lang="en-US" altLang="zh-CN">
                <a:latin typeface="黑体" pitchFamily="2" charset="-122"/>
                <a:ea typeface="黑体" pitchFamily="2" charset="-122"/>
              </a:rPr>
              <a:t>		MOV Z,X；    </a:t>
            </a:r>
            <a:r>
              <a:rPr lang="en-US" altLang="zh-CN">
                <a:solidFill>
                  <a:schemeClr val="hlink"/>
                </a:solidFill>
                <a:latin typeface="黑体" pitchFamily="2" charset="-122"/>
                <a:ea typeface="黑体" pitchFamily="2" charset="-122"/>
              </a:rPr>
              <a:t>Z←(X)</a:t>
            </a:r>
          </a:p>
        </p:txBody>
      </p:sp>
      <p:sp>
        <p:nvSpPr>
          <p:cNvPr id="567301" name="Rectangle 5"/>
          <p:cNvSpPr>
            <a:spLocks noChangeArrowheads="1"/>
          </p:cNvSpPr>
          <p:nvPr/>
        </p:nvSpPr>
        <p:spPr bwMode="auto">
          <a:xfrm>
            <a:off x="1312863" y="4302125"/>
            <a:ext cx="7799387" cy="168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eaLnBrk="1" hangingPunct="1">
              <a:lnSpc>
                <a:spcPct val="70000"/>
              </a:lnSpc>
              <a:spcBef>
                <a:spcPct val="50000"/>
              </a:spcBef>
            </a:pPr>
            <a:r>
              <a:rPr kumimoji="0" lang="zh-CN" altLang="en-US">
                <a:latin typeface="黑体" pitchFamily="2" charset="-122"/>
                <a:ea typeface="黑体" pitchFamily="2" charset="-122"/>
              </a:rPr>
              <a:t>用</a:t>
            </a:r>
            <a:r>
              <a:rPr lang="zh-CN" altLang="en-US">
                <a:latin typeface="黑体" pitchFamily="2" charset="-122"/>
                <a:ea typeface="黑体" pitchFamily="2" charset="-122"/>
              </a:rPr>
              <a:t>三条一地址指令实现----</a:t>
            </a:r>
            <a:endParaRPr kumimoji="0" lang="zh-CN" altLang="en-US">
              <a:latin typeface="黑体" pitchFamily="2" charset="-122"/>
              <a:ea typeface="黑体" pitchFamily="2" charset="-122"/>
            </a:endParaRPr>
          </a:p>
          <a:p>
            <a:pPr algn="l" eaLnBrk="1" hangingPunct="1">
              <a:lnSpc>
                <a:spcPct val="70000"/>
              </a:lnSpc>
              <a:spcBef>
                <a:spcPct val="50000"/>
              </a:spcBef>
            </a:pPr>
            <a:r>
              <a:rPr kumimoji="0" lang="zh-CN" altLang="en-US">
                <a:latin typeface="黑体" pitchFamily="2" charset="-122"/>
                <a:ea typeface="黑体" pitchFamily="2" charset="-122"/>
              </a:rPr>
              <a:t>	   </a:t>
            </a:r>
            <a:r>
              <a:rPr lang="en-US" altLang="zh-CN">
                <a:latin typeface="黑体" pitchFamily="2" charset="-122"/>
                <a:ea typeface="黑体" pitchFamily="2" charset="-122"/>
              </a:rPr>
              <a:t>LDA X</a:t>
            </a:r>
            <a:r>
              <a:rPr kumimoji="0" lang="en-US" altLang="zh-CN" sz="2200">
                <a:solidFill>
                  <a:srgbClr val="006600"/>
                </a:solidFill>
                <a:latin typeface="黑体" pitchFamily="2" charset="-122"/>
                <a:ea typeface="黑体" pitchFamily="2" charset="-122"/>
              </a:rPr>
              <a:t>	</a:t>
            </a:r>
            <a:r>
              <a:rPr kumimoji="0" lang="en-US" altLang="zh-CN" sz="2200">
                <a:latin typeface="黑体" pitchFamily="2" charset="-122"/>
                <a:ea typeface="黑体" pitchFamily="2" charset="-122"/>
              </a:rPr>
              <a:t>；</a:t>
            </a:r>
            <a:r>
              <a:rPr kumimoji="0" lang="en-US" altLang="zh-CN" sz="2200">
                <a:solidFill>
                  <a:srgbClr val="006600"/>
                </a:solidFill>
                <a:latin typeface="黑体" pitchFamily="2" charset="-122"/>
                <a:ea typeface="黑体" pitchFamily="2" charset="-122"/>
              </a:rPr>
              <a:t>  </a:t>
            </a:r>
            <a:r>
              <a:rPr kumimoji="0" lang="en-US" altLang="zh-CN" sz="2200">
                <a:solidFill>
                  <a:schemeClr val="hlink"/>
                </a:solidFill>
                <a:latin typeface="黑体" pitchFamily="2" charset="-122"/>
                <a:ea typeface="黑体" pitchFamily="2" charset="-122"/>
              </a:rPr>
              <a:t>AC</a:t>
            </a:r>
            <a:r>
              <a:rPr lang="en-US" altLang="zh-CN">
                <a:solidFill>
                  <a:schemeClr val="hlink"/>
                </a:solidFill>
                <a:latin typeface="黑体" pitchFamily="2" charset="-122"/>
                <a:ea typeface="黑体" pitchFamily="2" charset="-122"/>
              </a:rPr>
              <a:t>←</a:t>
            </a:r>
            <a:r>
              <a:rPr kumimoji="0" lang="en-US" altLang="zh-CN" sz="2200">
                <a:solidFill>
                  <a:schemeClr val="hlink"/>
                </a:solidFill>
                <a:latin typeface="黑体" pitchFamily="2" charset="-122"/>
                <a:ea typeface="黑体" pitchFamily="2" charset="-122"/>
              </a:rPr>
              <a:t>(X)      LDA</a:t>
            </a:r>
            <a:r>
              <a:rPr kumimoji="0" lang="zh-CN" altLang="en-US" sz="2200">
                <a:solidFill>
                  <a:schemeClr val="hlink"/>
                </a:solidFill>
                <a:latin typeface="黑体" pitchFamily="2" charset="-122"/>
                <a:ea typeface="黑体" pitchFamily="2" charset="-122"/>
              </a:rPr>
              <a:t>意为</a:t>
            </a:r>
            <a:r>
              <a:rPr kumimoji="0" lang="en-US" altLang="zh-CN" sz="2200">
                <a:solidFill>
                  <a:schemeClr val="hlink"/>
                </a:solidFill>
                <a:latin typeface="黑体" pitchFamily="2" charset="-122"/>
                <a:ea typeface="黑体" pitchFamily="2" charset="-122"/>
              </a:rPr>
              <a:t>Load AC</a:t>
            </a:r>
          </a:p>
          <a:p>
            <a:pPr algn="l" eaLnBrk="1" hangingPunct="1">
              <a:lnSpc>
                <a:spcPct val="70000"/>
              </a:lnSpc>
              <a:spcBef>
                <a:spcPct val="50000"/>
              </a:spcBef>
            </a:pPr>
            <a:r>
              <a:rPr kumimoji="0" lang="en-US" altLang="zh-CN">
                <a:solidFill>
                  <a:srgbClr val="006600"/>
                </a:solidFill>
                <a:latin typeface="黑体" pitchFamily="2" charset="-122"/>
                <a:ea typeface="黑体" pitchFamily="2" charset="-122"/>
              </a:rPr>
              <a:t>         </a:t>
            </a:r>
            <a:r>
              <a:rPr lang="en-US" altLang="zh-CN">
                <a:latin typeface="黑体" pitchFamily="2" charset="-122"/>
                <a:ea typeface="黑体" pitchFamily="2" charset="-122"/>
              </a:rPr>
              <a:t>ADD Y</a:t>
            </a:r>
            <a:r>
              <a:rPr kumimoji="0" lang="en-US" altLang="zh-CN" sz="2200">
                <a:solidFill>
                  <a:srgbClr val="006600"/>
                </a:solidFill>
                <a:latin typeface="黑体" pitchFamily="2" charset="-122"/>
                <a:ea typeface="黑体" pitchFamily="2" charset="-122"/>
              </a:rPr>
              <a:t>	</a:t>
            </a:r>
            <a:r>
              <a:rPr kumimoji="0" lang="en-US" altLang="zh-CN" sz="2200">
                <a:latin typeface="黑体" pitchFamily="2" charset="-122"/>
                <a:ea typeface="黑体" pitchFamily="2" charset="-122"/>
              </a:rPr>
              <a:t>；</a:t>
            </a:r>
            <a:r>
              <a:rPr kumimoji="0" lang="en-US" altLang="zh-CN" sz="2200">
                <a:solidFill>
                  <a:srgbClr val="006600"/>
                </a:solidFill>
                <a:latin typeface="黑体" pitchFamily="2" charset="-122"/>
                <a:ea typeface="黑体" pitchFamily="2" charset="-122"/>
              </a:rPr>
              <a:t>  </a:t>
            </a:r>
            <a:r>
              <a:rPr kumimoji="0" lang="en-US" altLang="zh-CN" sz="2200">
                <a:solidFill>
                  <a:schemeClr val="hlink"/>
                </a:solidFill>
                <a:latin typeface="黑体" pitchFamily="2" charset="-122"/>
                <a:ea typeface="黑体" pitchFamily="2" charset="-122"/>
              </a:rPr>
              <a:t>AC</a:t>
            </a:r>
            <a:r>
              <a:rPr lang="en-US" altLang="zh-CN">
                <a:solidFill>
                  <a:schemeClr val="hlink"/>
                </a:solidFill>
                <a:latin typeface="黑体" pitchFamily="2" charset="-122"/>
                <a:ea typeface="黑体" pitchFamily="2" charset="-122"/>
              </a:rPr>
              <a:t>←</a:t>
            </a:r>
            <a:r>
              <a:rPr kumimoji="0" lang="en-US" altLang="zh-CN" sz="2200">
                <a:solidFill>
                  <a:schemeClr val="hlink"/>
                </a:solidFill>
                <a:latin typeface="黑体" pitchFamily="2" charset="-122"/>
                <a:ea typeface="黑体" pitchFamily="2" charset="-122"/>
              </a:rPr>
              <a:t>(AC)+(Y)</a:t>
            </a:r>
          </a:p>
          <a:p>
            <a:pPr algn="l" eaLnBrk="1" hangingPunct="1">
              <a:lnSpc>
                <a:spcPct val="70000"/>
              </a:lnSpc>
              <a:spcBef>
                <a:spcPct val="50000"/>
              </a:spcBef>
            </a:pPr>
            <a:r>
              <a:rPr kumimoji="0" lang="en-US" altLang="zh-CN">
                <a:solidFill>
                  <a:srgbClr val="006600"/>
                </a:solidFill>
                <a:latin typeface="黑体" pitchFamily="2" charset="-122"/>
                <a:ea typeface="黑体" pitchFamily="2" charset="-122"/>
              </a:rPr>
              <a:t>	   </a:t>
            </a:r>
            <a:r>
              <a:rPr lang="en-US" altLang="zh-CN">
                <a:latin typeface="黑体" pitchFamily="2" charset="-122"/>
                <a:ea typeface="黑体" pitchFamily="2" charset="-122"/>
              </a:rPr>
              <a:t>STA Z</a:t>
            </a:r>
            <a:r>
              <a:rPr kumimoji="0" lang="en-US" altLang="zh-CN" sz="2200">
                <a:solidFill>
                  <a:srgbClr val="006600"/>
                </a:solidFill>
                <a:latin typeface="黑体" pitchFamily="2" charset="-122"/>
                <a:ea typeface="黑体" pitchFamily="2" charset="-122"/>
              </a:rPr>
              <a:t>	</a:t>
            </a:r>
            <a:r>
              <a:rPr kumimoji="0" lang="en-US" altLang="zh-CN" sz="2200">
                <a:latin typeface="黑体" pitchFamily="2" charset="-122"/>
                <a:ea typeface="黑体" pitchFamily="2" charset="-122"/>
              </a:rPr>
              <a:t>；</a:t>
            </a:r>
            <a:r>
              <a:rPr kumimoji="0" lang="en-US" altLang="zh-CN" sz="2200">
                <a:solidFill>
                  <a:srgbClr val="006600"/>
                </a:solidFill>
                <a:latin typeface="黑体" pitchFamily="2" charset="-122"/>
                <a:ea typeface="黑体" pitchFamily="2" charset="-122"/>
              </a:rPr>
              <a:t>   </a:t>
            </a:r>
            <a:r>
              <a:rPr kumimoji="0" lang="en-US" altLang="zh-CN" sz="2200">
                <a:solidFill>
                  <a:schemeClr val="hlink"/>
                </a:solidFill>
                <a:latin typeface="黑体" pitchFamily="2" charset="-122"/>
                <a:ea typeface="黑体" pitchFamily="2" charset="-122"/>
              </a:rPr>
              <a:t>Z</a:t>
            </a:r>
            <a:r>
              <a:rPr lang="en-US" altLang="zh-CN">
                <a:solidFill>
                  <a:schemeClr val="hlink"/>
                </a:solidFill>
                <a:latin typeface="黑体" pitchFamily="2" charset="-122"/>
                <a:ea typeface="黑体" pitchFamily="2" charset="-122"/>
              </a:rPr>
              <a:t>←</a:t>
            </a:r>
            <a:r>
              <a:rPr kumimoji="0" lang="en-US" altLang="zh-CN" sz="2200">
                <a:solidFill>
                  <a:schemeClr val="hlink"/>
                </a:solidFill>
                <a:latin typeface="黑体" pitchFamily="2" charset="-122"/>
                <a:ea typeface="黑体" pitchFamily="2" charset="-122"/>
              </a:rPr>
              <a:t>(AC) </a:t>
            </a:r>
            <a:r>
              <a:rPr lang="en-US" altLang="zh-CN" sz="2200">
                <a:solidFill>
                  <a:schemeClr val="hlink"/>
                </a:solidFill>
                <a:latin typeface="黑体" pitchFamily="2" charset="-122"/>
                <a:ea typeface="黑体" pitchFamily="2" charset="-122"/>
              </a:rPr>
              <a:t>  </a:t>
            </a:r>
            <a:r>
              <a:rPr kumimoji="0" lang="en-US" altLang="zh-CN" sz="2200">
                <a:solidFill>
                  <a:schemeClr val="hlink"/>
                </a:solidFill>
                <a:latin typeface="黑体" pitchFamily="2" charset="-122"/>
                <a:ea typeface="黑体" pitchFamily="2" charset="-122"/>
              </a:rPr>
              <a:t>  STA</a:t>
            </a:r>
            <a:r>
              <a:rPr kumimoji="0" lang="zh-CN" altLang="en-US" sz="2200">
                <a:solidFill>
                  <a:schemeClr val="hlink"/>
                </a:solidFill>
                <a:latin typeface="黑体" pitchFamily="2" charset="-122"/>
                <a:ea typeface="黑体" pitchFamily="2" charset="-122"/>
              </a:rPr>
              <a:t>意为</a:t>
            </a:r>
            <a:r>
              <a:rPr kumimoji="0" lang="en-US" altLang="zh-CN" sz="2200">
                <a:solidFill>
                  <a:schemeClr val="hlink"/>
                </a:solidFill>
                <a:latin typeface="黑体" pitchFamily="2" charset="-122"/>
                <a:ea typeface="黑体" pitchFamily="2" charset="-122"/>
              </a:rPr>
              <a:t>Store AC</a:t>
            </a:r>
          </a:p>
        </p:txBody>
      </p:sp>
      <p:sp>
        <p:nvSpPr>
          <p:cNvPr id="13318" name="Rectangle 8"/>
          <p:cNvSpPr>
            <a:spLocks noChangeArrowheads="1"/>
          </p:cNvSpPr>
          <p:nvPr/>
        </p:nvSpPr>
        <p:spPr bwMode="auto">
          <a:xfrm>
            <a:off x="666750" y="536575"/>
            <a:ext cx="84772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eaLnBrk="1" hangingPunct="1"/>
            <a:r>
              <a:rPr kumimoji="0" lang="zh-CN" altLang="en-US">
                <a:solidFill>
                  <a:srgbClr val="800000"/>
                </a:solidFill>
                <a:latin typeface="黑体" pitchFamily="2" charset="-122"/>
                <a:ea typeface="黑体" pitchFamily="2" charset="-122"/>
              </a:rPr>
              <a:t>3.1.2 地址码结构</a:t>
            </a:r>
            <a:r>
              <a:rPr kumimoji="0" lang="en-US" altLang="zh-CN">
                <a:solidFill>
                  <a:srgbClr val="800000"/>
                </a:solidFill>
                <a:latin typeface="黑体" pitchFamily="2" charset="-122"/>
                <a:ea typeface="黑体" pitchFamily="2" charset="-122"/>
              </a:rPr>
              <a:t>(</a:t>
            </a:r>
            <a:r>
              <a:rPr kumimoji="0" lang="zh-CN" altLang="en-US">
                <a:solidFill>
                  <a:srgbClr val="800000"/>
                </a:solidFill>
                <a:latin typeface="黑体" pitchFamily="2" charset="-122"/>
                <a:ea typeface="黑体" pitchFamily="2" charset="-122"/>
              </a:rPr>
              <a:t>续）</a:t>
            </a: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67300"/>
                                        </p:tgtEl>
                                        <p:attrNameLst>
                                          <p:attrName>style.visibility</p:attrName>
                                        </p:attrNameLst>
                                      </p:cBhvr>
                                      <p:to>
                                        <p:strVal val="visible"/>
                                      </p:to>
                                    </p:set>
                                    <p:animEffect transition="in" filter="wipe(up)">
                                      <p:cBhvr>
                                        <p:cTn id="7" dur="500"/>
                                        <p:tgtEl>
                                          <p:spTgt spid="56730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567301"/>
                                        </p:tgtEl>
                                        <p:attrNameLst>
                                          <p:attrName>style.visibility</p:attrName>
                                        </p:attrNameLst>
                                      </p:cBhvr>
                                      <p:to>
                                        <p:strVal val="visible"/>
                                      </p:to>
                                    </p:set>
                                    <p:animEffect transition="in" filter="wipe(up)">
                                      <p:cBhvr>
                                        <p:cTn id="12" dur="500"/>
                                        <p:tgtEl>
                                          <p:spTgt spid="5673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7300" grpId="0" autoUpdateAnimBg="0"/>
      <p:bldP spid="567301"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3"/>
          <p:cNvSpPr>
            <a:spLocks noChangeArrowheads="1"/>
          </p:cNvSpPr>
          <p:nvPr/>
        </p:nvSpPr>
        <p:spPr bwMode="auto">
          <a:xfrm>
            <a:off x="190500" y="830263"/>
            <a:ext cx="8953500" cy="979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lnSpc>
                <a:spcPct val="120000"/>
              </a:lnSpc>
            </a:pPr>
            <a:r>
              <a:rPr lang="zh-CN" altLang="en-US">
                <a:latin typeface="黑体" pitchFamily="2" charset="-122"/>
                <a:ea typeface="黑体" pitchFamily="2" charset="-122"/>
              </a:rPr>
              <a:t>    地址段</a:t>
            </a:r>
            <a:r>
              <a:rPr lang="en-US" altLang="zh-CN">
                <a:latin typeface="黑体" pitchFamily="2" charset="-122"/>
                <a:ea typeface="黑体" pitchFamily="2" charset="-122"/>
              </a:rPr>
              <a:t>A</a:t>
            </a:r>
            <a:r>
              <a:rPr lang="en-US" altLang="zh-CN" baseline="-30000">
                <a:latin typeface="黑体" pitchFamily="2" charset="-122"/>
                <a:ea typeface="黑体" pitchFamily="2" charset="-122"/>
              </a:rPr>
              <a:t>i</a:t>
            </a:r>
            <a:r>
              <a:rPr lang="zh-CN" altLang="en-US">
                <a:latin typeface="黑体" pitchFamily="2" charset="-122"/>
                <a:ea typeface="黑体" pitchFamily="2" charset="-122"/>
              </a:rPr>
              <a:t>的长度(</a:t>
            </a:r>
            <a:r>
              <a:rPr lang="en-US" altLang="zh-CN">
                <a:latin typeface="黑体" pitchFamily="2" charset="-122"/>
                <a:ea typeface="黑体" pitchFamily="2" charset="-122"/>
              </a:rPr>
              <a:t>N)</a:t>
            </a:r>
            <a:r>
              <a:rPr lang="zh-CN" altLang="en-US">
                <a:latin typeface="黑体" pitchFamily="2" charset="-122"/>
                <a:ea typeface="黑体" pitchFamily="2" charset="-122"/>
              </a:rPr>
              <a:t>与存储器容量(</a:t>
            </a:r>
            <a:r>
              <a:rPr lang="en-US" altLang="zh-CN">
                <a:latin typeface="黑体" pitchFamily="2" charset="-122"/>
                <a:ea typeface="黑体" pitchFamily="2" charset="-122"/>
              </a:rPr>
              <a:t>M)</a:t>
            </a:r>
            <a:r>
              <a:rPr lang="zh-CN" altLang="en-US">
                <a:latin typeface="黑体" pitchFamily="2" charset="-122"/>
                <a:ea typeface="黑体" pitchFamily="2" charset="-122"/>
              </a:rPr>
              <a:t>的关系：</a:t>
            </a:r>
            <a:endParaRPr lang="zh-CN" altLang="en-US">
              <a:solidFill>
                <a:schemeClr val="tx2"/>
              </a:solidFill>
              <a:latin typeface="黑体" pitchFamily="2" charset="-122"/>
              <a:ea typeface="黑体" pitchFamily="2" charset="-122"/>
              <a:cs typeface="Courier New" pitchFamily="49" charset="0"/>
            </a:endParaRPr>
          </a:p>
          <a:p>
            <a:pPr algn="l">
              <a:lnSpc>
                <a:spcPct val="120000"/>
              </a:lnSpc>
            </a:pPr>
            <a:r>
              <a:rPr lang="zh-CN" altLang="en-US">
                <a:latin typeface="黑体" pitchFamily="2" charset="-122"/>
                <a:ea typeface="黑体" pitchFamily="2" charset="-122"/>
              </a:rPr>
              <a:t>             </a:t>
            </a:r>
            <a:r>
              <a:rPr lang="en-US" altLang="zh-CN">
                <a:latin typeface="黑体" pitchFamily="2" charset="-122"/>
                <a:ea typeface="黑体" pitchFamily="2" charset="-122"/>
              </a:rPr>
              <a:t>M=2</a:t>
            </a:r>
            <a:r>
              <a:rPr lang="en-US" altLang="zh-CN" baseline="30000">
                <a:latin typeface="黑体" pitchFamily="2" charset="-122"/>
                <a:ea typeface="黑体" pitchFamily="2" charset="-122"/>
              </a:rPr>
              <a:t>N</a:t>
            </a:r>
            <a:r>
              <a:rPr lang="en-US" altLang="zh-CN">
                <a:solidFill>
                  <a:schemeClr val="tx2"/>
                </a:solidFill>
                <a:latin typeface="黑体" pitchFamily="2" charset="-122"/>
                <a:ea typeface="黑体" pitchFamily="2" charset="-122"/>
              </a:rPr>
              <a:t> </a:t>
            </a:r>
            <a:endParaRPr lang="en-US" altLang="zh-CN" b="0">
              <a:solidFill>
                <a:schemeClr val="tx1"/>
              </a:solidFill>
              <a:latin typeface="黑体" pitchFamily="2" charset="-122"/>
              <a:ea typeface="黑体" pitchFamily="2" charset="-122"/>
            </a:endParaRPr>
          </a:p>
        </p:txBody>
      </p:sp>
      <p:sp>
        <p:nvSpPr>
          <p:cNvPr id="14339" name="Rectangle 4"/>
          <p:cNvSpPr>
            <a:spLocks noChangeArrowheads="1"/>
          </p:cNvSpPr>
          <p:nvPr/>
        </p:nvSpPr>
        <p:spPr bwMode="auto">
          <a:xfrm>
            <a:off x="635000" y="2468563"/>
            <a:ext cx="8509000" cy="1052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lnSpc>
                <a:spcPct val="130000"/>
              </a:lnSpc>
            </a:pPr>
            <a:r>
              <a:rPr lang="zh-CN" altLang="en-US">
                <a:latin typeface="黑体" pitchFamily="2" charset="-122"/>
                <a:ea typeface="黑体" pitchFamily="2" charset="-122"/>
              </a:rPr>
              <a:t> </a:t>
            </a:r>
            <a:r>
              <a:rPr lang="zh-CN" altLang="en-US">
                <a:solidFill>
                  <a:srgbClr val="FF0000"/>
                </a:solidFill>
                <a:latin typeface="黑体" pitchFamily="2" charset="-122"/>
                <a:ea typeface="黑体" pitchFamily="2" charset="-122"/>
              </a:rPr>
              <a:t>存在问题：</a:t>
            </a:r>
            <a:r>
              <a:rPr lang="zh-CN" altLang="en-US">
                <a:latin typeface="黑体" pitchFamily="2" charset="-122"/>
                <a:ea typeface="黑体" pitchFamily="2" charset="-122"/>
              </a:rPr>
              <a:t>① 地址段位数增长→指令过长；</a:t>
            </a:r>
          </a:p>
          <a:p>
            <a:pPr eaLnBrk="1" hangingPunct="1">
              <a:lnSpc>
                <a:spcPct val="130000"/>
              </a:lnSpc>
            </a:pPr>
            <a:r>
              <a:rPr lang="zh-CN" altLang="en-US">
                <a:latin typeface="黑体" pitchFamily="2" charset="-122"/>
                <a:ea typeface="黑体" pitchFamily="2" charset="-122"/>
              </a:rPr>
              <a:t>           ② 程序设计的灵活性差。</a:t>
            </a:r>
            <a:r>
              <a:rPr lang="zh-CN" altLang="en-US">
                <a:solidFill>
                  <a:schemeClr val="tx2"/>
                </a:solidFill>
                <a:latin typeface="黑体" pitchFamily="2" charset="-122"/>
                <a:ea typeface="黑体" pitchFamily="2" charset="-122"/>
              </a:rPr>
              <a:t> </a:t>
            </a:r>
            <a:endParaRPr lang="zh-CN" altLang="en-US" b="0">
              <a:solidFill>
                <a:schemeClr val="tx1"/>
              </a:solidFill>
              <a:latin typeface="黑体" pitchFamily="2" charset="-122"/>
              <a:ea typeface="黑体" pitchFamily="2" charset="-122"/>
            </a:endParaRPr>
          </a:p>
        </p:txBody>
      </p:sp>
      <p:sp>
        <p:nvSpPr>
          <p:cNvPr id="14340" name="Rectangle 5"/>
          <p:cNvSpPr>
            <a:spLocks noChangeArrowheads="1"/>
          </p:cNvSpPr>
          <p:nvPr/>
        </p:nvSpPr>
        <p:spPr bwMode="auto">
          <a:xfrm>
            <a:off x="685800" y="3890963"/>
            <a:ext cx="8458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eaLnBrk="1" hangingPunct="1"/>
            <a:r>
              <a:rPr lang="zh-CN" altLang="en-US">
                <a:latin typeface="黑体" pitchFamily="2" charset="-122"/>
                <a:ea typeface="黑体" pitchFamily="2" charset="-122"/>
              </a:rPr>
              <a:t>∴ 需要采用好的</a:t>
            </a:r>
            <a:r>
              <a:rPr lang="zh-CN" altLang="en-US">
                <a:solidFill>
                  <a:srgbClr val="FF0000"/>
                </a:solidFill>
                <a:latin typeface="黑体" pitchFamily="2" charset="-122"/>
                <a:ea typeface="黑体" pitchFamily="2" charset="-122"/>
              </a:rPr>
              <a:t>寻址技术</a:t>
            </a:r>
            <a:r>
              <a:rPr lang="zh-CN" altLang="en-US">
                <a:latin typeface="黑体" pitchFamily="2" charset="-122"/>
                <a:ea typeface="黑体" pitchFamily="2" charset="-122"/>
              </a:rPr>
              <a:t>！</a:t>
            </a:r>
            <a:r>
              <a:rPr lang="zh-CN" altLang="en-US">
                <a:solidFill>
                  <a:schemeClr val="tx2"/>
                </a:solidFill>
                <a:latin typeface="黑体" pitchFamily="2" charset="-122"/>
                <a:ea typeface="黑体" pitchFamily="2" charset="-122"/>
              </a:rPr>
              <a:t> </a:t>
            </a:r>
            <a:endParaRPr lang="zh-CN" altLang="en-US" b="0">
              <a:solidFill>
                <a:schemeClr val="tx1"/>
              </a:solidFill>
              <a:latin typeface="黑体" pitchFamily="2" charset="-122"/>
              <a:ea typeface="黑体" pitchFamily="2" charset="-122"/>
            </a:endParaRPr>
          </a:p>
        </p:txBody>
      </p:sp>
      <p:grpSp>
        <p:nvGrpSpPr>
          <p:cNvPr id="14341" name="Group 11"/>
          <p:cNvGrpSpPr>
            <a:grpSpLocks/>
          </p:cNvGrpSpPr>
          <p:nvPr/>
        </p:nvGrpSpPr>
        <p:grpSpPr bwMode="auto">
          <a:xfrm>
            <a:off x="3330575" y="1435100"/>
            <a:ext cx="2020888" cy="403225"/>
            <a:chOff x="1883" y="1239"/>
            <a:chExt cx="1128" cy="187"/>
          </a:xfrm>
        </p:grpSpPr>
        <p:sp>
          <p:nvSpPr>
            <p:cNvPr id="14343" name="Rectangle 9"/>
            <p:cNvSpPr>
              <a:spLocks noChangeArrowheads="1"/>
            </p:cNvSpPr>
            <p:nvPr/>
          </p:nvSpPr>
          <p:spPr bwMode="auto">
            <a:xfrm>
              <a:off x="1883" y="1240"/>
              <a:ext cx="609" cy="183"/>
            </a:xfrm>
            <a:prstGeom prst="rect">
              <a:avLst/>
            </a:prstGeom>
            <a:solidFill>
              <a:schemeClr val="bg1">
                <a:alpha val="50195"/>
              </a:schemeClr>
            </a:solidFill>
            <a:ln w="19050">
              <a:solidFill>
                <a:srgbClr val="000099"/>
              </a:solidFill>
              <a:miter lim="800000"/>
              <a:headEnd/>
              <a:tailEnd/>
            </a:ln>
          </p:spPr>
          <p:txBody>
            <a:bodyPr/>
            <a:lstStyle/>
            <a:p>
              <a:pPr algn="ctr" eaLnBrk="1" hangingPunct="1">
                <a:lnSpc>
                  <a:spcPct val="90000"/>
                </a:lnSpc>
                <a:spcBef>
                  <a:spcPct val="20000"/>
                </a:spcBef>
                <a:buClr>
                  <a:schemeClr val="bg1"/>
                </a:buClr>
                <a:buFont typeface="Wingdings" pitchFamily="2" charset="2"/>
                <a:buNone/>
              </a:pPr>
              <a:r>
                <a:rPr kumimoji="0" lang="en-US" altLang="zh-CN">
                  <a:solidFill>
                    <a:schemeClr val="hlink"/>
                  </a:solidFill>
                  <a:latin typeface="黑体" pitchFamily="2" charset="-122"/>
                  <a:ea typeface="黑体" pitchFamily="2" charset="-122"/>
                </a:rPr>
                <a:t>OP</a:t>
              </a:r>
              <a:endParaRPr kumimoji="0" lang="zh-CN" altLang="en-US">
                <a:solidFill>
                  <a:schemeClr val="hlink"/>
                </a:solidFill>
                <a:latin typeface="黑体" pitchFamily="2" charset="-122"/>
                <a:ea typeface="黑体" pitchFamily="2" charset="-122"/>
              </a:endParaRPr>
            </a:p>
          </p:txBody>
        </p:sp>
        <p:sp>
          <p:nvSpPr>
            <p:cNvPr id="14344" name="Rectangle 10"/>
            <p:cNvSpPr>
              <a:spLocks noChangeArrowheads="1"/>
            </p:cNvSpPr>
            <p:nvPr/>
          </p:nvSpPr>
          <p:spPr bwMode="auto">
            <a:xfrm>
              <a:off x="2485" y="1239"/>
              <a:ext cx="526" cy="187"/>
            </a:xfrm>
            <a:prstGeom prst="rect">
              <a:avLst/>
            </a:prstGeom>
            <a:solidFill>
              <a:schemeClr val="bg1"/>
            </a:solidFill>
            <a:ln w="19050">
              <a:solidFill>
                <a:srgbClr val="000099"/>
              </a:solidFill>
              <a:miter lim="800000"/>
              <a:headEnd/>
              <a:tailEnd/>
            </a:ln>
          </p:spPr>
          <p:txBody>
            <a:bodyPr/>
            <a:lstStyle/>
            <a:p>
              <a:pPr algn="ctr" eaLnBrk="1" hangingPunct="1">
                <a:lnSpc>
                  <a:spcPct val="90000"/>
                </a:lnSpc>
                <a:spcBef>
                  <a:spcPct val="20000"/>
                </a:spcBef>
                <a:buClr>
                  <a:schemeClr val="bg1"/>
                </a:buClr>
                <a:buFont typeface="Wingdings" pitchFamily="2" charset="2"/>
                <a:buNone/>
              </a:pPr>
              <a:r>
                <a:rPr lang="en-US" altLang="zh-CN">
                  <a:solidFill>
                    <a:srgbClr val="0000FF"/>
                  </a:solidFill>
                  <a:latin typeface="黑体" pitchFamily="2" charset="-122"/>
                  <a:ea typeface="黑体" pitchFamily="2" charset="-122"/>
                </a:rPr>
                <a:t>A</a:t>
              </a:r>
              <a:endParaRPr lang="zh-CN" altLang="en-US">
                <a:solidFill>
                  <a:srgbClr val="0000FF"/>
                </a:solidFill>
                <a:latin typeface="黑体" pitchFamily="2" charset="-122"/>
                <a:ea typeface="黑体" pitchFamily="2" charset="-122"/>
              </a:endParaRPr>
            </a:p>
          </p:txBody>
        </p:sp>
      </p:grpSp>
      <p:sp>
        <p:nvSpPr>
          <p:cNvPr id="14342" name="AutoShape 11"/>
          <p:cNvSpPr>
            <a:spLocks noChangeArrowheads="1"/>
          </p:cNvSpPr>
          <p:nvPr/>
        </p:nvSpPr>
        <p:spPr bwMode="auto">
          <a:xfrm>
            <a:off x="5772150" y="1795463"/>
            <a:ext cx="1668463" cy="600075"/>
          </a:xfrm>
          <a:prstGeom prst="wedgeRoundRectCallout">
            <a:avLst>
              <a:gd name="adj1" fmla="val -83111"/>
              <a:gd name="adj2" fmla="val -56616"/>
              <a:gd name="adj3" fmla="val 16667"/>
            </a:avLst>
          </a:prstGeom>
          <a:solidFill>
            <a:srgbClr val="FFFFFF"/>
          </a:solidFill>
          <a:ln w="19050">
            <a:solidFill>
              <a:srgbClr val="0000FF"/>
            </a:solidFill>
            <a:prstDash val="sysDot"/>
            <a:miter lim="800000"/>
            <a:headEnd/>
            <a:tailEnd/>
          </a:ln>
        </p:spPr>
        <p:txBody>
          <a:bodyPr wrap="none" lIns="0" tIns="0" rIns="0" bIns="0" anchor="ctr"/>
          <a:lstStyle/>
          <a:p>
            <a:pPr algn="ctr">
              <a:lnSpc>
                <a:spcPct val="96000"/>
              </a:lnSpc>
            </a:pPr>
            <a:r>
              <a:rPr lang="zh-CN" altLang="en-US">
                <a:solidFill>
                  <a:srgbClr val="0000FF"/>
                </a:solidFill>
                <a:latin typeface="黑体" pitchFamily="2" charset="-122"/>
                <a:ea typeface="黑体" pitchFamily="2" charset="-122"/>
              </a:rPr>
              <a:t>内存地址</a:t>
            </a:r>
            <a:endParaRPr lang="zh-CN" altLang="en-US" b="0">
              <a:solidFill>
                <a:srgbClr val="0000FF"/>
              </a:solidFill>
              <a:latin typeface="黑体" pitchFamily="2" charset="-122"/>
              <a:ea typeface="黑体" pitchFamily="2" charset="-122"/>
            </a:endParaRPr>
          </a:p>
        </p:txBody>
      </p:sp>
    </p:spTree>
  </p:cSld>
  <p:clrMapOvr>
    <a:masterClrMapping/>
  </p:clrMapOvr>
  <p:transition>
    <p:wipe dir="d"/>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ChangeArrowheads="1"/>
          </p:cNvSpPr>
          <p:nvPr/>
        </p:nvSpPr>
        <p:spPr bwMode="auto">
          <a:xfrm>
            <a:off x="315913" y="484188"/>
            <a:ext cx="4105275"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71358" bIns="0" anchor="ctr">
            <a:spAutoFit/>
          </a:bodyPr>
          <a:lstStyle/>
          <a:p>
            <a:pPr algn="l" eaLnBrk="1" hangingPunct="1"/>
            <a:r>
              <a:rPr kumimoji="0" lang="zh-CN" altLang="en-US">
                <a:solidFill>
                  <a:srgbClr val="800000"/>
                </a:solidFill>
                <a:latin typeface="黑体" pitchFamily="2" charset="-122"/>
                <a:ea typeface="黑体" pitchFamily="2" charset="-122"/>
              </a:rPr>
              <a:t>3.1.3 指令的操作码</a:t>
            </a:r>
          </a:p>
        </p:txBody>
      </p:sp>
      <p:grpSp>
        <p:nvGrpSpPr>
          <p:cNvPr id="15363" name="Group 9"/>
          <p:cNvGrpSpPr>
            <a:grpSpLocks/>
          </p:cNvGrpSpPr>
          <p:nvPr/>
        </p:nvGrpSpPr>
        <p:grpSpPr bwMode="auto">
          <a:xfrm>
            <a:off x="3700463" y="595313"/>
            <a:ext cx="1798637" cy="296862"/>
            <a:chOff x="2331" y="375"/>
            <a:chExt cx="1133" cy="187"/>
          </a:xfrm>
        </p:grpSpPr>
        <p:sp>
          <p:nvSpPr>
            <p:cNvPr id="15365" name="Rectangle 9"/>
            <p:cNvSpPr>
              <a:spLocks noChangeArrowheads="1"/>
            </p:cNvSpPr>
            <p:nvPr/>
          </p:nvSpPr>
          <p:spPr bwMode="auto">
            <a:xfrm>
              <a:off x="2331" y="376"/>
              <a:ext cx="609" cy="186"/>
            </a:xfrm>
            <a:prstGeom prst="rect">
              <a:avLst/>
            </a:prstGeom>
            <a:solidFill>
              <a:schemeClr val="hlink">
                <a:alpha val="50195"/>
              </a:schemeClr>
            </a:solidFill>
            <a:ln w="19050">
              <a:solidFill>
                <a:srgbClr val="000066"/>
              </a:solidFill>
              <a:miter lim="800000"/>
              <a:headEnd/>
              <a:tailEnd/>
            </a:ln>
          </p:spPr>
          <p:txBody>
            <a:bodyPr tIns="0"/>
            <a:lstStyle/>
            <a:p>
              <a:pPr algn="ctr" eaLnBrk="1" hangingPunct="1">
                <a:lnSpc>
                  <a:spcPct val="90000"/>
                </a:lnSpc>
                <a:spcBef>
                  <a:spcPct val="20000"/>
                </a:spcBef>
                <a:buClr>
                  <a:schemeClr val="bg1"/>
                </a:buClr>
                <a:buFont typeface="Wingdings" pitchFamily="2" charset="2"/>
                <a:buNone/>
              </a:pPr>
              <a:r>
                <a:rPr kumimoji="0" lang="en-US" altLang="zh-CN" sz="1800">
                  <a:solidFill>
                    <a:schemeClr val="bg1"/>
                  </a:solidFill>
                  <a:latin typeface="黑体" pitchFamily="2" charset="-122"/>
                  <a:ea typeface="黑体" pitchFamily="2" charset="-122"/>
                </a:rPr>
                <a:t>OP</a:t>
              </a:r>
              <a:endParaRPr kumimoji="0" lang="zh-CN" altLang="en-US" sz="1800">
                <a:solidFill>
                  <a:schemeClr val="bg1"/>
                </a:solidFill>
                <a:latin typeface="黑体" pitchFamily="2" charset="-122"/>
                <a:ea typeface="黑体" pitchFamily="2" charset="-122"/>
              </a:endParaRPr>
            </a:p>
          </p:txBody>
        </p:sp>
        <p:sp>
          <p:nvSpPr>
            <p:cNvPr id="15366" name="Rectangle 10"/>
            <p:cNvSpPr>
              <a:spLocks noChangeArrowheads="1"/>
            </p:cNvSpPr>
            <p:nvPr/>
          </p:nvSpPr>
          <p:spPr bwMode="auto">
            <a:xfrm>
              <a:off x="2938" y="375"/>
              <a:ext cx="526" cy="187"/>
            </a:xfrm>
            <a:prstGeom prst="rect">
              <a:avLst/>
            </a:prstGeom>
            <a:noFill/>
            <a:ln w="19050">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tIns="0"/>
            <a:lstStyle/>
            <a:p>
              <a:pPr algn="ctr" eaLnBrk="1" hangingPunct="1">
                <a:lnSpc>
                  <a:spcPct val="90000"/>
                </a:lnSpc>
                <a:spcBef>
                  <a:spcPct val="20000"/>
                </a:spcBef>
                <a:buClr>
                  <a:schemeClr val="bg1"/>
                </a:buClr>
                <a:buFont typeface="Wingdings" pitchFamily="2" charset="2"/>
                <a:buNone/>
              </a:pPr>
              <a:r>
                <a:rPr kumimoji="0" lang="en-US" altLang="zh-CN" sz="1800">
                  <a:latin typeface="黑体" pitchFamily="2" charset="-122"/>
                  <a:ea typeface="黑体" pitchFamily="2" charset="-122"/>
                </a:rPr>
                <a:t>A</a:t>
              </a:r>
              <a:endParaRPr kumimoji="0" lang="zh-CN" altLang="en-US" sz="1800">
                <a:latin typeface="黑体" pitchFamily="2" charset="-122"/>
                <a:ea typeface="黑体" pitchFamily="2" charset="-122"/>
              </a:endParaRPr>
            </a:p>
          </p:txBody>
        </p:sp>
      </p:grpSp>
      <p:sp>
        <p:nvSpPr>
          <p:cNvPr id="15364" name="Rectangle 12"/>
          <p:cNvSpPr>
            <a:spLocks noChangeArrowheads="1"/>
          </p:cNvSpPr>
          <p:nvPr/>
        </p:nvSpPr>
        <p:spPr bwMode="auto">
          <a:xfrm>
            <a:off x="317500" y="1020763"/>
            <a:ext cx="8826500" cy="304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lnSpc>
                <a:spcPct val="160000"/>
              </a:lnSpc>
              <a:tabLst>
                <a:tab pos="2041525" algn="l"/>
              </a:tabLst>
            </a:pPr>
            <a:r>
              <a:rPr lang="zh-CN" altLang="en-US">
                <a:solidFill>
                  <a:srgbClr val="990000"/>
                </a:solidFill>
                <a:latin typeface="黑体" pitchFamily="2" charset="-122"/>
                <a:ea typeface="黑体" pitchFamily="2" charset="-122"/>
              </a:rPr>
              <a:t>    </a:t>
            </a:r>
            <a:r>
              <a:rPr kumimoji="0" lang="zh-CN" altLang="en-US">
                <a:solidFill>
                  <a:srgbClr val="800000"/>
                </a:solidFill>
                <a:latin typeface="黑体" pitchFamily="2" charset="-122"/>
                <a:ea typeface="黑体" pitchFamily="2" charset="-122"/>
              </a:rPr>
              <a:t>1. 规整型</a:t>
            </a:r>
            <a:r>
              <a:rPr lang="zh-CN" altLang="en-US">
                <a:latin typeface="黑体" pitchFamily="2" charset="-122"/>
                <a:ea typeface="黑体" pitchFamily="2" charset="-122"/>
              </a:rPr>
              <a:t>(定长操作码、变长指令码)</a:t>
            </a:r>
          </a:p>
          <a:p>
            <a:pPr>
              <a:lnSpc>
                <a:spcPct val="160000"/>
              </a:lnSpc>
              <a:tabLst>
                <a:tab pos="2041525" algn="l"/>
              </a:tabLst>
            </a:pPr>
            <a:r>
              <a:rPr lang="en-US" altLang="zh-CN">
                <a:latin typeface="黑体" pitchFamily="2" charset="-122"/>
                <a:ea typeface="黑体" pitchFamily="2" charset="-122"/>
              </a:rPr>
              <a:t>        n</a:t>
            </a:r>
            <a:r>
              <a:rPr lang="zh-CN" altLang="en-US">
                <a:latin typeface="黑体" pitchFamily="2" charset="-122"/>
                <a:ea typeface="黑体" pitchFamily="2" charset="-122"/>
              </a:rPr>
              <a:t>位操作码最多可表示2</a:t>
            </a:r>
            <a:r>
              <a:rPr lang="en-US" altLang="zh-CN" baseline="30000">
                <a:latin typeface="黑体" pitchFamily="2" charset="-122"/>
                <a:ea typeface="黑体" pitchFamily="2" charset="-122"/>
              </a:rPr>
              <a:t>n</a:t>
            </a:r>
            <a:r>
              <a:rPr lang="en-US" altLang="zh-CN">
                <a:latin typeface="黑体" pitchFamily="2" charset="-122"/>
                <a:ea typeface="黑体" pitchFamily="2" charset="-122"/>
              </a:rPr>
              <a:t> </a:t>
            </a:r>
            <a:r>
              <a:rPr lang="zh-CN" altLang="en-US">
                <a:latin typeface="黑体" pitchFamily="2" charset="-122"/>
                <a:ea typeface="黑体" pitchFamily="2" charset="-122"/>
              </a:rPr>
              <a:t>种计算机指令.</a:t>
            </a:r>
            <a:endParaRPr lang="zh-CN" altLang="en-US">
              <a:solidFill>
                <a:schemeClr val="tx2"/>
              </a:solidFill>
              <a:latin typeface="黑体" pitchFamily="2" charset="-122"/>
              <a:ea typeface="黑体" pitchFamily="2" charset="-122"/>
            </a:endParaRPr>
          </a:p>
          <a:p>
            <a:pPr>
              <a:lnSpc>
                <a:spcPct val="160000"/>
              </a:lnSpc>
              <a:tabLst>
                <a:tab pos="2041525" algn="l"/>
              </a:tabLst>
            </a:pPr>
            <a:r>
              <a:rPr lang="zh-CN" altLang="en-US">
                <a:latin typeface="黑体" pitchFamily="2" charset="-122"/>
                <a:ea typeface="黑体" pitchFamily="2" charset="-122"/>
              </a:rPr>
              <a:t>     </a:t>
            </a:r>
            <a:r>
              <a:rPr lang="zh-CN" altLang="en-US">
                <a:solidFill>
                  <a:schemeClr val="hlink"/>
                </a:solidFill>
                <a:latin typeface="黑体" pitchFamily="2" charset="-122"/>
                <a:ea typeface="黑体" pitchFamily="2" charset="-122"/>
              </a:rPr>
              <a:t>特点：</a:t>
            </a:r>
            <a:r>
              <a:rPr lang="zh-CN" altLang="en-US">
                <a:latin typeface="黑体" pitchFamily="2" charset="-122"/>
                <a:ea typeface="黑体" pitchFamily="2" charset="-122"/>
              </a:rPr>
              <a:t>操作码字段规整，译码简单、迅速。</a:t>
            </a:r>
            <a:endParaRPr lang="zh-CN" altLang="en-US">
              <a:solidFill>
                <a:schemeClr val="tx2"/>
              </a:solidFill>
              <a:latin typeface="黑体" pitchFamily="2" charset="-122"/>
              <a:ea typeface="黑体" pitchFamily="2" charset="-122"/>
            </a:endParaRPr>
          </a:p>
          <a:p>
            <a:pPr>
              <a:lnSpc>
                <a:spcPct val="160000"/>
              </a:lnSpc>
              <a:tabLst>
                <a:tab pos="2041525" algn="l"/>
              </a:tabLst>
            </a:pPr>
            <a:r>
              <a:rPr lang="zh-CN" altLang="en-US">
                <a:latin typeface="黑体" pitchFamily="2" charset="-122"/>
                <a:ea typeface="黑体" pitchFamily="2" charset="-122"/>
              </a:rPr>
              <a:t>           指令的长度随操作数个数的不同而变化。</a:t>
            </a:r>
            <a:endParaRPr lang="zh-CN" altLang="en-US">
              <a:solidFill>
                <a:schemeClr val="tx2"/>
              </a:solidFill>
              <a:latin typeface="黑体" pitchFamily="2" charset="-122"/>
              <a:ea typeface="黑体" pitchFamily="2" charset="-122"/>
            </a:endParaRPr>
          </a:p>
          <a:p>
            <a:pPr algn="l">
              <a:lnSpc>
                <a:spcPct val="160000"/>
              </a:lnSpc>
              <a:tabLst>
                <a:tab pos="2041525" algn="l"/>
              </a:tabLst>
            </a:pPr>
            <a:r>
              <a:rPr lang="zh-CN" altLang="en-US">
                <a:latin typeface="黑体" pitchFamily="2" charset="-122"/>
                <a:ea typeface="黑体" pitchFamily="2" charset="-122"/>
              </a:rPr>
              <a:t>           （适于大、中、小型机）</a:t>
            </a:r>
            <a:r>
              <a:rPr lang="zh-CN" altLang="en-US">
                <a:solidFill>
                  <a:schemeClr val="tx2"/>
                </a:solidFill>
                <a:latin typeface="黑体" pitchFamily="2" charset="-122"/>
                <a:ea typeface="黑体" pitchFamily="2" charset="-122"/>
              </a:rPr>
              <a:t> </a:t>
            </a:r>
          </a:p>
        </p:txBody>
      </p:sp>
    </p:spTree>
  </p:cSld>
  <p:clrMapOvr>
    <a:masterClrMapping/>
  </p:clrMapOvr>
  <p:transition>
    <p:wipe dir="d"/>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ChangeArrowheads="1"/>
          </p:cNvSpPr>
          <p:nvPr/>
        </p:nvSpPr>
        <p:spPr bwMode="auto">
          <a:xfrm>
            <a:off x="803275" y="457200"/>
            <a:ext cx="7720013" cy="142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eaLnBrk="1" hangingPunct="1">
              <a:lnSpc>
                <a:spcPct val="120000"/>
              </a:lnSpc>
            </a:pPr>
            <a:r>
              <a:rPr kumimoji="0" lang="zh-CN" altLang="en-US">
                <a:solidFill>
                  <a:schemeClr val="hlink"/>
                </a:solidFill>
                <a:latin typeface="黑体" pitchFamily="2" charset="-122"/>
                <a:ea typeface="黑体" pitchFamily="2" charset="-122"/>
              </a:rPr>
              <a:t>例：</a:t>
            </a:r>
            <a:r>
              <a:rPr kumimoji="0" lang="en-US" altLang="zh-CN">
                <a:latin typeface="黑体" pitchFamily="2" charset="-122"/>
                <a:ea typeface="黑体" pitchFamily="2" charset="-122"/>
                <a:cs typeface="Times New Roman" pitchFamily="18" charset="0"/>
              </a:rPr>
              <a:t>IBM 370</a:t>
            </a:r>
            <a:r>
              <a:rPr kumimoji="0" lang="zh-CN" altLang="en-US">
                <a:latin typeface="黑体" pitchFamily="2" charset="-122"/>
                <a:ea typeface="黑体" pitchFamily="2" charset="-122"/>
                <a:cs typeface="Times New Roman" pitchFamily="18" charset="0"/>
              </a:rPr>
              <a:t>机的指令</a:t>
            </a:r>
            <a:r>
              <a:rPr kumimoji="0" lang="zh-CN" altLang="en-US">
                <a:latin typeface="黑体" pitchFamily="2" charset="-122"/>
                <a:ea typeface="黑体" pitchFamily="2" charset="-122"/>
              </a:rPr>
              <a:t>格式（定长操作码、变长指令码） </a:t>
            </a:r>
          </a:p>
          <a:p>
            <a:pPr algn="l" eaLnBrk="1" hangingPunct="1">
              <a:lnSpc>
                <a:spcPct val="120000"/>
              </a:lnSpc>
            </a:pPr>
            <a:r>
              <a:rPr kumimoji="0" lang="zh-CN" altLang="en-US">
                <a:latin typeface="黑体" pitchFamily="2" charset="-122"/>
                <a:ea typeface="黑体" pitchFamily="2" charset="-122"/>
              </a:rPr>
              <a:t>    指令可分为几种不同的长度,不论指令的长度为多少位，其中</a:t>
            </a:r>
            <a:r>
              <a:rPr kumimoji="0" lang="zh-CN" altLang="en-US">
                <a:solidFill>
                  <a:schemeClr val="hlink"/>
                </a:solidFill>
                <a:latin typeface="黑体" pitchFamily="2" charset="-122"/>
                <a:ea typeface="黑体" pitchFamily="2" charset="-122"/>
              </a:rPr>
              <a:t>操作码字段一律都是8位</a:t>
            </a:r>
            <a:r>
              <a:rPr kumimoji="0" lang="zh-CN" altLang="en-US">
                <a:latin typeface="黑体" pitchFamily="2" charset="-122"/>
                <a:ea typeface="黑体" pitchFamily="2" charset="-122"/>
              </a:rPr>
              <a:t>。</a:t>
            </a:r>
          </a:p>
        </p:txBody>
      </p:sp>
      <p:grpSp>
        <p:nvGrpSpPr>
          <p:cNvPr id="16387" name="Group 17"/>
          <p:cNvGrpSpPr>
            <a:grpSpLocks/>
          </p:cNvGrpSpPr>
          <p:nvPr/>
        </p:nvGrpSpPr>
        <p:grpSpPr bwMode="auto">
          <a:xfrm>
            <a:off x="976313" y="1984375"/>
            <a:ext cx="2911475" cy="630238"/>
            <a:chOff x="1955" y="3596"/>
            <a:chExt cx="1834" cy="397"/>
          </a:xfrm>
        </p:grpSpPr>
        <p:grpSp>
          <p:nvGrpSpPr>
            <p:cNvPr id="16445" name="Group 15"/>
            <p:cNvGrpSpPr>
              <a:grpSpLocks/>
            </p:cNvGrpSpPr>
            <p:nvPr/>
          </p:nvGrpSpPr>
          <p:grpSpPr bwMode="auto">
            <a:xfrm>
              <a:off x="2573" y="3772"/>
              <a:ext cx="1216" cy="221"/>
              <a:chOff x="2573" y="3772"/>
              <a:chExt cx="1216" cy="221"/>
            </a:xfrm>
          </p:grpSpPr>
          <p:sp>
            <p:nvSpPr>
              <p:cNvPr id="16451" name="Text Box 8"/>
              <p:cNvSpPr txBox="1">
                <a:spLocks noChangeArrowheads="1"/>
              </p:cNvSpPr>
              <p:nvPr/>
            </p:nvSpPr>
            <p:spPr bwMode="auto">
              <a:xfrm>
                <a:off x="2573" y="3774"/>
                <a:ext cx="576" cy="219"/>
              </a:xfrm>
              <a:prstGeom prst="rect">
                <a:avLst/>
              </a:prstGeom>
              <a:noFill/>
              <a:ln w="19050">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spcBef>
                    <a:spcPct val="100000"/>
                  </a:spcBef>
                </a:pPr>
                <a:r>
                  <a:rPr lang="en-US" altLang="zh-CN">
                    <a:latin typeface="黑体" pitchFamily="2" charset="-122"/>
                    <a:ea typeface="黑体" pitchFamily="2" charset="-122"/>
                  </a:rPr>
                  <a:t>OP</a:t>
                </a:r>
              </a:p>
            </p:txBody>
          </p:sp>
          <p:sp>
            <p:nvSpPr>
              <p:cNvPr id="16452" name="Text Box 9"/>
              <p:cNvSpPr txBox="1">
                <a:spLocks noChangeArrowheads="1"/>
              </p:cNvSpPr>
              <p:nvPr/>
            </p:nvSpPr>
            <p:spPr bwMode="auto">
              <a:xfrm>
                <a:off x="3148" y="3773"/>
                <a:ext cx="322" cy="219"/>
              </a:xfrm>
              <a:prstGeom prst="rect">
                <a:avLst/>
              </a:prstGeom>
              <a:noFill/>
              <a:ln w="19050">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spcBef>
                    <a:spcPct val="100000"/>
                  </a:spcBef>
                </a:pPr>
                <a:r>
                  <a:rPr lang="en-US" altLang="zh-CN">
                    <a:latin typeface="黑体" pitchFamily="2" charset="-122"/>
                    <a:ea typeface="黑体" pitchFamily="2" charset="-122"/>
                  </a:rPr>
                  <a:t>R</a:t>
                </a:r>
                <a:r>
                  <a:rPr lang="en-US" altLang="zh-CN" sz="1600">
                    <a:latin typeface="黑体" pitchFamily="2" charset="-122"/>
                    <a:ea typeface="黑体" pitchFamily="2" charset="-122"/>
                  </a:rPr>
                  <a:t>1</a:t>
                </a:r>
                <a:endParaRPr lang="en-US" altLang="zh-CN">
                  <a:latin typeface="黑体" pitchFamily="2" charset="-122"/>
                  <a:ea typeface="黑体" pitchFamily="2" charset="-122"/>
                </a:endParaRPr>
              </a:p>
            </p:txBody>
          </p:sp>
          <p:sp>
            <p:nvSpPr>
              <p:cNvPr id="16453" name="Text Box 10"/>
              <p:cNvSpPr txBox="1">
                <a:spLocks noChangeArrowheads="1"/>
              </p:cNvSpPr>
              <p:nvPr/>
            </p:nvSpPr>
            <p:spPr bwMode="auto">
              <a:xfrm>
                <a:off x="3467" y="3772"/>
                <a:ext cx="322" cy="219"/>
              </a:xfrm>
              <a:prstGeom prst="rect">
                <a:avLst/>
              </a:prstGeom>
              <a:noFill/>
              <a:ln w="19050">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spcBef>
                    <a:spcPct val="100000"/>
                  </a:spcBef>
                </a:pPr>
                <a:r>
                  <a:rPr lang="en-US" altLang="zh-CN">
                    <a:latin typeface="黑体" pitchFamily="2" charset="-122"/>
                    <a:ea typeface="黑体" pitchFamily="2" charset="-122"/>
                  </a:rPr>
                  <a:t>R</a:t>
                </a:r>
                <a:r>
                  <a:rPr lang="en-US" altLang="zh-CN" sz="1600">
                    <a:latin typeface="黑体" pitchFamily="2" charset="-122"/>
                    <a:ea typeface="黑体" pitchFamily="2" charset="-122"/>
                  </a:rPr>
                  <a:t>2</a:t>
                </a:r>
                <a:endParaRPr lang="en-US" altLang="zh-CN">
                  <a:latin typeface="黑体" pitchFamily="2" charset="-122"/>
                  <a:ea typeface="黑体" pitchFamily="2" charset="-122"/>
                </a:endParaRPr>
              </a:p>
            </p:txBody>
          </p:sp>
        </p:grpSp>
        <p:sp>
          <p:nvSpPr>
            <p:cNvPr id="16446" name="Text Box 11"/>
            <p:cNvSpPr txBox="1">
              <a:spLocks noChangeArrowheads="1"/>
            </p:cNvSpPr>
            <p:nvPr/>
          </p:nvSpPr>
          <p:spPr bwMode="auto">
            <a:xfrm>
              <a:off x="1955" y="3773"/>
              <a:ext cx="529"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r">
                <a:spcBef>
                  <a:spcPct val="100000"/>
                </a:spcBef>
              </a:pPr>
              <a:r>
                <a:rPr lang="en-US" altLang="zh-CN">
                  <a:latin typeface="黑体" pitchFamily="2" charset="-122"/>
                  <a:ea typeface="黑体" pitchFamily="2" charset="-122"/>
                </a:rPr>
                <a:t>RR</a:t>
              </a:r>
              <a:r>
                <a:rPr lang="zh-CN" altLang="en-US">
                  <a:latin typeface="黑体" pitchFamily="2" charset="-122"/>
                  <a:ea typeface="黑体" pitchFamily="2" charset="-122"/>
                </a:rPr>
                <a:t>型</a:t>
              </a:r>
            </a:p>
          </p:txBody>
        </p:sp>
        <p:grpSp>
          <p:nvGrpSpPr>
            <p:cNvPr id="16447" name="Group 16"/>
            <p:cNvGrpSpPr>
              <a:grpSpLocks/>
            </p:cNvGrpSpPr>
            <p:nvPr/>
          </p:nvGrpSpPr>
          <p:grpSpPr bwMode="auto">
            <a:xfrm>
              <a:off x="2567" y="3596"/>
              <a:ext cx="1216" cy="169"/>
              <a:chOff x="2567" y="3596"/>
              <a:chExt cx="1216" cy="169"/>
            </a:xfrm>
          </p:grpSpPr>
          <p:sp>
            <p:nvSpPr>
              <p:cNvPr id="16448" name="Text Box 12"/>
              <p:cNvSpPr txBox="1">
                <a:spLocks noChangeArrowheads="1"/>
              </p:cNvSpPr>
              <p:nvPr/>
            </p:nvSpPr>
            <p:spPr bwMode="auto">
              <a:xfrm>
                <a:off x="2567" y="3598"/>
                <a:ext cx="576" cy="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spcBef>
                    <a:spcPct val="100000"/>
                  </a:spcBef>
                </a:pPr>
                <a:r>
                  <a:rPr lang="en-US" altLang="zh-CN" sz="1800">
                    <a:latin typeface="黑体" pitchFamily="2" charset="-122"/>
                    <a:ea typeface="黑体" pitchFamily="2" charset="-122"/>
                  </a:rPr>
                  <a:t>8</a:t>
                </a:r>
              </a:p>
            </p:txBody>
          </p:sp>
          <p:sp>
            <p:nvSpPr>
              <p:cNvPr id="16449" name="Text Box 13"/>
              <p:cNvSpPr txBox="1">
                <a:spLocks noChangeArrowheads="1"/>
              </p:cNvSpPr>
              <p:nvPr/>
            </p:nvSpPr>
            <p:spPr bwMode="auto">
              <a:xfrm>
                <a:off x="3142" y="3597"/>
                <a:ext cx="322" cy="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spcBef>
                    <a:spcPct val="100000"/>
                  </a:spcBef>
                </a:pPr>
                <a:r>
                  <a:rPr lang="en-US" altLang="zh-CN" sz="1800">
                    <a:latin typeface="黑体" pitchFamily="2" charset="-122"/>
                    <a:ea typeface="黑体" pitchFamily="2" charset="-122"/>
                  </a:rPr>
                  <a:t>4</a:t>
                </a:r>
              </a:p>
            </p:txBody>
          </p:sp>
          <p:sp>
            <p:nvSpPr>
              <p:cNvPr id="16450" name="Text Box 14"/>
              <p:cNvSpPr txBox="1">
                <a:spLocks noChangeArrowheads="1"/>
              </p:cNvSpPr>
              <p:nvPr/>
            </p:nvSpPr>
            <p:spPr bwMode="auto">
              <a:xfrm>
                <a:off x="3461" y="3596"/>
                <a:ext cx="322" cy="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spcBef>
                    <a:spcPct val="100000"/>
                  </a:spcBef>
                </a:pPr>
                <a:r>
                  <a:rPr lang="en-US" altLang="zh-CN" sz="1800">
                    <a:latin typeface="黑体" pitchFamily="2" charset="-122"/>
                    <a:ea typeface="黑体" pitchFamily="2" charset="-122"/>
                  </a:rPr>
                  <a:t>4</a:t>
                </a:r>
              </a:p>
            </p:txBody>
          </p:sp>
        </p:grpSp>
      </p:grpSp>
      <p:grpSp>
        <p:nvGrpSpPr>
          <p:cNvPr id="16388" name="Group 67"/>
          <p:cNvGrpSpPr>
            <a:grpSpLocks/>
          </p:cNvGrpSpPr>
          <p:nvPr/>
        </p:nvGrpSpPr>
        <p:grpSpPr bwMode="auto">
          <a:xfrm>
            <a:off x="981075" y="4221163"/>
            <a:ext cx="4552950" cy="647700"/>
            <a:chOff x="2753" y="1237"/>
            <a:chExt cx="2868" cy="408"/>
          </a:xfrm>
        </p:grpSpPr>
        <p:sp>
          <p:nvSpPr>
            <p:cNvPr id="16436" name="Text Box 23"/>
            <p:cNvSpPr txBox="1">
              <a:spLocks noChangeArrowheads="1"/>
            </p:cNvSpPr>
            <p:nvPr/>
          </p:nvSpPr>
          <p:spPr bwMode="auto">
            <a:xfrm>
              <a:off x="2753" y="1425"/>
              <a:ext cx="529"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r">
                <a:spcBef>
                  <a:spcPct val="100000"/>
                </a:spcBef>
              </a:pPr>
              <a:r>
                <a:rPr lang="en-US" altLang="zh-CN">
                  <a:latin typeface="黑体" pitchFamily="2" charset="-122"/>
                  <a:ea typeface="黑体" pitchFamily="2" charset="-122"/>
                </a:rPr>
                <a:t>SI</a:t>
              </a:r>
              <a:r>
                <a:rPr lang="zh-CN" altLang="en-US">
                  <a:latin typeface="黑体" pitchFamily="2" charset="-122"/>
                  <a:ea typeface="黑体" pitchFamily="2" charset="-122"/>
                </a:rPr>
                <a:t>型</a:t>
              </a:r>
            </a:p>
          </p:txBody>
        </p:sp>
        <p:sp>
          <p:nvSpPr>
            <p:cNvPr id="16437" name="Text Box 20"/>
            <p:cNvSpPr txBox="1">
              <a:spLocks noChangeArrowheads="1"/>
            </p:cNvSpPr>
            <p:nvPr/>
          </p:nvSpPr>
          <p:spPr bwMode="auto">
            <a:xfrm>
              <a:off x="3371" y="1426"/>
              <a:ext cx="576" cy="219"/>
            </a:xfrm>
            <a:prstGeom prst="rect">
              <a:avLst/>
            </a:prstGeom>
            <a:noFill/>
            <a:ln w="19050">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spcBef>
                  <a:spcPct val="100000"/>
                </a:spcBef>
              </a:pPr>
              <a:r>
                <a:rPr lang="en-US" altLang="zh-CN">
                  <a:latin typeface="黑体" pitchFamily="2" charset="-122"/>
                  <a:ea typeface="黑体" pitchFamily="2" charset="-122"/>
                </a:rPr>
                <a:t>OP</a:t>
              </a:r>
            </a:p>
          </p:txBody>
        </p:sp>
        <p:sp>
          <p:nvSpPr>
            <p:cNvPr id="16438" name="Text Box 21"/>
            <p:cNvSpPr txBox="1">
              <a:spLocks noChangeArrowheads="1"/>
            </p:cNvSpPr>
            <p:nvPr/>
          </p:nvSpPr>
          <p:spPr bwMode="auto">
            <a:xfrm>
              <a:off x="3946" y="1425"/>
              <a:ext cx="644" cy="219"/>
            </a:xfrm>
            <a:prstGeom prst="rect">
              <a:avLst/>
            </a:prstGeom>
            <a:noFill/>
            <a:ln w="19050">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spcBef>
                  <a:spcPct val="100000"/>
                </a:spcBef>
              </a:pPr>
              <a:r>
                <a:rPr lang="en-US" altLang="zh-CN">
                  <a:latin typeface="黑体" pitchFamily="2" charset="-122"/>
                  <a:ea typeface="黑体" pitchFamily="2" charset="-122"/>
                </a:rPr>
                <a:t>I</a:t>
              </a:r>
              <a:r>
                <a:rPr lang="en-US" altLang="zh-CN" sz="1600">
                  <a:latin typeface="黑体" pitchFamily="2" charset="-122"/>
                  <a:ea typeface="黑体" pitchFamily="2" charset="-122"/>
                </a:rPr>
                <a:t>2</a:t>
              </a:r>
              <a:endParaRPr lang="en-US" altLang="zh-CN">
                <a:latin typeface="黑体" pitchFamily="2" charset="-122"/>
                <a:ea typeface="黑体" pitchFamily="2" charset="-122"/>
              </a:endParaRPr>
            </a:p>
          </p:txBody>
        </p:sp>
        <p:sp>
          <p:nvSpPr>
            <p:cNvPr id="16439" name="Text Box 28"/>
            <p:cNvSpPr txBox="1">
              <a:spLocks noChangeArrowheads="1"/>
            </p:cNvSpPr>
            <p:nvPr/>
          </p:nvSpPr>
          <p:spPr bwMode="auto">
            <a:xfrm>
              <a:off x="4591" y="1422"/>
              <a:ext cx="322" cy="219"/>
            </a:xfrm>
            <a:prstGeom prst="rect">
              <a:avLst/>
            </a:prstGeom>
            <a:noFill/>
            <a:ln w="19050">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spcBef>
                  <a:spcPct val="100000"/>
                </a:spcBef>
              </a:pPr>
              <a:r>
                <a:rPr lang="en-US" altLang="zh-CN">
                  <a:latin typeface="黑体" pitchFamily="2" charset="-122"/>
                  <a:ea typeface="黑体" pitchFamily="2" charset="-122"/>
                </a:rPr>
                <a:t>B</a:t>
              </a:r>
              <a:r>
                <a:rPr lang="en-US" altLang="zh-CN" sz="1600">
                  <a:latin typeface="黑体" pitchFamily="2" charset="-122"/>
                  <a:ea typeface="黑体" pitchFamily="2" charset="-122"/>
                </a:rPr>
                <a:t>1</a:t>
              </a:r>
              <a:endParaRPr lang="en-US" altLang="zh-CN">
                <a:latin typeface="黑体" pitchFamily="2" charset="-122"/>
                <a:ea typeface="黑体" pitchFamily="2" charset="-122"/>
              </a:endParaRPr>
            </a:p>
          </p:txBody>
        </p:sp>
        <p:sp>
          <p:nvSpPr>
            <p:cNvPr id="16440" name="Text Box 29"/>
            <p:cNvSpPr txBox="1">
              <a:spLocks noChangeArrowheads="1"/>
            </p:cNvSpPr>
            <p:nvPr/>
          </p:nvSpPr>
          <p:spPr bwMode="auto">
            <a:xfrm>
              <a:off x="4917" y="1420"/>
              <a:ext cx="695" cy="219"/>
            </a:xfrm>
            <a:prstGeom prst="rect">
              <a:avLst/>
            </a:prstGeom>
            <a:noFill/>
            <a:ln w="19050">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spcBef>
                  <a:spcPct val="100000"/>
                </a:spcBef>
              </a:pPr>
              <a:r>
                <a:rPr lang="en-US" altLang="zh-CN">
                  <a:latin typeface="黑体" pitchFamily="2" charset="-122"/>
                  <a:ea typeface="黑体" pitchFamily="2" charset="-122"/>
                </a:rPr>
                <a:t>D</a:t>
              </a:r>
              <a:r>
                <a:rPr lang="en-US" altLang="zh-CN" sz="1600">
                  <a:latin typeface="黑体" pitchFamily="2" charset="-122"/>
                  <a:ea typeface="黑体" pitchFamily="2" charset="-122"/>
                </a:rPr>
                <a:t>1</a:t>
              </a:r>
              <a:endParaRPr lang="en-US" altLang="zh-CN">
                <a:latin typeface="黑体" pitchFamily="2" charset="-122"/>
                <a:ea typeface="黑体" pitchFamily="2" charset="-122"/>
              </a:endParaRPr>
            </a:p>
          </p:txBody>
        </p:sp>
        <p:sp>
          <p:nvSpPr>
            <p:cNvPr id="16441" name="Text Box 32"/>
            <p:cNvSpPr txBox="1">
              <a:spLocks noChangeArrowheads="1"/>
            </p:cNvSpPr>
            <p:nvPr/>
          </p:nvSpPr>
          <p:spPr bwMode="auto">
            <a:xfrm>
              <a:off x="3380" y="1243"/>
              <a:ext cx="576"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spcBef>
                  <a:spcPct val="100000"/>
                </a:spcBef>
              </a:pPr>
              <a:r>
                <a:rPr lang="en-US" altLang="zh-CN" sz="1800">
                  <a:latin typeface="黑体" pitchFamily="2" charset="-122"/>
                  <a:ea typeface="黑体" pitchFamily="2" charset="-122"/>
                </a:rPr>
                <a:t>8</a:t>
              </a:r>
            </a:p>
          </p:txBody>
        </p:sp>
        <p:sp>
          <p:nvSpPr>
            <p:cNvPr id="16442" name="Text Box 33"/>
            <p:cNvSpPr txBox="1">
              <a:spLocks noChangeArrowheads="1"/>
            </p:cNvSpPr>
            <p:nvPr/>
          </p:nvSpPr>
          <p:spPr bwMode="auto">
            <a:xfrm>
              <a:off x="3955" y="1242"/>
              <a:ext cx="644"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spcBef>
                  <a:spcPct val="100000"/>
                </a:spcBef>
              </a:pPr>
              <a:r>
                <a:rPr lang="en-US" altLang="zh-CN" sz="1800">
                  <a:latin typeface="黑体" pitchFamily="2" charset="-122"/>
                  <a:ea typeface="黑体" pitchFamily="2" charset="-122"/>
                </a:rPr>
                <a:t>8</a:t>
              </a:r>
            </a:p>
          </p:txBody>
        </p:sp>
        <p:sp>
          <p:nvSpPr>
            <p:cNvPr id="16443" name="Text Box 35"/>
            <p:cNvSpPr txBox="1">
              <a:spLocks noChangeArrowheads="1"/>
            </p:cNvSpPr>
            <p:nvPr/>
          </p:nvSpPr>
          <p:spPr bwMode="auto">
            <a:xfrm>
              <a:off x="4600" y="1239"/>
              <a:ext cx="322"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spcBef>
                  <a:spcPct val="100000"/>
                </a:spcBef>
              </a:pPr>
              <a:r>
                <a:rPr lang="en-US" altLang="zh-CN" sz="1800">
                  <a:latin typeface="黑体" pitchFamily="2" charset="-122"/>
                  <a:ea typeface="黑体" pitchFamily="2" charset="-122"/>
                </a:rPr>
                <a:t>4</a:t>
              </a:r>
            </a:p>
          </p:txBody>
        </p:sp>
        <p:sp>
          <p:nvSpPr>
            <p:cNvPr id="16444" name="Text Box 36"/>
            <p:cNvSpPr txBox="1">
              <a:spLocks noChangeArrowheads="1"/>
            </p:cNvSpPr>
            <p:nvPr/>
          </p:nvSpPr>
          <p:spPr bwMode="auto">
            <a:xfrm>
              <a:off x="4926" y="1237"/>
              <a:ext cx="695"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spcBef>
                  <a:spcPct val="100000"/>
                </a:spcBef>
              </a:pPr>
              <a:r>
                <a:rPr lang="en-US" altLang="zh-CN" sz="1800">
                  <a:latin typeface="黑体" pitchFamily="2" charset="-122"/>
                  <a:ea typeface="黑体" pitchFamily="2" charset="-122"/>
                </a:rPr>
                <a:t>12</a:t>
              </a:r>
            </a:p>
          </p:txBody>
        </p:sp>
      </p:grpSp>
      <p:grpSp>
        <p:nvGrpSpPr>
          <p:cNvPr id="16389" name="Group 38"/>
          <p:cNvGrpSpPr>
            <a:grpSpLocks/>
          </p:cNvGrpSpPr>
          <p:nvPr/>
        </p:nvGrpSpPr>
        <p:grpSpPr bwMode="auto">
          <a:xfrm>
            <a:off x="979488" y="2662238"/>
            <a:ext cx="4552950" cy="647700"/>
            <a:chOff x="2753" y="1237"/>
            <a:chExt cx="2868" cy="408"/>
          </a:xfrm>
        </p:grpSpPr>
        <p:sp>
          <p:nvSpPr>
            <p:cNvPr id="16423" name="Text Box 39"/>
            <p:cNvSpPr txBox="1">
              <a:spLocks noChangeArrowheads="1"/>
            </p:cNvSpPr>
            <p:nvPr/>
          </p:nvSpPr>
          <p:spPr bwMode="auto">
            <a:xfrm>
              <a:off x="2753" y="1425"/>
              <a:ext cx="529"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r">
                <a:spcBef>
                  <a:spcPct val="100000"/>
                </a:spcBef>
              </a:pPr>
              <a:r>
                <a:rPr lang="en-US" altLang="zh-CN">
                  <a:latin typeface="黑体" pitchFamily="2" charset="-122"/>
                  <a:ea typeface="黑体" pitchFamily="2" charset="-122"/>
                </a:rPr>
                <a:t>RX</a:t>
              </a:r>
              <a:r>
                <a:rPr lang="zh-CN" altLang="en-US">
                  <a:latin typeface="黑体" pitchFamily="2" charset="-122"/>
                  <a:ea typeface="黑体" pitchFamily="2" charset="-122"/>
                </a:rPr>
                <a:t>型</a:t>
              </a:r>
            </a:p>
          </p:txBody>
        </p:sp>
        <p:grpSp>
          <p:nvGrpSpPr>
            <p:cNvPr id="16424" name="Group 40"/>
            <p:cNvGrpSpPr>
              <a:grpSpLocks/>
            </p:cNvGrpSpPr>
            <p:nvPr/>
          </p:nvGrpSpPr>
          <p:grpSpPr bwMode="auto">
            <a:xfrm>
              <a:off x="3371" y="1420"/>
              <a:ext cx="2241" cy="225"/>
              <a:chOff x="3371" y="1420"/>
              <a:chExt cx="2241" cy="225"/>
            </a:xfrm>
          </p:grpSpPr>
          <p:sp>
            <p:nvSpPr>
              <p:cNvPr id="16431" name="Text Box 41"/>
              <p:cNvSpPr txBox="1">
                <a:spLocks noChangeArrowheads="1"/>
              </p:cNvSpPr>
              <p:nvPr/>
            </p:nvSpPr>
            <p:spPr bwMode="auto">
              <a:xfrm>
                <a:off x="3371" y="1426"/>
                <a:ext cx="576" cy="219"/>
              </a:xfrm>
              <a:prstGeom prst="rect">
                <a:avLst/>
              </a:prstGeom>
              <a:noFill/>
              <a:ln w="19050">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spcBef>
                    <a:spcPct val="100000"/>
                  </a:spcBef>
                </a:pPr>
                <a:r>
                  <a:rPr lang="en-US" altLang="zh-CN">
                    <a:latin typeface="黑体" pitchFamily="2" charset="-122"/>
                    <a:ea typeface="黑体" pitchFamily="2" charset="-122"/>
                  </a:rPr>
                  <a:t>OP</a:t>
                </a:r>
              </a:p>
            </p:txBody>
          </p:sp>
          <p:sp>
            <p:nvSpPr>
              <p:cNvPr id="16432" name="Text Box 42"/>
              <p:cNvSpPr txBox="1">
                <a:spLocks noChangeArrowheads="1"/>
              </p:cNvSpPr>
              <p:nvPr/>
            </p:nvSpPr>
            <p:spPr bwMode="auto">
              <a:xfrm>
                <a:off x="3946" y="1425"/>
                <a:ext cx="322" cy="219"/>
              </a:xfrm>
              <a:prstGeom prst="rect">
                <a:avLst/>
              </a:prstGeom>
              <a:noFill/>
              <a:ln w="19050">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spcBef>
                    <a:spcPct val="100000"/>
                  </a:spcBef>
                </a:pPr>
                <a:r>
                  <a:rPr lang="en-US" altLang="zh-CN">
                    <a:latin typeface="黑体" pitchFamily="2" charset="-122"/>
                    <a:ea typeface="黑体" pitchFamily="2" charset="-122"/>
                  </a:rPr>
                  <a:t>R</a:t>
                </a:r>
                <a:r>
                  <a:rPr lang="en-US" altLang="zh-CN" sz="1600">
                    <a:latin typeface="黑体" pitchFamily="2" charset="-122"/>
                    <a:ea typeface="黑体" pitchFamily="2" charset="-122"/>
                  </a:rPr>
                  <a:t>1</a:t>
                </a:r>
                <a:endParaRPr lang="en-US" altLang="zh-CN">
                  <a:latin typeface="黑体" pitchFamily="2" charset="-122"/>
                  <a:ea typeface="黑体" pitchFamily="2" charset="-122"/>
                </a:endParaRPr>
              </a:p>
            </p:txBody>
          </p:sp>
          <p:sp>
            <p:nvSpPr>
              <p:cNvPr id="16433" name="Text Box 43"/>
              <p:cNvSpPr txBox="1">
                <a:spLocks noChangeArrowheads="1"/>
              </p:cNvSpPr>
              <p:nvPr/>
            </p:nvSpPr>
            <p:spPr bwMode="auto">
              <a:xfrm>
                <a:off x="4265" y="1424"/>
                <a:ext cx="322" cy="219"/>
              </a:xfrm>
              <a:prstGeom prst="rect">
                <a:avLst/>
              </a:prstGeom>
              <a:noFill/>
              <a:ln w="19050">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spcBef>
                    <a:spcPct val="100000"/>
                  </a:spcBef>
                </a:pPr>
                <a:r>
                  <a:rPr lang="en-US" altLang="zh-CN">
                    <a:latin typeface="黑体" pitchFamily="2" charset="-122"/>
                    <a:ea typeface="黑体" pitchFamily="2" charset="-122"/>
                  </a:rPr>
                  <a:t>X</a:t>
                </a:r>
                <a:r>
                  <a:rPr lang="en-US" altLang="zh-CN" sz="1600">
                    <a:latin typeface="黑体" pitchFamily="2" charset="-122"/>
                    <a:ea typeface="黑体" pitchFamily="2" charset="-122"/>
                  </a:rPr>
                  <a:t>2</a:t>
                </a:r>
                <a:endParaRPr lang="en-US" altLang="zh-CN">
                  <a:latin typeface="黑体" pitchFamily="2" charset="-122"/>
                  <a:ea typeface="黑体" pitchFamily="2" charset="-122"/>
                </a:endParaRPr>
              </a:p>
            </p:txBody>
          </p:sp>
          <p:sp>
            <p:nvSpPr>
              <p:cNvPr id="16434" name="Text Box 44"/>
              <p:cNvSpPr txBox="1">
                <a:spLocks noChangeArrowheads="1"/>
              </p:cNvSpPr>
              <p:nvPr/>
            </p:nvSpPr>
            <p:spPr bwMode="auto">
              <a:xfrm>
                <a:off x="4591" y="1422"/>
                <a:ext cx="322" cy="219"/>
              </a:xfrm>
              <a:prstGeom prst="rect">
                <a:avLst/>
              </a:prstGeom>
              <a:noFill/>
              <a:ln w="19050">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spcBef>
                    <a:spcPct val="100000"/>
                  </a:spcBef>
                </a:pPr>
                <a:r>
                  <a:rPr lang="en-US" altLang="zh-CN">
                    <a:latin typeface="黑体" pitchFamily="2" charset="-122"/>
                    <a:ea typeface="黑体" pitchFamily="2" charset="-122"/>
                  </a:rPr>
                  <a:t>B</a:t>
                </a:r>
                <a:r>
                  <a:rPr lang="en-US" altLang="zh-CN" sz="1600">
                    <a:latin typeface="黑体" pitchFamily="2" charset="-122"/>
                    <a:ea typeface="黑体" pitchFamily="2" charset="-122"/>
                  </a:rPr>
                  <a:t>2</a:t>
                </a:r>
                <a:endParaRPr lang="en-US" altLang="zh-CN">
                  <a:latin typeface="黑体" pitchFamily="2" charset="-122"/>
                  <a:ea typeface="黑体" pitchFamily="2" charset="-122"/>
                </a:endParaRPr>
              </a:p>
            </p:txBody>
          </p:sp>
          <p:sp>
            <p:nvSpPr>
              <p:cNvPr id="16435" name="Text Box 45"/>
              <p:cNvSpPr txBox="1">
                <a:spLocks noChangeArrowheads="1"/>
              </p:cNvSpPr>
              <p:nvPr/>
            </p:nvSpPr>
            <p:spPr bwMode="auto">
              <a:xfrm>
                <a:off x="4917" y="1420"/>
                <a:ext cx="695" cy="219"/>
              </a:xfrm>
              <a:prstGeom prst="rect">
                <a:avLst/>
              </a:prstGeom>
              <a:noFill/>
              <a:ln w="19050">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spcBef>
                    <a:spcPct val="100000"/>
                  </a:spcBef>
                </a:pPr>
                <a:r>
                  <a:rPr lang="en-US" altLang="zh-CN">
                    <a:latin typeface="黑体" pitchFamily="2" charset="-122"/>
                    <a:ea typeface="黑体" pitchFamily="2" charset="-122"/>
                  </a:rPr>
                  <a:t>D</a:t>
                </a:r>
                <a:r>
                  <a:rPr lang="en-US" altLang="zh-CN" sz="1600">
                    <a:latin typeface="黑体" pitchFamily="2" charset="-122"/>
                    <a:ea typeface="黑体" pitchFamily="2" charset="-122"/>
                  </a:rPr>
                  <a:t>2</a:t>
                </a:r>
                <a:endParaRPr lang="en-US" altLang="zh-CN">
                  <a:latin typeface="黑体" pitchFamily="2" charset="-122"/>
                  <a:ea typeface="黑体" pitchFamily="2" charset="-122"/>
                </a:endParaRPr>
              </a:p>
            </p:txBody>
          </p:sp>
        </p:grpSp>
        <p:grpSp>
          <p:nvGrpSpPr>
            <p:cNvPr id="16425" name="Group 46"/>
            <p:cNvGrpSpPr>
              <a:grpSpLocks/>
            </p:cNvGrpSpPr>
            <p:nvPr/>
          </p:nvGrpSpPr>
          <p:grpSpPr bwMode="auto">
            <a:xfrm>
              <a:off x="3380" y="1237"/>
              <a:ext cx="2241" cy="225"/>
              <a:chOff x="3371" y="1420"/>
              <a:chExt cx="2241" cy="225"/>
            </a:xfrm>
          </p:grpSpPr>
          <p:sp>
            <p:nvSpPr>
              <p:cNvPr id="16426" name="Text Box 47"/>
              <p:cNvSpPr txBox="1">
                <a:spLocks noChangeArrowheads="1"/>
              </p:cNvSpPr>
              <p:nvPr/>
            </p:nvSpPr>
            <p:spPr bwMode="auto">
              <a:xfrm>
                <a:off x="3371" y="1426"/>
                <a:ext cx="576"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spcBef>
                    <a:spcPct val="100000"/>
                  </a:spcBef>
                </a:pPr>
                <a:r>
                  <a:rPr lang="en-US" altLang="zh-CN" sz="1800">
                    <a:latin typeface="黑体" pitchFamily="2" charset="-122"/>
                    <a:ea typeface="黑体" pitchFamily="2" charset="-122"/>
                  </a:rPr>
                  <a:t>8</a:t>
                </a:r>
              </a:p>
            </p:txBody>
          </p:sp>
          <p:sp>
            <p:nvSpPr>
              <p:cNvPr id="16427" name="Text Box 48"/>
              <p:cNvSpPr txBox="1">
                <a:spLocks noChangeArrowheads="1"/>
              </p:cNvSpPr>
              <p:nvPr/>
            </p:nvSpPr>
            <p:spPr bwMode="auto">
              <a:xfrm>
                <a:off x="3946" y="1425"/>
                <a:ext cx="322"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spcBef>
                    <a:spcPct val="100000"/>
                  </a:spcBef>
                </a:pPr>
                <a:r>
                  <a:rPr lang="en-US" altLang="zh-CN" sz="1800">
                    <a:latin typeface="黑体" pitchFamily="2" charset="-122"/>
                    <a:ea typeface="黑体" pitchFamily="2" charset="-122"/>
                  </a:rPr>
                  <a:t>4</a:t>
                </a:r>
              </a:p>
            </p:txBody>
          </p:sp>
          <p:sp>
            <p:nvSpPr>
              <p:cNvPr id="16428" name="Text Box 49"/>
              <p:cNvSpPr txBox="1">
                <a:spLocks noChangeArrowheads="1"/>
              </p:cNvSpPr>
              <p:nvPr/>
            </p:nvSpPr>
            <p:spPr bwMode="auto">
              <a:xfrm>
                <a:off x="4265" y="1424"/>
                <a:ext cx="322"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spcBef>
                    <a:spcPct val="100000"/>
                  </a:spcBef>
                </a:pPr>
                <a:r>
                  <a:rPr lang="en-US" altLang="zh-CN" sz="1800">
                    <a:latin typeface="黑体" pitchFamily="2" charset="-122"/>
                    <a:ea typeface="黑体" pitchFamily="2" charset="-122"/>
                  </a:rPr>
                  <a:t>4</a:t>
                </a:r>
              </a:p>
            </p:txBody>
          </p:sp>
          <p:sp>
            <p:nvSpPr>
              <p:cNvPr id="16429" name="Text Box 50"/>
              <p:cNvSpPr txBox="1">
                <a:spLocks noChangeArrowheads="1"/>
              </p:cNvSpPr>
              <p:nvPr/>
            </p:nvSpPr>
            <p:spPr bwMode="auto">
              <a:xfrm>
                <a:off x="4591" y="1422"/>
                <a:ext cx="322"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spcBef>
                    <a:spcPct val="100000"/>
                  </a:spcBef>
                </a:pPr>
                <a:r>
                  <a:rPr lang="en-US" altLang="zh-CN" sz="1800">
                    <a:latin typeface="黑体" pitchFamily="2" charset="-122"/>
                    <a:ea typeface="黑体" pitchFamily="2" charset="-122"/>
                  </a:rPr>
                  <a:t>4</a:t>
                </a:r>
              </a:p>
            </p:txBody>
          </p:sp>
          <p:sp>
            <p:nvSpPr>
              <p:cNvPr id="16430" name="Text Box 51"/>
              <p:cNvSpPr txBox="1">
                <a:spLocks noChangeArrowheads="1"/>
              </p:cNvSpPr>
              <p:nvPr/>
            </p:nvSpPr>
            <p:spPr bwMode="auto">
              <a:xfrm>
                <a:off x="4917" y="1420"/>
                <a:ext cx="695"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spcBef>
                    <a:spcPct val="100000"/>
                  </a:spcBef>
                </a:pPr>
                <a:r>
                  <a:rPr lang="en-US" altLang="zh-CN" sz="1800">
                    <a:latin typeface="黑体" pitchFamily="2" charset="-122"/>
                    <a:ea typeface="黑体" pitchFamily="2" charset="-122"/>
                  </a:rPr>
                  <a:t>12</a:t>
                </a:r>
              </a:p>
            </p:txBody>
          </p:sp>
        </p:grpSp>
      </p:grpSp>
      <p:grpSp>
        <p:nvGrpSpPr>
          <p:cNvPr id="16390" name="Group 52"/>
          <p:cNvGrpSpPr>
            <a:grpSpLocks/>
          </p:cNvGrpSpPr>
          <p:nvPr/>
        </p:nvGrpSpPr>
        <p:grpSpPr bwMode="auto">
          <a:xfrm>
            <a:off x="971550" y="3444875"/>
            <a:ext cx="4552950" cy="647700"/>
            <a:chOff x="2753" y="1237"/>
            <a:chExt cx="2868" cy="408"/>
          </a:xfrm>
        </p:grpSpPr>
        <p:sp>
          <p:nvSpPr>
            <p:cNvPr id="16410" name="Text Box 53"/>
            <p:cNvSpPr txBox="1">
              <a:spLocks noChangeArrowheads="1"/>
            </p:cNvSpPr>
            <p:nvPr/>
          </p:nvSpPr>
          <p:spPr bwMode="auto">
            <a:xfrm>
              <a:off x="2753" y="1425"/>
              <a:ext cx="529"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r">
                <a:spcBef>
                  <a:spcPct val="100000"/>
                </a:spcBef>
              </a:pPr>
              <a:r>
                <a:rPr lang="en-US" altLang="zh-CN">
                  <a:latin typeface="黑体" pitchFamily="2" charset="-122"/>
                  <a:ea typeface="黑体" pitchFamily="2" charset="-122"/>
                </a:rPr>
                <a:t>RS</a:t>
              </a:r>
              <a:r>
                <a:rPr lang="zh-CN" altLang="en-US">
                  <a:latin typeface="黑体" pitchFamily="2" charset="-122"/>
                  <a:ea typeface="黑体" pitchFamily="2" charset="-122"/>
                </a:rPr>
                <a:t>型</a:t>
              </a:r>
            </a:p>
          </p:txBody>
        </p:sp>
        <p:grpSp>
          <p:nvGrpSpPr>
            <p:cNvPr id="16411" name="Group 54"/>
            <p:cNvGrpSpPr>
              <a:grpSpLocks/>
            </p:cNvGrpSpPr>
            <p:nvPr/>
          </p:nvGrpSpPr>
          <p:grpSpPr bwMode="auto">
            <a:xfrm>
              <a:off x="3371" y="1420"/>
              <a:ext cx="2241" cy="225"/>
              <a:chOff x="3371" y="1420"/>
              <a:chExt cx="2241" cy="225"/>
            </a:xfrm>
          </p:grpSpPr>
          <p:sp>
            <p:nvSpPr>
              <p:cNvPr id="16418" name="Text Box 55"/>
              <p:cNvSpPr txBox="1">
                <a:spLocks noChangeArrowheads="1"/>
              </p:cNvSpPr>
              <p:nvPr/>
            </p:nvSpPr>
            <p:spPr bwMode="auto">
              <a:xfrm>
                <a:off x="3371" y="1426"/>
                <a:ext cx="576" cy="219"/>
              </a:xfrm>
              <a:prstGeom prst="rect">
                <a:avLst/>
              </a:prstGeom>
              <a:noFill/>
              <a:ln w="19050">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spcBef>
                    <a:spcPct val="100000"/>
                  </a:spcBef>
                </a:pPr>
                <a:r>
                  <a:rPr lang="en-US" altLang="zh-CN">
                    <a:latin typeface="黑体" pitchFamily="2" charset="-122"/>
                    <a:ea typeface="黑体" pitchFamily="2" charset="-122"/>
                  </a:rPr>
                  <a:t>OP</a:t>
                </a:r>
              </a:p>
            </p:txBody>
          </p:sp>
          <p:sp>
            <p:nvSpPr>
              <p:cNvPr id="16419" name="Text Box 56"/>
              <p:cNvSpPr txBox="1">
                <a:spLocks noChangeArrowheads="1"/>
              </p:cNvSpPr>
              <p:nvPr/>
            </p:nvSpPr>
            <p:spPr bwMode="auto">
              <a:xfrm>
                <a:off x="3946" y="1425"/>
                <a:ext cx="322" cy="219"/>
              </a:xfrm>
              <a:prstGeom prst="rect">
                <a:avLst/>
              </a:prstGeom>
              <a:noFill/>
              <a:ln w="19050">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spcBef>
                    <a:spcPct val="100000"/>
                  </a:spcBef>
                </a:pPr>
                <a:r>
                  <a:rPr lang="en-US" altLang="zh-CN">
                    <a:latin typeface="黑体" pitchFamily="2" charset="-122"/>
                    <a:ea typeface="黑体" pitchFamily="2" charset="-122"/>
                  </a:rPr>
                  <a:t>R</a:t>
                </a:r>
                <a:r>
                  <a:rPr lang="en-US" altLang="zh-CN" sz="1600">
                    <a:latin typeface="黑体" pitchFamily="2" charset="-122"/>
                    <a:ea typeface="黑体" pitchFamily="2" charset="-122"/>
                  </a:rPr>
                  <a:t>1</a:t>
                </a:r>
                <a:endParaRPr lang="en-US" altLang="zh-CN">
                  <a:latin typeface="黑体" pitchFamily="2" charset="-122"/>
                  <a:ea typeface="黑体" pitchFamily="2" charset="-122"/>
                </a:endParaRPr>
              </a:p>
            </p:txBody>
          </p:sp>
          <p:sp>
            <p:nvSpPr>
              <p:cNvPr id="16420" name="Text Box 57"/>
              <p:cNvSpPr txBox="1">
                <a:spLocks noChangeArrowheads="1"/>
              </p:cNvSpPr>
              <p:nvPr/>
            </p:nvSpPr>
            <p:spPr bwMode="auto">
              <a:xfrm>
                <a:off x="4265" y="1424"/>
                <a:ext cx="322" cy="219"/>
              </a:xfrm>
              <a:prstGeom prst="rect">
                <a:avLst/>
              </a:prstGeom>
              <a:noFill/>
              <a:ln w="19050">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spcBef>
                    <a:spcPct val="100000"/>
                  </a:spcBef>
                </a:pPr>
                <a:r>
                  <a:rPr lang="en-US" altLang="zh-CN">
                    <a:latin typeface="黑体" pitchFamily="2" charset="-122"/>
                    <a:ea typeface="黑体" pitchFamily="2" charset="-122"/>
                  </a:rPr>
                  <a:t>R</a:t>
                </a:r>
                <a:r>
                  <a:rPr lang="en-US" altLang="zh-CN" sz="1600">
                    <a:latin typeface="黑体" pitchFamily="2" charset="-122"/>
                    <a:ea typeface="黑体" pitchFamily="2" charset="-122"/>
                  </a:rPr>
                  <a:t>2</a:t>
                </a:r>
                <a:endParaRPr lang="en-US" altLang="zh-CN">
                  <a:latin typeface="黑体" pitchFamily="2" charset="-122"/>
                  <a:ea typeface="黑体" pitchFamily="2" charset="-122"/>
                </a:endParaRPr>
              </a:p>
            </p:txBody>
          </p:sp>
          <p:sp>
            <p:nvSpPr>
              <p:cNvPr id="16421" name="Text Box 58"/>
              <p:cNvSpPr txBox="1">
                <a:spLocks noChangeArrowheads="1"/>
              </p:cNvSpPr>
              <p:nvPr/>
            </p:nvSpPr>
            <p:spPr bwMode="auto">
              <a:xfrm>
                <a:off x="4591" y="1422"/>
                <a:ext cx="322" cy="219"/>
              </a:xfrm>
              <a:prstGeom prst="rect">
                <a:avLst/>
              </a:prstGeom>
              <a:noFill/>
              <a:ln w="19050">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spcBef>
                    <a:spcPct val="100000"/>
                  </a:spcBef>
                </a:pPr>
                <a:r>
                  <a:rPr lang="en-US" altLang="zh-CN">
                    <a:latin typeface="黑体" pitchFamily="2" charset="-122"/>
                    <a:ea typeface="黑体" pitchFamily="2" charset="-122"/>
                  </a:rPr>
                  <a:t>B</a:t>
                </a:r>
                <a:r>
                  <a:rPr lang="en-US" altLang="zh-CN" sz="1600">
                    <a:latin typeface="黑体" pitchFamily="2" charset="-122"/>
                    <a:ea typeface="黑体" pitchFamily="2" charset="-122"/>
                  </a:rPr>
                  <a:t>2</a:t>
                </a:r>
                <a:endParaRPr lang="en-US" altLang="zh-CN">
                  <a:latin typeface="黑体" pitchFamily="2" charset="-122"/>
                  <a:ea typeface="黑体" pitchFamily="2" charset="-122"/>
                </a:endParaRPr>
              </a:p>
            </p:txBody>
          </p:sp>
          <p:sp>
            <p:nvSpPr>
              <p:cNvPr id="16422" name="Text Box 59"/>
              <p:cNvSpPr txBox="1">
                <a:spLocks noChangeArrowheads="1"/>
              </p:cNvSpPr>
              <p:nvPr/>
            </p:nvSpPr>
            <p:spPr bwMode="auto">
              <a:xfrm>
                <a:off x="4917" y="1420"/>
                <a:ext cx="695" cy="219"/>
              </a:xfrm>
              <a:prstGeom prst="rect">
                <a:avLst/>
              </a:prstGeom>
              <a:noFill/>
              <a:ln w="19050">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spcBef>
                    <a:spcPct val="100000"/>
                  </a:spcBef>
                </a:pPr>
                <a:r>
                  <a:rPr lang="en-US" altLang="zh-CN">
                    <a:latin typeface="黑体" pitchFamily="2" charset="-122"/>
                    <a:ea typeface="黑体" pitchFamily="2" charset="-122"/>
                  </a:rPr>
                  <a:t>D</a:t>
                </a:r>
                <a:r>
                  <a:rPr lang="en-US" altLang="zh-CN" sz="1600">
                    <a:latin typeface="黑体" pitchFamily="2" charset="-122"/>
                    <a:ea typeface="黑体" pitchFamily="2" charset="-122"/>
                  </a:rPr>
                  <a:t>2</a:t>
                </a:r>
                <a:endParaRPr lang="en-US" altLang="zh-CN">
                  <a:latin typeface="黑体" pitchFamily="2" charset="-122"/>
                  <a:ea typeface="黑体" pitchFamily="2" charset="-122"/>
                </a:endParaRPr>
              </a:p>
            </p:txBody>
          </p:sp>
        </p:grpSp>
        <p:grpSp>
          <p:nvGrpSpPr>
            <p:cNvPr id="16412" name="Group 60"/>
            <p:cNvGrpSpPr>
              <a:grpSpLocks/>
            </p:cNvGrpSpPr>
            <p:nvPr/>
          </p:nvGrpSpPr>
          <p:grpSpPr bwMode="auto">
            <a:xfrm>
              <a:off x="3380" y="1237"/>
              <a:ext cx="2241" cy="225"/>
              <a:chOff x="3371" y="1420"/>
              <a:chExt cx="2241" cy="225"/>
            </a:xfrm>
          </p:grpSpPr>
          <p:sp>
            <p:nvSpPr>
              <p:cNvPr id="16413" name="Text Box 61"/>
              <p:cNvSpPr txBox="1">
                <a:spLocks noChangeArrowheads="1"/>
              </p:cNvSpPr>
              <p:nvPr/>
            </p:nvSpPr>
            <p:spPr bwMode="auto">
              <a:xfrm>
                <a:off x="3371" y="1426"/>
                <a:ext cx="576"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spcBef>
                    <a:spcPct val="100000"/>
                  </a:spcBef>
                </a:pPr>
                <a:r>
                  <a:rPr lang="en-US" altLang="zh-CN" sz="1800">
                    <a:latin typeface="黑体" pitchFamily="2" charset="-122"/>
                    <a:ea typeface="黑体" pitchFamily="2" charset="-122"/>
                  </a:rPr>
                  <a:t>8</a:t>
                </a:r>
              </a:p>
            </p:txBody>
          </p:sp>
          <p:sp>
            <p:nvSpPr>
              <p:cNvPr id="16414" name="Text Box 62"/>
              <p:cNvSpPr txBox="1">
                <a:spLocks noChangeArrowheads="1"/>
              </p:cNvSpPr>
              <p:nvPr/>
            </p:nvSpPr>
            <p:spPr bwMode="auto">
              <a:xfrm>
                <a:off x="3946" y="1425"/>
                <a:ext cx="322"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spcBef>
                    <a:spcPct val="100000"/>
                  </a:spcBef>
                </a:pPr>
                <a:r>
                  <a:rPr lang="en-US" altLang="zh-CN" sz="1800">
                    <a:latin typeface="黑体" pitchFamily="2" charset="-122"/>
                    <a:ea typeface="黑体" pitchFamily="2" charset="-122"/>
                  </a:rPr>
                  <a:t>4</a:t>
                </a:r>
              </a:p>
            </p:txBody>
          </p:sp>
          <p:sp>
            <p:nvSpPr>
              <p:cNvPr id="16415" name="Text Box 63"/>
              <p:cNvSpPr txBox="1">
                <a:spLocks noChangeArrowheads="1"/>
              </p:cNvSpPr>
              <p:nvPr/>
            </p:nvSpPr>
            <p:spPr bwMode="auto">
              <a:xfrm>
                <a:off x="4265" y="1424"/>
                <a:ext cx="322"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spcBef>
                    <a:spcPct val="100000"/>
                  </a:spcBef>
                </a:pPr>
                <a:r>
                  <a:rPr lang="en-US" altLang="zh-CN" sz="1800">
                    <a:latin typeface="黑体" pitchFamily="2" charset="-122"/>
                    <a:ea typeface="黑体" pitchFamily="2" charset="-122"/>
                  </a:rPr>
                  <a:t>4</a:t>
                </a:r>
              </a:p>
            </p:txBody>
          </p:sp>
          <p:sp>
            <p:nvSpPr>
              <p:cNvPr id="16416" name="Text Box 64"/>
              <p:cNvSpPr txBox="1">
                <a:spLocks noChangeArrowheads="1"/>
              </p:cNvSpPr>
              <p:nvPr/>
            </p:nvSpPr>
            <p:spPr bwMode="auto">
              <a:xfrm>
                <a:off x="4591" y="1422"/>
                <a:ext cx="322"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spcBef>
                    <a:spcPct val="100000"/>
                  </a:spcBef>
                </a:pPr>
                <a:r>
                  <a:rPr lang="en-US" altLang="zh-CN" sz="1800">
                    <a:latin typeface="黑体" pitchFamily="2" charset="-122"/>
                    <a:ea typeface="黑体" pitchFamily="2" charset="-122"/>
                  </a:rPr>
                  <a:t>4</a:t>
                </a:r>
              </a:p>
            </p:txBody>
          </p:sp>
          <p:sp>
            <p:nvSpPr>
              <p:cNvPr id="16417" name="Text Box 65"/>
              <p:cNvSpPr txBox="1">
                <a:spLocks noChangeArrowheads="1"/>
              </p:cNvSpPr>
              <p:nvPr/>
            </p:nvSpPr>
            <p:spPr bwMode="auto">
              <a:xfrm>
                <a:off x="4917" y="1420"/>
                <a:ext cx="695"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spcBef>
                    <a:spcPct val="100000"/>
                  </a:spcBef>
                </a:pPr>
                <a:r>
                  <a:rPr lang="en-US" altLang="zh-CN" sz="1800">
                    <a:latin typeface="黑体" pitchFamily="2" charset="-122"/>
                    <a:ea typeface="黑体" pitchFamily="2" charset="-122"/>
                  </a:rPr>
                  <a:t>12</a:t>
                </a:r>
              </a:p>
            </p:txBody>
          </p:sp>
        </p:grpSp>
      </p:grpSp>
      <p:sp>
        <p:nvSpPr>
          <p:cNvPr id="16391" name="Text Box 69"/>
          <p:cNvSpPr txBox="1">
            <a:spLocks noChangeArrowheads="1"/>
          </p:cNvSpPr>
          <p:nvPr/>
        </p:nvSpPr>
        <p:spPr bwMode="auto">
          <a:xfrm>
            <a:off x="979488" y="5300663"/>
            <a:ext cx="839787" cy="347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r">
              <a:spcBef>
                <a:spcPct val="100000"/>
              </a:spcBef>
            </a:pPr>
            <a:r>
              <a:rPr lang="en-US" altLang="zh-CN">
                <a:latin typeface="黑体" pitchFamily="2" charset="-122"/>
                <a:ea typeface="黑体" pitchFamily="2" charset="-122"/>
              </a:rPr>
              <a:t>SS</a:t>
            </a:r>
            <a:r>
              <a:rPr lang="zh-CN" altLang="en-US">
                <a:latin typeface="黑体" pitchFamily="2" charset="-122"/>
                <a:ea typeface="黑体" pitchFamily="2" charset="-122"/>
              </a:rPr>
              <a:t>型</a:t>
            </a:r>
          </a:p>
        </p:txBody>
      </p:sp>
      <p:sp>
        <p:nvSpPr>
          <p:cNvPr id="16392" name="Text Box 70"/>
          <p:cNvSpPr txBox="1">
            <a:spLocks noChangeArrowheads="1"/>
          </p:cNvSpPr>
          <p:nvPr/>
        </p:nvSpPr>
        <p:spPr bwMode="auto">
          <a:xfrm>
            <a:off x="1960563" y="5302250"/>
            <a:ext cx="914400" cy="347663"/>
          </a:xfrm>
          <a:prstGeom prst="rect">
            <a:avLst/>
          </a:prstGeom>
          <a:noFill/>
          <a:ln w="19050">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spcBef>
                <a:spcPct val="100000"/>
              </a:spcBef>
            </a:pPr>
            <a:r>
              <a:rPr lang="en-US" altLang="zh-CN">
                <a:latin typeface="黑体" pitchFamily="2" charset="-122"/>
                <a:ea typeface="黑体" pitchFamily="2" charset="-122"/>
              </a:rPr>
              <a:t>OP</a:t>
            </a:r>
          </a:p>
        </p:txBody>
      </p:sp>
      <p:sp>
        <p:nvSpPr>
          <p:cNvPr id="16393" name="Text Box 71"/>
          <p:cNvSpPr txBox="1">
            <a:spLocks noChangeArrowheads="1"/>
          </p:cNvSpPr>
          <p:nvPr/>
        </p:nvSpPr>
        <p:spPr bwMode="auto">
          <a:xfrm>
            <a:off x="2873375" y="5300663"/>
            <a:ext cx="1022350" cy="347662"/>
          </a:xfrm>
          <a:prstGeom prst="rect">
            <a:avLst/>
          </a:prstGeom>
          <a:noFill/>
          <a:ln w="19050">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spcBef>
                <a:spcPct val="100000"/>
              </a:spcBef>
            </a:pPr>
            <a:r>
              <a:rPr lang="en-US" altLang="zh-CN">
                <a:latin typeface="黑体" pitchFamily="2" charset="-122"/>
                <a:ea typeface="黑体" pitchFamily="2" charset="-122"/>
              </a:rPr>
              <a:t>I</a:t>
            </a:r>
            <a:r>
              <a:rPr lang="en-US" altLang="zh-CN" sz="1600">
                <a:latin typeface="黑体" pitchFamily="2" charset="-122"/>
                <a:ea typeface="黑体" pitchFamily="2" charset="-122"/>
              </a:rPr>
              <a:t>2</a:t>
            </a:r>
            <a:endParaRPr lang="en-US" altLang="zh-CN">
              <a:latin typeface="黑体" pitchFamily="2" charset="-122"/>
              <a:ea typeface="黑体" pitchFamily="2" charset="-122"/>
            </a:endParaRPr>
          </a:p>
        </p:txBody>
      </p:sp>
      <p:sp>
        <p:nvSpPr>
          <p:cNvPr id="16394" name="Text Box 72"/>
          <p:cNvSpPr txBox="1">
            <a:spLocks noChangeArrowheads="1"/>
          </p:cNvSpPr>
          <p:nvPr/>
        </p:nvSpPr>
        <p:spPr bwMode="auto">
          <a:xfrm>
            <a:off x="3897313" y="5295900"/>
            <a:ext cx="511175" cy="347663"/>
          </a:xfrm>
          <a:prstGeom prst="rect">
            <a:avLst/>
          </a:prstGeom>
          <a:noFill/>
          <a:ln w="19050">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spcBef>
                <a:spcPct val="100000"/>
              </a:spcBef>
            </a:pPr>
            <a:r>
              <a:rPr lang="en-US" altLang="zh-CN">
                <a:latin typeface="黑体" pitchFamily="2" charset="-122"/>
                <a:ea typeface="黑体" pitchFamily="2" charset="-122"/>
              </a:rPr>
              <a:t>B</a:t>
            </a:r>
            <a:r>
              <a:rPr lang="en-US" altLang="zh-CN" sz="1600">
                <a:latin typeface="黑体" pitchFamily="2" charset="-122"/>
                <a:ea typeface="黑体" pitchFamily="2" charset="-122"/>
              </a:rPr>
              <a:t>1</a:t>
            </a:r>
            <a:endParaRPr lang="en-US" altLang="zh-CN">
              <a:latin typeface="黑体" pitchFamily="2" charset="-122"/>
              <a:ea typeface="黑体" pitchFamily="2" charset="-122"/>
            </a:endParaRPr>
          </a:p>
        </p:txBody>
      </p:sp>
      <p:sp>
        <p:nvSpPr>
          <p:cNvPr id="16395" name="Text Box 73"/>
          <p:cNvSpPr txBox="1">
            <a:spLocks noChangeArrowheads="1"/>
          </p:cNvSpPr>
          <p:nvPr/>
        </p:nvSpPr>
        <p:spPr bwMode="auto">
          <a:xfrm>
            <a:off x="4414838" y="5292725"/>
            <a:ext cx="1103312" cy="347663"/>
          </a:xfrm>
          <a:prstGeom prst="rect">
            <a:avLst/>
          </a:prstGeom>
          <a:noFill/>
          <a:ln w="19050">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spcBef>
                <a:spcPct val="100000"/>
              </a:spcBef>
            </a:pPr>
            <a:r>
              <a:rPr lang="en-US" altLang="zh-CN">
                <a:latin typeface="黑体" pitchFamily="2" charset="-122"/>
                <a:ea typeface="黑体" pitchFamily="2" charset="-122"/>
              </a:rPr>
              <a:t>D</a:t>
            </a:r>
            <a:r>
              <a:rPr lang="en-US" altLang="zh-CN" sz="1600">
                <a:latin typeface="黑体" pitchFamily="2" charset="-122"/>
                <a:ea typeface="黑体" pitchFamily="2" charset="-122"/>
              </a:rPr>
              <a:t>1</a:t>
            </a:r>
            <a:endParaRPr lang="en-US" altLang="zh-CN">
              <a:latin typeface="黑体" pitchFamily="2" charset="-122"/>
              <a:ea typeface="黑体" pitchFamily="2" charset="-122"/>
            </a:endParaRPr>
          </a:p>
        </p:txBody>
      </p:sp>
      <p:sp>
        <p:nvSpPr>
          <p:cNvPr id="16396" name="Text Box 74"/>
          <p:cNvSpPr txBox="1">
            <a:spLocks noChangeArrowheads="1"/>
          </p:cNvSpPr>
          <p:nvPr/>
        </p:nvSpPr>
        <p:spPr bwMode="auto">
          <a:xfrm>
            <a:off x="1974850" y="5011738"/>
            <a:ext cx="914400" cy="347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spcBef>
                <a:spcPct val="100000"/>
              </a:spcBef>
            </a:pPr>
            <a:r>
              <a:rPr lang="en-US" altLang="zh-CN" sz="1800">
                <a:latin typeface="黑体" pitchFamily="2" charset="-122"/>
                <a:ea typeface="黑体" pitchFamily="2" charset="-122"/>
              </a:rPr>
              <a:t>8</a:t>
            </a:r>
          </a:p>
        </p:txBody>
      </p:sp>
      <p:sp>
        <p:nvSpPr>
          <p:cNvPr id="16397" name="Text Box 75"/>
          <p:cNvSpPr txBox="1">
            <a:spLocks noChangeArrowheads="1"/>
          </p:cNvSpPr>
          <p:nvPr/>
        </p:nvSpPr>
        <p:spPr bwMode="auto">
          <a:xfrm>
            <a:off x="2887663" y="5010150"/>
            <a:ext cx="1022350"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spcBef>
                <a:spcPct val="100000"/>
              </a:spcBef>
            </a:pPr>
            <a:r>
              <a:rPr lang="en-US" altLang="zh-CN" sz="1800">
                <a:latin typeface="黑体" pitchFamily="2" charset="-122"/>
                <a:ea typeface="黑体" pitchFamily="2" charset="-122"/>
              </a:rPr>
              <a:t>8</a:t>
            </a:r>
          </a:p>
        </p:txBody>
      </p:sp>
      <p:sp>
        <p:nvSpPr>
          <p:cNvPr id="16398" name="Text Box 76"/>
          <p:cNvSpPr txBox="1">
            <a:spLocks noChangeArrowheads="1"/>
          </p:cNvSpPr>
          <p:nvPr/>
        </p:nvSpPr>
        <p:spPr bwMode="auto">
          <a:xfrm>
            <a:off x="3911600" y="5005388"/>
            <a:ext cx="511175" cy="347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spcBef>
                <a:spcPct val="100000"/>
              </a:spcBef>
            </a:pPr>
            <a:r>
              <a:rPr lang="en-US" altLang="zh-CN" sz="1800">
                <a:latin typeface="黑体" pitchFamily="2" charset="-122"/>
                <a:ea typeface="黑体" pitchFamily="2" charset="-122"/>
              </a:rPr>
              <a:t>4</a:t>
            </a:r>
          </a:p>
        </p:txBody>
      </p:sp>
      <p:sp>
        <p:nvSpPr>
          <p:cNvPr id="16399" name="Text Box 77"/>
          <p:cNvSpPr txBox="1">
            <a:spLocks noChangeArrowheads="1"/>
          </p:cNvSpPr>
          <p:nvPr/>
        </p:nvSpPr>
        <p:spPr bwMode="auto">
          <a:xfrm>
            <a:off x="4429125" y="5002213"/>
            <a:ext cx="1103313" cy="347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spcBef>
                <a:spcPct val="100000"/>
              </a:spcBef>
            </a:pPr>
            <a:r>
              <a:rPr lang="en-US" altLang="zh-CN" sz="1800">
                <a:latin typeface="黑体" pitchFamily="2" charset="-122"/>
                <a:ea typeface="黑体" pitchFamily="2" charset="-122"/>
              </a:rPr>
              <a:t>12</a:t>
            </a:r>
          </a:p>
        </p:txBody>
      </p:sp>
      <p:sp>
        <p:nvSpPr>
          <p:cNvPr id="16400" name="Text Box 78"/>
          <p:cNvSpPr txBox="1">
            <a:spLocks noChangeArrowheads="1"/>
          </p:cNvSpPr>
          <p:nvPr/>
        </p:nvSpPr>
        <p:spPr bwMode="auto">
          <a:xfrm>
            <a:off x="5518150" y="5292725"/>
            <a:ext cx="511175" cy="347663"/>
          </a:xfrm>
          <a:prstGeom prst="rect">
            <a:avLst/>
          </a:prstGeom>
          <a:noFill/>
          <a:ln w="19050">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spcBef>
                <a:spcPct val="100000"/>
              </a:spcBef>
            </a:pPr>
            <a:r>
              <a:rPr lang="en-US" altLang="zh-CN">
                <a:latin typeface="黑体" pitchFamily="2" charset="-122"/>
                <a:ea typeface="黑体" pitchFamily="2" charset="-122"/>
              </a:rPr>
              <a:t>B</a:t>
            </a:r>
            <a:r>
              <a:rPr lang="en-US" altLang="zh-CN" sz="1600">
                <a:latin typeface="黑体" pitchFamily="2" charset="-122"/>
                <a:ea typeface="黑体" pitchFamily="2" charset="-122"/>
              </a:rPr>
              <a:t>2</a:t>
            </a:r>
            <a:endParaRPr lang="en-US" altLang="zh-CN">
              <a:latin typeface="黑体" pitchFamily="2" charset="-122"/>
              <a:ea typeface="黑体" pitchFamily="2" charset="-122"/>
            </a:endParaRPr>
          </a:p>
        </p:txBody>
      </p:sp>
      <p:sp>
        <p:nvSpPr>
          <p:cNvPr id="16401" name="Text Box 79"/>
          <p:cNvSpPr txBox="1">
            <a:spLocks noChangeArrowheads="1"/>
          </p:cNvSpPr>
          <p:nvPr/>
        </p:nvSpPr>
        <p:spPr bwMode="auto">
          <a:xfrm>
            <a:off x="6035675" y="5289550"/>
            <a:ext cx="1103313" cy="347663"/>
          </a:xfrm>
          <a:prstGeom prst="rect">
            <a:avLst/>
          </a:prstGeom>
          <a:noFill/>
          <a:ln w="19050">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spcBef>
                <a:spcPct val="100000"/>
              </a:spcBef>
            </a:pPr>
            <a:r>
              <a:rPr lang="en-US" altLang="zh-CN">
                <a:latin typeface="黑体" pitchFamily="2" charset="-122"/>
                <a:ea typeface="黑体" pitchFamily="2" charset="-122"/>
              </a:rPr>
              <a:t>D</a:t>
            </a:r>
            <a:r>
              <a:rPr lang="en-US" altLang="zh-CN" sz="1600">
                <a:latin typeface="黑体" pitchFamily="2" charset="-122"/>
                <a:ea typeface="黑体" pitchFamily="2" charset="-122"/>
              </a:rPr>
              <a:t>2</a:t>
            </a:r>
            <a:endParaRPr lang="en-US" altLang="zh-CN">
              <a:latin typeface="黑体" pitchFamily="2" charset="-122"/>
              <a:ea typeface="黑体" pitchFamily="2" charset="-122"/>
            </a:endParaRPr>
          </a:p>
        </p:txBody>
      </p:sp>
      <p:sp>
        <p:nvSpPr>
          <p:cNvPr id="16402" name="Text Box 80"/>
          <p:cNvSpPr txBox="1">
            <a:spLocks noChangeArrowheads="1"/>
          </p:cNvSpPr>
          <p:nvPr/>
        </p:nvSpPr>
        <p:spPr bwMode="auto">
          <a:xfrm>
            <a:off x="5532438" y="5002213"/>
            <a:ext cx="511175" cy="347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spcBef>
                <a:spcPct val="100000"/>
              </a:spcBef>
            </a:pPr>
            <a:r>
              <a:rPr lang="en-US" altLang="zh-CN" sz="1800">
                <a:latin typeface="黑体" pitchFamily="2" charset="-122"/>
                <a:ea typeface="黑体" pitchFamily="2" charset="-122"/>
              </a:rPr>
              <a:t>4</a:t>
            </a:r>
          </a:p>
        </p:txBody>
      </p:sp>
      <p:sp>
        <p:nvSpPr>
          <p:cNvPr id="16403" name="Text Box 81"/>
          <p:cNvSpPr txBox="1">
            <a:spLocks noChangeArrowheads="1"/>
          </p:cNvSpPr>
          <p:nvPr/>
        </p:nvSpPr>
        <p:spPr bwMode="auto">
          <a:xfrm>
            <a:off x="6049963" y="4999038"/>
            <a:ext cx="1103312" cy="347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spcBef>
                <a:spcPct val="100000"/>
              </a:spcBef>
            </a:pPr>
            <a:r>
              <a:rPr lang="en-US" altLang="zh-CN" sz="1800">
                <a:latin typeface="黑体" pitchFamily="2" charset="-122"/>
                <a:ea typeface="黑体" pitchFamily="2" charset="-122"/>
              </a:rPr>
              <a:t>12</a:t>
            </a:r>
          </a:p>
        </p:txBody>
      </p:sp>
      <p:sp>
        <p:nvSpPr>
          <p:cNvPr id="16404" name="Rectangle 11"/>
          <p:cNvSpPr>
            <a:spLocks noChangeArrowheads="1"/>
          </p:cNvSpPr>
          <p:nvPr/>
        </p:nvSpPr>
        <p:spPr bwMode="auto">
          <a:xfrm>
            <a:off x="1981200" y="1949450"/>
            <a:ext cx="852488" cy="4002088"/>
          </a:xfrm>
          <a:prstGeom prst="rect">
            <a:avLst/>
          </a:prstGeom>
          <a:noFill/>
          <a:ln w="28575">
            <a:solidFill>
              <a:schemeClr val="hlink"/>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tIns="0" anchor="ctr"/>
          <a:lstStyle/>
          <a:p>
            <a:pPr>
              <a:lnSpc>
                <a:spcPct val="90000"/>
              </a:lnSpc>
            </a:pPr>
            <a:endParaRPr lang="zh-CN" altLang="en-US">
              <a:latin typeface="黑体" pitchFamily="2" charset="-122"/>
              <a:ea typeface="黑体" pitchFamily="2" charset="-122"/>
            </a:endParaRPr>
          </a:p>
        </p:txBody>
      </p:sp>
      <p:sp>
        <p:nvSpPr>
          <p:cNvPr id="16405" name="Text Box 83"/>
          <p:cNvSpPr txBox="1">
            <a:spLocks noChangeArrowheads="1"/>
          </p:cNvSpPr>
          <p:nvPr/>
        </p:nvSpPr>
        <p:spPr bwMode="auto">
          <a:xfrm>
            <a:off x="6511925" y="2181225"/>
            <a:ext cx="2505075" cy="379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0" rIns="90000" bIns="46800">
            <a:spAutoFit/>
          </a:bodyPr>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nSpc>
                <a:spcPct val="90000"/>
              </a:lnSpc>
              <a:spcBef>
                <a:spcPct val="50000"/>
              </a:spcBef>
            </a:pPr>
            <a:r>
              <a:rPr lang="zh-CN" altLang="en-US">
                <a:latin typeface="黑体" pitchFamily="2" charset="-122"/>
                <a:ea typeface="黑体" pitchFamily="2" charset="-122"/>
              </a:rPr>
              <a:t>寄存器</a:t>
            </a:r>
            <a:r>
              <a:rPr lang="en-US" altLang="zh-CN">
                <a:latin typeface="黑体" pitchFamily="2" charset="-122"/>
                <a:ea typeface="黑体" pitchFamily="2" charset="-122"/>
              </a:rPr>
              <a:t>-</a:t>
            </a:r>
            <a:r>
              <a:rPr lang="zh-CN" altLang="en-US">
                <a:latin typeface="黑体" pitchFamily="2" charset="-122"/>
                <a:ea typeface="黑体" pitchFamily="2" charset="-122"/>
              </a:rPr>
              <a:t>寄存器型</a:t>
            </a:r>
          </a:p>
        </p:txBody>
      </p:sp>
      <p:sp>
        <p:nvSpPr>
          <p:cNvPr id="16406" name="Text Box 86"/>
          <p:cNvSpPr txBox="1">
            <a:spLocks noChangeArrowheads="1"/>
          </p:cNvSpPr>
          <p:nvPr/>
        </p:nvSpPr>
        <p:spPr bwMode="auto">
          <a:xfrm>
            <a:off x="6511925" y="2903538"/>
            <a:ext cx="2505075" cy="379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0" rIns="90000" bIns="46800">
            <a:spAutoFit/>
          </a:bodyPr>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nSpc>
                <a:spcPct val="90000"/>
              </a:lnSpc>
              <a:spcBef>
                <a:spcPct val="50000"/>
              </a:spcBef>
            </a:pPr>
            <a:r>
              <a:rPr lang="zh-CN" altLang="en-US">
                <a:latin typeface="黑体" pitchFamily="2" charset="-122"/>
                <a:ea typeface="黑体" pitchFamily="2" charset="-122"/>
              </a:rPr>
              <a:t>寄存器</a:t>
            </a:r>
            <a:r>
              <a:rPr lang="en-US" altLang="zh-CN">
                <a:latin typeface="黑体" pitchFamily="2" charset="-122"/>
                <a:ea typeface="黑体" pitchFamily="2" charset="-122"/>
              </a:rPr>
              <a:t>-</a:t>
            </a:r>
            <a:r>
              <a:rPr lang="zh-CN" altLang="en-US">
                <a:latin typeface="黑体" pitchFamily="2" charset="-122"/>
                <a:ea typeface="黑体" pitchFamily="2" charset="-122"/>
              </a:rPr>
              <a:t>变址型</a:t>
            </a:r>
          </a:p>
        </p:txBody>
      </p:sp>
      <p:sp>
        <p:nvSpPr>
          <p:cNvPr id="16407" name="Text Box 87"/>
          <p:cNvSpPr txBox="1">
            <a:spLocks noChangeArrowheads="1"/>
          </p:cNvSpPr>
          <p:nvPr/>
        </p:nvSpPr>
        <p:spPr bwMode="auto">
          <a:xfrm>
            <a:off x="6511925" y="3678238"/>
            <a:ext cx="2505075" cy="379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0" rIns="90000" bIns="46800">
            <a:spAutoFit/>
          </a:bodyPr>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nSpc>
                <a:spcPct val="90000"/>
              </a:lnSpc>
              <a:spcBef>
                <a:spcPct val="50000"/>
              </a:spcBef>
            </a:pPr>
            <a:r>
              <a:rPr lang="zh-CN" altLang="en-US">
                <a:latin typeface="黑体" pitchFamily="2" charset="-122"/>
                <a:ea typeface="黑体" pitchFamily="2" charset="-122"/>
              </a:rPr>
              <a:t>寄存器</a:t>
            </a:r>
            <a:r>
              <a:rPr lang="en-US" altLang="zh-CN">
                <a:latin typeface="黑体" pitchFamily="2" charset="-122"/>
                <a:ea typeface="黑体" pitchFamily="2" charset="-122"/>
              </a:rPr>
              <a:t>-</a:t>
            </a:r>
            <a:r>
              <a:rPr lang="zh-CN" altLang="en-US">
                <a:latin typeface="黑体" pitchFamily="2" charset="-122"/>
                <a:ea typeface="黑体" pitchFamily="2" charset="-122"/>
              </a:rPr>
              <a:t>存储器型</a:t>
            </a:r>
          </a:p>
        </p:txBody>
      </p:sp>
      <p:sp>
        <p:nvSpPr>
          <p:cNvPr id="16408" name="Text Box 88"/>
          <p:cNvSpPr txBox="1">
            <a:spLocks noChangeArrowheads="1"/>
          </p:cNvSpPr>
          <p:nvPr/>
        </p:nvSpPr>
        <p:spPr bwMode="auto">
          <a:xfrm>
            <a:off x="6511925" y="4470400"/>
            <a:ext cx="2505075" cy="379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0" rIns="90000" bIns="46800">
            <a:spAutoFit/>
          </a:bodyPr>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nSpc>
                <a:spcPct val="90000"/>
              </a:lnSpc>
              <a:spcBef>
                <a:spcPct val="50000"/>
              </a:spcBef>
            </a:pPr>
            <a:r>
              <a:rPr lang="zh-CN" altLang="en-US">
                <a:latin typeface="黑体" pitchFamily="2" charset="-122"/>
                <a:ea typeface="黑体" pitchFamily="2" charset="-122"/>
              </a:rPr>
              <a:t>存储器</a:t>
            </a:r>
            <a:r>
              <a:rPr lang="en-US" altLang="zh-CN">
                <a:latin typeface="黑体" pitchFamily="2" charset="-122"/>
                <a:ea typeface="黑体" pitchFamily="2" charset="-122"/>
              </a:rPr>
              <a:t>-</a:t>
            </a:r>
            <a:r>
              <a:rPr lang="zh-CN" altLang="en-US">
                <a:latin typeface="黑体" pitchFamily="2" charset="-122"/>
                <a:ea typeface="黑体" pitchFamily="2" charset="-122"/>
              </a:rPr>
              <a:t>立即数型</a:t>
            </a:r>
          </a:p>
        </p:txBody>
      </p:sp>
      <p:sp>
        <p:nvSpPr>
          <p:cNvPr id="16409" name="Text Box 89"/>
          <p:cNvSpPr txBox="1">
            <a:spLocks noChangeArrowheads="1"/>
          </p:cNvSpPr>
          <p:nvPr/>
        </p:nvSpPr>
        <p:spPr bwMode="auto">
          <a:xfrm>
            <a:off x="7329488" y="5103813"/>
            <a:ext cx="1441450" cy="712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0" rIns="90000" bIns="46800">
            <a:spAutoFit/>
          </a:bodyPr>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l">
              <a:lnSpc>
                <a:spcPct val="90000"/>
              </a:lnSpc>
              <a:spcBef>
                <a:spcPct val="50000"/>
              </a:spcBef>
            </a:pPr>
            <a:r>
              <a:rPr lang="zh-CN" altLang="en-US">
                <a:latin typeface="黑体" pitchFamily="2" charset="-122"/>
                <a:ea typeface="黑体" pitchFamily="2" charset="-122"/>
              </a:rPr>
              <a:t>存储器</a:t>
            </a:r>
            <a:r>
              <a:rPr lang="en-US" altLang="zh-CN">
                <a:latin typeface="黑体" pitchFamily="2" charset="-122"/>
                <a:ea typeface="黑体" pitchFamily="2" charset="-122"/>
              </a:rPr>
              <a:t>-</a:t>
            </a:r>
            <a:r>
              <a:rPr lang="zh-CN" altLang="en-US">
                <a:latin typeface="黑体" pitchFamily="2" charset="-122"/>
                <a:ea typeface="黑体" pitchFamily="2" charset="-122"/>
              </a:rPr>
              <a:t>存储器型</a:t>
            </a:r>
          </a:p>
        </p:txBody>
      </p:sp>
    </p:spTree>
  </p:cSld>
  <p:clrMapOvr>
    <a:masterClrMapping/>
  </p:clrMapOvr>
  <p:transition>
    <p:wipe dir="d"/>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ChangeArrowheads="1"/>
          </p:cNvSpPr>
          <p:nvPr/>
        </p:nvSpPr>
        <p:spPr bwMode="auto">
          <a:xfrm>
            <a:off x="803275" y="457200"/>
            <a:ext cx="8340725" cy="979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eaLnBrk="1" hangingPunct="1">
              <a:lnSpc>
                <a:spcPct val="120000"/>
              </a:lnSpc>
            </a:pPr>
            <a:r>
              <a:rPr kumimoji="0" lang="zh-CN" altLang="en-US">
                <a:solidFill>
                  <a:schemeClr val="hlink"/>
                </a:solidFill>
                <a:latin typeface="黑体" pitchFamily="2" charset="-122"/>
                <a:ea typeface="黑体" pitchFamily="2" charset="-122"/>
              </a:rPr>
              <a:t>例：</a:t>
            </a:r>
            <a:r>
              <a:rPr kumimoji="0" lang="en-US" altLang="en-US">
                <a:latin typeface="黑体" pitchFamily="2" charset="-122"/>
                <a:ea typeface="黑体" pitchFamily="2" charset="-122"/>
              </a:rPr>
              <a:t>MIPS指令集的指令格式</a:t>
            </a:r>
            <a:endParaRPr kumimoji="0" lang="zh-CN" altLang="en-US">
              <a:latin typeface="黑体" pitchFamily="2" charset="-122"/>
              <a:ea typeface="黑体" pitchFamily="2" charset="-122"/>
            </a:endParaRPr>
          </a:p>
          <a:p>
            <a:pPr algn="l" eaLnBrk="1" hangingPunct="1">
              <a:lnSpc>
                <a:spcPct val="120000"/>
              </a:lnSpc>
            </a:pPr>
            <a:r>
              <a:rPr kumimoji="0" lang="zh-CN" altLang="en-US">
                <a:latin typeface="黑体" pitchFamily="2" charset="-122"/>
                <a:ea typeface="黑体" pitchFamily="2" charset="-122"/>
              </a:rPr>
              <a:t>    </a:t>
            </a:r>
            <a:r>
              <a:rPr kumimoji="0" lang="en-US" altLang="en-US">
                <a:latin typeface="黑体" pitchFamily="2" charset="-122"/>
                <a:ea typeface="黑体" pitchFamily="2" charset="-122"/>
              </a:rPr>
              <a:t>定长操作码、定长指令码</a:t>
            </a:r>
            <a:r>
              <a:rPr kumimoji="0" lang="en-US" altLang="zh-CN">
                <a:latin typeface="黑体" pitchFamily="2" charset="-122"/>
                <a:ea typeface="黑体" pitchFamily="2" charset="-122"/>
              </a:rPr>
              <a:t>，</a:t>
            </a:r>
            <a:r>
              <a:rPr kumimoji="0" lang="zh-CN" altLang="en-US">
                <a:latin typeface="黑体" pitchFamily="2" charset="-122"/>
                <a:ea typeface="黑体" pitchFamily="2" charset="-122"/>
              </a:rPr>
              <a:t>指令的格式很规整。</a:t>
            </a:r>
          </a:p>
        </p:txBody>
      </p:sp>
      <p:sp>
        <p:nvSpPr>
          <p:cNvPr id="17411" name="Rectangle 13"/>
          <p:cNvSpPr>
            <a:spLocks noChangeArrowheads="1"/>
          </p:cNvSpPr>
          <p:nvPr/>
        </p:nvSpPr>
        <p:spPr bwMode="auto">
          <a:xfrm>
            <a:off x="1389063" y="1752600"/>
            <a:ext cx="7004050" cy="37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l">
              <a:lnSpc>
                <a:spcPct val="90000"/>
              </a:lnSpc>
            </a:pPr>
            <a:endParaRPr lang="zh-CN" altLang="en-US" sz="300">
              <a:latin typeface="黑体" pitchFamily="2" charset="-122"/>
              <a:ea typeface="黑体" pitchFamily="2" charset="-122"/>
            </a:endParaRPr>
          </a:p>
          <a:p>
            <a:pPr algn="l"/>
            <a:r>
              <a:rPr lang="zh-CN" altLang="en-US" sz="1600">
                <a:latin typeface="黑体" pitchFamily="2" charset="-122"/>
                <a:ea typeface="黑体" pitchFamily="2" charset="-122"/>
              </a:rPr>
              <a:t>     </a:t>
            </a:r>
            <a:r>
              <a:rPr lang="en-US" altLang="zh-CN" sz="1600">
                <a:solidFill>
                  <a:srgbClr val="FF0000"/>
                </a:solidFill>
                <a:latin typeface="黑体" pitchFamily="2" charset="-122"/>
                <a:ea typeface="黑体" pitchFamily="2" charset="-122"/>
              </a:rPr>
              <a:t>31      26  25    21  20    16  15    11  10     6  5      0</a:t>
            </a:r>
            <a:endParaRPr lang="en-US" altLang="zh-CN" sz="1600">
              <a:latin typeface="黑体" pitchFamily="2" charset="-122"/>
              <a:ea typeface="黑体" pitchFamily="2" charset="-122"/>
            </a:endParaRPr>
          </a:p>
        </p:txBody>
      </p:sp>
      <p:sp>
        <p:nvSpPr>
          <p:cNvPr id="17412" name="Text Box 159"/>
          <p:cNvSpPr txBox="1">
            <a:spLocks noChangeArrowheads="1"/>
          </p:cNvSpPr>
          <p:nvPr/>
        </p:nvSpPr>
        <p:spPr bwMode="auto">
          <a:xfrm>
            <a:off x="1069975" y="2273300"/>
            <a:ext cx="654050"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r">
              <a:lnSpc>
                <a:spcPct val="90000"/>
              </a:lnSpc>
            </a:pPr>
            <a:r>
              <a:rPr lang="en-US" altLang="zh-CN">
                <a:solidFill>
                  <a:srgbClr val="000099"/>
                </a:solidFill>
                <a:latin typeface="黑体" pitchFamily="2" charset="-122"/>
                <a:ea typeface="黑体" pitchFamily="2" charset="-122"/>
                <a:cs typeface="Times New Roman" pitchFamily="18" charset="0"/>
              </a:rPr>
              <a:t>R</a:t>
            </a:r>
          </a:p>
        </p:txBody>
      </p:sp>
      <p:sp>
        <p:nvSpPr>
          <p:cNvPr id="17413" name="Text Box 158"/>
          <p:cNvSpPr txBox="1">
            <a:spLocks noChangeArrowheads="1"/>
          </p:cNvSpPr>
          <p:nvPr/>
        </p:nvSpPr>
        <p:spPr bwMode="auto">
          <a:xfrm>
            <a:off x="1057275" y="2744788"/>
            <a:ext cx="655638"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r">
              <a:lnSpc>
                <a:spcPct val="90000"/>
              </a:lnSpc>
            </a:pPr>
            <a:r>
              <a:rPr lang="en-US" altLang="zh-CN">
                <a:solidFill>
                  <a:srgbClr val="000099"/>
                </a:solidFill>
                <a:latin typeface="黑体" pitchFamily="2" charset="-122"/>
                <a:ea typeface="黑体" pitchFamily="2" charset="-122"/>
                <a:cs typeface="Times New Roman" pitchFamily="18" charset="0"/>
              </a:rPr>
              <a:t>I</a:t>
            </a:r>
          </a:p>
        </p:txBody>
      </p:sp>
      <p:sp>
        <p:nvSpPr>
          <p:cNvPr id="17414" name="Text Box 157"/>
          <p:cNvSpPr txBox="1">
            <a:spLocks noChangeArrowheads="1"/>
          </p:cNvSpPr>
          <p:nvPr/>
        </p:nvSpPr>
        <p:spPr bwMode="auto">
          <a:xfrm>
            <a:off x="1077913" y="3249613"/>
            <a:ext cx="655637" cy="319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r">
              <a:lnSpc>
                <a:spcPct val="90000"/>
              </a:lnSpc>
            </a:pPr>
            <a:r>
              <a:rPr lang="en-US" altLang="zh-CN">
                <a:solidFill>
                  <a:srgbClr val="000099"/>
                </a:solidFill>
                <a:latin typeface="黑体" pitchFamily="2" charset="-122"/>
                <a:ea typeface="黑体" pitchFamily="2" charset="-122"/>
                <a:cs typeface="Times New Roman" pitchFamily="18" charset="0"/>
              </a:rPr>
              <a:t>J</a:t>
            </a:r>
          </a:p>
        </p:txBody>
      </p:sp>
      <p:sp>
        <p:nvSpPr>
          <p:cNvPr id="17415" name="Text Box 156"/>
          <p:cNvSpPr txBox="1">
            <a:spLocks noChangeArrowheads="1"/>
          </p:cNvSpPr>
          <p:nvPr/>
        </p:nvSpPr>
        <p:spPr bwMode="auto">
          <a:xfrm>
            <a:off x="415925" y="3997325"/>
            <a:ext cx="1344613"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r">
              <a:lnSpc>
                <a:spcPct val="90000"/>
              </a:lnSpc>
            </a:pPr>
            <a:r>
              <a:rPr lang="zh-CN" altLang="en-US">
                <a:latin typeface="黑体" pitchFamily="2" charset="-122"/>
                <a:ea typeface="黑体" pitchFamily="2" charset="-122"/>
                <a:cs typeface="Times New Roman" pitchFamily="18" charset="0"/>
              </a:rPr>
              <a:t>浮点</a:t>
            </a:r>
            <a:r>
              <a:rPr lang="en-US" altLang="zh-CN">
                <a:latin typeface="黑体" pitchFamily="2" charset="-122"/>
                <a:ea typeface="黑体" pitchFamily="2" charset="-122"/>
                <a:cs typeface="Times New Roman" pitchFamily="18" charset="0"/>
              </a:rPr>
              <a:t>:FR</a:t>
            </a:r>
          </a:p>
        </p:txBody>
      </p:sp>
      <p:sp>
        <p:nvSpPr>
          <p:cNvPr id="17416" name="Text Box 155"/>
          <p:cNvSpPr txBox="1">
            <a:spLocks noChangeArrowheads="1"/>
          </p:cNvSpPr>
          <p:nvPr/>
        </p:nvSpPr>
        <p:spPr bwMode="auto">
          <a:xfrm>
            <a:off x="388938" y="4492625"/>
            <a:ext cx="1368425"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r">
              <a:lnSpc>
                <a:spcPct val="90000"/>
              </a:lnSpc>
            </a:pPr>
            <a:r>
              <a:rPr lang="zh-CN" altLang="en-US">
                <a:latin typeface="黑体" pitchFamily="2" charset="-122"/>
                <a:ea typeface="黑体" pitchFamily="2" charset="-122"/>
                <a:cs typeface="Times New Roman" pitchFamily="18" charset="0"/>
              </a:rPr>
              <a:t>浮点</a:t>
            </a:r>
            <a:r>
              <a:rPr lang="en-US" altLang="zh-CN">
                <a:latin typeface="黑体" pitchFamily="2" charset="-122"/>
                <a:ea typeface="黑体" pitchFamily="2" charset="-122"/>
                <a:cs typeface="Times New Roman" pitchFamily="18" charset="0"/>
              </a:rPr>
              <a:t>:FI</a:t>
            </a:r>
          </a:p>
        </p:txBody>
      </p:sp>
      <p:sp>
        <p:nvSpPr>
          <p:cNvPr id="17417" name="Rectangle 154"/>
          <p:cNvSpPr>
            <a:spLocks noChangeArrowheads="1"/>
          </p:cNvSpPr>
          <p:nvPr/>
        </p:nvSpPr>
        <p:spPr bwMode="auto">
          <a:xfrm>
            <a:off x="1962150" y="2155825"/>
            <a:ext cx="1100138" cy="2773363"/>
          </a:xfrm>
          <a:prstGeom prst="rect">
            <a:avLst/>
          </a:prstGeom>
          <a:noFill/>
          <a:ln w="28575">
            <a:solidFill>
              <a:srgbClr val="FF0000"/>
            </a:solidFill>
            <a:prstDash val="sysDot"/>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latin typeface="黑体" pitchFamily="2" charset="-122"/>
              <a:ea typeface="黑体" pitchFamily="2" charset="-122"/>
            </a:endParaRPr>
          </a:p>
        </p:txBody>
      </p:sp>
      <p:graphicFrame>
        <p:nvGraphicFramePr>
          <p:cNvPr id="92499" name="Group 339"/>
          <p:cNvGraphicFramePr>
            <a:graphicFrameLocks noGrp="1"/>
          </p:cNvGraphicFramePr>
          <p:nvPr/>
        </p:nvGraphicFramePr>
        <p:xfrm>
          <a:off x="1924050" y="2238375"/>
          <a:ext cx="6351588" cy="365326"/>
        </p:xfrm>
        <a:graphic>
          <a:graphicData uri="http://schemas.openxmlformats.org/drawingml/2006/table">
            <a:tbl>
              <a:tblPr/>
              <a:tblGrid>
                <a:gridCol w="1182688"/>
                <a:gridCol w="1031875"/>
                <a:gridCol w="1035050"/>
                <a:gridCol w="1035050"/>
                <a:gridCol w="1031875"/>
                <a:gridCol w="1035050"/>
              </a:tblGrid>
              <a:tr h="365125">
                <a:tc>
                  <a:txBody>
                    <a:bodyPr/>
                    <a:lstStyle/>
                    <a:p>
                      <a:pPr marL="0" marR="0" lvl="0" indent="0" algn="ctr" defTabSz="914400" rtl="0" eaLnBrk="0" fontAlgn="base" latinLnBrk="0" hangingPunct="0">
                        <a:lnSpc>
                          <a:spcPct val="90000"/>
                        </a:lnSpc>
                        <a:spcBef>
                          <a:spcPct val="0"/>
                        </a:spcBef>
                        <a:spcAft>
                          <a:spcPct val="0"/>
                        </a:spcAft>
                        <a:buClrTx/>
                        <a:buSzTx/>
                        <a:buFontTx/>
                        <a:buNone/>
                        <a:tabLst>
                          <a:tab pos="2041525" algn="l"/>
                        </a:tabLst>
                      </a:pPr>
                      <a:r>
                        <a:rPr kumimoji="1" lang="en-US" altLang="zh-CN" sz="2000" b="1" i="0" u="none" strike="noStrike" cap="none" normalizeH="0" baseline="0" dirty="0" smtClean="0">
                          <a:ln>
                            <a:noFill/>
                          </a:ln>
                          <a:solidFill>
                            <a:schemeClr val="hlink"/>
                          </a:solidFill>
                          <a:effectLst/>
                          <a:latin typeface="黑体" pitchFamily="2" charset="-122"/>
                          <a:ea typeface="黑体" pitchFamily="2" charset="-122"/>
                          <a:cs typeface="Times New Roman" pitchFamily="18" charset="0"/>
                        </a:rPr>
                        <a:t>OP</a:t>
                      </a:r>
                    </a:p>
                  </a:txBody>
                  <a:tcPr marT="45503" marB="4550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0"/>
                        </a:spcBef>
                        <a:spcAft>
                          <a:spcPct val="0"/>
                        </a:spcAft>
                        <a:buClrTx/>
                        <a:buSzTx/>
                        <a:buFontTx/>
                        <a:buNone/>
                        <a:tabLst>
                          <a:tab pos="2041525" algn="l"/>
                        </a:tabLst>
                      </a:pPr>
                      <a:r>
                        <a:rPr kumimoji="1" lang="en-US" altLang="zh-CN" sz="2000" b="1" i="0" u="none" strike="noStrike" cap="none" normalizeH="0" baseline="0" dirty="0" err="1" smtClean="0">
                          <a:ln>
                            <a:noFill/>
                          </a:ln>
                          <a:solidFill>
                            <a:srgbClr val="000099"/>
                          </a:solidFill>
                          <a:effectLst/>
                          <a:latin typeface="黑体" pitchFamily="2" charset="-122"/>
                          <a:ea typeface="黑体" pitchFamily="2" charset="-122"/>
                          <a:cs typeface="Times New Roman" pitchFamily="18" charset="0"/>
                        </a:rPr>
                        <a:t>rs</a:t>
                      </a:r>
                      <a:endParaRPr kumimoji="1" lang="en-US" altLang="zh-CN" sz="2000" b="1" i="0" u="none" strike="noStrike" cap="none" normalizeH="0" baseline="0" dirty="0" smtClean="0">
                        <a:ln>
                          <a:noFill/>
                        </a:ln>
                        <a:solidFill>
                          <a:srgbClr val="000099"/>
                        </a:solidFill>
                        <a:effectLst/>
                        <a:latin typeface="黑体" pitchFamily="2" charset="-122"/>
                        <a:ea typeface="黑体" pitchFamily="2" charset="-122"/>
                        <a:cs typeface="Times New Roman" pitchFamily="18" charset="0"/>
                      </a:endParaRPr>
                    </a:p>
                  </a:txBody>
                  <a:tcPr marT="45503" marB="4550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0"/>
                        </a:spcBef>
                        <a:spcAft>
                          <a:spcPct val="0"/>
                        </a:spcAft>
                        <a:buClrTx/>
                        <a:buSzTx/>
                        <a:buFontTx/>
                        <a:buNone/>
                        <a:tabLst>
                          <a:tab pos="2041525" algn="l"/>
                        </a:tabLst>
                      </a:pPr>
                      <a:r>
                        <a:rPr kumimoji="1" lang="en-US" altLang="zh-CN" sz="2000" b="1" i="0" u="none" strike="noStrike" cap="none" normalizeH="0" baseline="0" dirty="0" err="1" smtClean="0">
                          <a:ln>
                            <a:noFill/>
                          </a:ln>
                          <a:solidFill>
                            <a:srgbClr val="000099"/>
                          </a:solidFill>
                          <a:effectLst/>
                          <a:latin typeface="黑体" pitchFamily="2" charset="-122"/>
                          <a:ea typeface="黑体" pitchFamily="2" charset="-122"/>
                          <a:cs typeface="Times New Roman" pitchFamily="18" charset="0"/>
                        </a:rPr>
                        <a:t>rt</a:t>
                      </a:r>
                      <a:endParaRPr kumimoji="1" lang="en-US" altLang="zh-CN" sz="2000" b="1" i="0" u="none" strike="noStrike" cap="none" normalizeH="0" baseline="0" dirty="0" smtClean="0">
                        <a:ln>
                          <a:noFill/>
                        </a:ln>
                        <a:solidFill>
                          <a:srgbClr val="000099"/>
                        </a:solidFill>
                        <a:effectLst/>
                        <a:latin typeface="黑体" pitchFamily="2" charset="-122"/>
                        <a:ea typeface="黑体" pitchFamily="2" charset="-122"/>
                        <a:cs typeface="Times New Roman" pitchFamily="18" charset="0"/>
                      </a:endParaRPr>
                    </a:p>
                  </a:txBody>
                  <a:tcPr marT="45503" marB="4550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0"/>
                        </a:spcBef>
                        <a:spcAft>
                          <a:spcPct val="0"/>
                        </a:spcAft>
                        <a:buClrTx/>
                        <a:buSzTx/>
                        <a:buFontTx/>
                        <a:buNone/>
                        <a:tabLst>
                          <a:tab pos="2041525" algn="l"/>
                        </a:tabLst>
                      </a:pPr>
                      <a:r>
                        <a:rPr kumimoji="1" lang="en-US" altLang="zh-CN" sz="2000" b="1" i="0" u="none" strike="noStrike" cap="none" normalizeH="0" baseline="0" dirty="0" err="1" smtClean="0">
                          <a:ln>
                            <a:noFill/>
                          </a:ln>
                          <a:solidFill>
                            <a:srgbClr val="000099"/>
                          </a:solidFill>
                          <a:effectLst/>
                          <a:latin typeface="黑体" pitchFamily="2" charset="-122"/>
                          <a:ea typeface="黑体" pitchFamily="2" charset="-122"/>
                          <a:cs typeface="Times New Roman" pitchFamily="18" charset="0"/>
                        </a:rPr>
                        <a:t>rd</a:t>
                      </a:r>
                      <a:endParaRPr kumimoji="1" lang="en-US" altLang="zh-CN" sz="2000" b="1" i="0" u="none" strike="noStrike" cap="none" normalizeH="0" baseline="0" dirty="0" smtClean="0">
                        <a:ln>
                          <a:noFill/>
                        </a:ln>
                        <a:solidFill>
                          <a:srgbClr val="000099"/>
                        </a:solidFill>
                        <a:effectLst/>
                        <a:latin typeface="黑体" pitchFamily="2" charset="-122"/>
                        <a:ea typeface="黑体" pitchFamily="2" charset="-122"/>
                        <a:cs typeface="Times New Roman" pitchFamily="18" charset="0"/>
                      </a:endParaRPr>
                    </a:p>
                  </a:txBody>
                  <a:tcPr marT="45503" marB="4550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0"/>
                        </a:spcBef>
                        <a:spcAft>
                          <a:spcPct val="0"/>
                        </a:spcAft>
                        <a:buClrTx/>
                        <a:buSzTx/>
                        <a:buFontTx/>
                        <a:buNone/>
                        <a:tabLst>
                          <a:tab pos="2041525" algn="l"/>
                        </a:tabLst>
                      </a:pPr>
                      <a:r>
                        <a:rPr kumimoji="1" lang="en-US" altLang="zh-CN" sz="2000" b="1" i="0" u="none" strike="noStrike" cap="none" normalizeH="0" baseline="0" dirty="0" err="1" smtClean="0">
                          <a:ln>
                            <a:noFill/>
                          </a:ln>
                          <a:solidFill>
                            <a:srgbClr val="000099"/>
                          </a:solidFill>
                          <a:effectLst/>
                          <a:latin typeface="黑体" pitchFamily="2" charset="-122"/>
                          <a:ea typeface="黑体" pitchFamily="2" charset="-122"/>
                          <a:cs typeface="Times New Roman" pitchFamily="18" charset="0"/>
                        </a:rPr>
                        <a:t>shamt</a:t>
                      </a:r>
                      <a:endParaRPr kumimoji="1" lang="en-US" altLang="zh-CN" sz="2000" b="1" i="0" u="none" strike="noStrike" cap="none" normalizeH="0" baseline="0" dirty="0" smtClean="0">
                        <a:ln>
                          <a:noFill/>
                        </a:ln>
                        <a:solidFill>
                          <a:srgbClr val="000099"/>
                        </a:solidFill>
                        <a:effectLst/>
                        <a:latin typeface="黑体" pitchFamily="2" charset="-122"/>
                        <a:ea typeface="黑体" pitchFamily="2" charset="-122"/>
                        <a:cs typeface="Times New Roman" pitchFamily="18" charset="0"/>
                      </a:endParaRPr>
                    </a:p>
                  </a:txBody>
                  <a:tcPr marT="45503" marB="4550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0"/>
                        </a:spcBef>
                        <a:spcAft>
                          <a:spcPct val="0"/>
                        </a:spcAft>
                        <a:buClrTx/>
                        <a:buSzTx/>
                        <a:buFontTx/>
                        <a:buNone/>
                        <a:tabLst>
                          <a:tab pos="2041525" algn="l"/>
                        </a:tabLst>
                      </a:pPr>
                      <a:r>
                        <a:rPr kumimoji="1" lang="en-US" altLang="zh-CN" sz="2000" b="1" i="0" u="none" strike="noStrike" cap="none" normalizeH="0" baseline="0" dirty="0" err="1" smtClean="0">
                          <a:ln>
                            <a:noFill/>
                          </a:ln>
                          <a:solidFill>
                            <a:srgbClr val="000099"/>
                          </a:solidFill>
                          <a:effectLst/>
                          <a:latin typeface="黑体" pitchFamily="2" charset="-122"/>
                          <a:ea typeface="黑体" pitchFamily="2" charset="-122"/>
                          <a:cs typeface="Times New Roman" pitchFamily="18" charset="0"/>
                        </a:rPr>
                        <a:t>funct</a:t>
                      </a:r>
                      <a:endParaRPr kumimoji="1" lang="en-US" altLang="zh-CN" sz="2000" b="1" i="0" u="none" strike="noStrike" cap="none" normalizeH="0" baseline="0" dirty="0" smtClean="0">
                        <a:ln>
                          <a:noFill/>
                        </a:ln>
                        <a:solidFill>
                          <a:srgbClr val="000099"/>
                        </a:solidFill>
                        <a:effectLst/>
                        <a:latin typeface="黑体" pitchFamily="2" charset="-122"/>
                        <a:ea typeface="黑体" pitchFamily="2" charset="-122"/>
                        <a:cs typeface="Times New Roman" pitchFamily="18" charset="0"/>
                      </a:endParaRPr>
                    </a:p>
                  </a:txBody>
                  <a:tcPr marT="45503" marB="4550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graphicFrame>
        <p:nvGraphicFramePr>
          <p:cNvPr id="92501" name="Group 341"/>
          <p:cNvGraphicFramePr>
            <a:graphicFrameLocks noGrp="1"/>
          </p:cNvGraphicFramePr>
          <p:nvPr/>
        </p:nvGraphicFramePr>
        <p:xfrm>
          <a:off x="1922463" y="2714625"/>
          <a:ext cx="6334125" cy="365326"/>
        </p:xfrm>
        <a:graphic>
          <a:graphicData uri="http://schemas.openxmlformats.org/drawingml/2006/table">
            <a:tbl>
              <a:tblPr/>
              <a:tblGrid>
                <a:gridCol w="1174750"/>
                <a:gridCol w="1030287"/>
                <a:gridCol w="1028700"/>
                <a:gridCol w="3100388"/>
              </a:tblGrid>
              <a:tr h="365125">
                <a:tc>
                  <a:txBody>
                    <a:bodyPr/>
                    <a:lstStyle/>
                    <a:p>
                      <a:pPr marL="0" marR="0" lvl="0" indent="0" algn="ctr" defTabSz="914400" rtl="0" eaLnBrk="0" fontAlgn="base" latinLnBrk="0" hangingPunct="0">
                        <a:lnSpc>
                          <a:spcPct val="90000"/>
                        </a:lnSpc>
                        <a:spcBef>
                          <a:spcPct val="0"/>
                        </a:spcBef>
                        <a:spcAft>
                          <a:spcPct val="0"/>
                        </a:spcAft>
                        <a:buClrTx/>
                        <a:buSzTx/>
                        <a:buFontTx/>
                        <a:buNone/>
                        <a:tabLst>
                          <a:tab pos="2041525" algn="l"/>
                        </a:tabLst>
                      </a:pPr>
                      <a:r>
                        <a:rPr kumimoji="1" lang="en-US" altLang="zh-CN" sz="2000" b="1" i="0" u="none" strike="noStrike" cap="none" normalizeH="0" baseline="0" dirty="0" smtClean="0">
                          <a:ln>
                            <a:noFill/>
                          </a:ln>
                          <a:solidFill>
                            <a:schemeClr val="hlink"/>
                          </a:solidFill>
                          <a:effectLst/>
                          <a:latin typeface="黑体" pitchFamily="2" charset="-122"/>
                          <a:ea typeface="黑体" pitchFamily="2" charset="-122"/>
                          <a:cs typeface="Times New Roman" pitchFamily="18" charset="0"/>
                        </a:rPr>
                        <a:t>OP</a:t>
                      </a:r>
                      <a:endParaRPr kumimoji="1" lang="en-US" altLang="zh-CN" sz="4400" b="1" i="0" u="none" strike="noStrike" cap="none" normalizeH="0" baseline="0" dirty="0" smtClean="0">
                        <a:ln>
                          <a:noFill/>
                        </a:ln>
                        <a:solidFill>
                          <a:schemeClr val="hlink"/>
                        </a:solidFill>
                        <a:effectLst/>
                        <a:latin typeface="黑体" pitchFamily="2" charset="-122"/>
                        <a:ea typeface="黑体" pitchFamily="2" charset="-122"/>
                        <a:cs typeface="Times New Roman" pitchFamily="18" charset="0"/>
                      </a:endParaRPr>
                    </a:p>
                  </a:txBody>
                  <a:tcPr marT="45503" marB="4550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0"/>
                        </a:spcBef>
                        <a:spcAft>
                          <a:spcPct val="0"/>
                        </a:spcAft>
                        <a:buClrTx/>
                        <a:buSzTx/>
                        <a:buFontTx/>
                        <a:buNone/>
                        <a:tabLst>
                          <a:tab pos="2041525" algn="l"/>
                        </a:tabLst>
                      </a:pPr>
                      <a:r>
                        <a:rPr kumimoji="1" lang="en-US" altLang="zh-CN" sz="2000" b="1" i="0" u="none" strike="noStrike" cap="none" normalizeH="0" baseline="0" dirty="0" err="1" smtClean="0">
                          <a:ln>
                            <a:noFill/>
                          </a:ln>
                          <a:solidFill>
                            <a:srgbClr val="000099"/>
                          </a:solidFill>
                          <a:effectLst/>
                          <a:latin typeface="黑体" pitchFamily="2" charset="-122"/>
                          <a:ea typeface="黑体" pitchFamily="2" charset="-122"/>
                          <a:cs typeface="Times New Roman" pitchFamily="18" charset="0"/>
                        </a:rPr>
                        <a:t>rs</a:t>
                      </a:r>
                      <a:endParaRPr kumimoji="1" lang="en-US" altLang="zh-CN" sz="4400" b="1" i="0" u="none" strike="noStrike" cap="none" normalizeH="0" baseline="0" dirty="0" smtClean="0">
                        <a:ln>
                          <a:noFill/>
                        </a:ln>
                        <a:solidFill>
                          <a:srgbClr val="000099"/>
                        </a:solidFill>
                        <a:effectLst/>
                        <a:latin typeface="黑体" pitchFamily="2" charset="-122"/>
                        <a:ea typeface="黑体" pitchFamily="2" charset="-122"/>
                        <a:cs typeface="Times New Roman" pitchFamily="18" charset="0"/>
                      </a:endParaRPr>
                    </a:p>
                  </a:txBody>
                  <a:tcPr marT="45503" marB="4550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0"/>
                        </a:spcBef>
                        <a:spcAft>
                          <a:spcPct val="0"/>
                        </a:spcAft>
                        <a:buClrTx/>
                        <a:buSzTx/>
                        <a:buFontTx/>
                        <a:buNone/>
                        <a:tabLst>
                          <a:tab pos="2041525" algn="l"/>
                        </a:tabLst>
                      </a:pPr>
                      <a:r>
                        <a:rPr kumimoji="1" lang="en-US" altLang="zh-CN" sz="2000" b="1" i="0" u="none" strike="noStrike" cap="none" normalizeH="0" baseline="0" dirty="0" err="1" smtClean="0">
                          <a:ln>
                            <a:noFill/>
                          </a:ln>
                          <a:solidFill>
                            <a:srgbClr val="000099"/>
                          </a:solidFill>
                          <a:effectLst/>
                          <a:latin typeface="黑体" pitchFamily="2" charset="-122"/>
                          <a:ea typeface="黑体" pitchFamily="2" charset="-122"/>
                          <a:cs typeface="Times New Roman" pitchFamily="18" charset="0"/>
                        </a:rPr>
                        <a:t>rt</a:t>
                      </a:r>
                      <a:endParaRPr kumimoji="1" lang="en-US" altLang="zh-CN" sz="4400" b="1" i="0" u="none" strike="noStrike" cap="none" normalizeH="0" baseline="0" dirty="0" smtClean="0">
                        <a:ln>
                          <a:noFill/>
                        </a:ln>
                        <a:solidFill>
                          <a:srgbClr val="000099"/>
                        </a:solidFill>
                        <a:effectLst/>
                        <a:latin typeface="黑体" pitchFamily="2" charset="-122"/>
                        <a:ea typeface="黑体" pitchFamily="2" charset="-122"/>
                        <a:cs typeface="Times New Roman" pitchFamily="18" charset="0"/>
                      </a:endParaRPr>
                    </a:p>
                  </a:txBody>
                  <a:tcPr marT="45503" marB="4550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0"/>
                        </a:spcBef>
                        <a:spcAft>
                          <a:spcPct val="0"/>
                        </a:spcAft>
                        <a:buClrTx/>
                        <a:buSzTx/>
                        <a:buFontTx/>
                        <a:buNone/>
                        <a:tabLst>
                          <a:tab pos="2041525" algn="l"/>
                        </a:tabLst>
                      </a:pPr>
                      <a:r>
                        <a:rPr kumimoji="1" lang="en-US" altLang="zh-CN" sz="2000" b="1" i="0" u="none" strike="noStrike" cap="none" normalizeH="0" baseline="0" dirty="0" smtClean="0">
                          <a:ln>
                            <a:noFill/>
                          </a:ln>
                          <a:solidFill>
                            <a:srgbClr val="000099"/>
                          </a:solidFill>
                          <a:effectLst/>
                          <a:latin typeface="黑体" pitchFamily="2" charset="-122"/>
                          <a:ea typeface="黑体" pitchFamily="2" charset="-122"/>
                          <a:cs typeface="Times New Roman" pitchFamily="18" charset="0"/>
                        </a:rPr>
                        <a:t>immediate</a:t>
                      </a:r>
                      <a:endParaRPr kumimoji="1" lang="en-US" altLang="zh-CN" sz="4400" b="1" i="0" u="none" strike="noStrike" cap="none" normalizeH="0" baseline="0" dirty="0" smtClean="0">
                        <a:ln>
                          <a:noFill/>
                        </a:ln>
                        <a:solidFill>
                          <a:srgbClr val="000099"/>
                        </a:solidFill>
                        <a:effectLst/>
                        <a:latin typeface="黑体" pitchFamily="2" charset="-122"/>
                        <a:ea typeface="黑体" pitchFamily="2" charset="-122"/>
                        <a:cs typeface="Times New Roman" pitchFamily="18" charset="0"/>
                      </a:endParaRPr>
                    </a:p>
                  </a:txBody>
                  <a:tcPr marT="45503" marB="4550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graphicFrame>
        <p:nvGraphicFramePr>
          <p:cNvPr id="92503" name="Group 343"/>
          <p:cNvGraphicFramePr>
            <a:graphicFrameLocks noGrp="1"/>
          </p:cNvGraphicFramePr>
          <p:nvPr/>
        </p:nvGraphicFramePr>
        <p:xfrm>
          <a:off x="1925638" y="3201988"/>
          <a:ext cx="6326187" cy="365326"/>
        </p:xfrm>
        <a:graphic>
          <a:graphicData uri="http://schemas.openxmlformats.org/drawingml/2006/table">
            <a:tbl>
              <a:tblPr/>
              <a:tblGrid>
                <a:gridCol w="1173162"/>
                <a:gridCol w="5153025"/>
              </a:tblGrid>
              <a:tr h="365125">
                <a:tc>
                  <a:txBody>
                    <a:bodyPr/>
                    <a:lstStyle/>
                    <a:p>
                      <a:pPr marL="0" marR="0" lvl="0" indent="0" algn="ctr" defTabSz="914400" rtl="0" eaLnBrk="0" fontAlgn="base" latinLnBrk="0" hangingPunct="0">
                        <a:lnSpc>
                          <a:spcPct val="90000"/>
                        </a:lnSpc>
                        <a:spcBef>
                          <a:spcPct val="0"/>
                        </a:spcBef>
                        <a:spcAft>
                          <a:spcPct val="0"/>
                        </a:spcAft>
                        <a:buClrTx/>
                        <a:buSzTx/>
                        <a:buFontTx/>
                        <a:buNone/>
                        <a:tabLst>
                          <a:tab pos="2041525" algn="l"/>
                        </a:tabLst>
                      </a:pPr>
                      <a:r>
                        <a:rPr kumimoji="1" lang="en-US" altLang="zh-CN" sz="2000" b="1" i="0" u="none" strike="noStrike" cap="none" normalizeH="0" baseline="0" dirty="0" smtClean="0">
                          <a:ln>
                            <a:noFill/>
                          </a:ln>
                          <a:solidFill>
                            <a:schemeClr val="hlink"/>
                          </a:solidFill>
                          <a:effectLst/>
                          <a:latin typeface="黑体" pitchFamily="2" charset="-122"/>
                          <a:ea typeface="黑体" pitchFamily="2" charset="-122"/>
                          <a:cs typeface="Times New Roman" pitchFamily="18" charset="0"/>
                        </a:rPr>
                        <a:t>OP</a:t>
                      </a:r>
                      <a:endParaRPr kumimoji="1" lang="en-US" altLang="zh-CN" sz="4400" b="1" i="0" u="none" strike="noStrike" cap="none" normalizeH="0" baseline="0" dirty="0" smtClean="0">
                        <a:ln>
                          <a:noFill/>
                        </a:ln>
                        <a:solidFill>
                          <a:schemeClr val="hlink"/>
                        </a:solidFill>
                        <a:effectLst/>
                        <a:latin typeface="黑体" pitchFamily="2" charset="-122"/>
                        <a:ea typeface="黑体" pitchFamily="2" charset="-122"/>
                        <a:cs typeface="Times New Roman" pitchFamily="18" charset="0"/>
                      </a:endParaRPr>
                    </a:p>
                  </a:txBody>
                  <a:tcPr marT="45503" marB="4550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0"/>
                        </a:spcBef>
                        <a:spcAft>
                          <a:spcPct val="0"/>
                        </a:spcAft>
                        <a:buClrTx/>
                        <a:buSzTx/>
                        <a:buFontTx/>
                        <a:buNone/>
                        <a:tabLst>
                          <a:tab pos="2041525" algn="l"/>
                        </a:tabLst>
                      </a:pPr>
                      <a:r>
                        <a:rPr kumimoji="1" lang="en-US" altLang="zh-CN" sz="2000" b="1" i="0" u="none" strike="noStrike" cap="none" normalizeH="0" baseline="0" dirty="0" smtClean="0">
                          <a:ln>
                            <a:noFill/>
                          </a:ln>
                          <a:solidFill>
                            <a:srgbClr val="000099"/>
                          </a:solidFill>
                          <a:effectLst/>
                          <a:latin typeface="黑体" pitchFamily="2" charset="-122"/>
                          <a:ea typeface="黑体" pitchFamily="2" charset="-122"/>
                          <a:cs typeface="Times New Roman" pitchFamily="18" charset="0"/>
                        </a:rPr>
                        <a:t>address</a:t>
                      </a:r>
                      <a:endParaRPr kumimoji="1" lang="en-US" altLang="zh-CN" sz="4400" b="1" i="0" u="none" strike="noStrike" cap="none" normalizeH="0" baseline="0" dirty="0" smtClean="0">
                        <a:ln>
                          <a:noFill/>
                        </a:ln>
                        <a:solidFill>
                          <a:srgbClr val="000099"/>
                        </a:solidFill>
                        <a:effectLst/>
                        <a:latin typeface="黑体" pitchFamily="2" charset="-122"/>
                        <a:ea typeface="黑体" pitchFamily="2" charset="-122"/>
                        <a:cs typeface="Times New Roman" pitchFamily="18" charset="0"/>
                      </a:endParaRPr>
                    </a:p>
                  </a:txBody>
                  <a:tcPr marT="45503" marB="4550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graphicFrame>
        <p:nvGraphicFramePr>
          <p:cNvPr id="92507" name="Group 347"/>
          <p:cNvGraphicFramePr>
            <a:graphicFrameLocks noGrp="1"/>
          </p:cNvGraphicFramePr>
          <p:nvPr/>
        </p:nvGraphicFramePr>
        <p:xfrm>
          <a:off x="1919288" y="4489450"/>
          <a:ext cx="6334125" cy="365326"/>
        </p:xfrm>
        <a:graphic>
          <a:graphicData uri="http://schemas.openxmlformats.org/drawingml/2006/table">
            <a:tbl>
              <a:tblPr/>
              <a:tblGrid>
                <a:gridCol w="1177925"/>
                <a:gridCol w="1030287"/>
                <a:gridCol w="1031875"/>
                <a:gridCol w="1031875"/>
                <a:gridCol w="1030288"/>
                <a:gridCol w="1031875"/>
              </a:tblGrid>
              <a:tr h="365125">
                <a:tc>
                  <a:txBody>
                    <a:bodyPr/>
                    <a:lstStyle/>
                    <a:p>
                      <a:pPr marL="0" marR="0" lvl="0" indent="0" algn="ctr" defTabSz="914400" rtl="0" eaLnBrk="0" fontAlgn="base" latinLnBrk="0" hangingPunct="0">
                        <a:lnSpc>
                          <a:spcPct val="90000"/>
                        </a:lnSpc>
                        <a:spcBef>
                          <a:spcPct val="0"/>
                        </a:spcBef>
                        <a:spcAft>
                          <a:spcPct val="0"/>
                        </a:spcAft>
                        <a:buClrTx/>
                        <a:buSzTx/>
                        <a:buFontTx/>
                        <a:buNone/>
                        <a:tabLst>
                          <a:tab pos="2041525" algn="l"/>
                        </a:tabLst>
                      </a:pPr>
                      <a:r>
                        <a:rPr kumimoji="1" lang="en-US" altLang="zh-CN" sz="2000" b="1" i="0" u="none" strike="noStrike" cap="none" normalizeH="0" baseline="0" dirty="0" smtClean="0">
                          <a:ln>
                            <a:noFill/>
                          </a:ln>
                          <a:solidFill>
                            <a:schemeClr val="hlink"/>
                          </a:solidFill>
                          <a:effectLst/>
                          <a:latin typeface="黑体" pitchFamily="2" charset="-122"/>
                          <a:ea typeface="黑体" pitchFamily="2" charset="-122"/>
                          <a:cs typeface="Times New Roman" pitchFamily="18" charset="0"/>
                        </a:rPr>
                        <a:t>OP</a:t>
                      </a:r>
                      <a:endParaRPr kumimoji="1" lang="en-US" altLang="zh-CN" sz="4400" b="1" i="0" u="none" strike="noStrike" cap="none" normalizeH="0" baseline="0" dirty="0" smtClean="0">
                        <a:ln>
                          <a:noFill/>
                        </a:ln>
                        <a:solidFill>
                          <a:schemeClr val="hlink"/>
                        </a:solidFill>
                        <a:effectLst/>
                        <a:latin typeface="黑体" pitchFamily="2" charset="-122"/>
                        <a:ea typeface="黑体" pitchFamily="2" charset="-122"/>
                        <a:cs typeface="Times New Roman" pitchFamily="18" charset="0"/>
                      </a:endParaRPr>
                    </a:p>
                  </a:txBody>
                  <a:tcPr marT="45503" marB="4550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0"/>
                        </a:spcBef>
                        <a:spcAft>
                          <a:spcPct val="0"/>
                        </a:spcAft>
                        <a:buClrTx/>
                        <a:buSzTx/>
                        <a:buFontTx/>
                        <a:buNone/>
                        <a:tabLst>
                          <a:tab pos="2041525" algn="l"/>
                        </a:tabLst>
                      </a:pPr>
                      <a:r>
                        <a:rPr kumimoji="1" lang="en-US" altLang="zh-CN" sz="2000" b="1" i="0" u="none" strike="noStrike" cap="none" normalizeH="0" baseline="0" dirty="0" err="1" smtClean="0">
                          <a:ln>
                            <a:noFill/>
                          </a:ln>
                          <a:solidFill>
                            <a:srgbClr val="000099"/>
                          </a:solidFill>
                          <a:effectLst/>
                          <a:latin typeface="黑体" pitchFamily="2" charset="-122"/>
                          <a:ea typeface="黑体" pitchFamily="2" charset="-122"/>
                          <a:cs typeface="Times New Roman" pitchFamily="18" charset="0"/>
                        </a:rPr>
                        <a:t>frnt</a:t>
                      </a:r>
                      <a:endParaRPr kumimoji="1" lang="en-US" altLang="zh-CN" sz="4400" b="1" i="0" u="none" strike="noStrike" cap="none" normalizeH="0" baseline="0" dirty="0" smtClean="0">
                        <a:ln>
                          <a:noFill/>
                        </a:ln>
                        <a:solidFill>
                          <a:srgbClr val="000099"/>
                        </a:solidFill>
                        <a:effectLst/>
                        <a:latin typeface="黑体" pitchFamily="2" charset="-122"/>
                        <a:ea typeface="黑体" pitchFamily="2" charset="-122"/>
                        <a:cs typeface="Times New Roman" pitchFamily="18" charset="0"/>
                      </a:endParaRPr>
                    </a:p>
                  </a:txBody>
                  <a:tcPr marT="45503" marB="4550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0"/>
                        </a:spcBef>
                        <a:spcAft>
                          <a:spcPct val="0"/>
                        </a:spcAft>
                        <a:buClrTx/>
                        <a:buSzTx/>
                        <a:buFontTx/>
                        <a:buNone/>
                        <a:tabLst>
                          <a:tab pos="2041525" algn="l"/>
                        </a:tabLst>
                      </a:pPr>
                      <a:r>
                        <a:rPr kumimoji="1" lang="en-US" altLang="zh-CN" sz="2000" b="1" i="0" u="none" strike="noStrike" cap="none" normalizeH="0" baseline="0" dirty="0" err="1" smtClean="0">
                          <a:ln>
                            <a:noFill/>
                          </a:ln>
                          <a:solidFill>
                            <a:srgbClr val="000099"/>
                          </a:solidFill>
                          <a:effectLst/>
                          <a:latin typeface="黑体" pitchFamily="2" charset="-122"/>
                          <a:ea typeface="黑体" pitchFamily="2" charset="-122"/>
                          <a:cs typeface="Times New Roman" pitchFamily="18" charset="0"/>
                        </a:rPr>
                        <a:t>ft</a:t>
                      </a:r>
                      <a:endParaRPr kumimoji="1" lang="en-US" altLang="zh-CN" sz="4400" b="1" i="0" u="none" strike="noStrike" cap="none" normalizeH="0" baseline="0" dirty="0" smtClean="0">
                        <a:ln>
                          <a:noFill/>
                        </a:ln>
                        <a:solidFill>
                          <a:srgbClr val="000099"/>
                        </a:solidFill>
                        <a:effectLst/>
                        <a:latin typeface="黑体" pitchFamily="2" charset="-122"/>
                        <a:ea typeface="黑体" pitchFamily="2" charset="-122"/>
                        <a:cs typeface="Times New Roman" pitchFamily="18" charset="0"/>
                      </a:endParaRPr>
                    </a:p>
                  </a:txBody>
                  <a:tcPr marT="45503" marB="4550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0"/>
                        </a:spcBef>
                        <a:spcAft>
                          <a:spcPct val="0"/>
                        </a:spcAft>
                        <a:buClrTx/>
                        <a:buSzTx/>
                        <a:buFontTx/>
                        <a:buNone/>
                        <a:tabLst>
                          <a:tab pos="2041525" algn="l"/>
                        </a:tabLst>
                      </a:pPr>
                      <a:r>
                        <a:rPr kumimoji="1" lang="en-US" altLang="zh-CN" sz="2000" b="1" i="0" u="none" strike="noStrike" cap="none" normalizeH="0" baseline="0" dirty="0" err="1" smtClean="0">
                          <a:ln>
                            <a:noFill/>
                          </a:ln>
                          <a:solidFill>
                            <a:srgbClr val="000099"/>
                          </a:solidFill>
                          <a:effectLst/>
                          <a:latin typeface="黑体" pitchFamily="2" charset="-122"/>
                          <a:ea typeface="黑体" pitchFamily="2" charset="-122"/>
                          <a:cs typeface="Times New Roman" pitchFamily="18" charset="0"/>
                        </a:rPr>
                        <a:t>fs</a:t>
                      </a:r>
                      <a:endParaRPr kumimoji="1" lang="en-US" altLang="zh-CN" sz="4400" b="1" i="0" u="none" strike="noStrike" cap="none" normalizeH="0" baseline="0" dirty="0" smtClean="0">
                        <a:ln>
                          <a:noFill/>
                        </a:ln>
                        <a:solidFill>
                          <a:srgbClr val="000099"/>
                        </a:solidFill>
                        <a:effectLst/>
                        <a:latin typeface="黑体" pitchFamily="2" charset="-122"/>
                        <a:ea typeface="黑体" pitchFamily="2" charset="-122"/>
                        <a:cs typeface="Times New Roman" pitchFamily="18" charset="0"/>
                      </a:endParaRPr>
                    </a:p>
                  </a:txBody>
                  <a:tcPr marT="45503" marB="4550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0"/>
                        </a:spcBef>
                        <a:spcAft>
                          <a:spcPct val="0"/>
                        </a:spcAft>
                        <a:buClrTx/>
                        <a:buSzTx/>
                        <a:buFontTx/>
                        <a:buNone/>
                        <a:tabLst>
                          <a:tab pos="2041525" algn="l"/>
                        </a:tabLst>
                      </a:pPr>
                      <a:r>
                        <a:rPr kumimoji="1" lang="en-US" altLang="zh-CN" sz="2000" b="1" i="0" u="none" strike="noStrike" cap="none" normalizeH="0" baseline="0" dirty="0" err="1" smtClean="0">
                          <a:ln>
                            <a:noFill/>
                          </a:ln>
                          <a:solidFill>
                            <a:srgbClr val="000099"/>
                          </a:solidFill>
                          <a:effectLst/>
                          <a:latin typeface="黑体" pitchFamily="2" charset="-122"/>
                          <a:ea typeface="黑体" pitchFamily="2" charset="-122"/>
                          <a:cs typeface="Times New Roman" pitchFamily="18" charset="0"/>
                        </a:rPr>
                        <a:t>fd</a:t>
                      </a:r>
                      <a:endParaRPr kumimoji="1" lang="en-US" altLang="zh-CN" sz="4400" b="1" i="0" u="none" strike="noStrike" cap="none" normalizeH="0" baseline="0" dirty="0" smtClean="0">
                        <a:ln>
                          <a:noFill/>
                        </a:ln>
                        <a:solidFill>
                          <a:srgbClr val="000099"/>
                        </a:solidFill>
                        <a:effectLst/>
                        <a:latin typeface="黑体" pitchFamily="2" charset="-122"/>
                        <a:ea typeface="黑体" pitchFamily="2" charset="-122"/>
                        <a:cs typeface="Times New Roman" pitchFamily="18" charset="0"/>
                      </a:endParaRPr>
                    </a:p>
                  </a:txBody>
                  <a:tcPr marT="45503" marB="4550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0"/>
                        </a:spcBef>
                        <a:spcAft>
                          <a:spcPct val="0"/>
                        </a:spcAft>
                        <a:buClrTx/>
                        <a:buSzTx/>
                        <a:buFontTx/>
                        <a:buNone/>
                        <a:tabLst>
                          <a:tab pos="2041525" algn="l"/>
                        </a:tabLst>
                      </a:pPr>
                      <a:r>
                        <a:rPr kumimoji="1" lang="en-US" altLang="zh-CN" sz="2000" b="1" i="0" u="none" strike="noStrike" cap="none" normalizeH="0" baseline="0" dirty="0" err="1" smtClean="0">
                          <a:ln>
                            <a:noFill/>
                          </a:ln>
                          <a:solidFill>
                            <a:srgbClr val="000099"/>
                          </a:solidFill>
                          <a:effectLst/>
                          <a:latin typeface="黑体" pitchFamily="2" charset="-122"/>
                          <a:ea typeface="黑体" pitchFamily="2" charset="-122"/>
                          <a:cs typeface="Times New Roman" pitchFamily="18" charset="0"/>
                        </a:rPr>
                        <a:t>funct</a:t>
                      </a:r>
                      <a:endParaRPr kumimoji="1" lang="en-US" altLang="zh-CN" sz="4400" b="1" i="0" u="none" strike="noStrike" cap="none" normalizeH="0" baseline="0" dirty="0" smtClean="0">
                        <a:ln>
                          <a:noFill/>
                        </a:ln>
                        <a:solidFill>
                          <a:srgbClr val="000099"/>
                        </a:solidFill>
                        <a:effectLst/>
                        <a:latin typeface="黑体" pitchFamily="2" charset="-122"/>
                        <a:ea typeface="黑体" pitchFamily="2" charset="-122"/>
                        <a:cs typeface="Times New Roman" pitchFamily="18" charset="0"/>
                      </a:endParaRPr>
                    </a:p>
                  </a:txBody>
                  <a:tcPr marT="45503" marB="4550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graphicFrame>
        <p:nvGraphicFramePr>
          <p:cNvPr id="92505" name="Group 345"/>
          <p:cNvGraphicFramePr>
            <a:graphicFrameLocks noGrp="1"/>
          </p:cNvGraphicFramePr>
          <p:nvPr/>
        </p:nvGraphicFramePr>
        <p:xfrm>
          <a:off x="1930400" y="3944938"/>
          <a:ext cx="6329363" cy="365326"/>
        </p:xfrm>
        <a:graphic>
          <a:graphicData uri="http://schemas.openxmlformats.org/drawingml/2006/table">
            <a:tbl>
              <a:tblPr/>
              <a:tblGrid>
                <a:gridCol w="1174750"/>
                <a:gridCol w="1028700"/>
                <a:gridCol w="1027113"/>
                <a:gridCol w="3098800"/>
              </a:tblGrid>
              <a:tr h="365125">
                <a:tc>
                  <a:txBody>
                    <a:bodyPr/>
                    <a:lstStyle/>
                    <a:p>
                      <a:pPr marL="0" marR="0" lvl="0" indent="0" algn="ctr" defTabSz="914400" rtl="0" eaLnBrk="0" fontAlgn="base" latinLnBrk="0" hangingPunct="0">
                        <a:lnSpc>
                          <a:spcPct val="90000"/>
                        </a:lnSpc>
                        <a:spcBef>
                          <a:spcPct val="0"/>
                        </a:spcBef>
                        <a:spcAft>
                          <a:spcPct val="0"/>
                        </a:spcAft>
                        <a:buClrTx/>
                        <a:buSzTx/>
                        <a:buFontTx/>
                        <a:buNone/>
                        <a:tabLst>
                          <a:tab pos="2041525" algn="l"/>
                        </a:tabLst>
                      </a:pPr>
                      <a:r>
                        <a:rPr kumimoji="1" lang="en-US" altLang="zh-CN" sz="2000" b="1" i="0" u="none" strike="noStrike" cap="none" normalizeH="0" baseline="0" dirty="0" smtClean="0">
                          <a:ln>
                            <a:noFill/>
                          </a:ln>
                          <a:solidFill>
                            <a:schemeClr val="hlink"/>
                          </a:solidFill>
                          <a:effectLst/>
                          <a:latin typeface="黑体" pitchFamily="2" charset="-122"/>
                          <a:ea typeface="黑体" pitchFamily="2" charset="-122"/>
                          <a:cs typeface="Times New Roman" pitchFamily="18" charset="0"/>
                        </a:rPr>
                        <a:t>OP</a:t>
                      </a:r>
                      <a:endParaRPr kumimoji="1" lang="en-US" altLang="zh-CN" sz="4400" b="1" i="0" u="none" strike="noStrike" cap="none" normalizeH="0" baseline="0" dirty="0" smtClean="0">
                        <a:ln>
                          <a:noFill/>
                        </a:ln>
                        <a:solidFill>
                          <a:schemeClr val="hlink"/>
                        </a:solidFill>
                        <a:effectLst/>
                        <a:latin typeface="黑体" pitchFamily="2" charset="-122"/>
                        <a:ea typeface="黑体" pitchFamily="2" charset="-122"/>
                        <a:cs typeface="Times New Roman" pitchFamily="18" charset="0"/>
                      </a:endParaRPr>
                    </a:p>
                  </a:txBody>
                  <a:tcPr marT="45503" marB="4550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0"/>
                        </a:spcBef>
                        <a:spcAft>
                          <a:spcPct val="0"/>
                        </a:spcAft>
                        <a:buClrTx/>
                        <a:buSzTx/>
                        <a:buFontTx/>
                        <a:buNone/>
                        <a:tabLst>
                          <a:tab pos="2041525" algn="l"/>
                        </a:tabLst>
                      </a:pPr>
                      <a:r>
                        <a:rPr kumimoji="1" lang="en-US" altLang="zh-CN" sz="2000" b="1" i="0" u="none" strike="noStrike" cap="none" normalizeH="0" baseline="0" dirty="0" err="1" smtClean="0">
                          <a:ln>
                            <a:noFill/>
                          </a:ln>
                          <a:solidFill>
                            <a:srgbClr val="000099"/>
                          </a:solidFill>
                          <a:effectLst/>
                          <a:latin typeface="黑体" pitchFamily="2" charset="-122"/>
                          <a:ea typeface="黑体" pitchFamily="2" charset="-122"/>
                          <a:cs typeface="Times New Roman" pitchFamily="18" charset="0"/>
                        </a:rPr>
                        <a:t>frnt</a:t>
                      </a:r>
                      <a:endParaRPr kumimoji="1" lang="en-US" altLang="zh-CN" sz="4400" b="1" i="0" u="none" strike="noStrike" cap="none" normalizeH="0" baseline="0" dirty="0" smtClean="0">
                        <a:ln>
                          <a:noFill/>
                        </a:ln>
                        <a:solidFill>
                          <a:srgbClr val="000099"/>
                        </a:solidFill>
                        <a:effectLst/>
                        <a:latin typeface="黑体" pitchFamily="2" charset="-122"/>
                        <a:ea typeface="黑体" pitchFamily="2" charset="-122"/>
                        <a:cs typeface="Times New Roman" pitchFamily="18" charset="0"/>
                      </a:endParaRPr>
                    </a:p>
                  </a:txBody>
                  <a:tcPr marT="45503" marB="4550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0"/>
                        </a:spcBef>
                        <a:spcAft>
                          <a:spcPct val="0"/>
                        </a:spcAft>
                        <a:buClrTx/>
                        <a:buSzTx/>
                        <a:buFontTx/>
                        <a:buNone/>
                        <a:tabLst>
                          <a:tab pos="2041525" algn="l"/>
                        </a:tabLst>
                      </a:pPr>
                      <a:r>
                        <a:rPr kumimoji="1" lang="en-US" altLang="zh-CN" sz="2000" b="1" i="0" u="none" strike="noStrike" cap="none" normalizeH="0" baseline="0" dirty="0" err="1" smtClean="0">
                          <a:ln>
                            <a:noFill/>
                          </a:ln>
                          <a:solidFill>
                            <a:srgbClr val="000099"/>
                          </a:solidFill>
                          <a:effectLst/>
                          <a:latin typeface="黑体" pitchFamily="2" charset="-122"/>
                          <a:ea typeface="黑体" pitchFamily="2" charset="-122"/>
                          <a:cs typeface="Times New Roman" pitchFamily="18" charset="0"/>
                        </a:rPr>
                        <a:t>ft</a:t>
                      </a:r>
                      <a:endParaRPr kumimoji="1" lang="en-US" altLang="zh-CN" sz="4400" b="1" i="0" u="none" strike="noStrike" cap="none" normalizeH="0" baseline="0" dirty="0" smtClean="0">
                        <a:ln>
                          <a:noFill/>
                        </a:ln>
                        <a:solidFill>
                          <a:srgbClr val="000099"/>
                        </a:solidFill>
                        <a:effectLst/>
                        <a:latin typeface="黑体" pitchFamily="2" charset="-122"/>
                        <a:ea typeface="黑体" pitchFamily="2" charset="-122"/>
                        <a:cs typeface="Times New Roman" pitchFamily="18" charset="0"/>
                      </a:endParaRPr>
                    </a:p>
                  </a:txBody>
                  <a:tcPr marT="45503" marB="4550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0"/>
                        </a:spcBef>
                        <a:spcAft>
                          <a:spcPct val="0"/>
                        </a:spcAft>
                        <a:buClrTx/>
                        <a:buSzTx/>
                        <a:buFontTx/>
                        <a:buNone/>
                        <a:tabLst>
                          <a:tab pos="2041525" algn="l"/>
                        </a:tabLst>
                      </a:pPr>
                      <a:r>
                        <a:rPr kumimoji="1" lang="en-US" altLang="zh-CN" sz="2000" b="1" i="0" u="none" strike="noStrike" cap="none" normalizeH="0" baseline="0" dirty="0" smtClean="0">
                          <a:ln>
                            <a:noFill/>
                          </a:ln>
                          <a:solidFill>
                            <a:srgbClr val="000099"/>
                          </a:solidFill>
                          <a:effectLst/>
                          <a:latin typeface="黑体" pitchFamily="2" charset="-122"/>
                          <a:ea typeface="黑体" pitchFamily="2" charset="-122"/>
                          <a:cs typeface="Times New Roman" pitchFamily="18" charset="0"/>
                        </a:rPr>
                        <a:t>immediate</a:t>
                      </a:r>
                      <a:endParaRPr kumimoji="1" lang="en-US" altLang="zh-CN" sz="4400" b="1" i="0" u="none" strike="noStrike" cap="none" normalizeH="0" baseline="0" dirty="0" smtClean="0">
                        <a:ln>
                          <a:noFill/>
                        </a:ln>
                        <a:solidFill>
                          <a:srgbClr val="000099"/>
                        </a:solidFill>
                        <a:effectLst/>
                        <a:latin typeface="黑体" pitchFamily="2" charset="-122"/>
                        <a:ea typeface="黑体" pitchFamily="2" charset="-122"/>
                        <a:cs typeface="Times New Roman" pitchFamily="18" charset="0"/>
                      </a:endParaRPr>
                    </a:p>
                  </a:txBody>
                  <a:tcPr marT="45503" marB="4550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17482" name="Rectangle 331"/>
          <p:cNvSpPr>
            <a:spLocks noChangeArrowheads="1"/>
          </p:cNvSpPr>
          <p:nvPr/>
        </p:nvSpPr>
        <p:spPr bwMode="auto">
          <a:xfrm>
            <a:off x="1930400" y="2197100"/>
            <a:ext cx="6348413" cy="460375"/>
          </a:xfrm>
          <a:prstGeom prst="rect">
            <a:avLst/>
          </a:prstGeom>
          <a:noFill/>
          <a:ln w="19050">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latin typeface="黑体" pitchFamily="2" charset="-122"/>
              <a:ea typeface="黑体" pitchFamily="2" charset="-122"/>
            </a:endParaRPr>
          </a:p>
        </p:txBody>
      </p:sp>
      <p:sp>
        <p:nvSpPr>
          <p:cNvPr id="17483" name="Rectangle 348"/>
          <p:cNvSpPr>
            <a:spLocks noChangeArrowheads="1"/>
          </p:cNvSpPr>
          <p:nvPr/>
        </p:nvSpPr>
        <p:spPr bwMode="auto">
          <a:xfrm>
            <a:off x="1919288" y="2662238"/>
            <a:ext cx="6348412" cy="460375"/>
          </a:xfrm>
          <a:prstGeom prst="rect">
            <a:avLst/>
          </a:prstGeom>
          <a:noFill/>
          <a:ln w="19050">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latin typeface="黑体" pitchFamily="2" charset="-122"/>
              <a:ea typeface="黑体" pitchFamily="2" charset="-122"/>
            </a:endParaRPr>
          </a:p>
        </p:txBody>
      </p:sp>
      <p:sp>
        <p:nvSpPr>
          <p:cNvPr id="17484" name="Rectangle 349"/>
          <p:cNvSpPr>
            <a:spLocks noChangeArrowheads="1"/>
          </p:cNvSpPr>
          <p:nvPr/>
        </p:nvSpPr>
        <p:spPr bwMode="auto">
          <a:xfrm>
            <a:off x="1908175" y="3159125"/>
            <a:ext cx="6348413" cy="460375"/>
          </a:xfrm>
          <a:prstGeom prst="rect">
            <a:avLst/>
          </a:prstGeom>
          <a:noFill/>
          <a:ln w="19050">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latin typeface="黑体" pitchFamily="2" charset="-122"/>
              <a:ea typeface="黑体" pitchFamily="2" charset="-122"/>
            </a:endParaRPr>
          </a:p>
        </p:txBody>
      </p:sp>
      <p:sp>
        <p:nvSpPr>
          <p:cNvPr id="17485" name="Rectangle 350"/>
          <p:cNvSpPr>
            <a:spLocks noChangeArrowheads="1"/>
          </p:cNvSpPr>
          <p:nvPr/>
        </p:nvSpPr>
        <p:spPr bwMode="auto">
          <a:xfrm>
            <a:off x="1920875" y="3894138"/>
            <a:ext cx="6348413" cy="460375"/>
          </a:xfrm>
          <a:prstGeom prst="rect">
            <a:avLst/>
          </a:prstGeom>
          <a:noFill/>
          <a:ln w="19050">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latin typeface="黑体" pitchFamily="2" charset="-122"/>
              <a:ea typeface="黑体" pitchFamily="2" charset="-122"/>
            </a:endParaRPr>
          </a:p>
        </p:txBody>
      </p:sp>
      <p:sp>
        <p:nvSpPr>
          <p:cNvPr id="17486" name="Rectangle 351"/>
          <p:cNvSpPr>
            <a:spLocks noChangeArrowheads="1"/>
          </p:cNvSpPr>
          <p:nvPr/>
        </p:nvSpPr>
        <p:spPr bwMode="auto">
          <a:xfrm>
            <a:off x="1914525" y="4441825"/>
            <a:ext cx="6348413" cy="460375"/>
          </a:xfrm>
          <a:prstGeom prst="rect">
            <a:avLst/>
          </a:prstGeom>
          <a:noFill/>
          <a:ln w="19050">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latin typeface="黑体" pitchFamily="2" charset="-122"/>
              <a:ea typeface="黑体" pitchFamily="2" charset="-122"/>
            </a:endParaRPr>
          </a:p>
        </p:txBody>
      </p:sp>
    </p:spTree>
  </p:cSld>
  <p:clrMapOvr>
    <a:masterClrMapping/>
  </p:clrMapOvr>
  <p:transition>
    <p:wipe dir="d"/>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9"/>
          <p:cNvSpPr>
            <a:spLocks noChangeArrowheads="1"/>
          </p:cNvSpPr>
          <p:nvPr/>
        </p:nvSpPr>
        <p:spPr bwMode="auto">
          <a:xfrm>
            <a:off x="530225" y="461963"/>
            <a:ext cx="6589713"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eaLnBrk="1" hangingPunct="1">
              <a:spcBef>
                <a:spcPct val="20000"/>
              </a:spcBef>
              <a:buClr>
                <a:schemeClr val="bg1"/>
              </a:buClr>
              <a:buFont typeface="Wingdings" pitchFamily="2" charset="2"/>
              <a:buNone/>
            </a:pPr>
            <a:r>
              <a:rPr lang="zh-CN" altLang="en-US">
                <a:solidFill>
                  <a:srgbClr val="990000"/>
                </a:solidFill>
                <a:latin typeface="黑体" pitchFamily="2" charset="-122"/>
                <a:ea typeface="黑体" pitchFamily="2" charset="-122"/>
              </a:rPr>
              <a:t> </a:t>
            </a:r>
            <a:r>
              <a:rPr kumimoji="0" lang="zh-CN" altLang="en-US">
                <a:solidFill>
                  <a:srgbClr val="800000"/>
                </a:solidFill>
                <a:latin typeface="黑体" pitchFamily="2" charset="-122"/>
                <a:ea typeface="黑体" pitchFamily="2" charset="-122"/>
              </a:rPr>
              <a:t>2.非规整型(变长操作码、定长指令码）</a:t>
            </a:r>
            <a:endParaRPr kumimoji="0" lang="zh-CN" altLang="en-US">
              <a:solidFill>
                <a:srgbClr val="800000"/>
              </a:solidFill>
              <a:latin typeface="黑体" pitchFamily="2" charset="-122"/>
              <a:ea typeface="黑体" pitchFamily="2" charset="-122"/>
              <a:cs typeface="Courier New" pitchFamily="49" charset="0"/>
            </a:endParaRPr>
          </a:p>
          <a:p>
            <a:pPr algn="l" eaLnBrk="1" hangingPunct="1">
              <a:spcBef>
                <a:spcPct val="20000"/>
              </a:spcBef>
              <a:buClr>
                <a:schemeClr val="bg1"/>
              </a:buClr>
              <a:buFont typeface="Wingdings" pitchFamily="2" charset="2"/>
              <a:buNone/>
            </a:pPr>
            <a:r>
              <a:rPr kumimoji="0" lang="zh-CN" altLang="en-US">
                <a:latin typeface="黑体" pitchFamily="2" charset="-122"/>
                <a:ea typeface="黑体" pitchFamily="2" charset="-122"/>
              </a:rPr>
              <a:t>   可采用扩展操作码技术。</a:t>
            </a:r>
            <a:endParaRPr kumimoji="0" lang="zh-CN" altLang="en-US">
              <a:solidFill>
                <a:srgbClr val="800000"/>
              </a:solidFill>
              <a:latin typeface="黑体" pitchFamily="2" charset="-122"/>
              <a:ea typeface="黑体" pitchFamily="2" charset="-122"/>
            </a:endParaRPr>
          </a:p>
        </p:txBody>
      </p:sp>
      <p:sp>
        <p:nvSpPr>
          <p:cNvPr id="18435" name="Rectangle 7"/>
          <p:cNvSpPr>
            <a:spLocks noChangeArrowheads="1"/>
          </p:cNvSpPr>
          <p:nvPr/>
        </p:nvSpPr>
        <p:spPr bwMode="auto">
          <a:xfrm>
            <a:off x="617538" y="1431925"/>
            <a:ext cx="8320087" cy="979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eaLnBrk="1" hangingPunct="1">
              <a:lnSpc>
                <a:spcPct val="120000"/>
              </a:lnSpc>
            </a:pPr>
            <a:r>
              <a:rPr kumimoji="0" lang="zh-CN" altLang="en-US">
                <a:solidFill>
                  <a:schemeClr val="hlink"/>
                </a:solidFill>
                <a:latin typeface="黑体" pitchFamily="2" charset="-122"/>
                <a:ea typeface="黑体" pitchFamily="2" charset="-122"/>
              </a:rPr>
              <a:t>    例：</a:t>
            </a:r>
            <a:r>
              <a:rPr kumimoji="0" lang="en-US" altLang="zh-CN">
                <a:latin typeface="黑体" pitchFamily="2" charset="-122"/>
                <a:ea typeface="黑体" pitchFamily="2" charset="-122"/>
              </a:rPr>
              <a:t>设某机器的指令长度为16位，包括基本操作码4位和三个地址字段，每个地址字段长4位，其格式为：</a:t>
            </a:r>
            <a:endParaRPr kumimoji="0" lang="zh-CN" altLang="en-US">
              <a:latin typeface="黑体" pitchFamily="2" charset="-122"/>
              <a:ea typeface="黑体" pitchFamily="2" charset="-122"/>
            </a:endParaRPr>
          </a:p>
        </p:txBody>
      </p:sp>
      <p:grpSp>
        <p:nvGrpSpPr>
          <p:cNvPr id="18436" name="Group 116"/>
          <p:cNvGrpSpPr>
            <a:grpSpLocks/>
          </p:cNvGrpSpPr>
          <p:nvPr/>
        </p:nvGrpSpPr>
        <p:grpSpPr bwMode="auto">
          <a:xfrm>
            <a:off x="534988" y="2932113"/>
            <a:ext cx="2049462" cy="1939925"/>
            <a:chOff x="168" y="1906"/>
            <a:chExt cx="612" cy="898"/>
          </a:xfrm>
        </p:grpSpPr>
        <p:sp>
          <p:nvSpPr>
            <p:cNvPr id="18474" name="Text Box 13"/>
            <p:cNvSpPr txBox="1">
              <a:spLocks noChangeArrowheads="1"/>
            </p:cNvSpPr>
            <p:nvPr/>
          </p:nvSpPr>
          <p:spPr bwMode="auto">
            <a:xfrm>
              <a:off x="168" y="1906"/>
              <a:ext cx="600"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r">
                <a:lnSpc>
                  <a:spcPct val="90000"/>
                </a:lnSpc>
              </a:pPr>
              <a:r>
                <a:rPr lang="zh-CN" altLang="en-US">
                  <a:latin typeface="黑体" pitchFamily="2" charset="-122"/>
                  <a:ea typeface="黑体" pitchFamily="2" charset="-122"/>
                  <a:cs typeface="Times New Roman" pitchFamily="18" charset="0"/>
                </a:rPr>
                <a:t>三地址指令</a:t>
              </a:r>
              <a:endParaRPr lang="zh-CN" altLang="en-US" sz="4800">
                <a:latin typeface="黑体" pitchFamily="2" charset="-122"/>
                <a:ea typeface="黑体" pitchFamily="2" charset="-122"/>
                <a:cs typeface="Times New Roman" pitchFamily="18" charset="0"/>
              </a:endParaRPr>
            </a:p>
          </p:txBody>
        </p:sp>
        <p:sp>
          <p:nvSpPr>
            <p:cNvPr id="18475" name="Text Box 12"/>
            <p:cNvSpPr txBox="1">
              <a:spLocks noChangeArrowheads="1"/>
            </p:cNvSpPr>
            <p:nvPr/>
          </p:nvSpPr>
          <p:spPr bwMode="auto">
            <a:xfrm>
              <a:off x="180" y="2137"/>
              <a:ext cx="600"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r">
                <a:lnSpc>
                  <a:spcPct val="90000"/>
                </a:lnSpc>
              </a:pPr>
              <a:r>
                <a:rPr lang="zh-CN" altLang="en-US">
                  <a:latin typeface="黑体" pitchFamily="2" charset="-122"/>
                  <a:ea typeface="黑体" pitchFamily="2" charset="-122"/>
                  <a:cs typeface="Times New Roman" pitchFamily="18" charset="0"/>
                </a:rPr>
                <a:t>二地址指令</a:t>
              </a:r>
              <a:endParaRPr lang="zh-CN" altLang="en-US" sz="4800">
                <a:latin typeface="黑体" pitchFamily="2" charset="-122"/>
                <a:ea typeface="黑体" pitchFamily="2" charset="-122"/>
                <a:cs typeface="Times New Roman" pitchFamily="18" charset="0"/>
              </a:endParaRPr>
            </a:p>
          </p:txBody>
        </p:sp>
        <p:sp>
          <p:nvSpPr>
            <p:cNvPr id="18476" name="Text Box 11"/>
            <p:cNvSpPr txBox="1">
              <a:spLocks noChangeArrowheads="1"/>
            </p:cNvSpPr>
            <p:nvPr/>
          </p:nvSpPr>
          <p:spPr bwMode="auto">
            <a:xfrm>
              <a:off x="176" y="2369"/>
              <a:ext cx="600"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r">
                <a:lnSpc>
                  <a:spcPct val="90000"/>
                </a:lnSpc>
              </a:pPr>
              <a:r>
                <a:rPr lang="zh-CN" altLang="en-US">
                  <a:latin typeface="黑体" pitchFamily="2" charset="-122"/>
                  <a:ea typeface="黑体" pitchFamily="2" charset="-122"/>
                  <a:cs typeface="Times New Roman" pitchFamily="18" charset="0"/>
                </a:rPr>
                <a:t>一地址指令</a:t>
              </a:r>
              <a:endParaRPr lang="zh-CN" altLang="en-US" sz="4800">
                <a:latin typeface="黑体" pitchFamily="2" charset="-122"/>
                <a:ea typeface="黑体" pitchFamily="2" charset="-122"/>
                <a:cs typeface="Times New Roman" pitchFamily="18" charset="0"/>
              </a:endParaRPr>
            </a:p>
          </p:txBody>
        </p:sp>
        <p:sp>
          <p:nvSpPr>
            <p:cNvPr id="18477" name="Text Box 10"/>
            <p:cNvSpPr txBox="1">
              <a:spLocks noChangeArrowheads="1"/>
            </p:cNvSpPr>
            <p:nvPr/>
          </p:nvSpPr>
          <p:spPr bwMode="auto">
            <a:xfrm>
              <a:off x="175" y="2618"/>
              <a:ext cx="600"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r">
                <a:lnSpc>
                  <a:spcPct val="90000"/>
                </a:lnSpc>
              </a:pPr>
              <a:r>
                <a:rPr lang="zh-CN" altLang="en-US">
                  <a:latin typeface="黑体" pitchFamily="2" charset="-122"/>
                  <a:ea typeface="黑体" pitchFamily="2" charset="-122"/>
                  <a:cs typeface="Times New Roman" pitchFamily="18" charset="0"/>
                </a:rPr>
                <a:t>零地址指令</a:t>
              </a:r>
              <a:endParaRPr lang="zh-CN" altLang="en-US" sz="4800">
                <a:latin typeface="黑体" pitchFamily="2" charset="-122"/>
                <a:ea typeface="黑体" pitchFamily="2" charset="-122"/>
                <a:cs typeface="Times New Roman" pitchFamily="18" charset="0"/>
              </a:endParaRPr>
            </a:p>
          </p:txBody>
        </p:sp>
      </p:grpSp>
      <p:sp>
        <p:nvSpPr>
          <p:cNvPr id="18437" name="Rectangle 15"/>
          <p:cNvSpPr>
            <a:spLocks noChangeArrowheads="1"/>
          </p:cNvSpPr>
          <p:nvPr/>
        </p:nvSpPr>
        <p:spPr bwMode="auto">
          <a:xfrm>
            <a:off x="2724150" y="2420938"/>
            <a:ext cx="5783263"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l">
              <a:lnSpc>
                <a:spcPct val="90000"/>
              </a:lnSpc>
            </a:pPr>
            <a:endParaRPr lang="zh-CN" altLang="en-US" sz="400">
              <a:latin typeface="宋体" pitchFamily="2" charset="-122"/>
              <a:ea typeface="宋体" pitchFamily="2" charset="-122"/>
            </a:endParaRPr>
          </a:p>
          <a:p>
            <a:pPr algn="l"/>
            <a:r>
              <a:rPr lang="en-US" altLang="zh-CN" sz="1800">
                <a:solidFill>
                  <a:srgbClr val="FF0000"/>
                </a:solidFill>
                <a:latin typeface="宋体" pitchFamily="2" charset="-122"/>
                <a:ea typeface="宋体" pitchFamily="2" charset="-122"/>
              </a:rPr>
              <a:t>     </a:t>
            </a:r>
            <a:r>
              <a:rPr kumimoji="0" lang="en-US" altLang="zh-CN">
                <a:latin typeface="黑体" pitchFamily="2" charset="-122"/>
                <a:ea typeface="黑体" pitchFamily="2" charset="-122"/>
              </a:rPr>
              <a:t>4       4        4        4</a:t>
            </a:r>
            <a:r>
              <a:rPr lang="en-US" altLang="zh-CN">
                <a:solidFill>
                  <a:srgbClr val="FF0000"/>
                </a:solidFill>
                <a:latin typeface="宋体" pitchFamily="2" charset="-122"/>
                <a:ea typeface="宋体" pitchFamily="2" charset="-122"/>
              </a:rPr>
              <a:t> </a:t>
            </a:r>
            <a:endParaRPr lang="en-US" altLang="zh-CN">
              <a:latin typeface="Arial" charset="0"/>
              <a:ea typeface="宋体" pitchFamily="2" charset="-122"/>
            </a:endParaRPr>
          </a:p>
        </p:txBody>
      </p:sp>
      <p:graphicFrame>
        <p:nvGraphicFramePr>
          <p:cNvPr id="3187" name="Group 115"/>
          <p:cNvGraphicFramePr>
            <a:graphicFrameLocks noGrp="1"/>
          </p:cNvGraphicFramePr>
          <p:nvPr/>
        </p:nvGraphicFramePr>
        <p:xfrm>
          <a:off x="2686050" y="2927350"/>
          <a:ext cx="5676900" cy="379413"/>
        </p:xfrm>
        <a:graphic>
          <a:graphicData uri="http://schemas.openxmlformats.org/drawingml/2006/table">
            <a:tbl>
              <a:tblPr/>
              <a:tblGrid>
                <a:gridCol w="1419225"/>
                <a:gridCol w="1419225"/>
                <a:gridCol w="1419225"/>
                <a:gridCol w="1419225"/>
              </a:tblGrid>
              <a:tr h="379413">
                <a:tc>
                  <a:txBody>
                    <a:bodyPr/>
                    <a:lstStyle/>
                    <a:p>
                      <a:pPr marL="0" marR="0" lvl="0" indent="0" algn="ctr" defTabSz="914400" rtl="0" eaLnBrk="0" fontAlgn="base" latinLnBrk="0" hangingPunct="0">
                        <a:lnSpc>
                          <a:spcPct val="90000"/>
                        </a:lnSpc>
                        <a:spcBef>
                          <a:spcPct val="0"/>
                        </a:spcBef>
                        <a:spcAft>
                          <a:spcPct val="0"/>
                        </a:spcAft>
                        <a:buClrTx/>
                        <a:buSzTx/>
                        <a:buFontTx/>
                        <a:buNone/>
                        <a:tabLst>
                          <a:tab pos="2041525" algn="l"/>
                        </a:tabLst>
                      </a:pPr>
                      <a:r>
                        <a:rPr kumimoji="1" lang="en-US" altLang="zh-CN" sz="2000" b="1" i="0" u="none" strike="noStrike" cap="none" normalizeH="0" baseline="0" dirty="0" smtClean="0">
                          <a:ln>
                            <a:noFill/>
                          </a:ln>
                          <a:solidFill>
                            <a:srgbClr val="FF0000"/>
                          </a:solidFill>
                          <a:effectLst/>
                          <a:latin typeface="黑体" pitchFamily="2" charset="-122"/>
                          <a:ea typeface="黑体" pitchFamily="2" charset="-122"/>
                          <a:cs typeface="Times New Roman" pitchFamily="18" charset="0"/>
                        </a:rPr>
                        <a:t>OP</a:t>
                      </a:r>
                      <a:endParaRPr kumimoji="1" lang="en-US" altLang="zh-CN" sz="2000" b="1" i="0" u="none" strike="noStrike" cap="none" normalizeH="0" baseline="0" dirty="0" smtClean="0">
                        <a:ln>
                          <a:noFill/>
                        </a:ln>
                        <a:solidFill>
                          <a:srgbClr val="000080"/>
                        </a:solidFill>
                        <a:effectLst/>
                        <a:latin typeface="黑体" pitchFamily="2" charset="-122"/>
                        <a:ea typeface="黑体" pitchFamily="2" charset="-122"/>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0"/>
                        </a:spcBef>
                        <a:spcAft>
                          <a:spcPct val="0"/>
                        </a:spcAft>
                        <a:buClrTx/>
                        <a:buSzTx/>
                        <a:buFontTx/>
                        <a:buNone/>
                        <a:tabLst>
                          <a:tab pos="2041525" algn="l"/>
                        </a:tabLst>
                      </a:pPr>
                      <a:r>
                        <a:rPr kumimoji="1" lang="en-US" altLang="zh-CN" sz="2000" b="1" i="0" u="none" strike="noStrike" cap="none" normalizeH="0" baseline="0" dirty="0" smtClean="0">
                          <a:ln>
                            <a:noFill/>
                          </a:ln>
                          <a:solidFill>
                            <a:srgbClr val="000099"/>
                          </a:solidFill>
                          <a:effectLst/>
                          <a:latin typeface="黑体" pitchFamily="2" charset="-122"/>
                          <a:ea typeface="黑体" pitchFamily="2" charset="-122"/>
                          <a:cs typeface="Times New Roman" pitchFamily="18" charset="0"/>
                        </a:rPr>
                        <a:t>A1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0"/>
                        </a:spcBef>
                        <a:spcAft>
                          <a:spcPct val="0"/>
                        </a:spcAft>
                        <a:buClrTx/>
                        <a:buSzTx/>
                        <a:buFontTx/>
                        <a:buNone/>
                        <a:tabLst>
                          <a:tab pos="2041525" algn="l"/>
                        </a:tabLst>
                      </a:pPr>
                      <a:r>
                        <a:rPr kumimoji="1" lang="en-US" altLang="zh-CN" sz="2000" b="1" i="0" u="none" strike="noStrike" cap="none" normalizeH="0" baseline="0" dirty="0" smtClean="0">
                          <a:ln>
                            <a:noFill/>
                          </a:ln>
                          <a:solidFill>
                            <a:srgbClr val="000099"/>
                          </a:solidFill>
                          <a:effectLst/>
                          <a:latin typeface="黑体" pitchFamily="2" charset="-122"/>
                          <a:ea typeface="黑体" pitchFamily="2" charset="-122"/>
                          <a:cs typeface="Times New Roman" pitchFamily="18" charset="0"/>
                        </a:rPr>
                        <a:t>A2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0"/>
                        </a:spcBef>
                        <a:spcAft>
                          <a:spcPct val="0"/>
                        </a:spcAft>
                        <a:buClrTx/>
                        <a:buSzTx/>
                        <a:buFontTx/>
                        <a:buNone/>
                        <a:tabLst>
                          <a:tab pos="2041525" algn="l"/>
                        </a:tabLst>
                      </a:pPr>
                      <a:r>
                        <a:rPr kumimoji="1" lang="en-US" altLang="zh-CN" sz="2000" b="1" i="0" u="none" strike="noStrike" cap="none" normalizeH="0" baseline="0" dirty="0" smtClean="0">
                          <a:ln>
                            <a:noFill/>
                          </a:ln>
                          <a:solidFill>
                            <a:srgbClr val="000099"/>
                          </a:solidFill>
                          <a:effectLst/>
                          <a:latin typeface="黑体" pitchFamily="2" charset="-122"/>
                          <a:ea typeface="黑体" pitchFamily="2" charset="-122"/>
                          <a:cs typeface="Times New Roman" pitchFamily="18" charset="0"/>
                        </a:rPr>
                        <a:t>A3</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graphicFrame>
        <p:nvGraphicFramePr>
          <p:cNvPr id="3170" name="Group 98"/>
          <p:cNvGraphicFramePr>
            <a:graphicFrameLocks noGrp="1"/>
          </p:cNvGraphicFramePr>
          <p:nvPr/>
        </p:nvGraphicFramePr>
        <p:xfrm>
          <a:off x="2686050" y="3438525"/>
          <a:ext cx="5676900" cy="381000"/>
        </p:xfrm>
        <a:graphic>
          <a:graphicData uri="http://schemas.openxmlformats.org/drawingml/2006/table">
            <a:tbl>
              <a:tblPr/>
              <a:tblGrid>
                <a:gridCol w="2838450"/>
                <a:gridCol w="1419225"/>
                <a:gridCol w="1419225"/>
              </a:tblGrid>
              <a:tr h="381000">
                <a:tc>
                  <a:txBody>
                    <a:bodyPr/>
                    <a:lstStyle/>
                    <a:p>
                      <a:pPr marL="0" marR="0" lvl="0" indent="0" algn="ctr" defTabSz="914400" rtl="0" eaLnBrk="0" fontAlgn="base" latinLnBrk="0" hangingPunct="0">
                        <a:lnSpc>
                          <a:spcPct val="90000"/>
                        </a:lnSpc>
                        <a:spcBef>
                          <a:spcPct val="0"/>
                        </a:spcBef>
                        <a:spcAft>
                          <a:spcPct val="0"/>
                        </a:spcAft>
                        <a:buClrTx/>
                        <a:buSzTx/>
                        <a:buFontTx/>
                        <a:buNone/>
                        <a:tabLst>
                          <a:tab pos="2041525" algn="l"/>
                        </a:tabLst>
                      </a:pPr>
                      <a:r>
                        <a:rPr kumimoji="1" lang="en-US" altLang="zh-CN" sz="2000" b="1" i="0" u="none" strike="noStrike" cap="none" normalizeH="0" baseline="0" dirty="0" smtClean="0">
                          <a:ln>
                            <a:noFill/>
                          </a:ln>
                          <a:solidFill>
                            <a:srgbClr val="FF0000"/>
                          </a:solidFill>
                          <a:effectLst/>
                          <a:latin typeface="黑体" pitchFamily="2" charset="-122"/>
                          <a:ea typeface="黑体" pitchFamily="2" charset="-122"/>
                          <a:cs typeface="Times New Roman" pitchFamily="18" charset="0"/>
                        </a:rPr>
                        <a:t>OP</a:t>
                      </a:r>
                      <a:endParaRPr kumimoji="1" lang="en-US" altLang="zh-CN" sz="4400" b="1" i="0" u="none" strike="noStrike" cap="none" normalizeH="0" baseline="0" dirty="0" smtClean="0">
                        <a:ln>
                          <a:noFill/>
                        </a:ln>
                        <a:solidFill>
                          <a:srgbClr val="000080"/>
                        </a:solidFill>
                        <a:effectLst/>
                        <a:latin typeface="黑体" pitchFamily="2" charset="-122"/>
                        <a:ea typeface="黑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0" fontAlgn="base" latinLnBrk="0" hangingPunct="0">
                        <a:lnSpc>
                          <a:spcPct val="90000"/>
                        </a:lnSpc>
                        <a:spcBef>
                          <a:spcPct val="0"/>
                        </a:spcBef>
                        <a:spcAft>
                          <a:spcPct val="0"/>
                        </a:spcAft>
                        <a:buClrTx/>
                        <a:buSzTx/>
                        <a:buFontTx/>
                        <a:buNone/>
                        <a:tabLst>
                          <a:tab pos="2041525" algn="l"/>
                        </a:tabLst>
                      </a:pPr>
                      <a:r>
                        <a:rPr kumimoji="1" lang="zh-CN" altLang="en-US" sz="2000" b="1" i="0" u="none" strike="noStrike" cap="none" normalizeH="0" baseline="0" dirty="0" smtClean="0">
                          <a:ln>
                            <a:noFill/>
                          </a:ln>
                          <a:solidFill>
                            <a:srgbClr val="000099"/>
                          </a:solidFill>
                          <a:effectLst/>
                          <a:latin typeface="黑体" pitchFamily="2" charset="-122"/>
                          <a:ea typeface="黑体" pitchFamily="2" charset="-122"/>
                          <a:cs typeface="Times New Roman" pitchFamily="18" charset="0"/>
                        </a:rPr>
                        <a:t>    </a:t>
                      </a:r>
                      <a:r>
                        <a:rPr kumimoji="1" lang="en-US" altLang="zh-CN" sz="2000" b="1" i="0" u="none" strike="noStrike" cap="none" normalizeH="0" baseline="0" dirty="0" smtClean="0">
                          <a:ln>
                            <a:noFill/>
                          </a:ln>
                          <a:solidFill>
                            <a:srgbClr val="000099"/>
                          </a:solidFill>
                          <a:effectLst/>
                          <a:latin typeface="黑体" pitchFamily="2" charset="-122"/>
                          <a:ea typeface="黑体" pitchFamily="2" charset="-122"/>
                          <a:cs typeface="Times New Roman" pitchFamily="18" charset="0"/>
                        </a:rPr>
                        <a:t>A1</a:t>
                      </a:r>
                      <a:endParaRPr kumimoji="1" lang="en-US" altLang="zh-CN" sz="4400" b="1" i="0" u="none" strike="noStrike" cap="none" normalizeH="0" baseline="0" dirty="0" smtClean="0">
                        <a:ln>
                          <a:noFill/>
                        </a:ln>
                        <a:solidFill>
                          <a:srgbClr val="000099"/>
                        </a:solidFill>
                        <a:effectLst/>
                        <a:latin typeface="黑体" pitchFamily="2" charset="-122"/>
                        <a:ea typeface="黑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0" fontAlgn="base" latinLnBrk="0" hangingPunct="0">
                        <a:lnSpc>
                          <a:spcPct val="90000"/>
                        </a:lnSpc>
                        <a:spcBef>
                          <a:spcPct val="0"/>
                        </a:spcBef>
                        <a:spcAft>
                          <a:spcPct val="0"/>
                        </a:spcAft>
                        <a:buClrTx/>
                        <a:buSzTx/>
                        <a:buFontTx/>
                        <a:buNone/>
                        <a:tabLst>
                          <a:tab pos="2041525" algn="l"/>
                        </a:tabLst>
                      </a:pPr>
                      <a:r>
                        <a:rPr kumimoji="1" lang="zh-CN" altLang="en-US" sz="2000" b="1" i="0" u="none" strike="noStrike" cap="none" normalizeH="0" baseline="0" dirty="0" smtClean="0">
                          <a:ln>
                            <a:noFill/>
                          </a:ln>
                          <a:solidFill>
                            <a:srgbClr val="000099"/>
                          </a:solidFill>
                          <a:effectLst/>
                          <a:latin typeface="黑体" pitchFamily="2" charset="-122"/>
                          <a:ea typeface="黑体" pitchFamily="2" charset="-122"/>
                          <a:cs typeface="Times New Roman" pitchFamily="18" charset="0"/>
                        </a:rPr>
                        <a:t>    </a:t>
                      </a:r>
                      <a:r>
                        <a:rPr kumimoji="1" lang="en-US" altLang="zh-CN" sz="2000" b="1" i="0" u="none" strike="noStrike" cap="none" normalizeH="0" baseline="0" dirty="0" smtClean="0">
                          <a:ln>
                            <a:noFill/>
                          </a:ln>
                          <a:solidFill>
                            <a:srgbClr val="000099"/>
                          </a:solidFill>
                          <a:effectLst/>
                          <a:latin typeface="黑体" pitchFamily="2" charset="-122"/>
                          <a:ea typeface="黑体" pitchFamily="2" charset="-122"/>
                          <a:cs typeface="Times New Roman" pitchFamily="18" charset="0"/>
                        </a:rPr>
                        <a:t>A2</a:t>
                      </a:r>
                      <a:endParaRPr kumimoji="1" lang="en-US" altLang="zh-CN" sz="4400" b="1" i="0" u="none" strike="noStrike" cap="none" normalizeH="0" baseline="0" dirty="0" smtClean="0">
                        <a:ln>
                          <a:noFill/>
                        </a:ln>
                        <a:solidFill>
                          <a:srgbClr val="000099"/>
                        </a:solidFill>
                        <a:effectLst/>
                        <a:latin typeface="黑体" pitchFamily="2" charset="-122"/>
                        <a:ea typeface="黑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graphicFrame>
        <p:nvGraphicFramePr>
          <p:cNvPr id="3171" name="Group 99"/>
          <p:cNvGraphicFramePr>
            <a:graphicFrameLocks noGrp="1"/>
          </p:cNvGraphicFramePr>
          <p:nvPr/>
        </p:nvGraphicFramePr>
        <p:xfrm>
          <a:off x="2684463" y="3959225"/>
          <a:ext cx="5676900" cy="381000"/>
        </p:xfrm>
        <a:graphic>
          <a:graphicData uri="http://schemas.openxmlformats.org/drawingml/2006/table">
            <a:tbl>
              <a:tblPr/>
              <a:tblGrid>
                <a:gridCol w="4257675"/>
                <a:gridCol w="1419225"/>
              </a:tblGrid>
              <a:tr h="381000">
                <a:tc>
                  <a:txBody>
                    <a:bodyPr/>
                    <a:lstStyle/>
                    <a:p>
                      <a:pPr marL="0" marR="0" lvl="0" indent="0" algn="ctr" defTabSz="914400" rtl="0" eaLnBrk="0" fontAlgn="base" latinLnBrk="0" hangingPunct="0">
                        <a:lnSpc>
                          <a:spcPct val="90000"/>
                        </a:lnSpc>
                        <a:spcBef>
                          <a:spcPct val="0"/>
                        </a:spcBef>
                        <a:spcAft>
                          <a:spcPct val="0"/>
                        </a:spcAft>
                        <a:buClrTx/>
                        <a:buSzTx/>
                        <a:buFontTx/>
                        <a:buNone/>
                        <a:tabLst>
                          <a:tab pos="2041525" algn="l"/>
                        </a:tabLst>
                      </a:pPr>
                      <a:r>
                        <a:rPr kumimoji="1" lang="en-US" altLang="zh-CN" sz="2000" b="1" i="0" u="none" strike="noStrike" cap="none" normalizeH="0" baseline="0" dirty="0" smtClean="0">
                          <a:ln>
                            <a:noFill/>
                          </a:ln>
                          <a:solidFill>
                            <a:srgbClr val="FF0000"/>
                          </a:solidFill>
                          <a:effectLst/>
                          <a:latin typeface="黑体" pitchFamily="2" charset="-122"/>
                          <a:ea typeface="黑体" pitchFamily="2" charset="-122"/>
                          <a:cs typeface="Times New Roman" pitchFamily="18" charset="0"/>
                        </a:rPr>
                        <a:t>OP</a:t>
                      </a:r>
                      <a:endParaRPr kumimoji="1" lang="en-US" altLang="zh-CN" sz="4400" b="1" i="0" u="none" strike="noStrike" cap="none" normalizeH="0" baseline="0" dirty="0" smtClean="0">
                        <a:ln>
                          <a:noFill/>
                        </a:ln>
                        <a:solidFill>
                          <a:srgbClr val="000080"/>
                        </a:solidFill>
                        <a:effectLst/>
                        <a:latin typeface="黑体" pitchFamily="2" charset="-122"/>
                        <a:ea typeface="黑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0" fontAlgn="base" latinLnBrk="0" hangingPunct="0">
                        <a:lnSpc>
                          <a:spcPct val="90000"/>
                        </a:lnSpc>
                        <a:spcBef>
                          <a:spcPct val="0"/>
                        </a:spcBef>
                        <a:spcAft>
                          <a:spcPct val="0"/>
                        </a:spcAft>
                        <a:buClrTx/>
                        <a:buSzTx/>
                        <a:buFontTx/>
                        <a:buNone/>
                        <a:tabLst>
                          <a:tab pos="2041525" algn="l"/>
                        </a:tabLst>
                      </a:pPr>
                      <a:r>
                        <a:rPr kumimoji="1" lang="zh-CN" altLang="en-US" sz="2000" b="1" i="0" u="none" strike="noStrike" cap="none" normalizeH="0" baseline="0" dirty="0" smtClean="0">
                          <a:ln>
                            <a:noFill/>
                          </a:ln>
                          <a:solidFill>
                            <a:srgbClr val="0000FF"/>
                          </a:solidFill>
                          <a:effectLst/>
                          <a:latin typeface="黑体" pitchFamily="2" charset="-122"/>
                          <a:ea typeface="黑体" pitchFamily="2" charset="-122"/>
                          <a:cs typeface="Times New Roman" pitchFamily="18" charset="0"/>
                        </a:rPr>
                        <a:t>    </a:t>
                      </a:r>
                      <a:r>
                        <a:rPr kumimoji="1" lang="en-US" altLang="zh-CN" sz="2000" b="1" i="0" u="none" strike="noStrike" cap="none" normalizeH="0" baseline="0" dirty="0" smtClean="0">
                          <a:ln>
                            <a:noFill/>
                          </a:ln>
                          <a:solidFill>
                            <a:srgbClr val="000099"/>
                          </a:solidFill>
                          <a:effectLst/>
                          <a:latin typeface="黑体" pitchFamily="2" charset="-122"/>
                          <a:ea typeface="黑体" pitchFamily="2" charset="-122"/>
                          <a:cs typeface="Times New Roman" pitchFamily="18" charset="0"/>
                        </a:rPr>
                        <a:t>A1</a:t>
                      </a:r>
                      <a:endParaRPr kumimoji="1" lang="en-US" altLang="zh-CN" sz="4400" b="1" i="0" u="none" strike="noStrike" cap="none" normalizeH="0" baseline="0" dirty="0" smtClean="0">
                        <a:ln>
                          <a:noFill/>
                        </a:ln>
                        <a:solidFill>
                          <a:srgbClr val="000099"/>
                        </a:solidFill>
                        <a:effectLst/>
                        <a:latin typeface="黑体" pitchFamily="2" charset="-122"/>
                        <a:ea typeface="黑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graphicFrame>
        <p:nvGraphicFramePr>
          <p:cNvPr id="3172" name="Group 100"/>
          <p:cNvGraphicFramePr>
            <a:graphicFrameLocks noGrp="1"/>
          </p:cNvGraphicFramePr>
          <p:nvPr/>
        </p:nvGraphicFramePr>
        <p:xfrm>
          <a:off x="2686050" y="4470400"/>
          <a:ext cx="5676900" cy="381000"/>
        </p:xfrm>
        <a:graphic>
          <a:graphicData uri="http://schemas.openxmlformats.org/drawingml/2006/table">
            <a:tbl>
              <a:tblPr/>
              <a:tblGrid>
                <a:gridCol w="5676900"/>
              </a:tblGrid>
              <a:tr h="381000">
                <a:tc>
                  <a:txBody>
                    <a:bodyPr/>
                    <a:lstStyle/>
                    <a:p>
                      <a:pPr marL="0" marR="0" lvl="0" indent="0" algn="ctr" defTabSz="914400" rtl="0" eaLnBrk="0" fontAlgn="base" latinLnBrk="0" hangingPunct="0">
                        <a:lnSpc>
                          <a:spcPct val="90000"/>
                        </a:lnSpc>
                        <a:spcBef>
                          <a:spcPct val="0"/>
                        </a:spcBef>
                        <a:spcAft>
                          <a:spcPct val="0"/>
                        </a:spcAft>
                        <a:buClrTx/>
                        <a:buSzTx/>
                        <a:buFontTx/>
                        <a:buNone/>
                        <a:tabLst>
                          <a:tab pos="2041525" algn="l"/>
                        </a:tabLst>
                      </a:pPr>
                      <a:r>
                        <a:rPr kumimoji="1" lang="en-US" altLang="zh-CN" sz="2000" b="1" i="0" u="none" strike="noStrike" cap="none" normalizeH="0" baseline="0" dirty="0" smtClean="0">
                          <a:ln>
                            <a:noFill/>
                          </a:ln>
                          <a:solidFill>
                            <a:srgbClr val="FF0000"/>
                          </a:solidFill>
                          <a:effectLst/>
                          <a:latin typeface="黑体" pitchFamily="2" charset="-122"/>
                          <a:ea typeface="黑体" pitchFamily="2" charset="-122"/>
                          <a:cs typeface="Times New Roman" pitchFamily="18" charset="0"/>
                        </a:rPr>
                        <a:t>OP</a:t>
                      </a:r>
                      <a:endParaRPr kumimoji="1" lang="en-US" altLang="zh-CN" sz="4400" b="1" i="0" u="none" strike="noStrike" cap="none" normalizeH="0" baseline="0" dirty="0" smtClean="0">
                        <a:ln>
                          <a:noFill/>
                        </a:ln>
                        <a:solidFill>
                          <a:srgbClr val="000080"/>
                        </a:solidFill>
                        <a:effectLst/>
                        <a:latin typeface="黑体" pitchFamily="2" charset="-122"/>
                        <a:ea typeface="黑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wipe dir="d"/>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9"/>
          <p:cNvSpPr>
            <a:spLocks noChangeArrowheads="1"/>
          </p:cNvSpPr>
          <p:nvPr/>
        </p:nvSpPr>
        <p:spPr bwMode="auto">
          <a:xfrm>
            <a:off x="530225" y="461963"/>
            <a:ext cx="8613775"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eaLnBrk="1" hangingPunct="1">
              <a:spcBef>
                <a:spcPct val="20000"/>
              </a:spcBef>
              <a:buClr>
                <a:schemeClr val="bg1"/>
              </a:buClr>
              <a:buFont typeface="Wingdings" pitchFamily="2" charset="2"/>
              <a:buNone/>
            </a:pPr>
            <a:r>
              <a:rPr lang="zh-CN" altLang="en-US">
                <a:solidFill>
                  <a:srgbClr val="990000"/>
                </a:solidFill>
                <a:latin typeface="黑体" pitchFamily="2" charset="-122"/>
                <a:ea typeface="黑体" pitchFamily="2" charset="-122"/>
              </a:rPr>
              <a:t> </a:t>
            </a:r>
            <a:r>
              <a:rPr kumimoji="0" lang="zh-CN" altLang="en-US">
                <a:solidFill>
                  <a:srgbClr val="800000"/>
                </a:solidFill>
                <a:latin typeface="黑体" pitchFamily="2" charset="-122"/>
                <a:ea typeface="黑体" pitchFamily="2" charset="-122"/>
              </a:rPr>
              <a:t>2.非规整型(变长操作码、定长指令码）</a:t>
            </a:r>
            <a:endParaRPr kumimoji="0" lang="zh-CN" altLang="en-US">
              <a:solidFill>
                <a:srgbClr val="800000"/>
              </a:solidFill>
              <a:latin typeface="黑体" pitchFamily="2" charset="-122"/>
              <a:ea typeface="黑体" pitchFamily="2" charset="-122"/>
              <a:cs typeface="Courier New" pitchFamily="49" charset="0"/>
            </a:endParaRPr>
          </a:p>
          <a:p>
            <a:pPr algn="l" eaLnBrk="1" hangingPunct="1">
              <a:spcBef>
                <a:spcPct val="20000"/>
              </a:spcBef>
              <a:buClr>
                <a:schemeClr val="bg1"/>
              </a:buClr>
              <a:buFont typeface="Wingdings" pitchFamily="2" charset="2"/>
              <a:buNone/>
            </a:pPr>
            <a:r>
              <a:rPr kumimoji="0" lang="zh-CN" altLang="en-US">
                <a:latin typeface="黑体" pitchFamily="2" charset="-122"/>
                <a:ea typeface="黑体" pitchFamily="2" charset="-122"/>
              </a:rPr>
              <a:t>   操作码编码的扩展，类似于长度电话的区号。</a:t>
            </a:r>
            <a:endParaRPr kumimoji="0" lang="zh-CN" altLang="en-US">
              <a:solidFill>
                <a:srgbClr val="800000"/>
              </a:solidFill>
              <a:latin typeface="黑体" pitchFamily="2" charset="-122"/>
              <a:ea typeface="黑体" pitchFamily="2" charset="-122"/>
            </a:endParaRPr>
          </a:p>
        </p:txBody>
      </p:sp>
      <p:sp>
        <p:nvSpPr>
          <p:cNvPr id="19459" name="Text Box 7"/>
          <p:cNvSpPr txBox="1">
            <a:spLocks noChangeArrowheads="1"/>
          </p:cNvSpPr>
          <p:nvPr/>
        </p:nvSpPr>
        <p:spPr bwMode="auto">
          <a:xfrm>
            <a:off x="2114550" y="2259013"/>
            <a:ext cx="5232400" cy="1830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l">
              <a:lnSpc>
                <a:spcPct val="90000"/>
              </a:lnSpc>
            </a:pPr>
            <a:r>
              <a:rPr lang="en-US" altLang="zh-CN">
                <a:latin typeface="黑体" pitchFamily="2" charset="-122"/>
                <a:ea typeface="黑体" pitchFamily="2" charset="-122"/>
                <a:cs typeface="Times New Roman" pitchFamily="18" charset="0"/>
              </a:rPr>
              <a:t>   </a:t>
            </a:r>
            <a:r>
              <a:rPr lang="en-US" altLang="zh-CN">
                <a:solidFill>
                  <a:schemeClr val="hlink"/>
                </a:solidFill>
                <a:latin typeface="黑体" pitchFamily="2" charset="-122"/>
                <a:ea typeface="黑体" pitchFamily="2" charset="-122"/>
                <a:cs typeface="Times New Roman" pitchFamily="18" charset="0"/>
              </a:rPr>
              <a:t>021 </a:t>
            </a:r>
            <a:r>
              <a:rPr lang="en-US" altLang="zh-CN">
                <a:latin typeface="黑体" pitchFamily="2" charset="-122"/>
                <a:ea typeface="黑体" pitchFamily="2" charset="-122"/>
                <a:cs typeface="Times New Roman" pitchFamily="18" charset="0"/>
              </a:rPr>
              <a:t>XXX…XX   </a:t>
            </a:r>
            <a:r>
              <a:rPr lang="zh-CN" altLang="en-US">
                <a:latin typeface="黑体" pitchFamily="2" charset="-122"/>
                <a:ea typeface="黑体" pitchFamily="2" charset="-122"/>
                <a:cs typeface="Times New Roman" pitchFamily="18" charset="0"/>
              </a:rPr>
              <a:t>上海</a:t>
            </a:r>
          </a:p>
          <a:p>
            <a:pPr algn="l">
              <a:lnSpc>
                <a:spcPct val="90000"/>
              </a:lnSpc>
            </a:pPr>
            <a:r>
              <a:rPr lang="zh-CN" altLang="en-US">
                <a:solidFill>
                  <a:schemeClr val="hlink"/>
                </a:solidFill>
                <a:latin typeface="黑体" pitchFamily="2" charset="-122"/>
                <a:ea typeface="黑体" pitchFamily="2" charset="-122"/>
                <a:cs typeface="Times New Roman" pitchFamily="18" charset="0"/>
              </a:rPr>
              <a:t>   </a:t>
            </a:r>
            <a:r>
              <a:rPr lang="en-US" altLang="zh-CN">
                <a:solidFill>
                  <a:schemeClr val="hlink"/>
                </a:solidFill>
                <a:latin typeface="黑体" pitchFamily="2" charset="-122"/>
                <a:ea typeface="黑体" pitchFamily="2" charset="-122"/>
                <a:cs typeface="Times New Roman" pitchFamily="18" charset="0"/>
              </a:rPr>
              <a:t>022 </a:t>
            </a:r>
            <a:r>
              <a:rPr lang="en-US" altLang="zh-CN">
                <a:latin typeface="黑体" pitchFamily="2" charset="-122"/>
                <a:ea typeface="黑体" pitchFamily="2" charset="-122"/>
                <a:cs typeface="Times New Roman" pitchFamily="18" charset="0"/>
              </a:rPr>
              <a:t>XXX…XX   </a:t>
            </a:r>
            <a:r>
              <a:rPr lang="zh-CN" altLang="en-US">
                <a:latin typeface="黑体" pitchFamily="2" charset="-122"/>
                <a:ea typeface="黑体" pitchFamily="2" charset="-122"/>
                <a:cs typeface="Times New Roman" pitchFamily="18" charset="0"/>
              </a:rPr>
              <a:t>天津</a:t>
            </a:r>
          </a:p>
          <a:p>
            <a:pPr algn="l">
              <a:lnSpc>
                <a:spcPct val="90000"/>
              </a:lnSpc>
            </a:pPr>
            <a:r>
              <a:rPr lang="en-US" altLang="zh-CN">
                <a:solidFill>
                  <a:schemeClr val="hlink"/>
                </a:solidFill>
                <a:latin typeface="黑体" pitchFamily="2" charset="-122"/>
                <a:ea typeface="黑体" pitchFamily="2" charset="-122"/>
                <a:cs typeface="Times New Roman" pitchFamily="18" charset="0"/>
              </a:rPr>
              <a:t>   028 </a:t>
            </a:r>
            <a:r>
              <a:rPr lang="en-US" altLang="zh-CN">
                <a:latin typeface="黑体" pitchFamily="2" charset="-122"/>
                <a:ea typeface="黑体" pitchFamily="2" charset="-122"/>
                <a:cs typeface="Times New Roman" pitchFamily="18" charset="0"/>
              </a:rPr>
              <a:t>XXX…XX   </a:t>
            </a:r>
            <a:r>
              <a:rPr lang="zh-CN" altLang="en-US">
                <a:latin typeface="黑体" pitchFamily="2" charset="-122"/>
                <a:ea typeface="黑体" pitchFamily="2" charset="-122"/>
                <a:cs typeface="Times New Roman" pitchFamily="18" charset="0"/>
              </a:rPr>
              <a:t>成都</a:t>
            </a:r>
          </a:p>
          <a:p>
            <a:pPr algn="l">
              <a:lnSpc>
                <a:spcPct val="90000"/>
              </a:lnSpc>
            </a:pPr>
            <a:r>
              <a:rPr lang="en-US" altLang="zh-CN">
                <a:solidFill>
                  <a:schemeClr val="hlink"/>
                </a:solidFill>
                <a:latin typeface="黑体" pitchFamily="2" charset="-122"/>
                <a:ea typeface="黑体" pitchFamily="2" charset="-122"/>
                <a:cs typeface="Times New Roman" pitchFamily="18" charset="0"/>
              </a:rPr>
              <a:t>∴ 0286 </a:t>
            </a:r>
            <a:r>
              <a:rPr lang="zh-CN" altLang="en-US">
                <a:solidFill>
                  <a:schemeClr val="hlink"/>
                </a:solidFill>
                <a:latin typeface="黑体" pitchFamily="2" charset="-122"/>
                <a:ea typeface="黑体" pitchFamily="2" charset="-122"/>
                <a:cs typeface="Times New Roman" pitchFamily="18" charset="0"/>
              </a:rPr>
              <a:t>不能再作为长途区号</a:t>
            </a:r>
            <a:r>
              <a:rPr lang="en-US" altLang="zh-CN">
                <a:solidFill>
                  <a:schemeClr val="hlink"/>
                </a:solidFill>
                <a:latin typeface="黑体" pitchFamily="2" charset="-122"/>
                <a:ea typeface="黑体" pitchFamily="2" charset="-122"/>
                <a:cs typeface="Times New Roman" pitchFamily="18" charset="0"/>
              </a:rPr>
              <a:t>!</a:t>
            </a:r>
          </a:p>
          <a:p>
            <a:pPr algn="l">
              <a:lnSpc>
                <a:spcPct val="90000"/>
              </a:lnSpc>
            </a:pPr>
            <a:endParaRPr lang="zh-CN" altLang="en-US">
              <a:solidFill>
                <a:schemeClr val="hlink"/>
              </a:solidFill>
              <a:latin typeface="黑体" pitchFamily="2" charset="-122"/>
              <a:ea typeface="黑体" pitchFamily="2" charset="-122"/>
              <a:cs typeface="Times New Roman" pitchFamily="18" charset="0"/>
            </a:endParaRPr>
          </a:p>
        </p:txBody>
      </p:sp>
      <p:sp>
        <p:nvSpPr>
          <p:cNvPr id="19460" name="Line 50"/>
          <p:cNvSpPr>
            <a:spLocks noChangeShapeType="1"/>
          </p:cNvSpPr>
          <p:nvPr/>
        </p:nvSpPr>
        <p:spPr bwMode="auto">
          <a:xfrm>
            <a:off x="3857625" y="1527175"/>
            <a:ext cx="0" cy="3571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grpSp>
        <p:nvGrpSpPr>
          <p:cNvPr id="19461" name="Group 53"/>
          <p:cNvGrpSpPr>
            <a:grpSpLocks/>
          </p:cNvGrpSpPr>
          <p:nvPr/>
        </p:nvGrpSpPr>
        <p:grpSpPr bwMode="auto">
          <a:xfrm>
            <a:off x="1784350" y="1624013"/>
            <a:ext cx="3832225" cy="385762"/>
            <a:chOff x="1264" y="1024"/>
            <a:chExt cx="2603" cy="243"/>
          </a:xfrm>
        </p:grpSpPr>
        <p:sp>
          <p:nvSpPr>
            <p:cNvPr id="19463" name="Rectangle 48"/>
            <p:cNvSpPr>
              <a:spLocks noChangeArrowheads="1"/>
            </p:cNvSpPr>
            <p:nvPr/>
          </p:nvSpPr>
          <p:spPr bwMode="auto">
            <a:xfrm>
              <a:off x="1264" y="1024"/>
              <a:ext cx="1022" cy="243"/>
            </a:xfrm>
            <a:prstGeom prst="rect">
              <a:avLst/>
            </a:prstGeom>
            <a:noFill/>
            <a:ln w="19050">
              <a:solidFill>
                <a:srgbClr val="003399"/>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p>
              <a:pPr algn="ctr"/>
              <a:r>
                <a:rPr lang="zh-CN" altLang="en-US">
                  <a:solidFill>
                    <a:schemeClr val="hlink"/>
                  </a:solidFill>
                  <a:latin typeface="黑体" pitchFamily="2" charset="-122"/>
                  <a:ea typeface="黑体" pitchFamily="2" charset="-122"/>
                </a:rPr>
                <a:t>长途区号</a:t>
              </a:r>
            </a:p>
          </p:txBody>
        </p:sp>
        <p:sp>
          <p:nvSpPr>
            <p:cNvPr id="19464" name="Rectangle 51"/>
            <p:cNvSpPr>
              <a:spLocks noChangeArrowheads="1"/>
            </p:cNvSpPr>
            <p:nvPr/>
          </p:nvSpPr>
          <p:spPr bwMode="auto">
            <a:xfrm>
              <a:off x="2283" y="1024"/>
              <a:ext cx="1584" cy="243"/>
            </a:xfrm>
            <a:prstGeom prst="rect">
              <a:avLst/>
            </a:prstGeom>
            <a:noFill/>
            <a:ln w="19050">
              <a:solidFill>
                <a:srgbClr val="003399"/>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p>
              <a:pPr algn="ctr"/>
              <a:r>
                <a:rPr lang="zh-CN" altLang="en-US">
                  <a:latin typeface="黑体" pitchFamily="2" charset="-122"/>
                  <a:ea typeface="黑体" pitchFamily="2" charset="-122"/>
                </a:rPr>
                <a:t>电话号码</a:t>
              </a:r>
            </a:p>
          </p:txBody>
        </p:sp>
      </p:grpSp>
      <p:sp>
        <p:nvSpPr>
          <p:cNvPr id="19462" name="Text Box 54"/>
          <p:cNvSpPr txBox="1">
            <a:spLocks noChangeArrowheads="1"/>
          </p:cNvSpPr>
          <p:nvPr/>
        </p:nvSpPr>
        <p:spPr bwMode="auto">
          <a:xfrm>
            <a:off x="2127250" y="3978275"/>
            <a:ext cx="5254625" cy="213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l">
              <a:lnSpc>
                <a:spcPct val="90000"/>
              </a:lnSpc>
            </a:pPr>
            <a:r>
              <a:rPr lang="zh-CN" altLang="en-US">
                <a:latin typeface="黑体" pitchFamily="2" charset="-122"/>
                <a:ea typeface="黑体" pitchFamily="2" charset="-122"/>
                <a:cs typeface="Times New Roman" pitchFamily="18" charset="0"/>
              </a:rPr>
              <a:t>但 </a:t>
            </a:r>
            <a:r>
              <a:rPr lang="en-US" altLang="zh-CN">
                <a:solidFill>
                  <a:schemeClr val="hlink"/>
                </a:solidFill>
                <a:latin typeface="黑体" pitchFamily="2" charset="-122"/>
                <a:ea typeface="黑体" pitchFamily="2" charset="-122"/>
                <a:cs typeface="Times New Roman" pitchFamily="18" charset="0"/>
              </a:rPr>
              <a:t>083</a:t>
            </a:r>
            <a:r>
              <a:rPr lang="zh-CN" altLang="en-US">
                <a:latin typeface="黑体" pitchFamily="2" charset="-122"/>
                <a:ea typeface="黑体" pitchFamily="2" charset="-122"/>
                <a:cs typeface="Times New Roman" pitchFamily="18" charset="0"/>
              </a:rPr>
              <a:t>不是长途区号</a:t>
            </a:r>
            <a:r>
              <a:rPr lang="en-US" altLang="zh-CN">
                <a:latin typeface="黑体" pitchFamily="2" charset="-122"/>
                <a:ea typeface="黑体" pitchFamily="2" charset="-122"/>
                <a:cs typeface="Times New Roman" pitchFamily="18" charset="0"/>
              </a:rPr>
              <a:t>,</a:t>
            </a:r>
            <a:r>
              <a:rPr lang="zh-CN" altLang="en-US">
                <a:latin typeface="黑体" pitchFamily="2" charset="-122"/>
                <a:ea typeface="黑体" pitchFamily="2" charset="-122"/>
                <a:cs typeface="Times New Roman" pitchFamily="18" charset="0"/>
              </a:rPr>
              <a:t>可以扩展</a:t>
            </a:r>
            <a:r>
              <a:rPr lang="en-US" altLang="zh-CN">
                <a:latin typeface="黑体" pitchFamily="2" charset="-122"/>
                <a:ea typeface="黑体" pitchFamily="2" charset="-122"/>
                <a:cs typeface="Times New Roman" pitchFamily="18" charset="0"/>
              </a:rPr>
              <a:t>:</a:t>
            </a:r>
          </a:p>
          <a:p>
            <a:pPr algn="l">
              <a:lnSpc>
                <a:spcPct val="90000"/>
              </a:lnSpc>
            </a:pPr>
            <a:r>
              <a:rPr lang="zh-CN" altLang="en-US">
                <a:solidFill>
                  <a:schemeClr val="hlink"/>
                </a:solidFill>
                <a:latin typeface="黑体" pitchFamily="2" charset="-122"/>
                <a:ea typeface="黑体" pitchFamily="2" charset="-122"/>
                <a:cs typeface="Times New Roman" pitchFamily="18" charset="0"/>
              </a:rPr>
              <a:t>   </a:t>
            </a:r>
            <a:r>
              <a:rPr lang="en-US" altLang="zh-CN">
                <a:solidFill>
                  <a:schemeClr val="hlink"/>
                </a:solidFill>
                <a:latin typeface="黑体" pitchFamily="2" charset="-122"/>
                <a:ea typeface="黑体" pitchFamily="2" charset="-122"/>
                <a:cs typeface="Times New Roman" pitchFamily="18" charset="0"/>
              </a:rPr>
              <a:t>0830</a:t>
            </a:r>
            <a:r>
              <a:rPr lang="en-US" altLang="zh-CN">
                <a:latin typeface="黑体" pitchFamily="2" charset="-122"/>
                <a:ea typeface="黑体" pitchFamily="2" charset="-122"/>
                <a:cs typeface="Times New Roman" pitchFamily="18" charset="0"/>
              </a:rPr>
              <a:t>   </a:t>
            </a:r>
            <a:r>
              <a:rPr lang="zh-CN" altLang="en-US">
                <a:latin typeface="黑体" pitchFamily="2" charset="-122"/>
                <a:ea typeface="黑体" pitchFamily="2" charset="-122"/>
                <a:cs typeface="Times New Roman" pitchFamily="18" charset="0"/>
              </a:rPr>
              <a:t>泸州</a:t>
            </a:r>
          </a:p>
          <a:p>
            <a:pPr algn="l">
              <a:lnSpc>
                <a:spcPct val="90000"/>
              </a:lnSpc>
            </a:pPr>
            <a:r>
              <a:rPr lang="zh-CN" altLang="en-US">
                <a:solidFill>
                  <a:schemeClr val="hlink"/>
                </a:solidFill>
                <a:latin typeface="黑体" pitchFamily="2" charset="-122"/>
                <a:ea typeface="黑体" pitchFamily="2" charset="-122"/>
                <a:cs typeface="Times New Roman" pitchFamily="18" charset="0"/>
              </a:rPr>
              <a:t>   </a:t>
            </a:r>
            <a:r>
              <a:rPr lang="en-US" altLang="zh-CN">
                <a:solidFill>
                  <a:schemeClr val="hlink"/>
                </a:solidFill>
                <a:latin typeface="黑体" pitchFamily="2" charset="-122"/>
                <a:ea typeface="黑体" pitchFamily="2" charset="-122"/>
                <a:cs typeface="Times New Roman" pitchFamily="18" charset="0"/>
              </a:rPr>
              <a:t>0831 </a:t>
            </a:r>
            <a:r>
              <a:rPr lang="en-US" altLang="zh-CN">
                <a:latin typeface="黑体" pitchFamily="2" charset="-122"/>
                <a:ea typeface="黑体" pitchFamily="2" charset="-122"/>
                <a:cs typeface="Times New Roman" pitchFamily="18" charset="0"/>
              </a:rPr>
              <a:t>  </a:t>
            </a:r>
            <a:r>
              <a:rPr lang="zh-CN" altLang="en-US">
                <a:latin typeface="黑体" pitchFamily="2" charset="-122"/>
                <a:ea typeface="黑体" pitchFamily="2" charset="-122"/>
                <a:cs typeface="Times New Roman" pitchFamily="18" charset="0"/>
              </a:rPr>
              <a:t>宜宾</a:t>
            </a:r>
          </a:p>
          <a:p>
            <a:pPr algn="l">
              <a:lnSpc>
                <a:spcPct val="90000"/>
              </a:lnSpc>
            </a:pPr>
            <a:r>
              <a:rPr lang="zh-CN" altLang="en-US">
                <a:solidFill>
                  <a:schemeClr val="hlink"/>
                </a:solidFill>
                <a:latin typeface="黑体" pitchFamily="2" charset="-122"/>
                <a:ea typeface="黑体" pitchFamily="2" charset="-122"/>
                <a:cs typeface="Times New Roman" pitchFamily="18" charset="0"/>
              </a:rPr>
              <a:t>   </a:t>
            </a:r>
            <a:r>
              <a:rPr lang="en-US" altLang="zh-CN">
                <a:solidFill>
                  <a:schemeClr val="hlink"/>
                </a:solidFill>
                <a:latin typeface="黑体" pitchFamily="2" charset="-122"/>
                <a:ea typeface="黑体" pitchFamily="2" charset="-122"/>
                <a:cs typeface="Times New Roman" pitchFamily="18" charset="0"/>
              </a:rPr>
              <a:t>0832 </a:t>
            </a:r>
            <a:r>
              <a:rPr lang="en-US" altLang="zh-CN">
                <a:latin typeface="黑体" pitchFamily="2" charset="-122"/>
                <a:ea typeface="黑体" pitchFamily="2" charset="-122"/>
                <a:cs typeface="Times New Roman" pitchFamily="18" charset="0"/>
              </a:rPr>
              <a:t>  </a:t>
            </a:r>
            <a:r>
              <a:rPr lang="zh-CN" altLang="en-US">
                <a:latin typeface="黑体" pitchFamily="2" charset="-122"/>
                <a:ea typeface="黑体" pitchFamily="2" charset="-122"/>
                <a:cs typeface="Times New Roman" pitchFamily="18" charset="0"/>
              </a:rPr>
              <a:t>内江</a:t>
            </a:r>
          </a:p>
          <a:p>
            <a:pPr algn="l">
              <a:lnSpc>
                <a:spcPct val="90000"/>
              </a:lnSpc>
            </a:pPr>
            <a:r>
              <a:rPr lang="zh-CN" altLang="en-US">
                <a:solidFill>
                  <a:schemeClr val="hlink"/>
                </a:solidFill>
                <a:latin typeface="黑体" pitchFamily="2" charset="-122"/>
                <a:ea typeface="黑体" pitchFamily="2" charset="-122"/>
                <a:cs typeface="Times New Roman" pitchFamily="18" charset="0"/>
              </a:rPr>
              <a:t>   </a:t>
            </a:r>
            <a:r>
              <a:rPr lang="en-US" altLang="zh-CN">
                <a:solidFill>
                  <a:schemeClr val="hlink"/>
                </a:solidFill>
                <a:latin typeface="黑体" pitchFamily="2" charset="-122"/>
                <a:ea typeface="黑体" pitchFamily="2" charset="-122"/>
                <a:cs typeface="Times New Roman" pitchFamily="18" charset="0"/>
              </a:rPr>
              <a:t>0833 </a:t>
            </a:r>
            <a:r>
              <a:rPr lang="en-US" altLang="zh-CN">
                <a:latin typeface="黑体" pitchFamily="2" charset="-122"/>
                <a:ea typeface="黑体" pitchFamily="2" charset="-122"/>
                <a:cs typeface="Times New Roman" pitchFamily="18" charset="0"/>
              </a:rPr>
              <a:t>  </a:t>
            </a:r>
            <a:r>
              <a:rPr lang="zh-CN" altLang="en-US">
                <a:latin typeface="黑体" pitchFamily="2" charset="-122"/>
                <a:ea typeface="黑体" pitchFamily="2" charset="-122"/>
                <a:cs typeface="Times New Roman" pitchFamily="18" charset="0"/>
              </a:rPr>
              <a:t>乐山</a:t>
            </a:r>
          </a:p>
          <a:p>
            <a:pPr algn="l">
              <a:lnSpc>
                <a:spcPct val="90000"/>
              </a:lnSpc>
            </a:pPr>
            <a:r>
              <a:rPr lang="zh-CN" altLang="en-US">
                <a:solidFill>
                  <a:schemeClr val="hlink"/>
                </a:solidFill>
                <a:latin typeface="黑体" pitchFamily="2" charset="-122"/>
                <a:ea typeface="黑体" pitchFamily="2" charset="-122"/>
                <a:cs typeface="Times New Roman" pitchFamily="18" charset="0"/>
              </a:rPr>
              <a:t>   </a:t>
            </a:r>
            <a:r>
              <a:rPr lang="en-US" altLang="zh-CN">
                <a:solidFill>
                  <a:schemeClr val="hlink"/>
                </a:solidFill>
                <a:latin typeface="黑体" pitchFamily="2" charset="-122"/>
                <a:ea typeface="黑体" pitchFamily="2" charset="-122"/>
                <a:cs typeface="Times New Roman" pitchFamily="18" charset="0"/>
              </a:rPr>
              <a:t>083</a:t>
            </a:r>
            <a:r>
              <a:rPr lang="zh-CN" altLang="en-US">
                <a:solidFill>
                  <a:schemeClr val="hlink"/>
                </a:solidFill>
                <a:latin typeface="黑体" pitchFamily="2" charset="-122"/>
                <a:ea typeface="黑体" pitchFamily="2" charset="-122"/>
                <a:cs typeface="Times New Roman" pitchFamily="18" charset="0"/>
              </a:rPr>
              <a:t>？ </a:t>
            </a:r>
            <a:r>
              <a:rPr lang="zh-CN" altLang="en-US">
                <a:latin typeface="黑体" pitchFamily="2" charset="-122"/>
                <a:ea typeface="黑体" pitchFamily="2" charset="-122"/>
                <a:cs typeface="Times New Roman" pitchFamily="18" charset="0"/>
              </a:rPr>
              <a:t> </a:t>
            </a:r>
            <a:r>
              <a:rPr lang="en-US" altLang="zh-CN">
                <a:latin typeface="黑体" pitchFamily="2" charset="-122"/>
                <a:ea typeface="黑体" pitchFamily="2" charset="-122"/>
                <a:cs typeface="Times New Roman" pitchFamily="18" charset="0"/>
              </a:rPr>
              <a:t>……</a:t>
            </a:r>
          </a:p>
          <a:p>
            <a:pPr algn="l">
              <a:lnSpc>
                <a:spcPct val="90000"/>
              </a:lnSpc>
            </a:pPr>
            <a:r>
              <a:rPr lang="zh-CN" altLang="en-US">
                <a:latin typeface="黑体" pitchFamily="2" charset="-122"/>
                <a:ea typeface="黑体" pitchFamily="2" charset="-122"/>
                <a:cs typeface="Times New Roman" pitchFamily="18" charset="0"/>
              </a:rPr>
              <a:t>   </a:t>
            </a:r>
            <a:endParaRPr lang="zh-CN" altLang="en-US">
              <a:solidFill>
                <a:schemeClr val="hlink"/>
              </a:solidFill>
              <a:latin typeface="黑体" pitchFamily="2" charset="-122"/>
              <a:ea typeface="黑体" pitchFamily="2" charset="-122"/>
              <a:cs typeface="Times New Roman" pitchFamily="18" charset="0"/>
            </a:endParaRPr>
          </a:p>
        </p:txBody>
      </p:sp>
    </p:spTree>
  </p:cSld>
  <p:clrMapOvr>
    <a:masterClrMapping/>
  </p:clrMapOvr>
  <p:transition>
    <p:wipe dir="d"/>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9"/>
          <p:cNvSpPr>
            <a:spLocks noChangeArrowheads="1"/>
          </p:cNvSpPr>
          <p:nvPr/>
        </p:nvSpPr>
        <p:spPr bwMode="auto">
          <a:xfrm>
            <a:off x="530225" y="461963"/>
            <a:ext cx="6589713"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eaLnBrk="1" hangingPunct="1">
              <a:spcBef>
                <a:spcPct val="20000"/>
              </a:spcBef>
              <a:buClr>
                <a:schemeClr val="bg1"/>
              </a:buClr>
              <a:buFont typeface="Wingdings" pitchFamily="2" charset="2"/>
              <a:buNone/>
            </a:pPr>
            <a:r>
              <a:rPr lang="zh-CN" altLang="en-US">
                <a:solidFill>
                  <a:srgbClr val="990000"/>
                </a:solidFill>
                <a:latin typeface="黑体" pitchFamily="2" charset="-122"/>
                <a:ea typeface="黑体" pitchFamily="2" charset="-122"/>
              </a:rPr>
              <a:t> </a:t>
            </a:r>
            <a:r>
              <a:rPr kumimoji="0" lang="zh-CN" altLang="en-US">
                <a:solidFill>
                  <a:srgbClr val="800000"/>
                </a:solidFill>
                <a:latin typeface="黑体" pitchFamily="2" charset="-122"/>
                <a:ea typeface="黑体" pitchFamily="2" charset="-122"/>
              </a:rPr>
              <a:t>2.非规整型(变长操作码、定长指令码）</a:t>
            </a:r>
            <a:endParaRPr kumimoji="0" lang="zh-CN" altLang="en-US">
              <a:solidFill>
                <a:srgbClr val="800000"/>
              </a:solidFill>
              <a:latin typeface="黑体" pitchFamily="2" charset="-122"/>
              <a:ea typeface="黑体" pitchFamily="2" charset="-122"/>
              <a:cs typeface="Courier New" pitchFamily="49" charset="0"/>
            </a:endParaRPr>
          </a:p>
          <a:p>
            <a:pPr algn="l" eaLnBrk="1" hangingPunct="1">
              <a:spcBef>
                <a:spcPct val="20000"/>
              </a:spcBef>
              <a:buClr>
                <a:schemeClr val="bg1"/>
              </a:buClr>
              <a:buFont typeface="Wingdings" pitchFamily="2" charset="2"/>
              <a:buNone/>
            </a:pPr>
            <a:r>
              <a:rPr kumimoji="0" lang="zh-CN" altLang="en-US">
                <a:latin typeface="黑体" pitchFamily="2" charset="-122"/>
                <a:ea typeface="黑体" pitchFamily="2" charset="-122"/>
              </a:rPr>
              <a:t>   </a:t>
            </a:r>
            <a:r>
              <a:rPr kumimoji="0" lang="zh-CN" altLang="en-US">
                <a:solidFill>
                  <a:schemeClr val="hlink"/>
                </a:solidFill>
                <a:latin typeface="黑体" pitchFamily="2" charset="-122"/>
                <a:ea typeface="黑体" pitchFamily="2" charset="-122"/>
              </a:rPr>
              <a:t>例：</a:t>
            </a:r>
            <a:r>
              <a:rPr kumimoji="0" lang="zh-CN" altLang="en-US">
                <a:latin typeface="黑体" pitchFamily="2" charset="-122"/>
                <a:ea typeface="黑体" pitchFamily="2" charset="-122"/>
              </a:rPr>
              <a:t>操作码编码的扩展</a:t>
            </a:r>
            <a:endParaRPr kumimoji="0" lang="zh-CN" altLang="en-US">
              <a:solidFill>
                <a:srgbClr val="800000"/>
              </a:solidFill>
              <a:latin typeface="黑体" pitchFamily="2" charset="-122"/>
              <a:ea typeface="黑体" pitchFamily="2" charset="-122"/>
            </a:endParaRPr>
          </a:p>
        </p:txBody>
      </p:sp>
      <p:grpSp>
        <p:nvGrpSpPr>
          <p:cNvPr id="2" name="Group 13"/>
          <p:cNvGrpSpPr>
            <a:grpSpLocks/>
          </p:cNvGrpSpPr>
          <p:nvPr/>
        </p:nvGrpSpPr>
        <p:grpSpPr bwMode="auto">
          <a:xfrm>
            <a:off x="0" y="1349375"/>
            <a:ext cx="7199313" cy="1231900"/>
            <a:chOff x="0" y="850"/>
            <a:chExt cx="4535" cy="776"/>
          </a:xfrm>
        </p:grpSpPr>
        <p:graphicFrame>
          <p:nvGraphicFramePr>
            <p:cNvPr id="20493" name="Object 11"/>
            <p:cNvGraphicFramePr>
              <a:graphicFrameLocks noChangeAspect="1"/>
            </p:cNvGraphicFramePr>
            <p:nvPr/>
          </p:nvGraphicFramePr>
          <p:xfrm>
            <a:off x="0" y="868"/>
            <a:ext cx="4535" cy="758"/>
          </p:xfrm>
          <a:graphic>
            <a:graphicData uri="http://schemas.openxmlformats.org/presentationml/2006/ole">
              <mc:AlternateContent xmlns:mc="http://schemas.openxmlformats.org/markup-compatibility/2006">
                <mc:Choice xmlns:v="urn:schemas-microsoft-com:vml" Requires="v">
                  <p:oleObj spid="_x0000_s20523" name="Document" r:id="rId4" imgW="5487518" imgH="924105" progId="Word.Document.8">
                    <p:embed/>
                  </p:oleObj>
                </mc:Choice>
                <mc:Fallback>
                  <p:oleObj name="Document" r:id="rId4" imgW="5487518" imgH="924105" progId="Word.Document.8">
                    <p:embed/>
                    <p:pic>
                      <p:nvPicPr>
                        <p:cNvPr id="0" name="Object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868"/>
                          <a:ext cx="4535" cy="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494" name="Rectangle 9"/>
            <p:cNvSpPr>
              <a:spLocks noChangeArrowheads="1"/>
            </p:cNvSpPr>
            <p:nvPr/>
          </p:nvSpPr>
          <p:spPr bwMode="auto">
            <a:xfrm>
              <a:off x="1258" y="850"/>
              <a:ext cx="401" cy="751"/>
            </a:xfrm>
            <a:prstGeom prst="rect">
              <a:avLst/>
            </a:prstGeom>
            <a:noFill/>
            <a:ln w="19050" algn="ctr">
              <a:solidFill>
                <a:schemeClr val="hlink"/>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endParaRPr lang="zh-CN" altLang="en-US">
                <a:latin typeface="黑体" pitchFamily="2" charset="-122"/>
                <a:ea typeface="黑体" pitchFamily="2" charset="-122"/>
              </a:endParaRPr>
            </a:p>
          </p:txBody>
        </p:sp>
      </p:grpSp>
      <p:grpSp>
        <p:nvGrpSpPr>
          <p:cNvPr id="3" name="Group 14"/>
          <p:cNvGrpSpPr>
            <a:grpSpLocks/>
          </p:cNvGrpSpPr>
          <p:nvPr/>
        </p:nvGrpSpPr>
        <p:grpSpPr bwMode="auto">
          <a:xfrm>
            <a:off x="0" y="2644775"/>
            <a:ext cx="7061200" cy="1233488"/>
            <a:chOff x="0" y="1666"/>
            <a:chExt cx="4448" cy="777"/>
          </a:xfrm>
        </p:grpSpPr>
        <p:graphicFrame>
          <p:nvGraphicFramePr>
            <p:cNvPr id="20491" name="Object 10"/>
            <p:cNvGraphicFramePr>
              <a:graphicFrameLocks noChangeAspect="1"/>
            </p:cNvGraphicFramePr>
            <p:nvPr/>
          </p:nvGraphicFramePr>
          <p:xfrm>
            <a:off x="0" y="1677"/>
            <a:ext cx="4448" cy="766"/>
          </p:xfrm>
          <a:graphic>
            <a:graphicData uri="http://schemas.openxmlformats.org/presentationml/2006/ole">
              <mc:AlternateContent xmlns:mc="http://schemas.openxmlformats.org/markup-compatibility/2006">
                <mc:Choice xmlns:v="urn:schemas-microsoft-com:vml" Requires="v">
                  <p:oleObj spid="_x0000_s20524" name="Document" r:id="rId7" imgW="5334507" imgH="924105" progId="Word.Document.8">
                    <p:embed/>
                  </p:oleObj>
                </mc:Choice>
                <mc:Fallback>
                  <p:oleObj name="Document" r:id="rId7" imgW="5334507" imgH="924105" progId="Word.Document.8">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1677"/>
                          <a:ext cx="4448" cy="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492" name="Rectangle 10"/>
            <p:cNvSpPr>
              <a:spLocks noChangeArrowheads="1"/>
            </p:cNvSpPr>
            <p:nvPr/>
          </p:nvSpPr>
          <p:spPr bwMode="auto">
            <a:xfrm>
              <a:off x="1266" y="1666"/>
              <a:ext cx="797" cy="751"/>
            </a:xfrm>
            <a:prstGeom prst="rect">
              <a:avLst/>
            </a:prstGeom>
            <a:noFill/>
            <a:ln w="19050" algn="ctr">
              <a:solidFill>
                <a:schemeClr val="hlink"/>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endParaRPr lang="zh-CN" altLang="en-US">
                <a:latin typeface="黑体" pitchFamily="2" charset="-122"/>
                <a:ea typeface="黑体" pitchFamily="2" charset="-122"/>
              </a:endParaRPr>
            </a:p>
          </p:txBody>
        </p:sp>
      </p:grpSp>
      <p:grpSp>
        <p:nvGrpSpPr>
          <p:cNvPr id="4" name="Group 15"/>
          <p:cNvGrpSpPr>
            <a:grpSpLocks/>
          </p:cNvGrpSpPr>
          <p:nvPr/>
        </p:nvGrpSpPr>
        <p:grpSpPr bwMode="auto">
          <a:xfrm>
            <a:off x="11113" y="4017963"/>
            <a:ext cx="7258050" cy="1231900"/>
            <a:chOff x="7" y="2531"/>
            <a:chExt cx="4572" cy="776"/>
          </a:xfrm>
        </p:grpSpPr>
        <p:graphicFrame>
          <p:nvGraphicFramePr>
            <p:cNvPr id="20489" name="Object 12"/>
            <p:cNvGraphicFramePr>
              <a:graphicFrameLocks noChangeAspect="1"/>
            </p:cNvGraphicFramePr>
            <p:nvPr/>
          </p:nvGraphicFramePr>
          <p:xfrm>
            <a:off x="7" y="2541"/>
            <a:ext cx="4572" cy="766"/>
          </p:xfrm>
          <a:graphic>
            <a:graphicData uri="http://schemas.openxmlformats.org/presentationml/2006/ole">
              <mc:AlternateContent xmlns:mc="http://schemas.openxmlformats.org/markup-compatibility/2006">
                <mc:Choice xmlns:v="urn:schemas-microsoft-com:vml" Requires="v">
                  <p:oleObj spid="_x0000_s20525" name="Document" r:id="rId10" imgW="5486798" imgH="924105" progId="Word.Document.8">
                    <p:embed/>
                  </p:oleObj>
                </mc:Choice>
                <mc:Fallback>
                  <p:oleObj name="Document" r:id="rId10" imgW="5486798" imgH="924105" progId="Word.Document.8">
                    <p:embed/>
                    <p:pic>
                      <p:nvPicPr>
                        <p:cNvPr id="0" name="Object 1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 y="2541"/>
                          <a:ext cx="4572" cy="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490" name="Rectangle 11"/>
            <p:cNvSpPr>
              <a:spLocks noChangeArrowheads="1"/>
            </p:cNvSpPr>
            <p:nvPr/>
          </p:nvSpPr>
          <p:spPr bwMode="auto">
            <a:xfrm>
              <a:off x="1267" y="2531"/>
              <a:ext cx="1142" cy="772"/>
            </a:xfrm>
            <a:prstGeom prst="rect">
              <a:avLst/>
            </a:prstGeom>
            <a:noFill/>
            <a:ln w="19050" algn="ctr">
              <a:solidFill>
                <a:schemeClr val="hlink"/>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endParaRPr lang="zh-CN" altLang="en-US">
                <a:latin typeface="黑体" pitchFamily="2" charset="-122"/>
                <a:ea typeface="黑体" pitchFamily="2" charset="-122"/>
              </a:endParaRPr>
            </a:p>
          </p:txBody>
        </p:sp>
      </p:grpSp>
      <p:grpSp>
        <p:nvGrpSpPr>
          <p:cNvPr id="5" name="Group 16"/>
          <p:cNvGrpSpPr>
            <a:grpSpLocks/>
          </p:cNvGrpSpPr>
          <p:nvPr/>
        </p:nvGrpSpPr>
        <p:grpSpPr bwMode="auto">
          <a:xfrm>
            <a:off x="0" y="5280025"/>
            <a:ext cx="7234238" cy="1352550"/>
            <a:chOff x="0" y="3326"/>
            <a:chExt cx="4557" cy="852"/>
          </a:xfrm>
        </p:grpSpPr>
        <p:graphicFrame>
          <p:nvGraphicFramePr>
            <p:cNvPr id="20487" name="Object 13"/>
            <p:cNvGraphicFramePr>
              <a:graphicFrameLocks noChangeAspect="1"/>
            </p:cNvGraphicFramePr>
            <p:nvPr/>
          </p:nvGraphicFramePr>
          <p:xfrm>
            <a:off x="0" y="3339"/>
            <a:ext cx="4557" cy="839"/>
          </p:xfrm>
          <a:graphic>
            <a:graphicData uri="http://schemas.openxmlformats.org/presentationml/2006/ole">
              <mc:AlternateContent xmlns:mc="http://schemas.openxmlformats.org/markup-compatibility/2006">
                <mc:Choice xmlns:v="urn:schemas-microsoft-com:vml" Requires="v">
                  <p:oleObj spid="_x0000_s20526" name="Document" r:id="rId13" imgW="5517401" imgH="1021985" progId="Word.Document.8">
                    <p:embed/>
                  </p:oleObj>
                </mc:Choice>
                <mc:Fallback>
                  <p:oleObj name="Document" r:id="rId13" imgW="5517401" imgH="1021985" progId="Word.Document.8">
                    <p:embed/>
                    <p:pic>
                      <p:nvPicPr>
                        <p:cNvPr id="0" name="Object 1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3339"/>
                          <a:ext cx="4557" cy="8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488" name="Rectangle 12"/>
            <p:cNvSpPr>
              <a:spLocks noChangeArrowheads="1"/>
            </p:cNvSpPr>
            <p:nvPr/>
          </p:nvSpPr>
          <p:spPr bwMode="auto">
            <a:xfrm>
              <a:off x="1282" y="3326"/>
              <a:ext cx="1481" cy="772"/>
            </a:xfrm>
            <a:prstGeom prst="rect">
              <a:avLst/>
            </a:prstGeom>
            <a:noFill/>
            <a:ln w="19050" algn="ctr">
              <a:solidFill>
                <a:schemeClr val="hlink"/>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endParaRPr lang="zh-CN" altLang="en-US">
                <a:latin typeface="黑体" pitchFamily="2" charset="-122"/>
                <a:ea typeface="黑体" pitchFamily="2" charset="-122"/>
              </a:endParaRPr>
            </a:p>
          </p:txBody>
        </p:sp>
      </p:grpSp>
    </p:spTree>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up)">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up)">
                                      <p:cBhvr>
                                        <p:cTn id="17" dur="500"/>
                                        <p:tgtEl>
                                          <p:spTgt spid="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up)">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4"/>
          <p:cNvSpPr>
            <a:spLocks noChangeArrowheads="1"/>
          </p:cNvSpPr>
          <p:nvPr/>
        </p:nvSpPr>
        <p:spPr bwMode="auto">
          <a:xfrm>
            <a:off x="498475" y="490538"/>
            <a:ext cx="3559175" cy="42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eaLnBrk="1" hangingPunct="1">
              <a:lnSpc>
                <a:spcPct val="90000"/>
              </a:lnSpc>
              <a:spcBef>
                <a:spcPct val="20000"/>
              </a:spcBef>
              <a:buClr>
                <a:schemeClr val="bg1"/>
              </a:buClr>
              <a:buFont typeface="Wingdings" pitchFamily="2" charset="2"/>
              <a:buNone/>
            </a:pPr>
            <a:r>
              <a:rPr kumimoji="0" lang="zh-CN" altLang="en-US">
                <a:solidFill>
                  <a:schemeClr val="hlink"/>
                </a:solidFill>
                <a:latin typeface="黑体" pitchFamily="2" charset="-122"/>
                <a:ea typeface="黑体" pitchFamily="2" charset="-122"/>
              </a:rPr>
              <a:t>例：</a:t>
            </a:r>
            <a:r>
              <a:rPr kumimoji="0" lang="en-US" altLang="zh-CN">
                <a:latin typeface="黑体" pitchFamily="2" charset="-122"/>
                <a:ea typeface="黑体" pitchFamily="2" charset="-122"/>
                <a:cs typeface="Times New Roman" pitchFamily="18" charset="0"/>
              </a:rPr>
              <a:t>PDP-11</a:t>
            </a:r>
            <a:r>
              <a:rPr kumimoji="0" lang="zh-CN" altLang="en-US">
                <a:latin typeface="黑体" pitchFamily="2" charset="-122"/>
                <a:ea typeface="黑体" pitchFamily="2" charset="-122"/>
                <a:cs typeface="Times New Roman" pitchFamily="18" charset="0"/>
              </a:rPr>
              <a:t>机的指令</a:t>
            </a:r>
            <a:r>
              <a:rPr kumimoji="0" lang="zh-CN" altLang="en-US">
                <a:latin typeface="黑体" pitchFamily="2" charset="-122"/>
                <a:ea typeface="黑体" pitchFamily="2" charset="-122"/>
              </a:rPr>
              <a:t>格式</a:t>
            </a:r>
            <a:endParaRPr lang="zh-CN" altLang="en-US">
              <a:solidFill>
                <a:schemeClr val="tx1"/>
              </a:solidFill>
              <a:latin typeface="黑体" pitchFamily="2" charset="-122"/>
              <a:ea typeface="黑体" pitchFamily="2" charset="-122"/>
            </a:endParaRPr>
          </a:p>
        </p:txBody>
      </p:sp>
      <p:grpSp>
        <p:nvGrpSpPr>
          <p:cNvPr id="21507" name="Group 53"/>
          <p:cNvGrpSpPr>
            <a:grpSpLocks/>
          </p:cNvGrpSpPr>
          <p:nvPr/>
        </p:nvGrpSpPr>
        <p:grpSpPr bwMode="auto">
          <a:xfrm>
            <a:off x="2370138" y="874713"/>
            <a:ext cx="1868487" cy="582612"/>
            <a:chOff x="3246" y="1112"/>
            <a:chExt cx="1177" cy="367"/>
          </a:xfrm>
        </p:grpSpPr>
        <p:grpSp>
          <p:nvGrpSpPr>
            <p:cNvPr id="21575" name="Group 44"/>
            <p:cNvGrpSpPr>
              <a:grpSpLocks/>
            </p:cNvGrpSpPr>
            <p:nvPr/>
          </p:nvGrpSpPr>
          <p:grpSpPr bwMode="auto">
            <a:xfrm>
              <a:off x="3246" y="1118"/>
              <a:ext cx="375" cy="360"/>
              <a:chOff x="3232" y="543"/>
              <a:chExt cx="375" cy="360"/>
            </a:xfrm>
          </p:grpSpPr>
          <p:sp>
            <p:nvSpPr>
              <p:cNvPr id="21582" name="Text Box 45" descr="80%"/>
              <p:cNvSpPr txBox="1">
                <a:spLocks noChangeArrowheads="1"/>
              </p:cNvSpPr>
              <p:nvPr/>
            </p:nvSpPr>
            <p:spPr bwMode="auto">
              <a:xfrm>
                <a:off x="3232" y="715"/>
                <a:ext cx="375" cy="188"/>
              </a:xfrm>
              <a:prstGeom prst="rect">
                <a:avLst/>
              </a:prstGeom>
              <a:pattFill prst="pct80">
                <a:fgClr>
                  <a:schemeClr val="hlink"/>
                </a:fgClr>
                <a:bgClr>
                  <a:schemeClr val="bg1"/>
                </a:bgClr>
              </a:pattFill>
              <a:ln w="19050">
                <a:solidFill>
                  <a:srgbClr val="000066"/>
                </a:solidFill>
                <a:miter lim="800000"/>
                <a:headEnd/>
                <a:tailEnd/>
              </a:ln>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spcBef>
                    <a:spcPct val="100000"/>
                  </a:spcBef>
                </a:pPr>
                <a:r>
                  <a:rPr lang="en-US" altLang="zh-CN" sz="1800">
                    <a:solidFill>
                      <a:schemeClr val="bg1"/>
                    </a:solidFill>
                    <a:latin typeface="黑体" pitchFamily="2" charset="-122"/>
                    <a:ea typeface="黑体" pitchFamily="2" charset="-122"/>
                  </a:rPr>
                  <a:t>OP</a:t>
                </a:r>
              </a:p>
            </p:txBody>
          </p:sp>
          <p:sp>
            <p:nvSpPr>
              <p:cNvPr id="21583" name="Text Box 46"/>
              <p:cNvSpPr txBox="1">
                <a:spLocks noChangeArrowheads="1"/>
              </p:cNvSpPr>
              <p:nvPr/>
            </p:nvSpPr>
            <p:spPr bwMode="auto">
              <a:xfrm>
                <a:off x="3240" y="543"/>
                <a:ext cx="365"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spcBef>
                    <a:spcPct val="100000"/>
                  </a:spcBef>
                </a:pPr>
                <a:r>
                  <a:rPr lang="en-US" altLang="zh-CN" sz="1800">
                    <a:latin typeface="黑体" pitchFamily="2" charset="-122"/>
                    <a:ea typeface="黑体" pitchFamily="2" charset="-122"/>
                  </a:rPr>
                  <a:t>4</a:t>
                </a:r>
              </a:p>
            </p:txBody>
          </p:sp>
        </p:grpSp>
        <p:grpSp>
          <p:nvGrpSpPr>
            <p:cNvPr id="21576" name="Group 47"/>
            <p:cNvGrpSpPr>
              <a:grpSpLocks/>
            </p:cNvGrpSpPr>
            <p:nvPr/>
          </p:nvGrpSpPr>
          <p:grpSpPr bwMode="auto">
            <a:xfrm>
              <a:off x="3623" y="1113"/>
              <a:ext cx="402" cy="366"/>
              <a:chOff x="3609" y="538"/>
              <a:chExt cx="402" cy="366"/>
            </a:xfrm>
          </p:grpSpPr>
          <p:sp>
            <p:nvSpPr>
              <p:cNvPr id="21580" name="Text Box 48"/>
              <p:cNvSpPr txBox="1">
                <a:spLocks noChangeArrowheads="1"/>
              </p:cNvSpPr>
              <p:nvPr/>
            </p:nvSpPr>
            <p:spPr bwMode="auto">
              <a:xfrm>
                <a:off x="3610" y="716"/>
                <a:ext cx="401" cy="188"/>
              </a:xfrm>
              <a:prstGeom prst="rect">
                <a:avLst/>
              </a:prstGeom>
              <a:noFill/>
              <a:ln w="19050">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spcBef>
                    <a:spcPct val="100000"/>
                  </a:spcBef>
                </a:pPr>
                <a:r>
                  <a:rPr lang="en-US" altLang="zh-CN" sz="1800">
                    <a:latin typeface="黑体" pitchFamily="2" charset="-122"/>
                    <a:ea typeface="黑体" pitchFamily="2" charset="-122"/>
                  </a:rPr>
                  <a:t>S</a:t>
                </a:r>
              </a:p>
            </p:txBody>
          </p:sp>
          <p:sp>
            <p:nvSpPr>
              <p:cNvPr id="21581" name="Text Box 49"/>
              <p:cNvSpPr txBox="1">
                <a:spLocks noChangeArrowheads="1"/>
              </p:cNvSpPr>
              <p:nvPr/>
            </p:nvSpPr>
            <p:spPr bwMode="auto">
              <a:xfrm>
                <a:off x="3609" y="538"/>
                <a:ext cx="401"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spcBef>
                    <a:spcPct val="100000"/>
                  </a:spcBef>
                </a:pPr>
                <a:r>
                  <a:rPr lang="en-US" altLang="zh-CN" sz="1800">
                    <a:latin typeface="黑体" pitchFamily="2" charset="-122"/>
                    <a:ea typeface="黑体" pitchFamily="2" charset="-122"/>
                  </a:rPr>
                  <a:t>6</a:t>
                </a:r>
              </a:p>
            </p:txBody>
          </p:sp>
        </p:grpSp>
        <p:grpSp>
          <p:nvGrpSpPr>
            <p:cNvPr id="21577" name="Group 50"/>
            <p:cNvGrpSpPr>
              <a:grpSpLocks/>
            </p:cNvGrpSpPr>
            <p:nvPr/>
          </p:nvGrpSpPr>
          <p:grpSpPr bwMode="auto">
            <a:xfrm>
              <a:off x="4021" y="1112"/>
              <a:ext cx="402" cy="366"/>
              <a:chOff x="4007" y="537"/>
              <a:chExt cx="402" cy="366"/>
            </a:xfrm>
          </p:grpSpPr>
          <p:sp>
            <p:nvSpPr>
              <p:cNvPr id="21578" name="Text Box 51"/>
              <p:cNvSpPr txBox="1">
                <a:spLocks noChangeArrowheads="1"/>
              </p:cNvSpPr>
              <p:nvPr/>
            </p:nvSpPr>
            <p:spPr bwMode="auto">
              <a:xfrm>
                <a:off x="4008" y="715"/>
                <a:ext cx="401" cy="188"/>
              </a:xfrm>
              <a:prstGeom prst="rect">
                <a:avLst/>
              </a:prstGeom>
              <a:noFill/>
              <a:ln w="19050">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spcBef>
                    <a:spcPct val="100000"/>
                  </a:spcBef>
                </a:pPr>
                <a:r>
                  <a:rPr lang="en-US" altLang="zh-CN" sz="1800">
                    <a:latin typeface="黑体" pitchFamily="2" charset="-122"/>
                    <a:ea typeface="黑体" pitchFamily="2" charset="-122"/>
                  </a:rPr>
                  <a:t>D</a:t>
                </a:r>
              </a:p>
            </p:txBody>
          </p:sp>
          <p:sp>
            <p:nvSpPr>
              <p:cNvPr id="21579" name="Text Box 52"/>
              <p:cNvSpPr txBox="1">
                <a:spLocks noChangeArrowheads="1"/>
              </p:cNvSpPr>
              <p:nvPr/>
            </p:nvSpPr>
            <p:spPr bwMode="auto">
              <a:xfrm>
                <a:off x="4007" y="537"/>
                <a:ext cx="401"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spcBef>
                    <a:spcPct val="100000"/>
                  </a:spcBef>
                </a:pPr>
                <a:r>
                  <a:rPr lang="en-US" altLang="zh-CN" sz="1800">
                    <a:latin typeface="黑体" pitchFamily="2" charset="-122"/>
                    <a:ea typeface="黑体" pitchFamily="2" charset="-122"/>
                  </a:rPr>
                  <a:t>6</a:t>
                </a:r>
              </a:p>
            </p:txBody>
          </p:sp>
        </p:grpSp>
      </p:grpSp>
      <p:grpSp>
        <p:nvGrpSpPr>
          <p:cNvPr id="21508" name="Group 64"/>
          <p:cNvGrpSpPr>
            <a:grpSpLocks/>
          </p:cNvGrpSpPr>
          <p:nvPr/>
        </p:nvGrpSpPr>
        <p:grpSpPr bwMode="auto">
          <a:xfrm>
            <a:off x="2376488" y="1524000"/>
            <a:ext cx="1868487" cy="582613"/>
            <a:chOff x="3511" y="1107"/>
            <a:chExt cx="1177" cy="367"/>
          </a:xfrm>
        </p:grpSpPr>
        <p:grpSp>
          <p:nvGrpSpPr>
            <p:cNvPr id="21566" name="Group 65"/>
            <p:cNvGrpSpPr>
              <a:grpSpLocks/>
            </p:cNvGrpSpPr>
            <p:nvPr/>
          </p:nvGrpSpPr>
          <p:grpSpPr bwMode="auto">
            <a:xfrm>
              <a:off x="3511" y="1113"/>
              <a:ext cx="608" cy="360"/>
              <a:chOff x="3232" y="543"/>
              <a:chExt cx="375" cy="360"/>
            </a:xfrm>
          </p:grpSpPr>
          <p:sp>
            <p:nvSpPr>
              <p:cNvPr id="21573" name="Text Box 66" descr="80%"/>
              <p:cNvSpPr txBox="1">
                <a:spLocks noChangeArrowheads="1"/>
              </p:cNvSpPr>
              <p:nvPr/>
            </p:nvSpPr>
            <p:spPr bwMode="auto">
              <a:xfrm>
                <a:off x="3232" y="715"/>
                <a:ext cx="375" cy="188"/>
              </a:xfrm>
              <a:prstGeom prst="rect">
                <a:avLst/>
              </a:prstGeom>
              <a:pattFill prst="pct80">
                <a:fgClr>
                  <a:schemeClr val="hlink"/>
                </a:fgClr>
                <a:bgClr>
                  <a:schemeClr val="bg1"/>
                </a:bgClr>
              </a:pattFill>
              <a:ln w="19050">
                <a:solidFill>
                  <a:srgbClr val="000066"/>
                </a:solidFill>
                <a:miter lim="800000"/>
                <a:headEnd/>
                <a:tailEnd/>
              </a:ln>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spcBef>
                    <a:spcPct val="100000"/>
                  </a:spcBef>
                </a:pPr>
                <a:r>
                  <a:rPr lang="en-US" altLang="zh-CN" sz="1800">
                    <a:solidFill>
                      <a:schemeClr val="bg1"/>
                    </a:solidFill>
                    <a:latin typeface="黑体" pitchFamily="2" charset="-122"/>
                    <a:ea typeface="黑体" pitchFamily="2" charset="-122"/>
                  </a:rPr>
                  <a:t>OP</a:t>
                </a:r>
              </a:p>
            </p:txBody>
          </p:sp>
          <p:sp>
            <p:nvSpPr>
              <p:cNvPr id="21574" name="Text Box 67"/>
              <p:cNvSpPr txBox="1">
                <a:spLocks noChangeArrowheads="1"/>
              </p:cNvSpPr>
              <p:nvPr/>
            </p:nvSpPr>
            <p:spPr bwMode="auto">
              <a:xfrm>
                <a:off x="3240" y="543"/>
                <a:ext cx="365"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spcBef>
                    <a:spcPct val="100000"/>
                  </a:spcBef>
                </a:pPr>
                <a:r>
                  <a:rPr lang="en-US" altLang="zh-CN" sz="1800">
                    <a:latin typeface="黑体" pitchFamily="2" charset="-122"/>
                    <a:ea typeface="黑体" pitchFamily="2" charset="-122"/>
                  </a:rPr>
                  <a:t>8</a:t>
                </a:r>
              </a:p>
            </p:txBody>
          </p:sp>
        </p:grpSp>
        <p:grpSp>
          <p:nvGrpSpPr>
            <p:cNvPr id="21567" name="Group 68"/>
            <p:cNvGrpSpPr>
              <a:grpSpLocks/>
            </p:cNvGrpSpPr>
            <p:nvPr/>
          </p:nvGrpSpPr>
          <p:grpSpPr bwMode="auto">
            <a:xfrm>
              <a:off x="4121" y="1108"/>
              <a:ext cx="169" cy="366"/>
              <a:chOff x="3609" y="538"/>
              <a:chExt cx="402" cy="366"/>
            </a:xfrm>
          </p:grpSpPr>
          <p:sp>
            <p:nvSpPr>
              <p:cNvPr id="21571" name="Text Box 69"/>
              <p:cNvSpPr txBox="1">
                <a:spLocks noChangeArrowheads="1"/>
              </p:cNvSpPr>
              <p:nvPr/>
            </p:nvSpPr>
            <p:spPr bwMode="auto">
              <a:xfrm>
                <a:off x="3610" y="716"/>
                <a:ext cx="401" cy="188"/>
              </a:xfrm>
              <a:prstGeom prst="rect">
                <a:avLst/>
              </a:prstGeom>
              <a:noFill/>
              <a:ln w="19050">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spcBef>
                    <a:spcPct val="100000"/>
                  </a:spcBef>
                </a:pPr>
                <a:r>
                  <a:rPr lang="en-US" altLang="zh-CN" sz="1800">
                    <a:latin typeface="黑体" pitchFamily="2" charset="-122"/>
                    <a:ea typeface="黑体" pitchFamily="2" charset="-122"/>
                  </a:rPr>
                  <a:t>R</a:t>
                </a:r>
              </a:p>
            </p:txBody>
          </p:sp>
          <p:sp>
            <p:nvSpPr>
              <p:cNvPr id="21572" name="Text Box 70"/>
              <p:cNvSpPr txBox="1">
                <a:spLocks noChangeArrowheads="1"/>
              </p:cNvSpPr>
              <p:nvPr/>
            </p:nvSpPr>
            <p:spPr bwMode="auto">
              <a:xfrm>
                <a:off x="3609" y="538"/>
                <a:ext cx="401"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spcBef>
                    <a:spcPct val="100000"/>
                  </a:spcBef>
                </a:pPr>
                <a:r>
                  <a:rPr lang="en-US" altLang="zh-CN" sz="1800">
                    <a:latin typeface="黑体" pitchFamily="2" charset="-122"/>
                    <a:ea typeface="黑体" pitchFamily="2" charset="-122"/>
                  </a:rPr>
                  <a:t>2</a:t>
                </a:r>
              </a:p>
            </p:txBody>
          </p:sp>
        </p:grpSp>
        <p:grpSp>
          <p:nvGrpSpPr>
            <p:cNvPr id="21568" name="Group 71"/>
            <p:cNvGrpSpPr>
              <a:grpSpLocks/>
            </p:cNvGrpSpPr>
            <p:nvPr/>
          </p:nvGrpSpPr>
          <p:grpSpPr bwMode="auto">
            <a:xfrm>
              <a:off x="4286" y="1107"/>
              <a:ext cx="402" cy="366"/>
              <a:chOff x="4007" y="537"/>
              <a:chExt cx="402" cy="366"/>
            </a:xfrm>
          </p:grpSpPr>
          <p:sp>
            <p:nvSpPr>
              <p:cNvPr id="21569" name="Text Box 72"/>
              <p:cNvSpPr txBox="1">
                <a:spLocks noChangeArrowheads="1"/>
              </p:cNvSpPr>
              <p:nvPr/>
            </p:nvSpPr>
            <p:spPr bwMode="auto">
              <a:xfrm>
                <a:off x="4008" y="715"/>
                <a:ext cx="401" cy="188"/>
              </a:xfrm>
              <a:prstGeom prst="rect">
                <a:avLst/>
              </a:prstGeom>
              <a:noFill/>
              <a:ln w="19050">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spcBef>
                    <a:spcPct val="100000"/>
                  </a:spcBef>
                </a:pPr>
                <a:r>
                  <a:rPr lang="en-US" altLang="zh-CN" sz="1800">
                    <a:latin typeface="黑体" pitchFamily="2" charset="-122"/>
                    <a:ea typeface="黑体" pitchFamily="2" charset="-122"/>
                  </a:rPr>
                  <a:t>S</a:t>
                </a:r>
              </a:p>
            </p:txBody>
          </p:sp>
          <p:sp>
            <p:nvSpPr>
              <p:cNvPr id="21570" name="Text Box 73"/>
              <p:cNvSpPr txBox="1">
                <a:spLocks noChangeArrowheads="1"/>
              </p:cNvSpPr>
              <p:nvPr/>
            </p:nvSpPr>
            <p:spPr bwMode="auto">
              <a:xfrm>
                <a:off x="4007" y="537"/>
                <a:ext cx="401"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spcBef>
                    <a:spcPct val="100000"/>
                  </a:spcBef>
                </a:pPr>
                <a:r>
                  <a:rPr lang="en-US" altLang="zh-CN" sz="1800">
                    <a:latin typeface="黑体" pitchFamily="2" charset="-122"/>
                    <a:ea typeface="黑体" pitchFamily="2" charset="-122"/>
                  </a:rPr>
                  <a:t>6</a:t>
                </a:r>
              </a:p>
            </p:txBody>
          </p:sp>
        </p:grpSp>
      </p:grpSp>
      <p:grpSp>
        <p:nvGrpSpPr>
          <p:cNvPr id="21509" name="Group 84"/>
          <p:cNvGrpSpPr>
            <a:grpSpLocks/>
          </p:cNvGrpSpPr>
          <p:nvPr/>
        </p:nvGrpSpPr>
        <p:grpSpPr bwMode="auto">
          <a:xfrm>
            <a:off x="2366963" y="2152650"/>
            <a:ext cx="1879600" cy="581025"/>
            <a:chOff x="3505" y="1657"/>
            <a:chExt cx="1184" cy="366"/>
          </a:xfrm>
        </p:grpSpPr>
        <p:grpSp>
          <p:nvGrpSpPr>
            <p:cNvPr id="21560" name="Group 75"/>
            <p:cNvGrpSpPr>
              <a:grpSpLocks/>
            </p:cNvGrpSpPr>
            <p:nvPr/>
          </p:nvGrpSpPr>
          <p:grpSpPr bwMode="auto">
            <a:xfrm>
              <a:off x="3505" y="1662"/>
              <a:ext cx="608" cy="360"/>
              <a:chOff x="3232" y="543"/>
              <a:chExt cx="375" cy="360"/>
            </a:xfrm>
          </p:grpSpPr>
          <p:sp>
            <p:nvSpPr>
              <p:cNvPr id="21564" name="Text Box 76" descr="80%"/>
              <p:cNvSpPr txBox="1">
                <a:spLocks noChangeArrowheads="1"/>
              </p:cNvSpPr>
              <p:nvPr/>
            </p:nvSpPr>
            <p:spPr bwMode="auto">
              <a:xfrm>
                <a:off x="3232" y="715"/>
                <a:ext cx="375" cy="188"/>
              </a:xfrm>
              <a:prstGeom prst="rect">
                <a:avLst/>
              </a:prstGeom>
              <a:pattFill prst="pct80">
                <a:fgClr>
                  <a:schemeClr val="hlink"/>
                </a:fgClr>
                <a:bgClr>
                  <a:schemeClr val="bg1"/>
                </a:bgClr>
              </a:pattFill>
              <a:ln w="19050">
                <a:solidFill>
                  <a:srgbClr val="000066"/>
                </a:solidFill>
                <a:miter lim="800000"/>
                <a:headEnd/>
                <a:tailEnd/>
              </a:ln>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spcBef>
                    <a:spcPct val="100000"/>
                  </a:spcBef>
                </a:pPr>
                <a:r>
                  <a:rPr lang="en-US" altLang="zh-CN" sz="1800">
                    <a:solidFill>
                      <a:schemeClr val="bg1"/>
                    </a:solidFill>
                    <a:latin typeface="黑体" pitchFamily="2" charset="-122"/>
                    <a:ea typeface="黑体" pitchFamily="2" charset="-122"/>
                  </a:rPr>
                  <a:t>OP</a:t>
                </a:r>
              </a:p>
            </p:txBody>
          </p:sp>
          <p:sp>
            <p:nvSpPr>
              <p:cNvPr id="21565" name="Text Box 77"/>
              <p:cNvSpPr txBox="1">
                <a:spLocks noChangeArrowheads="1"/>
              </p:cNvSpPr>
              <p:nvPr/>
            </p:nvSpPr>
            <p:spPr bwMode="auto">
              <a:xfrm>
                <a:off x="3240" y="543"/>
                <a:ext cx="365"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spcBef>
                    <a:spcPct val="100000"/>
                  </a:spcBef>
                </a:pPr>
                <a:r>
                  <a:rPr lang="en-US" altLang="zh-CN" sz="1800">
                    <a:latin typeface="黑体" pitchFamily="2" charset="-122"/>
                    <a:ea typeface="黑体" pitchFamily="2" charset="-122"/>
                  </a:rPr>
                  <a:t>8</a:t>
                </a:r>
              </a:p>
            </p:txBody>
          </p:sp>
        </p:grpSp>
        <p:grpSp>
          <p:nvGrpSpPr>
            <p:cNvPr id="21561" name="Group 78"/>
            <p:cNvGrpSpPr>
              <a:grpSpLocks/>
            </p:cNvGrpSpPr>
            <p:nvPr/>
          </p:nvGrpSpPr>
          <p:grpSpPr bwMode="auto">
            <a:xfrm>
              <a:off x="4115" y="1657"/>
              <a:ext cx="574" cy="366"/>
              <a:chOff x="3609" y="538"/>
              <a:chExt cx="402" cy="366"/>
            </a:xfrm>
          </p:grpSpPr>
          <p:sp>
            <p:nvSpPr>
              <p:cNvPr id="21562" name="Text Box 79"/>
              <p:cNvSpPr txBox="1">
                <a:spLocks noChangeArrowheads="1"/>
              </p:cNvSpPr>
              <p:nvPr/>
            </p:nvSpPr>
            <p:spPr bwMode="auto">
              <a:xfrm>
                <a:off x="3610" y="716"/>
                <a:ext cx="401" cy="188"/>
              </a:xfrm>
              <a:prstGeom prst="rect">
                <a:avLst/>
              </a:prstGeom>
              <a:noFill/>
              <a:ln w="19050">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spcBef>
                    <a:spcPct val="100000"/>
                  </a:spcBef>
                </a:pPr>
                <a:r>
                  <a:rPr lang="en-US" altLang="zh-CN" sz="1800">
                    <a:latin typeface="黑体" pitchFamily="2" charset="-122"/>
                    <a:ea typeface="黑体" pitchFamily="2" charset="-122"/>
                  </a:rPr>
                  <a:t>X</a:t>
                </a:r>
              </a:p>
            </p:txBody>
          </p:sp>
          <p:sp>
            <p:nvSpPr>
              <p:cNvPr id="21563" name="Text Box 80"/>
              <p:cNvSpPr txBox="1">
                <a:spLocks noChangeArrowheads="1"/>
              </p:cNvSpPr>
              <p:nvPr/>
            </p:nvSpPr>
            <p:spPr bwMode="auto">
              <a:xfrm>
                <a:off x="3609" y="538"/>
                <a:ext cx="401"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spcBef>
                    <a:spcPct val="100000"/>
                  </a:spcBef>
                </a:pPr>
                <a:r>
                  <a:rPr lang="en-US" altLang="zh-CN" sz="1800">
                    <a:latin typeface="黑体" pitchFamily="2" charset="-122"/>
                    <a:ea typeface="黑体" pitchFamily="2" charset="-122"/>
                  </a:rPr>
                  <a:t>8</a:t>
                </a:r>
              </a:p>
            </p:txBody>
          </p:sp>
        </p:grpSp>
      </p:grpSp>
      <p:grpSp>
        <p:nvGrpSpPr>
          <p:cNvPr id="21510" name="Group 86"/>
          <p:cNvGrpSpPr>
            <a:grpSpLocks/>
          </p:cNvGrpSpPr>
          <p:nvPr/>
        </p:nvGrpSpPr>
        <p:grpSpPr bwMode="auto">
          <a:xfrm>
            <a:off x="2366963" y="4037013"/>
            <a:ext cx="1862137" cy="571500"/>
            <a:chOff x="3232" y="543"/>
            <a:chExt cx="375" cy="360"/>
          </a:xfrm>
        </p:grpSpPr>
        <p:sp>
          <p:nvSpPr>
            <p:cNvPr id="21558" name="Text Box 87" descr="80%"/>
            <p:cNvSpPr txBox="1">
              <a:spLocks noChangeArrowheads="1"/>
            </p:cNvSpPr>
            <p:nvPr/>
          </p:nvSpPr>
          <p:spPr bwMode="auto">
            <a:xfrm>
              <a:off x="3232" y="715"/>
              <a:ext cx="375" cy="188"/>
            </a:xfrm>
            <a:prstGeom prst="rect">
              <a:avLst/>
            </a:prstGeom>
            <a:pattFill prst="pct80">
              <a:fgClr>
                <a:schemeClr val="hlink"/>
              </a:fgClr>
              <a:bgClr>
                <a:schemeClr val="bg1"/>
              </a:bgClr>
            </a:pattFill>
            <a:ln w="19050">
              <a:solidFill>
                <a:srgbClr val="000066"/>
              </a:solidFill>
              <a:miter lim="800000"/>
              <a:headEnd/>
              <a:tailEnd/>
            </a:ln>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spcBef>
                  <a:spcPct val="100000"/>
                </a:spcBef>
              </a:pPr>
              <a:r>
                <a:rPr lang="en-US" altLang="zh-CN" sz="1800">
                  <a:solidFill>
                    <a:schemeClr val="bg1"/>
                  </a:solidFill>
                  <a:latin typeface="黑体" pitchFamily="2" charset="-122"/>
                  <a:ea typeface="黑体" pitchFamily="2" charset="-122"/>
                </a:rPr>
                <a:t>OP</a:t>
              </a:r>
            </a:p>
          </p:txBody>
        </p:sp>
        <p:sp>
          <p:nvSpPr>
            <p:cNvPr id="21559" name="Text Box 88"/>
            <p:cNvSpPr txBox="1">
              <a:spLocks noChangeArrowheads="1"/>
            </p:cNvSpPr>
            <p:nvPr/>
          </p:nvSpPr>
          <p:spPr bwMode="auto">
            <a:xfrm>
              <a:off x="3240" y="543"/>
              <a:ext cx="365"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spcBef>
                  <a:spcPct val="100000"/>
                </a:spcBef>
              </a:pPr>
              <a:r>
                <a:rPr lang="en-US" altLang="zh-CN" sz="1800">
                  <a:latin typeface="黑体" pitchFamily="2" charset="-122"/>
                  <a:ea typeface="黑体" pitchFamily="2" charset="-122"/>
                </a:rPr>
                <a:t>16</a:t>
              </a:r>
            </a:p>
          </p:txBody>
        </p:sp>
      </p:grpSp>
      <p:grpSp>
        <p:nvGrpSpPr>
          <p:cNvPr id="21511" name="Group 93"/>
          <p:cNvGrpSpPr>
            <a:grpSpLocks/>
          </p:cNvGrpSpPr>
          <p:nvPr/>
        </p:nvGrpSpPr>
        <p:grpSpPr bwMode="auto">
          <a:xfrm>
            <a:off x="2365375" y="2774950"/>
            <a:ext cx="1879600" cy="581025"/>
            <a:chOff x="3473" y="1677"/>
            <a:chExt cx="1184" cy="366"/>
          </a:xfrm>
        </p:grpSpPr>
        <p:grpSp>
          <p:nvGrpSpPr>
            <p:cNvPr id="21552" name="Group 94"/>
            <p:cNvGrpSpPr>
              <a:grpSpLocks/>
            </p:cNvGrpSpPr>
            <p:nvPr/>
          </p:nvGrpSpPr>
          <p:grpSpPr bwMode="auto">
            <a:xfrm>
              <a:off x="3473" y="1682"/>
              <a:ext cx="774" cy="360"/>
              <a:chOff x="3232" y="543"/>
              <a:chExt cx="375" cy="360"/>
            </a:xfrm>
          </p:grpSpPr>
          <p:sp>
            <p:nvSpPr>
              <p:cNvPr id="21556" name="Text Box 95" descr="80%"/>
              <p:cNvSpPr txBox="1">
                <a:spLocks noChangeArrowheads="1"/>
              </p:cNvSpPr>
              <p:nvPr/>
            </p:nvSpPr>
            <p:spPr bwMode="auto">
              <a:xfrm>
                <a:off x="3232" y="715"/>
                <a:ext cx="375" cy="188"/>
              </a:xfrm>
              <a:prstGeom prst="rect">
                <a:avLst/>
              </a:prstGeom>
              <a:pattFill prst="pct80">
                <a:fgClr>
                  <a:schemeClr val="hlink"/>
                </a:fgClr>
                <a:bgClr>
                  <a:schemeClr val="bg1"/>
                </a:bgClr>
              </a:pattFill>
              <a:ln w="19050">
                <a:solidFill>
                  <a:srgbClr val="000066"/>
                </a:solidFill>
                <a:miter lim="800000"/>
                <a:headEnd/>
                <a:tailEnd/>
              </a:ln>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spcBef>
                    <a:spcPct val="100000"/>
                  </a:spcBef>
                </a:pPr>
                <a:r>
                  <a:rPr lang="en-US" altLang="zh-CN" sz="1800">
                    <a:solidFill>
                      <a:schemeClr val="bg1"/>
                    </a:solidFill>
                    <a:latin typeface="黑体" pitchFamily="2" charset="-122"/>
                    <a:ea typeface="黑体" pitchFamily="2" charset="-122"/>
                  </a:rPr>
                  <a:t>OP</a:t>
                </a:r>
              </a:p>
            </p:txBody>
          </p:sp>
          <p:sp>
            <p:nvSpPr>
              <p:cNvPr id="21557" name="Text Box 96"/>
              <p:cNvSpPr txBox="1">
                <a:spLocks noChangeArrowheads="1"/>
              </p:cNvSpPr>
              <p:nvPr/>
            </p:nvSpPr>
            <p:spPr bwMode="auto">
              <a:xfrm>
                <a:off x="3240" y="543"/>
                <a:ext cx="365"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spcBef>
                    <a:spcPct val="100000"/>
                  </a:spcBef>
                </a:pPr>
                <a:r>
                  <a:rPr lang="en-US" altLang="zh-CN" sz="1800">
                    <a:latin typeface="黑体" pitchFamily="2" charset="-122"/>
                    <a:ea typeface="黑体" pitchFamily="2" charset="-122"/>
                  </a:rPr>
                  <a:t>10</a:t>
                </a:r>
              </a:p>
            </p:txBody>
          </p:sp>
        </p:grpSp>
        <p:grpSp>
          <p:nvGrpSpPr>
            <p:cNvPr id="21553" name="Group 97"/>
            <p:cNvGrpSpPr>
              <a:grpSpLocks/>
            </p:cNvGrpSpPr>
            <p:nvPr/>
          </p:nvGrpSpPr>
          <p:grpSpPr bwMode="auto">
            <a:xfrm>
              <a:off x="4244" y="1677"/>
              <a:ext cx="413" cy="366"/>
              <a:chOff x="3609" y="538"/>
              <a:chExt cx="402" cy="366"/>
            </a:xfrm>
          </p:grpSpPr>
          <p:sp>
            <p:nvSpPr>
              <p:cNvPr id="21554" name="Text Box 98"/>
              <p:cNvSpPr txBox="1">
                <a:spLocks noChangeArrowheads="1"/>
              </p:cNvSpPr>
              <p:nvPr/>
            </p:nvSpPr>
            <p:spPr bwMode="auto">
              <a:xfrm>
                <a:off x="3610" y="716"/>
                <a:ext cx="401" cy="188"/>
              </a:xfrm>
              <a:prstGeom prst="rect">
                <a:avLst/>
              </a:prstGeom>
              <a:noFill/>
              <a:ln w="19050">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spcBef>
                    <a:spcPct val="100000"/>
                  </a:spcBef>
                </a:pPr>
                <a:r>
                  <a:rPr lang="en-US" altLang="zh-CN" sz="1800">
                    <a:latin typeface="黑体" pitchFamily="2" charset="-122"/>
                    <a:ea typeface="黑体" pitchFamily="2" charset="-122"/>
                  </a:rPr>
                  <a:t>D</a:t>
                </a:r>
              </a:p>
            </p:txBody>
          </p:sp>
          <p:sp>
            <p:nvSpPr>
              <p:cNvPr id="21555" name="Text Box 99"/>
              <p:cNvSpPr txBox="1">
                <a:spLocks noChangeArrowheads="1"/>
              </p:cNvSpPr>
              <p:nvPr/>
            </p:nvSpPr>
            <p:spPr bwMode="auto">
              <a:xfrm>
                <a:off x="3609" y="538"/>
                <a:ext cx="401"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spcBef>
                    <a:spcPct val="100000"/>
                  </a:spcBef>
                </a:pPr>
                <a:r>
                  <a:rPr lang="en-US" altLang="zh-CN" sz="1800">
                    <a:latin typeface="黑体" pitchFamily="2" charset="-122"/>
                    <a:ea typeface="黑体" pitchFamily="2" charset="-122"/>
                  </a:rPr>
                  <a:t>6</a:t>
                </a:r>
              </a:p>
            </p:txBody>
          </p:sp>
        </p:grpSp>
      </p:grpSp>
      <p:grpSp>
        <p:nvGrpSpPr>
          <p:cNvPr id="21512" name="Group 106"/>
          <p:cNvGrpSpPr>
            <a:grpSpLocks/>
          </p:cNvGrpSpPr>
          <p:nvPr/>
        </p:nvGrpSpPr>
        <p:grpSpPr bwMode="auto">
          <a:xfrm>
            <a:off x="2373313" y="3402013"/>
            <a:ext cx="1879600" cy="581025"/>
            <a:chOff x="3586" y="1790"/>
            <a:chExt cx="1184" cy="366"/>
          </a:xfrm>
        </p:grpSpPr>
        <p:grpSp>
          <p:nvGrpSpPr>
            <p:cNvPr id="21546" name="Group 100"/>
            <p:cNvGrpSpPr>
              <a:grpSpLocks/>
            </p:cNvGrpSpPr>
            <p:nvPr/>
          </p:nvGrpSpPr>
          <p:grpSpPr bwMode="auto">
            <a:xfrm>
              <a:off x="3586" y="1795"/>
              <a:ext cx="986" cy="360"/>
              <a:chOff x="3232" y="543"/>
              <a:chExt cx="375" cy="360"/>
            </a:xfrm>
          </p:grpSpPr>
          <p:sp>
            <p:nvSpPr>
              <p:cNvPr id="21550" name="Text Box 101" descr="80%"/>
              <p:cNvSpPr txBox="1">
                <a:spLocks noChangeArrowheads="1"/>
              </p:cNvSpPr>
              <p:nvPr/>
            </p:nvSpPr>
            <p:spPr bwMode="auto">
              <a:xfrm>
                <a:off x="3232" y="715"/>
                <a:ext cx="375" cy="188"/>
              </a:xfrm>
              <a:prstGeom prst="rect">
                <a:avLst/>
              </a:prstGeom>
              <a:pattFill prst="pct80">
                <a:fgClr>
                  <a:schemeClr val="hlink"/>
                </a:fgClr>
                <a:bgClr>
                  <a:schemeClr val="bg1"/>
                </a:bgClr>
              </a:pattFill>
              <a:ln w="19050">
                <a:solidFill>
                  <a:srgbClr val="000066"/>
                </a:solidFill>
                <a:miter lim="800000"/>
                <a:headEnd/>
                <a:tailEnd/>
              </a:ln>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spcBef>
                    <a:spcPct val="100000"/>
                  </a:spcBef>
                </a:pPr>
                <a:r>
                  <a:rPr lang="en-US" altLang="zh-CN" sz="1800">
                    <a:solidFill>
                      <a:schemeClr val="bg1"/>
                    </a:solidFill>
                    <a:latin typeface="黑体" pitchFamily="2" charset="-122"/>
                    <a:ea typeface="黑体" pitchFamily="2" charset="-122"/>
                  </a:rPr>
                  <a:t>OP</a:t>
                </a:r>
              </a:p>
            </p:txBody>
          </p:sp>
          <p:sp>
            <p:nvSpPr>
              <p:cNvPr id="21551" name="Text Box 102"/>
              <p:cNvSpPr txBox="1">
                <a:spLocks noChangeArrowheads="1"/>
              </p:cNvSpPr>
              <p:nvPr/>
            </p:nvSpPr>
            <p:spPr bwMode="auto">
              <a:xfrm>
                <a:off x="3240" y="543"/>
                <a:ext cx="365"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spcBef>
                    <a:spcPct val="100000"/>
                  </a:spcBef>
                </a:pPr>
                <a:r>
                  <a:rPr lang="en-US" altLang="zh-CN" sz="1800">
                    <a:latin typeface="黑体" pitchFamily="2" charset="-122"/>
                    <a:ea typeface="黑体" pitchFamily="2" charset="-122"/>
                  </a:rPr>
                  <a:t>13</a:t>
                </a:r>
              </a:p>
            </p:txBody>
          </p:sp>
        </p:grpSp>
        <p:grpSp>
          <p:nvGrpSpPr>
            <p:cNvPr id="21547" name="Group 103"/>
            <p:cNvGrpSpPr>
              <a:grpSpLocks/>
            </p:cNvGrpSpPr>
            <p:nvPr/>
          </p:nvGrpSpPr>
          <p:grpSpPr bwMode="auto">
            <a:xfrm>
              <a:off x="4580" y="1790"/>
              <a:ext cx="190" cy="366"/>
              <a:chOff x="3609" y="538"/>
              <a:chExt cx="402" cy="366"/>
            </a:xfrm>
          </p:grpSpPr>
          <p:sp>
            <p:nvSpPr>
              <p:cNvPr id="21548" name="Text Box 104"/>
              <p:cNvSpPr txBox="1">
                <a:spLocks noChangeArrowheads="1"/>
              </p:cNvSpPr>
              <p:nvPr/>
            </p:nvSpPr>
            <p:spPr bwMode="auto">
              <a:xfrm>
                <a:off x="3610" y="716"/>
                <a:ext cx="401" cy="188"/>
              </a:xfrm>
              <a:prstGeom prst="rect">
                <a:avLst/>
              </a:prstGeom>
              <a:noFill/>
              <a:ln w="19050">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spcBef>
                    <a:spcPct val="100000"/>
                  </a:spcBef>
                </a:pPr>
                <a:r>
                  <a:rPr lang="en-US" altLang="zh-CN" sz="1800">
                    <a:latin typeface="黑体" pitchFamily="2" charset="-122"/>
                    <a:ea typeface="黑体" pitchFamily="2" charset="-122"/>
                  </a:rPr>
                  <a:t>R</a:t>
                </a:r>
              </a:p>
            </p:txBody>
          </p:sp>
          <p:sp>
            <p:nvSpPr>
              <p:cNvPr id="21549" name="Text Box 105"/>
              <p:cNvSpPr txBox="1">
                <a:spLocks noChangeArrowheads="1"/>
              </p:cNvSpPr>
              <p:nvPr/>
            </p:nvSpPr>
            <p:spPr bwMode="auto">
              <a:xfrm>
                <a:off x="3609" y="538"/>
                <a:ext cx="401"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spcBef>
                    <a:spcPct val="100000"/>
                  </a:spcBef>
                </a:pPr>
                <a:r>
                  <a:rPr lang="en-US" altLang="zh-CN" sz="1800">
                    <a:latin typeface="黑体" pitchFamily="2" charset="-122"/>
                    <a:ea typeface="黑体" pitchFamily="2" charset="-122"/>
                  </a:rPr>
                  <a:t>3</a:t>
                </a:r>
              </a:p>
            </p:txBody>
          </p:sp>
        </p:grpSp>
      </p:grpSp>
      <p:sp>
        <p:nvSpPr>
          <p:cNvPr id="21513" name="Text Box 109"/>
          <p:cNvSpPr txBox="1">
            <a:spLocks noChangeArrowheads="1"/>
          </p:cNvSpPr>
          <p:nvPr/>
        </p:nvSpPr>
        <p:spPr bwMode="auto">
          <a:xfrm>
            <a:off x="923925" y="2497138"/>
            <a:ext cx="1087438" cy="61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r>
              <a:rPr lang="zh-CN" altLang="en-US" sz="1800">
                <a:latin typeface="黑体" pitchFamily="2" charset="-122"/>
                <a:ea typeface="黑体" pitchFamily="2" charset="-122"/>
              </a:rPr>
              <a:t>单字长</a:t>
            </a:r>
          </a:p>
          <a:p>
            <a:pPr algn="ctr"/>
            <a:r>
              <a:rPr lang="zh-CN" altLang="en-US" sz="1800">
                <a:latin typeface="黑体" pitchFamily="2" charset="-122"/>
                <a:ea typeface="黑体" pitchFamily="2" charset="-122"/>
              </a:rPr>
              <a:t>（</a:t>
            </a:r>
            <a:r>
              <a:rPr lang="en-US" altLang="zh-CN" sz="1800">
                <a:latin typeface="黑体" pitchFamily="2" charset="-122"/>
                <a:ea typeface="黑体" pitchFamily="2" charset="-122"/>
              </a:rPr>
              <a:t>16</a:t>
            </a:r>
            <a:r>
              <a:rPr lang="zh-CN" altLang="en-US" sz="1800">
                <a:latin typeface="黑体" pitchFamily="2" charset="-122"/>
                <a:ea typeface="黑体" pitchFamily="2" charset="-122"/>
              </a:rPr>
              <a:t>位）</a:t>
            </a:r>
          </a:p>
        </p:txBody>
      </p:sp>
      <p:grpSp>
        <p:nvGrpSpPr>
          <p:cNvPr id="21514" name="Group 154"/>
          <p:cNvGrpSpPr>
            <a:grpSpLocks/>
          </p:cNvGrpSpPr>
          <p:nvPr/>
        </p:nvGrpSpPr>
        <p:grpSpPr bwMode="auto">
          <a:xfrm>
            <a:off x="2378075" y="5330825"/>
            <a:ext cx="3730625" cy="585788"/>
            <a:chOff x="1498" y="3358"/>
            <a:chExt cx="2350" cy="369"/>
          </a:xfrm>
        </p:grpSpPr>
        <p:grpSp>
          <p:nvGrpSpPr>
            <p:cNvPr id="21534" name="Group 124"/>
            <p:cNvGrpSpPr>
              <a:grpSpLocks/>
            </p:cNvGrpSpPr>
            <p:nvPr/>
          </p:nvGrpSpPr>
          <p:grpSpPr bwMode="auto">
            <a:xfrm>
              <a:off x="1498" y="3366"/>
              <a:ext cx="375" cy="360"/>
              <a:chOff x="3232" y="543"/>
              <a:chExt cx="375" cy="360"/>
            </a:xfrm>
          </p:grpSpPr>
          <p:sp>
            <p:nvSpPr>
              <p:cNvPr id="21544" name="Text Box 125" descr="80%"/>
              <p:cNvSpPr txBox="1">
                <a:spLocks noChangeArrowheads="1"/>
              </p:cNvSpPr>
              <p:nvPr/>
            </p:nvSpPr>
            <p:spPr bwMode="auto">
              <a:xfrm>
                <a:off x="3232" y="715"/>
                <a:ext cx="375" cy="188"/>
              </a:xfrm>
              <a:prstGeom prst="rect">
                <a:avLst/>
              </a:prstGeom>
              <a:pattFill prst="pct80">
                <a:fgClr>
                  <a:schemeClr val="hlink"/>
                </a:fgClr>
                <a:bgClr>
                  <a:schemeClr val="bg1"/>
                </a:bgClr>
              </a:pattFill>
              <a:ln w="19050">
                <a:solidFill>
                  <a:srgbClr val="000066"/>
                </a:solidFill>
                <a:miter lim="800000"/>
                <a:headEnd/>
                <a:tailEnd/>
              </a:ln>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spcBef>
                    <a:spcPct val="100000"/>
                  </a:spcBef>
                </a:pPr>
                <a:r>
                  <a:rPr lang="en-US" altLang="zh-CN" sz="1800">
                    <a:solidFill>
                      <a:schemeClr val="bg1"/>
                    </a:solidFill>
                    <a:latin typeface="黑体" pitchFamily="2" charset="-122"/>
                    <a:ea typeface="黑体" pitchFamily="2" charset="-122"/>
                  </a:rPr>
                  <a:t>OP</a:t>
                </a:r>
              </a:p>
            </p:txBody>
          </p:sp>
          <p:sp>
            <p:nvSpPr>
              <p:cNvPr id="21545" name="Text Box 126"/>
              <p:cNvSpPr txBox="1">
                <a:spLocks noChangeArrowheads="1"/>
              </p:cNvSpPr>
              <p:nvPr/>
            </p:nvSpPr>
            <p:spPr bwMode="auto">
              <a:xfrm>
                <a:off x="3240" y="543"/>
                <a:ext cx="365"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spcBef>
                    <a:spcPct val="100000"/>
                  </a:spcBef>
                </a:pPr>
                <a:r>
                  <a:rPr lang="en-US" altLang="zh-CN" sz="1800">
                    <a:latin typeface="黑体" pitchFamily="2" charset="-122"/>
                    <a:ea typeface="黑体" pitchFamily="2" charset="-122"/>
                  </a:rPr>
                  <a:t>4</a:t>
                </a:r>
              </a:p>
            </p:txBody>
          </p:sp>
        </p:grpSp>
        <p:grpSp>
          <p:nvGrpSpPr>
            <p:cNvPr id="21535" name="Group 127"/>
            <p:cNvGrpSpPr>
              <a:grpSpLocks/>
            </p:cNvGrpSpPr>
            <p:nvPr/>
          </p:nvGrpSpPr>
          <p:grpSpPr bwMode="auto">
            <a:xfrm>
              <a:off x="1875" y="3361"/>
              <a:ext cx="402" cy="366"/>
              <a:chOff x="3609" y="538"/>
              <a:chExt cx="402" cy="366"/>
            </a:xfrm>
          </p:grpSpPr>
          <p:sp>
            <p:nvSpPr>
              <p:cNvPr id="21542" name="Text Box 128"/>
              <p:cNvSpPr txBox="1">
                <a:spLocks noChangeArrowheads="1"/>
              </p:cNvSpPr>
              <p:nvPr/>
            </p:nvSpPr>
            <p:spPr bwMode="auto">
              <a:xfrm>
                <a:off x="3610" y="716"/>
                <a:ext cx="401" cy="188"/>
              </a:xfrm>
              <a:prstGeom prst="rect">
                <a:avLst/>
              </a:prstGeom>
              <a:noFill/>
              <a:ln w="19050">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spcBef>
                    <a:spcPct val="100000"/>
                  </a:spcBef>
                </a:pPr>
                <a:r>
                  <a:rPr lang="en-US" altLang="zh-CN" sz="1800">
                    <a:latin typeface="黑体" pitchFamily="2" charset="-122"/>
                    <a:ea typeface="黑体" pitchFamily="2" charset="-122"/>
                  </a:rPr>
                  <a:t>OP</a:t>
                </a:r>
              </a:p>
            </p:txBody>
          </p:sp>
          <p:sp>
            <p:nvSpPr>
              <p:cNvPr id="21543" name="Text Box 129"/>
              <p:cNvSpPr txBox="1">
                <a:spLocks noChangeArrowheads="1"/>
              </p:cNvSpPr>
              <p:nvPr/>
            </p:nvSpPr>
            <p:spPr bwMode="auto">
              <a:xfrm>
                <a:off x="3609" y="538"/>
                <a:ext cx="401"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spcBef>
                    <a:spcPct val="100000"/>
                  </a:spcBef>
                </a:pPr>
                <a:r>
                  <a:rPr lang="en-US" altLang="zh-CN" sz="1800">
                    <a:latin typeface="黑体" pitchFamily="2" charset="-122"/>
                    <a:ea typeface="黑体" pitchFamily="2" charset="-122"/>
                  </a:rPr>
                  <a:t>6</a:t>
                </a:r>
              </a:p>
            </p:txBody>
          </p:sp>
        </p:grpSp>
        <p:grpSp>
          <p:nvGrpSpPr>
            <p:cNvPr id="21536" name="Group 130"/>
            <p:cNvGrpSpPr>
              <a:grpSpLocks/>
            </p:cNvGrpSpPr>
            <p:nvPr/>
          </p:nvGrpSpPr>
          <p:grpSpPr bwMode="auto">
            <a:xfrm>
              <a:off x="2273" y="3360"/>
              <a:ext cx="402" cy="366"/>
              <a:chOff x="4007" y="537"/>
              <a:chExt cx="402" cy="366"/>
            </a:xfrm>
          </p:grpSpPr>
          <p:sp>
            <p:nvSpPr>
              <p:cNvPr id="21540" name="Text Box 131"/>
              <p:cNvSpPr txBox="1">
                <a:spLocks noChangeArrowheads="1"/>
              </p:cNvSpPr>
              <p:nvPr/>
            </p:nvSpPr>
            <p:spPr bwMode="auto">
              <a:xfrm>
                <a:off x="4008" y="715"/>
                <a:ext cx="401" cy="188"/>
              </a:xfrm>
              <a:prstGeom prst="rect">
                <a:avLst/>
              </a:prstGeom>
              <a:noFill/>
              <a:ln w="19050">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spcBef>
                    <a:spcPct val="100000"/>
                  </a:spcBef>
                </a:pPr>
                <a:r>
                  <a:rPr lang="en-US" altLang="zh-CN" sz="1800">
                    <a:latin typeface="黑体" pitchFamily="2" charset="-122"/>
                    <a:ea typeface="黑体" pitchFamily="2" charset="-122"/>
                  </a:rPr>
                  <a:t>OP</a:t>
                </a:r>
              </a:p>
            </p:txBody>
          </p:sp>
          <p:sp>
            <p:nvSpPr>
              <p:cNvPr id="21541" name="Text Box 132"/>
              <p:cNvSpPr txBox="1">
                <a:spLocks noChangeArrowheads="1"/>
              </p:cNvSpPr>
              <p:nvPr/>
            </p:nvSpPr>
            <p:spPr bwMode="auto">
              <a:xfrm>
                <a:off x="4007" y="537"/>
                <a:ext cx="401"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spcBef>
                    <a:spcPct val="100000"/>
                  </a:spcBef>
                </a:pPr>
                <a:r>
                  <a:rPr lang="en-US" altLang="zh-CN" sz="1800">
                    <a:latin typeface="黑体" pitchFamily="2" charset="-122"/>
                    <a:ea typeface="黑体" pitchFamily="2" charset="-122"/>
                  </a:rPr>
                  <a:t>6</a:t>
                </a:r>
              </a:p>
            </p:txBody>
          </p:sp>
        </p:grpSp>
        <p:grpSp>
          <p:nvGrpSpPr>
            <p:cNvPr id="21537" name="Group 133"/>
            <p:cNvGrpSpPr>
              <a:grpSpLocks/>
            </p:cNvGrpSpPr>
            <p:nvPr/>
          </p:nvGrpSpPr>
          <p:grpSpPr bwMode="auto">
            <a:xfrm>
              <a:off x="2677" y="3358"/>
              <a:ext cx="1171" cy="366"/>
              <a:chOff x="4007" y="537"/>
              <a:chExt cx="402" cy="366"/>
            </a:xfrm>
          </p:grpSpPr>
          <p:sp>
            <p:nvSpPr>
              <p:cNvPr id="21538" name="Text Box 134"/>
              <p:cNvSpPr txBox="1">
                <a:spLocks noChangeArrowheads="1"/>
              </p:cNvSpPr>
              <p:nvPr/>
            </p:nvSpPr>
            <p:spPr bwMode="auto">
              <a:xfrm>
                <a:off x="4008" y="715"/>
                <a:ext cx="401" cy="188"/>
              </a:xfrm>
              <a:prstGeom prst="rect">
                <a:avLst/>
              </a:prstGeom>
              <a:noFill/>
              <a:ln w="19050">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spcBef>
                    <a:spcPct val="100000"/>
                  </a:spcBef>
                </a:pPr>
                <a:r>
                  <a:rPr lang="zh-CN" altLang="en-US" sz="1800">
                    <a:latin typeface="黑体" pitchFamily="2" charset="-122"/>
                    <a:ea typeface="黑体" pitchFamily="2" charset="-122"/>
                  </a:rPr>
                  <a:t>地址</a:t>
                </a:r>
                <a:r>
                  <a:rPr lang="en-US" altLang="zh-CN" sz="1800">
                    <a:latin typeface="黑体" pitchFamily="2" charset="-122"/>
                    <a:ea typeface="黑体" pitchFamily="2" charset="-122"/>
                  </a:rPr>
                  <a:t>1</a:t>
                </a:r>
              </a:p>
            </p:txBody>
          </p:sp>
          <p:sp>
            <p:nvSpPr>
              <p:cNvPr id="21539" name="Text Box 135"/>
              <p:cNvSpPr txBox="1">
                <a:spLocks noChangeArrowheads="1"/>
              </p:cNvSpPr>
              <p:nvPr/>
            </p:nvSpPr>
            <p:spPr bwMode="auto">
              <a:xfrm>
                <a:off x="4007" y="537"/>
                <a:ext cx="401"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spcBef>
                    <a:spcPct val="100000"/>
                  </a:spcBef>
                </a:pPr>
                <a:r>
                  <a:rPr lang="en-US" altLang="zh-CN" sz="1800">
                    <a:latin typeface="黑体" pitchFamily="2" charset="-122"/>
                    <a:ea typeface="黑体" pitchFamily="2" charset="-122"/>
                  </a:rPr>
                  <a:t>16</a:t>
                </a:r>
              </a:p>
            </p:txBody>
          </p:sp>
        </p:grpSp>
      </p:grpSp>
      <p:grpSp>
        <p:nvGrpSpPr>
          <p:cNvPr id="21515" name="Group 150"/>
          <p:cNvGrpSpPr>
            <a:grpSpLocks/>
          </p:cNvGrpSpPr>
          <p:nvPr/>
        </p:nvGrpSpPr>
        <p:grpSpPr bwMode="auto">
          <a:xfrm>
            <a:off x="2371725" y="4670425"/>
            <a:ext cx="3730625" cy="585788"/>
            <a:chOff x="1494" y="2942"/>
            <a:chExt cx="2350" cy="369"/>
          </a:xfrm>
        </p:grpSpPr>
        <p:grpSp>
          <p:nvGrpSpPr>
            <p:cNvPr id="21522" name="Group 137"/>
            <p:cNvGrpSpPr>
              <a:grpSpLocks/>
            </p:cNvGrpSpPr>
            <p:nvPr/>
          </p:nvGrpSpPr>
          <p:grpSpPr bwMode="auto">
            <a:xfrm>
              <a:off x="1494" y="2950"/>
              <a:ext cx="375" cy="360"/>
              <a:chOff x="3232" y="543"/>
              <a:chExt cx="375" cy="360"/>
            </a:xfrm>
          </p:grpSpPr>
          <p:sp>
            <p:nvSpPr>
              <p:cNvPr id="21532" name="Text Box 138" descr="80%"/>
              <p:cNvSpPr txBox="1">
                <a:spLocks noChangeArrowheads="1"/>
              </p:cNvSpPr>
              <p:nvPr/>
            </p:nvSpPr>
            <p:spPr bwMode="auto">
              <a:xfrm>
                <a:off x="3232" y="715"/>
                <a:ext cx="375" cy="188"/>
              </a:xfrm>
              <a:prstGeom prst="rect">
                <a:avLst/>
              </a:prstGeom>
              <a:pattFill prst="pct80">
                <a:fgClr>
                  <a:schemeClr val="hlink"/>
                </a:fgClr>
                <a:bgClr>
                  <a:schemeClr val="bg1"/>
                </a:bgClr>
              </a:pattFill>
              <a:ln w="19050">
                <a:solidFill>
                  <a:srgbClr val="000066"/>
                </a:solidFill>
                <a:miter lim="800000"/>
                <a:headEnd/>
                <a:tailEnd/>
              </a:ln>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spcBef>
                    <a:spcPct val="100000"/>
                  </a:spcBef>
                </a:pPr>
                <a:r>
                  <a:rPr lang="en-US" altLang="zh-CN" sz="1800">
                    <a:solidFill>
                      <a:schemeClr val="bg1"/>
                    </a:solidFill>
                    <a:latin typeface="黑体" pitchFamily="2" charset="-122"/>
                    <a:ea typeface="黑体" pitchFamily="2" charset="-122"/>
                  </a:rPr>
                  <a:t>OP</a:t>
                </a:r>
              </a:p>
            </p:txBody>
          </p:sp>
          <p:sp>
            <p:nvSpPr>
              <p:cNvPr id="21533" name="Text Box 139"/>
              <p:cNvSpPr txBox="1">
                <a:spLocks noChangeArrowheads="1"/>
              </p:cNvSpPr>
              <p:nvPr/>
            </p:nvSpPr>
            <p:spPr bwMode="auto">
              <a:xfrm>
                <a:off x="3240" y="543"/>
                <a:ext cx="365"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spcBef>
                    <a:spcPct val="100000"/>
                  </a:spcBef>
                </a:pPr>
                <a:r>
                  <a:rPr lang="en-US" altLang="zh-CN" sz="1800">
                    <a:latin typeface="黑体" pitchFamily="2" charset="-122"/>
                    <a:ea typeface="黑体" pitchFamily="2" charset="-122"/>
                  </a:rPr>
                  <a:t>4</a:t>
                </a:r>
              </a:p>
            </p:txBody>
          </p:sp>
        </p:grpSp>
        <p:grpSp>
          <p:nvGrpSpPr>
            <p:cNvPr id="21523" name="Group 140"/>
            <p:cNvGrpSpPr>
              <a:grpSpLocks/>
            </p:cNvGrpSpPr>
            <p:nvPr/>
          </p:nvGrpSpPr>
          <p:grpSpPr bwMode="auto">
            <a:xfrm>
              <a:off x="1871" y="2945"/>
              <a:ext cx="402" cy="366"/>
              <a:chOff x="3609" y="538"/>
              <a:chExt cx="402" cy="366"/>
            </a:xfrm>
          </p:grpSpPr>
          <p:sp>
            <p:nvSpPr>
              <p:cNvPr id="21530" name="Text Box 141"/>
              <p:cNvSpPr txBox="1">
                <a:spLocks noChangeArrowheads="1"/>
              </p:cNvSpPr>
              <p:nvPr/>
            </p:nvSpPr>
            <p:spPr bwMode="auto">
              <a:xfrm>
                <a:off x="3610" y="716"/>
                <a:ext cx="401" cy="188"/>
              </a:xfrm>
              <a:prstGeom prst="rect">
                <a:avLst/>
              </a:prstGeom>
              <a:noFill/>
              <a:ln w="19050">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spcBef>
                    <a:spcPct val="100000"/>
                  </a:spcBef>
                </a:pPr>
                <a:r>
                  <a:rPr lang="en-US" altLang="zh-CN" sz="1800">
                    <a:latin typeface="黑体" pitchFamily="2" charset="-122"/>
                    <a:ea typeface="黑体" pitchFamily="2" charset="-122"/>
                  </a:rPr>
                  <a:t>OP</a:t>
                </a:r>
              </a:p>
            </p:txBody>
          </p:sp>
          <p:sp>
            <p:nvSpPr>
              <p:cNvPr id="21531" name="Text Box 142"/>
              <p:cNvSpPr txBox="1">
                <a:spLocks noChangeArrowheads="1"/>
              </p:cNvSpPr>
              <p:nvPr/>
            </p:nvSpPr>
            <p:spPr bwMode="auto">
              <a:xfrm>
                <a:off x="3609" y="538"/>
                <a:ext cx="401"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spcBef>
                    <a:spcPct val="100000"/>
                  </a:spcBef>
                </a:pPr>
                <a:r>
                  <a:rPr lang="en-US" altLang="zh-CN" sz="1800">
                    <a:latin typeface="黑体" pitchFamily="2" charset="-122"/>
                    <a:ea typeface="黑体" pitchFamily="2" charset="-122"/>
                  </a:rPr>
                  <a:t>6</a:t>
                </a:r>
              </a:p>
            </p:txBody>
          </p:sp>
        </p:grpSp>
        <p:grpSp>
          <p:nvGrpSpPr>
            <p:cNvPr id="21524" name="Group 143"/>
            <p:cNvGrpSpPr>
              <a:grpSpLocks/>
            </p:cNvGrpSpPr>
            <p:nvPr/>
          </p:nvGrpSpPr>
          <p:grpSpPr bwMode="auto">
            <a:xfrm>
              <a:off x="2269" y="2944"/>
              <a:ext cx="402" cy="366"/>
              <a:chOff x="4007" y="537"/>
              <a:chExt cx="402" cy="366"/>
            </a:xfrm>
          </p:grpSpPr>
          <p:sp>
            <p:nvSpPr>
              <p:cNvPr id="21528" name="Text Box 144"/>
              <p:cNvSpPr txBox="1">
                <a:spLocks noChangeArrowheads="1"/>
              </p:cNvSpPr>
              <p:nvPr/>
            </p:nvSpPr>
            <p:spPr bwMode="auto">
              <a:xfrm>
                <a:off x="4008" y="715"/>
                <a:ext cx="401" cy="188"/>
              </a:xfrm>
              <a:prstGeom prst="rect">
                <a:avLst/>
              </a:prstGeom>
              <a:noFill/>
              <a:ln w="19050">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spcBef>
                    <a:spcPct val="100000"/>
                  </a:spcBef>
                </a:pPr>
                <a:r>
                  <a:rPr lang="en-US" altLang="zh-CN" sz="1800">
                    <a:latin typeface="黑体" pitchFamily="2" charset="-122"/>
                    <a:ea typeface="黑体" pitchFamily="2" charset="-122"/>
                  </a:rPr>
                  <a:t>OP</a:t>
                </a:r>
              </a:p>
            </p:txBody>
          </p:sp>
          <p:sp>
            <p:nvSpPr>
              <p:cNvPr id="21529" name="Text Box 145"/>
              <p:cNvSpPr txBox="1">
                <a:spLocks noChangeArrowheads="1"/>
              </p:cNvSpPr>
              <p:nvPr/>
            </p:nvSpPr>
            <p:spPr bwMode="auto">
              <a:xfrm>
                <a:off x="4007" y="537"/>
                <a:ext cx="401"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spcBef>
                    <a:spcPct val="100000"/>
                  </a:spcBef>
                </a:pPr>
                <a:r>
                  <a:rPr lang="en-US" altLang="zh-CN" sz="1800">
                    <a:latin typeface="黑体" pitchFamily="2" charset="-122"/>
                    <a:ea typeface="黑体" pitchFamily="2" charset="-122"/>
                  </a:rPr>
                  <a:t>6</a:t>
                </a:r>
              </a:p>
            </p:txBody>
          </p:sp>
        </p:grpSp>
        <p:grpSp>
          <p:nvGrpSpPr>
            <p:cNvPr id="21525" name="Group 146"/>
            <p:cNvGrpSpPr>
              <a:grpSpLocks/>
            </p:cNvGrpSpPr>
            <p:nvPr/>
          </p:nvGrpSpPr>
          <p:grpSpPr bwMode="auto">
            <a:xfrm>
              <a:off x="2673" y="2942"/>
              <a:ext cx="1171" cy="366"/>
              <a:chOff x="4007" y="537"/>
              <a:chExt cx="402" cy="366"/>
            </a:xfrm>
          </p:grpSpPr>
          <p:sp>
            <p:nvSpPr>
              <p:cNvPr id="21526" name="Text Box 147"/>
              <p:cNvSpPr txBox="1">
                <a:spLocks noChangeArrowheads="1"/>
              </p:cNvSpPr>
              <p:nvPr/>
            </p:nvSpPr>
            <p:spPr bwMode="auto">
              <a:xfrm>
                <a:off x="4008" y="715"/>
                <a:ext cx="401" cy="188"/>
              </a:xfrm>
              <a:prstGeom prst="rect">
                <a:avLst/>
              </a:prstGeom>
              <a:noFill/>
              <a:ln w="19050">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spcBef>
                    <a:spcPct val="100000"/>
                  </a:spcBef>
                </a:pPr>
                <a:r>
                  <a:rPr lang="zh-CN" altLang="en-US" sz="1800">
                    <a:latin typeface="黑体" pitchFamily="2" charset="-122"/>
                    <a:ea typeface="黑体" pitchFamily="2" charset="-122"/>
                  </a:rPr>
                  <a:t>地址</a:t>
                </a:r>
                <a:r>
                  <a:rPr lang="en-US" altLang="zh-CN" sz="1800">
                    <a:latin typeface="黑体" pitchFamily="2" charset="-122"/>
                    <a:ea typeface="黑体" pitchFamily="2" charset="-122"/>
                  </a:rPr>
                  <a:t>1</a:t>
                </a:r>
              </a:p>
            </p:txBody>
          </p:sp>
          <p:sp>
            <p:nvSpPr>
              <p:cNvPr id="21527" name="Text Box 148"/>
              <p:cNvSpPr txBox="1">
                <a:spLocks noChangeArrowheads="1"/>
              </p:cNvSpPr>
              <p:nvPr/>
            </p:nvSpPr>
            <p:spPr bwMode="auto">
              <a:xfrm>
                <a:off x="4007" y="537"/>
                <a:ext cx="401"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spcBef>
                    <a:spcPct val="100000"/>
                  </a:spcBef>
                </a:pPr>
                <a:r>
                  <a:rPr lang="en-US" altLang="zh-CN" sz="1800">
                    <a:latin typeface="黑体" pitchFamily="2" charset="-122"/>
                    <a:ea typeface="黑体" pitchFamily="2" charset="-122"/>
                  </a:rPr>
                  <a:t>16</a:t>
                </a:r>
              </a:p>
            </p:txBody>
          </p:sp>
        </p:grpSp>
      </p:grpSp>
      <p:grpSp>
        <p:nvGrpSpPr>
          <p:cNvPr id="21516" name="Group 151"/>
          <p:cNvGrpSpPr>
            <a:grpSpLocks/>
          </p:cNvGrpSpPr>
          <p:nvPr/>
        </p:nvGrpSpPr>
        <p:grpSpPr bwMode="auto">
          <a:xfrm>
            <a:off x="6110288" y="5319713"/>
            <a:ext cx="1858962" cy="581025"/>
            <a:chOff x="4007" y="537"/>
            <a:chExt cx="402" cy="366"/>
          </a:xfrm>
        </p:grpSpPr>
        <p:sp>
          <p:nvSpPr>
            <p:cNvPr id="21520" name="Text Box 152"/>
            <p:cNvSpPr txBox="1">
              <a:spLocks noChangeArrowheads="1"/>
            </p:cNvSpPr>
            <p:nvPr/>
          </p:nvSpPr>
          <p:spPr bwMode="auto">
            <a:xfrm>
              <a:off x="4008" y="715"/>
              <a:ext cx="401" cy="188"/>
            </a:xfrm>
            <a:prstGeom prst="rect">
              <a:avLst/>
            </a:prstGeom>
            <a:noFill/>
            <a:ln w="19050">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spcBef>
                  <a:spcPct val="100000"/>
                </a:spcBef>
              </a:pPr>
              <a:r>
                <a:rPr lang="zh-CN" altLang="en-US" sz="1800">
                  <a:latin typeface="黑体" pitchFamily="2" charset="-122"/>
                  <a:ea typeface="黑体" pitchFamily="2" charset="-122"/>
                </a:rPr>
                <a:t>地址</a:t>
              </a:r>
              <a:r>
                <a:rPr lang="en-US" altLang="zh-CN" sz="1800">
                  <a:latin typeface="黑体" pitchFamily="2" charset="-122"/>
                  <a:ea typeface="黑体" pitchFamily="2" charset="-122"/>
                </a:rPr>
                <a:t>2</a:t>
              </a:r>
            </a:p>
          </p:txBody>
        </p:sp>
        <p:sp>
          <p:nvSpPr>
            <p:cNvPr id="21521" name="Text Box 153"/>
            <p:cNvSpPr txBox="1">
              <a:spLocks noChangeArrowheads="1"/>
            </p:cNvSpPr>
            <p:nvPr/>
          </p:nvSpPr>
          <p:spPr bwMode="auto">
            <a:xfrm>
              <a:off x="4007" y="537"/>
              <a:ext cx="401"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spcBef>
                  <a:spcPct val="100000"/>
                </a:spcBef>
              </a:pPr>
              <a:r>
                <a:rPr lang="en-US" altLang="zh-CN" sz="1800">
                  <a:latin typeface="黑体" pitchFamily="2" charset="-122"/>
                  <a:ea typeface="黑体" pitchFamily="2" charset="-122"/>
                </a:rPr>
                <a:t>16</a:t>
              </a:r>
            </a:p>
          </p:txBody>
        </p:sp>
      </p:grpSp>
      <p:sp>
        <p:nvSpPr>
          <p:cNvPr id="21517" name="AutoShape 155"/>
          <p:cNvSpPr>
            <a:spLocks/>
          </p:cNvSpPr>
          <p:nvPr/>
        </p:nvSpPr>
        <p:spPr bwMode="auto">
          <a:xfrm>
            <a:off x="1966913" y="1308100"/>
            <a:ext cx="304800" cy="3151188"/>
          </a:xfrm>
          <a:prstGeom prst="leftBrace">
            <a:avLst>
              <a:gd name="adj1" fmla="val 62135"/>
              <a:gd name="adj2" fmla="val 50000"/>
            </a:avLst>
          </a:prstGeom>
          <a:noFill/>
          <a:ln w="19050">
            <a:solidFill>
              <a:srgbClr val="000066"/>
            </a:solidFill>
            <a:round/>
            <a:headEnd/>
            <a:tailEnd/>
          </a:ln>
          <a:extLst>
            <a:ext uri="{909E8E84-426E-40DD-AFC4-6F175D3DCCD1}">
              <a14:hiddenFill xmlns:a14="http://schemas.microsoft.com/office/drawing/2010/main">
                <a:solidFill>
                  <a:srgbClr val="FFFFFF"/>
                </a:solidFill>
              </a14:hiddenFill>
            </a:ext>
          </a:extLst>
        </p:spPr>
        <p:txBody>
          <a:bodyPr lIns="90000" tIns="46800" rIns="90000" bIns="46800" anchor="ctr">
            <a:spAutoFit/>
          </a:bodyPr>
          <a:lstStyle/>
          <a:p>
            <a:pPr>
              <a:defRPr/>
            </a:pPr>
            <a:endParaRPr lang="zh-CN" altLang="en-US" dirty="0">
              <a:latin typeface="+mj-ea"/>
              <a:ea typeface="+mj-ea"/>
            </a:endParaRPr>
          </a:p>
        </p:txBody>
      </p:sp>
      <p:sp>
        <p:nvSpPr>
          <p:cNvPr id="21518" name="Text Box 156"/>
          <p:cNvSpPr txBox="1">
            <a:spLocks noChangeArrowheads="1"/>
          </p:cNvSpPr>
          <p:nvPr/>
        </p:nvSpPr>
        <p:spPr bwMode="auto">
          <a:xfrm>
            <a:off x="1079500" y="4784725"/>
            <a:ext cx="1087438" cy="61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r>
              <a:rPr lang="zh-CN" altLang="en-US" sz="1800">
                <a:latin typeface="黑体" pitchFamily="2" charset="-122"/>
                <a:ea typeface="黑体" pitchFamily="2" charset="-122"/>
              </a:rPr>
              <a:t>双字长</a:t>
            </a:r>
          </a:p>
          <a:p>
            <a:pPr algn="ctr"/>
            <a:r>
              <a:rPr lang="zh-CN" altLang="en-US" sz="1800">
                <a:latin typeface="黑体" pitchFamily="2" charset="-122"/>
                <a:ea typeface="黑体" pitchFamily="2" charset="-122"/>
              </a:rPr>
              <a:t>（</a:t>
            </a:r>
            <a:r>
              <a:rPr lang="en-US" altLang="zh-CN" sz="1800">
                <a:latin typeface="黑体" pitchFamily="2" charset="-122"/>
                <a:ea typeface="黑体" pitchFamily="2" charset="-122"/>
              </a:rPr>
              <a:t>32</a:t>
            </a:r>
            <a:r>
              <a:rPr lang="zh-CN" altLang="en-US" sz="1800">
                <a:latin typeface="黑体" pitchFamily="2" charset="-122"/>
                <a:ea typeface="黑体" pitchFamily="2" charset="-122"/>
              </a:rPr>
              <a:t>位）</a:t>
            </a:r>
          </a:p>
        </p:txBody>
      </p:sp>
      <p:sp>
        <p:nvSpPr>
          <p:cNvPr id="21519" name="Text Box 157"/>
          <p:cNvSpPr txBox="1">
            <a:spLocks noChangeArrowheads="1"/>
          </p:cNvSpPr>
          <p:nvPr/>
        </p:nvSpPr>
        <p:spPr bwMode="auto">
          <a:xfrm>
            <a:off x="1085850" y="5521325"/>
            <a:ext cx="1087438" cy="61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r>
              <a:rPr lang="zh-CN" altLang="en-US" sz="1800">
                <a:latin typeface="黑体" pitchFamily="2" charset="-122"/>
                <a:ea typeface="黑体" pitchFamily="2" charset="-122"/>
              </a:rPr>
              <a:t>三字长</a:t>
            </a:r>
          </a:p>
          <a:p>
            <a:pPr algn="ctr"/>
            <a:r>
              <a:rPr lang="zh-CN" altLang="en-US" sz="1800">
                <a:latin typeface="黑体" pitchFamily="2" charset="-122"/>
                <a:ea typeface="黑体" pitchFamily="2" charset="-122"/>
              </a:rPr>
              <a:t>（</a:t>
            </a:r>
            <a:r>
              <a:rPr lang="en-US" altLang="zh-CN" sz="1800">
                <a:latin typeface="黑体" pitchFamily="2" charset="-122"/>
                <a:ea typeface="黑体" pitchFamily="2" charset="-122"/>
              </a:rPr>
              <a:t>48</a:t>
            </a:r>
            <a:r>
              <a:rPr lang="zh-CN" altLang="en-US" sz="1800">
                <a:latin typeface="黑体" pitchFamily="2" charset="-122"/>
                <a:ea typeface="黑体" pitchFamily="2" charset="-122"/>
              </a:rPr>
              <a:t>位）</a:t>
            </a:r>
          </a:p>
        </p:txBody>
      </p:sp>
    </p:spTree>
  </p:cSld>
  <p:clrMapOvr>
    <a:masterClrMapping/>
  </p:clrMapOvr>
  <p:transition>
    <p:wipe dir="d"/>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5"/>
          <p:cNvSpPr>
            <a:spLocks noChangeArrowheads="1"/>
          </p:cNvSpPr>
          <p:nvPr/>
        </p:nvSpPr>
        <p:spPr bwMode="auto">
          <a:xfrm>
            <a:off x="693738" y="874713"/>
            <a:ext cx="7848600" cy="8382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1" hangingPunct="1"/>
            <a:r>
              <a:rPr lang="zh-CN" altLang="en-US" sz="3200">
                <a:solidFill>
                  <a:srgbClr val="990000"/>
                </a:solidFill>
                <a:latin typeface="黑体" pitchFamily="2" charset="-122"/>
                <a:ea typeface="黑体" pitchFamily="2" charset="-122"/>
              </a:rPr>
              <a:t>第3章  指令系统</a:t>
            </a:r>
          </a:p>
        </p:txBody>
      </p:sp>
      <p:grpSp>
        <p:nvGrpSpPr>
          <p:cNvPr id="4099" name="Group 13"/>
          <p:cNvGrpSpPr>
            <a:grpSpLocks/>
          </p:cNvGrpSpPr>
          <p:nvPr/>
        </p:nvGrpSpPr>
        <p:grpSpPr bwMode="auto">
          <a:xfrm>
            <a:off x="457200" y="838200"/>
            <a:ext cx="7781925" cy="1052513"/>
            <a:chOff x="288" y="528"/>
            <a:chExt cx="4902" cy="663"/>
          </a:xfrm>
        </p:grpSpPr>
        <p:sp>
          <p:nvSpPr>
            <p:cNvPr id="4102" name="Rectangle 14"/>
            <p:cNvSpPr>
              <a:spLocks noChangeArrowheads="1"/>
            </p:cNvSpPr>
            <p:nvPr/>
          </p:nvSpPr>
          <p:spPr bwMode="auto">
            <a:xfrm>
              <a:off x="457" y="596"/>
              <a:ext cx="256" cy="29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nSpc>
                  <a:spcPct val="90000"/>
                </a:lnSpc>
              </a:pPr>
              <a:endParaRPr lang="zh-CN" altLang="en-US">
                <a:latin typeface="黑体" pitchFamily="2" charset="-122"/>
                <a:ea typeface="黑体" pitchFamily="2" charset="-122"/>
              </a:endParaRPr>
            </a:p>
          </p:txBody>
        </p:sp>
        <p:sp>
          <p:nvSpPr>
            <p:cNvPr id="4103" name="Rectangle 15"/>
            <p:cNvSpPr>
              <a:spLocks noChangeArrowheads="1"/>
            </p:cNvSpPr>
            <p:nvPr/>
          </p:nvSpPr>
          <p:spPr bwMode="auto">
            <a:xfrm>
              <a:off x="681" y="596"/>
              <a:ext cx="191" cy="299"/>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nSpc>
                  <a:spcPct val="90000"/>
                </a:lnSpc>
              </a:pPr>
              <a:endParaRPr lang="zh-CN" altLang="en-US">
                <a:latin typeface="黑体" pitchFamily="2" charset="-122"/>
                <a:ea typeface="黑体" pitchFamily="2" charset="-122"/>
              </a:endParaRPr>
            </a:p>
          </p:txBody>
        </p:sp>
        <p:sp>
          <p:nvSpPr>
            <p:cNvPr id="4104" name="Rectangle 16"/>
            <p:cNvSpPr>
              <a:spLocks noChangeArrowheads="1"/>
            </p:cNvSpPr>
            <p:nvPr/>
          </p:nvSpPr>
          <p:spPr bwMode="auto">
            <a:xfrm>
              <a:off x="530" y="862"/>
              <a:ext cx="246" cy="29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nSpc>
                  <a:spcPct val="90000"/>
                </a:lnSpc>
              </a:pPr>
              <a:endParaRPr lang="zh-CN" altLang="en-US">
                <a:latin typeface="黑体" pitchFamily="2" charset="-122"/>
                <a:ea typeface="黑体" pitchFamily="2" charset="-122"/>
              </a:endParaRPr>
            </a:p>
          </p:txBody>
        </p:sp>
        <p:sp>
          <p:nvSpPr>
            <p:cNvPr id="4105" name="Rectangle 17"/>
            <p:cNvSpPr>
              <a:spLocks noChangeArrowheads="1"/>
            </p:cNvSpPr>
            <p:nvPr/>
          </p:nvSpPr>
          <p:spPr bwMode="auto">
            <a:xfrm>
              <a:off x="746" y="862"/>
              <a:ext cx="215" cy="299"/>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nSpc>
                  <a:spcPct val="90000"/>
                </a:lnSpc>
              </a:pPr>
              <a:endParaRPr lang="zh-CN" altLang="en-US">
                <a:latin typeface="黑体" pitchFamily="2" charset="-122"/>
                <a:ea typeface="黑体" pitchFamily="2" charset="-122"/>
              </a:endParaRPr>
            </a:p>
          </p:txBody>
        </p:sp>
        <p:sp>
          <p:nvSpPr>
            <p:cNvPr id="4106" name="Rectangle 18"/>
            <p:cNvSpPr>
              <a:spLocks noChangeArrowheads="1"/>
            </p:cNvSpPr>
            <p:nvPr/>
          </p:nvSpPr>
          <p:spPr bwMode="auto">
            <a:xfrm>
              <a:off x="288" y="816"/>
              <a:ext cx="327" cy="266"/>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nSpc>
                  <a:spcPct val="90000"/>
                </a:lnSpc>
              </a:pPr>
              <a:endParaRPr lang="zh-CN" altLang="en-US">
                <a:latin typeface="黑体" pitchFamily="2" charset="-122"/>
                <a:ea typeface="黑体" pitchFamily="2" charset="-122"/>
              </a:endParaRPr>
            </a:p>
          </p:txBody>
        </p:sp>
        <p:sp>
          <p:nvSpPr>
            <p:cNvPr id="4107" name="Rectangle 19"/>
            <p:cNvSpPr>
              <a:spLocks noChangeArrowheads="1"/>
            </p:cNvSpPr>
            <p:nvPr/>
          </p:nvSpPr>
          <p:spPr bwMode="auto">
            <a:xfrm>
              <a:off x="659" y="528"/>
              <a:ext cx="18" cy="66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nSpc>
                  <a:spcPct val="90000"/>
                </a:lnSpc>
              </a:pPr>
              <a:endParaRPr lang="zh-CN" altLang="en-US">
                <a:latin typeface="黑体" pitchFamily="2" charset="-122"/>
                <a:ea typeface="黑体" pitchFamily="2" charset="-122"/>
              </a:endParaRPr>
            </a:p>
          </p:txBody>
        </p:sp>
        <p:sp>
          <p:nvSpPr>
            <p:cNvPr id="4108" name="Rectangle 20"/>
            <p:cNvSpPr>
              <a:spLocks noChangeArrowheads="1"/>
            </p:cNvSpPr>
            <p:nvPr/>
          </p:nvSpPr>
          <p:spPr bwMode="auto">
            <a:xfrm flipV="1">
              <a:off x="384" y="1056"/>
              <a:ext cx="4806" cy="23"/>
            </a:xfrm>
            <a:prstGeom prst="rect">
              <a:avLst/>
            </a:prstGeom>
            <a:gradFill rotWithShape="0">
              <a:gsLst>
                <a:gs pos="0">
                  <a:schemeClr val="bg2"/>
                </a:gs>
                <a:gs pos="100000">
                  <a:srgbClr val="B8B8E8"/>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nSpc>
                  <a:spcPct val="90000"/>
                </a:lnSpc>
              </a:pPr>
              <a:endParaRPr lang="zh-CN" altLang="en-US">
                <a:latin typeface="黑体" pitchFamily="2" charset="-122"/>
                <a:ea typeface="黑体" pitchFamily="2" charset="-122"/>
              </a:endParaRPr>
            </a:p>
          </p:txBody>
        </p:sp>
      </p:grpSp>
      <p:sp>
        <p:nvSpPr>
          <p:cNvPr id="4100" name="Text Box 24"/>
          <p:cNvSpPr txBox="1">
            <a:spLocks noChangeArrowheads="1"/>
          </p:cNvSpPr>
          <p:nvPr/>
        </p:nvSpPr>
        <p:spPr bwMode="auto">
          <a:xfrm>
            <a:off x="1863725" y="2208213"/>
            <a:ext cx="5380038" cy="3565525"/>
          </a:xfrm>
          <a:prstGeom prst="rect">
            <a:avLst/>
          </a:prstGeom>
          <a:gradFill rotWithShape="0">
            <a:gsLst>
              <a:gs pos="0">
                <a:srgbClr val="ADD6FF"/>
              </a:gs>
              <a:gs pos="100000">
                <a:srgbClr val="F5E3F3"/>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indent="381000">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l" eaLnBrk="1" hangingPunct="1">
              <a:lnSpc>
                <a:spcPct val="140000"/>
              </a:lnSpc>
            </a:pPr>
            <a:r>
              <a:rPr lang="zh-CN" altLang="en-US">
                <a:latin typeface="黑体" pitchFamily="2" charset="-122"/>
                <a:ea typeface="黑体" pitchFamily="2" charset="-122"/>
              </a:rPr>
              <a:t>§3.1 指令格式</a:t>
            </a:r>
          </a:p>
          <a:p>
            <a:pPr algn="l" eaLnBrk="1" hangingPunct="1">
              <a:lnSpc>
                <a:spcPct val="140000"/>
              </a:lnSpc>
            </a:pPr>
            <a:r>
              <a:rPr lang="zh-CN" altLang="en-US">
                <a:latin typeface="黑体" pitchFamily="2" charset="-122"/>
                <a:ea typeface="黑体" pitchFamily="2" charset="-122"/>
              </a:rPr>
              <a:t>§3.2 指令类型</a:t>
            </a:r>
          </a:p>
          <a:p>
            <a:pPr algn="l" eaLnBrk="1" hangingPunct="1">
              <a:lnSpc>
                <a:spcPct val="140000"/>
              </a:lnSpc>
            </a:pPr>
            <a:r>
              <a:rPr lang="zh-CN" altLang="en-US">
                <a:latin typeface="黑体" pitchFamily="2" charset="-122"/>
                <a:ea typeface="黑体" pitchFamily="2" charset="-122"/>
              </a:rPr>
              <a:t>§3.3 寻址技术</a:t>
            </a:r>
          </a:p>
          <a:p>
            <a:pPr algn="l" eaLnBrk="1" hangingPunct="1">
              <a:lnSpc>
                <a:spcPct val="140000"/>
              </a:lnSpc>
            </a:pPr>
            <a:r>
              <a:rPr lang="zh-CN" altLang="en-US">
                <a:latin typeface="黑体" pitchFamily="2" charset="-122"/>
                <a:ea typeface="黑体" pitchFamily="2" charset="-122"/>
              </a:rPr>
              <a:t>§3.4 堆栈与堆栈操作</a:t>
            </a:r>
          </a:p>
          <a:p>
            <a:pPr algn="l" eaLnBrk="1" hangingPunct="1">
              <a:lnSpc>
                <a:spcPct val="140000"/>
              </a:lnSpc>
            </a:pPr>
            <a:r>
              <a:rPr lang="zh-CN" altLang="en-US">
                <a:latin typeface="黑体" pitchFamily="2" charset="-122"/>
                <a:ea typeface="黑体" pitchFamily="2" charset="-122"/>
              </a:rPr>
              <a:t>§3.5 指令系统实例</a:t>
            </a:r>
          </a:p>
          <a:p>
            <a:pPr algn="l" eaLnBrk="1" hangingPunct="1">
              <a:lnSpc>
                <a:spcPct val="140000"/>
              </a:lnSpc>
            </a:pPr>
            <a:r>
              <a:rPr lang="zh-CN" altLang="en-US">
                <a:latin typeface="黑体" pitchFamily="2" charset="-122"/>
                <a:ea typeface="黑体" pitchFamily="2" charset="-122"/>
              </a:rPr>
              <a:t>§3.</a:t>
            </a:r>
            <a:r>
              <a:rPr lang="en-US" altLang="zh-CN">
                <a:latin typeface="黑体" pitchFamily="2" charset="-122"/>
                <a:ea typeface="黑体" pitchFamily="2" charset="-122"/>
              </a:rPr>
              <a:t>6 </a:t>
            </a:r>
            <a:r>
              <a:rPr lang="zh-CN" altLang="en-US">
                <a:latin typeface="黑体" pitchFamily="2" charset="-122"/>
                <a:ea typeface="黑体" pitchFamily="2" charset="-122"/>
              </a:rPr>
              <a:t>指令系统的发展及</a:t>
            </a:r>
            <a:r>
              <a:rPr lang="en-US" altLang="zh-CN">
                <a:latin typeface="黑体" pitchFamily="2" charset="-122"/>
                <a:ea typeface="黑体" pitchFamily="2" charset="-122"/>
              </a:rPr>
              <a:t>RISC</a:t>
            </a:r>
            <a:r>
              <a:rPr lang="zh-CN" altLang="en-US">
                <a:latin typeface="黑体" pitchFamily="2" charset="-122"/>
                <a:ea typeface="黑体" pitchFamily="2" charset="-122"/>
              </a:rPr>
              <a:t>技术</a:t>
            </a:r>
          </a:p>
        </p:txBody>
      </p:sp>
      <p:pic>
        <p:nvPicPr>
          <p:cNvPr id="4101" name="Picture 28" descr="gm_clip_image0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99375" y="5029200"/>
            <a:ext cx="982663" cy="1050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ipe dir="d"/>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ChangeArrowheads="1"/>
          </p:cNvSpPr>
          <p:nvPr/>
        </p:nvSpPr>
        <p:spPr bwMode="auto">
          <a:xfrm>
            <a:off x="0" y="438150"/>
            <a:ext cx="91440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r>
              <a:rPr lang="zh-CN" altLang="en-US" sz="2600">
                <a:solidFill>
                  <a:srgbClr val="800000"/>
                </a:solidFill>
                <a:latin typeface="黑体" pitchFamily="2" charset="-122"/>
                <a:ea typeface="黑体" pitchFamily="2" charset="-122"/>
              </a:rPr>
              <a:t>§</a:t>
            </a:r>
            <a:r>
              <a:rPr kumimoji="0" lang="zh-CN" altLang="en-US" sz="2600">
                <a:solidFill>
                  <a:srgbClr val="800000"/>
                </a:solidFill>
                <a:latin typeface="黑体" pitchFamily="2" charset="-122"/>
                <a:ea typeface="黑体" pitchFamily="2" charset="-122"/>
              </a:rPr>
              <a:t>3.2 指令类型（教材</a:t>
            </a:r>
            <a:r>
              <a:rPr kumimoji="0" lang="en-US" altLang="zh-CN" sz="2600">
                <a:solidFill>
                  <a:srgbClr val="800000"/>
                </a:solidFill>
                <a:latin typeface="黑体" pitchFamily="2" charset="-122"/>
                <a:ea typeface="黑体" pitchFamily="2" charset="-122"/>
              </a:rPr>
              <a:t>3.4</a:t>
            </a:r>
            <a:r>
              <a:rPr kumimoji="0" lang="zh-CN" altLang="en-US" sz="2600">
                <a:solidFill>
                  <a:srgbClr val="800000"/>
                </a:solidFill>
                <a:latin typeface="黑体" pitchFamily="2" charset="-122"/>
                <a:ea typeface="黑体" pitchFamily="2" charset="-122"/>
              </a:rPr>
              <a:t>）</a:t>
            </a:r>
            <a:r>
              <a:rPr kumimoji="0" lang="zh-CN" altLang="en-US" sz="2000">
                <a:solidFill>
                  <a:schemeClr val="tx1"/>
                </a:solidFill>
                <a:latin typeface="黑体" pitchFamily="2" charset="-122"/>
                <a:ea typeface="黑体" pitchFamily="2" charset="-122"/>
              </a:rPr>
              <a:t> </a:t>
            </a:r>
          </a:p>
        </p:txBody>
      </p:sp>
      <p:sp>
        <p:nvSpPr>
          <p:cNvPr id="22531" name="Rectangle 3"/>
          <p:cNvSpPr>
            <a:spLocks noChangeArrowheads="1"/>
          </p:cNvSpPr>
          <p:nvPr/>
        </p:nvSpPr>
        <p:spPr bwMode="auto">
          <a:xfrm>
            <a:off x="1438275" y="2025650"/>
            <a:ext cx="4144963" cy="1865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eaLnBrk="1" hangingPunct="1">
              <a:lnSpc>
                <a:spcPct val="120000"/>
              </a:lnSpc>
              <a:buFont typeface="Wingdings" pitchFamily="2" charset="2"/>
              <a:buChar char="Ø"/>
            </a:pPr>
            <a:r>
              <a:rPr kumimoji="0" lang="zh-CN" altLang="en-US">
                <a:latin typeface="黑体" pitchFamily="2" charset="-122"/>
                <a:ea typeface="黑体" pitchFamily="2" charset="-122"/>
              </a:rPr>
              <a:t> 数据传送类指令</a:t>
            </a:r>
          </a:p>
          <a:p>
            <a:pPr algn="l" eaLnBrk="1" hangingPunct="1">
              <a:lnSpc>
                <a:spcPct val="120000"/>
              </a:lnSpc>
              <a:buFont typeface="Wingdings" pitchFamily="2" charset="2"/>
              <a:buChar char="Ø"/>
            </a:pPr>
            <a:r>
              <a:rPr kumimoji="0" lang="zh-CN" altLang="en-US">
                <a:latin typeface="黑体" pitchFamily="2" charset="-122"/>
                <a:ea typeface="黑体" pitchFamily="2" charset="-122"/>
              </a:rPr>
              <a:t> 运算类指令</a:t>
            </a:r>
          </a:p>
          <a:p>
            <a:pPr algn="l" eaLnBrk="1" hangingPunct="1">
              <a:lnSpc>
                <a:spcPct val="120000"/>
              </a:lnSpc>
              <a:buFont typeface="Wingdings" pitchFamily="2" charset="2"/>
              <a:buChar char="Ø"/>
            </a:pPr>
            <a:r>
              <a:rPr kumimoji="0" lang="zh-CN" altLang="en-US">
                <a:latin typeface="黑体" pitchFamily="2" charset="-122"/>
                <a:ea typeface="黑体" pitchFamily="2" charset="-122"/>
              </a:rPr>
              <a:t> 程序控制类指令</a:t>
            </a:r>
          </a:p>
          <a:p>
            <a:pPr algn="l" eaLnBrk="1" hangingPunct="1">
              <a:lnSpc>
                <a:spcPct val="120000"/>
              </a:lnSpc>
              <a:buFont typeface="Wingdings" pitchFamily="2" charset="2"/>
              <a:buChar char="Ø"/>
            </a:pPr>
            <a:r>
              <a:rPr kumimoji="0" lang="zh-CN" altLang="en-US">
                <a:latin typeface="黑体" pitchFamily="2" charset="-122"/>
                <a:ea typeface="黑体" pitchFamily="2" charset="-122"/>
              </a:rPr>
              <a:t> 输入输出类指令 (非必备</a:t>
            </a:r>
            <a:r>
              <a:rPr kumimoji="0" lang="en-US" altLang="zh-CN">
                <a:latin typeface="黑体" pitchFamily="2" charset="-122"/>
                <a:ea typeface="黑体" pitchFamily="2" charset="-122"/>
              </a:rPr>
              <a:t>)</a:t>
            </a:r>
            <a:endParaRPr kumimoji="0" lang="zh-CN" altLang="en-US">
              <a:solidFill>
                <a:srgbClr val="800000"/>
              </a:solidFill>
              <a:latin typeface="黑体" pitchFamily="2" charset="-122"/>
              <a:ea typeface="黑体" pitchFamily="2" charset="-122"/>
            </a:endParaRPr>
          </a:p>
        </p:txBody>
      </p:sp>
      <p:sp>
        <p:nvSpPr>
          <p:cNvPr id="22532" name="Rectangle 4"/>
          <p:cNvSpPr>
            <a:spLocks noChangeArrowheads="1"/>
          </p:cNvSpPr>
          <p:nvPr/>
        </p:nvSpPr>
        <p:spPr bwMode="auto">
          <a:xfrm>
            <a:off x="279400" y="973138"/>
            <a:ext cx="88646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eaLnBrk="1" hangingPunct="1">
              <a:lnSpc>
                <a:spcPct val="130000"/>
              </a:lnSpc>
            </a:pPr>
            <a:r>
              <a:rPr kumimoji="0" lang="zh-CN" altLang="en-US">
                <a:latin typeface="黑体" pitchFamily="2" charset="-122"/>
                <a:ea typeface="黑体" pitchFamily="2" charset="-122"/>
              </a:rPr>
              <a:t>    与机器的用途、性能的总体要求有关。</a:t>
            </a:r>
          </a:p>
          <a:p>
            <a:pPr algn="l" eaLnBrk="1" hangingPunct="1">
              <a:lnSpc>
                <a:spcPct val="170000"/>
              </a:lnSpc>
            </a:pPr>
            <a:r>
              <a:rPr kumimoji="0" lang="zh-CN" altLang="en-US">
                <a:latin typeface="黑体" pitchFamily="2" charset="-122"/>
                <a:ea typeface="黑体" pitchFamily="2" charset="-122"/>
              </a:rPr>
              <a:t>    通用型计算机其基本的操作种类有： </a:t>
            </a:r>
          </a:p>
        </p:txBody>
      </p:sp>
      <p:grpSp>
        <p:nvGrpSpPr>
          <p:cNvPr id="2" name="Group 13"/>
          <p:cNvGrpSpPr>
            <a:grpSpLocks/>
          </p:cNvGrpSpPr>
          <p:nvPr/>
        </p:nvGrpSpPr>
        <p:grpSpPr bwMode="auto">
          <a:xfrm>
            <a:off x="530225" y="3927475"/>
            <a:ext cx="4375150" cy="2278063"/>
            <a:chOff x="334" y="2359"/>
            <a:chExt cx="2756" cy="1435"/>
          </a:xfrm>
        </p:grpSpPr>
        <p:sp>
          <p:nvSpPr>
            <p:cNvPr id="22534" name="Rectangle 6"/>
            <p:cNvSpPr>
              <a:spLocks noChangeArrowheads="1"/>
            </p:cNvSpPr>
            <p:nvPr/>
          </p:nvSpPr>
          <p:spPr bwMode="auto">
            <a:xfrm>
              <a:off x="334" y="2359"/>
              <a:ext cx="2756" cy="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eaLnBrk="1" hangingPunct="1">
                <a:lnSpc>
                  <a:spcPct val="120000"/>
                </a:lnSpc>
                <a:buFont typeface="Wingdings" pitchFamily="2" charset="2"/>
                <a:buNone/>
              </a:pPr>
              <a:r>
                <a:rPr kumimoji="0" lang="zh-CN" altLang="en-US">
                  <a:latin typeface="黑体" pitchFamily="2" charset="-122"/>
                  <a:ea typeface="黑体" pitchFamily="2" charset="-122"/>
                </a:rPr>
                <a:t>  其它种类指令还有：</a:t>
              </a:r>
            </a:p>
          </p:txBody>
        </p:sp>
        <p:sp>
          <p:nvSpPr>
            <p:cNvPr id="22535" name="Rectangle 7"/>
            <p:cNvSpPr>
              <a:spLocks noChangeArrowheads="1"/>
            </p:cNvSpPr>
            <p:nvPr/>
          </p:nvSpPr>
          <p:spPr bwMode="auto">
            <a:xfrm>
              <a:off x="903" y="2619"/>
              <a:ext cx="1733" cy="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eaLnBrk="1" hangingPunct="1">
                <a:lnSpc>
                  <a:spcPct val="120000"/>
                </a:lnSpc>
                <a:buFont typeface="Wingdings" pitchFamily="2" charset="2"/>
                <a:buChar char="Ø"/>
              </a:pPr>
              <a:r>
                <a:rPr kumimoji="0" lang="zh-CN" altLang="en-US">
                  <a:latin typeface="黑体" pitchFamily="2" charset="-122"/>
                  <a:ea typeface="黑体" pitchFamily="2" charset="-122"/>
                </a:rPr>
                <a:t> 串操作指令</a:t>
              </a:r>
            </a:p>
            <a:p>
              <a:pPr algn="l" eaLnBrk="1" hangingPunct="1">
                <a:lnSpc>
                  <a:spcPct val="120000"/>
                </a:lnSpc>
                <a:buFont typeface="Wingdings" pitchFamily="2" charset="2"/>
                <a:buChar char="Ø"/>
              </a:pPr>
              <a:r>
                <a:rPr kumimoji="0" lang="zh-CN" altLang="en-US">
                  <a:latin typeface="黑体" pitchFamily="2" charset="-122"/>
                  <a:ea typeface="黑体" pitchFamily="2" charset="-122"/>
                </a:rPr>
                <a:t> 数据转换指令</a:t>
              </a:r>
            </a:p>
            <a:p>
              <a:pPr algn="l" eaLnBrk="1" hangingPunct="1">
                <a:lnSpc>
                  <a:spcPct val="120000"/>
                </a:lnSpc>
                <a:buFont typeface="Wingdings" pitchFamily="2" charset="2"/>
                <a:buChar char="Ø"/>
              </a:pPr>
              <a:r>
                <a:rPr kumimoji="0" lang="zh-CN" altLang="en-US">
                  <a:latin typeface="黑体" pitchFamily="2" charset="-122"/>
                  <a:ea typeface="黑体" pitchFamily="2" charset="-122"/>
                </a:rPr>
                <a:t> 处理机控制指令</a:t>
              </a:r>
            </a:p>
            <a:p>
              <a:pPr algn="l" eaLnBrk="1" hangingPunct="1">
                <a:lnSpc>
                  <a:spcPct val="120000"/>
                </a:lnSpc>
                <a:buFont typeface="Wingdings" pitchFamily="2" charset="2"/>
                <a:buChar char="Ø"/>
              </a:pPr>
              <a:r>
                <a:rPr kumimoji="0" lang="zh-CN" altLang="en-US">
                  <a:latin typeface="黑体" pitchFamily="2" charset="-122"/>
                  <a:ea typeface="黑体" pitchFamily="2" charset="-122"/>
                </a:rPr>
                <a:t> 特权指令 </a:t>
              </a:r>
            </a:p>
          </p:txBody>
        </p:sp>
      </p:grpSp>
    </p:spTree>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4"/>
          <p:cNvSpPr>
            <a:spLocks noChangeArrowheads="1"/>
          </p:cNvSpPr>
          <p:nvPr/>
        </p:nvSpPr>
        <p:spPr bwMode="auto">
          <a:xfrm>
            <a:off x="660400" y="990600"/>
            <a:ext cx="4927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eaLnBrk="1" hangingPunct="1"/>
            <a:r>
              <a:rPr kumimoji="0" lang="zh-CN" altLang="en-US">
                <a:solidFill>
                  <a:srgbClr val="800000"/>
                </a:solidFill>
                <a:latin typeface="黑体" pitchFamily="2" charset="-122"/>
                <a:ea typeface="黑体" pitchFamily="2" charset="-122"/>
              </a:rPr>
              <a:t>3.2.1 数据传送类指令</a:t>
            </a:r>
          </a:p>
        </p:txBody>
      </p:sp>
      <p:sp>
        <p:nvSpPr>
          <p:cNvPr id="23555" name="Rectangle 5"/>
          <p:cNvSpPr>
            <a:spLocks noChangeArrowheads="1"/>
          </p:cNvSpPr>
          <p:nvPr/>
        </p:nvSpPr>
        <p:spPr bwMode="auto">
          <a:xfrm>
            <a:off x="650875" y="1365250"/>
            <a:ext cx="8493125" cy="1127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eaLnBrk="1" hangingPunct="1">
              <a:lnSpc>
                <a:spcPct val="140000"/>
              </a:lnSpc>
            </a:pPr>
            <a:r>
              <a:rPr kumimoji="0" lang="zh-CN" altLang="en-US">
                <a:solidFill>
                  <a:srgbClr val="800000"/>
                </a:solidFill>
                <a:latin typeface="黑体" pitchFamily="2" charset="-122"/>
                <a:ea typeface="黑体" pitchFamily="2" charset="-122"/>
              </a:rPr>
              <a:t>  1.一般传送指令 (复制）</a:t>
            </a:r>
            <a:endParaRPr kumimoji="0" lang="en-US" altLang="zh-CN">
              <a:solidFill>
                <a:srgbClr val="800000"/>
              </a:solidFill>
              <a:latin typeface="黑体" pitchFamily="2" charset="-122"/>
              <a:ea typeface="黑体" pitchFamily="2" charset="-122"/>
            </a:endParaRPr>
          </a:p>
          <a:p>
            <a:pPr algn="l" eaLnBrk="1" hangingPunct="1">
              <a:lnSpc>
                <a:spcPct val="140000"/>
              </a:lnSpc>
            </a:pPr>
            <a:r>
              <a:rPr kumimoji="0" lang="zh-CN" altLang="en-US">
                <a:latin typeface="黑体" pitchFamily="2" charset="-122"/>
                <a:ea typeface="黑体" pitchFamily="2" charset="-122"/>
              </a:rPr>
              <a:t>    把数据从源地址复制到目的地址中去。</a:t>
            </a:r>
          </a:p>
        </p:txBody>
      </p:sp>
      <p:sp>
        <p:nvSpPr>
          <p:cNvPr id="625671" name="Rectangle 7"/>
          <p:cNvSpPr>
            <a:spLocks noChangeArrowheads="1"/>
          </p:cNvSpPr>
          <p:nvPr/>
        </p:nvSpPr>
        <p:spPr bwMode="auto">
          <a:xfrm>
            <a:off x="650875" y="2489200"/>
            <a:ext cx="8493125" cy="223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eaLnBrk="1" hangingPunct="1">
              <a:lnSpc>
                <a:spcPct val="140000"/>
              </a:lnSpc>
            </a:pPr>
            <a:r>
              <a:rPr kumimoji="0" lang="zh-CN" altLang="en-US">
                <a:latin typeface="黑体" pitchFamily="2" charset="-122"/>
                <a:ea typeface="黑体" pitchFamily="2" charset="-122"/>
              </a:rPr>
              <a:t>    常用助记符：</a:t>
            </a:r>
            <a:r>
              <a:rPr kumimoji="0" lang="en-US" altLang="zh-CN">
                <a:latin typeface="黑体" pitchFamily="2" charset="-122"/>
                <a:ea typeface="黑体" pitchFamily="2" charset="-122"/>
              </a:rPr>
              <a:t>MOV ，LOAD(LD) ，STORE</a:t>
            </a:r>
          </a:p>
          <a:p>
            <a:pPr algn="l" eaLnBrk="1" hangingPunct="1">
              <a:lnSpc>
                <a:spcPct val="140000"/>
              </a:lnSpc>
            </a:pPr>
            <a:r>
              <a:rPr kumimoji="0" lang="zh-CN" altLang="en-US">
                <a:latin typeface="黑体" pitchFamily="2" charset="-122"/>
                <a:ea typeface="黑体" pitchFamily="2" charset="-122"/>
              </a:rPr>
              <a:t>       类型：寄存器→寄存器 （</a:t>
            </a:r>
            <a:r>
              <a:rPr kumimoji="0" lang="en-US" altLang="zh-CN">
                <a:latin typeface="黑体" pitchFamily="2" charset="-122"/>
                <a:ea typeface="黑体" pitchFamily="2" charset="-122"/>
              </a:rPr>
              <a:t>RR</a:t>
            </a:r>
            <a:r>
              <a:rPr kumimoji="0" lang="zh-CN" altLang="en-US">
                <a:latin typeface="黑体" pitchFamily="2" charset="-122"/>
                <a:ea typeface="黑体" pitchFamily="2" charset="-122"/>
              </a:rPr>
              <a:t>型） </a:t>
            </a:r>
          </a:p>
          <a:p>
            <a:pPr algn="l" eaLnBrk="1" hangingPunct="1"/>
            <a:r>
              <a:rPr kumimoji="0" lang="zh-CN" altLang="en-US">
                <a:latin typeface="黑体" pitchFamily="2" charset="-122"/>
                <a:ea typeface="黑体" pitchFamily="2" charset="-122"/>
              </a:rPr>
              <a:t>             寄存器→主存   （</a:t>
            </a:r>
            <a:r>
              <a:rPr kumimoji="0" lang="en-US" altLang="zh-CN">
                <a:latin typeface="黑体" pitchFamily="2" charset="-122"/>
                <a:ea typeface="黑体" pitchFamily="2" charset="-122"/>
              </a:rPr>
              <a:t>RS</a:t>
            </a:r>
            <a:r>
              <a:rPr kumimoji="0" lang="zh-CN" altLang="en-US">
                <a:latin typeface="黑体" pitchFamily="2" charset="-122"/>
                <a:ea typeface="黑体" pitchFamily="2" charset="-122"/>
              </a:rPr>
              <a:t>型） </a:t>
            </a:r>
          </a:p>
          <a:p>
            <a:pPr algn="l" eaLnBrk="1" hangingPunct="1"/>
            <a:r>
              <a:rPr kumimoji="0" lang="zh-CN" altLang="en-US">
                <a:latin typeface="黑体" pitchFamily="2" charset="-122"/>
                <a:ea typeface="黑体" pitchFamily="2" charset="-122"/>
              </a:rPr>
              <a:t>             主存→寄存器   （</a:t>
            </a:r>
            <a:r>
              <a:rPr kumimoji="0" lang="en-US" altLang="zh-CN">
                <a:latin typeface="黑体" pitchFamily="2" charset="-122"/>
                <a:ea typeface="黑体" pitchFamily="2" charset="-122"/>
              </a:rPr>
              <a:t>RS</a:t>
            </a:r>
            <a:r>
              <a:rPr kumimoji="0" lang="zh-CN" altLang="en-US">
                <a:latin typeface="黑体" pitchFamily="2" charset="-122"/>
                <a:ea typeface="黑体" pitchFamily="2" charset="-122"/>
              </a:rPr>
              <a:t>型） </a:t>
            </a:r>
          </a:p>
          <a:p>
            <a:pPr algn="l" eaLnBrk="1" hangingPunct="1"/>
            <a:r>
              <a:rPr kumimoji="0" lang="zh-CN" altLang="en-US">
                <a:latin typeface="黑体" pitchFamily="2" charset="-122"/>
                <a:ea typeface="黑体" pitchFamily="2" charset="-122"/>
              </a:rPr>
              <a:t>             主存→主存     （</a:t>
            </a:r>
            <a:r>
              <a:rPr kumimoji="0" lang="en-US" altLang="zh-CN">
                <a:latin typeface="黑体" pitchFamily="2" charset="-122"/>
                <a:ea typeface="黑体" pitchFamily="2" charset="-122"/>
              </a:rPr>
              <a:t>SS</a:t>
            </a:r>
            <a:r>
              <a:rPr kumimoji="0" lang="zh-CN" altLang="en-US">
                <a:latin typeface="黑体" pitchFamily="2" charset="-122"/>
                <a:ea typeface="黑体" pitchFamily="2" charset="-122"/>
              </a:rPr>
              <a:t>型） </a:t>
            </a:r>
          </a:p>
        </p:txBody>
      </p:sp>
      <p:sp>
        <p:nvSpPr>
          <p:cNvPr id="23557" name="Rectangle 2"/>
          <p:cNvSpPr>
            <a:spLocks noChangeArrowheads="1"/>
          </p:cNvSpPr>
          <p:nvPr/>
        </p:nvSpPr>
        <p:spPr bwMode="auto">
          <a:xfrm>
            <a:off x="0" y="438150"/>
            <a:ext cx="91440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r>
              <a:rPr lang="zh-CN" altLang="en-US" sz="2600">
                <a:solidFill>
                  <a:srgbClr val="800000"/>
                </a:solidFill>
                <a:latin typeface="黑体" pitchFamily="2" charset="-122"/>
                <a:ea typeface="黑体" pitchFamily="2" charset="-122"/>
              </a:rPr>
              <a:t>§</a:t>
            </a:r>
            <a:r>
              <a:rPr kumimoji="0" lang="zh-CN" altLang="en-US" sz="2600">
                <a:solidFill>
                  <a:srgbClr val="800000"/>
                </a:solidFill>
                <a:latin typeface="黑体" pitchFamily="2" charset="-122"/>
                <a:ea typeface="黑体" pitchFamily="2" charset="-122"/>
              </a:rPr>
              <a:t>3.2 指令类型</a:t>
            </a:r>
            <a:r>
              <a:rPr kumimoji="0" lang="zh-CN" altLang="en-US" sz="2000">
                <a:solidFill>
                  <a:schemeClr val="tx1"/>
                </a:solidFill>
                <a:latin typeface="黑体" pitchFamily="2" charset="-122"/>
                <a:ea typeface="黑体" pitchFamily="2" charset="-122"/>
              </a:rPr>
              <a:t> </a:t>
            </a: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25671"/>
                                        </p:tgtEl>
                                        <p:attrNameLst>
                                          <p:attrName>style.visibility</p:attrName>
                                        </p:attrNameLst>
                                      </p:cBhvr>
                                      <p:to>
                                        <p:strVal val="visible"/>
                                      </p:to>
                                    </p:set>
                                    <p:animEffect transition="in" filter="wipe(up)">
                                      <p:cBhvr>
                                        <p:cTn id="7" dur="500"/>
                                        <p:tgtEl>
                                          <p:spTgt spid="6256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5671"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23" name="Rectangle 3"/>
          <p:cNvSpPr>
            <a:spLocks noChangeArrowheads="1"/>
          </p:cNvSpPr>
          <p:nvPr/>
        </p:nvSpPr>
        <p:spPr bwMode="auto">
          <a:xfrm>
            <a:off x="366713" y="3824288"/>
            <a:ext cx="8777287" cy="1376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71358" bIns="0" anchor="ctr">
            <a:spAutoFit/>
          </a:bodyPr>
          <a:lstStyle/>
          <a:p>
            <a:pPr indent="304800" algn="l" eaLnBrk="1" hangingPunct="1">
              <a:lnSpc>
                <a:spcPct val="120000"/>
              </a:lnSpc>
            </a:pPr>
            <a:r>
              <a:rPr kumimoji="0" lang="zh-CN" altLang="en-US">
                <a:solidFill>
                  <a:srgbClr val="800000"/>
                </a:solidFill>
                <a:latin typeface="黑体" pitchFamily="2" charset="-122"/>
                <a:ea typeface="黑体" pitchFamily="2" charset="-122"/>
              </a:rPr>
              <a:t>3.数据交换指令 </a:t>
            </a:r>
          </a:p>
          <a:p>
            <a:pPr indent="304800" algn="l" eaLnBrk="1" hangingPunct="1">
              <a:lnSpc>
                <a:spcPct val="120000"/>
              </a:lnSpc>
            </a:pPr>
            <a:r>
              <a:rPr kumimoji="0" lang="zh-CN" altLang="en-US">
                <a:latin typeface="黑体" pitchFamily="2" charset="-122"/>
                <a:ea typeface="黑体" pitchFamily="2" charset="-122"/>
              </a:rPr>
              <a:t>  常见的有字节交换、字交换、高低半字节之间交换等。</a:t>
            </a:r>
          </a:p>
          <a:p>
            <a:pPr indent="304800" algn="l" eaLnBrk="1" hangingPunct="1">
              <a:lnSpc>
                <a:spcPct val="120000"/>
              </a:lnSpc>
            </a:pPr>
            <a:r>
              <a:rPr kumimoji="0" lang="zh-CN" altLang="en-US">
                <a:latin typeface="黑体" pitchFamily="2" charset="-122"/>
                <a:ea typeface="黑体" pitchFamily="2" charset="-122"/>
              </a:rPr>
              <a:t>  常用助记符：</a:t>
            </a:r>
            <a:r>
              <a:rPr kumimoji="0" lang="en-US" altLang="zh-CN">
                <a:latin typeface="黑体" pitchFamily="2" charset="-122"/>
                <a:ea typeface="黑体" pitchFamily="2" charset="-122"/>
              </a:rPr>
              <a:t>XCHG</a:t>
            </a:r>
          </a:p>
        </p:txBody>
      </p:sp>
      <p:sp>
        <p:nvSpPr>
          <p:cNvPr id="24579" name="Rectangle 4"/>
          <p:cNvSpPr>
            <a:spLocks noChangeArrowheads="1"/>
          </p:cNvSpPr>
          <p:nvPr/>
        </p:nvSpPr>
        <p:spPr bwMode="auto">
          <a:xfrm>
            <a:off x="660400" y="990600"/>
            <a:ext cx="50911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eaLnBrk="1" hangingPunct="1"/>
            <a:r>
              <a:rPr kumimoji="0" lang="zh-CN" altLang="en-US">
                <a:solidFill>
                  <a:srgbClr val="800000"/>
                </a:solidFill>
                <a:latin typeface="黑体" pitchFamily="2" charset="-122"/>
                <a:ea typeface="黑体" pitchFamily="2" charset="-122"/>
              </a:rPr>
              <a:t>3.2.1 数据传送类指令</a:t>
            </a:r>
          </a:p>
        </p:txBody>
      </p:sp>
      <p:sp>
        <p:nvSpPr>
          <p:cNvPr id="24580" name="Rectangle 5"/>
          <p:cNvSpPr>
            <a:spLocks noChangeArrowheads="1"/>
          </p:cNvSpPr>
          <p:nvPr/>
        </p:nvSpPr>
        <p:spPr bwMode="auto">
          <a:xfrm>
            <a:off x="650875" y="1365250"/>
            <a:ext cx="8493125" cy="1127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eaLnBrk="1" hangingPunct="1">
              <a:lnSpc>
                <a:spcPct val="140000"/>
              </a:lnSpc>
            </a:pPr>
            <a:r>
              <a:rPr kumimoji="0" lang="zh-CN" altLang="en-US">
                <a:solidFill>
                  <a:srgbClr val="800000"/>
                </a:solidFill>
                <a:latin typeface="黑体" pitchFamily="2" charset="-122"/>
                <a:ea typeface="黑体" pitchFamily="2" charset="-122"/>
              </a:rPr>
              <a:t>  1.一般传送指令 (复制）</a:t>
            </a:r>
            <a:endParaRPr kumimoji="0" lang="en-US" altLang="zh-CN">
              <a:solidFill>
                <a:srgbClr val="800000"/>
              </a:solidFill>
              <a:latin typeface="黑体" pitchFamily="2" charset="-122"/>
              <a:ea typeface="黑体" pitchFamily="2" charset="-122"/>
            </a:endParaRPr>
          </a:p>
          <a:p>
            <a:pPr algn="l" eaLnBrk="1" hangingPunct="1">
              <a:lnSpc>
                <a:spcPct val="140000"/>
              </a:lnSpc>
            </a:pPr>
            <a:r>
              <a:rPr kumimoji="0" lang="zh-CN" altLang="en-US">
                <a:latin typeface="黑体" pitchFamily="2" charset="-122"/>
                <a:ea typeface="黑体" pitchFamily="2" charset="-122"/>
              </a:rPr>
              <a:t>    把数据从源地址复制到目的地址中去。</a:t>
            </a:r>
          </a:p>
        </p:txBody>
      </p:sp>
      <p:sp>
        <p:nvSpPr>
          <p:cNvPr id="24581" name="Rectangle 6"/>
          <p:cNvSpPr>
            <a:spLocks noChangeArrowheads="1"/>
          </p:cNvSpPr>
          <p:nvPr/>
        </p:nvSpPr>
        <p:spPr bwMode="auto">
          <a:xfrm>
            <a:off x="946150" y="2679700"/>
            <a:ext cx="7945438" cy="979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eaLnBrk="1" hangingPunct="1">
              <a:lnSpc>
                <a:spcPct val="120000"/>
              </a:lnSpc>
            </a:pPr>
            <a:r>
              <a:rPr kumimoji="0" lang="zh-CN" altLang="en-US">
                <a:solidFill>
                  <a:srgbClr val="800000"/>
                </a:solidFill>
                <a:latin typeface="黑体" pitchFamily="2" charset="-122"/>
                <a:ea typeface="黑体" pitchFamily="2" charset="-122"/>
              </a:rPr>
              <a:t>2.堆栈操作指令</a:t>
            </a:r>
          </a:p>
          <a:p>
            <a:pPr algn="l" eaLnBrk="1" hangingPunct="1">
              <a:lnSpc>
                <a:spcPct val="120000"/>
              </a:lnSpc>
            </a:pPr>
            <a:r>
              <a:rPr kumimoji="0" lang="zh-CN" altLang="en-US">
                <a:latin typeface="黑体" pitchFamily="2" charset="-122"/>
                <a:ea typeface="黑体" pitchFamily="2" charset="-122"/>
              </a:rPr>
              <a:t>  进栈</a:t>
            </a:r>
            <a:r>
              <a:rPr kumimoji="0" lang="en-US" altLang="zh-CN">
                <a:latin typeface="黑体" pitchFamily="2" charset="-122"/>
                <a:ea typeface="黑体" pitchFamily="2" charset="-122"/>
              </a:rPr>
              <a:t>PUSH</a:t>
            </a:r>
            <a:r>
              <a:rPr kumimoji="0" lang="zh-CN" altLang="en-US">
                <a:latin typeface="黑体" pitchFamily="2" charset="-122"/>
                <a:ea typeface="黑体" pitchFamily="2" charset="-122"/>
              </a:rPr>
              <a:t>、出栈</a:t>
            </a:r>
            <a:r>
              <a:rPr kumimoji="0" lang="en-US" altLang="zh-CN">
                <a:latin typeface="黑体" pitchFamily="2" charset="-122"/>
                <a:ea typeface="黑体" pitchFamily="2" charset="-122"/>
              </a:rPr>
              <a:t>POP</a:t>
            </a:r>
            <a:r>
              <a:rPr kumimoji="0" lang="zh-CN" altLang="en-US">
                <a:latin typeface="黑体" pitchFamily="2" charset="-122"/>
                <a:ea typeface="黑体" pitchFamily="2" charset="-122"/>
              </a:rPr>
              <a:t>，在程序中它俩往往成对出现。</a:t>
            </a:r>
          </a:p>
        </p:txBody>
      </p:sp>
      <p:sp>
        <p:nvSpPr>
          <p:cNvPr id="24582" name="Rectangle 2"/>
          <p:cNvSpPr>
            <a:spLocks noChangeArrowheads="1"/>
          </p:cNvSpPr>
          <p:nvPr/>
        </p:nvSpPr>
        <p:spPr bwMode="auto">
          <a:xfrm>
            <a:off x="0" y="438150"/>
            <a:ext cx="91440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r>
              <a:rPr lang="zh-CN" altLang="en-US" sz="2600">
                <a:solidFill>
                  <a:srgbClr val="800000"/>
                </a:solidFill>
                <a:latin typeface="黑体" pitchFamily="2" charset="-122"/>
                <a:ea typeface="黑体" pitchFamily="2" charset="-122"/>
              </a:rPr>
              <a:t>§</a:t>
            </a:r>
            <a:r>
              <a:rPr kumimoji="0" lang="zh-CN" altLang="en-US" sz="2600">
                <a:solidFill>
                  <a:srgbClr val="800000"/>
                </a:solidFill>
                <a:latin typeface="黑体" pitchFamily="2" charset="-122"/>
                <a:ea typeface="黑体" pitchFamily="2" charset="-122"/>
              </a:rPr>
              <a:t>3.2 指令类型</a:t>
            </a:r>
            <a:r>
              <a:rPr kumimoji="0" lang="zh-CN" altLang="en-US" sz="2000">
                <a:solidFill>
                  <a:schemeClr val="tx1"/>
                </a:solidFill>
                <a:latin typeface="黑体" pitchFamily="2" charset="-122"/>
                <a:ea typeface="黑体" pitchFamily="2" charset="-122"/>
              </a:rPr>
              <a:t> </a:t>
            </a: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45123"/>
                                        </p:tgtEl>
                                        <p:attrNameLst>
                                          <p:attrName>style.visibility</p:attrName>
                                        </p:attrNameLst>
                                      </p:cBhvr>
                                      <p:to>
                                        <p:strVal val="visible"/>
                                      </p:to>
                                    </p:set>
                                    <p:animEffect transition="in" filter="wipe(up)">
                                      <p:cBhvr>
                                        <p:cTn id="7" dur="500"/>
                                        <p:tgtEl>
                                          <p:spTgt spid="6451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123" grpId="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ChangeArrowheads="1"/>
          </p:cNvSpPr>
          <p:nvPr/>
        </p:nvSpPr>
        <p:spPr bwMode="auto">
          <a:xfrm>
            <a:off x="635000" y="468313"/>
            <a:ext cx="8509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eaLnBrk="1" hangingPunct="1"/>
            <a:r>
              <a:rPr kumimoji="0" lang="zh-CN" altLang="en-US">
                <a:solidFill>
                  <a:srgbClr val="800000"/>
                </a:solidFill>
                <a:latin typeface="黑体" pitchFamily="2" charset="-122"/>
                <a:ea typeface="黑体" pitchFamily="2" charset="-122"/>
              </a:rPr>
              <a:t>3.2.2 运算类指令</a:t>
            </a:r>
          </a:p>
        </p:txBody>
      </p:sp>
      <p:sp>
        <p:nvSpPr>
          <p:cNvPr id="25603" name="Rectangle 3"/>
          <p:cNvSpPr>
            <a:spLocks noChangeArrowheads="1"/>
          </p:cNvSpPr>
          <p:nvPr/>
        </p:nvSpPr>
        <p:spPr bwMode="auto">
          <a:xfrm>
            <a:off x="939800" y="936625"/>
            <a:ext cx="8204200"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eaLnBrk="1" hangingPunct="1">
              <a:lnSpc>
                <a:spcPct val="130000"/>
              </a:lnSpc>
            </a:pPr>
            <a:r>
              <a:rPr kumimoji="0" lang="zh-CN" altLang="en-US">
                <a:solidFill>
                  <a:srgbClr val="800000"/>
                </a:solidFill>
                <a:latin typeface="黑体" pitchFamily="2" charset="-122"/>
                <a:ea typeface="黑体" pitchFamily="2" charset="-122"/>
              </a:rPr>
              <a:t>1.算术运算类指令</a:t>
            </a:r>
          </a:p>
          <a:p>
            <a:pPr algn="l" eaLnBrk="1" hangingPunct="1">
              <a:lnSpc>
                <a:spcPct val="110000"/>
              </a:lnSpc>
            </a:pPr>
            <a:r>
              <a:rPr kumimoji="0" lang="zh-CN" altLang="en-US">
                <a:latin typeface="黑体" pitchFamily="2" charset="-122"/>
                <a:ea typeface="黑体" pitchFamily="2" charset="-122"/>
              </a:rPr>
              <a:t>    ＋,－,×,／,加1,减1，向量运算等。</a:t>
            </a:r>
            <a:endParaRPr kumimoji="0" lang="zh-CN" altLang="en-US">
              <a:solidFill>
                <a:srgbClr val="006600"/>
              </a:solidFill>
              <a:latin typeface="黑体" pitchFamily="2" charset="-122"/>
              <a:ea typeface="黑体" pitchFamily="2" charset="-122"/>
            </a:endParaRPr>
          </a:p>
          <a:p>
            <a:pPr algn="l" eaLnBrk="1" hangingPunct="1">
              <a:lnSpc>
                <a:spcPct val="110000"/>
              </a:lnSpc>
            </a:pPr>
            <a:r>
              <a:rPr kumimoji="0" lang="zh-CN" altLang="en-US">
                <a:latin typeface="黑体" pitchFamily="2" charset="-122"/>
                <a:ea typeface="黑体" pitchFamily="2" charset="-122"/>
              </a:rPr>
              <a:t>    </a:t>
            </a:r>
            <a:r>
              <a:rPr kumimoji="0" lang="en-US" altLang="zh-CN" sz="2200">
                <a:latin typeface="黑体" pitchFamily="2" charset="-122"/>
                <a:ea typeface="黑体" pitchFamily="2" charset="-122"/>
              </a:rPr>
              <a:t>ADD,SUB,MUL,DIV,INC,DEC,... (</a:t>
            </a:r>
            <a:r>
              <a:rPr kumimoji="0" lang="zh-CN" altLang="en-US" sz="2200">
                <a:latin typeface="黑体" pitchFamily="2" charset="-122"/>
                <a:ea typeface="黑体" pitchFamily="2" charset="-122"/>
              </a:rPr>
              <a:t>各种运算不一定都具备</a:t>
            </a:r>
            <a:r>
              <a:rPr kumimoji="0" lang="en-US" altLang="zh-CN" sz="2200">
                <a:latin typeface="黑体" pitchFamily="2" charset="-122"/>
                <a:ea typeface="黑体" pitchFamily="2" charset="-122"/>
              </a:rPr>
              <a:t>)</a:t>
            </a:r>
          </a:p>
        </p:txBody>
      </p:sp>
      <p:sp>
        <p:nvSpPr>
          <p:cNvPr id="626692" name="Rectangle 4"/>
          <p:cNvSpPr>
            <a:spLocks noChangeArrowheads="1"/>
          </p:cNvSpPr>
          <p:nvPr/>
        </p:nvSpPr>
        <p:spPr bwMode="auto">
          <a:xfrm>
            <a:off x="655638" y="2506663"/>
            <a:ext cx="8488362" cy="142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lnSpc>
                <a:spcPct val="120000"/>
              </a:lnSpc>
            </a:pPr>
            <a:r>
              <a:rPr kumimoji="0" lang="zh-CN" altLang="en-US">
                <a:solidFill>
                  <a:srgbClr val="800000"/>
                </a:solidFill>
                <a:latin typeface="黑体" pitchFamily="2" charset="-122"/>
                <a:ea typeface="黑体" pitchFamily="2" charset="-122"/>
              </a:rPr>
              <a:t>  2.逻辑运算类指令</a:t>
            </a:r>
          </a:p>
          <a:p>
            <a:pPr algn="l">
              <a:lnSpc>
                <a:spcPct val="120000"/>
              </a:lnSpc>
            </a:pPr>
            <a:r>
              <a:rPr kumimoji="0" lang="zh-CN" altLang="en-US">
                <a:latin typeface="黑体" pitchFamily="2" charset="-122"/>
                <a:ea typeface="黑体" pitchFamily="2" charset="-122"/>
              </a:rPr>
              <a:t>      与、或、取反、异或等 </a:t>
            </a:r>
          </a:p>
          <a:p>
            <a:pPr algn="l">
              <a:lnSpc>
                <a:spcPct val="120000"/>
              </a:lnSpc>
            </a:pPr>
            <a:r>
              <a:rPr kumimoji="0" lang="en-US" altLang="zh-CN">
                <a:latin typeface="黑体" pitchFamily="2" charset="-122"/>
                <a:ea typeface="黑体" pitchFamily="2" charset="-122"/>
              </a:rPr>
              <a:t>      AND，OR，NOT，XOR，...</a:t>
            </a:r>
            <a:r>
              <a:rPr kumimoji="0" lang="en-US" altLang="zh-CN">
                <a:solidFill>
                  <a:srgbClr val="006600"/>
                </a:solidFill>
                <a:latin typeface="黑体" pitchFamily="2" charset="-122"/>
                <a:ea typeface="黑体" pitchFamily="2" charset="-122"/>
              </a:rPr>
              <a:t> </a:t>
            </a:r>
            <a:r>
              <a:rPr lang="en-US" altLang="zh-CN">
                <a:solidFill>
                  <a:srgbClr val="006600"/>
                </a:solidFill>
                <a:latin typeface="黑体" pitchFamily="2" charset="-122"/>
                <a:ea typeface="黑体" pitchFamily="2" charset="-122"/>
              </a:rPr>
              <a:t> </a:t>
            </a:r>
            <a:endParaRPr lang="en-US" altLang="zh-CN" b="0">
              <a:solidFill>
                <a:srgbClr val="006600"/>
              </a:solidFill>
              <a:latin typeface="黑体" pitchFamily="2" charset="-122"/>
              <a:ea typeface="黑体" pitchFamily="2" charset="-122"/>
            </a:endParaRPr>
          </a:p>
        </p:txBody>
      </p:sp>
      <p:grpSp>
        <p:nvGrpSpPr>
          <p:cNvPr id="2" name="Group 8"/>
          <p:cNvGrpSpPr>
            <a:grpSpLocks/>
          </p:cNvGrpSpPr>
          <p:nvPr/>
        </p:nvGrpSpPr>
        <p:grpSpPr bwMode="auto">
          <a:xfrm>
            <a:off x="946150" y="4125913"/>
            <a:ext cx="8197850" cy="1549400"/>
            <a:chOff x="596" y="2215"/>
            <a:chExt cx="5164" cy="976"/>
          </a:xfrm>
        </p:grpSpPr>
        <p:sp>
          <p:nvSpPr>
            <p:cNvPr id="25606" name="Rectangle 9"/>
            <p:cNvSpPr>
              <a:spLocks noChangeArrowheads="1"/>
            </p:cNvSpPr>
            <p:nvPr/>
          </p:nvSpPr>
          <p:spPr bwMode="auto">
            <a:xfrm>
              <a:off x="596" y="2215"/>
              <a:ext cx="5164" cy="8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a:spAutoFit/>
            </a:bodyPr>
            <a:lstStyle/>
            <a:p>
              <a:pPr eaLnBrk="1" hangingPunct="1">
                <a:lnSpc>
                  <a:spcPct val="120000"/>
                </a:lnSpc>
                <a:tabLst>
                  <a:tab pos="2041525" algn="l"/>
                </a:tabLst>
              </a:pPr>
              <a:r>
                <a:rPr lang="zh-CN" altLang="en-US">
                  <a:solidFill>
                    <a:srgbClr val="800000"/>
                  </a:solidFill>
                  <a:latin typeface="黑体" pitchFamily="2" charset="-122"/>
                  <a:ea typeface="黑体" pitchFamily="2" charset="-122"/>
                </a:rPr>
                <a:t>3.移位类指令</a:t>
              </a:r>
            </a:p>
            <a:p>
              <a:pPr algn="l">
                <a:lnSpc>
                  <a:spcPct val="120000"/>
                </a:lnSpc>
                <a:tabLst>
                  <a:tab pos="2041525" algn="l"/>
                </a:tabLst>
              </a:pPr>
              <a:r>
                <a:rPr lang="zh-CN" altLang="en-US">
                  <a:latin typeface="黑体" pitchFamily="2" charset="-122"/>
                  <a:ea typeface="黑体" pitchFamily="2" charset="-122"/>
                </a:rPr>
                <a:t>    算术移位(</a:t>
              </a:r>
              <a:r>
                <a:rPr lang="zh-CN" altLang="en-US">
                  <a:latin typeface="黑体" pitchFamily="2" charset="-122"/>
                  <a:ea typeface="黑体" pitchFamily="2" charset="-122"/>
                  <a:sym typeface="Symbol" pitchFamily="18" charset="2"/>
                </a:rPr>
                <a:t></a:t>
              </a:r>
              <a:r>
                <a:rPr lang="zh-CN" altLang="en-US">
                  <a:latin typeface="黑体" pitchFamily="2" charset="-122"/>
                  <a:ea typeface="黑体" pitchFamily="2" charset="-122"/>
                </a:rPr>
                <a:t>2, </a:t>
              </a:r>
              <a:r>
                <a:rPr lang="zh-CN" altLang="en-US">
                  <a:latin typeface="黑体" pitchFamily="2" charset="-122"/>
                  <a:ea typeface="黑体" pitchFamily="2" charset="-122"/>
                  <a:sym typeface="Symbol" pitchFamily="18" charset="2"/>
                </a:rPr>
                <a:t></a:t>
              </a:r>
              <a:r>
                <a:rPr lang="zh-CN" altLang="en-US">
                  <a:latin typeface="黑体" pitchFamily="2" charset="-122"/>
                  <a:ea typeface="黑体" pitchFamily="2" charset="-122"/>
                </a:rPr>
                <a:t>2)</a:t>
              </a:r>
            </a:p>
            <a:p>
              <a:pPr algn="l">
                <a:tabLst>
                  <a:tab pos="2041525" algn="l"/>
                </a:tabLst>
              </a:pPr>
              <a:r>
                <a:rPr lang="zh-CN" altLang="en-US">
                  <a:latin typeface="黑体" pitchFamily="2" charset="-122"/>
                  <a:ea typeface="黑体" pitchFamily="2" charset="-122"/>
                </a:rPr>
                <a:t>    还有逻辑移位、循环移位等。</a:t>
              </a:r>
              <a:r>
                <a:rPr lang="zh-CN" altLang="en-US" sz="2200">
                  <a:latin typeface="黑体" pitchFamily="2" charset="-122"/>
                  <a:ea typeface="黑体" pitchFamily="2" charset="-122"/>
                </a:rPr>
                <a:t> </a:t>
              </a:r>
              <a:r>
                <a:rPr lang="zh-CN" altLang="en-US" sz="1100">
                  <a:latin typeface="黑体" pitchFamily="2" charset="-122"/>
                  <a:ea typeface="黑体" pitchFamily="2" charset="-122"/>
                  <a:sym typeface="Symbol" pitchFamily="18" charset="2"/>
                </a:rPr>
                <a:t> </a:t>
              </a:r>
            </a:p>
          </p:txBody>
        </p:sp>
        <p:grpSp>
          <p:nvGrpSpPr>
            <p:cNvPr id="25607" name="Group 10"/>
            <p:cNvGrpSpPr>
              <a:grpSpLocks/>
            </p:cNvGrpSpPr>
            <p:nvPr/>
          </p:nvGrpSpPr>
          <p:grpSpPr bwMode="auto">
            <a:xfrm>
              <a:off x="3558" y="2414"/>
              <a:ext cx="1949" cy="192"/>
              <a:chOff x="2394" y="8207"/>
              <a:chExt cx="4872" cy="480"/>
            </a:xfrm>
          </p:grpSpPr>
          <p:sp>
            <p:nvSpPr>
              <p:cNvPr id="25625" name="Rectangle 11"/>
              <p:cNvSpPr>
                <a:spLocks noChangeArrowheads="1"/>
              </p:cNvSpPr>
              <p:nvPr/>
            </p:nvSpPr>
            <p:spPr bwMode="auto">
              <a:xfrm>
                <a:off x="2394" y="8207"/>
                <a:ext cx="540" cy="468"/>
              </a:xfrm>
              <a:prstGeom prst="rect">
                <a:avLst/>
              </a:prstGeom>
              <a:solidFill>
                <a:srgbClr val="FFFFFF"/>
              </a:solidFill>
              <a:ln w="9525">
                <a:solidFill>
                  <a:srgbClr val="000000"/>
                </a:solidFill>
                <a:miter lim="800000"/>
                <a:headEnd/>
                <a:tailEnd/>
              </a:ln>
            </p:spPr>
            <p:txBody>
              <a:bodyPr tIns="0"/>
              <a:lstStyle/>
              <a:p>
                <a:pPr>
                  <a:lnSpc>
                    <a:spcPct val="90000"/>
                  </a:lnSpc>
                </a:pPr>
                <a:endParaRPr lang="zh-CN" altLang="en-US">
                  <a:latin typeface="黑体" pitchFamily="2" charset="-122"/>
                  <a:ea typeface="黑体" pitchFamily="2" charset="-122"/>
                </a:endParaRPr>
              </a:p>
            </p:txBody>
          </p:sp>
          <p:sp>
            <p:nvSpPr>
              <p:cNvPr id="25626" name="Rectangle 12"/>
              <p:cNvSpPr>
                <a:spLocks noChangeArrowheads="1"/>
              </p:cNvSpPr>
              <p:nvPr/>
            </p:nvSpPr>
            <p:spPr bwMode="auto">
              <a:xfrm>
                <a:off x="3654" y="8207"/>
                <a:ext cx="2340" cy="468"/>
              </a:xfrm>
              <a:prstGeom prst="rect">
                <a:avLst/>
              </a:prstGeom>
              <a:solidFill>
                <a:srgbClr val="FFFFFF"/>
              </a:solidFill>
              <a:ln w="19050">
                <a:solidFill>
                  <a:srgbClr val="000066"/>
                </a:solidFill>
                <a:miter lim="800000"/>
                <a:headEnd/>
                <a:tailEnd/>
              </a:ln>
            </p:spPr>
            <p:txBody>
              <a:bodyPr tIns="0"/>
              <a:lstStyle/>
              <a:p>
                <a:pPr>
                  <a:lnSpc>
                    <a:spcPct val="90000"/>
                  </a:lnSpc>
                </a:pPr>
                <a:endParaRPr lang="zh-CN" altLang="en-US">
                  <a:latin typeface="黑体" pitchFamily="2" charset="-122"/>
                  <a:ea typeface="黑体" pitchFamily="2" charset="-122"/>
                </a:endParaRPr>
              </a:p>
            </p:txBody>
          </p:sp>
          <p:sp>
            <p:nvSpPr>
              <p:cNvPr id="25627" name="Line 13"/>
              <p:cNvSpPr>
                <a:spLocks noChangeShapeType="1"/>
              </p:cNvSpPr>
              <p:nvPr/>
            </p:nvSpPr>
            <p:spPr bwMode="auto">
              <a:xfrm>
                <a:off x="4734" y="8207"/>
                <a:ext cx="0" cy="4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tIns="0"/>
              <a:lstStyle/>
              <a:p>
                <a:endParaRPr lang="zh-CN" altLang="en-US"/>
              </a:p>
            </p:txBody>
          </p:sp>
          <p:sp>
            <p:nvSpPr>
              <p:cNvPr id="25628" name="Line 14"/>
              <p:cNvSpPr>
                <a:spLocks noChangeShapeType="1"/>
              </p:cNvSpPr>
              <p:nvPr/>
            </p:nvSpPr>
            <p:spPr bwMode="auto">
              <a:xfrm>
                <a:off x="4194" y="8207"/>
                <a:ext cx="0" cy="4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tIns="0"/>
              <a:lstStyle/>
              <a:p>
                <a:endParaRPr lang="zh-CN" altLang="en-US"/>
              </a:p>
            </p:txBody>
          </p:sp>
          <p:sp>
            <p:nvSpPr>
              <p:cNvPr id="25629" name="Line 15"/>
              <p:cNvSpPr>
                <a:spLocks noChangeShapeType="1"/>
              </p:cNvSpPr>
              <p:nvPr/>
            </p:nvSpPr>
            <p:spPr bwMode="auto">
              <a:xfrm flipH="1">
                <a:off x="2934" y="8447"/>
                <a:ext cx="720" cy="0"/>
              </a:xfrm>
              <a:prstGeom prst="line">
                <a:avLst/>
              </a:prstGeom>
              <a:noFill/>
              <a:ln w="12700">
                <a:solidFill>
                  <a:schemeClr val="hlink"/>
                </a:solidFill>
                <a:round/>
                <a:headEnd/>
                <a:tailEnd type="triangle" w="med" len="med"/>
              </a:ln>
              <a:extLst>
                <a:ext uri="{909E8E84-426E-40DD-AFC4-6F175D3DCCD1}">
                  <a14:hiddenFill xmlns:a14="http://schemas.microsoft.com/office/drawing/2010/main">
                    <a:noFill/>
                  </a14:hiddenFill>
                </a:ext>
              </a:extLst>
            </p:spPr>
            <p:txBody>
              <a:bodyPr tIns="0"/>
              <a:lstStyle/>
              <a:p>
                <a:endParaRPr lang="zh-CN" altLang="en-US"/>
              </a:p>
            </p:txBody>
          </p:sp>
          <p:sp>
            <p:nvSpPr>
              <p:cNvPr id="25630" name="Line 16"/>
              <p:cNvSpPr>
                <a:spLocks noChangeShapeType="1"/>
              </p:cNvSpPr>
              <p:nvPr/>
            </p:nvSpPr>
            <p:spPr bwMode="auto">
              <a:xfrm flipH="1">
                <a:off x="3654" y="8447"/>
                <a:ext cx="540" cy="0"/>
              </a:xfrm>
              <a:prstGeom prst="line">
                <a:avLst/>
              </a:prstGeom>
              <a:noFill/>
              <a:ln w="12700">
                <a:solidFill>
                  <a:schemeClr val="hlink"/>
                </a:solidFill>
                <a:round/>
                <a:headEnd/>
                <a:tailEnd type="triangle" w="med" len="med"/>
              </a:ln>
              <a:extLst>
                <a:ext uri="{909E8E84-426E-40DD-AFC4-6F175D3DCCD1}">
                  <a14:hiddenFill xmlns:a14="http://schemas.microsoft.com/office/drawing/2010/main">
                    <a:noFill/>
                  </a14:hiddenFill>
                </a:ext>
              </a:extLst>
            </p:spPr>
            <p:txBody>
              <a:bodyPr tIns="0"/>
              <a:lstStyle/>
              <a:p>
                <a:endParaRPr lang="zh-CN" altLang="en-US"/>
              </a:p>
            </p:txBody>
          </p:sp>
          <p:sp>
            <p:nvSpPr>
              <p:cNvPr id="25631" name="Line 17"/>
              <p:cNvSpPr>
                <a:spLocks noChangeShapeType="1"/>
              </p:cNvSpPr>
              <p:nvPr/>
            </p:nvSpPr>
            <p:spPr bwMode="auto">
              <a:xfrm flipH="1">
                <a:off x="4194" y="8447"/>
                <a:ext cx="1800" cy="0"/>
              </a:xfrm>
              <a:prstGeom prst="line">
                <a:avLst/>
              </a:prstGeom>
              <a:noFill/>
              <a:ln w="12700">
                <a:solidFill>
                  <a:schemeClr val="hlink"/>
                </a:solidFill>
                <a:round/>
                <a:headEnd/>
                <a:tailEnd type="triangle" w="med" len="med"/>
              </a:ln>
              <a:extLst>
                <a:ext uri="{909E8E84-426E-40DD-AFC4-6F175D3DCCD1}">
                  <a14:hiddenFill xmlns:a14="http://schemas.microsoft.com/office/drawing/2010/main">
                    <a:noFill/>
                  </a14:hiddenFill>
                </a:ext>
              </a:extLst>
            </p:spPr>
            <p:txBody>
              <a:bodyPr tIns="0"/>
              <a:lstStyle/>
              <a:p>
                <a:endParaRPr lang="zh-CN" altLang="en-US"/>
              </a:p>
            </p:txBody>
          </p:sp>
          <p:sp>
            <p:nvSpPr>
              <p:cNvPr id="25632" name="Line 18"/>
              <p:cNvSpPr>
                <a:spLocks noChangeShapeType="1"/>
              </p:cNvSpPr>
              <p:nvPr/>
            </p:nvSpPr>
            <p:spPr bwMode="auto">
              <a:xfrm flipH="1">
                <a:off x="5994" y="8447"/>
                <a:ext cx="720" cy="0"/>
              </a:xfrm>
              <a:prstGeom prst="line">
                <a:avLst/>
              </a:prstGeom>
              <a:noFill/>
              <a:ln w="12700">
                <a:solidFill>
                  <a:schemeClr val="hlink"/>
                </a:solidFill>
                <a:round/>
                <a:headEnd/>
                <a:tailEnd type="triangle" w="med" len="med"/>
              </a:ln>
              <a:extLst>
                <a:ext uri="{909E8E84-426E-40DD-AFC4-6F175D3DCCD1}">
                  <a14:hiddenFill xmlns:a14="http://schemas.microsoft.com/office/drawing/2010/main">
                    <a:noFill/>
                  </a14:hiddenFill>
                </a:ext>
              </a:extLst>
            </p:spPr>
            <p:txBody>
              <a:bodyPr tIns="0"/>
              <a:lstStyle/>
              <a:p>
                <a:endParaRPr lang="zh-CN" altLang="en-US"/>
              </a:p>
            </p:txBody>
          </p:sp>
          <p:sp>
            <p:nvSpPr>
              <p:cNvPr id="25633" name="Text Box 19"/>
              <p:cNvSpPr txBox="1">
                <a:spLocks noChangeArrowheads="1"/>
              </p:cNvSpPr>
              <p:nvPr/>
            </p:nvSpPr>
            <p:spPr bwMode="auto">
              <a:xfrm>
                <a:off x="2394" y="8207"/>
                <a:ext cx="540" cy="468"/>
              </a:xfrm>
              <a:prstGeom prst="rect">
                <a:avLst/>
              </a:prstGeom>
              <a:solidFill>
                <a:srgbClr val="FFFFFF"/>
              </a:solidFill>
              <a:ln w="19050">
                <a:solidFill>
                  <a:srgbClr val="000066"/>
                </a:solidFill>
                <a:miter lim="800000"/>
                <a:headEnd/>
                <a:tailEnd/>
              </a:ln>
            </p:spPr>
            <p:txBody>
              <a:bodyPr t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r>
                  <a:rPr lang="en-US" altLang="zh-CN" sz="1600">
                    <a:solidFill>
                      <a:srgbClr val="000066"/>
                    </a:solidFill>
                    <a:latin typeface="黑体" pitchFamily="2" charset="-122"/>
                    <a:ea typeface="黑体" pitchFamily="2" charset="-122"/>
                  </a:rPr>
                  <a:t>C</a:t>
                </a:r>
              </a:p>
            </p:txBody>
          </p:sp>
          <p:sp>
            <p:nvSpPr>
              <p:cNvPr id="25634" name="Text Box 20"/>
              <p:cNvSpPr txBox="1">
                <a:spLocks noChangeArrowheads="1"/>
              </p:cNvSpPr>
              <p:nvPr/>
            </p:nvSpPr>
            <p:spPr bwMode="auto">
              <a:xfrm>
                <a:off x="6726" y="8219"/>
                <a:ext cx="540" cy="46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t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r>
                  <a:rPr lang="zh-CN" altLang="en-US" sz="1600">
                    <a:solidFill>
                      <a:schemeClr val="hlink"/>
                    </a:solidFill>
                    <a:latin typeface="黑体" pitchFamily="2" charset="-122"/>
                    <a:ea typeface="黑体" pitchFamily="2" charset="-122"/>
                  </a:rPr>
                  <a:t>0</a:t>
                </a:r>
              </a:p>
            </p:txBody>
          </p:sp>
        </p:grpSp>
        <p:grpSp>
          <p:nvGrpSpPr>
            <p:cNvPr id="25608" name="Group 21"/>
            <p:cNvGrpSpPr>
              <a:grpSpLocks/>
            </p:cNvGrpSpPr>
            <p:nvPr/>
          </p:nvGrpSpPr>
          <p:grpSpPr bwMode="auto">
            <a:xfrm>
              <a:off x="3425" y="2697"/>
              <a:ext cx="1877" cy="494"/>
              <a:chOff x="2034" y="9389"/>
              <a:chExt cx="4692" cy="1235"/>
            </a:xfrm>
          </p:grpSpPr>
          <p:sp>
            <p:nvSpPr>
              <p:cNvPr id="25609" name="Rectangle 22"/>
              <p:cNvSpPr>
                <a:spLocks noChangeArrowheads="1"/>
              </p:cNvSpPr>
              <p:nvPr/>
            </p:nvSpPr>
            <p:spPr bwMode="auto">
              <a:xfrm>
                <a:off x="2394" y="9750"/>
                <a:ext cx="540" cy="468"/>
              </a:xfrm>
              <a:prstGeom prst="rect">
                <a:avLst/>
              </a:prstGeom>
              <a:solidFill>
                <a:srgbClr val="FFFFFF"/>
              </a:solidFill>
              <a:ln w="9525">
                <a:solidFill>
                  <a:srgbClr val="000000"/>
                </a:solidFill>
                <a:miter lim="800000"/>
                <a:headEnd/>
                <a:tailEnd/>
              </a:ln>
            </p:spPr>
            <p:txBody>
              <a:bodyPr tIns="0"/>
              <a:lstStyle/>
              <a:p>
                <a:pPr>
                  <a:lnSpc>
                    <a:spcPct val="90000"/>
                  </a:lnSpc>
                </a:pPr>
                <a:endParaRPr lang="zh-CN" altLang="en-US">
                  <a:latin typeface="黑体" pitchFamily="2" charset="-122"/>
                  <a:ea typeface="黑体" pitchFamily="2" charset="-122"/>
                </a:endParaRPr>
              </a:p>
            </p:txBody>
          </p:sp>
          <p:sp>
            <p:nvSpPr>
              <p:cNvPr id="25610" name="Rectangle 23"/>
              <p:cNvSpPr>
                <a:spLocks noChangeArrowheads="1"/>
              </p:cNvSpPr>
              <p:nvPr/>
            </p:nvSpPr>
            <p:spPr bwMode="auto">
              <a:xfrm>
                <a:off x="3654" y="9750"/>
                <a:ext cx="2340" cy="468"/>
              </a:xfrm>
              <a:prstGeom prst="rect">
                <a:avLst/>
              </a:prstGeom>
              <a:solidFill>
                <a:srgbClr val="FFFFFF"/>
              </a:solidFill>
              <a:ln w="19050">
                <a:solidFill>
                  <a:srgbClr val="000066"/>
                </a:solidFill>
                <a:miter lim="800000"/>
                <a:headEnd/>
                <a:tailEnd/>
              </a:ln>
            </p:spPr>
            <p:txBody>
              <a:bodyPr tIns="0"/>
              <a:lstStyle/>
              <a:p>
                <a:pPr>
                  <a:lnSpc>
                    <a:spcPct val="90000"/>
                  </a:lnSpc>
                </a:pPr>
                <a:endParaRPr lang="zh-CN" altLang="en-US">
                  <a:latin typeface="黑体" pitchFamily="2" charset="-122"/>
                  <a:ea typeface="黑体" pitchFamily="2" charset="-122"/>
                </a:endParaRPr>
              </a:p>
            </p:txBody>
          </p:sp>
          <p:sp>
            <p:nvSpPr>
              <p:cNvPr id="25611" name="Line 24"/>
              <p:cNvSpPr>
                <a:spLocks noChangeShapeType="1"/>
              </p:cNvSpPr>
              <p:nvPr/>
            </p:nvSpPr>
            <p:spPr bwMode="auto">
              <a:xfrm>
                <a:off x="4734" y="9750"/>
                <a:ext cx="0" cy="4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tIns="0"/>
              <a:lstStyle/>
              <a:p>
                <a:endParaRPr lang="zh-CN" altLang="en-US"/>
              </a:p>
            </p:txBody>
          </p:sp>
          <p:sp>
            <p:nvSpPr>
              <p:cNvPr id="25612" name="Line 25"/>
              <p:cNvSpPr>
                <a:spLocks noChangeShapeType="1"/>
              </p:cNvSpPr>
              <p:nvPr/>
            </p:nvSpPr>
            <p:spPr bwMode="auto">
              <a:xfrm>
                <a:off x="4194" y="9750"/>
                <a:ext cx="0" cy="4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tIns="0"/>
              <a:lstStyle/>
              <a:p>
                <a:endParaRPr lang="zh-CN" altLang="en-US"/>
              </a:p>
            </p:txBody>
          </p:sp>
          <p:sp>
            <p:nvSpPr>
              <p:cNvPr id="25613" name="Line 26"/>
              <p:cNvSpPr>
                <a:spLocks noChangeShapeType="1"/>
              </p:cNvSpPr>
              <p:nvPr/>
            </p:nvSpPr>
            <p:spPr bwMode="auto">
              <a:xfrm flipH="1">
                <a:off x="3651" y="9990"/>
                <a:ext cx="540" cy="0"/>
              </a:xfrm>
              <a:prstGeom prst="line">
                <a:avLst/>
              </a:prstGeom>
              <a:noFill/>
              <a:ln w="12700">
                <a:solidFill>
                  <a:schemeClr val="hlink"/>
                </a:solidFill>
                <a:round/>
                <a:headEnd type="triangle" w="med" len="med"/>
                <a:tailEnd/>
              </a:ln>
              <a:extLst>
                <a:ext uri="{909E8E84-426E-40DD-AFC4-6F175D3DCCD1}">
                  <a14:hiddenFill xmlns:a14="http://schemas.microsoft.com/office/drawing/2010/main">
                    <a:noFill/>
                  </a14:hiddenFill>
                </a:ext>
              </a:extLst>
            </p:spPr>
            <p:txBody>
              <a:bodyPr tIns="0"/>
              <a:lstStyle/>
              <a:p>
                <a:endParaRPr lang="zh-CN" altLang="en-US"/>
              </a:p>
            </p:txBody>
          </p:sp>
          <p:sp>
            <p:nvSpPr>
              <p:cNvPr id="25614" name="Line 27"/>
              <p:cNvSpPr>
                <a:spLocks noChangeShapeType="1"/>
              </p:cNvSpPr>
              <p:nvPr/>
            </p:nvSpPr>
            <p:spPr bwMode="auto">
              <a:xfrm flipH="1">
                <a:off x="4194" y="9990"/>
                <a:ext cx="1800" cy="0"/>
              </a:xfrm>
              <a:prstGeom prst="line">
                <a:avLst/>
              </a:prstGeom>
              <a:noFill/>
              <a:ln w="12700">
                <a:solidFill>
                  <a:schemeClr val="hlink"/>
                </a:solidFill>
                <a:round/>
                <a:headEnd type="triangle" w="med" len="med"/>
                <a:tailEnd/>
              </a:ln>
              <a:extLst>
                <a:ext uri="{909E8E84-426E-40DD-AFC4-6F175D3DCCD1}">
                  <a14:hiddenFill xmlns:a14="http://schemas.microsoft.com/office/drawing/2010/main">
                    <a:noFill/>
                  </a14:hiddenFill>
                </a:ext>
              </a:extLst>
            </p:spPr>
            <p:txBody>
              <a:bodyPr tIns="0"/>
              <a:lstStyle/>
              <a:p>
                <a:endParaRPr lang="zh-CN" altLang="en-US"/>
              </a:p>
            </p:txBody>
          </p:sp>
          <p:sp>
            <p:nvSpPr>
              <p:cNvPr id="25615" name="Line 28"/>
              <p:cNvSpPr>
                <a:spLocks noChangeShapeType="1"/>
              </p:cNvSpPr>
              <p:nvPr/>
            </p:nvSpPr>
            <p:spPr bwMode="auto">
              <a:xfrm flipH="1">
                <a:off x="5994" y="9990"/>
                <a:ext cx="720" cy="0"/>
              </a:xfrm>
              <a:prstGeom prst="line">
                <a:avLst/>
              </a:prstGeom>
              <a:noFill/>
              <a:ln w="12700">
                <a:solidFill>
                  <a:schemeClr val="hlink"/>
                </a:solidFill>
                <a:round/>
                <a:headEnd type="triangle" w="med" len="med"/>
                <a:tailEnd/>
              </a:ln>
              <a:extLst>
                <a:ext uri="{909E8E84-426E-40DD-AFC4-6F175D3DCCD1}">
                  <a14:hiddenFill xmlns:a14="http://schemas.microsoft.com/office/drawing/2010/main">
                    <a:noFill/>
                  </a14:hiddenFill>
                </a:ext>
              </a:extLst>
            </p:spPr>
            <p:txBody>
              <a:bodyPr tIns="0"/>
              <a:lstStyle/>
              <a:p>
                <a:endParaRPr lang="zh-CN" altLang="en-US"/>
              </a:p>
            </p:txBody>
          </p:sp>
          <p:sp>
            <p:nvSpPr>
              <p:cNvPr id="25616" name="Text Box 29"/>
              <p:cNvSpPr txBox="1">
                <a:spLocks noChangeArrowheads="1"/>
              </p:cNvSpPr>
              <p:nvPr/>
            </p:nvSpPr>
            <p:spPr bwMode="auto">
              <a:xfrm>
                <a:off x="2394" y="9750"/>
                <a:ext cx="540" cy="468"/>
              </a:xfrm>
              <a:prstGeom prst="rect">
                <a:avLst/>
              </a:prstGeom>
              <a:solidFill>
                <a:srgbClr val="FFFFFF"/>
              </a:solidFill>
              <a:ln w="19050">
                <a:solidFill>
                  <a:srgbClr val="000066"/>
                </a:solidFill>
                <a:miter lim="800000"/>
                <a:headEnd/>
                <a:tailEnd/>
              </a:ln>
            </p:spPr>
            <p:txBody>
              <a:bodyPr t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r>
                  <a:rPr lang="en-US" altLang="zh-CN" sz="1600">
                    <a:solidFill>
                      <a:srgbClr val="000066"/>
                    </a:solidFill>
                    <a:latin typeface="黑体" pitchFamily="2" charset="-122"/>
                    <a:ea typeface="黑体" pitchFamily="2" charset="-122"/>
                  </a:rPr>
                  <a:t>C</a:t>
                </a:r>
              </a:p>
            </p:txBody>
          </p:sp>
          <p:sp>
            <p:nvSpPr>
              <p:cNvPr id="25617" name="Line 30"/>
              <p:cNvSpPr>
                <a:spLocks noChangeShapeType="1"/>
              </p:cNvSpPr>
              <p:nvPr/>
            </p:nvSpPr>
            <p:spPr bwMode="auto">
              <a:xfrm>
                <a:off x="6726" y="10000"/>
                <a:ext cx="0" cy="624"/>
              </a:xfrm>
              <a:prstGeom prst="line">
                <a:avLst/>
              </a:prstGeom>
              <a:noFill/>
              <a:ln w="12700">
                <a:solidFill>
                  <a:schemeClr val="hlink"/>
                </a:solidFill>
                <a:round/>
                <a:headEnd/>
                <a:tailEnd/>
              </a:ln>
              <a:extLst>
                <a:ext uri="{909E8E84-426E-40DD-AFC4-6F175D3DCCD1}">
                  <a14:hiddenFill xmlns:a14="http://schemas.microsoft.com/office/drawing/2010/main">
                    <a:noFill/>
                  </a14:hiddenFill>
                </a:ext>
              </a:extLst>
            </p:spPr>
            <p:txBody>
              <a:bodyPr tIns="0"/>
              <a:lstStyle/>
              <a:p>
                <a:endParaRPr lang="zh-CN" altLang="en-US"/>
              </a:p>
            </p:txBody>
          </p:sp>
          <p:sp>
            <p:nvSpPr>
              <p:cNvPr id="25618" name="Line 31"/>
              <p:cNvSpPr>
                <a:spLocks noChangeShapeType="1"/>
              </p:cNvSpPr>
              <p:nvPr/>
            </p:nvSpPr>
            <p:spPr bwMode="auto">
              <a:xfrm flipH="1">
                <a:off x="2046" y="10612"/>
                <a:ext cx="4680" cy="0"/>
              </a:xfrm>
              <a:prstGeom prst="line">
                <a:avLst/>
              </a:prstGeom>
              <a:noFill/>
              <a:ln w="12700">
                <a:solidFill>
                  <a:schemeClr val="hlink"/>
                </a:solidFill>
                <a:round/>
                <a:headEnd/>
                <a:tailEnd/>
              </a:ln>
              <a:extLst>
                <a:ext uri="{909E8E84-426E-40DD-AFC4-6F175D3DCCD1}">
                  <a14:hiddenFill xmlns:a14="http://schemas.microsoft.com/office/drawing/2010/main">
                    <a:noFill/>
                  </a14:hiddenFill>
                </a:ext>
              </a:extLst>
            </p:spPr>
            <p:txBody>
              <a:bodyPr tIns="0"/>
              <a:lstStyle/>
              <a:p>
                <a:endParaRPr lang="zh-CN" altLang="en-US"/>
              </a:p>
            </p:txBody>
          </p:sp>
          <p:sp>
            <p:nvSpPr>
              <p:cNvPr id="25619" name="Line 32"/>
              <p:cNvSpPr>
                <a:spLocks noChangeShapeType="1"/>
              </p:cNvSpPr>
              <p:nvPr/>
            </p:nvSpPr>
            <p:spPr bwMode="auto">
              <a:xfrm flipV="1">
                <a:off x="2058" y="9988"/>
                <a:ext cx="0" cy="624"/>
              </a:xfrm>
              <a:prstGeom prst="line">
                <a:avLst/>
              </a:prstGeom>
              <a:noFill/>
              <a:ln w="12700">
                <a:solidFill>
                  <a:schemeClr val="hlink"/>
                </a:solidFill>
                <a:round/>
                <a:headEnd/>
                <a:tailEnd/>
              </a:ln>
              <a:extLst>
                <a:ext uri="{909E8E84-426E-40DD-AFC4-6F175D3DCCD1}">
                  <a14:hiddenFill xmlns:a14="http://schemas.microsoft.com/office/drawing/2010/main">
                    <a:noFill/>
                  </a14:hiddenFill>
                </a:ext>
              </a:extLst>
            </p:spPr>
            <p:txBody>
              <a:bodyPr tIns="0"/>
              <a:lstStyle/>
              <a:p>
                <a:endParaRPr lang="zh-CN" altLang="en-US"/>
              </a:p>
            </p:txBody>
          </p:sp>
          <p:sp>
            <p:nvSpPr>
              <p:cNvPr id="25620" name="Line 33"/>
              <p:cNvSpPr>
                <a:spLocks noChangeShapeType="1"/>
              </p:cNvSpPr>
              <p:nvPr/>
            </p:nvSpPr>
            <p:spPr bwMode="auto">
              <a:xfrm>
                <a:off x="2034" y="9988"/>
                <a:ext cx="360" cy="0"/>
              </a:xfrm>
              <a:prstGeom prst="line">
                <a:avLst/>
              </a:prstGeom>
              <a:noFill/>
              <a:ln w="12700">
                <a:solidFill>
                  <a:schemeClr val="hlink"/>
                </a:solidFill>
                <a:round/>
                <a:headEnd/>
                <a:tailEnd type="triangle" w="med" len="med"/>
              </a:ln>
              <a:extLst>
                <a:ext uri="{909E8E84-426E-40DD-AFC4-6F175D3DCCD1}">
                  <a14:hiddenFill xmlns:a14="http://schemas.microsoft.com/office/drawing/2010/main">
                    <a:noFill/>
                  </a14:hiddenFill>
                </a:ext>
              </a:extLst>
            </p:spPr>
            <p:txBody>
              <a:bodyPr tIns="0"/>
              <a:lstStyle/>
              <a:p>
                <a:endParaRPr lang="zh-CN" altLang="en-US"/>
              </a:p>
            </p:txBody>
          </p:sp>
          <p:sp>
            <p:nvSpPr>
              <p:cNvPr id="25621" name="Line 34"/>
              <p:cNvSpPr>
                <a:spLocks noChangeShapeType="1"/>
              </p:cNvSpPr>
              <p:nvPr/>
            </p:nvSpPr>
            <p:spPr bwMode="auto">
              <a:xfrm flipV="1">
                <a:off x="3843" y="9389"/>
                <a:ext cx="0" cy="312"/>
              </a:xfrm>
              <a:prstGeom prst="line">
                <a:avLst/>
              </a:prstGeom>
              <a:noFill/>
              <a:ln w="12700">
                <a:solidFill>
                  <a:schemeClr val="hlink"/>
                </a:solidFill>
                <a:round/>
                <a:headEnd/>
                <a:tailEnd/>
              </a:ln>
              <a:extLst>
                <a:ext uri="{909E8E84-426E-40DD-AFC4-6F175D3DCCD1}">
                  <a14:hiddenFill xmlns:a14="http://schemas.microsoft.com/office/drawing/2010/main">
                    <a:noFill/>
                  </a14:hiddenFill>
                </a:ext>
              </a:extLst>
            </p:spPr>
            <p:txBody>
              <a:bodyPr tIns="0"/>
              <a:lstStyle/>
              <a:p>
                <a:endParaRPr lang="zh-CN" altLang="en-US"/>
              </a:p>
            </p:txBody>
          </p:sp>
          <p:sp>
            <p:nvSpPr>
              <p:cNvPr id="25622" name="Line 35"/>
              <p:cNvSpPr>
                <a:spLocks noChangeShapeType="1"/>
              </p:cNvSpPr>
              <p:nvPr/>
            </p:nvSpPr>
            <p:spPr bwMode="auto">
              <a:xfrm>
                <a:off x="3294" y="9419"/>
                <a:ext cx="0" cy="552"/>
              </a:xfrm>
              <a:prstGeom prst="line">
                <a:avLst/>
              </a:prstGeom>
              <a:noFill/>
              <a:ln w="12700">
                <a:solidFill>
                  <a:schemeClr val="hlink"/>
                </a:solidFill>
                <a:round/>
                <a:headEnd/>
                <a:tailEnd/>
              </a:ln>
              <a:extLst>
                <a:ext uri="{909E8E84-426E-40DD-AFC4-6F175D3DCCD1}">
                  <a14:hiddenFill xmlns:a14="http://schemas.microsoft.com/office/drawing/2010/main">
                    <a:noFill/>
                  </a14:hiddenFill>
                </a:ext>
              </a:extLst>
            </p:spPr>
            <p:txBody>
              <a:bodyPr tIns="0"/>
              <a:lstStyle/>
              <a:p>
                <a:endParaRPr lang="zh-CN" altLang="en-US"/>
              </a:p>
            </p:txBody>
          </p:sp>
          <p:sp>
            <p:nvSpPr>
              <p:cNvPr id="25623" name="Line 36"/>
              <p:cNvSpPr>
                <a:spLocks noChangeShapeType="1"/>
              </p:cNvSpPr>
              <p:nvPr/>
            </p:nvSpPr>
            <p:spPr bwMode="auto">
              <a:xfrm>
                <a:off x="3294" y="9976"/>
                <a:ext cx="360" cy="0"/>
              </a:xfrm>
              <a:prstGeom prst="line">
                <a:avLst/>
              </a:prstGeom>
              <a:noFill/>
              <a:ln w="12700">
                <a:solidFill>
                  <a:schemeClr val="hlink"/>
                </a:solidFill>
                <a:round/>
                <a:headEnd/>
                <a:tailEnd type="triangle" w="med" len="med"/>
              </a:ln>
              <a:extLst>
                <a:ext uri="{909E8E84-426E-40DD-AFC4-6F175D3DCCD1}">
                  <a14:hiddenFill xmlns:a14="http://schemas.microsoft.com/office/drawing/2010/main">
                    <a:noFill/>
                  </a14:hiddenFill>
                </a:ext>
              </a:extLst>
            </p:spPr>
            <p:txBody>
              <a:bodyPr tIns="0"/>
              <a:lstStyle/>
              <a:p>
                <a:endParaRPr lang="zh-CN" altLang="en-US"/>
              </a:p>
            </p:txBody>
          </p:sp>
          <p:sp>
            <p:nvSpPr>
              <p:cNvPr id="25624" name="Line 37"/>
              <p:cNvSpPr>
                <a:spLocks noChangeShapeType="1"/>
              </p:cNvSpPr>
              <p:nvPr/>
            </p:nvSpPr>
            <p:spPr bwMode="auto">
              <a:xfrm>
                <a:off x="3294" y="9404"/>
                <a:ext cx="540" cy="0"/>
              </a:xfrm>
              <a:prstGeom prst="line">
                <a:avLst/>
              </a:prstGeom>
              <a:noFill/>
              <a:ln w="12700">
                <a:solidFill>
                  <a:schemeClr val="hlink"/>
                </a:solidFill>
                <a:round/>
                <a:headEnd/>
                <a:tailEnd/>
              </a:ln>
              <a:extLst>
                <a:ext uri="{909E8E84-426E-40DD-AFC4-6F175D3DCCD1}">
                  <a14:hiddenFill xmlns:a14="http://schemas.microsoft.com/office/drawing/2010/main">
                    <a:noFill/>
                  </a14:hiddenFill>
                </a:ext>
              </a:extLst>
            </p:spPr>
            <p:txBody>
              <a:bodyPr tIns="0"/>
              <a:lstStyle/>
              <a:p>
                <a:endParaRPr lang="zh-CN" altLang="en-US"/>
              </a:p>
            </p:txBody>
          </p:sp>
        </p:grpSp>
      </p:grpSp>
    </p:spTree>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26692"/>
                                        </p:tgtEl>
                                        <p:attrNameLst>
                                          <p:attrName>style.visibility</p:attrName>
                                        </p:attrNameLst>
                                      </p:cBhvr>
                                      <p:to>
                                        <p:strVal val="visible"/>
                                      </p:to>
                                    </p:set>
                                    <p:animEffect transition="in" filter="wipe(up)">
                                      <p:cBhvr>
                                        <p:cTn id="7" dur="500"/>
                                        <p:tgtEl>
                                          <p:spTgt spid="62669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up)">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6692" grpId="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6" name="Rectangle 2"/>
          <p:cNvSpPr>
            <a:spLocks noChangeArrowheads="1"/>
          </p:cNvSpPr>
          <p:nvPr/>
        </p:nvSpPr>
        <p:spPr bwMode="auto">
          <a:xfrm>
            <a:off x="635000" y="468313"/>
            <a:ext cx="8509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eaLnBrk="1" hangingPunct="1"/>
            <a:r>
              <a:rPr kumimoji="0" lang="zh-CN" altLang="en-US">
                <a:solidFill>
                  <a:srgbClr val="800000"/>
                </a:solidFill>
                <a:latin typeface="黑体" pitchFamily="2" charset="-122"/>
                <a:ea typeface="黑体" pitchFamily="2" charset="-122"/>
              </a:rPr>
              <a:t>3.2.2 运算类指令</a:t>
            </a:r>
          </a:p>
        </p:txBody>
      </p:sp>
      <p:grpSp>
        <p:nvGrpSpPr>
          <p:cNvPr id="26627" name="Group 5"/>
          <p:cNvGrpSpPr>
            <a:grpSpLocks/>
          </p:cNvGrpSpPr>
          <p:nvPr/>
        </p:nvGrpSpPr>
        <p:grpSpPr bwMode="auto">
          <a:xfrm>
            <a:off x="233363" y="1150938"/>
            <a:ext cx="8712200" cy="1598612"/>
            <a:chOff x="290" y="3133"/>
            <a:chExt cx="5054" cy="1007"/>
          </a:xfrm>
        </p:grpSpPr>
        <p:sp>
          <p:nvSpPr>
            <p:cNvPr id="26642" name="Rectangle 6"/>
            <p:cNvSpPr>
              <a:spLocks noChangeArrowheads="1"/>
            </p:cNvSpPr>
            <p:nvPr/>
          </p:nvSpPr>
          <p:spPr bwMode="auto">
            <a:xfrm>
              <a:off x="645" y="3133"/>
              <a:ext cx="4699" cy="1007"/>
            </a:xfrm>
            <a:prstGeom prst="rect">
              <a:avLst/>
            </a:prstGeom>
            <a:solidFill>
              <a:srgbClr val="CCECFF"/>
            </a:solidFill>
            <a:ln w="9525">
              <a:solidFill>
                <a:srgbClr val="CCECFF"/>
              </a:solidFill>
              <a:miter lim="800000"/>
              <a:headEnd/>
              <a:tailEnd/>
            </a:ln>
          </p:spPr>
          <p:txBody>
            <a:bodyPr>
              <a:spAutoFit/>
            </a:bodyPr>
            <a:lstStyle/>
            <a:p>
              <a:pPr marL="623888" indent="-623888" algn="l" eaLnBrk="1" hangingPunct="1">
                <a:lnSpc>
                  <a:spcPct val="120000"/>
                </a:lnSpc>
              </a:pPr>
              <a:r>
                <a:rPr kumimoji="0" lang="zh-CN" altLang="en-US">
                  <a:solidFill>
                    <a:schemeClr val="hlink"/>
                  </a:solidFill>
                  <a:latin typeface="黑体" pitchFamily="2" charset="-122"/>
                  <a:ea typeface="黑体" pitchFamily="2" charset="-122"/>
                </a:rPr>
                <a:t>注：</a:t>
              </a:r>
              <a:r>
                <a:rPr kumimoji="0" lang="zh-CN" altLang="en-US">
                  <a:latin typeface="黑体" pitchFamily="2" charset="-122"/>
                  <a:ea typeface="黑体" pitchFamily="2" charset="-122"/>
                </a:rPr>
                <a:t>算逻运算除了产生运算结果外，还产生一些状态信息记录在状态字寄存器</a:t>
              </a:r>
              <a:r>
                <a:rPr kumimoji="0" lang="en-US" altLang="zh-CN">
                  <a:solidFill>
                    <a:schemeClr val="hlink"/>
                  </a:solidFill>
                  <a:latin typeface="黑体" pitchFamily="2" charset="-122"/>
                  <a:ea typeface="黑体" pitchFamily="2" charset="-122"/>
                </a:rPr>
                <a:t>PSW</a:t>
              </a:r>
              <a:r>
                <a:rPr kumimoji="0" lang="zh-CN" altLang="en-US">
                  <a:latin typeface="黑体" pitchFamily="2" charset="-122"/>
                  <a:ea typeface="黑体" pitchFamily="2" charset="-122"/>
                </a:rPr>
                <a:t>的标志位中。</a:t>
              </a:r>
            </a:p>
            <a:p>
              <a:pPr marL="623888" indent="-623888" algn="l" eaLnBrk="1" hangingPunct="1">
                <a:lnSpc>
                  <a:spcPct val="50000"/>
                </a:lnSpc>
              </a:pPr>
              <a:endParaRPr kumimoji="0" lang="zh-CN" altLang="en-US">
                <a:latin typeface="黑体" pitchFamily="2" charset="-122"/>
                <a:ea typeface="黑体" pitchFamily="2" charset="-122"/>
              </a:endParaRPr>
            </a:p>
            <a:p>
              <a:pPr marL="623888" indent="-623888" algn="l" eaLnBrk="1" hangingPunct="1">
                <a:lnSpc>
                  <a:spcPct val="120000"/>
                </a:lnSpc>
              </a:pPr>
              <a:r>
                <a:rPr kumimoji="0" lang="zh-CN" altLang="en-US">
                  <a:latin typeface="黑体" pitchFamily="2" charset="-122"/>
                  <a:ea typeface="黑体" pitchFamily="2" charset="-122"/>
                </a:rPr>
                <a:t>例如：进位</a:t>
              </a:r>
              <a:r>
                <a:rPr kumimoji="0" lang="en-US" altLang="zh-CN">
                  <a:latin typeface="黑体" pitchFamily="2" charset="-122"/>
                  <a:ea typeface="黑体" pitchFamily="2" charset="-122"/>
                </a:rPr>
                <a:t>C</a:t>
              </a:r>
              <a:r>
                <a:rPr kumimoji="0" lang="zh-CN" altLang="en-US">
                  <a:latin typeface="黑体" pitchFamily="2" charset="-122"/>
                  <a:ea typeface="黑体" pitchFamily="2" charset="-122"/>
                </a:rPr>
                <a:t>、溢出</a:t>
              </a:r>
              <a:r>
                <a:rPr kumimoji="0" lang="en-US" altLang="zh-CN">
                  <a:latin typeface="黑体" pitchFamily="2" charset="-122"/>
                  <a:ea typeface="黑体" pitchFamily="2" charset="-122"/>
                </a:rPr>
                <a:t>V</a:t>
              </a:r>
              <a:r>
                <a:rPr kumimoji="0" lang="zh-CN" altLang="en-US">
                  <a:latin typeface="黑体" pitchFamily="2" charset="-122"/>
                  <a:ea typeface="黑体" pitchFamily="2" charset="-122"/>
                </a:rPr>
                <a:t>、全零</a:t>
              </a:r>
              <a:r>
                <a:rPr kumimoji="0" lang="en-US" altLang="zh-CN">
                  <a:latin typeface="黑体" pitchFamily="2" charset="-122"/>
                  <a:ea typeface="黑体" pitchFamily="2" charset="-122"/>
                </a:rPr>
                <a:t>Z</a:t>
              </a:r>
              <a:r>
                <a:rPr kumimoji="0" lang="zh-CN" altLang="en-US">
                  <a:latin typeface="黑体" pitchFamily="2" charset="-122"/>
                  <a:ea typeface="黑体" pitchFamily="2" charset="-122"/>
                </a:rPr>
                <a:t>、正负</a:t>
              </a:r>
              <a:r>
                <a:rPr kumimoji="0" lang="en-US" altLang="zh-CN">
                  <a:latin typeface="黑体" pitchFamily="2" charset="-122"/>
                  <a:ea typeface="黑体" pitchFamily="2" charset="-122"/>
                </a:rPr>
                <a:t>N</a:t>
              </a:r>
              <a:r>
                <a:rPr kumimoji="0" lang="zh-CN" altLang="en-US">
                  <a:latin typeface="黑体" pitchFamily="2" charset="-122"/>
                  <a:ea typeface="黑体" pitchFamily="2" charset="-122"/>
                </a:rPr>
                <a:t>和奇偶</a:t>
              </a:r>
              <a:r>
                <a:rPr kumimoji="0" lang="en-US" altLang="zh-CN">
                  <a:latin typeface="黑体" pitchFamily="2" charset="-122"/>
                  <a:ea typeface="黑体" pitchFamily="2" charset="-122"/>
                </a:rPr>
                <a:t>P</a:t>
              </a:r>
              <a:r>
                <a:rPr kumimoji="0" lang="zh-CN" altLang="en-US">
                  <a:latin typeface="黑体" pitchFamily="2" charset="-122"/>
                  <a:ea typeface="黑体" pitchFamily="2" charset="-122"/>
                </a:rPr>
                <a:t>标志等。</a:t>
              </a:r>
              <a:endParaRPr kumimoji="0" lang="zh-CN" altLang="en-US">
                <a:solidFill>
                  <a:srgbClr val="800000"/>
                </a:solidFill>
                <a:latin typeface="黑体" pitchFamily="2" charset="-122"/>
                <a:ea typeface="黑体" pitchFamily="2" charset="-122"/>
              </a:endParaRPr>
            </a:p>
          </p:txBody>
        </p:sp>
        <p:graphicFrame>
          <p:nvGraphicFramePr>
            <p:cNvPr id="26643" name="Object 7"/>
            <p:cNvGraphicFramePr>
              <a:graphicFrameLocks noChangeAspect="1"/>
            </p:cNvGraphicFramePr>
            <p:nvPr/>
          </p:nvGraphicFramePr>
          <p:xfrm>
            <a:off x="290" y="3256"/>
            <a:ext cx="336" cy="212"/>
          </p:xfrm>
          <a:graphic>
            <a:graphicData uri="http://schemas.openxmlformats.org/presentationml/2006/ole">
              <mc:AlternateContent xmlns:mc="http://schemas.openxmlformats.org/markup-compatibility/2006">
                <mc:Choice xmlns:v="urn:schemas-microsoft-com:vml" Requires="v">
                  <p:oleObj spid="_x0000_s26651" name="BMP 图象" r:id="rId3" imgW="809738" imgH="438095" progId="Paint.Picture">
                    <p:embed/>
                  </p:oleObj>
                </mc:Choice>
                <mc:Fallback>
                  <p:oleObj name="BMP 图象" r:id="rId3" imgW="809738" imgH="438095" progId="Paint.Picture">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0" y="3256"/>
                          <a:ext cx="33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26628" name="Group 106"/>
          <p:cNvGrpSpPr>
            <a:grpSpLocks/>
          </p:cNvGrpSpPr>
          <p:nvPr/>
        </p:nvGrpSpPr>
        <p:grpSpPr bwMode="auto">
          <a:xfrm>
            <a:off x="868363" y="3700463"/>
            <a:ext cx="6357937" cy="1379537"/>
            <a:chOff x="547" y="2331"/>
            <a:chExt cx="4005" cy="869"/>
          </a:xfrm>
        </p:grpSpPr>
        <p:sp>
          <p:nvSpPr>
            <p:cNvPr id="26629" name="Text Box 41"/>
            <p:cNvSpPr txBox="1">
              <a:spLocks noChangeArrowheads="1"/>
            </p:cNvSpPr>
            <p:nvPr/>
          </p:nvSpPr>
          <p:spPr bwMode="auto">
            <a:xfrm>
              <a:off x="547" y="2359"/>
              <a:ext cx="1174" cy="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indent="266700">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nSpc>
                  <a:spcPct val="90000"/>
                </a:lnSpc>
                <a:spcBef>
                  <a:spcPct val="50000"/>
                </a:spcBef>
              </a:pPr>
              <a:r>
                <a:rPr lang="en-US" altLang="zh-CN">
                  <a:solidFill>
                    <a:schemeClr val="hlink"/>
                  </a:solidFill>
                  <a:latin typeface="黑体" pitchFamily="2" charset="-122"/>
                  <a:ea typeface="黑体" pitchFamily="2" charset="-122"/>
                </a:rPr>
                <a:t>PSW</a:t>
              </a:r>
              <a:r>
                <a:rPr lang="en-US" altLang="zh-CN">
                  <a:latin typeface="黑体" pitchFamily="2" charset="-122"/>
                  <a:ea typeface="黑体" pitchFamily="2" charset="-122"/>
                </a:rPr>
                <a:t>    …</a:t>
              </a:r>
            </a:p>
          </p:txBody>
        </p:sp>
        <p:sp>
          <p:nvSpPr>
            <p:cNvPr id="26630" name="Rectangle 39"/>
            <p:cNvSpPr>
              <a:spLocks noChangeArrowheads="1"/>
            </p:cNvSpPr>
            <p:nvPr/>
          </p:nvSpPr>
          <p:spPr bwMode="auto">
            <a:xfrm>
              <a:off x="1146" y="2331"/>
              <a:ext cx="1113" cy="291"/>
            </a:xfrm>
            <a:prstGeom prst="rect">
              <a:avLst/>
            </a:prstGeom>
            <a:noFill/>
            <a:ln w="19050">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latin typeface="黑体" pitchFamily="2" charset="-122"/>
                <a:ea typeface="黑体" pitchFamily="2" charset="-122"/>
              </a:endParaRPr>
            </a:p>
          </p:txBody>
        </p:sp>
        <p:sp>
          <p:nvSpPr>
            <p:cNvPr id="26631" name="Line 42"/>
            <p:cNvSpPr>
              <a:spLocks noChangeShapeType="1"/>
            </p:cNvSpPr>
            <p:nvPr/>
          </p:nvSpPr>
          <p:spPr bwMode="auto">
            <a:xfrm>
              <a:off x="1901" y="2373"/>
              <a:ext cx="0" cy="20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26632" name="Line 45"/>
            <p:cNvSpPr>
              <a:spLocks noChangeShapeType="1"/>
            </p:cNvSpPr>
            <p:nvPr/>
          </p:nvSpPr>
          <p:spPr bwMode="auto">
            <a:xfrm>
              <a:off x="2078" y="2373"/>
              <a:ext cx="0" cy="21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26633" name="Line 46"/>
            <p:cNvSpPr>
              <a:spLocks noChangeShapeType="1"/>
            </p:cNvSpPr>
            <p:nvPr/>
          </p:nvSpPr>
          <p:spPr bwMode="auto">
            <a:xfrm>
              <a:off x="1322" y="2373"/>
              <a:ext cx="0" cy="20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26634" name="Freeform 95"/>
            <p:cNvSpPr>
              <a:spLocks/>
            </p:cNvSpPr>
            <p:nvPr/>
          </p:nvSpPr>
          <p:spPr bwMode="auto">
            <a:xfrm>
              <a:off x="2580" y="2676"/>
              <a:ext cx="1972" cy="291"/>
            </a:xfrm>
            <a:custGeom>
              <a:avLst/>
              <a:gdLst>
                <a:gd name="T0" fmla="*/ 345 w 1972"/>
                <a:gd name="T1" fmla="*/ 0 h 373"/>
                <a:gd name="T2" fmla="*/ 1657 w 1972"/>
                <a:gd name="T3" fmla="*/ 0 h 373"/>
                <a:gd name="T4" fmla="*/ 1972 w 1972"/>
                <a:gd name="T5" fmla="*/ 291 h 373"/>
                <a:gd name="T6" fmla="*/ 1121 w 1972"/>
                <a:gd name="T7" fmla="*/ 287 h 373"/>
                <a:gd name="T8" fmla="*/ 1001 w 1972"/>
                <a:gd name="T9" fmla="*/ 203 h 373"/>
                <a:gd name="T10" fmla="*/ 889 w 1972"/>
                <a:gd name="T11" fmla="*/ 287 h 373"/>
                <a:gd name="T12" fmla="*/ 0 w 1972"/>
                <a:gd name="T13" fmla="*/ 282 h 373"/>
                <a:gd name="T14" fmla="*/ 345 w 1972"/>
                <a:gd name="T15" fmla="*/ 0 h 373"/>
                <a:gd name="T16" fmla="*/ 0 60000 65536"/>
                <a:gd name="T17" fmla="*/ 0 60000 65536"/>
                <a:gd name="T18" fmla="*/ 0 60000 65536"/>
                <a:gd name="T19" fmla="*/ 0 60000 65536"/>
                <a:gd name="T20" fmla="*/ 0 60000 65536"/>
                <a:gd name="T21" fmla="*/ 0 60000 65536"/>
                <a:gd name="T22" fmla="*/ 0 60000 65536"/>
                <a:gd name="T23" fmla="*/ 0 60000 65536"/>
                <a:gd name="T24" fmla="*/ 0 w 1972"/>
                <a:gd name="T25" fmla="*/ 0 h 373"/>
                <a:gd name="T26" fmla="*/ 1972 w 1972"/>
                <a:gd name="T27" fmla="*/ 373 h 37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972" h="373">
                  <a:moveTo>
                    <a:pt x="345" y="0"/>
                  </a:moveTo>
                  <a:lnTo>
                    <a:pt x="1657" y="0"/>
                  </a:lnTo>
                  <a:lnTo>
                    <a:pt x="1972" y="373"/>
                  </a:lnTo>
                  <a:lnTo>
                    <a:pt x="1121" y="368"/>
                  </a:lnTo>
                  <a:lnTo>
                    <a:pt x="1001" y="260"/>
                  </a:lnTo>
                  <a:lnTo>
                    <a:pt x="889" y="368"/>
                  </a:lnTo>
                  <a:lnTo>
                    <a:pt x="0" y="361"/>
                  </a:lnTo>
                  <a:lnTo>
                    <a:pt x="345" y="0"/>
                  </a:lnTo>
                  <a:close/>
                </a:path>
              </a:pathLst>
            </a:custGeom>
            <a:noFill/>
            <a:ln w="19050" cap="flat" cmpd="sng">
              <a:solidFill>
                <a:srgbClr val="003399"/>
              </a:solidFill>
              <a:prstDash val="solid"/>
              <a:round/>
              <a:headEnd/>
              <a:tailEnd/>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sp>
          <p:nvSpPr>
            <p:cNvPr id="26635" name="Text Box 96"/>
            <p:cNvSpPr txBox="1">
              <a:spLocks noChangeArrowheads="1"/>
            </p:cNvSpPr>
            <p:nvPr/>
          </p:nvSpPr>
          <p:spPr bwMode="auto">
            <a:xfrm>
              <a:off x="3339" y="2654"/>
              <a:ext cx="834"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266700">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lnSpc>
                  <a:spcPct val="90000"/>
                </a:lnSpc>
                <a:spcBef>
                  <a:spcPct val="50000"/>
                </a:spcBef>
              </a:pPr>
              <a:r>
                <a:rPr lang="en-US" altLang="zh-CN">
                  <a:latin typeface="黑体" pitchFamily="2" charset="-122"/>
                  <a:ea typeface="黑体" pitchFamily="2" charset="-122"/>
                </a:rPr>
                <a:t>ALU</a:t>
              </a:r>
            </a:p>
          </p:txBody>
        </p:sp>
        <p:sp>
          <p:nvSpPr>
            <p:cNvPr id="26636" name="Line 97"/>
            <p:cNvSpPr>
              <a:spLocks noChangeShapeType="1"/>
            </p:cNvSpPr>
            <p:nvPr/>
          </p:nvSpPr>
          <p:spPr bwMode="auto">
            <a:xfrm flipV="1">
              <a:off x="3096" y="2970"/>
              <a:ext cx="0" cy="227"/>
            </a:xfrm>
            <a:prstGeom prst="line">
              <a:avLst/>
            </a:prstGeom>
            <a:noFill/>
            <a:ln w="76200">
              <a:solidFill>
                <a:srgbClr val="003399"/>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26637" name="Line 98"/>
            <p:cNvSpPr>
              <a:spLocks noChangeShapeType="1"/>
            </p:cNvSpPr>
            <p:nvPr/>
          </p:nvSpPr>
          <p:spPr bwMode="auto">
            <a:xfrm flipV="1">
              <a:off x="4109" y="2973"/>
              <a:ext cx="0" cy="227"/>
            </a:xfrm>
            <a:prstGeom prst="line">
              <a:avLst/>
            </a:prstGeom>
            <a:noFill/>
            <a:ln w="76200">
              <a:solidFill>
                <a:srgbClr val="003399"/>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26638" name="Line 99"/>
            <p:cNvSpPr>
              <a:spLocks noChangeShapeType="1"/>
            </p:cNvSpPr>
            <p:nvPr/>
          </p:nvSpPr>
          <p:spPr bwMode="auto">
            <a:xfrm flipV="1">
              <a:off x="3549" y="2438"/>
              <a:ext cx="0" cy="227"/>
            </a:xfrm>
            <a:prstGeom prst="line">
              <a:avLst/>
            </a:prstGeom>
            <a:noFill/>
            <a:ln w="76200">
              <a:solidFill>
                <a:srgbClr val="003399"/>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26639" name="Freeform 100"/>
            <p:cNvSpPr>
              <a:spLocks/>
            </p:cNvSpPr>
            <p:nvPr/>
          </p:nvSpPr>
          <p:spPr bwMode="auto">
            <a:xfrm>
              <a:off x="2259" y="2477"/>
              <a:ext cx="967" cy="199"/>
            </a:xfrm>
            <a:custGeom>
              <a:avLst/>
              <a:gdLst>
                <a:gd name="T0" fmla="*/ 919 w 919"/>
                <a:gd name="T1" fmla="*/ 291 h 194"/>
                <a:gd name="T2" fmla="*/ 919 w 919"/>
                <a:gd name="T3" fmla="*/ 0 h 194"/>
                <a:gd name="T4" fmla="*/ 0 w 919"/>
                <a:gd name="T5" fmla="*/ 0 h 194"/>
                <a:gd name="T6" fmla="*/ 0 60000 65536"/>
                <a:gd name="T7" fmla="*/ 0 60000 65536"/>
                <a:gd name="T8" fmla="*/ 0 60000 65536"/>
                <a:gd name="T9" fmla="*/ 0 w 919"/>
                <a:gd name="T10" fmla="*/ 0 h 194"/>
                <a:gd name="T11" fmla="*/ 919 w 919"/>
                <a:gd name="T12" fmla="*/ 194 h 194"/>
              </a:gdLst>
              <a:ahLst/>
              <a:cxnLst>
                <a:cxn ang="T6">
                  <a:pos x="T0" y="T1"/>
                </a:cxn>
                <a:cxn ang="T7">
                  <a:pos x="T2" y="T3"/>
                </a:cxn>
                <a:cxn ang="T8">
                  <a:pos x="T4" y="T5"/>
                </a:cxn>
              </a:cxnLst>
              <a:rect l="T9" t="T10" r="T11" b="T12"/>
              <a:pathLst>
                <a:path w="919" h="194">
                  <a:moveTo>
                    <a:pt x="919" y="194"/>
                  </a:moveTo>
                  <a:lnTo>
                    <a:pt x="919" y="0"/>
                  </a:lnTo>
                  <a:lnTo>
                    <a:pt x="0" y="0"/>
                  </a:lnTo>
                </a:path>
              </a:pathLst>
            </a:custGeom>
            <a:noFill/>
            <a:ln w="19050" cap="flat" cmpd="sng">
              <a:solidFill>
                <a:srgbClr val="003399"/>
              </a:solidFill>
              <a:prstDash val="solid"/>
              <a:round/>
              <a:headEnd type="none" w="med" len="med"/>
              <a:tailEnd type="triangle" w="lg" len="lg"/>
            </a:ln>
            <a:extLst>
              <a:ext uri="{909E8E84-426E-40DD-AFC4-6F175D3DCCD1}">
                <a14:hiddenFill xmlns:a14="http://schemas.microsoft.com/office/drawing/2010/main">
                  <a:solidFill>
                    <a:srgbClr val="FFFFFF"/>
                  </a:solidFill>
                </a14:hiddenFill>
              </a:ext>
            </a:extLst>
          </p:spPr>
          <p:txBody>
            <a:bodyPr wrap="square">
              <a:spAutoFit/>
            </a:bodyPr>
            <a:lstStyle/>
            <a:p>
              <a:endParaRPr lang="zh-CN" altLang="en-US"/>
            </a:p>
          </p:txBody>
        </p:sp>
        <p:sp>
          <p:nvSpPr>
            <p:cNvPr id="26640" name="Line 103"/>
            <p:cNvSpPr>
              <a:spLocks noChangeShapeType="1"/>
            </p:cNvSpPr>
            <p:nvPr/>
          </p:nvSpPr>
          <p:spPr bwMode="auto">
            <a:xfrm>
              <a:off x="1724" y="2377"/>
              <a:ext cx="0" cy="20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26641" name="Text Box 105"/>
            <p:cNvSpPr txBox="1">
              <a:spLocks noChangeArrowheads="1"/>
            </p:cNvSpPr>
            <p:nvPr/>
          </p:nvSpPr>
          <p:spPr bwMode="auto">
            <a:xfrm>
              <a:off x="1584" y="2370"/>
              <a:ext cx="893" cy="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indent="266700">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nSpc>
                  <a:spcPct val="90000"/>
                </a:lnSpc>
                <a:spcBef>
                  <a:spcPct val="50000"/>
                </a:spcBef>
              </a:pPr>
              <a:r>
                <a:rPr lang="en-US" altLang="zh-CN">
                  <a:latin typeface="黑体" pitchFamily="2" charset="-122"/>
                  <a:ea typeface="黑体" pitchFamily="2" charset="-122"/>
                </a:rPr>
                <a:t>C</a:t>
              </a:r>
              <a:r>
                <a:rPr lang="en-US" altLang="zh-CN" sz="2000">
                  <a:latin typeface="黑体" pitchFamily="2" charset="-122"/>
                  <a:ea typeface="黑体" pitchFamily="2" charset="-122"/>
                </a:rPr>
                <a:t> </a:t>
              </a:r>
              <a:r>
                <a:rPr lang="en-US" altLang="zh-CN">
                  <a:latin typeface="黑体" pitchFamily="2" charset="-122"/>
                  <a:ea typeface="黑体" pitchFamily="2" charset="-122"/>
                </a:rPr>
                <a:t>V</a:t>
              </a:r>
              <a:r>
                <a:rPr lang="en-US" altLang="zh-CN" sz="2000">
                  <a:latin typeface="黑体" pitchFamily="2" charset="-122"/>
                  <a:ea typeface="黑体" pitchFamily="2" charset="-122"/>
                </a:rPr>
                <a:t> </a:t>
              </a:r>
              <a:r>
                <a:rPr lang="en-US" altLang="zh-CN">
                  <a:latin typeface="黑体" pitchFamily="2" charset="-122"/>
                  <a:ea typeface="黑体" pitchFamily="2" charset="-122"/>
                </a:rPr>
                <a:t>Z</a:t>
              </a:r>
            </a:p>
          </p:txBody>
        </p:sp>
      </p:gr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ChangeArrowheads="1"/>
          </p:cNvSpPr>
          <p:nvPr/>
        </p:nvSpPr>
        <p:spPr bwMode="auto">
          <a:xfrm>
            <a:off x="976313" y="947738"/>
            <a:ext cx="1733550" cy="534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eaLnBrk="1" hangingPunct="1">
              <a:lnSpc>
                <a:spcPct val="120000"/>
              </a:lnSpc>
            </a:pPr>
            <a:r>
              <a:rPr kumimoji="0" lang="zh-CN" altLang="en-US">
                <a:solidFill>
                  <a:srgbClr val="800000"/>
                </a:solidFill>
                <a:latin typeface="黑体" pitchFamily="2" charset="-122"/>
                <a:ea typeface="黑体" pitchFamily="2" charset="-122"/>
              </a:rPr>
              <a:t>1.转移指令</a:t>
            </a:r>
          </a:p>
        </p:txBody>
      </p:sp>
      <p:sp>
        <p:nvSpPr>
          <p:cNvPr id="27651" name="Rectangle 3"/>
          <p:cNvSpPr>
            <a:spLocks noChangeArrowheads="1"/>
          </p:cNvSpPr>
          <p:nvPr/>
        </p:nvSpPr>
        <p:spPr bwMode="auto">
          <a:xfrm>
            <a:off x="1073150" y="1492250"/>
            <a:ext cx="7389813" cy="1865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eaLnBrk="1" hangingPunct="1">
              <a:lnSpc>
                <a:spcPct val="120000"/>
              </a:lnSpc>
            </a:pPr>
            <a:r>
              <a:rPr kumimoji="0" lang="zh-CN" altLang="en-US">
                <a:latin typeface="黑体" pitchFamily="2" charset="-122"/>
                <a:ea typeface="黑体" pitchFamily="2" charset="-122"/>
              </a:rPr>
              <a:t> (1)无条件转移  </a:t>
            </a:r>
          </a:p>
          <a:p>
            <a:pPr algn="l" eaLnBrk="1" hangingPunct="1">
              <a:lnSpc>
                <a:spcPct val="120000"/>
              </a:lnSpc>
            </a:pPr>
            <a:r>
              <a:rPr kumimoji="0" lang="zh-CN" altLang="en-US">
                <a:latin typeface="黑体" pitchFamily="2" charset="-122"/>
                <a:ea typeface="黑体" pitchFamily="2" charset="-122"/>
              </a:rPr>
              <a:t>    功能：</a:t>
            </a:r>
            <a:r>
              <a:rPr kumimoji="0" lang="en-US" altLang="zh-CN">
                <a:latin typeface="黑体" pitchFamily="2" charset="-122"/>
                <a:ea typeface="黑体" pitchFamily="2" charset="-122"/>
              </a:rPr>
              <a:t>PC←A    （PC</a:t>
            </a:r>
            <a:r>
              <a:rPr kumimoji="0" lang="zh-CN" altLang="en-US">
                <a:latin typeface="黑体" pitchFamily="2" charset="-122"/>
                <a:ea typeface="黑体" pitchFamily="2" charset="-122"/>
              </a:rPr>
              <a:t>为程序计数器）</a:t>
            </a:r>
            <a:endParaRPr kumimoji="0" lang="en-US" altLang="zh-CN">
              <a:solidFill>
                <a:srgbClr val="006600"/>
              </a:solidFill>
              <a:latin typeface="黑体" pitchFamily="2" charset="-122"/>
              <a:ea typeface="黑体" pitchFamily="2" charset="-122"/>
            </a:endParaRPr>
          </a:p>
          <a:p>
            <a:pPr algn="l" eaLnBrk="1" hangingPunct="1">
              <a:lnSpc>
                <a:spcPct val="120000"/>
              </a:lnSpc>
            </a:pPr>
            <a:r>
              <a:rPr kumimoji="0" lang="zh-CN" altLang="en-US">
                <a:latin typeface="黑体" pitchFamily="2" charset="-122"/>
                <a:ea typeface="黑体" pitchFamily="2" charset="-122"/>
              </a:rPr>
              <a:t> (2)条件转移    </a:t>
            </a:r>
          </a:p>
          <a:p>
            <a:pPr algn="l" eaLnBrk="1" hangingPunct="1">
              <a:lnSpc>
                <a:spcPct val="120000"/>
              </a:lnSpc>
            </a:pPr>
            <a:r>
              <a:rPr kumimoji="0" lang="zh-CN" altLang="en-US">
                <a:latin typeface="黑体" pitchFamily="2" charset="-122"/>
                <a:ea typeface="黑体" pitchFamily="2" charset="-122"/>
              </a:rPr>
              <a:t>    如：</a:t>
            </a:r>
            <a:r>
              <a:rPr kumimoji="0" lang="en-US" altLang="zh-CN">
                <a:latin typeface="黑体" pitchFamily="2" charset="-122"/>
                <a:ea typeface="黑体" pitchFamily="2" charset="-122"/>
              </a:rPr>
              <a:t>JC A     (</a:t>
            </a:r>
            <a:r>
              <a:rPr kumimoji="0" lang="zh-CN" altLang="en-US">
                <a:latin typeface="黑体" pitchFamily="2" charset="-122"/>
                <a:ea typeface="黑体" pitchFamily="2" charset="-122"/>
              </a:rPr>
              <a:t>进位位标志</a:t>
            </a:r>
            <a:r>
              <a:rPr kumimoji="0" lang="en-US" altLang="zh-CN">
                <a:latin typeface="黑体" pitchFamily="2" charset="-122"/>
                <a:ea typeface="黑体" pitchFamily="2" charset="-122"/>
              </a:rPr>
              <a:t>C=1</a:t>
            </a:r>
            <a:r>
              <a:rPr kumimoji="0" lang="zh-CN" altLang="en-US">
                <a:latin typeface="黑体" pitchFamily="2" charset="-122"/>
                <a:ea typeface="黑体" pitchFamily="2" charset="-122"/>
              </a:rPr>
              <a:t>时转)</a:t>
            </a:r>
          </a:p>
        </p:txBody>
      </p:sp>
      <p:sp>
        <p:nvSpPr>
          <p:cNvPr id="27652" name="Rectangle 4"/>
          <p:cNvSpPr>
            <a:spLocks noChangeArrowheads="1"/>
          </p:cNvSpPr>
          <p:nvPr/>
        </p:nvSpPr>
        <p:spPr bwMode="auto">
          <a:xfrm>
            <a:off x="635000" y="468313"/>
            <a:ext cx="8509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eaLnBrk="1" hangingPunct="1"/>
            <a:r>
              <a:rPr kumimoji="0" lang="zh-CN" altLang="en-US">
                <a:solidFill>
                  <a:srgbClr val="800000"/>
                </a:solidFill>
                <a:latin typeface="黑体" pitchFamily="2" charset="-122"/>
                <a:ea typeface="黑体" pitchFamily="2" charset="-122"/>
              </a:rPr>
              <a:t>3.2.3 程序控制类指令</a:t>
            </a:r>
          </a:p>
        </p:txBody>
      </p:sp>
      <p:grpSp>
        <p:nvGrpSpPr>
          <p:cNvPr id="27653" name="Group 5"/>
          <p:cNvGrpSpPr>
            <a:grpSpLocks/>
          </p:cNvGrpSpPr>
          <p:nvPr/>
        </p:nvGrpSpPr>
        <p:grpSpPr bwMode="auto">
          <a:xfrm>
            <a:off x="3633788" y="1608138"/>
            <a:ext cx="1536700" cy="373062"/>
            <a:chOff x="5343" y="4988"/>
            <a:chExt cx="1610" cy="391"/>
          </a:xfrm>
        </p:grpSpPr>
        <p:sp>
          <p:nvSpPr>
            <p:cNvPr id="27670" name="Text Box 6"/>
            <p:cNvSpPr txBox="1">
              <a:spLocks noChangeArrowheads="1"/>
            </p:cNvSpPr>
            <p:nvPr/>
          </p:nvSpPr>
          <p:spPr bwMode="auto">
            <a:xfrm>
              <a:off x="5343" y="4988"/>
              <a:ext cx="1610" cy="391"/>
            </a:xfrm>
            <a:prstGeom prst="rect">
              <a:avLst/>
            </a:prstGeom>
            <a:solidFill>
              <a:srgbClr val="FFFFFF"/>
            </a:solidFill>
            <a:ln w="19050">
              <a:solidFill>
                <a:srgbClr val="000080"/>
              </a:solidFill>
              <a:miter lim="800000"/>
              <a:headEnd/>
              <a:tailEnd/>
            </a:ln>
          </p:spPr>
          <p:txBody>
            <a:bodyPr/>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r>
                <a:rPr kumimoji="0" lang="en-US" altLang="zh-CN" sz="1800">
                  <a:latin typeface="黑体" pitchFamily="2" charset="-122"/>
                  <a:ea typeface="黑体" pitchFamily="2" charset="-122"/>
                </a:rPr>
                <a:t>JMP     A</a:t>
              </a:r>
            </a:p>
          </p:txBody>
        </p:sp>
        <p:sp>
          <p:nvSpPr>
            <p:cNvPr id="27671" name="Line 7"/>
            <p:cNvSpPr>
              <a:spLocks noChangeShapeType="1"/>
            </p:cNvSpPr>
            <p:nvPr/>
          </p:nvSpPr>
          <p:spPr bwMode="auto">
            <a:xfrm>
              <a:off x="6171" y="4988"/>
              <a:ext cx="0" cy="391"/>
            </a:xfrm>
            <a:prstGeom prst="line">
              <a:avLst/>
            </a:prstGeom>
            <a:noFill/>
            <a:ln w="38100" cmpd="dbl">
              <a:solidFill>
                <a:srgbClr val="00008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 name="Group 8"/>
          <p:cNvGrpSpPr>
            <a:grpSpLocks/>
          </p:cNvGrpSpPr>
          <p:nvPr/>
        </p:nvGrpSpPr>
        <p:grpSpPr bwMode="auto">
          <a:xfrm>
            <a:off x="952500" y="3568700"/>
            <a:ext cx="3232150" cy="2551113"/>
            <a:chOff x="600" y="2248"/>
            <a:chExt cx="1834" cy="1607"/>
          </a:xfrm>
        </p:grpSpPr>
        <p:sp>
          <p:nvSpPr>
            <p:cNvPr id="27668" name="Rectangle 9"/>
            <p:cNvSpPr>
              <a:spLocks noChangeArrowheads="1"/>
            </p:cNvSpPr>
            <p:nvPr/>
          </p:nvSpPr>
          <p:spPr bwMode="auto">
            <a:xfrm>
              <a:off x="600" y="2248"/>
              <a:ext cx="1423" cy="5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eaLnBrk="1" hangingPunct="1">
                <a:lnSpc>
                  <a:spcPct val="120000"/>
                </a:lnSpc>
              </a:pPr>
              <a:r>
                <a:rPr kumimoji="0" lang="zh-CN" altLang="en-US" sz="2200">
                  <a:solidFill>
                    <a:srgbClr val="800000"/>
                  </a:solidFill>
                  <a:latin typeface="黑体" pitchFamily="2" charset="-122"/>
                  <a:ea typeface="黑体" pitchFamily="2" charset="-122"/>
                </a:rPr>
                <a:t>2.子程序</a:t>
              </a:r>
              <a:r>
                <a:rPr kumimoji="0" lang="zh-CN" altLang="en-US">
                  <a:solidFill>
                    <a:srgbClr val="800000"/>
                  </a:solidFill>
                  <a:latin typeface="黑体" pitchFamily="2" charset="-122"/>
                  <a:ea typeface="黑体" pitchFamily="2" charset="-122"/>
                </a:rPr>
                <a:t>调用</a:t>
              </a:r>
              <a:r>
                <a:rPr kumimoji="0" lang="zh-CN" altLang="en-US" sz="2200">
                  <a:solidFill>
                    <a:srgbClr val="800000"/>
                  </a:solidFill>
                  <a:latin typeface="黑体" pitchFamily="2" charset="-122"/>
                  <a:ea typeface="黑体" pitchFamily="2" charset="-122"/>
                </a:rPr>
                <a:t>指令</a:t>
              </a:r>
            </a:p>
            <a:p>
              <a:pPr algn="l" eaLnBrk="1" hangingPunct="1">
                <a:lnSpc>
                  <a:spcPct val="120000"/>
                </a:lnSpc>
              </a:pPr>
              <a:r>
                <a:rPr kumimoji="0" lang="en-US" altLang="zh-CN" sz="2200">
                  <a:latin typeface="黑体" pitchFamily="2" charset="-122"/>
                  <a:ea typeface="黑体" pitchFamily="2" charset="-122"/>
                </a:rPr>
                <a:t>   CALL SUB_A</a:t>
              </a:r>
              <a:endParaRPr kumimoji="0" lang="zh-CN" altLang="en-US" sz="2200">
                <a:latin typeface="黑体" pitchFamily="2" charset="-122"/>
                <a:ea typeface="黑体" pitchFamily="2" charset="-122"/>
              </a:endParaRPr>
            </a:p>
          </p:txBody>
        </p:sp>
        <p:sp>
          <p:nvSpPr>
            <p:cNvPr id="27669" name="Rectangle 10"/>
            <p:cNvSpPr>
              <a:spLocks noChangeArrowheads="1"/>
            </p:cNvSpPr>
            <p:nvPr/>
          </p:nvSpPr>
          <p:spPr bwMode="auto">
            <a:xfrm>
              <a:off x="609" y="2959"/>
              <a:ext cx="1825" cy="8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eaLnBrk="1" hangingPunct="1">
                <a:lnSpc>
                  <a:spcPct val="120000"/>
                </a:lnSpc>
              </a:pPr>
              <a:r>
                <a:rPr kumimoji="0" lang="zh-CN" altLang="en-US">
                  <a:solidFill>
                    <a:srgbClr val="800000"/>
                  </a:solidFill>
                  <a:latin typeface="黑体" pitchFamily="2" charset="-122"/>
                  <a:ea typeface="黑体" pitchFamily="2" charset="-122"/>
                </a:rPr>
                <a:t>3.返回指令</a:t>
              </a:r>
            </a:p>
            <a:p>
              <a:pPr algn="l" eaLnBrk="1" hangingPunct="1">
                <a:lnSpc>
                  <a:spcPct val="120000"/>
                </a:lnSpc>
              </a:pPr>
              <a:r>
                <a:rPr kumimoji="0" lang="zh-CN" altLang="en-US">
                  <a:latin typeface="黑体" pitchFamily="2" charset="-122"/>
                  <a:ea typeface="黑体" pitchFamily="2" charset="-122"/>
                </a:rPr>
                <a:t>   </a:t>
              </a:r>
              <a:r>
                <a:rPr kumimoji="0" lang="en-US" altLang="zh-CN">
                  <a:latin typeface="黑体" pitchFamily="2" charset="-122"/>
                  <a:ea typeface="黑体" pitchFamily="2" charset="-122"/>
                </a:rPr>
                <a:t>RET  </a:t>
              </a:r>
              <a:r>
                <a:rPr kumimoji="0" lang="zh-CN" altLang="en-US">
                  <a:latin typeface="黑体" pitchFamily="2" charset="-122"/>
                  <a:ea typeface="黑体" pitchFamily="2" charset="-122"/>
                </a:rPr>
                <a:t>返回主程序</a:t>
              </a:r>
            </a:p>
            <a:p>
              <a:pPr algn="l" eaLnBrk="1" hangingPunct="1">
                <a:lnSpc>
                  <a:spcPct val="120000"/>
                </a:lnSpc>
              </a:pPr>
              <a:r>
                <a:rPr kumimoji="0" lang="zh-CN" altLang="en-US">
                  <a:latin typeface="黑体" pitchFamily="2" charset="-122"/>
                  <a:ea typeface="黑体" pitchFamily="2" charset="-122"/>
                </a:rPr>
                <a:t>   </a:t>
              </a:r>
              <a:r>
                <a:rPr kumimoji="0" lang="en-US" altLang="zh-CN">
                  <a:latin typeface="黑体" pitchFamily="2" charset="-122"/>
                  <a:ea typeface="黑体" pitchFamily="2" charset="-122"/>
                </a:rPr>
                <a:t>RETI </a:t>
              </a:r>
              <a:r>
                <a:rPr kumimoji="0" lang="zh-CN" altLang="en-US">
                  <a:latin typeface="黑体" pitchFamily="2" charset="-122"/>
                  <a:ea typeface="黑体" pitchFamily="2" charset="-122"/>
                </a:rPr>
                <a:t>中断返回 </a:t>
              </a:r>
            </a:p>
          </p:txBody>
        </p:sp>
      </p:grpSp>
      <p:grpSp>
        <p:nvGrpSpPr>
          <p:cNvPr id="4" name="Group 11"/>
          <p:cNvGrpSpPr>
            <a:grpSpLocks/>
          </p:cNvGrpSpPr>
          <p:nvPr/>
        </p:nvGrpSpPr>
        <p:grpSpPr bwMode="auto">
          <a:xfrm>
            <a:off x="4079875" y="3608388"/>
            <a:ext cx="4456113" cy="2678112"/>
            <a:chOff x="3041" y="2282"/>
            <a:chExt cx="2396" cy="1687"/>
          </a:xfrm>
        </p:grpSpPr>
        <p:grpSp>
          <p:nvGrpSpPr>
            <p:cNvPr id="27656" name="Group 12"/>
            <p:cNvGrpSpPr>
              <a:grpSpLocks/>
            </p:cNvGrpSpPr>
            <p:nvPr/>
          </p:nvGrpSpPr>
          <p:grpSpPr bwMode="auto">
            <a:xfrm>
              <a:off x="3041" y="2325"/>
              <a:ext cx="991" cy="1469"/>
              <a:chOff x="2805" y="8392"/>
              <a:chExt cx="2975" cy="2461"/>
            </a:xfrm>
          </p:grpSpPr>
          <p:sp>
            <p:nvSpPr>
              <p:cNvPr id="27658" name="Line 13"/>
              <p:cNvSpPr>
                <a:spLocks noChangeShapeType="1"/>
              </p:cNvSpPr>
              <p:nvPr/>
            </p:nvSpPr>
            <p:spPr bwMode="auto">
              <a:xfrm>
                <a:off x="3380" y="8617"/>
                <a:ext cx="0" cy="636"/>
              </a:xfrm>
              <a:prstGeom prst="line">
                <a:avLst/>
              </a:prstGeom>
              <a:noFill/>
              <a:ln w="28575">
                <a:solidFill>
                  <a:srgbClr val="00008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7659" name="Line 14"/>
              <p:cNvSpPr>
                <a:spLocks noChangeShapeType="1"/>
              </p:cNvSpPr>
              <p:nvPr/>
            </p:nvSpPr>
            <p:spPr bwMode="auto">
              <a:xfrm>
                <a:off x="3380" y="9389"/>
                <a:ext cx="0" cy="636"/>
              </a:xfrm>
              <a:prstGeom prst="line">
                <a:avLst/>
              </a:prstGeom>
              <a:noFill/>
              <a:ln w="28575">
                <a:solidFill>
                  <a:srgbClr val="00008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7660" name="Line 15"/>
              <p:cNvSpPr>
                <a:spLocks noChangeShapeType="1"/>
              </p:cNvSpPr>
              <p:nvPr/>
            </p:nvSpPr>
            <p:spPr bwMode="auto">
              <a:xfrm>
                <a:off x="3380" y="10218"/>
                <a:ext cx="0" cy="635"/>
              </a:xfrm>
              <a:prstGeom prst="line">
                <a:avLst/>
              </a:prstGeom>
              <a:noFill/>
              <a:ln w="28575">
                <a:solidFill>
                  <a:srgbClr val="00008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7661" name="Line 16"/>
              <p:cNvSpPr>
                <a:spLocks noChangeShapeType="1"/>
              </p:cNvSpPr>
              <p:nvPr/>
            </p:nvSpPr>
            <p:spPr bwMode="auto">
              <a:xfrm>
                <a:off x="4914" y="9036"/>
                <a:ext cx="0" cy="1126"/>
              </a:xfrm>
              <a:prstGeom prst="line">
                <a:avLst/>
              </a:prstGeom>
              <a:noFill/>
              <a:ln w="28575">
                <a:solidFill>
                  <a:srgbClr val="00008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7662" name="Text Box 17"/>
              <p:cNvSpPr txBox="1">
                <a:spLocks noChangeArrowheads="1"/>
              </p:cNvSpPr>
              <p:nvPr/>
            </p:nvSpPr>
            <p:spPr bwMode="auto">
              <a:xfrm>
                <a:off x="2805" y="8392"/>
                <a:ext cx="905" cy="6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r>
                  <a:rPr kumimoji="0" lang="zh-CN" altLang="en-US" sz="1800">
                    <a:latin typeface="黑体" pitchFamily="2" charset="-122"/>
                    <a:ea typeface="黑体" pitchFamily="2" charset="-122"/>
                  </a:rPr>
                  <a:t>主</a:t>
                </a:r>
              </a:p>
            </p:txBody>
          </p:sp>
          <p:sp>
            <p:nvSpPr>
              <p:cNvPr id="27663" name="Text Box 18"/>
              <p:cNvSpPr txBox="1">
                <a:spLocks noChangeArrowheads="1"/>
              </p:cNvSpPr>
              <p:nvPr/>
            </p:nvSpPr>
            <p:spPr bwMode="auto">
              <a:xfrm>
                <a:off x="4875" y="8714"/>
                <a:ext cx="905" cy="6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r>
                  <a:rPr kumimoji="0" lang="zh-CN" altLang="en-US" sz="1800">
                    <a:latin typeface="黑体" pitchFamily="2" charset="-122"/>
                    <a:ea typeface="黑体" pitchFamily="2" charset="-122"/>
                  </a:rPr>
                  <a:t>子</a:t>
                </a:r>
              </a:p>
            </p:txBody>
          </p:sp>
          <p:sp>
            <p:nvSpPr>
              <p:cNvPr id="27664" name="Line 19"/>
              <p:cNvSpPr>
                <a:spLocks noChangeShapeType="1"/>
              </p:cNvSpPr>
              <p:nvPr/>
            </p:nvSpPr>
            <p:spPr bwMode="auto">
              <a:xfrm flipV="1">
                <a:off x="3380" y="9068"/>
                <a:ext cx="1495" cy="128"/>
              </a:xfrm>
              <a:prstGeom prst="line">
                <a:avLst/>
              </a:prstGeom>
              <a:noFill/>
              <a:ln w="9525">
                <a:solidFill>
                  <a:srgbClr val="006600"/>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27665" name="Line 20"/>
              <p:cNvSpPr>
                <a:spLocks noChangeShapeType="1"/>
              </p:cNvSpPr>
              <p:nvPr/>
            </p:nvSpPr>
            <p:spPr bwMode="auto">
              <a:xfrm flipH="1" flipV="1">
                <a:off x="3380" y="9389"/>
                <a:ext cx="1495" cy="740"/>
              </a:xfrm>
              <a:prstGeom prst="line">
                <a:avLst/>
              </a:prstGeom>
              <a:noFill/>
              <a:ln w="9525">
                <a:solidFill>
                  <a:srgbClr val="006600"/>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27666" name="Line 21"/>
              <p:cNvSpPr>
                <a:spLocks noChangeShapeType="1"/>
              </p:cNvSpPr>
              <p:nvPr/>
            </p:nvSpPr>
            <p:spPr bwMode="auto">
              <a:xfrm flipV="1">
                <a:off x="3380" y="9132"/>
                <a:ext cx="1456" cy="837"/>
              </a:xfrm>
              <a:prstGeom prst="line">
                <a:avLst/>
              </a:prstGeom>
              <a:noFill/>
              <a:ln w="9525">
                <a:solidFill>
                  <a:srgbClr val="FF00FF"/>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27667" name="Line 22"/>
              <p:cNvSpPr>
                <a:spLocks noChangeShapeType="1"/>
              </p:cNvSpPr>
              <p:nvPr/>
            </p:nvSpPr>
            <p:spPr bwMode="auto">
              <a:xfrm flipH="1">
                <a:off x="3380" y="10162"/>
                <a:ext cx="1495" cy="64"/>
              </a:xfrm>
              <a:prstGeom prst="line">
                <a:avLst/>
              </a:prstGeom>
              <a:noFill/>
              <a:ln w="9525">
                <a:solidFill>
                  <a:srgbClr val="FF00FF"/>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grpSp>
        <p:sp>
          <p:nvSpPr>
            <p:cNvPr id="27657" name="Rectangle 23"/>
            <p:cNvSpPr>
              <a:spLocks noChangeArrowheads="1"/>
            </p:cNvSpPr>
            <p:nvPr/>
          </p:nvSpPr>
          <p:spPr bwMode="auto">
            <a:xfrm>
              <a:off x="3978" y="2282"/>
              <a:ext cx="1459" cy="1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lnSpc>
                  <a:spcPct val="120000"/>
                </a:lnSpc>
              </a:pPr>
              <a:r>
                <a:rPr lang="zh-CN" altLang="en-US" sz="2000">
                  <a:solidFill>
                    <a:srgbClr val="006600"/>
                  </a:solidFill>
                  <a:latin typeface="黑体" pitchFamily="2" charset="-122"/>
                  <a:ea typeface="黑体" pitchFamily="2" charset="-122"/>
                </a:rPr>
                <a:t>    </a:t>
              </a:r>
              <a:r>
                <a:rPr lang="zh-CN" altLang="en-US" sz="2000">
                  <a:solidFill>
                    <a:srgbClr val="003300"/>
                  </a:solidFill>
                  <a:latin typeface="黑体" pitchFamily="2" charset="-122"/>
                  <a:ea typeface="黑体" pitchFamily="2" charset="-122"/>
                </a:rPr>
                <a:t>转子时要先保存好当前的</a:t>
              </a:r>
              <a:r>
                <a:rPr lang="en-US" altLang="zh-CN" sz="2000">
                  <a:solidFill>
                    <a:srgbClr val="003300"/>
                  </a:solidFill>
                  <a:latin typeface="黑体" pitchFamily="2" charset="-122"/>
                  <a:ea typeface="黑体" pitchFamily="2" charset="-122"/>
                </a:rPr>
                <a:t>PC</a:t>
              </a:r>
              <a:r>
                <a:rPr lang="zh-CN" altLang="en-US" sz="2000">
                  <a:solidFill>
                    <a:srgbClr val="003300"/>
                  </a:solidFill>
                  <a:latin typeface="黑体" pitchFamily="2" charset="-122"/>
                  <a:ea typeface="黑体" pitchFamily="2" charset="-122"/>
                </a:rPr>
                <a:t>值(通常是</a:t>
              </a:r>
              <a:r>
                <a:rPr lang="en-US" altLang="zh-CN" sz="2000">
                  <a:solidFill>
                    <a:srgbClr val="003300"/>
                  </a:solidFill>
                  <a:latin typeface="黑体" pitchFamily="2" charset="-122"/>
                  <a:ea typeface="黑体" pitchFamily="2" charset="-122"/>
                </a:rPr>
                <a:t>PC</a:t>
              </a:r>
              <a:r>
                <a:rPr lang="zh-CN" altLang="en-US" sz="2000">
                  <a:solidFill>
                    <a:srgbClr val="003300"/>
                  </a:solidFill>
                  <a:latin typeface="黑体" pitchFamily="2" charset="-122"/>
                  <a:ea typeface="黑体" pitchFamily="2" charset="-122"/>
                </a:rPr>
                <a:t>值压入堆栈),然后再</a:t>
              </a:r>
              <a:r>
                <a:rPr lang="en-US" altLang="zh-CN" sz="2000">
                  <a:solidFill>
                    <a:srgbClr val="003300"/>
                  </a:solidFill>
                  <a:latin typeface="黑体" pitchFamily="2" charset="-122"/>
                  <a:ea typeface="黑体" pitchFamily="2" charset="-122"/>
                </a:rPr>
                <a:t>PC←SUB_A；</a:t>
              </a:r>
            </a:p>
            <a:p>
              <a:pPr>
                <a:lnSpc>
                  <a:spcPct val="120000"/>
                </a:lnSpc>
              </a:pPr>
              <a:r>
                <a:rPr lang="zh-CN" altLang="en-US" sz="2000">
                  <a:solidFill>
                    <a:srgbClr val="003300"/>
                  </a:solidFill>
                  <a:latin typeface="黑体" pitchFamily="2" charset="-122"/>
                  <a:ea typeface="黑体" pitchFamily="2" charset="-122"/>
                </a:rPr>
                <a:t>    返回时要恢复</a:t>
              </a:r>
              <a:r>
                <a:rPr lang="en-US" altLang="zh-CN" sz="2000">
                  <a:solidFill>
                    <a:srgbClr val="003300"/>
                  </a:solidFill>
                  <a:latin typeface="黑体" pitchFamily="2" charset="-122"/>
                  <a:ea typeface="黑体" pitchFamily="2" charset="-122"/>
                </a:rPr>
                <a:t>PC，</a:t>
              </a:r>
              <a:r>
                <a:rPr lang="zh-CN" altLang="en-US" sz="2000">
                  <a:solidFill>
                    <a:srgbClr val="003300"/>
                  </a:solidFill>
                  <a:latin typeface="黑体" pitchFamily="2" charset="-122"/>
                  <a:ea typeface="黑体" pitchFamily="2" charset="-122"/>
                </a:rPr>
                <a:t>把栈中原</a:t>
              </a:r>
              <a:r>
                <a:rPr lang="en-US" altLang="zh-CN" sz="2000">
                  <a:solidFill>
                    <a:srgbClr val="003300"/>
                  </a:solidFill>
                  <a:latin typeface="黑体" pitchFamily="2" charset="-122"/>
                  <a:ea typeface="黑体" pitchFamily="2" charset="-122"/>
                </a:rPr>
                <a:t>PC</a:t>
              </a:r>
              <a:r>
                <a:rPr lang="zh-CN" altLang="en-US" sz="2000">
                  <a:solidFill>
                    <a:srgbClr val="003300"/>
                  </a:solidFill>
                  <a:latin typeface="黑体" pitchFamily="2" charset="-122"/>
                  <a:ea typeface="黑体" pitchFamily="2" charset="-122"/>
                </a:rPr>
                <a:t>的值弹出送给</a:t>
              </a:r>
              <a:r>
                <a:rPr lang="en-US" altLang="zh-CN" sz="2000">
                  <a:solidFill>
                    <a:srgbClr val="003300"/>
                  </a:solidFill>
                  <a:latin typeface="黑体" pitchFamily="2" charset="-122"/>
                  <a:ea typeface="黑体" pitchFamily="2" charset="-122"/>
                </a:rPr>
                <a:t>PC。 </a:t>
              </a:r>
            </a:p>
          </p:txBody>
        </p:sp>
      </p:gr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up)">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ChangeArrowheads="1"/>
          </p:cNvSpPr>
          <p:nvPr/>
        </p:nvSpPr>
        <p:spPr bwMode="auto">
          <a:xfrm>
            <a:off x="635000" y="468313"/>
            <a:ext cx="8509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eaLnBrk="1" hangingPunct="1"/>
            <a:r>
              <a:rPr kumimoji="0" lang="zh-CN" altLang="en-US">
                <a:solidFill>
                  <a:srgbClr val="800000"/>
                </a:solidFill>
                <a:latin typeface="黑体" pitchFamily="2" charset="-122"/>
                <a:ea typeface="黑体" pitchFamily="2" charset="-122"/>
              </a:rPr>
              <a:t>3.2.4 输入输出类指令</a:t>
            </a:r>
          </a:p>
        </p:txBody>
      </p:sp>
      <p:sp>
        <p:nvSpPr>
          <p:cNvPr id="28675" name="Rectangle 3"/>
          <p:cNvSpPr>
            <a:spLocks noChangeArrowheads="1"/>
          </p:cNvSpPr>
          <p:nvPr/>
        </p:nvSpPr>
        <p:spPr bwMode="auto">
          <a:xfrm>
            <a:off x="1122363" y="1050925"/>
            <a:ext cx="8021637"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eaLnBrk="1" hangingPunct="1"/>
            <a:r>
              <a:rPr lang="zh-CN" altLang="en-US" sz="2200">
                <a:latin typeface="黑体" pitchFamily="2" charset="-122"/>
                <a:ea typeface="黑体" pitchFamily="2" charset="-122"/>
              </a:rPr>
              <a:t>实现</a:t>
            </a:r>
            <a:r>
              <a:rPr lang="en-US" altLang="zh-CN" sz="2200">
                <a:latin typeface="黑体" pitchFamily="2" charset="-122"/>
                <a:ea typeface="黑体" pitchFamily="2" charset="-122"/>
              </a:rPr>
              <a:t>CPU</a:t>
            </a:r>
            <a:r>
              <a:rPr lang="zh-CN" altLang="en-US" sz="2200">
                <a:latin typeface="黑体" pitchFamily="2" charset="-122"/>
                <a:ea typeface="黑体" pitchFamily="2" charset="-122"/>
              </a:rPr>
              <a:t>与</a:t>
            </a:r>
            <a:r>
              <a:rPr lang="en-US" altLang="zh-CN" sz="2200">
                <a:latin typeface="黑体" pitchFamily="2" charset="-122"/>
                <a:ea typeface="黑体" pitchFamily="2" charset="-122"/>
              </a:rPr>
              <a:t>I/O</a:t>
            </a:r>
            <a:r>
              <a:rPr lang="zh-CN" altLang="en-US" sz="2200">
                <a:latin typeface="黑体" pitchFamily="2" charset="-122"/>
                <a:ea typeface="黑体" pitchFamily="2" charset="-122"/>
              </a:rPr>
              <a:t>设备之间的信息传送。 </a:t>
            </a:r>
            <a:endParaRPr lang="zh-CN" altLang="en-US" sz="2200" b="0">
              <a:latin typeface="黑体" pitchFamily="2" charset="-122"/>
              <a:ea typeface="黑体" pitchFamily="2" charset="-122"/>
            </a:endParaRPr>
          </a:p>
        </p:txBody>
      </p:sp>
      <p:grpSp>
        <p:nvGrpSpPr>
          <p:cNvPr id="28676" name="Group 4"/>
          <p:cNvGrpSpPr>
            <a:grpSpLocks/>
          </p:cNvGrpSpPr>
          <p:nvPr/>
        </p:nvGrpSpPr>
        <p:grpSpPr bwMode="auto">
          <a:xfrm>
            <a:off x="1282700" y="1614488"/>
            <a:ext cx="5729288" cy="3087687"/>
            <a:chOff x="846" y="1071"/>
            <a:chExt cx="3609" cy="1945"/>
          </a:xfrm>
        </p:grpSpPr>
        <p:sp>
          <p:nvSpPr>
            <p:cNvPr id="28679" name="Rectangle 5"/>
            <p:cNvSpPr>
              <a:spLocks noChangeArrowheads="1"/>
            </p:cNvSpPr>
            <p:nvPr/>
          </p:nvSpPr>
          <p:spPr bwMode="auto">
            <a:xfrm>
              <a:off x="846" y="1071"/>
              <a:ext cx="3609" cy="1945"/>
            </a:xfrm>
            <a:prstGeom prst="rect">
              <a:avLst/>
            </a:prstGeom>
            <a:solidFill>
              <a:srgbClr val="CCECFF"/>
            </a:solidFill>
            <a:ln w="9525">
              <a:solidFill>
                <a:srgbClr val="000000"/>
              </a:solidFill>
              <a:miter lim="800000"/>
              <a:headEnd/>
              <a:tailEnd/>
            </a:ln>
          </p:spPr>
          <p:txBody>
            <a:bodyPr wrap="none" anchor="ctr"/>
            <a:lstStyle/>
            <a:p>
              <a:pPr>
                <a:lnSpc>
                  <a:spcPct val="90000"/>
                </a:lnSpc>
              </a:pPr>
              <a:endParaRPr lang="zh-CN" altLang="en-US">
                <a:latin typeface="黑体" pitchFamily="2" charset="-122"/>
                <a:ea typeface="黑体" pitchFamily="2" charset="-122"/>
              </a:endParaRPr>
            </a:p>
          </p:txBody>
        </p:sp>
        <p:sp>
          <p:nvSpPr>
            <p:cNvPr id="28680" name="Line 6"/>
            <p:cNvSpPr>
              <a:spLocks noChangeShapeType="1"/>
            </p:cNvSpPr>
            <p:nvPr/>
          </p:nvSpPr>
          <p:spPr bwMode="auto">
            <a:xfrm>
              <a:off x="923" y="1324"/>
              <a:ext cx="3456" cy="0"/>
            </a:xfrm>
            <a:prstGeom prst="line">
              <a:avLst/>
            </a:prstGeom>
            <a:noFill/>
            <a:ln w="38100">
              <a:solidFill>
                <a:srgbClr val="00008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8681" name="Rectangle 7"/>
            <p:cNvSpPr>
              <a:spLocks noChangeArrowheads="1"/>
            </p:cNvSpPr>
            <p:nvPr/>
          </p:nvSpPr>
          <p:spPr bwMode="auto">
            <a:xfrm>
              <a:off x="1036" y="1498"/>
              <a:ext cx="1128" cy="1084"/>
            </a:xfrm>
            <a:prstGeom prst="rect">
              <a:avLst/>
            </a:prstGeom>
            <a:solidFill>
              <a:srgbClr val="FFFFFF"/>
            </a:solidFill>
            <a:ln w="9525">
              <a:solidFill>
                <a:srgbClr val="000080"/>
              </a:solidFill>
              <a:miter lim="800000"/>
              <a:headEnd/>
              <a:tailEnd/>
            </a:ln>
          </p:spPr>
          <p:txBody>
            <a:bodyPr/>
            <a:lstStyle/>
            <a:p>
              <a:pPr>
                <a:lnSpc>
                  <a:spcPct val="90000"/>
                </a:lnSpc>
              </a:pPr>
              <a:endParaRPr lang="zh-CN" altLang="en-US">
                <a:latin typeface="黑体" pitchFamily="2" charset="-122"/>
                <a:ea typeface="黑体" pitchFamily="2" charset="-122"/>
              </a:endParaRPr>
            </a:p>
          </p:txBody>
        </p:sp>
        <p:sp>
          <p:nvSpPr>
            <p:cNvPr id="28682" name="Rectangle 8"/>
            <p:cNvSpPr>
              <a:spLocks noChangeArrowheads="1"/>
            </p:cNvSpPr>
            <p:nvPr/>
          </p:nvSpPr>
          <p:spPr bwMode="auto">
            <a:xfrm>
              <a:off x="2545" y="1506"/>
              <a:ext cx="557" cy="1053"/>
            </a:xfrm>
            <a:prstGeom prst="rect">
              <a:avLst/>
            </a:prstGeom>
            <a:solidFill>
              <a:srgbClr val="FFFFFF"/>
            </a:solidFill>
            <a:ln w="9525">
              <a:solidFill>
                <a:srgbClr val="000080"/>
              </a:solidFill>
              <a:miter lim="800000"/>
              <a:headEnd/>
              <a:tailEnd/>
            </a:ln>
          </p:spPr>
          <p:txBody>
            <a:bodyPr/>
            <a:lstStyle/>
            <a:p>
              <a:pPr>
                <a:lnSpc>
                  <a:spcPct val="90000"/>
                </a:lnSpc>
              </a:pPr>
              <a:endParaRPr lang="zh-CN" altLang="en-US">
                <a:latin typeface="黑体" pitchFamily="2" charset="-122"/>
                <a:ea typeface="黑体" pitchFamily="2" charset="-122"/>
              </a:endParaRPr>
            </a:p>
          </p:txBody>
        </p:sp>
        <p:sp>
          <p:nvSpPr>
            <p:cNvPr id="28683" name="Rectangle 9"/>
            <p:cNvSpPr>
              <a:spLocks noChangeArrowheads="1"/>
            </p:cNvSpPr>
            <p:nvPr/>
          </p:nvSpPr>
          <p:spPr bwMode="auto">
            <a:xfrm>
              <a:off x="3511" y="1513"/>
              <a:ext cx="572" cy="402"/>
            </a:xfrm>
            <a:prstGeom prst="rect">
              <a:avLst/>
            </a:prstGeom>
            <a:solidFill>
              <a:srgbClr val="FFFFFF"/>
            </a:solidFill>
            <a:ln w="9525">
              <a:solidFill>
                <a:srgbClr val="000080"/>
              </a:solidFill>
              <a:miter lim="800000"/>
              <a:headEnd/>
              <a:tailEnd/>
            </a:ln>
          </p:spPr>
          <p:txBody>
            <a:bodyPr/>
            <a:lstStyle/>
            <a:p>
              <a:pPr>
                <a:lnSpc>
                  <a:spcPct val="90000"/>
                </a:lnSpc>
              </a:pPr>
              <a:endParaRPr lang="zh-CN" altLang="en-US">
                <a:latin typeface="黑体" pitchFamily="2" charset="-122"/>
                <a:ea typeface="黑体" pitchFamily="2" charset="-122"/>
              </a:endParaRPr>
            </a:p>
          </p:txBody>
        </p:sp>
        <p:sp>
          <p:nvSpPr>
            <p:cNvPr id="28684" name="Rectangle 10"/>
            <p:cNvSpPr>
              <a:spLocks noChangeArrowheads="1"/>
            </p:cNvSpPr>
            <p:nvPr/>
          </p:nvSpPr>
          <p:spPr bwMode="auto">
            <a:xfrm>
              <a:off x="3519" y="2082"/>
              <a:ext cx="578" cy="462"/>
            </a:xfrm>
            <a:prstGeom prst="rect">
              <a:avLst/>
            </a:prstGeom>
            <a:solidFill>
              <a:srgbClr val="FFFFFF"/>
            </a:solidFill>
            <a:ln w="9525">
              <a:solidFill>
                <a:srgbClr val="000080"/>
              </a:solidFill>
              <a:miter lim="800000"/>
              <a:headEnd/>
              <a:tailEnd/>
            </a:ln>
          </p:spPr>
          <p:txBody>
            <a:bodyPr/>
            <a:lstStyle/>
            <a:p>
              <a:pPr>
                <a:lnSpc>
                  <a:spcPct val="90000"/>
                </a:lnSpc>
              </a:pPr>
              <a:endParaRPr lang="zh-CN" altLang="en-US">
                <a:latin typeface="黑体" pitchFamily="2" charset="-122"/>
                <a:ea typeface="黑体" pitchFamily="2" charset="-122"/>
              </a:endParaRPr>
            </a:p>
          </p:txBody>
        </p:sp>
        <p:sp>
          <p:nvSpPr>
            <p:cNvPr id="28685" name="Text Box 11"/>
            <p:cNvSpPr txBox="1">
              <a:spLocks noChangeArrowheads="1"/>
            </p:cNvSpPr>
            <p:nvPr/>
          </p:nvSpPr>
          <p:spPr bwMode="auto">
            <a:xfrm>
              <a:off x="1389" y="2415"/>
              <a:ext cx="373"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r>
                <a:rPr lang="en-US" altLang="zh-CN" sz="1800">
                  <a:latin typeface="黑体" pitchFamily="2" charset="-122"/>
                  <a:ea typeface="黑体" pitchFamily="2" charset="-122"/>
                </a:rPr>
                <a:t>CPU</a:t>
              </a:r>
            </a:p>
          </p:txBody>
        </p:sp>
        <p:sp>
          <p:nvSpPr>
            <p:cNvPr id="28686" name="Rectangle 12"/>
            <p:cNvSpPr>
              <a:spLocks noChangeArrowheads="1"/>
            </p:cNvSpPr>
            <p:nvPr/>
          </p:nvSpPr>
          <p:spPr bwMode="auto">
            <a:xfrm>
              <a:off x="1720" y="1582"/>
              <a:ext cx="360" cy="98"/>
            </a:xfrm>
            <a:prstGeom prst="rect">
              <a:avLst/>
            </a:prstGeom>
            <a:solidFill>
              <a:srgbClr val="FFFFFF"/>
            </a:solidFill>
            <a:ln w="9525">
              <a:solidFill>
                <a:srgbClr val="000080"/>
              </a:solidFill>
              <a:miter lim="800000"/>
              <a:headEnd/>
              <a:tailEnd/>
            </a:ln>
          </p:spPr>
          <p:txBody>
            <a:bodyPr/>
            <a:lstStyle/>
            <a:p>
              <a:pPr>
                <a:lnSpc>
                  <a:spcPct val="90000"/>
                </a:lnSpc>
              </a:pPr>
              <a:endParaRPr lang="zh-CN" altLang="en-US">
                <a:latin typeface="黑体" pitchFamily="2" charset="-122"/>
                <a:ea typeface="黑体" pitchFamily="2" charset="-122"/>
              </a:endParaRPr>
            </a:p>
          </p:txBody>
        </p:sp>
        <p:sp>
          <p:nvSpPr>
            <p:cNvPr id="28687" name="Rectangle 13"/>
            <p:cNvSpPr>
              <a:spLocks noChangeArrowheads="1"/>
            </p:cNvSpPr>
            <p:nvPr/>
          </p:nvSpPr>
          <p:spPr bwMode="auto">
            <a:xfrm>
              <a:off x="1720" y="1710"/>
              <a:ext cx="360" cy="99"/>
            </a:xfrm>
            <a:prstGeom prst="rect">
              <a:avLst/>
            </a:prstGeom>
            <a:solidFill>
              <a:srgbClr val="FFFFFF"/>
            </a:solidFill>
            <a:ln w="9525">
              <a:solidFill>
                <a:srgbClr val="000080"/>
              </a:solidFill>
              <a:miter lim="800000"/>
              <a:headEnd/>
              <a:tailEnd/>
            </a:ln>
          </p:spPr>
          <p:txBody>
            <a:bodyPr/>
            <a:lstStyle/>
            <a:p>
              <a:pPr>
                <a:lnSpc>
                  <a:spcPct val="90000"/>
                </a:lnSpc>
              </a:pPr>
              <a:endParaRPr lang="zh-CN" altLang="en-US">
                <a:latin typeface="黑体" pitchFamily="2" charset="-122"/>
                <a:ea typeface="黑体" pitchFamily="2" charset="-122"/>
              </a:endParaRPr>
            </a:p>
          </p:txBody>
        </p:sp>
        <p:sp>
          <p:nvSpPr>
            <p:cNvPr id="28688" name="Rectangle 14"/>
            <p:cNvSpPr>
              <a:spLocks noChangeArrowheads="1"/>
            </p:cNvSpPr>
            <p:nvPr/>
          </p:nvSpPr>
          <p:spPr bwMode="auto">
            <a:xfrm>
              <a:off x="1720" y="1930"/>
              <a:ext cx="360" cy="99"/>
            </a:xfrm>
            <a:prstGeom prst="rect">
              <a:avLst/>
            </a:prstGeom>
            <a:solidFill>
              <a:srgbClr val="FFFFFF"/>
            </a:solidFill>
            <a:ln w="9525">
              <a:solidFill>
                <a:srgbClr val="000000"/>
              </a:solidFill>
              <a:miter lim="800000"/>
              <a:headEnd/>
              <a:tailEnd/>
            </a:ln>
          </p:spPr>
          <p:txBody>
            <a:bodyPr/>
            <a:lstStyle/>
            <a:p>
              <a:pPr>
                <a:lnSpc>
                  <a:spcPct val="90000"/>
                </a:lnSpc>
              </a:pPr>
              <a:endParaRPr lang="zh-CN" altLang="en-US">
                <a:latin typeface="黑体" pitchFamily="2" charset="-122"/>
                <a:ea typeface="黑体" pitchFamily="2" charset="-122"/>
              </a:endParaRPr>
            </a:p>
          </p:txBody>
        </p:sp>
        <p:sp>
          <p:nvSpPr>
            <p:cNvPr id="28689" name="Rectangle 15"/>
            <p:cNvSpPr>
              <a:spLocks noChangeArrowheads="1"/>
            </p:cNvSpPr>
            <p:nvPr/>
          </p:nvSpPr>
          <p:spPr bwMode="auto">
            <a:xfrm>
              <a:off x="1720" y="1930"/>
              <a:ext cx="360" cy="500"/>
            </a:xfrm>
            <a:prstGeom prst="rect">
              <a:avLst/>
            </a:prstGeom>
            <a:solidFill>
              <a:srgbClr val="FFFFFF"/>
            </a:solidFill>
            <a:ln w="9525">
              <a:solidFill>
                <a:srgbClr val="000080"/>
              </a:solidFill>
              <a:miter lim="800000"/>
              <a:headEnd/>
              <a:tailEnd/>
            </a:ln>
          </p:spPr>
          <p:txBody>
            <a:bodyPr/>
            <a:lstStyle/>
            <a:p>
              <a:pPr>
                <a:lnSpc>
                  <a:spcPct val="90000"/>
                </a:lnSpc>
              </a:pPr>
              <a:endParaRPr lang="zh-CN" altLang="en-US">
                <a:latin typeface="黑体" pitchFamily="2" charset="-122"/>
                <a:ea typeface="黑体" pitchFamily="2" charset="-122"/>
              </a:endParaRPr>
            </a:p>
          </p:txBody>
        </p:sp>
        <p:sp>
          <p:nvSpPr>
            <p:cNvPr id="28690" name="Rectangle 16"/>
            <p:cNvSpPr>
              <a:spLocks noChangeArrowheads="1"/>
            </p:cNvSpPr>
            <p:nvPr/>
          </p:nvSpPr>
          <p:spPr bwMode="auto">
            <a:xfrm>
              <a:off x="1720" y="2029"/>
              <a:ext cx="360" cy="98"/>
            </a:xfrm>
            <a:prstGeom prst="rect">
              <a:avLst/>
            </a:prstGeom>
            <a:solidFill>
              <a:srgbClr val="FFFFFF"/>
            </a:solidFill>
            <a:ln w="9525">
              <a:solidFill>
                <a:srgbClr val="000080"/>
              </a:solidFill>
              <a:miter lim="800000"/>
              <a:headEnd/>
              <a:tailEnd/>
            </a:ln>
          </p:spPr>
          <p:txBody>
            <a:bodyPr/>
            <a:lstStyle/>
            <a:p>
              <a:pPr>
                <a:lnSpc>
                  <a:spcPct val="90000"/>
                </a:lnSpc>
              </a:pPr>
              <a:endParaRPr lang="zh-CN" altLang="en-US">
                <a:latin typeface="黑体" pitchFamily="2" charset="-122"/>
                <a:ea typeface="黑体" pitchFamily="2" charset="-122"/>
              </a:endParaRPr>
            </a:p>
          </p:txBody>
        </p:sp>
        <p:sp>
          <p:nvSpPr>
            <p:cNvPr id="28691" name="Rectangle 17"/>
            <p:cNvSpPr>
              <a:spLocks noChangeArrowheads="1"/>
            </p:cNvSpPr>
            <p:nvPr/>
          </p:nvSpPr>
          <p:spPr bwMode="auto">
            <a:xfrm>
              <a:off x="1720" y="2332"/>
              <a:ext cx="360" cy="98"/>
            </a:xfrm>
            <a:prstGeom prst="rect">
              <a:avLst/>
            </a:prstGeom>
            <a:solidFill>
              <a:srgbClr val="FFFFFF"/>
            </a:solidFill>
            <a:ln w="9525">
              <a:solidFill>
                <a:srgbClr val="000080"/>
              </a:solidFill>
              <a:miter lim="800000"/>
              <a:headEnd/>
              <a:tailEnd/>
            </a:ln>
          </p:spPr>
          <p:txBody>
            <a:bodyPr/>
            <a:lstStyle/>
            <a:p>
              <a:pPr>
                <a:lnSpc>
                  <a:spcPct val="90000"/>
                </a:lnSpc>
              </a:pPr>
              <a:endParaRPr lang="zh-CN" altLang="en-US">
                <a:latin typeface="黑体" pitchFamily="2" charset="-122"/>
                <a:ea typeface="黑体" pitchFamily="2" charset="-122"/>
              </a:endParaRPr>
            </a:p>
          </p:txBody>
        </p:sp>
        <p:sp>
          <p:nvSpPr>
            <p:cNvPr id="28692" name="Text Box 18"/>
            <p:cNvSpPr txBox="1">
              <a:spLocks noChangeArrowheads="1"/>
            </p:cNvSpPr>
            <p:nvPr/>
          </p:nvSpPr>
          <p:spPr bwMode="auto">
            <a:xfrm>
              <a:off x="1438" y="1574"/>
              <a:ext cx="268"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r>
                <a:rPr lang="en-US" altLang="zh-CN" sz="1800">
                  <a:latin typeface="黑体" pitchFamily="2" charset="-122"/>
                  <a:ea typeface="黑体" pitchFamily="2" charset="-122"/>
                </a:rPr>
                <a:t>IR</a:t>
              </a:r>
              <a:endParaRPr lang="en-US" altLang="zh-CN" sz="1800" b="0">
                <a:latin typeface="黑体" pitchFamily="2" charset="-122"/>
                <a:ea typeface="黑体" pitchFamily="2" charset="-122"/>
              </a:endParaRPr>
            </a:p>
          </p:txBody>
        </p:sp>
        <p:sp>
          <p:nvSpPr>
            <p:cNvPr id="28693" name="Text Box 19"/>
            <p:cNvSpPr txBox="1">
              <a:spLocks noChangeArrowheads="1"/>
            </p:cNvSpPr>
            <p:nvPr/>
          </p:nvSpPr>
          <p:spPr bwMode="auto">
            <a:xfrm>
              <a:off x="1452" y="1688"/>
              <a:ext cx="268"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r>
                <a:rPr lang="en-US" altLang="zh-CN" sz="1800">
                  <a:latin typeface="黑体" pitchFamily="2" charset="-122"/>
                  <a:ea typeface="黑体" pitchFamily="2" charset="-122"/>
                </a:rPr>
                <a:t>PC</a:t>
              </a:r>
              <a:endParaRPr lang="en-US" altLang="zh-CN" sz="1800" b="0">
                <a:latin typeface="黑体" pitchFamily="2" charset="-122"/>
                <a:ea typeface="黑体" pitchFamily="2" charset="-122"/>
              </a:endParaRPr>
            </a:p>
          </p:txBody>
        </p:sp>
        <p:sp>
          <p:nvSpPr>
            <p:cNvPr id="28694" name="Text Box 20"/>
            <p:cNvSpPr txBox="1">
              <a:spLocks noChangeArrowheads="1"/>
            </p:cNvSpPr>
            <p:nvPr/>
          </p:nvSpPr>
          <p:spPr bwMode="auto">
            <a:xfrm>
              <a:off x="1452" y="1908"/>
              <a:ext cx="268"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r>
                <a:rPr lang="en-US" altLang="zh-CN" sz="1800">
                  <a:latin typeface="黑体" pitchFamily="2" charset="-122"/>
                  <a:ea typeface="黑体" pitchFamily="2" charset="-122"/>
                </a:rPr>
                <a:t>R0</a:t>
              </a:r>
              <a:endParaRPr lang="en-US" altLang="zh-CN" sz="1800" b="0">
                <a:latin typeface="黑体" pitchFamily="2" charset="-122"/>
                <a:ea typeface="黑体" pitchFamily="2" charset="-122"/>
              </a:endParaRPr>
            </a:p>
          </p:txBody>
        </p:sp>
        <p:sp>
          <p:nvSpPr>
            <p:cNvPr id="28695" name="Text Box 21"/>
            <p:cNvSpPr txBox="1">
              <a:spLocks noChangeArrowheads="1"/>
            </p:cNvSpPr>
            <p:nvPr/>
          </p:nvSpPr>
          <p:spPr bwMode="auto">
            <a:xfrm>
              <a:off x="1452" y="2006"/>
              <a:ext cx="268"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r>
                <a:rPr lang="en-US" altLang="zh-CN" sz="1800">
                  <a:latin typeface="黑体" pitchFamily="2" charset="-122"/>
                  <a:ea typeface="黑体" pitchFamily="2" charset="-122"/>
                </a:rPr>
                <a:t>R1</a:t>
              </a:r>
              <a:endParaRPr lang="en-US" altLang="zh-CN" sz="1800" b="0">
                <a:latin typeface="黑体" pitchFamily="2" charset="-122"/>
                <a:ea typeface="黑体" pitchFamily="2" charset="-122"/>
              </a:endParaRPr>
            </a:p>
          </p:txBody>
        </p:sp>
        <p:sp>
          <p:nvSpPr>
            <p:cNvPr id="28696" name="Text Box 22"/>
            <p:cNvSpPr txBox="1">
              <a:spLocks noChangeArrowheads="1"/>
            </p:cNvSpPr>
            <p:nvPr/>
          </p:nvSpPr>
          <p:spPr bwMode="auto">
            <a:xfrm>
              <a:off x="1720" y="2165"/>
              <a:ext cx="360" cy="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r>
                <a:rPr lang="zh-CN" altLang="en-US" sz="1800" b="0">
                  <a:latin typeface="黑体" pitchFamily="2" charset="-122"/>
                  <a:ea typeface="黑体" pitchFamily="2" charset="-122"/>
                </a:rPr>
                <a:t>……</a:t>
              </a:r>
            </a:p>
          </p:txBody>
        </p:sp>
        <p:sp>
          <p:nvSpPr>
            <p:cNvPr id="28697" name="Rectangle 23"/>
            <p:cNvSpPr>
              <a:spLocks noChangeArrowheads="1"/>
            </p:cNvSpPr>
            <p:nvPr/>
          </p:nvSpPr>
          <p:spPr bwMode="auto">
            <a:xfrm>
              <a:off x="2545" y="1620"/>
              <a:ext cx="557" cy="106"/>
            </a:xfrm>
            <a:prstGeom prst="rect">
              <a:avLst/>
            </a:prstGeom>
            <a:solidFill>
              <a:srgbClr val="FFFFFF"/>
            </a:solidFill>
            <a:ln w="9525">
              <a:solidFill>
                <a:srgbClr val="000080"/>
              </a:solidFill>
              <a:miter lim="800000"/>
              <a:headEnd/>
              <a:tailEnd/>
            </a:ln>
          </p:spPr>
          <p:txBody>
            <a:bodyPr/>
            <a:lstStyle/>
            <a:p>
              <a:pPr>
                <a:lnSpc>
                  <a:spcPct val="90000"/>
                </a:lnSpc>
              </a:pPr>
              <a:endParaRPr lang="zh-CN" altLang="en-US">
                <a:latin typeface="黑体" pitchFamily="2" charset="-122"/>
                <a:ea typeface="黑体" pitchFamily="2" charset="-122"/>
              </a:endParaRPr>
            </a:p>
          </p:txBody>
        </p:sp>
        <p:sp>
          <p:nvSpPr>
            <p:cNvPr id="28698" name="Rectangle 24"/>
            <p:cNvSpPr>
              <a:spLocks noChangeArrowheads="1"/>
            </p:cNvSpPr>
            <p:nvPr/>
          </p:nvSpPr>
          <p:spPr bwMode="auto">
            <a:xfrm>
              <a:off x="2545" y="1885"/>
              <a:ext cx="557" cy="106"/>
            </a:xfrm>
            <a:prstGeom prst="rect">
              <a:avLst/>
            </a:prstGeom>
            <a:solidFill>
              <a:srgbClr val="FFFFFF"/>
            </a:solidFill>
            <a:ln w="9525">
              <a:solidFill>
                <a:srgbClr val="000080"/>
              </a:solidFill>
              <a:miter lim="800000"/>
              <a:headEnd/>
              <a:tailEnd/>
            </a:ln>
          </p:spPr>
          <p:txBody>
            <a:bodyPr/>
            <a:lstStyle/>
            <a:p>
              <a:pPr>
                <a:lnSpc>
                  <a:spcPct val="90000"/>
                </a:lnSpc>
              </a:pPr>
              <a:endParaRPr lang="zh-CN" altLang="en-US">
                <a:latin typeface="黑体" pitchFamily="2" charset="-122"/>
                <a:ea typeface="黑体" pitchFamily="2" charset="-122"/>
              </a:endParaRPr>
            </a:p>
          </p:txBody>
        </p:sp>
        <p:sp>
          <p:nvSpPr>
            <p:cNvPr id="28699" name="Text Box 25"/>
            <p:cNvSpPr txBox="1">
              <a:spLocks noChangeArrowheads="1"/>
            </p:cNvSpPr>
            <p:nvPr/>
          </p:nvSpPr>
          <p:spPr bwMode="auto">
            <a:xfrm>
              <a:off x="2623" y="1733"/>
              <a:ext cx="416" cy="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r>
                <a:rPr lang="zh-CN" altLang="en-US" sz="1800" b="0">
                  <a:latin typeface="黑体" pitchFamily="2" charset="-122"/>
                  <a:ea typeface="黑体" pitchFamily="2" charset="-122"/>
                </a:rPr>
                <a:t>……</a:t>
              </a:r>
            </a:p>
          </p:txBody>
        </p:sp>
        <p:sp>
          <p:nvSpPr>
            <p:cNvPr id="28700" name="Rectangle 26"/>
            <p:cNvSpPr>
              <a:spLocks noChangeArrowheads="1"/>
            </p:cNvSpPr>
            <p:nvPr/>
          </p:nvSpPr>
          <p:spPr bwMode="auto">
            <a:xfrm>
              <a:off x="2545" y="2089"/>
              <a:ext cx="557" cy="107"/>
            </a:xfrm>
            <a:prstGeom prst="rect">
              <a:avLst/>
            </a:prstGeom>
            <a:solidFill>
              <a:srgbClr val="FFFFFF"/>
            </a:solidFill>
            <a:ln w="9525">
              <a:solidFill>
                <a:srgbClr val="000080"/>
              </a:solidFill>
              <a:miter lim="800000"/>
              <a:headEnd/>
              <a:tailEnd/>
            </a:ln>
          </p:spPr>
          <p:txBody>
            <a:bodyPr/>
            <a:lstStyle/>
            <a:p>
              <a:pPr>
                <a:lnSpc>
                  <a:spcPct val="90000"/>
                </a:lnSpc>
              </a:pPr>
              <a:endParaRPr lang="zh-CN" altLang="en-US">
                <a:latin typeface="黑体" pitchFamily="2" charset="-122"/>
                <a:ea typeface="黑体" pitchFamily="2" charset="-122"/>
              </a:endParaRPr>
            </a:p>
          </p:txBody>
        </p:sp>
        <p:sp>
          <p:nvSpPr>
            <p:cNvPr id="28701" name="Text Box 27"/>
            <p:cNvSpPr txBox="1">
              <a:spLocks noChangeArrowheads="1"/>
            </p:cNvSpPr>
            <p:nvPr/>
          </p:nvSpPr>
          <p:spPr bwMode="auto">
            <a:xfrm>
              <a:off x="2623" y="2264"/>
              <a:ext cx="416" cy="1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r>
                <a:rPr lang="zh-CN" altLang="en-US" sz="1800" b="0">
                  <a:latin typeface="黑体" pitchFamily="2" charset="-122"/>
                  <a:ea typeface="黑体" pitchFamily="2" charset="-122"/>
                </a:rPr>
                <a:t>……</a:t>
              </a:r>
            </a:p>
          </p:txBody>
        </p:sp>
        <p:sp>
          <p:nvSpPr>
            <p:cNvPr id="28702" name="Text Box 28"/>
            <p:cNvSpPr txBox="1">
              <a:spLocks noChangeArrowheads="1"/>
            </p:cNvSpPr>
            <p:nvPr/>
          </p:nvSpPr>
          <p:spPr bwMode="auto">
            <a:xfrm>
              <a:off x="2573" y="2393"/>
              <a:ext cx="508"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r>
                <a:rPr lang="en-US" altLang="zh-CN" sz="1800">
                  <a:latin typeface="黑体" pitchFamily="2" charset="-122"/>
                  <a:ea typeface="黑体" pitchFamily="2" charset="-122"/>
                </a:rPr>
                <a:t>MM</a:t>
              </a:r>
            </a:p>
          </p:txBody>
        </p:sp>
        <p:sp>
          <p:nvSpPr>
            <p:cNvPr id="28703" name="Text Box 29"/>
            <p:cNvSpPr txBox="1">
              <a:spLocks noChangeArrowheads="1"/>
            </p:cNvSpPr>
            <p:nvPr/>
          </p:nvSpPr>
          <p:spPr bwMode="auto">
            <a:xfrm>
              <a:off x="3568" y="2362"/>
              <a:ext cx="515"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r>
                <a:rPr lang="en-US" altLang="zh-CN" sz="1800">
                  <a:latin typeface="黑体" pitchFamily="2" charset="-122"/>
                  <a:ea typeface="黑体" pitchFamily="2" charset="-122"/>
                </a:rPr>
                <a:t>I/O</a:t>
              </a:r>
              <a:r>
                <a:rPr lang="zh-CN" altLang="en-US" sz="1800">
                  <a:latin typeface="黑体" pitchFamily="2" charset="-122"/>
                  <a:ea typeface="黑体" pitchFamily="2" charset="-122"/>
                </a:rPr>
                <a:t>设备</a:t>
              </a:r>
            </a:p>
          </p:txBody>
        </p:sp>
        <p:sp>
          <p:nvSpPr>
            <p:cNvPr id="28704" name="Rectangle 30"/>
            <p:cNvSpPr>
              <a:spLocks noChangeArrowheads="1"/>
            </p:cNvSpPr>
            <p:nvPr/>
          </p:nvSpPr>
          <p:spPr bwMode="auto">
            <a:xfrm>
              <a:off x="3638" y="1559"/>
              <a:ext cx="360" cy="98"/>
            </a:xfrm>
            <a:prstGeom prst="rect">
              <a:avLst/>
            </a:prstGeom>
            <a:solidFill>
              <a:srgbClr val="FFFFFF"/>
            </a:solidFill>
            <a:ln w="9525">
              <a:solidFill>
                <a:srgbClr val="000080"/>
              </a:solidFill>
              <a:miter lim="800000"/>
              <a:headEnd/>
              <a:tailEnd/>
            </a:ln>
          </p:spPr>
          <p:txBody>
            <a:bodyPr/>
            <a:lstStyle/>
            <a:p>
              <a:pPr>
                <a:lnSpc>
                  <a:spcPct val="90000"/>
                </a:lnSpc>
              </a:pPr>
              <a:endParaRPr lang="zh-CN" altLang="en-US">
                <a:latin typeface="黑体" pitchFamily="2" charset="-122"/>
                <a:ea typeface="黑体" pitchFamily="2" charset="-122"/>
              </a:endParaRPr>
            </a:p>
          </p:txBody>
        </p:sp>
        <p:sp>
          <p:nvSpPr>
            <p:cNvPr id="28705" name="Text Box 31"/>
            <p:cNvSpPr txBox="1">
              <a:spLocks noChangeArrowheads="1"/>
            </p:cNvSpPr>
            <p:nvPr/>
          </p:nvSpPr>
          <p:spPr bwMode="auto">
            <a:xfrm>
              <a:off x="3547" y="1756"/>
              <a:ext cx="515"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r>
                <a:rPr lang="en-US" altLang="zh-CN" sz="1800">
                  <a:latin typeface="黑体" pitchFamily="2" charset="-122"/>
                  <a:ea typeface="黑体" pitchFamily="2" charset="-122"/>
                </a:rPr>
                <a:t>I/O</a:t>
              </a:r>
              <a:r>
                <a:rPr lang="zh-CN" altLang="en-US" sz="1800">
                  <a:latin typeface="黑体" pitchFamily="2" charset="-122"/>
                  <a:ea typeface="黑体" pitchFamily="2" charset="-122"/>
                </a:rPr>
                <a:t>接口</a:t>
              </a:r>
            </a:p>
          </p:txBody>
        </p:sp>
        <p:sp>
          <p:nvSpPr>
            <p:cNvPr id="28706" name="Line 32"/>
            <p:cNvSpPr>
              <a:spLocks noChangeShapeType="1"/>
            </p:cNvSpPr>
            <p:nvPr/>
          </p:nvSpPr>
          <p:spPr bwMode="auto">
            <a:xfrm>
              <a:off x="1628" y="1324"/>
              <a:ext cx="0" cy="174"/>
            </a:xfrm>
            <a:prstGeom prst="line">
              <a:avLst/>
            </a:prstGeom>
            <a:noFill/>
            <a:ln w="38100">
              <a:solidFill>
                <a:srgbClr val="000080"/>
              </a:solidFill>
              <a:round/>
              <a:headEnd type="triangle" w="sm" len="sm"/>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28707" name="Line 33"/>
            <p:cNvSpPr>
              <a:spLocks noChangeShapeType="1"/>
            </p:cNvSpPr>
            <p:nvPr/>
          </p:nvSpPr>
          <p:spPr bwMode="auto">
            <a:xfrm>
              <a:off x="3801" y="1332"/>
              <a:ext cx="0" cy="174"/>
            </a:xfrm>
            <a:prstGeom prst="line">
              <a:avLst/>
            </a:prstGeom>
            <a:noFill/>
            <a:ln w="38100">
              <a:solidFill>
                <a:srgbClr val="000080"/>
              </a:solidFill>
              <a:round/>
              <a:headEnd type="triangle" w="sm" len="sm"/>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28708" name="Line 34"/>
            <p:cNvSpPr>
              <a:spLocks noChangeShapeType="1"/>
            </p:cNvSpPr>
            <p:nvPr/>
          </p:nvSpPr>
          <p:spPr bwMode="auto">
            <a:xfrm>
              <a:off x="3815" y="1915"/>
              <a:ext cx="0" cy="174"/>
            </a:xfrm>
            <a:prstGeom prst="line">
              <a:avLst/>
            </a:prstGeom>
            <a:noFill/>
            <a:ln w="28575">
              <a:solidFill>
                <a:srgbClr val="000080"/>
              </a:solidFill>
              <a:round/>
              <a:headEnd type="triangle" w="sm" len="sm"/>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28709" name="Rectangle 35"/>
            <p:cNvSpPr>
              <a:spLocks noChangeArrowheads="1"/>
            </p:cNvSpPr>
            <p:nvPr/>
          </p:nvSpPr>
          <p:spPr bwMode="auto">
            <a:xfrm>
              <a:off x="1731" y="1929"/>
              <a:ext cx="342" cy="98"/>
            </a:xfrm>
            <a:prstGeom prst="rect">
              <a:avLst/>
            </a:prstGeom>
            <a:solidFill>
              <a:srgbClr val="FF66FF">
                <a:alpha val="50195"/>
              </a:srgbClr>
            </a:solidFill>
            <a:ln w="9525">
              <a:solidFill>
                <a:srgbClr val="006600"/>
              </a:solidFill>
              <a:miter lim="800000"/>
              <a:headEnd/>
              <a:tailEnd/>
            </a:ln>
          </p:spPr>
          <p:txBody>
            <a:bodyPr/>
            <a:lstStyle/>
            <a:p>
              <a:pPr>
                <a:lnSpc>
                  <a:spcPct val="90000"/>
                </a:lnSpc>
              </a:pPr>
              <a:endParaRPr lang="zh-CN" altLang="en-US">
                <a:latin typeface="黑体" pitchFamily="2" charset="-122"/>
                <a:ea typeface="黑体" pitchFamily="2" charset="-122"/>
              </a:endParaRPr>
            </a:p>
          </p:txBody>
        </p:sp>
        <p:sp>
          <p:nvSpPr>
            <p:cNvPr id="28710" name="Rectangle 36"/>
            <p:cNvSpPr>
              <a:spLocks noChangeArrowheads="1"/>
            </p:cNvSpPr>
            <p:nvPr/>
          </p:nvSpPr>
          <p:spPr bwMode="auto">
            <a:xfrm>
              <a:off x="3631" y="1559"/>
              <a:ext cx="367" cy="98"/>
            </a:xfrm>
            <a:prstGeom prst="rect">
              <a:avLst/>
            </a:prstGeom>
            <a:solidFill>
              <a:srgbClr val="FF66FF">
                <a:alpha val="50195"/>
              </a:srgbClr>
            </a:solidFill>
            <a:ln w="9525">
              <a:solidFill>
                <a:srgbClr val="006600"/>
              </a:solidFill>
              <a:miter lim="800000"/>
              <a:headEnd/>
              <a:tailEnd/>
            </a:ln>
          </p:spPr>
          <p:txBody>
            <a:bodyPr/>
            <a:lstStyle/>
            <a:p>
              <a:pPr>
                <a:lnSpc>
                  <a:spcPct val="90000"/>
                </a:lnSpc>
              </a:pPr>
              <a:endParaRPr lang="zh-CN" altLang="en-US">
                <a:latin typeface="黑体" pitchFamily="2" charset="-122"/>
                <a:ea typeface="黑体" pitchFamily="2" charset="-122"/>
              </a:endParaRPr>
            </a:p>
          </p:txBody>
        </p:sp>
        <p:sp>
          <p:nvSpPr>
            <p:cNvPr id="28711" name="Rectangle 37"/>
            <p:cNvSpPr>
              <a:spLocks noChangeArrowheads="1"/>
            </p:cNvSpPr>
            <p:nvPr/>
          </p:nvSpPr>
          <p:spPr bwMode="auto">
            <a:xfrm>
              <a:off x="2545" y="1620"/>
              <a:ext cx="557" cy="106"/>
            </a:xfrm>
            <a:prstGeom prst="rect">
              <a:avLst/>
            </a:prstGeom>
            <a:noFill/>
            <a:ln w="12700">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nSpc>
                  <a:spcPct val="90000"/>
                </a:lnSpc>
              </a:pPr>
              <a:endParaRPr lang="zh-CN" altLang="en-US">
                <a:latin typeface="黑体" pitchFamily="2" charset="-122"/>
                <a:ea typeface="黑体" pitchFamily="2" charset="-122"/>
              </a:endParaRPr>
            </a:p>
          </p:txBody>
        </p:sp>
        <p:sp>
          <p:nvSpPr>
            <p:cNvPr id="28712" name="Rectangle 38"/>
            <p:cNvSpPr>
              <a:spLocks noChangeArrowheads="1"/>
            </p:cNvSpPr>
            <p:nvPr/>
          </p:nvSpPr>
          <p:spPr bwMode="auto">
            <a:xfrm>
              <a:off x="1720" y="1582"/>
              <a:ext cx="359" cy="98"/>
            </a:xfrm>
            <a:prstGeom prst="rect">
              <a:avLst/>
            </a:prstGeom>
            <a:noFill/>
            <a:ln w="12700">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nSpc>
                  <a:spcPct val="90000"/>
                </a:lnSpc>
              </a:pPr>
              <a:endParaRPr lang="zh-CN" altLang="en-US">
                <a:latin typeface="黑体" pitchFamily="2" charset="-122"/>
                <a:ea typeface="黑体" pitchFamily="2" charset="-122"/>
              </a:endParaRPr>
            </a:p>
          </p:txBody>
        </p:sp>
        <p:sp>
          <p:nvSpPr>
            <p:cNvPr id="28713" name="Freeform 39"/>
            <p:cNvSpPr>
              <a:spLocks/>
            </p:cNvSpPr>
            <p:nvPr/>
          </p:nvSpPr>
          <p:spPr bwMode="auto">
            <a:xfrm>
              <a:off x="2027" y="1669"/>
              <a:ext cx="480" cy="96"/>
            </a:xfrm>
            <a:custGeom>
              <a:avLst/>
              <a:gdLst>
                <a:gd name="T0" fmla="*/ 0 w 480"/>
                <a:gd name="T1" fmla="*/ 96 h 96"/>
                <a:gd name="T2" fmla="*/ 192 w 480"/>
                <a:gd name="T3" fmla="*/ 96 h 96"/>
                <a:gd name="T4" fmla="*/ 192 w 480"/>
                <a:gd name="T5" fmla="*/ 0 h 96"/>
                <a:gd name="T6" fmla="*/ 480 w 480"/>
                <a:gd name="T7" fmla="*/ 0 h 96"/>
                <a:gd name="T8" fmla="*/ 0 60000 65536"/>
                <a:gd name="T9" fmla="*/ 0 60000 65536"/>
                <a:gd name="T10" fmla="*/ 0 60000 65536"/>
                <a:gd name="T11" fmla="*/ 0 60000 65536"/>
                <a:gd name="T12" fmla="*/ 0 w 480"/>
                <a:gd name="T13" fmla="*/ 0 h 96"/>
                <a:gd name="T14" fmla="*/ 480 w 480"/>
                <a:gd name="T15" fmla="*/ 96 h 96"/>
              </a:gdLst>
              <a:ahLst/>
              <a:cxnLst>
                <a:cxn ang="T8">
                  <a:pos x="T0" y="T1"/>
                </a:cxn>
                <a:cxn ang="T9">
                  <a:pos x="T2" y="T3"/>
                </a:cxn>
                <a:cxn ang="T10">
                  <a:pos x="T4" y="T5"/>
                </a:cxn>
                <a:cxn ang="T11">
                  <a:pos x="T6" y="T7"/>
                </a:cxn>
              </a:cxnLst>
              <a:rect l="T12" t="T13" r="T14" b="T15"/>
              <a:pathLst>
                <a:path w="480" h="96">
                  <a:moveTo>
                    <a:pt x="0" y="96"/>
                  </a:moveTo>
                  <a:lnTo>
                    <a:pt x="192" y="96"/>
                  </a:lnTo>
                  <a:lnTo>
                    <a:pt x="192" y="0"/>
                  </a:lnTo>
                  <a:lnTo>
                    <a:pt x="480" y="0"/>
                  </a:lnTo>
                </a:path>
              </a:pathLst>
            </a:custGeom>
            <a:noFill/>
            <a:ln w="12700" cap="rnd" cmpd="sng">
              <a:solidFill>
                <a:srgbClr val="FF3300"/>
              </a:solidFill>
              <a:prstDash val="sysDot"/>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8714" name="Line 40"/>
            <p:cNvSpPr>
              <a:spLocks noChangeShapeType="1"/>
            </p:cNvSpPr>
            <p:nvPr/>
          </p:nvSpPr>
          <p:spPr bwMode="auto">
            <a:xfrm>
              <a:off x="2834" y="1333"/>
              <a:ext cx="0" cy="174"/>
            </a:xfrm>
            <a:prstGeom prst="line">
              <a:avLst/>
            </a:prstGeom>
            <a:noFill/>
            <a:ln w="38100">
              <a:solidFill>
                <a:srgbClr val="000080"/>
              </a:solidFill>
              <a:round/>
              <a:headEnd type="triangle" w="sm" len="sm"/>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28715" name="Arc 41"/>
            <p:cNvSpPr>
              <a:spLocks/>
            </p:cNvSpPr>
            <p:nvPr/>
          </p:nvSpPr>
          <p:spPr bwMode="auto">
            <a:xfrm>
              <a:off x="1902" y="1165"/>
              <a:ext cx="1836" cy="841"/>
            </a:xfrm>
            <a:custGeom>
              <a:avLst/>
              <a:gdLst>
                <a:gd name="T0" fmla="*/ 0 w 40536"/>
                <a:gd name="T1" fmla="*/ 0 h 22501"/>
                <a:gd name="T2" fmla="*/ 0 w 40536"/>
                <a:gd name="T3" fmla="*/ 0 h 22501"/>
                <a:gd name="T4" fmla="*/ 0 w 40536"/>
                <a:gd name="T5" fmla="*/ 0 h 22501"/>
                <a:gd name="T6" fmla="*/ 0 60000 65536"/>
                <a:gd name="T7" fmla="*/ 0 60000 65536"/>
                <a:gd name="T8" fmla="*/ 0 60000 65536"/>
                <a:gd name="T9" fmla="*/ 0 w 40536"/>
                <a:gd name="T10" fmla="*/ 0 h 22501"/>
                <a:gd name="T11" fmla="*/ 40536 w 40536"/>
                <a:gd name="T12" fmla="*/ 22501 h 22501"/>
              </a:gdLst>
              <a:ahLst/>
              <a:cxnLst>
                <a:cxn ang="T6">
                  <a:pos x="T0" y="T1"/>
                </a:cxn>
                <a:cxn ang="T7">
                  <a:pos x="T2" y="T3"/>
                </a:cxn>
                <a:cxn ang="T8">
                  <a:pos x="T4" y="T5"/>
                </a:cxn>
              </a:cxnLst>
              <a:rect l="T9" t="T10" r="T11" b="T12"/>
              <a:pathLst>
                <a:path w="40536" h="22501" fill="none" extrusionOk="0">
                  <a:moveTo>
                    <a:pt x="18" y="22501"/>
                  </a:moveTo>
                  <a:cubicBezTo>
                    <a:pt x="6" y="22200"/>
                    <a:pt x="0" y="21900"/>
                    <a:pt x="0" y="21600"/>
                  </a:cubicBezTo>
                  <a:cubicBezTo>
                    <a:pt x="0" y="9670"/>
                    <a:pt x="9670" y="0"/>
                    <a:pt x="21600" y="0"/>
                  </a:cubicBezTo>
                  <a:cubicBezTo>
                    <a:pt x="29484" y="-1"/>
                    <a:pt x="36743" y="4296"/>
                    <a:pt x="40536" y="11208"/>
                  </a:cubicBezTo>
                </a:path>
                <a:path w="40536" h="22501" stroke="0" extrusionOk="0">
                  <a:moveTo>
                    <a:pt x="18" y="22501"/>
                  </a:moveTo>
                  <a:cubicBezTo>
                    <a:pt x="6" y="22200"/>
                    <a:pt x="0" y="21900"/>
                    <a:pt x="0" y="21600"/>
                  </a:cubicBezTo>
                  <a:cubicBezTo>
                    <a:pt x="0" y="9670"/>
                    <a:pt x="9670" y="0"/>
                    <a:pt x="21600" y="0"/>
                  </a:cubicBezTo>
                  <a:cubicBezTo>
                    <a:pt x="29484" y="-1"/>
                    <a:pt x="36743" y="4296"/>
                    <a:pt x="40536" y="11208"/>
                  </a:cubicBezTo>
                  <a:lnTo>
                    <a:pt x="21600" y="21600"/>
                  </a:lnTo>
                  <a:lnTo>
                    <a:pt x="18" y="22501"/>
                  </a:lnTo>
                  <a:close/>
                </a:path>
              </a:pathLst>
            </a:custGeom>
            <a:noFill/>
            <a:ln w="28575">
              <a:solidFill>
                <a:schemeClr val="hlink"/>
              </a:solidFill>
              <a:round/>
              <a:headEnd type="triangle" w="sm" len="lg"/>
              <a:tailEnd type="triangle" w="sm" len="lg"/>
            </a:ln>
            <a:extLst>
              <a:ext uri="{909E8E84-426E-40DD-AFC4-6F175D3DCCD1}">
                <a14:hiddenFill xmlns:a14="http://schemas.microsoft.com/office/drawing/2010/main">
                  <a:solidFill>
                    <a:srgbClr val="FFFFFF"/>
                  </a:solidFill>
                </a14:hiddenFill>
              </a:ext>
            </a:extLst>
          </p:spPr>
          <p:txBody>
            <a:bodyPr wrap="square" anchor="ctr">
              <a:spAutoFit/>
            </a:bodyPr>
            <a:lstStyle/>
            <a:p>
              <a:endParaRPr lang="zh-CN" altLang="en-US"/>
            </a:p>
          </p:txBody>
        </p:sp>
      </p:grpSp>
      <p:sp>
        <p:nvSpPr>
          <p:cNvPr id="28677" name="Rectangle 42"/>
          <p:cNvSpPr>
            <a:spLocks noChangeArrowheads="1"/>
          </p:cNvSpPr>
          <p:nvPr/>
        </p:nvSpPr>
        <p:spPr bwMode="auto">
          <a:xfrm>
            <a:off x="1108075" y="4862513"/>
            <a:ext cx="7459663" cy="1416050"/>
          </a:xfrm>
          <a:prstGeom prst="rect">
            <a:avLst/>
          </a:prstGeom>
          <a:noFill/>
          <a:ln w="9525">
            <a:solidFill>
              <a:srgbClr val="CCECFF"/>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pPr marL="476250" indent="-476250" algn="l" eaLnBrk="1" hangingPunct="1">
              <a:lnSpc>
                <a:spcPct val="120000"/>
              </a:lnSpc>
            </a:pPr>
            <a:r>
              <a:rPr kumimoji="0" lang="zh-CN" altLang="en-US">
                <a:solidFill>
                  <a:schemeClr val="hlink"/>
                </a:solidFill>
                <a:latin typeface="黑体" pitchFamily="2" charset="-122"/>
                <a:ea typeface="黑体" pitchFamily="2" charset="-122"/>
              </a:rPr>
              <a:t>注：输入、输出都是对</a:t>
            </a:r>
            <a:r>
              <a:rPr kumimoji="0" lang="en-US" altLang="zh-CN">
                <a:solidFill>
                  <a:schemeClr val="hlink"/>
                </a:solidFill>
                <a:latin typeface="黑体" pitchFamily="2" charset="-122"/>
                <a:ea typeface="黑体" pitchFamily="2" charset="-122"/>
              </a:rPr>
              <a:t>CPU</a:t>
            </a:r>
            <a:r>
              <a:rPr kumimoji="0" lang="zh-CN" altLang="en-US">
                <a:solidFill>
                  <a:schemeClr val="hlink"/>
                </a:solidFill>
                <a:latin typeface="黑体" pitchFamily="2" charset="-122"/>
                <a:ea typeface="黑体" pitchFamily="2" charset="-122"/>
              </a:rPr>
              <a:t>而言的。</a:t>
            </a:r>
          </a:p>
          <a:p>
            <a:pPr marL="476250" indent="-476250" algn="l" eaLnBrk="1" hangingPunct="1">
              <a:lnSpc>
                <a:spcPct val="120000"/>
              </a:lnSpc>
            </a:pPr>
            <a:r>
              <a:rPr kumimoji="0" lang="zh-CN" altLang="en-US">
                <a:solidFill>
                  <a:srgbClr val="006600"/>
                </a:solidFill>
                <a:latin typeface="黑体" pitchFamily="2" charset="-122"/>
                <a:ea typeface="黑体" pitchFamily="2" charset="-122"/>
              </a:rPr>
              <a:t>    </a:t>
            </a:r>
            <a:r>
              <a:rPr kumimoji="0" lang="zh-CN" altLang="en-US">
                <a:latin typeface="黑体" pitchFamily="2" charset="-122"/>
                <a:ea typeface="黑体" pitchFamily="2" charset="-122"/>
              </a:rPr>
              <a:t>例如输入，指从</a:t>
            </a:r>
            <a:r>
              <a:rPr kumimoji="0" lang="en-US" altLang="zh-CN">
                <a:latin typeface="黑体" pitchFamily="2" charset="-122"/>
                <a:ea typeface="黑体" pitchFamily="2" charset="-122"/>
              </a:rPr>
              <a:t>I/O</a:t>
            </a:r>
            <a:r>
              <a:rPr kumimoji="0" lang="zh-CN" altLang="en-US">
                <a:latin typeface="黑体" pitchFamily="2" charset="-122"/>
                <a:ea typeface="黑体" pitchFamily="2" charset="-122"/>
              </a:rPr>
              <a:t>到</a:t>
            </a:r>
            <a:r>
              <a:rPr kumimoji="0" lang="en-US" altLang="zh-CN">
                <a:latin typeface="黑体" pitchFamily="2" charset="-122"/>
                <a:ea typeface="黑体" pitchFamily="2" charset="-122"/>
              </a:rPr>
              <a:t>CPU</a:t>
            </a:r>
            <a:r>
              <a:rPr kumimoji="0" lang="zh-CN" altLang="en-US">
                <a:latin typeface="黑体" pitchFamily="2" charset="-122"/>
                <a:ea typeface="黑体" pitchFamily="2" charset="-122"/>
              </a:rPr>
              <a:t>的数据传送。</a:t>
            </a:r>
          </a:p>
          <a:p>
            <a:pPr marL="476250" indent="-476250" algn="l" eaLnBrk="1" hangingPunct="1">
              <a:lnSpc>
                <a:spcPct val="120000"/>
              </a:lnSpc>
            </a:pPr>
            <a:r>
              <a:rPr kumimoji="0" lang="zh-CN" altLang="en-US">
                <a:latin typeface="黑体" pitchFamily="2" charset="-122"/>
                <a:ea typeface="黑体" pitchFamily="2" charset="-122"/>
              </a:rPr>
              <a:t>      </a:t>
            </a:r>
            <a:endParaRPr kumimoji="0" lang="zh-CN" altLang="en-US">
              <a:solidFill>
                <a:srgbClr val="800000"/>
              </a:solidFill>
              <a:latin typeface="黑体" pitchFamily="2" charset="-122"/>
              <a:ea typeface="黑体" pitchFamily="2" charset="-122"/>
            </a:endParaRPr>
          </a:p>
        </p:txBody>
      </p:sp>
      <p:graphicFrame>
        <p:nvGraphicFramePr>
          <p:cNvPr id="28678" name="Object 43"/>
          <p:cNvGraphicFramePr>
            <a:graphicFrameLocks noChangeAspect="1"/>
          </p:cNvGraphicFramePr>
          <p:nvPr/>
        </p:nvGraphicFramePr>
        <p:xfrm>
          <a:off x="544513" y="5057775"/>
          <a:ext cx="533400" cy="336550"/>
        </p:xfrm>
        <a:graphic>
          <a:graphicData uri="http://schemas.openxmlformats.org/presentationml/2006/ole">
            <mc:AlternateContent xmlns:mc="http://schemas.openxmlformats.org/markup-compatibility/2006">
              <mc:Choice xmlns:v="urn:schemas-microsoft-com:vml" Requires="v">
                <p:oleObj spid="_x0000_s28723" name="BMP 图象" r:id="rId3" imgW="809738" imgH="438095" progId="Paint.Picture">
                  <p:embed/>
                </p:oleObj>
              </mc:Choice>
              <mc:Fallback>
                <p:oleObj name="BMP 图象" r:id="rId3" imgW="809738" imgH="438095" progId="Paint.Picture">
                  <p:embed/>
                  <p:pic>
                    <p:nvPicPr>
                      <p:cNvPr id="0" name="Object 4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4513" y="5057775"/>
                        <a:ext cx="533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slow">
    <p:wipe dir="d"/>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9762" name="Rectangle 2"/>
          <p:cNvSpPr>
            <a:spLocks noChangeArrowheads="1"/>
          </p:cNvSpPr>
          <p:nvPr/>
        </p:nvSpPr>
        <p:spPr bwMode="auto">
          <a:xfrm>
            <a:off x="635000" y="3328988"/>
            <a:ext cx="7969250" cy="2009775"/>
          </a:xfrm>
          <a:prstGeom prst="rect">
            <a:avLst/>
          </a:prstGeom>
          <a:solidFill>
            <a:srgbClr val="CCECFF"/>
          </a:solidFill>
          <a:ln w="19050">
            <a:solidFill>
              <a:schemeClr val="accent2"/>
            </a:solidFill>
            <a:miter lim="800000"/>
            <a:headEnd/>
            <a:tailEnd/>
          </a:ln>
        </p:spPr>
        <p:txBody>
          <a:bodyPr>
            <a:spAutoFit/>
          </a:bodyPr>
          <a:lstStyle/>
          <a:p>
            <a:pPr eaLnBrk="1" hangingPunct="1">
              <a:lnSpc>
                <a:spcPct val="130000"/>
              </a:lnSpc>
            </a:pPr>
            <a:r>
              <a:rPr kumimoji="0" lang="zh-CN" altLang="en-US">
                <a:latin typeface="黑体" pitchFamily="2" charset="-122"/>
                <a:ea typeface="黑体" pitchFamily="2" charset="-122"/>
              </a:rPr>
              <a:t>    在</a:t>
            </a:r>
            <a:r>
              <a:rPr kumimoji="0" lang="en-US" altLang="zh-CN">
                <a:latin typeface="黑体" pitchFamily="2" charset="-122"/>
                <a:ea typeface="黑体" pitchFamily="2" charset="-122"/>
              </a:rPr>
              <a:t>I/O</a:t>
            </a:r>
            <a:r>
              <a:rPr kumimoji="0" lang="zh-CN" altLang="en-US">
                <a:latin typeface="黑体" pitchFamily="2" charset="-122"/>
                <a:ea typeface="黑体" pitchFamily="2" charset="-122"/>
              </a:rPr>
              <a:t>设备独立编址的计算机中，指令系统设有专门的输入/输出指令（</a:t>
            </a:r>
            <a:r>
              <a:rPr kumimoji="0" lang="en-US" altLang="zh-CN">
                <a:latin typeface="黑体" pitchFamily="2" charset="-122"/>
                <a:ea typeface="黑体" pitchFamily="2" charset="-122"/>
              </a:rPr>
              <a:t>IN/OUT）；</a:t>
            </a:r>
          </a:p>
          <a:p>
            <a:pPr eaLnBrk="1" hangingPunct="1">
              <a:lnSpc>
                <a:spcPct val="130000"/>
              </a:lnSpc>
            </a:pPr>
            <a:r>
              <a:rPr kumimoji="0" lang="zh-CN" altLang="en-US">
                <a:latin typeface="黑体" pitchFamily="2" charset="-122"/>
                <a:ea typeface="黑体" pitchFamily="2" charset="-122"/>
              </a:rPr>
              <a:t>    而在</a:t>
            </a:r>
            <a:r>
              <a:rPr kumimoji="0" lang="en-US" altLang="zh-CN">
                <a:latin typeface="黑体" pitchFamily="2" charset="-122"/>
                <a:ea typeface="黑体" pitchFamily="2" charset="-122"/>
              </a:rPr>
              <a:t>I/O</a:t>
            </a:r>
            <a:r>
              <a:rPr kumimoji="0" lang="zh-CN" altLang="en-US">
                <a:latin typeface="黑体" pitchFamily="2" charset="-122"/>
                <a:ea typeface="黑体" pitchFamily="2" charset="-122"/>
              </a:rPr>
              <a:t>设备与内存统一编址的计算机中，输入输出由传送指令来实现，不设专门的输入/输出指令。</a:t>
            </a:r>
          </a:p>
        </p:txBody>
      </p:sp>
      <p:sp>
        <p:nvSpPr>
          <p:cNvPr id="29699" name="Rectangle 3"/>
          <p:cNvSpPr>
            <a:spLocks noChangeArrowheads="1"/>
          </p:cNvSpPr>
          <p:nvPr/>
        </p:nvSpPr>
        <p:spPr bwMode="auto">
          <a:xfrm>
            <a:off x="635000" y="468313"/>
            <a:ext cx="8509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eaLnBrk="1" hangingPunct="1"/>
            <a:r>
              <a:rPr kumimoji="0" lang="zh-CN" altLang="en-US">
                <a:solidFill>
                  <a:srgbClr val="800000"/>
                </a:solidFill>
                <a:latin typeface="黑体" pitchFamily="2" charset="-122"/>
                <a:ea typeface="黑体" pitchFamily="2" charset="-122"/>
              </a:rPr>
              <a:t>3.2.4 输入输出类指令</a:t>
            </a:r>
          </a:p>
        </p:txBody>
      </p:sp>
      <p:sp>
        <p:nvSpPr>
          <p:cNvPr id="29700" name="Rectangle 4"/>
          <p:cNvSpPr>
            <a:spLocks noChangeArrowheads="1"/>
          </p:cNvSpPr>
          <p:nvPr/>
        </p:nvSpPr>
        <p:spPr bwMode="auto">
          <a:xfrm>
            <a:off x="947738" y="1012825"/>
            <a:ext cx="7605712" cy="201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30000"/>
              </a:lnSpc>
            </a:pPr>
            <a:r>
              <a:rPr kumimoji="0" lang="zh-CN" altLang="en-US">
                <a:latin typeface="黑体" pitchFamily="2" charset="-122"/>
                <a:ea typeface="黑体" pitchFamily="2" charset="-122"/>
              </a:rPr>
              <a:t>输入指令如：</a:t>
            </a:r>
          </a:p>
          <a:p>
            <a:pPr>
              <a:lnSpc>
                <a:spcPct val="130000"/>
              </a:lnSpc>
            </a:pPr>
            <a:r>
              <a:rPr kumimoji="0" lang="en-US" altLang="zh-CN">
                <a:latin typeface="黑体" pitchFamily="2" charset="-122"/>
                <a:ea typeface="黑体" pitchFamily="2" charset="-122"/>
              </a:rPr>
              <a:t>    IN A,[</a:t>
            </a:r>
            <a:r>
              <a:rPr kumimoji="0" lang="zh-CN" altLang="en-US">
                <a:latin typeface="黑体" pitchFamily="2" charset="-122"/>
                <a:ea typeface="黑体" pitchFamily="2" charset="-122"/>
              </a:rPr>
              <a:t>端口地址</a:t>
            </a:r>
            <a:r>
              <a:rPr kumimoji="0" lang="en-US" altLang="zh-CN">
                <a:latin typeface="黑体" pitchFamily="2" charset="-122"/>
                <a:ea typeface="黑体" pitchFamily="2" charset="-122"/>
              </a:rPr>
              <a:t>]     ; A</a:t>
            </a:r>
            <a:r>
              <a:rPr kumimoji="0" lang="zh-CN" altLang="en-US">
                <a:latin typeface="黑体" pitchFamily="2" charset="-122"/>
                <a:ea typeface="黑体" pitchFamily="2" charset="-122"/>
              </a:rPr>
              <a:t>是</a:t>
            </a:r>
            <a:r>
              <a:rPr kumimoji="0" lang="en-US" altLang="zh-CN">
                <a:latin typeface="黑体" pitchFamily="2" charset="-122"/>
                <a:ea typeface="黑体" pitchFamily="2" charset="-122"/>
              </a:rPr>
              <a:t>CPU</a:t>
            </a:r>
            <a:r>
              <a:rPr kumimoji="0" lang="zh-CN" altLang="en-US">
                <a:latin typeface="黑体" pitchFamily="2" charset="-122"/>
                <a:ea typeface="黑体" pitchFamily="2" charset="-122"/>
              </a:rPr>
              <a:t>中的寄存器</a:t>
            </a:r>
          </a:p>
          <a:p>
            <a:pPr>
              <a:lnSpc>
                <a:spcPct val="130000"/>
              </a:lnSpc>
            </a:pPr>
            <a:r>
              <a:rPr kumimoji="0" lang="zh-CN" altLang="en-US">
                <a:latin typeface="黑体" pitchFamily="2" charset="-122"/>
                <a:ea typeface="黑体" pitchFamily="2" charset="-122"/>
              </a:rPr>
              <a:t>输出指令如：</a:t>
            </a:r>
          </a:p>
          <a:p>
            <a:pPr>
              <a:lnSpc>
                <a:spcPct val="130000"/>
              </a:lnSpc>
            </a:pPr>
            <a:r>
              <a:rPr kumimoji="0" lang="zh-CN" altLang="en-US">
                <a:latin typeface="黑体" pitchFamily="2" charset="-122"/>
                <a:ea typeface="黑体" pitchFamily="2" charset="-122"/>
              </a:rPr>
              <a:t>    </a:t>
            </a:r>
            <a:r>
              <a:rPr kumimoji="0" lang="en-US" altLang="zh-CN">
                <a:latin typeface="黑体" pitchFamily="2" charset="-122"/>
                <a:ea typeface="黑体" pitchFamily="2" charset="-122"/>
              </a:rPr>
              <a:t>OUT [</a:t>
            </a:r>
            <a:r>
              <a:rPr kumimoji="0" lang="zh-CN" altLang="en-US">
                <a:latin typeface="黑体" pitchFamily="2" charset="-122"/>
                <a:ea typeface="黑体" pitchFamily="2" charset="-122"/>
              </a:rPr>
              <a:t>端口地址</a:t>
            </a:r>
            <a:r>
              <a:rPr kumimoji="0" lang="en-US" altLang="zh-CN">
                <a:latin typeface="黑体" pitchFamily="2" charset="-122"/>
                <a:ea typeface="黑体" pitchFamily="2" charset="-122"/>
              </a:rPr>
              <a:t>],A    </a:t>
            </a:r>
            <a:r>
              <a:rPr kumimoji="0" lang="zh-CN" altLang="en-US">
                <a:latin typeface="黑体" pitchFamily="2" charset="-122"/>
                <a:ea typeface="黑体" pitchFamily="2" charset="-122"/>
              </a:rPr>
              <a:t>; </a:t>
            </a:r>
            <a:r>
              <a:rPr kumimoji="0" lang="en-US" altLang="zh-CN">
                <a:latin typeface="黑体" pitchFamily="2" charset="-122"/>
                <a:ea typeface="黑体" pitchFamily="2" charset="-122"/>
              </a:rPr>
              <a:t>A</a:t>
            </a:r>
            <a:r>
              <a:rPr kumimoji="0" lang="zh-CN" altLang="en-US">
                <a:latin typeface="黑体" pitchFamily="2" charset="-122"/>
                <a:ea typeface="黑体" pitchFamily="2" charset="-122"/>
              </a:rPr>
              <a:t>是</a:t>
            </a:r>
            <a:r>
              <a:rPr kumimoji="0" lang="en-US" altLang="zh-CN">
                <a:latin typeface="黑体" pitchFamily="2" charset="-122"/>
                <a:ea typeface="黑体" pitchFamily="2" charset="-122"/>
              </a:rPr>
              <a:t>CPU</a:t>
            </a:r>
            <a:r>
              <a:rPr kumimoji="0" lang="zh-CN" altLang="en-US">
                <a:latin typeface="黑体" pitchFamily="2" charset="-122"/>
                <a:ea typeface="黑体" pitchFamily="2" charset="-122"/>
              </a:rPr>
              <a:t>中的寄存器</a:t>
            </a:r>
            <a:endParaRPr kumimoji="0" lang="en-US" altLang="zh-CN">
              <a:latin typeface="黑体" pitchFamily="2" charset="-122"/>
              <a:ea typeface="黑体" pitchFamily="2" charset="-122"/>
            </a:endParaRP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29762"/>
                                        </p:tgtEl>
                                        <p:attrNameLst>
                                          <p:attrName>style.visibility</p:attrName>
                                        </p:attrNameLst>
                                      </p:cBhvr>
                                      <p:to>
                                        <p:strVal val="visible"/>
                                      </p:to>
                                    </p:set>
                                    <p:animEffect transition="in" filter="wipe(up)">
                                      <p:cBhvr>
                                        <p:cTn id="7" dur="500"/>
                                        <p:tgtEl>
                                          <p:spTgt spid="6297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9762" grpId="0" animBg="1"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3"/>
          <p:cNvSpPr>
            <a:spLocks noChangeArrowheads="1"/>
          </p:cNvSpPr>
          <p:nvPr/>
        </p:nvSpPr>
        <p:spPr bwMode="auto">
          <a:xfrm>
            <a:off x="635000" y="468313"/>
            <a:ext cx="8509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eaLnBrk="1" hangingPunct="1"/>
            <a:r>
              <a:rPr kumimoji="0" lang="zh-CN" altLang="en-US">
                <a:solidFill>
                  <a:srgbClr val="800000"/>
                </a:solidFill>
                <a:latin typeface="黑体" pitchFamily="2" charset="-122"/>
                <a:ea typeface="黑体" pitchFamily="2" charset="-122"/>
              </a:rPr>
              <a:t>3.2.</a:t>
            </a:r>
            <a:r>
              <a:rPr kumimoji="0" lang="en-US" altLang="zh-CN">
                <a:solidFill>
                  <a:srgbClr val="800000"/>
                </a:solidFill>
                <a:latin typeface="黑体" pitchFamily="2" charset="-122"/>
                <a:ea typeface="黑体" pitchFamily="2" charset="-122"/>
              </a:rPr>
              <a:t>5 80x86</a:t>
            </a:r>
            <a:r>
              <a:rPr kumimoji="0" lang="zh-CN" altLang="en-US">
                <a:solidFill>
                  <a:srgbClr val="800000"/>
                </a:solidFill>
                <a:latin typeface="黑体" pitchFamily="2" charset="-122"/>
                <a:ea typeface="黑体" pitchFamily="2" charset="-122"/>
              </a:rPr>
              <a:t>指令系统（举例） </a:t>
            </a:r>
            <a:r>
              <a:rPr kumimoji="0" lang="zh-CN" altLang="en-US">
                <a:solidFill>
                  <a:schemeClr val="hlink"/>
                </a:solidFill>
                <a:latin typeface="黑体" pitchFamily="2" charset="-122"/>
                <a:ea typeface="黑体" pitchFamily="2" charset="-122"/>
              </a:rPr>
              <a:t>（自学）</a:t>
            </a:r>
          </a:p>
        </p:txBody>
      </p:sp>
      <p:sp>
        <p:nvSpPr>
          <p:cNvPr id="30723" name="Rectangle 4"/>
          <p:cNvSpPr>
            <a:spLocks noChangeArrowheads="1"/>
          </p:cNvSpPr>
          <p:nvPr/>
        </p:nvSpPr>
        <p:spPr bwMode="auto">
          <a:xfrm>
            <a:off x="973138" y="819150"/>
            <a:ext cx="8170862" cy="57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30000"/>
              </a:lnSpc>
            </a:pPr>
            <a:r>
              <a:rPr kumimoji="0" lang="zh-CN" altLang="en-US">
                <a:latin typeface="黑体" pitchFamily="2" charset="-122"/>
                <a:ea typeface="黑体" pitchFamily="2" charset="-122"/>
              </a:rPr>
              <a:t>见教材第</a:t>
            </a:r>
            <a:r>
              <a:rPr kumimoji="0" lang="en-US" altLang="zh-CN">
                <a:latin typeface="黑体" pitchFamily="2" charset="-122"/>
                <a:ea typeface="黑体" pitchFamily="2" charset="-122"/>
              </a:rPr>
              <a:t>3.4.5</a:t>
            </a:r>
            <a:r>
              <a:rPr kumimoji="0" lang="zh-CN" altLang="en-US">
                <a:latin typeface="黑体" pitchFamily="2" charset="-122"/>
                <a:ea typeface="黑体" pitchFamily="2" charset="-122"/>
              </a:rPr>
              <a:t>小节。</a:t>
            </a:r>
            <a:endParaRPr kumimoji="0" lang="en-US" altLang="zh-CN">
              <a:latin typeface="黑体" pitchFamily="2" charset="-122"/>
              <a:ea typeface="黑体" pitchFamily="2" charset="-122"/>
            </a:endParaRPr>
          </a:p>
        </p:txBody>
      </p:sp>
      <p:sp>
        <p:nvSpPr>
          <p:cNvPr id="30724" name="Rectangle 3"/>
          <p:cNvSpPr>
            <a:spLocks noChangeArrowheads="1"/>
          </p:cNvSpPr>
          <p:nvPr/>
        </p:nvSpPr>
        <p:spPr bwMode="auto">
          <a:xfrm>
            <a:off x="635000" y="1692275"/>
            <a:ext cx="8509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eaLnBrk="1" hangingPunct="1"/>
            <a:r>
              <a:rPr kumimoji="0" lang="zh-CN" altLang="en-US">
                <a:solidFill>
                  <a:srgbClr val="800000"/>
                </a:solidFill>
                <a:latin typeface="黑体" pitchFamily="2" charset="-122"/>
                <a:ea typeface="黑体" pitchFamily="2" charset="-122"/>
              </a:rPr>
              <a:t>3.2.</a:t>
            </a:r>
            <a:r>
              <a:rPr kumimoji="0" lang="en-US" altLang="zh-CN">
                <a:solidFill>
                  <a:srgbClr val="800000"/>
                </a:solidFill>
                <a:latin typeface="黑体" pitchFamily="2" charset="-122"/>
                <a:ea typeface="黑体" pitchFamily="2" charset="-122"/>
              </a:rPr>
              <a:t>6 x86</a:t>
            </a:r>
            <a:r>
              <a:rPr kumimoji="0" lang="zh-CN" altLang="en-US">
                <a:solidFill>
                  <a:srgbClr val="800000"/>
                </a:solidFill>
                <a:latin typeface="黑体" pitchFamily="2" charset="-122"/>
                <a:ea typeface="黑体" pitchFamily="2" charset="-122"/>
              </a:rPr>
              <a:t>架构的扩展指令集  </a:t>
            </a:r>
            <a:r>
              <a:rPr kumimoji="0" lang="zh-CN" altLang="en-US">
                <a:solidFill>
                  <a:schemeClr val="hlink"/>
                </a:solidFill>
                <a:latin typeface="黑体" pitchFamily="2" charset="-122"/>
                <a:ea typeface="黑体" pitchFamily="2" charset="-122"/>
              </a:rPr>
              <a:t>（自学）</a:t>
            </a:r>
          </a:p>
        </p:txBody>
      </p:sp>
      <p:sp>
        <p:nvSpPr>
          <p:cNvPr id="30725" name="Rectangle 4"/>
          <p:cNvSpPr>
            <a:spLocks noChangeArrowheads="1"/>
          </p:cNvSpPr>
          <p:nvPr/>
        </p:nvSpPr>
        <p:spPr bwMode="auto">
          <a:xfrm>
            <a:off x="973138" y="2054225"/>
            <a:ext cx="8170862" cy="57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30000"/>
              </a:lnSpc>
            </a:pPr>
            <a:r>
              <a:rPr kumimoji="0" lang="zh-CN" altLang="en-US">
                <a:latin typeface="黑体" pitchFamily="2" charset="-122"/>
                <a:ea typeface="黑体" pitchFamily="2" charset="-122"/>
              </a:rPr>
              <a:t>见教材第</a:t>
            </a:r>
            <a:r>
              <a:rPr kumimoji="0" lang="en-US" altLang="zh-CN">
                <a:latin typeface="黑体" pitchFamily="2" charset="-122"/>
                <a:ea typeface="黑体" pitchFamily="2" charset="-122"/>
              </a:rPr>
              <a:t>3.5.1</a:t>
            </a:r>
            <a:r>
              <a:rPr kumimoji="0" lang="zh-CN" altLang="en-US">
                <a:latin typeface="黑体" pitchFamily="2" charset="-122"/>
                <a:ea typeface="黑体" pitchFamily="2" charset="-122"/>
              </a:rPr>
              <a:t>小节。</a:t>
            </a:r>
            <a:endParaRPr kumimoji="0" lang="en-US" altLang="zh-CN">
              <a:latin typeface="黑体" pitchFamily="2" charset="-122"/>
              <a:ea typeface="黑体" pitchFamily="2" charset="-122"/>
            </a:endParaRPr>
          </a:p>
        </p:txBody>
      </p:sp>
      <p:sp>
        <p:nvSpPr>
          <p:cNvPr id="30726" name="Rectangle 4"/>
          <p:cNvSpPr>
            <a:spLocks noChangeArrowheads="1"/>
          </p:cNvSpPr>
          <p:nvPr/>
        </p:nvSpPr>
        <p:spPr bwMode="auto">
          <a:xfrm>
            <a:off x="690563" y="3827463"/>
            <a:ext cx="8453437" cy="1865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20000"/>
              </a:lnSpc>
            </a:pPr>
            <a:r>
              <a:rPr kumimoji="0" lang="zh-CN" altLang="en-US">
                <a:latin typeface="黑体" pitchFamily="2" charset="-122"/>
                <a:ea typeface="黑体" pitchFamily="2" charset="-122"/>
              </a:rPr>
              <a:t>   </a:t>
            </a:r>
            <a:r>
              <a:rPr kumimoji="0" lang="en-US" altLang="zh-CN">
                <a:latin typeface="黑体" pitchFamily="2" charset="-122"/>
                <a:ea typeface="黑体" pitchFamily="2" charset="-122"/>
              </a:rPr>
              <a:t>paddb     </a:t>
            </a:r>
            <a:r>
              <a:rPr kumimoji="0" lang="zh-CN" altLang="en-US">
                <a:latin typeface="黑体" pitchFamily="2" charset="-122"/>
                <a:ea typeface="黑体" pitchFamily="2" charset="-122"/>
              </a:rPr>
              <a:t>按字节对齐无符号</a:t>
            </a:r>
            <a:r>
              <a:rPr kumimoji="0" lang="zh-CN" altLang="en-US">
                <a:solidFill>
                  <a:schemeClr val="hlink"/>
                </a:solidFill>
                <a:latin typeface="黑体" pitchFamily="2" charset="-122"/>
                <a:ea typeface="黑体" pitchFamily="2" charset="-122"/>
              </a:rPr>
              <a:t>普通相加</a:t>
            </a:r>
            <a:r>
              <a:rPr kumimoji="0" lang="zh-CN" altLang="en-US">
                <a:latin typeface="黑体" pitchFamily="2" charset="-122"/>
                <a:ea typeface="黑体" pitchFamily="2" charset="-122"/>
              </a:rPr>
              <a:t> </a:t>
            </a:r>
          </a:p>
          <a:p>
            <a:pPr>
              <a:lnSpc>
                <a:spcPct val="120000"/>
              </a:lnSpc>
            </a:pPr>
            <a:r>
              <a:rPr kumimoji="0" lang="zh-CN" altLang="en-US">
                <a:latin typeface="黑体" pitchFamily="2" charset="-122"/>
                <a:ea typeface="黑体" pitchFamily="2" charset="-122"/>
              </a:rPr>
              <a:t>   </a:t>
            </a:r>
            <a:r>
              <a:rPr kumimoji="0" lang="en-US" altLang="zh-CN">
                <a:latin typeface="黑体" pitchFamily="2" charset="-122"/>
                <a:ea typeface="黑体" pitchFamily="2" charset="-122"/>
              </a:rPr>
              <a:t>paddusb   </a:t>
            </a:r>
            <a:r>
              <a:rPr kumimoji="0" lang="zh-CN" altLang="en-US">
                <a:latin typeface="黑体" pitchFamily="2" charset="-122"/>
                <a:ea typeface="黑体" pitchFamily="2" charset="-122"/>
              </a:rPr>
              <a:t>按字节对齐无符号</a:t>
            </a:r>
            <a:r>
              <a:rPr kumimoji="0" lang="zh-CN" altLang="en-US">
                <a:solidFill>
                  <a:schemeClr val="hlink"/>
                </a:solidFill>
                <a:latin typeface="黑体" pitchFamily="2" charset="-122"/>
                <a:ea typeface="黑体" pitchFamily="2" charset="-122"/>
              </a:rPr>
              <a:t>饱和相加</a:t>
            </a:r>
          </a:p>
          <a:p>
            <a:pPr>
              <a:lnSpc>
                <a:spcPct val="120000"/>
              </a:lnSpc>
            </a:pPr>
            <a:r>
              <a:rPr kumimoji="0" lang="zh-CN" altLang="en-US">
                <a:latin typeface="黑体" pitchFamily="2" charset="-122"/>
                <a:ea typeface="黑体" pitchFamily="2" charset="-122"/>
              </a:rPr>
              <a:t>     </a:t>
            </a:r>
            <a:r>
              <a:rPr kumimoji="0" lang="en-US" altLang="zh-CN">
                <a:latin typeface="黑体" pitchFamily="2" charset="-122"/>
                <a:ea typeface="黑体" pitchFamily="2" charset="-122"/>
              </a:rPr>
              <a:t>……</a:t>
            </a:r>
            <a:endParaRPr kumimoji="0" lang="zh-CN" altLang="en-US">
              <a:latin typeface="黑体" pitchFamily="2" charset="-122"/>
              <a:ea typeface="黑体" pitchFamily="2" charset="-122"/>
            </a:endParaRPr>
          </a:p>
          <a:p>
            <a:pPr>
              <a:lnSpc>
                <a:spcPct val="120000"/>
              </a:lnSpc>
            </a:pPr>
            <a:r>
              <a:rPr kumimoji="0" lang="zh-CN" altLang="en-US">
                <a:latin typeface="黑体" pitchFamily="2" charset="-122"/>
                <a:ea typeface="黑体" pitchFamily="2" charset="-122"/>
              </a:rPr>
              <a:t>      </a:t>
            </a:r>
            <a:endParaRPr kumimoji="0" lang="en-US" altLang="zh-CN">
              <a:latin typeface="黑体" pitchFamily="2" charset="-122"/>
              <a:ea typeface="黑体" pitchFamily="2" charset="-122"/>
            </a:endParaRPr>
          </a:p>
        </p:txBody>
      </p:sp>
      <p:sp>
        <p:nvSpPr>
          <p:cNvPr id="30727" name="Rectangle 3"/>
          <p:cNvSpPr>
            <a:spLocks noChangeArrowheads="1"/>
          </p:cNvSpPr>
          <p:nvPr/>
        </p:nvSpPr>
        <p:spPr bwMode="auto">
          <a:xfrm>
            <a:off x="635000" y="3309938"/>
            <a:ext cx="8509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eaLnBrk="1" hangingPunct="1"/>
            <a:r>
              <a:rPr kumimoji="0" lang="zh-CN" altLang="en-US">
                <a:solidFill>
                  <a:srgbClr val="800000"/>
                </a:solidFill>
                <a:latin typeface="黑体" pitchFamily="2" charset="-122"/>
                <a:ea typeface="黑体" pitchFamily="2" charset="-122"/>
              </a:rPr>
              <a:t>例：</a:t>
            </a:r>
            <a:r>
              <a:rPr kumimoji="0" lang="en-US" altLang="zh-CN">
                <a:solidFill>
                  <a:srgbClr val="800000"/>
                </a:solidFill>
                <a:latin typeface="黑体" pitchFamily="2" charset="-122"/>
                <a:ea typeface="黑体" pitchFamily="2" charset="-122"/>
              </a:rPr>
              <a:t>MMX</a:t>
            </a:r>
            <a:r>
              <a:rPr kumimoji="0" lang="zh-CN" altLang="en-US">
                <a:solidFill>
                  <a:srgbClr val="800000"/>
                </a:solidFill>
                <a:latin typeface="黑体" pitchFamily="2" charset="-122"/>
                <a:ea typeface="黑体" pitchFamily="2" charset="-122"/>
              </a:rPr>
              <a:t>指令集中的算术指令</a:t>
            </a:r>
            <a:endParaRPr kumimoji="0" lang="zh-CN" altLang="en-US" sz="1800">
              <a:solidFill>
                <a:schemeClr val="hlink"/>
              </a:solidFill>
              <a:latin typeface="黑体" pitchFamily="2" charset="-122"/>
              <a:ea typeface="黑体" pitchFamily="2" charset="-122"/>
            </a:endParaRPr>
          </a:p>
        </p:txBody>
      </p:sp>
    </p:spTree>
  </p:cSld>
  <p:clrMapOvr>
    <a:masterClrMapping/>
  </p:clrMapOvr>
  <p:transition>
    <p:wipe dir="d"/>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ChangeArrowheads="1"/>
          </p:cNvSpPr>
          <p:nvPr/>
        </p:nvSpPr>
        <p:spPr bwMode="auto">
          <a:xfrm>
            <a:off x="596900" y="828675"/>
            <a:ext cx="75184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lnSpc>
                <a:spcPct val="150000"/>
              </a:lnSpc>
            </a:pPr>
            <a:r>
              <a:rPr lang="zh-CN" altLang="en-US">
                <a:solidFill>
                  <a:srgbClr val="800000"/>
                </a:solidFill>
                <a:latin typeface="黑体" pitchFamily="2" charset="-122"/>
                <a:ea typeface="黑体" pitchFamily="2" charset="-122"/>
              </a:rPr>
              <a:t>思考题： </a:t>
            </a:r>
            <a:r>
              <a:rPr lang="en-US" altLang="zh-CN">
                <a:latin typeface="黑体" pitchFamily="2" charset="-122"/>
                <a:ea typeface="黑体" pitchFamily="2" charset="-122"/>
              </a:rPr>
              <a:t>P75 3-1，3-2，3-5，3-6  </a:t>
            </a:r>
          </a:p>
          <a:p>
            <a:pPr eaLnBrk="1" hangingPunct="1">
              <a:lnSpc>
                <a:spcPct val="150000"/>
              </a:lnSpc>
            </a:pPr>
            <a:r>
              <a:rPr lang="zh-CN" altLang="en-US">
                <a:solidFill>
                  <a:srgbClr val="800000"/>
                </a:solidFill>
                <a:latin typeface="黑体" pitchFamily="2" charset="-122"/>
                <a:ea typeface="黑体" pitchFamily="2" charset="-122"/>
              </a:rPr>
              <a:t>习题：   </a:t>
            </a:r>
            <a:r>
              <a:rPr lang="en-US" altLang="zh-CN">
                <a:latin typeface="黑体" pitchFamily="2" charset="-122"/>
                <a:ea typeface="黑体" pitchFamily="2" charset="-122"/>
              </a:rPr>
              <a:t>P75 3-3，3-4        </a:t>
            </a:r>
            <a:endParaRPr lang="zh-CN" altLang="en-US">
              <a:solidFill>
                <a:schemeClr val="tx2"/>
              </a:solidFill>
              <a:latin typeface="黑体" pitchFamily="2" charset="-122"/>
              <a:ea typeface="黑体" pitchFamily="2" charset="-122"/>
            </a:endParaRPr>
          </a:p>
        </p:txBody>
      </p:sp>
    </p:spTree>
  </p:cSld>
  <p:clrMapOvr>
    <a:masterClrMapping/>
  </p:clrMapOvr>
  <p:transition>
    <p:wipe dir="d"/>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3"/>
          <p:cNvSpPr>
            <a:spLocks noChangeArrowheads="1"/>
          </p:cNvSpPr>
          <p:nvPr/>
        </p:nvSpPr>
        <p:spPr bwMode="auto">
          <a:xfrm>
            <a:off x="693738" y="404813"/>
            <a:ext cx="7848600" cy="8382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1" hangingPunct="1"/>
            <a:r>
              <a:rPr lang="zh-CN" altLang="en-US" sz="3200">
                <a:solidFill>
                  <a:srgbClr val="990000"/>
                </a:solidFill>
                <a:latin typeface="黑体" pitchFamily="2" charset="-122"/>
                <a:ea typeface="黑体" pitchFamily="2" charset="-122"/>
              </a:rPr>
              <a:t>第3章  指令系统</a:t>
            </a:r>
          </a:p>
        </p:txBody>
      </p:sp>
      <p:sp>
        <p:nvSpPr>
          <p:cNvPr id="5123" name="Text Box 13"/>
          <p:cNvSpPr txBox="1">
            <a:spLocks noChangeArrowheads="1"/>
          </p:cNvSpPr>
          <p:nvPr/>
        </p:nvSpPr>
        <p:spPr bwMode="auto">
          <a:xfrm>
            <a:off x="974725" y="1535113"/>
            <a:ext cx="7394575" cy="4373562"/>
          </a:xfrm>
          <a:prstGeom prst="rect">
            <a:avLst/>
          </a:prstGeom>
          <a:gradFill rotWithShape="0">
            <a:gsLst>
              <a:gs pos="0">
                <a:srgbClr val="ADD6FF"/>
              </a:gs>
              <a:gs pos="50000">
                <a:srgbClr val="F5E3F3"/>
              </a:gs>
              <a:gs pos="100000">
                <a:srgbClr val="ADD6FF"/>
              </a:gs>
            </a:gsLst>
            <a:lin ang="2700000" scaled="1"/>
          </a:gradFill>
          <a:ln w="19050">
            <a:solidFill>
              <a:srgbClr val="000099"/>
            </a:solidFill>
            <a:miter lim="800000"/>
            <a:headEnd/>
            <a:tailEnd/>
          </a:ln>
        </p:spPr>
        <p:txBody>
          <a:bodyPr/>
          <a:lstStyle>
            <a:lvl1pPr marL="1074738" indent="-1074738">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l">
              <a:lnSpc>
                <a:spcPct val="160000"/>
              </a:lnSpc>
              <a:spcBef>
                <a:spcPct val="50000"/>
              </a:spcBef>
            </a:pPr>
            <a:r>
              <a:rPr lang="zh-CN" altLang="en-US">
                <a:solidFill>
                  <a:srgbClr val="800000"/>
                </a:solidFill>
                <a:latin typeface="黑体" pitchFamily="2" charset="-122"/>
                <a:ea typeface="黑体" pitchFamily="2" charset="-122"/>
              </a:rPr>
              <a:t>本章要点：</a:t>
            </a:r>
          </a:p>
          <a:p>
            <a:pPr algn="l">
              <a:lnSpc>
                <a:spcPct val="120000"/>
              </a:lnSpc>
              <a:spcBef>
                <a:spcPct val="50000"/>
              </a:spcBef>
            </a:pPr>
            <a:r>
              <a:rPr lang="zh-CN" altLang="en-US">
                <a:latin typeface="黑体" pitchFamily="2" charset="-122"/>
                <a:ea typeface="黑体" pitchFamily="2" charset="-122"/>
              </a:rPr>
              <a:t>    1. 指令的基本格式和基本操作种类、扩展操作码方法；</a:t>
            </a:r>
          </a:p>
          <a:p>
            <a:pPr algn="l">
              <a:lnSpc>
                <a:spcPct val="120000"/>
              </a:lnSpc>
              <a:spcBef>
                <a:spcPct val="50000"/>
              </a:spcBef>
            </a:pPr>
            <a:r>
              <a:rPr lang="zh-CN" altLang="en-US">
                <a:latin typeface="黑体" pitchFamily="2" charset="-122"/>
                <a:ea typeface="黑体" pitchFamily="2" charset="-122"/>
              </a:rPr>
              <a:t>    2. 基本数据寻址方式及其常见的变形方式的有效地址的确定方法及寻址特点；</a:t>
            </a:r>
          </a:p>
          <a:p>
            <a:pPr algn="l">
              <a:lnSpc>
                <a:spcPct val="120000"/>
              </a:lnSpc>
              <a:spcBef>
                <a:spcPct val="50000"/>
              </a:spcBef>
            </a:pPr>
            <a:r>
              <a:rPr lang="zh-CN" altLang="en-US">
                <a:latin typeface="黑体" pitchFamily="2" charset="-122"/>
                <a:ea typeface="黑体" pitchFamily="2" charset="-122"/>
              </a:rPr>
              <a:t>    3. 存储器堆栈的概念及堆栈的进、出栈操作；</a:t>
            </a:r>
          </a:p>
          <a:p>
            <a:pPr algn="l">
              <a:lnSpc>
                <a:spcPct val="120000"/>
              </a:lnSpc>
              <a:spcBef>
                <a:spcPct val="50000"/>
              </a:spcBef>
            </a:pPr>
            <a:r>
              <a:rPr lang="zh-CN" altLang="en-US">
                <a:latin typeface="黑体" pitchFamily="2" charset="-122"/>
                <a:ea typeface="黑体" pitchFamily="2" charset="-122"/>
              </a:rPr>
              <a:t>    </a:t>
            </a:r>
            <a:r>
              <a:rPr lang="en-US" altLang="zh-CN">
                <a:latin typeface="黑体" pitchFamily="2" charset="-122"/>
                <a:ea typeface="黑体" pitchFamily="2" charset="-122"/>
              </a:rPr>
              <a:t>4. </a:t>
            </a:r>
            <a:r>
              <a:rPr lang="zh-CN" altLang="en-US">
                <a:latin typeface="黑体" pitchFamily="2" charset="-122"/>
                <a:ea typeface="黑体" pitchFamily="2" charset="-122"/>
              </a:rPr>
              <a:t>指令系统的发展及</a:t>
            </a:r>
            <a:r>
              <a:rPr lang="en-US" altLang="zh-CN">
                <a:latin typeface="黑体" pitchFamily="2" charset="-122"/>
                <a:ea typeface="黑体" pitchFamily="2" charset="-122"/>
              </a:rPr>
              <a:t>RISC</a:t>
            </a:r>
            <a:r>
              <a:rPr lang="zh-CN" altLang="en-US">
                <a:latin typeface="黑体" pitchFamily="2" charset="-122"/>
                <a:ea typeface="黑体" pitchFamily="2" charset="-122"/>
              </a:rPr>
              <a:t>技术。</a:t>
            </a:r>
            <a:endParaRPr lang="en-US" altLang="zh-CN">
              <a:latin typeface="黑体" pitchFamily="2" charset="-122"/>
              <a:ea typeface="黑体" pitchFamily="2" charset="-122"/>
            </a:endParaRPr>
          </a:p>
        </p:txBody>
      </p:sp>
    </p:spTree>
  </p:cSld>
  <p:clrMapOvr>
    <a:masterClrMapping/>
  </p:clrMapOvr>
  <p:transition>
    <p:wipe dir="d"/>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ChangeArrowheads="1"/>
          </p:cNvSpPr>
          <p:nvPr/>
        </p:nvSpPr>
        <p:spPr bwMode="auto">
          <a:xfrm>
            <a:off x="0" y="552450"/>
            <a:ext cx="91440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r>
              <a:rPr lang="zh-CN" altLang="en-US" sz="2600">
                <a:solidFill>
                  <a:srgbClr val="800000"/>
                </a:solidFill>
                <a:latin typeface="黑体" pitchFamily="2" charset="-122"/>
                <a:ea typeface="黑体" pitchFamily="2" charset="-122"/>
              </a:rPr>
              <a:t>§</a:t>
            </a:r>
            <a:r>
              <a:rPr kumimoji="0" lang="zh-CN" altLang="en-US" sz="2600">
                <a:solidFill>
                  <a:srgbClr val="800000"/>
                </a:solidFill>
                <a:latin typeface="黑体" pitchFamily="2" charset="-122"/>
                <a:ea typeface="黑体" pitchFamily="2" charset="-122"/>
              </a:rPr>
              <a:t>3.3 寻址技术</a:t>
            </a:r>
          </a:p>
        </p:txBody>
      </p:sp>
      <p:sp>
        <p:nvSpPr>
          <p:cNvPr id="32771" name="Rectangle 3"/>
          <p:cNvSpPr>
            <a:spLocks noChangeArrowheads="1"/>
          </p:cNvSpPr>
          <p:nvPr/>
        </p:nvSpPr>
        <p:spPr bwMode="auto">
          <a:xfrm>
            <a:off x="942975" y="1160463"/>
            <a:ext cx="8158163"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eaLnBrk="1" hangingPunct="1">
              <a:lnSpc>
                <a:spcPct val="90000"/>
              </a:lnSpc>
              <a:spcBef>
                <a:spcPct val="20000"/>
              </a:spcBef>
              <a:buClr>
                <a:schemeClr val="bg1"/>
              </a:buClr>
              <a:buFont typeface="Wingdings" pitchFamily="2" charset="2"/>
              <a:buNone/>
            </a:pPr>
            <a:r>
              <a:rPr kumimoji="0" lang="zh-CN" altLang="en-US">
                <a:solidFill>
                  <a:srgbClr val="800000"/>
                </a:solidFill>
                <a:latin typeface="黑体" pitchFamily="2" charset="-122"/>
                <a:ea typeface="黑体" pitchFamily="2" charset="-122"/>
              </a:rPr>
              <a:t>寻址：</a:t>
            </a:r>
            <a:r>
              <a:rPr kumimoji="0" lang="zh-CN" altLang="en-US">
                <a:latin typeface="黑体" pitchFamily="2" charset="-122"/>
                <a:ea typeface="黑体" pitchFamily="2" charset="-122"/>
              </a:rPr>
              <a:t>1)指令寻址</a:t>
            </a:r>
          </a:p>
          <a:p>
            <a:pPr algn="l" eaLnBrk="1" hangingPunct="1">
              <a:lnSpc>
                <a:spcPct val="90000"/>
              </a:lnSpc>
              <a:spcBef>
                <a:spcPct val="20000"/>
              </a:spcBef>
              <a:buClr>
                <a:schemeClr val="bg1"/>
              </a:buClr>
              <a:buFont typeface="Wingdings" pitchFamily="2" charset="2"/>
              <a:buNone/>
            </a:pPr>
            <a:r>
              <a:rPr kumimoji="0" lang="zh-CN" altLang="en-US">
                <a:latin typeface="黑体" pitchFamily="2" charset="-122"/>
                <a:ea typeface="黑体" pitchFamily="2" charset="-122"/>
              </a:rPr>
              <a:t>      2)数据寻址</a:t>
            </a:r>
          </a:p>
        </p:txBody>
      </p:sp>
      <p:sp>
        <p:nvSpPr>
          <p:cNvPr id="573444" name="Rectangle 4"/>
          <p:cNvSpPr>
            <a:spLocks noChangeArrowheads="1"/>
          </p:cNvSpPr>
          <p:nvPr/>
        </p:nvSpPr>
        <p:spPr bwMode="auto">
          <a:xfrm>
            <a:off x="223838" y="2486025"/>
            <a:ext cx="8877300"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eaLnBrk="1" hangingPunct="1">
              <a:lnSpc>
                <a:spcPct val="60000"/>
              </a:lnSpc>
              <a:spcBef>
                <a:spcPct val="50000"/>
              </a:spcBef>
            </a:pPr>
            <a:r>
              <a:rPr kumimoji="0" lang="zh-CN" altLang="en-US">
                <a:latin typeface="黑体" pitchFamily="2" charset="-122"/>
                <a:ea typeface="黑体" pitchFamily="2" charset="-122"/>
              </a:rPr>
              <a:t>     指令寻址：寻找下一条将要执行的指令地址。 </a:t>
            </a:r>
          </a:p>
          <a:p>
            <a:pPr algn="l" eaLnBrk="1" hangingPunct="1">
              <a:lnSpc>
                <a:spcPct val="60000"/>
              </a:lnSpc>
              <a:spcBef>
                <a:spcPct val="50000"/>
              </a:spcBef>
            </a:pPr>
            <a:r>
              <a:rPr kumimoji="0" lang="zh-CN" altLang="en-US">
                <a:latin typeface="黑体" pitchFamily="2" charset="-122"/>
                <a:ea typeface="黑体" pitchFamily="2" charset="-122"/>
              </a:rPr>
              <a:t>               通常采用顺序寻址(顺序执行)或跳跃寻址(转移</a:t>
            </a:r>
            <a:r>
              <a:rPr kumimoji="0" lang="en-US" altLang="zh-CN">
                <a:latin typeface="黑体" pitchFamily="2" charset="-122"/>
                <a:ea typeface="黑体" pitchFamily="2" charset="-122"/>
              </a:rPr>
              <a:t>)</a:t>
            </a:r>
            <a:endParaRPr kumimoji="0" lang="zh-CN" altLang="en-US">
              <a:latin typeface="黑体" pitchFamily="2" charset="-122"/>
              <a:ea typeface="黑体" pitchFamily="2" charset="-122"/>
            </a:endParaRPr>
          </a:p>
        </p:txBody>
      </p:sp>
      <p:sp>
        <p:nvSpPr>
          <p:cNvPr id="573445" name="Rectangle 5"/>
          <p:cNvSpPr>
            <a:spLocks noChangeArrowheads="1"/>
          </p:cNvSpPr>
          <p:nvPr/>
        </p:nvSpPr>
        <p:spPr bwMode="auto">
          <a:xfrm>
            <a:off x="941388" y="3432175"/>
            <a:ext cx="59817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eaLnBrk="1" hangingPunct="1">
              <a:lnSpc>
                <a:spcPct val="90000"/>
              </a:lnSpc>
              <a:spcBef>
                <a:spcPct val="20000"/>
              </a:spcBef>
              <a:buClr>
                <a:schemeClr val="bg1"/>
              </a:buClr>
              <a:buFont typeface="Wingdings" pitchFamily="2" charset="2"/>
              <a:buNone/>
            </a:pPr>
            <a:r>
              <a:rPr kumimoji="0" lang="zh-CN" altLang="en-US">
                <a:latin typeface="黑体" pitchFamily="2" charset="-122"/>
                <a:ea typeface="黑体" pitchFamily="2" charset="-122"/>
              </a:rPr>
              <a:t>数据寻址：寻找操作数的地址。</a:t>
            </a:r>
          </a:p>
          <a:p>
            <a:pPr algn="l" eaLnBrk="1" hangingPunct="1">
              <a:lnSpc>
                <a:spcPct val="90000"/>
              </a:lnSpc>
              <a:spcBef>
                <a:spcPct val="20000"/>
              </a:spcBef>
              <a:buClr>
                <a:schemeClr val="bg1"/>
              </a:buClr>
              <a:buFont typeface="Wingdings" pitchFamily="2" charset="2"/>
              <a:buNone/>
            </a:pPr>
            <a:r>
              <a:rPr kumimoji="0" lang="zh-CN" altLang="en-US">
                <a:latin typeface="黑体" pitchFamily="2" charset="-122"/>
                <a:ea typeface="黑体" pitchFamily="2" charset="-122"/>
              </a:rPr>
              <a:t>          </a:t>
            </a:r>
            <a:r>
              <a:rPr kumimoji="0" lang="zh-CN" altLang="en-US">
                <a:solidFill>
                  <a:schemeClr val="hlink"/>
                </a:solidFill>
                <a:latin typeface="黑体" pitchFamily="2" charset="-122"/>
                <a:ea typeface="黑体" pitchFamily="2" charset="-122"/>
              </a:rPr>
              <a:t>（本章重点）</a:t>
            </a:r>
            <a:endParaRPr kumimoji="0" lang="en-US" altLang="zh-CN">
              <a:solidFill>
                <a:schemeClr val="hlink"/>
              </a:solidFill>
              <a:latin typeface="黑体" pitchFamily="2" charset="-122"/>
              <a:ea typeface="黑体" pitchFamily="2" charset="-122"/>
            </a:endParaRPr>
          </a:p>
        </p:txBody>
      </p:sp>
      <p:sp>
        <p:nvSpPr>
          <p:cNvPr id="573446" name="Text Box 6"/>
          <p:cNvSpPr txBox="1">
            <a:spLocks noChangeArrowheads="1"/>
          </p:cNvSpPr>
          <p:nvPr/>
        </p:nvSpPr>
        <p:spPr bwMode="auto">
          <a:xfrm>
            <a:off x="960438" y="4502150"/>
            <a:ext cx="5918200" cy="42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l" eaLnBrk="1" hangingPunct="1">
              <a:lnSpc>
                <a:spcPct val="90000"/>
              </a:lnSpc>
              <a:spcBef>
                <a:spcPct val="50000"/>
              </a:spcBef>
              <a:buClr>
                <a:schemeClr val="bg1"/>
              </a:buClr>
              <a:buFont typeface="Wingdings" pitchFamily="2" charset="2"/>
              <a:buNone/>
            </a:pPr>
            <a:r>
              <a:rPr kumimoji="0" lang="zh-CN" altLang="en-US">
                <a:latin typeface="黑体" pitchFamily="2" charset="-122"/>
                <a:ea typeface="黑体" pitchFamily="2" charset="-122"/>
              </a:rPr>
              <a:t>寻址与存储单元的编址有关</a:t>
            </a: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73444"/>
                                        </p:tgtEl>
                                        <p:attrNameLst>
                                          <p:attrName>style.visibility</p:attrName>
                                        </p:attrNameLst>
                                      </p:cBhvr>
                                      <p:to>
                                        <p:strVal val="visible"/>
                                      </p:to>
                                    </p:set>
                                    <p:animEffect transition="in" filter="wipe(up)">
                                      <p:cBhvr>
                                        <p:cTn id="7" dur="500"/>
                                        <p:tgtEl>
                                          <p:spTgt spid="57344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573445"/>
                                        </p:tgtEl>
                                        <p:attrNameLst>
                                          <p:attrName>style.visibility</p:attrName>
                                        </p:attrNameLst>
                                      </p:cBhvr>
                                      <p:to>
                                        <p:strVal val="visible"/>
                                      </p:to>
                                    </p:set>
                                    <p:animEffect transition="in" filter="wipe(up)">
                                      <p:cBhvr>
                                        <p:cTn id="12" dur="500"/>
                                        <p:tgtEl>
                                          <p:spTgt spid="57344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573446"/>
                                        </p:tgtEl>
                                        <p:attrNameLst>
                                          <p:attrName>style.visibility</p:attrName>
                                        </p:attrNameLst>
                                      </p:cBhvr>
                                      <p:to>
                                        <p:strVal val="visible"/>
                                      </p:to>
                                    </p:set>
                                    <p:animEffect transition="in" filter="wipe(up)">
                                      <p:cBhvr>
                                        <p:cTn id="17" dur="500"/>
                                        <p:tgtEl>
                                          <p:spTgt spid="5734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44" grpId="0" autoUpdateAnimBg="0"/>
      <p:bldP spid="573445" grpId="0" autoUpdateAnimBg="0"/>
      <p:bldP spid="573446" grpId="0"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ChangeArrowheads="1"/>
          </p:cNvSpPr>
          <p:nvPr/>
        </p:nvSpPr>
        <p:spPr bwMode="auto">
          <a:xfrm>
            <a:off x="666750" y="450850"/>
            <a:ext cx="84772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eaLnBrk="1" hangingPunct="1"/>
            <a:r>
              <a:rPr kumimoji="0" lang="zh-CN" altLang="en-US">
                <a:solidFill>
                  <a:srgbClr val="800000"/>
                </a:solidFill>
                <a:latin typeface="黑体" pitchFamily="2" charset="-122"/>
                <a:ea typeface="黑体" pitchFamily="2" charset="-122"/>
              </a:rPr>
              <a:t>3.3.1 编址</a:t>
            </a:r>
          </a:p>
        </p:txBody>
      </p:sp>
      <p:sp>
        <p:nvSpPr>
          <p:cNvPr id="33795" name="Rectangle 4"/>
          <p:cNvSpPr>
            <a:spLocks noChangeArrowheads="1"/>
          </p:cNvSpPr>
          <p:nvPr/>
        </p:nvSpPr>
        <p:spPr bwMode="auto">
          <a:xfrm>
            <a:off x="541338" y="1139825"/>
            <a:ext cx="8602662" cy="3268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lvl="1" algn="l" eaLnBrk="1" hangingPunct="1">
              <a:lnSpc>
                <a:spcPct val="80000"/>
              </a:lnSpc>
              <a:spcBef>
                <a:spcPct val="50000"/>
              </a:spcBef>
              <a:buClr>
                <a:srgbClr val="BD1DB2"/>
              </a:buClr>
              <a:buFont typeface="Wingdings" pitchFamily="2" charset="2"/>
              <a:buNone/>
            </a:pPr>
            <a:r>
              <a:rPr kumimoji="0" lang="zh-CN" altLang="en-US">
                <a:latin typeface="黑体" pitchFamily="2" charset="-122"/>
                <a:ea typeface="黑体" pitchFamily="2" charset="-122"/>
              </a:rPr>
              <a:t>常见的编址单位有：</a:t>
            </a:r>
          </a:p>
          <a:p>
            <a:pPr lvl="1" algn="l" eaLnBrk="1" hangingPunct="1">
              <a:lnSpc>
                <a:spcPct val="80000"/>
              </a:lnSpc>
              <a:spcBef>
                <a:spcPct val="50000"/>
              </a:spcBef>
              <a:buClr>
                <a:srgbClr val="BD1DB2"/>
              </a:buClr>
              <a:buFont typeface="Wingdings" pitchFamily="2" charset="2"/>
              <a:buNone/>
            </a:pPr>
            <a:r>
              <a:rPr kumimoji="0" lang="zh-CN" altLang="en-US">
                <a:latin typeface="黑体" pitchFamily="2" charset="-122"/>
                <a:ea typeface="黑体" pitchFamily="2" charset="-122"/>
              </a:rPr>
              <a:t>    按字编址：编址单位=计算机字长</a:t>
            </a:r>
          </a:p>
          <a:p>
            <a:pPr lvl="1" algn="l" eaLnBrk="1" hangingPunct="1">
              <a:lnSpc>
                <a:spcPct val="80000"/>
              </a:lnSpc>
              <a:spcBef>
                <a:spcPct val="50000"/>
              </a:spcBef>
              <a:buClr>
                <a:srgbClr val="BD1DB2"/>
              </a:buClr>
              <a:buFont typeface="Wingdings" pitchFamily="2" charset="2"/>
              <a:buNone/>
            </a:pPr>
            <a:r>
              <a:rPr kumimoji="0" lang="zh-CN" altLang="en-US">
                <a:latin typeface="黑体" pitchFamily="2" charset="-122"/>
                <a:ea typeface="黑体" pitchFamily="2" charset="-122"/>
              </a:rPr>
              <a:t>    按字节编址：编址单位=1个字节 </a:t>
            </a:r>
            <a:r>
              <a:rPr kumimoji="0" lang="en-US" altLang="zh-CN">
                <a:latin typeface="黑体" pitchFamily="2" charset="-122"/>
                <a:ea typeface="黑体" pitchFamily="2" charset="-122"/>
              </a:rPr>
              <a:t>(</a:t>
            </a:r>
            <a:r>
              <a:rPr kumimoji="0" lang="zh-CN" altLang="en-US">
                <a:latin typeface="黑体" pitchFamily="2" charset="-122"/>
                <a:ea typeface="黑体" pitchFamily="2" charset="-122"/>
              </a:rPr>
              <a:t>最常见）   </a:t>
            </a:r>
          </a:p>
          <a:p>
            <a:pPr lvl="1" algn="l" eaLnBrk="1" hangingPunct="1">
              <a:lnSpc>
                <a:spcPct val="80000"/>
              </a:lnSpc>
              <a:spcBef>
                <a:spcPct val="50000"/>
              </a:spcBef>
              <a:buClr>
                <a:srgbClr val="BD1DB2"/>
              </a:buClr>
              <a:buFont typeface="Wingdings" pitchFamily="2" charset="2"/>
              <a:buNone/>
            </a:pPr>
            <a:r>
              <a:rPr kumimoji="0" lang="zh-CN" altLang="en-US">
                <a:latin typeface="黑体" pitchFamily="2" charset="-122"/>
                <a:ea typeface="黑体" pitchFamily="2" charset="-122"/>
              </a:rPr>
              <a:t>    按位编址：编址单位=1</a:t>
            </a:r>
            <a:r>
              <a:rPr kumimoji="0" lang="en-US" altLang="zh-CN">
                <a:latin typeface="黑体" pitchFamily="2" charset="-122"/>
                <a:ea typeface="黑体" pitchFamily="2" charset="-122"/>
              </a:rPr>
              <a:t>bit</a:t>
            </a:r>
          </a:p>
          <a:p>
            <a:pPr lvl="1" algn="l" eaLnBrk="1" hangingPunct="1">
              <a:lnSpc>
                <a:spcPct val="80000"/>
              </a:lnSpc>
              <a:spcBef>
                <a:spcPct val="50000"/>
              </a:spcBef>
              <a:buClr>
                <a:srgbClr val="BD1DB2"/>
              </a:buClr>
              <a:buFont typeface="Wingdings" pitchFamily="2" charset="2"/>
              <a:buNone/>
            </a:pPr>
            <a:endParaRPr kumimoji="0" lang="en-US" altLang="zh-CN">
              <a:latin typeface="黑体" pitchFamily="2" charset="-122"/>
              <a:ea typeface="黑体" pitchFamily="2" charset="-122"/>
            </a:endParaRPr>
          </a:p>
          <a:p>
            <a:pPr lvl="1" algn="l" eaLnBrk="1" hangingPunct="1">
              <a:lnSpc>
                <a:spcPct val="80000"/>
              </a:lnSpc>
              <a:spcBef>
                <a:spcPct val="50000"/>
              </a:spcBef>
              <a:buClr>
                <a:srgbClr val="BD1DB2"/>
              </a:buClr>
              <a:buFont typeface="Wingdings" pitchFamily="2" charset="2"/>
              <a:buNone/>
            </a:pPr>
            <a:r>
              <a:rPr kumimoji="0" lang="zh-CN" altLang="en-US">
                <a:latin typeface="黑体" pitchFamily="2" charset="-122"/>
                <a:ea typeface="黑体" pitchFamily="2" charset="-122"/>
              </a:rPr>
              <a:t>主存容量越大、编址单位越小，所需的地址码位数越长。</a:t>
            </a:r>
          </a:p>
          <a:p>
            <a:pPr lvl="1" algn="l" eaLnBrk="1" hangingPunct="1">
              <a:lnSpc>
                <a:spcPct val="80000"/>
              </a:lnSpc>
              <a:spcBef>
                <a:spcPct val="50000"/>
              </a:spcBef>
              <a:buClr>
                <a:srgbClr val="BD1DB2"/>
              </a:buClr>
              <a:buFont typeface="Wingdings" pitchFamily="2" charset="2"/>
              <a:buNone/>
            </a:pPr>
            <a:endParaRPr kumimoji="0" lang="zh-CN" altLang="en-US">
              <a:latin typeface="黑体" pitchFamily="2" charset="-122"/>
              <a:ea typeface="黑体" pitchFamily="2" charset="-122"/>
            </a:endParaRPr>
          </a:p>
        </p:txBody>
      </p:sp>
    </p:spTree>
  </p:cSld>
  <p:clrMapOvr>
    <a:masterClrMapping/>
  </p:clrMapOvr>
  <p:transition>
    <p:wipe dir="d"/>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ChangeArrowheads="1"/>
          </p:cNvSpPr>
          <p:nvPr/>
        </p:nvSpPr>
        <p:spPr bwMode="auto">
          <a:xfrm>
            <a:off x="654050" y="461963"/>
            <a:ext cx="39671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eaLnBrk="1" hangingPunct="1"/>
            <a:r>
              <a:rPr kumimoji="0" lang="zh-CN" altLang="en-US">
                <a:solidFill>
                  <a:srgbClr val="800000"/>
                </a:solidFill>
                <a:latin typeface="黑体" pitchFamily="2" charset="-122"/>
                <a:ea typeface="黑体" pitchFamily="2" charset="-122"/>
              </a:rPr>
              <a:t>3.3.2 基本的数据寻址方式</a:t>
            </a:r>
          </a:p>
        </p:txBody>
      </p:sp>
      <p:sp>
        <p:nvSpPr>
          <p:cNvPr id="34819" name="Rectangle 3"/>
          <p:cNvSpPr>
            <a:spLocks noChangeArrowheads="1"/>
          </p:cNvSpPr>
          <p:nvPr/>
        </p:nvSpPr>
        <p:spPr bwMode="auto">
          <a:xfrm>
            <a:off x="533400" y="992188"/>
            <a:ext cx="8610600" cy="534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a:lnSpc>
                <a:spcPct val="120000"/>
              </a:lnSpc>
              <a:spcBef>
                <a:spcPct val="50000"/>
              </a:spcBef>
            </a:pPr>
            <a:r>
              <a:rPr kumimoji="0" lang="zh-CN" altLang="en-US">
                <a:latin typeface="黑体" pitchFamily="2" charset="-122"/>
                <a:ea typeface="黑体" pitchFamily="2" charset="-122"/>
              </a:rPr>
              <a:t>   数据寻址方式：</a:t>
            </a:r>
            <a:r>
              <a:rPr kumimoji="0" lang="zh-CN" altLang="en-US">
                <a:latin typeface="黑体" pitchFamily="2" charset="-122"/>
                <a:ea typeface="黑体" pitchFamily="2" charset="-122"/>
                <a:cs typeface="Times New Roman" pitchFamily="18" charset="0"/>
              </a:rPr>
              <a:t>由指令中形式地址确定有效地址的方法。</a:t>
            </a:r>
            <a:r>
              <a:rPr kumimoji="0" lang="zh-CN" altLang="en-US">
                <a:latin typeface="黑体" pitchFamily="2" charset="-122"/>
                <a:ea typeface="黑体" pitchFamily="2" charset="-122"/>
              </a:rPr>
              <a:t> </a:t>
            </a:r>
          </a:p>
        </p:txBody>
      </p:sp>
      <p:grpSp>
        <p:nvGrpSpPr>
          <p:cNvPr id="2" name="Group 46"/>
          <p:cNvGrpSpPr>
            <a:grpSpLocks/>
          </p:cNvGrpSpPr>
          <p:nvPr/>
        </p:nvGrpSpPr>
        <p:grpSpPr bwMode="auto">
          <a:xfrm>
            <a:off x="1322388" y="1631950"/>
            <a:ext cx="6959600" cy="1758950"/>
            <a:chOff x="344" y="971"/>
            <a:chExt cx="4384" cy="1108"/>
          </a:xfrm>
        </p:grpSpPr>
        <p:grpSp>
          <p:nvGrpSpPr>
            <p:cNvPr id="34825" name="Group 28"/>
            <p:cNvGrpSpPr>
              <a:grpSpLocks/>
            </p:cNvGrpSpPr>
            <p:nvPr/>
          </p:nvGrpSpPr>
          <p:grpSpPr bwMode="auto">
            <a:xfrm>
              <a:off x="2260" y="1160"/>
              <a:ext cx="2051" cy="368"/>
              <a:chOff x="4860" y="2054"/>
              <a:chExt cx="3979" cy="759"/>
            </a:xfrm>
          </p:grpSpPr>
          <p:grpSp>
            <p:nvGrpSpPr>
              <p:cNvPr id="34833" name="Group 29"/>
              <p:cNvGrpSpPr>
                <a:grpSpLocks/>
              </p:cNvGrpSpPr>
              <p:nvPr/>
            </p:nvGrpSpPr>
            <p:grpSpPr bwMode="auto">
              <a:xfrm>
                <a:off x="4860" y="2422"/>
                <a:ext cx="1610" cy="391"/>
                <a:chOff x="4860" y="2422"/>
                <a:chExt cx="1610" cy="391"/>
              </a:xfrm>
            </p:grpSpPr>
            <p:sp>
              <p:nvSpPr>
                <p:cNvPr id="34835" name="Text Box 30"/>
                <p:cNvSpPr txBox="1">
                  <a:spLocks noChangeArrowheads="1"/>
                </p:cNvSpPr>
                <p:nvPr/>
              </p:nvSpPr>
              <p:spPr bwMode="auto">
                <a:xfrm>
                  <a:off x="4860" y="2422"/>
                  <a:ext cx="1610" cy="391"/>
                </a:xfrm>
                <a:prstGeom prst="rect">
                  <a:avLst/>
                </a:prstGeom>
                <a:solidFill>
                  <a:srgbClr val="FFFFFF"/>
                </a:solidFill>
                <a:ln w="19050">
                  <a:solidFill>
                    <a:srgbClr val="000080"/>
                  </a:solidFill>
                  <a:miter lim="800000"/>
                  <a:headEnd/>
                  <a:tailEnd/>
                </a:ln>
              </p:spPr>
              <p:txBody>
                <a:bodyPr/>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lnSpc>
                      <a:spcPct val="80000"/>
                    </a:lnSpc>
                  </a:pPr>
                  <a:r>
                    <a:rPr kumimoji="0" lang="en-US" altLang="zh-CN" sz="1800">
                      <a:latin typeface="黑体" pitchFamily="2" charset="-122"/>
                      <a:ea typeface="黑体" pitchFamily="2" charset="-122"/>
                    </a:rPr>
                    <a:t>OP    A</a:t>
                  </a:r>
                </a:p>
              </p:txBody>
            </p:sp>
            <p:sp>
              <p:nvSpPr>
                <p:cNvPr id="34836" name="Line 31"/>
                <p:cNvSpPr>
                  <a:spLocks noChangeShapeType="1"/>
                </p:cNvSpPr>
                <p:nvPr/>
              </p:nvSpPr>
              <p:spPr bwMode="auto">
                <a:xfrm>
                  <a:off x="5688" y="2422"/>
                  <a:ext cx="0" cy="391"/>
                </a:xfrm>
                <a:prstGeom prst="line">
                  <a:avLst/>
                </a:prstGeom>
                <a:noFill/>
                <a:ln w="38100" cmpd="dbl">
                  <a:solidFill>
                    <a:srgbClr val="00008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4834" name="AutoShape 32"/>
              <p:cNvSpPr>
                <a:spLocks noChangeArrowheads="1"/>
              </p:cNvSpPr>
              <p:nvPr/>
            </p:nvSpPr>
            <p:spPr bwMode="auto">
              <a:xfrm>
                <a:off x="6953" y="2054"/>
                <a:ext cx="1886" cy="736"/>
              </a:xfrm>
              <a:prstGeom prst="wedgeRoundRectCallout">
                <a:avLst>
                  <a:gd name="adj1" fmla="val -85898"/>
                  <a:gd name="adj2" fmla="val 20653"/>
                  <a:gd name="adj3" fmla="val 16667"/>
                </a:avLst>
              </a:prstGeom>
              <a:solidFill>
                <a:srgbClr val="FFFFFF"/>
              </a:solidFill>
              <a:ln w="12700">
                <a:solidFill>
                  <a:srgbClr val="008000"/>
                </a:solidFill>
                <a:miter lim="800000"/>
                <a:headEnd/>
                <a:tailEnd/>
              </a:ln>
            </p:spPr>
            <p:txBody>
              <a:bodyPr/>
              <a:lstStyle/>
              <a:p>
                <a:pPr>
                  <a:lnSpc>
                    <a:spcPct val="84000"/>
                  </a:lnSpc>
                </a:pPr>
                <a:r>
                  <a:rPr kumimoji="0" lang="zh-CN" altLang="en-US" sz="1800">
                    <a:solidFill>
                      <a:srgbClr val="003300"/>
                    </a:solidFill>
                    <a:latin typeface="黑体" pitchFamily="2" charset="-122"/>
                    <a:ea typeface="黑体" pitchFamily="2" charset="-122"/>
                  </a:rPr>
                  <a:t>存储器地址</a:t>
                </a:r>
              </a:p>
              <a:p>
                <a:pPr>
                  <a:lnSpc>
                    <a:spcPct val="84000"/>
                  </a:lnSpc>
                </a:pPr>
                <a:r>
                  <a:rPr kumimoji="0" lang="zh-CN" altLang="en-US" sz="1800">
                    <a:solidFill>
                      <a:srgbClr val="003300"/>
                    </a:solidFill>
                    <a:latin typeface="黑体" pitchFamily="2" charset="-122"/>
                    <a:ea typeface="黑体" pitchFamily="2" charset="-122"/>
                  </a:rPr>
                  <a:t>(有效地址)</a:t>
                </a:r>
                <a:endParaRPr kumimoji="0" lang="zh-CN" altLang="en-US" sz="1800" b="0">
                  <a:solidFill>
                    <a:srgbClr val="003300"/>
                  </a:solidFill>
                  <a:latin typeface="黑体" pitchFamily="2" charset="-122"/>
                  <a:ea typeface="黑体" pitchFamily="2" charset="-122"/>
                </a:endParaRPr>
              </a:p>
            </p:txBody>
          </p:sp>
        </p:grpSp>
        <p:grpSp>
          <p:nvGrpSpPr>
            <p:cNvPr id="34826" name="Group 33"/>
            <p:cNvGrpSpPr>
              <a:grpSpLocks/>
            </p:cNvGrpSpPr>
            <p:nvPr/>
          </p:nvGrpSpPr>
          <p:grpSpPr bwMode="auto">
            <a:xfrm>
              <a:off x="2258" y="1582"/>
              <a:ext cx="2035" cy="497"/>
              <a:chOff x="4860" y="3066"/>
              <a:chExt cx="3818" cy="1242"/>
            </a:xfrm>
          </p:grpSpPr>
          <p:sp>
            <p:nvSpPr>
              <p:cNvPr id="34828" name="Text Box 34"/>
              <p:cNvSpPr txBox="1">
                <a:spLocks noChangeArrowheads="1"/>
              </p:cNvSpPr>
              <p:nvPr/>
            </p:nvSpPr>
            <p:spPr bwMode="auto">
              <a:xfrm>
                <a:off x="4860" y="3250"/>
                <a:ext cx="1610" cy="391"/>
              </a:xfrm>
              <a:prstGeom prst="rect">
                <a:avLst/>
              </a:prstGeom>
              <a:solidFill>
                <a:srgbClr val="FFFFFF"/>
              </a:solidFill>
              <a:ln w="19050">
                <a:solidFill>
                  <a:srgbClr val="000080"/>
                </a:solidFill>
                <a:miter lim="800000"/>
                <a:headEnd/>
                <a:tailEnd/>
              </a:ln>
            </p:spPr>
            <p:txBody>
              <a:bodyPr/>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lnSpc>
                    <a:spcPct val="70000"/>
                  </a:lnSpc>
                </a:pPr>
                <a:r>
                  <a:rPr kumimoji="0" lang="zh-CN" altLang="en-US" sz="1800">
                    <a:latin typeface="黑体" pitchFamily="2" charset="-122"/>
                    <a:ea typeface="黑体" pitchFamily="2" charset="-122"/>
                  </a:rPr>
                  <a:t> </a:t>
                </a:r>
                <a:r>
                  <a:rPr kumimoji="0" lang="en-US" altLang="zh-CN" sz="1800">
                    <a:latin typeface="黑体" pitchFamily="2" charset="-122"/>
                    <a:ea typeface="黑体" pitchFamily="2" charset="-122"/>
                  </a:rPr>
                  <a:t>OP   M A</a:t>
                </a:r>
              </a:p>
            </p:txBody>
          </p:sp>
          <p:sp>
            <p:nvSpPr>
              <p:cNvPr id="34829" name="Line 35"/>
              <p:cNvSpPr>
                <a:spLocks noChangeShapeType="1"/>
              </p:cNvSpPr>
              <p:nvPr/>
            </p:nvSpPr>
            <p:spPr bwMode="auto">
              <a:xfrm>
                <a:off x="6056" y="3273"/>
                <a:ext cx="0" cy="391"/>
              </a:xfrm>
              <a:prstGeom prst="line">
                <a:avLst/>
              </a:prstGeom>
              <a:noFill/>
              <a:ln w="12700">
                <a:solidFill>
                  <a:srgbClr val="00008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30" name="Line 36"/>
              <p:cNvSpPr>
                <a:spLocks noChangeShapeType="1"/>
              </p:cNvSpPr>
              <p:nvPr/>
            </p:nvSpPr>
            <p:spPr bwMode="auto">
              <a:xfrm>
                <a:off x="5665" y="3250"/>
                <a:ext cx="0" cy="391"/>
              </a:xfrm>
              <a:prstGeom prst="line">
                <a:avLst/>
              </a:prstGeom>
              <a:noFill/>
              <a:ln w="38100" cmpd="dbl">
                <a:solidFill>
                  <a:srgbClr val="00008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31" name="AutoShape 37"/>
              <p:cNvSpPr>
                <a:spLocks noChangeArrowheads="1"/>
              </p:cNvSpPr>
              <p:nvPr/>
            </p:nvSpPr>
            <p:spPr bwMode="auto">
              <a:xfrm>
                <a:off x="6976" y="3066"/>
                <a:ext cx="1702" cy="483"/>
              </a:xfrm>
              <a:prstGeom prst="wedgeRoundRectCallout">
                <a:avLst>
                  <a:gd name="adj1" fmla="val -90130"/>
                  <a:gd name="adj2" fmla="val 25361"/>
                  <a:gd name="adj3" fmla="val 16667"/>
                </a:avLst>
              </a:prstGeom>
              <a:solidFill>
                <a:srgbClr val="FFFFFF"/>
              </a:solidFill>
              <a:ln w="12700">
                <a:solidFill>
                  <a:srgbClr val="008000"/>
                </a:solidFill>
                <a:miter lim="800000"/>
                <a:headEnd/>
                <a:tailEnd/>
              </a:ln>
            </p:spPr>
            <p:txBody>
              <a:bodyPr/>
              <a:lstStyle/>
              <a:p>
                <a:pPr algn="ctr">
                  <a:lnSpc>
                    <a:spcPct val="70000"/>
                  </a:lnSpc>
                </a:pPr>
                <a:r>
                  <a:rPr kumimoji="0" lang="zh-CN" altLang="en-US" sz="1800">
                    <a:solidFill>
                      <a:srgbClr val="003300"/>
                    </a:solidFill>
                    <a:latin typeface="黑体" pitchFamily="2" charset="-122"/>
                    <a:ea typeface="黑体" pitchFamily="2" charset="-122"/>
                  </a:rPr>
                  <a:t>形式地址</a:t>
                </a:r>
              </a:p>
            </p:txBody>
          </p:sp>
          <p:sp>
            <p:nvSpPr>
              <p:cNvPr id="34832" name="AutoShape 38"/>
              <p:cNvSpPr>
                <a:spLocks noChangeArrowheads="1"/>
              </p:cNvSpPr>
              <p:nvPr/>
            </p:nvSpPr>
            <p:spPr bwMode="auto">
              <a:xfrm>
                <a:off x="5527" y="3825"/>
                <a:ext cx="1518" cy="483"/>
              </a:xfrm>
              <a:prstGeom prst="wedgeRoundRectCallout">
                <a:avLst>
                  <a:gd name="adj1" fmla="val -33005"/>
                  <a:gd name="adj2" fmla="val -113560"/>
                  <a:gd name="adj3" fmla="val 16667"/>
                </a:avLst>
              </a:prstGeom>
              <a:solidFill>
                <a:srgbClr val="FFFFFF"/>
              </a:solidFill>
              <a:ln w="12700">
                <a:solidFill>
                  <a:srgbClr val="008000"/>
                </a:solidFill>
                <a:miter lim="800000"/>
                <a:headEnd/>
                <a:tailEnd/>
              </a:ln>
            </p:spPr>
            <p:txBody>
              <a:bodyPr/>
              <a:lstStyle/>
              <a:p>
                <a:pPr algn="ctr">
                  <a:lnSpc>
                    <a:spcPct val="70000"/>
                  </a:lnSpc>
                </a:pPr>
                <a:r>
                  <a:rPr kumimoji="0" lang="zh-CN" altLang="en-US" sz="1800">
                    <a:solidFill>
                      <a:srgbClr val="003300"/>
                    </a:solidFill>
                    <a:latin typeface="黑体" pitchFamily="2" charset="-122"/>
                    <a:ea typeface="黑体" pitchFamily="2" charset="-122"/>
                  </a:rPr>
                  <a:t>寻址方式</a:t>
                </a:r>
              </a:p>
            </p:txBody>
          </p:sp>
        </p:grpSp>
        <p:sp>
          <p:nvSpPr>
            <p:cNvPr id="34827" name="Rectangle 39"/>
            <p:cNvSpPr>
              <a:spLocks noChangeArrowheads="1"/>
            </p:cNvSpPr>
            <p:nvPr/>
          </p:nvSpPr>
          <p:spPr bwMode="auto">
            <a:xfrm>
              <a:off x="344" y="971"/>
              <a:ext cx="4384" cy="8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lnSpc>
                  <a:spcPct val="120000"/>
                </a:lnSpc>
              </a:pPr>
              <a:r>
                <a:rPr lang="zh-CN" altLang="en-US">
                  <a:latin typeface="黑体" pitchFamily="2" charset="-122"/>
                  <a:ea typeface="黑体" pitchFamily="2" charset="-122"/>
                  <a:cs typeface="Times New Roman" pitchFamily="18" charset="0"/>
                </a:rPr>
                <a:t> 以单操作数为例</a:t>
              </a:r>
              <a:endParaRPr lang="zh-CN" altLang="en-US">
                <a:solidFill>
                  <a:schemeClr val="tx2"/>
                </a:solidFill>
                <a:latin typeface="黑体" pitchFamily="2" charset="-122"/>
                <a:ea typeface="黑体" pitchFamily="2" charset="-122"/>
                <a:cs typeface="Courier New" pitchFamily="49" charset="0"/>
              </a:endParaRPr>
            </a:p>
            <a:p>
              <a:pPr>
                <a:lnSpc>
                  <a:spcPct val="120000"/>
                </a:lnSpc>
              </a:pPr>
              <a:r>
                <a:rPr lang="zh-CN" altLang="en-US">
                  <a:latin typeface="黑体" pitchFamily="2" charset="-122"/>
                  <a:ea typeface="黑体" pitchFamily="2" charset="-122"/>
                  <a:cs typeface="Times New Roman" pitchFamily="18" charset="0"/>
                </a:rPr>
                <a:t>     </a:t>
              </a:r>
              <a:r>
                <a:rPr lang="zh-CN" altLang="en-US">
                  <a:latin typeface="黑体" pitchFamily="2" charset="-122"/>
                  <a:ea typeface="黑体" pitchFamily="2" charset="-122"/>
                </a:rPr>
                <a:t>无寻址技术时：</a:t>
              </a:r>
              <a:endParaRPr lang="zh-CN" altLang="en-US">
                <a:solidFill>
                  <a:schemeClr val="tx2"/>
                </a:solidFill>
                <a:latin typeface="黑体" pitchFamily="2" charset="-122"/>
                <a:ea typeface="黑体" pitchFamily="2" charset="-122"/>
              </a:endParaRPr>
            </a:p>
            <a:p>
              <a:pPr algn="l">
                <a:lnSpc>
                  <a:spcPct val="120000"/>
                </a:lnSpc>
              </a:pPr>
              <a:r>
                <a:rPr lang="zh-CN" altLang="en-US">
                  <a:latin typeface="黑体" pitchFamily="2" charset="-122"/>
                  <a:ea typeface="黑体" pitchFamily="2" charset="-122"/>
                </a:rPr>
                <a:t>     有寻址技术时：</a:t>
              </a:r>
              <a:r>
                <a:rPr lang="zh-CN" altLang="en-US" sz="2200">
                  <a:solidFill>
                    <a:schemeClr val="tx2"/>
                  </a:solidFill>
                  <a:latin typeface="黑体" pitchFamily="2" charset="-122"/>
                  <a:ea typeface="黑体" pitchFamily="2" charset="-122"/>
                </a:rPr>
                <a:t> </a:t>
              </a:r>
              <a:endParaRPr lang="zh-CN" altLang="en-US" sz="2200" b="0">
                <a:solidFill>
                  <a:schemeClr val="tx1"/>
                </a:solidFill>
                <a:latin typeface="黑体" pitchFamily="2" charset="-122"/>
                <a:ea typeface="黑体" pitchFamily="2" charset="-122"/>
              </a:endParaRPr>
            </a:p>
          </p:txBody>
        </p:sp>
      </p:grpSp>
      <p:sp>
        <p:nvSpPr>
          <p:cNvPr id="575529" name="Rectangle 41"/>
          <p:cNvSpPr>
            <a:spLocks noChangeArrowheads="1"/>
          </p:cNvSpPr>
          <p:nvPr/>
        </p:nvSpPr>
        <p:spPr bwMode="auto">
          <a:xfrm>
            <a:off x="330200" y="3509963"/>
            <a:ext cx="8051800" cy="1760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2063750" indent="-2063750" eaLnBrk="1" hangingPunct="1">
              <a:lnSpc>
                <a:spcPct val="120000"/>
              </a:lnSpc>
            </a:pPr>
            <a:r>
              <a:rPr lang="zh-CN" altLang="en-US">
                <a:latin typeface="黑体" pitchFamily="2" charset="-122"/>
                <a:ea typeface="黑体" pitchFamily="2" charset="-122"/>
              </a:rPr>
              <a:t>    </a:t>
            </a:r>
            <a:r>
              <a:rPr lang="zh-CN" altLang="en-US">
                <a:solidFill>
                  <a:srgbClr val="800000"/>
                </a:solidFill>
                <a:latin typeface="黑体" pitchFamily="2" charset="-122"/>
                <a:ea typeface="黑体" pitchFamily="2" charset="-122"/>
              </a:rPr>
              <a:t>形式地址：</a:t>
            </a:r>
            <a:r>
              <a:rPr lang="zh-CN" altLang="en-US">
                <a:latin typeface="黑体" pitchFamily="2" charset="-122"/>
                <a:ea typeface="黑体" pitchFamily="2" charset="-122"/>
              </a:rPr>
              <a:t>指令中地址字段给出的地址。</a:t>
            </a:r>
            <a:endParaRPr lang="zh-CN" altLang="en-US">
              <a:solidFill>
                <a:schemeClr val="tx2"/>
              </a:solidFill>
              <a:latin typeface="黑体" pitchFamily="2" charset="-122"/>
              <a:ea typeface="黑体" pitchFamily="2" charset="-122"/>
            </a:endParaRPr>
          </a:p>
          <a:p>
            <a:pPr marL="2063750" indent="-2063750"/>
            <a:r>
              <a:rPr lang="zh-CN" altLang="en-US" sz="2200">
                <a:latin typeface="黑体" pitchFamily="2" charset="-122"/>
                <a:ea typeface="黑体" pitchFamily="2" charset="-122"/>
              </a:rPr>
              <a:t>              （通常不能直接用来访问存储器）</a:t>
            </a:r>
          </a:p>
          <a:p>
            <a:pPr marL="2063750" indent="-2063750" algn="l">
              <a:lnSpc>
                <a:spcPct val="120000"/>
              </a:lnSpc>
            </a:pPr>
            <a:r>
              <a:rPr lang="zh-CN" altLang="en-US">
                <a:latin typeface="黑体" pitchFamily="2" charset="-122"/>
                <a:ea typeface="黑体" pitchFamily="2" charset="-122"/>
              </a:rPr>
              <a:t>    </a:t>
            </a:r>
            <a:r>
              <a:rPr lang="zh-CN" altLang="en-US">
                <a:solidFill>
                  <a:srgbClr val="800000"/>
                </a:solidFill>
                <a:latin typeface="黑体" pitchFamily="2" charset="-122"/>
                <a:ea typeface="黑体" pitchFamily="2" charset="-122"/>
              </a:rPr>
              <a:t>有效地址：</a:t>
            </a:r>
            <a:r>
              <a:rPr lang="zh-CN" altLang="en-US">
                <a:latin typeface="黑体" pitchFamily="2" charset="-122"/>
                <a:ea typeface="黑体" pitchFamily="2" charset="-122"/>
              </a:rPr>
              <a:t>形式地址经过一定的计算而得到的能直接访问存储器的地址。</a:t>
            </a:r>
            <a:r>
              <a:rPr lang="zh-CN" altLang="en-US" sz="2200">
                <a:solidFill>
                  <a:schemeClr val="tx2"/>
                </a:solidFill>
                <a:latin typeface="黑体" pitchFamily="2" charset="-122"/>
                <a:ea typeface="黑体" pitchFamily="2" charset="-122"/>
              </a:rPr>
              <a:t> </a:t>
            </a:r>
            <a:endParaRPr lang="zh-CN" altLang="en-US" sz="2200" b="0">
              <a:solidFill>
                <a:schemeClr val="tx1"/>
              </a:solidFill>
              <a:latin typeface="黑体" pitchFamily="2" charset="-122"/>
              <a:ea typeface="黑体" pitchFamily="2" charset="-122"/>
            </a:endParaRPr>
          </a:p>
        </p:txBody>
      </p:sp>
      <p:grpSp>
        <p:nvGrpSpPr>
          <p:cNvPr id="6" name="Group 45"/>
          <p:cNvGrpSpPr>
            <a:grpSpLocks/>
          </p:cNvGrpSpPr>
          <p:nvPr/>
        </p:nvGrpSpPr>
        <p:grpSpPr bwMode="auto">
          <a:xfrm>
            <a:off x="1982788" y="5494338"/>
            <a:ext cx="5272087" cy="712787"/>
            <a:chOff x="1224" y="3472"/>
            <a:chExt cx="2876" cy="336"/>
          </a:xfrm>
        </p:grpSpPr>
        <p:sp>
          <p:nvSpPr>
            <p:cNvPr id="34823" name="Text Box 43"/>
            <p:cNvSpPr txBox="1">
              <a:spLocks noChangeArrowheads="1"/>
            </p:cNvSpPr>
            <p:nvPr/>
          </p:nvSpPr>
          <p:spPr bwMode="auto">
            <a:xfrm>
              <a:off x="1224" y="3472"/>
              <a:ext cx="2876" cy="336"/>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lnSpc>
                  <a:spcPct val="130000"/>
                </a:lnSpc>
              </a:pPr>
              <a:r>
                <a:rPr lang="zh-CN" altLang="en-US">
                  <a:latin typeface="黑体" pitchFamily="2" charset="-122"/>
                  <a:ea typeface="黑体" pitchFamily="2" charset="-122"/>
                </a:rPr>
                <a:t>形式地址</a:t>
              </a:r>
              <a:r>
                <a:rPr lang="zh-CN" altLang="en-US">
                  <a:solidFill>
                    <a:schemeClr val="tx1"/>
                  </a:solidFill>
                  <a:latin typeface="黑体" pitchFamily="2" charset="-122"/>
                  <a:ea typeface="黑体" pitchFamily="2" charset="-122"/>
                </a:rPr>
                <a:t>    </a:t>
              </a:r>
              <a:r>
                <a:rPr lang="zh-CN" altLang="en-US" baseline="30000">
                  <a:solidFill>
                    <a:srgbClr val="FF0000"/>
                  </a:solidFill>
                  <a:latin typeface="黑体" pitchFamily="2" charset="-122"/>
                  <a:ea typeface="黑体" pitchFamily="2" charset="-122"/>
                </a:rPr>
                <a:t>寻址方式</a:t>
              </a:r>
              <a:r>
                <a:rPr lang="zh-CN" altLang="en-US">
                  <a:solidFill>
                    <a:srgbClr val="FF0000"/>
                  </a:solidFill>
                  <a:latin typeface="黑体" pitchFamily="2" charset="-122"/>
                  <a:ea typeface="黑体" pitchFamily="2" charset="-122"/>
                </a:rPr>
                <a:t> </a:t>
              </a:r>
              <a:r>
                <a:rPr lang="zh-CN" altLang="en-US">
                  <a:solidFill>
                    <a:schemeClr val="tx1"/>
                  </a:solidFill>
                  <a:latin typeface="黑体" pitchFamily="2" charset="-122"/>
                  <a:ea typeface="黑体" pitchFamily="2" charset="-122"/>
                </a:rPr>
                <a:t>    </a:t>
              </a:r>
              <a:r>
                <a:rPr lang="zh-CN" altLang="en-US">
                  <a:latin typeface="黑体" pitchFamily="2" charset="-122"/>
                  <a:ea typeface="黑体" pitchFamily="2" charset="-122"/>
                </a:rPr>
                <a:t>有效地址</a:t>
              </a:r>
            </a:p>
          </p:txBody>
        </p:sp>
        <p:sp>
          <p:nvSpPr>
            <p:cNvPr id="34824" name="Line 44"/>
            <p:cNvSpPr>
              <a:spLocks noChangeShapeType="1"/>
            </p:cNvSpPr>
            <p:nvPr/>
          </p:nvSpPr>
          <p:spPr bwMode="auto">
            <a:xfrm>
              <a:off x="2139" y="3672"/>
              <a:ext cx="1054" cy="0"/>
            </a:xfrm>
            <a:prstGeom prst="line">
              <a:avLst/>
            </a:prstGeom>
            <a:noFill/>
            <a:ln w="19050">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575529"/>
                                        </p:tgtEl>
                                        <p:attrNameLst>
                                          <p:attrName>style.visibility</p:attrName>
                                        </p:attrNameLst>
                                      </p:cBhvr>
                                      <p:to>
                                        <p:strVal val="visible"/>
                                      </p:to>
                                    </p:set>
                                    <p:animEffect transition="in" filter="wipe(up)">
                                      <p:cBhvr>
                                        <p:cTn id="12" dur="500"/>
                                        <p:tgtEl>
                                          <p:spTgt spid="57552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up)">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5529" grpId="0"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6"/>
          <p:cNvSpPr>
            <a:spLocks noChangeArrowheads="1"/>
          </p:cNvSpPr>
          <p:nvPr/>
        </p:nvSpPr>
        <p:spPr bwMode="auto">
          <a:xfrm>
            <a:off x="4276725" y="2444750"/>
            <a:ext cx="1169988" cy="2244725"/>
          </a:xfrm>
          <a:prstGeom prst="rect">
            <a:avLst/>
          </a:prstGeom>
          <a:solidFill>
            <a:srgbClr val="FFFFFF"/>
          </a:solidFill>
          <a:ln w="28575">
            <a:solidFill>
              <a:srgbClr val="000080"/>
            </a:solidFill>
            <a:miter lim="800000"/>
            <a:headEnd/>
            <a:tailEnd/>
          </a:ln>
        </p:spPr>
        <p:txBody>
          <a:bodyPr/>
          <a:lstStyle/>
          <a:p>
            <a:pPr>
              <a:lnSpc>
                <a:spcPct val="90000"/>
              </a:lnSpc>
            </a:pPr>
            <a:endParaRPr lang="zh-CN" altLang="en-US">
              <a:latin typeface="黑体" pitchFamily="2" charset="-122"/>
              <a:ea typeface="黑体" pitchFamily="2" charset="-122"/>
            </a:endParaRPr>
          </a:p>
        </p:txBody>
      </p:sp>
      <p:sp>
        <p:nvSpPr>
          <p:cNvPr id="35843" name="Rectangle 2"/>
          <p:cNvSpPr>
            <a:spLocks noChangeArrowheads="1"/>
          </p:cNvSpPr>
          <p:nvPr/>
        </p:nvSpPr>
        <p:spPr bwMode="auto">
          <a:xfrm>
            <a:off x="203200" y="411163"/>
            <a:ext cx="6477000"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indent="133350" eaLnBrk="1" hangingPunct="1">
              <a:lnSpc>
                <a:spcPct val="110000"/>
              </a:lnSpc>
              <a:tabLst>
                <a:tab pos="2041525" algn="l"/>
              </a:tabLst>
            </a:pPr>
            <a:r>
              <a:rPr lang="zh-CN" altLang="en-US">
                <a:latin typeface="黑体" pitchFamily="2" charset="-122"/>
                <a:ea typeface="黑体" pitchFamily="2" charset="-122"/>
              </a:rPr>
              <a:t>   采用寻址方式的原因：</a:t>
            </a:r>
            <a:endParaRPr lang="zh-CN" altLang="en-US">
              <a:solidFill>
                <a:schemeClr val="tx2"/>
              </a:solidFill>
              <a:latin typeface="黑体" pitchFamily="2" charset="-122"/>
              <a:ea typeface="黑体" pitchFamily="2" charset="-122"/>
            </a:endParaRPr>
          </a:p>
          <a:p>
            <a:pPr indent="133350">
              <a:lnSpc>
                <a:spcPct val="110000"/>
              </a:lnSpc>
              <a:tabLst>
                <a:tab pos="2041525" algn="l"/>
              </a:tabLst>
            </a:pPr>
            <a:r>
              <a:rPr lang="zh-CN" altLang="en-US">
                <a:latin typeface="黑体" pitchFamily="2" charset="-122"/>
                <a:ea typeface="黑体" pitchFamily="2" charset="-122"/>
              </a:rPr>
              <a:t>     ① 操作数地址表示多样化需要；              </a:t>
            </a:r>
            <a:endParaRPr lang="zh-CN" altLang="en-US">
              <a:solidFill>
                <a:schemeClr val="tx2"/>
              </a:solidFill>
              <a:latin typeface="黑体" pitchFamily="2" charset="-122"/>
              <a:ea typeface="黑体" pitchFamily="2" charset="-122"/>
            </a:endParaRPr>
          </a:p>
          <a:p>
            <a:pPr indent="133350" algn="l">
              <a:lnSpc>
                <a:spcPct val="110000"/>
              </a:lnSpc>
              <a:tabLst>
                <a:tab pos="2041525" algn="l"/>
              </a:tabLst>
            </a:pPr>
            <a:r>
              <a:rPr lang="zh-CN" altLang="en-US">
                <a:latin typeface="黑体" pitchFamily="2" charset="-122"/>
                <a:ea typeface="黑体" pitchFamily="2" charset="-122"/>
              </a:rPr>
              <a:t>     ② 压缩操作数地址字段的长度。</a:t>
            </a:r>
            <a:r>
              <a:rPr lang="zh-CN" altLang="en-US">
                <a:solidFill>
                  <a:schemeClr val="tx2"/>
                </a:solidFill>
                <a:latin typeface="黑体" pitchFamily="2" charset="-122"/>
                <a:ea typeface="黑体" pitchFamily="2" charset="-122"/>
              </a:rPr>
              <a:t> </a:t>
            </a:r>
            <a:endParaRPr lang="zh-CN" altLang="en-US" b="0">
              <a:solidFill>
                <a:schemeClr val="tx1"/>
              </a:solidFill>
              <a:latin typeface="黑体" pitchFamily="2" charset="-122"/>
              <a:ea typeface="黑体" pitchFamily="2" charset="-122"/>
            </a:endParaRPr>
          </a:p>
        </p:txBody>
      </p:sp>
      <p:sp>
        <p:nvSpPr>
          <p:cNvPr id="35844" name="Line 4"/>
          <p:cNvSpPr>
            <a:spLocks noChangeShapeType="1"/>
          </p:cNvSpPr>
          <p:nvPr/>
        </p:nvSpPr>
        <p:spPr bwMode="auto">
          <a:xfrm>
            <a:off x="866775" y="2057400"/>
            <a:ext cx="7264400" cy="0"/>
          </a:xfrm>
          <a:prstGeom prst="line">
            <a:avLst/>
          </a:prstGeom>
          <a:noFill/>
          <a:ln w="57150">
            <a:solidFill>
              <a:srgbClr val="00008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5845" name="Rectangle 5"/>
          <p:cNvSpPr>
            <a:spLocks noChangeArrowheads="1"/>
          </p:cNvSpPr>
          <p:nvPr/>
        </p:nvSpPr>
        <p:spPr bwMode="auto">
          <a:xfrm>
            <a:off x="1104900" y="2427288"/>
            <a:ext cx="2370138" cy="2309812"/>
          </a:xfrm>
          <a:prstGeom prst="rect">
            <a:avLst/>
          </a:prstGeom>
          <a:solidFill>
            <a:srgbClr val="FFFFFF"/>
          </a:solidFill>
          <a:ln w="28575">
            <a:solidFill>
              <a:srgbClr val="000080"/>
            </a:solidFill>
            <a:miter lim="800000"/>
            <a:headEnd/>
            <a:tailEnd/>
          </a:ln>
        </p:spPr>
        <p:txBody>
          <a:bodyPr/>
          <a:lstStyle/>
          <a:p>
            <a:pPr>
              <a:lnSpc>
                <a:spcPct val="90000"/>
              </a:lnSpc>
            </a:pPr>
            <a:endParaRPr lang="zh-CN" altLang="en-US">
              <a:latin typeface="黑体" pitchFamily="2" charset="-122"/>
              <a:ea typeface="黑体" pitchFamily="2" charset="-122"/>
            </a:endParaRPr>
          </a:p>
        </p:txBody>
      </p:sp>
      <p:sp>
        <p:nvSpPr>
          <p:cNvPr id="35846" name="Rectangle 7"/>
          <p:cNvSpPr>
            <a:spLocks noChangeArrowheads="1"/>
          </p:cNvSpPr>
          <p:nvPr/>
        </p:nvSpPr>
        <p:spPr bwMode="auto">
          <a:xfrm>
            <a:off x="6307138" y="2459038"/>
            <a:ext cx="1201737" cy="857250"/>
          </a:xfrm>
          <a:prstGeom prst="rect">
            <a:avLst/>
          </a:prstGeom>
          <a:solidFill>
            <a:srgbClr val="FFFFFF"/>
          </a:solidFill>
          <a:ln w="28575">
            <a:solidFill>
              <a:srgbClr val="000080"/>
            </a:solidFill>
            <a:miter lim="800000"/>
            <a:headEnd/>
            <a:tailEnd/>
          </a:ln>
        </p:spPr>
        <p:txBody>
          <a:bodyPr/>
          <a:lstStyle/>
          <a:p>
            <a:pPr>
              <a:lnSpc>
                <a:spcPct val="90000"/>
              </a:lnSpc>
            </a:pPr>
            <a:endParaRPr lang="zh-CN" altLang="en-US">
              <a:latin typeface="黑体" pitchFamily="2" charset="-122"/>
              <a:ea typeface="黑体" pitchFamily="2" charset="-122"/>
            </a:endParaRPr>
          </a:p>
        </p:txBody>
      </p:sp>
      <p:sp>
        <p:nvSpPr>
          <p:cNvPr id="35847" name="Rectangle 8"/>
          <p:cNvSpPr>
            <a:spLocks noChangeArrowheads="1"/>
          </p:cNvSpPr>
          <p:nvPr/>
        </p:nvSpPr>
        <p:spPr bwMode="auto">
          <a:xfrm>
            <a:off x="6323013" y="3671888"/>
            <a:ext cx="1214437" cy="984250"/>
          </a:xfrm>
          <a:prstGeom prst="rect">
            <a:avLst/>
          </a:prstGeom>
          <a:solidFill>
            <a:srgbClr val="FFFFFF"/>
          </a:solidFill>
          <a:ln w="28575">
            <a:solidFill>
              <a:srgbClr val="000080"/>
            </a:solidFill>
            <a:miter lim="800000"/>
            <a:headEnd/>
            <a:tailEnd/>
          </a:ln>
        </p:spPr>
        <p:txBody>
          <a:bodyPr/>
          <a:lstStyle/>
          <a:p>
            <a:pPr>
              <a:lnSpc>
                <a:spcPct val="90000"/>
              </a:lnSpc>
            </a:pPr>
            <a:endParaRPr lang="zh-CN" altLang="en-US">
              <a:latin typeface="黑体" pitchFamily="2" charset="-122"/>
              <a:ea typeface="黑体" pitchFamily="2" charset="-122"/>
            </a:endParaRPr>
          </a:p>
        </p:txBody>
      </p:sp>
      <p:sp>
        <p:nvSpPr>
          <p:cNvPr id="35848" name="Text Box 9"/>
          <p:cNvSpPr txBox="1">
            <a:spLocks noChangeArrowheads="1"/>
          </p:cNvSpPr>
          <p:nvPr/>
        </p:nvSpPr>
        <p:spPr bwMode="auto">
          <a:xfrm>
            <a:off x="1846263" y="4381500"/>
            <a:ext cx="78422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r>
              <a:rPr lang="en-US" altLang="zh-CN" sz="1600">
                <a:latin typeface="黑体" pitchFamily="2" charset="-122"/>
                <a:ea typeface="黑体" pitchFamily="2" charset="-122"/>
              </a:rPr>
              <a:t>CPU</a:t>
            </a:r>
          </a:p>
        </p:txBody>
      </p:sp>
      <p:sp>
        <p:nvSpPr>
          <p:cNvPr id="35849" name="Rectangle 10"/>
          <p:cNvSpPr>
            <a:spLocks noChangeArrowheads="1"/>
          </p:cNvSpPr>
          <p:nvPr/>
        </p:nvSpPr>
        <p:spPr bwMode="auto">
          <a:xfrm>
            <a:off x="2541588" y="2606675"/>
            <a:ext cx="757237" cy="209550"/>
          </a:xfrm>
          <a:prstGeom prst="rect">
            <a:avLst/>
          </a:prstGeom>
          <a:solidFill>
            <a:srgbClr val="FFFFFF"/>
          </a:solidFill>
          <a:ln w="9525">
            <a:solidFill>
              <a:srgbClr val="000080"/>
            </a:solidFill>
            <a:miter lim="800000"/>
            <a:headEnd/>
            <a:tailEnd/>
          </a:ln>
        </p:spPr>
        <p:txBody>
          <a:bodyPr/>
          <a:lstStyle/>
          <a:p>
            <a:pPr>
              <a:lnSpc>
                <a:spcPct val="90000"/>
              </a:lnSpc>
            </a:pPr>
            <a:endParaRPr lang="zh-CN" altLang="en-US">
              <a:latin typeface="黑体" pitchFamily="2" charset="-122"/>
              <a:ea typeface="黑体" pitchFamily="2" charset="-122"/>
            </a:endParaRPr>
          </a:p>
        </p:txBody>
      </p:sp>
      <p:sp>
        <p:nvSpPr>
          <p:cNvPr id="35850" name="Rectangle 11"/>
          <p:cNvSpPr>
            <a:spLocks noChangeArrowheads="1"/>
          </p:cNvSpPr>
          <p:nvPr/>
        </p:nvSpPr>
        <p:spPr bwMode="auto">
          <a:xfrm>
            <a:off x="2541588" y="2881313"/>
            <a:ext cx="757237" cy="209550"/>
          </a:xfrm>
          <a:prstGeom prst="rect">
            <a:avLst/>
          </a:prstGeom>
          <a:solidFill>
            <a:srgbClr val="FFFFFF"/>
          </a:solidFill>
          <a:ln w="19050">
            <a:solidFill>
              <a:srgbClr val="000080"/>
            </a:solidFill>
            <a:miter lim="800000"/>
            <a:headEnd/>
            <a:tailEnd/>
          </a:ln>
        </p:spPr>
        <p:txBody>
          <a:bodyPr/>
          <a:lstStyle/>
          <a:p>
            <a:pPr>
              <a:lnSpc>
                <a:spcPct val="90000"/>
              </a:lnSpc>
            </a:pPr>
            <a:endParaRPr lang="zh-CN" altLang="en-US">
              <a:latin typeface="黑体" pitchFamily="2" charset="-122"/>
              <a:ea typeface="黑体" pitchFamily="2" charset="-122"/>
            </a:endParaRPr>
          </a:p>
        </p:txBody>
      </p:sp>
      <p:sp>
        <p:nvSpPr>
          <p:cNvPr id="35851" name="Rectangle 12"/>
          <p:cNvSpPr>
            <a:spLocks noChangeArrowheads="1"/>
          </p:cNvSpPr>
          <p:nvPr/>
        </p:nvSpPr>
        <p:spPr bwMode="auto">
          <a:xfrm>
            <a:off x="2541588" y="3348038"/>
            <a:ext cx="757237" cy="211137"/>
          </a:xfrm>
          <a:prstGeom prst="rect">
            <a:avLst/>
          </a:prstGeom>
          <a:solidFill>
            <a:srgbClr val="FFFFFF"/>
          </a:solidFill>
          <a:ln w="9525">
            <a:solidFill>
              <a:srgbClr val="000000"/>
            </a:solidFill>
            <a:miter lim="800000"/>
            <a:headEnd/>
            <a:tailEnd/>
          </a:ln>
        </p:spPr>
        <p:txBody>
          <a:bodyPr/>
          <a:lstStyle/>
          <a:p>
            <a:pPr>
              <a:lnSpc>
                <a:spcPct val="90000"/>
              </a:lnSpc>
            </a:pPr>
            <a:endParaRPr lang="zh-CN" altLang="en-US">
              <a:latin typeface="黑体" pitchFamily="2" charset="-122"/>
              <a:ea typeface="黑体" pitchFamily="2" charset="-122"/>
            </a:endParaRPr>
          </a:p>
        </p:txBody>
      </p:sp>
      <p:sp>
        <p:nvSpPr>
          <p:cNvPr id="35852" name="Rectangle 13"/>
          <p:cNvSpPr>
            <a:spLocks noChangeArrowheads="1"/>
          </p:cNvSpPr>
          <p:nvPr/>
        </p:nvSpPr>
        <p:spPr bwMode="auto">
          <a:xfrm>
            <a:off x="2541588" y="3348038"/>
            <a:ext cx="757237" cy="1065212"/>
          </a:xfrm>
          <a:prstGeom prst="rect">
            <a:avLst/>
          </a:prstGeom>
          <a:solidFill>
            <a:srgbClr val="FFFFFF"/>
          </a:solidFill>
          <a:ln w="19050">
            <a:solidFill>
              <a:srgbClr val="000080"/>
            </a:solidFill>
            <a:miter lim="800000"/>
            <a:headEnd/>
            <a:tailEnd/>
          </a:ln>
        </p:spPr>
        <p:txBody>
          <a:bodyPr/>
          <a:lstStyle/>
          <a:p>
            <a:pPr>
              <a:lnSpc>
                <a:spcPct val="90000"/>
              </a:lnSpc>
            </a:pPr>
            <a:endParaRPr lang="zh-CN" altLang="en-US">
              <a:latin typeface="黑体" pitchFamily="2" charset="-122"/>
              <a:ea typeface="黑体" pitchFamily="2" charset="-122"/>
            </a:endParaRPr>
          </a:p>
        </p:txBody>
      </p:sp>
      <p:sp>
        <p:nvSpPr>
          <p:cNvPr id="35853" name="Rectangle 14"/>
          <p:cNvSpPr>
            <a:spLocks noChangeArrowheads="1"/>
          </p:cNvSpPr>
          <p:nvPr/>
        </p:nvSpPr>
        <p:spPr bwMode="auto">
          <a:xfrm>
            <a:off x="2541588" y="3559175"/>
            <a:ext cx="757237" cy="207963"/>
          </a:xfrm>
          <a:prstGeom prst="rect">
            <a:avLst/>
          </a:prstGeom>
          <a:solidFill>
            <a:srgbClr val="FFFFFF"/>
          </a:solidFill>
          <a:ln w="9525">
            <a:solidFill>
              <a:srgbClr val="000080"/>
            </a:solidFill>
            <a:miter lim="800000"/>
            <a:headEnd/>
            <a:tailEnd/>
          </a:ln>
        </p:spPr>
        <p:txBody>
          <a:bodyPr/>
          <a:lstStyle/>
          <a:p>
            <a:pPr>
              <a:lnSpc>
                <a:spcPct val="90000"/>
              </a:lnSpc>
            </a:pPr>
            <a:endParaRPr lang="zh-CN" altLang="en-US">
              <a:latin typeface="黑体" pitchFamily="2" charset="-122"/>
              <a:ea typeface="黑体" pitchFamily="2" charset="-122"/>
            </a:endParaRPr>
          </a:p>
        </p:txBody>
      </p:sp>
      <p:sp>
        <p:nvSpPr>
          <p:cNvPr id="35854" name="Rectangle 15"/>
          <p:cNvSpPr>
            <a:spLocks noChangeArrowheads="1"/>
          </p:cNvSpPr>
          <p:nvPr/>
        </p:nvSpPr>
        <p:spPr bwMode="auto">
          <a:xfrm>
            <a:off x="2541588" y="4205288"/>
            <a:ext cx="757237" cy="207962"/>
          </a:xfrm>
          <a:prstGeom prst="rect">
            <a:avLst/>
          </a:prstGeom>
          <a:noFill/>
          <a:ln w="9525">
            <a:solidFill>
              <a:srgbClr val="000080"/>
            </a:solidFill>
            <a:miter lim="800000"/>
            <a:headEnd/>
            <a:tailEnd/>
          </a:ln>
          <a:extLst>
            <a:ext uri="{909E8E84-426E-40DD-AFC4-6F175D3DCCD1}">
              <a14:hiddenFill xmlns:a14="http://schemas.microsoft.com/office/drawing/2010/main">
                <a:solidFill>
                  <a:srgbClr val="FFFFFF"/>
                </a:solidFill>
              </a14:hiddenFill>
            </a:ext>
          </a:extLst>
        </p:spPr>
        <p:txBody>
          <a:bodyPr/>
          <a:lstStyle/>
          <a:p>
            <a:pPr>
              <a:lnSpc>
                <a:spcPct val="90000"/>
              </a:lnSpc>
            </a:pPr>
            <a:endParaRPr lang="zh-CN" altLang="en-US">
              <a:latin typeface="黑体" pitchFamily="2" charset="-122"/>
              <a:ea typeface="黑体" pitchFamily="2" charset="-122"/>
            </a:endParaRPr>
          </a:p>
        </p:txBody>
      </p:sp>
      <p:sp>
        <p:nvSpPr>
          <p:cNvPr id="35855" name="Text Box 16"/>
          <p:cNvSpPr txBox="1">
            <a:spLocks noChangeArrowheads="1"/>
          </p:cNvSpPr>
          <p:nvPr/>
        </p:nvSpPr>
        <p:spPr bwMode="auto">
          <a:xfrm>
            <a:off x="1947863" y="2590800"/>
            <a:ext cx="56515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r>
              <a:rPr lang="en-US" altLang="zh-CN" sz="1600">
                <a:latin typeface="黑体" pitchFamily="2" charset="-122"/>
                <a:ea typeface="黑体" pitchFamily="2" charset="-122"/>
              </a:rPr>
              <a:t>IR</a:t>
            </a:r>
            <a:endParaRPr lang="en-US" altLang="zh-CN" sz="1600" b="0">
              <a:latin typeface="黑体" pitchFamily="2" charset="-122"/>
              <a:ea typeface="黑体" pitchFamily="2" charset="-122"/>
            </a:endParaRPr>
          </a:p>
        </p:txBody>
      </p:sp>
      <p:sp>
        <p:nvSpPr>
          <p:cNvPr id="35856" name="Text Box 17"/>
          <p:cNvSpPr txBox="1">
            <a:spLocks noChangeArrowheads="1"/>
          </p:cNvSpPr>
          <p:nvPr/>
        </p:nvSpPr>
        <p:spPr bwMode="auto">
          <a:xfrm>
            <a:off x="1978025" y="2832100"/>
            <a:ext cx="56356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r>
              <a:rPr lang="en-US" altLang="zh-CN" sz="1600">
                <a:latin typeface="黑体" pitchFamily="2" charset="-122"/>
                <a:ea typeface="黑体" pitchFamily="2" charset="-122"/>
              </a:rPr>
              <a:t>PC</a:t>
            </a:r>
            <a:endParaRPr lang="en-US" altLang="zh-CN" sz="1600" b="0">
              <a:latin typeface="黑体" pitchFamily="2" charset="-122"/>
              <a:ea typeface="黑体" pitchFamily="2" charset="-122"/>
            </a:endParaRPr>
          </a:p>
        </p:txBody>
      </p:sp>
      <p:sp>
        <p:nvSpPr>
          <p:cNvPr id="35857" name="Text Box 18"/>
          <p:cNvSpPr txBox="1">
            <a:spLocks noChangeArrowheads="1"/>
          </p:cNvSpPr>
          <p:nvPr/>
        </p:nvSpPr>
        <p:spPr bwMode="auto">
          <a:xfrm>
            <a:off x="1978025" y="3302000"/>
            <a:ext cx="56356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r>
              <a:rPr lang="en-US" altLang="zh-CN" sz="1600">
                <a:latin typeface="黑体" pitchFamily="2" charset="-122"/>
                <a:ea typeface="黑体" pitchFamily="2" charset="-122"/>
              </a:rPr>
              <a:t>R0</a:t>
            </a:r>
            <a:endParaRPr lang="en-US" altLang="zh-CN" sz="1600" b="0">
              <a:latin typeface="黑体" pitchFamily="2" charset="-122"/>
              <a:ea typeface="黑体" pitchFamily="2" charset="-122"/>
            </a:endParaRPr>
          </a:p>
        </p:txBody>
      </p:sp>
      <p:sp>
        <p:nvSpPr>
          <p:cNvPr id="35858" name="Text Box 19"/>
          <p:cNvSpPr txBox="1">
            <a:spLocks noChangeArrowheads="1"/>
          </p:cNvSpPr>
          <p:nvPr/>
        </p:nvSpPr>
        <p:spPr bwMode="auto">
          <a:xfrm>
            <a:off x="1978025" y="3509963"/>
            <a:ext cx="56356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r>
              <a:rPr lang="en-US" altLang="zh-CN" sz="1600">
                <a:latin typeface="黑体" pitchFamily="2" charset="-122"/>
                <a:ea typeface="黑体" pitchFamily="2" charset="-122"/>
              </a:rPr>
              <a:t>R1</a:t>
            </a:r>
            <a:endParaRPr lang="en-US" altLang="zh-CN" sz="1600" b="0">
              <a:latin typeface="黑体" pitchFamily="2" charset="-122"/>
              <a:ea typeface="黑体" pitchFamily="2" charset="-122"/>
            </a:endParaRPr>
          </a:p>
        </p:txBody>
      </p:sp>
      <p:sp>
        <p:nvSpPr>
          <p:cNvPr id="35859" name="Text Box 20"/>
          <p:cNvSpPr txBox="1">
            <a:spLocks noChangeArrowheads="1"/>
          </p:cNvSpPr>
          <p:nvPr/>
        </p:nvSpPr>
        <p:spPr bwMode="auto">
          <a:xfrm>
            <a:off x="2541588" y="3849688"/>
            <a:ext cx="757237"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r>
              <a:rPr lang="zh-CN" altLang="en-US" sz="1600" b="0">
                <a:latin typeface="黑体" pitchFamily="2" charset="-122"/>
                <a:ea typeface="黑体" pitchFamily="2" charset="-122"/>
              </a:rPr>
              <a:t>……</a:t>
            </a:r>
          </a:p>
        </p:txBody>
      </p:sp>
      <p:sp>
        <p:nvSpPr>
          <p:cNvPr id="35860" name="Rectangle 21"/>
          <p:cNvSpPr>
            <a:spLocks noChangeArrowheads="1"/>
          </p:cNvSpPr>
          <p:nvPr/>
        </p:nvSpPr>
        <p:spPr bwMode="auto">
          <a:xfrm>
            <a:off x="4276725" y="2689225"/>
            <a:ext cx="1169988" cy="225425"/>
          </a:xfrm>
          <a:prstGeom prst="rect">
            <a:avLst/>
          </a:prstGeom>
          <a:solidFill>
            <a:srgbClr val="FFFFFF"/>
          </a:solidFill>
          <a:ln w="28575">
            <a:solidFill>
              <a:srgbClr val="000080"/>
            </a:solidFill>
            <a:miter lim="800000"/>
            <a:headEnd/>
            <a:tailEnd/>
          </a:ln>
        </p:spPr>
        <p:txBody>
          <a:bodyPr/>
          <a:lstStyle/>
          <a:p>
            <a:pPr>
              <a:lnSpc>
                <a:spcPct val="90000"/>
              </a:lnSpc>
            </a:pPr>
            <a:endParaRPr lang="zh-CN" altLang="en-US">
              <a:latin typeface="黑体" pitchFamily="2" charset="-122"/>
              <a:ea typeface="黑体" pitchFamily="2" charset="-122"/>
            </a:endParaRPr>
          </a:p>
        </p:txBody>
      </p:sp>
      <p:sp>
        <p:nvSpPr>
          <p:cNvPr id="35861" name="Rectangle 22"/>
          <p:cNvSpPr>
            <a:spLocks noChangeArrowheads="1"/>
          </p:cNvSpPr>
          <p:nvPr/>
        </p:nvSpPr>
        <p:spPr bwMode="auto">
          <a:xfrm>
            <a:off x="4276725" y="3252788"/>
            <a:ext cx="1169988" cy="225425"/>
          </a:xfrm>
          <a:prstGeom prst="rect">
            <a:avLst/>
          </a:prstGeom>
          <a:noFill/>
          <a:ln w="9525">
            <a:solidFill>
              <a:srgbClr val="000080"/>
            </a:solidFill>
            <a:miter lim="800000"/>
            <a:headEnd/>
            <a:tailEnd/>
          </a:ln>
          <a:extLst>
            <a:ext uri="{909E8E84-426E-40DD-AFC4-6F175D3DCCD1}">
              <a14:hiddenFill xmlns:a14="http://schemas.microsoft.com/office/drawing/2010/main">
                <a:solidFill>
                  <a:srgbClr val="FFFFFF"/>
                </a:solidFill>
              </a14:hiddenFill>
            </a:ext>
          </a:extLst>
        </p:spPr>
        <p:txBody>
          <a:bodyPr/>
          <a:lstStyle/>
          <a:p>
            <a:pPr>
              <a:lnSpc>
                <a:spcPct val="90000"/>
              </a:lnSpc>
            </a:pPr>
            <a:endParaRPr lang="zh-CN" altLang="en-US">
              <a:latin typeface="黑体" pitchFamily="2" charset="-122"/>
              <a:ea typeface="黑体" pitchFamily="2" charset="-122"/>
            </a:endParaRPr>
          </a:p>
        </p:txBody>
      </p:sp>
      <p:sp>
        <p:nvSpPr>
          <p:cNvPr id="35862" name="Text Box 23"/>
          <p:cNvSpPr txBox="1">
            <a:spLocks noChangeArrowheads="1"/>
          </p:cNvSpPr>
          <p:nvPr/>
        </p:nvSpPr>
        <p:spPr bwMode="auto">
          <a:xfrm>
            <a:off x="4440238" y="2928938"/>
            <a:ext cx="874712"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r>
              <a:rPr lang="zh-CN" altLang="en-US" sz="1600" b="0">
                <a:latin typeface="黑体" pitchFamily="2" charset="-122"/>
                <a:ea typeface="黑体" pitchFamily="2" charset="-122"/>
              </a:rPr>
              <a:t>……</a:t>
            </a:r>
          </a:p>
        </p:txBody>
      </p:sp>
      <p:sp>
        <p:nvSpPr>
          <p:cNvPr id="35863" name="Rectangle 24"/>
          <p:cNvSpPr>
            <a:spLocks noChangeArrowheads="1"/>
          </p:cNvSpPr>
          <p:nvPr/>
        </p:nvSpPr>
        <p:spPr bwMode="auto">
          <a:xfrm>
            <a:off x="4276725" y="3687763"/>
            <a:ext cx="1169988" cy="227012"/>
          </a:xfrm>
          <a:prstGeom prst="rect">
            <a:avLst/>
          </a:prstGeom>
          <a:noFill/>
          <a:ln w="9525">
            <a:solidFill>
              <a:srgbClr val="000080"/>
            </a:solidFill>
            <a:miter lim="800000"/>
            <a:headEnd/>
            <a:tailEnd/>
          </a:ln>
          <a:extLst>
            <a:ext uri="{909E8E84-426E-40DD-AFC4-6F175D3DCCD1}">
              <a14:hiddenFill xmlns:a14="http://schemas.microsoft.com/office/drawing/2010/main">
                <a:solidFill>
                  <a:srgbClr val="FFFFFF"/>
                </a:solidFill>
              </a14:hiddenFill>
            </a:ext>
          </a:extLst>
        </p:spPr>
        <p:txBody>
          <a:bodyPr/>
          <a:lstStyle/>
          <a:p>
            <a:pPr>
              <a:lnSpc>
                <a:spcPct val="90000"/>
              </a:lnSpc>
            </a:pPr>
            <a:endParaRPr lang="zh-CN" altLang="en-US">
              <a:latin typeface="黑体" pitchFamily="2" charset="-122"/>
              <a:ea typeface="黑体" pitchFamily="2" charset="-122"/>
            </a:endParaRPr>
          </a:p>
        </p:txBody>
      </p:sp>
      <p:sp>
        <p:nvSpPr>
          <p:cNvPr id="35864" name="Text Box 25"/>
          <p:cNvSpPr txBox="1">
            <a:spLocks noChangeArrowheads="1"/>
          </p:cNvSpPr>
          <p:nvPr/>
        </p:nvSpPr>
        <p:spPr bwMode="auto">
          <a:xfrm>
            <a:off x="4440238" y="4059238"/>
            <a:ext cx="874712" cy="322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r>
              <a:rPr lang="zh-CN" altLang="en-US" sz="1600" b="0">
                <a:latin typeface="黑体" pitchFamily="2" charset="-122"/>
                <a:ea typeface="黑体" pitchFamily="2" charset="-122"/>
              </a:rPr>
              <a:t>……</a:t>
            </a:r>
          </a:p>
        </p:txBody>
      </p:sp>
      <p:sp>
        <p:nvSpPr>
          <p:cNvPr id="35865" name="Text Box 26"/>
          <p:cNvSpPr txBox="1">
            <a:spLocks noChangeArrowheads="1"/>
          </p:cNvSpPr>
          <p:nvPr/>
        </p:nvSpPr>
        <p:spPr bwMode="auto">
          <a:xfrm>
            <a:off x="4335463" y="4335463"/>
            <a:ext cx="1066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r>
              <a:rPr lang="en-US" altLang="zh-CN" sz="1600">
                <a:latin typeface="黑体" pitchFamily="2" charset="-122"/>
                <a:ea typeface="黑体" pitchFamily="2" charset="-122"/>
              </a:rPr>
              <a:t>MM</a:t>
            </a:r>
          </a:p>
        </p:txBody>
      </p:sp>
      <p:sp>
        <p:nvSpPr>
          <p:cNvPr id="35866" name="Text Box 27"/>
          <p:cNvSpPr txBox="1">
            <a:spLocks noChangeArrowheads="1"/>
          </p:cNvSpPr>
          <p:nvPr/>
        </p:nvSpPr>
        <p:spPr bwMode="auto">
          <a:xfrm>
            <a:off x="6426200" y="4268788"/>
            <a:ext cx="1082675"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r>
              <a:rPr lang="en-US" altLang="zh-CN" sz="1600">
                <a:latin typeface="黑体" pitchFamily="2" charset="-122"/>
                <a:ea typeface="黑体" pitchFamily="2" charset="-122"/>
              </a:rPr>
              <a:t>I/O</a:t>
            </a:r>
            <a:r>
              <a:rPr lang="zh-CN" altLang="en-US" sz="1600">
                <a:latin typeface="黑体" pitchFamily="2" charset="-122"/>
                <a:ea typeface="黑体" pitchFamily="2" charset="-122"/>
              </a:rPr>
              <a:t>设备</a:t>
            </a:r>
          </a:p>
        </p:txBody>
      </p:sp>
      <p:sp>
        <p:nvSpPr>
          <p:cNvPr id="35867" name="Rectangle 28"/>
          <p:cNvSpPr>
            <a:spLocks noChangeArrowheads="1"/>
          </p:cNvSpPr>
          <p:nvPr/>
        </p:nvSpPr>
        <p:spPr bwMode="auto">
          <a:xfrm>
            <a:off x="6573838" y="2559050"/>
            <a:ext cx="755650" cy="207963"/>
          </a:xfrm>
          <a:prstGeom prst="rect">
            <a:avLst/>
          </a:prstGeom>
          <a:solidFill>
            <a:srgbClr val="FFFFFF"/>
          </a:solidFill>
          <a:ln w="9525">
            <a:solidFill>
              <a:srgbClr val="000080"/>
            </a:solidFill>
            <a:miter lim="800000"/>
            <a:headEnd/>
            <a:tailEnd/>
          </a:ln>
        </p:spPr>
        <p:txBody>
          <a:bodyPr/>
          <a:lstStyle/>
          <a:p>
            <a:pPr>
              <a:lnSpc>
                <a:spcPct val="90000"/>
              </a:lnSpc>
            </a:pPr>
            <a:endParaRPr lang="zh-CN" altLang="en-US">
              <a:latin typeface="黑体" pitchFamily="2" charset="-122"/>
              <a:ea typeface="黑体" pitchFamily="2" charset="-122"/>
            </a:endParaRPr>
          </a:p>
        </p:txBody>
      </p:sp>
      <p:sp>
        <p:nvSpPr>
          <p:cNvPr id="35868" name="Text Box 29"/>
          <p:cNvSpPr txBox="1">
            <a:spLocks noChangeArrowheads="1"/>
          </p:cNvSpPr>
          <p:nvPr/>
        </p:nvSpPr>
        <p:spPr bwMode="auto">
          <a:xfrm>
            <a:off x="6381750" y="2978150"/>
            <a:ext cx="108267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r>
              <a:rPr lang="en-US" altLang="zh-CN" sz="1600">
                <a:latin typeface="黑体" pitchFamily="2" charset="-122"/>
                <a:ea typeface="黑体" pitchFamily="2" charset="-122"/>
              </a:rPr>
              <a:t>I/O</a:t>
            </a:r>
            <a:r>
              <a:rPr lang="zh-CN" altLang="en-US" sz="1600">
                <a:latin typeface="黑体" pitchFamily="2" charset="-122"/>
                <a:ea typeface="黑体" pitchFamily="2" charset="-122"/>
              </a:rPr>
              <a:t>接口</a:t>
            </a:r>
          </a:p>
        </p:txBody>
      </p:sp>
      <p:sp>
        <p:nvSpPr>
          <p:cNvPr id="35869" name="Line 30"/>
          <p:cNvSpPr>
            <a:spLocks noChangeShapeType="1"/>
          </p:cNvSpPr>
          <p:nvPr/>
        </p:nvSpPr>
        <p:spPr bwMode="auto">
          <a:xfrm>
            <a:off x="2347913" y="2057400"/>
            <a:ext cx="0" cy="369888"/>
          </a:xfrm>
          <a:prstGeom prst="line">
            <a:avLst/>
          </a:prstGeom>
          <a:noFill/>
          <a:ln w="38100">
            <a:solidFill>
              <a:srgbClr val="000080"/>
            </a:solidFill>
            <a:round/>
            <a:headEnd type="triangle" w="sm" len="sm"/>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35870" name="Line 31"/>
          <p:cNvSpPr>
            <a:spLocks noChangeShapeType="1"/>
          </p:cNvSpPr>
          <p:nvPr/>
        </p:nvSpPr>
        <p:spPr bwMode="auto">
          <a:xfrm>
            <a:off x="6916738" y="2074863"/>
            <a:ext cx="0" cy="369887"/>
          </a:xfrm>
          <a:prstGeom prst="line">
            <a:avLst/>
          </a:prstGeom>
          <a:noFill/>
          <a:ln w="38100">
            <a:solidFill>
              <a:srgbClr val="000080"/>
            </a:solidFill>
            <a:round/>
            <a:headEnd type="triangle" w="sm" len="sm"/>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35871" name="Line 32"/>
          <p:cNvSpPr>
            <a:spLocks noChangeShapeType="1"/>
          </p:cNvSpPr>
          <p:nvPr/>
        </p:nvSpPr>
        <p:spPr bwMode="auto">
          <a:xfrm>
            <a:off x="6946900" y="3316288"/>
            <a:ext cx="0" cy="371475"/>
          </a:xfrm>
          <a:prstGeom prst="line">
            <a:avLst/>
          </a:prstGeom>
          <a:noFill/>
          <a:ln w="28575">
            <a:solidFill>
              <a:srgbClr val="000080"/>
            </a:solidFill>
            <a:round/>
            <a:headEnd type="triangle" w="sm" len="sm"/>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35872" name="Rectangle 33"/>
          <p:cNvSpPr>
            <a:spLocks noChangeArrowheads="1"/>
          </p:cNvSpPr>
          <p:nvPr/>
        </p:nvSpPr>
        <p:spPr bwMode="auto">
          <a:xfrm>
            <a:off x="2555875" y="3559175"/>
            <a:ext cx="728663" cy="207963"/>
          </a:xfrm>
          <a:prstGeom prst="rect">
            <a:avLst/>
          </a:prstGeom>
          <a:solidFill>
            <a:srgbClr val="009900">
              <a:alpha val="50195"/>
            </a:srgbClr>
          </a:solidFill>
          <a:ln w="9525">
            <a:solidFill>
              <a:srgbClr val="009900"/>
            </a:solidFill>
            <a:miter lim="800000"/>
            <a:headEnd/>
            <a:tailEnd/>
          </a:ln>
        </p:spPr>
        <p:txBody>
          <a:bodyPr/>
          <a:lstStyle/>
          <a:p>
            <a:pPr>
              <a:lnSpc>
                <a:spcPct val="90000"/>
              </a:lnSpc>
            </a:pPr>
            <a:endParaRPr lang="zh-CN" altLang="en-US">
              <a:latin typeface="黑体" pitchFamily="2" charset="-122"/>
              <a:ea typeface="黑体" pitchFamily="2" charset="-122"/>
            </a:endParaRPr>
          </a:p>
        </p:txBody>
      </p:sp>
      <p:sp>
        <p:nvSpPr>
          <p:cNvPr id="35873" name="Rectangle 34"/>
          <p:cNvSpPr>
            <a:spLocks noChangeArrowheads="1"/>
          </p:cNvSpPr>
          <p:nvPr/>
        </p:nvSpPr>
        <p:spPr bwMode="auto">
          <a:xfrm>
            <a:off x="4276725" y="3478213"/>
            <a:ext cx="1169988" cy="209550"/>
          </a:xfrm>
          <a:prstGeom prst="rect">
            <a:avLst/>
          </a:prstGeom>
          <a:solidFill>
            <a:srgbClr val="009900">
              <a:alpha val="50195"/>
            </a:srgbClr>
          </a:solidFill>
          <a:ln w="9525">
            <a:solidFill>
              <a:srgbClr val="009900"/>
            </a:solidFill>
            <a:miter lim="800000"/>
            <a:headEnd/>
            <a:tailEnd/>
          </a:ln>
        </p:spPr>
        <p:txBody>
          <a:bodyPr/>
          <a:lstStyle/>
          <a:p>
            <a:pPr>
              <a:lnSpc>
                <a:spcPct val="90000"/>
              </a:lnSpc>
            </a:pPr>
            <a:endParaRPr lang="zh-CN" altLang="en-US">
              <a:latin typeface="黑体" pitchFamily="2" charset="-122"/>
              <a:ea typeface="黑体" pitchFamily="2" charset="-122"/>
            </a:endParaRPr>
          </a:p>
        </p:txBody>
      </p:sp>
      <p:sp>
        <p:nvSpPr>
          <p:cNvPr id="35874" name="Rectangle 35"/>
          <p:cNvSpPr>
            <a:spLocks noChangeArrowheads="1"/>
          </p:cNvSpPr>
          <p:nvPr/>
        </p:nvSpPr>
        <p:spPr bwMode="auto">
          <a:xfrm>
            <a:off x="5116513" y="2689225"/>
            <a:ext cx="330200" cy="225425"/>
          </a:xfrm>
          <a:prstGeom prst="rect">
            <a:avLst/>
          </a:prstGeom>
          <a:solidFill>
            <a:srgbClr val="009900">
              <a:alpha val="50195"/>
            </a:srgbClr>
          </a:solidFill>
          <a:ln w="9525">
            <a:solidFill>
              <a:srgbClr val="009900"/>
            </a:solidFill>
            <a:miter lim="800000"/>
            <a:headEnd/>
            <a:tailEnd/>
          </a:ln>
        </p:spPr>
        <p:txBody>
          <a:bodyPr/>
          <a:lstStyle/>
          <a:p>
            <a:pPr>
              <a:lnSpc>
                <a:spcPct val="90000"/>
              </a:lnSpc>
            </a:pPr>
            <a:endParaRPr lang="zh-CN" altLang="en-US">
              <a:latin typeface="黑体" pitchFamily="2" charset="-122"/>
              <a:ea typeface="黑体" pitchFamily="2" charset="-122"/>
            </a:endParaRPr>
          </a:p>
        </p:txBody>
      </p:sp>
      <p:sp>
        <p:nvSpPr>
          <p:cNvPr id="35875" name="Rectangle 36"/>
          <p:cNvSpPr>
            <a:spLocks noChangeArrowheads="1"/>
          </p:cNvSpPr>
          <p:nvPr/>
        </p:nvSpPr>
        <p:spPr bwMode="auto">
          <a:xfrm>
            <a:off x="6559550" y="2559050"/>
            <a:ext cx="769938" cy="207963"/>
          </a:xfrm>
          <a:prstGeom prst="rect">
            <a:avLst/>
          </a:prstGeom>
          <a:solidFill>
            <a:srgbClr val="009900">
              <a:alpha val="50195"/>
            </a:srgbClr>
          </a:solidFill>
          <a:ln w="19050">
            <a:solidFill>
              <a:srgbClr val="009900"/>
            </a:solidFill>
            <a:miter lim="800000"/>
            <a:headEnd/>
            <a:tailEnd/>
          </a:ln>
        </p:spPr>
        <p:txBody>
          <a:bodyPr/>
          <a:lstStyle/>
          <a:p>
            <a:pPr>
              <a:lnSpc>
                <a:spcPct val="90000"/>
              </a:lnSpc>
            </a:pPr>
            <a:endParaRPr lang="zh-CN" altLang="en-US">
              <a:latin typeface="黑体" pitchFamily="2" charset="-122"/>
              <a:ea typeface="黑体" pitchFamily="2" charset="-122"/>
            </a:endParaRPr>
          </a:p>
        </p:txBody>
      </p:sp>
      <p:sp>
        <p:nvSpPr>
          <p:cNvPr id="35876" name="AutoShape 37"/>
          <p:cNvSpPr>
            <a:spLocks noChangeArrowheads="1"/>
          </p:cNvSpPr>
          <p:nvPr/>
        </p:nvSpPr>
        <p:spPr bwMode="auto">
          <a:xfrm>
            <a:off x="2022475" y="4930775"/>
            <a:ext cx="1466850" cy="565150"/>
          </a:xfrm>
          <a:prstGeom prst="wedgeRoundRectCallout">
            <a:avLst>
              <a:gd name="adj1" fmla="val 25500"/>
              <a:gd name="adj2" fmla="val -276417"/>
              <a:gd name="adj3" fmla="val 16667"/>
            </a:avLst>
          </a:prstGeom>
          <a:noFill/>
          <a:ln w="9525">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pPr algn="ctr">
              <a:lnSpc>
                <a:spcPct val="96000"/>
              </a:lnSpc>
            </a:pPr>
            <a:r>
              <a:rPr lang="zh-CN" altLang="en-US" sz="1600">
                <a:solidFill>
                  <a:srgbClr val="003300"/>
                </a:solidFill>
                <a:latin typeface="黑体" pitchFamily="2" charset="-122"/>
                <a:ea typeface="黑体" pitchFamily="2" charset="-122"/>
              </a:rPr>
              <a:t>操作数在</a:t>
            </a:r>
            <a:r>
              <a:rPr lang="en-US" altLang="zh-CN" sz="1600">
                <a:solidFill>
                  <a:srgbClr val="003300"/>
                </a:solidFill>
                <a:latin typeface="黑体" pitchFamily="2" charset="-122"/>
                <a:ea typeface="黑体" pitchFamily="2" charset="-122"/>
              </a:rPr>
              <a:t>CPU</a:t>
            </a:r>
          </a:p>
          <a:p>
            <a:pPr algn="ctr">
              <a:lnSpc>
                <a:spcPct val="96000"/>
              </a:lnSpc>
            </a:pPr>
            <a:r>
              <a:rPr lang="zh-CN" altLang="en-US" sz="1600">
                <a:solidFill>
                  <a:srgbClr val="003300"/>
                </a:solidFill>
                <a:latin typeface="黑体" pitchFamily="2" charset="-122"/>
                <a:ea typeface="黑体" pitchFamily="2" charset="-122"/>
              </a:rPr>
              <a:t>的寄存器中</a:t>
            </a:r>
          </a:p>
        </p:txBody>
      </p:sp>
      <p:sp>
        <p:nvSpPr>
          <p:cNvPr id="35877" name="AutoShape 38"/>
          <p:cNvSpPr>
            <a:spLocks noChangeArrowheads="1"/>
          </p:cNvSpPr>
          <p:nvPr/>
        </p:nvSpPr>
        <p:spPr bwMode="auto">
          <a:xfrm>
            <a:off x="5092700" y="4946650"/>
            <a:ext cx="963613" cy="531813"/>
          </a:xfrm>
          <a:prstGeom prst="wedgeRoundRectCallout">
            <a:avLst>
              <a:gd name="adj1" fmla="val -25815"/>
              <a:gd name="adj2" fmla="val -459602"/>
              <a:gd name="adj3" fmla="val 16667"/>
            </a:avLst>
          </a:prstGeom>
          <a:noFill/>
          <a:ln w="9525">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pPr algn="ctr">
              <a:lnSpc>
                <a:spcPct val="96000"/>
              </a:lnSpc>
            </a:pPr>
            <a:r>
              <a:rPr lang="zh-CN" altLang="en-US" sz="1600">
                <a:solidFill>
                  <a:srgbClr val="003300"/>
                </a:solidFill>
                <a:latin typeface="黑体" pitchFamily="2" charset="-122"/>
                <a:ea typeface="黑体" pitchFamily="2" charset="-122"/>
              </a:rPr>
              <a:t>操作数在指令中</a:t>
            </a:r>
          </a:p>
        </p:txBody>
      </p:sp>
      <p:sp>
        <p:nvSpPr>
          <p:cNvPr id="35878" name="AutoShape 39"/>
          <p:cNvSpPr>
            <a:spLocks noChangeArrowheads="1"/>
          </p:cNvSpPr>
          <p:nvPr/>
        </p:nvSpPr>
        <p:spPr bwMode="auto">
          <a:xfrm>
            <a:off x="3638550" y="4930775"/>
            <a:ext cx="1306513" cy="547688"/>
          </a:xfrm>
          <a:prstGeom prst="wedgeRoundRectCallout">
            <a:avLst>
              <a:gd name="adj1" fmla="val 14412"/>
              <a:gd name="adj2" fmla="val -297472"/>
              <a:gd name="adj3" fmla="val 16667"/>
            </a:avLst>
          </a:prstGeom>
          <a:noFill/>
          <a:ln w="9525">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pPr algn="ctr">
              <a:lnSpc>
                <a:spcPct val="96000"/>
              </a:lnSpc>
            </a:pPr>
            <a:r>
              <a:rPr lang="zh-CN" altLang="en-US" sz="1600">
                <a:solidFill>
                  <a:srgbClr val="003300"/>
                </a:solidFill>
                <a:latin typeface="黑体" pitchFamily="2" charset="-122"/>
                <a:ea typeface="黑体" pitchFamily="2" charset="-122"/>
              </a:rPr>
              <a:t>操作数在内</a:t>
            </a:r>
          </a:p>
          <a:p>
            <a:pPr algn="ctr">
              <a:lnSpc>
                <a:spcPct val="96000"/>
              </a:lnSpc>
            </a:pPr>
            <a:r>
              <a:rPr lang="zh-CN" altLang="en-US" sz="1600">
                <a:solidFill>
                  <a:srgbClr val="003300"/>
                </a:solidFill>
                <a:latin typeface="黑体" pitchFamily="2" charset="-122"/>
                <a:ea typeface="黑体" pitchFamily="2" charset="-122"/>
              </a:rPr>
              <a:t>存单元中</a:t>
            </a:r>
          </a:p>
        </p:txBody>
      </p:sp>
      <p:sp>
        <p:nvSpPr>
          <p:cNvPr id="35879" name="AutoShape 40"/>
          <p:cNvSpPr>
            <a:spLocks noChangeArrowheads="1"/>
          </p:cNvSpPr>
          <p:nvPr/>
        </p:nvSpPr>
        <p:spPr bwMode="auto">
          <a:xfrm>
            <a:off x="6203950" y="4914900"/>
            <a:ext cx="1527175" cy="563563"/>
          </a:xfrm>
          <a:prstGeom prst="wedgeRoundRectCallout">
            <a:avLst>
              <a:gd name="adj1" fmla="val -755"/>
              <a:gd name="adj2" fmla="val -450755"/>
              <a:gd name="adj3" fmla="val 16667"/>
            </a:avLst>
          </a:prstGeom>
          <a:noFill/>
          <a:ln w="9525">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pPr algn="ctr">
              <a:lnSpc>
                <a:spcPct val="96000"/>
              </a:lnSpc>
            </a:pPr>
            <a:r>
              <a:rPr lang="zh-CN" altLang="en-US" sz="1600">
                <a:solidFill>
                  <a:srgbClr val="003300"/>
                </a:solidFill>
                <a:latin typeface="黑体" pitchFamily="2" charset="-122"/>
                <a:ea typeface="黑体" pitchFamily="2" charset="-122"/>
              </a:rPr>
              <a:t>操作数在</a:t>
            </a:r>
            <a:r>
              <a:rPr lang="en-US" altLang="zh-CN" sz="1600">
                <a:solidFill>
                  <a:srgbClr val="003300"/>
                </a:solidFill>
                <a:latin typeface="黑体" pitchFamily="2" charset="-122"/>
                <a:ea typeface="黑体" pitchFamily="2" charset="-122"/>
              </a:rPr>
              <a:t>I/O</a:t>
            </a:r>
          </a:p>
          <a:p>
            <a:pPr algn="ctr">
              <a:lnSpc>
                <a:spcPct val="96000"/>
              </a:lnSpc>
            </a:pPr>
            <a:r>
              <a:rPr lang="zh-CN" altLang="en-US" sz="1600">
                <a:solidFill>
                  <a:srgbClr val="003300"/>
                </a:solidFill>
                <a:latin typeface="黑体" pitchFamily="2" charset="-122"/>
                <a:ea typeface="黑体" pitchFamily="2" charset="-122"/>
              </a:rPr>
              <a:t>接口寄存器中</a:t>
            </a:r>
          </a:p>
        </p:txBody>
      </p:sp>
      <p:sp>
        <p:nvSpPr>
          <p:cNvPr id="35880" name="Rectangle 41"/>
          <p:cNvSpPr>
            <a:spLocks noChangeArrowheads="1"/>
          </p:cNvSpPr>
          <p:nvPr/>
        </p:nvSpPr>
        <p:spPr bwMode="auto">
          <a:xfrm>
            <a:off x="4276725" y="2689225"/>
            <a:ext cx="1169988" cy="225425"/>
          </a:xfrm>
          <a:prstGeom prst="rect">
            <a:avLst/>
          </a:prstGeom>
          <a:noFill/>
          <a:ln w="12700">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nSpc>
                <a:spcPct val="90000"/>
              </a:lnSpc>
            </a:pPr>
            <a:endParaRPr lang="zh-CN" altLang="en-US">
              <a:latin typeface="黑体" pitchFamily="2" charset="-122"/>
              <a:ea typeface="黑体" pitchFamily="2" charset="-122"/>
            </a:endParaRPr>
          </a:p>
        </p:txBody>
      </p:sp>
      <p:sp>
        <p:nvSpPr>
          <p:cNvPr id="35881" name="Rectangle 42"/>
          <p:cNvSpPr>
            <a:spLocks noChangeArrowheads="1"/>
          </p:cNvSpPr>
          <p:nvPr/>
        </p:nvSpPr>
        <p:spPr bwMode="auto">
          <a:xfrm>
            <a:off x="2541588" y="2606675"/>
            <a:ext cx="754062" cy="209550"/>
          </a:xfrm>
          <a:prstGeom prst="rect">
            <a:avLst/>
          </a:prstGeom>
          <a:noFill/>
          <a:ln w="28575">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nSpc>
                <a:spcPct val="90000"/>
              </a:lnSpc>
            </a:pPr>
            <a:endParaRPr lang="zh-CN" altLang="en-US">
              <a:latin typeface="黑体" pitchFamily="2" charset="-122"/>
              <a:ea typeface="黑体" pitchFamily="2" charset="-122"/>
            </a:endParaRPr>
          </a:p>
        </p:txBody>
      </p:sp>
      <p:sp>
        <p:nvSpPr>
          <p:cNvPr id="35882" name="Freeform 43"/>
          <p:cNvSpPr>
            <a:spLocks/>
          </p:cNvSpPr>
          <p:nvPr/>
        </p:nvSpPr>
        <p:spPr bwMode="auto">
          <a:xfrm>
            <a:off x="3187700" y="2792413"/>
            <a:ext cx="1008063" cy="203200"/>
          </a:xfrm>
          <a:custGeom>
            <a:avLst/>
            <a:gdLst>
              <a:gd name="T0" fmla="*/ 0 w 480"/>
              <a:gd name="T1" fmla="*/ 2147483647 h 96"/>
              <a:gd name="T2" fmla="*/ 2147483647 w 480"/>
              <a:gd name="T3" fmla="*/ 2147483647 h 96"/>
              <a:gd name="T4" fmla="*/ 2147483647 w 480"/>
              <a:gd name="T5" fmla="*/ 0 h 96"/>
              <a:gd name="T6" fmla="*/ 2147483647 w 480"/>
              <a:gd name="T7" fmla="*/ 0 h 96"/>
              <a:gd name="T8" fmla="*/ 0 60000 65536"/>
              <a:gd name="T9" fmla="*/ 0 60000 65536"/>
              <a:gd name="T10" fmla="*/ 0 60000 65536"/>
              <a:gd name="T11" fmla="*/ 0 60000 65536"/>
              <a:gd name="T12" fmla="*/ 0 w 480"/>
              <a:gd name="T13" fmla="*/ 0 h 96"/>
              <a:gd name="T14" fmla="*/ 480 w 480"/>
              <a:gd name="T15" fmla="*/ 96 h 96"/>
            </a:gdLst>
            <a:ahLst/>
            <a:cxnLst>
              <a:cxn ang="T8">
                <a:pos x="T0" y="T1"/>
              </a:cxn>
              <a:cxn ang="T9">
                <a:pos x="T2" y="T3"/>
              </a:cxn>
              <a:cxn ang="T10">
                <a:pos x="T4" y="T5"/>
              </a:cxn>
              <a:cxn ang="T11">
                <a:pos x="T6" y="T7"/>
              </a:cxn>
            </a:cxnLst>
            <a:rect l="T12" t="T13" r="T14" b="T15"/>
            <a:pathLst>
              <a:path w="480" h="96">
                <a:moveTo>
                  <a:pt x="0" y="96"/>
                </a:moveTo>
                <a:lnTo>
                  <a:pt x="192" y="96"/>
                </a:lnTo>
                <a:lnTo>
                  <a:pt x="192" y="0"/>
                </a:lnTo>
                <a:lnTo>
                  <a:pt x="480" y="0"/>
                </a:lnTo>
              </a:path>
            </a:pathLst>
          </a:custGeom>
          <a:noFill/>
          <a:ln w="28575" cap="flat" cmpd="sng">
            <a:solidFill>
              <a:srgbClr val="FF3300"/>
            </a:solidFill>
            <a:prstDash val="sysDot"/>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5883" name="Line 44"/>
          <p:cNvSpPr>
            <a:spLocks noChangeShapeType="1"/>
          </p:cNvSpPr>
          <p:nvPr/>
        </p:nvSpPr>
        <p:spPr bwMode="auto">
          <a:xfrm>
            <a:off x="4884738" y="2076450"/>
            <a:ext cx="0" cy="369888"/>
          </a:xfrm>
          <a:prstGeom prst="line">
            <a:avLst/>
          </a:prstGeom>
          <a:noFill/>
          <a:ln w="38100">
            <a:solidFill>
              <a:srgbClr val="000080"/>
            </a:solidFill>
            <a:round/>
            <a:headEnd type="triangle" w="sm" len="sm"/>
            <a:tailEnd type="triangle" w="sm" len="sm"/>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ransition>
    <p:wipe dir="d"/>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3"/>
          <p:cNvSpPr>
            <a:spLocks noChangeAspect="1" noChangeArrowheads="1"/>
          </p:cNvSpPr>
          <p:nvPr/>
        </p:nvSpPr>
        <p:spPr bwMode="auto">
          <a:xfrm>
            <a:off x="3241675" y="3667125"/>
            <a:ext cx="231775" cy="174625"/>
          </a:xfrm>
          <a:prstGeom prst="rect">
            <a:avLst/>
          </a:prstGeom>
          <a:solidFill>
            <a:srgbClr val="66FF33">
              <a:alpha val="50195"/>
            </a:srgbClr>
          </a:solidFill>
          <a:ln w="9525">
            <a:solidFill>
              <a:schemeClr val="accent2"/>
            </a:solidFill>
            <a:miter lim="800000"/>
            <a:headEnd/>
            <a:tailEnd/>
          </a:ln>
        </p:spPr>
        <p:txBody>
          <a:bodyPr/>
          <a:lstStyle/>
          <a:p>
            <a:pPr>
              <a:lnSpc>
                <a:spcPct val="90000"/>
              </a:lnSpc>
            </a:pPr>
            <a:endParaRPr lang="zh-CN" altLang="en-US">
              <a:latin typeface="黑体" pitchFamily="2" charset="-122"/>
              <a:ea typeface="黑体" pitchFamily="2" charset="-122"/>
            </a:endParaRPr>
          </a:p>
        </p:txBody>
      </p:sp>
      <p:grpSp>
        <p:nvGrpSpPr>
          <p:cNvPr id="36867" name="Group 4"/>
          <p:cNvGrpSpPr>
            <a:grpSpLocks/>
          </p:cNvGrpSpPr>
          <p:nvPr/>
        </p:nvGrpSpPr>
        <p:grpSpPr bwMode="auto">
          <a:xfrm>
            <a:off x="1044575" y="3195638"/>
            <a:ext cx="7265988" cy="2292350"/>
            <a:chOff x="658" y="2013"/>
            <a:chExt cx="4577" cy="1444"/>
          </a:xfrm>
        </p:grpSpPr>
        <p:sp>
          <p:nvSpPr>
            <p:cNvPr id="36871" name="Rectangle 5" descr="70%"/>
            <p:cNvSpPr>
              <a:spLocks noChangeAspect="1" noChangeArrowheads="1"/>
            </p:cNvSpPr>
            <p:nvPr/>
          </p:nvSpPr>
          <p:spPr bwMode="auto">
            <a:xfrm>
              <a:off x="3211" y="2309"/>
              <a:ext cx="199" cy="139"/>
            </a:xfrm>
            <a:prstGeom prst="rect">
              <a:avLst/>
            </a:prstGeom>
            <a:pattFill prst="pct70">
              <a:fgClr>
                <a:srgbClr val="66FF33"/>
              </a:fgClr>
              <a:bgClr>
                <a:srgbClr val="FFFFFF"/>
              </a:bgClr>
            </a:pattFill>
            <a:ln w="9525">
              <a:solidFill>
                <a:srgbClr val="000000"/>
              </a:solidFill>
              <a:miter lim="800000"/>
              <a:headEnd/>
              <a:tailEnd/>
            </a:ln>
          </p:spPr>
          <p:txBody>
            <a:bodyPr/>
            <a:lstStyle/>
            <a:p>
              <a:pPr>
                <a:lnSpc>
                  <a:spcPct val="90000"/>
                </a:lnSpc>
              </a:pPr>
              <a:endParaRPr lang="zh-CN" altLang="en-US">
                <a:latin typeface="黑体" pitchFamily="2" charset="-122"/>
                <a:ea typeface="黑体" pitchFamily="2" charset="-122"/>
              </a:endParaRPr>
            </a:p>
          </p:txBody>
        </p:sp>
        <p:sp>
          <p:nvSpPr>
            <p:cNvPr id="36872" name="Line 6"/>
            <p:cNvSpPr>
              <a:spLocks noChangeAspect="1" noChangeShapeType="1"/>
            </p:cNvSpPr>
            <p:nvPr/>
          </p:nvSpPr>
          <p:spPr bwMode="auto">
            <a:xfrm>
              <a:off x="658" y="2013"/>
              <a:ext cx="4577" cy="0"/>
            </a:xfrm>
            <a:prstGeom prst="line">
              <a:avLst/>
            </a:prstGeom>
            <a:noFill/>
            <a:ln w="57150">
              <a:solidFill>
                <a:srgbClr val="00008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6873" name="Rectangle 7"/>
            <p:cNvSpPr>
              <a:spLocks noChangeAspect="1" noChangeArrowheads="1"/>
            </p:cNvSpPr>
            <p:nvPr/>
          </p:nvSpPr>
          <p:spPr bwMode="auto">
            <a:xfrm>
              <a:off x="807" y="2212"/>
              <a:ext cx="1494" cy="1245"/>
            </a:xfrm>
            <a:prstGeom prst="rect">
              <a:avLst/>
            </a:prstGeom>
            <a:solidFill>
              <a:srgbClr val="FFFFFF"/>
            </a:solidFill>
            <a:ln w="28575">
              <a:solidFill>
                <a:srgbClr val="000080"/>
              </a:solidFill>
              <a:miter lim="800000"/>
              <a:headEnd/>
              <a:tailEnd/>
            </a:ln>
          </p:spPr>
          <p:txBody>
            <a:bodyPr/>
            <a:lstStyle/>
            <a:p>
              <a:pPr>
                <a:lnSpc>
                  <a:spcPct val="90000"/>
                </a:lnSpc>
              </a:pPr>
              <a:endParaRPr lang="zh-CN" altLang="en-US">
                <a:latin typeface="黑体" pitchFamily="2" charset="-122"/>
                <a:ea typeface="黑体" pitchFamily="2" charset="-122"/>
              </a:endParaRPr>
            </a:p>
          </p:txBody>
        </p:sp>
        <p:sp>
          <p:nvSpPr>
            <p:cNvPr id="36874" name="Rectangle 8"/>
            <p:cNvSpPr>
              <a:spLocks noChangeAspect="1" noChangeArrowheads="1"/>
            </p:cNvSpPr>
            <p:nvPr/>
          </p:nvSpPr>
          <p:spPr bwMode="auto">
            <a:xfrm>
              <a:off x="2806" y="2221"/>
              <a:ext cx="738" cy="1209"/>
            </a:xfrm>
            <a:prstGeom prst="rect">
              <a:avLst/>
            </a:prstGeom>
            <a:solidFill>
              <a:srgbClr val="FFFFFF"/>
            </a:solidFill>
            <a:ln w="28575">
              <a:solidFill>
                <a:srgbClr val="000080"/>
              </a:solidFill>
              <a:miter lim="800000"/>
              <a:headEnd/>
              <a:tailEnd/>
            </a:ln>
          </p:spPr>
          <p:txBody>
            <a:bodyPr/>
            <a:lstStyle/>
            <a:p>
              <a:pPr>
                <a:lnSpc>
                  <a:spcPct val="90000"/>
                </a:lnSpc>
              </a:pPr>
              <a:endParaRPr lang="zh-CN" altLang="en-US">
                <a:latin typeface="黑体" pitchFamily="2" charset="-122"/>
                <a:ea typeface="黑体" pitchFamily="2" charset="-122"/>
              </a:endParaRPr>
            </a:p>
          </p:txBody>
        </p:sp>
        <p:sp>
          <p:nvSpPr>
            <p:cNvPr id="36875" name="Rectangle 9"/>
            <p:cNvSpPr>
              <a:spLocks noChangeAspect="1" noChangeArrowheads="1"/>
            </p:cNvSpPr>
            <p:nvPr/>
          </p:nvSpPr>
          <p:spPr bwMode="auto">
            <a:xfrm>
              <a:off x="4085" y="2230"/>
              <a:ext cx="758" cy="461"/>
            </a:xfrm>
            <a:prstGeom prst="rect">
              <a:avLst/>
            </a:prstGeom>
            <a:solidFill>
              <a:srgbClr val="FFFFFF"/>
            </a:solidFill>
            <a:ln w="28575">
              <a:solidFill>
                <a:srgbClr val="000080"/>
              </a:solidFill>
              <a:miter lim="800000"/>
              <a:headEnd/>
              <a:tailEnd/>
            </a:ln>
          </p:spPr>
          <p:txBody>
            <a:bodyPr/>
            <a:lstStyle/>
            <a:p>
              <a:pPr>
                <a:lnSpc>
                  <a:spcPct val="90000"/>
                </a:lnSpc>
              </a:pPr>
              <a:endParaRPr lang="zh-CN" altLang="en-US">
                <a:latin typeface="黑体" pitchFamily="2" charset="-122"/>
                <a:ea typeface="黑体" pitchFamily="2" charset="-122"/>
              </a:endParaRPr>
            </a:p>
          </p:txBody>
        </p:sp>
        <p:sp>
          <p:nvSpPr>
            <p:cNvPr id="36876" name="Rectangle 10"/>
            <p:cNvSpPr>
              <a:spLocks noChangeAspect="1" noChangeArrowheads="1"/>
            </p:cNvSpPr>
            <p:nvPr/>
          </p:nvSpPr>
          <p:spPr bwMode="auto">
            <a:xfrm>
              <a:off x="4096" y="2884"/>
              <a:ext cx="766" cy="528"/>
            </a:xfrm>
            <a:prstGeom prst="rect">
              <a:avLst/>
            </a:prstGeom>
            <a:solidFill>
              <a:srgbClr val="FFFFFF"/>
            </a:solidFill>
            <a:ln w="28575">
              <a:solidFill>
                <a:srgbClr val="000080"/>
              </a:solidFill>
              <a:miter lim="800000"/>
              <a:headEnd/>
              <a:tailEnd/>
            </a:ln>
          </p:spPr>
          <p:txBody>
            <a:bodyPr/>
            <a:lstStyle/>
            <a:p>
              <a:pPr>
                <a:lnSpc>
                  <a:spcPct val="90000"/>
                </a:lnSpc>
              </a:pPr>
              <a:endParaRPr lang="zh-CN" altLang="en-US">
                <a:latin typeface="黑体" pitchFamily="2" charset="-122"/>
                <a:ea typeface="黑体" pitchFamily="2" charset="-122"/>
              </a:endParaRPr>
            </a:p>
          </p:txBody>
        </p:sp>
        <p:sp>
          <p:nvSpPr>
            <p:cNvPr id="36877" name="Text Box 11"/>
            <p:cNvSpPr txBox="1">
              <a:spLocks noChangeAspect="1" noChangeArrowheads="1"/>
            </p:cNvSpPr>
            <p:nvPr/>
          </p:nvSpPr>
          <p:spPr bwMode="auto">
            <a:xfrm>
              <a:off x="1275" y="3264"/>
              <a:ext cx="495" cy="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r>
                <a:rPr lang="en-US" altLang="zh-CN" sz="1400">
                  <a:latin typeface="黑体" pitchFamily="2" charset="-122"/>
                  <a:ea typeface="黑体" pitchFamily="2" charset="-122"/>
                </a:rPr>
                <a:t>CPU</a:t>
              </a:r>
            </a:p>
          </p:txBody>
        </p:sp>
        <p:sp>
          <p:nvSpPr>
            <p:cNvPr id="36878" name="Rectangle 12"/>
            <p:cNvSpPr>
              <a:spLocks noChangeAspect="1" noChangeArrowheads="1"/>
            </p:cNvSpPr>
            <p:nvPr/>
          </p:nvSpPr>
          <p:spPr bwMode="auto">
            <a:xfrm>
              <a:off x="1713" y="2309"/>
              <a:ext cx="477" cy="113"/>
            </a:xfrm>
            <a:prstGeom prst="rect">
              <a:avLst/>
            </a:prstGeom>
            <a:solidFill>
              <a:srgbClr val="FFFFFF"/>
            </a:solidFill>
            <a:ln w="28575">
              <a:solidFill>
                <a:srgbClr val="000080"/>
              </a:solidFill>
              <a:miter lim="800000"/>
              <a:headEnd/>
              <a:tailEnd/>
            </a:ln>
          </p:spPr>
          <p:txBody>
            <a:bodyPr/>
            <a:lstStyle/>
            <a:p>
              <a:pPr>
                <a:lnSpc>
                  <a:spcPct val="90000"/>
                </a:lnSpc>
              </a:pPr>
              <a:endParaRPr lang="zh-CN" altLang="en-US">
                <a:latin typeface="黑体" pitchFamily="2" charset="-122"/>
                <a:ea typeface="黑体" pitchFamily="2" charset="-122"/>
              </a:endParaRPr>
            </a:p>
          </p:txBody>
        </p:sp>
        <p:sp>
          <p:nvSpPr>
            <p:cNvPr id="36879" name="Rectangle 13"/>
            <p:cNvSpPr>
              <a:spLocks noChangeAspect="1" noChangeArrowheads="1"/>
            </p:cNvSpPr>
            <p:nvPr/>
          </p:nvSpPr>
          <p:spPr bwMode="auto">
            <a:xfrm>
              <a:off x="1713" y="2457"/>
              <a:ext cx="477" cy="112"/>
            </a:xfrm>
            <a:prstGeom prst="rect">
              <a:avLst/>
            </a:prstGeom>
            <a:solidFill>
              <a:srgbClr val="FFFFFF"/>
            </a:solidFill>
            <a:ln w="19050">
              <a:solidFill>
                <a:srgbClr val="000080"/>
              </a:solidFill>
              <a:miter lim="800000"/>
              <a:headEnd/>
              <a:tailEnd/>
            </a:ln>
          </p:spPr>
          <p:txBody>
            <a:bodyPr/>
            <a:lstStyle/>
            <a:p>
              <a:pPr>
                <a:lnSpc>
                  <a:spcPct val="90000"/>
                </a:lnSpc>
              </a:pPr>
              <a:endParaRPr lang="zh-CN" altLang="en-US">
                <a:latin typeface="黑体" pitchFamily="2" charset="-122"/>
                <a:ea typeface="黑体" pitchFamily="2" charset="-122"/>
              </a:endParaRPr>
            </a:p>
          </p:txBody>
        </p:sp>
        <p:sp>
          <p:nvSpPr>
            <p:cNvPr id="36880" name="Rectangle 14"/>
            <p:cNvSpPr>
              <a:spLocks noChangeAspect="1" noChangeArrowheads="1"/>
            </p:cNvSpPr>
            <p:nvPr/>
          </p:nvSpPr>
          <p:spPr bwMode="auto">
            <a:xfrm>
              <a:off x="1713" y="2707"/>
              <a:ext cx="477" cy="116"/>
            </a:xfrm>
            <a:prstGeom prst="rect">
              <a:avLst/>
            </a:prstGeom>
            <a:solidFill>
              <a:srgbClr val="FFFFFF"/>
            </a:solidFill>
            <a:ln w="9525">
              <a:solidFill>
                <a:srgbClr val="000000"/>
              </a:solidFill>
              <a:miter lim="800000"/>
              <a:headEnd/>
              <a:tailEnd/>
            </a:ln>
          </p:spPr>
          <p:txBody>
            <a:bodyPr/>
            <a:lstStyle/>
            <a:p>
              <a:pPr>
                <a:lnSpc>
                  <a:spcPct val="90000"/>
                </a:lnSpc>
              </a:pPr>
              <a:endParaRPr lang="zh-CN" altLang="en-US">
                <a:latin typeface="黑体" pitchFamily="2" charset="-122"/>
                <a:ea typeface="黑体" pitchFamily="2" charset="-122"/>
              </a:endParaRPr>
            </a:p>
          </p:txBody>
        </p:sp>
        <p:sp>
          <p:nvSpPr>
            <p:cNvPr id="36881" name="Rectangle 15"/>
            <p:cNvSpPr>
              <a:spLocks noChangeAspect="1" noChangeArrowheads="1"/>
            </p:cNvSpPr>
            <p:nvPr/>
          </p:nvSpPr>
          <p:spPr bwMode="auto">
            <a:xfrm>
              <a:off x="1713" y="2707"/>
              <a:ext cx="477" cy="575"/>
            </a:xfrm>
            <a:prstGeom prst="rect">
              <a:avLst/>
            </a:prstGeom>
            <a:solidFill>
              <a:srgbClr val="FFFFFF"/>
            </a:solidFill>
            <a:ln w="19050">
              <a:solidFill>
                <a:srgbClr val="000080"/>
              </a:solidFill>
              <a:miter lim="800000"/>
              <a:headEnd/>
              <a:tailEnd/>
            </a:ln>
          </p:spPr>
          <p:txBody>
            <a:bodyPr/>
            <a:lstStyle/>
            <a:p>
              <a:pPr>
                <a:lnSpc>
                  <a:spcPct val="90000"/>
                </a:lnSpc>
              </a:pPr>
              <a:endParaRPr lang="zh-CN" altLang="en-US">
                <a:latin typeface="黑体" pitchFamily="2" charset="-122"/>
                <a:ea typeface="黑体" pitchFamily="2" charset="-122"/>
              </a:endParaRPr>
            </a:p>
          </p:txBody>
        </p:sp>
        <p:sp>
          <p:nvSpPr>
            <p:cNvPr id="36882" name="Rectangle 16"/>
            <p:cNvSpPr>
              <a:spLocks noChangeAspect="1" noChangeArrowheads="1"/>
            </p:cNvSpPr>
            <p:nvPr/>
          </p:nvSpPr>
          <p:spPr bwMode="auto">
            <a:xfrm>
              <a:off x="1713" y="2823"/>
              <a:ext cx="477" cy="111"/>
            </a:xfrm>
            <a:prstGeom prst="rect">
              <a:avLst/>
            </a:prstGeom>
            <a:noFill/>
            <a:ln w="9525">
              <a:solidFill>
                <a:srgbClr val="000080"/>
              </a:solidFill>
              <a:miter lim="800000"/>
              <a:headEnd/>
              <a:tailEnd/>
            </a:ln>
            <a:extLst>
              <a:ext uri="{909E8E84-426E-40DD-AFC4-6F175D3DCCD1}">
                <a14:hiddenFill xmlns:a14="http://schemas.microsoft.com/office/drawing/2010/main">
                  <a:solidFill>
                    <a:srgbClr val="FFFFFF"/>
                  </a:solidFill>
                </a14:hiddenFill>
              </a:ext>
            </a:extLst>
          </p:spPr>
          <p:txBody>
            <a:bodyPr/>
            <a:lstStyle/>
            <a:p>
              <a:pPr>
                <a:lnSpc>
                  <a:spcPct val="90000"/>
                </a:lnSpc>
              </a:pPr>
              <a:endParaRPr lang="zh-CN" altLang="en-US">
                <a:latin typeface="黑体" pitchFamily="2" charset="-122"/>
                <a:ea typeface="黑体" pitchFamily="2" charset="-122"/>
              </a:endParaRPr>
            </a:p>
          </p:txBody>
        </p:sp>
        <p:sp>
          <p:nvSpPr>
            <p:cNvPr id="36883" name="Rectangle 17"/>
            <p:cNvSpPr>
              <a:spLocks noChangeAspect="1" noChangeArrowheads="1"/>
            </p:cNvSpPr>
            <p:nvPr/>
          </p:nvSpPr>
          <p:spPr bwMode="auto">
            <a:xfrm>
              <a:off x="1713" y="3170"/>
              <a:ext cx="477" cy="112"/>
            </a:xfrm>
            <a:prstGeom prst="rect">
              <a:avLst/>
            </a:prstGeom>
            <a:noFill/>
            <a:ln w="9525">
              <a:solidFill>
                <a:srgbClr val="000080"/>
              </a:solidFill>
              <a:miter lim="800000"/>
              <a:headEnd/>
              <a:tailEnd/>
            </a:ln>
            <a:extLst>
              <a:ext uri="{909E8E84-426E-40DD-AFC4-6F175D3DCCD1}">
                <a14:hiddenFill xmlns:a14="http://schemas.microsoft.com/office/drawing/2010/main">
                  <a:solidFill>
                    <a:srgbClr val="FFFFFF"/>
                  </a:solidFill>
                </a14:hiddenFill>
              </a:ext>
            </a:extLst>
          </p:spPr>
          <p:txBody>
            <a:bodyPr/>
            <a:lstStyle/>
            <a:p>
              <a:pPr>
                <a:lnSpc>
                  <a:spcPct val="90000"/>
                </a:lnSpc>
              </a:pPr>
              <a:endParaRPr lang="zh-CN" altLang="en-US">
                <a:latin typeface="黑体" pitchFamily="2" charset="-122"/>
                <a:ea typeface="黑体" pitchFamily="2" charset="-122"/>
              </a:endParaRPr>
            </a:p>
          </p:txBody>
        </p:sp>
        <p:sp>
          <p:nvSpPr>
            <p:cNvPr id="36884" name="Text Box 18"/>
            <p:cNvSpPr txBox="1">
              <a:spLocks noChangeAspect="1" noChangeArrowheads="1"/>
            </p:cNvSpPr>
            <p:nvPr/>
          </p:nvSpPr>
          <p:spPr bwMode="auto">
            <a:xfrm>
              <a:off x="1340" y="2300"/>
              <a:ext cx="355"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r>
                <a:rPr lang="en-US" altLang="zh-CN" sz="1400">
                  <a:latin typeface="黑体" pitchFamily="2" charset="-122"/>
                  <a:ea typeface="黑体" pitchFamily="2" charset="-122"/>
                </a:rPr>
                <a:t>IR</a:t>
              </a:r>
              <a:endParaRPr lang="en-US" altLang="zh-CN" sz="1400" b="0">
                <a:latin typeface="黑体" pitchFamily="2" charset="-122"/>
                <a:ea typeface="黑体" pitchFamily="2" charset="-122"/>
              </a:endParaRPr>
            </a:p>
          </p:txBody>
        </p:sp>
        <p:sp>
          <p:nvSpPr>
            <p:cNvPr id="36885" name="Text Box 19"/>
            <p:cNvSpPr txBox="1">
              <a:spLocks noChangeAspect="1" noChangeArrowheads="1"/>
            </p:cNvSpPr>
            <p:nvPr/>
          </p:nvSpPr>
          <p:spPr bwMode="auto">
            <a:xfrm>
              <a:off x="1358" y="2430"/>
              <a:ext cx="355" cy="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r>
                <a:rPr lang="en-US" altLang="zh-CN" sz="1400">
                  <a:latin typeface="黑体" pitchFamily="2" charset="-122"/>
                  <a:ea typeface="黑体" pitchFamily="2" charset="-122"/>
                </a:rPr>
                <a:t>PC</a:t>
              </a:r>
              <a:endParaRPr lang="en-US" altLang="zh-CN" sz="1400" b="0">
                <a:latin typeface="黑体" pitchFamily="2" charset="-122"/>
                <a:ea typeface="黑体" pitchFamily="2" charset="-122"/>
              </a:endParaRPr>
            </a:p>
          </p:txBody>
        </p:sp>
        <p:sp>
          <p:nvSpPr>
            <p:cNvPr id="36886" name="Text Box 20"/>
            <p:cNvSpPr txBox="1">
              <a:spLocks noChangeAspect="1" noChangeArrowheads="1"/>
            </p:cNvSpPr>
            <p:nvPr/>
          </p:nvSpPr>
          <p:spPr bwMode="auto">
            <a:xfrm>
              <a:off x="1358" y="2682"/>
              <a:ext cx="355" cy="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r>
                <a:rPr lang="en-US" altLang="zh-CN" sz="1400">
                  <a:latin typeface="黑体" pitchFamily="2" charset="-122"/>
                  <a:ea typeface="黑体" pitchFamily="2" charset="-122"/>
                </a:rPr>
                <a:t>R0</a:t>
              </a:r>
              <a:endParaRPr lang="en-US" altLang="zh-CN" sz="1400" b="0">
                <a:latin typeface="黑体" pitchFamily="2" charset="-122"/>
                <a:ea typeface="黑体" pitchFamily="2" charset="-122"/>
              </a:endParaRPr>
            </a:p>
          </p:txBody>
        </p:sp>
        <p:sp>
          <p:nvSpPr>
            <p:cNvPr id="36887" name="Text Box 21"/>
            <p:cNvSpPr txBox="1">
              <a:spLocks noChangeAspect="1" noChangeArrowheads="1"/>
            </p:cNvSpPr>
            <p:nvPr/>
          </p:nvSpPr>
          <p:spPr bwMode="auto">
            <a:xfrm>
              <a:off x="1358" y="2795"/>
              <a:ext cx="355"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r>
                <a:rPr lang="en-US" altLang="zh-CN" sz="1400">
                  <a:latin typeface="黑体" pitchFamily="2" charset="-122"/>
                  <a:ea typeface="黑体" pitchFamily="2" charset="-122"/>
                </a:rPr>
                <a:t>R1</a:t>
              </a:r>
              <a:endParaRPr lang="en-US" altLang="zh-CN" sz="1400" b="0">
                <a:latin typeface="黑体" pitchFamily="2" charset="-122"/>
                <a:ea typeface="黑体" pitchFamily="2" charset="-122"/>
              </a:endParaRPr>
            </a:p>
          </p:txBody>
        </p:sp>
        <p:sp>
          <p:nvSpPr>
            <p:cNvPr id="36888" name="Text Box 22"/>
            <p:cNvSpPr txBox="1">
              <a:spLocks noChangeAspect="1" noChangeArrowheads="1"/>
            </p:cNvSpPr>
            <p:nvPr/>
          </p:nvSpPr>
          <p:spPr bwMode="auto">
            <a:xfrm>
              <a:off x="1713" y="2977"/>
              <a:ext cx="477"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r>
                <a:rPr lang="zh-CN" altLang="en-US" sz="1400" b="0">
                  <a:latin typeface="黑体" pitchFamily="2" charset="-122"/>
                  <a:ea typeface="黑体" pitchFamily="2" charset="-122"/>
                </a:rPr>
                <a:t>……</a:t>
              </a:r>
            </a:p>
          </p:txBody>
        </p:sp>
        <p:sp>
          <p:nvSpPr>
            <p:cNvPr id="36889" name="Rectangle 23"/>
            <p:cNvSpPr>
              <a:spLocks noChangeAspect="1" noChangeArrowheads="1"/>
            </p:cNvSpPr>
            <p:nvPr/>
          </p:nvSpPr>
          <p:spPr bwMode="auto">
            <a:xfrm>
              <a:off x="2806" y="2352"/>
              <a:ext cx="738" cy="122"/>
            </a:xfrm>
            <a:prstGeom prst="rect">
              <a:avLst/>
            </a:prstGeom>
            <a:solidFill>
              <a:srgbClr val="FFFFFF"/>
            </a:solidFill>
            <a:ln w="9525">
              <a:solidFill>
                <a:srgbClr val="000080"/>
              </a:solidFill>
              <a:miter lim="800000"/>
              <a:headEnd/>
              <a:tailEnd/>
            </a:ln>
          </p:spPr>
          <p:txBody>
            <a:bodyPr/>
            <a:lstStyle/>
            <a:p>
              <a:pPr>
                <a:lnSpc>
                  <a:spcPct val="90000"/>
                </a:lnSpc>
              </a:pPr>
              <a:endParaRPr lang="zh-CN" altLang="en-US">
                <a:latin typeface="黑体" pitchFamily="2" charset="-122"/>
                <a:ea typeface="黑体" pitchFamily="2" charset="-122"/>
              </a:endParaRPr>
            </a:p>
          </p:txBody>
        </p:sp>
        <p:sp>
          <p:nvSpPr>
            <p:cNvPr id="36890" name="Rectangle 24"/>
            <p:cNvSpPr>
              <a:spLocks noChangeAspect="1" noChangeArrowheads="1"/>
            </p:cNvSpPr>
            <p:nvPr/>
          </p:nvSpPr>
          <p:spPr bwMode="auto">
            <a:xfrm>
              <a:off x="2806" y="2657"/>
              <a:ext cx="738" cy="121"/>
            </a:xfrm>
            <a:prstGeom prst="rect">
              <a:avLst/>
            </a:prstGeom>
            <a:noFill/>
            <a:ln w="9525">
              <a:solidFill>
                <a:srgbClr val="000080"/>
              </a:solidFill>
              <a:miter lim="800000"/>
              <a:headEnd/>
              <a:tailEnd/>
            </a:ln>
            <a:extLst>
              <a:ext uri="{909E8E84-426E-40DD-AFC4-6F175D3DCCD1}">
                <a14:hiddenFill xmlns:a14="http://schemas.microsoft.com/office/drawing/2010/main">
                  <a:solidFill>
                    <a:srgbClr val="FFFFFF"/>
                  </a:solidFill>
                </a14:hiddenFill>
              </a:ext>
            </a:extLst>
          </p:spPr>
          <p:txBody>
            <a:bodyPr/>
            <a:lstStyle/>
            <a:p>
              <a:pPr>
                <a:lnSpc>
                  <a:spcPct val="90000"/>
                </a:lnSpc>
              </a:pPr>
              <a:endParaRPr lang="zh-CN" altLang="en-US">
                <a:latin typeface="黑体" pitchFamily="2" charset="-122"/>
                <a:ea typeface="黑体" pitchFamily="2" charset="-122"/>
              </a:endParaRPr>
            </a:p>
          </p:txBody>
        </p:sp>
        <p:sp>
          <p:nvSpPr>
            <p:cNvPr id="36891" name="Text Box 25"/>
            <p:cNvSpPr txBox="1">
              <a:spLocks noChangeAspect="1" noChangeArrowheads="1"/>
            </p:cNvSpPr>
            <p:nvPr/>
          </p:nvSpPr>
          <p:spPr bwMode="auto">
            <a:xfrm>
              <a:off x="2910" y="2482"/>
              <a:ext cx="551" cy="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r>
                <a:rPr lang="zh-CN" altLang="en-US" sz="1400" b="0">
                  <a:latin typeface="黑体" pitchFamily="2" charset="-122"/>
                  <a:ea typeface="黑体" pitchFamily="2" charset="-122"/>
                </a:rPr>
                <a:t>……</a:t>
              </a:r>
            </a:p>
          </p:txBody>
        </p:sp>
        <p:sp>
          <p:nvSpPr>
            <p:cNvPr id="36892" name="Rectangle 26"/>
            <p:cNvSpPr>
              <a:spLocks noChangeAspect="1" noChangeArrowheads="1"/>
            </p:cNvSpPr>
            <p:nvPr/>
          </p:nvSpPr>
          <p:spPr bwMode="auto">
            <a:xfrm>
              <a:off x="2806" y="2891"/>
              <a:ext cx="738" cy="122"/>
            </a:xfrm>
            <a:prstGeom prst="rect">
              <a:avLst/>
            </a:prstGeom>
            <a:noFill/>
            <a:ln w="9525">
              <a:solidFill>
                <a:srgbClr val="000080"/>
              </a:solidFill>
              <a:miter lim="800000"/>
              <a:headEnd/>
              <a:tailEnd/>
            </a:ln>
            <a:extLst>
              <a:ext uri="{909E8E84-426E-40DD-AFC4-6F175D3DCCD1}">
                <a14:hiddenFill xmlns:a14="http://schemas.microsoft.com/office/drawing/2010/main">
                  <a:solidFill>
                    <a:srgbClr val="FFFFFF"/>
                  </a:solidFill>
                </a14:hiddenFill>
              </a:ext>
            </a:extLst>
          </p:spPr>
          <p:txBody>
            <a:bodyPr/>
            <a:lstStyle/>
            <a:p>
              <a:pPr>
                <a:lnSpc>
                  <a:spcPct val="90000"/>
                </a:lnSpc>
              </a:pPr>
              <a:endParaRPr lang="zh-CN" altLang="en-US">
                <a:latin typeface="黑体" pitchFamily="2" charset="-122"/>
                <a:ea typeface="黑体" pitchFamily="2" charset="-122"/>
              </a:endParaRPr>
            </a:p>
          </p:txBody>
        </p:sp>
        <p:sp>
          <p:nvSpPr>
            <p:cNvPr id="36893" name="Text Box 27"/>
            <p:cNvSpPr txBox="1">
              <a:spLocks noChangeAspect="1" noChangeArrowheads="1"/>
            </p:cNvSpPr>
            <p:nvPr/>
          </p:nvSpPr>
          <p:spPr bwMode="auto">
            <a:xfrm>
              <a:off x="2910" y="3092"/>
              <a:ext cx="551"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r>
                <a:rPr lang="zh-CN" altLang="en-US" sz="1400" b="0">
                  <a:latin typeface="黑体" pitchFamily="2" charset="-122"/>
                  <a:ea typeface="黑体" pitchFamily="2" charset="-122"/>
                </a:rPr>
                <a:t>……</a:t>
              </a:r>
            </a:p>
          </p:txBody>
        </p:sp>
        <p:sp>
          <p:nvSpPr>
            <p:cNvPr id="36894" name="Text Box 28"/>
            <p:cNvSpPr txBox="1">
              <a:spLocks noChangeAspect="1" noChangeArrowheads="1"/>
            </p:cNvSpPr>
            <p:nvPr/>
          </p:nvSpPr>
          <p:spPr bwMode="auto">
            <a:xfrm>
              <a:off x="2844" y="3240"/>
              <a:ext cx="672"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r>
                <a:rPr lang="en-US" altLang="zh-CN" sz="1400">
                  <a:latin typeface="黑体" pitchFamily="2" charset="-122"/>
                  <a:ea typeface="黑体" pitchFamily="2" charset="-122"/>
                </a:rPr>
                <a:t>MM</a:t>
              </a:r>
            </a:p>
          </p:txBody>
        </p:sp>
        <p:sp>
          <p:nvSpPr>
            <p:cNvPr id="36895" name="Text Box 29"/>
            <p:cNvSpPr txBox="1">
              <a:spLocks noChangeAspect="1" noChangeArrowheads="1"/>
            </p:cNvSpPr>
            <p:nvPr/>
          </p:nvSpPr>
          <p:spPr bwMode="auto">
            <a:xfrm>
              <a:off x="4161" y="3203"/>
              <a:ext cx="682"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r>
                <a:rPr lang="en-US" altLang="zh-CN" sz="1600">
                  <a:latin typeface="黑体" pitchFamily="2" charset="-122"/>
                  <a:ea typeface="黑体" pitchFamily="2" charset="-122"/>
                </a:rPr>
                <a:t>I/O</a:t>
              </a:r>
              <a:r>
                <a:rPr lang="zh-CN" altLang="en-US" sz="1600">
                  <a:latin typeface="黑体" pitchFamily="2" charset="-122"/>
                  <a:ea typeface="黑体" pitchFamily="2" charset="-122"/>
                </a:rPr>
                <a:t>设备</a:t>
              </a:r>
            </a:p>
          </p:txBody>
        </p:sp>
        <p:sp>
          <p:nvSpPr>
            <p:cNvPr id="36896" name="Rectangle 30"/>
            <p:cNvSpPr>
              <a:spLocks noChangeAspect="1" noChangeArrowheads="1"/>
            </p:cNvSpPr>
            <p:nvPr/>
          </p:nvSpPr>
          <p:spPr bwMode="auto">
            <a:xfrm>
              <a:off x="4254" y="2282"/>
              <a:ext cx="477" cy="114"/>
            </a:xfrm>
            <a:prstGeom prst="rect">
              <a:avLst/>
            </a:prstGeom>
            <a:solidFill>
              <a:srgbClr val="FFFFFF"/>
            </a:solidFill>
            <a:ln w="19050">
              <a:solidFill>
                <a:srgbClr val="000080"/>
              </a:solidFill>
              <a:miter lim="800000"/>
              <a:headEnd/>
              <a:tailEnd/>
            </a:ln>
          </p:spPr>
          <p:txBody>
            <a:bodyPr/>
            <a:lstStyle/>
            <a:p>
              <a:pPr>
                <a:lnSpc>
                  <a:spcPct val="90000"/>
                </a:lnSpc>
              </a:pPr>
              <a:endParaRPr lang="zh-CN" altLang="en-US">
                <a:latin typeface="黑体" pitchFamily="2" charset="-122"/>
                <a:ea typeface="黑体" pitchFamily="2" charset="-122"/>
              </a:endParaRPr>
            </a:p>
          </p:txBody>
        </p:sp>
        <p:sp>
          <p:nvSpPr>
            <p:cNvPr id="36897" name="Text Box 31"/>
            <p:cNvSpPr txBox="1">
              <a:spLocks noChangeAspect="1" noChangeArrowheads="1"/>
            </p:cNvSpPr>
            <p:nvPr/>
          </p:nvSpPr>
          <p:spPr bwMode="auto">
            <a:xfrm>
              <a:off x="4133" y="2509"/>
              <a:ext cx="682"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r>
                <a:rPr lang="en-US" altLang="zh-CN" sz="1600">
                  <a:latin typeface="黑体" pitchFamily="2" charset="-122"/>
                  <a:ea typeface="黑体" pitchFamily="2" charset="-122"/>
                </a:rPr>
                <a:t>I/O</a:t>
              </a:r>
              <a:r>
                <a:rPr lang="zh-CN" altLang="en-US" sz="1600">
                  <a:latin typeface="黑体" pitchFamily="2" charset="-122"/>
                  <a:ea typeface="黑体" pitchFamily="2" charset="-122"/>
                </a:rPr>
                <a:t>接口</a:t>
              </a:r>
            </a:p>
          </p:txBody>
        </p:sp>
        <p:sp>
          <p:nvSpPr>
            <p:cNvPr id="36898" name="Line 32"/>
            <p:cNvSpPr>
              <a:spLocks noChangeAspect="1" noChangeShapeType="1"/>
            </p:cNvSpPr>
            <p:nvPr/>
          </p:nvSpPr>
          <p:spPr bwMode="auto">
            <a:xfrm>
              <a:off x="1592" y="2013"/>
              <a:ext cx="0" cy="199"/>
            </a:xfrm>
            <a:prstGeom prst="line">
              <a:avLst/>
            </a:prstGeom>
            <a:noFill/>
            <a:ln w="38100">
              <a:solidFill>
                <a:srgbClr val="000080"/>
              </a:solidFill>
              <a:round/>
              <a:headEnd type="triangle" w="sm" len="sm"/>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36899" name="Line 33"/>
            <p:cNvSpPr>
              <a:spLocks noChangeAspect="1" noChangeShapeType="1"/>
            </p:cNvSpPr>
            <p:nvPr/>
          </p:nvSpPr>
          <p:spPr bwMode="auto">
            <a:xfrm>
              <a:off x="4470" y="2023"/>
              <a:ext cx="0" cy="198"/>
            </a:xfrm>
            <a:prstGeom prst="line">
              <a:avLst/>
            </a:prstGeom>
            <a:noFill/>
            <a:ln w="38100">
              <a:solidFill>
                <a:srgbClr val="000080"/>
              </a:solidFill>
              <a:round/>
              <a:headEnd type="triangle" w="sm" len="sm"/>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36900" name="Line 34"/>
            <p:cNvSpPr>
              <a:spLocks noChangeAspect="1" noChangeShapeType="1"/>
            </p:cNvSpPr>
            <p:nvPr/>
          </p:nvSpPr>
          <p:spPr bwMode="auto">
            <a:xfrm>
              <a:off x="4488" y="2691"/>
              <a:ext cx="0" cy="200"/>
            </a:xfrm>
            <a:prstGeom prst="line">
              <a:avLst/>
            </a:prstGeom>
            <a:noFill/>
            <a:ln w="28575">
              <a:solidFill>
                <a:srgbClr val="000080"/>
              </a:solidFill>
              <a:round/>
              <a:headEnd type="triangle" w="sm" len="sm"/>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36901" name="Rectangle 35"/>
            <p:cNvSpPr>
              <a:spLocks noChangeAspect="1" noChangeArrowheads="1"/>
            </p:cNvSpPr>
            <p:nvPr/>
          </p:nvSpPr>
          <p:spPr bwMode="auto">
            <a:xfrm>
              <a:off x="2806" y="2352"/>
              <a:ext cx="738" cy="122"/>
            </a:xfrm>
            <a:prstGeom prst="rect">
              <a:avLst/>
            </a:prstGeom>
            <a:noFill/>
            <a:ln w="28575">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nSpc>
                  <a:spcPct val="90000"/>
                </a:lnSpc>
              </a:pPr>
              <a:endParaRPr lang="zh-CN" altLang="en-US">
                <a:latin typeface="黑体" pitchFamily="2" charset="-122"/>
                <a:ea typeface="黑体" pitchFamily="2" charset="-122"/>
              </a:endParaRPr>
            </a:p>
          </p:txBody>
        </p:sp>
        <p:sp>
          <p:nvSpPr>
            <p:cNvPr id="36902" name="Rectangle 36"/>
            <p:cNvSpPr>
              <a:spLocks noChangeAspect="1" noChangeArrowheads="1"/>
            </p:cNvSpPr>
            <p:nvPr/>
          </p:nvSpPr>
          <p:spPr bwMode="auto">
            <a:xfrm>
              <a:off x="1713" y="2309"/>
              <a:ext cx="475" cy="113"/>
            </a:xfrm>
            <a:prstGeom prst="rect">
              <a:avLst/>
            </a:prstGeom>
            <a:noFill/>
            <a:ln w="12700">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nSpc>
                  <a:spcPct val="90000"/>
                </a:lnSpc>
              </a:pPr>
              <a:endParaRPr lang="zh-CN" altLang="en-US">
                <a:latin typeface="黑体" pitchFamily="2" charset="-122"/>
                <a:ea typeface="黑体" pitchFamily="2" charset="-122"/>
              </a:endParaRPr>
            </a:p>
          </p:txBody>
        </p:sp>
        <p:sp>
          <p:nvSpPr>
            <p:cNvPr id="36903" name="Freeform 37"/>
            <p:cNvSpPr>
              <a:spLocks noChangeAspect="1"/>
            </p:cNvSpPr>
            <p:nvPr/>
          </p:nvSpPr>
          <p:spPr bwMode="auto">
            <a:xfrm>
              <a:off x="2121" y="2409"/>
              <a:ext cx="635" cy="110"/>
            </a:xfrm>
            <a:custGeom>
              <a:avLst/>
              <a:gdLst>
                <a:gd name="T0" fmla="*/ 0 w 480"/>
                <a:gd name="T1" fmla="*/ 973 h 96"/>
                <a:gd name="T2" fmla="*/ 22396 w 480"/>
                <a:gd name="T3" fmla="*/ 973 h 96"/>
                <a:gd name="T4" fmla="*/ 22396 w 480"/>
                <a:gd name="T5" fmla="*/ 0 h 96"/>
                <a:gd name="T6" fmla="*/ 55888 w 480"/>
                <a:gd name="T7" fmla="*/ 0 h 96"/>
                <a:gd name="T8" fmla="*/ 0 60000 65536"/>
                <a:gd name="T9" fmla="*/ 0 60000 65536"/>
                <a:gd name="T10" fmla="*/ 0 60000 65536"/>
                <a:gd name="T11" fmla="*/ 0 60000 65536"/>
                <a:gd name="T12" fmla="*/ 0 w 480"/>
                <a:gd name="T13" fmla="*/ 0 h 96"/>
                <a:gd name="T14" fmla="*/ 480 w 480"/>
                <a:gd name="T15" fmla="*/ 96 h 96"/>
              </a:gdLst>
              <a:ahLst/>
              <a:cxnLst>
                <a:cxn ang="T8">
                  <a:pos x="T0" y="T1"/>
                </a:cxn>
                <a:cxn ang="T9">
                  <a:pos x="T2" y="T3"/>
                </a:cxn>
                <a:cxn ang="T10">
                  <a:pos x="T4" y="T5"/>
                </a:cxn>
                <a:cxn ang="T11">
                  <a:pos x="T6" y="T7"/>
                </a:cxn>
              </a:cxnLst>
              <a:rect l="T12" t="T13" r="T14" b="T15"/>
              <a:pathLst>
                <a:path w="480" h="96">
                  <a:moveTo>
                    <a:pt x="0" y="96"/>
                  </a:moveTo>
                  <a:lnTo>
                    <a:pt x="192" y="96"/>
                  </a:lnTo>
                  <a:lnTo>
                    <a:pt x="192" y="0"/>
                  </a:lnTo>
                  <a:lnTo>
                    <a:pt x="480" y="0"/>
                  </a:lnTo>
                </a:path>
              </a:pathLst>
            </a:custGeom>
            <a:noFill/>
            <a:ln w="28575" cap="flat" cmpd="sng">
              <a:solidFill>
                <a:srgbClr val="FF3300"/>
              </a:solidFill>
              <a:prstDash val="sysDot"/>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6904" name="Line 38"/>
            <p:cNvSpPr>
              <a:spLocks noChangeAspect="1" noChangeShapeType="1"/>
            </p:cNvSpPr>
            <p:nvPr/>
          </p:nvSpPr>
          <p:spPr bwMode="auto">
            <a:xfrm>
              <a:off x="3189" y="2023"/>
              <a:ext cx="0" cy="200"/>
            </a:xfrm>
            <a:prstGeom prst="line">
              <a:avLst/>
            </a:prstGeom>
            <a:noFill/>
            <a:ln w="38100">
              <a:solidFill>
                <a:srgbClr val="000080"/>
              </a:solidFill>
              <a:round/>
              <a:headEnd type="triangle" w="sm" len="sm"/>
              <a:tailEnd type="triangle" w="sm" len="sm"/>
            </a:ln>
            <a:extLst>
              <a:ext uri="{909E8E84-426E-40DD-AFC4-6F175D3DCCD1}">
                <a14:hiddenFill xmlns:a14="http://schemas.microsoft.com/office/drawing/2010/main">
                  <a:noFill/>
                </a14:hiddenFill>
              </a:ext>
            </a:extLst>
          </p:spPr>
          <p:txBody>
            <a:bodyPr/>
            <a:lstStyle/>
            <a:p>
              <a:endParaRPr lang="zh-CN" altLang="en-US"/>
            </a:p>
          </p:txBody>
        </p:sp>
      </p:grpSp>
      <p:sp>
        <p:nvSpPr>
          <p:cNvPr id="36868" name="AutoShape 39"/>
          <p:cNvSpPr>
            <a:spLocks noChangeAspect="1" noChangeArrowheads="1"/>
          </p:cNvSpPr>
          <p:nvPr/>
        </p:nvSpPr>
        <p:spPr bwMode="auto">
          <a:xfrm>
            <a:off x="3722688" y="3059113"/>
            <a:ext cx="842962" cy="541337"/>
          </a:xfrm>
          <a:prstGeom prst="wedgeRoundRectCallout">
            <a:avLst>
              <a:gd name="adj1" fmla="val -88463"/>
              <a:gd name="adj2" fmla="val 74380"/>
              <a:gd name="adj3" fmla="val 16667"/>
            </a:avLst>
          </a:prstGeom>
          <a:solidFill>
            <a:srgbClr val="00FFFF"/>
          </a:solidFill>
          <a:ln w="9525">
            <a:solidFill>
              <a:srgbClr val="006600"/>
            </a:solidFill>
            <a:miter lim="800000"/>
            <a:headEnd/>
            <a:tailEnd/>
          </a:ln>
        </p:spPr>
        <p:txBody>
          <a:bodyPr lIns="0" tIns="0" rIns="0" bIns="0"/>
          <a:lstStyle/>
          <a:p>
            <a:pPr algn="ctr">
              <a:lnSpc>
                <a:spcPct val="96000"/>
              </a:lnSpc>
            </a:pPr>
            <a:r>
              <a:rPr lang="zh-CN" altLang="en-US" sz="1400">
                <a:solidFill>
                  <a:srgbClr val="006600"/>
                </a:solidFill>
                <a:latin typeface="黑体" pitchFamily="2" charset="-122"/>
                <a:ea typeface="黑体" pitchFamily="2" charset="-122"/>
              </a:rPr>
              <a:t>操作数在指令中</a:t>
            </a:r>
            <a:endParaRPr lang="zh-CN" altLang="en-US" sz="1400" b="0">
              <a:solidFill>
                <a:srgbClr val="006600"/>
              </a:solidFill>
              <a:latin typeface="黑体" pitchFamily="2" charset="-122"/>
              <a:ea typeface="黑体" pitchFamily="2" charset="-122"/>
            </a:endParaRPr>
          </a:p>
        </p:txBody>
      </p:sp>
      <p:graphicFrame>
        <p:nvGraphicFramePr>
          <p:cNvPr id="36869" name="Object 40"/>
          <p:cNvGraphicFramePr>
            <a:graphicFrameLocks noChangeAspect="1"/>
          </p:cNvGraphicFramePr>
          <p:nvPr/>
        </p:nvGraphicFramePr>
        <p:xfrm>
          <a:off x="450850" y="566738"/>
          <a:ext cx="7986713" cy="2535237"/>
        </p:xfrm>
        <a:graphic>
          <a:graphicData uri="http://schemas.openxmlformats.org/presentationml/2006/ole">
            <mc:AlternateContent xmlns:mc="http://schemas.openxmlformats.org/markup-compatibility/2006">
              <mc:Choice xmlns:v="urn:schemas-microsoft-com:vml" Requires="v">
                <p:oleObj spid="_x0000_s36912" name="Document" r:id="rId4" imgW="5307865" imgH="1685196" progId="Word.Document.8">
                  <p:embed/>
                </p:oleObj>
              </mc:Choice>
              <mc:Fallback>
                <p:oleObj name="Document" r:id="rId4" imgW="5307865" imgH="1685196" progId="Word.Document.8">
                  <p:embed/>
                  <p:pic>
                    <p:nvPicPr>
                      <p:cNvPr id="0" name="Object 4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0850" y="566738"/>
                        <a:ext cx="7986713" cy="2535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6870" name="Rectangle 41"/>
          <p:cNvSpPr>
            <a:spLocks noChangeArrowheads="1"/>
          </p:cNvSpPr>
          <p:nvPr/>
        </p:nvSpPr>
        <p:spPr bwMode="auto">
          <a:xfrm>
            <a:off x="3276600" y="3683000"/>
            <a:ext cx="190500" cy="152400"/>
          </a:xfrm>
          <a:prstGeom prst="rect">
            <a:avLst/>
          </a:prstGeom>
          <a:solidFill>
            <a:srgbClr val="009900">
              <a:alpha val="50195"/>
            </a:srgbClr>
          </a:solidFill>
          <a:ln w="9525">
            <a:solidFill>
              <a:srgbClr val="009900"/>
            </a:solidFill>
            <a:miter lim="800000"/>
            <a:headEnd/>
            <a:tailEnd/>
          </a:ln>
        </p:spPr>
        <p:txBody>
          <a:bodyPr wrap="none" anchor="ctr"/>
          <a:lstStyle/>
          <a:p>
            <a:pPr>
              <a:lnSpc>
                <a:spcPct val="90000"/>
              </a:lnSpc>
            </a:pPr>
            <a:endParaRPr lang="zh-CN" altLang="en-US">
              <a:latin typeface="黑体" pitchFamily="2" charset="-122"/>
              <a:ea typeface="黑体" pitchFamily="2" charset="-122"/>
            </a:endParaRPr>
          </a:p>
        </p:txBody>
      </p:sp>
    </p:spTree>
  </p:cSld>
  <p:clrMapOvr>
    <a:masterClrMapping/>
  </p:clrMapOvr>
  <p:transition>
    <p:wipe dir="d"/>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7890" name="Object 2"/>
          <p:cNvGraphicFramePr>
            <a:graphicFrameLocks noChangeAspect="1"/>
          </p:cNvGraphicFramePr>
          <p:nvPr>
            <p:extLst>
              <p:ext uri="{D42A27DB-BD31-4B8C-83A1-F6EECF244321}">
                <p14:modId xmlns:p14="http://schemas.microsoft.com/office/powerpoint/2010/main" val="1159345905"/>
              </p:ext>
            </p:extLst>
          </p:nvPr>
        </p:nvGraphicFramePr>
        <p:xfrm>
          <a:off x="0" y="509588"/>
          <a:ext cx="7361238" cy="4143375"/>
        </p:xfrm>
        <a:graphic>
          <a:graphicData uri="http://schemas.openxmlformats.org/presentationml/2006/ole">
            <mc:AlternateContent xmlns:mc="http://schemas.openxmlformats.org/markup-compatibility/2006">
              <mc:Choice xmlns:v="urn:schemas-microsoft-com:vml" Requires="v">
                <p:oleObj spid="_x0000_s37936" name="Document" r:id="rId4" imgW="5316146" imgH="2989666" progId="Word.Document.8">
                  <p:embed/>
                </p:oleObj>
              </mc:Choice>
              <mc:Fallback>
                <p:oleObj name="Document" r:id="rId4" imgW="5316146" imgH="2989666" progId="Word.Document.8">
                  <p:embed/>
                  <p:pic>
                    <p:nvPicPr>
                      <p:cNvPr id="0" name="Object 2"/>
                      <p:cNvPicPr>
                        <a:picLocks noChangeAspect="1" noChangeArrowheads="1"/>
                      </p:cNvPicPr>
                      <p:nvPr/>
                    </p:nvPicPr>
                    <p:blipFill>
                      <a:blip r:embed="rId5"/>
                      <a:srcRect/>
                      <a:stretch>
                        <a:fillRect/>
                      </a:stretch>
                    </p:blipFill>
                    <p:spPr bwMode="auto">
                      <a:xfrm>
                        <a:off x="0" y="509588"/>
                        <a:ext cx="7361238" cy="414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37891" name="Group 3"/>
          <p:cNvGrpSpPr>
            <a:grpSpLocks/>
          </p:cNvGrpSpPr>
          <p:nvPr/>
        </p:nvGrpSpPr>
        <p:grpSpPr bwMode="auto">
          <a:xfrm>
            <a:off x="1057275" y="4084638"/>
            <a:ext cx="7265988" cy="2292350"/>
            <a:chOff x="658" y="2013"/>
            <a:chExt cx="4577" cy="1444"/>
          </a:xfrm>
        </p:grpSpPr>
        <p:sp>
          <p:nvSpPr>
            <p:cNvPr id="37896" name="Rectangle 4" descr="70%"/>
            <p:cNvSpPr>
              <a:spLocks noChangeAspect="1" noChangeArrowheads="1"/>
            </p:cNvSpPr>
            <p:nvPr/>
          </p:nvSpPr>
          <p:spPr bwMode="auto">
            <a:xfrm>
              <a:off x="3211" y="2309"/>
              <a:ext cx="199" cy="139"/>
            </a:xfrm>
            <a:prstGeom prst="rect">
              <a:avLst/>
            </a:prstGeom>
            <a:pattFill prst="pct70">
              <a:fgClr>
                <a:srgbClr val="66FF33"/>
              </a:fgClr>
              <a:bgClr>
                <a:srgbClr val="FFFFFF"/>
              </a:bgClr>
            </a:pattFill>
            <a:ln w="9525">
              <a:solidFill>
                <a:srgbClr val="000000"/>
              </a:solidFill>
              <a:miter lim="800000"/>
              <a:headEnd/>
              <a:tailEnd/>
            </a:ln>
          </p:spPr>
          <p:txBody>
            <a:bodyPr/>
            <a:lstStyle/>
            <a:p>
              <a:pPr>
                <a:lnSpc>
                  <a:spcPct val="90000"/>
                </a:lnSpc>
              </a:pPr>
              <a:endParaRPr lang="zh-CN" altLang="en-US">
                <a:latin typeface="黑体" pitchFamily="2" charset="-122"/>
                <a:ea typeface="黑体" pitchFamily="2" charset="-122"/>
              </a:endParaRPr>
            </a:p>
          </p:txBody>
        </p:sp>
        <p:sp>
          <p:nvSpPr>
            <p:cNvPr id="37897" name="Line 5"/>
            <p:cNvSpPr>
              <a:spLocks noChangeAspect="1" noChangeShapeType="1"/>
            </p:cNvSpPr>
            <p:nvPr/>
          </p:nvSpPr>
          <p:spPr bwMode="auto">
            <a:xfrm>
              <a:off x="658" y="2013"/>
              <a:ext cx="4577" cy="0"/>
            </a:xfrm>
            <a:prstGeom prst="line">
              <a:avLst/>
            </a:prstGeom>
            <a:noFill/>
            <a:ln w="57150">
              <a:solidFill>
                <a:srgbClr val="00008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7898" name="Rectangle 6"/>
            <p:cNvSpPr>
              <a:spLocks noChangeAspect="1" noChangeArrowheads="1"/>
            </p:cNvSpPr>
            <p:nvPr/>
          </p:nvSpPr>
          <p:spPr bwMode="auto">
            <a:xfrm>
              <a:off x="807" y="2212"/>
              <a:ext cx="1494" cy="1245"/>
            </a:xfrm>
            <a:prstGeom prst="rect">
              <a:avLst/>
            </a:prstGeom>
            <a:solidFill>
              <a:srgbClr val="FFFFFF"/>
            </a:solidFill>
            <a:ln w="28575">
              <a:solidFill>
                <a:srgbClr val="000080"/>
              </a:solidFill>
              <a:miter lim="800000"/>
              <a:headEnd/>
              <a:tailEnd/>
            </a:ln>
          </p:spPr>
          <p:txBody>
            <a:bodyPr/>
            <a:lstStyle/>
            <a:p>
              <a:pPr>
                <a:lnSpc>
                  <a:spcPct val="90000"/>
                </a:lnSpc>
              </a:pPr>
              <a:endParaRPr lang="zh-CN" altLang="en-US">
                <a:latin typeface="黑体" pitchFamily="2" charset="-122"/>
                <a:ea typeface="黑体" pitchFamily="2" charset="-122"/>
              </a:endParaRPr>
            </a:p>
          </p:txBody>
        </p:sp>
        <p:sp>
          <p:nvSpPr>
            <p:cNvPr id="37899" name="Rectangle 7"/>
            <p:cNvSpPr>
              <a:spLocks noChangeAspect="1" noChangeArrowheads="1"/>
            </p:cNvSpPr>
            <p:nvPr/>
          </p:nvSpPr>
          <p:spPr bwMode="auto">
            <a:xfrm>
              <a:off x="2806" y="2221"/>
              <a:ext cx="738" cy="1209"/>
            </a:xfrm>
            <a:prstGeom prst="rect">
              <a:avLst/>
            </a:prstGeom>
            <a:solidFill>
              <a:srgbClr val="FFFFFF"/>
            </a:solidFill>
            <a:ln w="28575">
              <a:solidFill>
                <a:srgbClr val="000080"/>
              </a:solidFill>
              <a:miter lim="800000"/>
              <a:headEnd/>
              <a:tailEnd/>
            </a:ln>
          </p:spPr>
          <p:txBody>
            <a:bodyPr/>
            <a:lstStyle/>
            <a:p>
              <a:pPr>
                <a:lnSpc>
                  <a:spcPct val="90000"/>
                </a:lnSpc>
              </a:pPr>
              <a:endParaRPr lang="zh-CN" altLang="en-US">
                <a:latin typeface="黑体" pitchFamily="2" charset="-122"/>
                <a:ea typeface="黑体" pitchFamily="2" charset="-122"/>
              </a:endParaRPr>
            </a:p>
          </p:txBody>
        </p:sp>
        <p:sp>
          <p:nvSpPr>
            <p:cNvPr id="37900" name="Rectangle 8"/>
            <p:cNvSpPr>
              <a:spLocks noChangeAspect="1" noChangeArrowheads="1"/>
            </p:cNvSpPr>
            <p:nvPr/>
          </p:nvSpPr>
          <p:spPr bwMode="auto">
            <a:xfrm>
              <a:off x="4085" y="2230"/>
              <a:ext cx="758" cy="461"/>
            </a:xfrm>
            <a:prstGeom prst="rect">
              <a:avLst/>
            </a:prstGeom>
            <a:solidFill>
              <a:srgbClr val="FFFFFF"/>
            </a:solidFill>
            <a:ln w="28575">
              <a:solidFill>
                <a:srgbClr val="000080"/>
              </a:solidFill>
              <a:miter lim="800000"/>
              <a:headEnd/>
              <a:tailEnd/>
            </a:ln>
          </p:spPr>
          <p:txBody>
            <a:bodyPr/>
            <a:lstStyle/>
            <a:p>
              <a:pPr>
                <a:lnSpc>
                  <a:spcPct val="90000"/>
                </a:lnSpc>
              </a:pPr>
              <a:endParaRPr lang="zh-CN" altLang="en-US">
                <a:latin typeface="黑体" pitchFamily="2" charset="-122"/>
                <a:ea typeface="黑体" pitchFamily="2" charset="-122"/>
              </a:endParaRPr>
            </a:p>
          </p:txBody>
        </p:sp>
        <p:sp>
          <p:nvSpPr>
            <p:cNvPr id="37901" name="Rectangle 9"/>
            <p:cNvSpPr>
              <a:spLocks noChangeAspect="1" noChangeArrowheads="1"/>
            </p:cNvSpPr>
            <p:nvPr/>
          </p:nvSpPr>
          <p:spPr bwMode="auto">
            <a:xfrm>
              <a:off x="4096" y="2884"/>
              <a:ext cx="766" cy="528"/>
            </a:xfrm>
            <a:prstGeom prst="rect">
              <a:avLst/>
            </a:prstGeom>
            <a:solidFill>
              <a:srgbClr val="FFFFFF"/>
            </a:solidFill>
            <a:ln w="28575">
              <a:solidFill>
                <a:srgbClr val="000080"/>
              </a:solidFill>
              <a:miter lim="800000"/>
              <a:headEnd/>
              <a:tailEnd/>
            </a:ln>
          </p:spPr>
          <p:txBody>
            <a:bodyPr/>
            <a:lstStyle/>
            <a:p>
              <a:pPr>
                <a:lnSpc>
                  <a:spcPct val="90000"/>
                </a:lnSpc>
              </a:pPr>
              <a:endParaRPr lang="zh-CN" altLang="en-US">
                <a:latin typeface="黑体" pitchFamily="2" charset="-122"/>
                <a:ea typeface="黑体" pitchFamily="2" charset="-122"/>
              </a:endParaRPr>
            </a:p>
          </p:txBody>
        </p:sp>
        <p:sp>
          <p:nvSpPr>
            <p:cNvPr id="37902" name="Text Box 10"/>
            <p:cNvSpPr txBox="1">
              <a:spLocks noChangeAspect="1" noChangeArrowheads="1"/>
            </p:cNvSpPr>
            <p:nvPr/>
          </p:nvSpPr>
          <p:spPr bwMode="auto">
            <a:xfrm>
              <a:off x="1275" y="3264"/>
              <a:ext cx="495" cy="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r>
                <a:rPr lang="en-US" altLang="zh-CN" sz="1400">
                  <a:latin typeface="黑体" pitchFamily="2" charset="-122"/>
                  <a:ea typeface="黑体" pitchFamily="2" charset="-122"/>
                </a:rPr>
                <a:t>CPU</a:t>
              </a:r>
            </a:p>
          </p:txBody>
        </p:sp>
        <p:sp>
          <p:nvSpPr>
            <p:cNvPr id="37903" name="Rectangle 11"/>
            <p:cNvSpPr>
              <a:spLocks noChangeAspect="1" noChangeArrowheads="1"/>
            </p:cNvSpPr>
            <p:nvPr/>
          </p:nvSpPr>
          <p:spPr bwMode="auto">
            <a:xfrm>
              <a:off x="1713" y="2309"/>
              <a:ext cx="477" cy="113"/>
            </a:xfrm>
            <a:prstGeom prst="rect">
              <a:avLst/>
            </a:prstGeom>
            <a:solidFill>
              <a:srgbClr val="FFFFFF"/>
            </a:solidFill>
            <a:ln w="28575">
              <a:solidFill>
                <a:srgbClr val="000080"/>
              </a:solidFill>
              <a:miter lim="800000"/>
              <a:headEnd/>
              <a:tailEnd/>
            </a:ln>
          </p:spPr>
          <p:txBody>
            <a:bodyPr/>
            <a:lstStyle/>
            <a:p>
              <a:pPr>
                <a:lnSpc>
                  <a:spcPct val="90000"/>
                </a:lnSpc>
              </a:pPr>
              <a:endParaRPr lang="zh-CN" altLang="en-US">
                <a:latin typeface="黑体" pitchFamily="2" charset="-122"/>
                <a:ea typeface="黑体" pitchFamily="2" charset="-122"/>
              </a:endParaRPr>
            </a:p>
          </p:txBody>
        </p:sp>
        <p:sp>
          <p:nvSpPr>
            <p:cNvPr id="37904" name="Rectangle 12"/>
            <p:cNvSpPr>
              <a:spLocks noChangeAspect="1" noChangeArrowheads="1"/>
            </p:cNvSpPr>
            <p:nvPr/>
          </p:nvSpPr>
          <p:spPr bwMode="auto">
            <a:xfrm>
              <a:off x="1713" y="2457"/>
              <a:ext cx="477" cy="112"/>
            </a:xfrm>
            <a:prstGeom prst="rect">
              <a:avLst/>
            </a:prstGeom>
            <a:solidFill>
              <a:srgbClr val="FFFFFF"/>
            </a:solidFill>
            <a:ln w="19050">
              <a:solidFill>
                <a:srgbClr val="000080"/>
              </a:solidFill>
              <a:miter lim="800000"/>
              <a:headEnd/>
              <a:tailEnd/>
            </a:ln>
          </p:spPr>
          <p:txBody>
            <a:bodyPr/>
            <a:lstStyle/>
            <a:p>
              <a:pPr>
                <a:lnSpc>
                  <a:spcPct val="90000"/>
                </a:lnSpc>
              </a:pPr>
              <a:endParaRPr lang="zh-CN" altLang="en-US">
                <a:latin typeface="黑体" pitchFamily="2" charset="-122"/>
                <a:ea typeface="黑体" pitchFamily="2" charset="-122"/>
              </a:endParaRPr>
            </a:p>
          </p:txBody>
        </p:sp>
        <p:sp>
          <p:nvSpPr>
            <p:cNvPr id="37905" name="Rectangle 13"/>
            <p:cNvSpPr>
              <a:spLocks noChangeAspect="1" noChangeArrowheads="1"/>
            </p:cNvSpPr>
            <p:nvPr/>
          </p:nvSpPr>
          <p:spPr bwMode="auto">
            <a:xfrm>
              <a:off x="1713" y="2707"/>
              <a:ext cx="477" cy="116"/>
            </a:xfrm>
            <a:prstGeom prst="rect">
              <a:avLst/>
            </a:prstGeom>
            <a:solidFill>
              <a:srgbClr val="FFFFFF"/>
            </a:solidFill>
            <a:ln w="9525">
              <a:solidFill>
                <a:srgbClr val="000000"/>
              </a:solidFill>
              <a:miter lim="800000"/>
              <a:headEnd/>
              <a:tailEnd/>
            </a:ln>
          </p:spPr>
          <p:txBody>
            <a:bodyPr/>
            <a:lstStyle/>
            <a:p>
              <a:pPr>
                <a:lnSpc>
                  <a:spcPct val="90000"/>
                </a:lnSpc>
              </a:pPr>
              <a:endParaRPr lang="zh-CN" altLang="en-US">
                <a:latin typeface="黑体" pitchFamily="2" charset="-122"/>
                <a:ea typeface="黑体" pitchFamily="2" charset="-122"/>
              </a:endParaRPr>
            </a:p>
          </p:txBody>
        </p:sp>
        <p:sp>
          <p:nvSpPr>
            <p:cNvPr id="37906" name="Rectangle 14"/>
            <p:cNvSpPr>
              <a:spLocks noChangeAspect="1" noChangeArrowheads="1"/>
            </p:cNvSpPr>
            <p:nvPr/>
          </p:nvSpPr>
          <p:spPr bwMode="auto">
            <a:xfrm>
              <a:off x="1713" y="2707"/>
              <a:ext cx="477" cy="575"/>
            </a:xfrm>
            <a:prstGeom prst="rect">
              <a:avLst/>
            </a:prstGeom>
            <a:solidFill>
              <a:srgbClr val="FFFFFF"/>
            </a:solidFill>
            <a:ln w="19050">
              <a:solidFill>
                <a:srgbClr val="000080"/>
              </a:solidFill>
              <a:miter lim="800000"/>
              <a:headEnd/>
              <a:tailEnd/>
            </a:ln>
          </p:spPr>
          <p:txBody>
            <a:bodyPr/>
            <a:lstStyle/>
            <a:p>
              <a:pPr>
                <a:lnSpc>
                  <a:spcPct val="90000"/>
                </a:lnSpc>
              </a:pPr>
              <a:endParaRPr lang="zh-CN" altLang="en-US">
                <a:latin typeface="黑体" pitchFamily="2" charset="-122"/>
                <a:ea typeface="黑体" pitchFamily="2" charset="-122"/>
              </a:endParaRPr>
            </a:p>
          </p:txBody>
        </p:sp>
        <p:sp>
          <p:nvSpPr>
            <p:cNvPr id="37907" name="Rectangle 15"/>
            <p:cNvSpPr>
              <a:spLocks noChangeAspect="1" noChangeArrowheads="1"/>
            </p:cNvSpPr>
            <p:nvPr/>
          </p:nvSpPr>
          <p:spPr bwMode="auto">
            <a:xfrm>
              <a:off x="1713" y="2823"/>
              <a:ext cx="477" cy="111"/>
            </a:xfrm>
            <a:prstGeom prst="rect">
              <a:avLst/>
            </a:prstGeom>
            <a:noFill/>
            <a:ln w="9525">
              <a:solidFill>
                <a:srgbClr val="000080"/>
              </a:solidFill>
              <a:miter lim="800000"/>
              <a:headEnd/>
              <a:tailEnd/>
            </a:ln>
            <a:extLst>
              <a:ext uri="{909E8E84-426E-40DD-AFC4-6F175D3DCCD1}">
                <a14:hiddenFill xmlns:a14="http://schemas.microsoft.com/office/drawing/2010/main">
                  <a:solidFill>
                    <a:srgbClr val="FFFFFF"/>
                  </a:solidFill>
                </a14:hiddenFill>
              </a:ext>
            </a:extLst>
          </p:spPr>
          <p:txBody>
            <a:bodyPr/>
            <a:lstStyle/>
            <a:p>
              <a:pPr>
                <a:lnSpc>
                  <a:spcPct val="90000"/>
                </a:lnSpc>
              </a:pPr>
              <a:endParaRPr lang="zh-CN" altLang="en-US">
                <a:latin typeface="黑体" pitchFamily="2" charset="-122"/>
                <a:ea typeface="黑体" pitchFamily="2" charset="-122"/>
              </a:endParaRPr>
            </a:p>
          </p:txBody>
        </p:sp>
        <p:sp>
          <p:nvSpPr>
            <p:cNvPr id="37908" name="Rectangle 16"/>
            <p:cNvSpPr>
              <a:spLocks noChangeAspect="1" noChangeArrowheads="1"/>
            </p:cNvSpPr>
            <p:nvPr/>
          </p:nvSpPr>
          <p:spPr bwMode="auto">
            <a:xfrm>
              <a:off x="1713" y="3170"/>
              <a:ext cx="477" cy="112"/>
            </a:xfrm>
            <a:prstGeom prst="rect">
              <a:avLst/>
            </a:prstGeom>
            <a:noFill/>
            <a:ln w="9525">
              <a:solidFill>
                <a:srgbClr val="000080"/>
              </a:solidFill>
              <a:miter lim="800000"/>
              <a:headEnd/>
              <a:tailEnd/>
            </a:ln>
            <a:extLst>
              <a:ext uri="{909E8E84-426E-40DD-AFC4-6F175D3DCCD1}">
                <a14:hiddenFill xmlns:a14="http://schemas.microsoft.com/office/drawing/2010/main">
                  <a:solidFill>
                    <a:srgbClr val="FFFFFF"/>
                  </a:solidFill>
                </a14:hiddenFill>
              </a:ext>
            </a:extLst>
          </p:spPr>
          <p:txBody>
            <a:bodyPr/>
            <a:lstStyle/>
            <a:p>
              <a:pPr>
                <a:lnSpc>
                  <a:spcPct val="90000"/>
                </a:lnSpc>
              </a:pPr>
              <a:endParaRPr lang="zh-CN" altLang="en-US">
                <a:latin typeface="黑体" pitchFamily="2" charset="-122"/>
                <a:ea typeface="黑体" pitchFamily="2" charset="-122"/>
              </a:endParaRPr>
            </a:p>
          </p:txBody>
        </p:sp>
        <p:sp>
          <p:nvSpPr>
            <p:cNvPr id="37909" name="Text Box 17"/>
            <p:cNvSpPr txBox="1">
              <a:spLocks noChangeAspect="1" noChangeArrowheads="1"/>
            </p:cNvSpPr>
            <p:nvPr/>
          </p:nvSpPr>
          <p:spPr bwMode="auto">
            <a:xfrm>
              <a:off x="1340" y="2300"/>
              <a:ext cx="355"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r>
                <a:rPr lang="en-US" altLang="zh-CN" sz="1400">
                  <a:latin typeface="黑体" pitchFamily="2" charset="-122"/>
                  <a:ea typeface="黑体" pitchFamily="2" charset="-122"/>
                </a:rPr>
                <a:t>IR</a:t>
              </a:r>
              <a:endParaRPr lang="en-US" altLang="zh-CN" sz="1400" b="0">
                <a:latin typeface="黑体" pitchFamily="2" charset="-122"/>
                <a:ea typeface="黑体" pitchFamily="2" charset="-122"/>
              </a:endParaRPr>
            </a:p>
          </p:txBody>
        </p:sp>
        <p:sp>
          <p:nvSpPr>
            <p:cNvPr id="37910" name="Text Box 18"/>
            <p:cNvSpPr txBox="1">
              <a:spLocks noChangeAspect="1" noChangeArrowheads="1"/>
            </p:cNvSpPr>
            <p:nvPr/>
          </p:nvSpPr>
          <p:spPr bwMode="auto">
            <a:xfrm>
              <a:off x="1358" y="2430"/>
              <a:ext cx="355" cy="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r>
                <a:rPr lang="en-US" altLang="zh-CN" sz="1400">
                  <a:latin typeface="黑体" pitchFamily="2" charset="-122"/>
                  <a:ea typeface="黑体" pitchFamily="2" charset="-122"/>
                </a:rPr>
                <a:t>PC</a:t>
              </a:r>
              <a:endParaRPr lang="en-US" altLang="zh-CN" sz="1400" b="0">
                <a:latin typeface="黑体" pitchFamily="2" charset="-122"/>
                <a:ea typeface="黑体" pitchFamily="2" charset="-122"/>
              </a:endParaRPr>
            </a:p>
          </p:txBody>
        </p:sp>
        <p:sp>
          <p:nvSpPr>
            <p:cNvPr id="37911" name="Text Box 19"/>
            <p:cNvSpPr txBox="1">
              <a:spLocks noChangeAspect="1" noChangeArrowheads="1"/>
            </p:cNvSpPr>
            <p:nvPr/>
          </p:nvSpPr>
          <p:spPr bwMode="auto">
            <a:xfrm>
              <a:off x="1358" y="2682"/>
              <a:ext cx="355" cy="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r>
                <a:rPr lang="en-US" altLang="zh-CN" sz="1400">
                  <a:latin typeface="黑体" pitchFamily="2" charset="-122"/>
                  <a:ea typeface="黑体" pitchFamily="2" charset="-122"/>
                </a:rPr>
                <a:t>R0</a:t>
              </a:r>
              <a:endParaRPr lang="en-US" altLang="zh-CN" sz="1400" b="0">
                <a:latin typeface="黑体" pitchFamily="2" charset="-122"/>
                <a:ea typeface="黑体" pitchFamily="2" charset="-122"/>
              </a:endParaRPr>
            </a:p>
          </p:txBody>
        </p:sp>
        <p:sp>
          <p:nvSpPr>
            <p:cNvPr id="37912" name="Text Box 20"/>
            <p:cNvSpPr txBox="1">
              <a:spLocks noChangeAspect="1" noChangeArrowheads="1"/>
            </p:cNvSpPr>
            <p:nvPr/>
          </p:nvSpPr>
          <p:spPr bwMode="auto">
            <a:xfrm>
              <a:off x="1358" y="2795"/>
              <a:ext cx="355"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r>
                <a:rPr lang="en-US" altLang="zh-CN" sz="1400">
                  <a:latin typeface="黑体" pitchFamily="2" charset="-122"/>
                  <a:ea typeface="黑体" pitchFamily="2" charset="-122"/>
                </a:rPr>
                <a:t>R1</a:t>
              </a:r>
              <a:endParaRPr lang="en-US" altLang="zh-CN" sz="1400" b="0">
                <a:latin typeface="黑体" pitchFamily="2" charset="-122"/>
                <a:ea typeface="黑体" pitchFamily="2" charset="-122"/>
              </a:endParaRPr>
            </a:p>
          </p:txBody>
        </p:sp>
        <p:sp>
          <p:nvSpPr>
            <p:cNvPr id="37913" name="Text Box 21"/>
            <p:cNvSpPr txBox="1">
              <a:spLocks noChangeAspect="1" noChangeArrowheads="1"/>
            </p:cNvSpPr>
            <p:nvPr/>
          </p:nvSpPr>
          <p:spPr bwMode="auto">
            <a:xfrm>
              <a:off x="1713" y="2977"/>
              <a:ext cx="477"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r>
                <a:rPr lang="zh-CN" altLang="en-US" sz="1400" b="0">
                  <a:latin typeface="黑体" pitchFamily="2" charset="-122"/>
                  <a:ea typeface="黑体" pitchFamily="2" charset="-122"/>
                </a:rPr>
                <a:t>……</a:t>
              </a:r>
            </a:p>
          </p:txBody>
        </p:sp>
        <p:sp>
          <p:nvSpPr>
            <p:cNvPr id="37914" name="Rectangle 22"/>
            <p:cNvSpPr>
              <a:spLocks noChangeAspect="1" noChangeArrowheads="1"/>
            </p:cNvSpPr>
            <p:nvPr/>
          </p:nvSpPr>
          <p:spPr bwMode="auto">
            <a:xfrm>
              <a:off x="2806" y="2352"/>
              <a:ext cx="738" cy="122"/>
            </a:xfrm>
            <a:prstGeom prst="rect">
              <a:avLst/>
            </a:prstGeom>
            <a:solidFill>
              <a:srgbClr val="FFFFFF"/>
            </a:solidFill>
            <a:ln w="9525">
              <a:solidFill>
                <a:srgbClr val="000080"/>
              </a:solidFill>
              <a:miter lim="800000"/>
              <a:headEnd/>
              <a:tailEnd/>
            </a:ln>
          </p:spPr>
          <p:txBody>
            <a:bodyPr/>
            <a:lstStyle/>
            <a:p>
              <a:pPr>
                <a:lnSpc>
                  <a:spcPct val="90000"/>
                </a:lnSpc>
              </a:pPr>
              <a:endParaRPr lang="zh-CN" altLang="en-US">
                <a:latin typeface="黑体" pitchFamily="2" charset="-122"/>
                <a:ea typeface="黑体" pitchFamily="2" charset="-122"/>
              </a:endParaRPr>
            </a:p>
          </p:txBody>
        </p:sp>
        <p:sp>
          <p:nvSpPr>
            <p:cNvPr id="37915" name="Rectangle 23"/>
            <p:cNvSpPr>
              <a:spLocks noChangeAspect="1" noChangeArrowheads="1"/>
            </p:cNvSpPr>
            <p:nvPr/>
          </p:nvSpPr>
          <p:spPr bwMode="auto">
            <a:xfrm>
              <a:off x="2806" y="2657"/>
              <a:ext cx="738" cy="121"/>
            </a:xfrm>
            <a:prstGeom prst="rect">
              <a:avLst/>
            </a:prstGeom>
            <a:noFill/>
            <a:ln w="9525">
              <a:solidFill>
                <a:srgbClr val="000080"/>
              </a:solidFill>
              <a:miter lim="800000"/>
              <a:headEnd/>
              <a:tailEnd/>
            </a:ln>
            <a:extLst>
              <a:ext uri="{909E8E84-426E-40DD-AFC4-6F175D3DCCD1}">
                <a14:hiddenFill xmlns:a14="http://schemas.microsoft.com/office/drawing/2010/main">
                  <a:solidFill>
                    <a:srgbClr val="FFFFFF"/>
                  </a:solidFill>
                </a14:hiddenFill>
              </a:ext>
            </a:extLst>
          </p:spPr>
          <p:txBody>
            <a:bodyPr/>
            <a:lstStyle/>
            <a:p>
              <a:pPr>
                <a:lnSpc>
                  <a:spcPct val="90000"/>
                </a:lnSpc>
              </a:pPr>
              <a:endParaRPr lang="zh-CN" altLang="en-US">
                <a:latin typeface="黑体" pitchFamily="2" charset="-122"/>
                <a:ea typeface="黑体" pitchFamily="2" charset="-122"/>
              </a:endParaRPr>
            </a:p>
          </p:txBody>
        </p:sp>
        <p:sp>
          <p:nvSpPr>
            <p:cNvPr id="37916" name="Text Box 24"/>
            <p:cNvSpPr txBox="1">
              <a:spLocks noChangeAspect="1" noChangeArrowheads="1"/>
            </p:cNvSpPr>
            <p:nvPr/>
          </p:nvSpPr>
          <p:spPr bwMode="auto">
            <a:xfrm>
              <a:off x="2910" y="2482"/>
              <a:ext cx="551" cy="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r>
                <a:rPr lang="zh-CN" altLang="en-US" sz="1400" b="0">
                  <a:latin typeface="黑体" pitchFamily="2" charset="-122"/>
                  <a:ea typeface="黑体" pitchFamily="2" charset="-122"/>
                </a:rPr>
                <a:t>……</a:t>
              </a:r>
            </a:p>
          </p:txBody>
        </p:sp>
        <p:sp>
          <p:nvSpPr>
            <p:cNvPr id="37917" name="Rectangle 25"/>
            <p:cNvSpPr>
              <a:spLocks noChangeAspect="1" noChangeArrowheads="1"/>
            </p:cNvSpPr>
            <p:nvPr/>
          </p:nvSpPr>
          <p:spPr bwMode="auto">
            <a:xfrm>
              <a:off x="2806" y="2891"/>
              <a:ext cx="738" cy="122"/>
            </a:xfrm>
            <a:prstGeom prst="rect">
              <a:avLst/>
            </a:prstGeom>
            <a:noFill/>
            <a:ln w="9525">
              <a:solidFill>
                <a:srgbClr val="000080"/>
              </a:solidFill>
              <a:miter lim="800000"/>
              <a:headEnd/>
              <a:tailEnd/>
            </a:ln>
            <a:extLst>
              <a:ext uri="{909E8E84-426E-40DD-AFC4-6F175D3DCCD1}">
                <a14:hiddenFill xmlns:a14="http://schemas.microsoft.com/office/drawing/2010/main">
                  <a:solidFill>
                    <a:srgbClr val="FFFFFF"/>
                  </a:solidFill>
                </a14:hiddenFill>
              </a:ext>
            </a:extLst>
          </p:spPr>
          <p:txBody>
            <a:bodyPr/>
            <a:lstStyle/>
            <a:p>
              <a:pPr>
                <a:lnSpc>
                  <a:spcPct val="90000"/>
                </a:lnSpc>
              </a:pPr>
              <a:endParaRPr lang="zh-CN" altLang="en-US">
                <a:latin typeface="黑体" pitchFamily="2" charset="-122"/>
                <a:ea typeface="黑体" pitchFamily="2" charset="-122"/>
              </a:endParaRPr>
            </a:p>
          </p:txBody>
        </p:sp>
        <p:sp>
          <p:nvSpPr>
            <p:cNvPr id="37918" name="Text Box 26"/>
            <p:cNvSpPr txBox="1">
              <a:spLocks noChangeAspect="1" noChangeArrowheads="1"/>
            </p:cNvSpPr>
            <p:nvPr/>
          </p:nvSpPr>
          <p:spPr bwMode="auto">
            <a:xfrm>
              <a:off x="2910" y="3092"/>
              <a:ext cx="551"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r>
                <a:rPr lang="zh-CN" altLang="en-US" sz="1400" b="0">
                  <a:latin typeface="黑体" pitchFamily="2" charset="-122"/>
                  <a:ea typeface="黑体" pitchFamily="2" charset="-122"/>
                </a:rPr>
                <a:t>……</a:t>
              </a:r>
            </a:p>
          </p:txBody>
        </p:sp>
        <p:sp>
          <p:nvSpPr>
            <p:cNvPr id="37919" name="Text Box 27"/>
            <p:cNvSpPr txBox="1">
              <a:spLocks noChangeAspect="1" noChangeArrowheads="1"/>
            </p:cNvSpPr>
            <p:nvPr/>
          </p:nvSpPr>
          <p:spPr bwMode="auto">
            <a:xfrm>
              <a:off x="2844" y="3240"/>
              <a:ext cx="672"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r>
                <a:rPr lang="en-US" altLang="zh-CN" sz="1400">
                  <a:latin typeface="黑体" pitchFamily="2" charset="-122"/>
                  <a:ea typeface="黑体" pitchFamily="2" charset="-122"/>
                </a:rPr>
                <a:t>MM</a:t>
              </a:r>
            </a:p>
          </p:txBody>
        </p:sp>
        <p:sp>
          <p:nvSpPr>
            <p:cNvPr id="37920" name="Text Box 28"/>
            <p:cNvSpPr txBox="1">
              <a:spLocks noChangeAspect="1" noChangeArrowheads="1"/>
            </p:cNvSpPr>
            <p:nvPr/>
          </p:nvSpPr>
          <p:spPr bwMode="auto">
            <a:xfrm>
              <a:off x="4161" y="3203"/>
              <a:ext cx="682"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r>
                <a:rPr lang="en-US" altLang="zh-CN" sz="1400">
                  <a:latin typeface="黑体" pitchFamily="2" charset="-122"/>
                  <a:ea typeface="黑体" pitchFamily="2" charset="-122"/>
                </a:rPr>
                <a:t>I/O</a:t>
              </a:r>
              <a:r>
                <a:rPr lang="zh-CN" altLang="en-US" sz="1400">
                  <a:latin typeface="黑体" pitchFamily="2" charset="-122"/>
                  <a:ea typeface="黑体" pitchFamily="2" charset="-122"/>
                </a:rPr>
                <a:t>设备</a:t>
              </a:r>
            </a:p>
          </p:txBody>
        </p:sp>
        <p:sp>
          <p:nvSpPr>
            <p:cNvPr id="37921" name="Rectangle 29"/>
            <p:cNvSpPr>
              <a:spLocks noChangeAspect="1" noChangeArrowheads="1"/>
            </p:cNvSpPr>
            <p:nvPr/>
          </p:nvSpPr>
          <p:spPr bwMode="auto">
            <a:xfrm>
              <a:off x="4254" y="2282"/>
              <a:ext cx="477" cy="114"/>
            </a:xfrm>
            <a:prstGeom prst="rect">
              <a:avLst/>
            </a:prstGeom>
            <a:solidFill>
              <a:srgbClr val="FFFFFF"/>
            </a:solidFill>
            <a:ln w="19050">
              <a:solidFill>
                <a:srgbClr val="000080"/>
              </a:solidFill>
              <a:miter lim="800000"/>
              <a:headEnd/>
              <a:tailEnd/>
            </a:ln>
          </p:spPr>
          <p:txBody>
            <a:bodyPr/>
            <a:lstStyle/>
            <a:p>
              <a:pPr>
                <a:lnSpc>
                  <a:spcPct val="90000"/>
                </a:lnSpc>
              </a:pPr>
              <a:endParaRPr lang="zh-CN" altLang="en-US">
                <a:latin typeface="黑体" pitchFamily="2" charset="-122"/>
                <a:ea typeface="黑体" pitchFamily="2" charset="-122"/>
              </a:endParaRPr>
            </a:p>
          </p:txBody>
        </p:sp>
        <p:sp>
          <p:nvSpPr>
            <p:cNvPr id="37922" name="Text Box 30"/>
            <p:cNvSpPr txBox="1">
              <a:spLocks noChangeAspect="1" noChangeArrowheads="1"/>
            </p:cNvSpPr>
            <p:nvPr/>
          </p:nvSpPr>
          <p:spPr bwMode="auto">
            <a:xfrm>
              <a:off x="4133" y="2509"/>
              <a:ext cx="682"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r>
                <a:rPr lang="en-US" altLang="zh-CN" sz="1400">
                  <a:latin typeface="黑体" pitchFamily="2" charset="-122"/>
                  <a:ea typeface="黑体" pitchFamily="2" charset="-122"/>
                </a:rPr>
                <a:t>I/O</a:t>
              </a:r>
              <a:r>
                <a:rPr lang="zh-CN" altLang="en-US" sz="1400">
                  <a:latin typeface="黑体" pitchFamily="2" charset="-122"/>
                  <a:ea typeface="黑体" pitchFamily="2" charset="-122"/>
                </a:rPr>
                <a:t>接口</a:t>
              </a:r>
            </a:p>
          </p:txBody>
        </p:sp>
        <p:sp>
          <p:nvSpPr>
            <p:cNvPr id="37923" name="Line 31"/>
            <p:cNvSpPr>
              <a:spLocks noChangeAspect="1" noChangeShapeType="1"/>
            </p:cNvSpPr>
            <p:nvPr/>
          </p:nvSpPr>
          <p:spPr bwMode="auto">
            <a:xfrm>
              <a:off x="1592" y="2013"/>
              <a:ext cx="0" cy="199"/>
            </a:xfrm>
            <a:prstGeom prst="line">
              <a:avLst/>
            </a:prstGeom>
            <a:noFill/>
            <a:ln w="38100">
              <a:solidFill>
                <a:srgbClr val="000080"/>
              </a:solidFill>
              <a:round/>
              <a:headEnd type="triangle" w="sm" len="sm"/>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37924" name="Line 32"/>
            <p:cNvSpPr>
              <a:spLocks noChangeAspect="1" noChangeShapeType="1"/>
            </p:cNvSpPr>
            <p:nvPr/>
          </p:nvSpPr>
          <p:spPr bwMode="auto">
            <a:xfrm>
              <a:off x="4470" y="2023"/>
              <a:ext cx="0" cy="198"/>
            </a:xfrm>
            <a:prstGeom prst="line">
              <a:avLst/>
            </a:prstGeom>
            <a:noFill/>
            <a:ln w="38100">
              <a:solidFill>
                <a:srgbClr val="000080"/>
              </a:solidFill>
              <a:round/>
              <a:headEnd type="triangle" w="sm" len="sm"/>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37925" name="Line 33"/>
            <p:cNvSpPr>
              <a:spLocks noChangeAspect="1" noChangeShapeType="1"/>
            </p:cNvSpPr>
            <p:nvPr/>
          </p:nvSpPr>
          <p:spPr bwMode="auto">
            <a:xfrm>
              <a:off x="4488" y="2691"/>
              <a:ext cx="0" cy="200"/>
            </a:xfrm>
            <a:prstGeom prst="line">
              <a:avLst/>
            </a:prstGeom>
            <a:noFill/>
            <a:ln w="28575">
              <a:solidFill>
                <a:srgbClr val="000080"/>
              </a:solidFill>
              <a:round/>
              <a:headEnd type="triangle" w="sm" len="sm"/>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37926" name="Rectangle 34"/>
            <p:cNvSpPr>
              <a:spLocks noChangeAspect="1" noChangeArrowheads="1"/>
            </p:cNvSpPr>
            <p:nvPr/>
          </p:nvSpPr>
          <p:spPr bwMode="auto">
            <a:xfrm>
              <a:off x="2806" y="2352"/>
              <a:ext cx="738" cy="122"/>
            </a:xfrm>
            <a:prstGeom prst="rect">
              <a:avLst/>
            </a:prstGeom>
            <a:noFill/>
            <a:ln w="28575">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nSpc>
                  <a:spcPct val="90000"/>
                </a:lnSpc>
              </a:pPr>
              <a:endParaRPr lang="zh-CN" altLang="en-US">
                <a:latin typeface="黑体" pitchFamily="2" charset="-122"/>
                <a:ea typeface="黑体" pitchFamily="2" charset="-122"/>
              </a:endParaRPr>
            </a:p>
          </p:txBody>
        </p:sp>
        <p:sp>
          <p:nvSpPr>
            <p:cNvPr id="37927" name="Rectangle 35"/>
            <p:cNvSpPr>
              <a:spLocks noChangeAspect="1" noChangeArrowheads="1"/>
            </p:cNvSpPr>
            <p:nvPr/>
          </p:nvSpPr>
          <p:spPr bwMode="auto">
            <a:xfrm>
              <a:off x="1713" y="2309"/>
              <a:ext cx="475" cy="113"/>
            </a:xfrm>
            <a:prstGeom prst="rect">
              <a:avLst/>
            </a:prstGeom>
            <a:noFill/>
            <a:ln w="12700">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nSpc>
                  <a:spcPct val="90000"/>
                </a:lnSpc>
              </a:pPr>
              <a:endParaRPr lang="zh-CN" altLang="en-US">
                <a:latin typeface="黑体" pitchFamily="2" charset="-122"/>
                <a:ea typeface="黑体" pitchFamily="2" charset="-122"/>
              </a:endParaRPr>
            </a:p>
          </p:txBody>
        </p:sp>
        <p:sp>
          <p:nvSpPr>
            <p:cNvPr id="37928" name="Line 36"/>
            <p:cNvSpPr>
              <a:spLocks noChangeAspect="1" noChangeShapeType="1"/>
            </p:cNvSpPr>
            <p:nvPr/>
          </p:nvSpPr>
          <p:spPr bwMode="auto">
            <a:xfrm>
              <a:off x="3189" y="2023"/>
              <a:ext cx="0" cy="200"/>
            </a:xfrm>
            <a:prstGeom prst="line">
              <a:avLst/>
            </a:prstGeom>
            <a:noFill/>
            <a:ln w="38100">
              <a:solidFill>
                <a:srgbClr val="000080"/>
              </a:solidFill>
              <a:round/>
              <a:headEnd type="triangle" w="sm" len="sm"/>
              <a:tailEnd type="triangle" w="sm" len="sm"/>
            </a:ln>
            <a:extLst>
              <a:ext uri="{909E8E84-426E-40DD-AFC4-6F175D3DCCD1}">
                <a14:hiddenFill xmlns:a14="http://schemas.microsoft.com/office/drawing/2010/main">
                  <a:noFill/>
                </a14:hiddenFill>
              </a:ext>
            </a:extLst>
          </p:spPr>
          <p:txBody>
            <a:bodyPr/>
            <a:lstStyle/>
            <a:p>
              <a:endParaRPr lang="zh-CN" altLang="en-US"/>
            </a:p>
          </p:txBody>
        </p:sp>
      </p:grpSp>
      <p:grpSp>
        <p:nvGrpSpPr>
          <p:cNvPr id="3" name="Group 43"/>
          <p:cNvGrpSpPr>
            <a:grpSpLocks/>
          </p:cNvGrpSpPr>
          <p:nvPr/>
        </p:nvGrpSpPr>
        <p:grpSpPr bwMode="auto">
          <a:xfrm>
            <a:off x="4471988" y="5097463"/>
            <a:ext cx="2212975" cy="846137"/>
            <a:chOff x="2817" y="3211"/>
            <a:chExt cx="1394" cy="533"/>
          </a:xfrm>
        </p:grpSpPr>
        <p:sp>
          <p:nvSpPr>
            <p:cNvPr id="37894" name="Rectangle 38"/>
            <p:cNvSpPr>
              <a:spLocks noChangeArrowheads="1"/>
            </p:cNvSpPr>
            <p:nvPr/>
          </p:nvSpPr>
          <p:spPr bwMode="auto">
            <a:xfrm>
              <a:off x="2817" y="3211"/>
              <a:ext cx="719" cy="125"/>
            </a:xfrm>
            <a:prstGeom prst="rect">
              <a:avLst/>
            </a:prstGeom>
            <a:solidFill>
              <a:srgbClr val="009900">
                <a:alpha val="50195"/>
              </a:srgbClr>
            </a:solidFill>
            <a:ln w="28575">
              <a:solidFill>
                <a:srgbClr val="009900"/>
              </a:solidFill>
              <a:miter lim="800000"/>
              <a:headEnd/>
              <a:tailEnd/>
            </a:ln>
          </p:spPr>
          <p:txBody>
            <a:bodyPr/>
            <a:lstStyle/>
            <a:p>
              <a:pPr>
                <a:lnSpc>
                  <a:spcPct val="90000"/>
                </a:lnSpc>
              </a:pPr>
              <a:endParaRPr lang="zh-CN" altLang="en-US">
                <a:latin typeface="Arial" charset="0"/>
                <a:ea typeface="宋体" pitchFamily="2" charset="-122"/>
              </a:endParaRPr>
            </a:p>
          </p:txBody>
        </p:sp>
        <p:sp>
          <p:nvSpPr>
            <p:cNvPr id="37895" name="AutoShape 39"/>
            <p:cNvSpPr>
              <a:spLocks noChangeArrowheads="1"/>
            </p:cNvSpPr>
            <p:nvPr/>
          </p:nvSpPr>
          <p:spPr bwMode="auto">
            <a:xfrm>
              <a:off x="3665" y="3366"/>
              <a:ext cx="546" cy="378"/>
            </a:xfrm>
            <a:prstGeom prst="wedgeRoundRectCallout">
              <a:avLst>
                <a:gd name="adj1" fmla="val -100917"/>
                <a:gd name="adj2" fmla="val -73282"/>
                <a:gd name="adj3" fmla="val 16667"/>
              </a:avLst>
            </a:prstGeom>
            <a:solidFill>
              <a:srgbClr val="00FFFF"/>
            </a:solidFill>
            <a:ln w="28575">
              <a:solidFill>
                <a:srgbClr val="008000"/>
              </a:solidFill>
              <a:miter lim="800000"/>
              <a:headEnd/>
              <a:tailEnd/>
            </a:ln>
          </p:spPr>
          <p:txBody>
            <a:bodyPr lIns="0" tIns="0" rIns="0" bIns="0"/>
            <a:lstStyle/>
            <a:p>
              <a:pPr algn="ctr">
                <a:lnSpc>
                  <a:spcPct val="96000"/>
                </a:lnSpc>
              </a:pPr>
              <a:r>
                <a:rPr lang="zh-CN" altLang="en-US" sz="1400">
                  <a:solidFill>
                    <a:srgbClr val="008000"/>
                  </a:solidFill>
                  <a:latin typeface="黑体" pitchFamily="2" charset="-122"/>
                  <a:ea typeface="黑体" pitchFamily="2" charset="-122"/>
                </a:rPr>
                <a:t>操作数在内存中</a:t>
              </a:r>
              <a:endParaRPr lang="zh-CN" altLang="en-US" sz="1400" b="0">
                <a:solidFill>
                  <a:srgbClr val="008000"/>
                </a:solidFill>
                <a:latin typeface="黑体" pitchFamily="2" charset="-122"/>
                <a:ea typeface="黑体" pitchFamily="2" charset="-122"/>
              </a:endParaRPr>
            </a:p>
          </p:txBody>
        </p:sp>
      </p:grpSp>
      <p:sp>
        <p:nvSpPr>
          <p:cNvPr id="579624" name="Freeform 40"/>
          <p:cNvSpPr>
            <a:spLocks/>
          </p:cNvSpPr>
          <p:nvPr/>
        </p:nvSpPr>
        <p:spPr bwMode="auto">
          <a:xfrm>
            <a:off x="3475038" y="4656138"/>
            <a:ext cx="989012" cy="522287"/>
          </a:xfrm>
          <a:custGeom>
            <a:avLst/>
            <a:gdLst>
              <a:gd name="T0" fmla="*/ 0 w 459"/>
              <a:gd name="T1" fmla="*/ 0 h 229"/>
              <a:gd name="T2" fmla="*/ 2147483647 w 459"/>
              <a:gd name="T3" fmla="*/ 0 h 229"/>
              <a:gd name="T4" fmla="*/ 2147483647 w 459"/>
              <a:gd name="T5" fmla="*/ 2147483647 h 229"/>
              <a:gd name="T6" fmla="*/ 2147483647 w 459"/>
              <a:gd name="T7" fmla="*/ 2147483647 h 229"/>
              <a:gd name="T8" fmla="*/ 0 60000 65536"/>
              <a:gd name="T9" fmla="*/ 0 60000 65536"/>
              <a:gd name="T10" fmla="*/ 0 60000 65536"/>
              <a:gd name="T11" fmla="*/ 0 60000 65536"/>
              <a:gd name="T12" fmla="*/ 0 w 459"/>
              <a:gd name="T13" fmla="*/ 0 h 229"/>
              <a:gd name="T14" fmla="*/ 459 w 459"/>
              <a:gd name="T15" fmla="*/ 229 h 229"/>
            </a:gdLst>
            <a:ahLst/>
            <a:cxnLst>
              <a:cxn ang="T8">
                <a:pos x="T0" y="T1"/>
              </a:cxn>
              <a:cxn ang="T9">
                <a:pos x="T2" y="T3"/>
              </a:cxn>
              <a:cxn ang="T10">
                <a:pos x="T4" y="T5"/>
              </a:cxn>
              <a:cxn ang="T11">
                <a:pos x="T6" y="T7"/>
              </a:cxn>
            </a:cxnLst>
            <a:rect l="T12" t="T13" r="T14" b="T15"/>
            <a:pathLst>
              <a:path w="459" h="229">
                <a:moveTo>
                  <a:pt x="0" y="0"/>
                </a:moveTo>
                <a:lnTo>
                  <a:pt x="214" y="0"/>
                </a:lnTo>
                <a:lnTo>
                  <a:pt x="214" y="229"/>
                </a:lnTo>
                <a:lnTo>
                  <a:pt x="459" y="229"/>
                </a:lnTo>
              </a:path>
            </a:pathLst>
          </a:custGeom>
          <a:noFill/>
          <a:ln w="28575" cap="flat" cmpd="sng">
            <a:solidFill>
              <a:srgbClr val="FF66FF"/>
            </a:solidFill>
            <a:prstDash val="sysDot"/>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79624"/>
                                        </p:tgtEl>
                                        <p:attrNameLst>
                                          <p:attrName>style.visibility</p:attrName>
                                        </p:attrNameLst>
                                      </p:cBhvr>
                                      <p:to>
                                        <p:strVal val="visible"/>
                                      </p:to>
                                    </p:set>
                                    <p:animEffect transition="in" filter="wipe(up)">
                                      <p:cBhvr>
                                        <p:cTn id="7" dur="500"/>
                                        <p:tgtEl>
                                          <p:spTgt spid="57962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up)">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9624"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8914" name="Object 2"/>
          <p:cNvGraphicFramePr>
            <a:graphicFrameLocks noChangeAspect="1"/>
          </p:cNvGraphicFramePr>
          <p:nvPr/>
        </p:nvGraphicFramePr>
        <p:xfrm>
          <a:off x="0" y="415925"/>
          <a:ext cx="7372350" cy="3265488"/>
        </p:xfrm>
        <a:graphic>
          <a:graphicData uri="http://schemas.openxmlformats.org/presentationml/2006/ole">
            <mc:AlternateContent xmlns:mc="http://schemas.openxmlformats.org/markup-compatibility/2006">
              <mc:Choice xmlns:v="urn:schemas-microsoft-com:vml" Requires="v">
                <p:oleObj spid="_x0000_s38964" name="Document" r:id="rId4" imgW="5375190" imgH="2381873" progId="Word.Document.8">
                  <p:embed/>
                </p:oleObj>
              </mc:Choice>
              <mc:Fallback>
                <p:oleObj name="Document" r:id="rId4" imgW="5375190" imgH="2381873" progId="Word.Document.8">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415925"/>
                        <a:ext cx="7372350" cy="3265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38915" name="Group 3"/>
          <p:cNvGrpSpPr>
            <a:grpSpLocks/>
          </p:cNvGrpSpPr>
          <p:nvPr/>
        </p:nvGrpSpPr>
        <p:grpSpPr bwMode="auto">
          <a:xfrm>
            <a:off x="1057275" y="3817938"/>
            <a:ext cx="7265988" cy="2292350"/>
            <a:chOff x="658" y="2013"/>
            <a:chExt cx="4577" cy="1444"/>
          </a:xfrm>
        </p:grpSpPr>
        <p:sp>
          <p:nvSpPr>
            <p:cNvPr id="38924" name="Rectangle 4" descr="70%"/>
            <p:cNvSpPr>
              <a:spLocks noChangeAspect="1" noChangeArrowheads="1"/>
            </p:cNvSpPr>
            <p:nvPr/>
          </p:nvSpPr>
          <p:spPr bwMode="auto">
            <a:xfrm>
              <a:off x="3211" y="2309"/>
              <a:ext cx="199" cy="139"/>
            </a:xfrm>
            <a:prstGeom prst="rect">
              <a:avLst/>
            </a:prstGeom>
            <a:pattFill prst="pct70">
              <a:fgClr>
                <a:srgbClr val="66FF33"/>
              </a:fgClr>
              <a:bgClr>
                <a:srgbClr val="FFFFFF"/>
              </a:bgClr>
            </a:pattFill>
            <a:ln w="9525">
              <a:solidFill>
                <a:srgbClr val="000000"/>
              </a:solidFill>
              <a:miter lim="800000"/>
              <a:headEnd/>
              <a:tailEnd/>
            </a:ln>
          </p:spPr>
          <p:txBody>
            <a:bodyPr/>
            <a:lstStyle/>
            <a:p>
              <a:pPr>
                <a:lnSpc>
                  <a:spcPct val="90000"/>
                </a:lnSpc>
              </a:pPr>
              <a:endParaRPr lang="zh-CN" altLang="en-US">
                <a:latin typeface="黑体" pitchFamily="2" charset="-122"/>
                <a:ea typeface="黑体" pitchFamily="2" charset="-122"/>
              </a:endParaRPr>
            </a:p>
          </p:txBody>
        </p:sp>
        <p:sp>
          <p:nvSpPr>
            <p:cNvPr id="38925" name="Line 5"/>
            <p:cNvSpPr>
              <a:spLocks noChangeAspect="1" noChangeShapeType="1"/>
            </p:cNvSpPr>
            <p:nvPr/>
          </p:nvSpPr>
          <p:spPr bwMode="auto">
            <a:xfrm>
              <a:off x="658" y="2013"/>
              <a:ext cx="4577" cy="0"/>
            </a:xfrm>
            <a:prstGeom prst="line">
              <a:avLst/>
            </a:prstGeom>
            <a:noFill/>
            <a:ln w="57150">
              <a:solidFill>
                <a:srgbClr val="00008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8926" name="Rectangle 6"/>
            <p:cNvSpPr>
              <a:spLocks noChangeAspect="1" noChangeArrowheads="1"/>
            </p:cNvSpPr>
            <p:nvPr/>
          </p:nvSpPr>
          <p:spPr bwMode="auto">
            <a:xfrm>
              <a:off x="807" y="2212"/>
              <a:ext cx="1494" cy="1245"/>
            </a:xfrm>
            <a:prstGeom prst="rect">
              <a:avLst/>
            </a:prstGeom>
            <a:solidFill>
              <a:srgbClr val="FFFFFF"/>
            </a:solidFill>
            <a:ln w="28575">
              <a:solidFill>
                <a:srgbClr val="000080"/>
              </a:solidFill>
              <a:miter lim="800000"/>
              <a:headEnd/>
              <a:tailEnd/>
            </a:ln>
          </p:spPr>
          <p:txBody>
            <a:bodyPr/>
            <a:lstStyle/>
            <a:p>
              <a:pPr>
                <a:lnSpc>
                  <a:spcPct val="90000"/>
                </a:lnSpc>
              </a:pPr>
              <a:endParaRPr lang="zh-CN" altLang="en-US">
                <a:latin typeface="黑体" pitchFamily="2" charset="-122"/>
                <a:ea typeface="黑体" pitchFamily="2" charset="-122"/>
              </a:endParaRPr>
            </a:p>
          </p:txBody>
        </p:sp>
        <p:sp>
          <p:nvSpPr>
            <p:cNvPr id="38927" name="Rectangle 7"/>
            <p:cNvSpPr>
              <a:spLocks noChangeAspect="1" noChangeArrowheads="1"/>
            </p:cNvSpPr>
            <p:nvPr/>
          </p:nvSpPr>
          <p:spPr bwMode="auto">
            <a:xfrm>
              <a:off x="2806" y="2221"/>
              <a:ext cx="738" cy="1209"/>
            </a:xfrm>
            <a:prstGeom prst="rect">
              <a:avLst/>
            </a:prstGeom>
            <a:solidFill>
              <a:srgbClr val="FFFFFF"/>
            </a:solidFill>
            <a:ln w="28575">
              <a:solidFill>
                <a:srgbClr val="000080"/>
              </a:solidFill>
              <a:miter lim="800000"/>
              <a:headEnd/>
              <a:tailEnd/>
            </a:ln>
          </p:spPr>
          <p:txBody>
            <a:bodyPr/>
            <a:lstStyle/>
            <a:p>
              <a:pPr>
                <a:lnSpc>
                  <a:spcPct val="90000"/>
                </a:lnSpc>
              </a:pPr>
              <a:endParaRPr lang="zh-CN" altLang="en-US">
                <a:latin typeface="黑体" pitchFamily="2" charset="-122"/>
                <a:ea typeface="黑体" pitchFamily="2" charset="-122"/>
              </a:endParaRPr>
            </a:p>
          </p:txBody>
        </p:sp>
        <p:sp>
          <p:nvSpPr>
            <p:cNvPr id="38928" name="Rectangle 8"/>
            <p:cNvSpPr>
              <a:spLocks noChangeAspect="1" noChangeArrowheads="1"/>
            </p:cNvSpPr>
            <p:nvPr/>
          </p:nvSpPr>
          <p:spPr bwMode="auto">
            <a:xfrm>
              <a:off x="4085" y="2230"/>
              <a:ext cx="758" cy="461"/>
            </a:xfrm>
            <a:prstGeom prst="rect">
              <a:avLst/>
            </a:prstGeom>
            <a:solidFill>
              <a:srgbClr val="FFFFFF"/>
            </a:solidFill>
            <a:ln w="28575">
              <a:solidFill>
                <a:srgbClr val="000080"/>
              </a:solidFill>
              <a:miter lim="800000"/>
              <a:headEnd/>
              <a:tailEnd/>
            </a:ln>
          </p:spPr>
          <p:txBody>
            <a:bodyPr/>
            <a:lstStyle/>
            <a:p>
              <a:pPr>
                <a:lnSpc>
                  <a:spcPct val="90000"/>
                </a:lnSpc>
              </a:pPr>
              <a:endParaRPr lang="zh-CN" altLang="en-US">
                <a:latin typeface="黑体" pitchFamily="2" charset="-122"/>
                <a:ea typeface="黑体" pitchFamily="2" charset="-122"/>
              </a:endParaRPr>
            </a:p>
          </p:txBody>
        </p:sp>
        <p:sp>
          <p:nvSpPr>
            <p:cNvPr id="38929" name="Rectangle 9"/>
            <p:cNvSpPr>
              <a:spLocks noChangeAspect="1" noChangeArrowheads="1"/>
            </p:cNvSpPr>
            <p:nvPr/>
          </p:nvSpPr>
          <p:spPr bwMode="auto">
            <a:xfrm>
              <a:off x="4096" y="2884"/>
              <a:ext cx="766" cy="528"/>
            </a:xfrm>
            <a:prstGeom prst="rect">
              <a:avLst/>
            </a:prstGeom>
            <a:solidFill>
              <a:srgbClr val="FFFFFF"/>
            </a:solidFill>
            <a:ln w="28575">
              <a:solidFill>
                <a:srgbClr val="000080"/>
              </a:solidFill>
              <a:miter lim="800000"/>
              <a:headEnd/>
              <a:tailEnd/>
            </a:ln>
          </p:spPr>
          <p:txBody>
            <a:bodyPr/>
            <a:lstStyle/>
            <a:p>
              <a:pPr>
                <a:lnSpc>
                  <a:spcPct val="90000"/>
                </a:lnSpc>
              </a:pPr>
              <a:endParaRPr lang="zh-CN" altLang="en-US">
                <a:latin typeface="黑体" pitchFamily="2" charset="-122"/>
                <a:ea typeface="黑体" pitchFamily="2" charset="-122"/>
              </a:endParaRPr>
            </a:p>
          </p:txBody>
        </p:sp>
        <p:sp>
          <p:nvSpPr>
            <p:cNvPr id="38930" name="Text Box 10"/>
            <p:cNvSpPr txBox="1">
              <a:spLocks noChangeAspect="1" noChangeArrowheads="1"/>
            </p:cNvSpPr>
            <p:nvPr/>
          </p:nvSpPr>
          <p:spPr bwMode="auto">
            <a:xfrm>
              <a:off x="1275" y="3264"/>
              <a:ext cx="495" cy="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r>
                <a:rPr lang="en-US" altLang="zh-CN" sz="1400">
                  <a:latin typeface="黑体" pitchFamily="2" charset="-122"/>
                  <a:ea typeface="黑体" pitchFamily="2" charset="-122"/>
                </a:rPr>
                <a:t>CPU</a:t>
              </a:r>
            </a:p>
          </p:txBody>
        </p:sp>
        <p:sp>
          <p:nvSpPr>
            <p:cNvPr id="38931" name="Rectangle 11"/>
            <p:cNvSpPr>
              <a:spLocks noChangeAspect="1" noChangeArrowheads="1"/>
            </p:cNvSpPr>
            <p:nvPr/>
          </p:nvSpPr>
          <p:spPr bwMode="auto">
            <a:xfrm>
              <a:off x="1713" y="2309"/>
              <a:ext cx="477" cy="113"/>
            </a:xfrm>
            <a:prstGeom prst="rect">
              <a:avLst/>
            </a:prstGeom>
            <a:solidFill>
              <a:srgbClr val="FFFFFF"/>
            </a:solidFill>
            <a:ln w="28575">
              <a:solidFill>
                <a:srgbClr val="000080"/>
              </a:solidFill>
              <a:miter lim="800000"/>
              <a:headEnd/>
              <a:tailEnd/>
            </a:ln>
          </p:spPr>
          <p:txBody>
            <a:bodyPr/>
            <a:lstStyle/>
            <a:p>
              <a:pPr>
                <a:lnSpc>
                  <a:spcPct val="90000"/>
                </a:lnSpc>
              </a:pPr>
              <a:endParaRPr lang="zh-CN" altLang="en-US">
                <a:latin typeface="黑体" pitchFamily="2" charset="-122"/>
                <a:ea typeface="黑体" pitchFamily="2" charset="-122"/>
              </a:endParaRPr>
            </a:p>
          </p:txBody>
        </p:sp>
        <p:sp>
          <p:nvSpPr>
            <p:cNvPr id="38932" name="Rectangle 12"/>
            <p:cNvSpPr>
              <a:spLocks noChangeAspect="1" noChangeArrowheads="1"/>
            </p:cNvSpPr>
            <p:nvPr/>
          </p:nvSpPr>
          <p:spPr bwMode="auto">
            <a:xfrm>
              <a:off x="1713" y="2457"/>
              <a:ext cx="477" cy="112"/>
            </a:xfrm>
            <a:prstGeom prst="rect">
              <a:avLst/>
            </a:prstGeom>
            <a:solidFill>
              <a:srgbClr val="FFFFFF"/>
            </a:solidFill>
            <a:ln w="19050">
              <a:solidFill>
                <a:srgbClr val="000080"/>
              </a:solidFill>
              <a:miter lim="800000"/>
              <a:headEnd/>
              <a:tailEnd/>
            </a:ln>
          </p:spPr>
          <p:txBody>
            <a:bodyPr/>
            <a:lstStyle/>
            <a:p>
              <a:pPr>
                <a:lnSpc>
                  <a:spcPct val="90000"/>
                </a:lnSpc>
              </a:pPr>
              <a:endParaRPr lang="zh-CN" altLang="en-US">
                <a:latin typeface="黑体" pitchFamily="2" charset="-122"/>
                <a:ea typeface="黑体" pitchFamily="2" charset="-122"/>
              </a:endParaRPr>
            </a:p>
          </p:txBody>
        </p:sp>
        <p:sp>
          <p:nvSpPr>
            <p:cNvPr id="38933" name="Rectangle 13"/>
            <p:cNvSpPr>
              <a:spLocks noChangeAspect="1" noChangeArrowheads="1"/>
            </p:cNvSpPr>
            <p:nvPr/>
          </p:nvSpPr>
          <p:spPr bwMode="auto">
            <a:xfrm>
              <a:off x="1713" y="2707"/>
              <a:ext cx="477" cy="116"/>
            </a:xfrm>
            <a:prstGeom prst="rect">
              <a:avLst/>
            </a:prstGeom>
            <a:solidFill>
              <a:srgbClr val="FFFFFF"/>
            </a:solidFill>
            <a:ln w="9525">
              <a:solidFill>
                <a:srgbClr val="000000"/>
              </a:solidFill>
              <a:miter lim="800000"/>
              <a:headEnd/>
              <a:tailEnd/>
            </a:ln>
          </p:spPr>
          <p:txBody>
            <a:bodyPr/>
            <a:lstStyle/>
            <a:p>
              <a:pPr>
                <a:lnSpc>
                  <a:spcPct val="90000"/>
                </a:lnSpc>
              </a:pPr>
              <a:endParaRPr lang="zh-CN" altLang="en-US">
                <a:latin typeface="黑体" pitchFamily="2" charset="-122"/>
                <a:ea typeface="黑体" pitchFamily="2" charset="-122"/>
              </a:endParaRPr>
            </a:p>
          </p:txBody>
        </p:sp>
        <p:sp>
          <p:nvSpPr>
            <p:cNvPr id="38934" name="Rectangle 14"/>
            <p:cNvSpPr>
              <a:spLocks noChangeAspect="1" noChangeArrowheads="1"/>
            </p:cNvSpPr>
            <p:nvPr/>
          </p:nvSpPr>
          <p:spPr bwMode="auto">
            <a:xfrm>
              <a:off x="1713" y="2707"/>
              <a:ext cx="477" cy="575"/>
            </a:xfrm>
            <a:prstGeom prst="rect">
              <a:avLst/>
            </a:prstGeom>
            <a:solidFill>
              <a:srgbClr val="FFFFFF"/>
            </a:solidFill>
            <a:ln w="19050">
              <a:solidFill>
                <a:srgbClr val="000080"/>
              </a:solidFill>
              <a:miter lim="800000"/>
              <a:headEnd/>
              <a:tailEnd/>
            </a:ln>
          </p:spPr>
          <p:txBody>
            <a:bodyPr/>
            <a:lstStyle/>
            <a:p>
              <a:pPr>
                <a:lnSpc>
                  <a:spcPct val="90000"/>
                </a:lnSpc>
              </a:pPr>
              <a:endParaRPr lang="zh-CN" altLang="en-US">
                <a:latin typeface="黑体" pitchFamily="2" charset="-122"/>
                <a:ea typeface="黑体" pitchFamily="2" charset="-122"/>
              </a:endParaRPr>
            </a:p>
          </p:txBody>
        </p:sp>
        <p:sp>
          <p:nvSpPr>
            <p:cNvPr id="38935" name="Rectangle 15"/>
            <p:cNvSpPr>
              <a:spLocks noChangeAspect="1" noChangeArrowheads="1"/>
            </p:cNvSpPr>
            <p:nvPr/>
          </p:nvSpPr>
          <p:spPr bwMode="auto">
            <a:xfrm>
              <a:off x="1713" y="2823"/>
              <a:ext cx="477" cy="111"/>
            </a:xfrm>
            <a:prstGeom prst="rect">
              <a:avLst/>
            </a:prstGeom>
            <a:noFill/>
            <a:ln w="9525">
              <a:solidFill>
                <a:srgbClr val="000080"/>
              </a:solidFill>
              <a:miter lim="800000"/>
              <a:headEnd/>
              <a:tailEnd/>
            </a:ln>
            <a:extLst>
              <a:ext uri="{909E8E84-426E-40DD-AFC4-6F175D3DCCD1}">
                <a14:hiddenFill xmlns:a14="http://schemas.microsoft.com/office/drawing/2010/main">
                  <a:solidFill>
                    <a:srgbClr val="FFFFFF"/>
                  </a:solidFill>
                </a14:hiddenFill>
              </a:ext>
            </a:extLst>
          </p:spPr>
          <p:txBody>
            <a:bodyPr/>
            <a:lstStyle/>
            <a:p>
              <a:pPr>
                <a:lnSpc>
                  <a:spcPct val="90000"/>
                </a:lnSpc>
              </a:pPr>
              <a:endParaRPr lang="zh-CN" altLang="en-US">
                <a:latin typeface="黑体" pitchFamily="2" charset="-122"/>
                <a:ea typeface="黑体" pitchFamily="2" charset="-122"/>
              </a:endParaRPr>
            </a:p>
          </p:txBody>
        </p:sp>
        <p:sp>
          <p:nvSpPr>
            <p:cNvPr id="38936" name="Rectangle 16"/>
            <p:cNvSpPr>
              <a:spLocks noChangeAspect="1" noChangeArrowheads="1"/>
            </p:cNvSpPr>
            <p:nvPr/>
          </p:nvSpPr>
          <p:spPr bwMode="auto">
            <a:xfrm>
              <a:off x="1713" y="3170"/>
              <a:ext cx="477" cy="112"/>
            </a:xfrm>
            <a:prstGeom prst="rect">
              <a:avLst/>
            </a:prstGeom>
            <a:noFill/>
            <a:ln w="9525">
              <a:solidFill>
                <a:srgbClr val="000080"/>
              </a:solidFill>
              <a:miter lim="800000"/>
              <a:headEnd/>
              <a:tailEnd/>
            </a:ln>
            <a:extLst>
              <a:ext uri="{909E8E84-426E-40DD-AFC4-6F175D3DCCD1}">
                <a14:hiddenFill xmlns:a14="http://schemas.microsoft.com/office/drawing/2010/main">
                  <a:solidFill>
                    <a:srgbClr val="FFFFFF"/>
                  </a:solidFill>
                </a14:hiddenFill>
              </a:ext>
            </a:extLst>
          </p:spPr>
          <p:txBody>
            <a:bodyPr/>
            <a:lstStyle/>
            <a:p>
              <a:pPr>
                <a:lnSpc>
                  <a:spcPct val="90000"/>
                </a:lnSpc>
              </a:pPr>
              <a:endParaRPr lang="zh-CN" altLang="en-US">
                <a:latin typeface="黑体" pitchFamily="2" charset="-122"/>
                <a:ea typeface="黑体" pitchFamily="2" charset="-122"/>
              </a:endParaRPr>
            </a:p>
          </p:txBody>
        </p:sp>
        <p:sp>
          <p:nvSpPr>
            <p:cNvPr id="38937" name="Text Box 17"/>
            <p:cNvSpPr txBox="1">
              <a:spLocks noChangeAspect="1" noChangeArrowheads="1"/>
            </p:cNvSpPr>
            <p:nvPr/>
          </p:nvSpPr>
          <p:spPr bwMode="auto">
            <a:xfrm>
              <a:off x="1340" y="2300"/>
              <a:ext cx="355"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r>
                <a:rPr lang="en-US" altLang="zh-CN" sz="1400">
                  <a:latin typeface="黑体" pitchFamily="2" charset="-122"/>
                  <a:ea typeface="黑体" pitchFamily="2" charset="-122"/>
                </a:rPr>
                <a:t>IR</a:t>
              </a:r>
              <a:endParaRPr lang="en-US" altLang="zh-CN" sz="1400" b="0">
                <a:latin typeface="黑体" pitchFamily="2" charset="-122"/>
                <a:ea typeface="黑体" pitchFamily="2" charset="-122"/>
              </a:endParaRPr>
            </a:p>
          </p:txBody>
        </p:sp>
        <p:sp>
          <p:nvSpPr>
            <p:cNvPr id="38938" name="Text Box 18"/>
            <p:cNvSpPr txBox="1">
              <a:spLocks noChangeAspect="1" noChangeArrowheads="1"/>
            </p:cNvSpPr>
            <p:nvPr/>
          </p:nvSpPr>
          <p:spPr bwMode="auto">
            <a:xfrm>
              <a:off x="1358" y="2430"/>
              <a:ext cx="355" cy="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r>
                <a:rPr lang="en-US" altLang="zh-CN" sz="1400">
                  <a:latin typeface="黑体" pitchFamily="2" charset="-122"/>
                  <a:ea typeface="黑体" pitchFamily="2" charset="-122"/>
                </a:rPr>
                <a:t>PC</a:t>
              </a:r>
              <a:endParaRPr lang="en-US" altLang="zh-CN" sz="1400" b="0">
                <a:latin typeface="黑体" pitchFamily="2" charset="-122"/>
                <a:ea typeface="黑体" pitchFamily="2" charset="-122"/>
              </a:endParaRPr>
            </a:p>
          </p:txBody>
        </p:sp>
        <p:sp>
          <p:nvSpPr>
            <p:cNvPr id="38939" name="Text Box 19"/>
            <p:cNvSpPr txBox="1">
              <a:spLocks noChangeAspect="1" noChangeArrowheads="1"/>
            </p:cNvSpPr>
            <p:nvPr/>
          </p:nvSpPr>
          <p:spPr bwMode="auto">
            <a:xfrm>
              <a:off x="1358" y="2682"/>
              <a:ext cx="355" cy="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r>
                <a:rPr lang="en-US" altLang="zh-CN" sz="1400">
                  <a:latin typeface="黑体" pitchFamily="2" charset="-122"/>
                  <a:ea typeface="黑体" pitchFamily="2" charset="-122"/>
                </a:rPr>
                <a:t>R0</a:t>
              </a:r>
              <a:endParaRPr lang="en-US" altLang="zh-CN" sz="1400" b="0">
                <a:latin typeface="黑体" pitchFamily="2" charset="-122"/>
                <a:ea typeface="黑体" pitchFamily="2" charset="-122"/>
              </a:endParaRPr>
            </a:p>
          </p:txBody>
        </p:sp>
        <p:sp>
          <p:nvSpPr>
            <p:cNvPr id="38940" name="Text Box 20"/>
            <p:cNvSpPr txBox="1">
              <a:spLocks noChangeAspect="1" noChangeArrowheads="1"/>
            </p:cNvSpPr>
            <p:nvPr/>
          </p:nvSpPr>
          <p:spPr bwMode="auto">
            <a:xfrm>
              <a:off x="1358" y="2795"/>
              <a:ext cx="355"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r>
                <a:rPr lang="en-US" altLang="zh-CN" sz="1400">
                  <a:latin typeface="黑体" pitchFamily="2" charset="-122"/>
                  <a:ea typeface="黑体" pitchFamily="2" charset="-122"/>
                </a:rPr>
                <a:t>R1</a:t>
              </a:r>
              <a:endParaRPr lang="en-US" altLang="zh-CN" sz="1400" b="0">
                <a:latin typeface="黑体" pitchFamily="2" charset="-122"/>
                <a:ea typeface="黑体" pitchFamily="2" charset="-122"/>
              </a:endParaRPr>
            </a:p>
          </p:txBody>
        </p:sp>
        <p:sp>
          <p:nvSpPr>
            <p:cNvPr id="38941" name="Text Box 21"/>
            <p:cNvSpPr txBox="1">
              <a:spLocks noChangeAspect="1" noChangeArrowheads="1"/>
            </p:cNvSpPr>
            <p:nvPr/>
          </p:nvSpPr>
          <p:spPr bwMode="auto">
            <a:xfrm>
              <a:off x="1713" y="2977"/>
              <a:ext cx="477"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r>
                <a:rPr lang="zh-CN" altLang="en-US" sz="1400" b="0">
                  <a:latin typeface="黑体" pitchFamily="2" charset="-122"/>
                  <a:ea typeface="黑体" pitchFamily="2" charset="-122"/>
                </a:rPr>
                <a:t>……</a:t>
              </a:r>
            </a:p>
          </p:txBody>
        </p:sp>
        <p:sp>
          <p:nvSpPr>
            <p:cNvPr id="38942" name="Rectangle 22"/>
            <p:cNvSpPr>
              <a:spLocks noChangeAspect="1" noChangeArrowheads="1"/>
            </p:cNvSpPr>
            <p:nvPr/>
          </p:nvSpPr>
          <p:spPr bwMode="auto">
            <a:xfrm>
              <a:off x="2806" y="2352"/>
              <a:ext cx="738" cy="122"/>
            </a:xfrm>
            <a:prstGeom prst="rect">
              <a:avLst/>
            </a:prstGeom>
            <a:solidFill>
              <a:srgbClr val="FFFFFF"/>
            </a:solidFill>
            <a:ln w="9525">
              <a:solidFill>
                <a:srgbClr val="000080"/>
              </a:solidFill>
              <a:miter lim="800000"/>
              <a:headEnd/>
              <a:tailEnd/>
            </a:ln>
          </p:spPr>
          <p:txBody>
            <a:bodyPr/>
            <a:lstStyle/>
            <a:p>
              <a:pPr>
                <a:lnSpc>
                  <a:spcPct val="90000"/>
                </a:lnSpc>
              </a:pPr>
              <a:endParaRPr lang="zh-CN" altLang="en-US">
                <a:latin typeface="黑体" pitchFamily="2" charset="-122"/>
                <a:ea typeface="黑体" pitchFamily="2" charset="-122"/>
              </a:endParaRPr>
            </a:p>
          </p:txBody>
        </p:sp>
        <p:sp>
          <p:nvSpPr>
            <p:cNvPr id="38943" name="Rectangle 23"/>
            <p:cNvSpPr>
              <a:spLocks noChangeAspect="1" noChangeArrowheads="1"/>
            </p:cNvSpPr>
            <p:nvPr/>
          </p:nvSpPr>
          <p:spPr bwMode="auto">
            <a:xfrm>
              <a:off x="2806" y="2657"/>
              <a:ext cx="738" cy="121"/>
            </a:xfrm>
            <a:prstGeom prst="rect">
              <a:avLst/>
            </a:prstGeom>
            <a:solidFill>
              <a:srgbClr val="FFFFFF"/>
            </a:solidFill>
            <a:ln w="9525">
              <a:solidFill>
                <a:srgbClr val="000080"/>
              </a:solidFill>
              <a:miter lim="800000"/>
              <a:headEnd/>
              <a:tailEnd/>
            </a:ln>
          </p:spPr>
          <p:txBody>
            <a:bodyPr/>
            <a:lstStyle/>
            <a:p>
              <a:pPr>
                <a:lnSpc>
                  <a:spcPct val="90000"/>
                </a:lnSpc>
              </a:pPr>
              <a:endParaRPr lang="zh-CN" altLang="en-US">
                <a:latin typeface="黑体" pitchFamily="2" charset="-122"/>
                <a:ea typeface="黑体" pitchFamily="2" charset="-122"/>
              </a:endParaRPr>
            </a:p>
          </p:txBody>
        </p:sp>
        <p:sp>
          <p:nvSpPr>
            <p:cNvPr id="38944" name="Text Box 24"/>
            <p:cNvSpPr txBox="1">
              <a:spLocks noChangeAspect="1" noChangeArrowheads="1"/>
            </p:cNvSpPr>
            <p:nvPr/>
          </p:nvSpPr>
          <p:spPr bwMode="auto">
            <a:xfrm>
              <a:off x="2910" y="2482"/>
              <a:ext cx="551" cy="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r>
                <a:rPr lang="zh-CN" altLang="en-US" sz="1400" b="0">
                  <a:latin typeface="黑体" pitchFamily="2" charset="-122"/>
                  <a:ea typeface="黑体" pitchFamily="2" charset="-122"/>
                </a:rPr>
                <a:t>……</a:t>
              </a:r>
            </a:p>
          </p:txBody>
        </p:sp>
        <p:sp>
          <p:nvSpPr>
            <p:cNvPr id="38945" name="Rectangle 25"/>
            <p:cNvSpPr>
              <a:spLocks noChangeAspect="1" noChangeArrowheads="1"/>
            </p:cNvSpPr>
            <p:nvPr/>
          </p:nvSpPr>
          <p:spPr bwMode="auto">
            <a:xfrm>
              <a:off x="2806" y="2891"/>
              <a:ext cx="738" cy="122"/>
            </a:xfrm>
            <a:prstGeom prst="rect">
              <a:avLst/>
            </a:prstGeom>
            <a:noFill/>
            <a:ln w="9525">
              <a:solidFill>
                <a:srgbClr val="000080"/>
              </a:solidFill>
              <a:miter lim="800000"/>
              <a:headEnd/>
              <a:tailEnd/>
            </a:ln>
            <a:extLst>
              <a:ext uri="{909E8E84-426E-40DD-AFC4-6F175D3DCCD1}">
                <a14:hiddenFill xmlns:a14="http://schemas.microsoft.com/office/drawing/2010/main">
                  <a:solidFill>
                    <a:srgbClr val="FFFFFF"/>
                  </a:solidFill>
                </a14:hiddenFill>
              </a:ext>
            </a:extLst>
          </p:spPr>
          <p:txBody>
            <a:bodyPr/>
            <a:lstStyle/>
            <a:p>
              <a:pPr>
                <a:lnSpc>
                  <a:spcPct val="90000"/>
                </a:lnSpc>
              </a:pPr>
              <a:endParaRPr lang="zh-CN" altLang="en-US">
                <a:latin typeface="黑体" pitchFamily="2" charset="-122"/>
                <a:ea typeface="黑体" pitchFamily="2" charset="-122"/>
              </a:endParaRPr>
            </a:p>
          </p:txBody>
        </p:sp>
        <p:sp>
          <p:nvSpPr>
            <p:cNvPr id="38946" name="Text Box 26"/>
            <p:cNvSpPr txBox="1">
              <a:spLocks noChangeAspect="1" noChangeArrowheads="1"/>
            </p:cNvSpPr>
            <p:nvPr/>
          </p:nvSpPr>
          <p:spPr bwMode="auto">
            <a:xfrm>
              <a:off x="2910" y="3092"/>
              <a:ext cx="551"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r>
                <a:rPr lang="zh-CN" altLang="en-US" sz="1400" b="0">
                  <a:latin typeface="黑体" pitchFamily="2" charset="-122"/>
                  <a:ea typeface="黑体" pitchFamily="2" charset="-122"/>
                </a:rPr>
                <a:t>……</a:t>
              </a:r>
            </a:p>
          </p:txBody>
        </p:sp>
        <p:sp>
          <p:nvSpPr>
            <p:cNvPr id="38947" name="Text Box 27"/>
            <p:cNvSpPr txBox="1">
              <a:spLocks noChangeAspect="1" noChangeArrowheads="1"/>
            </p:cNvSpPr>
            <p:nvPr/>
          </p:nvSpPr>
          <p:spPr bwMode="auto">
            <a:xfrm>
              <a:off x="2844" y="3240"/>
              <a:ext cx="672"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r>
                <a:rPr lang="en-US" altLang="zh-CN" sz="1400">
                  <a:latin typeface="黑体" pitchFamily="2" charset="-122"/>
                  <a:ea typeface="黑体" pitchFamily="2" charset="-122"/>
                </a:rPr>
                <a:t>MM</a:t>
              </a:r>
            </a:p>
          </p:txBody>
        </p:sp>
        <p:sp>
          <p:nvSpPr>
            <p:cNvPr id="38948" name="Text Box 28"/>
            <p:cNvSpPr txBox="1">
              <a:spLocks noChangeAspect="1" noChangeArrowheads="1"/>
            </p:cNvSpPr>
            <p:nvPr/>
          </p:nvSpPr>
          <p:spPr bwMode="auto">
            <a:xfrm>
              <a:off x="4161" y="3203"/>
              <a:ext cx="682"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r>
                <a:rPr lang="en-US" altLang="zh-CN" sz="1600">
                  <a:latin typeface="黑体" pitchFamily="2" charset="-122"/>
                  <a:ea typeface="黑体" pitchFamily="2" charset="-122"/>
                </a:rPr>
                <a:t>I/O</a:t>
              </a:r>
              <a:r>
                <a:rPr lang="zh-CN" altLang="en-US" sz="1600">
                  <a:latin typeface="黑体" pitchFamily="2" charset="-122"/>
                  <a:ea typeface="黑体" pitchFamily="2" charset="-122"/>
                </a:rPr>
                <a:t>设备</a:t>
              </a:r>
            </a:p>
          </p:txBody>
        </p:sp>
        <p:sp>
          <p:nvSpPr>
            <p:cNvPr id="38949" name="Rectangle 29"/>
            <p:cNvSpPr>
              <a:spLocks noChangeAspect="1" noChangeArrowheads="1"/>
            </p:cNvSpPr>
            <p:nvPr/>
          </p:nvSpPr>
          <p:spPr bwMode="auto">
            <a:xfrm>
              <a:off x="4254" y="2282"/>
              <a:ext cx="477" cy="114"/>
            </a:xfrm>
            <a:prstGeom prst="rect">
              <a:avLst/>
            </a:prstGeom>
            <a:solidFill>
              <a:srgbClr val="FFFFFF"/>
            </a:solidFill>
            <a:ln w="19050">
              <a:solidFill>
                <a:srgbClr val="000080"/>
              </a:solidFill>
              <a:miter lim="800000"/>
              <a:headEnd/>
              <a:tailEnd/>
            </a:ln>
          </p:spPr>
          <p:txBody>
            <a:bodyPr/>
            <a:lstStyle/>
            <a:p>
              <a:pPr>
                <a:lnSpc>
                  <a:spcPct val="90000"/>
                </a:lnSpc>
              </a:pPr>
              <a:endParaRPr lang="zh-CN" altLang="en-US">
                <a:latin typeface="黑体" pitchFamily="2" charset="-122"/>
                <a:ea typeface="黑体" pitchFamily="2" charset="-122"/>
              </a:endParaRPr>
            </a:p>
          </p:txBody>
        </p:sp>
        <p:sp>
          <p:nvSpPr>
            <p:cNvPr id="38950" name="Text Box 30"/>
            <p:cNvSpPr txBox="1">
              <a:spLocks noChangeAspect="1" noChangeArrowheads="1"/>
            </p:cNvSpPr>
            <p:nvPr/>
          </p:nvSpPr>
          <p:spPr bwMode="auto">
            <a:xfrm>
              <a:off x="4133" y="2509"/>
              <a:ext cx="682"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r>
                <a:rPr lang="en-US" altLang="zh-CN" sz="1600">
                  <a:latin typeface="黑体" pitchFamily="2" charset="-122"/>
                  <a:ea typeface="黑体" pitchFamily="2" charset="-122"/>
                </a:rPr>
                <a:t>I/O</a:t>
              </a:r>
              <a:r>
                <a:rPr lang="zh-CN" altLang="en-US" sz="1600">
                  <a:latin typeface="黑体" pitchFamily="2" charset="-122"/>
                  <a:ea typeface="黑体" pitchFamily="2" charset="-122"/>
                </a:rPr>
                <a:t>接口</a:t>
              </a:r>
            </a:p>
          </p:txBody>
        </p:sp>
        <p:sp>
          <p:nvSpPr>
            <p:cNvPr id="38951" name="Line 31"/>
            <p:cNvSpPr>
              <a:spLocks noChangeAspect="1" noChangeShapeType="1"/>
            </p:cNvSpPr>
            <p:nvPr/>
          </p:nvSpPr>
          <p:spPr bwMode="auto">
            <a:xfrm>
              <a:off x="1592" y="2013"/>
              <a:ext cx="0" cy="199"/>
            </a:xfrm>
            <a:prstGeom prst="line">
              <a:avLst/>
            </a:prstGeom>
            <a:noFill/>
            <a:ln w="38100">
              <a:solidFill>
                <a:srgbClr val="000080"/>
              </a:solidFill>
              <a:round/>
              <a:headEnd type="triangle" w="sm" len="sm"/>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38952" name="Line 32"/>
            <p:cNvSpPr>
              <a:spLocks noChangeAspect="1" noChangeShapeType="1"/>
            </p:cNvSpPr>
            <p:nvPr/>
          </p:nvSpPr>
          <p:spPr bwMode="auto">
            <a:xfrm>
              <a:off x="4470" y="2023"/>
              <a:ext cx="0" cy="198"/>
            </a:xfrm>
            <a:prstGeom prst="line">
              <a:avLst/>
            </a:prstGeom>
            <a:noFill/>
            <a:ln w="38100">
              <a:solidFill>
                <a:srgbClr val="000080"/>
              </a:solidFill>
              <a:round/>
              <a:headEnd type="triangle" w="sm" len="sm"/>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38953" name="Line 33"/>
            <p:cNvSpPr>
              <a:spLocks noChangeAspect="1" noChangeShapeType="1"/>
            </p:cNvSpPr>
            <p:nvPr/>
          </p:nvSpPr>
          <p:spPr bwMode="auto">
            <a:xfrm>
              <a:off x="4488" y="2691"/>
              <a:ext cx="0" cy="200"/>
            </a:xfrm>
            <a:prstGeom prst="line">
              <a:avLst/>
            </a:prstGeom>
            <a:noFill/>
            <a:ln w="28575">
              <a:solidFill>
                <a:srgbClr val="000080"/>
              </a:solidFill>
              <a:round/>
              <a:headEnd type="triangle" w="sm" len="sm"/>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38954" name="Rectangle 34"/>
            <p:cNvSpPr>
              <a:spLocks noChangeAspect="1" noChangeArrowheads="1"/>
            </p:cNvSpPr>
            <p:nvPr/>
          </p:nvSpPr>
          <p:spPr bwMode="auto">
            <a:xfrm>
              <a:off x="2806" y="2352"/>
              <a:ext cx="738" cy="122"/>
            </a:xfrm>
            <a:prstGeom prst="rect">
              <a:avLst/>
            </a:prstGeom>
            <a:noFill/>
            <a:ln w="28575">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nSpc>
                  <a:spcPct val="90000"/>
                </a:lnSpc>
              </a:pPr>
              <a:endParaRPr lang="zh-CN" altLang="en-US">
                <a:latin typeface="黑体" pitchFamily="2" charset="-122"/>
                <a:ea typeface="黑体" pitchFamily="2" charset="-122"/>
              </a:endParaRPr>
            </a:p>
          </p:txBody>
        </p:sp>
        <p:sp>
          <p:nvSpPr>
            <p:cNvPr id="38955" name="Rectangle 35"/>
            <p:cNvSpPr>
              <a:spLocks noChangeAspect="1" noChangeArrowheads="1"/>
            </p:cNvSpPr>
            <p:nvPr/>
          </p:nvSpPr>
          <p:spPr bwMode="auto">
            <a:xfrm>
              <a:off x="1713" y="2309"/>
              <a:ext cx="475" cy="113"/>
            </a:xfrm>
            <a:prstGeom prst="rect">
              <a:avLst/>
            </a:prstGeom>
            <a:noFill/>
            <a:ln w="12700">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nSpc>
                  <a:spcPct val="90000"/>
                </a:lnSpc>
              </a:pPr>
              <a:endParaRPr lang="zh-CN" altLang="en-US">
                <a:latin typeface="黑体" pitchFamily="2" charset="-122"/>
                <a:ea typeface="黑体" pitchFamily="2" charset="-122"/>
              </a:endParaRPr>
            </a:p>
          </p:txBody>
        </p:sp>
        <p:sp>
          <p:nvSpPr>
            <p:cNvPr id="38956" name="Line 36"/>
            <p:cNvSpPr>
              <a:spLocks noChangeAspect="1" noChangeShapeType="1"/>
            </p:cNvSpPr>
            <p:nvPr/>
          </p:nvSpPr>
          <p:spPr bwMode="auto">
            <a:xfrm>
              <a:off x="3189" y="2023"/>
              <a:ext cx="0" cy="200"/>
            </a:xfrm>
            <a:prstGeom prst="line">
              <a:avLst/>
            </a:prstGeom>
            <a:noFill/>
            <a:ln w="38100">
              <a:solidFill>
                <a:srgbClr val="000080"/>
              </a:solidFill>
              <a:round/>
              <a:headEnd type="triangle" w="sm" len="sm"/>
              <a:tailEnd type="triangle" w="sm" len="sm"/>
            </a:ln>
            <a:extLst>
              <a:ext uri="{909E8E84-426E-40DD-AFC4-6F175D3DCCD1}">
                <a14:hiddenFill xmlns:a14="http://schemas.microsoft.com/office/drawing/2010/main">
                  <a:noFill/>
                </a14:hiddenFill>
              </a:ext>
            </a:extLst>
          </p:spPr>
          <p:txBody>
            <a:bodyPr/>
            <a:lstStyle/>
            <a:p>
              <a:endParaRPr lang="zh-CN" altLang="en-US"/>
            </a:p>
          </p:txBody>
        </p:sp>
      </p:grpSp>
      <p:sp>
        <p:nvSpPr>
          <p:cNvPr id="38916" name="Rectangle 37"/>
          <p:cNvSpPr>
            <a:spLocks noChangeArrowheads="1"/>
          </p:cNvSpPr>
          <p:nvPr/>
        </p:nvSpPr>
        <p:spPr bwMode="auto">
          <a:xfrm>
            <a:off x="4497388" y="4851400"/>
            <a:ext cx="1135062" cy="179388"/>
          </a:xfrm>
          <a:prstGeom prst="rect">
            <a:avLst/>
          </a:prstGeom>
          <a:solidFill>
            <a:srgbClr val="66FF33">
              <a:alpha val="50195"/>
            </a:srgbClr>
          </a:solidFill>
          <a:ln w="28575">
            <a:solidFill>
              <a:schemeClr val="accent2"/>
            </a:solidFill>
            <a:miter lim="800000"/>
            <a:headEnd/>
            <a:tailEnd/>
          </a:ln>
        </p:spPr>
        <p:txBody>
          <a:bodyPr/>
          <a:lstStyle/>
          <a:p>
            <a:pPr>
              <a:lnSpc>
                <a:spcPct val="90000"/>
              </a:lnSpc>
            </a:pPr>
            <a:endParaRPr lang="zh-CN" altLang="en-US">
              <a:latin typeface="Arial" charset="0"/>
              <a:ea typeface="宋体" pitchFamily="2" charset="-122"/>
            </a:endParaRPr>
          </a:p>
        </p:txBody>
      </p:sp>
      <p:grpSp>
        <p:nvGrpSpPr>
          <p:cNvPr id="3" name="Group 46"/>
          <p:cNvGrpSpPr>
            <a:grpSpLocks/>
          </p:cNvGrpSpPr>
          <p:nvPr/>
        </p:nvGrpSpPr>
        <p:grpSpPr bwMode="auto">
          <a:xfrm>
            <a:off x="4475163" y="5208588"/>
            <a:ext cx="2162175" cy="831850"/>
            <a:chOff x="2817" y="3326"/>
            <a:chExt cx="1362" cy="524"/>
          </a:xfrm>
        </p:grpSpPr>
        <p:sp>
          <p:nvSpPr>
            <p:cNvPr id="38922" name="Rectangle 39"/>
            <p:cNvSpPr>
              <a:spLocks noChangeArrowheads="1"/>
            </p:cNvSpPr>
            <p:nvPr/>
          </p:nvSpPr>
          <p:spPr bwMode="auto">
            <a:xfrm>
              <a:off x="2817" y="3326"/>
              <a:ext cx="723" cy="123"/>
            </a:xfrm>
            <a:prstGeom prst="rect">
              <a:avLst/>
            </a:prstGeom>
            <a:solidFill>
              <a:srgbClr val="009900">
                <a:alpha val="50195"/>
              </a:srgbClr>
            </a:solidFill>
            <a:ln w="28575">
              <a:solidFill>
                <a:srgbClr val="009900"/>
              </a:solidFill>
              <a:miter lim="800000"/>
              <a:headEnd/>
              <a:tailEnd/>
            </a:ln>
          </p:spPr>
          <p:txBody>
            <a:bodyPr/>
            <a:lstStyle/>
            <a:p>
              <a:pPr>
                <a:lnSpc>
                  <a:spcPct val="90000"/>
                </a:lnSpc>
              </a:pPr>
              <a:endParaRPr lang="zh-CN" altLang="en-US">
                <a:latin typeface="Arial" charset="0"/>
                <a:ea typeface="宋体" pitchFamily="2" charset="-122"/>
              </a:endParaRPr>
            </a:p>
          </p:txBody>
        </p:sp>
        <p:sp>
          <p:nvSpPr>
            <p:cNvPr id="38923" name="AutoShape 40"/>
            <p:cNvSpPr>
              <a:spLocks noChangeArrowheads="1"/>
            </p:cNvSpPr>
            <p:nvPr/>
          </p:nvSpPr>
          <p:spPr bwMode="auto">
            <a:xfrm>
              <a:off x="3670" y="3479"/>
              <a:ext cx="509" cy="371"/>
            </a:xfrm>
            <a:prstGeom prst="wedgeRoundRectCallout">
              <a:avLst>
                <a:gd name="adj1" fmla="val -105009"/>
                <a:gd name="adj2" fmla="val -73181"/>
                <a:gd name="adj3" fmla="val 16667"/>
              </a:avLst>
            </a:prstGeom>
            <a:solidFill>
              <a:srgbClr val="00FFFF"/>
            </a:solidFill>
            <a:ln w="28575">
              <a:solidFill>
                <a:srgbClr val="008000"/>
              </a:solidFill>
              <a:miter lim="800000"/>
              <a:headEnd/>
              <a:tailEnd/>
            </a:ln>
          </p:spPr>
          <p:txBody>
            <a:bodyPr lIns="0" tIns="0" rIns="0" bIns="0"/>
            <a:lstStyle/>
            <a:p>
              <a:pPr algn="ctr">
                <a:lnSpc>
                  <a:spcPct val="96000"/>
                </a:lnSpc>
              </a:pPr>
              <a:r>
                <a:rPr lang="zh-CN" altLang="en-US" sz="1400">
                  <a:solidFill>
                    <a:srgbClr val="008000"/>
                  </a:solidFill>
                  <a:latin typeface="黑体" pitchFamily="2" charset="-122"/>
                  <a:ea typeface="黑体" pitchFamily="2" charset="-122"/>
                </a:rPr>
                <a:t>操作数在内存中</a:t>
              </a:r>
              <a:endParaRPr lang="zh-CN" altLang="en-US" sz="1400" b="0">
                <a:solidFill>
                  <a:srgbClr val="008000"/>
                </a:solidFill>
                <a:latin typeface="黑体" pitchFamily="2" charset="-122"/>
                <a:ea typeface="黑体" pitchFamily="2" charset="-122"/>
              </a:endParaRPr>
            </a:p>
          </p:txBody>
        </p:sp>
      </p:grpSp>
      <p:sp>
        <p:nvSpPr>
          <p:cNvPr id="38918" name="Oval 41"/>
          <p:cNvSpPr>
            <a:spLocks noChangeArrowheads="1"/>
          </p:cNvSpPr>
          <p:nvPr/>
        </p:nvSpPr>
        <p:spPr bwMode="auto">
          <a:xfrm>
            <a:off x="3324225" y="4327525"/>
            <a:ext cx="103188" cy="104775"/>
          </a:xfrm>
          <a:prstGeom prst="ellipse">
            <a:avLst/>
          </a:prstGeom>
          <a:solidFill>
            <a:srgbClr val="FF66FF"/>
          </a:solidFill>
          <a:ln w="28575">
            <a:solidFill>
              <a:srgbClr val="FF66FF"/>
            </a:solidFill>
            <a:round/>
            <a:headEnd/>
            <a:tailEnd/>
          </a:ln>
        </p:spPr>
        <p:txBody>
          <a:bodyPr wrap="none" anchor="ctr"/>
          <a:lstStyle/>
          <a:p>
            <a:pPr>
              <a:lnSpc>
                <a:spcPct val="90000"/>
              </a:lnSpc>
            </a:pPr>
            <a:endParaRPr lang="zh-CN" altLang="en-US">
              <a:latin typeface="Arial" charset="0"/>
              <a:ea typeface="宋体" pitchFamily="2" charset="-122"/>
            </a:endParaRPr>
          </a:p>
        </p:txBody>
      </p:sp>
      <p:sp>
        <p:nvSpPr>
          <p:cNvPr id="580650" name="Freeform 42"/>
          <p:cNvSpPr>
            <a:spLocks/>
          </p:cNvSpPr>
          <p:nvPr/>
        </p:nvSpPr>
        <p:spPr bwMode="auto">
          <a:xfrm>
            <a:off x="3387725" y="4378325"/>
            <a:ext cx="1063625" cy="539750"/>
          </a:xfrm>
          <a:custGeom>
            <a:avLst/>
            <a:gdLst>
              <a:gd name="T0" fmla="*/ 0 w 459"/>
              <a:gd name="T1" fmla="*/ 0 h 229"/>
              <a:gd name="T2" fmla="*/ 2147483647 w 459"/>
              <a:gd name="T3" fmla="*/ 0 h 229"/>
              <a:gd name="T4" fmla="*/ 2147483647 w 459"/>
              <a:gd name="T5" fmla="*/ 2147483647 h 229"/>
              <a:gd name="T6" fmla="*/ 2147483647 w 459"/>
              <a:gd name="T7" fmla="*/ 2147483647 h 229"/>
              <a:gd name="T8" fmla="*/ 0 60000 65536"/>
              <a:gd name="T9" fmla="*/ 0 60000 65536"/>
              <a:gd name="T10" fmla="*/ 0 60000 65536"/>
              <a:gd name="T11" fmla="*/ 0 60000 65536"/>
              <a:gd name="T12" fmla="*/ 0 w 459"/>
              <a:gd name="T13" fmla="*/ 0 h 229"/>
              <a:gd name="T14" fmla="*/ 459 w 459"/>
              <a:gd name="T15" fmla="*/ 229 h 229"/>
            </a:gdLst>
            <a:ahLst/>
            <a:cxnLst>
              <a:cxn ang="T8">
                <a:pos x="T0" y="T1"/>
              </a:cxn>
              <a:cxn ang="T9">
                <a:pos x="T2" y="T3"/>
              </a:cxn>
              <a:cxn ang="T10">
                <a:pos x="T4" y="T5"/>
              </a:cxn>
              <a:cxn ang="T11">
                <a:pos x="T6" y="T7"/>
              </a:cxn>
            </a:cxnLst>
            <a:rect l="T12" t="T13" r="T14" b="T15"/>
            <a:pathLst>
              <a:path w="459" h="229">
                <a:moveTo>
                  <a:pt x="0" y="0"/>
                </a:moveTo>
                <a:lnTo>
                  <a:pt x="214" y="0"/>
                </a:lnTo>
                <a:lnTo>
                  <a:pt x="214" y="229"/>
                </a:lnTo>
                <a:lnTo>
                  <a:pt x="459" y="229"/>
                </a:lnTo>
              </a:path>
            </a:pathLst>
          </a:custGeom>
          <a:noFill/>
          <a:ln w="28575" cap="flat" cmpd="sng">
            <a:solidFill>
              <a:srgbClr val="CC3300"/>
            </a:solidFill>
            <a:prstDash val="sysDot"/>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8920" name="Rectangle 43"/>
          <p:cNvSpPr>
            <a:spLocks noChangeArrowheads="1"/>
          </p:cNvSpPr>
          <p:nvPr/>
        </p:nvSpPr>
        <p:spPr bwMode="auto">
          <a:xfrm>
            <a:off x="4484688" y="4852988"/>
            <a:ext cx="1147762" cy="196850"/>
          </a:xfrm>
          <a:prstGeom prst="rect">
            <a:avLst/>
          </a:prstGeom>
          <a:solidFill>
            <a:srgbClr val="FF66FF"/>
          </a:solidFill>
          <a:ln w="28575">
            <a:solidFill>
              <a:srgbClr val="000000"/>
            </a:solidFill>
            <a:miter lim="800000"/>
            <a:headEnd/>
            <a:tailEnd/>
          </a:ln>
        </p:spPr>
        <p:txBody>
          <a:bodyPr wrap="none" anchor="ctr"/>
          <a:lstStyle/>
          <a:p>
            <a:pPr>
              <a:lnSpc>
                <a:spcPct val="90000"/>
              </a:lnSpc>
            </a:pPr>
            <a:endParaRPr lang="zh-CN" altLang="en-US">
              <a:latin typeface="Arial" charset="0"/>
              <a:ea typeface="宋体" pitchFamily="2" charset="-122"/>
            </a:endParaRPr>
          </a:p>
        </p:txBody>
      </p:sp>
      <p:sp>
        <p:nvSpPr>
          <p:cNvPr id="580652" name="Freeform 44"/>
          <p:cNvSpPr>
            <a:spLocks/>
          </p:cNvSpPr>
          <p:nvPr/>
        </p:nvSpPr>
        <p:spPr bwMode="auto">
          <a:xfrm>
            <a:off x="3917950" y="4984750"/>
            <a:ext cx="1890713" cy="347663"/>
          </a:xfrm>
          <a:custGeom>
            <a:avLst/>
            <a:gdLst>
              <a:gd name="T0" fmla="*/ 2147483647 w 867"/>
              <a:gd name="T1" fmla="*/ 0 h 155"/>
              <a:gd name="T2" fmla="*/ 2147483647 w 867"/>
              <a:gd name="T3" fmla="*/ 0 h 155"/>
              <a:gd name="T4" fmla="*/ 2147483647 w 867"/>
              <a:gd name="T5" fmla="*/ 2147483647 h 155"/>
              <a:gd name="T6" fmla="*/ 0 w 867"/>
              <a:gd name="T7" fmla="*/ 2147483647 h 155"/>
              <a:gd name="T8" fmla="*/ 0 w 867"/>
              <a:gd name="T9" fmla="*/ 2147483647 h 155"/>
              <a:gd name="T10" fmla="*/ 2147483647 w 867"/>
              <a:gd name="T11" fmla="*/ 2147483647 h 155"/>
              <a:gd name="T12" fmla="*/ 0 60000 65536"/>
              <a:gd name="T13" fmla="*/ 0 60000 65536"/>
              <a:gd name="T14" fmla="*/ 0 60000 65536"/>
              <a:gd name="T15" fmla="*/ 0 60000 65536"/>
              <a:gd name="T16" fmla="*/ 0 60000 65536"/>
              <a:gd name="T17" fmla="*/ 0 60000 65536"/>
              <a:gd name="T18" fmla="*/ 0 w 867"/>
              <a:gd name="T19" fmla="*/ 0 h 155"/>
              <a:gd name="T20" fmla="*/ 867 w 867"/>
              <a:gd name="T21" fmla="*/ 155 h 155"/>
            </a:gdLst>
            <a:ahLst/>
            <a:cxnLst>
              <a:cxn ang="T12">
                <a:pos x="T0" y="T1"/>
              </a:cxn>
              <a:cxn ang="T13">
                <a:pos x="T2" y="T3"/>
              </a:cxn>
              <a:cxn ang="T14">
                <a:pos x="T4" y="T5"/>
              </a:cxn>
              <a:cxn ang="T15">
                <a:pos x="T6" y="T7"/>
              </a:cxn>
              <a:cxn ang="T16">
                <a:pos x="T8" y="T9"/>
              </a:cxn>
              <a:cxn ang="T17">
                <a:pos x="T10" y="T11"/>
              </a:cxn>
            </a:cxnLst>
            <a:rect l="T18" t="T19" r="T20" b="T21"/>
            <a:pathLst>
              <a:path w="867" h="155">
                <a:moveTo>
                  <a:pt x="741" y="0"/>
                </a:moveTo>
                <a:lnTo>
                  <a:pt x="867" y="0"/>
                </a:lnTo>
                <a:lnTo>
                  <a:pt x="867" y="66"/>
                </a:lnTo>
                <a:lnTo>
                  <a:pt x="0" y="66"/>
                </a:lnTo>
                <a:lnTo>
                  <a:pt x="0" y="155"/>
                </a:lnTo>
                <a:lnTo>
                  <a:pt x="223" y="155"/>
                </a:lnTo>
              </a:path>
            </a:pathLst>
          </a:custGeom>
          <a:noFill/>
          <a:ln w="28575" cap="flat" cmpd="sng">
            <a:solidFill>
              <a:srgbClr val="FF66FF"/>
            </a:solidFill>
            <a:prstDash val="sysDot"/>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80650"/>
                                        </p:tgtEl>
                                        <p:attrNameLst>
                                          <p:attrName>style.visibility</p:attrName>
                                        </p:attrNameLst>
                                      </p:cBhvr>
                                      <p:to>
                                        <p:strVal val="visible"/>
                                      </p:to>
                                    </p:set>
                                    <p:animEffect transition="in" filter="wipe(up)">
                                      <p:cBhvr>
                                        <p:cTn id="7" dur="500"/>
                                        <p:tgtEl>
                                          <p:spTgt spid="58065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580652"/>
                                        </p:tgtEl>
                                        <p:attrNameLst>
                                          <p:attrName>style.visibility</p:attrName>
                                        </p:attrNameLst>
                                      </p:cBhvr>
                                      <p:to>
                                        <p:strVal val="visible"/>
                                      </p:to>
                                    </p:set>
                                    <p:animEffect transition="in" filter="wipe(up)">
                                      <p:cBhvr>
                                        <p:cTn id="12" dur="500"/>
                                        <p:tgtEl>
                                          <p:spTgt spid="58065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up)">
                                      <p:cBhvr>
                                        <p:cTn id="1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0650" grpId="0" animBg="1"/>
      <p:bldP spid="580652"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5"/>
          <p:cNvSpPr>
            <a:spLocks noChangeArrowheads="1"/>
          </p:cNvSpPr>
          <p:nvPr/>
        </p:nvSpPr>
        <p:spPr bwMode="auto">
          <a:xfrm>
            <a:off x="1643063" y="446088"/>
            <a:ext cx="63293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l" eaLnBrk="1" hangingPunct="1"/>
            <a:r>
              <a:rPr kumimoji="0" lang="zh-CN" altLang="en-US">
                <a:solidFill>
                  <a:srgbClr val="000066"/>
                </a:solidFill>
                <a:latin typeface="黑体" pitchFamily="2" charset="-122"/>
                <a:ea typeface="黑体" pitchFamily="2" charset="-122"/>
              </a:rPr>
              <a:t>一级间接寻址           三级间接寻址</a:t>
            </a:r>
          </a:p>
        </p:txBody>
      </p:sp>
      <p:sp>
        <p:nvSpPr>
          <p:cNvPr id="39939" name="Rectangle 6"/>
          <p:cNvSpPr>
            <a:spLocks noChangeArrowheads="1"/>
          </p:cNvSpPr>
          <p:nvPr/>
        </p:nvSpPr>
        <p:spPr bwMode="auto">
          <a:xfrm>
            <a:off x="2265363" y="3997325"/>
            <a:ext cx="6008687"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indent="457200" algn="l" eaLnBrk="1" hangingPunct="1"/>
            <a:r>
              <a:rPr kumimoji="0" lang="en-US" altLang="zh-CN">
                <a:solidFill>
                  <a:srgbClr val="000066"/>
                </a:solidFill>
                <a:latin typeface="宋体" pitchFamily="2" charset="-122"/>
                <a:ea typeface="宋体" pitchFamily="2" charset="-122"/>
              </a:rPr>
              <a:t>EA=(A)            EA=(((A)))</a:t>
            </a:r>
          </a:p>
          <a:p>
            <a:pPr indent="457200" algn="l" eaLnBrk="1" hangingPunct="1"/>
            <a:r>
              <a:rPr kumimoji="0" lang="en-US" altLang="zh-CN">
                <a:solidFill>
                  <a:srgbClr val="000066"/>
                </a:solidFill>
                <a:latin typeface="宋体" pitchFamily="2" charset="-122"/>
                <a:ea typeface="宋体" pitchFamily="2" charset="-122"/>
              </a:rPr>
              <a:t>S=((A))           S=((((A))))</a:t>
            </a:r>
            <a:r>
              <a:rPr kumimoji="0" lang="zh-CN" altLang="en-US">
                <a:solidFill>
                  <a:srgbClr val="000066"/>
                </a:solidFill>
                <a:latin typeface="宋体" pitchFamily="2" charset="-122"/>
                <a:ea typeface="宋体" pitchFamily="2" charset="-122"/>
              </a:rPr>
              <a:t>   </a:t>
            </a:r>
            <a:endParaRPr kumimoji="0" lang="en-US" altLang="zh-CN">
              <a:solidFill>
                <a:srgbClr val="000066"/>
              </a:solidFill>
              <a:latin typeface="宋体" pitchFamily="2" charset="-122"/>
              <a:ea typeface="宋体" pitchFamily="2" charset="-122"/>
            </a:endParaRPr>
          </a:p>
        </p:txBody>
      </p:sp>
      <p:sp>
        <p:nvSpPr>
          <p:cNvPr id="591879" name="Rectangle 7"/>
          <p:cNvSpPr>
            <a:spLocks noChangeArrowheads="1"/>
          </p:cNvSpPr>
          <p:nvPr/>
        </p:nvSpPr>
        <p:spPr bwMode="auto">
          <a:xfrm>
            <a:off x="0" y="4703763"/>
            <a:ext cx="9144000" cy="153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indent="304800" algn="l" eaLnBrk="1" hangingPunct="1">
              <a:lnSpc>
                <a:spcPct val="130000"/>
              </a:lnSpc>
            </a:pPr>
            <a:r>
              <a:rPr kumimoji="0" lang="zh-CN" altLang="en-US">
                <a:solidFill>
                  <a:srgbClr val="000066"/>
                </a:solidFill>
                <a:latin typeface="黑体" pitchFamily="2" charset="-122"/>
                <a:ea typeface="黑体" pitchFamily="2" charset="-122"/>
              </a:rPr>
              <a:t>特点：            </a:t>
            </a:r>
          </a:p>
          <a:p>
            <a:pPr indent="304800" algn="l" eaLnBrk="1" hangingPunct="1">
              <a:lnSpc>
                <a:spcPct val="130000"/>
              </a:lnSpc>
            </a:pPr>
            <a:r>
              <a:rPr kumimoji="0" lang="zh-CN" altLang="en-US">
                <a:solidFill>
                  <a:srgbClr val="000066"/>
                </a:solidFill>
                <a:latin typeface="黑体" pitchFamily="2" charset="-122"/>
                <a:ea typeface="黑体" pitchFamily="2" charset="-122"/>
              </a:rPr>
              <a:t>    扩大了寻址范围，可用指令的短地址访问大容量主存空间；</a:t>
            </a:r>
          </a:p>
          <a:p>
            <a:pPr indent="304800" algn="l" eaLnBrk="1" hangingPunct="1">
              <a:lnSpc>
                <a:spcPct val="130000"/>
              </a:lnSpc>
            </a:pPr>
            <a:r>
              <a:rPr kumimoji="0" lang="zh-CN" altLang="en-US">
                <a:solidFill>
                  <a:srgbClr val="000066"/>
                </a:solidFill>
                <a:latin typeface="黑体" pitchFamily="2" charset="-122"/>
                <a:ea typeface="黑体" pitchFamily="2" charset="-122"/>
              </a:rPr>
              <a:t>    访问速度较慢。</a:t>
            </a:r>
          </a:p>
        </p:txBody>
      </p:sp>
      <p:grpSp>
        <p:nvGrpSpPr>
          <p:cNvPr id="39941" name="Group 50"/>
          <p:cNvGrpSpPr>
            <a:grpSpLocks/>
          </p:cNvGrpSpPr>
          <p:nvPr/>
        </p:nvGrpSpPr>
        <p:grpSpPr bwMode="auto">
          <a:xfrm>
            <a:off x="471488" y="1041400"/>
            <a:ext cx="3444875" cy="1493838"/>
            <a:chOff x="297" y="656"/>
            <a:chExt cx="2170" cy="941"/>
          </a:xfrm>
        </p:grpSpPr>
        <p:sp>
          <p:nvSpPr>
            <p:cNvPr id="39961" name="Text Box 12"/>
            <p:cNvSpPr txBox="1">
              <a:spLocks noChangeArrowheads="1"/>
            </p:cNvSpPr>
            <p:nvPr/>
          </p:nvSpPr>
          <p:spPr bwMode="auto">
            <a:xfrm>
              <a:off x="1679" y="656"/>
              <a:ext cx="788"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indent="266700">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r>
                <a:rPr lang="zh-CN" altLang="en-US" sz="1400">
                  <a:latin typeface="黑体" pitchFamily="2" charset="-122"/>
                  <a:ea typeface="黑体" pitchFamily="2" charset="-122"/>
                </a:rPr>
                <a:t>主存储器</a:t>
              </a:r>
            </a:p>
          </p:txBody>
        </p:sp>
        <p:sp>
          <p:nvSpPr>
            <p:cNvPr id="39962" name="Text Box 13"/>
            <p:cNvSpPr txBox="1">
              <a:spLocks noChangeArrowheads="1"/>
            </p:cNvSpPr>
            <p:nvPr/>
          </p:nvSpPr>
          <p:spPr bwMode="auto">
            <a:xfrm>
              <a:off x="1689" y="1082"/>
              <a:ext cx="762" cy="158"/>
            </a:xfrm>
            <a:prstGeom prst="rect">
              <a:avLst/>
            </a:prstGeom>
            <a:noFill/>
            <a:ln w="12700">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indent="266700">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r>
                <a:rPr lang="en-US" altLang="zh-CN" sz="1400">
                  <a:solidFill>
                    <a:srgbClr val="FF00FF"/>
                  </a:solidFill>
                  <a:latin typeface="黑体" pitchFamily="2" charset="-122"/>
                  <a:ea typeface="黑体" pitchFamily="2" charset="-122"/>
                </a:rPr>
                <a:t> </a:t>
              </a:r>
              <a:r>
                <a:rPr lang="zh-CN" altLang="en-US" sz="1400">
                  <a:solidFill>
                    <a:srgbClr val="FF00FF"/>
                  </a:solidFill>
                  <a:latin typeface="黑体" pitchFamily="2" charset="-122"/>
                  <a:ea typeface="黑体" pitchFamily="2" charset="-122"/>
                </a:rPr>
                <a:t>有效地址</a:t>
              </a:r>
            </a:p>
          </p:txBody>
        </p:sp>
        <p:sp>
          <p:nvSpPr>
            <p:cNvPr id="39963" name="Text Box 14"/>
            <p:cNvSpPr txBox="1">
              <a:spLocks noChangeArrowheads="1"/>
            </p:cNvSpPr>
            <p:nvPr/>
          </p:nvSpPr>
          <p:spPr bwMode="auto">
            <a:xfrm>
              <a:off x="1693" y="1439"/>
              <a:ext cx="762" cy="158"/>
            </a:xfrm>
            <a:prstGeom prst="rect">
              <a:avLst/>
            </a:prstGeom>
            <a:noFill/>
            <a:ln w="12700">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indent="266700">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r>
                <a:rPr lang="en-US" altLang="zh-CN" sz="1400">
                  <a:latin typeface="黑体" pitchFamily="2" charset="-122"/>
                  <a:ea typeface="黑体" pitchFamily="2" charset="-122"/>
                </a:rPr>
                <a:t> </a:t>
              </a:r>
              <a:r>
                <a:rPr lang="zh-CN" altLang="en-US" sz="1400">
                  <a:solidFill>
                    <a:srgbClr val="003300"/>
                  </a:solidFill>
                  <a:latin typeface="黑体" pitchFamily="2" charset="-122"/>
                  <a:ea typeface="黑体" pitchFamily="2" charset="-122"/>
                </a:rPr>
                <a:t>操作数</a:t>
              </a:r>
            </a:p>
          </p:txBody>
        </p:sp>
        <p:sp>
          <p:nvSpPr>
            <p:cNvPr id="39964" name="Rectangle 15"/>
            <p:cNvSpPr>
              <a:spLocks noChangeArrowheads="1"/>
            </p:cNvSpPr>
            <p:nvPr/>
          </p:nvSpPr>
          <p:spPr bwMode="auto">
            <a:xfrm>
              <a:off x="550" y="729"/>
              <a:ext cx="935" cy="292"/>
            </a:xfrm>
            <a:prstGeom prst="rect">
              <a:avLst/>
            </a:prstGeom>
            <a:noFill/>
            <a:ln w="28575">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nchor="ctr">
              <a:spAutoFit/>
            </a:bodyPr>
            <a:lstStyle/>
            <a:p>
              <a:endParaRPr lang="zh-CN" altLang="en-US">
                <a:latin typeface="黑体" pitchFamily="2" charset="-122"/>
                <a:ea typeface="黑体" pitchFamily="2" charset="-122"/>
              </a:endParaRPr>
            </a:p>
          </p:txBody>
        </p:sp>
        <p:sp>
          <p:nvSpPr>
            <p:cNvPr id="39965" name="Rectangle 16"/>
            <p:cNvSpPr>
              <a:spLocks noChangeArrowheads="1"/>
            </p:cNvSpPr>
            <p:nvPr/>
          </p:nvSpPr>
          <p:spPr bwMode="auto">
            <a:xfrm>
              <a:off x="842" y="728"/>
              <a:ext cx="135" cy="292"/>
            </a:xfrm>
            <a:prstGeom prst="rect">
              <a:avLst/>
            </a:prstGeom>
            <a:noFill/>
            <a:ln w="12700">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nchor="ctr">
              <a:spAutoFit/>
            </a:bodyPr>
            <a:lstStyle/>
            <a:p>
              <a:endParaRPr lang="zh-CN" altLang="en-US">
                <a:latin typeface="黑体" pitchFamily="2" charset="-122"/>
                <a:ea typeface="黑体" pitchFamily="2" charset="-122"/>
              </a:endParaRPr>
            </a:p>
          </p:txBody>
        </p:sp>
        <p:sp>
          <p:nvSpPr>
            <p:cNvPr id="39966" name="Text Box 17"/>
            <p:cNvSpPr txBox="1">
              <a:spLocks noChangeArrowheads="1"/>
            </p:cNvSpPr>
            <p:nvPr/>
          </p:nvSpPr>
          <p:spPr bwMode="auto">
            <a:xfrm>
              <a:off x="297" y="801"/>
              <a:ext cx="1231"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r>
                <a:rPr lang="en-US" altLang="zh-CN" sz="1400">
                  <a:latin typeface="黑体" pitchFamily="2" charset="-122"/>
                  <a:ea typeface="黑体" pitchFamily="2" charset="-122"/>
                </a:rPr>
                <a:t> IR    OP </a:t>
              </a:r>
              <a:r>
                <a:rPr lang="en-US" altLang="zh-CN" sz="1400">
                  <a:latin typeface="Times New Roman" pitchFamily="18" charset="0"/>
                  <a:ea typeface="黑体" pitchFamily="2" charset="-122"/>
                </a:rPr>
                <a:t>@  </a:t>
              </a:r>
              <a:r>
                <a:rPr lang="zh-CN" altLang="en-US" sz="1400">
                  <a:latin typeface="黑体" pitchFamily="2" charset="-122"/>
                  <a:ea typeface="黑体" pitchFamily="2" charset="-122"/>
                </a:rPr>
                <a:t>间接地址</a:t>
              </a:r>
              <a:r>
                <a:rPr lang="zh-CN" altLang="en-US" sz="1400">
                  <a:latin typeface="Times New Roman" pitchFamily="18" charset="0"/>
                  <a:ea typeface="黑体" pitchFamily="2" charset="-122"/>
                </a:rPr>
                <a:t> </a:t>
              </a:r>
            </a:p>
          </p:txBody>
        </p:sp>
        <p:sp>
          <p:nvSpPr>
            <p:cNvPr id="39967" name="Freeform 21"/>
            <p:cNvSpPr>
              <a:spLocks/>
            </p:cNvSpPr>
            <p:nvPr/>
          </p:nvSpPr>
          <p:spPr bwMode="auto">
            <a:xfrm>
              <a:off x="1229" y="944"/>
              <a:ext cx="452" cy="292"/>
            </a:xfrm>
            <a:custGeom>
              <a:avLst/>
              <a:gdLst>
                <a:gd name="T0" fmla="*/ 0 w 545"/>
                <a:gd name="T1" fmla="*/ 0 h 203"/>
                <a:gd name="T2" fmla="*/ 0 w 545"/>
                <a:gd name="T3" fmla="*/ 292 h 203"/>
                <a:gd name="T4" fmla="*/ 27 w 545"/>
                <a:gd name="T5" fmla="*/ 292 h 203"/>
                <a:gd name="T6" fmla="*/ 0 60000 65536"/>
                <a:gd name="T7" fmla="*/ 0 60000 65536"/>
                <a:gd name="T8" fmla="*/ 0 60000 65536"/>
                <a:gd name="T9" fmla="*/ 0 w 545"/>
                <a:gd name="T10" fmla="*/ 0 h 203"/>
                <a:gd name="T11" fmla="*/ 545 w 545"/>
                <a:gd name="T12" fmla="*/ 203 h 203"/>
              </a:gdLst>
              <a:ahLst/>
              <a:cxnLst>
                <a:cxn ang="T6">
                  <a:pos x="T0" y="T1"/>
                </a:cxn>
                <a:cxn ang="T7">
                  <a:pos x="T2" y="T3"/>
                </a:cxn>
                <a:cxn ang="T8">
                  <a:pos x="T4" y="T5"/>
                </a:cxn>
              </a:cxnLst>
              <a:rect l="T9" t="T10" r="T11" b="T12"/>
              <a:pathLst>
                <a:path w="545" h="203">
                  <a:moveTo>
                    <a:pt x="0" y="0"/>
                  </a:moveTo>
                  <a:lnTo>
                    <a:pt x="0" y="203"/>
                  </a:lnTo>
                  <a:lnTo>
                    <a:pt x="545" y="203"/>
                  </a:lnTo>
                </a:path>
              </a:pathLst>
            </a:custGeom>
            <a:noFill/>
            <a:ln w="19050" cap="flat" cmpd="sng">
              <a:solidFill>
                <a:srgbClr val="000066"/>
              </a:solidFill>
              <a:prstDash val="solid"/>
              <a:round/>
              <a:headEnd type="none" w="med" len="med"/>
              <a:tailEnd type="stealth" w="lg" len="lg"/>
            </a:ln>
            <a:extLst>
              <a:ext uri="{909E8E84-426E-40DD-AFC4-6F175D3DCCD1}">
                <a14:hiddenFill xmlns:a14="http://schemas.microsoft.com/office/drawing/2010/main">
                  <a:solidFill>
                    <a:srgbClr val="FFFFFF"/>
                  </a:solidFill>
                </a14:hiddenFill>
              </a:ext>
            </a:extLst>
          </p:spPr>
          <p:txBody>
            <a:bodyPr lIns="90000" tIns="46800" rIns="90000" bIns="46800">
              <a:spAutoFit/>
            </a:bodyPr>
            <a:lstStyle/>
            <a:p>
              <a:endParaRPr lang="zh-CN" altLang="en-US"/>
            </a:p>
          </p:txBody>
        </p:sp>
        <p:sp>
          <p:nvSpPr>
            <p:cNvPr id="39968" name="Freeform 22"/>
            <p:cNvSpPr>
              <a:spLocks/>
            </p:cNvSpPr>
            <p:nvPr/>
          </p:nvSpPr>
          <p:spPr bwMode="auto">
            <a:xfrm>
              <a:off x="1463" y="1240"/>
              <a:ext cx="602" cy="292"/>
            </a:xfrm>
            <a:custGeom>
              <a:avLst/>
              <a:gdLst>
                <a:gd name="T0" fmla="*/ 602 w 602"/>
                <a:gd name="T1" fmla="*/ 0 h 265"/>
                <a:gd name="T2" fmla="*/ 602 w 602"/>
                <a:gd name="T3" fmla="*/ 86 h 265"/>
                <a:gd name="T4" fmla="*/ 0 w 602"/>
                <a:gd name="T5" fmla="*/ 86 h 265"/>
                <a:gd name="T6" fmla="*/ 0 w 602"/>
                <a:gd name="T7" fmla="*/ 292 h 265"/>
                <a:gd name="T8" fmla="*/ 223 w 602"/>
                <a:gd name="T9" fmla="*/ 292 h 265"/>
                <a:gd name="T10" fmla="*/ 0 60000 65536"/>
                <a:gd name="T11" fmla="*/ 0 60000 65536"/>
                <a:gd name="T12" fmla="*/ 0 60000 65536"/>
                <a:gd name="T13" fmla="*/ 0 60000 65536"/>
                <a:gd name="T14" fmla="*/ 0 60000 65536"/>
                <a:gd name="T15" fmla="*/ 0 w 602"/>
                <a:gd name="T16" fmla="*/ 0 h 265"/>
                <a:gd name="T17" fmla="*/ 602 w 602"/>
                <a:gd name="T18" fmla="*/ 265 h 265"/>
              </a:gdLst>
              <a:ahLst/>
              <a:cxnLst>
                <a:cxn ang="T10">
                  <a:pos x="T0" y="T1"/>
                </a:cxn>
                <a:cxn ang="T11">
                  <a:pos x="T2" y="T3"/>
                </a:cxn>
                <a:cxn ang="T12">
                  <a:pos x="T4" y="T5"/>
                </a:cxn>
                <a:cxn ang="T13">
                  <a:pos x="T6" y="T7"/>
                </a:cxn>
                <a:cxn ang="T14">
                  <a:pos x="T8" y="T9"/>
                </a:cxn>
              </a:cxnLst>
              <a:rect l="T15" t="T16" r="T17" b="T18"/>
              <a:pathLst>
                <a:path w="602" h="265">
                  <a:moveTo>
                    <a:pt x="602" y="0"/>
                  </a:moveTo>
                  <a:lnTo>
                    <a:pt x="602" y="78"/>
                  </a:lnTo>
                  <a:lnTo>
                    <a:pt x="0" y="78"/>
                  </a:lnTo>
                  <a:lnTo>
                    <a:pt x="0" y="265"/>
                  </a:lnTo>
                  <a:lnTo>
                    <a:pt x="223" y="265"/>
                  </a:lnTo>
                </a:path>
              </a:pathLst>
            </a:custGeom>
            <a:noFill/>
            <a:ln w="19050" cap="flat" cmpd="sng">
              <a:solidFill>
                <a:srgbClr val="FF00FF"/>
              </a:solidFill>
              <a:prstDash val="solid"/>
              <a:round/>
              <a:headEnd type="none" w="med" len="med"/>
              <a:tailEnd type="stealth" w="lg" len="lg"/>
            </a:ln>
            <a:extLst>
              <a:ext uri="{909E8E84-426E-40DD-AFC4-6F175D3DCCD1}">
                <a14:hiddenFill xmlns:a14="http://schemas.microsoft.com/office/drawing/2010/main">
                  <a:solidFill>
                    <a:srgbClr val="FFFFFF"/>
                  </a:solidFill>
                </a14:hiddenFill>
              </a:ext>
            </a:extLst>
          </p:spPr>
          <p:txBody>
            <a:bodyPr lIns="90000" tIns="46800" rIns="90000" bIns="46800">
              <a:spAutoFit/>
            </a:bodyPr>
            <a:lstStyle/>
            <a:p>
              <a:endParaRPr lang="zh-CN" altLang="en-US"/>
            </a:p>
          </p:txBody>
        </p:sp>
      </p:grpSp>
      <p:grpSp>
        <p:nvGrpSpPr>
          <p:cNvPr id="39942" name="组合 1"/>
          <p:cNvGrpSpPr>
            <a:grpSpLocks/>
          </p:cNvGrpSpPr>
          <p:nvPr/>
        </p:nvGrpSpPr>
        <p:grpSpPr bwMode="auto">
          <a:xfrm>
            <a:off x="4314825" y="1000125"/>
            <a:ext cx="3744913" cy="2362200"/>
            <a:chOff x="4314825" y="1000125"/>
            <a:chExt cx="3744871" cy="2361939"/>
          </a:xfrm>
        </p:grpSpPr>
        <p:sp>
          <p:nvSpPr>
            <p:cNvPr id="39943" name="Text Box 25"/>
            <p:cNvSpPr txBox="1">
              <a:spLocks noChangeArrowheads="1"/>
            </p:cNvSpPr>
            <p:nvPr/>
          </p:nvSpPr>
          <p:spPr bwMode="auto">
            <a:xfrm>
              <a:off x="6500813" y="1000125"/>
              <a:ext cx="125095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indent="266700">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r>
                <a:rPr lang="zh-CN" altLang="en-US" sz="1400">
                  <a:latin typeface="黑体" pitchFamily="2" charset="-122"/>
                  <a:ea typeface="黑体" pitchFamily="2" charset="-122"/>
                </a:rPr>
                <a:t>主存储器</a:t>
              </a:r>
            </a:p>
          </p:txBody>
        </p:sp>
        <p:sp>
          <p:nvSpPr>
            <p:cNvPr id="39944" name="Text Box 27"/>
            <p:cNvSpPr txBox="1">
              <a:spLocks noChangeArrowheads="1"/>
            </p:cNvSpPr>
            <p:nvPr/>
          </p:nvSpPr>
          <p:spPr bwMode="auto">
            <a:xfrm>
              <a:off x="6523038" y="1449388"/>
              <a:ext cx="1209675" cy="250825"/>
            </a:xfrm>
            <a:prstGeom prst="rect">
              <a:avLst/>
            </a:prstGeom>
            <a:noFill/>
            <a:ln w="12700">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indent="266700">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r>
                <a:rPr lang="en-US" altLang="zh-CN" sz="1400">
                  <a:solidFill>
                    <a:srgbClr val="003300"/>
                  </a:solidFill>
                  <a:latin typeface="Arial" charset="0"/>
                  <a:ea typeface="黑体" pitchFamily="2" charset="-122"/>
                </a:rPr>
                <a:t> </a:t>
              </a:r>
              <a:r>
                <a:rPr lang="zh-CN" altLang="en-US" sz="1400">
                  <a:solidFill>
                    <a:srgbClr val="003300"/>
                  </a:solidFill>
                  <a:latin typeface="黑体" pitchFamily="2" charset="-122"/>
                  <a:ea typeface="黑体" pitchFamily="2" charset="-122"/>
                </a:rPr>
                <a:t>操作数</a:t>
              </a:r>
            </a:p>
          </p:txBody>
        </p:sp>
        <p:sp>
          <p:nvSpPr>
            <p:cNvPr id="39945" name="Rectangle 28"/>
            <p:cNvSpPr>
              <a:spLocks noChangeArrowheads="1"/>
            </p:cNvSpPr>
            <p:nvPr/>
          </p:nvSpPr>
          <p:spPr bwMode="auto">
            <a:xfrm>
              <a:off x="4716463" y="1116013"/>
              <a:ext cx="1484313" cy="463550"/>
            </a:xfrm>
            <a:prstGeom prst="rect">
              <a:avLst/>
            </a:prstGeom>
            <a:noFill/>
            <a:ln w="28575">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nchor="ctr">
              <a:spAutoFit/>
            </a:bodyPr>
            <a:lstStyle/>
            <a:p>
              <a:endParaRPr lang="zh-CN" altLang="en-US">
                <a:latin typeface="黑体" pitchFamily="2" charset="-122"/>
                <a:ea typeface="黑体" pitchFamily="2" charset="-122"/>
              </a:endParaRPr>
            </a:p>
          </p:txBody>
        </p:sp>
        <p:sp>
          <p:nvSpPr>
            <p:cNvPr id="39946" name="Rectangle 29"/>
            <p:cNvSpPr>
              <a:spLocks noChangeArrowheads="1"/>
            </p:cNvSpPr>
            <p:nvPr/>
          </p:nvSpPr>
          <p:spPr bwMode="auto">
            <a:xfrm>
              <a:off x="5180013" y="1114425"/>
              <a:ext cx="214313" cy="463550"/>
            </a:xfrm>
            <a:prstGeom prst="rect">
              <a:avLst/>
            </a:prstGeom>
            <a:noFill/>
            <a:ln w="12700">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nchor="ctr">
              <a:spAutoFit/>
            </a:bodyPr>
            <a:lstStyle/>
            <a:p>
              <a:endParaRPr lang="zh-CN" altLang="en-US">
                <a:latin typeface="黑体" pitchFamily="2" charset="-122"/>
                <a:ea typeface="黑体" pitchFamily="2" charset="-122"/>
              </a:endParaRPr>
            </a:p>
          </p:txBody>
        </p:sp>
        <p:sp>
          <p:nvSpPr>
            <p:cNvPr id="39947" name="Text Box 30"/>
            <p:cNvSpPr txBox="1">
              <a:spLocks noChangeArrowheads="1"/>
            </p:cNvSpPr>
            <p:nvPr/>
          </p:nvSpPr>
          <p:spPr bwMode="auto">
            <a:xfrm>
              <a:off x="4314825" y="1230313"/>
              <a:ext cx="1954213"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r>
                <a:rPr lang="en-US" altLang="zh-CN" sz="1400">
                  <a:latin typeface="黑体" pitchFamily="2" charset="-122"/>
                  <a:ea typeface="黑体" pitchFamily="2" charset="-122"/>
                </a:rPr>
                <a:t> IR   OP  </a:t>
              </a:r>
              <a:r>
                <a:rPr lang="en-US" altLang="zh-CN" sz="1400">
                  <a:latin typeface="Times New Roman" pitchFamily="18" charset="0"/>
                  <a:ea typeface="黑体" pitchFamily="2" charset="-122"/>
                </a:rPr>
                <a:t>@  </a:t>
              </a:r>
              <a:r>
                <a:rPr lang="zh-CN" altLang="en-US" sz="1400">
                  <a:latin typeface="黑体" pitchFamily="2" charset="-122"/>
                  <a:ea typeface="黑体" pitchFamily="2" charset="-122"/>
                </a:rPr>
                <a:t>一级间址 </a:t>
              </a:r>
            </a:p>
          </p:txBody>
        </p:sp>
        <p:sp>
          <p:nvSpPr>
            <p:cNvPr id="39948" name="Freeform 31"/>
            <p:cNvSpPr>
              <a:spLocks/>
            </p:cNvSpPr>
            <p:nvPr/>
          </p:nvSpPr>
          <p:spPr bwMode="auto">
            <a:xfrm>
              <a:off x="5762625" y="1457325"/>
              <a:ext cx="741363" cy="463550"/>
            </a:xfrm>
            <a:custGeom>
              <a:avLst/>
              <a:gdLst>
                <a:gd name="T0" fmla="*/ 0 w 545"/>
                <a:gd name="T1" fmla="*/ 0 h 203"/>
                <a:gd name="T2" fmla="*/ 0 w 545"/>
                <a:gd name="T3" fmla="*/ 1505119448 h 203"/>
                <a:gd name="T4" fmla="*/ 73456 w 545"/>
                <a:gd name="T5" fmla="*/ 1505119448 h 203"/>
                <a:gd name="T6" fmla="*/ 0 60000 65536"/>
                <a:gd name="T7" fmla="*/ 0 60000 65536"/>
                <a:gd name="T8" fmla="*/ 0 60000 65536"/>
                <a:gd name="T9" fmla="*/ 0 w 545"/>
                <a:gd name="T10" fmla="*/ 0 h 203"/>
                <a:gd name="T11" fmla="*/ 545 w 545"/>
                <a:gd name="T12" fmla="*/ 203 h 203"/>
              </a:gdLst>
              <a:ahLst/>
              <a:cxnLst>
                <a:cxn ang="T6">
                  <a:pos x="T0" y="T1"/>
                </a:cxn>
                <a:cxn ang="T7">
                  <a:pos x="T2" y="T3"/>
                </a:cxn>
                <a:cxn ang="T8">
                  <a:pos x="T4" y="T5"/>
                </a:cxn>
              </a:cxnLst>
              <a:rect l="T9" t="T10" r="T11" b="T12"/>
              <a:pathLst>
                <a:path w="545" h="203">
                  <a:moveTo>
                    <a:pt x="0" y="0"/>
                  </a:moveTo>
                  <a:lnTo>
                    <a:pt x="0" y="203"/>
                  </a:lnTo>
                  <a:lnTo>
                    <a:pt x="545" y="203"/>
                  </a:lnTo>
                </a:path>
              </a:pathLst>
            </a:custGeom>
            <a:noFill/>
            <a:ln w="19050" cap="flat" cmpd="sng">
              <a:solidFill>
                <a:srgbClr val="000066"/>
              </a:solidFill>
              <a:prstDash val="solid"/>
              <a:round/>
              <a:headEnd type="none" w="med" len="med"/>
              <a:tailEnd type="stealth" w="lg" len="lg"/>
            </a:ln>
            <a:extLst>
              <a:ext uri="{909E8E84-426E-40DD-AFC4-6F175D3DCCD1}">
                <a14:hiddenFill xmlns:a14="http://schemas.microsoft.com/office/drawing/2010/main">
                  <a:solidFill>
                    <a:srgbClr val="FFFFFF"/>
                  </a:solidFill>
                </a14:hiddenFill>
              </a:ext>
            </a:extLst>
          </p:spPr>
          <p:txBody>
            <a:bodyPr lIns="90000" tIns="46800" rIns="90000" bIns="46800">
              <a:spAutoFit/>
            </a:bodyPr>
            <a:lstStyle/>
            <a:p>
              <a:endParaRPr lang="zh-CN" altLang="en-US"/>
            </a:p>
          </p:txBody>
        </p:sp>
        <p:sp>
          <p:nvSpPr>
            <p:cNvPr id="39949" name="Freeform 32"/>
            <p:cNvSpPr>
              <a:spLocks/>
            </p:cNvSpPr>
            <p:nvPr/>
          </p:nvSpPr>
          <p:spPr bwMode="auto">
            <a:xfrm>
              <a:off x="6143625" y="2133600"/>
              <a:ext cx="955675" cy="463550"/>
            </a:xfrm>
            <a:custGeom>
              <a:avLst/>
              <a:gdLst>
                <a:gd name="T0" fmla="*/ 955675 w 602"/>
                <a:gd name="T1" fmla="*/ 0 h 265"/>
                <a:gd name="T2" fmla="*/ 955675 w 602"/>
                <a:gd name="T3" fmla="*/ 136441 h 265"/>
                <a:gd name="T4" fmla="*/ 0 w 602"/>
                <a:gd name="T5" fmla="*/ 136441 h 265"/>
                <a:gd name="T6" fmla="*/ 0 w 602"/>
                <a:gd name="T7" fmla="*/ 463550 h 265"/>
                <a:gd name="T8" fmla="*/ 354013 w 602"/>
                <a:gd name="T9" fmla="*/ 463550 h 265"/>
                <a:gd name="T10" fmla="*/ 0 60000 65536"/>
                <a:gd name="T11" fmla="*/ 0 60000 65536"/>
                <a:gd name="T12" fmla="*/ 0 60000 65536"/>
                <a:gd name="T13" fmla="*/ 0 60000 65536"/>
                <a:gd name="T14" fmla="*/ 0 60000 65536"/>
                <a:gd name="T15" fmla="*/ 0 w 602"/>
                <a:gd name="T16" fmla="*/ 0 h 265"/>
                <a:gd name="T17" fmla="*/ 602 w 602"/>
                <a:gd name="T18" fmla="*/ 265 h 265"/>
              </a:gdLst>
              <a:ahLst/>
              <a:cxnLst>
                <a:cxn ang="T10">
                  <a:pos x="T0" y="T1"/>
                </a:cxn>
                <a:cxn ang="T11">
                  <a:pos x="T2" y="T3"/>
                </a:cxn>
                <a:cxn ang="T12">
                  <a:pos x="T4" y="T5"/>
                </a:cxn>
                <a:cxn ang="T13">
                  <a:pos x="T6" y="T7"/>
                </a:cxn>
                <a:cxn ang="T14">
                  <a:pos x="T8" y="T9"/>
                </a:cxn>
              </a:cxnLst>
              <a:rect l="T15" t="T16" r="T17" b="T18"/>
              <a:pathLst>
                <a:path w="602" h="265">
                  <a:moveTo>
                    <a:pt x="602" y="0"/>
                  </a:moveTo>
                  <a:lnTo>
                    <a:pt x="602" y="78"/>
                  </a:lnTo>
                  <a:lnTo>
                    <a:pt x="0" y="78"/>
                  </a:lnTo>
                  <a:lnTo>
                    <a:pt x="0" y="265"/>
                  </a:lnTo>
                  <a:lnTo>
                    <a:pt x="223" y="265"/>
                  </a:lnTo>
                </a:path>
              </a:pathLst>
            </a:custGeom>
            <a:noFill/>
            <a:ln w="19050" cap="flat" cmpd="sng">
              <a:solidFill>
                <a:srgbClr val="000066"/>
              </a:solidFill>
              <a:prstDash val="solid"/>
              <a:round/>
              <a:headEnd type="none" w="med" len="med"/>
              <a:tailEnd type="stealth" w="lg" len="lg"/>
            </a:ln>
            <a:extLst>
              <a:ext uri="{909E8E84-426E-40DD-AFC4-6F175D3DCCD1}">
                <a14:hiddenFill xmlns:a14="http://schemas.microsoft.com/office/drawing/2010/main">
                  <a:solidFill>
                    <a:srgbClr val="FFFFFF"/>
                  </a:solidFill>
                </a14:hiddenFill>
              </a:ext>
            </a:extLst>
          </p:spPr>
          <p:txBody>
            <a:bodyPr lIns="90000" tIns="46800" rIns="90000" bIns="46800">
              <a:spAutoFit/>
            </a:bodyPr>
            <a:lstStyle/>
            <a:p>
              <a:endParaRPr lang="zh-CN" altLang="en-US"/>
            </a:p>
          </p:txBody>
        </p:sp>
        <p:grpSp>
          <p:nvGrpSpPr>
            <p:cNvPr id="39950" name="Group 40"/>
            <p:cNvGrpSpPr>
              <a:grpSpLocks/>
            </p:cNvGrpSpPr>
            <p:nvPr/>
          </p:nvGrpSpPr>
          <p:grpSpPr bwMode="auto">
            <a:xfrm>
              <a:off x="6508750" y="1893888"/>
              <a:ext cx="1233488" cy="255588"/>
              <a:chOff x="4330" y="1188"/>
              <a:chExt cx="762" cy="161"/>
            </a:xfrm>
          </p:grpSpPr>
          <p:sp>
            <p:nvSpPr>
              <p:cNvPr id="39959" name="Text Box 26"/>
              <p:cNvSpPr txBox="1">
                <a:spLocks noChangeArrowheads="1"/>
              </p:cNvSpPr>
              <p:nvPr/>
            </p:nvSpPr>
            <p:spPr bwMode="auto">
              <a:xfrm>
                <a:off x="4330" y="1190"/>
                <a:ext cx="762" cy="158"/>
              </a:xfrm>
              <a:prstGeom prst="rect">
                <a:avLst/>
              </a:prstGeom>
              <a:noFill/>
              <a:ln w="12700">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r>
                  <a:rPr lang="en-US" altLang="zh-CN" sz="1400">
                    <a:latin typeface="Times New Roman" pitchFamily="18" charset="0"/>
                    <a:ea typeface="黑体" pitchFamily="2" charset="-122"/>
                  </a:rPr>
                  <a:t> 1     </a:t>
                </a:r>
                <a:r>
                  <a:rPr lang="zh-CN" altLang="en-US" sz="1400">
                    <a:latin typeface="黑体" pitchFamily="2" charset="-122"/>
                    <a:ea typeface="黑体" pitchFamily="2" charset="-122"/>
                  </a:rPr>
                  <a:t>二级间址</a:t>
                </a:r>
              </a:p>
            </p:txBody>
          </p:sp>
          <p:sp>
            <p:nvSpPr>
              <p:cNvPr id="39960" name="Line 37"/>
              <p:cNvSpPr>
                <a:spLocks noChangeShapeType="1"/>
              </p:cNvSpPr>
              <p:nvPr/>
            </p:nvSpPr>
            <p:spPr bwMode="auto">
              <a:xfrm>
                <a:off x="4483" y="1188"/>
                <a:ext cx="0" cy="161"/>
              </a:xfrm>
              <a:prstGeom prst="line">
                <a:avLst/>
              </a:prstGeom>
              <a:noFill/>
              <a:ln w="12700">
                <a:solidFill>
                  <a:srgbClr val="000066"/>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zh-CN" altLang="en-US"/>
              </a:p>
            </p:txBody>
          </p:sp>
        </p:grpSp>
        <p:grpSp>
          <p:nvGrpSpPr>
            <p:cNvPr id="39951" name="Group 41"/>
            <p:cNvGrpSpPr>
              <a:grpSpLocks/>
            </p:cNvGrpSpPr>
            <p:nvPr/>
          </p:nvGrpSpPr>
          <p:grpSpPr bwMode="auto">
            <a:xfrm>
              <a:off x="6521450" y="2436813"/>
              <a:ext cx="1219200" cy="255588"/>
              <a:chOff x="4330" y="1188"/>
              <a:chExt cx="762" cy="161"/>
            </a:xfrm>
          </p:grpSpPr>
          <p:sp>
            <p:nvSpPr>
              <p:cNvPr id="39957" name="Text Box 42"/>
              <p:cNvSpPr txBox="1">
                <a:spLocks noChangeArrowheads="1"/>
              </p:cNvSpPr>
              <p:nvPr/>
            </p:nvSpPr>
            <p:spPr bwMode="auto">
              <a:xfrm>
                <a:off x="4330" y="1190"/>
                <a:ext cx="762" cy="158"/>
              </a:xfrm>
              <a:prstGeom prst="rect">
                <a:avLst/>
              </a:prstGeom>
              <a:noFill/>
              <a:ln w="12700">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r>
                  <a:rPr lang="en-US" altLang="zh-CN" sz="1400">
                    <a:latin typeface="Times New Roman" pitchFamily="18" charset="0"/>
                    <a:ea typeface="黑体" pitchFamily="2" charset="-122"/>
                  </a:rPr>
                  <a:t> 1     </a:t>
                </a:r>
                <a:r>
                  <a:rPr lang="zh-CN" altLang="en-US" sz="1400">
                    <a:latin typeface="黑体" pitchFamily="2" charset="-122"/>
                    <a:ea typeface="黑体" pitchFamily="2" charset="-122"/>
                  </a:rPr>
                  <a:t>三级间址</a:t>
                </a:r>
              </a:p>
            </p:txBody>
          </p:sp>
          <p:sp>
            <p:nvSpPr>
              <p:cNvPr id="39958" name="Line 43"/>
              <p:cNvSpPr>
                <a:spLocks noChangeShapeType="1"/>
              </p:cNvSpPr>
              <p:nvPr/>
            </p:nvSpPr>
            <p:spPr bwMode="auto">
              <a:xfrm>
                <a:off x="4483" y="1188"/>
                <a:ext cx="0" cy="161"/>
              </a:xfrm>
              <a:prstGeom prst="line">
                <a:avLst/>
              </a:prstGeom>
              <a:noFill/>
              <a:ln w="12700">
                <a:solidFill>
                  <a:srgbClr val="000066"/>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zh-CN" altLang="en-US"/>
              </a:p>
            </p:txBody>
          </p:sp>
        </p:grpSp>
        <p:grpSp>
          <p:nvGrpSpPr>
            <p:cNvPr id="39952" name="Group 44"/>
            <p:cNvGrpSpPr>
              <a:grpSpLocks/>
            </p:cNvGrpSpPr>
            <p:nvPr/>
          </p:nvGrpSpPr>
          <p:grpSpPr bwMode="auto">
            <a:xfrm>
              <a:off x="6515100" y="2982913"/>
              <a:ext cx="1217613" cy="255588"/>
              <a:chOff x="4330" y="1188"/>
              <a:chExt cx="762" cy="161"/>
            </a:xfrm>
          </p:grpSpPr>
          <p:sp>
            <p:nvSpPr>
              <p:cNvPr id="39955" name="Text Box 45"/>
              <p:cNvSpPr txBox="1">
                <a:spLocks noChangeArrowheads="1"/>
              </p:cNvSpPr>
              <p:nvPr/>
            </p:nvSpPr>
            <p:spPr bwMode="auto">
              <a:xfrm>
                <a:off x="4330" y="1190"/>
                <a:ext cx="762" cy="158"/>
              </a:xfrm>
              <a:prstGeom prst="rect">
                <a:avLst/>
              </a:prstGeom>
              <a:noFill/>
              <a:ln w="12700">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r>
                  <a:rPr lang="en-US" altLang="zh-CN" sz="1400">
                    <a:latin typeface="Times New Roman" pitchFamily="18" charset="0"/>
                    <a:ea typeface="黑体" pitchFamily="2" charset="-122"/>
                  </a:rPr>
                  <a:t> </a:t>
                </a:r>
                <a:r>
                  <a:rPr lang="en-US" altLang="zh-CN" sz="1400">
                    <a:solidFill>
                      <a:srgbClr val="FF00FF"/>
                    </a:solidFill>
                    <a:latin typeface="Times New Roman" pitchFamily="18" charset="0"/>
                    <a:ea typeface="黑体" pitchFamily="2" charset="-122"/>
                  </a:rPr>
                  <a:t>0     </a:t>
                </a:r>
                <a:r>
                  <a:rPr lang="zh-CN" altLang="en-US" sz="1400">
                    <a:solidFill>
                      <a:srgbClr val="FF00FF"/>
                    </a:solidFill>
                    <a:latin typeface="黑体" pitchFamily="2" charset="-122"/>
                    <a:ea typeface="黑体" pitchFamily="2" charset="-122"/>
                  </a:rPr>
                  <a:t>有效地址</a:t>
                </a:r>
              </a:p>
            </p:txBody>
          </p:sp>
          <p:sp>
            <p:nvSpPr>
              <p:cNvPr id="39956" name="Line 46"/>
              <p:cNvSpPr>
                <a:spLocks noChangeShapeType="1"/>
              </p:cNvSpPr>
              <p:nvPr/>
            </p:nvSpPr>
            <p:spPr bwMode="auto">
              <a:xfrm>
                <a:off x="4483" y="1188"/>
                <a:ext cx="0" cy="161"/>
              </a:xfrm>
              <a:prstGeom prst="line">
                <a:avLst/>
              </a:prstGeom>
              <a:noFill/>
              <a:ln w="12700">
                <a:solidFill>
                  <a:srgbClr val="000066"/>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zh-CN" altLang="en-US"/>
              </a:p>
            </p:txBody>
          </p:sp>
        </p:grpSp>
        <p:sp>
          <p:nvSpPr>
            <p:cNvPr id="39953" name="Freeform 47"/>
            <p:cNvSpPr>
              <a:spLocks/>
            </p:cNvSpPr>
            <p:nvPr/>
          </p:nvSpPr>
          <p:spPr bwMode="auto">
            <a:xfrm>
              <a:off x="6134100" y="2700338"/>
              <a:ext cx="955675" cy="463550"/>
            </a:xfrm>
            <a:custGeom>
              <a:avLst/>
              <a:gdLst>
                <a:gd name="T0" fmla="*/ 955675 w 602"/>
                <a:gd name="T1" fmla="*/ 0 h 265"/>
                <a:gd name="T2" fmla="*/ 955675 w 602"/>
                <a:gd name="T3" fmla="*/ 136441 h 265"/>
                <a:gd name="T4" fmla="*/ 0 w 602"/>
                <a:gd name="T5" fmla="*/ 136441 h 265"/>
                <a:gd name="T6" fmla="*/ 0 w 602"/>
                <a:gd name="T7" fmla="*/ 463550 h 265"/>
                <a:gd name="T8" fmla="*/ 354013 w 602"/>
                <a:gd name="T9" fmla="*/ 463550 h 265"/>
                <a:gd name="T10" fmla="*/ 0 60000 65536"/>
                <a:gd name="T11" fmla="*/ 0 60000 65536"/>
                <a:gd name="T12" fmla="*/ 0 60000 65536"/>
                <a:gd name="T13" fmla="*/ 0 60000 65536"/>
                <a:gd name="T14" fmla="*/ 0 60000 65536"/>
                <a:gd name="T15" fmla="*/ 0 w 602"/>
                <a:gd name="T16" fmla="*/ 0 h 265"/>
                <a:gd name="T17" fmla="*/ 602 w 602"/>
                <a:gd name="T18" fmla="*/ 265 h 265"/>
              </a:gdLst>
              <a:ahLst/>
              <a:cxnLst>
                <a:cxn ang="T10">
                  <a:pos x="T0" y="T1"/>
                </a:cxn>
                <a:cxn ang="T11">
                  <a:pos x="T2" y="T3"/>
                </a:cxn>
                <a:cxn ang="T12">
                  <a:pos x="T4" y="T5"/>
                </a:cxn>
                <a:cxn ang="T13">
                  <a:pos x="T6" y="T7"/>
                </a:cxn>
                <a:cxn ang="T14">
                  <a:pos x="T8" y="T9"/>
                </a:cxn>
              </a:cxnLst>
              <a:rect l="T15" t="T16" r="T17" b="T18"/>
              <a:pathLst>
                <a:path w="602" h="265">
                  <a:moveTo>
                    <a:pt x="602" y="0"/>
                  </a:moveTo>
                  <a:lnTo>
                    <a:pt x="602" y="78"/>
                  </a:lnTo>
                  <a:lnTo>
                    <a:pt x="0" y="78"/>
                  </a:lnTo>
                  <a:lnTo>
                    <a:pt x="0" y="265"/>
                  </a:lnTo>
                  <a:lnTo>
                    <a:pt x="223" y="265"/>
                  </a:lnTo>
                </a:path>
              </a:pathLst>
            </a:custGeom>
            <a:noFill/>
            <a:ln w="19050" cap="flat" cmpd="sng">
              <a:solidFill>
                <a:srgbClr val="000066"/>
              </a:solidFill>
              <a:prstDash val="solid"/>
              <a:round/>
              <a:headEnd type="none" w="med" len="med"/>
              <a:tailEnd type="stealth" w="lg" len="lg"/>
            </a:ln>
            <a:extLst>
              <a:ext uri="{909E8E84-426E-40DD-AFC4-6F175D3DCCD1}">
                <a14:hiddenFill xmlns:a14="http://schemas.microsoft.com/office/drawing/2010/main">
                  <a:solidFill>
                    <a:srgbClr val="FFFFFF"/>
                  </a:solidFill>
                </a14:hiddenFill>
              </a:ext>
            </a:extLst>
          </p:spPr>
          <p:txBody>
            <a:bodyPr lIns="90000" tIns="46800" rIns="90000" bIns="46800">
              <a:spAutoFit/>
            </a:bodyPr>
            <a:lstStyle/>
            <a:p>
              <a:endParaRPr lang="zh-CN" altLang="en-US"/>
            </a:p>
          </p:txBody>
        </p:sp>
        <p:sp>
          <p:nvSpPr>
            <p:cNvPr id="39954" name="Freeform 48"/>
            <p:cNvSpPr>
              <a:spLocks/>
            </p:cNvSpPr>
            <p:nvPr/>
          </p:nvSpPr>
          <p:spPr bwMode="auto">
            <a:xfrm>
              <a:off x="7089775" y="1557244"/>
              <a:ext cx="969921" cy="1804820"/>
            </a:xfrm>
            <a:custGeom>
              <a:avLst/>
              <a:gdLst>
                <a:gd name="T0" fmla="*/ 0 w 597"/>
                <a:gd name="T1" fmla="*/ 1641885 h 1152"/>
                <a:gd name="T2" fmla="*/ 0 w 597"/>
                <a:gd name="T3" fmla="*/ 1804820 h 1152"/>
                <a:gd name="T4" fmla="*/ 969921 w 597"/>
                <a:gd name="T5" fmla="*/ 1804820 h 1152"/>
                <a:gd name="T6" fmla="*/ 969921 w 597"/>
                <a:gd name="T7" fmla="*/ 0 h 1152"/>
                <a:gd name="T8" fmla="*/ 633617 w 597"/>
                <a:gd name="T9" fmla="*/ 0 h 1152"/>
                <a:gd name="T10" fmla="*/ 0 60000 65536"/>
                <a:gd name="T11" fmla="*/ 0 60000 65536"/>
                <a:gd name="T12" fmla="*/ 0 60000 65536"/>
                <a:gd name="T13" fmla="*/ 0 60000 65536"/>
                <a:gd name="T14" fmla="*/ 0 60000 65536"/>
                <a:gd name="T15" fmla="*/ 0 w 597"/>
                <a:gd name="T16" fmla="*/ 0 h 1152"/>
                <a:gd name="T17" fmla="*/ 597 w 597"/>
                <a:gd name="T18" fmla="*/ 1152 h 1152"/>
              </a:gdLst>
              <a:ahLst/>
              <a:cxnLst>
                <a:cxn ang="T10">
                  <a:pos x="T0" y="T1"/>
                </a:cxn>
                <a:cxn ang="T11">
                  <a:pos x="T2" y="T3"/>
                </a:cxn>
                <a:cxn ang="T12">
                  <a:pos x="T4" y="T5"/>
                </a:cxn>
                <a:cxn ang="T13">
                  <a:pos x="T6" y="T7"/>
                </a:cxn>
                <a:cxn ang="T14">
                  <a:pos x="T8" y="T9"/>
                </a:cxn>
              </a:cxnLst>
              <a:rect l="T15" t="T16" r="T17" b="T18"/>
              <a:pathLst>
                <a:path w="597" h="1152">
                  <a:moveTo>
                    <a:pt x="0" y="1048"/>
                  </a:moveTo>
                  <a:lnTo>
                    <a:pt x="0" y="1152"/>
                  </a:lnTo>
                  <a:lnTo>
                    <a:pt x="597" y="1152"/>
                  </a:lnTo>
                  <a:lnTo>
                    <a:pt x="597" y="0"/>
                  </a:lnTo>
                  <a:lnTo>
                    <a:pt x="390" y="0"/>
                  </a:lnTo>
                </a:path>
              </a:pathLst>
            </a:custGeom>
            <a:noFill/>
            <a:ln w="19050" cap="flat" cmpd="sng">
              <a:solidFill>
                <a:srgbClr val="FF00FF"/>
              </a:solidFill>
              <a:prstDash val="solid"/>
              <a:round/>
              <a:headEnd type="none" w="med" len="med"/>
              <a:tailEnd type="stealth" w="lg" len="lg"/>
            </a:ln>
            <a:extLst>
              <a:ext uri="{909E8E84-426E-40DD-AFC4-6F175D3DCCD1}">
                <a14:hiddenFill xmlns:a14="http://schemas.microsoft.com/office/drawing/2010/main">
                  <a:solidFill>
                    <a:srgbClr val="FFFFFF"/>
                  </a:solidFill>
                </a14:hiddenFill>
              </a:ext>
            </a:extLst>
          </p:spPr>
          <p:txBody>
            <a:bodyPr lIns="90000" tIns="46800" rIns="90000" bIns="46800">
              <a:spAutoFit/>
            </a:bodyPr>
            <a:lstStyle/>
            <a:p>
              <a:endParaRPr lang="zh-CN" altLang="en-US"/>
            </a:p>
          </p:txBody>
        </p:sp>
      </p:grpSp>
    </p:spTree>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91879"/>
                                        </p:tgtEl>
                                        <p:attrNameLst>
                                          <p:attrName>style.visibility</p:attrName>
                                        </p:attrNameLst>
                                      </p:cBhvr>
                                      <p:to>
                                        <p:strVal val="visible"/>
                                      </p:to>
                                    </p:set>
                                    <p:animEffect transition="in" filter="wipe(up)">
                                      <p:cBhvr>
                                        <p:cTn id="7" dur="500"/>
                                        <p:tgtEl>
                                          <p:spTgt spid="5918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1879" grpId="0"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0962" name="Object 4"/>
          <p:cNvGraphicFramePr>
            <a:graphicFrameLocks noChangeAspect="1"/>
          </p:cNvGraphicFramePr>
          <p:nvPr/>
        </p:nvGraphicFramePr>
        <p:xfrm>
          <a:off x="0" y="555625"/>
          <a:ext cx="7916863" cy="2870200"/>
        </p:xfrm>
        <a:graphic>
          <a:graphicData uri="http://schemas.openxmlformats.org/presentationml/2006/ole">
            <mc:AlternateContent xmlns:mc="http://schemas.openxmlformats.org/markup-compatibility/2006">
              <mc:Choice xmlns:v="urn:schemas-microsoft-com:vml" Requires="v">
                <p:oleObj spid="_x0000_s41011" name="Document" r:id="rId4" imgW="5477438" imgH="1991431" progId="Word.Document.8">
                  <p:embed/>
                </p:oleObj>
              </mc:Choice>
              <mc:Fallback>
                <p:oleObj name="Document" r:id="rId4" imgW="5477438" imgH="1991431" progId="Word.Document.8">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555625"/>
                        <a:ext cx="7916863" cy="287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0963" name="Rectangle 2"/>
          <p:cNvSpPr>
            <a:spLocks noChangeAspect="1" noChangeArrowheads="1"/>
          </p:cNvSpPr>
          <p:nvPr/>
        </p:nvSpPr>
        <p:spPr bwMode="auto">
          <a:xfrm>
            <a:off x="1325563" y="1538288"/>
            <a:ext cx="2308225" cy="427037"/>
          </a:xfrm>
          <a:prstGeom prst="rect">
            <a:avLst/>
          </a:prstGeom>
          <a:noFill/>
          <a:ln w="19050">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nSpc>
                <a:spcPct val="90000"/>
              </a:lnSpc>
            </a:pPr>
            <a:endParaRPr lang="zh-CN" altLang="en-US">
              <a:latin typeface="黑体" pitchFamily="2" charset="-122"/>
              <a:ea typeface="黑体" pitchFamily="2" charset="-122"/>
            </a:endParaRPr>
          </a:p>
        </p:txBody>
      </p:sp>
      <p:grpSp>
        <p:nvGrpSpPr>
          <p:cNvPr id="40964" name="Group 5"/>
          <p:cNvGrpSpPr>
            <a:grpSpLocks/>
          </p:cNvGrpSpPr>
          <p:nvPr/>
        </p:nvGrpSpPr>
        <p:grpSpPr bwMode="auto">
          <a:xfrm>
            <a:off x="1044575" y="3187700"/>
            <a:ext cx="7265988" cy="2292350"/>
            <a:chOff x="658" y="2013"/>
            <a:chExt cx="4577" cy="1444"/>
          </a:xfrm>
        </p:grpSpPr>
        <p:sp>
          <p:nvSpPr>
            <p:cNvPr id="40971" name="Rectangle 6" descr="70%"/>
            <p:cNvSpPr>
              <a:spLocks noChangeAspect="1" noChangeArrowheads="1"/>
            </p:cNvSpPr>
            <p:nvPr/>
          </p:nvSpPr>
          <p:spPr bwMode="auto">
            <a:xfrm>
              <a:off x="3211" y="2309"/>
              <a:ext cx="199" cy="139"/>
            </a:xfrm>
            <a:prstGeom prst="rect">
              <a:avLst/>
            </a:prstGeom>
            <a:pattFill prst="pct70">
              <a:fgClr>
                <a:srgbClr val="66FF33"/>
              </a:fgClr>
              <a:bgClr>
                <a:srgbClr val="FFFFFF"/>
              </a:bgClr>
            </a:pattFill>
            <a:ln w="9525">
              <a:solidFill>
                <a:srgbClr val="000000"/>
              </a:solidFill>
              <a:miter lim="800000"/>
              <a:headEnd/>
              <a:tailEnd/>
            </a:ln>
          </p:spPr>
          <p:txBody>
            <a:bodyPr/>
            <a:lstStyle/>
            <a:p>
              <a:pPr>
                <a:lnSpc>
                  <a:spcPct val="90000"/>
                </a:lnSpc>
              </a:pPr>
              <a:endParaRPr lang="zh-CN" altLang="en-US">
                <a:latin typeface="黑体" pitchFamily="2" charset="-122"/>
                <a:ea typeface="黑体" pitchFamily="2" charset="-122"/>
              </a:endParaRPr>
            </a:p>
          </p:txBody>
        </p:sp>
        <p:sp>
          <p:nvSpPr>
            <p:cNvPr id="40972" name="Line 7"/>
            <p:cNvSpPr>
              <a:spLocks noChangeAspect="1" noChangeShapeType="1"/>
            </p:cNvSpPr>
            <p:nvPr/>
          </p:nvSpPr>
          <p:spPr bwMode="auto">
            <a:xfrm>
              <a:off x="658" y="2013"/>
              <a:ext cx="4577" cy="0"/>
            </a:xfrm>
            <a:prstGeom prst="line">
              <a:avLst/>
            </a:prstGeom>
            <a:noFill/>
            <a:ln w="57150">
              <a:solidFill>
                <a:srgbClr val="00008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0973" name="Rectangle 8"/>
            <p:cNvSpPr>
              <a:spLocks noChangeAspect="1" noChangeArrowheads="1"/>
            </p:cNvSpPr>
            <p:nvPr/>
          </p:nvSpPr>
          <p:spPr bwMode="auto">
            <a:xfrm>
              <a:off x="807" y="2212"/>
              <a:ext cx="1494" cy="1245"/>
            </a:xfrm>
            <a:prstGeom prst="rect">
              <a:avLst/>
            </a:prstGeom>
            <a:solidFill>
              <a:srgbClr val="FFFFFF"/>
            </a:solidFill>
            <a:ln w="28575">
              <a:solidFill>
                <a:srgbClr val="000080"/>
              </a:solidFill>
              <a:miter lim="800000"/>
              <a:headEnd/>
              <a:tailEnd/>
            </a:ln>
          </p:spPr>
          <p:txBody>
            <a:bodyPr/>
            <a:lstStyle/>
            <a:p>
              <a:pPr>
                <a:lnSpc>
                  <a:spcPct val="90000"/>
                </a:lnSpc>
              </a:pPr>
              <a:endParaRPr lang="zh-CN" altLang="en-US">
                <a:latin typeface="黑体" pitchFamily="2" charset="-122"/>
                <a:ea typeface="黑体" pitchFamily="2" charset="-122"/>
              </a:endParaRPr>
            </a:p>
          </p:txBody>
        </p:sp>
        <p:sp>
          <p:nvSpPr>
            <p:cNvPr id="40974" name="Rectangle 9"/>
            <p:cNvSpPr>
              <a:spLocks noChangeAspect="1" noChangeArrowheads="1"/>
            </p:cNvSpPr>
            <p:nvPr/>
          </p:nvSpPr>
          <p:spPr bwMode="auto">
            <a:xfrm>
              <a:off x="2806" y="2221"/>
              <a:ext cx="738" cy="1209"/>
            </a:xfrm>
            <a:prstGeom prst="rect">
              <a:avLst/>
            </a:prstGeom>
            <a:solidFill>
              <a:srgbClr val="FFFFFF"/>
            </a:solidFill>
            <a:ln w="28575">
              <a:solidFill>
                <a:srgbClr val="000080"/>
              </a:solidFill>
              <a:miter lim="800000"/>
              <a:headEnd/>
              <a:tailEnd/>
            </a:ln>
          </p:spPr>
          <p:txBody>
            <a:bodyPr/>
            <a:lstStyle/>
            <a:p>
              <a:pPr>
                <a:lnSpc>
                  <a:spcPct val="90000"/>
                </a:lnSpc>
              </a:pPr>
              <a:endParaRPr lang="zh-CN" altLang="en-US">
                <a:latin typeface="黑体" pitchFamily="2" charset="-122"/>
                <a:ea typeface="黑体" pitchFamily="2" charset="-122"/>
              </a:endParaRPr>
            </a:p>
          </p:txBody>
        </p:sp>
        <p:sp>
          <p:nvSpPr>
            <p:cNvPr id="40975" name="Rectangle 10"/>
            <p:cNvSpPr>
              <a:spLocks noChangeAspect="1" noChangeArrowheads="1"/>
            </p:cNvSpPr>
            <p:nvPr/>
          </p:nvSpPr>
          <p:spPr bwMode="auto">
            <a:xfrm>
              <a:off x="4085" y="2230"/>
              <a:ext cx="758" cy="461"/>
            </a:xfrm>
            <a:prstGeom prst="rect">
              <a:avLst/>
            </a:prstGeom>
            <a:solidFill>
              <a:srgbClr val="FFFFFF"/>
            </a:solidFill>
            <a:ln w="28575">
              <a:solidFill>
                <a:srgbClr val="000080"/>
              </a:solidFill>
              <a:miter lim="800000"/>
              <a:headEnd/>
              <a:tailEnd/>
            </a:ln>
          </p:spPr>
          <p:txBody>
            <a:bodyPr/>
            <a:lstStyle/>
            <a:p>
              <a:pPr>
                <a:lnSpc>
                  <a:spcPct val="90000"/>
                </a:lnSpc>
              </a:pPr>
              <a:endParaRPr lang="zh-CN" altLang="en-US">
                <a:latin typeface="黑体" pitchFamily="2" charset="-122"/>
                <a:ea typeface="黑体" pitchFamily="2" charset="-122"/>
              </a:endParaRPr>
            </a:p>
          </p:txBody>
        </p:sp>
        <p:sp>
          <p:nvSpPr>
            <p:cNvPr id="40976" name="Rectangle 11"/>
            <p:cNvSpPr>
              <a:spLocks noChangeAspect="1" noChangeArrowheads="1"/>
            </p:cNvSpPr>
            <p:nvPr/>
          </p:nvSpPr>
          <p:spPr bwMode="auto">
            <a:xfrm>
              <a:off x="4096" y="2884"/>
              <a:ext cx="766" cy="528"/>
            </a:xfrm>
            <a:prstGeom prst="rect">
              <a:avLst/>
            </a:prstGeom>
            <a:solidFill>
              <a:srgbClr val="FFFFFF"/>
            </a:solidFill>
            <a:ln w="28575">
              <a:solidFill>
                <a:srgbClr val="000080"/>
              </a:solidFill>
              <a:miter lim="800000"/>
              <a:headEnd/>
              <a:tailEnd/>
            </a:ln>
          </p:spPr>
          <p:txBody>
            <a:bodyPr/>
            <a:lstStyle/>
            <a:p>
              <a:pPr>
                <a:lnSpc>
                  <a:spcPct val="90000"/>
                </a:lnSpc>
              </a:pPr>
              <a:endParaRPr lang="zh-CN" altLang="en-US">
                <a:latin typeface="黑体" pitchFamily="2" charset="-122"/>
                <a:ea typeface="黑体" pitchFamily="2" charset="-122"/>
              </a:endParaRPr>
            </a:p>
          </p:txBody>
        </p:sp>
        <p:sp>
          <p:nvSpPr>
            <p:cNvPr id="40977" name="Text Box 12"/>
            <p:cNvSpPr txBox="1">
              <a:spLocks noChangeAspect="1" noChangeArrowheads="1"/>
            </p:cNvSpPr>
            <p:nvPr/>
          </p:nvSpPr>
          <p:spPr bwMode="auto">
            <a:xfrm>
              <a:off x="1275" y="3264"/>
              <a:ext cx="495" cy="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r>
                <a:rPr lang="en-US" altLang="zh-CN" sz="1400">
                  <a:latin typeface="黑体" pitchFamily="2" charset="-122"/>
                  <a:ea typeface="黑体" pitchFamily="2" charset="-122"/>
                </a:rPr>
                <a:t>CPU</a:t>
              </a:r>
            </a:p>
          </p:txBody>
        </p:sp>
        <p:sp>
          <p:nvSpPr>
            <p:cNvPr id="40978" name="Rectangle 13"/>
            <p:cNvSpPr>
              <a:spLocks noChangeAspect="1" noChangeArrowheads="1"/>
            </p:cNvSpPr>
            <p:nvPr/>
          </p:nvSpPr>
          <p:spPr bwMode="auto">
            <a:xfrm>
              <a:off x="1713" y="2309"/>
              <a:ext cx="477" cy="113"/>
            </a:xfrm>
            <a:prstGeom prst="rect">
              <a:avLst/>
            </a:prstGeom>
            <a:solidFill>
              <a:srgbClr val="FFFFFF"/>
            </a:solidFill>
            <a:ln w="28575">
              <a:solidFill>
                <a:srgbClr val="000080"/>
              </a:solidFill>
              <a:miter lim="800000"/>
              <a:headEnd/>
              <a:tailEnd/>
            </a:ln>
          </p:spPr>
          <p:txBody>
            <a:bodyPr/>
            <a:lstStyle/>
            <a:p>
              <a:pPr>
                <a:lnSpc>
                  <a:spcPct val="90000"/>
                </a:lnSpc>
              </a:pPr>
              <a:endParaRPr lang="zh-CN" altLang="en-US">
                <a:latin typeface="黑体" pitchFamily="2" charset="-122"/>
                <a:ea typeface="黑体" pitchFamily="2" charset="-122"/>
              </a:endParaRPr>
            </a:p>
          </p:txBody>
        </p:sp>
        <p:sp>
          <p:nvSpPr>
            <p:cNvPr id="40979" name="Rectangle 14"/>
            <p:cNvSpPr>
              <a:spLocks noChangeAspect="1" noChangeArrowheads="1"/>
            </p:cNvSpPr>
            <p:nvPr/>
          </p:nvSpPr>
          <p:spPr bwMode="auto">
            <a:xfrm>
              <a:off x="1713" y="2457"/>
              <a:ext cx="477" cy="112"/>
            </a:xfrm>
            <a:prstGeom prst="rect">
              <a:avLst/>
            </a:prstGeom>
            <a:solidFill>
              <a:srgbClr val="FFFFFF"/>
            </a:solidFill>
            <a:ln w="19050">
              <a:solidFill>
                <a:srgbClr val="000080"/>
              </a:solidFill>
              <a:miter lim="800000"/>
              <a:headEnd/>
              <a:tailEnd/>
            </a:ln>
          </p:spPr>
          <p:txBody>
            <a:bodyPr/>
            <a:lstStyle/>
            <a:p>
              <a:pPr>
                <a:lnSpc>
                  <a:spcPct val="90000"/>
                </a:lnSpc>
              </a:pPr>
              <a:endParaRPr lang="zh-CN" altLang="en-US">
                <a:latin typeface="黑体" pitchFamily="2" charset="-122"/>
                <a:ea typeface="黑体" pitchFamily="2" charset="-122"/>
              </a:endParaRPr>
            </a:p>
          </p:txBody>
        </p:sp>
        <p:sp>
          <p:nvSpPr>
            <p:cNvPr id="40980" name="Rectangle 15"/>
            <p:cNvSpPr>
              <a:spLocks noChangeAspect="1" noChangeArrowheads="1"/>
            </p:cNvSpPr>
            <p:nvPr/>
          </p:nvSpPr>
          <p:spPr bwMode="auto">
            <a:xfrm>
              <a:off x="1713" y="2707"/>
              <a:ext cx="477" cy="116"/>
            </a:xfrm>
            <a:prstGeom prst="rect">
              <a:avLst/>
            </a:prstGeom>
            <a:solidFill>
              <a:srgbClr val="FFFFFF"/>
            </a:solidFill>
            <a:ln w="9525">
              <a:solidFill>
                <a:srgbClr val="000000"/>
              </a:solidFill>
              <a:miter lim="800000"/>
              <a:headEnd/>
              <a:tailEnd/>
            </a:ln>
          </p:spPr>
          <p:txBody>
            <a:bodyPr/>
            <a:lstStyle/>
            <a:p>
              <a:pPr>
                <a:lnSpc>
                  <a:spcPct val="90000"/>
                </a:lnSpc>
              </a:pPr>
              <a:endParaRPr lang="zh-CN" altLang="en-US">
                <a:latin typeface="黑体" pitchFamily="2" charset="-122"/>
                <a:ea typeface="黑体" pitchFamily="2" charset="-122"/>
              </a:endParaRPr>
            </a:p>
          </p:txBody>
        </p:sp>
        <p:sp>
          <p:nvSpPr>
            <p:cNvPr id="40981" name="Rectangle 16"/>
            <p:cNvSpPr>
              <a:spLocks noChangeAspect="1" noChangeArrowheads="1"/>
            </p:cNvSpPr>
            <p:nvPr/>
          </p:nvSpPr>
          <p:spPr bwMode="auto">
            <a:xfrm>
              <a:off x="1713" y="2707"/>
              <a:ext cx="477" cy="575"/>
            </a:xfrm>
            <a:prstGeom prst="rect">
              <a:avLst/>
            </a:prstGeom>
            <a:solidFill>
              <a:srgbClr val="FFFFFF"/>
            </a:solidFill>
            <a:ln w="19050">
              <a:solidFill>
                <a:srgbClr val="000080"/>
              </a:solidFill>
              <a:miter lim="800000"/>
              <a:headEnd/>
              <a:tailEnd/>
            </a:ln>
          </p:spPr>
          <p:txBody>
            <a:bodyPr/>
            <a:lstStyle/>
            <a:p>
              <a:pPr>
                <a:lnSpc>
                  <a:spcPct val="90000"/>
                </a:lnSpc>
              </a:pPr>
              <a:endParaRPr lang="zh-CN" altLang="en-US">
                <a:latin typeface="黑体" pitchFamily="2" charset="-122"/>
                <a:ea typeface="黑体" pitchFamily="2" charset="-122"/>
              </a:endParaRPr>
            </a:p>
          </p:txBody>
        </p:sp>
        <p:sp>
          <p:nvSpPr>
            <p:cNvPr id="40982" name="Rectangle 17"/>
            <p:cNvSpPr>
              <a:spLocks noChangeAspect="1" noChangeArrowheads="1"/>
            </p:cNvSpPr>
            <p:nvPr/>
          </p:nvSpPr>
          <p:spPr bwMode="auto">
            <a:xfrm>
              <a:off x="1713" y="2823"/>
              <a:ext cx="477" cy="111"/>
            </a:xfrm>
            <a:prstGeom prst="rect">
              <a:avLst/>
            </a:prstGeom>
            <a:noFill/>
            <a:ln w="9525">
              <a:solidFill>
                <a:srgbClr val="000080"/>
              </a:solidFill>
              <a:miter lim="800000"/>
              <a:headEnd/>
              <a:tailEnd/>
            </a:ln>
            <a:extLst>
              <a:ext uri="{909E8E84-426E-40DD-AFC4-6F175D3DCCD1}">
                <a14:hiddenFill xmlns:a14="http://schemas.microsoft.com/office/drawing/2010/main">
                  <a:solidFill>
                    <a:srgbClr val="FFFFFF"/>
                  </a:solidFill>
                </a14:hiddenFill>
              </a:ext>
            </a:extLst>
          </p:spPr>
          <p:txBody>
            <a:bodyPr/>
            <a:lstStyle/>
            <a:p>
              <a:pPr>
                <a:lnSpc>
                  <a:spcPct val="90000"/>
                </a:lnSpc>
              </a:pPr>
              <a:endParaRPr lang="zh-CN" altLang="en-US">
                <a:latin typeface="黑体" pitchFamily="2" charset="-122"/>
                <a:ea typeface="黑体" pitchFamily="2" charset="-122"/>
              </a:endParaRPr>
            </a:p>
          </p:txBody>
        </p:sp>
        <p:sp>
          <p:nvSpPr>
            <p:cNvPr id="40983" name="Rectangle 18"/>
            <p:cNvSpPr>
              <a:spLocks noChangeAspect="1" noChangeArrowheads="1"/>
            </p:cNvSpPr>
            <p:nvPr/>
          </p:nvSpPr>
          <p:spPr bwMode="auto">
            <a:xfrm>
              <a:off x="1713" y="3170"/>
              <a:ext cx="477" cy="112"/>
            </a:xfrm>
            <a:prstGeom prst="rect">
              <a:avLst/>
            </a:prstGeom>
            <a:solidFill>
              <a:srgbClr val="FFFFFF"/>
            </a:solidFill>
            <a:ln w="9525">
              <a:solidFill>
                <a:srgbClr val="000080"/>
              </a:solidFill>
              <a:miter lim="800000"/>
              <a:headEnd/>
              <a:tailEnd/>
            </a:ln>
          </p:spPr>
          <p:txBody>
            <a:bodyPr/>
            <a:lstStyle/>
            <a:p>
              <a:pPr>
                <a:lnSpc>
                  <a:spcPct val="90000"/>
                </a:lnSpc>
              </a:pPr>
              <a:endParaRPr lang="zh-CN" altLang="en-US">
                <a:latin typeface="黑体" pitchFamily="2" charset="-122"/>
                <a:ea typeface="黑体" pitchFamily="2" charset="-122"/>
              </a:endParaRPr>
            </a:p>
          </p:txBody>
        </p:sp>
        <p:sp>
          <p:nvSpPr>
            <p:cNvPr id="40984" name="Text Box 19"/>
            <p:cNvSpPr txBox="1">
              <a:spLocks noChangeAspect="1" noChangeArrowheads="1"/>
            </p:cNvSpPr>
            <p:nvPr/>
          </p:nvSpPr>
          <p:spPr bwMode="auto">
            <a:xfrm>
              <a:off x="1340" y="2300"/>
              <a:ext cx="355"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r>
                <a:rPr lang="en-US" altLang="zh-CN" sz="1400">
                  <a:latin typeface="黑体" pitchFamily="2" charset="-122"/>
                  <a:ea typeface="黑体" pitchFamily="2" charset="-122"/>
                </a:rPr>
                <a:t>IR</a:t>
              </a:r>
              <a:endParaRPr lang="en-US" altLang="zh-CN" sz="1400" b="0">
                <a:latin typeface="黑体" pitchFamily="2" charset="-122"/>
                <a:ea typeface="黑体" pitchFamily="2" charset="-122"/>
              </a:endParaRPr>
            </a:p>
          </p:txBody>
        </p:sp>
        <p:sp>
          <p:nvSpPr>
            <p:cNvPr id="40985" name="Text Box 20"/>
            <p:cNvSpPr txBox="1">
              <a:spLocks noChangeAspect="1" noChangeArrowheads="1"/>
            </p:cNvSpPr>
            <p:nvPr/>
          </p:nvSpPr>
          <p:spPr bwMode="auto">
            <a:xfrm>
              <a:off x="1358" y="2430"/>
              <a:ext cx="355" cy="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r>
                <a:rPr lang="en-US" altLang="zh-CN" sz="1400">
                  <a:latin typeface="黑体" pitchFamily="2" charset="-122"/>
                  <a:ea typeface="黑体" pitchFamily="2" charset="-122"/>
                </a:rPr>
                <a:t>PC</a:t>
              </a:r>
              <a:endParaRPr lang="en-US" altLang="zh-CN" sz="1400" b="0">
                <a:latin typeface="黑体" pitchFamily="2" charset="-122"/>
                <a:ea typeface="黑体" pitchFamily="2" charset="-122"/>
              </a:endParaRPr>
            </a:p>
          </p:txBody>
        </p:sp>
        <p:sp>
          <p:nvSpPr>
            <p:cNvPr id="40986" name="Text Box 21"/>
            <p:cNvSpPr txBox="1">
              <a:spLocks noChangeAspect="1" noChangeArrowheads="1"/>
            </p:cNvSpPr>
            <p:nvPr/>
          </p:nvSpPr>
          <p:spPr bwMode="auto">
            <a:xfrm>
              <a:off x="1358" y="2682"/>
              <a:ext cx="355" cy="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r>
                <a:rPr lang="en-US" altLang="zh-CN" sz="1400">
                  <a:latin typeface="黑体" pitchFamily="2" charset="-122"/>
                  <a:ea typeface="黑体" pitchFamily="2" charset="-122"/>
                </a:rPr>
                <a:t>R0</a:t>
              </a:r>
              <a:endParaRPr lang="en-US" altLang="zh-CN" sz="1400" b="0">
                <a:latin typeface="黑体" pitchFamily="2" charset="-122"/>
                <a:ea typeface="黑体" pitchFamily="2" charset="-122"/>
              </a:endParaRPr>
            </a:p>
          </p:txBody>
        </p:sp>
        <p:sp>
          <p:nvSpPr>
            <p:cNvPr id="40987" name="Text Box 22"/>
            <p:cNvSpPr txBox="1">
              <a:spLocks noChangeAspect="1" noChangeArrowheads="1"/>
            </p:cNvSpPr>
            <p:nvPr/>
          </p:nvSpPr>
          <p:spPr bwMode="auto">
            <a:xfrm>
              <a:off x="1358" y="2795"/>
              <a:ext cx="355"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r>
                <a:rPr lang="en-US" altLang="zh-CN" sz="1400">
                  <a:latin typeface="黑体" pitchFamily="2" charset="-122"/>
                  <a:ea typeface="黑体" pitchFamily="2" charset="-122"/>
                </a:rPr>
                <a:t>R1</a:t>
              </a:r>
              <a:endParaRPr lang="en-US" altLang="zh-CN" sz="1400" b="0">
                <a:latin typeface="黑体" pitchFamily="2" charset="-122"/>
                <a:ea typeface="黑体" pitchFamily="2" charset="-122"/>
              </a:endParaRPr>
            </a:p>
          </p:txBody>
        </p:sp>
        <p:sp>
          <p:nvSpPr>
            <p:cNvPr id="40988" name="Text Box 23"/>
            <p:cNvSpPr txBox="1">
              <a:spLocks noChangeAspect="1" noChangeArrowheads="1"/>
            </p:cNvSpPr>
            <p:nvPr/>
          </p:nvSpPr>
          <p:spPr bwMode="auto">
            <a:xfrm>
              <a:off x="1713" y="2977"/>
              <a:ext cx="477"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r>
                <a:rPr lang="zh-CN" altLang="en-US" sz="1400" b="0">
                  <a:latin typeface="黑体" pitchFamily="2" charset="-122"/>
                  <a:ea typeface="黑体" pitchFamily="2" charset="-122"/>
                </a:rPr>
                <a:t>……</a:t>
              </a:r>
            </a:p>
          </p:txBody>
        </p:sp>
        <p:sp>
          <p:nvSpPr>
            <p:cNvPr id="40989" name="Rectangle 24"/>
            <p:cNvSpPr>
              <a:spLocks noChangeAspect="1" noChangeArrowheads="1"/>
            </p:cNvSpPr>
            <p:nvPr/>
          </p:nvSpPr>
          <p:spPr bwMode="auto">
            <a:xfrm>
              <a:off x="2806" y="2352"/>
              <a:ext cx="738" cy="122"/>
            </a:xfrm>
            <a:prstGeom prst="rect">
              <a:avLst/>
            </a:prstGeom>
            <a:solidFill>
              <a:srgbClr val="FFFFFF"/>
            </a:solidFill>
            <a:ln w="9525">
              <a:solidFill>
                <a:srgbClr val="000080"/>
              </a:solidFill>
              <a:miter lim="800000"/>
              <a:headEnd/>
              <a:tailEnd/>
            </a:ln>
          </p:spPr>
          <p:txBody>
            <a:bodyPr/>
            <a:lstStyle/>
            <a:p>
              <a:pPr>
                <a:lnSpc>
                  <a:spcPct val="90000"/>
                </a:lnSpc>
              </a:pPr>
              <a:endParaRPr lang="zh-CN" altLang="en-US">
                <a:latin typeface="黑体" pitchFamily="2" charset="-122"/>
                <a:ea typeface="黑体" pitchFamily="2" charset="-122"/>
              </a:endParaRPr>
            </a:p>
          </p:txBody>
        </p:sp>
        <p:sp>
          <p:nvSpPr>
            <p:cNvPr id="40990" name="Rectangle 25"/>
            <p:cNvSpPr>
              <a:spLocks noChangeAspect="1" noChangeArrowheads="1"/>
            </p:cNvSpPr>
            <p:nvPr/>
          </p:nvSpPr>
          <p:spPr bwMode="auto">
            <a:xfrm>
              <a:off x="2806" y="2657"/>
              <a:ext cx="738" cy="121"/>
            </a:xfrm>
            <a:prstGeom prst="rect">
              <a:avLst/>
            </a:prstGeom>
            <a:noFill/>
            <a:ln w="9525">
              <a:solidFill>
                <a:srgbClr val="000080"/>
              </a:solidFill>
              <a:miter lim="800000"/>
              <a:headEnd/>
              <a:tailEnd/>
            </a:ln>
            <a:extLst>
              <a:ext uri="{909E8E84-426E-40DD-AFC4-6F175D3DCCD1}">
                <a14:hiddenFill xmlns:a14="http://schemas.microsoft.com/office/drawing/2010/main">
                  <a:solidFill>
                    <a:srgbClr val="FFFFFF"/>
                  </a:solidFill>
                </a14:hiddenFill>
              </a:ext>
            </a:extLst>
          </p:spPr>
          <p:txBody>
            <a:bodyPr/>
            <a:lstStyle/>
            <a:p>
              <a:pPr>
                <a:lnSpc>
                  <a:spcPct val="90000"/>
                </a:lnSpc>
              </a:pPr>
              <a:endParaRPr lang="zh-CN" altLang="en-US">
                <a:latin typeface="黑体" pitchFamily="2" charset="-122"/>
                <a:ea typeface="黑体" pitchFamily="2" charset="-122"/>
              </a:endParaRPr>
            </a:p>
          </p:txBody>
        </p:sp>
        <p:sp>
          <p:nvSpPr>
            <p:cNvPr id="40991" name="Text Box 26"/>
            <p:cNvSpPr txBox="1">
              <a:spLocks noChangeAspect="1" noChangeArrowheads="1"/>
            </p:cNvSpPr>
            <p:nvPr/>
          </p:nvSpPr>
          <p:spPr bwMode="auto">
            <a:xfrm>
              <a:off x="2910" y="2482"/>
              <a:ext cx="551" cy="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r>
                <a:rPr lang="zh-CN" altLang="en-US" sz="1400" b="0">
                  <a:latin typeface="黑体" pitchFamily="2" charset="-122"/>
                  <a:ea typeface="黑体" pitchFamily="2" charset="-122"/>
                </a:rPr>
                <a:t>……</a:t>
              </a:r>
            </a:p>
          </p:txBody>
        </p:sp>
        <p:sp>
          <p:nvSpPr>
            <p:cNvPr id="40992" name="Rectangle 27"/>
            <p:cNvSpPr>
              <a:spLocks noChangeAspect="1" noChangeArrowheads="1"/>
            </p:cNvSpPr>
            <p:nvPr/>
          </p:nvSpPr>
          <p:spPr bwMode="auto">
            <a:xfrm>
              <a:off x="2806" y="2891"/>
              <a:ext cx="738" cy="122"/>
            </a:xfrm>
            <a:prstGeom prst="rect">
              <a:avLst/>
            </a:prstGeom>
            <a:noFill/>
            <a:ln w="9525">
              <a:solidFill>
                <a:srgbClr val="000080"/>
              </a:solidFill>
              <a:miter lim="800000"/>
              <a:headEnd/>
              <a:tailEnd/>
            </a:ln>
            <a:extLst>
              <a:ext uri="{909E8E84-426E-40DD-AFC4-6F175D3DCCD1}">
                <a14:hiddenFill xmlns:a14="http://schemas.microsoft.com/office/drawing/2010/main">
                  <a:solidFill>
                    <a:srgbClr val="FFFFFF"/>
                  </a:solidFill>
                </a14:hiddenFill>
              </a:ext>
            </a:extLst>
          </p:spPr>
          <p:txBody>
            <a:bodyPr/>
            <a:lstStyle/>
            <a:p>
              <a:pPr>
                <a:lnSpc>
                  <a:spcPct val="90000"/>
                </a:lnSpc>
              </a:pPr>
              <a:endParaRPr lang="zh-CN" altLang="en-US">
                <a:latin typeface="黑体" pitchFamily="2" charset="-122"/>
                <a:ea typeface="黑体" pitchFamily="2" charset="-122"/>
              </a:endParaRPr>
            </a:p>
          </p:txBody>
        </p:sp>
        <p:sp>
          <p:nvSpPr>
            <p:cNvPr id="40993" name="Text Box 28"/>
            <p:cNvSpPr txBox="1">
              <a:spLocks noChangeAspect="1" noChangeArrowheads="1"/>
            </p:cNvSpPr>
            <p:nvPr/>
          </p:nvSpPr>
          <p:spPr bwMode="auto">
            <a:xfrm>
              <a:off x="2910" y="3092"/>
              <a:ext cx="551"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r>
                <a:rPr lang="zh-CN" altLang="en-US" sz="1400" b="0">
                  <a:latin typeface="黑体" pitchFamily="2" charset="-122"/>
                  <a:ea typeface="黑体" pitchFamily="2" charset="-122"/>
                </a:rPr>
                <a:t>……</a:t>
              </a:r>
            </a:p>
          </p:txBody>
        </p:sp>
        <p:sp>
          <p:nvSpPr>
            <p:cNvPr id="40994" name="Text Box 29"/>
            <p:cNvSpPr txBox="1">
              <a:spLocks noChangeAspect="1" noChangeArrowheads="1"/>
            </p:cNvSpPr>
            <p:nvPr/>
          </p:nvSpPr>
          <p:spPr bwMode="auto">
            <a:xfrm>
              <a:off x="2844" y="3240"/>
              <a:ext cx="672"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r>
                <a:rPr lang="en-US" altLang="zh-CN" sz="1400">
                  <a:latin typeface="黑体" pitchFamily="2" charset="-122"/>
                  <a:ea typeface="黑体" pitchFamily="2" charset="-122"/>
                </a:rPr>
                <a:t>MM</a:t>
              </a:r>
            </a:p>
          </p:txBody>
        </p:sp>
        <p:sp>
          <p:nvSpPr>
            <p:cNvPr id="40995" name="Text Box 30"/>
            <p:cNvSpPr txBox="1">
              <a:spLocks noChangeAspect="1" noChangeArrowheads="1"/>
            </p:cNvSpPr>
            <p:nvPr/>
          </p:nvSpPr>
          <p:spPr bwMode="auto">
            <a:xfrm>
              <a:off x="4161" y="3203"/>
              <a:ext cx="682"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r>
                <a:rPr lang="en-US" altLang="zh-CN" sz="1600">
                  <a:latin typeface="黑体" pitchFamily="2" charset="-122"/>
                  <a:ea typeface="黑体" pitchFamily="2" charset="-122"/>
                </a:rPr>
                <a:t>I/O</a:t>
              </a:r>
              <a:r>
                <a:rPr lang="zh-CN" altLang="en-US" sz="1600">
                  <a:latin typeface="黑体" pitchFamily="2" charset="-122"/>
                  <a:ea typeface="黑体" pitchFamily="2" charset="-122"/>
                </a:rPr>
                <a:t>设备</a:t>
              </a:r>
            </a:p>
          </p:txBody>
        </p:sp>
        <p:sp>
          <p:nvSpPr>
            <p:cNvPr id="40996" name="Rectangle 31"/>
            <p:cNvSpPr>
              <a:spLocks noChangeAspect="1" noChangeArrowheads="1"/>
            </p:cNvSpPr>
            <p:nvPr/>
          </p:nvSpPr>
          <p:spPr bwMode="auto">
            <a:xfrm>
              <a:off x="4254" y="2282"/>
              <a:ext cx="477" cy="114"/>
            </a:xfrm>
            <a:prstGeom prst="rect">
              <a:avLst/>
            </a:prstGeom>
            <a:solidFill>
              <a:srgbClr val="FFFFFF"/>
            </a:solidFill>
            <a:ln w="19050">
              <a:solidFill>
                <a:srgbClr val="000080"/>
              </a:solidFill>
              <a:miter lim="800000"/>
              <a:headEnd/>
              <a:tailEnd/>
            </a:ln>
          </p:spPr>
          <p:txBody>
            <a:bodyPr/>
            <a:lstStyle/>
            <a:p>
              <a:pPr>
                <a:lnSpc>
                  <a:spcPct val="90000"/>
                </a:lnSpc>
              </a:pPr>
              <a:endParaRPr lang="zh-CN" altLang="en-US">
                <a:latin typeface="黑体" pitchFamily="2" charset="-122"/>
                <a:ea typeface="黑体" pitchFamily="2" charset="-122"/>
              </a:endParaRPr>
            </a:p>
          </p:txBody>
        </p:sp>
        <p:sp>
          <p:nvSpPr>
            <p:cNvPr id="40997" name="Text Box 32"/>
            <p:cNvSpPr txBox="1">
              <a:spLocks noChangeAspect="1" noChangeArrowheads="1"/>
            </p:cNvSpPr>
            <p:nvPr/>
          </p:nvSpPr>
          <p:spPr bwMode="auto">
            <a:xfrm>
              <a:off x="4133" y="2509"/>
              <a:ext cx="682"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r>
                <a:rPr lang="en-US" altLang="zh-CN" sz="1600">
                  <a:latin typeface="黑体" pitchFamily="2" charset="-122"/>
                  <a:ea typeface="黑体" pitchFamily="2" charset="-122"/>
                </a:rPr>
                <a:t>I/O</a:t>
              </a:r>
              <a:r>
                <a:rPr lang="zh-CN" altLang="en-US" sz="1600">
                  <a:latin typeface="黑体" pitchFamily="2" charset="-122"/>
                  <a:ea typeface="黑体" pitchFamily="2" charset="-122"/>
                </a:rPr>
                <a:t>接口</a:t>
              </a:r>
            </a:p>
          </p:txBody>
        </p:sp>
        <p:sp>
          <p:nvSpPr>
            <p:cNvPr id="40998" name="Line 33"/>
            <p:cNvSpPr>
              <a:spLocks noChangeAspect="1" noChangeShapeType="1"/>
            </p:cNvSpPr>
            <p:nvPr/>
          </p:nvSpPr>
          <p:spPr bwMode="auto">
            <a:xfrm>
              <a:off x="1592" y="2013"/>
              <a:ext cx="0" cy="199"/>
            </a:xfrm>
            <a:prstGeom prst="line">
              <a:avLst/>
            </a:prstGeom>
            <a:noFill/>
            <a:ln w="38100">
              <a:solidFill>
                <a:srgbClr val="000080"/>
              </a:solidFill>
              <a:round/>
              <a:headEnd type="triangle" w="sm" len="sm"/>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40999" name="Line 34"/>
            <p:cNvSpPr>
              <a:spLocks noChangeAspect="1" noChangeShapeType="1"/>
            </p:cNvSpPr>
            <p:nvPr/>
          </p:nvSpPr>
          <p:spPr bwMode="auto">
            <a:xfrm>
              <a:off x="4470" y="2023"/>
              <a:ext cx="0" cy="198"/>
            </a:xfrm>
            <a:prstGeom prst="line">
              <a:avLst/>
            </a:prstGeom>
            <a:noFill/>
            <a:ln w="38100">
              <a:solidFill>
                <a:srgbClr val="000080"/>
              </a:solidFill>
              <a:round/>
              <a:headEnd type="triangle" w="sm" len="sm"/>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41000" name="Line 35"/>
            <p:cNvSpPr>
              <a:spLocks noChangeAspect="1" noChangeShapeType="1"/>
            </p:cNvSpPr>
            <p:nvPr/>
          </p:nvSpPr>
          <p:spPr bwMode="auto">
            <a:xfrm>
              <a:off x="4488" y="2691"/>
              <a:ext cx="0" cy="200"/>
            </a:xfrm>
            <a:prstGeom prst="line">
              <a:avLst/>
            </a:prstGeom>
            <a:noFill/>
            <a:ln w="28575">
              <a:solidFill>
                <a:srgbClr val="000080"/>
              </a:solidFill>
              <a:round/>
              <a:headEnd type="triangle" w="sm" len="sm"/>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41001" name="Rectangle 36"/>
            <p:cNvSpPr>
              <a:spLocks noChangeAspect="1" noChangeArrowheads="1"/>
            </p:cNvSpPr>
            <p:nvPr/>
          </p:nvSpPr>
          <p:spPr bwMode="auto">
            <a:xfrm>
              <a:off x="2806" y="2352"/>
              <a:ext cx="738" cy="122"/>
            </a:xfrm>
            <a:prstGeom prst="rect">
              <a:avLst/>
            </a:prstGeom>
            <a:noFill/>
            <a:ln w="28575">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nSpc>
                  <a:spcPct val="90000"/>
                </a:lnSpc>
              </a:pPr>
              <a:endParaRPr lang="zh-CN" altLang="en-US">
                <a:latin typeface="黑体" pitchFamily="2" charset="-122"/>
                <a:ea typeface="黑体" pitchFamily="2" charset="-122"/>
              </a:endParaRPr>
            </a:p>
          </p:txBody>
        </p:sp>
        <p:sp>
          <p:nvSpPr>
            <p:cNvPr id="41002" name="Rectangle 37"/>
            <p:cNvSpPr>
              <a:spLocks noChangeAspect="1" noChangeArrowheads="1"/>
            </p:cNvSpPr>
            <p:nvPr/>
          </p:nvSpPr>
          <p:spPr bwMode="auto">
            <a:xfrm>
              <a:off x="1713" y="2309"/>
              <a:ext cx="475" cy="113"/>
            </a:xfrm>
            <a:prstGeom prst="rect">
              <a:avLst/>
            </a:prstGeom>
            <a:noFill/>
            <a:ln w="12700">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nSpc>
                  <a:spcPct val="90000"/>
                </a:lnSpc>
              </a:pPr>
              <a:endParaRPr lang="zh-CN" altLang="en-US">
                <a:latin typeface="黑体" pitchFamily="2" charset="-122"/>
                <a:ea typeface="黑体" pitchFamily="2" charset="-122"/>
              </a:endParaRPr>
            </a:p>
          </p:txBody>
        </p:sp>
        <p:sp>
          <p:nvSpPr>
            <p:cNvPr id="41003" name="Line 38"/>
            <p:cNvSpPr>
              <a:spLocks noChangeAspect="1" noChangeShapeType="1"/>
            </p:cNvSpPr>
            <p:nvPr/>
          </p:nvSpPr>
          <p:spPr bwMode="auto">
            <a:xfrm>
              <a:off x="3189" y="2023"/>
              <a:ext cx="0" cy="200"/>
            </a:xfrm>
            <a:prstGeom prst="line">
              <a:avLst/>
            </a:prstGeom>
            <a:noFill/>
            <a:ln w="38100">
              <a:solidFill>
                <a:srgbClr val="000080"/>
              </a:solidFill>
              <a:round/>
              <a:headEnd type="triangle" w="sm" len="sm"/>
              <a:tailEnd type="triangle" w="sm" len="sm"/>
            </a:ln>
            <a:extLst>
              <a:ext uri="{909E8E84-426E-40DD-AFC4-6F175D3DCCD1}">
                <a14:hiddenFill xmlns:a14="http://schemas.microsoft.com/office/drawing/2010/main">
                  <a:noFill/>
                </a14:hiddenFill>
              </a:ext>
            </a:extLst>
          </p:spPr>
          <p:txBody>
            <a:bodyPr/>
            <a:lstStyle/>
            <a:p>
              <a:endParaRPr lang="zh-CN" altLang="en-US"/>
            </a:p>
          </p:txBody>
        </p:sp>
      </p:grpSp>
      <p:grpSp>
        <p:nvGrpSpPr>
          <p:cNvPr id="3" name="Group 39"/>
          <p:cNvGrpSpPr>
            <a:grpSpLocks/>
          </p:cNvGrpSpPr>
          <p:nvPr/>
        </p:nvGrpSpPr>
        <p:grpSpPr bwMode="auto">
          <a:xfrm>
            <a:off x="2727325" y="4470400"/>
            <a:ext cx="1787525" cy="776288"/>
            <a:chOff x="1729" y="2822"/>
            <a:chExt cx="1126" cy="489"/>
          </a:xfrm>
        </p:grpSpPr>
        <p:sp>
          <p:nvSpPr>
            <p:cNvPr id="40969" name="Rectangle 40"/>
            <p:cNvSpPr>
              <a:spLocks noChangeArrowheads="1"/>
            </p:cNvSpPr>
            <p:nvPr/>
          </p:nvSpPr>
          <p:spPr bwMode="auto">
            <a:xfrm>
              <a:off x="1729" y="2822"/>
              <a:ext cx="458" cy="115"/>
            </a:xfrm>
            <a:prstGeom prst="rect">
              <a:avLst/>
            </a:prstGeom>
            <a:solidFill>
              <a:srgbClr val="009900">
                <a:alpha val="50195"/>
              </a:srgbClr>
            </a:solidFill>
            <a:ln w="28575">
              <a:solidFill>
                <a:srgbClr val="009900"/>
              </a:solidFill>
              <a:miter lim="800000"/>
              <a:headEnd/>
              <a:tailEnd/>
            </a:ln>
          </p:spPr>
          <p:txBody>
            <a:bodyPr/>
            <a:lstStyle/>
            <a:p>
              <a:pPr>
                <a:lnSpc>
                  <a:spcPct val="90000"/>
                </a:lnSpc>
              </a:pPr>
              <a:endParaRPr lang="zh-CN" altLang="en-US">
                <a:latin typeface="黑体" pitchFamily="2" charset="-122"/>
                <a:ea typeface="黑体" pitchFamily="2" charset="-122"/>
              </a:endParaRPr>
            </a:p>
          </p:txBody>
        </p:sp>
        <p:sp>
          <p:nvSpPr>
            <p:cNvPr id="40970" name="AutoShape 41"/>
            <p:cNvSpPr>
              <a:spLocks noChangeArrowheads="1"/>
            </p:cNvSpPr>
            <p:nvPr/>
          </p:nvSpPr>
          <p:spPr bwMode="auto">
            <a:xfrm>
              <a:off x="2339" y="2964"/>
              <a:ext cx="516" cy="347"/>
            </a:xfrm>
            <a:prstGeom prst="wedgeRoundRectCallout">
              <a:avLst>
                <a:gd name="adj1" fmla="val -97745"/>
                <a:gd name="adj2" fmla="val -73139"/>
                <a:gd name="adj3" fmla="val 16667"/>
              </a:avLst>
            </a:prstGeom>
            <a:solidFill>
              <a:srgbClr val="00FFFF"/>
            </a:solidFill>
            <a:ln w="28575">
              <a:solidFill>
                <a:srgbClr val="008000"/>
              </a:solidFill>
              <a:miter lim="800000"/>
              <a:headEnd/>
              <a:tailEnd/>
            </a:ln>
          </p:spPr>
          <p:txBody>
            <a:bodyPr lIns="0" tIns="0" rIns="0" bIns="0"/>
            <a:lstStyle/>
            <a:p>
              <a:pPr algn="ctr">
                <a:lnSpc>
                  <a:spcPct val="96000"/>
                </a:lnSpc>
              </a:pPr>
              <a:r>
                <a:rPr lang="zh-CN" altLang="en-US" sz="1400">
                  <a:solidFill>
                    <a:srgbClr val="008000"/>
                  </a:solidFill>
                  <a:latin typeface="黑体" pitchFamily="2" charset="-122"/>
                  <a:ea typeface="黑体" pitchFamily="2" charset="-122"/>
                </a:rPr>
                <a:t>操作数在寄存器中</a:t>
              </a:r>
              <a:endParaRPr lang="zh-CN" altLang="en-US" sz="1400" b="0">
                <a:solidFill>
                  <a:srgbClr val="008000"/>
                </a:solidFill>
                <a:latin typeface="黑体" pitchFamily="2" charset="-122"/>
                <a:ea typeface="黑体" pitchFamily="2" charset="-122"/>
              </a:endParaRPr>
            </a:p>
          </p:txBody>
        </p:sp>
      </p:grpSp>
      <p:grpSp>
        <p:nvGrpSpPr>
          <p:cNvPr id="4" name="Group 42"/>
          <p:cNvGrpSpPr>
            <a:grpSpLocks/>
          </p:cNvGrpSpPr>
          <p:nvPr/>
        </p:nvGrpSpPr>
        <p:grpSpPr bwMode="auto">
          <a:xfrm>
            <a:off x="2039938" y="3705225"/>
            <a:ext cx="1706562" cy="823913"/>
            <a:chOff x="853" y="1830"/>
            <a:chExt cx="785" cy="362"/>
          </a:xfrm>
        </p:grpSpPr>
        <p:sp>
          <p:nvSpPr>
            <p:cNvPr id="40967" name="Freeform 43"/>
            <p:cNvSpPr>
              <a:spLocks/>
            </p:cNvSpPr>
            <p:nvPr/>
          </p:nvSpPr>
          <p:spPr bwMode="auto">
            <a:xfrm>
              <a:off x="853" y="1852"/>
              <a:ext cx="785" cy="340"/>
            </a:xfrm>
            <a:custGeom>
              <a:avLst/>
              <a:gdLst>
                <a:gd name="T0" fmla="*/ 629 w 785"/>
                <a:gd name="T1" fmla="*/ 0 h 340"/>
                <a:gd name="T2" fmla="*/ 785 w 785"/>
                <a:gd name="T3" fmla="*/ 0 h 340"/>
                <a:gd name="T4" fmla="*/ 785 w 785"/>
                <a:gd name="T5" fmla="*/ 177 h 340"/>
                <a:gd name="T6" fmla="*/ 0 w 785"/>
                <a:gd name="T7" fmla="*/ 177 h 340"/>
                <a:gd name="T8" fmla="*/ 0 w 785"/>
                <a:gd name="T9" fmla="*/ 340 h 340"/>
                <a:gd name="T10" fmla="*/ 88 w 785"/>
                <a:gd name="T11" fmla="*/ 340 h 340"/>
                <a:gd name="T12" fmla="*/ 0 60000 65536"/>
                <a:gd name="T13" fmla="*/ 0 60000 65536"/>
                <a:gd name="T14" fmla="*/ 0 60000 65536"/>
                <a:gd name="T15" fmla="*/ 0 60000 65536"/>
                <a:gd name="T16" fmla="*/ 0 60000 65536"/>
                <a:gd name="T17" fmla="*/ 0 60000 65536"/>
                <a:gd name="T18" fmla="*/ 0 w 785"/>
                <a:gd name="T19" fmla="*/ 0 h 340"/>
                <a:gd name="T20" fmla="*/ 785 w 785"/>
                <a:gd name="T21" fmla="*/ 340 h 340"/>
              </a:gdLst>
              <a:ahLst/>
              <a:cxnLst>
                <a:cxn ang="T12">
                  <a:pos x="T0" y="T1"/>
                </a:cxn>
                <a:cxn ang="T13">
                  <a:pos x="T2" y="T3"/>
                </a:cxn>
                <a:cxn ang="T14">
                  <a:pos x="T4" y="T5"/>
                </a:cxn>
                <a:cxn ang="T15">
                  <a:pos x="T6" y="T7"/>
                </a:cxn>
                <a:cxn ang="T16">
                  <a:pos x="T8" y="T9"/>
                </a:cxn>
                <a:cxn ang="T17">
                  <a:pos x="T10" y="T11"/>
                </a:cxn>
              </a:cxnLst>
              <a:rect l="T18" t="T19" r="T20" b="T21"/>
              <a:pathLst>
                <a:path w="785" h="340">
                  <a:moveTo>
                    <a:pt x="629" y="0"/>
                  </a:moveTo>
                  <a:lnTo>
                    <a:pt x="785" y="0"/>
                  </a:lnTo>
                  <a:lnTo>
                    <a:pt x="785" y="177"/>
                  </a:lnTo>
                  <a:lnTo>
                    <a:pt x="0" y="177"/>
                  </a:lnTo>
                  <a:lnTo>
                    <a:pt x="0" y="340"/>
                  </a:lnTo>
                  <a:lnTo>
                    <a:pt x="88" y="340"/>
                  </a:lnTo>
                </a:path>
              </a:pathLst>
            </a:custGeom>
            <a:noFill/>
            <a:ln w="28575" cap="flat" cmpd="sng">
              <a:solidFill>
                <a:srgbClr val="FF66FF"/>
              </a:solidFill>
              <a:prstDash val="sysDot"/>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0968" name="Oval 44"/>
            <p:cNvSpPr>
              <a:spLocks noChangeArrowheads="1"/>
            </p:cNvSpPr>
            <p:nvPr/>
          </p:nvSpPr>
          <p:spPr bwMode="auto">
            <a:xfrm>
              <a:off x="1437" y="1830"/>
              <a:ext cx="47" cy="47"/>
            </a:xfrm>
            <a:prstGeom prst="ellipse">
              <a:avLst/>
            </a:prstGeom>
            <a:solidFill>
              <a:srgbClr val="FF66FF"/>
            </a:solidFill>
            <a:ln w="28575">
              <a:solidFill>
                <a:srgbClr val="CC3300"/>
              </a:solidFill>
              <a:round/>
              <a:headEnd/>
              <a:tailEnd/>
            </a:ln>
          </p:spPr>
          <p:txBody>
            <a:bodyPr wrap="none" anchor="ctr"/>
            <a:lstStyle/>
            <a:p>
              <a:pPr>
                <a:lnSpc>
                  <a:spcPct val="90000"/>
                </a:lnSpc>
              </a:pPr>
              <a:endParaRPr lang="zh-CN" altLang="en-US">
                <a:latin typeface="黑体" pitchFamily="2" charset="-122"/>
                <a:ea typeface="黑体" pitchFamily="2" charset="-122"/>
              </a:endParaRPr>
            </a:p>
          </p:txBody>
        </p:sp>
      </p:grpSp>
    </p:spTree>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up)">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1986" name="Object 2"/>
          <p:cNvGraphicFramePr>
            <a:graphicFrameLocks noChangeAspect="1"/>
          </p:cNvGraphicFramePr>
          <p:nvPr/>
        </p:nvGraphicFramePr>
        <p:xfrm>
          <a:off x="0" y="504825"/>
          <a:ext cx="7724775" cy="3335338"/>
        </p:xfrm>
        <a:graphic>
          <a:graphicData uri="http://schemas.openxmlformats.org/presentationml/2006/ole">
            <mc:AlternateContent xmlns:mc="http://schemas.openxmlformats.org/markup-compatibility/2006">
              <mc:Choice xmlns:v="urn:schemas-microsoft-com:vml" Requires="v">
                <p:oleObj spid="_x0000_s42037" name="Document" r:id="rId4" imgW="5525681" imgH="2385111" progId="Word.Document.8">
                  <p:embed/>
                </p:oleObj>
              </mc:Choice>
              <mc:Fallback>
                <p:oleObj name="Document" r:id="rId4" imgW="5525681" imgH="2385111" progId="Word.Document.8">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504825"/>
                        <a:ext cx="7724775" cy="3335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41987" name="Group 37"/>
          <p:cNvGrpSpPr>
            <a:grpSpLocks/>
          </p:cNvGrpSpPr>
          <p:nvPr/>
        </p:nvGrpSpPr>
        <p:grpSpPr bwMode="auto">
          <a:xfrm>
            <a:off x="1057275" y="3957638"/>
            <a:ext cx="7265988" cy="2292350"/>
            <a:chOff x="658" y="2013"/>
            <a:chExt cx="4577" cy="1444"/>
          </a:xfrm>
        </p:grpSpPr>
        <p:sp>
          <p:nvSpPr>
            <p:cNvPr id="41997" name="Rectangle 38" descr="70%"/>
            <p:cNvSpPr>
              <a:spLocks noChangeAspect="1" noChangeArrowheads="1"/>
            </p:cNvSpPr>
            <p:nvPr/>
          </p:nvSpPr>
          <p:spPr bwMode="auto">
            <a:xfrm>
              <a:off x="3211" y="2309"/>
              <a:ext cx="199" cy="139"/>
            </a:xfrm>
            <a:prstGeom prst="rect">
              <a:avLst/>
            </a:prstGeom>
            <a:pattFill prst="pct70">
              <a:fgClr>
                <a:srgbClr val="66FF33"/>
              </a:fgClr>
              <a:bgClr>
                <a:srgbClr val="FFFFFF"/>
              </a:bgClr>
            </a:pattFill>
            <a:ln w="9525">
              <a:solidFill>
                <a:srgbClr val="000000"/>
              </a:solidFill>
              <a:miter lim="800000"/>
              <a:headEnd/>
              <a:tailEnd/>
            </a:ln>
          </p:spPr>
          <p:txBody>
            <a:bodyPr/>
            <a:lstStyle/>
            <a:p>
              <a:pPr>
                <a:lnSpc>
                  <a:spcPct val="90000"/>
                </a:lnSpc>
              </a:pPr>
              <a:endParaRPr lang="zh-CN" altLang="en-US">
                <a:latin typeface="黑体" pitchFamily="2" charset="-122"/>
                <a:ea typeface="黑体" pitchFamily="2" charset="-122"/>
              </a:endParaRPr>
            </a:p>
          </p:txBody>
        </p:sp>
        <p:sp>
          <p:nvSpPr>
            <p:cNvPr id="41998" name="Line 39"/>
            <p:cNvSpPr>
              <a:spLocks noChangeAspect="1" noChangeShapeType="1"/>
            </p:cNvSpPr>
            <p:nvPr/>
          </p:nvSpPr>
          <p:spPr bwMode="auto">
            <a:xfrm>
              <a:off x="658" y="2013"/>
              <a:ext cx="4577" cy="0"/>
            </a:xfrm>
            <a:prstGeom prst="line">
              <a:avLst/>
            </a:prstGeom>
            <a:noFill/>
            <a:ln w="57150">
              <a:solidFill>
                <a:srgbClr val="00008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1999" name="Rectangle 40"/>
            <p:cNvSpPr>
              <a:spLocks noChangeAspect="1" noChangeArrowheads="1"/>
            </p:cNvSpPr>
            <p:nvPr/>
          </p:nvSpPr>
          <p:spPr bwMode="auto">
            <a:xfrm>
              <a:off x="807" y="2212"/>
              <a:ext cx="1494" cy="1245"/>
            </a:xfrm>
            <a:prstGeom prst="rect">
              <a:avLst/>
            </a:prstGeom>
            <a:solidFill>
              <a:srgbClr val="FFFFFF"/>
            </a:solidFill>
            <a:ln w="28575">
              <a:solidFill>
                <a:srgbClr val="000080"/>
              </a:solidFill>
              <a:miter lim="800000"/>
              <a:headEnd/>
              <a:tailEnd/>
            </a:ln>
          </p:spPr>
          <p:txBody>
            <a:bodyPr/>
            <a:lstStyle/>
            <a:p>
              <a:pPr>
                <a:lnSpc>
                  <a:spcPct val="90000"/>
                </a:lnSpc>
              </a:pPr>
              <a:endParaRPr lang="zh-CN" altLang="en-US">
                <a:latin typeface="黑体" pitchFamily="2" charset="-122"/>
                <a:ea typeface="黑体" pitchFamily="2" charset="-122"/>
              </a:endParaRPr>
            </a:p>
          </p:txBody>
        </p:sp>
        <p:sp>
          <p:nvSpPr>
            <p:cNvPr id="42000" name="Rectangle 41"/>
            <p:cNvSpPr>
              <a:spLocks noChangeAspect="1" noChangeArrowheads="1"/>
            </p:cNvSpPr>
            <p:nvPr/>
          </p:nvSpPr>
          <p:spPr bwMode="auto">
            <a:xfrm>
              <a:off x="2806" y="2221"/>
              <a:ext cx="738" cy="1209"/>
            </a:xfrm>
            <a:prstGeom prst="rect">
              <a:avLst/>
            </a:prstGeom>
            <a:solidFill>
              <a:srgbClr val="FFFFFF"/>
            </a:solidFill>
            <a:ln w="28575">
              <a:solidFill>
                <a:srgbClr val="000080"/>
              </a:solidFill>
              <a:miter lim="800000"/>
              <a:headEnd/>
              <a:tailEnd/>
            </a:ln>
          </p:spPr>
          <p:txBody>
            <a:bodyPr/>
            <a:lstStyle/>
            <a:p>
              <a:pPr>
                <a:lnSpc>
                  <a:spcPct val="90000"/>
                </a:lnSpc>
              </a:pPr>
              <a:endParaRPr lang="zh-CN" altLang="en-US">
                <a:latin typeface="黑体" pitchFamily="2" charset="-122"/>
                <a:ea typeface="黑体" pitchFamily="2" charset="-122"/>
              </a:endParaRPr>
            </a:p>
          </p:txBody>
        </p:sp>
        <p:sp>
          <p:nvSpPr>
            <p:cNvPr id="42001" name="Rectangle 42"/>
            <p:cNvSpPr>
              <a:spLocks noChangeAspect="1" noChangeArrowheads="1"/>
            </p:cNvSpPr>
            <p:nvPr/>
          </p:nvSpPr>
          <p:spPr bwMode="auto">
            <a:xfrm>
              <a:off x="4085" y="2230"/>
              <a:ext cx="758" cy="461"/>
            </a:xfrm>
            <a:prstGeom prst="rect">
              <a:avLst/>
            </a:prstGeom>
            <a:solidFill>
              <a:srgbClr val="FFFFFF"/>
            </a:solidFill>
            <a:ln w="28575">
              <a:solidFill>
                <a:srgbClr val="000080"/>
              </a:solidFill>
              <a:miter lim="800000"/>
              <a:headEnd/>
              <a:tailEnd/>
            </a:ln>
          </p:spPr>
          <p:txBody>
            <a:bodyPr/>
            <a:lstStyle/>
            <a:p>
              <a:pPr>
                <a:lnSpc>
                  <a:spcPct val="90000"/>
                </a:lnSpc>
              </a:pPr>
              <a:endParaRPr lang="zh-CN" altLang="en-US">
                <a:latin typeface="黑体" pitchFamily="2" charset="-122"/>
                <a:ea typeface="黑体" pitchFamily="2" charset="-122"/>
              </a:endParaRPr>
            </a:p>
          </p:txBody>
        </p:sp>
        <p:sp>
          <p:nvSpPr>
            <p:cNvPr id="42002" name="Rectangle 43"/>
            <p:cNvSpPr>
              <a:spLocks noChangeAspect="1" noChangeArrowheads="1"/>
            </p:cNvSpPr>
            <p:nvPr/>
          </p:nvSpPr>
          <p:spPr bwMode="auto">
            <a:xfrm>
              <a:off x="4096" y="2884"/>
              <a:ext cx="766" cy="528"/>
            </a:xfrm>
            <a:prstGeom prst="rect">
              <a:avLst/>
            </a:prstGeom>
            <a:solidFill>
              <a:srgbClr val="FFFFFF"/>
            </a:solidFill>
            <a:ln w="28575">
              <a:solidFill>
                <a:srgbClr val="000080"/>
              </a:solidFill>
              <a:miter lim="800000"/>
              <a:headEnd/>
              <a:tailEnd/>
            </a:ln>
          </p:spPr>
          <p:txBody>
            <a:bodyPr/>
            <a:lstStyle/>
            <a:p>
              <a:pPr>
                <a:lnSpc>
                  <a:spcPct val="90000"/>
                </a:lnSpc>
              </a:pPr>
              <a:endParaRPr lang="zh-CN" altLang="en-US">
                <a:latin typeface="黑体" pitchFamily="2" charset="-122"/>
                <a:ea typeface="黑体" pitchFamily="2" charset="-122"/>
              </a:endParaRPr>
            </a:p>
          </p:txBody>
        </p:sp>
        <p:sp>
          <p:nvSpPr>
            <p:cNvPr id="42003" name="Text Box 44"/>
            <p:cNvSpPr txBox="1">
              <a:spLocks noChangeAspect="1" noChangeArrowheads="1"/>
            </p:cNvSpPr>
            <p:nvPr/>
          </p:nvSpPr>
          <p:spPr bwMode="auto">
            <a:xfrm>
              <a:off x="1275" y="3264"/>
              <a:ext cx="495" cy="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r>
                <a:rPr lang="en-US" altLang="zh-CN" sz="1400">
                  <a:latin typeface="黑体" pitchFamily="2" charset="-122"/>
                  <a:ea typeface="黑体" pitchFamily="2" charset="-122"/>
                </a:rPr>
                <a:t>CPU</a:t>
              </a:r>
            </a:p>
          </p:txBody>
        </p:sp>
        <p:sp>
          <p:nvSpPr>
            <p:cNvPr id="42004" name="Rectangle 45"/>
            <p:cNvSpPr>
              <a:spLocks noChangeAspect="1" noChangeArrowheads="1"/>
            </p:cNvSpPr>
            <p:nvPr/>
          </p:nvSpPr>
          <p:spPr bwMode="auto">
            <a:xfrm>
              <a:off x="1713" y="2309"/>
              <a:ext cx="477" cy="113"/>
            </a:xfrm>
            <a:prstGeom prst="rect">
              <a:avLst/>
            </a:prstGeom>
            <a:solidFill>
              <a:srgbClr val="FFFFFF"/>
            </a:solidFill>
            <a:ln w="28575">
              <a:solidFill>
                <a:srgbClr val="000080"/>
              </a:solidFill>
              <a:miter lim="800000"/>
              <a:headEnd/>
              <a:tailEnd/>
            </a:ln>
          </p:spPr>
          <p:txBody>
            <a:bodyPr/>
            <a:lstStyle/>
            <a:p>
              <a:pPr>
                <a:lnSpc>
                  <a:spcPct val="90000"/>
                </a:lnSpc>
              </a:pPr>
              <a:endParaRPr lang="zh-CN" altLang="en-US">
                <a:latin typeface="黑体" pitchFamily="2" charset="-122"/>
                <a:ea typeface="黑体" pitchFamily="2" charset="-122"/>
              </a:endParaRPr>
            </a:p>
          </p:txBody>
        </p:sp>
        <p:sp>
          <p:nvSpPr>
            <p:cNvPr id="42005" name="Rectangle 46"/>
            <p:cNvSpPr>
              <a:spLocks noChangeAspect="1" noChangeArrowheads="1"/>
            </p:cNvSpPr>
            <p:nvPr/>
          </p:nvSpPr>
          <p:spPr bwMode="auto">
            <a:xfrm>
              <a:off x="1713" y="2457"/>
              <a:ext cx="477" cy="112"/>
            </a:xfrm>
            <a:prstGeom prst="rect">
              <a:avLst/>
            </a:prstGeom>
            <a:solidFill>
              <a:srgbClr val="FFFFFF"/>
            </a:solidFill>
            <a:ln w="19050">
              <a:solidFill>
                <a:srgbClr val="000080"/>
              </a:solidFill>
              <a:miter lim="800000"/>
              <a:headEnd/>
              <a:tailEnd/>
            </a:ln>
          </p:spPr>
          <p:txBody>
            <a:bodyPr/>
            <a:lstStyle/>
            <a:p>
              <a:pPr>
                <a:lnSpc>
                  <a:spcPct val="90000"/>
                </a:lnSpc>
              </a:pPr>
              <a:endParaRPr lang="zh-CN" altLang="en-US">
                <a:latin typeface="黑体" pitchFamily="2" charset="-122"/>
                <a:ea typeface="黑体" pitchFamily="2" charset="-122"/>
              </a:endParaRPr>
            </a:p>
          </p:txBody>
        </p:sp>
        <p:sp>
          <p:nvSpPr>
            <p:cNvPr id="42006" name="Rectangle 47"/>
            <p:cNvSpPr>
              <a:spLocks noChangeAspect="1" noChangeArrowheads="1"/>
            </p:cNvSpPr>
            <p:nvPr/>
          </p:nvSpPr>
          <p:spPr bwMode="auto">
            <a:xfrm>
              <a:off x="1713" y="2707"/>
              <a:ext cx="477" cy="116"/>
            </a:xfrm>
            <a:prstGeom prst="rect">
              <a:avLst/>
            </a:prstGeom>
            <a:solidFill>
              <a:srgbClr val="FFFFFF"/>
            </a:solidFill>
            <a:ln w="9525">
              <a:solidFill>
                <a:srgbClr val="000000"/>
              </a:solidFill>
              <a:miter lim="800000"/>
              <a:headEnd/>
              <a:tailEnd/>
            </a:ln>
          </p:spPr>
          <p:txBody>
            <a:bodyPr/>
            <a:lstStyle/>
            <a:p>
              <a:pPr>
                <a:lnSpc>
                  <a:spcPct val="90000"/>
                </a:lnSpc>
              </a:pPr>
              <a:endParaRPr lang="zh-CN" altLang="en-US">
                <a:latin typeface="黑体" pitchFamily="2" charset="-122"/>
                <a:ea typeface="黑体" pitchFamily="2" charset="-122"/>
              </a:endParaRPr>
            </a:p>
          </p:txBody>
        </p:sp>
        <p:sp>
          <p:nvSpPr>
            <p:cNvPr id="42007" name="Rectangle 48"/>
            <p:cNvSpPr>
              <a:spLocks noChangeAspect="1" noChangeArrowheads="1"/>
            </p:cNvSpPr>
            <p:nvPr/>
          </p:nvSpPr>
          <p:spPr bwMode="auto">
            <a:xfrm>
              <a:off x="1713" y="2707"/>
              <a:ext cx="477" cy="575"/>
            </a:xfrm>
            <a:prstGeom prst="rect">
              <a:avLst/>
            </a:prstGeom>
            <a:solidFill>
              <a:srgbClr val="FFFFFF"/>
            </a:solidFill>
            <a:ln w="19050">
              <a:solidFill>
                <a:srgbClr val="000080"/>
              </a:solidFill>
              <a:miter lim="800000"/>
              <a:headEnd/>
              <a:tailEnd/>
            </a:ln>
          </p:spPr>
          <p:txBody>
            <a:bodyPr/>
            <a:lstStyle/>
            <a:p>
              <a:pPr>
                <a:lnSpc>
                  <a:spcPct val="90000"/>
                </a:lnSpc>
              </a:pPr>
              <a:endParaRPr lang="zh-CN" altLang="en-US">
                <a:latin typeface="黑体" pitchFamily="2" charset="-122"/>
                <a:ea typeface="黑体" pitchFamily="2" charset="-122"/>
              </a:endParaRPr>
            </a:p>
          </p:txBody>
        </p:sp>
        <p:sp>
          <p:nvSpPr>
            <p:cNvPr id="42008" name="Rectangle 49"/>
            <p:cNvSpPr>
              <a:spLocks noChangeAspect="1" noChangeArrowheads="1"/>
            </p:cNvSpPr>
            <p:nvPr/>
          </p:nvSpPr>
          <p:spPr bwMode="auto">
            <a:xfrm>
              <a:off x="1713" y="2823"/>
              <a:ext cx="477" cy="111"/>
            </a:xfrm>
            <a:prstGeom prst="rect">
              <a:avLst/>
            </a:prstGeom>
            <a:noFill/>
            <a:ln w="9525">
              <a:solidFill>
                <a:srgbClr val="000080"/>
              </a:solidFill>
              <a:miter lim="800000"/>
              <a:headEnd/>
              <a:tailEnd/>
            </a:ln>
            <a:extLst>
              <a:ext uri="{909E8E84-426E-40DD-AFC4-6F175D3DCCD1}">
                <a14:hiddenFill xmlns:a14="http://schemas.microsoft.com/office/drawing/2010/main">
                  <a:solidFill>
                    <a:srgbClr val="FFFFFF"/>
                  </a:solidFill>
                </a14:hiddenFill>
              </a:ext>
            </a:extLst>
          </p:spPr>
          <p:txBody>
            <a:bodyPr/>
            <a:lstStyle/>
            <a:p>
              <a:pPr>
                <a:lnSpc>
                  <a:spcPct val="90000"/>
                </a:lnSpc>
              </a:pPr>
              <a:endParaRPr lang="zh-CN" altLang="en-US">
                <a:latin typeface="黑体" pitchFamily="2" charset="-122"/>
                <a:ea typeface="黑体" pitchFamily="2" charset="-122"/>
              </a:endParaRPr>
            </a:p>
          </p:txBody>
        </p:sp>
        <p:sp>
          <p:nvSpPr>
            <p:cNvPr id="42009" name="Rectangle 50"/>
            <p:cNvSpPr>
              <a:spLocks noChangeAspect="1" noChangeArrowheads="1"/>
            </p:cNvSpPr>
            <p:nvPr/>
          </p:nvSpPr>
          <p:spPr bwMode="auto">
            <a:xfrm>
              <a:off x="1713" y="3170"/>
              <a:ext cx="477" cy="112"/>
            </a:xfrm>
            <a:prstGeom prst="rect">
              <a:avLst/>
            </a:prstGeom>
            <a:noFill/>
            <a:ln w="9525">
              <a:solidFill>
                <a:srgbClr val="000080"/>
              </a:solidFill>
              <a:miter lim="800000"/>
              <a:headEnd/>
              <a:tailEnd/>
            </a:ln>
            <a:extLst>
              <a:ext uri="{909E8E84-426E-40DD-AFC4-6F175D3DCCD1}">
                <a14:hiddenFill xmlns:a14="http://schemas.microsoft.com/office/drawing/2010/main">
                  <a:solidFill>
                    <a:srgbClr val="FFFFFF"/>
                  </a:solidFill>
                </a14:hiddenFill>
              </a:ext>
            </a:extLst>
          </p:spPr>
          <p:txBody>
            <a:bodyPr/>
            <a:lstStyle/>
            <a:p>
              <a:pPr>
                <a:lnSpc>
                  <a:spcPct val="90000"/>
                </a:lnSpc>
              </a:pPr>
              <a:endParaRPr lang="zh-CN" altLang="en-US">
                <a:latin typeface="黑体" pitchFamily="2" charset="-122"/>
                <a:ea typeface="黑体" pitchFamily="2" charset="-122"/>
              </a:endParaRPr>
            </a:p>
          </p:txBody>
        </p:sp>
        <p:sp>
          <p:nvSpPr>
            <p:cNvPr id="42010" name="Text Box 51"/>
            <p:cNvSpPr txBox="1">
              <a:spLocks noChangeAspect="1" noChangeArrowheads="1"/>
            </p:cNvSpPr>
            <p:nvPr/>
          </p:nvSpPr>
          <p:spPr bwMode="auto">
            <a:xfrm>
              <a:off x="1340" y="2300"/>
              <a:ext cx="355"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r>
                <a:rPr lang="en-US" altLang="zh-CN" sz="1400">
                  <a:latin typeface="黑体" pitchFamily="2" charset="-122"/>
                  <a:ea typeface="黑体" pitchFamily="2" charset="-122"/>
                </a:rPr>
                <a:t>IR</a:t>
              </a:r>
              <a:endParaRPr lang="en-US" altLang="zh-CN" sz="1400" b="0">
                <a:latin typeface="黑体" pitchFamily="2" charset="-122"/>
                <a:ea typeface="黑体" pitchFamily="2" charset="-122"/>
              </a:endParaRPr>
            </a:p>
          </p:txBody>
        </p:sp>
        <p:sp>
          <p:nvSpPr>
            <p:cNvPr id="42011" name="Text Box 52"/>
            <p:cNvSpPr txBox="1">
              <a:spLocks noChangeAspect="1" noChangeArrowheads="1"/>
            </p:cNvSpPr>
            <p:nvPr/>
          </p:nvSpPr>
          <p:spPr bwMode="auto">
            <a:xfrm>
              <a:off x="1358" y="2430"/>
              <a:ext cx="355" cy="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r>
                <a:rPr lang="en-US" altLang="zh-CN" sz="1400">
                  <a:latin typeface="黑体" pitchFamily="2" charset="-122"/>
                  <a:ea typeface="黑体" pitchFamily="2" charset="-122"/>
                </a:rPr>
                <a:t>PC</a:t>
              </a:r>
              <a:endParaRPr lang="en-US" altLang="zh-CN" sz="1400" b="0">
                <a:latin typeface="黑体" pitchFamily="2" charset="-122"/>
                <a:ea typeface="黑体" pitchFamily="2" charset="-122"/>
              </a:endParaRPr>
            </a:p>
          </p:txBody>
        </p:sp>
        <p:sp>
          <p:nvSpPr>
            <p:cNvPr id="42012" name="Text Box 53"/>
            <p:cNvSpPr txBox="1">
              <a:spLocks noChangeAspect="1" noChangeArrowheads="1"/>
            </p:cNvSpPr>
            <p:nvPr/>
          </p:nvSpPr>
          <p:spPr bwMode="auto">
            <a:xfrm>
              <a:off x="1358" y="2682"/>
              <a:ext cx="355" cy="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r>
                <a:rPr lang="en-US" altLang="zh-CN" sz="1400">
                  <a:latin typeface="黑体" pitchFamily="2" charset="-122"/>
                  <a:ea typeface="黑体" pitchFamily="2" charset="-122"/>
                </a:rPr>
                <a:t>R0</a:t>
              </a:r>
              <a:endParaRPr lang="en-US" altLang="zh-CN" sz="1400" b="0">
                <a:latin typeface="黑体" pitchFamily="2" charset="-122"/>
                <a:ea typeface="黑体" pitchFamily="2" charset="-122"/>
              </a:endParaRPr>
            </a:p>
          </p:txBody>
        </p:sp>
        <p:sp>
          <p:nvSpPr>
            <p:cNvPr id="42013" name="Text Box 54"/>
            <p:cNvSpPr txBox="1">
              <a:spLocks noChangeAspect="1" noChangeArrowheads="1"/>
            </p:cNvSpPr>
            <p:nvPr/>
          </p:nvSpPr>
          <p:spPr bwMode="auto">
            <a:xfrm>
              <a:off x="1358" y="2795"/>
              <a:ext cx="355"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r>
                <a:rPr lang="en-US" altLang="zh-CN" sz="1400">
                  <a:latin typeface="黑体" pitchFamily="2" charset="-122"/>
                  <a:ea typeface="黑体" pitchFamily="2" charset="-122"/>
                </a:rPr>
                <a:t>R1</a:t>
              </a:r>
              <a:endParaRPr lang="en-US" altLang="zh-CN" sz="1400" b="0">
                <a:latin typeface="黑体" pitchFamily="2" charset="-122"/>
                <a:ea typeface="黑体" pitchFamily="2" charset="-122"/>
              </a:endParaRPr>
            </a:p>
          </p:txBody>
        </p:sp>
        <p:sp>
          <p:nvSpPr>
            <p:cNvPr id="42014" name="Text Box 55"/>
            <p:cNvSpPr txBox="1">
              <a:spLocks noChangeAspect="1" noChangeArrowheads="1"/>
            </p:cNvSpPr>
            <p:nvPr/>
          </p:nvSpPr>
          <p:spPr bwMode="auto">
            <a:xfrm>
              <a:off x="1713" y="2977"/>
              <a:ext cx="477"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r>
                <a:rPr lang="zh-CN" altLang="en-US" sz="1400" b="0">
                  <a:latin typeface="黑体" pitchFamily="2" charset="-122"/>
                  <a:ea typeface="黑体" pitchFamily="2" charset="-122"/>
                </a:rPr>
                <a:t>……</a:t>
              </a:r>
            </a:p>
          </p:txBody>
        </p:sp>
        <p:sp>
          <p:nvSpPr>
            <p:cNvPr id="42015" name="Rectangle 56"/>
            <p:cNvSpPr>
              <a:spLocks noChangeAspect="1" noChangeArrowheads="1"/>
            </p:cNvSpPr>
            <p:nvPr/>
          </p:nvSpPr>
          <p:spPr bwMode="auto">
            <a:xfrm>
              <a:off x="2806" y="2352"/>
              <a:ext cx="738" cy="122"/>
            </a:xfrm>
            <a:prstGeom prst="rect">
              <a:avLst/>
            </a:prstGeom>
            <a:solidFill>
              <a:srgbClr val="FFFFFF"/>
            </a:solidFill>
            <a:ln w="9525">
              <a:solidFill>
                <a:srgbClr val="000080"/>
              </a:solidFill>
              <a:miter lim="800000"/>
              <a:headEnd/>
              <a:tailEnd/>
            </a:ln>
          </p:spPr>
          <p:txBody>
            <a:bodyPr/>
            <a:lstStyle/>
            <a:p>
              <a:pPr>
                <a:lnSpc>
                  <a:spcPct val="90000"/>
                </a:lnSpc>
              </a:pPr>
              <a:endParaRPr lang="zh-CN" altLang="en-US">
                <a:latin typeface="黑体" pitchFamily="2" charset="-122"/>
                <a:ea typeface="黑体" pitchFamily="2" charset="-122"/>
              </a:endParaRPr>
            </a:p>
          </p:txBody>
        </p:sp>
        <p:sp>
          <p:nvSpPr>
            <p:cNvPr id="42016" name="Rectangle 57"/>
            <p:cNvSpPr>
              <a:spLocks noChangeAspect="1" noChangeArrowheads="1"/>
            </p:cNvSpPr>
            <p:nvPr/>
          </p:nvSpPr>
          <p:spPr bwMode="auto">
            <a:xfrm>
              <a:off x="2806" y="2657"/>
              <a:ext cx="738" cy="121"/>
            </a:xfrm>
            <a:prstGeom prst="rect">
              <a:avLst/>
            </a:prstGeom>
            <a:noFill/>
            <a:ln w="9525">
              <a:solidFill>
                <a:srgbClr val="000080"/>
              </a:solidFill>
              <a:miter lim="800000"/>
              <a:headEnd/>
              <a:tailEnd/>
            </a:ln>
            <a:extLst>
              <a:ext uri="{909E8E84-426E-40DD-AFC4-6F175D3DCCD1}">
                <a14:hiddenFill xmlns:a14="http://schemas.microsoft.com/office/drawing/2010/main">
                  <a:solidFill>
                    <a:srgbClr val="FFFFFF"/>
                  </a:solidFill>
                </a14:hiddenFill>
              </a:ext>
            </a:extLst>
          </p:spPr>
          <p:txBody>
            <a:bodyPr/>
            <a:lstStyle/>
            <a:p>
              <a:pPr>
                <a:lnSpc>
                  <a:spcPct val="90000"/>
                </a:lnSpc>
              </a:pPr>
              <a:endParaRPr lang="zh-CN" altLang="en-US">
                <a:latin typeface="黑体" pitchFamily="2" charset="-122"/>
                <a:ea typeface="黑体" pitchFamily="2" charset="-122"/>
              </a:endParaRPr>
            </a:p>
          </p:txBody>
        </p:sp>
        <p:sp>
          <p:nvSpPr>
            <p:cNvPr id="42017" name="Text Box 58"/>
            <p:cNvSpPr txBox="1">
              <a:spLocks noChangeAspect="1" noChangeArrowheads="1"/>
            </p:cNvSpPr>
            <p:nvPr/>
          </p:nvSpPr>
          <p:spPr bwMode="auto">
            <a:xfrm>
              <a:off x="2910" y="2482"/>
              <a:ext cx="551" cy="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r>
                <a:rPr lang="zh-CN" altLang="en-US" sz="1400" b="0">
                  <a:latin typeface="黑体" pitchFamily="2" charset="-122"/>
                  <a:ea typeface="黑体" pitchFamily="2" charset="-122"/>
                </a:rPr>
                <a:t>……</a:t>
              </a:r>
            </a:p>
          </p:txBody>
        </p:sp>
        <p:sp>
          <p:nvSpPr>
            <p:cNvPr id="42018" name="Rectangle 59"/>
            <p:cNvSpPr>
              <a:spLocks noChangeAspect="1" noChangeArrowheads="1"/>
            </p:cNvSpPr>
            <p:nvPr/>
          </p:nvSpPr>
          <p:spPr bwMode="auto">
            <a:xfrm>
              <a:off x="2806" y="2891"/>
              <a:ext cx="738" cy="122"/>
            </a:xfrm>
            <a:prstGeom prst="rect">
              <a:avLst/>
            </a:prstGeom>
            <a:noFill/>
            <a:ln w="9525">
              <a:solidFill>
                <a:srgbClr val="000080"/>
              </a:solidFill>
              <a:miter lim="800000"/>
              <a:headEnd/>
              <a:tailEnd/>
            </a:ln>
            <a:extLst>
              <a:ext uri="{909E8E84-426E-40DD-AFC4-6F175D3DCCD1}">
                <a14:hiddenFill xmlns:a14="http://schemas.microsoft.com/office/drawing/2010/main">
                  <a:solidFill>
                    <a:srgbClr val="FFFFFF"/>
                  </a:solidFill>
                </a14:hiddenFill>
              </a:ext>
            </a:extLst>
          </p:spPr>
          <p:txBody>
            <a:bodyPr/>
            <a:lstStyle/>
            <a:p>
              <a:pPr>
                <a:lnSpc>
                  <a:spcPct val="90000"/>
                </a:lnSpc>
              </a:pPr>
              <a:endParaRPr lang="zh-CN" altLang="en-US">
                <a:latin typeface="黑体" pitchFamily="2" charset="-122"/>
                <a:ea typeface="黑体" pitchFamily="2" charset="-122"/>
              </a:endParaRPr>
            </a:p>
          </p:txBody>
        </p:sp>
        <p:sp>
          <p:nvSpPr>
            <p:cNvPr id="42019" name="Text Box 60"/>
            <p:cNvSpPr txBox="1">
              <a:spLocks noChangeAspect="1" noChangeArrowheads="1"/>
            </p:cNvSpPr>
            <p:nvPr/>
          </p:nvSpPr>
          <p:spPr bwMode="auto">
            <a:xfrm>
              <a:off x="2910" y="3092"/>
              <a:ext cx="551"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r>
                <a:rPr lang="zh-CN" altLang="en-US" sz="1400" b="0">
                  <a:latin typeface="黑体" pitchFamily="2" charset="-122"/>
                  <a:ea typeface="黑体" pitchFamily="2" charset="-122"/>
                </a:rPr>
                <a:t>……</a:t>
              </a:r>
            </a:p>
          </p:txBody>
        </p:sp>
        <p:sp>
          <p:nvSpPr>
            <p:cNvPr id="42020" name="Text Box 61"/>
            <p:cNvSpPr txBox="1">
              <a:spLocks noChangeAspect="1" noChangeArrowheads="1"/>
            </p:cNvSpPr>
            <p:nvPr/>
          </p:nvSpPr>
          <p:spPr bwMode="auto">
            <a:xfrm>
              <a:off x="2844" y="3240"/>
              <a:ext cx="672"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r>
                <a:rPr lang="en-US" altLang="zh-CN" sz="1400">
                  <a:latin typeface="黑体" pitchFamily="2" charset="-122"/>
                  <a:ea typeface="黑体" pitchFamily="2" charset="-122"/>
                </a:rPr>
                <a:t>MM</a:t>
              </a:r>
            </a:p>
          </p:txBody>
        </p:sp>
        <p:sp>
          <p:nvSpPr>
            <p:cNvPr id="42021" name="Text Box 62"/>
            <p:cNvSpPr txBox="1">
              <a:spLocks noChangeAspect="1" noChangeArrowheads="1"/>
            </p:cNvSpPr>
            <p:nvPr/>
          </p:nvSpPr>
          <p:spPr bwMode="auto">
            <a:xfrm>
              <a:off x="4161" y="3203"/>
              <a:ext cx="682"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r>
                <a:rPr lang="en-US" altLang="zh-CN" sz="1600">
                  <a:latin typeface="黑体" pitchFamily="2" charset="-122"/>
                  <a:ea typeface="黑体" pitchFamily="2" charset="-122"/>
                </a:rPr>
                <a:t>I/O</a:t>
              </a:r>
              <a:r>
                <a:rPr lang="zh-CN" altLang="en-US" sz="1600">
                  <a:latin typeface="黑体" pitchFamily="2" charset="-122"/>
                  <a:ea typeface="黑体" pitchFamily="2" charset="-122"/>
                </a:rPr>
                <a:t>设备</a:t>
              </a:r>
            </a:p>
          </p:txBody>
        </p:sp>
        <p:sp>
          <p:nvSpPr>
            <p:cNvPr id="42022" name="Rectangle 63"/>
            <p:cNvSpPr>
              <a:spLocks noChangeAspect="1" noChangeArrowheads="1"/>
            </p:cNvSpPr>
            <p:nvPr/>
          </p:nvSpPr>
          <p:spPr bwMode="auto">
            <a:xfrm>
              <a:off x="4254" y="2282"/>
              <a:ext cx="477" cy="114"/>
            </a:xfrm>
            <a:prstGeom prst="rect">
              <a:avLst/>
            </a:prstGeom>
            <a:solidFill>
              <a:srgbClr val="FFFFFF"/>
            </a:solidFill>
            <a:ln w="19050">
              <a:solidFill>
                <a:srgbClr val="000080"/>
              </a:solidFill>
              <a:miter lim="800000"/>
              <a:headEnd/>
              <a:tailEnd/>
            </a:ln>
          </p:spPr>
          <p:txBody>
            <a:bodyPr/>
            <a:lstStyle/>
            <a:p>
              <a:pPr>
                <a:lnSpc>
                  <a:spcPct val="90000"/>
                </a:lnSpc>
              </a:pPr>
              <a:endParaRPr lang="zh-CN" altLang="en-US">
                <a:latin typeface="黑体" pitchFamily="2" charset="-122"/>
                <a:ea typeface="黑体" pitchFamily="2" charset="-122"/>
              </a:endParaRPr>
            </a:p>
          </p:txBody>
        </p:sp>
        <p:sp>
          <p:nvSpPr>
            <p:cNvPr id="42023" name="Text Box 64"/>
            <p:cNvSpPr txBox="1">
              <a:spLocks noChangeAspect="1" noChangeArrowheads="1"/>
            </p:cNvSpPr>
            <p:nvPr/>
          </p:nvSpPr>
          <p:spPr bwMode="auto">
            <a:xfrm>
              <a:off x="4133" y="2509"/>
              <a:ext cx="682"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r>
                <a:rPr lang="en-US" altLang="zh-CN" sz="1600">
                  <a:latin typeface="黑体" pitchFamily="2" charset="-122"/>
                  <a:ea typeface="黑体" pitchFamily="2" charset="-122"/>
                </a:rPr>
                <a:t>I/O</a:t>
              </a:r>
              <a:r>
                <a:rPr lang="zh-CN" altLang="en-US" sz="1600">
                  <a:latin typeface="黑体" pitchFamily="2" charset="-122"/>
                  <a:ea typeface="黑体" pitchFamily="2" charset="-122"/>
                </a:rPr>
                <a:t>接口</a:t>
              </a:r>
            </a:p>
          </p:txBody>
        </p:sp>
        <p:sp>
          <p:nvSpPr>
            <p:cNvPr id="42024" name="Line 65"/>
            <p:cNvSpPr>
              <a:spLocks noChangeAspect="1" noChangeShapeType="1"/>
            </p:cNvSpPr>
            <p:nvPr/>
          </p:nvSpPr>
          <p:spPr bwMode="auto">
            <a:xfrm>
              <a:off x="1592" y="2013"/>
              <a:ext cx="0" cy="199"/>
            </a:xfrm>
            <a:prstGeom prst="line">
              <a:avLst/>
            </a:prstGeom>
            <a:noFill/>
            <a:ln w="38100">
              <a:solidFill>
                <a:srgbClr val="000080"/>
              </a:solidFill>
              <a:round/>
              <a:headEnd type="triangle" w="sm" len="sm"/>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42025" name="Line 66"/>
            <p:cNvSpPr>
              <a:spLocks noChangeAspect="1" noChangeShapeType="1"/>
            </p:cNvSpPr>
            <p:nvPr/>
          </p:nvSpPr>
          <p:spPr bwMode="auto">
            <a:xfrm>
              <a:off x="4470" y="2023"/>
              <a:ext cx="0" cy="198"/>
            </a:xfrm>
            <a:prstGeom prst="line">
              <a:avLst/>
            </a:prstGeom>
            <a:noFill/>
            <a:ln w="38100">
              <a:solidFill>
                <a:srgbClr val="000080"/>
              </a:solidFill>
              <a:round/>
              <a:headEnd type="triangle" w="sm" len="sm"/>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42026" name="Line 67"/>
            <p:cNvSpPr>
              <a:spLocks noChangeAspect="1" noChangeShapeType="1"/>
            </p:cNvSpPr>
            <p:nvPr/>
          </p:nvSpPr>
          <p:spPr bwMode="auto">
            <a:xfrm>
              <a:off x="4488" y="2691"/>
              <a:ext cx="0" cy="200"/>
            </a:xfrm>
            <a:prstGeom prst="line">
              <a:avLst/>
            </a:prstGeom>
            <a:noFill/>
            <a:ln w="28575">
              <a:solidFill>
                <a:srgbClr val="000080"/>
              </a:solidFill>
              <a:round/>
              <a:headEnd type="triangle" w="sm" len="sm"/>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42027" name="Rectangle 68"/>
            <p:cNvSpPr>
              <a:spLocks noChangeAspect="1" noChangeArrowheads="1"/>
            </p:cNvSpPr>
            <p:nvPr/>
          </p:nvSpPr>
          <p:spPr bwMode="auto">
            <a:xfrm>
              <a:off x="2806" y="2352"/>
              <a:ext cx="738" cy="122"/>
            </a:xfrm>
            <a:prstGeom prst="rect">
              <a:avLst/>
            </a:prstGeom>
            <a:noFill/>
            <a:ln w="28575">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nSpc>
                  <a:spcPct val="90000"/>
                </a:lnSpc>
              </a:pPr>
              <a:endParaRPr lang="zh-CN" altLang="en-US">
                <a:latin typeface="黑体" pitchFamily="2" charset="-122"/>
                <a:ea typeface="黑体" pitchFamily="2" charset="-122"/>
              </a:endParaRPr>
            </a:p>
          </p:txBody>
        </p:sp>
        <p:sp>
          <p:nvSpPr>
            <p:cNvPr id="42028" name="Rectangle 69"/>
            <p:cNvSpPr>
              <a:spLocks noChangeAspect="1" noChangeArrowheads="1"/>
            </p:cNvSpPr>
            <p:nvPr/>
          </p:nvSpPr>
          <p:spPr bwMode="auto">
            <a:xfrm>
              <a:off x="1713" y="2309"/>
              <a:ext cx="475" cy="113"/>
            </a:xfrm>
            <a:prstGeom prst="rect">
              <a:avLst/>
            </a:prstGeom>
            <a:noFill/>
            <a:ln w="12700">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nSpc>
                  <a:spcPct val="90000"/>
                </a:lnSpc>
              </a:pPr>
              <a:endParaRPr lang="zh-CN" altLang="en-US">
                <a:latin typeface="黑体" pitchFamily="2" charset="-122"/>
                <a:ea typeface="黑体" pitchFamily="2" charset="-122"/>
              </a:endParaRPr>
            </a:p>
          </p:txBody>
        </p:sp>
        <p:sp>
          <p:nvSpPr>
            <p:cNvPr id="42029" name="Line 70"/>
            <p:cNvSpPr>
              <a:spLocks noChangeAspect="1" noChangeShapeType="1"/>
            </p:cNvSpPr>
            <p:nvPr/>
          </p:nvSpPr>
          <p:spPr bwMode="auto">
            <a:xfrm>
              <a:off x="3189" y="2023"/>
              <a:ext cx="0" cy="200"/>
            </a:xfrm>
            <a:prstGeom prst="line">
              <a:avLst/>
            </a:prstGeom>
            <a:noFill/>
            <a:ln w="38100">
              <a:solidFill>
                <a:srgbClr val="000080"/>
              </a:solidFill>
              <a:round/>
              <a:headEnd type="triangle" w="sm" len="sm"/>
              <a:tailEnd type="triangle" w="sm" len="sm"/>
            </a:ln>
            <a:extLst>
              <a:ext uri="{909E8E84-426E-40DD-AFC4-6F175D3DCCD1}">
                <a14:hiddenFill xmlns:a14="http://schemas.microsoft.com/office/drawing/2010/main">
                  <a:noFill/>
                </a14:hiddenFill>
              </a:ext>
            </a:extLst>
          </p:spPr>
          <p:txBody>
            <a:bodyPr/>
            <a:lstStyle/>
            <a:p>
              <a:endParaRPr lang="zh-CN" altLang="en-US"/>
            </a:p>
          </p:txBody>
        </p:sp>
      </p:grpSp>
      <p:sp>
        <p:nvSpPr>
          <p:cNvPr id="41988" name="Rectangle 90"/>
          <p:cNvSpPr>
            <a:spLocks noChangeArrowheads="1"/>
          </p:cNvSpPr>
          <p:nvPr/>
        </p:nvSpPr>
        <p:spPr bwMode="auto">
          <a:xfrm>
            <a:off x="4460875" y="4972050"/>
            <a:ext cx="1162050"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lstStyle/>
          <a:p>
            <a:pPr>
              <a:lnSpc>
                <a:spcPct val="90000"/>
              </a:lnSpc>
            </a:pPr>
            <a:endParaRPr lang="zh-CN" altLang="en-US">
              <a:latin typeface="黑体" pitchFamily="2" charset="-122"/>
              <a:ea typeface="黑体" pitchFamily="2" charset="-122"/>
            </a:endParaRPr>
          </a:p>
        </p:txBody>
      </p:sp>
      <p:grpSp>
        <p:nvGrpSpPr>
          <p:cNvPr id="3" name="Group 48"/>
          <p:cNvGrpSpPr>
            <a:grpSpLocks/>
          </p:cNvGrpSpPr>
          <p:nvPr/>
        </p:nvGrpSpPr>
        <p:grpSpPr bwMode="auto">
          <a:xfrm>
            <a:off x="4478338" y="5351463"/>
            <a:ext cx="2293937" cy="844550"/>
            <a:chOff x="2821" y="3371"/>
            <a:chExt cx="1445" cy="532"/>
          </a:xfrm>
        </p:grpSpPr>
        <p:sp>
          <p:nvSpPr>
            <p:cNvPr id="41995" name="Rectangle 92"/>
            <p:cNvSpPr>
              <a:spLocks noChangeArrowheads="1"/>
            </p:cNvSpPr>
            <p:nvPr/>
          </p:nvSpPr>
          <p:spPr bwMode="auto">
            <a:xfrm>
              <a:off x="2821" y="3371"/>
              <a:ext cx="716" cy="125"/>
            </a:xfrm>
            <a:prstGeom prst="rect">
              <a:avLst/>
            </a:prstGeom>
            <a:solidFill>
              <a:srgbClr val="006600">
                <a:alpha val="50195"/>
              </a:srgbClr>
            </a:solidFill>
            <a:ln w="28575">
              <a:solidFill>
                <a:srgbClr val="006600"/>
              </a:solidFill>
              <a:miter lim="800000"/>
              <a:headEnd/>
              <a:tailEnd/>
            </a:ln>
          </p:spPr>
          <p:txBody>
            <a:bodyPr/>
            <a:lstStyle/>
            <a:p>
              <a:pPr>
                <a:lnSpc>
                  <a:spcPct val="90000"/>
                </a:lnSpc>
              </a:pPr>
              <a:endParaRPr lang="zh-CN" altLang="en-US">
                <a:latin typeface="黑体" pitchFamily="2" charset="-122"/>
                <a:ea typeface="黑体" pitchFamily="2" charset="-122"/>
              </a:endParaRPr>
            </a:p>
          </p:txBody>
        </p:sp>
        <p:sp>
          <p:nvSpPr>
            <p:cNvPr id="41996" name="AutoShape 93"/>
            <p:cNvSpPr>
              <a:spLocks noChangeArrowheads="1"/>
            </p:cNvSpPr>
            <p:nvPr/>
          </p:nvSpPr>
          <p:spPr bwMode="auto">
            <a:xfrm>
              <a:off x="3670" y="3526"/>
              <a:ext cx="596" cy="377"/>
            </a:xfrm>
            <a:prstGeom prst="wedgeRoundRectCallout">
              <a:avLst>
                <a:gd name="adj1" fmla="val -97986"/>
                <a:gd name="adj2" fmla="val -73079"/>
                <a:gd name="adj3" fmla="val 16667"/>
              </a:avLst>
            </a:prstGeom>
            <a:solidFill>
              <a:srgbClr val="00FFFF"/>
            </a:solidFill>
            <a:ln w="28575">
              <a:solidFill>
                <a:srgbClr val="008000"/>
              </a:solidFill>
              <a:miter lim="800000"/>
              <a:headEnd/>
              <a:tailEnd/>
            </a:ln>
          </p:spPr>
          <p:txBody>
            <a:bodyPr lIns="0" tIns="0" rIns="0" bIns="0"/>
            <a:lstStyle/>
            <a:p>
              <a:pPr algn="ctr">
                <a:lnSpc>
                  <a:spcPct val="96000"/>
                </a:lnSpc>
              </a:pPr>
              <a:r>
                <a:rPr lang="zh-CN" altLang="en-US" sz="1400">
                  <a:solidFill>
                    <a:srgbClr val="008000"/>
                  </a:solidFill>
                  <a:latin typeface="黑体" pitchFamily="2" charset="-122"/>
                  <a:ea typeface="黑体" pitchFamily="2" charset="-122"/>
                </a:rPr>
                <a:t>操作数在内存中</a:t>
              </a:r>
              <a:endParaRPr lang="zh-CN" altLang="en-US" sz="1400" b="0">
                <a:solidFill>
                  <a:srgbClr val="008000"/>
                </a:solidFill>
                <a:latin typeface="黑体" pitchFamily="2" charset="-122"/>
                <a:ea typeface="黑体" pitchFamily="2" charset="-122"/>
              </a:endParaRPr>
            </a:p>
          </p:txBody>
        </p:sp>
      </p:grpSp>
      <p:sp>
        <p:nvSpPr>
          <p:cNvPr id="41990" name="Oval 94"/>
          <p:cNvSpPr>
            <a:spLocks noChangeArrowheads="1"/>
          </p:cNvSpPr>
          <p:nvPr/>
        </p:nvSpPr>
        <p:spPr bwMode="auto">
          <a:xfrm>
            <a:off x="3338513" y="4467225"/>
            <a:ext cx="104775" cy="106363"/>
          </a:xfrm>
          <a:prstGeom prst="ellipse">
            <a:avLst/>
          </a:prstGeom>
          <a:solidFill>
            <a:srgbClr val="FF66FF"/>
          </a:solidFill>
          <a:ln w="28575">
            <a:solidFill>
              <a:srgbClr val="FF66FF"/>
            </a:solidFill>
            <a:round/>
            <a:headEnd/>
            <a:tailEnd/>
          </a:ln>
        </p:spPr>
        <p:txBody>
          <a:bodyPr wrap="none" anchor="ctr"/>
          <a:lstStyle/>
          <a:p>
            <a:pPr>
              <a:lnSpc>
                <a:spcPct val="90000"/>
              </a:lnSpc>
            </a:pPr>
            <a:endParaRPr lang="zh-CN" altLang="en-US">
              <a:latin typeface="黑体" pitchFamily="2" charset="-122"/>
              <a:ea typeface="黑体" pitchFamily="2" charset="-122"/>
            </a:endParaRPr>
          </a:p>
        </p:txBody>
      </p:sp>
      <p:grpSp>
        <p:nvGrpSpPr>
          <p:cNvPr id="4" name="Group 95"/>
          <p:cNvGrpSpPr>
            <a:grpSpLocks/>
          </p:cNvGrpSpPr>
          <p:nvPr/>
        </p:nvGrpSpPr>
        <p:grpSpPr bwMode="auto">
          <a:xfrm>
            <a:off x="2008188" y="4535488"/>
            <a:ext cx="1820862" cy="892175"/>
            <a:chOff x="830" y="1948"/>
            <a:chExt cx="815" cy="392"/>
          </a:xfrm>
        </p:grpSpPr>
        <p:sp>
          <p:nvSpPr>
            <p:cNvPr id="41993" name="Rectangle 96"/>
            <p:cNvSpPr>
              <a:spLocks noChangeArrowheads="1"/>
            </p:cNvSpPr>
            <p:nvPr/>
          </p:nvSpPr>
          <p:spPr bwMode="auto">
            <a:xfrm>
              <a:off x="1156" y="2259"/>
              <a:ext cx="326" cy="81"/>
            </a:xfrm>
            <a:prstGeom prst="rect">
              <a:avLst/>
            </a:prstGeom>
            <a:solidFill>
              <a:srgbClr val="FF66FF"/>
            </a:solidFill>
            <a:ln w="28575">
              <a:solidFill>
                <a:srgbClr val="CC3300"/>
              </a:solidFill>
              <a:miter lim="800000"/>
              <a:headEnd/>
              <a:tailEnd/>
            </a:ln>
          </p:spPr>
          <p:txBody>
            <a:bodyPr wrap="none" anchor="ctr"/>
            <a:lstStyle/>
            <a:p>
              <a:pPr>
                <a:lnSpc>
                  <a:spcPct val="90000"/>
                </a:lnSpc>
              </a:pPr>
              <a:endParaRPr lang="zh-CN" altLang="en-US">
                <a:latin typeface="黑体" pitchFamily="2" charset="-122"/>
                <a:ea typeface="黑体" pitchFamily="2" charset="-122"/>
              </a:endParaRPr>
            </a:p>
          </p:txBody>
        </p:sp>
        <p:sp>
          <p:nvSpPr>
            <p:cNvPr id="41994" name="Freeform 97"/>
            <p:cNvSpPr>
              <a:spLocks/>
            </p:cNvSpPr>
            <p:nvPr/>
          </p:nvSpPr>
          <p:spPr bwMode="auto">
            <a:xfrm>
              <a:off x="830" y="1948"/>
              <a:ext cx="815" cy="333"/>
            </a:xfrm>
            <a:custGeom>
              <a:avLst/>
              <a:gdLst>
                <a:gd name="T0" fmla="*/ 622 w 815"/>
                <a:gd name="T1" fmla="*/ 0 h 333"/>
                <a:gd name="T2" fmla="*/ 815 w 815"/>
                <a:gd name="T3" fmla="*/ 0 h 333"/>
                <a:gd name="T4" fmla="*/ 815 w 815"/>
                <a:gd name="T5" fmla="*/ 185 h 333"/>
                <a:gd name="T6" fmla="*/ 0 w 815"/>
                <a:gd name="T7" fmla="*/ 185 h 333"/>
                <a:gd name="T8" fmla="*/ 0 w 815"/>
                <a:gd name="T9" fmla="*/ 333 h 333"/>
                <a:gd name="T10" fmla="*/ 111 w 815"/>
                <a:gd name="T11" fmla="*/ 333 h 333"/>
                <a:gd name="T12" fmla="*/ 0 60000 65536"/>
                <a:gd name="T13" fmla="*/ 0 60000 65536"/>
                <a:gd name="T14" fmla="*/ 0 60000 65536"/>
                <a:gd name="T15" fmla="*/ 0 60000 65536"/>
                <a:gd name="T16" fmla="*/ 0 60000 65536"/>
                <a:gd name="T17" fmla="*/ 0 60000 65536"/>
                <a:gd name="T18" fmla="*/ 0 w 815"/>
                <a:gd name="T19" fmla="*/ 0 h 333"/>
                <a:gd name="T20" fmla="*/ 815 w 815"/>
                <a:gd name="T21" fmla="*/ 333 h 333"/>
              </a:gdLst>
              <a:ahLst/>
              <a:cxnLst>
                <a:cxn ang="T12">
                  <a:pos x="T0" y="T1"/>
                </a:cxn>
                <a:cxn ang="T13">
                  <a:pos x="T2" y="T3"/>
                </a:cxn>
                <a:cxn ang="T14">
                  <a:pos x="T4" y="T5"/>
                </a:cxn>
                <a:cxn ang="T15">
                  <a:pos x="T6" y="T7"/>
                </a:cxn>
                <a:cxn ang="T16">
                  <a:pos x="T8" y="T9"/>
                </a:cxn>
                <a:cxn ang="T17">
                  <a:pos x="T10" y="T11"/>
                </a:cxn>
              </a:cxnLst>
              <a:rect l="T18" t="T19" r="T20" b="T21"/>
              <a:pathLst>
                <a:path w="815" h="333">
                  <a:moveTo>
                    <a:pt x="622" y="0"/>
                  </a:moveTo>
                  <a:lnTo>
                    <a:pt x="815" y="0"/>
                  </a:lnTo>
                  <a:lnTo>
                    <a:pt x="815" y="185"/>
                  </a:lnTo>
                  <a:lnTo>
                    <a:pt x="0" y="185"/>
                  </a:lnTo>
                  <a:lnTo>
                    <a:pt x="0" y="333"/>
                  </a:lnTo>
                  <a:lnTo>
                    <a:pt x="111" y="333"/>
                  </a:lnTo>
                </a:path>
              </a:pathLst>
            </a:custGeom>
            <a:noFill/>
            <a:ln w="28575" cap="flat" cmpd="sng">
              <a:solidFill>
                <a:srgbClr val="CC3300"/>
              </a:solidFill>
              <a:prstDash val="sysDot"/>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sp>
        <p:nvSpPr>
          <p:cNvPr id="581730" name="Line 98"/>
          <p:cNvSpPr>
            <a:spLocks noChangeShapeType="1"/>
          </p:cNvSpPr>
          <p:nvPr/>
        </p:nvSpPr>
        <p:spPr bwMode="auto">
          <a:xfrm>
            <a:off x="3389313" y="5362575"/>
            <a:ext cx="992187" cy="1588"/>
          </a:xfrm>
          <a:prstGeom prst="line">
            <a:avLst/>
          </a:prstGeom>
          <a:noFill/>
          <a:ln w="28575">
            <a:solidFill>
              <a:srgbClr val="FF66FF"/>
            </a:solidFill>
            <a:prstDash val="sysDot"/>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581730"/>
                                        </p:tgtEl>
                                        <p:attrNameLst>
                                          <p:attrName>style.visibility</p:attrName>
                                        </p:attrNameLst>
                                      </p:cBhvr>
                                      <p:to>
                                        <p:strVal val="visible"/>
                                      </p:to>
                                    </p:set>
                                    <p:animEffect transition="in" filter="wipe(up)">
                                      <p:cBhvr>
                                        <p:cTn id="12" dur="500"/>
                                        <p:tgtEl>
                                          <p:spTgt spid="58173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up)">
                                      <p:cBhvr>
                                        <p:cTn id="1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173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2"/>
          <p:cNvSpPr>
            <a:spLocks noChangeArrowheads="1"/>
          </p:cNvSpPr>
          <p:nvPr/>
        </p:nvSpPr>
        <p:spPr bwMode="auto">
          <a:xfrm>
            <a:off x="795338" y="4090988"/>
            <a:ext cx="83486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eaLnBrk="1" hangingPunct="1"/>
            <a:r>
              <a:rPr lang="zh-CN" altLang="en-US">
                <a:solidFill>
                  <a:srgbClr val="990000"/>
                </a:solidFill>
                <a:latin typeface="黑体" pitchFamily="2" charset="-122"/>
                <a:ea typeface="黑体" pitchFamily="2" charset="-122"/>
              </a:rPr>
              <a:t>程序：</a:t>
            </a:r>
            <a:r>
              <a:rPr lang="zh-CN" altLang="en-US">
                <a:latin typeface="黑体" pitchFamily="2" charset="-122"/>
                <a:ea typeface="黑体" pitchFamily="2" charset="-122"/>
              </a:rPr>
              <a:t>由一系列有序的指令构成。</a:t>
            </a:r>
            <a:r>
              <a:rPr lang="zh-CN" altLang="en-US">
                <a:solidFill>
                  <a:schemeClr val="tx2"/>
                </a:solidFill>
                <a:latin typeface="黑体" pitchFamily="2" charset="-122"/>
                <a:ea typeface="黑体" pitchFamily="2" charset="-122"/>
              </a:rPr>
              <a:t> </a:t>
            </a:r>
            <a:endParaRPr lang="zh-CN" altLang="en-US" b="0">
              <a:solidFill>
                <a:schemeClr val="tx1"/>
              </a:solidFill>
              <a:latin typeface="黑体" pitchFamily="2" charset="-122"/>
              <a:ea typeface="黑体" pitchFamily="2" charset="-122"/>
            </a:endParaRPr>
          </a:p>
        </p:txBody>
      </p:sp>
      <p:sp>
        <p:nvSpPr>
          <p:cNvPr id="6147" name="Rectangle 24"/>
          <p:cNvSpPr>
            <a:spLocks noChangeArrowheads="1"/>
          </p:cNvSpPr>
          <p:nvPr/>
        </p:nvSpPr>
        <p:spPr bwMode="auto">
          <a:xfrm>
            <a:off x="749300" y="1376363"/>
            <a:ext cx="8394700" cy="868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eaLnBrk="1" hangingPunct="1"/>
            <a:r>
              <a:rPr lang="zh-CN" altLang="en-US">
                <a:solidFill>
                  <a:srgbClr val="990000"/>
                </a:solidFill>
                <a:latin typeface="黑体" pitchFamily="2" charset="-122"/>
                <a:ea typeface="黑体" pitchFamily="2" charset="-122"/>
              </a:rPr>
              <a:t>指令：</a:t>
            </a:r>
            <a:r>
              <a:rPr lang="zh-CN" altLang="en-US">
                <a:latin typeface="黑体" pitchFamily="2" charset="-122"/>
                <a:ea typeface="黑体" pitchFamily="2" charset="-122"/>
              </a:rPr>
              <a:t>计算机硬件能够识别并直接执行的操作命令。</a:t>
            </a:r>
          </a:p>
          <a:p>
            <a:pPr algn="l" eaLnBrk="1" hangingPunct="1">
              <a:lnSpc>
                <a:spcPct val="110000"/>
              </a:lnSpc>
            </a:pPr>
            <a:r>
              <a:rPr lang="zh-CN" altLang="en-US">
                <a:latin typeface="黑体" pitchFamily="2" charset="-122"/>
                <a:ea typeface="黑体" pitchFamily="2" charset="-122"/>
              </a:rPr>
              <a:t>      （又称为</a:t>
            </a:r>
            <a:r>
              <a:rPr lang="zh-CN" altLang="en-US">
                <a:solidFill>
                  <a:schemeClr val="hlink"/>
                </a:solidFill>
                <a:latin typeface="黑体" pitchFamily="2" charset="-122"/>
                <a:ea typeface="黑体" pitchFamily="2" charset="-122"/>
              </a:rPr>
              <a:t>机器指令</a:t>
            </a:r>
            <a:r>
              <a:rPr lang="zh-CN" altLang="en-US">
                <a:latin typeface="黑体" pitchFamily="2" charset="-122"/>
                <a:ea typeface="黑体" pitchFamily="2" charset="-122"/>
              </a:rPr>
              <a:t>或</a:t>
            </a:r>
            <a:r>
              <a:rPr lang="zh-CN" altLang="en-US">
                <a:solidFill>
                  <a:schemeClr val="hlink"/>
                </a:solidFill>
                <a:latin typeface="黑体" pitchFamily="2" charset="-122"/>
                <a:ea typeface="黑体" pitchFamily="2" charset="-122"/>
              </a:rPr>
              <a:t>计算机指令</a:t>
            </a:r>
            <a:r>
              <a:rPr lang="zh-CN" altLang="en-US">
                <a:latin typeface="黑体" pitchFamily="2" charset="-122"/>
                <a:ea typeface="黑体" pitchFamily="2" charset="-122"/>
              </a:rPr>
              <a:t>）</a:t>
            </a:r>
          </a:p>
        </p:txBody>
      </p:sp>
      <p:sp>
        <p:nvSpPr>
          <p:cNvPr id="6148" name="Rectangle 29"/>
          <p:cNvSpPr>
            <a:spLocks noChangeArrowheads="1"/>
          </p:cNvSpPr>
          <p:nvPr/>
        </p:nvSpPr>
        <p:spPr bwMode="auto">
          <a:xfrm>
            <a:off x="693738" y="404813"/>
            <a:ext cx="7848600" cy="8382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1" hangingPunct="1"/>
            <a:r>
              <a:rPr lang="zh-CN" altLang="en-US" sz="3200">
                <a:solidFill>
                  <a:srgbClr val="990000"/>
                </a:solidFill>
                <a:latin typeface="黑体" pitchFamily="2" charset="-122"/>
                <a:ea typeface="黑体" pitchFamily="2" charset="-122"/>
              </a:rPr>
              <a:t>第3章  指令系统</a:t>
            </a:r>
          </a:p>
        </p:txBody>
      </p:sp>
      <p:sp>
        <p:nvSpPr>
          <p:cNvPr id="6149" name="Text Box 32"/>
          <p:cNvSpPr txBox="1">
            <a:spLocks noChangeArrowheads="1"/>
          </p:cNvSpPr>
          <p:nvPr/>
        </p:nvSpPr>
        <p:spPr bwMode="auto">
          <a:xfrm>
            <a:off x="963613" y="2506663"/>
            <a:ext cx="7410450"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665163">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l" eaLnBrk="1" hangingPunct="1">
              <a:lnSpc>
                <a:spcPct val="110000"/>
              </a:lnSpc>
              <a:spcBef>
                <a:spcPct val="50000"/>
              </a:spcBef>
              <a:buClr>
                <a:schemeClr val="bg1"/>
              </a:buClr>
              <a:buFont typeface="Wingdings" pitchFamily="2" charset="2"/>
              <a:buNone/>
            </a:pPr>
            <a:r>
              <a:rPr lang="zh-CN" altLang="en-US">
                <a:latin typeface="黑体" pitchFamily="2" charset="-122"/>
                <a:ea typeface="黑体" pitchFamily="2" charset="-122"/>
              </a:rPr>
              <a:t>指令是二进制编码。</a:t>
            </a:r>
          </a:p>
          <a:p>
            <a:pPr algn="l" eaLnBrk="1" hangingPunct="1">
              <a:lnSpc>
                <a:spcPct val="110000"/>
              </a:lnSpc>
              <a:buClr>
                <a:schemeClr val="bg1"/>
              </a:buClr>
              <a:buFont typeface="Wingdings" pitchFamily="2" charset="2"/>
              <a:buNone/>
            </a:pPr>
            <a:r>
              <a:rPr lang="zh-CN" altLang="en-US">
                <a:latin typeface="黑体" pitchFamily="2" charset="-122"/>
                <a:ea typeface="黑体" pitchFamily="2" charset="-122"/>
              </a:rPr>
              <a:t>为便于书写和阅读，通常用助记符表示，如：</a:t>
            </a:r>
          </a:p>
          <a:p>
            <a:pPr algn="l" eaLnBrk="1" hangingPunct="1">
              <a:lnSpc>
                <a:spcPct val="110000"/>
              </a:lnSpc>
              <a:buClr>
                <a:schemeClr val="bg1"/>
              </a:buClr>
              <a:buFont typeface="Wingdings" pitchFamily="2" charset="2"/>
              <a:buNone/>
            </a:pPr>
            <a:r>
              <a:rPr lang="zh-CN" altLang="en-US">
                <a:latin typeface="黑体" pitchFamily="2" charset="-122"/>
                <a:ea typeface="黑体" pitchFamily="2" charset="-122"/>
              </a:rPr>
              <a:t>    </a:t>
            </a:r>
            <a:r>
              <a:rPr lang="en-US" altLang="zh-CN">
                <a:latin typeface="黑体" pitchFamily="2" charset="-122"/>
                <a:ea typeface="黑体" pitchFamily="2" charset="-122"/>
              </a:rPr>
              <a:t>ADD AX,5</a:t>
            </a:r>
          </a:p>
        </p:txBody>
      </p:sp>
    </p:spTree>
  </p:cSld>
  <p:clrMapOvr>
    <a:masterClrMapping/>
  </p:clrMapOvr>
  <p:transition>
    <p:wipe dir="d"/>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3010" name="Object 2"/>
          <p:cNvGraphicFramePr>
            <a:graphicFrameLocks noChangeAspect="1"/>
          </p:cNvGraphicFramePr>
          <p:nvPr/>
        </p:nvGraphicFramePr>
        <p:xfrm>
          <a:off x="0" y="498475"/>
          <a:ext cx="7639050" cy="2592388"/>
        </p:xfrm>
        <a:graphic>
          <a:graphicData uri="http://schemas.openxmlformats.org/presentationml/2006/ole">
            <mc:AlternateContent xmlns:mc="http://schemas.openxmlformats.org/markup-compatibility/2006">
              <mc:Choice xmlns:v="urn:schemas-microsoft-com:vml" Requires="v">
                <p:oleObj spid="_x0000_s43019" name="Document" r:id="rId4" imgW="5522441" imgH="1874119" progId="Word.Document.8">
                  <p:embed/>
                </p:oleObj>
              </mc:Choice>
              <mc:Fallback>
                <p:oleObj name="Document" r:id="rId4" imgW="5522441" imgH="1874119" progId="Word.Document.8">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498475"/>
                        <a:ext cx="7639050" cy="259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3011" name="Rectangle 2"/>
          <p:cNvSpPr>
            <a:spLocks noChangeArrowheads="1"/>
          </p:cNvSpPr>
          <p:nvPr/>
        </p:nvSpPr>
        <p:spPr bwMode="auto">
          <a:xfrm>
            <a:off x="0" y="3616325"/>
            <a:ext cx="9144000"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indent="133350" eaLnBrk="1" hangingPunct="1">
              <a:lnSpc>
                <a:spcPct val="110000"/>
              </a:lnSpc>
              <a:tabLst>
                <a:tab pos="2041525" algn="l"/>
              </a:tabLst>
            </a:pPr>
            <a:r>
              <a:rPr lang="zh-CN" altLang="en-US">
                <a:latin typeface="黑体" pitchFamily="2" charset="-122"/>
                <a:ea typeface="黑体" pitchFamily="2" charset="-122"/>
              </a:rPr>
              <a:t>   第</a:t>
            </a:r>
            <a:r>
              <a:rPr lang="en-US" altLang="zh-CN">
                <a:latin typeface="黑体" pitchFamily="2" charset="-122"/>
                <a:ea typeface="黑体" pitchFamily="2" charset="-122"/>
              </a:rPr>
              <a:t>(7)-(9)</a:t>
            </a:r>
            <a:r>
              <a:rPr lang="zh-CN" altLang="en-US">
                <a:latin typeface="黑体" pitchFamily="2" charset="-122"/>
                <a:ea typeface="黑体" pitchFamily="2" charset="-122"/>
              </a:rPr>
              <a:t>的寻找方式，</a:t>
            </a:r>
          </a:p>
          <a:p>
            <a:pPr indent="133350" eaLnBrk="1" hangingPunct="1">
              <a:lnSpc>
                <a:spcPct val="110000"/>
              </a:lnSpc>
              <a:tabLst>
                <a:tab pos="2041525" algn="l"/>
              </a:tabLst>
            </a:pPr>
            <a:r>
              <a:rPr lang="zh-CN" altLang="en-US">
                <a:latin typeface="黑体" pitchFamily="2" charset="-122"/>
                <a:ea typeface="黑体" pitchFamily="2" charset="-122"/>
              </a:rPr>
              <a:t>       统称为</a:t>
            </a:r>
            <a:r>
              <a:rPr lang="zh-CN" altLang="en-US">
                <a:solidFill>
                  <a:schemeClr val="hlink"/>
                </a:solidFill>
                <a:latin typeface="黑体" pitchFamily="2" charset="-122"/>
                <a:ea typeface="黑体" pitchFamily="2" charset="-122"/>
              </a:rPr>
              <a:t>偏移量寻找方式（</a:t>
            </a:r>
            <a:r>
              <a:rPr lang="en-US" altLang="zh-CN">
                <a:solidFill>
                  <a:schemeClr val="hlink"/>
                </a:solidFill>
                <a:latin typeface="黑体" pitchFamily="2" charset="-122"/>
                <a:ea typeface="黑体" pitchFamily="2" charset="-122"/>
              </a:rPr>
              <a:t>Offset Addressing</a:t>
            </a:r>
            <a:r>
              <a:rPr lang="zh-CN" altLang="en-US">
                <a:solidFill>
                  <a:schemeClr val="hlink"/>
                </a:solidFill>
                <a:latin typeface="黑体" pitchFamily="2" charset="-122"/>
                <a:ea typeface="黑体" pitchFamily="2" charset="-122"/>
              </a:rPr>
              <a:t>）</a:t>
            </a:r>
            <a:r>
              <a:rPr lang="zh-CN" altLang="en-US">
                <a:latin typeface="黑体" pitchFamily="2" charset="-122"/>
                <a:ea typeface="黑体" pitchFamily="2" charset="-122"/>
              </a:rPr>
              <a:t>。</a:t>
            </a:r>
            <a:endParaRPr lang="zh-CN" altLang="en-US">
              <a:solidFill>
                <a:schemeClr val="tx2"/>
              </a:solidFill>
              <a:latin typeface="黑体" pitchFamily="2" charset="-122"/>
              <a:ea typeface="黑体" pitchFamily="2" charset="-122"/>
            </a:endParaRPr>
          </a:p>
          <a:p>
            <a:pPr indent="133350">
              <a:lnSpc>
                <a:spcPct val="110000"/>
              </a:lnSpc>
              <a:tabLst>
                <a:tab pos="2041525" algn="l"/>
              </a:tabLst>
            </a:pPr>
            <a:endParaRPr lang="zh-CN" altLang="en-US" b="0">
              <a:solidFill>
                <a:schemeClr val="tx1"/>
              </a:solidFill>
              <a:latin typeface="黑体" pitchFamily="2" charset="-122"/>
              <a:ea typeface="黑体" pitchFamily="2" charset="-122"/>
            </a:endParaRPr>
          </a:p>
        </p:txBody>
      </p:sp>
    </p:spTree>
  </p:cSld>
  <p:clrMapOvr>
    <a:masterClrMapping/>
  </p:clrMapOvr>
  <p:transition>
    <p:wipe dir="d"/>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3"/>
          <p:cNvSpPr>
            <a:spLocks noChangeArrowheads="1"/>
          </p:cNvSpPr>
          <p:nvPr/>
        </p:nvSpPr>
        <p:spPr bwMode="auto">
          <a:xfrm>
            <a:off x="0" y="339725"/>
            <a:ext cx="9144000" cy="585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indent="266700" eaLnBrk="1" hangingPunct="1">
              <a:lnSpc>
                <a:spcPct val="130000"/>
              </a:lnSpc>
              <a:tabLst>
                <a:tab pos="2041525" algn="l"/>
              </a:tabLst>
            </a:pPr>
            <a:r>
              <a:rPr lang="zh-CN" altLang="en-US" dirty="0">
                <a:latin typeface="黑体" pitchFamily="2" charset="-122"/>
                <a:ea typeface="黑体" pitchFamily="2" charset="-122"/>
              </a:rPr>
              <a:t>  (</a:t>
            </a:r>
            <a:r>
              <a:rPr lang="en-US" altLang="zh-CN" dirty="0">
                <a:latin typeface="黑体" pitchFamily="2" charset="-122"/>
                <a:ea typeface="黑体" pitchFamily="2" charset="-122"/>
              </a:rPr>
              <a:t>7</a:t>
            </a:r>
            <a:r>
              <a:rPr lang="zh-CN" altLang="en-US" dirty="0">
                <a:latin typeface="黑体" pitchFamily="2" charset="-122"/>
                <a:ea typeface="黑体" pitchFamily="2" charset="-122"/>
              </a:rPr>
              <a:t>)变址寻址(</a:t>
            </a:r>
            <a:r>
              <a:rPr lang="en-US" altLang="zh-CN" dirty="0">
                <a:latin typeface="黑体" pitchFamily="2" charset="-122"/>
                <a:ea typeface="黑体" pitchFamily="2" charset="-122"/>
              </a:rPr>
              <a:t>Indexed Addressing)</a:t>
            </a:r>
            <a:endParaRPr lang="en-US" altLang="zh-CN" dirty="0">
              <a:solidFill>
                <a:schemeClr val="tx2"/>
              </a:solidFill>
              <a:latin typeface="黑体" pitchFamily="2" charset="-122"/>
              <a:ea typeface="黑体" pitchFamily="2" charset="-122"/>
            </a:endParaRPr>
          </a:p>
          <a:p>
            <a:pPr indent="266700">
              <a:lnSpc>
                <a:spcPct val="130000"/>
              </a:lnSpc>
              <a:tabLst>
                <a:tab pos="2041525" algn="l"/>
              </a:tabLst>
            </a:pPr>
            <a:r>
              <a:rPr lang="en-US" altLang="zh-CN" dirty="0">
                <a:latin typeface="黑体" pitchFamily="2" charset="-122"/>
                <a:ea typeface="黑体" pitchFamily="2" charset="-122"/>
              </a:rPr>
              <a:t>     </a:t>
            </a:r>
            <a:r>
              <a:rPr lang="zh-CN" altLang="en-US" dirty="0">
                <a:latin typeface="黑体" pitchFamily="2" charset="-122"/>
                <a:ea typeface="黑体" pitchFamily="2" charset="-122"/>
              </a:rPr>
              <a:t>有效地址 = 变址寄存器的内容 + 形式地址(位移量)。</a:t>
            </a:r>
            <a:endParaRPr lang="zh-CN" altLang="en-US" dirty="0">
              <a:solidFill>
                <a:schemeClr val="tx2"/>
              </a:solidFill>
              <a:latin typeface="黑体" pitchFamily="2" charset="-122"/>
              <a:ea typeface="黑体" pitchFamily="2" charset="-122"/>
            </a:endParaRPr>
          </a:p>
          <a:p>
            <a:pPr indent="266700">
              <a:lnSpc>
                <a:spcPct val="130000"/>
              </a:lnSpc>
              <a:tabLst>
                <a:tab pos="2041525" algn="l"/>
              </a:tabLst>
            </a:pPr>
            <a:r>
              <a:rPr lang="zh-CN" altLang="en-US" dirty="0">
                <a:latin typeface="黑体" pitchFamily="2" charset="-122"/>
                <a:ea typeface="黑体" pitchFamily="2" charset="-122"/>
              </a:rPr>
              <a:t>      </a:t>
            </a:r>
            <a:r>
              <a:rPr lang="en-US" altLang="zh-CN" dirty="0">
                <a:latin typeface="黑体" pitchFamily="2" charset="-122"/>
                <a:ea typeface="黑体" pitchFamily="2" charset="-122"/>
              </a:rPr>
              <a:t>EA = (Rx) + A </a:t>
            </a:r>
            <a:endParaRPr lang="en-US" altLang="zh-CN" dirty="0">
              <a:solidFill>
                <a:schemeClr val="tx2"/>
              </a:solidFill>
              <a:latin typeface="黑体" pitchFamily="2" charset="-122"/>
              <a:ea typeface="黑体" pitchFamily="2" charset="-122"/>
            </a:endParaRPr>
          </a:p>
          <a:p>
            <a:pPr indent="266700">
              <a:lnSpc>
                <a:spcPct val="130000"/>
              </a:lnSpc>
              <a:tabLst>
                <a:tab pos="2041525" algn="l"/>
              </a:tabLst>
            </a:pPr>
            <a:r>
              <a:rPr lang="en-US" altLang="zh-CN" dirty="0">
                <a:latin typeface="Times New Roman" pitchFamily="18" charset="0"/>
                <a:ea typeface="宋体" pitchFamily="2" charset="-122"/>
              </a:rPr>
              <a:t> </a:t>
            </a:r>
            <a:endParaRPr lang="en-US" altLang="zh-CN" dirty="0">
              <a:solidFill>
                <a:schemeClr val="tx2"/>
              </a:solidFill>
              <a:latin typeface="宋体" pitchFamily="2" charset="-122"/>
              <a:ea typeface="宋体" pitchFamily="2" charset="-122"/>
            </a:endParaRPr>
          </a:p>
          <a:p>
            <a:pPr indent="266700">
              <a:lnSpc>
                <a:spcPct val="130000"/>
              </a:lnSpc>
              <a:tabLst>
                <a:tab pos="2041525" algn="l"/>
              </a:tabLst>
            </a:pPr>
            <a:r>
              <a:rPr lang="en-US" altLang="zh-CN" dirty="0">
                <a:latin typeface="Times New Roman" pitchFamily="18" charset="0"/>
                <a:ea typeface="宋体" pitchFamily="2" charset="-122"/>
              </a:rPr>
              <a:t> </a:t>
            </a:r>
            <a:endParaRPr lang="en-US" altLang="zh-CN" dirty="0">
              <a:solidFill>
                <a:schemeClr val="tx2"/>
              </a:solidFill>
              <a:latin typeface="宋体" pitchFamily="2" charset="-122"/>
              <a:ea typeface="宋体" pitchFamily="2" charset="-122"/>
            </a:endParaRPr>
          </a:p>
          <a:p>
            <a:pPr indent="266700">
              <a:lnSpc>
                <a:spcPct val="130000"/>
              </a:lnSpc>
              <a:tabLst>
                <a:tab pos="2041525" algn="l"/>
              </a:tabLst>
            </a:pPr>
            <a:r>
              <a:rPr lang="en-US" altLang="zh-CN" dirty="0">
                <a:latin typeface="Times New Roman" pitchFamily="18" charset="0"/>
                <a:ea typeface="宋体" pitchFamily="2" charset="-122"/>
              </a:rPr>
              <a:t> </a:t>
            </a:r>
            <a:endParaRPr lang="en-US" altLang="zh-CN" dirty="0">
              <a:solidFill>
                <a:schemeClr val="tx2"/>
              </a:solidFill>
              <a:latin typeface="宋体" pitchFamily="2" charset="-122"/>
              <a:ea typeface="宋体" pitchFamily="2" charset="-122"/>
            </a:endParaRPr>
          </a:p>
          <a:p>
            <a:pPr indent="266700">
              <a:lnSpc>
                <a:spcPct val="130000"/>
              </a:lnSpc>
              <a:tabLst>
                <a:tab pos="2041525" algn="l"/>
              </a:tabLst>
            </a:pPr>
            <a:r>
              <a:rPr lang="en-US" altLang="zh-CN" dirty="0">
                <a:latin typeface="Times New Roman" pitchFamily="18" charset="0"/>
                <a:ea typeface="宋体" pitchFamily="2" charset="-122"/>
              </a:rPr>
              <a:t> </a:t>
            </a:r>
            <a:endParaRPr lang="en-US" altLang="zh-CN" dirty="0">
              <a:solidFill>
                <a:schemeClr val="tx2"/>
              </a:solidFill>
              <a:latin typeface="宋体" pitchFamily="2" charset="-122"/>
              <a:ea typeface="宋体" pitchFamily="2" charset="-122"/>
            </a:endParaRPr>
          </a:p>
          <a:p>
            <a:pPr indent="266700">
              <a:lnSpc>
                <a:spcPct val="130000"/>
              </a:lnSpc>
              <a:tabLst>
                <a:tab pos="2041525" algn="l"/>
              </a:tabLst>
            </a:pPr>
            <a:r>
              <a:rPr lang="en-US" altLang="zh-CN" dirty="0">
                <a:latin typeface="Times New Roman" pitchFamily="18" charset="0"/>
                <a:ea typeface="宋体" pitchFamily="2" charset="-122"/>
              </a:rPr>
              <a:t> </a:t>
            </a:r>
            <a:endParaRPr lang="en-US" altLang="zh-CN" dirty="0">
              <a:solidFill>
                <a:schemeClr val="tx2"/>
              </a:solidFill>
              <a:latin typeface="宋体" pitchFamily="2" charset="-122"/>
              <a:ea typeface="宋体" pitchFamily="2" charset="-122"/>
            </a:endParaRPr>
          </a:p>
          <a:p>
            <a:pPr indent="266700">
              <a:lnSpc>
                <a:spcPct val="130000"/>
              </a:lnSpc>
              <a:tabLst>
                <a:tab pos="2041525" algn="l"/>
              </a:tabLst>
            </a:pPr>
            <a:r>
              <a:rPr lang="en-US" altLang="zh-CN" dirty="0">
                <a:latin typeface="宋体" pitchFamily="2" charset="-122"/>
                <a:ea typeface="宋体" pitchFamily="2" charset="-122"/>
              </a:rPr>
              <a:t> </a:t>
            </a:r>
          </a:p>
          <a:p>
            <a:pPr indent="266700">
              <a:lnSpc>
                <a:spcPct val="130000"/>
              </a:lnSpc>
              <a:tabLst>
                <a:tab pos="2041525" algn="l"/>
              </a:tabLst>
            </a:pPr>
            <a:endParaRPr lang="en-US" altLang="zh-CN" dirty="0">
              <a:latin typeface="宋体" pitchFamily="2" charset="-122"/>
              <a:ea typeface="宋体" pitchFamily="2" charset="-122"/>
            </a:endParaRPr>
          </a:p>
          <a:p>
            <a:pPr indent="266700">
              <a:lnSpc>
                <a:spcPct val="130000"/>
              </a:lnSpc>
              <a:tabLst>
                <a:tab pos="2041525" algn="l"/>
              </a:tabLst>
            </a:pPr>
            <a:endParaRPr lang="en-US" altLang="zh-CN" dirty="0">
              <a:solidFill>
                <a:schemeClr val="tx2"/>
              </a:solidFill>
              <a:latin typeface="宋体" pitchFamily="2" charset="-122"/>
              <a:ea typeface="宋体" pitchFamily="2" charset="-122"/>
            </a:endParaRPr>
          </a:p>
          <a:p>
            <a:pPr indent="266700" algn="l">
              <a:lnSpc>
                <a:spcPct val="130000"/>
              </a:lnSpc>
              <a:tabLst>
                <a:tab pos="2041525" algn="l"/>
              </a:tabLst>
            </a:pPr>
            <a:r>
              <a:rPr lang="en-US" altLang="zh-CN" dirty="0">
                <a:latin typeface="黑体" pitchFamily="2" charset="-122"/>
                <a:ea typeface="黑体" pitchFamily="2" charset="-122"/>
              </a:rPr>
              <a:t>     </a:t>
            </a:r>
            <a:r>
              <a:rPr lang="zh-CN" altLang="en-US" dirty="0">
                <a:solidFill>
                  <a:srgbClr val="003300"/>
                </a:solidFill>
                <a:latin typeface="黑体" pitchFamily="2" charset="-122"/>
                <a:ea typeface="黑体" pitchFamily="2" charset="-122"/>
              </a:rPr>
              <a:t>适用于对数据块操作</a:t>
            </a:r>
            <a:r>
              <a:rPr lang="zh-CN" altLang="en-US" dirty="0">
                <a:solidFill>
                  <a:schemeClr val="tx2"/>
                </a:solidFill>
                <a:latin typeface="黑体" pitchFamily="2" charset="-122"/>
                <a:ea typeface="黑体" pitchFamily="2" charset="-122"/>
              </a:rPr>
              <a:t> </a:t>
            </a:r>
            <a:endParaRPr lang="zh-CN" altLang="en-US" b="0" dirty="0">
              <a:solidFill>
                <a:schemeClr val="tx1"/>
              </a:solidFill>
              <a:latin typeface="黑体" pitchFamily="2" charset="-122"/>
              <a:ea typeface="黑体" pitchFamily="2" charset="-122"/>
            </a:endParaRPr>
          </a:p>
        </p:txBody>
      </p:sp>
      <p:grpSp>
        <p:nvGrpSpPr>
          <p:cNvPr id="44035" name="Group 29"/>
          <p:cNvGrpSpPr>
            <a:grpSpLocks/>
          </p:cNvGrpSpPr>
          <p:nvPr/>
        </p:nvGrpSpPr>
        <p:grpSpPr bwMode="auto">
          <a:xfrm>
            <a:off x="1906225" y="1785938"/>
            <a:ext cx="5219700" cy="3071812"/>
            <a:chOff x="1251" y="1213"/>
            <a:chExt cx="3288" cy="1935"/>
          </a:xfrm>
        </p:grpSpPr>
        <p:sp>
          <p:nvSpPr>
            <p:cNvPr id="44036" name="Text Box 4"/>
            <p:cNvSpPr txBox="1">
              <a:spLocks noChangeArrowheads="1"/>
            </p:cNvSpPr>
            <p:nvPr/>
          </p:nvSpPr>
          <p:spPr bwMode="auto">
            <a:xfrm>
              <a:off x="3592" y="1213"/>
              <a:ext cx="83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r>
                <a:rPr lang="zh-CN" altLang="en-US" sz="1800" dirty="0">
                  <a:latin typeface="黑体" pitchFamily="2" charset="-122"/>
                  <a:ea typeface="黑体" pitchFamily="2" charset="-122"/>
                </a:rPr>
                <a:t>主存储器</a:t>
              </a:r>
            </a:p>
          </p:txBody>
        </p:sp>
        <p:sp>
          <p:nvSpPr>
            <p:cNvPr id="44037" name="Text Box 5"/>
            <p:cNvSpPr txBox="1">
              <a:spLocks noChangeArrowheads="1"/>
            </p:cNvSpPr>
            <p:nvPr/>
          </p:nvSpPr>
          <p:spPr bwMode="auto">
            <a:xfrm>
              <a:off x="3458" y="2276"/>
              <a:ext cx="1079" cy="204"/>
            </a:xfrm>
            <a:prstGeom prst="rect">
              <a:avLst/>
            </a:prstGeom>
            <a:solidFill>
              <a:srgbClr val="FFFFFF"/>
            </a:solidFill>
            <a:ln w="12700">
              <a:solidFill>
                <a:srgbClr val="000000"/>
              </a:solidFill>
              <a:miter lim="800000"/>
              <a:headEnd/>
              <a:tailEnd/>
            </a:ln>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r>
                <a:rPr lang="en-US" altLang="zh-CN" sz="1400" b="0" dirty="0">
                  <a:solidFill>
                    <a:srgbClr val="003300"/>
                  </a:solidFill>
                  <a:latin typeface="黑体" pitchFamily="2" charset="-122"/>
                  <a:ea typeface="黑体" pitchFamily="2" charset="-122"/>
                </a:rPr>
                <a:t> </a:t>
              </a:r>
              <a:r>
                <a:rPr lang="zh-CN" altLang="en-US" sz="1800" b="0" dirty="0">
                  <a:solidFill>
                    <a:srgbClr val="003300"/>
                  </a:solidFill>
                  <a:latin typeface="黑体" pitchFamily="2" charset="-122"/>
                  <a:ea typeface="黑体" pitchFamily="2" charset="-122"/>
                </a:rPr>
                <a:t>操作数</a:t>
              </a:r>
            </a:p>
          </p:txBody>
        </p:sp>
        <p:grpSp>
          <p:nvGrpSpPr>
            <p:cNvPr id="44038" name="Group 13"/>
            <p:cNvGrpSpPr>
              <a:grpSpLocks/>
            </p:cNvGrpSpPr>
            <p:nvPr/>
          </p:nvGrpSpPr>
          <p:grpSpPr bwMode="auto">
            <a:xfrm>
              <a:off x="1251" y="1429"/>
              <a:ext cx="1416" cy="296"/>
              <a:chOff x="1251" y="1429"/>
              <a:chExt cx="1416" cy="296"/>
            </a:xfrm>
          </p:grpSpPr>
          <p:sp>
            <p:nvSpPr>
              <p:cNvPr id="44049" name="Text Box 6"/>
              <p:cNvSpPr txBox="1">
                <a:spLocks noChangeArrowheads="1"/>
              </p:cNvSpPr>
              <p:nvPr/>
            </p:nvSpPr>
            <p:spPr bwMode="auto">
              <a:xfrm>
                <a:off x="1251" y="1496"/>
                <a:ext cx="138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r>
                  <a:rPr lang="en-US" altLang="zh-CN" sz="1800">
                    <a:latin typeface="黑体" pitchFamily="2" charset="-122"/>
                    <a:ea typeface="黑体" pitchFamily="2" charset="-122"/>
                  </a:rPr>
                  <a:t>IR   OP  Rx    A</a:t>
                </a:r>
                <a:r>
                  <a:rPr lang="zh-CN" altLang="en-US" sz="1800">
                    <a:latin typeface="黑体" pitchFamily="2" charset="-122"/>
                    <a:ea typeface="黑体" pitchFamily="2" charset="-122"/>
                  </a:rPr>
                  <a:t> </a:t>
                </a:r>
              </a:p>
            </p:txBody>
          </p:sp>
          <p:sp>
            <p:nvSpPr>
              <p:cNvPr id="44050" name="Rectangle 7"/>
              <p:cNvSpPr>
                <a:spLocks noChangeArrowheads="1"/>
              </p:cNvSpPr>
              <p:nvPr/>
            </p:nvSpPr>
            <p:spPr bwMode="auto">
              <a:xfrm>
                <a:off x="1504" y="1433"/>
                <a:ext cx="1163" cy="292"/>
              </a:xfrm>
              <a:prstGeom prst="rect">
                <a:avLst/>
              </a:prstGeom>
              <a:noFill/>
              <a:ln w="28575">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nchor="ctr">
                <a:spAutoFit/>
              </a:bodyPr>
              <a:lstStyle/>
              <a:p>
                <a:endParaRPr lang="zh-CN" altLang="en-US">
                  <a:latin typeface="黑体" pitchFamily="2" charset="-122"/>
                  <a:ea typeface="黑体" pitchFamily="2" charset="-122"/>
                </a:endParaRPr>
              </a:p>
            </p:txBody>
          </p:sp>
          <p:sp>
            <p:nvSpPr>
              <p:cNvPr id="44051" name="Rectangle 8"/>
              <p:cNvSpPr>
                <a:spLocks noChangeArrowheads="1"/>
              </p:cNvSpPr>
              <p:nvPr/>
            </p:nvSpPr>
            <p:spPr bwMode="auto">
              <a:xfrm>
                <a:off x="1890" y="1429"/>
                <a:ext cx="186" cy="292"/>
              </a:xfrm>
              <a:prstGeom prst="rect">
                <a:avLst/>
              </a:prstGeom>
              <a:noFill/>
              <a:ln w="12700">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nchor="ctr">
                <a:spAutoFit/>
              </a:bodyPr>
              <a:lstStyle/>
              <a:p>
                <a:endParaRPr lang="zh-CN" altLang="en-US">
                  <a:latin typeface="黑体" pitchFamily="2" charset="-122"/>
                  <a:ea typeface="黑体" pitchFamily="2" charset="-122"/>
                </a:endParaRPr>
              </a:p>
            </p:txBody>
          </p:sp>
        </p:grpSp>
        <p:grpSp>
          <p:nvGrpSpPr>
            <p:cNvPr id="44039" name="Group 18"/>
            <p:cNvGrpSpPr>
              <a:grpSpLocks/>
            </p:cNvGrpSpPr>
            <p:nvPr/>
          </p:nvGrpSpPr>
          <p:grpSpPr bwMode="auto">
            <a:xfrm>
              <a:off x="1251" y="2856"/>
              <a:ext cx="1416" cy="292"/>
              <a:chOff x="1266" y="2711"/>
              <a:chExt cx="1416" cy="292"/>
            </a:xfrm>
          </p:grpSpPr>
          <p:sp>
            <p:nvSpPr>
              <p:cNvPr id="44047" name="Text Box 15"/>
              <p:cNvSpPr txBox="1">
                <a:spLocks noChangeArrowheads="1"/>
              </p:cNvSpPr>
              <p:nvPr/>
            </p:nvSpPr>
            <p:spPr bwMode="auto">
              <a:xfrm>
                <a:off x="1266" y="2774"/>
                <a:ext cx="138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r>
                  <a:rPr lang="en-US" altLang="zh-CN" sz="1800">
                    <a:latin typeface="黑体" pitchFamily="2" charset="-122"/>
                    <a:ea typeface="黑体" pitchFamily="2" charset="-122"/>
                  </a:rPr>
                  <a:t>Rx      </a:t>
                </a:r>
                <a:r>
                  <a:rPr lang="zh-CN" altLang="en-US" sz="1800">
                    <a:latin typeface="黑体" pitchFamily="2" charset="-122"/>
                    <a:ea typeface="黑体" pitchFamily="2" charset="-122"/>
                  </a:rPr>
                  <a:t>变址值</a:t>
                </a:r>
                <a:r>
                  <a:rPr lang="en-US" altLang="zh-CN" sz="1800">
                    <a:latin typeface="黑体" pitchFamily="2" charset="-122"/>
                    <a:ea typeface="黑体" pitchFamily="2" charset="-122"/>
                  </a:rPr>
                  <a:t>X     </a:t>
                </a:r>
              </a:p>
            </p:txBody>
          </p:sp>
          <p:sp>
            <p:nvSpPr>
              <p:cNvPr id="44048" name="Rectangle 16"/>
              <p:cNvSpPr>
                <a:spLocks noChangeArrowheads="1"/>
              </p:cNvSpPr>
              <p:nvPr/>
            </p:nvSpPr>
            <p:spPr bwMode="auto">
              <a:xfrm>
                <a:off x="1519" y="2711"/>
                <a:ext cx="1163" cy="292"/>
              </a:xfrm>
              <a:prstGeom prst="rect">
                <a:avLst/>
              </a:prstGeom>
              <a:noFill/>
              <a:ln w="28575">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nchor="ctr">
                <a:spAutoFit/>
              </a:bodyPr>
              <a:lstStyle/>
              <a:p>
                <a:endParaRPr lang="zh-CN" altLang="en-US">
                  <a:latin typeface="黑体" pitchFamily="2" charset="-122"/>
                  <a:ea typeface="黑体" pitchFamily="2" charset="-122"/>
                </a:endParaRPr>
              </a:p>
            </p:txBody>
          </p:sp>
        </p:grpSp>
        <p:sp>
          <p:nvSpPr>
            <p:cNvPr id="44040" name="Rectangle 19"/>
            <p:cNvSpPr>
              <a:spLocks noChangeArrowheads="1"/>
            </p:cNvSpPr>
            <p:nvPr/>
          </p:nvSpPr>
          <p:spPr bwMode="auto">
            <a:xfrm>
              <a:off x="3450" y="1433"/>
              <a:ext cx="1089" cy="1715"/>
            </a:xfrm>
            <a:prstGeom prst="rect">
              <a:avLst/>
            </a:prstGeom>
            <a:noFill/>
            <a:ln w="28575">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wrap="square" lIns="90000" tIns="46800" rIns="90000" bIns="46800" anchor="ctr">
              <a:spAutoFit/>
            </a:bodyPr>
            <a:lstStyle/>
            <a:p>
              <a:endParaRPr lang="zh-CN" altLang="en-US">
                <a:latin typeface="黑体" pitchFamily="2" charset="-122"/>
                <a:ea typeface="黑体" pitchFamily="2" charset="-122"/>
              </a:endParaRPr>
            </a:p>
          </p:txBody>
        </p:sp>
        <p:sp>
          <p:nvSpPr>
            <p:cNvPr id="44041" name="Freeform 20"/>
            <p:cNvSpPr>
              <a:spLocks/>
            </p:cNvSpPr>
            <p:nvPr/>
          </p:nvSpPr>
          <p:spPr bwMode="auto">
            <a:xfrm>
              <a:off x="2662" y="1897"/>
              <a:ext cx="332" cy="726"/>
            </a:xfrm>
            <a:custGeom>
              <a:avLst/>
              <a:gdLst>
                <a:gd name="T0" fmla="*/ 6 w 296"/>
                <a:gd name="T1" fmla="*/ 0 h 768"/>
                <a:gd name="T2" fmla="*/ 332 w 296"/>
                <a:gd name="T3" fmla="*/ 182 h 768"/>
                <a:gd name="T4" fmla="*/ 326 w 296"/>
                <a:gd name="T5" fmla="*/ 549 h 768"/>
                <a:gd name="T6" fmla="*/ 6 w 296"/>
                <a:gd name="T7" fmla="*/ 726 h 768"/>
                <a:gd name="T8" fmla="*/ 6 w 296"/>
                <a:gd name="T9" fmla="*/ 460 h 768"/>
                <a:gd name="T10" fmla="*/ 111 w 296"/>
                <a:gd name="T11" fmla="*/ 368 h 768"/>
                <a:gd name="T12" fmla="*/ 0 w 296"/>
                <a:gd name="T13" fmla="*/ 265 h 768"/>
                <a:gd name="T14" fmla="*/ 6 w 296"/>
                <a:gd name="T15" fmla="*/ 0 h 768"/>
                <a:gd name="T16" fmla="*/ 0 60000 65536"/>
                <a:gd name="T17" fmla="*/ 0 60000 65536"/>
                <a:gd name="T18" fmla="*/ 0 60000 65536"/>
                <a:gd name="T19" fmla="*/ 0 60000 65536"/>
                <a:gd name="T20" fmla="*/ 0 60000 65536"/>
                <a:gd name="T21" fmla="*/ 0 60000 65536"/>
                <a:gd name="T22" fmla="*/ 0 60000 65536"/>
                <a:gd name="T23" fmla="*/ 0 60000 65536"/>
                <a:gd name="T24" fmla="*/ 0 w 296"/>
                <a:gd name="T25" fmla="*/ 0 h 768"/>
                <a:gd name="T26" fmla="*/ 296 w 296"/>
                <a:gd name="T27" fmla="*/ 768 h 76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96" h="768">
                  <a:moveTo>
                    <a:pt x="5" y="0"/>
                  </a:moveTo>
                  <a:lnTo>
                    <a:pt x="296" y="192"/>
                  </a:lnTo>
                  <a:lnTo>
                    <a:pt x="291" y="581"/>
                  </a:lnTo>
                  <a:lnTo>
                    <a:pt x="5" y="768"/>
                  </a:lnTo>
                  <a:lnTo>
                    <a:pt x="5" y="487"/>
                  </a:lnTo>
                  <a:lnTo>
                    <a:pt x="99" y="389"/>
                  </a:lnTo>
                  <a:lnTo>
                    <a:pt x="0" y="280"/>
                  </a:lnTo>
                  <a:lnTo>
                    <a:pt x="5" y="0"/>
                  </a:lnTo>
                  <a:close/>
                </a:path>
              </a:pathLst>
            </a:custGeom>
            <a:noFill/>
            <a:ln w="28575" cap="flat" cmpd="sng">
              <a:solidFill>
                <a:srgbClr val="000066"/>
              </a:solidFill>
              <a:prstDash val="solid"/>
              <a:round/>
              <a:headEnd/>
              <a:tailEnd/>
            </a:ln>
            <a:extLst>
              <a:ext uri="{909E8E84-426E-40DD-AFC4-6F175D3DCCD1}">
                <a14:hiddenFill xmlns:a14="http://schemas.microsoft.com/office/drawing/2010/main">
                  <a:solidFill>
                    <a:srgbClr val="FFFFFF"/>
                  </a:solidFill>
                </a14:hiddenFill>
              </a:ext>
            </a:extLst>
          </p:spPr>
          <p:txBody>
            <a:bodyPr lIns="90000" tIns="46800" rIns="90000" bIns="46800">
              <a:spAutoFit/>
            </a:bodyPr>
            <a:lstStyle/>
            <a:p>
              <a:endParaRPr lang="zh-CN" altLang="en-US"/>
            </a:p>
          </p:txBody>
        </p:sp>
        <p:sp>
          <p:nvSpPr>
            <p:cNvPr id="44042" name="Text Box 24"/>
            <p:cNvSpPr txBox="1">
              <a:spLocks noChangeArrowheads="1"/>
            </p:cNvSpPr>
            <p:nvPr/>
          </p:nvSpPr>
          <p:spPr bwMode="auto">
            <a:xfrm>
              <a:off x="2726" y="2000"/>
              <a:ext cx="289" cy="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lIns="90000" tIns="0" rIns="90000" bIns="0">
              <a:spAutoFit/>
            </a:bodyPr>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r>
                <a:rPr lang="en-US" altLang="zh-CN" sz="1800">
                  <a:latin typeface="黑体" pitchFamily="2" charset="-122"/>
                  <a:ea typeface="黑体" pitchFamily="2" charset="-122"/>
                </a:rPr>
                <a:t>ALU</a:t>
              </a:r>
            </a:p>
          </p:txBody>
        </p:sp>
        <p:sp>
          <p:nvSpPr>
            <p:cNvPr id="44043" name="Freeform 25"/>
            <p:cNvSpPr>
              <a:spLocks/>
            </p:cNvSpPr>
            <p:nvPr/>
          </p:nvSpPr>
          <p:spPr bwMode="auto">
            <a:xfrm>
              <a:off x="2356" y="1681"/>
              <a:ext cx="311" cy="292"/>
            </a:xfrm>
            <a:custGeom>
              <a:avLst/>
              <a:gdLst>
                <a:gd name="T0" fmla="*/ 0 w 311"/>
                <a:gd name="T1" fmla="*/ 0 h 421"/>
                <a:gd name="T2" fmla="*/ 0 w 311"/>
                <a:gd name="T3" fmla="*/ 292 h 421"/>
                <a:gd name="T4" fmla="*/ 311 w 311"/>
                <a:gd name="T5" fmla="*/ 292 h 421"/>
                <a:gd name="T6" fmla="*/ 0 60000 65536"/>
                <a:gd name="T7" fmla="*/ 0 60000 65536"/>
                <a:gd name="T8" fmla="*/ 0 60000 65536"/>
                <a:gd name="T9" fmla="*/ 0 w 311"/>
                <a:gd name="T10" fmla="*/ 0 h 421"/>
                <a:gd name="T11" fmla="*/ 311 w 311"/>
                <a:gd name="T12" fmla="*/ 421 h 421"/>
              </a:gdLst>
              <a:ahLst/>
              <a:cxnLst>
                <a:cxn ang="T6">
                  <a:pos x="T0" y="T1"/>
                </a:cxn>
                <a:cxn ang="T7">
                  <a:pos x="T2" y="T3"/>
                </a:cxn>
                <a:cxn ang="T8">
                  <a:pos x="T4" y="T5"/>
                </a:cxn>
              </a:cxnLst>
              <a:rect l="T9" t="T10" r="T11" b="T12"/>
              <a:pathLst>
                <a:path w="311" h="421">
                  <a:moveTo>
                    <a:pt x="0" y="0"/>
                  </a:moveTo>
                  <a:lnTo>
                    <a:pt x="0" y="421"/>
                  </a:lnTo>
                  <a:lnTo>
                    <a:pt x="311" y="421"/>
                  </a:lnTo>
                </a:path>
              </a:pathLst>
            </a:custGeom>
            <a:noFill/>
            <a:ln w="19050" cap="flat" cmpd="sng">
              <a:solidFill>
                <a:srgbClr val="000066"/>
              </a:solidFill>
              <a:prstDash val="solid"/>
              <a:round/>
              <a:headEnd type="none" w="med" len="med"/>
              <a:tailEnd type="stealth" w="lg" len="lg"/>
            </a:ln>
            <a:extLst>
              <a:ext uri="{909E8E84-426E-40DD-AFC4-6F175D3DCCD1}">
                <a14:hiddenFill xmlns:a14="http://schemas.microsoft.com/office/drawing/2010/main">
                  <a:solidFill>
                    <a:srgbClr val="FFFFFF"/>
                  </a:solidFill>
                </a14:hiddenFill>
              </a:ext>
            </a:extLst>
          </p:spPr>
          <p:txBody>
            <a:bodyPr lIns="90000" tIns="46800" rIns="90000" bIns="46800">
              <a:spAutoFit/>
            </a:bodyPr>
            <a:lstStyle/>
            <a:p>
              <a:endParaRPr lang="zh-CN" altLang="en-US"/>
            </a:p>
          </p:txBody>
        </p:sp>
        <p:sp>
          <p:nvSpPr>
            <p:cNvPr id="44044" name="Freeform 26"/>
            <p:cNvSpPr>
              <a:spLocks/>
            </p:cNvSpPr>
            <p:nvPr/>
          </p:nvSpPr>
          <p:spPr bwMode="auto">
            <a:xfrm flipV="1">
              <a:off x="2107" y="2547"/>
              <a:ext cx="549" cy="292"/>
            </a:xfrm>
            <a:custGeom>
              <a:avLst/>
              <a:gdLst>
                <a:gd name="T0" fmla="*/ 0 w 311"/>
                <a:gd name="T1" fmla="*/ 0 h 421"/>
                <a:gd name="T2" fmla="*/ 0 w 311"/>
                <a:gd name="T3" fmla="*/ 1966 h 421"/>
                <a:gd name="T4" fmla="*/ 2765317 w 311"/>
                <a:gd name="T5" fmla="*/ 1966 h 421"/>
                <a:gd name="T6" fmla="*/ 0 60000 65536"/>
                <a:gd name="T7" fmla="*/ 0 60000 65536"/>
                <a:gd name="T8" fmla="*/ 0 60000 65536"/>
                <a:gd name="T9" fmla="*/ 0 w 311"/>
                <a:gd name="T10" fmla="*/ 0 h 421"/>
                <a:gd name="T11" fmla="*/ 311 w 311"/>
                <a:gd name="T12" fmla="*/ 421 h 421"/>
              </a:gdLst>
              <a:ahLst/>
              <a:cxnLst>
                <a:cxn ang="T6">
                  <a:pos x="T0" y="T1"/>
                </a:cxn>
                <a:cxn ang="T7">
                  <a:pos x="T2" y="T3"/>
                </a:cxn>
                <a:cxn ang="T8">
                  <a:pos x="T4" y="T5"/>
                </a:cxn>
              </a:cxnLst>
              <a:rect l="T9" t="T10" r="T11" b="T12"/>
              <a:pathLst>
                <a:path w="311" h="421">
                  <a:moveTo>
                    <a:pt x="0" y="0"/>
                  </a:moveTo>
                  <a:lnTo>
                    <a:pt x="0" y="421"/>
                  </a:lnTo>
                  <a:lnTo>
                    <a:pt x="311" y="421"/>
                  </a:lnTo>
                </a:path>
              </a:pathLst>
            </a:custGeom>
            <a:noFill/>
            <a:ln w="19050" cap="flat" cmpd="sng">
              <a:solidFill>
                <a:srgbClr val="000066"/>
              </a:solidFill>
              <a:prstDash val="solid"/>
              <a:round/>
              <a:headEnd type="none" w="med" len="med"/>
              <a:tailEnd type="stealth" w="lg" len="lg"/>
            </a:ln>
            <a:extLst>
              <a:ext uri="{909E8E84-426E-40DD-AFC4-6F175D3DCCD1}">
                <a14:hiddenFill xmlns:a14="http://schemas.microsoft.com/office/drawing/2010/main">
                  <a:solidFill>
                    <a:srgbClr val="FFFFFF"/>
                  </a:solidFill>
                </a14:hiddenFill>
              </a:ext>
            </a:extLst>
          </p:spPr>
          <p:txBody>
            <a:bodyPr lIns="90000" tIns="46800" rIns="90000" bIns="46800">
              <a:spAutoFit/>
            </a:bodyPr>
            <a:lstStyle/>
            <a:p>
              <a:endParaRPr lang="zh-CN" altLang="en-US"/>
            </a:p>
          </p:txBody>
        </p:sp>
        <p:sp>
          <p:nvSpPr>
            <p:cNvPr id="44045" name="Line 27"/>
            <p:cNvSpPr>
              <a:spLocks noChangeShapeType="1"/>
            </p:cNvSpPr>
            <p:nvPr/>
          </p:nvSpPr>
          <p:spPr bwMode="auto">
            <a:xfrm>
              <a:off x="2947" y="2356"/>
              <a:ext cx="493" cy="0"/>
            </a:xfrm>
            <a:prstGeom prst="line">
              <a:avLst/>
            </a:prstGeom>
            <a:noFill/>
            <a:ln w="19050">
              <a:solidFill>
                <a:srgbClr val="000066"/>
              </a:solidFill>
              <a:round/>
              <a:headEnd/>
              <a:tailEnd type="stealth" w="lg" len="lg"/>
            </a:ln>
            <a:extLst>
              <a:ext uri="{909E8E84-426E-40DD-AFC4-6F175D3DCCD1}">
                <a14:hiddenFill xmlns:a14="http://schemas.microsoft.com/office/drawing/2010/main">
                  <a:noFill/>
                </a14:hiddenFill>
              </a:ext>
            </a:extLst>
          </p:spPr>
          <p:txBody>
            <a:bodyPr lIns="90000" tIns="46800" rIns="90000" bIns="46800">
              <a:spAutoFit/>
            </a:bodyPr>
            <a:lstStyle/>
            <a:p>
              <a:endParaRPr lang="zh-CN" altLang="en-US"/>
            </a:p>
          </p:txBody>
        </p:sp>
        <p:sp>
          <p:nvSpPr>
            <p:cNvPr id="44046" name="Text Box 28"/>
            <p:cNvSpPr txBox="1">
              <a:spLocks noChangeArrowheads="1"/>
            </p:cNvSpPr>
            <p:nvPr/>
          </p:nvSpPr>
          <p:spPr bwMode="auto">
            <a:xfrm>
              <a:off x="3020" y="2180"/>
              <a:ext cx="34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r>
                <a:rPr lang="en-US" altLang="zh-CN" sz="1800">
                  <a:latin typeface="黑体" pitchFamily="2" charset="-122"/>
                  <a:ea typeface="黑体" pitchFamily="2" charset="-122"/>
                </a:rPr>
                <a:t>EA</a:t>
              </a:r>
            </a:p>
          </p:txBody>
        </p:sp>
      </p:grpSp>
    </p:spTree>
  </p:cSld>
  <p:clrMapOvr>
    <a:masterClrMapping/>
  </p:clrMapOvr>
  <p:transition>
    <p:wipe dir="d"/>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descr="70%"/>
          <p:cNvSpPr>
            <a:spLocks noChangeAspect="1" noChangeArrowheads="1"/>
          </p:cNvSpPr>
          <p:nvPr/>
        </p:nvSpPr>
        <p:spPr bwMode="auto">
          <a:xfrm>
            <a:off x="4546600" y="2109788"/>
            <a:ext cx="315913" cy="271462"/>
          </a:xfrm>
          <a:prstGeom prst="rect">
            <a:avLst/>
          </a:prstGeom>
          <a:pattFill prst="pct70">
            <a:fgClr>
              <a:srgbClr val="66FF33"/>
            </a:fgClr>
            <a:bgClr>
              <a:srgbClr val="FFFFFF"/>
            </a:bgClr>
          </a:pattFill>
          <a:ln w="9525">
            <a:solidFill>
              <a:srgbClr val="000000"/>
            </a:solidFill>
            <a:miter lim="800000"/>
            <a:headEnd/>
            <a:tailEnd/>
          </a:ln>
        </p:spPr>
        <p:txBody>
          <a:bodyPr/>
          <a:lstStyle/>
          <a:p>
            <a:pPr>
              <a:lnSpc>
                <a:spcPct val="90000"/>
              </a:lnSpc>
            </a:pPr>
            <a:endParaRPr lang="zh-CN" altLang="en-US">
              <a:latin typeface="Arial" charset="0"/>
              <a:ea typeface="宋体" pitchFamily="2" charset="-122"/>
            </a:endParaRPr>
          </a:p>
        </p:txBody>
      </p:sp>
      <p:sp>
        <p:nvSpPr>
          <p:cNvPr id="45059" name="Line 3"/>
          <p:cNvSpPr>
            <a:spLocks noChangeAspect="1" noChangeShapeType="1"/>
          </p:cNvSpPr>
          <p:nvPr/>
        </p:nvSpPr>
        <p:spPr bwMode="auto">
          <a:xfrm>
            <a:off x="488950" y="1535113"/>
            <a:ext cx="7272338" cy="0"/>
          </a:xfrm>
          <a:prstGeom prst="line">
            <a:avLst/>
          </a:prstGeom>
          <a:noFill/>
          <a:ln w="57150">
            <a:solidFill>
              <a:srgbClr val="00008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5060" name="Rectangle 4"/>
          <p:cNvSpPr>
            <a:spLocks noChangeAspect="1" noChangeArrowheads="1"/>
          </p:cNvSpPr>
          <p:nvPr/>
        </p:nvSpPr>
        <p:spPr bwMode="auto">
          <a:xfrm>
            <a:off x="727075" y="1922463"/>
            <a:ext cx="2373313" cy="2422525"/>
          </a:xfrm>
          <a:prstGeom prst="rect">
            <a:avLst/>
          </a:prstGeom>
          <a:solidFill>
            <a:srgbClr val="FFFFFF"/>
          </a:solidFill>
          <a:ln w="28575">
            <a:solidFill>
              <a:srgbClr val="000080"/>
            </a:solidFill>
            <a:miter lim="800000"/>
            <a:headEnd/>
            <a:tailEnd/>
          </a:ln>
        </p:spPr>
        <p:txBody>
          <a:bodyPr/>
          <a:lstStyle/>
          <a:p>
            <a:pPr>
              <a:lnSpc>
                <a:spcPct val="90000"/>
              </a:lnSpc>
            </a:pPr>
            <a:endParaRPr lang="zh-CN" altLang="en-US">
              <a:latin typeface="Arial" charset="0"/>
              <a:ea typeface="宋体" pitchFamily="2" charset="-122"/>
            </a:endParaRPr>
          </a:p>
        </p:txBody>
      </p:sp>
      <p:sp>
        <p:nvSpPr>
          <p:cNvPr id="45061" name="Rectangle 5"/>
          <p:cNvSpPr>
            <a:spLocks noChangeAspect="1" noChangeArrowheads="1"/>
          </p:cNvSpPr>
          <p:nvPr/>
        </p:nvSpPr>
        <p:spPr bwMode="auto">
          <a:xfrm>
            <a:off x="3900488" y="1939925"/>
            <a:ext cx="1174750" cy="2354263"/>
          </a:xfrm>
          <a:prstGeom prst="rect">
            <a:avLst/>
          </a:prstGeom>
          <a:solidFill>
            <a:srgbClr val="FFFFFF"/>
          </a:solidFill>
          <a:ln w="28575">
            <a:solidFill>
              <a:srgbClr val="000080"/>
            </a:solidFill>
            <a:miter lim="800000"/>
            <a:headEnd/>
            <a:tailEnd/>
          </a:ln>
        </p:spPr>
        <p:txBody>
          <a:bodyPr/>
          <a:lstStyle/>
          <a:p>
            <a:pPr>
              <a:lnSpc>
                <a:spcPct val="90000"/>
              </a:lnSpc>
            </a:pPr>
            <a:endParaRPr lang="zh-CN" altLang="en-US">
              <a:latin typeface="Arial" charset="0"/>
              <a:ea typeface="宋体" pitchFamily="2" charset="-122"/>
            </a:endParaRPr>
          </a:p>
        </p:txBody>
      </p:sp>
      <p:sp>
        <p:nvSpPr>
          <p:cNvPr id="45062" name="Rectangle 6"/>
          <p:cNvSpPr>
            <a:spLocks noChangeAspect="1" noChangeArrowheads="1"/>
          </p:cNvSpPr>
          <p:nvPr/>
        </p:nvSpPr>
        <p:spPr bwMode="auto">
          <a:xfrm>
            <a:off x="5934075" y="1957388"/>
            <a:ext cx="1204913" cy="896937"/>
          </a:xfrm>
          <a:prstGeom prst="rect">
            <a:avLst/>
          </a:prstGeom>
          <a:solidFill>
            <a:srgbClr val="FFFFFF"/>
          </a:solidFill>
          <a:ln w="28575">
            <a:solidFill>
              <a:srgbClr val="000080"/>
            </a:solidFill>
            <a:miter lim="800000"/>
            <a:headEnd/>
            <a:tailEnd/>
          </a:ln>
        </p:spPr>
        <p:txBody>
          <a:bodyPr/>
          <a:lstStyle/>
          <a:p>
            <a:pPr>
              <a:lnSpc>
                <a:spcPct val="90000"/>
              </a:lnSpc>
            </a:pPr>
            <a:endParaRPr lang="zh-CN" altLang="en-US">
              <a:latin typeface="Arial" charset="0"/>
              <a:ea typeface="宋体" pitchFamily="2" charset="-122"/>
            </a:endParaRPr>
          </a:p>
        </p:txBody>
      </p:sp>
      <p:sp>
        <p:nvSpPr>
          <p:cNvPr id="45063" name="Rectangle 7"/>
          <p:cNvSpPr>
            <a:spLocks noChangeAspect="1" noChangeArrowheads="1"/>
          </p:cNvSpPr>
          <p:nvPr/>
        </p:nvSpPr>
        <p:spPr bwMode="auto">
          <a:xfrm>
            <a:off x="5951538" y="3230563"/>
            <a:ext cx="1216025" cy="1027112"/>
          </a:xfrm>
          <a:prstGeom prst="rect">
            <a:avLst/>
          </a:prstGeom>
          <a:solidFill>
            <a:srgbClr val="FFFFFF"/>
          </a:solidFill>
          <a:ln w="28575">
            <a:solidFill>
              <a:srgbClr val="000080"/>
            </a:solidFill>
            <a:miter lim="800000"/>
            <a:headEnd/>
            <a:tailEnd/>
          </a:ln>
        </p:spPr>
        <p:txBody>
          <a:bodyPr/>
          <a:lstStyle/>
          <a:p>
            <a:pPr>
              <a:lnSpc>
                <a:spcPct val="90000"/>
              </a:lnSpc>
            </a:pPr>
            <a:endParaRPr lang="zh-CN" altLang="en-US">
              <a:latin typeface="Arial" charset="0"/>
              <a:ea typeface="宋体" pitchFamily="2" charset="-122"/>
            </a:endParaRPr>
          </a:p>
        </p:txBody>
      </p:sp>
      <p:sp>
        <p:nvSpPr>
          <p:cNvPr id="45064" name="Text Box 8"/>
          <p:cNvSpPr txBox="1">
            <a:spLocks noChangeAspect="1" noChangeArrowheads="1"/>
          </p:cNvSpPr>
          <p:nvPr/>
        </p:nvSpPr>
        <p:spPr bwMode="auto">
          <a:xfrm>
            <a:off x="1470025" y="3968750"/>
            <a:ext cx="785813"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r>
              <a:rPr lang="en-US" altLang="zh-CN" sz="1400">
                <a:latin typeface="Times New Roman" pitchFamily="18" charset="0"/>
                <a:ea typeface="宋体" pitchFamily="2" charset="-122"/>
              </a:rPr>
              <a:t>CPU</a:t>
            </a:r>
          </a:p>
        </p:txBody>
      </p:sp>
      <p:sp>
        <p:nvSpPr>
          <p:cNvPr id="45065" name="Rectangle 9"/>
          <p:cNvSpPr>
            <a:spLocks noChangeAspect="1" noChangeArrowheads="1"/>
          </p:cNvSpPr>
          <p:nvPr/>
        </p:nvSpPr>
        <p:spPr bwMode="auto">
          <a:xfrm>
            <a:off x="2165350" y="2109788"/>
            <a:ext cx="757238" cy="220662"/>
          </a:xfrm>
          <a:prstGeom prst="rect">
            <a:avLst/>
          </a:prstGeom>
          <a:solidFill>
            <a:srgbClr val="FFFFFF"/>
          </a:solidFill>
          <a:ln w="9525">
            <a:solidFill>
              <a:srgbClr val="000080"/>
            </a:solidFill>
            <a:miter lim="800000"/>
            <a:headEnd/>
            <a:tailEnd/>
          </a:ln>
        </p:spPr>
        <p:txBody>
          <a:bodyPr/>
          <a:lstStyle/>
          <a:p>
            <a:pPr>
              <a:lnSpc>
                <a:spcPct val="90000"/>
              </a:lnSpc>
            </a:pPr>
            <a:endParaRPr lang="zh-CN" altLang="en-US">
              <a:latin typeface="Arial" charset="0"/>
              <a:ea typeface="宋体" pitchFamily="2" charset="-122"/>
            </a:endParaRPr>
          </a:p>
        </p:txBody>
      </p:sp>
      <p:sp>
        <p:nvSpPr>
          <p:cNvPr id="45066" name="Rectangle 10"/>
          <p:cNvSpPr>
            <a:spLocks noChangeAspect="1" noChangeArrowheads="1"/>
          </p:cNvSpPr>
          <p:nvPr/>
        </p:nvSpPr>
        <p:spPr bwMode="auto">
          <a:xfrm>
            <a:off x="2165350" y="2398713"/>
            <a:ext cx="757238" cy="219075"/>
          </a:xfrm>
          <a:prstGeom prst="rect">
            <a:avLst/>
          </a:prstGeom>
          <a:solidFill>
            <a:srgbClr val="FFFFFF"/>
          </a:solidFill>
          <a:ln w="19050">
            <a:solidFill>
              <a:srgbClr val="000080"/>
            </a:solidFill>
            <a:miter lim="800000"/>
            <a:headEnd/>
            <a:tailEnd/>
          </a:ln>
        </p:spPr>
        <p:txBody>
          <a:bodyPr/>
          <a:lstStyle/>
          <a:p>
            <a:pPr>
              <a:lnSpc>
                <a:spcPct val="90000"/>
              </a:lnSpc>
            </a:pPr>
            <a:endParaRPr lang="zh-CN" altLang="en-US">
              <a:latin typeface="Arial" charset="0"/>
              <a:ea typeface="宋体" pitchFamily="2" charset="-122"/>
            </a:endParaRPr>
          </a:p>
        </p:txBody>
      </p:sp>
      <p:sp>
        <p:nvSpPr>
          <p:cNvPr id="45067" name="Rectangle 11"/>
          <p:cNvSpPr>
            <a:spLocks noChangeAspect="1" noChangeArrowheads="1"/>
          </p:cNvSpPr>
          <p:nvPr/>
        </p:nvSpPr>
        <p:spPr bwMode="auto">
          <a:xfrm>
            <a:off x="2165350" y="2887663"/>
            <a:ext cx="757238" cy="223837"/>
          </a:xfrm>
          <a:prstGeom prst="rect">
            <a:avLst/>
          </a:prstGeom>
          <a:solidFill>
            <a:srgbClr val="FFFFFF"/>
          </a:solidFill>
          <a:ln w="9525">
            <a:solidFill>
              <a:srgbClr val="000000"/>
            </a:solidFill>
            <a:miter lim="800000"/>
            <a:headEnd/>
            <a:tailEnd/>
          </a:ln>
        </p:spPr>
        <p:txBody>
          <a:bodyPr/>
          <a:lstStyle/>
          <a:p>
            <a:pPr>
              <a:lnSpc>
                <a:spcPct val="90000"/>
              </a:lnSpc>
            </a:pPr>
            <a:endParaRPr lang="zh-CN" altLang="en-US">
              <a:latin typeface="Arial" charset="0"/>
              <a:ea typeface="宋体" pitchFamily="2" charset="-122"/>
            </a:endParaRPr>
          </a:p>
        </p:txBody>
      </p:sp>
      <p:sp>
        <p:nvSpPr>
          <p:cNvPr id="45068" name="Rectangle 12"/>
          <p:cNvSpPr>
            <a:spLocks noChangeAspect="1" noChangeArrowheads="1"/>
          </p:cNvSpPr>
          <p:nvPr/>
        </p:nvSpPr>
        <p:spPr bwMode="auto">
          <a:xfrm>
            <a:off x="2165350" y="2887663"/>
            <a:ext cx="757238" cy="1117600"/>
          </a:xfrm>
          <a:prstGeom prst="rect">
            <a:avLst/>
          </a:prstGeom>
          <a:solidFill>
            <a:srgbClr val="FFFFFF"/>
          </a:solidFill>
          <a:ln w="19050">
            <a:solidFill>
              <a:srgbClr val="000080"/>
            </a:solidFill>
            <a:miter lim="800000"/>
            <a:headEnd/>
            <a:tailEnd/>
          </a:ln>
        </p:spPr>
        <p:txBody>
          <a:bodyPr/>
          <a:lstStyle/>
          <a:p>
            <a:pPr>
              <a:lnSpc>
                <a:spcPct val="90000"/>
              </a:lnSpc>
            </a:pPr>
            <a:endParaRPr lang="zh-CN" altLang="en-US">
              <a:latin typeface="Arial" charset="0"/>
              <a:ea typeface="宋体" pitchFamily="2" charset="-122"/>
            </a:endParaRPr>
          </a:p>
        </p:txBody>
      </p:sp>
      <p:sp>
        <p:nvSpPr>
          <p:cNvPr id="45069" name="Rectangle 13"/>
          <p:cNvSpPr>
            <a:spLocks noChangeAspect="1" noChangeArrowheads="1"/>
          </p:cNvSpPr>
          <p:nvPr/>
        </p:nvSpPr>
        <p:spPr bwMode="auto">
          <a:xfrm>
            <a:off x="2165350" y="3111500"/>
            <a:ext cx="757238" cy="217488"/>
          </a:xfrm>
          <a:prstGeom prst="rect">
            <a:avLst/>
          </a:prstGeom>
          <a:solidFill>
            <a:srgbClr val="FFFFFF"/>
          </a:solidFill>
          <a:ln w="9525">
            <a:solidFill>
              <a:srgbClr val="000080"/>
            </a:solidFill>
            <a:miter lim="800000"/>
            <a:headEnd/>
            <a:tailEnd/>
          </a:ln>
        </p:spPr>
        <p:txBody>
          <a:bodyPr/>
          <a:lstStyle/>
          <a:p>
            <a:pPr>
              <a:lnSpc>
                <a:spcPct val="90000"/>
              </a:lnSpc>
            </a:pPr>
            <a:endParaRPr lang="zh-CN" altLang="en-US">
              <a:latin typeface="Arial" charset="0"/>
              <a:ea typeface="宋体" pitchFamily="2" charset="-122"/>
            </a:endParaRPr>
          </a:p>
        </p:txBody>
      </p:sp>
      <p:sp>
        <p:nvSpPr>
          <p:cNvPr id="45070" name="Rectangle 14"/>
          <p:cNvSpPr>
            <a:spLocks noChangeAspect="1" noChangeArrowheads="1"/>
          </p:cNvSpPr>
          <p:nvPr/>
        </p:nvSpPr>
        <p:spPr bwMode="auto">
          <a:xfrm>
            <a:off x="2165350" y="3784600"/>
            <a:ext cx="757238" cy="220663"/>
          </a:xfrm>
          <a:prstGeom prst="rect">
            <a:avLst/>
          </a:prstGeom>
          <a:noFill/>
          <a:ln w="9525">
            <a:solidFill>
              <a:srgbClr val="000080"/>
            </a:solidFill>
            <a:miter lim="800000"/>
            <a:headEnd/>
            <a:tailEnd/>
          </a:ln>
          <a:extLst>
            <a:ext uri="{909E8E84-426E-40DD-AFC4-6F175D3DCCD1}">
              <a14:hiddenFill xmlns:a14="http://schemas.microsoft.com/office/drawing/2010/main">
                <a:solidFill>
                  <a:srgbClr val="FFFFFF"/>
                </a:solidFill>
              </a14:hiddenFill>
            </a:ext>
          </a:extLst>
        </p:spPr>
        <p:txBody>
          <a:bodyPr/>
          <a:lstStyle/>
          <a:p>
            <a:pPr>
              <a:lnSpc>
                <a:spcPct val="90000"/>
              </a:lnSpc>
            </a:pPr>
            <a:endParaRPr lang="zh-CN" altLang="en-US">
              <a:latin typeface="Arial" charset="0"/>
              <a:ea typeface="宋体" pitchFamily="2" charset="-122"/>
            </a:endParaRPr>
          </a:p>
        </p:txBody>
      </p:sp>
      <p:sp>
        <p:nvSpPr>
          <p:cNvPr id="45071" name="Text Box 15"/>
          <p:cNvSpPr txBox="1">
            <a:spLocks noChangeAspect="1" noChangeArrowheads="1"/>
          </p:cNvSpPr>
          <p:nvPr/>
        </p:nvSpPr>
        <p:spPr bwMode="auto">
          <a:xfrm>
            <a:off x="1573213" y="2093913"/>
            <a:ext cx="563562"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r>
              <a:rPr lang="en-US" altLang="zh-CN" sz="1400">
                <a:latin typeface="Times New Roman" pitchFamily="18" charset="0"/>
                <a:ea typeface="宋体" pitchFamily="2" charset="-122"/>
              </a:rPr>
              <a:t>IR</a:t>
            </a:r>
            <a:endParaRPr lang="en-US" altLang="zh-CN" sz="1400" b="0">
              <a:latin typeface="Times New Roman" pitchFamily="18" charset="0"/>
              <a:ea typeface="宋体" pitchFamily="2" charset="-122"/>
            </a:endParaRPr>
          </a:p>
        </p:txBody>
      </p:sp>
      <p:sp>
        <p:nvSpPr>
          <p:cNvPr id="45072" name="Text Box 16"/>
          <p:cNvSpPr txBox="1">
            <a:spLocks noChangeAspect="1" noChangeArrowheads="1"/>
          </p:cNvSpPr>
          <p:nvPr/>
        </p:nvSpPr>
        <p:spPr bwMode="auto">
          <a:xfrm>
            <a:off x="1601788" y="2344738"/>
            <a:ext cx="563562"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r>
              <a:rPr lang="en-US" altLang="zh-CN" sz="1400">
                <a:latin typeface="Times New Roman" pitchFamily="18" charset="0"/>
                <a:ea typeface="宋体" pitchFamily="2" charset="-122"/>
              </a:rPr>
              <a:t>PC</a:t>
            </a:r>
            <a:endParaRPr lang="en-US" altLang="zh-CN" sz="1400" b="0">
              <a:latin typeface="Times New Roman" pitchFamily="18" charset="0"/>
              <a:ea typeface="宋体" pitchFamily="2" charset="-122"/>
            </a:endParaRPr>
          </a:p>
        </p:txBody>
      </p:sp>
      <p:sp>
        <p:nvSpPr>
          <p:cNvPr id="45073" name="Text Box 17"/>
          <p:cNvSpPr txBox="1">
            <a:spLocks noChangeAspect="1" noChangeArrowheads="1"/>
          </p:cNvSpPr>
          <p:nvPr/>
        </p:nvSpPr>
        <p:spPr bwMode="auto">
          <a:xfrm>
            <a:off x="1601788" y="2838450"/>
            <a:ext cx="563562"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r>
              <a:rPr lang="en-US" altLang="zh-CN" sz="1400">
                <a:latin typeface="Times New Roman" pitchFamily="18" charset="0"/>
                <a:ea typeface="宋体" pitchFamily="2" charset="-122"/>
              </a:rPr>
              <a:t>R0</a:t>
            </a:r>
            <a:endParaRPr lang="en-US" altLang="zh-CN" sz="1400" b="0">
              <a:latin typeface="Times New Roman" pitchFamily="18" charset="0"/>
              <a:ea typeface="宋体" pitchFamily="2" charset="-122"/>
            </a:endParaRPr>
          </a:p>
        </p:txBody>
      </p:sp>
      <p:sp>
        <p:nvSpPr>
          <p:cNvPr id="45074" name="Text Box 18"/>
          <p:cNvSpPr txBox="1">
            <a:spLocks noChangeAspect="1" noChangeArrowheads="1"/>
          </p:cNvSpPr>
          <p:nvPr/>
        </p:nvSpPr>
        <p:spPr bwMode="auto">
          <a:xfrm>
            <a:off x="1601788" y="3271838"/>
            <a:ext cx="563562"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r>
              <a:rPr lang="en-US" altLang="zh-CN" sz="1400">
                <a:latin typeface="Times New Roman" pitchFamily="18" charset="0"/>
                <a:ea typeface="宋体" pitchFamily="2" charset="-122"/>
              </a:rPr>
              <a:t>Rx</a:t>
            </a:r>
            <a:endParaRPr lang="en-US" altLang="zh-CN" sz="1400" b="0">
              <a:latin typeface="Times New Roman" pitchFamily="18" charset="0"/>
              <a:ea typeface="宋体" pitchFamily="2" charset="-122"/>
            </a:endParaRPr>
          </a:p>
        </p:txBody>
      </p:sp>
      <p:sp>
        <p:nvSpPr>
          <p:cNvPr id="45075" name="Rectangle 19"/>
          <p:cNvSpPr>
            <a:spLocks noChangeAspect="1" noChangeArrowheads="1"/>
          </p:cNvSpPr>
          <p:nvPr/>
        </p:nvSpPr>
        <p:spPr bwMode="auto">
          <a:xfrm>
            <a:off x="3900488" y="2195513"/>
            <a:ext cx="1174750" cy="234950"/>
          </a:xfrm>
          <a:prstGeom prst="rect">
            <a:avLst/>
          </a:prstGeom>
          <a:solidFill>
            <a:srgbClr val="FFFFFF"/>
          </a:solidFill>
          <a:ln w="9525">
            <a:solidFill>
              <a:srgbClr val="000080"/>
            </a:solidFill>
            <a:miter lim="800000"/>
            <a:headEnd/>
            <a:tailEnd/>
          </a:ln>
        </p:spPr>
        <p:txBody>
          <a:bodyPr/>
          <a:lstStyle/>
          <a:p>
            <a:pPr>
              <a:lnSpc>
                <a:spcPct val="90000"/>
              </a:lnSpc>
            </a:pPr>
            <a:endParaRPr lang="zh-CN" altLang="en-US">
              <a:latin typeface="Arial" charset="0"/>
              <a:ea typeface="宋体" pitchFamily="2" charset="-122"/>
            </a:endParaRPr>
          </a:p>
        </p:txBody>
      </p:sp>
      <p:sp>
        <p:nvSpPr>
          <p:cNvPr id="45076" name="Rectangle 20"/>
          <p:cNvSpPr>
            <a:spLocks noChangeAspect="1" noChangeArrowheads="1"/>
          </p:cNvSpPr>
          <p:nvPr/>
        </p:nvSpPr>
        <p:spPr bwMode="auto">
          <a:xfrm>
            <a:off x="3900488" y="2425700"/>
            <a:ext cx="1174750" cy="234950"/>
          </a:xfrm>
          <a:prstGeom prst="rect">
            <a:avLst/>
          </a:prstGeom>
          <a:noFill/>
          <a:ln w="9525">
            <a:solidFill>
              <a:srgbClr val="000080"/>
            </a:solidFill>
            <a:miter lim="800000"/>
            <a:headEnd/>
            <a:tailEnd/>
          </a:ln>
          <a:extLst>
            <a:ext uri="{909E8E84-426E-40DD-AFC4-6F175D3DCCD1}">
              <a14:hiddenFill xmlns:a14="http://schemas.microsoft.com/office/drawing/2010/main">
                <a:solidFill>
                  <a:srgbClr val="FFFFFF"/>
                </a:solidFill>
              </a14:hiddenFill>
            </a:ext>
          </a:extLst>
        </p:spPr>
        <p:txBody>
          <a:bodyPr/>
          <a:lstStyle/>
          <a:p>
            <a:pPr>
              <a:lnSpc>
                <a:spcPct val="90000"/>
              </a:lnSpc>
            </a:pPr>
            <a:endParaRPr lang="zh-CN" altLang="en-US">
              <a:latin typeface="Arial" charset="0"/>
              <a:ea typeface="宋体" pitchFamily="2" charset="-122"/>
            </a:endParaRPr>
          </a:p>
        </p:txBody>
      </p:sp>
      <p:sp>
        <p:nvSpPr>
          <p:cNvPr id="45077" name="Text Box 21"/>
          <p:cNvSpPr txBox="1">
            <a:spLocks noChangeAspect="1" noChangeArrowheads="1"/>
          </p:cNvSpPr>
          <p:nvPr/>
        </p:nvSpPr>
        <p:spPr bwMode="auto">
          <a:xfrm>
            <a:off x="4049713" y="2746375"/>
            <a:ext cx="874712"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r>
              <a:rPr lang="zh-CN" altLang="en-US" sz="1400" b="0">
                <a:latin typeface="Times New Roman" pitchFamily="18" charset="0"/>
                <a:ea typeface="宋体" pitchFamily="2" charset="-122"/>
              </a:rPr>
              <a:t>……</a:t>
            </a:r>
          </a:p>
        </p:txBody>
      </p:sp>
      <p:sp>
        <p:nvSpPr>
          <p:cNvPr id="45078" name="Rectangle 22"/>
          <p:cNvSpPr>
            <a:spLocks noChangeAspect="1" noChangeArrowheads="1"/>
          </p:cNvSpPr>
          <p:nvPr/>
        </p:nvSpPr>
        <p:spPr bwMode="auto">
          <a:xfrm>
            <a:off x="3900488" y="3243263"/>
            <a:ext cx="1174750" cy="238125"/>
          </a:xfrm>
          <a:prstGeom prst="rect">
            <a:avLst/>
          </a:prstGeom>
          <a:noFill/>
          <a:ln w="9525">
            <a:solidFill>
              <a:srgbClr val="000080"/>
            </a:solidFill>
            <a:miter lim="800000"/>
            <a:headEnd/>
            <a:tailEnd/>
          </a:ln>
          <a:extLst>
            <a:ext uri="{909E8E84-426E-40DD-AFC4-6F175D3DCCD1}">
              <a14:hiddenFill xmlns:a14="http://schemas.microsoft.com/office/drawing/2010/main">
                <a:solidFill>
                  <a:srgbClr val="FFFFFF"/>
                </a:solidFill>
              </a14:hiddenFill>
            </a:ext>
          </a:extLst>
        </p:spPr>
        <p:txBody>
          <a:bodyPr/>
          <a:lstStyle/>
          <a:p>
            <a:pPr>
              <a:lnSpc>
                <a:spcPct val="90000"/>
              </a:lnSpc>
            </a:pPr>
            <a:endParaRPr lang="zh-CN" altLang="en-US">
              <a:latin typeface="Arial" charset="0"/>
              <a:ea typeface="宋体" pitchFamily="2" charset="-122"/>
            </a:endParaRPr>
          </a:p>
        </p:txBody>
      </p:sp>
      <p:sp>
        <p:nvSpPr>
          <p:cNvPr id="45079" name="Text Box 23"/>
          <p:cNvSpPr txBox="1">
            <a:spLocks noChangeAspect="1" noChangeArrowheads="1"/>
          </p:cNvSpPr>
          <p:nvPr/>
        </p:nvSpPr>
        <p:spPr bwMode="auto">
          <a:xfrm>
            <a:off x="4067175" y="3635375"/>
            <a:ext cx="874713"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r>
              <a:rPr lang="zh-CN" altLang="en-US" sz="1400" b="0">
                <a:latin typeface="Times New Roman" pitchFamily="18" charset="0"/>
                <a:ea typeface="宋体" pitchFamily="2" charset="-122"/>
              </a:rPr>
              <a:t>……</a:t>
            </a:r>
          </a:p>
        </p:txBody>
      </p:sp>
      <p:sp>
        <p:nvSpPr>
          <p:cNvPr id="45080" name="Text Box 24"/>
          <p:cNvSpPr txBox="1">
            <a:spLocks noChangeAspect="1" noChangeArrowheads="1"/>
          </p:cNvSpPr>
          <p:nvPr/>
        </p:nvSpPr>
        <p:spPr bwMode="auto">
          <a:xfrm>
            <a:off x="3962400" y="3921125"/>
            <a:ext cx="1066800"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r>
              <a:rPr lang="en-US" altLang="zh-CN" sz="1400">
                <a:latin typeface="Times New Roman" pitchFamily="18" charset="0"/>
                <a:ea typeface="宋体" pitchFamily="2" charset="-122"/>
              </a:rPr>
              <a:t>MM</a:t>
            </a:r>
          </a:p>
        </p:txBody>
      </p:sp>
      <p:sp>
        <p:nvSpPr>
          <p:cNvPr id="45081" name="Text Box 25"/>
          <p:cNvSpPr txBox="1">
            <a:spLocks noChangeAspect="1" noChangeArrowheads="1"/>
          </p:cNvSpPr>
          <p:nvPr/>
        </p:nvSpPr>
        <p:spPr bwMode="auto">
          <a:xfrm>
            <a:off x="6054725" y="3852863"/>
            <a:ext cx="1084263"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r>
              <a:rPr lang="en-US" altLang="zh-CN" sz="1600">
                <a:latin typeface="黑体" pitchFamily="2" charset="-122"/>
                <a:ea typeface="黑体" pitchFamily="2" charset="-122"/>
              </a:rPr>
              <a:t>I/O</a:t>
            </a:r>
            <a:r>
              <a:rPr lang="zh-CN" altLang="en-US" sz="1600">
                <a:latin typeface="黑体" pitchFamily="2" charset="-122"/>
                <a:ea typeface="黑体" pitchFamily="2" charset="-122"/>
              </a:rPr>
              <a:t>设备</a:t>
            </a:r>
          </a:p>
        </p:txBody>
      </p:sp>
      <p:sp>
        <p:nvSpPr>
          <p:cNvPr id="45082" name="Rectangle 26"/>
          <p:cNvSpPr>
            <a:spLocks noChangeAspect="1" noChangeArrowheads="1"/>
          </p:cNvSpPr>
          <p:nvPr/>
        </p:nvSpPr>
        <p:spPr bwMode="auto">
          <a:xfrm>
            <a:off x="6202363" y="2058988"/>
            <a:ext cx="757237" cy="220662"/>
          </a:xfrm>
          <a:prstGeom prst="rect">
            <a:avLst/>
          </a:prstGeom>
          <a:solidFill>
            <a:srgbClr val="FFFFFF"/>
          </a:solidFill>
          <a:ln w="19050">
            <a:solidFill>
              <a:srgbClr val="000080"/>
            </a:solidFill>
            <a:miter lim="800000"/>
            <a:headEnd/>
            <a:tailEnd/>
          </a:ln>
        </p:spPr>
        <p:txBody>
          <a:bodyPr/>
          <a:lstStyle/>
          <a:p>
            <a:pPr>
              <a:lnSpc>
                <a:spcPct val="90000"/>
              </a:lnSpc>
            </a:pPr>
            <a:endParaRPr lang="zh-CN" altLang="en-US">
              <a:latin typeface="Arial" charset="0"/>
              <a:ea typeface="宋体" pitchFamily="2" charset="-122"/>
            </a:endParaRPr>
          </a:p>
        </p:txBody>
      </p:sp>
      <p:sp>
        <p:nvSpPr>
          <p:cNvPr id="45083" name="Text Box 27"/>
          <p:cNvSpPr txBox="1">
            <a:spLocks noChangeAspect="1" noChangeArrowheads="1"/>
          </p:cNvSpPr>
          <p:nvPr/>
        </p:nvSpPr>
        <p:spPr bwMode="auto">
          <a:xfrm>
            <a:off x="6010275" y="2500313"/>
            <a:ext cx="1084263"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r>
              <a:rPr lang="en-US" altLang="zh-CN" sz="1600">
                <a:latin typeface="黑体" pitchFamily="2" charset="-122"/>
                <a:ea typeface="黑体" pitchFamily="2" charset="-122"/>
              </a:rPr>
              <a:t>I/O</a:t>
            </a:r>
            <a:r>
              <a:rPr lang="zh-CN" altLang="en-US" sz="1600">
                <a:latin typeface="黑体" pitchFamily="2" charset="-122"/>
                <a:ea typeface="黑体" pitchFamily="2" charset="-122"/>
              </a:rPr>
              <a:t>接口</a:t>
            </a:r>
          </a:p>
        </p:txBody>
      </p:sp>
      <p:sp>
        <p:nvSpPr>
          <p:cNvPr id="45084" name="Line 28"/>
          <p:cNvSpPr>
            <a:spLocks noChangeAspect="1" noChangeShapeType="1"/>
          </p:cNvSpPr>
          <p:nvPr/>
        </p:nvSpPr>
        <p:spPr bwMode="auto">
          <a:xfrm>
            <a:off x="1973263" y="1535113"/>
            <a:ext cx="0" cy="387350"/>
          </a:xfrm>
          <a:prstGeom prst="line">
            <a:avLst/>
          </a:prstGeom>
          <a:noFill/>
          <a:ln w="38100">
            <a:solidFill>
              <a:srgbClr val="000080"/>
            </a:solidFill>
            <a:round/>
            <a:headEnd type="triangle" w="sm" len="sm"/>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45085" name="Line 29"/>
          <p:cNvSpPr>
            <a:spLocks noChangeAspect="1" noChangeShapeType="1"/>
          </p:cNvSpPr>
          <p:nvPr/>
        </p:nvSpPr>
        <p:spPr bwMode="auto">
          <a:xfrm>
            <a:off x="6545263" y="1554163"/>
            <a:ext cx="0" cy="385762"/>
          </a:xfrm>
          <a:prstGeom prst="line">
            <a:avLst/>
          </a:prstGeom>
          <a:noFill/>
          <a:ln w="38100">
            <a:solidFill>
              <a:srgbClr val="000080"/>
            </a:solidFill>
            <a:round/>
            <a:headEnd type="triangle" w="sm" len="sm"/>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45086" name="Line 30"/>
          <p:cNvSpPr>
            <a:spLocks noChangeAspect="1" noChangeShapeType="1"/>
          </p:cNvSpPr>
          <p:nvPr/>
        </p:nvSpPr>
        <p:spPr bwMode="auto">
          <a:xfrm>
            <a:off x="6573838" y="2854325"/>
            <a:ext cx="0" cy="388938"/>
          </a:xfrm>
          <a:prstGeom prst="line">
            <a:avLst/>
          </a:prstGeom>
          <a:noFill/>
          <a:ln w="28575">
            <a:solidFill>
              <a:srgbClr val="000080"/>
            </a:solidFill>
            <a:round/>
            <a:headEnd type="triangle" w="sm" len="sm"/>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45087" name="Rectangle 31"/>
          <p:cNvSpPr>
            <a:spLocks noChangeAspect="1" noChangeArrowheads="1"/>
          </p:cNvSpPr>
          <p:nvPr/>
        </p:nvSpPr>
        <p:spPr bwMode="auto">
          <a:xfrm>
            <a:off x="3900488" y="2195513"/>
            <a:ext cx="1174750" cy="234950"/>
          </a:xfrm>
          <a:prstGeom prst="rect">
            <a:avLst/>
          </a:prstGeom>
          <a:noFill/>
          <a:ln w="28575">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nSpc>
                <a:spcPct val="90000"/>
              </a:lnSpc>
            </a:pPr>
            <a:endParaRPr lang="zh-CN" altLang="en-US">
              <a:latin typeface="Arial" charset="0"/>
              <a:ea typeface="宋体" pitchFamily="2" charset="-122"/>
            </a:endParaRPr>
          </a:p>
        </p:txBody>
      </p:sp>
      <p:sp>
        <p:nvSpPr>
          <p:cNvPr id="45088" name="Rectangle 32"/>
          <p:cNvSpPr>
            <a:spLocks noChangeAspect="1" noChangeArrowheads="1"/>
          </p:cNvSpPr>
          <p:nvPr/>
        </p:nvSpPr>
        <p:spPr bwMode="auto">
          <a:xfrm>
            <a:off x="2165350" y="2109788"/>
            <a:ext cx="755650" cy="220662"/>
          </a:xfrm>
          <a:prstGeom prst="rect">
            <a:avLst/>
          </a:prstGeom>
          <a:noFill/>
          <a:ln w="28575">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nSpc>
                <a:spcPct val="90000"/>
              </a:lnSpc>
            </a:pPr>
            <a:endParaRPr lang="zh-CN" altLang="en-US">
              <a:latin typeface="Arial" charset="0"/>
              <a:ea typeface="宋体" pitchFamily="2" charset="-122"/>
            </a:endParaRPr>
          </a:p>
        </p:txBody>
      </p:sp>
      <p:sp>
        <p:nvSpPr>
          <p:cNvPr id="45089" name="Line 33"/>
          <p:cNvSpPr>
            <a:spLocks noChangeAspect="1" noChangeShapeType="1"/>
          </p:cNvSpPr>
          <p:nvPr/>
        </p:nvSpPr>
        <p:spPr bwMode="auto">
          <a:xfrm>
            <a:off x="4510088" y="1554163"/>
            <a:ext cx="0" cy="388937"/>
          </a:xfrm>
          <a:prstGeom prst="line">
            <a:avLst/>
          </a:prstGeom>
          <a:noFill/>
          <a:ln w="38100">
            <a:solidFill>
              <a:srgbClr val="000080"/>
            </a:solidFill>
            <a:round/>
            <a:headEnd type="triangle" w="sm" len="sm"/>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45090" name="Freeform 34"/>
          <p:cNvSpPr>
            <a:spLocks noChangeAspect="1"/>
          </p:cNvSpPr>
          <p:nvPr/>
        </p:nvSpPr>
        <p:spPr bwMode="auto">
          <a:xfrm flipH="1">
            <a:off x="779463" y="2365375"/>
            <a:ext cx="698500" cy="201613"/>
          </a:xfrm>
          <a:custGeom>
            <a:avLst/>
            <a:gdLst>
              <a:gd name="T0" fmla="*/ 0 w 594"/>
              <a:gd name="T1" fmla="*/ 2147483647 h 180"/>
              <a:gd name="T2" fmla="*/ 2147483647 w 594"/>
              <a:gd name="T3" fmla="*/ 0 h 180"/>
              <a:gd name="T4" fmla="*/ 2147483647 w 594"/>
              <a:gd name="T5" fmla="*/ 0 h 180"/>
              <a:gd name="T6" fmla="*/ 2147483647 w 594"/>
              <a:gd name="T7" fmla="*/ 2147483647 h 180"/>
              <a:gd name="T8" fmla="*/ 2147483647 w 594"/>
              <a:gd name="T9" fmla="*/ 2147483647 h 180"/>
              <a:gd name="T10" fmla="*/ 2147483647 w 594"/>
              <a:gd name="T11" fmla="*/ 2147483647 h 180"/>
              <a:gd name="T12" fmla="*/ 2147483647 w 594"/>
              <a:gd name="T13" fmla="*/ 2147483647 h 180"/>
              <a:gd name="T14" fmla="*/ 0 w 594"/>
              <a:gd name="T15" fmla="*/ 2147483647 h 180"/>
              <a:gd name="T16" fmla="*/ 0 60000 65536"/>
              <a:gd name="T17" fmla="*/ 0 60000 65536"/>
              <a:gd name="T18" fmla="*/ 0 60000 65536"/>
              <a:gd name="T19" fmla="*/ 0 60000 65536"/>
              <a:gd name="T20" fmla="*/ 0 60000 65536"/>
              <a:gd name="T21" fmla="*/ 0 60000 65536"/>
              <a:gd name="T22" fmla="*/ 0 60000 65536"/>
              <a:gd name="T23" fmla="*/ 0 60000 65536"/>
              <a:gd name="T24" fmla="*/ 0 w 594"/>
              <a:gd name="T25" fmla="*/ 0 h 180"/>
              <a:gd name="T26" fmla="*/ 594 w 594"/>
              <a:gd name="T27" fmla="*/ 180 h 18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94" h="180">
                <a:moveTo>
                  <a:pt x="0" y="180"/>
                </a:moveTo>
                <a:lnTo>
                  <a:pt x="153" y="0"/>
                </a:lnTo>
                <a:lnTo>
                  <a:pt x="447" y="0"/>
                </a:lnTo>
                <a:lnTo>
                  <a:pt x="594" y="180"/>
                </a:lnTo>
                <a:lnTo>
                  <a:pt x="345" y="180"/>
                </a:lnTo>
                <a:lnTo>
                  <a:pt x="300" y="138"/>
                </a:lnTo>
                <a:lnTo>
                  <a:pt x="252" y="180"/>
                </a:lnTo>
                <a:lnTo>
                  <a:pt x="0" y="180"/>
                </a:lnTo>
                <a:close/>
              </a:path>
            </a:pathLst>
          </a:custGeom>
          <a:solidFill>
            <a:srgbClr val="FFFFFF"/>
          </a:solidFill>
          <a:ln w="19050" cap="flat" cmpd="sng">
            <a:solidFill>
              <a:srgbClr val="000000"/>
            </a:solidFill>
            <a:prstDash val="solid"/>
            <a:round/>
            <a:headEnd/>
            <a:tailEnd/>
          </a:ln>
        </p:spPr>
        <p:txBody>
          <a:bodyPr wrap="none" anchor="ctr"/>
          <a:lstStyle/>
          <a:p>
            <a:endParaRPr lang="zh-CN" altLang="en-US"/>
          </a:p>
        </p:txBody>
      </p:sp>
      <p:sp>
        <p:nvSpPr>
          <p:cNvPr id="45091" name="Oval 35"/>
          <p:cNvSpPr>
            <a:spLocks noChangeAspect="1" noChangeArrowheads="1"/>
          </p:cNvSpPr>
          <p:nvPr/>
        </p:nvSpPr>
        <p:spPr bwMode="auto">
          <a:xfrm>
            <a:off x="2655888" y="2174875"/>
            <a:ext cx="92075" cy="92075"/>
          </a:xfrm>
          <a:prstGeom prst="ellipse">
            <a:avLst/>
          </a:prstGeom>
          <a:solidFill>
            <a:srgbClr val="FF66FF"/>
          </a:solidFill>
          <a:ln w="9525">
            <a:solidFill>
              <a:srgbClr val="000000"/>
            </a:solidFill>
            <a:round/>
            <a:headEnd/>
            <a:tailEnd/>
          </a:ln>
        </p:spPr>
        <p:txBody>
          <a:bodyPr wrap="none" anchor="ctr"/>
          <a:lstStyle/>
          <a:p>
            <a:pPr>
              <a:lnSpc>
                <a:spcPct val="90000"/>
              </a:lnSpc>
            </a:pPr>
            <a:endParaRPr lang="zh-CN" altLang="en-US">
              <a:latin typeface="Arial" charset="0"/>
              <a:ea typeface="宋体" pitchFamily="2" charset="-122"/>
            </a:endParaRPr>
          </a:p>
        </p:txBody>
      </p:sp>
      <p:sp>
        <p:nvSpPr>
          <p:cNvPr id="45092" name="Oval 36"/>
          <p:cNvSpPr>
            <a:spLocks noChangeAspect="1" noChangeArrowheads="1"/>
          </p:cNvSpPr>
          <p:nvPr/>
        </p:nvSpPr>
        <p:spPr bwMode="auto">
          <a:xfrm>
            <a:off x="2801938" y="2174875"/>
            <a:ext cx="92075" cy="92075"/>
          </a:xfrm>
          <a:prstGeom prst="ellipse">
            <a:avLst/>
          </a:prstGeom>
          <a:solidFill>
            <a:srgbClr val="00FFFF"/>
          </a:solidFill>
          <a:ln w="9525">
            <a:solidFill>
              <a:srgbClr val="000000"/>
            </a:solidFill>
            <a:round/>
            <a:headEnd/>
            <a:tailEnd/>
          </a:ln>
        </p:spPr>
        <p:txBody>
          <a:bodyPr wrap="none" anchor="ctr"/>
          <a:lstStyle/>
          <a:p>
            <a:pPr>
              <a:lnSpc>
                <a:spcPct val="90000"/>
              </a:lnSpc>
            </a:pPr>
            <a:endParaRPr lang="zh-CN" altLang="en-US">
              <a:latin typeface="Arial" charset="0"/>
              <a:ea typeface="宋体" pitchFamily="2" charset="-122"/>
            </a:endParaRPr>
          </a:p>
        </p:txBody>
      </p:sp>
      <p:sp>
        <p:nvSpPr>
          <p:cNvPr id="45093" name="Rectangle 37"/>
          <p:cNvSpPr>
            <a:spLocks noChangeAspect="1" noChangeArrowheads="1"/>
          </p:cNvSpPr>
          <p:nvPr/>
        </p:nvSpPr>
        <p:spPr bwMode="auto">
          <a:xfrm>
            <a:off x="2174875" y="3105150"/>
            <a:ext cx="746125" cy="230188"/>
          </a:xfrm>
          <a:prstGeom prst="rect">
            <a:avLst/>
          </a:prstGeom>
          <a:solidFill>
            <a:srgbClr val="FFFFFF"/>
          </a:solidFill>
          <a:ln w="9525">
            <a:solidFill>
              <a:srgbClr val="000000"/>
            </a:solidFill>
            <a:miter lim="800000"/>
            <a:headEnd/>
            <a:tailEnd/>
          </a:ln>
        </p:spPr>
        <p:txBody>
          <a:bodyPr wrap="none" anchor="ctr"/>
          <a:lstStyle/>
          <a:p>
            <a:pPr>
              <a:lnSpc>
                <a:spcPct val="90000"/>
              </a:lnSpc>
            </a:pPr>
            <a:endParaRPr lang="zh-CN" altLang="en-US">
              <a:latin typeface="Arial" charset="0"/>
              <a:ea typeface="宋体" pitchFamily="2" charset="-122"/>
            </a:endParaRPr>
          </a:p>
        </p:txBody>
      </p:sp>
      <p:sp>
        <p:nvSpPr>
          <p:cNvPr id="45094" name="Text Box 38"/>
          <p:cNvSpPr txBox="1">
            <a:spLocks noChangeAspect="1" noChangeArrowheads="1"/>
          </p:cNvSpPr>
          <p:nvPr/>
        </p:nvSpPr>
        <p:spPr bwMode="auto">
          <a:xfrm>
            <a:off x="2184400" y="3041650"/>
            <a:ext cx="755650" cy="344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r>
              <a:rPr lang="zh-CN" altLang="en-US" sz="1400" b="0">
                <a:latin typeface="Times New Roman" pitchFamily="18" charset="0"/>
                <a:ea typeface="宋体" pitchFamily="2" charset="-122"/>
              </a:rPr>
              <a:t>……</a:t>
            </a:r>
          </a:p>
        </p:txBody>
      </p:sp>
      <p:grpSp>
        <p:nvGrpSpPr>
          <p:cNvPr id="2" name="Group 39"/>
          <p:cNvGrpSpPr>
            <a:grpSpLocks noChangeAspect="1"/>
          </p:cNvGrpSpPr>
          <p:nvPr/>
        </p:nvGrpSpPr>
        <p:grpSpPr bwMode="auto">
          <a:xfrm>
            <a:off x="1460500" y="2009775"/>
            <a:ext cx="1941513" cy="1539875"/>
            <a:chOff x="726" y="800"/>
            <a:chExt cx="867" cy="688"/>
          </a:xfrm>
        </p:grpSpPr>
        <p:sp>
          <p:nvSpPr>
            <p:cNvPr id="45103" name="Rectangle 40"/>
            <p:cNvSpPr>
              <a:spLocks noChangeAspect="1" noChangeArrowheads="1"/>
            </p:cNvSpPr>
            <p:nvPr/>
          </p:nvSpPr>
          <p:spPr bwMode="auto">
            <a:xfrm>
              <a:off x="1045" y="1385"/>
              <a:ext cx="333" cy="103"/>
            </a:xfrm>
            <a:prstGeom prst="rect">
              <a:avLst/>
            </a:prstGeom>
            <a:solidFill>
              <a:srgbClr val="FF66FF"/>
            </a:solidFill>
            <a:ln w="28575">
              <a:solidFill>
                <a:srgbClr val="CC3300"/>
              </a:solidFill>
              <a:miter lim="800000"/>
              <a:headEnd/>
              <a:tailEnd/>
            </a:ln>
          </p:spPr>
          <p:txBody>
            <a:bodyPr wrap="none" anchor="ctr"/>
            <a:lstStyle/>
            <a:p>
              <a:pPr>
                <a:lnSpc>
                  <a:spcPct val="90000"/>
                </a:lnSpc>
              </a:pPr>
              <a:endParaRPr lang="zh-CN" altLang="en-US">
                <a:latin typeface="Arial" charset="0"/>
                <a:ea typeface="宋体" pitchFamily="2" charset="-122"/>
              </a:endParaRPr>
            </a:p>
          </p:txBody>
        </p:sp>
        <p:sp>
          <p:nvSpPr>
            <p:cNvPr id="45104" name="Freeform 41"/>
            <p:cNvSpPr>
              <a:spLocks noChangeAspect="1"/>
            </p:cNvSpPr>
            <p:nvPr/>
          </p:nvSpPr>
          <p:spPr bwMode="auto">
            <a:xfrm>
              <a:off x="726" y="800"/>
              <a:ext cx="867" cy="600"/>
            </a:xfrm>
            <a:custGeom>
              <a:avLst/>
              <a:gdLst>
                <a:gd name="T0" fmla="*/ 556 w 867"/>
                <a:gd name="T1" fmla="*/ 89 h 600"/>
                <a:gd name="T2" fmla="*/ 556 w 867"/>
                <a:gd name="T3" fmla="*/ 0 h 600"/>
                <a:gd name="T4" fmla="*/ 867 w 867"/>
                <a:gd name="T5" fmla="*/ 0 h 600"/>
                <a:gd name="T6" fmla="*/ 867 w 867"/>
                <a:gd name="T7" fmla="*/ 370 h 600"/>
                <a:gd name="T8" fmla="*/ 0 w 867"/>
                <a:gd name="T9" fmla="*/ 370 h 600"/>
                <a:gd name="T10" fmla="*/ 0 w 867"/>
                <a:gd name="T11" fmla="*/ 600 h 600"/>
                <a:gd name="T12" fmla="*/ 111 w 867"/>
                <a:gd name="T13" fmla="*/ 600 h 600"/>
                <a:gd name="T14" fmla="*/ 0 60000 65536"/>
                <a:gd name="T15" fmla="*/ 0 60000 65536"/>
                <a:gd name="T16" fmla="*/ 0 60000 65536"/>
                <a:gd name="T17" fmla="*/ 0 60000 65536"/>
                <a:gd name="T18" fmla="*/ 0 60000 65536"/>
                <a:gd name="T19" fmla="*/ 0 60000 65536"/>
                <a:gd name="T20" fmla="*/ 0 60000 65536"/>
                <a:gd name="T21" fmla="*/ 0 w 867"/>
                <a:gd name="T22" fmla="*/ 0 h 600"/>
                <a:gd name="T23" fmla="*/ 867 w 867"/>
                <a:gd name="T24" fmla="*/ 600 h 60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67" h="600">
                  <a:moveTo>
                    <a:pt x="556" y="89"/>
                  </a:moveTo>
                  <a:lnTo>
                    <a:pt x="556" y="0"/>
                  </a:lnTo>
                  <a:lnTo>
                    <a:pt x="867" y="0"/>
                  </a:lnTo>
                  <a:lnTo>
                    <a:pt x="867" y="370"/>
                  </a:lnTo>
                  <a:lnTo>
                    <a:pt x="0" y="370"/>
                  </a:lnTo>
                  <a:lnTo>
                    <a:pt x="0" y="600"/>
                  </a:lnTo>
                  <a:lnTo>
                    <a:pt x="111" y="600"/>
                  </a:lnTo>
                </a:path>
              </a:pathLst>
            </a:custGeom>
            <a:noFill/>
            <a:ln w="28575" cap="flat" cmpd="sng">
              <a:solidFill>
                <a:srgbClr val="CC3300"/>
              </a:solidFill>
              <a:prstDash val="sysDot"/>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nvGrpSpPr>
          <p:cNvPr id="3" name="Group 50"/>
          <p:cNvGrpSpPr>
            <a:grpSpLocks/>
          </p:cNvGrpSpPr>
          <p:nvPr/>
        </p:nvGrpSpPr>
        <p:grpSpPr bwMode="auto">
          <a:xfrm>
            <a:off x="946150" y="2224088"/>
            <a:ext cx="2406650" cy="1874837"/>
            <a:chOff x="596" y="1401"/>
            <a:chExt cx="1516" cy="1181"/>
          </a:xfrm>
        </p:grpSpPr>
        <p:sp>
          <p:nvSpPr>
            <p:cNvPr id="45101" name="Freeform 43"/>
            <p:cNvSpPr>
              <a:spLocks noChangeAspect="1"/>
            </p:cNvSpPr>
            <p:nvPr/>
          </p:nvSpPr>
          <p:spPr bwMode="auto">
            <a:xfrm>
              <a:off x="837" y="1401"/>
              <a:ext cx="1223" cy="334"/>
            </a:xfrm>
            <a:custGeom>
              <a:avLst/>
              <a:gdLst>
                <a:gd name="T0" fmla="*/ 236258 w 867"/>
                <a:gd name="T1" fmla="*/ 0 h 237"/>
                <a:gd name="T2" fmla="*/ 300476 w 867"/>
                <a:gd name="T3" fmla="*/ 0 h 237"/>
                <a:gd name="T4" fmla="*/ 300476 w 867"/>
                <a:gd name="T5" fmla="*/ 80949 h 237"/>
                <a:gd name="T6" fmla="*/ 0 w 867"/>
                <a:gd name="T7" fmla="*/ 80949 h 237"/>
                <a:gd name="T8" fmla="*/ 0 w 867"/>
                <a:gd name="T9" fmla="*/ 53295 h 237"/>
                <a:gd name="T10" fmla="*/ 0 60000 65536"/>
                <a:gd name="T11" fmla="*/ 0 60000 65536"/>
                <a:gd name="T12" fmla="*/ 0 60000 65536"/>
                <a:gd name="T13" fmla="*/ 0 60000 65536"/>
                <a:gd name="T14" fmla="*/ 0 60000 65536"/>
                <a:gd name="T15" fmla="*/ 0 w 867"/>
                <a:gd name="T16" fmla="*/ 0 h 237"/>
                <a:gd name="T17" fmla="*/ 867 w 867"/>
                <a:gd name="T18" fmla="*/ 237 h 237"/>
              </a:gdLst>
              <a:ahLst/>
              <a:cxnLst>
                <a:cxn ang="T10">
                  <a:pos x="T0" y="T1"/>
                </a:cxn>
                <a:cxn ang="T11">
                  <a:pos x="T2" y="T3"/>
                </a:cxn>
                <a:cxn ang="T12">
                  <a:pos x="T4" y="T5"/>
                </a:cxn>
                <a:cxn ang="T13">
                  <a:pos x="T6" y="T7"/>
                </a:cxn>
                <a:cxn ang="T14">
                  <a:pos x="T8" y="T9"/>
                </a:cxn>
              </a:cxnLst>
              <a:rect l="T15" t="T16" r="T17" b="T18"/>
              <a:pathLst>
                <a:path w="867" h="237">
                  <a:moveTo>
                    <a:pt x="681" y="0"/>
                  </a:moveTo>
                  <a:lnTo>
                    <a:pt x="867" y="0"/>
                  </a:lnTo>
                  <a:lnTo>
                    <a:pt x="867" y="237"/>
                  </a:lnTo>
                  <a:lnTo>
                    <a:pt x="0" y="237"/>
                  </a:lnTo>
                  <a:lnTo>
                    <a:pt x="0" y="156"/>
                  </a:lnTo>
                </a:path>
              </a:pathLst>
            </a:custGeom>
            <a:noFill/>
            <a:ln w="28575" cap="flat" cmpd="sng">
              <a:solidFill>
                <a:srgbClr val="0099CC"/>
              </a:solidFill>
              <a:prstDash val="sysDot"/>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5102" name="Freeform 44"/>
            <p:cNvSpPr>
              <a:spLocks noChangeAspect="1"/>
            </p:cNvSpPr>
            <p:nvPr/>
          </p:nvSpPr>
          <p:spPr bwMode="auto">
            <a:xfrm>
              <a:off x="596" y="1621"/>
              <a:ext cx="1516" cy="961"/>
            </a:xfrm>
            <a:custGeom>
              <a:avLst/>
              <a:gdLst>
                <a:gd name="T0" fmla="*/ 291793 w 1075"/>
                <a:gd name="T1" fmla="*/ 131771 h 681"/>
                <a:gd name="T2" fmla="*/ 370994 w 1075"/>
                <a:gd name="T3" fmla="*/ 131771 h 681"/>
                <a:gd name="T4" fmla="*/ 370994 w 1075"/>
                <a:gd name="T5" fmla="*/ 237704 h 681"/>
                <a:gd name="T6" fmla="*/ 0 w 1075"/>
                <a:gd name="T7" fmla="*/ 237704 h 681"/>
                <a:gd name="T8" fmla="*/ 0 w 1075"/>
                <a:gd name="T9" fmla="*/ 0 h 681"/>
                <a:gd name="T10" fmla="*/ 0 60000 65536"/>
                <a:gd name="T11" fmla="*/ 0 60000 65536"/>
                <a:gd name="T12" fmla="*/ 0 60000 65536"/>
                <a:gd name="T13" fmla="*/ 0 60000 65536"/>
                <a:gd name="T14" fmla="*/ 0 60000 65536"/>
                <a:gd name="T15" fmla="*/ 0 w 1075"/>
                <a:gd name="T16" fmla="*/ 0 h 681"/>
                <a:gd name="T17" fmla="*/ 1075 w 1075"/>
                <a:gd name="T18" fmla="*/ 681 h 681"/>
              </a:gdLst>
              <a:ahLst/>
              <a:cxnLst>
                <a:cxn ang="T10">
                  <a:pos x="T0" y="T1"/>
                </a:cxn>
                <a:cxn ang="T11">
                  <a:pos x="T2" y="T3"/>
                </a:cxn>
                <a:cxn ang="T12">
                  <a:pos x="T4" y="T5"/>
                </a:cxn>
                <a:cxn ang="T13">
                  <a:pos x="T6" y="T7"/>
                </a:cxn>
                <a:cxn ang="T14">
                  <a:pos x="T8" y="T9"/>
                </a:cxn>
              </a:cxnLst>
              <a:rect l="T15" t="T16" r="T17" b="T18"/>
              <a:pathLst>
                <a:path w="1075" h="681">
                  <a:moveTo>
                    <a:pt x="845" y="378"/>
                  </a:moveTo>
                  <a:lnTo>
                    <a:pt x="1075" y="378"/>
                  </a:lnTo>
                  <a:lnTo>
                    <a:pt x="1075" y="681"/>
                  </a:lnTo>
                  <a:lnTo>
                    <a:pt x="0" y="681"/>
                  </a:lnTo>
                  <a:lnTo>
                    <a:pt x="0" y="0"/>
                  </a:lnTo>
                </a:path>
              </a:pathLst>
            </a:custGeom>
            <a:noFill/>
            <a:ln w="28575" cap="flat" cmpd="sng">
              <a:solidFill>
                <a:srgbClr val="FF66FF"/>
              </a:solidFill>
              <a:prstDash val="sysDot"/>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nvGrpSpPr>
          <p:cNvPr id="4" name="Group 45"/>
          <p:cNvGrpSpPr>
            <a:grpSpLocks noChangeAspect="1"/>
          </p:cNvGrpSpPr>
          <p:nvPr/>
        </p:nvGrpSpPr>
        <p:grpSpPr bwMode="auto">
          <a:xfrm>
            <a:off x="1119188" y="1336675"/>
            <a:ext cx="3965575" cy="2138363"/>
            <a:chOff x="570" y="504"/>
            <a:chExt cx="1771" cy="955"/>
          </a:xfrm>
        </p:grpSpPr>
        <p:sp>
          <p:nvSpPr>
            <p:cNvPr id="45099" name="Rectangle 46"/>
            <p:cNvSpPr>
              <a:spLocks noChangeAspect="1" noChangeArrowheads="1"/>
            </p:cNvSpPr>
            <p:nvPr/>
          </p:nvSpPr>
          <p:spPr bwMode="auto">
            <a:xfrm>
              <a:off x="1815" y="1348"/>
              <a:ext cx="526" cy="111"/>
            </a:xfrm>
            <a:prstGeom prst="rect">
              <a:avLst/>
            </a:prstGeom>
            <a:solidFill>
              <a:srgbClr val="66FF33"/>
            </a:solidFill>
            <a:ln w="28575">
              <a:solidFill>
                <a:srgbClr val="006600"/>
              </a:solidFill>
              <a:miter lim="800000"/>
              <a:headEnd/>
              <a:tailEnd/>
            </a:ln>
          </p:spPr>
          <p:txBody>
            <a:bodyPr wrap="none" anchor="ctr"/>
            <a:lstStyle/>
            <a:p>
              <a:pPr>
                <a:lnSpc>
                  <a:spcPct val="90000"/>
                </a:lnSpc>
              </a:pPr>
              <a:endParaRPr lang="zh-CN" altLang="en-US">
                <a:latin typeface="Arial" charset="0"/>
                <a:ea typeface="宋体" pitchFamily="2" charset="-122"/>
              </a:endParaRPr>
            </a:p>
          </p:txBody>
        </p:sp>
        <p:sp>
          <p:nvSpPr>
            <p:cNvPr id="45100" name="Freeform 47"/>
            <p:cNvSpPr>
              <a:spLocks noChangeAspect="1"/>
            </p:cNvSpPr>
            <p:nvPr/>
          </p:nvSpPr>
          <p:spPr bwMode="auto">
            <a:xfrm>
              <a:off x="570" y="504"/>
              <a:ext cx="1215" cy="874"/>
            </a:xfrm>
            <a:custGeom>
              <a:avLst/>
              <a:gdLst>
                <a:gd name="T0" fmla="*/ 0 w 1215"/>
                <a:gd name="T1" fmla="*/ 451 h 874"/>
                <a:gd name="T2" fmla="*/ 0 w 1215"/>
                <a:gd name="T3" fmla="*/ 0 h 874"/>
                <a:gd name="T4" fmla="*/ 1112 w 1215"/>
                <a:gd name="T5" fmla="*/ 0 h 874"/>
                <a:gd name="T6" fmla="*/ 1112 w 1215"/>
                <a:gd name="T7" fmla="*/ 874 h 874"/>
                <a:gd name="T8" fmla="*/ 1215 w 1215"/>
                <a:gd name="T9" fmla="*/ 874 h 874"/>
                <a:gd name="T10" fmla="*/ 0 60000 65536"/>
                <a:gd name="T11" fmla="*/ 0 60000 65536"/>
                <a:gd name="T12" fmla="*/ 0 60000 65536"/>
                <a:gd name="T13" fmla="*/ 0 60000 65536"/>
                <a:gd name="T14" fmla="*/ 0 60000 65536"/>
                <a:gd name="T15" fmla="*/ 0 w 1215"/>
                <a:gd name="T16" fmla="*/ 0 h 874"/>
                <a:gd name="T17" fmla="*/ 1215 w 1215"/>
                <a:gd name="T18" fmla="*/ 874 h 874"/>
              </a:gdLst>
              <a:ahLst/>
              <a:cxnLst>
                <a:cxn ang="T10">
                  <a:pos x="T0" y="T1"/>
                </a:cxn>
                <a:cxn ang="T11">
                  <a:pos x="T2" y="T3"/>
                </a:cxn>
                <a:cxn ang="T12">
                  <a:pos x="T4" y="T5"/>
                </a:cxn>
                <a:cxn ang="T13">
                  <a:pos x="T6" y="T7"/>
                </a:cxn>
                <a:cxn ang="T14">
                  <a:pos x="T8" y="T9"/>
                </a:cxn>
              </a:cxnLst>
              <a:rect l="T15" t="T16" r="T17" b="T18"/>
              <a:pathLst>
                <a:path w="1215" h="874">
                  <a:moveTo>
                    <a:pt x="0" y="451"/>
                  </a:moveTo>
                  <a:lnTo>
                    <a:pt x="0" y="0"/>
                  </a:lnTo>
                  <a:lnTo>
                    <a:pt x="1112" y="0"/>
                  </a:lnTo>
                  <a:lnTo>
                    <a:pt x="1112" y="874"/>
                  </a:lnTo>
                  <a:lnTo>
                    <a:pt x="1215" y="874"/>
                  </a:lnTo>
                </a:path>
              </a:pathLst>
            </a:custGeom>
            <a:noFill/>
            <a:ln w="28575" cap="flat" cmpd="sng">
              <a:solidFill>
                <a:srgbClr val="006600"/>
              </a:solidFill>
              <a:prstDash val="sysDot"/>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aphicFrame>
        <p:nvGraphicFramePr>
          <p:cNvPr id="45098" name="Object 48"/>
          <p:cNvGraphicFramePr>
            <a:graphicFrameLocks noChangeAspect="1"/>
          </p:cNvGraphicFramePr>
          <p:nvPr/>
        </p:nvGraphicFramePr>
        <p:xfrm>
          <a:off x="714375" y="515938"/>
          <a:ext cx="7659688" cy="595312"/>
        </p:xfrm>
        <a:graphic>
          <a:graphicData uri="http://schemas.openxmlformats.org/presentationml/2006/ole">
            <mc:AlternateContent xmlns:mc="http://schemas.openxmlformats.org/markup-compatibility/2006">
              <mc:Choice xmlns:v="urn:schemas-microsoft-com:vml" Requires="v">
                <p:oleObj spid="_x0000_s45112" name="Document" r:id="rId3" imgW="7357872" imgH="583692" progId="Word.Document.8">
                  <p:embed/>
                </p:oleObj>
              </mc:Choice>
              <mc:Fallback>
                <p:oleObj name="Document" r:id="rId3" imgW="7357872" imgH="583692" progId="Word.Document.8">
                  <p:embed/>
                  <p:pic>
                    <p:nvPicPr>
                      <p:cNvPr id="0" name="Object 4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4375" y="515938"/>
                        <a:ext cx="7659688" cy="595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2"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right)">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left)">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33"/>
          <p:cNvSpPr>
            <a:spLocks noChangeArrowheads="1"/>
          </p:cNvSpPr>
          <p:nvPr/>
        </p:nvSpPr>
        <p:spPr bwMode="auto">
          <a:xfrm>
            <a:off x="0" y="385763"/>
            <a:ext cx="9144000" cy="1643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indent="266700" eaLnBrk="1" hangingPunct="1">
              <a:lnSpc>
                <a:spcPct val="140000"/>
              </a:lnSpc>
              <a:tabLst>
                <a:tab pos="2041525" algn="l"/>
              </a:tabLst>
            </a:pPr>
            <a:r>
              <a:rPr lang="zh-CN" altLang="en-US">
                <a:latin typeface="黑体" pitchFamily="2" charset="-122"/>
                <a:ea typeface="黑体" pitchFamily="2" charset="-122"/>
              </a:rPr>
              <a:t>  (</a:t>
            </a:r>
            <a:r>
              <a:rPr lang="en-US" altLang="zh-CN">
                <a:latin typeface="黑体" pitchFamily="2" charset="-122"/>
                <a:ea typeface="黑体" pitchFamily="2" charset="-122"/>
              </a:rPr>
              <a:t>8</a:t>
            </a:r>
            <a:r>
              <a:rPr lang="zh-CN" altLang="en-US">
                <a:latin typeface="黑体" pitchFamily="2" charset="-122"/>
                <a:ea typeface="黑体" pitchFamily="2" charset="-122"/>
              </a:rPr>
              <a:t>)基址寻址(</a:t>
            </a:r>
            <a:r>
              <a:rPr lang="en-US" altLang="zh-CN">
                <a:latin typeface="黑体" pitchFamily="2" charset="-122"/>
                <a:ea typeface="黑体" pitchFamily="2" charset="-122"/>
              </a:rPr>
              <a:t>Based Addressing)</a:t>
            </a:r>
            <a:endParaRPr lang="en-US" altLang="zh-CN">
              <a:solidFill>
                <a:schemeClr val="tx2"/>
              </a:solidFill>
              <a:latin typeface="黑体" pitchFamily="2" charset="-122"/>
              <a:ea typeface="黑体" pitchFamily="2" charset="-122"/>
            </a:endParaRPr>
          </a:p>
          <a:p>
            <a:pPr indent="266700">
              <a:lnSpc>
                <a:spcPct val="140000"/>
              </a:lnSpc>
              <a:tabLst>
                <a:tab pos="2041525" algn="l"/>
              </a:tabLst>
            </a:pPr>
            <a:r>
              <a:rPr lang="en-US" altLang="zh-CN">
                <a:latin typeface="黑体" pitchFamily="2" charset="-122"/>
                <a:ea typeface="黑体" pitchFamily="2" charset="-122"/>
              </a:rPr>
              <a:t>      </a:t>
            </a:r>
            <a:r>
              <a:rPr lang="zh-CN" altLang="en-US">
                <a:latin typeface="黑体" pitchFamily="2" charset="-122"/>
                <a:ea typeface="黑体" pitchFamily="2" charset="-122"/>
              </a:rPr>
              <a:t>有效地址 = 基址寄存器的内容+形式地址(位移量)。</a:t>
            </a:r>
            <a:endParaRPr lang="zh-CN" altLang="en-US">
              <a:solidFill>
                <a:schemeClr val="tx2"/>
              </a:solidFill>
              <a:latin typeface="黑体" pitchFamily="2" charset="-122"/>
              <a:ea typeface="黑体" pitchFamily="2" charset="-122"/>
            </a:endParaRPr>
          </a:p>
          <a:p>
            <a:pPr indent="266700" algn="l">
              <a:lnSpc>
                <a:spcPct val="140000"/>
              </a:lnSpc>
              <a:tabLst>
                <a:tab pos="2041525" algn="l"/>
              </a:tabLst>
            </a:pPr>
            <a:r>
              <a:rPr lang="zh-CN" altLang="en-US">
                <a:latin typeface="黑体" pitchFamily="2" charset="-122"/>
                <a:ea typeface="黑体" pitchFamily="2" charset="-122"/>
              </a:rPr>
              <a:t>       </a:t>
            </a:r>
            <a:r>
              <a:rPr lang="en-US" altLang="zh-CN">
                <a:latin typeface="黑体" pitchFamily="2" charset="-122"/>
                <a:ea typeface="黑体" pitchFamily="2" charset="-122"/>
              </a:rPr>
              <a:t>EA = (Rb) + D</a:t>
            </a:r>
            <a:r>
              <a:rPr lang="en-US" altLang="zh-CN">
                <a:solidFill>
                  <a:schemeClr val="tx2"/>
                </a:solidFill>
                <a:latin typeface="黑体" pitchFamily="2" charset="-122"/>
                <a:ea typeface="黑体" pitchFamily="2" charset="-122"/>
              </a:rPr>
              <a:t> </a:t>
            </a:r>
            <a:endParaRPr lang="en-US" altLang="zh-CN" b="0">
              <a:solidFill>
                <a:schemeClr val="tx1"/>
              </a:solidFill>
              <a:latin typeface="黑体" pitchFamily="2" charset="-122"/>
              <a:ea typeface="黑体" pitchFamily="2" charset="-122"/>
            </a:endParaRPr>
          </a:p>
        </p:txBody>
      </p:sp>
      <p:grpSp>
        <p:nvGrpSpPr>
          <p:cNvPr id="46083" name="Group 33"/>
          <p:cNvGrpSpPr>
            <a:grpSpLocks/>
          </p:cNvGrpSpPr>
          <p:nvPr/>
        </p:nvGrpSpPr>
        <p:grpSpPr bwMode="auto">
          <a:xfrm>
            <a:off x="1919288" y="2087563"/>
            <a:ext cx="5994400" cy="3008312"/>
            <a:chOff x="1209" y="1165"/>
            <a:chExt cx="3776" cy="1895"/>
          </a:xfrm>
        </p:grpSpPr>
        <p:sp>
          <p:nvSpPr>
            <p:cNvPr id="46084" name="Text Box 7"/>
            <p:cNvSpPr txBox="1">
              <a:spLocks noChangeArrowheads="1"/>
            </p:cNvSpPr>
            <p:nvPr/>
          </p:nvSpPr>
          <p:spPr bwMode="auto">
            <a:xfrm>
              <a:off x="3550" y="1165"/>
              <a:ext cx="83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r>
                <a:rPr lang="zh-CN" altLang="en-US" sz="1800">
                  <a:latin typeface="黑体" pitchFamily="2" charset="-122"/>
                  <a:ea typeface="黑体" pitchFamily="2" charset="-122"/>
                </a:rPr>
                <a:t>主存储器</a:t>
              </a:r>
            </a:p>
          </p:txBody>
        </p:sp>
        <p:sp>
          <p:nvSpPr>
            <p:cNvPr id="46085" name="Text Box 8"/>
            <p:cNvSpPr txBox="1">
              <a:spLocks noChangeArrowheads="1"/>
            </p:cNvSpPr>
            <p:nvPr/>
          </p:nvSpPr>
          <p:spPr bwMode="auto">
            <a:xfrm>
              <a:off x="3408" y="2248"/>
              <a:ext cx="1079" cy="157"/>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r>
                <a:rPr lang="en-US" altLang="zh-CN" sz="1400" dirty="0">
                  <a:solidFill>
                    <a:srgbClr val="003300"/>
                  </a:solidFill>
                  <a:latin typeface="黑体" pitchFamily="2" charset="-122"/>
                  <a:ea typeface="黑体" pitchFamily="2" charset="-122"/>
                </a:rPr>
                <a:t> </a:t>
              </a:r>
              <a:r>
                <a:rPr lang="zh-CN" altLang="en-US" sz="1800" b="0" dirty="0">
                  <a:solidFill>
                    <a:srgbClr val="003300"/>
                  </a:solidFill>
                  <a:latin typeface="黑体" pitchFamily="2" charset="-122"/>
                  <a:ea typeface="黑体" pitchFamily="2" charset="-122"/>
                </a:rPr>
                <a:t>操作数</a:t>
              </a:r>
            </a:p>
          </p:txBody>
        </p:sp>
        <p:grpSp>
          <p:nvGrpSpPr>
            <p:cNvPr id="46086" name="Group 9"/>
            <p:cNvGrpSpPr>
              <a:grpSpLocks/>
            </p:cNvGrpSpPr>
            <p:nvPr/>
          </p:nvGrpSpPr>
          <p:grpSpPr bwMode="auto">
            <a:xfrm>
              <a:off x="1209" y="1341"/>
              <a:ext cx="1416" cy="296"/>
              <a:chOff x="1251" y="1429"/>
              <a:chExt cx="1416" cy="296"/>
            </a:xfrm>
          </p:grpSpPr>
          <p:sp>
            <p:nvSpPr>
              <p:cNvPr id="46102" name="Text Box 10"/>
              <p:cNvSpPr txBox="1">
                <a:spLocks noChangeArrowheads="1"/>
              </p:cNvSpPr>
              <p:nvPr/>
            </p:nvSpPr>
            <p:spPr bwMode="auto">
              <a:xfrm>
                <a:off x="1251" y="1496"/>
                <a:ext cx="138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r>
                  <a:rPr lang="en-US" altLang="zh-CN" sz="1800">
                    <a:latin typeface="黑体" pitchFamily="2" charset="-122"/>
                    <a:ea typeface="黑体" pitchFamily="2" charset="-122"/>
                  </a:rPr>
                  <a:t>IR   OP  Rb    D</a:t>
                </a:r>
                <a:r>
                  <a:rPr lang="zh-CN" altLang="en-US" sz="1800">
                    <a:latin typeface="黑体" pitchFamily="2" charset="-122"/>
                    <a:ea typeface="黑体" pitchFamily="2" charset="-122"/>
                  </a:rPr>
                  <a:t> </a:t>
                </a:r>
              </a:p>
            </p:txBody>
          </p:sp>
          <p:sp>
            <p:nvSpPr>
              <p:cNvPr id="46103" name="Rectangle 11"/>
              <p:cNvSpPr>
                <a:spLocks noChangeArrowheads="1"/>
              </p:cNvSpPr>
              <p:nvPr/>
            </p:nvSpPr>
            <p:spPr bwMode="auto">
              <a:xfrm>
                <a:off x="1504" y="1433"/>
                <a:ext cx="1163" cy="292"/>
              </a:xfrm>
              <a:prstGeom prst="rect">
                <a:avLst/>
              </a:prstGeom>
              <a:noFill/>
              <a:ln w="28575">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nchor="ctr">
                <a:spAutoFit/>
              </a:bodyPr>
              <a:lstStyle/>
              <a:p>
                <a:endParaRPr lang="zh-CN" altLang="en-US">
                  <a:latin typeface="黑体" pitchFamily="2" charset="-122"/>
                  <a:ea typeface="黑体" pitchFamily="2" charset="-122"/>
                </a:endParaRPr>
              </a:p>
            </p:txBody>
          </p:sp>
          <p:sp>
            <p:nvSpPr>
              <p:cNvPr id="46104" name="Rectangle 12"/>
              <p:cNvSpPr>
                <a:spLocks noChangeArrowheads="1"/>
              </p:cNvSpPr>
              <p:nvPr/>
            </p:nvSpPr>
            <p:spPr bwMode="auto">
              <a:xfrm>
                <a:off x="1890" y="1429"/>
                <a:ext cx="186" cy="292"/>
              </a:xfrm>
              <a:prstGeom prst="rect">
                <a:avLst/>
              </a:prstGeom>
              <a:noFill/>
              <a:ln w="12700">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nchor="ctr">
                <a:spAutoFit/>
              </a:bodyPr>
              <a:lstStyle/>
              <a:p>
                <a:endParaRPr lang="zh-CN" altLang="en-US">
                  <a:latin typeface="黑体" pitchFamily="2" charset="-122"/>
                  <a:ea typeface="黑体" pitchFamily="2" charset="-122"/>
                </a:endParaRPr>
              </a:p>
            </p:txBody>
          </p:sp>
        </p:grpSp>
        <p:grpSp>
          <p:nvGrpSpPr>
            <p:cNvPr id="46087" name="Group 13"/>
            <p:cNvGrpSpPr>
              <a:grpSpLocks/>
            </p:cNvGrpSpPr>
            <p:nvPr/>
          </p:nvGrpSpPr>
          <p:grpSpPr bwMode="auto">
            <a:xfrm>
              <a:off x="1209" y="2768"/>
              <a:ext cx="1416" cy="292"/>
              <a:chOff x="1266" y="2711"/>
              <a:chExt cx="1416" cy="292"/>
            </a:xfrm>
          </p:grpSpPr>
          <p:sp>
            <p:nvSpPr>
              <p:cNvPr id="46100" name="Text Box 14"/>
              <p:cNvSpPr txBox="1">
                <a:spLocks noChangeArrowheads="1"/>
              </p:cNvSpPr>
              <p:nvPr/>
            </p:nvSpPr>
            <p:spPr bwMode="auto">
              <a:xfrm>
                <a:off x="1266" y="2774"/>
                <a:ext cx="138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r>
                  <a:rPr lang="en-US" altLang="zh-CN" sz="1800">
                    <a:latin typeface="黑体" pitchFamily="2" charset="-122"/>
                    <a:ea typeface="黑体" pitchFamily="2" charset="-122"/>
                  </a:rPr>
                  <a:t>Rb      </a:t>
                </a:r>
                <a:r>
                  <a:rPr lang="zh-CN" altLang="en-US" sz="1800">
                    <a:latin typeface="黑体" pitchFamily="2" charset="-122"/>
                    <a:ea typeface="黑体" pitchFamily="2" charset="-122"/>
                  </a:rPr>
                  <a:t>基址值    </a:t>
                </a:r>
              </a:p>
            </p:txBody>
          </p:sp>
          <p:sp>
            <p:nvSpPr>
              <p:cNvPr id="46101" name="Rectangle 15"/>
              <p:cNvSpPr>
                <a:spLocks noChangeArrowheads="1"/>
              </p:cNvSpPr>
              <p:nvPr/>
            </p:nvSpPr>
            <p:spPr bwMode="auto">
              <a:xfrm>
                <a:off x="1519" y="2711"/>
                <a:ext cx="1163" cy="292"/>
              </a:xfrm>
              <a:prstGeom prst="rect">
                <a:avLst/>
              </a:prstGeom>
              <a:noFill/>
              <a:ln w="28575">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nchor="ctr">
                <a:spAutoFit/>
              </a:bodyPr>
              <a:lstStyle/>
              <a:p>
                <a:endParaRPr lang="zh-CN" altLang="en-US">
                  <a:latin typeface="黑体" pitchFamily="2" charset="-122"/>
                  <a:ea typeface="黑体" pitchFamily="2" charset="-122"/>
                </a:endParaRPr>
              </a:p>
            </p:txBody>
          </p:sp>
        </p:grpSp>
        <p:sp>
          <p:nvSpPr>
            <p:cNvPr id="46088" name="Rectangle 16"/>
            <p:cNvSpPr>
              <a:spLocks noChangeArrowheads="1"/>
            </p:cNvSpPr>
            <p:nvPr/>
          </p:nvSpPr>
          <p:spPr bwMode="auto">
            <a:xfrm>
              <a:off x="3414" y="1345"/>
              <a:ext cx="1085" cy="1715"/>
            </a:xfrm>
            <a:prstGeom prst="rect">
              <a:avLst/>
            </a:prstGeom>
            <a:noFill/>
            <a:ln w="28575">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wrap="square" lIns="90000" tIns="46800" rIns="90000" bIns="46800" anchor="ctr">
              <a:spAutoFit/>
            </a:bodyPr>
            <a:lstStyle/>
            <a:p>
              <a:endParaRPr lang="zh-CN" altLang="en-US">
                <a:latin typeface="黑体" pitchFamily="2" charset="-122"/>
                <a:ea typeface="黑体" pitchFamily="2" charset="-122"/>
              </a:endParaRPr>
            </a:p>
          </p:txBody>
        </p:sp>
        <p:sp>
          <p:nvSpPr>
            <p:cNvPr id="46089" name="Freeform 17"/>
            <p:cNvSpPr>
              <a:spLocks/>
            </p:cNvSpPr>
            <p:nvPr/>
          </p:nvSpPr>
          <p:spPr bwMode="auto">
            <a:xfrm>
              <a:off x="2614" y="1791"/>
              <a:ext cx="302" cy="729"/>
            </a:xfrm>
            <a:custGeom>
              <a:avLst/>
              <a:gdLst>
                <a:gd name="T0" fmla="*/ 5 w 296"/>
                <a:gd name="T1" fmla="*/ 0 h 768"/>
                <a:gd name="T2" fmla="*/ 302 w 296"/>
                <a:gd name="T3" fmla="*/ 182 h 768"/>
                <a:gd name="T4" fmla="*/ 297 w 296"/>
                <a:gd name="T5" fmla="*/ 551 h 768"/>
                <a:gd name="T6" fmla="*/ 5 w 296"/>
                <a:gd name="T7" fmla="*/ 729 h 768"/>
                <a:gd name="T8" fmla="*/ 5 w 296"/>
                <a:gd name="T9" fmla="*/ 462 h 768"/>
                <a:gd name="T10" fmla="*/ 101 w 296"/>
                <a:gd name="T11" fmla="*/ 369 h 768"/>
                <a:gd name="T12" fmla="*/ 0 w 296"/>
                <a:gd name="T13" fmla="*/ 266 h 768"/>
                <a:gd name="T14" fmla="*/ 5 w 296"/>
                <a:gd name="T15" fmla="*/ 0 h 768"/>
                <a:gd name="T16" fmla="*/ 0 60000 65536"/>
                <a:gd name="T17" fmla="*/ 0 60000 65536"/>
                <a:gd name="T18" fmla="*/ 0 60000 65536"/>
                <a:gd name="T19" fmla="*/ 0 60000 65536"/>
                <a:gd name="T20" fmla="*/ 0 60000 65536"/>
                <a:gd name="T21" fmla="*/ 0 60000 65536"/>
                <a:gd name="T22" fmla="*/ 0 60000 65536"/>
                <a:gd name="T23" fmla="*/ 0 60000 65536"/>
                <a:gd name="T24" fmla="*/ 0 w 296"/>
                <a:gd name="T25" fmla="*/ 0 h 768"/>
                <a:gd name="T26" fmla="*/ 296 w 296"/>
                <a:gd name="T27" fmla="*/ 768 h 76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96" h="768">
                  <a:moveTo>
                    <a:pt x="5" y="0"/>
                  </a:moveTo>
                  <a:lnTo>
                    <a:pt x="296" y="192"/>
                  </a:lnTo>
                  <a:lnTo>
                    <a:pt x="291" y="581"/>
                  </a:lnTo>
                  <a:lnTo>
                    <a:pt x="5" y="768"/>
                  </a:lnTo>
                  <a:lnTo>
                    <a:pt x="5" y="487"/>
                  </a:lnTo>
                  <a:lnTo>
                    <a:pt x="99" y="389"/>
                  </a:lnTo>
                  <a:lnTo>
                    <a:pt x="0" y="280"/>
                  </a:lnTo>
                  <a:lnTo>
                    <a:pt x="5" y="0"/>
                  </a:lnTo>
                  <a:close/>
                </a:path>
              </a:pathLst>
            </a:custGeom>
            <a:noFill/>
            <a:ln w="28575" cap="flat" cmpd="sng">
              <a:solidFill>
                <a:srgbClr val="000066"/>
              </a:solidFill>
              <a:prstDash val="solid"/>
              <a:round/>
              <a:headEnd/>
              <a:tailEnd/>
            </a:ln>
            <a:extLst>
              <a:ext uri="{909E8E84-426E-40DD-AFC4-6F175D3DCCD1}">
                <a14:hiddenFill xmlns:a14="http://schemas.microsoft.com/office/drawing/2010/main">
                  <a:solidFill>
                    <a:srgbClr val="FFFFFF"/>
                  </a:solidFill>
                </a14:hiddenFill>
              </a:ext>
            </a:extLst>
          </p:spPr>
          <p:txBody>
            <a:bodyPr lIns="90000" tIns="46800" rIns="90000" bIns="46800">
              <a:spAutoFit/>
            </a:bodyPr>
            <a:lstStyle/>
            <a:p>
              <a:endParaRPr lang="zh-CN" altLang="en-US"/>
            </a:p>
          </p:txBody>
        </p:sp>
        <p:sp>
          <p:nvSpPr>
            <p:cNvPr id="46090" name="Text Box 18"/>
            <p:cNvSpPr txBox="1">
              <a:spLocks noChangeArrowheads="1"/>
            </p:cNvSpPr>
            <p:nvPr/>
          </p:nvSpPr>
          <p:spPr bwMode="auto">
            <a:xfrm>
              <a:off x="2663" y="1919"/>
              <a:ext cx="289" cy="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lIns="90000" tIns="0" rIns="90000" bIns="0">
              <a:spAutoFit/>
            </a:bodyPr>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r>
                <a:rPr lang="en-US" altLang="zh-CN" sz="1800">
                  <a:latin typeface="黑体" pitchFamily="2" charset="-122"/>
                  <a:ea typeface="黑体" pitchFamily="2" charset="-122"/>
                </a:rPr>
                <a:t>ALU</a:t>
              </a:r>
            </a:p>
          </p:txBody>
        </p:sp>
        <p:sp>
          <p:nvSpPr>
            <p:cNvPr id="46091" name="Freeform 19"/>
            <p:cNvSpPr>
              <a:spLocks/>
            </p:cNvSpPr>
            <p:nvPr/>
          </p:nvSpPr>
          <p:spPr bwMode="auto">
            <a:xfrm>
              <a:off x="2314" y="1593"/>
              <a:ext cx="311" cy="292"/>
            </a:xfrm>
            <a:custGeom>
              <a:avLst/>
              <a:gdLst>
                <a:gd name="T0" fmla="*/ 0 w 311"/>
                <a:gd name="T1" fmla="*/ 0 h 421"/>
                <a:gd name="T2" fmla="*/ 0 w 311"/>
                <a:gd name="T3" fmla="*/ 292 h 421"/>
                <a:gd name="T4" fmla="*/ 311 w 311"/>
                <a:gd name="T5" fmla="*/ 292 h 421"/>
                <a:gd name="T6" fmla="*/ 0 60000 65536"/>
                <a:gd name="T7" fmla="*/ 0 60000 65536"/>
                <a:gd name="T8" fmla="*/ 0 60000 65536"/>
                <a:gd name="T9" fmla="*/ 0 w 311"/>
                <a:gd name="T10" fmla="*/ 0 h 421"/>
                <a:gd name="T11" fmla="*/ 311 w 311"/>
                <a:gd name="T12" fmla="*/ 421 h 421"/>
              </a:gdLst>
              <a:ahLst/>
              <a:cxnLst>
                <a:cxn ang="T6">
                  <a:pos x="T0" y="T1"/>
                </a:cxn>
                <a:cxn ang="T7">
                  <a:pos x="T2" y="T3"/>
                </a:cxn>
                <a:cxn ang="T8">
                  <a:pos x="T4" y="T5"/>
                </a:cxn>
              </a:cxnLst>
              <a:rect l="T9" t="T10" r="T11" b="T12"/>
              <a:pathLst>
                <a:path w="311" h="421">
                  <a:moveTo>
                    <a:pt x="0" y="0"/>
                  </a:moveTo>
                  <a:lnTo>
                    <a:pt x="0" y="421"/>
                  </a:lnTo>
                  <a:lnTo>
                    <a:pt x="311" y="421"/>
                  </a:lnTo>
                </a:path>
              </a:pathLst>
            </a:custGeom>
            <a:noFill/>
            <a:ln w="19050" cap="flat" cmpd="sng">
              <a:solidFill>
                <a:srgbClr val="000066"/>
              </a:solidFill>
              <a:prstDash val="solid"/>
              <a:round/>
              <a:headEnd type="none" w="med" len="med"/>
              <a:tailEnd type="stealth" w="lg" len="lg"/>
            </a:ln>
            <a:extLst>
              <a:ext uri="{909E8E84-426E-40DD-AFC4-6F175D3DCCD1}">
                <a14:hiddenFill xmlns:a14="http://schemas.microsoft.com/office/drawing/2010/main">
                  <a:solidFill>
                    <a:srgbClr val="FFFFFF"/>
                  </a:solidFill>
                </a14:hiddenFill>
              </a:ext>
            </a:extLst>
          </p:spPr>
          <p:txBody>
            <a:bodyPr lIns="90000" tIns="46800" rIns="90000" bIns="46800">
              <a:spAutoFit/>
            </a:bodyPr>
            <a:lstStyle/>
            <a:p>
              <a:endParaRPr lang="zh-CN" altLang="en-US"/>
            </a:p>
          </p:txBody>
        </p:sp>
        <p:sp>
          <p:nvSpPr>
            <p:cNvPr id="46092" name="Freeform 20"/>
            <p:cNvSpPr>
              <a:spLocks/>
            </p:cNvSpPr>
            <p:nvPr/>
          </p:nvSpPr>
          <p:spPr bwMode="auto">
            <a:xfrm flipV="1">
              <a:off x="2065" y="2459"/>
              <a:ext cx="549" cy="292"/>
            </a:xfrm>
            <a:custGeom>
              <a:avLst/>
              <a:gdLst>
                <a:gd name="T0" fmla="*/ 0 w 311"/>
                <a:gd name="T1" fmla="*/ 0 h 421"/>
                <a:gd name="T2" fmla="*/ 0 w 311"/>
                <a:gd name="T3" fmla="*/ 1966 h 421"/>
                <a:gd name="T4" fmla="*/ 2765317 w 311"/>
                <a:gd name="T5" fmla="*/ 1966 h 421"/>
                <a:gd name="T6" fmla="*/ 0 60000 65536"/>
                <a:gd name="T7" fmla="*/ 0 60000 65536"/>
                <a:gd name="T8" fmla="*/ 0 60000 65536"/>
                <a:gd name="T9" fmla="*/ 0 w 311"/>
                <a:gd name="T10" fmla="*/ 0 h 421"/>
                <a:gd name="T11" fmla="*/ 311 w 311"/>
                <a:gd name="T12" fmla="*/ 421 h 421"/>
              </a:gdLst>
              <a:ahLst/>
              <a:cxnLst>
                <a:cxn ang="T6">
                  <a:pos x="T0" y="T1"/>
                </a:cxn>
                <a:cxn ang="T7">
                  <a:pos x="T2" y="T3"/>
                </a:cxn>
                <a:cxn ang="T8">
                  <a:pos x="T4" y="T5"/>
                </a:cxn>
              </a:cxnLst>
              <a:rect l="T9" t="T10" r="T11" b="T12"/>
              <a:pathLst>
                <a:path w="311" h="421">
                  <a:moveTo>
                    <a:pt x="0" y="0"/>
                  </a:moveTo>
                  <a:lnTo>
                    <a:pt x="0" y="421"/>
                  </a:lnTo>
                  <a:lnTo>
                    <a:pt x="311" y="421"/>
                  </a:lnTo>
                </a:path>
              </a:pathLst>
            </a:custGeom>
            <a:noFill/>
            <a:ln w="19050" cap="flat" cmpd="sng">
              <a:solidFill>
                <a:srgbClr val="000066"/>
              </a:solidFill>
              <a:prstDash val="solid"/>
              <a:round/>
              <a:headEnd type="none" w="med" len="med"/>
              <a:tailEnd type="stealth" w="lg" len="lg"/>
            </a:ln>
            <a:extLst>
              <a:ext uri="{909E8E84-426E-40DD-AFC4-6F175D3DCCD1}">
                <a14:hiddenFill xmlns:a14="http://schemas.microsoft.com/office/drawing/2010/main">
                  <a:solidFill>
                    <a:srgbClr val="FFFFFF"/>
                  </a:solidFill>
                </a14:hiddenFill>
              </a:ext>
            </a:extLst>
          </p:spPr>
          <p:txBody>
            <a:bodyPr lIns="90000" tIns="46800" rIns="90000" bIns="46800">
              <a:spAutoFit/>
            </a:bodyPr>
            <a:lstStyle/>
            <a:p>
              <a:endParaRPr lang="zh-CN" altLang="en-US"/>
            </a:p>
          </p:txBody>
        </p:sp>
        <p:sp>
          <p:nvSpPr>
            <p:cNvPr id="46093" name="Line 21"/>
            <p:cNvSpPr>
              <a:spLocks noChangeShapeType="1"/>
            </p:cNvSpPr>
            <p:nvPr/>
          </p:nvSpPr>
          <p:spPr bwMode="auto">
            <a:xfrm>
              <a:off x="2905" y="2268"/>
              <a:ext cx="493" cy="0"/>
            </a:xfrm>
            <a:prstGeom prst="line">
              <a:avLst/>
            </a:prstGeom>
            <a:noFill/>
            <a:ln w="19050">
              <a:solidFill>
                <a:srgbClr val="000066"/>
              </a:solidFill>
              <a:round/>
              <a:headEnd/>
              <a:tailEnd type="stealth" w="lg" len="lg"/>
            </a:ln>
            <a:extLst>
              <a:ext uri="{909E8E84-426E-40DD-AFC4-6F175D3DCCD1}">
                <a14:hiddenFill xmlns:a14="http://schemas.microsoft.com/office/drawing/2010/main">
                  <a:noFill/>
                </a14:hiddenFill>
              </a:ext>
            </a:extLst>
          </p:spPr>
          <p:txBody>
            <a:bodyPr lIns="90000" tIns="46800" rIns="90000" bIns="46800">
              <a:spAutoFit/>
            </a:bodyPr>
            <a:lstStyle/>
            <a:p>
              <a:endParaRPr lang="zh-CN" altLang="en-US"/>
            </a:p>
          </p:txBody>
        </p:sp>
        <p:sp>
          <p:nvSpPr>
            <p:cNvPr id="46094" name="Text Box 22"/>
            <p:cNvSpPr txBox="1">
              <a:spLocks noChangeArrowheads="1"/>
            </p:cNvSpPr>
            <p:nvPr/>
          </p:nvSpPr>
          <p:spPr bwMode="auto">
            <a:xfrm>
              <a:off x="2978" y="2092"/>
              <a:ext cx="34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r>
                <a:rPr lang="en-US" altLang="zh-CN" sz="1800">
                  <a:latin typeface="黑体" pitchFamily="2" charset="-122"/>
                  <a:ea typeface="黑体" pitchFamily="2" charset="-122"/>
                </a:rPr>
                <a:t>EA</a:t>
              </a:r>
            </a:p>
          </p:txBody>
        </p:sp>
        <p:sp>
          <p:nvSpPr>
            <p:cNvPr id="46095" name="Line 23"/>
            <p:cNvSpPr>
              <a:spLocks noChangeShapeType="1"/>
            </p:cNvSpPr>
            <p:nvPr/>
          </p:nvSpPr>
          <p:spPr bwMode="auto">
            <a:xfrm>
              <a:off x="2898" y="1882"/>
              <a:ext cx="493" cy="0"/>
            </a:xfrm>
            <a:prstGeom prst="line">
              <a:avLst/>
            </a:prstGeom>
            <a:noFill/>
            <a:ln w="19050">
              <a:solidFill>
                <a:srgbClr val="000066"/>
              </a:solidFill>
              <a:prstDash val="dash"/>
              <a:round/>
              <a:headEnd/>
              <a:tailEnd type="stealth" w="lg" len="lg"/>
            </a:ln>
            <a:extLst>
              <a:ext uri="{909E8E84-426E-40DD-AFC4-6F175D3DCCD1}">
                <a14:hiddenFill xmlns:a14="http://schemas.microsoft.com/office/drawing/2010/main">
                  <a:noFill/>
                </a14:hiddenFill>
              </a:ext>
            </a:extLst>
          </p:spPr>
          <p:txBody>
            <a:bodyPr lIns="90000" tIns="46800" rIns="90000" bIns="46800">
              <a:spAutoFit/>
            </a:bodyPr>
            <a:lstStyle/>
            <a:p>
              <a:endParaRPr lang="zh-CN" altLang="en-US"/>
            </a:p>
          </p:txBody>
        </p:sp>
        <p:sp>
          <p:nvSpPr>
            <p:cNvPr id="46096" name="Text Box 25"/>
            <p:cNvSpPr txBox="1">
              <a:spLocks noChangeArrowheads="1"/>
            </p:cNvSpPr>
            <p:nvPr/>
          </p:nvSpPr>
          <p:spPr bwMode="auto">
            <a:xfrm>
              <a:off x="2992" y="1697"/>
              <a:ext cx="27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r>
                <a:rPr lang="en-US" altLang="zh-CN" sz="1800">
                  <a:latin typeface="黑体" pitchFamily="2" charset="-122"/>
                  <a:ea typeface="黑体" pitchFamily="2" charset="-122"/>
                </a:rPr>
                <a:t>Rb</a:t>
              </a:r>
              <a:endParaRPr lang="zh-CN" altLang="en-US" sz="1800">
                <a:latin typeface="黑体" pitchFamily="2" charset="-122"/>
                <a:ea typeface="黑体" pitchFamily="2" charset="-122"/>
              </a:endParaRPr>
            </a:p>
          </p:txBody>
        </p:sp>
        <p:sp>
          <p:nvSpPr>
            <p:cNvPr id="46097" name="Text Box 30"/>
            <p:cNvSpPr txBox="1">
              <a:spLocks noChangeArrowheads="1"/>
            </p:cNvSpPr>
            <p:nvPr/>
          </p:nvSpPr>
          <p:spPr bwMode="auto">
            <a:xfrm>
              <a:off x="4713" y="1980"/>
              <a:ext cx="27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r>
                <a:rPr lang="en-US" altLang="zh-CN" sz="1800">
                  <a:latin typeface="黑体" pitchFamily="2" charset="-122"/>
                  <a:ea typeface="黑体" pitchFamily="2" charset="-122"/>
                </a:rPr>
                <a:t>D</a:t>
              </a:r>
              <a:endParaRPr lang="zh-CN" altLang="en-US" sz="1800">
                <a:latin typeface="黑体" pitchFamily="2" charset="-122"/>
                <a:ea typeface="黑体" pitchFamily="2" charset="-122"/>
              </a:endParaRPr>
            </a:p>
          </p:txBody>
        </p:sp>
        <p:sp>
          <p:nvSpPr>
            <p:cNvPr id="46098" name="AutoShape 31"/>
            <p:cNvSpPr>
              <a:spLocks/>
            </p:cNvSpPr>
            <p:nvPr/>
          </p:nvSpPr>
          <p:spPr bwMode="auto">
            <a:xfrm>
              <a:off x="4499" y="1870"/>
              <a:ext cx="161" cy="378"/>
            </a:xfrm>
            <a:prstGeom prst="rightBrace">
              <a:avLst>
                <a:gd name="adj1" fmla="val 25211"/>
                <a:gd name="adj2" fmla="val 50000"/>
              </a:avLst>
            </a:prstGeom>
            <a:noFill/>
            <a:ln w="19050">
              <a:solidFill>
                <a:srgbClr val="000066"/>
              </a:solidFill>
              <a:round/>
              <a:headEnd/>
              <a:tailEnd/>
            </a:ln>
            <a:extLst>
              <a:ext uri="{909E8E84-426E-40DD-AFC4-6F175D3DCCD1}">
                <a14:hiddenFill xmlns:a14="http://schemas.microsoft.com/office/drawing/2010/main">
                  <a:solidFill>
                    <a:srgbClr val="FFFFFF"/>
                  </a:solidFill>
                </a14:hiddenFill>
              </a:ext>
            </a:extLst>
          </p:spPr>
          <p:txBody>
            <a:bodyPr wrap="square" lIns="90000" tIns="46800" rIns="90000" bIns="46800" anchor="ctr">
              <a:spAutoFit/>
            </a:bodyPr>
            <a:lstStyle/>
            <a:p>
              <a:endParaRPr lang="zh-CN" altLang="en-US">
                <a:latin typeface="黑体" pitchFamily="2" charset="-122"/>
                <a:ea typeface="黑体" pitchFamily="2" charset="-122"/>
              </a:endParaRPr>
            </a:p>
          </p:txBody>
        </p:sp>
        <p:sp>
          <p:nvSpPr>
            <p:cNvPr id="46099" name="Line 32"/>
            <p:cNvSpPr>
              <a:spLocks noChangeShapeType="1"/>
            </p:cNvSpPr>
            <p:nvPr/>
          </p:nvSpPr>
          <p:spPr bwMode="auto">
            <a:xfrm>
              <a:off x="3414" y="1878"/>
              <a:ext cx="1085" cy="0"/>
            </a:xfrm>
            <a:prstGeom prst="line">
              <a:avLst/>
            </a:prstGeom>
            <a:noFill/>
            <a:ln w="12700">
              <a:solidFill>
                <a:srgbClr val="000066"/>
              </a:solidFill>
              <a:prstDash val="dash"/>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zh-CN" altLang="en-US"/>
            </a:p>
          </p:txBody>
        </p:sp>
      </p:grpSp>
    </p:spTree>
  </p:cSld>
  <p:clrMapOvr>
    <a:masterClrMapping/>
  </p:clrMapOvr>
  <p:transition>
    <p:wipe dir="d"/>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ChangeArrowheads="1"/>
          </p:cNvSpPr>
          <p:nvPr/>
        </p:nvSpPr>
        <p:spPr bwMode="auto">
          <a:xfrm>
            <a:off x="368300" y="479425"/>
            <a:ext cx="8775700" cy="4154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indent="-266700" eaLnBrk="1" hangingPunct="1">
              <a:lnSpc>
                <a:spcPct val="210000"/>
              </a:lnSpc>
              <a:tabLst>
                <a:tab pos="2041525" algn="l"/>
              </a:tabLst>
            </a:pPr>
            <a:r>
              <a:rPr lang="zh-CN" altLang="en-US">
                <a:latin typeface="黑体" pitchFamily="2" charset="-122"/>
                <a:ea typeface="黑体" pitchFamily="2" charset="-122"/>
              </a:rPr>
              <a:t>  </a:t>
            </a:r>
            <a:r>
              <a:rPr lang="zh-CN" altLang="en-US">
                <a:solidFill>
                  <a:srgbClr val="FF0000"/>
                </a:solidFill>
                <a:latin typeface="黑体" pitchFamily="2" charset="-122"/>
                <a:ea typeface="黑体" pitchFamily="2" charset="-122"/>
              </a:rPr>
              <a:t>◆ 变址寻址与基址寻址的区别：</a:t>
            </a:r>
            <a:endParaRPr lang="zh-CN" altLang="en-US">
              <a:solidFill>
                <a:schemeClr val="tx2"/>
              </a:solidFill>
              <a:latin typeface="黑体" pitchFamily="2" charset="-122"/>
              <a:ea typeface="黑体" pitchFamily="2" charset="-122"/>
            </a:endParaRPr>
          </a:p>
          <a:p>
            <a:pPr indent="-266700">
              <a:lnSpc>
                <a:spcPct val="140000"/>
              </a:lnSpc>
              <a:tabLst>
                <a:tab pos="2041525" algn="l"/>
              </a:tabLst>
            </a:pPr>
            <a:r>
              <a:rPr lang="zh-CN" altLang="en-US">
                <a:latin typeface="黑体" pitchFamily="2" charset="-122"/>
                <a:ea typeface="黑体" pitchFamily="2" charset="-122"/>
              </a:rPr>
              <a:t>     </a:t>
            </a:r>
            <a:r>
              <a:rPr lang="zh-CN" altLang="en-US">
                <a:solidFill>
                  <a:srgbClr val="800000"/>
                </a:solidFill>
                <a:latin typeface="黑体" pitchFamily="2" charset="-122"/>
                <a:ea typeface="黑体" pitchFamily="2" charset="-122"/>
              </a:rPr>
              <a:t>变址：</a:t>
            </a:r>
            <a:r>
              <a:rPr lang="zh-CN" altLang="en-US">
                <a:latin typeface="黑体" pitchFamily="2" charset="-122"/>
                <a:ea typeface="黑体" pitchFamily="2" charset="-122"/>
              </a:rPr>
              <a:t>通常由变址寄存器提供修改量，</a:t>
            </a:r>
            <a:endParaRPr lang="zh-CN" altLang="en-US">
              <a:solidFill>
                <a:schemeClr val="tx2"/>
              </a:solidFill>
              <a:latin typeface="黑体" pitchFamily="2" charset="-122"/>
              <a:ea typeface="黑体" pitchFamily="2" charset="-122"/>
            </a:endParaRPr>
          </a:p>
          <a:p>
            <a:pPr indent="-266700">
              <a:lnSpc>
                <a:spcPct val="140000"/>
              </a:lnSpc>
              <a:tabLst>
                <a:tab pos="2041525" algn="l"/>
              </a:tabLst>
            </a:pPr>
            <a:r>
              <a:rPr lang="zh-CN" altLang="en-US">
                <a:latin typeface="黑体" pitchFamily="2" charset="-122"/>
                <a:ea typeface="黑体" pitchFamily="2" charset="-122"/>
              </a:rPr>
              <a:t>           形式地址为基准地址，</a:t>
            </a:r>
            <a:endParaRPr lang="zh-CN" altLang="en-US">
              <a:solidFill>
                <a:schemeClr val="tx2"/>
              </a:solidFill>
              <a:latin typeface="黑体" pitchFamily="2" charset="-122"/>
              <a:ea typeface="黑体" pitchFamily="2" charset="-122"/>
            </a:endParaRPr>
          </a:p>
          <a:p>
            <a:pPr indent="-266700">
              <a:lnSpc>
                <a:spcPct val="140000"/>
              </a:lnSpc>
              <a:tabLst>
                <a:tab pos="2041525" algn="l"/>
              </a:tabLst>
            </a:pPr>
            <a:r>
              <a:rPr lang="zh-CN" altLang="en-US">
                <a:latin typeface="黑体" pitchFamily="2" charset="-122"/>
                <a:ea typeface="黑体" pitchFamily="2" charset="-122"/>
              </a:rPr>
              <a:t>           面向用户</a:t>
            </a:r>
            <a:r>
              <a:rPr lang="zh-CN" altLang="en-US">
                <a:solidFill>
                  <a:srgbClr val="003300"/>
                </a:solidFill>
                <a:latin typeface="黑体" pitchFamily="2" charset="-122"/>
                <a:ea typeface="黑体" pitchFamily="2" charset="-122"/>
              </a:rPr>
              <a:t>(例如向量运算)</a:t>
            </a:r>
            <a:r>
              <a:rPr lang="zh-CN" altLang="en-US">
                <a:latin typeface="黑体" pitchFamily="2" charset="-122"/>
                <a:ea typeface="黑体" pitchFamily="2" charset="-122"/>
              </a:rPr>
              <a:t>；</a:t>
            </a:r>
          </a:p>
          <a:p>
            <a:pPr indent="-266700">
              <a:lnSpc>
                <a:spcPct val="50000"/>
              </a:lnSpc>
              <a:tabLst>
                <a:tab pos="2041525" algn="l"/>
              </a:tabLst>
            </a:pPr>
            <a:endParaRPr lang="zh-CN" altLang="en-US">
              <a:solidFill>
                <a:schemeClr val="tx2"/>
              </a:solidFill>
              <a:latin typeface="黑体" pitchFamily="2" charset="-122"/>
              <a:ea typeface="黑体" pitchFamily="2" charset="-122"/>
            </a:endParaRPr>
          </a:p>
          <a:p>
            <a:pPr indent="-266700">
              <a:lnSpc>
                <a:spcPct val="140000"/>
              </a:lnSpc>
              <a:tabLst>
                <a:tab pos="2041525" algn="l"/>
              </a:tabLst>
            </a:pPr>
            <a:r>
              <a:rPr lang="zh-CN" altLang="en-US">
                <a:latin typeface="黑体" pitchFamily="2" charset="-122"/>
                <a:ea typeface="黑体" pitchFamily="2" charset="-122"/>
              </a:rPr>
              <a:t>     </a:t>
            </a:r>
            <a:r>
              <a:rPr lang="zh-CN" altLang="en-US">
                <a:solidFill>
                  <a:srgbClr val="800000"/>
                </a:solidFill>
                <a:latin typeface="黑体" pitchFamily="2" charset="-122"/>
                <a:ea typeface="黑体" pitchFamily="2" charset="-122"/>
              </a:rPr>
              <a:t>基址：</a:t>
            </a:r>
            <a:r>
              <a:rPr lang="zh-CN" altLang="en-US">
                <a:latin typeface="黑体" pitchFamily="2" charset="-122"/>
                <a:ea typeface="黑体" pitchFamily="2" charset="-122"/>
              </a:rPr>
              <a:t>基址寄存器提供基准地址，</a:t>
            </a:r>
            <a:endParaRPr lang="zh-CN" altLang="en-US">
              <a:solidFill>
                <a:schemeClr val="tx2"/>
              </a:solidFill>
              <a:latin typeface="黑体" pitchFamily="2" charset="-122"/>
              <a:ea typeface="黑体" pitchFamily="2" charset="-122"/>
            </a:endParaRPr>
          </a:p>
          <a:p>
            <a:pPr indent="-266700">
              <a:lnSpc>
                <a:spcPct val="140000"/>
              </a:lnSpc>
              <a:tabLst>
                <a:tab pos="2041525" algn="l"/>
              </a:tabLst>
            </a:pPr>
            <a:r>
              <a:rPr lang="zh-CN" altLang="en-US">
                <a:latin typeface="黑体" pitchFamily="2" charset="-122"/>
                <a:ea typeface="黑体" pitchFamily="2" charset="-122"/>
              </a:rPr>
              <a:t>           形式地址为位移量，</a:t>
            </a:r>
            <a:endParaRPr lang="zh-CN" altLang="en-US">
              <a:solidFill>
                <a:schemeClr val="tx2"/>
              </a:solidFill>
              <a:latin typeface="黑体" pitchFamily="2" charset="-122"/>
              <a:ea typeface="黑体" pitchFamily="2" charset="-122"/>
            </a:endParaRPr>
          </a:p>
          <a:p>
            <a:pPr indent="-266700" algn="l">
              <a:lnSpc>
                <a:spcPct val="140000"/>
              </a:lnSpc>
              <a:tabLst>
                <a:tab pos="2041525" algn="l"/>
              </a:tabLst>
            </a:pPr>
            <a:r>
              <a:rPr lang="zh-CN" altLang="en-US">
                <a:latin typeface="黑体" pitchFamily="2" charset="-122"/>
                <a:ea typeface="黑体" pitchFamily="2" charset="-122"/>
              </a:rPr>
              <a:t>           面向操作系统</a:t>
            </a:r>
            <a:r>
              <a:rPr lang="zh-CN" altLang="en-US">
                <a:solidFill>
                  <a:srgbClr val="003300"/>
                </a:solidFill>
                <a:latin typeface="黑体" pitchFamily="2" charset="-122"/>
                <a:ea typeface="黑体" pitchFamily="2" charset="-122"/>
              </a:rPr>
              <a:t>(例如程序的动态重定位）</a:t>
            </a:r>
            <a:r>
              <a:rPr lang="zh-CN" altLang="en-US">
                <a:latin typeface="黑体" pitchFamily="2" charset="-122"/>
                <a:ea typeface="黑体" pitchFamily="2" charset="-122"/>
              </a:rPr>
              <a:t>。</a:t>
            </a:r>
            <a:r>
              <a:rPr lang="zh-CN" altLang="en-US">
                <a:solidFill>
                  <a:schemeClr val="tx2"/>
                </a:solidFill>
                <a:latin typeface="黑体" pitchFamily="2" charset="-122"/>
                <a:ea typeface="黑体" pitchFamily="2" charset="-122"/>
              </a:rPr>
              <a:t> </a:t>
            </a:r>
            <a:endParaRPr lang="zh-CN" altLang="en-US" b="0">
              <a:solidFill>
                <a:schemeClr val="tx1"/>
              </a:solidFill>
              <a:latin typeface="黑体" pitchFamily="2" charset="-122"/>
              <a:ea typeface="黑体" pitchFamily="2" charset="-122"/>
            </a:endParaRPr>
          </a:p>
        </p:txBody>
      </p:sp>
    </p:spTree>
  </p:cSld>
  <p:clrMapOvr>
    <a:masterClrMapping/>
  </p:clrMapOvr>
  <p:transition>
    <p:wipe dir="d"/>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ChangeArrowheads="1"/>
          </p:cNvSpPr>
          <p:nvPr/>
        </p:nvSpPr>
        <p:spPr bwMode="auto">
          <a:xfrm>
            <a:off x="650875" y="4545013"/>
            <a:ext cx="7956550"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indent="304800" algn="l" eaLnBrk="1" hangingPunct="1">
              <a:lnSpc>
                <a:spcPct val="130000"/>
              </a:lnSpc>
              <a:buFont typeface="Wingdings" pitchFamily="2" charset="2"/>
              <a:buNone/>
              <a:tabLst>
                <a:tab pos="723900" algn="l"/>
              </a:tabLst>
            </a:pPr>
            <a:r>
              <a:rPr kumimoji="0" lang="en-US" altLang="zh-CN">
                <a:latin typeface="黑体" pitchFamily="2" charset="-122"/>
                <a:ea typeface="黑体" pitchFamily="2" charset="-122"/>
                <a:cs typeface="Times New Roman" pitchFamily="18" charset="0"/>
              </a:rPr>
              <a:t> EA=(PC)+D </a:t>
            </a:r>
          </a:p>
          <a:p>
            <a:pPr indent="304800" algn="l" eaLnBrk="1" hangingPunct="1">
              <a:lnSpc>
                <a:spcPct val="130000"/>
              </a:lnSpc>
              <a:buFont typeface="Wingdings" pitchFamily="2" charset="2"/>
              <a:buNone/>
              <a:tabLst>
                <a:tab pos="723900" algn="l"/>
              </a:tabLst>
            </a:pPr>
            <a:r>
              <a:rPr kumimoji="0" lang="zh-CN" altLang="en-US">
                <a:latin typeface="黑体" pitchFamily="2" charset="-122"/>
                <a:ea typeface="黑体" pitchFamily="2" charset="-122"/>
                <a:cs typeface="Times New Roman" pitchFamily="18" charset="0"/>
              </a:rPr>
              <a:t> 位移量</a:t>
            </a:r>
            <a:r>
              <a:rPr kumimoji="0" lang="en-US" altLang="zh-CN">
                <a:latin typeface="黑体" pitchFamily="2" charset="-122"/>
                <a:ea typeface="黑体" pitchFamily="2" charset="-122"/>
                <a:cs typeface="Times New Roman" pitchFamily="18" charset="0"/>
              </a:rPr>
              <a:t>D</a:t>
            </a:r>
            <a:r>
              <a:rPr kumimoji="0" lang="zh-CN" altLang="en-US">
                <a:latin typeface="黑体" pitchFamily="2" charset="-122"/>
                <a:ea typeface="黑体" pitchFamily="2" charset="-122"/>
                <a:cs typeface="Times New Roman" pitchFamily="18" charset="0"/>
              </a:rPr>
              <a:t>指出的是操作数和现行指令之间的</a:t>
            </a:r>
            <a:r>
              <a:rPr kumimoji="0" lang="zh-CN" altLang="en-US">
                <a:solidFill>
                  <a:schemeClr val="hlink"/>
                </a:solidFill>
                <a:latin typeface="黑体" pitchFamily="2" charset="-122"/>
                <a:ea typeface="黑体" pitchFamily="2" charset="-122"/>
                <a:cs typeface="Times New Roman" pitchFamily="18" charset="0"/>
              </a:rPr>
              <a:t>相对位置</a:t>
            </a:r>
            <a:r>
              <a:rPr kumimoji="0" lang="zh-CN" altLang="en-US">
                <a:latin typeface="黑体" pitchFamily="2" charset="-122"/>
                <a:ea typeface="黑体" pitchFamily="2" charset="-122"/>
                <a:cs typeface="Times New Roman" pitchFamily="18" charset="0"/>
              </a:rPr>
              <a:t>。</a:t>
            </a:r>
            <a:endParaRPr kumimoji="0" lang="zh-CN" altLang="en-US" b="0">
              <a:solidFill>
                <a:schemeClr val="tx1"/>
              </a:solidFill>
              <a:latin typeface="黑体" pitchFamily="2" charset="-122"/>
              <a:ea typeface="黑体" pitchFamily="2" charset="-122"/>
              <a:cs typeface="Times New Roman" pitchFamily="18" charset="0"/>
            </a:endParaRPr>
          </a:p>
        </p:txBody>
      </p:sp>
      <p:sp>
        <p:nvSpPr>
          <p:cNvPr id="48131" name="Rectangle 4"/>
          <p:cNvSpPr>
            <a:spLocks noChangeArrowheads="1"/>
          </p:cNvSpPr>
          <p:nvPr/>
        </p:nvSpPr>
        <p:spPr bwMode="auto">
          <a:xfrm>
            <a:off x="523875" y="473075"/>
            <a:ext cx="24749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eaLnBrk="1" hangingPunct="1">
              <a:buFont typeface="Wingdings" pitchFamily="2" charset="2"/>
              <a:buNone/>
            </a:pPr>
            <a:r>
              <a:rPr lang="zh-CN" altLang="en-US">
                <a:latin typeface="黑体" pitchFamily="2" charset="-122"/>
                <a:ea typeface="黑体" pitchFamily="2" charset="-122"/>
              </a:rPr>
              <a:t>(</a:t>
            </a:r>
            <a:r>
              <a:rPr lang="en-US" altLang="zh-CN">
                <a:latin typeface="黑体" pitchFamily="2" charset="-122"/>
                <a:ea typeface="黑体" pitchFamily="2" charset="-122"/>
              </a:rPr>
              <a:t>9</a:t>
            </a:r>
            <a:r>
              <a:rPr lang="zh-CN" altLang="en-US">
                <a:latin typeface="黑体" pitchFamily="2" charset="-122"/>
                <a:ea typeface="黑体" pitchFamily="2" charset="-122"/>
              </a:rPr>
              <a:t>)</a:t>
            </a:r>
            <a:r>
              <a:rPr kumimoji="0" lang="zh-CN" altLang="en-US">
                <a:latin typeface="黑体" pitchFamily="2" charset="-122"/>
                <a:ea typeface="黑体" pitchFamily="2" charset="-122"/>
              </a:rPr>
              <a:t>相对寻址</a:t>
            </a:r>
          </a:p>
        </p:txBody>
      </p:sp>
      <p:grpSp>
        <p:nvGrpSpPr>
          <p:cNvPr id="48132" name="Group 101"/>
          <p:cNvGrpSpPr>
            <a:grpSpLocks/>
          </p:cNvGrpSpPr>
          <p:nvPr/>
        </p:nvGrpSpPr>
        <p:grpSpPr bwMode="auto">
          <a:xfrm>
            <a:off x="1449388" y="965200"/>
            <a:ext cx="5994400" cy="3322638"/>
            <a:chOff x="825" y="572"/>
            <a:chExt cx="3776" cy="2093"/>
          </a:xfrm>
        </p:grpSpPr>
        <p:sp>
          <p:nvSpPr>
            <p:cNvPr id="48133" name="Rectangle 84"/>
            <p:cNvSpPr>
              <a:spLocks noChangeArrowheads="1"/>
            </p:cNvSpPr>
            <p:nvPr/>
          </p:nvSpPr>
          <p:spPr bwMode="auto">
            <a:xfrm>
              <a:off x="3033" y="1419"/>
              <a:ext cx="1080" cy="410"/>
            </a:xfrm>
            <a:prstGeom prst="rect">
              <a:avLst/>
            </a:prstGeom>
            <a:noFill/>
            <a:ln w="9525">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nchor="ctr">
              <a:spAutoFit/>
            </a:bodyPr>
            <a:lstStyle/>
            <a:p>
              <a:endParaRPr lang="zh-CN" altLang="en-US">
                <a:latin typeface="黑体" pitchFamily="2" charset="-122"/>
                <a:ea typeface="黑体" pitchFamily="2" charset="-122"/>
              </a:endParaRPr>
            </a:p>
          </p:txBody>
        </p:sp>
        <p:sp>
          <p:nvSpPr>
            <p:cNvPr id="48134" name="Text Box 90"/>
            <p:cNvSpPr txBox="1">
              <a:spLocks noChangeArrowheads="1"/>
            </p:cNvSpPr>
            <p:nvPr/>
          </p:nvSpPr>
          <p:spPr bwMode="auto">
            <a:xfrm>
              <a:off x="2578" y="1656"/>
              <a:ext cx="34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r>
                <a:rPr lang="en-US" altLang="zh-CN" sz="1800">
                  <a:latin typeface="黑体" pitchFamily="2" charset="-122"/>
                  <a:ea typeface="黑体" pitchFamily="2" charset="-122"/>
                </a:rPr>
                <a:t>EA</a:t>
              </a:r>
            </a:p>
          </p:txBody>
        </p:sp>
        <p:sp>
          <p:nvSpPr>
            <p:cNvPr id="48135" name="Text Box 75"/>
            <p:cNvSpPr txBox="1">
              <a:spLocks noChangeArrowheads="1"/>
            </p:cNvSpPr>
            <p:nvPr/>
          </p:nvSpPr>
          <p:spPr bwMode="auto">
            <a:xfrm>
              <a:off x="3166" y="572"/>
              <a:ext cx="83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r>
                <a:rPr lang="zh-CN" altLang="en-US" sz="1800">
                  <a:latin typeface="黑体" pitchFamily="2" charset="-122"/>
                  <a:ea typeface="黑体" pitchFamily="2" charset="-122"/>
                </a:rPr>
                <a:t>主存储器</a:t>
              </a:r>
            </a:p>
          </p:txBody>
        </p:sp>
        <p:sp>
          <p:nvSpPr>
            <p:cNvPr id="48136" name="Text Box 76"/>
            <p:cNvSpPr txBox="1">
              <a:spLocks noChangeArrowheads="1"/>
            </p:cNvSpPr>
            <p:nvPr/>
          </p:nvSpPr>
          <p:spPr bwMode="auto">
            <a:xfrm>
              <a:off x="3033" y="1755"/>
              <a:ext cx="1079" cy="157"/>
            </a:xfrm>
            <a:prstGeom prst="rect">
              <a:avLst/>
            </a:prstGeom>
            <a:solidFill>
              <a:srgbClr val="FFFFFF"/>
            </a:solidFill>
            <a:ln w="12700">
              <a:solidFill>
                <a:srgbClr val="000066"/>
              </a:solidFill>
              <a:miter lim="800000"/>
              <a:headEnd/>
              <a:tailEnd/>
            </a:ln>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r>
                <a:rPr lang="en-US" altLang="zh-CN" sz="1400">
                  <a:solidFill>
                    <a:srgbClr val="003300"/>
                  </a:solidFill>
                  <a:latin typeface="黑体" pitchFamily="2" charset="-122"/>
                  <a:ea typeface="黑体" pitchFamily="2" charset="-122"/>
                </a:rPr>
                <a:t> </a:t>
              </a:r>
              <a:r>
                <a:rPr lang="zh-CN" altLang="en-US" sz="1800" b="0">
                  <a:solidFill>
                    <a:srgbClr val="003300"/>
                  </a:solidFill>
                  <a:latin typeface="黑体" pitchFamily="2" charset="-122"/>
                  <a:ea typeface="黑体" pitchFamily="2" charset="-122"/>
                </a:rPr>
                <a:t>操作数</a:t>
              </a:r>
            </a:p>
          </p:txBody>
        </p:sp>
        <p:sp>
          <p:nvSpPr>
            <p:cNvPr id="48137" name="Text Box 78"/>
            <p:cNvSpPr txBox="1">
              <a:spLocks noChangeArrowheads="1"/>
            </p:cNvSpPr>
            <p:nvPr/>
          </p:nvSpPr>
          <p:spPr bwMode="auto">
            <a:xfrm>
              <a:off x="825" y="880"/>
              <a:ext cx="138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r>
                <a:rPr lang="en-US" altLang="zh-CN" sz="1800">
                  <a:latin typeface="黑体" pitchFamily="2" charset="-122"/>
                  <a:ea typeface="黑体" pitchFamily="2" charset="-122"/>
                </a:rPr>
                <a:t>IR     OP     D</a:t>
              </a:r>
              <a:r>
                <a:rPr lang="zh-CN" altLang="en-US" sz="1800">
                  <a:latin typeface="黑体" pitchFamily="2" charset="-122"/>
                  <a:ea typeface="黑体" pitchFamily="2" charset="-122"/>
                </a:rPr>
                <a:t> </a:t>
              </a:r>
            </a:p>
          </p:txBody>
        </p:sp>
        <p:sp>
          <p:nvSpPr>
            <p:cNvPr id="48138" name="Rectangle 79"/>
            <p:cNvSpPr>
              <a:spLocks noChangeArrowheads="1"/>
            </p:cNvSpPr>
            <p:nvPr/>
          </p:nvSpPr>
          <p:spPr bwMode="auto">
            <a:xfrm>
              <a:off x="1078" y="817"/>
              <a:ext cx="1163" cy="292"/>
            </a:xfrm>
            <a:prstGeom prst="rect">
              <a:avLst/>
            </a:prstGeom>
            <a:noFill/>
            <a:ln w="28575">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nchor="ctr">
              <a:spAutoFit/>
            </a:bodyPr>
            <a:lstStyle/>
            <a:p>
              <a:endParaRPr lang="zh-CN" altLang="en-US">
                <a:latin typeface="黑体" pitchFamily="2" charset="-122"/>
                <a:ea typeface="黑体" pitchFamily="2" charset="-122"/>
              </a:endParaRPr>
            </a:p>
          </p:txBody>
        </p:sp>
        <p:grpSp>
          <p:nvGrpSpPr>
            <p:cNvPr id="48139" name="Group 81"/>
            <p:cNvGrpSpPr>
              <a:grpSpLocks/>
            </p:cNvGrpSpPr>
            <p:nvPr/>
          </p:nvGrpSpPr>
          <p:grpSpPr bwMode="auto">
            <a:xfrm>
              <a:off x="825" y="2373"/>
              <a:ext cx="1416" cy="292"/>
              <a:chOff x="1266" y="2844"/>
              <a:chExt cx="1416" cy="292"/>
            </a:xfrm>
          </p:grpSpPr>
          <p:sp>
            <p:nvSpPr>
              <p:cNvPr id="48153" name="Text Box 82"/>
              <p:cNvSpPr txBox="1">
                <a:spLocks noChangeArrowheads="1"/>
              </p:cNvSpPr>
              <p:nvPr/>
            </p:nvSpPr>
            <p:spPr bwMode="auto">
              <a:xfrm>
                <a:off x="1266" y="2907"/>
                <a:ext cx="138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r>
                  <a:rPr lang="en-US" altLang="zh-CN" sz="1800">
                    <a:latin typeface="黑体" pitchFamily="2" charset="-122"/>
                    <a:ea typeface="黑体" pitchFamily="2" charset="-122"/>
                  </a:rPr>
                  <a:t>PC      </a:t>
                </a:r>
                <a:r>
                  <a:rPr lang="zh-CN" altLang="en-US" sz="1800">
                    <a:latin typeface="黑体" pitchFamily="2" charset="-122"/>
                    <a:ea typeface="黑体" pitchFamily="2" charset="-122"/>
                  </a:rPr>
                  <a:t>指令地址    </a:t>
                </a:r>
              </a:p>
            </p:txBody>
          </p:sp>
          <p:sp>
            <p:nvSpPr>
              <p:cNvPr id="48154" name="Rectangle 83"/>
              <p:cNvSpPr>
                <a:spLocks noChangeArrowheads="1"/>
              </p:cNvSpPr>
              <p:nvPr/>
            </p:nvSpPr>
            <p:spPr bwMode="auto">
              <a:xfrm>
                <a:off x="1519" y="2844"/>
                <a:ext cx="1163" cy="292"/>
              </a:xfrm>
              <a:prstGeom prst="rect">
                <a:avLst/>
              </a:prstGeom>
              <a:noFill/>
              <a:ln w="28575">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nchor="ctr">
                <a:spAutoFit/>
              </a:bodyPr>
              <a:lstStyle/>
              <a:p>
                <a:endParaRPr lang="zh-CN" altLang="en-US">
                  <a:latin typeface="黑体" pitchFamily="2" charset="-122"/>
                  <a:ea typeface="黑体" pitchFamily="2" charset="-122"/>
                </a:endParaRPr>
              </a:p>
            </p:txBody>
          </p:sp>
        </p:grpSp>
        <p:sp>
          <p:nvSpPr>
            <p:cNvPr id="48140" name="Freeform 85"/>
            <p:cNvSpPr>
              <a:spLocks/>
            </p:cNvSpPr>
            <p:nvPr/>
          </p:nvSpPr>
          <p:spPr bwMode="auto">
            <a:xfrm>
              <a:off x="2241" y="1455"/>
              <a:ext cx="300" cy="637"/>
            </a:xfrm>
            <a:custGeom>
              <a:avLst/>
              <a:gdLst>
                <a:gd name="T0" fmla="*/ 5 w 296"/>
                <a:gd name="T1" fmla="*/ 0 h 768"/>
                <a:gd name="T2" fmla="*/ 300 w 296"/>
                <a:gd name="T3" fmla="*/ 159 h 768"/>
                <a:gd name="T4" fmla="*/ 295 w 296"/>
                <a:gd name="T5" fmla="*/ 482 h 768"/>
                <a:gd name="T6" fmla="*/ 5 w 296"/>
                <a:gd name="T7" fmla="*/ 637 h 768"/>
                <a:gd name="T8" fmla="*/ 5 w 296"/>
                <a:gd name="T9" fmla="*/ 404 h 768"/>
                <a:gd name="T10" fmla="*/ 100 w 296"/>
                <a:gd name="T11" fmla="*/ 323 h 768"/>
                <a:gd name="T12" fmla="*/ 0 w 296"/>
                <a:gd name="T13" fmla="*/ 232 h 768"/>
                <a:gd name="T14" fmla="*/ 5 w 296"/>
                <a:gd name="T15" fmla="*/ 0 h 768"/>
                <a:gd name="T16" fmla="*/ 0 60000 65536"/>
                <a:gd name="T17" fmla="*/ 0 60000 65536"/>
                <a:gd name="T18" fmla="*/ 0 60000 65536"/>
                <a:gd name="T19" fmla="*/ 0 60000 65536"/>
                <a:gd name="T20" fmla="*/ 0 60000 65536"/>
                <a:gd name="T21" fmla="*/ 0 60000 65536"/>
                <a:gd name="T22" fmla="*/ 0 60000 65536"/>
                <a:gd name="T23" fmla="*/ 0 60000 65536"/>
                <a:gd name="T24" fmla="*/ 0 w 296"/>
                <a:gd name="T25" fmla="*/ 0 h 768"/>
                <a:gd name="T26" fmla="*/ 296 w 296"/>
                <a:gd name="T27" fmla="*/ 768 h 76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96" h="768">
                  <a:moveTo>
                    <a:pt x="5" y="0"/>
                  </a:moveTo>
                  <a:lnTo>
                    <a:pt x="296" y="192"/>
                  </a:lnTo>
                  <a:lnTo>
                    <a:pt x="291" y="581"/>
                  </a:lnTo>
                  <a:lnTo>
                    <a:pt x="5" y="768"/>
                  </a:lnTo>
                  <a:lnTo>
                    <a:pt x="5" y="487"/>
                  </a:lnTo>
                  <a:lnTo>
                    <a:pt x="99" y="389"/>
                  </a:lnTo>
                  <a:lnTo>
                    <a:pt x="0" y="280"/>
                  </a:lnTo>
                  <a:lnTo>
                    <a:pt x="5" y="0"/>
                  </a:lnTo>
                  <a:close/>
                </a:path>
              </a:pathLst>
            </a:custGeom>
            <a:noFill/>
            <a:ln w="28575" cap="flat" cmpd="sng">
              <a:solidFill>
                <a:srgbClr val="000066"/>
              </a:solidFill>
              <a:prstDash val="solid"/>
              <a:round/>
              <a:headEnd/>
              <a:tailEnd/>
            </a:ln>
            <a:extLst>
              <a:ext uri="{909E8E84-426E-40DD-AFC4-6F175D3DCCD1}">
                <a14:hiddenFill xmlns:a14="http://schemas.microsoft.com/office/drawing/2010/main">
                  <a:solidFill>
                    <a:srgbClr val="FFFFFF"/>
                  </a:solidFill>
                </a14:hiddenFill>
              </a:ext>
            </a:extLst>
          </p:spPr>
          <p:txBody>
            <a:bodyPr lIns="90000" tIns="46800" rIns="90000" bIns="46800">
              <a:spAutoFit/>
            </a:bodyPr>
            <a:lstStyle/>
            <a:p>
              <a:endParaRPr lang="zh-CN" altLang="en-US"/>
            </a:p>
          </p:txBody>
        </p:sp>
        <p:sp>
          <p:nvSpPr>
            <p:cNvPr id="48141" name="Text Box 86"/>
            <p:cNvSpPr txBox="1">
              <a:spLocks noChangeArrowheads="1"/>
            </p:cNvSpPr>
            <p:nvPr/>
          </p:nvSpPr>
          <p:spPr bwMode="auto">
            <a:xfrm>
              <a:off x="2289" y="1604"/>
              <a:ext cx="289" cy="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lIns="90000" tIns="0" rIns="90000" bIns="0">
              <a:spAutoFit/>
            </a:bodyPr>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r>
                <a:rPr lang="en-US" altLang="zh-CN" sz="1800">
                  <a:latin typeface="黑体" pitchFamily="2" charset="-122"/>
                  <a:ea typeface="黑体" pitchFamily="2" charset="-122"/>
                </a:rPr>
                <a:t>ALU</a:t>
              </a:r>
            </a:p>
          </p:txBody>
        </p:sp>
        <p:sp>
          <p:nvSpPr>
            <p:cNvPr id="48142" name="Freeform 87"/>
            <p:cNvSpPr>
              <a:spLocks/>
            </p:cNvSpPr>
            <p:nvPr/>
          </p:nvSpPr>
          <p:spPr bwMode="auto">
            <a:xfrm>
              <a:off x="1930" y="1129"/>
              <a:ext cx="277" cy="480"/>
            </a:xfrm>
            <a:custGeom>
              <a:avLst/>
              <a:gdLst>
                <a:gd name="T0" fmla="*/ 0 w 311"/>
                <a:gd name="T1" fmla="*/ 0 h 421"/>
                <a:gd name="T2" fmla="*/ 0 w 311"/>
                <a:gd name="T3" fmla="*/ 23716 h 421"/>
                <a:gd name="T4" fmla="*/ 277 w 311"/>
                <a:gd name="T5" fmla="*/ 23716 h 421"/>
                <a:gd name="T6" fmla="*/ 0 60000 65536"/>
                <a:gd name="T7" fmla="*/ 0 60000 65536"/>
                <a:gd name="T8" fmla="*/ 0 60000 65536"/>
                <a:gd name="T9" fmla="*/ 0 w 311"/>
                <a:gd name="T10" fmla="*/ 0 h 421"/>
                <a:gd name="T11" fmla="*/ 311 w 311"/>
                <a:gd name="T12" fmla="*/ 421 h 421"/>
              </a:gdLst>
              <a:ahLst/>
              <a:cxnLst>
                <a:cxn ang="T6">
                  <a:pos x="T0" y="T1"/>
                </a:cxn>
                <a:cxn ang="T7">
                  <a:pos x="T2" y="T3"/>
                </a:cxn>
                <a:cxn ang="T8">
                  <a:pos x="T4" y="T5"/>
                </a:cxn>
              </a:cxnLst>
              <a:rect l="T9" t="T10" r="T11" b="T12"/>
              <a:pathLst>
                <a:path w="311" h="421">
                  <a:moveTo>
                    <a:pt x="0" y="0"/>
                  </a:moveTo>
                  <a:lnTo>
                    <a:pt x="0" y="421"/>
                  </a:lnTo>
                  <a:lnTo>
                    <a:pt x="311" y="421"/>
                  </a:lnTo>
                </a:path>
              </a:pathLst>
            </a:custGeom>
            <a:noFill/>
            <a:ln w="19050" cap="flat" cmpd="sng">
              <a:solidFill>
                <a:srgbClr val="000066"/>
              </a:solidFill>
              <a:prstDash val="solid"/>
              <a:round/>
              <a:headEnd type="none" w="med" len="med"/>
              <a:tailEnd type="stealth" w="lg" len="lg"/>
            </a:ln>
            <a:extLst>
              <a:ext uri="{909E8E84-426E-40DD-AFC4-6F175D3DCCD1}">
                <a14:hiddenFill xmlns:a14="http://schemas.microsoft.com/office/drawing/2010/main">
                  <a:solidFill>
                    <a:srgbClr val="FFFFFF"/>
                  </a:solidFill>
                </a14:hiddenFill>
              </a:ext>
            </a:extLst>
          </p:spPr>
          <p:txBody>
            <a:bodyPr lIns="90000" tIns="46800" rIns="90000" bIns="46800">
              <a:spAutoFit/>
            </a:bodyPr>
            <a:lstStyle/>
            <a:p>
              <a:endParaRPr lang="zh-CN" altLang="en-US"/>
            </a:p>
          </p:txBody>
        </p:sp>
        <p:sp>
          <p:nvSpPr>
            <p:cNvPr id="48143" name="Freeform 88"/>
            <p:cNvSpPr>
              <a:spLocks/>
            </p:cNvSpPr>
            <p:nvPr/>
          </p:nvSpPr>
          <p:spPr bwMode="auto">
            <a:xfrm flipV="1">
              <a:off x="1801" y="1979"/>
              <a:ext cx="430" cy="394"/>
            </a:xfrm>
            <a:custGeom>
              <a:avLst/>
              <a:gdLst>
                <a:gd name="T0" fmla="*/ 0 w 311"/>
                <a:gd name="T1" fmla="*/ 0 h 421"/>
                <a:gd name="T2" fmla="*/ 0 w 311"/>
                <a:gd name="T3" fmla="*/ 27 h 421"/>
                <a:gd name="T4" fmla="*/ 2165913 w 311"/>
                <a:gd name="T5" fmla="*/ 27 h 421"/>
                <a:gd name="T6" fmla="*/ 0 60000 65536"/>
                <a:gd name="T7" fmla="*/ 0 60000 65536"/>
                <a:gd name="T8" fmla="*/ 0 60000 65536"/>
                <a:gd name="T9" fmla="*/ 0 w 311"/>
                <a:gd name="T10" fmla="*/ 0 h 421"/>
                <a:gd name="T11" fmla="*/ 311 w 311"/>
                <a:gd name="T12" fmla="*/ 421 h 421"/>
              </a:gdLst>
              <a:ahLst/>
              <a:cxnLst>
                <a:cxn ang="T6">
                  <a:pos x="T0" y="T1"/>
                </a:cxn>
                <a:cxn ang="T7">
                  <a:pos x="T2" y="T3"/>
                </a:cxn>
                <a:cxn ang="T8">
                  <a:pos x="T4" y="T5"/>
                </a:cxn>
              </a:cxnLst>
              <a:rect l="T9" t="T10" r="T11" b="T12"/>
              <a:pathLst>
                <a:path w="311" h="421">
                  <a:moveTo>
                    <a:pt x="0" y="0"/>
                  </a:moveTo>
                  <a:lnTo>
                    <a:pt x="0" y="421"/>
                  </a:lnTo>
                  <a:lnTo>
                    <a:pt x="311" y="421"/>
                  </a:lnTo>
                </a:path>
              </a:pathLst>
            </a:custGeom>
            <a:noFill/>
            <a:ln w="19050" cap="flat" cmpd="sng">
              <a:solidFill>
                <a:srgbClr val="000066"/>
              </a:solidFill>
              <a:prstDash val="solid"/>
              <a:round/>
              <a:headEnd type="none" w="med" len="med"/>
              <a:tailEnd type="stealth" w="lg" len="lg"/>
            </a:ln>
            <a:extLst>
              <a:ext uri="{909E8E84-426E-40DD-AFC4-6F175D3DCCD1}">
                <a14:hiddenFill xmlns:a14="http://schemas.microsoft.com/office/drawing/2010/main">
                  <a:solidFill>
                    <a:srgbClr val="FFFFFF"/>
                  </a:solidFill>
                </a14:hiddenFill>
              </a:ext>
            </a:extLst>
          </p:spPr>
          <p:txBody>
            <a:bodyPr lIns="90000" tIns="46800" rIns="90000" bIns="46800">
              <a:spAutoFit/>
            </a:bodyPr>
            <a:lstStyle/>
            <a:p>
              <a:endParaRPr lang="zh-CN" altLang="en-US"/>
            </a:p>
          </p:txBody>
        </p:sp>
        <p:sp>
          <p:nvSpPr>
            <p:cNvPr id="48144" name="Line 89"/>
            <p:cNvSpPr>
              <a:spLocks noChangeShapeType="1"/>
            </p:cNvSpPr>
            <p:nvPr/>
          </p:nvSpPr>
          <p:spPr bwMode="auto">
            <a:xfrm flipV="1">
              <a:off x="2542" y="1844"/>
              <a:ext cx="466" cy="0"/>
            </a:xfrm>
            <a:prstGeom prst="line">
              <a:avLst/>
            </a:prstGeom>
            <a:noFill/>
            <a:ln w="19050">
              <a:solidFill>
                <a:srgbClr val="000066"/>
              </a:solidFill>
              <a:round/>
              <a:headEnd/>
              <a:tailEnd type="stealth" w="lg" len="lg"/>
            </a:ln>
            <a:extLst>
              <a:ext uri="{909E8E84-426E-40DD-AFC4-6F175D3DCCD1}">
                <a14:hiddenFill xmlns:a14="http://schemas.microsoft.com/office/drawing/2010/main">
                  <a:noFill/>
                </a14:hiddenFill>
              </a:ext>
            </a:extLst>
          </p:spPr>
          <p:txBody>
            <a:bodyPr lIns="90000" tIns="46800" rIns="90000" bIns="46800">
              <a:spAutoFit/>
            </a:bodyPr>
            <a:lstStyle/>
            <a:p>
              <a:endParaRPr lang="zh-CN" altLang="en-US"/>
            </a:p>
          </p:txBody>
        </p:sp>
        <p:sp>
          <p:nvSpPr>
            <p:cNvPr id="48145" name="Line 91"/>
            <p:cNvSpPr>
              <a:spLocks noChangeShapeType="1"/>
            </p:cNvSpPr>
            <p:nvPr/>
          </p:nvSpPr>
          <p:spPr bwMode="auto">
            <a:xfrm>
              <a:off x="2514" y="1114"/>
              <a:ext cx="493" cy="0"/>
            </a:xfrm>
            <a:prstGeom prst="line">
              <a:avLst/>
            </a:prstGeom>
            <a:noFill/>
            <a:ln w="19050">
              <a:solidFill>
                <a:srgbClr val="000066"/>
              </a:solidFill>
              <a:prstDash val="dash"/>
              <a:round/>
              <a:headEnd/>
              <a:tailEnd type="stealth" w="lg" len="lg"/>
            </a:ln>
            <a:extLst>
              <a:ext uri="{909E8E84-426E-40DD-AFC4-6F175D3DCCD1}">
                <a14:hiddenFill xmlns:a14="http://schemas.microsoft.com/office/drawing/2010/main">
                  <a:noFill/>
                </a14:hiddenFill>
              </a:ext>
            </a:extLst>
          </p:spPr>
          <p:txBody>
            <a:bodyPr lIns="90000" tIns="46800" rIns="90000" bIns="46800">
              <a:spAutoFit/>
            </a:bodyPr>
            <a:lstStyle/>
            <a:p>
              <a:endParaRPr lang="zh-CN" altLang="en-US"/>
            </a:p>
          </p:txBody>
        </p:sp>
        <p:sp>
          <p:nvSpPr>
            <p:cNvPr id="48146" name="Text Box 92"/>
            <p:cNvSpPr txBox="1">
              <a:spLocks noChangeArrowheads="1"/>
            </p:cNvSpPr>
            <p:nvPr/>
          </p:nvSpPr>
          <p:spPr bwMode="auto">
            <a:xfrm>
              <a:off x="2608" y="929"/>
              <a:ext cx="27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r>
                <a:rPr lang="en-US" altLang="zh-CN" sz="1800">
                  <a:latin typeface="黑体" pitchFamily="2" charset="-122"/>
                  <a:ea typeface="黑体" pitchFamily="2" charset="-122"/>
                </a:rPr>
                <a:t>PC</a:t>
              </a:r>
              <a:endParaRPr lang="zh-CN" altLang="en-US" sz="1800">
                <a:latin typeface="黑体" pitchFamily="2" charset="-122"/>
                <a:ea typeface="黑体" pitchFamily="2" charset="-122"/>
              </a:endParaRPr>
            </a:p>
          </p:txBody>
        </p:sp>
        <p:sp>
          <p:nvSpPr>
            <p:cNvPr id="48147" name="Text Box 93"/>
            <p:cNvSpPr txBox="1">
              <a:spLocks noChangeArrowheads="1"/>
            </p:cNvSpPr>
            <p:nvPr/>
          </p:nvSpPr>
          <p:spPr bwMode="auto">
            <a:xfrm>
              <a:off x="4329" y="1452"/>
              <a:ext cx="27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r>
                <a:rPr lang="en-US" altLang="zh-CN" sz="1800">
                  <a:latin typeface="黑体" pitchFamily="2" charset="-122"/>
                  <a:ea typeface="黑体" pitchFamily="2" charset="-122"/>
                </a:rPr>
                <a:t>D</a:t>
              </a:r>
              <a:endParaRPr lang="zh-CN" altLang="en-US" sz="1800">
                <a:latin typeface="黑体" pitchFamily="2" charset="-122"/>
                <a:ea typeface="黑体" pitchFamily="2" charset="-122"/>
              </a:endParaRPr>
            </a:p>
          </p:txBody>
        </p:sp>
        <p:sp>
          <p:nvSpPr>
            <p:cNvPr id="48148" name="AutoShape 94"/>
            <p:cNvSpPr>
              <a:spLocks/>
            </p:cNvSpPr>
            <p:nvPr/>
          </p:nvSpPr>
          <p:spPr bwMode="auto">
            <a:xfrm>
              <a:off x="4121" y="1262"/>
              <a:ext cx="179" cy="509"/>
            </a:xfrm>
            <a:prstGeom prst="rightBrace">
              <a:avLst>
                <a:gd name="adj1" fmla="val 37495"/>
                <a:gd name="adj2" fmla="val 50000"/>
              </a:avLst>
            </a:prstGeom>
            <a:noFill/>
            <a:ln w="19050">
              <a:solidFill>
                <a:srgbClr val="000066"/>
              </a:solidFill>
              <a:round/>
              <a:headEnd/>
              <a:tailEnd/>
            </a:ln>
            <a:extLst>
              <a:ext uri="{909E8E84-426E-40DD-AFC4-6F175D3DCCD1}">
                <a14:hiddenFill xmlns:a14="http://schemas.microsoft.com/office/drawing/2010/main">
                  <a:solidFill>
                    <a:srgbClr val="FFFFFF"/>
                  </a:solidFill>
                </a14:hiddenFill>
              </a:ext>
            </a:extLst>
          </p:spPr>
          <p:txBody>
            <a:bodyPr wrap="square" lIns="90000" tIns="46800" rIns="90000" bIns="46800" anchor="ctr">
              <a:spAutoFit/>
            </a:bodyPr>
            <a:lstStyle/>
            <a:p>
              <a:endParaRPr lang="zh-CN" altLang="en-US">
                <a:latin typeface="黑体" pitchFamily="2" charset="-122"/>
                <a:ea typeface="黑体" pitchFamily="2" charset="-122"/>
              </a:endParaRPr>
            </a:p>
          </p:txBody>
        </p:sp>
        <p:sp>
          <p:nvSpPr>
            <p:cNvPr id="48149" name="Line 96"/>
            <p:cNvSpPr>
              <a:spLocks noChangeShapeType="1"/>
            </p:cNvSpPr>
            <p:nvPr/>
          </p:nvSpPr>
          <p:spPr bwMode="auto">
            <a:xfrm>
              <a:off x="1654" y="869"/>
              <a:ext cx="0" cy="192"/>
            </a:xfrm>
            <a:prstGeom prst="line">
              <a:avLst/>
            </a:prstGeom>
            <a:noFill/>
            <a:ln w="12700">
              <a:solidFill>
                <a:srgbClr val="000066"/>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zh-CN" altLang="en-US"/>
            </a:p>
          </p:txBody>
        </p:sp>
        <p:sp>
          <p:nvSpPr>
            <p:cNvPr id="48150" name="Text Box 97"/>
            <p:cNvSpPr txBox="1">
              <a:spLocks noChangeArrowheads="1"/>
            </p:cNvSpPr>
            <p:nvPr/>
          </p:nvSpPr>
          <p:spPr bwMode="auto">
            <a:xfrm>
              <a:off x="3032" y="1096"/>
              <a:ext cx="1079" cy="157"/>
            </a:xfrm>
            <a:prstGeom prst="rect">
              <a:avLst/>
            </a:prstGeom>
            <a:noFill/>
            <a:ln w="28575">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r>
                <a:rPr lang="en-US" altLang="zh-CN" sz="1400">
                  <a:latin typeface="黑体" pitchFamily="2" charset="-122"/>
                  <a:ea typeface="黑体" pitchFamily="2" charset="-122"/>
                </a:rPr>
                <a:t>OP   |    D</a:t>
              </a:r>
              <a:endParaRPr lang="zh-CN" altLang="en-US" sz="1800">
                <a:solidFill>
                  <a:srgbClr val="006600"/>
                </a:solidFill>
                <a:latin typeface="黑体" pitchFamily="2" charset="-122"/>
                <a:ea typeface="黑体" pitchFamily="2" charset="-122"/>
              </a:endParaRPr>
            </a:p>
          </p:txBody>
        </p:sp>
        <p:sp>
          <p:nvSpPr>
            <p:cNvPr id="48151" name="Text Box 98"/>
            <p:cNvSpPr txBox="1">
              <a:spLocks noChangeArrowheads="1"/>
            </p:cNvSpPr>
            <p:nvPr/>
          </p:nvSpPr>
          <p:spPr bwMode="auto">
            <a:xfrm>
              <a:off x="3033" y="1262"/>
              <a:ext cx="1079" cy="157"/>
            </a:xfrm>
            <a:prstGeom prst="rect">
              <a:avLst/>
            </a:prstGeom>
            <a:noFill/>
            <a:ln w="12700">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r>
                <a:rPr lang="en-US" altLang="zh-CN" sz="1400">
                  <a:latin typeface="Arial" charset="0"/>
                  <a:ea typeface="黑体" pitchFamily="2" charset="-122"/>
                </a:rPr>
                <a:t> </a:t>
              </a:r>
              <a:endParaRPr lang="zh-CN" altLang="en-US" sz="1800">
                <a:solidFill>
                  <a:srgbClr val="006600"/>
                </a:solidFill>
                <a:latin typeface="Arial" charset="0"/>
                <a:ea typeface="黑体" pitchFamily="2" charset="-122"/>
              </a:endParaRPr>
            </a:p>
          </p:txBody>
        </p:sp>
        <p:sp>
          <p:nvSpPr>
            <p:cNvPr id="48152" name="Freeform 99"/>
            <p:cNvSpPr>
              <a:spLocks/>
            </p:cNvSpPr>
            <p:nvPr/>
          </p:nvSpPr>
          <p:spPr bwMode="auto">
            <a:xfrm>
              <a:off x="2517" y="1129"/>
              <a:ext cx="502" cy="228"/>
            </a:xfrm>
            <a:custGeom>
              <a:avLst/>
              <a:gdLst>
                <a:gd name="T0" fmla="*/ 0 w 379"/>
                <a:gd name="T1" fmla="*/ 0 h 140"/>
                <a:gd name="T2" fmla="*/ 12179 w 379"/>
                <a:gd name="T3" fmla="*/ 0 h 140"/>
                <a:gd name="T4" fmla="*/ 12179 w 379"/>
                <a:gd name="T5" fmla="*/ 228 h 140"/>
                <a:gd name="T6" fmla="*/ 22267 w 379"/>
                <a:gd name="T7" fmla="*/ 228 h 140"/>
                <a:gd name="T8" fmla="*/ 0 60000 65536"/>
                <a:gd name="T9" fmla="*/ 0 60000 65536"/>
                <a:gd name="T10" fmla="*/ 0 60000 65536"/>
                <a:gd name="T11" fmla="*/ 0 60000 65536"/>
                <a:gd name="T12" fmla="*/ 0 w 379"/>
                <a:gd name="T13" fmla="*/ 0 h 140"/>
                <a:gd name="T14" fmla="*/ 379 w 379"/>
                <a:gd name="T15" fmla="*/ 140 h 140"/>
              </a:gdLst>
              <a:ahLst/>
              <a:cxnLst>
                <a:cxn ang="T8">
                  <a:pos x="T0" y="T1"/>
                </a:cxn>
                <a:cxn ang="T9">
                  <a:pos x="T2" y="T3"/>
                </a:cxn>
                <a:cxn ang="T10">
                  <a:pos x="T4" y="T5"/>
                </a:cxn>
                <a:cxn ang="T11">
                  <a:pos x="T6" y="T7"/>
                </a:cxn>
              </a:cxnLst>
              <a:rect l="T12" t="T13" r="T14" b="T15"/>
              <a:pathLst>
                <a:path w="379" h="140">
                  <a:moveTo>
                    <a:pt x="0" y="0"/>
                  </a:moveTo>
                  <a:lnTo>
                    <a:pt x="207" y="0"/>
                  </a:lnTo>
                  <a:lnTo>
                    <a:pt x="207" y="140"/>
                  </a:lnTo>
                  <a:lnTo>
                    <a:pt x="379" y="140"/>
                  </a:lnTo>
                </a:path>
              </a:pathLst>
            </a:custGeom>
            <a:noFill/>
            <a:ln w="19050" cap="flat" cmpd="sng">
              <a:solidFill>
                <a:schemeClr val="hlink"/>
              </a:solidFill>
              <a:prstDash val="solid"/>
              <a:round/>
              <a:headEnd type="none" w="med" len="med"/>
              <a:tailEnd type="stealth" w="lg" len="lg"/>
            </a:ln>
            <a:extLst>
              <a:ext uri="{909E8E84-426E-40DD-AFC4-6F175D3DCCD1}">
                <a14:hiddenFill xmlns:a14="http://schemas.microsoft.com/office/drawing/2010/main">
                  <a:solidFill>
                    <a:srgbClr val="FFFFFF"/>
                  </a:solidFill>
                </a14:hiddenFill>
              </a:ext>
            </a:extLst>
          </p:spPr>
          <p:txBody>
            <a:bodyPr lIns="90000" tIns="46800" rIns="90000" bIns="46800">
              <a:spAutoFit/>
            </a:bodyPr>
            <a:lstStyle/>
            <a:p>
              <a:endParaRPr lang="zh-CN" altLang="en-US"/>
            </a:p>
          </p:txBody>
        </p:sp>
      </p:grpSp>
      <p:sp>
        <p:nvSpPr>
          <p:cNvPr id="27" name="Rectangle 84"/>
          <p:cNvSpPr>
            <a:spLocks noChangeArrowheads="1"/>
          </p:cNvSpPr>
          <p:nvPr/>
        </p:nvSpPr>
        <p:spPr bwMode="auto">
          <a:xfrm>
            <a:off x="4943839" y="1317625"/>
            <a:ext cx="1738313" cy="2824163"/>
          </a:xfrm>
          <a:prstGeom prst="rect">
            <a:avLst/>
          </a:prstGeom>
          <a:noFill/>
          <a:ln w="28575">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nchor="ctr">
            <a:spAutoFit/>
          </a:bodyPr>
          <a:lstStyle/>
          <a:p>
            <a:endParaRPr lang="zh-CN" altLang="en-US"/>
          </a:p>
        </p:txBody>
      </p:sp>
    </p:spTree>
  </p:cSld>
  <p:clrMapOvr>
    <a:masterClrMapping/>
  </p:clrMapOvr>
  <p:transition>
    <p:wipe dir="d"/>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9154" name="Object 2"/>
          <p:cNvGraphicFramePr>
            <a:graphicFrameLocks noChangeAspect="1"/>
          </p:cNvGraphicFramePr>
          <p:nvPr/>
        </p:nvGraphicFramePr>
        <p:xfrm>
          <a:off x="498475" y="231775"/>
          <a:ext cx="8332788" cy="6296025"/>
        </p:xfrm>
        <a:graphic>
          <a:graphicData uri="http://schemas.openxmlformats.org/presentationml/2006/ole">
            <mc:AlternateContent xmlns:mc="http://schemas.openxmlformats.org/markup-compatibility/2006">
              <mc:Choice xmlns:v="urn:schemas-microsoft-com:vml" Requires="v">
                <p:oleObj spid="_x0000_s49169" name="Document" r:id="rId4" imgW="5627557" imgH="4253113" progId="Word.Document.8">
                  <p:embed/>
                </p:oleObj>
              </mc:Choice>
              <mc:Fallback>
                <p:oleObj name="Document" r:id="rId4" imgW="5627557" imgH="4253113" progId="Word.Document.8">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8475" y="231775"/>
                        <a:ext cx="8332788" cy="6296025"/>
                      </a:xfrm>
                      <a:prstGeom prst="rect">
                        <a:avLst/>
                      </a:prstGeom>
                      <a:noFill/>
                      <a:ln>
                        <a:noFill/>
                      </a:ln>
                      <a:effectLst/>
                      <a:extLst>
                        <a:ext uri="{909E8E84-426E-40DD-AFC4-6F175D3DCCD1}">
                          <a14:hiddenFill xmlns:a14="http://schemas.microsoft.com/office/drawing/2010/main">
                            <a:solidFill>
                              <a:srgbClr val="CC3300">
                                <a:alpha val="50195"/>
                              </a:srgbClr>
                            </a:solidFill>
                          </a14:hiddenFill>
                        </a:ext>
                        <a:ext uri="{91240B29-F687-4F45-9708-019B960494DF}">
                          <a14:hiddenLine xmlns:a14="http://schemas.microsoft.com/office/drawing/2010/main" w="9525">
                            <a:solidFill>
                              <a:srgbClr val="CC33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49155" name="Group 4"/>
          <p:cNvGrpSpPr>
            <a:grpSpLocks/>
          </p:cNvGrpSpPr>
          <p:nvPr/>
        </p:nvGrpSpPr>
        <p:grpSpPr bwMode="auto">
          <a:xfrm>
            <a:off x="754063" y="754063"/>
            <a:ext cx="2284412" cy="341312"/>
            <a:chOff x="1284" y="1463"/>
            <a:chExt cx="1680" cy="303"/>
          </a:xfrm>
        </p:grpSpPr>
        <p:sp>
          <p:nvSpPr>
            <p:cNvPr id="49156" name="Rectangle 5"/>
            <p:cNvSpPr>
              <a:spLocks noChangeArrowheads="1"/>
            </p:cNvSpPr>
            <p:nvPr/>
          </p:nvSpPr>
          <p:spPr bwMode="auto">
            <a:xfrm>
              <a:off x="1284" y="1467"/>
              <a:ext cx="1680" cy="299"/>
            </a:xfrm>
            <a:prstGeom prst="rect">
              <a:avLst/>
            </a:prstGeom>
            <a:noFill/>
            <a:ln w="19050">
              <a:solidFill>
                <a:srgbClr val="000080"/>
              </a:solidFill>
              <a:miter lim="800000"/>
              <a:headEnd/>
              <a:tailEnd type="none" w="sm" len="med"/>
            </a:ln>
            <a:extLst>
              <a:ext uri="{909E8E84-426E-40DD-AFC4-6F175D3DCCD1}">
                <a14:hiddenFill xmlns:a14="http://schemas.microsoft.com/office/drawing/2010/main">
                  <a:solidFill>
                    <a:srgbClr val="FFFFFF"/>
                  </a:solidFill>
                </a14:hiddenFill>
              </a:ext>
            </a:extLst>
          </p:spPr>
          <p:txBody>
            <a:bodyPr/>
            <a:lstStyle/>
            <a:p>
              <a:endParaRPr lang="en-US" altLang="zh-CN" sz="2000">
                <a:latin typeface="黑体" pitchFamily="2" charset="-122"/>
                <a:ea typeface="黑体" pitchFamily="2" charset="-122"/>
              </a:endParaRPr>
            </a:p>
          </p:txBody>
        </p:sp>
        <p:sp>
          <p:nvSpPr>
            <p:cNvPr id="49157" name="Text Box 6"/>
            <p:cNvSpPr txBox="1">
              <a:spLocks noChangeArrowheads="1"/>
            </p:cNvSpPr>
            <p:nvPr/>
          </p:nvSpPr>
          <p:spPr bwMode="auto">
            <a:xfrm>
              <a:off x="1314" y="1492"/>
              <a:ext cx="678" cy="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r>
                <a:rPr lang="en-US" altLang="zh-CN" sz="2000">
                  <a:solidFill>
                    <a:schemeClr val="hlink"/>
                  </a:solidFill>
                  <a:latin typeface="黑体" pitchFamily="2" charset="-122"/>
                  <a:ea typeface="黑体" pitchFamily="2" charset="-122"/>
                </a:rPr>
                <a:t>OP</a:t>
              </a:r>
            </a:p>
          </p:txBody>
        </p:sp>
        <p:sp>
          <p:nvSpPr>
            <p:cNvPr id="49158" name="Line 7"/>
            <p:cNvSpPr>
              <a:spLocks noChangeShapeType="1"/>
            </p:cNvSpPr>
            <p:nvPr/>
          </p:nvSpPr>
          <p:spPr bwMode="auto">
            <a:xfrm>
              <a:off x="2018" y="1463"/>
              <a:ext cx="0" cy="295"/>
            </a:xfrm>
            <a:prstGeom prst="line">
              <a:avLst/>
            </a:prstGeom>
            <a:noFill/>
            <a:ln w="19050">
              <a:solidFill>
                <a:srgbClr val="000066"/>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49159" name="Line 8"/>
            <p:cNvSpPr>
              <a:spLocks noChangeShapeType="1"/>
            </p:cNvSpPr>
            <p:nvPr/>
          </p:nvSpPr>
          <p:spPr bwMode="auto">
            <a:xfrm>
              <a:off x="2280" y="1470"/>
              <a:ext cx="0" cy="295"/>
            </a:xfrm>
            <a:prstGeom prst="line">
              <a:avLst/>
            </a:prstGeom>
            <a:noFill/>
            <a:ln w="12700">
              <a:solidFill>
                <a:srgbClr val="000066"/>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49160" name="Text Box 9"/>
            <p:cNvSpPr txBox="1">
              <a:spLocks noChangeArrowheads="1"/>
            </p:cNvSpPr>
            <p:nvPr/>
          </p:nvSpPr>
          <p:spPr bwMode="auto">
            <a:xfrm>
              <a:off x="2028" y="1494"/>
              <a:ext cx="252" cy="242"/>
            </a:xfrm>
            <a:prstGeom prst="rect">
              <a:avLst/>
            </a:prstGeom>
            <a:solidFill>
              <a:srgbClr val="FFFF00"/>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r>
                <a:rPr lang="en-US" altLang="zh-CN" sz="2000" dirty="0">
                  <a:solidFill>
                    <a:schemeClr val="hlink"/>
                  </a:solidFill>
                  <a:latin typeface="黑体" pitchFamily="2" charset="-122"/>
                  <a:ea typeface="黑体" pitchFamily="2" charset="-122"/>
                </a:rPr>
                <a:t>M</a:t>
              </a:r>
            </a:p>
          </p:txBody>
        </p:sp>
        <p:sp>
          <p:nvSpPr>
            <p:cNvPr id="49161" name="Text Box 10"/>
            <p:cNvSpPr txBox="1">
              <a:spLocks noChangeArrowheads="1"/>
            </p:cNvSpPr>
            <p:nvPr/>
          </p:nvSpPr>
          <p:spPr bwMode="auto">
            <a:xfrm>
              <a:off x="2295" y="1477"/>
              <a:ext cx="651" cy="278"/>
            </a:xfrm>
            <a:prstGeom prst="rect">
              <a:avLst/>
            </a:prstGeom>
            <a:solidFill>
              <a:srgbClr val="CCEC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r>
                <a:rPr lang="en-US" altLang="zh-CN" sz="2000">
                  <a:solidFill>
                    <a:srgbClr val="0000FF"/>
                  </a:solidFill>
                  <a:latin typeface="黑体" pitchFamily="2" charset="-122"/>
                  <a:ea typeface="黑体" pitchFamily="2" charset="-122"/>
                </a:rPr>
                <a:t>A</a:t>
              </a:r>
            </a:p>
          </p:txBody>
        </p:sp>
      </p:grpSp>
    </p:spTree>
  </p:cSld>
  <p:clrMapOvr>
    <a:masterClrMapping/>
  </p:clrMapOvr>
  <p:transition>
    <p:wipe dir="d"/>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3"/>
          <p:cNvSpPr>
            <a:spLocks noChangeArrowheads="1"/>
          </p:cNvSpPr>
          <p:nvPr/>
        </p:nvSpPr>
        <p:spPr bwMode="auto">
          <a:xfrm>
            <a:off x="0" y="388938"/>
            <a:ext cx="1698625" cy="538162"/>
          </a:xfrm>
          <a:prstGeom prst="rect">
            <a:avLst/>
          </a:prstGeom>
          <a:solidFill>
            <a:srgbClr val="FFFF00"/>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0" tIns="0" rIns="0" bIns="0"/>
          <a:lstStyle/>
          <a:p>
            <a:pPr algn="l"/>
            <a:r>
              <a:rPr lang="zh-CN" altLang="en-US">
                <a:solidFill>
                  <a:schemeClr val="hlink"/>
                </a:solidFill>
                <a:latin typeface="黑体" pitchFamily="2" charset="-122"/>
                <a:ea typeface="黑体" pitchFamily="2" charset="-122"/>
              </a:rPr>
              <a:t>  回顾：</a:t>
            </a:r>
          </a:p>
        </p:txBody>
      </p:sp>
      <p:sp>
        <p:nvSpPr>
          <p:cNvPr id="50179" name="Text Box 4"/>
          <p:cNvSpPr txBox="1">
            <a:spLocks noChangeArrowheads="1"/>
          </p:cNvSpPr>
          <p:nvPr/>
        </p:nvSpPr>
        <p:spPr bwMode="auto">
          <a:xfrm>
            <a:off x="568325" y="1187450"/>
            <a:ext cx="6607175" cy="88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spAutoFit/>
          </a:bodyPr>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nSpc>
                <a:spcPct val="110000"/>
              </a:lnSpc>
              <a:spcBef>
                <a:spcPct val="20000"/>
              </a:spcBef>
            </a:pPr>
            <a:r>
              <a:rPr lang="zh-CN" altLang="en-US">
                <a:solidFill>
                  <a:schemeClr val="hlink"/>
                </a:solidFill>
                <a:latin typeface="黑体" pitchFamily="2" charset="-122"/>
                <a:ea typeface="黑体" pitchFamily="2" charset="-122"/>
              </a:rPr>
              <a:t>直接寻址</a:t>
            </a:r>
            <a:r>
              <a:rPr lang="en-US" altLang="zh-CN">
                <a:latin typeface="黑体" pitchFamily="2" charset="-122"/>
                <a:ea typeface="黑体" pitchFamily="2" charset="-122"/>
              </a:rPr>
              <a:t>(Direct Addressing)</a:t>
            </a:r>
          </a:p>
          <a:p>
            <a:pPr>
              <a:lnSpc>
                <a:spcPct val="110000"/>
              </a:lnSpc>
              <a:spcBef>
                <a:spcPct val="20000"/>
              </a:spcBef>
            </a:pPr>
            <a:r>
              <a:rPr lang="zh-CN" altLang="en-US">
                <a:latin typeface="黑体" pitchFamily="2" charset="-122"/>
                <a:ea typeface="黑体" pitchFamily="2" charset="-122"/>
              </a:rPr>
              <a:t>    形式地址即有效地址</a:t>
            </a:r>
            <a:r>
              <a:rPr lang="en-US" altLang="zh-CN">
                <a:latin typeface="黑体" pitchFamily="2" charset="-122"/>
                <a:ea typeface="黑体" pitchFamily="2" charset="-122"/>
              </a:rPr>
              <a:t>EA</a:t>
            </a:r>
            <a:r>
              <a:rPr lang="zh-CN" altLang="en-US">
                <a:latin typeface="黑体" pitchFamily="2" charset="-122"/>
                <a:ea typeface="黑体" pitchFamily="2" charset="-122"/>
              </a:rPr>
              <a:t>。</a:t>
            </a:r>
          </a:p>
        </p:txBody>
      </p:sp>
      <p:grpSp>
        <p:nvGrpSpPr>
          <p:cNvPr id="50180" name="Group 25"/>
          <p:cNvGrpSpPr>
            <a:grpSpLocks/>
          </p:cNvGrpSpPr>
          <p:nvPr/>
        </p:nvGrpSpPr>
        <p:grpSpPr bwMode="auto">
          <a:xfrm>
            <a:off x="2038350" y="2322513"/>
            <a:ext cx="2667000" cy="481012"/>
            <a:chOff x="1284" y="1463"/>
            <a:chExt cx="1680" cy="303"/>
          </a:xfrm>
        </p:grpSpPr>
        <p:sp>
          <p:nvSpPr>
            <p:cNvPr id="50191" name="Rectangle 5"/>
            <p:cNvSpPr>
              <a:spLocks noChangeArrowheads="1"/>
            </p:cNvSpPr>
            <p:nvPr/>
          </p:nvSpPr>
          <p:spPr bwMode="auto">
            <a:xfrm>
              <a:off x="1284" y="1467"/>
              <a:ext cx="1680" cy="299"/>
            </a:xfrm>
            <a:prstGeom prst="rect">
              <a:avLst/>
            </a:prstGeom>
            <a:noFill/>
            <a:ln w="19050">
              <a:solidFill>
                <a:srgbClr val="000080"/>
              </a:solidFill>
              <a:miter lim="800000"/>
              <a:headEnd/>
              <a:tailEnd type="none" w="sm" len="med"/>
            </a:ln>
            <a:extLst>
              <a:ext uri="{909E8E84-426E-40DD-AFC4-6F175D3DCCD1}">
                <a14:hiddenFill xmlns:a14="http://schemas.microsoft.com/office/drawing/2010/main">
                  <a:solidFill>
                    <a:srgbClr val="FFFFFF"/>
                  </a:solidFill>
                </a14:hiddenFill>
              </a:ext>
            </a:extLst>
          </p:spPr>
          <p:txBody>
            <a:bodyPr/>
            <a:lstStyle/>
            <a:p>
              <a:endParaRPr lang="en-US" altLang="zh-CN">
                <a:latin typeface="黑体" pitchFamily="2" charset="-122"/>
                <a:ea typeface="黑体" pitchFamily="2" charset="-122"/>
              </a:endParaRPr>
            </a:p>
          </p:txBody>
        </p:sp>
        <p:sp>
          <p:nvSpPr>
            <p:cNvPr id="50192" name="Text Box 8"/>
            <p:cNvSpPr txBox="1">
              <a:spLocks noChangeArrowheads="1"/>
            </p:cNvSpPr>
            <p:nvPr/>
          </p:nvSpPr>
          <p:spPr bwMode="auto">
            <a:xfrm>
              <a:off x="1314" y="1491"/>
              <a:ext cx="678"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spAutoFit/>
            </a:bodyPr>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r>
                <a:rPr lang="en-US" altLang="zh-CN" sz="2200">
                  <a:solidFill>
                    <a:schemeClr val="hlink"/>
                  </a:solidFill>
                  <a:latin typeface="黑体" pitchFamily="2" charset="-122"/>
                  <a:ea typeface="黑体" pitchFamily="2" charset="-122"/>
                </a:rPr>
                <a:t>OP</a:t>
              </a:r>
            </a:p>
          </p:txBody>
        </p:sp>
        <p:sp>
          <p:nvSpPr>
            <p:cNvPr id="50193" name="Line 9"/>
            <p:cNvSpPr>
              <a:spLocks noChangeShapeType="1"/>
            </p:cNvSpPr>
            <p:nvPr/>
          </p:nvSpPr>
          <p:spPr bwMode="auto">
            <a:xfrm>
              <a:off x="2018" y="1463"/>
              <a:ext cx="0" cy="295"/>
            </a:xfrm>
            <a:prstGeom prst="line">
              <a:avLst/>
            </a:prstGeom>
            <a:noFill/>
            <a:ln w="19050">
              <a:solidFill>
                <a:srgbClr val="000066"/>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50194" name="Line 10"/>
            <p:cNvSpPr>
              <a:spLocks noChangeShapeType="1"/>
            </p:cNvSpPr>
            <p:nvPr/>
          </p:nvSpPr>
          <p:spPr bwMode="auto">
            <a:xfrm>
              <a:off x="2280" y="1470"/>
              <a:ext cx="0" cy="295"/>
            </a:xfrm>
            <a:prstGeom prst="line">
              <a:avLst/>
            </a:prstGeom>
            <a:noFill/>
            <a:ln w="12700">
              <a:solidFill>
                <a:srgbClr val="000066"/>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50195" name="Text Box 11"/>
            <p:cNvSpPr txBox="1">
              <a:spLocks noChangeArrowheads="1"/>
            </p:cNvSpPr>
            <p:nvPr/>
          </p:nvSpPr>
          <p:spPr bwMode="auto">
            <a:xfrm>
              <a:off x="2017" y="1494"/>
              <a:ext cx="253"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spAutoFit/>
            </a:bodyPr>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r>
                <a:rPr lang="en-US" altLang="zh-CN">
                  <a:solidFill>
                    <a:srgbClr val="000066"/>
                  </a:solidFill>
                  <a:latin typeface="黑体" pitchFamily="2" charset="-122"/>
                  <a:ea typeface="黑体" pitchFamily="2" charset="-122"/>
                </a:rPr>
                <a:t>M</a:t>
              </a:r>
            </a:p>
          </p:txBody>
        </p:sp>
        <p:sp>
          <p:nvSpPr>
            <p:cNvPr id="50196" name="Text Box 12"/>
            <p:cNvSpPr txBox="1">
              <a:spLocks noChangeArrowheads="1"/>
            </p:cNvSpPr>
            <p:nvPr/>
          </p:nvSpPr>
          <p:spPr bwMode="auto">
            <a:xfrm>
              <a:off x="2295" y="1477"/>
              <a:ext cx="651" cy="278"/>
            </a:xfrm>
            <a:prstGeom prst="rect">
              <a:avLst/>
            </a:prstGeom>
            <a:solidFill>
              <a:srgbClr val="CCEC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r>
                <a:rPr lang="en-US" altLang="zh-CN">
                  <a:solidFill>
                    <a:srgbClr val="0000FF"/>
                  </a:solidFill>
                  <a:latin typeface="黑体" pitchFamily="2" charset="-122"/>
                  <a:ea typeface="黑体" pitchFamily="2" charset="-122"/>
                </a:rPr>
                <a:t>A</a:t>
              </a:r>
            </a:p>
          </p:txBody>
        </p:sp>
      </p:grpSp>
      <p:sp>
        <p:nvSpPr>
          <p:cNvPr id="50181" name="AutoShape 13"/>
          <p:cNvSpPr>
            <a:spLocks/>
          </p:cNvSpPr>
          <p:nvPr/>
        </p:nvSpPr>
        <p:spPr bwMode="auto">
          <a:xfrm rot="-5400000">
            <a:off x="4078287" y="2432051"/>
            <a:ext cx="163513" cy="1033462"/>
          </a:xfrm>
          <a:prstGeom prst="leftBrace">
            <a:avLst>
              <a:gd name="adj1" fmla="val 52670"/>
              <a:gd name="adj2" fmla="val 50000"/>
            </a:avLst>
          </a:pr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endParaRPr lang="zh-CN" altLang="en-US">
              <a:latin typeface="黑体" pitchFamily="2" charset="-122"/>
              <a:ea typeface="黑体" pitchFamily="2" charset="-122"/>
            </a:endParaRPr>
          </a:p>
        </p:txBody>
      </p:sp>
      <p:sp>
        <p:nvSpPr>
          <p:cNvPr id="50182" name="Text Box 14"/>
          <p:cNvSpPr txBox="1">
            <a:spLocks noChangeArrowheads="1"/>
          </p:cNvSpPr>
          <p:nvPr/>
        </p:nvSpPr>
        <p:spPr bwMode="auto">
          <a:xfrm>
            <a:off x="3636963" y="3098800"/>
            <a:ext cx="1033462"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r>
              <a:rPr lang="en-US" altLang="zh-CN">
                <a:solidFill>
                  <a:srgbClr val="0000FF"/>
                </a:solidFill>
                <a:latin typeface="黑体" pitchFamily="2" charset="-122"/>
                <a:ea typeface="黑体" pitchFamily="2" charset="-122"/>
              </a:rPr>
              <a:t>EA = A</a:t>
            </a:r>
          </a:p>
        </p:txBody>
      </p:sp>
      <p:sp>
        <p:nvSpPr>
          <p:cNvPr id="50183" name="Rectangle 84"/>
          <p:cNvSpPr>
            <a:spLocks noChangeArrowheads="1"/>
          </p:cNvSpPr>
          <p:nvPr/>
        </p:nvSpPr>
        <p:spPr bwMode="auto">
          <a:xfrm>
            <a:off x="6357938" y="2182813"/>
            <a:ext cx="1738312" cy="4021137"/>
          </a:xfrm>
          <a:prstGeom prst="rect">
            <a:avLst/>
          </a:prstGeom>
          <a:noFill/>
          <a:ln w="28575">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nchor="ctr"/>
          <a:lstStyle/>
          <a:p>
            <a:pPr algn="ctr"/>
            <a:endParaRPr lang="zh-CN" altLang="en-US">
              <a:latin typeface="黑体" pitchFamily="2" charset="-122"/>
              <a:ea typeface="黑体" pitchFamily="2" charset="-122"/>
            </a:endParaRPr>
          </a:p>
        </p:txBody>
      </p:sp>
      <p:sp>
        <p:nvSpPr>
          <p:cNvPr id="50184" name="Text Box 75"/>
          <p:cNvSpPr txBox="1">
            <a:spLocks noChangeArrowheads="1"/>
          </p:cNvSpPr>
          <p:nvPr/>
        </p:nvSpPr>
        <p:spPr bwMode="auto">
          <a:xfrm>
            <a:off x="6592888" y="1776413"/>
            <a:ext cx="1317625" cy="328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r>
              <a:rPr lang="zh-CN" altLang="en-US" sz="2200">
                <a:latin typeface="黑体" pitchFamily="2" charset="-122"/>
                <a:ea typeface="黑体" pitchFamily="2" charset="-122"/>
              </a:rPr>
              <a:t>内存</a:t>
            </a:r>
          </a:p>
        </p:txBody>
      </p:sp>
      <p:sp>
        <p:nvSpPr>
          <p:cNvPr id="50185" name="Text Box 76"/>
          <p:cNvSpPr txBox="1">
            <a:spLocks noChangeArrowheads="1"/>
          </p:cNvSpPr>
          <p:nvPr/>
        </p:nvSpPr>
        <p:spPr bwMode="auto">
          <a:xfrm>
            <a:off x="6370638" y="3148013"/>
            <a:ext cx="1711325" cy="314325"/>
          </a:xfrm>
          <a:prstGeom prst="rect">
            <a:avLst/>
          </a:prstGeom>
          <a:solidFill>
            <a:srgbClr val="CCECFF"/>
          </a:solidFill>
          <a:ln w="12700">
            <a:solidFill>
              <a:srgbClr val="000066"/>
            </a:solidFill>
            <a:miter lim="800000"/>
            <a:headEnd/>
            <a:tailEnd/>
          </a:ln>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r>
              <a:rPr lang="zh-CN" altLang="en-US" sz="1400">
                <a:solidFill>
                  <a:srgbClr val="003300"/>
                </a:solidFill>
                <a:latin typeface="黑体" pitchFamily="2" charset="-122"/>
                <a:ea typeface="黑体" pitchFamily="2" charset="-122"/>
              </a:rPr>
              <a:t> </a:t>
            </a:r>
            <a:r>
              <a:rPr lang="zh-CN" altLang="en-US" sz="1800">
                <a:solidFill>
                  <a:srgbClr val="006600"/>
                </a:solidFill>
                <a:latin typeface="黑体" pitchFamily="2" charset="-122"/>
                <a:ea typeface="黑体" pitchFamily="2" charset="-122"/>
              </a:rPr>
              <a:t>操作数</a:t>
            </a:r>
            <a:endParaRPr lang="zh-CN" altLang="en-US">
              <a:solidFill>
                <a:srgbClr val="006600"/>
              </a:solidFill>
              <a:latin typeface="黑体" pitchFamily="2" charset="-122"/>
              <a:ea typeface="黑体" pitchFamily="2" charset="-122"/>
            </a:endParaRPr>
          </a:p>
        </p:txBody>
      </p:sp>
      <p:sp>
        <p:nvSpPr>
          <p:cNvPr id="50186" name="Text Box 98"/>
          <p:cNvSpPr txBox="1">
            <a:spLocks noChangeArrowheads="1"/>
          </p:cNvSpPr>
          <p:nvPr/>
        </p:nvSpPr>
        <p:spPr bwMode="auto">
          <a:xfrm>
            <a:off x="6359525" y="2492375"/>
            <a:ext cx="1735138" cy="269875"/>
          </a:xfrm>
          <a:prstGeom prst="rect">
            <a:avLst/>
          </a:prstGeom>
          <a:noFill/>
          <a:ln w="12700">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r>
              <a:rPr lang="zh-CN" altLang="en-US" sz="1400">
                <a:latin typeface="黑体" pitchFamily="2" charset="-122"/>
                <a:ea typeface="黑体" pitchFamily="2" charset="-122"/>
              </a:rPr>
              <a:t> </a:t>
            </a:r>
            <a:endParaRPr lang="zh-CN" altLang="en-US">
              <a:latin typeface="黑体" pitchFamily="2" charset="-122"/>
              <a:ea typeface="黑体" pitchFamily="2" charset="-122"/>
            </a:endParaRPr>
          </a:p>
        </p:txBody>
      </p:sp>
      <p:sp>
        <p:nvSpPr>
          <p:cNvPr id="50187" name="Line 21"/>
          <p:cNvSpPr>
            <a:spLocks noChangeShapeType="1"/>
          </p:cNvSpPr>
          <p:nvPr/>
        </p:nvSpPr>
        <p:spPr bwMode="auto">
          <a:xfrm>
            <a:off x="4800600" y="3295650"/>
            <a:ext cx="1414463" cy="0"/>
          </a:xfrm>
          <a:prstGeom prst="line">
            <a:avLst/>
          </a:prstGeom>
          <a:noFill/>
          <a:ln w="28575">
            <a:solidFill>
              <a:schemeClr val="hlink"/>
            </a:solidFill>
            <a:round/>
            <a:headEnd/>
            <a:tailEnd type="triangle" w="lg" len="lg"/>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50188" name="Text Box 76"/>
          <p:cNvSpPr txBox="1">
            <a:spLocks noChangeArrowheads="1"/>
          </p:cNvSpPr>
          <p:nvPr/>
        </p:nvSpPr>
        <p:spPr bwMode="auto">
          <a:xfrm>
            <a:off x="6375400" y="2841625"/>
            <a:ext cx="1711325"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r>
              <a:rPr lang="en-US" altLang="zh-CN" sz="1400">
                <a:solidFill>
                  <a:srgbClr val="003300"/>
                </a:solidFill>
                <a:latin typeface="黑体" pitchFamily="2" charset="-122"/>
                <a:ea typeface="黑体" pitchFamily="2" charset="-122"/>
              </a:rPr>
              <a:t>……</a:t>
            </a:r>
            <a:endParaRPr lang="en-US" altLang="zh-CN">
              <a:solidFill>
                <a:srgbClr val="006600"/>
              </a:solidFill>
              <a:latin typeface="黑体" pitchFamily="2" charset="-122"/>
              <a:ea typeface="黑体" pitchFamily="2" charset="-122"/>
            </a:endParaRPr>
          </a:p>
        </p:txBody>
      </p:sp>
      <p:sp>
        <p:nvSpPr>
          <p:cNvPr id="50189" name="Text Box 76"/>
          <p:cNvSpPr txBox="1">
            <a:spLocks noChangeArrowheads="1"/>
          </p:cNvSpPr>
          <p:nvPr/>
        </p:nvSpPr>
        <p:spPr bwMode="auto">
          <a:xfrm>
            <a:off x="6357938" y="4297363"/>
            <a:ext cx="1711325"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r>
              <a:rPr lang="en-US" altLang="zh-CN" sz="1400">
                <a:solidFill>
                  <a:srgbClr val="003300"/>
                </a:solidFill>
                <a:latin typeface="黑体" pitchFamily="2" charset="-122"/>
                <a:ea typeface="黑体" pitchFamily="2" charset="-122"/>
              </a:rPr>
              <a:t>……</a:t>
            </a:r>
            <a:endParaRPr lang="en-US" altLang="zh-CN">
              <a:solidFill>
                <a:srgbClr val="006600"/>
              </a:solidFill>
              <a:latin typeface="黑体" pitchFamily="2" charset="-122"/>
              <a:ea typeface="黑体" pitchFamily="2" charset="-122"/>
            </a:endParaRPr>
          </a:p>
        </p:txBody>
      </p:sp>
      <p:sp>
        <p:nvSpPr>
          <p:cNvPr id="97304" name="Text Box 24"/>
          <p:cNvSpPr txBox="1">
            <a:spLocks noChangeArrowheads="1"/>
          </p:cNvSpPr>
          <p:nvPr/>
        </p:nvSpPr>
        <p:spPr bwMode="auto">
          <a:xfrm>
            <a:off x="606425" y="3956050"/>
            <a:ext cx="5378450" cy="939800"/>
          </a:xfrm>
          <a:prstGeom prst="rect">
            <a:avLst/>
          </a:prstGeom>
          <a:solidFill>
            <a:srgbClr val="CCECFF"/>
          </a:solidFill>
          <a:ln w="38100" algn="ctr">
            <a:solidFill>
              <a:srgbClr val="006600"/>
            </a:solidFill>
            <a:miter lim="800000"/>
            <a:headEnd/>
            <a:tailEnd/>
          </a:ln>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nSpc>
                <a:spcPct val="110000"/>
              </a:lnSpc>
              <a:spcBef>
                <a:spcPct val="20000"/>
              </a:spcBef>
            </a:pPr>
            <a:r>
              <a:rPr lang="zh-CN" altLang="en-US" i="1">
                <a:solidFill>
                  <a:schemeClr val="hlink"/>
                </a:solidFill>
                <a:latin typeface="黑体" pitchFamily="2" charset="-122"/>
                <a:ea typeface="黑体" pitchFamily="2" charset="-122"/>
              </a:rPr>
              <a:t>？问题：</a:t>
            </a:r>
            <a:r>
              <a:rPr lang="zh-CN" altLang="en-US">
                <a:solidFill>
                  <a:srgbClr val="000066"/>
                </a:solidFill>
                <a:latin typeface="黑体" pitchFamily="2" charset="-122"/>
                <a:ea typeface="黑体" pitchFamily="2" charset="-122"/>
              </a:rPr>
              <a:t>能否在不增加</a:t>
            </a:r>
            <a:r>
              <a:rPr lang="zh-CN" altLang="en-US">
                <a:solidFill>
                  <a:srgbClr val="0000FF"/>
                </a:solidFill>
                <a:latin typeface="黑体" pitchFamily="2" charset="-122"/>
                <a:ea typeface="黑体" pitchFamily="2" charset="-122"/>
              </a:rPr>
              <a:t>字段</a:t>
            </a:r>
            <a:r>
              <a:rPr lang="en-US" altLang="zh-CN">
                <a:solidFill>
                  <a:srgbClr val="0000FF"/>
                </a:solidFill>
                <a:latin typeface="黑体" pitchFamily="2" charset="-122"/>
                <a:ea typeface="黑体" pitchFamily="2" charset="-122"/>
              </a:rPr>
              <a:t>A</a:t>
            </a:r>
            <a:r>
              <a:rPr lang="zh-CN" altLang="en-US">
                <a:solidFill>
                  <a:srgbClr val="000066"/>
                </a:solidFill>
                <a:latin typeface="黑体" pitchFamily="2" charset="-122"/>
                <a:ea typeface="黑体" pitchFamily="2" charset="-122"/>
              </a:rPr>
              <a:t>的长度下</a:t>
            </a:r>
          </a:p>
          <a:p>
            <a:pPr>
              <a:lnSpc>
                <a:spcPct val="110000"/>
              </a:lnSpc>
            </a:pPr>
            <a:r>
              <a:rPr lang="zh-CN" altLang="en-US">
                <a:solidFill>
                  <a:srgbClr val="000066"/>
                </a:solidFill>
                <a:latin typeface="黑体" pitchFamily="2" charset="-122"/>
                <a:ea typeface="黑体" pitchFamily="2" charset="-122"/>
              </a:rPr>
              <a:t>    扩大操作数在内存的寻址范围？</a:t>
            </a:r>
            <a:r>
              <a:rPr lang="zh-CN" altLang="en-US">
                <a:latin typeface="黑体" pitchFamily="2" charset="-122"/>
                <a:ea typeface="黑体" pitchFamily="2" charset="-122"/>
              </a:rPr>
              <a:t>    </a:t>
            </a: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97304"/>
                                        </p:tgtEl>
                                        <p:attrNameLst>
                                          <p:attrName>style.visibility</p:attrName>
                                        </p:attrNameLst>
                                      </p:cBhvr>
                                      <p:to>
                                        <p:strVal val="visible"/>
                                      </p:to>
                                    </p:set>
                                    <p:animEffect transition="in" filter="wipe(up)">
                                      <p:cBhvr>
                                        <p:cTn id="7" dur="500"/>
                                        <p:tgtEl>
                                          <p:spTgt spid="973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304"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5"/>
          <p:cNvSpPr>
            <a:spLocks noChangeArrowheads="1"/>
          </p:cNvSpPr>
          <p:nvPr/>
        </p:nvSpPr>
        <p:spPr bwMode="auto">
          <a:xfrm>
            <a:off x="952500" y="2943225"/>
            <a:ext cx="2017713" cy="274638"/>
          </a:xfrm>
          <a:prstGeom prst="rect">
            <a:avLst/>
          </a:prstGeom>
          <a:solidFill>
            <a:srgbClr val="D3F1BF"/>
          </a:solidFill>
          <a:ln w="19050">
            <a:solidFill>
              <a:srgbClr val="000066"/>
            </a:solidFill>
            <a:miter lim="800000"/>
            <a:headEnd/>
            <a:tailEnd/>
          </a:ln>
        </p:spPr>
        <p:txBody>
          <a:bodyPr wrap="none" anchor="ctr"/>
          <a:lstStyle/>
          <a:p>
            <a:endParaRPr lang="zh-CN" altLang="en-US" sz="1800">
              <a:latin typeface="黑体" pitchFamily="2" charset="-122"/>
              <a:ea typeface="黑体" pitchFamily="2" charset="-122"/>
            </a:endParaRPr>
          </a:p>
        </p:txBody>
      </p:sp>
      <p:sp>
        <p:nvSpPr>
          <p:cNvPr id="51203" name="Text Box 27"/>
          <p:cNvSpPr txBox="1">
            <a:spLocks noChangeArrowheads="1"/>
          </p:cNvSpPr>
          <p:nvPr/>
        </p:nvSpPr>
        <p:spPr bwMode="auto">
          <a:xfrm>
            <a:off x="1901825" y="2917825"/>
            <a:ext cx="110172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r>
              <a:rPr lang="zh-CN" altLang="en-US" sz="1800">
                <a:solidFill>
                  <a:srgbClr val="0000FF"/>
                </a:solidFill>
                <a:latin typeface="黑体" pitchFamily="2" charset="-122"/>
                <a:ea typeface="黑体" pitchFamily="2" charset="-122"/>
              </a:rPr>
              <a:t>页内地址</a:t>
            </a:r>
            <a:endParaRPr lang="zh-CN" altLang="en-US" sz="1800" b="0">
              <a:solidFill>
                <a:srgbClr val="0000FF"/>
              </a:solidFill>
              <a:latin typeface="黑体" pitchFamily="2" charset="-122"/>
              <a:ea typeface="黑体" pitchFamily="2" charset="-122"/>
            </a:endParaRPr>
          </a:p>
        </p:txBody>
      </p:sp>
      <p:sp>
        <p:nvSpPr>
          <p:cNvPr id="51204" name="Text Box 28"/>
          <p:cNvSpPr txBox="1">
            <a:spLocks noChangeArrowheads="1"/>
          </p:cNvSpPr>
          <p:nvPr/>
        </p:nvSpPr>
        <p:spPr bwMode="auto">
          <a:xfrm>
            <a:off x="847725" y="2932113"/>
            <a:ext cx="124142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spAutoFit/>
          </a:bodyPr>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r>
              <a:rPr lang="zh-CN" altLang="en-US" sz="1800">
                <a:solidFill>
                  <a:schemeClr val="hlink"/>
                </a:solidFill>
                <a:latin typeface="黑体" pitchFamily="2" charset="-122"/>
                <a:ea typeface="黑体" pitchFamily="2" charset="-122"/>
              </a:rPr>
              <a:t>页面地址</a:t>
            </a:r>
            <a:endParaRPr lang="zh-CN" altLang="en-US" sz="1800" b="0">
              <a:solidFill>
                <a:schemeClr val="hlink"/>
              </a:solidFill>
              <a:latin typeface="黑体" pitchFamily="2" charset="-122"/>
              <a:ea typeface="黑体" pitchFamily="2" charset="-122"/>
            </a:endParaRPr>
          </a:p>
        </p:txBody>
      </p:sp>
      <p:sp>
        <p:nvSpPr>
          <p:cNvPr id="51205" name="Rectangle 2"/>
          <p:cNvSpPr>
            <a:spLocks noChangeArrowheads="1"/>
          </p:cNvSpPr>
          <p:nvPr/>
        </p:nvSpPr>
        <p:spPr bwMode="auto">
          <a:xfrm>
            <a:off x="492125" y="379413"/>
            <a:ext cx="281463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eaLnBrk="1" hangingPunct="1"/>
            <a:r>
              <a:rPr kumimoji="0" lang="zh-CN" altLang="en-US">
                <a:latin typeface="黑体" pitchFamily="2" charset="-122"/>
                <a:ea typeface="黑体" pitchFamily="2" charset="-122"/>
              </a:rPr>
              <a:t>(</a:t>
            </a:r>
            <a:r>
              <a:rPr kumimoji="0" lang="en-US" altLang="zh-CN">
                <a:latin typeface="黑体" pitchFamily="2" charset="-122"/>
                <a:ea typeface="黑体" pitchFamily="2" charset="-122"/>
              </a:rPr>
              <a:t>10</a:t>
            </a:r>
            <a:r>
              <a:rPr kumimoji="0" lang="zh-CN" altLang="en-US">
                <a:latin typeface="黑体" pitchFamily="2" charset="-122"/>
                <a:ea typeface="黑体" pitchFamily="2" charset="-122"/>
              </a:rPr>
              <a:t>)页面寻址</a:t>
            </a:r>
          </a:p>
        </p:txBody>
      </p:sp>
      <p:sp>
        <p:nvSpPr>
          <p:cNvPr id="51206" name="Rectangle 3"/>
          <p:cNvSpPr>
            <a:spLocks noChangeArrowheads="1"/>
          </p:cNvSpPr>
          <p:nvPr/>
        </p:nvSpPr>
        <p:spPr bwMode="auto">
          <a:xfrm>
            <a:off x="309563" y="904875"/>
            <a:ext cx="88344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eaLnBrk="1" hangingPunct="1"/>
            <a:r>
              <a:rPr kumimoji="0" lang="zh-CN" altLang="en-US">
                <a:latin typeface="黑体" pitchFamily="2" charset="-122"/>
                <a:ea typeface="黑体" pitchFamily="2" charset="-122"/>
              </a:rPr>
              <a:t>    将主存空间分页，指令中的地址码只给出页内地址。 </a:t>
            </a:r>
          </a:p>
        </p:txBody>
      </p:sp>
      <p:sp>
        <p:nvSpPr>
          <p:cNvPr id="51207" name="Rectangle 4"/>
          <p:cNvSpPr>
            <a:spLocks noChangeArrowheads="1"/>
          </p:cNvSpPr>
          <p:nvPr/>
        </p:nvSpPr>
        <p:spPr bwMode="auto">
          <a:xfrm>
            <a:off x="898525" y="1390650"/>
            <a:ext cx="8245475" cy="178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482600" indent="-482600" algn="l"/>
            <a:r>
              <a:rPr lang="zh-CN" altLang="en-US" sz="2200">
                <a:solidFill>
                  <a:schemeClr val="hlink"/>
                </a:solidFill>
                <a:latin typeface="黑体" pitchFamily="2" charset="-122"/>
                <a:ea typeface="黑体" pitchFamily="2" charset="-122"/>
              </a:rPr>
              <a:t>例：</a:t>
            </a:r>
            <a:r>
              <a:rPr lang="zh-CN" altLang="en-US" sz="2200">
                <a:solidFill>
                  <a:srgbClr val="000066"/>
                </a:solidFill>
                <a:latin typeface="黑体" pitchFamily="2" charset="-122"/>
                <a:ea typeface="黑体" pitchFamily="2" charset="-122"/>
              </a:rPr>
              <a:t>设某机主存有64</a:t>
            </a:r>
            <a:r>
              <a:rPr lang="en-US" altLang="zh-CN" sz="2200">
                <a:solidFill>
                  <a:srgbClr val="000066"/>
                </a:solidFill>
                <a:latin typeface="黑体" pitchFamily="2" charset="-122"/>
                <a:ea typeface="黑体" pitchFamily="2" charset="-122"/>
              </a:rPr>
              <a:t>K</a:t>
            </a:r>
            <a:r>
              <a:rPr lang="zh-CN" altLang="en-US" sz="2200">
                <a:solidFill>
                  <a:srgbClr val="000066"/>
                </a:solidFill>
                <a:latin typeface="黑体" pitchFamily="2" charset="-122"/>
                <a:ea typeface="黑体" pitchFamily="2" charset="-122"/>
              </a:rPr>
              <a:t>个单元（</a:t>
            </a:r>
            <a:r>
              <a:rPr lang="en-US" altLang="zh-CN" sz="2200">
                <a:solidFill>
                  <a:srgbClr val="000066"/>
                </a:solidFill>
                <a:latin typeface="黑体" pitchFamily="2" charset="-122"/>
                <a:ea typeface="黑体" pitchFamily="2" charset="-122"/>
              </a:rPr>
              <a:t>0000H～FFFFH)</a:t>
            </a:r>
            <a:r>
              <a:rPr lang="zh-CN" altLang="en-US" sz="2200">
                <a:solidFill>
                  <a:srgbClr val="000066"/>
                </a:solidFill>
                <a:latin typeface="黑体" pitchFamily="2" charset="-122"/>
                <a:ea typeface="黑体" pitchFamily="2" charset="-122"/>
              </a:rPr>
              <a:t>。</a:t>
            </a:r>
          </a:p>
          <a:p>
            <a:pPr marL="482600" indent="-482600" algn="l"/>
            <a:r>
              <a:rPr lang="zh-CN" altLang="en-US" sz="2200">
                <a:solidFill>
                  <a:srgbClr val="000066"/>
                </a:solidFill>
                <a:latin typeface="黑体" pitchFamily="2" charset="-122"/>
                <a:ea typeface="黑体" pitchFamily="2" charset="-122"/>
              </a:rPr>
              <a:t>    若每</a:t>
            </a:r>
            <a:r>
              <a:rPr lang="en-US" altLang="zh-CN" sz="2200">
                <a:solidFill>
                  <a:srgbClr val="000066"/>
                </a:solidFill>
                <a:latin typeface="黑体" pitchFamily="2" charset="-122"/>
                <a:ea typeface="黑体" pitchFamily="2" charset="-122"/>
              </a:rPr>
              <a:t>256</a:t>
            </a:r>
            <a:r>
              <a:rPr lang="zh-CN" altLang="en-US" sz="2200">
                <a:solidFill>
                  <a:srgbClr val="000066"/>
                </a:solidFill>
                <a:latin typeface="黑体" pitchFamily="2" charset="-122"/>
                <a:ea typeface="黑体" pitchFamily="2" charset="-122"/>
              </a:rPr>
              <a:t>个单元划分为一个页（</a:t>
            </a:r>
            <a:r>
              <a:rPr lang="zh-CN" altLang="en-US" sz="2200">
                <a:solidFill>
                  <a:srgbClr val="0000FF"/>
                </a:solidFill>
                <a:latin typeface="黑体" pitchFamily="2" charset="-122"/>
                <a:ea typeface="黑体" pitchFamily="2" charset="-122"/>
              </a:rPr>
              <a:t>页内地址为</a:t>
            </a:r>
            <a:r>
              <a:rPr lang="en-US" altLang="zh-CN" sz="2200">
                <a:solidFill>
                  <a:srgbClr val="0000FF"/>
                </a:solidFill>
                <a:latin typeface="黑体" pitchFamily="2" charset="-122"/>
                <a:ea typeface="黑体" pitchFamily="2" charset="-122"/>
              </a:rPr>
              <a:t>00H</a:t>
            </a:r>
            <a:r>
              <a:rPr lang="zh-CN" altLang="en-US" sz="2200">
                <a:solidFill>
                  <a:srgbClr val="0000FF"/>
                </a:solidFill>
                <a:latin typeface="黑体" pitchFamily="2" charset="-122"/>
                <a:ea typeface="黑体" pitchFamily="2" charset="-122"/>
              </a:rPr>
              <a:t>～</a:t>
            </a:r>
            <a:r>
              <a:rPr lang="en-US" altLang="zh-CN" sz="2200">
                <a:solidFill>
                  <a:srgbClr val="0000FF"/>
                </a:solidFill>
                <a:latin typeface="黑体" pitchFamily="2" charset="-122"/>
                <a:ea typeface="黑体" pitchFamily="2" charset="-122"/>
              </a:rPr>
              <a:t>FFH</a:t>
            </a:r>
            <a:r>
              <a:rPr lang="zh-CN" altLang="en-US" sz="2200">
                <a:solidFill>
                  <a:srgbClr val="000066"/>
                </a:solidFill>
                <a:latin typeface="黑体" pitchFamily="2" charset="-122"/>
                <a:ea typeface="黑体" pitchFamily="2" charset="-122"/>
              </a:rPr>
              <a:t>），</a:t>
            </a:r>
          </a:p>
          <a:p>
            <a:pPr marL="482600" indent="-482600" algn="l"/>
            <a:r>
              <a:rPr lang="zh-CN" altLang="en-US" sz="2200">
                <a:solidFill>
                  <a:srgbClr val="000066"/>
                </a:solidFill>
                <a:latin typeface="黑体" pitchFamily="2" charset="-122"/>
                <a:ea typeface="黑体" pitchFamily="2" charset="-122"/>
              </a:rPr>
              <a:t>    则整个内存被划分为</a:t>
            </a:r>
            <a:r>
              <a:rPr lang="en-US" altLang="zh-CN" sz="2200">
                <a:solidFill>
                  <a:srgbClr val="000066"/>
                </a:solidFill>
                <a:latin typeface="黑体" pitchFamily="2" charset="-122"/>
                <a:ea typeface="黑体" pitchFamily="2" charset="-122"/>
              </a:rPr>
              <a:t>256</a:t>
            </a:r>
            <a:r>
              <a:rPr lang="zh-CN" altLang="en-US" sz="2200">
                <a:solidFill>
                  <a:srgbClr val="000066"/>
                </a:solidFill>
                <a:latin typeface="黑体" pitchFamily="2" charset="-122"/>
                <a:ea typeface="黑体" pitchFamily="2" charset="-122"/>
              </a:rPr>
              <a:t>个页（</a:t>
            </a:r>
            <a:r>
              <a:rPr lang="zh-CN" altLang="en-US" sz="2200">
                <a:solidFill>
                  <a:schemeClr val="hlink"/>
                </a:solidFill>
                <a:latin typeface="黑体" pitchFamily="2" charset="-122"/>
                <a:ea typeface="黑体" pitchFamily="2" charset="-122"/>
              </a:rPr>
              <a:t>页面号为</a:t>
            </a:r>
            <a:r>
              <a:rPr lang="en-US" altLang="zh-CN" sz="2200">
                <a:solidFill>
                  <a:schemeClr val="hlink"/>
                </a:solidFill>
                <a:latin typeface="黑体" pitchFamily="2" charset="-122"/>
                <a:ea typeface="黑体" pitchFamily="2" charset="-122"/>
              </a:rPr>
              <a:t>00H</a:t>
            </a:r>
            <a:r>
              <a:rPr lang="zh-CN" altLang="en-US" sz="2200">
                <a:solidFill>
                  <a:schemeClr val="hlink"/>
                </a:solidFill>
                <a:latin typeface="黑体" pitchFamily="2" charset="-122"/>
                <a:ea typeface="黑体" pitchFamily="2" charset="-122"/>
              </a:rPr>
              <a:t>～</a:t>
            </a:r>
            <a:r>
              <a:rPr lang="en-US" altLang="zh-CN" sz="2200">
                <a:solidFill>
                  <a:schemeClr val="hlink"/>
                </a:solidFill>
                <a:latin typeface="黑体" pitchFamily="2" charset="-122"/>
                <a:ea typeface="黑体" pitchFamily="2" charset="-122"/>
              </a:rPr>
              <a:t>FFH</a:t>
            </a:r>
            <a:r>
              <a:rPr lang="zh-CN" altLang="en-US" sz="2200">
                <a:solidFill>
                  <a:srgbClr val="000066"/>
                </a:solidFill>
                <a:latin typeface="黑体" pitchFamily="2" charset="-122"/>
                <a:ea typeface="黑体" pitchFamily="2" charset="-122"/>
              </a:rPr>
              <a:t>）。</a:t>
            </a:r>
          </a:p>
          <a:p>
            <a:pPr marL="482600" indent="-482600" algn="l"/>
            <a:r>
              <a:rPr lang="zh-CN" altLang="en-US" sz="2200">
                <a:solidFill>
                  <a:srgbClr val="000066"/>
                </a:solidFill>
                <a:latin typeface="黑体" pitchFamily="2" charset="-122"/>
                <a:ea typeface="黑体" pitchFamily="2" charset="-122"/>
              </a:rPr>
              <a:t>这样，一个内存地址可由</a:t>
            </a:r>
            <a:r>
              <a:rPr lang="en-US" altLang="zh-CN" sz="2200">
                <a:solidFill>
                  <a:srgbClr val="000066"/>
                </a:solidFill>
                <a:latin typeface="黑体" pitchFamily="2" charset="-122"/>
                <a:ea typeface="黑体" pitchFamily="2" charset="-122"/>
              </a:rPr>
              <a:t>8</a:t>
            </a:r>
            <a:r>
              <a:rPr lang="zh-CN" altLang="en-US" sz="2200">
                <a:solidFill>
                  <a:srgbClr val="000066"/>
                </a:solidFill>
                <a:latin typeface="黑体" pitchFamily="2" charset="-122"/>
                <a:ea typeface="黑体" pitchFamily="2" charset="-122"/>
              </a:rPr>
              <a:t>位的页面地址和</a:t>
            </a:r>
            <a:r>
              <a:rPr lang="en-US" altLang="zh-CN" sz="2200">
                <a:solidFill>
                  <a:srgbClr val="000066"/>
                </a:solidFill>
                <a:latin typeface="黑体" pitchFamily="2" charset="-122"/>
                <a:ea typeface="黑体" pitchFamily="2" charset="-122"/>
              </a:rPr>
              <a:t>8</a:t>
            </a:r>
            <a:r>
              <a:rPr lang="zh-CN" altLang="en-US" sz="2200">
                <a:solidFill>
                  <a:srgbClr val="000066"/>
                </a:solidFill>
                <a:latin typeface="黑体" pitchFamily="2" charset="-122"/>
                <a:ea typeface="黑体" pitchFamily="2" charset="-122"/>
              </a:rPr>
              <a:t>位的页内地址组成。</a:t>
            </a:r>
          </a:p>
          <a:p>
            <a:pPr marL="482600" indent="-482600" algn="l"/>
            <a:endParaRPr lang="en-US" altLang="zh-CN" sz="2200">
              <a:solidFill>
                <a:srgbClr val="000066"/>
              </a:solidFill>
              <a:latin typeface="黑体" pitchFamily="2" charset="-122"/>
              <a:ea typeface="黑体" pitchFamily="2" charset="-122"/>
            </a:endParaRPr>
          </a:p>
        </p:txBody>
      </p:sp>
      <p:sp>
        <p:nvSpPr>
          <p:cNvPr id="51208" name="Line 26"/>
          <p:cNvSpPr>
            <a:spLocks noChangeShapeType="1"/>
          </p:cNvSpPr>
          <p:nvPr/>
        </p:nvSpPr>
        <p:spPr bwMode="auto">
          <a:xfrm>
            <a:off x="1984375" y="2943225"/>
            <a:ext cx="1588" cy="27463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209" name="Line 50"/>
          <p:cNvSpPr>
            <a:spLocks noChangeShapeType="1"/>
          </p:cNvSpPr>
          <p:nvPr/>
        </p:nvSpPr>
        <p:spPr bwMode="auto">
          <a:xfrm>
            <a:off x="960438" y="3254375"/>
            <a:ext cx="768350" cy="350838"/>
          </a:xfrm>
          <a:prstGeom prst="line">
            <a:avLst/>
          </a:prstGeom>
          <a:noFill/>
          <a:ln w="19050">
            <a:solidFill>
              <a:schemeClr val="tx1"/>
            </a:solidFill>
            <a:prstDash val="sysDot"/>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51210" name="Line 51"/>
          <p:cNvSpPr>
            <a:spLocks noChangeShapeType="1"/>
          </p:cNvSpPr>
          <p:nvPr/>
        </p:nvSpPr>
        <p:spPr bwMode="auto">
          <a:xfrm flipH="1" flipV="1">
            <a:off x="1981200" y="3262313"/>
            <a:ext cx="0" cy="369887"/>
          </a:xfrm>
          <a:prstGeom prst="line">
            <a:avLst/>
          </a:prstGeom>
          <a:noFill/>
          <a:ln w="19050">
            <a:solidFill>
              <a:schemeClr val="tx1"/>
            </a:solidFill>
            <a:prstDash val="sysDot"/>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51211" name="Line 52"/>
          <p:cNvSpPr>
            <a:spLocks noChangeShapeType="1"/>
          </p:cNvSpPr>
          <p:nvPr/>
        </p:nvSpPr>
        <p:spPr bwMode="auto">
          <a:xfrm flipV="1">
            <a:off x="2306638" y="3270250"/>
            <a:ext cx="703262" cy="346075"/>
          </a:xfrm>
          <a:prstGeom prst="line">
            <a:avLst/>
          </a:prstGeom>
          <a:noFill/>
          <a:ln w="19050">
            <a:solidFill>
              <a:schemeClr val="tx1"/>
            </a:solidFill>
            <a:prstDash val="sysDot"/>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51212" name="Text Box 23"/>
          <p:cNvSpPr txBox="1">
            <a:spLocks noChangeArrowheads="1"/>
          </p:cNvSpPr>
          <p:nvPr/>
        </p:nvSpPr>
        <p:spPr bwMode="auto">
          <a:xfrm>
            <a:off x="2652713" y="3290888"/>
            <a:ext cx="1349375" cy="280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r>
              <a:rPr kumimoji="0" lang="zh-CN" altLang="en-US" sz="1800">
                <a:solidFill>
                  <a:srgbClr val="000066"/>
                </a:solidFill>
                <a:latin typeface="黑体" pitchFamily="2" charset="-122"/>
                <a:ea typeface="黑体" pitchFamily="2" charset="-122"/>
              </a:rPr>
              <a:t>主存储器</a:t>
            </a:r>
          </a:p>
        </p:txBody>
      </p:sp>
      <p:sp>
        <p:nvSpPr>
          <p:cNvPr id="51213" name="Text Box 21"/>
          <p:cNvSpPr txBox="1">
            <a:spLocks noChangeArrowheads="1"/>
          </p:cNvSpPr>
          <p:nvPr/>
        </p:nvSpPr>
        <p:spPr bwMode="auto">
          <a:xfrm>
            <a:off x="1539875" y="3565525"/>
            <a:ext cx="760413" cy="877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r">
              <a:lnSpc>
                <a:spcPct val="90000"/>
              </a:lnSpc>
            </a:pPr>
            <a:r>
              <a:rPr kumimoji="0" lang="zh-CN" altLang="en-US" sz="1800">
                <a:solidFill>
                  <a:schemeClr val="hlink"/>
                </a:solidFill>
                <a:latin typeface="黑体" pitchFamily="2" charset="-122"/>
                <a:ea typeface="黑体" pitchFamily="2" charset="-122"/>
              </a:rPr>
              <a:t>00</a:t>
            </a:r>
            <a:r>
              <a:rPr kumimoji="0" lang="en-US" altLang="zh-CN" sz="1800">
                <a:solidFill>
                  <a:srgbClr val="0000FF"/>
                </a:solidFill>
                <a:latin typeface="黑体" pitchFamily="2" charset="-122"/>
                <a:ea typeface="黑体" pitchFamily="2" charset="-122"/>
              </a:rPr>
              <a:t>00</a:t>
            </a:r>
          </a:p>
          <a:p>
            <a:pPr algn="r">
              <a:lnSpc>
                <a:spcPct val="90000"/>
              </a:lnSpc>
            </a:pPr>
            <a:r>
              <a:rPr kumimoji="0" lang="en-US" altLang="zh-CN" sz="1800">
                <a:solidFill>
                  <a:schemeClr val="hlink"/>
                </a:solidFill>
                <a:latin typeface="黑体" pitchFamily="2" charset="-122"/>
                <a:ea typeface="黑体" pitchFamily="2" charset="-122"/>
              </a:rPr>
              <a:t> …</a:t>
            </a:r>
            <a:endParaRPr kumimoji="0" lang="en-US" altLang="zh-CN" sz="1800">
              <a:solidFill>
                <a:srgbClr val="000066"/>
              </a:solidFill>
              <a:latin typeface="黑体" pitchFamily="2" charset="-122"/>
              <a:ea typeface="黑体" pitchFamily="2" charset="-122"/>
            </a:endParaRPr>
          </a:p>
          <a:p>
            <a:pPr algn="r">
              <a:lnSpc>
                <a:spcPct val="90000"/>
              </a:lnSpc>
            </a:pPr>
            <a:r>
              <a:rPr kumimoji="0" lang="en-US" altLang="zh-CN" sz="1800">
                <a:solidFill>
                  <a:schemeClr val="hlink"/>
                </a:solidFill>
                <a:latin typeface="黑体" pitchFamily="2" charset="-122"/>
                <a:ea typeface="黑体" pitchFamily="2" charset="-122"/>
              </a:rPr>
              <a:t>00</a:t>
            </a:r>
            <a:r>
              <a:rPr kumimoji="0" lang="en-US" altLang="zh-CN" sz="1800">
                <a:solidFill>
                  <a:srgbClr val="0000FF"/>
                </a:solidFill>
                <a:latin typeface="黑体" pitchFamily="2" charset="-122"/>
                <a:ea typeface="黑体" pitchFamily="2" charset="-122"/>
              </a:rPr>
              <a:t>FF</a:t>
            </a:r>
          </a:p>
        </p:txBody>
      </p:sp>
      <p:sp>
        <p:nvSpPr>
          <p:cNvPr id="51214" name="Rectangle 6"/>
          <p:cNvSpPr>
            <a:spLocks noChangeArrowheads="1"/>
          </p:cNvSpPr>
          <p:nvPr/>
        </p:nvSpPr>
        <p:spPr bwMode="auto">
          <a:xfrm>
            <a:off x="2381250" y="3654425"/>
            <a:ext cx="1887538" cy="2657475"/>
          </a:xfrm>
          <a:prstGeom prst="rect">
            <a:avLst/>
          </a:prstGeom>
          <a:solidFill>
            <a:srgbClr val="FFFFFF"/>
          </a:solidFill>
          <a:ln w="28575">
            <a:solidFill>
              <a:srgbClr val="000066"/>
            </a:solidFill>
            <a:miter lim="800000"/>
            <a:headEnd/>
            <a:tailEnd/>
          </a:ln>
        </p:spPr>
        <p:txBody>
          <a:bodyPr/>
          <a:lstStyle/>
          <a:p>
            <a:endParaRPr kumimoji="0" lang="zh-CN" altLang="en-US" sz="1800">
              <a:solidFill>
                <a:srgbClr val="000066"/>
              </a:solidFill>
              <a:latin typeface="黑体" pitchFamily="2" charset="-122"/>
              <a:ea typeface="黑体" pitchFamily="2" charset="-122"/>
            </a:endParaRPr>
          </a:p>
          <a:p>
            <a:endParaRPr kumimoji="0" lang="zh-CN" altLang="en-US" sz="1800">
              <a:solidFill>
                <a:srgbClr val="000066"/>
              </a:solidFill>
              <a:latin typeface="黑体" pitchFamily="2" charset="-122"/>
              <a:ea typeface="黑体" pitchFamily="2" charset="-122"/>
            </a:endParaRPr>
          </a:p>
          <a:p>
            <a:endParaRPr kumimoji="0" lang="zh-CN" altLang="en-US" sz="1800">
              <a:solidFill>
                <a:srgbClr val="000066"/>
              </a:solidFill>
              <a:latin typeface="黑体" pitchFamily="2" charset="-122"/>
              <a:ea typeface="黑体" pitchFamily="2" charset="-122"/>
            </a:endParaRPr>
          </a:p>
        </p:txBody>
      </p:sp>
      <p:sp>
        <p:nvSpPr>
          <p:cNvPr id="51215" name="Line 9"/>
          <p:cNvSpPr>
            <a:spLocks noChangeShapeType="1"/>
          </p:cNvSpPr>
          <p:nvPr/>
        </p:nvSpPr>
        <p:spPr bwMode="auto">
          <a:xfrm>
            <a:off x="2381250" y="4597400"/>
            <a:ext cx="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16" name="Line 10"/>
          <p:cNvSpPr>
            <a:spLocks noChangeShapeType="1"/>
          </p:cNvSpPr>
          <p:nvPr/>
        </p:nvSpPr>
        <p:spPr bwMode="auto">
          <a:xfrm flipV="1">
            <a:off x="2393950" y="4329113"/>
            <a:ext cx="1843088"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17" name="Text Box 21"/>
          <p:cNvSpPr txBox="1">
            <a:spLocks noChangeArrowheads="1"/>
          </p:cNvSpPr>
          <p:nvPr/>
        </p:nvSpPr>
        <p:spPr bwMode="auto">
          <a:xfrm>
            <a:off x="2462213" y="3670300"/>
            <a:ext cx="1727200" cy="569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r>
              <a:rPr kumimoji="0" lang="zh-CN" altLang="en-US" sz="1800">
                <a:solidFill>
                  <a:schemeClr val="hlink"/>
                </a:solidFill>
                <a:latin typeface="黑体" pitchFamily="2" charset="-122"/>
                <a:ea typeface="黑体" pitchFamily="2" charset="-122"/>
              </a:rPr>
              <a:t>第</a:t>
            </a:r>
            <a:r>
              <a:rPr kumimoji="0" lang="en-US" altLang="zh-CN" sz="1800">
                <a:solidFill>
                  <a:schemeClr val="hlink"/>
                </a:solidFill>
                <a:latin typeface="黑体" pitchFamily="2" charset="-122"/>
                <a:ea typeface="黑体" pitchFamily="2" charset="-122"/>
              </a:rPr>
              <a:t>0</a:t>
            </a:r>
            <a:r>
              <a:rPr kumimoji="0" lang="zh-CN" altLang="en-US" sz="1800">
                <a:solidFill>
                  <a:schemeClr val="hlink"/>
                </a:solidFill>
                <a:latin typeface="黑体" pitchFamily="2" charset="-122"/>
                <a:ea typeface="黑体" pitchFamily="2" charset="-122"/>
              </a:rPr>
              <a:t>页</a:t>
            </a:r>
          </a:p>
          <a:p>
            <a:pPr algn="ctr"/>
            <a:r>
              <a:rPr kumimoji="0" lang="zh-CN" altLang="en-US" sz="1800">
                <a:solidFill>
                  <a:srgbClr val="000066"/>
                </a:solidFill>
                <a:latin typeface="黑体" pitchFamily="2" charset="-122"/>
                <a:ea typeface="黑体" pitchFamily="2" charset="-122"/>
              </a:rPr>
              <a:t>（</a:t>
            </a:r>
            <a:r>
              <a:rPr kumimoji="0" lang="en-US" altLang="zh-CN" sz="1800">
                <a:solidFill>
                  <a:srgbClr val="000066"/>
                </a:solidFill>
                <a:latin typeface="黑体" pitchFamily="2" charset="-122"/>
                <a:ea typeface="黑体" pitchFamily="2" charset="-122"/>
              </a:rPr>
              <a:t>256</a:t>
            </a:r>
            <a:r>
              <a:rPr kumimoji="0" lang="zh-CN" altLang="en-US" sz="1800">
                <a:solidFill>
                  <a:srgbClr val="000066"/>
                </a:solidFill>
                <a:latin typeface="黑体" pitchFamily="2" charset="-122"/>
                <a:ea typeface="黑体" pitchFamily="2" charset="-122"/>
              </a:rPr>
              <a:t>个单元）</a:t>
            </a:r>
          </a:p>
        </p:txBody>
      </p:sp>
      <p:sp>
        <p:nvSpPr>
          <p:cNvPr id="51218" name="Text Box 21"/>
          <p:cNvSpPr txBox="1">
            <a:spLocks noChangeArrowheads="1"/>
          </p:cNvSpPr>
          <p:nvPr/>
        </p:nvSpPr>
        <p:spPr bwMode="auto">
          <a:xfrm>
            <a:off x="2466975" y="4402138"/>
            <a:ext cx="1727200" cy="315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r>
              <a:rPr kumimoji="0" lang="en-US" altLang="zh-CN" sz="1800">
                <a:solidFill>
                  <a:srgbClr val="000066"/>
                </a:solidFill>
                <a:latin typeface="黑体" pitchFamily="2" charset="-122"/>
                <a:ea typeface="黑体" pitchFamily="2" charset="-122"/>
              </a:rPr>
              <a:t>……</a:t>
            </a:r>
          </a:p>
        </p:txBody>
      </p:sp>
      <p:sp>
        <p:nvSpPr>
          <p:cNvPr id="51219" name="Line 10"/>
          <p:cNvSpPr>
            <a:spLocks noChangeShapeType="1"/>
          </p:cNvSpPr>
          <p:nvPr/>
        </p:nvSpPr>
        <p:spPr bwMode="auto">
          <a:xfrm flipV="1">
            <a:off x="2430463" y="5661025"/>
            <a:ext cx="1843087"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20" name="Text Box 21"/>
          <p:cNvSpPr txBox="1">
            <a:spLocks noChangeArrowheads="1"/>
          </p:cNvSpPr>
          <p:nvPr/>
        </p:nvSpPr>
        <p:spPr bwMode="auto">
          <a:xfrm>
            <a:off x="1541463" y="5556250"/>
            <a:ext cx="760412" cy="796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r">
              <a:lnSpc>
                <a:spcPct val="90000"/>
              </a:lnSpc>
            </a:pPr>
            <a:r>
              <a:rPr kumimoji="0" lang="en-US" altLang="zh-CN" sz="1800">
                <a:solidFill>
                  <a:schemeClr val="hlink"/>
                </a:solidFill>
                <a:latin typeface="黑体" pitchFamily="2" charset="-122"/>
                <a:ea typeface="黑体" pitchFamily="2" charset="-122"/>
              </a:rPr>
              <a:t>FF</a:t>
            </a:r>
            <a:r>
              <a:rPr kumimoji="0" lang="en-US" altLang="zh-CN" sz="1800">
                <a:solidFill>
                  <a:srgbClr val="0000FF"/>
                </a:solidFill>
                <a:latin typeface="黑体" pitchFamily="2" charset="-122"/>
                <a:ea typeface="黑体" pitchFamily="2" charset="-122"/>
              </a:rPr>
              <a:t>00</a:t>
            </a:r>
          </a:p>
          <a:p>
            <a:pPr algn="r">
              <a:lnSpc>
                <a:spcPct val="90000"/>
              </a:lnSpc>
            </a:pPr>
            <a:r>
              <a:rPr kumimoji="0" lang="en-US" altLang="zh-CN" sz="1800">
                <a:solidFill>
                  <a:schemeClr val="hlink"/>
                </a:solidFill>
                <a:latin typeface="黑体" pitchFamily="2" charset="-122"/>
                <a:ea typeface="黑体" pitchFamily="2" charset="-122"/>
              </a:rPr>
              <a:t> …</a:t>
            </a:r>
            <a:endParaRPr kumimoji="0" lang="en-US" altLang="zh-CN" sz="1800">
              <a:solidFill>
                <a:srgbClr val="000066"/>
              </a:solidFill>
              <a:latin typeface="黑体" pitchFamily="2" charset="-122"/>
              <a:ea typeface="黑体" pitchFamily="2" charset="-122"/>
            </a:endParaRPr>
          </a:p>
          <a:p>
            <a:pPr algn="r">
              <a:lnSpc>
                <a:spcPct val="90000"/>
              </a:lnSpc>
            </a:pPr>
            <a:r>
              <a:rPr kumimoji="0" lang="en-US" altLang="zh-CN" sz="1800">
                <a:solidFill>
                  <a:schemeClr val="hlink"/>
                </a:solidFill>
                <a:latin typeface="黑体" pitchFamily="2" charset="-122"/>
                <a:ea typeface="黑体" pitchFamily="2" charset="-122"/>
              </a:rPr>
              <a:t>FF</a:t>
            </a:r>
            <a:r>
              <a:rPr kumimoji="0" lang="en-US" altLang="zh-CN" sz="1800">
                <a:solidFill>
                  <a:srgbClr val="0000FF"/>
                </a:solidFill>
                <a:latin typeface="黑体" pitchFamily="2" charset="-122"/>
                <a:ea typeface="黑体" pitchFamily="2" charset="-122"/>
              </a:rPr>
              <a:t>FF</a:t>
            </a:r>
          </a:p>
        </p:txBody>
      </p:sp>
      <p:sp>
        <p:nvSpPr>
          <p:cNvPr id="51221" name="Text Box 21"/>
          <p:cNvSpPr txBox="1">
            <a:spLocks noChangeArrowheads="1"/>
          </p:cNvSpPr>
          <p:nvPr/>
        </p:nvSpPr>
        <p:spPr bwMode="auto">
          <a:xfrm>
            <a:off x="2439988" y="5683250"/>
            <a:ext cx="17272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r>
              <a:rPr kumimoji="0" lang="zh-CN" altLang="en-US" sz="1800">
                <a:solidFill>
                  <a:schemeClr val="hlink"/>
                </a:solidFill>
                <a:latin typeface="黑体" pitchFamily="2" charset="-122"/>
                <a:ea typeface="黑体" pitchFamily="2" charset="-122"/>
              </a:rPr>
              <a:t>第</a:t>
            </a:r>
            <a:r>
              <a:rPr kumimoji="0" lang="en-US" altLang="zh-CN" sz="1800">
                <a:solidFill>
                  <a:schemeClr val="hlink"/>
                </a:solidFill>
                <a:latin typeface="黑体" pitchFamily="2" charset="-122"/>
                <a:ea typeface="黑体" pitchFamily="2" charset="-122"/>
              </a:rPr>
              <a:t>255</a:t>
            </a:r>
            <a:r>
              <a:rPr kumimoji="0" lang="zh-CN" altLang="en-US" sz="1800">
                <a:solidFill>
                  <a:schemeClr val="hlink"/>
                </a:solidFill>
                <a:latin typeface="黑体" pitchFamily="2" charset="-122"/>
                <a:ea typeface="黑体" pitchFamily="2" charset="-122"/>
              </a:rPr>
              <a:t>页</a:t>
            </a:r>
          </a:p>
          <a:p>
            <a:pPr algn="ctr"/>
            <a:r>
              <a:rPr kumimoji="0" lang="zh-CN" altLang="en-US" sz="1800">
                <a:solidFill>
                  <a:srgbClr val="000066"/>
                </a:solidFill>
                <a:latin typeface="黑体" pitchFamily="2" charset="-122"/>
                <a:ea typeface="黑体" pitchFamily="2" charset="-122"/>
              </a:rPr>
              <a:t>（</a:t>
            </a:r>
            <a:r>
              <a:rPr kumimoji="0" lang="en-US" altLang="zh-CN" sz="1800">
                <a:solidFill>
                  <a:srgbClr val="000066"/>
                </a:solidFill>
                <a:latin typeface="黑体" pitchFamily="2" charset="-122"/>
                <a:ea typeface="黑体" pitchFamily="2" charset="-122"/>
              </a:rPr>
              <a:t>256</a:t>
            </a:r>
            <a:r>
              <a:rPr kumimoji="0" lang="zh-CN" altLang="en-US" sz="1800">
                <a:solidFill>
                  <a:srgbClr val="000066"/>
                </a:solidFill>
                <a:latin typeface="黑体" pitchFamily="2" charset="-122"/>
                <a:ea typeface="黑体" pitchFamily="2" charset="-122"/>
              </a:rPr>
              <a:t>个单元）</a:t>
            </a:r>
          </a:p>
        </p:txBody>
      </p:sp>
      <p:sp>
        <p:nvSpPr>
          <p:cNvPr id="51222" name="Text Box 21"/>
          <p:cNvSpPr txBox="1">
            <a:spLocks noChangeArrowheads="1"/>
          </p:cNvSpPr>
          <p:nvPr/>
        </p:nvSpPr>
        <p:spPr bwMode="auto">
          <a:xfrm>
            <a:off x="5057775" y="4692650"/>
            <a:ext cx="2928938"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l"/>
            <a:r>
              <a:rPr kumimoji="0" lang="en-US" altLang="zh-CN" sz="1800">
                <a:solidFill>
                  <a:srgbClr val="000066"/>
                </a:solidFill>
                <a:latin typeface="黑体" pitchFamily="2" charset="-122"/>
                <a:ea typeface="黑体" pitchFamily="2" charset="-122"/>
              </a:rPr>
              <a:t>255</a:t>
            </a:r>
            <a:r>
              <a:rPr kumimoji="0" lang="zh-CN" altLang="en-US" sz="1800">
                <a:solidFill>
                  <a:srgbClr val="000066"/>
                </a:solidFill>
                <a:latin typeface="黑体" pitchFamily="2" charset="-122"/>
                <a:ea typeface="黑体" pitchFamily="2" charset="-122"/>
              </a:rPr>
              <a:t>页</a:t>
            </a:r>
            <a:r>
              <a:rPr kumimoji="0" lang="en-US" altLang="zh-CN" sz="1800">
                <a:solidFill>
                  <a:srgbClr val="000066"/>
                </a:solidFill>
                <a:latin typeface="黑体" pitchFamily="2" charset="-122"/>
                <a:ea typeface="黑体" pitchFamily="2" charset="-122"/>
              </a:rPr>
              <a:t>,</a:t>
            </a:r>
            <a:r>
              <a:rPr kumimoji="0" lang="zh-CN" altLang="en-US" sz="1800">
                <a:solidFill>
                  <a:srgbClr val="000066"/>
                </a:solidFill>
                <a:latin typeface="黑体" pitchFamily="2" charset="-122"/>
                <a:ea typeface="黑体" pitchFamily="2" charset="-122"/>
              </a:rPr>
              <a:t>共</a:t>
            </a:r>
            <a:r>
              <a:rPr kumimoji="0" lang="en-US" altLang="zh-CN" sz="1800">
                <a:solidFill>
                  <a:srgbClr val="000066"/>
                </a:solidFill>
                <a:latin typeface="黑体" pitchFamily="2" charset="-122"/>
                <a:ea typeface="黑体" pitchFamily="2" charset="-122"/>
              </a:rPr>
              <a:t>64K</a:t>
            </a:r>
            <a:r>
              <a:rPr kumimoji="0" lang="zh-CN" altLang="en-US" sz="1800">
                <a:solidFill>
                  <a:srgbClr val="000066"/>
                </a:solidFill>
                <a:latin typeface="黑体" pitchFamily="2" charset="-122"/>
                <a:ea typeface="黑体" pitchFamily="2" charset="-122"/>
              </a:rPr>
              <a:t>个单元</a:t>
            </a:r>
          </a:p>
        </p:txBody>
      </p:sp>
      <p:sp>
        <p:nvSpPr>
          <p:cNvPr id="51223" name="AutoShape 65"/>
          <p:cNvSpPr>
            <a:spLocks/>
          </p:cNvSpPr>
          <p:nvPr/>
        </p:nvSpPr>
        <p:spPr bwMode="auto">
          <a:xfrm>
            <a:off x="4749800" y="3662363"/>
            <a:ext cx="150813" cy="2595562"/>
          </a:xfrm>
          <a:prstGeom prst="rightBrace">
            <a:avLst>
              <a:gd name="adj1" fmla="val 143421"/>
              <a:gd name="adj2" fmla="val 50000"/>
            </a:avLst>
          </a:prstGeom>
          <a:noFill/>
          <a:ln w="19050">
            <a:solidFill>
              <a:srgbClr val="000066"/>
            </a:solidFill>
            <a:round/>
            <a:headEnd/>
            <a:tailEnd/>
          </a:ln>
          <a:extLst>
            <a:ext uri="{909E8E84-426E-40DD-AFC4-6F175D3DCCD1}">
              <a14:hiddenFill xmlns:a14="http://schemas.microsoft.com/office/drawing/2010/main">
                <a:solidFill>
                  <a:srgbClr val="FFFFFF"/>
                </a:solidFill>
              </a14:hiddenFill>
            </a:ext>
          </a:extLst>
        </p:spPr>
        <p:txBody>
          <a:bodyPr lIns="90000" tIns="46800" rIns="90000" bIns="46800" anchor="ctr"/>
          <a:lstStyle/>
          <a:p>
            <a:endParaRPr lang="zh-CN" altLang="en-US">
              <a:latin typeface="黑体" pitchFamily="2" charset="-122"/>
              <a:ea typeface="黑体" pitchFamily="2" charset="-122"/>
            </a:endParaRPr>
          </a:p>
        </p:txBody>
      </p:sp>
    </p:spTree>
  </p:cSld>
  <p:clrMapOvr>
    <a:masterClrMapping/>
  </p:clrMapOvr>
  <p:transition>
    <p:wipe dir="d"/>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ChangeArrowheads="1"/>
          </p:cNvSpPr>
          <p:nvPr/>
        </p:nvSpPr>
        <p:spPr bwMode="auto">
          <a:xfrm>
            <a:off x="809625" y="877888"/>
            <a:ext cx="71199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eaLnBrk="1" hangingPunct="1"/>
            <a:r>
              <a:rPr kumimoji="0" lang="zh-CN" altLang="en-US">
                <a:latin typeface="黑体" pitchFamily="2" charset="-122"/>
                <a:ea typeface="黑体" pitchFamily="2" charset="-122"/>
              </a:rPr>
              <a:t>页面寻址可以分成三种不同的方式：</a:t>
            </a:r>
          </a:p>
        </p:txBody>
      </p:sp>
      <p:sp>
        <p:nvSpPr>
          <p:cNvPr id="52227" name="Rectangle 4"/>
          <p:cNvSpPr>
            <a:spLocks noChangeArrowheads="1"/>
          </p:cNvSpPr>
          <p:nvPr/>
        </p:nvSpPr>
        <p:spPr bwMode="auto">
          <a:xfrm>
            <a:off x="923925" y="1398588"/>
            <a:ext cx="8220075" cy="396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6000" rIns="36000">
            <a:spAutoFit/>
          </a:bodyPr>
          <a:lstStyle/>
          <a:p>
            <a:pPr algn="l" eaLnBrk="1" hangingPunct="1">
              <a:lnSpc>
                <a:spcPct val="140000"/>
              </a:lnSpc>
            </a:pPr>
            <a:r>
              <a:rPr kumimoji="0" lang="zh-CN" altLang="en-US">
                <a:latin typeface="黑体" pitchFamily="2" charset="-122"/>
                <a:ea typeface="黑体" pitchFamily="2" charset="-122"/>
              </a:rPr>
              <a:t>1</a:t>
            </a:r>
            <a:r>
              <a:rPr kumimoji="0" lang="en-US" altLang="zh-CN">
                <a:latin typeface="黑体" pitchFamily="2" charset="-122"/>
                <a:ea typeface="黑体" pitchFamily="2" charset="-122"/>
              </a:rPr>
              <a:t>)</a:t>
            </a:r>
            <a:r>
              <a:rPr kumimoji="0" lang="zh-CN" altLang="en-US">
                <a:solidFill>
                  <a:schemeClr val="hlink"/>
                </a:solidFill>
                <a:latin typeface="黑体" pitchFamily="2" charset="-122"/>
                <a:ea typeface="黑体" pitchFamily="2" charset="-122"/>
              </a:rPr>
              <a:t>基页</a:t>
            </a:r>
            <a:r>
              <a:rPr kumimoji="0" lang="zh-CN" altLang="en-US">
                <a:latin typeface="黑体" pitchFamily="2" charset="-122"/>
                <a:ea typeface="黑体" pitchFamily="2" charset="-122"/>
              </a:rPr>
              <a:t>寻址</a:t>
            </a:r>
          </a:p>
          <a:p>
            <a:pPr algn="l" eaLnBrk="1" hangingPunct="1">
              <a:lnSpc>
                <a:spcPct val="120000"/>
              </a:lnSpc>
            </a:pPr>
            <a:r>
              <a:rPr kumimoji="0" lang="en-US" altLang="zh-CN">
                <a:latin typeface="黑体" pitchFamily="2" charset="-122"/>
                <a:ea typeface="黑体" pitchFamily="2" charset="-122"/>
              </a:rPr>
              <a:t>     EA= 0∥A</a:t>
            </a:r>
            <a:r>
              <a:rPr kumimoji="0" lang="zh-CN" altLang="en-US">
                <a:latin typeface="黑体" pitchFamily="2" charset="-122"/>
                <a:ea typeface="黑体" pitchFamily="2" charset="-122"/>
              </a:rPr>
              <a:t>  操作数</a:t>
            </a:r>
            <a:r>
              <a:rPr kumimoji="0" lang="en-US" altLang="zh-CN">
                <a:latin typeface="黑体" pitchFamily="2" charset="-122"/>
                <a:ea typeface="黑体" pitchFamily="2" charset="-122"/>
              </a:rPr>
              <a:t>S</a:t>
            </a:r>
            <a:r>
              <a:rPr kumimoji="0" lang="zh-CN" altLang="en-US">
                <a:latin typeface="黑体" pitchFamily="2" charset="-122"/>
                <a:ea typeface="黑体" pitchFamily="2" charset="-122"/>
              </a:rPr>
              <a:t>在零页面中。实为直接寻址。</a:t>
            </a:r>
          </a:p>
          <a:p>
            <a:pPr algn="l" eaLnBrk="1" hangingPunct="1">
              <a:lnSpc>
                <a:spcPct val="120000"/>
              </a:lnSpc>
            </a:pPr>
            <a:r>
              <a:rPr kumimoji="0" lang="zh-CN" altLang="en-US">
                <a:latin typeface="黑体" pitchFamily="2" charset="-122"/>
                <a:ea typeface="黑体" pitchFamily="2" charset="-122"/>
              </a:rPr>
              <a:t>        </a:t>
            </a:r>
            <a:r>
              <a:rPr kumimoji="0" lang="en-US" altLang="zh-CN">
                <a:latin typeface="黑体" pitchFamily="2" charset="-122"/>
                <a:ea typeface="黑体" pitchFamily="2" charset="-122"/>
              </a:rPr>
              <a:t>“</a:t>
            </a:r>
            <a:r>
              <a:rPr kumimoji="0" lang="en-US" altLang="zh-CN">
                <a:solidFill>
                  <a:srgbClr val="000066"/>
                </a:solidFill>
                <a:latin typeface="黑体" pitchFamily="2" charset="-122"/>
                <a:ea typeface="黑体" pitchFamily="2" charset="-122"/>
              </a:rPr>
              <a:t>∥</a:t>
            </a:r>
            <a:r>
              <a:rPr kumimoji="0" lang="en-US" altLang="zh-CN">
                <a:latin typeface="黑体" pitchFamily="2" charset="-122"/>
                <a:ea typeface="黑体" pitchFamily="2" charset="-122"/>
              </a:rPr>
              <a:t>” </a:t>
            </a:r>
            <a:r>
              <a:rPr kumimoji="0" lang="zh-CN" altLang="en-US">
                <a:latin typeface="黑体" pitchFamily="2" charset="-122"/>
                <a:ea typeface="黑体" pitchFamily="2" charset="-122"/>
              </a:rPr>
              <a:t>为地址拼接的符号。</a:t>
            </a:r>
          </a:p>
          <a:p>
            <a:pPr algn="l" eaLnBrk="1" hangingPunct="1">
              <a:lnSpc>
                <a:spcPct val="140000"/>
              </a:lnSpc>
              <a:spcBef>
                <a:spcPct val="20000"/>
              </a:spcBef>
            </a:pPr>
            <a:r>
              <a:rPr kumimoji="0" lang="zh-CN" altLang="en-US">
                <a:latin typeface="黑体" pitchFamily="2" charset="-122"/>
                <a:ea typeface="黑体" pitchFamily="2" charset="-122"/>
              </a:rPr>
              <a:t>2</a:t>
            </a:r>
            <a:r>
              <a:rPr kumimoji="0" lang="en-US" altLang="zh-CN">
                <a:latin typeface="黑体" pitchFamily="2" charset="-122"/>
                <a:ea typeface="黑体" pitchFamily="2" charset="-122"/>
              </a:rPr>
              <a:t>)</a:t>
            </a:r>
            <a:r>
              <a:rPr kumimoji="0" lang="zh-CN" altLang="en-US">
                <a:solidFill>
                  <a:schemeClr val="hlink"/>
                </a:solidFill>
                <a:latin typeface="黑体" pitchFamily="2" charset="-122"/>
                <a:ea typeface="黑体" pitchFamily="2" charset="-122"/>
              </a:rPr>
              <a:t>当前页</a:t>
            </a:r>
            <a:r>
              <a:rPr kumimoji="0" lang="zh-CN" altLang="en-US">
                <a:latin typeface="黑体" pitchFamily="2" charset="-122"/>
                <a:ea typeface="黑体" pitchFamily="2" charset="-122"/>
              </a:rPr>
              <a:t>寻址</a:t>
            </a:r>
          </a:p>
          <a:p>
            <a:pPr algn="l" eaLnBrk="1" hangingPunct="1">
              <a:lnSpc>
                <a:spcPct val="120000"/>
              </a:lnSpc>
            </a:pPr>
            <a:r>
              <a:rPr lang="en-US" altLang="zh-CN">
                <a:solidFill>
                  <a:srgbClr val="FF0000"/>
                </a:solidFill>
                <a:latin typeface="黑体" pitchFamily="2" charset="-122"/>
                <a:ea typeface="黑体" pitchFamily="2" charset="-122"/>
              </a:rPr>
              <a:t>     </a:t>
            </a:r>
            <a:r>
              <a:rPr kumimoji="0" lang="en-US" altLang="zh-CN">
                <a:latin typeface="黑体" pitchFamily="2" charset="-122"/>
                <a:ea typeface="黑体" pitchFamily="2" charset="-122"/>
              </a:rPr>
              <a:t>EA=(PC)</a:t>
            </a:r>
            <a:r>
              <a:rPr kumimoji="0" lang="en-US" altLang="zh-CN" sz="1800">
                <a:latin typeface="黑体" pitchFamily="2" charset="-122"/>
                <a:ea typeface="黑体" pitchFamily="2" charset="-122"/>
              </a:rPr>
              <a:t>H</a:t>
            </a:r>
            <a:r>
              <a:rPr kumimoji="0" lang="en-US" altLang="zh-CN">
                <a:latin typeface="黑体" pitchFamily="2" charset="-122"/>
                <a:ea typeface="黑体" pitchFamily="2" charset="-122"/>
              </a:rPr>
              <a:t>∥A</a:t>
            </a:r>
            <a:r>
              <a:rPr lang="en-US" altLang="zh-CN">
                <a:solidFill>
                  <a:schemeClr val="tx1"/>
                </a:solidFill>
                <a:latin typeface="黑体" pitchFamily="2" charset="-122"/>
                <a:ea typeface="黑体" pitchFamily="2" charset="-122"/>
              </a:rPr>
              <a:t>  </a:t>
            </a:r>
            <a:r>
              <a:rPr kumimoji="0" lang="zh-CN" altLang="en-US">
                <a:latin typeface="黑体" pitchFamily="2" charset="-122"/>
                <a:ea typeface="黑体" pitchFamily="2" charset="-122"/>
              </a:rPr>
              <a:t>操作数</a:t>
            </a:r>
            <a:r>
              <a:rPr kumimoji="0" lang="en-US" altLang="zh-CN">
                <a:latin typeface="黑体" pitchFamily="2" charset="-122"/>
                <a:ea typeface="黑体" pitchFamily="2" charset="-122"/>
              </a:rPr>
              <a:t>S</a:t>
            </a:r>
            <a:r>
              <a:rPr kumimoji="0" lang="zh-CN" altLang="en-US">
                <a:latin typeface="黑体" pitchFamily="2" charset="-122"/>
                <a:ea typeface="黑体" pitchFamily="2" charset="-122"/>
              </a:rPr>
              <a:t>与指令本身处于同一页面中。</a:t>
            </a:r>
          </a:p>
          <a:p>
            <a:pPr algn="l" eaLnBrk="1" hangingPunct="1">
              <a:lnSpc>
                <a:spcPct val="140000"/>
              </a:lnSpc>
              <a:spcBef>
                <a:spcPct val="20000"/>
              </a:spcBef>
            </a:pPr>
            <a:r>
              <a:rPr kumimoji="0" lang="zh-CN" altLang="en-US">
                <a:latin typeface="黑体" pitchFamily="2" charset="-122"/>
                <a:ea typeface="黑体" pitchFamily="2" charset="-122"/>
              </a:rPr>
              <a:t>3</a:t>
            </a:r>
            <a:r>
              <a:rPr kumimoji="0" lang="en-US" altLang="zh-CN">
                <a:latin typeface="黑体" pitchFamily="2" charset="-122"/>
                <a:ea typeface="黑体" pitchFamily="2" charset="-122"/>
              </a:rPr>
              <a:t>)</a:t>
            </a:r>
            <a:r>
              <a:rPr kumimoji="0" lang="zh-CN" altLang="en-US">
                <a:solidFill>
                  <a:schemeClr val="hlink"/>
                </a:solidFill>
                <a:latin typeface="黑体" pitchFamily="2" charset="-122"/>
                <a:ea typeface="黑体" pitchFamily="2" charset="-122"/>
              </a:rPr>
              <a:t>页寄存器</a:t>
            </a:r>
            <a:r>
              <a:rPr kumimoji="0" lang="zh-CN" altLang="en-US">
                <a:latin typeface="黑体" pitchFamily="2" charset="-122"/>
                <a:ea typeface="黑体" pitchFamily="2" charset="-122"/>
              </a:rPr>
              <a:t>寻址</a:t>
            </a:r>
          </a:p>
          <a:p>
            <a:pPr algn="l" eaLnBrk="1" hangingPunct="1">
              <a:lnSpc>
                <a:spcPct val="120000"/>
              </a:lnSpc>
            </a:pPr>
            <a:r>
              <a:rPr kumimoji="0" lang="zh-CN" altLang="en-US">
                <a:latin typeface="黑体" pitchFamily="2" charset="-122"/>
                <a:ea typeface="黑体" pitchFamily="2" charset="-122"/>
              </a:rPr>
              <a:t>     页面地址取自页寄存器</a:t>
            </a:r>
          </a:p>
          <a:p>
            <a:pPr algn="l" eaLnBrk="1" hangingPunct="1">
              <a:lnSpc>
                <a:spcPct val="120000"/>
              </a:lnSpc>
            </a:pPr>
            <a:r>
              <a:rPr kumimoji="0" lang="zh-CN" altLang="en-US">
                <a:solidFill>
                  <a:schemeClr val="hlink"/>
                </a:solidFill>
                <a:latin typeface="黑体" pitchFamily="2" charset="-122"/>
                <a:ea typeface="黑体" pitchFamily="2" charset="-122"/>
              </a:rPr>
              <a:t>     </a:t>
            </a:r>
            <a:r>
              <a:rPr kumimoji="0" lang="zh-CN" altLang="en-US">
                <a:latin typeface="黑体" pitchFamily="2" charset="-122"/>
                <a:ea typeface="黑体" pitchFamily="2" charset="-122"/>
              </a:rPr>
              <a:t>与形式地址相拼接形成有效地址。</a:t>
            </a:r>
          </a:p>
        </p:txBody>
      </p:sp>
      <p:sp>
        <p:nvSpPr>
          <p:cNvPr id="52228" name="Rectangle 2"/>
          <p:cNvSpPr>
            <a:spLocks noChangeArrowheads="1"/>
          </p:cNvSpPr>
          <p:nvPr/>
        </p:nvSpPr>
        <p:spPr bwMode="auto">
          <a:xfrm>
            <a:off x="492125" y="379413"/>
            <a:ext cx="281463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eaLnBrk="1" hangingPunct="1"/>
            <a:r>
              <a:rPr kumimoji="0" lang="zh-CN" altLang="en-US">
                <a:latin typeface="黑体" pitchFamily="2" charset="-122"/>
                <a:ea typeface="黑体" pitchFamily="2" charset="-122"/>
              </a:rPr>
              <a:t>(</a:t>
            </a:r>
            <a:r>
              <a:rPr kumimoji="0" lang="en-US" altLang="zh-CN">
                <a:latin typeface="黑体" pitchFamily="2" charset="-122"/>
                <a:ea typeface="黑体" pitchFamily="2" charset="-122"/>
              </a:rPr>
              <a:t>10</a:t>
            </a:r>
            <a:r>
              <a:rPr kumimoji="0" lang="zh-CN" altLang="en-US">
                <a:latin typeface="黑体" pitchFamily="2" charset="-122"/>
                <a:ea typeface="黑体" pitchFamily="2" charset="-122"/>
              </a:rPr>
              <a:t>)页面寻址</a:t>
            </a:r>
          </a:p>
        </p:txBody>
      </p:sp>
    </p:spTree>
  </p:cSld>
  <p:clrMapOvr>
    <a:masterClrMapping/>
  </p:clrMapOvr>
  <p:transition>
    <p:wipe dir="d"/>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3"/>
          <p:cNvSpPr>
            <a:spLocks noChangeArrowheads="1"/>
          </p:cNvSpPr>
          <p:nvPr/>
        </p:nvSpPr>
        <p:spPr bwMode="auto">
          <a:xfrm>
            <a:off x="719138" y="1384300"/>
            <a:ext cx="8020050" cy="1570038"/>
          </a:xfrm>
          <a:prstGeom prst="rect">
            <a:avLst/>
          </a:prstGeom>
          <a:noFill/>
          <a:ln w="9525">
            <a:noFill/>
            <a:miter lim="800000"/>
            <a:headEnd/>
            <a:tailEnd/>
          </a:ln>
        </p:spPr>
        <p:txBody>
          <a:bodyPr>
            <a:spAutoFit/>
          </a:bodyPr>
          <a:lstStyle/>
          <a:p>
            <a:pPr marL="890588" indent="-890588" algn="l" eaLnBrk="1" hangingPunct="1">
              <a:defRPr/>
            </a:pPr>
            <a:r>
              <a:rPr lang="zh-CN" altLang="en-US" dirty="0">
                <a:solidFill>
                  <a:srgbClr val="990000"/>
                </a:solidFill>
                <a:latin typeface="黑体" pitchFamily="2" charset="-122"/>
                <a:ea typeface="黑体" pitchFamily="2" charset="-122"/>
              </a:rPr>
              <a:t>指令系统：</a:t>
            </a:r>
            <a:endParaRPr lang="en-US" altLang="zh-CN" dirty="0">
              <a:solidFill>
                <a:srgbClr val="990000"/>
              </a:solidFill>
              <a:latin typeface="黑体" pitchFamily="2" charset="-122"/>
              <a:ea typeface="黑体" pitchFamily="2" charset="-122"/>
            </a:endParaRPr>
          </a:p>
          <a:p>
            <a:pPr algn="l" eaLnBrk="1" hangingPunct="1">
              <a:defRPr/>
            </a:pPr>
            <a:r>
              <a:rPr lang="en-US" altLang="zh-CN" dirty="0">
                <a:solidFill>
                  <a:srgbClr val="990000"/>
                </a:solidFill>
                <a:latin typeface="黑体" pitchFamily="2" charset="-122"/>
                <a:ea typeface="黑体" pitchFamily="2" charset="-122"/>
              </a:rPr>
              <a:t>    </a:t>
            </a:r>
            <a:r>
              <a:rPr lang="zh-CN" altLang="en-US" dirty="0">
                <a:latin typeface="黑体" pitchFamily="2" charset="-122"/>
                <a:ea typeface="黑体" pitchFamily="2" charset="-122"/>
              </a:rPr>
              <a:t>一台计算机能执行的</a:t>
            </a:r>
            <a:r>
              <a:rPr lang="zh-CN" altLang="en-US" u="sng" dirty="0">
                <a:solidFill>
                  <a:srgbClr val="FF0000"/>
                </a:solidFill>
                <a:latin typeface="黑体" pitchFamily="2" charset="-122"/>
                <a:ea typeface="黑体" pitchFamily="2" charset="-122"/>
              </a:rPr>
              <a:t>全部机器指令的集合</a:t>
            </a:r>
            <a:r>
              <a:rPr lang="zh-CN" altLang="en-US" dirty="0">
                <a:latin typeface="黑体" pitchFamily="2" charset="-122"/>
                <a:ea typeface="黑体" pitchFamily="2" charset="-122"/>
              </a:rPr>
              <a:t>，又称为指令集。它</a:t>
            </a:r>
            <a:r>
              <a:rPr lang="zh-CN" altLang="zh-CN" dirty="0">
                <a:latin typeface="黑体" pitchFamily="2" charset="-122"/>
                <a:ea typeface="黑体" pitchFamily="2" charset="-122"/>
              </a:rPr>
              <a:t>反映了计算机所拥有的基本功能。</a:t>
            </a:r>
            <a:endParaRPr lang="en-US" altLang="zh-CN" dirty="0">
              <a:latin typeface="黑体" pitchFamily="2" charset="-122"/>
              <a:ea typeface="黑体" pitchFamily="2" charset="-122"/>
            </a:endParaRPr>
          </a:p>
          <a:p>
            <a:pPr algn="l" eaLnBrk="1" hangingPunct="1">
              <a:defRPr/>
            </a:pPr>
            <a:r>
              <a:rPr lang="zh-CN" altLang="en-US" dirty="0">
                <a:solidFill>
                  <a:schemeClr val="tx2"/>
                </a:solidFill>
                <a:latin typeface="黑体" pitchFamily="2" charset="-122"/>
                <a:ea typeface="黑体" pitchFamily="2" charset="-122"/>
              </a:rPr>
              <a:t> </a:t>
            </a:r>
            <a:endParaRPr lang="zh-CN" altLang="en-US" b="0" dirty="0">
              <a:solidFill>
                <a:schemeClr val="tx1"/>
              </a:solidFill>
              <a:latin typeface="黑体" pitchFamily="2" charset="-122"/>
              <a:ea typeface="黑体" pitchFamily="2" charset="-122"/>
            </a:endParaRPr>
          </a:p>
        </p:txBody>
      </p:sp>
      <p:grpSp>
        <p:nvGrpSpPr>
          <p:cNvPr id="7171" name="Group 28"/>
          <p:cNvGrpSpPr>
            <a:grpSpLocks/>
          </p:cNvGrpSpPr>
          <p:nvPr/>
        </p:nvGrpSpPr>
        <p:grpSpPr bwMode="auto">
          <a:xfrm>
            <a:off x="588963" y="4384675"/>
            <a:ext cx="8331200" cy="1311275"/>
            <a:chOff x="512" y="2669"/>
            <a:chExt cx="5248" cy="826"/>
          </a:xfrm>
        </p:grpSpPr>
        <p:sp>
          <p:nvSpPr>
            <p:cNvPr id="7174" name="Rectangle 25"/>
            <p:cNvSpPr>
              <a:spLocks noChangeArrowheads="1"/>
            </p:cNvSpPr>
            <p:nvPr/>
          </p:nvSpPr>
          <p:spPr bwMode="auto">
            <a:xfrm>
              <a:off x="512" y="2669"/>
              <a:ext cx="5248" cy="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indent="133350" eaLnBrk="1" hangingPunct="1">
                <a:lnSpc>
                  <a:spcPct val="110000"/>
                </a:lnSpc>
              </a:pPr>
              <a:r>
                <a:rPr lang="zh-CN" altLang="en-US">
                  <a:solidFill>
                    <a:srgbClr val="FF0000"/>
                  </a:solidFill>
                  <a:latin typeface="黑体" pitchFamily="2" charset="-122"/>
                  <a:ea typeface="黑体" pitchFamily="2" charset="-122"/>
                </a:rPr>
                <a:t>    指令系统是软件和硬件的主要界面</a:t>
              </a:r>
              <a:r>
                <a:rPr lang="en-US" altLang="zh-CN">
                  <a:solidFill>
                    <a:srgbClr val="FF0000"/>
                  </a:solidFill>
                  <a:latin typeface="黑体" pitchFamily="2" charset="-122"/>
                  <a:ea typeface="黑体" pitchFamily="2" charset="-122"/>
                </a:rPr>
                <a:t>:</a:t>
              </a:r>
              <a:endParaRPr lang="en-US" altLang="zh-CN">
                <a:solidFill>
                  <a:schemeClr val="tx2"/>
                </a:solidFill>
                <a:latin typeface="黑体" pitchFamily="2" charset="-122"/>
                <a:ea typeface="黑体" pitchFamily="2" charset="-122"/>
              </a:endParaRPr>
            </a:p>
            <a:p>
              <a:pPr indent="133350">
                <a:lnSpc>
                  <a:spcPct val="110000"/>
                </a:lnSpc>
              </a:pPr>
              <a:r>
                <a:rPr lang="zh-CN" altLang="en-US">
                  <a:solidFill>
                    <a:srgbClr val="008000"/>
                  </a:solidFill>
                  <a:latin typeface="黑体" pitchFamily="2" charset="-122"/>
                  <a:ea typeface="黑体" pitchFamily="2" charset="-122"/>
                </a:rPr>
                <a:t>        </a:t>
              </a:r>
              <a:r>
                <a:rPr lang="zh-CN" altLang="en-US">
                  <a:latin typeface="黑体" pitchFamily="2" charset="-122"/>
                  <a:ea typeface="黑体" pitchFamily="2" charset="-122"/>
                </a:rPr>
                <a:t>是设计计算机硬件的一个基本依据，</a:t>
              </a:r>
            </a:p>
            <a:p>
              <a:pPr indent="133350" algn="l">
                <a:lnSpc>
                  <a:spcPct val="110000"/>
                </a:lnSpc>
              </a:pPr>
              <a:r>
                <a:rPr lang="zh-CN" altLang="en-US">
                  <a:latin typeface="黑体" pitchFamily="2" charset="-122"/>
                  <a:ea typeface="黑体" pitchFamily="2" charset="-122"/>
                </a:rPr>
                <a:t>        是软件设计者编制程序的基础。</a:t>
              </a:r>
              <a:r>
                <a:rPr lang="zh-CN" altLang="en-US">
                  <a:solidFill>
                    <a:schemeClr val="tx2"/>
                  </a:solidFill>
                  <a:latin typeface="黑体" pitchFamily="2" charset="-122"/>
                  <a:ea typeface="黑体" pitchFamily="2" charset="-122"/>
                </a:rPr>
                <a:t> </a:t>
              </a:r>
              <a:endParaRPr lang="zh-CN" altLang="en-US" b="0">
                <a:solidFill>
                  <a:schemeClr val="tx1"/>
                </a:solidFill>
                <a:latin typeface="黑体" pitchFamily="2" charset="-122"/>
                <a:ea typeface="黑体" pitchFamily="2" charset="-122"/>
              </a:endParaRPr>
            </a:p>
          </p:txBody>
        </p:sp>
        <p:graphicFrame>
          <p:nvGraphicFramePr>
            <p:cNvPr id="7175" name="Object 26"/>
            <p:cNvGraphicFramePr>
              <a:graphicFrameLocks noChangeAspect="1"/>
            </p:cNvGraphicFramePr>
            <p:nvPr/>
          </p:nvGraphicFramePr>
          <p:xfrm>
            <a:off x="549" y="2722"/>
            <a:ext cx="336" cy="212"/>
          </p:xfrm>
          <a:graphic>
            <a:graphicData uri="http://schemas.openxmlformats.org/presentationml/2006/ole">
              <mc:AlternateContent xmlns:mc="http://schemas.openxmlformats.org/markup-compatibility/2006">
                <mc:Choice xmlns:v="urn:schemas-microsoft-com:vml" Requires="v">
                  <p:oleObj spid="_x0000_s7183" name="BMP 图象" r:id="rId3" imgW="809738" imgH="438095" progId="Paint.Picture">
                    <p:embed/>
                  </p:oleObj>
                </mc:Choice>
                <mc:Fallback>
                  <p:oleObj name="BMP 图象" r:id="rId3" imgW="809738" imgH="438095" progId="Paint.Picture">
                    <p:embed/>
                    <p:pic>
                      <p:nvPicPr>
                        <p:cNvPr id="0" name="Object 2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9" y="2722"/>
                          <a:ext cx="33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7172" name="Rectangle 29"/>
          <p:cNvSpPr>
            <a:spLocks noChangeArrowheads="1"/>
          </p:cNvSpPr>
          <p:nvPr/>
        </p:nvSpPr>
        <p:spPr bwMode="auto">
          <a:xfrm>
            <a:off x="693738" y="404813"/>
            <a:ext cx="7848600" cy="8382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1" hangingPunct="1"/>
            <a:r>
              <a:rPr lang="zh-CN" altLang="en-US" sz="3200">
                <a:solidFill>
                  <a:srgbClr val="990000"/>
                </a:solidFill>
                <a:latin typeface="黑体" pitchFamily="2" charset="-122"/>
                <a:ea typeface="黑体" pitchFamily="2" charset="-122"/>
              </a:rPr>
              <a:t>第3章  指令系统</a:t>
            </a:r>
          </a:p>
        </p:txBody>
      </p:sp>
      <p:sp>
        <p:nvSpPr>
          <p:cNvPr id="7173" name="Text Box 32"/>
          <p:cNvSpPr txBox="1">
            <a:spLocks noChangeArrowheads="1"/>
          </p:cNvSpPr>
          <p:nvPr/>
        </p:nvSpPr>
        <p:spPr bwMode="auto">
          <a:xfrm>
            <a:off x="714375" y="2709863"/>
            <a:ext cx="7954963"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625475">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l" eaLnBrk="1" hangingPunct="1">
              <a:lnSpc>
                <a:spcPct val="110000"/>
              </a:lnSpc>
              <a:spcBef>
                <a:spcPct val="50000"/>
              </a:spcBef>
              <a:buClr>
                <a:schemeClr val="bg1"/>
              </a:buClr>
              <a:buFont typeface="Wingdings" pitchFamily="2" charset="2"/>
              <a:buNone/>
            </a:pPr>
            <a:r>
              <a:rPr lang="zh-CN" altLang="en-US">
                <a:latin typeface="黑体" pitchFamily="2" charset="-122"/>
                <a:ea typeface="黑体" pitchFamily="2" charset="-122"/>
              </a:rPr>
              <a:t>指令系统</a:t>
            </a:r>
            <a:r>
              <a:rPr lang="zh-CN" altLang="zh-CN">
                <a:latin typeface="黑体" pitchFamily="2" charset="-122"/>
                <a:ea typeface="黑体" pitchFamily="2" charset="-122"/>
              </a:rPr>
              <a:t>是计算机的主要属性，位于硬件和软件的交界面上。</a:t>
            </a:r>
            <a:r>
              <a:rPr lang="zh-CN" altLang="en-US">
                <a:latin typeface="黑体" pitchFamily="2" charset="-122"/>
                <a:ea typeface="黑体" pitchFamily="2" charset="-122"/>
              </a:rPr>
              <a:t>它的格式与功能不仅直接影响到机器的硬件结构，而且也直接影响到系统软件，影响到机器的适用范围。</a:t>
            </a:r>
          </a:p>
        </p:txBody>
      </p:sp>
    </p:spTree>
  </p:cSld>
  <p:clrMapOvr>
    <a:masterClrMapping/>
  </p:clrMapOvr>
  <p:transition>
    <p:wipe dir="d"/>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9"/>
          <p:cNvSpPr>
            <a:spLocks noChangeArrowheads="1"/>
          </p:cNvSpPr>
          <p:nvPr/>
        </p:nvSpPr>
        <p:spPr bwMode="auto">
          <a:xfrm>
            <a:off x="809625" y="877888"/>
            <a:ext cx="71199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eaLnBrk="1" hangingPunct="1"/>
            <a:r>
              <a:rPr kumimoji="0" lang="en-US" altLang="zh-CN">
                <a:latin typeface="黑体" pitchFamily="2" charset="-122"/>
                <a:ea typeface="黑体" pitchFamily="2" charset="-122"/>
              </a:rPr>
              <a:t>1)</a:t>
            </a:r>
            <a:r>
              <a:rPr kumimoji="0" lang="zh-CN" altLang="en-US">
                <a:latin typeface="黑体" pitchFamily="2" charset="-122"/>
                <a:ea typeface="黑体" pitchFamily="2" charset="-122"/>
              </a:rPr>
              <a:t>基页寻址</a:t>
            </a:r>
          </a:p>
        </p:txBody>
      </p:sp>
      <p:grpSp>
        <p:nvGrpSpPr>
          <p:cNvPr id="53251" name="Group 64"/>
          <p:cNvGrpSpPr>
            <a:grpSpLocks/>
          </p:cNvGrpSpPr>
          <p:nvPr/>
        </p:nvGrpSpPr>
        <p:grpSpPr bwMode="auto">
          <a:xfrm>
            <a:off x="395288" y="1344613"/>
            <a:ext cx="6156325" cy="4271962"/>
            <a:chOff x="249" y="847"/>
            <a:chExt cx="3878" cy="2691"/>
          </a:xfrm>
        </p:grpSpPr>
        <p:sp>
          <p:nvSpPr>
            <p:cNvPr id="53253" name="Text Box 23"/>
            <p:cNvSpPr txBox="1">
              <a:spLocks noChangeArrowheads="1"/>
            </p:cNvSpPr>
            <p:nvPr/>
          </p:nvSpPr>
          <p:spPr bwMode="auto">
            <a:xfrm>
              <a:off x="1198" y="917"/>
              <a:ext cx="850" cy="19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r>
                <a:rPr kumimoji="0" lang="zh-CN" altLang="en-US" sz="1800">
                  <a:solidFill>
                    <a:srgbClr val="000066"/>
                  </a:solidFill>
                  <a:latin typeface="黑体" pitchFamily="2" charset="-122"/>
                  <a:ea typeface="黑体" pitchFamily="2" charset="-122"/>
                </a:rPr>
                <a:t>主存储器</a:t>
              </a:r>
            </a:p>
          </p:txBody>
        </p:sp>
        <p:sp>
          <p:nvSpPr>
            <p:cNvPr id="53254" name="Text Box 21"/>
            <p:cNvSpPr txBox="1">
              <a:spLocks noChangeArrowheads="1"/>
            </p:cNvSpPr>
            <p:nvPr/>
          </p:nvSpPr>
          <p:spPr bwMode="auto">
            <a:xfrm>
              <a:off x="537" y="1110"/>
              <a:ext cx="479" cy="6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r"/>
              <a:r>
                <a:rPr kumimoji="0" lang="zh-CN" altLang="en-US" sz="1800">
                  <a:solidFill>
                    <a:schemeClr val="hlink"/>
                  </a:solidFill>
                  <a:latin typeface="黑体" pitchFamily="2" charset="-122"/>
                  <a:ea typeface="黑体" pitchFamily="2" charset="-122"/>
                </a:rPr>
                <a:t>00</a:t>
              </a:r>
              <a:r>
                <a:rPr kumimoji="0" lang="en-US" altLang="zh-CN" sz="1800">
                  <a:solidFill>
                    <a:srgbClr val="0000FF"/>
                  </a:solidFill>
                  <a:latin typeface="黑体" pitchFamily="2" charset="-122"/>
                  <a:ea typeface="黑体" pitchFamily="2" charset="-122"/>
                </a:rPr>
                <a:t>00</a:t>
              </a:r>
            </a:p>
            <a:p>
              <a:pPr algn="r"/>
              <a:r>
                <a:rPr kumimoji="0" lang="en-US" altLang="zh-CN" sz="1800">
                  <a:solidFill>
                    <a:schemeClr val="hlink"/>
                  </a:solidFill>
                  <a:latin typeface="黑体" pitchFamily="2" charset="-122"/>
                  <a:ea typeface="黑体" pitchFamily="2" charset="-122"/>
                </a:rPr>
                <a:t> </a:t>
              </a:r>
              <a:r>
                <a:rPr kumimoji="0" lang="en-US" altLang="zh-CN" sz="1800">
                  <a:solidFill>
                    <a:schemeClr val="hlink"/>
                  </a:solidFill>
                  <a:latin typeface="Times New Roman" pitchFamily="18" charset="0"/>
                  <a:ea typeface="黑体" pitchFamily="2" charset="-122"/>
                </a:rPr>
                <a:t>…</a:t>
              </a:r>
              <a:endParaRPr kumimoji="0" lang="en-US" altLang="zh-CN" sz="1800">
                <a:solidFill>
                  <a:srgbClr val="000066"/>
                </a:solidFill>
                <a:latin typeface="黑体" pitchFamily="2" charset="-122"/>
                <a:ea typeface="黑体" pitchFamily="2" charset="-122"/>
              </a:endParaRPr>
            </a:p>
            <a:p>
              <a:pPr algn="r"/>
              <a:r>
                <a:rPr kumimoji="0" lang="en-US" altLang="zh-CN" sz="1800">
                  <a:solidFill>
                    <a:schemeClr val="hlink"/>
                  </a:solidFill>
                  <a:latin typeface="黑体" pitchFamily="2" charset="-122"/>
                  <a:ea typeface="黑体" pitchFamily="2" charset="-122"/>
                </a:rPr>
                <a:t>00</a:t>
              </a:r>
              <a:r>
                <a:rPr kumimoji="0" lang="en-US" altLang="zh-CN" sz="1800">
                  <a:solidFill>
                    <a:srgbClr val="0000FF"/>
                  </a:solidFill>
                  <a:latin typeface="黑体" pitchFamily="2" charset="-122"/>
                  <a:ea typeface="黑体" pitchFamily="2" charset="-122"/>
                </a:rPr>
                <a:t>FF</a:t>
              </a:r>
            </a:p>
          </p:txBody>
        </p:sp>
        <p:sp>
          <p:nvSpPr>
            <p:cNvPr id="53255" name="Rectangle 6"/>
            <p:cNvSpPr>
              <a:spLocks noChangeArrowheads="1"/>
            </p:cNvSpPr>
            <p:nvPr/>
          </p:nvSpPr>
          <p:spPr bwMode="auto">
            <a:xfrm>
              <a:off x="1027" y="1173"/>
              <a:ext cx="1189" cy="1871"/>
            </a:xfrm>
            <a:prstGeom prst="rect">
              <a:avLst/>
            </a:prstGeom>
            <a:solidFill>
              <a:srgbClr val="FFFFFF"/>
            </a:solidFill>
            <a:ln w="28575">
              <a:solidFill>
                <a:srgbClr val="000066"/>
              </a:solidFill>
              <a:miter lim="800000"/>
              <a:headEnd/>
              <a:tailEnd/>
            </a:ln>
          </p:spPr>
          <p:txBody>
            <a:bodyPr/>
            <a:lstStyle/>
            <a:p>
              <a:endParaRPr kumimoji="0" lang="zh-CN" altLang="en-US" sz="1800">
                <a:solidFill>
                  <a:srgbClr val="000066"/>
                </a:solidFill>
                <a:latin typeface="黑体" pitchFamily="2" charset="-122"/>
                <a:ea typeface="黑体" pitchFamily="2" charset="-122"/>
              </a:endParaRPr>
            </a:p>
            <a:p>
              <a:endParaRPr kumimoji="0" lang="zh-CN" altLang="en-US" sz="1800">
                <a:solidFill>
                  <a:srgbClr val="000066"/>
                </a:solidFill>
                <a:latin typeface="黑体" pitchFamily="2" charset="-122"/>
                <a:ea typeface="黑体" pitchFamily="2" charset="-122"/>
              </a:endParaRPr>
            </a:p>
            <a:p>
              <a:endParaRPr kumimoji="0" lang="zh-CN" altLang="en-US" sz="1800">
                <a:solidFill>
                  <a:srgbClr val="000066"/>
                </a:solidFill>
                <a:latin typeface="黑体" pitchFamily="2" charset="-122"/>
                <a:ea typeface="黑体" pitchFamily="2" charset="-122"/>
              </a:endParaRPr>
            </a:p>
          </p:txBody>
        </p:sp>
        <p:sp>
          <p:nvSpPr>
            <p:cNvPr id="53256" name="Line 9"/>
            <p:cNvSpPr>
              <a:spLocks noChangeShapeType="1"/>
            </p:cNvSpPr>
            <p:nvPr/>
          </p:nvSpPr>
          <p:spPr bwMode="auto">
            <a:xfrm>
              <a:off x="1027" y="1837"/>
              <a:ext cx="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57" name="Line 10"/>
            <p:cNvSpPr>
              <a:spLocks noChangeShapeType="1"/>
            </p:cNvSpPr>
            <p:nvPr/>
          </p:nvSpPr>
          <p:spPr bwMode="auto">
            <a:xfrm flipV="1">
              <a:off x="1035" y="1648"/>
              <a:ext cx="1161"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58" name="Text Box 21"/>
            <p:cNvSpPr txBox="1">
              <a:spLocks noChangeArrowheads="1"/>
            </p:cNvSpPr>
            <p:nvPr/>
          </p:nvSpPr>
          <p:spPr bwMode="auto">
            <a:xfrm>
              <a:off x="1078" y="1184"/>
              <a:ext cx="1088" cy="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r>
                <a:rPr kumimoji="0" lang="zh-CN" altLang="en-US" sz="1800">
                  <a:solidFill>
                    <a:srgbClr val="000066"/>
                  </a:solidFill>
                  <a:latin typeface="黑体" pitchFamily="2" charset="-122"/>
                  <a:ea typeface="黑体" pitchFamily="2" charset="-122"/>
                </a:rPr>
                <a:t>第</a:t>
              </a:r>
              <a:r>
                <a:rPr kumimoji="0" lang="en-US" altLang="zh-CN" sz="1800">
                  <a:solidFill>
                    <a:srgbClr val="000066"/>
                  </a:solidFill>
                  <a:latin typeface="黑体" pitchFamily="2" charset="-122"/>
                  <a:ea typeface="黑体" pitchFamily="2" charset="-122"/>
                </a:rPr>
                <a:t>0</a:t>
              </a:r>
              <a:r>
                <a:rPr kumimoji="0" lang="zh-CN" altLang="en-US" sz="1800">
                  <a:solidFill>
                    <a:srgbClr val="000066"/>
                  </a:solidFill>
                  <a:latin typeface="黑体" pitchFamily="2" charset="-122"/>
                  <a:ea typeface="黑体" pitchFamily="2" charset="-122"/>
                </a:rPr>
                <a:t>页</a:t>
              </a:r>
            </a:p>
            <a:p>
              <a:pPr algn="ctr"/>
              <a:r>
                <a:rPr kumimoji="0" lang="zh-CN" altLang="en-US" sz="1800">
                  <a:solidFill>
                    <a:srgbClr val="000066"/>
                  </a:solidFill>
                  <a:latin typeface="黑体" pitchFamily="2" charset="-122"/>
                  <a:ea typeface="黑体" pitchFamily="2" charset="-122"/>
                </a:rPr>
                <a:t>（</a:t>
              </a:r>
              <a:r>
                <a:rPr kumimoji="0" lang="en-US" altLang="zh-CN" sz="1800">
                  <a:solidFill>
                    <a:srgbClr val="000066"/>
                  </a:solidFill>
                  <a:latin typeface="黑体" pitchFamily="2" charset="-122"/>
                  <a:ea typeface="黑体" pitchFamily="2" charset="-122"/>
                </a:rPr>
                <a:t>256</a:t>
              </a:r>
              <a:r>
                <a:rPr kumimoji="0" lang="zh-CN" altLang="en-US" sz="1800">
                  <a:solidFill>
                    <a:srgbClr val="000066"/>
                  </a:solidFill>
                  <a:latin typeface="黑体" pitchFamily="2" charset="-122"/>
                  <a:ea typeface="黑体" pitchFamily="2" charset="-122"/>
                </a:rPr>
                <a:t>个单元）</a:t>
              </a:r>
            </a:p>
          </p:txBody>
        </p:sp>
        <p:sp>
          <p:nvSpPr>
            <p:cNvPr id="53259" name="Text Box 21"/>
            <p:cNvSpPr txBox="1">
              <a:spLocks noChangeArrowheads="1"/>
            </p:cNvSpPr>
            <p:nvPr/>
          </p:nvSpPr>
          <p:spPr bwMode="auto">
            <a:xfrm>
              <a:off x="1081" y="1699"/>
              <a:ext cx="1088"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r>
                <a:rPr kumimoji="0" lang="en-US" altLang="zh-CN" sz="1800">
                  <a:solidFill>
                    <a:srgbClr val="000066"/>
                  </a:solidFill>
                  <a:latin typeface="Times New Roman" pitchFamily="18" charset="0"/>
                  <a:ea typeface="黑体" pitchFamily="2" charset="-122"/>
                </a:rPr>
                <a:t>……</a:t>
              </a:r>
              <a:endParaRPr kumimoji="0" lang="en-US" altLang="zh-CN" sz="1800">
                <a:solidFill>
                  <a:srgbClr val="000066"/>
                </a:solidFill>
                <a:latin typeface="黑体" pitchFamily="2" charset="-122"/>
                <a:ea typeface="黑体" pitchFamily="2" charset="-122"/>
              </a:endParaRPr>
            </a:p>
          </p:txBody>
        </p:sp>
        <p:sp>
          <p:nvSpPr>
            <p:cNvPr id="53260" name="Line 10"/>
            <p:cNvSpPr>
              <a:spLocks noChangeShapeType="1"/>
            </p:cNvSpPr>
            <p:nvPr/>
          </p:nvSpPr>
          <p:spPr bwMode="auto">
            <a:xfrm flipV="1">
              <a:off x="1058" y="2586"/>
              <a:ext cx="1161"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61" name="Text Box 21"/>
            <p:cNvSpPr txBox="1">
              <a:spLocks noChangeArrowheads="1"/>
            </p:cNvSpPr>
            <p:nvPr/>
          </p:nvSpPr>
          <p:spPr bwMode="auto">
            <a:xfrm>
              <a:off x="538" y="2512"/>
              <a:ext cx="479"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r"/>
              <a:r>
                <a:rPr kumimoji="0" lang="en-US" altLang="zh-CN" sz="1800">
                  <a:solidFill>
                    <a:schemeClr val="hlink"/>
                  </a:solidFill>
                  <a:latin typeface="黑体" pitchFamily="2" charset="-122"/>
                  <a:ea typeface="黑体" pitchFamily="2" charset="-122"/>
                </a:rPr>
                <a:t>FF</a:t>
              </a:r>
              <a:r>
                <a:rPr kumimoji="0" lang="en-US" altLang="zh-CN" sz="1800">
                  <a:solidFill>
                    <a:srgbClr val="000066"/>
                  </a:solidFill>
                  <a:latin typeface="黑体" pitchFamily="2" charset="-122"/>
                  <a:ea typeface="黑体" pitchFamily="2" charset="-122"/>
                </a:rPr>
                <a:t>00</a:t>
              </a:r>
            </a:p>
            <a:p>
              <a:pPr algn="r"/>
              <a:r>
                <a:rPr kumimoji="0" lang="en-US" altLang="zh-CN" sz="1800">
                  <a:solidFill>
                    <a:schemeClr val="hlink"/>
                  </a:solidFill>
                  <a:latin typeface="黑体" pitchFamily="2" charset="-122"/>
                  <a:ea typeface="黑体" pitchFamily="2" charset="-122"/>
                </a:rPr>
                <a:t> </a:t>
              </a:r>
              <a:r>
                <a:rPr kumimoji="0" lang="en-US" altLang="zh-CN" sz="1800">
                  <a:solidFill>
                    <a:schemeClr val="hlink"/>
                  </a:solidFill>
                  <a:latin typeface="Times New Roman" pitchFamily="18" charset="0"/>
                  <a:ea typeface="黑体" pitchFamily="2" charset="-122"/>
                </a:rPr>
                <a:t>…</a:t>
              </a:r>
              <a:endParaRPr kumimoji="0" lang="en-US" altLang="zh-CN" sz="1800">
                <a:solidFill>
                  <a:srgbClr val="000066"/>
                </a:solidFill>
                <a:latin typeface="黑体" pitchFamily="2" charset="-122"/>
                <a:ea typeface="黑体" pitchFamily="2" charset="-122"/>
              </a:endParaRPr>
            </a:p>
            <a:p>
              <a:pPr algn="r"/>
              <a:r>
                <a:rPr kumimoji="0" lang="en-US" altLang="zh-CN" sz="1800">
                  <a:solidFill>
                    <a:schemeClr val="hlink"/>
                  </a:solidFill>
                  <a:latin typeface="黑体" pitchFamily="2" charset="-122"/>
                  <a:ea typeface="黑体" pitchFamily="2" charset="-122"/>
                </a:rPr>
                <a:t>FF</a:t>
              </a:r>
              <a:r>
                <a:rPr kumimoji="0" lang="en-US" altLang="zh-CN" sz="1800">
                  <a:solidFill>
                    <a:srgbClr val="000066"/>
                  </a:solidFill>
                  <a:latin typeface="黑体" pitchFamily="2" charset="-122"/>
                  <a:ea typeface="黑体" pitchFamily="2" charset="-122"/>
                </a:rPr>
                <a:t>FF</a:t>
              </a:r>
            </a:p>
          </p:txBody>
        </p:sp>
        <p:sp>
          <p:nvSpPr>
            <p:cNvPr id="53262" name="Text Box 21"/>
            <p:cNvSpPr txBox="1">
              <a:spLocks noChangeArrowheads="1"/>
            </p:cNvSpPr>
            <p:nvPr/>
          </p:nvSpPr>
          <p:spPr bwMode="auto">
            <a:xfrm>
              <a:off x="1064" y="2602"/>
              <a:ext cx="1088" cy="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r>
                <a:rPr kumimoji="0" lang="zh-CN" altLang="en-US" sz="1800">
                  <a:solidFill>
                    <a:srgbClr val="000066"/>
                  </a:solidFill>
                  <a:latin typeface="黑体" pitchFamily="2" charset="-122"/>
                  <a:ea typeface="黑体" pitchFamily="2" charset="-122"/>
                </a:rPr>
                <a:t>第</a:t>
              </a:r>
              <a:r>
                <a:rPr kumimoji="0" lang="en-US" altLang="zh-CN" sz="1800">
                  <a:solidFill>
                    <a:srgbClr val="000066"/>
                  </a:solidFill>
                  <a:latin typeface="黑体" pitchFamily="2" charset="-122"/>
                  <a:ea typeface="黑体" pitchFamily="2" charset="-122"/>
                </a:rPr>
                <a:t>255</a:t>
              </a:r>
              <a:r>
                <a:rPr kumimoji="0" lang="zh-CN" altLang="en-US" sz="1800">
                  <a:solidFill>
                    <a:srgbClr val="000066"/>
                  </a:solidFill>
                  <a:latin typeface="黑体" pitchFamily="2" charset="-122"/>
                  <a:ea typeface="黑体" pitchFamily="2" charset="-122"/>
                </a:rPr>
                <a:t>页</a:t>
              </a:r>
            </a:p>
            <a:p>
              <a:pPr algn="ctr"/>
              <a:r>
                <a:rPr kumimoji="0" lang="zh-CN" altLang="en-US" sz="1800">
                  <a:solidFill>
                    <a:srgbClr val="000066"/>
                  </a:solidFill>
                  <a:latin typeface="黑体" pitchFamily="2" charset="-122"/>
                  <a:ea typeface="黑体" pitchFamily="2" charset="-122"/>
                </a:rPr>
                <a:t>（</a:t>
              </a:r>
              <a:r>
                <a:rPr kumimoji="0" lang="en-US" altLang="zh-CN" sz="1800">
                  <a:solidFill>
                    <a:srgbClr val="000066"/>
                  </a:solidFill>
                  <a:latin typeface="黑体" pitchFamily="2" charset="-122"/>
                  <a:ea typeface="黑体" pitchFamily="2" charset="-122"/>
                </a:rPr>
                <a:t>256</a:t>
              </a:r>
              <a:r>
                <a:rPr kumimoji="0" lang="zh-CN" altLang="en-US" sz="1800">
                  <a:solidFill>
                    <a:srgbClr val="000066"/>
                  </a:solidFill>
                  <a:latin typeface="黑体" pitchFamily="2" charset="-122"/>
                  <a:ea typeface="黑体" pitchFamily="2" charset="-122"/>
                </a:rPr>
                <a:t>个单元）</a:t>
              </a:r>
            </a:p>
          </p:txBody>
        </p:sp>
        <p:grpSp>
          <p:nvGrpSpPr>
            <p:cNvPr id="53263" name="Group 48"/>
            <p:cNvGrpSpPr>
              <a:grpSpLocks/>
            </p:cNvGrpSpPr>
            <p:nvPr/>
          </p:nvGrpSpPr>
          <p:grpSpPr bwMode="auto">
            <a:xfrm>
              <a:off x="249" y="3076"/>
              <a:ext cx="1358" cy="462"/>
              <a:chOff x="381" y="3548"/>
              <a:chExt cx="1358" cy="462"/>
            </a:xfrm>
          </p:grpSpPr>
          <p:sp>
            <p:nvSpPr>
              <p:cNvPr id="53270" name="Rectangle 25"/>
              <p:cNvSpPr>
                <a:spLocks noChangeArrowheads="1"/>
              </p:cNvSpPr>
              <p:nvPr/>
            </p:nvSpPr>
            <p:spPr bwMode="auto">
              <a:xfrm>
                <a:off x="447" y="3787"/>
                <a:ext cx="1271" cy="194"/>
              </a:xfrm>
              <a:prstGeom prst="rect">
                <a:avLst/>
              </a:prstGeom>
              <a:solidFill>
                <a:srgbClr val="D3F1BF"/>
              </a:solidFill>
              <a:ln w="9525">
                <a:solidFill>
                  <a:srgbClr val="000000"/>
                </a:solidFill>
                <a:miter lim="800000"/>
                <a:headEnd/>
                <a:tailEnd/>
              </a:ln>
            </p:spPr>
            <p:txBody>
              <a:bodyPr wrap="none" anchor="ctr"/>
              <a:lstStyle/>
              <a:p>
                <a:pPr>
                  <a:lnSpc>
                    <a:spcPct val="90000"/>
                  </a:lnSpc>
                </a:pPr>
                <a:endParaRPr lang="zh-CN" altLang="en-US" sz="1800">
                  <a:latin typeface="黑体" pitchFamily="2" charset="-122"/>
                  <a:ea typeface="黑体" pitchFamily="2" charset="-122"/>
                </a:endParaRPr>
              </a:p>
            </p:txBody>
          </p:sp>
          <p:sp>
            <p:nvSpPr>
              <p:cNvPr id="53271" name="Line 26"/>
              <p:cNvSpPr>
                <a:spLocks noChangeShapeType="1"/>
              </p:cNvSpPr>
              <p:nvPr/>
            </p:nvSpPr>
            <p:spPr bwMode="auto">
              <a:xfrm>
                <a:off x="1097" y="3787"/>
                <a:ext cx="1" cy="19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272" name="Text Box 27"/>
              <p:cNvSpPr txBox="1">
                <a:spLocks noChangeArrowheads="1"/>
              </p:cNvSpPr>
              <p:nvPr/>
            </p:nvSpPr>
            <p:spPr bwMode="auto">
              <a:xfrm>
                <a:off x="1045" y="3769"/>
                <a:ext cx="69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spcBef>
                    <a:spcPct val="50000"/>
                  </a:spcBef>
                </a:pPr>
                <a:r>
                  <a:rPr lang="zh-CN" altLang="en-US" sz="1800">
                    <a:solidFill>
                      <a:srgbClr val="0000FF"/>
                    </a:solidFill>
                    <a:latin typeface="黑体" pitchFamily="2" charset="-122"/>
                    <a:ea typeface="黑体" pitchFamily="2" charset="-122"/>
                  </a:rPr>
                  <a:t>页内地址</a:t>
                </a:r>
                <a:endParaRPr lang="zh-CN" altLang="en-US" sz="1800" b="0">
                  <a:solidFill>
                    <a:srgbClr val="0000FF"/>
                  </a:solidFill>
                  <a:latin typeface="黑体" pitchFamily="2" charset="-122"/>
                  <a:ea typeface="黑体" pitchFamily="2" charset="-122"/>
                </a:endParaRPr>
              </a:p>
            </p:txBody>
          </p:sp>
          <p:sp>
            <p:nvSpPr>
              <p:cNvPr id="53273" name="Text Box 28"/>
              <p:cNvSpPr txBox="1">
                <a:spLocks noChangeArrowheads="1"/>
              </p:cNvSpPr>
              <p:nvPr/>
            </p:nvSpPr>
            <p:spPr bwMode="auto">
              <a:xfrm>
                <a:off x="381" y="3779"/>
                <a:ext cx="78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spcBef>
                    <a:spcPct val="50000"/>
                  </a:spcBef>
                </a:pPr>
                <a:r>
                  <a:rPr lang="zh-CN" altLang="en-US" sz="1800">
                    <a:solidFill>
                      <a:schemeClr val="hlink"/>
                    </a:solidFill>
                    <a:latin typeface="黑体" pitchFamily="2" charset="-122"/>
                    <a:ea typeface="黑体" pitchFamily="2" charset="-122"/>
                  </a:rPr>
                  <a:t>页面地址</a:t>
                </a:r>
                <a:endParaRPr lang="zh-CN" altLang="en-US" sz="1800" b="0">
                  <a:solidFill>
                    <a:schemeClr val="hlink"/>
                  </a:solidFill>
                  <a:latin typeface="黑体" pitchFamily="2" charset="-122"/>
                  <a:ea typeface="黑体" pitchFamily="2" charset="-122"/>
                </a:endParaRPr>
              </a:p>
            </p:txBody>
          </p:sp>
          <p:sp>
            <p:nvSpPr>
              <p:cNvPr id="53274" name="Line 53"/>
              <p:cNvSpPr>
                <a:spLocks noChangeShapeType="1"/>
              </p:cNvSpPr>
              <p:nvPr/>
            </p:nvSpPr>
            <p:spPr bwMode="auto">
              <a:xfrm flipV="1">
                <a:off x="453" y="3551"/>
                <a:ext cx="327" cy="230"/>
              </a:xfrm>
              <a:prstGeom prst="line">
                <a:avLst/>
              </a:prstGeom>
              <a:noFill/>
              <a:ln w="19050">
                <a:solidFill>
                  <a:schemeClr val="tx1"/>
                </a:solidFill>
                <a:prstDash val="sysDot"/>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53275" name="Line 54"/>
              <p:cNvSpPr>
                <a:spLocks noChangeShapeType="1"/>
              </p:cNvSpPr>
              <p:nvPr/>
            </p:nvSpPr>
            <p:spPr bwMode="auto">
              <a:xfrm>
                <a:off x="932" y="3551"/>
                <a:ext cx="164" cy="239"/>
              </a:xfrm>
              <a:prstGeom prst="line">
                <a:avLst/>
              </a:prstGeom>
              <a:noFill/>
              <a:ln w="19050">
                <a:solidFill>
                  <a:schemeClr val="tx1"/>
                </a:solidFill>
                <a:prstDash val="sysDot"/>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53276" name="Line 55"/>
              <p:cNvSpPr>
                <a:spLocks noChangeShapeType="1"/>
              </p:cNvSpPr>
              <p:nvPr/>
            </p:nvSpPr>
            <p:spPr bwMode="auto">
              <a:xfrm>
                <a:off x="1094" y="3548"/>
                <a:ext cx="644" cy="241"/>
              </a:xfrm>
              <a:prstGeom prst="line">
                <a:avLst/>
              </a:prstGeom>
              <a:noFill/>
              <a:ln w="19050">
                <a:solidFill>
                  <a:schemeClr val="tx1"/>
                </a:solidFill>
                <a:prstDash val="sysDot"/>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grpSp>
        <p:sp>
          <p:nvSpPr>
            <p:cNvPr id="53264" name="Text Box 56"/>
            <p:cNvSpPr txBox="1">
              <a:spLocks noChangeArrowheads="1"/>
            </p:cNvSpPr>
            <p:nvPr/>
          </p:nvSpPr>
          <p:spPr bwMode="auto">
            <a:xfrm>
              <a:off x="2895" y="1290"/>
              <a:ext cx="1232" cy="193"/>
            </a:xfrm>
            <a:prstGeom prst="rect">
              <a:avLst/>
            </a:prstGeom>
            <a:noFill/>
            <a:ln w="19050">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r"/>
              <a:r>
                <a:rPr lang="zh-CN" altLang="en-US" sz="1800">
                  <a:latin typeface="黑体" pitchFamily="2" charset="-122"/>
                  <a:ea typeface="黑体" pitchFamily="2" charset="-122"/>
                </a:rPr>
                <a:t>  </a:t>
              </a:r>
              <a:r>
                <a:rPr lang="en-US" altLang="zh-CN" sz="1800">
                  <a:solidFill>
                    <a:schemeClr val="hlink"/>
                  </a:solidFill>
                  <a:latin typeface="黑体" pitchFamily="2" charset="-122"/>
                  <a:ea typeface="黑体" pitchFamily="2" charset="-122"/>
                </a:rPr>
                <a:t>00</a:t>
              </a:r>
              <a:r>
                <a:rPr lang="en-US" altLang="zh-CN" sz="1800">
                  <a:latin typeface="黑体" pitchFamily="2" charset="-122"/>
                  <a:ea typeface="黑体" pitchFamily="2" charset="-122"/>
                </a:rPr>
                <a:t>   </a:t>
              </a:r>
              <a:r>
                <a:rPr lang="zh-CN" altLang="en-US" sz="1800">
                  <a:solidFill>
                    <a:srgbClr val="0000FF"/>
                  </a:solidFill>
                  <a:latin typeface="黑体" pitchFamily="2" charset="-122"/>
                  <a:ea typeface="黑体" pitchFamily="2" charset="-122"/>
                </a:rPr>
                <a:t>页内地址</a:t>
              </a:r>
            </a:p>
          </p:txBody>
        </p:sp>
        <p:sp>
          <p:nvSpPr>
            <p:cNvPr id="53265" name="Line 57"/>
            <p:cNvSpPr>
              <a:spLocks noChangeShapeType="1"/>
            </p:cNvSpPr>
            <p:nvPr/>
          </p:nvSpPr>
          <p:spPr bwMode="auto">
            <a:xfrm>
              <a:off x="3509" y="1290"/>
              <a:ext cx="0" cy="187"/>
            </a:xfrm>
            <a:prstGeom prst="line">
              <a:avLst/>
            </a:prstGeom>
            <a:noFill/>
            <a:ln w="19050">
              <a:solidFill>
                <a:srgbClr val="000066"/>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zh-CN" altLang="en-US"/>
            </a:p>
          </p:txBody>
        </p:sp>
        <p:sp>
          <p:nvSpPr>
            <p:cNvPr id="53266" name="Text Box 58"/>
            <p:cNvSpPr txBox="1">
              <a:spLocks noChangeArrowheads="1"/>
            </p:cNvSpPr>
            <p:nvPr/>
          </p:nvSpPr>
          <p:spPr bwMode="auto">
            <a:xfrm>
              <a:off x="2961" y="847"/>
              <a:ext cx="614" cy="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r>
                <a:rPr lang="en-US" altLang="zh-CN" sz="1800">
                  <a:solidFill>
                    <a:schemeClr val="hlink"/>
                  </a:solidFill>
                  <a:latin typeface="黑体" pitchFamily="2" charset="-122"/>
                  <a:ea typeface="黑体" pitchFamily="2" charset="-122"/>
                </a:rPr>
                <a:t>00H</a:t>
              </a:r>
            </a:p>
          </p:txBody>
        </p:sp>
        <p:sp>
          <p:nvSpPr>
            <p:cNvPr id="53267" name="Line 60"/>
            <p:cNvSpPr>
              <a:spLocks noChangeShapeType="1"/>
            </p:cNvSpPr>
            <p:nvPr/>
          </p:nvSpPr>
          <p:spPr bwMode="auto">
            <a:xfrm>
              <a:off x="3242" y="1051"/>
              <a:ext cx="0" cy="228"/>
            </a:xfrm>
            <a:prstGeom prst="line">
              <a:avLst/>
            </a:prstGeom>
            <a:noFill/>
            <a:ln w="19050">
              <a:solidFill>
                <a:srgbClr val="000066"/>
              </a:solidFill>
              <a:round/>
              <a:headEnd/>
              <a:tailEnd type="stealth" w="lg" len="lg"/>
            </a:ln>
            <a:extLst>
              <a:ext uri="{909E8E84-426E-40DD-AFC4-6F175D3DCCD1}">
                <a14:hiddenFill xmlns:a14="http://schemas.microsoft.com/office/drawing/2010/main">
                  <a:noFill/>
                </a14:hiddenFill>
              </a:ext>
            </a:extLst>
          </p:spPr>
          <p:txBody>
            <a:bodyPr lIns="90000" tIns="46800" rIns="90000" bIns="46800">
              <a:spAutoFit/>
            </a:bodyPr>
            <a:lstStyle/>
            <a:p>
              <a:endParaRPr lang="zh-CN" altLang="en-US"/>
            </a:p>
          </p:txBody>
        </p:sp>
        <p:sp>
          <p:nvSpPr>
            <p:cNvPr id="53268" name="Line 61"/>
            <p:cNvSpPr>
              <a:spLocks noChangeShapeType="1"/>
            </p:cNvSpPr>
            <p:nvPr/>
          </p:nvSpPr>
          <p:spPr bwMode="auto">
            <a:xfrm rot="5400000">
              <a:off x="2560" y="1082"/>
              <a:ext cx="0" cy="632"/>
            </a:xfrm>
            <a:prstGeom prst="line">
              <a:avLst/>
            </a:prstGeom>
            <a:noFill/>
            <a:ln w="19050">
              <a:solidFill>
                <a:srgbClr val="000066"/>
              </a:solidFill>
              <a:round/>
              <a:headEnd/>
              <a:tailEnd type="stealth" w="lg" len="lg"/>
            </a:ln>
            <a:extLst>
              <a:ext uri="{909E8E84-426E-40DD-AFC4-6F175D3DCCD1}">
                <a14:hiddenFill xmlns:a14="http://schemas.microsoft.com/office/drawing/2010/main">
                  <a:noFill/>
                </a14:hiddenFill>
              </a:ext>
            </a:extLst>
          </p:spPr>
          <p:txBody>
            <a:bodyPr lIns="90000" tIns="46800" rIns="90000" bIns="46800">
              <a:spAutoFit/>
            </a:bodyPr>
            <a:lstStyle/>
            <a:p>
              <a:endParaRPr lang="zh-CN" altLang="en-US"/>
            </a:p>
          </p:txBody>
        </p:sp>
        <p:sp>
          <p:nvSpPr>
            <p:cNvPr id="53269" name="Rectangle 63"/>
            <p:cNvSpPr>
              <a:spLocks noChangeArrowheads="1"/>
            </p:cNvSpPr>
            <p:nvPr/>
          </p:nvSpPr>
          <p:spPr bwMode="auto">
            <a:xfrm>
              <a:off x="1027" y="1184"/>
              <a:ext cx="1174" cy="464"/>
            </a:xfrm>
            <a:prstGeom prst="rect">
              <a:avLst/>
            </a:prstGeom>
            <a:noFill/>
            <a:ln w="28575">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square" lIns="90000" tIns="46800" rIns="90000" bIns="46800" anchor="ctr">
              <a:spAutoFit/>
            </a:bodyPr>
            <a:lstStyle/>
            <a:p>
              <a:endParaRPr lang="zh-CN" altLang="en-US">
                <a:latin typeface="黑体" pitchFamily="2" charset="-122"/>
                <a:ea typeface="黑体" pitchFamily="2" charset="-122"/>
              </a:endParaRPr>
            </a:p>
          </p:txBody>
        </p:sp>
      </p:grpSp>
      <p:sp>
        <p:nvSpPr>
          <p:cNvPr id="53252" name="Rectangle 2"/>
          <p:cNvSpPr>
            <a:spLocks noChangeArrowheads="1"/>
          </p:cNvSpPr>
          <p:nvPr/>
        </p:nvSpPr>
        <p:spPr bwMode="auto">
          <a:xfrm>
            <a:off x="492125" y="379413"/>
            <a:ext cx="281463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eaLnBrk="1" hangingPunct="1"/>
            <a:r>
              <a:rPr kumimoji="0" lang="zh-CN" altLang="en-US">
                <a:latin typeface="黑体" pitchFamily="2" charset="-122"/>
                <a:ea typeface="黑体" pitchFamily="2" charset="-122"/>
              </a:rPr>
              <a:t>(</a:t>
            </a:r>
            <a:r>
              <a:rPr kumimoji="0" lang="en-US" altLang="zh-CN">
                <a:latin typeface="黑体" pitchFamily="2" charset="-122"/>
                <a:ea typeface="黑体" pitchFamily="2" charset="-122"/>
              </a:rPr>
              <a:t>10</a:t>
            </a:r>
            <a:r>
              <a:rPr kumimoji="0" lang="zh-CN" altLang="en-US">
                <a:latin typeface="黑体" pitchFamily="2" charset="-122"/>
                <a:ea typeface="黑体" pitchFamily="2" charset="-122"/>
              </a:rPr>
              <a:t>)页面寻址</a:t>
            </a:r>
          </a:p>
        </p:txBody>
      </p:sp>
    </p:spTree>
  </p:cSld>
  <p:clrMapOvr>
    <a:masterClrMapping/>
  </p:clrMapOvr>
  <p:transition>
    <p:wipe dir="d"/>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9"/>
          <p:cNvSpPr>
            <a:spLocks noChangeArrowheads="1"/>
          </p:cNvSpPr>
          <p:nvPr/>
        </p:nvSpPr>
        <p:spPr bwMode="auto">
          <a:xfrm>
            <a:off x="809625" y="877888"/>
            <a:ext cx="71199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eaLnBrk="1" hangingPunct="1"/>
            <a:r>
              <a:rPr kumimoji="0" lang="en-US" altLang="zh-CN">
                <a:latin typeface="黑体" pitchFamily="2" charset="-122"/>
                <a:ea typeface="黑体" pitchFamily="2" charset="-122"/>
              </a:rPr>
              <a:t>2)</a:t>
            </a:r>
            <a:r>
              <a:rPr kumimoji="0" lang="zh-CN" altLang="en-US">
                <a:latin typeface="黑体" pitchFamily="2" charset="-122"/>
                <a:ea typeface="黑体" pitchFamily="2" charset="-122"/>
              </a:rPr>
              <a:t>当前页寻址</a:t>
            </a:r>
          </a:p>
        </p:txBody>
      </p:sp>
      <p:grpSp>
        <p:nvGrpSpPr>
          <p:cNvPr id="54275" name="Group 46"/>
          <p:cNvGrpSpPr>
            <a:grpSpLocks/>
          </p:cNvGrpSpPr>
          <p:nvPr/>
        </p:nvGrpSpPr>
        <p:grpSpPr bwMode="auto">
          <a:xfrm>
            <a:off x="395288" y="1455738"/>
            <a:ext cx="6154737" cy="4160837"/>
            <a:chOff x="249" y="917"/>
            <a:chExt cx="3877" cy="2621"/>
          </a:xfrm>
        </p:grpSpPr>
        <p:sp>
          <p:nvSpPr>
            <p:cNvPr id="54277" name="Rectangle 8"/>
            <p:cNvSpPr>
              <a:spLocks noChangeArrowheads="1"/>
            </p:cNvSpPr>
            <p:nvPr/>
          </p:nvSpPr>
          <p:spPr bwMode="auto">
            <a:xfrm>
              <a:off x="2479" y="1476"/>
              <a:ext cx="911" cy="29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ctr">
              <a:spAutoFit/>
            </a:bodyPr>
            <a:lstStyle/>
            <a:p>
              <a:endParaRPr lang="zh-CN" altLang="en-US">
                <a:latin typeface="黑体" pitchFamily="2" charset="-122"/>
                <a:ea typeface="黑体" pitchFamily="2" charset="-122"/>
              </a:endParaRPr>
            </a:p>
          </p:txBody>
        </p:sp>
        <p:grpSp>
          <p:nvGrpSpPr>
            <p:cNvPr id="54278" name="Group 32"/>
            <p:cNvGrpSpPr>
              <a:grpSpLocks/>
            </p:cNvGrpSpPr>
            <p:nvPr/>
          </p:nvGrpSpPr>
          <p:grpSpPr bwMode="auto">
            <a:xfrm>
              <a:off x="2894" y="2010"/>
              <a:ext cx="1232" cy="193"/>
              <a:chOff x="2968" y="1230"/>
              <a:chExt cx="1542" cy="193"/>
            </a:xfrm>
          </p:grpSpPr>
          <p:sp>
            <p:nvSpPr>
              <p:cNvPr id="54307" name="Text Box 33"/>
              <p:cNvSpPr txBox="1">
                <a:spLocks noChangeArrowheads="1"/>
              </p:cNvSpPr>
              <p:nvPr/>
            </p:nvSpPr>
            <p:spPr bwMode="auto">
              <a:xfrm>
                <a:off x="2968" y="1230"/>
                <a:ext cx="1542" cy="193"/>
              </a:xfrm>
              <a:prstGeom prst="rect">
                <a:avLst/>
              </a:prstGeom>
              <a:noFill/>
              <a:ln w="19050">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r>
                  <a:rPr lang="zh-CN" altLang="en-US" sz="1600">
                    <a:solidFill>
                      <a:schemeClr val="hlink"/>
                    </a:solidFill>
                    <a:latin typeface="黑体" pitchFamily="2" charset="-122"/>
                    <a:ea typeface="黑体" pitchFamily="2" charset="-122"/>
                  </a:rPr>
                  <a:t>当前页面</a:t>
                </a:r>
                <a:r>
                  <a:rPr lang="zh-CN" altLang="en-US" sz="1600">
                    <a:latin typeface="黑体" pitchFamily="2" charset="-122"/>
                    <a:ea typeface="黑体" pitchFamily="2" charset="-122"/>
                  </a:rPr>
                  <a:t>  </a:t>
                </a:r>
                <a:r>
                  <a:rPr lang="zh-CN" altLang="en-US" sz="1600">
                    <a:solidFill>
                      <a:srgbClr val="0000FF"/>
                    </a:solidFill>
                    <a:latin typeface="黑体" pitchFamily="2" charset="-122"/>
                    <a:ea typeface="黑体" pitchFamily="2" charset="-122"/>
                  </a:rPr>
                  <a:t>页内地址</a:t>
                </a:r>
              </a:p>
            </p:txBody>
          </p:sp>
          <p:sp>
            <p:nvSpPr>
              <p:cNvPr id="54308" name="Line 34"/>
              <p:cNvSpPr>
                <a:spLocks noChangeShapeType="1"/>
              </p:cNvSpPr>
              <p:nvPr/>
            </p:nvSpPr>
            <p:spPr bwMode="auto">
              <a:xfrm>
                <a:off x="3736" y="1230"/>
                <a:ext cx="0" cy="187"/>
              </a:xfrm>
              <a:prstGeom prst="line">
                <a:avLst/>
              </a:prstGeom>
              <a:noFill/>
              <a:ln w="19050">
                <a:solidFill>
                  <a:srgbClr val="000066"/>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zh-CN" altLang="en-US"/>
              </a:p>
            </p:txBody>
          </p:sp>
        </p:grpSp>
        <p:sp>
          <p:nvSpPr>
            <p:cNvPr id="54279" name="Line 36"/>
            <p:cNvSpPr>
              <a:spLocks noChangeShapeType="1"/>
            </p:cNvSpPr>
            <p:nvPr/>
          </p:nvSpPr>
          <p:spPr bwMode="auto">
            <a:xfrm>
              <a:off x="3241" y="1771"/>
              <a:ext cx="0" cy="228"/>
            </a:xfrm>
            <a:prstGeom prst="line">
              <a:avLst/>
            </a:prstGeom>
            <a:noFill/>
            <a:ln w="19050">
              <a:solidFill>
                <a:srgbClr val="000066"/>
              </a:solidFill>
              <a:round/>
              <a:headEnd/>
              <a:tailEnd type="stealth" w="lg" len="lg"/>
            </a:ln>
            <a:extLst>
              <a:ext uri="{909E8E84-426E-40DD-AFC4-6F175D3DCCD1}">
                <a14:hiddenFill xmlns:a14="http://schemas.microsoft.com/office/drawing/2010/main">
                  <a:noFill/>
                </a14:hiddenFill>
              </a:ext>
            </a:extLst>
          </p:spPr>
          <p:txBody>
            <a:bodyPr lIns="90000" tIns="46800" rIns="90000" bIns="46800">
              <a:spAutoFit/>
            </a:bodyPr>
            <a:lstStyle/>
            <a:p>
              <a:endParaRPr lang="zh-CN" altLang="en-US"/>
            </a:p>
          </p:txBody>
        </p:sp>
        <p:sp>
          <p:nvSpPr>
            <p:cNvPr id="54280" name="Line 37"/>
            <p:cNvSpPr>
              <a:spLocks noChangeShapeType="1"/>
            </p:cNvSpPr>
            <p:nvPr/>
          </p:nvSpPr>
          <p:spPr bwMode="auto">
            <a:xfrm rot="5400000">
              <a:off x="2559" y="1802"/>
              <a:ext cx="0" cy="632"/>
            </a:xfrm>
            <a:prstGeom prst="line">
              <a:avLst/>
            </a:prstGeom>
            <a:noFill/>
            <a:ln w="19050">
              <a:solidFill>
                <a:srgbClr val="000066"/>
              </a:solidFill>
              <a:round/>
              <a:headEnd/>
              <a:tailEnd type="stealth" w="lg" len="lg"/>
            </a:ln>
            <a:extLst>
              <a:ext uri="{909E8E84-426E-40DD-AFC4-6F175D3DCCD1}">
                <a14:hiddenFill xmlns:a14="http://schemas.microsoft.com/office/drawing/2010/main">
                  <a:noFill/>
                </a14:hiddenFill>
              </a:ext>
            </a:extLst>
          </p:spPr>
          <p:txBody>
            <a:bodyPr lIns="90000" tIns="46800" rIns="90000" bIns="46800">
              <a:spAutoFit/>
            </a:bodyPr>
            <a:lstStyle/>
            <a:p>
              <a:endParaRPr lang="zh-CN" altLang="en-US"/>
            </a:p>
          </p:txBody>
        </p:sp>
        <p:grpSp>
          <p:nvGrpSpPr>
            <p:cNvPr id="54281" name="Group 38"/>
            <p:cNvGrpSpPr>
              <a:grpSpLocks/>
            </p:cNvGrpSpPr>
            <p:nvPr/>
          </p:nvGrpSpPr>
          <p:grpSpPr bwMode="auto">
            <a:xfrm>
              <a:off x="2888" y="1573"/>
              <a:ext cx="1232" cy="193"/>
              <a:chOff x="2968" y="1230"/>
              <a:chExt cx="1542" cy="193"/>
            </a:xfrm>
          </p:grpSpPr>
          <p:sp>
            <p:nvSpPr>
              <p:cNvPr id="54305" name="Text Box 39"/>
              <p:cNvSpPr txBox="1">
                <a:spLocks noChangeArrowheads="1"/>
              </p:cNvSpPr>
              <p:nvPr/>
            </p:nvSpPr>
            <p:spPr bwMode="auto">
              <a:xfrm>
                <a:off x="2968" y="1230"/>
                <a:ext cx="1542" cy="193"/>
              </a:xfrm>
              <a:prstGeom prst="rect">
                <a:avLst/>
              </a:prstGeom>
              <a:noFill/>
              <a:ln w="19050">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r>
                  <a:rPr lang="zh-CN" altLang="en-US" sz="1800">
                    <a:latin typeface="黑体" pitchFamily="2" charset="-122"/>
                    <a:ea typeface="黑体" pitchFamily="2" charset="-122"/>
                  </a:rPr>
                  <a:t> </a:t>
                </a:r>
                <a:r>
                  <a:rPr lang="en-US" altLang="zh-CN" sz="1800">
                    <a:solidFill>
                      <a:schemeClr val="hlink"/>
                    </a:solidFill>
                    <a:latin typeface="黑体" pitchFamily="2" charset="-122"/>
                    <a:ea typeface="黑体" pitchFamily="2" charset="-122"/>
                  </a:rPr>
                  <a:t>PC</a:t>
                </a:r>
                <a:r>
                  <a:rPr lang="en-US" altLang="zh-CN" sz="1400">
                    <a:solidFill>
                      <a:schemeClr val="hlink"/>
                    </a:solidFill>
                    <a:latin typeface="黑体" pitchFamily="2" charset="-122"/>
                    <a:ea typeface="黑体" pitchFamily="2" charset="-122"/>
                  </a:rPr>
                  <a:t>H</a:t>
                </a:r>
                <a:r>
                  <a:rPr lang="en-US" altLang="zh-CN" sz="1800">
                    <a:latin typeface="黑体" pitchFamily="2" charset="-122"/>
                    <a:ea typeface="黑体" pitchFamily="2" charset="-122"/>
                  </a:rPr>
                  <a:t>     PC</a:t>
                </a:r>
                <a:r>
                  <a:rPr lang="en-US" altLang="zh-CN" sz="1400">
                    <a:latin typeface="黑体" pitchFamily="2" charset="-122"/>
                    <a:ea typeface="黑体" pitchFamily="2" charset="-122"/>
                  </a:rPr>
                  <a:t>L</a:t>
                </a:r>
              </a:p>
            </p:txBody>
          </p:sp>
          <p:sp>
            <p:nvSpPr>
              <p:cNvPr id="54306" name="Line 40"/>
              <p:cNvSpPr>
                <a:spLocks noChangeShapeType="1"/>
              </p:cNvSpPr>
              <p:nvPr/>
            </p:nvSpPr>
            <p:spPr bwMode="auto">
              <a:xfrm>
                <a:off x="3736" y="1230"/>
                <a:ext cx="0" cy="187"/>
              </a:xfrm>
              <a:prstGeom prst="line">
                <a:avLst/>
              </a:prstGeom>
              <a:noFill/>
              <a:ln w="19050">
                <a:solidFill>
                  <a:srgbClr val="000066"/>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zh-CN" altLang="en-US"/>
              </a:p>
            </p:txBody>
          </p:sp>
        </p:grpSp>
        <p:grpSp>
          <p:nvGrpSpPr>
            <p:cNvPr id="54282" name="Group 45"/>
            <p:cNvGrpSpPr>
              <a:grpSpLocks/>
            </p:cNvGrpSpPr>
            <p:nvPr/>
          </p:nvGrpSpPr>
          <p:grpSpPr bwMode="auto">
            <a:xfrm>
              <a:off x="249" y="917"/>
              <a:ext cx="1970" cy="2621"/>
              <a:chOff x="249" y="917"/>
              <a:chExt cx="1970" cy="2621"/>
            </a:xfrm>
          </p:grpSpPr>
          <p:sp>
            <p:nvSpPr>
              <p:cNvPr id="54284" name="Text Box 23"/>
              <p:cNvSpPr txBox="1">
                <a:spLocks noChangeArrowheads="1"/>
              </p:cNvSpPr>
              <p:nvPr/>
            </p:nvSpPr>
            <p:spPr bwMode="auto">
              <a:xfrm>
                <a:off x="1198" y="917"/>
                <a:ext cx="850" cy="19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r>
                  <a:rPr kumimoji="0" lang="zh-CN" altLang="en-US" sz="1800">
                    <a:solidFill>
                      <a:srgbClr val="000066"/>
                    </a:solidFill>
                    <a:latin typeface="黑体" pitchFamily="2" charset="-122"/>
                    <a:ea typeface="黑体" pitchFamily="2" charset="-122"/>
                  </a:rPr>
                  <a:t>主存储器</a:t>
                </a:r>
              </a:p>
            </p:txBody>
          </p:sp>
          <p:sp>
            <p:nvSpPr>
              <p:cNvPr id="54285" name="Text Box 21"/>
              <p:cNvSpPr txBox="1">
                <a:spLocks noChangeArrowheads="1"/>
              </p:cNvSpPr>
              <p:nvPr/>
            </p:nvSpPr>
            <p:spPr bwMode="auto">
              <a:xfrm>
                <a:off x="537" y="1110"/>
                <a:ext cx="479" cy="6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r"/>
                <a:r>
                  <a:rPr kumimoji="0" lang="zh-CN" altLang="en-US" sz="1800">
                    <a:solidFill>
                      <a:schemeClr val="hlink"/>
                    </a:solidFill>
                    <a:latin typeface="黑体" pitchFamily="2" charset="-122"/>
                    <a:ea typeface="黑体" pitchFamily="2" charset="-122"/>
                  </a:rPr>
                  <a:t>00</a:t>
                </a:r>
                <a:r>
                  <a:rPr kumimoji="0" lang="en-US" altLang="zh-CN" sz="1800">
                    <a:solidFill>
                      <a:srgbClr val="000066"/>
                    </a:solidFill>
                    <a:latin typeface="黑体" pitchFamily="2" charset="-122"/>
                    <a:ea typeface="黑体" pitchFamily="2" charset="-122"/>
                  </a:rPr>
                  <a:t>00</a:t>
                </a:r>
              </a:p>
              <a:p>
                <a:pPr algn="r"/>
                <a:r>
                  <a:rPr kumimoji="0" lang="en-US" altLang="zh-CN" sz="1800">
                    <a:solidFill>
                      <a:schemeClr val="hlink"/>
                    </a:solidFill>
                    <a:latin typeface="黑体" pitchFamily="2" charset="-122"/>
                    <a:ea typeface="黑体" pitchFamily="2" charset="-122"/>
                  </a:rPr>
                  <a:t> </a:t>
                </a:r>
                <a:r>
                  <a:rPr kumimoji="0" lang="en-US" altLang="zh-CN" sz="1800">
                    <a:solidFill>
                      <a:schemeClr val="hlink"/>
                    </a:solidFill>
                    <a:latin typeface="Times New Roman" pitchFamily="18" charset="0"/>
                    <a:ea typeface="黑体" pitchFamily="2" charset="-122"/>
                  </a:rPr>
                  <a:t>…</a:t>
                </a:r>
                <a:endParaRPr kumimoji="0" lang="en-US" altLang="zh-CN" sz="1800">
                  <a:solidFill>
                    <a:srgbClr val="000066"/>
                  </a:solidFill>
                  <a:latin typeface="黑体" pitchFamily="2" charset="-122"/>
                  <a:ea typeface="黑体" pitchFamily="2" charset="-122"/>
                </a:endParaRPr>
              </a:p>
              <a:p>
                <a:pPr algn="r"/>
                <a:r>
                  <a:rPr kumimoji="0" lang="en-US" altLang="zh-CN" sz="1800">
                    <a:solidFill>
                      <a:schemeClr val="hlink"/>
                    </a:solidFill>
                    <a:latin typeface="黑体" pitchFamily="2" charset="-122"/>
                    <a:ea typeface="黑体" pitchFamily="2" charset="-122"/>
                  </a:rPr>
                  <a:t>00</a:t>
                </a:r>
                <a:r>
                  <a:rPr kumimoji="0" lang="en-US" altLang="zh-CN" sz="1800">
                    <a:solidFill>
                      <a:srgbClr val="000066"/>
                    </a:solidFill>
                    <a:latin typeface="黑体" pitchFamily="2" charset="-122"/>
                    <a:ea typeface="黑体" pitchFamily="2" charset="-122"/>
                  </a:rPr>
                  <a:t>FF</a:t>
                </a:r>
              </a:p>
            </p:txBody>
          </p:sp>
          <p:sp>
            <p:nvSpPr>
              <p:cNvPr id="54286" name="Rectangle 6"/>
              <p:cNvSpPr>
                <a:spLocks noChangeArrowheads="1"/>
              </p:cNvSpPr>
              <p:nvPr/>
            </p:nvSpPr>
            <p:spPr bwMode="auto">
              <a:xfrm>
                <a:off x="1027" y="1173"/>
                <a:ext cx="1189" cy="1871"/>
              </a:xfrm>
              <a:prstGeom prst="rect">
                <a:avLst/>
              </a:prstGeom>
              <a:solidFill>
                <a:srgbClr val="FFFFFF"/>
              </a:solidFill>
              <a:ln w="28575">
                <a:solidFill>
                  <a:srgbClr val="000066"/>
                </a:solidFill>
                <a:miter lim="800000"/>
                <a:headEnd/>
                <a:tailEnd/>
              </a:ln>
            </p:spPr>
            <p:txBody>
              <a:bodyPr/>
              <a:lstStyle/>
              <a:p>
                <a:endParaRPr kumimoji="0" lang="zh-CN" altLang="en-US" sz="1800">
                  <a:solidFill>
                    <a:srgbClr val="000066"/>
                  </a:solidFill>
                  <a:latin typeface="黑体" pitchFamily="2" charset="-122"/>
                  <a:ea typeface="黑体" pitchFamily="2" charset="-122"/>
                </a:endParaRPr>
              </a:p>
              <a:p>
                <a:endParaRPr kumimoji="0" lang="zh-CN" altLang="en-US" sz="1800">
                  <a:solidFill>
                    <a:srgbClr val="000066"/>
                  </a:solidFill>
                  <a:latin typeface="黑体" pitchFamily="2" charset="-122"/>
                  <a:ea typeface="黑体" pitchFamily="2" charset="-122"/>
                </a:endParaRPr>
              </a:p>
              <a:p>
                <a:endParaRPr kumimoji="0" lang="zh-CN" altLang="en-US" sz="1800">
                  <a:solidFill>
                    <a:srgbClr val="000066"/>
                  </a:solidFill>
                  <a:latin typeface="黑体" pitchFamily="2" charset="-122"/>
                  <a:ea typeface="黑体" pitchFamily="2" charset="-122"/>
                </a:endParaRPr>
              </a:p>
            </p:txBody>
          </p:sp>
          <p:sp>
            <p:nvSpPr>
              <p:cNvPr id="54287" name="Line 9"/>
              <p:cNvSpPr>
                <a:spLocks noChangeShapeType="1"/>
              </p:cNvSpPr>
              <p:nvPr/>
            </p:nvSpPr>
            <p:spPr bwMode="auto">
              <a:xfrm>
                <a:off x="1027" y="1837"/>
                <a:ext cx="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4288" name="Line 10"/>
              <p:cNvSpPr>
                <a:spLocks noChangeShapeType="1"/>
              </p:cNvSpPr>
              <p:nvPr/>
            </p:nvSpPr>
            <p:spPr bwMode="auto">
              <a:xfrm flipV="1">
                <a:off x="1035" y="1648"/>
                <a:ext cx="1161"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4289" name="Text Box 21"/>
              <p:cNvSpPr txBox="1">
                <a:spLocks noChangeArrowheads="1"/>
              </p:cNvSpPr>
              <p:nvPr/>
            </p:nvSpPr>
            <p:spPr bwMode="auto">
              <a:xfrm>
                <a:off x="1078" y="1184"/>
                <a:ext cx="1088" cy="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r>
                  <a:rPr kumimoji="0" lang="zh-CN" altLang="en-US" sz="1800">
                    <a:solidFill>
                      <a:srgbClr val="000066"/>
                    </a:solidFill>
                    <a:latin typeface="黑体" pitchFamily="2" charset="-122"/>
                    <a:ea typeface="黑体" pitchFamily="2" charset="-122"/>
                  </a:rPr>
                  <a:t>第</a:t>
                </a:r>
                <a:r>
                  <a:rPr kumimoji="0" lang="en-US" altLang="zh-CN" sz="1800">
                    <a:solidFill>
                      <a:srgbClr val="000066"/>
                    </a:solidFill>
                    <a:latin typeface="黑体" pitchFamily="2" charset="-122"/>
                    <a:ea typeface="黑体" pitchFamily="2" charset="-122"/>
                  </a:rPr>
                  <a:t>0</a:t>
                </a:r>
                <a:r>
                  <a:rPr kumimoji="0" lang="zh-CN" altLang="en-US" sz="1800">
                    <a:solidFill>
                      <a:srgbClr val="000066"/>
                    </a:solidFill>
                    <a:latin typeface="黑体" pitchFamily="2" charset="-122"/>
                    <a:ea typeface="黑体" pitchFamily="2" charset="-122"/>
                  </a:rPr>
                  <a:t>页</a:t>
                </a:r>
              </a:p>
              <a:p>
                <a:pPr algn="ctr"/>
                <a:r>
                  <a:rPr kumimoji="0" lang="zh-CN" altLang="en-US" sz="1800">
                    <a:solidFill>
                      <a:srgbClr val="000066"/>
                    </a:solidFill>
                    <a:latin typeface="黑体" pitchFamily="2" charset="-122"/>
                    <a:ea typeface="黑体" pitchFamily="2" charset="-122"/>
                  </a:rPr>
                  <a:t>（</a:t>
                </a:r>
                <a:r>
                  <a:rPr kumimoji="0" lang="en-US" altLang="zh-CN" sz="1800">
                    <a:solidFill>
                      <a:srgbClr val="000066"/>
                    </a:solidFill>
                    <a:latin typeface="黑体" pitchFamily="2" charset="-122"/>
                    <a:ea typeface="黑体" pitchFamily="2" charset="-122"/>
                  </a:rPr>
                  <a:t>256</a:t>
                </a:r>
                <a:r>
                  <a:rPr kumimoji="0" lang="zh-CN" altLang="en-US" sz="1800">
                    <a:solidFill>
                      <a:srgbClr val="000066"/>
                    </a:solidFill>
                    <a:latin typeface="黑体" pitchFamily="2" charset="-122"/>
                    <a:ea typeface="黑体" pitchFamily="2" charset="-122"/>
                  </a:rPr>
                  <a:t>个单元）</a:t>
                </a:r>
              </a:p>
            </p:txBody>
          </p:sp>
          <p:sp>
            <p:nvSpPr>
              <p:cNvPr id="54290" name="Text Box 21"/>
              <p:cNvSpPr txBox="1">
                <a:spLocks noChangeArrowheads="1"/>
              </p:cNvSpPr>
              <p:nvPr/>
            </p:nvSpPr>
            <p:spPr bwMode="auto">
              <a:xfrm>
                <a:off x="1081" y="1601"/>
                <a:ext cx="1088"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r>
                  <a:rPr kumimoji="0" lang="en-US" altLang="zh-CN" sz="1800">
                    <a:solidFill>
                      <a:srgbClr val="000066"/>
                    </a:solidFill>
                    <a:latin typeface="Times New Roman" pitchFamily="18" charset="0"/>
                    <a:ea typeface="黑体" pitchFamily="2" charset="-122"/>
                  </a:rPr>
                  <a:t>……</a:t>
                </a:r>
                <a:endParaRPr kumimoji="0" lang="en-US" altLang="zh-CN" sz="1800">
                  <a:solidFill>
                    <a:srgbClr val="000066"/>
                  </a:solidFill>
                  <a:latin typeface="黑体" pitchFamily="2" charset="-122"/>
                  <a:ea typeface="黑体" pitchFamily="2" charset="-122"/>
                </a:endParaRPr>
              </a:p>
            </p:txBody>
          </p:sp>
          <p:sp>
            <p:nvSpPr>
              <p:cNvPr id="54291" name="Line 10"/>
              <p:cNvSpPr>
                <a:spLocks noChangeShapeType="1"/>
              </p:cNvSpPr>
              <p:nvPr/>
            </p:nvSpPr>
            <p:spPr bwMode="auto">
              <a:xfrm flipV="1">
                <a:off x="1058" y="2586"/>
                <a:ext cx="1161"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4292" name="Text Box 21"/>
              <p:cNvSpPr txBox="1">
                <a:spLocks noChangeArrowheads="1"/>
              </p:cNvSpPr>
              <p:nvPr/>
            </p:nvSpPr>
            <p:spPr bwMode="auto">
              <a:xfrm>
                <a:off x="538" y="2512"/>
                <a:ext cx="479"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r"/>
                <a:r>
                  <a:rPr kumimoji="0" lang="en-US" altLang="zh-CN" sz="1800">
                    <a:solidFill>
                      <a:schemeClr val="hlink"/>
                    </a:solidFill>
                    <a:latin typeface="黑体" pitchFamily="2" charset="-122"/>
                    <a:ea typeface="黑体" pitchFamily="2" charset="-122"/>
                  </a:rPr>
                  <a:t>FF</a:t>
                </a:r>
                <a:r>
                  <a:rPr kumimoji="0" lang="en-US" altLang="zh-CN" sz="1800">
                    <a:solidFill>
                      <a:srgbClr val="000066"/>
                    </a:solidFill>
                    <a:latin typeface="黑体" pitchFamily="2" charset="-122"/>
                    <a:ea typeface="黑体" pitchFamily="2" charset="-122"/>
                  </a:rPr>
                  <a:t>00</a:t>
                </a:r>
              </a:p>
              <a:p>
                <a:pPr algn="r"/>
                <a:r>
                  <a:rPr kumimoji="0" lang="en-US" altLang="zh-CN" sz="1800">
                    <a:solidFill>
                      <a:schemeClr val="hlink"/>
                    </a:solidFill>
                    <a:latin typeface="黑体" pitchFamily="2" charset="-122"/>
                    <a:ea typeface="黑体" pitchFamily="2" charset="-122"/>
                  </a:rPr>
                  <a:t> </a:t>
                </a:r>
                <a:r>
                  <a:rPr kumimoji="0" lang="en-US" altLang="zh-CN" sz="1800">
                    <a:solidFill>
                      <a:schemeClr val="hlink"/>
                    </a:solidFill>
                    <a:latin typeface="Times New Roman" pitchFamily="18" charset="0"/>
                    <a:ea typeface="黑体" pitchFamily="2" charset="-122"/>
                  </a:rPr>
                  <a:t>…</a:t>
                </a:r>
                <a:endParaRPr kumimoji="0" lang="en-US" altLang="zh-CN" sz="1800">
                  <a:solidFill>
                    <a:srgbClr val="000066"/>
                  </a:solidFill>
                  <a:latin typeface="黑体" pitchFamily="2" charset="-122"/>
                  <a:ea typeface="黑体" pitchFamily="2" charset="-122"/>
                </a:endParaRPr>
              </a:p>
              <a:p>
                <a:pPr algn="r"/>
                <a:r>
                  <a:rPr kumimoji="0" lang="en-US" altLang="zh-CN" sz="1800">
                    <a:solidFill>
                      <a:schemeClr val="hlink"/>
                    </a:solidFill>
                    <a:latin typeface="黑体" pitchFamily="2" charset="-122"/>
                    <a:ea typeface="黑体" pitchFamily="2" charset="-122"/>
                  </a:rPr>
                  <a:t>FF</a:t>
                </a:r>
                <a:r>
                  <a:rPr kumimoji="0" lang="en-US" altLang="zh-CN" sz="1800">
                    <a:solidFill>
                      <a:srgbClr val="000066"/>
                    </a:solidFill>
                    <a:latin typeface="黑体" pitchFamily="2" charset="-122"/>
                    <a:ea typeface="黑体" pitchFamily="2" charset="-122"/>
                  </a:rPr>
                  <a:t>FF</a:t>
                </a:r>
              </a:p>
            </p:txBody>
          </p:sp>
          <p:sp>
            <p:nvSpPr>
              <p:cNvPr id="54293" name="Text Box 21"/>
              <p:cNvSpPr txBox="1">
                <a:spLocks noChangeArrowheads="1"/>
              </p:cNvSpPr>
              <p:nvPr/>
            </p:nvSpPr>
            <p:spPr bwMode="auto">
              <a:xfrm>
                <a:off x="1064" y="2602"/>
                <a:ext cx="1088" cy="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r>
                  <a:rPr kumimoji="0" lang="zh-CN" altLang="en-US" sz="1800">
                    <a:solidFill>
                      <a:srgbClr val="000066"/>
                    </a:solidFill>
                    <a:latin typeface="黑体" pitchFamily="2" charset="-122"/>
                    <a:ea typeface="黑体" pitchFamily="2" charset="-122"/>
                  </a:rPr>
                  <a:t>第</a:t>
                </a:r>
                <a:r>
                  <a:rPr kumimoji="0" lang="en-US" altLang="zh-CN" sz="1800">
                    <a:solidFill>
                      <a:srgbClr val="000066"/>
                    </a:solidFill>
                    <a:latin typeface="黑体" pitchFamily="2" charset="-122"/>
                    <a:ea typeface="黑体" pitchFamily="2" charset="-122"/>
                  </a:rPr>
                  <a:t>255</a:t>
                </a:r>
                <a:r>
                  <a:rPr kumimoji="0" lang="zh-CN" altLang="en-US" sz="1800">
                    <a:solidFill>
                      <a:srgbClr val="000066"/>
                    </a:solidFill>
                    <a:latin typeface="黑体" pitchFamily="2" charset="-122"/>
                    <a:ea typeface="黑体" pitchFamily="2" charset="-122"/>
                  </a:rPr>
                  <a:t>页</a:t>
                </a:r>
              </a:p>
              <a:p>
                <a:pPr algn="ctr"/>
                <a:r>
                  <a:rPr kumimoji="0" lang="zh-CN" altLang="en-US" sz="1800">
                    <a:solidFill>
                      <a:srgbClr val="000066"/>
                    </a:solidFill>
                    <a:latin typeface="黑体" pitchFamily="2" charset="-122"/>
                    <a:ea typeface="黑体" pitchFamily="2" charset="-122"/>
                  </a:rPr>
                  <a:t>（</a:t>
                </a:r>
                <a:r>
                  <a:rPr kumimoji="0" lang="en-US" altLang="zh-CN" sz="1800">
                    <a:solidFill>
                      <a:srgbClr val="000066"/>
                    </a:solidFill>
                    <a:latin typeface="黑体" pitchFamily="2" charset="-122"/>
                    <a:ea typeface="黑体" pitchFamily="2" charset="-122"/>
                  </a:rPr>
                  <a:t>256</a:t>
                </a:r>
                <a:r>
                  <a:rPr kumimoji="0" lang="zh-CN" altLang="en-US" sz="1800">
                    <a:solidFill>
                      <a:srgbClr val="000066"/>
                    </a:solidFill>
                    <a:latin typeface="黑体" pitchFamily="2" charset="-122"/>
                    <a:ea typeface="黑体" pitchFamily="2" charset="-122"/>
                  </a:rPr>
                  <a:t>个单元）</a:t>
                </a:r>
              </a:p>
            </p:txBody>
          </p:sp>
          <p:grpSp>
            <p:nvGrpSpPr>
              <p:cNvPr id="54294" name="Group 20"/>
              <p:cNvGrpSpPr>
                <a:grpSpLocks/>
              </p:cNvGrpSpPr>
              <p:nvPr/>
            </p:nvGrpSpPr>
            <p:grpSpPr bwMode="auto">
              <a:xfrm>
                <a:off x="249" y="3076"/>
                <a:ext cx="1358" cy="462"/>
                <a:chOff x="381" y="3548"/>
                <a:chExt cx="1358" cy="462"/>
              </a:xfrm>
            </p:grpSpPr>
            <p:sp>
              <p:nvSpPr>
                <p:cNvPr id="54298" name="Rectangle 25"/>
                <p:cNvSpPr>
                  <a:spLocks noChangeArrowheads="1"/>
                </p:cNvSpPr>
                <p:nvPr/>
              </p:nvSpPr>
              <p:spPr bwMode="auto">
                <a:xfrm>
                  <a:off x="447" y="3787"/>
                  <a:ext cx="1271" cy="194"/>
                </a:xfrm>
                <a:prstGeom prst="rect">
                  <a:avLst/>
                </a:prstGeom>
                <a:solidFill>
                  <a:srgbClr val="D3F1BF"/>
                </a:solidFill>
                <a:ln w="9525">
                  <a:solidFill>
                    <a:srgbClr val="000000"/>
                  </a:solidFill>
                  <a:miter lim="800000"/>
                  <a:headEnd/>
                  <a:tailEnd/>
                </a:ln>
              </p:spPr>
              <p:txBody>
                <a:bodyPr wrap="none" anchor="ctr"/>
                <a:lstStyle/>
                <a:p>
                  <a:pPr>
                    <a:lnSpc>
                      <a:spcPct val="90000"/>
                    </a:lnSpc>
                  </a:pPr>
                  <a:endParaRPr lang="zh-CN" altLang="en-US" sz="1800">
                    <a:latin typeface="黑体" pitchFamily="2" charset="-122"/>
                    <a:ea typeface="黑体" pitchFamily="2" charset="-122"/>
                  </a:endParaRPr>
                </a:p>
              </p:txBody>
            </p:sp>
            <p:sp>
              <p:nvSpPr>
                <p:cNvPr id="54299" name="Line 26"/>
                <p:cNvSpPr>
                  <a:spLocks noChangeShapeType="1"/>
                </p:cNvSpPr>
                <p:nvPr/>
              </p:nvSpPr>
              <p:spPr bwMode="auto">
                <a:xfrm>
                  <a:off x="1097" y="3787"/>
                  <a:ext cx="1" cy="19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4300" name="Text Box 27"/>
                <p:cNvSpPr txBox="1">
                  <a:spLocks noChangeArrowheads="1"/>
                </p:cNvSpPr>
                <p:nvPr/>
              </p:nvSpPr>
              <p:spPr bwMode="auto">
                <a:xfrm>
                  <a:off x="1045" y="3769"/>
                  <a:ext cx="69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spcBef>
                      <a:spcPct val="50000"/>
                    </a:spcBef>
                  </a:pPr>
                  <a:r>
                    <a:rPr lang="zh-CN" altLang="en-US" sz="1800">
                      <a:solidFill>
                        <a:srgbClr val="0000FF"/>
                      </a:solidFill>
                      <a:latin typeface="黑体" pitchFamily="2" charset="-122"/>
                      <a:ea typeface="黑体" pitchFamily="2" charset="-122"/>
                    </a:rPr>
                    <a:t>页内地址</a:t>
                  </a:r>
                  <a:endParaRPr lang="zh-CN" altLang="en-US" sz="1800" b="0">
                    <a:solidFill>
                      <a:srgbClr val="0000FF"/>
                    </a:solidFill>
                    <a:latin typeface="黑体" pitchFamily="2" charset="-122"/>
                    <a:ea typeface="黑体" pitchFamily="2" charset="-122"/>
                  </a:endParaRPr>
                </a:p>
              </p:txBody>
            </p:sp>
            <p:sp>
              <p:nvSpPr>
                <p:cNvPr id="54301" name="Text Box 28"/>
                <p:cNvSpPr txBox="1">
                  <a:spLocks noChangeArrowheads="1"/>
                </p:cNvSpPr>
                <p:nvPr/>
              </p:nvSpPr>
              <p:spPr bwMode="auto">
                <a:xfrm>
                  <a:off x="381" y="3779"/>
                  <a:ext cx="78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spcBef>
                      <a:spcPct val="50000"/>
                    </a:spcBef>
                  </a:pPr>
                  <a:r>
                    <a:rPr lang="zh-CN" altLang="en-US" sz="1800">
                      <a:solidFill>
                        <a:schemeClr val="hlink"/>
                      </a:solidFill>
                      <a:latin typeface="黑体" pitchFamily="2" charset="-122"/>
                      <a:ea typeface="黑体" pitchFamily="2" charset="-122"/>
                    </a:rPr>
                    <a:t>页面地址</a:t>
                  </a:r>
                  <a:endParaRPr lang="zh-CN" altLang="en-US" sz="1800" b="0">
                    <a:solidFill>
                      <a:schemeClr val="hlink"/>
                    </a:solidFill>
                    <a:latin typeface="黑体" pitchFamily="2" charset="-122"/>
                    <a:ea typeface="黑体" pitchFamily="2" charset="-122"/>
                  </a:endParaRPr>
                </a:p>
              </p:txBody>
            </p:sp>
            <p:sp>
              <p:nvSpPr>
                <p:cNvPr id="54302" name="Line 25"/>
                <p:cNvSpPr>
                  <a:spLocks noChangeShapeType="1"/>
                </p:cNvSpPr>
                <p:nvPr/>
              </p:nvSpPr>
              <p:spPr bwMode="auto">
                <a:xfrm flipV="1">
                  <a:off x="453" y="3551"/>
                  <a:ext cx="327" cy="230"/>
                </a:xfrm>
                <a:prstGeom prst="line">
                  <a:avLst/>
                </a:prstGeom>
                <a:noFill/>
                <a:ln w="19050">
                  <a:solidFill>
                    <a:schemeClr val="tx1"/>
                  </a:solidFill>
                  <a:prstDash val="sysDot"/>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54303" name="Line 26"/>
                <p:cNvSpPr>
                  <a:spLocks noChangeShapeType="1"/>
                </p:cNvSpPr>
                <p:nvPr/>
              </p:nvSpPr>
              <p:spPr bwMode="auto">
                <a:xfrm>
                  <a:off x="932" y="3551"/>
                  <a:ext cx="164" cy="239"/>
                </a:xfrm>
                <a:prstGeom prst="line">
                  <a:avLst/>
                </a:prstGeom>
                <a:noFill/>
                <a:ln w="19050">
                  <a:solidFill>
                    <a:schemeClr val="tx1"/>
                  </a:solidFill>
                  <a:prstDash val="sysDot"/>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54304" name="Line 27"/>
                <p:cNvSpPr>
                  <a:spLocks noChangeShapeType="1"/>
                </p:cNvSpPr>
                <p:nvPr/>
              </p:nvSpPr>
              <p:spPr bwMode="auto">
                <a:xfrm>
                  <a:off x="1094" y="3548"/>
                  <a:ext cx="644" cy="241"/>
                </a:xfrm>
                <a:prstGeom prst="line">
                  <a:avLst/>
                </a:prstGeom>
                <a:noFill/>
                <a:ln w="19050">
                  <a:solidFill>
                    <a:schemeClr val="tx1"/>
                  </a:solidFill>
                  <a:prstDash val="sysDot"/>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grpSp>
          <p:sp>
            <p:nvSpPr>
              <p:cNvPr id="54295" name="Text Box 21"/>
              <p:cNvSpPr txBox="1">
                <a:spLocks noChangeArrowheads="1"/>
              </p:cNvSpPr>
              <p:nvPr/>
            </p:nvSpPr>
            <p:spPr bwMode="auto">
              <a:xfrm>
                <a:off x="1070" y="2357"/>
                <a:ext cx="1088"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r>
                  <a:rPr kumimoji="0" lang="en-US" altLang="zh-CN" sz="1800">
                    <a:solidFill>
                      <a:srgbClr val="000066"/>
                    </a:solidFill>
                    <a:latin typeface="Times New Roman" pitchFamily="18" charset="0"/>
                    <a:ea typeface="黑体" pitchFamily="2" charset="-122"/>
                  </a:rPr>
                  <a:t>……</a:t>
                </a:r>
                <a:endParaRPr kumimoji="0" lang="en-US" altLang="zh-CN" sz="1800">
                  <a:solidFill>
                    <a:srgbClr val="000066"/>
                  </a:solidFill>
                  <a:latin typeface="黑体" pitchFamily="2" charset="-122"/>
                  <a:ea typeface="黑体" pitchFamily="2" charset="-122"/>
                </a:endParaRPr>
              </a:p>
            </p:txBody>
          </p:sp>
          <p:sp>
            <p:nvSpPr>
              <p:cNvPr id="54296" name="Text Box 21"/>
              <p:cNvSpPr txBox="1">
                <a:spLocks noChangeArrowheads="1"/>
              </p:cNvSpPr>
              <p:nvPr/>
            </p:nvSpPr>
            <p:spPr bwMode="auto">
              <a:xfrm>
                <a:off x="1057" y="1924"/>
                <a:ext cx="1088" cy="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r>
                  <a:rPr kumimoji="0" lang="zh-CN" altLang="en-US" sz="1800">
                    <a:solidFill>
                      <a:srgbClr val="000066"/>
                    </a:solidFill>
                    <a:latin typeface="黑体" pitchFamily="2" charset="-122"/>
                    <a:ea typeface="黑体" pitchFamily="2" charset="-122"/>
                  </a:rPr>
                  <a:t>当前页面</a:t>
                </a:r>
              </a:p>
            </p:txBody>
          </p:sp>
          <p:sp>
            <p:nvSpPr>
              <p:cNvPr id="54297" name="Rectangle 41"/>
              <p:cNvSpPr>
                <a:spLocks noChangeArrowheads="1"/>
              </p:cNvSpPr>
              <p:nvPr/>
            </p:nvSpPr>
            <p:spPr bwMode="auto">
              <a:xfrm>
                <a:off x="1030" y="1883"/>
                <a:ext cx="1173" cy="497"/>
              </a:xfrm>
              <a:prstGeom prst="rect">
                <a:avLst/>
              </a:prstGeom>
              <a:noFill/>
              <a:ln w="28575">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square" lIns="90000" tIns="46800" rIns="90000" bIns="46800" anchor="t" anchorCtr="0">
                <a:spAutoFit/>
              </a:bodyPr>
              <a:lstStyle/>
              <a:p>
                <a:endParaRPr lang="zh-CN" altLang="en-US">
                  <a:latin typeface="黑体" pitchFamily="2" charset="-122"/>
                  <a:ea typeface="黑体" pitchFamily="2" charset="-122"/>
                </a:endParaRPr>
              </a:p>
            </p:txBody>
          </p:sp>
        </p:grpSp>
        <p:sp>
          <p:nvSpPr>
            <p:cNvPr id="54283" name="Text Box 40"/>
            <p:cNvSpPr txBox="1">
              <a:spLocks noChangeArrowheads="1"/>
            </p:cNvSpPr>
            <p:nvPr/>
          </p:nvSpPr>
          <p:spPr bwMode="auto">
            <a:xfrm>
              <a:off x="2501" y="1525"/>
              <a:ext cx="38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r">
                <a:spcBef>
                  <a:spcPct val="50000"/>
                </a:spcBef>
              </a:pPr>
              <a:r>
                <a:rPr lang="en-US" altLang="zh-CN" sz="2000">
                  <a:solidFill>
                    <a:srgbClr val="000066"/>
                  </a:solidFill>
                  <a:latin typeface="黑体" pitchFamily="2" charset="-122"/>
                  <a:ea typeface="黑体" pitchFamily="2" charset="-122"/>
                </a:rPr>
                <a:t>PC</a:t>
              </a:r>
            </a:p>
          </p:txBody>
        </p:sp>
      </p:grpSp>
      <p:sp>
        <p:nvSpPr>
          <p:cNvPr id="54276" name="Rectangle 2"/>
          <p:cNvSpPr>
            <a:spLocks noChangeArrowheads="1"/>
          </p:cNvSpPr>
          <p:nvPr/>
        </p:nvSpPr>
        <p:spPr bwMode="auto">
          <a:xfrm>
            <a:off x="492125" y="379413"/>
            <a:ext cx="281463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eaLnBrk="1" hangingPunct="1"/>
            <a:r>
              <a:rPr kumimoji="0" lang="zh-CN" altLang="en-US">
                <a:latin typeface="黑体" pitchFamily="2" charset="-122"/>
                <a:ea typeface="黑体" pitchFamily="2" charset="-122"/>
              </a:rPr>
              <a:t>(</a:t>
            </a:r>
            <a:r>
              <a:rPr kumimoji="0" lang="en-US" altLang="zh-CN">
                <a:latin typeface="黑体" pitchFamily="2" charset="-122"/>
                <a:ea typeface="黑体" pitchFamily="2" charset="-122"/>
              </a:rPr>
              <a:t>10</a:t>
            </a:r>
            <a:r>
              <a:rPr kumimoji="0" lang="zh-CN" altLang="en-US">
                <a:latin typeface="黑体" pitchFamily="2" charset="-122"/>
                <a:ea typeface="黑体" pitchFamily="2" charset="-122"/>
              </a:rPr>
              <a:t>)页面寻址</a:t>
            </a:r>
          </a:p>
        </p:txBody>
      </p:sp>
    </p:spTree>
  </p:cSld>
  <p:clrMapOvr>
    <a:masterClrMapping/>
  </p:clrMapOvr>
  <p:transition>
    <p:wipe dir="d"/>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9"/>
          <p:cNvSpPr>
            <a:spLocks noChangeArrowheads="1"/>
          </p:cNvSpPr>
          <p:nvPr/>
        </p:nvSpPr>
        <p:spPr bwMode="auto">
          <a:xfrm>
            <a:off x="809625" y="877888"/>
            <a:ext cx="71199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eaLnBrk="1" hangingPunct="1"/>
            <a:r>
              <a:rPr kumimoji="0" lang="en-US" altLang="zh-CN">
                <a:latin typeface="黑体" pitchFamily="2" charset="-122"/>
                <a:ea typeface="黑体" pitchFamily="2" charset="-122"/>
              </a:rPr>
              <a:t>2)</a:t>
            </a:r>
            <a:r>
              <a:rPr kumimoji="0" lang="zh-CN" altLang="en-US">
                <a:latin typeface="黑体" pitchFamily="2" charset="-122"/>
                <a:ea typeface="黑体" pitchFamily="2" charset="-122"/>
              </a:rPr>
              <a:t>当前页寻址</a:t>
            </a:r>
          </a:p>
        </p:txBody>
      </p:sp>
      <p:grpSp>
        <p:nvGrpSpPr>
          <p:cNvPr id="55299" name="Group 62"/>
          <p:cNvGrpSpPr>
            <a:grpSpLocks/>
          </p:cNvGrpSpPr>
          <p:nvPr/>
        </p:nvGrpSpPr>
        <p:grpSpPr bwMode="auto">
          <a:xfrm>
            <a:off x="395288" y="1455738"/>
            <a:ext cx="6330950" cy="4160837"/>
            <a:chOff x="249" y="917"/>
            <a:chExt cx="3988" cy="2621"/>
          </a:xfrm>
        </p:grpSpPr>
        <p:sp>
          <p:nvSpPr>
            <p:cNvPr id="55302" name="Rectangle 4"/>
            <p:cNvSpPr>
              <a:spLocks noChangeArrowheads="1"/>
            </p:cNvSpPr>
            <p:nvPr/>
          </p:nvSpPr>
          <p:spPr bwMode="auto">
            <a:xfrm>
              <a:off x="2479" y="1476"/>
              <a:ext cx="911" cy="29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ctr">
              <a:spAutoFit/>
            </a:bodyPr>
            <a:lstStyle/>
            <a:p>
              <a:endParaRPr lang="zh-CN" altLang="en-US">
                <a:latin typeface="黑体" pitchFamily="2" charset="-122"/>
                <a:ea typeface="黑体" pitchFamily="2" charset="-122"/>
              </a:endParaRPr>
            </a:p>
          </p:txBody>
        </p:sp>
        <p:sp>
          <p:nvSpPr>
            <p:cNvPr id="55303" name="Text Box 23"/>
            <p:cNvSpPr txBox="1">
              <a:spLocks noChangeArrowheads="1"/>
            </p:cNvSpPr>
            <p:nvPr/>
          </p:nvSpPr>
          <p:spPr bwMode="auto">
            <a:xfrm>
              <a:off x="1198" y="917"/>
              <a:ext cx="850" cy="19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r>
                <a:rPr kumimoji="0" lang="zh-CN" altLang="en-US" sz="1800">
                  <a:solidFill>
                    <a:srgbClr val="000066"/>
                  </a:solidFill>
                  <a:latin typeface="黑体" pitchFamily="2" charset="-122"/>
                  <a:ea typeface="黑体" pitchFamily="2" charset="-122"/>
                </a:rPr>
                <a:t>主存储器</a:t>
              </a:r>
            </a:p>
          </p:txBody>
        </p:sp>
        <p:sp>
          <p:nvSpPr>
            <p:cNvPr id="55304" name="Text Box 21"/>
            <p:cNvSpPr txBox="1">
              <a:spLocks noChangeArrowheads="1"/>
            </p:cNvSpPr>
            <p:nvPr/>
          </p:nvSpPr>
          <p:spPr bwMode="auto">
            <a:xfrm>
              <a:off x="537" y="1110"/>
              <a:ext cx="479" cy="6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r"/>
              <a:r>
                <a:rPr kumimoji="0" lang="zh-CN" altLang="en-US" sz="1800">
                  <a:solidFill>
                    <a:schemeClr val="hlink"/>
                  </a:solidFill>
                  <a:latin typeface="黑体" pitchFamily="2" charset="-122"/>
                  <a:ea typeface="黑体" pitchFamily="2" charset="-122"/>
                </a:rPr>
                <a:t>00</a:t>
              </a:r>
              <a:r>
                <a:rPr kumimoji="0" lang="en-US" altLang="zh-CN" sz="1800">
                  <a:solidFill>
                    <a:srgbClr val="000066"/>
                  </a:solidFill>
                  <a:latin typeface="黑体" pitchFamily="2" charset="-122"/>
                  <a:ea typeface="黑体" pitchFamily="2" charset="-122"/>
                </a:rPr>
                <a:t>00</a:t>
              </a:r>
            </a:p>
            <a:p>
              <a:pPr algn="r"/>
              <a:r>
                <a:rPr kumimoji="0" lang="en-US" altLang="zh-CN" sz="1800">
                  <a:solidFill>
                    <a:schemeClr val="hlink"/>
                  </a:solidFill>
                  <a:latin typeface="黑体" pitchFamily="2" charset="-122"/>
                  <a:ea typeface="黑体" pitchFamily="2" charset="-122"/>
                </a:rPr>
                <a:t> </a:t>
              </a:r>
              <a:r>
                <a:rPr kumimoji="0" lang="en-US" altLang="zh-CN" sz="1800">
                  <a:solidFill>
                    <a:schemeClr val="hlink"/>
                  </a:solidFill>
                  <a:latin typeface="Times New Roman" pitchFamily="18" charset="0"/>
                  <a:ea typeface="黑体" pitchFamily="2" charset="-122"/>
                </a:rPr>
                <a:t>…</a:t>
              </a:r>
              <a:endParaRPr kumimoji="0" lang="en-US" altLang="zh-CN" sz="1800">
                <a:solidFill>
                  <a:srgbClr val="000066"/>
                </a:solidFill>
                <a:latin typeface="黑体" pitchFamily="2" charset="-122"/>
                <a:ea typeface="黑体" pitchFamily="2" charset="-122"/>
              </a:endParaRPr>
            </a:p>
            <a:p>
              <a:pPr algn="r"/>
              <a:r>
                <a:rPr kumimoji="0" lang="en-US" altLang="zh-CN" sz="1800">
                  <a:solidFill>
                    <a:schemeClr val="hlink"/>
                  </a:solidFill>
                  <a:latin typeface="黑体" pitchFamily="2" charset="-122"/>
                  <a:ea typeface="黑体" pitchFamily="2" charset="-122"/>
                </a:rPr>
                <a:t>00</a:t>
              </a:r>
              <a:r>
                <a:rPr kumimoji="0" lang="en-US" altLang="zh-CN" sz="1800">
                  <a:solidFill>
                    <a:srgbClr val="000066"/>
                  </a:solidFill>
                  <a:latin typeface="黑体" pitchFamily="2" charset="-122"/>
                  <a:ea typeface="黑体" pitchFamily="2" charset="-122"/>
                </a:rPr>
                <a:t>FF</a:t>
              </a:r>
            </a:p>
          </p:txBody>
        </p:sp>
        <p:sp>
          <p:nvSpPr>
            <p:cNvPr id="55305" name="Rectangle 6"/>
            <p:cNvSpPr>
              <a:spLocks noChangeArrowheads="1"/>
            </p:cNvSpPr>
            <p:nvPr/>
          </p:nvSpPr>
          <p:spPr bwMode="auto">
            <a:xfrm>
              <a:off x="1027" y="1173"/>
              <a:ext cx="1189" cy="1871"/>
            </a:xfrm>
            <a:prstGeom prst="rect">
              <a:avLst/>
            </a:prstGeom>
            <a:solidFill>
              <a:srgbClr val="FFFFFF"/>
            </a:solidFill>
            <a:ln w="28575">
              <a:solidFill>
                <a:srgbClr val="000066"/>
              </a:solidFill>
              <a:miter lim="800000"/>
              <a:headEnd/>
              <a:tailEnd/>
            </a:ln>
          </p:spPr>
          <p:txBody>
            <a:bodyPr/>
            <a:lstStyle/>
            <a:p>
              <a:endParaRPr kumimoji="0" lang="zh-CN" altLang="en-US" sz="1800">
                <a:solidFill>
                  <a:srgbClr val="000066"/>
                </a:solidFill>
                <a:latin typeface="黑体" pitchFamily="2" charset="-122"/>
                <a:ea typeface="黑体" pitchFamily="2" charset="-122"/>
              </a:endParaRPr>
            </a:p>
            <a:p>
              <a:endParaRPr kumimoji="0" lang="zh-CN" altLang="en-US" sz="1800">
                <a:solidFill>
                  <a:srgbClr val="000066"/>
                </a:solidFill>
                <a:latin typeface="黑体" pitchFamily="2" charset="-122"/>
                <a:ea typeface="黑体" pitchFamily="2" charset="-122"/>
              </a:endParaRPr>
            </a:p>
            <a:p>
              <a:endParaRPr kumimoji="0" lang="zh-CN" altLang="en-US" sz="1800">
                <a:solidFill>
                  <a:srgbClr val="000066"/>
                </a:solidFill>
                <a:latin typeface="黑体" pitchFamily="2" charset="-122"/>
                <a:ea typeface="黑体" pitchFamily="2" charset="-122"/>
              </a:endParaRPr>
            </a:p>
          </p:txBody>
        </p:sp>
        <p:sp>
          <p:nvSpPr>
            <p:cNvPr id="55306" name="Line 9"/>
            <p:cNvSpPr>
              <a:spLocks noChangeShapeType="1"/>
            </p:cNvSpPr>
            <p:nvPr/>
          </p:nvSpPr>
          <p:spPr bwMode="auto">
            <a:xfrm>
              <a:off x="1027" y="1837"/>
              <a:ext cx="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307" name="Line 10"/>
            <p:cNvSpPr>
              <a:spLocks noChangeShapeType="1"/>
            </p:cNvSpPr>
            <p:nvPr/>
          </p:nvSpPr>
          <p:spPr bwMode="auto">
            <a:xfrm flipV="1">
              <a:off x="1035" y="1648"/>
              <a:ext cx="1161"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308" name="Text Box 21"/>
            <p:cNvSpPr txBox="1">
              <a:spLocks noChangeArrowheads="1"/>
            </p:cNvSpPr>
            <p:nvPr/>
          </p:nvSpPr>
          <p:spPr bwMode="auto">
            <a:xfrm>
              <a:off x="1078" y="1184"/>
              <a:ext cx="1088" cy="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r>
                <a:rPr kumimoji="0" lang="zh-CN" altLang="en-US" sz="1800">
                  <a:solidFill>
                    <a:srgbClr val="000066"/>
                  </a:solidFill>
                  <a:latin typeface="黑体" pitchFamily="2" charset="-122"/>
                  <a:ea typeface="黑体" pitchFamily="2" charset="-122"/>
                </a:rPr>
                <a:t>第</a:t>
              </a:r>
              <a:r>
                <a:rPr kumimoji="0" lang="en-US" altLang="zh-CN" sz="1800">
                  <a:solidFill>
                    <a:srgbClr val="000066"/>
                  </a:solidFill>
                  <a:latin typeface="黑体" pitchFamily="2" charset="-122"/>
                  <a:ea typeface="黑体" pitchFamily="2" charset="-122"/>
                </a:rPr>
                <a:t>0</a:t>
              </a:r>
              <a:r>
                <a:rPr kumimoji="0" lang="zh-CN" altLang="en-US" sz="1800">
                  <a:solidFill>
                    <a:srgbClr val="000066"/>
                  </a:solidFill>
                  <a:latin typeface="黑体" pitchFamily="2" charset="-122"/>
                  <a:ea typeface="黑体" pitchFamily="2" charset="-122"/>
                </a:rPr>
                <a:t>页</a:t>
              </a:r>
            </a:p>
            <a:p>
              <a:pPr algn="ctr"/>
              <a:r>
                <a:rPr kumimoji="0" lang="zh-CN" altLang="en-US" sz="1800">
                  <a:solidFill>
                    <a:srgbClr val="000066"/>
                  </a:solidFill>
                  <a:latin typeface="黑体" pitchFamily="2" charset="-122"/>
                  <a:ea typeface="黑体" pitchFamily="2" charset="-122"/>
                </a:rPr>
                <a:t>（</a:t>
              </a:r>
              <a:r>
                <a:rPr kumimoji="0" lang="en-US" altLang="zh-CN" sz="1800">
                  <a:solidFill>
                    <a:srgbClr val="000066"/>
                  </a:solidFill>
                  <a:latin typeface="黑体" pitchFamily="2" charset="-122"/>
                  <a:ea typeface="黑体" pitchFamily="2" charset="-122"/>
                </a:rPr>
                <a:t>256</a:t>
              </a:r>
              <a:r>
                <a:rPr kumimoji="0" lang="zh-CN" altLang="en-US" sz="1800">
                  <a:solidFill>
                    <a:srgbClr val="000066"/>
                  </a:solidFill>
                  <a:latin typeface="黑体" pitchFamily="2" charset="-122"/>
                  <a:ea typeface="黑体" pitchFamily="2" charset="-122"/>
                </a:rPr>
                <a:t>个单元）</a:t>
              </a:r>
            </a:p>
          </p:txBody>
        </p:sp>
        <p:sp>
          <p:nvSpPr>
            <p:cNvPr id="55309" name="Text Box 21"/>
            <p:cNvSpPr txBox="1">
              <a:spLocks noChangeArrowheads="1"/>
            </p:cNvSpPr>
            <p:nvPr/>
          </p:nvSpPr>
          <p:spPr bwMode="auto">
            <a:xfrm>
              <a:off x="1081" y="1601"/>
              <a:ext cx="1088"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r>
                <a:rPr kumimoji="0" lang="en-US" altLang="zh-CN" sz="1800">
                  <a:solidFill>
                    <a:srgbClr val="000066"/>
                  </a:solidFill>
                  <a:latin typeface="Times New Roman" pitchFamily="18" charset="0"/>
                  <a:ea typeface="黑体" pitchFamily="2" charset="-122"/>
                </a:rPr>
                <a:t>……</a:t>
              </a:r>
              <a:endParaRPr kumimoji="0" lang="en-US" altLang="zh-CN" sz="1800">
                <a:solidFill>
                  <a:srgbClr val="000066"/>
                </a:solidFill>
                <a:latin typeface="黑体" pitchFamily="2" charset="-122"/>
                <a:ea typeface="黑体" pitchFamily="2" charset="-122"/>
              </a:endParaRPr>
            </a:p>
          </p:txBody>
        </p:sp>
        <p:sp>
          <p:nvSpPr>
            <p:cNvPr id="55310" name="Line 10"/>
            <p:cNvSpPr>
              <a:spLocks noChangeShapeType="1"/>
            </p:cNvSpPr>
            <p:nvPr/>
          </p:nvSpPr>
          <p:spPr bwMode="auto">
            <a:xfrm flipV="1">
              <a:off x="1058" y="2586"/>
              <a:ext cx="1161"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311" name="Text Box 21"/>
            <p:cNvSpPr txBox="1">
              <a:spLocks noChangeArrowheads="1"/>
            </p:cNvSpPr>
            <p:nvPr/>
          </p:nvSpPr>
          <p:spPr bwMode="auto">
            <a:xfrm>
              <a:off x="538" y="2512"/>
              <a:ext cx="479"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r"/>
              <a:r>
                <a:rPr kumimoji="0" lang="en-US" altLang="zh-CN" sz="1800">
                  <a:solidFill>
                    <a:schemeClr val="hlink"/>
                  </a:solidFill>
                  <a:latin typeface="黑体" pitchFamily="2" charset="-122"/>
                  <a:ea typeface="黑体" pitchFamily="2" charset="-122"/>
                </a:rPr>
                <a:t>FF</a:t>
              </a:r>
              <a:r>
                <a:rPr kumimoji="0" lang="en-US" altLang="zh-CN" sz="1800">
                  <a:solidFill>
                    <a:srgbClr val="000066"/>
                  </a:solidFill>
                  <a:latin typeface="黑体" pitchFamily="2" charset="-122"/>
                  <a:ea typeface="黑体" pitchFamily="2" charset="-122"/>
                </a:rPr>
                <a:t>00</a:t>
              </a:r>
            </a:p>
            <a:p>
              <a:pPr algn="r"/>
              <a:r>
                <a:rPr kumimoji="0" lang="en-US" altLang="zh-CN" sz="1800">
                  <a:solidFill>
                    <a:schemeClr val="hlink"/>
                  </a:solidFill>
                  <a:latin typeface="黑体" pitchFamily="2" charset="-122"/>
                  <a:ea typeface="黑体" pitchFamily="2" charset="-122"/>
                </a:rPr>
                <a:t> </a:t>
              </a:r>
              <a:r>
                <a:rPr kumimoji="0" lang="en-US" altLang="zh-CN" sz="1800">
                  <a:solidFill>
                    <a:schemeClr val="hlink"/>
                  </a:solidFill>
                  <a:latin typeface="Times New Roman" pitchFamily="18" charset="0"/>
                  <a:ea typeface="黑体" pitchFamily="2" charset="-122"/>
                </a:rPr>
                <a:t>…</a:t>
              </a:r>
              <a:endParaRPr kumimoji="0" lang="en-US" altLang="zh-CN" sz="1800">
                <a:solidFill>
                  <a:srgbClr val="000066"/>
                </a:solidFill>
                <a:latin typeface="黑体" pitchFamily="2" charset="-122"/>
                <a:ea typeface="黑体" pitchFamily="2" charset="-122"/>
              </a:endParaRPr>
            </a:p>
            <a:p>
              <a:pPr algn="r"/>
              <a:r>
                <a:rPr kumimoji="0" lang="en-US" altLang="zh-CN" sz="1800">
                  <a:solidFill>
                    <a:schemeClr val="hlink"/>
                  </a:solidFill>
                  <a:latin typeface="黑体" pitchFamily="2" charset="-122"/>
                  <a:ea typeface="黑体" pitchFamily="2" charset="-122"/>
                </a:rPr>
                <a:t>FF</a:t>
              </a:r>
              <a:r>
                <a:rPr kumimoji="0" lang="en-US" altLang="zh-CN" sz="1800">
                  <a:solidFill>
                    <a:srgbClr val="000066"/>
                  </a:solidFill>
                  <a:latin typeface="黑体" pitchFamily="2" charset="-122"/>
                  <a:ea typeface="黑体" pitchFamily="2" charset="-122"/>
                </a:rPr>
                <a:t>FF</a:t>
              </a:r>
            </a:p>
          </p:txBody>
        </p:sp>
        <p:sp>
          <p:nvSpPr>
            <p:cNvPr id="55312" name="Text Box 21"/>
            <p:cNvSpPr txBox="1">
              <a:spLocks noChangeArrowheads="1"/>
            </p:cNvSpPr>
            <p:nvPr/>
          </p:nvSpPr>
          <p:spPr bwMode="auto">
            <a:xfrm>
              <a:off x="1064" y="2602"/>
              <a:ext cx="1088" cy="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r>
                <a:rPr kumimoji="0" lang="zh-CN" altLang="en-US" sz="1800">
                  <a:solidFill>
                    <a:srgbClr val="000066"/>
                  </a:solidFill>
                  <a:latin typeface="黑体" pitchFamily="2" charset="-122"/>
                  <a:ea typeface="黑体" pitchFamily="2" charset="-122"/>
                </a:rPr>
                <a:t>第</a:t>
              </a:r>
              <a:r>
                <a:rPr kumimoji="0" lang="en-US" altLang="zh-CN" sz="1800">
                  <a:solidFill>
                    <a:srgbClr val="000066"/>
                  </a:solidFill>
                  <a:latin typeface="黑体" pitchFamily="2" charset="-122"/>
                  <a:ea typeface="黑体" pitchFamily="2" charset="-122"/>
                </a:rPr>
                <a:t>255</a:t>
              </a:r>
              <a:r>
                <a:rPr kumimoji="0" lang="zh-CN" altLang="en-US" sz="1800">
                  <a:solidFill>
                    <a:srgbClr val="000066"/>
                  </a:solidFill>
                  <a:latin typeface="黑体" pitchFamily="2" charset="-122"/>
                  <a:ea typeface="黑体" pitchFamily="2" charset="-122"/>
                </a:rPr>
                <a:t>页</a:t>
              </a:r>
            </a:p>
            <a:p>
              <a:pPr algn="ctr"/>
              <a:r>
                <a:rPr kumimoji="0" lang="zh-CN" altLang="en-US" sz="1800">
                  <a:solidFill>
                    <a:srgbClr val="000066"/>
                  </a:solidFill>
                  <a:latin typeface="黑体" pitchFamily="2" charset="-122"/>
                  <a:ea typeface="黑体" pitchFamily="2" charset="-122"/>
                </a:rPr>
                <a:t>（</a:t>
              </a:r>
              <a:r>
                <a:rPr kumimoji="0" lang="en-US" altLang="zh-CN" sz="1800">
                  <a:solidFill>
                    <a:srgbClr val="000066"/>
                  </a:solidFill>
                  <a:latin typeface="黑体" pitchFamily="2" charset="-122"/>
                  <a:ea typeface="黑体" pitchFamily="2" charset="-122"/>
                </a:rPr>
                <a:t>256</a:t>
              </a:r>
              <a:r>
                <a:rPr kumimoji="0" lang="zh-CN" altLang="en-US" sz="1800">
                  <a:solidFill>
                    <a:srgbClr val="000066"/>
                  </a:solidFill>
                  <a:latin typeface="黑体" pitchFamily="2" charset="-122"/>
                  <a:ea typeface="黑体" pitchFamily="2" charset="-122"/>
                </a:rPr>
                <a:t>个单元）</a:t>
              </a:r>
            </a:p>
          </p:txBody>
        </p:sp>
        <p:grpSp>
          <p:nvGrpSpPr>
            <p:cNvPr id="55313" name="Group 15"/>
            <p:cNvGrpSpPr>
              <a:grpSpLocks/>
            </p:cNvGrpSpPr>
            <p:nvPr/>
          </p:nvGrpSpPr>
          <p:grpSpPr bwMode="auto">
            <a:xfrm>
              <a:off x="249" y="3076"/>
              <a:ext cx="1358" cy="462"/>
              <a:chOff x="381" y="3548"/>
              <a:chExt cx="1358" cy="462"/>
            </a:xfrm>
          </p:grpSpPr>
          <p:sp>
            <p:nvSpPr>
              <p:cNvPr id="55334" name="Rectangle 25"/>
              <p:cNvSpPr>
                <a:spLocks noChangeArrowheads="1"/>
              </p:cNvSpPr>
              <p:nvPr/>
            </p:nvSpPr>
            <p:spPr bwMode="auto">
              <a:xfrm>
                <a:off x="447" y="3787"/>
                <a:ext cx="1271" cy="194"/>
              </a:xfrm>
              <a:prstGeom prst="rect">
                <a:avLst/>
              </a:prstGeom>
              <a:solidFill>
                <a:srgbClr val="D3F1BF"/>
              </a:solidFill>
              <a:ln w="9525">
                <a:solidFill>
                  <a:srgbClr val="000000"/>
                </a:solidFill>
                <a:miter lim="800000"/>
                <a:headEnd/>
                <a:tailEnd/>
              </a:ln>
            </p:spPr>
            <p:txBody>
              <a:bodyPr wrap="none" anchor="ctr"/>
              <a:lstStyle/>
              <a:p>
                <a:pPr>
                  <a:lnSpc>
                    <a:spcPct val="90000"/>
                  </a:lnSpc>
                </a:pPr>
                <a:endParaRPr lang="zh-CN" altLang="en-US" sz="1800">
                  <a:latin typeface="黑体" pitchFamily="2" charset="-122"/>
                  <a:ea typeface="黑体" pitchFamily="2" charset="-122"/>
                </a:endParaRPr>
              </a:p>
            </p:txBody>
          </p:sp>
          <p:sp>
            <p:nvSpPr>
              <p:cNvPr id="55335" name="Line 26"/>
              <p:cNvSpPr>
                <a:spLocks noChangeShapeType="1"/>
              </p:cNvSpPr>
              <p:nvPr/>
            </p:nvSpPr>
            <p:spPr bwMode="auto">
              <a:xfrm>
                <a:off x="1097" y="3787"/>
                <a:ext cx="1" cy="19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5336" name="Text Box 27"/>
              <p:cNvSpPr txBox="1">
                <a:spLocks noChangeArrowheads="1"/>
              </p:cNvSpPr>
              <p:nvPr/>
            </p:nvSpPr>
            <p:spPr bwMode="auto">
              <a:xfrm>
                <a:off x="1045" y="3769"/>
                <a:ext cx="69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spcBef>
                    <a:spcPct val="50000"/>
                  </a:spcBef>
                </a:pPr>
                <a:r>
                  <a:rPr lang="zh-CN" altLang="en-US" sz="1800">
                    <a:solidFill>
                      <a:srgbClr val="0000FF"/>
                    </a:solidFill>
                    <a:latin typeface="黑体" pitchFamily="2" charset="-122"/>
                    <a:ea typeface="黑体" pitchFamily="2" charset="-122"/>
                  </a:rPr>
                  <a:t>页内地址</a:t>
                </a:r>
                <a:endParaRPr lang="zh-CN" altLang="en-US" sz="1800" b="0">
                  <a:solidFill>
                    <a:srgbClr val="0000FF"/>
                  </a:solidFill>
                  <a:latin typeface="黑体" pitchFamily="2" charset="-122"/>
                  <a:ea typeface="黑体" pitchFamily="2" charset="-122"/>
                </a:endParaRPr>
              </a:p>
            </p:txBody>
          </p:sp>
          <p:sp>
            <p:nvSpPr>
              <p:cNvPr id="55337" name="Text Box 28"/>
              <p:cNvSpPr txBox="1">
                <a:spLocks noChangeArrowheads="1"/>
              </p:cNvSpPr>
              <p:nvPr/>
            </p:nvSpPr>
            <p:spPr bwMode="auto">
              <a:xfrm>
                <a:off x="381" y="3779"/>
                <a:ext cx="78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spcBef>
                    <a:spcPct val="50000"/>
                  </a:spcBef>
                </a:pPr>
                <a:r>
                  <a:rPr lang="zh-CN" altLang="en-US" sz="1800">
                    <a:solidFill>
                      <a:schemeClr val="hlink"/>
                    </a:solidFill>
                    <a:latin typeface="黑体" pitchFamily="2" charset="-122"/>
                    <a:ea typeface="黑体" pitchFamily="2" charset="-122"/>
                  </a:rPr>
                  <a:t>页面地址</a:t>
                </a:r>
                <a:endParaRPr lang="zh-CN" altLang="en-US" sz="1800" b="0">
                  <a:solidFill>
                    <a:schemeClr val="hlink"/>
                  </a:solidFill>
                  <a:latin typeface="黑体" pitchFamily="2" charset="-122"/>
                  <a:ea typeface="黑体" pitchFamily="2" charset="-122"/>
                </a:endParaRPr>
              </a:p>
            </p:txBody>
          </p:sp>
          <p:sp>
            <p:nvSpPr>
              <p:cNvPr id="55338" name="Line 20"/>
              <p:cNvSpPr>
                <a:spLocks noChangeShapeType="1"/>
              </p:cNvSpPr>
              <p:nvPr/>
            </p:nvSpPr>
            <p:spPr bwMode="auto">
              <a:xfrm flipV="1">
                <a:off x="453" y="3551"/>
                <a:ext cx="327" cy="230"/>
              </a:xfrm>
              <a:prstGeom prst="line">
                <a:avLst/>
              </a:prstGeom>
              <a:noFill/>
              <a:ln w="19050">
                <a:solidFill>
                  <a:schemeClr val="tx1"/>
                </a:solidFill>
                <a:prstDash val="sysDot"/>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55339" name="Line 21"/>
              <p:cNvSpPr>
                <a:spLocks noChangeShapeType="1"/>
              </p:cNvSpPr>
              <p:nvPr/>
            </p:nvSpPr>
            <p:spPr bwMode="auto">
              <a:xfrm>
                <a:off x="932" y="3551"/>
                <a:ext cx="164" cy="239"/>
              </a:xfrm>
              <a:prstGeom prst="line">
                <a:avLst/>
              </a:prstGeom>
              <a:noFill/>
              <a:ln w="19050">
                <a:solidFill>
                  <a:schemeClr val="tx1"/>
                </a:solidFill>
                <a:prstDash val="sysDot"/>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55340" name="Line 22"/>
              <p:cNvSpPr>
                <a:spLocks noChangeShapeType="1"/>
              </p:cNvSpPr>
              <p:nvPr/>
            </p:nvSpPr>
            <p:spPr bwMode="auto">
              <a:xfrm>
                <a:off x="1094" y="3548"/>
                <a:ext cx="644" cy="241"/>
              </a:xfrm>
              <a:prstGeom prst="line">
                <a:avLst/>
              </a:prstGeom>
              <a:noFill/>
              <a:ln w="19050">
                <a:solidFill>
                  <a:schemeClr val="tx1"/>
                </a:solidFill>
                <a:prstDash val="sysDot"/>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grpSp>
        <p:sp>
          <p:nvSpPr>
            <p:cNvPr id="55314" name="Text Box 21"/>
            <p:cNvSpPr txBox="1">
              <a:spLocks noChangeArrowheads="1"/>
            </p:cNvSpPr>
            <p:nvPr/>
          </p:nvSpPr>
          <p:spPr bwMode="auto">
            <a:xfrm>
              <a:off x="1070" y="2357"/>
              <a:ext cx="1088"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r>
                <a:rPr kumimoji="0" lang="en-US" altLang="zh-CN" sz="1800">
                  <a:solidFill>
                    <a:srgbClr val="000066"/>
                  </a:solidFill>
                  <a:latin typeface="Times New Roman" pitchFamily="18" charset="0"/>
                  <a:ea typeface="黑体" pitchFamily="2" charset="-122"/>
                </a:rPr>
                <a:t>……</a:t>
              </a:r>
              <a:endParaRPr kumimoji="0" lang="en-US" altLang="zh-CN" sz="1800">
                <a:solidFill>
                  <a:srgbClr val="000066"/>
                </a:solidFill>
                <a:latin typeface="黑体" pitchFamily="2" charset="-122"/>
                <a:ea typeface="黑体" pitchFamily="2" charset="-122"/>
              </a:endParaRPr>
            </a:p>
          </p:txBody>
        </p:sp>
        <p:sp>
          <p:nvSpPr>
            <p:cNvPr id="55315" name="Text Box 21"/>
            <p:cNvSpPr txBox="1">
              <a:spLocks noChangeArrowheads="1"/>
            </p:cNvSpPr>
            <p:nvPr/>
          </p:nvSpPr>
          <p:spPr bwMode="auto">
            <a:xfrm>
              <a:off x="1057" y="1924"/>
              <a:ext cx="1088" cy="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r>
                <a:rPr kumimoji="0" lang="zh-CN" altLang="en-US" sz="1800">
                  <a:solidFill>
                    <a:srgbClr val="000066"/>
                  </a:solidFill>
                  <a:latin typeface="黑体" pitchFamily="2" charset="-122"/>
                  <a:ea typeface="黑体" pitchFamily="2" charset="-122"/>
                </a:rPr>
                <a:t>当前页面</a:t>
              </a:r>
            </a:p>
          </p:txBody>
        </p:sp>
        <p:sp>
          <p:nvSpPr>
            <p:cNvPr id="55316" name="Line 29"/>
            <p:cNvSpPr>
              <a:spLocks noChangeShapeType="1"/>
            </p:cNvSpPr>
            <p:nvPr/>
          </p:nvSpPr>
          <p:spPr bwMode="auto">
            <a:xfrm rot="5400000">
              <a:off x="2559" y="1802"/>
              <a:ext cx="0" cy="632"/>
            </a:xfrm>
            <a:prstGeom prst="line">
              <a:avLst/>
            </a:prstGeom>
            <a:noFill/>
            <a:ln w="19050">
              <a:solidFill>
                <a:srgbClr val="000066"/>
              </a:solidFill>
              <a:round/>
              <a:headEnd/>
              <a:tailEnd type="stealth" w="lg" len="lg"/>
            </a:ln>
            <a:extLst>
              <a:ext uri="{909E8E84-426E-40DD-AFC4-6F175D3DCCD1}">
                <a14:hiddenFill xmlns:a14="http://schemas.microsoft.com/office/drawing/2010/main">
                  <a:noFill/>
                </a14:hiddenFill>
              </a:ext>
            </a:extLst>
          </p:spPr>
          <p:txBody>
            <a:bodyPr lIns="90000" tIns="46800" rIns="90000" bIns="46800">
              <a:spAutoFit/>
            </a:bodyPr>
            <a:lstStyle/>
            <a:p>
              <a:endParaRPr lang="zh-CN" altLang="en-US"/>
            </a:p>
          </p:txBody>
        </p:sp>
        <p:sp>
          <p:nvSpPr>
            <p:cNvPr id="55318" name="Rectangle 5"/>
            <p:cNvSpPr>
              <a:spLocks noChangeArrowheads="1"/>
            </p:cNvSpPr>
            <p:nvPr/>
          </p:nvSpPr>
          <p:spPr bwMode="auto">
            <a:xfrm>
              <a:off x="3034" y="1106"/>
              <a:ext cx="1056" cy="192"/>
            </a:xfrm>
            <a:prstGeom prst="rect">
              <a:avLst/>
            </a:prstGeom>
            <a:noFill/>
            <a:ln w="9525">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nSpc>
                  <a:spcPct val="90000"/>
                </a:lnSpc>
              </a:pPr>
              <a:endParaRPr lang="zh-CN" altLang="en-US">
                <a:latin typeface="黑体" pitchFamily="2" charset="-122"/>
                <a:ea typeface="黑体" pitchFamily="2" charset="-122"/>
              </a:endParaRPr>
            </a:p>
          </p:txBody>
        </p:sp>
        <p:sp>
          <p:nvSpPr>
            <p:cNvPr id="55319" name="Line 6"/>
            <p:cNvSpPr>
              <a:spLocks noChangeShapeType="1"/>
            </p:cNvSpPr>
            <p:nvPr/>
          </p:nvSpPr>
          <p:spPr bwMode="auto">
            <a:xfrm>
              <a:off x="3562" y="1106"/>
              <a:ext cx="0" cy="19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5320" name="Text Box 15"/>
            <p:cNvSpPr txBox="1">
              <a:spLocks noChangeArrowheads="1"/>
            </p:cNvSpPr>
            <p:nvPr/>
          </p:nvSpPr>
          <p:spPr bwMode="auto">
            <a:xfrm>
              <a:off x="2639" y="1067"/>
              <a:ext cx="35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r">
                <a:spcBef>
                  <a:spcPct val="50000"/>
                </a:spcBef>
              </a:pPr>
              <a:r>
                <a:rPr lang="en-US" altLang="zh-CN" sz="2000">
                  <a:solidFill>
                    <a:srgbClr val="000066"/>
                  </a:solidFill>
                  <a:latin typeface="黑体" pitchFamily="2" charset="-122"/>
                  <a:ea typeface="黑体" pitchFamily="2" charset="-122"/>
                </a:rPr>
                <a:t>IR</a:t>
              </a:r>
            </a:p>
          </p:txBody>
        </p:sp>
        <p:sp>
          <p:nvSpPr>
            <p:cNvPr id="55321" name="Text Box 17"/>
            <p:cNvSpPr txBox="1">
              <a:spLocks noChangeArrowheads="1"/>
            </p:cNvSpPr>
            <p:nvPr/>
          </p:nvSpPr>
          <p:spPr bwMode="auto">
            <a:xfrm>
              <a:off x="3130" y="1089"/>
              <a:ext cx="5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l">
                <a:spcBef>
                  <a:spcPct val="50000"/>
                </a:spcBef>
              </a:pPr>
              <a:r>
                <a:rPr lang="en-US" altLang="zh-CN" sz="1800">
                  <a:solidFill>
                    <a:srgbClr val="000066"/>
                  </a:solidFill>
                  <a:latin typeface="黑体" pitchFamily="2" charset="-122"/>
                  <a:ea typeface="黑体" pitchFamily="2" charset="-122"/>
                </a:rPr>
                <a:t>OP</a:t>
              </a:r>
            </a:p>
          </p:txBody>
        </p:sp>
        <p:sp>
          <p:nvSpPr>
            <p:cNvPr id="55322" name="Rectangle 34"/>
            <p:cNvSpPr>
              <a:spLocks noChangeArrowheads="1"/>
            </p:cNvSpPr>
            <p:nvPr/>
          </p:nvSpPr>
          <p:spPr bwMode="auto">
            <a:xfrm>
              <a:off x="3034" y="1468"/>
              <a:ext cx="1056" cy="19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nSpc>
                  <a:spcPct val="90000"/>
                </a:lnSpc>
              </a:pPr>
              <a:endParaRPr lang="zh-CN" altLang="en-US">
                <a:latin typeface="黑体" pitchFamily="2" charset="-122"/>
                <a:ea typeface="黑体" pitchFamily="2" charset="-122"/>
              </a:endParaRPr>
            </a:p>
          </p:txBody>
        </p:sp>
        <p:sp>
          <p:nvSpPr>
            <p:cNvPr id="55323" name="Line 35"/>
            <p:cNvSpPr>
              <a:spLocks noChangeShapeType="1"/>
            </p:cNvSpPr>
            <p:nvPr/>
          </p:nvSpPr>
          <p:spPr bwMode="auto">
            <a:xfrm>
              <a:off x="3562" y="1468"/>
              <a:ext cx="0" cy="19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5324" name="Text Box 40"/>
            <p:cNvSpPr txBox="1">
              <a:spLocks noChangeArrowheads="1"/>
            </p:cNvSpPr>
            <p:nvPr/>
          </p:nvSpPr>
          <p:spPr bwMode="auto">
            <a:xfrm>
              <a:off x="2635" y="1431"/>
              <a:ext cx="38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r">
                <a:spcBef>
                  <a:spcPct val="50000"/>
                </a:spcBef>
              </a:pPr>
              <a:r>
                <a:rPr lang="en-US" altLang="zh-CN" sz="2000">
                  <a:solidFill>
                    <a:srgbClr val="000066"/>
                  </a:solidFill>
                  <a:latin typeface="黑体" pitchFamily="2" charset="-122"/>
                  <a:ea typeface="黑体" pitchFamily="2" charset="-122"/>
                </a:rPr>
                <a:t>PC</a:t>
              </a:r>
            </a:p>
          </p:txBody>
        </p:sp>
        <p:sp>
          <p:nvSpPr>
            <p:cNvPr id="55325" name="Text Box 46"/>
            <p:cNvSpPr txBox="1">
              <a:spLocks noChangeArrowheads="1"/>
            </p:cNvSpPr>
            <p:nvPr/>
          </p:nvSpPr>
          <p:spPr bwMode="auto">
            <a:xfrm>
              <a:off x="2912" y="1955"/>
              <a:ext cx="132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l">
                <a:spcBef>
                  <a:spcPct val="50000"/>
                </a:spcBef>
              </a:pPr>
              <a:r>
                <a:rPr lang="en-US" altLang="zh-CN" sz="2000">
                  <a:solidFill>
                    <a:srgbClr val="FF0000"/>
                  </a:solidFill>
                  <a:latin typeface="黑体" pitchFamily="2" charset="-122"/>
                  <a:ea typeface="黑体" pitchFamily="2" charset="-122"/>
                </a:rPr>
                <a:t>EA = 3A </a:t>
              </a:r>
              <a:r>
                <a:rPr lang="en-US" altLang="zh-CN" sz="2000">
                  <a:solidFill>
                    <a:srgbClr val="0000FF"/>
                  </a:solidFill>
                  <a:latin typeface="黑体" pitchFamily="2" charset="-122"/>
                  <a:ea typeface="黑体" pitchFamily="2" charset="-122"/>
                </a:rPr>
                <a:t>28</a:t>
              </a:r>
            </a:p>
          </p:txBody>
        </p:sp>
        <p:sp>
          <p:nvSpPr>
            <p:cNvPr id="55326" name="Rectangle 50"/>
            <p:cNvSpPr>
              <a:spLocks noChangeArrowheads="1"/>
            </p:cNvSpPr>
            <p:nvPr/>
          </p:nvSpPr>
          <p:spPr bwMode="auto">
            <a:xfrm>
              <a:off x="3562" y="1106"/>
              <a:ext cx="528" cy="192"/>
            </a:xfrm>
            <a:prstGeom prst="rect">
              <a:avLst/>
            </a:prstGeom>
            <a:solidFill>
              <a:srgbClr val="FFFF00"/>
            </a:solidFill>
            <a:ln w="9525">
              <a:solidFill>
                <a:srgbClr val="000000"/>
              </a:solidFill>
              <a:miter lim="800000"/>
              <a:headEnd/>
              <a:tailEnd/>
            </a:ln>
          </p:spPr>
          <p:txBody>
            <a:bodyPr wrap="none" anchor="ctr"/>
            <a:lstStyle/>
            <a:p>
              <a:pPr>
                <a:lnSpc>
                  <a:spcPct val="90000"/>
                </a:lnSpc>
              </a:pPr>
              <a:endParaRPr lang="zh-CN" altLang="en-US">
                <a:latin typeface="黑体" pitchFamily="2" charset="-122"/>
                <a:ea typeface="黑体" pitchFamily="2" charset="-122"/>
              </a:endParaRPr>
            </a:p>
          </p:txBody>
        </p:sp>
        <p:grpSp>
          <p:nvGrpSpPr>
            <p:cNvPr id="55327" name="Group 56"/>
            <p:cNvGrpSpPr>
              <a:grpSpLocks/>
            </p:cNvGrpSpPr>
            <p:nvPr/>
          </p:nvGrpSpPr>
          <p:grpSpPr bwMode="auto">
            <a:xfrm>
              <a:off x="3564" y="1073"/>
              <a:ext cx="672" cy="231"/>
              <a:chOff x="4464" y="1176"/>
              <a:chExt cx="672" cy="231"/>
            </a:xfrm>
          </p:grpSpPr>
          <p:sp>
            <p:nvSpPr>
              <p:cNvPr id="55332" name="Rectangle 57"/>
              <p:cNvSpPr>
                <a:spLocks noChangeArrowheads="1"/>
              </p:cNvSpPr>
              <p:nvPr/>
            </p:nvSpPr>
            <p:spPr bwMode="auto">
              <a:xfrm>
                <a:off x="4464" y="1212"/>
                <a:ext cx="528" cy="192"/>
              </a:xfrm>
              <a:prstGeom prst="rect">
                <a:avLst/>
              </a:prstGeom>
              <a:solidFill>
                <a:srgbClr val="FFFF00"/>
              </a:solidFill>
              <a:ln w="9525">
                <a:solidFill>
                  <a:schemeClr val="hlink"/>
                </a:solidFill>
                <a:miter lim="800000"/>
                <a:headEnd/>
                <a:tailEnd/>
              </a:ln>
            </p:spPr>
            <p:txBody>
              <a:bodyPr wrap="none" anchor="ctr"/>
              <a:lstStyle/>
              <a:p>
                <a:pPr>
                  <a:lnSpc>
                    <a:spcPct val="90000"/>
                  </a:lnSpc>
                </a:pPr>
                <a:endParaRPr lang="zh-CN" altLang="en-US">
                  <a:latin typeface="黑体" pitchFamily="2" charset="-122"/>
                  <a:ea typeface="黑体" pitchFamily="2" charset="-122"/>
                </a:endParaRPr>
              </a:p>
            </p:txBody>
          </p:sp>
          <p:sp>
            <p:nvSpPr>
              <p:cNvPr id="55333" name="Text Box 58"/>
              <p:cNvSpPr txBox="1">
                <a:spLocks noChangeArrowheads="1"/>
              </p:cNvSpPr>
              <p:nvPr/>
            </p:nvSpPr>
            <p:spPr bwMode="auto">
              <a:xfrm>
                <a:off x="4608" y="1176"/>
                <a:ext cx="52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l">
                  <a:spcBef>
                    <a:spcPct val="50000"/>
                  </a:spcBef>
                </a:pPr>
                <a:r>
                  <a:rPr lang="en-US" altLang="zh-CN" sz="1800">
                    <a:solidFill>
                      <a:srgbClr val="0000FF"/>
                    </a:solidFill>
                    <a:latin typeface="黑体" pitchFamily="2" charset="-122"/>
                    <a:ea typeface="黑体" pitchFamily="2" charset="-122"/>
                  </a:rPr>
                  <a:t>28</a:t>
                </a:r>
              </a:p>
            </p:txBody>
          </p:sp>
        </p:grpSp>
        <p:sp>
          <p:nvSpPr>
            <p:cNvPr id="55328" name="Rectangle 63"/>
            <p:cNvSpPr>
              <a:spLocks noChangeArrowheads="1"/>
            </p:cNvSpPr>
            <p:nvPr/>
          </p:nvSpPr>
          <p:spPr bwMode="auto">
            <a:xfrm>
              <a:off x="3034" y="1468"/>
              <a:ext cx="1068" cy="19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nSpc>
                  <a:spcPct val="90000"/>
                </a:lnSpc>
              </a:pPr>
              <a:endParaRPr lang="zh-CN" altLang="en-US">
                <a:latin typeface="黑体" pitchFamily="2" charset="-122"/>
                <a:ea typeface="黑体" pitchFamily="2" charset="-122"/>
              </a:endParaRPr>
            </a:p>
          </p:txBody>
        </p:sp>
        <p:sp>
          <p:nvSpPr>
            <p:cNvPr id="55329" name="Text Box 64"/>
            <p:cNvSpPr txBox="1">
              <a:spLocks noChangeArrowheads="1"/>
            </p:cNvSpPr>
            <p:nvPr/>
          </p:nvSpPr>
          <p:spPr bwMode="auto">
            <a:xfrm>
              <a:off x="3130" y="1433"/>
              <a:ext cx="102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l">
                <a:spcBef>
                  <a:spcPct val="50000"/>
                </a:spcBef>
              </a:pPr>
              <a:r>
                <a:rPr lang="zh-CN" altLang="en-US" sz="2000">
                  <a:solidFill>
                    <a:srgbClr val="FF0000"/>
                  </a:solidFill>
                  <a:latin typeface="黑体" pitchFamily="2" charset="-122"/>
                  <a:ea typeface="黑体" pitchFamily="2" charset="-122"/>
                </a:rPr>
                <a:t>  </a:t>
              </a:r>
              <a:r>
                <a:rPr lang="en-US" altLang="zh-CN" sz="2000">
                  <a:solidFill>
                    <a:srgbClr val="FF0000"/>
                  </a:solidFill>
                  <a:latin typeface="黑体" pitchFamily="2" charset="-122"/>
                  <a:ea typeface="黑体" pitchFamily="2" charset="-122"/>
                </a:rPr>
                <a:t>3A </a:t>
              </a:r>
              <a:r>
                <a:rPr lang="en-US" altLang="zh-CN" sz="2000">
                  <a:solidFill>
                    <a:srgbClr val="000066"/>
                  </a:solidFill>
                  <a:latin typeface="黑体" pitchFamily="2" charset="-122"/>
                  <a:ea typeface="黑体" pitchFamily="2" charset="-122"/>
                </a:rPr>
                <a:t>87</a:t>
              </a:r>
              <a:endParaRPr lang="en-US" altLang="zh-CN" sz="2000" baseline="-25000">
                <a:solidFill>
                  <a:srgbClr val="000066"/>
                </a:solidFill>
                <a:latin typeface="黑体" pitchFamily="2" charset="-122"/>
                <a:ea typeface="黑体" pitchFamily="2" charset="-122"/>
              </a:endParaRPr>
            </a:p>
          </p:txBody>
        </p:sp>
        <p:sp>
          <p:nvSpPr>
            <p:cNvPr id="55330" name="AutoShape 69"/>
            <p:cNvSpPr>
              <a:spLocks noChangeArrowheads="1"/>
            </p:cNvSpPr>
            <p:nvPr/>
          </p:nvSpPr>
          <p:spPr bwMode="auto">
            <a:xfrm>
              <a:off x="3432" y="1689"/>
              <a:ext cx="99" cy="257"/>
            </a:xfrm>
            <a:prstGeom prst="downArrow">
              <a:avLst>
                <a:gd name="adj1" fmla="val 50000"/>
                <a:gd name="adj2" fmla="val 64899"/>
              </a:avLst>
            </a:prstGeom>
            <a:solidFill>
              <a:schemeClr val="hlink"/>
            </a:solidFill>
            <a:ln w="9525">
              <a:solidFill>
                <a:srgbClr val="000000"/>
              </a:solidFill>
              <a:miter lim="800000"/>
              <a:headEnd/>
              <a:tailEnd/>
            </a:ln>
          </p:spPr>
          <p:txBody>
            <a:bodyPr wrap="none" anchor="ctr"/>
            <a:lstStyle/>
            <a:p>
              <a:pPr>
                <a:lnSpc>
                  <a:spcPct val="90000"/>
                </a:lnSpc>
              </a:pPr>
              <a:endParaRPr lang="zh-CN" altLang="en-US">
                <a:latin typeface="黑体" pitchFamily="2" charset="-122"/>
                <a:ea typeface="黑体" pitchFamily="2" charset="-122"/>
              </a:endParaRPr>
            </a:p>
          </p:txBody>
        </p:sp>
        <p:sp>
          <p:nvSpPr>
            <p:cNvPr id="55331" name="AutoShape 69"/>
            <p:cNvSpPr>
              <a:spLocks noChangeArrowheads="1"/>
            </p:cNvSpPr>
            <p:nvPr/>
          </p:nvSpPr>
          <p:spPr bwMode="auto">
            <a:xfrm>
              <a:off x="3783" y="1303"/>
              <a:ext cx="86" cy="634"/>
            </a:xfrm>
            <a:prstGeom prst="downArrow">
              <a:avLst>
                <a:gd name="adj1" fmla="val 50000"/>
                <a:gd name="adj2" fmla="val 184302"/>
              </a:avLst>
            </a:prstGeom>
            <a:solidFill>
              <a:srgbClr val="0033CC"/>
            </a:solidFill>
            <a:ln w="9525">
              <a:solidFill>
                <a:srgbClr val="000000"/>
              </a:solidFill>
              <a:miter lim="800000"/>
              <a:headEnd/>
              <a:tailEnd/>
            </a:ln>
          </p:spPr>
          <p:txBody>
            <a:bodyPr wrap="none" anchor="ctr"/>
            <a:lstStyle/>
            <a:p>
              <a:pPr>
                <a:lnSpc>
                  <a:spcPct val="90000"/>
                </a:lnSpc>
              </a:pPr>
              <a:endParaRPr lang="zh-CN" altLang="en-US">
                <a:latin typeface="黑体" pitchFamily="2" charset="-122"/>
                <a:ea typeface="黑体" pitchFamily="2" charset="-122"/>
              </a:endParaRPr>
            </a:p>
          </p:txBody>
        </p:sp>
      </p:grpSp>
      <p:sp>
        <p:nvSpPr>
          <p:cNvPr id="55300" name="Rectangle 2"/>
          <p:cNvSpPr>
            <a:spLocks noChangeArrowheads="1"/>
          </p:cNvSpPr>
          <p:nvPr/>
        </p:nvSpPr>
        <p:spPr bwMode="auto">
          <a:xfrm>
            <a:off x="492125" y="379413"/>
            <a:ext cx="281463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eaLnBrk="1" hangingPunct="1"/>
            <a:r>
              <a:rPr kumimoji="0" lang="zh-CN" altLang="en-US">
                <a:latin typeface="黑体" pitchFamily="2" charset="-122"/>
                <a:ea typeface="黑体" pitchFamily="2" charset="-122"/>
              </a:rPr>
              <a:t>(</a:t>
            </a:r>
            <a:r>
              <a:rPr kumimoji="0" lang="en-US" altLang="zh-CN">
                <a:latin typeface="黑体" pitchFamily="2" charset="-122"/>
                <a:ea typeface="黑体" pitchFamily="2" charset="-122"/>
              </a:rPr>
              <a:t>10</a:t>
            </a:r>
            <a:r>
              <a:rPr kumimoji="0" lang="zh-CN" altLang="en-US">
                <a:latin typeface="黑体" pitchFamily="2" charset="-122"/>
                <a:ea typeface="黑体" pitchFamily="2" charset="-122"/>
              </a:rPr>
              <a:t>)页面寻址</a:t>
            </a:r>
          </a:p>
        </p:txBody>
      </p:sp>
      <p:sp>
        <p:nvSpPr>
          <p:cNvPr id="55301" name="Rectangle 45"/>
          <p:cNvSpPr>
            <a:spLocks noChangeArrowheads="1"/>
          </p:cNvSpPr>
          <p:nvPr/>
        </p:nvSpPr>
        <p:spPr bwMode="auto">
          <a:xfrm>
            <a:off x="4822825" y="1752600"/>
            <a:ext cx="1676400" cy="315913"/>
          </a:xfrm>
          <a:prstGeom prst="rect">
            <a:avLst/>
          </a:prstGeom>
          <a:noFill/>
          <a:ln w="28575" algn="ctr">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endParaRPr lang="zh-CN" altLang="en-US">
              <a:latin typeface="黑体" pitchFamily="2" charset="-122"/>
              <a:ea typeface="黑体" pitchFamily="2" charset="-122"/>
            </a:endParaRPr>
          </a:p>
        </p:txBody>
      </p:sp>
      <p:sp>
        <p:nvSpPr>
          <p:cNvPr id="45" name="Rectangle 41"/>
          <p:cNvSpPr>
            <a:spLocks noChangeArrowheads="1"/>
          </p:cNvSpPr>
          <p:nvPr/>
        </p:nvSpPr>
        <p:spPr bwMode="auto">
          <a:xfrm>
            <a:off x="1635126" y="2989263"/>
            <a:ext cx="1862138" cy="788987"/>
          </a:xfrm>
          <a:prstGeom prst="rect">
            <a:avLst/>
          </a:prstGeom>
          <a:noFill/>
          <a:ln w="28575">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square" lIns="90000" tIns="46800" rIns="90000" bIns="46800" anchor="t" anchorCtr="0">
            <a:spAutoFit/>
          </a:bodyPr>
          <a:lstStyle/>
          <a:p>
            <a:endParaRPr lang="zh-CN" altLang="en-US">
              <a:latin typeface="黑体" pitchFamily="2" charset="-122"/>
              <a:ea typeface="黑体" pitchFamily="2" charset="-122"/>
            </a:endParaRPr>
          </a:p>
        </p:txBody>
      </p:sp>
    </p:spTree>
  </p:cSld>
  <p:clrMapOvr>
    <a:masterClrMapping/>
  </p:clrMapOvr>
  <p:transition>
    <p:wipe dir="d"/>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9"/>
          <p:cNvSpPr>
            <a:spLocks noChangeArrowheads="1"/>
          </p:cNvSpPr>
          <p:nvPr/>
        </p:nvSpPr>
        <p:spPr bwMode="auto">
          <a:xfrm>
            <a:off x="809625" y="877888"/>
            <a:ext cx="71199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eaLnBrk="1" hangingPunct="1"/>
            <a:r>
              <a:rPr kumimoji="0" lang="en-US" altLang="zh-CN">
                <a:latin typeface="黑体" pitchFamily="2" charset="-122"/>
                <a:ea typeface="黑体" pitchFamily="2" charset="-122"/>
              </a:rPr>
              <a:t>3)</a:t>
            </a:r>
            <a:r>
              <a:rPr kumimoji="0" lang="zh-CN" altLang="en-US">
                <a:latin typeface="黑体" pitchFamily="2" charset="-122"/>
                <a:ea typeface="黑体" pitchFamily="2" charset="-122"/>
              </a:rPr>
              <a:t>页寄存器寻址</a:t>
            </a:r>
          </a:p>
        </p:txBody>
      </p:sp>
      <p:grpSp>
        <p:nvGrpSpPr>
          <p:cNvPr id="56323" name="Group 52"/>
          <p:cNvGrpSpPr>
            <a:grpSpLocks/>
          </p:cNvGrpSpPr>
          <p:nvPr/>
        </p:nvGrpSpPr>
        <p:grpSpPr bwMode="auto">
          <a:xfrm>
            <a:off x="395288" y="1455738"/>
            <a:ext cx="6472237" cy="4160837"/>
            <a:chOff x="249" y="917"/>
            <a:chExt cx="4077" cy="2621"/>
          </a:xfrm>
        </p:grpSpPr>
        <p:sp>
          <p:nvSpPr>
            <p:cNvPr id="56326" name="Rectangle 7"/>
            <p:cNvSpPr>
              <a:spLocks noChangeArrowheads="1"/>
            </p:cNvSpPr>
            <p:nvPr/>
          </p:nvSpPr>
          <p:spPr bwMode="auto">
            <a:xfrm>
              <a:off x="2692" y="2182"/>
              <a:ext cx="911" cy="29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ctr">
              <a:spAutoFit/>
            </a:bodyPr>
            <a:lstStyle/>
            <a:p>
              <a:endParaRPr lang="zh-CN" altLang="en-US">
                <a:latin typeface="黑体" pitchFamily="2" charset="-122"/>
                <a:ea typeface="黑体" pitchFamily="2" charset="-122"/>
              </a:endParaRPr>
            </a:p>
          </p:txBody>
        </p:sp>
        <p:sp>
          <p:nvSpPr>
            <p:cNvPr id="56327" name="Rectangle 8"/>
            <p:cNvSpPr>
              <a:spLocks noChangeArrowheads="1"/>
            </p:cNvSpPr>
            <p:nvPr/>
          </p:nvSpPr>
          <p:spPr bwMode="auto">
            <a:xfrm>
              <a:off x="2679" y="1476"/>
              <a:ext cx="911" cy="29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ctr">
              <a:spAutoFit/>
            </a:bodyPr>
            <a:lstStyle/>
            <a:p>
              <a:endParaRPr lang="zh-CN" altLang="en-US">
                <a:latin typeface="黑体" pitchFamily="2" charset="-122"/>
                <a:ea typeface="黑体" pitchFamily="2" charset="-122"/>
              </a:endParaRPr>
            </a:p>
          </p:txBody>
        </p:sp>
        <p:grpSp>
          <p:nvGrpSpPr>
            <p:cNvPr id="56328" name="Group 9"/>
            <p:cNvGrpSpPr>
              <a:grpSpLocks/>
            </p:cNvGrpSpPr>
            <p:nvPr/>
          </p:nvGrpSpPr>
          <p:grpSpPr bwMode="auto">
            <a:xfrm>
              <a:off x="3094" y="2010"/>
              <a:ext cx="1232" cy="193"/>
              <a:chOff x="2968" y="1230"/>
              <a:chExt cx="1542" cy="193"/>
            </a:xfrm>
          </p:grpSpPr>
          <p:sp>
            <p:nvSpPr>
              <p:cNvPr id="56359" name="Text Box 10"/>
              <p:cNvSpPr txBox="1">
                <a:spLocks noChangeArrowheads="1"/>
              </p:cNvSpPr>
              <p:nvPr/>
            </p:nvSpPr>
            <p:spPr bwMode="auto">
              <a:xfrm>
                <a:off x="2968" y="1230"/>
                <a:ext cx="1542" cy="193"/>
              </a:xfrm>
              <a:prstGeom prst="rect">
                <a:avLst/>
              </a:prstGeom>
              <a:noFill/>
              <a:ln w="19050">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r>
                  <a:rPr lang="zh-CN" altLang="en-US" sz="1600">
                    <a:solidFill>
                      <a:schemeClr val="hlink"/>
                    </a:solidFill>
                    <a:latin typeface="黑体" pitchFamily="2" charset="-122"/>
                    <a:ea typeface="黑体" pitchFamily="2" charset="-122"/>
                  </a:rPr>
                  <a:t> 页面号</a:t>
                </a:r>
                <a:r>
                  <a:rPr lang="zh-CN" altLang="en-US" sz="1600">
                    <a:latin typeface="黑体" pitchFamily="2" charset="-122"/>
                    <a:ea typeface="黑体" pitchFamily="2" charset="-122"/>
                  </a:rPr>
                  <a:t>  </a:t>
                </a:r>
                <a:r>
                  <a:rPr lang="zh-CN" altLang="en-US" sz="1600">
                    <a:solidFill>
                      <a:srgbClr val="0000FF"/>
                    </a:solidFill>
                    <a:latin typeface="黑体" pitchFamily="2" charset="-122"/>
                    <a:ea typeface="黑体" pitchFamily="2" charset="-122"/>
                  </a:rPr>
                  <a:t>页内地址</a:t>
                </a:r>
              </a:p>
            </p:txBody>
          </p:sp>
          <p:sp>
            <p:nvSpPr>
              <p:cNvPr id="56360" name="Line 11"/>
              <p:cNvSpPr>
                <a:spLocks noChangeShapeType="1"/>
              </p:cNvSpPr>
              <p:nvPr/>
            </p:nvSpPr>
            <p:spPr bwMode="auto">
              <a:xfrm>
                <a:off x="3736" y="1230"/>
                <a:ext cx="0" cy="187"/>
              </a:xfrm>
              <a:prstGeom prst="line">
                <a:avLst/>
              </a:prstGeom>
              <a:noFill/>
              <a:ln w="19050">
                <a:solidFill>
                  <a:srgbClr val="000066"/>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zh-CN" altLang="en-US"/>
              </a:p>
            </p:txBody>
          </p:sp>
        </p:grpSp>
        <p:sp>
          <p:nvSpPr>
            <p:cNvPr id="56329" name="Line 12"/>
            <p:cNvSpPr>
              <a:spLocks noChangeShapeType="1"/>
            </p:cNvSpPr>
            <p:nvPr/>
          </p:nvSpPr>
          <p:spPr bwMode="auto">
            <a:xfrm>
              <a:off x="3441" y="1771"/>
              <a:ext cx="0" cy="228"/>
            </a:xfrm>
            <a:prstGeom prst="line">
              <a:avLst/>
            </a:prstGeom>
            <a:noFill/>
            <a:ln w="19050">
              <a:solidFill>
                <a:srgbClr val="000066"/>
              </a:solidFill>
              <a:round/>
              <a:headEnd/>
              <a:tailEnd type="stealth" w="lg" len="lg"/>
            </a:ln>
            <a:extLst>
              <a:ext uri="{909E8E84-426E-40DD-AFC4-6F175D3DCCD1}">
                <a14:hiddenFill xmlns:a14="http://schemas.microsoft.com/office/drawing/2010/main">
                  <a:noFill/>
                </a14:hiddenFill>
              </a:ext>
            </a:extLst>
          </p:spPr>
          <p:txBody>
            <a:bodyPr lIns="90000" tIns="46800" rIns="90000" bIns="46800">
              <a:spAutoFit/>
            </a:bodyPr>
            <a:lstStyle/>
            <a:p>
              <a:endParaRPr lang="zh-CN" altLang="en-US"/>
            </a:p>
          </p:txBody>
        </p:sp>
        <p:sp>
          <p:nvSpPr>
            <p:cNvPr id="56330" name="Line 13"/>
            <p:cNvSpPr>
              <a:spLocks noChangeShapeType="1"/>
            </p:cNvSpPr>
            <p:nvPr/>
          </p:nvSpPr>
          <p:spPr bwMode="auto">
            <a:xfrm rot="5400000">
              <a:off x="2637" y="1724"/>
              <a:ext cx="0" cy="788"/>
            </a:xfrm>
            <a:prstGeom prst="line">
              <a:avLst/>
            </a:prstGeom>
            <a:noFill/>
            <a:ln w="19050">
              <a:solidFill>
                <a:srgbClr val="000066"/>
              </a:solidFill>
              <a:round/>
              <a:headEnd/>
              <a:tailEnd type="stealth" w="lg" len="lg"/>
            </a:ln>
            <a:extLst>
              <a:ext uri="{909E8E84-426E-40DD-AFC4-6F175D3DCCD1}">
                <a14:hiddenFill xmlns:a14="http://schemas.microsoft.com/office/drawing/2010/main">
                  <a:noFill/>
                </a14:hiddenFill>
              </a:ext>
            </a:extLst>
          </p:spPr>
          <p:txBody>
            <a:bodyPr lIns="90000" tIns="46800" rIns="90000" bIns="46800">
              <a:spAutoFit/>
            </a:bodyPr>
            <a:lstStyle/>
            <a:p>
              <a:endParaRPr lang="zh-CN" altLang="en-US"/>
            </a:p>
          </p:txBody>
        </p:sp>
        <p:sp>
          <p:nvSpPr>
            <p:cNvPr id="56331" name="Text Box 15"/>
            <p:cNvSpPr txBox="1">
              <a:spLocks noChangeArrowheads="1"/>
            </p:cNvSpPr>
            <p:nvPr/>
          </p:nvSpPr>
          <p:spPr bwMode="auto">
            <a:xfrm>
              <a:off x="3088" y="1573"/>
              <a:ext cx="630" cy="193"/>
            </a:xfrm>
            <a:prstGeom prst="rect">
              <a:avLst/>
            </a:prstGeom>
            <a:noFill/>
            <a:ln w="19050">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r>
                <a:rPr lang="zh-CN" altLang="en-US" sz="1600">
                  <a:latin typeface="黑体" pitchFamily="2" charset="-122"/>
                  <a:ea typeface="黑体" pitchFamily="2" charset="-122"/>
                </a:rPr>
                <a:t> </a:t>
              </a:r>
              <a:r>
                <a:rPr lang="zh-CN" altLang="en-US" sz="1600">
                  <a:solidFill>
                    <a:schemeClr val="hlink"/>
                  </a:solidFill>
                  <a:latin typeface="黑体" pitchFamily="2" charset="-122"/>
                  <a:ea typeface="黑体" pitchFamily="2" charset="-122"/>
                </a:rPr>
                <a:t>页面号</a:t>
              </a:r>
              <a:endParaRPr lang="en-US" altLang="zh-CN" sz="1600">
                <a:latin typeface="黑体" pitchFamily="2" charset="-122"/>
                <a:ea typeface="黑体" pitchFamily="2" charset="-122"/>
              </a:endParaRPr>
            </a:p>
          </p:txBody>
        </p:sp>
        <p:grpSp>
          <p:nvGrpSpPr>
            <p:cNvPr id="56332" name="Group 17"/>
            <p:cNvGrpSpPr>
              <a:grpSpLocks/>
            </p:cNvGrpSpPr>
            <p:nvPr/>
          </p:nvGrpSpPr>
          <p:grpSpPr bwMode="auto">
            <a:xfrm>
              <a:off x="249" y="917"/>
              <a:ext cx="1970" cy="2621"/>
              <a:chOff x="249" y="917"/>
              <a:chExt cx="1970" cy="2621"/>
            </a:xfrm>
          </p:grpSpPr>
          <p:sp>
            <p:nvSpPr>
              <p:cNvPr id="56338" name="Text Box 23"/>
              <p:cNvSpPr txBox="1">
                <a:spLocks noChangeArrowheads="1"/>
              </p:cNvSpPr>
              <p:nvPr/>
            </p:nvSpPr>
            <p:spPr bwMode="auto">
              <a:xfrm>
                <a:off x="1198" y="917"/>
                <a:ext cx="850" cy="19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r>
                  <a:rPr kumimoji="0" lang="zh-CN" altLang="en-US" sz="1800">
                    <a:solidFill>
                      <a:srgbClr val="000066"/>
                    </a:solidFill>
                    <a:latin typeface="黑体" pitchFamily="2" charset="-122"/>
                    <a:ea typeface="黑体" pitchFamily="2" charset="-122"/>
                  </a:rPr>
                  <a:t>主存储器</a:t>
                </a:r>
              </a:p>
            </p:txBody>
          </p:sp>
          <p:sp>
            <p:nvSpPr>
              <p:cNvPr id="56339" name="Text Box 21"/>
              <p:cNvSpPr txBox="1">
                <a:spLocks noChangeArrowheads="1"/>
              </p:cNvSpPr>
              <p:nvPr/>
            </p:nvSpPr>
            <p:spPr bwMode="auto">
              <a:xfrm>
                <a:off x="537" y="1110"/>
                <a:ext cx="479" cy="6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r"/>
                <a:r>
                  <a:rPr kumimoji="0" lang="zh-CN" altLang="en-US" sz="1800">
                    <a:solidFill>
                      <a:schemeClr val="hlink"/>
                    </a:solidFill>
                    <a:latin typeface="黑体" pitchFamily="2" charset="-122"/>
                    <a:ea typeface="黑体" pitchFamily="2" charset="-122"/>
                  </a:rPr>
                  <a:t>00</a:t>
                </a:r>
                <a:r>
                  <a:rPr kumimoji="0" lang="en-US" altLang="zh-CN" sz="1800">
                    <a:solidFill>
                      <a:srgbClr val="000066"/>
                    </a:solidFill>
                    <a:latin typeface="黑体" pitchFamily="2" charset="-122"/>
                    <a:ea typeface="黑体" pitchFamily="2" charset="-122"/>
                  </a:rPr>
                  <a:t>00</a:t>
                </a:r>
              </a:p>
              <a:p>
                <a:pPr algn="r"/>
                <a:r>
                  <a:rPr kumimoji="0" lang="en-US" altLang="zh-CN" sz="1800">
                    <a:solidFill>
                      <a:schemeClr val="hlink"/>
                    </a:solidFill>
                    <a:latin typeface="黑体" pitchFamily="2" charset="-122"/>
                    <a:ea typeface="黑体" pitchFamily="2" charset="-122"/>
                  </a:rPr>
                  <a:t> </a:t>
                </a:r>
                <a:r>
                  <a:rPr kumimoji="0" lang="en-US" altLang="zh-CN" sz="1800">
                    <a:solidFill>
                      <a:schemeClr val="hlink"/>
                    </a:solidFill>
                    <a:latin typeface="Times New Roman" pitchFamily="18" charset="0"/>
                    <a:ea typeface="黑体" pitchFamily="2" charset="-122"/>
                  </a:rPr>
                  <a:t>…</a:t>
                </a:r>
                <a:endParaRPr kumimoji="0" lang="en-US" altLang="zh-CN" sz="1800">
                  <a:solidFill>
                    <a:srgbClr val="000066"/>
                  </a:solidFill>
                  <a:latin typeface="黑体" pitchFamily="2" charset="-122"/>
                  <a:ea typeface="黑体" pitchFamily="2" charset="-122"/>
                </a:endParaRPr>
              </a:p>
              <a:p>
                <a:pPr algn="r"/>
                <a:r>
                  <a:rPr kumimoji="0" lang="en-US" altLang="zh-CN" sz="1800">
                    <a:solidFill>
                      <a:schemeClr val="hlink"/>
                    </a:solidFill>
                    <a:latin typeface="黑体" pitchFamily="2" charset="-122"/>
                    <a:ea typeface="黑体" pitchFamily="2" charset="-122"/>
                  </a:rPr>
                  <a:t>00</a:t>
                </a:r>
                <a:r>
                  <a:rPr kumimoji="0" lang="en-US" altLang="zh-CN" sz="1800">
                    <a:solidFill>
                      <a:srgbClr val="000066"/>
                    </a:solidFill>
                    <a:latin typeface="黑体" pitchFamily="2" charset="-122"/>
                    <a:ea typeface="黑体" pitchFamily="2" charset="-122"/>
                  </a:rPr>
                  <a:t>FF</a:t>
                </a:r>
              </a:p>
            </p:txBody>
          </p:sp>
          <p:sp>
            <p:nvSpPr>
              <p:cNvPr id="56340" name="Rectangle 6"/>
              <p:cNvSpPr>
                <a:spLocks noChangeArrowheads="1"/>
              </p:cNvSpPr>
              <p:nvPr/>
            </p:nvSpPr>
            <p:spPr bwMode="auto">
              <a:xfrm>
                <a:off x="1027" y="1173"/>
                <a:ext cx="1189" cy="1871"/>
              </a:xfrm>
              <a:prstGeom prst="rect">
                <a:avLst/>
              </a:prstGeom>
              <a:solidFill>
                <a:srgbClr val="FFFFFF"/>
              </a:solidFill>
              <a:ln w="28575">
                <a:solidFill>
                  <a:srgbClr val="000066"/>
                </a:solidFill>
                <a:miter lim="800000"/>
                <a:headEnd/>
                <a:tailEnd/>
              </a:ln>
            </p:spPr>
            <p:txBody>
              <a:bodyPr/>
              <a:lstStyle/>
              <a:p>
                <a:endParaRPr kumimoji="0" lang="zh-CN" altLang="en-US" sz="1800">
                  <a:solidFill>
                    <a:srgbClr val="000066"/>
                  </a:solidFill>
                  <a:latin typeface="黑体" pitchFamily="2" charset="-122"/>
                  <a:ea typeface="黑体" pitchFamily="2" charset="-122"/>
                </a:endParaRPr>
              </a:p>
              <a:p>
                <a:endParaRPr kumimoji="0" lang="zh-CN" altLang="en-US" sz="1800">
                  <a:solidFill>
                    <a:srgbClr val="000066"/>
                  </a:solidFill>
                  <a:latin typeface="黑体" pitchFamily="2" charset="-122"/>
                  <a:ea typeface="黑体" pitchFamily="2" charset="-122"/>
                </a:endParaRPr>
              </a:p>
              <a:p>
                <a:endParaRPr kumimoji="0" lang="zh-CN" altLang="en-US" sz="1800">
                  <a:solidFill>
                    <a:srgbClr val="000066"/>
                  </a:solidFill>
                  <a:latin typeface="黑体" pitchFamily="2" charset="-122"/>
                  <a:ea typeface="黑体" pitchFamily="2" charset="-122"/>
                </a:endParaRPr>
              </a:p>
            </p:txBody>
          </p:sp>
          <p:sp>
            <p:nvSpPr>
              <p:cNvPr id="56341" name="Line 9"/>
              <p:cNvSpPr>
                <a:spLocks noChangeShapeType="1"/>
              </p:cNvSpPr>
              <p:nvPr/>
            </p:nvSpPr>
            <p:spPr bwMode="auto">
              <a:xfrm>
                <a:off x="1027" y="1837"/>
                <a:ext cx="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342" name="Line 10"/>
              <p:cNvSpPr>
                <a:spLocks noChangeShapeType="1"/>
              </p:cNvSpPr>
              <p:nvPr/>
            </p:nvSpPr>
            <p:spPr bwMode="auto">
              <a:xfrm flipV="1">
                <a:off x="1035" y="1648"/>
                <a:ext cx="1161"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343" name="Text Box 21"/>
              <p:cNvSpPr txBox="1">
                <a:spLocks noChangeArrowheads="1"/>
              </p:cNvSpPr>
              <p:nvPr/>
            </p:nvSpPr>
            <p:spPr bwMode="auto">
              <a:xfrm>
                <a:off x="1078" y="1184"/>
                <a:ext cx="1088" cy="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r>
                  <a:rPr kumimoji="0" lang="zh-CN" altLang="en-US" sz="1800">
                    <a:solidFill>
                      <a:srgbClr val="000066"/>
                    </a:solidFill>
                    <a:latin typeface="黑体" pitchFamily="2" charset="-122"/>
                    <a:ea typeface="黑体" pitchFamily="2" charset="-122"/>
                  </a:rPr>
                  <a:t>第</a:t>
                </a:r>
                <a:r>
                  <a:rPr kumimoji="0" lang="en-US" altLang="zh-CN" sz="1800">
                    <a:solidFill>
                      <a:srgbClr val="000066"/>
                    </a:solidFill>
                    <a:latin typeface="黑体" pitchFamily="2" charset="-122"/>
                    <a:ea typeface="黑体" pitchFamily="2" charset="-122"/>
                  </a:rPr>
                  <a:t>0</a:t>
                </a:r>
                <a:r>
                  <a:rPr kumimoji="0" lang="zh-CN" altLang="en-US" sz="1800">
                    <a:solidFill>
                      <a:srgbClr val="000066"/>
                    </a:solidFill>
                    <a:latin typeface="黑体" pitchFamily="2" charset="-122"/>
                    <a:ea typeface="黑体" pitchFamily="2" charset="-122"/>
                  </a:rPr>
                  <a:t>页</a:t>
                </a:r>
              </a:p>
              <a:p>
                <a:pPr algn="ctr"/>
                <a:r>
                  <a:rPr kumimoji="0" lang="zh-CN" altLang="en-US" sz="1800">
                    <a:solidFill>
                      <a:srgbClr val="000066"/>
                    </a:solidFill>
                    <a:latin typeface="黑体" pitchFamily="2" charset="-122"/>
                    <a:ea typeface="黑体" pitchFamily="2" charset="-122"/>
                  </a:rPr>
                  <a:t>（</a:t>
                </a:r>
                <a:r>
                  <a:rPr kumimoji="0" lang="en-US" altLang="zh-CN" sz="1800">
                    <a:solidFill>
                      <a:srgbClr val="000066"/>
                    </a:solidFill>
                    <a:latin typeface="黑体" pitchFamily="2" charset="-122"/>
                    <a:ea typeface="黑体" pitchFamily="2" charset="-122"/>
                  </a:rPr>
                  <a:t>256</a:t>
                </a:r>
                <a:r>
                  <a:rPr kumimoji="0" lang="zh-CN" altLang="en-US" sz="1800">
                    <a:solidFill>
                      <a:srgbClr val="000066"/>
                    </a:solidFill>
                    <a:latin typeface="黑体" pitchFamily="2" charset="-122"/>
                    <a:ea typeface="黑体" pitchFamily="2" charset="-122"/>
                  </a:rPr>
                  <a:t>个单元）</a:t>
                </a:r>
              </a:p>
            </p:txBody>
          </p:sp>
          <p:sp>
            <p:nvSpPr>
              <p:cNvPr id="56344" name="Text Box 21"/>
              <p:cNvSpPr txBox="1">
                <a:spLocks noChangeArrowheads="1"/>
              </p:cNvSpPr>
              <p:nvPr/>
            </p:nvSpPr>
            <p:spPr bwMode="auto">
              <a:xfrm>
                <a:off x="1081" y="1601"/>
                <a:ext cx="1088"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r>
                  <a:rPr kumimoji="0" lang="en-US" altLang="zh-CN" sz="1800">
                    <a:solidFill>
                      <a:srgbClr val="000066"/>
                    </a:solidFill>
                    <a:latin typeface="Times New Roman" pitchFamily="18" charset="0"/>
                    <a:ea typeface="黑体" pitchFamily="2" charset="-122"/>
                  </a:rPr>
                  <a:t>……</a:t>
                </a:r>
                <a:endParaRPr kumimoji="0" lang="en-US" altLang="zh-CN" sz="1800">
                  <a:solidFill>
                    <a:srgbClr val="000066"/>
                  </a:solidFill>
                  <a:latin typeface="黑体" pitchFamily="2" charset="-122"/>
                  <a:ea typeface="黑体" pitchFamily="2" charset="-122"/>
                </a:endParaRPr>
              </a:p>
            </p:txBody>
          </p:sp>
          <p:sp>
            <p:nvSpPr>
              <p:cNvPr id="56345" name="Line 10"/>
              <p:cNvSpPr>
                <a:spLocks noChangeShapeType="1"/>
              </p:cNvSpPr>
              <p:nvPr/>
            </p:nvSpPr>
            <p:spPr bwMode="auto">
              <a:xfrm flipV="1">
                <a:off x="1058" y="2586"/>
                <a:ext cx="1161"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346" name="Text Box 21"/>
              <p:cNvSpPr txBox="1">
                <a:spLocks noChangeArrowheads="1"/>
              </p:cNvSpPr>
              <p:nvPr/>
            </p:nvSpPr>
            <p:spPr bwMode="auto">
              <a:xfrm>
                <a:off x="538" y="2512"/>
                <a:ext cx="479"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r"/>
                <a:r>
                  <a:rPr kumimoji="0" lang="en-US" altLang="zh-CN" sz="1800">
                    <a:solidFill>
                      <a:schemeClr val="hlink"/>
                    </a:solidFill>
                    <a:latin typeface="黑体" pitchFamily="2" charset="-122"/>
                    <a:ea typeface="黑体" pitchFamily="2" charset="-122"/>
                  </a:rPr>
                  <a:t>FF</a:t>
                </a:r>
                <a:r>
                  <a:rPr kumimoji="0" lang="en-US" altLang="zh-CN" sz="1800">
                    <a:solidFill>
                      <a:srgbClr val="000066"/>
                    </a:solidFill>
                    <a:latin typeface="黑体" pitchFamily="2" charset="-122"/>
                    <a:ea typeface="黑体" pitchFamily="2" charset="-122"/>
                  </a:rPr>
                  <a:t>00</a:t>
                </a:r>
              </a:p>
              <a:p>
                <a:pPr algn="r"/>
                <a:r>
                  <a:rPr kumimoji="0" lang="en-US" altLang="zh-CN" sz="1800">
                    <a:solidFill>
                      <a:schemeClr val="hlink"/>
                    </a:solidFill>
                    <a:latin typeface="黑体" pitchFamily="2" charset="-122"/>
                    <a:ea typeface="黑体" pitchFamily="2" charset="-122"/>
                  </a:rPr>
                  <a:t> </a:t>
                </a:r>
                <a:r>
                  <a:rPr kumimoji="0" lang="en-US" altLang="zh-CN" sz="1800">
                    <a:solidFill>
                      <a:schemeClr val="hlink"/>
                    </a:solidFill>
                    <a:latin typeface="Times New Roman" pitchFamily="18" charset="0"/>
                    <a:ea typeface="黑体" pitchFamily="2" charset="-122"/>
                  </a:rPr>
                  <a:t>…</a:t>
                </a:r>
                <a:endParaRPr kumimoji="0" lang="en-US" altLang="zh-CN" sz="1800">
                  <a:solidFill>
                    <a:srgbClr val="000066"/>
                  </a:solidFill>
                  <a:latin typeface="黑体" pitchFamily="2" charset="-122"/>
                  <a:ea typeface="黑体" pitchFamily="2" charset="-122"/>
                </a:endParaRPr>
              </a:p>
              <a:p>
                <a:pPr algn="r"/>
                <a:r>
                  <a:rPr kumimoji="0" lang="en-US" altLang="zh-CN" sz="1800">
                    <a:solidFill>
                      <a:schemeClr val="hlink"/>
                    </a:solidFill>
                    <a:latin typeface="黑体" pitchFamily="2" charset="-122"/>
                    <a:ea typeface="黑体" pitchFamily="2" charset="-122"/>
                  </a:rPr>
                  <a:t>FF</a:t>
                </a:r>
                <a:r>
                  <a:rPr kumimoji="0" lang="en-US" altLang="zh-CN" sz="1800">
                    <a:solidFill>
                      <a:srgbClr val="000066"/>
                    </a:solidFill>
                    <a:latin typeface="黑体" pitchFamily="2" charset="-122"/>
                    <a:ea typeface="黑体" pitchFamily="2" charset="-122"/>
                  </a:rPr>
                  <a:t>FF</a:t>
                </a:r>
              </a:p>
            </p:txBody>
          </p:sp>
          <p:sp>
            <p:nvSpPr>
              <p:cNvPr id="56347" name="Text Box 21"/>
              <p:cNvSpPr txBox="1">
                <a:spLocks noChangeArrowheads="1"/>
              </p:cNvSpPr>
              <p:nvPr/>
            </p:nvSpPr>
            <p:spPr bwMode="auto">
              <a:xfrm>
                <a:off x="1064" y="2602"/>
                <a:ext cx="1088" cy="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r>
                  <a:rPr kumimoji="0" lang="zh-CN" altLang="en-US" sz="1800">
                    <a:solidFill>
                      <a:srgbClr val="000066"/>
                    </a:solidFill>
                    <a:latin typeface="黑体" pitchFamily="2" charset="-122"/>
                    <a:ea typeface="黑体" pitchFamily="2" charset="-122"/>
                  </a:rPr>
                  <a:t>第</a:t>
                </a:r>
                <a:r>
                  <a:rPr kumimoji="0" lang="en-US" altLang="zh-CN" sz="1800">
                    <a:solidFill>
                      <a:srgbClr val="000066"/>
                    </a:solidFill>
                    <a:latin typeface="黑体" pitchFamily="2" charset="-122"/>
                    <a:ea typeface="黑体" pitchFamily="2" charset="-122"/>
                  </a:rPr>
                  <a:t>255</a:t>
                </a:r>
                <a:r>
                  <a:rPr kumimoji="0" lang="zh-CN" altLang="en-US" sz="1800">
                    <a:solidFill>
                      <a:srgbClr val="000066"/>
                    </a:solidFill>
                    <a:latin typeface="黑体" pitchFamily="2" charset="-122"/>
                    <a:ea typeface="黑体" pitchFamily="2" charset="-122"/>
                  </a:rPr>
                  <a:t>页</a:t>
                </a:r>
              </a:p>
              <a:p>
                <a:pPr algn="ctr"/>
                <a:r>
                  <a:rPr kumimoji="0" lang="zh-CN" altLang="en-US" sz="1800">
                    <a:solidFill>
                      <a:srgbClr val="000066"/>
                    </a:solidFill>
                    <a:latin typeface="黑体" pitchFamily="2" charset="-122"/>
                    <a:ea typeface="黑体" pitchFamily="2" charset="-122"/>
                  </a:rPr>
                  <a:t>（</a:t>
                </a:r>
                <a:r>
                  <a:rPr kumimoji="0" lang="en-US" altLang="zh-CN" sz="1800">
                    <a:solidFill>
                      <a:srgbClr val="000066"/>
                    </a:solidFill>
                    <a:latin typeface="黑体" pitchFamily="2" charset="-122"/>
                    <a:ea typeface="黑体" pitchFamily="2" charset="-122"/>
                  </a:rPr>
                  <a:t>256</a:t>
                </a:r>
                <a:r>
                  <a:rPr kumimoji="0" lang="zh-CN" altLang="en-US" sz="1800">
                    <a:solidFill>
                      <a:srgbClr val="000066"/>
                    </a:solidFill>
                    <a:latin typeface="黑体" pitchFamily="2" charset="-122"/>
                    <a:ea typeface="黑体" pitchFamily="2" charset="-122"/>
                  </a:rPr>
                  <a:t>个单元）</a:t>
                </a:r>
              </a:p>
            </p:txBody>
          </p:sp>
          <p:grpSp>
            <p:nvGrpSpPr>
              <p:cNvPr id="56348" name="Group 28"/>
              <p:cNvGrpSpPr>
                <a:grpSpLocks/>
              </p:cNvGrpSpPr>
              <p:nvPr/>
            </p:nvGrpSpPr>
            <p:grpSpPr bwMode="auto">
              <a:xfrm>
                <a:off x="249" y="3076"/>
                <a:ext cx="1358" cy="462"/>
                <a:chOff x="381" y="3548"/>
                <a:chExt cx="1358" cy="462"/>
              </a:xfrm>
            </p:grpSpPr>
            <p:sp>
              <p:nvSpPr>
                <p:cNvPr id="56352" name="Rectangle 25"/>
                <p:cNvSpPr>
                  <a:spLocks noChangeArrowheads="1"/>
                </p:cNvSpPr>
                <p:nvPr/>
              </p:nvSpPr>
              <p:spPr bwMode="auto">
                <a:xfrm>
                  <a:off x="447" y="3787"/>
                  <a:ext cx="1271" cy="194"/>
                </a:xfrm>
                <a:prstGeom prst="rect">
                  <a:avLst/>
                </a:prstGeom>
                <a:solidFill>
                  <a:srgbClr val="D3F1BF"/>
                </a:solidFill>
                <a:ln w="9525">
                  <a:solidFill>
                    <a:srgbClr val="000000"/>
                  </a:solidFill>
                  <a:miter lim="800000"/>
                  <a:headEnd/>
                  <a:tailEnd/>
                </a:ln>
              </p:spPr>
              <p:txBody>
                <a:bodyPr wrap="none" anchor="ctr"/>
                <a:lstStyle/>
                <a:p>
                  <a:pPr>
                    <a:lnSpc>
                      <a:spcPct val="90000"/>
                    </a:lnSpc>
                  </a:pPr>
                  <a:endParaRPr lang="zh-CN" altLang="en-US" sz="1800">
                    <a:latin typeface="黑体" pitchFamily="2" charset="-122"/>
                    <a:ea typeface="黑体" pitchFamily="2" charset="-122"/>
                  </a:endParaRPr>
                </a:p>
              </p:txBody>
            </p:sp>
            <p:sp>
              <p:nvSpPr>
                <p:cNvPr id="56353" name="Line 26"/>
                <p:cNvSpPr>
                  <a:spLocks noChangeShapeType="1"/>
                </p:cNvSpPr>
                <p:nvPr/>
              </p:nvSpPr>
              <p:spPr bwMode="auto">
                <a:xfrm>
                  <a:off x="1097" y="3787"/>
                  <a:ext cx="1" cy="19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6354" name="Text Box 27"/>
                <p:cNvSpPr txBox="1">
                  <a:spLocks noChangeArrowheads="1"/>
                </p:cNvSpPr>
                <p:nvPr/>
              </p:nvSpPr>
              <p:spPr bwMode="auto">
                <a:xfrm>
                  <a:off x="1045" y="3769"/>
                  <a:ext cx="69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spcBef>
                      <a:spcPct val="50000"/>
                    </a:spcBef>
                  </a:pPr>
                  <a:r>
                    <a:rPr lang="zh-CN" altLang="en-US" sz="1800">
                      <a:solidFill>
                        <a:srgbClr val="0000FF"/>
                      </a:solidFill>
                      <a:latin typeface="黑体" pitchFamily="2" charset="-122"/>
                      <a:ea typeface="黑体" pitchFamily="2" charset="-122"/>
                    </a:rPr>
                    <a:t>页内地址</a:t>
                  </a:r>
                  <a:endParaRPr lang="zh-CN" altLang="en-US" sz="1800" b="0">
                    <a:solidFill>
                      <a:srgbClr val="0000FF"/>
                    </a:solidFill>
                    <a:latin typeface="黑体" pitchFamily="2" charset="-122"/>
                    <a:ea typeface="黑体" pitchFamily="2" charset="-122"/>
                  </a:endParaRPr>
                </a:p>
              </p:txBody>
            </p:sp>
            <p:sp>
              <p:nvSpPr>
                <p:cNvPr id="56355" name="Text Box 28"/>
                <p:cNvSpPr txBox="1">
                  <a:spLocks noChangeArrowheads="1"/>
                </p:cNvSpPr>
                <p:nvPr/>
              </p:nvSpPr>
              <p:spPr bwMode="auto">
                <a:xfrm>
                  <a:off x="381" y="3779"/>
                  <a:ext cx="78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spcBef>
                      <a:spcPct val="50000"/>
                    </a:spcBef>
                  </a:pPr>
                  <a:r>
                    <a:rPr lang="zh-CN" altLang="en-US" sz="1800">
                      <a:solidFill>
                        <a:schemeClr val="hlink"/>
                      </a:solidFill>
                      <a:latin typeface="黑体" pitchFamily="2" charset="-122"/>
                      <a:ea typeface="黑体" pitchFamily="2" charset="-122"/>
                    </a:rPr>
                    <a:t>页面地址</a:t>
                  </a:r>
                  <a:endParaRPr lang="zh-CN" altLang="en-US" sz="1800" b="0">
                    <a:solidFill>
                      <a:schemeClr val="hlink"/>
                    </a:solidFill>
                    <a:latin typeface="黑体" pitchFamily="2" charset="-122"/>
                    <a:ea typeface="黑体" pitchFamily="2" charset="-122"/>
                  </a:endParaRPr>
                </a:p>
              </p:txBody>
            </p:sp>
            <p:sp>
              <p:nvSpPr>
                <p:cNvPr id="56356" name="Line 33"/>
                <p:cNvSpPr>
                  <a:spLocks noChangeShapeType="1"/>
                </p:cNvSpPr>
                <p:nvPr/>
              </p:nvSpPr>
              <p:spPr bwMode="auto">
                <a:xfrm flipV="1">
                  <a:off x="453" y="3551"/>
                  <a:ext cx="327" cy="230"/>
                </a:xfrm>
                <a:prstGeom prst="line">
                  <a:avLst/>
                </a:prstGeom>
                <a:noFill/>
                <a:ln w="19050">
                  <a:solidFill>
                    <a:schemeClr val="tx1"/>
                  </a:solidFill>
                  <a:prstDash val="sysDot"/>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56357" name="Line 34"/>
                <p:cNvSpPr>
                  <a:spLocks noChangeShapeType="1"/>
                </p:cNvSpPr>
                <p:nvPr/>
              </p:nvSpPr>
              <p:spPr bwMode="auto">
                <a:xfrm>
                  <a:off x="932" y="3551"/>
                  <a:ext cx="164" cy="239"/>
                </a:xfrm>
                <a:prstGeom prst="line">
                  <a:avLst/>
                </a:prstGeom>
                <a:noFill/>
                <a:ln w="19050">
                  <a:solidFill>
                    <a:schemeClr val="tx1"/>
                  </a:solidFill>
                  <a:prstDash val="sysDot"/>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56358" name="Line 35"/>
                <p:cNvSpPr>
                  <a:spLocks noChangeShapeType="1"/>
                </p:cNvSpPr>
                <p:nvPr/>
              </p:nvSpPr>
              <p:spPr bwMode="auto">
                <a:xfrm>
                  <a:off x="1094" y="3548"/>
                  <a:ext cx="644" cy="241"/>
                </a:xfrm>
                <a:prstGeom prst="line">
                  <a:avLst/>
                </a:prstGeom>
                <a:noFill/>
                <a:ln w="19050">
                  <a:solidFill>
                    <a:schemeClr val="tx1"/>
                  </a:solidFill>
                  <a:prstDash val="sysDot"/>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grpSp>
          <p:sp>
            <p:nvSpPr>
              <p:cNvPr id="56349" name="Text Box 21"/>
              <p:cNvSpPr txBox="1">
                <a:spLocks noChangeArrowheads="1"/>
              </p:cNvSpPr>
              <p:nvPr/>
            </p:nvSpPr>
            <p:spPr bwMode="auto">
              <a:xfrm>
                <a:off x="1070" y="2357"/>
                <a:ext cx="1088"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r>
                  <a:rPr kumimoji="0" lang="en-US" altLang="zh-CN" sz="1800">
                    <a:solidFill>
                      <a:srgbClr val="000066"/>
                    </a:solidFill>
                    <a:latin typeface="Times New Roman" pitchFamily="18" charset="0"/>
                    <a:ea typeface="黑体" pitchFamily="2" charset="-122"/>
                  </a:rPr>
                  <a:t>……</a:t>
                </a:r>
                <a:endParaRPr kumimoji="0" lang="en-US" altLang="zh-CN" sz="1800">
                  <a:solidFill>
                    <a:srgbClr val="000066"/>
                  </a:solidFill>
                  <a:latin typeface="黑体" pitchFamily="2" charset="-122"/>
                  <a:ea typeface="黑体" pitchFamily="2" charset="-122"/>
                </a:endParaRPr>
              </a:p>
            </p:txBody>
          </p:sp>
          <p:sp>
            <p:nvSpPr>
              <p:cNvPr id="56350" name="Text Box 21"/>
              <p:cNvSpPr txBox="1">
                <a:spLocks noChangeArrowheads="1"/>
              </p:cNvSpPr>
              <p:nvPr/>
            </p:nvSpPr>
            <p:spPr bwMode="auto">
              <a:xfrm>
                <a:off x="1057" y="1924"/>
                <a:ext cx="1088" cy="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r>
                  <a:rPr kumimoji="0" lang="zh-CN" altLang="en-US" sz="1800">
                    <a:solidFill>
                      <a:srgbClr val="000066"/>
                    </a:solidFill>
                    <a:latin typeface="黑体" pitchFamily="2" charset="-122"/>
                    <a:ea typeface="黑体" pitchFamily="2" charset="-122"/>
                  </a:rPr>
                  <a:t>指定页面</a:t>
                </a:r>
              </a:p>
            </p:txBody>
          </p:sp>
        </p:grpSp>
        <p:sp>
          <p:nvSpPr>
            <p:cNvPr id="56333" name="Text Box 40"/>
            <p:cNvSpPr txBox="1">
              <a:spLocks noChangeArrowheads="1"/>
            </p:cNvSpPr>
            <p:nvPr/>
          </p:nvSpPr>
          <p:spPr bwMode="auto">
            <a:xfrm>
              <a:off x="2330" y="1569"/>
              <a:ext cx="725"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r">
                <a:spcBef>
                  <a:spcPct val="50000"/>
                </a:spcBef>
              </a:pPr>
              <a:r>
                <a:rPr lang="zh-CN" altLang="en-US" sz="1800">
                  <a:solidFill>
                    <a:srgbClr val="000066"/>
                  </a:solidFill>
                  <a:latin typeface="黑体" pitchFamily="2" charset="-122"/>
                  <a:ea typeface="黑体" pitchFamily="2" charset="-122"/>
                </a:rPr>
                <a:t>页寄存器</a:t>
              </a:r>
            </a:p>
          </p:txBody>
        </p:sp>
        <p:sp>
          <p:nvSpPr>
            <p:cNvPr id="56334" name="Rectangle 5"/>
            <p:cNvSpPr>
              <a:spLocks noChangeArrowheads="1"/>
            </p:cNvSpPr>
            <p:nvPr/>
          </p:nvSpPr>
          <p:spPr bwMode="auto">
            <a:xfrm>
              <a:off x="3070" y="1101"/>
              <a:ext cx="1196" cy="192"/>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l">
                <a:lnSpc>
                  <a:spcPct val="90000"/>
                </a:lnSpc>
              </a:pPr>
              <a:r>
                <a:rPr lang="en-US" altLang="zh-CN" sz="1600">
                  <a:latin typeface="黑体" pitchFamily="2" charset="-122"/>
                  <a:ea typeface="黑体" pitchFamily="2" charset="-122"/>
                </a:rPr>
                <a:t>   </a:t>
              </a:r>
              <a:r>
                <a:rPr lang="en-US" altLang="zh-CN" sz="1800">
                  <a:latin typeface="黑体" pitchFamily="2" charset="-122"/>
                  <a:ea typeface="黑体" pitchFamily="2" charset="-122"/>
                </a:rPr>
                <a:t>OP</a:t>
              </a:r>
            </a:p>
          </p:txBody>
        </p:sp>
        <p:sp>
          <p:nvSpPr>
            <p:cNvPr id="56335" name="Text Box 15"/>
            <p:cNvSpPr txBox="1">
              <a:spLocks noChangeArrowheads="1"/>
            </p:cNvSpPr>
            <p:nvPr/>
          </p:nvSpPr>
          <p:spPr bwMode="auto">
            <a:xfrm>
              <a:off x="2639" y="1067"/>
              <a:ext cx="35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r">
                <a:spcBef>
                  <a:spcPct val="50000"/>
                </a:spcBef>
              </a:pPr>
              <a:r>
                <a:rPr lang="en-US" altLang="zh-CN" sz="2000">
                  <a:solidFill>
                    <a:srgbClr val="000066"/>
                  </a:solidFill>
                  <a:latin typeface="黑体" pitchFamily="2" charset="-122"/>
                  <a:ea typeface="黑体" pitchFamily="2" charset="-122"/>
                </a:rPr>
                <a:t>IR</a:t>
              </a:r>
            </a:p>
          </p:txBody>
        </p:sp>
        <p:sp>
          <p:nvSpPr>
            <p:cNvPr id="56336" name="AutoShape 69"/>
            <p:cNvSpPr>
              <a:spLocks noChangeArrowheads="1"/>
            </p:cNvSpPr>
            <p:nvPr/>
          </p:nvSpPr>
          <p:spPr bwMode="auto">
            <a:xfrm>
              <a:off x="3934" y="1308"/>
              <a:ext cx="81" cy="660"/>
            </a:xfrm>
            <a:prstGeom prst="downArrow">
              <a:avLst>
                <a:gd name="adj1" fmla="val 50000"/>
                <a:gd name="adj2" fmla="val 203704"/>
              </a:avLst>
            </a:prstGeom>
            <a:solidFill>
              <a:srgbClr val="0033CC"/>
            </a:solidFill>
            <a:ln w="9525">
              <a:solidFill>
                <a:srgbClr val="0033CC"/>
              </a:solidFill>
              <a:miter lim="800000"/>
              <a:headEnd/>
              <a:tailEnd/>
            </a:ln>
          </p:spPr>
          <p:txBody>
            <a:bodyPr wrap="none" anchor="ctr"/>
            <a:lstStyle/>
            <a:p>
              <a:pPr>
                <a:lnSpc>
                  <a:spcPct val="90000"/>
                </a:lnSpc>
              </a:pPr>
              <a:endParaRPr lang="zh-CN" altLang="en-US" sz="1600">
                <a:latin typeface="黑体" pitchFamily="2" charset="-122"/>
                <a:ea typeface="黑体" pitchFamily="2" charset="-122"/>
              </a:endParaRPr>
            </a:p>
          </p:txBody>
        </p:sp>
        <p:sp>
          <p:nvSpPr>
            <p:cNvPr id="56337" name="Rectangle 5"/>
            <p:cNvSpPr>
              <a:spLocks noChangeArrowheads="1"/>
            </p:cNvSpPr>
            <p:nvPr/>
          </p:nvSpPr>
          <p:spPr bwMode="auto">
            <a:xfrm>
              <a:off x="3667" y="1101"/>
              <a:ext cx="589" cy="192"/>
            </a:xfrm>
            <a:prstGeom prst="rect">
              <a:avLst/>
            </a:prstGeom>
            <a:solidFill>
              <a:srgbClr val="FFFF00"/>
            </a:solidFill>
            <a:ln w="12700">
              <a:solidFill>
                <a:schemeClr val="hlink"/>
              </a:solidFill>
              <a:miter lim="800000"/>
              <a:headEnd/>
              <a:tailEnd/>
            </a:ln>
          </p:spPr>
          <p:txBody>
            <a:bodyPr wrap="none" anchor="ctr"/>
            <a:lstStyle/>
            <a:p>
              <a:pPr algn="ctr">
                <a:lnSpc>
                  <a:spcPct val="90000"/>
                </a:lnSpc>
              </a:pPr>
              <a:r>
                <a:rPr lang="en-US" altLang="zh-CN" sz="1800">
                  <a:solidFill>
                    <a:srgbClr val="0000FF"/>
                  </a:solidFill>
                  <a:latin typeface="黑体" pitchFamily="2" charset="-122"/>
                  <a:ea typeface="黑体" pitchFamily="2" charset="-122"/>
                </a:rPr>
                <a:t>A</a:t>
              </a:r>
            </a:p>
          </p:txBody>
        </p:sp>
      </p:grpSp>
      <p:sp>
        <p:nvSpPr>
          <p:cNvPr id="56324" name="Rectangle 2"/>
          <p:cNvSpPr>
            <a:spLocks noChangeArrowheads="1"/>
          </p:cNvSpPr>
          <p:nvPr/>
        </p:nvSpPr>
        <p:spPr bwMode="auto">
          <a:xfrm>
            <a:off x="492125" y="379413"/>
            <a:ext cx="281463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eaLnBrk="1" hangingPunct="1"/>
            <a:r>
              <a:rPr kumimoji="0" lang="zh-CN" altLang="en-US">
                <a:latin typeface="黑体" pitchFamily="2" charset="-122"/>
                <a:ea typeface="黑体" pitchFamily="2" charset="-122"/>
              </a:rPr>
              <a:t>(</a:t>
            </a:r>
            <a:r>
              <a:rPr kumimoji="0" lang="en-US" altLang="zh-CN">
                <a:latin typeface="黑体" pitchFamily="2" charset="-122"/>
                <a:ea typeface="黑体" pitchFamily="2" charset="-122"/>
              </a:rPr>
              <a:t>10</a:t>
            </a:r>
            <a:r>
              <a:rPr kumimoji="0" lang="zh-CN" altLang="en-US">
                <a:latin typeface="黑体" pitchFamily="2" charset="-122"/>
                <a:ea typeface="黑体" pitchFamily="2" charset="-122"/>
              </a:rPr>
              <a:t>)页面寻址</a:t>
            </a:r>
          </a:p>
        </p:txBody>
      </p:sp>
      <p:sp>
        <p:nvSpPr>
          <p:cNvPr id="56325" name="Rectangle 41"/>
          <p:cNvSpPr>
            <a:spLocks noChangeArrowheads="1"/>
          </p:cNvSpPr>
          <p:nvPr/>
        </p:nvSpPr>
        <p:spPr bwMode="auto">
          <a:xfrm>
            <a:off x="4860925" y="1741488"/>
            <a:ext cx="1905000" cy="315912"/>
          </a:xfrm>
          <a:prstGeom prst="rect">
            <a:avLst/>
          </a:prstGeom>
          <a:noFill/>
          <a:ln w="28575" algn="ctr">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endParaRPr lang="zh-CN" altLang="en-US">
              <a:latin typeface="黑体" pitchFamily="2" charset="-122"/>
              <a:ea typeface="黑体" pitchFamily="2" charset="-122"/>
            </a:endParaRPr>
          </a:p>
        </p:txBody>
      </p:sp>
      <p:sp>
        <p:nvSpPr>
          <p:cNvPr id="41" name="Rectangle 41"/>
          <p:cNvSpPr>
            <a:spLocks noChangeArrowheads="1"/>
          </p:cNvSpPr>
          <p:nvPr/>
        </p:nvSpPr>
        <p:spPr bwMode="auto">
          <a:xfrm>
            <a:off x="1635126" y="2989263"/>
            <a:ext cx="1862138" cy="788987"/>
          </a:xfrm>
          <a:prstGeom prst="rect">
            <a:avLst/>
          </a:prstGeom>
          <a:noFill/>
          <a:ln w="28575">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square" lIns="90000" tIns="46800" rIns="90000" bIns="46800" anchor="t" anchorCtr="0">
            <a:spAutoFit/>
          </a:bodyPr>
          <a:lstStyle/>
          <a:p>
            <a:endParaRPr lang="zh-CN" altLang="en-US">
              <a:latin typeface="黑体" pitchFamily="2" charset="-122"/>
              <a:ea typeface="黑体" pitchFamily="2" charset="-122"/>
            </a:endParaRPr>
          </a:p>
        </p:txBody>
      </p:sp>
    </p:spTree>
  </p:cSld>
  <p:clrMapOvr>
    <a:masterClrMapping/>
  </p:clrMapOvr>
  <p:transition>
    <p:wipe dir="d"/>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17"/>
          <p:cNvSpPr>
            <a:spLocks noChangeArrowheads="1"/>
          </p:cNvSpPr>
          <p:nvPr/>
        </p:nvSpPr>
        <p:spPr bwMode="auto">
          <a:xfrm>
            <a:off x="611188" y="2849563"/>
            <a:ext cx="8532812" cy="2751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indent="400050" eaLnBrk="1" hangingPunct="1">
              <a:lnSpc>
                <a:spcPct val="140000"/>
              </a:lnSpc>
            </a:pPr>
            <a:r>
              <a:rPr lang="zh-CN" altLang="en-US">
                <a:latin typeface="黑体" pitchFamily="2" charset="-122"/>
                <a:ea typeface="黑体" pitchFamily="2" charset="-122"/>
              </a:rPr>
              <a:t>存储器堆栈：内存中一个连续的存储区，</a:t>
            </a:r>
          </a:p>
          <a:p>
            <a:pPr indent="400050" eaLnBrk="1" hangingPunct="1">
              <a:lnSpc>
                <a:spcPct val="110000"/>
              </a:lnSpc>
            </a:pPr>
            <a:r>
              <a:rPr lang="zh-CN" altLang="en-US">
                <a:latin typeface="黑体" pitchFamily="2" charset="-122"/>
                <a:ea typeface="黑体" pitchFamily="2" charset="-122"/>
              </a:rPr>
              <a:t>            按后进先出方式存取。</a:t>
            </a:r>
          </a:p>
          <a:p>
            <a:pPr indent="400050" eaLnBrk="1" hangingPunct="1">
              <a:lnSpc>
                <a:spcPct val="140000"/>
              </a:lnSpc>
            </a:pPr>
            <a:endParaRPr lang="zh-CN" altLang="en-US">
              <a:solidFill>
                <a:schemeClr val="tx2"/>
              </a:solidFill>
              <a:latin typeface="黑体" pitchFamily="2" charset="-122"/>
              <a:ea typeface="黑体" pitchFamily="2" charset="-122"/>
            </a:endParaRPr>
          </a:p>
          <a:p>
            <a:pPr indent="400050">
              <a:lnSpc>
                <a:spcPct val="110000"/>
              </a:lnSpc>
            </a:pPr>
            <a:r>
              <a:rPr lang="zh-CN" altLang="en-US">
                <a:latin typeface="黑体" pitchFamily="2" charset="-122"/>
                <a:ea typeface="黑体" pitchFamily="2" charset="-122"/>
              </a:rPr>
              <a:t> </a:t>
            </a:r>
            <a:r>
              <a:rPr lang="zh-CN" altLang="en-US">
                <a:solidFill>
                  <a:srgbClr val="008000"/>
                </a:solidFill>
                <a:latin typeface="黑体" pitchFamily="2" charset="-122"/>
                <a:ea typeface="黑体" pitchFamily="2" charset="-122"/>
              </a:rPr>
              <a:t>                              </a:t>
            </a:r>
            <a:r>
              <a:rPr lang="en-US" altLang="zh-CN">
                <a:solidFill>
                  <a:srgbClr val="003300"/>
                </a:solidFill>
                <a:latin typeface="黑体" pitchFamily="2" charset="-122"/>
                <a:ea typeface="黑体" pitchFamily="2" charset="-122"/>
              </a:rPr>
              <a:t>SP</a:t>
            </a:r>
            <a:r>
              <a:rPr lang="zh-CN" altLang="en-US">
                <a:latin typeface="黑体" pitchFamily="2" charset="-122"/>
                <a:ea typeface="黑体" pitchFamily="2" charset="-122"/>
              </a:rPr>
              <a:t>为栈顶指针</a:t>
            </a:r>
            <a:endParaRPr lang="zh-CN" altLang="en-US">
              <a:solidFill>
                <a:schemeClr val="tx2"/>
              </a:solidFill>
              <a:latin typeface="黑体" pitchFamily="2" charset="-122"/>
              <a:ea typeface="黑体" pitchFamily="2" charset="-122"/>
            </a:endParaRPr>
          </a:p>
          <a:p>
            <a:pPr indent="400050">
              <a:lnSpc>
                <a:spcPct val="110000"/>
              </a:lnSpc>
            </a:pPr>
            <a:r>
              <a:rPr lang="zh-CN" altLang="en-US">
                <a:latin typeface="黑体" pitchFamily="2" charset="-122"/>
                <a:ea typeface="黑体" pitchFamily="2" charset="-122"/>
              </a:rPr>
              <a:t>                              基本操作：1) 压入      </a:t>
            </a:r>
            <a:endParaRPr lang="zh-CN" altLang="en-US">
              <a:solidFill>
                <a:schemeClr val="tx2"/>
              </a:solidFill>
              <a:latin typeface="黑体" pitchFamily="2" charset="-122"/>
              <a:ea typeface="黑体" pitchFamily="2" charset="-122"/>
            </a:endParaRPr>
          </a:p>
          <a:p>
            <a:pPr indent="400050" algn="l">
              <a:lnSpc>
                <a:spcPct val="110000"/>
              </a:lnSpc>
            </a:pPr>
            <a:r>
              <a:rPr lang="zh-CN" altLang="en-US">
                <a:latin typeface="黑体" pitchFamily="2" charset="-122"/>
                <a:ea typeface="黑体" pitchFamily="2" charset="-122"/>
              </a:rPr>
              <a:t> 	                                     2) 弹出</a:t>
            </a:r>
            <a:r>
              <a:rPr lang="zh-CN" altLang="en-US">
                <a:solidFill>
                  <a:schemeClr val="tx2"/>
                </a:solidFill>
                <a:latin typeface="黑体" pitchFamily="2" charset="-122"/>
                <a:ea typeface="黑体" pitchFamily="2" charset="-122"/>
              </a:rPr>
              <a:t> </a:t>
            </a:r>
            <a:endParaRPr lang="zh-CN" altLang="en-US" b="0">
              <a:solidFill>
                <a:schemeClr val="tx1"/>
              </a:solidFill>
              <a:latin typeface="黑体" pitchFamily="2" charset="-122"/>
              <a:ea typeface="黑体" pitchFamily="2" charset="-122"/>
            </a:endParaRPr>
          </a:p>
        </p:txBody>
      </p:sp>
      <p:sp>
        <p:nvSpPr>
          <p:cNvPr id="57347" name="Rectangle 2"/>
          <p:cNvSpPr>
            <a:spLocks noChangeArrowheads="1"/>
          </p:cNvSpPr>
          <p:nvPr/>
        </p:nvSpPr>
        <p:spPr bwMode="auto">
          <a:xfrm>
            <a:off x="469900" y="385763"/>
            <a:ext cx="8674100" cy="2382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lnSpc>
                <a:spcPct val="130000"/>
              </a:lnSpc>
              <a:tabLst>
                <a:tab pos="2041525" algn="l"/>
              </a:tabLst>
            </a:pPr>
            <a:r>
              <a:rPr lang="zh-CN" altLang="en-US">
                <a:latin typeface="黑体" pitchFamily="2" charset="-122"/>
                <a:ea typeface="黑体" pitchFamily="2" charset="-122"/>
              </a:rPr>
              <a:t>(1</a:t>
            </a:r>
            <a:r>
              <a:rPr lang="en-US" altLang="zh-CN">
                <a:latin typeface="黑体" pitchFamily="2" charset="-122"/>
                <a:ea typeface="黑体" pitchFamily="2" charset="-122"/>
              </a:rPr>
              <a:t>1</a:t>
            </a:r>
            <a:r>
              <a:rPr lang="zh-CN" altLang="en-US">
                <a:latin typeface="黑体" pitchFamily="2" charset="-122"/>
                <a:ea typeface="黑体" pitchFamily="2" charset="-122"/>
              </a:rPr>
              <a:t>)其它寻址</a:t>
            </a:r>
            <a:endParaRPr lang="zh-CN" altLang="en-US">
              <a:solidFill>
                <a:schemeClr val="tx2"/>
              </a:solidFill>
              <a:latin typeface="黑体" pitchFamily="2" charset="-122"/>
              <a:ea typeface="黑体" pitchFamily="2" charset="-122"/>
            </a:endParaRPr>
          </a:p>
          <a:p>
            <a:pPr>
              <a:lnSpc>
                <a:spcPct val="130000"/>
              </a:lnSpc>
              <a:tabLst>
                <a:tab pos="2041525" algn="l"/>
              </a:tabLst>
            </a:pPr>
            <a:r>
              <a:rPr lang="zh-CN" altLang="en-US">
                <a:latin typeface="黑体" pitchFamily="2" charset="-122"/>
                <a:ea typeface="黑体" pitchFamily="2" charset="-122"/>
              </a:rPr>
              <a:t>    </a:t>
            </a:r>
            <a:r>
              <a:rPr lang="zh-CN" altLang="en-US">
                <a:solidFill>
                  <a:srgbClr val="0000FF"/>
                </a:solidFill>
                <a:latin typeface="黑体" pitchFamily="2" charset="-122"/>
                <a:ea typeface="黑体" pitchFamily="2" charset="-122"/>
              </a:rPr>
              <a:t>位寻址：</a:t>
            </a:r>
            <a:r>
              <a:rPr lang="zh-CN" altLang="en-US">
                <a:latin typeface="黑体" pitchFamily="2" charset="-122"/>
                <a:ea typeface="黑体" pitchFamily="2" charset="-122"/>
              </a:rPr>
              <a:t>能寻址到位，一般用于专门的位操作指令。</a:t>
            </a:r>
            <a:endParaRPr lang="zh-CN" altLang="en-US">
              <a:solidFill>
                <a:schemeClr val="tx2"/>
              </a:solidFill>
              <a:latin typeface="黑体" pitchFamily="2" charset="-122"/>
              <a:ea typeface="黑体" pitchFamily="2" charset="-122"/>
            </a:endParaRPr>
          </a:p>
          <a:p>
            <a:pPr>
              <a:lnSpc>
                <a:spcPct val="130000"/>
              </a:lnSpc>
              <a:tabLst>
                <a:tab pos="2041525" algn="l"/>
              </a:tabLst>
            </a:pPr>
            <a:r>
              <a:rPr lang="zh-CN" altLang="en-US">
                <a:latin typeface="黑体" pitchFamily="2" charset="-122"/>
                <a:ea typeface="黑体" pitchFamily="2" charset="-122"/>
              </a:rPr>
              <a:t>    </a:t>
            </a:r>
            <a:r>
              <a:rPr lang="zh-CN" altLang="en-US">
                <a:solidFill>
                  <a:srgbClr val="0000FF"/>
                </a:solidFill>
                <a:latin typeface="黑体" pitchFamily="2" charset="-122"/>
                <a:ea typeface="黑体" pitchFamily="2" charset="-122"/>
              </a:rPr>
              <a:t>块寻址：</a:t>
            </a:r>
            <a:r>
              <a:rPr lang="zh-CN" altLang="en-US">
                <a:latin typeface="黑体" pitchFamily="2" charset="-122"/>
                <a:ea typeface="黑体" pitchFamily="2" charset="-122"/>
              </a:rPr>
              <a:t>对连续的数据块进行寻址。</a:t>
            </a:r>
            <a:endParaRPr lang="zh-CN" altLang="en-US">
              <a:solidFill>
                <a:schemeClr val="tx2"/>
              </a:solidFill>
              <a:latin typeface="黑体" pitchFamily="2" charset="-122"/>
              <a:ea typeface="黑体" pitchFamily="2" charset="-122"/>
            </a:endParaRPr>
          </a:p>
          <a:p>
            <a:pPr>
              <a:tabLst>
                <a:tab pos="2041525" algn="l"/>
              </a:tabLst>
            </a:pPr>
            <a:r>
              <a:rPr lang="zh-CN" altLang="en-US">
                <a:latin typeface="黑体" pitchFamily="2" charset="-122"/>
                <a:ea typeface="黑体" pitchFamily="2" charset="-122"/>
              </a:rPr>
              <a:t>            一般要指明块首址和块长(或)末址。</a:t>
            </a:r>
            <a:endParaRPr lang="zh-CN" altLang="en-US">
              <a:solidFill>
                <a:schemeClr val="tx2"/>
              </a:solidFill>
              <a:latin typeface="黑体" pitchFamily="2" charset="-122"/>
              <a:ea typeface="黑体" pitchFamily="2" charset="-122"/>
            </a:endParaRPr>
          </a:p>
          <a:p>
            <a:pPr algn="l">
              <a:lnSpc>
                <a:spcPct val="130000"/>
              </a:lnSpc>
              <a:tabLst>
                <a:tab pos="2041525" algn="l"/>
              </a:tabLst>
            </a:pPr>
            <a:r>
              <a:rPr lang="zh-CN" altLang="en-US">
                <a:latin typeface="黑体" pitchFamily="2" charset="-122"/>
                <a:ea typeface="黑体" pitchFamily="2" charset="-122"/>
              </a:rPr>
              <a:t>    </a:t>
            </a:r>
            <a:r>
              <a:rPr lang="zh-CN" altLang="en-US">
                <a:solidFill>
                  <a:srgbClr val="0000FF"/>
                </a:solidFill>
                <a:latin typeface="黑体" pitchFamily="2" charset="-122"/>
                <a:ea typeface="黑体" pitchFamily="2" charset="-122"/>
              </a:rPr>
              <a:t>堆栈寻址：</a:t>
            </a:r>
            <a:r>
              <a:rPr lang="zh-CN" altLang="en-US">
                <a:latin typeface="黑体" pitchFamily="2" charset="-122"/>
                <a:ea typeface="黑体" pitchFamily="2" charset="-122"/>
              </a:rPr>
              <a:t>由堆栈指针</a:t>
            </a:r>
            <a:r>
              <a:rPr lang="en-US" altLang="zh-CN">
                <a:latin typeface="黑体" pitchFamily="2" charset="-122"/>
                <a:ea typeface="黑体" pitchFamily="2" charset="-122"/>
              </a:rPr>
              <a:t>SP</a:t>
            </a:r>
            <a:r>
              <a:rPr lang="zh-CN" altLang="en-US">
                <a:latin typeface="黑体" pitchFamily="2" charset="-122"/>
                <a:ea typeface="黑体" pitchFamily="2" charset="-122"/>
              </a:rPr>
              <a:t>隐含指定</a:t>
            </a:r>
            <a:r>
              <a:rPr lang="en-US" altLang="zh-CN">
                <a:latin typeface="黑体" pitchFamily="2" charset="-122"/>
                <a:ea typeface="黑体" pitchFamily="2" charset="-122"/>
              </a:rPr>
              <a:t>,</a:t>
            </a:r>
            <a:r>
              <a:rPr lang="zh-CN" altLang="en-US">
                <a:latin typeface="黑体" pitchFamily="2" charset="-122"/>
                <a:ea typeface="黑体" pitchFamily="2" charset="-122"/>
              </a:rPr>
              <a:t>不需指令给出地址码。</a:t>
            </a:r>
            <a:r>
              <a:rPr lang="zh-CN" altLang="en-US">
                <a:solidFill>
                  <a:schemeClr val="tx2"/>
                </a:solidFill>
                <a:latin typeface="黑体" pitchFamily="2" charset="-122"/>
                <a:ea typeface="黑体" pitchFamily="2" charset="-122"/>
              </a:rPr>
              <a:t> </a:t>
            </a:r>
            <a:endParaRPr lang="zh-CN" altLang="en-US" b="0">
              <a:solidFill>
                <a:schemeClr val="tx1"/>
              </a:solidFill>
              <a:latin typeface="黑体" pitchFamily="2" charset="-122"/>
              <a:ea typeface="黑体" pitchFamily="2" charset="-122"/>
            </a:endParaRPr>
          </a:p>
        </p:txBody>
      </p:sp>
      <p:sp>
        <p:nvSpPr>
          <p:cNvPr id="57348" name="AutoShape 5"/>
          <p:cNvSpPr>
            <a:spLocks noChangeArrowheads="1"/>
          </p:cNvSpPr>
          <p:nvPr/>
        </p:nvSpPr>
        <p:spPr bwMode="auto">
          <a:xfrm>
            <a:off x="1887538" y="4244975"/>
            <a:ext cx="1563687" cy="2120900"/>
          </a:xfrm>
          <a:prstGeom prst="flowChartPunchedTape">
            <a:avLst/>
          </a:prstGeom>
          <a:solidFill>
            <a:srgbClr val="FFFFFF"/>
          </a:solidFill>
          <a:ln w="9525">
            <a:solidFill>
              <a:srgbClr val="000080"/>
            </a:solidFill>
            <a:miter lim="800000"/>
            <a:headEnd/>
            <a:tailEnd/>
          </a:ln>
        </p:spPr>
        <p:txBody>
          <a:bodyPr/>
          <a:lstStyle/>
          <a:p>
            <a:pPr>
              <a:lnSpc>
                <a:spcPct val="90000"/>
              </a:lnSpc>
            </a:pPr>
            <a:endParaRPr lang="zh-CN" altLang="en-US">
              <a:latin typeface="黑体" pitchFamily="2" charset="-122"/>
              <a:ea typeface="黑体" pitchFamily="2" charset="-122"/>
            </a:endParaRPr>
          </a:p>
        </p:txBody>
      </p:sp>
      <p:sp>
        <p:nvSpPr>
          <p:cNvPr id="57349" name="Line 6"/>
          <p:cNvSpPr>
            <a:spLocks noChangeShapeType="1"/>
          </p:cNvSpPr>
          <p:nvPr/>
        </p:nvSpPr>
        <p:spPr bwMode="auto">
          <a:xfrm>
            <a:off x="1889125" y="5786438"/>
            <a:ext cx="1562100" cy="1587"/>
          </a:xfrm>
          <a:prstGeom prst="line">
            <a:avLst/>
          </a:prstGeom>
          <a:noFill/>
          <a:ln w="9525">
            <a:solidFill>
              <a:srgbClr val="0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350" name="Text Box 7"/>
          <p:cNvSpPr txBox="1">
            <a:spLocks noChangeArrowheads="1"/>
          </p:cNvSpPr>
          <p:nvPr/>
        </p:nvSpPr>
        <p:spPr bwMode="auto">
          <a:xfrm>
            <a:off x="4632325" y="4846638"/>
            <a:ext cx="646113" cy="411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r>
              <a:rPr kumimoji="0" lang="en-US" altLang="zh-CN" sz="2000">
                <a:solidFill>
                  <a:srgbClr val="003300"/>
                </a:solidFill>
                <a:latin typeface="黑体" pitchFamily="2" charset="-122"/>
                <a:ea typeface="黑体" pitchFamily="2" charset="-122"/>
              </a:rPr>
              <a:t>SP</a:t>
            </a:r>
          </a:p>
        </p:txBody>
      </p:sp>
      <p:sp>
        <p:nvSpPr>
          <p:cNvPr id="57351" name="Line 8"/>
          <p:cNvSpPr>
            <a:spLocks noChangeShapeType="1"/>
          </p:cNvSpPr>
          <p:nvPr/>
        </p:nvSpPr>
        <p:spPr bwMode="auto">
          <a:xfrm>
            <a:off x="1887538" y="5135563"/>
            <a:ext cx="1563687" cy="1587"/>
          </a:xfrm>
          <a:prstGeom prst="line">
            <a:avLst/>
          </a:prstGeom>
          <a:noFill/>
          <a:ln w="9525">
            <a:solidFill>
              <a:srgbClr val="0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352" name="Text Box 9"/>
          <p:cNvSpPr txBox="1">
            <a:spLocks noChangeArrowheads="1"/>
          </p:cNvSpPr>
          <p:nvPr/>
        </p:nvSpPr>
        <p:spPr bwMode="auto">
          <a:xfrm>
            <a:off x="1963738" y="5232400"/>
            <a:ext cx="1376362"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r>
              <a:rPr kumimoji="0" lang="en-US" altLang="zh-CN" sz="2000">
                <a:latin typeface="黑体" pitchFamily="2" charset="-122"/>
                <a:ea typeface="黑体" pitchFamily="2" charset="-122"/>
              </a:rPr>
              <a:t>d</a:t>
            </a:r>
            <a:r>
              <a:rPr kumimoji="0" lang="en-US" altLang="zh-CN" sz="2000" baseline="-25000">
                <a:latin typeface="黑体" pitchFamily="2" charset="-122"/>
                <a:ea typeface="黑体" pitchFamily="2" charset="-122"/>
              </a:rPr>
              <a:t>1</a:t>
            </a:r>
            <a:endParaRPr kumimoji="0" lang="en-US" altLang="zh-CN" sz="2000">
              <a:latin typeface="黑体" pitchFamily="2" charset="-122"/>
              <a:ea typeface="黑体" pitchFamily="2" charset="-122"/>
            </a:endParaRPr>
          </a:p>
        </p:txBody>
      </p:sp>
      <p:sp>
        <p:nvSpPr>
          <p:cNvPr id="57353" name="Text Box 10"/>
          <p:cNvSpPr txBox="1">
            <a:spLocks noChangeArrowheads="1"/>
          </p:cNvSpPr>
          <p:nvPr/>
        </p:nvSpPr>
        <p:spPr bwMode="auto">
          <a:xfrm>
            <a:off x="2076450" y="3883025"/>
            <a:ext cx="1187450" cy="55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r>
              <a:rPr kumimoji="0" lang="zh-CN" altLang="en-US" sz="2000">
                <a:latin typeface="黑体" pitchFamily="2" charset="-122"/>
                <a:ea typeface="黑体" pitchFamily="2" charset="-122"/>
              </a:rPr>
              <a:t>内存</a:t>
            </a:r>
            <a:endParaRPr kumimoji="0" lang="zh-CN" altLang="en-US" sz="2000" b="0">
              <a:solidFill>
                <a:schemeClr val="tx1"/>
              </a:solidFill>
              <a:latin typeface="黑体" pitchFamily="2" charset="-122"/>
              <a:ea typeface="黑体" pitchFamily="2" charset="-122"/>
            </a:endParaRPr>
          </a:p>
        </p:txBody>
      </p:sp>
      <p:sp>
        <p:nvSpPr>
          <p:cNvPr id="57354" name="Line 11"/>
          <p:cNvSpPr>
            <a:spLocks noChangeShapeType="1"/>
          </p:cNvSpPr>
          <p:nvPr/>
        </p:nvSpPr>
        <p:spPr bwMode="auto">
          <a:xfrm>
            <a:off x="1887538" y="5353050"/>
            <a:ext cx="1563687" cy="0"/>
          </a:xfrm>
          <a:prstGeom prst="line">
            <a:avLst/>
          </a:prstGeom>
          <a:noFill/>
          <a:ln w="9525">
            <a:solidFill>
              <a:srgbClr val="0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355" name="Line 12"/>
          <p:cNvSpPr>
            <a:spLocks noChangeShapeType="1"/>
          </p:cNvSpPr>
          <p:nvPr/>
        </p:nvSpPr>
        <p:spPr bwMode="auto">
          <a:xfrm>
            <a:off x="1887538" y="5568950"/>
            <a:ext cx="1563687" cy="1588"/>
          </a:xfrm>
          <a:prstGeom prst="line">
            <a:avLst/>
          </a:prstGeom>
          <a:noFill/>
          <a:ln w="9525">
            <a:solidFill>
              <a:srgbClr val="0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356" name="Freeform 13"/>
          <p:cNvSpPr>
            <a:spLocks/>
          </p:cNvSpPr>
          <p:nvPr/>
        </p:nvSpPr>
        <p:spPr bwMode="auto">
          <a:xfrm>
            <a:off x="1887538" y="4775200"/>
            <a:ext cx="1563687" cy="1012825"/>
          </a:xfrm>
          <a:custGeom>
            <a:avLst/>
            <a:gdLst>
              <a:gd name="T0" fmla="*/ 0 w 1403"/>
              <a:gd name="T1" fmla="*/ 0 h 966"/>
              <a:gd name="T2" fmla="*/ 0 w 1403"/>
              <a:gd name="T3" fmla="*/ 2147483647 h 966"/>
              <a:gd name="T4" fmla="*/ 2147483647 w 1403"/>
              <a:gd name="T5" fmla="*/ 2147483647 h 966"/>
              <a:gd name="T6" fmla="*/ 2147483647 w 1403"/>
              <a:gd name="T7" fmla="*/ 2147483647 h 966"/>
              <a:gd name="T8" fmla="*/ 0 60000 65536"/>
              <a:gd name="T9" fmla="*/ 0 60000 65536"/>
              <a:gd name="T10" fmla="*/ 0 60000 65536"/>
              <a:gd name="T11" fmla="*/ 0 60000 65536"/>
              <a:gd name="T12" fmla="*/ 0 w 1403"/>
              <a:gd name="T13" fmla="*/ 0 h 966"/>
              <a:gd name="T14" fmla="*/ 1403 w 1403"/>
              <a:gd name="T15" fmla="*/ 966 h 966"/>
            </a:gdLst>
            <a:ahLst/>
            <a:cxnLst>
              <a:cxn ang="T8">
                <a:pos x="T0" y="T1"/>
              </a:cxn>
              <a:cxn ang="T9">
                <a:pos x="T2" y="T3"/>
              </a:cxn>
              <a:cxn ang="T10">
                <a:pos x="T4" y="T5"/>
              </a:cxn>
              <a:cxn ang="T11">
                <a:pos x="T6" y="T7"/>
              </a:cxn>
            </a:cxnLst>
            <a:rect l="T12" t="T13" r="T14" b="T15"/>
            <a:pathLst>
              <a:path w="1403" h="966">
                <a:moveTo>
                  <a:pt x="0" y="0"/>
                </a:moveTo>
                <a:lnTo>
                  <a:pt x="0" y="966"/>
                </a:lnTo>
                <a:lnTo>
                  <a:pt x="1403" y="966"/>
                </a:lnTo>
                <a:lnTo>
                  <a:pt x="1403" y="23"/>
                </a:lnTo>
              </a:path>
            </a:pathLst>
          </a:custGeom>
          <a:noFill/>
          <a:ln w="28575" cmpd="sng">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7357" name="Text Box 14"/>
          <p:cNvSpPr txBox="1">
            <a:spLocks noChangeArrowheads="1"/>
          </p:cNvSpPr>
          <p:nvPr/>
        </p:nvSpPr>
        <p:spPr bwMode="auto">
          <a:xfrm>
            <a:off x="1947863" y="4991100"/>
            <a:ext cx="1376362" cy="41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r>
              <a:rPr kumimoji="0" lang="en-US" altLang="zh-CN" sz="2000">
                <a:latin typeface="黑体" pitchFamily="2" charset="-122"/>
                <a:ea typeface="黑体" pitchFamily="2" charset="-122"/>
              </a:rPr>
              <a:t>d</a:t>
            </a:r>
            <a:r>
              <a:rPr kumimoji="0" lang="en-US" altLang="zh-CN" sz="2000" baseline="-25000">
                <a:latin typeface="黑体" pitchFamily="2" charset="-122"/>
                <a:ea typeface="黑体" pitchFamily="2" charset="-122"/>
              </a:rPr>
              <a:t>2</a:t>
            </a:r>
            <a:endParaRPr kumimoji="0" lang="en-US" altLang="zh-CN" sz="2000">
              <a:latin typeface="黑体" pitchFamily="2" charset="-122"/>
              <a:ea typeface="黑体" pitchFamily="2" charset="-122"/>
            </a:endParaRPr>
          </a:p>
        </p:txBody>
      </p:sp>
      <p:sp>
        <p:nvSpPr>
          <p:cNvPr id="57358" name="Line 15"/>
          <p:cNvSpPr>
            <a:spLocks noChangeShapeType="1"/>
          </p:cNvSpPr>
          <p:nvPr/>
        </p:nvSpPr>
        <p:spPr bwMode="auto">
          <a:xfrm flipH="1">
            <a:off x="3632200" y="5040313"/>
            <a:ext cx="947738" cy="0"/>
          </a:xfrm>
          <a:prstGeom prst="line">
            <a:avLst/>
          </a:prstGeom>
          <a:noFill/>
          <a:ln w="28575">
            <a:solidFill>
              <a:srgbClr val="008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7359" name="Line 16"/>
          <p:cNvSpPr>
            <a:spLocks noChangeShapeType="1"/>
          </p:cNvSpPr>
          <p:nvPr/>
        </p:nvSpPr>
        <p:spPr bwMode="auto">
          <a:xfrm>
            <a:off x="1887538" y="4902200"/>
            <a:ext cx="1563687" cy="0"/>
          </a:xfrm>
          <a:prstGeom prst="line">
            <a:avLst/>
          </a:prstGeom>
          <a:noFill/>
          <a:ln w="9525">
            <a:solidFill>
              <a:srgbClr val="0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ransition>
    <p:wipe dir="d"/>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ChangeArrowheads="1"/>
          </p:cNvSpPr>
          <p:nvPr/>
        </p:nvSpPr>
        <p:spPr bwMode="auto">
          <a:xfrm>
            <a:off x="1231900" y="1098550"/>
            <a:ext cx="77231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l" eaLnBrk="1" hangingPunct="1">
              <a:tabLst>
                <a:tab pos="723900" algn="l"/>
              </a:tabLst>
            </a:pPr>
            <a:r>
              <a:rPr kumimoji="0" lang="zh-CN" altLang="en-US">
                <a:latin typeface="黑体" pitchFamily="2" charset="-122"/>
                <a:ea typeface="黑体" pitchFamily="2" charset="-122"/>
              </a:rPr>
              <a:t>1) 显式：在指令中设置专门的寻址方式字段。</a:t>
            </a:r>
          </a:p>
        </p:txBody>
      </p:sp>
      <p:sp>
        <p:nvSpPr>
          <p:cNvPr id="58371" name="Rectangle 3"/>
          <p:cNvSpPr>
            <a:spLocks noChangeArrowheads="1"/>
          </p:cNvSpPr>
          <p:nvPr/>
        </p:nvSpPr>
        <p:spPr bwMode="auto">
          <a:xfrm>
            <a:off x="676275" y="565150"/>
            <a:ext cx="3411538" cy="42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eaLnBrk="1" hangingPunct="1">
              <a:lnSpc>
                <a:spcPct val="90000"/>
              </a:lnSpc>
              <a:spcBef>
                <a:spcPct val="20000"/>
              </a:spcBef>
              <a:buClr>
                <a:schemeClr val="bg1"/>
              </a:buClr>
              <a:buFont typeface="Wingdings" pitchFamily="2" charset="2"/>
              <a:buNone/>
            </a:pPr>
            <a:r>
              <a:rPr kumimoji="0" lang="zh-CN" altLang="en-US">
                <a:solidFill>
                  <a:schemeClr val="hlink"/>
                </a:solidFill>
                <a:latin typeface="黑体" pitchFamily="2" charset="-122"/>
                <a:ea typeface="黑体" pitchFamily="2" charset="-122"/>
              </a:rPr>
              <a:t>寻址方式的表示方式</a:t>
            </a:r>
          </a:p>
        </p:txBody>
      </p:sp>
      <p:sp>
        <p:nvSpPr>
          <p:cNvPr id="596996" name="Rectangle 4"/>
          <p:cNvSpPr>
            <a:spLocks noChangeArrowheads="1"/>
          </p:cNvSpPr>
          <p:nvPr/>
        </p:nvSpPr>
        <p:spPr bwMode="auto">
          <a:xfrm>
            <a:off x="1200150" y="2808288"/>
            <a:ext cx="79438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eaLnBrk="1" hangingPunct="1">
              <a:spcBef>
                <a:spcPct val="50000"/>
              </a:spcBef>
            </a:pPr>
            <a:r>
              <a:rPr kumimoji="0" lang="zh-CN" altLang="en-US">
                <a:latin typeface="黑体" pitchFamily="2" charset="-122"/>
                <a:ea typeface="黑体" pitchFamily="2" charset="-122"/>
              </a:rPr>
              <a:t>2) 隐式：由指令的操作码隐含约定址方式。</a:t>
            </a:r>
          </a:p>
        </p:txBody>
      </p:sp>
      <p:grpSp>
        <p:nvGrpSpPr>
          <p:cNvPr id="58373" name="Group 11"/>
          <p:cNvGrpSpPr>
            <a:grpSpLocks/>
          </p:cNvGrpSpPr>
          <p:nvPr/>
        </p:nvGrpSpPr>
        <p:grpSpPr bwMode="auto">
          <a:xfrm>
            <a:off x="2897188" y="1552575"/>
            <a:ext cx="3414712" cy="1055688"/>
            <a:chOff x="1897" y="1206"/>
            <a:chExt cx="2151" cy="665"/>
          </a:xfrm>
        </p:grpSpPr>
        <p:sp>
          <p:nvSpPr>
            <p:cNvPr id="58383" name="Text Box 6"/>
            <p:cNvSpPr txBox="1">
              <a:spLocks noChangeArrowheads="1"/>
            </p:cNvSpPr>
            <p:nvPr/>
          </p:nvSpPr>
          <p:spPr bwMode="auto">
            <a:xfrm>
              <a:off x="1897" y="1270"/>
              <a:ext cx="907" cy="222"/>
            </a:xfrm>
            <a:prstGeom prst="rect">
              <a:avLst/>
            </a:prstGeom>
            <a:solidFill>
              <a:srgbClr val="FFFFFF"/>
            </a:solidFill>
            <a:ln w="19050">
              <a:solidFill>
                <a:srgbClr val="000080"/>
              </a:solidFill>
              <a:miter lim="800000"/>
              <a:headEnd/>
              <a:tailEnd/>
            </a:ln>
          </p:spPr>
          <p:txBody>
            <a:bodyPr/>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r>
                <a:rPr kumimoji="0" lang="en-US" altLang="zh-CN" sz="1800">
                  <a:latin typeface="黑体" pitchFamily="2" charset="-122"/>
                  <a:ea typeface="黑体" pitchFamily="2" charset="-122"/>
                </a:rPr>
                <a:t>OP    </a:t>
              </a:r>
              <a:r>
                <a:rPr kumimoji="0" lang="en-US" altLang="zh-CN" sz="1800">
                  <a:solidFill>
                    <a:schemeClr val="hlink"/>
                  </a:solidFill>
                  <a:latin typeface="黑体" pitchFamily="2" charset="-122"/>
                  <a:ea typeface="黑体" pitchFamily="2" charset="-122"/>
                </a:rPr>
                <a:t>M</a:t>
              </a:r>
              <a:r>
                <a:rPr kumimoji="0" lang="en-US" altLang="zh-CN" sz="1800">
                  <a:latin typeface="黑体" pitchFamily="2" charset="-122"/>
                  <a:ea typeface="黑体" pitchFamily="2" charset="-122"/>
                </a:rPr>
                <a:t>  A</a:t>
              </a:r>
            </a:p>
          </p:txBody>
        </p:sp>
        <p:sp>
          <p:nvSpPr>
            <p:cNvPr id="58384" name="Line 7"/>
            <p:cNvSpPr>
              <a:spLocks noChangeShapeType="1"/>
            </p:cNvSpPr>
            <p:nvPr/>
          </p:nvSpPr>
          <p:spPr bwMode="auto">
            <a:xfrm>
              <a:off x="2571" y="1284"/>
              <a:ext cx="0" cy="221"/>
            </a:xfrm>
            <a:prstGeom prst="line">
              <a:avLst/>
            </a:prstGeom>
            <a:noFill/>
            <a:ln w="12700">
              <a:solidFill>
                <a:srgbClr val="00008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8385" name="Line 8"/>
            <p:cNvSpPr>
              <a:spLocks noChangeShapeType="1"/>
            </p:cNvSpPr>
            <p:nvPr/>
          </p:nvSpPr>
          <p:spPr bwMode="auto">
            <a:xfrm>
              <a:off x="2351" y="1270"/>
              <a:ext cx="0" cy="222"/>
            </a:xfrm>
            <a:prstGeom prst="line">
              <a:avLst/>
            </a:prstGeom>
            <a:noFill/>
            <a:ln w="38100" cmpd="dbl">
              <a:solidFill>
                <a:srgbClr val="00008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8386" name="AutoShape 9"/>
            <p:cNvSpPr>
              <a:spLocks noChangeArrowheads="1"/>
            </p:cNvSpPr>
            <p:nvPr/>
          </p:nvSpPr>
          <p:spPr bwMode="auto">
            <a:xfrm>
              <a:off x="3089" y="1206"/>
              <a:ext cx="959" cy="234"/>
            </a:xfrm>
            <a:prstGeom prst="wedgeRoundRectCallout">
              <a:avLst>
                <a:gd name="adj1" fmla="val -90148"/>
                <a:gd name="adj2" fmla="val 20940"/>
                <a:gd name="adj3" fmla="val 16667"/>
              </a:avLst>
            </a:prstGeom>
            <a:solidFill>
              <a:srgbClr val="FFFFFF"/>
            </a:solidFill>
            <a:ln w="9525">
              <a:solidFill>
                <a:srgbClr val="008000"/>
              </a:solidFill>
              <a:miter lim="800000"/>
              <a:headEnd/>
              <a:tailEnd/>
            </a:ln>
          </p:spPr>
          <p:txBody>
            <a:bodyPr/>
            <a:lstStyle/>
            <a:p>
              <a:pPr algn="ctr"/>
              <a:r>
                <a:rPr kumimoji="0" lang="zh-CN" altLang="en-US" sz="1800">
                  <a:solidFill>
                    <a:srgbClr val="003300"/>
                  </a:solidFill>
                  <a:latin typeface="黑体" pitchFamily="2" charset="-122"/>
                  <a:ea typeface="黑体" pitchFamily="2" charset="-122"/>
                </a:rPr>
                <a:t>形式地址</a:t>
              </a:r>
              <a:endParaRPr kumimoji="0" lang="zh-CN" altLang="en-US" sz="1800" b="0">
                <a:solidFill>
                  <a:srgbClr val="003300"/>
                </a:solidFill>
                <a:latin typeface="黑体" pitchFamily="2" charset="-122"/>
                <a:ea typeface="黑体" pitchFamily="2" charset="-122"/>
              </a:endParaRPr>
            </a:p>
          </p:txBody>
        </p:sp>
        <p:sp>
          <p:nvSpPr>
            <p:cNvPr id="58387" name="AutoShape 10"/>
            <p:cNvSpPr>
              <a:spLocks noChangeArrowheads="1"/>
            </p:cNvSpPr>
            <p:nvPr/>
          </p:nvSpPr>
          <p:spPr bwMode="auto">
            <a:xfrm>
              <a:off x="2273" y="1661"/>
              <a:ext cx="855" cy="210"/>
            </a:xfrm>
            <a:prstGeom prst="wedgeRoundRectCallout">
              <a:avLst>
                <a:gd name="adj1" fmla="val -33042"/>
                <a:gd name="adj2" fmla="val -163333"/>
                <a:gd name="adj3" fmla="val 16667"/>
              </a:avLst>
            </a:prstGeom>
            <a:solidFill>
              <a:srgbClr val="FFFFFF"/>
            </a:solidFill>
            <a:ln w="9525">
              <a:solidFill>
                <a:schemeClr val="hlink"/>
              </a:solidFill>
              <a:miter lim="800000"/>
              <a:headEnd/>
              <a:tailEnd/>
            </a:ln>
          </p:spPr>
          <p:txBody>
            <a:bodyPr/>
            <a:lstStyle/>
            <a:p>
              <a:pPr algn="ctr"/>
              <a:r>
                <a:rPr kumimoji="0" lang="zh-CN" altLang="en-US" sz="1800">
                  <a:solidFill>
                    <a:schemeClr val="hlink"/>
                  </a:solidFill>
                  <a:latin typeface="黑体" pitchFamily="2" charset="-122"/>
                  <a:ea typeface="黑体" pitchFamily="2" charset="-122"/>
                </a:rPr>
                <a:t>寻址方式</a:t>
              </a:r>
              <a:endParaRPr kumimoji="0" lang="zh-CN" altLang="en-US" sz="1800" b="0">
                <a:solidFill>
                  <a:schemeClr val="hlink"/>
                </a:solidFill>
                <a:latin typeface="黑体" pitchFamily="2" charset="-122"/>
                <a:ea typeface="黑体" pitchFamily="2" charset="-122"/>
              </a:endParaRPr>
            </a:p>
          </p:txBody>
        </p:sp>
      </p:grpSp>
      <p:grpSp>
        <p:nvGrpSpPr>
          <p:cNvPr id="3" name="Group 19"/>
          <p:cNvGrpSpPr>
            <a:grpSpLocks/>
          </p:cNvGrpSpPr>
          <p:nvPr/>
        </p:nvGrpSpPr>
        <p:grpSpPr bwMode="auto">
          <a:xfrm>
            <a:off x="2973388" y="3254375"/>
            <a:ext cx="3414712" cy="1285875"/>
            <a:chOff x="1905" y="2526"/>
            <a:chExt cx="2151" cy="810"/>
          </a:xfrm>
        </p:grpSpPr>
        <p:sp>
          <p:nvSpPr>
            <p:cNvPr id="58379" name="Text Box 13"/>
            <p:cNvSpPr txBox="1">
              <a:spLocks noChangeArrowheads="1"/>
            </p:cNvSpPr>
            <p:nvPr/>
          </p:nvSpPr>
          <p:spPr bwMode="auto">
            <a:xfrm>
              <a:off x="1905" y="2590"/>
              <a:ext cx="907" cy="222"/>
            </a:xfrm>
            <a:prstGeom prst="rect">
              <a:avLst/>
            </a:prstGeom>
            <a:solidFill>
              <a:srgbClr val="FFFFFF"/>
            </a:solidFill>
            <a:ln w="19050">
              <a:solidFill>
                <a:srgbClr val="000080"/>
              </a:solidFill>
              <a:miter lim="800000"/>
              <a:headEnd/>
              <a:tailEnd/>
            </a:ln>
          </p:spPr>
          <p:txBody>
            <a:bodyPr/>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r>
                <a:rPr kumimoji="0" lang="zh-CN" altLang="en-US" sz="1800">
                  <a:latin typeface="黑体" pitchFamily="2" charset="-122"/>
                  <a:ea typeface="黑体" pitchFamily="2" charset="-122"/>
                </a:rPr>
                <a:t> </a:t>
              </a:r>
              <a:r>
                <a:rPr kumimoji="0" lang="en-US" altLang="zh-CN" sz="1800">
                  <a:solidFill>
                    <a:schemeClr val="hlink"/>
                  </a:solidFill>
                  <a:latin typeface="黑体" pitchFamily="2" charset="-122"/>
                  <a:ea typeface="黑体" pitchFamily="2" charset="-122"/>
                </a:rPr>
                <a:t>OP</a:t>
              </a:r>
              <a:r>
                <a:rPr kumimoji="0" lang="en-US" altLang="zh-CN" sz="1800">
                  <a:latin typeface="黑体" pitchFamily="2" charset="-122"/>
                  <a:ea typeface="黑体" pitchFamily="2" charset="-122"/>
                </a:rPr>
                <a:t> </a:t>
              </a:r>
              <a:r>
                <a:rPr kumimoji="0" lang="en-US" altLang="zh-CN" sz="1800">
                  <a:solidFill>
                    <a:schemeClr val="hlink"/>
                  </a:solidFill>
                  <a:latin typeface="黑体" pitchFamily="2" charset="-122"/>
                  <a:ea typeface="黑体" pitchFamily="2" charset="-122"/>
                </a:rPr>
                <a:t> </a:t>
              </a:r>
              <a:r>
                <a:rPr kumimoji="0" lang="en-US" altLang="zh-CN" sz="1800">
                  <a:latin typeface="黑体" pitchFamily="2" charset="-122"/>
                  <a:ea typeface="黑体" pitchFamily="2" charset="-122"/>
                </a:rPr>
                <a:t>  A</a:t>
              </a:r>
            </a:p>
          </p:txBody>
        </p:sp>
        <p:sp>
          <p:nvSpPr>
            <p:cNvPr id="58380" name="Line 15"/>
            <p:cNvSpPr>
              <a:spLocks noChangeShapeType="1"/>
            </p:cNvSpPr>
            <p:nvPr/>
          </p:nvSpPr>
          <p:spPr bwMode="auto">
            <a:xfrm>
              <a:off x="2359" y="2590"/>
              <a:ext cx="0" cy="222"/>
            </a:xfrm>
            <a:prstGeom prst="line">
              <a:avLst/>
            </a:prstGeom>
            <a:noFill/>
            <a:ln w="38100" cmpd="dbl">
              <a:solidFill>
                <a:srgbClr val="00008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8381" name="AutoShape 16"/>
            <p:cNvSpPr>
              <a:spLocks noChangeArrowheads="1"/>
            </p:cNvSpPr>
            <p:nvPr/>
          </p:nvSpPr>
          <p:spPr bwMode="auto">
            <a:xfrm>
              <a:off x="3097" y="2526"/>
              <a:ext cx="959" cy="234"/>
            </a:xfrm>
            <a:prstGeom prst="wedgeRoundRectCallout">
              <a:avLst>
                <a:gd name="adj1" fmla="val -90148"/>
                <a:gd name="adj2" fmla="val 20940"/>
                <a:gd name="adj3" fmla="val 16667"/>
              </a:avLst>
            </a:prstGeom>
            <a:solidFill>
              <a:srgbClr val="FFFFFF"/>
            </a:solidFill>
            <a:ln w="9525">
              <a:solidFill>
                <a:srgbClr val="008000"/>
              </a:solidFill>
              <a:miter lim="800000"/>
              <a:headEnd/>
              <a:tailEnd/>
            </a:ln>
          </p:spPr>
          <p:txBody>
            <a:bodyPr/>
            <a:lstStyle/>
            <a:p>
              <a:pPr algn="ctr"/>
              <a:r>
                <a:rPr kumimoji="0" lang="zh-CN" altLang="en-US" sz="1800">
                  <a:solidFill>
                    <a:srgbClr val="003300"/>
                  </a:solidFill>
                  <a:latin typeface="黑体" pitchFamily="2" charset="-122"/>
                  <a:ea typeface="黑体" pitchFamily="2" charset="-122"/>
                </a:rPr>
                <a:t>形式地址</a:t>
              </a:r>
              <a:endParaRPr kumimoji="0" lang="zh-CN" altLang="en-US" sz="1800" b="0">
                <a:solidFill>
                  <a:srgbClr val="003300"/>
                </a:solidFill>
                <a:latin typeface="黑体" pitchFamily="2" charset="-122"/>
                <a:ea typeface="黑体" pitchFamily="2" charset="-122"/>
              </a:endParaRPr>
            </a:p>
          </p:txBody>
        </p:sp>
        <p:sp>
          <p:nvSpPr>
            <p:cNvPr id="58382" name="AutoShape 18"/>
            <p:cNvSpPr>
              <a:spLocks noChangeArrowheads="1"/>
            </p:cNvSpPr>
            <p:nvPr/>
          </p:nvSpPr>
          <p:spPr bwMode="auto">
            <a:xfrm>
              <a:off x="2257" y="2958"/>
              <a:ext cx="959" cy="378"/>
            </a:xfrm>
            <a:prstGeom prst="wedgeRoundRectCallout">
              <a:avLst>
                <a:gd name="adj1" fmla="val -48435"/>
                <a:gd name="adj2" fmla="val -103440"/>
                <a:gd name="adj3" fmla="val 16667"/>
              </a:avLst>
            </a:prstGeom>
            <a:solidFill>
              <a:srgbClr val="FFFFFF"/>
            </a:solidFill>
            <a:ln w="9525">
              <a:solidFill>
                <a:schemeClr val="hlink"/>
              </a:solidFill>
              <a:miter lim="800000"/>
              <a:headEnd/>
              <a:tailEnd/>
            </a:ln>
          </p:spPr>
          <p:txBody>
            <a:bodyPr/>
            <a:lstStyle/>
            <a:p>
              <a:pPr algn="ctr"/>
              <a:r>
                <a:rPr kumimoji="0" lang="zh-CN" altLang="en-US" sz="1800">
                  <a:solidFill>
                    <a:schemeClr val="hlink"/>
                  </a:solidFill>
                  <a:latin typeface="黑体" pitchFamily="2" charset="-122"/>
                  <a:ea typeface="黑体" pitchFamily="2" charset="-122"/>
                </a:rPr>
                <a:t>使用约定的寻址方式</a:t>
              </a:r>
            </a:p>
          </p:txBody>
        </p:sp>
      </p:grpSp>
      <p:grpSp>
        <p:nvGrpSpPr>
          <p:cNvPr id="4" name="Group 27"/>
          <p:cNvGrpSpPr>
            <a:grpSpLocks/>
          </p:cNvGrpSpPr>
          <p:nvPr/>
        </p:nvGrpSpPr>
        <p:grpSpPr bwMode="auto">
          <a:xfrm>
            <a:off x="909638" y="4637088"/>
            <a:ext cx="7223125" cy="1622425"/>
            <a:chOff x="538" y="2929"/>
            <a:chExt cx="4550" cy="1022"/>
          </a:xfrm>
        </p:grpSpPr>
        <p:sp>
          <p:nvSpPr>
            <p:cNvPr id="58376" name="Rectangle 24"/>
            <p:cNvSpPr>
              <a:spLocks noChangeArrowheads="1"/>
            </p:cNvSpPr>
            <p:nvPr/>
          </p:nvSpPr>
          <p:spPr bwMode="auto">
            <a:xfrm>
              <a:off x="538" y="2929"/>
              <a:ext cx="4550" cy="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30000"/>
                </a:lnSpc>
              </a:pPr>
              <a:r>
                <a:rPr lang="zh-CN" altLang="en-US">
                  <a:latin typeface="黑体" pitchFamily="2" charset="-122"/>
                  <a:ea typeface="黑体" pitchFamily="2" charset="-122"/>
                </a:rPr>
                <a:t>一条指令中的各地址码可采用不同的寻址方式。</a:t>
              </a:r>
            </a:p>
            <a:p>
              <a:pPr>
                <a:lnSpc>
                  <a:spcPct val="130000"/>
                </a:lnSpc>
              </a:pPr>
              <a:r>
                <a:rPr lang="zh-CN" altLang="en-US">
                  <a:latin typeface="黑体" pitchFamily="2" charset="-122"/>
                  <a:ea typeface="黑体" pitchFamily="2" charset="-122"/>
                </a:rPr>
                <a:t>    </a:t>
              </a:r>
              <a:r>
                <a:rPr lang="zh-CN" altLang="en-US" sz="2200">
                  <a:latin typeface="黑体" pitchFamily="2" charset="-122"/>
                  <a:ea typeface="黑体" pitchFamily="2" charset="-122"/>
                </a:rPr>
                <a:t>例如：</a:t>
              </a:r>
              <a:r>
                <a:rPr lang="en-US" altLang="zh-CN" sz="2200">
                  <a:latin typeface="黑体" pitchFamily="2" charset="-122"/>
                  <a:ea typeface="黑体" pitchFamily="2" charset="-122"/>
                </a:rPr>
                <a:t>MOV AX,[BX]</a:t>
              </a:r>
            </a:p>
          </p:txBody>
        </p:sp>
        <p:sp>
          <p:nvSpPr>
            <p:cNvPr id="58377" name="AutoShape 25"/>
            <p:cNvSpPr>
              <a:spLocks noChangeArrowheads="1"/>
            </p:cNvSpPr>
            <p:nvPr/>
          </p:nvSpPr>
          <p:spPr bwMode="auto">
            <a:xfrm>
              <a:off x="1214" y="3667"/>
              <a:ext cx="1207" cy="284"/>
            </a:xfrm>
            <a:prstGeom prst="wedgeEllipseCallout">
              <a:avLst>
                <a:gd name="adj1" fmla="val 7250"/>
                <a:gd name="adj2" fmla="val -115491"/>
              </a:avLst>
            </a:prstGeom>
            <a:solidFill>
              <a:srgbClr val="FFFF66"/>
            </a:solidFill>
            <a:ln w="9525">
              <a:solidFill>
                <a:schemeClr val="tx1"/>
              </a:solidFill>
              <a:miter lim="800000"/>
              <a:headEnd/>
              <a:tailEnd/>
            </a:ln>
          </p:spPr>
          <p:txBody>
            <a:bodyPr lIns="0" rIns="0"/>
            <a:lstStyle/>
            <a:p>
              <a:pPr algn="ctr" eaLnBrk="1" hangingPunct="1"/>
              <a:r>
                <a:rPr lang="zh-CN" altLang="en-US" sz="1800">
                  <a:solidFill>
                    <a:srgbClr val="FF0000"/>
                  </a:solidFill>
                  <a:latin typeface="黑体" pitchFamily="2" charset="-122"/>
                  <a:ea typeface="黑体" pitchFamily="2" charset="-122"/>
                </a:rPr>
                <a:t>寄存器寻址</a:t>
              </a:r>
            </a:p>
          </p:txBody>
        </p:sp>
        <p:sp>
          <p:nvSpPr>
            <p:cNvPr id="58378" name="AutoShape 26"/>
            <p:cNvSpPr>
              <a:spLocks noChangeArrowheads="1"/>
            </p:cNvSpPr>
            <p:nvPr/>
          </p:nvSpPr>
          <p:spPr bwMode="auto">
            <a:xfrm>
              <a:off x="2601" y="3626"/>
              <a:ext cx="1568" cy="285"/>
            </a:xfrm>
            <a:prstGeom prst="wedgeEllipseCallout">
              <a:avLst>
                <a:gd name="adj1" fmla="val -63394"/>
                <a:gd name="adj2" fmla="val -98069"/>
              </a:avLst>
            </a:prstGeom>
            <a:solidFill>
              <a:srgbClr val="FFFF66"/>
            </a:solidFill>
            <a:ln w="9525">
              <a:solidFill>
                <a:schemeClr val="tx1"/>
              </a:solidFill>
              <a:miter lim="800000"/>
              <a:headEnd/>
              <a:tailEnd/>
            </a:ln>
          </p:spPr>
          <p:txBody>
            <a:bodyPr lIns="0" rIns="0"/>
            <a:lstStyle/>
            <a:p>
              <a:pPr algn="ctr" eaLnBrk="1" hangingPunct="1"/>
              <a:r>
                <a:rPr lang="zh-CN" altLang="en-US" sz="1800">
                  <a:solidFill>
                    <a:srgbClr val="FF0000"/>
                  </a:solidFill>
                  <a:latin typeface="黑体" pitchFamily="2" charset="-122"/>
                  <a:ea typeface="黑体" pitchFamily="2" charset="-122"/>
                </a:rPr>
                <a:t>寄存器间接寻址</a:t>
              </a:r>
            </a:p>
          </p:txBody>
        </p:sp>
      </p:grpSp>
    </p:spTree>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96996"/>
                                        </p:tgtEl>
                                        <p:attrNameLst>
                                          <p:attrName>style.visibility</p:attrName>
                                        </p:attrNameLst>
                                      </p:cBhvr>
                                      <p:to>
                                        <p:strVal val="visible"/>
                                      </p:to>
                                    </p:set>
                                    <p:animEffect transition="in" filter="wipe(up)">
                                      <p:cBhvr>
                                        <p:cTn id="7" dur="500"/>
                                        <p:tgtEl>
                                          <p:spTgt spid="59699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up)">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up)">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6996" grpId="0" autoUpdateAnimBg="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3"/>
          <p:cNvSpPr>
            <a:spLocks noChangeArrowheads="1"/>
          </p:cNvSpPr>
          <p:nvPr/>
        </p:nvSpPr>
        <p:spPr bwMode="auto">
          <a:xfrm>
            <a:off x="584200" y="444500"/>
            <a:ext cx="49514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eaLnBrk="1" hangingPunct="1"/>
            <a:r>
              <a:rPr kumimoji="0" lang="zh-CN" altLang="en-US">
                <a:solidFill>
                  <a:srgbClr val="800000"/>
                </a:solidFill>
                <a:latin typeface="黑体" pitchFamily="2" charset="-122"/>
                <a:ea typeface="黑体" pitchFamily="2" charset="-122"/>
              </a:rPr>
              <a:t>3.3.4 变型或组合寻址方式</a:t>
            </a:r>
          </a:p>
        </p:txBody>
      </p:sp>
      <p:sp>
        <p:nvSpPr>
          <p:cNvPr id="59395" name="Rectangle 4"/>
          <p:cNvSpPr>
            <a:spLocks noChangeArrowheads="1"/>
          </p:cNvSpPr>
          <p:nvPr/>
        </p:nvSpPr>
        <p:spPr bwMode="auto">
          <a:xfrm>
            <a:off x="647700" y="1063625"/>
            <a:ext cx="65198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eaLnBrk="1" hangingPunct="1"/>
            <a:r>
              <a:rPr kumimoji="0" lang="zh-CN" altLang="en-US">
                <a:solidFill>
                  <a:srgbClr val="800000"/>
                </a:solidFill>
                <a:latin typeface="黑体" pitchFamily="2" charset="-122"/>
                <a:ea typeface="黑体" pitchFamily="2" charset="-122"/>
              </a:rPr>
              <a:t>1.自增型寄存器间址和自减型寄存器间址</a:t>
            </a:r>
          </a:p>
        </p:txBody>
      </p:sp>
      <p:sp>
        <p:nvSpPr>
          <p:cNvPr id="59396" name="Rectangle 5"/>
          <p:cNvSpPr>
            <a:spLocks noChangeArrowheads="1"/>
          </p:cNvSpPr>
          <p:nvPr/>
        </p:nvSpPr>
        <p:spPr bwMode="auto">
          <a:xfrm>
            <a:off x="941388" y="1646238"/>
            <a:ext cx="7605712" cy="171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eaLnBrk="1" hangingPunct="1">
              <a:lnSpc>
                <a:spcPct val="110000"/>
              </a:lnSpc>
            </a:pPr>
            <a:r>
              <a:rPr kumimoji="0" lang="zh-CN" altLang="en-US">
                <a:latin typeface="黑体" pitchFamily="2" charset="-122"/>
                <a:ea typeface="黑体" pitchFamily="2" charset="-122"/>
              </a:rPr>
              <a:t>(1)自增寻址 (</a:t>
            </a:r>
            <a:r>
              <a:rPr kumimoji="0" lang="en-US" altLang="zh-CN">
                <a:latin typeface="黑体" pitchFamily="2" charset="-122"/>
                <a:ea typeface="黑体" pitchFamily="2" charset="-122"/>
              </a:rPr>
              <a:t>Ri)+</a:t>
            </a:r>
            <a:endParaRPr kumimoji="0" lang="zh-CN" altLang="en-US">
              <a:latin typeface="黑体" pitchFamily="2" charset="-122"/>
              <a:ea typeface="黑体" pitchFamily="2" charset="-122"/>
            </a:endParaRPr>
          </a:p>
          <a:p>
            <a:pPr algn="l" eaLnBrk="1" hangingPunct="1">
              <a:lnSpc>
                <a:spcPct val="110000"/>
              </a:lnSpc>
            </a:pPr>
            <a:r>
              <a:rPr kumimoji="0" lang="zh-CN" altLang="en-US">
                <a:latin typeface="黑体" pitchFamily="2" charset="-122"/>
                <a:ea typeface="黑体" pitchFamily="2" charset="-122"/>
              </a:rPr>
              <a:t>      </a:t>
            </a:r>
            <a:r>
              <a:rPr kumimoji="0" lang="en-US" altLang="zh-CN">
                <a:latin typeface="黑体" pitchFamily="2" charset="-122"/>
                <a:ea typeface="黑体" pitchFamily="2" charset="-122"/>
              </a:rPr>
              <a:t>EA=(Ri)</a:t>
            </a:r>
          </a:p>
          <a:p>
            <a:pPr algn="l" eaLnBrk="1" hangingPunct="1">
              <a:lnSpc>
                <a:spcPct val="110000"/>
              </a:lnSpc>
            </a:pPr>
            <a:r>
              <a:rPr kumimoji="0" lang="en-US" altLang="zh-CN">
                <a:latin typeface="黑体" pitchFamily="2" charset="-122"/>
                <a:ea typeface="黑体" pitchFamily="2" charset="-122"/>
              </a:rPr>
              <a:t>      Ri←(Ri)+d</a:t>
            </a:r>
          </a:p>
          <a:p>
            <a:pPr algn="l" eaLnBrk="1" hangingPunct="1">
              <a:lnSpc>
                <a:spcPct val="110000"/>
              </a:lnSpc>
            </a:pPr>
            <a:r>
              <a:rPr kumimoji="0" lang="zh-CN" altLang="en-US">
                <a:latin typeface="黑体" pitchFamily="2" charset="-122"/>
                <a:ea typeface="黑体" pitchFamily="2" charset="-122"/>
              </a:rPr>
              <a:t>    先确定</a:t>
            </a:r>
            <a:r>
              <a:rPr kumimoji="0" lang="en-US" altLang="zh-CN">
                <a:latin typeface="黑体" pitchFamily="2" charset="-122"/>
                <a:ea typeface="黑体" pitchFamily="2" charset="-122"/>
              </a:rPr>
              <a:t>EA</a:t>
            </a:r>
            <a:r>
              <a:rPr kumimoji="0" lang="zh-CN" altLang="en-US">
                <a:latin typeface="黑体" pitchFamily="2" charset="-122"/>
                <a:ea typeface="黑体" pitchFamily="2" charset="-122"/>
              </a:rPr>
              <a:t>后递增</a:t>
            </a:r>
            <a:r>
              <a:rPr kumimoji="0" lang="en-US" altLang="zh-CN">
                <a:latin typeface="黑体" pitchFamily="2" charset="-122"/>
                <a:ea typeface="黑体" pitchFamily="2" charset="-122"/>
              </a:rPr>
              <a:t>Ri</a:t>
            </a:r>
            <a:r>
              <a:rPr kumimoji="0" lang="zh-CN" altLang="en-US">
                <a:latin typeface="黑体" pitchFamily="2" charset="-122"/>
                <a:ea typeface="黑体" pitchFamily="2" charset="-122"/>
              </a:rPr>
              <a:t>.</a:t>
            </a:r>
          </a:p>
        </p:txBody>
      </p:sp>
      <p:grpSp>
        <p:nvGrpSpPr>
          <p:cNvPr id="59397" name="Group 38"/>
          <p:cNvGrpSpPr>
            <a:grpSpLocks/>
          </p:cNvGrpSpPr>
          <p:nvPr/>
        </p:nvGrpSpPr>
        <p:grpSpPr bwMode="auto">
          <a:xfrm>
            <a:off x="4597400" y="1376363"/>
            <a:ext cx="3416300" cy="2092325"/>
            <a:chOff x="3152" y="971"/>
            <a:chExt cx="2152" cy="1318"/>
          </a:xfrm>
        </p:grpSpPr>
        <p:grpSp>
          <p:nvGrpSpPr>
            <p:cNvPr id="59413" name="Group 19"/>
            <p:cNvGrpSpPr>
              <a:grpSpLocks/>
            </p:cNvGrpSpPr>
            <p:nvPr/>
          </p:nvGrpSpPr>
          <p:grpSpPr bwMode="auto">
            <a:xfrm>
              <a:off x="4602" y="971"/>
              <a:ext cx="702" cy="1318"/>
              <a:chOff x="4794" y="1099"/>
              <a:chExt cx="534" cy="982"/>
            </a:xfrm>
          </p:grpSpPr>
          <p:sp>
            <p:nvSpPr>
              <p:cNvPr id="59419" name="AutoShape 12"/>
              <p:cNvSpPr>
                <a:spLocks noChangeArrowheads="1"/>
              </p:cNvSpPr>
              <p:nvPr/>
            </p:nvSpPr>
            <p:spPr bwMode="auto">
              <a:xfrm>
                <a:off x="4794" y="1229"/>
                <a:ext cx="534" cy="852"/>
              </a:xfrm>
              <a:prstGeom prst="flowChartPunchedTape">
                <a:avLst/>
              </a:prstGeom>
              <a:solidFill>
                <a:srgbClr val="FFFFFF"/>
              </a:solidFill>
              <a:ln w="19050">
                <a:solidFill>
                  <a:srgbClr val="000080"/>
                </a:solidFill>
                <a:miter lim="800000"/>
                <a:headEnd/>
                <a:tailEnd/>
              </a:ln>
            </p:spPr>
            <p:txBody>
              <a:bodyPr/>
              <a:lstStyle/>
              <a:p>
                <a:pPr>
                  <a:lnSpc>
                    <a:spcPct val="90000"/>
                  </a:lnSpc>
                </a:pPr>
                <a:endParaRPr lang="zh-CN" altLang="en-US">
                  <a:latin typeface="黑体" pitchFamily="2" charset="-122"/>
                  <a:ea typeface="黑体" pitchFamily="2" charset="-122"/>
                </a:endParaRPr>
              </a:p>
            </p:txBody>
          </p:sp>
          <p:sp>
            <p:nvSpPr>
              <p:cNvPr id="59420" name="Line 13"/>
              <p:cNvSpPr>
                <a:spLocks noChangeShapeType="1"/>
              </p:cNvSpPr>
              <p:nvPr/>
            </p:nvSpPr>
            <p:spPr bwMode="auto">
              <a:xfrm>
                <a:off x="4794" y="1845"/>
                <a:ext cx="534" cy="0"/>
              </a:xfrm>
              <a:prstGeom prst="line">
                <a:avLst/>
              </a:prstGeom>
              <a:noFill/>
              <a:ln w="19050">
                <a:solidFill>
                  <a:srgbClr val="0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421" name="Line 15"/>
              <p:cNvSpPr>
                <a:spLocks noChangeShapeType="1"/>
              </p:cNvSpPr>
              <p:nvPr/>
            </p:nvSpPr>
            <p:spPr bwMode="auto">
              <a:xfrm>
                <a:off x="4794" y="1549"/>
                <a:ext cx="534" cy="0"/>
              </a:xfrm>
              <a:prstGeom prst="line">
                <a:avLst/>
              </a:prstGeom>
              <a:noFill/>
              <a:ln w="19050">
                <a:solidFill>
                  <a:srgbClr val="0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422" name="Text Box 16"/>
              <p:cNvSpPr txBox="1">
                <a:spLocks noChangeArrowheads="1"/>
              </p:cNvSpPr>
              <p:nvPr/>
            </p:nvSpPr>
            <p:spPr bwMode="auto">
              <a:xfrm>
                <a:off x="4794" y="1651"/>
                <a:ext cx="534" cy="97"/>
              </a:xfrm>
              <a:prstGeom prst="rect">
                <a:avLst/>
              </a:prstGeom>
              <a:solidFill>
                <a:srgbClr val="00FF00"/>
              </a:solidFill>
              <a:ln w="19050">
                <a:solidFill>
                  <a:srgbClr val="000080"/>
                </a:solidFill>
                <a:miter lim="800000"/>
                <a:headEnd/>
                <a:tailEnd/>
              </a:ln>
            </p:spPr>
            <p:txBody>
              <a:bodyPr/>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endParaRPr kumimoji="0" lang="zh-CN" altLang="en-US" sz="1600" b="0">
                  <a:solidFill>
                    <a:schemeClr val="tx1"/>
                  </a:solidFill>
                  <a:latin typeface="黑体" pitchFamily="2" charset="-122"/>
                  <a:ea typeface="黑体" pitchFamily="2" charset="-122"/>
                </a:endParaRPr>
              </a:p>
            </p:txBody>
          </p:sp>
          <p:sp>
            <p:nvSpPr>
              <p:cNvPr id="59423" name="Text Box 17"/>
              <p:cNvSpPr txBox="1">
                <a:spLocks noChangeArrowheads="1"/>
              </p:cNvSpPr>
              <p:nvPr/>
            </p:nvSpPr>
            <p:spPr bwMode="auto">
              <a:xfrm>
                <a:off x="4840" y="1622"/>
                <a:ext cx="470" cy="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r>
                  <a:rPr kumimoji="0" lang="zh-CN" altLang="en-US" sz="1600">
                    <a:solidFill>
                      <a:schemeClr val="tx1"/>
                    </a:solidFill>
                    <a:latin typeface="黑体" pitchFamily="2" charset="-122"/>
                    <a:ea typeface="黑体" pitchFamily="2" charset="-122"/>
                  </a:rPr>
                  <a:t>操作数</a:t>
                </a:r>
              </a:p>
            </p:txBody>
          </p:sp>
          <p:sp>
            <p:nvSpPr>
              <p:cNvPr id="59424" name="Text Box 18"/>
              <p:cNvSpPr txBox="1">
                <a:spLocks noChangeArrowheads="1"/>
              </p:cNvSpPr>
              <p:nvPr/>
            </p:nvSpPr>
            <p:spPr bwMode="auto">
              <a:xfrm>
                <a:off x="4859" y="1099"/>
                <a:ext cx="405"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r>
                  <a:rPr kumimoji="0" lang="zh-CN" altLang="en-US" sz="1600">
                    <a:latin typeface="黑体" pitchFamily="2" charset="-122"/>
                    <a:ea typeface="黑体" pitchFamily="2" charset="-122"/>
                  </a:rPr>
                  <a:t>内存</a:t>
                </a:r>
                <a:endParaRPr kumimoji="0" lang="zh-CN" altLang="en-US" sz="1600" b="0">
                  <a:solidFill>
                    <a:schemeClr val="tx1"/>
                  </a:solidFill>
                  <a:latin typeface="黑体" pitchFamily="2" charset="-122"/>
                  <a:ea typeface="黑体" pitchFamily="2" charset="-122"/>
                </a:endParaRPr>
              </a:p>
            </p:txBody>
          </p:sp>
        </p:grpSp>
        <p:sp>
          <p:nvSpPr>
            <p:cNvPr id="59414" name="Rectangle 21"/>
            <p:cNvSpPr>
              <a:spLocks noChangeArrowheads="1"/>
            </p:cNvSpPr>
            <p:nvPr/>
          </p:nvSpPr>
          <p:spPr bwMode="auto">
            <a:xfrm>
              <a:off x="3480" y="1720"/>
              <a:ext cx="536" cy="128"/>
            </a:xfrm>
            <a:prstGeom prst="rect">
              <a:avLst/>
            </a:prstGeom>
            <a:noFill/>
            <a:ln w="2857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nSpc>
                  <a:spcPct val="90000"/>
                </a:lnSpc>
              </a:pPr>
              <a:endParaRPr lang="zh-CN" altLang="en-US">
                <a:latin typeface="黑体" pitchFamily="2" charset="-122"/>
                <a:ea typeface="黑体" pitchFamily="2" charset="-122"/>
              </a:endParaRPr>
            </a:p>
          </p:txBody>
        </p:sp>
        <p:sp>
          <p:nvSpPr>
            <p:cNvPr id="59415" name="Text Box 22"/>
            <p:cNvSpPr txBox="1">
              <a:spLocks noChangeArrowheads="1"/>
            </p:cNvSpPr>
            <p:nvPr/>
          </p:nvSpPr>
          <p:spPr bwMode="auto">
            <a:xfrm>
              <a:off x="3152" y="1680"/>
              <a:ext cx="344"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eaLnBrk="1" hangingPunct="1">
                <a:lnSpc>
                  <a:spcPct val="90000"/>
                </a:lnSpc>
                <a:spcBef>
                  <a:spcPct val="50000"/>
                </a:spcBef>
                <a:buClr>
                  <a:schemeClr val="bg1"/>
                </a:buClr>
                <a:buFont typeface="Wingdings" pitchFamily="2" charset="2"/>
                <a:buNone/>
              </a:pPr>
              <a:r>
                <a:rPr lang="en-US" altLang="zh-CN" sz="1800">
                  <a:solidFill>
                    <a:schemeClr val="tx2"/>
                  </a:solidFill>
                  <a:latin typeface="黑体" pitchFamily="2" charset="-122"/>
                  <a:ea typeface="黑体" pitchFamily="2" charset="-122"/>
                </a:rPr>
                <a:t>Ri</a:t>
              </a:r>
            </a:p>
          </p:txBody>
        </p:sp>
        <p:sp>
          <p:nvSpPr>
            <p:cNvPr id="59416" name="Line 23"/>
            <p:cNvSpPr>
              <a:spLocks noChangeShapeType="1"/>
            </p:cNvSpPr>
            <p:nvPr/>
          </p:nvSpPr>
          <p:spPr bwMode="auto">
            <a:xfrm>
              <a:off x="3960" y="1784"/>
              <a:ext cx="584" cy="0"/>
            </a:xfrm>
            <a:prstGeom prst="line">
              <a:avLst/>
            </a:prstGeom>
            <a:noFill/>
            <a:ln w="28575">
              <a:solidFill>
                <a:schemeClr val="tx2"/>
              </a:solidFill>
              <a:prstDash val="dash"/>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9417" name="Freeform 24"/>
            <p:cNvSpPr>
              <a:spLocks/>
            </p:cNvSpPr>
            <p:nvPr/>
          </p:nvSpPr>
          <p:spPr bwMode="auto">
            <a:xfrm>
              <a:off x="3952" y="1800"/>
              <a:ext cx="584" cy="112"/>
            </a:xfrm>
            <a:custGeom>
              <a:avLst/>
              <a:gdLst>
                <a:gd name="T0" fmla="*/ 0 w 536"/>
                <a:gd name="T1" fmla="*/ 0 h 104"/>
                <a:gd name="T2" fmla="*/ 1304 w 536"/>
                <a:gd name="T3" fmla="*/ 0 h 104"/>
                <a:gd name="T4" fmla="*/ 1304 w 536"/>
                <a:gd name="T5" fmla="*/ 372 h 104"/>
                <a:gd name="T6" fmla="*/ 2301 w 536"/>
                <a:gd name="T7" fmla="*/ 372 h 104"/>
                <a:gd name="T8" fmla="*/ 0 60000 65536"/>
                <a:gd name="T9" fmla="*/ 0 60000 65536"/>
                <a:gd name="T10" fmla="*/ 0 60000 65536"/>
                <a:gd name="T11" fmla="*/ 0 60000 65536"/>
                <a:gd name="T12" fmla="*/ 0 w 536"/>
                <a:gd name="T13" fmla="*/ 0 h 104"/>
                <a:gd name="T14" fmla="*/ 536 w 536"/>
                <a:gd name="T15" fmla="*/ 104 h 104"/>
              </a:gdLst>
              <a:ahLst/>
              <a:cxnLst>
                <a:cxn ang="T8">
                  <a:pos x="T0" y="T1"/>
                </a:cxn>
                <a:cxn ang="T9">
                  <a:pos x="T2" y="T3"/>
                </a:cxn>
                <a:cxn ang="T10">
                  <a:pos x="T4" y="T5"/>
                </a:cxn>
                <a:cxn ang="T11">
                  <a:pos x="T6" y="T7"/>
                </a:cxn>
              </a:cxnLst>
              <a:rect l="T12" t="T13" r="T14" b="T15"/>
              <a:pathLst>
                <a:path w="536" h="104">
                  <a:moveTo>
                    <a:pt x="0" y="0"/>
                  </a:moveTo>
                  <a:lnTo>
                    <a:pt x="304" y="0"/>
                  </a:lnTo>
                  <a:lnTo>
                    <a:pt x="304" y="104"/>
                  </a:lnTo>
                  <a:lnTo>
                    <a:pt x="536" y="104"/>
                  </a:lnTo>
                </a:path>
              </a:pathLst>
            </a:custGeom>
            <a:noFill/>
            <a:ln w="28575" cap="flat" cmpd="sng">
              <a:solidFill>
                <a:schemeClr val="hlink"/>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9418" name="Text Box 36"/>
            <p:cNvSpPr txBox="1">
              <a:spLocks noChangeArrowheads="1"/>
            </p:cNvSpPr>
            <p:nvPr/>
          </p:nvSpPr>
          <p:spPr bwMode="auto">
            <a:xfrm>
              <a:off x="3880" y="1960"/>
              <a:ext cx="71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l" eaLnBrk="1" hangingPunct="1">
                <a:lnSpc>
                  <a:spcPct val="90000"/>
                </a:lnSpc>
                <a:spcBef>
                  <a:spcPct val="50000"/>
                </a:spcBef>
                <a:buClr>
                  <a:schemeClr val="bg1"/>
                </a:buClr>
                <a:buFont typeface="Wingdings" pitchFamily="2" charset="2"/>
                <a:buNone/>
              </a:pPr>
              <a:r>
                <a:rPr lang="zh-CN" altLang="en-US" sz="2000">
                  <a:solidFill>
                    <a:schemeClr val="hlink"/>
                  </a:solidFill>
                  <a:latin typeface="黑体" pitchFamily="2" charset="-122"/>
                  <a:ea typeface="黑体" pitchFamily="2" charset="-122"/>
                </a:rPr>
                <a:t>寻址后</a:t>
              </a:r>
            </a:p>
          </p:txBody>
        </p:sp>
      </p:grpSp>
      <p:grpSp>
        <p:nvGrpSpPr>
          <p:cNvPr id="4" name="Group 41"/>
          <p:cNvGrpSpPr>
            <a:grpSpLocks/>
          </p:cNvGrpSpPr>
          <p:nvPr/>
        </p:nvGrpSpPr>
        <p:grpSpPr bwMode="auto">
          <a:xfrm>
            <a:off x="366713" y="3681413"/>
            <a:ext cx="8191500" cy="2200275"/>
            <a:chOff x="240" y="2231"/>
            <a:chExt cx="5160" cy="1386"/>
          </a:xfrm>
        </p:grpSpPr>
        <p:sp>
          <p:nvSpPr>
            <p:cNvPr id="59399" name="Rectangle 2"/>
            <p:cNvSpPr>
              <a:spLocks noChangeArrowheads="1"/>
            </p:cNvSpPr>
            <p:nvPr/>
          </p:nvSpPr>
          <p:spPr bwMode="auto">
            <a:xfrm>
              <a:off x="240" y="2231"/>
              <a:ext cx="5160" cy="9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71358" bIns="0" anchor="ctr">
              <a:spAutoFit/>
            </a:bodyPr>
            <a:lstStyle/>
            <a:p>
              <a:pPr indent="304800" algn="l" eaLnBrk="1" hangingPunct="1"/>
              <a:r>
                <a:rPr kumimoji="0" lang="zh-CN" altLang="en-US">
                  <a:latin typeface="黑体" pitchFamily="2" charset="-122"/>
                  <a:ea typeface="黑体" pitchFamily="2" charset="-122"/>
                </a:rPr>
                <a:t>(2)自减寻址 -(</a:t>
              </a:r>
              <a:r>
                <a:rPr kumimoji="0" lang="en-US" altLang="zh-CN">
                  <a:latin typeface="黑体" pitchFamily="2" charset="-122"/>
                  <a:ea typeface="黑体" pitchFamily="2" charset="-122"/>
                </a:rPr>
                <a:t>Ri)</a:t>
              </a:r>
              <a:endParaRPr kumimoji="0" lang="zh-CN" altLang="en-US">
                <a:latin typeface="黑体" pitchFamily="2" charset="-122"/>
                <a:ea typeface="黑体" pitchFamily="2" charset="-122"/>
              </a:endParaRPr>
            </a:p>
            <a:p>
              <a:pPr indent="304800" algn="l" eaLnBrk="1" hangingPunct="1"/>
              <a:r>
                <a:rPr kumimoji="0" lang="en-US" altLang="zh-CN">
                  <a:latin typeface="黑体" pitchFamily="2" charset="-122"/>
                  <a:ea typeface="黑体" pitchFamily="2" charset="-122"/>
                </a:rPr>
                <a:t>      Ri←(Ri)-d</a:t>
              </a:r>
            </a:p>
            <a:p>
              <a:pPr indent="304800" algn="l" eaLnBrk="1" hangingPunct="1"/>
              <a:r>
                <a:rPr kumimoji="0" lang="en-US" altLang="zh-CN">
                  <a:latin typeface="黑体" pitchFamily="2" charset="-122"/>
                  <a:ea typeface="黑体" pitchFamily="2" charset="-122"/>
                </a:rPr>
                <a:t>      EA=(Ri)</a:t>
              </a:r>
            </a:p>
            <a:p>
              <a:pPr indent="304800" algn="l" eaLnBrk="1" hangingPunct="1"/>
              <a:r>
                <a:rPr kumimoji="0" lang="zh-CN" altLang="en-US">
                  <a:latin typeface="黑体" pitchFamily="2" charset="-122"/>
                  <a:ea typeface="黑体" pitchFamily="2" charset="-122"/>
                </a:rPr>
                <a:t>    先递减</a:t>
              </a:r>
              <a:r>
                <a:rPr kumimoji="0" lang="en-US" altLang="zh-CN">
                  <a:latin typeface="黑体" pitchFamily="2" charset="-122"/>
                  <a:ea typeface="黑体" pitchFamily="2" charset="-122"/>
                </a:rPr>
                <a:t>Ri</a:t>
              </a:r>
              <a:r>
                <a:rPr kumimoji="0" lang="zh-CN" altLang="en-US">
                  <a:latin typeface="黑体" pitchFamily="2" charset="-122"/>
                  <a:ea typeface="黑体" pitchFamily="2" charset="-122"/>
                </a:rPr>
                <a:t>后确定</a:t>
              </a:r>
              <a:r>
                <a:rPr kumimoji="0" lang="en-US" altLang="zh-CN">
                  <a:latin typeface="黑体" pitchFamily="2" charset="-122"/>
                  <a:ea typeface="黑体" pitchFamily="2" charset="-122"/>
                </a:rPr>
                <a:t>EA</a:t>
              </a:r>
              <a:r>
                <a:rPr kumimoji="0" lang="zh-CN" altLang="en-US">
                  <a:latin typeface="黑体" pitchFamily="2" charset="-122"/>
                  <a:ea typeface="黑体" pitchFamily="2" charset="-122"/>
                </a:rPr>
                <a:t>. </a:t>
              </a:r>
            </a:p>
          </p:txBody>
        </p:sp>
        <p:grpSp>
          <p:nvGrpSpPr>
            <p:cNvPr id="59400" name="Group 39"/>
            <p:cNvGrpSpPr>
              <a:grpSpLocks/>
            </p:cNvGrpSpPr>
            <p:nvPr/>
          </p:nvGrpSpPr>
          <p:grpSpPr bwMode="auto">
            <a:xfrm>
              <a:off x="2872" y="2299"/>
              <a:ext cx="2152" cy="1318"/>
              <a:chOff x="3192" y="2483"/>
              <a:chExt cx="2152" cy="1318"/>
            </a:xfrm>
          </p:grpSpPr>
          <p:grpSp>
            <p:nvGrpSpPr>
              <p:cNvPr id="59401" name="Group 25"/>
              <p:cNvGrpSpPr>
                <a:grpSpLocks/>
              </p:cNvGrpSpPr>
              <p:nvPr/>
            </p:nvGrpSpPr>
            <p:grpSpPr bwMode="auto">
              <a:xfrm>
                <a:off x="4642" y="2483"/>
                <a:ext cx="702" cy="1318"/>
                <a:chOff x="4794" y="1099"/>
                <a:chExt cx="534" cy="982"/>
              </a:xfrm>
            </p:grpSpPr>
            <p:sp>
              <p:nvSpPr>
                <p:cNvPr id="59407" name="AutoShape 26"/>
                <p:cNvSpPr>
                  <a:spLocks noChangeArrowheads="1"/>
                </p:cNvSpPr>
                <p:nvPr/>
              </p:nvSpPr>
              <p:spPr bwMode="auto">
                <a:xfrm>
                  <a:off x="4794" y="1229"/>
                  <a:ext cx="534" cy="852"/>
                </a:xfrm>
                <a:prstGeom prst="flowChartPunchedTape">
                  <a:avLst/>
                </a:prstGeom>
                <a:solidFill>
                  <a:srgbClr val="FFFFFF"/>
                </a:solidFill>
                <a:ln w="19050">
                  <a:solidFill>
                    <a:srgbClr val="000080"/>
                  </a:solidFill>
                  <a:miter lim="800000"/>
                  <a:headEnd/>
                  <a:tailEnd/>
                </a:ln>
              </p:spPr>
              <p:txBody>
                <a:bodyPr/>
                <a:lstStyle/>
                <a:p>
                  <a:pPr>
                    <a:lnSpc>
                      <a:spcPct val="90000"/>
                    </a:lnSpc>
                  </a:pPr>
                  <a:endParaRPr lang="zh-CN" altLang="en-US">
                    <a:latin typeface="黑体" pitchFamily="2" charset="-122"/>
                    <a:ea typeface="黑体" pitchFamily="2" charset="-122"/>
                  </a:endParaRPr>
                </a:p>
              </p:txBody>
            </p:sp>
            <p:sp>
              <p:nvSpPr>
                <p:cNvPr id="59408" name="Line 27"/>
                <p:cNvSpPr>
                  <a:spLocks noChangeShapeType="1"/>
                </p:cNvSpPr>
                <p:nvPr/>
              </p:nvSpPr>
              <p:spPr bwMode="auto">
                <a:xfrm>
                  <a:off x="4794" y="1845"/>
                  <a:ext cx="534" cy="0"/>
                </a:xfrm>
                <a:prstGeom prst="line">
                  <a:avLst/>
                </a:prstGeom>
                <a:noFill/>
                <a:ln w="19050">
                  <a:solidFill>
                    <a:srgbClr val="0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409" name="Line 28"/>
                <p:cNvSpPr>
                  <a:spLocks noChangeShapeType="1"/>
                </p:cNvSpPr>
                <p:nvPr/>
              </p:nvSpPr>
              <p:spPr bwMode="auto">
                <a:xfrm>
                  <a:off x="4794" y="1549"/>
                  <a:ext cx="534" cy="0"/>
                </a:xfrm>
                <a:prstGeom prst="line">
                  <a:avLst/>
                </a:prstGeom>
                <a:noFill/>
                <a:ln w="19050">
                  <a:solidFill>
                    <a:srgbClr val="0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410" name="Text Box 29"/>
                <p:cNvSpPr txBox="1">
                  <a:spLocks noChangeArrowheads="1"/>
                </p:cNvSpPr>
                <p:nvPr/>
              </p:nvSpPr>
              <p:spPr bwMode="auto">
                <a:xfrm>
                  <a:off x="4794" y="1651"/>
                  <a:ext cx="534" cy="97"/>
                </a:xfrm>
                <a:prstGeom prst="rect">
                  <a:avLst/>
                </a:prstGeom>
                <a:solidFill>
                  <a:srgbClr val="00FF00"/>
                </a:solidFill>
                <a:ln w="19050">
                  <a:solidFill>
                    <a:srgbClr val="000080"/>
                  </a:solidFill>
                  <a:miter lim="800000"/>
                  <a:headEnd/>
                  <a:tailEnd/>
                </a:ln>
              </p:spPr>
              <p:txBody>
                <a:bodyPr/>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endParaRPr kumimoji="0" lang="zh-CN" altLang="en-US" sz="1600" b="0">
                    <a:solidFill>
                      <a:schemeClr val="tx1"/>
                    </a:solidFill>
                    <a:latin typeface="黑体" pitchFamily="2" charset="-122"/>
                    <a:ea typeface="黑体" pitchFamily="2" charset="-122"/>
                  </a:endParaRPr>
                </a:p>
              </p:txBody>
            </p:sp>
            <p:sp>
              <p:nvSpPr>
                <p:cNvPr id="59411" name="Text Box 30"/>
                <p:cNvSpPr txBox="1">
                  <a:spLocks noChangeArrowheads="1"/>
                </p:cNvSpPr>
                <p:nvPr/>
              </p:nvSpPr>
              <p:spPr bwMode="auto">
                <a:xfrm>
                  <a:off x="4840" y="1622"/>
                  <a:ext cx="470" cy="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r>
                    <a:rPr kumimoji="0" lang="zh-CN" altLang="en-US" sz="1600">
                      <a:solidFill>
                        <a:schemeClr val="tx1"/>
                      </a:solidFill>
                      <a:latin typeface="黑体" pitchFamily="2" charset="-122"/>
                      <a:ea typeface="黑体" pitchFamily="2" charset="-122"/>
                    </a:rPr>
                    <a:t>操作数</a:t>
                  </a:r>
                </a:p>
              </p:txBody>
            </p:sp>
            <p:sp>
              <p:nvSpPr>
                <p:cNvPr id="59412" name="Text Box 31"/>
                <p:cNvSpPr txBox="1">
                  <a:spLocks noChangeArrowheads="1"/>
                </p:cNvSpPr>
                <p:nvPr/>
              </p:nvSpPr>
              <p:spPr bwMode="auto">
                <a:xfrm>
                  <a:off x="4859" y="1099"/>
                  <a:ext cx="405"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r>
                    <a:rPr kumimoji="0" lang="zh-CN" altLang="en-US" sz="1600">
                      <a:latin typeface="黑体" pitchFamily="2" charset="-122"/>
                      <a:ea typeface="黑体" pitchFamily="2" charset="-122"/>
                    </a:rPr>
                    <a:t>内存</a:t>
                  </a:r>
                  <a:endParaRPr kumimoji="0" lang="zh-CN" altLang="en-US" sz="1600" b="0">
                    <a:solidFill>
                      <a:schemeClr val="tx1"/>
                    </a:solidFill>
                    <a:latin typeface="黑体" pitchFamily="2" charset="-122"/>
                    <a:ea typeface="黑体" pitchFamily="2" charset="-122"/>
                  </a:endParaRPr>
                </a:p>
              </p:txBody>
            </p:sp>
          </p:grpSp>
          <p:sp>
            <p:nvSpPr>
              <p:cNvPr id="59402" name="Rectangle 32"/>
              <p:cNvSpPr>
                <a:spLocks noChangeArrowheads="1"/>
              </p:cNvSpPr>
              <p:nvPr/>
            </p:nvSpPr>
            <p:spPr bwMode="auto">
              <a:xfrm>
                <a:off x="3520" y="3360"/>
                <a:ext cx="536" cy="128"/>
              </a:xfrm>
              <a:prstGeom prst="rect">
                <a:avLst/>
              </a:prstGeom>
              <a:noFill/>
              <a:ln w="2857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nSpc>
                    <a:spcPct val="90000"/>
                  </a:lnSpc>
                </a:pPr>
                <a:endParaRPr lang="zh-CN" altLang="en-US">
                  <a:latin typeface="黑体" pitchFamily="2" charset="-122"/>
                  <a:ea typeface="黑体" pitchFamily="2" charset="-122"/>
                </a:endParaRPr>
              </a:p>
            </p:txBody>
          </p:sp>
          <p:sp>
            <p:nvSpPr>
              <p:cNvPr id="59403" name="Text Box 33"/>
              <p:cNvSpPr txBox="1">
                <a:spLocks noChangeArrowheads="1"/>
              </p:cNvSpPr>
              <p:nvPr/>
            </p:nvSpPr>
            <p:spPr bwMode="auto">
              <a:xfrm>
                <a:off x="3192" y="3320"/>
                <a:ext cx="344"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eaLnBrk="1" hangingPunct="1">
                  <a:lnSpc>
                    <a:spcPct val="90000"/>
                  </a:lnSpc>
                  <a:spcBef>
                    <a:spcPct val="50000"/>
                  </a:spcBef>
                  <a:buClr>
                    <a:schemeClr val="bg1"/>
                  </a:buClr>
                  <a:buFont typeface="Wingdings" pitchFamily="2" charset="2"/>
                  <a:buNone/>
                </a:pPr>
                <a:r>
                  <a:rPr lang="en-US" altLang="zh-CN" sz="1800">
                    <a:solidFill>
                      <a:schemeClr val="tx2"/>
                    </a:solidFill>
                    <a:latin typeface="黑体" pitchFamily="2" charset="-122"/>
                    <a:ea typeface="黑体" pitchFamily="2" charset="-122"/>
                  </a:rPr>
                  <a:t>Ri</a:t>
                </a:r>
              </a:p>
            </p:txBody>
          </p:sp>
          <p:sp>
            <p:nvSpPr>
              <p:cNvPr id="59404" name="Line 34"/>
              <p:cNvSpPr>
                <a:spLocks noChangeShapeType="1"/>
              </p:cNvSpPr>
              <p:nvPr/>
            </p:nvSpPr>
            <p:spPr bwMode="auto">
              <a:xfrm>
                <a:off x="4000" y="3424"/>
                <a:ext cx="584" cy="0"/>
              </a:xfrm>
              <a:prstGeom prst="line">
                <a:avLst/>
              </a:prstGeom>
              <a:noFill/>
              <a:ln w="28575">
                <a:solidFill>
                  <a:schemeClr val="tx2"/>
                </a:solidFill>
                <a:prstDash val="dash"/>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9405" name="Freeform 35"/>
              <p:cNvSpPr>
                <a:spLocks/>
              </p:cNvSpPr>
              <p:nvPr/>
            </p:nvSpPr>
            <p:spPr bwMode="auto">
              <a:xfrm flipV="1">
                <a:off x="3992" y="3288"/>
                <a:ext cx="584" cy="112"/>
              </a:xfrm>
              <a:custGeom>
                <a:avLst/>
                <a:gdLst>
                  <a:gd name="T0" fmla="*/ 0 w 536"/>
                  <a:gd name="T1" fmla="*/ 0 h 104"/>
                  <a:gd name="T2" fmla="*/ 1304 w 536"/>
                  <a:gd name="T3" fmla="*/ 0 h 104"/>
                  <a:gd name="T4" fmla="*/ 1304 w 536"/>
                  <a:gd name="T5" fmla="*/ 372 h 104"/>
                  <a:gd name="T6" fmla="*/ 2301 w 536"/>
                  <a:gd name="T7" fmla="*/ 372 h 104"/>
                  <a:gd name="T8" fmla="*/ 0 60000 65536"/>
                  <a:gd name="T9" fmla="*/ 0 60000 65536"/>
                  <a:gd name="T10" fmla="*/ 0 60000 65536"/>
                  <a:gd name="T11" fmla="*/ 0 60000 65536"/>
                  <a:gd name="T12" fmla="*/ 0 w 536"/>
                  <a:gd name="T13" fmla="*/ 0 h 104"/>
                  <a:gd name="T14" fmla="*/ 536 w 536"/>
                  <a:gd name="T15" fmla="*/ 104 h 104"/>
                </a:gdLst>
                <a:ahLst/>
                <a:cxnLst>
                  <a:cxn ang="T8">
                    <a:pos x="T0" y="T1"/>
                  </a:cxn>
                  <a:cxn ang="T9">
                    <a:pos x="T2" y="T3"/>
                  </a:cxn>
                  <a:cxn ang="T10">
                    <a:pos x="T4" y="T5"/>
                  </a:cxn>
                  <a:cxn ang="T11">
                    <a:pos x="T6" y="T7"/>
                  </a:cxn>
                </a:cxnLst>
                <a:rect l="T12" t="T13" r="T14" b="T15"/>
                <a:pathLst>
                  <a:path w="536" h="104">
                    <a:moveTo>
                      <a:pt x="0" y="0"/>
                    </a:moveTo>
                    <a:lnTo>
                      <a:pt x="304" y="0"/>
                    </a:lnTo>
                    <a:lnTo>
                      <a:pt x="304" y="104"/>
                    </a:lnTo>
                    <a:lnTo>
                      <a:pt x="536" y="104"/>
                    </a:lnTo>
                  </a:path>
                </a:pathLst>
              </a:custGeom>
              <a:noFill/>
              <a:ln w="28575" cap="flat" cmpd="sng">
                <a:solidFill>
                  <a:schemeClr val="hlink"/>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9406" name="Text Box 37"/>
              <p:cNvSpPr txBox="1">
                <a:spLocks noChangeArrowheads="1"/>
              </p:cNvSpPr>
              <p:nvPr/>
            </p:nvSpPr>
            <p:spPr bwMode="auto">
              <a:xfrm>
                <a:off x="3864" y="3032"/>
                <a:ext cx="71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l" eaLnBrk="1" hangingPunct="1">
                  <a:lnSpc>
                    <a:spcPct val="90000"/>
                  </a:lnSpc>
                  <a:spcBef>
                    <a:spcPct val="50000"/>
                  </a:spcBef>
                  <a:buClr>
                    <a:schemeClr val="bg1"/>
                  </a:buClr>
                  <a:buFont typeface="Wingdings" pitchFamily="2" charset="2"/>
                  <a:buNone/>
                </a:pPr>
                <a:r>
                  <a:rPr lang="zh-CN" altLang="en-US" sz="2000">
                    <a:solidFill>
                      <a:schemeClr val="hlink"/>
                    </a:solidFill>
                    <a:latin typeface="黑体" pitchFamily="2" charset="-122"/>
                    <a:ea typeface="黑体" pitchFamily="2" charset="-122"/>
                  </a:rPr>
                  <a:t>寻址后</a:t>
                </a:r>
              </a:p>
            </p:txBody>
          </p:sp>
        </p:grpSp>
      </p:grpSp>
    </p:spTree>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ChangeArrowheads="1"/>
          </p:cNvSpPr>
          <p:nvPr/>
        </p:nvSpPr>
        <p:spPr bwMode="auto">
          <a:xfrm>
            <a:off x="784225" y="1179513"/>
            <a:ext cx="5759450"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indent="304800" algn="l" eaLnBrk="1" hangingPunct="1">
              <a:lnSpc>
                <a:spcPct val="120000"/>
              </a:lnSpc>
            </a:pPr>
            <a:r>
              <a:rPr kumimoji="0" lang="zh-CN" altLang="en-US">
                <a:latin typeface="黑体" pitchFamily="2" charset="-122"/>
                <a:ea typeface="黑体" pitchFamily="2" charset="-122"/>
              </a:rPr>
              <a:t>(1)先变址后间址（前变址方式）</a:t>
            </a:r>
          </a:p>
          <a:p>
            <a:pPr indent="304800" algn="l" eaLnBrk="1" hangingPunct="1">
              <a:lnSpc>
                <a:spcPct val="120000"/>
              </a:lnSpc>
            </a:pPr>
            <a:r>
              <a:rPr kumimoji="0" lang="zh-CN" altLang="en-US">
                <a:latin typeface="黑体" pitchFamily="2" charset="-122"/>
                <a:ea typeface="黑体" pitchFamily="2" charset="-122"/>
              </a:rPr>
              <a:t>      </a:t>
            </a:r>
            <a:r>
              <a:rPr kumimoji="0" lang="en-US" altLang="zh-CN">
                <a:latin typeface="黑体" pitchFamily="2" charset="-122"/>
                <a:ea typeface="黑体" pitchFamily="2" charset="-122"/>
              </a:rPr>
              <a:t>EA=(A+(Rx))，</a:t>
            </a:r>
          </a:p>
          <a:p>
            <a:pPr indent="304800" algn="l" eaLnBrk="1" hangingPunct="1">
              <a:lnSpc>
                <a:spcPct val="120000"/>
              </a:lnSpc>
            </a:pPr>
            <a:r>
              <a:rPr kumimoji="0" lang="en-US" altLang="zh-CN">
                <a:latin typeface="黑体" pitchFamily="2" charset="-122"/>
                <a:ea typeface="黑体" pitchFamily="2" charset="-122"/>
              </a:rPr>
              <a:t>      </a:t>
            </a:r>
            <a:r>
              <a:rPr kumimoji="0" lang="zh-CN" altLang="en-US">
                <a:latin typeface="黑体" pitchFamily="2" charset="-122"/>
                <a:ea typeface="黑体" pitchFamily="2" charset="-122"/>
              </a:rPr>
              <a:t>操作数 </a:t>
            </a:r>
            <a:r>
              <a:rPr kumimoji="0" lang="en-US" altLang="zh-CN">
                <a:latin typeface="黑体" pitchFamily="2" charset="-122"/>
                <a:ea typeface="黑体" pitchFamily="2" charset="-122"/>
              </a:rPr>
              <a:t>S=((A+(Rx)))。 </a:t>
            </a:r>
          </a:p>
          <a:p>
            <a:pPr indent="304800" algn="l" eaLnBrk="1" hangingPunct="1">
              <a:lnSpc>
                <a:spcPct val="80000"/>
              </a:lnSpc>
            </a:pPr>
            <a:endParaRPr kumimoji="0" lang="en-US" altLang="zh-CN">
              <a:latin typeface="黑体" pitchFamily="2" charset="-122"/>
              <a:ea typeface="黑体" pitchFamily="2" charset="-122"/>
            </a:endParaRPr>
          </a:p>
          <a:p>
            <a:pPr indent="304800" algn="l" eaLnBrk="1" hangingPunct="1">
              <a:lnSpc>
                <a:spcPct val="120000"/>
              </a:lnSpc>
            </a:pPr>
            <a:r>
              <a:rPr kumimoji="0" lang="en-US" altLang="zh-CN">
                <a:latin typeface="黑体" pitchFamily="2" charset="-122"/>
                <a:ea typeface="黑体" pitchFamily="2" charset="-122"/>
              </a:rPr>
              <a:t>(2)</a:t>
            </a:r>
            <a:r>
              <a:rPr kumimoji="0" lang="zh-CN" altLang="en-US">
                <a:latin typeface="黑体" pitchFamily="2" charset="-122"/>
                <a:ea typeface="黑体" pitchFamily="2" charset="-122"/>
              </a:rPr>
              <a:t>先间址后变址（后变址方式）</a:t>
            </a:r>
          </a:p>
          <a:p>
            <a:pPr indent="304800" algn="l" eaLnBrk="1" hangingPunct="1">
              <a:lnSpc>
                <a:spcPct val="120000"/>
              </a:lnSpc>
            </a:pPr>
            <a:r>
              <a:rPr kumimoji="0" lang="zh-CN" altLang="en-US">
                <a:latin typeface="黑体" pitchFamily="2" charset="-122"/>
                <a:ea typeface="黑体" pitchFamily="2" charset="-122"/>
              </a:rPr>
              <a:t>      </a:t>
            </a:r>
            <a:r>
              <a:rPr kumimoji="0" lang="en-US" altLang="zh-CN">
                <a:latin typeface="黑体" pitchFamily="2" charset="-122"/>
                <a:ea typeface="黑体" pitchFamily="2" charset="-122"/>
              </a:rPr>
              <a:t>EA=(A)+(Rx)，</a:t>
            </a:r>
          </a:p>
          <a:p>
            <a:pPr indent="304800" algn="l" eaLnBrk="1" hangingPunct="1">
              <a:lnSpc>
                <a:spcPct val="120000"/>
              </a:lnSpc>
            </a:pPr>
            <a:r>
              <a:rPr kumimoji="0" lang="en-US" altLang="zh-CN">
                <a:latin typeface="黑体" pitchFamily="2" charset="-122"/>
                <a:ea typeface="黑体" pitchFamily="2" charset="-122"/>
              </a:rPr>
              <a:t>      </a:t>
            </a:r>
            <a:r>
              <a:rPr kumimoji="0" lang="zh-CN" altLang="en-US">
                <a:latin typeface="黑体" pitchFamily="2" charset="-122"/>
                <a:ea typeface="黑体" pitchFamily="2" charset="-122"/>
              </a:rPr>
              <a:t>操作数 </a:t>
            </a:r>
            <a:r>
              <a:rPr kumimoji="0" lang="en-US" altLang="zh-CN">
                <a:latin typeface="黑体" pitchFamily="2" charset="-122"/>
                <a:ea typeface="黑体" pitchFamily="2" charset="-122"/>
              </a:rPr>
              <a:t>S=((A)+(Rx))。 </a:t>
            </a:r>
          </a:p>
        </p:txBody>
      </p:sp>
      <p:sp>
        <p:nvSpPr>
          <p:cNvPr id="60419" name="Rectangle 3"/>
          <p:cNvSpPr>
            <a:spLocks noChangeArrowheads="1"/>
          </p:cNvSpPr>
          <p:nvPr/>
        </p:nvSpPr>
        <p:spPr bwMode="auto">
          <a:xfrm>
            <a:off x="661988" y="546100"/>
            <a:ext cx="2673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eaLnBrk="1" hangingPunct="1"/>
            <a:r>
              <a:rPr kumimoji="0" lang="zh-CN" altLang="en-US">
                <a:solidFill>
                  <a:srgbClr val="990000"/>
                </a:solidFill>
                <a:latin typeface="黑体" pitchFamily="2" charset="-122"/>
                <a:ea typeface="黑体" pitchFamily="2" charset="-122"/>
              </a:rPr>
              <a:t>2.扩展变址方式</a:t>
            </a:r>
          </a:p>
        </p:txBody>
      </p:sp>
      <p:pic>
        <p:nvPicPr>
          <p:cNvPr id="60420" name="Picture 4" descr="j021295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05438" y="2824163"/>
            <a:ext cx="1830387" cy="1149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ipe dir="d"/>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ChangeArrowheads="1"/>
          </p:cNvSpPr>
          <p:nvPr/>
        </p:nvSpPr>
        <p:spPr bwMode="auto">
          <a:xfrm>
            <a:off x="673100" y="1042988"/>
            <a:ext cx="8056563" cy="275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indent="304800" algn="l" eaLnBrk="1" hangingPunct="1"/>
            <a:r>
              <a:rPr kumimoji="0" lang="zh-CN" altLang="en-US">
                <a:latin typeface="黑体" pitchFamily="2" charset="-122"/>
                <a:ea typeface="黑体" pitchFamily="2" charset="-122"/>
              </a:rPr>
              <a:t>    </a:t>
            </a:r>
            <a:r>
              <a:rPr kumimoji="0" lang="en-US" altLang="zh-CN">
                <a:latin typeface="黑体" pitchFamily="2" charset="-122"/>
                <a:ea typeface="黑体" pitchFamily="2" charset="-122"/>
              </a:rPr>
              <a:t>EA =(Rb)+(Rx)+D</a:t>
            </a:r>
          </a:p>
          <a:p>
            <a:pPr indent="304800" algn="l" eaLnBrk="1" hangingPunct="1"/>
            <a:endParaRPr kumimoji="0" lang="en-US" altLang="zh-CN">
              <a:latin typeface="黑体" pitchFamily="2" charset="-122"/>
              <a:ea typeface="黑体" pitchFamily="2" charset="-122"/>
            </a:endParaRPr>
          </a:p>
          <a:p>
            <a:pPr indent="304800" algn="l" eaLnBrk="1" hangingPunct="1"/>
            <a:r>
              <a:rPr kumimoji="0" lang="zh-CN" altLang="en-US">
                <a:solidFill>
                  <a:srgbClr val="003300"/>
                </a:solidFill>
                <a:latin typeface="黑体" pitchFamily="2" charset="-122"/>
                <a:ea typeface="黑体" pitchFamily="2" charset="-122"/>
              </a:rPr>
              <a:t>其中：</a:t>
            </a:r>
            <a:r>
              <a:rPr kumimoji="0" lang="en-US" altLang="zh-CN">
                <a:solidFill>
                  <a:srgbClr val="003300"/>
                </a:solidFill>
                <a:latin typeface="黑体" pitchFamily="2" charset="-122"/>
                <a:ea typeface="黑体" pitchFamily="2" charset="-122"/>
              </a:rPr>
              <a:t>Rb</a:t>
            </a:r>
            <a:r>
              <a:rPr kumimoji="0" lang="zh-CN" altLang="en-US">
                <a:solidFill>
                  <a:srgbClr val="003300"/>
                </a:solidFill>
                <a:latin typeface="黑体" pitchFamily="2" charset="-122"/>
                <a:ea typeface="黑体" pitchFamily="2" charset="-122"/>
              </a:rPr>
              <a:t>为基址寄存器，</a:t>
            </a:r>
            <a:r>
              <a:rPr kumimoji="0" lang="en-US" altLang="zh-CN">
                <a:solidFill>
                  <a:srgbClr val="003300"/>
                </a:solidFill>
                <a:latin typeface="黑体" pitchFamily="2" charset="-122"/>
                <a:ea typeface="黑体" pitchFamily="2" charset="-122"/>
              </a:rPr>
              <a:t>Rx</a:t>
            </a:r>
            <a:r>
              <a:rPr kumimoji="0" lang="zh-CN" altLang="en-US">
                <a:solidFill>
                  <a:srgbClr val="003300"/>
                </a:solidFill>
                <a:latin typeface="黑体" pitchFamily="2" charset="-122"/>
                <a:ea typeface="黑体" pitchFamily="2" charset="-122"/>
              </a:rPr>
              <a:t>为变址寄存器，</a:t>
            </a:r>
            <a:r>
              <a:rPr kumimoji="0" lang="en-US" altLang="zh-CN">
                <a:solidFill>
                  <a:srgbClr val="003300"/>
                </a:solidFill>
                <a:latin typeface="黑体" pitchFamily="2" charset="-122"/>
                <a:ea typeface="黑体" pitchFamily="2" charset="-122"/>
              </a:rPr>
              <a:t>D</a:t>
            </a:r>
            <a:r>
              <a:rPr kumimoji="0" lang="zh-CN" altLang="en-US">
                <a:solidFill>
                  <a:srgbClr val="003300"/>
                </a:solidFill>
                <a:latin typeface="黑体" pitchFamily="2" charset="-122"/>
                <a:ea typeface="黑体" pitchFamily="2" charset="-122"/>
              </a:rPr>
              <a:t>为位移量。</a:t>
            </a:r>
          </a:p>
          <a:p>
            <a:pPr indent="304800" algn="l" eaLnBrk="1" hangingPunct="1"/>
            <a:endParaRPr kumimoji="0" lang="zh-CN" altLang="en-US">
              <a:solidFill>
                <a:srgbClr val="003300"/>
              </a:solidFill>
              <a:latin typeface="黑体" pitchFamily="2" charset="-122"/>
              <a:ea typeface="黑体" pitchFamily="2" charset="-122"/>
            </a:endParaRPr>
          </a:p>
          <a:p>
            <a:pPr indent="304800" algn="l" eaLnBrk="1" hangingPunct="1"/>
            <a:r>
              <a:rPr kumimoji="0" lang="zh-CN" altLang="en-US">
                <a:solidFill>
                  <a:srgbClr val="003300"/>
                </a:solidFill>
                <a:latin typeface="黑体" pitchFamily="2" charset="-122"/>
                <a:ea typeface="黑体" pitchFamily="2" charset="-122"/>
              </a:rPr>
              <a:t>位移量</a:t>
            </a:r>
            <a:r>
              <a:rPr kumimoji="0" lang="en-US" altLang="zh-CN">
                <a:solidFill>
                  <a:srgbClr val="003300"/>
                </a:solidFill>
                <a:latin typeface="黑体" pitchFamily="2" charset="-122"/>
                <a:ea typeface="黑体" pitchFamily="2" charset="-122"/>
              </a:rPr>
              <a:t>D</a:t>
            </a:r>
            <a:r>
              <a:rPr kumimoji="0" lang="zh-CN" altLang="en-US">
                <a:solidFill>
                  <a:srgbClr val="003300"/>
                </a:solidFill>
                <a:latin typeface="黑体" pitchFamily="2" charset="-122"/>
                <a:ea typeface="黑体" pitchFamily="2" charset="-122"/>
              </a:rPr>
              <a:t>在指令一旦确定后不能再修改；</a:t>
            </a:r>
          </a:p>
          <a:p>
            <a:pPr indent="304800" algn="l" eaLnBrk="1" hangingPunct="1">
              <a:lnSpc>
                <a:spcPct val="120000"/>
              </a:lnSpc>
            </a:pPr>
            <a:r>
              <a:rPr kumimoji="0" lang="zh-CN" altLang="en-US">
                <a:solidFill>
                  <a:srgbClr val="003300"/>
                </a:solidFill>
                <a:latin typeface="黑体" pitchFamily="2" charset="-122"/>
                <a:ea typeface="黑体" pitchFamily="2" charset="-122"/>
              </a:rPr>
              <a:t>基址和变址寄存器中的内容可以改变。</a:t>
            </a:r>
          </a:p>
          <a:p>
            <a:pPr indent="304800" algn="l" eaLnBrk="1" hangingPunct="1"/>
            <a:r>
              <a:rPr kumimoji="0" lang="zh-CN" altLang="en-US" b="0">
                <a:solidFill>
                  <a:schemeClr val="tx1"/>
                </a:solidFill>
                <a:latin typeface="黑体" pitchFamily="2" charset="-122"/>
                <a:ea typeface="黑体" pitchFamily="2" charset="-122"/>
              </a:rPr>
              <a:t> </a:t>
            </a:r>
          </a:p>
        </p:txBody>
      </p:sp>
      <p:sp>
        <p:nvSpPr>
          <p:cNvPr id="61443" name="Rectangle 3"/>
          <p:cNvSpPr>
            <a:spLocks noChangeArrowheads="1"/>
          </p:cNvSpPr>
          <p:nvPr/>
        </p:nvSpPr>
        <p:spPr bwMode="auto">
          <a:xfrm>
            <a:off x="719138" y="595313"/>
            <a:ext cx="2527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eaLnBrk="1" hangingPunct="1"/>
            <a:r>
              <a:rPr kumimoji="0" lang="zh-CN" altLang="en-US">
                <a:solidFill>
                  <a:srgbClr val="990000"/>
                </a:solidFill>
                <a:latin typeface="黑体" pitchFamily="2" charset="-122"/>
                <a:ea typeface="黑体" pitchFamily="2" charset="-122"/>
              </a:rPr>
              <a:t>3.基址变址寻址</a:t>
            </a:r>
            <a:r>
              <a:rPr kumimoji="0" lang="zh-CN" altLang="en-US" b="0">
                <a:solidFill>
                  <a:srgbClr val="990000"/>
                </a:solidFill>
                <a:latin typeface="黑体" pitchFamily="2" charset="-122"/>
                <a:ea typeface="黑体" pitchFamily="2" charset="-122"/>
              </a:rPr>
              <a:t> </a:t>
            </a:r>
          </a:p>
        </p:txBody>
      </p:sp>
    </p:spTree>
  </p:cSld>
  <p:clrMapOvr>
    <a:masterClrMapping/>
  </p:clrMapOvr>
  <p:transition>
    <p:wipe dir="d"/>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ChangeArrowheads="1"/>
          </p:cNvSpPr>
          <p:nvPr/>
        </p:nvSpPr>
        <p:spPr bwMode="auto">
          <a:xfrm>
            <a:off x="596900" y="828675"/>
            <a:ext cx="7823200" cy="1114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lnSpc>
                <a:spcPct val="150000"/>
              </a:lnSpc>
            </a:pPr>
            <a:r>
              <a:rPr lang="zh-CN" altLang="en-US">
                <a:solidFill>
                  <a:srgbClr val="800000"/>
                </a:solidFill>
                <a:latin typeface="黑体" pitchFamily="2" charset="-122"/>
                <a:ea typeface="黑体" pitchFamily="2" charset="-122"/>
              </a:rPr>
              <a:t>思考题： </a:t>
            </a:r>
            <a:r>
              <a:rPr lang="en-US" altLang="zh-CN">
                <a:latin typeface="黑体" pitchFamily="2" charset="-122"/>
                <a:ea typeface="黑体" pitchFamily="2" charset="-122"/>
              </a:rPr>
              <a:t>P75 3-7, 3-8, 3-16  </a:t>
            </a:r>
          </a:p>
          <a:p>
            <a:pPr eaLnBrk="1" hangingPunct="1">
              <a:lnSpc>
                <a:spcPct val="150000"/>
              </a:lnSpc>
            </a:pPr>
            <a:r>
              <a:rPr lang="zh-CN" altLang="en-US">
                <a:solidFill>
                  <a:srgbClr val="800000"/>
                </a:solidFill>
                <a:latin typeface="黑体" pitchFamily="2" charset="-122"/>
                <a:ea typeface="黑体" pitchFamily="2" charset="-122"/>
              </a:rPr>
              <a:t>习题：   </a:t>
            </a:r>
            <a:r>
              <a:rPr lang="en-US" altLang="zh-CN">
                <a:latin typeface="黑体" pitchFamily="2" charset="-122"/>
                <a:ea typeface="黑体" pitchFamily="2" charset="-122"/>
              </a:rPr>
              <a:t>P76 3-10, 3-12</a:t>
            </a:r>
            <a:endParaRPr lang="zh-CN" altLang="en-US">
              <a:solidFill>
                <a:schemeClr val="tx2"/>
              </a:solidFill>
              <a:latin typeface="黑体" pitchFamily="2" charset="-122"/>
              <a:ea typeface="黑体" pitchFamily="2" charset="-122"/>
            </a:endParaRPr>
          </a:p>
        </p:txBody>
      </p:sp>
      <p:sp>
        <p:nvSpPr>
          <p:cNvPr id="62467" name="Rectangle 13"/>
          <p:cNvSpPr>
            <a:spLocks noChangeArrowheads="1"/>
          </p:cNvSpPr>
          <p:nvPr/>
        </p:nvSpPr>
        <p:spPr bwMode="auto">
          <a:xfrm>
            <a:off x="0" y="4084638"/>
            <a:ext cx="9144000" cy="66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zh-CN" altLang="en-US" sz="1400">
                <a:latin typeface="Courier New" pitchFamily="49" charset="0"/>
                <a:ea typeface="宋体" pitchFamily="2" charset="-122"/>
              </a:rPr>
              <a:t> </a:t>
            </a:r>
            <a:endParaRPr lang="zh-CN" altLang="en-US" sz="1000">
              <a:latin typeface="宋体" pitchFamily="2" charset="-122"/>
              <a:ea typeface="宋体" pitchFamily="2" charset="-122"/>
            </a:endParaRPr>
          </a:p>
          <a:p>
            <a:pPr algn="l"/>
            <a:endParaRPr lang="zh-CN" altLang="en-US" b="0">
              <a:solidFill>
                <a:schemeClr val="tx1"/>
              </a:solidFill>
              <a:latin typeface="Arial" charset="0"/>
              <a:ea typeface="宋体" pitchFamily="2" charset="-122"/>
            </a:endParaRPr>
          </a:p>
        </p:txBody>
      </p:sp>
    </p:spTree>
  </p:cSld>
  <p:clrMapOvr>
    <a:masterClrMapping/>
  </p:clrMapOvr>
  <p:transition>
    <p:wipe dir="d"/>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40"/>
          <p:cNvSpPr>
            <a:spLocks noChangeArrowheads="1"/>
          </p:cNvSpPr>
          <p:nvPr/>
        </p:nvSpPr>
        <p:spPr bwMode="auto">
          <a:xfrm>
            <a:off x="0" y="552450"/>
            <a:ext cx="91440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r>
              <a:rPr lang="zh-CN" altLang="en-US" sz="2600">
                <a:solidFill>
                  <a:srgbClr val="800000"/>
                </a:solidFill>
                <a:latin typeface="黑体" pitchFamily="2" charset="-122"/>
                <a:ea typeface="黑体" pitchFamily="2" charset="-122"/>
              </a:rPr>
              <a:t>§</a:t>
            </a:r>
            <a:r>
              <a:rPr kumimoji="0" lang="zh-CN" altLang="en-US" sz="2600">
                <a:solidFill>
                  <a:srgbClr val="800000"/>
                </a:solidFill>
                <a:latin typeface="黑体" pitchFamily="2" charset="-122"/>
                <a:ea typeface="黑体" pitchFamily="2" charset="-122"/>
              </a:rPr>
              <a:t>3.1 指令格式</a:t>
            </a:r>
          </a:p>
        </p:txBody>
      </p:sp>
      <p:sp>
        <p:nvSpPr>
          <p:cNvPr id="8195" name="Rectangle 50"/>
          <p:cNvSpPr>
            <a:spLocks noChangeArrowheads="1"/>
          </p:cNvSpPr>
          <p:nvPr/>
        </p:nvSpPr>
        <p:spPr bwMode="auto">
          <a:xfrm>
            <a:off x="647700" y="1138238"/>
            <a:ext cx="44640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eaLnBrk="1" hangingPunct="1"/>
            <a:r>
              <a:rPr kumimoji="0" lang="zh-CN" altLang="en-US">
                <a:solidFill>
                  <a:srgbClr val="800000"/>
                </a:solidFill>
                <a:latin typeface="黑体" pitchFamily="2" charset="-122"/>
                <a:ea typeface="黑体" pitchFamily="2" charset="-122"/>
              </a:rPr>
              <a:t>3.1.1 机器指令的基本格式</a:t>
            </a:r>
          </a:p>
        </p:txBody>
      </p:sp>
      <p:sp>
        <p:nvSpPr>
          <p:cNvPr id="8196" name="Rectangle 54"/>
          <p:cNvSpPr>
            <a:spLocks noChangeArrowheads="1"/>
          </p:cNvSpPr>
          <p:nvPr/>
        </p:nvSpPr>
        <p:spPr bwMode="auto">
          <a:xfrm>
            <a:off x="482600" y="2430463"/>
            <a:ext cx="8661400" cy="979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lnSpc>
                <a:spcPct val="120000"/>
              </a:lnSpc>
            </a:pPr>
            <a:r>
              <a:rPr lang="zh-CN" altLang="en-US">
                <a:latin typeface="黑体" pitchFamily="2" charset="-122"/>
                <a:ea typeface="黑体" pitchFamily="2" charset="-122"/>
              </a:rPr>
              <a:t>       </a:t>
            </a:r>
            <a:r>
              <a:rPr lang="en-US" altLang="zh-CN">
                <a:solidFill>
                  <a:srgbClr val="FF0000"/>
                </a:solidFill>
                <a:latin typeface="黑体" pitchFamily="2" charset="-122"/>
                <a:ea typeface="黑体" pitchFamily="2" charset="-122"/>
              </a:rPr>
              <a:t>OP: </a:t>
            </a:r>
            <a:r>
              <a:rPr lang="zh-CN" altLang="en-US">
                <a:solidFill>
                  <a:srgbClr val="FF0000"/>
                </a:solidFill>
                <a:latin typeface="黑体" pitchFamily="2" charset="-122"/>
                <a:ea typeface="黑体" pitchFamily="2" charset="-122"/>
              </a:rPr>
              <a:t>操作码字段</a:t>
            </a:r>
            <a:r>
              <a:rPr lang="zh-CN" altLang="en-US">
                <a:latin typeface="黑体" pitchFamily="2" charset="-122"/>
                <a:ea typeface="黑体" pitchFamily="2" charset="-122"/>
              </a:rPr>
              <a:t>，指出所要进行的操作；</a:t>
            </a:r>
            <a:endParaRPr lang="zh-CN" altLang="en-US">
              <a:solidFill>
                <a:schemeClr val="tx2"/>
              </a:solidFill>
              <a:latin typeface="黑体" pitchFamily="2" charset="-122"/>
              <a:ea typeface="黑体" pitchFamily="2" charset="-122"/>
              <a:cs typeface="Courier New" pitchFamily="49" charset="0"/>
            </a:endParaRPr>
          </a:p>
          <a:p>
            <a:pPr algn="l">
              <a:lnSpc>
                <a:spcPct val="120000"/>
              </a:lnSpc>
            </a:pPr>
            <a:r>
              <a:rPr lang="zh-CN" altLang="en-US">
                <a:latin typeface="黑体" pitchFamily="2" charset="-122"/>
                <a:ea typeface="黑体" pitchFamily="2" charset="-122"/>
              </a:rPr>
              <a:t>       </a:t>
            </a:r>
            <a:r>
              <a:rPr lang="zh-CN" altLang="en-US">
                <a:solidFill>
                  <a:srgbClr val="0000FF"/>
                </a:solidFill>
                <a:latin typeface="黑体" pitchFamily="2" charset="-122"/>
                <a:ea typeface="黑体" pitchFamily="2" charset="-122"/>
              </a:rPr>
              <a:t> </a:t>
            </a:r>
            <a:r>
              <a:rPr lang="en-US" altLang="zh-CN">
                <a:solidFill>
                  <a:srgbClr val="0000FF"/>
                </a:solidFill>
                <a:latin typeface="黑体" pitchFamily="2" charset="-122"/>
                <a:ea typeface="黑体" pitchFamily="2" charset="-122"/>
              </a:rPr>
              <a:t>A: </a:t>
            </a:r>
            <a:r>
              <a:rPr lang="zh-CN" altLang="en-US">
                <a:solidFill>
                  <a:srgbClr val="0000FF"/>
                </a:solidFill>
                <a:latin typeface="黑体" pitchFamily="2" charset="-122"/>
                <a:ea typeface="黑体" pitchFamily="2" charset="-122"/>
              </a:rPr>
              <a:t>地址码字段，</a:t>
            </a:r>
            <a:r>
              <a:rPr lang="zh-CN" altLang="en-US">
                <a:latin typeface="黑体" pitchFamily="2" charset="-122"/>
                <a:ea typeface="黑体" pitchFamily="2" charset="-122"/>
              </a:rPr>
              <a:t>指出操作数和操作结果的地址。</a:t>
            </a:r>
            <a:r>
              <a:rPr lang="zh-CN" altLang="en-US">
                <a:solidFill>
                  <a:schemeClr val="tx2"/>
                </a:solidFill>
                <a:latin typeface="黑体" pitchFamily="2" charset="-122"/>
                <a:ea typeface="黑体" pitchFamily="2" charset="-122"/>
              </a:rPr>
              <a:t> </a:t>
            </a:r>
            <a:endParaRPr lang="zh-CN" altLang="en-US" b="0">
              <a:solidFill>
                <a:schemeClr val="tx1"/>
              </a:solidFill>
              <a:latin typeface="黑体" pitchFamily="2" charset="-122"/>
              <a:ea typeface="黑体" pitchFamily="2" charset="-122"/>
            </a:endParaRPr>
          </a:p>
        </p:txBody>
      </p:sp>
      <p:grpSp>
        <p:nvGrpSpPr>
          <p:cNvPr id="8197" name="Group 13"/>
          <p:cNvGrpSpPr>
            <a:grpSpLocks/>
          </p:cNvGrpSpPr>
          <p:nvPr/>
        </p:nvGrpSpPr>
        <p:grpSpPr bwMode="auto">
          <a:xfrm>
            <a:off x="2201863" y="1789113"/>
            <a:ext cx="2573337" cy="411162"/>
            <a:chOff x="1387" y="1127"/>
            <a:chExt cx="1621" cy="259"/>
          </a:xfrm>
        </p:grpSpPr>
        <p:sp>
          <p:nvSpPr>
            <p:cNvPr id="8199" name="Rectangle 59"/>
            <p:cNvSpPr>
              <a:spLocks noChangeArrowheads="1"/>
            </p:cNvSpPr>
            <p:nvPr/>
          </p:nvSpPr>
          <p:spPr bwMode="auto">
            <a:xfrm>
              <a:off x="1387" y="1129"/>
              <a:ext cx="872" cy="254"/>
            </a:xfrm>
            <a:prstGeom prst="rect">
              <a:avLst/>
            </a:prstGeom>
            <a:noFill/>
            <a:ln w="19050">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eaLnBrk="1" hangingPunct="1">
                <a:lnSpc>
                  <a:spcPct val="90000"/>
                </a:lnSpc>
                <a:spcBef>
                  <a:spcPct val="20000"/>
                </a:spcBef>
                <a:buClr>
                  <a:schemeClr val="bg1"/>
                </a:buClr>
                <a:buFont typeface="Wingdings" pitchFamily="2" charset="2"/>
                <a:buNone/>
              </a:pPr>
              <a:r>
                <a:rPr kumimoji="0" lang="en-US" altLang="zh-CN">
                  <a:solidFill>
                    <a:schemeClr val="hlink"/>
                  </a:solidFill>
                  <a:latin typeface="黑体" pitchFamily="2" charset="-122"/>
                  <a:ea typeface="黑体" pitchFamily="2" charset="-122"/>
                </a:rPr>
                <a:t>OP</a:t>
              </a:r>
              <a:endParaRPr kumimoji="0" lang="zh-CN" altLang="en-US">
                <a:solidFill>
                  <a:schemeClr val="hlink"/>
                </a:solidFill>
                <a:latin typeface="黑体" pitchFamily="2" charset="-122"/>
                <a:ea typeface="黑体" pitchFamily="2" charset="-122"/>
              </a:endParaRPr>
            </a:p>
          </p:txBody>
        </p:sp>
        <p:sp>
          <p:nvSpPr>
            <p:cNvPr id="8200" name="Rectangle 60"/>
            <p:cNvSpPr>
              <a:spLocks noChangeArrowheads="1"/>
            </p:cNvSpPr>
            <p:nvPr/>
          </p:nvSpPr>
          <p:spPr bwMode="auto">
            <a:xfrm>
              <a:off x="2255" y="1127"/>
              <a:ext cx="753" cy="259"/>
            </a:xfrm>
            <a:prstGeom prst="rect">
              <a:avLst/>
            </a:prstGeom>
            <a:noFill/>
            <a:ln w="19050">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eaLnBrk="1" hangingPunct="1">
                <a:lnSpc>
                  <a:spcPct val="90000"/>
                </a:lnSpc>
                <a:spcBef>
                  <a:spcPct val="20000"/>
                </a:spcBef>
                <a:buClr>
                  <a:schemeClr val="bg1"/>
                </a:buClr>
                <a:buFont typeface="Wingdings" pitchFamily="2" charset="2"/>
                <a:buNone/>
              </a:pPr>
              <a:r>
                <a:rPr lang="en-US" altLang="zh-CN">
                  <a:solidFill>
                    <a:srgbClr val="0000FF"/>
                  </a:solidFill>
                  <a:latin typeface="黑体" pitchFamily="2" charset="-122"/>
                  <a:ea typeface="黑体" pitchFamily="2" charset="-122"/>
                </a:rPr>
                <a:t>A</a:t>
              </a:r>
              <a:endParaRPr lang="zh-CN" altLang="en-US">
                <a:solidFill>
                  <a:srgbClr val="0000FF"/>
                </a:solidFill>
                <a:latin typeface="黑体" pitchFamily="2" charset="-122"/>
                <a:ea typeface="黑体" pitchFamily="2" charset="-122"/>
              </a:endParaRPr>
            </a:p>
          </p:txBody>
        </p:sp>
      </p:grpSp>
      <p:sp>
        <p:nvSpPr>
          <p:cNvPr id="8198" name="Rectangle 62"/>
          <p:cNvSpPr>
            <a:spLocks noChangeArrowheads="1"/>
          </p:cNvSpPr>
          <p:nvPr/>
        </p:nvSpPr>
        <p:spPr bwMode="auto">
          <a:xfrm>
            <a:off x="685800" y="3673475"/>
            <a:ext cx="8458200" cy="1535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eaLnBrk="1" hangingPunct="1">
              <a:lnSpc>
                <a:spcPct val="130000"/>
              </a:lnSpc>
            </a:pPr>
            <a:r>
              <a:rPr lang="zh-CN" altLang="en-US">
                <a:latin typeface="黑体" pitchFamily="2" charset="-122"/>
                <a:ea typeface="黑体" pitchFamily="2" charset="-122"/>
              </a:rPr>
              <a:t>指令的长度:</a:t>
            </a:r>
            <a:endParaRPr lang="zh-CN" altLang="en-US">
              <a:solidFill>
                <a:schemeClr val="tx2"/>
              </a:solidFill>
              <a:latin typeface="黑体" pitchFamily="2" charset="-122"/>
              <a:ea typeface="黑体" pitchFamily="2" charset="-122"/>
              <a:cs typeface="Courier New" pitchFamily="49" charset="0"/>
            </a:endParaRPr>
          </a:p>
          <a:p>
            <a:pPr>
              <a:lnSpc>
                <a:spcPct val="130000"/>
              </a:lnSpc>
            </a:pPr>
            <a:r>
              <a:rPr lang="zh-CN" altLang="en-US">
                <a:latin typeface="黑体" pitchFamily="2" charset="-122"/>
                <a:ea typeface="黑体" pitchFamily="2" charset="-122"/>
              </a:rPr>
              <a:t>    1) 定长. 指令系统中所有的指令其二进制位数都一样。</a:t>
            </a:r>
            <a:endParaRPr lang="zh-CN" altLang="en-US">
              <a:solidFill>
                <a:schemeClr val="tx2"/>
              </a:solidFill>
              <a:latin typeface="黑体" pitchFamily="2" charset="-122"/>
              <a:ea typeface="黑体" pitchFamily="2" charset="-122"/>
            </a:endParaRPr>
          </a:p>
          <a:p>
            <a:pPr algn="l">
              <a:lnSpc>
                <a:spcPct val="130000"/>
              </a:lnSpc>
            </a:pPr>
            <a:r>
              <a:rPr lang="zh-CN" altLang="en-US">
                <a:latin typeface="黑体" pitchFamily="2" charset="-122"/>
                <a:ea typeface="黑体" pitchFamily="2" charset="-122"/>
              </a:rPr>
              <a:t>    2) 变长. 各指令的二进制位数可以不同。</a:t>
            </a:r>
            <a:r>
              <a:rPr lang="zh-CN" altLang="en-US">
                <a:solidFill>
                  <a:schemeClr val="tx2"/>
                </a:solidFill>
                <a:latin typeface="黑体" pitchFamily="2" charset="-122"/>
                <a:ea typeface="黑体" pitchFamily="2" charset="-122"/>
              </a:rPr>
              <a:t> </a:t>
            </a:r>
            <a:endParaRPr lang="zh-CN" altLang="en-US" b="0">
              <a:solidFill>
                <a:schemeClr val="tx1"/>
              </a:solidFill>
              <a:latin typeface="黑体" pitchFamily="2" charset="-122"/>
              <a:ea typeface="黑体" pitchFamily="2" charset="-122"/>
            </a:endParaRPr>
          </a:p>
        </p:txBody>
      </p:sp>
    </p:spTree>
  </p:cSld>
  <p:clrMapOvr>
    <a:masterClrMapping/>
  </p:clrMapOvr>
  <p:transition>
    <p:wipe dir="d"/>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ext Box 13"/>
          <p:cNvSpPr txBox="1">
            <a:spLocks noChangeArrowheads="1"/>
          </p:cNvSpPr>
          <p:nvPr/>
        </p:nvSpPr>
        <p:spPr bwMode="auto">
          <a:xfrm>
            <a:off x="944563" y="1001713"/>
            <a:ext cx="7394575" cy="4373562"/>
          </a:xfrm>
          <a:prstGeom prst="rect">
            <a:avLst/>
          </a:prstGeom>
          <a:gradFill rotWithShape="0">
            <a:gsLst>
              <a:gs pos="0">
                <a:srgbClr val="ADD6FF"/>
              </a:gs>
              <a:gs pos="50000">
                <a:srgbClr val="F5E3F3"/>
              </a:gs>
              <a:gs pos="100000">
                <a:srgbClr val="ADD6FF"/>
              </a:gs>
            </a:gsLst>
            <a:lin ang="2700000" scaled="1"/>
          </a:gradFill>
          <a:ln w="19050">
            <a:solidFill>
              <a:srgbClr val="000099"/>
            </a:solidFill>
            <a:miter lim="800000"/>
            <a:headEnd/>
            <a:tailEnd/>
          </a:ln>
        </p:spPr>
        <p:txBody>
          <a:bodyPr/>
          <a:lstStyle>
            <a:lvl1pPr marL="1074738" indent="-1074738">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l">
              <a:lnSpc>
                <a:spcPct val="160000"/>
              </a:lnSpc>
              <a:spcBef>
                <a:spcPct val="50000"/>
              </a:spcBef>
            </a:pPr>
            <a:r>
              <a:rPr lang="zh-CN" altLang="en-US">
                <a:solidFill>
                  <a:srgbClr val="800000"/>
                </a:solidFill>
                <a:latin typeface="黑体" pitchFamily="2" charset="-122"/>
                <a:ea typeface="黑体" pitchFamily="2" charset="-122"/>
              </a:rPr>
              <a:t>本章要点：</a:t>
            </a:r>
          </a:p>
          <a:p>
            <a:pPr algn="l">
              <a:lnSpc>
                <a:spcPct val="120000"/>
              </a:lnSpc>
              <a:spcBef>
                <a:spcPct val="50000"/>
              </a:spcBef>
            </a:pPr>
            <a:r>
              <a:rPr lang="zh-CN" altLang="en-US">
                <a:latin typeface="黑体" pitchFamily="2" charset="-122"/>
                <a:ea typeface="黑体" pitchFamily="2" charset="-122"/>
              </a:rPr>
              <a:t>    1. 理解指令的基本格式和基本操作种类，理解   扩展操作码方法；</a:t>
            </a:r>
          </a:p>
          <a:p>
            <a:pPr algn="l">
              <a:lnSpc>
                <a:spcPct val="120000"/>
              </a:lnSpc>
              <a:spcBef>
                <a:spcPct val="50000"/>
              </a:spcBef>
            </a:pPr>
            <a:r>
              <a:rPr lang="zh-CN" altLang="en-US">
                <a:solidFill>
                  <a:schemeClr val="hlink"/>
                </a:solidFill>
                <a:latin typeface="黑体" pitchFamily="2" charset="-122"/>
                <a:ea typeface="黑体" pitchFamily="2" charset="-122"/>
              </a:rPr>
              <a:t>    2. 掌握基本数据寻址方式及其常见的变形方式的有效地址的确定方法及寻址特点；</a:t>
            </a:r>
          </a:p>
          <a:p>
            <a:pPr algn="l">
              <a:lnSpc>
                <a:spcPct val="120000"/>
              </a:lnSpc>
              <a:spcBef>
                <a:spcPct val="50000"/>
              </a:spcBef>
            </a:pPr>
            <a:r>
              <a:rPr lang="zh-CN" altLang="en-US">
                <a:latin typeface="黑体" pitchFamily="2" charset="-122"/>
                <a:ea typeface="黑体" pitchFamily="2" charset="-122"/>
              </a:rPr>
              <a:t>    3. 存储器堆栈的概念及堆栈的进、出栈操作；</a:t>
            </a:r>
          </a:p>
          <a:p>
            <a:pPr algn="l">
              <a:lnSpc>
                <a:spcPct val="120000"/>
              </a:lnSpc>
              <a:spcBef>
                <a:spcPct val="50000"/>
              </a:spcBef>
            </a:pPr>
            <a:r>
              <a:rPr lang="zh-CN" altLang="en-US">
                <a:latin typeface="黑体" pitchFamily="2" charset="-122"/>
                <a:ea typeface="黑体" pitchFamily="2" charset="-122"/>
              </a:rPr>
              <a:t>    </a:t>
            </a:r>
            <a:r>
              <a:rPr lang="en-US" altLang="zh-CN">
                <a:latin typeface="黑体" pitchFamily="2" charset="-122"/>
                <a:ea typeface="黑体" pitchFamily="2" charset="-122"/>
              </a:rPr>
              <a:t>4. </a:t>
            </a:r>
            <a:r>
              <a:rPr lang="zh-CN" altLang="en-US">
                <a:latin typeface="黑体" pitchFamily="2" charset="-122"/>
                <a:ea typeface="黑体" pitchFamily="2" charset="-122"/>
              </a:rPr>
              <a:t>指令系统的发展及</a:t>
            </a:r>
            <a:r>
              <a:rPr lang="en-US" altLang="zh-CN">
                <a:latin typeface="黑体" pitchFamily="2" charset="-122"/>
                <a:ea typeface="黑体" pitchFamily="2" charset="-122"/>
              </a:rPr>
              <a:t>RISC</a:t>
            </a:r>
            <a:r>
              <a:rPr lang="zh-CN" altLang="en-US">
                <a:latin typeface="黑体" pitchFamily="2" charset="-122"/>
                <a:ea typeface="黑体" pitchFamily="2" charset="-122"/>
              </a:rPr>
              <a:t>技术。</a:t>
            </a:r>
            <a:endParaRPr lang="en-US" altLang="zh-CN">
              <a:latin typeface="黑体" pitchFamily="2" charset="-122"/>
              <a:ea typeface="黑体" pitchFamily="2" charset="-122"/>
            </a:endParaRPr>
          </a:p>
        </p:txBody>
      </p:sp>
    </p:spTree>
  </p:cSld>
  <p:clrMapOvr>
    <a:masterClrMapping/>
  </p:clrMapOvr>
  <p:transition>
    <p:wipe dir="d"/>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ChangeArrowheads="1"/>
          </p:cNvSpPr>
          <p:nvPr/>
        </p:nvSpPr>
        <p:spPr bwMode="auto">
          <a:xfrm>
            <a:off x="0" y="566738"/>
            <a:ext cx="91440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r>
              <a:rPr lang="zh-CN" altLang="en-US" sz="2600">
                <a:solidFill>
                  <a:srgbClr val="800000"/>
                </a:solidFill>
                <a:latin typeface="黑体" pitchFamily="2" charset="-122"/>
                <a:ea typeface="黑体" pitchFamily="2" charset="-122"/>
              </a:rPr>
              <a:t>§</a:t>
            </a:r>
            <a:r>
              <a:rPr kumimoji="0" lang="zh-CN" altLang="en-US" sz="2600">
                <a:solidFill>
                  <a:srgbClr val="800000"/>
                </a:solidFill>
                <a:latin typeface="黑体" pitchFamily="2" charset="-122"/>
                <a:ea typeface="黑体" pitchFamily="2" charset="-122"/>
              </a:rPr>
              <a:t>3.4 堆栈与堆栈操作</a:t>
            </a:r>
          </a:p>
        </p:txBody>
      </p:sp>
      <p:sp>
        <p:nvSpPr>
          <p:cNvPr id="64515" name="Rectangle 4"/>
          <p:cNvSpPr>
            <a:spLocks noChangeArrowheads="1"/>
          </p:cNvSpPr>
          <p:nvPr/>
        </p:nvSpPr>
        <p:spPr bwMode="auto">
          <a:xfrm>
            <a:off x="1014413" y="1320800"/>
            <a:ext cx="75104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eaLnBrk="1" hangingPunct="1"/>
            <a:r>
              <a:rPr kumimoji="0" lang="zh-CN" altLang="en-US">
                <a:latin typeface="黑体" pitchFamily="2" charset="-122"/>
                <a:ea typeface="黑体" pitchFamily="2" charset="-122"/>
              </a:rPr>
              <a:t> </a:t>
            </a:r>
            <a:r>
              <a:rPr kumimoji="0" lang="zh-CN" altLang="en-US">
                <a:solidFill>
                  <a:schemeClr val="hlink"/>
                </a:solidFill>
                <a:latin typeface="黑体" pitchFamily="2" charset="-122"/>
                <a:ea typeface="黑体" pitchFamily="2" charset="-122"/>
              </a:rPr>
              <a:t>堆栈：</a:t>
            </a:r>
            <a:r>
              <a:rPr kumimoji="0" lang="zh-CN" altLang="en-US">
                <a:latin typeface="黑体" pitchFamily="2" charset="-122"/>
                <a:ea typeface="黑体" pitchFamily="2" charset="-122"/>
              </a:rPr>
              <a:t>“后进先出”(</a:t>
            </a:r>
            <a:r>
              <a:rPr kumimoji="0" lang="en-US" altLang="zh-CN">
                <a:latin typeface="黑体" pitchFamily="2" charset="-122"/>
                <a:ea typeface="黑体" pitchFamily="2" charset="-122"/>
              </a:rPr>
              <a:t>LIFO)</a:t>
            </a:r>
            <a:r>
              <a:rPr kumimoji="0" lang="zh-CN" altLang="en-US">
                <a:latin typeface="黑体" pitchFamily="2" charset="-122"/>
                <a:ea typeface="黑体" pitchFamily="2" charset="-122"/>
              </a:rPr>
              <a:t>的存储区</a:t>
            </a:r>
            <a:r>
              <a:rPr kumimoji="0" lang="en-US" altLang="zh-CN">
                <a:latin typeface="黑体" pitchFamily="2" charset="-122"/>
                <a:ea typeface="黑体" pitchFamily="2" charset="-122"/>
              </a:rPr>
              <a:t>。</a:t>
            </a:r>
          </a:p>
        </p:txBody>
      </p:sp>
      <p:sp>
        <p:nvSpPr>
          <p:cNvPr id="64516" name="Rectangle 5"/>
          <p:cNvSpPr>
            <a:spLocks noChangeArrowheads="1"/>
          </p:cNvSpPr>
          <p:nvPr/>
        </p:nvSpPr>
        <p:spPr bwMode="auto">
          <a:xfrm>
            <a:off x="795338" y="2065338"/>
            <a:ext cx="42862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eaLnBrk="1" hangingPunct="1"/>
            <a:r>
              <a:rPr kumimoji="0" lang="zh-CN" altLang="en-US">
                <a:solidFill>
                  <a:srgbClr val="800000"/>
                </a:solidFill>
                <a:latin typeface="黑体" pitchFamily="2" charset="-122"/>
                <a:ea typeface="黑体" pitchFamily="2" charset="-122"/>
              </a:rPr>
              <a:t>3.4.1 堆栈结构</a:t>
            </a:r>
          </a:p>
        </p:txBody>
      </p:sp>
      <p:sp>
        <p:nvSpPr>
          <p:cNvPr id="64517" name="Rectangle 6"/>
          <p:cNvSpPr>
            <a:spLocks noChangeArrowheads="1"/>
          </p:cNvSpPr>
          <p:nvPr/>
        </p:nvSpPr>
        <p:spPr bwMode="auto">
          <a:xfrm>
            <a:off x="1341438" y="2601913"/>
            <a:ext cx="3911600" cy="1052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eaLnBrk="1" hangingPunct="1">
              <a:lnSpc>
                <a:spcPct val="130000"/>
              </a:lnSpc>
              <a:buFont typeface="Wingdings" pitchFamily="2" charset="2"/>
              <a:buChar char="Ø"/>
            </a:pPr>
            <a:r>
              <a:rPr kumimoji="0" lang="zh-CN" altLang="en-US">
                <a:latin typeface="黑体" pitchFamily="2" charset="-122"/>
                <a:ea typeface="黑体" pitchFamily="2" charset="-122"/>
              </a:rPr>
              <a:t> 寄存器堆栈(硬堆栈）</a:t>
            </a:r>
          </a:p>
          <a:p>
            <a:pPr algn="l" eaLnBrk="1" hangingPunct="1">
              <a:lnSpc>
                <a:spcPct val="130000"/>
              </a:lnSpc>
              <a:buFont typeface="Wingdings" pitchFamily="2" charset="2"/>
              <a:buChar char="Ø"/>
            </a:pPr>
            <a:r>
              <a:rPr kumimoji="0" lang="zh-CN" altLang="en-US">
                <a:latin typeface="黑体" pitchFamily="2" charset="-122"/>
                <a:ea typeface="黑体" pitchFamily="2" charset="-122"/>
              </a:rPr>
              <a:t> 存储器堆栈(软堆栈) </a:t>
            </a:r>
          </a:p>
        </p:txBody>
      </p:sp>
    </p:spTree>
  </p:cSld>
  <p:clrMapOvr>
    <a:masterClrMapping/>
  </p:clrMapOvr>
  <p:transition>
    <p:wipe dir="d"/>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3"/>
          <p:cNvSpPr>
            <a:spLocks noChangeArrowheads="1"/>
          </p:cNvSpPr>
          <p:nvPr/>
        </p:nvSpPr>
        <p:spPr bwMode="auto">
          <a:xfrm>
            <a:off x="701675" y="490538"/>
            <a:ext cx="6491288" cy="979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eaLnBrk="1" hangingPunct="1">
              <a:lnSpc>
                <a:spcPct val="120000"/>
              </a:lnSpc>
            </a:pPr>
            <a:r>
              <a:rPr kumimoji="0" lang="zh-CN" altLang="en-US">
                <a:solidFill>
                  <a:srgbClr val="800000"/>
                </a:solidFill>
                <a:latin typeface="黑体" pitchFamily="2" charset="-122"/>
                <a:ea typeface="黑体" pitchFamily="2" charset="-122"/>
              </a:rPr>
              <a:t>1.寄存器堆栈(硬堆栈）</a:t>
            </a:r>
          </a:p>
          <a:p>
            <a:pPr algn="l" eaLnBrk="1" hangingPunct="1">
              <a:lnSpc>
                <a:spcPct val="120000"/>
              </a:lnSpc>
            </a:pPr>
            <a:r>
              <a:rPr kumimoji="0" lang="zh-CN" altLang="en-US">
                <a:latin typeface="黑体" pitchFamily="2" charset="-122"/>
                <a:ea typeface="黑体" pitchFamily="2" charset="-122"/>
              </a:rPr>
              <a:t>  可由</a:t>
            </a:r>
            <a:r>
              <a:rPr kumimoji="0" lang="zh-CN" altLang="en-US" u="sng">
                <a:latin typeface="黑体" pitchFamily="2" charset="-122"/>
                <a:ea typeface="黑体" pitchFamily="2" charset="-122"/>
              </a:rPr>
              <a:t>移位寄存器</a:t>
            </a:r>
            <a:r>
              <a:rPr kumimoji="0" lang="zh-CN" altLang="en-US">
                <a:latin typeface="黑体" pitchFamily="2" charset="-122"/>
                <a:ea typeface="黑体" pitchFamily="2" charset="-122"/>
              </a:rPr>
              <a:t>组构成。（从图中纵向看）</a:t>
            </a:r>
          </a:p>
        </p:txBody>
      </p:sp>
      <p:grpSp>
        <p:nvGrpSpPr>
          <p:cNvPr id="65539" name="Group 16"/>
          <p:cNvGrpSpPr>
            <a:grpSpLocks/>
          </p:cNvGrpSpPr>
          <p:nvPr/>
        </p:nvGrpSpPr>
        <p:grpSpPr bwMode="auto">
          <a:xfrm>
            <a:off x="1249363" y="1401763"/>
            <a:ext cx="6518275" cy="4891087"/>
            <a:chOff x="787" y="883"/>
            <a:chExt cx="4106" cy="3081"/>
          </a:xfrm>
        </p:grpSpPr>
        <p:graphicFrame>
          <p:nvGraphicFramePr>
            <p:cNvPr id="65540" name="Object 2"/>
            <p:cNvGraphicFramePr>
              <a:graphicFrameLocks noChangeAspect="1"/>
            </p:cNvGraphicFramePr>
            <p:nvPr/>
          </p:nvGraphicFramePr>
          <p:xfrm>
            <a:off x="1581" y="1111"/>
            <a:ext cx="2252" cy="2853"/>
          </p:xfrm>
          <a:graphic>
            <a:graphicData uri="http://schemas.openxmlformats.org/presentationml/2006/ole">
              <mc:AlternateContent xmlns:mc="http://schemas.openxmlformats.org/markup-compatibility/2006">
                <mc:Choice xmlns:v="urn:schemas-microsoft-com:vml" Requires="v">
                  <p:oleObj spid="_x0000_s65558" r:id="rId3" imgW="3185160" imgH="2461260" progId="Unknown">
                    <p:embed/>
                  </p:oleObj>
                </mc:Choice>
                <mc:Fallback>
                  <p:oleObj r:id="rId3" imgW="3185160" imgH="2461260" progId="Unknown">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l="18723" t="8205" r="25285"/>
                        <a:stretch>
                          <a:fillRect/>
                        </a:stretch>
                      </p:blipFill>
                      <p:spPr bwMode="auto">
                        <a:xfrm>
                          <a:off x="1581" y="1111"/>
                          <a:ext cx="2252" cy="28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5541" name="Rectangle 4"/>
            <p:cNvSpPr>
              <a:spLocks noChangeArrowheads="1"/>
            </p:cNvSpPr>
            <p:nvPr/>
          </p:nvSpPr>
          <p:spPr bwMode="auto">
            <a:xfrm>
              <a:off x="1616" y="1352"/>
              <a:ext cx="360" cy="2608"/>
            </a:xfrm>
            <a:prstGeom prst="rect">
              <a:avLst/>
            </a:prstGeom>
            <a:noFill/>
            <a:ln w="28575">
              <a:solidFill>
                <a:schemeClr val="hlink"/>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nSpc>
                  <a:spcPct val="90000"/>
                </a:lnSpc>
              </a:pPr>
              <a:endParaRPr lang="zh-CN" altLang="en-US">
                <a:latin typeface="黑体" pitchFamily="2" charset="-122"/>
                <a:ea typeface="黑体" pitchFamily="2" charset="-122"/>
              </a:endParaRPr>
            </a:p>
          </p:txBody>
        </p:sp>
        <p:sp>
          <p:nvSpPr>
            <p:cNvPr id="65542" name="Text Box 40"/>
            <p:cNvSpPr txBox="1">
              <a:spLocks noChangeArrowheads="1"/>
            </p:cNvSpPr>
            <p:nvPr/>
          </p:nvSpPr>
          <p:spPr bwMode="auto">
            <a:xfrm>
              <a:off x="1661" y="883"/>
              <a:ext cx="2335"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l">
                <a:spcBef>
                  <a:spcPct val="50000"/>
                </a:spcBef>
              </a:pPr>
              <a:r>
                <a:rPr lang="en-US" altLang="zh-CN">
                  <a:solidFill>
                    <a:srgbClr val="000066"/>
                  </a:solidFill>
                  <a:latin typeface="黑体" pitchFamily="2" charset="-122"/>
                  <a:ea typeface="黑体" pitchFamily="2" charset="-122"/>
                </a:rPr>
                <a:t>b</a:t>
              </a:r>
              <a:r>
                <a:rPr lang="en-US" altLang="zh-CN" sz="1600">
                  <a:solidFill>
                    <a:srgbClr val="000066"/>
                  </a:solidFill>
                  <a:latin typeface="黑体" pitchFamily="2" charset="-122"/>
                  <a:ea typeface="黑体" pitchFamily="2" charset="-122"/>
                </a:rPr>
                <a:t>n-1  </a:t>
              </a:r>
              <a:r>
                <a:rPr lang="en-US" altLang="zh-CN">
                  <a:solidFill>
                    <a:srgbClr val="000066"/>
                  </a:solidFill>
                  <a:latin typeface="黑体" pitchFamily="2" charset="-122"/>
                  <a:ea typeface="黑体" pitchFamily="2" charset="-122"/>
                </a:rPr>
                <a:t>b</a:t>
              </a:r>
              <a:r>
                <a:rPr lang="en-US" altLang="zh-CN" sz="1600">
                  <a:solidFill>
                    <a:srgbClr val="000066"/>
                  </a:solidFill>
                  <a:latin typeface="黑体" pitchFamily="2" charset="-122"/>
                  <a:ea typeface="黑体" pitchFamily="2" charset="-122"/>
                </a:rPr>
                <a:t>n-2</a:t>
              </a:r>
              <a:r>
                <a:rPr lang="en-US" altLang="zh-CN">
                  <a:solidFill>
                    <a:srgbClr val="000066"/>
                  </a:solidFill>
                  <a:latin typeface="黑体" pitchFamily="2" charset="-122"/>
                  <a:ea typeface="黑体" pitchFamily="2" charset="-122"/>
                </a:rPr>
                <a:t>     </a:t>
              </a:r>
              <a:r>
                <a:rPr lang="en-US" altLang="zh-CN" sz="1800">
                  <a:solidFill>
                    <a:srgbClr val="000066"/>
                  </a:solidFill>
                  <a:latin typeface="黑体" pitchFamily="2" charset="-122"/>
                  <a:ea typeface="黑体" pitchFamily="2" charset="-122"/>
                </a:rPr>
                <a:t>…</a:t>
              </a:r>
              <a:r>
                <a:rPr lang="en-US" altLang="zh-CN">
                  <a:solidFill>
                    <a:srgbClr val="000066"/>
                  </a:solidFill>
                  <a:latin typeface="黑体" pitchFamily="2" charset="-122"/>
                  <a:ea typeface="黑体" pitchFamily="2" charset="-122"/>
                </a:rPr>
                <a:t>     b</a:t>
              </a:r>
              <a:r>
                <a:rPr lang="en-US" altLang="zh-CN" sz="1600">
                  <a:solidFill>
                    <a:srgbClr val="000066"/>
                  </a:solidFill>
                  <a:latin typeface="黑体" pitchFamily="2" charset="-122"/>
                  <a:ea typeface="黑体" pitchFamily="2" charset="-122"/>
                </a:rPr>
                <a:t>0</a:t>
              </a:r>
            </a:p>
          </p:txBody>
        </p:sp>
        <p:sp>
          <p:nvSpPr>
            <p:cNvPr id="65543" name="Text Box 40"/>
            <p:cNvSpPr txBox="1">
              <a:spLocks noChangeArrowheads="1"/>
            </p:cNvSpPr>
            <p:nvPr/>
          </p:nvSpPr>
          <p:spPr bwMode="auto">
            <a:xfrm>
              <a:off x="799" y="1438"/>
              <a:ext cx="762"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r">
                <a:spcBef>
                  <a:spcPct val="50000"/>
                </a:spcBef>
              </a:pPr>
              <a:r>
                <a:rPr lang="zh-CN" altLang="en-US" sz="1800">
                  <a:solidFill>
                    <a:srgbClr val="000066"/>
                  </a:solidFill>
                  <a:latin typeface="黑体" pitchFamily="2" charset="-122"/>
                  <a:ea typeface="黑体" pitchFamily="2" charset="-122"/>
                </a:rPr>
                <a:t>寄存器</a:t>
              </a:r>
              <a:r>
                <a:rPr lang="en-US" altLang="zh-CN" sz="1800">
                  <a:solidFill>
                    <a:srgbClr val="000066"/>
                  </a:solidFill>
                  <a:latin typeface="黑体" pitchFamily="2" charset="-122"/>
                  <a:ea typeface="黑体" pitchFamily="2" charset="-122"/>
                </a:rPr>
                <a:t>0</a:t>
              </a:r>
            </a:p>
          </p:txBody>
        </p:sp>
        <p:sp>
          <p:nvSpPr>
            <p:cNvPr id="65544" name="Text Box 40"/>
            <p:cNvSpPr txBox="1">
              <a:spLocks noChangeArrowheads="1"/>
            </p:cNvSpPr>
            <p:nvPr/>
          </p:nvSpPr>
          <p:spPr bwMode="auto">
            <a:xfrm>
              <a:off x="787" y="2028"/>
              <a:ext cx="762"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r">
                <a:spcBef>
                  <a:spcPct val="50000"/>
                </a:spcBef>
              </a:pPr>
              <a:r>
                <a:rPr lang="zh-CN" altLang="en-US" sz="1800">
                  <a:solidFill>
                    <a:srgbClr val="000066"/>
                  </a:solidFill>
                  <a:latin typeface="黑体" pitchFamily="2" charset="-122"/>
                  <a:ea typeface="黑体" pitchFamily="2" charset="-122"/>
                </a:rPr>
                <a:t>寄存器</a:t>
              </a:r>
              <a:r>
                <a:rPr lang="en-US" altLang="zh-CN" sz="1800">
                  <a:solidFill>
                    <a:srgbClr val="000066"/>
                  </a:solidFill>
                  <a:latin typeface="黑体" pitchFamily="2" charset="-122"/>
                  <a:ea typeface="黑体" pitchFamily="2" charset="-122"/>
                </a:rPr>
                <a:t>1</a:t>
              </a:r>
            </a:p>
          </p:txBody>
        </p:sp>
        <p:sp>
          <p:nvSpPr>
            <p:cNvPr id="65545" name="Text Box 40"/>
            <p:cNvSpPr txBox="1">
              <a:spLocks noChangeArrowheads="1"/>
            </p:cNvSpPr>
            <p:nvPr/>
          </p:nvSpPr>
          <p:spPr bwMode="auto">
            <a:xfrm>
              <a:off x="798" y="2615"/>
              <a:ext cx="762"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r">
                <a:spcBef>
                  <a:spcPct val="50000"/>
                </a:spcBef>
              </a:pPr>
              <a:r>
                <a:rPr lang="zh-CN" altLang="en-US" sz="1800">
                  <a:solidFill>
                    <a:srgbClr val="000066"/>
                  </a:solidFill>
                  <a:latin typeface="黑体" pitchFamily="2" charset="-122"/>
                  <a:ea typeface="黑体" pitchFamily="2" charset="-122"/>
                </a:rPr>
                <a:t>寄存器</a:t>
              </a:r>
              <a:r>
                <a:rPr lang="en-US" altLang="zh-CN" sz="1800">
                  <a:solidFill>
                    <a:srgbClr val="000066"/>
                  </a:solidFill>
                  <a:latin typeface="黑体" pitchFamily="2" charset="-122"/>
                  <a:ea typeface="黑体" pitchFamily="2" charset="-122"/>
                </a:rPr>
                <a:t>2</a:t>
              </a:r>
            </a:p>
          </p:txBody>
        </p:sp>
        <p:sp>
          <p:nvSpPr>
            <p:cNvPr id="65546" name="Text Box 40"/>
            <p:cNvSpPr txBox="1">
              <a:spLocks noChangeArrowheads="1"/>
            </p:cNvSpPr>
            <p:nvPr/>
          </p:nvSpPr>
          <p:spPr bwMode="auto">
            <a:xfrm>
              <a:off x="807" y="3663"/>
              <a:ext cx="762"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r">
                <a:spcBef>
                  <a:spcPct val="50000"/>
                </a:spcBef>
              </a:pPr>
              <a:r>
                <a:rPr lang="zh-CN" altLang="en-US" sz="1800">
                  <a:solidFill>
                    <a:srgbClr val="000066"/>
                  </a:solidFill>
                  <a:latin typeface="黑体" pitchFamily="2" charset="-122"/>
                  <a:ea typeface="黑体" pitchFamily="2" charset="-122"/>
                </a:rPr>
                <a:t>寄存器</a:t>
              </a:r>
              <a:r>
                <a:rPr lang="en-US" altLang="zh-CN" sz="1800">
                  <a:solidFill>
                    <a:srgbClr val="000066"/>
                  </a:solidFill>
                  <a:latin typeface="黑体" pitchFamily="2" charset="-122"/>
                  <a:ea typeface="黑体" pitchFamily="2" charset="-122"/>
                </a:rPr>
                <a:t>k-1</a:t>
              </a:r>
            </a:p>
          </p:txBody>
        </p:sp>
        <p:sp>
          <p:nvSpPr>
            <p:cNvPr id="65547" name="Text Box 40"/>
            <p:cNvSpPr txBox="1">
              <a:spLocks noChangeArrowheads="1"/>
            </p:cNvSpPr>
            <p:nvPr/>
          </p:nvSpPr>
          <p:spPr bwMode="auto">
            <a:xfrm>
              <a:off x="4317" y="1364"/>
              <a:ext cx="576"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l">
                <a:spcBef>
                  <a:spcPct val="50000"/>
                </a:spcBef>
              </a:pPr>
              <a:r>
                <a:rPr lang="zh-CN" altLang="en-US">
                  <a:solidFill>
                    <a:schemeClr val="hlink"/>
                  </a:solidFill>
                  <a:latin typeface="黑体" pitchFamily="2" charset="-122"/>
                  <a:ea typeface="黑体" pitchFamily="2" charset="-122"/>
                </a:rPr>
                <a:t>栈顶</a:t>
              </a:r>
            </a:p>
          </p:txBody>
        </p:sp>
        <p:sp>
          <p:nvSpPr>
            <p:cNvPr id="65548" name="Line 13"/>
            <p:cNvSpPr>
              <a:spLocks noChangeShapeType="1"/>
            </p:cNvSpPr>
            <p:nvPr/>
          </p:nvSpPr>
          <p:spPr bwMode="auto">
            <a:xfrm flipH="1">
              <a:off x="3949" y="1494"/>
              <a:ext cx="301" cy="0"/>
            </a:xfrm>
            <a:prstGeom prst="line">
              <a:avLst/>
            </a:prstGeom>
            <a:noFill/>
            <a:ln w="19050">
              <a:solidFill>
                <a:schemeClr val="hlink"/>
              </a:solidFill>
              <a:round/>
              <a:headEnd/>
              <a:tailEnd type="stealth" w="lg" len="lg"/>
            </a:ln>
            <a:extLst>
              <a:ext uri="{909E8E84-426E-40DD-AFC4-6F175D3DCCD1}">
                <a14:hiddenFill xmlns:a14="http://schemas.microsoft.com/office/drawing/2010/main">
                  <a:noFill/>
                </a14:hiddenFill>
              </a:ext>
            </a:extLst>
          </p:spPr>
          <p:txBody>
            <a:bodyPr lIns="90000" tIns="46800" rIns="90000" bIns="46800">
              <a:spAutoFit/>
            </a:bodyPr>
            <a:lstStyle/>
            <a:p>
              <a:endParaRPr lang="zh-CN" altLang="en-US"/>
            </a:p>
          </p:txBody>
        </p:sp>
        <p:sp>
          <p:nvSpPr>
            <p:cNvPr id="65549" name="Line 14"/>
            <p:cNvSpPr>
              <a:spLocks noChangeShapeType="1"/>
            </p:cNvSpPr>
            <p:nvPr/>
          </p:nvSpPr>
          <p:spPr bwMode="auto">
            <a:xfrm rot="5400000" flipH="1">
              <a:off x="4041" y="2111"/>
              <a:ext cx="301" cy="0"/>
            </a:xfrm>
            <a:prstGeom prst="line">
              <a:avLst/>
            </a:prstGeom>
            <a:noFill/>
            <a:ln w="19050">
              <a:solidFill>
                <a:srgbClr val="000066"/>
              </a:solidFill>
              <a:round/>
              <a:headEnd/>
              <a:tailEnd type="stealth" w="lg" len="lg"/>
            </a:ln>
            <a:extLst>
              <a:ext uri="{909E8E84-426E-40DD-AFC4-6F175D3DCCD1}">
                <a14:hiddenFill xmlns:a14="http://schemas.microsoft.com/office/drawing/2010/main">
                  <a:noFill/>
                </a14:hiddenFill>
              </a:ext>
            </a:extLst>
          </p:spPr>
          <p:txBody>
            <a:bodyPr lIns="90000" tIns="46800" rIns="90000" bIns="46800">
              <a:spAutoFit/>
            </a:bodyPr>
            <a:lstStyle/>
            <a:p>
              <a:endParaRPr lang="zh-CN" altLang="en-US"/>
            </a:p>
          </p:txBody>
        </p:sp>
        <p:sp>
          <p:nvSpPr>
            <p:cNvPr id="65550" name="Text Box 40"/>
            <p:cNvSpPr txBox="1">
              <a:spLocks noChangeArrowheads="1"/>
            </p:cNvSpPr>
            <p:nvPr/>
          </p:nvSpPr>
          <p:spPr bwMode="auto">
            <a:xfrm>
              <a:off x="4305" y="1996"/>
              <a:ext cx="576"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l">
                <a:spcBef>
                  <a:spcPct val="50000"/>
                </a:spcBef>
              </a:pPr>
              <a:r>
                <a:rPr lang="zh-CN" altLang="en-US" sz="2000">
                  <a:solidFill>
                    <a:srgbClr val="000066"/>
                  </a:solidFill>
                  <a:latin typeface="黑体" pitchFamily="2" charset="-122"/>
                  <a:ea typeface="黑体" pitchFamily="2" charset="-122"/>
                </a:rPr>
                <a:t>弹出</a:t>
              </a:r>
            </a:p>
          </p:txBody>
        </p:sp>
      </p:grpSp>
    </p:spTree>
  </p:cSld>
  <p:clrMapOvr>
    <a:masterClrMapping/>
  </p:clrMapOvr>
  <p:transition>
    <p:wipe dir="d"/>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3"/>
          <p:cNvSpPr>
            <a:spLocks noChangeArrowheads="1"/>
          </p:cNvSpPr>
          <p:nvPr/>
        </p:nvSpPr>
        <p:spPr bwMode="auto">
          <a:xfrm>
            <a:off x="873125" y="1109663"/>
            <a:ext cx="3783013" cy="2566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indent="304800" algn="l">
              <a:lnSpc>
                <a:spcPct val="130000"/>
              </a:lnSpc>
            </a:pPr>
            <a:r>
              <a:rPr kumimoji="0" lang="zh-CN" altLang="en-US" dirty="0">
                <a:latin typeface="黑体" pitchFamily="2" charset="-122"/>
                <a:ea typeface="黑体" pitchFamily="2" charset="-122"/>
                <a:cs typeface="Times New Roman" pitchFamily="18" charset="0"/>
              </a:rPr>
              <a:t>  从主存中划出一段区域来作堆栈，栈底固定，栈顶浮动。</a:t>
            </a:r>
          </a:p>
          <a:p>
            <a:pPr indent="304800" algn="l">
              <a:lnSpc>
                <a:spcPct val="130000"/>
              </a:lnSpc>
              <a:spcBef>
                <a:spcPct val="20000"/>
              </a:spcBef>
            </a:pPr>
            <a:r>
              <a:rPr kumimoji="0" lang="zh-CN" altLang="en-US" dirty="0">
                <a:latin typeface="黑体" pitchFamily="2" charset="-122"/>
                <a:ea typeface="黑体" pitchFamily="2" charset="-122"/>
                <a:cs typeface="Times New Roman" pitchFamily="18" charset="0"/>
              </a:rPr>
              <a:t>  由</a:t>
            </a:r>
            <a:r>
              <a:rPr kumimoji="0" lang="zh-CN" altLang="en-US" dirty="0">
                <a:solidFill>
                  <a:schemeClr val="hlink"/>
                </a:solidFill>
                <a:latin typeface="黑体" pitchFamily="2" charset="-122"/>
                <a:ea typeface="黑体" pitchFamily="2" charset="-122"/>
                <a:cs typeface="Times New Roman" pitchFamily="18" charset="0"/>
              </a:rPr>
              <a:t>堆栈指针寄存器</a:t>
            </a:r>
            <a:r>
              <a:rPr kumimoji="0" lang="en-US" altLang="zh-CN" dirty="0">
                <a:solidFill>
                  <a:schemeClr val="hlink"/>
                </a:solidFill>
                <a:latin typeface="黑体" pitchFamily="2" charset="-122"/>
                <a:ea typeface="黑体" pitchFamily="2" charset="-122"/>
                <a:cs typeface="Times New Roman" pitchFamily="18" charset="0"/>
              </a:rPr>
              <a:t>SP</a:t>
            </a:r>
            <a:r>
              <a:rPr kumimoji="0" lang="zh-CN" altLang="en-US" dirty="0">
                <a:latin typeface="黑体" pitchFamily="2" charset="-122"/>
                <a:ea typeface="黑体" pitchFamily="2" charset="-122"/>
                <a:cs typeface="Times New Roman" pitchFamily="18" charset="0"/>
              </a:rPr>
              <a:t>指示当前栈顶的位置。</a:t>
            </a:r>
          </a:p>
        </p:txBody>
      </p:sp>
      <p:sp>
        <p:nvSpPr>
          <p:cNvPr id="66563" name="Rectangle 4"/>
          <p:cNvSpPr>
            <a:spLocks noChangeArrowheads="1"/>
          </p:cNvSpPr>
          <p:nvPr/>
        </p:nvSpPr>
        <p:spPr bwMode="auto">
          <a:xfrm>
            <a:off x="738188" y="484188"/>
            <a:ext cx="3251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eaLnBrk="1" hangingPunct="1"/>
            <a:r>
              <a:rPr kumimoji="0" lang="zh-CN" altLang="en-US">
                <a:solidFill>
                  <a:srgbClr val="990000"/>
                </a:solidFill>
                <a:latin typeface="黑体" pitchFamily="2" charset="-122"/>
                <a:ea typeface="黑体" pitchFamily="2" charset="-122"/>
              </a:rPr>
              <a:t>2.存储器堆栈(软堆栈)</a:t>
            </a:r>
          </a:p>
        </p:txBody>
      </p:sp>
      <p:sp>
        <p:nvSpPr>
          <p:cNvPr id="66564" name="Rectangle 5"/>
          <p:cNvSpPr>
            <a:spLocks noChangeArrowheads="1"/>
          </p:cNvSpPr>
          <p:nvPr/>
        </p:nvSpPr>
        <p:spPr bwMode="auto">
          <a:xfrm>
            <a:off x="795338" y="4164013"/>
            <a:ext cx="804545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eaLnBrk="1" hangingPunct="1"/>
            <a:r>
              <a:rPr kumimoji="0" lang="zh-CN" altLang="en-US" dirty="0">
                <a:solidFill>
                  <a:srgbClr val="006600"/>
                </a:solidFill>
                <a:latin typeface="黑体" pitchFamily="2" charset="-122"/>
                <a:ea typeface="黑体" pitchFamily="2" charset="-122"/>
              </a:rPr>
              <a:t>    </a:t>
            </a:r>
            <a:r>
              <a:rPr kumimoji="0" lang="zh-CN" altLang="en-US" dirty="0">
                <a:latin typeface="黑体" pitchFamily="2" charset="-122"/>
                <a:ea typeface="黑体" pitchFamily="2" charset="-122"/>
                <a:cs typeface="Times New Roman" pitchFamily="18" charset="0"/>
              </a:rPr>
              <a:t>自底向上生成堆栈，栈底地址大于栈顶地址，通常栈指针始终指向栈顶的满单元。</a:t>
            </a:r>
          </a:p>
        </p:txBody>
      </p:sp>
      <p:sp>
        <p:nvSpPr>
          <p:cNvPr id="66565" name="AutoShape 7"/>
          <p:cNvSpPr>
            <a:spLocks noChangeAspect="1" noChangeArrowheads="1" noTextEdit="1"/>
          </p:cNvSpPr>
          <p:nvPr/>
        </p:nvSpPr>
        <p:spPr bwMode="auto">
          <a:xfrm>
            <a:off x="4381500" y="1401763"/>
            <a:ext cx="2892425" cy="2424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66566" name="Line 8"/>
          <p:cNvSpPr>
            <a:spLocks noChangeShapeType="1"/>
          </p:cNvSpPr>
          <p:nvPr/>
        </p:nvSpPr>
        <p:spPr bwMode="auto">
          <a:xfrm flipH="1">
            <a:off x="5010150" y="1447800"/>
            <a:ext cx="1588" cy="2190750"/>
          </a:xfrm>
          <a:prstGeom prst="line">
            <a:avLst/>
          </a:prstGeom>
          <a:noFill/>
          <a:ln w="28575">
            <a:solidFill>
              <a:srgbClr val="000066"/>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66567" name="Line 9"/>
          <p:cNvSpPr>
            <a:spLocks noChangeShapeType="1"/>
          </p:cNvSpPr>
          <p:nvPr/>
        </p:nvSpPr>
        <p:spPr bwMode="auto">
          <a:xfrm flipV="1">
            <a:off x="5011738" y="3606800"/>
            <a:ext cx="1520825" cy="1588"/>
          </a:xfrm>
          <a:prstGeom prst="line">
            <a:avLst/>
          </a:prstGeom>
          <a:noFill/>
          <a:ln w="28575">
            <a:solidFill>
              <a:srgbClr val="000066"/>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66568" name="Line 10"/>
          <p:cNvSpPr>
            <a:spLocks noChangeShapeType="1"/>
          </p:cNvSpPr>
          <p:nvPr/>
        </p:nvSpPr>
        <p:spPr bwMode="auto">
          <a:xfrm>
            <a:off x="6519863" y="1452563"/>
            <a:ext cx="1587" cy="2168525"/>
          </a:xfrm>
          <a:prstGeom prst="line">
            <a:avLst/>
          </a:prstGeom>
          <a:noFill/>
          <a:ln w="28575">
            <a:solidFill>
              <a:srgbClr val="000066"/>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66569" name="Text Box 11"/>
          <p:cNvSpPr txBox="1">
            <a:spLocks noChangeArrowheads="1"/>
          </p:cNvSpPr>
          <p:nvPr/>
        </p:nvSpPr>
        <p:spPr bwMode="auto">
          <a:xfrm>
            <a:off x="6878638" y="3351213"/>
            <a:ext cx="1125537"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l" eaLnBrk="1" hangingPunct="1"/>
            <a:r>
              <a:rPr kumimoji="0" lang="zh-CN" altLang="en-US" sz="1600">
                <a:solidFill>
                  <a:srgbClr val="800000"/>
                </a:solidFill>
                <a:latin typeface="黑体" pitchFamily="2" charset="-122"/>
                <a:ea typeface="黑体" pitchFamily="2" charset="-122"/>
              </a:rPr>
              <a:t>栈底</a:t>
            </a:r>
          </a:p>
          <a:p>
            <a:pPr algn="l" eaLnBrk="1" hangingPunct="1"/>
            <a:endParaRPr kumimoji="0" lang="zh-CN" altLang="en-US" sz="1600">
              <a:latin typeface="黑体" pitchFamily="2" charset="-122"/>
              <a:ea typeface="黑体" pitchFamily="2" charset="-122"/>
            </a:endParaRPr>
          </a:p>
        </p:txBody>
      </p:sp>
      <p:sp>
        <p:nvSpPr>
          <p:cNvPr id="66570" name="Text Box 13"/>
          <p:cNvSpPr txBox="1">
            <a:spLocks noChangeArrowheads="1"/>
          </p:cNvSpPr>
          <p:nvPr/>
        </p:nvSpPr>
        <p:spPr bwMode="auto">
          <a:xfrm>
            <a:off x="4516438" y="2347913"/>
            <a:ext cx="504825" cy="735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l" eaLnBrk="1" hangingPunct="1"/>
            <a:r>
              <a:rPr kumimoji="0" lang="zh-CN" altLang="en-US" sz="1600">
                <a:solidFill>
                  <a:srgbClr val="800000"/>
                </a:solidFill>
                <a:latin typeface="黑体" pitchFamily="2" charset="-122"/>
                <a:ea typeface="黑体" pitchFamily="2" charset="-122"/>
              </a:rPr>
              <a:t>堆栈区</a:t>
            </a:r>
            <a:endParaRPr kumimoji="0" lang="zh-CN" altLang="en-US" sz="1600" b="0">
              <a:solidFill>
                <a:schemeClr val="tx1"/>
              </a:solidFill>
              <a:latin typeface="黑体" pitchFamily="2" charset="-122"/>
              <a:ea typeface="黑体" pitchFamily="2" charset="-122"/>
            </a:endParaRPr>
          </a:p>
        </p:txBody>
      </p:sp>
      <p:sp>
        <p:nvSpPr>
          <p:cNvPr id="66571" name="AutoShape 14"/>
          <p:cNvSpPr>
            <a:spLocks noChangeArrowheads="1"/>
          </p:cNvSpPr>
          <p:nvPr/>
        </p:nvSpPr>
        <p:spPr bwMode="auto">
          <a:xfrm>
            <a:off x="5686425" y="2095500"/>
            <a:ext cx="250825" cy="1511300"/>
          </a:xfrm>
          <a:prstGeom prst="upArrow">
            <a:avLst>
              <a:gd name="adj1" fmla="val 49370"/>
              <a:gd name="adj2" fmla="val 150633"/>
            </a:avLst>
          </a:prstGeom>
          <a:solidFill>
            <a:srgbClr val="00CC00"/>
          </a:solidFill>
          <a:ln w="9525">
            <a:solidFill>
              <a:srgbClr val="000000"/>
            </a:solidFill>
            <a:miter lim="800000"/>
            <a:headEnd/>
            <a:tailEnd/>
          </a:ln>
        </p:spPr>
        <p:txBody>
          <a:bodyPr wrap="none" anchor="ctr"/>
          <a:lstStyle/>
          <a:p>
            <a:pPr>
              <a:lnSpc>
                <a:spcPct val="90000"/>
              </a:lnSpc>
            </a:pPr>
            <a:endParaRPr lang="zh-CN" altLang="en-US">
              <a:latin typeface="黑体" pitchFamily="2" charset="-122"/>
              <a:ea typeface="黑体" pitchFamily="2" charset="-122"/>
            </a:endParaRPr>
          </a:p>
        </p:txBody>
      </p:sp>
      <p:sp>
        <p:nvSpPr>
          <p:cNvPr id="66572" name="Line 15"/>
          <p:cNvSpPr>
            <a:spLocks noChangeShapeType="1"/>
          </p:cNvSpPr>
          <p:nvPr/>
        </p:nvSpPr>
        <p:spPr bwMode="auto">
          <a:xfrm>
            <a:off x="5011738" y="3248025"/>
            <a:ext cx="14859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573" name="Line 16"/>
          <p:cNvSpPr>
            <a:spLocks noChangeShapeType="1"/>
          </p:cNvSpPr>
          <p:nvPr/>
        </p:nvSpPr>
        <p:spPr bwMode="auto">
          <a:xfrm>
            <a:off x="5011738" y="2887663"/>
            <a:ext cx="153035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574" name="Line 17"/>
          <p:cNvSpPr>
            <a:spLocks noChangeShapeType="1"/>
          </p:cNvSpPr>
          <p:nvPr/>
        </p:nvSpPr>
        <p:spPr bwMode="auto">
          <a:xfrm>
            <a:off x="5011738" y="2482850"/>
            <a:ext cx="14859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575" name="Line 18"/>
          <p:cNvSpPr>
            <a:spLocks noChangeShapeType="1"/>
          </p:cNvSpPr>
          <p:nvPr/>
        </p:nvSpPr>
        <p:spPr bwMode="auto">
          <a:xfrm>
            <a:off x="5011738" y="2078038"/>
            <a:ext cx="14859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576" name="Text Box 19"/>
          <p:cNvSpPr txBox="1">
            <a:spLocks noChangeArrowheads="1"/>
          </p:cNvSpPr>
          <p:nvPr/>
        </p:nvSpPr>
        <p:spPr bwMode="auto">
          <a:xfrm rot="10800000" flipV="1">
            <a:off x="7148513" y="2062163"/>
            <a:ext cx="17335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l" eaLnBrk="1" hangingPunct="1"/>
            <a:r>
              <a:rPr kumimoji="0" lang="en-US" altLang="zh-CN" sz="2000">
                <a:solidFill>
                  <a:schemeClr val="hlink"/>
                </a:solidFill>
                <a:latin typeface="黑体" pitchFamily="2" charset="-122"/>
                <a:ea typeface="黑体" pitchFamily="2" charset="-122"/>
              </a:rPr>
              <a:t>SP(</a:t>
            </a:r>
            <a:r>
              <a:rPr kumimoji="0" lang="zh-CN" altLang="en-US" sz="2000">
                <a:solidFill>
                  <a:schemeClr val="hlink"/>
                </a:solidFill>
                <a:latin typeface="黑体" pitchFamily="2" charset="-122"/>
                <a:ea typeface="黑体" pitchFamily="2" charset="-122"/>
              </a:rPr>
              <a:t>栈顶指针</a:t>
            </a:r>
            <a:r>
              <a:rPr kumimoji="0" lang="en-US" altLang="zh-CN" sz="2000">
                <a:solidFill>
                  <a:schemeClr val="hlink"/>
                </a:solidFill>
                <a:latin typeface="黑体" pitchFamily="2" charset="-122"/>
                <a:ea typeface="黑体" pitchFamily="2" charset="-122"/>
              </a:rPr>
              <a:t>)</a:t>
            </a:r>
          </a:p>
        </p:txBody>
      </p:sp>
      <p:sp>
        <p:nvSpPr>
          <p:cNvPr id="66577" name="Line 35"/>
          <p:cNvSpPr>
            <a:spLocks noChangeShapeType="1"/>
          </p:cNvSpPr>
          <p:nvPr/>
        </p:nvSpPr>
        <p:spPr bwMode="auto">
          <a:xfrm flipH="1">
            <a:off x="6623050" y="2290763"/>
            <a:ext cx="469900" cy="0"/>
          </a:xfrm>
          <a:prstGeom prst="line">
            <a:avLst/>
          </a:prstGeom>
          <a:noFill/>
          <a:ln w="19050">
            <a:solidFill>
              <a:schemeClr val="hlink"/>
            </a:solidFill>
            <a:round/>
            <a:headEnd/>
            <a:tailEnd type="stealth" w="lg" len="lg"/>
          </a:ln>
          <a:extLst>
            <a:ext uri="{909E8E84-426E-40DD-AFC4-6F175D3DCCD1}">
              <a14:hiddenFill xmlns:a14="http://schemas.microsoft.com/office/drawing/2010/main">
                <a:noFill/>
              </a14:hiddenFill>
            </a:ext>
          </a:extLst>
        </p:spPr>
        <p:txBody>
          <a:bodyPr lIns="90000" tIns="46800" rIns="90000" bIns="46800">
            <a:spAutoFit/>
          </a:bodyPr>
          <a:lstStyle/>
          <a:p>
            <a:endParaRPr lang="zh-CN" altLang="en-US"/>
          </a:p>
        </p:txBody>
      </p:sp>
    </p:spTree>
  </p:cSld>
  <p:clrMapOvr>
    <a:masterClrMapping/>
  </p:clrMapOvr>
  <p:transition spd="slow">
    <p:wipe dir="d"/>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Line 16"/>
          <p:cNvSpPr>
            <a:spLocks noChangeShapeType="1"/>
          </p:cNvSpPr>
          <p:nvPr/>
        </p:nvSpPr>
        <p:spPr bwMode="auto">
          <a:xfrm>
            <a:off x="3792538" y="4545013"/>
            <a:ext cx="14478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 name="Line 17"/>
          <p:cNvSpPr>
            <a:spLocks noChangeShapeType="1"/>
          </p:cNvSpPr>
          <p:nvPr/>
        </p:nvSpPr>
        <p:spPr bwMode="auto">
          <a:xfrm>
            <a:off x="3792538" y="4240213"/>
            <a:ext cx="14478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 name="Line 18"/>
          <p:cNvSpPr>
            <a:spLocks noChangeShapeType="1"/>
          </p:cNvSpPr>
          <p:nvPr/>
        </p:nvSpPr>
        <p:spPr bwMode="auto">
          <a:xfrm>
            <a:off x="3792538" y="3935413"/>
            <a:ext cx="14478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 name="Line 19"/>
          <p:cNvSpPr>
            <a:spLocks noChangeShapeType="1"/>
          </p:cNvSpPr>
          <p:nvPr/>
        </p:nvSpPr>
        <p:spPr bwMode="auto">
          <a:xfrm>
            <a:off x="3792538" y="3630613"/>
            <a:ext cx="14478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 name="Line 20"/>
          <p:cNvSpPr>
            <a:spLocks noChangeShapeType="1"/>
          </p:cNvSpPr>
          <p:nvPr/>
        </p:nvSpPr>
        <p:spPr bwMode="auto">
          <a:xfrm>
            <a:off x="3792538" y="3325813"/>
            <a:ext cx="14478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 name="Rectangle 24" descr="浅色上对角线"/>
          <p:cNvSpPr>
            <a:spLocks noChangeArrowheads="1"/>
          </p:cNvSpPr>
          <p:nvPr/>
        </p:nvSpPr>
        <p:spPr bwMode="auto">
          <a:xfrm>
            <a:off x="3792538" y="4545013"/>
            <a:ext cx="1447800" cy="304800"/>
          </a:xfrm>
          <a:prstGeom prst="rect">
            <a:avLst/>
          </a:prstGeom>
          <a:pattFill prst="ltUpDiag">
            <a:fgClr>
              <a:schemeClr val="folHlink"/>
            </a:fgClr>
            <a:bgClr>
              <a:srgbClr val="FFFFFF"/>
            </a:bgClr>
          </a:pattFill>
          <a:ln w="9525">
            <a:solidFill>
              <a:schemeClr val="tx1"/>
            </a:solidFill>
            <a:miter lim="800000"/>
            <a:headEnd/>
            <a:tailEnd/>
          </a:ln>
        </p:spPr>
        <p:txBody>
          <a:bodyPr wrap="none" anchor="ctr"/>
          <a:lstStyle/>
          <a:p>
            <a:pPr>
              <a:lnSpc>
                <a:spcPct val="90000"/>
              </a:lnSpc>
            </a:pPr>
            <a:endParaRPr lang="zh-CN" altLang="en-US"/>
          </a:p>
        </p:txBody>
      </p:sp>
      <p:sp>
        <p:nvSpPr>
          <p:cNvPr id="30" name="Freeform 37"/>
          <p:cNvSpPr>
            <a:spLocks/>
          </p:cNvSpPr>
          <p:nvPr/>
        </p:nvSpPr>
        <p:spPr bwMode="auto">
          <a:xfrm>
            <a:off x="3789363" y="3081338"/>
            <a:ext cx="1458912" cy="1779587"/>
          </a:xfrm>
          <a:custGeom>
            <a:avLst/>
            <a:gdLst>
              <a:gd name="T0" fmla="*/ 0 w 919"/>
              <a:gd name="T1" fmla="*/ 0 h 1121"/>
              <a:gd name="T2" fmla="*/ 0 w 919"/>
              <a:gd name="T3" fmla="*/ 2147483647 h 1121"/>
              <a:gd name="T4" fmla="*/ 2147483647 w 919"/>
              <a:gd name="T5" fmla="*/ 2147483647 h 1121"/>
              <a:gd name="T6" fmla="*/ 2147483647 w 919"/>
              <a:gd name="T7" fmla="*/ 0 h 1121"/>
              <a:gd name="T8" fmla="*/ 0 60000 65536"/>
              <a:gd name="T9" fmla="*/ 0 60000 65536"/>
              <a:gd name="T10" fmla="*/ 0 60000 65536"/>
              <a:gd name="T11" fmla="*/ 0 60000 65536"/>
              <a:gd name="T12" fmla="*/ 0 w 919"/>
              <a:gd name="T13" fmla="*/ 0 h 1121"/>
              <a:gd name="T14" fmla="*/ 919 w 919"/>
              <a:gd name="T15" fmla="*/ 1121 h 1121"/>
            </a:gdLst>
            <a:ahLst/>
            <a:cxnLst>
              <a:cxn ang="T8">
                <a:pos x="T0" y="T1"/>
              </a:cxn>
              <a:cxn ang="T9">
                <a:pos x="T2" y="T3"/>
              </a:cxn>
              <a:cxn ang="T10">
                <a:pos x="T4" y="T5"/>
              </a:cxn>
              <a:cxn ang="T11">
                <a:pos x="T6" y="T7"/>
              </a:cxn>
            </a:cxnLst>
            <a:rect l="T12" t="T13" r="T14" b="T15"/>
            <a:pathLst>
              <a:path w="919" h="1121">
                <a:moveTo>
                  <a:pt x="0" y="0"/>
                </a:moveTo>
                <a:lnTo>
                  <a:pt x="0" y="1121"/>
                </a:lnTo>
                <a:lnTo>
                  <a:pt x="919" y="1121"/>
                </a:lnTo>
                <a:lnTo>
                  <a:pt x="919" y="0"/>
                </a:lnTo>
              </a:path>
            </a:pathLst>
          </a:custGeom>
          <a:noFill/>
          <a:ln w="28575" cap="flat" cmpd="sng">
            <a:solidFill>
              <a:srgbClr val="000066"/>
            </a:solidFill>
            <a:prstDash val="solid"/>
            <a:round/>
            <a:headEnd/>
            <a:tailEnd/>
          </a:ln>
          <a:extLst>
            <a:ext uri="{909E8E84-426E-40DD-AFC4-6F175D3DCCD1}">
              <a14:hiddenFill xmlns:a14="http://schemas.microsoft.com/office/drawing/2010/main">
                <a:solidFill>
                  <a:srgbClr val="FFFFFF"/>
                </a:solidFill>
              </a14:hiddenFill>
            </a:ext>
          </a:extLst>
        </p:spPr>
        <p:txBody>
          <a:bodyPr lIns="90000" tIns="46800" rIns="90000" bIns="46800">
            <a:spAutoFit/>
          </a:bodyPr>
          <a:lstStyle/>
          <a:p>
            <a:endParaRPr lang="zh-CN" altLang="en-US"/>
          </a:p>
        </p:txBody>
      </p:sp>
      <p:sp>
        <p:nvSpPr>
          <p:cNvPr id="67586" name="Rectangle 3"/>
          <p:cNvSpPr>
            <a:spLocks noChangeArrowheads="1"/>
          </p:cNvSpPr>
          <p:nvPr/>
        </p:nvSpPr>
        <p:spPr bwMode="auto">
          <a:xfrm>
            <a:off x="952500" y="971550"/>
            <a:ext cx="6435725" cy="208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indent="304800" algn="l" eaLnBrk="1" hangingPunct="1">
              <a:lnSpc>
                <a:spcPct val="120000"/>
              </a:lnSpc>
            </a:pPr>
            <a:r>
              <a:rPr kumimoji="0" lang="zh-CN" altLang="en-US" dirty="0">
                <a:solidFill>
                  <a:srgbClr val="800000"/>
                </a:solidFill>
                <a:latin typeface="黑体" pitchFamily="2" charset="-122"/>
                <a:ea typeface="黑体" pitchFamily="2" charset="-122"/>
              </a:rPr>
              <a:t>进栈操作</a:t>
            </a:r>
            <a:r>
              <a:rPr kumimoji="0" lang="en-US" altLang="zh-CN" dirty="0">
                <a:solidFill>
                  <a:srgbClr val="800000"/>
                </a:solidFill>
                <a:latin typeface="黑体" pitchFamily="2" charset="-122"/>
                <a:ea typeface="黑体" pitchFamily="2" charset="-122"/>
              </a:rPr>
              <a:t>PUSH</a:t>
            </a:r>
            <a:r>
              <a:rPr kumimoji="0" lang="zh-CN" altLang="en-US" dirty="0">
                <a:solidFill>
                  <a:srgbClr val="800000"/>
                </a:solidFill>
                <a:latin typeface="黑体" pitchFamily="2" charset="-122"/>
                <a:ea typeface="黑体" pitchFamily="2" charset="-122"/>
              </a:rPr>
              <a:t>（压入）：</a:t>
            </a:r>
            <a:r>
              <a:rPr kumimoji="0" lang="zh-CN" altLang="en-US" dirty="0">
                <a:latin typeface="黑体" pitchFamily="2" charset="-122"/>
                <a:ea typeface="黑体" pitchFamily="2" charset="-122"/>
              </a:rPr>
              <a:t>  </a:t>
            </a:r>
          </a:p>
          <a:p>
            <a:pPr indent="304800" algn="l" eaLnBrk="1" hangingPunct="1">
              <a:lnSpc>
                <a:spcPct val="120000"/>
              </a:lnSpc>
            </a:pPr>
            <a:r>
              <a:rPr kumimoji="0" lang="en-US" altLang="zh-CN" dirty="0">
                <a:latin typeface="黑体" pitchFamily="2" charset="-122"/>
                <a:ea typeface="黑体" pitchFamily="2" charset="-122"/>
              </a:rPr>
              <a:t>  SP ←</a:t>
            </a:r>
            <a:r>
              <a:rPr kumimoji="0" lang="zh-CN" altLang="en-US" dirty="0">
                <a:latin typeface="黑体" pitchFamily="2" charset="-122"/>
                <a:ea typeface="黑体" pitchFamily="2" charset="-122"/>
              </a:rPr>
              <a:t>（</a:t>
            </a:r>
            <a:r>
              <a:rPr kumimoji="0" lang="en-US" altLang="zh-CN" dirty="0">
                <a:latin typeface="黑体" pitchFamily="2" charset="-122"/>
                <a:ea typeface="黑体" pitchFamily="2" charset="-122"/>
              </a:rPr>
              <a:t>SP）－1  </a:t>
            </a:r>
            <a:r>
              <a:rPr lang="zh-CN" altLang="en-US" dirty="0">
                <a:solidFill>
                  <a:srgbClr val="003300"/>
                </a:solidFill>
                <a:latin typeface="黑体" pitchFamily="2" charset="-122"/>
                <a:ea typeface="黑体" pitchFamily="2" charset="-122"/>
              </a:rPr>
              <a:t>修改栈指针</a:t>
            </a:r>
            <a:endParaRPr lang="zh-CN" altLang="en-US" b="0" dirty="0">
              <a:solidFill>
                <a:srgbClr val="003300"/>
              </a:solidFill>
              <a:latin typeface="黑体" pitchFamily="2" charset="-122"/>
              <a:ea typeface="黑体" pitchFamily="2" charset="-122"/>
            </a:endParaRPr>
          </a:p>
          <a:p>
            <a:pPr indent="304800" algn="l" eaLnBrk="1" hangingPunct="1">
              <a:lnSpc>
                <a:spcPct val="120000"/>
              </a:lnSpc>
            </a:pPr>
            <a:r>
              <a:rPr kumimoji="0" lang="en-US" altLang="zh-CN" dirty="0">
                <a:latin typeface="黑体" pitchFamily="2" charset="-122"/>
                <a:ea typeface="黑体" pitchFamily="2" charset="-122"/>
              </a:rPr>
              <a:t> （SP） ←</a:t>
            </a:r>
            <a:r>
              <a:rPr kumimoji="0" lang="zh-CN" altLang="en-US" dirty="0">
                <a:latin typeface="黑体" pitchFamily="2" charset="-122"/>
                <a:ea typeface="黑体" pitchFamily="2" charset="-122"/>
              </a:rPr>
              <a:t>（</a:t>
            </a:r>
            <a:r>
              <a:rPr kumimoji="0" lang="en-US" altLang="zh-CN" dirty="0">
                <a:latin typeface="黑体" pitchFamily="2" charset="-122"/>
                <a:ea typeface="黑体" pitchFamily="2" charset="-122"/>
              </a:rPr>
              <a:t>A）   </a:t>
            </a:r>
            <a:r>
              <a:rPr lang="zh-CN" altLang="en-US" dirty="0">
                <a:solidFill>
                  <a:srgbClr val="003300"/>
                </a:solidFill>
                <a:latin typeface="黑体" pitchFamily="2" charset="-122"/>
                <a:ea typeface="黑体" pitchFamily="2" charset="-122"/>
              </a:rPr>
              <a:t>将</a:t>
            </a:r>
            <a:r>
              <a:rPr lang="en-US" altLang="zh-CN" dirty="0">
                <a:solidFill>
                  <a:srgbClr val="003300"/>
                </a:solidFill>
                <a:latin typeface="黑体" pitchFamily="2" charset="-122"/>
                <a:ea typeface="黑体" pitchFamily="2" charset="-122"/>
              </a:rPr>
              <a:t>A</a:t>
            </a:r>
            <a:r>
              <a:rPr lang="zh-CN" altLang="en-US" dirty="0">
                <a:solidFill>
                  <a:srgbClr val="003300"/>
                </a:solidFill>
                <a:latin typeface="黑体" pitchFamily="2" charset="-122"/>
                <a:ea typeface="黑体" pitchFamily="2" charset="-122"/>
              </a:rPr>
              <a:t>中的数据压入堆栈</a:t>
            </a:r>
          </a:p>
          <a:p>
            <a:pPr indent="304800" algn="l" eaLnBrk="1" hangingPunct="1">
              <a:lnSpc>
                <a:spcPct val="60000"/>
              </a:lnSpc>
            </a:pPr>
            <a:endParaRPr lang="zh-CN" altLang="en-US" dirty="0">
              <a:solidFill>
                <a:srgbClr val="006600"/>
              </a:solidFill>
              <a:latin typeface="黑体" pitchFamily="2" charset="-122"/>
              <a:ea typeface="黑体" pitchFamily="2" charset="-122"/>
            </a:endParaRPr>
          </a:p>
          <a:p>
            <a:pPr indent="304800" algn="l" eaLnBrk="1" hangingPunct="1">
              <a:lnSpc>
                <a:spcPct val="120000"/>
              </a:lnSpc>
            </a:pPr>
            <a:r>
              <a:rPr kumimoji="0" lang="zh-CN" altLang="en-US" dirty="0">
                <a:solidFill>
                  <a:schemeClr val="hlink"/>
                </a:solidFill>
                <a:latin typeface="黑体" pitchFamily="2" charset="-122"/>
                <a:ea typeface="黑体" pitchFamily="2" charset="-122"/>
              </a:rPr>
              <a:t>例如：</a:t>
            </a:r>
            <a:r>
              <a:rPr kumimoji="0" lang="en-US" altLang="zh-CN" dirty="0">
                <a:latin typeface="黑体" pitchFamily="2" charset="-122"/>
                <a:ea typeface="黑体" pitchFamily="2" charset="-122"/>
              </a:rPr>
              <a:t>PUSH A</a:t>
            </a:r>
            <a:endParaRPr kumimoji="0" lang="zh-CN" altLang="en-US" dirty="0">
              <a:latin typeface="黑体" pitchFamily="2" charset="-122"/>
              <a:ea typeface="黑体" pitchFamily="2" charset="-122"/>
            </a:endParaRPr>
          </a:p>
        </p:txBody>
      </p:sp>
      <p:sp>
        <p:nvSpPr>
          <p:cNvPr id="67587" name="Text Box 26"/>
          <p:cNvSpPr txBox="1">
            <a:spLocks noChangeArrowheads="1"/>
          </p:cNvSpPr>
          <p:nvPr/>
        </p:nvSpPr>
        <p:spPr bwMode="auto">
          <a:xfrm>
            <a:off x="5743575" y="3054350"/>
            <a:ext cx="1168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l">
              <a:spcBef>
                <a:spcPct val="50000"/>
              </a:spcBef>
            </a:pPr>
            <a:r>
              <a:rPr lang="zh-CN" altLang="en-US" sz="2000">
                <a:solidFill>
                  <a:srgbClr val="000066"/>
                </a:solidFill>
                <a:latin typeface="黑体" pitchFamily="2" charset="-122"/>
                <a:ea typeface="黑体" pitchFamily="2" charset="-122"/>
              </a:rPr>
              <a:t>寄存器</a:t>
            </a:r>
            <a:r>
              <a:rPr lang="en-US" altLang="zh-CN" sz="2000">
                <a:solidFill>
                  <a:srgbClr val="000066"/>
                </a:solidFill>
                <a:latin typeface="黑体" pitchFamily="2" charset="-122"/>
                <a:ea typeface="黑体" pitchFamily="2" charset="-122"/>
              </a:rPr>
              <a:t>A</a:t>
            </a:r>
          </a:p>
        </p:txBody>
      </p:sp>
      <p:sp>
        <p:nvSpPr>
          <p:cNvPr id="67588" name="Rectangle 11"/>
          <p:cNvSpPr>
            <a:spLocks noChangeArrowheads="1"/>
          </p:cNvSpPr>
          <p:nvPr/>
        </p:nvSpPr>
        <p:spPr bwMode="auto">
          <a:xfrm>
            <a:off x="6823075" y="3095625"/>
            <a:ext cx="1447800" cy="304800"/>
          </a:xfrm>
          <a:prstGeom prst="rect">
            <a:avLst/>
          </a:prstGeom>
          <a:solidFill>
            <a:srgbClr val="FFCC99"/>
          </a:solidFill>
          <a:ln w="19050">
            <a:solidFill>
              <a:srgbClr val="000066"/>
            </a:solidFill>
            <a:miter lim="800000"/>
            <a:headEnd/>
            <a:tailEnd/>
          </a:ln>
        </p:spPr>
        <p:txBody>
          <a:bodyPr wrap="none" anchor="ctr"/>
          <a:lstStyle/>
          <a:p>
            <a:pPr>
              <a:lnSpc>
                <a:spcPct val="90000"/>
              </a:lnSpc>
            </a:pPr>
            <a:endParaRPr lang="zh-CN" altLang="en-US">
              <a:latin typeface="黑体" pitchFamily="2" charset="-122"/>
              <a:ea typeface="黑体" pitchFamily="2" charset="-122"/>
            </a:endParaRPr>
          </a:p>
        </p:txBody>
      </p:sp>
      <p:sp>
        <p:nvSpPr>
          <p:cNvPr id="67589" name="Rectangle 35"/>
          <p:cNvSpPr>
            <a:spLocks noChangeArrowheads="1"/>
          </p:cNvSpPr>
          <p:nvPr/>
        </p:nvSpPr>
        <p:spPr bwMode="auto">
          <a:xfrm>
            <a:off x="538163" y="495300"/>
            <a:ext cx="6221412" cy="414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71358" bIns="0" anchor="ctr">
            <a:spAutoFit/>
          </a:bodyPr>
          <a:lstStyle/>
          <a:p>
            <a:pPr algn="l" eaLnBrk="1" hangingPunct="1"/>
            <a:r>
              <a:rPr kumimoji="0" lang="zh-CN" altLang="en-US">
                <a:solidFill>
                  <a:srgbClr val="800000"/>
                </a:solidFill>
                <a:latin typeface="黑体" pitchFamily="2" charset="-122"/>
                <a:ea typeface="黑体" pitchFamily="2" charset="-122"/>
              </a:rPr>
              <a:t>3.4.2 堆栈操作</a:t>
            </a:r>
            <a:endParaRPr kumimoji="0" lang="zh-CN" altLang="en-US" b="0">
              <a:solidFill>
                <a:schemeClr val="tx1"/>
              </a:solidFill>
              <a:latin typeface="黑体" pitchFamily="2" charset="-122"/>
              <a:ea typeface="黑体" pitchFamily="2" charset="-122"/>
            </a:endParaRPr>
          </a:p>
        </p:txBody>
      </p:sp>
      <p:sp>
        <p:nvSpPr>
          <p:cNvPr id="67590" name="Text Box 28"/>
          <p:cNvSpPr txBox="1">
            <a:spLocks noChangeArrowheads="1"/>
          </p:cNvSpPr>
          <p:nvPr/>
        </p:nvSpPr>
        <p:spPr bwMode="auto">
          <a:xfrm>
            <a:off x="3043238" y="4503738"/>
            <a:ext cx="1143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l">
              <a:spcBef>
                <a:spcPct val="50000"/>
              </a:spcBef>
            </a:pPr>
            <a:r>
              <a:rPr lang="zh-CN" altLang="en-US" sz="2000">
                <a:solidFill>
                  <a:srgbClr val="000066"/>
                </a:solidFill>
                <a:latin typeface="黑体" pitchFamily="2" charset="-122"/>
                <a:ea typeface="黑体" pitchFamily="2" charset="-122"/>
              </a:rPr>
              <a:t>2000</a:t>
            </a:r>
          </a:p>
        </p:txBody>
      </p:sp>
      <p:sp>
        <p:nvSpPr>
          <p:cNvPr id="67594" name="Text Box 23"/>
          <p:cNvSpPr txBox="1">
            <a:spLocks noChangeArrowheads="1"/>
          </p:cNvSpPr>
          <p:nvPr/>
        </p:nvSpPr>
        <p:spPr bwMode="auto">
          <a:xfrm>
            <a:off x="642938" y="4494213"/>
            <a:ext cx="635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r">
              <a:spcBef>
                <a:spcPct val="50000"/>
              </a:spcBef>
            </a:pPr>
            <a:r>
              <a:rPr lang="en-US" altLang="zh-CN" sz="2000">
                <a:solidFill>
                  <a:srgbClr val="FF0000"/>
                </a:solidFill>
                <a:latin typeface="黑体" pitchFamily="2" charset="-122"/>
                <a:ea typeface="黑体" pitchFamily="2" charset="-122"/>
              </a:rPr>
              <a:t>SP</a:t>
            </a:r>
          </a:p>
        </p:txBody>
      </p:sp>
      <p:sp>
        <p:nvSpPr>
          <p:cNvPr id="67596" name="AutoShape 29"/>
          <p:cNvSpPr>
            <a:spLocks noChangeArrowheads="1"/>
          </p:cNvSpPr>
          <p:nvPr/>
        </p:nvSpPr>
        <p:spPr bwMode="auto">
          <a:xfrm>
            <a:off x="5305425" y="4953000"/>
            <a:ext cx="990600" cy="609600"/>
          </a:xfrm>
          <a:prstGeom prst="wedgeEllipseCallout">
            <a:avLst>
              <a:gd name="adj1" fmla="val -84134"/>
              <a:gd name="adj2" fmla="val -85417"/>
            </a:avLst>
          </a:prstGeom>
          <a:solidFill>
            <a:srgbClr val="CCFFCC"/>
          </a:solidFill>
          <a:ln w="9525">
            <a:solidFill>
              <a:srgbClr val="000000"/>
            </a:solidFill>
            <a:miter lim="800000"/>
            <a:headEnd/>
            <a:tailEnd/>
          </a:ln>
        </p:spPr>
        <p:txBody>
          <a:bodyPr wrap="none" anchor="ctr"/>
          <a:lstStyle/>
          <a:p>
            <a:pPr algn="ctr">
              <a:spcBef>
                <a:spcPct val="50000"/>
              </a:spcBef>
            </a:pPr>
            <a:r>
              <a:rPr lang="zh-CN" altLang="en-US" sz="2000">
                <a:solidFill>
                  <a:srgbClr val="003300"/>
                </a:solidFill>
                <a:latin typeface="黑体" pitchFamily="2" charset="-122"/>
                <a:ea typeface="黑体" pitchFamily="2" charset="-122"/>
              </a:rPr>
              <a:t>原栈顶</a:t>
            </a:r>
          </a:p>
          <a:p>
            <a:pPr algn="ctr">
              <a:lnSpc>
                <a:spcPct val="30000"/>
              </a:lnSpc>
              <a:spcBef>
                <a:spcPct val="50000"/>
              </a:spcBef>
            </a:pPr>
            <a:r>
              <a:rPr lang="zh-CN" altLang="en-US" sz="2000">
                <a:solidFill>
                  <a:srgbClr val="003300"/>
                </a:solidFill>
                <a:latin typeface="黑体" pitchFamily="2" charset="-122"/>
                <a:ea typeface="黑体" pitchFamily="2" charset="-122"/>
              </a:rPr>
              <a:t>单元</a:t>
            </a:r>
          </a:p>
        </p:txBody>
      </p:sp>
      <p:sp>
        <p:nvSpPr>
          <p:cNvPr id="67597" name="Text Box 32"/>
          <p:cNvSpPr txBox="1">
            <a:spLocks noChangeArrowheads="1"/>
          </p:cNvSpPr>
          <p:nvPr/>
        </p:nvSpPr>
        <p:spPr bwMode="auto">
          <a:xfrm>
            <a:off x="1328738" y="4545013"/>
            <a:ext cx="1066800" cy="285750"/>
          </a:xfrm>
          <a:prstGeom prst="rect">
            <a:avLst/>
          </a:prstGeom>
          <a:solidFill>
            <a:srgbClr val="FFFF00"/>
          </a:solidFill>
          <a:ln w="19050">
            <a:solidFill>
              <a:schemeClr val="tx2"/>
            </a:solidFill>
            <a:miter lim="800000"/>
            <a:headEnd/>
            <a:tailEnd/>
          </a:ln>
        </p:spPr>
        <p:txBody>
          <a:bodyPr>
            <a:spAutoFit/>
          </a:bodyPr>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lnSpc>
                <a:spcPct val="70000"/>
              </a:lnSpc>
              <a:spcBef>
                <a:spcPct val="50000"/>
              </a:spcBef>
            </a:pPr>
            <a:r>
              <a:rPr lang="zh-CN" altLang="en-US" sz="1800">
                <a:solidFill>
                  <a:schemeClr val="tx2"/>
                </a:solidFill>
                <a:latin typeface="黑体" pitchFamily="2" charset="-122"/>
                <a:ea typeface="黑体" pitchFamily="2" charset="-122"/>
              </a:rPr>
              <a:t>2000 </a:t>
            </a:r>
            <a:r>
              <a:rPr lang="en-US" altLang="zh-CN" sz="1800">
                <a:solidFill>
                  <a:schemeClr val="tx2"/>
                </a:solidFill>
                <a:latin typeface="黑体" pitchFamily="2" charset="-122"/>
                <a:ea typeface="黑体" pitchFamily="2" charset="-122"/>
              </a:rPr>
              <a:t>H</a:t>
            </a:r>
          </a:p>
        </p:txBody>
      </p:sp>
      <p:sp>
        <p:nvSpPr>
          <p:cNvPr id="67598" name="Line 34"/>
          <p:cNvSpPr>
            <a:spLocks noChangeShapeType="1"/>
          </p:cNvSpPr>
          <p:nvPr/>
        </p:nvSpPr>
        <p:spPr bwMode="auto">
          <a:xfrm>
            <a:off x="3221038" y="5192713"/>
            <a:ext cx="609600" cy="0"/>
          </a:xfrm>
          <a:prstGeom prst="line">
            <a:avLst/>
          </a:prstGeom>
          <a:noFill/>
          <a:ln w="38100">
            <a:solidFill>
              <a:schemeClr val="bg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7599" name="Line 42"/>
          <p:cNvSpPr>
            <a:spLocks noChangeShapeType="1"/>
          </p:cNvSpPr>
          <p:nvPr/>
        </p:nvSpPr>
        <p:spPr bwMode="auto">
          <a:xfrm>
            <a:off x="2273300" y="4762500"/>
            <a:ext cx="762000" cy="0"/>
          </a:xfrm>
          <a:prstGeom prst="line">
            <a:avLst/>
          </a:prstGeom>
          <a:noFill/>
          <a:ln w="28575">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2" name="Group 36"/>
          <p:cNvGrpSpPr>
            <a:grpSpLocks/>
          </p:cNvGrpSpPr>
          <p:nvPr/>
        </p:nvGrpSpPr>
        <p:grpSpPr bwMode="auto">
          <a:xfrm>
            <a:off x="1303338" y="3886200"/>
            <a:ext cx="5438775" cy="976313"/>
            <a:chOff x="821" y="2448"/>
            <a:chExt cx="3426" cy="615"/>
          </a:xfrm>
        </p:grpSpPr>
        <p:sp>
          <p:nvSpPr>
            <p:cNvPr id="67602" name="Text Box 9"/>
            <p:cNvSpPr txBox="1">
              <a:spLocks noChangeArrowheads="1"/>
            </p:cNvSpPr>
            <p:nvPr/>
          </p:nvSpPr>
          <p:spPr bwMode="auto">
            <a:xfrm>
              <a:off x="1925" y="2621"/>
              <a:ext cx="72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l">
                <a:spcBef>
                  <a:spcPct val="50000"/>
                </a:spcBef>
              </a:pPr>
              <a:r>
                <a:rPr lang="zh-CN" altLang="en-US" sz="2000">
                  <a:solidFill>
                    <a:srgbClr val="FF0000"/>
                  </a:solidFill>
                  <a:latin typeface="黑体" pitchFamily="2" charset="-122"/>
                  <a:ea typeface="黑体" pitchFamily="2" charset="-122"/>
                </a:rPr>
                <a:t>1</a:t>
              </a:r>
              <a:r>
                <a:rPr lang="en-US" altLang="zh-CN" sz="2000">
                  <a:solidFill>
                    <a:srgbClr val="FF0000"/>
                  </a:solidFill>
                  <a:latin typeface="黑体" pitchFamily="2" charset="-122"/>
                  <a:ea typeface="黑体" pitchFamily="2" charset="-122"/>
                </a:rPr>
                <a:t>FFF</a:t>
              </a:r>
            </a:p>
          </p:txBody>
        </p:sp>
        <p:sp>
          <p:nvSpPr>
            <p:cNvPr id="67603" name="Rectangle 5"/>
            <p:cNvSpPr>
              <a:spLocks noChangeArrowheads="1"/>
            </p:cNvSpPr>
            <p:nvPr/>
          </p:nvSpPr>
          <p:spPr bwMode="auto">
            <a:xfrm>
              <a:off x="2391" y="2669"/>
              <a:ext cx="912" cy="192"/>
            </a:xfrm>
            <a:prstGeom prst="rect">
              <a:avLst/>
            </a:prstGeom>
            <a:solidFill>
              <a:srgbClr val="FFCC99"/>
            </a:solidFill>
            <a:ln w="9525">
              <a:solidFill>
                <a:srgbClr val="000000"/>
              </a:solidFill>
              <a:miter lim="800000"/>
              <a:headEnd/>
              <a:tailEnd/>
            </a:ln>
          </p:spPr>
          <p:txBody>
            <a:bodyPr wrap="none" anchor="ctr"/>
            <a:lstStyle/>
            <a:p>
              <a:pPr>
                <a:lnSpc>
                  <a:spcPct val="90000"/>
                </a:lnSpc>
              </a:pPr>
              <a:endParaRPr lang="zh-CN" altLang="en-US" sz="1800">
                <a:latin typeface="黑体" pitchFamily="2" charset="-122"/>
                <a:ea typeface="黑体" pitchFamily="2" charset="-122"/>
              </a:endParaRPr>
            </a:p>
          </p:txBody>
        </p:sp>
        <p:sp>
          <p:nvSpPr>
            <p:cNvPr id="67604" name="AutoShape 30"/>
            <p:cNvSpPr>
              <a:spLocks noChangeArrowheads="1"/>
            </p:cNvSpPr>
            <p:nvPr/>
          </p:nvSpPr>
          <p:spPr bwMode="auto">
            <a:xfrm>
              <a:off x="3623" y="2448"/>
              <a:ext cx="624" cy="384"/>
            </a:xfrm>
            <a:prstGeom prst="wedgeEllipseCallout">
              <a:avLst>
                <a:gd name="adj1" fmla="val -108653"/>
                <a:gd name="adj2" fmla="val 24481"/>
              </a:avLst>
            </a:prstGeom>
            <a:solidFill>
              <a:srgbClr val="CCFFCC"/>
            </a:solidFill>
            <a:ln w="9525">
              <a:solidFill>
                <a:srgbClr val="000000"/>
              </a:solidFill>
              <a:miter lim="800000"/>
              <a:headEnd/>
              <a:tailEnd/>
            </a:ln>
          </p:spPr>
          <p:txBody>
            <a:bodyPr wrap="none" anchor="ctr"/>
            <a:lstStyle/>
            <a:p>
              <a:pPr algn="ctr">
                <a:spcBef>
                  <a:spcPct val="50000"/>
                </a:spcBef>
              </a:pPr>
              <a:r>
                <a:rPr lang="zh-CN" altLang="en-US" sz="2000">
                  <a:solidFill>
                    <a:srgbClr val="003300"/>
                  </a:solidFill>
                  <a:latin typeface="黑体" pitchFamily="2" charset="-122"/>
                  <a:ea typeface="黑体" pitchFamily="2" charset="-122"/>
                </a:rPr>
                <a:t>现栈顶</a:t>
              </a:r>
            </a:p>
            <a:p>
              <a:pPr algn="ctr">
                <a:lnSpc>
                  <a:spcPct val="30000"/>
                </a:lnSpc>
                <a:spcBef>
                  <a:spcPct val="50000"/>
                </a:spcBef>
              </a:pPr>
              <a:r>
                <a:rPr lang="zh-CN" altLang="en-US" sz="2000">
                  <a:solidFill>
                    <a:srgbClr val="003300"/>
                  </a:solidFill>
                  <a:latin typeface="黑体" pitchFamily="2" charset="-122"/>
                  <a:ea typeface="黑体" pitchFamily="2" charset="-122"/>
                </a:rPr>
                <a:t>单元</a:t>
              </a:r>
            </a:p>
          </p:txBody>
        </p:sp>
        <p:grpSp>
          <p:nvGrpSpPr>
            <p:cNvPr id="67605" name="Group 45"/>
            <p:cNvGrpSpPr>
              <a:grpSpLocks/>
            </p:cNvGrpSpPr>
            <p:nvPr/>
          </p:nvGrpSpPr>
          <p:grpSpPr bwMode="auto">
            <a:xfrm>
              <a:off x="821" y="2800"/>
              <a:ext cx="1107" cy="263"/>
              <a:chOff x="821" y="2800"/>
              <a:chExt cx="1107" cy="263"/>
            </a:xfrm>
          </p:grpSpPr>
          <p:sp>
            <p:nvSpPr>
              <p:cNvPr id="67606" name="Text Box 36"/>
              <p:cNvSpPr txBox="1">
                <a:spLocks noChangeArrowheads="1"/>
              </p:cNvSpPr>
              <p:nvPr/>
            </p:nvSpPr>
            <p:spPr bwMode="auto">
              <a:xfrm>
                <a:off x="821" y="2883"/>
                <a:ext cx="672" cy="180"/>
              </a:xfrm>
              <a:prstGeom prst="rect">
                <a:avLst/>
              </a:prstGeom>
              <a:solidFill>
                <a:srgbClr val="FFFF00"/>
              </a:solidFill>
              <a:ln w="19050">
                <a:solidFill>
                  <a:schemeClr val="tx2"/>
                </a:solidFill>
                <a:miter lim="800000"/>
                <a:headEnd/>
                <a:tailEnd/>
              </a:ln>
            </p:spPr>
            <p:txBody>
              <a:bodyPr>
                <a:spAutoFit/>
              </a:bodyPr>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lnSpc>
                    <a:spcPct val="70000"/>
                  </a:lnSpc>
                  <a:spcBef>
                    <a:spcPct val="50000"/>
                  </a:spcBef>
                </a:pPr>
                <a:r>
                  <a:rPr lang="zh-CN" altLang="en-US" sz="1800">
                    <a:solidFill>
                      <a:srgbClr val="FF0000"/>
                    </a:solidFill>
                    <a:latin typeface="黑体" pitchFamily="2" charset="-122"/>
                    <a:ea typeface="黑体" pitchFamily="2" charset="-122"/>
                  </a:rPr>
                  <a:t>1</a:t>
                </a:r>
                <a:r>
                  <a:rPr lang="en-US" altLang="zh-CN" sz="1800">
                    <a:solidFill>
                      <a:srgbClr val="FF0000"/>
                    </a:solidFill>
                    <a:latin typeface="黑体" pitchFamily="2" charset="-122"/>
                    <a:ea typeface="黑体" pitchFamily="2" charset="-122"/>
                  </a:rPr>
                  <a:t>FFF H</a:t>
                </a:r>
              </a:p>
            </p:txBody>
          </p:sp>
          <p:sp>
            <p:nvSpPr>
              <p:cNvPr id="67607" name="Freeform 44"/>
              <p:cNvSpPr>
                <a:spLocks/>
              </p:cNvSpPr>
              <p:nvPr/>
            </p:nvSpPr>
            <p:spPr bwMode="auto">
              <a:xfrm>
                <a:off x="1448" y="2800"/>
                <a:ext cx="480" cy="200"/>
              </a:xfrm>
              <a:custGeom>
                <a:avLst/>
                <a:gdLst>
                  <a:gd name="T0" fmla="*/ 0 w 480"/>
                  <a:gd name="T1" fmla="*/ 192 h 200"/>
                  <a:gd name="T2" fmla="*/ 264 w 480"/>
                  <a:gd name="T3" fmla="*/ 200 h 200"/>
                  <a:gd name="T4" fmla="*/ 264 w 480"/>
                  <a:gd name="T5" fmla="*/ 0 h 200"/>
                  <a:gd name="T6" fmla="*/ 480 w 480"/>
                  <a:gd name="T7" fmla="*/ 0 h 200"/>
                  <a:gd name="T8" fmla="*/ 0 60000 65536"/>
                  <a:gd name="T9" fmla="*/ 0 60000 65536"/>
                  <a:gd name="T10" fmla="*/ 0 60000 65536"/>
                  <a:gd name="T11" fmla="*/ 0 60000 65536"/>
                  <a:gd name="T12" fmla="*/ 0 w 480"/>
                  <a:gd name="T13" fmla="*/ 0 h 200"/>
                  <a:gd name="T14" fmla="*/ 480 w 480"/>
                  <a:gd name="T15" fmla="*/ 200 h 200"/>
                </a:gdLst>
                <a:ahLst/>
                <a:cxnLst>
                  <a:cxn ang="T8">
                    <a:pos x="T0" y="T1"/>
                  </a:cxn>
                  <a:cxn ang="T9">
                    <a:pos x="T2" y="T3"/>
                  </a:cxn>
                  <a:cxn ang="T10">
                    <a:pos x="T4" y="T5"/>
                  </a:cxn>
                  <a:cxn ang="T11">
                    <a:pos x="T6" y="T7"/>
                  </a:cxn>
                </a:cxnLst>
                <a:rect l="T12" t="T13" r="T14" b="T15"/>
                <a:pathLst>
                  <a:path w="480" h="200">
                    <a:moveTo>
                      <a:pt x="0" y="192"/>
                    </a:moveTo>
                    <a:lnTo>
                      <a:pt x="264" y="200"/>
                    </a:lnTo>
                    <a:lnTo>
                      <a:pt x="264" y="0"/>
                    </a:lnTo>
                    <a:lnTo>
                      <a:pt x="480" y="0"/>
                    </a:lnTo>
                  </a:path>
                </a:pathLst>
              </a:custGeom>
              <a:noFill/>
              <a:ln w="28575" cap="flat" cmpd="sng">
                <a:solidFill>
                  <a:schemeClr val="hlink"/>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Group 10"/>
          <p:cNvGrpSpPr>
            <a:grpSpLocks/>
          </p:cNvGrpSpPr>
          <p:nvPr/>
        </p:nvGrpSpPr>
        <p:grpSpPr bwMode="auto">
          <a:xfrm>
            <a:off x="3795713" y="3556000"/>
            <a:ext cx="1447800" cy="1620838"/>
            <a:chOff x="2112" y="2640"/>
            <a:chExt cx="912" cy="1152"/>
          </a:xfrm>
        </p:grpSpPr>
        <p:sp>
          <p:nvSpPr>
            <p:cNvPr id="36" name="Line 11"/>
            <p:cNvSpPr>
              <a:spLocks noChangeShapeType="1"/>
            </p:cNvSpPr>
            <p:nvPr/>
          </p:nvSpPr>
          <p:spPr bwMode="auto">
            <a:xfrm>
              <a:off x="2112" y="2688"/>
              <a:ext cx="0" cy="110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 name="Line 12"/>
            <p:cNvSpPr>
              <a:spLocks noChangeShapeType="1"/>
            </p:cNvSpPr>
            <p:nvPr/>
          </p:nvSpPr>
          <p:spPr bwMode="auto">
            <a:xfrm>
              <a:off x="2112" y="3792"/>
              <a:ext cx="912"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 name="Line 13"/>
            <p:cNvSpPr>
              <a:spLocks noChangeShapeType="1"/>
            </p:cNvSpPr>
            <p:nvPr/>
          </p:nvSpPr>
          <p:spPr bwMode="auto">
            <a:xfrm flipV="1">
              <a:off x="3024" y="2640"/>
              <a:ext cx="0" cy="115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9" name="Line 14"/>
            <p:cNvSpPr>
              <a:spLocks noChangeShapeType="1"/>
            </p:cNvSpPr>
            <p:nvPr/>
          </p:nvSpPr>
          <p:spPr bwMode="auto">
            <a:xfrm>
              <a:off x="2112" y="3600"/>
              <a:ext cx="912"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 name="Line 15"/>
            <p:cNvSpPr>
              <a:spLocks noChangeShapeType="1"/>
            </p:cNvSpPr>
            <p:nvPr/>
          </p:nvSpPr>
          <p:spPr bwMode="auto">
            <a:xfrm>
              <a:off x="2112" y="3408"/>
              <a:ext cx="912"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 name="Line 16"/>
            <p:cNvSpPr>
              <a:spLocks noChangeShapeType="1"/>
            </p:cNvSpPr>
            <p:nvPr/>
          </p:nvSpPr>
          <p:spPr bwMode="auto">
            <a:xfrm>
              <a:off x="2112" y="3216"/>
              <a:ext cx="912"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 name="Line 17"/>
            <p:cNvSpPr>
              <a:spLocks noChangeShapeType="1"/>
            </p:cNvSpPr>
            <p:nvPr/>
          </p:nvSpPr>
          <p:spPr bwMode="auto">
            <a:xfrm>
              <a:off x="2112" y="3024"/>
              <a:ext cx="912"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 name="Line 18"/>
            <p:cNvSpPr>
              <a:spLocks noChangeShapeType="1"/>
            </p:cNvSpPr>
            <p:nvPr/>
          </p:nvSpPr>
          <p:spPr bwMode="auto">
            <a:xfrm>
              <a:off x="2112" y="2832"/>
              <a:ext cx="912"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44" name="Rectangle 21" descr="浅色上对角线"/>
          <p:cNvSpPr>
            <a:spLocks noChangeArrowheads="1"/>
          </p:cNvSpPr>
          <p:nvPr/>
        </p:nvSpPr>
        <p:spPr bwMode="auto">
          <a:xfrm>
            <a:off x="3795713" y="4906963"/>
            <a:ext cx="1447800" cy="269875"/>
          </a:xfrm>
          <a:prstGeom prst="rect">
            <a:avLst/>
          </a:prstGeom>
          <a:pattFill prst="ltUpDiag">
            <a:fgClr>
              <a:schemeClr val="folHlink"/>
            </a:fgClr>
            <a:bgClr>
              <a:srgbClr val="FFFFFF"/>
            </a:bgClr>
          </a:pattFill>
          <a:ln w="9525">
            <a:solidFill>
              <a:schemeClr val="tx1"/>
            </a:solidFill>
            <a:miter lim="800000"/>
            <a:headEnd/>
            <a:tailEnd/>
          </a:ln>
        </p:spPr>
        <p:txBody>
          <a:bodyPr wrap="none" anchor="ctr"/>
          <a:lstStyle/>
          <a:p>
            <a:pPr>
              <a:lnSpc>
                <a:spcPct val="90000"/>
              </a:lnSpc>
            </a:pPr>
            <a:endParaRPr lang="zh-CN" altLang="en-US"/>
          </a:p>
        </p:txBody>
      </p:sp>
      <p:sp>
        <p:nvSpPr>
          <p:cNvPr id="45" name="Text Box 24"/>
          <p:cNvSpPr txBox="1">
            <a:spLocks noChangeArrowheads="1"/>
          </p:cNvSpPr>
          <p:nvPr/>
        </p:nvSpPr>
        <p:spPr bwMode="auto">
          <a:xfrm>
            <a:off x="4176713" y="4838700"/>
            <a:ext cx="990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l">
              <a:spcBef>
                <a:spcPct val="50000"/>
              </a:spcBef>
            </a:pPr>
            <a:endParaRPr lang="zh-CN" altLang="en-US" sz="2000">
              <a:solidFill>
                <a:srgbClr val="800000"/>
              </a:solidFill>
            </a:endParaRPr>
          </a:p>
        </p:txBody>
      </p:sp>
      <p:sp>
        <p:nvSpPr>
          <p:cNvPr id="46" name="Rectangle 26"/>
          <p:cNvSpPr>
            <a:spLocks noChangeArrowheads="1"/>
          </p:cNvSpPr>
          <p:nvPr/>
        </p:nvSpPr>
        <p:spPr bwMode="auto">
          <a:xfrm>
            <a:off x="3795713" y="4637088"/>
            <a:ext cx="1447800" cy="269875"/>
          </a:xfrm>
          <a:prstGeom prst="rect">
            <a:avLst/>
          </a:prstGeom>
          <a:solidFill>
            <a:srgbClr val="FFCC99"/>
          </a:solidFill>
          <a:ln w="9525">
            <a:solidFill>
              <a:srgbClr val="000000"/>
            </a:solidFill>
            <a:miter lim="800000"/>
            <a:headEnd/>
            <a:tailEnd/>
          </a:ln>
        </p:spPr>
        <p:txBody>
          <a:bodyPr wrap="none" anchor="ctr"/>
          <a:lstStyle/>
          <a:p>
            <a:pPr>
              <a:lnSpc>
                <a:spcPct val="90000"/>
              </a:lnSpc>
            </a:pPr>
            <a:endParaRPr lang="zh-CN" altLang="en-US"/>
          </a:p>
        </p:txBody>
      </p:sp>
      <p:sp>
        <p:nvSpPr>
          <p:cNvPr id="47" name="Freeform 48"/>
          <p:cNvSpPr>
            <a:spLocks/>
          </p:cNvSpPr>
          <p:nvPr/>
        </p:nvSpPr>
        <p:spPr bwMode="auto">
          <a:xfrm>
            <a:off x="3789363" y="3394075"/>
            <a:ext cx="1458912" cy="1779588"/>
          </a:xfrm>
          <a:custGeom>
            <a:avLst/>
            <a:gdLst>
              <a:gd name="T0" fmla="*/ 0 w 919"/>
              <a:gd name="T1" fmla="*/ 0 h 1121"/>
              <a:gd name="T2" fmla="*/ 0 w 919"/>
              <a:gd name="T3" fmla="*/ 2147483647 h 1121"/>
              <a:gd name="T4" fmla="*/ 2147483647 w 919"/>
              <a:gd name="T5" fmla="*/ 2147483647 h 1121"/>
              <a:gd name="T6" fmla="*/ 2147483647 w 919"/>
              <a:gd name="T7" fmla="*/ 0 h 1121"/>
              <a:gd name="T8" fmla="*/ 0 60000 65536"/>
              <a:gd name="T9" fmla="*/ 0 60000 65536"/>
              <a:gd name="T10" fmla="*/ 0 60000 65536"/>
              <a:gd name="T11" fmla="*/ 0 60000 65536"/>
              <a:gd name="T12" fmla="*/ 0 w 919"/>
              <a:gd name="T13" fmla="*/ 0 h 1121"/>
              <a:gd name="T14" fmla="*/ 919 w 919"/>
              <a:gd name="T15" fmla="*/ 1121 h 1121"/>
            </a:gdLst>
            <a:ahLst/>
            <a:cxnLst>
              <a:cxn ang="T8">
                <a:pos x="T0" y="T1"/>
              </a:cxn>
              <a:cxn ang="T9">
                <a:pos x="T2" y="T3"/>
              </a:cxn>
              <a:cxn ang="T10">
                <a:pos x="T4" y="T5"/>
              </a:cxn>
              <a:cxn ang="T11">
                <a:pos x="T6" y="T7"/>
              </a:cxn>
            </a:cxnLst>
            <a:rect l="T12" t="T13" r="T14" b="T15"/>
            <a:pathLst>
              <a:path w="919" h="1121">
                <a:moveTo>
                  <a:pt x="0" y="0"/>
                </a:moveTo>
                <a:lnTo>
                  <a:pt x="0" y="1121"/>
                </a:lnTo>
                <a:lnTo>
                  <a:pt x="919" y="1121"/>
                </a:lnTo>
                <a:lnTo>
                  <a:pt x="919" y="0"/>
                </a:lnTo>
              </a:path>
            </a:pathLst>
          </a:custGeom>
          <a:noFill/>
          <a:ln w="28575" cap="flat" cmpd="sng">
            <a:solidFill>
              <a:srgbClr val="000066"/>
            </a:solidFill>
            <a:prstDash val="solid"/>
            <a:round/>
            <a:headEnd/>
            <a:tailEnd/>
          </a:ln>
          <a:extLst>
            <a:ext uri="{909E8E84-426E-40DD-AFC4-6F175D3DCCD1}">
              <a14:hiddenFill xmlns:a14="http://schemas.microsoft.com/office/drawing/2010/main">
                <a:solidFill>
                  <a:srgbClr val="FFFFFF"/>
                </a:solidFill>
              </a14:hiddenFill>
            </a:ext>
          </a:extLst>
        </p:spPr>
        <p:txBody>
          <a:bodyPr lIns="90000" tIns="46800" rIns="90000" bIns="46800">
            <a:spAutoFit/>
          </a:bodyPr>
          <a:lstStyle/>
          <a:p>
            <a:endParaRPr lang="zh-CN" altLang="en-US"/>
          </a:p>
        </p:txBody>
      </p:sp>
      <p:sp>
        <p:nvSpPr>
          <p:cNvPr id="68610" name="Rectangle 11"/>
          <p:cNvSpPr>
            <a:spLocks noChangeArrowheads="1"/>
          </p:cNvSpPr>
          <p:nvPr/>
        </p:nvSpPr>
        <p:spPr bwMode="auto">
          <a:xfrm>
            <a:off x="6831013" y="3130550"/>
            <a:ext cx="1447800" cy="304800"/>
          </a:xfrm>
          <a:prstGeom prst="rect">
            <a:avLst/>
          </a:prstGeom>
          <a:noFill/>
          <a:ln w="19050">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lnSpc>
                <a:spcPct val="90000"/>
              </a:lnSpc>
            </a:pPr>
            <a:r>
              <a:rPr lang="zh-CN" altLang="en-US">
                <a:latin typeface="黑体" pitchFamily="2" charset="-122"/>
                <a:ea typeface="黑体" pitchFamily="2" charset="-122"/>
              </a:rPr>
              <a:t>？</a:t>
            </a:r>
          </a:p>
        </p:txBody>
      </p:sp>
      <p:sp>
        <p:nvSpPr>
          <p:cNvPr id="68611" name="Text Box 27"/>
          <p:cNvSpPr txBox="1">
            <a:spLocks noChangeArrowheads="1"/>
          </p:cNvSpPr>
          <p:nvPr/>
        </p:nvSpPr>
        <p:spPr bwMode="auto">
          <a:xfrm>
            <a:off x="3033713" y="4519613"/>
            <a:ext cx="1143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l">
              <a:spcBef>
                <a:spcPct val="50000"/>
              </a:spcBef>
            </a:pPr>
            <a:r>
              <a:rPr lang="zh-CN" altLang="en-US" sz="2000">
                <a:solidFill>
                  <a:srgbClr val="000066"/>
                </a:solidFill>
                <a:latin typeface="黑体" pitchFamily="2" charset="-122"/>
                <a:ea typeface="黑体" pitchFamily="2" charset="-122"/>
              </a:rPr>
              <a:t>1</a:t>
            </a:r>
            <a:r>
              <a:rPr lang="en-US" altLang="zh-CN" sz="2000">
                <a:solidFill>
                  <a:srgbClr val="000066"/>
                </a:solidFill>
                <a:latin typeface="黑体" pitchFamily="2" charset="-122"/>
                <a:ea typeface="黑体" pitchFamily="2" charset="-122"/>
              </a:rPr>
              <a:t>FFF</a:t>
            </a:r>
          </a:p>
        </p:txBody>
      </p:sp>
      <p:sp>
        <p:nvSpPr>
          <p:cNvPr id="68612" name="Rectangle 3"/>
          <p:cNvSpPr>
            <a:spLocks noChangeArrowheads="1"/>
          </p:cNvSpPr>
          <p:nvPr/>
        </p:nvSpPr>
        <p:spPr bwMode="auto">
          <a:xfrm>
            <a:off x="1201738" y="1089025"/>
            <a:ext cx="7942262" cy="193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eaLnBrk="1" hangingPunct="1">
              <a:lnSpc>
                <a:spcPct val="110000"/>
              </a:lnSpc>
            </a:pPr>
            <a:r>
              <a:rPr kumimoji="0" lang="zh-CN" altLang="en-US">
                <a:solidFill>
                  <a:srgbClr val="800000"/>
                </a:solidFill>
                <a:latin typeface="黑体" pitchFamily="2" charset="-122"/>
                <a:ea typeface="黑体" pitchFamily="2" charset="-122"/>
              </a:rPr>
              <a:t>出栈操作</a:t>
            </a:r>
            <a:r>
              <a:rPr kumimoji="0" lang="en-US" altLang="zh-CN">
                <a:solidFill>
                  <a:srgbClr val="800000"/>
                </a:solidFill>
                <a:latin typeface="黑体" pitchFamily="2" charset="-122"/>
                <a:ea typeface="黑体" pitchFamily="2" charset="-122"/>
              </a:rPr>
              <a:t>POP</a:t>
            </a:r>
            <a:r>
              <a:rPr kumimoji="0" lang="zh-CN" altLang="en-US">
                <a:solidFill>
                  <a:srgbClr val="800000"/>
                </a:solidFill>
                <a:latin typeface="黑体" pitchFamily="2" charset="-122"/>
                <a:ea typeface="黑体" pitchFamily="2" charset="-122"/>
              </a:rPr>
              <a:t>（弹出）：</a:t>
            </a:r>
            <a:r>
              <a:rPr kumimoji="0" lang="zh-CN" altLang="en-US">
                <a:latin typeface="黑体" pitchFamily="2" charset="-122"/>
                <a:ea typeface="黑体" pitchFamily="2" charset="-122"/>
              </a:rPr>
              <a:t> </a:t>
            </a:r>
          </a:p>
          <a:p>
            <a:pPr algn="l" eaLnBrk="1" hangingPunct="1">
              <a:lnSpc>
                <a:spcPct val="110000"/>
              </a:lnSpc>
            </a:pPr>
            <a:r>
              <a:rPr kumimoji="0" lang="zh-CN" altLang="en-US">
                <a:latin typeface="黑体" pitchFamily="2" charset="-122"/>
                <a:ea typeface="黑体" pitchFamily="2" charset="-122"/>
              </a:rPr>
              <a:t>   </a:t>
            </a:r>
            <a:r>
              <a:rPr kumimoji="0" lang="en-US" altLang="zh-CN">
                <a:latin typeface="黑体" pitchFamily="2" charset="-122"/>
                <a:ea typeface="黑体" pitchFamily="2" charset="-122"/>
              </a:rPr>
              <a:t>A</a:t>
            </a:r>
            <a:r>
              <a:rPr kumimoji="0" lang="zh-CN" altLang="en-US">
                <a:latin typeface="黑体" pitchFamily="2" charset="-122"/>
                <a:ea typeface="黑体" pitchFamily="2" charset="-122"/>
              </a:rPr>
              <a:t> </a:t>
            </a:r>
            <a:r>
              <a:rPr kumimoji="0" lang="en-US" altLang="zh-CN">
                <a:latin typeface="黑体" pitchFamily="2" charset="-122"/>
                <a:ea typeface="黑体" pitchFamily="2" charset="-122"/>
              </a:rPr>
              <a:t>←</a:t>
            </a:r>
            <a:r>
              <a:rPr kumimoji="0" lang="zh-CN" altLang="en-US">
                <a:latin typeface="黑体" pitchFamily="2" charset="-122"/>
                <a:ea typeface="黑体" pitchFamily="2" charset="-122"/>
              </a:rPr>
              <a:t>（（</a:t>
            </a:r>
            <a:r>
              <a:rPr kumimoji="0" lang="en-US" altLang="zh-CN">
                <a:latin typeface="黑体" pitchFamily="2" charset="-122"/>
                <a:ea typeface="黑体" pitchFamily="2" charset="-122"/>
              </a:rPr>
              <a:t>SP）） </a:t>
            </a:r>
            <a:r>
              <a:rPr lang="zh-CN" altLang="en-US">
                <a:solidFill>
                  <a:srgbClr val="006600"/>
                </a:solidFill>
                <a:latin typeface="黑体" pitchFamily="2" charset="-122"/>
                <a:ea typeface="黑体" pitchFamily="2" charset="-122"/>
              </a:rPr>
              <a:t>将栈顶内容弹出，送入</a:t>
            </a:r>
            <a:r>
              <a:rPr lang="en-US" altLang="zh-CN">
                <a:solidFill>
                  <a:srgbClr val="006600"/>
                </a:solidFill>
                <a:latin typeface="黑体" pitchFamily="2" charset="-122"/>
                <a:ea typeface="黑体" pitchFamily="2" charset="-122"/>
              </a:rPr>
              <a:t>A</a:t>
            </a:r>
            <a:r>
              <a:rPr lang="zh-CN" altLang="en-US">
                <a:solidFill>
                  <a:srgbClr val="006600"/>
                </a:solidFill>
                <a:latin typeface="黑体" pitchFamily="2" charset="-122"/>
                <a:ea typeface="黑体" pitchFamily="2" charset="-122"/>
              </a:rPr>
              <a:t>中</a:t>
            </a:r>
            <a:endParaRPr kumimoji="0" lang="zh-CN" altLang="en-US">
              <a:solidFill>
                <a:srgbClr val="006600"/>
              </a:solidFill>
              <a:latin typeface="黑体" pitchFamily="2" charset="-122"/>
              <a:ea typeface="黑体" pitchFamily="2" charset="-122"/>
            </a:endParaRPr>
          </a:p>
          <a:p>
            <a:pPr algn="l" eaLnBrk="1" hangingPunct="1">
              <a:lnSpc>
                <a:spcPct val="110000"/>
              </a:lnSpc>
            </a:pPr>
            <a:r>
              <a:rPr kumimoji="0" lang="zh-CN" altLang="en-US">
                <a:latin typeface="黑体" pitchFamily="2" charset="-122"/>
                <a:ea typeface="黑体" pitchFamily="2" charset="-122"/>
              </a:rPr>
              <a:t>   </a:t>
            </a:r>
            <a:r>
              <a:rPr kumimoji="0" lang="en-US" altLang="zh-CN">
                <a:latin typeface="黑体" pitchFamily="2" charset="-122"/>
                <a:ea typeface="黑体" pitchFamily="2" charset="-122"/>
              </a:rPr>
              <a:t>SP</a:t>
            </a:r>
            <a:r>
              <a:rPr kumimoji="0" lang="zh-CN" altLang="en-US">
                <a:latin typeface="黑体" pitchFamily="2" charset="-122"/>
                <a:ea typeface="黑体" pitchFamily="2" charset="-122"/>
              </a:rPr>
              <a:t> </a:t>
            </a:r>
            <a:r>
              <a:rPr kumimoji="0" lang="en-US" altLang="zh-CN">
                <a:latin typeface="黑体" pitchFamily="2" charset="-122"/>
                <a:ea typeface="黑体" pitchFamily="2" charset="-122"/>
              </a:rPr>
              <a:t>←</a:t>
            </a:r>
            <a:r>
              <a:rPr kumimoji="0" lang="zh-CN" altLang="en-US">
                <a:latin typeface="黑体" pitchFamily="2" charset="-122"/>
                <a:ea typeface="黑体" pitchFamily="2" charset="-122"/>
              </a:rPr>
              <a:t>（</a:t>
            </a:r>
            <a:r>
              <a:rPr kumimoji="0" lang="en-US" altLang="zh-CN">
                <a:latin typeface="黑体" pitchFamily="2" charset="-122"/>
                <a:ea typeface="黑体" pitchFamily="2" charset="-122"/>
              </a:rPr>
              <a:t>SP）+ 1 </a:t>
            </a:r>
            <a:r>
              <a:rPr lang="zh-CN" altLang="en-US">
                <a:solidFill>
                  <a:srgbClr val="006600"/>
                </a:solidFill>
                <a:latin typeface="黑体" pitchFamily="2" charset="-122"/>
                <a:ea typeface="黑体" pitchFamily="2" charset="-122"/>
              </a:rPr>
              <a:t>修改栈指针</a:t>
            </a:r>
          </a:p>
          <a:p>
            <a:pPr algn="l" eaLnBrk="1" hangingPunct="1">
              <a:lnSpc>
                <a:spcPct val="50000"/>
              </a:lnSpc>
            </a:pPr>
            <a:endParaRPr lang="zh-CN" altLang="en-US">
              <a:solidFill>
                <a:srgbClr val="006600"/>
              </a:solidFill>
              <a:latin typeface="黑体" pitchFamily="2" charset="-122"/>
              <a:ea typeface="黑体" pitchFamily="2" charset="-122"/>
            </a:endParaRPr>
          </a:p>
          <a:p>
            <a:pPr algn="l" eaLnBrk="1" hangingPunct="1">
              <a:lnSpc>
                <a:spcPct val="120000"/>
              </a:lnSpc>
            </a:pPr>
            <a:r>
              <a:rPr kumimoji="0" lang="zh-CN" altLang="en-US">
                <a:solidFill>
                  <a:schemeClr val="hlink"/>
                </a:solidFill>
                <a:latin typeface="黑体" pitchFamily="2" charset="-122"/>
                <a:ea typeface="黑体" pitchFamily="2" charset="-122"/>
              </a:rPr>
              <a:t>例如：</a:t>
            </a:r>
            <a:r>
              <a:rPr kumimoji="0" lang="en-US" altLang="zh-CN">
                <a:latin typeface="黑体" pitchFamily="2" charset="-122"/>
                <a:ea typeface="黑体" pitchFamily="2" charset="-122"/>
              </a:rPr>
              <a:t>POP A</a:t>
            </a:r>
            <a:endParaRPr lang="zh-CN" altLang="en-US">
              <a:solidFill>
                <a:srgbClr val="006600"/>
              </a:solidFill>
              <a:latin typeface="黑体" pitchFamily="2" charset="-122"/>
              <a:ea typeface="黑体" pitchFamily="2" charset="-122"/>
            </a:endParaRPr>
          </a:p>
        </p:txBody>
      </p:sp>
      <p:sp>
        <p:nvSpPr>
          <p:cNvPr id="68614" name="Rectangle 19"/>
          <p:cNvSpPr>
            <a:spLocks noChangeArrowheads="1"/>
          </p:cNvSpPr>
          <p:nvPr/>
        </p:nvSpPr>
        <p:spPr bwMode="auto">
          <a:xfrm>
            <a:off x="1233488" y="4608513"/>
            <a:ext cx="1447800" cy="2698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nSpc>
                <a:spcPct val="90000"/>
              </a:lnSpc>
            </a:pPr>
            <a:endParaRPr lang="zh-CN" altLang="en-US">
              <a:latin typeface="黑体" pitchFamily="2" charset="-122"/>
              <a:ea typeface="黑体" pitchFamily="2" charset="-122"/>
            </a:endParaRPr>
          </a:p>
        </p:txBody>
      </p:sp>
      <p:sp>
        <p:nvSpPr>
          <p:cNvPr id="68615" name="Text Box 20"/>
          <p:cNvSpPr txBox="1">
            <a:spLocks noChangeArrowheads="1"/>
          </p:cNvSpPr>
          <p:nvPr/>
        </p:nvSpPr>
        <p:spPr bwMode="auto">
          <a:xfrm>
            <a:off x="631825" y="4546600"/>
            <a:ext cx="5603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r">
              <a:spcBef>
                <a:spcPct val="50000"/>
              </a:spcBef>
            </a:pPr>
            <a:r>
              <a:rPr lang="en-US" altLang="zh-CN" sz="2000">
                <a:solidFill>
                  <a:srgbClr val="FF0000"/>
                </a:solidFill>
                <a:latin typeface="黑体" pitchFamily="2" charset="-122"/>
                <a:ea typeface="黑体" pitchFamily="2" charset="-122"/>
              </a:rPr>
              <a:t>SP</a:t>
            </a:r>
          </a:p>
        </p:txBody>
      </p:sp>
      <p:sp>
        <p:nvSpPr>
          <p:cNvPr id="68620" name="Rectangle 33"/>
          <p:cNvSpPr>
            <a:spLocks noChangeArrowheads="1"/>
          </p:cNvSpPr>
          <p:nvPr/>
        </p:nvSpPr>
        <p:spPr bwMode="auto">
          <a:xfrm>
            <a:off x="1233488" y="4608513"/>
            <a:ext cx="1447800" cy="269875"/>
          </a:xfrm>
          <a:prstGeom prst="rect">
            <a:avLst/>
          </a:prstGeom>
          <a:solidFill>
            <a:srgbClr val="FFFF00"/>
          </a:solidFill>
          <a:ln w="9525">
            <a:solidFill>
              <a:srgbClr val="000000"/>
            </a:solidFill>
            <a:miter lim="800000"/>
            <a:headEnd/>
            <a:tailEnd/>
          </a:ln>
        </p:spPr>
        <p:txBody>
          <a:bodyPr wrap="none" anchor="ctr"/>
          <a:lstStyle/>
          <a:p>
            <a:pPr>
              <a:lnSpc>
                <a:spcPct val="90000"/>
              </a:lnSpc>
            </a:pPr>
            <a:endParaRPr lang="zh-CN" altLang="en-US">
              <a:latin typeface="黑体" pitchFamily="2" charset="-122"/>
              <a:ea typeface="黑体" pitchFamily="2" charset="-122"/>
            </a:endParaRPr>
          </a:p>
        </p:txBody>
      </p:sp>
      <p:sp>
        <p:nvSpPr>
          <p:cNvPr id="68621" name="Text Box 34"/>
          <p:cNvSpPr txBox="1">
            <a:spLocks noChangeArrowheads="1"/>
          </p:cNvSpPr>
          <p:nvPr/>
        </p:nvSpPr>
        <p:spPr bwMode="auto">
          <a:xfrm>
            <a:off x="1536700" y="4529138"/>
            <a:ext cx="1066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l">
              <a:spcBef>
                <a:spcPct val="50000"/>
              </a:spcBef>
            </a:pPr>
            <a:r>
              <a:rPr lang="zh-CN" altLang="en-US" sz="2000">
                <a:solidFill>
                  <a:srgbClr val="000066"/>
                </a:solidFill>
                <a:latin typeface="黑体" pitchFamily="2" charset="-122"/>
                <a:ea typeface="黑体" pitchFamily="2" charset="-122"/>
              </a:rPr>
              <a:t>1</a:t>
            </a:r>
            <a:r>
              <a:rPr lang="en-US" altLang="zh-CN" sz="2000">
                <a:solidFill>
                  <a:srgbClr val="000066"/>
                </a:solidFill>
                <a:latin typeface="黑体" pitchFamily="2" charset="-122"/>
                <a:ea typeface="黑体" pitchFamily="2" charset="-122"/>
              </a:rPr>
              <a:t>FFFH</a:t>
            </a:r>
          </a:p>
        </p:txBody>
      </p:sp>
      <p:sp>
        <p:nvSpPr>
          <p:cNvPr id="68622" name="Rectangle 37"/>
          <p:cNvSpPr>
            <a:spLocks noChangeArrowheads="1"/>
          </p:cNvSpPr>
          <p:nvPr/>
        </p:nvSpPr>
        <p:spPr bwMode="auto">
          <a:xfrm>
            <a:off x="538163" y="495300"/>
            <a:ext cx="5307012" cy="414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71358" bIns="0" anchor="ctr">
            <a:spAutoFit/>
          </a:bodyPr>
          <a:lstStyle/>
          <a:p>
            <a:pPr algn="l" eaLnBrk="1" hangingPunct="1"/>
            <a:r>
              <a:rPr kumimoji="0" lang="zh-CN" altLang="en-US">
                <a:solidFill>
                  <a:srgbClr val="800000"/>
                </a:solidFill>
                <a:latin typeface="黑体" pitchFamily="2" charset="-122"/>
                <a:ea typeface="黑体" pitchFamily="2" charset="-122"/>
              </a:rPr>
              <a:t>3.4.2 堆栈操作</a:t>
            </a:r>
            <a:endParaRPr kumimoji="0" lang="zh-CN" altLang="en-US">
              <a:solidFill>
                <a:schemeClr val="tx1"/>
              </a:solidFill>
              <a:latin typeface="黑体" pitchFamily="2" charset="-122"/>
              <a:ea typeface="黑体" pitchFamily="2" charset="-122"/>
            </a:endParaRPr>
          </a:p>
        </p:txBody>
      </p:sp>
      <p:sp>
        <p:nvSpPr>
          <p:cNvPr id="68623" name="Text Box 26"/>
          <p:cNvSpPr txBox="1">
            <a:spLocks noChangeArrowheads="1"/>
          </p:cNvSpPr>
          <p:nvPr/>
        </p:nvSpPr>
        <p:spPr bwMode="auto">
          <a:xfrm>
            <a:off x="5743575" y="3054350"/>
            <a:ext cx="1168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l">
              <a:spcBef>
                <a:spcPct val="50000"/>
              </a:spcBef>
            </a:pPr>
            <a:r>
              <a:rPr lang="zh-CN" altLang="en-US" sz="2000">
                <a:solidFill>
                  <a:srgbClr val="000066"/>
                </a:solidFill>
                <a:latin typeface="黑体" pitchFamily="2" charset="-122"/>
                <a:ea typeface="黑体" pitchFamily="2" charset="-122"/>
              </a:rPr>
              <a:t>寄存器</a:t>
            </a:r>
            <a:r>
              <a:rPr lang="en-US" altLang="zh-CN" sz="2000">
                <a:solidFill>
                  <a:srgbClr val="000066"/>
                </a:solidFill>
                <a:latin typeface="黑体" pitchFamily="2" charset="-122"/>
                <a:ea typeface="黑体" pitchFamily="2" charset="-122"/>
              </a:rPr>
              <a:t>A</a:t>
            </a:r>
          </a:p>
        </p:txBody>
      </p:sp>
      <p:sp>
        <p:nvSpPr>
          <p:cNvPr id="68624" name="Line 42"/>
          <p:cNvSpPr>
            <a:spLocks noChangeShapeType="1"/>
          </p:cNvSpPr>
          <p:nvPr/>
        </p:nvSpPr>
        <p:spPr bwMode="auto">
          <a:xfrm>
            <a:off x="2470150" y="4737100"/>
            <a:ext cx="655638" cy="0"/>
          </a:xfrm>
          <a:prstGeom prst="line">
            <a:avLst/>
          </a:prstGeom>
          <a:noFill/>
          <a:ln w="28575">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3" name="Group 47"/>
          <p:cNvGrpSpPr>
            <a:grpSpLocks/>
          </p:cNvGrpSpPr>
          <p:nvPr/>
        </p:nvGrpSpPr>
        <p:grpSpPr bwMode="auto">
          <a:xfrm>
            <a:off x="1225550" y="3122613"/>
            <a:ext cx="7035800" cy="2849562"/>
            <a:chOff x="772" y="1967"/>
            <a:chExt cx="4432" cy="1795"/>
          </a:xfrm>
        </p:grpSpPr>
        <p:grpSp>
          <p:nvGrpSpPr>
            <p:cNvPr id="68628" name="Group 46"/>
            <p:cNvGrpSpPr>
              <a:grpSpLocks/>
            </p:cNvGrpSpPr>
            <p:nvPr/>
          </p:nvGrpSpPr>
          <p:grpSpPr bwMode="auto">
            <a:xfrm>
              <a:off x="772" y="1967"/>
              <a:ext cx="4432" cy="1309"/>
              <a:chOff x="772" y="1967"/>
              <a:chExt cx="4432" cy="1309"/>
            </a:xfrm>
          </p:grpSpPr>
          <p:sp>
            <p:nvSpPr>
              <p:cNvPr id="68629" name="Text Box 6"/>
              <p:cNvSpPr txBox="1">
                <a:spLocks noChangeArrowheads="1"/>
              </p:cNvSpPr>
              <p:nvPr/>
            </p:nvSpPr>
            <p:spPr bwMode="auto">
              <a:xfrm>
                <a:off x="1911" y="3017"/>
                <a:ext cx="72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l">
                  <a:spcBef>
                    <a:spcPct val="50000"/>
                  </a:spcBef>
                </a:pPr>
                <a:r>
                  <a:rPr lang="zh-CN" altLang="en-US" sz="2000">
                    <a:solidFill>
                      <a:srgbClr val="FF0000"/>
                    </a:solidFill>
                    <a:latin typeface="黑体" pitchFamily="2" charset="-122"/>
                    <a:ea typeface="黑体" pitchFamily="2" charset="-122"/>
                  </a:rPr>
                  <a:t>2000</a:t>
                </a:r>
              </a:p>
            </p:txBody>
          </p:sp>
          <p:grpSp>
            <p:nvGrpSpPr>
              <p:cNvPr id="68630" name="Group 39"/>
              <p:cNvGrpSpPr>
                <a:grpSpLocks/>
              </p:cNvGrpSpPr>
              <p:nvPr/>
            </p:nvGrpSpPr>
            <p:grpSpPr bwMode="auto">
              <a:xfrm>
                <a:off x="772" y="2858"/>
                <a:ext cx="912" cy="250"/>
                <a:chOff x="808" y="3047"/>
                <a:chExt cx="912" cy="250"/>
              </a:xfrm>
            </p:grpSpPr>
            <p:sp>
              <p:nvSpPr>
                <p:cNvPr id="68633" name="Rectangle 35"/>
                <p:cNvSpPr>
                  <a:spLocks noChangeArrowheads="1"/>
                </p:cNvSpPr>
                <p:nvPr/>
              </p:nvSpPr>
              <p:spPr bwMode="auto">
                <a:xfrm>
                  <a:off x="808" y="3091"/>
                  <a:ext cx="912" cy="170"/>
                </a:xfrm>
                <a:prstGeom prst="rect">
                  <a:avLst/>
                </a:prstGeom>
                <a:solidFill>
                  <a:srgbClr val="FFFF00"/>
                </a:solidFill>
                <a:ln w="9525">
                  <a:solidFill>
                    <a:srgbClr val="000000"/>
                  </a:solidFill>
                  <a:miter lim="800000"/>
                  <a:headEnd/>
                  <a:tailEnd/>
                </a:ln>
              </p:spPr>
              <p:txBody>
                <a:bodyPr wrap="none" anchor="ctr"/>
                <a:lstStyle/>
                <a:p>
                  <a:pPr>
                    <a:lnSpc>
                      <a:spcPct val="90000"/>
                    </a:lnSpc>
                  </a:pPr>
                  <a:endParaRPr lang="zh-CN" altLang="en-US">
                    <a:latin typeface="黑体" pitchFamily="2" charset="-122"/>
                    <a:ea typeface="黑体" pitchFamily="2" charset="-122"/>
                  </a:endParaRPr>
                </a:p>
              </p:txBody>
            </p:sp>
            <p:sp>
              <p:nvSpPr>
                <p:cNvPr id="68634" name="Text Box 36"/>
                <p:cNvSpPr txBox="1">
                  <a:spLocks noChangeArrowheads="1"/>
                </p:cNvSpPr>
                <p:nvPr/>
              </p:nvSpPr>
              <p:spPr bwMode="auto">
                <a:xfrm>
                  <a:off x="941" y="3047"/>
                  <a:ext cx="67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l">
                    <a:spcBef>
                      <a:spcPct val="50000"/>
                    </a:spcBef>
                  </a:pPr>
                  <a:r>
                    <a:rPr lang="zh-CN" altLang="en-US" sz="2000">
                      <a:solidFill>
                        <a:srgbClr val="FF0000"/>
                      </a:solidFill>
                      <a:latin typeface="黑体" pitchFamily="2" charset="-122"/>
                      <a:ea typeface="黑体" pitchFamily="2" charset="-122"/>
                    </a:rPr>
                    <a:t> 2000</a:t>
                  </a:r>
                  <a:r>
                    <a:rPr lang="en-US" altLang="zh-CN" sz="2000">
                      <a:solidFill>
                        <a:srgbClr val="FF0000"/>
                      </a:solidFill>
                      <a:latin typeface="黑体" pitchFamily="2" charset="-122"/>
                      <a:ea typeface="黑体" pitchFamily="2" charset="-122"/>
                    </a:rPr>
                    <a:t>H</a:t>
                  </a:r>
                </a:p>
              </p:txBody>
            </p:sp>
          </p:grpSp>
          <p:sp>
            <p:nvSpPr>
              <p:cNvPr id="68631" name="Rectangle 11"/>
              <p:cNvSpPr>
                <a:spLocks noChangeArrowheads="1"/>
              </p:cNvSpPr>
              <p:nvPr/>
            </p:nvSpPr>
            <p:spPr bwMode="auto">
              <a:xfrm>
                <a:off x="4292" y="1967"/>
                <a:ext cx="912" cy="192"/>
              </a:xfrm>
              <a:prstGeom prst="rect">
                <a:avLst/>
              </a:prstGeom>
              <a:solidFill>
                <a:srgbClr val="FFCC99"/>
              </a:solidFill>
              <a:ln w="19050">
                <a:solidFill>
                  <a:srgbClr val="000066"/>
                </a:solidFill>
                <a:miter lim="800000"/>
                <a:headEnd/>
                <a:tailEnd/>
              </a:ln>
            </p:spPr>
            <p:txBody>
              <a:bodyPr wrap="none" anchor="ctr"/>
              <a:lstStyle/>
              <a:p>
                <a:pPr>
                  <a:lnSpc>
                    <a:spcPct val="90000"/>
                  </a:lnSpc>
                </a:pPr>
                <a:endParaRPr lang="zh-CN" altLang="en-US">
                  <a:latin typeface="黑体" pitchFamily="2" charset="-122"/>
                  <a:ea typeface="黑体" pitchFamily="2" charset="-122"/>
                </a:endParaRPr>
              </a:p>
            </p:txBody>
          </p:sp>
          <p:sp>
            <p:nvSpPr>
              <p:cNvPr id="68632" name="Freeform 45"/>
              <p:cNvSpPr>
                <a:spLocks/>
              </p:cNvSpPr>
              <p:nvPr/>
            </p:nvSpPr>
            <p:spPr bwMode="auto">
              <a:xfrm>
                <a:off x="1578" y="2984"/>
                <a:ext cx="363" cy="292"/>
              </a:xfrm>
              <a:custGeom>
                <a:avLst/>
                <a:gdLst>
                  <a:gd name="T0" fmla="*/ 0 w 384"/>
                  <a:gd name="T1" fmla="*/ 0 h 187"/>
                  <a:gd name="T2" fmla="*/ 80 w 384"/>
                  <a:gd name="T3" fmla="*/ 0 h 187"/>
                  <a:gd name="T4" fmla="*/ 80 w 384"/>
                  <a:gd name="T5" fmla="*/ 292 h 187"/>
                  <a:gd name="T6" fmla="*/ 155 w 384"/>
                  <a:gd name="T7" fmla="*/ 292 h 187"/>
                  <a:gd name="T8" fmla="*/ 0 60000 65536"/>
                  <a:gd name="T9" fmla="*/ 0 60000 65536"/>
                  <a:gd name="T10" fmla="*/ 0 60000 65536"/>
                  <a:gd name="T11" fmla="*/ 0 60000 65536"/>
                  <a:gd name="T12" fmla="*/ 0 w 384"/>
                  <a:gd name="T13" fmla="*/ 0 h 187"/>
                  <a:gd name="T14" fmla="*/ 384 w 384"/>
                  <a:gd name="T15" fmla="*/ 187 h 187"/>
                </a:gdLst>
                <a:ahLst/>
                <a:cxnLst>
                  <a:cxn ang="T8">
                    <a:pos x="T0" y="T1"/>
                  </a:cxn>
                  <a:cxn ang="T9">
                    <a:pos x="T2" y="T3"/>
                  </a:cxn>
                  <a:cxn ang="T10">
                    <a:pos x="T4" y="T5"/>
                  </a:cxn>
                  <a:cxn ang="T11">
                    <a:pos x="T6" y="T7"/>
                  </a:cxn>
                </a:cxnLst>
                <a:rect l="T12" t="T13" r="T14" b="T15"/>
                <a:pathLst>
                  <a:path w="384" h="187">
                    <a:moveTo>
                      <a:pt x="0" y="0"/>
                    </a:moveTo>
                    <a:lnTo>
                      <a:pt x="197" y="0"/>
                    </a:lnTo>
                    <a:lnTo>
                      <a:pt x="197" y="187"/>
                    </a:lnTo>
                    <a:lnTo>
                      <a:pt x="384" y="187"/>
                    </a:lnTo>
                  </a:path>
                </a:pathLst>
              </a:custGeom>
              <a:noFill/>
              <a:ln w="28575" cap="flat" cmpd="sng">
                <a:solidFill>
                  <a:schemeClr val="hlink"/>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lIns="90000" tIns="46800" rIns="90000" bIns="46800">
                <a:spAutoFit/>
              </a:bodyPr>
              <a:lstStyle/>
              <a:p>
                <a:endParaRPr lang="zh-CN" altLang="en-US"/>
              </a:p>
            </p:txBody>
          </p:sp>
        </p:grpSp>
        <p:sp>
          <p:nvSpPr>
            <p:cNvPr id="68627" name="AutoShape 30"/>
            <p:cNvSpPr>
              <a:spLocks noChangeArrowheads="1"/>
            </p:cNvSpPr>
            <p:nvPr/>
          </p:nvSpPr>
          <p:spPr bwMode="auto">
            <a:xfrm>
              <a:off x="3658" y="3422"/>
              <a:ext cx="624" cy="340"/>
            </a:xfrm>
            <a:prstGeom prst="wedgeEllipseCallout">
              <a:avLst>
                <a:gd name="adj1" fmla="val -120032"/>
                <a:gd name="adj2" fmla="val -118236"/>
              </a:avLst>
            </a:prstGeom>
            <a:solidFill>
              <a:srgbClr val="CCFFCC"/>
            </a:solidFill>
            <a:ln w="9525">
              <a:solidFill>
                <a:srgbClr val="000000"/>
              </a:solidFill>
              <a:miter lim="800000"/>
              <a:headEnd/>
              <a:tailEnd/>
            </a:ln>
          </p:spPr>
          <p:txBody>
            <a:bodyPr wrap="none" anchor="ctr"/>
            <a:lstStyle/>
            <a:p>
              <a:pPr algn="ctr">
                <a:spcBef>
                  <a:spcPct val="50000"/>
                </a:spcBef>
              </a:pPr>
              <a:r>
                <a:rPr lang="zh-CN" altLang="en-US" sz="2000" dirty="0">
                  <a:solidFill>
                    <a:schemeClr val="tx1"/>
                  </a:solidFill>
                  <a:latin typeface="黑体" pitchFamily="2" charset="-122"/>
                  <a:ea typeface="黑体" pitchFamily="2" charset="-122"/>
                </a:rPr>
                <a:t>现栈顶</a:t>
              </a:r>
            </a:p>
            <a:p>
              <a:pPr algn="ctr">
                <a:lnSpc>
                  <a:spcPct val="30000"/>
                </a:lnSpc>
                <a:spcBef>
                  <a:spcPct val="50000"/>
                </a:spcBef>
              </a:pPr>
              <a:r>
                <a:rPr lang="zh-CN" altLang="en-US" sz="2000" dirty="0">
                  <a:solidFill>
                    <a:schemeClr val="tx1"/>
                  </a:solidFill>
                  <a:latin typeface="黑体" pitchFamily="2" charset="-122"/>
                  <a:ea typeface="黑体" pitchFamily="2" charset="-122"/>
                </a:rPr>
                <a:t>单元</a:t>
              </a:r>
            </a:p>
          </p:txBody>
        </p:sp>
      </p:grpSp>
      <p:sp>
        <p:nvSpPr>
          <p:cNvPr id="68619" name="AutoShape 28"/>
          <p:cNvSpPr>
            <a:spLocks noChangeArrowheads="1"/>
          </p:cNvSpPr>
          <p:nvPr/>
        </p:nvSpPr>
        <p:spPr bwMode="auto">
          <a:xfrm>
            <a:off x="5588000" y="4116388"/>
            <a:ext cx="990600" cy="541337"/>
          </a:xfrm>
          <a:prstGeom prst="wedgeEllipseCallout">
            <a:avLst>
              <a:gd name="adj1" fmla="val -98079"/>
              <a:gd name="adj2" fmla="val 71407"/>
            </a:avLst>
          </a:prstGeom>
          <a:solidFill>
            <a:srgbClr val="CCFFCC"/>
          </a:solidFill>
          <a:ln w="9525">
            <a:solidFill>
              <a:srgbClr val="000000"/>
            </a:solidFill>
            <a:miter lim="800000"/>
            <a:headEnd/>
            <a:tailEnd/>
          </a:ln>
        </p:spPr>
        <p:txBody>
          <a:bodyPr wrap="none" anchor="ctr"/>
          <a:lstStyle/>
          <a:p>
            <a:pPr algn="ctr">
              <a:spcBef>
                <a:spcPct val="50000"/>
              </a:spcBef>
            </a:pPr>
            <a:r>
              <a:rPr lang="zh-CN" altLang="en-US" sz="2000">
                <a:solidFill>
                  <a:schemeClr val="tx1"/>
                </a:solidFill>
                <a:latin typeface="黑体" pitchFamily="2" charset="-122"/>
                <a:ea typeface="黑体" pitchFamily="2" charset="-122"/>
              </a:rPr>
              <a:t>原栈顶</a:t>
            </a:r>
          </a:p>
          <a:p>
            <a:pPr algn="ctr">
              <a:lnSpc>
                <a:spcPct val="30000"/>
              </a:lnSpc>
              <a:spcBef>
                <a:spcPct val="50000"/>
              </a:spcBef>
            </a:pPr>
            <a:r>
              <a:rPr lang="zh-CN" altLang="en-US" sz="2000">
                <a:solidFill>
                  <a:schemeClr val="tx1"/>
                </a:solidFill>
                <a:latin typeface="黑体" pitchFamily="2" charset="-122"/>
                <a:ea typeface="黑体" pitchFamily="2" charset="-122"/>
              </a:rPr>
              <a:t>单元</a:t>
            </a:r>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3"/>
          <p:cNvSpPr>
            <a:spLocks noChangeArrowheads="1"/>
          </p:cNvSpPr>
          <p:nvPr/>
        </p:nvSpPr>
        <p:spPr bwMode="auto">
          <a:xfrm>
            <a:off x="744538" y="403225"/>
            <a:ext cx="7932737" cy="2198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l" eaLnBrk="1" hangingPunct="1">
              <a:lnSpc>
                <a:spcPct val="180000"/>
              </a:lnSpc>
            </a:pPr>
            <a:r>
              <a:rPr kumimoji="0" lang="zh-CN" altLang="en-US">
                <a:latin typeface="黑体" pitchFamily="2" charset="-122"/>
                <a:ea typeface="黑体" pitchFamily="2" charset="-122"/>
              </a:rPr>
              <a:t>堆栈的应用：</a:t>
            </a:r>
          </a:p>
          <a:p>
            <a:pPr algn="l" eaLnBrk="1" hangingPunct="1">
              <a:lnSpc>
                <a:spcPct val="130000"/>
              </a:lnSpc>
            </a:pPr>
            <a:r>
              <a:rPr kumimoji="0" lang="zh-CN" altLang="en-US">
                <a:latin typeface="黑体" pitchFamily="2" charset="-122"/>
                <a:ea typeface="黑体" pitchFamily="2" charset="-122"/>
              </a:rPr>
              <a:t>　　在一般计算机中，堆栈主要用来暂存中断断点、子程序调用时的返回地址、状态标志及现场信息等，也可用于子程序调用时参数的传递等。</a:t>
            </a:r>
            <a:endParaRPr kumimoji="0" lang="zh-CN" altLang="en-US" b="0">
              <a:solidFill>
                <a:schemeClr val="tx1"/>
              </a:solidFill>
              <a:latin typeface="黑体" pitchFamily="2" charset="-122"/>
              <a:ea typeface="黑体" pitchFamily="2" charset="-122"/>
            </a:endParaRPr>
          </a:p>
        </p:txBody>
      </p:sp>
      <p:grpSp>
        <p:nvGrpSpPr>
          <p:cNvPr id="69635" name="Group 12"/>
          <p:cNvGrpSpPr>
            <a:grpSpLocks/>
          </p:cNvGrpSpPr>
          <p:nvPr/>
        </p:nvGrpSpPr>
        <p:grpSpPr bwMode="auto">
          <a:xfrm>
            <a:off x="1236663" y="3122613"/>
            <a:ext cx="2451100" cy="2632075"/>
            <a:chOff x="2805" y="8392"/>
            <a:chExt cx="2975" cy="2461"/>
          </a:xfrm>
        </p:grpSpPr>
        <p:sp>
          <p:nvSpPr>
            <p:cNvPr id="69639" name="Line 13"/>
            <p:cNvSpPr>
              <a:spLocks noChangeShapeType="1"/>
            </p:cNvSpPr>
            <p:nvPr/>
          </p:nvSpPr>
          <p:spPr bwMode="auto">
            <a:xfrm>
              <a:off x="3380" y="8617"/>
              <a:ext cx="0" cy="636"/>
            </a:xfrm>
            <a:prstGeom prst="line">
              <a:avLst/>
            </a:prstGeom>
            <a:noFill/>
            <a:ln w="57150">
              <a:solidFill>
                <a:srgbClr val="00008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9640" name="Line 14"/>
            <p:cNvSpPr>
              <a:spLocks noChangeShapeType="1"/>
            </p:cNvSpPr>
            <p:nvPr/>
          </p:nvSpPr>
          <p:spPr bwMode="auto">
            <a:xfrm>
              <a:off x="3380" y="9389"/>
              <a:ext cx="0" cy="636"/>
            </a:xfrm>
            <a:prstGeom prst="line">
              <a:avLst/>
            </a:prstGeom>
            <a:noFill/>
            <a:ln w="57150">
              <a:solidFill>
                <a:srgbClr val="00008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9641" name="Line 15"/>
            <p:cNvSpPr>
              <a:spLocks noChangeShapeType="1"/>
            </p:cNvSpPr>
            <p:nvPr/>
          </p:nvSpPr>
          <p:spPr bwMode="auto">
            <a:xfrm>
              <a:off x="3380" y="10218"/>
              <a:ext cx="0" cy="635"/>
            </a:xfrm>
            <a:prstGeom prst="line">
              <a:avLst/>
            </a:prstGeom>
            <a:noFill/>
            <a:ln w="57150">
              <a:solidFill>
                <a:srgbClr val="00008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9642" name="Line 16"/>
            <p:cNvSpPr>
              <a:spLocks noChangeShapeType="1"/>
            </p:cNvSpPr>
            <p:nvPr/>
          </p:nvSpPr>
          <p:spPr bwMode="auto">
            <a:xfrm>
              <a:off x="4914" y="9036"/>
              <a:ext cx="0" cy="1126"/>
            </a:xfrm>
            <a:prstGeom prst="line">
              <a:avLst/>
            </a:prstGeom>
            <a:noFill/>
            <a:ln w="57150">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9643" name="Text Box 17"/>
            <p:cNvSpPr txBox="1">
              <a:spLocks noChangeArrowheads="1"/>
            </p:cNvSpPr>
            <p:nvPr/>
          </p:nvSpPr>
          <p:spPr bwMode="auto">
            <a:xfrm>
              <a:off x="2805" y="8392"/>
              <a:ext cx="905" cy="6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r>
                <a:rPr kumimoji="0" lang="zh-CN" altLang="en-US" sz="1800">
                  <a:latin typeface="黑体" pitchFamily="2" charset="-122"/>
                  <a:ea typeface="黑体" pitchFamily="2" charset="-122"/>
                </a:rPr>
                <a:t>主</a:t>
              </a:r>
            </a:p>
          </p:txBody>
        </p:sp>
        <p:sp>
          <p:nvSpPr>
            <p:cNvPr id="69644" name="Text Box 18"/>
            <p:cNvSpPr txBox="1">
              <a:spLocks noChangeArrowheads="1"/>
            </p:cNvSpPr>
            <p:nvPr/>
          </p:nvSpPr>
          <p:spPr bwMode="auto">
            <a:xfrm>
              <a:off x="4875" y="8714"/>
              <a:ext cx="905" cy="6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r>
                <a:rPr kumimoji="0" lang="zh-CN" altLang="en-US" sz="1800">
                  <a:latin typeface="黑体" pitchFamily="2" charset="-122"/>
                  <a:ea typeface="黑体" pitchFamily="2" charset="-122"/>
                </a:rPr>
                <a:t>子</a:t>
              </a:r>
            </a:p>
          </p:txBody>
        </p:sp>
        <p:sp>
          <p:nvSpPr>
            <p:cNvPr id="69645" name="Line 19"/>
            <p:cNvSpPr>
              <a:spLocks noChangeShapeType="1"/>
            </p:cNvSpPr>
            <p:nvPr/>
          </p:nvSpPr>
          <p:spPr bwMode="auto">
            <a:xfrm flipV="1">
              <a:off x="3380" y="9068"/>
              <a:ext cx="1495" cy="128"/>
            </a:xfrm>
            <a:prstGeom prst="line">
              <a:avLst/>
            </a:prstGeom>
            <a:noFill/>
            <a:ln w="9525">
              <a:solidFill>
                <a:srgbClr val="006600"/>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69646" name="Line 20"/>
            <p:cNvSpPr>
              <a:spLocks noChangeShapeType="1"/>
            </p:cNvSpPr>
            <p:nvPr/>
          </p:nvSpPr>
          <p:spPr bwMode="auto">
            <a:xfrm flipH="1" flipV="1">
              <a:off x="3380" y="9389"/>
              <a:ext cx="1495" cy="740"/>
            </a:xfrm>
            <a:prstGeom prst="line">
              <a:avLst/>
            </a:prstGeom>
            <a:noFill/>
            <a:ln w="9525">
              <a:solidFill>
                <a:srgbClr val="006600"/>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69647" name="Line 21"/>
            <p:cNvSpPr>
              <a:spLocks noChangeShapeType="1"/>
            </p:cNvSpPr>
            <p:nvPr/>
          </p:nvSpPr>
          <p:spPr bwMode="auto">
            <a:xfrm flipV="1">
              <a:off x="3380" y="9132"/>
              <a:ext cx="1456" cy="837"/>
            </a:xfrm>
            <a:prstGeom prst="line">
              <a:avLst/>
            </a:prstGeom>
            <a:noFill/>
            <a:ln w="9525">
              <a:solidFill>
                <a:srgbClr val="FF00FF"/>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69648" name="Line 22"/>
            <p:cNvSpPr>
              <a:spLocks noChangeShapeType="1"/>
            </p:cNvSpPr>
            <p:nvPr/>
          </p:nvSpPr>
          <p:spPr bwMode="auto">
            <a:xfrm flipH="1">
              <a:off x="3380" y="10162"/>
              <a:ext cx="1495" cy="64"/>
            </a:xfrm>
            <a:prstGeom prst="line">
              <a:avLst/>
            </a:prstGeom>
            <a:noFill/>
            <a:ln w="9525">
              <a:solidFill>
                <a:srgbClr val="FF00FF"/>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grpSp>
      <p:sp>
        <p:nvSpPr>
          <p:cNvPr id="69636" name="AutoShape 19"/>
          <p:cNvSpPr>
            <a:spLocks noChangeArrowheads="1"/>
          </p:cNvSpPr>
          <p:nvPr/>
        </p:nvSpPr>
        <p:spPr bwMode="auto">
          <a:xfrm>
            <a:off x="4052888" y="2668588"/>
            <a:ext cx="4248150" cy="693737"/>
          </a:xfrm>
          <a:prstGeom prst="wedgeRoundRectCallout">
            <a:avLst>
              <a:gd name="adj1" fmla="val -73356"/>
              <a:gd name="adj2" fmla="val 117736"/>
              <a:gd name="adj3" fmla="val 16667"/>
            </a:avLst>
          </a:prstGeom>
          <a:noFill/>
          <a:ln w="9525" algn="ctr">
            <a:solidFill>
              <a:srgbClr val="0066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pPr algn="l"/>
            <a:r>
              <a:rPr lang="zh-CN" altLang="en-US" sz="2000">
                <a:solidFill>
                  <a:srgbClr val="003300"/>
                </a:solidFill>
                <a:latin typeface="黑体" pitchFamily="2" charset="-122"/>
                <a:ea typeface="黑体" pitchFamily="2" charset="-122"/>
              </a:rPr>
              <a:t>  转子前，作</a:t>
            </a:r>
            <a:r>
              <a:rPr lang="en-US" altLang="zh-CN" sz="2000">
                <a:solidFill>
                  <a:srgbClr val="003300"/>
                </a:solidFill>
                <a:latin typeface="黑体" pitchFamily="2" charset="-122"/>
                <a:ea typeface="黑体" pitchFamily="2" charset="-122"/>
              </a:rPr>
              <a:t>PUSH</a:t>
            </a:r>
            <a:r>
              <a:rPr lang="zh-CN" altLang="en-US" sz="2000">
                <a:solidFill>
                  <a:srgbClr val="003300"/>
                </a:solidFill>
                <a:latin typeface="黑体" pitchFamily="2" charset="-122"/>
                <a:ea typeface="黑体" pitchFamily="2" charset="-122"/>
              </a:rPr>
              <a:t>操作把当前的</a:t>
            </a:r>
            <a:r>
              <a:rPr lang="en-US" altLang="zh-CN" sz="2000">
                <a:solidFill>
                  <a:srgbClr val="003300"/>
                </a:solidFill>
                <a:latin typeface="黑体" pitchFamily="2" charset="-122"/>
                <a:ea typeface="黑体" pitchFamily="2" charset="-122"/>
              </a:rPr>
              <a:t>PC</a:t>
            </a:r>
            <a:r>
              <a:rPr lang="zh-CN" altLang="en-US" sz="2000">
                <a:solidFill>
                  <a:srgbClr val="003300"/>
                </a:solidFill>
                <a:latin typeface="黑体" pitchFamily="2" charset="-122"/>
                <a:ea typeface="黑体" pitchFamily="2" charset="-122"/>
              </a:rPr>
              <a:t>值压入堆栈，然后再</a:t>
            </a:r>
            <a:r>
              <a:rPr lang="en-US" altLang="zh-CN" sz="2000">
                <a:solidFill>
                  <a:srgbClr val="003300"/>
                </a:solidFill>
                <a:latin typeface="黑体" pitchFamily="2" charset="-122"/>
                <a:ea typeface="黑体" pitchFamily="2" charset="-122"/>
              </a:rPr>
              <a:t>PC←SUB_A；</a:t>
            </a:r>
            <a:endParaRPr lang="zh-CN" altLang="en-US" sz="2000">
              <a:solidFill>
                <a:srgbClr val="003300"/>
              </a:solidFill>
              <a:latin typeface="黑体" pitchFamily="2" charset="-122"/>
              <a:ea typeface="黑体" pitchFamily="2" charset="-122"/>
            </a:endParaRPr>
          </a:p>
        </p:txBody>
      </p:sp>
      <p:sp>
        <p:nvSpPr>
          <p:cNvPr id="69637" name="AutoShape 20"/>
          <p:cNvSpPr>
            <a:spLocks noChangeArrowheads="1"/>
          </p:cNvSpPr>
          <p:nvPr/>
        </p:nvSpPr>
        <p:spPr bwMode="auto">
          <a:xfrm>
            <a:off x="4111625" y="5424488"/>
            <a:ext cx="4248150" cy="693737"/>
          </a:xfrm>
          <a:prstGeom prst="wedgeRoundRectCallout">
            <a:avLst>
              <a:gd name="adj1" fmla="val -74662"/>
              <a:gd name="adj2" fmla="val -113843"/>
              <a:gd name="adj3" fmla="val 16667"/>
            </a:avLst>
          </a:prstGeom>
          <a:noFill/>
          <a:ln w="9525" algn="ctr">
            <a:solidFill>
              <a:srgbClr val="0066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pPr algn="l"/>
            <a:r>
              <a:rPr lang="zh-CN" altLang="en-US" sz="2000">
                <a:solidFill>
                  <a:srgbClr val="003300"/>
                </a:solidFill>
                <a:latin typeface="黑体" pitchFamily="2" charset="-122"/>
                <a:ea typeface="黑体" pitchFamily="2" charset="-122"/>
              </a:rPr>
              <a:t>    返回时</a:t>
            </a:r>
            <a:r>
              <a:rPr lang="en-US" altLang="zh-CN" sz="2000">
                <a:solidFill>
                  <a:srgbClr val="003300"/>
                </a:solidFill>
                <a:latin typeface="黑体" pitchFamily="2" charset="-122"/>
                <a:ea typeface="黑体" pitchFamily="2" charset="-122"/>
              </a:rPr>
              <a:t>,</a:t>
            </a:r>
            <a:r>
              <a:rPr lang="zh-CN" altLang="en-US" sz="2000">
                <a:solidFill>
                  <a:srgbClr val="003300"/>
                </a:solidFill>
                <a:latin typeface="黑体" pitchFamily="2" charset="-122"/>
                <a:ea typeface="黑体" pitchFamily="2" charset="-122"/>
              </a:rPr>
              <a:t>用</a:t>
            </a:r>
            <a:r>
              <a:rPr lang="en-US" altLang="zh-CN" sz="2000">
                <a:solidFill>
                  <a:srgbClr val="003300"/>
                </a:solidFill>
                <a:latin typeface="黑体" pitchFamily="2" charset="-122"/>
                <a:ea typeface="黑体" pitchFamily="2" charset="-122"/>
              </a:rPr>
              <a:t>RET</a:t>
            </a:r>
            <a:r>
              <a:rPr lang="zh-CN" altLang="en-US" sz="2000">
                <a:solidFill>
                  <a:srgbClr val="003300"/>
                </a:solidFill>
                <a:latin typeface="黑体" pitchFamily="2" charset="-122"/>
                <a:ea typeface="黑体" pitchFamily="2" charset="-122"/>
              </a:rPr>
              <a:t>指令恢复原来</a:t>
            </a:r>
            <a:r>
              <a:rPr lang="en-US" altLang="zh-CN" sz="2000">
                <a:solidFill>
                  <a:srgbClr val="003300"/>
                </a:solidFill>
                <a:latin typeface="黑体" pitchFamily="2" charset="-122"/>
                <a:ea typeface="黑体" pitchFamily="2" charset="-122"/>
              </a:rPr>
              <a:t>PC</a:t>
            </a:r>
            <a:r>
              <a:rPr lang="zh-CN" altLang="en-US" sz="2000">
                <a:solidFill>
                  <a:srgbClr val="003300"/>
                </a:solidFill>
                <a:latin typeface="黑体" pitchFamily="2" charset="-122"/>
                <a:ea typeface="黑体" pitchFamily="2" charset="-122"/>
              </a:rPr>
              <a:t>的值，相当于</a:t>
            </a:r>
            <a:r>
              <a:rPr lang="en-US" altLang="zh-CN" sz="2000">
                <a:solidFill>
                  <a:srgbClr val="003300"/>
                </a:solidFill>
                <a:latin typeface="黑体" pitchFamily="2" charset="-122"/>
                <a:ea typeface="黑体" pitchFamily="2" charset="-122"/>
              </a:rPr>
              <a:t>POP PC</a:t>
            </a:r>
            <a:r>
              <a:rPr lang="zh-CN" altLang="en-US" sz="2000">
                <a:solidFill>
                  <a:srgbClr val="003300"/>
                </a:solidFill>
                <a:latin typeface="黑体" pitchFamily="2" charset="-122"/>
                <a:ea typeface="黑体" pitchFamily="2" charset="-122"/>
              </a:rPr>
              <a:t>指令。 </a:t>
            </a:r>
            <a:r>
              <a:rPr lang="en-US" altLang="zh-CN" sz="2000">
                <a:solidFill>
                  <a:srgbClr val="003300"/>
                </a:solidFill>
                <a:latin typeface="黑体" pitchFamily="2" charset="-122"/>
                <a:ea typeface="黑体" pitchFamily="2" charset="-122"/>
              </a:rPr>
              <a:t>；</a:t>
            </a:r>
            <a:endParaRPr lang="zh-CN" altLang="en-US" sz="2000">
              <a:solidFill>
                <a:srgbClr val="003300"/>
              </a:solidFill>
              <a:latin typeface="黑体" pitchFamily="2" charset="-122"/>
              <a:ea typeface="黑体" pitchFamily="2" charset="-122"/>
            </a:endParaRPr>
          </a:p>
        </p:txBody>
      </p:sp>
      <p:sp>
        <p:nvSpPr>
          <p:cNvPr id="67606" name="AutoShape 22"/>
          <p:cNvSpPr>
            <a:spLocks noChangeArrowheads="1"/>
          </p:cNvSpPr>
          <p:nvPr/>
        </p:nvSpPr>
        <p:spPr bwMode="auto">
          <a:xfrm>
            <a:off x="4559300" y="3692525"/>
            <a:ext cx="3760788" cy="1257300"/>
          </a:xfrm>
          <a:prstGeom prst="wedgeRoundRectCallout">
            <a:avLst>
              <a:gd name="adj1" fmla="val -89426"/>
              <a:gd name="adj2" fmla="val -759"/>
              <a:gd name="adj3" fmla="val 16667"/>
            </a:avLst>
          </a:prstGeom>
          <a:noFill/>
          <a:ln w="9525" algn="ctr">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pPr algn="l"/>
            <a:r>
              <a:rPr lang="zh-CN" altLang="en-US" sz="2000">
                <a:solidFill>
                  <a:srgbClr val="0000FF"/>
                </a:solidFill>
                <a:latin typeface="黑体" pitchFamily="2" charset="-122"/>
                <a:ea typeface="黑体" pitchFamily="2" charset="-122"/>
              </a:rPr>
              <a:t>    子程序中若要占用一些寄存器，则在使用之前先用</a:t>
            </a:r>
            <a:r>
              <a:rPr lang="en-US" altLang="zh-CN" sz="2000">
                <a:solidFill>
                  <a:srgbClr val="0000FF"/>
                </a:solidFill>
                <a:latin typeface="黑体" pitchFamily="2" charset="-122"/>
                <a:ea typeface="黑体" pitchFamily="2" charset="-122"/>
              </a:rPr>
              <a:t>PUSH</a:t>
            </a:r>
            <a:r>
              <a:rPr lang="zh-CN" altLang="en-US" sz="2000">
                <a:solidFill>
                  <a:srgbClr val="0000FF"/>
                </a:solidFill>
                <a:latin typeface="黑体" pitchFamily="2" charset="-122"/>
                <a:ea typeface="黑体" pitchFamily="2" charset="-122"/>
              </a:rPr>
              <a:t>指令保存“现场”，用完后再用</a:t>
            </a:r>
            <a:r>
              <a:rPr lang="en-US" altLang="zh-CN" sz="2000">
                <a:solidFill>
                  <a:srgbClr val="0000FF"/>
                </a:solidFill>
                <a:latin typeface="黑体" pitchFamily="2" charset="-122"/>
                <a:ea typeface="黑体" pitchFamily="2" charset="-122"/>
              </a:rPr>
              <a:t>POP</a:t>
            </a:r>
            <a:r>
              <a:rPr lang="zh-CN" altLang="en-US" sz="2000">
                <a:solidFill>
                  <a:srgbClr val="0000FF"/>
                </a:solidFill>
                <a:latin typeface="黑体" pitchFamily="2" charset="-122"/>
                <a:ea typeface="黑体" pitchFamily="2" charset="-122"/>
              </a:rPr>
              <a:t>指令还原“现场” 。</a:t>
            </a:r>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7606"/>
                                        </p:tgtEl>
                                        <p:attrNameLst>
                                          <p:attrName>style.visibility</p:attrName>
                                        </p:attrNameLst>
                                      </p:cBhvr>
                                      <p:to>
                                        <p:strVal val="visible"/>
                                      </p:to>
                                    </p:set>
                                    <p:animEffect transition="in" filter="wipe(up)">
                                      <p:cBhvr>
                                        <p:cTn id="7" dur="500"/>
                                        <p:tgtEl>
                                          <p:spTgt spid="676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606"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3"/>
          <p:cNvSpPr>
            <a:spLocks noChangeArrowheads="1"/>
          </p:cNvSpPr>
          <p:nvPr/>
        </p:nvSpPr>
        <p:spPr bwMode="auto">
          <a:xfrm>
            <a:off x="0" y="441325"/>
            <a:ext cx="91440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r>
              <a:rPr lang="zh-CN" altLang="en-US" sz="2600">
                <a:solidFill>
                  <a:srgbClr val="800000"/>
                </a:solidFill>
                <a:latin typeface="黑体" pitchFamily="2" charset="-122"/>
                <a:ea typeface="黑体" pitchFamily="2" charset="-122"/>
              </a:rPr>
              <a:t>§</a:t>
            </a:r>
            <a:r>
              <a:rPr kumimoji="0" lang="zh-CN" altLang="en-US" sz="2600">
                <a:solidFill>
                  <a:srgbClr val="800000"/>
                </a:solidFill>
                <a:latin typeface="黑体" pitchFamily="2" charset="-122"/>
                <a:ea typeface="黑体" pitchFamily="2" charset="-122"/>
              </a:rPr>
              <a:t>3.5 指令系统实例（</a:t>
            </a:r>
            <a:r>
              <a:rPr kumimoji="0" lang="en-US" altLang="zh-CN" sz="2600">
                <a:solidFill>
                  <a:srgbClr val="800000"/>
                </a:solidFill>
                <a:latin typeface="黑体" pitchFamily="2" charset="-122"/>
                <a:ea typeface="黑体" pitchFamily="2" charset="-122"/>
              </a:rPr>
              <a:t>X86</a:t>
            </a:r>
            <a:r>
              <a:rPr kumimoji="0" lang="zh-CN" altLang="en-US" sz="2600">
                <a:solidFill>
                  <a:srgbClr val="800000"/>
                </a:solidFill>
                <a:latin typeface="黑体" pitchFamily="2" charset="-122"/>
                <a:ea typeface="黑体" pitchFamily="2" charset="-122"/>
              </a:rPr>
              <a:t>的寻址方式） </a:t>
            </a:r>
          </a:p>
        </p:txBody>
      </p:sp>
      <p:sp>
        <p:nvSpPr>
          <p:cNvPr id="70659" name="Rectangle 5"/>
          <p:cNvSpPr>
            <a:spLocks noChangeArrowheads="1"/>
          </p:cNvSpPr>
          <p:nvPr/>
        </p:nvSpPr>
        <p:spPr bwMode="auto">
          <a:xfrm>
            <a:off x="657225" y="960438"/>
            <a:ext cx="8486775" cy="979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lnSpc>
                <a:spcPct val="120000"/>
              </a:lnSpc>
              <a:tabLst>
                <a:tab pos="2041525" algn="l"/>
              </a:tabLst>
            </a:pPr>
            <a:r>
              <a:rPr lang="zh-CN" altLang="en-US">
                <a:solidFill>
                  <a:srgbClr val="800000"/>
                </a:solidFill>
                <a:latin typeface="黑体" pitchFamily="2" charset="-122"/>
                <a:ea typeface="黑体" pitchFamily="2" charset="-122"/>
              </a:rPr>
              <a:t>3.5.0 与8086/8088相关的预备知识</a:t>
            </a:r>
            <a:endParaRPr lang="zh-CN" altLang="en-US">
              <a:latin typeface="黑体" pitchFamily="2" charset="-122"/>
              <a:ea typeface="黑体" pitchFamily="2" charset="-122"/>
            </a:endParaRPr>
          </a:p>
          <a:p>
            <a:pPr algn="l">
              <a:lnSpc>
                <a:spcPct val="120000"/>
              </a:lnSpc>
              <a:tabLst>
                <a:tab pos="2041525" algn="l"/>
              </a:tabLst>
            </a:pPr>
            <a:r>
              <a:rPr lang="zh-CN" altLang="en-US">
                <a:solidFill>
                  <a:srgbClr val="990000"/>
                </a:solidFill>
                <a:latin typeface="黑体" pitchFamily="2" charset="-122"/>
                <a:ea typeface="黑体" pitchFamily="2" charset="-122"/>
              </a:rPr>
              <a:t>   </a:t>
            </a:r>
            <a:r>
              <a:rPr lang="zh-CN" altLang="en-US">
                <a:solidFill>
                  <a:srgbClr val="800000"/>
                </a:solidFill>
                <a:latin typeface="黑体" pitchFamily="2" charset="-122"/>
                <a:ea typeface="黑体" pitchFamily="2" charset="-122"/>
              </a:rPr>
              <a:t>1. 8086/8088的结构</a:t>
            </a:r>
            <a:r>
              <a:rPr lang="zh-CN" altLang="en-US">
                <a:solidFill>
                  <a:srgbClr val="990000"/>
                </a:solidFill>
                <a:latin typeface="黑体" pitchFamily="2" charset="-122"/>
                <a:ea typeface="黑体" pitchFamily="2" charset="-122"/>
              </a:rPr>
              <a:t>  </a:t>
            </a:r>
            <a:endParaRPr lang="zh-CN" altLang="en-US" b="0">
              <a:solidFill>
                <a:srgbClr val="990000"/>
              </a:solidFill>
              <a:latin typeface="黑体" pitchFamily="2" charset="-122"/>
              <a:ea typeface="黑体" pitchFamily="2" charset="-122"/>
            </a:endParaRPr>
          </a:p>
        </p:txBody>
      </p:sp>
      <p:pic>
        <p:nvPicPr>
          <p:cNvPr id="70660" name="Picture 7" descr="tu 2 2-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6150" y="2060575"/>
            <a:ext cx="5967413" cy="4183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0661" name="AutoShape 8"/>
          <p:cNvSpPr>
            <a:spLocks noChangeAspect="1"/>
          </p:cNvSpPr>
          <p:nvPr/>
        </p:nvSpPr>
        <p:spPr bwMode="auto">
          <a:xfrm>
            <a:off x="7142163" y="2252663"/>
            <a:ext cx="292100" cy="2030412"/>
          </a:xfrm>
          <a:prstGeom prst="rightBrace">
            <a:avLst>
              <a:gd name="adj1" fmla="val 57926"/>
              <a:gd name="adj2" fmla="val 50000"/>
            </a:avLst>
          </a:prstGeom>
          <a:noFill/>
          <a:ln w="19050">
            <a:solidFill>
              <a:srgbClr val="003300"/>
            </a:solidFill>
            <a:round/>
            <a:headEnd/>
            <a:tailEnd/>
          </a:ln>
          <a:extLst>
            <a:ext uri="{909E8E84-426E-40DD-AFC4-6F175D3DCCD1}">
              <a14:hiddenFill xmlns:a14="http://schemas.microsoft.com/office/drawing/2010/main">
                <a:solidFill>
                  <a:srgbClr val="FFFFFF"/>
                </a:solidFill>
              </a14:hiddenFill>
            </a:ext>
          </a:extLst>
        </p:spPr>
        <p:txBody>
          <a:bodyPr/>
          <a:lstStyle/>
          <a:p>
            <a:pPr>
              <a:lnSpc>
                <a:spcPct val="90000"/>
              </a:lnSpc>
            </a:pPr>
            <a:endParaRPr lang="zh-CN" altLang="en-US">
              <a:latin typeface="黑体" pitchFamily="2" charset="-122"/>
              <a:ea typeface="黑体" pitchFamily="2" charset="-122"/>
            </a:endParaRPr>
          </a:p>
        </p:txBody>
      </p:sp>
      <p:sp>
        <p:nvSpPr>
          <p:cNvPr id="70662" name="AutoShape 9"/>
          <p:cNvSpPr>
            <a:spLocks noChangeAspect="1"/>
          </p:cNvSpPr>
          <p:nvPr/>
        </p:nvSpPr>
        <p:spPr bwMode="auto">
          <a:xfrm>
            <a:off x="7156450" y="4424363"/>
            <a:ext cx="323850" cy="1500187"/>
          </a:xfrm>
          <a:prstGeom prst="rightBrace">
            <a:avLst>
              <a:gd name="adj1" fmla="val 38603"/>
              <a:gd name="adj2" fmla="val 50000"/>
            </a:avLst>
          </a:prstGeom>
          <a:noFill/>
          <a:ln w="19050">
            <a:solidFill>
              <a:srgbClr val="003300"/>
            </a:solidFill>
            <a:round/>
            <a:headEnd/>
            <a:tailEnd/>
          </a:ln>
          <a:extLst>
            <a:ext uri="{909E8E84-426E-40DD-AFC4-6F175D3DCCD1}">
              <a14:hiddenFill xmlns:a14="http://schemas.microsoft.com/office/drawing/2010/main">
                <a:solidFill>
                  <a:srgbClr val="FFFFFF"/>
                </a:solidFill>
              </a14:hiddenFill>
            </a:ext>
          </a:extLst>
        </p:spPr>
        <p:txBody>
          <a:bodyPr/>
          <a:lstStyle/>
          <a:p>
            <a:pPr>
              <a:lnSpc>
                <a:spcPct val="90000"/>
              </a:lnSpc>
            </a:pPr>
            <a:endParaRPr lang="zh-CN" altLang="en-US">
              <a:latin typeface="黑体" pitchFamily="2" charset="-122"/>
              <a:ea typeface="黑体" pitchFamily="2" charset="-122"/>
            </a:endParaRPr>
          </a:p>
        </p:txBody>
      </p:sp>
      <p:sp>
        <p:nvSpPr>
          <p:cNvPr id="70663" name="Text Box 10"/>
          <p:cNvSpPr txBox="1">
            <a:spLocks noChangeAspect="1" noChangeArrowheads="1"/>
          </p:cNvSpPr>
          <p:nvPr/>
        </p:nvSpPr>
        <p:spPr bwMode="auto">
          <a:xfrm>
            <a:off x="7342188" y="3016250"/>
            <a:ext cx="1801812"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r>
              <a:rPr lang="zh-CN" altLang="en-US" sz="1800">
                <a:solidFill>
                  <a:srgbClr val="003300"/>
                </a:solidFill>
                <a:latin typeface="黑体" pitchFamily="2" charset="-122"/>
                <a:ea typeface="黑体" pitchFamily="2" charset="-122"/>
              </a:rPr>
              <a:t>总线接口部件</a:t>
            </a:r>
          </a:p>
          <a:p>
            <a:pPr algn="ctr"/>
            <a:r>
              <a:rPr lang="zh-CN" altLang="en-US" sz="1800">
                <a:solidFill>
                  <a:srgbClr val="003300"/>
                </a:solidFill>
                <a:latin typeface="黑体" pitchFamily="2" charset="-122"/>
                <a:ea typeface="黑体" pitchFamily="2" charset="-122"/>
              </a:rPr>
              <a:t>(</a:t>
            </a:r>
            <a:r>
              <a:rPr lang="en-US" altLang="zh-CN" sz="1800">
                <a:solidFill>
                  <a:srgbClr val="003300"/>
                </a:solidFill>
                <a:latin typeface="黑体" pitchFamily="2" charset="-122"/>
                <a:ea typeface="黑体" pitchFamily="2" charset="-122"/>
              </a:rPr>
              <a:t>BIU)</a:t>
            </a:r>
          </a:p>
        </p:txBody>
      </p:sp>
      <p:sp>
        <p:nvSpPr>
          <p:cNvPr id="70664" name="Text Box 11"/>
          <p:cNvSpPr txBox="1">
            <a:spLocks noChangeAspect="1" noChangeArrowheads="1"/>
          </p:cNvSpPr>
          <p:nvPr/>
        </p:nvSpPr>
        <p:spPr bwMode="auto">
          <a:xfrm>
            <a:off x="7250113" y="4826000"/>
            <a:ext cx="1677987"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r>
              <a:rPr lang="zh-CN" altLang="en-US" sz="1800">
                <a:solidFill>
                  <a:srgbClr val="003300"/>
                </a:solidFill>
                <a:latin typeface="黑体" pitchFamily="2" charset="-122"/>
                <a:ea typeface="黑体" pitchFamily="2" charset="-122"/>
              </a:rPr>
              <a:t>执行部件</a:t>
            </a:r>
          </a:p>
          <a:p>
            <a:pPr algn="ctr"/>
            <a:r>
              <a:rPr lang="zh-CN" altLang="en-US" sz="1800">
                <a:solidFill>
                  <a:srgbClr val="003300"/>
                </a:solidFill>
                <a:latin typeface="黑体" pitchFamily="2" charset="-122"/>
                <a:ea typeface="黑体" pitchFamily="2" charset="-122"/>
              </a:rPr>
              <a:t>(</a:t>
            </a:r>
            <a:r>
              <a:rPr lang="en-US" altLang="zh-CN" sz="1800">
                <a:solidFill>
                  <a:srgbClr val="003300"/>
                </a:solidFill>
                <a:latin typeface="黑体" pitchFamily="2" charset="-122"/>
                <a:ea typeface="黑体" pitchFamily="2" charset="-122"/>
              </a:rPr>
              <a:t>EU)</a:t>
            </a:r>
          </a:p>
        </p:txBody>
      </p:sp>
      <p:sp>
        <p:nvSpPr>
          <p:cNvPr id="70665" name="Text Box 10"/>
          <p:cNvSpPr txBox="1">
            <a:spLocks noChangeAspect="1" noChangeArrowheads="1"/>
          </p:cNvSpPr>
          <p:nvPr/>
        </p:nvSpPr>
        <p:spPr bwMode="auto">
          <a:xfrm>
            <a:off x="5641975" y="1597025"/>
            <a:ext cx="1801813"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l"/>
            <a:r>
              <a:rPr lang="zh-CN" altLang="en-US" sz="1800">
                <a:solidFill>
                  <a:srgbClr val="003300"/>
                </a:solidFill>
                <a:latin typeface="黑体" pitchFamily="2" charset="-122"/>
                <a:ea typeface="黑体" pitchFamily="2" charset="-122"/>
              </a:rPr>
              <a:t>字长</a:t>
            </a:r>
            <a:r>
              <a:rPr lang="en-US" altLang="zh-CN" sz="1800">
                <a:solidFill>
                  <a:srgbClr val="003300"/>
                </a:solidFill>
                <a:latin typeface="黑体" pitchFamily="2" charset="-122"/>
                <a:ea typeface="黑体" pitchFamily="2" charset="-122"/>
              </a:rPr>
              <a:t>16</a:t>
            </a:r>
            <a:r>
              <a:rPr lang="zh-CN" altLang="en-US" sz="1800">
                <a:solidFill>
                  <a:srgbClr val="003300"/>
                </a:solidFill>
                <a:latin typeface="黑体" pitchFamily="2" charset="-122"/>
                <a:ea typeface="黑体" pitchFamily="2" charset="-122"/>
              </a:rPr>
              <a:t>位</a:t>
            </a:r>
          </a:p>
          <a:p>
            <a:pPr algn="l"/>
            <a:r>
              <a:rPr lang="zh-CN" altLang="en-US" sz="1800">
                <a:solidFill>
                  <a:srgbClr val="003300"/>
                </a:solidFill>
                <a:latin typeface="黑体" pitchFamily="2" charset="-122"/>
                <a:ea typeface="黑体" pitchFamily="2" charset="-122"/>
              </a:rPr>
              <a:t>内存</a:t>
            </a:r>
            <a:r>
              <a:rPr lang="en-US" altLang="zh-CN" sz="1800">
                <a:solidFill>
                  <a:srgbClr val="003300"/>
                </a:solidFill>
                <a:latin typeface="黑体" pitchFamily="2" charset="-122"/>
                <a:ea typeface="黑体" pitchFamily="2" charset="-122"/>
              </a:rPr>
              <a:t>1MB</a:t>
            </a:r>
          </a:p>
        </p:txBody>
      </p:sp>
    </p:spTree>
  </p:cSld>
  <p:clrMapOvr>
    <a:masterClrMapping/>
  </p:clrMapOvr>
  <p:transition>
    <p:wipe dir="d"/>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ChangeArrowheads="1"/>
          </p:cNvSpPr>
          <p:nvPr/>
        </p:nvSpPr>
        <p:spPr bwMode="auto">
          <a:xfrm>
            <a:off x="657225" y="338138"/>
            <a:ext cx="8486775" cy="1052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lnSpc>
                <a:spcPct val="130000"/>
              </a:lnSpc>
              <a:tabLst>
                <a:tab pos="2041525" algn="l"/>
              </a:tabLst>
            </a:pPr>
            <a:r>
              <a:rPr lang="zh-CN" altLang="en-US">
                <a:solidFill>
                  <a:srgbClr val="800000"/>
                </a:solidFill>
                <a:latin typeface="黑体" pitchFamily="2" charset="-122"/>
                <a:ea typeface="黑体" pitchFamily="2" charset="-122"/>
              </a:rPr>
              <a:t>3.5.0 与8086/8088相关的预备知识</a:t>
            </a:r>
            <a:endParaRPr lang="zh-CN" altLang="en-US">
              <a:latin typeface="黑体" pitchFamily="2" charset="-122"/>
              <a:ea typeface="黑体" pitchFamily="2" charset="-122"/>
            </a:endParaRPr>
          </a:p>
          <a:p>
            <a:pPr algn="l">
              <a:lnSpc>
                <a:spcPct val="130000"/>
              </a:lnSpc>
              <a:tabLst>
                <a:tab pos="2041525" algn="l"/>
              </a:tabLst>
            </a:pPr>
            <a:r>
              <a:rPr lang="zh-CN" altLang="en-US">
                <a:solidFill>
                  <a:srgbClr val="990000"/>
                </a:solidFill>
                <a:latin typeface="黑体" pitchFamily="2" charset="-122"/>
                <a:ea typeface="黑体" pitchFamily="2" charset="-122"/>
              </a:rPr>
              <a:t>   </a:t>
            </a:r>
            <a:r>
              <a:rPr lang="en-US" altLang="zh-CN">
                <a:solidFill>
                  <a:srgbClr val="800000"/>
                </a:solidFill>
                <a:latin typeface="黑体" pitchFamily="2" charset="-122"/>
                <a:ea typeface="黑体" pitchFamily="2" charset="-122"/>
              </a:rPr>
              <a:t>2. </a:t>
            </a:r>
            <a:r>
              <a:rPr lang="zh-CN" altLang="en-US">
                <a:solidFill>
                  <a:srgbClr val="800000"/>
                </a:solidFill>
                <a:latin typeface="黑体" pitchFamily="2" charset="-122"/>
                <a:ea typeface="黑体" pitchFamily="2" charset="-122"/>
              </a:rPr>
              <a:t>段寄存器及内存的分段管理</a:t>
            </a:r>
          </a:p>
        </p:txBody>
      </p:sp>
      <p:sp>
        <p:nvSpPr>
          <p:cNvPr id="71683" name="Rectangle 19"/>
          <p:cNvSpPr>
            <a:spLocks noChangeArrowheads="1"/>
          </p:cNvSpPr>
          <p:nvPr/>
        </p:nvSpPr>
        <p:spPr bwMode="auto">
          <a:xfrm>
            <a:off x="1257300" y="2463800"/>
            <a:ext cx="7483475" cy="171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indent="219075">
              <a:lnSpc>
                <a:spcPct val="110000"/>
              </a:lnSpc>
              <a:tabLst>
                <a:tab pos="2041525" algn="l"/>
              </a:tabLst>
            </a:pPr>
            <a:r>
              <a:rPr lang="en-US" altLang="zh-CN">
                <a:latin typeface="黑体" pitchFamily="2" charset="-122"/>
                <a:ea typeface="黑体" pitchFamily="2" charset="-122"/>
              </a:rPr>
              <a:t>CS：</a:t>
            </a:r>
            <a:r>
              <a:rPr lang="zh-CN" altLang="en-US">
                <a:latin typeface="黑体" pitchFamily="2" charset="-122"/>
                <a:ea typeface="黑体" pitchFamily="2" charset="-122"/>
              </a:rPr>
              <a:t>代码段寄存器</a:t>
            </a:r>
          </a:p>
          <a:p>
            <a:pPr indent="219075">
              <a:lnSpc>
                <a:spcPct val="110000"/>
              </a:lnSpc>
              <a:tabLst>
                <a:tab pos="2041525" algn="l"/>
              </a:tabLst>
            </a:pPr>
            <a:r>
              <a:rPr lang="en-US" altLang="zh-CN">
                <a:latin typeface="黑体" pitchFamily="2" charset="-122"/>
                <a:ea typeface="黑体" pitchFamily="2" charset="-122"/>
              </a:rPr>
              <a:t>DS：</a:t>
            </a:r>
            <a:r>
              <a:rPr lang="zh-CN" altLang="en-US">
                <a:latin typeface="黑体" pitchFamily="2" charset="-122"/>
                <a:ea typeface="黑体" pitchFamily="2" charset="-122"/>
              </a:rPr>
              <a:t>数据段寄存器</a:t>
            </a:r>
          </a:p>
          <a:p>
            <a:pPr indent="219075">
              <a:lnSpc>
                <a:spcPct val="110000"/>
              </a:lnSpc>
              <a:tabLst>
                <a:tab pos="2041525" algn="l"/>
              </a:tabLst>
            </a:pPr>
            <a:r>
              <a:rPr lang="en-US" altLang="zh-CN">
                <a:latin typeface="黑体" pitchFamily="2" charset="-122"/>
                <a:ea typeface="黑体" pitchFamily="2" charset="-122"/>
              </a:rPr>
              <a:t>SS：</a:t>
            </a:r>
            <a:r>
              <a:rPr lang="zh-CN" altLang="en-US">
                <a:latin typeface="黑体" pitchFamily="2" charset="-122"/>
                <a:ea typeface="黑体" pitchFamily="2" charset="-122"/>
              </a:rPr>
              <a:t>堆栈段寄存器</a:t>
            </a:r>
          </a:p>
          <a:p>
            <a:pPr indent="219075" algn="l">
              <a:lnSpc>
                <a:spcPct val="110000"/>
              </a:lnSpc>
              <a:tabLst>
                <a:tab pos="2041525" algn="l"/>
              </a:tabLst>
            </a:pPr>
            <a:r>
              <a:rPr lang="en-US" altLang="zh-CN">
                <a:latin typeface="黑体" pitchFamily="2" charset="-122"/>
                <a:ea typeface="黑体" pitchFamily="2" charset="-122"/>
              </a:rPr>
              <a:t>ES：</a:t>
            </a:r>
            <a:r>
              <a:rPr lang="zh-CN" altLang="en-US">
                <a:latin typeface="黑体" pitchFamily="2" charset="-122"/>
                <a:ea typeface="黑体" pitchFamily="2" charset="-122"/>
              </a:rPr>
              <a:t>附加段寄存器 </a:t>
            </a:r>
            <a:endParaRPr lang="zh-CN" altLang="en-US" b="0">
              <a:solidFill>
                <a:schemeClr val="tx1"/>
              </a:solidFill>
              <a:latin typeface="黑体" pitchFamily="2" charset="-122"/>
              <a:ea typeface="黑体" pitchFamily="2" charset="-122"/>
            </a:endParaRPr>
          </a:p>
        </p:txBody>
      </p:sp>
      <p:pic>
        <p:nvPicPr>
          <p:cNvPr id="71684" name="Picture 20" descr="tu 2 2-12"/>
          <p:cNvPicPr>
            <a:picLocks noChangeArrowheads="1"/>
          </p:cNvPicPr>
          <p:nvPr/>
        </p:nvPicPr>
        <p:blipFill>
          <a:blip r:embed="rId2">
            <a:extLst>
              <a:ext uri="{28A0092B-C50C-407E-A947-70E740481C1C}">
                <a14:useLocalDpi xmlns:a14="http://schemas.microsoft.com/office/drawing/2010/main" val="0"/>
              </a:ext>
            </a:extLst>
          </a:blip>
          <a:srcRect b="49716"/>
          <a:stretch>
            <a:fillRect/>
          </a:stretch>
        </p:blipFill>
        <p:spPr bwMode="auto">
          <a:xfrm>
            <a:off x="4183063" y="2246313"/>
            <a:ext cx="4762500" cy="233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685" name="Rectangle 21"/>
          <p:cNvSpPr>
            <a:spLocks noChangeArrowheads="1"/>
          </p:cNvSpPr>
          <p:nvPr/>
        </p:nvSpPr>
        <p:spPr bwMode="auto">
          <a:xfrm>
            <a:off x="660400" y="4586288"/>
            <a:ext cx="8169275" cy="157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zh-CN" altLang="en-US">
                <a:solidFill>
                  <a:srgbClr val="008000"/>
                </a:solidFill>
                <a:latin typeface="黑体" pitchFamily="2" charset="-122"/>
                <a:ea typeface="黑体" pitchFamily="2" charset="-122"/>
              </a:rPr>
              <a:t>    </a:t>
            </a:r>
            <a:r>
              <a:rPr lang="zh-CN" altLang="en-US">
                <a:latin typeface="黑体" pitchFamily="2" charset="-122"/>
                <a:ea typeface="黑体" pitchFamily="2" charset="-122"/>
              </a:rPr>
              <a:t>通常将需执行的程序各部分(指令代码、数据、堆栈等)分别放在指定的某个段中。当</a:t>
            </a:r>
            <a:r>
              <a:rPr lang="en-US" altLang="zh-CN">
                <a:latin typeface="黑体" pitchFamily="2" charset="-122"/>
                <a:ea typeface="黑体" pitchFamily="2" charset="-122"/>
              </a:rPr>
              <a:t>CPU</a:t>
            </a:r>
            <a:r>
              <a:rPr lang="zh-CN" altLang="en-US">
                <a:latin typeface="黑体" pitchFamily="2" charset="-122"/>
                <a:ea typeface="黑体" pitchFamily="2" charset="-122"/>
              </a:rPr>
              <a:t>访问主存单元(如取指令或存取操作数)时，就必须指明（或默认使用）一个段寄存器作为该单元的段基值，并给出其段内的偏移量。</a:t>
            </a:r>
          </a:p>
        </p:txBody>
      </p:sp>
      <p:sp>
        <p:nvSpPr>
          <p:cNvPr id="71686" name="Text Box 27"/>
          <p:cNvSpPr txBox="1">
            <a:spLocks noChangeArrowheads="1"/>
          </p:cNvSpPr>
          <p:nvPr/>
        </p:nvSpPr>
        <p:spPr bwMode="auto">
          <a:xfrm>
            <a:off x="855663" y="1468438"/>
            <a:ext cx="7413625"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spcBef>
                <a:spcPct val="50000"/>
              </a:spcBef>
            </a:pPr>
            <a:r>
              <a:rPr lang="zh-CN" altLang="en-US">
                <a:latin typeface="黑体" pitchFamily="2" charset="-122"/>
                <a:ea typeface="黑体" pitchFamily="2" charset="-122"/>
              </a:rPr>
              <a:t>    为了使指令可以访问多于</a:t>
            </a:r>
            <a:r>
              <a:rPr lang="en-US" altLang="zh-CN">
                <a:latin typeface="黑体" pitchFamily="2" charset="-122"/>
                <a:ea typeface="黑体" pitchFamily="2" charset="-122"/>
              </a:rPr>
              <a:t>64KB</a:t>
            </a:r>
            <a:r>
              <a:rPr lang="zh-CN" altLang="en-US">
                <a:latin typeface="黑体" pitchFamily="2" charset="-122"/>
                <a:ea typeface="黑体" pitchFamily="2" charset="-122"/>
              </a:rPr>
              <a:t>的内存空间。对整个</a:t>
            </a:r>
            <a:r>
              <a:rPr lang="en-US" altLang="zh-CN">
                <a:latin typeface="黑体" pitchFamily="2" charset="-122"/>
                <a:ea typeface="黑体" pitchFamily="2" charset="-122"/>
              </a:rPr>
              <a:t>1MB</a:t>
            </a:r>
            <a:r>
              <a:rPr lang="zh-CN" altLang="en-US">
                <a:latin typeface="黑体" pitchFamily="2" charset="-122"/>
                <a:ea typeface="黑体" pitchFamily="2" charset="-122"/>
              </a:rPr>
              <a:t>的内存空间进行分段管理，每个段</a:t>
            </a:r>
            <a:r>
              <a:rPr lang="en-US" altLang="zh-CN">
                <a:latin typeface="黑体" pitchFamily="2" charset="-122"/>
                <a:ea typeface="黑体" pitchFamily="2" charset="-122"/>
              </a:rPr>
              <a:t>64KB</a:t>
            </a:r>
            <a:r>
              <a:rPr lang="zh-CN" altLang="en-US">
                <a:latin typeface="黑体" pitchFamily="2" charset="-122"/>
                <a:ea typeface="黑体" pitchFamily="2" charset="-122"/>
              </a:rPr>
              <a:t>。</a:t>
            </a:r>
          </a:p>
        </p:txBody>
      </p:sp>
    </p:spTree>
  </p:cSld>
  <p:clrMapOvr>
    <a:masterClrMapping/>
  </p:clrMapOvr>
  <p:transition>
    <p:wipe dir="d"/>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2706" name="Picture 10" descr="tu 2 2-12"/>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0625" y="1301750"/>
            <a:ext cx="4167188" cy="409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2707" name="Picture 11" descr="tu 2 2-13"/>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51488" y="2508250"/>
            <a:ext cx="2476500" cy="2501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 name="Group 28"/>
          <p:cNvGrpSpPr>
            <a:grpSpLocks/>
          </p:cNvGrpSpPr>
          <p:nvPr/>
        </p:nvGrpSpPr>
        <p:grpSpPr bwMode="auto">
          <a:xfrm>
            <a:off x="1738313" y="2228850"/>
            <a:ext cx="5710237" cy="1490663"/>
            <a:chOff x="1095" y="1404"/>
            <a:chExt cx="3597" cy="939"/>
          </a:xfrm>
        </p:grpSpPr>
        <p:sp>
          <p:nvSpPr>
            <p:cNvPr id="72721" name="Rectangle 13"/>
            <p:cNvSpPr>
              <a:spLocks noChangeArrowheads="1"/>
            </p:cNvSpPr>
            <p:nvPr/>
          </p:nvSpPr>
          <p:spPr bwMode="auto">
            <a:xfrm>
              <a:off x="1095" y="1550"/>
              <a:ext cx="392" cy="381"/>
            </a:xfrm>
            <a:prstGeom prst="rect">
              <a:avLst/>
            </a:prstGeom>
            <a:solidFill>
              <a:srgbClr val="0000FF">
                <a:alpha val="50195"/>
              </a:srgbClr>
            </a:solidFill>
            <a:ln w="9525">
              <a:solidFill>
                <a:srgbClr val="0000FF"/>
              </a:solidFill>
              <a:miter lim="800000"/>
              <a:headEnd/>
              <a:tailEnd/>
            </a:ln>
          </p:spPr>
          <p:txBody>
            <a:bodyPr wrap="none" anchor="ctr"/>
            <a:lstStyle/>
            <a:p>
              <a:pPr>
                <a:lnSpc>
                  <a:spcPct val="90000"/>
                </a:lnSpc>
              </a:pPr>
              <a:endParaRPr lang="zh-CN" altLang="en-US">
                <a:latin typeface="黑体" pitchFamily="2" charset="-122"/>
                <a:ea typeface="黑体" pitchFamily="2" charset="-122"/>
              </a:endParaRPr>
            </a:p>
          </p:txBody>
        </p:sp>
        <p:sp>
          <p:nvSpPr>
            <p:cNvPr id="72722" name="AutoShape 14"/>
            <p:cNvSpPr>
              <a:spLocks noChangeArrowheads="1"/>
            </p:cNvSpPr>
            <p:nvPr/>
          </p:nvSpPr>
          <p:spPr bwMode="auto">
            <a:xfrm>
              <a:off x="1129" y="1404"/>
              <a:ext cx="112" cy="140"/>
            </a:xfrm>
            <a:prstGeom prst="upArrow">
              <a:avLst>
                <a:gd name="adj1" fmla="val 50000"/>
                <a:gd name="adj2" fmla="val 31250"/>
              </a:avLst>
            </a:prstGeom>
            <a:solidFill>
              <a:srgbClr val="0000FF">
                <a:alpha val="50195"/>
              </a:srgbClr>
            </a:solidFill>
            <a:ln w="9525">
              <a:solidFill>
                <a:srgbClr val="0000FF"/>
              </a:solidFill>
              <a:miter lim="800000"/>
              <a:headEnd/>
              <a:tailEnd/>
            </a:ln>
          </p:spPr>
          <p:txBody>
            <a:bodyPr vert="eaVert" wrap="none" anchor="ctr"/>
            <a:lstStyle/>
            <a:p>
              <a:pPr>
                <a:lnSpc>
                  <a:spcPct val="90000"/>
                </a:lnSpc>
              </a:pPr>
              <a:endParaRPr lang="zh-CN" altLang="en-US">
                <a:latin typeface="黑体" pitchFamily="2" charset="-122"/>
                <a:ea typeface="黑体" pitchFamily="2" charset="-122"/>
              </a:endParaRPr>
            </a:p>
          </p:txBody>
        </p:sp>
        <p:sp>
          <p:nvSpPr>
            <p:cNvPr id="72723" name="Rectangle 15"/>
            <p:cNvSpPr>
              <a:spLocks noChangeArrowheads="1"/>
            </p:cNvSpPr>
            <p:nvPr/>
          </p:nvSpPr>
          <p:spPr bwMode="auto">
            <a:xfrm>
              <a:off x="3618" y="1980"/>
              <a:ext cx="1074" cy="124"/>
            </a:xfrm>
            <a:prstGeom prst="rect">
              <a:avLst/>
            </a:prstGeom>
            <a:solidFill>
              <a:srgbClr val="0000FF">
                <a:alpha val="50195"/>
              </a:srgbClr>
            </a:solidFill>
            <a:ln w="9525">
              <a:solidFill>
                <a:srgbClr val="0000FF"/>
              </a:solidFill>
              <a:miter lim="800000"/>
              <a:headEnd/>
              <a:tailEnd/>
            </a:ln>
          </p:spPr>
          <p:txBody>
            <a:bodyPr wrap="none" anchor="ctr"/>
            <a:lstStyle/>
            <a:p>
              <a:pPr>
                <a:lnSpc>
                  <a:spcPct val="90000"/>
                </a:lnSpc>
              </a:pPr>
              <a:endParaRPr lang="zh-CN" altLang="en-US">
                <a:latin typeface="黑体" pitchFamily="2" charset="-122"/>
                <a:ea typeface="黑体" pitchFamily="2" charset="-122"/>
              </a:endParaRPr>
            </a:p>
          </p:txBody>
        </p:sp>
        <p:sp>
          <p:nvSpPr>
            <p:cNvPr id="72724" name="Line 16"/>
            <p:cNvSpPr>
              <a:spLocks noChangeShapeType="1"/>
            </p:cNvSpPr>
            <p:nvPr/>
          </p:nvSpPr>
          <p:spPr bwMode="auto">
            <a:xfrm>
              <a:off x="4122" y="2101"/>
              <a:ext cx="0" cy="242"/>
            </a:xfrm>
            <a:prstGeom prst="line">
              <a:avLst/>
            </a:prstGeom>
            <a:noFill/>
            <a:ln w="57150">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3" name="Group 27"/>
          <p:cNvGrpSpPr>
            <a:grpSpLocks/>
          </p:cNvGrpSpPr>
          <p:nvPr/>
        </p:nvGrpSpPr>
        <p:grpSpPr bwMode="auto">
          <a:xfrm>
            <a:off x="2035175" y="1314450"/>
            <a:ext cx="5846763" cy="3187700"/>
            <a:chOff x="1282" y="828"/>
            <a:chExt cx="3683" cy="2008"/>
          </a:xfrm>
        </p:grpSpPr>
        <p:sp>
          <p:nvSpPr>
            <p:cNvPr id="72718" name="Rectangle 23"/>
            <p:cNvSpPr>
              <a:spLocks noChangeArrowheads="1"/>
            </p:cNvSpPr>
            <p:nvPr/>
          </p:nvSpPr>
          <p:spPr bwMode="auto">
            <a:xfrm>
              <a:off x="3618" y="2722"/>
              <a:ext cx="1347" cy="114"/>
            </a:xfrm>
            <a:prstGeom prst="rect">
              <a:avLst/>
            </a:prstGeom>
            <a:solidFill>
              <a:srgbClr val="FF0000">
                <a:alpha val="50195"/>
              </a:srgbClr>
            </a:solidFill>
            <a:ln w="9525">
              <a:solidFill>
                <a:srgbClr val="FF0000"/>
              </a:solidFill>
              <a:miter lim="800000"/>
              <a:headEnd/>
              <a:tailEnd/>
            </a:ln>
          </p:spPr>
          <p:txBody>
            <a:bodyPr wrap="none" anchor="ctr"/>
            <a:lstStyle/>
            <a:p>
              <a:pPr>
                <a:lnSpc>
                  <a:spcPct val="90000"/>
                </a:lnSpc>
              </a:pPr>
              <a:endParaRPr lang="zh-CN" altLang="en-US">
                <a:latin typeface="黑体" pitchFamily="2" charset="-122"/>
                <a:ea typeface="黑体" pitchFamily="2" charset="-122"/>
              </a:endParaRPr>
            </a:p>
          </p:txBody>
        </p:sp>
        <p:sp>
          <p:nvSpPr>
            <p:cNvPr id="72719" name="Line 24"/>
            <p:cNvSpPr>
              <a:spLocks noChangeShapeType="1"/>
            </p:cNvSpPr>
            <p:nvPr/>
          </p:nvSpPr>
          <p:spPr bwMode="auto">
            <a:xfrm>
              <a:off x="4293" y="2485"/>
              <a:ext cx="0" cy="237"/>
            </a:xfrm>
            <a:prstGeom prst="line">
              <a:avLst/>
            </a:prstGeom>
            <a:noFill/>
            <a:ln w="571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2720" name="Freeform 25"/>
            <p:cNvSpPr>
              <a:spLocks/>
            </p:cNvSpPr>
            <p:nvPr/>
          </p:nvSpPr>
          <p:spPr bwMode="auto">
            <a:xfrm>
              <a:off x="1282" y="828"/>
              <a:ext cx="858" cy="378"/>
            </a:xfrm>
            <a:custGeom>
              <a:avLst/>
              <a:gdLst>
                <a:gd name="T0" fmla="*/ 0 w 650"/>
                <a:gd name="T1" fmla="*/ 56985 h 257"/>
                <a:gd name="T2" fmla="*/ 0 w 650"/>
                <a:gd name="T3" fmla="*/ 39413 h 257"/>
                <a:gd name="T4" fmla="*/ 31710 w 650"/>
                <a:gd name="T5" fmla="*/ 39413 h 257"/>
                <a:gd name="T6" fmla="*/ 31710 w 650"/>
                <a:gd name="T7" fmla="*/ 0 h 257"/>
                <a:gd name="T8" fmla="*/ 0 60000 65536"/>
                <a:gd name="T9" fmla="*/ 0 60000 65536"/>
                <a:gd name="T10" fmla="*/ 0 60000 65536"/>
                <a:gd name="T11" fmla="*/ 0 60000 65536"/>
                <a:gd name="T12" fmla="*/ 0 w 650"/>
                <a:gd name="T13" fmla="*/ 0 h 257"/>
                <a:gd name="T14" fmla="*/ 650 w 650"/>
                <a:gd name="T15" fmla="*/ 257 h 257"/>
              </a:gdLst>
              <a:ahLst/>
              <a:cxnLst>
                <a:cxn ang="T8">
                  <a:pos x="T0" y="T1"/>
                </a:cxn>
                <a:cxn ang="T9">
                  <a:pos x="T2" y="T3"/>
                </a:cxn>
                <a:cxn ang="T10">
                  <a:pos x="T4" y="T5"/>
                </a:cxn>
                <a:cxn ang="T11">
                  <a:pos x="T6" y="T7"/>
                </a:cxn>
              </a:cxnLst>
              <a:rect l="T12" t="T13" r="T14" b="T15"/>
              <a:pathLst>
                <a:path w="650" h="257">
                  <a:moveTo>
                    <a:pt x="0" y="257"/>
                  </a:moveTo>
                  <a:lnTo>
                    <a:pt x="0" y="178"/>
                  </a:lnTo>
                  <a:lnTo>
                    <a:pt x="650" y="178"/>
                  </a:lnTo>
                  <a:lnTo>
                    <a:pt x="650" y="0"/>
                  </a:lnTo>
                </a:path>
              </a:pathLst>
            </a:custGeom>
            <a:noFill/>
            <a:ln w="57150" cmpd="sng">
              <a:solidFill>
                <a:srgbClr val="FF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sp>
        <p:nvSpPr>
          <p:cNvPr id="631835" name="Text Box 27"/>
          <p:cNvSpPr txBox="1">
            <a:spLocks noChangeArrowheads="1"/>
          </p:cNvSpPr>
          <p:nvPr/>
        </p:nvSpPr>
        <p:spPr bwMode="auto">
          <a:xfrm>
            <a:off x="1157288" y="5584825"/>
            <a:ext cx="7964487" cy="42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nSpc>
                <a:spcPct val="90000"/>
              </a:lnSpc>
              <a:spcBef>
                <a:spcPct val="50000"/>
              </a:spcBef>
            </a:pPr>
            <a:r>
              <a:rPr lang="zh-CN" altLang="en-US">
                <a:solidFill>
                  <a:schemeClr val="hlink"/>
                </a:solidFill>
                <a:latin typeface="黑体" pitchFamily="2" charset="-122"/>
                <a:ea typeface="黑体" pitchFamily="2" charset="-122"/>
              </a:rPr>
              <a:t>注：</a:t>
            </a:r>
            <a:r>
              <a:rPr lang="zh-CN" altLang="en-US">
                <a:latin typeface="黑体" pitchFamily="2" charset="-122"/>
                <a:ea typeface="黑体" pitchFamily="2" charset="-122"/>
              </a:rPr>
              <a:t>分段和分页不同，两个不同的段其空间可以重叠。</a:t>
            </a:r>
          </a:p>
        </p:txBody>
      </p:sp>
      <p:grpSp>
        <p:nvGrpSpPr>
          <p:cNvPr id="4" name="Group 29"/>
          <p:cNvGrpSpPr>
            <a:grpSpLocks/>
          </p:cNvGrpSpPr>
          <p:nvPr/>
        </p:nvGrpSpPr>
        <p:grpSpPr bwMode="auto">
          <a:xfrm>
            <a:off x="1490663" y="2228850"/>
            <a:ext cx="6380162" cy="1893888"/>
            <a:chOff x="939" y="1404"/>
            <a:chExt cx="4019" cy="1193"/>
          </a:xfrm>
        </p:grpSpPr>
        <p:sp>
          <p:nvSpPr>
            <p:cNvPr id="72713" name="AutoShape 19"/>
            <p:cNvSpPr>
              <a:spLocks noChangeArrowheads="1"/>
            </p:cNvSpPr>
            <p:nvPr/>
          </p:nvSpPr>
          <p:spPr bwMode="auto">
            <a:xfrm>
              <a:off x="1362" y="1404"/>
              <a:ext cx="107" cy="106"/>
            </a:xfrm>
            <a:prstGeom prst="upArrow">
              <a:avLst>
                <a:gd name="adj1" fmla="val 50000"/>
                <a:gd name="adj2" fmla="val 25000"/>
              </a:avLst>
            </a:prstGeom>
            <a:solidFill>
              <a:schemeClr val="accent1"/>
            </a:solidFill>
            <a:ln w="9525">
              <a:solidFill>
                <a:schemeClr val="tx1"/>
              </a:solidFill>
              <a:miter lim="800000"/>
              <a:headEnd/>
              <a:tailEnd/>
            </a:ln>
          </p:spPr>
          <p:txBody>
            <a:bodyPr vert="eaVert" wrap="none" anchor="ctr"/>
            <a:lstStyle/>
            <a:p>
              <a:pPr>
                <a:lnSpc>
                  <a:spcPct val="90000"/>
                </a:lnSpc>
              </a:pPr>
              <a:endParaRPr lang="zh-CN" altLang="en-US">
                <a:latin typeface="黑体" pitchFamily="2" charset="-122"/>
                <a:ea typeface="黑体" pitchFamily="2" charset="-122"/>
              </a:endParaRPr>
            </a:p>
          </p:txBody>
        </p:sp>
        <p:sp>
          <p:nvSpPr>
            <p:cNvPr id="72714" name="Rectangle 20"/>
            <p:cNvSpPr>
              <a:spLocks noChangeArrowheads="1"/>
            </p:cNvSpPr>
            <p:nvPr/>
          </p:nvSpPr>
          <p:spPr bwMode="auto">
            <a:xfrm>
              <a:off x="4027" y="1650"/>
              <a:ext cx="931" cy="123"/>
            </a:xfrm>
            <a:prstGeom prst="rect">
              <a:avLst/>
            </a:prstGeom>
            <a:solidFill>
              <a:schemeClr val="accent1">
                <a:alpha val="50195"/>
              </a:schemeClr>
            </a:solidFill>
            <a:ln w="9525">
              <a:solidFill>
                <a:schemeClr val="tx1"/>
              </a:solidFill>
              <a:miter lim="800000"/>
              <a:headEnd/>
              <a:tailEnd/>
            </a:ln>
          </p:spPr>
          <p:txBody>
            <a:bodyPr wrap="none" anchor="ctr"/>
            <a:lstStyle/>
            <a:p>
              <a:pPr>
                <a:lnSpc>
                  <a:spcPct val="90000"/>
                </a:lnSpc>
              </a:pPr>
              <a:endParaRPr lang="zh-CN" altLang="en-US">
                <a:latin typeface="黑体" pitchFamily="2" charset="-122"/>
                <a:ea typeface="黑体" pitchFamily="2" charset="-122"/>
              </a:endParaRPr>
            </a:p>
          </p:txBody>
        </p:sp>
        <p:sp>
          <p:nvSpPr>
            <p:cNvPr id="69647" name="Line 21"/>
            <p:cNvSpPr>
              <a:spLocks noChangeShapeType="1"/>
            </p:cNvSpPr>
            <p:nvPr/>
          </p:nvSpPr>
          <p:spPr bwMode="auto">
            <a:xfrm>
              <a:off x="4436" y="1773"/>
              <a:ext cx="0" cy="570"/>
            </a:xfrm>
            <a:prstGeom prst="line">
              <a:avLst/>
            </a:prstGeom>
            <a:noFill/>
            <a:ln w="57150">
              <a:solidFill>
                <a:schemeClr val="accent1">
                  <a:lumMod val="75000"/>
                </a:schemeClr>
              </a:solidFill>
              <a:round/>
              <a:headEnd/>
              <a:tailEnd type="triangle" w="med" len="med"/>
            </a:ln>
          </p:spPr>
          <p:txBody>
            <a:bodyPr wrap="none" anchor="ctr"/>
            <a:lstStyle/>
            <a:p>
              <a:pPr>
                <a:defRPr/>
              </a:pPr>
              <a:endParaRPr lang="zh-CN" altLang="en-US">
                <a:latin typeface="黑体" pitchFamily="2" charset="-122"/>
                <a:ea typeface="黑体" pitchFamily="2" charset="-122"/>
              </a:endParaRPr>
            </a:p>
          </p:txBody>
        </p:sp>
        <p:sp>
          <p:nvSpPr>
            <p:cNvPr id="72716" name="Rectangle 20"/>
            <p:cNvSpPr>
              <a:spLocks noChangeArrowheads="1"/>
            </p:cNvSpPr>
            <p:nvPr/>
          </p:nvSpPr>
          <p:spPr bwMode="auto">
            <a:xfrm>
              <a:off x="939" y="2501"/>
              <a:ext cx="405" cy="96"/>
            </a:xfrm>
            <a:prstGeom prst="rect">
              <a:avLst/>
            </a:prstGeom>
            <a:solidFill>
              <a:schemeClr val="accent1">
                <a:alpha val="50195"/>
              </a:schemeClr>
            </a:solidFill>
            <a:ln w="28575">
              <a:solidFill>
                <a:schemeClr val="tx1"/>
              </a:solidFill>
              <a:miter lim="800000"/>
              <a:headEnd/>
              <a:tailEnd/>
            </a:ln>
          </p:spPr>
          <p:txBody>
            <a:bodyPr wrap="none" anchor="ctr"/>
            <a:lstStyle/>
            <a:p>
              <a:pPr>
                <a:lnSpc>
                  <a:spcPct val="90000"/>
                </a:lnSpc>
              </a:pPr>
              <a:endParaRPr lang="zh-CN" altLang="en-US">
                <a:latin typeface="黑体" pitchFamily="2" charset="-122"/>
                <a:ea typeface="黑体" pitchFamily="2" charset="-122"/>
              </a:endParaRPr>
            </a:p>
          </p:txBody>
        </p:sp>
        <p:sp>
          <p:nvSpPr>
            <p:cNvPr id="72717" name="Freeform 22"/>
            <p:cNvSpPr>
              <a:spLocks/>
            </p:cNvSpPr>
            <p:nvPr/>
          </p:nvSpPr>
          <p:spPr bwMode="auto">
            <a:xfrm>
              <a:off x="1169" y="1482"/>
              <a:ext cx="967" cy="1018"/>
            </a:xfrm>
            <a:custGeom>
              <a:avLst/>
              <a:gdLst>
                <a:gd name="T0" fmla="*/ 0 w 967"/>
                <a:gd name="T1" fmla="*/ 1018 h 1018"/>
                <a:gd name="T2" fmla="*/ 7 w 967"/>
                <a:gd name="T3" fmla="*/ 726 h 1018"/>
                <a:gd name="T4" fmla="*/ 964 w 967"/>
                <a:gd name="T5" fmla="*/ 732 h 1018"/>
                <a:gd name="T6" fmla="*/ 967 w 967"/>
                <a:gd name="T7" fmla="*/ 2 h 1018"/>
                <a:gd name="T8" fmla="*/ 265 w 967"/>
                <a:gd name="T9" fmla="*/ 0 h 1018"/>
                <a:gd name="T10" fmla="*/ 0 60000 65536"/>
                <a:gd name="T11" fmla="*/ 0 60000 65536"/>
                <a:gd name="T12" fmla="*/ 0 60000 65536"/>
                <a:gd name="T13" fmla="*/ 0 60000 65536"/>
                <a:gd name="T14" fmla="*/ 0 60000 65536"/>
                <a:gd name="T15" fmla="*/ 0 w 967"/>
                <a:gd name="T16" fmla="*/ 0 h 1018"/>
                <a:gd name="T17" fmla="*/ 967 w 967"/>
                <a:gd name="T18" fmla="*/ 1018 h 1018"/>
              </a:gdLst>
              <a:ahLst/>
              <a:cxnLst>
                <a:cxn ang="T10">
                  <a:pos x="T0" y="T1"/>
                </a:cxn>
                <a:cxn ang="T11">
                  <a:pos x="T2" y="T3"/>
                </a:cxn>
                <a:cxn ang="T12">
                  <a:pos x="T4" y="T5"/>
                </a:cxn>
                <a:cxn ang="T13">
                  <a:pos x="T6" y="T7"/>
                </a:cxn>
                <a:cxn ang="T14">
                  <a:pos x="T8" y="T9"/>
                </a:cxn>
              </a:cxnLst>
              <a:rect l="T15" t="T16" r="T17" b="T18"/>
              <a:pathLst>
                <a:path w="967" h="1018">
                  <a:moveTo>
                    <a:pt x="0" y="1018"/>
                  </a:moveTo>
                  <a:lnTo>
                    <a:pt x="7" y="726"/>
                  </a:lnTo>
                  <a:lnTo>
                    <a:pt x="964" y="732"/>
                  </a:lnTo>
                  <a:lnTo>
                    <a:pt x="967" y="2"/>
                  </a:lnTo>
                  <a:lnTo>
                    <a:pt x="265" y="0"/>
                  </a:lnTo>
                </a:path>
              </a:pathLst>
            </a:custGeom>
            <a:noFill/>
            <a:ln w="57150" cap="flat" cmpd="sng">
              <a:solidFill>
                <a:schemeClr val="accent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grpSp>
      <p:sp>
        <p:nvSpPr>
          <p:cNvPr id="72712" name="Rectangle 2"/>
          <p:cNvSpPr>
            <a:spLocks noChangeArrowheads="1"/>
          </p:cNvSpPr>
          <p:nvPr/>
        </p:nvSpPr>
        <p:spPr bwMode="auto">
          <a:xfrm>
            <a:off x="657225" y="338138"/>
            <a:ext cx="8486775" cy="1052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lnSpc>
                <a:spcPct val="130000"/>
              </a:lnSpc>
              <a:tabLst>
                <a:tab pos="2041525" algn="l"/>
              </a:tabLst>
            </a:pPr>
            <a:r>
              <a:rPr lang="zh-CN" altLang="en-US">
                <a:solidFill>
                  <a:srgbClr val="800000"/>
                </a:solidFill>
                <a:latin typeface="黑体" pitchFamily="2" charset="-122"/>
                <a:ea typeface="黑体" pitchFamily="2" charset="-122"/>
              </a:rPr>
              <a:t>3.5.0 与8086/8088相关的预备知识</a:t>
            </a:r>
            <a:endParaRPr lang="zh-CN" altLang="en-US">
              <a:latin typeface="黑体" pitchFamily="2" charset="-122"/>
              <a:ea typeface="黑体" pitchFamily="2" charset="-122"/>
            </a:endParaRPr>
          </a:p>
          <a:p>
            <a:pPr algn="l">
              <a:lnSpc>
                <a:spcPct val="130000"/>
              </a:lnSpc>
              <a:tabLst>
                <a:tab pos="2041525" algn="l"/>
              </a:tabLst>
            </a:pPr>
            <a:r>
              <a:rPr lang="zh-CN" altLang="en-US">
                <a:solidFill>
                  <a:srgbClr val="990000"/>
                </a:solidFill>
                <a:latin typeface="黑体" pitchFamily="2" charset="-122"/>
                <a:ea typeface="黑体" pitchFamily="2" charset="-122"/>
              </a:rPr>
              <a:t>   </a:t>
            </a:r>
            <a:r>
              <a:rPr lang="en-US" altLang="zh-CN">
                <a:solidFill>
                  <a:srgbClr val="800000"/>
                </a:solidFill>
                <a:latin typeface="黑体" pitchFamily="2" charset="-122"/>
                <a:ea typeface="黑体" pitchFamily="2" charset="-122"/>
              </a:rPr>
              <a:t>2. </a:t>
            </a:r>
            <a:r>
              <a:rPr lang="zh-CN" altLang="en-US">
                <a:solidFill>
                  <a:srgbClr val="800000"/>
                </a:solidFill>
                <a:latin typeface="黑体" pitchFamily="2" charset="-122"/>
                <a:ea typeface="黑体" pitchFamily="2" charset="-122"/>
              </a:rPr>
              <a:t>段寄存器及内存的分段管理</a:t>
            </a: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00"/>
                                        <p:tgtEl>
                                          <p:spTgt spid="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left)">
                                      <p:cBhvr>
                                        <p:cTn id="17" dur="500"/>
                                        <p:tgtEl>
                                          <p:spTgt spid="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631835"/>
                                        </p:tgtEl>
                                        <p:attrNameLst>
                                          <p:attrName>style.visibility</p:attrName>
                                        </p:attrNameLst>
                                      </p:cBhvr>
                                      <p:to>
                                        <p:strVal val="visible"/>
                                      </p:to>
                                    </p:set>
                                    <p:animEffect transition="in" filter="wipe(up)">
                                      <p:cBhvr>
                                        <p:cTn id="22" dur="500"/>
                                        <p:tgtEl>
                                          <p:spTgt spid="6318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1835"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8"/>
          <p:cNvSpPr>
            <a:spLocks noChangeArrowheads="1"/>
          </p:cNvSpPr>
          <p:nvPr/>
        </p:nvSpPr>
        <p:spPr bwMode="auto">
          <a:xfrm>
            <a:off x="666750" y="536575"/>
            <a:ext cx="33131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eaLnBrk="1" hangingPunct="1"/>
            <a:r>
              <a:rPr kumimoji="0" lang="zh-CN" altLang="en-US">
                <a:solidFill>
                  <a:srgbClr val="800000"/>
                </a:solidFill>
                <a:latin typeface="黑体" pitchFamily="2" charset="-122"/>
                <a:ea typeface="黑体" pitchFamily="2" charset="-122"/>
              </a:rPr>
              <a:t>3.1.2 地址码结构</a:t>
            </a:r>
          </a:p>
        </p:txBody>
      </p:sp>
      <p:sp>
        <p:nvSpPr>
          <p:cNvPr id="9219" name="Rectangle 14"/>
          <p:cNvSpPr>
            <a:spLocks noChangeArrowheads="1"/>
          </p:cNvSpPr>
          <p:nvPr/>
        </p:nvSpPr>
        <p:spPr bwMode="auto">
          <a:xfrm>
            <a:off x="622300" y="2303463"/>
            <a:ext cx="8521700" cy="1274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lnSpc>
                <a:spcPct val="90000"/>
              </a:lnSpc>
              <a:spcAft>
                <a:spcPct val="30000"/>
              </a:spcAft>
            </a:pPr>
            <a:r>
              <a:rPr lang="zh-CN" altLang="en-US">
                <a:latin typeface="黑体" pitchFamily="2" charset="-122"/>
                <a:ea typeface="黑体" pitchFamily="2" charset="-122"/>
              </a:rPr>
              <a:t>    单地址指令</a:t>
            </a:r>
          </a:p>
          <a:p>
            <a:pPr>
              <a:lnSpc>
                <a:spcPct val="90000"/>
              </a:lnSpc>
              <a:spcBef>
                <a:spcPct val="20000"/>
              </a:spcBef>
            </a:pPr>
            <a:r>
              <a:rPr lang="zh-CN" altLang="en-US">
                <a:latin typeface="黑体" pitchFamily="2" charset="-122"/>
                <a:ea typeface="黑体" pitchFamily="2" charset="-122"/>
              </a:rPr>
              <a:t>        </a:t>
            </a:r>
            <a:r>
              <a:rPr lang="zh-CN" altLang="en-US">
                <a:solidFill>
                  <a:srgbClr val="FF0000"/>
                </a:solidFill>
                <a:latin typeface="黑体" pitchFamily="2" charset="-122"/>
                <a:ea typeface="黑体" pitchFamily="2" charset="-122"/>
              </a:rPr>
              <a:t>如:</a:t>
            </a:r>
            <a:r>
              <a:rPr lang="zh-CN" altLang="en-US">
                <a:latin typeface="黑体" pitchFamily="2" charset="-122"/>
                <a:ea typeface="黑体" pitchFamily="2" charset="-122"/>
              </a:rPr>
              <a:t>  </a:t>
            </a:r>
            <a:r>
              <a:rPr lang="en-US" altLang="zh-CN">
                <a:latin typeface="黑体" pitchFamily="2" charset="-122"/>
                <a:ea typeface="黑体" pitchFamily="2" charset="-122"/>
              </a:rPr>
              <a:t>AC←(AC)</a:t>
            </a:r>
            <a:r>
              <a:rPr lang="en-US" altLang="zh-CN">
                <a:solidFill>
                  <a:srgbClr val="FF0000"/>
                </a:solidFill>
                <a:latin typeface="黑体" pitchFamily="2" charset="-122"/>
                <a:ea typeface="黑体" pitchFamily="2" charset="-122"/>
              </a:rPr>
              <a:t>OP</a:t>
            </a:r>
            <a:r>
              <a:rPr lang="en-US" altLang="zh-CN">
                <a:latin typeface="黑体" pitchFamily="2" charset="-122"/>
                <a:ea typeface="黑体" pitchFamily="2" charset="-122"/>
              </a:rPr>
              <a:t>(A)    </a:t>
            </a:r>
            <a:r>
              <a:rPr lang="en-US" altLang="zh-CN">
                <a:solidFill>
                  <a:srgbClr val="FF0000"/>
                </a:solidFill>
                <a:latin typeface="黑体" pitchFamily="2" charset="-122"/>
                <a:ea typeface="黑体" pitchFamily="2" charset="-122"/>
              </a:rPr>
              <a:t>AC</a:t>
            </a:r>
            <a:r>
              <a:rPr lang="zh-CN" altLang="en-US">
                <a:solidFill>
                  <a:srgbClr val="FF0000"/>
                </a:solidFill>
                <a:latin typeface="黑体" pitchFamily="2" charset="-122"/>
                <a:ea typeface="黑体" pitchFamily="2" charset="-122"/>
              </a:rPr>
              <a:t>为累加器,隐含方式</a:t>
            </a:r>
            <a:endParaRPr lang="zh-CN" altLang="en-US">
              <a:solidFill>
                <a:schemeClr val="tx2"/>
              </a:solidFill>
              <a:latin typeface="黑体" pitchFamily="2" charset="-122"/>
              <a:ea typeface="黑体" pitchFamily="2" charset="-122"/>
              <a:cs typeface="Courier New" pitchFamily="49" charset="0"/>
            </a:endParaRPr>
          </a:p>
          <a:p>
            <a:pPr algn="l">
              <a:lnSpc>
                <a:spcPct val="90000"/>
              </a:lnSpc>
            </a:pPr>
            <a:r>
              <a:rPr lang="zh-CN" altLang="en-US">
                <a:latin typeface="黑体" pitchFamily="2" charset="-122"/>
                <a:ea typeface="黑体" pitchFamily="2" charset="-122"/>
              </a:rPr>
              <a:t>             </a:t>
            </a:r>
            <a:r>
              <a:rPr lang="en-US" altLang="zh-CN">
                <a:latin typeface="黑体" pitchFamily="2" charset="-122"/>
                <a:ea typeface="黑体" pitchFamily="2" charset="-122"/>
              </a:rPr>
              <a:t>A←</a:t>
            </a:r>
            <a:r>
              <a:rPr lang="en-US" altLang="zh-CN">
                <a:solidFill>
                  <a:srgbClr val="FF0000"/>
                </a:solidFill>
                <a:latin typeface="黑体" pitchFamily="2" charset="-122"/>
                <a:ea typeface="黑体" pitchFamily="2" charset="-122"/>
              </a:rPr>
              <a:t>OP</a:t>
            </a:r>
            <a:r>
              <a:rPr lang="en-US" altLang="zh-CN">
                <a:latin typeface="黑体" pitchFamily="2" charset="-122"/>
                <a:ea typeface="黑体" pitchFamily="2" charset="-122"/>
              </a:rPr>
              <a:t>(A)</a:t>
            </a:r>
            <a:r>
              <a:rPr lang="en-US" altLang="zh-CN">
                <a:solidFill>
                  <a:schemeClr val="tx2"/>
                </a:solidFill>
                <a:latin typeface="黑体" pitchFamily="2" charset="-122"/>
                <a:ea typeface="黑体" pitchFamily="2" charset="-122"/>
              </a:rPr>
              <a:t> </a:t>
            </a:r>
          </a:p>
        </p:txBody>
      </p:sp>
      <p:grpSp>
        <p:nvGrpSpPr>
          <p:cNvPr id="9220" name="Group 20"/>
          <p:cNvGrpSpPr>
            <a:grpSpLocks/>
          </p:cNvGrpSpPr>
          <p:nvPr/>
        </p:nvGrpSpPr>
        <p:grpSpPr bwMode="auto">
          <a:xfrm>
            <a:off x="2989263" y="2373313"/>
            <a:ext cx="1806575" cy="300037"/>
            <a:chOff x="1883" y="1495"/>
            <a:chExt cx="1138" cy="189"/>
          </a:xfrm>
        </p:grpSpPr>
        <p:sp>
          <p:nvSpPr>
            <p:cNvPr id="9230" name="Rectangle 18"/>
            <p:cNvSpPr>
              <a:spLocks noChangeArrowheads="1"/>
            </p:cNvSpPr>
            <p:nvPr/>
          </p:nvSpPr>
          <p:spPr bwMode="auto">
            <a:xfrm>
              <a:off x="1883" y="1496"/>
              <a:ext cx="609" cy="188"/>
            </a:xfrm>
            <a:prstGeom prst="rect">
              <a:avLst/>
            </a:prstGeom>
            <a:noFill/>
            <a:ln w="19050">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tIns="0"/>
            <a:lstStyle/>
            <a:p>
              <a:pPr algn="ctr" eaLnBrk="1" hangingPunct="1">
                <a:lnSpc>
                  <a:spcPct val="90000"/>
                </a:lnSpc>
                <a:buClr>
                  <a:schemeClr val="bg1"/>
                </a:buClr>
                <a:buFont typeface="Wingdings" pitchFamily="2" charset="2"/>
                <a:buNone/>
              </a:pPr>
              <a:r>
                <a:rPr kumimoji="0" lang="en-US" altLang="zh-CN" sz="2000">
                  <a:solidFill>
                    <a:srgbClr val="FF0000"/>
                  </a:solidFill>
                  <a:latin typeface="黑体" pitchFamily="2" charset="-122"/>
                  <a:ea typeface="黑体" pitchFamily="2" charset="-122"/>
                </a:rPr>
                <a:t>OP</a:t>
              </a:r>
              <a:endParaRPr kumimoji="0" lang="zh-CN" altLang="en-US" sz="2000">
                <a:solidFill>
                  <a:srgbClr val="FF0000"/>
                </a:solidFill>
                <a:latin typeface="黑体" pitchFamily="2" charset="-122"/>
                <a:ea typeface="黑体" pitchFamily="2" charset="-122"/>
              </a:endParaRPr>
            </a:p>
          </p:txBody>
        </p:sp>
        <p:sp>
          <p:nvSpPr>
            <p:cNvPr id="9231" name="Rectangle 19"/>
            <p:cNvSpPr>
              <a:spLocks noChangeArrowheads="1"/>
            </p:cNvSpPr>
            <p:nvPr/>
          </p:nvSpPr>
          <p:spPr bwMode="auto">
            <a:xfrm>
              <a:off x="2495" y="1495"/>
              <a:ext cx="526" cy="187"/>
            </a:xfrm>
            <a:prstGeom prst="rect">
              <a:avLst/>
            </a:prstGeom>
            <a:solidFill>
              <a:srgbClr val="99CCFF">
                <a:alpha val="20000"/>
              </a:srgbClr>
            </a:solidFill>
            <a:ln w="19050">
              <a:solidFill>
                <a:srgbClr val="000066"/>
              </a:solidFill>
              <a:miter lim="800000"/>
              <a:headEnd/>
              <a:tailEnd/>
            </a:ln>
          </p:spPr>
          <p:txBody>
            <a:bodyPr tIns="0"/>
            <a:lstStyle/>
            <a:p>
              <a:pPr algn="ctr" eaLnBrk="1" hangingPunct="1">
                <a:lnSpc>
                  <a:spcPct val="90000"/>
                </a:lnSpc>
                <a:buClr>
                  <a:schemeClr val="bg1"/>
                </a:buClr>
                <a:buFont typeface="Wingdings" pitchFamily="2" charset="2"/>
                <a:buNone/>
              </a:pPr>
              <a:r>
                <a:rPr kumimoji="0" lang="en-US" altLang="zh-CN" sz="2000">
                  <a:latin typeface="黑体" pitchFamily="2" charset="-122"/>
                  <a:ea typeface="黑体" pitchFamily="2" charset="-122"/>
                </a:rPr>
                <a:t>A</a:t>
              </a:r>
              <a:endParaRPr kumimoji="0" lang="zh-CN" altLang="en-US" sz="2000">
                <a:latin typeface="黑体" pitchFamily="2" charset="-122"/>
                <a:ea typeface="黑体" pitchFamily="2" charset="-122"/>
              </a:endParaRPr>
            </a:p>
          </p:txBody>
        </p:sp>
      </p:grpSp>
      <p:sp>
        <p:nvSpPr>
          <p:cNvPr id="507926" name="Rectangle 22"/>
          <p:cNvSpPr>
            <a:spLocks noChangeArrowheads="1"/>
          </p:cNvSpPr>
          <p:nvPr/>
        </p:nvSpPr>
        <p:spPr bwMode="auto">
          <a:xfrm>
            <a:off x="592138" y="5213350"/>
            <a:ext cx="85518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eaLnBrk="1" hangingPunct="1"/>
            <a:r>
              <a:rPr lang="zh-CN" altLang="en-US">
                <a:latin typeface="黑体" pitchFamily="2" charset="-122"/>
                <a:ea typeface="黑体" pitchFamily="2" charset="-122"/>
              </a:rPr>
              <a:t>    零地址指令: 操作数在栈顶和次栈顶中，或隐含指定。</a:t>
            </a:r>
            <a:r>
              <a:rPr lang="zh-CN" altLang="en-US">
                <a:solidFill>
                  <a:schemeClr val="tx2"/>
                </a:solidFill>
                <a:latin typeface="黑体" pitchFamily="2" charset="-122"/>
                <a:ea typeface="黑体" pitchFamily="2" charset="-122"/>
              </a:rPr>
              <a:t> </a:t>
            </a:r>
            <a:endParaRPr lang="zh-CN" altLang="en-US" b="0">
              <a:solidFill>
                <a:schemeClr val="tx1"/>
              </a:solidFill>
              <a:latin typeface="黑体" pitchFamily="2" charset="-122"/>
              <a:ea typeface="黑体" pitchFamily="2" charset="-122"/>
            </a:endParaRPr>
          </a:p>
        </p:txBody>
      </p:sp>
      <p:sp>
        <p:nvSpPr>
          <p:cNvPr id="9222" name="Rectangle 24"/>
          <p:cNvSpPr>
            <a:spLocks noChangeArrowheads="1"/>
          </p:cNvSpPr>
          <p:nvPr/>
        </p:nvSpPr>
        <p:spPr bwMode="auto">
          <a:xfrm>
            <a:off x="711200" y="1162050"/>
            <a:ext cx="7962900"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eaLnBrk="1" hangingPunct="1">
              <a:lnSpc>
                <a:spcPct val="110000"/>
              </a:lnSpc>
              <a:spcBef>
                <a:spcPct val="20000"/>
              </a:spcBef>
              <a:buClr>
                <a:schemeClr val="bg1"/>
              </a:buClr>
              <a:buFont typeface="Wingdings" pitchFamily="2" charset="2"/>
              <a:buNone/>
            </a:pPr>
            <a:r>
              <a:rPr lang="zh-CN" altLang="en-US">
                <a:latin typeface="黑体" pitchFamily="2" charset="-122"/>
                <a:ea typeface="黑体" pitchFamily="2" charset="-122"/>
              </a:rPr>
              <a:t>    地址码字段可以是单地址、双地址、三地址或零地址等格式。</a:t>
            </a:r>
          </a:p>
        </p:txBody>
      </p:sp>
      <p:grpSp>
        <p:nvGrpSpPr>
          <p:cNvPr id="3" name="Group 22"/>
          <p:cNvGrpSpPr>
            <a:grpSpLocks/>
          </p:cNvGrpSpPr>
          <p:nvPr/>
        </p:nvGrpSpPr>
        <p:grpSpPr bwMode="auto">
          <a:xfrm>
            <a:off x="609600" y="3890963"/>
            <a:ext cx="8534400" cy="830262"/>
            <a:chOff x="384" y="2451"/>
            <a:chExt cx="5376" cy="523"/>
          </a:xfrm>
        </p:grpSpPr>
        <p:sp>
          <p:nvSpPr>
            <p:cNvPr id="9224" name="Rectangle 21"/>
            <p:cNvSpPr>
              <a:spLocks noChangeArrowheads="1"/>
            </p:cNvSpPr>
            <p:nvPr/>
          </p:nvSpPr>
          <p:spPr bwMode="auto">
            <a:xfrm>
              <a:off x="384" y="2451"/>
              <a:ext cx="5376" cy="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zh-CN" altLang="en-US">
                  <a:latin typeface="黑体" pitchFamily="2" charset="-122"/>
                  <a:ea typeface="黑体" pitchFamily="2" charset="-122"/>
                </a:rPr>
                <a:t>    多地址指令</a:t>
              </a:r>
              <a:endParaRPr lang="zh-CN" altLang="en-US">
                <a:solidFill>
                  <a:schemeClr val="tx2"/>
                </a:solidFill>
                <a:latin typeface="黑体" pitchFamily="2" charset="-122"/>
                <a:ea typeface="黑体" pitchFamily="2" charset="-122"/>
                <a:cs typeface="Courier New" pitchFamily="49" charset="0"/>
              </a:endParaRPr>
            </a:p>
            <a:p>
              <a:pPr algn="l"/>
              <a:r>
                <a:rPr lang="zh-CN" altLang="en-US">
                  <a:solidFill>
                    <a:srgbClr val="FF0000"/>
                  </a:solidFill>
                  <a:latin typeface="黑体" pitchFamily="2" charset="-122"/>
                  <a:ea typeface="黑体" pitchFamily="2" charset="-122"/>
                </a:rPr>
                <a:t>        如:</a:t>
              </a:r>
              <a:r>
                <a:rPr lang="zh-CN" altLang="en-US">
                  <a:latin typeface="黑体" pitchFamily="2" charset="-122"/>
                  <a:ea typeface="黑体" pitchFamily="2" charset="-122"/>
                </a:rPr>
                <a:t>  </a:t>
              </a:r>
              <a:r>
                <a:rPr lang="en-US" altLang="zh-CN">
                  <a:latin typeface="黑体" pitchFamily="2" charset="-122"/>
                  <a:ea typeface="黑体" pitchFamily="2" charset="-122"/>
                </a:rPr>
                <a:t>A</a:t>
              </a:r>
              <a:r>
                <a:rPr lang="en-US" altLang="zh-CN" sz="1600">
                  <a:latin typeface="黑体" pitchFamily="2" charset="-122"/>
                  <a:ea typeface="黑体" pitchFamily="2" charset="-122"/>
                </a:rPr>
                <a:t>3</a:t>
              </a:r>
              <a:r>
                <a:rPr lang="en-US" altLang="zh-CN">
                  <a:latin typeface="黑体" pitchFamily="2" charset="-122"/>
                  <a:ea typeface="黑体" pitchFamily="2" charset="-122"/>
                </a:rPr>
                <a:t>←(A</a:t>
              </a:r>
              <a:r>
                <a:rPr lang="en-US" altLang="zh-CN" sz="1600">
                  <a:latin typeface="黑体" pitchFamily="2" charset="-122"/>
                  <a:ea typeface="黑体" pitchFamily="2" charset="-122"/>
                </a:rPr>
                <a:t>1</a:t>
              </a:r>
              <a:r>
                <a:rPr lang="en-US" altLang="zh-CN">
                  <a:latin typeface="黑体" pitchFamily="2" charset="-122"/>
                  <a:ea typeface="黑体" pitchFamily="2" charset="-122"/>
                </a:rPr>
                <a:t>)</a:t>
              </a:r>
              <a:r>
                <a:rPr lang="en-US" altLang="zh-CN">
                  <a:solidFill>
                    <a:srgbClr val="FF0000"/>
                  </a:solidFill>
                  <a:latin typeface="黑体" pitchFamily="2" charset="-122"/>
                  <a:ea typeface="黑体" pitchFamily="2" charset="-122"/>
                </a:rPr>
                <a:t>OP</a:t>
              </a:r>
              <a:r>
                <a:rPr lang="en-US" altLang="zh-CN">
                  <a:latin typeface="黑体" pitchFamily="2" charset="-122"/>
                  <a:ea typeface="黑体" pitchFamily="2" charset="-122"/>
                </a:rPr>
                <a:t>(A</a:t>
              </a:r>
              <a:r>
                <a:rPr lang="en-US" altLang="zh-CN" sz="1600">
                  <a:latin typeface="黑体" pitchFamily="2" charset="-122"/>
                  <a:ea typeface="黑体" pitchFamily="2" charset="-122"/>
                </a:rPr>
                <a:t>2</a:t>
              </a:r>
              <a:r>
                <a:rPr lang="en-US" altLang="zh-CN">
                  <a:latin typeface="黑体" pitchFamily="2" charset="-122"/>
                  <a:ea typeface="黑体" pitchFamily="2" charset="-122"/>
                </a:rPr>
                <a:t>)</a:t>
              </a:r>
              <a:r>
                <a:rPr lang="en-US" altLang="zh-CN">
                  <a:solidFill>
                    <a:schemeClr val="tx2"/>
                  </a:solidFill>
                  <a:latin typeface="黑体" pitchFamily="2" charset="-122"/>
                  <a:ea typeface="黑体" pitchFamily="2" charset="-122"/>
                </a:rPr>
                <a:t> </a:t>
              </a:r>
            </a:p>
          </p:txBody>
        </p:sp>
        <p:grpSp>
          <p:nvGrpSpPr>
            <p:cNvPr id="9225" name="Group 21"/>
            <p:cNvGrpSpPr>
              <a:grpSpLocks/>
            </p:cNvGrpSpPr>
            <p:nvPr/>
          </p:nvGrpSpPr>
          <p:grpSpPr bwMode="auto">
            <a:xfrm>
              <a:off x="1835" y="2495"/>
              <a:ext cx="1832" cy="187"/>
              <a:chOff x="1835" y="2495"/>
              <a:chExt cx="1832" cy="187"/>
            </a:xfrm>
          </p:grpSpPr>
          <p:sp>
            <p:nvSpPr>
              <p:cNvPr id="9226" name="Rectangle 30"/>
              <p:cNvSpPr>
                <a:spLocks noChangeArrowheads="1"/>
              </p:cNvSpPr>
              <p:nvPr/>
            </p:nvSpPr>
            <p:spPr bwMode="auto">
              <a:xfrm>
                <a:off x="1835" y="2495"/>
                <a:ext cx="514" cy="184"/>
              </a:xfrm>
              <a:prstGeom prst="rect">
                <a:avLst/>
              </a:prstGeom>
              <a:noFill/>
              <a:ln w="19050">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tIns="0"/>
              <a:lstStyle/>
              <a:p>
                <a:pPr algn="ctr" eaLnBrk="1" hangingPunct="1">
                  <a:lnSpc>
                    <a:spcPct val="90000"/>
                  </a:lnSpc>
                  <a:buClr>
                    <a:schemeClr val="bg1"/>
                  </a:buClr>
                  <a:buFont typeface="Wingdings" pitchFamily="2" charset="2"/>
                  <a:buNone/>
                </a:pPr>
                <a:r>
                  <a:rPr kumimoji="0" lang="en-US" altLang="zh-CN" sz="2000">
                    <a:solidFill>
                      <a:srgbClr val="FF0000"/>
                    </a:solidFill>
                    <a:latin typeface="黑体" pitchFamily="2" charset="-122"/>
                    <a:ea typeface="黑体" pitchFamily="2" charset="-122"/>
                  </a:rPr>
                  <a:t>OP</a:t>
                </a:r>
                <a:endParaRPr kumimoji="0" lang="zh-CN" altLang="en-US" sz="2000">
                  <a:solidFill>
                    <a:srgbClr val="FF0000"/>
                  </a:solidFill>
                  <a:latin typeface="黑体" pitchFamily="2" charset="-122"/>
                  <a:ea typeface="黑体" pitchFamily="2" charset="-122"/>
                </a:endParaRPr>
              </a:p>
            </p:txBody>
          </p:sp>
          <p:sp>
            <p:nvSpPr>
              <p:cNvPr id="9227" name="Rectangle 31"/>
              <p:cNvSpPr>
                <a:spLocks noChangeArrowheads="1"/>
              </p:cNvSpPr>
              <p:nvPr/>
            </p:nvSpPr>
            <p:spPr bwMode="auto">
              <a:xfrm>
                <a:off x="2343" y="2495"/>
                <a:ext cx="444" cy="187"/>
              </a:xfrm>
              <a:prstGeom prst="rect">
                <a:avLst/>
              </a:prstGeom>
              <a:solidFill>
                <a:srgbClr val="99CCFF">
                  <a:alpha val="20000"/>
                </a:srgbClr>
              </a:solidFill>
              <a:ln w="19050">
                <a:solidFill>
                  <a:srgbClr val="000066"/>
                </a:solidFill>
                <a:miter lim="800000"/>
                <a:headEnd/>
                <a:tailEnd/>
              </a:ln>
            </p:spPr>
            <p:txBody>
              <a:bodyPr tIns="0"/>
              <a:lstStyle/>
              <a:p>
                <a:pPr algn="ctr" eaLnBrk="1" hangingPunct="1">
                  <a:lnSpc>
                    <a:spcPct val="90000"/>
                  </a:lnSpc>
                  <a:buClr>
                    <a:schemeClr val="bg1"/>
                  </a:buClr>
                  <a:buFont typeface="Wingdings" pitchFamily="2" charset="2"/>
                  <a:buNone/>
                </a:pPr>
                <a:r>
                  <a:rPr kumimoji="0" lang="en-US" altLang="zh-CN" sz="2000">
                    <a:latin typeface="黑体" pitchFamily="2" charset="-122"/>
                    <a:ea typeface="黑体" pitchFamily="2" charset="-122"/>
                  </a:rPr>
                  <a:t>A</a:t>
                </a:r>
                <a:r>
                  <a:rPr kumimoji="0" lang="en-US" altLang="zh-CN" sz="1200">
                    <a:latin typeface="黑体" pitchFamily="2" charset="-122"/>
                    <a:ea typeface="黑体" pitchFamily="2" charset="-122"/>
                  </a:rPr>
                  <a:t>1</a:t>
                </a:r>
                <a:endParaRPr kumimoji="0" lang="zh-CN" altLang="en-US" sz="1200">
                  <a:latin typeface="黑体" pitchFamily="2" charset="-122"/>
                  <a:ea typeface="黑体" pitchFamily="2" charset="-122"/>
                </a:endParaRPr>
              </a:p>
            </p:txBody>
          </p:sp>
          <p:sp>
            <p:nvSpPr>
              <p:cNvPr id="9228" name="Rectangle 32"/>
              <p:cNvSpPr>
                <a:spLocks noChangeArrowheads="1"/>
              </p:cNvSpPr>
              <p:nvPr/>
            </p:nvSpPr>
            <p:spPr bwMode="auto">
              <a:xfrm>
                <a:off x="2783" y="2495"/>
                <a:ext cx="444" cy="187"/>
              </a:xfrm>
              <a:prstGeom prst="rect">
                <a:avLst/>
              </a:prstGeom>
              <a:solidFill>
                <a:srgbClr val="99CCFF">
                  <a:alpha val="20000"/>
                </a:srgbClr>
              </a:solidFill>
              <a:ln w="19050">
                <a:solidFill>
                  <a:srgbClr val="000066"/>
                </a:solidFill>
                <a:miter lim="800000"/>
                <a:headEnd/>
                <a:tailEnd/>
              </a:ln>
            </p:spPr>
            <p:txBody>
              <a:bodyPr tIns="0"/>
              <a:lstStyle/>
              <a:p>
                <a:pPr algn="ctr" eaLnBrk="1" hangingPunct="1">
                  <a:lnSpc>
                    <a:spcPct val="90000"/>
                  </a:lnSpc>
                  <a:buClr>
                    <a:schemeClr val="bg1"/>
                  </a:buClr>
                  <a:buFont typeface="Wingdings" pitchFamily="2" charset="2"/>
                  <a:buNone/>
                </a:pPr>
                <a:r>
                  <a:rPr kumimoji="0" lang="en-US" altLang="zh-CN" sz="2000">
                    <a:latin typeface="黑体" pitchFamily="2" charset="-122"/>
                    <a:ea typeface="黑体" pitchFamily="2" charset="-122"/>
                  </a:rPr>
                  <a:t>A</a:t>
                </a:r>
                <a:r>
                  <a:rPr kumimoji="0" lang="en-US" altLang="zh-CN" sz="1200">
                    <a:latin typeface="黑体" pitchFamily="2" charset="-122"/>
                    <a:ea typeface="黑体" pitchFamily="2" charset="-122"/>
                  </a:rPr>
                  <a:t>2</a:t>
                </a:r>
                <a:endParaRPr kumimoji="0" lang="zh-CN" altLang="en-US" sz="1200">
                  <a:latin typeface="黑体" pitchFamily="2" charset="-122"/>
                  <a:ea typeface="黑体" pitchFamily="2" charset="-122"/>
                </a:endParaRPr>
              </a:p>
            </p:txBody>
          </p:sp>
          <p:sp>
            <p:nvSpPr>
              <p:cNvPr id="9229" name="Rectangle 33"/>
              <p:cNvSpPr>
                <a:spLocks noChangeArrowheads="1"/>
              </p:cNvSpPr>
              <p:nvPr/>
            </p:nvSpPr>
            <p:spPr bwMode="auto">
              <a:xfrm>
                <a:off x="3223" y="2495"/>
                <a:ext cx="444" cy="187"/>
              </a:xfrm>
              <a:prstGeom prst="rect">
                <a:avLst/>
              </a:prstGeom>
              <a:solidFill>
                <a:srgbClr val="99CCFF">
                  <a:alpha val="20000"/>
                </a:srgbClr>
              </a:solidFill>
              <a:ln w="19050">
                <a:solidFill>
                  <a:srgbClr val="000066"/>
                </a:solidFill>
                <a:miter lim="800000"/>
                <a:headEnd/>
                <a:tailEnd/>
              </a:ln>
            </p:spPr>
            <p:txBody>
              <a:bodyPr tIns="0"/>
              <a:lstStyle/>
              <a:p>
                <a:pPr algn="ctr" eaLnBrk="1" hangingPunct="1">
                  <a:lnSpc>
                    <a:spcPct val="90000"/>
                  </a:lnSpc>
                  <a:buClr>
                    <a:schemeClr val="bg1"/>
                  </a:buClr>
                  <a:buFont typeface="Wingdings" pitchFamily="2" charset="2"/>
                  <a:buNone/>
                </a:pPr>
                <a:r>
                  <a:rPr kumimoji="0" lang="en-US" altLang="zh-CN" sz="2000">
                    <a:latin typeface="黑体" pitchFamily="2" charset="-122"/>
                    <a:ea typeface="黑体" pitchFamily="2" charset="-122"/>
                  </a:rPr>
                  <a:t>A</a:t>
                </a:r>
                <a:r>
                  <a:rPr kumimoji="0" lang="en-US" altLang="zh-CN" sz="1200">
                    <a:latin typeface="黑体" pitchFamily="2" charset="-122"/>
                    <a:ea typeface="黑体" pitchFamily="2" charset="-122"/>
                  </a:rPr>
                  <a:t>3</a:t>
                </a:r>
                <a:endParaRPr kumimoji="0" lang="zh-CN" altLang="en-US" sz="1200">
                  <a:latin typeface="黑体" pitchFamily="2" charset="-122"/>
                  <a:ea typeface="黑体" pitchFamily="2" charset="-122"/>
                </a:endParaRPr>
              </a:p>
            </p:txBody>
          </p:sp>
        </p:grpSp>
      </p:grpSp>
    </p:spTree>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507926"/>
                                        </p:tgtEl>
                                        <p:attrNameLst>
                                          <p:attrName>style.visibility</p:attrName>
                                        </p:attrNameLst>
                                      </p:cBhvr>
                                      <p:to>
                                        <p:strVal val="visible"/>
                                      </p:to>
                                    </p:set>
                                    <p:animEffect transition="in" filter="wipe(up)">
                                      <p:cBhvr>
                                        <p:cTn id="12" dur="500"/>
                                        <p:tgtEl>
                                          <p:spTgt spid="5079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7926" grpId="0" autoUpdateAnimBg="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ChangeArrowheads="1"/>
          </p:cNvSpPr>
          <p:nvPr/>
        </p:nvSpPr>
        <p:spPr bwMode="auto">
          <a:xfrm>
            <a:off x="657225" y="338138"/>
            <a:ext cx="8486775" cy="1052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lnSpc>
                <a:spcPct val="130000"/>
              </a:lnSpc>
              <a:tabLst>
                <a:tab pos="2041525" algn="l"/>
              </a:tabLst>
            </a:pPr>
            <a:r>
              <a:rPr lang="zh-CN" altLang="en-US">
                <a:solidFill>
                  <a:srgbClr val="800000"/>
                </a:solidFill>
                <a:latin typeface="黑体" pitchFamily="2" charset="-122"/>
                <a:ea typeface="黑体" pitchFamily="2" charset="-122"/>
              </a:rPr>
              <a:t>3.5.0 与8086/8088相关的预备知识</a:t>
            </a:r>
            <a:endParaRPr lang="zh-CN" altLang="en-US">
              <a:latin typeface="黑体" pitchFamily="2" charset="-122"/>
              <a:ea typeface="黑体" pitchFamily="2" charset="-122"/>
            </a:endParaRPr>
          </a:p>
          <a:p>
            <a:pPr algn="l">
              <a:lnSpc>
                <a:spcPct val="130000"/>
              </a:lnSpc>
              <a:tabLst>
                <a:tab pos="2041525" algn="l"/>
              </a:tabLst>
            </a:pPr>
            <a:r>
              <a:rPr lang="zh-CN" altLang="en-US">
                <a:solidFill>
                  <a:srgbClr val="990000"/>
                </a:solidFill>
                <a:latin typeface="黑体" pitchFamily="2" charset="-122"/>
                <a:ea typeface="黑体" pitchFamily="2" charset="-122"/>
              </a:rPr>
              <a:t>   </a:t>
            </a:r>
            <a:r>
              <a:rPr lang="en-US" altLang="zh-CN">
                <a:solidFill>
                  <a:srgbClr val="800000"/>
                </a:solidFill>
                <a:latin typeface="黑体" pitchFamily="2" charset="-122"/>
                <a:ea typeface="黑体" pitchFamily="2" charset="-122"/>
              </a:rPr>
              <a:t>2. </a:t>
            </a:r>
            <a:r>
              <a:rPr lang="zh-CN" altLang="en-US">
                <a:solidFill>
                  <a:srgbClr val="800000"/>
                </a:solidFill>
                <a:latin typeface="黑体" pitchFamily="2" charset="-122"/>
                <a:ea typeface="黑体" pitchFamily="2" charset="-122"/>
              </a:rPr>
              <a:t>段寄存器及内存的分段管理</a:t>
            </a:r>
          </a:p>
        </p:txBody>
      </p:sp>
      <p:sp>
        <p:nvSpPr>
          <p:cNvPr id="73731" name="Rectangle 8"/>
          <p:cNvSpPr>
            <a:spLocks noChangeArrowheads="1"/>
          </p:cNvSpPr>
          <p:nvPr/>
        </p:nvSpPr>
        <p:spPr bwMode="auto">
          <a:xfrm>
            <a:off x="612775" y="1577975"/>
            <a:ext cx="8074025" cy="979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eaLnBrk="1" hangingPunct="1">
              <a:lnSpc>
                <a:spcPct val="120000"/>
              </a:lnSpc>
            </a:pPr>
            <a:r>
              <a:rPr lang="zh-CN" altLang="en-US">
                <a:latin typeface="黑体" pitchFamily="2" charset="-122"/>
                <a:ea typeface="黑体" pitchFamily="2" charset="-122"/>
              </a:rPr>
              <a:t>    采用分段管理后的内存寻址，其有效地址</a:t>
            </a:r>
            <a:r>
              <a:rPr lang="en-US" altLang="zh-CN">
                <a:latin typeface="黑体" pitchFamily="2" charset="-122"/>
                <a:ea typeface="黑体" pitchFamily="2" charset="-122"/>
              </a:rPr>
              <a:t>EA</a:t>
            </a:r>
            <a:r>
              <a:rPr lang="zh-CN" altLang="en-US">
                <a:latin typeface="黑体" pitchFamily="2" charset="-122"/>
                <a:ea typeface="黑体" pitchFamily="2" charset="-122"/>
              </a:rPr>
              <a:t>和内存物理地址的关系为： </a:t>
            </a:r>
          </a:p>
        </p:txBody>
      </p:sp>
      <p:grpSp>
        <p:nvGrpSpPr>
          <p:cNvPr id="73732" name="Group 19"/>
          <p:cNvGrpSpPr>
            <a:grpSpLocks/>
          </p:cNvGrpSpPr>
          <p:nvPr/>
        </p:nvGrpSpPr>
        <p:grpSpPr bwMode="auto">
          <a:xfrm>
            <a:off x="1541463" y="3022600"/>
            <a:ext cx="6121400" cy="1408113"/>
            <a:chOff x="1083" y="1936"/>
            <a:chExt cx="3896" cy="813"/>
          </a:xfrm>
        </p:grpSpPr>
        <p:sp>
          <p:nvSpPr>
            <p:cNvPr id="73733" name="Text Box 9"/>
            <p:cNvSpPr txBox="1">
              <a:spLocks noChangeArrowheads="1"/>
            </p:cNvSpPr>
            <p:nvPr/>
          </p:nvSpPr>
          <p:spPr bwMode="auto">
            <a:xfrm>
              <a:off x="1083" y="1936"/>
              <a:ext cx="414" cy="375"/>
            </a:xfrm>
            <a:prstGeom prst="rect">
              <a:avLst/>
            </a:prstGeom>
            <a:solidFill>
              <a:srgbClr val="FFFF99"/>
            </a:solidFill>
            <a:ln w="28575">
              <a:solidFill>
                <a:srgbClr val="000080"/>
              </a:solidFill>
              <a:miter lim="800000"/>
              <a:headEnd/>
              <a:tailEnd/>
            </a:ln>
          </p:spPr>
          <p:txBody>
            <a:bodyPr lIns="0" tIns="1800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lnSpc>
                  <a:spcPct val="96000"/>
                </a:lnSpc>
              </a:pPr>
              <a:r>
                <a:rPr kumimoji="0" lang="zh-CN" altLang="en-US" sz="1800">
                  <a:latin typeface="黑体" pitchFamily="2" charset="-122"/>
                  <a:ea typeface="黑体" pitchFamily="2" charset="-122"/>
                </a:rPr>
                <a:t>形式</a:t>
              </a:r>
            </a:p>
            <a:p>
              <a:pPr algn="ctr">
                <a:lnSpc>
                  <a:spcPct val="96000"/>
                </a:lnSpc>
              </a:pPr>
              <a:r>
                <a:rPr kumimoji="0" lang="zh-CN" altLang="en-US" sz="1800">
                  <a:latin typeface="黑体" pitchFamily="2" charset="-122"/>
                  <a:ea typeface="黑体" pitchFamily="2" charset="-122"/>
                </a:rPr>
                <a:t>地址</a:t>
              </a:r>
              <a:endParaRPr kumimoji="0" lang="zh-CN" altLang="en-US" sz="1800">
                <a:solidFill>
                  <a:schemeClr val="tx1"/>
                </a:solidFill>
                <a:latin typeface="黑体" pitchFamily="2" charset="-122"/>
                <a:ea typeface="黑体" pitchFamily="2" charset="-122"/>
              </a:endParaRPr>
            </a:p>
          </p:txBody>
        </p:sp>
        <p:sp>
          <p:nvSpPr>
            <p:cNvPr id="73734" name="Text Box 10"/>
            <p:cNvSpPr txBox="1">
              <a:spLocks noChangeArrowheads="1"/>
            </p:cNvSpPr>
            <p:nvPr/>
          </p:nvSpPr>
          <p:spPr bwMode="auto">
            <a:xfrm>
              <a:off x="2129" y="1947"/>
              <a:ext cx="935" cy="373"/>
            </a:xfrm>
            <a:prstGeom prst="rect">
              <a:avLst/>
            </a:prstGeom>
            <a:solidFill>
              <a:srgbClr val="FFFF99"/>
            </a:solidFill>
            <a:ln w="28575">
              <a:solidFill>
                <a:srgbClr val="000080"/>
              </a:solidFill>
              <a:miter lim="800000"/>
              <a:headEnd/>
              <a:tailEnd/>
            </a:ln>
          </p:spPr>
          <p:txBody>
            <a:bodyPr lIns="0" tIns="1800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lnSpc>
                  <a:spcPct val="96000"/>
                </a:lnSpc>
              </a:pPr>
              <a:r>
                <a:rPr kumimoji="0" lang="zh-CN" altLang="en-US" sz="1800">
                  <a:latin typeface="黑体" pitchFamily="2" charset="-122"/>
                  <a:ea typeface="黑体" pitchFamily="2" charset="-122"/>
                </a:rPr>
                <a:t>有效地址</a:t>
              </a:r>
              <a:r>
                <a:rPr kumimoji="0" lang="en-US" altLang="zh-CN" sz="1800">
                  <a:latin typeface="黑体" pitchFamily="2" charset="-122"/>
                  <a:ea typeface="黑体" pitchFamily="2" charset="-122"/>
                </a:rPr>
                <a:t>EA </a:t>
              </a:r>
            </a:p>
            <a:p>
              <a:pPr algn="ctr">
                <a:lnSpc>
                  <a:spcPct val="96000"/>
                </a:lnSpc>
              </a:pPr>
              <a:r>
                <a:rPr kumimoji="0" lang="en-US" altLang="zh-CN" sz="1800">
                  <a:latin typeface="黑体" pitchFamily="2" charset="-122"/>
                  <a:ea typeface="黑体" pitchFamily="2" charset="-122"/>
                </a:rPr>
                <a:t>(16</a:t>
              </a:r>
              <a:r>
                <a:rPr kumimoji="0" lang="zh-CN" altLang="en-US" sz="1800">
                  <a:latin typeface="黑体" pitchFamily="2" charset="-122"/>
                  <a:ea typeface="黑体" pitchFamily="2" charset="-122"/>
                </a:rPr>
                <a:t>位)</a:t>
              </a:r>
            </a:p>
          </p:txBody>
        </p:sp>
        <p:sp>
          <p:nvSpPr>
            <p:cNvPr id="73735" name="Text Box 11"/>
            <p:cNvSpPr txBox="1">
              <a:spLocks noChangeArrowheads="1"/>
            </p:cNvSpPr>
            <p:nvPr/>
          </p:nvSpPr>
          <p:spPr bwMode="auto">
            <a:xfrm>
              <a:off x="4282" y="1970"/>
              <a:ext cx="697" cy="373"/>
            </a:xfrm>
            <a:prstGeom prst="rect">
              <a:avLst/>
            </a:prstGeom>
            <a:solidFill>
              <a:srgbClr val="FFFF99"/>
            </a:solidFill>
            <a:ln w="28575">
              <a:solidFill>
                <a:srgbClr val="000080"/>
              </a:solidFill>
              <a:miter lim="800000"/>
              <a:headEnd/>
              <a:tailEnd/>
            </a:ln>
          </p:spPr>
          <p:txBody>
            <a:bodyPr lIns="0" tIns="1800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lnSpc>
                  <a:spcPct val="96000"/>
                </a:lnSpc>
              </a:pPr>
              <a:r>
                <a:rPr kumimoji="0" lang="zh-CN" altLang="en-US" sz="1800">
                  <a:latin typeface="黑体" pitchFamily="2" charset="-122"/>
                  <a:ea typeface="黑体" pitchFamily="2" charset="-122"/>
                </a:rPr>
                <a:t>物理地址</a:t>
              </a:r>
            </a:p>
            <a:p>
              <a:pPr algn="ctr">
                <a:lnSpc>
                  <a:spcPct val="96000"/>
                </a:lnSpc>
              </a:pPr>
              <a:r>
                <a:rPr kumimoji="0" lang="zh-CN" altLang="en-US" sz="1800">
                  <a:latin typeface="黑体" pitchFamily="2" charset="-122"/>
                  <a:ea typeface="黑体" pitchFamily="2" charset="-122"/>
                </a:rPr>
                <a:t>（20位）</a:t>
              </a:r>
            </a:p>
          </p:txBody>
        </p:sp>
        <p:sp>
          <p:nvSpPr>
            <p:cNvPr id="73736" name="Text Box 12"/>
            <p:cNvSpPr txBox="1">
              <a:spLocks noChangeArrowheads="1"/>
            </p:cNvSpPr>
            <p:nvPr/>
          </p:nvSpPr>
          <p:spPr bwMode="auto">
            <a:xfrm>
              <a:off x="2129" y="2376"/>
              <a:ext cx="935" cy="373"/>
            </a:xfrm>
            <a:prstGeom prst="rect">
              <a:avLst/>
            </a:prstGeom>
            <a:solidFill>
              <a:schemeClr val="hlink"/>
            </a:solidFill>
            <a:ln w="28575">
              <a:solidFill>
                <a:srgbClr val="000080"/>
              </a:solidFill>
              <a:miter lim="800000"/>
              <a:headEnd/>
              <a:tailEnd/>
            </a:ln>
          </p:spPr>
          <p:txBody>
            <a:bodyPr lIns="0" tIns="1800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lnSpc>
                  <a:spcPct val="96000"/>
                </a:lnSpc>
              </a:pPr>
              <a:r>
                <a:rPr kumimoji="0" lang="zh-CN" altLang="en-US" sz="1800">
                  <a:solidFill>
                    <a:srgbClr val="FFFF00"/>
                  </a:solidFill>
                  <a:latin typeface="黑体" pitchFamily="2" charset="-122"/>
                  <a:ea typeface="黑体" pitchFamily="2" charset="-122"/>
                </a:rPr>
                <a:t>段首址 </a:t>
              </a:r>
            </a:p>
            <a:p>
              <a:pPr algn="ctr">
                <a:lnSpc>
                  <a:spcPct val="96000"/>
                </a:lnSpc>
              </a:pPr>
              <a:r>
                <a:rPr kumimoji="0" lang="zh-CN" altLang="en-US" sz="1800">
                  <a:solidFill>
                    <a:srgbClr val="FFFF00"/>
                  </a:solidFill>
                  <a:latin typeface="黑体" pitchFamily="2" charset="-122"/>
                  <a:ea typeface="黑体" pitchFamily="2" charset="-122"/>
                </a:rPr>
                <a:t>(20位)</a:t>
              </a:r>
            </a:p>
          </p:txBody>
        </p:sp>
        <p:sp>
          <p:nvSpPr>
            <p:cNvPr id="73737" name="Text Box 13"/>
            <p:cNvSpPr txBox="1">
              <a:spLocks noChangeArrowheads="1"/>
            </p:cNvSpPr>
            <p:nvPr/>
          </p:nvSpPr>
          <p:spPr bwMode="auto">
            <a:xfrm>
              <a:off x="3608" y="2046"/>
              <a:ext cx="228" cy="177"/>
            </a:xfrm>
            <a:prstGeom prst="rect">
              <a:avLst/>
            </a:prstGeom>
            <a:noFill/>
            <a:ln w="28575">
              <a:solidFill>
                <a:srgbClr val="000080"/>
              </a:solidFill>
              <a:miter lim="800000"/>
              <a:headEnd/>
              <a:tailEnd/>
            </a:ln>
            <a:extLst>
              <a:ext uri="{909E8E84-426E-40DD-AFC4-6F175D3DCCD1}">
                <a14:hiddenFill xmlns:a14="http://schemas.microsoft.com/office/drawing/2010/main">
                  <a:solidFill>
                    <a:srgbClr val="FFFFFF"/>
                  </a:solidFill>
                </a14:hiddenFill>
              </a:ext>
            </a:extLst>
          </p:spPr>
          <p:txBody>
            <a:bodyPr lIns="0" tIns="1800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r>
                <a:rPr kumimoji="0" lang="zh-CN" altLang="en-US" sz="1800">
                  <a:latin typeface="黑体" pitchFamily="2" charset="-122"/>
                  <a:ea typeface="黑体" pitchFamily="2" charset="-122"/>
                </a:rPr>
                <a:t>加</a:t>
              </a:r>
              <a:endParaRPr kumimoji="0" lang="zh-CN" altLang="en-US" sz="1800">
                <a:solidFill>
                  <a:schemeClr val="tx1"/>
                </a:solidFill>
                <a:latin typeface="黑体" pitchFamily="2" charset="-122"/>
                <a:ea typeface="黑体" pitchFamily="2" charset="-122"/>
              </a:endParaRPr>
            </a:p>
          </p:txBody>
        </p:sp>
        <p:sp>
          <p:nvSpPr>
            <p:cNvPr id="73738" name="Line 14"/>
            <p:cNvSpPr>
              <a:spLocks noChangeShapeType="1"/>
            </p:cNvSpPr>
            <p:nvPr/>
          </p:nvSpPr>
          <p:spPr bwMode="auto">
            <a:xfrm>
              <a:off x="1571" y="2124"/>
              <a:ext cx="533" cy="0"/>
            </a:xfrm>
            <a:prstGeom prst="line">
              <a:avLst/>
            </a:prstGeom>
            <a:noFill/>
            <a:ln w="28575">
              <a:solidFill>
                <a:srgbClr val="000080"/>
              </a:solidFill>
              <a:round/>
              <a:headEnd/>
              <a:tailEnd type="triangle" w="med" len="med"/>
            </a:ln>
            <a:extLst>
              <a:ext uri="{909E8E84-426E-40DD-AFC4-6F175D3DCCD1}">
                <a14:hiddenFill xmlns:a14="http://schemas.microsoft.com/office/drawing/2010/main">
                  <a:noFill/>
                </a14:hiddenFill>
              </a:ext>
            </a:extLst>
          </p:spPr>
          <p:txBody>
            <a:bodyPr tIns="18000" bIns="0"/>
            <a:lstStyle/>
            <a:p>
              <a:endParaRPr lang="zh-CN" altLang="en-US"/>
            </a:p>
          </p:txBody>
        </p:sp>
        <p:sp>
          <p:nvSpPr>
            <p:cNvPr id="73739" name="Line 15"/>
            <p:cNvSpPr>
              <a:spLocks noChangeShapeType="1"/>
            </p:cNvSpPr>
            <p:nvPr/>
          </p:nvSpPr>
          <p:spPr bwMode="auto">
            <a:xfrm>
              <a:off x="3107" y="2124"/>
              <a:ext cx="489" cy="0"/>
            </a:xfrm>
            <a:prstGeom prst="line">
              <a:avLst/>
            </a:prstGeom>
            <a:noFill/>
            <a:ln w="28575">
              <a:solidFill>
                <a:srgbClr val="000080"/>
              </a:solidFill>
              <a:round/>
              <a:headEnd/>
              <a:tailEnd type="triangle" w="med" len="med"/>
            </a:ln>
            <a:extLst>
              <a:ext uri="{909E8E84-426E-40DD-AFC4-6F175D3DCCD1}">
                <a14:hiddenFill xmlns:a14="http://schemas.microsoft.com/office/drawing/2010/main">
                  <a:noFill/>
                </a14:hiddenFill>
              </a:ext>
            </a:extLst>
          </p:spPr>
          <p:txBody>
            <a:bodyPr tIns="18000" bIns="0"/>
            <a:lstStyle/>
            <a:p>
              <a:endParaRPr lang="zh-CN" altLang="en-US"/>
            </a:p>
          </p:txBody>
        </p:sp>
        <p:sp>
          <p:nvSpPr>
            <p:cNvPr id="73740" name="Freeform 16"/>
            <p:cNvSpPr>
              <a:spLocks/>
            </p:cNvSpPr>
            <p:nvPr/>
          </p:nvSpPr>
          <p:spPr bwMode="auto">
            <a:xfrm>
              <a:off x="3107" y="2234"/>
              <a:ext cx="610" cy="317"/>
            </a:xfrm>
            <a:custGeom>
              <a:avLst/>
              <a:gdLst>
                <a:gd name="T0" fmla="*/ 0 w 1053"/>
                <a:gd name="T1" fmla="*/ 1 h 535"/>
                <a:gd name="T2" fmla="*/ 1 w 1053"/>
                <a:gd name="T3" fmla="*/ 1 h 535"/>
                <a:gd name="T4" fmla="*/ 1 w 1053"/>
                <a:gd name="T5" fmla="*/ 0 h 535"/>
                <a:gd name="T6" fmla="*/ 0 60000 65536"/>
                <a:gd name="T7" fmla="*/ 0 60000 65536"/>
                <a:gd name="T8" fmla="*/ 0 60000 65536"/>
                <a:gd name="T9" fmla="*/ 0 w 1053"/>
                <a:gd name="T10" fmla="*/ 0 h 535"/>
                <a:gd name="T11" fmla="*/ 1053 w 1053"/>
                <a:gd name="T12" fmla="*/ 535 h 535"/>
              </a:gdLst>
              <a:ahLst/>
              <a:cxnLst>
                <a:cxn ang="T6">
                  <a:pos x="T0" y="T1"/>
                </a:cxn>
                <a:cxn ang="T7">
                  <a:pos x="T2" y="T3"/>
                </a:cxn>
                <a:cxn ang="T8">
                  <a:pos x="T4" y="T5"/>
                </a:cxn>
              </a:cxnLst>
              <a:rect l="T9" t="T10" r="T11" b="T12"/>
              <a:pathLst>
                <a:path w="1053" h="535">
                  <a:moveTo>
                    <a:pt x="0" y="535"/>
                  </a:moveTo>
                  <a:lnTo>
                    <a:pt x="1053" y="535"/>
                  </a:lnTo>
                  <a:lnTo>
                    <a:pt x="1053" y="0"/>
                  </a:lnTo>
                </a:path>
              </a:pathLst>
            </a:custGeom>
            <a:noFill/>
            <a:ln w="28575" cap="flat" cmpd="sng">
              <a:solidFill>
                <a:srgbClr val="000080"/>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tIns="18000" bIns="0"/>
            <a:lstStyle/>
            <a:p>
              <a:endParaRPr lang="zh-CN" altLang="en-US"/>
            </a:p>
          </p:txBody>
        </p:sp>
        <p:sp>
          <p:nvSpPr>
            <p:cNvPr id="73741" name="Line 17"/>
            <p:cNvSpPr>
              <a:spLocks noChangeShapeType="1"/>
            </p:cNvSpPr>
            <p:nvPr/>
          </p:nvSpPr>
          <p:spPr bwMode="auto">
            <a:xfrm>
              <a:off x="3846" y="2124"/>
              <a:ext cx="360" cy="0"/>
            </a:xfrm>
            <a:prstGeom prst="line">
              <a:avLst/>
            </a:prstGeom>
            <a:noFill/>
            <a:ln w="28575">
              <a:solidFill>
                <a:srgbClr val="000080"/>
              </a:solidFill>
              <a:round/>
              <a:headEnd/>
              <a:tailEnd type="triangle" w="med" len="med"/>
            </a:ln>
            <a:extLst>
              <a:ext uri="{909E8E84-426E-40DD-AFC4-6F175D3DCCD1}">
                <a14:hiddenFill xmlns:a14="http://schemas.microsoft.com/office/drawing/2010/main">
                  <a:noFill/>
                </a14:hiddenFill>
              </a:ext>
            </a:extLst>
          </p:spPr>
          <p:txBody>
            <a:bodyPr tIns="18000" bIns="0"/>
            <a:lstStyle/>
            <a:p>
              <a:endParaRPr lang="zh-CN" altLang="en-US"/>
            </a:p>
          </p:txBody>
        </p:sp>
      </p:grpSp>
    </p:spTree>
  </p:cSld>
  <p:clrMapOvr>
    <a:masterClrMapping/>
  </p:clrMapOvr>
  <p:transition>
    <p:wipe dir="d"/>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ChangeArrowheads="1"/>
          </p:cNvSpPr>
          <p:nvPr/>
        </p:nvSpPr>
        <p:spPr bwMode="auto">
          <a:xfrm>
            <a:off x="657225" y="338138"/>
            <a:ext cx="8486775" cy="573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lnSpc>
                <a:spcPct val="130000"/>
              </a:lnSpc>
              <a:tabLst>
                <a:tab pos="2041525" algn="l"/>
              </a:tabLst>
            </a:pPr>
            <a:r>
              <a:rPr lang="zh-CN" altLang="en-US">
                <a:solidFill>
                  <a:srgbClr val="800000"/>
                </a:solidFill>
                <a:latin typeface="黑体" pitchFamily="2" charset="-122"/>
                <a:ea typeface="黑体" pitchFamily="2" charset="-122"/>
              </a:rPr>
              <a:t>3.5.1 8086/8088指令系统特征</a:t>
            </a:r>
          </a:p>
        </p:txBody>
      </p:sp>
      <p:sp>
        <p:nvSpPr>
          <p:cNvPr id="74755" name="Rectangle 7"/>
          <p:cNvSpPr>
            <a:spLocks noChangeArrowheads="1"/>
          </p:cNvSpPr>
          <p:nvPr/>
        </p:nvSpPr>
        <p:spPr bwMode="auto">
          <a:xfrm>
            <a:off x="882650" y="1203325"/>
            <a:ext cx="7824788"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20000"/>
              </a:spcBef>
            </a:pPr>
            <a:r>
              <a:rPr lang="en-US" altLang="zh-CN">
                <a:solidFill>
                  <a:srgbClr val="800000"/>
                </a:solidFill>
                <a:latin typeface="黑体" pitchFamily="2" charset="-122"/>
                <a:ea typeface="黑体" pitchFamily="2" charset="-122"/>
              </a:rPr>
              <a:t>1. </a:t>
            </a:r>
            <a:r>
              <a:rPr lang="zh-CN" altLang="en-US">
                <a:solidFill>
                  <a:srgbClr val="800000"/>
                </a:solidFill>
                <a:latin typeface="黑体" pitchFamily="2" charset="-122"/>
                <a:ea typeface="黑体" pitchFamily="2" charset="-122"/>
              </a:rPr>
              <a:t>二地址的指令系统</a:t>
            </a:r>
          </a:p>
          <a:p>
            <a:pPr>
              <a:spcBef>
                <a:spcPct val="20000"/>
              </a:spcBef>
            </a:pPr>
            <a:r>
              <a:rPr lang="zh-CN" altLang="en-US">
                <a:latin typeface="黑体" pitchFamily="2" charset="-122"/>
                <a:ea typeface="黑体" pitchFamily="2" charset="-122"/>
              </a:rPr>
              <a:t>   一条指令里最多给出两个地址。</a:t>
            </a:r>
          </a:p>
        </p:txBody>
      </p:sp>
      <p:sp>
        <p:nvSpPr>
          <p:cNvPr id="633876" name="Rectangle 20"/>
          <p:cNvSpPr>
            <a:spLocks noChangeArrowheads="1"/>
          </p:cNvSpPr>
          <p:nvPr/>
        </p:nvSpPr>
        <p:spPr bwMode="auto">
          <a:xfrm>
            <a:off x="1365250" y="4313238"/>
            <a:ext cx="7788275" cy="1865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eaLnBrk="1" hangingPunct="1">
              <a:lnSpc>
                <a:spcPct val="120000"/>
              </a:lnSpc>
            </a:pPr>
            <a:r>
              <a:rPr lang="zh-CN" altLang="en-US">
                <a:solidFill>
                  <a:schemeClr val="hlink"/>
                </a:solidFill>
                <a:latin typeface="黑体" pitchFamily="2" charset="-122"/>
                <a:ea typeface="黑体" pitchFamily="2" charset="-122"/>
              </a:rPr>
              <a:t>例：</a:t>
            </a:r>
            <a:r>
              <a:rPr lang="zh-CN" altLang="en-US">
                <a:latin typeface="黑体" pitchFamily="2" charset="-122"/>
                <a:ea typeface="黑体" pitchFamily="2" charset="-122"/>
              </a:rPr>
              <a:t>二地址指令的寻址</a:t>
            </a:r>
          </a:p>
          <a:p>
            <a:pPr algn="l" eaLnBrk="1" hangingPunct="1">
              <a:lnSpc>
                <a:spcPct val="120000"/>
              </a:lnSpc>
            </a:pPr>
            <a:r>
              <a:rPr lang="zh-CN" altLang="en-US">
                <a:latin typeface="黑体" pitchFamily="2" charset="-122"/>
                <a:ea typeface="黑体" pitchFamily="2" charset="-122"/>
              </a:rPr>
              <a:t>    其中一个寻址方式可选（显式），</a:t>
            </a:r>
          </a:p>
          <a:p>
            <a:pPr algn="l" eaLnBrk="1" hangingPunct="1">
              <a:lnSpc>
                <a:spcPct val="120000"/>
              </a:lnSpc>
            </a:pPr>
            <a:r>
              <a:rPr lang="zh-CN" altLang="en-US">
                <a:latin typeface="黑体" pitchFamily="2" charset="-122"/>
                <a:ea typeface="黑体" pitchFamily="2" charset="-122"/>
              </a:rPr>
              <a:t>    另一个只能是寄存器寻址（隐式）或立即数。</a:t>
            </a:r>
          </a:p>
          <a:p>
            <a:pPr algn="l" eaLnBrk="1" hangingPunct="1">
              <a:lnSpc>
                <a:spcPct val="120000"/>
              </a:lnSpc>
            </a:pPr>
            <a:r>
              <a:rPr lang="zh-CN" altLang="en-US">
                <a:latin typeface="黑体" pitchFamily="2" charset="-122"/>
                <a:ea typeface="黑体" pitchFamily="2" charset="-122"/>
              </a:rPr>
              <a:t> </a:t>
            </a:r>
            <a:r>
              <a:rPr lang="zh-CN" altLang="en-US">
                <a:solidFill>
                  <a:schemeClr val="hlink"/>
                </a:solidFill>
                <a:latin typeface="黑体" pitchFamily="2" charset="-122"/>
                <a:ea typeface="黑体" pitchFamily="2" charset="-122"/>
              </a:rPr>
              <a:t>∴ 最多只能有一个操作数在内存中。</a:t>
            </a:r>
            <a:endParaRPr lang="zh-CN" altLang="en-US" b="0">
              <a:solidFill>
                <a:schemeClr val="hlink"/>
              </a:solidFill>
              <a:latin typeface="黑体" pitchFamily="2" charset="-122"/>
              <a:ea typeface="黑体" pitchFamily="2" charset="-122"/>
            </a:endParaRPr>
          </a:p>
        </p:txBody>
      </p:sp>
      <p:sp>
        <p:nvSpPr>
          <p:cNvPr id="74757" name="Rectangle 7"/>
          <p:cNvSpPr>
            <a:spLocks noChangeArrowheads="1"/>
          </p:cNvSpPr>
          <p:nvPr/>
        </p:nvSpPr>
        <p:spPr bwMode="auto">
          <a:xfrm>
            <a:off x="895350" y="2308225"/>
            <a:ext cx="7824788" cy="1347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20000"/>
              </a:spcBef>
            </a:pPr>
            <a:r>
              <a:rPr lang="en-US" altLang="zh-CN">
                <a:solidFill>
                  <a:srgbClr val="800000"/>
                </a:solidFill>
                <a:latin typeface="黑体" pitchFamily="2" charset="-122"/>
                <a:ea typeface="黑体" pitchFamily="2" charset="-122"/>
              </a:rPr>
              <a:t>2. </a:t>
            </a:r>
            <a:r>
              <a:rPr lang="zh-CN" altLang="en-US">
                <a:solidFill>
                  <a:srgbClr val="800000"/>
                </a:solidFill>
                <a:latin typeface="黑体" pitchFamily="2" charset="-122"/>
                <a:ea typeface="黑体" pitchFamily="2" charset="-122"/>
              </a:rPr>
              <a:t>定长操作码、变长指令码</a:t>
            </a:r>
          </a:p>
          <a:p>
            <a:pPr>
              <a:spcBef>
                <a:spcPct val="20000"/>
              </a:spcBef>
            </a:pPr>
            <a:r>
              <a:rPr lang="zh-CN" altLang="en-US">
                <a:latin typeface="黑体" pitchFamily="2" charset="-122"/>
                <a:ea typeface="黑体" pitchFamily="2" charset="-122"/>
              </a:rPr>
              <a:t>   操作码为定长</a:t>
            </a:r>
            <a:r>
              <a:rPr lang="en-US" altLang="zh-CN">
                <a:latin typeface="黑体" pitchFamily="2" charset="-122"/>
                <a:ea typeface="黑体" pitchFamily="2" charset="-122"/>
              </a:rPr>
              <a:t>8</a:t>
            </a:r>
            <a:r>
              <a:rPr lang="zh-CN" altLang="en-US">
                <a:latin typeface="黑体" pitchFamily="2" charset="-122"/>
                <a:ea typeface="黑体" pitchFamily="2" charset="-122"/>
              </a:rPr>
              <a:t>位。</a:t>
            </a:r>
          </a:p>
          <a:p>
            <a:pPr>
              <a:spcBef>
                <a:spcPct val="20000"/>
              </a:spcBef>
            </a:pPr>
            <a:r>
              <a:rPr lang="zh-CN" altLang="en-US">
                <a:latin typeface="黑体" pitchFamily="2" charset="-122"/>
                <a:ea typeface="黑体" pitchFamily="2" charset="-122"/>
              </a:rPr>
              <a:t>   指令的基本长度为</a:t>
            </a:r>
            <a:r>
              <a:rPr lang="en-US" altLang="zh-CN">
                <a:latin typeface="黑体" pitchFamily="2" charset="-122"/>
                <a:ea typeface="黑体" pitchFamily="2" charset="-122"/>
              </a:rPr>
              <a:t>16</a:t>
            </a:r>
            <a:r>
              <a:rPr lang="zh-CN" altLang="en-US">
                <a:latin typeface="黑体" pitchFamily="2" charset="-122"/>
                <a:ea typeface="黑体" pitchFamily="2" charset="-122"/>
              </a:rPr>
              <a:t>位，可扩为</a:t>
            </a:r>
            <a:r>
              <a:rPr lang="en-US" altLang="zh-CN">
                <a:latin typeface="黑体" pitchFamily="2" charset="-122"/>
                <a:ea typeface="黑体" pitchFamily="2" charset="-122"/>
              </a:rPr>
              <a:t>32</a:t>
            </a:r>
            <a:r>
              <a:rPr lang="zh-CN" altLang="en-US">
                <a:latin typeface="黑体" pitchFamily="2" charset="-122"/>
                <a:ea typeface="黑体" pitchFamily="2" charset="-122"/>
              </a:rPr>
              <a:t>位或</a:t>
            </a:r>
            <a:r>
              <a:rPr lang="en-US" altLang="zh-CN">
                <a:latin typeface="黑体" pitchFamily="2" charset="-122"/>
                <a:ea typeface="黑体" pitchFamily="2" charset="-122"/>
              </a:rPr>
              <a:t>48</a:t>
            </a:r>
            <a:r>
              <a:rPr lang="zh-CN" altLang="en-US">
                <a:latin typeface="黑体" pitchFamily="2" charset="-122"/>
                <a:ea typeface="黑体" pitchFamily="2" charset="-122"/>
              </a:rPr>
              <a:t>位。</a:t>
            </a:r>
          </a:p>
        </p:txBody>
      </p:sp>
      <p:sp>
        <p:nvSpPr>
          <p:cNvPr id="74758" name="Rectangle 7"/>
          <p:cNvSpPr>
            <a:spLocks noChangeArrowheads="1"/>
          </p:cNvSpPr>
          <p:nvPr/>
        </p:nvSpPr>
        <p:spPr bwMode="auto">
          <a:xfrm>
            <a:off x="912813" y="3849688"/>
            <a:ext cx="78247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20000"/>
              </a:spcBef>
            </a:pPr>
            <a:r>
              <a:rPr lang="en-US" altLang="zh-CN">
                <a:solidFill>
                  <a:srgbClr val="800000"/>
                </a:solidFill>
                <a:latin typeface="黑体" pitchFamily="2" charset="-122"/>
                <a:ea typeface="黑体" pitchFamily="2" charset="-122"/>
              </a:rPr>
              <a:t>3. </a:t>
            </a:r>
            <a:r>
              <a:rPr lang="zh-CN" altLang="en-US">
                <a:solidFill>
                  <a:srgbClr val="800000"/>
                </a:solidFill>
                <a:latin typeface="黑体" pitchFamily="2" charset="-122"/>
                <a:ea typeface="黑体" pitchFamily="2" charset="-122"/>
              </a:rPr>
              <a:t>兼用显式寻址和隐式寻址</a:t>
            </a:r>
            <a:endParaRPr lang="zh-CN" altLang="en-US">
              <a:latin typeface="黑体" pitchFamily="2" charset="-122"/>
              <a:ea typeface="黑体" pitchFamily="2" charset="-122"/>
            </a:endParaRP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33876"/>
                                        </p:tgtEl>
                                        <p:attrNameLst>
                                          <p:attrName>style.visibility</p:attrName>
                                        </p:attrNameLst>
                                      </p:cBhvr>
                                      <p:to>
                                        <p:strVal val="visible"/>
                                      </p:to>
                                    </p:set>
                                    <p:animEffect transition="in" filter="wipe(up)">
                                      <p:cBhvr>
                                        <p:cTn id="7" dur="500"/>
                                        <p:tgtEl>
                                          <p:spTgt spid="6338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3876" grpId="0" autoUpdateAnimBg="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4"/>
          <p:cNvSpPr>
            <a:spLocks noChangeArrowheads="1"/>
          </p:cNvSpPr>
          <p:nvPr/>
        </p:nvSpPr>
        <p:spPr bwMode="auto">
          <a:xfrm>
            <a:off x="657225" y="338138"/>
            <a:ext cx="8486775" cy="573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lnSpc>
                <a:spcPct val="130000"/>
              </a:lnSpc>
              <a:tabLst>
                <a:tab pos="2041525" algn="l"/>
              </a:tabLst>
            </a:pPr>
            <a:r>
              <a:rPr lang="zh-CN" altLang="en-US" sz="2200">
                <a:solidFill>
                  <a:srgbClr val="800000"/>
                </a:solidFill>
                <a:latin typeface="黑体" pitchFamily="2" charset="-122"/>
                <a:ea typeface="黑体" pitchFamily="2" charset="-122"/>
              </a:rPr>
              <a:t>3.5.2 </a:t>
            </a:r>
            <a:r>
              <a:rPr lang="zh-CN" altLang="en-US">
                <a:solidFill>
                  <a:srgbClr val="800000"/>
                </a:solidFill>
                <a:latin typeface="黑体" pitchFamily="2" charset="-122"/>
                <a:ea typeface="黑体" pitchFamily="2" charset="-122"/>
              </a:rPr>
              <a:t>寻址方式</a:t>
            </a:r>
          </a:p>
        </p:txBody>
      </p:sp>
      <p:grpSp>
        <p:nvGrpSpPr>
          <p:cNvPr id="75779" name="Group 21"/>
          <p:cNvGrpSpPr>
            <a:grpSpLocks/>
          </p:cNvGrpSpPr>
          <p:nvPr/>
        </p:nvGrpSpPr>
        <p:grpSpPr bwMode="auto">
          <a:xfrm>
            <a:off x="627063" y="1096963"/>
            <a:ext cx="8108950" cy="4435475"/>
            <a:chOff x="395" y="691"/>
            <a:chExt cx="5108" cy="2794"/>
          </a:xfrm>
        </p:grpSpPr>
        <p:sp>
          <p:nvSpPr>
            <p:cNvPr id="75780" name="Rectangle 23"/>
            <p:cNvSpPr>
              <a:spLocks noChangeArrowheads="1"/>
            </p:cNvSpPr>
            <p:nvPr/>
          </p:nvSpPr>
          <p:spPr bwMode="auto">
            <a:xfrm>
              <a:off x="395" y="691"/>
              <a:ext cx="5108" cy="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lnSpc>
                  <a:spcPct val="130000"/>
                </a:lnSpc>
              </a:pPr>
              <a:r>
                <a:rPr lang="zh-CN" altLang="en-US" sz="2000">
                  <a:latin typeface="黑体" pitchFamily="2" charset="-122"/>
                  <a:ea typeface="黑体" pitchFamily="2" charset="-122"/>
                </a:rPr>
                <a:t>     以二地址指令中的红字部分为例：  </a:t>
              </a:r>
            </a:p>
            <a:p>
              <a:pPr>
                <a:lnSpc>
                  <a:spcPct val="70000"/>
                </a:lnSpc>
              </a:pPr>
              <a:endParaRPr lang="en-US" altLang="zh-CN" sz="2000">
                <a:latin typeface="黑体" pitchFamily="2" charset="-122"/>
                <a:ea typeface="黑体" pitchFamily="2" charset="-122"/>
              </a:endParaRPr>
            </a:p>
            <a:p>
              <a:pPr>
                <a:lnSpc>
                  <a:spcPct val="130000"/>
                </a:lnSpc>
                <a:spcAft>
                  <a:spcPct val="30000"/>
                </a:spcAft>
              </a:pPr>
              <a:r>
                <a:rPr lang="en-US" altLang="zh-CN" sz="2000" b="0">
                  <a:latin typeface="黑体" pitchFamily="2" charset="-122"/>
                  <a:ea typeface="黑体" pitchFamily="2" charset="-122"/>
                </a:rPr>
                <a:t>   </a:t>
              </a:r>
              <a:r>
                <a:rPr lang="zh-CN" altLang="en-US" sz="2000">
                  <a:latin typeface="黑体" pitchFamily="2" charset="-122"/>
                  <a:ea typeface="黑体" pitchFamily="2" charset="-122"/>
                </a:rPr>
                <a:t>基本寻址方式   汇编符号例子     有效地址</a:t>
              </a:r>
            </a:p>
            <a:p>
              <a:pPr>
                <a:lnSpc>
                  <a:spcPct val="130000"/>
                </a:lnSpc>
              </a:pPr>
              <a:r>
                <a:rPr lang="zh-CN" altLang="en-US" sz="2000">
                  <a:latin typeface="黑体" pitchFamily="2" charset="-122"/>
                  <a:ea typeface="黑体" pitchFamily="2" charset="-122"/>
                </a:rPr>
                <a:t>   寄存器寻址     </a:t>
              </a:r>
              <a:r>
                <a:rPr lang="en-US" altLang="zh-CN" sz="2000">
                  <a:latin typeface="黑体" pitchFamily="2" charset="-122"/>
                  <a:ea typeface="黑体" pitchFamily="2" charset="-122"/>
                </a:rPr>
                <a:t>ADD  </a:t>
              </a:r>
              <a:r>
                <a:rPr lang="en-US" altLang="zh-CN" sz="2000">
                  <a:solidFill>
                    <a:srgbClr val="FF0000"/>
                  </a:solidFill>
                  <a:latin typeface="黑体" pitchFamily="2" charset="-122"/>
                  <a:ea typeface="黑体" pitchFamily="2" charset="-122"/>
                </a:rPr>
                <a:t>BX</a:t>
              </a:r>
              <a:r>
                <a:rPr lang="en-US" altLang="zh-CN" sz="2000">
                  <a:latin typeface="黑体" pitchFamily="2" charset="-122"/>
                  <a:ea typeface="黑体" pitchFamily="2" charset="-122"/>
                </a:rPr>
                <a:t>,5        EA = BX，</a:t>
              </a:r>
              <a:r>
                <a:rPr lang="zh-CN" altLang="en-US" sz="2000">
                  <a:latin typeface="黑体" pitchFamily="2" charset="-122"/>
                  <a:ea typeface="黑体" pitchFamily="2" charset="-122"/>
                </a:rPr>
                <a:t>即数据在寄存器中</a:t>
              </a:r>
            </a:p>
            <a:p>
              <a:pPr>
                <a:lnSpc>
                  <a:spcPct val="130000"/>
                </a:lnSpc>
              </a:pPr>
              <a:r>
                <a:rPr lang="zh-CN" altLang="en-US" sz="2000">
                  <a:latin typeface="黑体" pitchFamily="2" charset="-122"/>
                  <a:ea typeface="黑体" pitchFamily="2" charset="-122"/>
                </a:rPr>
                <a:t>   寄存器间址     </a:t>
              </a:r>
              <a:r>
                <a:rPr lang="en-US" altLang="zh-CN" sz="2000">
                  <a:latin typeface="黑体" pitchFamily="2" charset="-122"/>
                  <a:ea typeface="黑体" pitchFamily="2" charset="-122"/>
                </a:rPr>
                <a:t>ADD </a:t>
              </a:r>
              <a:r>
                <a:rPr lang="en-US" altLang="zh-CN" sz="2000">
                  <a:solidFill>
                    <a:srgbClr val="FF0000"/>
                  </a:solidFill>
                  <a:latin typeface="黑体" pitchFamily="2" charset="-122"/>
                  <a:ea typeface="黑体" pitchFamily="2" charset="-122"/>
                </a:rPr>
                <a:t>[BX]</a:t>
              </a:r>
              <a:r>
                <a:rPr lang="en-US" altLang="zh-CN" sz="2000">
                  <a:latin typeface="黑体" pitchFamily="2" charset="-122"/>
                  <a:ea typeface="黑体" pitchFamily="2" charset="-122"/>
                </a:rPr>
                <a:t>,AX      EA =（BX）</a:t>
              </a:r>
            </a:p>
            <a:p>
              <a:pPr>
                <a:lnSpc>
                  <a:spcPct val="130000"/>
                </a:lnSpc>
              </a:pPr>
              <a:r>
                <a:rPr lang="en-US" altLang="zh-CN" sz="2000">
                  <a:latin typeface="黑体" pitchFamily="2" charset="-122"/>
                  <a:ea typeface="黑体" pitchFamily="2" charset="-122"/>
                </a:rPr>
                <a:t>   </a:t>
              </a:r>
              <a:r>
                <a:rPr lang="zh-CN" altLang="en-US" sz="2000">
                  <a:latin typeface="黑体" pitchFamily="2" charset="-122"/>
                  <a:ea typeface="黑体" pitchFamily="2" charset="-122"/>
                </a:rPr>
                <a:t>立即寻址       </a:t>
              </a:r>
              <a:r>
                <a:rPr lang="en-US" altLang="zh-CN" sz="2000">
                  <a:latin typeface="黑体" pitchFamily="2" charset="-122"/>
                  <a:ea typeface="黑体" pitchFamily="2" charset="-122"/>
                </a:rPr>
                <a:t>ADD  BX,</a:t>
              </a:r>
              <a:r>
                <a:rPr lang="en-US" altLang="zh-CN" sz="2000">
                  <a:solidFill>
                    <a:srgbClr val="FF0000"/>
                  </a:solidFill>
                  <a:latin typeface="黑体" pitchFamily="2" charset="-122"/>
                  <a:ea typeface="黑体" pitchFamily="2" charset="-122"/>
                </a:rPr>
                <a:t>5        </a:t>
              </a:r>
              <a:r>
                <a:rPr lang="zh-CN" altLang="en-US" sz="2000">
                  <a:latin typeface="黑体" pitchFamily="2" charset="-122"/>
                  <a:ea typeface="黑体" pitchFamily="2" charset="-122"/>
                </a:rPr>
                <a:t>操作数在指令中</a:t>
              </a:r>
            </a:p>
            <a:p>
              <a:pPr>
                <a:lnSpc>
                  <a:spcPct val="130000"/>
                </a:lnSpc>
              </a:pPr>
              <a:r>
                <a:rPr lang="zh-CN" altLang="en-US" sz="2000">
                  <a:latin typeface="黑体" pitchFamily="2" charset="-122"/>
                  <a:ea typeface="黑体" pitchFamily="2" charset="-122"/>
                </a:rPr>
                <a:t>   直接寻址       </a:t>
              </a:r>
              <a:r>
                <a:rPr lang="en-US" altLang="zh-CN" sz="2000">
                  <a:latin typeface="黑体" pitchFamily="2" charset="-122"/>
                  <a:ea typeface="黑体" pitchFamily="2" charset="-122"/>
                </a:rPr>
                <a:t>ADD </a:t>
              </a:r>
              <a:r>
                <a:rPr lang="en-US" altLang="zh-CN" sz="2000">
                  <a:solidFill>
                    <a:srgbClr val="FF0000"/>
                  </a:solidFill>
                  <a:latin typeface="黑体" pitchFamily="2" charset="-122"/>
                  <a:ea typeface="黑体" pitchFamily="2" charset="-122"/>
                </a:rPr>
                <a:t>[100]</a:t>
              </a:r>
              <a:r>
                <a:rPr lang="en-US" altLang="zh-CN" sz="2000">
                  <a:latin typeface="黑体" pitchFamily="2" charset="-122"/>
                  <a:ea typeface="黑体" pitchFamily="2" charset="-122"/>
                </a:rPr>
                <a:t>,AX     EA = 100</a:t>
              </a:r>
            </a:p>
            <a:p>
              <a:pPr>
                <a:lnSpc>
                  <a:spcPct val="130000"/>
                </a:lnSpc>
              </a:pPr>
              <a:r>
                <a:rPr lang="en-US" altLang="zh-CN" sz="2000">
                  <a:latin typeface="黑体" pitchFamily="2" charset="-122"/>
                  <a:ea typeface="黑体" pitchFamily="2" charset="-122"/>
                </a:rPr>
                <a:t>   </a:t>
              </a:r>
              <a:r>
                <a:rPr lang="zh-CN" altLang="en-US" sz="2000">
                  <a:latin typeface="黑体" pitchFamily="2" charset="-122"/>
                  <a:ea typeface="黑体" pitchFamily="2" charset="-122"/>
                </a:rPr>
                <a:t>间接寻址        ------</a:t>
              </a:r>
            </a:p>
            <a:p>
              <a:pPr>
                <a:lnSpc>
                  <a:spcPct val="130000"/>
                </a:lnSpc>
              </a:pPr>
              <a:r>
                <a:rPr lang="zh-CN" altLang="en-US" sz="2000">
                  <a:latin typeface="黑体" pitchFamily="2" charset="-122"/>
                  <a:ea typeface="黑体" pitchFamily="2" charset="-122"/>
                </a:rPr>
                <a:t>   变(基)址寻址   </a:t>
              </a:r>
              <a:r>
                <a:rPr lang="en-US" altLang="zh-CN" sz="2000">
                  <a:latin typeface="黑体" pitchFamily="2" charset="-122"/>
                  <a:ea typeface="黑体" pitchFamily="2" charset="-122"/>
                </a:rPr>
                <a:t>ADD </a:t>
              </a:r>
              <a:r>
                <a:rPr lang="en-US" altLang="zh-CN" sz="2000">
                  <a:solidFill>
                    <a:srgbClr val="FF0000"/>
                  </a:solidFill>
                  <a:latin typeface="黑体" pitchFamily="2" charset="-122"/>
                  <a:ea typeface="黑体" pitchFamily="2" charset="-122"/>
                </a:rPr>
                <a:t>20[BX]</a:t>
              </a:r>
              <a:r>
                <a:rPr lang="en-US" altLang="zh-CN" sz="2000">
                  <a:latin typeface="黑体" pitchFamily="2" charset="-122"/>
                  <a:ea typeface="黑体" pitchFamily="2" charset="-122"/>
                </a:rPr>
                <a:t>,AX    EA = (BX+20)</a:t>
              </a:r>
            </a:p>
            <a:p>
              <a:pPr>
                <a:lnSpc>
                  <a:spcPct val="130000"/>
                </a:lnSpc>
              </a:pPr>
              <a:r>
                <a:rPr lang="en-US" altLang="zh-CN" sz="2000">
                  <a:latin typeface="黑体" pitchFamily="2" charset="-122"/>
                  <a:ea typeface="黑体" pitchFamily="2" charset="-122"/>
                </a:rPr>
                <a:t>   </a:t>
              </a:r>
              <a:r>
                <a:rPr lang="zh-CN" altLang="en-US" sz="2000">
                  <a:latin typeface="黑体" pitchFamily="2" charset="-122"/>
                  <a:ea typeface="黑体" pitchFamily="2" charset="-122"/>
                </a:rPr>
                <a:t>自相对         </a:t>
              </a:r>
              <a:r>
                <a:rPr lang="en-US" altLang="zh-CN" sz="2000">
                  <a:latin typeface="黑体" pitchFamily="2" charset="-122"/>
                  <a:ea typeface="黑体" pitchFamily="2" charset="-122"/>
                </a:rPr>
                <a:t>LOOP </a:t>
              </a:r>
              <a:r>
                <a:rPr lang="en-US" altLang="zh-CN" sz="2000">
                  <a:solidFill>
                    <a:srgbClr val="FF0000"/>
                  </a:solidFill>
                  <a:latin typeface="黑体" pitchFamily="2" charset="-122"/>
                  <a:ea typeface="黑体" pitchFamily="2" charset="-122"/>
                </a:rPr>
                <a:t>L1          </a:t>
              </a:r>
              <a:r>
                <a:rPr lang="en-US" altLang="zh-CN" sz="2000">
                  <a:latin typeface="黑体" pitchFamily="2" charset="-122"/>
                  <a:ea typeface="黑体" pitchFamily="2" charset="-122"/>
                </a:rPr>
                <a:t>EA = (IP)+ </a:t>
              </a:r>
              <a:r>
                <a:rPr lang="zh-CN" altLang="en-US" sz="2000">
                  <a:latin typeface="黑体" pitchFamily="2" charset="-122"/>
                  <a:ea typeface="黑体" pitchFamily="2" charset="-122"/>
                </a:rPr>
                <a:t>位移量</a:t>
              </a:r>
            </a:p>
            <a:p>
              <a:pPr algn="l">
                <a:lnSpc>
                  <a:spcPct val="130000"/>
                </a:lnSpc>
              </a:pPr>
              <a:r>
                <a:rPr lang="zh-CN" altLang="en-US" sz="2000">
                  <a:latin typeface="黑体" pitchFamily="2" charset="-122"/>
                  <a:ea typeface="黑体" pitchFamily="2" charset="-122"/>
                </a:rPr>
                <a:t>    …… </a:t>
              </a:r>
            </a:p>
          </p:txBody>
        </p:sp>
        <p:grpSp>
          <p:nvGrpSpPr>
            <p:cNvPr id="75781" name="Group 20"/>
            <p:cNvGrpSpPr>
              <a:grpSpLocks/>
            </p:cNvGrpSpPr>
            <p:nvPr/>
          </p:nvGrpSpPr>
          <p:grpSpPr bwMode="auto">
            <a:xfrm>
              <a:off x="585" y="1125"/>
              <a:ext cx="4697" cy="2360"/>
              <a:chOff x="585" y="1125"/>
              <a:chExt cx="4697" cy="2360"/>
            </a:xfrm>
          </p:grpSpPr>
          <p:sp>
            <p:nvSpPr>
              <p:cNvPr id="75782" name="Line 25"/>
              <p:cNvSpPr>
                <a:spLocks noChangeShapeType="1"/>
              </p:cNvSpPr>
              <p:nvPr/>
            </p:nvSpPr>
            <p:spPr bwMode="auto">
              <a:xfrm flipV="1">
                <a:off x="585" y="1417"/>
                <a:ext cx="4697" cy="0"/>
              </a:xfrm>
              <a:prstGeom prst="line">
                <a:avLst/>
              </a:prstGeom>
              <a:noFill/>
              <a:ln w="28575">
                <a:solidFill>
                  <a:srgbClr val="0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75783" name="Group 19"/>
              <p:cNvGrpSpPr>
                <a:grpSpLocks/>
              </p:cNvGrpSpPr>
              <p:nvPr/>
            </p:nvGrpSpPr>
            <p:grpSpPr bwMode="auto">
              <a:xfrm>
                <a:off x="1753" y="1125"/>
                <a:ext cx="1338" cy="2360"/>
                <a:chOff x="1753" y="1197"/>
                <a:chExt cx="1338" cy="2288"/>
              </a:xfrm>
            </p:grpSpPr>
            <p:sp>
              <p:nvSpPr>
                <p:cNvPr id="75784" name="Line 26"/>
                <p:cNvSpPr>
                  <a:spLocks noChangeShapeType="1"/>
                </p:cNvSpPr>
                <p:nvPr/>
              </p:nvSpPr>
              <p:spPr bwMode="auto">
                <a:xfrm>
                  <a:off x="1753" y="1197"/>
                  <a:ext cx="0" cy="2256"/>
                </a:xfrm>
                <a:prstGeom prst="line">
                  <a:avLst/>
                </a:prstGeom>
                <a:noFill/>
                <a:ln w="28575">
                  <a:solidFill>
                    <a:srgbClr val="0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785" name="Line 27"/>
                <p:cNvSpPr>
                  <a:spLocks noChangeShapeType="1"/>
                </p:cNvSpPr>
                <p:nvPr/>
              </p:nvSpPr>
              <p:spPr bwMode="auto">
                <a:xfrm>
                  <a:off x="3091" y="1229"/>
                  <a:ext cx="0" cy="2256"/>
                </a:xfrm>
                <a:prstGeom prst="line">
                  <a:avLst/>
                </a:prstGeom>
                <a:noFill/>
                <a:ln w="28575">
                  <a:solidFill>
                    <a:srgbClr val="0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grpSp>
    </p:spTree>
  </p:cSld>
  <p:clrMapOvr>
    <a:masterClrMapping/>
  </p:clrMapOvr>
  <p:transition>
    <p:wipe dir="d"/>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4"/>
          <p:cNvSpPr>
            <a:spLocks noChangeArrowheads="1"/>
          </p:cNvSpPr>
          <p:nvPr/>
        </p:nvSpPr>
        <p:spPr bwMode="auto">
          <a:xfrm>
            <a:off x="268288" y="530225"/>
            <a:ext cx="8875712"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tabLst>
                <a:tab pos="2041525" algn="l"/>
              </a:tabLst>
            </a:pPr>
            <a:r>
              <a:rPr lang="zh-CN" altLang="en-US">
                <a:latin typeface="黑体" pitchFamily="2" charset="-122"/>
                <a:ea typeface="黑体" pitchFamily="2" charset="-122"/>
              </a:rPr>
              <a:t>   </a:t>
            </a:r>
            <a:r>
              <a:rPr lang="zh-CN" altLang="en-US">
                <a:solidFill>
                  <a:srgbClr val="800000"/>
                </a:solidFill>
                <a:latin typeface="黑体" pitchFamily="2" charset="-122"/>
                <a:ea typeface="黑体" pitchFamily="2" charset="-122"/>
              </a:rPr>
              <a:t>例：</a:t>
            </a:r>
            <a:r>
              <a:rPr lang="zh-CN" altLang="en-US">
                <a:latin typeface="黑体" pitchFamily="2" charset="-122"/>
                <a:ea typeface="黑体" pitchFamily="2" charset="-122"/>
              </a:rPr>
              <a:t> </a:t>
            </a:r>
            <a:r>
              <a:rPr lang="en-US" altLang="zh-CN">
                <a:latin typeface="黑体" pitchFamily="2" charset="-122"/>
                <a:ea typeface="黑体" pitchFamily="2" charset="-122"/>
              </a:rPr>
              <a:t>MOV  AL,AH    </a:t>
            </a:r>
            <a:r>
              <a:rPr lang="en-US" altLang="zh-CN">
                <a:solidFill>
                  <a:srgbClr val="003300"/>
                </a:solidFill>
                <a:latin typeface="黑体" pitchFamily="2" charset="-122"/>
                <a:ea typeface="黑体" pitchFamily="2" charset="-122"/>
              </a:rPr>
              <a:t>;  AL </a:t>
            </a:r>
            <a:r>
              <a:rPr lang="en-US" altLang="zh-CN">
                <a:solidFill>
                  <a:srgbClr val="003300"/>
                </a:solidFill>
                <a:latin typeface="黑体" pitchFamily="2" charset="-122"/>
                <a:ea typeface="黑体" pitchFamily="2" charset="-122"/>
                <a:sym typeface="Symbol" pitchFamily="18" charset="2"/>
              </a:rPr>
              <a:t></a:t>
            </a:r>
            <a:r>
              <a:rPr lang="en-US" altLang="zh-CN">
                <a:solidFill>
                  <a:srgbClr val="003300"/>
                </a:solidFill>
                <a:latin typeface="黑体" pitchFamily="2" charset="-122"/>
                <a:ea typeface="黑体" pitchFamily="2" charset="-122"/>
              </a:rPr>
              <a:t> (AH)</a:t>
            </a:r>
            <a:r>
              <a:rPr lang="en-US" altLang="zh-CN">
                <a:solidFill>
                  <a:srgbClr val="003300"/>
                </a:solidFill>
                <a:latin typeface="黑体" pitchFamily="2" charset="-122"/>
                <a:ea typeface="黑体" pitchFamily="2" charset="-122"/>
                <a:sym typeface="Symbol" pitchFamily="18" charset="2"/>
              </a:rPr>
              <a:t>         8</a:t>
            </a:r>
            <a:r>
              <a:rPr lang="zh-CN" altLang="en-US">
                <a:solidFill>
                  <a:srgbClr val="003300"/>
                </a:solidFill>
                <a:latin typeface="黑体" pitchFamily="2" charset="-122"/>
                <a:ea typeface="黑体" pitchFamily="2" charset="-122"/>
                <a:sym typeface="Symbol" pitchFamily="18" charset="2"/>
              </a:rPr>
              <a:t>位</a:t>
            </a:r>
          </a:p>
          <a:p>
            <a:pPr>
              <a:tabLst>
                <a:tab pos="2041525" algn="l"/>
              </a:tabLst>
            </a:pPr>
            <a:r>
              <a:rPr lang="zh-CN" altLang="en-US">
                <a:latin typeface="黑体" pitchFamily="2" charset="-122"/>
                <a:ea typeface="黑体" pitchFamily="2" charset="-122"/>
                <a:sym typeface="Symbol" pitchFamily="18" charset="2"/>
              </a:rPr>
              <a:t>        </a:t>
            </a:r>
            <a:r>
              <a:rPr lang="en-US" altLang="zh-CN">
                <a:latin typeface="黑体" pitchFamily="2" charset="-122"/>
                <a:ea typeface="黑体" pitchFamily="2" charset="-122"/>
                <a:sym typeface="Symbol" pitchFamily="18" charset="2"/>
              </a:rPr>
              <a:t>SUB  AX,BX    </a:t>
            </a:r>
            <a:r>
              <a:rPr lang="en-US" altLang="zh-CN">
                <a:solidFill>
                  <a:srgbClr val="003300"/>
                </a:solidFill>
                <a:latin typeface="黑体" pitchFamily="2" charset="-122"/>
                <a:ea typeface="黑体" pitchFamily="2" charset="-122"/>
                <a:sym typeface="Symbol" pitchFamily="18" charset="2"/>
              </a:rPr>
              <a:t>;  AX </a:t>
            </a:r>
            <a:r>
              <a:rPr lang="en-US" altLang="zh-CN">
                <a:solidFill>
                  <a:srgbClr val="003300"/>
                </a:solidFill>
                <a:latin typeface="黑体" pitchFamily="2" charset="-122"/>
                <a:ea typeface="黑体" pitchFamily="2" charset="-122"/>
              </a:rPr>
              <a:t> (AX) - (BX)</a:t>
            </a:r>
            <a:r>
              <a:rPr lang="en-US" altLang="zh-CN">
                <a:solidFill>
                  <a:srgbClr val="003300"/>
                </a:solidFill>
                <a:latin typeface="黑体" pitchFamily="2" charset="-122"/>
                <a:ea typeface="黑体" pitchFamily="2" charset="-122"/>
                <a:sym typeface="Symbol" pitchFamily="18" charset="2"/>
              </a:rPr>
              <a:t>  16</a:t>
            </a:r>
            <a:r>
              <a:rPr lang="zh-CN" altLang="en-US">
                <a:solidFill>
                  <a:srgbClr val="003300"/>
                </a:solidFill>
                <a:latin typeface="黑体" pitchFamily="2" charset="-122"/>
                <a:ea typeface="黑体" pitchFamily="2" charset="-122"/>
                <a:sym typeface="Symbol" pitchFamily="18" charset="2"/>
              </a:rPr>
              <a:t>位</a:t>
            </a:r>
          </a:p>
          <a:p>
            <a:pPr algn="l">
              <a:tabLst>
                <a:tab pos="2041525" algn="l"/>
              </a:tabLst>
            </a:pPr>
            <a:r>
              <a:rPr lang="zh-CN" altLang="en-US">
                <a:latin typeface="黑体" pitchFamily="2" charset="-122"/>
                <a:ea typeface="黑体" pitchFamily="2" charset="-122"/>
                <a:sym typeface="Symbol" pitchFamily="18" charset="2"/>
              </a:rPr>
              <a:t>        </a:t>
            </a:r>
            <a:r>
              <a:rPr lang="en-US" altLang="zh-CN">
                <a:latin typeface="黑体" pitchFamily="2" charset="-122"/>
                <a:ea typeface="黑体" pitchFamily="2" charset="-122"/>
                <a:sym typeface="Symbol" pitchFamily="18" charset="2"/>
              </a:rPr>
              <a:t>INC  CX       </a:t>
            </a:r>
            <a:r>
              <a:rPr lang="en-US" altLang="zh-CN">
                <a:solidFill>
                  <a:srgbClr val="003300"/>
                </a:solidFill>
                <a:latin typeface="黑体" pitchFamily="2" charset="-122"/>
                <a:ea typeface="黑体" pitchFamily="2" charset="-122"/>
                <a:sym typeface="Symbol" pitchFamily="18" charset="2"/>
              </a:rPr>
              <a:t>;  CX </a:t>
            </a:r>
            <a:r>
              <a:rPr lang="en-US" altLang="zh-CN">
                <a:solidFill>
                  <a:srgbClr val="003300"/>
                </a:solidFill>
                <a:latin typeface="黑体" pitchFamily="2" charset="-122"/>
                <a:ea typeface="黑体" pitchFamily="2" charset="-122"/>
              </a:rPr>
              <a:t> (CX) + 1</a:t>
            </a:r>
            <a:r>
              <a:rPr lang="en-US" altLang="zh-CN">
                <a:solidFill>
                  <a:srgbClr val="003300"/>
                </a:solidFill>
                <a:latin typeface="黑体" pitchFamily="2" charset="-122"/>
                <a:ea typeface="黑体" pitchFamily="2" charset="-122"/>
                <a:sym typeface="Symbol" pitchFamily="18" charset="2"/>
              </a:rPr>
              <a:t>     16</a:t>
            </a:r>
            <a:r>
              <a:rPr lang="zh-CN" altLang="en-US">
                <a:solidFill>
                  <a:srgbClr val="003300"/>
                </a:solidFill>
                <a:latin typeface="黑体" pitchFamily="2" charset="-122"/>
                <a:ea typeface="黑体" pitchFamily="2" charset="-122"/>
                <a:sym typeface="Symbol" pitchFamily="18" charset="2"/>
              </a:rPr>
              <a:t>位</a:t>
            </a:r>
            <a:r>
              <a:rPr lang="zh-CN" altLang="en-US">
                <a:latin typeface="黑体" pitchFamily="2" charset="-122"/>
                <a:ea typeface="黑体" pitchFamily="2" charset="-122"/>
                <a:sym typeface="Symbol" pitchFamily="18" charset="2"/>
              </a:rPr>
              <a:t> </a:t>
            </a:r>
            <a:endParaRPr lang="zh-CN" altLang="en-US">
              <a:solidFill>
                <a:srgbClr val="008000"/>
              </a:solidFill>
              <a:latin typeface="黑体" pitchFamily="2" charset="-122"/>
              <a:ea typeface="黑体" pitchFamily="2" charset="-122"/>
              <a:sym typeface="Symbol" pitchFamily="18" charset="2"/>
            </a:endParaRPr>
          </a:p>
        </p:txBody>
      </p:sp>
      <p:sp>
        <p:nvSpPr>
          <p:cNvPr id="76803" name="Line 5"/>
          <p:cNvSpPr>
            <a:spLocks noChangeShapeType="1"/>
          </p:cNvSpPr>
          <p:nvPr/>
        </p:nvSpPr>
        <p:spPr bwMode="auto">
          <a:xfrm>
            <a:off x="0" y="1951038"/>
            <a:ext cx="9144000" cy="0"/>
          </a:xfrm>
          <a:prstGeom prst="line">
            <a:avLst/>
          </a:prstGeom>
          <a:noFill/>
          <a:ln w="19050">
            <a:solidFill>
              <a:srgbClr val="008000"/>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pic>
        <p:nvPicPr>
          <p:cNvPr id="634886" name="Picture 6" descr="tu 2 2-12"/>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4525" y="2044700"/>
            <a:ext cx="7851775" cy="4233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34887" name="Rectangle 7"/>
          <p:cNvSpPr>
            <a:spLocks noChangeArrowheads="1"/>
          </p:cNvSpPr>
          <p:nvPr/>
        </p:nvSpPr>
        <p:spPr bwMode="auto">
          <a:xfrm>
            <a:off x="4186238" y="4616450"/>
            <a:ext cx="1501775" cy="125413"/>
          </a:xfrm>
          <a:prstGeom prst="rect">
            <a:avLst/>
          </a:prstGeom>
          <a:solidFill>
            <a:srgbClr val="FF0000">
              <a:alpha val="50195"/>
            </a:srgbClr>
          </a:solidFill>
          <a:ln w="9525">
            <a:solidFill>
              <a:srgbClr val="FF0000"/>
            </a:solidFill>
            <a:miter lim="800000"/>
            <a:headEnd/>
            <a:tailEnd/>
          </a:ln>
        </p:spPr>
        <p:txBody>
          <a:bodyPr wrap="none" anchor="ctr"/>
          <a:lstStyle/>
          <a:p>
            <a:pPr>
              <a:lnSpc>
                <a:spcPct val="90000"/>
              </a:lnSpc>
            </a:pPr>
            <a:endParaRPr lang="zh-CN" altLang="en-US">
              <a:latin typeface="Arial" charset="0"/>
              <a:ea typeface="宋体" pitchFamily="2" charset="-122"/>
            </a:endParaRPr>
          </a:p>
        </p:txBody>
      </p:sp>
      <p:sp>
        <p:nvSpPr>
          <p:cNvPr id="634888" name="Freeform 8"/>
          <p:cNvSpPr>
            <a:spLocks/>
          </p:cNvSpPr>
          <p:nvPr/>
        </p:nvSpPr>
        <p:spPr bwMode="auto">
          <a:xfrm>
            <a:off x="2163763" y="4416425"/>
            <a:ext cx="2738437" cy="971550"/>
          </a:xfrm>
          <a:custGeom>
            <a:avLst/>
            <a:gdLst>
              <a:gd name="T0" fmla="*/ 2147483647 w 1121"/>
              <a:gd name="T1" fmla="*/ 2147483647 h 365"/>
              <a:gd name="T2" fmla="*/ 2147483647 w 1121"/>
              <a:gd name="T3" fmla="*/ 2147483647 h 365"/>
              <a:gd name="T4" fmla="*/ 2147483647 w 1121"/>
              <a:gd name="T5" fmla="*/ 2147483647 h 365"/>
              <a:gd name="T6" fmla="*/ 2147483647 w 1121"/>
              <a:gd name="T7" fmla="*/ 2147483647 h 365"/>
              <a:gd name="T8" fmla="*/ 2147483647 w 1121"/>
              <a:gd name="T9" fmla="*/ 2147483647 h 365"/>
              <a:gd name="T10" fmla="*/ 2147483647 w 1121"/>
              <a:gd name="T11" fmla="*/ 0 h 365"/>
              <a:gd name="T12" fmla="*/ 0 w 1121"/>
              <a:gd name="T13" fmla="*/ 0 h 365"/>
              <a:gd name="T14" fmla="*/ 0 w 1121"/>
              <a:gd name="T15" fmla="*/ 2147483647 h 365"/>
              <a:gd name="T16" fmla="*/ 0 60000 65536"/>
              <a:gd name="T17" fmla="*/ 0 60000 65536"/>
              <a:gd name="T18" fmla="*/ 0 60000 65536"/>
              <a:gd name="T19" fmla="*/ 0 60000 65536"/>
              <a:gd name="T20" fmla="*/ 0 60000 65536"/>
              <a:gd name="T21" fmla="*/ 0 60000 65536"/>
              <a:gd name="T22" fmla="*/ 0 60000 65536"/>
              <a:gd name="T23" fmla="*/ 0 60000 65536"/>
              <a:gd name="T24" fmla="*/ 0 w 1121"/>
              <a:gd name="T25" fmla="*/ 0 h 365"/>
              <a:gd name="T26" fmla="*/ 1121 w 1121"/>
              <a:gd name="T27" fmla="*/ 365 h 36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121" h="365">
                <a:moveTo>
                  <a:pt x="978" y="93"/>
                </a:moveTo>
                <a:lnTo>
                  <a:pt x="978" y="257"/>
                </a:lnTo>
                <a:lnTo>
                  <a:pt x="1121" y="257"/>
                </a:lnTo>
                <a:lnTo>
                  <a:pt x="1121" y="365"/>
                </a:lnTo>
                <a:lnTo>
                  <a:pt x="578" y="365"/>
                </a:lnTo>
                <a:lnTo>
                  <a:pt x="578" y="0"/>
                </a:lnTo>
                <a:lnTo>
                  <a:pt x="0" y="0"/>
                </a:lnTo>
                <a:lnTo>
                  <a:pt x="0" y="115"/>
                </a:lnTo>
              </a:path>
            </a:pathLst>
          </a:custGeom>
          <a:noFill/>
          <a:ln w="19050" cmpd="sng">
            <a:solidFill>
              <a:srgbClr val="FF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nvGrpSpPr>
          <p:cNvPr id="2" name="Group 9"/>
          <p:cNvGrpSpPr>
            <a:grpSpLocks/>
          </p:cNvGrpSpPr>
          <p:nvPr/>
        </p:nvGrpSpPr>
        <p:grpSpPr bwMode="auto">
          <a:xfrm>
            <a:off x="1220788" y="4324350"/>
            <a:ext cx="3646487" cy="454025"/>
            <a:chOff x="500" y="2050"/>
            <a:chExt cx="1493" cy="171"/>
          </a:xfrm>
        </p:grpSpPr>
        <p:sp>
          <p:nvSpPr>
            <p:cNvPr id="76808" name="Freeform 10"/>
            <p:cNvSpPr>
              <a:spLocks/>
            </p:cNvSpPr>
            <p:nvPr/>
          </p:nvSpPr>
          <p:spPr bwMode="auto">
            <a:xfrm>
              <a:off x="700" y="2050"/>
              <a:ext cx="1293" cy="157"/>
            </a:xfrm>
            <a:custGeom>
              <a:avLst/>
              <a:gdLst>
                <a:gd name="T0" fmla="*/ 0 w 1293"/>
                <a:gd name="T1" fmla="*/ 157 h 157"/>
                <a:gd name="T2" fmla="*/ 0 w 1293"/>
                <a:gd name="T3" fmla="*/ 0 h 157"/>
                <a:gd name="T4" fmla="*/ 1293 w 1293"/>
                <a:gd name="T5" fmla="*/ 0 h 157"/>
                <a:gd name="T6" fmla="*/ 1293 w 1293"/>
                <a:gd name="T7" fmla="*/ 128 h 157"/>
                <a:gd name="T8" fmla="*/ 0 60000 65536"/>
                <a:gd name="T9" fmla="*/ 0 60000 65536"/>
                <a:gd name="T10" fmla="*/ 0 60000 65536"/>
                <a:gd name="T11" fmla="*/ 0 60000 65536"/>
                <a:gd name="T12" fmla="*/ 0 w 1293"/>
                <a:gd name="T13" fmla="*/ 0 h 157"/>
                <a:gd name="T14" fmla="*/ 1293 w 1293"/>
                <a:gd name="T15" fmla="*/ 157 h 157"/>
              </a:gdLst>
              <a:ahLst/>
              <a:cxnLst>
                <a:cxn ang="T8">
                  <a:pos x="T0" y="T1"/>
                </a:cxn>
                <a:cxn ang="T9">
                  <a:pos x="T2" y="T3"/>
                </a:cxn>
                <a:cxn ang="T10">
                  <a:pos x="T4" y="T5"/>
                </a:cxn>
                <a:cxn ang="T11">
                  <a:pos x="T6" y="T7"/>
                </a:cxn>
              </a:cxnLst>
              <a:rect l="T12" t="T13" r="T14" b="T15"/>
              <a:pathLst>
                <a:path w="1293" h="157">
                  <a:moveTo>
                    <a:pt x="0" y="157"/>
                  </a:moveTo>
                  <a:lnTo>
                    <a:pt x="0" y="0"/>
                  </a:lnTo>
                  <a:lnTo>
                    <a:pt x="1293" y="0"/>
                  </a:lnTo>
                  <a:lnTo>
                    <a:pt x="1293" y="128"/>
                  </a:lnTo>
                </a:path>
              </a:pathLst>
            </a:custGeom>
            <a:noFill/>
            <a:ln w="19050" cmpd="sng">
              <a:solidFill>
                <a:srgbClr val="FF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76809" name="Rectangle 11"/>
            <p:cNvSpPr>
              <a:spLocks noChangeArrowheads="1"/>
            </p:cNvSpPr>
            <p:nvPr/>
          </p:nvSpPr>
          <p:spPr bwMode="auto">
            <a:xfrm>
              <a:off x="500" y="2174"/>
              <a:ext cx="222" cy="47"/>
            </a:xfrm>
            <a:prstGeom prst="rect">
              <a:avLst/>
            </a:prstGeom>
            <a:solidFill>
              <a:srgbClr val="FF0000">
                <a:alpha val="50195"/>
              </a:srgbClr>
            </a:solidFill>
            <a:ln w="9525">
              <a:solidFill>
                <a:srgbClr val="FF0000"/>
              </a:solidFill>
              <a:miter lim="800000"/>
              <a:headEnd/>
              <a:tailEnd/>
            </a:ln>
          </p:spPr>
          <p:txBody>
            <a:bodyPr wrap="none" anchor="ctr"/>
            <a:lstStyle/>
            <a:p>
              <a:pPr>
                <a:lnSpc>
                  <a:spcPct val="90000"/>
                </a:lnSpc>
              </a:pPr>
              <a:endParaRPr lang="zh-CN" altLang="en-US">
                <a:latin typeface="Arial" charset="0"/>
                <a:ea typeface="宋体" pitchFamily="2" charset="-122"/>
              </a:endParaRPr>
            </a:p>
          </p:txBody>
        </p:sp>
      </p:grpSp>
    </p:spTree>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634886"/>
                                        </p:tgtEl>
                                        <p:attrNameLst>
                                          <p:attrName>style.visibility</p:attrName>
                                        </p:attrNameLst>
                                      </p:cBhvr>
                                      <p:to>
                                        <p:strVal val="visible"/>
                                      </p:to>
                                    </p:set>
                                    <p:animEffect transition="in" filter="box(out)">
                                      <p:cBhvr>
                                        <p:cTn id="7" dur="500"/>
                                        <p:tgtEl>
                                          <p:spTgt spid="63488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1" presetClass="entr" presetSubtype="0" fill="hold" nodeType="clickEffect">
                                  <p:stCondLst>
                                    <p:cond delay="0"/>
                                  </p:stCondLst>
                                  <p:childTnLst>
                                    <p:set>
                                      <p:cBhvr>
                                        <p:cTn id="11" dur="1000">
                                          <p:stCondLst>
                                            <p:cond delay="0"/>
                                          </p:stCondLst>
                                        </p:cTn>
                                        <p:tgtEl>
                                          <p:spTgt spid="2"/>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grpId="0" nodeType="clickEffect">
                                  <p:stCondLst>
                                    <p:cond delay="0"/>
                                  </p:stCondLst>
                                  <p:childTnLst>
                                    <p:set>
                                      <p:cBhvr>
                                        <p:cTn id="15" dur="1" fill="hold">
                                          <p:stCondLst>
                                            <p:cond delay="499"/>
                                          </p:stCondLst>
                                        </p:cTn>
                                        <p:tgtEl>
                                          <p:spTgt spid="634887"/>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2" fill="hold" grpId="0" nodeType="clickEffect">
                                  <p:stCondLst>
                                    <p:cond delay="0"/>
                                  </p:stCondLst>
                                  <p:childTnLst>
                                    <p:set>
                                      <p:cBhvr>
                                        <p:cTn id="19" dur="1" fill="hold">
                                          <p:stCondLst>
                                            <p:cond delay="0"/>
                                          </p:stCondLst>
                                        </p:cTn>
                                        <p:tgtEl>
                                          <p:spTgt spid="634888"/>
                                        </p:tgtEl>
                                        <p:attrNameLst>
                                          <p:attrName>style.visibility</p:attrName>
                                        </p:attrNameLst>
                                      </p:cBhvr>
                                      <p:to>
                                        <p:strVal val="visible"/>
                                      </p:to>
                                    </p:set>
                                    <p:animEffect transition="in" filter="wipe(right)">
                                      <p:cBhvr>
                                        <p:cTn id="20" dur="500"/>
                                        <p:tgtEl>
                                          <p:spTgt spid="6348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887" grpId="0" animBg="1"/>
      <p:bldP spid="634888" grpId="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ChangeArrowheads="1"/>
          </p:cNvSpPr>
          <p:nvPr/>
        </p:nvSpPr>
        <p:spPr bwMode="auto">
          <a:xfrm>
            <a:off x="657225" y="338138"/>
            <a:ext cx="8486775" cy="573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lnSpc>
                <a:spcPct val="130000"/>
              </a:lnSpc>
              <a:tabLst>
                <a:tab pos="2041525" algn="l"/>
              </a:tabLst>
            </a:pPr>
            <a:r>
              <a:rPr lang="zh-CN" altLang="en-US">
                <a:solidFill>
                  <a:srgbClr val="800000"/>
                </a:solidFill>
                <a:latin typeface="黑体" pitchFamily="2" charset="-122"/>
                <a:ea typeface="黑体" pitchFamily="2" charset="-122"/>
              </a:rPr>
              <a:t>3.5.3 双操作数指令代码格式 </a:t>
            </a:r>
          </a:p>
        </p:txBody>
      </p:sp>
      <p:grpSp>
        <p:nvGrpSpPr>
          <p:cNvPr id="2" name="Group 4"/>
          <p:cNvGrpSpPr>
            <a:grpSpLocks/>
          </p:cNvGrpSpPr>
          <p:nvPr/>
        </p:nvGrpSpPr>
        <p:grpSpPr bwMode="auto">
          <a:xfrm>
            <a:off x="1281113" y="1593850"/>
            <a:ext cx="7862887" cy="4645025"/>
            <a:chOff x="807" y="1004"/>
            <a:chExt cx="4953" cy="2926"/>
          </a:xfrm>
        </p:grpSpPr>
        <p:sp>
          <p:nvSpPr>
            <p:cNvPr id="77880" name="Rectangle 5"/>
            <p:cNvSpPr>
              <a:spLocks noChangeArrowheads="1"/>
            </p:cNvSpPr>
            <p:nvPr/>
          </p:nvSpPr>
          <p:spPr bwMode="auto">
            <a:xfrm>
              <a:off x="1694" y="1014"/>
              <a:ext cx="354" cy="184"/>
            </a:xfrm>
            <a:prstGeom prst="rect">
              <a:avLst/>
            </a:prstGeom>
            <a:solidFill>
              <a:srgbClr val="0000FF">
                <a:alpha val="50195"/>
              </a:srgbClr>
            </a:solidFill>
            <a:ln w="19050">
              <a:solidFill>
                <a:schemeClr val="accent2"/>
              </a:solidFill>
              <a:miter lim="800000"/>
              <a:headEnd/>
              <a:tailEnd/>
            </a:ln>
          </p:spPr>
          <p:txBody>
            <a:bodyPr wrap="none" anchor="ctr"/>
            <a:lstStyle/>
            <a:p>
              <a:pPr>
                <a:lnSpc>
                  <a:spcPct val="90000"/>
                </a:lnSpc>
              </a:pPr>
              <a:endParaRPr lang="zh-CN" altLang="en-US">
                <a:latin typeface="黑体" pitchFamily="2" charset="-122"/>
                <a:ea typeface="黑体" pitchFamily="2" charset="-122"/>
              </a:endParaRPr>
            </a:p>
          </p:txBody>
        </p:sp>
        <p:sp>
          <p:nvSpPr>
            <p:cNvPr id="77881" name="Rectangle 6"/>
            <p:cNvSpPr>
              <a:spLocks noChangeArrowheads="1"/>
            </p:cNvSpPr>
            <p:nvPr/>
          </p:nvSpPr>
          <p:spPr bwMode="auto">
            <a:xfrm>
              <a:off x="2342" y="1004"/>
              <a:ext cx="355" cy="184"/>
            </a:xfrm>
            <a:prstGeom prst="rect">
              <a:avLst/>
            </a:prstGeom>
            <a:solidFill>
              <a:srgbClr val="0000FF">
                <a:alpha val="50195"/>
              </a:srgbClr>
            </a:solidFill>
            <a:ln w="19050">
              <a:solidFill>
                <a:schemeClr val="accent2"/>
              </a:solidFill>
              <a:miter lim="800000"/>
              <a:headEnd/>
              <a:tailEnd/>
            </a:ln>
          </p:spPr>
          <p:txBody>
            <a:bodyPr wrap="none" anchor="ctr"/>
            <a:lstStyle/>
            <a:p>
              <a:pPr>
                <a:lnSpc>
                  <a:spcPct val="90000"/>
                </a:lnSpc>
              </a:pPr>
              <a:endParaRPr lang="zh-CN" altLang="en-US">
                <a:latin typeface="黑体" pitchFamily="2" charset="-122"/>
                <a:ea typeface="黑体" pitchFamily="2" charset="-122"/>
              </a:endParaRPr>
            </a:p>
          </p:txBody>
        </p:sp>
        <p:sp>
          <p:nvSpPr>
            <p:cNvPr id="77882" name="Rectangle 7"/>
            <p:cNvSpPr>
              <a:spLocks noChangeArrowheads="1"/>
            </p:cNvSpPr>
            <p:nvPr/>
          </p:nvSpPr>
          <p:spPr bwMode="auto">
            <a:xfrm>
              <a:off x="807" y="3718"/>
              <a:ext cx="4953"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eaLnBrk="1" hangingPunct="1"/>
              <a:r>
                <a:rPr lang="en-US" altLang="zh-CN" sz="1600">
                  <a:solidFill>
                    <a:srgbClr val="0000FF"/>
                  </a:solidFill>
                  <a:latin typeface="黑体" pitchFamily="2" charset="-122"/>
                  <a:ea typeface="黑体" pitchFamily="2" charset="-122"/>
                </a:rPr>
                <a:t>MOD,R/M：</a:t>
              </a:r>
              <a:r>
                <a:rPr lang="zh-CN" altLang="en-US" sz="1600">
                  <a:latin typeface="黑体" pitchFamily="2" charset="-122"/>
                  <a:ea typeface="黑体" pitchFamily="2" charset="-122"/>
                </a:rPr>
                <a:t>可指定多种寻址方式。例如</a:t>
              </a:r>
              <a:r>
                <a:rPr lang="en-US" altLang="zh-CN" sz="1600">
                  <a:latin typeface="黑体" pitchFamily="2" charset="-122"/>
                  <a:ea typeface="黑体" pitchFamily="2" charset="-122"/>
                </a:rPr>
                <a:t>MOD=11</a:t>
              </a:r>
              <a:r>
                <a:rPr lang="zh-CN" altLang="en-US" sz="1600">
                  <a:latin typeface="黑体" pitchFamily="2" charset="-122"/>
                  <a:ea typeface="黑体" pitchFamily="2" charset="-122"/>
                </a:rPr>
                <a:t>时为</a:t>
              </a:r>
              <a:r>
                <a:rPr lang="en-US" altLang="zh-CN" sz="1600">
                  <a:latin typeface="黑体" pitchFamily="2" charset="-122"/>
                  <a:ea typeface="黑体" pitchFamily="2" charset="-122"/>
                </a:rPr>
                <a:t>REG</a:t>
              </a:r>
              <a:r>
                <a:rPr lang="zh-CN" altLang="en-US" sz="1600">
                  <a:latin typeface="黑体" pitchFamily="2" charset="-122"/>
                  <a:ea typeface="黑体" pitchFamily="2" charset="-122"/>
                </a:rPr>
                <a:t>寻址（依据</a:t>
              </a:r>
              <a:r>
                <a:rPr lang="en-US" altLang="zh-CN" sz="1600">
                  <a:latin typeface="黑体" pitchFamily="2" charset="-122"/>
                  <a:ea typeface="黑体" pitchFamily="2" charset="-122"/>
                </a:rPr>
                <a:t>R/M，W）。 </a:t>
              </a:r>
              <a:endParaRPr lang="en-US" altLang="zh-CN" sz="1600" b="0">
                <a:solidFill>
                  <a:schemeClr val="tx1"/>
                </a:solidFill>
                <a:latin typeface="黑体" pitchFamily="2" charset="-122"/>
                <a:ea typeface="黑体" pitchFamily="2" charset="-122"/>
              </a:endParaRPr>
            </a:p>
          </p:txBody>
        </p:sp>
      </p:grpSp>
      <p:grpSp>
        <p:nvGrpSpPr>
          <p:cNvPr id="3" name="Group 8"/>
          <p:cNvGrpSpPr>
            <a:grpSpLocks/>
          </p:cNvGrpSpPr>
          <p:nvPr/>
        </p:nvGrpSpPr>
        <p:grpSpPr bwMode="auto">
          <a:xfrm>
            <a:off x="806450" y="1593850"/>
            <a:ext cx="7607300" cy="4256088"/>
            <a:chOff x="508" y="1004"/>
            <a:chExt cx="4792" cy="2681"/>
          </a:xfrm>
        </p:grpSpPr>
        <p:sp>
          <p:nvSpPr>
            <p:cNvPr id="77878" name="Rectangle 9"/>
            <p:cNvSpPr>
              <a:spLocks noChangeArrowheads="1"/>
            </p:cNvSpPr>
            <p:nvPr/>
          </p:nvSpPr>
          <p:spPr bwMode="auto">
            <a:xfrm>
              <a:off x="2058" y="1004"/>
              <a:ext cx="274" cy="202"/>
            </a:xfrm>
            <a:prstGeom prst="rect">
              <a:avLst/>
            </a:prstGeom>
            <a:solidFill>
              <a:srgbClr val="00CC00">
                <a:alpha val="50195"/>
              </a:srgbClr>
            </a:solidFill>
            <a:ln w="19050">
              <a:solidFill>
                <a:srgbClr val="00CC00"/>
              </a:solidFill>
              <a:miter lim="800000"/>
              <a:headEnd/>
              <a:tailEnd/>
            </a:ln>
          </p:spPr>
          <p:txBody>
            <a:bodyPr wrap="none" anchor="ctr"/>
            <a:lstStyle/>
            <a:p>
              <a:pPr>
                <a:lnSpc>
                  <a:spcPct val="90000"/>
                </a:lnSpc>
              </a:pPr>
              <a:endParaRPr lang="zh-CN" altLang="en-US">
                <a:latin typeface="黑体" pitchFamily="2" charset="-122"/>
                <a:ea typeface="黑体" pitchFamily="2" charset="-122"/>
              </a:endParaRPr>
            </a:p>
          </p:txBody>
        </p:sp>
        <p:sp>
          <p:nvSpPr>
            <p:cNvPr id="77879" name="Rectangle 10"/>
            <p:cNvSpPr>
              <a:spLocks noChangeArrowheads="1"/>
            </p:cNvSpPr>
            <p:nvPr/>
          </p:nvSpPr>
          <p:spPr bwMode="auto">
            <a:xfrm>
              <a:off x="508" y="2641"/>
              <a:ext cx="4792" cy="10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indent="219075" eaLnBrk="1" hangingPunct="1">
                <a:tabLst>
                  <a:tab pos="2041525" algn="l"/>
                </a:tabLst>
              </a:pPr>
              <a:r>
                <a:rPr lang="zh-CN" altLang="en-US" sz="1600">
                  <a:solidFill>
                    <a:srgbClr val="008000"/>
                  </a:solidFill>
                  <a:latin typeface="黑体" pitchFamily="2" charset="-122"/>
                  <a:ea typeface="黑体" pitchFamily="2" charset="-122"/>
                </a:rPr>
                <a:t>  </a:t>
              </a:r>
              <a:r>
                <a:rPr lang="en-US" altLang="zh-CN" sz="1600">
                  <a:solidFill>
                    <a:srgbClr val="003300"/>
                  </a:solidFill>
                  <a:latin typeface="黑体" pitchFamily="2" charset="-122"/>
                  <a:ea typeface="黑体" pitchFamily="2" charset="-122"/>
                </a:rPr>
                <a:t>REG ：</a:t>
              </a:r>
              <a:r>
                <a:rPr lang="en-US" altLang="zh-CN" sz="1600">
                  <a:solidFill>
                    <a:srgbClr val="008000"/>
                  </a:solidFill>
                  <a:latin typeface="黑体" pitchFamily="2" charset="-122"/>
                  <a:ea typeface="黑体" pitchFamily="2" charset="-122"/>
                </a:rPr>
                <a:t> </a:t>
              </a:r>
              <a:r>
                <a:rPr lang="zh-CN" altLang="en-US" sz="1600">
                  <a:latin typeface="黑体" pitchFamily="2" charset="-122"/>
                  <a:ea typeface="黑体" pitchFamily="2" charset="-122"/>
                </a:rPr>
                <a:t>寄存器号       </a:t>
              </a:r>
              <a:r>
                <a:rPr lang="en-US" altLang="zh-CN" sz="1600">
                  <a:latin typeface="黑体" pitchFamily="2" charset="-122"/>
                  <a:ea typeface="黑体" pitchFamily="2" charset="-122"/>
                </a:rPr>
                <a:t>W=0        W=1</a:t>
              </a:r>
            </a:p>
            <a:p>
              <a:pPr indent="219075">
                <a:tabLst>
                  <a:tab pos="2041525" algn="l"/>
                </a:tabLst>
              </a:pPr>
              <a:r>
                <a:rPr lang="en-US" altLang="zh-CN" sz="1600">
                  <a:latin typeface="黑体" pitchFamily="2" charset="-122"/>
                  <a:ea typeface="黑体" pitchFamily="2" charset="-122"/>
                </a:rPr>
                <a:t>             000         AL        AX</a:t>
              </a:r>
            </a:p>
            <a:p>
              <a:pPr indent="219075">
                <a:tabLst>
                  <a:tab pos="2041525" algn="l"/>
                </a:tabLst>
              </a:pPr>
              <a:r>
                <a:rPr lang="en-US" altLang="zh-CN" sz="1600">
                  <a:latin typeface="黑体" pitchFamily="2" charset="-122"/>
                  <a:ea typeface="黑体" pitchFamily="2" charset="-122"/>
                </a:rPr>
                <a:t>             001         CL        CX</a:t>
              </a:r>
            </a:p>
            <a:p>
              <a:pPr indent="219075">
                <a:tabLst>
                  <a:tab pos="2041525" algn="l"/>
                </a:tabLst>
              </a:pPr>
              <a:r>
                <a:rPr lang="en-US" altLang="zh-CN" sz="1600">
                  <a:latin typeface="黑体" pitchFamily="2" charset="-122"/>
                  <a:ea typeface="黑体" pitchFamily="2" charset="-122"/>
                </a:rPr>
                <a:t>             010         DL        DX</a:t>
              </a:r>
            </a:p>
            <a:p>
              <a:pPr indent="219075">
                <a:tabLst>
                  <a:tab pos="2041525" algn="l"/>
                </a:tabLst>
              </a:pPr>
              <a:r>
                <a:rPr lang="en-US" altLang="zh-CN" sz="1600">
                  <a:latin typeface="黑体" pitchFamily="2" charset="-122"/>
                  <a:ea typeface="黑体" pitchFamily="2" charset="-122"/>
                </a:rPr>
                <a:t>             011         BL        BX</a:t>
              </a:r>
            </a:p>
            <a:p>
              <a:pPr indent="219075" algn="l">
                <a:tabLst>
                  <a:tab pos="2041525" algn="l"/>
                </a:tabLst>
              </a:pPr>
              <a:r>
                <a:rPr lang="en-US" altLang="zh-CN" sz="1600">
                  <a:latin typeface="黑体" pitchFamily="2" charset="-122"/>
                  <a:ea typeface="黑体" pitchFamily="2" charset="-122"/>
                </a:rPr>
                <a:t>             100         AH        SP </a:t>
              </a:r>
            </a:p>
            <a:p>
              <a:pPr indent="219075" algn="l">
                <a:lnSpc>
                  <a:spcPct val="40000"/>
                </a:lnSpc>
                <a:tabLst>
                  <a:tab pos="2041525" algn="l"/>
                </a:tabLst>
              </a:pPr>
              <a:r>
                <a:rPr lang="en-US" altLang="zh-CN" sz="1600">
                  <a:latin typeface="黑体" pitchFamily="2" charset="-122"/>
                  <a:ea typeface="黑体" pitchFamily="2" charset="-122"/>
                </a:rPr>
                <a:t>             ……</a:t>
              </a:r>
              <a:endParaRPr lang="en-US" altLang="zh-CN" sz="1600" b="0">
                <a:solidFill>
                  <a:schemeClr val="tx1"/>
                </a:solidFill>
                <a:latin typeface="黑体" pitchFamily="2" charset="-122"/>
                <a:ea typeface="黑体" pitchFamily="2" charset="-122"/>
              </a:endParaRPr>
            </a:p>
          </p:txBody>
        </p:sp>
      </p:grpSp>
      <p:sp>
        <p:nvSpPr>
          <p:cNvPr id="652299" name="Rectangle 11"/>
          <p:cNvSpPr>
            <a:spLocks noChangeArrowheads="1"/>
          </p:cNvSpPr>
          <p:nvPr/>
        </p:nvSpPr>
        <p:spPr bwMode="auto">
          <a:xfrm>
            <a:off x="1025525" y="3840163"/>
            <a:ext cx="81184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eaLnBrk="1" hangingPunct="1"/>
            <a:r>
              <a:rPr lang="zh-CN" altLang="en-US" sz="1600">
                <a:solidFill>
                  <a:srgbClr val="008000"/>
                </a:solidFill>
                <a:latin typeface="黑体" pitchFamily="2" charset="-122"/>
                <a:ea typeface="黑体" pitchFamily="2" charset="-122"/>
              </a:rPr>
              <a:t> </a:t>
            </a:r>
            <a:r>
              <a:rPr lang="zh-CN" altLang="en-US" sz="1600">
                <a:solidFill>
                  <a:srgbClr val="FF0000"/>
                </a:solidFill>
                <a:latin typeface="黑体" pitchFamily="2" charset="-122"/>
                <a:ea typeface="黑体" pitchFamily="2" charset="-122"/>
              </a:rPr>
              <a:t>  </a:t>
            </a:r>
            <a:r>
              <a:rPr lang="en-US" altLang="zh-CN" sz="1600">
                <a:solidFill>
                  <a:srgbClr val="FF0000"/>
                </a:solidFill>
                <a:latin typeface="黑体" pitchFamily="2" charset="-122"/>
                <a:ea typeface="黑体" pitchFamily="2" charset="-122"/>
              </a:rPr>
              <a:t>W  ：</a:t>
            </a:r>
            <a:r>
              <a:rPr lang="en-US" altLang="zh-CN" sz="1600">
                <a:latin typeface="黑体" pitchFamily="2" charset="-122"/>
                <a:ea typeface="黑体" pitchFamily="2" charset="-122"/>
              </a:rPr>
              <a:t> </a:t>
            </a:r>
            <a:r>
              <a:rPr lang="zh-CN" altLang="en-US" sz="1600">
                <a:latin typeface="黑体" pitchFamily="2" charset="-122"/>
                <a:ea typeface="黑体" pitchFamily="2" charset="-122"/>
              </a:rPr>
              <a:t>字/字节。0--字节操作；  1--字操作 </a:t>
            </a:r>
            <a:endParaRPr lang="zh-CN" altLang="en-US" sz="1600" b="0">
              <a:solidFill>
                <a:schemeClr val="tx1"/>
              </a:solidFill>
              <a:latin typeface="黑体" pitchFamily="2" charset="-122"/>
              <a:ea typeface="黑体" pitchFamily="2" charset="-122"/>
            </a:endParaRPr>
          </a:p>
        </p:txBody>
      </p:sp>
      <p:sp>
        <p:nvSpPr>
          <p:cNvPr id="652300" name="Rectangle 12"/>
          <p:cNvSpPr>
            <a:spLocks noChangeArrowheads="1"/>
          </p:cNvSpPr>
          <p:nvPr/>
        </p:nvSpPr>
        <p:spPr bwMode="auto">
          <a:xfrm>
            <a:off x="1012825" y="3200400"/>
            <a:ext cx="8131175"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lnSpc>
                <a:spcPct val="110000"/>
              </a:lnSpc>
              <a:tabLst>
                <a:tab pos="2041525" algn="l"/>
              </a:tabLst>
            </a:pPr>
            <a:r>
              <a:rPr lang="zh-CN" altLang="en-US" sz="1600">
                <a:solidFill>
                  <a:srgbClr val="008000"/>
                </a:solidFill>
                <a:latin typeface="黑体" pitchFamily="2" charset="-122"/>
                <a:ea typeface="黑体" pitchFamily="2" charset="-122"/>
              </a:rPr>
              <a:t>  </a:t>
            </a:r>
            <a:r>
              <a:rPr lang="zh-CN" altLang="en-US" sz="1600">
                <a:solidFill>
                  <a:srgbClr val="FF0000"/>
                </a:solidFill>
                <a:latin typeface="黑体" pitchFamily="2" charset="-122"/>
                <a:ea typeface="黑体" pitchFamily="2" charset="-122"/>
              </a:rPr>
              <a:t> </a:t>
            </a:r>
            <a:r>
              <a:rPr lang="en-US" altLang="zh-CN" sz="1600">
                <a:solidFill>
                  <a:srgbClr val="FF0000"/>
                </a:solidFill>
                <a:latin typeface="黑体" pitchFamily="2" charset="-122"/>
                <a:ea typeface="黑体" pitchFamily="2" charset="-122"/>
              </a:rPr>
              <a:t>d  ：</a:t>
            </a:r>
            <a:r>
              <a:rPr lang="zh-CN" altLang="en-US" sz="1600">
                <a:latin typeface="黑体" pitchFamily="2" charset="-122"/>
                <a:ea typeface="黑体" pitchFamily="2" charset="-122"/>
              </a:rPr>
              <a:t>方向。  1--目操取决于</a:t>
            </a:r>
            <a:r>
              <a:rPr lang="en-US" altLang="zh-CN" sz="1600">
                <a:latin typeface="黑体" pitchFamily="2" charset="-122"/>
                <a:ea typeface="黑体" pitchFamily="2" charset="-122"/>
              </a:rPr>
              <a:t>REG，</a:t>
            </a:r>
            <a:r>
              <a:rPr lang="zh-CN" altLang="en-US" sz="1600">
                <a:latin typeface="黑体" pitchFamily="2" charset="-122"/>
                <a:ea typeface="黑体" pitchFamily="2" charset="-122"/>
              </a:rPr>
              <a:t>源操取决于</a:t>
            </a:r>
            <a:r>
              <a:rPr lang="en-US" altLang="zh-CN" sz="1600">
                <a:latin typeface="黑体" pitchFamily="2" charset="-122"/>
                <a:ea typeface="黑体" pitchFamily="2" charset="-122"/>
              </a:rPr>
              <a:t>MOD</a:t>
            </a:r>
            <a:r>
              <a:rPr lang="zh-CN" altLang="en-US" sz="1600">
                <a:latin typeface="黑体" pitchFamily="2" charset="-122"/>
                <a:ea typeface="黑体" pitchFamily="2" charset="-122"/>
              </a:rPr>
              <a:t>和</a:t>
            </a:r>
            <a:r>
              <a:rPr lang="en-US" altLang="zh-CN" sz="1600">
                <a:latin typeface="黑体" pitchFamily="2" charset="-122"/>
                <a:ea typeface="黑体" pitchFamily="2" charset="-122"/>
              </a:rPr>
              <a:t>R/M；</a:t>
            </a:r>
          </a:p>
          <a:p>
            <a:pPr algn="l">
              <a:lnSpc>
                <a:spcPct val="110000"/>
              </a:lnSpc>
              <a:tabLst>
                <a:tab pos="2041525" algn="l"/>
              </a:tabLst>
            </a:pPr>
            <a:r>
              <a:rPr lang="en-US" altLang="zh-CN" sz="1600">
                <a:latin typeface="黑体" pitchFamily="2" charset="-122"/>
                <a:ea typeface="黑体" pitchFamily="2" charset="-122"/>
              </a:rPr>
              <a:t>                0--</a:t>
            </a:r>
            <a:r>
              <a:rPr lang="zh-CN" altLang="en-US" sz="1600">
                <a:latin typeface="黑体" pitchFamily="2" charset="-122"/>
                <a:ea typeface="黑体" pitchFamily="2" charset="-122"/>
              </a:rPr>
              <a:t>目操取决于</a:t>
            </a:r>
            <a:r>
              <a:rPr lang="en-US" altLang="zh-CN" sz="1600">
                <a:latin typeface="黑体" pitchFamily="2" charset="-122"/>
                <a:ea typeface="黑体" pitchFamily="2" charset="-122"/>
              </a:rPr>
              <a:t>MOD</a:t>
            </a:r>
            <a:r>
              <a:rPr lang="zh-CN" altLang="en-US" sz="1600">
                <a:latin typeface="黑体" pitchFamily="2" charset="-122"/>
                <a:ea typeface="黑体" pitchFamily="2" charset="-122"/>
              </a:rPr>
              <a:t>和</a:t>
            </a:r>
            <a:r>
              <a:rPr lang="en-US" altLang="zh-CN" sz="1600">
                <a:latin typeface="黑体" pitchFamily="2" charset="-122"/>
                <a:ea typeface="黑体" pitchFamily="2" charset="-122"/>
              </a:rPr>
              <a:t>R/M，</a:t>
            </a:r>
            <a:r>
              <a:rPr lang="zh-CN" altLang="en-US" sz="1600">
                <a:latin typeface="黑体" pitchFamily="2" charset="-122"/>
                <a:ea typeface="黑体" pitchFamily="2" charset="-122"/>
              </a:rPr>
              <a:t>源操取决于</a:t>
            </a:r>
            <a:r>
              <a:rPr lang="en-US" altLang="zh-CN" sz="1600">
                <a:latin typeface="黑体" pitchFamily="2" charset="-122"/>
                <a:ea typeface="黑体" pitchFamily="2" charset="-122"/>
              </a:rPr>
              <a:t>REG </a:t>
            </a:r>
            <a:endParaRPr lang="en-US" altLang="zh-CN" sz="1600" b="0">
              <a:solidFill>
                <a:schemeClr val="tx1"/>
              </a:solidFill>
              <a:latin typeface="黑体" pitchFamily="2" charset="-122"/>
              <a:ea typeface="黑体" pitchFamily="2" charset="-122"/>
            </a:endParaRPr>
          </a:p>
        </p:txBody>
      </p:sp>
      <p:grpSp>
        <p:nvGrpSpPr>
          <p:cNvPr id="4" name="Group 13"/>
          <p:cNvGrpSpPr>
            <a:grpSpLocks/>
          </p:cNvGrpSpPr>
          <p:nvPr/>
        </p:nvGrpSpPr>
        <p:grpSpPr bwMode="auto">
          <a:xfrm>
            <a:off x="1279525" y="1593850"/>
            <a:ext cx="7864475" cy="1584325"/>
            <a:chOff x="806" y="1004"/>
            <a:chExt cx="4954" cy="998"/>
          </a:xfrm>
        </p:grpSpPr>
        <p:sp>
          <p:nvSpPr>
            <p:cNvPr id="77876" name="Rectangle 14"/>
            <p:cNvSpPr>
              <a:spLocks noChangeArrowheads="1"/>
            </p:cNvSpPr>
            <p:nvPr/>
          </p:nvSpPr>
          <p:spPr bwMode="auto">
            <a:xfrm>
              <a:off x="822" y="1004"/>
              <a:ext cx="851" cy="194"/>
            </a:xfrm>
            <a:prstGeom prst="rect">
              <a:avLst/>
            </a:prstGeom>
            <a:solidFill>
              <a:srgbClr val="CC3300">
                <a:alpha val="50195"/>
              </a:srgbClr>
            </a:solidFill>
            <a:ln w="19050">
              <a:solidFill>
                <a:srgbClr val="CC3300"/>
              </a:solidFill>
              <a:miter lim="800000"/>
              <a:headEnd/>
              <a:tailEnd/>
            </a:ln>
          </p:spPr>
          <p:txBody>
            <a:bodyPr wrap="none" anchor="ctr"/>
            <a:lstStyle/>
            <a:p>
              <a:pPr>
                <a:lnSpc>
                  <a:spcPct val="90000"/>
                </a:lnSpc>
              </a:pPr>
              <a:endParaRPr lang="zh-CN" altLang="en-US">
                <a:latin typeface="黑体" pitchFamily="2" charset="-122"/>
                <a:ea typeface="黑体" pitchFamily="2" charset="-122"/>
              </a:endParaRPr>
            </a:p>
          </p:txBody>
        </p:sp>
        <p:sp>
          <p:nvSpPr>
            <p:cNvPr id="77877" name="Rectangle 15"/>
            <p:cNvSpPr>
              <a:spLocks noChangeArrowheads="1"/>
            </p:cNvSpPr>
            <p:nvPr/>
          </p:nvSpPr>
          <p:spPr bwMode="auto">
            <a:xfrm>
              <a:off x="806" y="1790"/>
              <a:ext cx="495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eaLnBrk="1" hangingPunct="1"/>
              <a:r>
                <a:rPr lang="en-US" altLang="zh-CN" sz="1600">
                  <a:solidFill>
                    <a:srgbClr val="FF0000"/>
                  </a:solidFill>
                  <a:latin typeface="黑体" pitchFamily="2" charset="-122"/>
                  <a:ea typeface="黑体" pitchFamily="2" charset="-122"/>
                </a:rPr>
                <a:t>OPCODE：</a:t>
              </a:r>
              <a:r>
                <a:rPr lang="zh-CN" altLang="en-US" sz="1600">
                  <a:latin typeface="黑体" pitchFamily="2" charset="-122"/>
                  <a:ea typeface="黑体" pitchFamily="2" charset="-122"/>
                </a:rPr>
                <a:t>操作码 </a:t>
              </a:r>
              <a:endParaRPr lang="zh-CN" altLang="en-US" sz="1600" b="0">
                <a:solidFill>
                  <a:schemeClr val="tx1"/>
                </a:solidFill>
                <a:latin typeface="黑体" pitchFamily="2" charset="-122"/>
                <a:ea typeface="黑体" pitchFamily="2" charset="-122"/>
              </a:endParaRPr>
            </a:p>
          </p:txBody>
        </p:sp>
      </p:grpSp>
      <p:grpSp>
        <p:nvGrpSpPr>
          <p:cNvPr id="77832" name="Group 18"/>
          <p:cNvGrpSpPr>
            <a:grpSpLocks/>
          </p:cNvGrpSpPr>
          <p:nvPr/>
        </p:nvGrpSpPr>
        <p:grpSpPr bwMode="auto">
          <a:xfrm>
            <a:off x="1260475" y="971550"/>
            <a:ext cx="6969125" cy="1458913"/>
            <a:chOff x="801" y="1702"/>
            <a:chExt cx="4390" cy="919"/>
          </a:xfrm>
        </p:grpSpPr>
        <p:sp>
          <p:nvSpPr>
            <p:cNvPr id="77833" name="Text Box 19"/>
            <p:cNvSpPr txBox="1">
              <a:spLocks noChangeArrowheads="1"/>
            </p:cNvSpPr>
            <p:nvPr/>
          </p:nvSpPr>
          <p:spPr bwMode="auto">
            <a:xfrm>
              <a:off x="916" y="2418"/>
              <a:ext cx="664"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r>
                <a:rPr lang="zh-CN" altLang="en-US" sz="1600">
                  <a:latin typeface="黑体" pitchFamily="2" charset="-122"/>
                  <a:ea typeface="黑体" pitchFamily="2" charset="-122"/>
                </a:rPr>
                <a:t>操作特征</a:t>
              </a:r>
            </a:p>
          </p:txBody>
        </p:sp>
        <p:grpSp>
          <p:nvGrpSpPr>
            <p:cNvPr id="77834" name="Group 20"/>
            <p:cNvGrpSpPr>
              <a:grpSpLocks/>
            </p:cNvGrpSpPr>
            <p:nvPr/>
          </p:nvGrpSpPr>
          <p:grpSpPr bwMode="auto">
            <a:xfrm>
              <a:off x="834" y="2087"/>
              <a:ext cx="877" cy="201"/>
              <a:chOff x="772" y="1616"/>
              <a:chExt cx="851" cy="201"/>
            </a:xfrm>
          </p:grpSpPr>
          <p:sp>
            <p:nvSpPr>
              <p:cNvPr id="77873" name="Text Box 21"/>
              <p:cNvSpPr txBox="1">
                <a:spLocks noChangeArrowheads="1"/>
              </p:cNvSpPr>
              <p:nvPr/>
            </p:nvSpPr>
            <p:spPr bwMode="auto">
              <a:xfrm>
                <a:off x="772" y="1618"/>
                <a:ext cx="540" cy="199"/>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r>
                  <a:rPr lang="en-US" altLang="zh-CN" sz="1600">
                    <a:latin typeface="黑体" pitchFamily="2" charset="-122"/>
                    <a:ea typeface="黑体" pitchFamily="2" charset="-122"/>
                  </a:rPr>
                  <a:t>OPCODE</a:t>
                </a:r>
                <a:endParaRPr lang="zh-CN" altLang="en-US" sz="1600">
                  <a:latin typeface="黑体" pitchFamily="2" charset="-122"/>
                  <a:ea typeface="黑体" pitchFamily="2" charset="-122"/>
                </a:endParaRPr>
              </a:p>
            </p:txBody>
          </p:sp>
          <p:sp>
            <p:nvSpPr>
              <p:cNvPr id="77874" name="Text Box 22"/>
              <p:cNvSpPr txBox="1">
                <a:spLocks noChangeArrowheads="1"/>
              </p:cNvSpPr>
              <p:nvPr/>
            </p:nvSpPr>
            <p:spPr bwMode="auto">
              <a:xfrm>
                <a:off x="1312" y="1617"/>
                <a:ext cx="156" cy="199"/>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r>
                  <a:rPr lang="en-US" altLang="zh-CN" sz="1600">
                    <a:latin typeface="黑体" pitchFamily="2" charset="-122"/>
                    <a:ea typeface="黑体" pitchFamily="2" charset="-122"/>
                  </a:rPr>
                  <a:t>d</a:t>
                </a:r>
              </a:p>
            </p:txBody>
          </p:sp>
          <p:sp>
            <p:nvSpPr>
              <p:cNvPr id="77875" name="Text Box 23"/>
              <p:cNvSpPr txBox="1">
                <a:spLocks noChangeArrowheads="1"/>
              </p:cNvSpPr>
              <p:nvPr/>
            </p:nvSpPr>
            <p:spPr bwMode="auto">
              <a:xfrm>
                <a:off x="1467" y="1616"/>
                <a:ext cx="156" cy="199"/>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r>
                  <a:rPr lang="en-US" altLang="zh-CN" sz="1600">
                    <a:latin typeface="黑体" pitchFamily="2" charset="-122"/>
                    <a:ea typeface="黑体" pitchFamily="2" charset="-122"/>
                  </a:rPr>
                  <a:t>w</a:t>
                </a:r>
              </a:p>
            </p:txBody>
          </p:sp>
        </p:grpSp>
        <p:grpSp>
          <p:nvGrpSpPr>
            <p:cNvPr id="77835" name="Group 24"/>
            <p:cNvGrpSpPr>
              <a:grpSpLocks/>
            </p:cNvGrpSpPr>
            <p:nvPr/>
          </p:nvGrpSpPr>
          <p:grpSpPr bwMode="auto">
            <a:xfrm>
              <a:off x="1712" y="2087"/>
              <a:ext cx="1015" cy="202"/>
              <a:chOff x="1820" y="1870"/>
              <a:chExt cx="1051" cy="202"/>
            </a:xfrm>
          </p:grpSpPr>
          <p:sp>
            <p:nvSpPr>
              <p:cNvPr id="77870" name="Text Box 25"/>
              <p:cNvSpPr txBox="1">
                <a:spLocks noChangeArrowheads="1"/>
              </p:cNvSpPr>
              <p:nvPr/>
            </p:nvSpPr>
            <p:spPr bwMode="auto">
              <a:xfrm>
                <a:off x="1820" y="1871"/>
                <a:ext cx="322" cy="199"/>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r>
                  <a:rPr lang="en-US" altLang="zh-CN" sz="1600">
                    <a:latin typeface="黑体" pitchFamily="2" charset="-122"/>
                    <a:ea typeface="黑体" pitchFamily="2" charset="-122"/>
                  </a:rPr>
                  <a:t>MODE</a:t>
                </a:r>
                <a:endParaRPr lang="zh-CN" altLang="en-US" sz="1600">
                  <a:latin typeface="黑体" pitchFamily="2" charset="-122"/>
                  <a:ea typeface="黑体" pitchFamily="2" charset="-122"/>
                </a:endParaRPr>
              </a:p>
            </p:txBody>
          </p:sp>
          <p:sp>
            <p:nvSpPr>
              <p:cNvPr id="77871" name="Text Box 26"/>
              <p:cNvSpPr txBox="1">
                <a:spLocks noChangeArrowheads="1"/>
              </p:cNvSpPr>
              <p:nvPr/>
            </p:nvSpPr>
            <p:spPr bwMode="auto">
              <a:xfrm>
                <a:off x="2142" y="1870"/>
                <a:ext cx="363" cy="199"/>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r>
                  <a:rPr lang="en-US" altLang="zh-CN" sz="1600">
                    <a:latin typeface="黑体" pitchFamily="2" charset="-122"/>
                    <a:ea typeface="黑体" pitchFamily="2" charset="-122"/>
                  </a:rPr>
                  <a:t>REG</a:t>
                </a:r>
                <a:endParaRPr lang="zh-CN" altLang="en-US" sz="1600">
                  <a:latin typeface="黑体" pitchFamily="2" charset="-122"/>
                  <a:ea typeface="黑体" pitchFamily="2" charset="-122"/>
                </a:endParaRPr>
              </a:p>
            </p:txBody>
          </p:sp>
          <p:sp>
            <p:nvSpPr>
              <p:cNvPr id="77872" name="Text Box 27"/>
              <p:cNvSpPr txBox="1">
                <a:spLocks noChangeArrowheads="1"/>
              </p:cNvSpPr>
              <p:nvPr/>
            </p:nvSpPr>
            <p:spPr bwMode="auto">
              <a:xfrm>
                <a:off x="2508" y="1873"/>
                <a:ext cx="363" cy="199"/>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r>
                  <a:rPr lang="en-US" altLang="zh-CN" sz="1600">
                    <a:latin typeface="黑体" pitchFamily="2" charset="-122"/>
                    <a:ea typeface="黑体" pitchFamily="2" charset="-122"/>
                  </a:rPr>
                  <a:t>R/M</a:t>
                </a:r>
                <a:endParaRPr lang="zh-CN" altLang="en-US" sz="1600">
                  <a:latin typeface="黑体" pitchFamily="2" charset="-122"/>
                  <a:ea typeface="黑体" pitchFamily="2" charset="-122"/>
                </a:endParaRPr>
              </a:p>
            </p:txBody>
          </p:sp>
        </p:grpSp>
        <p:grpSp>
          <p:nvGrpSpPr>
            <p:cNvPr id="77836" name="Group 28"/>
            <p:cNvGrpSpPr>
              <a:grpSpLocks/>
            </p:cNvGrpSpPr>
            <p:nvPr/>
          </p:nvGrpSpPr>
          <p:grpSpPr bwMode="auto">
            <a:xfrm>
              <a:off x="2732" y="2083"/>
              <a:ext cx="1229" cy="201"/>
              <a:chOff x="2732" y="1909"/>
              <a:chExt cx="1198" cy="201"/>
            </a:xfrm>
          </p:grpSpPr>
          <p:sp>
            <p:nvSpPr>
              <p:cNvPr id="77868" name="Text Box 29"/>
              <p:cNvSpPr txBox="1">
                <a:spLocks noChangeArrowheads="1"/>
              </p:cNvSpPr>
              <p:nvPr/>
            </p:nvSpPr>
            <p:spPr bwMode="auto">
              <a:xfrm>
                <a:off x="2732" y="1911"/>
                <a:ext cx="597" cy="199"/>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r>
                  <a:rPr lang="en-US" altLang="zh-CN" sz="1600">
                    <a:latin typeface="黑体" pitchFamily="2" charset="-122"/>
                    <a:ea typeface="黑体" pitchFamily="2" charset="-122"/>
                  </a:rPr>
                  <a:t>data-low</a:t>
                </a:r>
                <a:endParaRPr lang="zh-CN" altLang="en-US" sz="1600">
                  <a:latin typeface="黑体" pitchFamily="2" charset="-122"/>
                  <a:ea typeface="黑体" pitchFamily="2" charset="-122"/>
                </a:endParaRPr>
              </a:p>
            </p:txBody>
          </p:sp>
          <p:sp>
            <p:nvSpPr>
              <p:cNvPr id="77869" name="Text Box 30"/>
              <p:cNvSpPr txBox="1">
                <a:spLocks noChangeArrowheads="1"/>
              </p:cNvSpPr>
              <p:nvPr/>
            </p:nvSpPr>
            <p:spPr bwMode="auto">
              <a:xfrm>
                <a:off x="3333" y="1909"/>
                <a:ext cx="597" cy="199"/>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r>
                  <a:rPr lang="en-US" altLang="zh-CN" sz="1600">
                    <a:latin typeface="黑体" pitchFamily="2" charset="-122"/>
                    <a:ea typeface="黑体" pitchFamily="2" charset="-122"/>
                  </a:rPr>
                  <a:t>data-high</a:t>
                </a:r>
                <a:endParaRPr lang="zh-CN" altLang="en-US" sz="1600">
                  <a:latin typeface="黑体" pitchFamily="2" charset="-122"/>
                  <a:ea typeface="黑体" pitchFamily="2" charset="-122"/>
                </a:endParaRPr>
              </a:p>
            </p:txBody>
          </p:sp>
        </p:grpSp>
        <p:grpSp>
          <p:nvGrpSpPr>
            <p:cNvPr id="77837" name="Group 31"/>
            <p:cNvGrpSpPr>
              <a:grpSpLocks/>
            </p:cNvGrpSpPr>
            <p:nvPr/>
          </p:nvGrpSpPr>
          <p:grpSpPr bwMode="auto">
            <a:xfrm>
              <a:off x="3962" y="2081"/>
              <a:ext cx="1229" cy="201"/>
              <a:chOff x="2732" y="1909"/>
              <a:chExt cx="1198" cy="201"/>
            </a:xfrm>
          </p:grpSpPr>
          <p:sp>
            <p:nvSpPr>
              <p:cNvPr id="77866" name="Text Box 32"/>
              <p:cNvSpPr txBox="1">
                <a:spLocks noChangeArrowheads="1"/>
              </p:cNvSpPr>
              <p:nvPr/>
            </p:nvSpPr>
            <p:spPr bwMode="auto">
              <a:xfrm>
                <a:off x="2732" y="1911"/>
                <a:ext cx="597" cy="199"/>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r>
                  <a:rPr lang="en-US" altLang="zh-CN" sz="1600">
                    <a:latin typeface="黑体" pitchFamily="2" charset="-122"/>
                    <a:ea typeface="黑体" pitchFamily="2" charset="-122"/>
                  </a:rPr>
                  <a:t>disp-low</a:t>
                </a:r>
                <a:endParaRPr lang="zh-CN" altLang="en-US" sz="1600">
                  <a:latin typeface="黑体" pitchFamily="2" charset="-122"/>
                  <a:ea typeface="黑体" pitchFamily="2" charset="-122"/>
                </a:endParaRPr>
              </a:p>
            </p:txBody>
          </p:sp>
          <p:sp>
            <p:nvSpPr>
              <p:cNvPr id="77867" name="Text Box 33"/>
              <p:cNvSpPr txBox="1">
                <a:spLocks noChangeArrowheads="1"/>
              </p:cNvSpPr>
              <p:nvPr/>
            </p:nvSpPr>
            <p:spPr bwMode="auto">
              <a:xfrm>
                <a:off x="3333" y="1909"/>
                <a:ext cx="597" cy="199"/>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r>
                  <a:rPr lang="en-US" altLang="zh-CN" sz="1600">
                    <a:latin typeface="黑体" pitchFamily="2" charset="-122"/>
                    <a:ea typeface="黑体" pitchFamily="2" charset="-122"/>
                  </a:rPr>
                  <a:t>disp-high</a:t>
                </a:r>
                <a:endParaRPr lang="zh-CN" altLang="en-US" sz="1600">
                  <a:latin typeface="黑体" pitchFamily="2" charset="-122"/>
                  <a:ea typeface="黑体" pitchFamily="2" charset="-122"/>
                </a:endParaRPr>
              </a:p>
            </p:txBody>
          </p:sp>
        </p:grpSp>
        <p:grpSp>
          <p:nvGrpSpPr>
            <p:cNvPr id="77838" name="Group 34"/>
            <p:cNvGrpSpPr>
              <a:grpSpLocks/>
            </p:cNvGrpSpPr>
            <p:nvPr/>
          </p:nvGrpSpPr>
          <p:grpSpPr bwMode="auto">
            <a:xfrm>
              <a:off x="818" y="1923"/>
              <a:ext cx="877" cy="201"/>
              <a:chOff x="772" y="1616"/>
              <a:chExt cx="851" cy="201"/>
            </a:xfrm>
          </p:grpSpPr>
          <p:sp>
            <p:nvSpPr>
              <p:cNvPr id="77863" name="Text Box 35"/>
              <p:cNvSpPr txBox="1">
                <a:spLocks noChangeArrowheads="1"/>
              </p:cNvSpPr>
              <p:nvPr/>
            </p:nvSpPr>
            <p:spPr bwMode="auto">
              <a:xfrm>
                <a:off x="772" y="1618"/>
                <a:ext cx="540"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dist"/>
                <a:r>
                  <a:rPr lang="en-US" altLang="zh-CN" sz="1600">
                    <a:latin typeface="黑体" pitchFamily="2" charset="-122"/>
                    <a:ea typeface="黑体" pitchFamily="2" charset="-122"/>
                  </a:rPr>
                  <a:t> 7   2</a:t>
                </a:r>
                <a:endParaRPr lang="zh-CN" altLang="en-US" sz="1600">
                  <a:latin typeface="黑体" pitchFamily="2" charset="-122"/>
                  <a:ea typeface="黑体" pitchFamily="2" charset="-122"/>
                </a:endParaRPr>
              </a:p>
            </p:txBody>
          </p:sp>
          <p:sp>
            <p:nvSpPr>
              <p:cNvPr id="77864" name="Text Box 36"/>
              <p:cNvSpPr txBox="1">
                <a:spLocks noChangeArrowheads="1"/>
              </p:cNvSpPr>
              <p:nvPr/>
            </p:nvSpPr>
            <p:spPr bwMode="auto">
              <a:xfrm>
                <a:off x="1312" y="1617"/>
                <a:ext cx="156"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r>
                  <a:rPr lang="en-US" altLang="zh-CN" sz="1600">
                    <a:latin typeface="黑体" pitchFamily="2" charset="-122"/>
                    <a:ea typeface="黑体" pitchFamily="2" charset="-122"/>
                  </a:rPr>
                  <a:t>1</a:t>
                </a:r>
              </a:p>
            </p:txBody>
          </p:sp>
          <p:sp>
            <p:nvSpPr>
              <p:cNvPr id="77865" name="Text Box 37"/>
              <p:cNvSpPr txBox="1">
                <a:spLocks noChangeArrowheads="1"/>
              </p:cNvSpPr>
              <p:nvPr/>
            </p:nvSpPr>
            <p:spPr bwMode="auto">
              <a:xfrm>
                <a:off x="1467" y="1616"/>
                <a:ext cx="156"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r>
                  <a:rPr lang="en-US" altLang="zh-CN" sz="1600">
                    <a:latin typeface="黑体" pitchFamily="2" charset="-122"/>
                    <a:ea typeface="黑体" pitchFamily="2" charset="-122"/>
                  </a:rPr>
                  <a:t>0</a:t>
                </a:r>
              </a:p>
            </p:txBody>
          </p:sp>
        </p:grpSp>
        <p:grpSp>
          <p:nvGrpSpPr>
            <p:cNvPr id="77839" name="Group 38"/>
            <p:cNvGrpSpPr>
              <a:grpSpLocks/>
            </p:cNvGrpSpPr>
            <p:nvPr/>
          </p:nvGrpSpPr>
          <p:grpSpPr bwMode="auto">
            <a:xfrm>
              <a:off x="1681" y="1923"/>
              <a:ext cx="1015" cy="202"/>
              <a:chOff x="1820" y="1870"/>
              <a:chExt cx="1051" cy="202"/>
            </a:xfrm>
          </p:grpSpPr>
          <p:sp>
            <p:nvSpPr>
              <p:cNvPr id="77860" name="Text Box 39"/>
              <p:cNvSpPr txBox="1">
                <a:spLocks noChangeArrowheads="1"/>
              </p:cNvSpPr>
              <p:nvPr/>
            </p:nvSpPr>
            <p:spPr bwMode="auto">
              <a:xfrm>
                <a:off x="1820" y="1871"/>
                <a:ext cx="322"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r>
                  <a:rPr lang="en-US" altLang="zh-CN" sz="1600">
                    <a:latin typeface="黑体" pitchFamily="2" charset="-122"/>
                    <a:ea typeface="黑体" pitchFamily="2" charset="-122"/>
                  </a:rPr>
                  <a:t>7 6</a:t>
                </a:r>
                <a:endParaRPr lang="zh-CN" altLang="en-US" sz="1600">
                  <a:latin typeface="黑体" pitchFamily="2" charset="-122"/>
                  <a:ea typeface="黑体" pitchFamily="2" charset="-122"/>
                </a:endParaRPr>
              </a:p>
            </p:txBody>
          </p:sp>
          <p:sp>
            <p:nvSpPr>
              <p:cNvPr id="77861" name="Text Box 40"/>
              <p:cNvSpPr txBox="1">
                <a:spLocks noChangeArrowheads="1"/>
              </p:cNvSpPr>
              <p:nvPr/>
            </p:nvSpPr>
            <p:spPr bwMode="auto">
              <a:xfrm>
                <a:off x="2142" y="1870"/>
                <a:ext cx="363"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dist"/>
                <a:r>
                  <a:rPr lang="en-US" altLang="zh-CN" sz="1600">
                    <a:latin typeface="黑体" pitchFamily="2" charset="-122"/>
                    <a:ea typeface="黑体" pitchFamily="2" charset="-122"/>
                  </a:rPr>
                  <a:t> 543 </a:t>
                </a:r>
                <a:endParaRPr lang="zh-CN" altLang="en-US" sz="1600">
                  <a:latin typeface="黑体" pitchFamily="2" charset="-122"/>
                  <a:ea typeface="黑体" pitchFamily="2" charset="-122"/>
                </a:endParaRPr>
              </a:p>
            </p:txBody>
          </p:sp>
          <p:sp>
            <p:nvSpPr>
              <p:cNvPr id="77862" name="Text Box 41"/>
              <p:cNvSpPr txBox="1">
                <a:spLocks noChangeArrowheads="1"/>
              </p:cNvSpPr>
              <p:nvPr/>
            </p:nvSpPr>
            <p:spPr bwMode="auto">
              <a:xfrm>
                <a:off x="2508" y="1873"/>
                <a:ext cx="363"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dist"/>
                <a:r>
                  <a:rPr lang="en-US" altLang="zh-CN" sz="1600">
                    <a:latin typeface="黑体" pitchFamily="2" charset="-122"/>
                    <a:ea typeface="黑体" pitchFamily="2" charset="-122"/>
                  </a:rPr>
                  <a:t> 210 </a:t>
                </a:r>
                <a:endParaRPr lang="zh-CN" altLang="en-US" sz="1600">
                  <a:latin typeface="黑体" pitchFamily="2" charset="-122"/>
                  <a:ea typeface="黑体" pitchFamily="2" charset="-122"/>
                </a:endParaRPr>
              </a:p>
            </p:txBody>
          </p:sp>
        </p:grpSp>
        <p:grpSp>
          <p:nvGrpSpPr>
            <p:cNvPr id="77840" name="Group 42"/>
            <p:cNvGrpSpPr>
              <a:grpSpLocks/>
            </p:cNvGrpSpPr>
            <p:nvPr/>
          </p:nvGrpSpPr>
          <p:grpSpPr bwMode="auto">
            <a:xfrm>
              <a:off x="2701" y="1919"/>
              <a:ext cx="1229" cy="201"/>
              <a:chOff x="2732" y="1909"/>
              <a:chExt cx="1198" cy="201"/>
            </a:xfrm>
          </p:grpSpPr>
          <p:sp>
            <p:nvSpPr>
              <p:cNvPr id="77858" name="Text Box 43"/>
              <p:cNvSpPr txBox="1">
                <a:spLocks noChangeArrowheads="1"/>
              </p:cNvSpPr>
              <p:nvPr/>
            </p:nvSpPr>
            <p:spPr bwMode="auto">
              <a:xfrm>
                <a:off x="2732" y="1911"/>
                <a:ext cx="597"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dist"/>
                <a:r>
                  <a:rPr lang="en-US" altLang="zh-CN" sz="1600">
                    <a:latin typeface="黑体" pitchFamily="2" charset="-122"/>
                    <a:ea typeface="黑体" pitchFamily="2" charset="-122"/>
                  </a:rPr>
                  <a:t> 7   0</a:t>
                </a:r>
                <a:endParaRPr lang="zh-CN" altLang="en-US" sz="1600">
                  <a:latin typeface="黑体" pitchFamily="2" charset="-122"/>
                  <a:ea typeface="黑体" pitchFamily="2" charset="-122"/>
                </a:endParaRPr>
              </a:p>
            </p:txBody>
          </p:sp>
          <p:sp>
            <p:nvSpPr>
              <p:cNvPr id="77859" name="Text Box 44"/>
              <p:cNvSpPr txBox="1">
                <a:spLocks noChangeArrowheads="1"/>
              </p:cNvSpPr>
              <p:nvPr/>
            </p:nvSpPr>
            <p:spPr bwMode="auto">
              <a:xfrm>
                <a:off x="3333" y="1909"/>
                <a:ext cx="597"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dist"/>
                <a:r>
                  <a:rPr lang="en-US" altLang="zh-CN" sz="1600">
                    <a:latin typeface="黑体" pitchFamily="2" charset="-122"/>
                    <a:ea typeface="黑体" pitchFamily="2" charset="-122"/>
                  </a:rPr>
                  <a:t> 7   0</a:t>
                </a:r>
                <a:endParaRPr lang="zh-CN" altLang="en-US" sz="1600">
                  <a:latin typeface="黑体" pitchFamily="2" charset="-122"/>
                  <a:ea typeface="黑体" pitchFamily="2" charset="-122"/>
                </a:endParaRPr>
              </a:p>
            </p:txBody>
          </p:sp>
        </p:grpSp>
        <p:grpSp>
          <p:nvGrpSpPr>
            <p:cNvPr id="77841" name="Group 45"/>
            <p:cNvGrpSpPr>
              <a:grpSpLocks/>
            </p:cNvGrpSpPr>
            <p:nvPr/>
          </p:nvGrpSpPr>
          <p:grpSpPr bwMode="auto">
            <a:xfrm>
              <a:off x="3916" y="1917"/>
              <a:ext cx="1229" cy="201"/>
              <a:chOff x="2732" y="1909"/>
              <a:chExt cx="1198" cy="201"/>
            </a:xfrm>
          </p:grpSpPr>
          <p:sp>
            <p:nvSpPr>
              <p:cNvPr id="77856" name="Text Box 46"/>
              <p:cNvSpPr txBox="1">
                <a:spLocks noChangeArrowheads="1"/>
              </p:cNvSpPr>
              <p:nvPr/>
            </p:nvSpPr>
            <p:spPr bwMode="auto">
              <a:xfrm>
                <a:off x="2732" y="1911"/>
                <a:ext cx="597"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dist"/>
                <a:r>
                  <a:rPr lang="en-US" altLang="zh-CN" sz="1600">
                    <a:latin typeface="黑体" pitchFamily="2" charset="-122"/>
                    <a:ea typeface="黑体" pitchFamily="2" charset="-122"/>
                  </a:rPr>
                  <a:t> 7   0</a:t>
                </a:r>
                <a:endParaRPr lang="zh-CN" altLang="en-US" sz="1600">
                  <a:latin typeface="黑体" pitchFamily="2" charset="-122"/>
                  <a:ea typeface="黑体" pitchFamily="2" charset="-122"/>
                </a:endParaRPr>
              </a:p>
            </p:txBody>
          </p:sp>
          <p:sp>
            <p:nvSpPr>
              <p:cNvPr id="77857" name="Text Box 47"/>
              <p:cNvSpPr txBox="1">
                <a:spLocks noChangeArrowheads="1"/>
              </p:cNvSpPr>
              <p:nvPr/>
            </p:nvSpPr>
            <p:spPr bwMode="auto">
              <a:xfrm>
                <a:off x="3333" y="1909"/>
                <a:ext cx="597"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dist"/>
                <a:r>
                  <a:rPr lang="en-US" altLang="zh-CN" sz="1600">
                    <a:latin typeface="黑体" pitchFamily="2" charset="-122"/>
                    <a:ea typeface="黑体" pitchFamily="2" charset="-122"/>
                  </a:rPr>
                  <a:t> 7   0</a:t>
                </a:r>
                <a:endParaRPr lang="zh-CN" altLang="en-US" sz="1600">
                  <a:latin typeface="黑体" pitchFamily="2" charset="-122"/>
                  <a:ea typeface="黑体" pitchFamily="2" charset="-122"/>
                </a:endParaRPr>
              </a:p>
            </p:txBody>
          </p:sp>
        </p:grpSp>
        <p:sp>
          <p:nvSpPr>
            <p:cNvPr id="77842" name="AutoShape 48"/>
            <p:cNvSpPr>
              <a:spLocks/>
            </p:cNvSpPr>
            <p:nvPr/>
          </p:nvSpPr>
          <p:spPr bwMode="auto">
            <a:xfrm rot="-5400000">
              <a:off x="1233" y="1951"/>
              <a:ext cx="73" cy="850"/>
            </a:xfrm>
            <a:prstGeom prst="leftBrace">
              <a:avLst>
                <a:gd name="adj1" fmla="val 97032"/>
                <a:gd name="adj2" fmla="val 50000"/>
              </a:avLst>
            </a:prstGeom>
            <a:noFill/>
            <a:ln w="12700">
              <a:solidFill>
                <a:srgbClr val="000066"/>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endParaRPr lang="zh-CN" altLang="en-US">
                <a:latin typeface="黑体" pitchFamily="2" charset="-122"/>
                <a:ea typeface="黑体" pitchFamily="2" charset="-122"/>
              </a:endParaRPr>
            </a:p>
          </p:txBody>
        </p:sp>
        <p:sp>
          <p:nvSpPr>
            <p:cNvPr id="77843" name="AutoShape 49"/>
            <p:cNvSpPr>
              <a:spLocks/>
            </p:cNvSpPr>
            <p:nvPr/>
          </p:nvSpPr>
          <p:spPr bwMode="auto">
            <a:xfrm rot="-5400000">
              <a:off x="2190" y="1890"/>
              <a:ext cx="73" cy="980"/>
            </a:xfrm>
            <a:prstGeom prst="leftBrace">
              <a:avLst>
                <a:gd name="adj1" fmla="val 111872"/>
                <a:gd name="adj2" fmla="val 50000"/>
              </a:avLst>
            </a:prstGeom>
            <a:noFill/>
            <a:ln w="12700">
              <a:solidFill>
                <a:srgbClr val="000066"/>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endParaRPr lang="zh-CN" altLang="en-US">
                <a:latin typeface="黑体" pitchFamily="2" charset="-122"/>
                <a:ea typeface="黑体" pitchFamily="2" charset="-122"/>
              </a:endParaRPr>
            </a:p>
          </p:txBody>
        </p:sp>
        <p:sp>
          <p:nvSpPr>
            <p:cNvPr id="77844" name="AutoShape 50"/>
            <p:cNvSpPr>
              <a:spLocks/>
            </p:cNvSpPr>
            <p:nvPr/>
          </p:nvSpPr>
          <p:spPr bwMode="auto">
            <a:xfrm rot="-5400000">
              <a:off x="3315" y="1785"/>
              <a:ext cx="73" cy="1198"/>
            </a:xfrm>
            <a:prstGeom prst="leftBrace">
              <a:avLst>
                <a:gd name="adj1" fmla="val 136758"/>
                <a:gd name="adj2" fmla="val 50000"/>
              </a:avLst>
            </a:prstGeom>
            <a:noFill/>
            <a:ln w="12700">
              <a:solidFill>
                <a:srgbClr val="000066"/>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endParaRPr lang="zh-CN" altLang="en-US">
                <a:latin typeface="黑体" pitchFamily="2" charset="-122"/>
                <a:ea typeface="黑体" pitchFamily="2" charset="-122"/>
              </a:endParaRPr>
            </a:p>
          </p:txBody>
        </p:sp>
        <p:sp>
          <p:nvSpPr>
            <p:cNvPr id="77845" name="AutoShape 51"/>
            <p:cNvSpPr>
              <a:spLocks/>
            </p:cNvSpPr>
            <p:nvPr/>
          </p:nvSpPr>
          <p:spPr bwMode="auto">
            <a:xfrm rot="-5400000">
              <a:off x="4544" y="1774"/>
              <a:ext cx="73" cy="1198"/>
            </a:xfrm>
            <a:prstGeom prst="leftBrace">
              <a:avLst>
                <a:gd name="adj1" fmla="val 136758"/>
                <a:gd name="adj2" fmla="val 50000"/>
              </a:avLst>
            </a:prstGeom>
            <a:noFill/>
            <a:ln w="12700">
              <a:solidFill>
                <a:srgbClr val="000066"/>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endParaRPr lang="zh-CN" altLang="en-US">
                <a:latin typeface="黑体" pitchFamily="2" charset="-122"/>
                <a:ea typeface="黑体" pitchFamily="2" charset="-122"/>
              </a:endParaRPr>
            </a:p>
          </p:txBody>
        </p:sp>
        <p:sp>
          <p:nvSpPr>
            <p:cNvPr id="77846" name="Text Box 52"/>
            <p:cNvSpPr txBox="1">
              <a:spLocks noChangeArrowheads="1"/>
            </p:cNvSpPr>
            <p:nvPr/>
          </p:nvSpPr>
          <p:spPr bwMode="auto">
            <a:xfrm>
              <a:off x="1881" y="2416"/>
              <a:ext cx="664"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r>
                <a:rPr lang="zh-CN" altLang="en-US" sz="1600">
                  <a:latin typeface="黑体" pitchFamily="2" charset="-122"/>
                  <a:ea typeface="黑体" pitchFamily="2" charset="-122"/>
                </a:rPr>
                <a:t>寻址特征</a:t>
              </a:r>
            </a:p>
          </p:txBody>
        </p:sp>
        <p:sp>
          <p:nvSpPr>
            <p:cNvPr id="77847" name="Text Box 53"/>
            <p:cNvSpPr txBox="1">
              <a:spLocks noChangeArrowheads="1"/>
            </p:cNvSpPr>
            <p:nvPr/>
          </p:nvSpPr>
          <p:spPr bwMode="auto">
            <a:xfrm>
              <a:off x="3037" y="2422"/>
              <a:ext cx="664"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r>
                <a:rPr lang="zh-CN" altLang="en-US" sz="1600">
                  <a:latin typeface="黑体" pitchFamily="2" charset="-122"/>
                  <a:ea typeface="黑体" pitchFamily="2" charset="-122"/>
                </a:rPr>
                <a:t>立即数</a:t>
              </a:r>
            </a:p>
          </p:txBody>
        </p:sp>
        <p:sp>
          <p:nvSpPr>
            <p:cNvPr id="77848" name="Text Box 54"/>
            <p:cNvSpPr txBox="1">
              <a:spLocks noChangeArrowheads="1"/>
            </p:cNvSpPr>
            <p:nvPr/>
          </p:nvSpPr>
          <p:spPr bwMode="auto">
            <a:xfrm>
              <a:off x="4262" y="2417"/>
              <a:ext cx="664"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r>
                <a:rPr lang="zh-CN" altLang="en-US" sz="1600">
                  <a:latin typeface="黑体" pitchFamily="2" charset="-122"/>
                  <a:ea typeface="黑体" pitchFamily="2" charset="-122"/>
                </a:rPr>
                <a:t>位移量</a:t>
              </a:r>
            </a:p>
          </p:txBody>
        </p:sp>
        <p:sp>
          <p:nvSpPr>
            <p:cNvPr id="77849" name="Line 55"/>
            <p:cNvSpPr>
              <a:spLocks noChangeShapeType="1"/>
            </p:cNvSpPr>
            <p:nvPr/>
          </p:nvSpPr>
          <p:spPr bwMode="auto">
            <a:xfrm>
              <a:off x="1708" y="1702"/>
              <a:ext cx="0" cy="379"/>
            </a:xfrm>
            <a:prstGeom prst="line">
              <a:avLst/>
            </a:prstGeom>
            <a:noFill/>
            <a:ln w="12700">
              <a:solidFill>
                <a:srgbClr val="000066"/>
              </a:solidFill>
              <a:prstDash val="dash"/>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77850" name="Line 56"/>
            <p:cNvSpPr>
              <a:spLocks noChangeShapeType="1"/>
            </p:cNvSpPr>
            <p:nvPr/>
          </p:nvSpPr>
          <p:spPr bwMode="auto">
            <a:xfrm>
              <a:off x="2729" y="1712"/>
              <a:ext cx="0" cy="379"/>
            </a:xfrm>
            <a:prstGeom prst="line">
              <a:avLst/>
            </a:prstGeom>
            <a:noFill/>
            <a:ln w="12700">
              <a:solidFill>
                <a:srgbClr val="000066"/>
              </a:solidFill>
              <a:prstDash val="dash"/>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77851" name="Line 57"/>
            <p:cNvSpPr>
              <a:spLocks noChangeShapeType="1"/>
            </p:cNvSpPr>
            <p:nvPr/>
          </p:nvSpPr>
          <p:spPr bwMode="auto">
            <a:xfrm>
              <a:off x="3963" y="1705"/>
              <a:ext cx="0" cy="379"/>
            </a:xfrm>
            <a:prstGeom prst="line">
              <a:avLst/>
            </a:prstGeom>
            <a:noFill/>
            <a:ln w="12700">
              <a:solidFill>
                <a:srgbClr val="000066"/>
              </a:solidFill>
              <a:prstDash val="dash"/>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77852" name="Text Box 58"/>
            <p:cNvSpPr txBox="1">
              <a:spLocks noChangeArrowheads="1"/>
            </p:cNvSpPr>
            <p:nvPr/>
          </p:nvSpPr>
          <p:spPr bwMode="auto">
            <a:xfrm>
              <a:off x="801" y="1727"/>
              <a:ext cx="1049"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r>
                <a:rPr lang="zh-CN" altLang="en-US" sz="1600">
                  <a:latin typeface="黑体" pitchFamily="2" charset="-122"/>
                  <a:ea typeface="黑体" pitchFamily="2" charset="-122"/>
                </a:rPr>
                <a:t>第</a:t>
              </a:r>
              <a:r>
                <a:rPr lang="en-US" altLang="zh-CN" sz="1600">
                  <a:latin typeface="黑体" pitchFamily="2" charset="-122"/>
                  <a:ea typeface="黑体" pitchFamily="2" charset="-122"/>
                </a:rPr>
                <a:t>1</a:t>
              </a:r>
              <a:r>
                <a:rPr lang="zh-CN" altLang="en-US" sz="1600">
                  <a:latin typeface="黑体" pitchFamily="2" charset="-122"/>
                  <a:ea typeface="黑体" pitchFamily="2" charset="-122"/>
                </a:rPr>
                <a:t>字节</a:t>
              </a:r>
            </a:p>
          </p:txBody>
        </p:sp>
        <p:sp>
          <p:nvSpPr>
            <p:cNvPr id="77853" name="Text Box 59"/>
            <p:cNvSpPr txBox="1">
              <a:spLocks noChangeArrowheads="1"/>
            </p:cNvSpPr>
            <p:nvPr/>
          </p:nvSpPr>
          <p:spPr bwMode="auto">
            <a:xfrm>
              <a:off x="1682" y="1715"/>
              <a:ext cx="1049"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r>
                <a:rPr lang="zh-CN" altLang="en-US" sz="1600">
                  <a:latin typeface="黑体" pitchFamily="2" charset="-122"/>
                  <a:ea typeface="黑体" pitchFamily="2" charset="-122"/>
                </a:rPr>
                <a:t>第</a:t>
              </a:r>
              <a:r>
                <a:rPr lang="en-US" altLang="zh-CN" sz="1600">
                  <a:latin typeface="黑体" pitchFamily="2" charset="-122"/>
                  <a:ea typeface="黑体" pitchFamily="2" charset="-122"/>
                </a:rPr>
                <a:t>2</a:t>
              </a:r>
              <a:r>
                <a:rPr lang="zh-CN" altLang="en-US" sz="1600">
                  <a:latin typeface="黑体" pitchFamily="2" charset="-122"/>
                  <a:ea typeface="黑体" pitchFamily="2" charset="-122"/>
                </a:rPr>
                <a:t>字节</a:t>
              </a:r>
            </a:p>
          </p:txBody>
        </p:sp>
        <p:sp>
          <p:nvSpPr>
            <p:cNvPr id="77854" name="Text Box 60"/>
            <p:cNvSpPr txBox="1">
              <a:spLocks noChangeArrowheads="1"/>
            </p:cNvSpPr>
            <p:nvPr/>
          </p:nvSpPr>
          <p:spPr bwMode="auto">
            <a:xfrm>
              <a:off x="2822" y="1718"/>
              <a:ext cx="1049"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r>
                <a:rPr lang="zh-CN" altLang="en-US" sz="1600">
                  <a:latin typeface="黑体" pitchFamily="2" charset="-122"/>
                  <a:ea typeface="黑体" pitchFamily="2" charset="-122"/>
                </a:rPr>
                <a:t>第</a:t>
              </a:r>
              <a:r>
                <a:rPr lang="en-US" altLang="zh-CN" sz="1600">
                  <a:latin typeface="黑体" pitchFamily="2" charset="-122"/>
                  <a:ea typeface="黑体" pitchFamily="2" charset="-122"/>
                </a:rPr>
                <a:t>3</a:t>
              </a:r>
              <a:r>
                <a:rPr lang="zh-CN" altLang="en-US" sz="1600">
                  <a:latin typeface="黑体" pitchFamily="2" charset="-122"/>
                  <a:ea typeface="黑体" pitchFamily="2" charset="-122"/>
                </a:rPr>
                <a:t>、</a:t>
              </a:r>
              <a:r>
                <a:rPr lang="en-US" altLang="zh-CN" sz="1600">
                  <a:latin typeface="黑体" pitchFamily="2" charset="-122"/>
                  <a:ea typeface="黑体" pitchFamily="2" charset="-122"/>
                </a:rPr>
                <a:t>4</a:t>
              </a:r>
              <a:r>
                <a:rPr lang="zh-CN" altLang="en-US" sz="1600">
                  <a:latin typeface="黑体" pitchFamily="2" charset="-122"/>
                  <a:ea typeface="黑体" pitchFamily="2" charset="-122"/>
                </a:rPr>
                <a:t>字节</a:t>
              </a:r>
            </a:p>
          </p:txBody>
        </p:sp>
        <p:sp>
          <p:nvSpPr>
            <p:cNvPr id="77855" name="Text Box 61"/>
            <p:cNvSpPr txBox="1">
              <a:spLocks noChangeArrowheads="1"/>
            </p:cNvSpPr>
            <p:nvPr/>
          </p:nvSpPr>
          <p:spPr bwMode="auto">
            <a:xfrm>
              <a:off x="4061" y="1722"/>
              <a:ext cx="1049"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r>
                <a:rPr lang="zh-CN" altLang="en-US" sz="1600">
                  <a:latin typeface="黑体" pitchFamily="2" charset="-122"/>
                  <a:ea typeface="黑体" pitchFamily="2" charset="-122"/>
                </a:rPr>
                <a:t>第</a:t>
              </a:r>
              <a:r>
                <a:rPr lang="en-US" altLang="zh-CN" sz="1600">
                  <a:latin typeface="黑体" pitchFamily="2" charset="-122"/>
                  <a:ea typeface="黑体" pitchFamily="2" charset="-122"/>
                </a:rPr>
                <a:t>5</a:t>
              </a:r>
              <a:r>
                <a:rPr lang="zh-CN" altLang="en-US" sz="1600">
                  <a:latin typeface="黑体" pitchFamily="2" charset="-122"/>
                  <a:ea typeface="黑体" pitchFamily="2" charset="-122"/>
                </a:rPr>
                <a:t>、</a:t>
              </a:r>
              <a:r>
                <a:rPr lang="en-US" altLang="zh-CN" sz="1600">
                  <a:latin typeface="黑体" pitchFamily="2" charset="-122"/>
                  <a:ea typeface="黑体" pitchFamily="2" charset="-122"/>
                </a:rPr>
                <a:t>6</a:t>
              </a:r>
              <a:r>
                <a:rPr lang="zh-CN" altLang="en-US" sz="1600">
                  <a:latin typeface="黑体" pitchFamily="2" charset="-122"/>
                  <a:ea typeface="黑体" pitchFamily="2" charset="-122"/>
                </a:rPr>
                <a:t>字节</a:t>
              </a:r>
            </a:p>
          </p:txBody>
        </p:sp>
      </p:grpSp>
    </p:spTree>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652300"/>
                                        </p:tgtEl>
                                        <p:attrNameLst>
                                          <p:attrName>style.visibility</p:attrName>
                                        </p:attrNameLst>
                                      </p:cBhvr>
                                      <p:to>
                                        <p:strVal val="visible"/>
                                      </p:to>
                                    </p:set>
                                    <p:animEffect transition="in" filter="wipe(up)">
                                      <p:cBhvr>
                                        <p:cTn id="12" dur="500"/>
                                        <p:tgtEl>
                                          <p:spTgt spid="65230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652299"/>
                                        </p:tgtEl>
                                        <p:attrNameLst>
                                          <p:attrName>style.visibility</p:attrName>
                                        </p:attrNameLst>
                                      </p:cBhvr>
                                      <p:to>
                                        <p:strVal val="visible"/>
                                      </p:to>
                                    </p:set>
                                    <p:animEffect transition="in" filter="wipe(up)">
                                      <p:cBhvr>
                                        <p:cTn id="17" dur="500"/>
                                        <p:tgtEl>
                                          <p:spTgt spid="65229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wipe(up)">
                                      <p:cBhvr>
                                        <p:cTn id="22" dur="500"/>
                                        <p:tgtEl>
                                          <p:spTgt spid="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wipe(up)">
                                      <p:cBhvr>
                                        <p:cTn id="2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2299" grpId="0" autoUpdateAnimBg="0"/>
      <p:bldP spid="652300" grpId="0" autoUpdateAnimBg="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15"/>
          <p:cNvSpPr>
            <a:spLocks noChangeArrowheads="1"/>
          </p:cNvSpPr>
          <p:nvPr/>
        </p:nvSpPr>
        <p:spPr bwMode="auto">
          <a:xfrm>
            <a:off x="3330575" y="1195388"/>
            <a:ext cx="1549400" cy="1765300"/>
          </a:xfrm>
          <a:prstGeom prst="rect">
            <a:avLst/>
          </a:prstGeom>
          <a:noFill/>
          <a:ln w="19050">
            <a:solidFill>
              <a:srgbClr val="008000"/>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nSpc>
                <a:spcPct val="90000"/>
              </a:lnSpc>
            </a:pPr>
            <a:endParaRPr lang="zh-CN" altLang="en-US">
              <a:latin typeface="黑体" pitchFamily="2" charset="-122"/>
              <a:ea typeface="黑体" pitchFamily="2" charset="-122"/>
            </a:endParaRPr>
          </a:p>
        </p:txBody>
      </p:sp>
      <p:sp>
        <p:nvSpPr>
          <p:cNvPr id="78851" name="Rectangle 16"/>
          <p:cNvSpPr>
            <a:spLocks noChangeArrowheads="1"/>
          </p:cNvSpPr>
          <p:nvPr/>
        </p:nvSpPr>
        <p:spPr bwMode="auto">
          <a:xfrm>
            <a:off x="4949825" y="1195388"/>
            <a:ext cx="1784350" cy="1765300"/>
          </a:xfrm>
          <a:prstGeom prst="rect">
            <a:avLst/>
          </a:prstGeom>
          <a:noFill/>
          <a:ln w="19050">
            <a:solidFill>
              <a:srgbClr val="008000"/>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nSpc>
                <a:spcPct val="90000"/>
              </a:lnSpc>
            </a:pPr>
            <a:endParaRPr lang="zh-CN" altLang="en-US">
              <a:latin typeface="黑体" pitchFamily="2" charset="-122"/>
              <a:ea typeface="黑体" pitchFamily="2" charset="-122"/>
            </a:endParaRPr>
          </a:p>
        </p:txBody>
      </p:sp>
      <p:grpSp>
        <p:nvGrpSpPr>
          <p:cNvPr id="78852" name="Group 21"/>
          <p:cNvGrpSpPr>
            <a:grpSpLocks/>
          </p:cNvGrpSpPr>
          <p:nvPr/>
        </p:nvGrpSpPr>
        <p:grpSpPr bwMode="auto">
          <a:xfrm>
            <a:off x="3295650" y="1179513"/>
            <a:ext cx="3408363" cy="327025"/>
            <a:chOff x="482" y="585"/>
            <a:chExt cx="1370" cy="163"/>
          </a:xfrm>
        </p:grpSpPr>
        <p:sp>
          <p:nvSpPr>
            <p:cNvPr id="78880" name="Rectangle 22"/>
            <p:cNvSpPr>
              <a:spLocks noChangeArrowheads="1"/>
            </p:cNvSpPr>
            <p:nvPr/>
          </p:nvSpPr>
          <p:spPr bwMode="auto">
            <a:xfrm>
              <a:off x="482" y="585"/>
              <a:ext cx="622" cy="156"/>
            </a:xfrm>
            <a:prstGeom prst="rect">
              <a:avLst/>
            </a:prstGeom>
            <a:solidFill>
              <a:srgbClr val="CC3300">
                <a:alpha val="50195"/>
              </a:srgbClr>
            </a:solidFill>
            <a:ln w="19050">
              <a:solidFill>
                <a:srgbClr val="CC3300"/>
              </a:solidFill>
              <a:miter lim="800000"/>
              <a:headEnd/>
              <a:tailEnd/>
            </a:ln>
          </p:spPr>
          <p:txBody>
            <a:bodyPr wrap="none" anchor="ctr"/>
            <a:lstStyle/>
            <a:p>
              <a:pPr>
                <a:lnSpc>
                  <a:spcPct val="90000"/>
                </a:lnSpc>
              </a:pPr>
              <a:endParaRPr lang="zh-CN" altLang="en-US">
                <a:latin typeface="黑体" pitchFamily="2" charset="-122"/>
                <a:ea typeface="黑体" pitchFamily="2" charset="-122"/>
              </a:endParaRPr>
            </a:p>
          </p:txBody>
        </p:sp>
        <p:sp>
          <p:nvSpPr>
            <p:cNvPr id="78881" name="Rectangle 23"/>
            <p:cNvSpPr>
              <a:spLocks noChangeArrowheads="1"/>
            </p:cNvSpPr>
            <p:nvPr/>
          </p:nvSpPr>
          <p:spPr bwMode="auto">
            <a:xfrm>
              <a:off x="1385" y="585"/>
              <a:ext cx="200" cy="163"/>
            </a:xfrm>
            <a:prstGeom prst="rect">
              <a:avLst/>
            </a:prstGeom>
            <a:solidFill>
              <a:srgbClr val="00CC00">
                <a:alpha val="50195"/>
              </a:srgbClr>
            </a:solidFill>
            <a:ln w="19050">
              <a:solidFill>
                <a:srgbClr val="00CC00"/>
              </a:solidFill>
              <a:miter lim="800000"/>
              <a:headEnd/>
              <a:tailEnd/>
            </a:ln>
          </p:spPr>
          <p:txBody>
            <a:bodyPr wrap="none" anchor="ctr"/>
            <a:lstStyle/>
            <a:p>
              <a:pPr>
                <a:lnSpc>
                  <a:spcPct val="90000"/>
                </a:lnSpc>
              </a:pPr>
              <a:endParaRPr lang="zh-CN" altLang="en-US">
                <a:latin typeface="黑体" pitchFamily="2" charset="-122"/>
                <a:ea typeface="黑体" pitchFamily="2" charset="-122"/>
              </a:endParaRPr>
            </a:p>
          </p:txBody>
        </p:sp>
        <p:sp>
          <p:nvSpPr>
            <p:cNvPr id="78882" name="Rectangle 24"/>
            <p:cNvSpPr>
              <a:spLocks noChangeArrowheads="1"/>
            </p:cNvSpPr>
            <p:nvPr/>
          </p:nvSpPr>
          <p:spPr bwMode="auto">
            <a:xfrm>
              <a:off x="1119" y="593"/>
              <a:ext cx="259" cy="148"/>
            </a:xfrm>
            <a:prstGeom prst="rect">
              <a:avLst/>
            </a:prstGeom>
            <a:solidFill>
              <a:schemeClr val="accent2">
                <a:alpha val="50195"/>
              </a:schemeClr>
            </a:solidFill>
            <a:ln w="19050">
              <a:solidFill>
                <a:schemeClr val="accent2"/>
              </a:solidFill>
              <a:miter lim="800000"/>
              <a:headEnd/>
              <a:tailEnd/>
            </a:ln>
          </p:spPr>
          <p:txBody>
            <a:bodyPr wrap="none" anchor="ctr"/>
            <a:lstStyle/>
            <a:p>
              <a:pPr>
                <a:lnSpc>
                  <a:spcPct val="90000"/>
                </a:lnSpc>
              </a:pPr>
              <a:endParaRPr lang="zh-CN" altLang="en-US">
                <a:latin typeface="黑体" pitchFamily="2" charset="-122"/>
                <a:ea typeface="黑体" pitchFamily="2" charset="-122"/>
              </a:endParaRPr>
            </a:p>
          </p:txBody>
        </p:sp>
        <p:sp>
          <p:nvSpPr>
            <p:cNvPr id="78883" name="Rectangle 25"/>
            <p:cNvSpPr>
              <a:spLocks noChangeArrowheads="1"/>
            </p:cNvSpPr>
            <p:nvPr/>
          </p:nvSpPr>
          <p:spPr bwMode="auto">
            <a:xfrm>
              <a:off x="1593" y="585"/>
              <a:ext cx="259" cy="148"/>
            </a:xfrm>
            <a:prstGeom prst="rect">
              <a:avLst/>
            </a:prstGeom>
            <a:solidFill>
              <a:schemeClr val="accent2">
                <a:alpha val="50195"/>
              </a:schemeClr>
            </a:solidFill>
            <a:ln w="19050">
              <a:solidFill>
                <a:schemeClr val="accent2"/>
              </a:solidFill>
              <a:miter lim="800000"/>
              <a:headEnd/>
              <a:tailEnd/>
            </a:ln>
          </p:spPr>
          <p:txBody>
            <a:bodyPr wrap="none" anchor="ctr"/>
            <a:lstStyle/>
            <a:p>
              <a:pPr>
                <a:lnSpc>
                  <a:spcPct val="90000"/>
                </a:lnSpc>
              </a:pPr>
              <a:endParaRPr lang="zh-CN" altLang="en-US">
                <a:latin typeface="黑体" pitchFamily="2" charset="-122"/>
                <a:ea typeface="黑体" pitchFamily="2" charset="-122"/>
              </a:endParaRPr>
            </a:p>
          </p:txBody>
        </p:sp>
      </p:grpSp>
      <p:sp>
        <p:nvSpPr>
          <p:cNvPr id="78853" name="Rectangle 27"/>
          <p:cNvSpPr>
            <a:spLocks noChangeArrowheads="1"/>
          </p:cNvSpPr>
          <p:nvPr/>
        </p:nvSpPr>
        <p:spPr bwMode="auto">
          <a:xfrm>
            <a:off x="577850" y="2128838"/>
            <a:ext cx="8566150" cy="836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lnSpc>
                <a:spcPct val="110000"/>
              </a:lnSpc>
              <a:tabLst>
                <a:tab pos="2041525" algn="l"/>
              </a:tabLst>
            </a:pPr>
            <a:r>
              <a:rPr lang="zh-CN" altLang="en-US" sz="2200">
                <a:latin typeface="黑体" pitchFamily="2" charset="-122"/>
                <a:ea typeface="黑体" pitchFamily="2" charset="-122"/>
              </a:rPr>
              <a:t>例：</a:t>
            </a:r>
            <a:r>
              <a:rPr lang="zh-CN" altLang="en-US" sz="2200">
                <a:solidFill>
                  <a:srgbClr val="FF0000"/>
                </a:solidFill>
                <a:latin typeface="黑体" pitchFamily="2" charset="-122"/>
                <a:ea typeface="黑体" pitchFamily="2" charset="-122"/>
              </a:rPr>
              <a:t> </a:t>
            </a:r>
            <a:r>
              <a:rPr lang="en-US" altLang="zh-CN" sz="2200">
                <a:solidFill>
                  <a:srgbClr val="FF0000"/>
                </a:solidFill>
                <a:latin typeface="黑体" pitchFamily="2" charset="-122"/>
                <a:ea typeface="黑体" pitchFamily="2" charset="-122"/>
              </a:rPr>
              <a:t>MOV</a:t>
            </a:r>
            <a:r>
              <a:rPr lang="en-US" altLang="zh-CN" sz="2200">
                <a:latin typeface="黑体" pitchFamily="2" charset="-122"/>
                <a:ea typeface="黑体" pitchFamily="2" charset="-122"/>
              </a:rPr>
              <a:t>  </a:t>
            </a:r>
            <a:r>
              <a:rPr lang="en-US" altLang="zh-CN" sz="2200">
                <a:solidFill>
                  <a:srgbClr val="003300"/>
                </a:solidFill>
                <a:latin typeface="黑体" pitchFamily="2" charset="-122"/>
                <a:ea typeface="黑体" pitchFamily="2" charset="-122"/>
              </a:rPr>
              <a:t>AL</a:t>
            </a:r>
            <a:r>
              <a:rPr lang="en-US" altLang="zh-CN" sz="2200">
                <a:latin typeface="黑体" pitchFamily="2" charset="-122"/>
                <a:ea typeface="黑体" pitchFamily="2" charset="-122"/>
              </a:rPr>
              <a:t>,</a:t>
            </a:r>
            <a:r>
              <a:rPr lang="en-US" altLang="zh-CN" sz="2200">
                <a:solidFill>
                  <a:srgbClr val="0000FF"/>
                </a:solidFill>
                <a:latin typeface="黑体" pitchFamily="2" charset="-122"/>
                <a:ea typeface="黑体" pitchFamily="2" charset="-122"/>
              </a:rPr>
              <a:t>AH</a:t>
            </a:r>
            <a:r>
              <a:rPr lang="en-US" altLang="zh-CN" sz="2200">
                <a:latin typeface="黑体" pitchFamily="2" charset="-122"/>
                <a:ea typeface="黑体" pitchFamily="2" charset="-122"/>
              </a:rPr>
              <a:t> </a:t>
            </a:r>
            <a:r>
              <a:rPr lang="en-US" altLang="zh-CN" sz="2200">
                <a:solidFill>
                  <a:srgbClr val="008000"/>
                </a:solidFill>
                <a:latin typeface="黑体" pitchFamily="2" charset="-122"/>
                <a:ea typeface="黑体" pitchFamily="2" charset="-122"/>
              </a:rPr>
              <a:t>;</a:t>
            </a:r>
            <a:r>
              <a:rPr lang="en-US" altLang="zh-CN" sz="2200">
                <a:latin typeface="黑体" pitchFamily="2" charset="-122"/>
                <a:ea typeface="黑体" pitchFamily="2" charset="-122"/>
              </a:rPr>
              <a:t>  </a:t>
            </a:r>
            <a:r>
              <a:rPr lang="en-US" altLang="zh-CN" sz="2200">
                <a:solidFill>
                  <a:srgbClr val="FF0000"/>
                </a:solidFill>
                <a:latin typeface="黑体" pitchFamily="2" charset="-122"/>
                <a:ea typeface="黑体" pitchFamily="2" charset="-122"/>
              </a:rPr>
              <a:t>100010</a:t>
            </a:r>
            <a:r>
              <a:rPr lang="en-US" altLang="zh-CN" sz="2200">
                <a:solidFill>
                  <a:srgbClr val="008000"/>
                </a:solidFill>
                <a:latin typeface="黑体" pitchFamily="2" charset="-122"/>
                <a:ea typeface="黑体" pitchFamily="2" charset="-122"/>
              </a:rPr>
              <a:t> </a:t>
            </a:r>
            <a:r>
              <a:rPr lang="en-US" altLang="zh-CN" sz="2200">
                <a:solidFill>
                  <a:srgbClr val="003300"/>
                </a:solidFill>
                <a:latin typeface="黑体" pitchFamily="2" charset="-122"/>
                <a:ea typeface="黑体" pitchFamily="2" charset="-122"/>
              </a:rPr>
              <a:t>1 0</a:t>
            </a:r>
            <a:r>
              <a:rPr lang="en-US" altLang="zh-CN" sz="2200">
                <a:solidFill>
                  <a:srgbClr val="008000"/>
                </a:solidFill>
                <a:latin typeface="黑体" pitchFamily="2" charset="-122"/>
                <a:ea typeface="黑体" pitchFamily="2" charset="-122"/>
              </a:rPr>
              <a:t>   </a:t>
            </a:r>
            <a:r>
              <a:rPr lang="en-US" altLang="zh-CN" sz="2200">
                <a:solidFill>
                  <a:srgbClr val="0000FF"/>
                </a:solidFill>
                <a:latin typeface="黑体" pitchFamily="2" charset="-122"/>
                <a:ea typeface="黑体" pitchFamily="2" charset="-122"/>
              </a:rPr>
              <a:t>11</a:t>
            </a:r>
            <a:r>
              <a:rPr lang="en-US" altLang="zh-CN" sz="2200">
                <a:solidFill>
                  <a:srgbClr val="008000"/>
                </a:solidFill>
                <a:latin typeface="黑体" pitchFamily="2" charset="-122"/>
                <a:ea typeface="黑体" pitchFamily="2" charset="-122"/>
              </a:rPr>
              <a:t> </a:t>
            </a:r>
            <a:r>
              <a:rPr lang="en-US" altLang="zh-CN" sz="2200">
                <a:solidFill>
                  <a:srgbClr val="003300"/>
                </a:solidFill>
                <a:latin typeface="黑体" pitchFamily="2" charset="-122"/>
                <a:ea typeface="黑体" pitchFamily="2" charset="-122"/>
              </a:rPr>
              <a:t>000</a:t>
            </a:r>
            <a:r>
              <a:rPr lang="en-US" altLang="zh-CN" sz="2200">
                <a:solidFill>
                  <a:srgbClr val="FF0000"/>
                </a:solidFill>
                <a:latin typeface="黑体" pitchFamily="2" charset="-122"/>
                <a:ea typeface="黑体" pitchFamily="2" charset="-122"/>
              </a:rPr>
              <a:t> </a:t>
            </a:r>
            <a:r>
              <a:rPr lang="en-US" altLang="zh-CN" sz="2200">
                <a:solidFill>
                  <a:srgbClr val="0000FF"/>
                </a:solidFill>
                <a:latin typeface="黑体" pitchFamily="2" charset="-122"/>
                <a:ea typeface="黑体" pitchFamily="2" charset="-122"/>
              </a:rPr>
              <a:t>100</a:t>
            </a:r>
            <a:endParaRPr lang="en-US" altLang="zh-CN" sz="2200">
              <a:latin typeface="黑体" pitchFamily="2" charset="-122"/>
              <a:ea typeface="黑体" pitchFamily="2" charset="-122"/>
            </a:endParaRPr>
          </a:p>
          <a:p>
            <a:pPr algn="l">
              <a:lnSpc>
                <a:spcPct val="110000"/>
              </a:lnSpc>
              <a:tabLst>
                <a:tab pos="2041525" algn="l"/>
              </a:tabLst>
            </a:pPr>
            <a:r>
              <a:rPr lang="en-US" altLang="zh-CN" sz="2200">
                <a:latin typeface="黑体" pitchFamily="2" charset="-122"/>
                <a:ea typeface="黑体" pitchFamily="2" charset="-122"/>
              </a:rPr>
              <a:t>     </a:t>
            </a:r>
            <a:r>
              <a:rPr lang="en-US" altLang="zh-CN" sz="2200">
                <a:solidFill>
                  <a:srgbClr val="FF0000"/>
                </a:solidFill>
                <a:latin typeface="黑体" pitchFamily="2" charset="-122"/>
                <a:ea typeface="黑体" pitchFamily="2" charset="-122"/>
              </a:rPr>
              <a:t>SUB</a:t>
            </a:r>
            <a:r>
              <a:rPr lang="en-US" altLang="zh-CN" sz="2200">
                <a:latin typeface="黑体" pitchFamily="2" charset="-122"/>
                <a:ea typeface="黑体" pitchFamily="2" charset="-122"/>
              </a:rPr>
              <a:t>  </a:t>
            </a:r>
            <a:r>
              <a:rPr lang="en-US" altLang="zh-CN" sz="2200">
                <a:solidFill>
                  <a:srgbClr val="003300"/>
                </a:solidFill>
                <a:latin typeface="黑体" pitchFamily="2" charset="-122"/>
                <a:ea typeface="黑体" pitchFamily="2" charset="-122"/>
              </a:rPr>
              <a:t>AX</a:t>
            </a:r>
            <a:r>
              <a:rPr lang="en-US" altLang="zh-CN" sz="2200">
                <a:latin typeface="黑体" pitchFamily="2" charset="-122"/>
                <a:ea typeface="黑体" pitchFamily="2" charset="-122"/>
              </a:rPr>
              <a:t>,</a:t>
            </a:r>
            <a:r>
              <a:rPr lang="en-US" altLang="zh-CN" sz="2200">
                <a:solidFill>
                  <a:srgbClr val="0000FF"/>
                </a:solidFill>
                <a:latin typeface="黑体" pitchFamily="2" charset="-122"/>
                <a:ea typeface="黑体" pitchFamily="2" charset="-122"/>
              </a:rPr>
              <a:t>BX</a:t>
            </a:r>
            <a:r>
              <a:rPr lang="en-US" altLang="zh-CN" sz="2200">
                <a:latin typeface="黑体" pitchFamily="2" charset="-122"/>
                <a:ea typeface="黑体" pitchFamily="2" charset="-122"/>
              </a:rPr>
              <a:t> </a:t>
            </a:r>
            <a:r>
              <a:rPr lang="en-US" altLang="zh-CN" sz="2200">
                <a:solidFill>
                  <a:srgbClr val="008000"/>
                </a:solidFill>
                <a:latin typeface="黑体" pitchFamily="2" charset="-122"/>
                <a:ea typeface="黑体" pitchFamily="2" charset="-122"/>
              </a:rPr>
              <a:t>; </a:t>
            </a:r>
            <a:r>
              <a:rPr lang="en-US" altLang="zh-CN" sz="2200">
                <a:latin typeface="黑体" pitchFamily="2" charset="-122"/>
                <a:ea typeface="黑体" pitchFamily="2" charset="-122"/>
              </a:rPr>
              <a:t> </a:t>
            </a:r>
            <a:r>
              <a:rPr lang="en-US" altLang="zh-CN" sz="2200">
                <a:solidFill>
                  <a:srgbClr val="FF0000"/>
                </a:solidFill>
                <a:latin typeface="黑体" pitchFamily="2" charset="-122"/>
                <a:ea typeface="黑体" pitchFamily="2" charset="-122"/>
              </a:rPr>
              <a:t>001010</a:t>
            </a:r>
            <a:r>
              <a:rPr lang="en-US" altLang="zh-CN" sz="2200">
                <a:solidFill>
                  <a:srgbClr val="008000"/>
                </a:solidFill>
                <a:latin typeface="黑体" pitchFamily="2" charset="-122"/>
                <a:ea typeface="黑体" pitchFamily="2" charset="-122"/>
              </a:rPr>
              <a:t> </a:t>
            </a:r>
            <a:r>
              <a:rPr lang="en-US" altLang="zh-CN" sz="2200">
                <a:solidFill>
                  <a:srgbClr val="003300"/>
                </a:solidFill>
                <a:latin typeface="黑体" pitchFamily="2" charset="-122"/>
                <a:ea typeface="黑体" pitchFamily="2" charset="-122"/>
              </a:rPr>
              <a:t>1 1</a:t>
            </a:r>
            <a:r>
              <a:rPr lang="en-US" altLang="zh-CN" sz="2200">
                <a:solidFill>
                  <a:srgbClr val="008000"/>
                </a:solidFill>
                <a:latin typeface="黑体" pitchFamily="2" charset="-122"/>
                <a:ea typeface="黑体" pitchFamily="2" charset="-122"/>
              </a:rPr>
              <a:t>   </a:t>
            </a:r>
            <a:r>
              <a:rPr lang="en-US" altLang="zh-CN" sz="2200">
                <a:solidFill>
                  <a:srgbClr val="0000FF"/>
                </a:solidFill>
                <a:latin typeface="黑体" pitchFamily="2" charset="-122"/>
                <a:ea typeface="黑体" pitchFamily="2" charset="-122"/>
              </a:rPr>
              <a:t>11</a:t>
            </a:r>
            <a:r>
              <a:rPr lang="en-US" altLang="zh-CN" sz="2200">
                <a:solidFill>
                  <a:srgbClr val="008000"/>
                </a:solidFill>
                <a:latin typeface="黑体" pitchFamily="2" charset="-122"/>
                <a:ea typeface="黑体" pitchFamily="2" charset="-122"/>
              </a:rPr>
              <a:t> </a:t>
            </a:r>
            <a:r>
              <a:rPr lang="en-US" altLang="zh-CN" sz="2200">
                <a:solidFill>
                  <a:srgbClr val="003300"/>
                </a:solidFill>
                <a:latin typeface="黑体" pitchFamily="2" charset="-122"/>
                <a:ea typeface="黑体" pitchFamily="2" charset="-122"/>
              </a:rPr>
              <a:t>000</a:t>
            </a:r>
            <a:r>
              <a:rPr lang="en-US" altLang="zh-CN" sz="2200">
                <a:solidFill>
                  <a:srgbClr val="FF0000"/>
                </a:solidFill>
                <a:latin typeface="黑体" pitchFamily="2" charset="-122"/>
                <a:ea typeface="黑体" pitchFamily="2" charset="-122"/>
              </a:rPr>
              <a:t> </a:t>
            </a:r>
            <a:r>
              <a:rPr lang="en-US" altLang="zh-CN" sz="2200">
                <a:solidFill>
                  <a:srgbClr val="0000FF"/>
                </a:solidFill>
                <a:latin typeface="黑体" pitchFamily="2" charset="-122"/>
                <a:ea typeface="黑体" pitchFamily="2" charset="-122"/>
              </a:rPr>
              <a:t>011</a:t>
            </a:r>
            <a:r>
              <a:rPr lang="en-US" altLang="zh-CN" sz="2200">
                <a:latin typeface="黑体" pitchFamily="2" charset="-122"/>
                <a:ea typeface="黑体" pitchFamily="2" charset="-122"/>
              </a:rPr>
              <a:t> </a:t>
            </a:r>
            <a:endParaRPr lang="en-US" altLang="zh-CN" sz="2200">
              <a:solidFill>
                <a:schemeClr val="tx1"/>
              </a:solidFill>
              <a:latin typeface="黑体" pitchFamily="2" charset="-122"/>
              <a:ea typeface="黑体" pitchFamily="2" charset="-122"/>
            </a:endParaRPr>
          </a:p>
        </p:txBody>
      </p:sp>
      <p:sp>
        <p:nvSpPr>
          <p:cNvPr id="78854" name="Text Box 15"/>
          <p:cNvSpPr txBox="1">
            <a:spLocks noChangeArrowheads="1"/>
          </p:cNvSpPr>
          <p:nvPr/>
        </p:nvSpPr>
        <p:spPr bwMode="auto">
          <a:xfrm>
            <a:off x="3462338" y="1687513"/>
            <a:ext cx="1196975" cy="315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r>
              <a:rPr lang="zh-CN" altLang="en-US" sz="1600">
                <a:latin typeface="黑体" pitchFamily="2" charset="-122"/>
                <a:ea typeface="黑体" pitchFamily="2" charset="-122"/>
              </a:rPr>
              <a:t>操作特征</a:t>
            </a:r>
          </a:p>
        </p:txBody>
      </p:sp>
      <p:grpSp>
        <p:nvGrpSpPr>
          <p:cNvPr id="78855" name="Group 16"/>
          <p:cNvGrpSpPr>
            <a:grpSpLocks/>
          </p:cNvGrpSpPr>
          <p:nvPr/>
        </p:nvGrpSpPr>
        <p:grpSpPr bwMode="auto">
          <a:xfrm>
            <a:off x="3313113" y="1162050"/>
            <a:ext cx="1582737" cy="319088"/>
            <a:chOff x="772" y="1616"/>
            <a:chExt cx="851" cy="201"/>
          </a:xfrm>
        </p:grpSpPr>
        <p:sp>
          <p:nvSpPr>
            <p:cNvPr id="78877" name="Text Box 17"/>
            <p:cNvSpPr txBox="1">
              <a:spLocks noChangeArrowheads="1"/>
            </p:cNvSpPr>
            <p:nvPr/>
          </p:nvSpPr>
          <p:spPr bwMode="auto">
            <a:xfrm>
              <a:off x="772" y="1618"/>
              <a:ext cx="540" cy="199"/>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r>
                <a:rPr lang="en-US" altLang="zh-CN" sz="1600">
                  <a:latin typeface="黑体" pitchFamily="2" charset="-122"/>
                  <a:ea typeface="黑体" pitchFamily="2" charset="-122"/>
                </a:rPr>
                <a:t>OPCODE</a:t>
              </a:r>
              <a:endParaRPr lang="zh-CN" altLang="en-US" sz="1600">
                <a:latin typeface="黑体" pitchFamily="2" charset="-122"/>
                <a:ea typeface="黑体" pitchFamily="2" charset="-122"/>
              </a:endParaRPr>
            </a:p>
          </p:txBody>
        </p:sp>
        <p:sp>
          <p:nvSpPr>
            <p:cNvPr id="78878" name="Text Box 18"/>
            <p:cNvSpPr txBox="1">
              <a:spLocks noChangeArrowheads="1"/>
            </p:cNvSpPr>
            <p:nvPr/>
          </p:nvSpPr>
          <p:spPr bwMode="auto">
            <a:xfrm>
              <a:off x="1312" y="1617"/>
              <a:ext cx="156" cy="199"/>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r>
                <a:rPr lang="en-US" altLang="zh-CN" sz="1600">
                  <a:latin typeface="黑体" pitchFamily="2" charset="-122"/>
                  <a:ea typeface="黑体" pitchFamily="2" charset="-122"/>
                </a:rPr>
                <a:t>d</a:t>
              </a:r>
            </a:p>
          </p:txBody>
        </p:sp>
        <p:sp>
          <p:nvSpPr>
            <p:cNvPr id="78879" name="Text Box 19"/>
            <p:cNvSpPr txBox="1">
              <a:spLocks noChangeArrowheads="1"/>
            </p:cNvSpPr>
            <p:nvPr/>
          </p:nvSpPr>
          <p:spPr bwMode="auto">
            <a:xfrm>
              <a:off x="1467" y="1616"/>
              <a:ext cx="156" cy="199"/>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r>
                <a:rPr lang="en-US" altLang="zh-CN" sz="1600">
                  <a:latin typeface="黑体" pitchFamily="2" charset="-122"/>
                  <a:ea typeface="黑体" pitchFamily="2" charset="-122"/>
                </a:rPr>
                <a:t>w</a:t>
              </a:r>
            </a:p>
          </p:txBody>
        </p:sp>
      </p:grpSp>
      <p:grpSp>
        <p:nvGrpSpPr>
          <p:cNvPr id="78856" name="Group 20"/>
          <p:cNvGrpSpPr>
            <a:grpSpLocks/>
          </p:cNvGrpSpPr>
          <p:nvPr/>
        </p:nvGrpSpPr>
        <p:grpSpPr bwMode="auto">
          <a:xfrm>
            <a:off x="4897438" y="1162050"/>
            <a:ext cx="1830387" cy="320675"/>
            <a:chOff x="1820" y="1870"/>
            <a:chExt cx="1051" cy="202"/>
          </a:xfrm>
        </p:grpSpPr>
        <p:sp>
          <p:nvSpPr>
            <p:cNvPr id="78874" name="Text Box 21"/>
            <p:cNvSpPr txBox="1">
              <a:spLocks noChangeArrowheads="1"/>
            </p:cNvSpPr>
            <p:nvPr/>
          </p:nvSpPr>
          <p:spPr bwMode="auto">
            <a:xfrm>
              <a:off x="1820" y="1871"/>
              <a:ext cx="322" cy="199"/>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r>
                <a:rPr lang="en-US" altLang="zh-CN" sz="1600">
                  <a:latin typeface="黑体" pitchFamily="2" charset="-122"/>
                  <a:ea typeface="黑体" pitchFamily="2" charset="-122"/>
                </a:rPr>
                <a:t>MODE</a:t>
              </a:r>
              <a:endParaRPr lang="zh-CN" altLang="en-US" sz="1600">
                <a:latin typeface="黑体" pitchFamily="2" charset="-122"/>
                <a:ea typeface="黑体" pitchFamily="2" charset="-122"/>
              </a:endParaRPr>
            </a:p>
          </p:txBody>
        </p:sp>
        <p:sp>
          <p:nvSpPr>
            <p:cNvPr id="78875" name="Text Box 22"/>
            <p:cNvSpPr txBox="1">
              <a:spLocks noChangeArrowheads="1"/>
            </p:cNvSpPr>
            <p:nvPr/>
          </p:nvSpPr>
          <p:spPr bwMode="auto">
            <a:xfrm>
              <a:off x="2142" y="1870"/>
              <a:ext cx="363" cy="199"/>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r>
                <a:rPr lang="en-US" altLang="zh-CN" sz="1600">
                  <a:latin typeface="黑体" pitchFamily="2" charset="-122"/>
                  <a:ea typeface="黑体" pitchFamily="2" charset="-122"/>
                </a:rPr>
                <a:t>REG</a:t>
              </a:r>
              <a:endParaRPr lang="zh-CN" altLang="en-US" sz="1600">
                <a:latin typeface="黑体" pitchFamily="2" charset="-122"/>
                <a:ea typeface="黑体" pitchFamily="2" charset="-122"/>
              </a:endParaRPr>
            </a:p>
          </p:txBody>
        </p:sp>
        <p:sp>
          <p:nvSpPr>
            <p:cNvPr id="78876" name="Text Box 23"/>
            <p:cNvSpPr txBox="1">
              <a:spLocks noChangeArrowheads="1"/>
            </p:cNvSpPr>
            <p:nvPr/>
          </p:nvSpPr>
          <p:spPr bwMode="auto">
            <a:xfrm>
              <a:off x="2508" y="1873"/>
              <a:ext cx="363" cy="199"/>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r>
                <a:rPr lang="en-US" altLang="zh-CN" sz="1600">
                  <a:latin typeface="黑体" pitchFamily="2" charset="-122"/>
                  <a:ea typeface="黑体" pitchFamily="2" charset="-122"/>
                </a:rPr>
                <a:t>R/M</a:t>
              </a:r>
              <a:endParaRPr lang="zh-CN" altLang="en-US" sz="1600">
                <a:latin typeface="黑体" pitchFamily="2" charset="-122"/>
                <a:ea typeface="黑体" pitchFamily="2" charset="-122"/>
              </a:endParaRPr>
            </a:p>
          </p:txBody>
        </p:sp>
      </p:grpSp>
      <p:grpSp>
        <p:nvGrpSpPr>
          <p:cNvPr id="78857" name="Group 30"/>
          <p:cNvGrpSpPr>
            <a:grpSpLocks/>
          </p:cNvGrpSpPr>
          <p:nvPr/>
        </p:nvGrpSpPr>
        <p:grpSpPr bwMode="auto">
          <a:xfrm>
            <a:off x="3284538" y="901700"/>
            <a:ext cx="1582737" cy="319088"/>
            <a:chOff x="772" y="1616"/>
            <a:chExt cx="851" cy="201"/>
          </a:xfrm>
        </p:grpSpPr>
        <p:sp>
          <p:nvSpPr>
            <p:cNvPr id="78871" name="Text Box 31"/>
            <p:cNvSpPr txBox="1">
              <a:spLocks noChangeArrowheads="1"/>
            </p:cNvSpPr>
            <p:nvPr/>
          </p:nvSpPr>
          <p:spPr bwMode="auto">
            <a:xfrm>
              <a:off x="772" y="1618"/>
              <a:ext cx="540"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dist"/>
              <a:r>
                <a:rPr lang="en-US" altLang="zh-CN" sz="1600">
                  <a:latin typeface="黑体" pitchFamily="2" charset="-122"/>
                  <a:ea typeface="黑体" pitchFamily="2" charset="-122"/>
                </a:rPr>
                <a:t> 7   2</a:t>
              </a:r>
              <a:endParaRPr lang="zh-CN" altLang="en-US" sz="1600">
                <a:latin typeface="黑体" pitchFamily="2" charset="-122"/>
                <a:ea typeface="黑体" pitchFamily="2" charset="-122"/>
              </a:endParaRPr>
            </a:p>
          </p:txBody>
        </p:sp>
        <p:sp>
          <p:nvSpPr>
            <p:cNvPr id="78872" name="Text Box 32"/>
            <p:cNvSpPr txBox="1">
              <a:spLocks noChangeArrowheads="1"/>
            </p:cNvSpPr>
            <p:nvPr/>
          </p:nvSpPr>
          <p:spPr bwMode="auto">
            <a:xfrm>
              <a:off x="1312" y="1617"/>
              <a:ext cx="156"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r>
                <a:rPr lang="en-US" altLang="zh-CN" sz="1600">
                  <a:latin typeface="黑体" pitchFamily="2" charset="-122"/>
                  <a:ea typeface="黑体" pitchFamily="2" charset="-122"/>
                </a:rPr>
                <a:t>1</a:t>
              </a:r>
            </a:p>
          </p:txBody>
        </p:sp>
        <p:sp>
          <p:nvSpPr>
            <p:cNvPr id="78873" name="Text Box 33"/>
            <p:cNvSpPr txBox="1">
              <a:spLocks noChangeArrowheads="1"/>
            </p:cNvSpPr>
            <p:nvPr/>
          </p:nvSpPr>
          <p:spPr bwMode="auto">
            <a:xfrm>
              <a:off x="1467" y="1616"/>
              <a:ext cx="156"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r>
                <a:rPr lang="en-US" altLang="zh-CN" sz="1600">
                  <a:latin typeface="黑体" pitchFamily="2" charset="-122"/>
                  <a:ea typeface="黑体" pitchFamily="2" charset="-122"/>
                </a:rPr>
                <a:t>0</a:t>
              </a:r>
            </a:p>
          </p:txBody>
        </p:sp>
      </p:grpSp>
      <p:grpSp>
        <p:nvGrpSpPr>
          <p:cNvPr id="78858" name="Group 34"/>
          <p:cNvGrpSpPr>
            <a:grpSpLocks/>
          </p:cNvGrpSpPr>
          <p:nvPr/>
        </p:nvGrpSpPr>
        <p:grpSpPr bwMode="auto">
          <a:xfrm>
            <a:off x="4841875" y="901700"/>
            <a:ext cx="1830388" cy="320675"/>
            <a:chOff x="1820" y="1870"/>
            <a:chExt cx="1051" cy="202"/>
          </a:xfrm>
        </p:grpSpPr>
        <p:sp>
          <p:nvSpPr>
            <p:cNvPr id="78868" name="Text Box 35"/>
            <p:cNvSpPr txBox="1">
              <a:spLocks noChangeArrowheads="1"/>
            </p:cNvSpPr>
            <p:nvPr/>
          </p:nvSpPr>
          <p:spPr bwMode="auto">
            <a:xfrm>
              <a:off x="1820" y="1871"/>
              <a:ext cx="322"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r>
                <a:rPr lang="en-US" altLang="zh-CN" sz="1600">
                  <a:latin typeface="黑体" pitchFamily="2" charset="-122"/>
                  <a:ea typeface="黑体" pitchFamily="2" charset="-122"/>
                </a:rPr>
                <a:t>7 6</a:t>
              </a:r>
              <a:endParaRPr lang="zh-CN" altLang="en-US" sz="1600">
                <a:latin typeface="黑体" pitchFamily="2" charset="-122"/>
                <a:ea typeface="黑体" pitchFamily="2" charset="-122"/>
              </a:endParaRPr>
            </a:p>
          </p:txBody>
        </p:sp>
        <p:sp>
          <p:nvSpPr>
            <p:cNvPr id="78869" name="Text Box 36"/>
            <p:cNvSpPr txBox="1">
              <a:spLocks noChangeArrowheads="1"/>
            </p:cNvSpPr>
            <p:nvPr/>
          </p:nvSpPr>
          <p:spPr bwMode="auto">
            <a:xfrm>
              <a:off x="2142" y="1870"/>
              <a:ext cx="363"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dist"/>
              <a:r>
                <a:rPr lang="en-US" altLang="zh-CN" sz="1600">
                  <a:latin typeface="黑体" pitchFamily="2" charset="-122"/>
                  <a:ea typeface="黑体" pitchFamily="2" charset="-122"/>
                </a:rPr>
                <a:t> 543 </a:t>
              </a:r>
              <a:endParaRPr lang="zh-CN" altLang="en-US" sz="1600">
                <a:latin typeface="黑体" pitchFamily="2" charset="-122"/>
                <a:ea typeface="黑体" pitchFamily="2" charset="-122"/>
              </a:endParaRPr>
            </a:p>
          </p:txBody>
        </p:sp>
        <p:sp>
          <p:nvSpPr>
            <p:cNvPr id="78870" name="Text Box 37"/>
            <p:cNvSpPr txBox="1">
              <a:spLocks noChangeArrowheads="1"/>
            </p:cNvSpPr>
            <p:nvPr/>
          </p:nvSpPr>
          <p:spPr bwMode="auto">
            <a:xfrm>
              <a:off x="2508" y="1873"/>
              <a:ext cx="363"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dist"/>
              <a:r>
                <a:rPr lang="en-US" altLang="zh-CN" sz="1600">
                  <a:latin typeface="黑体" pitchFamily="2" charset="-122"/>
                  <a:ea typeface="黑体" pitchFamily="2" charset="-122"/>
                </a:rPr>
                <a:t> 210 </a:t>
              </a:r>
              <a:endParaRPr lang="zh-CN" altLang="en-US" sz="1600">
                <a:latin typeface="黑体" pitchFamily="2" charset="-122"/>
                <a:ea typeface="黑体" pitchFamily="2" charset="-122"/>
              </a:endParaRPr>
            </a:p>
          </p:txBody>
        </p:sp>
      </p:grpSp>
      <p:sp>
        <p:nvSpPr>
          <p:cNvPr id="78859" name="AutoShape 44"/>
          <p:cNvSpPr>
            <a:spLocks/>
          </p:cNvSpPr>
          <p:nvPr/>
        </p:nvSpPr>
        <p:spPr bwMode="auto">
          <a:xfrm rot="-5400000">
            <a:off x="4042569" y="853281"/>
            <a:ext cx="115888" cy="1533525"/>
          </a:xfrm>
          <a:prstGeom prst="leftBrace">
            <a:avLst>
              <a:gd name="adj1" fmla="val 110273"/>
              <a:gd name="adj2" fmla="val 50000"/>
            </a:avLst>
          </a:prstGeom>
          <a:noFill/>
          <a:ln w="12700">
            <a:solidFill>
              <a:srgbClr val="000066"/>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endParaRPr lang="zh-CN" altLang="en-US">
              <a:latin typeface="黑体" pitchFamily="2" charset="-122"/>
              <a:ea typeface="黑体" pitchFamily="2" charset="-122"/>
            </a:endParaRPr>
          </a:p>
        </p:txBody>
      </p:sp>
      <p:sp>
        <p:nvSpPr>
          <p:cNvPr id="78860" name="AutoShape 45"/>
          <p:cNvSpPr>
            <a:spLocks/>
          </p:cNvSpPr>
          <p:nvPr/>
        </p:nvSpPr>
        <p:spPr bwMode="auto">
          <a:xfrm rot="-5400000">
            <a:off x="5768182" y="742156"/>
            <a:ext cx="115888" cy="1768475"/>
          </a:xfrm>
          <a:prstGeom prst="leftBrace">
            <a:avLst>
              <a:gd name="adj1" fmla="val 127168"/>
              <a:gd name="adj2" fmla="val 50000"/>
            </a:avLst>
          </a:prstGeom>
          <a:noFill/>
          <a:ln w="12700">
            <a:solidFill>
              <a:srgbClr val="000066"/>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endParaRPr lang="zh-CN" altLang="en-US">
              <a:latin typeface="黑体" pitchFamily="2" charset="-122"/>
              <a:ea typeface="黑体" pitchFamily="2" charset="-122"/>
            </a:endParaRPr>
          </a:p>
        </p:txBody>
      </p:sp>
      <p:sp>
        <p:nvSpPr>
          <p:cNvPr id="78861" name="Text Box 48"/>
          <p:cNvSpPr txBox="1">
            <a:spLocks noChangeArrowheads="1"/>
          </p:cNvSpPr>
          <p:nvPr/>
        </p:nvSpPr>
        <p:spPr bwMode="auto">
          <a:xfrm>
            <a:off x="5202238" y="1684338"/>
            <a:ext cx="1196975" cy="315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r>
              <a:rPr lang="zh-CN" altLang="en-US" sz="1600">
                <a:latin typeface="黑体" pitchFamily="2" charset="-122"/>
                <a:ea typeface="黑体" pitchFamily="2" charset="-122"/>
              </a:rPr>
              <a:t>寻址特征</a:t>
            </a:r>
          </a:p>
        </p:txBody>
      </p:sp>
      <p:sp>
        <p:nvSpPr>
          <p:cNvPr id="78862" name="Line 51"/>
          <p:cNvSpPr>
            <a:spLocks noChangeShapeType="1"/>
          </p:cNvSpPr>
          <p:nvPr/>
        </p:nvSpPr>
        <p:spPr bwMode="auto">
          <a:xfrm>
            <a:off x="4889500" y="550863"/>
            <a:ext cx="0" cy="601662"/>
          </a:xfrm>
          <a:prstGeom prst="line">
            <a:avLst/>
          </a:prstGeom>
          <a:noFill/>
          <a:ln w="12700">
            <a:solidFill>
              <a:srgbClr val="000066"/>
            </a:solidFill>
            <a:prstDash val="dash"/>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78863" name="Line 52"/>
          <p:cNvSpPr>
            <a:spLocks noChangeShapeType="1"/>
          </p:cNvSpPr>
          <p:nvPr/>
        </p:nvSpPr>
        <p:spPr bwMode="auto">
          <a:xfrm>
            <a:off x="6731000" y="566738"/>
            <a:ext cx="0" cy="601662"/>
          </a:xfrm>
          <a:prstGeom prst="line">
            <a:avLst/>
          </a:prstGeom>
          <a:noFill/>
          <a:ln w="12700">
            <a:solidFill>
              <a:srgbClr val="000066"/>
            </a:solidFill>
            <a:prstDash val="dash"/>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78864" name="Text Box 54"/>
          <p:cNvSpPr txBox="1">
            <a:spLocks noChangeArrowheads="1"/>
          </p:cNvSpPr>
          <p:nvPr/>
        </p:nvSpPr>
        <p:spPr bwMode="auto">
          <a:xfrm>
            <a:off x="3254375" y="590550"/>
            <a:ext cx="1892300" cy="315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r>
              <a:rPr lang="zh-CN" altLang="en-US" sz="1600">
                <a:latin typeface="黑体" pitchFamily="2" charset="-122"/>
                <a:ea typeface="黑体" pitchFamily="2" charset="-122"/>
              </a:rPr>
              <a:t>第</a:t>
            </a:r>
            <a:r>
              <a:rPr lang="en-US" altLang="zh-CN" sz="1600">
                <a:latin typeface="黑体" pitchFamily="2" charset="-122"/>
                <a:ea typeface="黑体" pitchFamily="2" charset="-122"/>
              </a:rPr>
              <a:t>1</a:t>
            </a:r>
            <a:r>
              <a:rPr lang="zh-CN" altLang="en-US" sz="1600">
                <a:latin typeface="黑体" pitchFamily="2" charset="-122"/>
                <a:ea typeface="黑体" pitchFamily="2" charset="-122"/>
              </a:rPr>
              <a:t>字节</a:t>
            </a:r>
          </a:p>
        </p:txBody>
      </p:sp>
      <p:sp>
        <p:nvSpPr>
          <p:cNvPr id="78865" name="Text Box 55"/>
          <p:cNvSpPr txBox="1">
            <a:spLocks noChangeArrowheads="1"/>
          </p:cNvSpPr>
          <p:nvPr/>
        </p:nvSpPr>
        <p:spPr bwMode="auto">
          <a:xfrm>
            <a:off x="4843463" y="571500"/>
            <a:ext cx="1892300" cy="315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r>
              <a:rPr lang="zh-CN" altLang="en-US" sz="1600">
                <a:latin typeface="黑体" pitchFamily="2" charset="-122"/>
                <a:ea typeface="黑体" pitchFamily="2" charset="-122"/>
              </a:rPr>
              <a:t>第</a:t>
            </a:r>
            <a:r>
              <a:rPr lang="en-US" altLang="zh-CN" sz="1600">
                <a:latin typeface="黑体" pitchFamily="2" charset="-122"/>
                <a:ea typeface="黑体" pitchFamily="2" charset="-122"/>
              </a:rPr>
              <a:t>2</a:t>
            </a:r>
            <a:r>
              <a:rPr lang="zh-CN" altLang="en-US" sz="1600">
                <a:latin typeface="黑体" pitchFamily="2" charset="-122"/>
                <a:ea typeface="黑体" pitchFamily="2" charset="-122"/>
              </a:rPr>
              <a:t>字节</a:t>
            </a:r>
          </a:p>
        </p:txBody>
      </p:sp>
      <p:sp>
        <p:nvSpPr>
          <p:cNvPr id="78866" name="Text Box 56"/>
          <p:cNvSpPr txBox="1">
            <a:spLocks noChangeArrowheads="1"/>
          </p:cNvSpPr>
          <p:nvPr/>
        </p:nvSpPr>
        <p:spPr bwMode="auto">
          <a:xfrm>
            <a:off x="6662738" y="1136650"/>
            <a:ext cx="779462" cy="315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r>
              <a:rPr lang="en-US" altLang="zh-CN" sz="1600">
                <a:latin typeface="黑体" pitchFamily="2" charset="-122"/>
                <a:ea typeface="黑体" pitchFamily="2" charset="-122"/>
              </a:rPr>
              <a:t>……</a:t>
            </a:r>
          </a:p>
        </p:txBody>
      </p:sp>
      <p:sp>
        <p:nvSpPr>
          <p:cNvPr id="78867" name="Freeform 59"/>
          <p:cNvSpPr>
            <a:spLocks/>
          </p:cNvSpPr>
          <p:nvPr/>
        </p:nvSpPr>
        <p:spPr bwMode="auto">
          <a:xfrm>
            <a:off x="6710363" y="1162050"/>
            <a:ext cx="487362" cy="328613"/>
          </a:xfrm>
          <a:custGeom>
            <a:avLst/>
            <a:gdLst>
              <a:gd name="T0" fmla="*/ 2147483647 w 436"/>
              <a:gd name="T1" fmla="*/ 0 h 207"/>
              <a:gd name="T2" fmla="*/ 2147483647 w 436"/>
              <a:gd name="T3" fmla="*/ 0 h 207"/>
              <a:gd name="T4" fmla="*/ 0 w 436"/>
              <a:gd name="T5" fmla="*/ 2147483647 h 207"/>
              <a:gd name="T6" fmla="*/ 2147483647 w 436"/>
              <a:gd name="T7" fmla="*/ 2147483647 h 207"/>
              <a:gd name="T8" fmla="*/ 0 60000 65536"/>
              <a:gd name="T9" fmla="*/ 0 60000 65536"/>
              <a:gd name="T10" fmla="*/ 0 60000 65536"/>
              <a:gd name="T11" fmla="*/ 0 60000 65536"/>
              <a:gd name="T12" fmla="*/ 0 w 436"/>
              <a:gd name="T13" fmla="*/ 0 h 207"/>
              <a:gd name="T14" fmla="*/ 436 w 436"/>
              <a:gd name="T15" fmla="*/ 207 h 207"/>
            </a:gdLst>
            <a:ahLst/>
            <a:cxnLst>
              <a:cxn ang="T8">
                <a:pos x="T0" y="T1"/>
              </a:cxn>
              <a:cxn ang="T9">
                <a:pos x="T2" y="T3"/>
              </a:cxn>
              <a:cxn ang="T10">
                <a:pos x="T4" y="T5"/>
              </a:cxn>
              <a:cxn ang="T11">
                <a:pos x="T6" y="T7"/>
              </a:cxn>
            </a:cxnLst>
            <a:rect l="T12" t="T13" r="T14" b="T15"/>
            <a:pathLst>
              <a:path w="436" h="207">
                <a:moveTo>
                  <a:pt x="436" y="0"/>
                </a:moveTo>
                <a:lnTo>
                  <a:pt x="5" y="0"/>
                </a:lnTo>
                <a:lnTo>
                  <a:pt x="0" y="207"/>
                </a:lnTo>
                <a:lnTo>
                  <a:pt x="420" y="207"/>
                </a:lnTo>
              </a:path>
            </a:pathLst>
          </a:custGeom>
          <a:noFill/>
          <a:ln w="12700" cap="flat" cmpd="sng">
            <a:solidFill>
              <a:srgbClr val="000066"/>
            </a:solidFill>
            <a:prstDash val="solid"/>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Tree>
  </p:cSld>
  <p:clrMapOvr>
    <a:masterClrMapping/>
  </p:clrMapOvr>
  <p:transition>
    <p:wipe dir="d"/>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ChangeArrowheads="1"/>
          </p:cNvSpPr>
          <p:nvPr/>
        </p:nvSpPr>
        <p:spPr bwMode="auto">
          <a:xfrm>
            <a:off x="657225" y="338138"/>
            <a:ext cx="8486775" cy="573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lnSpc>
                <a:spcPct val="130000"/>
              </a:lnSpc>
              <a:tabLst>
                <a:tab pos="2041525" algn="l"/>
              </a:tabLst>
            </a:pPr>
            <a:r>
              <a:rPr lang="zh-CN" altLang="en-US">
                <a:solidFill>
                  <a:srgbClr val="800000"/>
                </a:solidFill>
                <a:latin typeface="黑体" pitchFamily="2" charset="-122"/>
                <a:ea typeface="黑体" pitchFamily="2" charset="-122"/>
              </a:rPr>
              <a:t>* 3.5.</a:t>
            </a:r>
            <a:r>
              <a:rPr lang="en-US" altLang="zh-CN">
                <a:solidFill>
                  <a:srgbClr val="800000"/>
                </a:solidFill>
                <a:latin typeface="黑体" pitchFamily="2" charset="-122"/>
                <a:ea typeface="黑体" pitchFamily="2" charset="-122"/>
              </a:rPr>
              <a:t>4 Pentium</a:t>
            </a:r>
            <a:r>
              <a:rPr lang="zh-CN" altLang="en-US">
                <a:solidFill>
                  <a:srgbClr val="800000"/>
                </a:solidFill>
                <a:latin typeface="黑体" pitchFamily="2" charset="-122"/>
                <a:ea typeface="黑体" pitchFamily="2" charset="-122"/>
              </a:rPr>
              <a:t>机的寻址</a:t>
            </a:r>
          </a:p>
        </p:txBody>
      </p:sp>
      <p:pic>
        <p:nvPicPr>
          <p:cNvPr id="79875" name="Picture 17" descr="4a4">
            <a:hlinkClick r:id="rId2"/>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9150" y="1087438"/>
            <a:ext cx="8056563" cy="542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ipe dir="d"/>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ChangeArrowheads="1"/>
          </p:cNvSpPr>
          <p:nvPr/>
        </p:nvSpPr>
        <p:spPr bwMode="auto">
          <a:xfrm>
            <a:off x="657225" y="338138"/>
            <a:ext cx="8486775"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lnSpc>
                <a:spcPct val="130000"/>
              </a:lnSpc>
              <a:tabLst>
                <a:tab pos="2041525" algn="l"/>
              </a:tabLst>
            </a:pPr>
            <a:r>
              <a:rPr lang="zh-CN" altLang="en-US">
                <a:solidFill>
                  <a:srgbClr val="800000"/>
                </a:solidFill>
                <a:latin typeface="黑体" pitchFamily="2" charset="-122"/>
                <a:ea typeface="黑体" pitchFamily="2" charset="-122"/>
              </a:rPr>
              <a:t>* 3.5.</a:t>
            </a:r>
            <a:r>
              <a:rPr lang="en-US" altLang="zh-CN">
                <a:solidFill>
                  <a:srgbClr val="800000"/>
                </a:solidFill>
                <a:latin typeface="黑体" pitchFamily="2" charset="-122"/>
                <a:ea typeface="黑体" pitchFamily="2" charset="-122"/>
              </a:rPr>
              <a:t>4 Pentium</a:t>
            </a:r>
            <a:r>
              <a:rPr lang="zh-CN" altLang="en-US">
                <a:solidFill>
                  <a:srgbClr val="800000"/>
                </a:solidFill>
                <a:latin typeface="黑体" pitchFamily="2" charset="-122"/>
                <a:ea typeface="黑体" pitchFamily="2" charset="-122"/>
              </a:rPr>
              <a:t>机的寻址</a:t>
            </a:r>
          </a:p>
        </p:txBody>
      </p:sp>
      <p:graphicFrame>
        <p:nvGraphicFramePr>
          <p:cNvPr id="99370" name="Group 42"/>
          <p:cNvGraphicFramePr>
            <a:graphicFrameLocks noGrp="1"/>
          </p:cNvGraphicFramePr>
          <p:nvPr/>
        </p:nvGraphicFramePr>
        <p:xfrm>
          <a:off x="963613" y="1006475"/>
          <a:ext cx="7127875" cy="4572000"/>
        </p:xfrm>
        <a:graphic>
          <a:graphicData uri="http://schemas.openxmlformats.org/drawingml/2006/table">
            <a:tbl>
              <a:tblPr/>
              <a:tblGrid>
                <a:gridCol w="3565525"/>
                <a:gridCol w="3562350"/>
              </a:tblGrid>
              <a:tr h="417513">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1" lang="zh-CN" altLang="en-US" sz="2400" b="1" i="0" u="none" strike="noStrike" cap="none" normalizeH="0" baseline="0" dirty="0" smtClean="0">
                          <a:ln>
                            <a:noFill/>
                          </a:ln>
                          <a:solidFill>
                            <a:srgbClr val="000080"/>
                          </a:solidFill>
                          <a:effectLst>
                            <a:outerShdw blurRad="38100" dist="38100" dir="2700000" algn="tl">
                              <a:srgbClr val="C0C0C0"/>
                            </a:outerShdw>
                          </a:effectLst>
                          <a:latin typeface="黑体" pitchFamily="2" charset="-122"/>
                          <a:ea typeface="黑体" pitchFamily="2" charset="-122"/>
                          <a:cs typeface="Times New Roman" pitchFamily="18" charset="0"/>
                        </a:rPr>
                        <a:t>寻找方式</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1" lang="zh-CN" altLang="en-US" sz="2400" b="1" i="0" u="none" strike="noStrike" cap="none" normalizeH="0" baseline="0" smtClean="0">
                          <a:ln>
                            <a:noFill/>
                          </a:ln>
                          <a:solidFill>
                            <a:srgbClr val="000080"/>
                          </a:solidFill>
                          <a:effectLst>
                            <a:outerShdw blurRad="38100" dist="38100" dir="2700000" algn="tl">
                              <a:srgbClr val="C0C0C0"/>
                            </a:outerShdw>
                          </a:effectLst>
                          <a:latin typeface="黑体" pitchFamily="2" charset="-122"/>
                          <a:ea typeface="黑体" pitchFamily="2" charset="-122"/>
                          <a:cs typeface="Times New Roman" pitchFamily="18" charset="0"/>
                        </a:rPr>
                        <a:t>有效地址</a:t>
                      </a:r>
                      <a:r>
                        <a:rPr kumimoji="1" lang="en-US" altLang="zh-CN" sz="2400" b="1" i="0" u="none" strike="noStrike" cap="none" normalizeH="0" baseline="0" smtClean="0">
                          <a:ln>
                            <a:noFill/>
                          </a:ln>
                          <a:solidFill>
                            <a:srgbClr val="000080"/>
                          </a:solidFill>
                          <a:effectLst>
                            <a:outerShdw blurRad="38100" dist="38100" dir="2700000" algn="tl">
                              <a:srgbClr val="C0C0C0"/>
                            </a:outerShdw>
                          </a:effectLst>
                          <a:latin typeface="黑体" pitchFamily="2" charset="-122"/>
                          <a:ea typeface="黑体" pitchFamily="2" charset="-122"/>
                          <a:cs typeface="Times New Roman" pitchFamily="18" charset="0"/>
                        </a:rPr>
                        <a:t>EA</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r>
              <a:tr h="417513">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1" lang="zh-CN" altLang="en-US" sz="2400" b="1" i="0" u="none" strike="noStrike" cap="none" normalizeH="0" baseline="0" dirty="0" smtClean="0">
                          <a:ln>
                            <a:noFill/>
                          </a:ln>
                          <a:solidFill>
                            <a:srgbClr val="000080"/>
                          </a:solidFill>
                          <a:effectLst/>
                          <a:latin typeface="黑体" pitchFamily="2" charset="-122"/>
                          <a:ea typeface="黑体" pitchFamily="2" charset="-122"/>
                          <a:cs typeface="Times New Roman" pitchFamily="18" charset="0"/>
                        </a:rPr>
                        <a:t>立即</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1" lang="zh-CN" altLang="en-US" sz="2400" b="1" i="0" u="none" strike="noStrike" cap="none" normalizeH="0" baseline="0" smtClean="0">
                          <a:ln>
                            <a:noFill/>
                          </a:ln>
                          <a:solidFill>
                            <a:srgbClr val="000080"/>
                          </a:solidFill>
                          <a:effectLst/>
                          <a:latin typeface="黑体" pitchFamily="2" charset="-122"/>
                          <a:ea typeface="黑体" pitchFamily="2" charset="-122"/>
                          <a:cs typeface="Times New Roman" pitchFamily="18" charset="0"/>
                        </a:rPr>
                        <a:t>操作数 </a:t>
                      </a:r>
                      <a:r>
                        <a:rPr kumimoji="1" lang="en-US" altLang="zh-CN" sz="2400" b="1" i="0" u="none" strike="noStrike" cap="none" normalizeH="0" baseline="0" smtClean="0">
                          <a:ln>
                            <a:noFill/>
                          </a:ln>
                          <a:solidFill>
                            <a:srgbClr val="000080"/>
                          </a:solidFill>
                          <a:effectLst/>
                          <a:latin typeface="黑体" pitchFamily="2" charset="-122"/>
                          <a:ea typeface="黑体" pitchFamily="2" charset="-122"/>
                          <a:cs typeface="Times New Roman" pitchFamily="18" charset="0"/>
                        </a:rPr>
                        <a:t>= A</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r>
              <a:tr h="417513">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1" lang="zh-CN" altLang="en-US" sz="2400" b="1" i="0" u="none" strike="noStrike" cap="none" normalizeH="0" baseline="0" dirty="0" smtClean="0">
                          <a:ln>
                            <a:noFill/>
                          </a:ln>
                          <a:solidFill>
                            <a:srgbClr val="000080"/>
                          </a:solidFill>
                          <a:effectLst/>
                          <a:latin typeface="黑体" pitchFamily="2" charset="-122"/>
                          <a:ea typeface="黑体" pitchFamily="2" charset="-122"/>
                          <a:cs typeface="Times New Roman" pitchFamily="18" charset="0"/>
                        </a:rPr>
                        <a:t>寄存器</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rgbClr val="000080"/>
                          </a:solidFill>
                          <a:effectLst/>
                          <a:latin typeface="黑体" pitchFamily="2" charset="-122"/>
                          <a:ea typeface="黑体" pitchFamily="2" charset="-122"/>
                          <a:cs typeface="Times New Roman" pitchFamily="18" charset="0"/>
                        </a:rPr>
                        <a:t>LA = R</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r>
              <a:tr h="417513">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1" lang="zh-CN" altLang="en-US" sz="2400" b="1" i="0" u="none" strike="noStrike" cap="none" normalizeH="0" baseline="0" smtClean="0">
                          <a:ln>
                            <a:noFill/>
                          </a:ln>
                          <a:solidFill>
                            <a:srgbClr val="000080"/>
                          </a:solidFill>
                          <a:effectLst/>
                          <a:latin typeface="黑体" pitchFamily="2" charset="-122"/>
                          <a:ea typeface="黑体" pitchFamily="2" charset="-122"/>
                          <a:cs typeface="Times New Roman" pitchFamily="18" charset="0"/>
                        </a:rPr>
                        <a:t>偏移量</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1" lang="en-US" altLang="zh-CN" sz="2400" b="1" i="0" u="none" strike="noStrike" cap="none" normalizeH="0" baseline="0" dirty="0" smtClean="0">
                          <a:ln>
                            <a:noFill/>
                          </a:ln>
                          <a:solidFill>
                            <a:srgbClr val="000080"/>
                          </a:solidFill>
                          <a:effectLst/>
                          <a:latin typeface="黑体" pitchFamily="2" charset="-122"/>
                          <a:ea typeface="黑体" pitchFamily="2" charset="-122"/>
                          <a:cs typeface="Times New Roman" pitchFamily="18" charset="0"/>
                        </a:rPr>
                        <a:t>LA =(SR)+ A</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r>
              <a:tr h="419100">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1" lang="zh-CN" altLang="en-US" sz="2400" b="1" i="0" u="none" strike="noStrike" cap="none" normalizeH="0" baseline="0" dirty="0" smtClean="0">
                          <a:ln>
                            <a:noFill/>
                          </a:ln>
                          <a:solidFill>
                            <a:srgbClr val="000080"/>
                          </a:solidFill>
                          <a:effectLst/>
                          <a:latin typeface="黑体" pitchFamily="2" charset="-122"/>
                          <a:ea typeface="黑体" pitchFamily="2" charset="-122"/>
                          <a:cs typeface="Times New Roman" pitchFamily="18" charset="0"/>
                        </a:rPr>
                        <a:t>基址</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1" lang="en-US" altLang="zh-CN" sz="2400" b="1" i="0" u="none" strike="noStrike" cap="none" normalizeH="0" baseline="0" dirty="0" smtClean="0">
                          <a:ln>
                            <a:noFill/>
                          </a:ln>
                          <a:solidFill>
                            <a:srgbClr val="000080"/>
                          </a:solidFill>
                          <a:effectLst/>
                          <a:latin typeface="黑体" pitchFamily="2" charset="-122"/>
                          <a:ea typeface="黑体" pitchFamily="2" charset="-122"/>
                          <a:cs typeface="Times New Roman" pitchFamily="18" charset="0"/>
                        </a:rPr>
                        <a:t>LA =(SR)+(B)</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r>
              <a:tr h="417513">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1" lang="zh-CN" altLang="en-US" sz="2400" b="1" i="0" u="none" strike="noStrike" cap="none" normalizeH="0" baseline="0" smtClean="0">
                          <a:ln>
                            <a:noFill/>
                          </a:ln>
                          <a:solidFill>
                            <a:srgbClr val="000080"/>
                          </a:solidFill>
                          <a:effectLst/>
                          <a:latin typeface="黑体" pitchFamily="2" charset="-122"/>
                          <a:ea typeface="黑体" pitchFamily="2" charset="-122"/>
                          <a:cs typeface="Times New Roman" pitchFamily="18" charset="0"/>
                        </a:rPr>
                        <a:t>基址带偏移量</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1" lang="en-US" altLang="zh-CN" sz="2400" b="1" i="0" u="none" strike="noStrike" cap="none" normalizeH="0" baseline="0" dirty="0" smtClean="0">
                          <a:ln>
                            <a:noFill/>
                          </a:ln>
                          <a:solidFill>
                            <a:srgbClr val="000080"/>
                          </a:solidFill>
                          <a:effectLst/>
                          <a:latin typeface="黑体" pitchFamily="2" charset="-122"/>
                          <a:ea typeface="黑体" pitchFamily="2" charset="-122"/>
                          <a:cs typeface="Times New Roman" pitchFamily="18" charset="0"/>
                        </a:rPr>
                        <a:t>LA =(SR)+(B)+A</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r>
              <a:tr h="417513">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1" lang="zh-CN" altLang="en-US" sz="2400" b="1" i="0" u="none" strike="noStrike" cap="none" normalizeH="0" baseline="0" smtClean="0">
                          <a:ln>
                            <a:noFill/>
                          </a:ln>
                          <a:solidFill>
                            <a:srgbClr val="000080"/>
                          </a:solidFill>
                          <a:effectLst/>
                          <a:latin typeface="黑体" pitchFamily="2" charset="-122"/>
                          <a:ea typeface="黑体" pitchFamily="2" charset="-122"/>
                          <a:cs typeface="Times New Roman" pitchFamily="18" charset="0"/>
                        </a:rPr>
                        <a:t>比例变址带偏移量</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1" lang="en-US" altLang="zh-CN" sz="2400" b="1" i="0" u="none" strike="noStrike" cap="none" normalizeH="0" baseline="0" dirty="0" smtClean="0">
                          <a:ln>
                            <a:noFill/>
                          </a:ln>
                          <a:solidFill>
                            <a:srgbClr val="000080"/>
                          </a:solidFill>
                          <a:effectLst/>
                          <a:latin typeface="黑体" pitchFamily="2" charset="-122"/>
                          <a:ea typeface="黑体" pitchFamily="2" charset="-122"/>
                          <a:cs typeface="Times New Roman" pitchFamily="18" charset="0"/>
                        </a:rPr>
                        <a:t>LA =(SR)+(I)×S+A</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r>
              <a:tr h="417513">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1" lang="zh-CN" altLang="en-US" sz="2400" b="1" i="0" u="none" strike="noStrike" cap="none" normalizeH="0" baseline="0" smtClean="0">
                          <a:ln>
                            <a:noFill/>
                          </a:ln>
                          <a:solidFill>
                            <a:srgbClr val="000080"/>
                          </a:solidFill>
                          <a:effectLst/>
                          <a:latin typeface="黑体" pitchFamily="2" charset="-122"/>
                          <a:ea typeface="黑体" pitchFamily="2" charset="-122"/>
                          <a:cs typeface="Times New Roman" pitchFamily="18" charset="0"/>
                        </a:rPr>
                        <a:t>基址带变址和偏移量</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1" lang="en-US" altLang="zh-CN" sz="2400" b="1" i="0" u="none" strike="noStrike" cap="none" normalizeH="0" baseline="0" dirty="0" smtClean="0">
                          <a:ln>
                            <a:noFill/>
                          </a:ln>
                          <a:solidFill>
                            <a:srgbClr val="000080"/>
                          </a:solidFill>
                          <a:effectLst/>
                          <a:latin typeface="黑体" pitchFamily="2" charset="-122"/>
                          <a:ea typeface="黑体" pitchFamily="2" charset="-122"/>
                          <a:cs typeface="Times New Roman" pitchFamily="18" charset="0"/>
                        </a:rPr>
                        <a:t>LA=(SR)+(B)+(I)+A</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r>
              <a:tr h="417513">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1" lang="zh-CN" altLang="en-US" sz="2400" b="1" i="0" u="none" strike="noStrike" cap="none" normalizeH="0" baseline="0" smtClean="0">
                          <a:ln>
                            <a:noFill/>
                          </a:ln>
                          <a:solidFill>
                            <a:srgbClr val="000080"/>
                          </a:solidFill>
                          <a:effectLst/>
                          <a:latin typeface="黑体" pitchFamily="2" charset="-122"/>
                          <a:ea typeface="黑体" pitchFamily="2" charset="-122"/>
                          <a:cs typeface="Times New Roman" pitchFamily="18" charset="0"/>
                        </a:rPr>
                        <a:t>基址带比例变址和偏移量</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1" lang="en-US" altLang="zh-CN" sz="2400" b="1" i="0" u="none" strike="noStrike" cap="none" normalizeH="0" baseline="0" dirty="0" smtClean="0">
                          <a:ln>
                            <a:noFill/>
                          </a:ln>
                          <a:solidFill>
                            <a:srgbClr val="000080"/>
                          </a:solidFill>
                          <a:effectLst/>
                          <a:latin typeface="黑体" pitchFamily="2" charset="-122"/>
                          <a:ea typeface="黑体" pitchFamily="2" charset="-122"/>
                          <a:cs typeface="Times New Roman" pitchFamily="18" charset="0"/>
                        </a:rPr>
                        <a:t>LA=(SR)+(B)+(I)×S+A</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r>
              <a:tr h="417513">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1" lang="zh-CN" altLang="en-US" sz="2400" b="1" i="0" u="none" strike="noStrike" cap="none" normalizeH="0" baseline="0" smtClean="0">
                          <a:ln>
                            <a:noFill/>
                          </a:ln>
                          <a:solidFill>
                            <a:srgbClr val="000080"/>
                          </a:solidFill>
                          <a:effectLst/>
                          <a:latin typeface="黑体" pitchFamily="2" charset="-122"/>
                          <a:ea typeface="黑体" pitchFamily="2" charset="-122"/>
                          <a:cs typeface="Times New Roman" pitchFamily="18" charset="0"/>
                        </a:rPr>
                        <a:t>相对</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1" lang="en-US" altLang="zh-CN" sz="2400" b="1" i="0" u="none" strike="noStrike" cap="none" normalizeH="0" baseline="0" dirty="0" smtClean="0">
                          <a:ln>
                            <a:noFill/>
                          </a:ln>
                          <a:solidFill>
                            <a:srgbClr val="000080"/>
                          </a:solidFill>
                          <a:effectLst/>
                          <a:latin typeface="黑体" pitchFamily="2" charset="-122"/>
                          <a:ea typeface="黑体" pitchFamily="2" charset="-122"/>
                          <a:cs typeface="Times New Roman" pitchFamily="18" charset="0"/>
                        </a:rPr>
                        <a:t>LA=(PC)+A</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r>
            </a:tbl>
          </a:graphicData>
        </a:graphic>
      </p:graphicFrame>
    </p:spTree>
  </p:cSld>
  <p:clrMapOvr>
    <a:masterClrMapping/>
  </p:clrMapOvr>
  <p:transition>
    <p:wipe dir="d"/>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ChangeArrowheads="1"/>
          </p:cNvSpPr>
          <p:nvPr/>
        </p:nvSpPr>
        <p:spPr bwMode="auto">
          <a:xfrm>
            <a:off x="0" y="415925"/>
            <a:ext cx="9144000" cy="1165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indent="419100" eaLnBrk="1" hangingPunct="1">
              <a:lnSpc>
                <a:spcPct val="160000"/>
              </a:lnSpc>
              <a:tabLst>
                <a:tab pos="2041525" algn="l"/>
              </a:tabLst>
            </a:pPr>
            <a:r>
              <a:rPr lang="zh-CN" altLang="en-US" sz="2200">
                <a:solidFill>
                  <a:srgbClr val="800000"/>
                </a:solidFill>
                <a:latin typeface="黑体" pitchFamily="2" charset="-122"/>
                <a:ea typeface="黑体" pitchFamily="2" charset="-122"/>
              </a:rPr>
              <a:t>附：寻址方式的应用例子（仿8086的模型机, 没有段寄存器）</a:t>
            </a:r>
            <a:endParaRPr lang="zh-CN" altLang="en-US" sz="2200">
              <a:latin typeface="黑体" pitchFamily="2" charset="-122"/>
              <a:ea typeface="黑体" pitchFamily="2" charset="-122"/>
            </a:endParaRPr>
          </a:p>
          <a:p>
            <a:pPr indent="419100">
              <a:lnSpc>
                <a:spcPct val="160000"/>
              </a:lnSpc>
              <a:tabLst>
                <a:tab pos="2041525" algn="l"/>
              </a:tabLst>
            </a:pPr>
            <a:r>
              <a:rPr lang="zh-CN" altLang="en-US" sz="2200">
                <a:latin typeface="黑体" pitchFamily="2" charset="-122"/>
                <a:ea typeface="黑体" pitchFamily="2" charset="-122"/>
              </a:rPr>
              <a:t>    把2000─2099内存区域中的内容复制到3000─3099 内存区域中.</a:t>
            </a:r>
            <a:endParaRPr lang="zh-CN" altLang="en-US" sz="2200" b="0">
              <a:solidFill>
                <a:schemeClr val="tx1"/>
              </a:solidFill>
              <a:latin typeface="黑体" pitchFamily="2" charset="-122"/>
              <a:ea typeface="黑体" pitchFamily="2" charset="-122"/>
            </a:endParaRPr>
          </a:p>
        </p:txBody>
      </p:sp>
      <p:pic>
        <p:nvPicPr>
          <p:cNvPr id="81923" name="Picture 11" descr="tu 2 2-12"/>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3788" y="1795463"/>
            <a:ext cx="6350000" cy="444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 name="Group 12"/>
          <p:cNvGrpSpPr>
            <a:grpSpLocks/>
          </p:cNvGrpSpPr>
          <p:nvPr/>
        </p:nvGrpSpPr>
        <p:grpSpPr bwMode="auto">
          <a:xfrm>
            <a:off x="1646238" y="1978025"/>
            <a:ext cx="5365750" cy="2189163"/>
            <a:chOff x="545" y="111"/>
            <a:chExt cx="2716" cy="1326"/>
          </a:xfrm>
        </p:grpSpPr>
        <p:sp>
          <p:nvSpPr>
            <p:cNvPr id="81940" name="Freeform 13"/>
            <p:cNvSpPr>
              <a:spLocks/>
            </p:cNvSpPr>
            <p:nvPr/>
          </p:nvSpPr>
          <p:spPr bwMode="auto">
            <a:xfrm>
              <a:off x="545" y="111"/>
              <a:ext cx="1366" cy="1318"/>
            </a:xfrm>
            <a:custGeom>
              <a:avLst/>
              <a:gdLst>
                <a:gd name="T0" fmla="*/ 0 w 1366"/>
                <a:gd name="T1" fmla="*/ 0 h 1318"/>
                <a:gd name="T2" fmla="*/ 8 w 1366"/>
                <a:gd name="T3" fmla="*/ 1310 h 1318"/>
                <a:gd name="T4" fmla="*/ 1350 w 1366"/>
                <a:gd name="T5" fmla="*/ 1318 h 1318"/>
                <a:gd name="T6" fmla="*/ 1350 w 1366"/>
                <a:gd name="T7" fmla="*/ 655 h 1318"/>
                <a:gd name="T8" fmla="*/ 1366 w 1366"/>
                <a:gd name="T9" fmla="*/ 260 h 1318"/>
                <a:gd name="T10" fmla="*/ 1058 w 1366"/>
                <a:gd name="T11" fmla="*/ 260 h 1318"/>
                <a:gd name="T12" fmla="*/ 1074 w 1366"/>
                <a:gd name="T13" fmla="*/ 15 h 1318"/>
                <a:gd name="T14" fmla="*/ 0 w 1366"/>
                <a:gd name="T15" fmla="*/ 0 h 1318"/>
                <a:gd name="T16" fmla="*/ 0 60000 65536"/>
                <a:gd name="T17" fmla="*/ 0 60000 65536"/>
                <a:gd name="T18" fmla="*/ 0 60000 65536"/>
                <a:gd name="T19" fmla="*/ 0 60000 65536"/>
                <a:gd name="T20" fmla="*/ 0 60000 65536"/>
                <a:gd name="T21" fmla="*/ 0 60000 65536"/>
                <a:gd name="T22" fmla="*/ 0 60000 65536"/>
                <a:gd name="T23" fmla="*/ 0 60000 65536"/>
                <a:gd name="T24" fmla="*/ 0 w 1366"/>
                <a:gd name="T25" fmla="*/ 0 h 1318"/>
                <a:gd name="T26" fmla="*/ 1366 w 1366"/>
                <a:gd name="T27" fmla="*/ 1318 h 131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366" h="1318">
                  <a:moveTo>
                    <a:pt x="0" y="0"/>
                  </a:moveTo>
                  <a:lnTo>
                    <a:pt x="8" y="1310"/>
                  </a:lnTo>
                  <a:lnTo>
                    <a:pt x="1350" y="1318"/>
                  </a:lnTo>
                  <a:lnTo>
                    <a:pt x="1350" y="655"/>
                  </a:lnTo>
                  <a:lnTo>
                    <a:pt x="1366" y="260"/>
                  </a:lnTo>
                  <a:lnTo>
                    <a:pt x="1058" y="260"/>
                  </a:lnTo>
                  <a:lnTo>
                    <a:pt x="1074" y="15"/>
                  </a:lnTo>
                  <a:lnTo>
                    <a:pt x="0" y="0"/>
                  </a:lnTo>
                  <a:close/>
                </a:path>
              </a:pathLst>
            </a:custGeom>
            <a:solidFill>
              <a:srgbClr val="FFFFFF"/>
            </a:solidFill>
            <a:ln w="9525" cap="flat" cmpd="sng">
              <a:solidFill>
                <a:schemeClr val="bg1"/>
              </a:solidFill>
              <a:prstDash val="solid"/>
              <a:round/>
              <a:headEnd/>
              <a:tailEnd/>
            </a:ln>
          </p:spPr>
          <p:txBody>
            <a:bodyPr wrap="none" anchor="ctr"/>
            <a:lstStyle/>
            <a:p>
              <a:endParaRPr lang="zh-CN" altLang="en-US"/>
            </a:p>
          </p:txBody>
        </p:sp>
        <p:sp>
          <p:nvSpPr>
            <p:cNvPr id="81941" name="Freeform 14"/>
            <p:cNvSpPr>
              <a:spLocks/>
            </p:cNvSpPr>
            <p:nvPr/>
          </p:nvSpPr>
          <p:spPr bwMode="auto">
            <a:xfrm>
              <a:off x="2392" y="213"/>
              <a:ext cx="869" cy="1224"/>
            </a:xfrm>
            <a:custGeom>
              <a:avLst/>
              <a:gdLst>
                <a:gd name="T0" fmla="*/ 0 w 853"/>
                <a:gd name="T1" fmla="*/ 0 h 1224"/>
                <a:gd name="T2" fmla="*/ 0 w 853"/>
                <a:gd name="T3" fmla="*/ 158 h 1224"/>
                <a:gd name="T4" fmla="*/ 174 w 853"/>
                <a:gd name="T5" fmla="*/ 158 h 1224"/>
                <a:gd name="T6" fmla="*/ 174 w 853"/>
                <a:gd name="T7" fmla="*/ 1216 h 1224"/>
                <a:gd name="T8" fmla="*/ 1171 w 853"/>
                <a:gd name="T9" fmla="*/ 1224 h 1224"/>
                <a:gd name="T10" fmla="*/ 1171 w 853"/>
                <a:gd name="T11" fmla="*/ 8 h 1224"/>
                <a:gd name="T12" fmla="*/ 0 w 853"/>
                <a:gd name="T13" fmla="*/ 0 h 1224"/>
                <a:gd name="T14" fmla="*/ 0 60000 65536"/>
                <a:gd name="T15" fmla="*/ 0 60000 65536"/>
                <a:gd name="T16" fmla="*/ 0 60000 65536"/>
                <a:gd name="T17" fmla="*/ 0 60000 65536"/>
                <a:gd name="T18" fmla="*/ 0 60000 65536"/>
                <a:gd name="T19" fmla="*/ 0 60000 65536"/>
                <a:gd name="T20" fmla="*/ 0 60000 65536"/>
                <a:gd name="T21" fmla="*/ 0 w 853"/>
                <a:gd name="T22" fmla="*/ 0 h 1224"/>
                <a:gd name="T23" fmla="*/ 853 w 853"/>
                <a:gd name="T24" fmla="*/ 1224 h 12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53" h="1224">
                  <a:moveTo>
                    <a:pt x="0" y="0"/>
                  </a:moveTo>
                  <a:lnTo>
                    <a:pt x="0" y="158"/>
                  </a:lnTo>
                  <a:lnTo>
                    <a:pt x="127" y="158"/>
                  </a:lnTo>
                  <a:lnTo>
                    <a:pt x="127" y="1216"/>
                  </a:lnTo>
                  <a:lnTo>
                    <a:pt x="853" y="1224"/>
                  </a:lnTo>
                  <a:lnTo>
                    <a:pt x="853" y="8"/>
                  </a:lnTo>
                  <a:lnTo>
                    <a:pt x="0" y="0"/>
                  </a:lnTo>
                  <a:close/>
                </a:path>
              </a:pathLst>
            </a:custGeom>
            <a:solidFill>
              <a:srgbClr val="FFFFFF"/>
            </a:solidFill>
            <a:ln w="9525" cap="flat" cmpd="sng">
              <a:solidFill>
                <a:schemeClr val="bg1"/>
              </a:solidFill>
              <a:prstDash val="solid"/>
              <a:round/>
              <a:headEnd/>
              <a:tailEnd/>
            </a:ln>
          </p:spPr>
          <p:txBody>
            <a:bodyPr wrap="none" anchor="ctr"/>
            <a:lstStyle/>
            <a:p>
              <a:endParaRPr lang="zh-CN" altLang="en-US"/>
            </a:p>
          </p:txBody>
        </p:sp>
      </p:grpSp>
      <p:grpSp>
        <p:nvGrpSpPr>
          <p:cNvPr id="3" name="Group 31"/>
          <p:cNvGrpSpPr>
            <a:grpSpLocks/>
          </p:cNvGrpSpPr>
          <p:nvPr/>
        </p:nvGrpSpPr>
        <p:grpSpPr bwMode="auto">
          <a:xfrm>
            <a:off x="1009650" y="4546600"/>
            <a:ext cx="1527175" cy="642938"/>
            <a:chOff x="636" y="2864"/>
            <a:chExt cx="962" cy="405"/>
          </a:xfrm>
        </p:grpSpPr>
        <p:sp>
          <p:nvSpPr>
            <p:cNvPr id="81935" name="Rectangle 16"/>
            <p:cNvSpPr>
              <a:spLocks noChangeArrowheads="1"/>
            </p:cNvSpPr>
            <p:nvPr/>
          </p:nvSpPr>
          <p:spPr bwMode="auto">
            <a:xfrm>
              <a:off x="969" y="2961"/>
              <a:ext cx="629" cy="99"/>
            </a:xfrm>
            <a:prstGeom prst="rect">
              <a:avLst/>
            </a:prstGeom>
            <a:noFill/>
            <a:ln w="19050">
              <a:solidFill>
                <a:srgbClr val="CC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nSpc>
                  <a:spcPct val="90000"/>
                </a:lnSpc>
              </a:pPr>
              <a:endParaRPr lang="zh-CN" altLang="en-US">
                <a:latin typeface="黑体" pitchFamily="2" charset="-122"/>
                <a:ea typeface="黑体" pitchFamily="2" charset="-122"/>
              </a:endParaRPr>
            </a:p>
          </p:txBody>
        </p:sp>
        <p:sp>
          <p:nvSpPr>
            <p:cNvPr id="81936" name="Rectangle 17"/>
            <p:cNvSpPr>
              <a:spLocks noChangeArrowheads="1"/>
            </p:cNvSpPr>
            <p:nvPr/>
          </p:nvSpPr>
          <p:spPr bwMode="auto">
            <a:xfrm>
              <a:off x="969" y="3069"/>
              <a:ext cx="629" cy="99"/>
            </a:xfrm>
            <a:prstGeom prst="rect">
              <a:avLst/>
            </a:prstGeom>
            <a:noFill/>
            <a:ln w="19050">
              <a:solidFill>
                <a:srgbClr val="CC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nSpc>
                  <a:spcPct val="90000"/>
                </a:lnSpc>
              </a:pPr>
              <a:endParaRPr lang="zh-CN" altLang="en-US">
                <a:latin typeface="黑体" pitchFamily="2" charset="-122"/>
                <a:ea typeface="黑体" pitchFamily="2" charset="-122"/>
              </a:endParaRPr>
            </a:p>
          </p:txBody>
        </p:sp>
        <p:sp>
          <p:nvSpPr>
            <p:cNvPr id="81937" name="Text Box 18"/>
            <p:cNvSpPr txBox="1">
              <a:spLocks noChangeArrowheads="1"/>
            </p:cNvSpPr>
            <p:nvPr/>
          </p:nvSpPr>
          <p:spPr bwMode="auto">
            <a:xfrm>
              <a:off x="636" y="2912"/>
              <a:ext cx="365" cy="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lnSpc>
                  <a:spcPct val="96000"/>
                </a:lnSpc>
                <a:spcBef>
                  <a:spcPct val="50000"/>
                </a:spcBef>
              </a:pPr>
              <a:r>
                <a:rPr lang="en-US" altLang="zh-CN" sz="1800">
                  <a:solidFill>
                    <a:srgbClr val="CC3300"/>
                  </a:solidFill>
                  <a:latin typeface="黑体" pitchFamily="2" charset="-122"/>
                  <a:ea typeface="黑体" pitchFamily="2" charset="-122"/>
                </a:rPr>
                <a:t>BX</a:t>
              </a:r>
              <a:endParaRPr lang="en-US" altLang="zh-CN" sz="1800" b="0">
                <a:solidFill>
                  <a:srgbClr val="008000"/>
                </a:solidFill>
                <a:latin typeface="黑体" pitchFamily="2" charset="-122"/>
                <a:ea typeface="黑体" pitchFamily="2" charset="-122"/>
              </a:endParaRPr>
            </a:p>
          </p:txBody>
        </p:sp>
        <p:sp>
          <p:nvSpPr>
            <p:cNvPr id="81938" name="Text Box 19"/>
            <p:cNvSpPr txBox="1">
              <a:spLocks noChangeArrowheads="1"/>
            </p:cNvSpPr>
            <p:nvPr/>
          </p:nvSpPr>
          <p:spPr bwMode="auto">
            <a:xfrm>
              <a:off x="636" y="3045"/>
              <a:ext cx="365" cy="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lnSpc>
                  <a:spcPct val="96000"/>
                </a:lnSpc>
                <a:spcBef>
                  <a:spcPct val="50000"/>
                </a:spcBef>
              </a:pPr>
              <a:r>
                <a:rPr lang="en-US" altLang="zh-CN" sz="1800">
                  <a:solidFill>
                    <a:srgbClr val="CC3300"/>
                  </a:solidFill>
                  <a:latin typeface="黑体" pitchFamily="2" charset="-122"/>
                  <a:ea typeface="黑体" pitchFamily="2" charset="-122"/>
                </a:rPr>
                <a:t>CX</a:t>
              </a:r>
              <a:endParaRPr lang="en-US" altLang="zh-CN" sz="1800" b="0">
                <a:solidFill>
                  <a:srgbClr val="008000"/>
                </a:solidFill>
                <a:latin typeface="黑体" pitchFamily="2" charset="-122"/>
                <a:ea typeface="黑体" pitchFamily="2" charset="-122"/>
              </a:endParaRPr>
            </a:p>
          </p:txBody>
        </p:sp>
        <p:sp>
          <p:nvSpPr>
            <p:cNvPr id="81939" name="Rectangle 20"/>
            <p:cNvSpPr>
              <a:spLocks noChangeArrowheads="1"/>
            </p:cNvSpPr>
            <p:nvPr/>
          </p:nvSpPr>
          <p:spPr bwMode="auto">
            <a:xfrm>
              <a:off x="1286" y="2864"/>
              <a:ext cx="304" cy="92"/>
            </a:xfrm>
            <a:prstGeom prst="rect">
              <a:avLst/>
            </a:prstGeom>
            <a:noFill/>
            <a:ln w="19050">
              <a:solidFill>
                <a:srgbClr val="CC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nSpc>
                  <a:spcPct val="90000"/>
                </a:lnSpc>
              </a:pPr>
              <a:endParaRPr lang="zh-CN" altLang="en-US">
                <a:latin typeface="黑体" pitchFamily="2" charset="-122"/>
                <a:ea typeface="黑体" pitchFamily="2" charset="-122"/>
              </a:endParaRPr>
            </a:p>
          </p:txBody>
        </p:sp>
      </p:grpSp>
      <p:grpSp>
        <p:nvGrpSpPr>
          <p:cNvPr id="4" name="Group 23"/>
          <p:cNvGrpSpPr>
            <a:grpSpLocks/>
          </p:cNvGrpSpPr>
          <p:nvPr/>
        </p:nvGrpSpPr>
        <p:grpSpPr bwMode="auto">
          <a:xfrm>
            <a:off x="5448300" y="2016125"/>
            <a:ext cx="2376488" cy="2082800"/>
            <a:chOff x="3432" y="1270"/>
            <a:chExt cx="1497" cy="1312"/>
          </a:xfrm>
        </p:grpSpPr>
        <p:grpSp>
          <p:nvGrpSpPr>
            <p:cNvPr id="81929" name="Group 22"/>
            <p:cNvGrpSpPr>
              <a:grpSpLocks/>
            </p:cNvGrpSpPr>
            <p:nvPr/>
          </p:nvGrpSpPr>
          <p:grpSpPr bwMode="auto">
            <a:xfrm>
              <a:off x="3917" y="1270"/>
              <a:ext cx="1012" cy="1312"/>
              <a:chOff x="2837" y="0"/>
              <a:chExt cx="1003" cy="1363"/>
            </a:xfrm>
          </p:grpSpPr>
          <p:sp>
            <p:nvSpPr>
              <p:cNvPr id="81932" name="AutoShape 23"/>
              <p:cNvSpPr>
                <a:spLocks noChangeArrowheads="1"/>
              </p:cNvSpPr>
              <p:nvPr/>
            </p:nvSpPr>
            <p:spPr bwMode="auto">
              <a:xfrm>
                <a:off x="2837" y="0"/>
                <a:ext cx="1003" cy="1363"/>
              </a:xfrm>
              <a:prstGeom prst="flowChartPunchedTape">
                <a:avLst/>
              </a:prstGeom>
              <a:solidFill>
                <a:srgbClr val="FFFFFF"/>
              </a:solidFill>
              <a:ln w="19050">
                <a:solidFill>
                  <a:srgbClr val="000099"/>
                </a:solidFill>
                <a:miter lim="800000"/>
                <a:headEnd/>
                <a:tailEnd/>
              </a:ln>
            </p:spPr>
            <p:txBody>
              <a:bodyPr/>
              <a:lstStyle/>
              <a:p>
                <a:pPr>
                  <a:lnSpc>
                    <a:spcPct val="90000"/>
                  </a:lnSpc>
                </a:pPr>
                <a:endParaRPr lang="zh-CN" altLang="en-US">
                  <a:latin typeface="黑体" pitchFamily="2" charset="-122"/>
                  <a:ea typeface="黑体" pitchFamily="2" charset="-122"/>
                </a:endParaRPr>
              </a:p>
            </p:txBody>
          </p:sp>
          <p:sp>
            <p:nvSpPr>
              <p:cNvPr id="81933" name="Text Box 24"/>
              <p:cNvSpPr txBox="1">
                <a:spLocks noChangeArrowheads="1"/>
              </p:cNvSpPr>
              <p:nvPr/>
            </p:nvSpPr>
            <p:spPr bwMode="auto">
              <a:xfrm>
                <a:off x="2837" y="350"/>
                <a:ext cx="1003" cy="198"/>
              </a:xfrm>
              <a:prstGeom prst="rect">
                <a:avLst/>
              </a:prstGeom>
              <a:solidFill>
                <a:srgbClr val="CCFFCC"/>
              </a:solidFill>
              <a:ln w="19050">
                <a:solidFill>
                  <a:srgbClr val="000099"/>
                </a:solidFill>
                <a:miter lim="800000"/>
                <a:headEnd/>
                <a:tailEnd/>
              </a:ln>
            </p:spPr>
            <p:txBody>
              <a:bodyPr/>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endParaRPr lang="zh-CN" altLang="en-US" sz="1800" b="0">
                  <a:solidFill>
                    <a:schemeClr val="tx1"/>
                  </a:solidFill>
                  <a:latin typeface="黑体" pitchFamily="2" charset="-122"/>
                  <a:ea typeface="黑体" pitchFamily="2" charset="-122"/>
                </a:endParaRPr>
              </a:p>
            </p:txBody>
          </p:sp>
          <p:sp>
            <p:nvSpPr>
              <p:cNvPr id="81934" name="Text Box 25"/>
              <p:cNvSpPr txBox="1">
                <a:spLocks noChangeArrowheads="1"/>
              </p:cNvSpPr>
              <p:nvPr/>
            </p:nvSpPr>
            <p:spPr bwMode="auto">
              <a:xfrm>
                <a:off x="2837" y="746"/>
                <a:ext cx="1003" cy="198"/>
              </a:xfrm>
              <a:prstGeom prst="rect">
                <a:avLst/>
              </a:prstGeom>
              <a:solidFill>
                <a:srgbClr val="CCFFCC"/>
              </a:solidFill>
              <a:ln w="19050">
                <a:solidFill>
                  <a:srgbClr val="000099"/>
                </a:solidFill>
                <a:miter lim="800000"/>
                <a:headEnd/>
                <a:tailEnd/>
              </a:ln>
            </p:spPr>
            <p:txBody>
              <a:bodyPr/>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endParaRPr lang="zh-CN" altLang="en-US" sz="1800" b="0">
                  <a:solidFill>
                    <a:schemeClr val="tx1"/>
                  </a:solidFill>
                  <a:latin typeface="黑体" pitchFamily="2" charset="-122"/>
                  <a:ea typeface="黑体" pitchFamily="2" charset="-122"/>
                </a:endParaRPr>
              </a:p>
            </p:txBody>
          </p:sp>
        </p:grpSp>
        <p:sp>
          <p:nvSpPr>
            <p:cNvPr id="81930" name="Text Box 26"/>
            <p:cNvSpPr txBox="1">
              <a:spLocks noChangeArrowheads="1"/>
            </p:cNvSpPr>
            <p:nvPr/>
          </p:nvSpPr>
          <p:spPr bwMode="auto">
            <a:xfrm>
              <a:off x="3432" y="1531"/>
              <a:ext cx="467" cy="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r"/>
              <a:r>
                <a:rPr lang="zh-CN" altLang="en-US" sz="1400">
                  <a:solidFill>
                    <a:srgbClr val="000099"/>
                  </a:solidFill>
                  <a:latin typeface="黑体" pitchFamily="2" charset="-122"/>
                  <a:ea typeface="黑体" pitchFamily="2" charset="-122"/>
                </a:rPr>
                <a:t>2000</a:t>
              </a:r>
            </a:p>
          </p:txBody>
        </p:sp>
        <p:sp>
          <p:nvSpPr>
            <p:cNvPr id="81931" name="Text Box 27"/>
            <p:cNvSpPr txBox="1">
              <a:spLocks noChangeArrowheads="1"/>
            </p:cNvSpPr>
            <p:nvPr/>
          </p:nvSpPr>
          <p:spPr bwMode="auto">
            <a:xfrm>
              <a:off x="3438" y="1924"/>
              <a:ext cx="469"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r"/>
              <a:r>
                <a:rPr lang="zh-CN" altLang="en-US" sz="1400">
                  <a:solidFill>
                    <a:srgbClr val="000099"/>
                  </a:solidFill>
                  <a:latin typeface="黑体" pitchFamily="2" charset="-122"/>
                  <a:ea typeface="黑体" pitchFamily="2" charset="-122"/>
                </a:rPr>
                <a:t>3000</a:t>
              </a:r>
            </a:p>
          </p:txBody>
        </p:sp>
      </p:grpSp>
      <p:sp>
        <p:nvSpPr>
          <p:cNvPr id="81927" name="AutoShape 28"/>
          <p:cNvSpPr>
            <a:spLocks noChangeArrowheads="1"/>
          </p:cNvSpPr>
          <p:nvPr/>
        </p:nvSpPr>
        <p:spPr bwMode="auto">
          <a:xfrm>
            <a:off x="1941513" y="1768475"/>
            <a:ext cx="6215062" cy="196850"/>
          </a:xfrm>
          <a:prstGeom prst="leftRightArrow">
            <a:avLst>
              <a:gd name="adj1" fmla="val 39787"/>
              <a:gd name="adj2" fmla="val 98372"/>
            </a:avLst>
          </a:prstGeom>
          <a:solidFill>
            <a:srgbClr val="FFFFFF"/>
          </a:solidFill>
          <a:ln w="9525">
            <a:solidFill>
              <a:srgbClr val="000000"/>
            </a:solidFill>
            <a:miter lim="800000"/>
            <a:headEnd/>
            <a:tailEnd/>
          </a:ln>
        </p:spPr>
        <p:txBody>
          <a:bodyPr wrap="none" anchor="ctr"/>
          <a:lstStyle/>
          <a:p>
            <a:pPr>
              <a:lnSpc>
                <a:spcPct val="90000"/>
              </a:lnSpc>
            </a:pPr>
            <a:endParaRPr lang="zh-CN" altLang="en-US">
              <a:latin typeface="黑体" pitchFamily="2" charset="-122"/>
              <a:ea typeface="黑体" pitchFamily="2" charset="-122"/>
            </a:endParaRPr>
          </a:p>
        </p:txBody>
      </p:sp>
      <p:sp>
        <p:nvSpPr>
          <p:cNvPr id="81928" name="AutoShape 29"/>
          <p:cNvSpPr>
            <a:spLocks noChangeArrowheads="1"/>
          </p:cNvSpPr>
          <p:nvPr/>
        </p:nvSpPr>
        <p:spPr bwMode="auto">
          <a:xfrm>
            <a:off x="6840538" y="1911350"/>
            <a:ext cx="203200" cy="234950"/>
          </a:xfrm>
          <a:prstGeom prst="downArrow">
            <a:avLst>
              <a:gd name="adj1" fmla="val 50000"/>
              <a:gd name="adj2" fmla="val 28906"/>
            </a:avLst>
          </a:prstGeom>
          <a:solidFill>
            <a:srgbClr val="FFFFFF"/>
          </a:solidFill>
          <a:ln w="9525">
            <a:solidFill>
              <a:srgbClr val="000000"/>
            </a:solidFill>
            <a:miter lim="800000"/>
            <a:headEnd/>
            <a:tailEnd/>
          </a:ln>
        </p:spPr>
        <p:txBody>
          <a:bodyPr wrap="none" anchor="ctr"/>
          <a:lstStyle/>
          <a:p>
            <a:pPr>
              <a:lnSpc>
                <a:spcPct val="90000"/>
              </a:lnSpc>
            </a:pPr>
            <a:endParaRPr lang="zh-CN" altLang="en-US">
              <a:latin typeface="黑体" pitchFamily="2" charset="-122"/>
              <a:ea typeface="黑体" pitchFamily="2" charset="-122"/>
            </a:endParaRP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up)">
                                      <p:cBhvr>
                                        <p:cTn id="12" dur="500"/>
                                        <p:tgtEl>
                                          <p:spTgt spid="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up)">
                                      <p:cBhvr>
                                        <p:cTn id="1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ChangeArrowheads="1"/>
          </p:cNvSpPr>
          <p:nvPr/>
        </p:nvSpPr>
        <p:spPr bwMode="auto">
          <a:xfrm>
            <a:off x="0" y="415925"/>
            <a:ext cx="9144000" cy="213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indent="419100" eaLnBrk="1" hangingPunct="1">
              <a:lnSpc>
                <a:spcPct val="160000"/>
              </a:lnSpc>
              <a:tabLst>
                <a:tab pos="2041525" algn="l"/>
              </a:tabLst>
            </a:pPr>
            <a:r>
              <a:rPr lang="zh-CN" altLang="en-US" sz="2200">
                <a:solidFill>
                  <a:srgbClr val="800000"/>
                </a:solidFill>
                <a:latin typeface="黑体" pitchFamily="2" charset="-122"/>
                <a:ea typeface="黑体" pitchFamily="2" charset="-122"/>
              </a:rPr>
              <a:t>附：寻址方式的应用例子（仿8086的模型机, 没有段寄存器）</a:t>
            </a:r>
            <a:endParaRPr lang="zh-CN" altLang="en-US" sz="2200">
              <a:latin typeface="黑体" pitchFamily="2" charset="-122"/>
              <a:ea typeface="黑体" pitchFamily="2" charset="-122"/>
            </a:endParaRPr>
          </a:p>
          <a:p>
            <a:pPr indent="419100">
              <a:lnSpc>
                <a:spcPct val="160000"/>
              </a:lnSpc>
              <a:tabLst>
                <a:tab pos="2041525" algn="l"/>
              </a:tabLst>
            </a:pPr>
            <a:r>
              <a:rPr lang="zh-CN" altLang="en-US" sz="2200">
                <a:latin typeface="黑体" pitchFamily="2" charset="-122"/>
                <a:ea typeface="黑体" pitchFamily="2" charset="-122"/>
              </a:rPr>
              <a:t>    把2000─2099内存区域中的内容复制到3000─3099 内存区域中.</a:t>
            </a:r>
          </a:p>
          <a:p>
            <a:pPr indent="419100">
              <a:lnSpc>
                <a:spcPct val="160000"/>
              </a:lnSpc>
              <a:tabLst>
                <a:tab pos="2041525" algn="l"/>
              </a:tabLst>
            </a:pPr>
            <a:r>
              <a:rPr lang="zh-CN" altLang="en-US" sz="2200">
                <a:solidFill>
                  <a:srgbClr val="FF0000"/>
                </a:solidFill>
                <a:latin typeface="黑体" pitchFamily="2" charset="-122"/>
                <a:ea typeface="黑体" pitchFamily="2" charset="-122"/>
              </a:rPr>
              <a:t>[解] </a:t>
            </a:r>
            <a:r>
              <a:rPr lang="en-US" altLang="zh-CN" sz="2200">
                <a:latin typeface="黑体" pitchFamily="2" charset="-122"/>
                <a:ea typeface="黑体" pitchFamily="2" charset="-122"/>
              </a:rPr>
              <a:t>CX</a:t>
            </a:r>
            <a:r>
              <a:rPr lang="zh-CN" altLang="en-US" sz="2200">
                <a:latin typeface="黑体" pitchFamily="2" charset="-122"/>
                <a:ea typeface="黑体" pitchFamily="2" charset="-122"/>
              </a:rPr>
              <a:t>作为传输数据的循环计数器（倒计数）；</a:t>
            </a:r>
          </a:p>
          <a:p>
            <a:pPr indent="419100" algn="l">
              <a:lnSpc>
                <a:spcPct val="130000"/>
              </a:lnSpc>
              <a:tabLst>
                <a:tab pos="2041525" algn="l"/>
              </a:tabLst>
            </a:pPr>
            <a:r>
              <a:rPr lang="zh-CN" altLang="en-US" sz="2200">
                <a:latin typeface="黑体" pitchFamily="2" charset="-122"/>
                <a:ea typeface="黑体" pitchFamily="2" charset="-122"/>
              </a:rPr>
              <a:t>     </a:t>
            </a:r>
            <a:r>
              <a:rPr lang="en-US" altLang="zh-CN" sz="2200">
                <a:latin typeface="黑体" pitchFamily="2" charset="-122"/>
                <a:ea typeface="黑体" pitchFamily="2" charset="-122"/>
              </a:rPr>
              <a:t>BX</a:t>
            </a:r>
            <a:r>
              <a:rPr lang="zh-CN" altLang="en-US" sz="2200">
                <a:latin typeface="黑体" pitchFamily="2" charset="-122"/>
                <a:ea typeface="黑体" pitchFamily="2" charset="-122"/>
              </a:rPr>
              <a:t>作为被复制内存单元的指针（地址）。 </a:t>
            </a:r>
            <a:endParaRPr lang="zh-CN" altLang="en-US" sz="2200" b="0">
              <a:solidFill>
                <a:schemeClr val="tx1"/>
              </a:solidFill>
              <a:latin typeface="黑体" pitchFamily="2" charset="-122"/>
              <a:ea typeface="黑体" pitchFamily="2" charset="-122"/>
            </a:endParaRPr>
          </a:p>
        </p:txBody>
      </p:sp>
      <p:grpSp>
        <p:nvGrpSpPr>
          <p:cNvPr id="82947" name="Group 12"/>
          <p:cNvGrpSpPr>
            <a:grpSpLocks/>
          </p:cNvGrpSpPr>
          <p:nvPr/>
        </p:nvGrpSpPr>
        <p:grpSpPr bwMode="auto">
          <a:xfrm>
            <a:off x="1365250" y="2687638"/>
            <a:ext cx="4794250" cy="2809875"/>
            <a:chOff x="860" y="1693"/>
            <a:chExt cx="3020" cy="1770"/>
          </a:xfrm>
        </p:grpSpPr>
        <p:sp>
          <p:nvSpPr>
            <p:cNvPr id="82948" name="AutoShape 4"/>
            <p:cNvSpPr>
              <a:spLocks noChangeArrowheads="1"/>
            </p:cNvSpPr>
            <p:nvPr/>
          </p:nvSpPr>
          <p:spPr bwMode="auto">
            <a:xfrm>
              <a:off x="2442" y="1693"/>
              <a:ext cx="1438" cy="1770"/>
            </a:xfrm>
            <a:prstGeom prst="flowChartPunchedTape">
              <a:avLst/>
            </a:prstGeom>
            <a:solidFill>
              <a:srgbClr val="FFFFFF"/>
            </a:solidFill>
            <a:ln w="19050">
              <a:solidFill>
                <a:srgbClr val="000099"/>
              </a:solidFill>
              <a:miter lim="800000"/>
              <a:headEnd/>
              <a:tailEnd/>
            </a:ln>
          </p:spPr>
          <p:txBody>
            <a:bodyPr/>
            <a:lstStyle/>
            <a:p>
              <a:pPr>
                <a:lnSpc>
                  <a:spcPct val="90000"/>
                </a:lnSpc>
              </a:pPr>
              <a:endParaRPr lang="zh-CN" altLang="en-US">
                <a:latin typeface="黑体" pitchFamily="2" charset="-122"/>
                <a:ea typeface="黑体" pitchFamily="2" charset="-122"/>
              </a:endParaRPr>
            </a:p>
          </p:txBody>
        </p:sp>
        <p:sp>
          <p:nvSpPr>
            <p:cNvPr id="82949" name="Text Box 5"/>
            <p:cNvSpPr txBox="1">
              <a:spLocks noChangeArrowheads="1"/>
            </p:cNvSpPr>
            <p:nvPr/>
          </p:nvSpPr>
          <p:spPr bwMode="auto">
            <a:xfrm>
              <a:off x="2442" y="2148"/>
              <a:ext cx="1438" cy="257"/>
            </a:xfrm>
            <a:prstGeom prst="rect">
              <a:avLst/>
            </a:prstGeom>
            <a:solidFill>
              <a:srgbClr val="CCFFCC"/>
            </a:solidFill>
            <a:ln w="19050">
              <a:solidFill>
                <a:srgbClr val="000099"/>
              </a:solidFill>
              <a:miter lim="800000"/>
              <a:headEnd/>
              <a:tailEnd/>
            </a:ln>
          </p:spPr>
          <p:txBody>
            <a:bodyPr/>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endParaRPr lang="zh-CN" altLang="en-US" sz="2000" b="0">
                <a:solidFill>
                  <a:schemeClr val="tx1"/>
                </a:solidFill>
                <a:latin typeface="黑体" pitchFamily="2" charset="-122"/>
                <a:ea typeface="黑体" pitchFamily="2" charset="-122"/>
              </a:endParaRPr>
            </a:p>
          </p:txBody>
        </p:sp>
        <p:sp>
          <p:nvSpPr>
            <p:cNvPr id="82950" name="Text Box 6"/>
            <p:cNvSpPr txBox="1">
              <a:spLocks noChangeArrowheads="1"/>
            </p:cNvSpPr>
            <p:nvPr/>
          </p:nvSpPr>
          <p:spPr bwMode="auto">
            <a:xfrm>
              <a:off x="2442" y="2662"/>
              <a:ext cx="1438" cy="257"/>
            </a:xfrm>
            <a:prstGeom prst="rect">
              <a:avLst/>
            </a:prstGeom>
            <a:solidFill>
              <a:srgbClr val="CCFFCC"/>
            </a:solidFill>
            <a:ln w="19050">
              <a:solidFill>
                <a:srgbClr val="000099"/>
              </a:solidFill>
              <a:miter lim="800000"/>
              <a:headEnd/>
              <a:tailEnd/>
            </a:ln>
          </p:spPr>
          <p:txBody>
            <a:bodyPr/>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endParaRPr lang="zh-CN" altLang="en-US" sz="2000" b="0">
                <a:solidFill>
                  <a:schemeClr val="tx1"/>
                </a:solidFill>
                <a:latin typeface="黑体" pitchFamily="2" charset="-122"/>
                <a:ea typeface="黑体" pitchFamily="2" charset="-122"/>
              </a:endParaRPr>
            </a:p>
          </p:txBody>
        </p:sp>
        <p:sp>
          <p:nvSpPr>
            <p:cNvPr id="82951" name="Text Box 7"/>
            <p:cNvSpPr txBox="1">
              <a:spLocks noChangeArrowheads="1"/>
            </p:cNvSpPr>
            <p:nvPr/>
          </p:nvSpPr>
          <p:spPr bwMode="auto">
            <a:xfrm>
              <a:off x="1885" y="2047"/>
              <a:ext cx="682"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r>
                <a:rPr lang="zh-CN" altLang="en-US" sz="2000">
                  <a:solidFill>
                    <a:srgbClr val="000099"/>
                  </a:solidFill>
                  <a:latin typeface="黑体" pitchFamily="2" charset="-122"/>
                  <a:ea typeface="黑体" pitchFamily="2" charset="-122"/>
                </a:rPr>
                <a:t>2000</a:t>
              </a:r>
            </a:p>
          </p:txBody>
        </p:sp>
        <p:sp>
          <p:nvSpPr>
            <p:cNvPr id="82952" name="Text Box 8"/>
            <p:cNvSpPr txBox="1">
              <a:spLocks noChangeArrowheads="1"/>
            </p:cNvSpPr>
            <p:nvPr/>
          </p:nvSpPr>
          <p:spPr bwMode="auto">
            <a:xfrm>
              <a:off x="1902" y="2551"/>
              <a:ext cx="684" cy="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r>
                <a:rPr lang="zh-CN" altLang="en-US" sz="2000">
                  <a:solidFill>
                    <a:srgbClr val="000099"/>
                  </a:solidFill>
                  <a:latin typeface="黑体" pitchFamily="2" charset="-122"/>
                  <a:ea typeface="黑体" pitchFamily="2" charset="-122"/>
                </a:rPr>
                <a:t>3000</a:t>
              </a:r>
            </a:p>
          </p:txBody>
        </p:sp>
        <p:sp>
          <p:nvSpPr>
            <p:cNvPr id="82953" name="Text Box 9"/>
            <p:cNvSpPr txBox="1">
              <a:spLocks noChangeArrowheads="1"/>
            </p:cNvSpPr>
            <p:nvPr/>
          </p:nvSpPr>
          <p:spPr bwMode="auto">
            <a:xfrm>
              <a:off x="860" y="2089"/>
              <a:ext cx="593" cy="247"/>
            </a:xfrm>
            <a:prstGeom prst="rect">
              <a:avLst/>
            </a:prstGeom>
            <a:noFill/>
            <a:ln w="19050">
              <a:solidFill>
                <a:srgbClr val="000099"/>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r>
                <a:rPr lang="en-US" altLang="zh-CN" sz="2000">
                  <a:solidFill>
                    <a:srgbClr val="000099"/>
                  </a:solidFill>
                  <a:latin typeface="黑体" pitchFamily="2" charset="-122"/>
                  <a:ea typeface="黑体" pitchFamily="2" charset="-122"/>
                </a:rPr>
                <a:t>BX</a:t>
              </a:r>
            </a:p>
          </p:txBody>
        </p:sp>
        <p:sp>
          <p:nvSpPr>
            <p:cNvPr id="82954" name="Line 10"/>
            <p:cNvSpPr>
              <a:spLocks noChangeShapeType="1"/>
            </p:cNvSpPr>
            <p:nvPr/>
          </p:nvSpPr>
          <p:spPr bwMode="auto">
            <a:xfrm>
              <a:off x="1346" y="2197"/>
              <a:ext cx="503" cy="0"/>
            </a:xfrm>
            <a:prstGeom prst="line">
              <a:avLst/>
            </a:prstGeom>
            <a:noFill/>
            <a:ln w="19050">
              <a:solidFill>
                <a:srgbClr val="000099"/>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transition>
    <p:wipe dir="d"/>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8"/>
          <p:cNvSpPr>
            <a:spLocks noChangeArrowheads="1"/>
          </p:cNvSpPr>
          <p:nvPr/>
        </p:nvSpPr>
        <p:spPr bwMode="auto">
          <a:xfrm>
            <a:off x="539750" y="585788"/>
            <a:ext cx="4079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eaLnBrk="1" hangingPunct="1"/>
            <a:r>
              <a:rPr kumimoji="0" lang="zh-CN" altLang="en-US">
                <a:solidFill>
                  <a:srgbClr val="800000"/>
                </a:solidFill>
                <a:latin typeface="黑体" pitchFamily="2" charset="-122"/>
                <a:ea typeface="黑体" pitchFamily="2" charset="-122"/>
              </a:rPr>
              <a:t>关于指令功能描述的说明：</a:t>
            </a:r>
          </a:p>
        </p:txBody>
      </p:sp>
      <p:sp>
        <p:nvSpPr>
          <p:cNvPr id="10243" name="Rectangle 24"/>
          <p:cNvSpPr>
            <a:spLocks noChangeArrowheads="1"/>
          </p:cNvSpPr>
          <p:nvPr/>
        </p:nvSpPr>
        <p:spPr bwMode="auto">
          <a:xfrm>
            <a:off x="811213" y="1152525"/>
            <a:ext cx="8332787"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eaLnBrk="1" hangingPunct="1">
              <a:lnSpc>
                <a:spcPct val="110000"/>
              </a:lnSpc>
              <a:spcBef>
                <a:spcPct val="20000"/>
              </a:spcBef>
              <a:buClr>
                <a:schemeClr val="bg1"/>
              </a:buClr>
              <a:buFont typeface="Wingdings" pitchFamily="2" charset="2"/>
              <a:buNone/>
            </a:pPr>
            <a:r>
              <a:rPr lang="zh-CN" altLang="en-US">
                <a:solidFill>
                  <a:schemeClr val="hlink"/>
                </a:solidFill>
                <a:latin typeface="黑体" pitchFamily="2" charset="-122"/>
                <a:ea typeface="黑体" pitchFamily="2" charset="-122"/>
              </a:rPr>
              <a:t>例如：</a:t>
            </a:r>
            <a:r>
              <a:rPr lang="en-US" altLang="zh-CN">
                <a:latin typeface="黑体" pitchFamily="2" charset="-122"/>
                <a:ea typeface="黑体" pitchFamily="2" charset="-122"/>
              </a:rPr>
              <a:t>ADD  A3,A1,A2	</a:t>
            </a:r>
            <a:r>
              <a:rPr lang="en-US" altLang="zh-CN">
                <a:solidFill>
                  <a:schemeClr val="hlink"/>
                </a:solidFill>
                <a:latin typeface="黑体" pitchFamily="2" charset="-122"/>
                <a:ea typeface="黑体" pitchFamily="2" charset="-122"/>
              </a:rPr>
              <a:t>; A3←(A1)+(A2)</a:t>
            </a:r>
          </a:p>
          <a:p>
            <a:pPr algn="l" eaLnBrk="1" hangingPunct="1">
              <a:lnSpc>
                <a:spcPct val="40000"/>
              </a:lnSpc>
              <a:spcBef>
                <a:spcPct val="20000"/>
              </a:spcBef>
              <a:buClr>
                <a:schemeClr val="bg1"/>
              </a:buClr>
              <a:buFont typeface="Wingdings" pitchFamily="2" charset="2"/>
              <a:buNone/>
            </a:pPr>
            <a:endParaRPr lang="zh-CN" altLang="en-US">
              <a:latin typeface="黑体" pitchFamily="2" charset="-122"/>
              <a:ea typeface="黑体" pitchFamily="2" charset="-122"/>
            </a:endParaRPr>
          </a:p>
        </p:txBody>
      </p:sp>
      <p:sp>
        <p:nvSpPr>
          <p:cNvPr id="10244" name="Rectangle 7"/>
          <p:cNvSpPr>
            <a:spLocks noChangeArrowheads="1"/>
          </p:cNvSpPr>
          <p:nvPr/>
        </p:nvSpPr>
        <p:spPr bwMode="auto">
          <a:xfrm>
            <a:off x="522288" y="1843088"/>
            <a:ext cx="8621712" cy="2751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eaLnBrk="1" hangingPunct="1">
              <a:lnSpc>
                <a:spcPct val="120000"/>
              </a:lnSpc>
            </a:pPr>
            <a:r>
              <a:rPr kumimoji="0" lang="zh-CN" altLang="en-US">
                <a:latin typeface="黑体" pitchFamily="2" charset="-122"/>
                <a:ea typeface="黑体" pitchFamily="2" charset="-122"/>
              </a:rPr>
              <a:t>其注解的含义：</a:t>
            </a:r>
          </a:p>
          <a:p>
            <a:pPr algn="l" eaLnBrk="1" hangingPunct="1">
              <a:lnSpc>
                <a:spcPct val="120000"/>
              </a:lnSpc>
            </a:pPr>
            <a:r>
              <a:rPr kumimoji="0" lang="zh-CN" altLang="en-US">
                <a:latin typeface="黑体" pitchFamily="2" charset="-122"/>
                <a:ea typeface="黑体" pitchFamily="2" charset="-122"/>
              </a:rPr>
              <a:t>   “</a:t>
            </a:r>
            <a:r>
              <a:rPr kumimoji="0" lang="zh-CN" altLang="en-US">
                <a:solidFill>
                  <a:srgbClr val="FF0000"/>
                </a:solidFill>
                <a:latin typeface="黑体" pitchFamily="2" charset="-122"/>
                <a:ea typeface="黑体" pitchFamily="2" charset="-122"/>
              </a:rPr>
              <a:t>←</a:t>
            </a:r>
            <a:r>
              <a:rPr kumimoji="0" lang="zh-CN" altLang="en-US">
                <a:latin typeface="黑体" pitchFamily="2" charset="-122"/>
                <a:ea typeface="黑体" pitchFamily="2" charset="-122"/>
              </a:rPr>
              <a:t>”左侧： 目的地址（存放结果的地址）；</a:t>
            </a:r>
          </a:p>
          <a:p>
            <a:pPr algn="l" eaLnBrk="1" hangingPunct="1">
              <a:lnSpc>
                <a:spcPct val="120000"/>
              </a:lnSpc>
            </a:pPr>
            <a:r>
              <a:rPr kumimoji="0" lang="zh-CN" altLang="en-US">
                <a:latin typeface="黑体" pitchFamily="2" charset="-122"/>
                <a:ea typeface="黑体" pitchFamily="2" charset="-122"/>
              </a:rPr>
              <a:t>   </a:t>
            </a:r>
            <a:r>
              <a:rPr kumimoji="0" lang="zh-CN" altLang="zh-CN">
                <a:latin typeface="黑体" pitchFamily="2" charset="-122"/>
                <a:ea typeface="黑体" pitchFamily="2" charset="-122"/>
              </a:rPr>
              <a:t>“</a:t>
            </a:r>
            <a:r>
              <a:rPr kumimoji="0" lang="zh-CN" altLang="zh-CN">
                <a:solidFill>
                  <a:srgbClr val="FF0000"/>
                </a:solidFill>
                <a:latin typeface="黑体" pitchFamily="2" charset="-122"/>
                <a:ea typeface="黑体" pitchFamily="2" charset="-122"/>
              </a:rPr>
              <a:t>←</a:t>
            </a:r>
            <a:r>
              <a:rPr kumimoji="0" lang="zh-CN" altLang="zh-CN">
                <a:latin typeface="黑体" pitchFamily="2" charset="-122"/>
                <a:ea typeface="黑体" pitchFamily="2" charset="-122"/>
              </a:rPr>
              <a:t>”</a:t>
            </a:r>
            <a:r>
              <a:rPr kumimoji="0" lang="zh-CN" altLang="en-US">
                <a:latin typeface="黑体" pitchFamily="2" charset="-122"/>
                <a:ea typeface="黑体" pitchFamily="2" charset="-122"/>
              </a:rPr>
              <a:t>右侧： </a:t>
            </a:r>
            <a:r>
              <a:rPr kumimoji="0" lang="zh-CN" altLang="zh-CN">
                <a:latin typeface="黑体" pitchFamily="2" charset="-122"/>
                <a:ea typeface="黑体" pitchFamily="2" charset="-122"/>
              </a:rPr>
              <a:t>赋值给目的地址的</a:t>
            </a:r>
            <a:r>
              <a:rPr kumimoji="0" lang="zh-CN" altLang="en-US">
                <a:latin typeface="黑体" pitchFamily="2" charset="-122"/>
                <a:ea typeface="黑体" pitchFamily="2" charset="-122"/>
              </a:rPr>
              <a:t>数据</a:t>
            </a:r>
            <a:r>
              <a:rPr kumimoji="0" lang="zh-CN" altLang="zh-CN">
                <a:latin typeface="黑体" pitchFamily="2" charset="-122"/>
                <a:ea typeface="黑体" pitchFamily="2" charset="-122"/>
              </a:rPr>
              <a:t>的计算式</a:t>
            </a:r>
            <a:r>
              <a:rPr kumimoji="0" lang="zh-CN" altLang="en-US">
                <a:latin typeface="黑体" pitchFamily="2" charset="-122"/>
                <a:ea typeface="黑体" pitchFamily="2" charset="-122"/>
              </a:rPr>
              <a:t>；</a:t>
            </a:r>
            <a:endParaRPr kumimoji="0" lang="en-US" altLang="zh-CN">
              <a:latin typeface="黑体" pitchFamily="2" charset="-122"/>
              <a:ea typeface="黑体" pitchFamily="2" charset="-122"/>
            </a:endParaRPr>
          </a:p>
          <a:p>
            <a:pPr algn="l" eaLnBrk="1" hangingPunct="1">
              <a:lnSpc>
                <a:spcPct val="120000"/>
              </a:lnSpc>
            </a:pPr>
            <a:r>
              <a:rPr kumimoji="0" lang="en-US" altLang="zh-CN">
                <a:latin typeface="黑体" pitchFamily="2" charset="-122"/>
                <a:ea typeface="黑体" pitchFamily="2" charset="-122"/>
              </a:rPr>
              <a:t>    A1</a:t>
            </a:r>
            <a:r>
              <a:rPr kumimoji="0" lang="zh-CN" altLang="en-US">
                <a:latin typeface="黑体" pitchFamily="2" charset="-122"/>
                <a:ea typeface="黑体" pitchFamily="2" charset="-122"/>
              </a:rPr>
              <a:t>、</a:t>
            </a:r>
            <a:r>
              <a:rPr kumimoji="0" lang="en-US" altLang="zh-CN">
                <a:latin typeface="黑体" pitchFamily="2" charset="-122"/>
                <a:ea typeface="黑体" pitchFamily="2" charset="-122"/>
              </a:rPr>
              <a:t>A2</a:t>
            </a:r>
            <a:r>
              <a:rPr kumimoji="0" lang="zh-CN" altLang="en-US">
                <a:latin typeface="黑体" pitchFamily="2" charset="-122"/>
                <a:ea typeface="黑体" pitchFamily="2" charset="-122"/>
              </a:rPr>
              <a:t>、</a:t>
            </a:r>
            <a:r>
              <a:rPr kumimoji="0" lang="en-US" altLang="zh-CN">
                <a:latin typeface="黑体" pitchFamily="2" charset="-122"/>
                <a:ea typeface="黑体" pitchFamily="2" charset="-122"/>
              </a:rPr>
              <a:t>A3</a:t>
            </a:r>
            <a:r>
              <a:rPr kumimoji="0" lang="zh-CN" altLang="en-US">
                <a:latin typeface="黑体" pitchFamily="2" charset="-122"/>
                <a:ea typeface="黑体" pitchFamily="2" charset="-122"/>
              </a:rPr>
              <a:t>：地址；</a:t>
            </a:r>
          </a:p>
          <a:p>
            <a:pPr algn="l" eaLnBrk="1" hangingPunct="1">
              <a:lnSpc>
                <a:spcPct val="120000"/>
              </a:lnSpc>
            </a:pPr>
            <a:r>
              <a:rPr kumimoji="0" lang="zh-CN" altLang="en-US">
                <a:latin typeface="黑体" pitchFamily="2" charset="-122"/>
                <a:ea typeface="黑体" pitchFamily="2" charset="-122"/>
              </a:rPr>
              <a:t>    </a:t>
            </a:r>
            <a:r>
              <a:rPr kumimoji="0" lang="en-US" altLang="zh-CN">
                <a:latin typeface="黑体" pitchFamily="2" charset="-122"/>
                <a:ea typeface="黑体" pitchFamily="2" charset="-122"/>
              </a:rPr>
              <a:t>(A1)</a:t>
            </a:r>
            <a:r>
              <a:rPr kumimoji="0" lang="zh-CN" altLang="en-US">
                <a:latin typeface="黑体" pitchFamily="2" charset="-122"/>
                <a:ea typeface="黑体" pitchFamily="2" charset="-122"/>
              </a:rPr>
              <a:t>：    </a:t>
            </a:r>
            <a:r>
              <a:rPr kumimoji="0" lang="en-US" altLang="zh-CN">
                <a:latin typeface="黑体" pitchFamily="2" charset="-122"/>
                <a:ea typeface="黑体" pitchFamily="2" charset="-122"/>
              </a:rPr>
              <a:t>  </a:t>
            </a:r>
            <a:r>
              <a:rPr kumimoji="0" lang="zh-CN" altLang="en-US">
                <a:latin typeface="黑体" pitchFamily="2" charset="-122"/>
                <a:ea typeface="黑体" pitchFamily="2" charset="-122"/>
              </a:rPr>
              <a:t>地址</a:t>
            </a:r>
            <a:r>
              <a:rPr kumimoji="0" lang="en-US" altLang="zh-CN">
                <a:latin typeface="黑体" pitchFamily="2" charset="-122"/>
                <a:ea typeface="黑体" pitchFamily="2" charset="-122"/>
              </a:rPr>
              <a:t>A1</a:t>
            </a:r>
            <a:r>
              <a:rPr kumimoji="0" lang="zh-CN" altLang="en-US">
                <a:latin typeface="黑体" pitchFamily="2" charset="-122"/>
                <a:ea typeface="黑体" pitchFamily="2" charset="-122"/>
              </a:rPr>
              <a:t>中的数据；</a:t>
            </a:r>
          </a:p>
          <a:p>
            <a:pPr algn="l" eaLnBrk="1" hangingPunct="1">
              <a:lnSpc>
                <a:spcPct val="120000"/>
              </a:lnSpc>
            </a:pPr>
            <a:r>
              <a:rPr kumimoji="0" lang="zh-CN" altLang="en-US">
                <a:latin typeface="黑体" pitchFamily="2" charset="-122"/>
                <a:ea typeface="黑体" pitchFamily="2" charset="-122"/>
              </a:rPr>
              <a:t>    </a:t>
            </a:r>
            <a:r>
              <a:rPr kumimoji="0" lang="en-US" altLang="zh-CN">
                <a:latin typeface="黑体" pitchFamily="2" charset="-122"/>
                <a:ea typeface="黑体" pitchFamily="2" charset="-122"/>
              </a:rPr>
              <a:t>((A1))</a:t>
            </a:r>
            <a:r>
              <a:rPr kumimoji="0" lang="zh-CN" altLang="en-US">
                <a:latin typeface="黑体" pitchFamily="2" charset="-122"/>
                <a:ea typeface="黑体" pitchFamily="2" charset="-122"/>
              </a:rPr>
              <a:t>：  </a:t>
            </a:r>
            <a:r>
              <a:rPr kumimoji="0" lang="en-US" altLang="zh-CN">
                <a:latin typeface="黑体" pitchFamily="2" charset="-122"/>
                <a:ea typeface="黑体" pitchFamily="2" charset="-122"/>
              </a:rPr>
              <a:t>  </a:t>
            </a:r>
            <a:r>
              <a:rPr kumimoji="0" lang="zh-CN" altLang="en-US">
                <a:latin typeface="黑体" pitchFamily="2" charset="-122"/>
                <a:ea typeface="黑体" pitchFamily="2" charset="-122"/>
              </a:rPr>
              <a:t>以</a:t>
            </a:r>
            <a:r>
              <a:rPr kumimoji="0" lang="en-US" altLang="zh-CN">
                <a:latin typeface="黑体" pitchFamily="2" charset="-122"/>
                <a:ea typeface="黑体" pitchFamily="2" charset="-122"/>
              </a:rPr>
              <a:t>A1</a:t>
            </a:r>
            <a:r>
              <a:rPr kumimoji="0" lang="zh-CN" altLang="en-US">
                <a:latin typeface="黑体" pitchFamily="2" charset="-122"/>
                <a:ea typeface="黑体" pitchFamily="2" charset="-122"/>
              </a:rPr>
              <a:t>中的数据为内存地址的存储单元数据。</a:t>
            </a:r>
          </a:p>
        </p:txBody>
      </p:sp>
      <p:sp>
        <p:nvSpPr>
          <p:cNvPr id="10245" name="Rectangle 7"/>
          <p:cNvSpPr>
            <a:spLocks noChangeArrowheads="1"/>
          </p:cNvSpPr>
          <p:nvPr/>
        </p:nvSpPr>
        <p:spPr bwMode="auto">
          <a:xfrm>
            <a:off x="558800" y="4932363"/>
            <a:ext cx="8585200" cy="979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eaLnBrk="1" hangingPunct="1">
              <a:lnSpc>
                <a:spcPct val="120000"/>
              </a:lnSpc>
            </a:pPr>
            <a:r>
              <a:rPr kumimoji="0" lang="zh-CN" altLang="en-US">
                <a:latin typeface="黑体" pitchFamily="2" charset="-122"/>
                <a:ea typeface="黑体" pitchFamily="2" charset="-122"/>
              </a:rPr>
              <a:t>该指令的功能：</a:t>
            </a:r>
            <a:r>
              <a:rPr lang="en-US" altLang="zh-CN">
                <a:latin typeface="黑体" pitchFamily="2" charset="-122"/>
                <a:ea typeface="黑体" pitchFamily="2" charset="-122"/>
              </a:rPr>
              <a:t>A1</a:t>
            </a:r>
            <a:r>
              <a:rPr lang="zh-CN" altLang="en-US">
                <a:latin typeface="黑体" pitchFamily="2" charset="-122"/>
                <a:ea typeface="黑体" pitchFamily="2" charset="-122"/>
              </a:rPr>
              <a:t>中的数据和</a:t>
            </a:r>
            <a:r>
              <a:rPr lang="en-US" altLang="zh-CN">
                <a:latin typeface="黑体" pitchFamily="2" charset="-122"/>
                <a:ea typeface="黑体" pitchFamily="2" charset="-122"/>
              </a:rPr>
              <a:t>A2</a:t>
            </a:r>
            <a:r>
              <a:rPr lang="zh-CN" altLang="en-US">
                <a:latin typeface="黑体" pitchFamily="2" charset="-122"/>
                <a:ea typeface="黑体" pitchFamily="2" charset="-122"/>
              </a:rPr>
              <a:t>中的数据进行“加”运算</a:t>
            </a:r>
            <a:r>
              <a:rPr lang="en-US" altLang="zh-CN">
                <a:latin typeface="黑体" pitchFamily="2" charset="-122"/>
                <a:ea typeface="黑体" pitchFamily="2" charset="-122"/>
              </a:rPr>
              <a:t>,</a:t>
            </a:r>
          </a:p>
          <a:p>
            <a:pPr algn="l" eaLnBrk="1" hangingPunct="1">
              <a:lnSpc>
                <a:spcPct val="120000"/>
              </a:lnSpc>
            </a:pPr>
            <a:r>
              <a:rPr lang="zh-CN" altLang="en-US">
                <a:latin typeface="黑体" pitchFamily="2" charset="-122"/>
                <a:ea typeface="黑体" pitchFamily="2" charset="-122"/>
              </a:rPr>
              <a:t>              结果存入到</a:t>
            </a:r>
            <a:r>
              <a:rPr lang="en-US" altLang="zh-CN">
                <a:latin typeface="黑体" pitchFamily="2" charset="-122"/>
                <a:ea typeface="黑体" pitchFamily="2" charset="-122"/>
              </a:rPr>
              <a:t>A3</a:t>
            </a:r>
            <a:r>
              <a:rPr lang="zh-CN" altLang="en-US">
                <a:latin typeface="黑体" pitchFamily="2" charset="-122"/>
                <a:ea typeface="黑体" pitchFamily="2" charset="-122"/>
              </a:rPr>
              <a:t>中。</a:t>
            </a:r>
          </a:p>
        </p:txBody>
      </p:sp>
    </p:spTree>
  </p:cSld>
  <p:clrMapOvr>
    <a:masterClrMapping/>
  </p:clrMapOvr>
  <p:transition>
    <p:wipe dir="d"/>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3970" name="Group 24"/>
          <p:cNvGrpSpPr>
            <a:grpSpLocks/>
          </p:cNvGrpSpPr>
          <p:nvPr/>
        </p:nvGrpSpPr>
        <p:grpSpPr bwMode="auto">
          <a:xfrm>
            <a:off x="4114800" y="4246563"/>
            <a:ext cx="3917950" cy="2074862"/>
            <a:chOff x="600" y="1421"/>
            <a:chExt cx="2107" cy="1363"/>
          </a:xfrm>
        </p:grpSpPr>
        <p:sp>
          <p:nvSpPr>
            <p:cNvPr id="83994" name="AutoShape 25"/>
            <p:cNvSpPr>
              <a:spLocks noChangeArrowheads="1"/>
            </p:cNvSpPr>
            <p:nvPr/>
          </p:nvSpPr>
          <p:spPr bwMode="auto">
            <a:xfrm>
              <a:off x="1704" y="1421"/>
              <a:ext cx="1003" cy="1363"/>
            </a:xfrm>
            <a:prstGeom prst="flowChartPunchedTape">
              <a:avLst/>
            </a:prstGeom>
            <a:solidFill>
              <a:srgbClr val="FFFFFF"/>
            </a:solidFill>
            <a:ln w="19050">
              <a:solidFill>
                <a:srgbClr val="000099"/>
              </a:solidFill>
              <a:miter lim="800000"/>
              <a:headEnd/>
              <a:tailEnd/>
            </a:ln>
          </p:spPr>
          <p:txBody>
            <a:bodyPr tIns="0" bIns="0"/>
            <a:lstStyle/>
            <a:p>
              <a:pPr>
                <a:lnSpc>
                  <a:spcPct val="90000"/>
                </a:lnSpc>
              </a:pPr>
              <a:endParaRPr lang="zh-CN" altLang="en-US">
                <a:latin typeface="黑体" pitchFamily="2" charset="-122"/>
                <a:ea typeface="黑体" pitchFamily="2" charset="-122"/>
              </a:endParaRPr>
            </a:p>
          </p:txBody>
        </p:sp>
        <p:sp>
          <p:nvSpPr>
            <p:cNvPr id="83995" name="Text Box 26"/>
            <p:cNvSpPr txBox="1">
              <a:spLocks noChangeArrowheads="1"/>
            </p:cNvSpPr>
            <p:nvPr/>
          </p:nvSpPr>
          <p:spPr bwMode="auto">
            <a:xfrm>
              <a:off x="1704" y="1771"/>
              <a:ext cx="1003" cy="198"/>
            </a:xfrm>
            <a:prstGeom prst="rect">
              <a:avLst/>
            </a:prstGeom>
            <a:solidFill>
              <a:srgbClr val="CCFFCC"/>
            </a:solidFill>
            <a:ln w="19050">
              <a:solidFill>
                <a:srgbClr val="000099"/>
              </a:solidFill>
              <a:miter lim="800000"/>
              <a:headEnd/>
              <a:tailEnd/>
            </a:ln>
          </p:spPr>
          <p:txBody>
            <a:bodyPr t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endParaRPr lang="zh-CN" altLang="en-US" sz="1600" b="0">
                <a:solidFill>
                  <a:schemeClr val="tx1"/>
                </a:solidFill>
                <a:latin typeface="黑体" pitchFamily="2" charset="-122"/>
                <a:ea typeface="黑体" pitchFamily="2" charset="-122"/>
              </a:endParaRPr>
            </a:p>
          </p:txBody>
        </p:sp>
        <p:sp>
          <p:nvSpPr>
            <p:cNvPr id="83996" name="Text Box 27"/>
            <p:cNvSpPr txBox="1">
              <a:spLocks noChangeArrowheads="1"/>
            </p:cNvSpPr>
            <p:nvPr/>
          </p:nvSpPr>
          <p:spPr bwMode="auto">
            <a:xfrm>
              <a:off x="1704" y="2167"/>
              <a:ext cx="1003" cy="198"/>
            </a:xfrm>
            <a:prstGeom prst="rect">
              <a:avLst/>
            </a:prstGeom>
            <a:solidFill>
              <a:srgbClr val="CCFFCC"/>
            </a:solidFill>
            <a:ln w="19050">
              <a:solidFill>
                <a:srgbClr val="000099"/>
              </a:solidFill>
              <a:miter lim="800000"/>
              <a:headEnd/>
              <a:tailEnd/>
            </a:ln>
          </p:spPr>
          <p:txBody>
            <a:bodyPr t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endParaRPr lang="zh-CN" altLang="en-US" sz="1600" b="0">
                <a:solidFill>
                  <a:schemeClr val="tx1"/>
                </a:solidFill>
                <a:latin typeface="黑体" pitchFamily="2" charset="-122"/>
                <a:ea typeface="黑体" pitchFamily="2" charset="-122"/>
              </a:endParaRPr>
            </a:p>
          </p:txBody>
        </p:sp>
        <p:sp>
          <p:nvSpPr>
            <p:cNvPr id="83997" name="Text Box 28"/>
            <p:cNvSpPr txBox="1">
              <a:spLocks noChangeArrowheads="1"/>
            </p:cNvSpPr>
            <p:nvPr/>
          </p:nvSpPr>
          <p:spPr bwMode="auto">
            <a:xfrm>
              <a:off x="1315" y="1726"/>
              <a:ext cx="476" cy="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t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r>
                <a:rPr lang="zh-CN" altLang="en-US" sz="1600">
                  <a:solidFill>
                    <a:srgbClr val="000099"/>
                  </a:solidFill>
                  <a:latin typeface="黑体" pitchFamily="2" charset="-122"/>
                  <a:ea typeface="黑体" pitchFamily="2" charset="-122"/>
                </a:rPr>
                <a:t>2000</a:t>
              </a:r>
            </a:p>
          </p:txBody>
        </p:sp>
        <p:sp>
          <p:nvSpPr>
            <p:cNvPr id="83998" name="Text Box 29"/>
            <p:cNvSpPr txBox="1">
              <a:spLocks noChangeArrowheads="1"/>
            </p:cNvSpPr>
            <p:nvPr/>
          </p:nvSpPr>
          <p:spPr bwMode="auto">
            <a:xfrm>
              <a:off x="1327" y="2114"/>
              <a:ext cx="477" cy="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t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r>
                <a:rPr lang="zh-CN" altLang="en-US" sz="1600">
                  <a:solidFill>
                    <a:srgbClr val="000099"/>
                  </a:solidFill>
                  <a:latin typeface="黑体" pitchFamily="2" charset="-122"/>
                  <a:ea typeface="黑体" pitchFamily="2" charset="-122"/>
                </a:rPr>
                <a:t>3000</a:t>
              </a:r>
            </a:p>
          </p:txBody>
        </p:sp>
        <p:sp>
          <p:nvSpPr>
            <p:cNvPr id="83999" name="Text Box 30"/>
            <p:cNvSpPr txBox="1">
              <a:spLocks noChangeArrowheads="1"/>
            </p:cNvSpPr>
            <p:nvPr/>
          </p:nvSpPr>
          <p:spPr bwMode="auto">
            <a:xfrm>
              <a:off x="600" y="1726"/>
              <a:ext cx="414" cy="190"/>
            </a:xfrm>
            <a:prstGeom prst="rect">
              <a:avLst/>
            </a:prstGeom>
            <a:noFill/>
            <a:ln w="19050">
              <a:solidFill>
                <a:srgbClr val="000099"/>
              </a:solidFill>
              <a:miter lim="800000"/>
              <a:headEnd/>
              <a:tailEnd/>
            </a:ln>
            <a:extLst>
              <a:ext uri="{909E8E84-426E-40DD-AFC4-6F175D3DCCD1}">
                <a14:hiddenFill xmlns:a14="http://schemas.microsoft.com/office/drawing/2010/main">
                  <a:solidFill>
                    <a:srgbClr val="FFFFFF"/>
                  </a:solidFill>
                </a14:hiddenFill>
              </a:ext>
            </a:extLst>
          </p:spPr>
          <p:txBody>
            <a:bodyPr t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r>
                <a:rPr lang="en-US" altLang="zh-CN" sz="1600">
                  <a:solidFill>
                    <a:srgbClr val="000099"/>
                  </a:solidFill>
                  <a:latin typeface="黑体" pitchFamily="2" charset="-122"/>
                  <a:ea typeface="黑体" pitchFamily="2" charset="-122"/>
                </a:rPr>
                <a:t>BX</a:t>
              </a:r>
            </a:p>
          </p:txBody>
        </p:sp>
        <p:sp>
          <p:nvSpPr>
            <p:cNvPr id="84000" name="Line 31"/>
            <p:cNvSpPr>
              <a:spLocks noChangeShapeType="1"/>
            </p:cNvSpPr>
            <p:nvPr/>
          </p:nvSpPr>
          <p:spPr bwMode="auto">
            <a:xfrm>
              <a:off x="939" y="1809"/>
              <a:ext cx="351" cy="0"/>
            </a:xfrm>
            <a:prstGeom prst="line">
              <a:avLst/>
            </a:prstGeom>
            <a:noFill/>
            <a:ln w="19050">
              <a:solidFill>
                <a:srgbClr val="000099"/>
              </a:solidFill>
              <a:round/>
              <a:headEnd/>
              <a:tailEnd type="triangle" w="med" len="med"/>
            </a:ln>
            <a:extLst>
              <a:ext uri="{909E8E84-426E-40DD-AFC4-6F175D3DCCD1}">
                <a14:hiddenFill xmlns:a14="http://schemas.microsoft.com/office/drawing/2010/main">
                  <a:noFill/>
                </a14:hiddenFill>
              </a:ext>
            </a:extLst>
          </p:spPr>
          <p:txBody>
            <a:bodyPr tIns="0" bIns="0"/>
            <a:lstStyle/>
            <a:p>
              <a:endParaRPr lang="zh-CN" altLang="en-US"/>
            </a:p>
          </p:txBody>
        </p:sp>
      </p:grpSp>
      <p:sp>
        <p:nvSpPr>
          <p:cNvPr id="83971" name="Rectangle 34"/>
          <p:cNvSpPr>
            <a:spLocks noChangeArrowheads="1"/>
          </p:cNvSpPr>
          <p:nvPr/>
        </p:nvSpPr>
        <p:spPr bwMode="auto">
          <a:xfrm>
            <a:off x="3509963" y="501650"/>
            <a:ext cx="5219700" cy="3806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lnSpc>
                <a:spcPct val="150000"/>
              </a:lnSpc>
            </a:pPr>
            <a:r>
              <a:rPr lang="en-US" altLang="zh-CN" sz="1800">
                <a:latin typeface="黑体" pitchFamily="2" charset="-122"/>
                <a:ea typeface="黑体" pitchFamily="2" charset="-122"/>
              </a:rPr>
              <a:t>    MOV CX，100  ；</a:t>
            </a:r>
            <a:r>
              <a:rPr lang="zh-CN" altLang="en-US" sz="1800">
                <a:latin typeface="黑体" pitchFamily="2" charset="-122"/>
                <a:ea typeface="黑体" pitchFamily="2" charset="-122"/>
              </a:rPr>
              <a:t>寄存器寻址、立即数寻址</a:t>
            </a:r>
          </a:p>
          <a:p>
            <a:pPr>
              <a:lnSpc>
                <a:spcPct val="150000"/>
              </a:lnSpc>
            </a:pPr>
            <a:r>
              <a:rPr lang="en-US" altLang="zh-CN" sz="1800">
                <a:latin typeface="黑体" pitchFamily="2" charset="-122"/>
                <a:ea typeface="黑体" pitchFamily="2" charset="-122"/>
              </a:rPr>
              <a:t>    MOV BX，2000 ；</a:t>
            </a:r>
            <a:r>
              <a:rPr lang="zh-CN" altLang="en-US" sz="1800">
                <a:latin typeface="黑体" pitchFamily="2" charset="-122"/>
                <a:ea typeface="黑体" pitchFamily="2" charset="-122"/>
              </a:rPr>
              <a:t>寄存器寻址、立即数寻址</a:t>
            </a:r>
          </a:p>
          <a:p>
            <a:pPr>
              <a:lnSpc>
                <a:spcPct val="150000"/>
              </a:lnSpc>
            </a:pPr>
            <a:r>
              <a:rPr lang="en-US" altLang="zh-CN" sz="1800">
                <a:latin typeface="黑体" pitchFamily="2" charset="-122"/>
                <a:ea typeface="黑体" pitchFamily="2" charset="-122"/>
              </a:rPr>
              <a:t>L1：MOV AL，[BX] ；</a:t>
            </a:r>
            <a:r>
              <a:rPr lang="zh-CN" altLang="en-US" sz="1800">
                <a:latin typeface="黑体" pitchFamily="2" charset="-122"/>
                <a:ea typeface="黑体" pitchFamily="2" charset="-122"/>
              </a:rPr>
              <a:t>寄存器寻址、寄存器间址</a:t>
            </a:r>
          </a:p>
          <a:p>
            <a:pPr>
              <a:lnSpc>
                <a:spcPct val="150000"/>
              </a:lnSpc>
            </a:pPr>
            <a:r>
              <a:rPr lang="en-US" altLang="zh-CN" sz="1800">
                <a:latin typeface="黑体" pitchFamily="2" charset="-122"/>
                <a:ea typeface="黑体" pitchFamily="2" charset="-122"/>
              </a:rPr>
              <a:t>    MOV 1000[BX],AL；</a:t>
            </a:r>
            <a:r>
              <a:rPr lang="zh-CN" altLang="en-US" sz="1800">
                <a:latin typeface="黑体" pitchFamily="2" charset="-122"/>
                <a:ea typeface="黑体" pitchFamily="2" charset="-122"/>
              </a:rPr>
              <a:t>变址寻址、寄存器寻址</a:t>
            </a:r>
          </a:p>
          <a:p>
            <a:pPr>
              <a:lnSpc>
                <a:spcPct val="150000"/>
              </a:lnSpc>
            </a:pPr>
            <a:r>
              <a:rPr lang="zh-CN" altLang="en-US" sz="1800">
                <a:latin typeface="黑体" pitchFamily="2" charset="-122"/>
                <a:ea typeface="黑体" pitchFamily="2" charset="-122"/>
              </a:rPr>
              <a:t>    </a:t>
            </a:r>
            <a:r>
              <a:rPr lang="en-US" altLang="zh-CN" sz="1800">
                <a:latin typeface="黑体" pitchFamily="2" charset="-122"/>
                <a:ea typeface="黑体" pitchFamily="2" charset="-122"/>
              </a:rPr>
              <a:t>INC BX	 </a:t>
            </a:r>
            <a:r>
              <a:rPr lang="zh-CN" altLang="en-US" sz="1800">
                <a:latin typeface="黑体" pitchFamily="2" charset="-122"/>
                <a:ea typeface="黑体" pitchFamily="2" charset="-122"/>
              </a:rPr>
              <a:t>；寄存器寻址，加</a:t>
            </a:r>
            <a:r>
              <a:rPr lang="en-US" altLang="zh-CN" sz="1800">
                <a:latin typeface="黑体" pitchFamily="2" charset="-122"/>
                <a:ea typeface="黑体" pitchFamily="2" charset="-122"/>
              </a:rPr>
              <a:t>1</a:t>
            </a:r>
            <a:r>
              <a:rPr lang="zh-CN" altLang="en-US" sz="1800">
                <a:latin typeface="黑体" pitchFamily="2" charset="-122"/>
                <a:ea typeface="黑体" pitchFamily="2" charset="-122"/>
              </a:rPr>
              <a:t>操作</a:t>
            </a:r>
          </a:p>
          <a:p>
            <a:pPr>
              <a:lnSpc>
                <a:spcPct val="150000"/>
              </a:lnSpc>
            </a:pPr>
            <a:r>
              <a:rPr lang="en-US" altLang="zh-CN" sz="1800">
                <a:latin typeface="黑体" pitchFamily="2" charset="-122"/>
                <a:ea typeface="黑体" pitchFamily="2" charset="-122"/>
              </a:rPr>
              <a:t>    LOOP L1      ；</a:t>
            </a:r>
            <a:r>
              <a:rPr lang="zh-CN" altLang="en-US" sz="1800">
                <a:latin typeface="黑体" pitchFamily="2" charset="-122"/>
                <a:ea typeface="黑体" pitchFamily="2" charset="-122"/>
              </a:rPr>
              <a:t>隐地址、自相对寻址</a:t>
            </a:r>
          </a:p>
          <a:p>
            <a:pPr>
              <a:lnSpc>
                <a:spcPct val="150000"/>
              </a:lnSpc>
            </a:pPr>
            <a:r>
              <a:rPr lang="zh-CN" altLang="en-US" sz="1800">
                <a:latin typeface="黑体" pitchFamily="2" charset="-122"/>
                <a:ea typeface="黑体" pitchFamily="2" charset="-122"/>
              </a:rPr>
              <a:t>                 ；   </a:t>
            </a:r>
            <a:r>
              <a:rPr lang="en-US" altLang="zh-CN" sz="1800">
                <a:latin typeface="黑体" pitchFamily="2" charset="-122"/>
                <a:ea typeface="黑体" pitchFamily="2" charset="-122"/>
              </a:rPr>
              <a:t>CX←（CX）-1，</a:t>
            </a:r>
          </a:p>
          <a:p>
            <a:pPr>
              <a:lnSpc>
                <a:spcPct val="150000"/>
              </a:lnSpc>
            </a:pPr>
            <a:r>
              <a:rPr lang="en-US" altLang="zh-CN" sz="1800">
                <a:latin typeface="黑体" pitchFamily="2" charset="-122"/>
                <a:ea typeface="黑体" pitchFamily="2" charset="-122"/>
              </a:rPr>
              <a:t>                 ；   </a:t>
            </a:r>
            <a:r>
              <a:rPr lang="zh-CN" altLang="en-US" sz="1800">
                <a:latin typeface="黑体" pitchFamily="2" charset="-122"/>
                <a:ea typeface="黑体" pitchFamily="2" charset="-122"/>
              </a:rPr>
              <a:t>然后若（</a:t>
            </a:r>
            <a:r>
              <a:rPr lang="en-US" altLang="zh-CN" sz="1800">
                <a:latin typeface="黑体" pitchFamily="2" charset="-122"/>
                <a:ea typeface="黑体" pitchFamily="2" charset="-122"/>
              </a:rPr>
              <a:t>CX）≠0</a:t>
            </a:r>
            <a:r>
              <a:rPr lang="zh-CN" altLang="en-US" sz="1800">
                <a:latin typeface="黑体" pitchFamily="2" charset="-122"/>
                <a:ea typeface="黑体" pitchFamily="2" charset="-122"/>
              </a:rPr>
              <a:t>则转移</a:t>
            </a:r>
          </a:p>
          <a:p>
            <a:pPr algn="l">
              <a:lnSpc>
                <a:spcPct val="150000"/>
              </a:lnSpc>
            </a:pPr>
            <a:r>
              <a:rPr lang="zh-CN" altLang="en-US" sz="1800">
                <a:latin typeface="黑体" pitchFamily="2" charset="-122"/>
                <a:ea typeface="黑体" pitchFamily="2" charset="-122"/>
              </a:rPr>
              <a:t>      （</a:t>
            </a:r>
            <a:r>
              <a:rPr lang="en-US" altLang="zh-CN" sz="1800">
                <a:latin typeface="黑体" pitchFamily="2" charset="-122"/>
                <a:ea typeface="黑体" pitchFamily="2" charset="-122"/>
              </a:rPr>
              <a:t>END） </a:t>
            </a:r>
          </a:p>
        </p:txBody>
      </p:sp>
      <p:grpSp>
        <p:nvGrpSpPr>
          <p:cNvPr id="83972" name="Group 36"/>
          <p:cNvGrpSpPr>
            <a:grpSpLocks/>
          </p:cNvGrpSpPr>
          <p:nvPr/>
        </p:nvGrpSpPr>
        <p:grpSpPr bwMode="auto">
          <a:xfrm>
            <a:off x="915988" y="644525"/>
            <a:ext cx="2224087" cy="4318000"/>
            <a:chOff x="577" y="406"/>
            <a:chExt cx="1401" cy="2720"/>
          </a:xfrm>
        </p:grpSpPr>
        <p:sp>
          <p:nvSpPr>
            <p:cNvPr id="83973" name="Text Box 4"/>
            <p:cNvSpPr txBox="1">
              <a:spLocks noChangeArrowheads="1"/>
            </p:cNvSpPr>
            <p:nvPr/>
          </p:nvSpPr>
          <p:spPr bwMode="auto">
            <a:xfrm>
              <a:off x="583" y="698"/>
              <a:ext cx="1118" cy="187"/>
            </a:xfrm>
            <a:prstGeom prst="rect">
              <a:avLst/>
            </a:prstGeom>
            <a:solidFill>
              <a:srgbClr val="FFFFFF"/>
            </a:solidFill>
            <a:ln w="19050">
              <a:solidFill>
                <a:srgbClr val="000080"/>
              </a:solidFill>
              <a:miter lim="800000"/>
              <a:headEnd/>
              <a:tailEnd/>
            </a:ln>
          </p:spPr>
          <p:txBody>
            <a:bodyPr t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lnSpc>
                  <a:spcPct val="104000"/>
                </a:lnSpc>
              </a:pPr>
              <a:r>
                <a:rPr lang="en-US" altLang="zh-CN" sz="1600">
                  <a:latin typeface="黑体" pitchFamily="2" charset="-122"/>
                  <a:ea typeface="黑体" pitchFamily="2" charset="-122"/>
                </a:rPr>
                <a:t>CX←100</a:t>
              </a:r>
            </a:p>
          </p:txBody>
        </p:sp>
        <p:sp>
          <p:nvSpPr>
            <p:cNvPr id="83974" name="Line 5"/>
            <p:cNvSpPr>
              <a:spLocks noChangeShapeType="1"/>
            </p:cNvSpPr>
            <p:nvPr/>
          </p:nvSpPr>
          <p:spPr bwMode="auto">
            <a:xfrm>
              <a:off x="1149" y="589"/>
              <a:ext cx="0" cy="108"/>
            </a:xfrm>
            <a:prstGeom prst="line">
              <a:avLst/>
            </a:prstGeom>
            <a:noFill/>
            <a:ln w="19050">
              <a:solidFill>
                <a:srgbClr val="000080"/>
              </a:solidFill>
              <a:round/>
              <a:headEnd/>
              <a:tailEnd type="triangle" w="med" len="med"/>
            </a:ln>
            <a:extLst>
              <a:ext uri="{909E8E84-426E-40DD-AFC4-6F175D3DCCD1}">
                <a14:hiddenFill xmlns:a14="http://schemas.microsoft.com/office/drawing/2010/main">
                  <a:noFill/>
                </a14:hiddenFill>
              </a:ext>
            </a:extLst>
          </p:spPr>
          <p:txBody>
            <a:bodyPr tIns="0" bIns="0"/>
            <a:lstStyle/>
            <a:p>
              <a:endParaRPr lang="zh-CN" altLang="en-US"/>
            </a:p>
          </p:txBody>
        </p:sp>
        <p:sp>
          <p:nvSpPr>
            <p:cNvPr id="83975" name="Text Box 6"/>
            <p:cNvSpPr txBox="1">
              <a:spLocks noChangeArrowheads="1"/>
            </p:cNvSpPr>
            <p:nvPr/>
          </p:nvSpPr>
          <p:spPr bwMode="auto">
            <a:xfrm>
              <a:off x="583" y="1006"/>
              <a:ext cx="1118" cy="186"/>
            </a:xfrm>
            <a:prstGeom prst="rect">
              <a:avLst/>
            </a:prstGeom>
            <a:solidFill>
              <a:srgbClr val="FFFFFF"/>
            </a:solidFill>
            <a:ln w="19050">
              <a:solidFill>
                <a:srgbClr val="000080"/>
              </a:solidFill>
              <a:miter lim="800000"/>
              <a:headEnd/>
              <a:tailEnd/>
            </a:ln>
          </p:spPr>
          <p:txBody>
            <a:bodyPr t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lnSpc>
                  <a:spcPct val="104000"/>
                </a:lnSpc>
              </a:pPr>
              <a:r>
                <a:rPr lang="en-US" altLang="zh-CN" sz="1600">
                  <a:latin typeface="黑体" pitchFamily="2" charset="-122"/>
                  <a:ea typeface="黑体" pitchFamily="2" charset="-122"/>
                </a:rPr>
                <a:t>BX←2000</a:t>
              </a:r>
            </a:p>
          </p:txBody>
        </p:sp>
        <p:sp>
          <p:nvSpPr>
            <p:cNvPr id="83976" name="Line 7"/>
            <p:cNvSpPr>
              <a:spLocks noChangeShapeType="1"/>
            </p:cNvSpPr>
            <p:nvPr/>
          </p:nvSpPr>
          <p:spPr bwMode="auto">
            <a:xfrm>
              <a:off x="1149" y="885"/>
              <a:ext cx="0" cy="108"/>
            </a:xfrm>
            <a:prstGeom prst="line">
              <a:avLst/>
            </a:prstGeom>
            <a:noFill/>
            <a:ln w="19050">
              <a:solidFill>
                <a:srgbClr val="000080"/>
              </a:solidFill>
              <a:round/>
              <a:headEnd/>
              <a:tailEnd type="triangle" w="med" len="med"/>
            </a:ln>
            <a:extLst>
              <a:ext uri="{909E8E84-426E-40DD-AFC4-6F175D3DCCD1}">
                <a14:hiddenFill xmlns:a14="http://schemas.microsoft.com/office/drawing/2010/main">
                  <a:noFill/>
                </a14:hiddenFill>
              </a:ext>
            </a:extLst>
          </p:spPr>
          <p:txBody>
            <a:bodyPr tIns="0" bIns="0"/>
            <a:lstStyle/>
            <a:p>
              <a:endParaRPr lang="zh-CN" altLang="en-US"/>
            </a:p>
          </p:txBody>
        </p:sp>
        <p:sp>
          <p:nvSpPr>
            <p:cNvPr id="83977" name="Text Box 8"/>
            <p:cNvSpPr txBox="1">
              <a:spLocks noChangeArrowheads="1"/>
            </p:cNvSpPr>
            <p:nvPr/>
          </p:nvSpPr>
          <p:spPr bwMode="auto">
            <a:xfrm>
              <a:off x="583" y="1302"/>
              <a:ext cx="1118" cy="187"/>
            </a:xfrm>
            <a:prstGeom prst="rect">
              <a:avLst/>
            </a:prstGeom>
            <a:solidFill>
              <a:srgbClr val="FFFFFF"/>
            </a:solidFill>
            <a:ln w="19050">
              <a:solidFill>
                <a:srgbClr val="000080"/>
              </a:solidFill>
              <a:miter lim="800000"/>
              <a:headEnd/>
              <a:tailEnd/>
            </a:ln>
          </p:spPr>
          <p:txBody>
            <a:bodyPr t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lnSpc>
                  <a:spcPct val="104000"/>
                </a:lnSpc>
              </a:pPr>
              <a:r>
                <a:rPr lang="en-US" altLang="zh-CN" sz="1600">
                  <a:latin typeface="黑体" pitchFamily="2" charset="-122"/>
                  <a:ea typeface="黑体" pitchFamily="2" charset="-122"/>
                </a:rPr>
                <a:t>AL←( (BX) )</a:t>
              </a:r>
            </a:p>
          </p:txBody>
        </p:sp>
        <p:sp>
          <p:nvSpPr>
            <p:cNvPr id="83978" name="Line 9"/>
            <p:cNvSpPr>
              <a:spLocks noChangeShapeType="1"/>
            </p:cNvSpPr>
            <p:nvPr/>
          </p:nvSpPr>
          <p:spPr bwMode="auto">
            <a:xfrm>
              <a:off x="1149" y="1192"/>
              <a:ext cx="0" cy="109"/>
            </a:xfrm>
            <a:prstGeom prst="line">
              <a:avLst/>
            </a:prstGeom>
            <a:noFill/>
            <a:ln w="19050">
              <a:solidFill>
                <a:srgbClr val="000080"/>
              </a:solidFill>
              <a:round/>
              <a:headEnd/>
              <a:tailEnd type="triangle" w="med" len="med"/>
            </a:ln>
            <a:extLst>
              <a:ext uri="{909E8E84-426E-40DD-AFC4-6F175D3DCCD1}">
                <a14:hiddenFill xmlns:a14="http://schemas.microsoft.com/office/drawing/2010/main">
                  <a:noFill/>
                </a14:hiddenFill>
              </a:ext>
            </a:extLst>
          </p:spPr>
          <p:txBody>
            <a:bodyPr tIns="0" bIns="0"/>
            <a:lstStyle/>
            <a:p>
              <a:endParaRPr lang="zh-CN" altLang="en-US"/>
            </a:p>
          </p:txBody>
        </p:sp>
        <p:sp>
          <p:nvSpPr>
            <p:cNvPr id="83979" name="Text Box 10"/>
            <p:cNvSpPr txBox="1">
              <a:spLocks noChangeArrowheads="1"/>
            </p:cNvSpPr>
            <p:nvPr/>
          </p:nvSpPr>
          <p:spPr bwMode="auto">
            <a:xfrm>
              <a:off x="583" y="1610"/>
              <a:ext cx="1118" cy="344"/>
            </a:xfrm>
            <a:prstGeom prst="rect">
              <a:avLst/>
            </a:prstGeom>
            <a:solidFill>
              <a:srgbClr val="FFFFFF"/>
            </a:solidFill>
            <a:ln w="19050">
              <a:solidFill>
                <a:srgbClr val="000080"/>
              </a:solidFill>
              <a:miter lim="800000"/>
              <a:headEnd/>
              <a:tailEnd/>
            </a:ln>
          </p:spPr>
          <p:txBody>
            <a:bodyPr t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r>
                <a:rPr lang="zh-CN" altLang="en-US" sz="1600">
                  <a:latin typeface="黑体" pitchFamily="2" charset="-122"/>
                  <a:ea typeface="黑体" pitchFamily="2" charset="-122"/>
                </a:rPr>
                <a:t>( (</a:t>
              </a:r>
              <a:r>
                <a:rPr lang="en-US" altLang="zh-CN" sz="1600">
                  <a:latin typeface="黑体" pitchFamily="2" charset="-122"/>
                  <a:ea typeface="黑体" pitchFamily="2" charset="-122"/>
                </a:rPr>
                <a:t>BX)+1000 )</a:t>
              </a:r>
            </a:p>
            <a:p>
              <a:pPr algn="ctr"/>
              <a:r>
                <a:rPr lang="en-US" altLang="zh-CN" sz="1600">
                  <a:latin typeface="黑体" pitchFamily="2" charset="-122"/>
                  <a:ea typeface="黑体" pitchFamily="2" charset="-122"/>
                </a:rPr>
                <a:t>←AL</a:t>
              </a:r>
              <a:endParaRPr lang="en-US" altLang="zh-CN" sz="1600">
                <a:solidFill>
                  <a:schemeClr val="tx1"/>
                </a:solidFill>
                <a:latin typeface="黑体" pitchFamily="2" charset="-122"/>
                <a:ea typeface="黑体" pitchFamily="2" charset="-122"/>
              </a:endParaRPr>
            </a:p>
          </p:txBody>
        </p:sp>
        <p:sp>
          <p:nvSpPr>
            <p:cNvPr id="83980" name="Line 11"/>
            <p:cNvSpPr>
              <a:spLocks noChangeShapeType="1"/>
            </p:cNvSpPr>
            <p:nvPr/>
          </p:nvSpPr>
          <p:spPr bwMode="auto">
            <a:xfrm>
              <a:off x="1149" y="1489"/>
              <a:ext cx="0" cy="120"/>
            </a:xfrm>
            <a:prstGeom prst="line">
              <a:avLst/>
            </a:prstGeom>
            <a:noFill/>
            <a:ln w="19050">
              <a:solidFill>
                <a:srgbClr val="000080"/>
              </a:solidFill>
              <a:round/>
              <a:headEnd/>
              <a:tailEnd type="triangle" w="med" len="med"/>
            </a:ln>
            <a:extLst>
              <a:ext uri="{909E8E84-426E-40DD-AFC4-6F175D3DCCD1}">
                <a14:hiddenFill xmlns:a14="http://schemas.microsoft.com/office/drawing/2010/main">
                  <a:noFill/>
                </a14:hiddenFill>
              </a:ext>
            </a:extLst>
          </p:spPr>
          <p:txBody>
            <a:bodyPr tIns="0" bIns="0"/>
            <a:lstStyle/>
            <a:p>
              <a:endParaRPr lang="zh-CN" altLang="en-US"/>
            </a:p>
          </p:txBody>
        </p:sp>
        <p:sp>
          <p:nvSpPr>
            <p:cNvPr id="83981" name="AutoShape 12"/>
            <p:cNvSpPr>
              <a:spLocks noChangeArrowheads="1"/>
            </p:cNvSpPr>
            <p:nvPr/>
          </p:nvSpPr>
          <p:spPr bwMode="auto">
            <a:xfrm>
              <a:off x="583" y="2625"/>
              <a:ext cx="1131" cy="186"/>
            </a:xfrm>
            <a:prstGeom prst="flowChartDecision">
              <a:avLst/>
            </a:prstGeom>
            <a:solidFill>
              <a:srgbClr val="FFFFFF"/>
            </a:solidFill>
            <a:ln w="19050">
              <a:solidFill>
                <a:srgbClr val="000080"/>
              </a:solidFill>
              <a:miter lim="800000"/>
              <a:headEnd/>
              <a:tailEnd/>
            </a:ln>
          </p:spPr>
          <p:txBody>
            <a:bodyPr tIns="0" bIns="0"/>
            <a:lstStyle/>
            <a:p>
              <a:pPr algn="ctr">
                <a:lnSpc>
                  <a:spcPct val="104000"/>
                </a:lnSpc>
              </a:pPr>
              <a:endParaRPr lang="zh-CN" altLang="en-US" sz="1600">
                <a:latin typeface="黑体" pitchFamily="2" charset="-122"/>
                <a:ea typeface="黑体" pitchFamily="2" charset="-122"/>
              </a:endParaRPr>
            </a:p>
          </p:txBody>
        </p:sp>
        <p:sp>
          <p:nvSpPr>
            <p:cNvPr id="83982" name="Text Box 13"/>
            <p:cNvSpPr txBox="1">
              <a:spLocks noChangeArrowheads="1"/>
            </p:cNvSpPr>
            <p:nvPr/>
          </p:nvSpPr>
          <p:spPr bwMode="auto">
            <a:xfrm>
              <a:off x="577" y="2641"/>
              <a:ext cx="1118" cy="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t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lnSpc>
                  <a:spcPct val="104000"/>
                </a:lnSpc>
              </a:pPr>
              <a:r>
                <a:rPr lang="zh-CN" altLang="en-US" sz="1600">
                  <a:latin typeface="黑体" pitchFamily="2" charset="-122"/>
                  <a:ea typeface="黑体" pitchFamily="2" charset="-122"/>
                </a:rPr>
                <a:t>（</a:t>
              </a:r>
              <a:r>
                <a:rPr lang="en-US" altLang="zh-CN" sz="1600">
                  <a:latin typeface="黑体" pitchFamily="2" charset="-122"/>
                  <a:ea typeface="黑体" pitchFamily="2" charset="-122"/>
                </a:rPr>
                <a:t>CX）=0？</a:t>
              </a:r>
            </a:p>
          </p:txBody>
        </p:sp>
        <p:sp>
          <p:nvSpPr>
            <p:cNvPr id="83983" name="Text Box 14"/>
            <p:cNvSpPr txBox="1">
              <a:spLocks noChangeArrowheads="1"/>
            </p:cNvSpPr>
            <p:nvPr/>
          </p:nvSpPr>
          <p:spPr bwMode="auto">
            <a:xfrm>
              <a:off x="583" y="2336"/>
              <a:ext cx="1118" cy="186"/>
            </a:xfrm>
            <a:prstGeom prst="rect">
              <a:avLst/>
            </a:prstGeom>
            <a:solidFill>
              <a:srgbClr val="FFFFFF"/>
            </a:solidFill>
            <a:ln w="19050">
              <a:solidFill>
                <a:srgbClr val="000080"/>
              </a:solidFill>
              <a:miter lim="800000"/>
              <a:headEnd/>
              <a:tailEnd/>
            </a:ln>
          </p:spPr>
          <p:txBody>
            <a:bodyPr t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lnSpc>
                  <a:spcPct val="104000"/>
                </a:lnSpc>
              </a:pPr>
              <a:r>
                <a:rPr lang="en-US" altLang="zh-CN" sz="1600">
                  <a:latin typeface="黑体" pitchFamily="2" charset="-122"/>
                  <a:ea typeface="黑体" pitchFamily="2" charset="-122"/>
                </a:rPr>
                <a:t>CX</a:t>
              </a:r>
              <a:r>
                <a:rPr lang="zh-CN" altLang="en-US" sz="1600">
                  <a:latin typeface="黑体" pitchFamily="2" charset="-122"/>
                  <a:ea typeface="黑体" pitchFamily="2" charset="-122"/>
                </a:rPr>
                <a:t>递减1</a:t>
              </a:r>
            </a:p>
          </p:txBody>
        </p:sp>
        <p:sp>
          <p:nvSpPr>
            <p:cNvPr id="83984" name="Line 15"/>
            <p:cNvSpPr>
              <a:spLocks noChangeShapeType="1"/>
            </p:cNvSpPr>
            <p:nvPr/>
          </p:nvSpPr>
          <p:spPr bwMode="auto">
            <a:xfrm>
              <a:off x="1149" y="2515"/>
              <a:ext cx="0" cy="108"/>
            </a:xfrm>
            <a:prstGeom prst="line">
              <a:avLst/>
            </a:prstGeom>
            <a:noFill/>
            <a:ln w="19050">
              <a:solidFill>
                <a:srgbClr val="000080"/>
              </a:solidFill>
              <a:round/>
              <a:headEnd/>
              <a:tailEnd type="triangle" w="med" len="med"/>
            </a:ln>
            <a:extLst>
              <a:ext uri="{909E8E84-426E-40DD-AFC4-6F175D3DCCD1}">
                <a14:hiddenFill xmlns:a14="http://schemas.microsoft.com/office/drawing/2010/main">
                  <a:noFill/>
                </a14:hiddenFill>
              </a:ext>
            </a:extLst>
          </p:spPr>
          <p:txBody>
            <a:bodyPr tIns="0" bIns="0"/>
            <a:lstStyle/>
            <a:p>
              <a:endParaRPr lang="zh-CN" altLang="en-US"/>
            </a:p>
          </p:txBody>
        </p:sp>
        <p:sp>
          <p:nvSpPr>
            <p:cNvPr id="83985" name="Line 17"/>
            <p:cNvSpPr>
              <a:spLocks noChangeShapeType="1"/>
            </p:cNvSpPr>
            <p:nvPr/>
          </p:nvSpPr>
          <p:spPr bwMode="auto">
            <a:xfrm>
              <a:off x="1149" y="2813"/>
              <a:ext cx="0" cy="128"/>
            </a:xfrm>
            <a:prstGeom prst="line">
              <a:avLst/>
            </a:prstGeom>
            <a:noFill/>
            <a:ln w="19050">
              <a:solidFill>
                <a:srgbClr val="000080"/>
              </a:solidFill>
              <a:round/>
              <a:headEnd/>
              <a:tailEnd type="triangle" w="med" len="med"/>
            </a:ln>
            <a:extLst>
              <a:ext uri="{909E8E84-426E-40DD-AFC4-6F175D3DCCD1}">
                <a14:hiddenFill xmlns:a14="http://schemas.microsoft.com/office/drawing/2010/main">
                  <a:noFill/>
                </a14:hiddenFill>
              </a:ext>
            </a:extLst>
          </p:spPr>
          <p:txBody>
            <a:bodyPr tIns="0" bIns="0"/>
            <a:lstStyle/>
            <a:p>
              <a:endParaRPr lang="zh-CN" altLang="en-US"/>
            </a:p>
          </p:txBody>
        </p:sp>
        <p:sp>
          <p:nvSpPr>
            <p:cNvPr id="83986" name="Line 18"/>
            <p:cNvSpPr>
              <a:spLocks noChangeShapeType="1"/>
            </p:cNvSpPr>
            <p:nvPr/>
          </p:nvSpPr>
          <p:spPr bwMode="auto">
            <a:xfrm>
              <a:off x="1149" y="2227"/>
              <a:ext cx="0" cy="109"/>
            </a:xfrm>
            <a:prstGeom prst="line">
              <a:avLst/>
            </a:prstGeom>
            <a:noFill/>
            <a:ln w="19050">
              <a:solidFill>
                <a:srgbClr val="000080"/>
              </a:solidFill>
              <a:round/>
              <a:headEnd/>
              <a:tailEnd type="triangle" w="med" len="med"/>
            </a:ln>
            <a:extLst>
              <a:ext uri="{909E8E84-426E-40DD-AFC4-6F175D3DCCD1}">
                <a14:hiddenFill xmlns:a14="http://schemas.microsoft.com/office/drawing/2010/main">
                  <a:noFill/>
                </a14:hiddenFill>
              </a:ext>
            </a:extLst>
          </p:spPr>
          <p:txBody>
            <a:bodyPr tIns="0" bIns="0"/>
            <a:lstStyle/>
            <a:p>
              <a:endParaRPr lang="zh-CN" altLang="en-US"/>
            </a:p>
          </p:txBody>
        </p:sp>
        <p:sp>
          <p:nvSpPr>
            <p:cNvPr id="83987" name="Text Box 19"/>
            <p:cNvSpPr txBox="1">
              <a:spLocks noChangeArrowheads="1"/>
            </p:cNvSpPr>
            <p:nvPr/>
          </p:nvSpPr>
          <p:spPr bwMode="auto">
            <a:xfrm>
              <a:off x="1653" y="2558"/>
              <a:ext cx="325" cy="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t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r>
                <a:rPr lang="en-US" altLang="zh-CN" sz="1600">
                  <a:latin typeface="黑体" pitchFamily="2" charset="-122"/>
                  <a:ea typeface="黑体" pitchFamily="2" charset="-122"/>
                </a:rPr>
                <a:t>N</a:t>
              </a:r>
            </a:p>
          </p:txBody>
        </p:sp>
        <p:sp>
          <p:nvSpPr>
            <p:cNvPr id="83988" name="Freeform 20"/>
            <p:cNvSpPr>
              <a:spLocks/>
            </p:cNvSpPr>
            <p:nvPr/>
          </p:nvSpPr>
          <p:spPr bwMode="auto">
            <a:xfrm>
              <a:off x="1150" y="1241"/>
              <a:ext cx="775" cy="1482"/>
            </a:xfrm>
            <a:custGeom>
              <a:avLst/>
              <a:gdLst>
                <a:gd name="T0" fmla="*/ 1 w 1215"/>
                <a:gd name="T1" fmla="*/ 2 h 2265"/>
                <a:gd name="T2" fmla="*/ 1 w 1215"/>
                <a:gd name="T3" fmla="*/ 2 h 2265"/>
                <a:gd name="T4" fmla="*/ 1 w 1215"/>
                <a:gd name="T5" fmla="*/ 0 h 2265"/>
                <a:gd name="T6" fmla="*/ 0 w 1215"/>
                <a:gd name="T7" fmla="*/ 0 h 2265"/>
                <a:gd name="T8" fmla="*/ 0 60000 65536"/>
                <a:gd name="T9" fmla="*/ 0 60000 65536"/>
                <a:gd name="T10" fmla="*/ 0 60000 65536"/>
                <a:gd name="T11" fmla="*/ 0 60000 65536"/>
                <a:gd name="T12" fmla="*/ 0 w 1215"/>
                <a:gd name="T13" fmla="*/ 0 h 2265"/>
                <a:gd name="T14" fmla="*/ 1215 w 1215"/>
                <a:gd name="T15" fmla="*/ 2265 h 2265"/>
              </a:gdLst>
              <a:ahLst/>
              <a:cxnLst>
                <a:cxn ang="T8">
                  <a:pos x="T0" y="T1"/>
                </a:cxn>
                <a:cxn ang="T9">
                  <a:pos x="T2" y="T3"/>
                </a:cxn>
                <a:cxn ang="T10">
                  <a:pos x="T4" y="T5"/>
                </a:cxn>
                <a:cxn ang="T11">
                  <a:pos x="T6" y="T7"/>
                </a:cxn>
              </a:cxnLst>
              <a:rect l="T12" t="T13" r="T14" b="T15"/>
              <a:pathLst>
                <a:path w="1215" h="2265">
                  <a:moveTo>
                    <a:pt x="855" y="2265"/>
                  </a:moveTo>
                  <a:lnTo>
                    <a:pt x="1215" y="2265"/>
                  </a:lnTo>
                  <a:lnTo>
                    <a:pt x="1215" y="0"/>
                  </a:lnTo>
                  <a:lnTo>
                    <a:pt x="0" y="0"/>
                  </a:lnTo>
                </a:path>
              </a:pathLst>
            </a:custGeom>
            <a:noFill/>
            <a:ln w="19050" cmpd="sng">
              <a:solidFill>
                <a:srgbClr val="000080"/>
              </a:solidFill>
              <a:round/>
              <a:headEnd/>
              <a:tailEnd type="triangle" w="med" len="med"/>
            </a:ln>
            <a:extLst>
              <a:ext uri="{909E8E84-426E-40DD-AFC4-6F175D3DCCD1}">
                <a14:hiddenFill xmlns:a14="http://schemas.microsoft.com/office/drawing/2010/main">
                  <a:solidFill>
                    <a:srgbClr val="FFFFFF"/>
                  </a:solidFill>
                </a14:hiddenFill>
              </a:ext>
            </a:extLst>
          </p:spPr>
          <p:txBody>
            <a:bodyPr tIns="0" bIns="0"/>
            <a:lstStyle/>
            <a:p>
              <a:endParaRPr lang="zh-CN" altLang="en-US"/>
            </a:p>
          </p:txBody>
        </p:sp>
        <p:sp>
          <p:nvSpPr>
            <p:cNvPr id="83989" name="Text Box 21"/>
            <p:cNvSpPr txBox="1">
              <a:spLocks noChangeArrowheads="1"/>
            </p:cNvSpPr>
            <p:nvPr/>
          </p:nvSpPr>
          <p:spPr bwMode="auto">
            <a:xfrm>
              <a:off x="1182" y="2774"/>
              <a:ext cx="326" cy="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t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r>
                <a:rPr lang="en-US" altLang="zh-CN" sz="1600">
                  <a:latin typeface="黑体" pitchFamily="2" charset="-122"/>
                  <a:ea typeface="黑体" pitchFamily="2" charset="-122"/>
                </a:rPr>
                <a:t>Y</a:t>
              </a:r>
            </a:p>
          </p:txBody>
        </p:sp>
        <p:sp>
          <p:nvSpPr>
            <p:cNvPr id="83990" name="Text Box 22"/>
            <p:cNvSpPr txBox="1">
              <a:spLocks noChangeArrowheads="1"/>
            </p:cNvSpPr>
            <p:nvPr/>
          </p:nvSpPr>
          <p:spPr bwMode="auto">
            <a:xfrm>
              <a:off x="583" y="2056"/>
              <a:ext cx="1118" cy="187"/>
            </a:xfrm>
            <a:prstGeom prst="rect">
              <a:avLst/>
            </a:prstGeom>
            <a:solidFill>
              <a:srgbClr val="FFFFFF"/>
            </a:solidFill>
            <a:ln w="19050">
              <a:solidFill>
                <a:srgbClr val="000080"/>
              </a:solidFill>
              <a:miter lim="800000"/>
              <a:headEnd/>
              <a:tailEnd/>
            </a:ln>
          </p:spPr>
          <p:txBody>
            <a:bodyPr tIns="0" bIns="0"/>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lnSpc>
                  <a:spcPct val="104000"/>
                </a:lnSpc>
              </a:pPr>
              <a:r>
                <a:rPr lang="en-US" altLang="zh-CN" sz="1600">
                  <a:latin typeface="黑体" pitchFamily="2" charset="-122"/>
                  <a:ea typeface="黑体" pitchFamily="2" charset="-122"/>
                </a:rPr>
                <a:t>BX</a:t>
              </a:r>
              <a:r>
                <a:rPr lang="zh-CN" altLang="en-US" sz="1600">
                  <a:latin typeface="黑体" pitchFamily="2" charset="-122"/>
                  <a:ea typeface="黑体" pitchFamily="2" charset="-122"/>
                </a:rPr>
                <a:t>递增1</a:t>
              </a:r>
            </a:p>
          </p:txBody>
        </p:sp>
        <p:sp>
          <p:nvSpPr>
            <p:cNvPr id="83991" name="Line 23"/>
            <p:cNvSpPr>
              <a:spLocks noChangeShapeType="1"/>
            </p:cNvSpPr>
            <p:nvPr/>
          </p:nvSpPr>
          <p:spPr bwMode="auto">
            <a:xfrm>
              <a:off x="1158" y="1955"/>
              <a:ext cx="0" cy="109"/>
            </a:xfrm>
            <a:prstGeom prst="line">
              <a:avLst/>
            </a:prstGeom>
            <a:noFill/>
            <a:ln w="19050">
              <a:solidFill>
                <a:srgbClr val="000080"/>
              </a:solidFill>
              <a:round/>
              <a:headEnd/>
              <a:tailEnd type="triangle" w="med" len="med"/>
            </a:ln>
            <a:extLst>
              <a:ext uri="{909E8E84-426E-40DD-AFC4-6F175D3DCCD1}">
                <a14:hiddenFill xmlns:a14="http://schemas.microsoft.com/office/drawing/2010/main">
                  <a:noFill/>
                </a14:hiddenFill>
              </a:ext>
            </a:extLst>
          </p:spPr>
          <p:txBody>
            <a:bodyPr tIns="0" bIns="0"/>
            <a:lstStyle/>
            <a:p>
              <a:endParaRPr lang="zh-CN" altLang="en-US"/>
            </a:p>
          </p:txBody>
        </p:sp>
        <p:sp>
          <p:nvSpPr>
            <p:cNvPr id="83992" name="AutoShape 34"/>
            <p:cNvSpPr>
              <a:spLocks noChangeArrowheads="1"/>
            </p:cNvSpPr>
            <p:nvPr/>
          </p:nvSpPr>
          <p:spPr bwMode="auto">
            <a:xfrm>
              <a:off x="839" y="406"/>
              <a:ext cx="647" cy="183"/>
            </a:xfrm>
            <a:prstGeom prst="flowChartAlternateProcess">
              <a:avLst/>
            </a:prstGeom>
            <a:solidFill>
              <a:srgbClr val="FFFFFF"/>
            </a:solidFill>
            <a:ln w="19050" algn="ctr">
              <a:solidFill>
                <a:srgbClr val="000080"/>
              </a:solidFill>
              <a:miter lim="800000"/>
              <a:headEnd/>
              <a:tailEnd/>
            </a:ln>
          </p:spPr>
          <p:txBody>
            <a:bodyPr tIns="0" bIns="0"/>
            <a:lstStyle/>
            <a:p>
              <a:pPr algn="ctr"/>
              <a:r>
                <a:rPr lang="zh-CN" altLang="en-US" sz="1600">
                  <a:latin typeface="黑体" pitchFamily="2" charset="-122"/>
                  <a:ea typeface="黑体" pitchFamily="2" charset="-122"/>
                </a:rPr>
                <a:t>开始</a:t>
              </a:r>
            </a:p>
          </p:txBody>
        </p:sp>
        <p:sp>
          <p:nvSpPr>
            <p:cNvPr id="83993" name="AutoShape 35"/>
            <p:cNvSpPr>
              <a:spLocks noChangeArrowheads="1"/>
            </p:cNvSpPr>
            <p:nvPr/>
          </p:nvSpPr>
          <p:spPr bwMode="auto">
            <a:xfrm>
              <a:off x="824" y="2943"/>
              <a:ext cx="647" cy="183"/>
            </a:xfrm>
            <a:prstGeom prst="flowChartAlternateProcess">
              <a:avLst/>
            </a:prstGeom>
            <a:solidFill>
              <a:srgbClr val="FFFFFF"/>
            </a:solidFill>
            <a:ln w="19050" algn="ctr">
              <a:solidFill>
                <a:srgbClr val="000080"/>
              </a:solidFill>
              <a:miter lim="800000"/>
              <a:headEnd/>
              <a:tailEnd/>
            </a:ln>
          </p:spPr>
          <p:txBody>
            <a:bodyPr tIns="0" bIns="0"/>
            <a:lstStyle/>
            <a:p>
              <a:pPr algn="ctr"/>
              <a:r>
                <a:rPr lang="zh-CN" altLang="en-US" sz="1600">
                  <a:latin typeface="黑体" pitchFamily="2" charset="-122"/>
                  <a:ea typeface="黑体" pitchFamily="2" charset="-122"/>
                </a:rPr>
                <a:t>结束</a:t>
              </a:r>
            </a:p>
          </p:txBody>
        </p:sp>
      </p:grpSp>
    </p:spTree>
  </p:cSld>
  <p:clrMapOvr>
    <a:masterClrMapping/>
  </p:clrMapOvr>
  <p:transition>
    <p:wipe dir="d"/>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5"/>
          <p:cNvSpPr>
            <a:spLocks noChangeArrowheads="1"/>
          </p:cNvSpPr>
          <p:nvPr/>
        </p:nvSpPr>
        <p:spPr bwMode="auto">
          <a:xfrm>
            <a:off x="0" y="460375"/>
            <a:ext cx="91440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r>
              <a:rPr lang="zh-CN" altLang="en-US" sz="2600">
                <a:solidFill>
                  <a:srgbClr val="800000"/>
                </a:solidFill>
                <a:latin typeface="黑体" pitchFamily="2" charset="-122"/>
                <a:ea typeface="黑体" pitchFamily="2" charset="-122"/>
              </a:rPr>
              <a:t>§</a:t>
            </a:r>
            <a:r>
              <a:rPr kumimoji="0" lang="zh-CN" altLang="en-US" sz="2600">
                <a:solidFill>
                  <a:srgbClr val="800000"/>
                </a:solidFill>
                <a:latin typeface="黑体" pitchFamily="2" charset="-122"/>
                <a:ea typeface="黑体" pitchFamily="2" charset="-122"/>
              </a:rPr>
              <a:t>3.</a:t>
            </a:r>
            <a:r>
              <a:rPr kumimoji="0" lang="en-US" altLang="zh-CN" sz="2600">
                <a:solidFill>
                  <a:srgbClr val="800000"/>
                </a:solidFill>
                <a:latin typeface="黑体" pitchFamily="2" charset="-122"/>
                <a:ea typeface="黑体" pitchFamily="2" charset="-122"/>
              </a:rPr>
              <a:t>6 </a:t>
            </a:r>
            <a:r>
              <a:rPr kumimoji="0" lang="zh-CN" altLang="en-US" sz="2600">
                <a:solidFill>
                  <a:srgbClr val="800000"/>
                </a:solidFill>
                <a:latin typeface="黑体" pitchFamily="2" charset="-122"/>
                <a:ea typeface="黑体" pitchFamily="2" charset="-122"/>
              </a:rPr>
              <a:t>精简指令系统计算机（</a:t>
            </a:r>
            <a:r>
              <a:rPr kumimoji="0" lang="en-US" altLang="zh-CN" sz="2600">
                <a:solidFill>
                  <a:srgbClr val="800000"/>
                </a:solidFill>
                <a:latin typeface="黑体" pitchFamily="2" charset="-122"/>
                <a:ea typeface="黑体" pitchFamily="2" charset="-122"/>
              </a:rPr>
              <a:t>RISC</a:t>
            </a:r>
            <a:r>
              <a:rPr kumimoji="0" lang="zh-CN" altLang="en-US" sz="2600">
                <a:solidFill>
                  <a:srgbClr val="800000"/>
                </a:solidFill>
                <a:latin typeface="黑体" pitchFamily="2" charset="-122"/>
                <a:ea typeface="黑体" pitchFamily="2" charset="-122"/>
              </a:rPr>
              <a:t>）</a:t>
            </a:r>
          </a:p>
        </p:txBody>
      </p:sp>
      <p:sp>
        <p:nvSpPr>
          <p:cNvPr id="84995" name="Rectangle 6"/>
          <p:cNvSpPr>
            <a:spLocks noChangeArrowheads="1"/>
          </p:cNvSpPr>
          <p:nvPr/>
        </p:nvSpPr>
        <p:spPr bwMode="auto">
          <a:xfrm>
            <a:off x="466725" y="1073150"/>
            <a:ext cx="7246938" cy="42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indent="266700">
              <a:lnSpc>
                <a:spcPct val="90000"/>
              </a:lnSpc>
            </a:pPr>
            <a:r>
              <a:rPr kumimoji="0" lang="en-US" altLang="zh-CN">
                <a:solidFill>
                  <a:srgbClr val="990000"/>
                </a:solidFill>
                <a:latin typeface="黑体" pitchFamily="2" charset="-122"/>
                <a:ea typeface="黑体" pitchFamily="2" charset="-122"/>
              </a:rPr>
              <a:t>3.6.1 </a:t>
            </a:r>
            <a:r>
              <a:rPr kumimoji="0" lang="zh-CN" altLang="en-US">
                <a:solidFill>
                  <a:srgbClr val="990000"/>
                </a:solidFill>
                <a:latin typeface="黑体" pitchFamily="2" charset="-122"/>
                <a:ea typeface="黑体" pitchFamily="2" charset="-122"/>
              </a:rPr>
              <a:t>指令系统发展的演变</a:t>
            </a:r>
            <a:endParaRPr kumimoji="0" lang="en-US" altLang="zh-CN">
              <a:solidFill>
                <a:srgbClr val="990000"/>
              </a:solidFill>
              <a:latin typeface="黑体" pitchFamily="2" charset="-122"/>
              <a:ea typeface="黑体" pitchFamily="2" charset="-122"/>
            </a:endParaRPr>
          </a:p>
        </p:txBody>
      </p:sp>
      <p:sp>
        <p:nvSpPr>
          <p:cNvPr id="84996" name="Rectangle 7"/>
          <p:cNvSpPr>
            <a:spLocks noChangeArrowheads="1"/>
          </p:cNvSpPr>
          <p:nvPr/>
        </p:nvSpPr>
        <p:spPr bwMode="auto">
          <a:xfrm>
            <a:off x="639763" y="1470025"/>
            <a:ext cx="8378825" cy="15327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p>
            <a:pPr indent="266700" algn="l" eaLnBrk="1" hangingPunct="1">
              <a:lnSpc>
                <a:spcPct val="130000"/>
              </a:lnSpc>
            </a:pPr>
            <a:r>
              <a:rPr kumimoji="0" lang="en-US" altLang="zh-CN" dirty="0" smtClean="0">
                <a:solidFill>
                  <a:srgbClr val="990000"/>
                </a:solidFill>
                <a:latin typeface="黑体" pitchFamily="2" charset="-122"/>
                <a:ea typeface="黑体" pitchFamily="2" charset="-122"/>
              </a:rPr>
              <a:t> 1</a:t>
            </a:r>
            <a:r>
              <a:rPr kumimoji="0" lang="zh-CN" altLang="en-US" dirty="0" smtClean="0">
                <a:solidFill>
                  <a:srgbClr val="990000"/>
                </a:solidFill>
                <a:latin typeface="黑体" pitchFamily="2" charset="-122"/>
                <a:ea typeface="黑体" pitchFamily="2" charset="-122"/>
              </a:rPr>
              <a:t>．从简单的指令系统到复杂指令集系统（</a:t>
            </a:r>
            <a:r>
              <a:rPr kumimoji="0" lang="en-US" altLang="zh-CN" dirty="0" smtClean="0">
                <a:solidFill>
                  <a:srgbClr val="990000"/>
                </a:solidFill>
                <a:latin typeface="黑体" pitchFamily="2" charset="-122"/>
                <a:ea typeface="黑体" pitchFamily="2" charset="-122"/>
              </a:rPr>
              <a:t>CISC)</a:t>
            </a:r>
            <a:endParaRPr kumimoji="0" lang="zh-CN" altLang="en-US" dirty="0" smtClean="0">
              <a:solidFill>
                <a:srgbClr val="990000"/>
              </a:solidFill>
              <a:latin typeface="黑体" pitchFamily="2" charset="-122"/>
              <a:ea typeface="黑体" pitchFamily="2" charset="-122"/>
            </a:endParaRPr>
          </a:p>
          <a:p>
            <a:pPr indent="266700" algn="l" eaLnBrk="1" hangingPunct="1">
              <a:lnSpc>
                <a:spcPct val="130000"/>
              </a:lnSpc>
            </a:pPr>
            <a:r>
              <a:rPr kumimoji="0" lang="en-US" altLang="zh-CN" dirty="0" smtClean="0">
                <a:solidFill>
                  <a:schemeClr val="hlink"/>
                </a:solidFill>
                <a:latin typeface="黑体" pitchFamily="2" charset="-122"/>
                <a:ea typeface="黑体" pitchFamily="2" charset="-122"/>
              </a:rPr>
              <a:t>     </a:t>
            </a:r>
            <a:r>
              <a:rPr kumimoji="0" lang="en-US" altLang="zh-CN" dirty="0">
                <a:latin typeface="黑体" pitchFamily="2" charset="-122"/>
                <a:ea typeface="黑体" pitchFamily="2" charset="-122"/>
              </a:rPr>
              <a:t>CISC</a:t>
            </a:r>
            <a:r>
              <a:rPr kumimoji="0" lang="en-US" altLang="zh-CN" dirty="0" smtClean="0">
                <a:latin typeface="黑体" pitchFamily="2" charset="-122"/>
                <a:ea typeface="黑体" pitchFamily="2" charset="-122"/>
              </a:rPr>
              <a:t>(Complex </a:t>
            </a:r>
            <a:r>
              <a:rPr kumimoji="0" lang="en-US" altLang="zh-CN" dirty="0">
                <a:latin typeface="黑体" pitchFamily="2" charset="-122"/>
                <a:ea typeface="黑体" pitchFamily="2" charset="-122"/>
              </a:rPr>
              <a:t>Instruction Set Computer</a:t>
            </a:r>
            <a:r>
              <a:rPr kumimoji="0" lang="en-US" altLang="zh-CN" dirty="0" smtClean="0">
                <a:latin typeface="黑体" pitchFamily="2" charset="-122"/>
                <a:ea typeface="黑体" pitchFamily="2" charset="-122"/>
              </a:rPr>
              <a:t>)</a:t>
            </a:r>
          </a:p>
          <a:p>
            <a:pPr indent="266700" algn="l" eaLnBrk="1" hangingPunct="1">
              <a:lnSpc>
                <a:spcPct val="130000"/>
              </a:lnSpc>
            </a:pPr>
            <a:endParaRPr kumimoji="0" lang="en-US" altLang="zh-CN" dirty="0">
              <a:latin typeface="黑体" pitchFamily="2" charset="-122"/>
              <a:ea typeface="黑体" pitchFamily="2" charset="-122"/>
            </a:endParaRPr>
          </a:p>
        </p:txBody>
      </p:sp>
      <p:sp>
        <p:nvSpPr>
          <p:cNvPr id="656392" name="Rectangle 8"/>
          <p:cNvSpPr>
            <a:spLocks noChangeArrowheads="1"/>
          </p:cNvSpPr>
          <p:nvPr/>
        </p:nvSpPr>
        <p:spPr bwMode="auto">
          <a:xfrm>
            <a:off x="715037" y="3444936"/>
            <a:ext cx="8218487" cy="1865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indent="266700">
              <a:lnSpc>
                <a:spcPct val="120000"/>
              </a:lnSpc>
            </a:pPr>
            <a:r>
              <a:rPr kumimoji="0" lang="en-US" altLang="zh-CN" dirty="0">
                <a:latin typeface="黑体" pitchFamily="2" charset="-122"/>
                <a:ea typeface="黑体" pitchFamily="2" charset="-122"/>
              </a:rPr>
              <a:t> </a:t>
            </a:r>
            <a:r>
              <a:rPr kumimoji="0" lang="en-US" altLang="zh-CN" dirty="0">
                <a:solidFill>
                  <a:schemeClr val="hlink"/>
                </a:solidFill>
                <a:latin typeface="黑体" pitchFamily="2" charset="-122"/>
                <a:ea typeface="黑体" pitchFamily="2" charset="-122"/>
              </a:rPr>
              <a:t>CISC</a:t>
            </a:r>
            <a:r>
              <a:rPr kumimoji="0" lang="zh-CN" altLang="en-US" dirty="0">
                <a:solidFill>
                  <a:schemeClr val="hlink"/>
                </a:solidFill>
                <a:latin typeface="黑体" pitchFamily="2" charset="-122"/>
                <a:ea typeface="黑体" pitchFamily="2" charset="-122"/>
              </a:rPr>
              <a:t>的设计思想：</a:t>
            </a:r>
          </a:p>
          <a:p>
            <a:pPr indent="266700">
              <a:lnSpc>
                <a:spcPct val="120000"/>
              </a:lnSpc>
            </a:pPr>
            <a:r>
              <a:rPr kumimoji="0" lang="zh-CN" altLang="en-US" dirty="0" smtClean="0">
                <a:latin typeface="Arial" charset="0"/>
                <a:ea typeface="黑体" pitchFamily="2" charset="-122"/>
              </a:rPr>
              <a:t>         缩小机器语言</a:t>
            </a:r>
            <a:r>
              <a:rPr kumimoji="0" lang="zh-CN" altLang="en-US" dirty="0">
                <a:latin typeface="Arial" charset="0"/>
                <a:ea typeface="黑体" pitchFamily="2" charset="-122"/>
              </a:rPr>
              <a:t>与</a:t>
            </a:r>
            <a:r>
              <a:rPr kumimoji="0" lang="zh-CN" altLang="en-US" dirty="0" smtClean="0">
                <a:latin typeface="Arial" charset="0"/>
                <a:ea typeface="黑体" pitchFamily="2" charset="-122"/>
              </a:rPr>
              <a:t>高级语言</a:t>
            </a:r>
            <a:r>
              <a:rPr kumimoji="0" lang="zh-CN" altLang="en-US" dirty="0">
                <a:latin typeface="Arial" charset="0"/>
                <a:ea typeface="黑体" pitchFamily="2" charset="-122"/>
              </a:rPr>
              <a:t>的</a:t>
            </a:r>
            <a:r>
              <a:rPr kumimoji="0" lang="zh-CN" altLang="en-US" dirty="0" smtClean="0">
                <a:latin typeface="Arial" charset="0"/>
                <a:ea typeface="黑体" pitchFamily="2" charset="-122"/>
              </a:rPr>
              <a:t>差异；</a:t>
            </a:r>
            <a:endParaRPr kumimoji="0" lang="zh-CN" altLang="en-US" dirty="0">
              <a:latin typeface="Arial" charset="0"/>
              <a:ea typeface="黑体" pitchFamily="2" charset="-122"/>
            </a:endParaRPr>
          </a:p>
          <a:p>
            <a:pPr indent="266700">
              <a:lnSpc>
                <a:spcPct val="120000"/>
              </a:lnSpc>
            </a:pPr>
            <a:r>
              <a:rPr kumimoji="0" lang="en-US" altLang="zh-CN" dirty="0">
                <a:latin typeface="Arial" charset="0"/>
                <a:ea typeface="黑体" pitchFamily="2" charset="-122"/>
              </a:rPr>
              <a:t>         </a:t>
            </a:r>
            <a:r>
              <a:rPr kumimoji="0" lang="zh-CN" altLang="en-US" dirty="0">
                <a:latin typeface="Arial" charset="0"/>
                <a:ea typeface="黑体" pitchFamily="2" charset="-122"/>
              </a:rPr>
              <a:t>从指令系统的完备性和有效性</a:t>
            </a:r>
            <a:r>
              <a:rPr kumimoji="0" lang="zh-CN" altLang="en-US" dirty="0" smtClean="0">
                <a:latin typeface="Arial" charset="0"/>
                <a:ea typeface="黑体" pitchFamily="2" charset="-122"/>
              </a:rPr>
              <a:t>考虑；</a:t>
            </a:r>
            <a:endParaRPr kumimoji="0" lang="zh-CN" altLang="en-US" dirty="0">
              <a:latin typeface="Arial" charset="0"/>
              <a:ea typeface="黑体" pitchFamily="2" charset="-122"/>
            </a:endParaRPr>
          </a:p>
          <a:p>
            <a:pPr indent="266700">
              <a:lnSpc>
                <a:spcPct val="120000"/>
              </a:lnSpc>
            </a:pPr>
            <a:r>
              <a:rPr kumimoji="0" lang="zh-CN" altLang="en-US" dirty="0">
                <a:latin typeface="Arial" charset="0"/>
                <a:ea typeface="黑体" pitchFamily="2" charset="-122"/>
              </a:rPr>
              <a:t>         系列机向下兼容的功能要求的</a:t>
            </a:r>
            <a:r>
              <a:rPr kumimoji="0" lang="zh-CN" altLang="en-US" dirty="0" smtClean="0">
                <a:latin typeface="Arial" charset="0"/>
                <a:ea typeface="黑体" pitchFamily="2" charset="-122"/>
              </a:rPr>
              <a:t>影响。</a:t>
            </a:r>
            <a:endParaRPr kumimoji="0" lang="zh-CN" altLang="en-US" dirty="0">
              <a:latin typeface="Arial" charset="0"/>
              <a:ea typeface="黑体" pitchFamily="2" charset="-122"/>
            </a:endParaRPr>
          </a:p>
        </p:txBody>
      </p:sp>
      <p:sp>
        <p:nvSpPr>
          <p:cNvPr id="2" name="Rectangle 8"/>
          <p:cNvSpPr>
            <a:spLocks noChangeArrowheads="1"/>
          </p:cNvSpPr>
          <p:nvPr/>
        </p:nvSpPr>
        <p:spPr bwMode="auto">
          <a:xfrm>
            <a:off x="736302" y="5286936"/>
            <a:ext cx="8218487" cy="979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indent="266700">
              <a:lnSpc>
                <a:spcPct val="120000"/>
              </a:lnSpc>
            </a:pPr>
            <a:r>
              <a:rPr kumimoji="0" lang="zh-CN" altLang="en-US" dirty="0">
                <a:latin typeface="黑体" pitchFamily="2" charset="-122"/>
                <a:ea typeface="黑体" pitchFamily="2" charset="-122"/>
              </a:rPr>
              <a:t> </a:t>
            </a:r>
            <a:r>
              <a:rPr kumimoji="0" lang="zh-CN" altLang="en-US" dirty="0">
                <a:solidFill>
                  <a:schemeClr val="hlink"/>
                </a:solidFill>
                <a:latin typeface="黑体" pitchFamily="2" charset="-122"/>
                <a:ea typeface="黑体" pitchFamily="2" charset="-122"/>
              </a:rPr>
              <a:t>技术方面原因：</a:t>
            </a:r>
          </a:p>
          <a:p>
            <a:pPr indent="266700">
              <a:lnSpc>
                <a:spcPct val="120000"/>
              </a:lnSpc>
            </a:pPr>
            <a:r>
              <a:rPr kumimoji="0" lang="en-US" altLang="zh-CN" dirty="0">
                <a:solidFill>
                  <a:schemeClr val="hlink"/>
                </a:solidFill>
                <a:latin typeface="黑体" pitchFamily="2" charset="-122"/>
                <a:ea typeface="黑体" pitchFamily="2" charset="-122"/>
              </a:rPr>
              <a:t>     </a:t>
            </a:r>
            <a:r>
              <a:rPr kumimoji="0" lang="en-US" altLang="zh-CN" dirty="0">
                <a:latin typeface="黑体" pitchFamily="2" charset="-122"/>
                <a:ea typeface="黑体" pitchFamily="2" charset="-122"/>
              </a:rPr>
              <a:t>VLSI</a:t>
            </a:r>
            <a:r>
              <a:rPr kumimoji="0" lang="zh-CN" altLang="en-US" dirty="0">
                <a:latin typeface="黑体" pitchFamily="2" charset="-122"/>
                <a:ea typeface="黑体" pitchFamily="2" charset="-122"/>
              </a:rPr>
              <a:t>技术的发展，使硬件成本降低；</a:t>
            </a:r>
          </a:p>
        </p:txBody>
      </p:sp>
      <p:sp>
        <p:nvSpPr>
          <p:cNvPr id="7" name="Rectangle 8"/>
          <p:cNvSpPr>
            <a:spLocks noChangeArrowheads="1"/>
          </p:cNvSpPr>
          <p:nvPr/>
        </p:nvSpPr>
        <p:spPr bwMode="auto">
          <a:xfrm>
            <a:off x="1109810" y="2434253"/>
            <a:ext cx="7672683" cy="9787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indent="266700">
              <a:lnSpc>
                <a:spcPct val="120000"/>
              </a:lnSpc>
            </a:pPr>
            <a:r>
              <a:rPr lang="zh-CN" altLang="en-US" dirty="0" smtClean="0">
                <a:ea typeface="黑体" pitchFamily="2" charset="-122"/>
              </a:rPr>
              <a:t>  硬件</a:t>
            </a:r>
            <a:r>
              <a:rPr lang="zh-CN" altLang="en-US" dirty="0">
                <a:ea typeface="黑体" pitchFamily="2" charset="-122"/>
              </a:rPr>
              <a:t>：指令由十几或几十发展到几百种，指令复杂化，功能增强，寻址方式也更</a:t>
            </a:r>
            <a:r>
              <a:rPr lang="zh-CN" altLang="en-US" dirty="0" smtClean="0">
                <a:ea typeface="黑体" pitchFamily="2" charset="-122"/>
              </a:rPr>
              <a:t>多样</a:t>
            </a:r>
            <a:r>
              <a:rPr kumimoji="0" lang="zh-CN" altLang="en-US" dirty="0">
                <a:latin typeface="Arial" charset="0"/>
                <a:ea typeface="黑体" pitchFamily="2" charset="-122"/>
              </a:rPr>
              <a:t>。</a:t>
            </a: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56392"/>
                                        </p:tgtEl>
                                        <p:attrNameLst>
                                          <p:attrName>style.visibility</p:attrName>
                                        </p:attrNameLst>
                                      </p:cBhvr>
                                      <p:to>
                                        <p:strVal val="visible"/>
                                      </p:to>
                                    </p:set>
                                    <p:animEffect transition="in" filter="wipe(up)">
                                      <p:cBhvr>
                                        <p:cTn id="7" dur="500"/>
                                        <p:tgtEl>
                                          <p:spTgt spid="65639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up)">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6392" grpId="0"/>
      <p:bldP spid="2" grpId="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3"/>
          <p:cNvSpPr>
            <a:spLocks noChangeArrowheads="1"/>
          </p:cNvSpPr>
          <p:nvPr/>
        </p:nvSpPr>
        <p:spPr bwMode="auto">
          <a:xfrm>
            <a:off x="466725" y="1073150"/>
            <a:ext cx="7532688" cy="42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indent="266700">
              <a:lnSpc>
                <a:spcPct val="90000"/>
              </a:lnSpc>
            </a:pPr>
            <a:r>
              <a:rPr kumimoji="0" lang="en-US" altLang="zh-CN">
                <a:solidFill>
                  <a:srgbClr val="990000"/>
                </a:solidFill>
                <a:latin typeface="黑体" pitchFamily="2" charset="-122"/>
                <a:ea typeface="黑体" pitchFamily="2" charset="-122"/>
              </a:rPr>
              <a:t>3.6.1 </a:t>
            </a:r>
            <a:r>
              <a:rPr kumimoji="0" lang="zh-CN" altLang="en-US">
                <a:solidFill>
                  <a:srgbClr val="990000"/>
                </a:solidFill>
                <a:latin typeface="黑体" pitchFamily="2" charset="-122"/>
                <a:ea typeface="黑体" pitchFamily="2" charset="-122"/>
              </a:rPr>
              <a:t>指令系统发展的演变</a:t>
            </a:r>
            <a:endParaRPr kumimoji="0" lang="en-US" altLang="zh-CN">
              <a:solidFill>
                <a:srgbClr val="990000"/>
              </a:solidFill>
              <a:latin typeface="黑体" pitchFamily="2" charset="-122"/>
              <a:ea typeface="黑体" pitchFamily="2" charset="-122"/>
            </a:endParaRPr>
          </a:p>
        </p:txBody>
      </p:sp>
      <p:sp>
        <p:nvSpPr>
          <p:cNvPr id="87043" name="Rectangle 4"/>
          <p:cNvSpPr>
            <a:spLocks noChangeArrowheads="1"/>
          </p:cNvSpPr>
          <p:nvPr/>
        </p:nvSpPr>
        <p:spPr bwMode="auto">
          <a:xfrm>
            <a:off x="639763" y="1514475"/>
            <a:ext cx="8059737" cy="14957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p>
            <a:pPr indent="266700" algn="l" eaLnBrk="1" hangingPunct="1">
              <a:lnSpc>
                <a:spcPct val="120000"/>
              </a:lnSpc>
            </a:pPr>
            <a:r>
              <a:rPr kumimoji="0" lang="en-US" altLang="zh-CN" dirty="0">
                <a:solidFill>
                  <a:srgbClr val="990000"/>
                </a:solidFill>
                <a:latin typeface="黑体" pitchFamily="2" charset="-122"/>
                <a:ea typeface="黑体" pitchFamily="2" charset="-122"/>
              </a:rPr>
              <a:t> 2</a:t>
            </a:r>
            <a:r>
              <a:rPr kumimoji="0" lang="zh-CN" altLang="en-US" dirty="0">
                <a:solidFill>
                  <a:srgbClr val="990000"/>
                </a:solidFill>
                <a:latin typeface="黑体" pitchFamily="2" charset="-122"/>
                <a:ea typeface="黑体" pitchFamily="2" charset="-122"/>
              </a:rPr>
              <a:t>．从</a:t>
            </a:r>
            <a:r>
              <a:rPr kumimoji="0" lang="zh-CN" altLang="en-US" dirty="0" smtClean="0">
                <a:solidFill>
                  <a:srgbClr val="990000"/>
                </a:solidFill>
                <a:latin typeface="黑体" pitchFamily="2" charset="-122"/>
                <a:ea typeface="黑体" pitchFamily="2" charset="-122"/>
              </a:rPr>
              <a:t>复杂指令集系统</a:t>
            </a:r>
            <a:r>
              <a:rPr kumimoji="0" lang="en-US" altLang="zh-CN" dirty="0" smtClean="0">
                <a:solidFill>
                  <a:srgbClr val="990000"/>
                </a:solidFill>
                <a:latin typeface="黑体" pitchFamily="2" charset="-122"/>
                <a:ea typeface="黑体" pitchFamily="2" charset="-122"/>
              </a:rPr>
              <a:t>(CISC)</a:t>
            </a:r>
            <a:r>
              <a:rPr kumimoji="0" lang="zh-CN" altLang="en-US" dirty="0" smtClean="0">
                <a:solidFill>
                  <a:srgbClr val="990000"/>
                </a:solidFill>
                <a:latin typeface="黑体" pitchFamily="2" charset="-122"/>
                <a:ea typeface="黑体" pitchFamily="2" charset="-122"/>
              </a:rPr>
              <a:t>到精简指令集系统</a:t>
            </a:r>
            <a:endParaRPr kumimoji="0" lang="zh-CN" altLang="en-US" dirty="0">
              <a:solidFill>
                <a:srgbClr val="990000"/>
              </a:solidFill>
              <a:latin typeface="黑体" pitchFamily="2" charset="-122"/>
              <a:ea typeface="黑体" pitchFamily="2" charset="-122"/>
            </a:endParaRPr>
          </a:p>
          <a:p>
            <a:pPr indent="266700" algn="l" eaLnBrk="1" hangingPunct="1">
              <a:lnSpc>
                <a:spcPct val="130000"/>
              </a:lnSpc>
            </a:pPr>
            <a:r>
              <a:rPr kumimoji="0" lang="en-US" altLang="zh-CN" dirty="0">
                <a:latin typeface="黑体" pitchFamily="2" charset="-122"/>
                <a:ea typeface="黑体" pitchFamily="2" charset="-122"/>
              </a:rPr>
              <a:t>   </a:t>
            </a:r>
            <a:r>
              <a:rPr kumimoji="0" lang="en-US" altLang="zh-CN" dirty="0">
                <a:solidFill>
                  <a:schemeClr val="hlink"/>
                </a:solidFill>
                <a:latin typeface="黑体" pitchFamily="2" charset="-122"/>
                <a:ea typeface="黑体" pitchFamily="2" charset="-122"/>
              </a:rPr>
              <a:t>RISC</a:t>
            </a:r>
            <a:r>
              <a:rPr kumimoji="0" lang="en-US" altLang="zh-CN" dirty="0">
                <a:latin typeface="黑体" pitchFamily="2" charset="-122"/>
                <a:ea typeface="黑体" pitchFamily="2" charset="-122"/>
              </a:rPr>
              <a:t> ( Reduced Instruction Set Computer )</a:t>
            </a:r>
            <a:endParaRPr kumimoji="0" lang="zh-CN" altLang="en-US" dirty="0">
              <a:latin typeface="黑体" pitchFamily="2" charset="-122"/>
              <a:ea typeface="黑体" pitchFamily="2" charset="-122"/>
            </a:endParaRPr>
          </a:p>
          <a:p>
            <a:pPr indent="266700" algn="l" eaLnBrk="1" hangingPunct="1">
              <a:lnSpc>
                <a:spcPct val="130000"/>
              </a:lnSpc>
            </a:pPr>
            <a:r>
              <a:rPr kumimoji="0" lang="en-US" altLang="zh-CN" dirty="0" smtClean="0">
                <a:latin typeface="黑体" pitchFamily="2" charset="-122"/>
                <a:ea typeface="黑体" pitchFamily="2" charset="-122"/>
              </a:rPr>
              <a:t>      1975</a:t>
            </a:r>
            <a:r>
              <a:rPr kumimoji="0" lang="zh-CN" altLang="en-US" dirty="0">
                <a:latin typeface="黑体" pitchFamily="2" charset="-122"/>
                <a:ea typeface="黑体" pitchFamily="2" charset="-122"/>
              </a:rPr>
              <a:t>年由</a:t>
            </a:r>
            <a:r>
              <a:rPr kumimoji="0" lang="en-US" altLang="zh-CN" dirty="0">
                <a:latin typeface="黑体" pitchFamily="2" charset="-122"/>
                <a:ea typeface="黑体" pitchFamily="2" charset="-122"/>
              </a:rPr>
              <a:t>IBM</a:t>
            </a:r>
            <a:r>
              <a:rPr kumimoji="0" lang="zh-CN" altLang="en-US" dirty="0">
                <a:latin typeface="黑体" pitchFamily="2" charset="-122"/>
                <a:ea typeface="黑体" pitchFamily="2" charset="-122"/>
              </a:rPr>
              <a:t>公司的</a:t>
            </a:r>
            <a:r>
              <a:rPr kumimoji="0" lang="en-US" altLang="zh-CN" dirty="0">
                <a:latin typeface="黑体" pitchFamily="2" charset="-122"/>
                <a:ea typeface="黑体" pitchFamily="2" charset="-122"/>
              </a:rPr>
              <a:t>John </a:t>
            </a:r>
            <a:r>
              <a:rPr kumimoji="0" lang="en-US" altLang="zh-CN" dirty="0" err="1">
                <a:latin typeface="黑体" pitchFamily="2" charset="-122"/>
                <a:ea typeface="黑体" pitchFamily="2" charset="-122"/>
              </a:rPr>
              <a:t>Cocke</a:t>
            </a:r>
            <a:r>
              <a:rPr kumimoji="0" lang="zh-CN" altLang="en-US" dirty="0">
                <a:latin typeface="黑体" pitchFamily="2" charset="-122"/>
                <a:ea typeface="黑体" pitchFamily="2" charset="-122"/>
              </a:rPr>
              <a:t>提出</a:t>
            </a:r>
          </a:p>
        </p:txBody>
      </p:sp>
      <p:sp>
        <p:nvSpPr>
          <p:cNvPr id="657413" name="Rectangle 5"/>
          <p:cNvSpPr>
            <a:spLocks noChangeArrowheads="1"/>
          </p:cNvSpPr>
          <p:nvPr/>
        </p:nvSpPr>
        <p:spPr bwMode="auto">
          <a:xfrm>
            <a:off x="904875" y="3058465"/>
            <a:ext cx="8239125" cy="2492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indent="266700">
              <a:lnSpc>
                <a:spcPct val="130000"/>
              </a:lnSpc>
            </a:pPr>
            <a:r>
              <a:rPr kumimoji="0" lang="zh-CN" altLang="en-US" dirty="0">
                <a:latin typeface="黑体" pitchFamily="2" charset="-122"/>
                <a:ea typeface="黑体" pitchFamily="2" charset="-122"/>
              </a:rPr>
              <a:t> </a:t>
            </a:r>
            <a:r>
              <a:rPr kumimoji="0" lang="zh-CN" altLang="en-US" dirty="0">
                <a:solidFill>
                  <a:schemeClr val="hlink"/>
                </a:solidFill>
                <a:latin typeface="黑体" pitchFamily="2" charset="-122"/>
                <a:ea typeface="黑体" pitchFamily="2" charset="-122"/>
              </a:rPr>
              <a:t>起因：</a:t>
            </a:r>
          </a:p>
          <a:p>
            <a:pPr indent="266700">
              <a:lnSpc>
                <a:spcPct val="130000"/>
              </a:lnSpc>
            </a:pPr>
            <a:r>
              <a:rPr kumimoji="0" lang="en-US" altLang="zh-CN" dirty="0">
                <a:solidFill>
                  <a:schemeClr val="hlink"/>
                </a:solidFill>
                <a:latin typeface="黑体" pitchFamily="2" charset="-122"/>
                <a:ea typeface="黑体" pitchFamily="2" charset="-122"/>
              </a:rPr>
              <a:t>     </a:t>
            </a:r>
            <a:r>
              <a:rPr kumimoji="0" lang="en-US" altLang="zh-CN" dirty="0">
                <a:latin typeface="黑体" pitchFamily="2" charset="-122"/>
                <a:ea typeface="黑体" pitchFamily="2" charset="-122"/>
              </a:rPr>
              <a:t>CISC</a:t>
            </a:r>
            <a:r>
              <a:rPr kumimoji="0" lang="zh-CN" altLang="en-US" dirty="0">
                <a:latin typeface="黑体" pitchFamily="2" charset="-122"/>
                <a:ea typeface="黑体" pitchFamily="2" charset="-122"/>
              </a:rPr>
              <a:t>研制周期长，增加设计失误的可能性；</a:t>
            </a:r>
          </a:p>
          <a:p>
            <a:pPr indent="266700">
              <a:lnSpc>
                <a:spcPct val="130000"/>
              </a:lnSpc>
            </a:pPr>
            <a:r>
              <a:rPr kumimoji="0" lang="en-US" altLang="zh-CN" dirty="0">
                <a:latin typeface="黑体" pitchFamily="2" charset="-122"/>
                <a:ea typeface="黑体" pitchFamily="2" charset="-122"/>
              </a:rPr>
              <a:t>     </a:t>
            </a:r>
            <a:r>
              <a:rPr kumimoji="0" lang="zh-CN" altLang="en-US" dirty="0">
                <a:latin typeface="黑体" pitchFamily="2" charset="-122"/>
                <a:ea typeface="黑体" pitchFamily="2" charset="-122"/>
              </a:rPr>
              <a:t>复杂指令须复杂的操作，有时反而影响速度；</a:t>
            </a:r>
          </a:p>
          <a:p>
            <a:pPr indent="266700">
              <a:lnSpc>
                <a:spcPct val="130000"/>
              </a:lnSpc>
            </a:pPr>
            <a:r>
              <a:rPr kumimoji="0" lang="en-US" altLang="zh-CN" dirty="0">
                <a:latin typeface="黑体" pitchFamily="2" charset="-122"/>
                <a:ea typeface="黑体" pitchFamily="2" charset="-122"/>
              </a:rPr>
              <a:t>     CISC</a:t>
            </a:r>
            <a:r>
              <a:rPr kumimoji="0" lang="zh-CN" altLang="en-US" dirty="0">
                <a:latin typeface="黑体" pitchFamily="2" charset="-122"/>
                <a:ea typeface="黑体" pitchFamily="2" charset="-122"/>
              </a:rPr>
              <a:t>指令使用频度的 </a:t>
            </a:r>
            <a:r>
              <a:rPr kumimoji="0" lang="zh-CN" altLang="en-US" dirty="0">
                <a:latin typeface="宋体" pitchFamily="2" charset="-122"/>
                <a:ea typeface="黑体" pitchFamily="2" charset="-122"/>
              </a:rPr>
              <a:t>“</a:t>
            </a:r>
            <a:r>
              <a:rPr kumimoji="0" lang="en-US" altLang="zh-CN" dirty="0">
                <a:latin typeface="黑体" pitchFamily="2" charset="-122"/>
                <a:ea typeface="黑体" pitchFamily="2" charset="-122"/>
              </a:rPr>
              <a:t>20%----80%</a:t>
            </a:r>
            <a:r>
              <a:rPr kumimoji="0" lang="zh-CN" altLang="en-US" dirty="0">
                <a:latin typeface="黑体" pitchFamily="2" charset="-122"/>
                <a:ea typeface="黑体" pitchFamily="2" charset="-122"/>
              </a:rPr>
              <a:t>率</a:t>
            </a:r>
            <a:r>
              <a:rPr kumimoji="0" lang="zh-CN" altLang="en-US" dirty="0">
                <a:latin typeface="宋体" pitchFamily="2" charset="-122"/>
                <a:ea typeface="黑体" pitchFamily="2" charset="-122"/>
              </a:rPr>
              <a:t>”</a:t>
            </a:r>
            <a:r>
              <a:rPr kumimoji="0" lang="zh-CN" altLang="en-US" dirty="0">
                <a:latin typeface="黑体" pitchFamily="2" charset="-122"/>
                <a:ea typeface="黑体" pitchFamily="2" charset="-122"/>
              </a:rPr>
              <a:t>；</a:t>
            </a:r>
          </a:p>
          <a:p>
            <a:pPr indent="266700">
              <a:lnSpc>
                <a:spcPct val="130000"/>
              </a:lnSpc>
            </a:pPr>
            <a:r>
              <a:rPr kumimoji="0" lang="en-US" altLang="zh-CN" dirty="0">
                <a:solidFill>
                  <a:schemeClr val="hlink"/>
                </a:solidFill>
                <a:latin typeface="黑体" pitchFamily="2" charset="-122"/>
                <a:ea typeface="黑体" pitchFamily="2" charset="-122"/>
              </a:rPr>
              <a:t>     </a:t>
            </a:r>
            <a:r>
              <a:rPr kumimoji="0" lang="zh-CN" altLang="en-US" dirty="0">
                <a:latin typeface="黑体" pitchFamily="2" charset="-122"/>
                <a:ea typeface="黑体" pitchFamily="2" charset="-122"/>
              </a:rPr>
              <a:t>增加了控制器的设计难度</a:t>
            </a:r>
            <a:r>
              <a:rPr kumimoji="0" lang="en-US" altLang="zh-CN" dirty="0">
                <a:latin typeface="黑体" pitchFamily="2" charset="-122"/>
                <a:ea typeface="黑体" pitchFamily="2" charset="-122"/>
              </a:rPr>
              <a:t>,</a:t>
            </a:r>
            <a:r>
              <a:rPr kumimoji="0" lang="zh-CN" altLang="en-US" dirty="0">
                <a:latin typeface="黑体" pitchFamily="2" charset="-122"/>
                <a:ea typeface="黑体" pitchFamily="2" charset="-122"/>
              </a:rPr>
              <a:t>不利于流水处理。</a:t>
            </a:r>
            <a:endParaRPr kumimoji="0" lang="en-US" altLang="zh-CN" dirty="0">
              <a:latin typeface="黑体" pitchFamily="2" charset="-122"/>
              <a:ea typeface="黑体" pitchFamily="2" charset="-122"/>
            </a:endParaRPr>
          </a:p>
        </p:txBody>
      </p:sp>
      <p:sp>
        <p:nvSpPr>
          <p:cNvPr id="87045" name="Rectangle 5"/>
          <p:cNvSpPr>
            <a:spLocks noChangeArrowheads="1"/>
          </p:cNvSpPr>
          <p:nvPr/>
        </p:nvSpPr>
        <p:spPr bwMode="auto">
          <a:xfrm>
            <a:off x="0" y="460375"/>
            <a:ext cx="91440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r>
              <a:rPr lang="zh-CN" altLang="en-US" sz="2600">
                <a:solidFill>
                  <a:srgbClr val="800000"/>
                </a:solidFill>
                <a:latin typeface="黑体" pitchFamily="2" charset="-122"/>
                <a:ea typeface="黑体" pitchFamily="2" charset="-122"/>
              </a:rPr>
              <a:t>§</a:t>
            </a:r>
            <a:r>
              <a:rPr kumimoji="0" lang="zh-CN" altLang="en-US" sz="2600">
                <a:solidFill>
                  <a:srgbClr val="800000"/>
                </a:solidFill>
                <a:latin typeface="黑体" pitchFamily="2" charset="-122"/>
                <a:ea typeface="黑体" pitchFamily="2" charset="-122"/>
              </a:rPr>
              <a:t>3.</a:t>
            </a:r>
            <a:r>
              <a:rPr kumimoji="0" lang="en-US" altLang="zh-CN" sz="2600">
                <a:solidFill>
                  <a:srgbClr val="800000"/>
                </a:solidFill>
                <a:latin typeface="黑体" pitchFamily="2" charset="-122"/>
                <a:ea typeface="黑体" pitchFamily="2" charset="-122"/>
              </a:rPr>
              <a:t>6 </a:t>
            </a:r>
            <a:r>
              <a:rPr kumimoji="0" lang="zh-CN" altLang="en-US" sz="2600">
                <a:solidFill>
                  <a:srgbClr val="800000"/>
                </a:solidFill>
                <a:latin typeface="黑体" pitchFamily="2" charset="-122"/>
                <a:ea typeface="黑体" pitchFamily="2" charset="-122"/>
              </a:rPr>
              <a:t>精简指令系统计算机（</a:t>
            </a:r>
            <a:r>
              <a:rPr kumimoji="0" lang="en-US" altLang="zh-CN" sz="2600">
                <a:solidFill>
                  <a:srgbClr val="800000"/>
                </a:solidFill>
                <a:latin typeface="黑体" pitchFamily="2" charset="-122"/>
                <a:ea typeface="黑体" pitchFamily="2" charset="-122"/>
              </a:rPr>
              <a:t>RISC</a:t>
            </a:r>
            <a:r>
              <a:rPr kumimoji="0" lang="zh-CN" altLang="en-US" sz="2600">
                <a:solidFill>
                  <a:srgbClr val="800000"/>
                </a:solidFill>
                <a:latin typeface="黑体" pitchFamily="2" charset="-122"/>
                <a:ea typeface="黑体" pitchFamily="2" charset="-122"/>
              </a:rPr>
              <a:t>）</a:t>
            </a:r>
          </a:p>
        </p:txBody>
      </p:sp>
    </p:spTree>
  </p:cSld>
  <p:clrMapOvr>
    <a:masterClrMapping/>
  </p:clrMapOvr>
  <p:transition>
    <p:wipe dir="d"/>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ChangeArrowheads="1"/>
          </p:cNvSpPr>
          <p:nvPr/>
        </p:nvSpPr>
        <p:spPr bwMode="auto">
          <a:xfrm>
            <a:off x="457200" y="1163638"/>
            <a:ext cx="8488363" cy="5335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71358" bIns="0"/>
          <a:lstStyle/>
          <a:p>
            <a:pPr indent="266700" algn="l" eaLnBrk="1" hangingPunct="1">
              <a:lnSpc>
                <a:spcPct val="130000"/>
              </a:lnSpc>
            </a:pPr>
            <a:r>
              <a:rPr kumimoji="0" lang="zh-CN" altLang="en-US" sz="2200">
                <a:latin typeface="黑体" pitchFamily="2" charset="-122"/>
                <a:ea typeface="黑体" pitchFamily="2" charset="-122"/>
              </a:rPr>
              <a:t>  ⑴ 指令总数较少；</a:t>
            </a:r>
          </a:p>
          <a:p>
            <a:pPr indent="266700" algn="l" eaLnBrk="1" hangingPunct="1">
              <a:lnSpc>
                <a:spcPct val="130000"/>
              </a:lnSpc>
            </a:pPr>
            <a:r>
              <a:rPr kumimoji="0" lang="zh-CN" altLang="en-US" sz="2200">
                <a:latin typeface="黑体" pitchFamily="2" charset="-122"/>
                <a:ea typeface="黑体" pitchFamily="2" charset="-122"/>
              </a:rPr>
              <a:t>  ⑵ 基本寻址方式种类少；</a:t>
            </a:r>
          </a:p>
          <a:p>
            <a:pPr indent="266700" algn="l" eaLnBrk="1" hangingPunct="1">
              <a:lnSpc>
                <a:spcPct val="130000"/>
              </a:lnSpc>
            </a:pPr>
            <a:r>
              <a:rPr kumimoji="0" lang="zh-CN" altLang="en-US" sz="2200">
                <a:latin typeface="黑体" pitchFamily="2" charset="-122"/>
                <a:ea typeface="黑体" pitchFamily="2" charset="-122"/>
              </a:rPr>
              <a:t>  ⑶ 指令格式少，而且长度一致；</a:t>
            </a:r>
          </a:p>
          <a:p>
            <a:pPr indent="266700" algn="l" eaLnBrk="1" hangingPunct="1">
              <a:lnSpc>
                <a:spcPct val="130000"/>
              </a:lnSpc>
            </a:pPr>
            <a:r>
              <a:rPr kumimoji="0" lang="zh-CN" altLang="en-US" sz="2200">
                <a:latin typeface="黑体" pitchFamily="2" charset="-122"/>
                <a:ea typeface="黑体" pitchFamily="2" charset="-122"/>
              </a:rPr>
              <a:t>  ⑷ 除取数和存数指令（</a:t>
            </a:r>
            <a:r>
              <a:rPr kumimoji="0" lang="en-US" altLang="zh-CN" sz="2200">
                <a:latin typeface="黑体" pitchFamily="2" charset="-122"/>
                <a:ea typeface="黑体" pitchFamily="2" charset="-122"/>
              </a:rPr>
              <a:t>Load/Store</a:t>
            </a:r>
            <a:r>
              <a:rPr kumimoji="0" lang="zh-CN" altLang="en-US" sz="2200">
                <a:latin typeface="黑体" pitchFamily="2" charset="-122"/>
                <a:ea typeface="黑体" pitchFamily="2" charset="-122"/>
              </a:rPr>
              <a:t>）外，大部分指令在单周期内完成；</a:t>
            </a:r>
          </a:p>
          <a:p>
            <a:pPr indent="266700" algn="l" eaLnBrk="1" hangingPunct="1">
              <a:lnSpc>
                <a:spcPct val="130000"/>
              </a:lnSpc>
            </a:pPr>
            <a:r>
              <a:rPr kumimoji="0" lang="zh-CN" altLang="en-US" sz="2200">
                <a:latin typeface="黑体" pitchFamily="2" charset="-122"/>
                <a:ea typeface="黑体" pitchFamily="2" charset="-122"/>
              </a:rPr>
              <a:t>  ⑸ 只有取数和存数指令能够访问存储器，其余指令的操作只限于在寄存器之间进行；</a:t>
            </a:r>
          </a:p>
          <a:p>
            <a:pPr indent="266700" algn="l" eaLnBrk="1" hangingPunct="1">
              <a:lnSpc>
                <a:spcPct val="130000"/>
              </a:lnSpc>
            </a:pPr>
            <a:r>
              <a:rPr kumimoji="0" lang="zh-CN" altLang="en-US" sz="2200">
                <a:latin typeface="黑体" pitchFamily="2" charset="-122"/>
                <a:ea typeface="黑体" pitchFamily="2" charset="-122"/>
              </a:rPr>
              <a:t>  ⑹ </a:t>
            </a:r>
            <a:r>
              <a:rPr kumimoji="0" lang="en-US" altLang="zh-CN" sz="2200">
                <a:latin typeface="黑体" pitchFamily="2" charset="-122"/>
                <a:ea typeface="黑体" pitchFamily="2" charset="-122"/>
              </a:rPr>
              <a:t>CPU</a:t>
            </a:r>
            <a:r>
              <a:rPr kumimoji="0" lang="zh-CN" altLang="en-US" sz="2200">
                <a:latin typeface="黑体" pitchFamily="2" charset="-122"/>
                <a:ea typeface="黑体" pitchFamily="2" charset="-122"/>
              </a:rPr>
              <a:t>中通用寄存器的数目应相当多；</a:t>
            </a:r>
          </a:p>
          <a:p>
            <a:pPr indent="266700" algn="l" eaLnBrk="1" hangingPunct="1">
              <a:lnSpc>
                <a:spcPct val="130000"/>
              </a:lnSpc>
            </a:pPr>
            <a:r>
              <a:rPr kumimoji="0" lang="zh-CN" altLang="en-US" sz="2200">
                <a:latin typeface="黑体" pitchFamily="2" charset="-122"/>
                <a:ea typeface="黑体" pitchFamily="2" charset="-122"/>
              </a:rPr>
              <a:t>  ⑺ 为提高指令执行速度，绝大多数采用硬联线控制实现，不用或少用微程序控制实现；</a:t>
            </a:r>
          </a:p>
          <a:p>
            <a:pPr indent="266700" algn="l" eaLnBrk="1" hangingPunct="1">
              <a:lnSpc>
                <a:spcPct val="130000"/>
              </a:lnSpc>
            </a:pPr>
            <a:r>
              <a:rPr kumimoji="0" lang="zh-CN" altLang="en-US" sz="2200">
                <a:latin typeface="黑体" pitchFamily="2" charset="-122"/>
                <a:ea typeface="黑体" pitchFamily="2" charset="-122"/>
              </a:rPr>
              <a:t>  ⑻ 采用优化的编译技术，力求以简单的方式支持高级语言。    </a:t>
            </a:r>
            <a:r>
              <a:rPr kumimoji="0" lang="en-US" altLang="zh-CN" sz="2200">
                <a:latin typeface="黑体" pitchFamily="2" charset="-122"/>
                <a:ea typeface="黑体" pitchFamily="2" charset="-122"/>
              </a:rPr>
              <a:t>-- </a:t>
            </a:r>
            <a:r>
              <a:rPr kumimoji="0" lang="zh-CN" altLang="en-US" sz="2200">
                <a:latin typeface="黑体" pitchFamily="2" charset="-122"/>
                <a:ea typeface="黑体" pitchFamily="2" charset="-122"/>
              </a:rPr>
              <a:t>指令执行速度快，且便于指令的流水处理。</a:t>
            </a:r>
          </a:p>
        </p:txBody>
      </p:sp>
      <p:sp>
        <p:nvSpPr>
          <p:cNvPr id="88067" name="Rectangle 3"/>
          <p:cNvSpPr>
            <a:spLocks noChangeArrowheads="1"/>
          </p:cNvSpPr>
          <p:nvPr/>
        </p:nvSpPr>
        <p:spPr bwMode="auto">
          <a:xfrm>
            <a:off x="609600" y="609600"/>
            <a:ext cx="45688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eaLnBrk="1" hangingPunct="1"/>
            <a:r>
              <a:rPr kumimoji="0" lang="en-US" altLang="zh-CN">
                <a:solidFill>
                  <a:srgbClr val="990000"/>
                </a:solidFill>
                <a:latin typeface="黑体" pitchFamily="2" charset="-122"/>
                <a:ea typeface="黑体" pitchFamily="2" charset="-122"/>
              </a:rPr>
              <a:t>3.6.2 RISC</a:t>
            </a:r>
            <a:r>
              <a:rPr kumimoji="0" lang="zh-CN" altLang="en-US">
                <a:solidFill>
                  <a:srgbClr val="990000"/>
                </a:solidFill>
                <a:latin typeface="黑体" pitchFamily="2" charset="-122"/>
                <a:ea typeface="黑体" pitchFamily="2" charset="-122"/>
              </a:rPr>
              <a:t>的特点和优势</a:t>
            </a:r>
          </a:p>
        </p:txBody>
      </p:sp>
    </p:spTree>
  </p:cSld>
  <p:clrMapOvr>
    <a:masterClrMapping/>
  </p:clrMapOvr>
  <p:transition>
    <p:wipe dir="d"/>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ChangeArrowheads="1"/>
          </p:cNvSpPr>
          <p:nvPr/>
        </p:nvSpPr>
        <p:spPr bwMode="auto">
          <a:xfrm>
            <a:off x="0" y="6537325"/>
            <a:ext cx="4635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371358" bIns="0" anchor="ctr">
            <a:spAutoFit/>
          </a:bodyPr>
          <a:lstStyle/>
          <a:p>
            <a:pPr algn="ctr" eaLnBrk="1" hangingPunct="1"/>
            <a:endParaRPr kumimoji="0" lang="zh-CN" altLang="en-US" sz="1800" b="0">
              <a:solidFill>
                <a:schemeClr val="tx1"/>
              </a:solidFill>
              <a:latin typeface="Arial" charset="0"/>
              <a:ea typeface="宋体" pitchFamily="2" charset="-122"/>
            </a:endParaRPr>
          </a:p>
        </p:txBody>
      </p:sp>
      <p:sp>
        <p:nvSpPr>
          <p:cNvPr id="89091" name="Rectangle 3"/>
          <p:cNvSpPr>
            <a:spLocks noChangeArrowheads="1"/>
          </p:cNvSpPr>
          <p:nvPr/>
        </p:nvSpPr>
        <p:spPr bwMode="auto">
          <a:xfrm>
            <a:off x="685800" y="685800"/>
            <a:ext cx="4038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eaLnBrk="1" hangingPunct="1"/>
            <a:r>
              <a:rPr kumimoji="0" lang="en-US" altLang="zh-CN">
                <a:solidFill>
                  <a:srgbClr val="990000"/>
                </a:solidFill>
                <a:latin typeface="黑体" pitchFamily="2" charset="-122"/>
                <a:ea typeface="黑体" pitchFamily="2" charset="-122"/>
              </a:rPr>
              <a:t>3.6.3 RISC</a:t>
            </a:r>
            <a:r>
              <a:rPr kumimoji="0" lang="zh-CN" altLang="en-US">
                <a:solidFill>
                  <a:srgbClr val="990000"/>
                </a:solidFill>
                <a:latin typeface="黑体" pitchFamily="2" charset="-122"/>
                <a:ea typeface="黑体" pitchFamily="2" charset="-122"/>
              </a:rPr>
              <a:t>基本技术</a:t>
            </a:r>
          </a:p>
        </p:txBody>
      </p:sp>
      <p:sp>
        <p:nvSpPr>
          <p:cNvPr id="89092" name="Rectangle 4"/>
          <p:cNvSpPr>
            <a:spLocks noChangeArrowheads="1"/>
          </p:cNvSpPr>
          <p:nvPr/>
        </p:nvSpPr>
        <p:spPr bwMode="auto">
          <a:xfrm>
            <a:off x="990600" y="1371600"/>
            <a:ext cx="4572000" cy="142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eaLnBrk="1" hangingPunct="1">
              <a:lnSpc>
                <a:spcPct val="120000"/>
              </a:lnSpc>
            </a:pPr>
            <a:r>
              <a:rPr kumimoji="0" lang="en-US" altLang="zh-CN">
                <a:latin typeface="黑体" pitchFamily="2" charset="-122"/>
                <a:ea typeface="黑体" pitchFamily="2" charset="-122"/>
              </a:rPr>
              <a:t>1</a:t>
            </a:r>
            <a:r>
              <a:rPr kumimoji="0" lang="zh-CN" altLang="en-US">
                <a:latin typeface="黑体" pitchFamily="2" charset="-122"/>
                <a:ea typeface="黑体" pitchFamily="2" charset="-122"/>
              </a:rPr>
              <a:t>．</a:t>
            </a:r>
            <a:r>
              <a:rPr kumimoji="0" lang="en-US" altLang="zh-CN">
                <a:latin typeface="黑体" pitchFamily="2" charset="-122"/>
                <a:ea typeface="黑体" pitchFamily="2" charset="-122"/>
              </a:rPr>
              <a:t>RISC</a:t>
            </a:r>
            <a:r>
              <a:rPr kumimoji="0" lang="zh-CN" altLang="en-US">
                <a:latin typeface="黑体" pitchFamily="2" charset="-122"/>
                <a:ea typeface="黑体" pitchFamily="2" charset="-122"/>
              </a:rPr>
              <a:t>寄存器管理技术 </a:t>
            </a:r>
          </a:p>
          <a:p>
            <a:pPr algn="l" eaLnBrk="1" hangingPunct="1">
              <a:lnSpc>
                <a:spcPct val="120000"/>
              </a:lnSpc>
            </a:pPr>
            <a:r>
              <a:rPr kumimoji="0" lang="en-US" altLang="zh-CN">
                <a:latin typeface="黑体" pitchFamily="2" charset="-122"/>
                <a:ea typeface="黑体" pitchFamily="2" charset="-122"/>
              </a:rPr>
              <a:t>2</a:t>
            </a:r>
            <a:r>
              <a:rPr kumimoji="0" lang="zh-CN" altLang="en-US">
                <a:latin typeface="黑体" pitchFamily="2" charset="-122"/>
                <a:ea typeface="黑体" pitchFamily="2" charset="-122"/>
              </a:rPr>
              <a:t>．流水线技术</a:t>
            </a:r>
          </a:p>
          <a:p>
            <a:pPr algn="l" eaLnBrk="1" hangingPunct="1">
              <a:lnSpc>
                <a:spcPct val="120000"/>
              </a:lnSpc>
            </a:pPr>
            <a:r>
              <a:rPr kumimoji="0" lang="en-US" altLang="zh-CN">
                <a:latin typeface="黑体" pitchFamily="2" charset="-122"/>
                <a:ea typeface="黑体" pitchFamily="2" charset="-122"/>
              </a:rPr>
              <a:t>3</a:t>
            </a:r>
            <a:r>
              <a:rPr kumimoji="0" lang="zh-CN" altLang="en-US">
                <a:latin typeface="黑体" pitchFamily="2" charset="-122"/>
                <a:ea typeface="黑体" pitchFamily="2" charset="-122"/>
              </a:rPr>
              <a:t>．延时转移技术</a:t>
            </a:r>
          </a:p>
        </p:txBody>
      </p:sp>
    </p:spTree>
  </p:cSld>
  <p:clrMapOvr>
    <a:masterClrMapping/>
  </p:clrMapOvr>
  <p:transition>
    <p:wipe dir="d"/>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ChangeArrowheads="1"/>
          </p:cNvSpPr>
          <p:nvPr/>
        </p:nvSpPr>
        <p:spPr bwMode="auto">
          <a:xfrm>
            <a:off x="0" y="6537325"/>
            <a:ext cx="4635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371358" bIns="0" anchor="ctr">
            <a:spAutoFit/>
          </a:bodyPr>
          <a:lstStyle/>
          <a:p>
            <a:pPr algn="ctr" eaLnBrk="1" hangingPunct="1"/>
            <a:endParaRPr kumimoji="0" lang="zh-CN" altLang="en-US" sz="1800" b="0">
              <a:solidFill>
                <a:schemeClr val="tx1"/>
              </a:solidFill>
              <a:latin typeface="Arial" charset="0"/>
              <a:ea typeface="宋体" pitchFamily="2" charset="-122"/>
            </a:endParaRPr>
          </a:p>
        </p:txBody>
      </p:sp>
      <p:sp>
        <p:nvSpPr>
          <p:cNvPr id="90115" name="Rectangle 3"/>
          <p:cNvSpPr>
            <a:spLocks noChangeArrowheads="1"/>
          </p:cNvSpPr>
          <p:nvPr/>
        </p:nvSpPr>
        <p:spPr bwMode="auto">
          <a:xfrm>
            <a:off x="685800" y="685800"/>
            <a:ext cx="4038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eaLnBrk="1" hangingPunct="1"/>
            <a:r>
              <a:rPr kumimoji="0" lang="zh-CN" altLang="en-US">
                <a:solidFill>
                  <a:srgbClr val="990000"/>
                </a:solidFill>
                <a:latin typeface="黑体" pitchFamily="2" charset="-122"/>
                <a:ea typeface="黑体" pitchFamily="2" charset="-122"/>
              </a:rPr>
              <a:t>本章推荐的扩展阅读</a:t>
            </a:r>
            <a:r>
              <a:rPr kumimoji="0" lang="en-US" altLang="zh-CN">
                <a:solidFill>
                  <a:srgbClr val="990000"/>
                </a:solidFill>
                <a:latin typeface="黑体" pitchFamily="2" charset="-122"/>
                <a:ea typeface="黑体" pitchFamily="2" charset="-122"/>
              </a:rPr>
              <a:t>:</a:t>
            </a:r>
          </a:p>
        </p:txBody>
      </p:sp>
      <p:sp>
        <p:nvSpPr>
          <p:cNvPr id="90116" name="Rectangle 4"/>
          <p:cNvSpPr>
            <a:spLocks noChangeArrowheads="1"/>
          </p:cNvSpPr>
          <p:nvPr/>
        </p:nvSpPr>
        <p:spPr bwMode="auto">
          <a:xfrm>
            <a:off x="939800" y="1371600"/>
            <a:ext cx="8204200" cy="437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eaLnBrk="1" hangingPunct="1">
              <a:lnSpc>
                <a:spcPct val="120000"/>
              </a:lnSpc>
            </a:pPr>
            <a:r>
              <a:rPr kumimoji="0" lang="en-US" altLang="zh-CN">
                <a:solidFill>
                  <a:srgbClr val="990000"/>
                </a:solidFill>
                <a:latin typeface="黑体" pitchFamily="2" charset="-122"/>
                <a:ea typeface="黑体" pitchFamily="2" charset="-122"/>
              </a:rPr>
              <a:t>1. Pentium的寻址方式</a:t>
            </a:r>
            <a:r>
              <a:rPr kumimoji="0" lang="en-US" altLang="zh-CN">
                <a:latin typeface="黑体" pitchFamily="2" charset="-122"/>
                <a:ea typeface="黑体" pitchFamily="2" charset="-122"/>
              </a:rPr>
              <a:t>  </a:t>
            </a:r>
          </a:p>
          <a:p>
            <a:pPr algn="l" eaLnBrk="1" hangingPunct="1">
              <a:lnSpc>
                <a:spcPct val="120000"/>
              </a:lnSpc>
            </a:pPr>
            <a:r>
              <a:rPr kumimoji="0" lang="en-US" altLang="zh-CN">
                <a:latin typeface="黑体" pitchFamily="2" charset="-122"/>
                <a:ea typeface="黑体" pitchFamily="2" charset="-122"/>
              </a:rPr>
              <a:t>    . 白中英主编. 《计算机组成原理（第五版）》，</a:t>
            </a:r>
          </a:p>
          <a:p>
            <a:pPr algn="l" eaLnBrk="1" hangingPunct="1">
              <a:lnSpc>
                <a:spcPct val="120000"/>
              </a:lnSpc>
            </a:pPr>
            <a:r>
              <a:rPr kumimoji="0" lang="en-US" altLang="zh-CN">
                <a:latin typeface="黑体" pitchFamily="2" charset="-122"/>
                <a:ea typeface="黑体" pitchFamily="2" charset="-122"/>
              </a:rPr>
              <a:t>      科学出版社，2013.3   </a:t>
            </a:r>
          </a:p>
          <a:p>
            <a:pPr algn="l" eaLnBrk="1" hangingPunct="1">
              <a:lnSpc>
                <a:spcPct val="120000"/>
              </a:lnSpc>
            </a:pPr>
            <a:r>
              <a:rPr kumimoji="0" lang="en-US" altLang="zh-CN">
                <a:latin typeface="黑体" pitchFamily="2" charset="-122"/>
                <a:ea typeface="黑体" pitchFamily="2" charset="-122"/>
              </a:rPr>
              <a:t>     （第4.4.3节）</a:t>
            </a:r>
          </a:p>
          <a:p>
            <a:pPr algn="l" eaLnBrk="1" hangingPunct="1">
              <a:lnSpc>
                <a:spcPct val="80000"/>
              </a:lnSpc>
            </a:pPr>
            <a:r>
              <a:rPr kumimoji="0" lang="en-US" altLang="zh-CN">
                <a:latin typeface="黑体" pitchFamily="2" charset="-122"/>
                <a:ea typeface="黑体" pitchFamily="2" charset="-122"/>
              </a:rPr>
              <a:t> </a:t>
            </a:r>
            <a:r>
              <a:rPr kumimoji="0" lang="en-US" altLang="zh-CN" sz="2000">
                <a:latin typeface="黑体" pitchFamily="2" charset="-122"/>
                <a:ea typeface="黑体" pitchFamily="2" charset="-122"/>
              </a:rPr>
              <a:t>   </a:t>
            </a:r>
          </a:p>
          <a:p>
            <a:pPr algn="l" eaLnBrk="1" hangingPunct="1">
              <a:lnSpc>
                <a:spcPct val="120000"/>
              </a:lnSpc>
            </a:pPr>
            <a:r>
              <a:rPr kumimoji="0" lang="en-US" altLang="zh-CN">
                <a:solidFill>
                  <a:srgbClr val="990000"/>
                </a:solidFill>
                <a:latin typeface="黑体" pitchFamily="2" charset="-122"/>
                <a:ea typeface="黑体" pitchFamily="2" charset="-122"/>
              </a:rPr>
              <a:t>2. MIPS、ARM及x86的指令集比较</a:t>
            </a:r>
          </a:p>
          <a:p>
            <a:pPr algn="l" eaLnBrk="1" hangingPunct="1">
              <a:lnSpc>
                <a:spcPct val="120000"/>
              </a:lnSpc>
            </a:pPr>
            <a:r>
              <a:rPr kumimoji="0" lang="en-US" altLang="zh-CN">
                <a:latin typeface="黑体" pitchFamily="2" charset="-122"/>
                <a:ea typeface="黑体" pitchFamily="2" charset="-122"/>
              </a:rPr>
              <a:t>    . (美)David A. Patterson  John L. Hennessy著,</a:t>
            </a:r>
          </a:p>
          <a:p>
            <a:pPr algn="l" eaLnBrk="1" hangingPunct="1">
              <a:lnSpc>
                <a:spcPct val="120000"/>
              </a:lnSpc>
            </a:pPr>
            <a:r>
              <a:rPr kumimoji="0" lang="en-US" altLang="zh-CN">
                <a:latin typeface="黑体" pitchFamily="2" charset="-122"/>
                <a:ea typeface="黑体" pitchFamily="2" charset="-122"/>
              </a:rPr>
              <a:t>      康继昌等译.《计算机组成与设计 </a:t>
            </a:r>
            <a:r>
              <a:rPr kumimoji="0" lang="en-US" altLang="zh-CN" sz="2000">
                <a:latin typeface="黑体" pitchFamily="2" charset="-122"/>
                <a:ea typeface="黑体" pitchFamily="2" charset="-122"/>
              </a:rPr>
              <a:t>硬件/软件接口</a:t>
            </a:r>
            <a:r>
              <a:rPr kumimoji="0" lang="en-US" altLang="zh-CN">
                <a:latin typeface="黑体" pitchFamily="2" charset="-122"/>
                <a:ea typeface="黑体" pitchFamily="2" charset="-122"/>
              </a:rPr>
              <a:t>》，</a:t>
            </a:r>
          </a:p>
          <a:p>
            <a:pPr algn="l" eaLnBrk="1" hangingPunct="1">
              <a:lnSpc>
                <a:spcPct val="120000"/>
              </a:lnSpc>
            </a:pPr>
            <a:r>
              <a:rPr kumimoji="0" lang="en-US" altLang="zh-CN">
                <a:latin typeface="黑体" pitchFamily="2" charset="-122"/>
                <a:ea typeface="黑体" pitchFamily="2" charset="-122"/>
              </a:rPr>
              <a:t>      机械工业出版社，2012.1  </a:t>
            </a:r>
          </a:p>
          <a:p>
            <a:pPr algn="l" eaLnBrk="1" hangingPunct="1">
              <a:lnSpc>
                <a:spcPct val="120000"/>
              </a:lnSpc>
            </a:pPr>
            <a:r>
              <a:rPr kumimoji="0" lang="en-US" altLang="zh-CN">
                <a:latin typeface="黑体" pitchFamily="2" charset="-122"/>
                <a:ea typeface="黑体" pitchFamily="2" charset="-122"/>
              </a:rPr>
              <a:t>     （第2章相应的章节）</a:t>
            </a:r>
          </a:p>
        </p:txBody>
      </p:sp>
    </p:spTree>
  </p:cSld>
  <p:clrMapOvr>
    <a:masterClrMapping/>
  </p:clrMapOvr>
  <p:transition>
    <p:wipe dir="d"/>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ChangeArrowheads="1"/>
          </p:cNvSpPr>
          <p:nvPr/>
        </p:nvSpPr>
        <p:spPr bwMode="auto">
          <a:xfrm>
            <a:off x="0" y="6537325"/>
            <a:ext cx="4635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371358" bIns="0" anchor="ctr">
            <a:spAutoFit/>
          </a:bodyPr>
          <a:lstStyle/>
          <a:p>
            <a:pPr algn="ctr" eaLnBrk="1" hangingPunct="1"/>
            <a:endParaRPr kumimoji="0" lang="zh-CN" altLang="en-US" sz="1800" b="0">
              <a:solidFill>
                <a:schemeClr val="tx1"/>
              </a:solidFill>
              <a:latin typeface="Arial" charset="0"/>
              <a:ea typeface="宋体" pitchFamily="2" charset="-122"/>
            </a:endParaRPr>
          </a:p>
        </p:txBody>
      </p:sp>
      <p:sp>
        <p:nvSpPr>
          <p:cNvPr id="91139" name="Rectangle 3"/>
          <p:cNvSpPr>
            <a:spLocks noChangeArrowheads="1"/>
          </p:cNvSpPr>
          <p:nvPr/>
        </p:nvSpPr>
        <p:spPr bwMode="auto">
          <a:xfrm>
            <a:off x="685800" y="685800"/>
            <a:ext cx="4038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eaLnBrk="1" hangingPunct="1"/>
            <a:r>
              <a:rPr kumimoji="0" lang="zh-CN" altLang="en-US">
                <a:solidFill>
                  <a:srgbClr val="990000"/>
                </a:solidFill>
                <a:latin typeface="黑体" pitchFamily="2" charset="-122"/>
                <a:ea typeface="黑体" pitchFamily="2" charset="-122"/>
              </a:rPr>
              <a:t>本章推荐的扩展阅读</a:t>
            </a:r>
            <a:r>
              <a:rPr kumimoji="0" lang="en-US" altLang="zh-CN">
                <a:solidFill>
                  <a:srgbClr val="990000"/>
                </a:solidFill>
                <a:latin typeface="黑体" pitchFamily="2" charset="-122"/>
                <a:ea typeface="黑体" pitchFamily="2" charset="-122"/>
              </a:rPr>
              <a:t>:</a:t>
            </a:r>
          </a:p>
        </p:txBody>
      </p:sp>
      <p:sp>
        <p:nvSpPr>
          <p:cNvPr id="91140" name="Rectangle 4"/>
          <p:cNvSpPr>
            <a:spLocks noChangeArrowheads="1"/>
          </p:cNvSpPr>
          <p:nvPr/>
        </p:nvSpPr>
        <p:spPr bwMode="auto">
          <a:xfrm>
            <a:off x="939800" y="1371600"/>
            <a:ext cx="7707313" cy="481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lnSpc>
                <a:spcPct val="120000"/>
              </a:lnSpc>
            </a:pPr>
            <a:r>
              <a:rPr kumimoji="0" lang="en-US" altLang="zh-CN">
                <a:solidFill>
                  <a:srgbClr val="990000"/>
                </a:solidFill>
                <a:latin typeface="黑体" pitchFamily="2" charset="-122"/>
                <a:ea typeface="黑体" pitchFamily="2" charset="-122"/>
              </a:rPr>
              <a:t>3. </a:t>
            </a:r>
            <a:r>
              <a:rPr kumimoji="0" lang="zh-CN" altLang="en-US">
                <a:solidFill>
                  <a:srgbClr val="990000"/>
                </a:solidFill>
                <a:latin typeface="黑体" pitchFamily="2" charset="-122"/>
                <a:ea typeface="黑体" pitchFamily="2" charset="-122"/>
              </a:rPr>
              <a:t>查阅</a:t>
            </a:r>
            <a:r>
              <a:rPr kumimoji="0" lang="en-US" altLang="zh-CN">
                <a:solidFill>
                  <a:srgbClr val="990000"/>
                </a:solidFill>
                <a:latin typeface="黑体" pitchFamily="2" charset="-122"/>
                <a:ea typeface="黑体" pitchFamily="2" charset="-122"/>
              </a:rPr>
              <a:t>MCS51</a:t>
            </a:r>
            <a:r>
              <a:rPr kumimoji="0" lang="zh-CN" altLang="en-US">
                <a:solidFill>
                  <a:srgbClr val="990000"/>
                </a:solidFill>
                <a:latin typeface="黑体" pitchFamily="2" charset="-122"/>
                <a:ea typeface="黑体" pitchFamily="2" charset="-122"/>
              </a:rPr>
              <a:t>单片机的存储结构及其与指令的关系</a:t>
            </a:r>
            <a:r>
              <a:rPr kumimoji="0" lang="zh-CN" altLang="en-US">
                <a:latin typeface="黑体" pitchFamily="2" charset="-122"/>
                <a:ea typeface="黑体" pitchFamily="2" charset="-122"/>
              </a:rPr>
              <a:t>  </a:t>
            </a:r>
          </a:p>
          <a:p>
            <a:pPr eaLnBrk="1" hangingPunct="1">
              <a:lnSpc>
                <a:spcPct val="120000"/>
              </a:lnSpc>
            </a:pPr>
            <a:r>
              <a:rPr kumimoji="0" lang="en-US" altLang="zh-CN">
                <a:latin typeface="黑体" pitchFamily="2" charset="-122"/>
                <a:ea typeface="黑体" pitchFamily="2" charset="-122"/>
              </a:rPr>
              <a:t>    . MCS51</a:t>
            </a:r>
            <a:r>
              <a:rPr kumimoji="0" lang="zh-CN" altLang="en-US">
                <a:latin typeface="黑体" pitchFamily="2" charset="-122"/>
                <a:ea typeface="黑体" pitchFamily="2" charset="-122"/>
              </a:rPr>
              <a:t>单片机采用哈佛结构的存储器，并且程序存储器和数据存储器都含有片内与片外部分。机器是如何使用这些存储空间的？</a:t>
            </a:r>
          </a:p>
          <a:p>
            <a:pPr eaLnBrk="1" hangingPunct="1">
              <a:lnSpc>
                <a:spcPct val="120000"/>
              </a:lnSpc>
            </a:pPr>
            <a:r>
              <a:rPr kumimoji="0" lang="en-US" altLang="zh-CN">
                <a:latin typeface="黑体" pitchFamily="2" charset="-122"/>
                <a:ea typeface="黑体" pitchFamily="2" charset="-122"/>
              </a:rPr>
              <a:t>    . ADuC812</a:t>
            </a:r>
            <a:r>
              <a:rPr kumimoji="0" lang="zh-CN" altLang="en-US">
                <a:latin typeface="黑体" pitchFamily="2" charset="-122"/>
                <a:ea typeface="黑体" pitchFamily="2" charset="-122"/>
              </a:rPr>
              <a:t>单片机指令系统与</a:t>
            </a:r>
            <a:r>
              <a:rPr kumimoji="0" lang="en-US" altLang="zh-CN">
                <a:latin typeface="黑体" pitchFamily="2" charset="-122"/>
                <a:ea typeface="黑体" pitchFamily="2" charset="-122"/>
              </a:rPr>
              <a:t>MCS51</a:t>
            </a:r>
            <a:r>
              <a:rPr kumimoji="0" lang="zh-CN" altLang="en-US">
                <a:latin typeface="黑体" pitchFamily="2" charset="-122"/>
                <a:ea typeface="黑体" pitchFamily="2" charset="-122"/>
              </a:rPr>
              <a:t>单片机指令系统兼容，存储结构也相似，但</a:t>
            </a:r>
            <a:r>
              <a:rPr kumimoji="0" lang="en-US" altLang="zh-CN">
                <a:latin typeface="黑体" pitchFamily="2" charset="-122"/>
                <a:ea typeface="黑体" pitchFamily="2" charset="-122"/>
              </a:rPr>
              <a:t>ADuC812</a:t>
            </a:r>
            <a:r>
              <a:rPr kumimoji="0" lang="zh-CN" altLang="en-US">
                <a:latin typeface="黑体" pitchFamily="2" charset="-122"/>
                <a:ea typeface="黑体" pitchFamily="2" charset="-122"/>
              </a:rPr>
              <a:t>的内部数据存储区中有一部分地址重叠的空间（重叠地址范围：</a:t>
            </a:r>
            <a:r>
              <a:rPr kumimoji="0" lang="en-US" altLang="zh-CN">
                <a:latin typeface="黑体" pitchFamily="2" charset="-122"/>
                <a:ea typeface="黑体" pitchFamily="2" charset="-122"/>
              </a:rPr>
              <a:t>80H--FFH</a:t>
            </a:r>
            <a:r>
              <a:rPr kumimoji="0" lang="zh-CN" altLang="en-US">
                <a:latin typeface="黑体" pitchFamily="2" charset="-122"/>
                <a:ea typeface="黑体" pitchFamily="2" charset="-122"/>
              </a:rPr>
              <a:t>）。程序员该如何区分和使用该重叠空间中的不同存储器呢？（可查询芯片数据手册）</a:t>
            </a:r>
          </a:p>
          <a:p>
            <a:pPr eaLnBrk="1" hangingPunct="1">
              <a:lnSpc>
                <a:spcPct val="80000"/>
              </a:lnSpc>
            </a:pPr>
            <a:r>
              <a:rPr kumimoji="0" lang="en-US" altLang="zh-CN">
                <a:latin typeface="黑体" pitchFamily="2" charset="-122"/>
                <a:ea typeface="黑体" pitchFamily="2" charset="-122"/>
              </a:rPr>
              <a:t> </a:t>
            </a:r>
            <a:r>
              <a:rPr kumimoji="0" lang="en-US" altLang="zh-CN" sz="2000">
                <a:latin typeface="黑体" pitchFamily="2" charset="-122"/>
                <a:ea typeface="黑体" pitchFamily="2" charset="-122"/>
              </a:rPr>
              <a:t>   </a:t>
            </a:r>
            <a:endParaRPr kumimoji="0" lang="en-US" altLang="zh-CN">
              <a:latin typeface="黑体" pitchFamily="2" charset="-122"/>
              <a:ea typeface="黑体" pitchFamily="2" charset="-122"/>
            </a:endParaRPr>
          </a:p>
          <a:p>
            <a:pPr eaLnBrk="1" hangingPunct="1">
              <a:lnSpc>
                <a:spcPct val="120000"/>
              </a:lnSpc>
            </a:pPr>
            <a:endParaRPr kumimoji="0" lang="en-US" altLang="zh-CN">
              <a:latin typeface="黑体" pitchFamily="2" charset="-122"/>
              <a:ea typeface="黑体" pitchFamily="2" charset="-122"/>
            </a:endParaRPr>
          </a:p>
        </p:txBody>
      </p:sp>
    </p:spTree>
  </p:cSld>
  <p:clrMapOvr>
    <a:masterClrMapping/>
  </p:clrMapOvr>
  <p:transition>
    <p:wipe dir="d"/>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62" name="Group 8"/>
          <p:cNvGrpSpPr>
            <a:grpSpLocks/>
          </p:cNvGrpSpPr>
          <p:nvPr/>
        </p:nvGrpSpPr>
        <p:grpSpPr bwMode="auto">
          <a:xfrm>
            <a:off x="0" y="404813"/>
            <a:ext cx="9144000" cy="6129337"/>
            <a:chOff x="90" y="572"/>
            <a:chExt cx="5534" cy="3544"/>
          </a:xfrm>
        </p:grpSpPr>
        <p:pic>
          <p:nvPicPr>
            <p:cNvPr id="92163" name="Picture 6"/>
            <p:cNvPicPr>
              <a:picLocks noChangeAspect="1" noChangeArrowheads="1"/>
            </p:cNvPicPr>
            <p:nvPr/>
          </p:nvPicPr>
          <p:blipFill>
            <a:blip r:embed="rId2">
              <a:extLst>
                <a:ext uri="{28A0092B-C50C-407E-A947-70E740481C1C}">
                  <a14:useLocalDpi xmlns:a14="http://schemas.microsoft.com/office/drawing/2010/main" val="0"/>
                </a:ext>
              </a:extLst>
            </a:blip>
            <a:srcRect l="18484" t="9904" r="17657" b="16425"/>
            <a:stretch>
              <a:fillRect/>
            </a:stretch>
          </p:blipFill>
          <p:spPr bwMode="auto">
            <a:xfrm>
              <a:off x="90" y="572"/>
              <a:ext cx="5534" cy="3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164" name="Text Box 7"/>
            <p:cNvSpPr txBox="1">
              <a:spLocks noChangeArrowheads="1"/>
            </p:cNvSpPr>
            <p:nvPr/>
          </p:nvSpPr>
          <p:spPr bwMode="auto">
            <a:xfrm>
              <a:off x="113" y="572"/>
              <a:ext cx="4512" cy="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rIns="0">
              <a:spAutoFit/>
            </a:bodyPr>
            <a:lstStyle>
              <a:lvl1pPr>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eaLnBrk="1" hangingPunct="1"/>
              <a:r>
                <a:rPr lang="en-US" altLang="zh-CN">
                  <a:solidFill>
                    <a:schemeClr val="hlink"/>
                  </a:solidFill>
                  <a:latin typeface="黑体" pitchFamily="2" charset="-122"/>
                  <a:ea typeface="黑体" pitchFamily="2" charset="-122"/>
                </a:rPr>
                <a:t> Pentium4 </a:t>
              </a:r>
              <a:r>
                <a:rPr lang="zh-CN" altLang="en-US">
                  <a:solidFill>
                    <a:schemeClr val="hlink"/>
                  </a:solidFill>
                  <a:latin typeface="黑体" pitchFamily="2" charset="-122"/>
                  <a:ea typeface="黑体" pitchFamily="2" charset="-122"/>
                </a:rPr>
                <a:t>的</a:t>
              </a:r>
              <a:r>
                <a:rPr lang="en-US" altLang="zh-CN">
                  <a:solidFill>
                    <a:schemeClr val="hlink"/>
                  </a:solidFill>
                  <a:latin typeface="黑体" pitchFamily="2" charset="-122"/>
                  <a:ea typeface="黑体" pitchFamily="2" charset="-122"/>
                </a:rPr>
                <a:t>cache</a:t>
              </a:r>
              <a:r>
                <a:rPr lang="zh-CN" altLang="en-US">
                  <a:solidFill>
                    <a:schemeClr val="hlink"/>
                  </a:solidFill>
                  <a:latin typeface="黑体" pitchFamily="2" charset="-122"/>
                  <a:ea typeface="黑体" pitchFamily="2" charset="-122"/>
                </a:rPr>
                <a:t>布局图：</a:t>
              </a:r>
            </a:p>
          </p:txBody>
        </p:sp>
      </p:grpSp>
    </p:spTree>
  </p:cSld>
  <p:clrMapOvr>
    <a:masterClrMapping/>
  </p:clrMapOvr>
  <p:transition>
    <p:wipe dir="d"/>
  </p:transition>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3186" name="Picture 2" descr="j019637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97350" y="2425700"/>
            <a:ext cx="1724025" cy="180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ipe dir="d"/>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8"/>
          <p:cNvSpPr>
            <a:spLocks noChangeArrowheads="1"/>
          </p:cNvSpPr>
          <p:nvPr/>
        </p:nvSpPr>
        <p:spPr bwMode="auto">
          <a:xfrm>
            <a:off x="539750" y="585788"/>
            <a:ext cx="4079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eaLnBrk="1" hangingPunct="1"/>
            <a:r>
              <a:rPr kumimoji="0" lang="zh-CN" altLang="en-US">
                <a:solidFill>
                  <a:srgbClr val="800000"/>
                </a:solidFill>
                <a:latin typeface="黑体" pitchFamily="2" charset="-122"/>
                <a:ea typeface="黑体" pitchFamily="2" charset="-122"/>
              </a:rPr>
              <a:t>关于指令功能描述的说明：</a:t>
            </a:r>
          </a:p>
        </p:txBody>
      </p:sp>
      <p:sp>
        <p:nvSpPr>
          <p:cNvPr id="11267" name="Rectangle 24"/>
          <p:cNvSpPr>
            <a:spLocks noChangeArrowheads="1"/>
          </p:cNvSpPr>
          <p:nvPr/>
        </p:nvSpPr>
        <p:spPr bwMode="auto">
          <a:xfrm>
            <a:off x="811213" y="1152525"/>
            <a:ext cx="8332787"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eaLnBrk="1" hangingPunct="1">
              <a:lnSpc>
                <a:spcPct val="110000"/>
              </a:lnSpc>
              <a:spcBef>
                <a:spcPct val="20000"/>
              </a:spcBef>
              <a:buClr>
                <a:schemeClr val="bg1"/>
              </a:buClr>
              <a:buFont typeface="Wingdings" pitchFamily="2" charset="2"/>
              <a:buNone/>
            </a:pPr>
            <a:r>
              <a:rPr lang="zh-CN" altLang="en-US">
                <a:solidFill>
                  <a:schemeClr val="hlink"/>
                </a:solidFill>
                <a:latin typeface="黑体" pitchFamily="2" charset="-122"/>
                <a:ea typeface="黑体" pitchFamily="2" charset="-122"/>
              </a:rPr>
              <a:t>例如：</a:t>
            </a:r>
            <a:r>
              <a:rPr lang="en-US" altLang="zh-CN">
                <a:latin typeface="黑体" pitchFamily="2" charset="-122"/>
                <a:ea typeface="黑体" pitchFamily="2" charset="-122"/>
              </a:rPr>
              <a:t>ADD  A3,A1,A2	</a:t>
            </a:r>
            <a:r>
              <a:rPr lang="en-US" altLang="zh-CN">
                <a:solidFill>
                  <a:schemeClr val="hlink"/>
                </a:solidFill>
                <a:latin typeface="黑体" pitchFamily="2" charset="-122"/>
                <a:ea typeface="黑体" pitchFamily="2" charset="-122"/>
              </a:rPr>
              <a:t>; A3←(A1)+(A2)</a:t>
            </a:r>
          </a:p>
          <a:p>
            <a:pPr algn="l" eaLnBrk="1" hangingPunct="1">
              <a:lnSpc>
                <a:spcPct val="40000"/>
              </a:lnSpc>
              <a:spcBef>
                <a:spcPct val="20000"/>
              </a:spcBef>
              <a:buClr>
                <a:schemeClr val="bg1"/>
              </a:buClr>
              <a:buFont typeface="Wingdings" pitchFamily="2" charset="2"/>
              <a:buNone/>
            </a:pPr>
            <a:endParaRPr lang="zh-CN" altLang="en-US">
              <a:latin typeface="黑体" pitchFamily="2" charset="-122"/>
              <a:ea typeface="黑体" pitchFamily="2" charset="-122"/>
            </a:endParaRPr>
          </a:p>
        </p:txBody>
      </p:sp>
      <p:grpSp>
        <p:nvGrpSpPr>
          <p:cNvPr id="11268" name="Group 23"/>
          <p:cNvGrpSpPr>
            <a:grpSpLocks/>
          </p:cNvGrpSpPr>
          <p:nvPr/>
        </p:nvGrpSpPr>
        <p:grpSpPr bwMode="auto">
          <a:xfrm>
            <a:off x="1868488" y="2212975"/>
            <a:ext cx="3184525" cy="1833563"/>
            <a:chOff x="1177" y="1394"/>
            <a:chExt cx="2006" cy="1155"/>
          </a:xfrm>
        </p:grpSpPr>
        <p:sp>
          <p:nvSpPr>
            <p:cNvPr id="11277" name="Rectangle 22"/>
            <p:cNvSpPr>
              <a:spLocks noChangeArrowheads="1"/>
            </p:cNvSpPr>
            <p:nvPr/>
          </p:nvSpPr>
          <p:spPr bwMode="auto">
            <a:xfrm>
              <a:off x="1679" y="2381"/>
              <a:ext cx="1496" cy="155"/>
            </a:xfrm>
            <a:prstGeom prst="rect">
              <a:avLst/>
            </a:prstGeom>
            <a:noFill/>
            <a:ln w="1905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endParaRPr lang="zh-CN" altLang="en-US">
                <a:latin typeface="黑体" pitchFamily="2" charset="-122"/>
                <a:ea typeface="黑体" pitchFamily="2" charset="-122"/>
              </a:endParaRPr>
            </a:p>
          </p:txBody>
        </p:sp>
        <p:sp>
          <p:nvSpPr>
            <p:cNvPr id="11279" name="Rectangle 9"/>
            <p:cNvSpPr>
              <a:spLocks noChangeArrowheads="1"/>
            </p:cNvSpPr>
            <p:nvPr/>
          </p:nvSpPr>
          <p:spPr bwMode="auto">
            <a:xfrm>
              <a:off x="1677" y="1394"/>
              <a:ext cx="1504" cy="291"/>
            </a:xfrm>
            <a:prstGeom prst="rect">
              <a:avLst/>
            </a:prstGeom>
            <a:solidFill>
              <a:srgbClr val="CC3300"/>
            </a:solidFill>
            <a:ln w="19050">
              <a:solidFill>
                <a:schemeClr val="tx1"/>
              </a:solidFill>
              <a:miter lim="800000"/>
              <a:headEnd/>
              <a:tailEnd/>
            </a:ln>
          </p:spPr>
          <p:txBody>
            <a:bodyPr anchor="ctr">
              <a:spAutoFit/>
            </a:bodyPr>
            <a:lstStyle/>
            <a:p>
              <a:endParaRPr lang="zh-CN" altLang="en-US">
                <a:latin typeface="黑体" pitchFamily="2" charset="-122"/>
                <a:ea typeface="黑体" pitchFamily="2" charset="-122"/>
              </a:endParaRPr>
            </a:p>
          </p:txBody>
        </p:sp>
        <p:sp>
          <p:nvSpPr>
            <p:cNvPr id="11280" name="Rectangle 10"/>
            <p:cNvSpPr>
              <a:spLocks noChangeArrowheads="1"/>
            </p:cNvSpPr>
            <p:nvPr/>
          </p:nvSpPr>
          <p:spPr bwMode="auto">
            <a:xfrm>
              <a:off x="1679" y="1711"/>
              <a:ext cx="1504" cy="291"/>
            </a:xfrm>
            <a:prstGeom prst="rect">
              <a:avLst/>
            </a:prstGeom>
            <a:solidFill>
              <a:srgbClr val="008000"/>
            </a:solidFill>
            <a:ln w="19050">
              <a:solidFill>
                <a:schemeClr val="tx1"/>
              </a:solidFill>
              <a:miter lim="800000"/>
              <a:headEnd/>
              <a:tailEnd/>
            </a:ln>
          </p:spPr>
          <p:txBody>
            <a:bodyPr anchor="ctr">
              <a:spAutoFit/>
            </a:bodyPr>
            <a:lstStyle/>
            <a:p>
              <a:endParaRPr lang="zh-CN" altLang="en-US">
                <a:latin typeface="黑体" pitchFamily="2" charset="-122"/>
                <a:ea typeface="黑体" pitchFamily="2" charset="-122"/>
              </a:endParaRPr>
            </a:p>
          </p:txBody>
        </p:sp>
        <p:sp>
          <p:nvSpPr>
            <p:cNvPr id="11281" name="Text Box 12"/>
            <p:cNvSpPr txBox="1">
              <a:spLocks noChangeArrowheads="1"/>
            </p:cNvSpPr>
            <p:nvPr/>
          </p:nvSpPr>
          <p:spPr bwMode="auto">
            <a:xfrm>
              <a:off x="1187" y="1430"/>
              <a:ext cx="375" cy="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indent="266700">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lnSpc>
                  <a:spcPct val="90000"/>
                </a:lnSpc>
                <a:spcBef>
                  <a:spcPct val="50000"/>
                </a:spcBef>
              </a:pPr>
              <a:r>
                <a:rPr lang="en-US" altLang="zh-CN">
                  <a:latin typeface="黑体" pitchFamily="2" charset="-122"/>
                  <a:ea typeface="黑体" pitchFamily="2" charset="-122"/>
                </a:rPr>
                <a:t>A1</a:t>
              </a:r>
            </a:p>
          </p:txBody>
        </p:sp>
        <p:sp>
          <p:nvSpPr>
            <p:cNvPr id="11282" name="Text Box 13"/>
            <p:cNvSpPr txBox="1">
              <a:spLocks noChangeArrowheads="1"/>
            </p:cNvSpPr>
            <p:nvPr/>
          </p:nvSpPr>
          <p:spPr bwMode="auto">
            <a:xfrm>
              <a:off x="1177" y="1735"/>
              <a:ext cx="375" cy="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indent="266700">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lnSpc>
                  <a:spcPct val="90000"/>
                </a:lnSpc>
                <a:spcBef>
                  <a:spcPct val="50000"/>
                </a:spcBef>
              </a:pPr>
              <a:r>
                <a:rPr lang="en-US" altLang="zh-CN">
                  <a:latin typeface="黑体" pitchFamily="2" charset="-122"/>
                  <a:ea typeface="黑体" pitchFamily="2" charset="-122"/>
                </a:rPr>
                <a:t>A2</a:t>
              </a:r>
            </a:p>
          </p:txBody>
        </p:sp>
        <p:sp>
          <p:nvSpPr>
            <p:cNvPr id="11283" name="Text Box 14"/>
            <p:cNvSpPr txBox="1">
              <a:spLocks noChangeArrowheads="1"/>
            </p:cNvSpPr>
            <p:nvPr/>
          </p:nvSpPr>
          <p:spPr bwMode="auto">
            <a:xfrm>
              <a:off x="1185" y="2340"/>
              <a:ext cx="375" cy="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indent="266700">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a:lnSpc>
                  <a:spcPct val="90000"/>
                </a:lnSpc>
                <a:spcBef>
                  <a:spcPct val="50000"/>
                </a:spcBef>
              </a:pPr>
              <a:r>
                <a:rPr lang="en-US" altLang="zh-CN">
                  <a:latin typeface="黑体" pitchFamily="2" charset="-122"/>
                  <a:ea typeface="黑体" pitchFamily="2" charset="-122"/>
                </a:rPr>
                <a:t>A3</a:t>
              </a:r>
            </a:p>
          </p:txBody>
        </p:sp>
      </p:grpSp>
      <p:grpSp>
        <p:nvGrpSpPr>
          <p:cNvPr id="3" name="Group 21"/>
          <p:cNvGrpSpPr>
            <a:grpSpLocks/>
          </p:cNvGrpSpPr>
          <p:nvPr/>
        </p:nvGrpSpPr>
        <p:grpSpPr bwMode="auto">
          <a:xfrm>
            <a:off x="2663825" y="2444750"/>
            <a:ext cx="3235325" cy="1689100"/>
            <a:chOff x="1678" y="1540"/>
            <a:chExt cx="2038" cy="1064"/>
          </a:xfrm>
        </p:grpSpPr>
        <p:sp>
          <p:nvSpPr>
            <p:cNvPr id="11271" name="Rectangle 20"/>
            <p:cNvSpPr>
              <a:spLocks noChangeArrowheads="1"/>
            </p:cNvSpPr>
            <p:nvPr/>
          </p:nvSpPr>
          <p:spPr bwMode="auto">
            <a:xfrm>
              <a:off x="3610" y="1946"/>
              <a:ext cx="106" cy="232"/>
            </a:xfrm>
            <a:prstGeom prst="rect">
              <a:avLst/>
            </a:prstGeom>
            <a:solidFill>
              <a:srgbClr val="FFFF00"/>
            </a:solidFill>
            <a:ln w="28575" algn="ctr">
              <a:solidFill>
                <a:srgbClr val="000080"/>
              </a:solidFill>
              <a:miter lim="800000"/>
              <a:headEnd/>
              <a:tailEnd/>
            </a:ln>
          </p:spPr>
          <p:txBody>
            <a:bodyPr wrap="none" lIns="0" tIns="0" rIns="0" bIns="0" anchor="ctr"/>
            <a:lstStyle/>
            <a:p>
              <a:endParaRPr lang="zh-CN" altLang="en-US">
                <a:latin typeface="黑体" pitchFamily="2" charset="-122"/>
                <a:ea typeface="黑体" pitchFamily="2" charset="-122"/>
              </a:endParaRPr>
            </a:p>
          </p:txBody>
        </p:sp>
        <p:sp>
          <p:nvSpPr>
            <p:cNvPr id="11272" name="Rectangle 11"/>
            <p:cNvSpPr>
              <a:spLocks noChangeArrowheads="1"/>
            </p:cNvSpPr>
            <p:nvPr/>
          </p:nvSpPr>
          <p:spPr bwMode="auto">
            <a:xfrm>
              <a:off x="1678" y="2313"/>
              <a:ext cx="1504" cy="291"/>
            </a:xfrm>
            <a:prstGeom prst="rect">
              <a:avLst/>
            </a:prstGeom>
            <a:solidFill>
              <a:srgbClr val="FFFF66"/>
            </a:solidFill>
            <a:ln w="19050">
              <a:solidFill>
                <a:schemeClr val="tx1"/>
              </a:solidFill>
              <a:miter lim="800000"/>
              <a:headEnd/>
              <a:tailEnd/>
            </a:ln>
          </p:spPr>
          <p:txBody>
            <a:bodyPr anchor="ctr">
              <a:spAutoFit/>
            </a:bodyPr>
            <a:lstStyle/>
            <a:p>
              <a:endParaRPr lang="zh-CN" altLang="en-US">
                <a:latin typeface="黑体" pitchFamily="2" charset="-122"/>
                <a:ea typeface="黑体" pitchFamily="2" charset="-122"/>
              </a:endParaRPr>
            </a:p>
          </p:txBody>
        </p:sp>
        <p:sp>
          <p:nvSpPr>
            <p:cNvPr id="11273" name="Text Box 15"/>
            <p:cNvSpPr txBox="1">
              <a:spLocks noChangeArrowheads="1"/>
            </p:cNvSpPr>
            <p:nvPr/>
          </p:nvSpPr>
          <p:spPr bwMode="auto">
            <a:xfrm>
              <a:off x="3447" y="1754"/>
              <a:ext cx="257" cy="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indent="266700">
                <a:defRPr kumimoji="1" sz="2400" b="1">
                  <a:solidFill>
                    <a:srgbClr val="000080"/>
                  </a:solidFill>
                  <a:latin typeface="楷体_GB2312" pitchFamily="49" charset="-122"/>
                  <a:ea typeface="楷体_GB2312" pitchFamily="49" charset="-122"/>
                </a:defRPr>
              </a:lvl1pPr>
              <a:lvl2pPr marL="742950" indent="-285750">
                <a:defRPr kumimoji="1" sz="2400" b="1">
                  <a:solidFill>
                    <a:srgbClr val="000080"/>
                  </a:solidFill>
                  <a:latin typeface="楷体_GB2312" pitchFamily="49" charset="-122"/>
                  <a:ea typeface="楷体_GB2312" pitchFamily="49" charset="-122"/>
                </a:defRPr>
              </a:lvl2pPr>
              <a:lvl3pPr marL="1143000" indent="-228600">
                <a:defRPr kumimoji="1" sz="2400" b="1">
                  <a:solidFill>
                    <a:srgbClr val="000080"/>
                  </a:solidFill>
                  <a:latin typeface="楷体_GB2312" pitchFamily="49" charset="-122"/>
                  <a:ea typeface="楷体_GB2312" pitchFamily="49" charset="-122"/>
                </a:defRPr>
              </a:lvl3pPr>
              <a:lvl4pPr marL="1600200" indent="-228600">
                <a:defRPr kumimoji="1" sz="2400" b="1">
                  <a:solidFill>
                    <a:srgbClr val="000080"/>
                  </a:solidFill>
                  <a:latin typeface="楷体_GB2312" pitchFamily="49" charset="-122"/>
                  <a:ea typeface="楷体_GB2312" pitchFamily="49" charset="-122"/>
                </a:defRPr>
              </a:lvl4pPr>
              <a:lvl5pPr marL="2057400" indent="-228600">
                <a:defRPr kumimoji="1" sz="2400" b="1">
                  <a:solidFill>
                    <a:srgbClr val="000080"/>
                  </a:solidFill>
                  <a:latin typeface="楷体_GB2312" pitchFamily="49" charset="-122"/>
                  <a:ea typeface="楷体_GB2312" pitchFamily="49" charset="-122"/>
                </a:defRPr>
              </a:lvl5pPr>
              <a:lvl6pPr marL="25146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6pPr>
              <a:lvl7pPr marL="29718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7pPr>
              <a:lvl8pPr marL="34290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8pPr>
              <a:lvl9pPr marL="3886200" indent="-228600" algn="just" eaLnBrk="0" fontAlgn="base" hangingPunct="0">
                <a:spcBef>
                  <a:spcPct val="0"/>
                </a:spcBef>
                <a:spcAft>
                  <a:spcPct val="0"/>
                </a:spcAft>
                <a:defRPr kumimoji="1" sz="2400" b="1">
                  <a:solidFill>
                    <a:srgbClr val="000080"/>
                  </a:solidFill>
                  <a:latin typeface="楷体_GB2312" pitchFamily="49" charset="-122"/>
                  <a:ea typeface="楷体_GB2312" pitchFamily="49" charset="-122"/>
                </a:defRPr>
              </a:lvl9pPr>
            </a:lstStyle>
            <a:p>
              <a:pPr algn="ctr" fontAlgn="ctr">
                <a:lnSpc>
                  <a:spcPct val="90000"/>
                </a:lnSpc>
                <a:spcBef>
                  <a:spcPct val="50000"/>
                </a:spcBef>
              </a:pPr>
              <a:r>
                <a:rPr lang="en-US" altLang="zh-CN">
                  <a:latin typeface="黑体" pitchFamily="2" charset="-122"/>
                  <a:ea typeface="黑体" pitchFamily="2" charset="-122"/>
                </a:rPr>
                <a:t>+</a:t>
              </a:r>
            </a:p>
          </p:txBody>
        </p:sp>
        <p:sp>
          <p:nvSpPr>
            <p:cNvPr id="11274" name="Line 16"/>
            <p:cNvSpPr>
              <a:spLocks noChangeShapeType="1"/>
            </p:cNvSpPr>
            <p:nvPr/>
          </p:nvSpPr>
          <p:spPr bwMode="auto">
            <a:xfrm>
              <a:off x="3021" y="1856"/>
              <a:ext cx="508" cy="0"/>
            </a:xfrm>
            <a:prstGeom prst="line">
              <a:avLst/>
            </a:prstGeom>
            <a:noFill/>
            <a:ln w="28575">
              <a:solidFill>
                <a:srgbClr val="006600"/>
              </a:solidFill>
              <a:round/>
              <a:headEnd/>
              <a:tailEnd type="triangle" w="lg" len="lg"/>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1275" name="Freeform 17"/>
            <p:cNvSpPr>
              <a:spLocks/>
            </p:cNvSpPr>
            <p:nvPr/>
          </p:nvSpPr>
          <p:spPr bwMode="auto">
            <a:xfrm>
              <a:off x="3033" y="1540"/>
              <a:ext cx="626" cy="291"/>
            </a:xfrm>
            <a:custGeom>
              <a:avLst/>
              <a:gdLst>
                <a:gd name="T0" fmla="*/ 0 w 620"/>
                <a:gd name="T1" fmla="*/ 0 h 192"/>
                <a:gd name="T2" fmla="*/ 723 w 620"/>
                <a:gd name="T3" fmla="*/ 0 h 192"/>
                <a:gd name="T4" fmla="*/ 723 w 620"/>
                <a:gd name="T5" fmla="*/ 2757 h 192"/>
                <a:gd name="T6" fmla="*/ 0 60000 65536"/>
                <a:gd name="T7" fmla="*/ 0 60000 65536"/>
                <a:gd name="T8" fmla="*/ 0 60000 65536"/>
                <a:gd name="T9" fmla="*/ 0 w 620"/>
                <a:gd name="T10" fmla="*/ 0 h 192"/>
                <a:gd name="T11" fmla="*/ 620 w 620"/>
                <a:gd name="T12" fmla="*/ 192 h 192"/>
              </a:gdLst>
              <a:ahLst/>
              <a:cxnLst>
                <a:cxn ang="T6">
                  <a:pos x="T0" y="T1"/>
                </a:cxn>
                <a:cxn ang="T7">
                  <a:pos x="T2" y="T3"/>
                </a:cxn>
                <a:cxn ang="T8">
                  <a:pos x="T4" y="T5"/>
                </a:cxn>
              </a:cxnLst>
              <a:rect l="T9" t="T10" r="T11" b="T12"/>
              <a:pathLst>
                <a:path w="620" h="192">
                  <a:moveTo>
                    <a:pt x="0" y="0"/>
                  </a:moveTo>
                  <a:lnTo>
                    <a:pt x="620" y="0"/>
                  </a:lnTo>
                  <a:lnTo>
                    <a:pt x="620" y="192"/>
                  </a:lnTo>
                </a:path>
              </a:pathLst>
            </a:custGeom>
            <a:noFill/>
            <a:ln w="28575" cap="flat" cmpd="sng">
              <a:solidFill>
                <a:srgbClr val="CC3300"/>
              </a:solidFill>
              <a:prstDash val="solid"/>
              <a:round/>
              <a:headEnd type="none" w="med" len="med"/>
              <a:tailEnd type="triangle" w="lg" len="lg"/>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sp>
          <p:nvSpPr>
            <p:cNvPr id="11276" name="Freeform 18"/>
            <p:cNvSpPr>
              <a:spLocks/>
            </p:cNvSpPr>
            <p:nvPr/>
          </p:nvSpPr>
          <p:spPr bwMode="auto">
            <a:xfrm>
              <a:off x="3015" y="2085"/>
              <a:ext cx="650" cy="291"/>
            </a:xfrm>
            <a:custGeom>
              <a:avLst/>
              <a:gdLst>
                <a:gd name="T0" fmla="*/ 650 w 650"/>
                <a:gd name="T1" fmla="*/ 0 h 484"/>
                <a:gd name="T2" fmla="*/ 650 w 650"/>
                <a:gd name="T3" fmla="*/ 5 h 484"/>
                <a:gd name="T4" fmla="*/ 0 w 650"/>
                <a:gd name="T5" fmla="*/ 5 h 484"/>
                <a:gd name="T6" fmla="*/ 0 60000 65536"/>
                <a:gd name="T7" fmla="*/ 0 60000 65536"/>
                <a:gd name="T8" fmla="*/ 0 60000 65536"/>
                <a:gd name="T9" fmla="*/ 0 w 650"/>
                <a:gd name="T10" fmla="*/ 0 h 484"/>
                <a:gd name="T11" fmla="*/ 650 w 650"/>
                <a:gd name="T12" fmla="*/ 484 h 484"/>
              </a:gdLst>
              <a:ahLst/>
              <a:cxnLst>
                <a:cxn ang="T6">
                  <a:pos x="T0" y="T1"/>
                </a:cxn>
                <a:cxn ang="T7">
                  <a:pos x="T2" y="T3"/>
                </a:cxn>
                <a:cxn ang="T8">
                  <a:pos x="T4" y="T5"/>
                </a:cxn>
              </a:cxnLst>
              <a:rect l="T9" t="T10" r="T11" b="T12"/>
              <a:pathLst>
                <a:path w="650" h="484">
                  <a:moveTo>
                    <a:pt x="650" y="0"/>
                  </a:moveTo>
                  <a:lnTo>
                    <a:pt x="650" y="484"/>
                  </a:lnTo>
                  <a:lnTo>
                    <a:pt x="0" y="484"/>
                  </a:lnTo>
                </a:path>
              </a:pathLst>
            </a:custGeom>
            <a:noFill/>
            <a:ln w="28575" cap="flat" cmpd="sng">
              <a:solidFill>
                <a:srgbClr val="000080"/>
              </a:solidFill>
              <a:prstDash val="solid"/>
              <a:round/>
              <a:headEnd type="none" w="med" len="med"/>
              <a:tailEnd type="triangle" w="lg" len="lg"/>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grpSp>
      <p:sp>
        <p:nvSpPr>
          <p:cNvPr id="11270" name="Rectangle 7"/>
          <p:cNvSpPr>
            <a:spLocks noChangeArrowheads="1"/>
          </p:cNvSpPr>
          <p:nvPr/>
        </p:nvSpPr>
        <p:spPr bwMode="auto">
          <a:xfrm>
            <a:off x="558800" y="4932363"/>
            <a:ext cx="8585200" cy="979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eaLnBrk="1" hangingPunct="1">
              <a:lnSpc>
                <a:spcPct val="120000"/>
              </a:lnSpc>
            </a:pPr>
            <a:r>
              <a:rPr kumimoji="0" lang="zh-CN" altLang="en-US">
                <a:latin typeface="黑体" pitchFamily="2" charset="-122"/>
                <a:ea typeface="黑体" pitchFamily="2" charset="-122"/>
              </a:rPr>
              <a:t>该指令的功能：</a:t>
            </a:r>
            <a:r>
              <a:rPr lang="en-US" altLang="zh-CN">
                <a:latin typeface="黑体" pitchFamily="2" charset="-122"/>
                <a:ea typeface="黑体" pitchFamily="2" charset="-122"/>
              </a:rPr>
              <a:t>A1</a:t>
            </a:r>
            <a:r>
              <a:rPr lang="zh-CN" altLang="en-US">
                <a:latin typeface="黑体" pitchFamily="2" charset="-122"/>
                <a:ea typeface="黑体" pitchFamily="2" charset="-122"/>
              </a:rPr>
              <a:t>中的数据和</a:t>
            </a:r>
            <a:r>
              <a:rPr lang="en-US" altLang="zh-CN">
                <a:latin typeface="黑体" pitchFamily="2" charset="-122"/>
                <a:ea typeface="黑体" pitchFamily="2" charset="-122"/>
              </a:rPr>
              <a:t>A2</a:t>
            </a:r>
            <a:r>
              <a:rPr lang="zh-CN" altLang="en-US">
                <a:latin typeface="黑体" pitchFamily="2" charset="-122"/>
                <a:ea typeface="黑体" pitchFamily="2" charset="-122"/>
              </a:rPr>
              <a:t>中的数据进行“加”运算</a:t>
            </a:r>
            <a:r>
              <a:rPr lang="en-US" altLang="zh-CN">
                <a:latin typeface="黑体" pitchFamily="2" charset="-122"/>
                <a:ea typeface="黑体" pitchFamily="2" charset="-122"/>
              </a:rPr>
              <a:t>,</a:t>
            </a:r>
          </a:p>
          <a:p>
            <a:pPr algn="l" eaLnBrk="1" hangingPunct="1">
              <a:lnSpc>
                <a:spcPct val="120000"/>
              </a:lnSpc>
            </a:pPr>
            <a:r>
              <a:rPr lang="zh-CN" altLang="en-US">
                <a:latin typeface="黑体" pitchFamily="2" charset="-122"/>
                <a:ea typeface="黑体" pitchFamily="2" charset="-122"/>
              </a:rPr>
              <a:t>              结果存入到</a:t>
            </a:r>
            <a:r>
              <a:rPr lang="en-US" altLang="zh-CN">
                <a:latin typeface="黑体" pitchFamily="2" charset="-122"/>
                <a:ea typeface="黑体" pitchFamily="2" charset="-122"/>
              </a:rPr>
              <a:t>A3</a:t>
            </a:r>
            <a:r>
              <a:rPr lang="zh-CN" altLang="en-US">
                <a:latin typeface="黑体" pitchFamily="2" charset="-122"/>
                <a:ea typeface="黑体" pitchFamily="2" charset="-122"/>
              </a:rPr>
              <a:t>中。</a:t>
            </a: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1_Blends">
  <a:themeElements>
    <a:clrScheme name="1_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1_Blends">
      <a:majorFont>
        <a:latin typeface="Tahoma"/>
        <a:ea typeface="宋体"/>
        <a:cs typeface=""/>
      </a:majorFont>
      <a:minorFont>
        <a:latin typeface="Tahom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1_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1_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1_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1_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1_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1_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Designs\Artsy.pot</Template>
  <TotalTime>8477</TotalTime>
  <Words>5478</Words>
  <Application>Microsoft Office PowerPoint</Application>
  <PresentationFormat>全屏显示(4:3)</PresentationFormat>
  <Paragraphs>1071</Paragraphs>
  <Slides>88</Slides>
  <Notes>0</Notes>
  <HiddenSlides>0</HiddenSlides>
  <MMClips>0</MMClips>
  <ScaleCrop>false</ScaleCrop>
  <HeadingPairs>
    <vt:vector size="6" baseType="variant">
      <vt:variant>
        <vt:lpstr>主题</vt:lpstr>
      </vt:variant>
      <vt:variant>
        <vt:i4>1</vt:i4>
      </vt:variant>
      <vt:variant>
        <vt:lpstr>嵌入 OLE 服务器</vt:lpstr>
      </vt:variant>
      <vt:variant>
        <vt:i4>3</vt:i4>
      </vt:variant>
      <vt:variant>
        <vt:lpstr>幻灯片标题</vt:lpstr>
      </vt:variant>
      <vt:variant>
        <vt:i4>88</vt:i4>
      </vt:variant>
    </vt:vector>
  </HeadingPairs>
  <TitlesOfParts>
    <vt:vector size="92" baseType="lpstr">
      <vt:lpstr>1_Blends</vt:lpstr>
      <vt:lpstr>BMP 图象</vt:lpstr>
      <vt:lpstr>Document</vt:lpstr>
      <vt:lpstr>Unknown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SWJTU</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第2章 数据的机器层次表示</dc:title>
  <dc:creator>Y.Q.Ma</dc:creator>
  <cp:lastModifiedBy>Y.Q.Ma</cp:lastModifiedBy>
  <cp:revision>1240</cp:revision>
  <cp:lastPrinted>1601-01-01T00:00:00Z</cp:lastPrinted>
  <dcterms:created xsi:type="dcterms:W3CDTF">2000-10-10T05:39:14Z</dcterms:created>
  <dcterms:modified xsi:type="dcterms:W3CDTF">2017-02-27T08:05:00Z</dcterms:modified>
</cp:coreProperties>
</file>