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861" r:id="rId2"/>
    <p:sldId id="863" r:id="rId3"/>
    <p:sldId id="879" r:id="rId4"/>
    <p:sldId id="837" r:id="rId5"/>
    <p:sldId id="860" r:id="rId6"/>
    <p:sldId id="882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66" r:id="rId16"/>
    <p:sldId id="883" r:id="rId17"/>
    <p:sldId id="881" r:id="rId18"/>
    <p:sldId id="887" r:id="rId19"/>
    <p:sldId id="888" r:id="rId20"/>
    <p:sldId id="889" r:id="rId21"/>
    <p:sldId id="891" r:id="rId22"/>
    <p:sldId id="890" r:id="rId23"/>
    <p:sldId id="885" r:id="rId24"/>
    <p:sldId id="886" r:id="rId25"/>
    <p:sldId id="880" r:id="rId26"/>
    <p:sldId id="892" r:id="rId27"/>
    <p:sldId id="893" r:id="rId28"/>
    <p:sldId id="870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  <a:srgbClr val="FF0000"/>
    <a:srgbClr val="000066"/>
    <a:srgbClr val="99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1" autoAdjust="0"/>
    <p:restoredTop sz="91484" autoAdjust="0"/>
  </p:normalViewPr>
  <p:slideViewPr>
    <p:cSldViewPr>
      <p:cViewPr>
        <p:scale>
          <a:sx n="100" d="100"/>
          <a:sy n="100" d="100"/>
        </p:scale>
        <p:origin x="-368" y="-304"/>
      </p:cViewPr>
      <p:guideLst>
        <p:guide orient="horz" pos="2160"/>
        <p:guide pos="3600"/>
      </p:guideLst>
    </p:cSldViewPr>
  </p:slideViewPr>
  <p:outlineViewPr>
    <p:cViewPr>
      <p:scale>
        <a:sx n="33" d="100"/>
        <a:sy n="33" d="100"/>
      </p:scale>
      <p:origin x="0" y="219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A11A76-E010-E64A-9721-C3A22C2A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98B7675-986A-4C4B-ADA0-FFB57BC6E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7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sh/subscribe" TargetMode="External"/><Relationship Id="rId4" Type="http://schemas.openxmlformats.org/officeDocument/2006/relationships/hyperlink" Target="http://en.wikipedia.org/wiki/Design_pattern_(computer_science)" TargetMode="External"/><Relationship Id="rId5" Type="http://schemas.openxmlformats.org/officeDocument/2006/relationships/hyperlink" Target="http://en.wikipedia.org/wiki/Object_(computer_science)%23Objects_in_object-oriented_programming" TargetMode="External"/><Relationship Id="rId6" Type="http://schemas.openxmlformats.org/officeDocument/2006/relationships/hyperlink" Target="http://en.wikipedia.org/wiki/Method_(computer_science)" TargetMode="External"/><Relationship Id="rId7" Type="http://schemas.openxmlformats.org/officeDocument/2006/relationships/hyperlink" Target="http://en.wikipedia.org/wiki/Event_handl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E6F02-F76E-7644-8FFB-71A03D022527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Above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Here I am Friday sporting bicycles, and thinking how once upon a time this was a preferred way to communicate things.  Packages were delivered, and so were newspapers and telegraph messages.  The Observer Pattern is a way to deliver data to interested parties.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49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r>
              <a:rPr lang="en-US" baseline="0" dirty="0" smtClean="0"/>
              <a:t> you can read on your own</a:t>
            </a:r>
            <a:r>
              <a:rPr lang="mr-IN" baseline="0" dirty="0" smtClean="0"/>
              <a:t>…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 smtClean="0"/>
          </a:p>
          <a:p>
            <a:r>
              <a:rPr lang="en-US" dirty="0" smtClean="0"/>
              <a:t>SaleFrame1 </a:t>
            </a:r>
            <a:r>
              <a:rPr lang="en-US" dirty="0" smtClean="0"/>
              <a:t>registers with Sale for key events (visible to SaleFrame1)</a:t>
            </a:r>
          </a:p>
          <a:p>
            <a:r>
              <a:rPr lang="en-US" dirty="0" smtClean="0"/>
              <a:t>Sale notifies all Listeners by calling </a:t>
            </a:r>
            <a:r>
              <a:rPr lang="en-US" dirty="0" err="1" smtClean="0"/>
              <a:t>publishPropertyEvent</a:t>
            </a:r>
            <a:r>
              <a:rPr lang="en-US" dirty="0" smtClean="0"/>
              <a:t>(…) </a:t>
            </a:r>
          </a:p>
          <a:p>
            <a:r>
              <a:rPr lang="en-US" dirty="0" smtClean="0"/>
              <a:t>SaleFrame1 reacts only if its interested in a particular type of event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88E9-65C7-B546-AF03-1B27CAF8A3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Based on Figure 26.22.  Multi-stage build to follow steps on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 465.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Create listener interface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Make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SaleFrame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implement interface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Give Sale a list of listeners and a method for adding them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addPropertyListener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method does what you expect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SaleFrame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constructor register the frame as a listener on the Sale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add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publishPropertyEvent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method to Sale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setTotal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publishes a property event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publishPropertyEvent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loops over all the listeners, announcing the event</a:t>
            </a:r>
          </a:p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• for any events that it is interested in, the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SaleFrame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updates the GUI display</a:t>
            </a: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5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Answers: yes, no (Sale is just coupled to </a:t>
            </a:r>
            <a:r>
              <a:rPr lang="en-US" sz="2300" dirty="0" err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PropertyListener</a:t>
            </a:r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, which provides a stable interface for any possible observers</a:t>
            </a:r>
            <a:r>
              <a:rPr lang="en-US" sz="23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)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Q6: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With what sorts of variations does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Observer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help us deal? [changes in object state, events, changes in attributes…]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Q7: 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Why do Observers need “listeners”?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[observers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detect change and listeners are used sense the change in the object properties]</a:t>
            </a:r>
            <a:r>
              <a:rPr lang="en-US" sz="2400" dirty="0" smtClean="0"/>
              <a:t> </a:t>
            </a:r>
            <a:endParaRPr lang="en-US" sz="23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Q8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: Besides UI views observing changes to the model layer, what is another common use of the Observer pattern? [In GUI frameworks, like Java and .NET, “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actionListeners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” are observers of GUI widgets.]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88E9-65C7-B546-AF03-1B27CAF8A3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let you do this on the white board, like last week.</a:t>
            </a:r>
          </a:p>
          <a:p>
            <a:endParaRPr lang="en-US" dirty="0" smtClean="0"/>
          </a:p>
          <a:p>
            <a:r>
              <a:rPr lang="en-US" dirty="0" smtClean="0"/>
              <a:t>Outline</a:t>
            </a:r>
            <a:r>
              <a:rPr lang="en-US" baseline="0" dirty="0" smtClean="0"/>
              <a:t> </a:t>
            </a:r>
            <a:r>
              <a:rPr lang="en-US" baseline="0" dirty="0" smtClean="0"/>
              <a:t>what Number Conversion App does</a:t>
            </a:r>
          </a:p>
          <a:p>
            <a:r>
              <a:rPr lang="en-US" baseline="0" dirty="0" smtClean="0"/>
              <a:t>Bring up an example (example: Windows calculator or Mark’s simple example code) to demo functionality</a:t>
            </a:r>
          </a:p>
          <a:p>
            <a:r>
              <a:rPr lang="en-US" baseline="0" dirty="0" smtClean="0"/>
              <a:t>Break up into groups of 3-4 students and to to the whiteboard to design this </a:t>
            </a:r>
            <a:r>
              <a:rPr lang="en-US" baseline="0" dirty="0" err="1" smtClean="0"/>
              <a:t>NuConApp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design</a:t>
            </a:r>
            <a:r>
              <a:rPr lang="en-US" baseline="0" dirty="0" smtClean="0"/>
              <a:t> ideas are for your reference, after you do your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9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Bring up an example (example: Windows calculator or Mark’s simple example code) to demo this updated functionality</a:t>
            </a:r>
          </a:p>
          <a:p>
            <a:r>
              <a:rPr lang="en-US" baseline="0" dirty="0" smtClean="0"/>
              <a:t>Back to the whiteboard to design this updated </a:t>
            </a:r>
            <a:r>
              <a:rPr lang="en-US" baseline="0" dirty="0" err="1" smtClean="0"/>
              <a:t>NuConApp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Recall the Windows calculator or Mark’s simple example code demonstrated earlier using a rudimentary GUI display. </a:t>
            </a:r>
          </a:p>
          <a:p>
            <a:r>
              <a:rPr lang="en-US" baseline="0" dirty="0" smtClean="0"/>
              <a:t>Back to the whiteboard to design this GUI capability into </a:t>
            </a:r>
            <a:r>
              <a:rPr lang="en-US" baseline="0" dirty="0" err="1" smtClean="0"/>
              <a:t>NuConApp</a:t>
            </a:r>
            <a:r>
              <a:rPr lang="en-US" baseline="0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sketch of today’s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continuing to think about how to use the pattern </a:t>
            </a:r>
            <a:r>
              <a:rPr lang="mr-IN" baseline="0" dirty="0" smtClean="0"/>
              <a:t>–</a:t>
            </a:r>
            <a:r>
              <a:rPr lang="en-US" baseline="0" dirty="0" smtClean="0"/>
              <a:t> that’s the real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do key ones of these, in depth, as we go through 374.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Plenty of other references to them, out on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+mn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 familiar with “Publish and Subscribe” which</a:t>
            </a:r>
            <a:r>
              <a:rPr lang="en-US" baseline="0" dirty="0" smtClean="0"/>
              <a:t> is a complex form of Observer and often called out as a Design Pattern itself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the “subscribe” is kind of automatic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when an object is created, and saves it’s creator’s ID to do call-backs.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66"/>
                </a:solidFill>
                <a:latin typeface="Arial" charset="0"/>
              </a:rPr>
              <a:t>How do you update GUI when a Sale total changes without directly coupling both? The pattern for this would be a</a:t>
            </a:r>
            <a:r>
              <a:rPr lang="en-US" b="1" baseline="0" dirty="0" smtClean="0">
                <a:solidFill>
                  <a:srgbClr val="000066"/>
                </a:solidFill>
                <a:latin typeface="Arial" charset="0"/>
              </a:rPr>
              <a:t>n Observer!</a:t>
            </a:r>
            <a:endParaRPr lang="en-US" b="1" dirty="0" smtClean="0">
              <a:solidFill>
                <a:srgbClr val="000066"/>
              </a:solidFill>
              <a:latin typeface="Arial" charset="0"/>
            </a:endParaRPr>
          </a:p>
          <a:p>
            <a:r>
              <a:rPr lang="en-US" dirty="0" smtClean="0"/>
              <a:t>An observer (e.g., a GUI) needs to know about state changes in a publisher (e.g. a domain object) without direct coupling between objects</a:t>
            </a:r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Subscribers implement a ‘Listener’ interface</a:t>
            </a:r>
          </a:p>
          <a:p>
            <a:r>
              <a:rPr lang="en-US" dirty="0" smtClean="0"/>
              <a:t>Publishers dynamically register listeners</a:t>
            </a:r>
          </a:p>
          <a:p>
            <a:r>
              <a:rPr lang="en-US" dirty="0" smtClean="0"/>
              <a:t>Publishers automatically notify listeners when event occurs</a:t>
            </a:r>
          </a:p>
          <a:p>
            <a:r>
              <a:rPr lang="en-US" dirty="0" smtClean="0"/>
              <a:t>Publishers coupled to generic interface instead of concrete object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88E9-65C7-B546-AF03-1B27CAF8A3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goes back to the </a:t>
            </a:r>
            <a:r>
              <a:rPr lang="en-US" baseline="0" dirty="0" err="1" smtClean="0"/>
              <a:t>GoF</a:t>
            </a:r>
            <a:r>
              <a:rPr lang="en-US" baseline="0" dirty="0" smtClean="0"/>
              <a:t> style of writing patterns.  There has to be a Problem it solves, or you don’t use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88E9-65C7-B546-AF03-1B27CAF8A3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observer pattern</a:t>
            </a:r>
            <a:r>
              <a:rPr lang="en-US" dirty="0" smtClean="0"/>
              <a:t> (a subset of the </a:t>
            </a:r>
            <a:r>
              <a:rPr lang="en-US" dirty="0" smtClean="0">
                <a:hlinkClick r:id="rId3" tooltip="Publish/subscribe"/>
              </a:rPr>
              <a:t>publish/subscribe pattern</a:t>
            </a:r>
            <a:r>
              <a:rPr lang="en-US" dirty="0" smtClean="0"/>
              <a:t>) is a </a:t>
            </a:r>
            <a:r>
              <a:rPr lang="en-US" dirty="0" smtClean="0">
                <a:hlinkClick r:id="rId4" tooltip="Design pattern (computer science)"/>
              </a:rPr>
              <a:t>design pattern</a:t>
            </a:r>
            <a:r>
              <a:rPr lang="en-US" dirty="0" smtClean="0"/>
              <a:t> in which an </a:t>
            </a:r>
            <a:r>
              <a:rPr lang="en-US" dirty="0" smtClean="0">
                <a:hlinkClick r:id="rId5" tooltip="Object (computer science)"/>
              </a:rPr>
              <a:t>object</a:t>
            </a:r>
            <a:r>
              <a:rPr lang="en-US" dirty="0" smtClean="0"/>
              <a:t>, called the subject, maintains a list of its dependents, called observers, and notifies them automatically of any state changes, usually by calling one of their </a:t>
            </a:r>
            <a:r>
              <a:rPr lang="en-US" dirty="0" smtClean="0">
                <a:hlinkClick r:id="rId6" tooltip="Method (computer science)"/>
              </a:rPr>
              <a:t>methods</a:t>
            </a:r>
            <a:r>
              <a:rPr lang="en-US" dirty="0" smtClean="0"/>
              <a:t>. It is mainly used to implement distributed </a:t>
            </a:r>
            <a:r>
              <a:rPr lang="en-US" dirty="0" smtClean="0">
                <a:hlinkClick r:id="rId7" tooltip="Event handling"/>
              </a:rPr>
              <a:t>event handling</a:t>
            </a:r>
            <a:r>
              <a:rPr lang="en-US" dirty="0" smtClean="0"/>
              <a:t>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B7675-986A-4C4B-ADA0-FFB57BC6EE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rgbClr val="A13214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9" name="Picture 31" descr="rose4"/>
          <p:cNvPicPr>
            <a:picLocks noChangeAspect="1" noChangeArrowheads="1"/>
          </p:cNvPicPr>
          <p:nvPr userDrawn="1"/>
        </p:nvPicPr>
        <p:blipFill>
          <a:blip r:embed="rId2">
            <a:alphaModFix/>
          </a:blip>
          <a:srcRect l="12895" t="22858"/>
          <a:stretch>
            <a:fillRect/>
          </a:stretch>
        </p:blipFill>
        <p:spPr bwMode="auto">
          <a:xfrm>
            <a:off x="5784576" y="6300787"/>
            <a:ext cx="3359424" cy="557213"/>
          </a:xfrm>
          <a:prstGeom prst="rect">
            <a:avLst/>
          </a:prstGeom>
          <a:noFill/>
        </p:spPr>
      </p:pic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A555-AB5D-AB47-9A04-8ECC014EE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5A2-3CDB-8D43-803E-A3728E607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8896-62B4-C440-B032-A29F26D1A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7EBC-9861-6140-A321-9ACAA360D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88F01-88A4-0A49-A992-66D74FFC0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E2931-4B0B-694B-995F-A2D88DDB8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D2B4-435D-E74A-8285-6CF81365F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1B28E-7595-6A4B-A957-C884F43E8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8E52-6334-C748-88D8-371D152AC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76CB-7739-B045-A5B0-808B29AD9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7C557-CAFD-FD46-99B7-D835B9966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8D20F-AAD2-644F-85B5-CE4A69817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D98F137C-4BC3-5045-90E0-34A07F0E8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381000" y="304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3810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rgbClr val="A13214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33" name="Picture 31" descr="rose4"/>
          <p:cNvPicPr>
            <a:picLocks noChangeAspect="1" noChangeArrowheads="1"/>
          </p:cNvPicPr>
          <p:nvPr userDrawn="1"/>
        </p:nvPicPr>
        <p:blipFill>
          <a:blip r:embed="rId16"/>
          <a:srcRect l="12895" t="22858"/>
          <a:stretch>
            <a:fillRect/>
          </a:stretch>
        </p:blipFill>
        <p:spPr bwMode="auto">
          <a:xfrm>
            <a:off x="0" y="6529388"/>
            <a:ext cx="19812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400"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434353" y="1828800"/>
            <a:ext cx="7709647" cy="2209800"/>
          </a:xfr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CSSE 374</a:t>
            </a:r>
            <a:br>
              <a:rPr lang="en-US" sz="3600" dirty="0" smtClean="0"/>
            </a:br>
            <a:r>
              <a:rPr lang="en-US" sz="3600" dirty="0" smtClean="0">
                <a:ea typeface="+mj-ea"/>
                <a:cs typeface="+mj-cs"/>
              </a:rPr>
              <a:t>Software Design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3600" dirty="0" smtClean="0"/>
              <a:t>Introduction to Observer Design Pattern</a:t>
            </a:r>
            <a:endParaRPr lang="en-US" sz="3600" dirty="0">
              <a:ea typeface="+mj-ea"/>
              <a:cs typeface="+mj-cs"/>
            </a:endParaRPr>
          </a:p>
        </p:txBody>
      </p:sp>
      <p:sp>
        <p:nvSpPr>
          <p:cNvPr id="16388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4343400"/>
            <a:ext cx="5029200" cy="1981200"/>
          </a:xfrm>
          <a:noFill/>
        </p:spPr>
        <p:txBody>
          <a:bodyPr/>
          <a:lstStyle/>
          <a:p>
            <a:pPr eaLnBrk="1" hangingPunct="1"/>
            <a:r>
              <a:rPr lang="en-US" sz="2000" dirty="0"/>
              <a:t>Shawn </a:t>
            </a:r>
            <a:r>
              <a:rPr lang="en-US" sz="2000" dirty="0" err="1"/>
              <a:t>Bohner</a:t>
            </a:r>
            <a:endParaRPr lang="en-US" sz="2000" dirty="0"/>
          </a:p>
          <a:p>
            <a:pPr eaLnBrk="1" hangingPunct="1"/>
            <a:r>
              <a:rPr lang="en-US" sz="2000" dirty="0" smtClean="0"/>
              <a:t>Steve Chenoweth</a:t>
            </a:r>
          </a:p>
          <a:p>
            <a:pPr eaLnBrk="1" hangingPunct="1"/>
            <a:r>
              <a:rPr lang="en-US" sz="2000" dirty="0" smtClean="0"/>
              <a:t>Mark Hays</a:t>
            </a:r>
          </a:p>
        </p:txBody>
      </p:sp>
      <p:pic>
        <p:nvPicPr>
          <p:cNvPr id="9" name="Picture 4" descr="76ros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5132387"/>
            <a:ext cx="855872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5133" t="9440" r="39198" b="16593"/>
          <a:stretch/>
        </p:blipFill>
        <p:spPr>
          <a:xfrm>
            <a:off x="0" y="533400"/>
            <a:ext cx="1434353" cy="3769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343400"/>
            <a:ext cx="2702598" cy="18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Sale has a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List </a:t>
            </a:r>
            <a:r>
              <a:rPr lang="en-US" dirty="0">
                <a:solidFill>
                  <a:srgbClr val="000090"/>
                </a:solidFill>
              </a:rPr>
              <a:t>of Listeners</a:t>
            </a:r>
          </a:p>
        </p:txBody>
      </p:sp>
      <p:graphicFrame>
        <p:nvGraphicFramePr>
          <p:cNvPr id="796675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52400" y="533400"/>
          <a:ext cx="8877588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4" imgW="6918480" imgH="5670000" progId="Visio.Drawing.11">
                  <p:embed/>
                </p:oleObj>
              </mc:Choice>
              <mc:Fallback>
                <p:oleObj name="Visio" r:id="rId4" imgW="6918480" imgH="56700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77588" cy="6248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C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17525" y="5294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133600" y="2133600"/>
            <a:ext cx="281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200400" y="4309533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33600" y="2319867"/>
            <a:ext cx="233008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109355" y="4648200"/>
            <a:ext cx="25630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42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78" y="1312664"/>
            <a:ext cx="7527727" cy="4607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0622"/>
            <a:ext cx="8534400" cy="533400"/>
          </a:xfrm>
          <a:ln/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Example: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SaleFrame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Sale’s Total Changes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259460"/>
            <a:ext cx="3286125" cy="858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4330" y="4768453"/>
            <a:ext cx="2986980" cy="187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95775" y="4563070"/>
            <a:ext cx="602754" cy="241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2411016"/>
            <a:ext cx="3161109" cy="187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812" y="4585394"/>
            <a:ext cx="3786188" cy="1424285"/>
            <a:chOff x="0" y="0"/>
            <a:chExt cx="3392" cy="1275"/>
          </a:xfrm>
        </p:grpSpPr>
        <p:sp>
          <p:nvSpPr>
            <p:cNvPr id="44040" name="AutoShape 8"/>
            <p:cNvSpPr>
              <a:spLocks/>
            </p:cNvSpPr>
            <p:nvPr/>
          </p:nvSpPr>
          <p:spPr bwMode="auto">
            <a:xfrm>
              <a:off x="0" y="475"/>
              <a:ext cx="3392" cy="800"/>
            </a:xfrm>
            <a:prstGeom prst="roundRect">
              <a:avLst>
                <a:gd name="adj" fmla="val 15000"/>
              </a:avLst>
            </a:prstGeom>
            <a:gradFill flip="none" rotWithShape="0">
              <a:gsLst>
                <a:gs pos="0">
                  <a:srgbClr val="0082E5">
                    <a:alpha val="31000"/>
                  </a:srgbClr>
                </a:gs>
                <a:gs pos="100000">
                  <a:srgbClr val="0057E5">
                    <a:alpha val="31000"/>
                  </a:srgbClr>
                </a:gs>
              </a:gsLst>
              <a:lin ang="5400000" scaled="1"/>
              <a:tileRect/>
            </a:gradFill>
            <a:ln w="12700">
              <a:noFill/>
              <a:round/>
              <a:headEnd type="none" w="med" len="med"/>
              <a:tailEnd type="none" w="med" len="med"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</p:spPr>
          <p:txBody>
            <a:bodyPr lIns="152400" tIns="152400" rIns="152400" bIns="15240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sale.addPropertyListener(this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);</a:t>
              </a:r>
            </a:p>
            <a:p>
              <a:pPr algn="l"/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…</a:t>
              </a:r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625" y="0"/>
              <a:ext cx="410" cy="460"/>
            </a:xfrm>
            <a:prstGeom prst="line">
              <a:avLst/>
            </a:prstGeom>
            <a:noFill/>
            <a:ln w="50800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95400" y="2482453"/>
            <a:ext cx="3490392" cy="641540"/>
            <a:chOff x="0" y="0"/>
            <a:chExt cx="3127" cy="574"/>
          </a:xfrm>
        </p:grpSpPr>
        <p:sp>
          <p:nvSpPr>
            <p:cNvPr id="44043" name="AutoShape 11"/>
            <p:cNvSpPr>
              <a:spLocks/>
            </p:cNvSpPr>
            <p:nvPr/>
          </p:nvSpPr>
          <p:spPr bwMode="auto">
            <a:xfrm>
              <a:off x="0" y="271"/>
              <a:ext cx="2976" cy="303"/>
            </a:xfrm>
            <a:prstGeom prst="roundRect">
              <a:avLst>
                <a:gd name="adj" fmla="val 24190"/>
              </a:avLst>
            </a:prstGeom>
            <a:gradFill flip="none" rotWithShape="0">
              <a:gsLst>
                <a:gs pos="0">
                  <a:srgbClr val="0082E5">
                    <a:alpha val="31000"/>
                  </a:srgbClr>
                </a:gs>
                <a:gs pos="100000">
                  <a:srgbClr val="0057E5">
                    <a:alpha val="31000"/>
                  </a:srgbClr>
                </a:gs>
              </a:gsLst>
              <a:lin ang="5400000" scaled="1"/>
              <a:tileRect/>
            </a:gradFill>
            <a:ln w="12700">
              <a:noFill/>
              <a:round/>
              <a:headEnd type="none" w="med" len="med"/>
              <a:tailEnd type="none" w="med" len="med"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</p:spPr>
          <p:txBody>
            <a:bodyPr lIns="152400" tIns="152400" rIns="152400" bIns="15240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propertyListeners.add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(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lis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)</a:t>
              </a:r>
              <a:r>
                <a:rPr lang="en-US" sz="18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;</a:t>
              </a:r>
              <a:endParaRPr lang="en-US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2625" y="0"/>
              <a:ext cx="502" cy="256"/>
            </a:xfrm>
            <a:prstGeom prst="line">
              <a:avLst/>
            </a:prstGeom>
            <a:noFill/>
            <a:ln w="50800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70884" y="3045023"/>
            <a:ext cx="1393031" cy="1366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2598539"/>
            <a:ext cx="2745879" cy="187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5949" y="1371084"/>
            <a:ext cx="5028530" cy="860223"/>
            <a:chOff x="478" y="299"/>
            <a:chExt cx="4505" cy="676"/>
          </a:xfrm>
        </p:grpSpPr>
        <p:sp>
          <p:nvSpPr>
            <p:cNvPr id="44048" name="AutoShape 16"/>
            <p:cNvSpPr>
              <a:spLocks/>
            </p:cNvSpPr>
            <p:nvPr/>
          </p:nvSpPr>
          <p:spPr bwMode="auto">
            <a:xfrm>
              <a:off x="478" y="299"/>
              <a:ext cx="4505" cy="549"/>
            </a:xfrm>
            <a:prstGeom prst="roundRect">
              <a:avLst>
                <a:gd name="adj" fmla="val 14148"/>
              </a:avLst>
            </a:prstGeom>
            <a:gradFill flip="none" rotWithShape="0">
              <a:gsLst>
                <a:gs pos="0">
                  <a:srgbClr val="0082E5">
                    <a:alpha val="31000"/>
                  </a:srgbClr>
                </a:gs>
                <a:gs pos="100000">
                  <a:srgbClr val="0057E5">
                    <a:alpha val="31000"/>
                  </a:srgbClr>
                </a:gs>
              </a:gsLst>
              <a:lin ang="5400000" scaled="1"/>
              <a:tileRect/>
            </a:gradFill>
            <a:ln w="12700">
              <a:noFill/>
              <a:round/>
              <a:headEnd type="none" w="med" len="med"/>
              <a:tailEnd type="none" w="med" len="med"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</p:spPr>
          <p:txBody>
            <a:bodyPr lIns="152400" tIns="152400" rIns="152400" bIns="15240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total = 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newTotal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;</a:t>
              </a:r>
            </a:p>
            <a:p>
              <a:pPr algn="l"/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publishPropertyEvent(“sale.total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”, total</a:t>
              </a:r>
              <a:r>
                <a:rPr lang="en-US" sz="18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)</a:t>
              </a:r>
            </a:p>
            <a:p>
              <a:pPr algn="l"/>
              <a:endParaRPr lang="en-US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rot="10800000">
              <a:off x="3403" y="862"/>
              <a:ext cx="758" cy="113"/>
            </a:xfrm>
            <a:prstGeom prst="line">
              <a:avLst/>
            </a:prstGeom>
            <a:noFill/>
            <a:ln w="50800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733639" y="2779365"/>
            <a:ext cx="5333573" cy="1183103"/>
            <a:chOff x="165" y="0"/>
            <a:chExt cx="4411" cy="1059"/>
          </a:xfrm>
        </p:grpSpPr>
        <p:sp>
          <p:nvSpPr>
            <p:cNvPr id="44051" name="AutoShape 19"/>
            <p:cNvSpPr>
              <a:spLocks/>
            </p:cNvSpPr>
            <p:nvPr/>
          </p:nvSpPr>
          <p:spPr bwMode="auto">
            <a:xfrm>
              <a:off x="165" y="349"/>
              <a:ext cx="4411" cy="710"/>
            </a:xfrm>
            <a:prstGeom prst="roundRect">
              <a:avLst>
                <a:gd name="adj" fmla="val 15148"/>
              </a:avLst>
            </a:prstGeom>
            <a:gradFill flip="none" rotWithShape="0">
              <a:gsLst>
                <a:gs pos="0">
                  <a:srgbClr val="0082E5">
                    <a:alpha val="34000"/>
                  </a:srgbClr>
                </a:gs>
                <a:gs pos="100000">
                  <a:srgbClr val="0057E5">
                    <a:alpha val="34000"/>
                  </a:srgbClr>
                </a:gs>
              </a:gsLst>
              <a:lin ang="5400000" scaled="1"/>
              <a:tileRect/>
            </a:gradFill>
            <a:ln w="12700">
              <a:noFill/>
              <a:round/>
              <a:headEnd type="none" w="med" len="med"/>
              <a:tailEnd type="none" w="med" len="med"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</p:spPr>
          <p:txBody>
            <a:bodyPr lIns="152400" tIns="152400" rIns="152400" bIns="15240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for(PropertyListener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 pl : 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propertyListeners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)</a:t>
              </a:r>
              <a:b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</a:b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	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pl.onPropertyEvent(this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, name, value);</a:t>
              </a:r>
            </a:p>
            <a:p>
              <a:pPr algn="l"/>
              <a:endParaRPr lang="en-US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1687" y="0"/>
              <a:ext cx="102" cy="327"/>
            </a:xfrm>
            <a:prstGeom prst="line">
              <a:avLst/>
            </a:prstGeom>
            <a:noFill/>
            <a:ln w="50800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86125" y="4882307"/>
            <a:ext cx="5257354" cy="1199927"/>
            <a:chOff x="-159" y="0"/>
            <a:chExt cx="4710" cy="1074"/>
          </a:xfrm>
        </p:grpSpPr>
        <p:sp>
          <p:nvSpPr>
            <p:cNvPr id="44054" name="AutoShape 22"/>
            <p:cNvSpPr>
              <a:spLocks/>
            </p:cNvSpPr>
            <p:nvPr/>
          </p:nvSpPr>
          <p:spPr bwMode="auto">
            <a:xfrm>
              <a:off x="-159" y="280"/>
              <a:ext cx="4710" cy="794"/>
            </a:xfrm>
            <a:prstGeom prst="roundRect">
              <a:avLst>
                <a:gd name="adj" fmla="val 15116"/>
              </a:avLst>
            </a:prstGeom>
            <a:gradFill flip="none" rotWithShape="0">
              <a:gsLst>
                <a:gs pos="0">
                  <a:srgbClr val="0082E5">
                    <a:alpha val="31000"/>
                  </a:srgbClr>
                </a:gs>
                <a:gs pos="100000">
                  <a:srgbClr val="0057E5">
                    <a:alpha val="31000"/>
                  </a:srgbClr>
                </a:gs>
              </a:gsLst>
              <a:lin ang="5400000" scaled="1"/>
              <a:tileRect/>
            </a:gradFill>
            <a:ln w="12700">
              <a:noFill/>
              <a:round/>
              <a:headEnd type="none" w="med" len="med"/>
              <a:tailEnd type="none" w="med" len="med"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</p:spPr>
          <p:txBody>
            <a:bodyPr lIns="152400" tIns="152400" rIns="152400" bIns="152400" anchor="ctr">
              <a:prstTxWarp prst="textNoShape">
                <a:avLst/>
              </a:prstTxWarp>
            </a:bodyPr>
            <a:lstStyle/>
            <a:p>
              <a:pPr algn="l"/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if (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name.equals(“sale.total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”))</a:t>
              </a:r>
              <a:b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</a:b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	</a:t>
              </a:r>
              <a:r>
                <a:rPr lang="en-US" sz="1800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totalTextField.setText(value.toString</a:t>
              </a:r>
              <a:r>
                <a:rPr lang="en-US" sz="1800" i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());</a:t>
              </a:r>
            </a:p>
            <a:p>
              <a:pPr algn="l"/>
              <a:endParaRPr lang="en-US" sz="1800" i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83" y="0"/>
              <a:ext cx="321" cy="272"/>
            </a:xfrm>
            <a:prstGeom prst="line">
              <a:avLst/>
            </a:prstGeom>
            <a:noFill/>
            <a:ln w="50800">
              <a:solidFill>
                <a:srgbClr val="0044FE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8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Example:</a:t>
            </a:r>
            <a:r>
              <a:rPr lang="en-US" dirty="0"/>
              <a:t> Update </a:t>
            </a:r>
            <a:r>
              <a:rPr lang="en-US" dirty="0" err="1"/>
              <a:t>SaleFrame</a:t>
            </a:r>
            <a:r>
              <a:rPr lang="en-US" dirty="0"/>
              <a:t> when Sale’s Total </a:t>
            </a:r>
            <a:r>
              <a:rPr lang="en-US" dirty="0" smtClean="0"/>
              <a:t>Changes </a:t>
            </a:r>
            <a:r>
              <a:rPr lang="en-US" sz="2000" dirty="0" smtClean="0"/>
              <a:t>(continued)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615" y="2055168"/>
            <a:ext cx="8919185" cy="3812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99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Example: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SaleFrame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Sale’s Total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Changes </a:t>
            </a:r>
            <a:r>
              <a:rPr lang="en-US" sz="1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(continued)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672" y="1893094"/>
            <a:ext cx="7527727" cy="4607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07" name="AutoShape 3"/>
          <p:cNvSpPr>
            <a:spLocks/>
          </p:cNvSpPr>
          <p:nvPr/>
        </p:nvSpPr>
        <p:spPr bwMode="auto">
          <a:xfrm>
            <a:off x="172640" y="1295400"/>
            <a:ext cx="4780360" cy="892969"/>
          </a:xfrm>
          <a:prstGeom prst="roundRect">
            <a:avLst>
              <a:gd name="adj" fmla="val 15000"/>
            </a:avLst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t">
            <a:prstTxWarp prst="textNoShape">
              <a:avLst/>
            </a:prstTxWarp>
          </a:bodyPr>
          <a:lstStyle/>
          <a:p>
            <a: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rPr>
              <a:t>Is UI coupled to domain layer?</a:t>
            </a:r>
          </a:p>
          <a:p>
            <a: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rPr>
              <a:t>Is domain layer coupled to UI?</a:t>
            </a:r>
            <a:b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ea typeface="Helvetica Neue Light" charset="0"/>
                <a:cs typeface="Helvetica Neue Light" charset="0"/>
              </a:rPr>
            </a:br>
            <a:endParaRPr lang="en-US" sz="2500" b="1" dirty="0">
              <a:effectLst>
                <a:outerShdw blurRad="38100" dist="38100" dir="2700000" algn="tl">
                  <a:srgbClr val="000000"/>
                </a:outerShdw>
              </a:effectLst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9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533400"/>
          </a:xfrm>
          <a:ln/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Observer</a:t>
            </a:r>
            <a:r>
              <a:rPr lang="en-US" dirty="0"/>
              <a:t>: Not just for GUIs watching domain layer…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5029200"/>
          </a:xfrm>
          <a:ln/>
        </p:spPr>
        <p:txBody>
          <a:bodyPr/>
          <a:lstStyle/>
          <a:p>
            <a:r>
              <a:rPr lang="en-US" dirty="0"/>
              <a:t>GUI widget event handling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i="1" dirty="0" err="1">
                <a:latin typeface="Courier"/>
                <a:cs typeface="Courier"/>
              </a:rPr>
              <a:t>JButton</a:t>
            </a:r>
            <a:r>
              <a:rPr lang="en-US" sz="2400" i="1" dirty="0">
                <a:latin typeface="Courier"/>
                <a:cs typeface="Courier"/>
              </a:rPr>
              <a:t> </a:t>
            </a:r>
            <a:r>
              <a:rPr lang="en-US" sz="2400" i="1" dirty="0" err="1">
                <a:latin typeface="Courier"/>
                <a:cs typeface="Courier"/>
              </a:rPr>
              <a:t>startButton</a:t>
            </a:r>
            <a:r>
              <a:rPr lang="en-US" sz="2400" i="1" dirty="0">
                <a:latin typeface="Courier"/>
                <a:cs typeface="Courier"/>
              </a:rPr>
              <a:t> = new </a:t>
            </a:r>
            <a:r>
              <a:rPr lang="en-US" sz="2400" i="1" dirty="0" err="1">
                <a:latin typeface="Courier"/>
                <a:cs typeface="Courier"/>
              </a:rPr>
              <a:t>JButton(“Start</a:t>
            </a:r>
            <a:r>
              <a:rPr lang="en-US" sz="2400" i="1" dirty="0">
                <a:latin typeface="Courier"/>
                <a:cs typeface="Courier"/>
              </a:rPr>
              <a:t>”);</a:t>
            </a:r>
            <a:br>
              <a:rPr lang="en-US" sz="2400" i="1" dirty="0">
                <a:latin typeface="Courier"/>
                <a:cs typeface="Courier"/>
              </a:rPr>
            </a:br>
            <a:r>
              <a:rPr lang="en-US" sz="2400" i="1" dirty="0" err="1">
                <a:latin typeface="Courier"/>
                <a:cs typeface="Courier"/>
              </a:rPr>
              <a:t>startButton.addActionListener(new</a:t>
            </a:r>
            <a:r>
              <a:rPr lang="en-US" sz="2400" i="1" dirty="0">
                <a:latin typeface="Courier"/>
                <a:cs typeface="Courier"/>
              </a:rPr>
              <a:t> Starter())</a:t>
            </a:r>
            <a:r>
              <a:rPr lang="en-US" sz="2400" i="1" dirty="0" smtClean="0">
                <a:latin typeface="Courier"/>
                <a:cs typeface="Courier"/>
              </a:rPr>
              <a:t>;</a:t>
            </a:r>
            <a:br>
              <a:rPr lang="en-US" sz="2400" i="1" dirty="0" smtClean="0">
                <a:latin typeface="Courier"/>
                <a:cs typeface="Courier"/>
              </a:rPr>
            </a:br>
            <a:endParaRPr lang="en-US" i="1" dirty="0" smtClean="0">
              <a:latin typeface="Courier"/>
              <a:cs typeface="Courier"/>
            </a:endParaRPr>
          </a:p>
          <a:p>
            <a:r>
              <a:rPr lang="en-US" dirty="0"/>
              <a:t>Publisher: </a:t>
            </a:r>
            <a:r>
              <a:rPr lang="en-US" i="1" dirty="0" err="1" smtClean="0"/>
              <a:t>startButton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  <a:p>
            <a:r>
              <a:rPr lang="en-US" dirty="0"/>
              <a:t>Subscriber: </a:t>
            </a:r>
            <a:r>
              <a:rPr lang="en-US" i="1" dirty="0"/>
              <a:t>Starter</a:t>
            </a:r>
            <a:r>
              <a:rPr lang="en-US" dirty="0"/>
              <a:t> instance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505200"/>
            <a:ext cx="2547744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 smtClean="0"/>
              <a:t>Today’s “Live coding” Design </a:t>
            </a:r>
            <a:r>
              <a:rPr lang="en-US" dirty="0" smtClean="0"/>
              <a:t>Studio – Stage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Our engineers need a N</a:t>
            </a:r>
            <a:r>
              <a:rPr lang="is-IS" i="1" dirty="0" smtClean="0">
                <a:solidFill>
                  <a:schemeClr val="accent1"/>
                </a:solidFill>
              </a:rPr>
              <a:t>umber Conversion App for decimal, hexadecimal, octal, and binary.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Let’s Talk about what it does</a:t>
            </a:r>
            <a:r>
              <a:rPr lang="is-IS" i="1" dirty="0" smtClean="0">
                <a:solidFill>
                  <a:schemeClr val="accent1"/>
                </a:solidFill>
              </a:rPr>
              <a:t>…</a:t>
            </a:r>
          </a:p>
          <a:p>
            <a:r>
              <a:rPr lang="is-IS" dirty="0" smtClean="0"/>
              <a:t>Obtain a number (decimal)</a:t>
            </a:r>
          </a:p>
          <a:p>
            <a:r>
              <a:rPr lang="en-US" dirty="0" smtClean="0"/>
              <a:t>W</a:t>
            </a:r>
            <a:r>
              <a:rPr lang="is-IS" dirty="0" smtClean="0"/>
              <a:t>hen number detected in decimal input:</a:t>
            </a:r>
          </a:p>
          <a:p>
            <a:pPr lvl="1"/>
            <a:r>
              <a:rPr lang="is-IS" dirty="0" smtClean="0"/>
              <a:t>Display a Hexidecimal representation</a:t>
            </a:r>
          </a:p>
          <a:p>
            <a:pPr lvl="1"/>
            <a:r>
              <a:rPr lang="is-IS" dirty="0"/>
              <a:t>Display </a:t>
            </a:r>
            <a:r>
              <a:rPr lang="is-IS" dirty="0" smtClean="0"/>
              <a:t>an Octal representation</a:t>
            </a:r>
            <a:endParaRPr lang="is-IS" dirty="0"/>
          </a:p>
          <a:p>
            <a:pPr lvl="1"/>
            <a:r>
              <a:rPr lang="is-IS" dirty="0"/>
              <a:t>Display a </a:t>
            </a:r>
            <a:r>
              <a:rPr lang="is-IS" dirty="0" smtClean="0"/>
              <a:t>Binary representation</a:t>
            </a:r>
            <a:br>
              <a:rPr lang="is-IS" dirty="0" smtClean="0"/>
            </a:br>
            <a:endParaRPr lang="is-IS" dirty="0"/>
          </a:p>
          <a:p>
            <a:pPr marL="0" indent="0">
              <a:buNone/>
            </a:pPr>
            <a:r>
              <a:rPr lang="is-IS" i="1" dirty="0" smtClean="0">
                <a:solidFill>
                  <a:srgbClr val="00B050"/>
                </a:solidFill>
              </a:rPr>
              <a:t>Break up into G</a:t>
            </a:r>
            <a:r>
              <a:rPr lang="en-US" i="1" dirty="0" smtClean="0">
                <a:solidFill>
                  <a:srgbClr val="00B050"/>
                </a:solidFill>
              </a:rPr>
              <a:t>r</a:t>
            </a:r>
            <a:r>
              <a:rPr lang="is-IS" i="1" dirty="0" smtClean="0">
                <a:solidFill>
                  <a:srgbClr val="00B050"/>
                </a:solidFill>
              </a:rPr>
              <a:t>oups, and go the whiteboard to design NuConApp using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15578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 Stage - 1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539752" y="3071812"/>
            <a:ext cx="1766048" cy="2033588"/>
            <a:chOff x="6539752" y="3071812"/>
            <a:chExt cx="1766048" cy="2033588"/>
          </a:xfrm>
        </p:grpSpPr>
        <p:sp>
          <p:nvSpPr>
            <p:cNvPr id="4" name="Rectangle 3"/>
            <p:cNvSpPr/>
            <p:nvPr/>
          </p:nvSpPr>
          <p:spPr bwMode="auto">
            <a:xfrm>
              <a:off x="6539752" y="3071812"/>
              <a:ext cx="1766048" cy="20335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Subject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-observers : </a:t>
              </a:r>
              <a:br>
                <a:rPr lang="en-US" sz="1600" dirty="0" smtClean="0"/>
              </a:br>
              <a:r>
                <a:rPr lang="en-US" sz="1600" dirty="0" smtClean="0"/>
                <a:t>    List&lt;observer&gt;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-number : </a:t>
              </a:r>
              <a:r>
                <a:rPr lang="en-US" sz="1600" dirty="0" err="1" smtClean="0"/>
                <a:t>int</a:t>
              </a:r>
              <a:endParaRPr lang="en-US" sz="1600" dirty="0" smtClean="0"/>
            </a:p>
            <a:p>
              <a:r>
                <a:rPr lang="en-US" sz="1600" dirty="0" smtClean="0"/>
                <a:t>+</a:t>
              </a:r>
              <a:r>
                <a:rPr lang="en-US" sz="1600" dirty="0" err="1" smtClean="0"/>
                <a:t>getNum</a:t>
              </a:r>
              <a:r>
                <a:rPr lang="en-US" sz="1600" dirty="0" smtClean="0"/>
                <a:t>() </a:t>
              </a:r>
              <a:r>
                <a:rPr lang="en-US" sz="1600" dirty="0"/>
                <a:t>: </a:t>
              </a:r>
              <a:r>
                <a:rPr lang="en-US" sz="1600" dirty="0" smtClean="0"/>
                <a:t>void</a:t>
              </a:r>
            </a:p>
            <a:p>
              <a:r>
                <a:rPr lang="en-US" sz="1600" dirty="0" smtClean="0"/>
                <a:t>+</a:t>
              </a:r>
              <a:r>
                <a:rPr lang="en-US" sz="1600" dirty="0" err="1" smtClean="0"/>
                <a:t>setNum</a:t>
              </a:r>
              <a:r>
                <a:rPr lang="en-US" sz="1600" dirty="0" smtClean="0"/>
                <a:t>() </a:t>
              </a:r>
              <a:r>
                <a:rPr lang="en-US" sz="1600" dirty="0"/>
                <a:t>: void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+attach()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: void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aseline="0" dirty="0" smtClean="0"/>
                <a:t>+notify() : void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539752" y="33528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539752" y="41148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2743200" y="3071812"/>
            <a:ext cx="1766048" cy="1119188"/>
            <a:chOff x="2743200" y="3071812"/>
            <a:chExt cx="1766048" cy="111918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743200" y="3071812"/>
              <a:ext cx="1766048" cy="11191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&lt;&lt;abstract&gt;&gt;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Observer</a:t>
              </a:r>
              <a:b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</a:br>
              <a:r>
                <a:rPr lang="en-US" sz="1600" dirty="0" smtClean="0"/>
                <a:t>+subject : subject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+update()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: void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2743200" y="36576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43200" y="38862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1066800" y="5281612"/>
            <a:ext cx="5423648" cy="814388"/>
            <a:chOff x="1066800" y="5281612"/>
            <a:chExt cx="5423648" cy="81438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724400" y="5281612"/>
              <a:ext cx="1766048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BinaryObserver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+subject : subject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+update()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: void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4724400" y="55626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724400" y="57912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895600" y="5281612"/>
              <a:ext cx="1766048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OctalObserver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+subject : subject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+update()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: void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2895600" y="55626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895600" y="57912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1066800" y="5281612"/>
              <a:ext cx="1766048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HexObserver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+subject : subject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+update()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: void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1066800" y="55626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066800" y="57912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" name="Straight Arrow Connector 41"/>
          <p:cNvCxnSpPr/>
          <p:nvPr/>
        </p:nvCxnSpPr>
        <p:spPr bwMode="auto">
          <a:xfrm flipH="1">
            <a:off x="4509248" y="3200400"/>
            <a:ext cx="20305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1949824" y="4190999"/>
            <a:ext cx="3657600" cy="1090613"/>
            <a:chOff x="1949824" y="4190999"/>
            <a:chExt cx="3657600" cy="1090613"/>
          </a:xfrm>
        </p:grpSpPr>
        <p:cxnSp>
          <p:nvCxnSpPr>
            <p:cNvPr id="29" name="Elbow Connector 28"/>
            <p:cNvCxnSpPr>
              <a:stCxn id="17" idx="2"/>
              <a:endCxn id="20" idx="0"/>
            </p:cNvCxnSpPr>
            <p:nvPr/>
          </p:nvCxnSpPr>
          <p:spPr bwMode="auto">
            <a:xfrm rot="16200000" flipH="1">
              <a:off x="4071518" y="3745706"/>
              <a:ext cx="1090612" cy="19812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>
              <a:stCxn id="17" idx="2"/>
              <a:endCxn id="23" idx="0"/>
            </p:cNvCxnSpPr>
            <p:nvPr/>
          </p:nvCxnSpPr>
          <p:spPr bwMode="auto">
            <a:xfrm rot="16200000" flipH="1">
              <a:off x="3157118" y="4660106"/>
              <a:ext cx="1090612" cy="1524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>
              <a:stCxn id="17" idx="2"/>
              <a:endCxn id="26" idx="0"/>
            </p:cNvCxnSpPr>
            <p:nvPr/>
          </p:nvCxnSpPr>
          <p:spPr bwMode="auto">
            <a:xfrm rot="5400000">
              <a:off x="2242718" y="3898106"/>
              <a:ext cx="1090612" cy="167640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riangle 43"/>
            <p:cNvSpPr/>
            <p:nvPr/>
          </p:nvSpPr>
          <p:spPr bwMode="auto">
            <a:xfrm>
              <a:off x="3505200" y="4190999"/>
              <a:ext cx="273424" cy="18587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38200" y="1402207"/>
            <a:ext cx="7620000" cy="4846193"/>
            <a:chOff x="838200" y="1402207"/>
            <a:chExt cx="7620000" cy="4846193"/>
          </a:xfrm>
        </p:grpSpPr>
        <p:sp>
          <p:nvSpPr>
            <p:cNvPr id="46" name="Rectangle 45"/>
            <p:cNvSpPr/>
            <p:nvPr/>
          </p:nvSpPr>
          <p:spPr bwMode="auto">
            <a:xfrm>
              <a:off x="838200" y="2895600"/>
              <a:ext cx="7620000" cy="3352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765176" y="1402207"/>
              <a:ext cx="1766048" cy="807593"/>
              <a:chOff x="3733800" y="1402207"/>
              <a:chExt cx="1766048" cy="80759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733800" y="1402207"/>
                <a:ext cx="1766048" cy="807593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NuConApp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/>
                </a:r>
                <a:b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</a:br>
                <a:r>
                  <a:rPr lang="is-IS" sz="1600" dirty="0" smtClean="0"/>
                  <a:t>…</a:t>
                </a:r>
                <a:endParaRPr lang="en-US" sz="16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+main()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 : void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3733800" y="1676401"/>
                <a:ext cx="1766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733800" y="1905001"/>
                <a:ext cx="1766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1" name="Straight Arrow Connector 50"/>
            <p:cNvCxnSpPr>
              <a:stCxn id="48" idx="2"/>
              <a:endCxn id="46" idx="0"/>
            </p:cNvCxnSpPr>
            <p:nvPr/>
          </p:nvCxnSpPr>
          <p:spPr bwMode="auto">
            <a:xfrm>
              <a:off x="4648200" y="2209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717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 Stage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53000" cy="5181600"/>
          </a:xfrm>
        </p:spPr>
        <p:txBody>
          <a:bodyPr/>
          <a:lstStyle/>
          <a:p>
            <a:r>
              <a:rPr lang="en-US" dirty="0" smtClean="0"/>
              <a:t>Back to the white board</a:t>
            </a:r>
            <a:r>
              <a:rPr lang="is-IS" dirty="0" smtClean="0"/>
              <a:t>…</a:t>
            </a:r>
            <a:br>
              <a:rPr lang="is-IS" dirty="0" smtClean="0"/>
            </a:br>
            <a:r>
              <a:rPr lang="en-US" dirty="0" smtClean="0"/>
              <a:t>From this design, draft the key code elements to realize the 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Careful about the notification mechanism so it could be 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/>
          <a:lstStyle/>
          <a:p>
            <a:r>
              <a:rPr lang="en-US" sz="2400" dirty="0" err="1" smtClean="0"/>
              <a:t>NuConApp</a:t>
            </a:r>
            <a:r>
              <a:rPr lang="en-US" sz="2400" dirty="0" smtClean="0"/>
              <a:t>: Subject Class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java.util.List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class Subject {	   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private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List&lt;Observer&gt;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observers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new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&lt;Observer&gt;();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private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state;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{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return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state;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   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setState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state) {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this.state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state;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notifyAllObservers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   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void attach(Observer observer){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observers.add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(observer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);		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   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notifyAllObservers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(){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for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(Observer observer : observers)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observer.update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 }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: Observer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abstract class Observer {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protected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Subject subject;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public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abstract void update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spcBef>
                <a:spcPts val="1872"/>
              </a:spcBef>
            </a:pPr>
            <a:r>
              <a:rPr lang="en-US" dirty="0" smtClean="0"/>
              <a:t>Reading Quiz Reflections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Reflecting on Lab 1-2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Introduction to Observer Pattern</a:t>
            </a:r>
          </a:p>
          <a:p>
            <a:pPr>
              <a:spcBef>
                <a:spcPts val="1872"/>
              </a:spcBef>
            </a:pPr>
            <a:r>
              <a:rPr lang="en-US" dirty="0" smtClean="0"/>
              <a:t>Observer </a:t>
            </a:r>
            <a:r>
              <a:rPr lang="mr-IN" dirty="0" smtClean="0"/>
              <a:t>–</a:t>
            </a:r>
            <a:r>
              <a:rPr lang="en-US" dirty="0" smtClean="0"/>
              <a:t> “Live Coding” Example</a:t>
            </a:r>
            <a:endParaRPr lang="en-US" dirty="0" smtClean="0"/>
          </a:p>
          <a:p>
            <a:pPr>
              <a:spcBef>
                <a:spcPts val="1872"/>
              </a:spcBef>
            </a:pPr>
            <a:r>
              <a:rPr lang="en-US" dirty="0" smtClean="0"/>
              <a:t>Start Lab 2-1 on Observer Design Pattern </a:t>
            </a:r>
          </a:p>
        </p:txBody>
      </p:sp>
    </p:spTree>
    <p:extLst>
      <p:ext uri="{BB962C8B-B14F-4D97-AF65-F5344CB8AC3E}">
        <p14:creationId xmlns:p14="http://schemas.microsoft.com/office/powerpoint/2010/main" val="6788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: Hex Observer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HexObserver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Observer {   </a:t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HexObserver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(Subject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 {     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subject;   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this.subject.attach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(this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   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@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Override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void update()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”Hexadecimal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String: " + 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Integer.toHexString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subject.getState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: Octal Observer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OctalObserver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Observer {   </a:t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OctalObserver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(Subject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 {     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subject;   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this.subject.attach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(this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   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@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Override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void update()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”Octal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String: " + 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Integer.toOctalString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subject.getState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: Binary Observer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BinaryObserver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extends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Observer {   </a:t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BinaryObserver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(Subject 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 {     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subject;   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this.subject.attach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(this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}   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@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Override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void update()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"Binary String: " + 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Integer.toBinaryString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subject.getState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: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ObserverPatternDemo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public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static void main(String[]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Subject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subject = new Subject();   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HexaObserver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(subject);   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OctalObserver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(subject);   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new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BinaryObserver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(subject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("First state change: 15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subject.setState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(15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    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System.out.println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("Second state change: 10");	    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subject.setState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(10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  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 Executed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s-IS" sz="2400" dirty="0" smtClean="0">
                <a:latin typeface="Courier" charset="0"/>
                <a:ea typeface="Courier" charset="0"/>
                <a:cs typeface="Courier" charset="0"/>
              </a:rPr>
              <a:t>. . </a:t>
            </a:r>
            <a:r>
              <a:rPr lang="is-IS" sz="2400" smtClean="0">
                <a:latin typeface="Courier" charset="0"/>
                <a:ea typeface="Courier" charset="0"/>
                <a:cs typeface="Courier" charset="0"/>
              </a:rPr>
              <a:t>.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First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state change: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15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Hex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Octal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17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Binary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1111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Second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state change: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10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Hex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Octal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12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Binary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String: 1010</a:t>
            </a:r>
          </a:p>
        </p:txBody>
      </p:sp>
    </p:spTree>
    <p:extLst>
      <p:ext uri="{BB962C8B-B14F-4D97-AF65-F5344CB8AC3E}">
        <p14:creationId xmlns:p14="http://schemas.microsoft.com/office/powerpoint/2010/main" val="5286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-1 Design Studio – 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E</a:t>
            </a:r>
            <a:r>
              <a:rPr lang="en-US" i="1" dirty="0" smtClean="0">
                <a:solidFill>
                  <a:schemeClr val="accent1"/>
                </a:solidFill>
              </a:rPr>
              <a:t>ngineers feedback that the input is also Hex, Octal, and Binary; so they need the </a:t>
            </a:r>
            <a:r>
              <a:rPr lang="en-US" i="1" dirty="0" err="1" smtClean="0">
                <a:solidFill>
                  <a:schemeClr val="accent1"/>
                </a:solidFill>
              </a:rPr>
              <a:t>NuConApp</a:t>
            </a:r>
            <a:r>
              <a:rPr lang="en-US" i="1" dirty="0" smtClean="0">
                <a:solidFill>
                  <a:schemeClr val="accent1"/>
                </a:solidFill>
              </a:rPr>
              <a:t> to have input from any of the inputs</a:t>
            </a:r>
            <a:r>
              <a:rPr lang="is-IS" i="1" dirty="0" smtClean="0">
                <a:solidFill>
                  <a:schemeClr val="accent1"/>
                </a:solidFill>
              </a:rPr>
              <a:t>.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br>
              <a:rPr lang="en-US" i="1" dirty="0" smtClean="0">
                <a:solidFill>
                  <a:schemeClr val="accent1"/>
                </a:solidFill>
              </a:rPr>
            </a:br>
            <a:endParaRPr lang="is-IS" i="1" dirty="0" smtClean="0">
              <a:solidFill>
                <a:schemeClr val="accent1"/>
              </a:solidFill>
            </a:endParaRPr>
          </a:p>
          <a:p>
            <a:r>
              <a:rPr lang="is-IS" dirty="0" smtClean="0"/>
              <a:t>Obtain number </a:t>
            </a:r>
            <a:r>
              <a:rPr lang="is-IS" sz="2400" dirty="0" smtClean="0">
                <a:solidFill>
                  <a:schemeClr val="accent1"/>
                </a:solidFill>
              </a:rPr>
              <a:t>(decimal, hex, octal, or binary)</a:t>
            </a:r>
            <a:endParaRPr lang="is-I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</a:t>
            </a:r>
            <a:r>
              <a:rPr lang="is-IS" dirty="0" smtClean="0"/>
              <a:t>hen number detected in one of inputs:</a:t>
            </a:r>
          </a:p>
          <a:p>
            <a:pPr lvl="1"/>
            <a:r>
              <a:rPr lang="is-IS" dirty="0" smtClean="0"/>
              <a:t>Display Decimal, Hex, Octal and Binary representations</a:t>
            </a:r>
            <a:br>
              <a:rPr lang="is-IS" dirty="0" smtClean="0"/>
            </a:br>
            <a:endParaRPr lang="is-IS" dirty="0" smtClean="0"/>
          </a:p>
          <a:p>
            <a:pPr marL="0" indent="0">
              <a:buNone/>
            </a:pPr>
            <a:r>
              <a:rPr lang="is-IS" i="1" dirty="0" smtClean="0">
                <a:solidFill>
                  <a:srgbClr val="00B050"/>
                </a:solidFill>
              </a:rPr>
              <a:t>G</a:t>
            </a:r>
            <a:r>
              <a:rPr lang="en-US" i="1" dirty="0" smtClean="0">
                <a:solidFill>
                  <a:srgbClr val="00B050"/>
                </a:solidFill>
              </a:rPr>
              <a:t>r</a:t>
            </a:r>
            <a:r>
              <a:rPr lang="is-IS" i="1" dirty="0" smtClean="0">
                <a:solidFill>
                  <a:srgbClr val="00B050"/>
                </a:solidFill>
              </a:rPr>
              <a:t>oups go back to the whiteboard to design NuConApp with the updated requirement</a:t>
            </a:r>
          </a:p>
        </p:txBody>
      </p:sp>
    </p:spTree>
    <p:extLst>
      <p:ext uri="{BB962C8B-B14F-4D97-AF65-F5344CB8AC3E}">
        <p14:creationId xmlns:p14="http://schemas.microsoft.com/office/powerpoint/2010/main" val="17960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NuConApp</a:t>
            </a:r>
            <a:r>
              <a:rPr lang="en-US" dirty="0" smtClean="0"/>
              <a:t> Stage - 2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77000" y="1371600"/>
            <a:ext cx="2375648" cy="1188592"/>
            <a:chOff x="6539752" y="3071812"/>
            <a:chExt cx="1766048" cy="1188592"/>
          </a:xfrm>
        </p:grpSpPr>
        <p:sp>
          <p:nvSpPr>
            <p:cNvPr id="4" name="Rectangle 3"/>
            <p:cNvSpPr/>
            <p:nvPr/>
          </p:nvSpPr>
          <p:spPr bwMode="auto">
            <a:xfrm>
              <a:off x="6539752" y="3071812"/>
              <a:ext cx="1766048" cy="118859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&lt;&lt;interface&gt;&gt;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Subject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</a:t>
              </a:r>
              <a:r>
                <a:rPr lang="en-US" sz="1400" dirty="0" err="1" smtClean="0"/>
                <a:t>observers:List</a:t>
              </a:r>
              <a:r>
                <a:rPr lang="en-US" sz="1400" dirty="0" smtClean="0"/>
                <a:t>&lt;observer&gt;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-number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+attach()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: void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 smtClean="0"/>
                <a:t>+notify() : void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539752" y="3352800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539752" y="3833812"/>
              <a:ext cx="1766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" name="Straight Arrow Connector 41"/>
          <p:cNvCxnSpPr>
            <a:endCxn id="17" idx="3"/>
          </p:cNvCxnSpPr>
          <p:nvPr/>
        </p:nvCxnSpPr>
        <p:spPr bwMode="auto">
          <a:xfrm flipH="1" flipV="1">
            <a:off x="3442448" y="1854994"/>
            <a:ext cx="3034552" cy="500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228600" y="178595"/>
            <a:ext cx="8686800" cy="6146005"/>
            <a:chOff x="228600" y="635795"/>
            <a:chExt cx="8686800" cy="614600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28600" y="1721992"/>
              <a:ext cx="8686800" cy="505980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3204" y="635795"/>
              <a:ext cx="1766796" cy="807593"/>
              <a:chOff x="5821828" y="635795"/>
              <a:chExt cx="1766796" cy="80759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5821828" y="635795"/>
                <a:ext cx="1766048" cy="807593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NuConApp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/>
                </a:r>
                <a:b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</a:br>
                <a:r>
                  <a:rPr lang="is-IS" sz="1600" dirty="0" smtClean="0"/>
                  <a:t>…</a:t>
                </a:r>
                <a:endParaRPr lang="en-US" sz="16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+main()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 : void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5822576" y="959994"/>
                <a:ext cx="1766048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822576" y="1188594"/>
                <a:ext cx="1766048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1" name="Straight Arrow Connector 50"/>
            <p:cNvCxnSpPr>
              <a:stCxn id="48" idx="2"/>
            </p:cNvCxnSpPr>
            <p:nvPr/>
          </p:nvCxnSpPr>
          <p:spPr bwMode="auto">
            <a:xfrm>
              <a:off x="6736228" y="1443388"/>
              <a:ext cx="0" cy="2985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304800" y="1371600"/>
            <a:ext cx="4347883" cy="4876800"/>
            <a:chOff x="412376" y="1371600"/>
            <a:chExt cx="4347883" cy="4876800"/>
          </a:xfrm>
        </p:grpSpPr>
        <p:grpSp>
          <p:nvGrpSpPr>
            <p:cNvPr id="55" name="Group 54"/>
            <p:cNvGrpSpPr/>
            <p:nvPr/>
          </p:nvGrpSpPr>
          <p:grpSpPr>
            <a:xfrm>
              <a:off x="1981200" y="1371600"/>
              <a:ext cx="1568824" cy="966788"/>
              <a:chOff x="2743200" y="3071812"/>
              <a:chExt cx="1766048" cy="985977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743200" y="3071812"/>
                <a:ext cx="1766048" cy="98597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/>
                  <a:t>&lt;&lt;interface&gt;&gt;</a:t>
                </a:r>
                <a:endParaRPr lang="en-US" sz="1600" dirty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Observer</a:t>
                </a:r>
                <a:b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</a:br>
                <a:r>
                  <a:rPr lang="en-US" sz="1400" dirty="0" smtClean="0"/>
                  <a:t>+subject: Subject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+update()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: void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2743200" y="3605212"/>
                <a:ext cx="1766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2743200" y="3833812"/>
                <a:ext cx="1766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412376" y="5434012"/>
              <a:ext cx="1568824" cy="814388"/>
              <a:chOff x="304800" y="3100388"/>
              <a:chExt cx="1568824" cy="81438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304800" y="3100388"/>
                <a:ext cx="1568824" cy="81438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HexObserver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+subject: Subject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+update()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: void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304800" y="33528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304800" y="35814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1261783" y="4528596"/>
              <a:ext cx="1568824" cy="814388"/>
              <a:chOff x="1905000" y="3581400"/>
              <a:chExt cx="1568824" cy="81438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905000" y="3581400"/>
                <a:ext cx="1568824" cy="81438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OctalObserver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+subject: Subject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+update()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: void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 bwMode="auto">
              <a:xfrm>
                <a:off x="1905000" y="38100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905000" y="40386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133001" y="3636666"/>
              <a:ext cx="1568824" cy="814388"/>
              <a:chOff x="3505200" y="3886200"/>
              <a:chExt cx="1568824" cy="814388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505200" y="3886200"/>
                <a:ext cx="1568824" cy="81438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BinaryObserver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+subject: Subject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+update()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: void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 bwMode="auto">
              <a:xfrm>
                <a:off x="3505200" y="41148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3505200" y="43434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3191435" y="2754278"/>
              <a:ext cx="1568824" cy="814388"/>
              <a:chOff x="3505200" y="3886200"/>
              <a:chExt cx="1568824" cy="814388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3505200" y="3886200"/>
                <a:ext cx="1568824" cy="81438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err="1" smtClean="0"/>
                  <a:t>Dec</a:t>
                </a:r>
                <a:r>
                  <a:rPr kumimoji="0" 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Observer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+subject: Subject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+update()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: void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3505200" y="41148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3505200" y="4343400"/>
                <a:ext cx="15688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" name="Elbow Connector 76"/>
            <p:cNvCxnSpPr>
              <a:stCxn id="70" idx="0"/>
              <a:endCxn id="17" idx="2"/>
            </p:cNvCxnSpPr>
            <p:nvPr/>
          </p:nvCxnSpPr>
          <p:spPr bwMode="auto">
            <a:xfrm rot="16200000" flipV="1">
              <a:off x="3162785" y="1941215"/>
              <a:ext cx="415890" cy="1210235"/>
            </a:xfrm>
            <a:prstGeom prst="bentConnector3">
              <a:avLst>
                <a:gd name="adj1" fmla="val 306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7" name="Group 56"/>
            <p:cNvGrpSpPr/>
            <p:nvPr/>
          </p:nvGrpSpPr>
          <p:grpSpPr>
            <a:xfrm>
              <a:off x="1196788" y="2338388"/>
              <a:ext cx="1720624" cy="3095624"/>
              <a:chOff x="1958788" y="4392827"/>
              <a:chExt cx="1720624" cy="3095624"/>
            </a:xfrm>
          </p:grpSpPr>
          <p:cxnSp>
            <p:nvCxnSpPr>
              <p:cNvPr id="29" name="Elbow Connector 28"/>
              <p:cNvCxnSpPr>
                <a:endCxn id="20" idx="0"/>
              </p:cNvCxnSpPr>
              <p:nvPr/>
            </p:nvCxnSpPr>
            <p:spPr bwMode="auto">
              <a:xfrm rot="16200000" flipH="1">
                <a:off x="2966279" y="4977971"/>
                <a:ext cx="1274466" cy="151801"/>
              </a:xfrm>
              <a:prstGeom prst="bentConnector3">
                <a:avLst>
                  <a:gd name="adj1" fmla="val 2045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Elbow Connector 32"/>
              <p:cNvCxnSpPr>
                <a:stCxn id="17" idx="2"/>
                <a:endCxn id="23" idx="0"/>
              </p:cNvCxnSpPr>
              <p:nvPr/>
            </p:nvCxnSpPr>
            <p:spPr bwMode="auto">
              <a:xfrm rot="5400000">
                <a:off x="2072800" y="5128223"/>
                <a:ext cx="2190208" cy="719417"/>
              </a:xfrm>
              <a:prstGeom prst="bentConnector3">
                <a:avLst>
                  <a:gd name="adj1" fmla="val 1316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Elbow Connector 38"/>
              <p:cNvCxnSpPr>
                <a:stCxn id="17" idx="2"/>
                <a:endCxn id="26" idx="0"/>
              </p:cNvCxnSpPr>
              <p:nvPr/>
            </p:nvCxnSpPr>
            <p:spPr bwMode="auto">
              <a:xfrm rot="5400000">
                <a:off x="1195388" y="5156227"/>
                <a:ext cx="3095624" cy="1568824"/>
              </a:xfrm>
              <a:prstGeom prst="bentConnector3">
                <a:avLst>
                  <a:gd name="adj1" fmla="val 916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" name="Triangle 43"/>
              <p:cNvSpPr/>
              <p:nvPr/>
            </p:nvSpPr>
            <p:spPr bwMode="auto">
              <a:xfrm>
                <a:off x="3384176" y="4416639"/>
                <a:ext cx="273424" cy="185879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3902188" y="5342984"/>
            <a:ext cx="1568824" cy="905416"/>
            <a:chOff x="3505200" y="3886200"/>
            <a:chExt cx="1568824" cy="814388"/>
          </a:xfrm>
        </p:grpSpPr>
        <p:sp>
          <p:nvSpPr>
            <p:cNvPr id="92" name="Rectangle 91"/>
            <p:cNvSpPr/>
            <p:nvPr/>
          </p:nvSpPr>
          <p:spPr bwMode="auto">
            <a:xfrm>
              <a:off x="3505200" y="3886200"/>
              <a:ext cx="1568824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/>
                <a:t>HexNumber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-number : Hex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+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getState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()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setState</a:t>
              </a:r>
              <a:r>
                <a:rPr lang="en-US" sz="1400" dirty="0"/>
                <a:t>() : </a:t>
              </a:r>
              <a:r>
                <a:rPr lang="en-US" sz="1400" dirty="0" smtClean="0"/>
                <a:t>void</a:t>
              </a:r>
              <a:endParaRPr lang="en-US" sz="1400" dirty="0"/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3505200" y="41148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3505200" y="43434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Decision 96"/>
          <p:cNvSpPr/>
          <p:nvPr/>
        </p:nvSpPr>
        <p:spPr bwMode="auto">
          <a:xfrm>
            <a:off x="6172200" y="1828646"/>
            <a:ext cx="304800" cy="152554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755776" y="4384842"/>
            <a:ext cx="1568824" cy="905416"/>
            <a:chOff x="3505200" y="3886200"/>
            <a:chExt cx="1568824" cy="814388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505200" y="3886200"/>
              <a:ext cx="1568824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/>
                <a:t>OctalNumber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-number : Octal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+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getState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()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setState</a:t>
              </a:r>
              <a:r>
                <a:rPr lang="en-US" sz="1400" dirty="0"/>
                <a:t>() : </a:t>
              </a:r>
              <a:r>
                <a:rPr lang="en-US" sz="1400" dirty="0" smtClean="0"/>
                <a:t>void</a:t>
              </a:r>
              <a:endParaRPr lang="en-US" sz="1400" dirty="0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3505200" y="41148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3505200" y="43434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6400800" y="4006142"/>
            <a:ext cx="1568824" cy="905416"/>
            <a:chOff x="3505200" y="3886200"/>
            <a:chExt cx="1568824" cy="814388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3505200" y="3886200"/>
              <a:ext cx="1568824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/>
                <a:t>BinaryNumber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-number : Binary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+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getState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()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setState</a:t>
              </a:r>
              <a:r>
                <a:rPr lang="en-US" sz="1400" dirty="0"/>
                <a:t>() : </a:t>
              </a:r>
              <a:r>
                <a:rPr lang="en-US" sz="1400" dirty="0" smtClean="0"/>
                <a:t>void</a:t>
              </a:r>
              <a:endParaRPr lang="en-US" sz="1400" dirty="0"/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>
              <a:off x="3505200" y="41148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3505200" y="43434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7270376" y="3048000"/>
            <a:ext cx="1568824" cy="905416"/>
            <a:chOff x="3505200" y="3886200"/>
            <a:chExt cx="1568824" cy="81438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3505200" y="3886200"/>
              <a:ext cx="1568824" cy="81438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err="1" smtClean="0"/>
                <a:t>DecNumber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-number : 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+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getState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()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setState</a:t>
              </a:r>
              <a:r>
                <a:rPr lang="en-US" sz="1400" dirty="0"/>
                <a:t>() : </a:t>
              </a:r>
              <a:r>
                <a:rPr lang="en-US" sz="1400" dirty="0" smtClean="0"/>
                <a:t>void</a:t>
              </a:r>
              <a:endParaRPr lang="en-US" sz="1400" dirty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505200" y="41148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3505200" y="4343400"/>
              <a:ext cx="15688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2" name="Elbow Connector 111"/>
          <p:cNvCxnSpPr>
            <a:stCxn id="4" idx="2"/>
            <a:endCxn id="92" idx="0"/>
          </p:cNvCxnSpPr>
          <p:nvPr/>
        </p:nvCxnSpPr>
        <p:spPr bwMode="auto">
          <a:xfrm rot="5400000">
            <a:off x="4784316" y="2462476"/>
            <a:ext cx="2782792" cy="2978224"/>
          </a:xfrm>
          <a:prstGeom prst="bentConnector3">
            <a:avLst>
              <a:gd name="adj1" fmla="val 1212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Elbow Connector 117"/>
          <p:cNvCxnSpPr>
            <a:stCxn id="4" idx="2"/>
            <a:endCxn id="99" idx="0"/>
          </p:cNvCxnSpPr>
          <p:nvPr/>
        </p:nvCxnSpPr>
        <p:spPr bwMode="auto">
          <a:xfrm rot="5400000">
            <a:off x="5690181" y="2410199"/>
            <a:ext cx="1824650" cy="2124636"/>
          </a:xfrm>
          <a:prstGeom prst="bentConnector3">
            <a:avLst>
              <a:gd name="adj1" fmla="val 1867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Elbow Connector 123"/>
          <p:cNvCxnSpPr>
            <a:stCxn id="4" idx="2"/>
            <a:endCxn id="103" idx="0"/>
          </p:cNvCxnSpPr>
          <p:nvPr/>
        </p:nvCxnSpPr>
        <p:spPr bwMode="auto">
          <a:xfrm rot="5400000">
            <a:off x="6702043" y="3043361"/>
            <a:ext cx="1445950" cy="479612"/>
          </a:xfrm>
          <a:prstGeom prst="bentConnector3">
            <a:avLst>
              <a:gd name="adj1" fmla="val 2365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Elbow Connector 127"/>
          <p:cNvCxnSpPr>
            <a:stCxn id="4" idx="2"/>
            <a:endCxn id="107" idx="0"/>
          </p:cNvCxnSpPr>
          <p:nvPr/>
        </p:nvCxnSpPr>
        <p:spPr bwMode="auto">
          <a:xfrm rot="16200000" flipH="1">
            <a:off x="7615902" y="2609114"/>
            <a:ext cx="487808" cy="389964"/>
          </a:xfrm>
          <a:prstGeom prst="bentConnector3">
            <a:avLst>
              <a:gd name="adj1" fmla="val 7082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riangle 109"/>
          <p:cNvSpPr/>
          <p:nvPr/>
        </p:nvSpPr>
        <p:spPr bwMode="auto">
          <a:xfrm>
            <a:off x="7543800" y="2557321"/>
            <a:ext cx="273424" cy="185879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7" name="Straight Arrow Connector 136"/>
          <p:cNvCxnSpPr>
            <a:stCxn id="70" idx="3"/>
          </p:cNvCxnSpPr>
          <p:nvPr/>
        </p:nvCxnSpPr>
        <p:spPr bwMode="auto">
          <a:xfrm>
            <a:off x="4652683" y="3161472"/>
            <a:ext cx="261769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med" len="sm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3594249" y="4114800"/>
            <a:ext cx="28065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2723031" y="4800600"/>
            <a:ext cx="20327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1869443" y="5724524"/>
            <a:ext cx="20327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04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-1 Design Studio – Stage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E</a:t>
            </a:r>
            <a:r>
              <a:rPr lang="en-US" i="1" dirty="0" smtClean="0">
                <a:solidFill>
                  <a:schemeClr val="accent1"/>
                </a:solidFill>
              </a:rPr>
              <a:t>ngineers indicated that the console input on </a:t>
            </a:r>
            <a:r>
              <a:rPr lang="en-US" i="1" dirty="0" err="1" smtClean="0">
                <a:solidFill>
                  <a:schemeClr val="accent1"/>
                </a:solidFill>
              </a:rPr>
              <a:t>NuConApp</a:t>
            </a:r>
            <a:r>
              <a:rPr lang="en-US" i="1" dirty="0" smtClean="0">
                <a:solidFill>
                  <a:schemeClr val="accent1"/>
                </a:solidFill>
              </a:rPr>
              <a:t> is tedious and we are not in 1980s</a:t>
            </a:r>
            <a:r>
              <a:rPr lang="is-IS" i="1" dirty="0" smtClean="0">
                <a:solidFill>
                  <a:schemeClr val="accent1"/>
                </a:solidFill>
              </a:rPr>
              <a:t>.</a:t>
            </a:r>
            <a:r>
              <a:rPr lang="en-US" i="1" dirty="0" smtClean="0">
                <a:solidFill>
                  <a:schemeClr val="accent1"/>
                </a:solidFill>
              </a:rPr>
              <a:t> So, we need to use a GUI interface.</a:t>
            </a:r>
            <a:br>
              <a:rPr lang="en-US" i="1" dirty="0" smtClean="0">
                <a:solidFill>
                  <a:schemeClr val="accent1"/>
                </a:solidFill>
              </a:rPr>
            </a:br>
            <a:endParaRPr lang="is-IS" sz="1800" i="1" dirty="0" smtClean="0">
              <a:solidFill>
                <a:schemeClr val="accent1"/>
              </a:solidFill>
            </a:endParaRPr>
          </a:p>
          <a:p>
            <a:r>
              <a:rPr lang="is-IS" dirty="0" smtClean="0"/>
              <a:t>Obtain number </a:t>
            </a:r>
            <a:r>
              <a:rPr lang="is-IS" sz="2400" dirty="0" smtClean="0">
                <a:solidFill>
                  <a:schemeClr val="accent1"/>
                </a:solidFill>
              </a:rPr>
              <a:t>(decimal, hex, octal, or binary) </a:t>
            </a:r>
            <a:r>
              <a:rPr lang="is-IS" sz="2400" dirty="0" smtClean="0"/>
              <a:t>via a Graphical User Interface and display it as such.</a:t>
            </a:r>
            <a:endParaRPr lang="is-I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</a:t>
            </a:r>
            <a:r>
              <a:rPr lang="is-IS" dirty="0" smtClean="0"/>
              <a:t>hen number is change in one of input fields on the Decimal, Hex, Octal or Binary displays, update the other three automatically</a:t>
            </a:r>
            <a:br>
              <a:rPr lang="is-IS" dirty="0" smtClean="0"/>
            </a:br>
            <a:endParaRPr lang="is-IS" sz="1800" dirty="0" smtClean="0"/>
          </a:p>
          <a:p>
            <a:pPr marL="0" indent="0">
              <a:buNone/>
            </a:pPr>
            <a:r>
              <a:rPr lang="is-IS" i="1" dirty="0" smtClean="0">
                <a:solidFill>
                  <a:srgbClr val="00B050"/>
                </a:solidFill>
              </a:rPr>
              <a:t>G</a:t>
            </a:r>
            <a:r>
              <a:rPr lang="en-US" i="1" dirty="0" smtClean="0">
                <a:solidFill>
                  <a:srgbClr val="00B050"/>
                </a:solidFill>
              </a:rPr>
              <a:t>r</a:t>
            </a:r>
            <a:r>
              <a:rPr lang="is-IS" i="1" dirty="0" smtClean="0">
                <a:solidFill>
                  <a:srgbClr val="00B050"/>
                </a:solidFill>
              </a:rPr>
              <a:t>oups go back to the whiteboard to design NuConApp with the updated requirement</a:t>
            </a:r>
          </a:p>
        </p:txBody>
      </p:sp>
    </p:spTree>
    <p:extLst>
      <p:ext uri="{BB962C8B-B14F-4D97-AF65-F5344CB8AC3E}">
        <p14:creationId xmlns:p14="http://schemas.microsoft.com/office/powerpoint/2010/main" val="2991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Lab 2-1 Assignment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Lab2-1.zip </a:t>
            </a:r>
            <a:r>
              <a:rPr lang="en-US" dirty="0"/>
              <a:t>from Moodle into a workspace using instructions in Folder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working on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At least one of our TA’s has Monday hours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848032"/>
            <a:ext cx="9144000" cy="3342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1-2 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057400"/>
          </a:xfrm>
        </p:spPr>
        <p:txBody>
          <a:bodyPr/>
          <a:lstStyle/>
          <a:p>
            <a:r>
              <a:rPr lang="en-US" dirty="0" smtClean="0"/>
              <a:t>Did it make sense to you?</a:t>
            </a:r>
          </a:p>
          <a:p>
            <a:pPr lvl="1"/>
            <a:r>
              <a:rPr lang="en-US" dirty="0" smtClean="0"/>
              <a:t>Where could you use it in your term project?</a:t>
            </a:r>
          </a:p>
          <a:p>
            <a:r>
              <a:rPr lang="en-US" dirty="0" smtClean="0"/>
              <a:t>Composition </a:t>
            </a:r>
            <a:r>
              <a:rPr lang="en-US" dirty="0" smtClean="0"/>
              <a:t>over Inheritance</a:t>
            </a:r>
          </a:p>
          <a:p>
            <a:pPr lvl="1"/>
            <a:r>
              <a:rPr lang="en-US" dirty="0" smtClean="0"/>
              <a:t>Programming to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533400"/>
          </a:xfrm>
        </p:spPr>
        <p:txBody>
          <a:bodyPr/>
          <a:lstStyle/>
          <a:p>
            <a:r>
              <a:rPr lang="en-US" dirty="0" smtClean="0"/>
              <a:t>Gang </a:t>
            </a:r>
            <a:r>
              <a:rPr lang="en-US" dirty="0"/>
              <a:t>of Four </a:t>
            </a:r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26670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u="sng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Behavioral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00B050"/>
                </a:solidFill>
              </a:rPr>
              <a:t>Strategy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>
                <a:solidFill>
                  <a:srgbClr val="00B050"/>
                </a:solidFill>
              </a:rPr>
              <a:t>Observer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Interpreter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Template </a:t>
            </a:r>
            <a:r>
              <a:rPr lang="en-US" sz="2400" dirty="0"/>
              <a:t>Method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Chain of Responsibility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Command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Iterator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Mediator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Memento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State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Visitor</a:t>
            </a:r>
            <a:endParaRPr lang="en-US" sz="2400" dirty="0"/>
          </a:p>
        </p:txBody>
      </p:sp>
      <p:sp>
        <p:nvSpPr>
          <p:cNvPr id="780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914400"/>
            <a:ext cx="2743200" cy="54864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u="sng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Creational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Factory </a:t>
            </a:r>
            <a:br>
              <a:rPr lang="en-US" sz="2400" dirty="0"/>
            </a:br>
            <a:r>
              <a:rPr lang="en-US" sz="2400" dirty="0"/>
              <a:t>Method</a:t>
            </a:r>
          </a:p>
          <a:p>
            <a:r>
              <a:rPr lang="en-US" sz="2400" dirty="0" smtClean="0"/>
              <a:t>Abstract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Factory</a:t>
            </a:r>
          </a:p>
          <a:p>
            <a:r>
              <a:rPr lang="en-US" sz="2400" dirty="0"/>
              <a:t>Builder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Singleton</a:t>
            </a:r>
            <a:endParaRPr lang="en-US" sz="2400" dirty="0"/>
          </a:p>
          <a:p>
            <a:endParaRPr lang="en-US" sz="2400" dirty="0"/>
          </a:p>
          <a:p>
            <a:pPr>
              <a:buFont typeface="Wingdings" charset="2"/>
              <a:buNone/>
            </a:pPr>
            <a:r>
              <a:rPr lang="en-US" sz="2400" dirty="0" smtClean="0"/>
              <a:t>	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6248400" y="914400"/>
            <a:ext cx="2438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CC0000"/>
              </a:buClr>
              <a:buSzPct val="70000"/>
              <a:buFont typeface="Wingdings" charset="2"/>
              <a:buNone/>
            </a:pPr>
            <a:r>
              <a:rPr lang="en-US" sz="2800" b="1" u="sng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Structural</a:t>
            </a:r>
            <a:endParaRPr lang="en-US" b="1" dirty="0" smtClean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 smtClean="0"/>
              <a:t>Adapter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 smtClean="0">
                <a:latin typeface="+mn-lt"/>
              </a:rPr>
              <a:t>Bridge</a:t>
            </a:r>
            <a:endParaRPr lang="en-US" b="1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>
                <a:latin typeface="+mn-lt"/>
              </a:rPr>
              <a:t>Composite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i="1" dirty="0">
                <a:latin typeface="+mn-lt"/>
              </a:rPr>
              <a:t>Decorator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>
                <a:latin typeface="+mn-lt"/>
              </a:rPr>
              <a:t>Façade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>
                <a:latin typeface="+mn-lt"/>
              </a:rPr>
              <a:t>Flyweight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n"/>
            </a:pPr>
            <a:r>
              <a:rPr lang="en-US" b="1" dirty="0">
                <a:latin typeface="+mn-lt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908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09600"/>
          </a:xfrm>
        </p:spPr>
        <p:txBody>
          <a:bodyPr/>
          <a:lstStyle/>
          <a:p>
            <a:r>
              <a:rPr lang="en-US" sz="3200" dirty="0" smtClean="0"/>
              <a:t>You’ve now read about it! </a:t>
            </a:r>
            <a:br>
              <a:rPr lang="en-US" sz="3200" dirty="0" smtClean="0"/>
            </a:br>
            <a:r>
              <a:rPr lang="en-US" sz="3200" dirty="0" smtClean="0"/>
              <a:t>Why </a:t>
            </a:r>
            <a:r>
              <a:rPr lang="en-US" sz="3200" dirty="0" smtClean="0"/>
              <a:t>would the Observer </a:t>
            </a:r>
            <a:r>
              <a:rPr lang="en-US" dirty="0" smtClean="0"/>
              <a:t>D</a:t>
            </a:r>
            <a:r>
              <a:rPr lang="en-US" sz="3200" dirty="0" smtClean="0"/>
              <a:t>esign </a:t>
            </a:r>
            <a:r>
              <a:rPr lang="en-US" dirty="0" smtClean="0"/>
              <a:t>P</a:t>
            </a:r>
            <a:r>
              <a:rPr lang="en-US" sz="3200" dirty="0" smtClean="0"/>
              <a:t>attern be so useful?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29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hink for 15 seconds…</a:t>
            </a:r>
          </a:p>
          <a:p>
            <a:r>
              <a:rPr lang="en-US" dirty="0" smtClean="0"/>
              <a:t>Turn to a neighbor and discuss </a:t>
            </a:r>
            <a:br>
              <a:rPr lang="en-US" dirty="0" smtClean="0"/>
            </a:br>
            <a:r>
              <a:rPr lang="en-US" dirty="0" smtClean="0"/>
              <a:t>it for a minute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032689"/>
            <a:ext cx="2679700" cy="36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4326"/>
      </p:ext>
    </p:extLst>
  </p:cSld>
  <p:clrMapOvr>
    <a:masterClrMapping/>
  </p:clrMapOvr>
  <mc:AlternateContent xmlns:mc="http://schemas.openxmlformats.org/markup-compatibility/2006" xmlns:mp="http://schemas.microsoft.com/office/mac/powerpoint/2008/main">
    <mc:Choice Requires="mp">
      <p:transition xmlns:p14="http://schemas.microsoft.com/office/powerpoint/2010/main" spd="med">
        <p14:prism dir="r"/>
      </p:transition>
    </mc:Choice>
    <mc:Fallback xmlns="" xmlns:mv="urn:schemas-microsoft-com:mac:vml">
      <p:transition spd="med">
        <p:cover dir="r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418"/>
            <a:ext cx="2895600" cy="45383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Used when </a:t>
            </a:r>
            <a:r>
              <a:rPr lang="en-US" sz="2400" dirty="0"/>
              <a:t>there is one-to-many relationship between objects such as if one object is modified, its </a:t>
            </a:r>
            <a:r>
              <a:rPr lang="en-US" sz="2400" dirty="0" smtClean="0"/>
              <a:t>dependent </a:t>
            </a:r>
            <a:r>
              <a:rPr lang="en-US" sz="2400" dirty="0"/>
              <a:t>objects are to be notified automatically.</a:t>
            </a:r>
          </a:p>
        </p:txBody>
      </p:sp>
      <p:pic>
        <p:nvPicPr>
          <p:cNvPr id="12290" name="Picture 2" descr="mage result for publish and subscrib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27" y="1219200"/>
            <a:ext cx="5294573" cy="41999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6781800" y="1219200"/>
            <a:ext cx="2057400" cy="419996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7141" y="5367790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smtClean="0">
                <a:solidFill>
                  <a:schemeClr val="accent1"/>
                </a:solidFill>
              </a:rPr>
              <a:t>More </a:t>
            </a:r>
            <a:br>
              <a:rPr lang="en-US" sz="1600" b="1" i="1" smtClean="0">
                <a:solidFill>
                  <a:schemeClr val="accent1"/>
                </a:solidFill>
              </a:rPr>
            </a:br>
            <a:r>
              <a:rPr lang="en-US" sz="1600" b="1" i="1" smtClean="0">
                <a:solidFill>
                  <a:schemeClr val="accent1"/>
                </a:solidFill>
              </a:rPr>
              <a:t>Sophisticated</a:t>
            </a:r>
            <a:endParaRPr lang="en-US" sz="1600" b="1" i="1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1816" y="5419165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Essential</a:t>
            </a:r>
          </a:p>
          <a:p>
            <a:pPr algn="ctr"/>
            <a:r>
              <a:rPr lang="en-US" sz="1600" b="1" i="1" dirty="0" smtClean="0">
                <a:solidFill>
                  <a:schemeClr val="accent1"/>
                </a:solidFill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12569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33400"/>
          </a:xfrm>
          <a:ln/>
        </p:spPr>
        <p:txBody>
          <a:bodyPr/>
          <a:lstStyle/>
          <a:p>
            <a:r>
              <a:rPr lang="en-US" dirty="0" smtClean="0"/>
              <a:t>Refreshing Display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610600" cy="2514600"/>
          </a:xfrm>
          <a:ln/>
        </p:spPr>
        <p:txBody>
          <a:bodyPr/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/>
              <a:t>do we refresh the GUI display when the domain layer changes </a:t>
            </a:r>
            <a:r>
              <a:rPr lang="en-US" i="1" dirty="0"/>
              <a:t>without coupling the domain layer back to the UI layer</a:t>
            </a:r>
            <a:r>
              <a:rPr lang="en-US" dirty="0"/>
              <a:t>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43000" y="5257800"/>
            <a:ext cx="4114800" cy="1091208"/>
            <a:chOff x="4572000" y="4155654"/>
            <a:chExt cx="3962400" cy="1091208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5662538" y="4155654"/>
              <a:ext cx="248915" cy="61279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64291" tIns="32146" rIns="64291" bIns="32146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7" name="AutoShape 3"/>
            <p:cNvSpPr>
              <a:spLocks/>
            </p:cNvSpPr>
            <p:nvPr/>
          </p:nvSpPr>
          <p:spPr bwMode="auto">
            <a:xfrm>
              <a:off x="4572000" y="4612854"/>
              <a:ext cx="3962400" cy="634008"/>
            </a:xfrm>
            <a:prstGeom prst="roundRect">
              <a:avLst>
                <a:gd name="adj" fmla="val 21125"/>
              </a:avLst>
            </a:prstGeom>
            <a:solidFill>
              <a:srgbClr val="3366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Model-View Separation</a:t>
              </a:r>
            </a:p>
          </p:txBody>
        </p:sp>
      </p:grpSp>
      <p:graphicFrame>
        <p:nvGraphicFramePr>
          <p:cNvPr id="385026" name="Object 2"/>
          <p:cNvGraphicFramePr>
            <a:graphicFrameLocks noGrp="1" noChangeAspect="1"/>
          </p:cNvGraphicFramePr>
          <p:nvPr>
            <p:extLst/>
          </p:nvPr>
        </p:nvGraphicFramePr>
        <p:xfrm>
          <a:off x="1524000" y="478367"/>
          <a:ext cx="7315200" cy="333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4" imgW="4632480" imgH="2359080" progId="Visio.Drawing.11">
                  <p:embed/>
                </p:oleObj>
              </mc:Choice>
              <mc:Fallback>
                <p:oleObj name="Visio" r:id="rId4" imgW="4632480" imgH="2359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8367"/>
                        <a:ext cx="7315200" cy="333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Observer </a:t>
            </a: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054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CC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</a:t>
            </a:r>
            <a:r>
              <a:rPr lang="en-US" dirty="0"/>
              <a:t>:</a:t>
            </a:r>
            <a:r>
              <a:rPr lang="en-US" dirty="0" smtClean="0"/>
              <a:t> Object(s) </a:t>
            </a:r>
            <a:r>
              <a:rPr lang="en-US" dirty="0"/>
              <a:t>want to be informed about events or state </a:t>
            </a:r>
            <a:r>
              <a:rPr lang="en-US" dirty="0" smtClean="0"/>
              <a:t>changes </a:t>
            </a:r>
            <a:r>
              <a:rPr lang="en-US" dirty="0"/>
              <a:t>for </a:t>
            </a:r>
            <a:r>
              <a:rPr lang="en-US" i="1" dirty="0" smtClean="0"/>
              <a:t>other </a:t>
            </a:r>
            <a:r>
              <a:rPr lang="en-US" dirty="0" smtClean="0"/>
              <a:t>object(s). </a:t>
            </a:r>
          </a:p>
          <a:p>
            <a:r>
              <a:rPr lang="en-US" sz="2400" dirty="0" smtClean="0"/>
              <a:t>How do we do this while maintaining low coupling from the subject objects to the observing objects?</a:t>
            </a:r>
            <a:endParaRPr lang="en-US" sz="3200" dirty="0" smtClean="0"/>
          </a:p>
          <a:p>
            <a:r>
              <a:rPr lang="en-US" sz="2400" dirty="0" smtClean="0"/>
              <a:t>How do we have a design that scales as you add more subjects and observers? </a:t>
            </a:r>
            <a:br>
              <a:rPr lang="en-US" sz="2400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8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Solution</a:t>
            </a:r>
            <a:r>
              <a:rPr lang="en-US" dirty="0"/>
              <a:t>: Define an </a:t>
            </a:r>
            <a:r>
              <a:rPr lang="en-US" dirty="0" smtClean="0"/>
              <a:t>observer interface </a:t>
            </a:r>
            <a:r>
              <a:rPr lang="en-US" dirty="0"/>
              <a:t>that the </a:t>
            </a:r>
            <a:r>
              <a:rPr lang="en-US" dirty="0" smtClean="0"/>
              <a:t>subject objects </a:t>
            </a:r>
            <a:r>
              <a:rPr lang="en-US" dirty="0"/>
              <a:t>can implement. </a:t>
            </a:r>
            <a:endParaRPr lang="en-US" dirty="0" smtClean="0"/>
          </a:p>
          <a:p>
            <a:r>
              <a:rPr lang="en-US" sz="2400" dirty="0" smtClean="0"/>
              <a:t>Observers register </a:t>
            </a:r>
            <a:r>
              <a:rPr lang="en-US" sz="2400" dirty="0"/>
              <a:t>with the </a:t>
            </a:r>
            <a:r>
              <a:rPr lang="en-US" sz="2400" dirty="0" smtClean="0"/>
              <a:t>subject object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Subject object notifies all of its observers.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7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Observer</a:t>
            </a:r>
            <a:r>
              <a:rPr lang="en-US" dirty="0" smtClean="0"/>
              <a:t>: Behavioral Pattern</a:t>
            </a:r>
            <a:endParaRPr lang="en-US" dirty="0"/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876800"/>
            <a:ext cx="85344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Observer </a:t>
            </a:r>
            <a:r>
              <a:rPr lang="en-US" dirty="0">
                <a:solidFill>
                  <a:srgbClr val="800000"/>
                </a:solidFill>
              </a:rPr>
              <a:t>pattern is a </a:t>
            </a:r>
            <a:r>
              <a:rPr lang="en-US" dirty="0" smtClean="0">
                <a:solidFill>
                  <a:srgbClr val="800000"/>
                </a:solidFill>
              </a:rPr>
              <a:t>1 to many pattern </a:t>
            </a:r>
            <a:r>
              <a:rPr lang="en-US" dirty="0">
                <a:solidFill>
                  <a:srgbClr val="800000"/>
                </a:solidFill>
              </a:rPr>
              <a:t>used to notify and update all dependents automatically </a:t>
            </a:r>
            <a:r>
              <a:rPr lang="en-US">
                <a:solidFill>
                  <a:srgbClr val="800000"/>
                </a:solidFill>
              </a:rPr>
              <a:t>when </a:t>
            </a:r>
            <a:r>
              <a:rPr lang="en-US" smtClean="0">
                <a:solidFill>
                  <a:srgbClr val="800000"/>
                </a:solidFill>
              </a:rPr>
              <a:t>an object </a:t>
            </a:r>
            <a:r>
              <a:rPr lang="en-US" dirty="0">
                <a:solidFill>
                  <a:srgbClr val="800000"/>
                </a:solidFill>
              </a:rPr>
              <a:t>changes.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000"/>
            <a:ext cx="7772400" cy="32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007FairfaxShowcaseSE-Slides-Bohner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80000A"/>
      </a:accent1>
      <a:accent2>
        <a:srgbClr val="81460A"/>
      </a:accent2>
      <a:accent3>
        <a:srgbClr val="FFFFFF"/>
      </a:accent3>
      <a:accent4>
        <a:srgbClr val="000000"/>
      </a:accent4>
      <a:accent5>
        <a:srgbClr val="C0AAAA"/>
      </a:accent5>
      <a:accent6>
        <a:srgbClr val="743F08"/>
      </a:accent6>
      <a:hlink>
        <a:srgbClr val="805255"/>
      </a:hlink>
      <a:folHlink>
        <a:srgbClr val="B2B2B2"/>
      </a:folHlink>
    </a:clrScheme>
    <a:fontScheme name="2007FairfaxShowcaseSE-Slides-Bohner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2007FairfaxShowcaseSE-Slides-Bohner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FairfaxShowcaseSE-Slides-Bohner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FairfaxShowcaseSE-Slides-Bohner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FairfaxShowcaseSE-Slides-Bohner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FairfaxShowcaseSE-Slides-Bohner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FairfaxShowcaseSE-Slides-Bohner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FairfaxShowcaseSE-Slides-Bohner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2007FairfaxShowcaseSE-Slides-Bohner</Template>
  <TotalTime>55324</TotalTime>
  <Words>1494</Words>
  <Application>Microsoft Macintosh PowerPoint</Application>
  <PresentationFormat>On-screen Show (4:3)</PresentationFormat>
  <Paragraphs>315</Paragraphs>
  <Slides>28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2007FairfaxShowcaseSE-Slides-Bohner</vt:lpstr>
      <vt:lpstr>Visio</vt:lpstr>
      <vt:lpstr>CSSE 374 Software Design  Introduction to Observer Design Pattern</vt:lpstr>
      <vt:lpstr>What’s up today?</vt:lpstr>
      <vt:lpstr>Lab 1-2 Reflections</vt:lpstr>
      <vt:lpstr>Gang of Four Design Patterns</vt:lpstr>
      <vt:lpstr>You’ve now read about it!  Why would the Observer Design Pattern be so useful?</vt:lpstr>
      <vt:lpstr>Observer Design Pattern</vt:lpstr>
      <vt:lpstr>Refreshing Display</vt:lpstr>
      <vt:lpstr>Observer Design Pattern</vt:lpstr>
      <vt:lpstr>Observer: Behavioral Pattern</vt:lpstr>
      <vt:lpstr>Sale has a List of Listeners</vt:lpstr>
      <vt:lpstr>Example: Update SaleFrame  when Sale’s Total Changes</vt:lpstr>
      <vt:lpstr>Example: Update SaleFrame when Sale’s Total Changes (continued)</vt:lpstr>
      <vt:lpstr>Example: Update SaleFrame  when Sale’s Total Changes (continued)</vt:lpstr>
      <vt:lpstr>Observer: Not just for GUIs watching domain layer…</vt:lpstr>
      <vt:lpstr>Today’s “Live coding” Design Studio – Stage 1</vt:lpstr>
      <vt:lpstr>NuConApp Stage - 1</vt:lpstr>
      <vt:lpstr>NuConApp Stage 1 Code</vt:lpstr>
      <vt:lpstr>NuConApp: Subject Class…</vt:lpstr>
      <vt:lpstr>NuConApp: Observer Abstract Class</vt:lpstr>
      <vt:lpstr>NuConApp: Hex Observer Class</vt:lpstr>
      <vt:lpstr>NuConApp: Octal Observer Class</vt:lpstr>
      <vt:lpstr>NuConApp: Binary Observer Class</vt:lpstr>
      <vt:lpstr>NuConApp: Main</vt:lpstr>
      <vt:lpstr>NuConApp Executed…</vt:lpstr>
      <vt:lpstr>2-1 Design Studio – Stage 2</vt:lpstr>
      <vt:lpstr>NuConApp Stage - 2</vt:lpstr>
      <vt:lpstr>2-1 Design Studio – Stage 3</vt:lpstr>
      <vt:lpstr>Lab 2-1</vt:lpstr>
    </vt:vector>
  </TitlesOfParts>
  <Manager/>
  <Company>Computer Science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Shawn Bohner &amp; Steve Chenoweth</dc:creator>
  <cp:keywords/>
  <dc:description/>
  <cp:lastModifiedBy>Steve Chenoweth</cp:lastModifiedBy>
  <cp:revision>539</cp:revision>
  <cp:lastPrinted>2018-11-28T03:24:00Z</cp:lastPrinted>
  <dcterms:created xsi:type="dcterms:W3CDTF">2010-09-02T02:24:37Z</dcterms:created>
  <dcterms:modified xsi:type="dcterms:W3CDTF">2018-12-01T16:07:15Z</dcterms:modified>
  <cp:category/>
</cp:coreProperties>
</file>