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2"/>
  </p:notesMasterIdLst>
  <p:handoutMasterIdLst>
    <p:handoutMasterId r:id="rId33"/>
  </p:handoutMasterIdLst>
  <p:sldIdLst>
    <p:sldId id="256" r:id="rId2"/>
    <p:sldId id="304" r:id="rId3"/>
    <p:sldId id="305" r:id="rId4"/>
    <p:sldId id="306" r:id="rId5"/>
    <p:sldId id="307" r:id="rId6"/>
    <p:sldId id="290" r:id="rId7"/>
    <p:sldId id="295" r:id="rId8"/>
    <p:sldId id="322" r:id="rId9"/>
    <p:sldId id="293" r:id="rId10"/>
    <p:sldId id="294" r:id="rId11"/>
    <p:sldId id="298" r:id="rId12"/>
    <p:sldId id="297" r:id="rId13"/>
    <p:sldId id="296" r:id="rId14"/>
    <p:sldId id="292" r:id="rId15"/>
    <p:sldId id="258" r:id="rId16"/>
    <p:sldId id="311" r:id="rId17"/>
    <p:sldId id="323" r:id="rId18"/>
    <p:sldId id="324" r:id="rId19"/>
    <p:sldId id="325" r:id="rId20"/>
    <p:sldId id="308" r:id="rId21"/>
    <p:sldId id="309" r:id="rId22"/>
    <p:sldId id="316" r:id="rId23"/>
    <p:sldId id="318" r:id="rId24"/>
    <p:sldId id="314" r:id="rId25"/>
    <p:sldId id="312" r:id="rId26"/>
    <p:sldId id="319" r:id="rId27"/>
    <p:sldId id="320" r:id="rId28"/>
    <p:sldId id="321" r:id="rId29"/>
    <p:sldId id="326" r:id="rId30"/>
    <p:sldId id="32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13" autoAdjust="0"/>
    <p:restoredTop sz="85680" autoAdjust="0"/>
  </p:normalViewPr>
  <p:slideViewPr>
    <p:cSldViewPr>
      <p:cViewPr varScale="1">
        <p:scale>
          <a:sx n="98" d="100"/>
          <a:sy n="98" d="100"/>
        </p:scale>
        <p:origin x="213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50B39-2C89-4449-8260-5E96AE367B94}" type="datetimeFigureOut">
              <a:rPr lang="en-US" smtClean="0"/>
              <a:t>11/5/2018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97FC94-95F6-44B0-9945-741718BA065A}" type="slidenum">
              <a:rPr lang="en-US" smtClean="0"/>
              <a:t>‹#›</a:t>
            </a:fld>
            <a:endParaRPr lang="en-US"/>
          </a:p>
        </p:txBody>
      </p:sp>
    </p:spTree>
    <p:extLst>
      <p:ext uri="{BB962C8B-B14F-4D97-AF65-F5344CB8AC3E}">
        <p14:creationId xmlns:p14="http://schemas.microsoft.com/office/powerpoint/2010/main" val="3354882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C942E4-79BD-48CE-BAA7-3B0F335DAD9E}" type="datetimeFigureOut">
              <a:rPr lang="en-US" smtClean="0"/>
              <a:t>11/5/2018</a:t>
            </a:fld>
            <a:endParaRPr lang="en-US"/>
          </a:p>
        </p:txBody>
      </p:sp>
      <p:sp>
        <p:nvSpPr>
          <p:cNvPr id="4" name="Slide Image Placeholder 3"/>
          <p:cNvSpPr>
            <a:spLocks noGrp="1" noRot="1" noChangeAspect="1"/>
          </p:cNvSpPr>
          <p:nvPr>
            <p:ph type="sldImg" idx="2"/>
          </p:nvPr>
        </p:nvSpPr>
        <p:spPr>
          <a:xfrm>
            <a:off x="685800" y="85172"/>
            <a:ext cx="5492963" cy="411972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4739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CF5B62-4F54-4B3A-AE54-9A20AA36E34C}" type="slidenum">
              <a:rPr lang="en-US" smtClean="0"/>
              <a:t>‹#›</a:t>
            </a:fld>
            <a:endParaRPr lang="en-US"/>
          </a:p>
        </p:txBody>
      </p:sp>
    </p:spTree>
    <p:extLst>
      <p:ext uri="{BB962C8B-B14F-4D97-AF65-F5344CB8AC3E}">
        <p14:creationId xmlns:p14="http://schemas.microsoft.com/office/powerpoint/2010/main" val="1619514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Welcome to a short reading about “coupling and cohesion.”</a:t>
            </a:r>
          </a:p>
          <a:p>
            <a:endParaRPr lang="en-US" dirty="0"/>
          </a:p>
          <a:p>
            <a:r>
              <a:rPr lang="en-US" dirty="0"/>
              <a:t>These are key topics, which all developers talk about.  And worry about.  They are really “issues” about design, more than they are “concepts.”</a:t>
            </a:r>
          </a:p>
          <a:p>
            <a:endParaRPr lang="en-US" dirty="0"/>
          </a:p>
          <a:p>
            <a:r>
              <a:rPr lang="en-US" dirty="0"/>
              <a:t>The reason is that, by handling these well, you can save everyone a lot of work!</a:t>
            </a:r>
          </a:p>
          <a:p>
            <a:endParaRPr lang="en-US" dirty="0"/>
          </a:p>
          <a:p>
            <a:r>
              <a:rPr lang="en-US" dirty="0"/>
              <a:t>If you handle them badly, it’s the reverse.</a:t>
            </a:r>
          </a:p>
          <a:p>
            <a:endParaRPr lang="en-US" dirty="0"/>
          </a:p>
          <a:p>
            <a:r>
              <a:rPr lang="en-US" dirty="0"/>
              <a:t>The goal of this set of “reading slides” is for you to see the main points, as a slide, and also see the details, in these notes below.</a:t>
            </a:r>
          </a:p>
          <a:p>
            <a:endParaRPr lang="en-US" dirty="0"/>
          </a:p>
          <a:p>
            <a:r>
              <a:rPr lang="en-US" dirty="0"/>
              <a:t>So, you can go at your own pace, look at the main points, if you “get it” just from those, or delve into these details if you want to see more.</a:t>
            </a:r>
          </a:p>
          <a:p>
            <a:endParaRPr lang="en-US" dirty="0"/>
          </a:p>
          <a:p>
            <a:r>
              <a:rPr lang="en-US" dirty="0"/>
              <a:t>Or, start with the big view, then explore those details.</a:t>
            </a:r>
          </a:p>
          <a:p>
            <a:endParaRPr lang="en-US" dirty="0"/>
          </a:p>
          <a:p>
            <a:r>
              <a:rPr lang="en-US" dirty="0"/>
              <a:t>We’ll talk in class about how that went!  Good luck, and have fun…</a:t>
            </a:r>
          </a:p>
          <a:p>
            <a:endParaRPr lang="en-US" dirty="0"/>
          </a:p>
          <a:p>
            <a:r>
              <a:rPr lang="en-US" dirty="0"/>
              <a:t>There are only 27 slides to look at, by the way!</a:t>
            </a:r>
          </a:p>
        </p:txBody>
      </p:sp>
      <p:sp>
        <p:nvSpPr>
          <p:cNvPr id="4" name="Slide Number Placeholder 3"/>
          <p:cNvSpPr>
            <a:spLocks noGrp="1"/>
          </p:cNvSpPr>
          <p:nvPr>
            <p:ph type="sldNum" sz="quarter" idx="10"/>
          </p:nvPr>
        </p:nvSpPr>
        <p:spPr/>
        <p:txBody>
          <a:bodyPr/>
          <a:lstStyle/>
          <a:p>
            <a:fld id="{32CF5B62-4F54-4B3A-AE54-9A20AA36E34C}" type="slidenum">
              <a:rPr lang="en-US" smtClean="0"/>
              <a:t>1</a:t>
            </a:fld>
            <a:endParaRPr lang="en-US"/>
          </a:p>
        </p:txBody>
      </p:sp>
    </p:spTree>
    <p:extLst>
      <p:ext uri="{BB962C8B-B14F-4D97-AF65-F5344CB8AC3E}">
        <p14:creationId xmlns:p14="http://schemas.microsoft.com/office/powerpoint/2010/main" val="3823150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pPr lvl="0"/>
            <a:r>
              <a:rPr lang="en-US" dirty="0"/>
              <a:t>Objects </a:t>
            </a:r>
            <a:r>
              <a:rPr lang="en-US" b="1" dirty="0"/>
              <a:t>hide data </a:t>
            </a:r>
            <a:r>
              <a:rPr lang="en-US" dirty="0"/>
              <a:t>to compute something with it.</a:t>
            </a:r>
          </a:p>
          <a:p>
            <a:pPr lvl="0"/>
            <a:r>
              <a:rPr lang="en-US" dirty="0"/>
              <a:t>Getters </a:t>
            </a:r>
            <a:r>
              <a:rPr lang="en-US" b="1" dirty="0"/>
              <a:t>expose data</a:t>
            </a:r>
            <a:r>
              <a:rPr lang="en-US" dirty="0"/>
              <a:t>.</a:t>
            </a:r>
          </a:p>
          <a:p>
            <a:pPr lvl="0"/>
            <a:r>
              <a:rPr lang="en-US" u="sng" dirty="0"/>
              <a:t>Getters invite </a:t>
            </a:r>
            <a:r>
              <a:rPr lang="en-US" u="sng" dirty="0" err="1"/>
              <a:t>trainwrecks</a:t>
            </a:r>
            <a:r>
              <a:rPr lang="en-US" u="sng" dirty="0"/>
              <a:t>.</a:t>
            </a:r>
          </a:p>
          <a:p>
            <a:endParaRPr lang="en-US" dirty="0"/>
          </a:p>
          <a:p>
            <a:pPr lvl="0"/>
            <a:r>
              <a:rPr lang="en-US" dirty="0"/>
              <a:t>Data structures </a:t>
            </a:r>
            <a:r>
              <a:rPr lang="en-US" b="1" dirty="0"/>
              <a:t>expose data</a:t>
            </a:r>
            <a:r>
              <a:rPr lang="en-US" dirty="0"/>
              <a:t>, but do not compute anything with it.</a:t>
            </a:r>
          </a:p>
          <a:p>
            <a:pPr lvl="0"/>
            <a:r>
              <a:rPr lang="en-US" u="sng" dirty="0"/>
              <a:t>Data structures can have getters</a:t>
            </a:r>
            <a:r>
              <a:rPr lang="en-US" dirty="0"/>
              <a:t>.</a:t>
            </a:r>
          </a:p>
          <a:p>
            <a:pPr lvl="0"/>
            <a:endParaRPr lang="en-US" dirty="0"/>
          </a:p>
          <a:p>
            <a:r>
              <a:rPr lang="en-US" dirty="0"/>
              <a:t>Do not add getters just because you can. Think carefully about the purpose of suppling</a:t>
            </a:r>
            <a:r>
              <a:rPr lang="en-US" baseline="0" dirty="0"/>
              <a:t> </a:t>
            </a:r>
            <a:r>
              <a:rPr lang="en-US" dirty="0"/>
              <a:t>the getter and refactor into an object/data structure split as needed.</a:t>
            </a:r>
          </a:p>
        </p:txBody>
      </p:sp>
      <p:sp>
        <p:nvSpPr>
          <p:cNvPr id="4" name="Slide Number Placeholder 3"/>
          <p:cNvSpPr>
            <a:spLocks noGrp="1"/>
          </p:cNvSpPr>
          <p:nvPr>
            <p:ph type="sldNum" sz="quarter" idx="10"/>
          </p:nvPr>
        </p:nvSpPr>
        <p:spPr/>
        <p:txBody>
          <a:bodyPr/>
          <a:lstStyle/>
          <a:p>
            <a:fld id="{32CF5B62-4F54-4B3A-AE54-9A20AA36E34C}" type="slidenum">
              <a:rPr lang="en-US" smtClean="0"/>
              <a:t>12</a:t>
            </a:fld>
            <a:endParaRPr lang="en-US"/>
          </a:p>
        </p:txBody>
      </p:sp>
    </p:spTree>
    <p:extLst>
      <p:ext uri="{BB962C8B-B14F-4D97-AF65-F5344CB8AC3E}">
        <p14:creationId xmlns:p14="http://schemas.microsoft.com/office/powerpoint/2010/main" val="1651913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We clarify PLK to only apply to objects, not data structures.</a:t>
            </a:r>
          </a:p>
          <a:p>
            <a:endParaRPr lang="en-US" dirty="0"/>
          </a:p>
          <a:p>
            <a:r>
              <a:rPr lang="en-US" dirty="0" err="1"/>
              <a:t>Trainwrecks</a:t>
            </a:r>
            <a:r>
              <a:rPr lang="en-US" dirty="0"/>
              <a:t> offer an easier way to think</a:t>
            </a:r>
            <a:r>
              <a:rPr lang="en-US" baseline="0" dirty="0"/>
              <a:t> about PLK depending on the context.</a:t>
            </a:r>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13</a:t>
            </a:fld>
            <a:endParaRPr lang="en-US"/>
          </a:p>
        </p:txBody>
      </p:sp>
    </p:spTree>
    <p:extLst>
      <p:ext uri="{BB962C8B-B14F-4D97-AF65-F5344CB8AC3E}">
        <p14:creationId xmlns:p14="http://schemas.microsoft.com/office/powerpoint/2010/main" val="2618965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Again, what’s “close” is likely to be:</a:t>
            </a:r>
          </a:p>
          <a:p>
            <a:endParaRPr lang="en-US" dirty="0"/>
          </a:p>
          <a:p>
            <a:pPr marL="171450" indent="-171450">
              <a:buFont typeface="Arial"/>
              <a:buChar char="•"/>
            </a:pPr>
            <a:r>
              <a:rPr lang="en-US" dirty="0"/>
              <a:t>Some other class wanting to use a certain “duck”, and</a:t>
            </a:r>
          </a:p>
          <a:p>
            <a:pPr marL="171450" indent="-171450">
              <a:buFont typeface="Arial"/>
              <a:buChar char="•"/>
            </a:pPr>
            <a:r>
              <a:rPr lang="en-US" dirty="0"/>
              <a:t>That subclass of “duck”.</a:t>
            </a:r>
          </a:p>
          <a:p>
            <a:endParaRPr lang="en-US" dirty="0"/>
          </a:p>
          <a:p>
            <a:r>
              <a:rPr lang="en-US" dirty="0"/>
              <a:t>In order to make that duck “quack”, the other class doesn’t need to manipulate code that really quacks.</a:t>
            </a:r>
          </a:p>
          <a:p>
            <a:endParaRPr lang="en-US" dirty="0"/>
          </a:p>
          <a:p>
            <a:r>
              <a:rPr lang="en-US" dirty="0"/>
              <a:t>Just the standard method, in that particular duck, which knows how it quacks.</a:t>
            </a:r>
          </a:p>
          <a:p>
            <a:endParaRPr lang="en-US" dirty="0"/>
          </a:p>
          <a:p>
            <a:r>
              <a:rPr lang="en-US" dirty="0"/>
              <a:t>This is also an example of OO encapsulation generally.</a:t>
            </a:r>
          </a:p>
          <a:p>
            <a:endParaRPr lang="en-US" dirty="0"/>
          </a:p>
          <a:p>
            <a:r>
              <a:rPr lang="en-US" dirty="0"/>
              <a:t>The less you have to know about how something works, the easier it is to implement it.</a:t>
            </a:r>
          </a:p>
          <a:p>
            <a:endParaRPr lang="en-US" dirty="0"/>
          </a:p>
          <a:p>
            <a:r>
              <a:rPr lang="en-US" dirty="0"/>
              <a:t>Or change it later on.</a:t>
            </a:r>
          </a:p>
          <a:p>
            <a:endParaRPr lang="en-US" dirty="0"/>
          </a:p>
          <a:p>
            <a:endParaRPr lang="en-US" dirty="0"/>
          </a:p>
          <a:p>
            <a:r>
              <a:rPr lang="en-US" dirty="0"/>
              <a:t>https://en.wiktionary.org/wiki/duck</a:t>
            </a:r>
          </a:p>
          <a:p>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14</a:t>
            </a:fld>
            <a:endParaRPr lang="en-US"/>
          </a:p>
        </p:txBody>
      </p:sp>
    </p:spTree>
    <p:extLst>
      <p:ext uri="{BB962C8B-B14F-4D97-AF65-F5344CB8AC3E}">
        <p14:creationId xmlns:p14="http://schemas.microsoft.com/office/powerpoint/2010/main" val="326310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Indeed, each Observer just “registers” with the Subject, to</a:t>
            </a:r>
            <a:r>
              <a:rPr lang="en-US" baseline="0" dirty="0"/>
              <a:t> get what a particular kind of update, or all updates.</a:t>
            </a:r>
          </a:p>
          <a:p>
            <a:endParaRPr lang="en-US" baseline="0" dirty="0"/>
          </a:p>
          <a:p>
            <a:r>
              <a:rPr lang="en-US" baseline="0" dirty="0"/>
              <a:t>Then when something happens, they can be made aware (by a push or pull of the data).</a:t>
            </a:r>
          </a:p>
          <a:p>
            <a:endParaRPr lang="en-US" baseline="0" dirty="0"/>
          </a:p>
          <a:p>
            <a:r>
              <a:rPr lang="en-US" dirty="0"/>
              <a:t>http://www.tvovermind.com/wp-content/uploads/2009/11/Observers.PNG</a:t>
            </a:r>
          </a:p>
        </p:txBody>
      </p:sp>
      <p:sp>
        <p:nvSpPr>
          <p:cNvPr id="4" name="Slide Number Placeholder 3"/>
          <p:cNvSpPr>
            <a:spLocks noGrp="1"/>
          </p:cNvSpPr>
          <p:nvPr>
            <p:ph type="sldNum" sz="quarter" idx="10"/>
          </p:nvPr>
        </p:nvSpPr>
        <p:spPr/>
        <p:txBody>
          <a:bodyPr/>
          <a:lstStyle/>
          <a:p>
            <a:fld id="{32CF5B62-4F54-4B3A-AE54-9A20AA36E34C}" type="slidenum">
              <a:rPr lang="en-US" smtClean="0"/>
              <a:t>15</a:t>
            </a:fld>
            <a:endParaRPr lang="en-US"/>
          </a:p>
        </p:txBody>
      </p:sp>
    </p:spTree>
    <p:extLst>
      <p:ext uri="{BB962C8B-B14F-4D97-AF65-F5344CB8AC3E}">
        <p14:creationId xmlns:p14="http://schemas.microsoft.com/office/powerpoint/2010/main" val="3263107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b="1" dirty="0"/>
              <a:t>Q: </a:t>
            </a:r>
            <a:r>
              <a:rPr lang="en-US" dirty="0"/>
              <a:t>Under what circumstances would this coupling</a:t>
            </a:r>
            <a:r>
              <a:rPr lang="en-US" baseline="0" dirty="0"/>
              <a:t> pose a problem?</a:t>
            </a:r>
          </a:p>
          <a:p>
            <a:endParaRPr lang="en-US" baseline="0" dirty="0"/>
          </a:p>
          <a:p>
            <a:r>
              <a:rPr lang="en-US" b="1" baseline="0" dirty="0"/>
              <a:t>A:</a:t>
            </a:r>
            <a:r>
              <a:rPr lang="en-US" b="0" baseline="0" dirty="0"/>
              <a:t> if we need to change the way the score works later on. Separate what could change from what stays the same.</a:t>
            </a:r>
          </a:p>
          <a:p>
            <a:endParaRPr lang="en-US" b="0" dirty="0"/>
          </a:p>
          <a:p>
            <a:r>
              <a:rPr lang="en-US" dirty="0"/>
              <a:t>This type of coupling gets its name because “Common data” is another name for “Global data.”</a:t>
            </a:r>
          </a:p>
          <a:p>
            <a:endParaRPr lang="en-US" b="0" dirty="0"/>
          </a:p>
          <a:p>
            <a:r>
              <a:rPr lang="en-US" dirty="0"/>
              <a:t>Q: When might it be more OK to have shared global data?</a:t>
            </a:r>
          </a:p>
          <a:p>
            <a:endParaRPr lang="en-US" b="0" dirty="0"/>
          </a:p>
          <a:p>
            <a:r>
              <a:rPr lang="en-US" dirty="0"/>
              <a:t>A: When it’s “final” – doesn’t change.</a:t>
            </a:r>
          </a:p>
          <a:p>
            <a:endParaRPr lang="en-US" b="0" dirty="0"/>
          </a:p>
          <a:p>
            <a:r>
              <a:rPr lang="en-US" dirty="0"/>
              <a:t>A: When only one class can change it.  But, to guarantee that, shouldn’t we have used a different design?  Like, make “score” a part of the class which can change it?</a:t>
            </a:r>
            <a:endParaRPr lang="en-US" b="0" dirty="0"/>
          </a:p>
        </p:txBody>
      </p:sp>
      <p:sp>
        <p:nvSpPr>
          <p:cNvPr id="4" name="Slide Number Placeholder 3"/>
          <p:cNvSpPr>
            <a:spLocks noGrp="1"/>
          </p:cNvSpPr>
          <p:nvPr>
            <p:ph type="sldNum" sz="quarter" idx="10"/>
          </p:nvPr>
        </p:nvSpPr>
        <p:spPr/>
        <p:txBody>
          <a:bodyPr/>
          <a:lstStyle/>
          <a:p>
            <a:fld id="{32CF5B62-4F54-4B3A-AE54-9A20AA36E34C}" type="slidenum">
              <a:rPr lang="en-US" smtClean="0"/>
              <a:t>18</a:t>
            </a:fld>
            <a:endParaRPr lang="en-US"/>
          </a:p>
        </p:txBody>
      </p:sp>
    </p:spTree>
    <p:extLst>
      <p:ext uri="{BB962C8B-B14F-4D97-AF65-F5344CB8AC3E}">
        <p14:creationId xmlns:p14="http://schemas.microsoft.com/office/powerpoint/2010/main" val="3048908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The worst case here?  When the classes sharing the external device or format have to synchronize what they do, somehow.</a:t>
            </a:r>
          </a:p>
          <a:p>
            <a:endParaRPr lang="en-US" dirty="0"/>
          </a:p>
          <a:p>
            <a:r>
              <a:rPr lang="en-US" dirty="0"/>
              <a:t>The base case?  It’s just a format or interface, and we have to be sure to change it in two different places when it does change.</a:t>
            </a:r>
          </a:p>
          <a:p>
            <a:endParaRPr lang="en-US" dirty="0"/>
          </a:p>
          <a:p>
            <a:r>
              <a:rPr lang="en-US" dirty="0"/>
              <a:t>Prefer to use a shared library of </a:t>
            </a:r>
            <a:r>
              <a:rPr lang="en-US" b="1" dirty="0"/>
              <a:t>serializable</a:t>
            </a:r>
            <a:r>
              <a:rPr lang="en-US" dirty="0"/>
              <a:t> </a:t>
            </a:r>
            <a:r>
              <a:rPr lang="en-US" b="1" dirty="0"/>
              <a:t>data transfer objects</a:t>
            </a:r>
            <a:r>
              <a:rPr lang="en-US" b="0" dirty="0"/>
              <a:t> to describe data.</a:t>
            </a:r>
            <a:r>
              <a:rPr lang="en-US" b="1" dirty="0"/>
              <a:t> </a:t>
            </a:r>
            <a:r>
              <a:rPr lang="en-US" dirty="0"/>
              <a:t>Use a common serialization framework (like Java’s “object streams”, “</a:t>
            </a:r>
            <a:r>
              <a:rPr lang="en-US" dirty="0" err="1"/>
              <a:t>jackson</a:t>
            </a:r>
            <a:r>
              <a:rPr lang="en-US" dirty="0"/>
              <a:t>”, </a:t>
            </a:r>
            <a:r>
              <a:rPr lang="en-US" dirty="0" err="1"/>
              <a:t>etc</a:t>
            </a:r>
            <a:r>
              <a:rPr lang="en-US" dirty="0"/>
              <a:t>) instead of writing your own serialization.</a:t>
            </a:r>
          </a:p>
        </p:txBody>
      </p:sp>
      <p:sp>
        <p:nvSpPr>
          <p:cNvPr id="4" name="Slide Number Placeholder 3"/>
          <p:cNvSpPr>
            <a:spLocks noGrp="1"/>
          </p:cNvSpPr>
          <p:nvPr>
            <p:ph type="sldNum" sz="quarter" idx="10"/>
          </p:nvPr>
        </p:nvSpPr>
        <p:spPr/>
        <p:txBody>
          <a:bodyPr/>
          <a:lstStyle/>
          <a:p>
            <a:fld id="{32CF5B62-4F54-4B3A-AE54-9A20AA36E34C}" type="slidenum">
              <a:rPr lang="en-US" smtClean="0"/>
              <a:t>19</a:t>
            </a:fld>
            <a:endParaRPr lang="en-US"/>
          </a:p>
        </p:txBody>
      </p:sp>
    </p:spTree>
    <p:extLst>
      <p:ext uri="{BB962C8B-B14F-4D97-AF65-F5344CB8AC3E}">
        <p14:creationId xmlns:p14="http://schemas.microsoft.com/office/powerpoint/2010/main" val="679431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“Utilities” is the dumping</a:t>
            </a:r>
            <a:r>
              <a:rPr lang="en-US" baseline="0" dirty="0"/>
              <a:t> ground of all poorly designed code.</a:t>
            </a:r>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21</a:t>
            </a:fld>
            <a:endParaRPr lang="en-US"/>
          </a:p>
        </p:txBody>
      </p:sp>
    </p:spTree>
    <p:extLst>
      <p:ext uri="{BB962C8B-B14F-4D97-AF65-F5344CB8AC3E}">
        <p14:creationId xmlns:p14="http://schemas.microsoft.com/office/powerpoint/2010/main" val="3259797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Both the button and the thing that handles</a:t>
            </a:r>
            <a:r>
              <a:rPr lang="en-US" baseline="0" dirty="0"/>
              <a:t> the save action</a:t>
            </a:r>
            <a:r>
              <a:rPr lang="en-US" dirty="0"/>
              <a:t>.</a:t>
            </a:r>
          </a:p>
        </p:txBody>
      </p:sp>
      <p:sp>
        <p:nvSpPr>
          <p:cNvPr id="4" name="Slide Number Placeholder 3"/>
          <p:cNvSpPr>
            <a:spLocks noGrp="1"/>
          </p:cNvSpPr>
          <p:nvPr>
            <p:ph type="sldNum" sz="quarter" idx="10"/>
          </p:nvPr>
        </p:nvSpPr>
        <p:spPr/>
        <p:txBody>
          <a:bodyPr/>
          <a:lstStyle/>
          <a:p>
            <a:fld id="{32CF5B62-4F54-4B3A-AE54-9A20AA36E34C}" type="slidenum">
              <a:rPr lang="en-US" smtClean="0"/>
              <a:t>22</a:t>
            </a:fld>
            <a:endParaRPr lang="en-US"/>
          </a:p>
        </p:txBody>
      </p:sp>
    </p:spTree>
    <p:extLst>
      <p:ext uri="{BB962C8B-B14F-4D97-AF65-F5344CB8AC3E}">
        <p14:creationId xmlns:p14="http://schemas.microsoft.com/office/powerpoint/2010/main" val="1965262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Essentially one job per interface.</a:t>
            </a:r>
          </a:p>
        </p:txBody>
      </p:sp>
      <p:sp>
        <p:nvSpPr>
          <p:cNvPr id="4" name="Slide Number Placeholder 3"/>
          <p:cNvSpPr>
            <a:spLocks noGrp="1"/>
          </p:cNvSpPr>
          <p:nvPr>
            <p:ph type="sldNum" sz="quarter" idx="10"/>
          </p:nvPr>
        </p:nvSpPr>
        <p:spPr/>
        <p:txBody>
          <a:bodyPr/>
          <a:lstStyle/>
          <a:p>
            <a:fld id="{32CF5B62-4F54-4B3A-AE54-9A20AA36E34C}" type="slidenum">
              <a:rPr lang="en-US" smtClean="0"/>
              <a:t>23</a:t>
            </a:fld>
            <a:endParaRPr lang="en-US"/>
          </a:p>
        </p:txBody>
      </p:sp>
    </p:spTree>
    <p:extLst>
      <p:ext uri="{BB962C8B-B14F-4D97-AF65-F5344CB8AC3E}">
        <p14:creationId xmlns:p14="http://schemas.microsoft.com/office/powerpoint/2010/main" val="457516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What’s bad about Swing’s Mouse Listener?  You probably have your own ideas.</a:t>
            </a:r>
          </a:p>
          <a:p>
            <a:r>
              <a:rPr lang="en-US" dirty="0"/>
              <a:t>I always hated</a:t>
            </a:r>
            <a:r>
              <a:rPr lang="en-US" baseline="0" dirty="0"/>
              <a:t> having to generate code for things you weren’t going to use.  Like maybe all you care about is </a:t>
            </a:r>
            <a:r>
              <a:rPr lang="en-US" baseline="0" dirty="0" err="1"/>
              <a:t>mouseClicked</a:t>
            </a:r>
            <a:r>
              <a:rPr lang="en-US" baseline="0" dirty="0"/>
              <a:t>?</a:t>
            </a:r>
          </a:p>
          <a:p>
            <a:r>
              <a:rPr lang="en-US" baseline="0" dirty="0"/>
              <a:t>Even if Eclipse generated this stuff for you automatically, when you went back to do maintenance on the code, you had to look, to see if any of those other methods were used!</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5+ responsibilities: five loosely methods + the methods of </a:t>
            </a:r>
            <a:r>
              <a:rPr lang="en-US" baseline="0" dirty="0" err="1"/>
              <a:t>EventListener</a:t>
            </a:r>
            <a:r>
              <a:rPr lang="en-US" baseline="0" dirty="0"/>
              <a:t> (which hilariously is an </a:t>
            </a:r>
            <a:r>
              <a:rPr lang="en-US" b="1" baseline="0" dirty="0"/>
              <a:t>empty interface)</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If you refactor the interface sensibly to one mouse interface per event type, the issue you run into is now you have all of these very similar interfaces.</a:t>
            </a:r>
          </a:p>
          <a:p>
            <a:r>
              <a:rPr lang="en-US" baseline="0" dirty="0"/>
              <a:t>Congratulations! You </a:t>
            </a:r>
            <a:r>
              <a:rPr lang="en-US" b="1" baseline="0" dirty="0"/>
              <a:t>gained cohesion </a:t>
            </a:r>
            <a:r>
              <a:rPr lang="en-US" baseline="0" dirty="0"/>
              <a:t>at the cost of creating </a:t>
            </a:r>
            <a:r>
              <a:rPr lang="en-US" b="1" baseline="0" dirty="0"/>
              <a:t>more coupling</a:t>
            </a:r>
            <a:r>
              <a:rPr lang="en-US" baseline="0" dirty="0"/>
              <a:t>. You are now a certified SE.</a:t>
            </a:r>
          </a:p>
        </p:txBody>
      </p:sp>
      <p:sp>
        <p:nvSpPr>
          <p:cNvPr id="4" name="Slide Number Placeholder 3"/>
          <p:cNvSpPr>
            <a:spLocks noGrp="1"/>
          </p:cNvSpPr>
          <p:nvPr>
            <p:ph type="sldNum" sz="quarter" idx="10"/>
          </p:nvPr>
        </p:nvSpPr>
        <p:spPr/>
        <p:txBody>
          <a:bodyPr/>
          <a:lstStyle/>
          <a:p>
            <a:fld id="{32CF5B62-4F54-4B3A-AE54-9A20AA36E34C}" type="slidenum">
              <a:rPr lang="en-US" smtClean="0"/>
              <a:t>25</a:t>
            </a:fld>
            <a:endParaRPr lang="en-US"/>
          </a:p>
        </p:txBody>
      </p:sp>
    </p:spTree>
    <p:extLst>
      <p:ext uri="{BB962C8B-B14F-4D97-AF65-F5344CB8AC3E}">
        <p14:creationId xmlns:p14="http://schemas.microsoft.com/office/powerpoint/2010/main" val="172034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2</a:t>
            </a:fld>
            <a:endParaRPr lang="en-US"/>
          </a:p>
        </p:txBody>
      </p:sp>
    </p:spTree>
    <p:extLst>
      <p:ext uri="{BB962C8B-B14F-4D97-AF65-F5344CB8AC3E}">
        <p14:creationId xmlns:p14="http://schemas.microsoft.com/office/powerpoint/2010/main" val="4146954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PLK does not negotiate with students.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some lines you must not cross.</a:t>
            </a:r>
          </a:p>
        </p:txBody>
      </p:sp>
      <p:sp>
        <p:nvSpPr>
          <p:cNvPr id="4" name="Slide Number Placeholder 3"/>
          <p:cNvSpPr>
            <a:spLocks noGrp="1"/>
          </p:cNvSpPr>
          <p:nvPr>
            <p:ph type="sldNum" sz="quarter" idx="10"/>
          </p:nvPr>
        </p:nvSpPr>
        <p:spPr/>
        <p:txBody>
          <a:bodyPr/>
          <a:lstStyle/>
          <a:p>
            <a:fld id="{32CF5B62-4F54-4B3A-AE54-9A20AA36E34C}" type="slidenum">
              <a:rPr lang="en-US" smtClean="0"/>
              <a:t>27</a:t>
            </a:fld>
            <a:endParaRPr lang="en-US"/>
          </a:p>
        </p:txBody>
      </p:sp>
    </p:spTree>
    <p:extLst>
      <p:ext uri="{BB962C8B-B14F-4D97-AF65-F5344CB8AC3E}">
        <p14:creationId xmlns:p14="http://schemas.microsoft.com/office/powerpoint/2010/main" val="3661715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2CF5B62-4F54-4B3A-AE54-9A20AA36E34C}" type="slidenum">
              <a:rPr lang="en-US" smtClean="0"/>
              <a:t>28</a:t>
            </a:fld>
            <a:endParaRPr lang="en-US"/>
          </a:p>
        </p:txBody>
      </p:sp>
    </p:spTree>
    <p:extLst>
      <p:ext uri="{BB962C8B-B14F-4D97-AF65-F5344CB8AC3E}">
        <p14:creationId xmlns:p14="http://schemas.microsoft.com/office/powerpoint/2010/main" val="245603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Cohesion is this wonderful design feature, where everything you could imagine, that’s close to A, is a part of A.</a:t>
            </a:r>
          </a:p>
          <a:p>
            <a:endParaRPr lang="en-US" dirty="0"/>
          </a:p>
          <a:p>
            <a:r>
              <a:rPr lang="en-US" dirty="0"/>
              <a:t>And anything that feels out of place, as a part of A, isn’t.</a:t>
            </a:r>
          </a:p>
          <a:p>
            <a:endParaRPr lang="en-US" dirty="0"/>
          </a:p>
          <a:p>
            <a:r>
              <a:rPr lang="en-US" dirty="0"/>
              <a:t>SRP pretty much sums this up.  You can say concisely what A does.  And you don’t have to explain a bunch of extra details which feel as if they don’t belong in A.</a:t>
            </a:r>
          </a:p>
          <a:p>
            <a:endParaRPr lang="en-US" dirty="0"/>
          </a:p>
          <a:p>
            <a:r>
              <a:rPr lang="en-US" dirty="0"/>
              <a:t>It’s “putting things together which feel like they go together,” to the designer and to the developers who use their design.</a:t>
            </a:r>
          </a:p>
          <a:p>
            <a:endParaRPr lang="en-US" dirty="0"/>
          </a:p>
          <a:p>
            <a:r>
              <a:rPr lang="en-US" dirty="0"/>
              <a:t>Now, of course, this is a perspective, an opinion.  It somehow relates to issues like, “What turns out to look like a sidetrack when we get into coding?”</a:t>
            </a:r>
          </a:p>
          <a:p>
            <a:endParaRPr lang="en-US" dirty="0"/>
          </a:p>
          <a:p>
            <a:r>
              <a:rPr lang="en-US" dirty="0"/>
              <a:t>How did we run into this with the ducks in </a:t>
            </a:r>
            <a:r>
              <a:rPr lang="en-US" dirty="0" err="1"/>
              <a:t>Ch</a:t>
            </a:r>
            <a:r>
              <a:rPr lang="en-US" dirty="0"/>
              <a:t> 1?  Well, in the designer’s first release, it seemed ok to put quacks and flying behavior right into the individual duck subclasses.  Later on, these got to be big and messy enough, that they looked like one of those “sidetracks.”  Just “being a duck” of a certain kind, with hints about its behavior, was enough for a duck subclass.  We made separate families of classes for quacking and flying.</a:t>
            </a:r>
          </a:p>
          <a:p>
            <a:endParaRPr lang="en-US" dirty="0"/>
          </a:p>
          <a:p>
            <a:r>
              <a:rPr lang="en-US" dirty="0"/>
              <a:t>We modified our design to maintain a clear feeling of “cohesion.”</a:t>
            </a:r>
          </a:p>
          <a:p>
            <a:endParaRPr lang="en-US" dirty="0"/>
          </a:p>
          <a:p>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3</a:t>
            </a:fld>
            <a:endParaRPr lang="en-US"/>
          </a:p>
        </p:txBody>
      </p:sp>
      <p:sp>
        <p:nvSpPr>
          <p:cNvPr id="5" name="TextBox 4"/>
          <p:cNvSpPr txBox="1"/>
          <p:nvPr/>
        </p:nvSpPr>
        <p:spPr>
          <a:xfrm>
            <a:off x="973357" y="1151346"/>
            <a:ext cx="1855721" cy="738664"/>
          </a:xfrm>
          <a:prstGeom prst="rect">
            <a:avLst/>
          </a:prstGeom>
          <a:noFill/>
        </p:spPr>
        <p:txBody>
          <a:bodyPr wrap="none" rtlCol="0">
            <a:spAutoFit/>
          </a:bodyPr>
          <a:lstStyle/>
          <a:p>
            <a:r>
              <a:rPr lang="en-US" sz="1400" dirty="0"/>
              <a:t>With just a taste of the </a:t>
            </a:r>
            <a:br>
              <a:rPr lang="en-US" sz="1400" dirty="0"/>
            </a:br>
            <a:r>
              <a:rPr lang="en-US" sz="1400" dirty="0"/>
              <a:t>“Single Responsibility </a:t>
            </a:r>
            <a:br>
              <a:rPr lang="en-US" sz="1400" dirty="0"/>
            </a:br>
            <a:r>
              <a:rPr lang="en-US" sz="1400" dirty="0"/>
              <a:t>Principle”  (SRP)</a:t>
            </a:r>
          </a:p>
        </p:txBody>
      </p:sp>
    </p:spTree>
    <p:extLst>
      <p:ext uri="{BB962C8B-B14F-4D97-AF65-F5344CB8AC3E}">
        <p14:creationId xmlns:p14="http://schemas.microsoft.com/office/powerpoint/2010/main" val="262042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If you have no coupling (good), you have</a:t>
            </a:r>
            <a:r>
              <a:rPr lang="en-US" baseline="0" dirty="0"/>
              <a:t> no cohesion (bad).</a:t>
            </a:r>
          </a:p>
          <a:p>
            <a:r>
              <a:rPr lang="en-US" baseline="0" dirty="0"/>
              <a:t>If you have high cohesion (good), you have high coupling (bad).</a:t>
            </a:r>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4</a:t>
            </a:fld>
            <a:endParaRPr lang="en-US"/>
          </a:p>
        </p:txBody>
      </p:sp>
    </p:spTree>
    <p:extLst>
      <p:ext uri="{BB962C8B-B14F-4D97-AF65-F5344CB8AC3E}">
        <p14:creationId xmlns:p14="http://schemas.microsoft.com/office/powerpoint/2010/main" val="4122249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There are several ways to put this “law”:</a:t>
            </a:r>
          </a:p>
          <a:p>
            <a:endParaRPr lang="en-US" dirty="0"/>
          </a:p>
          <a:p>
            <a:pPr marL="171450" indent="-171450">
              <a:buFont typeface="Arial"/>
              <a:buChar char="•"/>
            </a:pPr>
            <a:r>
              <a:rPr lang="en-US" sz="1200" kern="1200" dirty="0">
                <a:solidFill>
                  <a:schemeClr val="tx1"/>
                </a:solidFill>
                <a:latin typeface="+mn-lt"/>
                <a:ea typeface="+mn-ea"/>
                <a:cs typeface="+mn-cs"/>
              </a:rPr>
              <a:t>Each unit should have only limited knowledge about other units: only units "closely" related to the current unit know much about it.  Or,</a:t>
            </a:r>
          </a:p>
          <a:p>
            <a:pPr marL="171450" indent="-171450">
              <a:buFont typeface="Arial"/>
              <a:buChar char="•"/>
            </a:pPr>
            <a:r>
              <a:rPr lang="en-US" sz="1200" kern="1200" dirty="0">
                <a:solidFill>
                  <a:schemeClr val="tx1"/>
                </a:solidFill>
                <a:latin typeface="+mn-lt"/>
                <a:ea typeface="+mn-ea"/>
                <a:cs typeface="+mn-cs"/>
              </a:rPr>
              <a:t>Each unit should only talk to its friends; don't talk to strangers. Or,</a:t>
            </a:r>
          </a:p>
          <a:p>
            <a:pPr marL="171450" indent="-171450">
              <a:buFont typeface="Arial"/>
              <a:buChar char="•"/>
            </a:pPr>
            <a:r>
              <a:rPr lang="en-US" sz="1200" kern="1200" dirty="0">
                <a:solidFill>
                  <a:schemeClr val="tx1"/>
                </a:solidFill>
                <a:latin typeface="+mn-lt"/>
                <a:ea typeface="+mn-ea"/>
                <a:cs typeface="+mn-cs"/>
              </a:rPr>
              <a:t>Only talk to your </a:t>
            </a:r>
            <a:r>
              <a:rPr lang="en-US" sz="1200" i="1" kern="1200" dirty="0">
                <a:solidFill>
                  <a:schemeClr val="tx1"/>
                </a:solidFill>
                <a:latin typeface="+mn-lt"/>
                <a:ea typeface="+mn-ea"/>
                <a:cs typeface="+mn-cs"/>
              </a:rPr>
              <a:t>immediate</a:t>
            </a:r>
            <a:r>
              <a:rPr lang="en-US" sz="1200" kern="1200" dirty="0">
                <a:solidFill>
                  <a:schemeClr val="tx1"/>
                </a:solidFill>
                <a:latin typeface="+mn-lt"/>
                <a:ea typeface="+mn-ea"/>
                <a:cs typeface="+mn-cs"/>
              </a:rPr>
              <a:t> friends. Or,</a:t>
            </a:r>
          </a:p>
          <a:p>
            <a:pPr marL="171450" indent="-171450">
              <a:buFont typeface="Arial"/>
              <a:buChar char="•"/>
            </a:pPr>
            <a:r>
              <a:rPr lang="en-US" sz="1200" kern="1200" dirty="0">
                <a:solidFill>
                  <a:schemeClr val="tx1"/>
                </a:solidFill>
                <a:latin typeface="+mn-lt"/>
                <a:ea typeface="+mn-ea"/>
                <a:cs typeface="+mn-cs"/>
              </a:rPr>
              <a:t>Only</a:t>
            </a:r>
            <a:r>
              <a:rPr lang="en-US" sz="1200" kern="1200" baseline="0" dirty="0">
                <a:solidFill>
                  <a:schemeClr val="tx1"/>
                </a:solidFill>
                <a:latin typeface="+mn-lt"/>
                <a:ea typeface="+mn-ea"/>
                <a:cs typeface="+mn-cs"/>
              </a:rPr>
              <a:t> use one dot in a method call.</a:t>
            </a:r>
          </a:p>
          <a:p>
            <a:pPr marL="171450" indent="-171450">
              <a:buFont typeface="Arial"/>
              <a:buChar char="•"/>
            </a:pPr>
            <a:endParaRPr lang="en-US" sz="1200" kern="1200" baseline="0" dirty="0">
              <a:solidFill>
                <a:schemeClr val="tx1"/>
              </a:solidFill>
              <a:latin typeface="+mn-lt"/>
              <a:ea typeface="+mn-ea"/>
              <a:cs typeface="+mn-cs"/>
            </a:endParaRPr>
          </a:p>
          <a:p>
            <a:r>
              <a:rPr lang="en-US" dirty="0"/>
              <a:t>“When one wants a dog to walk, one does not command the dog's legs to walk directly; instead one commands the dog which then commands its own legs.”</a:t>
            </a:r>
          </a:p>
          <a:p>
            <a:endParaRPr lang="en-US" dirty="0"/>
          </a:p>
          <a:p>
            <a:r>
              <a:rPr lang="en-US" dirty="0"/>
              <a:t>Why is this a big advantage?  </a:t>
            </a:r>
          </a:p>
          <a:p>
            <a:endParaRPr lang="en-US" dirty="0"/>
          </a:p>
          <a:p>
            <a:r>
              <a:rPr lang="en-US" dirty="0"/>
              <a:t>B is not so tightly </a:t>
            </a:r>
            <a:r>
              <a:rPr lang="en-US" b="1" dirty="0"/>
              <a:t>coupled</a:t>
            </a:r>
            <a:r>
              <a:rPr lang="en-US" b="1" baseline="0" dirty="0"/>
              <a:t> </a:t>
            </a:r>
            <a:r>
              <a:rPr lang="en-US" baseline="0" dirty="0"/>
              <a:t>to either A or C.  It doesn’t have to remember or care exactly how A uses C.</a:t>
            </a:r>
            <a:endParaRPr lang="en-US" dirty="0"/>
          </a:p>
          <a:p>
            <a:endParaRPr lang="en-US" dirty="0"/>
          </a:p>
          <a:p>
            <a:r>
              <a:rPr lang="en-US" b="1" dirty="0"/>
              <a:t>Summary:</a:t>
            </a:r>
            <a:r>
              <a:rPr lang="en-US" dirty="0"/>
              <a:t>  Don’t make messy, interwoven relationships among classes.</a:t>
            </a:r>
          </a:p>
          <a:p>
            <a:endParaRPr lang="en-US" dirty="0"/>
          </a:p>
          <a:p>
            <a:r>
              <a:rPr lang="en-US" dirty="0"/>
              <a:t>Especially, classes that someone else, later on, might not expect to be dependent on each other.</a:t>
            </a:r>
          </a:p>
          <a:p>
            <a:endParaRPr lang="en-US" dirty="0"/>
          </a:p>
          <a:p>
            <a:endParaRPr lang="en-US" dirty="0"/>
          </a:p>
          <a:p>
            <a:endParaRPr lang="en-US" dirty="0"/>
          </a:p>
          <a:p>
            <a:r>
              <a:rPr lang="en-US" dirty="0"/>
              <a:t>See https://</a:t>
            </a:r>
            <a:r>
              <a:rPr lang="en-US" dirty="0" err="1"/>
              <a:t>en.wikipedia.org</a:t>
            </a:r>
            <a:r>
              <a:rPr lang="en-US" dirty="0"/>
              <a:t>/wiki/</a:t>
            </a:r>
            <a:r>
              <a:rPr lang="en-US" dirty="0" err="1"/>
              <a:t>Law_of_Demeter</a:t>
            </a:r>
            <a:r>
              <a:rPr lang="en-US" dirty="0"/>
              <a:t>.</a:t>
            </a:r>
          </a:p>
        </p:txBody>
      </p:sp>
      <p:sp>
        <p:nvSpPr>
          <p:cNvPr id="4" name="Slide Number Placeholder 3"/>
          <p:cNvSpPr>
            <a:spLocks noGrp="1"/>
          </p:cNvSpPr>
          <p:nvPr>
            <p:ph type="sldNum" sz="quarter" idx="10"/>
          </p:nvPr>
        </p:nvSpPr>
        <p:spPr/>
        <p:txBody>
          <a:bodyPr/>
          <a:lstStyle/>
          <a:p>
            <a:fld id="{32CF5B62-4F54-4B3A-AE54-9A20AA36E34C}" type="slidenum">
              <a:rPr lang="en-US" smtClean="0"/>
              <a:t>6</a:t>
            </a:fld>
            <a:endParaRPr lang="en-US"/>
          </a:p>
        </p:txBody>
      </p:sp>
    </p:spTree>
    <p:extLst>
      <p:ext uri="{BB962C8B-B14F-4D97-AF65-F5344CB8AC3E}">
        <p14:creationId xmlns:p14="http://schemas.microsoft.com/office/powerpoint/2010/main" val="19405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7</a:t>
            </a:fld>
            <a:endParaRPr lang="en-US"/>
          </a:p>
        </p:txBody>
      </p:sp>
    </p:spTree>
    <p:extLst>
      <p:ext uri="{BB962C8B-B14F-4D97-AF65-F5344CB8AC3E}">
        <p14:creationId xmlns:p14="http://schemas.microsoft.com/office/powerpoint/2010/main" val="4041693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Invading personal space violates the Law of Demeter.</a:t>
            </a:r>
          </a:p>
          <a:p>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9</a:t>
            </a:fld>
            <a:endParaRPr lang="en-US"/>
          </a:p>
        </p:txBody>
      </p:sp>
    </p:spTree>
    <p:extLst>
      <p:ext uri="{BB962C8B-B14F-4D97-AF65-F5344CB8AC3E}">
        <p14:creationId xmlns:p14="http://schemas.microsoft.com/office/powerpoint/2010/main" val="3268581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r>
              <a:rPr lang="en-US" dirty="0"/>
              <a:t>Each of the three examples</a:t>
            </a:r>
            <a:r>
              <a:rPr lang="en-US" baseline="0" dirty="0"/>
              <a:t> is a </a:t>
            </a:r>
            <a:r>
              <a:rPr lang="en-US" baseline="0" dirty="0" err="1"/>
              <a:t>trainwreck</a:t>
            </a:r>
            <a:r>
              <a:rPr lang="en-US" baseline="0" dirty="0"/>
              <a:t>. Furthermore, they are all equivalent code. Convince yourself 2 and 3 are </a:t>
            </a:r>
            <a:r>
              <a:rPr lang="en-US" b="1" baseline="0" dirty="0"/>
              <a:t>exactly </a:t>
            </a:r>
            <a:r>
              <a:rPr lang="en-US" baseline="0" dirty="0"/>
              <a:t>the same code.</a:t>
            </a:r>
          </a:p>
          <a:p>
            <a:r>
              <a:rPr lang="en-US" baseline="0" dirty="0"/>
              <a:t>Slapping a letter “c” bumper sticker on a wrecked train car does not make the situation any less of a </a:t>
            </a:r>
            <a:r>
              <a:rPr lang="en-US" baseline="0" dirty="0" err="1"/>
              <a:t>trainwreck</a:t>
            </a:r>
            <a:r>
              <a:rPr lang="en-US" baseline="0" dirty="0"/>
              <a:t>.</a:t>
            </a:r>
            <a:endParaRPr lang="en-US" dirty="0"/>
          </a:p>
          <a:p>
            <a:endParaRPr lang="en-US" dirty="0"/>
          </a:p>
          <a:p>
            <a:r>
              <a:rPr lang="en-US" dirty="0"/>
              <a:t>The name </a:t>
            </a:r>
            <a:r>
              <a:rPr lang="en-US" dirty="0" err="1"/>
              <a:t>trainwreck</a:t>
            </a:r>
            <a:r>
              <a:rPr lang="en-US" dirty="0"/>
              <a:t> invokes the image of “piling on” a long string of method calls on returned values,</a:t>
            </a:r>
            <a:r>
              <a:rPr lang="en-US" baseline="0" dirty="0"/>
              <a:t> like these.</a:t>
            </a:r>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10</a:t>
            </a:fld>
            <a:endParaRPr lang="en-US"/>
          </a:p>
        </p:txBody>
      </p:sp>
    </p:spTree>
    <p:extLst>
      <p:ext uri="{BB962C8B-B14F-4D97-AF65-F5344CB8AC3E}">
        <p14:creationId xmlns:p14="http://schemas.microsoft.com/office/powerpoint/2010/main" val="9139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85725"/>
            <a:ext cx="5492750" cy="4119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CF5B62-4F54-4B3A-AE54-9A20AA36E34C}" type="slidenum">
              <a:rPr lang="en-US" smtClean="0"/>
              <a:t>11</a:t>
            </a:fld>
            <a:endParaRPr lang="en-US"/>
          </a:p>
        </p:txBody>
      </p:sp>
    </p:spTree>
    <p:extLst>
      <p:ext uri="{BB962C8B-B14F-4D97-AF65-F5344CB8AC3E}">
        <p14:creationId xmlns:p14="http://schemas.microsoft.com/office/powerpoint/2010/main" val="4173622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D54B51-5D9F-47B4-A7C8-E0938CDC7712}" type="datetime1">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C733F-D9F4-4F37-95FD-68DC42D899A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217913-B77E-4295-8C12-57D8B9F35EE6}" type="datetime1">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C733F-D9F4-4F37-95FD-68DC42D899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25F811-1B33-4E4A-BD85-148FA56823C8}" type="datetime1">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C733F-D9F4-4F37-95FD-68DC42D899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32062-3BCB-4A7A-B459-5D74A5AE7909}" type="datetime1">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C733F-D9F4-4F37-95FD-68DC42D899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91BE9-72C6-4D06-BB2F-9DDDF60F1BB7}" type="datetime1">
              <a:rPr lang="en-US" smtClean="0"/>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4C733F-D9F4-4F37-95FD-68DC42D899A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14D94-3072-4A4D-9F83-50A752E19D79}" type="datetime1">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C733F-D9F4-4F37-95FD-68DC42D899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C9CBBD-896B-46A0-B2F3-DFF1326C6DA2}" type="datetime1">
              <a:rPr lang="en-US" smtClean="0"/>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4C733F-D9F4-4F37-95FD-68DC42D899A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1148B8-D4B8-4A41-AD33-DC912D56887B}" type="datetime1">
              <a:rPr lang="en-US" smtClean="0"/>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4C733F-D9F4-4F37-95FD-68DC42D899A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BDC55-32FD-4BAB-9A3F-659DFA5F7532}" type="datetime1">
              <a:rPr lang="en-US" smtClean="0"/>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4C733F-D9F4-4F37-95FD-68DC42D899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A8B042-FE47-4254-8E66-CE1AB1B19C46}" type="datetime1">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C733F-D9F4-4F37-95FD-68DC42D899A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019096-45B8-4595-833D-5225DA9DDA9E}" type="datetime1">
              <a:rPr lang="en-US" smtClean="0"/>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4C733F-D9F4-4F37-95FD-68DC42D899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6C5CF3B-0239-44C1-B1EA-4110729772DA}" type="datetime1">
              <a:rPr lang="en-US" smtClean="0"/>
              <a:t>11/5/2018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584C733F-D9F4-4F37-95FD-68DC42D899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Coupling and Cohesion</a:t>
            </a:r>
          </a:p>
        </p:txBody>
      </p:sp>
      <p:sp>
        <p:nvSpPr>
          <p:cNvPr id="3" name="Subtitle 2"/>
          <p:cNvSpPr>
            <a:spLocks noGrp="1"/>
          </p:cNvSpPr>
          <p:nvPr>
            <p:ph type="subTitle" idx="1"/>
          </p:nvPr>
        </p:nvSpPr>
        <p:spPr/>
        <p:txBody>
          <a:bodyPr>
            <a:noAutofit/>
          </a:bodyPr>
          <a:lstStyle/>
          <a:p>
            <a:r>
              <a:rPr lang="en-US" sz="1800" dirty="0"/>
              <a:t>Week 2-2</a:t>
            </a:r>
          </a:p>
        </p:txBody>
      </p:sp>
    </p:spTree>
    <p:extLst>
      <p:ext uri="{BB962C8B-B14F-4D97-AF65-F5344CB8AC3E}">
        <p14:creationId xmlns:p14="http://schemas.microsoft.com/office/powerpoint/2010/main" val="1156007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Trainwrecks</a:t>
            </a:r>
            <a:r>
              <a:rPr lang="en-US" dirty="0"/>
              <a:t> – in code</a:t>
            </a:r>
          </a:p>
        </p:txBody>
      </p:sp>
      <p:sp>
        <p:nvSpPr>
          <p:cNvPr id="3" name="Content Placeholder 2"/>
          <p:cNvSpPr>
            <a:spLocks noGrp="1"/>
          </p:cNvSpPr>
          <p:nvPr>
            <p:ph idx="1"/>
          </p:nvPr>
        </p:nvSpPr>
        <p:spPr/>
        <p:txBody>
          <a:bodyPr>
            <a:normAutofit/>
          </a:bodyPr>
          <a:lstStyle/>
          <a:p>
            <a:r>
              <a:rPr lang="en-US" dirty="0"/>
              <a:t>Calls on nonlocal data appear to “pile up.”</a:t>
            </a:r>
          </a:p>
          <a:p>
            <a:endParaRPr lang="en-US" dirty="0"/>
          </a:p>
          <a:p>
            <a:r>
              <a:rPr lang="en-US" dirty="0"/>
              <a:t>Examples:</a:t>
            </a:r>
          </a:p>
          <a:p>
            <a:pPr lvl="1"/>
            <a:r>
              <a:rPr lang="en-US" dirty="0" err="1">
                <a:latin typeface="Courier New" panose="02070309020205020404" pitchFamily="49" charset="0"/>
                <a:cs typeface="Courier New" panose="02070309020205020404" pitchFamily="49" charset="0"/>
              </a:rPr>
              <a:t>b.c.</a:t>
            </a:r>
            <a:r>
              <a:rPr lang="en-US" dirty="0" err="1">
                <a:solidFill>
                  <a:srgbClr val="FF0000"/>
                </a:solidFill>
                <a:latin typeface="Courier New" panose="02070309020205020404" pitchFamily="49" charset="0"/>
                <a:cs typeface="Courier New" panose="02070309020205020404" pitchFamily="49" charset="0"/>
              </a:rPr>
              <a:t>call</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b.getC</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call</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C </a:t>
            </a:r>
            <a:r>
              <a:rPr lang="en-US" dirty="0" err="1">
                <a:latin typeface="Courier New" panose="02070309020205020404" pitchFamily="49" charset="0"/>
                <a:cs typeface="Courier New" panose="02070309020205020404" pitchFamily="49" charset="0"/>
              </a:rPr>
              <a:t>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b.getC</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solidFill>
                  <a:srgbClr val="FF0000"/>
                </a:solidFill>
                <a:latin typeface="Courier New" panose="02070309020205020404" pitchFamily="49" charset="0"/>
                <a:cs typeface="Courier New" panose="02070309020205020404" pitchFamily="49" charset="0"/>
              </a:rPr>
              <a:t>c.call</a:t>
            </a:r>
            <a:r>
              <a:rPr lang="en-US" dirty="0">
                <a:latin typeface="Courier New" panose="02070309020205020404" pitchFamily="49" charset="0"/>
                <a:cs typeface="Courier New" panose="02070309020205020404" pitchFamily="49" charset="0"/>
              </a:rPr>
              <a:t>();</a:t>
            </a:r>
          </a:p>
          <a:p>
            <a:endParaRPr lang="en-US" dirty="0"/>
          </a:p>
        </p:txBody>
      </p:sp>
      <p:sp>
        <p:nvSpPr>
          <p:cNvPr id="4" name="Slide Number Placeholder 3"/>
          <p:cNvSpPr>
            <a:spLocks noGrp="1"/>
          </p:cNvSpPr>
          <p:nvPr>
            <p:ph type="sldNum" sz="quarter" idx="12"/>
          </p:nvPr>
        </p:nvSpPr>
        <p:spPr/>
        <p:txBody>
          <a:bodyPr/>
          <a:lstStyle/>
          <a:p>
            <a:fld id="{584C733F-D9F4-4F37-95FD-68DC42D899AF}" type="slidenum">
              <a:rPr lang="en-US" smtClean="0"/>
              <a:t>10</a:t>
            </a:fld>
            <a:endParaRPr lang="en-US"/>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667000"/>
            <a:ext cx="4648200" cy="3104998"/>
          </a:xfrm>
          <a:prstGeom prst="rect">
            <a:avLst/>
          </a:prstGeom>
        </p:spPr>
      </p:pic>
      <p:sp>
        <p:nvSpPr>
          <p:cNvPr id="5" name="Rectangle 4"/>
          <p:cNvSpPr/>
          <p:nvPr/>
        </p:nvSpPr>
        <p:spPr>
          <a:xfrm>
            <a:off x="4572000" y="5771998"/>
            <a:ext cx="4038600" cy="230832"/>
          </a:xfrm>
          <a:prstGeom prst="rect">
            <a:avLst/>
          </a:prstGeom>
        </p:spPr>
        <p:txBody>
          <a:bodyPr wrap="square">
            <a:spAutoFit/>
          </a:bodyPr>
          <a:lstStyle/>
          <a:p>
            <a:r>
              <a:rPr lang="en-US" sz="900" dirty="0"/>
              <a:t>https://www.ambassadorsolutions.com/main-blog/its-train-wreck-tuesday/</a:t>
            </a:r>
          </a:p>
        </p:txBody>
      </p:sp>
    </p:spTree>
    <p:extLst>
      <p:ext uri="{BB962C8B-B14F-4D97-AF65-F5344CB8AC3E}">
        <p14:creationId xmlns:p14="http://schemas.microsoft.com/office/powerpoint/2010/main" val="3014282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root of the problem</a:t>
            </a:r>
          </a:p>
        </p:txBody>
      </p:sp>
      <p:sp>
        <p:nvSpPr>
          <p:cNvPr id="3" name="Content Placeholder 2"/>
          <p:cNvSpPr>
            <a:spLocks noGrp="1"/>
          </p:cNvSpPr>
          <p:nvPr>
            <p:ph idx="1"/>
          </p:nvPr>
        </p:nvSpPr>
        <p:spPr>
          <a:noFill/>
        </p:spPr>
        <p:txBody>
          <a:bodyPr>
            <a:normAutofit/>
          </a:bodyPr>
          <a:lstStyle/>
          <a:p>
            <a:r>
              <a:rPr lang="en-US" dirty="0"/>
              <a:t>If B </a:t>
            </a:r>
            <a:r>
              <a:rPr lang="en-US" b="1" dirty="0"/>
              <a:t>encapsulates</a:t>
            </a:r>
            <a:r>
              <a:rPr lang="en-US" dirty="0"/>
              <a:t> its instance of C, then B should not share C with strangers!</a:t>
            </a:r>
          </a:p>
        </p:txBody>
      </p:sp>
      <p:sp>
        <p:nvSpPr>
          <p:cNvPr id="4" name="Slide Number Placeholder 3"/>
          <p:cNvSpPr>
            <a:spLocks noGrp="1"/>
          </p:cNvSpPr>
          <p:nvPr>
            <p:ph type="sldNum" sz="quarter" idx="12"/>
          </p:nvPr>
        </p:nvSpPr>
        <p:spPr/>
        <p:txBody>
          <a:bodyPr/>
          <a:lstStyle/>
          <a:p>
            <a:fld id="{584C733F-D9F4-4F37-95FD-68DC42D899AF}" type="slidenum">
              <a:rPr lang="en-US" smtClean="0"/>
              <a:t>11</a:t>
            </a:fld>
            <a:endParaRPr lang="en-US"/>
          </a:p>
        </p:txBody>
      </p:sp>
      <p:sp>
        <p:nvSpPr>
          <p:cNvPr id="13" name="TextBox 12"/>
          <p:cNvSpPr txBox="1"/>
          <p:nvPr/>
        </p:nvSpPr>
        <p:spPr>
          <a:xfrm>
            <a:off x="2743200" y="2590800"/>
            <a:ext cx="3429000" cy="3693319"/>
          </a:xfrm>
          <a:prstGeom prst="rect">
            <a:avLst/>
          </a:prstGeom>
          <a:noFill/>
          <a:ln>
            <a:solidFill>
              <a:schemeClr val="tx1"/>
            </a:solidFill>
          </a:ln>
        </p:spPr>
        <p:txBody>
          <a:bodyPr wrap="square" rtlCol="0">
            <a:spAutoFit/>
          </a:bodyPr>
          <a:lstStyle/>
          <a:p>
            <a:r>
              <a:rPr lang="en-US" dirty="0"/>
              <a:t>public class B{</a:t>
            </a:r>
          </a:p>
          <a:p>
            <a:endParaRPr lang="en-US" dirty="0"/>
          </a:p>
          <a:p>
            <a:r>
              <a:rPr lang="en-US" dirty="0"/>
              <a:t>    </a:t>
            </a:r>
            <a:r>
              <a:rPr lang="en-US" b="1" dirty="0"/>
              <a:t>private</a:t>
            </a:r>
            <a:r>
              <a:rPr lang="en-US" dirty="0"/>
              <a:t> C </a:t>
            </a:r>
            <a:r>
              <a:rPr lang="en-US" dirty="0" err="1"/>
              <a:t>c</a:t>
            </a:r>
            <a:r>
              <a:rPr lang="en-US" dirty="0"/>
              <a:t> = new C();</a:t>
            </a:r>
          </a:p>
          <a:p>
            <a:endParaRPr lang="en-US" dirty="0"/>
          </a:p>
          <a:p>
            <a:r>
              <a:rPr lang="en-US" dirty="0"/>
              <a:t>    public void </a:t>
            </a:r>
            <a:r>
              <a:rPr lang="en-US" dirty="0" err="1"/>
              <a:t>callC</a:t>
            </a:r>
            <a:r>
              <a:rPr lang="en-US" dirty="0"/>
              <a:t>(){</a:t>
            </a:r>
          </a:p>
          <a:p>
            <a:r>
              <a:rPr lang="en-US" dirty="0"/>
              <a:t>	</a:t>
            </a:r>
            <a:r>
              <a:rPr lang="en-US" dirty="0" err="1"/>
              <a:t>c.call</a:t>
            </a:r>
            <a:r>
              <a:rPr lang="en-US" dirty="0"/>
              <a:t>();</a:t>
            </a:r>
          </a:p>
          <a:p>
            <a:r>
              <a:rPr lang="en-US" dirty="0"/>
              <a:t>    }</a:t>
            </a:r>
          </a:p>
          <a:p>
            <a:endParaRPr lang="en-US" dirty="0"/>
          </a:p>
          <a:p>
            <a:r>
              <a:rPr lang="en-US" dirty="0"/>
              <a:t>    public C </a:t>
            </a:r>
            <a:r>
              <a:rPr lang="en-US" dirty="0" err="1"/>
              <a:t>getC</a:t>
            </a:r>
            <a:r>
              <a:rPr lang="en-US" dirty="0"/>
              <a:t>(){</a:t>
            </a:r>
          </a:p>
          <a:p>
            <a:r>
              <a:rPr lang="en-US" dirty="0"/>
              <a:t>        return c;</a:t>
            </a:r>
          </a:p>
          <a:p>
            <a:r>
              <a:rPr lang="en-US" dirty="0"/>
              <a:t>    }</a:t>
            </a:r>
          </a:p>
          <a:p>
            <a:endParaRPr lang="en-US" dirty="0"/>
          </a:p>
          <a:p>
            <a:r>
              <a:rPr lang="en-US" dirty="0"/>
              <a:t>}</a:t>
            </a:r>
          </a:p>
        </p:txBody>
      </p:sp>
      <p:cxnSp>
        <p:nvCxnSpPr>
          <p:cNvPr id="7" name="Straight Connector 6"/>
          <p:cNvCxnSpPr/>
          <p:nvPr/>
        </p:nvCxnSpPr>
        <p:spPr>
          <a:xfrm>
            <a:off x="2971800" y="4800600"/>
            <a:ext cx="1905000" cy="838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971800" y="4876800"/>
            <a:ext cx="1905000" cy="762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32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 we provide getters?</a:t>
            </a:r>
          </a:p>
        </p:txBody>
      </p:sp>
      <p:sp>
        <p:nvSpPr>
          <p:cNvPr id="3" name="Content Placeholder 2"/>
          <p:cNvSpPr>
            <a:spLocks noGrp="1"/>
          </p:cNvSpPr>
          <p:nvPr>
            <p:ph idx="1"/>
          </p:nvPr>
        </p:nvSpPr>
        <p:spPr/>
        <p:txBody>
          <a:bodyPr>
            <a:normAutofit/>
          </a:bodyPr>
          <a:lstStyle/>
          <a:p>
            <a:endParaRPr lang="en-US" dirty="0"/>
          </a:p>
          <a:p>
            <a:endParaRPr lang="en-US" dirty="0"/>
          </a:p>
          <a:p>
            <a:r>
              <a:rPr lang="en-US" dirty="0"/>
              <a:t>In general: </a:t>
            </a:r>
            <a:r>
              <a:rPr lang="en-US" b="1" dirty="0"/>
              <a:t>no</a:t>
            </a:r>
            <a:r>
              <a:rPr lang="en-US" dirty="0"/>
              <a:t>.</a:t>
            </a:r>
          </a:p>
          <a:p>
            <a:pPr lvl="1"/>
            <a:r>
              <a:rPr lang="en-US" dirty="0"/>
              <a:t>Objects </a:t>
            </a:r>
            <a:r>
              <a:rPr lang="en-US" b="1" dirty="0"/>
              <a:t>perform actions </a:t>
            </a:r>
            <a:r>
              <a:rPr lang="en-US" dirty="0"/>
              <a:t>but </a:t>
            </a:r>
            <a:r>
              <a:rPr lang="en-US" b="1" dirty="0"/>
              <a:t>hide </a:t>
            </a:r>
            <a:r>
              <a:rPr lang="en-US" dirty="0"/>
              <a:t>their implementation details.</a:t>
            </a:r>
          </a:p>
          <a:p>
            <a:pPr lvl="1"/>
            <a:r>
              <a:rPr lang="en-US" dirty="0"/>
              <a:t>Public fields are just as bad.</a:t>
            </a:r>
          </a:p>
          <a:p>
            <a:endParaRPr lang="en-US" dirty="0"/>
          </a:p>
          <a:p>
            <a:r>
              <a:rPr lang="en-US" dirty="0"/>
              <a:t>Exception: </a:t>
            </a:r>
            <a:r>
              <a:rPr lang="en-US" b="1" dirty="0"/>
              <a:t>data structures </a:t>
            </a:r>
            <a:r>
              <a:rPr lang="en-US" dirty="0"/>
              <a:t>are not objects.</a:t>
            </a:r>
          </a:p>
          <a:p>
            <a:pPr lvl="1"/>
            <a:r>
              <a:rPr lang="en-US" b="1" dirty="0"/>
              <a:t>Reveal </a:t>
            </a:r>
            <a:r>
              <a:rPr lang="en-US" dirty="0"/>
              <a:t>their data but </a:t>
            </a:r>
            <a:r>
              <a:rPr lang="en-US" b="1" dirty="0"/>
              <a:t>do nothing</a:t>
            </a:r>
            <a:r>
              <a:rPr lang="en-US" dirty="0"/>
              <a:t> with it.</a:t>
            </a:r>
          </a:p>
          <a:p>
            <a:pPr lvl="1"/>
            <a:r>
              <a:rPr lang="en-US" dirty="0"/>
              <a:t>PLK doesn’t apply to data structure access.</a:t>
            </a:r>
          </a:p>
          <a:p>
            <a:endParaRPr lang="en-US" dirty="0"/>
          </a:p>
          <a:p>
            <a:r>
              <a:rPr lang="en-US" dirty="0"/>
              <a:t>Beware </a:t>
            </a:r>
            <a:r>
              <a:rPr lang="en-US" b="1" dirty="0"/>
              <a:t>hybrid</a:t>
            </a:r>
            <a:r>
              <a:rPr lang="en-US" dirty="0"/>
              <a:t> object/data structures.</a:t>
            </a:r>
          </a:p>
        </p:txBody>
      </p:sp>
      <p:sp>
        <p:nvSpPr>
          <p:cNvPr id="4" name="Slide Number Placeholder 3"/>
          <p:cNvSpPr>
            <a:spLocks noGrp="1"/>
          </p:cNvSpPr>
          <p:nvPr>
            <p:ph type="sldNum" sz="quarter" idx="12"/>
          </p:nvPr>
        </p:nvSpPr>
        <p:spPr/>
        <p:txBody>
          <a:bodyPr/>
          <a:lstStyle/>
          <a:p>
            <a:fld id="{584C733F-D9F4-4F37-95FD-68DC42D899AF}" type="slidenum">
              <a:rPr lang="en-US" smtClean="0"/>
              <a:t>12</a:t>
            </a:fld>
            <a:endParaRPr lang="en-US"/>
          </a:p>
        </p:txBody>
      </p:sp>
      <p:sp>
        <p:nvSpPr>
          <p:cNvPr id="5" name="TextBox 4"/>
          <p:cNvSpPr txBox="1"/>
          <p:nvPr/>
        </p:nvSpPr>
        <p:spPr>
          <a:xfrm>
            <a:off x="800100" y="1709928"/>
            <a:ext cx="7543800" cy="646331"/>
          </a:xfrm>
          <a:prstGeom prst="rect">
            <a:avLst/>
          </a:prstGeom>
          <a:noFill/>
          <a:ln>
            <a:solidFill>
              <a:schemeClr val="tx1"/>
            </a:solidFill>
          </a:ln>
        </p:spPr>
        <p:txBody>
          <a:bodyPr wrap="square" rtlCol="0">
            <a:spAutoFit/>
          </a:bodyPr>
          <a:lstStyle/>
          <a:p>
            <a:pPr algn="ctr"/>
            <a:r>
              <a:rPr lang="en-US" b="1" dirty="0" err="1"/>
              <a:t>b.</a:t>
            </a:r>
            <a:r>
              <a:rPr lang="en-US" b="1" dirty="0" err="1">
                <a:solidFill>
                  <a:srgbClr val="FF0000"/>
                </a:solidFill>
              </a:rPr>
              <a:t>getC</a:t>
            </a:r>
            <a:r>
              <a:rPr lang="en-US" b="1" dirty="0">
                <a:solidFill>
                  <a:srgbClr val="FF0000"/>
                </a:solidFill>
              </a:rPr>
              <a:t>()</a:t>
            </a:r>
            <a:r>
              <a:rPr lang="en-US" b="1" dirty="0"/>
              <a:t>.call();</a:t>
            </a:r>
          </a:p>
          <a:p>
            <a:pPr algn="ctr"/>
            <a:r>
              <a:rPr lang="en-US" b="1" dirty="0" err="1"/>
              <a:t>b.</a:t>
            </a:r>
            <a:r>
              <a:rPr lang="en-US" b="1" dirty="0" err="1">
                <a:solidFill>
                  <a:srgbClr val="FF0000"/>
                </a:solidFill>
              </a:rPr>
              <a:t>c</a:t>
            </a:r>
            <a:r>
              <a:rPr lang="en-US" b="1" dirty="0" err="1"/>
              <a:t>.call</a:t>
            </a:r>
            <a:r>
              <a:rPr lang="en-US" b="1" dirty="0"/>
              <a:t>();</a:t>
            </a:r>
          </a:p>
        </p:txBody>
      </p:sp>
    </p:spTree>
    <p:extLst>
      <p:ext uri="{BB962C8B-B14F-4D97-AF65-F5344CB8AC3E}">
        <p14:creationId xmlns:p14="http://schemas.microsoft.com/office/powerpoint/2010/main" val="32763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PLK restated</a:t>
            </a:r>
          </a:p>
        </p:txBody>
      </p:sp>
      <p:sp>
        <p:nvSpPr>
          <p:cNvPr id="3" name="Content Placeholder 2"/>
          <p:cNvSpPr>
            <a:spLocks noGrp="1"/>
          </p:cNvSpPr>
          <p:nvPr>
            <p:ph idx="1"/>
          </p:nvPr>
        </p:nvSpPr>
        <p:spPr/>
        <p:txBody>
          <a:bodyPr/>
          <a:lstStyle/>
          <a:p>
            <a:r>
              <a:rPr lang="en-US" dirty="0"/>
              <a:t>Only call methods on these </a:t>
            </a:r>
            <a:r>
              <a:rPr lang="en-US" b="1" dirty="0"/>
              <a:t>objects</a:t>
            </a:r>
            <a:r>
              <a:rPr lang="en-US" dirty="0"/>
              <a:t>:</a:t>
            </a:r>
          </a:p>
          <a:p>
            <a:pPr lvl="1"/>
            <a:r>
              <a:rPr lang="en-US" dirty="0">
                <a:latin typeface="Courier New" panose="02070309020205020404" pitchFamily="49" charset="0"/>
                <a:cs typeface="Courier New" panose="02070309020205020404" pitchFamily="49" charset="0"/>
              </a:rPr>
              <a:t>this</a:t>
            </a:r>
            <a:endParaRPr lang="en-US" dirty="0"/>
          </a:p>
          <a:p>
            <a:pPr lvl="1"/>
            <a:r>
              <a:rPr lang="en-US" dirty="0"/>
              <a:t>The fields</a:t>
            </a:r>
            <a:r>
              <a:rPr lang="en-US" b="1" dirty="0"/>
              <a:t> </a:t>
            </a:r>
            <a:r>
              <a:rPr lang="en-US" dirty="0"/>
              <a:t>of </a:t>
            </a:r>
            <a:r>
              <a:rPr lang="en-US" dirty="0">
                <a:latin typeface="Courier New" panose="02070309020205020404" pitchFamily="49" charset="0"/>
                <a:cs typeface="Courier New" panose="02070309020205020404" pitchFamily="49" charset="0"/>
              </a:rPr>
              <a:t>this</a:t>
            </a:r>
            <a:endParaRPr lang="en-US" dirty="0"/>
          </a:p>
          <a:p>
            <a:pPr lvl="1"/>
            <a:r>
              <a:rPr lang="en-US" dirty="0"/>
              <a:t>Your method’s parameters</a:t>
            </a:r>
          </a:p>
          <a:p>
            <a:pPr lvl="1"/>
            <a:r>
              <a:rPr lang="en-US" dirty="0"/>
              <a:t>Anything your method creates with new</a:t>
            </a:r>
          </a:p>
          <a:p>
            <a:endParaRPr lang="en-US" b="1" dirty="0"/>
          </a:p>
          <a:p>
            <a:r>
              <a:rPr lang="en-US" u="sng" dirty="0"/>
              <a:t>Corollary</a:t>
            </a:r>
            <a:r>
              <a:rPr lang="en-US" dirty="0"/>
              <a:t>: don’t write </a:t>
            </a:r>
            <a:r>
              <a:rPr lang="en-US" b="1" dirty="0" err="1"/>
              <a:t>trainwrecks</a:t>
            </a:r>
            <a:endParaRPr lang="en-US" b="1" dirty="0"/>
          </a:p>
          <a:p>
            <a:pPr lvl="1"/>
            <a:r>
              <a:rPr lang="en-US" dirty="0"/>
              <a:t>A </a:t>
            </a:r>
            <a:r>
              <a:rPr lang="en-US" dirty="0" err="1"/>
              <a:t>trainwreck</a:t>
            </a:r>
            <a:r>
              <a:rPr lang="en-US" dirty="0"/>
              <a:t> occurs when you call a returned value’s methods.</a:t>
            </a:r>
          </a:p>
        </p:txBody>
      </p:sp>
      <p:sp>
        <p:nvSpPr>
          <p:cNvPr id="4" name="Slide Number Placeholder 3"/>
          <p:cNvSpPr>
            <a:spLocks noGrp="1"/>
          </p:cNvSpPr>
          <p:nvPr>
            <p:ph type="sldNum" sz="quarter" idx="12"/>
          </p:nvPr>
        </p:nvSpPr>
        <p:spPr/>
        <p:txBody>
          <a:bodyPr/>
          <a:lstStyle/>
          <a:p>
            <a:fld id="{584C733F-D9F4-4F37-95FD-68DC42D899AF}" type="slidenum">
              <a:rPr lang="en-US" smtClean="0"/>
              <a:t>13</a:t>
            </a:fld>
            <a:endParaRPr lang="en-US"/>
          </a:p>
        </p:txBody>
      </p:sp>
    </p:spTree>
    <p:extLst>
      <p:ext uri="{BB962C8B-B14F-4D97-AF65-F5344CB8AC3E}">
        <p14:creationId xmlns:p14="http://schemas.microsoft.com/office/powerpoint/2010/main" val="13859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PLK in the “Strategy” pattern</a:t>
            </a:r>
          </a:p>
        </p:txBody>
      </p:sp>
      <p:sp>
        <p:nvSpPr>
          <p:cNvPr id="3" name="Content Placeholder 2"/>
          <p:cNvSpPr>
            <a:spLocks noGrp="1"/>
          </p:cNvSpPr>
          <p:nvPr>
            <p:ph idx="1"/>
          </p:nvPr>
        </p:nvSpPr>
        <p:spPr/>
        <p:txBody>
          <a:bodyPr>
            <a:normAutofit/>
          </a:bodyPr>
          <a:lstStyle/>
          <a:p>
            <a:r>
              <a:rPr lang="en-US" dirty="0"/>
              <a:t>Objects should </a:t>
            </a:r>
            <a:r>
              <a:rPr lang="en-US" b="1" dirty="0"/>
              <a:t>protect access </a:t>
            </a:r>
            <a:r>
              <a:rPr lang="en-US" dirty="0"/>
              <a:t>to their Strategies.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DuckSim</a:t>
            </a:r>
            <a:r>
              <a:rPr lang="en-US" dirty="0"/>
              <a:t> calls </a:t>
            </a:r>
            <a:r>
              <a:rPr lang="en-US" dirty="0" err="1"/>
              <a:t>myDuck.fly</a:t>
            </a:r>
            <a:r>
              <a:rPr lang="en-US" dirty="0"/>
              <a:t>()</a:t>
            </a:r>
          </a:p>
          <a:p>
            <a:r>
              <a:rPr lang="en-US" b="1" dirty="0"/>
              <a:t>Not </a:t>
            </a:r>
            <a:r>
              <a:rPr lang="en-US" dirty="0" err="1"/>
              <a:t>myDuck.</a:t>
            </a:r>
            <a:r>
              <a:rPr lang="en-US" dirty="0" err="1">
                <a:solidFill>
                  <a:srgbClr val="FF0000"/>
                </a:solidFill>
              </a:rPr>
              <a:t>getFlyBehavior</a:t>
            </a:r>
            <a:r>
              <a:rPr lang="en-US" dirty="0">
                <a:solidFill>
                  <a:srgbClr val="FF0000"/>
                </a:solidFill>
              </a:rPr>
              <a:t>()</a:t>
            </a:r>
            <a:r>
              <a:rPr lang="en-US" dirty="0"/>
              <a:t>.fly()</a:t>
            </a:r>
          </a:p>
        </p:txBody>
      </p:sp>
      <p:sp>
        <p:nvSpPr>
          <p:cNvPr id="4" name="Slide Number Placeholder 3"/>
          <p:cNvSpPr>
            <a:spLocks noGrp="1"/>
          </p:cNvSpPr>
          <p:nvPr>
            <p:ph type="sldNum" sz="quarter" idx="12"/>
          </p:nvPr>
        </p:nvSpPr>
        <p:spPr/>
        <p:txBody>
          <a:bodyPr/>
          <a:lstStyle/>
          <a:p>
            <a:fld id="{584C733F-D9F4-4F37-95FD-68DC42D899AF}" type="slidenum">
              <a:rPr lang="en-US" smtClean="0"/>
              <a:t>14</a:t>
            </a:fld>
            <a:endParaRPr lang="en-US"/>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2209800"/>
            <a:ext cx="4114800" cy="2736342"/>
          </a:xfrm>
          <a:prstGeom prst="rect">
            <a:avLst/>
          </a:prstGeom>
        </p:spPr>
      </p:pic>
      <p:sp>
        <p:nvSpPr>
          <p:cNvPr id="13" name="Oval Callout 12"/>
          <p:cNvSpPr/>
          <p:nvPr/>
        </p:nvSpPr>
        <p:spPr>
          <a:xfrm>
            <a:off x="1219200" y="2895600"/>
            <a:ext cx="2476500" cy="1143000"/>
          </a:xfrm>
          <a:prstGeom prst="wedgeEllipseCallout">
            <a:avLst>
              <a:gd name="adj1" fmla="val 47312"/>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Hands off my </a:t>
            </a:r>
            <a:r>
              <a:rPr lang="en-US" dirty="0" err="1"/>
              <a:t>FlyBehavior</a:t>
            </a:r>
            <a:r>
              <a:rPr lang="en-US" dirty="0"/>
              <a:t>!</a:t>
            </a:r>
          </a:p>
        </p:txBody>
      </p:sp>
      <p:sp>
        <p:nvSpPr>
          <p:cNvPr id="14" name="TextBox 13"/>
          <p:cNvSpPr txBox="1"/>
          <p:nvPr/>
        </p:nvSpPr>
        <p:spPr>
          <a:xfrm>
            <a:off x="2485915" y="4955667"/>
            <a:ext cx="4172169" cy="307777"/>
          </a:xfrm>
          <a:prstGeom prst="rect">
            <a:avLst/>
          </a:prstGeom>
          <a:noFill/>
        </p:spPr>
        <p:txBody>
          <a:bodyPr wrap="none" rtlCol="0">
            <a:spAutoFit/>
          </a:bodyPr>
          <a:lstStyle/>
          <a:p>
            <a:pPr algn="ctr"/>
            <a:r>
              <a:rPr lang="en-US" sz="1400" dirty="0"/>
              <a:t>A duck observed in the wild protecting its Strategy.</a:t>
            </a:r>
          </a:p>
        </p:txBody>
      </p:sp>
    </p:spTree>
    <p:extLst>
      <p:ext uri="{BB962C8B-B14F-4D97-AF65-F5344CB8AC3E}">
        <p14:creationId xmlns:p14="http://schemas.microsoft.com/office/powerpoint/2010/main" val="146935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PLK in the “Observer” pattern</a:t>
            </a:r>
          </a:p>
        </p:txBody>
      </p:sp>
      <p:sp>
        <p:nvSpPr>
          <p:cNvPr id="3" name="Content Placeholder 2"/>
          <p:cNvSpPr>
            <a:spLocks noGrp="1"/>
          </p:cNvSpPr>
          <p:nvPr>
            <p:ph sz="half" idx="1"/>
          </p:nvPr>
        </p:nvSpPr>
        <p:spPr/>
        <p:txBody>
          <a:bodyPr>
            <a:normAutofit/>
          </a:bodyPr>
          <a:lstStyle/>
          <a:p>
            <a:r>
              <a:rPr lang="en-US" dirty="0"/>
              <a:t>The Subject </a:t>
            </a:r>
            <a:r>
              <a:rPr lang="en-US" b="1" dirty="0"/>
              <a:t>does not: </a:t>
            </a:r>
          </a:p>
          <a:p>
            <a:pPr lvl="1"/>
            <a:r>
              <a:rPr lang="en-US" dirty="0"/>
              <a:t>Know who the Observers really are.</a:t>
            </a:r>
          </a:p>
          <a:p>
            <a:pPr lvl="1"/>
            <a:r>
              <a:rPr lang="en-US" dirty="0"/>
              <a:t>Access the Observer’s concrete fields/methods.</a:t>
            </a:r>
          </a:p>
          <a:p>
            <a:endParaRPr lang="en-US" dirty="0"/>
          </a:p>
          <a:p>
            <a:r>
              <a:rPr lang="en-US" dirty="0"/>
              <a:t>The Subject only calls the Observer interface’s “update” method.</a:t>
            </a:r>
          </a:p>
          <a:p>
            <a:endParaRPr lang="en-US" dirty="0"/>
          </a:p>
          <a:p>
            <a:endParaRPr lang="en-US" dirty="0"/>
          </a:p>
        </p:txBody>
      </p:sp>
      <p:pic>
        <p:nvPicPr>
          <p:cNvPr id="11" name="Content Placeholder 10"/>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50776" y="2362200"/>
            <a:ext cx="4036024" cy="2360928"/>
          </a:xfrm>
        </p:spPr>
      </p:pic>
      <p:sp>
        <p:nvSpPr>
          <p:cNvPr id="4" name="Slide Number Placeholder 3"/>
          <p:cNvSpPr>
            <a:spLocks noGrp="1"/>
          </p:cNvSpPr>
          <p:nvPr>
            <p:ph type="sldNum" sz="quarter" idx="12"/>
          </p:nvPr>
        </p:nvSpPr>
        <p:spPr/>
        <p:txBody>
          <a:bodyPr/>
          <a:lstStyle/>
          <a:p>
            <a:fld id="{584C733F-D9F4-4F37-95FD-68DC42D899AF}" type="slidenum">
              <a:rPr lang="en-US" smtClean="0"/>
              <a:t>15</a:t>
            </a:fld>
            <a:endParaRPr lang="en-US"/>
          </a:p>
        </p:txBody>
      </p:sp>
      <p:sp>
        <p:nvSpPr>
          <p:cNvPr id="9" name="TextBox 8"/>
          <p:cNvSpPr txBox="1"/>
          <p:nvPr/>
        </p:nvSpPr>
        <p:spPr>
          <a:xfrm>
            <a:off x="4614395" y="4751733"/>
            <a:ext cx="4108817" cy="923330"/>
          </a:xfrm>
          <a:prstGeom prst="rect">
            <a:avLst/>
          </a:prstGeom>
          <a:noFill/>
        </p:spPr>
        <p:txBody>
          <a:bodyPr wrap="none" rtlCol="0">
            <a:spAutoFit/>
          </a:bodyPr>
          <a:lstStyle/>
          <a:p>
            <a:pPr algn="ctr"/>
            <a:r>
              <a:rPr lang="en-US" dirty="0"/>
              <a:t>No one knows who the Observers are.</a:t>
            </a:r>
          </a:p>
          <a:p>
            <a:pPr algn="ctr"/>
            <a:r>
              <a:rPr lang="en-US" dirty="0"/>
              <a:t>They all look alike.</a:t>
            </a:r>
          </a:p>
          <a:p>
            <a:pPr algn="ctr"/>
            <a:r>
              <a:rPr lang="en-US" dirty="0"/>
              <a:t>Avoid their personal space.</a:t>
            </a:r>
          </a:p>
        </p:txBody>
      </p:sp>
    </p:spTree>
    <p:extLst>
      <p:ext uri="{BB962C8B-B14F-4D97-AF65-F5344CB8AC3E}">
        <p14:creationId xmlns:p14="http://schemas.microsoft.com/office/powerpoint/2010/main" val="2264423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p:txBody>
          <a:bodyPr/>
          <a:lstStyle/>
          <a:p>
            <a:r>
              <a:rPr lang="en-US" dirty="0"/>
              <a:t>See the </a:t>
            </a:r>
            <a:r>
              <a:rPr lang="en-US" u="sng" dirty="0"/>
              <a:t>2-2 In-Class </a:t>
            </a:r>
            <a:r>
              <a:rPr lang="en-US" u="sng" dirty="0" err="1"/>
              <a:t>Trainwreck</a:t>
            </a:r>
            <a:r>
              <a:rPr lang="en-US" u="sng" dirty="0"/>
              <a:t> Quiz</a:t>
            </a:r>
            <a:r>
              <a:rPr lang="en-US" dirty="0"/>
              <a:t> on Moodle</a:t>
            </a:r>
          </a:p>
          <a:p>
            <a:endParaRPr lang="en-US" dirty="0"/>
          </a:p>
          <a:p>
            <a:r>
              <a:rPr lang="en-US" dirty="0"/>
              <a:t>Which of the examples given are </a:t>
            </a:r>
            <a:r>
              <a:rPr lang="en-US" dirty="0" err="1"/>
              <a:t>trainwrecks</a:t>
            </a:r>
            <a:r>
              <a:rPr lang="en-US" dirty="0"/>
              <a:t>?</a:t>
            </a:r>
          </a:p>
          <a:p>
            <a:endParaRPr lang="en-US" dirty="0"/>
          </a:p>
          <a:p>
            <a:r>
              <a:rPr lang="en-US" dirty="0"/>
              <a:t>How would you rewrite them?</a:t>
            </a:r>
          </a:p>
        </p:txBody>
      </p:sp>
      <p:sp>
        <p:nvSpPr>
          <p:cNvPr id="4" name="Slide Number Placeholder 3"/>
          <p:cNvSpPr>
            <a:spLocks noGrp="1"/>
          </p:cNvSpPr>
          <p:nvPr>
            <p:ph type="sldNum" sz="quarter" idx="12"/>
          </p:nvPr>
        </p:nvSpPr>
        <p:spPr/>
        <p:txBody>
          <a:bodyPr/>
          <a:lstStyle/>
          <a:p>
            <a:fld id="{584C733F-D9F4-4F37-95FD-68DC42D899AF}" type="slidenum">
              <a:rPr lang="en-US" smtClean="0"/>
              <a:t>16</a:t>
            </a:fld>
            <a:endParaRPr lang="en-US"/>
          </a:p>
        </p:txBody>
      </p:sp>
    </p:spTree>
    <p:extLst>
      <p:ext uri="{BB962C8B-B14F-4D97-AF65-F5344CB8AC3E}">
        <p14:creationId xmlns:p14="http://schemas.microsoft.com/office/powerpoint/2010/main" val="7690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Other Anti-patterns</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84C733F-D9F4-4F37-95FD-68DC42D899AF}" type="slidenum">
              <a:rPr lang="en-US" smtClean="0"/>
              <a:t>17</a:t>
            </a:fld>
            <a:endParaRPr lang="en-US"/>
          </a:p>
        </p:txBody>
      </p:sp>
    </p:spTree>
    <p:extLst>
      <p:ext uri="{BB962C8B-B14F-4D97-AF65-F5344CB8AC3E}">
        <p14:creationId xmlns:p14="http://schemas.microsoft.com/office/powerpoint/2010/main" val="1534401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Coupling</a:t>
            </a:r>
          </a:p>
        </p:txBody>
      </p:sp>
      <p:sp>
        <p:nvSpPr>
          <p:cNvPr id="3" name="Content Placeholder 2"/>
          <p:cNvSpPr>
            <a:spLocks noGrp="1"/>
          </p:cNvSpPr>
          <p:nvPr>
            <p:ph idx="1"/>
          </p:nvPr>
        </p:nvSpPr>
        <p:spPr>
          <a:xfrm>
            <a:off x="457200" y="1600200"/>
            <a:ext cx="2590800" cy="4800600"/>
          </a:xfrm>
        </p:spPr>
        <p:txBody>
          <a:bodyPr/>
          <a:lstStyle/>
          <a:p>
            <a:pPr marL="114300" indent="0">
              <a:buNone/>
            </a:pPr>
            <a:r>
              <a:rPr lang="en-US" dirty="0"/>
              <a:t>Global variables shared between modules</a:t>
            </a:r>
          </a:p>
        </p:txBody>
      </p:sp>
      <p:sp>
        <p:nvSpPr>
          <p:cNvPr id="4" name="Slide Number Placeholder 3"/>
          <p:cNvSpPr>
            <a:spLocks noGrp="1"/>
          </p:cNvSpPr>
          <p:nvPr>
            <p:ph type="sldNum" sz="quarter" idx="12"/>
          </p:nvPr>
        </p:nvSpPr>
        <p:spPr/>
        <p:txBody>
          <a:bodyPr/>
          <a:lstStyle/>
          <a:p>
            <a:fld id="{584C733F-D9F4-4F37-95FD-68DC42D899AF}" type="slidenum">
              <a:rPr lang="en-US" smtClean="0"/>
              <a:t>18</a:t>
            </a:fld>
            <a:endParaRPr lang="en-US"/>
          </a:p>
        </p:txBody>
      </p:sp>
      <p:sp>
        <p:nvSpPr>
          <p:cNvPr id="7" name="Rectangle 6"/>
          <p:cNvSpPr/>
          <p:nvPr/>
        </p:nvSpPr>
        <p:spPr>
          <a:xfrm>
            <a:off x="3048000" y="1981200"/>
            <a:ext cx="4572000" cy="4247317"/>
          </a:xfrm>
          <a:prstGeom prst="rect">
            <a:avLst/>
          </a:prstGeom>
          <a:solidFill>
            <a:schemeClr val="accent5">
              <a:alpha val="10000"/>
            </a:schemeClr>
          </a:solidFill>
        </p:spPr>
        <p:style>
          <a:lnRef idx="2">
            <a:schemeClr val="accent5"/>
          </a:lnRef>
          <a:fillRef idx="1">
            <a:schemeClr val="lt1"/>
          </a:fillRef>
          <a:effectRef idx="0">
            <a:schemeClr val="accent5"/>
          </a:effectRef>
          <a:fontRef idx="minor">
            <a:schemeClr val="dk1"/>
          </a:fontRef>
        </p:style>
        <p:txBody>
          <a:bodyPr>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GameState</a:t>
            </a:r>
            <a:r>
              <a:rPr lang="en-US" b="1" dirty="0">
                <a:solidFill>
                  <a:srgbClr val="000000"/>
                </a:solidFill>
                <a:latin typeface="Consolas"/>
              </a:rPr>
              <a:t> {</a:t>
            </a:r>
          </a:p>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err="1">
                <a:solidFill>
                  <a:srgbClr val="7F0055"/>
                </a:solidFill>
                <a:latin typeface="Consolas"/>
              </a:rPr>
              <a:t>int</a:t>
            </a:r>
            <a:r>
              <a:rPr lang="en-US" b="1" dirty="0">
                <a:solidFill>
                  <a:srgbClr val="000000"/>
                </a:solidFill>
                <a:latin typeface="Consolas"/>
              </a:rPr>
              <a:t> </a:t>
            </a:r>
            <a:r>
              <a:rPr lang="en-US" b="1" i="1" dirty="0">
                <a:solidFill>
                  <a:srgbClr val="0000C0"/>
                </a:solidFill>
                <a:latin typeface="Consolas"/>
              </a:rPr>
              <a:t>score</a:t>
            </a:r>
            <a:r>
              <a:rPr lang="en-US" b="1" i="1" dirty="0">
                <a:solidFill>
                  <a:srgbClr val="000000"/>
                </a:solidFill>
                <a:latin typeface="Consolas"/>
              </a:rPr>
              <a:t>;</a:t>
            </a:r>
          </a:p>
          <a:p>
            <a:r>
              <a:rPr lang="en-US" dirty="0">
                <a:solidFill>
                  <a:srgbClr val="000000"/>
                </a:solidFill>
                <a:latin typeface="Consolas"/>
              </a:rPr>
              <a:t>}</a:t>
            </a:r>
          </a:p>
          <a:p>
            <a:endParaRPr lang="en-US" dirty="0">
              <a:latin typeface="Consolas"/>
            </a:endParaRPr>
          </a:p>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GameEngine</a:t>
            </a:r>
            <a:r>
              <a:rPr lang="en-US" b="1" dirty="0">
                <a:solidFill>
                  <a:srgbClr val="000000"/>
                </a:solidFill>
                <a:latin typeface="Consolas"/>
              </a:rPr>
              <a:t> {</a:t>
            </a:r>
          </a:p>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addScore</a:t>
            </a:r>
            <a:r>
              <a:rPr lang="en-US" b="1" dirty="0">
                <a:solidFill>
                  <a:srgbClr val="000000"/>
                </a:solidFill>
                <a:latin typeface="Consolas"/>
              </a:rPr>
              <a:t>(</a:t>
            </a:r>
            <a:r>
              <a:rPr lang="en-US" b="1" dirty="0" err="1">
                <a:solidFill>
                  <a:srgbClr val="7F0055"/>
                </a:solidFill>
                <a:latin typeface="Consolas"/>
              </a:rPr>
              <a:t>int</a:t>
            </a:r>
            <a:r>
              <a:rPr lang="en-US" b="1" dirty="0">
                <a:solidFill>
                  <a:srgbClr val="000000"/>
                </a:solidFill>
                <a:latin typeface="Consolas"/>
              </a:rPr>
              <a:t> score) {</a:t>
            </a:r>
          </a:p>
          <a:p>
            <a:r>
              <a:rPr lang="en-US" dirty="0">
                <a:solidFill>
                  <a:srgbClr val="000000"/>
                </a:solidFill>
                <a:latin typeface="Consolas"/>
              </a:rPr>
              <a:t>  </a:t>
            </a:r>
            <a:r>
              <a:rPr lang="en-US" dirty="0" err="1">
                <a:solidFill>
                  <a:srgbClr val="000000"/>
                </a:solidFill>
                <a:latin typeface="Consolas"/>
              </a:rPr>
              <a:t>GameState.</a:t>
            </a:r>
            <a:r>
              <a:rPr lang="en-US" i="1" dirty="0" err="1">
                <a:solidFill>
                  <a:srgbClr val="0000C0"/>
                </a:solidFill>
                <a:latin typeface="Consolas"/>
              </a:rPr>
              <a:t>score</a:t>
            </a:r>
            <a:r>
              <a:rPr lang="en-US" i="1" dirty="0">
                <a:solidFill>
                  <a:srgbClr val="000000"/>
                </a:solidFill>
                <a:latin typeface="Consolas"/>
              </a:rPr>
              <a:t> += score;</a:t>
            </a:r>
          </a:p>
          <a:p>
            <a:r>
              <a:rPr lang="en-US" dirty="0">
                <a:solidFill>
                  <a:srgbClr val="000000"/>
                </a:solidFill>
                <a:latin typeface="Consolas"/>
              </a:rPr>
              <a:t> }</a:t>
            </a:r>
          </a:p>
          <a:p>
            <a:r>
              <a:rPr lang="en-US" dirty="0">
                <a:solidFill>
                  <a:srgbClr val="000000"/>
                </a:solidFill>
                <a:latin typeface="Consolas"/>
              </a:rPr>
              <a:t>}</a:t>
            </a:r>
          </a:p>
          <a:p>
            <a:endParaRPr lang="en-US" dirty="0">
              <a:latin typeface="Consolas"/>
            </a:endParaRPr>
          </a:p>
          <a:p>
            <a:r>
              <a:rPr lang="en-US" b="1" dirty="0">
                <a:solidFill>
                  <a:srgbClr val="7F0055"/>
                </a:solidFill>
                <a:latin typeface="Consolas"/>
              </a:rPr>
              <a:t>class</a:t>
            </a:r>
            <a:r>
              <a:rPr lang="en-US" b="1" dirty="0">
                <a:solidFill>
                  <a:srgbClr val="000000"/>
                </a:solidFill>
                <a:latin typeface="Consolas"/>
              </a:rPr>
              <a:t> Player {</a:t>
            </a:r>
          </a:p>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resetScore</a:t>
            </a:r>
            <a:r>
              <a:rPr lang="en-US" b="1"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GameState.</a:t>
            </a:r>
            <a:r>
              <a:rPr lang="en-US" i="1" dirty="0" err="1">
                <a:solidFill>
                  <a:srgbClr val="0000C0"/>
                </a:solidFill>
                <a:latin typeface="Consolas"/>
              </a:rPr>
              <a:t>score</a:t>
            </a:r>
            <a:r>
              <a:rPr lang="en-US" i="1" dirty="0">
                <a:solidFill>
                  <a:srgbClr val="000000"/>
                </a:solidFill>
                <a:latin typeface="Consolas"/>
              </a:rPr>
              <a:t> = 0;</a:t>
            </a:r>
          </a:p>
          <a:p>
            <a:r>
              <a:rPr lang="en-US" dirty="0">
                <a:solidFill>
                  <a:srgbClr val="000000"/>
                </a:solidFill>
                <a:latin typeface="Consolas"/>
              </a:rPr>
              <a:t> }</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023362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Coupling</a:t>
            </a:r>
          </a:p>
        </p:txBody>
      </p:sp>
      <p:sp>
        <p:nvSpPr>
          <p:cNvPr id="3" name="Content Placeholder 2"/>
          <p:cNvSpPr>
            <a:spLocks noGrp="1"/>
          </p:cNvSpPr>
          <p:nvPr>
            <p:ph idx="1"/>
          </p:nvPr>
        </p:nvSpPr>
        <p:spPr>
          <a:xfrm>
            <a:off x="457200" y="1600200"/>
            <a:ext cx="3124200" cy="2018169"/>
          </a:xfrm>
        </p:spPr>
        <p:txBody>
          <a:bodyPr/>
          <a:lstStyle/>
          <a:p>
            <a:pPr marL="114300" indent="0">
              <a:buNone/>
            </a:pPr>
            <a:r>
              <a:rPr lang="en-US" dirty="0"/>
              <a:t>Share an externally imposed data format or communication protocol</a:t>
            </a:r>
          </a:p>
        </p:txBody>
      </p:sp>
      <p:sp>
        <p:nvSpPr>
          <p:cNvPr id="4" name="Slide Number Placeholder 3"/>
          <p:cNvSpPr>
            <a:spLocks noGrp="1"/>
          </p:cNvSpPr>
          <p:nvPr>
            <p:ph type="sldNum" sz="quarter" idx="12"/>
          </p:nvPr>
        </p:nvSpPr>
        <p:spPr/>
        <p:txBody>
          <a:bodyPr/>
          <a:lstStyle/>
          <a:p>
            <a:fld id="{584C733F-D9F4-4F37-95FD-68DC42D899AF}" type="slidenum">
              <a:rPr lang="en-US" smtClean="0"/>
              <a:t>19</a:t>
            </a:fld>
            <a:endParaRPr lang="en-US"/>
          </a:p>
        </p:txBody>
      </p:sp>
      <p:sp>
        <p:nvSpPr>
          <p:cNvPr id="6" name="Rectangle 5"/>
          <p:cNvSpPr/>
          <p:nvPr/>
        </p:nvSpPr>
        <p:spPr>
          <a:xfrm>
            <a:off x="2514600" y="3870960"/>
            <a:ext cx="6096000" cy="2677656"/>
          </a:xfrm>
          <a:prstGeom prst="rect">
            <a:avLst/>
          </a:prstGeom>
          <a:solidFill>
            <a:schemeClr val="accent5">
              <a:alpha val="10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Player {</a:t>
            </a:r>
          </a:p>
          <a:p>
            <a:r>
              <a:rPr lang="en-US" sz="1400" dirty="0">
                <a:solidFill>
                  <a:srgbClr val="000000"/>
                </a:solidFill>
                <a:latin typeface="Consolas"/>
              </a:rPr>
              <a:t> String </a:t>
            </a:r>
            <a:r>
              <a:rPr lang="en-US" sz="1400" dirty="0">
                <a:solidFill>
                  <a:srgbClr val="0000C0"/>
                </a:solidFill>
                <a:latin typeface="Consolas"/>
              </a:rPr>
              <a:t>name</a:t>
            </a:r>
            <a:r>
              <a:rPr lang="en-US" sz="1400" dirty="0">
                <a:solidFill>
                  <a:srgbClr val="000000"/>
                </a:solidFill>
                <a:latin typeface="Consolas"/>
              </a:rPr>
              <a:t>;</a:t>
            </a:r>
          </a:p>
          <a:p>
            <a:r>
              <a:rPr lang="en-US" sz="1400" b="1" dirty="0">
                <a:solidFill>
                  <a:srgbClr val="7F0055"/>
                </a:solidFill>
                <a:latin typeface="Consolas"/>
              </a:rPr>
              <a:t> 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save() </a:t>
            </a:r>
            <a:r>
              <a:rPr lang="en-US" sz="1400" b="1" dirty="0">
                <a:solidFill>
                  <a:srgbClr val="7F0055"/>
                </a:solidFill>
                <a:latin typeface="Consolas"/>
              </a:rPr>
              <a:t>throws</a:t>
            </a:r>
            <a:r>
              <a:rPr lang="en-US" sz="1400" b="1" dirty="0">
                <a:solidFill>
                  <a:srgbClr val="000000"/>
                </a:solidFill>
                <a:latin typeface="Consolas"/>
              </a:rPr>
              <a:t> Exception {</a:t>
            </a:r>
          </a:p>
          <a:p>
            <a:r>
              <a:rPr lang="en-US" sz="1400" b="1" dirty="0">
                <a:solidFill>
                  <a:srgbClr val="7F0055"/>
                </a:solidFill>
                <a:latin typeface="Consolas"/>
              </a:rPr>
              <a:t>  byte</a:t>
            </a:r>
            <a:r>
              <a:rPr lang="en-US" sz="1400" b="1" dirty="0">
                <a:solidFill>
                  <a:srgbClr val="000000"/>
                </a:solidFill>
                <a:latin typeface="Consolas"/>
              </a:rPr>
              <a:t>[] </a:t>
            </a:r>
            <a:r>
              <a:rPr lang="en-US" sz="1400" b="1" dirty="0" err="1">
                <a:solidFill>
                  <a:srgbClr val="000000"/>
                </a:solidFill>
                <a:latin typeface="Consolas"/>
              </a:rPr>
              <a:t>ser</a:t>
            </a:r>
            <a:r>
              <a:rPr lang="en-US" sz="1400" b="1" dirty="0">
                <a:solidFill>
                  <a:srgbClr val="000000"/>
                </a:solidFill>
                <a:latin typeface="Consolas"/>
              </a:rPr>
              <a:t> = </a:t>
            </a:r>
            <a:r>
              <a:rPr lang="en-US" sz="1400" b="1" dirty="0" err="1">
                <a:solidFill>
                  <a:srgbClr val="0000C0"/>
                </a:solidFill>
                <a:latin typeface="Consolas"/>
              </a:rPr>
              <a:t>name</a:t>
            </a:r>
            <a:r>
              <a:rPr lang="en-US" sz="1400" b="1" dirty="0" err="1">
                <a:solidFill>
                  <a:srgbClr val="000000"/>
                </a:solidFill>
                <a:latin typeface="Consolas"/>
              </a:rPr>
              <a:t>.getBytes</a:t>
            </a:r>
            <a:r>
              <a:rPr lang="en-US" sz="1400" b="1" dirty="0">
                <a:solidFill>
                  <a:srgbClr val="000000"/>
                </a:solidFill>
                <a:latin typeface="Consolas"/>
              </a:rPr>
              <a:t>();</a:t>
            </a:r>
          </a:p>
          <a:p>
            <a:r>
              <a:rPr lang="en-US" sz="1400" b="1" dirty="0">
                <a:solidFill>
                  <a:srgbClr val="7F0055"/>
                </a:solidFill>
                <a:latin typeface="Consolas"/>
              </a:rPr>
              <a:t>  for</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i = 0; i &lt; </a:t>
            </a:r>
            <a:r>
              <a:rPr lang="en-US" sz="1400" b="1" dirty="0" err="1">
                <a:solidFill>
                  <a:srgbClr val="000000"/>
                </a:solidFill>
                <a:latin typeface="Consolas"/>
              </a:rPr>
              <a:t>ser.</a:t>
            </a:r>
            <a:r>
              <a:rPr lang="en-US" sz="1400" b="1" dirty="0" err="1">
                <a:solidFill>
                  <a:srgbClr val="0000C0"/>
                </a:solidFill>
                <a:latin typeface="Consolas"/>
              </a:rPr>
              <a:t>length</a:t>
            </a:r>
            <a:r>
              <a:rPr lang="en-US" sz="1400" b="1" dirty="0">
                <a:solidFill>
                  <a:srgbClr val="000000"/>
                </a:solidFill>
                <a:latin typeface="Consolas"/>
              </a:rPr>
              <a:t>; ++i) {</a:t>
            </a:r>
          </a:p>
          <a:p>
            <a:r>
              <a:rPr lang="en-US" sz="1400" dirty="0">
                <a:solidFill>
                  <a:srgbClr val="000000"/>
                </a:solidFill>
                <a:latin typeface="Consolas"/>
              </a:rPr>
              <a:t>   </a:t>
            </a:r>
            <a:r>
              <a:rPr lang="en-US" sz="1400" dirty="0" err="1">
                <a:solidFill>
                  <a:srgbClr val="000000"/>
                </a:solidFill>
                <a:latin typeface="Consolas"/>
              </a:rPr>
              <a:t>ser</a:t>
            </a:r>
            <a:r>
              <a:rPr lang="en-US" sz="1400" dirty="0">
                <a:solidFill>
                  <a:srgbClr val="000000"/>
                </a:solidFill>
                <a:latin typeface="Consolas"/>
              </a:rPr>
              <a:t>[i] = (</a:t>
            </a:r>
            <a:r>
              <a:rPr lang="en-US" sz="1400" b="1" dirty="0">
                <a:solidFill>
                  <a:srgbClr val="7F0055"/>
                </a:solidFill>
                <a:latin typeface="Consolas"/>
              </a:rPr>
              <a:t>byte</a:t>
            </a:r>
            <a:r>
              <a:rPr lang="en-US" sz="1400" b="1" dirty="0">
                <a:solidFill>
                  <a:srgbClr val="000000"/>
                </a:solidFill>
                <a:latin typeface="Consolas"/>
              </a:rPr>
              <a:t>)(</a:t>
            </a:r>
            <a:r>
              <a:rPr lang="en-US" sz="1400" b="1" dirty="0" err="1">
                <a:solidFill>
                  <a:srgbClr val="000000"/>
                </a:solidFill>
                <a:latin typeface="Consolas"/>
              </a:rPr>
              <a:t>ser</a:t>
            </a:r>
            <a:r>
              <a:rPr lang="en-US" sz="1400" b="1" dirty="0">
                <a:solidFill>
                  <a:srgbClr val="000000"/>
                </a:solidFill>
                <a:latin typeface="Consolas"/>
              </a:rPr>
              <a:t>[i] &amp; 0x1F00);</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FileOutputStream</a:t>
            </a:r>
            <a:r>
              <a:rPr lang="en-US" sz="1400" dirty="0">
                <a:solidFill>
                  <a:srgbClr val="000000"/>
                </a:solidFill>
                <a:latin typeface="Consolas"/>
              </a:rPr>
              <a:t> f = </a:t>
            </a:r>
            <a:r>
              <a:rPr lang="en-US" sz="1400" b="1" dirty="0">
                <a:solidFill>
                  <a:srgbClr val="7F0055"/>
                </a:solidFill>
                <a:latin typeface="Consolas"/>
              </a:rPr>
              <a:t>new</a:t>
            </a:r>
            <a:r>
              <a:rPr lang="en-US" sz="1400" b="1" dirty="0">
                <a:solidFill>
                  <a:srgbClr val="000000"/>
                </a:solidFill>
                <a:latin typeface="Consolas"/>
              </a:rPr>
              <a:t> </a:t>
            </a:r>
            <a:r>
              <a:rPr lang="en-US" sz="1400" b="1" dirty="0" err="1">
                <a:solidFill>
                  <a:srgbClr val="000000"/>
                </a:solidFill>
                <a:latin typeface="Consolas"/>
              </a:rPr>
              <a:t>FileOutputStream</a:t>
            </a:r>
            <a:r>
              <a:rPr lang="en-US" sz="1400" b="1" dirty="0">
                <a:solidFill>
                  <a:srgbClr val="000000"/>
                </a:solidFill>
                <a:latin typeface="Consolas"/>
              </a:rPr>
              <a:t>(</a:t>
            </a:r>
            <a:r>
              <a:rPr lang="en-US" sz="1400" b="1" dirty="0">
                <a:solidFill>
                  <a:srgbClr val="2A00FF"/>
                </a:solidFill>
                <a:latin typeface="Consolas"/>
              </a:rPr>
              <a:t>"player.dat"</a:t>
            </a:r>
            <a:r>
              <a:rPr lang="en-US" sz="1400" b="1"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f.write</a:t>
            </a:r>
            <a:r>
              <a:rPr lang="en-US" sz="1400" dirty="0">
                <a:solidFill>
                  <a:srgbClr val="000000"/>
                </a:solidFill>
                <a:latin typeface="Consolas"/>
              </a:rPr>
              <a:t>(</a:t>
            </a:r>
            <a:r>
              <a:rPr lang="en-US" sz="1400" dirty="0" err="1">
                <a:solidFill>
                  <a:srgbClr val="000000"/>
                </a:solidFill>
                <a:latin typeface="Consolas"/>
              </a:rPr>
              <a:t>ser</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f.close</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endParaRPr lang="en-US" sz="1400" dirty="0"/>
          </a:p>
        </p:txBody>
      </p:sp>
      <p:sp>
        <p:nvSpPr>
          <p:cNvPr id="8" name="Rectangle 7"/>
          <p:cNvSpPr/>
          <p:nvPr/>
        </p:nvSpPr>
        <p:spPr>
          <a:xfrm>
            <a:off x="4038600" y="1447800"/>
            <a:ext cx="4572000" cy="2246769"/>
          </a:xfrm>
          <a:prstGeom prst="rect">
            <a:avLst/>
          </a:prstGeom>
          <a:solidFill>
            <a:schemeClr val="accent5">
              <a:alpha val="10000"/>
            </a:schemeClr>
          </a:solidFill>
        </p:spPr>
        <p:style>
          <a:lnRef idx="2">
            <a:schemeClr val="accent5"/>
          </a:lnRef>
          <a:fillRef idx="1">
            <a:schemeClr val="lt1"/>
          </a:fillRef>
          <a:effectRef idx="0">
            <a:schemeClr val="accent5"/>
          </a:effectRef>
          <a:fontRef idx="minor">
            <a:schemeClr val="dk1"/>
          </a:fontRef>
        </p:style>
        <p:txBody>
          <a:bodyPr>
            <a:spAutoFit/>
          </a:bodyPr>
          <a:lstStyle/>
          <a:p>
            <a:r>
              <a:rPr lang="en-US" sz="1400" dirty="0">
                <a:solidFill>
                  <a:srgbClr val="3F7F5F"/>
                </a:solidFill>
                <a:latin typeface="Consolas"/>
              </a:rPr>
              <a:t>// &lt;&lt;</a:t>
            </a:r>
            <a:r>
              <a:rPr lang="en-US" sz="1400" dirty="0" err="1">
                <a:solidFill>
                  <a:srgbClr val="3F7F5F"/>
                </a:solidFill>
                <a:latin typeface="Consolas"/>
              </a:rPr>
              <a:t>external_software</a:t>
            </a:r>
            <a:r>
              <a:rPr lang="en-US" sz="1400" dirty="0">
                <a:solidFill>
                  <a:srgbClr val="3F7F5F"/>
                </a:solidFill>
                <a:latin typeface="Consolas"/>
              </a:rPr>
              <a:t>&gt;&gt; </a:t>
            </a:r>
          </a:p>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Serializer</a:t>
            </a:r>
            <a:r>
              <a:rPr lang="en-US" sz="1400" b="1" dirty="0">
                <a:solidFill>
                  <a:srgbClr val="000000"/>
                </a:solidFill>
                <a:latin typeface="Consolas"/>
              </a:rPr>
              <a:t> {</a:t>
            </a:r>
          </a:p>
          <a:p>
            <a:r>
              <a:rPr lang="en-US" sz="1400" b="1" dirty="0">
                <a:solidFill>
                  <a:srgbClr val="7F0055"/>
                </a:solidFill>
                <a:latin typeface="Consolas"/>
              </a:rPr>
              <a:t> public</a:t>
            </a:r>
            <a:r>
              <a:rPr lang="en-US" sz="1400" b="1" dirty="0">
                <a:solidFill>
                  <a:srgbClr val="000000"/>
                </a:solidFill>
                <a:latin typeface="Consolas"/>
              </a:rPr>
              <a:t> </a:t>
            </a:r>
            <a:r>
              <a:rPr lang="en-US" sz="1400" b="1" dirty="0">
                <a:solidFill>
                  <a:srgbClr val="7F0055"/>
                </a:solidFill>
                <a:latin typeface="Consolas"/>
              </a:rPr>
              <a:t>static</a:t>
            </a:r>
            <a:r>
              <a:rPr lang="en-US" sz="1400" b="1" dirty="0">
                <a:solidFill>
                  <a:srgbClr val="000000"/>
                </a:solidFill>
                <a:latin typeface="Consolas"/>
              </a:rPr>
              <a:t> </a:t>
            </a:r>
            <a:r>
              <a:rPr lang="en-US" sz="1400" b="1" dirty="0">
                <a:solidFill>
                  <a:srgbClr val="7F0055"/>
                </a:solidFill>
                <a:latin typeface="Consolas"/>
              </a:rPr>
              <a:t>byte</a:t>
            </a:r>
            <a:r>
              <a:rPr lang="en-US" sz="1400" b="1" dirty="0">
                <a:solidFill>
                  <a:srgbClr val="000000"/>
                </a:solidFill>
                <a:latin typeface="Consolas"/>
              </a:rPr>
              <a:t>[] serialize(String s) {</a:t>
            </a:r>
          </a:p>
          <a:p>
            <a:r>
              <a:rPr lang="en-US" sz="1400" b="1" dirty="0">
                <a:solidFill>
                  <a:srgbClr val="7F0055"/>
                </a:solidFill>
                <a:latin typeface="Consolas"/>
              </a:rPr>
              <a:t>  byte</a:t>
            </a:r>
            <a:r>
              <a:rPr lang="en-US" sz="1400" b="1" dirty="0">
                <a:solidFill>
                  <a:srgbClr val="000000"/>
                </a:solidFill>
                <a:latin typeface="Consolas"/>
              </a:rPr>
              <a:t>[] </a:t>
            </a:r>
            <a:r>
              <a:rPr lang="en-US" sz="1400" b="1" dirty="0" err="1">
                <a:solidFill>
                  <a:srgbClr val="000000"/>
                </a:solidFill>
                <a:latin typeface="Consolas"/>
              </a:rPr>
              <a:t>ser</a:t>
            </a:r>
            <a:r>
              <a:rPr lang="en-US" sz="1400" b="1" dirty="0">
                <a:solidFill>
                  <a:srgbClr val="000000"/>
                </a:solidFill>
                <a:latin typeface="Consolas"/>
              </a:rPr>
              <a:t> = </a:t>
            </a:r>
            <a:r>
              <a:rPr lang="en-US" sz="1400" b="1" dirty="0" err="1">
                <a:solidFill>
                  <a:srgbClr val="000000"/>
                </a:solidFill>
                <a:latin typeface="Consolas"/>
              </a:rPr>
              <a:t>s.getBytes</a:t>
            </a:r>
            <a:r>
              <a:rPr lang="en-US" sz="1400" b="1" dirty="0">
                <a:solidFill>
                  <a:srgbClr val="000000"/>
                </a:solidFill>
                <a:latin typeface="Consolas"/>
              </a:rPr>
              <a:t>();</a:t>
            </a:r>
          </a:p>
          <a:p>
            <a:r>
              <a:rPr lang="en-US" sz="1400" b="1" dirty="0">
                <a:solidFill>
                  <a:srgbClr val="7F0055"/>
                </a:solidFill>
                <a:latin typeface="Consolas"/>
              </a:rPr>
              <a:t>  for</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i = 0; i &lt; </a:t>
            </a:r>
            <a:r>
              <a:rPr lang="en-US" sz="1400" b="1" dirty="0" err="1">
                <a:solidFill>
                  <a:srgbClr val="000000"/>
                </a:solidFill>
                <a:latin typeface="Consolas"/>
              </a:rPr>
              <a:t>ser.</a:t>
            </a:r>
            <a:r>
              <a:rPr lang="en-US" sz="1400" b="1" dirty="0" err="1">
                <a:solidFill>
                  <a:srgbClr val="0000C0"/>
                </a:solidFill>
                <a:latin typeface="Consolas"/>
              </a:rPr>
              <a:t>length</a:t>
            </a:r>
            <a:r>
              <a:rPr lang="en-US" sz="1400" b="1" dirty="0">
                <a:solidFill>
                  <a:srgbClr val="000000"/>
                </a:solidFill>
                <a:latin typeface="Consolas"/>
              </a:rPr>
              <a:t>; ++i) {</a:t>
            </a:r>
          </a:p>
          <a:p>
            <a:r>
              <a:rPr lang="en-US" sz="1400" dirty="0">
                <a:solidFill>
                  <a:srgbClr val="000000"/>
                </a:solidFill>
                <a:latin typeface="Consolas"/>
              </a:rPr>
              <a:t>   </a:t>
            </a:r>
            <a:r>
              <a:rPr lang="en-US" sz="1400" dirty="0" err="1">
                <a:solidFill>
                  <a:srgbClr val="000000"/>
                </a:solidFill>
                <a:latin typeface="Consolas"/>
              </a:rPr>
              <a:t>ser</a:t>
            </a:r>
            <a:r>
              <a:rPr lang="en-US" sz="1400" dirty="0">
                <a:solidFill>
                  <a:srgbClr val="000000"/>
                </a:solidFill>
                <a:latin typeface="Consolas"/>
              </a:rPr>
              <a:t>[i] = (</a:t>
            </a:r>
            <a:r>
              <a:rPr lang="en-US" sz="1400" b="1" dirty="0">
                <a:solidFill>
                  <a:srgbClr val="7F0055"/>
                </a:solidFill>
                <a:latin typeface="Consolas"/>
              </a:rPr>
              <a:t>byte</a:t>
            </a:r>
            <a:r>
              <a:rPr lang="en-US" sz="1400" b="1" dirty="0">
                <a:solidFill>
                  <a:srgbClr val="000000"/>
                </a:solidFill>
                <a:latin typeface="Consolas"/>
              </a:rPr>
              <a:t>)(</a:t>
            </a:r>
            <a:r>
              <a:rPr lang="en-US" sz="1400" b="1" dirty="0" err="1">
                <a:solidFill>
                  <a:srgbClr val="000000"/>
                </a:solidFill>
                <a:latin typeface="Consolas"/>
              </a:rPr>
              <a:t>ser</a:t>
            </a:r>
            <a:r>
              <a:rPr lang="en-US" sz="1400" b="1" dirty="0">
                <a:solidFill>
                  <a:srgbClr val="000000"/>
                </a:solidFill>
                <a:latin typeface="Consolas"/>
              </a:rPr>
              <a:t>[i] &amp; 0x1F00);</a:t>
            </a:r>
          </a:p>
          <a:p>
            <a:r>
              <a:rPr lang="en-US" sz="1400" dirty="0">
                <a:solidFill>
                  <a:srgbClr val="000000"/>
                </a:solidFill>
                <a:latin typeface="Consolas"/>
              </a:rPr>
              <a:t>  }</a:t>
            </a:r>
          </a:p>
          <a:p>
            <a:r>
              <a:rPr lang="en-US" sz="1400" b="1" dirty="0">
                <a:solidFill>
                  <a:srgbClr val="7F0055"/>
                </a:solidFill>
                <a:latin typeface="Consolas"/>
              </a:rPr>
              <a:t>  return</a:t>
            </a:r>
            <a:r>
              <a:rPr lang="en-US" sz="1400" b="1" dirty="0">
                <a:solidFill>
                  <a:srgbClr val="000000"/>
                </a:solidFill>
                <a:latin typeface="Consolas"/>
              </a:rPr>
              <a:t> </a:t>
            </a:r>
            <a:r>
              <a:rPr lang="en-US" sz="1400" b="1" dirty="0" err="1">
                <a:solidFill>
                  <a:srgbClr val="000000"/>
                </a:solidFill>
                <a:latin typeface="Consolas"/>
              </a:rPr>
              <a:t>ser</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endParaRPr lang="en-US" sz="1400" dirty="0"/>
          </a:p>
        </p:txBody>
      </p:sp>
    </p:spTree>
    <p:extLst>
      <p:ext uri="{BB962C8B-B14F-4D97-AF65-F5344CB8AC3E}">
        <p14:creationId xmlns:p14="http://schemas.microsoft.com/office/powerpoint/2010/main" val="97920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or Dependency</a:t>
            </a:r>
          </a:p>
        </p:txBody>
      </p:sp>
      <p:sp>
        <p:nvSpPr>
          <p:cNvPr id="3" name="Content Placeholder 2"/>
          <p:cNvSpPr>
            <a:spLocks noGrp="1"/>
          </p:cNvSpPr>
          <p:nvPr>
            <p:ph idx="1"/>
          </p:nvPr>
        </p:nvSpPr>
        <p:spPr>
          <a:xfrm>
            <a:off x="685800" y="2063095"/>
            <a:ext cx="3886200" cy="1969810"/>
          </a:xfrm>
          <a:ln/>
        </p:spPr>
        <p:style>
          <a:lnRef idx="2">
            <a:schemeClr val="accent5"/>
          </a:lnRef>
          <a:fillRef idx="1">
            <a:schemeClr val="lt1"/>
          </a:fillRef>
          <a:effectRef idx="0">
            <a:schemeClr val="accent5"/>
          </a:effectRef>
          <a:fontRef idx="minor">
            <a:schemeClr val="dk1"/>
          </a:fontRef>
        </p:style>
        <p:txBody>
          <a:bodyPr/>
          <a:lstStyle/>
          <a:p>
            <a:pPr marL="114300" indent="0">
              <a:buNone/>
            </a:pPr>
            <a:r>
              <a:rPr lang="en-US" dirty="0"/>
              <a:t>Coupling is the degree to which a software component relies on other software components to achieve its purpose</a:t>
            </a:r>
          </a:p>
          <a:p>
            <a:pPr marL="114300" indent="0">
              <a:buNone/>
            </a:pPr>
            <a:endParaRPr lang="en-US" dirty="0"/>
          </a:p>
          <a:p>
            <a:pPr marL="114300" indent="0">
              <a:buNone/>
            </a:pPr>
            <a:endParaRPr lang="en-US" dirty="0"/>
          </a:p>
        </p:txBody>
      </p:sp>
      <p:sp>
        <p:nvSpPr>
          <p:cNvPr id="4" name="Slide Number Placeholder 3"/>
          <p:cNvSpPr>
            <a:spLocks noGrp="1"/>
          </p:cNvSpPr>
          <p:nvPr>
            <p:ph type="sldNum" sz="quarter" idx="12"/>
          </p:nvPr>
        </p:nvSpPr>
        <p:spPr/>
        <p:txBody>
          <a:bodyPr/>
          <a:lstStyle/>
          <a:p>
            <a:fld id="{584C733F-D9F4-4F37-95FD-68DC42D899AF}" type="slidenum">
              <a:rPr lang="en-US" smtClean="0"/>
              <a:t>2</a:t>
            </a:fld>
            <a:endParaRPr lang="en-US"/>
          </a:p>
        </p:txBody>
      </p:sp>
      <p:pic>
        <p:nvPicPr>
          <p:cNvPr id="1026" name="Picture 2" descr="Hmmm...this doesn't seem like a loosely coupled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14600"/>
            <a:ext cx="2724150" cy="3268980"/>
          </a:xfrm>
          <a:prstGeom prst="rect">
            <a:avLst/>
          </a:prstGeom>
          <a:noFill/>
          <a:ln w="25400">
            <a:solidFill>
              <a:schemeClr val="accent5"/>
            </a:solidFill>
          </a:ln>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a:off x="5604671" y="5812155"/>
            <a:ext cx="3249608" cy="646331"/>
          </a:xfrm>
          <a:prstGeom prst="rect">
            <a:avLst/>
          </a:prstGeom>
          <a:noFill/>
        </p:spPr>
        <p:txBody>
          <a:bodyPr wrap="none" rtlCol="0">
            <a:spAutoFit/>
          </a:bodyPr>
          <a:lstStyle/>
          <a:p>
            <a:pPr algn="ctr"/>
            <a:r>
              <a:rPr lang="en-US" dirty="0"/>
              <a:t>Does your code look like this?</a:t>
            </a:r>
          </a:p>
          <a:p>
            <a:pPr algn="ctr"/>
            <a:r>
              <a:rPr lang="en-US" dirty="0"/>
              <a:t>Is this easy to change?</a:t>
            </a:r>
          </a:p>
        </p:txBody>
      </p:sp>
    </p:spTree>
    <p:extLst>
      <p:ext uri="{BB962C8B-B14F-4D97-AF65-F5344CB8AC3E}">
        <p14:creationId xmlns:p14="http://schemas.microsoft.com/office/powerpoint/2010/main" val="3008241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Cohesion</a:t>
            </a:r>
          </a:p>
        </p:txBody>
      </p:sp>
      <p:sp>
        <p:nvSpPr>
          <p:cNvPr id="7" name="Subtitle 6"/>
          <p:cNvSpPr>
            <a:spLocks noGrp="1"/>
          </p:cNvSpPr>
          <p:nvPr>
            <p:ph type="subTitle" idx="1"/>
          </p:nvPr>
        </p:nvSpPr>
        <p:spPr/>
        <p:txBody>
          <a:bodyPr/>
          <a:lstStyle/>
          <a:p>
            <a:r>
              <a:rPr lang="en-US" dirty="0"/>
              <a:t>Do a set of methods belong together?</a:t>
            </a:r>
          </a:p>
        </p:txBody>
      </p:sp>
      <p:sp>
        <p:nvSpPr>
          <p:cNvPr id="5" name="Slide Number Placeholder 4"/>
          <p:cNvSpPr>
            <a:spLocks noGrp="1"/>
          </p:cNvSpPr>
          <p:nvPr>
            <p:ph type="sldNum" sz="quarter" idx="12"/>
          </p:nvPr>
        </p:nvSpPr>
        <p:spPr/>
        <p:txBody>
          <a:bodyPr/>
          <a:lstStyle/>
          <a:p>
            <a:fld id="{584C733F-D9F4-4F37-95FD-68DC42D899AF}" type="slidenum">
              <a:rPr lang="en-US" smtClean="0"/>
              <a:t>20</a:t>
            </a:fld>
            <a:endParaRPr lang="en-US"/>
          </a:p>
        </p:txBody>
      </p:sp>
    </p:spTree>
    <p:extLst>
      <p:ext uri="{BB962C8B-B14F-4D97-AF65-F5344CB8AC3E}">
        <p14:creationId xmlns:p14="http://schemas.microsoft.com/office/powerpoint/2010/main" val="197143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class’s job?</a:t>
            </a:r>
          </a:p>
        </p:txBody>
      </p:sp>
      <p:sp>
        <p:nvSpPr>
          <p:cNvPr id="4" name="Slide Number Placeholder 3"/>
          <p:cNvSpPr>
            <a:spLocks noGrp="1"/>
          </p:cNvSpPr>
          <p:nvPr>
            <p:ph type="sldNum" sz="quarter" idx="12"/>
          </p:nvPr>
        </p:nvSpPr>
        <p:spPr/>
        <p:txBody>
          <a:bodyPr/>
          <a:lstStyle/>
          <a:p>
            <a:fld id="{584C733F-D9F4-4F37-95FD-68DC42D899AF}" type="slidenum">
              <a:rPr lang="en-US" smtClean="0"/>
              <a:t>21</a:t>
            </a:fld>
            <a:endParaRPr lang="en-US"/>
          </a:p>
        </p:txBody>
      </p:sp>
      <p:sp>
        <p:nvSpPr>
          <p:cNvPr id="6" name="Rectangle 5"/>
          <p:cNvSpPr/>
          <p:nvPr/>
        </p:nvSpPr>
        <p:spPr>
          <a:xfrm>
            <a:off x="2057400" y="3200400"/>
            <a:ext cx="5029200" cy="46166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2400" b="1" dirty="0">
                <a:solidFill>
                  <a:srgbClr val="7F0055"/>
                </a:solidFill>
                <a:latin typeface="Consolas"/>
              </a:rPr>
              <a:t>public</a:t>
            </a:r>
            <a:r>
              <a:rPr lang="en-US" sz="2400" b="1" dirty="0">
                <a:solidFill>
                  <a:srgbClr val="000000"/>
                </a:solidFill>
                <a:latin typeface="Consolas"/>
              </a:rPr>
              <a:t> </a:t>
            </a:r>
            <a:r>
              <a:rPr lang="en-US" sz="2400" b="1" dirty="0">
                <a:solidFill>
                  <a:srgbClr val="7F0055"/>
                </a:solidFill>
                <a:latin typeface="Consolas"/>
              </a:rPr>
              <a:t>class</a:t>
            </a:r>
            <a:r>
              <a:rPr lang="en-US" sz="2400" b="1" dirty="0">
                <a:solidFill>
                  <a:srgbClr val="000000"/>
                </a:solidFill>
                <a:latin typeface="Consolas"/>
              </a:rPr>
              <a:t> </a:t>
            </a:r>
            <a:r>
              <a:rPr lang="en-US" sz="2400" b="1" dirty="0">
                <a:solidFill>
                  <a:schemeClr val="tx1"/>
                </a:solidFill>
                <a:latin typeface="Consolas"/>
              </a:rPr>
              <a:t>Utilities</a:t>
            </a:r>
            <a:endParaRPr lang="en-US" sz="2400" b="1" dirty="0">
              <a:solidFill>
                <a:srgbClr val="000000"/>
              </a:solidFill>
              <a:latin typeface="Consolas"/>
            </a:endParaRPr>
          </a:p>
        </p:txBody>
      </p:sp>
    </p:spTree>
    <p:extLst>
      <p:ext uri="{BB962C8B-B14F-4D97-AF65-F5344CB8AC3E}">
        <p14:creationId xmlns:p14="http://schemas.microsoft.com/office/powerpoint/2010/main" val="177674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class’s job?</a:t>
            </a:r>
          </a:p>
        </p:txBody>
      </p:sp>
      <p:sp>
        <p:nvSpPr>
          <p:cNvPr id="3" name="Content Placeholder 2"/>
          <p:cNvSpPr>
            <a:spLocks noGrp="1"/>
          </p:cNvSpPr>
          <p:nvPr>
            <p:ph idx="1"/>
          </p:nvPr>
        </p:nvSpPr>
        <p:spPr/>
        <p:txBody>
          <a:bodyPr/>
          <a:lstStyle/>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SaveButton</a:t>
            </a:r>
            <a:r>
              <a:rPr lang="en-US" b="1"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JButton</a:t>
            </a:r>
            <a:r>
              <a:rPr lang="en-US" b="1"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implements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ActionListener</a:t>
            </a:r>
            <a:endParaRPr lang="en-US" b="1"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SaveButton</a:t>
            </a:r>
            <a:r>
              <a:rPr lang="en-US" b="1"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		super</a:t>
            </a:r>
            <a:r>
              <a:rPr lang="en-US" b="1" dirty="0">
                <a:solidFill>
                  <a:srgbClr val="000000"/>
                </a:solidFill>
                <a:latin typeface="Consolas" panose="020B0609020204030204" pitchFamily="49" charset="0"/>
              </a:rPr>
              <a:t>(“Save”);</a:t>
            </a:r>
          </a:p>
          <a:p>
            <a:pPr marL="0" indent="0">
              <a:buNone/>
            </a:pPr>
            <a:r>
              <a:rPr lang="en-US" b="1" dirty="0">
                <a:solidFill>
                  <a:srgbClr val="7F0055"/>
                </a:solidFill>
                <a:latin typeface="Consolas" panose="020B0609020204030204" pitchFamily="49" charset="0"/>
              </a:rPr>
              <a:t>		</a:t>
            </a:r>
            <a:r>
              <a:rPr lang="en-US" b="1" dirty="0" err="1">
                <a:solidFill>
                  <a:srgbClr val="7F0055"/>
                </a:solidFill>
                <a:latin typeface="Consolas" panose="020B0609020204030204" pitchFamily="49" charset="0"/>
              </a:rPr>
              <a:t>this</a:t>
            </a:r>
            <a:r>
              <a:rPr lang="en-US" b="1" dirty="0" err="1">
                <a:solidFill>
                  <a:srgbClr val="000000"/>
                </a:solidFill>
                <a:latin typeface="Consolas" panose="020B0609020204030204" pitchFamily="49" charset="0"/>
              </a:rPr>
              <a:t>.addActionListener</a:t>
            </a:r>
            <a:r>
              <a:rPr lang="en-US" b="1"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584C733F-D9F4-4F37-95FD-68DC42D899AF}" type="slidenum">
              <a:rPr lang="en-US" smtClean="0"/>
              <a:t>22</a:t>
            </a:fld>
            <a:endParaRPr lang="en-US"/>
          </a:p>
        </p:txBody>
      </p:sp>
    </p:spTree>
    <p:extLst>
      <p:ext uri="{BB962C8B-B14F-4D97-AF65-F5344CB8AC3E}">
        <p14:creationId xmlns:p14="http://schemas.microsoft.com/office/powerpoint/2010/main" val="1164750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this class’s job?</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Main</a:t>
            </a:r>
          </a:p>
          <a:p>
            <a:pPr marL="0" indent="0">
              <a:buNone/>
            </a:pPr>
            <a:r>
              <a:rPr lang="en-US" b="1" dirty="0">
                <a:solidFill>
                  <a:srgbClr val="7F0055"/>
                </a:solidFill>
                <a:latin typeface="Consolas" panose="020B0609020204030204" pitchFamily="49" charset="0"/>
              </a:rPr>
              <a:t>	extends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ActionEvent</a:t>
            </a:r>
            <a:endParaRPr lang="en-US" b="1" dirty="0">
              <a:solidFill>
                <a:srgbClr val="000000"/>
              </a:solidFill>
              <a:latin typeface="Consolas" panose="020B0609020204030204" pitchFamily="49" charset="0"/>
            </a:endParaRPr>
          </a:p>
          <a:p>
            <a:pPr marL="0" indent="0">
              <a:buNone/>
            </a:pPr>
            <a:r>
              <a:rPr lang="en-US" b="1" dirty="0">
                <a:solidFill>
                  <a:srgbClr val="7F0055"/>
                </a:solidFill>
                <a:latin typeface="Consolas" panose="020B0609020204030204" pitchFamily="49" charset="0"/>
              </a:rPr>
              <a:t>	implements</a:t>
            </a:r>
            <a:r>
              <a:rPr lang="en-US" b="1" dirty="0">
                <a:solidFill>
                  <a:srgbClr val="000000"/>
                </a:solidFill>
                <a:latin typeface="Consolas" panose="020B0609020204030204" pitchFamily="49" charset="0"/>
              </a:rPr>
              <a:t> Iterator&lt;Main&gt;, </a:t>
            </a:r>
            <a:r>
              <a:rPr lang="en-US" b="1" dirty="0" err="1">
                <a:solidFill>
                  <a:srgbClr val="000000"/>
                </a:solidFill>
                <a:latin typeface="Consolas" panose="020B0609020204030204" pitchFamily="49" charset="0"/>
              </a:rPr>
              <a:t>Throwable</a:t>
            </a:r>
            <a:r>
              <a:rPr lang="en-US" b="1" dirty="0">
                <a:solidFill>
                  <a:srgbClr val="000000"/>
                </a:solidFill>
                <a:latin typeface="Consolas" panose="020B0609020204030204" pitchFamily="49" charset="0"/>
              </a:rPr>
              <a:t>, </a:t>
            </a:r>
            <a:br>
              <a:rPr lang="en-US" b="1" dirty="0">
                <a:solidFill>
                  <a:srgbClr val="000000"/>
                </a:solidFill>
                <a:latin typeface="Consolas" panose="020B0609020204030204" pitchFamily="49" charset="0"/>
              </a:rPr>
            </a:br>
            <a:r>
              <a:rPr lang="en-US" b="1" dirty="0">
                <a:solidFill>
                  <a:srgbClr val="000000"/>
                </a:solidFill>
                <a:latin typeface="Consolas" panose="020B0609020204030204" pitchFamily="49" charset="0"/>
              </a:rPr>
              <a:t>		     Executor, Runnable, </a:t>
            </a:r>
            <a:r>
              <a:rPr lang="en-US" b="1" dirty="0" err="1">
                <a:solidFill>
                  <a:srgbClr val="000000"/>
                </a:solidFill>
                <a:latin typeface="Consolas" panose="020B0609020204030204" pitchFamily="49" charset="0"/>
              </a:rPr>
              <a:t>ActionListener</a:t>
            </a:r>
            <a:endParaRPr lang="en-US" b="1" dirty="0">
              <a:solidFill>
                <a:srgbClr val="000000"/>
              </a:solidFill>
              <a:latin typeface="Consolas" panose="020B0609020204030204" pitchFamily="49" charset="0"/>
            </a:endParaRPr>
          </a:p>
          <a:p>
            <a:pPr marL="0" indent="0">
              <a:buNone/>
            </a:pP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endParaRPr lang="en-US" b="1" dirty="0">
              <a:solidFill>
                <a:srgbClr val="000000"/>
              </a:solidFill>
              <a:latin typeface="Consolas" panose="020B0609020204030204" pitchFamily="49" charset="0"/>
            </a:endParaRPr>
          </a:p>
          <a:p>
            <a:pPr marL="0" indent="0">
              <a:buNone/>
            </a:pPr>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Main next() </a:t>
            </a: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this</a:t>
            </a:r>
            <a:r>
              <a:rPr lang="en-US" b="1" dirty="0" err="1">
                <a:solidFill>
                  <a:srgbClr val="000000"/>
                </a:solidFill>
                <a:latin typeface="Consolas" panose="020B0609020204030204" pitchFamily="49" charset="0"/>
              </a:rPr>
              <a:t>.hasNext</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			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this</a:t>
            </a:r>
            <a:r>
              <a:rPr lang="en-US" b="1" dirty="0" err="1">
                <a:solidFill>
                  <a:srgbClr val="000000"/>
                </a:solidFill>
                <a:latin typeface="Consolas" panose="020B0609020204030204" pitchFamily="49" charset="0"/>
              </a:rPr>
              <a:t>.execute</a:t>
            </a:r>
            <a:r>
              <a:rPr lang="en-US" b="1"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		</a:t>
            </a:r>
            <a:r>
              <a:rPr lang="en-US" b="1" dirty="0" err="1">
                <a:solidFill>
                  <a:srgbClr val="7F0055"/>
                </a:solidFill>
                <a:latin typeface="Consolas" panose="020B0609020204030204" pitchFamily="49" charset="0"/>
              </a:rPr>
              <a:t>this</a:t>
            </a:r>
            <a:r>
              <a:rPr lang="en-US" b="1" dirty="0" err="1">
                <a:solidFill>
                  <a:srgbClr val="000000"/>
                </a:solidFill>
                <a:latin typeface="Consolas" panose="020B0609020204030204" pitchFamily="49" charset="0"/>
              </a:rPr>
              <a:t>.actionPerformed</a:t>
            </a:r>
            <a:r>
              <a:rPr lang="en-US" b="1"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p:txBody>
      </p:sp>
      <p:sp>
        <p:nvSpPr>
          <p:cNvPr id="4" name="Slide Number Placeholder 3"/>
          <p:cNvSpPr>
            <a:spLocks noGrp="1"/>
          </p:cNvSpPr>
          <p:nvPr>
            <p:ph type="sldNum" sz="quarter" idx="12"/>
          </p:nvPr>
        </p:nvSpPr>
        <p:spPr/>
        <p:txBody>
          <a:bodyPr/>
          <a:lstStyle/>
          <a:p>
            <a:fld id="{584C733F-D9F4-4F37-95FD-68DC42D899AF}" type="slidenum">
              <a:rPr lang="en-US" smtClean="0"/>
              <a:t>23</a:t>
            </a:fld>
            <a:endParaRPr lang="en-US"/>
          </a:p>
        </p:txBody>
      </p:sp>
    </p:spTree>
    <p:extLst>
      <p:ext uri="{BB962C8B-B14F-4D97-AF65-F5344CB8AC3E}">
        <p14:creationId xmlns:p14="http://schemas.microsoft.com/office/powerpoint/2010/main" val="3474996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Responsibility Principle (SRP)</a:t>
            </a:r>
          </a:p>
        </p:txBody>
      </p:sp>
      <p:sp>
        <p:nvSpPr>
          <p:cNvPr id="3" name="Content Placeholder 2"/>
          <p:cNvSpPr>
            <a:spLocks noGrp="1"/>
          </p:cNvSpPr>
          <p:nvPr>
            <p:ph idx="1"/>
          </p:nvPr>
        </p:nvSpPr>
        <p:spPr/>
        <p:txBody>
          <a:bodyPr>
            <a:normAutofit/>
          </a:bodyPr>
          <a:lstStyle/>
          <a:p>
            <a:r>
              <a:rPr lang="en-US" sz="2400" u="sng" dirty="0"/>
              <a:t>Naïve definition</a:t>
            </a:r>
            <a:r>
              <a:rPr lang="en-US" sz="2400" dirty="0"/>
              <a:t>: a class </a:t>
            </a:r>
            <a:r>
              <a:rPr lang="en-US" sz="2400" b="1" dirty="0"/>
              <a:t>should do one thing</a:t>
            </a:r>
            <a:r>
              <a:rPr lang="en-US" sz="2400" dirty="0"/>
              <a:t>.</a:t>
            </a:r>
          </a:p>
          <a:p>
            <a:endParaRPr lang="en-US" sz="2400" dirty="0"/>
          </a:p>
          <a:p>
            <a:r>
              <a:rPr lang="en-US" sz="2400" u="sng" dirty="0"/>
              <a:t>Actual definition</a:t>
            </a:r>
            <a:r>
              <a:rPr lang="en-US" sz="2400" dirty="0"/>
              <a:t>: a class should have </a:t>
            </a:r>
            <a:r>
              <a:rPr lang="en-US" sz="2400" b="1" dirty="0"/>
              <a:t>one</a:t>
            </a:r>
            <a:r>
              <a:rPr lang="en-US" sz="2400" dirty="0"/>
              <a:t> </a:t>
            </a:r>
            <a:r>
              <a:rPr lang="en-US" sz="2400" b="1" dirty="0"/>
              <a:t>reason to change</a:t>
            </a:r>
            <a:r>
              <a:rPr lang="en-US" sz="2400" dirty="0"/>
              <a:t>.</a:t>
            </a:r>
          </a:p>
        </p:txBody>
      </p:sp>
      <p:sp>
        <p:nvSpPr>
          <p:cNvPr id="4" name="Slide Number Placeholder 3"/>
          <p:cNvSpPr>
            <a:spLocks noGrp="1"/>
          </p:cNvSpPr>
          <p:nvPr>
            <p:ph type="sldNum" sz="quarter" idx="12"/>
          </p:nvPr>
        </p:nvSpPr>
        <p:spPr/>
        <p:txBody>
          <a:bodyPr/>
          <a:lstStyle/>
          <a:p>
            <a:fld id="{584C733F-D9F4-4F37-95FD-68DC42D899AF}" type="slidenum">
              <a:rPr lang="en-US" smtClean="0"/>
              <a:t>24</a:t>
            </a:fld>
            <a:endParaRPr lang="en-US"/>
          </a:p>
        </p:txBody>
      </p:sp>
    </p:spTree>
    <p:extLst>
      <p:ext uri="{BB962C8B-B14F-4D97-AF65-F5344CB8AC3E}">
        <p14:creationId xmlns:p14="http://schemas.microsoft.com/office/powerpoint/2010/main" val="126264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reasons to change does </a:t>
            </a:r>
            <a:r>
              <a:rPr lang="en-US" dirty="0" err="1"/>
              <a:t>MouseListener</a:t>
            </a:r>
            <a:r>
              <a:rPr lang="en-US" dirty="0"/>
              <a:t> impose?</a:t>
            </a:r>
          </a:p>
        </p:txBody>
      </p:sp>
      <p:sp>
        <p:nvSpPr>
          <p:cNvPr id="4" name="Slide Number Placeholder 3"/>
          <p:cNvSpPr>
            <a:spLocks noGrp="1"/>
          </p:cNvSpPr>
          <p:nvPr>
            <p:ph type="sldNum" sz="quarter" idx="12"/>
          </p:nvPr>
        </p:nvSpPr>
        <p:spPr/>
        <p:txBody>
          <a:bodyPr/>
          <a:lstStyle/>
          <a:p>
            <a:fld id="{584C733F-D9F4-4F37-95FD-68DC42D899AF}" type="slidenum">
              <a:rPr lang="en-US" smtClean="0"/>
              <a:t>25</a:t>
            </a:fld>
            <a:endParaRPr lang="en-US"/>
          </a:p>
        </p:txBody>
      </p:sp>
      <p:sp>
        <p:nvSpPr>
          <p:cNvPr id="5" name="Rectangle 4"/>
          <p:cNvSpPr/>
          <p:nvPr/>
        </p:nvSpPr>
        <p:spPr>
          <a:xfrm>
            <a:off x="1981200" y="1905000"/>
            <a:ext cx="5476240" cy="2862322"/>
          </a:xfrm>
          <a:prstGeom prst="rect">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interface</a:t>
            </a:r>
            <a:r>
              <a:rPr lang="en-US" b="1" dirty="0">
                <a:solidFill>
                  <a:srgbClr val="000000"/>
                </a:solidFill>
                <a:latin typeface="Consolas"/>
              </a:rPr>
              <a:t> </a:t>
            </a:r>
            <a:r>
              <a:rPr lang="en-US" b="1" dirty="0" err="1">
                <a:solidFill>
                  <a:srgbClr val="000000"/>
                </a:solidFill>
                <a:latin typeface="Consolas"/>
              </a:rPr>
              <a:t>MouseListener</a:t>
            </a:r>
            <a:r>
              <a:rPr lang="en-US" b="1" dirty="0">
                <a:solidFill>
                  <a:srgbClr val="000000"/>
                </a:solidFill>
                <a:latin typeface="Consolas"/>
              </a:rPr>
              <a:t> </a:t>
            </a:r>
          </a:p>
          <a:p>
            <a:r>
              <a:rPr lang="en-US" b="1" dirty="0">
                <a:solidFill>
                  <a:srgbClr val="000000"/>
                </a:solidFill>
                <a:latin typeface="Consolas"/>
              </a:rPr>
              <a:t>	          </a:t>
            </a:r>
            <a:r>
              <a:rPr lang="en-US" b="1" dirty="0">
                <a:solidFill>
                  <a:srgbClr val="7F0055"/>
                </a:solidFill>
                <a:latin typeface="Consolas"/>
              </a:rPr>
              <a:t>extends</a:t>
            </a:r>
            <a:r>
              <a:rPr lang="en-US" b="1" dirty="0">
                <a:solidFill>
                  <a:srgbClr val="000000"/>
                </a:solidFill>
                <a:latin typeface="Consolas"/>
              </a:rPr>
              <a:t> </a:t>
            </a:r>
            <a:r>
              <a:rPr lang="en-US" b="1" dirty="0" err="1">
                <a:solidFill>
                  <a:srgbClr val="000000"/>
                </a:solidFill>
                <a:latin typeface="Consolas"/>
              </a:rPr>
              <a:t>EventListener</a:t>
            </a:r>
            <a:r>
              <a:rPr lang="en-US" b="1" dirty="0">
                <a:solidFill>
                  <a:srgbClr val="000000"/>
                </a:solidFill>
                <a:latin typeface="Consolas"/>
              </a:rPr>
              <a:t> {</a:t>
            </a:r>
          </a:p>
          <a:p>
            <a:endParaRPr lang="en-US" dirty="0">
              <a:latin typeface="Consolas"/>
            </a:endParaRPr>
          </a:p>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mouseClicked</a:t>
            </a:r>
            <a:r>
              <a:rPr lang="en-US" b="1" dirty="0">
                <a:solidFill>
                  <a:srgbClr val="000000"/>
                </a:solidFill>
                <a:latin typeface="Consolas"/>
              </a:rPr>
              <a:t>(</a:t>
            </a:r>
            <a:r>
              <a:rPr lang="en-US" b="1" dirty="0" err="1">
                <a:solidFill>
                  <a:srgbClr val="000000"/>
                </a:solidFill>
                <a:latin typeface="Consolas"/>
              </a:rPr>
              <a:t>MouseEvent</a:t>
            </a:r>
            <a:r>
              <a:rPr lang="en-US" b="1" dirty="0">
                <a:solidFill>
                  <a:srgbClr val="000000"/>
                </a:solidFill>
                <a:latin typeface="Consolas"/>
              </a:rPr>
              <a:t> e);</a:t>
            </a:r>
            <a:endParaRPr lang="en-US" dirty="0">
              <a:latin typeface="Consolas"/>
            </a:endParaRPr>
          </a:p>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mousePressed</a:t>
            </a:r>
            <a:r>
              <a:rPr lang="en-US" b="1" dirty="0">
                <a:solidFill>
                  <a:srgbClr val="000000"/>
                </a:solidFill>
                <a:latin typeface="Consolas"/>
              </a:rPr>
              <a:t>(</a:t>
            </a:r>
            <a:r>
              <a:rPr lang="en-US" b="1" dirty="0" err="1">
                <a:solidFill>
                  <a:srgbClr val="000000"/>
                </a:solidFill>
                <a:latin typeface="Consolas"/>
              </a:rPr>
              <a:t>MouseEvent</a:t>
            </a:r>
            <a:r>
              <a:rPr lang="en-US" b="1" dirty="0">
                <a:solidFill>
                  <a:srgbClr val="000000"/>
                </a:solidFill>
                <a:latin typeface="Consolas"/>
              </a:rPr>
              <a:t> e);</a:t>
            </a:r>
          </a:p>
          <a:p>
            <a:r>
              <a:rPr lang="en-US" dirty="0">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mouseReleased</a:t>
            </a:r>
            <a:r>
              <a:rPr lang="en-US" b="1" dirty="0">
                <a:solidFill>
                  <a:srgbClr val="000000"/>
                </a:solidFill>
                <a:latin typeface="Consolas"/>
              </a:rPr>
              <a:t>(</a:t>
            </a:r>
            <a:r>
              <a:rPr lang="en-US" b="1" dirty="0" err="1">
                <a:solidFill>
                  <a:srgbClr val="000000"/>
                </a:solidFill>
                <a:latin typeface="Consolas"/>
              </a:rPr>
              <a:t>MouseEvent</a:t>
            </a:r>
            <a:r>
              <a:rPr lang="en-US" b="1" dirty="0">
                <a:solidFill>
                  <a:srgbClr val="000000"/>
                </a:solidFill>
                <a:latin typeface="Consolas"/>
              </a:rPr>
              <a:t> e);</a:t>
            </a:r>
          </a:p>
          <a:p>
            <a:endParaRPr lang="en-US" dirty="0">
              <a:latin typeface="Consolas"/>
            </a:endParaRPr>
          </a:p>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mouseEntered</a:t>
            </a:r>
            <a:r>
              <a:rPr lang="en-US" b="1" dirty="0">
                <a:solidFill>
                  <a:srgbClr val="000000"/>
                </a:solidFill>
                <a:latin typeface="Consolas"/>
              </a:rPr>
              <a:t>(</a:t>
            </a:r>
            <a:r>
              <a:rPr lang="en-US" b="1" dirty="0" err="1">
                <a:solidFill>
                  <a:srgbClr val="000000"/>
                </a:solidFill>
                <a:latin typeface="Consolas"/>
              </a:rPr>
              <a:t>MouseEvent</a:t>
            </a:r>
            <a:r>
              <a:rPr lang="en-US" b="1" dirty="0">
                <a:solidFill>
                  <a:srgbClr val="000000"/>
                </a:solidFill>
                <a:latin typeface="Consolas"/>
              </a:rPr>
              <a:t> e);</a:t>
            </a:r>
            <a:endParaRPr lang="en-US" dirty="0">
              <a:latin typeface="Consolas"/>
            </a:endParaRPr>
          </a:p>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mouseExited</a:t>
            </a:r>
            <a:r>
              <a:rPr lang="en-US" b="1" dirty="0">
                <a:solidFill>
                  <a:srgbClr val="000000"/>
                </a:solidFill>
                <a:latin typeface="Consolas"/>
              </a:rPr>
              <a:t>(</a:t>
            </a:r>
            <a:r>
              <a:rPr lang="en-US" b="1" dirty="0" err="1">
                <a:solidFill>
                  <a:srgbClr val="000000"/>
                </a:solidFill>
                <a:latin typeface="Consolas"/>
              </a:rPr>
              <a:t>MouseEvent</a:t>
            </a:r>
            <a:r>
              <a:rPr lang="en-US" b="1" dirty="0">
                <a:solidFill>
                  <a:srgbClr val="000000"/>
                </a:solidFill>
                <a:latin typeface="Consolas"/>
              </a:rPr>
              <a:t> e);</a:t>
            </a:r>
          </a:p>
          <a:p>
            <a:r>
              <a:rPr lang="en-US" dirty="0">
                <a:solidFill>
                  <a:srgbClr val="000000"/>
                </a:solidFill>
                <a:latin typeface="Consolas"/>
              </a:rPr>
              <a:t>}</a:t>
            </a:r>
            <a:endParaRPr lang="en-US" dirty="0"/>
          </a:p>
        </p:txBody>
      </p:sp>
      <p:sp>
        <p:nvSpPr>
          <p:cNvPr id="6" name="TextBox 5"/>
          <p:cNvSpPr txBox="1"/>
          <p:nvPr/>
        </p:nvSpPr>
        <p:spPr>
          <a:xfrm>
            <a:off x="1074733" y="4949368"/>
            <a:ext cx="7289175" cy="369332"/>
          </a:xfrm>
          <a:prstGeom prst="rect">
            <a:avLst/>
          </a:prstGeom>
          <a:noFill/>
          <a:ln>
            <a:solidFill>
              <a:schemeClr val="tx1"/>
            </a:solidFill>
          </a:ln>
        </p:spPr>
        <p:txBody>
          <a:bodyPr wrap="none" rtlCol="0">
            <a:spAutoFit/>
          </a:bodyPr>
          <a:lstStyle/>
          <a:p>
            <a:pPr algn="ctr"/>
            <a:r>
              <a:rPr lang="en-US" dirty="0"/>
              <a:t>How might you redesign </a:t>
            </a:r>
            <a:r>
              <a:rPr lang="en-US" dirty="0" err="1"/>
              <a:t>MouseListener</a:t>
            </a:r>
            <a:r>
              <a:rPr lang="en-US" dirty="0"/>
              <a:t> to reduce the responsibilities?</a:t>
            </a:r>
          </a:p>
        </p:txBody>
      </p:sp>
      <p:sp>
        <p:nvSpPr>
          <p:cNvPr id="7" name="TextBox 6"/>
          <p:cNvSpPr txBox="1"/>
          <p:nvPr/>
        </p:nvSpPr>
        <p:spPr>
          <a:xfrm>
            <a:off x="2615699" y="5500747"/>
            <a:ext cx="4207242" cy="369332"/>
          </a:xfrm>
          <a:prstGeom prst="rect">
            <a:avLst/>
          </a:prstGeom>
          <a:noFill/>
          <a:ln>
            <a:solidFill>
              <a:schemeClr val="tx1"/>
            </a:solidFill>
          </a:ln>
        </p:spPr>
        <p:txBody>
          <a:bodyPr wrap="none" rtlCol="0">
            <a:spAutoFit/>
          </a:bodyPr>
          <a:lstStyle/>
          <a:p>
            <a:pPr algn="ctr"/>
            <a:r>
              <a:rPr lang="en-US" dirty="0"/>
              <a:t>What </a:t>
            </a:r>
            <a:r>
              <a:rPr lang="en-US" u="sng" dirty="0"/>
              <a:t>design tradeoff</a:t>
            </a:r>
            <a:r>
              <a:rPr lang="en-US" dirty="0"/>
              <a:t> do you introduce?</a:t>
            </a:r>
          </a:p>
        </p:txBody>
      </p:sp>
    </p:spTree>
    <p:extLst>
      <p:ext uri="{BB962C8B-B14F-4D97-AF65-F5344CB8AC3E}">
        <p14:creationId xmlns:p14="http://schemas.microsoft.com/office/powerpoint/2010/main" val="64528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Classic SE Problem</a:t>
            </a:r>
          </a:p>
        </p:txBody>
      </p:sp>
      <p:sp>
        <p:nvSpPr>
          <p:cNvPr id="3" name="Content Placeholder 2"/>
          <p:cNvSpPr>
            <a:spLocks noGrp="1"/>
          </p:cNvSpPr>
          <p:nvPr>
            <p:ph sz="half" idx="1"/>
          </p:nvPr>
        </p:nvSpPr>
        <p:spPr/>
        <p:txBody>
          <a:bodyPr/>
          <a:lstStyle/>
          <a:p>
            <a:r>
              <a:rPr lang="en-US" b="1" dirty="0"/>
              <a:t>Increased cohesion </a:t>
            </a:r>
            <a:r>
              <a:rPr lang="en-US" dirty="0"/>
              <a:t>(good) leads to </a:t>
            </a:r>
            <a:r>
              <a:rPr lang="en-US" b="1" dirty="0"/>
              <a:t>increased coupling </a:t>
            </a:r>
            <a:r>
              <a:rPr lang="en-US" dirty="0"/>
              <a:t>(bad).</a:t>
            </a:r>
          </a:p>
          <a:p>
            <a:endParaRPr lang="en-US" dirty="0"/>
          </a:p>
          <a:p>
            <a:r>
              <a:rPr lang="en-US" b="1" dirty="0"/>
              <a:t>Decreased coupling </a:t>
            </a:r>
            <a:r>
              <a:rPr lang="en-US" dirty="0"/>
              <a:t>(good) leads to </a:t>
            </a:r>
            <a:r>
              <a:rPr lang="en-US" b="1" dirty="0"/>
              <a:t>decreased cohesion </a:t>
            </a:r>
            <a:r>
              <a:rPr lang="en-US" dirty="0"/>
              <a:t>(bad).</a:t>
            </a:r>
          </a:p>
        </p:txBody>
      </p:sp>
      <p:pic>
        <p:nvPicPr>
          <p:cNvPr id="7" name="Picture 2" descr="tug of wa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648200" y="2820670"/>
            <a:ext cx="4038600" cy="2423160"/>
          </a:xfrm>
          <a:prstGeom prst="rect">
            <a:avLst/>
          </a:prstGeom>
          <a:noFill/>
          <a:ln w="25400">
            <a:solidFill>
              <a:schemeClr val="accent5"/>
            </a:solidFill>
          </a:ln>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84C733F-D9F4-4F37-95FD-68DC42D899AF}" type="slidenum">
              <a:rPr lang="en-US" smtClean="0"/>
              <a:t>26</a:t>
            </a:fld>
            <a:endParaRPr lang="en-US"/>
          </a:p>
        </p:txBody>
      </p:sp>
    </p:spTree>
    <p:extLst>
      <p:ext uri="{BB962C8B-B14F-4D97-AF65-F5344CB8AC3E}">
        <p14:creationId xmlns:p14="http://schemas.microsoft.com/office/powerpoint/2010/main" val="963958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but the tradeoffs are constrained</a:t>
            </a:r>
          </a:p>
        </p:txBody>
      </p:sp>
      <p:sp>
        <p:nvSpPr>
          <p:cNvPr id="6" name="Content Placeholder 5"/>
          <p:cNvSpPr>
            <a:spLocks noGrp="1"/>
          </p:cNvSpPr>
          <p:nvPr>
            <p:ph idx="1"/>
          </p:nvPr>
        </p:nvSpPr>
        <p:spPr/>
        <p:txBody>
          <a:bodyPr/>
          <a:lstStyle/>
          <a:p>
            <a:r>
              <a:rPr lang="en-US" dirty="0"/>
              <a:t>Violating the Principle of Least Knowledge is </a:t>
            </a:r>
            <a:r>
              <a:rPr lang="en-US" b="1" dirty="0"/>
              <a:t>always bad</a:t>
            </a:r>
            <a:r>
              <a:rPr lang="en-US" dirty="0"/>
              <a:t>.</a:t>
            </a:r>
          </a:p>
          <a:p>
            <a:pPr lvl="1"/>
            <a:r>
              <a:rPr lang="en-US" dirty="0"/>
              <a:t>Increases coupling (bad).</a:t>
            </a:r>
          </a:p>
          <a:p>
            <a:pPr lvl="1"/>
            <a:r>
              <a:rPr lang="en-US" dirty="0"/>
              <a:t>Decreases cohesion (bad).</a:t>
            </a:r>
          </a:p>
          <a:p>
            <a:endParaRPr lang="en-US" dirty="0"/>
          </a:p>
          <a:p>
            <a:r>
              <a:rPr lang="en-US" dirty="0"/>
              <a:t>Violating the Single Responsibility Principle to decrease coupling is </a:t>
            </a:r>
            <a:r>
              <a:rPr lang="en-US" b="1" dirty="0"/>
              <a:t>generally bad</a:t>
            </a:r>
            <a:r>
              <a:rPr lang="en-US" dirty="0"/>
              <a:t>.</a:t>
            </a:r>
          </a:p>
          <a:p>
            <a:pPr lvl="1"/>
            <a:r>
              <a:rPr lang="en-US" dirty="0"/>
              <a:t>Strive to be better than the Java 1.1 developers.</a:t>
            </a:r>
          </a:p>
        </p:txBody>
      </p:sp>
      <p:sp>
        <p:nvSpPr>
          <p:cNvPr id="5" name="Slide Number Placeholder 4"/>
          <p:cNvSpPr>
            <a:spLocks noGrp="1"/>
          </p:cNvSpPr>
          <p:nvPr>
            <p:ph type="sldNum" sz="quarter" idx="12"/>
          </p:nvPr>
        </p:nvSpPr>
        <p:spPr/>
        <p:txBody>
          <a:bodyPr/>
          <a:lstStyle/>
          <a:p>
            <a:fld id="{584C733F-D9F4-4F37-95FD-68DC42D899AF}" type="slidenum">
              <a:rPr lang="en-US" smtClean="0"/>
              <a:t>27</a:t>
            </a:fld>
            <a:endParaRPr lang="en-US"/>
          </a:p>
        </p:txBody>
      </p:sp>
    </p:spTree>
    <p:extLst>
      <p:ext uri="{BB962C8B-B14F-4D97-AF65-F5344CB8AC3E}">
        <p14:creationId xmlns:p14="http://schemas.microsoft.com/office/powerpoint/2010/main" val="4861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exercise 2-2</a:t>
            </a:r>
          </a:p>
        </p:txBody>
      </p:sp>
      <p:sp>
        <p:nvSpPr>
          <p:cNvPr id="5" name="Subtitle 4"/>
          <p:cNvSpPr>
            <a:spLocks noGrp="1"/>
          </p:cNvSpPr>
          <p:nvPr>
            <p:ph type="subTitle" idx="1"/>
          </p:nvPr>
        </p:nvSpPr>
        <p:spPr>
          <a:xfrm>
            <a:off x="685800" y="3505200"/>
            <a:ext cx="6781800" cy="1752600"/>
          </a:xfrm>
        </p:spPr>
        <p:txBody>
          <a:bodyPr/>
          <a:lstStyle/>
          <a:p>
            <a:r>
              <a:rPr lang="en-US" dirty="0"/>
              <a:t>Import </a:t>
            </a:r>
            <a:r>
              <a:rPr lang="en-US" u="sng" dirty="0"/>
              <a:t>Lab Exercise 2-2</a:t>
            </a:r>
            <a:r>
              <a:rPr lang="en-US" dirty="0"/>
              <a:t> into Eclipse as a Gradle project</a:t>
            </a:r>
          </a:p>
        </p:txBody>
      </p:sp>
      <p:sp>
        <p:nvSpPr>
          <p:cNvPr id="4" name="Slide Number Placeholder 3"/>
          <p:cNvSpPr>
            <a:spLocks noGrp="1"/>
          </p:cNvSpPr>
          <p:nvPr>
            <p:ph type="sldNum" sz="quarter" idx="12"/>
          </p:nvPr>
        </p:nvSpPr>
        <p:spPr/>
        <p:txBody>
          <a:bodyPr/>
          <a:lstStyle/>
          <a:p>
            <a:fld id="{584C733F-D9F4-4F37-95FD-68DC42D899AF}" type="slidenum">
              <a:rPr lang="en-US" smtClean="0"/>
              <a:t>28</a:t>
            </a:fld>
            <a:endParaRPr lang="en-US"/>
          </a:p>
        </p:txBody>
      </p:sp>
    </p:spTree>
    <p:extLst>
      <p:ext uri="{BB962C8B-B14F-4D97-AF65-F5344CB8AC3E}">
        <p14:creationId xmlns:p14="http://schemas.microsoft.com/office/powerpoint/2010/main" val="805382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 Part 1 [20m]</a:t>
            </a:r>
          </a:p>
        </p:txBody>
      </p:sp>
      <p:sp>
        <p:nvSpPr>
          <p:cNvPr id="3" name="Content Placeholder 2"/>
          <p:cNvSpPr>
            <a:spLocks noGrp="1"/>
          </p:cNvSpPr>
          <p:nvPr>
            <p:ph idx="1"/>
          </p:nvPr>
        </p:nvSpPr>
        <p:spPr/>
        <p:txBody>
          <a:bodyPr>
            <a:normAutofit lnSpcReduction="10000"/>
          </a:bodyPr>
          <a:lstStyle/>
          <a:p>
            <a:r>
              <a:rPr lang="en-US" dirty="0"/>
              <a:t>You are given code that implements a business process for handling car insurance claims.</a:t>
            </a:r>
          </a:p>
          <a:p>
            <a:endParaRPr lang="en-US" dirty="0"/>
          </a:p>
          <a:p>
            <a:r>
              <a:rPr lang="en-US" dirty="0"/>
              <a:t>The code mostly works, but contains </a:t>
            </a:r>
            <a:r>
              <a:rPr lang="en-US" dirty="0" err="1"/>
              <a:t>trainwrecks</a:t>
            </a:r>
            <a:r>
              <a:rPr lang="en-US" dirty="0"/>
              <a:t> that have enabled </a:t>
            </a:r>
            <a:r>
              <a:rPr lang="en-US" b="1" dirty="0"/>
              <a:t>shady business dealings </a:t>
            </a:r>
            <a:r>
              <a:rPr lang="en-US" dirty="0"/>
              <a:t>to creep into the code.</a:t>
            </a:r>
          </a:p>
          <a:p>
            <a:endParaRPr lang="en-US" dirty="0"/>
          </a:p>
          <a:p>
            <a:r>
              <a:rPr lang="en-US" dirty="0"/>
              <a:t>Work with a partner to:</a:t>
            </a:r>
          </a:p>
          <a:p>
            <a:pPr marL="731520" lvl="1" indent="-457200">
              <a:buFont typeface="+mj-lt"/>
              <a:buAutoNum type="arabicPeriod"/>
            </a:pPr>
            <a:r>
              <a:rPr lang="en-US" b="1" dirty="0"/>
              <a:t>Identify</a:t>
            </a:r>
            <a:r>
              <a:rPr lang="en-US" dirty="0"/>
              <a:t> all </a:t>
            </a:r>
            <a:r>
              <a:rPr lang="en-US" dirty="0" err="1"/>
              <a:t>trainwrecks</a:t>
            </a:r>
            <a:r>
              <a:rPr lang="en-US" dirty="0"/>
              <a:t> present in the code.</a:t>
            </a:r>
          </a:p>
          <a:p>
            <a:pPr marL="731520" lvl="1" indent="-457200">
              <a:buFont typeface="+mj-lt"/>
              <a:buAutoNum type="arabicPeriod"/>
            </a:pPr>
            <a:r>
              <a:rPr lang="en-US" b="1" dirty="0"/>
              <a:t>Draw</a:t>
            </a:r>
            <a:r>
              <a:rPr lang="en-US" dirty="0"/>
              <a:t> the </a:t>
            </a:r>
            <a:r>
              <a:rPr lang="en-US" dirty="0" err="1"/>
              <a:t>PlantUML</a:t>
            </a:r>
            <a:r>
              <a:rPr lang="en-US" dirty="0"/>
              <a:t> class diagram for this code.</a:t>
            </a:r>
          </a:p>
          <a:p>
            <a:pPr lvl="2"/>
            <a:r>
              <a:rPr lang="en-US" dirty="0"/>
              <a:t>Color the edges that cause the </a:t>
            </a:r>
            <a:r>
              <a:rPr lang="en-US" dirty="0" err="1"/>
              <a:t>trainwrecks</a:t>
            </a:r>
            <a:r>
              <a:rPr lang="en-US" dirty="0"/>
              <a:t> </a:t>
            </a:r>
            <a:r>
              <a:rPr lang="en-US" dirty="0">
                <a:solidFill>
                  <a:srgbClr val="FF0000"/>
                </a:solidFill>
              </a:rPr>
              <a:t>red</a:t>
            </a:r>
            <a:r>
              <a:rPr lang="en-US" dirty="0"/>
              <a:t> in the diagram.</a:t>
            </a:r>
          </a:p>
          <a:p>
            <a:endParaRPr lang="en-US" dirty="0"/>
          </a:p>
          <a:p>
            <a:r>
              <a:rPr lang="en-US" dirty="0"/>
              <a:t>Ask your instructor to check your work.</a:t>
            </a:r>
          </a:p>
        </p:txBody>
      </p:sp>
      <p:sp>
        <p:nvSpPr>
          <p:cNvPr id="4" name="Slide Number Placeholder 3"/>
          <p:cNvSpPr>
            <a:spLocks noGrp="1"/>
          </p:cNvSpPr>
          <p:nvPr>
            <p:ph type="sldNum" sz="quarter" idx="12"/>
          </p:nvPr>
        </p:nvSpPr>
        <p:spPr/>
        <p:txBody>
          <a:bodyPr/>
          <a:lstStyle/>
          <a:p>
            <a:fld id="{584C733F-D9F4-4F37-95FD-68DC42D899AF}" type="slidenum">
              <a:rPr lang="en-US" smtClean="0"/>
              <a:t>29</a:t>
            </a:fld>
            <a:endParaRPr lang="en-US"/>
          </a:p>
        </p:txBody>
      </p:sp>
    </p:spTree>
    <p:extLst>
      <p:ext uri="{BB962C8B-B14F-4D97-AF65-F5344CB8AC3E}">
        <p14:creationId xmlns:p14="http://schemas.microsoft.com/office/powerpoint/2010/main" val="154426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Cohesion</a:t>
            </a:r>
            <a:endParaRPr lang="en-US" dirty="0"/>
          </a:p>
        </p:txBody>
      </p:sp>
      <p:sp>
        <p:nvSpPr>
          <p:cNvPr id="3" name="Content Placeholder 2"/>
          <p:cNvSpPr>
            <a:spLocks noGrp="1"/>
          </p:cNvSpPr>
          <p:nvPr>
            <p:ph idx="1"/>
          </p:nvPr>
        </p:nvSpPr>
        <p:spPr>
          <a:xfrm>
            <a:off x="406400" y="4267200"/>
            <a:ext cx="3505200" cy="1600200"/>
          </a:xfrm>
        </p:spPr>
        <p:style>
          <a:lnRef idx="2">
            <a:schemeClr val="accent5"/>
          </a:lnRef>
          <a:fillRef idx="1">
            <a:schemeClr val="lt1"/>
          </a:fillRef>
          <a:effectRef idx="0">
            <a:schemeClr val="accent5"/>
          </a:effectRef>
          <a:fontRef idx="minor">
            <a:schemeClr val="dk1"/>
          </a:fontRef>
        </p:style>
        <p:txBody>
          <a:bodyPr>
            <a:normAutofit fontScale="92500"/>
          </a:bodyPr>
          <a:lstStyle/>
          <a:p>
            <a:pPr marL="114300" indent="0">
              <a:buNone/>
            </a:pPr>
            <a:r>
              <a:rPr lang="en-US" dirty="0"/>
              <a:t>Cohesion refers to the degree to which elements of a software component belong together</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84C733F-D9F4-4F37-95FD-68DC42D899AF}" type="slidenum">
              <a:rPr lang="en-US" smtClean="0"/>
              <a:pPr/>
              <a:t>3</a:t>
            </a:fld>
            <a:endParaRPr lang="en-US"/>
          </a:p>
        </p:txBody>
      </p:sp>
      <p:pic>
        <p:nvPicPr>
          <p:cNvPr id="2050" name="Picture 2" descr="http://wayneroberts.ca/wp-content/uploads/2011/10/Social-Cohesion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47800"/>
            <a:ext cx="3680603" cy="2438400"/>
          </a:xfrm>
          <a:prstGeom prst="rect">
            <a:avLst/>
          </a:prstGeom>
          <a:noFill/>
          <a:ln w="25400">
            <a:solidFill>
              <a:schemeClr val="accent5"/>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423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ADFF-3FB2-435D-BC5D-5A7528A41A5B}"/>
              </a:ext>
            </a:extLst>
          </p:cNvPr>
          <p:cNvSpPr>
            <a:spLocks noGrp="1"/>
          </p:cNvSpPr>
          <p:nvPr>
            <p:ph type="title"/>
          </p:nvPr>
        </p:nvSpPr>
        <p:spPr/>
        <p:txBody>
          <a:bodyPr/>
          <a:lstStyle/>
          <a:p>
            <a:r>
              <a:rPr lang="en-US" dirty="0"/>
              <a:t>Activity – Part 2</a:t>
            </a:r>
          </a:p>
        </p:txBody>
      </p:sp>
      <p:sp>
        <p:nvSpPr>
          <p:cNvPr id="3" name="Content Placeholder 2">
            <a:extLst>
              <a:ext uri="{FF2B5EF4-FFF2-40B4-BE49-F238E27FC236}">
                <a16:creationId xmlns:a16="http://schemas.microsoft.com/office/drawing/2014/main" id="{4CB6D1A1-23F4-457B-A19E-92EC4DB35733}"/>
              </a:ext>
            </a:extLst>
          </p:cNvPr>
          <p:cNvSpPr>
            <a:spLocks noGrp="1"/>
          </p:cNvSpPr>
          <p:nvPr>
            <p:ph idx="1"/>
          </p:nvPr>
        </p:nvSpPr>
        <p:spPr/>
        <p:txBody>
          <a:bodyPr/>
          <a:lstStyle/>
          <a:p>
            <a:r>
              <a:rPr lang="en-US" dirty="0"/>
              <a:t>Revise your diagram to remove the </a:t>
            </a:r>
            <a:r>
              <a:rPr lang="en-US" dirty="0" err="1"/>
              <a:t>trainwrecks</a:t>
            </a:r>
            <a:r>
              <a:rPr lang="en-US" dirty="0"/>
              <a:t>.</a:t>
            </a:r>
          </a:p>
          <a:p>
            <a:pPr marL="731520" lvl="1" indent="-457200">
              <a:buFont typeface="+mj-lt"/>
              <a:buAutoNum type="arabicPeriod"/>
            </a:pPr>
            <a:r>
              <a:rPr lang="en-US" dirty="0"/>
              <a:t>The new design must remain functional.</a:t>
            </a:r>
          </a:p>
          <a:p>
            <a:pPr marL="731520" lvl="1" indent="-457200">
              <a:buFont typeface="+mj-lt"/>
              <a:buAutoNum type="arabicPeriod"/>
            </a:pPr>
            <a:r>
              <a:rPr lang="en-US" dirty="0"/>
              <a:t>Hide data that should be hidden.</a:t>
            </a:r>
          </a:p>
          <a:p>
            <a:pPr marL="731520" lvl="1" indent="-457200">
              <a:buFont typeface="+mj-lt"/>
              <a:buAutoNum type="arabicPeriod"/>
            </a:pPr>
            <a:r>
              <a:rPr lang="en-US" dirty="0"/>
              <a:t>Give objects intelligent behavior that act on the hidden data.</a:t>
            </a:r>
          </a:p>
          <a:p>
            <a:pPr marL="731520" lvl="1" indent="-457200">
              <a:buFont typeface="+mj-lt"/>
              <a:buAutoNum type="arabicPeriod"/>
            </a:pPr>
            <a:r>
              <a:rPr lang="en-US" dirty="0"/>
              <a:t>Remove the </a:t>
            </a:r>
            <a:r>
              <a:rPr lang="en-US" dirty="0">
                <a:solidFill>
                  <a:srgbClr val="FF0000"/>
                </a:solidFill>
              </a:rPr>
              <a:t>red edges</a:t>
            </a:r>
            <a:r>
              <a:rPr lang="en-US" dirty="0"/>
              <a:t> to the now-hidden data.</a:t>
            </a:r>
          </a:p>
          <a:p>
            <a:endParaRPr lang="en-US" dirty="0"/>
          </a:p>
          <a:p>
            <a:r>
              <a:rPr lang="en-US" dirty="0"/>
              <a:t>Refactor the code to match the new diagram.</a:t>
            </a:r>
          </a:p>
          <a:p>
            <a:endParaRPr lang="en-US" dirty="0"/>
          </a:p>
          <a:p>
            <a:r>
              <a:rPr lang="en-US" b="1" dirty="0"/>
              <a:t>Check-off with instructor</a:t>
            </a:r>
            <a:r>
              <a:rPr lang="en-US" dirty="0"/>
              <a:t>: prove that the </a:t>
            </a:r>
            <a:r>
              <a:rPr lang="en-US" dirty="0" err="1"/>
              <a:t>trainwrecks</a:t>
            </a:r>
            <a:r>
              <a:rPr lang="en-US" dirty="0"/>
              <a:t> are gone and that the code still functions.</a:t>
            </a:r>
          </a:p>
        </p:txBody>
      </p:sp>
      <p:sp>
        <p:nvSpPr>
          <p:cNvPr id="4" name="Slide Number Placeholder 3">
            <a:extLst>
              <a:ext uri="{FF2B5EF4-FFF2-40B4-BE49-F238E27FC236}">
                <a16:creationId xmlns:a16="http://schemas.microsoft.com/office/drawing/2014/main" id="{665B34CA-E145-4B3B-BB80-551E9FFCED9E}"/>
              </a:ext>
            </a:extLst>
          </p:cNvPr>
          <p:cNvSpPr>
            <a:spLocks noGrp="1"/>
          </p:cNvSpPr>
          <p:nvPr>
            <p:ph type="sldNum" sz="quarter" idx="12"/>
          </p:nvPr>
        </p:nvSpPr>
        <p:spPr/>
        <p:txBody>
          <a:bodyPr/>
          <a:lstStyle/>
          <a:p>
            <a:fld id="{584C733F-D9F4-4F37-95FD-68DC42D899AF}" type="slidenum">
              <a:rPr lang="en-US" smtClean="0"/>
              <a:t>30</a:t>
            </a:fld>
            <a:endParaRPr lang="en-US"/>
          </a:p>
        </p:txBody>
      </p:sp>
    </p:spTree>
    <p:extLst>
      <p:ext uri="{BB962C8B-B14F-4D97-AF65-F5344CB8AC3E}">
        <p14:creationId xmlns:p14="http://schemas.microsoft.com/office/powerpoint/2010/main" val="263195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Classic SE Problem</a:t>
            </a:r>
          </a:p>
        </p:txBody>
      </p:sp>
      <p:sp>
        <p:nvSpPr>
          <p:cNvPr id="3" name="Content Placeholder 2"/>
          <p:cNvSpPr>
            <a:spLocks noGrp="1"/>
          </p:cNvSpPr>
          <p:nvPr>
            <p:ph idx="1"/>
          </p:nvPr>
        </p:nvSpPr>
        <p:spPr>
          <a:xfrm>
            <a:off x="914400" y="3596640"/>
            <a:ext cx="3581400" cy="2819400"/>
          </a:xfrm>
        </p:spPr>
        <p:style>
          <a:lnRef idx="2">
            <a:schemeClr val="accent5"/>
          </a:lnRef>
          <a:fillRef idx="1">
            <a:schemeClr val="lt1"/>
          </a:fillRef>
          <a:effectRef idx="0">
            <a:schemeClr val="accent5"/>
          </a:effectRef>
          <a:fontRef idx="minor">
            <a:schemeClr val="dk1"/>
          </a:fontRef>
        </p:style>
        <p:txBody>
          <a:bodyPr>
            <a:normAutofit fontScale="92500"/>
          </a:bodyPr>
          <a:lstStyle/>
          <a:p>
            <a:pPr marL="114300" indent="0">
              <a:buNone/>
            </a:pPr>
            <a:r>
              <a:rPr lang="en-US" dirty="0"/>
              <a:t>You </a:t>
            </a:r>
            <a:r>
              <a:rPr lang="en-US" b="1" dirty="0"/>
              <a:t>cannot</a:t>
            </a:r>
            <a:r>
              <a:rPr lang="en-US" dirty="0"/>
              <a:t> have “no coupling” and total cohesion at the same time</a:t>
            </a:r>
          </a:p>
          <a:p>
            <a:endParaRPr lang="en-US" dirty="0"/>
          </a:p>
          <a:p>
            <a:pPr marL="114300" indent="0">
              <a:buNone/>
            </a:pPr>
            <a:r>
              <a:rPr lang="en-US" dirty="0"/>
              <a:t>A good design is all about maintaining the right balance</a:t>
            </a:r>
          </a:p>
          <a:p>
            <a:endParaRPr lang="en-US" dirty="0"/>
          </a:p>
        </p:txBody>
      </p:sp>
      <p:sp>
        <p:nvSpPr>
          <p:cNvPr id="4" name="Slide Number Placeholder 3"/>
          <p:cNvSpPr>
            <a:spLocks noGrp="1"/>
          </p:cNvSpPr>
          <p:nvPr>
            <p:ph type="sldNum" sz="quarter" idx="12"/>
          </p:nvPr>
        </p:nvSpPr>
        <p:spPr/>
        <p:txBody>
          <a:bodyPr/>
          <a:lstStyle/>
          <a:p>
            <a:fld id="{584C733F-D9F4-4F37-95FD-68DC42D899AF}" type="slidenum">
              <a:rPr lang="en-US" smtClean="0"/>
              <a:pPr/>
              <a:t>4</a:t>
            </a:fld>
            <a:endParaRPr lang="en-US"/>
          </a:p>
        </p:txBody>
      </p:sp>
      <p:pic>
        <p:nvPicPr>
          <p:cNvPr id="3074" name="Picture 2" descr="tug of w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76400"/>
            <a:ext cx="3581400" cy="2148840"/>
          </a:xfrm>
          <a:prstGeom prst="rect">
            <a:avLst/>
          </a:prstGeom>
          <a:noFill/>
          <a:ln w="25400">
            <a:solidFill>
              <a:schemeClr val="accent5"/>
            </a:solidFill>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1017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r>
              <a:rPr lang="en-US" dirty="0"/>
              <a:t>Coupling</a:t>
            </a:r>
          </a:p>
          <a:p>
            <a:pPr lvl="1"/>
            <a:r>
              <a:rPr lang="en-US" u="sng" dirty="0"/>
              <a:t>Principle of Least Knowledge</a:t>
            </a:r>
            <a:r>
              <a:rPr lang="en-US" dirty="0"/>
              <a:t>: how to couple code well</a:t>
            </a:r>
          </a:p>
          <a:p>
            <a:pPr lvl="1"/>
            <a:r>
              <a:rPr lang="en-US" dirty="0"/>
              <a:t>PLK in Strategy and Observer</a:t>
            </a:r>
          </a:p>
          <a:p>
            <a:endParaRPr lang="en-US" dirty="0"/>
          </a:p>
          <a:p>
            <a:r>
              <a:rPr lang="en-US" dirty="0"/>
              <a:t>Cohesion</a:t>
            </a:r>
          </a:p>
          <a:p>
            <a:pPr lvl="1"/>
            <a:r>
              <a:rPr lang="en-US" u="sng" dirty="0"/>
              <a:t>Single Responsibility Principle</a:t>
            </a:r>
            <a:r>
              <a:rPr lang="en-US" dirty="0"/>
              <a:t>: how to design cohesive classes</a:t>
            </a:r>
          </a:p>
        </p:txBody>
      </p:sp>
      <p:sp>
        <p:nvSpPr>
          <p:cNvPr id="4" name="Slide Number Placeholder 3"/>
          <p:cNvSpPr>
            <a:spLocks noGrp="1"/>
          </p:cNvSpPr>
          <p:nvPr>
            <p:ph type="sldNum" sz="quarter" idx="12"/>
          </p:nvPr>
        </p:nvSpPr>
        <p:spPr/>
        <p:txBody>
          <a:bodyPr/>
          <a:lstStyle/>
          <a:p>
            <a:fld id="{584C733F-D9F4-4F37-95FD-68DC42D899AF}" type="slidenum">
              <a:rPr lang="en-US" smtClean="0"/>
              <a:t>5</a:t>
            </a:fld>
            <a:endParaRPr lang="en-US"/>
          </a:p>
        </p:txBody>
      </p:sp>
    </p:spTree>
    <p:extLst>
      <p:ext uri="{BB962C8B-B14F-4D97-AF65-F5344CB8AC3E}">
        <p14:creationId xmlns:p14="http://schemas.microsoft.com/office/powerpoint/2010/main" val="2012121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Least Knowledge (PLK)</a:t>
            </a:r>
          </a:p>
        </p:txBody>
      </p:sp>
      <p:sp>
        <p:nvSpPr>
          <p:cNvPr id="3" name="Content Placeholder 2"/>
          <p:cNvSpPr>
            <a:spLocks noGrp="1"/>
          </p:cNvSpPr>
          <p:nvPr>
            <p:ph idx="1"/>
          </p:nvPr>
        </p:nvSpPr>
        <p:spPr>
          <a:noFill/>
        </p:spPr>
        <p:txBody>
          <a:bodyPr>
            <a:normAutofit/>
          </a:bodyPr>
          <a:lstStyle/>
          <a:p>
            <a:r>
              <a:rPr lang="en-US" dirty="0"/>
              <a:t>If A is friends with B, then </a:t>
            </a:r>
            <a:r>
              <a:rPr lang="en-US" b="1" dirty="0"/>
              <a:t>A asks B for services.</a:t>
            </a:r>
            <a:endParaRPr lang="en-US" sz="1800" dirty="0"/>
          </a:p>
          <a:p>
            <a:r>
              <a:rPr lang="en-US" dirty="0"/>
              <a:t>A </a:t>
            </a:r>
            <a:r>
              <a:rPr lang="en-US" b="1" dirty="0"/>
              <a:t>never asks strangers</a:t>
            </a:r>
            <a:r>
              <a:rPr lang="en-US" dirty="0"/>
              <a:t> (like C) for services.</a:t>
            </a:r>
          </a:p>
          <a:p>
            <a:endParaRPr lang="en-US" dirty="0"/>
          </a:p>
          <a:p>
            <a:endParaRPr lang="en-US" dirty="0"/>
          </a:p>
          <a:p>
            <a:endParaRPr lang="en-US" dirty="0"/>
          </a:p>
          <a:p>
            <a:endParaRPr lang="en-US" dirty="0"/>
          </a:p>
          <a:p>
            <a:endParaRPr lang="en-US" dirty="0"/>
          </a:p>
          <a:p>
            <a:endParaRPr lang="en-US" dirty="0"/>
          </a:p>
          <a:p>
            <a:r>
              <a:rPr lang="en-US" dirty="0"/>
              <a:t>Analogy: asking a friend to use their cell phone to call one of their friends.</a:t>
            </a:r>
          </a:p>
        </p:txBody>
      </p:sp>
      <p:sp>
        <p:nvSpPr>
          <p:cNvPr id="4" name="Slide Number Placeholder 3"/>
          <p:cNvSpPr>
            <a:spLocks noGrp="1"/>
          </p:cNvSpPr>
          <p:nvPr>
            <p:ph type="sldNum" sz="quarter" idx="12"/>
          </p:nvPr>
        </p:nvSpPr>
        <p:spPr/>
        <p:txBody>
          <a:bodyPr/>
          <a:lstStyle/>
          <a:p>
            <a:fld id="{584C733F-D9F4-4F37-95FD-68DC42D899AF}" type="slidenum">
              <a:rPr lang="en-US" smtClean="0"/>
              <a:t>6</a:t>
            </a:fld>
            <a:endParaRPr lang="en-US"/>
          </a:p>
        </p:txBody>
      </p:sp>
      <p:sp>
        <p:nvSpPr>
          <p:cNvPr id="27" name="TextBox 26"/>
          <p:cNvSpPr txBox="1"/>
          <p:nvPr/>
        </p:nvSpPr>
        <p:spPr>
          <a:xfrm>
            <a:off x="3440117" y="4429160"/>
            <a:ext cx="2352665" cy="369332"/>
          </a:xfrm>
          <a:prstGeom prst="rect">
            <a:avLst/>
          </a:prstGeom>
          <a:noFill/>
        </p:spPr>
        <p:txBody>
          <a:bodyPr wrap="none" rtlCol="0">
            <a:spAutoFit/>
          </a:bodyPr>
          <a:lstStyle/>
          <a:p>
            <a:r>
              <a:rPr lang="en-US" dirty="0"/>
              <a:t>How it </a:t>
            </a:r>
            <a:r>
              <a:rPr lang="en-US" i="1" dirty="0"/>
              <a:t>should</a:t>
            </a:r>
            <a:r>
              <a:rPr lang="en-US" dirty="0"/>
              <a:t> work…</a:t>
            </a:r>
          </a:p>
        </p:txBody>
      </p:sp>
      <p:pic>
        <p:nvPicPr>
          <p:cNvPr id="9" name="Picture 8"/>
          <p:cNvPicPr>
            <a:picLocks noChangeAspect="1"/>
          </p:cNvPicPr>
          <p:nvPr/>
        </p:nvPicPr>
        <p:blipFill>
          <a:blip r:embed="rId3"/>
          <a:stretch>
            <a:fillRect/>
          </a:stretch>
        </p:blipFill>
        <p:spPr>
          <a:xfrm>
            <a:off x="1568379" y="2750652"/>
            <a:ext cx="6096140" cy="1524035"/>
          </a:xfrm>
          <a:prstGeom prst="rect">
            <a:avLst/>
          </a:prstGeom>
        </p:spPr>
      </p:pic>
    </p:spTree>
    <p:extLst>
      <p:ext uri="{BB962C8B-B14F-4D97-AF65-F5344CB8AC3E}">
        <p14:creationId xmlns:p14="http://schemas.microsoft.com/office/powerpoint/2010/main" val="259196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PLK – in code</a:t>
            </a:r>
          </a:p>
        </p:txBody>
      </p:sp>
      <p:sp>
        <p:nvSpPr>
          <p:cNvPr id="3" name="Content Placeholder 2"/>
          <p:cNvSpPr>
            <a:spLocks noGrp="1"/>
          </p:cNvSpPr>
          <p:nvPr>
            <p:ph idx="1"/>
          </p:nvPr>
        </p:nvSpPr>
        <p:spPr>
          <a:noFill/>
        </p:spPr>
        <p:txBody>
          <a:bodyPr>
            <a:normAutofit/>
          </a:bodyPr>
          <a:lstStyle/>
          <a:p>
            <a:r>
              <a:rPr lang="en-US" sz="2000" dirty="0"/>
              <a:t>If A is friends with B, then </a:t>
            </a:r>
            <a:r>
              <a:rPr lang="en-US" sz="2000" b="1" dirty="0"/>
              <a:t>A asks B for services.</a:t>
            </a:r>
            <a:endParaRPr lang="en-US" sz="1600" dirty="0"/>
          </a:p>
          <a:p>
            <a:r>
              <a:rPr lang="en-US" sz="2000" dirty="0"/>
              <a:t>A </a:t>
            </a:r>
            <a:r>
              <a:rPr lang="en-US" sz="2000" b="1" dirty="0"/>
              <a:t>never asks strangers</a:t>
            </a:r>
            <a:r>
              <a:rPr lang="en-US" sz="2000" dirty="0"/>
              <a:t> (like C) for services.</a:t>
            </a:r>
          </a:p>
        </p:txBody>
      </p:sp>
      <p:sp>
        <p:nvSpPr>
          <p:cNvPr id="4" name="Slide Number Placeholder 3"/>
          <p:cNvSpPr>
            <a:spLocks noGrp="1"/>
          </p:cNvSpPr>
          <p:nvPr>
            <p:ph type="sldNum" sz="quarter" idx="12"/>
          </p:nvPr>
        </p:nvSpPr>
        <p:spPr/>
        <p:txBody>
          <a:bodyPr/>
          <a:lstStyle/>
          <a:p>
            <a:fld id="{584C733F-D9F4-4F37-95FD-68DC42D899AF}" type="slidenum">
              <a:rPr lang="en-US" smtClean="0"/>
              <a:t>7</a:t>
            </a:fld>
            <a:endParaRPr lang="en-US"/>
          </a:p>
        </p:txBody>
      </p:sp>
      <p:sp>
        <p:nvSpPr>
          <p:cNvPr id="5" name="TextBox 4"/>
          <p:cNvSpPr txBox="1"/>
          <p:nvPr/>
        </p:nvSpPr>
        <p:spPr>
          <a:xfrm>
            <a:off x="304800" y="2667000"/>
            <a:ext cx="4762500" cy="3662541"/>
          </a:xfrm>
          <a:prstGeom prst="rect">
            <a:avLst/>
          </a:prstGeom>
          <a:noFill/>
          <a:ln>
            <a:solidFill>
              <a:schemeClr val="tx1"/>
            </a:solidFill>
          </a:ln>
        </p:spPr>
        <p:txBody>
          <a:bodyPr wrap="square" rtlCol="0">
            <a:spAutoFit/>
          </a:bodyPr>
          <a:lstStyle/>
          <a:p>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class</a:t>
            </a:r>
            <a:r>
              <a:rPr lang="en-US" sz="1600" b="1" dirty="0">
                <a:solidFill>
                  <a:srgbClr val="000000"/>
                </a:solidFill>
                <a:latin typeface="Consolas" panose="020B0609020204030204" pitchFamily="49" charset="0"/>
              </a:rPr>
              <a:t> A </a:t>
            </a:r>
            <a:r>
              <a:rPr lang="en-US" sz="1600" dirty="0">
                <a:solidFill>
                  <a:srgbClr val="000000"/>
                </a:solidFill>
                <a:latin typeface="Consolas" panose="020B0609020204030204" pitchFamily="49" charset="0"/>
              </a:rPr>
              <a:t>{</a:t>
            </a:r>
          </a:p>
          <a:p>
            <a:endParaRPr lang="en-US" sz="1600" dirty="0">
              <a:latin typeface="Consolas" panose="020B0609020204030204" pitchFamily="49" charset="0"/>
            </a:endParaRPr>
          </a:p>
          <a:p>
            <a:r>
              <a:rPr lang="en-US" sz="1600" dirty="0">
                <a:solidFill>
                  <a:srgbClr val="000000"/>
                </a:solidFill>
                <a:latin typeface="Consolas" panose="020B0609020204030204" pitchFamily="49" charset="0"/>
              </a:rPr>
              <a:t>    B </a:t>
            </a:r>
            <a:r>
              <a:rPr lang="en-US" sz="1600" dirty="0" err="1">
                <a:solidFill>
                  <a:srgbClr val="0000C0"/>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B();</a:t>
            </a:r>
          </a:p>
          <a:p>
            <a:endParaRPr lang="en-US" sz="1600" dirty="0">
              <a:latin typeface="Consolas" panose="020B0609020204030204" pitchFamily="49" charset="0"/>
            </a:endParaRP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a:t>
            </a:r>
            <a:r>
              <a:rPr lang="en-US" sz="1600" b="1" dirty="0" err="1">
                <a:solidFill>
                  <a:srgbClr val="000000"/>
                </a:solidFill>
                <a:latin typeface="Consolas" panose="020B0609020204030204" pitchFamily="49" charset="0"/>
              </a:rPr>
              <a:t>callC</a:t>
            </a: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b.callC</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endParaRPr lang="en-US" sz="1600" dirty="0">
              <a:latin typeface="Consolas" panose="020B0609020204030204" pitchFamily="49" charset="0"/>
            </a:endParaRP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000000"/>
                </a:solidFill>
                <a:latin typeface="Consolas" panose="020B0609020204030204" pitchFamily="49" charset="0"/>
              </a:rPr>
              <a:t>args</a:t>
            </a:r>
            <a:r>
              <a:rPr lang="en-US" sz="1600" b="1" dirty="0">
                <a:solidFill>
                  <a:srgbClr val="000000"/>
                </a:solidFill>
                <a:latin typeface="Consolas" panose="020B0609020204030204" pitchFamily="49" charset="0"/>
              </a:rPr>
              <a:t>) </a:t>
            </a:r>
            <a:br>
              <a:rPr lang="en-US" sz="1600" b="1" dirty="0">
                <a:solidFill>
                  <a:srgbClr val="000000"/>
                </a:solidFill>
                <a:latin typeface="Consolas" panose="020B0609020204030204" pitchFamily="49" charset="0"/>
              </a:rPr>
            </a:br>
            <a:r>
              <a:rPr lang="en-US" sz="1600" b="1"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new</a:t>
            </a:r>
            <a:r>
              <a:rPr lang="en-US" sz="1600" b="1" dirty="0">
                <a:solidFill>
                  <a:srgbClr val="000000"/>
                </a:solidFill>
                <a:latin typeface="Consolas" panose="020B0609020204030204" pitchFamily="49" charset="0"/>
              </a:rPr>
              <a:t> A().</a:t>
            </a:r>
            <a:r>
              <a:rPr lang="en-US" sz="1600" b="1" dirty="0" err="1">
                <a:solidFill>
                  <a:srgbClr val="000000"/>
                </a:solidFill>
                <a:latin typeface="Consolas" panose="020B0609020204030204" pitchFamily="49" charset="0"/>
              </a:rPr>
              <a:t>callC</a:t>
            </a:r>
            <a:r>
              <a:rPr lang="en-US" sz="1600" b="1"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endParaRPr lang="en-US" sz="1600" dirty="0">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dirty="0"/>
          </a:p>
        </p:txBody>
      </p:sp>
      <p:sp>
        <p:nvSpPr>
          <p:cNvPr id="10" name="TextBox 9"/>
          <p:cNvSpPr txBox="1"/>
          <p:nvPr/>
        </p:nvSpPr>
        <p:spPr>
          <a:xfrm>
            <a:off x="5334000" y="2667000"/>
            <a:ext cx="3505200" cy="3693319"/>
          </a:xfrm>
          <a:prstGeom prst="rect">
            <a:avLst/>
          </a:prstGeom>
          <a:noFill/>
          <a:ln>
            <a:solidFill>
              <a:schemeClr val="tx1"/>
            </a:solidFill>
          </a:ln>
        </p:spPr>
        <p:txBody>
          <a:bodyPr wrap="square" rtlCol="0">
            <a:sp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B </a:t>
            </a:r>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C </a:t>
            </a:r>
            <a:r>
              <a:rPr lang="en-US" dirty="0" err="1">
                <a:solidFill>
                  <a:srgbClr val="000000"/>
                </a:solidFill>
                <a:latin typeface="Consolas" panose="020B0609020204030204" pitchFamily="49" charset="0"/>
              </a:rPr>
              <a:t>c</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a:t>
            </a: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callC</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c.call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C </a:t>
            </a:r>
            <a:r>
              <a:rPr lang="en-US" b="1" dirty="0" err="1">
                <a:solidFill>
                  <a:srgbClr val="000000"/>
                </a:solidFill>
                <a:latin typeface="Consolas" panose="020B0609020204030204" pitchFamily="49" charset="0"/>
              </a:rPr>
              <a:t>getC</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c;</a:t>
            </a:r>
          </a:p>
          <a:p>
            <a:r>
              <a:rPr lang="en-US" dirty="0">
                <a:solidFill>
                  <a:srgbClr val="000000"/>
                </a:solidFill>
                <a:latin typeface="Consolas" panose="020B0609020204030204" pitchFamily="49" charset="0"/>
              </a:rPr>
              <a:t>    }</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94839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Least Knowledge</a:t>
            </a:r>
          </a:p>
        </p:txBody>
      </p:sp>
      <p:sp>
        <p:nvSpPr>
          <p:cNvPr id="3" name="Content Placeholder 2"/>
          <p:cNvSpPr>
            <a:spLocks noGrp="1"/>
          </p:cNvSpPr>
          <p:nvPr>
            <p:ph idx="1"/>
          </p:nvPr>
        </p:nvSpPr>
        <p:spPr/>
        <p:txBody>
          <a:bodyPr/>
          <a:lstStyle/>
          <a:p>
            <a:r>
              <a:rPr lang="en-US" dirty="0"/>
              <a:t>Only call methods on:</a:t>
            </a:r>
          </a:p>
          <a:p>
            <a:pPr lvl="1"/>
            <a:r>
              <a:rPr lang="en-US" b="1" dirty="0">
                <a:latin typeface="Courier New" panose="02070309020205020404" pitchFamily="49" charset="0"/>
                <a:cs typeface="Courier New" panose="02070309020205020404" pitchFamily="49" charset="0"/>
              </a:rPr>
              <a:t>this</a:t>
            </a:r>
            <a:endParaRPr lang="en-US" dirty="0"/>
          </a:p>
          <a:p>
            <a:pPr lvl="1"/>
            <a:r>
              <a:rPr lang="en-US" dirty="0"/>
              <a:t>The </a:t>
            </a:r>
            <a:r>
              <a:rPr lang="en-US" b="1" dirty="0"/>
              <a:t>fields </a:t>
            </a:r>
            <a:r>
              <a:rPr lang="en-US" dirty="0"/>
              <a:t>of </a:t>
            </a:r>
            <a:r>
              <a:rPr lang="en-US" dirty="0">
                <a:latin typeface="Courier New" panose="02070309020205020404" pitchFamily="49" charset="0"/>
                <a:cs typeface="Courier New" panose="02070309020205020404" pitchFamily="49" charset="0"/>
              </a:rPr>
              <a:t>this</a:t>
            </a:r>
            <a:endParaRPr lang="en-US" dirty="0"/>
          </a:p>
          <a:p>
            <a:pPr lvl="1"/>
            <a:r>
              <a:rPr lang="en-US" dirty="0"/>
              <a:t>Your method’s </a:t>
            </a:r>
            <a:r>
              <a:rPr lang="en-US" b="1" dirty="0"/>
              <a:t>parameters</a:t>
            </a:r>
            <a:endParaRPr lang="en-US" dirty="0"/>
          </a:p>
          <a:p>
            <a:pPr lvl="1"/>
            <a:r>
              <a:rPr lang="en-US" dirty="0"/>
              <a:t>Anything your method creates with </a:t>
            </a:r>
            <a:r>
              <a:rPr lang="en-US" b="1" dirty="0"/>
              <a:t>new</a:t>
            </a:r>
          </a:p>
          <a:p>
            <a:endParaRPr lang="en-US" dirty="0"/>
          </a:p>
        </p:txBody>
      </p:sp>
      <p:sp>
        <p:nvSpPr>
          <p:cNvPr id="4" name="Slide Number Placeholder 3"/>
          <p:cNvSpPr>
            <a:spLocks noGrp="1"/>
          </p:cNvSpPr>
          <p:nvPr>
            <p:ph type="sldNum" sz="quarter" idx="12"/>
          </p:nvPr>
        </p:nvSpPr>
        <p:spPr/>
        <p:txBody>
          <a:bodyPr/>
          <a:lstStyle/>
          <a:p>
            <a:fld id="{584C733F-D9F4-4F37-95FD-68DC42D899AF}" type="slidenum">
              <a:rPr lang="en-US" smtClean="0"/>
              <a:t>8</a:t>
            </a:fld>
            <a:endParaRPr lang="en-US"/>
          </a:p>
        </p:txBody>
      </p:sp>
    </p:spTree>
    <p:extLst>
      <p:ext uri="{BB962C8B-B14F-4D97-AF65-F5344CB8AC3E}">
        <p14:creationId xmlns:p14="http://schemas.microsoft.com/office/powerpoint/2010/main" val="282639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Trainwrecks</a:t>
            </a:r>
            <a:r>
              <a:rPr lang="en-US" dirty="0"/>
              <a:t> – opposite of PLK</a:t>
            </a:r>
          </a:p>
        </p:txBody>
      </p:sp>
      <p:sp>
        <p:nvSpPr>
          <p:cNvPr id="3" name="Content Placeholder 2"/>
          <p:cNvSpPr>
            <a:spLocks noGrp="1"/>
          </p:cNvSpPr>
          <p:nvPr>
            <p:ph idx="1"/>
          </p:nvPr>
        </p:nvSpPr>
        <p:spPr/>
        <p:txBody>
          <a:bodyPr/>
          <a:lstStyle/>
          <a:p>
            <a:r>
              <a:rPr lang="en-US" dirty="0"/>
              <a:t>When A reaches into B’s personal space to access C.</a:t>
            </a:r>
          </a:p>
          <a:p>
            <a:endParaRPr lang="en-US" dirty="0"/>
          </a:p>
          <a:p>
            <a:endParaRPr lang="en-US" dirty="0"/>
          </a:p>
          <a:p>
            <a:endParaRPr lang="en-US" dirty="0"/>
          </a:p>
          <a:p>
            <a:endParaRPr lang="en-US" dirty="0"/>
          </a:p>
          <a:p>
            <a:endParaRPr lang="en-US" dirty="0"/>
          </a:p>
          <a:p>
            <a:r>
              <a:rPr lang="en-US" dirty="0"/>
              <a:t>Analogy: grabbing a friend’s cell phone out of their hand to call one of their friends.</a:t>
            </a:r>
          </a:p>
        </p:txBody>
      </p:sp>
      <p:sp>
        <p:nvSpPr>
          <p:cNvPr id="4" name="Slide Number Placeholder 3"/>
          <p:cNvSpPr>
            <a:spLocks noGrp="1"/>
          </p:cNvSpPr>
          <p:nvPr>
            <p:ph type="sldNum" sz="quarter" idx="12"/>
          </p:nvPr>
        </p:nvSpPr>
        <p:spPr/>
        <p:txBody>
          <a:bodyPr/>
          <a:lstStyle/>
          <a:p>
            <a:fld id="{584C733F-D9F4-4F37-95FD-68DC42D899AF}" type="slidenum">
              <a:rPr lang="en-US" smtClean="0"/>
              <a:t>9</a:t>
            </a:fld>
            <a:endParaRPr lang="en-US"/>
          </a:p>
        </p:txBody>
      </p:sp>
      <p:pic>
        <p:nvPicPr>
          <p:cNvPr id="29" name="Picture 28"/>
          <p:cNvPicPr>
            <a:picLocks noChangeAspect="1"/>
          </p:cNvPicPr>
          <p:nvPr/>
        </p:nvPicPr>
        <p:blipFill>
          <a:blip r:embed="rId3"/>
          <a:stretch>
            <a:fillRect/>
          </a:stretch>
        </p:blipFill>
        <p:spPr>
          <a:xfrm>
            <a:off x="1466850" y="2133600"/>
            <a:ext cx="6210300" cy="2117148"/>
          </a:xfrm>
          <a:prstGeom prst="rect">
            <a:avLst/>
          </a:prstGeom>
        </p:spPr>
      </p:pic>
    </p:spTree>
    <p:extLst>
      <p:ext uri="{BB962C8B-B14F-4D97-AF65-F5344CB8AC3E}">
        <p14:creationId xmlns:p14="http://schemas.microsoft.com/office/powerpoint/2010/main" val="360805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9318</TotalTime>
  <Words>2614</Words>
  <Application>Microsoft Office PowerPoint</Application>
  <PresentationFormat>On-screen Show (4:3)</PresentationFormat>
  <Paragraphs>442</Paragraphs>
  <Slides>30</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Consolas</vt:lpstr>
      <vt:lpstr>Courier New</vt:lpstr>
      <vt:lpstr>Clarity</vt:lpstr>
      <vt:lpstr>Coupling and Cohesion</vt:lpstr>
      <vt:lpstr>Coupling or Dependency</vt:lpstr>
      <vt:lpstr>Cohesion</vt:lpstr>
      <vt:lpstr>The Classic SE Problem</vt:lpstr>
      <vt:lpstr>Today</vt:lpstr>
      <vt:lpstr>Principle of Least Knowledge (PLK)</vt:lpstr>
      <vt:lpstr>PLK – in code</vt:lpstr>
      <vt:lpstr>Principle of Least Knowledge</vt:lpstr>
      <vt:lpstr>Trainwrecks – opposite of PLK</vt:lpstr>
      <vt:lpstr>Trainwrecks – in code</vt:lpstr>
      <vt:lpstr>The root of the problem</vt:lpstr>
      <vt:lpstr>Should we provide getters?</vt:lpstr>
      <vt:lpstr>PLK restated</vt:lpstr>
      <vt:lpstr>PLK in the “Strategy” pattern</vt:lpstr>
      <vt:lpstr>PLK in the “Observer” pattern</vt:lpstr>
      <vt:lpstr>Check your understanding</vt:lpstr>
      <vt:lpstr>Other Anti-patterns</vt:lpstr>
      <vt:lpstr>Common Coupling</vt:lpstr>
      <vt:lpstr>External Coupling</vt:lpstr>
      <vt:lpstr>Cohesion</vt:lpstr>
      <vt:lpstr>What is this class’s job?</vt:lpstr>
      <vt:lpstr>What is this class’s job?</vt:lpstr>
      <vt:lpstr>What is this class’s job?</vt:lpstr>
      <vt:lpstr>Single Responsibility Principle (SRP)</vt:lpstr>
      <vt:lpstr>How many reasons to change does MouseListener impose?</vt:lpstr>
      <vt:lpstr>The Classic SE Problem</vt:lpstr>
      <vt:lpstr>... but the tradeoffs are constrained</vt:lpstr>
      <vt:lpstr>Lab exercise 2-2</vt:lpstr>
      <vt:lpstr>Activity – Part 1 [20m]</vt:lpstr>
      <vt:lpstr>Activity –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 GRASP  Coupling  Cohesion</dc:title>
  <dc:creator>Windows User</dc:creator>
  <cp:lastModifiedBy>Hays, Mark A</cp:lastModifiedBy>
  <cp:revision>992</cp:revision>
  <dcterms:created xsi:type="dcterms:W3CDTF">2013-01-06T16:44:42Z</dcterms:created>
  <dcterms:modified xsi:type="dcterms:W3CDTF">2018-11-05T22:03:24Z</dcterms:modified>
</cp:coreProperties>
</file>