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69" r:id="rId2"/>
    <p:sldId id="270" r:id="rId3"/>
    <p:sldId id="909" r:id="rId4"/>
    <p:sldId id="256" r:id="rId5"/>
    <p:sldId id="882" r:id="rId6"/>
    <p:sldId id="896" r:id="rId7"/>
    <p:sldId id="897" r:id="rId8"/>
    <p:sldId id="908" r:id="rId9"/>
    <p:sldId id="910" r:id="rId10"/>
    <p:sldId id="907" r:id="rId11"/>
    <p:sldId id="905" r:id="rId12"/>
    <p:sldId id="898" r:id="rId13"/>
    <p:sldId id="902" r:id="rId14"/>
    <p:sldId id="899" r:id="rId15"/>
    <p:sldId id="900" r:id="rId16"/>
    <p:sldId id="906" r:id="rId17"/>
    <p:sldId id="901" r:id="rId18"/>
    <p:sldId id="904" r:id="rId19"/>
    <p:sldId id="903"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82388" autoAdjust="0"/>
  </p:normalViewPr>
  <p:slideViewPr>
    <p:cSldViewPr>
      <p:cViewPr varScale="1">
        <p:scale>
          <a:sx n="114" d="100"/>
          <a:sy n="114"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3950E-A434-4B27-84A7-1C00152EA13A}" type="datetimeFigureOut">
              <a:rPr lang="en-US" smtClean="0"/>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7249C-555F-4F85-893B-1BD6D259A637}" type="slidenum">
              <a:rPr lang="en-US" smtClean="0"/>
              <a:t>‹#›</a:t>
            </a:fld>
            <a:endParaRPr lang="en-US"/>
          </a:p>
        </p:txBody>
      </p:sp>
    </p:spTree>
    <p:extLst>
      <p:ext uri="{BB962C8B-B14F-4D97-AF65-F5344CB8AC3E}">
        <p14:creationId xmlns:p14="http://schemas.microsoft.com/office/powerpoint/2010/main" val="218601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 you computed, in the integer range, was 500654080. This divided by the y ( = 86400000), results in 5.794607407407407.... Java truncates the decimal part which causes the 5.</a:t>
            </a:r>
            <a:br>
              <a:rPr lang="en-US" dirty="0"/>
            </a:br>
            <a:r>
              <a:rPr lang="en-US" dirty="0"/>
              <a:t>By adding an L after the number literal, you tell the compiler to compile it as a long instead of an int. The value for x you expected is 86400000000. But is was compiled as an int.</a:t>
            </a:r>
            <a:br>
              <a:rPr lang="en-US" dirty="0"/>
            </a:br>
            <a:r>
              <a:rPr lang="en-US" dirty="0"/>
              <a:t>We can reproduce the wrong value for x (500654080) by truncating it to an int.</a:t>
            </a:r>
          </a:p>
          <a:p>
            <a:r>
              <a:rPr lang="en-US" dirty="0"/>
              <a:t>Some languages don't do this, but support </a:t>
            </a:r>
            <a:r>
              <a:rPr lang="en-US" b="1" dirty="0"/>
              <a:t>target typing</a:t>
            </a:r>
            <a:r>
              <a:rPr lang="en-US" dirty="0"/>
              <a:t>, a language feature wherein the type of the variable in which a result is to be stored influences the type of the computation.</a:t>
            </a:r>
          </a:p>
        </p:txBody>
      </p:sp>
      <p:sp>
        <p:nvSpPr>
          <p:cNvPr id="4" name="Slide Number Placeholder 3"/>
          <p:cNvSpPr>
            <a:spLocks noGrp="1"/>
          </p:cNvSpPr>
          <p:nvPr>
            <p:ph type="sldNum" sz="quarter" idx="10"/>
          </p:nvPr>
        </p:nvSpPr>
        <p:spPr/>
        <p:txBody>
          <a:bodyPr/>
          <a:lstStyle/>
          <a:p>
            <a:fld id="{6957249C-555F-4F85-893B-1BD6D259A637}" type="slidenum">
              <a:rPr lang="en-US" smtClean="0"/>
              <a:t>1</a:t>
            </a:fld>
            <a:endParaRPr lang="en-US"/>
          </a:p>
        </p:txBody>
      </p:sp>
    </p:spTree>
    <p:extLst>
      <p:ext uri="{BB962C8B-B14F-4D97-AF65-F5344CB8AC3E}">
        <p14:creationId xmlns:p14="http://schemas.microsoft.com/office/powerpoint/2010/main" val="3462432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to construct – need an additional pattern.</a:t>
            </a:r>
          </a:p>
        </p:txBody>
      </p:sp>
      <p:sp>
        <p:nvSpPr>
          <p:cNvPr id="4" name="Slide Number Placeholder 3"/>
          <p:cNvSpPr>
            <a:spLocks noGrp="1"/>
          </p:cNvSpPr>
          <p:nvPr>
            <p:ph type="sldNum" sz="quarter" idx="10"/>
          </p:nvPr>
        </p:nvSpPr>
        <p:spPr/>
        <p:txBody>
          <a:bodyPr/>
          <a:lstStyle/>
          <a:p>
            <a:fld id="{6957249C-555F-4F85-893B-1BD6D259A637}" type="slidenum">
              <a:rPr lang="en-US" smtClean="0"/>
              <a:t>18</a:t>
            </a:fld>
            <a:endParaRPr lang="en-US"/>
          </a:p>
        </p:txBody>
      </p:sp>
    </p:spTree>
    <p:extLst>
      <p:ext uri="{BB962C8B-B14F-4D97-AF65-F5344CB8AC3E}">
        <p14:creationId xmlns:p14="http://schemas.microsoft.com/office/powerpoint/2010/main" val="85902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 you computed, in the integer range, was 500654080. This divided by the y ( = 86400000), results in 5.794607407407407.... Java truncates the decimal part which causes the 5.</a:t>
            </a:r>
            <a:br>
              <a:rPr lang="en-US" dirty="0"/>
            </a:br>
            <a:r>
              <a:rPr lang="en-US" dirty="0"/>
              <a:t>By adding an L after the number literal, you tell the compiler to compile it as a long instead of an int. The value for x you expected is 86400000000. But is was compiled as an int.</a:t>
            </a:r>
            <a:br>
              <a:rPr lang="en-US" dirty="0"/>
            </a:br>
            <a:r>
              <a:rPr lang="en-US" dirty="0"/>
              <a:t>We can reproduce the wrong value for x (500654080) by truncating it to an int.</a:t>
            </a:r>
          </a:p>
          <a:p>
            <a:r>
              <a:rPr lang="en-US" dirty="0"/>
              <a:t>Some languages don't do this, but support </a:t>
            </a:r>
            <a:r>
              <a:rPr lang="en-US" b="1" dirty="0"/>
              <a:t>target typing</a:t>
            </a:r>
            <a:r>
              <a:rPr lang="en-US" dirty="0"/>
              <a:t>, a language feature wherein the type of the variable in which a result is to be stored influences the type of the computation.</a:t>
            </a:r>
          </a:p>
        </p:txBody>
      </p:sp>
      <p:sp>
        <p:nvSpPr>
          <p:cNvPr id="4" name="Slide Number Placeholder 3"/>
          <p:cNvSpPr>
            <a:spLocks noGrp="1"/>
          </p:cNvSpPr>
          <p:nvPr>
            <p:ph type="sldNum" sz="quarter" idx="10"/>
          </p:nvPr>
        </p:nvSpPr>
        <p:spPr/>
        <p:txBody>
          <a:bodyPr/>
          <a:lstStyle/>
          <a:p>
            <a:fld id="{6957249C-555F-4F85-893B-1BD6D259A637}" type="slidenum">
              <a:rPr lang="en-US" smtClean="0"/>
              <a:t>2</a:t>
            </a:fld>
            <a:endParaRPr lang="en-US"/>
          </a:p>
        </p:txBody>
      </p:sp>
    </p:spTree>
    <p:extLst>
      <p:ext uri="{BB962C8B-B14F-4D97-AF65-F5344CB8AC3E}">
        <p14:creationId xmlns:p14="http://schemas.microsoft.com/office/powerpoint/2010/main" val="403122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familiar with “Publish and Subscribe” which</a:t>
            </a:r>
            <a:r>
              <a:rPr lang="en-US" baseline="0" dirty="0"/>
              <a:t> is a complex form of Observer and often called out as a Design Pattern itself.</a:t>
            </a:r>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5</a:t>
            </a:fld>
            <a:endParaRPr lang="en-US"/>
          </a:p>
        </p:txBody>
      </p:sp>
    </p:spTree>
    <p:extLst>
      <p:ext uri="{BB962C8B-B14F-4D97-AF65-F5344CB8AC3E}">
        <p14:creationId xmlns:p14="http://schemas.microsoft.com/office/powerpoint/2010/main" val="139963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Superclasses</a:t>
            </a:r>
            <a:r>
              <a:rPr lang="en-US" dirty="0"/>
              <a:t> should not know about their subclasses, including abstract decorators. But </a:t>
            </a:r>
            <a:r>
              <a:rPr lang="en-US" dirty="0" err="1"/>
              <a:t>superclasses</a:t>
            </a:r>
            <a:r>
              <a:rPr lang="en-US" dirty="0"/>
              <a:t> might compose </a:t>
            </a:r>
            <a:r>
              <a:rPr lang="en-US" b="1" dirty="0"/>
              <a:t>themselves </a:t>
            </a:r>
            <a:r>
              <a:rPr lang="en-US" dirty="0"/>
              <a:t>and that composition could be implemented using abstract decorator.</a:t>
            </a:r>
          </a:p>
          <a:p>
            <a:endParaRPr lang="en-US" dirty="0"/>
          </a:p>
          <a:p>
            <a:r>
              <a:rPr lang="en-US" dirty="0"/>
              <a:t>Sure. A decorator might start with a strategy. That strategy might need to be extended with additional functionality. Rather than editing the </a:t>
            </a:r>
            <a:r>
              <a:rPr lang="en-US" dirty="0" err="1"/>
              <a:t>decorator+strategy</a:t>
            </a:r>
            <a:r>
              <a:rPr lang="en-US" dirty="0"/>
              <a:t>, you could just decorate the strategy.</a:t>
            </a:r>
          </a:p>
        </p:txBody>
      </p:sp>
      <p:sp>
        <p:nvSpPr>
          <p:cNvPr id="4" name="Slide Number Placeholder 3"/>
          <p:cNvSpPr>
            <a:spLocks noGrp="1"/>
          </p:cNvSpPr>
          <p:nvPr>
            <p:ph type="sldNum" sz="quarter" idx="10"/>
          </p:nvPr>
        </p:nvSpPr>
        <p:spPr/>
        <p:txBody>
          <a:bodyPr/>
          <a:lstStyle/>
          <a:p>
            <a:fld id="{6957249C-555F-4F85-893B-1BD6D259A637}" type="slidenum">
              <a:rPr lang="en-US" smtClean="0"/>
              <a:t>7</a:t>
            </a:fld>
            <a:endParaRPr lang="en-US"/>
          </a:p>
        </p:txBody>
      </p:sp>
    </p:spTree>
    <p:extLst>
      <p:ext uri="{BB962C8B-B14F-4D97-AF65-F5344CB8AC3E}">
        <p14:creationId xmlns:p14="http://schemas.microsoft.com/office/powerpoint/2010/main" val="68940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abstract decorator gets in the way.</a:t>
            </a:r>
          </a:p>
        </p:txBody>
      </p:sp>
      <p:sp>
        <p:nvSpPr>
          <p:cNvPr id="4" name="Slide Number Placeholder 3"/>
          <p:cNvSpPr>
            <a:spLocks noGrp="1"/>
          </p:cNvSpPr>
          <p:nvPr>
            <p:ph type="sldNum" sz="quarter" idx="10"/>
          </p:nvPr>
        </p:nvSpPr>
        <p:spPr/>
        <p:txBody>
          <a:bodyPr/>
          <a:lstStyle/>
          <a:p>
            <a:fld id="{6957249C-555F-4F85-893B-1BD6D259A637}" type="slidenum">
              <a:rPr lang="en-US" smtClean="0"/>
              <a:t>10</a:t>
            </a:fld>
            <a:endParaRPr lang="en-US"/>
          </a:p>
        </p:txBody>
      </p:sp>
    </p:spTree>
    <p:extLst>
      <p:ext uri="{BB962C8B-B14F-4D97-AF65-F5344CB8AC3E}">
        <p14:creationId xmlns:p14="http://schemas.microsoft.com/office/powerpoint/2010/main" val="113580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Decorator will be featured </a:t>
            </a:r>
            <a:r>
              <a:rPr lang="en-US" b="1" dirty="0"/>
              <a:t>prominently</a:t>
            </a:r>
            <a:r>
              <a:rPr lang="en-US" dirty="0"/>
              <a:t>.</a:t>
            </a:r>
          </a:p>
          <a:p>
            <a:endParaRPr lang="en-US" dirty="0"/>
          </a:p>
        </p:txBody>
      </p:sp>
      <p:sp>
        <p:nvSpPr>
          <p:cNvPr id="4" name="Slide Number Placeholder 3"/>
          <p:cNvSpPr>
            <a:spLocks noGrp="1"/>
          </p:cNvSpPr>
          <p:nvPr>
            <p:ph type="sldNum" sz="quarter" idx="10"/>
          </p:nvPr>
        </p:nvSpPr>
        <p:spPr/>
        <p:txBody>
          <a:bodyPr/>
          <a:lstStyle/>
          <a:p>
            <a:fld id="{6957249C-555F-4F85-893B-1BD6D259A637}" type="slidenum">
              <a:rPr lang="en-US" smtClean="0"/>
              <a:t>12</a:t>
            </a:fld>
            <a:endParaRPr lang="en-US"/>
          </a:p>
        </p:txBody>
      </p:sp>
    </p:spTree>
    <p:extLst>
      <p:ext uri="{BB962C8B-B14F-4D97-AF65-F5344CB8AC3E}">
        <p14:creationId xmlns:p14="http://schemas.microsoft.com/office/powerpoint/2010/main" val="22162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Deciding on which pattern to use is the wrong approach.</a:t>
            </a:r>
          </a:p>
          <a:p>
            <a:r>
              <a:rPr lang="en-US" dirty="0"/>
              <a:t>Patterns are just very specific examples of the design principles.</a:t>
            </a:r>
          </a:p>
          <a:p>
            <a:r>
              <a:rPr lang="en-US" dirty="0"/>
              <a:t>You apply the design principles to a problem and arrive at something that coincidentally looks like the pattern.</a:t>
            </a:r>
          </a:p>
          <a:p>
            <a:endParaRPr lang="en-US" dirty="0"/>
          </a:p>
        </p:txBody>
      </p:sp>
      <p:sp>
        <p:nvSpPr>
          <p:cNvPr id="4" name="Slide Number Placeholder 3"/>
          <p:cNvSpPr>
            <a:spLocks noGrp="1"/>
          </p:cNvSpPr>
          <p:nvPr>
            <p:ph type="sldNum" sz="quarter" idx="10"/>
          </p:nvPr>
        </p:nvSpPr>
        <p:spPr/>
        <p:txBody>
          <a:bodyPr/>
          <a:lstStyle/>
          <a:p>
            <a:fld id="{6957249C-555F-4F85-893B-1BD6D259A637}" type="slidenum">
              <a:rPr lang="en-US" smtClean="0"/>
              <a:t>13</a:t>
            </a:fld>
            <a:endParaRPr lang="en-US"/>
          </a:p>
        </p:txBody>
      </p:sp>
    </p:spTree>
    <p:extLst>
      <p:ext uri="{BB962C8B-B14F-4D97-AF65-F5344CB8AC3E}">
        <p14:creationId xmlns:p14="http://schemas.microsoft.com/office/powerpoint/2010/main" val="128568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Freeman has a whole spiel on this.</a:t>
            </a:r>
          </a:p>
          <a:p>
            <a:r>
              <a:rPr lang="en-US" dirty="0"/>
              <a:t>The premise of the Coffee example is that we do not want to go back and add knowledge of added ingredients to the Coffee.</a:t>
            </a:r>
          </a:p>
          <a:p>
            <a:r>
              <a:rPr lang="en-US" dirty="0"/>
              <a:t>The thinking is that Coffee should be Coffee and not know about condiments.</a:t>
            </a:r>
          </a:p>
          <a:p>
            <a:r>
              <a:rPr lang="en-US" dirty="0"/>
              <a:t>We want to add this new behavior without changing the base class at all.</a:t>
            </a:r>
          </a:p>
          <a:p>
            <a:endParaRPr lang="en-US" dirty="0"/>
          </a:p>
        </p:txBody>
      </p:sp>
      <p:sp>
        <p:nvSpPr>
          <p:cNvPr id="4" name="Slide Number Placeholder 3"/>
          <p:cNvSpPr>
            <a:spLocks noGrp="1"/>
          </p:cNvSpPr>
          <p:nvPr>
            <p:ph type="sldNum" sz="quarter" idx="10"/>
          </p:nvPr>
        </p:nvSpPr>
        <p:spPr/>
        <p:txBody>
          <a:bodyPr/>
          <a:lstStyle/>
          <a:p>
            <a:fld id="{6957249C-555F-4F85-893B-1BD6D259A637}" type="slidenum">
              <a:rPr lang="en-US" smtClean="0"/>
              <a:t>15</a:t>
            </a:fld>
            <a:endParaRPr lang="en-US"/>
          </a:p>
        </p:txBody>
      </p:sp>
    </p:spTree>
    <p:extLst>
      <p:ext uri="{BB962C8B-B14F-4D97-AF65-F5344CB8AC3E}">
        <p14:creationId xmlns:p14="http://schemas.microsoft.com/office/powerpoint/2010/main" val="3273494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where Decorator struggles.</a:t>
            </a:r>
          </a:p>
          <a:p>
            <a:r>
              <a:rPr lang="en-US" dirty="0"/>
              <a:t>Decorator follows all of the tenets of object-oriented design.</a:t>
            </a:r>
          </a:p>
          <a:p>
            <a:r>
              <a:rPr lang="en-US" dirty="0"/>
              <a:t>But those tenets often conflict with weird business logic like this.</a:t>
            </a:r>
          </a:p>
          <a:p>
            <a:endParaRPr lang="en-US" dirty="0"/>
          </a:p>
        </p:txBody>
      </p:sp>
      <p:sp>
        <p:nvSpPr>
          <p:cNvPr id="4" name="Slide Number Placeholder 3"/>
          <p:cNvSpPr>
            <a:spLocks noGrp="1"/>
          </p:cNvSpPr>
          <p:nvPr>
            <p:ph type="sldNum" sz="quarter" idx="10"/>
          </p:nvPr>
        </p:nvSpPr>
        <p:spPr/>
        <p:txBody>
          <a:bodyPr/>
          <a:lstStyle/>
          <a:p>
            <a:fld id="{6957249C-555F-4F85-893B-1BD6D259A637}" type="slidenum">
              <a:rPr lang="en-US" smtClean="0"/>
              <a:t>17</a:t>
            </a:fld>
            <a:endParaRPr lang="en-US"/>
          </a:p>
        </p:txBody>
      </p:sp>
    </p:spTree>
    <p:extLst>
      <p:ext uri="{BB962C8B-B14F-4D97-AF65-F5344CB8AC3E}">
        <p14:creationId xmlns:p14="http://schemas.microsoft.com/office/powerpoint/2010/main" val="92604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55923-2185-4626-96B8-C47F879B80D1}"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336925-34F8-4A78-ADDB-3C0283C72BF8}"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3565E-98D7-496A-907E-8D33570C8B95}"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C9158-E79E-48D5-9146-B56C6EAB3E0D}"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4D5B2-7A86-493E-8201-A72B814535E1}"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322B6-B355-421C-8F4E-F067D06AC416}"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AECC83-4DE1-49FD-9717-088841019252}" type="datetime1">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D66191-55D0-401F-85B5-26562656F3B4}" type="datetime1">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07C54-5118-4AFF-A5D6-FC226682AF74}" type="datetime1">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2C5BD-F43D-4D7D-944D-2D0D4324B965}"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18A2F-E800-4DE7-BDDB-AC5E6D18B458}"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12FBD24-020C-4541-8882-490A20095020}" type="datetime1">
              <a:rPr lang="en-US" smtClean="0"/>
              <a:t>12/10/2018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the Day</a:t>
            </a:r>
          </a:p>
        </p:txBody>
      </p:sp>
      <p:sp>
        <p:nvSpPr>
          <p:cNvPr id="3" name="Content Placeholder 2"/>
          <p:cNvSpPr>
            <a:spLocks noGrp="1"/>
          </p:cNvSpPr>
          <p:nvPr>
            <p:ph idx="1"/>
          </p:nvPr>
        </p:nvSpPr>
        <p:spPr/>
        <p:txBody>
          <a:bodyPr>
            <a:normAutofit/>
          </a:bodyPr>
          <a:lstStyle/>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LongDivision</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final</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long</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MICROS_PER_DAY</a:t>
            </a:r>
            <a:r>
              <a:rPr lang="en-US" sz="1600" b="1" dirty="0">
                <a:solidFill>
                  <a:srgbClr val="000000"/>
                </a:solidFill>
                <a:latin typeface="Consolas" panose="020B0609020204030204" pitchFamily="49" charset="0"/>
              </a:rPr>
              <a:t> = 24 * 60 * 60 * 1000 * 1000;</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final</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long</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MILLIS_PER_DAY</a:t>
            </a:r>
            <a:r>
              <a:rPr lang="en-US" sz="1600" b="1" dirty="0">
                <a:solidFill>
                  <a:srgbClr val="000000"/>
                </a:solidFill>
                <a:latin typeface="Consolas" panose="020B0609020204030204" pitchFamily="49" charset="0"/>
              </a:rPr>
              <a:t> = 24 * 60 * 60 * 1000;</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 HINT: 1000</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6A3E3E"/>
                </a:solidFill>
                <a:latin typeface="Consolas" panose="020B0609020204030204" pitchFamily="49" charset="0"/>
              </a:rPr>
              <a:t>MICROS_PER_DAY</a:t>
            </a:r>
            <a:r>
              <a:rPr lang="en-US" sz="1600" b="1" i="1" dirty="0">
                <a:solidFill>
                  <a:srgbClr val="000000"/>
                </a:solidFill>
                <a:latin typeface="Consolas" panose="020B0609020204030204" pitchFamily="49" charset="0"/>
              </a:rPr>
              <a:t> / </a:t>
            </a:r>
            <a:r>
              <a:rPr lang="en-US" sz="1600" b="1" i="1" dirty="0">
                <a:solidFill>
                  <a:srgbClr val="6A3E3E"/>
                </a:solidFill>
                <a:latin typeface="Consolas" panose="020B0609020204030204" pitchFamily="49" charset="0"/>
              </a:rPr>
              <a:t>MILLIS_PER_DAY</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3030552" y="4419600"/>
            <a:ext cx="3082895" cy="369332"/>
          </a:xfrm>
          <a:prstGeom prst="rect">
            <a:avLst/>
          </a:prstGeom>
          <a:noFill/>
        </p:spPr>
        <p:txBody>
          <a:bodyPr wrap="none" rtlCol="0">
            <a:spAutoFit/>
          </a:bodyPr>
          <a:lstStyle/>
          <a:p>
            <a:pPr algn="ctr"/>
            <a:r>
              <a:rPr lang="en-US" dirty="0"/>
              <a:t>What does this program do?</a:t>
            </a:r>
          </a:p>
        </p:txBody>
      </p:sp>
    </p:spTree>
    <p:extLst>
      <p:ext uri="{BB962C8B-B14F-4D97-AF65-F5344CB8AC3E}">
        <p14:creationId xmlns:p14="http://schemas.microsoft.com/office/powerpoint/2010/main" val="355121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8225-8710-46DF-BCE7-FD7D4F4AD5E7}"/>
              </a:ext>
            </a:extLst>
          </p:cNvPr>
          <p:cNvSpPr>
            <a:spLocks noGrp="1"/>
          </p:cNvSpPr>
          <p:nvPr>
            <p:ph type="title"/>
          </p:nvPr>
        </p:nvSpPr>
        <p:spPr/>
        <p:txBody>
          <a:bodyPr/>
          <a:lstStyle/>
          <a:p>
            <a:r>
              <a:rPr lang="en-US" dirty="0"/>
              <a:t>Is debugging harder?</a:t>
            </a:r>
          </a:p>
        </p:txBody>
      </p:sp>
      <p:sp>
        <p:nvSpPr>
          <p:cNvPr id="3" name="Content Placeholder 2">
            <a:extLst>
              <a:ext uri="{FF2B5EF4-FFF2-40B4-BE49-F238E27FC236}">
                <a16:creationId xmlns:a16="http://schemas.microsoft.com/office/drawing/2014/main" id="{2F5D5C88-CCB9-4A4C-BE55-6F46D87F0A8D}"/>
              </a:ext>
            </a:extLst>
          </p:cNvPr>
          <p:cNvSpPr>
            <a:spLocks noGrp="1"/>
          </p:cNvSpPr>
          <p:nvPr>
            <p:ph idx="1"/>
          </p:nvPr>
        </p:nvSpPr>
        <p:spPr/>
        <p:txBody>
          <a:bodyPr/>
          <a:lstStyle/>
          <a:p>
            <a:r>
              <a:rPr lang="en-US" dirty="0"/>
              <a:t>This sounds like a really cool alternate to tons of sub-classing, but I was wondering whether this would cause more problems on the debugging side if we had a base set of more complicated components and many attached modifiers.</a:t>
            </a:r>
          </a:p>
        </p:txBody>
      </p:sp>
      <p:sp>
        <p:nvSpPr>
          <p:cNvPr id="4" name="Slide Number Placeholder 3">
            <a:extLst>
              <a:ext uri="{FF2B5EF4-FFF2-40B4-BE49-F238E27FC236}">
                <a16:creationId xmlns:a16="http://schemas.microsoft.com/office/drawing/2014/main" id="{E221B6AD-6057-4DE1-8CDC-0B2D198E2371}"/>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9534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E029-EA34-4EF8-AD93-B2B0DC41B86C}"/>
              </a:ext>
            </a:extLst>
          </p:cNvPr>
          <p:cNvSpPr>
            <a:spLocks noGrp="1"/>
          </p:cNvSpPr>
          <p:nvPr>
            <p:ph type="title"/>
          </p:nvPr>
        </p:nvSpPr>
        <p:spPr/>
        <p:txBody>
          <a:bodyPr/>
          <a:lstStyle/>
          <a:p>
            <a:r>
              <a:rPr lang="en-US" dirty="0"/>
              <a:t>Making the best of a bad design</a:t>
            </a:r>
          </a:p>
        </p:txBody>
      </p:sp>
      <p:sp>
        <p:nvSpPr>
          <p:cNvPr id="3" name="Content Placeholder 2">
            <a:extLst>
              <a:ext uri="{FF2B5EF4-FFF2-40B4-BE49-F238E27FC236}">
                <a16:creationId xmlns:a16="http://schemas.microsoft.com/office/drawing/2014/main" id="{405B993B-287C-4843-94CA-0A3F0D8B23B8}"/>
              </a:ext>
            </a:extLst>
          </p:cNvPr>
          <p:cNvSpPr>
            <a:spLocks noGrp="1"/>
          </p:cNvSpPr>
          <p:nvPr>
            <p:ph idx="1"/>
          </p:nvPr>
        </p:nvSpPr>
        <p:spPr/>
        <p:txBody>
          <a:bodyPr/>
          <a:lstStyle/>
          <a:p>
            <a:r>
              <a:rPr lang="en-US" dirty="0"/>
              <a:t>In question 2, using the getters and setters is the best way to solve the problem. Previously we've discussed that getters and setters are usually not good design. Can you explain why they are good in this situation?</a:t>
            </a:r>
          </a:p>
        </p:txBody>
      </p:sp>
      <p:sp>
        <p:nvSpPr>
          <p:cNvPr id="4" name="Slide Number Placeholder 3">
            <a:extLst>
              <a:ext uri="{FF2B5EF4-FFF2-40B4-BE49-F238E27FC236}">
                <a16:creationId xmlns:a16="http://schemas.microsoft.com/office/drawing/2014/main" id="{45688AD9-6841-4B55-BB47-265D10F18614}"/>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9954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9E09-1DA7-46F2-886C-834D90C74A53}"/>
              </a:ext>
            </a:extLst>
          </p:cNvPr>
          <p:cNvSpPr>
            <a:spLocks noGrp="1"/>
          </p:cNvSpPr>
          <p:nvPr>
            <p:ph type="title"/>
          </p:nvPr>
        </p:nvSpPr>
        <p:spPr/>
        <p:txBody>
          <a:bodyPr/>
          <a:lstStyle/>
          <a:p>
            <a:r>
              <a:rPr lang="en-US" dirty="0"/>
              <a:t>Will we use Decorator?</a:t>
            </a:r>
          </a:p>
        </p:txBody>
      </p:sp>
      <p:sp>
        <p:nvSpPr>
          <p:cNvPr id="3" name="Content Placeholder 2">
            <a:extLst>
              <a:ext uri="{FF2B5EF4-FFF2-40B4-BE49-F238E27FC236}">
                <a16:creationId xmlns:a16="http://schemas.microsoft.com/office/drawing/2014/main" id="{AE910D3B-2BC4-4E9D-9A37-D269E76617D0}"/>
              </a:ext>
            </a:extLst>
          </p:cNvPr>
          <p:cNvSpPr>
            <a:spLocks noGrp="1"/>
          </p:cNvSpPr>
          <p:nvPr>
            <p:ph idx="1"/>
          </p:nvPr>
        </p:nvSpPr>
        <p:spPr/>
        <p:txBody>
          <a:bodyPr/>
          <a:lstStyle/>
          <a:p>
            <a:r>
              <a:rPr lang="en-US" dirty="0"/>
              <a:t>As far as I can tell, Decorators do not seem to have a use in the Project. Will there be a lab associated with them so we can get experience with them?</a:t>
            </a:r>
          </a:p>
        </p:txBody>
      </p:sp>
      <p:sp>
        <p:nvSpPr>
          <p:cNvPr id="4" name="Slide Number Placeholder 3">
            <a:extLst>
              <a:ext uri="{FF2B5EF4-FFF2-40B4-BE49-F238E27FC236}">
                <a16:creationId xmlns:a16="http://schemas.microsoft.com/office/drawing/2014/main" id="{5E1C2985-F9A8-4DAB-84D8-A5B51488D221}"/>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54514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B50C-3783-4225-970F-417E23A35A81}"/>
              </a:ext>
            </a:extLst>
          </p:cNvPr>
          <p:cNvSpPr>
            <a:spLocks noGrp="1"/>
          </p:cNvSpPr>
          <p:nvPr>
            <p:ph type="title"/>
          </p:nvPr>
        </p:nvSpPr>
        <p:spPr/>
        <p:txBody>
          <a:bodyPr/>
          <a:lstStyle/>
          <a:p>
            <a:r>
              <a:rPr lang="en-US" dirty="0"/>
              <a:t>Which pattern should you use?</a:t>
            </a:r>
          </a:p>
        </p:txBody>
      </p:sp>
      <p:sp>
        <p:nvSpPr>
          <p:cNvPr id="3" name="Content Placeholder 2">
            <a:extLst>
              <a:ext uri="{FF2B5EF4-FFF2-40B4-BE49-F238E27FC236}">
                <a16:creationId xmlns:a16="http://schemas.microsoft.com/office/drawing/2014/main" id="{F3F0969C-B954-40DC-B2EB-00048BF56311}"/>
              </a:ext>
            </a:extLst>
          </p:cNvPr>
          <p:cNvSpPr>
            <a:spLocks noGrp="1"/>
          </p:cNvSpPr>
          <p:nvPr>
            <p:ph idx="1"/>
          </p:nvPr>
        </p:nvSpPr>
        <p:spPr/>
        <p:txBody>
          <a:bodyPr/>
          <a:lstStyle/>
          <a:p>
            <a:r>
              <a:rPr lang="en-US" dirty="0"/>
              <a:t>Are there any tells that can help you decide when to use this design pattern?</a:t>
            </a:r>
          </a:p>
          <a:p>
            <a:endParaRPr lang="en-US" dirty="0"/>
          </a:p>
          <a:p>
            <a:r>
              <a:rPr lang="en-US" dirty="0"/>
              <a:t>I understand the usefulness of Decorators, and it seems clear that for the coffee example, Decorators were necessary. However, I am unsure if I would be able to tell which pattern would be the best to use in a real world scenario. Is there an easy way to determine which pattern is best to use?</a:t>
            </a:r>
          </a:p>
        </p:txBody>
      </p:sp>
      <p:sp>
        <p:nvSpPr>
          <p:cNvPr id="4" name="Slide Number Placeholder 3">
            <a:extLst>
              <a:ext uri="{FF2B5EF4-FFF2-40B4-BE49-F238E27FC236}">
                <a16:creationId xmlns:a16="http://schemas.microsoft.com/office/drawing/2014/main" id="{AC175765-4AF7-4205-815E-87B2D65AC34C}"/>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85119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2B64-2963-474D-81EF-307FAE1B6DA6}"/>
              </a:ext>
            </a:extLst>
          </p:cNvPr>
          <p:cNvSpPr>
            <a:spLocks noGrp="1"/>
          </p:cNvSpPr>
          <p:nvPr>
            <p:ph type="title"/>
          </p:nvPr>
        </p:nvSpPr>
        <p:spPr/>
        <p:txBody>
          <a:bodyPr/>
          <a:lstStyle/>
          <a:p>
            <a:r>
              <a:rPr lang="en-US" dirty="0"/>
              <a:t>Does Decorator favor composition?</a:t>
            </a:r>
          </a:p>
        </p:txBody>
      </p:sp>
      <p:sp>
        <p:nvSpPr>
          <p:cNvPr id="3" name="Content Placeholder 2">
            <a:extLst>
              <a:ext uri="{FF2B5EF4-FFF2-40B4-BE49-F238E27FC236}">
                <a16:creationId xmlns:a16="http://schemas.microsoft.com/office/drawing/2014/main" id="{15691563-09BB-4EF1-8943-D23BA6316C89}"/>
              </a:ext>
            </a:extLst>
          </p:cNvPr>
          <p:cNvSpPr>
            <a:spLocks noGrp="1"/>
          </p:cNvSpPr>
          <p:nvPr>
            <p:ph idx="1"/>
          </p:nvPr>
        </p:nvSpPr>
        <p:spPr/>
        <p:txBody>
          <a:bodyPr/>
          <a:lstStyle/>
          <a:p>
            <a:r>
              <a:rPr lang="en-US" dirty="0"/>
              <a:t>Can we talk about how this class relates to the idea of favoring composition over inheritance?</a:t>
            </a:r>
          </a:p>
          <a:p>
            <a:endParaRPr lang="en-US" dirty="0"/>
          </a:p>
          <a:p>
            <a:r>
              <a:rPr lang="en-US" dirty="0"/>
              <a:t>I am a little confused on inheritance versus Composition in the decorator pattern. Can we clarify the two differences between them?</a:t>
            </a:r>
          </a:p>
        </p:txBody>
      </p:sp>
      <p:sp>
        <p:nvSpPr>
          <p:cNvPr id="4" name="Slide Number Placeholder 3">
            <a:extLst>
              <a:ext uri="{FF2B5EF4-FFF2-40B4-BE49-F238E27FC236}">
                <a16:creationId xmlns:a16="http://schemas.microsoft.com/office/drawing/2014/main" id="{914F05D1-942E-407F-A7CC-951F12AB9C8C}"/>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9755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902C-18C4-47E6-890B-6A34A23C9955}"/>
              </a:ext>
            </a:extLst>
          </p:cNvPr>
          <p:cNvSpPr>
            <a:spLocks noGrp="1"/>
          </p:cNvSpPr>
          <p:nvPr>
            <p:ph type="title"/>
          </p:nvPr>
        </p:nvSpPr>
        <p:spPr/>
        <p:txBody>
          <a:bodyPr/>
          <a:lstStyle/>
          <a:p>
            <a:r>
              <a:rPr lang="en-US" dirty="0"/>
              <a:t>Why use Decorator for condiments?</a:t>
            </a:r>
          </a:p>
        </p:txBody>
      </p:sp>
      <p:sp>
        <p:nvSpPr>
          <p:cNvPr id="3" name="Content Placeholder 2">
            <a:extLst>
              <a:ext uri="{FF2B5EF4-FFF2-40B4-BE49-F238E27FC236}">
                <a16:creationId xmlns:a16="http://schemas.microsoft.com/office/drawing/2014/main" id="{D86FA7C2-F9CA-48FC-8393-66150D8583A3}"/>
              </a:ext>
            </a:extLst>
          </p:cNvPr>
          <p:cNvSpPr>
            <a:spLocks noGrp="1"/>
          </p:cNvSpPr>
          <p:nvPr>
            <p:ph idx="1"/>
          </p:nvPr>
        </p:nvSpPr>
        <p:spPr/>
        <p:txBody>
          <a:bodyPr/>
          <a:lstStyle/>
          <a:p>
            <a:r>
              <a:rPr lang="en-US" dirty="0"/>
              <a:t>I still don't quite understand when this would be more useful than an interface.  For instance, the coffee shop example in the book would work way better, as far as I can tell, with an interface for condiments so that an employee could remove condiments when consumers change their mind.</a:t>
            </a:r>
          </a:p>
        </p:txBody>
      </p:sp>
      <p:sp>
        <p:nvSpPr>
          <p:cNvPr id="4" name="Slide Number Placeholder 3">
            <a:extLst>
              <a:ext uri="{FF2B5EF4-FFF2-40B4-BE49-F238E27FC236}">
                <a16:creationId xmlns:a16="http://schemas.microsoft.com/office/drawing/2014/main" id="{CFD7C835-850C-4285-A336-F39BD5291E6C}"/>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1582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8664-ADC4-4676-9A2A-36BC7133CF37}"/>
              </a:ext>
            </a:extLst>
          </p:cNvPr>
          <p:cNvSpPr>
            <a:spLocks noGrp="1"/>
          </p:cNvSpPr>
          <p:nvPr>
            <p:ph type="title"/>
          </p:nvPr>
        </p:nvSpPr>
        <p:spPr/>
        <p:txBody>
          <a:bodyPr/>
          <a:lstStyle/>
          <a:p>
            <a:r>
              <a:rPr lang="en-US" dirty="0"/>
              <a:t>What do you think of this idea?</a:t>
            </a:r>
          </a:p>
        </p:txBody>
      </p:sp>
      <p:sp>
        <p:nvSpPr>
          <p:cNvPr id="3" name="Content Placeholder 2">
            <a:extLst>
              <a:ext uri="{FF2B5EF4-FFF2-40B4-BE49-F238E27FC236}">
                <a16:creationId xmlns:a16="http://schemas.microsoft.com/office/drawing/2014/main" id="{8727585D-293E-4C58-B823-9D1C06C01E98}"/>
              </a:ext>
            </a:extLst>
          </p:cNvPr>
          <p:cNvSpPr>
            <a:spLocks noGrp="1"/>
          </p:cNvSpPr>
          <p:nvPr>
            <p:ph idx="1"/>
          </p:nvPr>
        </p:nvSpPr>
        <p:spPr/>
        <p:txBody>
          <a:bodyPr/>
          <a:lstStyle/>
          <a:p>
            <a:r>
              <a:rPr lang="en-US" dirty="0"/>
              <a:t>The book mentions that checking for concrete components doesn't work as well with the decorator pattern (the example given was a discount on </a:t>
            </a:r>
            <a:r>
              <a:rPr lang="en-US" dirty="0" err="1"/>
              <a:t>Houseblend</a:t>
            </a:r>
            <a:r>
              <a:rPr lang="en-US" dirty="0"/>
              <a:t>), but couldn't you write methods to check through the types of what is being decorated without it getting too complicated? </a:t>
            </a:r>
          </a:p>
        </p:txBody>
      </p:sp>
      <p:sp>
        <p:nvSpPr>
          <p:cNvPr id="4" name="Slide Number Placeholder 3">
            <a:extLst>
              <a:ext uri="{FF2B5EF4-FFF2-40B4-BE49-F238E27FC236}">
                <a16:creationId xmlns:a16="http://schemas.microsoft.com/office/drawing/2014/main" id="{64DF68BB-7B8C-478D-99AA-ABE6C2EE770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6265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75E7-10F2-487E-9FD7-5549B5445C03}"/>
              </a:ext>
            </a:extLst>
          </p:cNvPr>
          <p:cNvSpPr>
            <a:spLocks noGrp="1"/>
          </p:cNvSpPr>
          <p:nvPr>
            <p:ph type="title"/>
          </p:nvPr>
        </p:nvSpPr>
        <p:spPr/>
        <p:txBody>
          <a:bodyPr/>
          <a:lstStyle/>
          <a:p>
            <a:r>
              <a:rPr lang="en-US" dirty="0"/>
              <a:t>Business logic and Decorator</a:t>
            </a:r>
          </a:p>
        </p:txBody>
      </p:sp>
      <p:sp>
        <p:nvSpPr>
          <p:cNvPr id="3" name="Content Placeholder 2">
            <a:extLst>
              <a:ext uri="{FF2B5EF4-FFF2-40B4-BE49-F238E27FC236}">
                <a16:creationId xmlns:a16="http://schemas.microsoft.com/office/drawing/2014/main" id="{67986BDB-494A-48AE-A87F-BED3ECD4F72E}"/>
              </a:ext>
            </a:extLst>
          </p:cNvPr>
          <p:cNvSpPr>
            <a:spLocks noGrp="1"/>
          </p:cNvSpPr>
          <p:nvPr>
            <p:ph idx="1"/>
          </p:nvPr>
        </p:nvSpPr>
        <p:spPr/>
        <p:txBody>
          <a:bodyPr/>
          <a:lstStyle/>
          <a:p>
            <a:r>
              <a:rPr lang="en-US" dirty="0"/>
              <a:t>Suppose it is not possible to put a whip decorator on a certain type of coffee. How to we deal with decorators that cannot be applied to all of the subclasses of the superclass?</a:t>
            </a:r>
          </a:p>
          <a:p>
            <a:endParaRPr lang="en-US" dirty="0"/>
          </a:p>
          <a:p>
            <a:r>
              <a:rPr lang="en-US" dirty="0"/>
              <a:t>The point of the class is composition, but by hiding everything behind an interface it becomes difficult for multiple components to correctly act together.  For example Mocha(Mocha(Soy)) =&gt; </a:t>
            </a:r>
            <a:r>
              <a:rPr lang="en-US" dirty="0" err="1"/>
              <a:t>DoubleMocha</a:t>
            </a:r>
            <a:r>
              <a:rPr lang="en-US" dirty="0"/>
              <a:t>(Soy) when printed but that then relies upon programming to an implementation.</a:t>
            </a:r>
          </a:p>
        </p:txBody>
      </p:sp>
      <p:sp>
        <p:nvSpPr>
          <p:cNvPr id="4" name="Slide Number Placeholder 3">
            <a:extLst>
              <a:ext uri="{FF2B5EF4-FFF2-40B4-BE49-F238E27FC236}">
                <a16:creationId xmlns:a16="http://schemas.microsoft.com/office/drawing/2014/main" id="{6D3794ED-B31E-4594-A4ED-C1742646D1E3}"/>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8338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62FE-C9A9-4BB0-965C-7C004C2171F3}"/>
              </a:ext>
            </a:extLst>
          </p:cNvPr>
          <p:cNvSpPr>
            <a:spLocks noGrp="1"/>
          </p:cNvSpPr>
          <p:nvPr>
            <p:ph type="title"/>
          </p:nvPr>
        </p:nvSpPr>
        <p:spPr/>
        <p:txBody>
          <a:bodyPr/>
          <a:lstStyle/>
          <a:p>
            <a:r>
              <a:rPr lang="en-US" dirty="0"/>
              <a:t>Too many Decorators?</a:t>
            </a:r>
          </a:p>
        </p:txBody>
      </p:sp>
      <p:sp>
        <p:nvSpPr>
          <p:cNvPr id="3" name="Content Placeholder 2">
            <a:extLst>
              <a:ext uri="{FF2B5EF4-FFF2-40B4-BE49-F238E27FC236}">
                <a16:creationId xmlns:a16="http://schemas.microsoft.com/office/drawing/2014/main" id="{D95128CA-4703-4DA2-9BEC-CAB931C5A137}"/>
              </a:ext>
            </a:extLst>
          </p:cNvPr>
          <p:cNvSpPr>
            <a:spLocks noGrp="1"/>
          </p:cNvSpPr>
          <p:nvPr>
            <p:ph idx="1"/>
          </p:nvPr>
        </p:nvSpPr>
        <p:spPr/>
        <p:txBody>
          <a:bodyPr/>
          <a:lstStyle/>
          <a:p>
            <a:r>
              <a:rPr lang="en-US" dirty="0"/>
              <a:t>Are there any problems that arise from developers creating "too many layers" of decorators?</a:t>
            </a:r>
          </a:p>
          <a:p>
            <a:endParaRPr lang="en-US" dirty="0"/>
          </a:p>
          <a:p>
            <a:r>
              <a:rPr lang="en-US" dirty="0"/>
              <a:t>Should we apply decor pattern to all the code in a project or as much as possible?</a:t>
            </a:r>
          </a:p>
        </p:txBody>
      </p:sp>
      <p:sp>
        <p:nvSpPr>
          <p:cNvPr id="4" name="Slide Number Placeholder 3">
            <a:extLst>
              <a:ext uri="{FF2B5EF4-FFF2-40B4-BE49-F238E27FC236}">
                <a16:creationId xmlns:a16="http://schemas.microsoft.com/office/drawing/2014/main" id="{DF02E7D2-178F-4E89-8D47-7D1CD20EA3FE}"/>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73877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E413-7E31-481B-B9FA-E2317F132AFC}"/>
              </a:ext>
            </a:extLst>
          </p:cNvPr>
          <p:cNvSpPr>
            <a:spLocks noGrp="1"/>
          </p:cNvSpPr>
          <p:nvPr>
            <p:ph type="title"/>
          </p:nvPr>
        </p:nvSpPr>
        <p:spPr/>
        <p:txBody>
          <a:bodyPr/>
          <a:lstStyle/>
          <a:p>
            <a:r>
              <a:rPr lang="en-US" dirty="0"/>
              <a:t>What students always get wrong</a:t>
            </a:r>
          </a:p>
        </p:txBody>
      </p:sp>
      <p:sp>
        <p:nvSpPr>
          <p:cNvPr id="3" name="Content Placeholder 2">
            <a:extLst>
              <a:ext uri="{FF2B5EF4-FFF2-40B4-BE49-F238E27FC236}">
                <a16:creationId xmlns:a16="http://schemas.microsoft.com/office/drawing/2014/main" id="{49B5E548-F57B-4823-B68B-AF00AA1C277C}"/>
              </a:ext>
            </a:extLst>
          </p:cNvPr>
          <p:cNvSpPr>
            <a:spLocks noGrp="1"/>
          </p:cNvSpPr>
          <p:nvPr>
            <p:ph idx="1"/>
          </p:nvPr>
        </p:nvSpPr>
        <p:spPr/>
        <p:txBody>
          <a:bodyPr/>
          <a:lstStyle/>
          <a:p>
            <a:r>
              <a:rPr lang="en-US" dirty="0"/>
              <a:t>In what ways can decorators go wrong?</a:t>
            </a:r>
          </a:p>
          <a:p>
            <a:endParaRPr lang="en-US" dirty="0"/>
          </a:p>
          <a:p>
            <a:r>
              <a:rPr lang="en-US" dirty="0"/>
              <a:t>I'm not entirely clear on why we need to superclass the decorator, rather than use an interface for it.</a:t>
            </a:r>
          </a:p>
        </p:txBody>
      </p:sp>
      <p:sp>
        <p:nvSpPr>
          <p:cNvPr id="4" name="Slide Number Placeholder 3">
            <a:extLst>
              <a:ext uri="{FF2B5EF4-FFF2-40B4-BE49-F238E27FC236}">
                <a16:creationId xmlns:a16="http://schemas.microsoft.com/office/drawing/2014/main" id="{F8547332-0F8A-4223-9BF9-37E30544BF5D}"/>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81000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the Day - Solution</a:t>
            </a:r>
          </a:p>
        </p:txBody>
      </p:sp>
      <p:sp>
        <p:nvSpPr>
          <p:cNvPr id="3" name="Content Placeholder 2"/>
          <p:cNvSpPr>
            <a:spLocks noGrp="1"/>
          </p:cNvSpPr>
          <p:nvPr>
            <p:ph idx="1"/>
          </p:nvPr>
        </p:nvSpPr>
        <p:spPr/>
        <p:txBody>
          <a:bodyPr>
            <a:normAutofit/>
          </a:bodyPr>
          <a:lstStyle/>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LongDivision</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final</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long</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MICROS_PER_DAY</a:t>
            </a:r>
            <a:r>
              <a:rPr lang="en-US" sz="1600" b="1" dirty="0">
                <a:solidFill>
                  <a:srgbClr val="000000"/>
                </a:solidFill>
                <a:latin typeface="Consolas" panose="020B0609020204030204" pitchFamily="49" charset="0"/>
              </a:rPr>
              <a:t> = 24L * 60L * 60L * 1000L * 1000L;</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final</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long</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MILLIS_PER_DAY</a:t>
            </a:r>
            <a:r>
              <a:rPr lang="en-US" sz="1600" b="1" dirty="0">
                <a:solidFill>
                  <a:srgbClr val="000000"/>
                </a:solidFill>
                <a:latin typeface="Consolas" panose="020B0609020204030204" pitchFamily="49" charset="0"/>
              </a:rPr>
              <a:t> = 24L * 60L * 60L * 1000L;</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 HINT: 1000</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6A3E3E"/>
                </a:solidFill>
                <a:latin typeface="Consolas" panose="020B0609020204030204" pitchFamily="49" charset="0"/>
              </a:rPr>
              <a:t>MICROS_PER_DAY</a:t>
            </a:r>
            <a:r>
              <a:rPr lang="en-US" sz="1600" b="1" i="1" dirty="0">
                <a:solidFill>
                  <a:srgbClr val="000000"/>
                </a:solidFill>
                <a:latin typeface="Consolas" panose="020B0609020204030204" pitchFamily="49" charset="0"/>
              </a:rPr>
              <a:t> / </a:t>
            </a:r>
            <a:r>
              <a:rPr lang="en-US" sz="1600" b="1" i="1" dirty="0">
                <a:solidFill>
                  <a:srgbClr val="6A3E3E"/>
                </a:solidFill>
                <a:latin typeface="Consolas" panose="020B0609020204030204" pitchFamily="49" charset="0"/>
              </a:rPr>
              <a:t>MILLIS_PER_DAY</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0498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Live Coding</a:t>
            </a:r>
          </a:p>
        </p:txBody>
      </p:sp>
      <p:sp>
        <p:nvSpPr>
          <p:cNvPr id="5" name="Subtitle 4"/>
          <p:cNvSpPr>
            <a:spLocks noGrp="1"/>
          </p:cNvSpPr>
          <p:nvPr>
            <p:ph type="subTitle" idx="1"/>
          </p:nvPr>
        </p:nvSpPr>
        <p:spPr/>
        <p:txBody>
          <a:bodyPr/>
          <a:lstStyle/>
          <a:p>
            <a:r>
              <a:rPr lang="en-US" dirty="0"/>
              <a:t>The </a:t>
            </a:r>
            <a:r>
              <a:rPr lang="en-US" dirty="0" err="1"/>
              <a:t>Starbuzz</a:t>
            </a:r>
            <a:r>
              <a:rPr lang="en-US" dirty="0"/>
              <a:t> Coffee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6407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CCFB-5BDC-465C-B5F2-21DB43D53883}"/>
              </a:ext>
            </a:extLst>
          </p:cNvPr>
          <p:cNvSpPr>
            <a:spLocks noGrp="1"/>
          </p:cNvSpPr>
          <p:nvPr>
            <p:ph type="title"/>
          </p:nvPr>
        </p:nvSpPr>
        <p:spPr/>
        <p:txBody>
          <a:bodyPr/>
          <a:lstStyle/>
          <a:p>
            <a:r>
              <a:rPr lang="en-US" dirty="0"/>
              <a:t>Evening Exam 1</a:t>
            </a:r>
          </a:p>
        </p:txBody>
      </p:sp>
      <p:sp>
        <p:nvSpPr>
          <p:cNvPr id="3" name="Content Placeholder 2">
            <a:extLst>
              <a:ext uri="{FF2B5EF4-FFF2-40B4-BE49-F238E27FC236}">
                <a16:creationId xmlns:a16="http://schemas.microsoft.com/office/drawing/2014/main" id="{4763953F-8006-4269-9F5D-2E9EF336D541}"/>
              </a:ext>
            </a:extLst>
          </p:cNvPr>
          <p:cNvSpPr>
            <a:spLocks noGrp="1"/>
          </p:cNvSpPr>
          <p:nvPr>
            <p:ph idx="1"/>
          </p:nvPr>
        </p:nvSpPr>
        <p:spPr/>
        <p:txBody>
          <a:bodyPr/>
          <a:lstStyle/>
          <a:p>
            <a:r>
              <a:rPr lang="en-US" dirty="0"/>
              <a:t>Check Moodle for schedule and room assignment</a:t>
            </a:r>
          </a:p>
          <a:p>
            <a:endParaRPr lang="en-US" dirty="0"/>
          </a:p>
          <a:p>
            <a:r>
              <a:rPr lang="en-US" dirty="0"/>
              <a:t>Extra time people:</a:t>
            </a:r>
          </a:p>
          <a:p>
            <a:pPr lvl="1"/>
            <a:r>
              <a:rPr lang="en-US" dirty="0"/>
              <a:t>Send me an email </a:t>
            </a:r>
            <a:r>
              <a:rPr lang="en-US" b="1" dirty="0"/>
              <a:t>now</a:t>
            </a:r>
            <a:r>
              <a:rPr lang="en-US" dirty="0"/>
              <a:t> formally requesting extra time</a:t>
            </a:r>
          </a:p>
          <a:p>
            <a:pPr lvl="1"/>
            <a:r>
              <a:rPr lang="en-US" dirty="0"/>
              <a:t>Provide me with your documentation if you have not already this term</a:t>
            </a:r>
          </a:p>
          <a:p>
            <a:pPr lvl="1"/>
            <a:endParaRPr lang="en-US" dirty="0"/>
          </a:p>
          <a:p>
            <a:r>
              <a:rPr lang="en-US" dirty="0"/>
              <a:t>Any questions on the exam format?</a:t>
            </a:r>
          </a:p>
          <a:p>
            <a:endParaRPr lang="en-US" dirty="0"/>
          </a:p>
          <a:p>
            <a:r>
              <a:rPr lang="en-US" dirty="0"/>
              <a:t>Optional exam review studio/design signoff session Tuesday during class</a:t>
            </a:r>
          </a:p>
        </p:txBody>
      </p:sp>
      <p:sp>
        <p:nvSpPr>
          <p:cNvPr id="4" name="Slide Number Placeholder 3">
            <a:extLst>
              <a:ext uri="{FF2B5EF4-FFF2-40B4-BE49-F238E27FC236}">
                <a16:creationId xmlns:a16="http://schemas.microsoft.com/office/drawing/2014/main" id="{1B505F02-97DC-4FA9-87CA-EF7036562A72}"/>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5600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Decorator Pattern</a:t>
            </a:r>
          </a:p>
        </p:txBody>
      </p:sp>
      <p:sp>
        <p:nvSpPr>
          <p:cNvPr id="3" name="Subtitle 2"/>
          <p:cNvSpPr>
            <a:spLocks noGrp="1"/>
          </p:cNvSpPr>
          <p:nvPr>
            <p:ph type="subTitle" idx="1"/>
          </p:nvPr>
        </p:nvSpPr>
        <p:spPr/>
        <p:txBody>
          <a:bodyPr/>
          <a:lstStyle/>
          <a:p>
            <a:r>
              <a:rPr lang="en-US" dirty="0"/>
              <a:t>Week 3-1</a:t>
            </a:r>
          </a:p>
        </p:txBody>
      </p:sp>
    </p:spTree>
    <p:extLst>
      <p:ext uri="{BB962C8B-B14F-4D97-AF65-F5344CB8AC3E}">
        <p14:creationId xmlns:p14="http://schemas.microsoft.com/office/powerpoint/2010/main" val="32106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Decorator</a:t>
            </a:r>
            <a:r>
              <a:rPr lang="en-US" dirty="0"/>
              <a:t> Design Pattern</a:t>
            </a:r>
          </a:p>
        </p:txBody>
      </p:sp>
      <p:sp>
        <p:nvSpPr>
          <p:cNvPr id="3" name="Content Placeholder 2"/>
          <p:cNvSpPr>
            <a:spLocks noGrp="1"/>
          </p:cNvSpPr>
          <p:nvPr>
            <p:ph idx="1"/>
          </p:nvPr>
        </p:nvSpPr>
        <p:spPr>
          <a:xfrm>
            <a:off x="457200" y="1481418"/>
            <a:ext cx="4782916" cy="4538382"/>
          </a:xfrm>
        </p:spPr>
        <p:txBody>
          <a:bodyPr/>
          <a:lstStyle/>
          <a:p>
            <a:pPr marL="0" indent="0">
              <a:buNone/>
            </a:pPr>
            <a:r>
              <a:rPr lang="en-US" sz="2400" dirty="0">
                <a:solidFill>
                  <a:srgbClr val="0070C0"/>
                </a:solidFill>
              </a:rPr>
              <a:t>Used when you need to attach additional responsibilities to an </a:t>
            </a:r>
            <a:br>
              <a:rPr lang="en-US" sz="2400" dirty="0">
                <a:solidFill>
                  <a:srgbClr val="0070C0"/>
                </a:solidFill>
              </a:rPr>
            </a:br>
            <a:r>
              <a:rPr lang="en-US" sz="2400" dirty="0">
                <a:solidFill>
                  <a:srgbClr val="0070C0"/>
                </a:solidFill>
              </a:rPr>
              <a:t>object dynamically  </a:t>
            </a:r>
            <a:br>
              <a:rPr lang="en-US" sz="2400" dirty="0">
                <a:solidFill>
                  <a:srgbClr val="0070C0"/>
                </a:solidFill>
              </a:rPr>
            </a:br>
            <a:br>
              <a:rPr lang="en-US" sz="2400" dirty="0">
                <a:solidFill>
                  <a:srgbClr val="0070C0"/>
                </a:solidFill>
              </a:rPr>
            </a:br>
            <a:endParaRPr lang="en-US" sz="2400" dirty="0">
              <a:solidFill>
                <a:srgbClr val="0070C0"/>
              </a:solidFill>
            </a:endParaRPr>
          </a:p>
          <a:p>
            <a:pPr marL="0" indent="0">
              <a:buNone/>
            </a:pPr>
            <a:endParaRPr lang="en-US" sz="2400" dirty="0"/>
          </a:p>
          <a:p>
            <a:pPr>
              <a:buFont typeface="Wingdings" charset="2"/>
              <a:buChar char="ü"/>
            </a:pPr>
            <a:r>
              <a:rPr lang="en-US" sz="2400" dirty="0"/>
              <a:t>Decorators provide a flexible </a:t>
            </a:r>
            <a:r>
              <a:rPr lang="en-US" sz="2400" b="1" dirty="0"/>
              <a:t>alternative to </a:t>
            </a:r>
            <a:r>
              <a:rPr lang="en-US" sz="2400" b="1" dirty="0" err="1"/>
              <a:t>subclassing</a:t>
            </a:r>
            <a:r>
              <a:rPr lang="en-US" sz="2400" dirty="0"/>
              <a:t> for extending functionality</a:t>
            </a:r>
          </a:p>
        </p:txBody>
      </p:sp>
      <p:sp>
        <p:nvSpPr>
          <p:cNvPr id="5" name="TextBox 4"/>
          <p:cNvSpPr txBox="1"/>
          <p:nvPr/>
        </p:nvSpPr>
        <p:spPr>
          <a:xfrm>
            <a:off x="5544916" y="4346598"/>
            <a:ext cx="3437159" cy="338554"/>
          </a:xfrm>
          <a:prstGeom prst="rect">
            <a:avLst/>
          </a:prstGeom>
          <a:noFill/>
        </p:spPr>
        <p:txBody>
          <a:bodyPr wrap="none" rtlCol="0">
            <a:spAutoFit/>
          </a:bodyPr>
          <a:lstStyle/>
          <a:p>
            <a:pPr algn="ctr"/>
            <a:r>
              <a:rPr lang="en-US" sz="1600" b="1" i="1" dirty="0">
                <a:solidFill>
                  <a:schemeClr val="accent1"/>
                </a:solidFill>
              </a:rPr>
              <a:t>Bit like Dressing these days</a:t>
            </a:r>
            <a:r>
              <a:rPr lang="is-IS" sz="1600" b="1" i="1" dirty="0">
                <a:solidFill>
                  <a:schemeClr val="accent1"/>
                </a:solidFill>
              </a:rPr>
              <a:t>…  </a:t>
            </a:r>
            <a:r>
              <a:rPr lang="is-IS" sz="1600" b="1" dirty="0">
                <a:solidFill>
                  <a:schemeClr val="accent1"/>
                </a:solidFill>
                <a:sym typeface="Wingdings"/>
              </a:rPr>
              <a:t></a:t>
            </a:r>
            <a:endParaRPr lang="en-US" sz="1600" b="1" dirty="0">
              <a:solidFill>
                <a:schemeClr val="accent1"/>
              </a:solidFill>
            </a:endParaRPr>
          </a:p>
        </p:txBody>
      </p:sp>
      <p:pic>
        <p:nvPicPr>
          <p:cNvPr id="1028" name="Picture 4" descr="mage result for 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095" y="1834575"/>
            <a:ext cx="3475880" cy="174104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5419725" y="1371600"/>
            <a:ext cx="3571875" cy="2667000"/>
          </a:xfrm>
          <a:prstGeom prst="round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25697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09600"/>
          </a:xfrm>
        </p:spPr>
        <p:txBody>
          <a:bodyPr>
            <a:normAutofit fontScale="90000"/>
          </a:bodyPr>
          <a:lstStyle/>
          <a:p>
            <a:r>
              <a:rPr lang="en-US" dirty="0">
                <a:solidFill>
                  <a:srgbClr val="0070C0"/>
                </a:solidFill>
              </a:rPr>
              <a:t>Decorator</a:t>
            </a:r>
            <a:r>
              <a:rPr lang="en-US" dirty="0"/>
              <a:t>: Motivation</a:t>
            </a:r>
          </a:p>
        </p:txBody>
      </p:sp>
      <p:pic>
        <p:nvPicPr>
          <p:cNvPr id="4" name="Picture 2" descr="mage result for decorator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14400"/>
            <a:ext cx="6324601" cy="543207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2788358" y="2416521"/>
            <a:ext cx="6355642" cy="3962400"/>
          </a:xfrm>
          <a:prstGeom prst="round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 name="TextBox 5"/>
          <p:cNvSpPr txBox="1"/>
          <p:nvPr/>
        </p:nvSpPr>
        <p:spPr>
          <a:xfrm>
            <a:off x="7135437" y="1543540"/>
            <a:ext cx="1279516" cy="584775"/>
          </a:xfrm>
          <a:prstGeom prst="rect">
            <a:avLst/>
          </a:prstGeom>
          <a:noFill/>
        </p:spPr>
        <p:txBody>
          <a:bodyPr wrap="none" rtlCol="0">
            <a:spAutoFit/>
          </a:bodyPr>
          <a:lstStyle/>
          <a:p>
            <a:pPr algn="ctr"/>
            <a:r>
              <a:rPr lang="en-US" sz="1600" b="1" i="1" dirty="0">
                <a:solidFill>
                  <a:srgbClr val="C00000"/>
                </a:solidFill>
              </a:rPr>
              <a:t>Inheritance</a:t>
            </a:r>
          </a:p>
          <a:p>
            <a:pPr algn="ctr"/>
            <a:r>
              <a:rPr lang="en-US" sz="1600" b="1" i="1" dirty="0">
                <a:solidFill>
                  <a:srgbClr val="C00000"/>
                </a:solidFill>
              </a:rPr>
              <a:t>Abuse!</a:t>
            </a:r>
          </a:p>
        </p:txBody>
      </p:sp>
      <p:sp>
        <p:nvSpPr>
          <p:cNvPr id="7" name="TextBox 6"/>
          <p:cNvSpPr txBox="1"/>
          <p:nvPr/>
        </p:nvSpPr>
        <p:spPr>
          <a:xfrm>
            <a:off x="5463352" y="1044921"/>
            <a:ext cx="708848" cy="307777"/>
          </a:xfrm>
          <a:prstGeom prst="rect">
            <a:avLst/>
          </a:prstGeom>
          <a:solidFill>
            <a:schemeClr val="bg1"/>
          </a:solidFill>
        </p:spPr>
        <p:txBody>
          <a:bodyPr wrap="none" rtlCol="0">
            <a:spAutoFit/>
          </a:bodyPr>
          <a:lstStyle/>
          <a:p>
            <a:r>
              <a:rPr lang="en-US" sz="1400"/>
              <a:t>Coffee</a:t>
            </a:r>
          </a:p>
        </p:txBody>
      </p:sp>
      <p:grpSp>
        <p:nvGrpSpPr>
          <p:cNvPr id="8" name="Group 7"/>
          <p:cNvGrpSpPr/>
          <p:nvPr/>
        </p:nvGrpSpPr>
        <p:grpSpPr>
          <a:xfrm>
            <a:off x="4927546" y="968721"/>
            <a:ext cx="1778053" cy="1016000"/>
            <a:chOff x="2940758" y="1066800"/>
            <a:chExt cx="1791636" cy="838200"/>
          </a:xfrm>
        </p:grpSpPr>
        <p:sp>
          <p:nvSpPr>
            <p:cNvPr id="9" name="Rectangle 8"/>
            <p:cNvSpPr/>
            <p:nvPr/>
          </p:nvSpPr>
          <p:spPr bwMode="auto">
            <a:xfrm>
              <a:off x="2948752" y="1066800"/>
              <a:ext cx="1783642" cy="8382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38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rPr>
                <a:t>Coffee</a:t>
              </a:r>
            </a:p>
            <a:p>
              <a:pPr marL="0" marR="0" indent="0" defTabSz="914400" rtl="0" eaLnBrk="0" fontAlgn="base" latinLnBrk="0" hangingPunct="0">
                <a:lnSpc>
                  <a:spcPts val="1180"/>
                </a:lnSpc>
                <a:spcBef>
                  <a:spcPct val="0"/>
                </a:spcBef>
                <a:spcAft>
                  <a:spcPct val="0"/>
                </a:spcAft>
                <a:buClrTx/>
                <a:buSzTx/>
                <a:buFontTx/>
                <a:buNone/>
                <a:tabLst/>
              </a:pPr>
              <a:r>
                <a:rPr lang="en-US" sz="1200" dirty="0"/>
                <a:t>description</a:t>
              </a:r>
            </a:p>
            <a:p>
              <a:pPr marL="0" marR="0" indent="0" defTabSz="914400" rtl="0" eaLnBrk="0" fontAlgn="base" latinLnBrk="0" hangingPunct="0">
                <a:lnSpc>
                  <a:spcPts val="1180"/>
                </a:lnSpc>
                <a:spcBef>
                  <a:spcPct val="0"/>
                </a:spcBef>
                <a:spcAft>
                  <a:spcPct val="0"/>
                </a:spcAft>
                <a:buClrTx/>
                <a:buSzTx/>
                <a:buFontTx/>
                <a:buNone/>
                <a:tabLst/>
              </a:pPr>
              <a:r>
                <a:rPr lang="en-US" sz="1200" dirty="0" err="1"/>
                <a:t>getDescription</a:t>
              </a:r>
              <a:r>
                <a:rPr lang="en-US" sz="1200" dirty="0"/>
                <a:t>()</a:t>
              </a:r>
            </a:p>
            <a:p>
              <a:pPr marL="0" marR="0" indent="0" defTabSz="914400" rtl="0" eaLnBrk="0" fontAlgn="base" latinLnBrk="0" hangingPunct="0">
                <a:lnSpc>
                  <a:spcPts val="1180"/>
                </a:lnSpc>
                <a:spcBef>
                  <a:spcPct val="0"/>
                </a:spcBef>
                <a:spcAft>
                  <a:spcPct val="0"/>
                </a:spcAft>
                <a:buClrTx/>
                <a:buSzTx/>
                <a:buFontTx/>
                <a:buNone/>
                <a:tabLst/>
              </a:pPr>
              <a:r>
                <a:rPr lang="en-US" sz="1200" dirty="0"/>
                <a:t>Cost()</a:t>
              </a:r>
            </a:p>
            <a:p>
              <a:pPr marL="0" marR="0" indent="0" defTabSz="914400" rtl="0" eaLnBrk="0" fontAlgn="base" latinLnBrk="0" hangingPunct="0">
                <a:lnSpc>
                  <a:spcPts val="1180"/>
                </a:lnSpc>
                <a:spcBef>
                  <a:spcPct val="0"/>
                </a:spcBef>
                <a:spcAft>
                  <a:spcPct val="0"/>
                </a:spcAft>
                <a:buClrTx/>
                <a:buSzTx/>
                <a:buFontTx/>
                <a:buNone/>
                <a:tabLst/>
              </a:pPr>
              <a:r>
                <a:rPr kumimoji="0" lang="is-IS" sz="1200" b="0" i="0" u="none" strike="noStrike" cap="none" normalizeH="0" baseline="0" dirty="0">
                  <a:ln>
                    <a:noFill/>
                  </a:ln>
                  <a:solidFill>
                    <a:schemeClr val="tx1"/>
                  </a:solidFill>
                  <a:effectLst/>
                </a:rPr>
                <a:t>…</a:t>
              </a:r>
              <a:endParaRPr kumimoji="0" lang="en-US" sz="1200" b="0" i="0" u="none" strike="noStrike" cap="none" normalizeH="0" baseline="0" dirty="0">
                <a:ln>
                  <a:noFill/>
                </a:ln>
                <a:solidFill>
                  <a:schemeClr val="tx1"/>
                </a:solidFill>
                <a:effectLst/>
              </a:endParaRPr>
            </a:p>
          </p:txBody>
        </p:sp>
        <p:cxnSp>
          <p:nvCxnSpPr>
            <p:cNvPr id="10" name="Straight Connector 9"/>
            <p:cNvCxnSpPr/>
            <p:nvPr/>
          </p:nvCxnSpPr>
          <p:spPr bwMode="auto">
            <a:xfrm flipH="1">
              <a:off x="2948752" y="1255395"/>
              <a:ext cx="17836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2940758" y="1381125"/>
              <a:ext cx="17836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3" name="Content Placeholder 2"/>
          <p:cNvSpPr>
            <a:spLocks noGrp="1"/>
          </p:cNvSpPr>
          <p:nvPr>
            <p:ph idx="1"/>
          </p:nvPr>
        </p:nvSpPr>
        <p:spPr>
          <a:xfrm>
            <a:off x="304800" y="914400"/>
            <a:ext cx="3200400" cy="5410200"/>
          </a:xfrm>
        </p:spPr>
        <p:txBody>
          <a:bodyPr>
            <a:normAutofit lnSpcReduction="10000"/>
          </a:bodyPr>
          <a:lstStyle/>
          <a:p>
            <a:pPr marL="0" indent="0">
              <a:buNone/>
            </a:pPr>
            <a:r>
              <a:rPr lang="en-US" sz="2400" dirty="0">
                <a:solidFill>
                  <a:schemeClr val="accent1"/>
                </a:solidFill>
              </a:rPr>
              <a:t>Desire to add responsibilities to individual objects</a:t>
            </a:r>
            <a:br>
              <a:rPr lang="en-US" sz="2400" dirty="0">
                <a:solidFill>
                  <a:schemeClr val="accent1"/>
                </a:solidFill>
              </a:rPr>
            </a:br>
            <a:endParaRPr lang="en-US" sz="1200" dirty="0">
              <a:solidFill>
                <a:schemeClr val="accent1"/>
              </a:solidFill>
            </a:endParaRPr>
          </a:p>
          <a:p>
            <a:pPr marL="0" indent="0">
              <a:buNone/>
            </a:pPr>
            <a:r>
              <a:rPr lang="en-US" sz="2400" dirty="0"/>
              <a:t>Approaches</a:t>
            </a:r>
          </a:p>
          <a:p>
            <a:r>
              <a:rPr lang="en-US" sz="2400" dirty="0"/>
              <a:t>Inheritance</a:t>
            </a:r>
          </a:p>
          <a:p>
            <a:pPr lvl="1"/>
            <a:r>
              <a:rPr lang="en-US" sz="2000" dirty="0"/>
              <a:t>Choices </a:t>
            </a:r>
            <a:br>
              <a:rPr lang="en-US" sz="2000" dirty="0"/>
            </a:br>
            <a:r>
              <a:rPr lang="en-US" sz="2000" dirty="0"/>
              <a:t>are made </a:t>
            </a:r>
            <a:br>
              <a:rPr lang="en-US" sz="2000" dirty="0"/>
            </a:br>
            <a:r>
              <a:rPr lang="en-US" sz="2000" dirty="0"/>
              <a:t>statically</a:t>
            </a:r>
          </a:p>
          <a:p>
            <a:pPr lvl="1"/>
            <a:r>
              <a:rPr lang="en-US" sz="2000" dirty="0"/>
              <a:t>Inflexible</a:t>
            </a:r>
            <a:br>
              <a:rPr lang="en-US" sz="2000" dirty="0"/>
            </a:br>
            <a:endParaRPr lang="en-US" sz="1200" dirty="0"/>
          </a:p>
          <a:p>
            <a:r>
              <a:rPr lang="en-US" sz="2400" dirty="0"/>
              <a:t>Decorator</a:t>
            </a:r>
          </a:p>
          <a:p>
            <a:pPr lvl="1"/>
            <a:r>
              <a:rPr lang="en-US" sz="2000" dirty="0"/>
              <a:t>Dynamic</a:t>
            </a:r>
          </a:p>
          <a:p>
            <a:pPr lvl="1"/>
            <a:r>
              <a:rPr lang="en-US" sz="2000" dirty="0"/>
              <a:t>Unlimited in </a:t>
            </a:r>
            <a:br>
              <a:rPr lang="en-US" sz="2000" dirty="0"/>
            </a:br>
            <a:r>
              <a:rPr lang="en-US" sz="2000" dirty="0"/>
              <a:t>number of added responsibilities</a:t>
            </a:r>
          </a:p>
        </p:txBody>
      </p:sp>
    </p:spTree>
    <p:extLst>
      <p:ext uri="{BB962C8B-B14F-4D97-AF65-F5344CB8AC3E}">
        <p14:creationId xmlns:p14="http://schemas.microsoft.com/office/powerpoint/2010/main" val="20985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6C3B-607C-4A5D-A70E-7042F314CF77}"/>
              </a:ext>
            </a:extLst>
          </p:cNvPr>
          <p:cNvSpPr>
            <a:spLocks noGrp="1"/>
          </p:cNvSpPr>
          <p:nvPr>
            <p:ph type="title"/>
          </p:nvPr>
        </p:nvSpPr>
        <p:spPr/>
        <p:txBody>
          <a:bodyPr/>
          <a:lstStyle/>
          <a:p>
            <a:r>
              <a:rPr lang="en-US" dirty="0"/>
              <a:t>Questions on the reading…</a:t>
            </a:r>
          </a:p>
        </p:txBody>
      </p:sp>
      <p:sp>
        <p:nvSpPr>
          <p:cNvPr id="3" name="Content Placeholder 2">
            <a:extLst>
              <a:ext uri="{FF2B5EF4-FFF2-40B4-BE49-F238E27FC236}">
                <a16:creationId xmlns:a16="http://schemas.microsoft.com/office/drawing/2014/main" id="{54C328CB-F990-4A2E-8740-89BE35924648}"/>
              </a:ext>
            </a:extLst>
          </p:cNvPr>
          <p:cNvSpPr>
            <a:spLocks noGrp="1"/>
          </p:cNvSpPr>
          <p:nvPr>
            <p:ph idx="1"/>
          </p:nvPr>
        </p:nvSpPr>
        <p:spPr/>
        <p:txBody>
          <a:bodyPr/>
          <a:lstStyle/>
          <a:p>
            <a:pPr marL="0" indent="0">
              <a:buNone/>
            </a:pPr>
            <a:r>
              <a:rPr lang="en-US" dirty="0"/>
              <a:t>Would it make sense to use an inverted decorator pattern where the base class holds a Collection of abstract decorators? </a:t>
            </a:r>
          </a:p>
          <a:p>
            <a:pPr marL="0" indent="0">
              <a:buNone/>
            </a:pPr>
            <a:endParaRPr lang="en-US" dirty="0"/>
          </a:p>
          <a:p>
            <a:pPr marL="0" indent="0">
              <a:buNone/>
            </a:pPr>
            <a:r>
              <a:rPr lang="en-US" dirty="0"/>
              <a:t>Is it possible to have decorators on decorators? </a:t>
            </a:r>
          </a:p>
        </p:txBody>
      </p:sp>
      <p:sp>
        <p:nvSpPr>
          <p:cNvPr id="4" name="Slide Number Placeholder 3">
            <a:extLst>
              <a:ext uri="{FF2B5EF4-FFF2-40B4-BE49-F238E27FC236}">
                <a16:creationId xmlns:a16="http://schemas.microsoft.com/office/drawing/2014/main" id="{75F8D7FE-9F10-4404-917B-F91C772F4461}"/>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2111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24EB-4B9C-4533-95FF-0BC465EE6731}"/>
              </a:ext>
            </a:extLst>
          </p:cNvPr>
          <p:cNvSpPr>
            <a:spLocks noGrp="1"/>
          </p:cNvSpPr>
          <p:nvPr>
            <p:ph type="title"/>
          </p:nvPr>
        </p:nvSpPr>
        <p:spPr/>
        <p:txBody>
          <a:bodyPr/>
          <a:lstStyle/>
          <a:p>
            <a:r>
              <a:rPr lang="en-US" dirty="0"/>
              <a:t>More examples?</a:t>
            </a:r>
          </a:p>
        </p:txBody>
      </p:sp>
      <p:sp>
        <p:nvSpPr>
          <p:cNvPr id="3" name="Content Placeholder 2">
            <a:extLst>
              <a:ext uri="{FF2B5EF4-FFF2-40B4-BE49-F238E27FC236}">
                <a16:creationId xmlns:a16="http://schemas.microsoft.com/office/drawing/2014/main" id="{E33511B7-5F8F-4B3D-8B85-78E79EB685CD}"/>
              </a:ext>
            </a:extLst>
          </p:cNvPr>
          <p:cNvSpPr>
            <a:spLocks noGrp="1"/>
          </p:cNvSpPr>
          <p:nvPr>
            <p:ph idx="1"/>
          </p:nvPr>
        </p:nvSpPr>
        <p:spPr/>
        <p:txBody>
          <a:bodyPr>
            <a:normAutofit/>
          </a:bodyPr>
          <a:lstStyle/>
          <a:p>
            <a:r>
              <a:rPr lang="en-US" dirty="0"/>
              <a:t>Anything you could imagine handling with:</a:t>
            </a:r>
          </a:p>
          <a:p>
            <a:pPr lvl="1"/>
            <a:r>
              <a:rPr lang="en-US" dirty="0"/>
              <a:t>Inheritance</a:t>
            </a:r>
          </a:p>
          <a:p>
            <a:pPr lvl="1"/>
            <a:r>
              <a:rPr lang="en-US" dirty="0"/>
              <a:t>Calling </a:t>
            </a:r>
            <a:r>
              <a:rPr lang="en-US" dirty="0" err="1"/>
              <a:t>super.something</a:t>
            </a:r>
            <a:r>
              <a:rPr lang="en-US" dirty="0"/>
              <a:t>()</a:t>
            </a:r>
          </a:p>
          <a:p>
            <a:pPr lvl="1"/>
            <a:r>
              <a:rPr lang="en-US" dirty="0"/>
              <a:t>Where </a:t>
            </a:r>
            <a:r>
              <a:rPr lang="en-US" dirty="0" err="1"/>
              <a:t>instanceof</a:t>
            </a:r>
            <a:r>
              <a:rPr lang="en-US" dirty="0"/>
              <a:t> is not allowed</a:t>
            </a:r>
          </a:p>
          <a:p>
            <a:endParaRPr lang="en-US" dirty="0"/>
          </a:p>
          <a:p>
            <a:r>
              <a:rPr lang="en-US" dirty="0"/>
              <a:t>Example: separating access control from business logic</a:t>
            </a:r>
          </a:p>
          <a:p>
            <a:pPr lvl="1"/>
            <a:r>
              <a:rPr lang="en-US" dirty="0"/>
              <a:t>Do you seed </a:t>
            </a:r>
            <a:r>
              <a:rPr lang="en-US" b="1" dirty="0"/>
              <a:t>every</a:t>
            </a:r>
            <a:r>
              <a:rPr lang="en-US" dirty="0"/>
              <a:t> method with </a:t>
            </a:r>
            <a:br>
              <a:rPr lang="en-US" dirty="0"/>
            </a:br>
            <a:br>
              <a:rPr lang="en-US" dirty="0"/>
            </a:br>
            <a:r>
              <a:rPr lang="en-US" dirty="0"/>
              <a:t>	if(</a:t>
            </a:r>
            <a:r>
              <a:rPr lang="en-US" dirty="0" err="1"/>
              <a:t>AccessControl.notAllowed</a:t>
            </a:r>
            <a:r>
              <a:rPr lang="en-US" dirty="0"/>
              <a:t>()){</a:t>
            </a:r>
            <a:br>
              <a:rPr lang="en-US" dirty="0"/>
            </a:br>
            <a:r>
              <a:rPr lang="en-US" dirty="0"/>
              <a:t>		throw new </a:t>
            </a:r>
            <a:r>
              <a:rPr lang="en-US" dirty="0" err="1"/>
              <a:t>AccessControlException</a:t>
            </a:r>
            <a:r>
              <a:rPr lang="en-US" dirty="0"/>
              <a:t>(…);</a:t>
            </a:r>
            <a:br>
              <a:rPr lang="en-US" dirty="0"/>
            </a:br>
            <a:r>
              <a:rPr lang="en-US" dirty="0"/>
              <a:t>	}</a:t>
            </a:r>
          </a:p>
          <a:p>
            <a:endParaRPr lang="en-US" dirty="0"/>
          </a:p>
          <a:p>
            <a:pPr lvl="1"/>
            <a:r>
              <a:rPr lang="en-US" dirty="0"/>
              <a:t>Or is there some better way, without editing the existing code?</a:t>
            </a:r>
          </a:p>
          <a:p>
            <a:endParaRPr lang="en-US" dirty="0"/>
          </a:p>
        </p:txBody>
      </p:sp>
      <p:sp>
        <p:nvSpPr>
          <p:cNvPr id="4" name="Slide Number Placeholder 3">
            <a:extLst>
              <a:ext uri="{FF2B5EF4-FFF2-40B4-BE49-F238E27FC236}">
                <a16:creationId xmlns:a16="http://schemas.microsoft.com/office/drawing/2014/main" id="{94F425CF-1F9E-49CF-8AFB-077B609AB891}"/>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6783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4ACA-A523-41CB-A175-8673631AB178}"/>
              </a:ext>
            </a:extLst>
          </p:cNvPr>
          <p:cNvSpPr>
            <a:spLocks noGrp="1"/>
          </p:cNvSpPr>
          <p:nvPr>
            <p:ph type="title"/>
          </p:nvPr>
        </p:nvSpPr>
        <p:spPr/>
        <p:txBody>
          <a:bodyPr/>
          <a:lstStyle/>
          <a:p>
            <a:r>
              <a:rPr lang="en-US" dirty="0"/>
              <a:t>More examples?</a:t>
            </a:r>
          </a:p>
        </p:txBody>
      </p:sp>
      <p:sp>
        <p:nvSpPr>
          <p:cNvPr id="3" name="Content Placeholder 2">
            <a:extLst>
              <a:ext uri="{FF2B5EF4-FFF2-40B4-BE49-F238E27FC236}">
                <a16:creationId xmlns:a16="http://schemas.microsoft.com/office/drawing/2014/main" id="{0109BBB8-AB14-40E3-9388-C1DCC202CC3A}"/>
              </a:ext>
            </a:extLst>
          </p:cNvPr>
          <p:cNvSpPr>
            <a:spLocks noGrp="1"/>
          </p:cNvSpPr>
          <p:nvPr>
            <p:ph idx="1"/>
          </p:nvPr>
        </p:nvSpPr>
        <p:spPr/>
        <p:txBody>
          <a:bodyPr/>
          <a:lstStyle/>
          <a:p>
            <a:r>
              <a:rPr lang="en-US" dirty="0"/>
              <a:t>Add a backdoor into Java’s </a:t>
            </a:r>
            <a:r>
              <a:rPr lang="en-US" dirty="0" err="1"/>
              <a:t>SecurityManager</a:t>
            </a:r>
            <a:endParaRPr lang="en-US" dirty="0"/>
          </a:p>
          <a:p>
            <a:endParaRPr lang="en-US" dirty="0"/>
          </a:p>
          <a:p>
            <a:r>
              <a:rPr lang="en-US" dirty="0"/>
              <a:t>Graphics transformations</a:t>
            </a:r>
          </a:p>
          <a:p>
            <a:endParaRPr lang="en-US" dirty="0"/>
          </a:p>
          <a:p>
            <a:r>
              <a:rPr lang="en-US" dirty="0"/>
              <a:t>Many more; I will ask you about them all throughout the term</a:t>
            </a:r>
          </a:p>
        </p:txBody>
      </p:sp>
      <p:sp>
        <p:nvSpPr>
          <p:cNvPr id="4" name="Slide Number Placeholder 3">
            <a:extLst>
              <a:ext uri="{FF2B5EF4-FFF2-40B4-BE49-F238E27FC236}">
                <a16:creationId xmlns:a16="http://schemas.microsoft.com/office/drawing/2014/main" id="{CE43BA28-A0BC-4D52-8003-1430B085C54B}"/>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13676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2847</TotalTime>
  <Words>1255</Words>
  <Application>Microsoft Office PowerPoint</Application>
  <PresentationFormat>On-screen Show (4:3)</PresentationFormat>
  <Paragraphs>155</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Consolas</vt:lpstr>
      <vt:lpstr>Wingdings</vt:lpstr>
      <vt:lpstr>Clarity</vt:lpstr>
      <vt:lpstr>Puzzle of the Day</vt:lpstr>
      <vt:lpstr>Puzzle of the Day - Solution</vt:lpstr>
      <vt:lpstr>Evening Exam 1</vt:lpstr>
      <vt:lpstr>The Decorator Pattern</vt:lpstr>
      <vt:lpstr>Decorator Design Pattern</vt:lpstr>
      <vt:lpstr>Decorator: Motivation</vt:lpstr>
      <vt:lpstr>Questions on the reading…</vt:lpstr>
      <vt:lpstr>More examples?</vt:lpstr>
      <vt:lpstr>More examples?</vt:lpstr>
      <vt:lpstr>Is debugging harder?</vt:lpstr>
      <vt:lpstr>Making the best of a bad design</vt:lpstr>
      <vt:lpstr>Will we use Decorator?</vt:lpstr>
      <vt:lpstr>Which pattern should you use?</vt:lpstr>
      <vt:lpstr>Does Decorator favor composition?</vt:lpstr>
      <vt:lpstr>Why use Decorator for condiments?</vt:lpstr>
      <vt:lpstr>What do you think of this idea?</vt:lpstr>
      <vt:lpstr>Business logic and Decorator</vt:lpstr>
      <vt:lpstr>Too many Decorators?</vt:lpstr>
      <vt:lpstr>What students always get wrong</vt:lpstr>
      <vt:lpstr>Live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Decorator Pattern</dc:title>
  <dc:creator>Chandan Rupakheti</dc:creator>
  <cp:lastModifiedBy>Hays, Mark A</cp:lastModifiedBy>
  <cp:revision>121</cp:revision>
  <dcterms:created xsi:type="dcterms:W3CDTF">2006-08-16T00:00:00Z</dcterms:created>
  <dcterms:modified xsi:type="dcterms:W3CDTF">2018-12-10T20:49:28Z</dcterms:modified>
</cp:coreProperties>
</file>