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Lst>
  <p:notesMasterIdLst>
    <p:notesMasterId r:id="rId40"/>
  </p:notesMasterIdLst>
  <p:handoutMasterIdLst>
    <p:handoutMasterId r:id="rId41"/>
  </p:handoutMasterIdLst>
  <p:sldIdLst>
    <p:sldId id="942" r:id="rId2"/>
    <p:sldId id="863" r:id="rId3"/>
    <p:sldId id="837" r:id="rId4"/>
    <p:sldId id="933" r:id="rId5"/>
    <p:sldId id="943" r:id="rId6"/>
    <p:sldId id="941" r:id="rId7"/>
    <p:sldId id="944" r:id="rId8"/>
    <p:sldId id="937" r:id="rId9"/>
    <p:sldId id="938" r:id="rId10"/>
    <p:sldId id="934" r:id="rId11"/>
    <p:sldId id="935" r:id="rId12"/>
    <p:sldId id="936" r:id="rId13"/>
    <p:sldId id="939" r:id="rId14"/>
    <p:sldId id="940" r:id="rId15"/>
    <p:sldId id="946" r:id="rId16"/>
    <p:sldId id="911" r:id="rId17"/>
    <p:sldId id="918" r:id="rId18"/>
    <p:sldId id="903" r:id="rId19"/>
    <p:sldId id="904" r:id="rId20"/>
    <p:sldId id="919" r:id="rId21"/>
    <p:sldId id="915" r:id="rId22"/>
    <p:sldId id="945" r:id="rId23"/>
    <p:sldId id="916" r:id="rId24"/>
    <p:sldId id="917" r:id="rId25"/>
    <p:sldId id="920" r:id="rId26"/>
    <p:sldId id="921" r:id="rId27"/>
    <p:sldId id="922" r:id="rId28"/>
    <p:sldId id="923" r:id="rId29"/>
    <p:sldId id="924" r:id="rId30"/>
    <p:sldId id="925" r:id="rId31"/>
    <p:sldId id="926" r:id="rId32"/>
    <p:sldId id="927" r:id="rId33"/>
    <p:sldId id="928" r:id="rId34"/>
    <p:sldId id="929" r:id="rId35"/>
    <p:sldId id="880" r:id="rId36"/>
    <p:sldId id="932" r:id="rId37"/>
    <p:sldId id="909" r:id="rId38"/>
    <p:sldId id="862" r:id="rId39"/>
  </p:sldIdLst>
  <p:sldSz cx="9144000" cy="6858000" type="screen4x3"/>
  <p:notesSz cx="7315200" cy="9601200"/>
  <p:custDataLst>
    <p:tags r:id="rId42"/>
  </p:custDataLst>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rtl="0" eaLnBrk="0" fontAlgn="base" hangingPunct="0">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rtl="0" eaLnBrk="0" fontAlgn="base" hangingPunct="0">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36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loop="1"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CC0000"/>
    <a:srgbClr val="FF0000"/>
    <a:srgbClr val="000066"/>
    <a:srgbClr val="9999FF"/>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621" autoAdjust="0"/>
    <p:restoredTop sz="91506" autoAdjust="0"/>
  </p:normalViewPr>
  <p:slideViewPr>
    <p:cSldViewPr>
      <p:cViewPr varScale="1">
        <p:scale>
          <a:sx n="108" d="100"/>
          <a:sy n="108" d="100"/>
        </p:scale>
        <p:origin x="504" y="-283"/>
      </p:cViewPr>
      <p:guideLst>
        <p:guide orient="horz" pos="2160"/>
        <p:guide pos="3600"/>
      </p:guideLst>
    </p:cSldViewPr>
  </p:slideViewPr>
  <p:outlineViewPr>
    <p:cViewPr>
      <p:scale>
        <a:sx n="33" d="100"/>
        <a:sy n="33" d="100"/>
      </p:scale>
      <p:origin x="0" y="21920"/>
    </p:cViewPr>
    <p:sldLst>
      <p:sld r:id="rId1" collapse="1"/>
    </p:sldLst>
  </p:outlineViewPr>
  <p:notesTextViewPr>
    <p:cViewPr>
      <p:scale>
        <a:sx n="110" d="100"/>
        <a:sy n="11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_rels/viewProps.xml.rels><?xml version="1.0" encoding="UTF-8" standalone="yes"?>
<Relationships xmlns="http://schemas.openxmlformats.org/package/2006/relationships"><Relationship Id="rId1" Type="http://schemas.openxmlformats.org/officeDocument/2006/relationships/slide" Target="slides/slide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870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28707"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28708"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28709"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EDA11A76-E010-E64A-9721-C3A22C2AE169}" type="slidenum">
              <a:rPr lang="en-US"/>
              <a:pPr>
                <a:defRPr/>
              </a:pPr>
              <a:t>‹#›</a:t>
            </a:fld>
            <a:endParaRPr lang="en-US"/>
          </a:p>
        </p:txBody>
      </p:sp>
    </p:spTree>
    <p:extLst>
      <p:ext uri="{BB962C8B-B14F-4D97-AF65-F5344CB8AC3E}">
        <p14:creationId xmlns:p14="http://schemas.microsoft.com/office/powerpoint/2010/main" val="4839115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170238" cy="479425"/>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lvl1pPr defTabSz="966788">
              <a:defRPr sz="1300"/>
            </a:lvl1pPr>
          </a:lstStyle>
          <a:p>
            <a:pPr>
              <a:defRPr/>
            </a:pPr>
            <a:endParaRPr lang="en-US"/>
          </a:p>
        </p:txBody>
      </p:sp>
      <p:sp>
        <p:nvSpPr>
          <p:cNvPr id="7171" name="Rectangle 3"/>
          <p:cNvSpPr>
            <a:spLocks noGrp="1" noChangeArrowheads="1"/>
          </p:cNvSpPr>
          <p:nvPr>
            <p:ph type="dt" idx="1"/>
          </p:nvPr>
        </p:nvSpPr>
        <p:spPr bwMode="auto">
          <a:xfrm>
            <a:off x="4144963" y="0"/>
            <a:ext cx="3170237" cy="479425"/>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lvl1pPr algn="r" defTabSz="966788">
              <a:defRPr sz="1300"/>
            </a:lvl1pPr>
          </a:lstStyle>
          <a:p>
            <a:pPr>
              <a:defRPr/>
            </a:pPr>
            <a:endParaRPr lang="en-US"/>
          </a:p>
        </p:txBody>
      </p:sp>
      <p:sp>
        <p:nvSpPr>
          <p:cNvPr id="15364"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174"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p:spPr>
        <p:txBody>
          <a:bodyPr vert="horz" wrap="square" lIns="96661" tIns="48331" rIns="96661" bIns="48331" numCol="1" anchor="b" anchorCtr="0" compatLnSpc="1">
            <a:prstTxWarp prst="textNoShape">
              <a:avLst/>
            </a:prstTxWarp>
          </a:bodyPr>
          <a:lstStyle>
            <a:lvl1pPr defTabSz="966788">
              <a:defRPr sz="1300"/>
            </a:lvl1pPr>
          </a:lstStyle>
          <a:p>
            <a:pPr>
              <a:defRPr/>
            </a:pPr>
            <a:endParaRPr lang="en-US"/>
          </a:p>
        </p:txBody>
      </p:sp>
      <p:sp>
        <p:nvSpPr>
          <p:cNvPr id="7175"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p:spPr>
        <p:txBody>
          <a:bodyPr vert="horz" wrap="square" lIns="96661" tIns="48331" rIns="96661" bIns="48331" numCol="1" anchor="b" anchorCtr="0" compatLnSpc="1">
            <a:prstTxWarp prst="textNoShape">
              <a:avLst/>
            </a:prstTxWarp>
          </a:bodyPr>
          <a:lstStyle>
            <a:lvl1pPr algn="r" defTabSz="966788">
              <a:defRPr sz="1300"/>
            </a:lvl1pPr>
          </a:lstStyle>
          <a:p>
            <a:pPr>
              <a:defRPr/>
            </a:pPr>
            <a:fld id="{498B7675-986A-4C4B-ADA0-FFB57BC6EEDE}" type="slidenum">
              <a:rPr lang="en-US"/>
              <a:pPr>
                <a:defRPr/>
              </a:pPr>
              <a:t>‹#›</a:t>
            </a:fld>
            <a:endParaRPr lang="en-US"/>
          </a:p>
        </p:txBody>
      </p:sp>
    </p:spTree>
    <p:extLst>
      <p:ext uri="{BB962C8B-B14F-4D97-AF65-F5344CB8AC3E}">
        <p14:creationId xmlns:p14="http://schemas.microsoft.com/office/powerpoint/2010/main" val="14832576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bug is that Name violates the </a:t>
            </a:r>
            <a:r>
              <a:rPr lang="en-US" dirty="0" err="1"/>
              <a:t>hashCode</a:t>
            </a:r>
            <a:r>
              <a:rPr lang="en-US" dirty="0"/>
              <a:t> contract. This might seem strange, as Name doesn’t even have a </a:t>
            </a:r>
            <a:r>
              <a:rPr lang="en-US" dirty="0" err="1"/>
              <a:t>hashCode</a:t>
            </a:r>
            <a:r>
              <a:rPr lang="en-US" dirty="0"/>
              <a:t> method, but that is precisely the problem. The Name class overrides the equals method, and the </a:t>
            </a:r>
            <a:r>
              <a:rPr lang="en-US" dirty="0" err="1"/>
              <a:t>hashCode</a:t>
            </a:r>
            <a:r>
              <a:rPr lang="en-US" dirty="0"/>
              <a:t> contract demands that equal objects have equal hash codes. To fulfill this contract, you must override </a:t>
            </a:r>
            <a:r>
              <a:rPr lang="en-US" dirty="0" err="1"/>
              <a:t>hashCode</a:t>
            </a:r>
            <a:r>
              <a:rPr lang="en-US" dirty="0"/>
              <a:t> whenever you override equals [EJ Item 8].</a:t>
            </a:r>
          </a:p>
          <a:p>
            <a:r>
              <a:rPr lang="en-US" dirty="0"/>
              <a:t>http://docs.oracle.com/javase/7/docs/api/java/lang/Object.html#equals(java.lang.Object).</a:t>
            </a:r>
          </a:p>
          <a:p>
            <a:endParaRPr lang="en-US" dirty="0"/>
          </a:p>
          <a:p>
            <a:r>
              <a:rPr lang="en-US" dirty="0"/>
              <a:t>Because it fails to override </a:t>
            </a:r>
            <a:r>
              <a:rPr lang="en-US" dirty="0" err="1"/>
              <a:t>hashCode</a:t>
            </a:r>
            <a:r>
              <a:rPr lang="en-US" dirty="0"/>
              <a:t>, the Name class inherits its </a:t>
            </a:r>
            <a:r>
              <a:rPr lang="en-US" dirty="0" err="1"/>
              <a:t>hashCode</a:t>
            </a:r>
            <a:r>
              <a:rPr lang="en-US" dirty="0"/>
              <a:t> implementation from Object. This implementation returns an identity-based hash code. In other words, distinct objects are likely to have unequal hash values, even if they are equal. Name does not fulfill the </a:t>
            </a:r>
            <a:r>
              <a:rPr lang="en-US" dirty="0" err="1"/>
              <a:t>hashCode</a:t>
            </a:r>
            <a:r>
              <a:rPr lang="en-US" dirty="0"/>
              <a:t> contract, so the behavior of a hash set containing Name elements is unspecified. When the program puts the first Name instance into the hash set, the set puts an entry for this instance into a hash bucket. The set chooses the hash bucket based on the hash value of the instance, as computed by its </a:t>
            </a:r>
            <a:r>
              <a:rPr lang="en-US" dirty="0" err="1"/>
              <a:t>hashCode</a:t>
            </a:r>
            <a:r>
              <a:rPr lang="en-US" dirty="0"/>
              <a:t> method. When it checks whether the second Name instance is contained in the hash set, the program chooses which bucket to search based on the hash value of the second instance. Because the second instance is distinct from the first, it is likely to have a different hash value. If the two hash values map to different buckets, the contains method will return false: The beloved rodent is in the hash set, but the set can’t find him.</a:t>
            </a:r>
          </a:p>
          <a:p>
            <a:endParaRPr lang="en-US" dirty="0"/>
          </a:p>
          <a:p>
            <a:r>
              <a:rPr lang="en-US" dirty="0"/>
              <a:t>Reflecting on last week’s lab, you can see why secret contracts like this are bad. The language gave us no hint that read would return -1.</a:t>
            </a:r>
          </a:p>
        </p:txBody>
      </p:sp>
      <p:sp>
        <p:nvSpPr>
          <p:cNvPr id="4" name="Slide Number Placeholder 3"/>
          <p:cNvSpPr>
            <a:spLocks noGrp="1"/>
          </p:cNvSpPr>
          <p:nvPr>
            <p:ph type="sldNum" sz="quarter" idx="10"/>
          </p:nvPr>
        </p:nvSpPr>
        <p:spPr/>
        <p:txBody>
          <a:bodyPr/>
          <a:lstStyle/>
          <a:p>
            <a:pPr>
              <a:defRPr/>
            </a:pPr>
            <a:fld id="{498B7675-986A-4C4B-ADA0-FFB57BC6EEDE}" type="slidenum">
              <a:rPr lang="en-US" smtClean="0"/>
              <a:pPr>
                <a:defRPr/>
              </a:pPr>
              <a:t>1</a:t>
            </a:fld>
            <a:endParaRPr lang="en-US"/>
          </a:p>
        </p:txBody>
      </p:sp>
    </p:spTree>
    <p:extLst>
      <p:ext uri="{BB962C8B-B14F-4D97-AF65-F5344CB8AC3E}">
        <p14:creationId xmlns:p14="http://schemas.microsoft.com/office/powerpoint/2010/main" val="3490890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Grp="1" noRot="1" noChangeAspect="1" noChangeArrowheads="1"/>
          </p:cNvSpPr>
          <p:nvPr>
            <p:ph type="sldImg"/>
          </p:nvPr>
        </p:nvSpPr>
        <p:spPr bwMode="auto">
          <a:xfrm>
            <a:off x="2971800" y="549275"/>
            <a:ext cx="3657600" cy="2743200"/>
          </a:xfrm>
          <a:prstGeom prst="rect">
            <a:avLst/>
          </a:prstGeom>
          <a:solidFill>
            <a:srgbClr val="FFFFFF"/>
          </a:solidFill>
          <a:ln>
            <a:solidFill>
              <a:srgbClr val="000000"/>
            </a:solidFill>
            <a:miter lim="800000"/>
            <a:headEnd/>
            <a:tailEnd/>
          </a:ln>
        </p:spPr>
      </p:sp>
      <p:sp>
        <p:nvSpPr>
          <p:cNvPr id="31746" name="Rectangle 2"/>
          <p:cNvSpPr>
            <a:spLocks noGrp="1" noChangeArrowheads="1"/>
          </p:cNvSpPr>
          <p:nvPr>
            <p:ph type="body" idx="1"/>
          </p:nvPr>
        </p:nvSpPr>
        <p:spPr bwMode="auto">
          <a:xfrm>
            <a:off x="960120" y="3474720"/>
            <a:ext cx="7680960" cy="3291840"/>
          </a:xfrm>
          <a:prstGeom prst="rect">
            <a:avLst/>
          </a:prstGeom>
          <a:noFill/>
          <a:ln>
            <a:miter lim="800000"/>
            <a:headEnd/>
            <a:tailEnd/>
          </a:ln>
        </p:spPr>
        <p:txBody>
          <a:bodyPr>
            <a:prstTxWarp prst="textNoShape">
              <a:avLst/>
            </a:prstTxWarp>
          </a:bodyPr>
          <a:lstStyle/>
          <a:p>
            <a:r>
              <a:rPr lang="en-US" sz="2300" dirty="0">
                <a:latin typeface="Lucida Grande" charset="0"/>
                <a:ea typeface="Lucida Grande" charset="0"/>
                <a:cs typeface="Lucida Grande" charset="0"/>
                <a:sym typeface="Lucida Grande" charset="0"/>
              </a:rPr>
              <a:t>•• call-outs</a:t>
            </a:r>
          </a:p>
        </p:txBody>
      </p:sp>
    </p:spTree>
    <p:extLst>
      <p:ext uri="{BB962C8B-B14F-4D97-AF65-F5344CB8AC3E}">
        <p14:creationId xmlns:p14="http://schemas.microsoft.com/office/powerpoint/2010/main" val="5391332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code is terrible because we have to keep adding “new” statements to</a:t>
            </a:r>
            <a:r>
              <a:rPr lang="en-US" baseline="0" dirty="0"/>
              <a:t> this chain of if statements.</a:t>
            </a:r>
          </a:p>
          <a:p>
            <a:r>
              <a:rPr lang="en-US" baseline="0" dirty="0"/>
              <a:t>The design is not closed to modification.</a:t>
            </a:r>
          </a:p>
          <a:p>
            <a:r>
              <a:rPr lang="en-US" baseline="0" dirty="0"/>
              <a:t>In general, factories are designed to solve problems with chains of if statements that create new objects.</a:t>
            </a:r>
            <a:endParaRPr lang="en-US" dirty="0"/>
          </a:p>
        </p:txBody>
      </p:sp>
      <p:sp>
        <p:nvSpPr>
          <p:cNvPr id="4" name="Slide Number Placeholder 3"/>
          <p:cNvSpPr>
            <a:spLocks noGrp="1"/>
          </p:cNvSpPr>
          <p:nvPr>
            <p:ph type="sldNum" sz="quarter" idx="10"/>
          </p:nvPr>
        </p:nvSpPr>
        <p:spPr/>
        <p:txBody>
          <a:bodyPr/>
          <a:lstStyle/>
          <a:p>
            <a:fld id="{C47B9A7D-5BDC-4A04-B468-7D69BB998460}" type="slidenum">
              <a:rPr lang="en-US" smtClean="0"/>
              <a:t>23</a:t>
            </a:fld>
            <a:endParaRPr lang="en-US"/>
          </a:p>
        </p:txBody>
      </p:sp>
    </p:spTree>
    <p:extLst>
      <p:ext uri="{BB962C8B-B14F-4D97-AF65-F5344CB8AC3E}">
        <p14:creationId xmlns:p14="http://schemas.microsoft.com/office/powerpoint/2010/main" val="9039656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Simple Factory literally just pulls out the if statements into their own class. </a:t>
            </a:r>
          </a:p>
          <a:p>
            <a:r>
              <a:rPr lang="en-US" dirty="0"/>
              <a:t>That’s </a:t>
            </a:r>
            <a:r>
              <a:rPr lang="en-US" b="1" dirty="0"/>
              <a:t>good </a:t>
            </a:r>
            <a:r>
              <a:rPr lang="en-US" dirty="0"/>
              <a:t>because it follows Single Responsibility Principle.</a:t>
            </a:r>
          </a:p>
          <a:p>
            <a:endParaRPr lang="en-US" dirty="0"/>
          </a:p>
          <a:p>
            <a:r>
              <a:rPr lang="en-US" dirty="0"/>
              <a:t>Is this now closed to</a:t>
            </a:r>
            <a:r>
              <a:rPr lang="en-US" baseline="0" dirty="0"/>
              <a:t> modification? </a:t>
            </a:r>
            <a:r>
              <a:rPr lang="en-US" dirty="0"/>
              <a:t>NO</a:t>
            </a:r>
            <a:r>
              <a:rPr lang="is-IS" dirty="0"/>
              <a:t>… w</a:t>
            </a:r>
            <a:r>
              <a:rPr lang="en-US" baseline="0" dirty="0"/>
              <a:t>e still need to edit existing code to add new pizzas, so it still violates the open/closed principle.</a:t>
            </a:r>
          </a:p>
          <a:p>
            <a:r>
              <a:rPr lang="en-US" baseline="0" dirty="0"/>
              <a:t>If we extend </a:t>
            </a:r>
            <a:r>
              <a:rPr lang="en-US" baseline="0" dirty="0" err="1"/>
              <a:t>SimplePizzaFactory</a:t>
            </a:r>
            <a:r>
              <a:rPr lang="en-US" baseline="0" dirty="0"/>
              <a:t> to support new pizza types, we are programming to the implementation rather than the interface.</a:t>
            </a:r>
          </a:p>
          <a:p>
            <a:endParaRPr lang="en-US" baseline="0" dirty="0"/>
          </a:p>
          <a:p>
            <a:r>
              <a:rPr lang="en-US" baseline="0" dirty="0"/>
              <a:t>The author leaves us hanging at this point. I thought I would take a moment to demonstrate how we might apply our existing design principles to think about this problem some more…</a:t>
            </a:r>
            <a:endParaRPr lang="en-US" dirty="0"/>
          </a:p>
        </p:txBody>
      </p:sp>
      <p:sp>
        <p:nvSpPr>
          <p:cNvPr id="4" name="Slide Number Placeholder 3"/>
          <p:cNvSpPr>
            <a:spLocks noGrp="1"/>
          </p:cNvSpPr>
          <p:nvPr>
            <p:ph type="sldNum" sz="quarter" idx="10"/>
          </p:nvPr>
        </p:nvSpPr>
        <p:spPr/>
        <p:txBody>
          <a:bodyPr/>
          <a:lstStyle/>
          <a:p>
            <a:fld id="{C47B9A7D-5BDC-4A04-B468-7D69BB998460}" type="slidenum">
              <a:rPr lang="en-US" smtClean="0"/>
              <a:t>24</a:t>
            </a:fld>
            <a:endParaRPr lang="en-US"/>
          </a:p>
        </p:txBody>
      </p:sp>
    </p:spTree>
    <p:extLst>
      <p:ext uri="{BB962C8B-B14F-4D97-AF65-F5344CB8AC3E}">
        <p14:creationId xmlns:p14="http://schemas.microsoft.com/office/powerpoint/2010/main" val="6192769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t>
            </a:r>
            <a:r>
              <a:rPr lang="en-US" b="1" dirty="0"/>
              <a:t>fixes </a:t>
            </a:r>
            <a:r>
              <a:rPr lang="en-US" dirty="0"/>
              <a:t>the open/closed violation!</a:t>
            </a:r>
          </a:p>
          <a:p>
            <a:r>
              <a:rPr lang="en-US" dirty="0"/>
              <a:t>But, it </a:t>
            </a:r>
            <a:r>
              <a:rPr lang="en-US" b="1" dirty="0"/>
              <a:t>introduces </a:t>
            </a:r>
            <a:r>
              <a:rPr lang="en-US" dirty="0"/>
              <a:t>coding to </a:t>
            </a:r>
            <a:r>
              <a:rPr lang="en-US" baseline="0" dirty="0"/>
              <a:t>an implementation.</a:t>
            </a:r>
          </a:p>
          <a:p>
            <a:r>
              <a:rPr lang="en-US" baseline="0" dirty="0"/>
              <a:t>People using the 220 factory are depending on the simple pizza factory to still create </a:t>
            </a:r>
            <a:r>
              <a:rPr lang="en-US" baseline="0" dirty="0" err="1"/>
              <a:t>cheesepizzas</a:t>
            </a:r>
            <a:r>
              <a:rPr lang="en-US" baseline="0" dirty="0"/>
              <a:t> etc.</a:t>
            </a:r>
          </a:p>
          <a:p>
            <a:endParaRPr lang="en-US" dirty="0"/>
          </a:p>
        </p:txBody>
      </p:sp>
      <p:sp>
        <p:nvSpPr>
          <p:cNvPr id="4" name="Slide Number Placeholder 3"/>
          <p:cNvSpPr>
            <a:spLocks noGrp="1"/>
          </p:cNvSpPr>
          <p:nvPr>
            <p:ph type="sldNum" sz="quarter" idx="10"/>
          </p:nvPr>
        </p:nvSpPr>
        <p:spPr/>
        <p:txBody>
          <a:bodyPr/>
          <a:lstStyle/>
          <a:p>
            <a:fld id="{C47B9A7D-5BDC-4A04-B468-7D69BB998460}" type="slidenum">
              <a:rPr lang="en-US" smtClean="0"/>
              <a:t>25</a:t>
            </a:fld>
            <a:endParaRPr lang="en-US"/>
          </a:p>
        </p:txBody>
      </p:sp>
    </p:spTree>
    <p:extLst>
      <p:ext uri="{BB962C8B-B14F-4D97-AF65-F5344CB8AC3E}">
        <p14:creationId xmlns:p14="http://schemas.microsoft.com/office/powerpoint/2010/main" val="11722566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Decorator is our</a:t>
            </a:r>
            <a:r>
              <a:rPr lang="en-US" baseline="0" dirty="0"/>
              <a:t> standard solution to these types of problems.</a:t>
            </a:r>
            <a:endParaRPr lang="en-US" dirty="0"/>
          </a:p>
          <a:p>
            <a:r>
              <a:rPr lang="en-US" dirty="0"/>
              <a:t>But, as far</a:t>
            </a:r>
            <a:r>
              <a:rPr lang="en-US" baseline="0" dirty="0"/>
              <a:t> as I know</a:t>
            </a:r>
            <a:r>
              <a:rPr lang="en-US" dirty="0"/>
              <a:t>, this is</a:t>
            </a:r>
            <a:r>
              <a:rPr lang="en-US" baseline="0" dirty="0"/>
              <a:t> not really a thing.</a:t>
            </a:r>
            <a:endParaRPr lang="en-US" dirty="0"/>
          </a:p>
        </p:txBody>
      </p:sp>
      <p:sp>
        <p:nvSpPr>
          <p:cNvPr id="4" name="Slide Number Placeholder 3"/>
          <p:cNvSpPr>
            <a:spLocks noGrp="1"/>
          </p:cNvSpPr>
          <p:nvPr>
            <p:ph type="sldNum" sz="quarter" idx="10"/>
          </p:nvPr>
        </p:nvSpPr>
        <p:spPr/>
        <p:txBody>
          <a:bodyPr/>
          <a:lstStyle/>
          <a:p>
            <a:fld id="{C47B9A7D-5BDC-4A04-B468-7D69BB998460}" type="slidenum">
              <a:rPr lang="en-US" smtClean="0"/>
              <a:t>26</a:t>
            </a:fld>
            <a:endParaRPr lang="en-US"/>
          </a:p>
        </p:txBody>
      </p:sp>
    </p:spTree>
    <p:extLst>
      <p:ext uri="{BB962C8B-B14F-4D97-AF65-F5344CB8AC3E}">
        <p14:creationId xmlns:p14="http://schemas.microsoft.com/office/powerpoint/2010/main" val="9272107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example: maybe we want a NY pizza themed store that prepares the pizza in the NY style.</a:t>
            </a:r>
            <a:endParaRPr lang="en-US" dirty="0"/>
          </a:p>
        </p:txBody>
      </p:sp>
      <p:sp>
        <p:nvSpPr>
          <p:cNvPr id="4" name="Slide Number Placeholder 3"/>
          <p:cNvSpPr>
            <a:spLocks noGrp="1"/>
          </p:cNvSpPr>
          <p:nvPr>
            <p:ph type="sldNum" sz="quarter" idx="10"/>
          </p:nvPr>
        </p:nvSpPr>
        <p:spPr/>
        <p:txBody>
          <a:bodyPr/>
          <a:lstStyle/>
          <a:p>
            <a:fld id="{C47B9A7D-5BDC-4A04-B468-7D69BB998460}" type="slidenum">
              <a:rPr lang="en-US" smtClean="0"/>
              <a:t>27</a:t>
            </a:fld>
            <a:endParaRPr lang="en-US"/>
          </a:p>
        </p:txBody>
      </p:sp>
    </p:spTree>
    <p:extLst>
      <p:ext uri="{BB962C8B-B14F-4D97-AF65-F5344CB8AC3E}">
        <p14:creationId xmlns:p14="http://schemas.microsoft.com/office/powerpoint/2010/main" val="14963327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PizzaStore</a:t>
            </a:r>
            <a:r>
              <a:rPr lang="en-US" dirty="0"/>
              <a:t> (in particular, </a:t>
            </a:r>
            <a:r>
              <a:rPr lang="en-US" dirty="0" err="1"/>
              <a:t>createPizza</a:t>
            </a:r>
            <a:r>
              <a:rPr lang="en-US" dirty="0"/>
              <a:t>) is now abstract; you now create specific regional</a:t>
            </a:r>
            <a:r>
              <a:rPr lang="en-US" baseline="0" dirty="0"/>
              <a:t> pizza by </a:t>
            </a:r>
            <a:r>
              <a:rPr lang="en-US" baseline="0" dirty="0" err="1"/>
              <a:t>subclassing</a:t>
            </a:r>
            <a:r>
              <a:rPr lang="en-US" baseline="0" dirty="0"/>
              <a:t>, while reusing the same </a:t>
            </a:r>
            <a:r>
              <a:rPr lang="en-US" baseline="0" dirty="0" err="1"/>
              <a:t>orderPizza</a:t>
            </a:r>
            <a:r>
              <a:rPr lang="en-US" baseline="0" dirty="0"/>
              <a:t>.</a:t>
            </a:r>
          </a:p>
          <a:p>
            <a:endParaRPr lang="en-US" baseline="0" dirty="0"/>
          </a:p>
          <a:p>
            <a:r>
              <a:rPr lang="en-US" baseline="0" dirty="0"/>
              <a:t>Instructor’s note: this is Template Method, so this is why this factory method is ok but simple factory is not.</a:t>
            </a:r>
            <a:endParaRPr lang="en-US" dirty="0"/>
          </a:p>
        </p:txBody>
      </p:sp>
      <p:sp>
        <p:nvSpPr>
          <p:cNvPr id="4" name="Slide Number Placeholder 3"/>
          <p:cNvSpPr>
            <a:spLocks noGrp="1"/>
          </p:cNvSpPr>
          <p:nvPr>
            <p:ph type="sldNum" sz="quarter" idx="10"/>
          </p:nvPr>
        </p:nvSpPr>
        <p:spPr/>
        <p:txBody>
          <a:bodyPr/>
          <a:lstStyle/>
          <a:p>
            <a:fld id="{C47B9A7D-5BDC-4A04-B468-7D69BB998460}" type="slidenum">
              <a:rPr lang="en-US" smtClean="0"/>
              <a:t>28</a:t>
            </a:fld>
            <a:endParaRPr lang="en-US"/>
          </a:p>
        </p:txBody>
      </p:sp>
    </p:spTree>
    <p:extLst>
      <p:ext uri="{BB962C8B-B14F-4D97-AF65-F5344CB8AC3E}">
        <p14:creationId xmlns:p14="http://schemas.microsoft.com/office/powerpoint/2010/main" val="11224743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a moment, ask: why is this the case?</a:t>
            </a:r>
          </a:p>
          <a:p>
            <a:r>
              <a:rPr lang="en-US" dirty="0"/>
              <a:t>In</a:t>
            </a:r>
            <a:r>
              <a:rPr lang="en-US" baseline="0" dirty="0"/>
              <a:t> the book, the author mentions that the difference between NY and CHI pizza is the ingredients. For instance: both regions use pizza dough, but they use different kinds of pizza dough.</a:t>
            </a:r>
          </a:p>
          <a:p>
            <a:r>
              <a:rPr lang="en-US" dirty="0"/>
              <a:t>We can take advantage of this fact to depend on interfaces</a:t>
            </a:r>
            <a:r>
              <a:rPr lang="en-US" baseline="0" dirty="0"/>
              <a:t> instead an implementations</a:t>
            </a:r>
            <a:r>
              <a:rPr lang="en-US" dirty="0"/>
              <a:t>. This change also creates parallel sets of ingredients, which</a:t>
            </a:r>
            <a:r>
              <a:rPr lang="en-US" baseline="0" dirty="0"/>
              <a:t> are really what changes,</a:t>
            </a:r>
            <a:r>
              <a:rPr lang="en-US" dirty="0"/>
              <a:t> instead of pizzas, which are what stay the same.</a:t>
            </a:r>
          </a:p>
          <a:p>
            <a:endParaRPr lang="en-US" dirty="0"/>
          </a:p>
        </p:txBody>
      </p:sp>
      <p:sp>
        <p:nvSpPr>
          <p:cNvPr id="4" name="Slide Number Placeholder 3"/>
          <p:cNvSpPr>
            <a:spLocks noGrp="1"/>
          </p:cNvSpPr>
          <p:nvPr>
            <p:ph type="sldNum" sz="quarter" idx="10"/>
          </p:nvPr>
        </p:nvSpPr>
        <p:spPr/>
        <p:txBody>
          <a:bodyPr/>
          <a:lstStyle/>
          <a:p>
            <a:fld id="{C47B9A7D-5BDC-4A04-B468-7D69BB998460}" type="slidenum">
              <a:rPr lang="en-US" smtClean="0"/>
              <a:t>29</a:t>
            </a:fld>
            <a:endParaRPr lang="en-US"/>
          </a:p>
        </p:txBody>
      </p:sp>
    </p:spTree>
    <p:extLst>
      <p:ext uri="{BB962C8B-B14F-4D97-AF65-F5344CB8AC3E}">
        <p14:creationId xmlns:p14="http://schemas.microsoft.com/office/powerpoint/2010/main" val="11486523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baseline="0" dirty="0"/>
              <a:t>See how the arrows point at each other? That is Dependency Inversion.</a:t>
            </a:r>
          </a:p>
          <a:p>
            <a:endParaRPr lang="en-US" b="0" baseline="0" dirty="0"/>
          </a:p>
          <a:p>
            <a:r>
              <a:rPr lang="en-US" b="1" baseline="0" dirty="0"/>
              <a:t>Q: </a:t>
            </a:r>
            <a:r>
              <a:rPr lang="en-US" b="0" baseline="0" dirty="0"/>
              <a:t>How does the </a:t>
            </a:r>
            <a:r>
              <a:rPr lang="en-US" b="0" baseline="0" dirty="0" err="1"/>
              <a:t>PepperoniPizza</a:t>
            </a:r>
            <a:r>
              <a:rPr lang="en-US" b="0" baseline="0" dirty="0"/>
              <a:t> find out about its </a:t>
            </a:r>
            <a:r>
              <a:rPr lang="en-US" b="0" baseline="0" dirty="0" err="1"/>
              <a:t>PizzaIngredientFactory</a:t>
            </a:r>
            <a:r>
              <a:rPr lang="en-US" b="0" baseline="0" dirty="0"/>
              <a:t>?</a:t>
            </a:r>
          </a:p>
          <a:p>
            <a:endParaRPr lang="en-US" b="0" baseline="0" dirty="0"/>
          </a:p>
        </p:txBody>
      </p:sp>
      <p:sp>
        <p:nvSpPr>
          <p:cNvPr id="4" name="Slide Number Placeholder 3"/>
          <p:cNvSpPr>
            <a:spLocks noGrp="1"/>
          </p:cNvSpPr>
          <p:nvPr>
            <p:ph type="sldNum" sz="quarter" idx="10"/>
          </p:nvPr>
        </p:nvSpPr>
        <p:spPr/>
        <p:txBody>
          <a:bodyPr/>
          <a:lstStyle/>
          <a:p>
            <a:fld id="{C47B9A7D-5BDC-4A04-B468-7D69BB998460}" type="slidenum">
              <a:rPr lang="en-US" smtClean="0"/>
              <a:t>31</a:t>
            </a:fld>
            <a:endParaRPr lang="en-US"/>
          </a:p>
        </p:txBody>
      </p:sp>
    </p:spTree>
    <p:extLst>
      <p:ext uri="{BB962C8B-B14F-4D97-AF65-F5344CB8AC3E}">
        <p14:creationId xmlns:p14="http://schemas.microsoft.com/office/powerpoint/2010/main" val="17925073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Too close to user: violates DIP.</a:t>
            </a:r>
          </a:p>
          <a:p>
            <a:pPr lvl="1"/>
            <a:r>
              <a:rPr lang="en-US" dirty="0"/>
              <a:t>Too far away from user:</a:t>
            </a:r>
          </a:p>
          <a:p>
            <a:pPr lvl="2"/>
            <a:r>
              <a:rPr lang="en-US" dirty="0"/>
              <a:t>Complicates construction.</a:t>
            </a:r>
          </a:p>
          <a:p>
            <a:pPr lvl="2"/>
            <a:r>
              <a:rPr lang="en-US" dirty="0"/>
              <a:t>We may need another factory method!</a:t>
            </a:r>
          </a:p>
          <a:p>
            <a:endParaRPr lang="en-US" dirty="0"/>
          </a:p>
        </p:txBody>
      </p:sp>
      <p:sp>
        <p:nvSpPr>
          <p:cNvPr id="4" name="Slide Number Placeholder 3"/>
          <p:cNvSpPr>
            <a:spLocks noGrp="1"/>
          </p:cNvSpPr>
          <p:nvPr>
            <p:ph type="sldNum" sz="quarter" idx="10"/>
          </p:nvPr>
        </p:nvSpPr>
        <p:spPr/>
        <p:txBody>
          <a:bodyPr/>
          <a:lstStyle/>
          <a:p>
            <a:fld id="{C47B9A7D-5BDC-4A04-B468-7D69BB998460}" type="slidenum">
              <a:rPr lang="en-US" smtClean="0"/>
              <a:t>32</a:t>
            </a:fld>
            <a:endParaRPr lang="en-US"/>
          </a:p>
        </p:txBody>
      </p:sp>
    </p:spTree>
    <p:extLst>
      <p:ext uri="{BB962C8B-B14F-4D97-AF65-F5344CB8AC3E}">
        <p14:creationId xmlns:p14="http://schemas.microsoft.com/office/powerpoint/2010/main" val="391851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Decorator: we could add the new condiments to the drinks by keeping a list – but that wasn’t the point.</a:t>
            </a:r>
          </a:p>
          <a:p>
            <a:r>
              <a:rPr lang="en-US" b="0" dirty="0"/>
              <a:t>Notice what is not in the list: Simple Factory.</a:t>
            </a:r>
          </a:p>
        </p:txBody>
      </p:sp>
      <p:sp>
        <p:nvSpPr>
          <p:cNvPr id="4" name="Slide Number Placeholder 3"/>
          <p:cNvSpPr>
            <a:spLocks noGrp="1"/>
          </p:cNvSpPr>
          <p:nvPr>
            <p:ph type="sldNum" sz="quarter" idx="10"/>
          </p:nvPr>
        </p:nvSpPr>
        <p:spPr/>
        <p:txBody>
          <a:bodyPr/>
          <a:lstStyle/>
          <a:p>
            <a:pPr>
              <a:defRPr/>
            </a:pPr>
            <a:fld id="{498B7675-986A-4C4B-ADA0-FFB57BC6EEDE}" type="slidenum">
              <a:rPr lang="en-US" smtClean="0"/>
              <a:pPr>
                <a:defRPr/>
              </a:pPr>
              <a:t>3</a:t>
            </a:fld>
            <a:endParaRPr lang="en-US" dirty="0"/>
          </a:p>
        </p:txBody>
      </p:sp>
    </p:spTree>
    <p:extLst>
      <p:ext uri="{BB962C8B-B14F-4D97-AF65-F5344CB8AC3E}">
        <p14:creationId xmlns:p14="http://schemas.microsoft.com/office/powerpoint/2010/main" val="2380556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Prepare for</a:t>
            </a:r>
            <a:r>
              <a:rPr lang="en-US" baseline="0" dirty="0"/>
              <a:t> sadness - </a:t>
            </a:r>
            <a:r>
              <a:rPr lang="en-US" baseline="0" dirty="0" err="1"/>
              <a:t>AbstractFactory</a:t>
            </a:r>
            <a:r>
              <a:rPr lang="en-US" baseline="0" dirty="0"/>
              <a:t> does not handle the case where we might want </a:t>
            </a:r>
            <a:r>
              <a:rPr lang="en-US" b="1" baseline="0" dirty="0"/>
              <a:t>new</a:t>
            </a:r>
            <a:r>
              <a:rPr lang="en-US" baseline="0" dirty="0"/>
              <a:t> ingredients.</a:t>
            </a:r>
          </a:p>
          <a:p>
            <a:r>
              <a:rPr lang="en-US" baseline="0" dirty="0"/>
              <a:t>The factory is </a:t>
            </a:r>
            <a:r>
              <a:rPr lang="en-US" b="1" baseline="0" dirty="0"/>
              <a:t>still </a:t>
            </a:r>
            <a:r>
              <a:rPr lang="en-US" baseline="0" dirty="0"/>
              <a:t>not closed to addition of new ingredients.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Mark</a:t>
            </a:r>
            <a:r>
              <a:rPr lang="en-US" dirty="0"/>
              <a:t>: this is one of the unaddressed questions </a:t>
            </a:r>
            <a:r>
              <a:rPr lang="en-US" baseline="0" dirty="0"/>
              <a:t>that perplexed me about the author’s explanation of factory.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But some might argue that’s ok: it follows Single Responsibility Principle.</a:t>
            </a:r>
            <a:endParaRPr lang="en-US" dirty="0"/>
          </a:p>
          <a:p>
            <a:endParaRPr lang="en-US" baseline="0" dirty="0"/>
          </a:p>
        </p:txBody>
      </p:sp>
      <p:sp>
        <p:nvSpPr>
          <p:cNvPr id="4" name="Slide Number Placeholder 3"/>
          <p:cNvSpPr>
            <a:spLocks noGrp="1"/>
          </p:cNvSpPr>
          <p:nvPr>
            <p:ph type="sldNum" sz="quarter" idx="10"/>
          </p:nvPr>
        </p:nvSpPr>
        <p:spPr/>
        <p:txBody>
          <a:bodyPr/>
          <a:lstStyle/>
          <a:p>
            <a:fld id="{C47B9A7D-5BDC-4A04-B468-7D69BB998460}" type="slidenum">
              <a:rPr lang="en-US" smtClean="0"/>
              <a:t>33</a:t>
            </a:fld>
            <a:endParaRPr lang="en-US"/>
          </a:p>
        </p:txBody>
      </p:sp>
    </p:spTree>
    <p:extLst>
      <p:ext uri="{BB962C8B-B14F-4D97-AF65-F5344CB8AC3E}">
        <p14:creationId xmlns:p14="http://schemas.microsoft.com/office/powerpoint/2010/main" val="12481123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Mark</a:t>
            </a:r>
            <a:r>
              <a:rPr lang="en-US" dirty="0"/>
              <a:t>: there is an </a:t>
            </a:r>
            <a:r>
              <a:rPr lang="en-US" b="1" dirty="0"/>
              <a:t>intentional typo</a:t>
            </a:r>
            <a:r>
              <a:rPr lang="en-US" dirty="0"/>
              <a:t> on this slide. It creates pepperoni rather than cheese to demonstrate the perils of programming too abstractly.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I can easily add new ingredients to the factory, even ones the</a:t>
            </a:r>
            <a:r>
              <a:rPr lang="en-US" baseline="0" dirty="0"/>
              <a:t> author did not know about,</a:t>
            </a:r>
            <a:r>
              <a:rPr lang="en-US" dirty="0"/>
              <a:t> by calling </a:t>
            </a:r>
            <a:r>
              <a:rPr lang="en-US" dirty="0" err="1"/>
              <a:t>addIngredient</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That seems like the best design, right??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The</a:t>
            </a:r>
            <a:r>
              <a:rPr lang="en-US" baseline="0" dirty="0"/>
              <a:t> problem here is now create must return a common Ingredient interface. That’s fine unless you really need to create a specific kind of ingredient and know it is that kind of ingredient.</a:t>
            </a:r>
          </a:p>
          <a:p>
            <a:r>
              <a:rPr lang="en-US" baseline="0" dirty="0"/>
              <a:t>Otherwise, you can get into situations where people are swapping the bag of cheese with the bag of pepperoni and Sriram, who ordered a cheese pizza, gets a pizza covered in pepperoni instead.</a:t>
            </a:r>
          </a:p>
          <a:p>
            <a:r>
              <a:rPr lang="en-US" baseline="0" dirty="0"/>
              <a:t>The choice of type safety over flexibility is an </a:t>
            </a:r>
            <a:r>
              <a:rPr lang="en-US" b="1" baseline="0" dirty="0"/>
              <a:t>intentional design tradeoff </a:t>
            </a:r>
            <a:r>
              <a:rPr lang="en-US" baseline="0" dirty="0"/>
              <a:t>made by the people who write </a:t>
            </a:r>
            <a:r>
              <a:rPr lang="en-US" baseline="0" dirty="0" err="1"/>
              <a:t>AbstractFactories</a:t>
            </a:r>
            <a:r>
              <a:rPr lang="en-US" baseline="0" dirty="0"/>
              <a:t>.</a:t>
            </a:r>
          </a:p>
          <a:p>
            <a:endParaRPr lang="en-US" dirty="0"/>
          </a:p>
        </p:txBody>
      </p:sp>
      <p:sp>
        <p:nvSpPr>
          <p:cNvPr id="4" name="Slide Number Placeholder 3"/>
          <p:cNvSpPr>
            <a:spLocks noGrp="1"/>
          </p:cNvSpPr>
          <p:nvPr>
            <p:ph type="sldNum" sz="quarter" idx="10"/>
          </p:nvPr>
        </p:nvSpPr>
        <p:spPr/>
        <p:txBody>
          <a:bodyPr/>
          <a:lstStyle/>
          <a:p>
            <a:fld id="{C47B9A7D-5BDC-4A04-B468-7D69BB998460}" type="slidenum">
              <a:rPr lang="en-US" smtClean="0"/>
              <a:t>34</a:t>
            </a:fld>
            <a:endParaRPr lang="en-US"/>
          </a:p>
        </p:txBody>
      </p:sp>
    </p:spTree>
    <p:extLst>
      <p:ext uri="{BB962C8B-B14F-4D97-AF65-F5344CB8AC3E}">
        <p14:creationId xmlns:p14="http://schemas.microsoft.com/office/powerpoint/2010/main" val="15926416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98B7675-986A-4C4B-ADA0-FFB57BC6EEDE}" type="slidenum">
              <a:rPr lang="en-US" smtClean="0"/>
              <a:pPr>
                <a:defRPr/>
              </a:pPr>
              <a:t>35</a:t>
            </a:fld>
            <a:endParaRPr lang="en-US"/>
          </a:p>
        </p:txBody>
      </p:sp>
    </p:spTree>
    <p:extLst>
      <p:ext uri="{BB962C8B-B14F-4D97-AF65-F5344CB8AC3E}">
        <p14:creationId xmlns:p14="http://schemas.microsoft.com/office/powerpoint/2010/main" val="6173581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98B7675-986A-4C4B-ADA0-FFB57BC6EEDE}" type="slidenum">
              <a:rPr lang="en-US" smtClean="0"/>
              <a:pPr>
                <a:defRPr/>
              </a:pPr>
              <a:t>36</a:t>
            </a:fld>
            <a:endParaRPr lang="en-US"/>
          </a:p>
        </p:txBody>
      </p:sp>
    </p:spTree>
    <p:extLst>
      <p:ext uri="{BB962C8B-B14F-4D97-AF65-F5344CB8AC3E}">
        <p14:creationId xmlns:p14="http://schemas.microsoft.com/office/powerpoint/2010/main" val="20612866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The cart must decide at runtime which of these </a:t>
            </a:r>
            <a:r>
              <a:rPr lang="en-US" sz="1200" dirty="0" err="1"/>
              <a:t>LineItems</a:t>
            </a:r>
            <a:r>
              <a:rPr lang="en-US" sz="1200" dirty="0"/>
              <a:t> to construct.</a:t>
            </a:r>
          </a:p>
          <a:p>
            <a:r>
              <a:rPr lang="en-US" sz="1200" dirty="0"/>
              <a:t>Should the cart have knowledge of </a:t>
            </a:r>
            <a:r>
              <a:rPr lang="en-US" sz="1200" dirty="0" err="1"/>
              <a:t>FakeLineItem</a:t>
            </a:r>
            <a:r>
              <a:rPr lang="en-US" sz="1200" dirty="0"/>
              <a:t> and </a:t>
            </a:r>
            <a:r>
              <a:rPr lang="en-US" sz="1200" dirty="0" err="1"/>
              <a:t>CarLineItem</a:t>
            </a:r>
            <a:r>
              <a:rPr lang="en-US" sz="1200" dirty="0"/>
              <a:t>?</a:t>
            </a:r>
          </a:p>
          <a:p>
            <a:endParaRPr lang="en-US" dirty="0"/>
          </a:p>
        </p:txBody>
      </p:sp>
      <p:sp>
        <p:nvSpPr>
          <p:cNvPr id="4" name="Slide Number Placeholder 3"/>
          <p:cNvSpPr>
            <a:spLocks noGrp="1"/>
          </p:cNvSpPr>
          <p:nvPr>
            <p:ph type="sldNum" sz="quarter" idx="10"/>
          </p:nvPr>
        </p:nvSpPr>
        <p:spPr/>
        <p:txBody>
          <a:bodyPr/>
          <a:lstStyle/>
          <a:p>
            <a:pPr>
              <a:defRPr/>
            </a:pPr>
            <a:fld id="{498B7675-986A-4C4B-ADA0-FFB57BC6EEDE}" type="slidenum">
              <a:rPr lang="en-US" smtClean="0"/>
              <a:pPr>
                <a:defRPr/>
              </a:pPr>
              <a:t>7</a:t>
            </a:fld>
            <a:endParaRPr lang="en-US"/>
          </a:p>
        </p:txBody>
      </p:sp>
    </p:spTree>
    <p:extLst>
      <p:ext uri="{BB962C8B-B14F-4D97-AF65-F5344CB8AC3E}">
        <p14:creationId xmlns:p14="http://schemas.microsoft.com/office/powerpoint/2010/main" val="24108724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One thing that Freeman does not touch on is: the creation of objects is the bane of unit testing.</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If you are testing code that creates its own objects, you have no control over their creation.</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You can’t isolate test failures.</a:t>
            </a:r>
          </a:p>
          <a:p>
            <a:r>
              <a:rPr lang="en-US" dirty="0"/>
              <a:t>It is </a:t>
            </a:r>
            <a:r>
              <a:rPr lang="en-US" b="1" dirty="0"/>
              <a:t>impossible </a:t>
            </a:r>
            <a:r>
              <a:rPr lang="en-US" dirty="0"/>
              <a:t>to unit test code that creates other objects. </a:t>
            </a:r>
          </a:p>
          <a:p>
            <a:r>
              <a:rPr lang="en-US" dirty="0"/>
              <a:t>Factory Method gives us control over object creation so we can mock the dependencies in a test subclass and therefore isolate failures.</a:t>
            </a:r>
          </a:p>
        </p:txBody>
      </p:sp>
      <p:sp>
        <p:nvSpPr>
          <p:cNvPr id="4" name="Slide Number Placeholder 3"/>
          <p:cNvSpPr>
            <a:spLocks noGrp="1"/>
          </p:cNvSpPr>
          <p:nvPr>
            <p:ph type="sldNum" sz="quarter" idx="10"/>
          </p:nvPr>
        </p:nvSpPr>
        <p:spPr/>
        <p:txBody>
          <a:bodyPr/>
          <a:lstStyle/>
          <a:p>
            <a:pPr>
              <a:defRPr/>
            </a:pPr>
            <a:fld id="{498B7675-986A-4C4B-ADA0-FFB57BC6EEDE}" type="slidenum">
              <a:rPr lang="en-US" smtClean="0"/>
              <a:pPr>
                <a:defRPr/>
              </a:pPr>
              <a:t>8</a:t>
            </a:fld>
            <a:endParaRPr lang="en-US"/>
          </a:p>
        </p:txBody>
      </p:sp>
    </p:spTree>
    <p:extLst>
      <p:ext uri="{BB962C8B-B14F-4D97-AF65-F5344CB8AC3E}">
        <p14:creationId xmlns:p14="http://schemas.microsoft.com/office/powerpoint/2010/main" val="23713187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simple factories do contain this element of type checking, which is bad.</a:t>
            </a:r>
          </a:p>
          <a:p>
            <a:r>
              <a:rPr lang="en-US" dirty="0"/>
              <a:t>But they hide it from the application code, which is better.</a:t>
            </a:r>
          </a:p>
          <a:p>
            <a:r>
              <a:rPr lang="en-US" dirty="0"/>
              <a:t>There are lots of tricks we can use to reduce that code further.</a:t>
            </a:r>
          </a:p>
        </p:txBody>
      </p:sp>
      <p:sp>
        <p:nvSpPr>
          <p:cNvPr id="4" name="Slide Number Placeholder 3"/>
          <p:cNvSpPr>
            <a:spLocks noGrp="1"/>
          </p:cNvSpPr>
          <p:nvPr>
            <p:ph type="sldNum" sz="quarter" idx="10"/>
          </p:nvPr>
        </p:nvSpPr>
        <p:spPr/>
        <p:txBody>
          <a:bodyPr/>
          <a:lstStyle/>
          <a:p>
            <a:pPr>
              <a:defRPr/>
            </a:pPr>
            <a:fld id="{498B7675-986A-4C4B-ADA0-FFB57BC6EEDE}" type="slidenum">
              <a:rPr lang="en-US" smtClean="0"/>
              <a:pPr>
                <a:defRPr/>
              </a:pPr>
              <a:t>9</a:t>
            </a:fld>
            <a:endParaRPr lang="en-US"/>
          </a:p>
        </p:txBody>
      </p:sp>
    </p:spTree>
    <p:extLst>
      <p:ext uri="{BB962C8B-B14F-4D97-AF65-F5344CB8AC3E}">
        <p14:creationId xmlns:p14="http://schemas.microsoft.com/office/powerpoint/2010/main" val="17621304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Reflection</a:t>
            </a:r>
          </a:p>
        </p:txBody>
      </p:sp>
      <p:sp>
        <p:nvSpPr>
          <p:cNvPr id="4" name="Slide Number Placeholder 3"/>
          <p:cNvSpPr>
            <a:spLocks noGrp="1"/>
          </p:cNvSpPr>
          <p:nvPr>
            <p:ph type="sldNum" sz="quarter" idx="10"/>
          </p:nvPr>
        </p:nvSpPr>
        <p:spPr/>
        <p:txBody>
          <a:bodyPr/>
          <a:lstStyle/>
          <a:p>
            <a:pPr>
              <a:defRPr/>
            </a:pPr>
            <a:fld id="{498B7675-986A-4C4B-ADA0-FFB57BC6EEDE}" type="slidenum">
              <a:rPr lang="en-US" smtClean="0"/>
              <a:pPr>
                <a:defRPr/>
              </a:pPr>
              <a:t>10</a:t>
            </a:fld>
            <a:endParaRPr lang="en-US"/>
          </a:p>
        </p:txBody>
      </p:sp>
    </p:spTree>
    <p:extLst>
      <p:ext uri="{BB962C8B-B14F-4D97-AF65-F5344CB8AC3E}">
        <p14:creationId xmlns:p14="http://schemas.microsoft.com/office/powerpoint/2010/main" val="61017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Yes.</a:t>
            </a:r>
          </a:p>
        </p:txBody>
      </p:sp>
      <p:sp>
        <p:nvSpPr>
          <p:cNvPr id="4" name="Slide Number Placeholder 3"/>
          <p:cNvSpPr>
            <a:spLocks noGrp="1"/>
          </p:cNvSpPr>
          <p:nvPr>
            <p:ph type="sldNum" sz="quarter" idx="10"/>
          </p:nvPr>
        </p:nvSpPr>
        <p:spPr/>
        <p:txBody>
          <a:bodyPr/>
          <a:lstStyle/>
          <a:p>
            <a:pPr>
              <a:defRPr/>
            </a:pPr>
            <a:fld id="{498B7675-986A-4C4B-ADA0-FFB57BC6EEDE}" type="slidenum">
              <a:rPr lang="en-US" smtClean="0"/>
              <a:pPr>
                <a:defRPr/>
              </a:pPr>
              <a:t>14</a:t>
            </a:fld>
            <a:endParaRPr lang="en-US"/>
          </a:p>
        </p:txBody>
      </p:sp>
    </p:spTree>
    <p:extLst>
      <p:ext uri="{BB962C8B-B14F-4D97-AF65-F5344CB8AC3E}">
        <p14:creationId xmlns:p14="http://schemas.microsoft.com/office/powerpoint/2010/main" val="39812252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We want</a:t>
            </a:r>
            <a:r>
              <a:rPr lang="en-US" sz="1400" baseline="0" dirty="0"/>
              <a:t> to systematically separate the parts of the software that change from the parts that are largely the same – parts that repeat without variation.</a:t>
            </a:r>
          </a:p>
          <a:p>
            <a:r>
              <a:rPr lang="en-US" sz="1400" dirty="0"/>
              <a:t>Simplification of Abstract Factory</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400" baseline="0" dirty="0"/>
              <a:t>Factory Method is similar to Abstract Factory, but without the emphasis on families.</a:t>
            </a:r>
          </a:p>
          <a:p>
            <a:endParaRPr lang="en-US" sz="1400" dirty="0"/>
          </a:p>
        </p:txBody>
      </p:sp>
      <p:sp>
        <p:nvSpPr>
          <p:cNvPr id="4" name="Slide Number Placeholder 3"/>
          <p:cNvSpPr>
            <a:spLocks noGrp="1"/>
          </p:cNvSpPr>
          <p:nvPr>
            <p:ph type="sldNum" sz="quarter" idx="10"/>
          </p:nvPr>
        </p:nvSpPr>
        <p:spPr/>
        <p:txBody>
          <a:bodyPr/>
          <a:lstStyle/>
          <a:p>
            <a:pPr>
              <a:defRPr/>
            </a:pPr>
            <a:fld id="{498B7675-986A-4C4B-ADA0-FFB57BC6EEDE}" type="slidenum">
              <a:rPr lang="en-US" smtClean="0"/>
              <a:pPr>
                <a:defRPr/>
              </a:pPr>
              <a:t>16</a:t>
            </a:fld>
            <a:endParaRPr lang="en-US"/>
          </a:p>
        </p:txBody>
      </p:sp>
    </p:spTree>
    <p:extLst>
      <p:ext uri="{BB962C8B-B14F-4D97-AF65-F5344CB8AC3E}">
        <p14:creationId xmlns:p14="http://schemas.microsoft.com/office/powerpoint/2010/main" val="17762260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a:t>Q6</a:t>
            </a:r>
            <a:r>
              <a:rPr lang="en-US" dirty="0"/>
              <a:t>: </a:t>
            </a:r>
            <a:r>
              <a:rPr lang="en-US" sz="1200" kern="1200" dirty="0">
                <a:solidFill>
                  <a:schemeClr val="tx1"/>
                </a:solidFill>
                <a:latin typeface="Times New Roman" charset="0"/>
                <a:ea typeface="ＭＳ Ｐゴシック" charset="-128"/>
                <a:cs typeface="ＭＳ Ｐゴシック" charset="-128"/>
              </a:rPr>
              <a:t>List a couple of advantages of using a Factory object versus just distributing the logic for deciding what objects to create</a:t>
            </a:r>
            <a:r>
              <a:rPr lang="en-US" sz="1200" kern="1200" dirty="0">
                <a:solidFill>
                  <a:schemeClr val="tx1"/>
                </a:solidFill>
                <a:latin typeface="Arial" charset="0"/>
                <a:ea typeface="ＭＳ Ｐゴシック" charset="-128"/>
                <a:cs typeface="ＭＳ Ｐゴシック" charset="-128"/>
              </a:rPr>
              <a:t>.</a:t>
            </a:r>
            <a:r>
              <a:rPr lang="en-US" sz="1200" kern="1200" baseline="0" dirty="0">
                <a:solidFill>
                  <a:schemeClr val="tx1"/>
                </a:solidFill>
                <a:latin typeface="Arial" charset="0"/>
                <a:ea typeface="ＭＳ Ｐゴシック" charset="-128"/>
                <a:cs typeface="ＭＳ Ｐゴシック" charset="-128"/>
              </a:rPr>
              <a:t> [</a:t>
            </a:r>
            <a:r>
              <a:rPr lang="en-US" dirty="0"/>
              <a:t>Puts responsibility of creation logic into a separate, cohesive class, Hides complex creation logic,</a:t>
            </a:r>
            <a:r>
              <a:rPr lang="en-US" baseline="0" dirty="0"/>
              <a:t> </a:t>
            </a:r>
            <a:r>
              <a:rPr lang="en-US" dirty="0"/>
              <a:t>Allows performance enhancements</a:t>
            </a:r>
            <a:r>
              <a:rPr lang="en-US" baseline="0" dirty="0"/>
              <a:t> like </a:t>
            </a:r>
            <a:r>
              <a:rPr lang="en-US" dirty="0"/>
              <a:t>Object caching</a:t>
            </a:r>
            <a:r>
              <a:rPr lang="en-US" baseline="0" dirty="0"/>
              <a:t> and </a:t>
            </a:r>
            <a:r>
              <a:rPr lang="en-US" dirty="0"/>
              <a:t>Recycling]</a:t>
            </a:r>
          </a:p>
          <a:p>
            <a:endParaRPr lang="en-US" dirty="0"/>
          </a:p>
        </p:txBody>
      </p:sp>
      <p:sp>
        <p:nvSpPr>
          <p:cNvPr id="4" name="Slide Number Placeholder 3"/>
          <p:cNvSpPr>
            <a:spLocks noGrp="1"/>
          </p:cNvSpPr>
          <p:nvPr>
            <p:ph type="sldNum" sz="quarter" idx="10"/>
          </p:nvPr>
        </p:nvSpPr>
        <p:spPr/>
        <p:txBody>
          <a:bodyPr/>
          <a:lstStyle/>
          <a:p>
            <a:pPr>
              <a:defRPr/>
            </a:pPr>
            <a:fld id="{498B7675-986A-4C4B-ADA0-FFB57BC6EEDE}" type="slidenum">
              <a:rPr lang="en-US" smtClean="0"/>
              <a:pPr>
                <a:defRPr/>
              </a:pPr>
              <a:t>18</a:t>
            </a:fld>
            <a:endParaRPr lang="en-US" dirty="0"/>
          </a:p>
        </p:txBody>
      </p:sp>
    </p:spTree>
    <p:extLst>
      <p:ext uri="{BB962C8B-B14F-4D97-AF65-F5344CB8AC3E}">
        <p14:creationId xmlns:p14="http://schemas.microsoft.com/office/powerpoint/2010/main" val="20908080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hlink"/>
                </a:gs>
                <a:gs pos="100000">
                  <a:schemeClr val="bg1"/>
                </a:gs>
              </a:gsLst>
              <a:lin ang="0" scaled="1"/>
            </a:gradFill>
            <a:ln w="9525">
              <a:noFill/>
              <a:miter lim="800000"/>
              <a:headEnd/>
              <a:tailEnd/>
            </a:ln>
            <a:effectLst/>
          </p:spPr>
          <p:txBody>
            <a:bodyPr wrap="none" anchor="ctr">
              <a:prstTxWarp prst="textNoShape">
                <a:avLst/>
              </a:prstTxWarp>
            </a:bodyPr>
            <a:lstStyle/>
            <a:p>
              <a:pPr algn="ctr" eaLnBrk="1" hangingPunct="1">
                <a:defRPr/>
              </a:pPr>
              <a:endParaRPr lang="en-US">
                <a:latin typeface="Times New Roman" charset="0"/>
              </a:endParaRPr>
            </a:p>
          </p:txBody>
        </p:sp>
        <p:sp>
          <p:nvSpPr>
            <p:cNvPr id="6" name="Rectangle 4"/>
            <p:cNvSpPr>
              <a:spLocks noChangeArrowheads="1"/>
            </p:cNvSpPr>
            <p:nvPr/>
          </p:nvSpPr>
          <p:spPr bwMode="hidden">
            <a:xfrm>
              <a:off x="1081" y="1065"/>
              <a:ext cx="4679" cy="1596"/>
            </a:xfrm>
            <a:prstGeom prst="rect">
              <a:avLst/>
            </a:prstGeom>
            <a:solidFill>
              <a:schemeClr val="accent1"/>
            </a:solidFill>
            <a:ln w="9525">
              <a:noFill/>
              <a:miter lim="800000"/>
              <a:headEnd/>
              <a:tailEnd/>
            </a:ln>
          </p:spPr>
          <p:txBody>
            <a:bodyPr>
              <a:prstTxWarp prst="textNoShape">
                <a:avLst/>
              </a:prstTxWarp>
            </a:bodyPr>
            <a:lstStyle/>
            <a:p>
              <a:pPr eaLnBrk="1" hangingPunct="1">
                <a:defRPr/>
              </a:pPr>
              <a:endParaRPr lang="en-US">
                <a:latin typeface="Times New Roman" charset="0"/>
              </a:endParaRPr>
            </a:p>
          </p:txBody>
        </p:sp>
        <p:grpSp>
          <p:nvGrpSpPr>
            <p:cNvPr id="7" name="Group 5"/>
            <p:cNvGrpSpPr>
              <a:grpSpLocks/>
            </p:cNvGrpSpPr>
            <p:nvPr userDrawn="1"/>
          </p:nvGrpSpPr>
          <p:grpSpPr bwMode="auto">
            <a:xfrm>
              <a:off x="0" y="672"/>
              <a:ext cx="1806" cy="1989"/>
              <a:chOff x="0" y="672"/>
              <a:chExt cx="1806" cy="1989"/>
            </a:xfrm>
          </p:grpSpPr>
          <p:sp>
            <p:nvSpPr>
              <p:cNvPr id="8" name="Rectangle 6"/>
              <p:cNvSpPr>
                <a:spLocks noChangeArrowheads="1"/>
              </p:cNvSpPr>
              <p:nvPr/>
            </p:nvSpPr>
            <p:spPr bwMode="auto">
              <a:xfrm>
                <a:off x="361" y="2257"/>
                <a:ext cx="363" cy="404"/>
              </a:xfrm>
              <a:prstGeom prst="rect">
                <a:avLst/>
              </a:prstGeom>
              <a:solidFill>
                <a:schemeClr val="accent2"/>
              </a:solidFill>
              <a:ln w="9525">
                <a:noFill/>
                <a:miter lim="800000"/>
                <a:headEnd/>
                <a:tailEnd/>
              </a:ln>
            </p:spPr>
            <p:txBody>
              <a:bodyPr>
                <a:prstTxWarp prst="textNoShape">
                  <a:avLst/>
                </a:prstTxWarp>
              </a:bodyPr>
              <a:lstStyle/>
              <a:p>
                <a:pPr eaLnBrk="1" hangingPunct="1">
                  <a:defRPr/>
                </a:pPr>
                <a:endParaRPr lang="en-US">
                  <a:latin typeface="Times New Roman" charset="0"/>
                </a:endParaRPr>
              </a:p>
            </p:txBody>
          </p:sp>
          <p:sp>
            <p:nvSpPr>
              <p:cNvPr id="9" name="Rectangle 7"/>
              <p:cNvSpPr>
                <a:spLocks noChangeArrowheads="1"/>
              </p:cNvSpPr>
              <p:nvPr/>
            </p:nvSpPr>
            <p:spPr bwMode="auto">
              <a:xfrm>
                <a:off x="1081" y="1065"/>
                <a:ext cx="362" cy="405"/>
              </a:xfrm>
              <a:prstGeom prst="rect">
                <a:avLst/>
              </a:prstGeom>
              <a:solidFill>
                <a:schemeClr val="hlink"/>
              </a:solidFill>
              <a:ln w="9525">
                <a:noFill/>
                <a:miter lim="800000"/>
                <a:headEnd/>
                <a:tailEnd/>
              </a:ln>
            </p:spPr>
            <p:txBody>
              <a:bodyPr>
                <a:prstTxWarp prst="textNoShape">
                  <a:avLst/>
                </a:prstTxWarp>
              </a:bodyPr>
              <a:lstStyle/>
              <a:p>
                <a:pPr eaLnBrk="1" hangingPunct="1">
                  <a:defRPr/>
                </a:pPr>
                <a:endParaRPr lang="en-US">
                  <a:latin typeface="Times New Roman" charset="0"/>
                </a:endParaRPr>
              </a:p>
            </p:txBody>
          </p:sp>
          <p:sp>
            <p:nvSpPr>
              <p:cNvPr id="10" name="Rectangle 8"/>
              <p:cNvSpPr>
                <a:spLocks noChangeArrowheads="1"/>
              </p:cNvSpPr>
              <p:nvPr/>
            </p:nvSpPr>
            <p:spPr bwMode="auto">
              <a:xfrm>
                <a:off x="1437" y="672"/>
                <a:ext cx="369" cy="400"/>
              </a:xfrm>
              <a:prstGeom prst="rect">
                <a:avLst/>
              </a:prstGeom>
              <a:solidFill>
                <a:schemeClr val="hlink"/>
              </a:solidFill>
              <a:ln w="9525">
                <a:noFill/>
                <a:miter lim="800000"/>
                <a:headEnd/>
                <a:tailEnd/>
              </a:ln>
            </p:spPr>
            <p:txBody>
              <a:bodyPr>
                <a:prstTxWarp prst="textNoShape">
                  <a:avLst/>
                </a:prstTxWarp>
              </a:bodyPr>
              <a:lstStyle/>
              <a:p>
                <a:pPr eaLnBrk="1" hangingPunct="1">
                  <a:defRPr/>
                </a:pPr>
                <a:endParaRPr lang="en-US">
                  <a:latin typeface="Times New Roman" charset="0"/>
                </a:endParaRPr>
              </a:p>
            </p:txBody>
          </p:sp>
          <p:sp>
            <p:nvSpPr>
              <p:cNvPr id="11" name="Rectangle 9"/>
              <p:cNvSpPr>
                <a:spLocks noChangeArrowheads="1"/>
              </p:cNvSpPr>
              <p:nvPr/>
            </p:nvSpPr>
            <p:spPr bwMode="auto">
              <a:xfrm>
                <a:off x="719" y="2257"/>
                <a:ext cx="368" cy="404"/>
              </a:xfrm>
              <a:prstGeom prst="rect">
                <a:avLst/>
              </a:prstGeom>
              <a:solidFill>
                <a:schemeClr val="accent1"/>
              </a:solidFill>
              <a:ln w="9525">
                <a:noFill/>
                <a:miter lim="800000"/>
                <a:headEnd/>
                <a:tailEnd/>
              </a:ln>
            </p:spPr>
            <p:txBody>
              <a:bodyPr>
                <a:prstTxWarp prst="textNoShape">
                  <a:avLst/>
                </a:prstTxWarp>
              </a:bodyPr>
              <a:lstStyle/>
              <a:p>
                <a:pPr eaLnBrk="1" hangingPunct="1">
                  <a:defRPr/>
                </a:pPr>
                <a:endParaRPr lang="en-US">
                  <a:latin typeface="Times New Roman" charset="0"/>
                </a:endParaRPr>
              </a:p>
            </p:txBody>
          </p:sp>
          <p:sp>
            <p:nvSpPr>
              <p:cNvPr id="12" name="Rectangle 10"/>
              <p:cNvSpPr>
                <a:spLocks noChangeArrowheads="1"/>
              </p:cNvSpPr>
              <p:nvPr/>
            </p:nvSpPr>
            <p:spPr bwMode="auto">
              <a:xfrm>
                <a:off x="1437" y="1065"/>
                <a:ext cx="369" cy="405"/>
              </a:xfrm>
              <a:prstGeom prst="rect">
                <a:avLst/>
              </a:prstGeom>
              <a:solidFill>
                <a:schemeClr val="accent2"/>
              </a:solidFill>
              <a:ln w="9525">
                <a:noFill/>
                <a:miter lim="800000"/>
                <a:headEnd/>
                <a:tailEnd/>
              </a:ln>
            </p:spPr>
            <p:txBody>
              <a:bodyPr>
                <a:prstTxWarp prst="textNoShape">
                  <a:avLst/>
                </a:prstTxWarp>
              </a:bodyPr>
              <a:lstStyle/>
              <a:p>
                <a:pPr eaLnBrk="1" hangingPunct="1">
                  <a:defRPr/>
                </a:pPr>
                <a:endParaRPr lang="en-US">
                  <a:latin typeface="Times New Roman" charset="0"/>
                </a:endParaRPr>
              </a:p>
            </p:txBody>
          </p:sp>
          <p:sp>
            <p:nvSpPr>
              <p:cNvPr id="13" name="Rectangle 11"/>
              <p:cNvSpPr>
                <a:spLocks noChangeArrowheads="1"/>
              </p:cNvSpPr>
              <p:nvPr/>
            </p:nvSpPr>
            <p:spPr bwMode="auto">
              <a:xfrm>
                <a:off x="719" y="1464"/>
                <a:ext cx="368" cy="399"/>
              </a:xfrm>
              <a:prstGeom prst="rect">
                <a:avLst/>
              </a:prstGeom>
              <a:solidFill>
                <a:schemeClr val="hlink"/>
              </a:solidFill>
              <a:ln w="9525">
                <a:noFill/>
                <a:miter lim="800000"/>
                <a:headEnd/>
                <a:tailEnd/>
              </a:ln>
            </p:spPr>
            <p:txBody>
              <a:bodyPr>
                <a:prstTxWarp prst="textNoShape">
                  <a:avLst/>
                </a:prstTxWarp>
              </a:bodyPr>
              <a:lstStyle/>
              <a:p>
                <a:pPr eaLnBrk="1" hangingPunct="1">
                  <a:defRPr/>
                </a:pPr>
                <a:endParaRPr lang="en-US">
                  <a:latin typeface="Times New Roman" charset="0"/>
                </a:endParaRPr>
              </a:p>
            </p:txBody>
          </p:sp>
          <p:sp>
            <p:nvSpPr>
              <p:cNvPr id="14" name="Rectangle 12"/>
              <p:cNvSpPr>
                <a:spLocks noChangeArrowheads="1"/>
              </p:cNvSpPr>
              <p:nvPr/>
            </p:nvSpPr>
            <p:spPr bwMode="auto">
              <a:xfrm>
                <a:off x="0" y="1464"/>
                <a:ext cx="367" cy="399"/>
              </a:xfrm>
              <a:prstGeom prst="rect">
                <a:avLst/>
              </a:prstGeom>
              <a:solidFill>
                <a:schemeClr val="accent1"/>
              </a:solidFill>
              <a:ln w="9525">
                <a:noFill/>
                <a:miter lim="800000"/>
                <a:headEnd/>
                <a:tailEnd/>
              </a:ln>
            </p:spPr>
            <p:txBody>
              <a:bodyPr>
                <a:prstTxWarp prst="textNoShape">
                  <a:avLst/>
                </a:prstTxWarp>
              </a:bodyPr>
              <a:lstStyle/>
              <a:p>
                <a:pPr eaLnBrk="1" hangingPunct="1">
                  <a:defRPr/>
                </a:pPr>
                <a:endParaRPr lang="en-US">
                  <a:latin typeface="Times New Roman" charset="0"/>
                </a:endParaRPr>
              </a:p>
            </p:txBody>
          </p:sp>
          <p:sp>
            <p:nvSpPr>
              <p:cNvPr id="15" name="Rectangle 13"/>
              <p:cNvSpPr>
                <a:spLocks noChangeArrowheads="1"/>
              </p:cNvSpPr>
              <p:nvPr/>
            </p:nvSpPr>
            <p:spPr bwMode="auto">
              <a:xfrm>
                <a:off x="1081" y="1464"/>
                <a:ext cx="362" cy="399"/>
              </a:xfrm>
              <a:prstGeom prst="rect">
                <a:avLst/>
              </a:prstGeom>
              <a:solidFill>
                <a:schemeClr val="accent2"/>
              </a:solidFill>
              <a:ln w="9525">
                <a:noFill/>
                <a:miter lim="800000"/>
                <a:headEnd/>
                <a:tailEnd/>
              </a:ln>
            </p:spPr>
            <p:txBody>
              <a:bodyPr>
                <a:prstTxWarp prst="textNoShape">
                  <a:avLst/>
                </a:prstTxWarp>
              </a:bodyPr>
              <a:lstStyle/>
              <a:p>
                <a:pPr eaLnBrk="1" hangingPunct="1">
                  <a:defRPr/>
                </a:pPr>
                <a:endParaRPr lang="en-US">
                  <a:latin typeface="Times New Roman" charset="0"/>
                </a:endParaRPr>
              </a:p>
            </p:txBody>
          </p:sp>
          <p:sp>
            <p:nvSpPr>
              <p:cNvPr id="16" name="Rectangle 14"/>
              <p:cNvSpPr>
                <a:spLocks noChangeArrowheads="1"/>
              </p:cNvSpPr>
              <p:nvPr/>
            </p:nvSpPr>
            <p:spPr bwMode="auto">
              <a:xfrm>
                <a:off x="361" y="1857"/>
                <a:ext cx="363" cy="406"/>
              </a:xfrm>
              <a:prstGeom prst="rect">
                <a:avLst/>
              </a:prstGeom>
              <a:solidFill>
                <a:schemeClr val="hlink"/>
              </a:solidFill>
              <a:ln w="9525">
                <a:noFill/>
                <a:miter lim="800000"/>
                <a:headEnd/>
                <a:tailEnd/>
              </a:ln>
            </p:spPr>
            <p:txBody>
              <a:bodyPr>
                <a:prstTxWarp prst="textNoShape">
                  <a:avLst/>
                </a:prstTxWarp>
              </a:bodyPr>
              <a:lstStyle/>
              <a:p>
                <a:pPr eaLnBrk="1" hangingPunct="1">
                  <a:defRPr/>
                </a:pPr>
                <a:endParaRPr lang="en-US">
                  <a:latin typeface="Times New Roman" charset="0"/>
                </a:endParaRPr>
              </a:p>
            </p:txBody>
          </p:sp>
          <p:sp>
            <p:nvSpPr>
              <p:cNvPr id="17" name="Rectangle 15"/>
              <p:cNvSpPr>
                <a:spLocks noChangeArrowheads="1"/>
              </p:cNvSpPr>
              <p:nvPr/>
            </p:nvSpPr>
            <p:spPr bwMode="auto">
              <a:xfrm>
                <a:off x="719" y="1857"/>
                <a:ext cx="368" cy="406"/>
              </a:xfrm>
              <a:prstGeom prst="rect">
                <a:avLst/>
              </a:prstGeom>
              <a:solidFill>
                <a:schemeClr val="accent2"/>
              </a:solidFill>
              <a:ln w="9525">
                <a:noFill/>
                <a:miter lim="800000"/>
                <a:headEnd/>
                <a:tailEnd/>
              </a:ln>
            </p:spPr>
            <p:txBody>
              <a:bodyPr>
                <a:prstTxWarp prst="textNoShape">
                  <a:avLst/>
                </a:prstTxWarp>
              </a:bodyPr>
              <a:lstStyle/>
              <a:p>
                <a:pPr eaLnBrk="1" hangingPunct="1">
                  <a:defRPr/>
                </a:pPr>
                <a:endParaRPr lang="en-US">
                  <a:latin typeface="Times New Roman" charset="0"/>
                </a:endParaRPr>
              </a:p>
            </p:txBody>
          </p:sp>
        </p:grpSp>
      </p:grpSp>
      <p:sp>
        <p:nvSpPr>
          <p:cNvPr id="18" name="Line 21"/>
          <p:cNvSpPr>
            <a:spLocks noChangeShapeType="1"/>
          </p:cNvSpPr>
          <p:nvPr/>
        </p:nvSpPr>
        <p:spPr bwMode="auto">
          <a:xfrm>
            <a:off x="228600" y="6400800"/>
            <a:ext cx="8686800" cy="0"/>
          </a:xfrm>
          <a:prstGeom prst="line">
            <a:avLst/>
          </a:prstGeom>
          <a:noFill/>
          <a:ln w="38100">
            <a:solidFill>
              <a:srgbClr val="A13214"/>
            </a:solidFill>
            <a:round/>
            <a:headEnd/>
            <a:tailEnd/>
          </a:ln>
          <a:effectLst/>
        </p:spPr>
        <p:txBody>
          <a:bodyPr>
            <a:prstTxWarp prst="textNoShape">
              <a:avLst/>
            </a:prstTxWarp>
          </a:bodyPr>
          <a:lstStyle/>
          <a:p>
            <a:pPr>
              <a:defRPr/>
            </a:pPr>
            <a:endParaRPr lang="en-US"/>
          </a:p>
        </p:txBody>
      </p:sp>
      <p:pic>
        <p:nvPicPr>
          <p:cNvPr id="19" name="Picture 31" descr="rose4"/>
          <p:cNvPicPr>
            <a:picLocks noChangeAspect="1" noChangeArrowheads="1"/>
          </p:cNvPicPr>
          <p:nvPr userDrawn="1"/>
        </p:nvPicPr>
        <p:blipFill>
          <a:blip r:embed="rId2">
            <a:alphaModFix/>
          </a:blip>
          <a:srcRect l="12895" t="22858"/>
          <a:stretch>
            <a:fillRect/>
          </a:stretch>
        </p:blipFill>
        <p:spPr bwMode="auto">
          <a:xfrm>
            <a:off x="5784576" y="6300787"/>
            <a:ext cx="3359424" cy="557213"/>
          </a:xfrm>
          <a:prstGeom prst="rect">
            <a:avLst/>
          </a:prstGeom>
          <a:noFill/>
        </p:spPr>
      </p:pic>
      <p:sp>
        <p:nvSpPr>
          <p:cNvPr id="4115" name="Rectangle 19"/>
          <p:cNvSpPr>
            <a:spLocks noGrp="1" noChangeArrowheads="1"/>
          </p:cNvSpPr>
          <p:nvPr>
            <p:ph type="ctrTitle"/>
          </p:nvPr>
        </p:nvSpPr>
        <p:spPr>
          <a:xfrm>
            <a:off x="2971800" y="1828800"/>
            <a:ext cx="6019800" cy="2209800"/>
          </a:xfrm>
        </p:spPr>
        <p:txBody>
          <a:bodyPr/>
          <a:lstStyle>
            <a:lvl1pPr>
              <a:defRPr sz="4200">
                <a:solidFill>
                  <a:schemeClr val="tx2"/>
                </a:solidFill>
                <a:effectLst>
                  <a:outerShdw blurRad="50800" dist="38100" dir="2700000" algn="br">
                    <a:srgbClr val="000000">
                      <a:alpha val="43000"/>
                    </a:srgbClr>
                  </a:outerShdw>
                </a:effectLst>
              </a:defRPr>
            </a:lvl1pPr>
          </a:lstStyle>
          <a:p>
            <a:r>
              <a:rPr lang="en-US" dirty="0"/>
              <a:t>Click to edit Master title style</a:t>
            </a:r>
          </a:p>
        </p:txBody>
      </p:sp>
      <p:sp>
        <p:nvSpPr>
          <p:cNvPr id="4116" name="Rectangle 20"/>
          <p:cNvSpPr>
            <a:spLocks noGrp="1" noChangeArrowheads="1"/>
          </p:cNvSpPr>
          <p:nvPr>
            <p:ph type="subTitle" idx="1"/>
          </p:nvPr>
        </p:nvSpPr>
        <p:spPr>
          <a:xfrm>
            <a:off x="2971800" y="4267200"/>
            <a:ext cx="6019800" cy="1752600"/>
          </a:xfrm>
        </p:spPr>
        <p:txBody>
          <a:bodyPr/>
          <a:lstStyle>
            <a:lvl1pPr marL="0" indent="0">
              <a:buFont typeface="Wingdings" charset="2"/>
              <a:buNone/>
              <a:defRPr sz="2800"/>
            </a:lvl1pPr>
          </a:lstStyle>
          <a:p>
            <a:r>
              <a:rPr lang="en-US"/>
              <a:t>Click to edit Master subtitle style</a:t>
            </a:r>
          </a:p>
        </p:txBody>
      </p:sp>
      <p:sp>
        <p:nvSpPr>
          <p:cNvPr id="20" name="Rectangle 16"/>
          <p:cNvSpPr>
            <a:spLocks noGrp="1" noChangeArrowheads="1"/>
          </p:cNvSpPr>
          <p:nvPr>
            <p:ph type="dt" sz="half" idx="10"/>
          </p:nvPr>
        </p:nvSpPr>
        <p:spPr>
          <a:xfrm>
            <a:off x="457200" y="6248400"/>
            <a:ext cx="2133600" cy="457200"/>
          </a:xfrm>
        </p:spPr>
        <p:txBody>
          <a:bodyPr/>
          <a:lstStyle>
            <a:lvl1pPr>
              <a:defRPr/>
            </a:lvl1pPr>
          </a:lstStyle>
          <a:p>
            <a:pPr>
              <a:defRPr/>
            </a:pPr>
            <a:endParaRPr lang="en-US"/>
          </a:p>
        </p:txBody>
      </p:sp>
      <p:sp>
        <p:nvSpPr>
          <p:cNvPr id="21" name="Rectangle 17"/>
          <p:cNvSpPr>
            <a:spLocks noGrp="1" noChangeArrowheads="1"/>
          </p:cNvSpPr>
          <p:nvPr>
            <p:ph type="ftr" sz="quarter" idx="11"/>
          </p:nvPr>
        </p:nvSpPr>
        <p:spPr/>
        <p:txBody>
          <a:bodyPr/>
          <a:lstStyle>
            <a:lvl1pPr>
              <a:defRPr/>
            </a:lvl1pPr>
          </a:lstStyle>
          <a:p>
            <a:pPr>
              <a:defRPr/>
            </a:pPr>
            <a:endParaRPr lang="en-US"/>
          </a:p>
        </p:txBody>
      </p:sp>
      <p:sp>
        <p:nvSpPr>
          <p:cNvPr id="22" name="Rectangle 18"/>
          <p:cNvSpPr>
            <a:spLocks noGrp="1" noChangeArrowheads="1"/>
          </p:cNvSpPr>
          <p:nvPr>
            <p:ph type="sldNum" sz="quarter" idx="12"/>
          </p:nvPr>
        </p:nvSpPr>
        <p:spPr/>
        <p:txBody>
          <a:bodyPr/>
          <a:lstStyle>
            <a:lvl1pPr>
              <a:defRPr/>
            </a:lvl1pPr>
          </a:lstStyle>
          <a:p>
            <a:pPr>
              <a:defRPr/>
            </a:pPr>
            <a:fld id="{A655A555-AB5D-AB47-9A04-8ECC014EEA59}" type="slidenum">
              <a:rPr lang="en-US"/>
              <a:pPr>
                <a:defRPr/>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BD83C5A2-3CDB-8D43-803E-A3728E607B30}"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0"/>
            <a:ext cx="2057400" cy="5638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533400"/>
            <a:ext cx="60198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2EA58896-62B4-C440-B032-A29F26D1A7E0}"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76400"/>
            <a:ext cx="40386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676400"/>
            <a:ext cx="4038600" cy="4495800"/>
          </a:xfrm>
        </p:spPr>
        <p:txBody>
          <a:bodyPr/>
          <a:lstStyle/>
          <a:p>
            <a:pPr lvl="0"/>
            <a:endParaRPr lang="en-US" noProof="0"/>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E1B87EBC-9861-6140-A321-9ACAA360D569}"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09600"/>
          </a:xfrm>
        </p:spPr>
        <p:txBody>
          <a:bodyPr/>
          <a:lstStyle/>
          <a:p>
            <a:r>
              <a:rPr lang="en-US"/>
              <a:t>Click to edit Master title style</a:t>
            </a:r>
          </a:p>
        </p:txBody>
      </p:sp>
      <p:sp>
        <p:nvSpPr>
          <p:cNvPr id="3" name="Content Placeholder 2"/>
          <p:cNvSpPr>
            <a:spLocks noGrp="1"/>
          </p:cNvSpPr>
          <p:nvPr>
            <p:ph idx="1"/>
          </p:nvPr>
        </p:nvSpPr>
        <p:spPr>
          <a:xfrm>
            <a:off x="457200" y="990600"/>
            <a:ext cx="8229600" cy="5410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E5C88F01-88A4-0A49-A992-66D74FFC0B59}"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CDFE2931-4B0B-694B-995F-A2D88DDB819C}"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533400"/>
          </a:xfrm>
        </p:spPr>
        <p:txBody>
          <a:bodyPr/>
          <a:lstStyle/>
          <a:p>
            <a:r>
              <a:rPr lang="en-US"/>
              <a:t>Click to edit Master title style</a:t>
            </a:r>
          </a:p>
        </p:txBody>
      </p:sp>
      <p:sp>
        <p:nvSpPr>
          <p:cNvPr id="3" name="Content Placeholder 2"/>
          <p:cNvSpPr>
            <a:spLocks noGrp="1"/>
          </p:cNvSpPr>
          <p:nvPr>
            <p:ph sz="half" idx="1"/>
          </p:nvPr>
        </p:nvSpPr>
        <p:spPr>
          <a:xfrm>
            <a:off x="457200" y="1066800"/>
            <a:ext cx="40386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066800"/>
            <a:ext cx="40386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37F6D2B4-435D-E74A-8285-6CF81365FB58}"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ftr" sz="quarter" idx="10"/>
          </p:nvPr>
        </p:nvSpPr>
        <p:spPr>
          <a:ln/>
        </p:spPr>
        <p:txBody>
          <a:bodyPr/>
          <a:lstStyle>
            <a:lvl1pPr>
              <a:defRPr/>
            </a:lvl1pPr>
          </a:lstStyle>
          <a:p>
            <a:pPr>
              <a:defRPr/>
            </a:pPr>
            <a:endParaRPr lang="en-US"/>
          </a:p>
        </p:txBody>
      </p:sp>
      <p:sp>
        <p:nvSpPr>
          <p:cNvPr id="8" name="Rectangle 3"/>
          <p:cNvSpPr>
            <a:spLocks noGrp="1" noChangeArrowheads="1"/>
          </p:cNvSpPr>
          <p:nvPr>
            <p:ph type="sldNum" sz="quarter" idx="11"/>
          </p:nvPr>
        </p:nvSpPr>
        <p:spPr>
          <a:ln/>
        </p:spPr>
        <p:txBody>
          <a:bodyPr/>
          <a:lstStyle>
            <a:lvl1pPr>
              <a:defRPr/>
            </a:lvl1pPr>
          </a:lstStyle>
          <a:p>
            <a:pPr>
              <a:defRPr/>
            </a:pPr>
            <a:fld id="{A451B28E-7595-6A4B-A957-C884F43E84C0}" type="slidenum">
              <a:rPr lang="en-US"/>
              <a:pPr>
                <a:defRPr/>
              </a:pPr>
              <a:t>‹#›</a:t>
            </a:fld>
            <a:endParaRPr lang="en-US"/>
          </a:p>
        </p:txBody>
      </p:sp>
      <p:sp>
        <p:nvSpPr>
          <p:cNvPr id="9"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Rectangle 2"/>
          <p:cNvSpPr>
            <a:spLocks noGrp="1" noChangeArrowheads="1"/>
          </p:cNvSpPr>
          <p:nvPr>
            <p:ph type="ftr" sz="quarter" idx="10"/>
          </p:nvPr>
        </p:nvSpPr>
        <p:spPr>
          <a:ln/>
        </p:spPr>
        <p:txBody>
          <a:bodyPr/>
          <a:lstStyle>
            <a:lvl1pPr>
              <a:defRPr/>
            </a:lvl1pPr>
          </a:lstStyle>
          <a:p>
            <a:pPr>
              <a:defRPr/>
            </a:pPr>
            <a:endParaRPr lang="en-US"/>
          </a:p>
        </p:txBody>
      </p:sp>
      <p:sp>
        <p:nvSpPr>
          <p:cNvPr id="4" name="Rectangle 3"/>
          <p:cNvSpPr>
            <a:spLocks noGrp="1" noChangeArrowheads="1"/>
          </p:cNvSpPr>
          <p:nvPr>
            <p:ph type="sldNum" sz="quarter" idx="11"/>
          </p:nvPr>
        </p:nvSpPr>
        <p:spPr>
          <a:ln/>
        </p:spPr>
        <p:txBody>
          <a:bodyPr/>
          <a:lstStyle>
            <a:lvl1pPr>
              <a:defRPr/>
            </a:lvl1pPr>
          </a:lstStyle>
          <a:p>
            <a:pPr>
              <a:defRPr/>
            </a:pPr>
            <a:fld id="{40048E52-6334-C748-88D8-371D152ACCC2}" type="slidenum">
              <a:rPr lang="en-US"/>
              <a:pPr>
                <a:defRPr/>
              </a:pPr>
              <a:t>‹#›</a:t>
            </a:fld>
            <a:endParaRPr lang="en-US"/>
          </a:p>
        </p:txBody>
      </p:sp>
      <p:sp>
        <p:nvSpPr>
          <p:cNvPr id="5"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n-US"/>
          </a:p>
        </p:txBody>
      </p:sp>
      <p:sp>
        <p:nvSpPr>
          <p:cNvPr id="3" name="Rectangle 3"/>
          <p:cNvSpPr>
            <a:spLocks noGrp="1" noChangeArrowheads="1"/>
          </p:cNvSpPr>
          <p:nvPr>
            <p:ph type="sldNum" sz="quarter" idx="11"/>
          </p:nvPr>
        </p:nvSpPr>
        <p:spPr>
          <a:ln/>
        </p:spPr>
        <p:txBody>
          <a:bodyPr/>
          <a:lstStyle>
            <a:lvl1pPr>
              <a:defRPr/>
            </a:lvl1pPr>
          </a:lstStyle>
          <a:p>
            <a:pPr>
              <a:defRPr/>
            </a:pPr>
            <a:fld id="{E9B476CB-7739-B045-A5B0-808B29AD9314}" type="slidenum">
              <a:rPr lang="en-US"/>
              <a:pPr>
                <a:defRPr/>
              </a:pPr>
              <a:t>‹#›</a:t>
            </a:fld>
            <a:endParaRPr lang="en-US"/>
          </a:p>
        </p:txBody>
      </p:sp>
      <p:sp>
        <p:nvSpPr>
          <p:cNvPr id="4"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3B57C557-CAFD-FD46-99B7-D835B996629E}"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9DA8D20F-AAD2-644F-85B5-CE4A69817113}"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4"/>
          <p:cNvGrpSpPr>
            <a:grpSpLocks/>
          </p:cNvGrpSpPr>
          <p:nvPr/>
        </p:nvGrpSpPr>
        <p:grpSpPr bwMode="auto">
          <a:xfrm>
            <a:off x="0" y="0"/>
            <a:ext cx="9144000" cy="546100"/>
            <a:chOff x="0" y="0"/>
            <a:chExt cx="5760" cy="344"/>
          </a:xfrm>
        </p:grpSpPr>
        <p:sp>
          <p:nvSpPr>
            <p:cNvPr id="3077" name="Rectangle 5"/>
            <p:cNvSpPr>
              <a:spLocks noChangeArrowheads="1"/>
            </p:cNvSpPr>
            <p:nvPr/>
          </p:nvSpPr>
          <p:spPr bwMode="auto">
            <a:xfrm>
              <a:off x="0" y="0"/>
              <a:ext cx="180" cy="336"/>
            </a:xfrm>
            <a:prstGeom prst="rect">
              <a:avLst/>
            </a:prstGeom>
            <a:gradFill rotWithShape="0">
              <a:gsLst>
                <a:gs pos="0">
                  <a:schemeClr val="hlink"/>
                </a:gs>
                <a:gs pos="100000">
                  <a:schemeClr val="bg1"/>
                </a:gs>
              </a:gsLst>
              <a:lin ang="0" scaled="1"/>
            </a:gradFill>
            <a:ln w="9525">
              <a:noFill/>
              <a:miter lim="800000"/>
              <a:headEnd/>
              <a:tailEnd/>
            </a:ln>
            <a:effectLst/>
          </p:spPr>
          <p:txBody>
            <a:bodyPr wrap="none" anchor="ctr">
              <a:prstTxWarp prst="textNoShape">
                <a:avLst/>
              </a:prstTxWarp>
            </a:bodyPr>
            <a:lstStyle/>
            <a:p>
              <a:pPr algn="ctr" eaLnBrk="1" hangingPunct="1">
                <a:defRPr/>
              </a:pPr>
              <a:endParaRPr lang="en-US">
                <a:latin typeface="Times New Roman" charset="0"/>
              </a:endParaRPr>
            </a:p>
          </p:txBody>
        </p:sp>
        <p:sp>
          <p:nvSpPr>
            <p:cNvPr id="3078" name="Rectangle 6"/>
            <p:cNvSpPr>
              <a:spLocks noChangeArrowheads="1"/>
            </p:cNvSpPr>
            <p:nvPr/>
          </p:nvSpPr>
          <p:spPr bwMode="auto">
            <a:xfrm>
              <a:off x="260" y="85"/>
              <a:ext cx="5500" cy="173"/>
            </a:xfrm>
            <a:prstGeom prst="rect">
              <a:avLst/>
            </a:prstGeom>
            <a:gradFill rotWithShape="0">
              <a:gsLst>
                <a:gs pos="0">
                  <a:schemeClr val="accent1"/>
                </a:gs>
                <a:gs pos="100000">
                  <a:schemeClr val="bg1"/>
                </a:gs>
              </a:gsLst>
              <a:lin ang="0" scaled="1"/>
            </a:gradFill>
            <a:ln w="9525">
              <a:noFill/>
              <a:miter lim="800000"/>
              <a:headEnd/>
              <a:tailEnd/>
            </a:ln>
          </p:spPr>
          <p:txBody>
            <a:bodyPr>
              <a:prstTxWarp prst="textNoShape">
                <a:avLst/>
              </a:prstTxWarp>
            </a:bodyPr>
            <a:lstStyle/>
            <a:p>
              <a:pPr eaLnBrk="1" hangingPunct="1">
                <a:defRPr/>
              </a:pPr>
              <a:endParaRPr lang="en-US">
                <a:latin typeface="Times New Roman" charset="0"/>
              </a:endParaRPr>
            </a:p>
          </p:txBody>
        </p:sp>
        <p:sp>
          <p:nvSpPr>
            <p:cNvPr id="3079" name="Rectangle 7"/>
            <p:cNvSpPr>
              <a:spLocks noChangeArrowheads="1"/>
            </p:cNvSpPr>
            <p:nvPr/>
          </p:nvSpPr>
          <p:spPr bwMode="auto">
            <a:xfrm>
              <a:off x="258" y="85"/>
              <a:ext cx="87" cy="89"/>
            </a:xfrm>
            <a:prstGeom prst="rect">
              <a:avLst/>
            </a:prstGeom>
            <a:solidFill>
              <a:schemeClr val="hlink"/>
            </a:solidFill>
            <a:ln w="9525">
              <a:noFill/>
              <a:miter lim="800000"/>
              <a:headEnd/>
              <a:tailEnd/>
            </a:ln>
          </p:spPr>
          <p:txBody>
            <a:bodyPr>
              <a:prstTxWarp prst="textNoShape">
                <a:avLst/>
              </a:prstTxWarp>
            </a:bodyPr>
            <a:lstStyle/>
            <a:p>
              <a:pPr eaLnBrk="1" hangingPunct="1">
                <a:defRPr/>
              </a:pPr>
              <a:endParaRPr lang="en-US" sz="1800">
                <a:solidFill>
                  <a:schemeClr val="hlink"/>
                </a:solidFill>
              </a:endParaRPr>
            </a:p>
          </p:txBody>
        </p:sp>
        <p:sp>
          <p:nvSpPr>
            <p:cNvPr id="3080" name="Rectangle 8"/>
            <p:cNvSpPr>
              <a:spLocks noChangeArrowheads="1"/>
            </p:cNvSpPr>
            <p:nvPr/>
          </p:nvSpPr>
          <p:spPr bwMode="auto">
            <a:xfrm>
              <a:off x="345" y="0"/>
              <a:ext cx="88" cy="87"/>
            </a:xfrm>
            <a:prstGeom prst="rect">
              <a:avLst/>
            </a:prstGeom>
            <a:solidFill>
              <a:schemeClr val="hlink"/>
            </a:solidFill>
            <a:ln w="9525">
              <a:noFill/>
              <a:miter lim="800000"/>
              <a:headEnd/>
              <a:tailEnd/>
            </a:ln>
          </p:spPr>
          <p:txBody>
            <a:bodyPr>
              <a:prstTxWarp prst="textNoShape">
                <a:avLst/>
              </a:prstTxWarp>
            </a:bodyPr>
            <a:lstStyle/>
            <a:p>
              <a:pPr eaLnBrk="1" hangingPunct="1">
                <a:defRPr/>
              </a:pPr>
              <a:endParaRPr lang="en-US" sz="1800">
                <a:solidFill>
                  <a:schemeClr val="hlink"/>
                </a:solidFill>
              </a:endParaRPr>
            </a:p>
          </p:txBody>
        </p:sp>
        <p:sp>
          <p:nvSpPr>
            <p:cNvPr id="3081" name="Rectangle 9"/>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prstTxWarp prst="textNoShape">
                <a:avLst/>
              </a:prstTxWarp>
            </a:bodyPr>
            <a:lstStyle/>
            <a:p>
              <a:pPr eaLnBrk="1" hangingPunct="1">
                <a:defRPr/>
              </a:pPr>
              <a:endParaRPr lang="en-US" sz="1800">
                <a:solidFill>
                  <a:schemeClr val="accent2"/>
                </a:solidFill>
              </a:endParaRPr>
            </a:p>
          </p:txBody>
        </p:sp>
        <p:sp>
          <p:nvSpPr>
            <p:cNvPr id="3082" name="Rectangle 10"/>
            <p:cNvSpPr>
              <a:spLocks noChangeArrowheads="1"/>
            </p:cNvSpPr>
            <p:nvPr/>
          </p:nvSpPr>
          <p:spPr bwMode="auto">
            <a:xfrm>
              <a:off x="173" y="173"/>
              <a:ext cx="86" cy="87"/>
            </a:xfrm>
            <a:prstGeom prst="rect">
              <a:avLst/>
            </a:prstGeom>
            <a:solidFill>
              <a:schemeClr val="hlink"/>
            </a:solidFill>
            <a:ln w="9525">
              <a:noFill/>
              <a:miter lim="800000"/>
              <a:headEnd/>
              <a:tailEnd/>
            </a:ln>
          </p:spPr>
          <p:txBody>
            <a:bodyPr>
              <a:prstTxWarp prst="textNoShape">
                <a:avLst/>
              </a:prstTxWarp>
            </a:bodyPr>
            <a:lstStyle/>
            <a:p>
              <a:pPr eaLnBrk="1" hangingPunct="1">
                <a:defRPr/>
              </a:pPr>
              <a:endParaRPr lang="en-US" sz="1800">
                <a:solidFill>
                  <a:schemeClr val="hlink"/>
                </a:solidFill>
              </a:endParaRPr>
            </a:p>
          </p:txBody>
        </p:sp>
        <p:sp>
          <p:nvSpPr>
            <p:cNvPr id="3083" name="Rectangle 11"/>
            <p:cNvSpPr>
              <a:spLocks noChangeArrowheads="1"/>
            </p:cNvSpPr>
            <p:nvPr/>
          </p:nvSpPr>
          <p:spPr bwMode="auto">
            <a:xfrm>
              <a:off x="83" y="86"/>
              <a:ext cx="89" cy="87"/>
            </a:xfrm>
            <a:prstGeom prst="rect">
              <a:avLst/>
            </a:prstGeom>
            <a:solidFill>
              <a:schemeClr val="accent1"/>
            </a:solidFill>
            <a:ln w="9525">
              <a:noFill/>
              <a:miter lim="800000"/>
              <a:headEnd/>
              <a:tailEnd/>
            </a:ln>
          </p:spPr>
          <p:txBody>
            <a:bodyPr>
              <a:prstTxWarp prst="textNoShape">
                <a:avLst/>
              </a:prstTxWarp>
            </a:bodyPr>
            <a:lstStyle/>
            <a:p>
              <a:pPr eaLnBrk="1" hangingPunct="1">
                <a:defRPr/>
              </a:pPr>
              <a:endParaRPr lang="en-US">
                <a:latin typeface="Times New Roman" charset="0"/>
              </a:endParaRPr>
            </a:p>
          </p:txBody>
        </p:sp>
        <p:sp>
          <p:nvSpPr>
            <p:cNvPr id="3084" name="Rectangle 12"/>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prstTxWarp prst="textNoShape">
                <a:avLst/>
              </a:prstTxWarp>
            </a:bodyPr>
            <a:lstStyle/>
            <a:p>
              <a:pPr eaLnBrk="1" hangingPunct="1">
                <a:defRPr/>
              </a:pPr>
              <a:endParaRPr lang="en-US" sz="1800">
                <a:solidFill>
                  <a:schemeClr val="accent2"/>
                </a:solidFill>
              </a:endParaRPr>
            </a:p>
          </p:txBody>
        </p:sp>
        <p:sp>
          <p:nvSpPr>
            <p:cNvPr id="3085" name="Rectangle 13"/>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prstTxWarp prst="textNoShape">
                <a:avLst/>
              </a:prstTxWarp>
            </a:bodyPr>
            <a:lstStyle/>
            <a:p>
              <a:pPr eaLnBrk="1" hangingPunct="1">
                <a:defRPr/>
              </a:pPr>
              <a:endParaRPr lang="en-US" sz="1800">
                <a:solidFill>
                  <a:schemeClr val="accent2"/>
                </a:solidFill>
              </a:endParaRPr>
            </a:p>
          </p:txBody>
        </p:sp>
      </p:grpSp>
      <p:sp>
        <p:nvSpPr>
          <p:cNvPr id="3074"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vl1pPr>
          </a:lstStyle>
          <a:p>
            <a:pPr>
              <a:defRPr/>
            </a:pPr>
            <a:endParaRPr lang="en-US"/>
          </a:p>
        </p:txBody>
      </p:sp>
      <p:sp>
        <p:nvSpPr>
          <p:cNvPr id="3075"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mj-lt"/>
              </a:defRPr>
            </a:lvl1pPr>
          </a:lstStyle>
          <a:p>
            <a:pPr>
              <a:defRPr/>
            </a:pPr>
            <a:fld id="{D98F137C-4BC3-5045-90E0-34A07F0E8B7F}" type="slidenum">
              <a:rPr lang="en-US"/>
              <a:pPr>
                <a:defRPr/>
              </a:pPr>
              <a:t>‹#›</a:t>
            </a:fld>
            <a:endParaRPr lang="en-US"/>
          </a:p>
        </p:txBody>
      </p:sp>
      <p:sp>
        <p:nvSpPr>
          <p:cNvPr id="1029" name="Rectangle 14"/>
          <p:cNvSpPr>
            <a:spLocks noGrp="1" noChangeArrowheads="1"/>
          </p:cNvSpPr>
          <p:nvPr>
            <p:ph type="title"/>
            <p:custDataLst>
              <p:tags r:id="rId14"/>
            </p:custDataLst>
          </p:nvPr>
        </p:nvSpPr>
        <p:spPr bwMode="auto">
          <a:xfrm>
            <a:off x="381000" y="304800"/>
            <a:ext cx="82296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30" name="Rectangle 15"/>
          <p:cNvSpPr>
            <a:spLocks noGrp="1" noChangeArrowheads="1"/>
          </p:cNvSpPr>
          <p:nvPr>
            <p:ph type="body" idx="1"/>
            <p:custDataLst>
              <p:tags r:id="rId15"/>
            </p:custDataLst>
          </p:nvPr>
        </p:nvSpPr>
        <p:spPr bwMode="auto">
          <a:xfrm>
            <a:off x="381000" y="1143000"/>
            <a:ext cx="8229600"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88"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3089" name="Line 17"/>
          <p:cNvSpPr>
            <a:spLocks noChangeShapeType="1"/>
          </p:cNvSpPr>
          <p:nvPr/>
        </p:nvSpPr>
        <p:spPr bwMode="auto">
          <a:xfrm>
            <a:off x="228600" y="6400800"/>
            <a:ext cx="8686800" cy="0"/>
          </a:xfrm>
          <a:prstGeom prst="line">
            <a:avLst/>
          </a:prstGeom>
          <a:noFill/>
          <a:ln w="38100">
            <a:solidFill>
              <a:srgbClr val="A13214"/>
            </a:solidFill>
            <a:round/>
            <a:headEnd/>
            <a:tailEnd/>
          </a:ln>
          <a:effectLst/>
        </p:spPr>
        <p:txBody>
          <a:bodyPr>
            <a:prstTxWarp prst="textNoShape">
              <a:avLst/>
            </a:prstTxWarp>
          </a:bodyPr>
          <a:lstStyle/>
          <a:p>
            <a:pPr>
              <a:defRPr/>
            </a:pPr>
            <a:endParaRPr lang="en-US"/>
          </a:p>
        </p:txBody>
      </p:sp>
      <p:pic>
        <p:nvPicPr>
          <p:cNvPr id="1033" name="Picture 31" descr="rose4"/>
          <p:cNvPicPr>
            <a:picLocks noChangeAspect="1" noChangeArrowheads="1"/>
          </p:cNvPicPr>
          <p:nvPr userDrawn="1"/>
        </p:nvPicPr>
        <p:blipFill>
          <a:blip r:embed="rId16"/>
          <a:srcRect l="12895" t="22858"/>
          <a:stretch>
            <a:fillRect/>
          </a:stretch>
        </p:blipFill>
        <p:spPr bwMode="auto">
          <a:xfrm>
            <a:off x="0" y="6529388"/>
            <a:ext cx="1981200" cy="32861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4"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xStyles>
    <p:titleStyle>
      <a:lvl1pPr algn="l" rtl="0" eaLnBrk="0" fontAlgn="base" hangingPunct="0">
        <a:spcBef>
          <a:spcPct val="0"/>
        </a:spcBef>
        <a:spcAft>
          <a:spcPct val="0"/>
        </a:spcAft>
        <a:defRPr sz="3200">
          <a:solidFill>
            <a:schemeClr val="tx1"/>
          </a:solidFill>
          <a:latin typeface="+mj-lt"/>
          <a:ea typeface="ＭＳ Ｐゴシック" charset="-128"/>
          <a:cs typeface="ＭＳ Ｐゴシック" charset="-128"/>
        </a:defRPr>
      </a:lvl1pPr>
      <a:lvl2pPr algn="l" rtl="0" eaLnBrk="0" fontAlgn="base" hangingPunct="0">
        <a:spcBef>
          <a:spcPct val="0"/>
        </a:spcBef>
        <a:spcAft>
          <a:spcPct val="0"/>
        </a:spcAft>
        <a:defRPr sz="3600">
          <a:solidFill>
            <a:schemeClr val="tx1"/>
          </a:solidFill>
          <a:latin typeface="Arial Black" charset="0"/>
          <a:ea typeface="ＭＳ Ｐゴシック" charset="-128"/>
          <a:cs typeface="ＭＳ Ｐゴシック" charset="-128"/>
        </a:defRPr>
      </a:lvl2pPr>
      <a:lvl3pPr algn="l" rtl="0" eaLnBrk="0" fontAlgn="base" hangingPunct="0">
        <a:spcBef>
          <a:spcPct val="0"/>
        </a:spcBef>
        <a:spcAft>
          <a:spcPct val="0"/>
        </a:spcAft>
        <a:defRPr sz="3600">
          <a:solidFill>
            <a:schemeClr val="tx1"/>
          </a:solidFill>
          <a:latin typeface="Arial Black" charset="0"/>
          <a:ea typeface="ＭＳ Ｐゴシック" charset="-128"/>
          <a:cs typeface="ＭＳ Ｐゴシック" charset="-128"/>
        </a:defRPr>
      </a:lvl3pPr>
      <a:lvl4pPr algn="l" rtl="0" eaLnBrk="0" fontAlgn="base" hangingPunct="0">
        <a:spcBef>
          <a:spcPct val="0"/>
        </a:spcBef>
        <a:spcAft>
          <a:spcPct val="0"/>
        </a:spcAft>
        <a:defRPr sz="3600">
          <a:solidFill>
            <a:schemeClr val="tx1"/>
          </a:solidFill>
          <a:latin typeface="Arial Black" charset="0"/>
          <a:ea typeface="ＭＳ Ｐゴシック" charset="-128"/>
          <a:cs typeface="ＭＳ Ｐゴシック" charset="-128"/>
        </a:defRPr>
      </a:lvl4pPr>
      <a:lvl5pPr algn="l" rtl="0" eaLnBrk="0" fontAlgn="base" hangingPunct="0">
        <a:spcBef>
          <a:spcPct val="0"/>
        </a:spcBef>
        <a:spcAft>
          <a:spcPct val="0"/>
        </a:spcAft>
        <a:defRPr sz="3600">
          <a:solidFill>
            <a:schemeClr val="tx1"/>
          </a:solidFill>
          <a:latin typeface="Arial Black" charset="0"/>
          <a:ea typeface="ＭＳ Ｐゴシック" charset="-128"/>
          <a:cs typeface="ＭＳ Ｐゴシック" charset="-128"/>
        </a:defRPr>
      </a:lvl5pPr>
      <a:lvl6pPr marL="457200" algn="l" rtl="0" fontAlgn="base">
        <a:spcBef>
          <a:spcPct val="0"/>
        </a:spcBef>
        <a:spcAft>
          <a:spcPct val="0"/>
        </a:spcAft>
        <a:defRPr sz="3600">
          <a:solidFill>
            <a:schemeClr val="tx1"/>
          </a:solidFill>
          <a:latin typeface="Arial Black" charset="0"/>
        </a:defRPr>
      </a:lvl6pPr>
      <a:lvl7pPr marL="914400" algn="l" rtl="0" fontAlgn="base">
        <a:spcBef>
          <a:spcPct val="0"/>
        </a:spcBef>
        <a:spcAft>
          <a:spcPct val="0"/>
        </a:spcAft>
        <a:defRPr sz="3600">
          <a:solidFill>
            <a:schemeClr val="tx1"/>
          </a:solidFill>
          <a:latin typeface="Arial Black" charset="0"/>
        </a:defRPr>
      </a:lvl7pPr>
      <a:lvl8pPr marL="1371600" algn="l" rtl="0" fontAlgn="base">
        <a:spcBef>
          <a:spcPct val="0"/>
        </a:spcBef>
        <a:spcAft>
          <a:spcPct val="0"/>
        </a:spcAft>
        <a:defRPr sz="3600">
          <a:solidFill>
            <a:schemeClr val="tx1"/>
          </a:solidFill>
          <a:latin typeface="Arial Black" charset="0"/>
        </a:defRPr>
      </a:lvl8pPr>
      <a:lvl9pPr marL="1828800" algn="l" rtl="0" fontAlgn="base">
        <a:spcBef>
          <a:spcPct val="0"/>
        </a:spcBef>
        <a:spcAft>
          <a:spcPct val="0"/>
        </a:spcAft>
        <a:defRPr sz="3600">
          <a:solidFill>
            <a:schemeClr val="tx1"/>
          </a:solidFill>
          <a:latin typeface="Arial Black" charset="0"/>
        </a:defRPr>
      </a:lvl9pPr>
    </p:titleStyle>
    <p:bodyStyle>
      <a:lvl1pPr marL="342900" indent="-342900" algn="l" rtl="0" eaLnBrk="0" fontAlgn="base" hangingPunct="0">
        <a:spcBef>
          <a:spcPct val="20000"/>
        </a:spcBef>
        <a:spcAft>
          <a:spcPct val="0"/>
        </a:spcAft>
        <a:buClr>
          <a:schemeClr val="accent1"/>
        </a:buClr>
        <a:buSzPct val="75000"/>
        <a:buFont typeface="Wingdings" charset="2"/>
        <a:buChar char="n"/>
        <a:defRPr sz="2800" b="1">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accent2"/>
        </a:buClr>
        <a:buSzPct val="80000"/>
        <a:buFont typeface="Wingdings" charset="2"/>
        <a:buChar char="¨"/>
        <a:defRPr sz="2400" b="1">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accent1"/>
        </a:buClr>
        <a:buSzPct val="65000"/>
        <a:buFont typeface="Wingdings" charset="2"/>
        <a:buChar char="n"/>
        <a:defRPr sz="2000" b="1">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accent2"/>
        </a:buClr>
        <a:buSzPct val="70000"/>
        <a:buFont typeface="Wingdings" charset="2"/>
        <a:buChar char="¨"/>
        <a:defRPr b="1">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accent1"/>
        </a:buClr>
        <a:buFont typeface="Wingdings" charset="2"/>
        <a:buChar char="§"/>
        <a:defRPr b="1">
          <a:solidFill>
            <a:schemeClr val="tx1"/>
          </a:solidFill>
          <a:latin typeface="+mn-lt"/>
          <a:ea typeface="ＭＳ Ｐゴシック" charset="-128"/>
        </a:defRPr>
      </a:lvl5pPr>
      <a:lvl6pPr marL="2514600" indent="-228600" algn="l" rtl="0" fontAlgn="base">
        <a:spcBef>
          <a:spcPct val="20000"/>
        </a:spcBef>
        <a:spcAft>
          <a:spcPct val="0"/>
        </a:spcAft>
        <a:buClr>
          <a:schemeClr val="accent1"/>
        </a:buClr>
        <a:buFont typeface="Wingdings" charset="2"/>
        <a:buChar char="§"/>
        <a:defRPr b="1">
          <a:solidFill>
            <a:schemeClr val="tx1"/>
          </a:solidFill>
          <a:latin typeface="+mn-lt"/>
          <a:ea typeface="ＭＳ Ｐゴシック" charset="-128"/>
        </a:defRPr>
      </a:lvl6pPr>
      <a:lvl7pPr marL="2971800" indent="-228600" algn="l" rtl="0" fontAlgn="base">
        <a:spcBef>
          <a:spcPct val="20000"/>
        </a:spcBef>
        <a:spcAft>
          <a:spcPct val="0"/>
        </a:spcAft>
        <a:buClr>
          <a:schemeClr val="accent1"/>
        </a:buClr>
        <a:buFont typeface="Wingdings" charset="2"/>
        <a:buChar char="§"/>
        <a:defRPr b="1">
          <a:solidFill>
            <a:schemeClr val="tx1"/>
          </a:solidFill>
          <a:latin typeface="+mn-lt"/>
          <a:ea typeface="ＭＳ Ｐゴシック" charset="-128"/>
        </a:defRPr>
      </a:lvl7pPr>
      <a:lvl8pPr marL="3429000" indent="-228600" algn="l" rtl="0" fontAlgn="base">
        <a:spcBef>
          <a:spcPct val="20000"/>
        </a:spcBef>
        <a:spcAft>
          <a:spcPct val="0"/>
        </a:spcAft>
        <a:buClr>
          <a:schemeClr val="accent1"/>
        </a:buClr>
        <a:buFont typeface="Wingdings" charset="2"/>
        <a:buChar char="§"/>
        <a:defRPr b="1">
          <a:solidFill>
            <a:schemeClr val="tx1"/>
          </a:solidFill>
          <a:latin typeface="+mn-lt"/>
          <a:ea typeface="ＭＳ Ｐゴシック" charset="-128"/>
        </a:defRPr>
      </a:lvl8pPr>
      <a:lvl9pPr marL="3886200" indent="-228600" algn="l" rtl="0" fontAlgn="base">
        <a:spcBef>
          <a:spcPct val="20000"/>
        </a:spcBef>
        <a:spcAft>
          <a:spcPct val="0"/>
        </a:spcAft>
        <a:buClr>
          <a:schemeClr val="accent1"/>
        </a:buClr>
        <a:buFont typeface="Wingdings" charset="2"/>
        <a:buChar char="§"/>
        <a:defRPr b="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09F4C-6DCD-4DF9-8700-DA0B4362E576}"/>
              </a:ext>
            </a:extLst>
          </p:cNvPr>
          <p:cNvSpPr>
            <a:spLocks noGrp="1"/>
          </p:cNvSpPr>
          <p:nvPr>
            <p:ph type="title"/>
          </p:nvPr>
        </p:nvSpPr>
        <p:spPr/>
        <p:txBody>
          <a:bodyPr/>
          <a:lstStyle/>
          <a:p>
            <a:r>
              <a:rPr lang="en-US" dirty="0"/>
              <a:t>Puzzle of the day</a:t>
            </a:r>
          </a:p>
        </p:txBody>
      </p:sp>
      <p:sp>
        <p:nvSpPr>
          <p:cNvPr id="5" name="Rectangle 4">
            <a:extLst>
              <a:ext uri="{FF2B5EF4-FFF2-40B4-BE49-F238E27FC236}">
                <a16:creationId xmlns:a16="http://schemas.microsoft.com/office/drawing/2014/main" id="{69D6FD37-5EB9-4C5F-97DB-A0BF7521C04A}"/>
              </a:ext>
            </a:extLst>
          </p:cNvPr>
          <p:cNvSpPr/>
          <p:nvPr/>
        </p:nvSpPr>
        <p:spPr>
          <a:xfrm>
            <a:off x="1447800" y="1120676"/>
            <a:ext cx="6629400" cy="461664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class</a:t>
            </a:r>
            <a:r>
              <a:rPr lang="en-US" sz="1400" b="1" dirty="0">
                <a:solidFill>
                  <a:srgbClr val="000000"/>
                </a:solidFill>
                <a:latin typeface="Consolas" panose="020B0609020204030204" pitchFamily="49" charset="0"/>
              </a:rPr>
              <a:t> Name {</a:t>
            </a:r>
          </a:p>
          <a:p>
            <a:r>
              <a:rPr lang="en-US" sz="1400" b="1" dirty="0">
                <a:solidFill>
                  <a:srgbClr val="7F0055"/>
                </a:solidFill>
                <a:latin typeface="Consolas" panose="020B0609020204030204" pitchFamily="49" charset="0"/>
              </a:rPr>
              <a:t>  private</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final</a:t>
            </a:r>
            <a:r>
              <a:rPr lang="en-US" sz="1400" b="1" dirty="0">
                <a:solidFill>
                  <a:srgbClr val="000000"/>
                </a:solidFill>
                <a:latin typeface="Consolas" panose="020B0609020204030204" pitchFamily="49" charset="0"/>
              </a:rPr>
              <a:t> String </a:t>
            </a:r>
            <a:r>
              <a:rPr lang="en-US" sz="1400" b="1" dirty="0">
                <a:solidFill>
                  <a:srgbClr val="0000C0"/>
                </a:solidFill>
                <a:latin typeface="Consolas" panose="020B0609020204030204" pitchFamily="49" charset="0"/>
              </a:rPr>
              <a:t>first</a:t>
            </a:r>
            <a:r>
              <a:rPr lang="en-US" sz="1400" b="1" dirty="0">
                <a:solidFill>
                  <a:srgbClr val="000000"/>
                </a:solidFill>
                <a:latin typeface="Consolas" panose="020B0609020204030204" pitchFamily="49" charset="0"/>
              </a:rPr>
              <a:t>, </a:t>
            </a:r>
            <a:r>
              <a:rPr lang="en-US" sz="1400" b="1" dirty="0">
                <a:solidFill>
                  <a:srgbClr val="0000C0"/>
                </a:solidFill>
                <a:latin typeface="Consolas" panose="020B0609020204030204" pitchFamily="49" charset="0"/>
              </a:rPr>
              <a:t>last</a:t>
            </a:r>
            <a:r>
              <a:rPr lang="en-US" sz="1400" b="1" dirty="0">
                <a:solidFill>
                  <a:srgbClr val="000000"/>
                </a:solidFill>
                <a:latin typeface="Consolas" panose="020B0609020204030204" pitchFamily="49" charset="0"/>
              </a:rPr>
              <a:t>;</a:t>
            </a:r>
          </a:p>
          <a:p>
            <a:endParaRPr lang="en-US" sz="1400" dirty="0">
              <a:latin typeface="Consolas" panose="020B0609020204030204" pitchFamily="49" charset="0"/>
            </a:endParaRPr>
          </a:p>
          <a:p>
            <a:r>
              <a:rPr lang="en-US" sz="1400" b="1" dirty="0">
                <a:solidFill>
                  <a:srgbClr val="7F0055"/>
                </a:solidFill>
                <a:latin typeface="Consolas" panose="020B0609020204030204" pitchFamily="49" charset="0"/>
              </a:rPr>
              <a:t>  public</a:t>
            </a:r>
            <a:r>
              <a:rPr lang="en-US" sz="1400" b="1" dirty="0">
                <a:solidFill>
                  <a:srgbClr val="000000"/>
                </a:solidFill>
                <a:latin typeface="Consolas" panose="020B0609020204030204" pitchFamily="49" charset="0"/>
              </a:rPr>
              <a:t> Name(String </a:t>
            </a:r>
            <a:r>
              <a:rPr lang="en-US" sz="1400" b="1" dirty="0">
                <a:solidFill>
                  <a:srgbClr val="6A3E3E"/>
                </a:solidFill>
                <a:latin typeface="Consolas" panose="020B0609020204030204" pitchFamily="49" charset="0"/>
              </a:rPr>
              <a:t>first</a:t>
            </a:r>
            <a:r>
              <a:rPr lang="en-US" sz="1400" b="1" dirty="0">
                <a:solidFill>
                  <a:srgbClr val="000000"/>
                </a:solidFill>
                <a:latin typeface="Consolas" panose="020B0609020204030204" pitchFamily="49" charset="0"/>
              </a:rPr>
              <a:t>, String </a:t>
            </a:r>
            <a:r>
              <a:rPr lang="en-US" sz="1400" b="1" dirty="0">
                <a:solidFill>
                  <a:srgbClr val="6A3E3E"/>
                </a:solidFill>
                <a:latin typeface="Consolas" panose="020B0609020204030204" pitchFamily="49" charset="0"/>
              </a:rPr>
              <a:t>last</a:t>
            </a:r>
            <a:r>
              <a:rPr lang="en-US" sz="1400" b="1" dirty="0">
                <a:solidFill>
                  <a:srgbClr val="000000"/>
                </a:solidFill>
                <a:latin typeface="Consolas" panose="020B0609020204030204" pitchFamily="49" charset="0"/>
              </a:rPr>
              <a:t>) {</a:t>
            </a:r>
          </a:p>
          <a:p>
            <a:r>
              <a:rPr lang="en-US" sz="1400" b="1" dirty="0">
                <a:solidFill>
                  <a:srgbClr val="7F0055"/>
                </a:solidFill>
                <a:latin typeface="Consolas" panose="020B0609020204030204" pitchFamily="49" charset="0"/>
              </a:rPr>
              <a:t>    </a:t>
            </a:r>
            <a:r>
              <a:rPr lang="en-US" sz="1400" b="1" dirty="0" err="1">
                <a:solidFill>
                  <a:srgbClr val="7F0055"/>
                </a:solidFill>
                <a:latin typeface="Consolas" panose="020B0609020204030204" pitchFamily="49" charset="0"/>
              </a:rPr>
              <a:t>this</a:t>
            </a:r>
            <a:r>
              <a:rPr lang="en-US" sz="1400" b="1" dirty="0" err="1">
                <a:solidFill>
                  <a:srgbClr val="000000"/>
                </a:solidFill>
                <a:latin typeface="Consolas" panose="020B0609020204030204" pitchFamily="49" charset="0"/>
              </a:rPr>
              <a:t>.</a:t>
            </a:r>
            <a:r>
              <a:rPr lang="en-US" sz="1400" b="1" dirty="0" err="1">
                <a:solidFill>
                  <a:srgbClr val="0000C0"/>
                </a:solidFill>
                <a:latin typeface="Consolas" panose="020B0609020204030204" pitchFamily="49" charset="0"/>
              </a:rPr>
              <a:t>first</a:t>
            </a:r>
            <a:r>
              <a:rPr lang="en-US" sz="1400" b="1" dirty="0">
                <a:solidFill>
                  <a:srgbClr val="000000"/>
                </a:solidFill>
                <a:latin typeface="Consolas" panose="020B0609020204030204" pitchFamily="49" charset="0"/>
              </a:rPr>
              <a:t> = </a:t>
            </a:r>
            <a:r>
              <a:rPr lang="en-US" sz="1400" b="1" dirty="0">
                <a:solidFill>
                  <a:srgbClr val="6A3E3E"/>
                </a:solidFill>
                <a:latin typeface="Consolas" panose="020B0609020204030204" pitchFamily="49" charset="0"/>
              </a:rPr>
              <a:t>first</a:t>
            </a:r>
            <a:r>
              <a:rPr lang="en-US" sz="1400" b="1" dirty="0">
                <a:solidFill>
                  <a:srgbClr val="000000"/>
                </a:solidFill>
                <a:latin typeface="Consolas" panose="020B0609020204030204" pitchFamily="49" charset="0"/>
              </a:rPr>
              <a:t>;</a:t>
            </a:r>
          </a:p>
          <a:p>
            <a:r>
              <a:rPr lang="en-US" sz="1400" b="1" dirty="0">
                <a:solidFill>
                  <a:srgbClr val="7F0055"/>
                </a:solidFill>
                <a:latin typeface="Consolas" panose="020B0609020204030204" pitchFamily="49" charset="0"/>
              </a:rPr>
              <a:t>    </a:t>
            </a:r>
            <a:r>
              <a:rPr lang="en-US" sz="1400" b="1" dirty="0" err="1">
                <a:solidFill>
                  <a:srgbClr val="7F0055"/>
                </a:solidFill>
                <a:latin typeface="Consolas" panose="020B0609020204030204" pitchFamily="49" charset="0"/>
              </a:rPr>
              <a:t>this</a:t>
            </a:r>
            <a:r>
              <a:rPr lang="en-US" sz="1400" b="1" dirty="0" err="1">
                <a:solidFill>
                  <a:srgbClr val="000000"/>
                </a:solidFill>
                <a:latin typeface="Consolas" panose="020B0609020204030204" pitchFamily="49" charset="0"/>
              </a:rPr>
              <a:t>.</a:t>
            </a:r>
            <a:r>
              <a:rPr lang="en-US" sz="1400" b="1" dirty="0" err="1">
                <a:solidFill>
                  <a:srgbClr val="0000C0"/>
                </a:solidFill>
                <a:latin typeface="Consolas" panose="020B0609020204030204" pitchFamily="49" charset="0"/>
              </a:rPr>
              <a:t>last</a:t>
            </a:r>
            <a:r>
              <a:rPr lang="en-US" sz="1400" b="1" dirty="0">
                <a:solidFill>
                  <a:srgbClr val="000000"/>
                </a:solidFill>
                <a:latin typeface="Consolas" panose="020B0609020204030204" pitchFamily="49" charset="0"/>
              </a:rPr>
              <a:t> = </a:t>
            </a:r>
            <a:r>
              <a:rPr lang="en-US" sz="1400" b="1" dirty="0">
                <a:solidFill>
                  <a:srgbClr val="6A3E3E"/>
                </a:solidFill>
                <a:latin typeface="Consolas" panose="020B0609020204030204" pitchFamily="49" charset="0"/>
              </a:rPr>
              <a:t>last</a:t>
            </a:r>
            <a:r>
              <a:rPr lang="en-US" sz="1400" b="1"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endParaRPr lang="en-US" sz="1400" dirty="0">
              <a:latin typeface="Consolas" panose="020B0609020204030204" pitchFamily="49" charset="0"/>
            </a:endParaRPr>
          </a:p>
          <a:p>
            <a:r>
              <a:rPr lang="en-US" sz="1400" b="1" dirty="0">
                <a:solidFill>
                  <a:srgbClr val="7F0055"/>
                </a:solidFill>
                <a:latin typeface="Consolas" panose="020B0609020204030204" pitchFamily="49" charset="0"/>
              </a:rPr>
              <a:t>  public</a:t>
            </a:r>
            <a:r>
              <a:rPr lang="en-US" sz="1400" b="1" dirty="0">
                <a:solidFill>
                  <a:srgbClr val="000000"/>
                </a:solidFill>
                <a:latin typeface="Consolas" panose="020B0609020204030204" pitchFamily="49" charset="0"/>
              </a:rPr>
              <a:t> </a:t>
            </a:r>
            <a:r>
              <a:rPr lang="en-US" sz="1400" b="1" dirty="0" err="1">
                <a:solidFill>
                  <a:srgbClr val="7F0055"/>
                </a:solidFill>
                <a:latin typeface="Consolas" panose="020B0609020204030204" pitchFamily="49" charset="0"/>
              </a:rPr>
              <a:t>boolean</a:t>
            </a:r>
            <a:r>
              <a:rPr lang="en-US" sz="1400" b="1" dirty="0">
                <a:solidFill>
                  <a:srgbClr val="000000"/>
                </a:solidFill>
                <a:latin typeface="Consolas" panose="020B0609020204030204" pitchFamily="49" charset="0"/>
              </a:rPr>
              <a:t> equals(Object </a:t>
            </a:r>
            <a:r>
              <a:rPr lang="en-US" sz="1400" b="1" dirty="0">
                <a:solidFill>
                  <a:srgbClr val="6A3E3E"/>
                </a:solidFill>
                <a:latin typeface="Consolas" panose="020B0609020204030204" pitchFamily="49" charset="0"/>
              </a:rPr>
              <a:t>o</a:t>
            </a:r>
            <a:r>
              <a:rPr lang="en-US" sz="1400" b="1" dirty="0">
                <a:solidFill>
                  <a:srgbClr val="000000"/>
                </a:solidFill>
                <a:latin typeface="Consolas" panose="020B0609020204030204" pitchFamily="49" charset="0"/>
              </a:rPr>
              <a:t>) {</a:t>
            </a:r>
          </a:p>
          <a:p>
            <a:r>
              <a:rPr lang="en-US" sz="1400" b="1" dirty="0">
                <a:solidFill>
                  <a:srgbClr val="7F0055"/>
                </a:solidFill>
                <a:latin typeface="Consolas" panose="020B0609020204030204" pitchFamily="49" charset="0"/>
              </a:rPr>
              <a:t>    if</a:t>
            </a:r>
            <a:r>
              <a:rPr lang="en-US" sz="1400" b="1" dirty="0">
                <a:solidFill>
                  <a:srgbClr val="000000"/>
                </a:solidFill>
                <a:latin typeface="Consolas" panose="020B0609020204030204" pitchFamily="49" charset="0"/>
              </a:rPr>
              <a:t> (!(</a:t>
            </a:r>
            <a:r>
              <a:rPr lang="en-US" sz="1400" b="1" dirty="0">
                <a:solidFill>
                  <a:srgbClr val="6A3E3E"/>
                </a:solidFill>
                <a:latin typeface="Consolas" panose="020B0609020204030204" pitchFamily="49" charset="0"/>
              </a:rPr>
              <a:t>o</a:t>
            </a:r>
            <a:r>
              <a:rPr lang="en-US" sz="1400" b="1" dirty="0">
                <a:solidFill>
                  <a:srgbClr val="000000"/>
                </a:solidFill>
                <a:latin typeface="Consolas" panose="020B0609020204030204" pitchFamily="49" charset="0"/>
              </a:rPr>
              <a:t> </a:t>
            </a:r>
            <a:r>
              <a:rPr lang="en-US" sz="1400" b="1" dirty="0" err="1">
                <a:solidFill>
                  <a:srgbClr val="7F0055"/>
                </a:solidFill>
                <a:latin typeface="Consolas" panose="020B0609020204030204" pitchFamily="49" charset="0"/>
              </a:rPr>
              <a:t>instanceof</a:t>
            </a:r>
            <a:r>
              <a:rPr lang="en-US" sz="1400" b="1" dirty="0">
                <a:solidFill>
                  <a:srgbClr val="000000"/>
                </a:solidFill>
                <a:latin typeface="Consolas" panose="020B0609020204030204" pitchFamily="49" charset="0"/>
              </a:rPr>
              <a:t> Name))</a:t>
            </a:r>
          </a:p>
          <a:p>
            <a:r>
              <a:rPr lang="en-US" sz="1400" b="1" dirty="0">
                <a:solidFill>
                  <a:srgbClr val="7F0055"/>
                </a:solidFill>
                <a:latin typeface="Consolas" panose="020B0609020204030204" pitchFamily="49" charset="0"/>
              </a:rPr>
              <a:t>      return</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false</a:t>
            </a:r>
            <a:r>
              <a:rPr lang="en-US" sz="1400" b="1"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Name </a:t>
            </a:r>
            <a:r>
              <a:rPr lang="en-US" sz="1400" dirty="0">
                <a:solidFill>
                  <a:srgbClr val="6A3E3E"/>
                </a:solidFill>
                <a:latin typeface="Consolas" panose="020B0609020204030204" pitchFamily="49" charset="0"/>
              </a:rPr>
              <a:t>n</a:t>
            </a:r>
            <a:r>
              <a:rPr lang="en-US" sz="1400" dirty="0">
                <a:solidFill>
                  <a:srgbClr val="000000"/>
                </a:solidFill>
                <a:latin typeface="Consolas" panose="020B0609020204030204" pitchFamily="49" charset="0"/>
              </a:rPr>
              <a:t> = (Name) </a:t>
            </a:r>
            <a:r>
              <a:rPr lang="en-US" sz="1400" dirty="0">
                <a:solidFill>
                  <a:srgbClr val="6A3E3E"/>
                </a:solidFill>
                <a:latin typeface="Consolas" panose="020B0609020204030204" pitchFamily="49" charset="0"/>
              </a:rPr>
              <a:t>o</a:t>
            </a:r>
            <a:r>
              <a:rPr lang="en-US" sz="1400" dirty="0">
                <a:solidFill>
                  <a:srgbClr val="000000"/>
                </a:solidFill>
                <a:latin typeface="Consolas" panose="020B0609020204030204" pitchFamily="49" charset="0"/>
              </a:rPr>
              <a:t>;</a:t>
            </a:r>
          </a:p>
          <a:p>
            <a:r>
              <a:rPr lang="en-US" sz="1400" b="1" dirty="0">
                <a:solidFill>
                  <a:srgbClr val="7F0055"/>
                </a:solidFill>
                <a:latin typeface="Consolas" panose="020B0609020204030204" pitchFamily="49" charset="0"/>
              </a:rPr>
              <a:t>    return</a:t>
            </a:r>
            <a:r>
              <a:rPr lang="en-US" sz="1400" b="1" dirty="0">
                <a:solidFill>
                  <a:srgbClr val="000000"/>
                </a:solidFill>
                <a:latin typeface="Consolas" panose="020B0609020204030204" pitchFamily="49" charset="0"/>
              </a:rPr>
              <a:t> </a:t>
            </a:r>
            <a:r>
              <a:rPr lang="en-US" sz="1400" b="1" dirty="0" err="1">
                <a:solidFill>
                  <a:srgbClr val="6A3E3E"/>
                </a:solidFill>
                <a:latin typeface="Consolas" panose="020B0609020204030204" pitchFamily="49" charset="0"/>
              </a:rPr>
              <a:t>n</a:t>
            </a:r>
            <a:r>
              <a:rPr lang="en-US" sz="1400" b="1" dirty="0" err="1">
                <a:solidFill>
                  <a:srgbClr val="000000"/>
                </a:solidFill>
                <a:latin typeface="Consolas" panose="020B0609020204030204" pitchFamily="49" charset="0"/>
              </a:rPr>
              <a:t>.</a:t>
            </a:r>
            <a:r>
              <a:rPr lang="en-US" sz="1400" b="1" dirty="0" err="1">
                <a:solidFill>
                  <a:srgbClr val="0000C0"/>
                </a:solidFill>
                <a:latin typeface="Consolas" panose="020B0609020204030204" pitchFamily="49" charset="0"/>
              </a:rPr>
              <a:t>first</a:t>
            </a:r>
            <a:r>
              <a:rPr lang="en-US" sz="1400" b="1" dirty="0" err="1">
                <a:solidFill>
                  <a:srgbClr val="000000"/>
                </a:solidFill>
                <a:latin typeface="Consolas" panose="020B0609020204030204" pitchFamily="49" charset="0"/>
              </a:rPr>
              <a:t>.equals</a:t>
            </a:r>
            <a:r>
              <a:rPr lang="en-US" sz="1400" b="1" dirty="0">
                <a:solidFill>
                  <a:srgbClr val="000000"/>
                </a:solidFill>
                <a:latin typeface="Consolas" panose="020B0609020204030204" pitchFamily="49" charset="0"/>
              </a:rPr>
              <a:t>(</a:t>
            </a:r>
            <a:r>
              <a:rPr lang="en-US" sz="1400" b="1" dirty="0">
                <a:solidFill>
                  <a:srgbClr val="0000C0"/>
                </a:solidFill>
                <a:latin typeface="Consolas" panose="020B0609020204030204" pitchFamily="49" charset="0"/>
              </a:rPr>
              <a:t>first</a:t>
            </a:r>
            <a:r>
              <a:rPr lang="en-US" sz="1400" b="1" dirty="0">
                <a:solidFill>
                  <a:srgbClr val="000000"/>
                </a:solidFill>
                <a:latin typeface="Consolas" panose="020B0609020204030204" pitchFamily="49" charset="0"/>
              </a:rPr>
              <a:t>) &amp;&amp; </a:t>
            </a:r>
            <a:r>
              <a:rPr lang="en-US" sz="1400" b="1" dirty="0" err="1">
                <a:solidFill>
                  <a:srgbClr val="6A3E3E"/>
                </a:solidFill>
                <a:latin typeface="Consolas" panose="020B0609020204030204" pitchFamily="49" charset="0"/>
              </a:rPr>
              <a:t>n</a:t>
            </a:r>
            <a:r>
              <a:rPr lang="en-US" sz="1400" b="1" dirty="0" err="1">
                <a:solidFill>
                  <a:srgbClr val="000000"/>
                </a:solidFill>
                <a:latin typeface="Consolas" panose="020B0609020204030204" pitchFamily="49" charset="0"/>
              </a:rPr>
              <a:t>.</a:t>
            </a:r>
            <a:r>
              <a:rPr lang="en-US" sz="1400" b="1" dirty="0" err="1">
                <a:solidFill>
                  <a:srgbClr val="0000C0"/>
                </a:solidFill>
                <a:latin typeface="Consolas" panose="020B0609020204030204" pitchFamily="49" charset="0"/>
              </a:rPr>
              <a:t>last</a:t>
            </a:r>
            <a:r>
              <a:rPr lang="en-US" sz="1400" b="1" dirty="0" err="1">
                <a:solidFill>
                  <a:srgbClr val="000000"/>
                </a:solidFill>
                <a:latin typeface="Consolas" panose="020B0609020204030204" pitchFamily="49" charset="0"/>
              </a:rPr>
              <a:t>.equals</a:t>
            </a:r>
            <a:r>
              <a:rPr lang="en-US" sz="1400" b="1" dirty="0">
                <a:solidFill>
                  <a:srgbClr val="000000"/>
                </a:solidFill>
                <a:latin typeface="Consolas" panose="020B0609020204030204" pitchFamily="49" charset="0"/>
              </a:rPr>
              <a:t>(</a:t>
            </a:r>
            <a:r>
              <a:rPr lang="en-US" sz="1400" b="1" dirty="0">
                <a:solidFill>
                  <a:srgbClr val="0000C0"/>
                </a:solidFill>
                <a:latin typeface="Consolas" panose="020B0609020204030204" pitchFamily="49" charset="0"/>
              </a:rPr>
              <a:t>last</a:t>
            </a:r>
            <a:r>
              <a:rPr lang="en-US" sz="1400" b="1"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endParaRPr lang="en-US" sz="1400" dirty="0">
              <a:latin typeface="Consolas" panose="020B0609020204030204" pitchFamily="49" charset="0"/>
            </a:endParaRPr>
          </a:p>
          <a:p>
            <a:r>
              <a:rPr lang="en-US" sz="1400" b="1" dirty="0">
                <a:solidFill>
                  <a:srgbClr val="7F0055"/>
                </a:solidFill>
                <a:latin typeface="Consolas" panose="020B0609020204030204" pitchFamily="49" charset="0"/>
              </a:rPr>
              <a:t>  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static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void</a:t>
            </a:r>
            <a:r>
              <a:rPr lang="en-US" sz="1400" b="1" dirty="0">
                <a:solidFill>
                  <a:srgbClr val="000000"/>
                </a:solidFill>
                <a:latin typeface="Consolas" panose="020B0609020204030204" pitchFamily="49" charset="0"/>
              </a:rPr>
              <a:t> main(String[] </a:t>
            </a:r>
            <a:r>
              <a:rPr lang="en-US" sz="1400" b="1" dirty="0" err="1">
                <a:solidFill>
                  <a:srgbClr val="6A3E3E"/>
                </a:solidFill>
                <a:latin typeface="Consolas" panose="020B0609020204030204" pitchFamily="49" charset="0"/>
              </a:rPr>
              <a:t>args</a:t>
            </a:r>
            <a:r>
              <a:rPr lang="en-US" sz="1400" b="1"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Set&lt;Name&gt; </a:t>
            </a:r>
            <a:r>
              <a:rPr lang="en-US" sz="1400" dirty="0">
                <a:solidFill>
                  <a:srgbClr val="6A3E3E"/>
                </a:solidFill>
                <a:latin typeface="Consolas" panose="020B0609020204030204" pitchFamily="49" charset="0"/>
              </a:rPr>
              <a:t>s</a:t>
            </a:r>
            <a:r>
              <a:rPr lang="en-US" sz="1400" dirty="0">
                <a:solidFill>
                  <a:srgbClr val="000000"/>
                </a:solidFill>
                <a:latin typeface="Consolas" panose="020B0609020204030204" pitchFamily="49" charset="0"/>
              </a:rPr>
              <a:t> = </a:t>
            </a:r>
            <a:r>
              <a:rPr lang="en-US" sz="1400" b="1" dirty="0">
                <a:solidFill>
                  <a:srgbClr val="7F0055"/>
                </a:solidFill>
                <a:latin typeface="Consolas" panose="020B0609020204030204" pitchFamily="49" charset="0"/>
              </a:rPr>
              <a:t>new</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HashSet</a:t>
            </a:r>
            <a:r>
              <a:rPr lang="en-US" sz="1400" b="1" dirty="0">
                <a:solidFill>
                  <a:srgbClr val="000000"/>
                </a:solidFill>
                <a:latin typeface="Consolas" panose="020B0609020204030204" pitchFamily="49" charset="0"/>
              </a:rPr>
              <a:t>&lt;Name&gt;();</a:t>
            </a:r>
          </a:p>
          <a:p>
            <a:r>
              <a:rPr lang="en-US" sz="1400" dirty="0">
                <a:solidFill>
                  <a:srgbClr val="6A3E3E"/>
                </a:solidFill>
                <a:latin typeface="Consolas" panose="020B0609020204030204" pitchFamily="49" charset="0"/>
              </a:rPr>
              <a:t>    </a:t>
            </a:r>
            <a:r>
              <a:rPr lang="en-US" sz="1400" dirty="0" err="1">
                <a:solidFill>
                  <a:srgbClr val="6A3E3E"/>
                </a:solidFill>
                <a:latin typeface="Consolas" panose="020B0609020204030204" pitchFamily="49" charset="0"/>
              </a:rPr>
              <a:t>s</a:t>
            </a:r>
            <a:r>
              <a:rPr lang="en-US" sz="1400" dirty="0" err="1">
                <a:solidFill>
                  <a:srgbClr val="000000"/>
                </a:solidFill>
                <a:latin typeface="Consolas" panose="020B0609020204030204" pitchFamily="49" charset="0"/>
              </a:rPr>
              <a:t>.add</a:t>
            </a:r>
            <a:r>
              <a:rPr lang="en-US" sz="1400" dirty="0">
                <a:solidFill>
                  <a:srgbClr val="000000"/>
                </a:solidFill>
                <a:latin typeface="Consolas" panose="020B0609020204030204" pitchFamily="49" charset="0"/>
              </a:rPr>
              <a:t>(</a:t>
            </a:r>
            <a:r>
              <a:rPr lang="en-US" sz="1400" b="1" dirty="0">
                <a:solidFill>
                  <a:srgbClr val="7F0055"/>
                </a:solidFill>
                <a:latin typeface="Consolas" panose="020B0609020204030204" pitchFamily="49" charset="0"/>
              </a:rPr>
              <a:t>new</a:t>
            </a:r>
            <a:r>
              <a:rPr lang="en-US" sz="1400" b="1" dirty="0">
                <a:solidFill>
                  <a:srgbClr val="000000"/>
                </a:solidFill>
                <a:latin typeface="Consolas" panose="020B0609020204030204" pitchFamily="49" charset="0"/>
              </a:rPr>
              <a:t> Name(</a:t>
            </a:r>
            <a:r>
              <a:rPr lang="en-US" sz="1400" b="1" dirty="0">
                <a:solidFill>
                  <a:srgbClr val="2A00FF"/>
                </a:solidFill>
                <a:latin typeface="Consolas" panose="020B0609020204030204" pitchFamily="49" charset="0"/>
              </a:rPr>
              <a:t>"Mickey"</a:t>
            </a:r>
            <a:r>
              <a:rPr lang="en-US" sz="1400" b="1" dirty="0">
                <a:solidFill>
                  <a:srgbClr val="000000"/>
                </a:solidFill>
                <a:latin typeface="Consolas" panose="020B0609020204030204" pitchFamily="49" charset="0"/>
              </a:rPr>
              <a:t>, </a:t>
            </a:r>
            <a:r>
              <a:rPr lang="en-US" sz="1400" b="1" dirty="0">
                <a:solidFill>
                  <a:srgbClr val="2A00FF"/>
                </a:solidFill>
                <a:latin typeface="Consolas" panose="020B0609020204030204" pitchFamily="49" charset="0"/>
              </a:rPr>
              <a:t>"Mouse"</a:t>
            </a:r>
            <a:r>
              <a:rPr lang="en-US" sz="1400" b="1"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System.</a:t>
            </a:r>
            <a:r>
              <a:rPr lang="en-US" sz="1400" b="1" i="1" dirty="0" err="1">
                <a:solidFill>
                  <a:srgbClr val="0000C0"/>
                </a:solidFill>
                <a:latin typeface="Consolas" panose="020B0609020204030204" pitchFamily="49" charset="0"/>
              </a:rPr>
              <a:t>out</a:t>
            </a:r>
            <a:r>
              <a:rPr lang="en-US" sz="1400" b="1" i="1" dirty="0" err="1">
                <a:solidFill>
                  <a:srgbClr val="000000"/>
                </a:solidFill>
                <a:latin typeface="Consolas" panose="020B0609020204030204" pitchFamily="49" charset="0"/>
              </a:rPr>
              <a:t>.println</a:t>
            </a:r>
            <a:r>
              <a:rPr lang="en-US" sz="1400" b="1" i="1" dirty="0">
                <a:solidFill>
                  <a:srgbClr val="000000"/>
                </a:solidFill>
                <a:latin typeface="Consolas" panose="020B0609020204030204" pitchFamily="49" charset="0"/>
              </a:rPr>
              <a:t>(</a:t>
            </a:r>
            <a:r>
              <a:rPr lang="en-US" sz="1400" b="1" i="1" dirty="0" err="1">
                <a:solidFill>
                  <a:srgbClr val="6A3E3E"/>
                </a:solidFill>
                <a:latin typeface="Consolas" panose="020B0609020204030204" pitchFamily="49" charset="0"/>
              </a:rPr>
              <a:t>s</a:t>
            </a:r>
            <a:r>
              <a:rPr lang="en-US" sz="1400" b="1" i="1" dirty="0" err="1">
                <a:solidFill>
                  <a:srgbClr val="000000"/>
                </a:solidFill>
                <a:latin typeface="Consolas" panose="020B0609020204030204" pitchFamily="49" charset="0"/>
              </a:rPr>
              <a:t>.contains</a:t>
            </a:r>
            <a:r>
              <a:rPr lang="en-US" sz="1400" b="1" i="1" dirty="0">
                <a:solidFill>
                  <a:srgbClr val="000000"/>
                </a:solidFill>
                <a:latin typeface="Consolas" panose="020B0609020204030204" pitchFamily="49" charset="0"/>
              </a:rPr>
              <a:t>(</a:t>
            </a:r>
            <a:r>
              <a:rPr lang="en-US" sz="1400" b="1" i="1" dirty="0">
                <a:solidFill>
                  <a:srgbClr val="7F0055"/>
                </a:solidFill>
                <a:latin typeface="Consolas" panose="020B0609020204030204" pitchFamily="49" charset="0"/>
              </a:rPr>
              <a:t>new</a:t>
            </a:r>
            <a:r>
              <a:rPr lang="en-US" sz="1400" b="1" i="1" dirty="0">
                <a:solidFill>
                  <a:srgbClr val="000000"/>
                </a:solidFill>
                <a:latin typeface="Consolas" panose="020B0609020204030204" pitchFamily="49" charset="0"/>
              </a:rPr>
              <a:t> Name(</a:t>
            </a:r>
            <a:r>
              <a:rPr lang="en-US" sz="1400" b="1" i="1" dirty="0">
                <a:solidFill>
                  <a:srgbClr val="2A00FF"/>
                </a:solidFill>
                <a:latin typeface="Consolas" panose="020B0609020204030204" pitchFamily="49" charset="0"/>
              </a:rPr>
              <a:t>"Mickey"</a:t>
            </a:r>
            <a:r>
              <a:rPr lang="en-US" sz="1400" b="1" i="1" dirty="0">
                <a:solidFill>
                  <a:srgbClr val="000000"/>
                </a:solidFill>
                <a:latin typeface="Consolas" panose="020B0609020204030204" pitchFamily="49" charset="0"/>
              </a:rPr>
              <a:t>, </a:t>
            </a:r>
            <a:r>
              <a:rPr lang="en-US" sz="1400" b="1" i="1" dirty="0">
                <a:solidFill>
                  <a:srgbClr val="2A00FF"/>
                </a:solidFill>
                <a:latin typeface="Consolas" panose="020B0609020204030204" pitchFamily="49" charset="0"/>
              </a:rPr>
              <a:t>"Mouse"</a:t>
            </a:r>
            <a:r>
              <a:rPr lang="en-US" sz="1400" b="1" i="1"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87237078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B4BF8-1E73-424C-B88A-32DFEF4C1B48}"/>
              </a:ext>
            </a:extLst>
          </p:cNvPr>
          <p:cNvSpPr>
            <a:spLocks noGrp="1"/>
          </p:cNvSpPr>
          <p:nvPr>
            <p:ph type="title"/>
          </p:nvPr>
        </p:nvSpPr>
        <p:spPr/>
        <p:txBody>
          <a:bodyPr/>
          <a:lstStyle/>
          <a:p>
            <a:r>
              <a:rPr lang="en-US" dirty="0"/>
              <a:t>Combining factories? Tradeoffs?</a:t>
            </a:r>
          </a:p>
        </p:txBody>
      </p:sp>
      <p:sp>
        <p:nvSpPr>
          <p:cNvPr id="3" name="Content Placeholder 2">
            <a:extLst>
              <a:ext uri="{FF2B5EF4-FFF2-40B4-BE49-F238E27FC236}">
                <a16:creationId xmlns:a16="http://schemas.microsoft.com/office/drawing/2014/main" id="{073A1B73-90E1-44B7-A42C-CD1E3C825D41}"/>
              </a:ext>
            </a:extLst>
          </p:cNvPr>
          <p:cNvSpPr>
            <a:spLocks noGrp="1"/>
          </p:cNvSpPr>
          <p:nvPr>
            <p:ph idx="1"/>
          </p:nvPr>
        </p:nvSpPr>
        <p:spPr/>
        <p:txBody>
          <a:bodyPr/>
          <a:lstStyle/>
          <a:p>
            <a:r>
              <a:rPr lang="en-US" dirty="0"/>
              <a:t>Is there a way to combine all the factory methods to have a pattern that is the best? or do each patter have their advantages and disadvantages?</a:t>
            </a:r>
          </a:p>
        </p:txBody>
      </p:sp>
    </p:spTree>
    <p:extLst>
      <p:ext uri="{BB962C8B-B14F-4D97-AF65-F5344CB8AC3E}">
        <p14:creationId xmlns:p14="http://schemas.microsoft.com/office/powerpoint/2010/main" val="301598963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A9282-9B85-4D37-ADEA-B61CBFC5DC91}"/>
              </a:ext>
            </a:extLst>
          </p:cNvPr>
          <p:cNvSpPr>
            <a:spLocks noGrp="1"/>
          </p:cNvSpPr>
          <p:nvPr>
            <p:ph type="title"/>
          </p:nvPr>
        </p:nvSpPr>
        <p:spPr/>
        <p:txBody>
          <a:bodyPr/>
          <a:lstStyle/>
          <a:p>
            <a:r>
              <a:rPr lang="en-US" dirty="0"/>
              <a:t>Make everything a factory?</a:t>
            </a:r>
          </a:p>
        </p:txBody>
      </p:sp>
      <p:sp>
        <p:nvSpPr>
          <p:cNvPr id="3" name="Content Placeholder 2">
            <a:extLst>
              <a:ext uri="{FF2B5EF4-FFF2-40B4-BE49-F238E27FC236}">
                <a16:creationId xmlns:a16="http://schemas.microsoft.com/office/drawing/2014/main" id="{534B648E-40B2-49C4-8366-9020663FB0F6}"/>
              </a:ext>
            </a:extLst>
          </p:cNvPr>
          <p:cNvSpPr>
            <a:spLocks noGrp="1"/>
          </p:cNvSpPr>
          <p:nvPr>
            <p:ph idx="1"/>
          </p:nvPr>
        </p:nvSpPr>
        <p:spPr/>
        <p:txBody>
          <a:bodyPr/>
          <a:lstStyle/>
          <a:p>
            <a:r>
              <a:rPr lang="en-US" dirty="0"/>
              <a:t>Should the abstract family pattern just be used for all classes? That way if you do end up changing anything in a concrete class, it would have less of a chance to have propagating changes?</a:t>
            </a:r>
          </a:p>
          <a:p>
            <a:endParaRPr lang="en-US" dirty="0"/>
          </a:p>
          <a:p>
            <a:r>
              <a:rPr lang="en-US" dirty="0"/>
              <a:t>What's a bad example of an application of a factory pattern?</a:t>
            </a:r>
          </a:p>
        </p:txBody>
      </p:sp>
    </p:spTree>
    <p:extLst>
      <p:ext uri="{BB962C8B-B14F-4D97-AF65-F5344CB8AC3E}">
        <p14:creationId xmlns:p14="http://schemas.microsoft.com/office/powerpoint/2010/main" val="258532491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1A198-AFA0-46A0-BF24-1C264B0A1886}"/>
              </a:ext>
            </a:extLst>
          </p:cNvPr>
          <p:cNvSpPr>
            <a:spLocks noGrp="1"/>
          </p:cNvSpPr>
          <p:nvPr>
            <p:ph type="title"/>
          </p:nvPr>
        </p:nvSpPr>
        <p:spPr/>
        <p:txBody>
          <a:bodyPr/>
          <a:lstStyle/>
          <a:p>
            <a:r>
              <a:rPr lang="en-US" dirty="0"/>
              <a:t>A tale of woe: Java XML</a:t>
            </a:r>
          </a:p>
        </p:txBody>
      </p:sp>
      <p:sp>
        <p:nvSpPr>
          <p:cNvPr id="3" name="Content Placeholder 2">
            <a:extLst>
              <a:ext uri="{FF2B5EF4-FFF2-40B4-BE49-F238E27FC236}">
                <a16:creationId xmlns:a16="http://schemas.microsoft.com/office/drawing/2014/main" id="{6A6ED4F3-2F61-40AC-91C6-1BE2604DFC8B}"/>
              </a:ext>
            </a:extLst>
          </p:cNvPr>
          <p:cNvSpPr>
            <a:spLocks noGrp="1"/>
          </p:cNvSpPr>
          <p:nvPr>
            <p:ph idx="1"/>
          </p:nvPr>
        </p:nvSpPr>
        <p:spPr/>
        <p:txBody>
          <a:bodyPr/>
          <a:lstStyle/>
          <a:p>
            <a:r>
              <a:rPr lang="en-US" sz="2400" dirty="0"/>
              <a:t>A Document is constructed by calling </a:t>
            </a:r>
            <a:r>
              <a:rPr lang="en-US" sz="2400" dirty="0" err="1"/>
              <a:t>DocumentBuilder.parse</a:t>
            </a:r>
            <a:endParaRPr lang="en-US" sz="2400" dirty="0"/>
          </a:p>
          <a:p>
            <a:endParaRPr lang="en-US" sz="2400" dirty="0"/>
          </a:p>
          <a:p>
            <a:r>
              <a:rPr lang="en-US" sz="2400" dirty="0"/>
              <a:t>A </a:t>
            </a:r>
            <a:r>
              <a:rPr lang="en-US" sz="2400" dirty="0" err="1"/>
              <a:t>DocumentBuilder</a:t>
            </a:r>
            <a:r>
              <a:rPr lang="en-US" sz="2400" dirty="0"/>
              <a:t> is constructed by calling </a:t>
            </a:r>
            <a:r>
              <a:rPr lang="en-US" sz="2400" dirty="0" err="1"/>
              <a:t>DocumentBuilderFactory.newDocumentBuilder</a:t>
            </a:r>
            <a:endParaRPr lang="en-US" sz="2400" dirty="0"/>
          </a:p>
          <a:p>
            <a:endParaRPr lang="en-US" sz="2400" dirty="0"/>
          </a:p>
          <a:p>
            <a:r>
              <a:rPr lang="en-US" sz="2400" dirty="0"/>
              <a:t>A </a:t>
            </a:r>
            <a:r>
              <a:rPr lang="en-US" sz="2400" dirty="0" err="1"/>
              <a:t>DocumentBuilderFactory</a:t>
            </a:r>
            <a:r>
              <a:rPr lang="en-US" sz="2400" dirty="0"/>
              <a:t> is constructed by calling </a:t>
            </a:r>
            <a:r>
              <a:rPr lang="en-US" sz="2400" dirty="0" err="1"/>
              <a:t>DocumentBuilderFactory.newInstance</a:t>
            </a:r>
            <a:r>
              <a:rPr lang="en-US" sz="2400" dirty="0"/>
              <a:t>(</a:t>
            </a:r>
            <a:r>
              <a:rPr lang="en-US" sz="2400" dirty="0" err="1"/>
              <a:t>factoryName</a:t>
            </a:r>
            <a:r>
              <a:rPr lang="en-US" sz="2400" dirty="0"/>
              <a:t>, </a:t>
            </a:r>
            <a:r>
              <a:rPr lang="en-US" sz="2400" dirty="0" err="1"/>
              <a:t>classLoader</a:t>
            </a:r>
            <a:r>
              <a:rPr lang="en-US" sz="2400" dirty="0"/>
              <a:t>)</a:t>
            </a:r>
          </a:p>
          <a:p>
            <a:endParaRPr lang="en-US" sz="2400" dirty="0"/>
          </a:p>
          <a:p>
            <a:r>
              <a:rPr lang="en-US" sz="2400" dirty="0"/>
              <a:t>The list that </a:t>
            </a:r>
            <a:r>
              <a:rPr lang="en-US" sz="2400" dirty="0" err="1"/>
              <a:t>DocumentBuilderFactory</a:t>
            </a:r>
            <a:r>
              <a:rPr lang="en-US" sz="2400" dirty="0"/>
              <a:t> uses is registered with the Java Service API when you invoke java.</a:t>
            </a:r>
          </a:p>
        </p:txBody>
      </p:sp>
    </p:spTree>
    <p:extLst>
      <p:ext uri="{BB962C8B-B14F-4D97-AF65-F5344CB8AC3E}">
        <p14:creationId xmlns:p14="http://schemas.microsoft.com/office/powerpoint/2010/main" val="320523402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F8B45-CF41-4569-8654-A7D90486695D}"/>
              </a:ext>
            </a:extLst>
          </p:cNvPr>
          <p:cNvSpPr>
            <a:spLocks noGrp="1"/>
          </p:cNvSpPr>
          <p:nvPr>
            <p:ph type="title"/>
          </p:nvPr>
        </p:nvSpPr>
        <p:spPr/>
        <p:txBody>
          <a:bodyPr/>
          <a:lstStyle/>
          <a:p>
            <a:r>
              <a:rPr lang="en-US" dirty="0"/>
              <a:t>Don’t over-engineer like Java</a:t>
            </a:r>
          </a:p>
        </p:txBody>
      </p:sp>
      <p:sp>
        <p:nvSpPr>
          <p:cNvPr id="3" name="Content Placeholder 2">
            <a:extLst>
              <a:ext uri="{FF2B5EF4-FFF2-40B4-BE49-F238E27FC236}">
                <a16:creationId xmlns:a16="http://schemas.microsoft.com/office/drawing/2014/main" id="{C564A18F-A414-4C2F-A638-46CE2BBABA6F}"/>
              </a:ext>
            </a:extLst>
          </p:cNvPr>
          <p:cNvSpPr>
            <a:spLocks noGrp="1"/>
          </p:cNvSpPr>
          <p:nvPr>
            <p:ph idx="1"/>
          </p:nvPr>
        </p:nvSpPr>
        <p:spPr/>
        <p:txBody>
          <a:bodyPr/>
          <a:lstStyle/>
          <a:p>
            <a:r>
              <a:rPr lang="en-US" dirty="0"/>
              <a:t>The book raised the point that instantiating a new String violates the dependency inversion principle, and that is okay because the String class is very unlikely to change. Does this mean we should be using factories for every class that has a chance to change?</a:t>
            </a:r>
          </a:p>
        </p:txBody>
      </p:sp>
    </p:spTree>
    <p:extLst>
      <p:ext uri="{BB962C8B-B14F-4D97-AF65-F5344CB8AC3E}">
        <p14:creationId xmlns:p14="http://schemas.microsoft.com/office/powerpoint/2010/main" val="164816201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35DDF-6C52-4DD3-8322-79A07612CB46}"/>
              </a:ext>
            </a:extLst>
          </p:cNvPr>
          <p:cNvSpPr>
            <a:spLocks noGrp="1"/>
          </p:cNvSpPr>
          <p:nvPr>
            <p:ph type="title"/>
          </p:nvPr>
        </p:nvSpPr>
        <p:spPr/>
        <p:txBody>
          <a:bodyPr/>
          <a:lstStyle/>
          <a:p>
            <a:r>
              <a:rPr lang="en-US" dirty="0"/>
              <a:t>Separate what changes</a:t>
            </a:r>
          </a:p>
        </p:txBody>
      </p:sp>
      <p:sp>
        <p:nvSpPr>
          <p:cNvPr id="3" name="Content Placeholder 2">
            <a:extLst>
              <a:ext uri="{FF2B5EF4-FFF2-40B4-BE49-F238E27FC236}">
                <a16:creationId xmlns:a16="http://schemas.microsoft.com/office/drawing/2014/main" id="{9CA4C200-64B6-4F1F-8FD2-3E0001183F89}"/>
              </a:ext>
            </a:extLst>
          </p:cNvPr>
          <p:cNvSpPr>
            <a:spLocks noGrp="1"/>
          </p:cNvSpPr>
          <p:nvPr>
            <p:ph idx="1"/>
          </p:nvPr>
        </p:nvSpPr>
        <p:spPr/>
        <p:txBody>
          <a:bodyPr/>
          <a:lstStyle/>
          <a:p>
            <a:r>
              <a:rPr lang="en-US" sz="2400" dirty="0"/>
              <a:t>I think I have a firm grasp of the Factory pattern, but have one issue with what I am seeing in it. So the abstract factory needs to have a create method for each of the products that its subclasses will create. Because of this when you add a new product you will have to add new create methods for that new product in the abstract and concrete factories. I struggle to see how this would warrant the pattern to be "good" design because of the number of changes that would need to be made. Is this just a matter of picking the Factory method instead to handle changes in the products?</a:t>
            </a:r>
          </a:p>
        </p:txBody>
      </p:sp>
    </p:spTree>
    <p:extLst>
      <p:ext uri="{BB962C8B-B14F-4D97-AF65-F5344CB8AC3E}">
        <p14:creationId xmlns:p14="http://schemas.microsoft.com/office/powerpoint/2010/main" val="54118534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E4FBC-5B15-4B7D-A043-AC562FB9AA3C}"/>
              </a:ext>
            </a:extLst>
          </p:cNvPr>
          <p:cNvSpPr>
            <a:spLocks noGrp="1"/>
          </p:cNvSpPr>
          <p:nvPr>
            <p:ph type="ctrTitle"/>
          </p:nvPr>
        </p:nvSpPr>
        <p:spPr/>
        <p:txBody>
          <a:bodyPr/>
          <a:lstStyle/>
          <a:p>
            <a:r>
              <a:rPr lang="en-US" dirty="0"/>
              <a:t>Context: Factory Method</a:t>
            </a:r>
          </a:p>
        </p:txBody>
      </p:sp>
      <p:sp>
        <p:nvSpPr>
          <p:cNvPr id="4" name="Subtitle 3">
            <a:extLst>
              <a:ext uri="{FF2B5EF4-FFF2-40B4-BE49-F238E27FC236}">
                <a16:creationId xmlns:a16="http://schemas.microsoft.com/office/drawing/2014/main" id="{437D12B7-C3DC-4D34-9B57-A32C33AF46A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6630949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xample of Factory 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6700" y="2415153"/>
            <a:ext cx="4991100" cy="2537847"/>
          </a:xfrm>
          <a:prstGeom prst="rect">
            <a:avLst/>
          </a:prstGeom>
          <a:noFill/>
          <a:extLst>
            <a:ext uri="{909E8E84-426E-40DD-AFC4-6F175D3DCCD1}">
              <a14:hiddenFill xmlns:a14="http://schemas.microsoft.com/office/drawing/2010/main">
                <a:solidFill>
                  <a:srgbClr val="FFFFFF"/>
                </a:solidFill>
              </a14:hiddenFill>
            </a:ext>
          </a:extLst>
        </p:spPr>
      </p:pic>
      <p:sp>
        <p:nvSpPr>
          <p:cNvPr id="21505" name="Rectangle 1"/>
          <p:cNvSpPr>
            <a:spLocks noGrp="1" noChangeArrowheads="1"/>
          </p:cNvSpPr>
          <p:nvPr>
            <p:ph type="title"/>
          </p:nvPr>
        </p:nvSpPr>
        <p:spPr>
          <a:xfrm>
            <a:off x="381000" y="381000"/>
            <a:ext cx="8610600" cy="609600"/>
          </a:xfrm>
          <a:ln/>
        </p:spPr>
        <p:txBody>
          <a:bodyPr/>
          <a:lstStyle/>
          <a:p>
            <a:r>
              <a:rPr lang="en-US" dirty="0">
                <a:solidFill>
                  <a:srgbClr val="0070C0"/>
                </a:solidFill>
              </a:rPr>
              <a:t>Factory Method </a:t>
            </a:r>
            <a:r>
              <a:rPr lang="en-US" dirty="0"/>
              <a:t>Design Pattern</a:t>
            </a:r>
            <a:endParaRPr lang="en-US" dirty="0">
              <a:solidFill>
                <a:srgbClr val="000090"/>
              </a:solidFill>
            </a:endParaRPr>
          </a:p>
        </p:txBody>
      </p:sp>
      <p:sp>
        <p:nvSpPr>
          <p:cNvPr id="21506" name="Rectangle 2"/>
          <p:cNvSpPr>
            <a:spLocks noGrp="1" noChangeArrowheads="1"/>
          </p:cNvSpPr>
          <p:nvPr>
            <p:ph type="body" idx="1"/>
          </p:nvPr>
        </p:nvSpPr>
        <p:spPr>
          <a:xfrm>
            <a:off x="381000" y="1371600"/>
            <a:ext cx="8229600" cy="5029200"/>
          </a:xfrm>
          <a:ln/>
        </p:spPr>
        <p:txBody>
          <a:bodyPr/>
          <a:lstStyle/>
          <a:p>
            <a:pPr marL="0" indent="0">
              <a:buNone/>
            </a:pPr>
            <a:r>
              <a:rPr lang="en-US" b="1" u="sng" dirty="0">
                <a:solidFill>
                  <a:srgbClr val="CC0000"/>
                </a:solidFill>
                <a:latin typeface="Helvetica Neue" charset="0"/>
                <a:ea typeface="Helvetica Neue" charset="0"/>
                <a:cs typeface="Helvetica Neue" charset="0"/>
                <a:sym typeface="Helvetica Neue" charset="0"/>
              </a:rPr>
              <a:t>Problem</a:t>
            </a:r>
            <a:r>
              <a:rPr lang="en-US" dirty="0"/>
              <a:t>: How do you separate the creation of objects from their use when there are special considerations like:</a:t>
            </a:r>
          </a:p>
          <a:p>
            <a:pPr marL="598268" lvl="1"/>
            <a:r>
              <a:rPr lang="en-US" dirty="0"/>
              <a:t>Complex creation logic</a:t>
            </a:r>
          </a:p>
          <a:p>
            <a:pPr marL="598268" lvl="1"/>
            <a:r>
              <a:rPr lang="en-US" dirty="0"/>
              <a:t>A need for caching</a:t>
            </a:r>
            <a:br>
              <a:rPr lang="en-US" dirty="0"/>
            </a:br>
            <a:endParaRPr lang="en-US" dirty="0"/>
          </a:p>
          <a:p>
            <a:pPr marL="0" indent="0">
              <a:buNone/>
            </a:pPr>
            <a:r>
              <a:rPr lang="en-US" b="1" u="sng" dirty="0">
                <a:solidFill>
                  <a:srgbClr val="008000"/>
                </a:solidFill>
                <a:latin typeface="Helvetica Neue" charset="0"/>
                <a:ea typeface="Helvetica Neue" charset="0"/>
                <a:cs typeface="Helvetica Neue" charset="0"/>
                <a:sym typeface="Helvetica Neue" charset="0"/>
              </a:rPr>
              <a:t>Solution</a:t>
            </a:r>
            <a:r>
              <a:rPr lang="en-US" dirty="0"/>
              <a:t>: Create a </a:t>
            </a:r>
            <a:br>
              <a:rPr lang="en-US" dirty="0"/>
            </a:br>
            <a:r>
              <a:rPr lang="en-US" dirty="0"/>
              <a:t>“Virtual Constructor” </a:t>
            </a:r>
            <a:br>
              <a:rPr lang="en-US" dirty="0"/>
            </a:br>
            <a:r>
              <a:rPr lang="en-US" dirty="0"/>
              <a:t>called a “Factory” to </a:t>
            </a:r>
            <a:br>
              <a:rPr lang="en-US" dirty="0"/>
            </a:br>
            <a:r>
              <a:rPr lang="en-US" dirty="0"/>
              <a:t>handle the creation </a:t>
            </a:r>
          </a:p>
        </p:txBody>
      </p:sp>
    </p:spTree>
    <p:extLst>
      <p:ext uri="{BB962C8B-B14F-4D97-AF65-F5344CB8AC3E}">
        <p14:creationId xmlns:p14="http://schemas.microsoft.com/office/powerpoint/2010/main" val="24415243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506">
                                            <p:txEl>
                                              <p:pRg st="3" end="3"/>
                                            </p:txEl>
                                          </p:spTgt>
                                        </p:tgtEl>
                                        <p:attrNameLst>
                                          <p:attrName>style.visibility</p:attrName>
                                        </p:attrNameLst>
                                      </p:cBhvr>
                                      <p:to>
                                        <p:strVal val="visible"/>
                                      </p:to>
                                    </p:set>
                                    <p:animEffect transition="in" filter="fade">
                                      <p:cBhvr>
                                        <p:cTn id="7" dur="1000"/>
                                        <p:tgtEl>
                                          <p:spTgt spid="2150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609600"/>
          </a:xfrm>
        </p:spPr>
        <p:txBody>
          <a:bodyPr/>
          <a:lstStyle/>
          <a:p>
            <a:r>
              <a:rPr lang="en-US" dirty="0"/>
              <a:t>Keep in Mind with Factory Method</a:t>
            </a:r>
            <a:r>
              <a:rPr lang="is-IS" dirty="0"/>
              <a:t>… </a:t>
            </a:r>
            <a:endParaRPr lang="en-US" dirty="0"/>
          </a:p>
        </p:txBody>
      </p:sp>
      <p:sp>
        <p:nvSpPr>
          <p:cNvPr id="3" name="Content Placeholder 2"/>
          <p:cNvSpPr>
            <a:spLocks noGrp="1"/>
          </p:cNvSpPr>
          <p:nvPr>
            <p:ph idx="1"/>
          </p:nvPr>
        </p:nvSpPr>
        <p:spPr>
          <a:xfrm>
            <a:off x="381000" y="1143000"/>
            <a:ext cx="8458200" cy="5257800"/>
          </a:xfrm>
        </p:spPr>
        <p:txBody>
          <a:bodyPr/>
          <a:lstStyle/>
          <a:p>
            <a:r>
              <a:rPr lang="en-US" sz="2400" u="sng" dirty="0"/>
              <a:t>Someone</a:t>
            </a:r>
            <a:r>
              <a:rPr lang="en-US" sz="2400" dirty="0"/>
              <a:t> ultimately has to know about the </a:t>
            </a:r>
            <a:r>
              <a:rPr lang="en-US" sz="2400" dirty="0" err="1"/>
              <a:t>subclassed</a:t>
            </a:r>
            <a:r>
              <a:rPr lang="en-US" sz="2400" dirty="0"/>
              <a:t> factory</a:t>
            </a:r>
          </a:p>
          <a:p>
            <a:endParaRPr lang="en-US" sz="2400" dirty="0"/>
          </a:p>
          <a:p>
            <a:r>
              <a:rPr lang="en-US" sz="2400" dirty="0"/>
              <a:t>Design the arguments to the factory method</a:t>
            </a:r>
          </a:p>
          <a:p>
            <a:pPr lvl="1"/>
            <a:r>
              <a:rPr lang="en-US" sz="2000" dirty="0"/>
              <a:t>What qualities or characteristics are necessary and sufficient to identify the correct derived class to instantiate?</a:t>
            </a:r>
            <a:br>
              <a:rPr lang="en-US" sz="2000" dirty="0"/>
            </a:br>
            <a:r>
              <a:rPr lang="en-US" sz="2000" dirty="0"/>
              <a:t> </a:t>
            </a:r>
            <a:endParaRPr lang="en-US" sz="1600" dirty="0"/>
          </a:p>
          <a:p>
            <a:r>
              <a:rPr lang="en-US" sz="2400" dirty="0"/>
              <a:t>Consider designing an internal “object pool” that will allow objects to be reused instead of created from scratch</a:t>
            </a:r>
            <a:br>
              <a:rPr lang="en-US" sz="2400" dirty="0"/>
            </a:br>
            <a:endParaRPr lang="en-US" sz="1600" dirty="0"/>
          </a:p>
          <a:p>
            <a:r>
              <a:rPr lang="en-US" sz="2400" dirty="0"/>
              <a:t>Consider making all constructors private or protected</a:t>
            </a:r>
          </a:p>
        </p:txBody>
      </p:sp>
    </p:spTree>
    <p:extLst>
      <p:ext uri="{BB962C8B-B14F-4D97-AF65-F5344CB8AC3E}">
        <p14:creationId xmlns:p14="http://schemas.microsoft.com/office/powerpoint/2010/main" val="94161963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mage result for advantag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3700" y="3476625"/>
            <a:ext cx="2857500" cy="28479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solidFill>
                  <a:srgbClr val="0070C0"/>
                </a:solidFill>
              </a:rPr>
              <a:t>Factory Method</a:t>
            </a:r>
            <a:r>
              <a:rPr lang="en-US" dirty="0"/>
              <a:t>: Advantages</a:t>
            </a:r>
          </a:p>
        </p:txBody>
      </p:sp>
      <p:sp>
        <p:nvSpPr>
          <p:cNvPr id="3" name="Content Placeholder 2"/>
          <p:cNvSpPr>
            <a:spLocks noGrp="1"/>
          </p:cNvSpPr>
          <p:nvPr>
            <p:ph idx="1"/>
          </p:nvPr>
        </p:nvSpPr>
        <p:spPr>
          <a:xfrm>
            <a:off x="457200" y="1219200"/>
            <a:ext cx="8458200" cy="5181600"/>
          </a:xfrm>
        </p:spPr>
        <p:txBody>
          <a:bodyPr/>
          <a:lstStyle/>
          <a:p>
            <a:pPr>
              <a:spcBef>
                <a:spcPts val="1272"/>
              </a:spcBef>
            </a:pPr>
            <a:r>
              <a:rPr lang="en-US" dirty="0"/>
              <a:t>Hides complex creation logic</a:t>
            </a:r>
          </a:p>
          <a:p>
            <a:r>
              <a:rPr lang="en-US" dirty="0"/>
              <a:t>Makes design more customizable and only a little more complicated</a:t>
            </a:r>
          </a:p>
          <a:p>
            <a:pPr lvl="1"/>
            <a:r>
              <a:rPr lang="en-US" dirty="0"/>
              <a:t>Other design patterns often require new classes</a:t>
            </a:r>
          </a:p>
          <a:p>
            <a:pPr lvl="1"/>
            <a:r>
              <a:rPr lang="en-US" dirty="0"/>
              <a:t>Factory Method </a:t>
            </a:r>
            <a:r>
              <a:rPr lang="en-US" dirty="0">
                <a:solidFill>
                  <a:srgbClr val="00B050"/>
                </a:solidFill>
              </a:rPr>
              <a:t>only requires a new operation</a:t>
            </a:r>
          </a:p>
          <a:p>
            <a:pPr>
              <a:spcBef>
                <a:spcPts val="1272"/>
              </a:spcBef>
            </a:pPr>
            <a:r>
              <a:rPr lang="en-US" dirty="0"/>
              <a:t>Puts responsibility of creation logic </a:t>
            </a:r>
            <a:br>
              <a:rPr lang="en-US" dirty="0"/>
            </a:br>
            <a:r>
              <a:rPr lang="en-US" dirty="0"/>
              <a:t>into a separate, cohesive class</a:t>
            </a:r>
            <a:br>
              <a:rPr lang="en-US" dirty="0"/>
            </a:br>
            <a:r>
              <a:rPr lang="en-US" dirty="0"/>
              <a:t>		</a:t>
            </a:r>
            <a:r>
              <a:rPr lang="en-US" i="1" dirty="0">
                <a:solidFill>
                  <a:srgbClr val="00B050"/>
                </a:solidFill>
              </a:rPr>
              <a:t>—Separation of Concerns</a:t>
            </a:r>
          </a:p>
          <a:p>
            <a:r>
              <a:rPr lang="en-US" dirty="0"/>
              <a:t>Allows for </a:t>
            </a:r>
            <a:r>
              <a:rPr lang="en-US" dirty="0">
                <a:solidFill>
                  <a:srgbClr val="00B050"/>
                </a:solidFill>
              </a:rPr>
              <a:t>performance</a:t>
            </a:r>
            <a:r>
              <a:rPr lang="en-US" dirty="0"/>
              <a:t> enhancements:</a:t>
            </a:r>
          </a:p>
          <a:p>
            <a:pPr marL="598268" lvl="1"/>
            <a:r>
              <a:rPr lang="en-US" dirty="0"/>
              <a:t>E.g., Object caching and Recycling</a:t>
            </a:r>
          </a:p>
        </p:txBody>
      </p:sp>
    </p:spTree>
    <p:extLst>
      <p:ext uri="{BB962C8B-B14F-4D97-AF65-F5344CB8AC3E}">
        <p14:creationId xmlns:p14="http://schemas.microsoft.com/office/powerpoint/2010/main" val="48025838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534400" cy="609600"/>
          </a:xfrm>
        </p:spPr>
        <p:txBody>
          <a:bodyPr/>
          <a:lstStyle/>
          <a:p>
            <a:r>
              <a:rPr lang="en-US" dirty="0">
                <a:solidFill>
                  <a:srgbClr val="0070C0"/>
                </a:solidFill>
              </a:rPr>
              <a:t>Factory Method</a:t>
            </a:r>
            <a:r>
              <a:rPr lang="en-US" dirty="0"/>
              <a:t>: </a:t>
            </a:r>
            <a:r>
              <a:rPr lang="en-US"/>
              <a:t>Consequences   </a:t>
            </a:r>
            <a:r>
              <a:rPr lang="en-US" sz="1800">
                <a:solidFill>
                  <a:schemeClr val="accent1"/>
                </a:solidFill>
              </a:rPr>
              <a:t>(</a:t>
            </a:r>
            <a:r>
              <a:rPr lang="en-US" sz="1800" dirty="0">
                <a:solidFill>
                  <a:schemeClr val="accent1"/>
                </a:solidFill>
              </a:rPr>
              <a:t>1 of 2)</a:t>
            </a:r>
            <a:endParaRPr lang="en-US" dirty="0">
              <a:solidFill>
                <a:schemeClr val="accent1"/>
              </a:solidFill>
            </a:endParaRPr>
          </a:p>
        </p:txBody>
      </p:sp>
      <p:sp>
        <p:nvSpPr>
          <p:cNvPr id="3" name="Content Placeholder 2"/>
          <p:cNvSpPr>
            <a:spLocks noGrp="1"/>
          </p:cNvSpPr>
          <p:nvPr>
            <p:ph idx="1"/>
          </p:nvPr>
        </p:nvSpPr>
        <p:spPr>
          <a:xfrm>
            <a:off x="381000" y="1295400"/>
            <a:ext cx="8534400" cy="5105400"/>
          </a:xfrm>
        </p:spPr>
        <p:txBody>
          <a:bodyPr/>
          <a:lstStyle/>
          <a:p>
            <a:r>
              <a:rPr lang="en-US" dirty="0"/>
              <a:t>Client code deals only with the product interface; hence, it can work with any user defined Concrete Product classes (decoupling subclass details from client classes)</a:t>
            </a:r>
            <a:br>
              <a:rPr lang="en-US" dirty="0"/>
            </a:br>
            <a:endParaRPr lang="en-US" dirty="0"/>
          </a:p>
          <a:p>
            <a:r>
              <a:rPr lang="en-US" dirty="0"/>
              <a:t>New concrete classes can be added without recompiling the existing client code</a:t>
            </a:r>
            <a:br>
              <a:rPr lang="en-US" dirty="0"/>
            </a:br>
            <a:endParaRPr lang="en-US" dirty="0"/>
          </a:p>
          <a:p>
            <a:r>
              <a:rPr lang="en-US" dirty="0"/>
              <a:t>May lead to many subclasses if the product objects requires one or more additional objects (i.e., Parallel Class Hierarchy)</a:t>
            </a:r>
          </a:p>
        </p:txBody>
      </p:sp>
    </p:spTree>
    <p:extLst>
      <p:ext uri="{BB962C8B-B14F-4D97-AF65-F5344CB8AC3E}">
        <p14:creationId xmlns:p14="http://schemas.microsoft.com/office/powerpoint/2010/main" val="145911446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a:xfrm>
            <a:off x="457200" y="1447800"/>
            <a:ext cx="8229600" cy="4953000"/>
          </a:xfrm>
        </p:spPr>
        <p:txBody>
          <a:bodyPr/>
          <a:lstStyle/>
          <a:p>
            <a:pPr>
              <a:spcBef>
                <a:spcPts val="1872"/>
              </a:spcBef>
            </a:pPr>
            <a:r>
              <a:rPr lang="en-US" sz="2400" dirty="0"/>
              <a:t>Why Decorator and Factory seem... different</a:t>
            </a:r>
          </a:p>
          <a:p>
            <a:pPr>
              <a:spcBef>
                <a:spcPts val="1872"/>
              </a:spcBef>
            </a:pPr>
            <a:r>
              <a:rPr lang="en-US" sz="2400" dirty="0"/>
              <a:t>Questions on the reading</a:t>
            </a:r>
          </a:p>
          <a:p>
            <a:pPr>
              <a:spcBef>
                <a:spcPts val="1872"/>
              </a:spcBef>
            </a:pPr>
            <a:r>
              <a:rPr lang="en-US" sz="2400" dirty="0"/>
              <a:t>Context: Factory Method</a:t>
            </a:r>
          </a:p>
          <a:p>
            <a:pPr>
              <a:spcBef>
                <a:spcPts val="1872"/>
              </a:spcBef>
            </a:pPr>
            <a:r>
              <a:rPr lang="en-US" sz="2400" dirty="0"/>
              <a:t>Putting the reading in context</a:t>
            </a:r>
          </a:p>
          <a:p>
            <a:pPr>
              <a:spcBef>
                <a:spcPts val="1872"/>
              </a:spcBef>
            </a:pPr>
            <a:endParaRPr lang="en-US" sz="2400" dirty="0"/>
          </a:p>
          <a:p>
            <a:pPr>
              <a:spcBef>
                <a:spcPts val="1872"/>
              </a:spcBef>
            </a:pPr>
            <a:r>
              <a:rPr lang="en-US" sz="2400" dirty="0"/>
              <a:t>Design Studio</a:t>
            </a:r>
          </a:p>
          <a:p>
            <a:pPr>
              <a:spcBef>
                <a:spcPts val="1872"/>
              </a:spcBef>
            </a:pPr>
            <a:r>
              <a:rPr lang="en-US" sz="2400" dirty="0"/>
              <a:t>Lab 4</a:t>
            </a:r>
          </a:p>
        </p:txBody>
      </p:sp>
    </p:spTree>
    <p:extLst>
      <p:ext uri="{BB962C8B-B14F-4D97-AF65-F5344CB8AC3E}">
        <p14:creationId xmlns:p14="http://schemas.microsoft.com/office/powerpoint/2010/main" val="67886429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534400" cy="685800"/>
          </a:xfrm>
        </p:spPr>
        <p:txBody>
          <a:bodyPr/>
          <a:lstStyle/>
          <a:p>
            <a:r>
              <a:rPr lang="en-US" dirty="0">
                <a:solidFill>
                  <a:srgbClr val="0070C0"/>
                </a:solidFill>
              </a:rPr>
              <a:t>Factory Method</a:t>
            </a:r>
            <a:r>
              <a:rPr lang="en-US" dirty="0"/>
              <a:t>: Consequences   </a:t>
            </a:r>
            <a:r>
              <a:rPr lang="en-US" sz="1800" dirty="0">
                <a:solidFill>
                  <a:schemeClr val="accent1"/>
                </a:solidFill>
              </a:rPr>
              <a:t>(2 of 2)</a:t>
            </a:r>
            <a:endParaRPr lang="en-US" dirty="0"/>
          </a:p>
        </p:txBody>
      </p:sp>
      <p:graphicFrame>
        <p:nvGraphicFramePr>
          <p:cNvPr id="3" name="Object 8"/>
          <p:cNvGraphicFramePr>
            <a:graphicFrameLocks noChangeAspect="1"/>
          </p:cNvGraphicFramePr>
          <p:nvPr>
            <p:extLst>
              <p:ext uri="{D42A27DB-BD31-4B8C-83A1-F6EECF244321}">
                <p14:modId xmlns:p14="http://schemas.microsoft.com/office/powerpoint/2010/main" val="447464386"/>
              </p:ext>
            </p:extLst>
          </p:nvPr>
        </p:nvGraphicFramePr>
        <p:xfrm>
          <a:off x="381000" y="1524000"/>
          <a:ext cx="8398676" cy="4114800"/>
        </p:xfrm>
        <a:graphic>
          <a:graphicData uri="http://schemas.openxmlformats.org/presentationml/2006/ole">
            <mc:AlternateContent xmlns:mc="http://schemas.openxmlformats.org/markup-compatibility/2006">
              <mc:Choice xmlns:v="urn:schemas-microsoft-com:vml" Requires="v">
                <p:oleObj spid="_x0000_s5254" name="Visio" r:id="rId3" imgW="5658207" imgH="2771180" progId="Visio.Drawing.11">
                  <p:embed/>
                </p:oleObj>
              </mc:Choice>
              <mc:Fallback>
                <p:oleObj name="Visio" r:id="rId3" imgW="5658207" imgH="277118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524000"/>
                        <a:ext cx="8398676" cy="4114800"/>
                      </a:xfrm>
                      <a:prstGeom prst="rect">
                        <a:avLst/>
                      </a:prstGeom>
                    </p:spPr>
                  </p:pic>
                </p:oleObj>
              </mc:Fallback>
            </mc:AlternateContent>
          </a:graphicData>
        </a:graphic>
      </p:graphicFrame>
      <p:sp>
        <p:nvSpPr>
          <p:cNvPr id="4" name="TextBox 3"/>
          <p:cNvSpPr txBox="1"/>
          <p:nvPr/>
        </p:nvSpPr>
        <p:spPr>
          <a:xfrm>
            <a:off x="304800" y="4876800"/>
            <a:ext cx="8648521" cy="1384995"/>
          </a:xfrm>
          <a:prstGeom prst="rect">
            <a:avLst/>
          </a:prstGeom>
          <a:solidFill>
            <a:schemeClr val="bg1"/>
          </a:solidFill>
        </p:spPr>
        <p:txBody>
          <a:bodyPr wrap="none" rtlCol="0">
            <a:spAutoFit/>
          </a:bodyPr>
          <a:lstStyle/>
          <a:p>
            <a:pPr marL="342900" indent="-342900">
              <a:spcBef>
                <a:spcPct val="20000"/>
              </a:spcBef>
              <a:buClr>
                <a:schemeClr val="accent1"/>
              </a:buClr>
              <a:buSzPct val="75000"/>
              <a:buFont typeface="Wingdings" charset="2"/>
              <a:buChar char="n"/>
            </a:pPr>
            <a:r>
              <a:rPr lang="en-US" sz="2000" b="1" dirty="0">
                <a:latin typeface="+mn-lt"/>
              </a:rPr>
              <a:t>Client needs a manipulator to handle Figure</a:t>
            </a:r>
            <a:br>
              <a:rPr lang="en-US" sz="2000" b="1" dirty="0">
                <a:latin typeface="+mn-lt"/>
              </a:rPr>
            </a:br>
            <a:endParaRPr lang="en-US" sz="2000" b="1" dirty="0">
              <a:latin typeface="+mn-lt"/>
            </a:endParaRPr>
          </a:p>
          <a:p>
            <a:pPr marL="342900" indent="-342900">
              <a:spcBef>
                <a:spcPct val="20000"/>
              </a:spcBef>
              <a:buClr>
                <a:schemeClr val="accent1"/>
              </a:buClr>
              <a:buSzPct val="75000"/>
              <a:buFont typeface="Wingdings" charset="2"/>
              <a:buChar char="n"/>
            </a:pPr>
            <a:r>
              <a:rPr lang="en-US" sz="2000" b="1" dirty="0">
                <a:latin typeface="+mn-lt"/>
              </a:rPr>
              <a:t>Rather than having the client aware of the manipulators, </a:t>
            </a:r>
            <a:br>
              <a:rPr lang="en-US" sz="2000" b="1" dirty="0">
                <a:latin typeface="+mn-lt"/>
              </a:rPr>
            </a:br>
            <a:r>
              <a:rPr lang="en-US" sz="2000" b="1" dirty="0">
                <a:latin typeface="+mn-lt"/>
              </a:rPr>
              <a:t>this knowledge is encapsulated in the concrete Figure subclasses</a:t>
            </a:r>
          </a:p>
        </p:txBody>
      </p:sp>
    </p:spTree>
    <p:extLst>
      <p:ext uri="{BB962C8B-B14F-4D97-AF65-F5344CB8AC3E}">
        <p14:creationId xmlns:p14="http://schemas.microsoft.com/office/powerpoint/2010/main" val="172064419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5029200" y="109268"/>
            <a:ext cx="3886200" cy="2786332"/>
          </a:xfrm>
          <a:prstGeom prst="rect">
            <a:avLst/>
          </a:prstGeom>
        </p:spPr>
      </p:pic>
      <p:sp>
        <p:nvSpPr>
          <p:cNvPr id="30721" name="Rectangle 1"/>
          <p:cNvSpPr>
            <a:spLocks noGrp="1" noChangeArrowheads="1"/>
          </p:cNvSpPr>
          <p:nvPr>
            <p:ph type="title"/>
          </p:nvPr>
        </p:nvSpPr>
        <p:spPr>
          <a:xfrm>
            <a:off x="381000" y="609600"/>
            <a:ext cx="8229600" cy="609600"/>
          </a:xfrm>
          <a:ln/>
        </p:spPr>
        <p:txBody>
          <a:bodyPr/>
          <a:lstStyle/>
          <a:p>
            <a:r>
              <a:rPr lang="en-US" dirty="0"/>
              <a:t>Who creates the </a:t>
            </a:r>
            <a:br>
              <a:rPr lang="en-US" dirty="0"/>
            </a:br>
            <a:r>
              <a:rPr lang="en-US" dirty="0">
                <a:solidFill>
                  <a:srgbClr val="0070C0"/>
                </a:solidFill>
              </a:rPr>
              <a:t>Factory</a:t>
            </a:r>
            <a:r>
              <a:rPr lang="en-US" dirty="0"/>
              <a:t>?</a:t>
            </a:r>
          </a:p>
        </p:txBody>
      </p:sp>
      <p:sp>
        <p:nvSpPr>
          <p:cNvPr id="30722" name="Rectangle 2"/>
          <p:cNvSpPr>
            <a:spLocks noGrp="1" noChangeArrowheads="1"/>
          </p:cNvSpPr>
          <p:nvPr>
            <p:ph type="body" idx="1"/>
          </p:nvPr>
        </p:nvSpPr>
        <p:spPr>
          <a:xfrm>
            <a:off x="228600" y="2819400"/>
            <a:ext cx="8915400" cy="3581400"/>
          </a:xfrm>
          <a:ln/>
        </p:spPr>
        <p:txBody>
          <a:bodyPr/>
          <a:lstStyle/>
          <a:p>
            <a:r>
              <a:rPr lang="en-US" dirty="0"/>
              <a:t>Several classes need to access Factory methods</a:t>
            </a:r>
            <a:br>
              <a:rPr lang="en-US" dirty="0"/>
            </a:br>
            <a:endParaRPr lang="en-US" dirty="0"/>
          </a:p>
          <a:p>
            <a:r>
              <a:rPr lang="en-US" dirty="0"/>
              <a:t>Options:</a:t>
            </a:r>
          </a:p>
          <a:p>
            <a:pPr marL="598268" lvl="1"/>
            <a:r>
              <a:rPr lang="en-US" dirty="0"/>
              <a:t>Pass instance of Factory to classes that need it</a:t>
            </a:r>
          </a:p>
          <a:p>
            <a:pPr marL="598268" lvl="1"/>
            <a:r>
              <a:rPr lang="en-US" dirty="0"/>
              <a:t>Provide global visibility to a Factory instance</a:t>
            </a:r>
          </a:p>
        </p:txBody>
      </p:sp>
      <p:grpSp>
        <p:nvGrpSpPr>
          <p:cNvPr id="2" name="Group 3"/>
          <p:cNvGrpSpPr>
            <a:grpSpLocks/>
          </p:cNvGrpSpPr>
          <p:nvPr/>
        </p:nvGrpSpPr>
        <p:grpSpPr bwMode="auto">
          <a:xfrm>
            <a:off x="4267200" y="3581400"/>
            <a:ext cx="4039567" cy="825996"/>
            <a:chOff x="0" y="0"/>
            <a:chExt cx="3618" cy="740"/>
          </a:xfrm>
        </p:grpSpPr>
        <p:sp>
          <p:nvSpPr>
            <p:cNvPr id="30724" name="AutoShape 4"/>
            <p:cNvSpPr>
              <a:spLocks/>
            </p:cNvSpPr>
            <p:nvPr/>
          </p:nvSpPr>
          <p:spPr bwMode="auto">
            <a:xfrm>
              <a:off x="610" y="0"/>
              <a:ext cx="3008" cy="552"/>
            </a:xfrm>
            <a:prstGeom prst="roundRect">
              <a:avLst>
                <a:gd name="adj" fmla="val 21736"/>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0" tIns="0" rIns="0" bIns="0" anchor="ctr">
              <a:prstTxWarp prst="textNoShape">
                <a:avLst/>
              </a:prstTxWarp>
            </a:bodyPr>
            <a:lstStyle/>
            <a:p>
              <a:r>
                <a:rPr lang="en-US" sz="2500" b="1" dirty="0">
                  <a:effectLst>
                    <a:outerShdw blurRad="38100" dist="38100" dir="2700000" algn="tl">
                      <a:srgbClr val="000000"/>
                    </a:outerShdw>
                  </a:effectLst>
                  <a:ea typeface="Helvetica Neue Light" charset="0"/>
                  <a:cs typeface="Helvetica Neue Light" charset="0"/>
                </a:rPr>
                <a:t>Dependency Injection</a:t>
              </a:r>
            </a:p>
          </p:txBody>
        </p:sp>
        <p:sp>
          <p:nvSpPr>
            <p:cNvPr id="30725" name="Line 5"/>
            <p:cNvSpPr>
              <a:spLocks noChangeShapeType="1"/>
            </p:cNvSpPr>
            <p:nvPr/>
          </p:nvSpPr>
          <p:spPr bwMode="auto">
            <a:xfrm rot="10800000" flipH="1">
              <a:off x="0" y="294"/>
              <a:ext cx="614" cy="446"/>
            </a:xfrm>
            <a:prstGeom prst="line">
              <a:avLst/>
            </a:prstGeom>
            <a:noFill/>
            <a:ln w="50800">
              <a:solidFill>
                <a:schemeClr val="tx1"/>
              </a:solidFill>
              <a:prstDash val="solid"/>
              <a:round/>
              <a:headEnd type="stealth" w="med" len="med"/>
              <a:tailEnd type="none" w="med" len="med"/>
            </a:ln>
          </p:spPr>
          <p:txBody>
            <a:bodyPr>
              <a:prstTxWarp prst="textNoShape">
                <a:avLst/>
              </a:prstTxWarp>
            </a:bodyPr>
            <a:lstStyle/>
            <a:p>
              <a:endParaRPr lang="en-US"/>
            </a:p>
          </p:txBody>
        </p:sp>
      </p:grpSp>
      <p:grpSp>
        <p:nvGrpSpPr>
          <p:cNvPr id="3" name="Group 6"/>
          <p:cNvGrpSpPr>
            <a:grpSpLocks/>
          </p:cNvGrpSpPr>
          <p:nvPr/>
        </p:nvGrpSpPr>
        <p:grpSpPr bwMode="auto">
          <a:xfrm>
            <a:off x="5888608" y="5169768"/>
            <a:ext cx="2251398" cy="697632"/>
            <a:chOff x="0" y="0"/>
            <a:chExt cx="2017" cy="625"/>
          </a:xfrm>
        </p:grpSpPr>
        <p:sp>
          <p:nvSpPr>
            <p:cNvPr id="30727" name="AutoShape 7"/>
            <p:cNvSpPr>
              <a:spLocks/>
            </p:cNvSpPr>
            <p:nvPr/>
          </p:nvSpPr>
          <p:spPr bwMode="auto">
            <a:xfrm>
              <a:off x="401" y="73"/>
              <a:ext cx="1616" cy="552"/>
            </a:xfrm>
            <a:prstGeom prst="roundRect">
              <a:avLst>
                <a:gd name="adj" fmla="val 21736"/>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0" tIns="0" rIns="0" bIns="0" anchor="ctr">
              <a:prstTxWarp prst="textNoShape">
                <a:avLst/>
              </a:prstTxWarp>
            </a:bodyPr>
            <a:lstStyle/>
            <a:p>
              <a:pPr algn="ctr"/>
              <a:r>
                <a:rPr lang="en-US" sz="2500" b="1" dirty="0">
                  <a:effectLst>
                    <a:outerShdw blurRad="38100" dist="38100" dir="2700000" algn="tl">
                      <a:srgbClr val="000000"/>
                    </a:outerShdw>
                  </a:effectLst>
                  <a:ea typeface="Helvetica Neue Light" charset="0"/>
                  <a:cs typeface="Helvetica Neue Light" charset="0"/>
                </a:rPr>
                <a:t>Singleton</a:t>
              </a:r>
            </a:p>
          </p:txBody>
        </p:sp>
        <p:sp>
          <p:nvSpPr>
            <p:cNvPr id="30728" name="Line 8"/>
            <p:cNvSpPr>
              <a:spLocks noChangeShapeType="1"/>
            </p:cNvSpPr>
            <p:nvPr/>
          </p:nvSpPr>
          <p:spPr bwMode="auto">
            <a:xfrm>
              <a:off x="0" y="0"/>
              <a:ext cx="390" cy="344"/>
            </a:xfrm>
            <a:prstGeom prst="line">
              <a:avLst/>
            </a:prstGeom>
            <a:noFill/>
            <a:ln w="50800">
              <a:solidFill>
                <a:schemeClr val="tx1"/>
              </a:solidFill>
              <a:prstDash val="solid"/>
              <a:round/>
              <a:headEnd type="stealth" w="med" len="med"/>
              <a:tailEnd type="none" w="med" len="med"/>
            </a:ln>
          </p:spPr>
          <p:txBody>
            <a:bodyPr>
              <a:prstTxWarp prst="textNoShape">
                <a:avLst/>
              </a:prstTxWarp>
            </a:bodyPr>
            <a:lstStyle/>
            <a:p>
              <a:endParaRPr lang="en-US"/>
            </a:p>
          </p:txBody>
        </p:sp>
      </p:grpSp>
    </p:spTree>
    <p:extLst>
      <p:ext uri="{BB962C8B-B14F-4D97-AF65-F5344CB8AC3E}">
        <p14:creationId xmlns:p14="http://schemas.microsoft.com/office/powerpoint/2010/main" val="72552813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1+#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E52B0-AA74-4F61-A554-219AAF092B60}"/>
              </a:ext>
            </a:extLst>
          </p:cNvPr>
          <p:cNvSpPr>
            <a:spLocks noGrp="1"/>
          </p:cNvSpPr>
          <p:nvPr>
            <p:ph type="title"/>
          </p:nvPr>
        </p:nvSpPr>
        <p:spPr/>
        <p:txBody>
          <a:bodyPr/>
          <a:lstStyle/>
          <a:p>
            <a:r>
              <a:rPr lang="en-US" dirty="0"/>
              <a:t>Putting the reading in context</a:t>
            </a:r>
          </a:p>
        </p:txBody>
      </p:sp>
      <p:sp>
        <p:nvSpPr>
          <p:cNvPr id="3" name="Content Placeholder 2">
            <a:extLst>
              <a:ext uri="{FF2B5EF4-FFF2-40B4-BE49-F238E27FC236}">
                <a16:creationId xmlns:a16="http://schemas.microsoft.com/office/drawing/2014/main" id="{583CE194-2FB0-46A0-8003-DE5A9A8B68C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7752168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Users\rupakhet\Downloads\a.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47633" y="76200"/>
            <a:ext cx="7870967" cy="62484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304800" y="2590800"/>
            <a:ext cx="2362200" cy="1905000"/>
          </a:xfrm>
        </p:spPr>
        <p:txBody>
          <a:bodyPr/>
          <a:lstStyle/>
          <a:p>
            <a:r>
              <a:rPr lang="en-US" dirty="0">
                <a:solidFill>
                  <a:schemeClr val="accent1"/>
                </a:solidFill>
              </a:rPr>
              <a:t>Recall from </a:t>
            </a:r>
            <a:r>
              <a:rPr lang="en-US">
                <a:solidFill>
                  <a:schemeClr val="accent1"/>
                </a:solidFill>
              </a:rPr>
              <a:t>Reading Chapter 4</a:t>
            </a:r>
            <a:endParaRPr lang="en-US" dirty="0">
              <a:solidFill>
                <a:schemeClr val="accent1"/>
              </a:solidFill>
            </a:endParaRPr>
          </a:p>
        </p:txBody>
      </p:sp>
    </p:spTree>
    <p:extLst>
      <p:ext uri="{BB962C8B-B14F-4D97-AF65-F5344CB8AC3E}">
        <p14:creationId xmlns:p14="http://schemas.microsoft.com/office/powerpoint/2010/main" val="143417983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0" y="6324600"/>
            <a:ext cx="8991600" cy="5334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2" name="Title 1"/>
          <p:cNvSpPr>
            <a:spLocks noGrp="1"/>
          </p:cNvSpPr>
          <p:nvPr>
            <p:ph type="title"/>
          </p:nvPr>
        </p:nvSpPr>
        <p:spPr/>
        <p:txBody>
          <a:bodyPr/>
          <a:lstStyle/>
          <a:p>
            <a:r>
              <a:rPr lang="en-US" dirty="0"/>
              <a:t>Recall: Simple Factory</a:t>
            </a:r>
          </a:p>
        </p:txBody>
      </p:sp>
      <p:pic>
        <p:nvPicPr>
          <p:cNvPr id="14" name="Picture 13"/>
          <p:cNvPicPr>
            <a:picLocks noChangeAspect="1"/>
          </p:cNvPicPr>
          <p:nvPr/>
        </p:nvPicPr>
        <p:blipFill>
          <a:blip r:embed="rId3"/>
          <a:stretch>
            <a:fillRect/>
          </a:stretch>
        </p:blipFill>
        <p:spPr>
          <a:xfrm>
            <a:off x="228600" y="1052066"/>
            <a:ext cx="5425376" cy="2605534"/>
          </a:xfrm>
          <a:prstGeom prst="rect">
            <a:avLst/>
          </a:prstGeom>
        </p:spPr>
      </p:pic>
      <p:sp>
        <p:nvSpPr>
          <p:cNvPr id="22" name="Rectangle 21"/>
          <p:cNvSpPr/>
          <p:nvPr/>
        </p:nvSpPr>
        <p:spPr>
          <a:xfrm>
            <a:off x="274742" y="3787676"/>
            <a:ext cx="3992458" cy="2677656"/>
          </a:xfrm>
          <a:prstGeom prst="rect">
            <a:avLst/>
          </a:prstGeom>
          <a:ln>
            <a:solidFill>
              <a:schemeClr val="tx1"/>
            </a:solidFill>
          </a:ln>
        </p:spPr>
        <p:txBody>
          <a:bodyPr wrap="square">
            <a:spAutoFit/>
          </a:bodyPr>
          <a:lstStyle/>
          <a:p>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Pizza </a:t>
            </a:r>
            <a:r>
              <a:rPr lang="en-US" sz="1400" b="1" dirty="0" err="1">
                <a:solidFill>
                  <a:srgbClr val="000000"/>
                </a:solidFill>
                <a:latin typeface="Consolas" panose="020B0609020204030204" pitchFamily="49" charset="0"/>
              </a:rPr>
              <a:t>orderPizza</a:t>
            </a:r>
            <a:r>
              <a:rPr lang="en-US" sz="1400" b="1" dirty="0">
                <a:solidFill>
                  <a:srgbClr val="000000"/>
                </a:solidFill>
                <a:latin typeface="Consolas" panose="020B0609020204030204" pitchFamily="49" charset="0"/>
              </a:rPr>
              <a:t>(String </a:t>
            </a:r>
            <a:r>
              <a:rPr lang="en-US" sz="1400" b="1" dirty="0">
                <a:solidFill>
                  <a:srgbClr val="6A3E3E"/>
                </a:solidFill>
                <a:latin typeface="Consolas" panose="020B0609020204030204" pitchFamily="49" charset="0"/>
              </a:rPr>
              <a:t>type</a:t>
            </a:r>
            <a:r>
              <a:rPr lang="en-US" sz="1400" b="1"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Pizza </a:t>
            </a:r>
            <a:r>
              <a:rPr lang="en-US" sz="1400" dirty="0" err="1">
                <a:solidFill>
                  <a:srgbClr val="6A3E3E"/>
                </a:solidFill>
                <a:latin typeface="Consolas" panose="020B0609020204030204" pitchFamily="49" charset="0"/>
              </a:rPr>
              <a:t>pizza</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6A3E3E"/>
                </a:solidFill>
                <a:latin typeface="Consolas" panose="020B0609020204030204" pitchFamily="49" charset="0"/>
              </a:rPr>
              <a:t>  pizza</a:t>
            </a:r>
            <a:r>
              <a:rPr lang="en-US" sz="1400" dirty="0">
                <a:solidFill>
                  <a:srgbClr val="000000"/>
                </a:solidFill>
                <a:latin typeface="Consolas" panose="020B0609020204030204" pitchFamily="49" charset="0"/>
              </a:rPr>
              <a:t> = </a:t>
            </a:r>
            <a:r>
              <a:rPr lang="en-US" sz="1400" dirty="0" err="1">
                <a:solidFill>
                  <a:srgbClr val="0000C0"/>
                </a:solidFill>
                <a:latin typeface="Consolas" panose="020B0609020204030204" pitchFamily="49" charset="0"/>
              </a:rPr>
              <a:t>factory</a:t>
            </a:r>
            <a:r>
              <a:rPr lang="en-US" sz="1400" dirty="0" err="1">
                <a:solidFill>
                  <a:srgbClr val="000000"/>
                </a:solidFill>
                <a:latin typeface="Consolas" panose="020B0609020204030204" pitchFamily="49" charset="0"/>
              </a:rPr>
              <a:t>.createPizza</a:t>
            </a:r>
            <a:r>
              <a:rPr lang="en-US" sz="1400" dirty="0">
                <a:solidFill>
                  <a:srgbClr val="000000"/>
                </a:solidFill>
                <a:latin typeface="Consolas" panose="020B0609020204030204" pitchFamily="49" charset="0"/>
              </a:rPr>
              <a:t>(</a:t>
            </a:r>
            <a:r>
              <a:rPr lang="en-US" sz="1400" dirty="0">
                <a:solidFill>
                  <a:srgbClr val="6A3E3E"/>
                </a:solidFill>
                <a:latin typeface="Consolas" panose="020B0609020204030204" pitchFamily="49" charset="0"/>
              </a:rPr>
              <a:t>type</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6A3E3E"/>
                </a:solidFill>
                <a:latin typeface="Consolas" panose="020B0609020204030204" pitchFamily="49" charset="0"/>
              </a:rPr>
              <a:t>  </a:t>
            </a:r>
            <a:r>
              <a:rPr lang="en-US" sz="1400" dirty="0" err="1">
                <a:solidFill>
                  <a:srgbClr val="6A3E3E"/>
                </a:solidFill>
                <a:latin typeface="Consolas" panose="020B0609020204030204" pitchFamily="49" charset="0"/>
              </a:rPr>
              <a:t>pizza</a:t>
            </a:r>
            <a:r>
              <a:rPr lang="en-US" sz="1400" dirty="0" err="1">
                <a:solidFill>
                  <a:srgbClr val="000000"/>
                </a:solidFill>
                <a:latin typeface="Consolas" panose="020B0609020204030204" pitchFamily="49" charset="0"/>
              </a:rPr>
              <a:t>.prepare</a:t>
            </a:r>
            <a:r>
              <a:rPr lang="en-US" sz="1400" dirty="0">
                <a:solidFill>
                  <a:srgbClr val="000000"/>
                </a:solidFill>
                <a:latin typeface="Consolas" panose="020B0609020204030204" pitchFamily="49" charset="0"/>
              </a:rPr>
              <a:t>();</a:t>
            </a:r>
          </a:p>
          <a:p>
            <a:r>
              <a:rPr lang="en-US" sz="1400" dirty="0">
                <a:solidFill>
                  <a:srgbClr val="6A3E3E"/>
                </a:solidFill>
                <a:latin typeface="Consolas" panose="020B0609020204030204" pitchFamily="49" charset="0"/>
              </a:rPr>
              <a:t>  </a:t>
            </a:r>
            <a:r>
              <a:rPr lang="en-US" sz="1400" dirty="0" err="1">
                <a:solidFill>
                  <a:srgbClr val="6A3E3E"/>
                </a:solidFill>
                <a:latin typeface="Consolas" panose="020B0609020204030204" pitchFamily="49" charset="0"/>
              </a:rPr>
              <a:t>pizza</a:t>
            </a:r>
            <a:r>
              <a:rPr lang="en-US" sz="1400" dirty="0" err="1">
                <a:solidFill>
                  <a:srgbClr val="000000"/>
                </a:solidFill>
                <a:latin typeface="Consolas" panose="020B0609020204030204" pitchFamily="49" charset="0"/>
              </a:rPr>
              <a:t>.bake</a:t>
            </a:r>
            <a:r>
              <a:rPr lang="en-US" sz="1400" dirty="0">
                <a:solidFill>
                  <a:srgbClr val="000000"/>
                </a:solidFill>
                <a:latin typeface="Consolas" panose="020B0609020204030204" pitchFamily="49" charset="0"/>
              </a:rPr>
              <a:t>();</a:t>
            </a:r>
          </a:p>
          <a:p>
            <a:r>
              <a:rPr lang="en-US" sz="1400" dirty="0">
                <a:solidFill>
                  <a:srgbClr val="6A3E3E"/>
                </a:solidFill>
                <a:latin typeface="Consolas" panose="020B0609020204030204" pitchFamily="49" charset="0"/>
              </a:rPr>
              <a:t>  </a:t>
            </a:r>
            <a:r>
              <a:rPr lang="en-US" sz="1400" dirty="0" err="1">
                <a:solidFill>
                  <a:srgbClr val="6A3E3E"/>
                </a:solidFill>
                <a:latin typeface="Consolas" panose="020B0609020204030204" pitchFamily="49" charset="0"/>
              </a:rPr>
              <a:t>pizza</a:t>
            </a:r>
            <a:r>
              <a:rPr lang="en-US" sz="1400" dirty="0" err="1">
                <a:solidFill>
                  <a:srgbClr val="000000"/>
                </a:solidFill>
                <a:latin typeface="Consolas" panose="020B0609020204030204" pitchFamily="49" charset="0"/>
              </a:rPr>
              <a:t>.cut</a:t>
            </a:r>
            <a:r>
              <a:rPr lang="en-US" sz="1400" dirty="0">
                <a:solidFill>
                  <a:srgbClr val="000000"/>
                </a:solidFill>
                <a:latin typeface="Consolas" panose="020B0609020204030204" pitchFamily="49" charset="0"/>
              </a:rPr>
              <a:t>();</a:t>
            </a:r>
          </a:p>
          <a:p>
            <a:r>
              <a:rPr lang="en-US" sz="1400" dirty="0">
                <a:solidFill>
                  <a:srgbClr val="6A3E3E"/>
                </a:solidFill>
                <a:latin typeface="Consolas" panose="020B0609020204030204" pitchFamily="49" charset="0"/>
              </a:rPr>
              <a:t>  </a:t>
            </a:r>
            <a:r>
              <a:rPr lang="en-US" sz="1400" dirty="0" err="1">
                <a:solidFill>
                  <a:srgbClr val="6A3E3E"/>
                </a:solidFill>
                <a:latin typeface="Consolas" panose="020B0609020204030204" pitchFamily="49" charset="0"/>
              </a:rPr>
              <a:t>pizza</a:t>
            </a:r>
            <a:r>
              <a:rPr lang="en-US" sz="1400" dirty="0" err="1">
                <a:solidFill>
                  <a:srgbClr val="000000"/>
                </a:solidFill>
                <a:latin typeface="Consolas" panose="020B0609020204030204" pitchFamily="49" charset="0"/>
              </a:rPr>
              <a:t>.box</a:t>
            </a:r>
            <a:r>
              <a:rPr lang="en-US" sz="1400" dirty="0">
                <a:solidFill>
                  <a:srgbClr val="000000"/>
                </a:solidFill>
                <a:latin typeface="Consolas" panose="020B0609020204030204" pitchFamily="49" charset="0"/>
              </a:rPr>
              <a:t>();</a:t>
            </a:r>
          </a:p>
          <a:p>
            <a:endParaRPr lang="en-US" sz="1400" dirty="0">
              <a:latin typeface="Consolas" panose="020B0609020204030204" pitchFamily="49" charset="0"/>
            </a:endParaRPr>
          </a:p>
          <a:p>
            <a:r>
              <a:rPr lang="en-US" sz="1400" b="1" dirty="0">
                <a:solidFill>
                  <a:srgbClr val="7F0055"/>
                </a:solidFill>
                <a:latin typeface="Consolas" panose="020B0609020204030204" pitchFamily="49" charset="0"/>
              </a:rPr>
              <a:t>  return</a:t>
            </a:r>
            <a:r>
              <a:rPr lang="en-US" sz="1400" b="1" dirty="0">
                <a:solidFill>
                  <a:srgbClr val="000000"/>
                </a:solidFill>
                <a:latin typeface="Consolas" panose="020B0609020204030204" pitchFamily="49" charset="0"/>
              </a:rPr>
              <a:t> </a:t>
            </a:r>
            <a:r>
              <a:rPr lang="en-US" sz="1400" b="1" dirty="0">
                <a:solidFill>
                  <a:srgbClr val="6A3E3E"/>
                </a:solidFill>
                <a:latin typeface="Consolas" panose="020B0609020204030204" pitchFamily="49" charset="0"/>
              </a:rPr>
              <a:t>pizza</a:t>
            </a:r>
            <a:r>
              <a:rPr lang="en-US" sz="1400" b="1"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a:t>
            </a:r>
            <a:endParaRPr lang="en-US" sz="1400" dirty="0"/>
          </a:p>
        </p:txBody>
      </p:sp>
      <p:cxnSp>
        <p:nvCxnSpPr>
          <p:cNvPr id="24" name="Elbow Connector 23"/>
          <p:cNvCxnSpPr/>
          <p:nvPr/>
        </p:nvCxnSpPr>
        <p:spPr>
          <a:xfrm rot="5400000">
            <a:off x="-550703" y="2376406"/>
            <a:ext cx="2214351" cy="563456"/>
          </a:xfrm>
          <a:prstGeom prst="bentConnector3">
            <a:avLst/>
          </a:prstGeom>
          <a:ln>
            <a:solidFill>
              <a:srgbClr val="FF0000"/>
            </a:solidFill>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33" name="Elbow Connector 32"/>
          <p:cNvCxnSpPr/>
          <p:nvPr/>
        </p:nvCxnSpPr>
        <p:spPr>
          <a:xfrm flipV="1">
            <a:off x="3962400" y="3765310"/>
            <a:ext cx="1295400" cy="806690"/>
          </a:xfrm>
          <a:prstGeom prst="bentConnector3">
            <a:avLst>
              <a:gd name="adj1" fmla="val 50000"/>
            </a:avLst>
          </a:prstGeom>
          <a:ln>
            <a:solidFill>
              <a:srgbClr val="FF0000"/>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4419600" y="1120914"/>
            <a:ext cx="4083842" cy="707886"/>
          </a:xfrm>
          <a:prstGeom prst="rect">
            <a:avLst/>
          </a:prstGeom>
          <a:ln/>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sz="2000" b="1" i="1" dirty="0">
                <a:solidFill>
                  <a:schemeClr val="accent1"/>
                </a:solidFill>
              </a:rPr>
              <a:t>Is this design now closed to modification?</a:t>
            </a:r>
          </a:p>
        </p:txBody>
      </p:sp>
      <p:sp>
        <p:nvSpPr>
          <p:cNvPr id="39" name="Rectangle 38"/>
          <p:cNvSpPr/>
          <p:nvPr/>
        </p:nvSpPr>
        <p:spPr>
          <a:xfrm>
            <a:off x="4891708" y="2971800"/>
            <a:ext cx="4252291" cy="2893100"/>
          </a:xfrm>
          <a:prstGeom prst="rect">
            <a:avLst/>
          </a:prstGeom>
          <a:ln>
            <a:solidFill>
              <a:schemeClr val="tx1"/>
            </a:solidFill>
          </a:ln>
        </p:spPr>
        <p:txBody>
          <a:bodyPr wrap="square">
            <a:spAutoFit/>
          </a:bodyPr>
          <a:lstStyle/>
          <a:p>
            <a:pPr marL="0" marR="0">
              <a:spcBef>
                <a:spcPts val="0"/>
              </a:spcBef>
              <a:spcAft>
                <a:spcPts val="0"/>
              </a:spcAft>
            </a:pPr>
            <a:r>
              <a:rPr lang="en-US" sz="1400" b="1" kern="1200" dirty="0">
                <a:solidFill>
                  <a:srgbClr val="7F0055"/>
                </a:solidFill>
                <a:effectLst/>
                <a:latin typeface="Consolas" panose="020B0609020204030204" pitchFamily="49" charset="0"/>
                <a:ea typeface="Times New Roman" panose="02020603050405020304" pitchFamily="18" charset="0"/>
                <a:cs typeface="Times New Roman" panose="02020603050405020304" pitchFamily="18" charset="0"/>
              </a:rPr>
              <a:t>public</a:t>
            </a:r>
            <a:r>
              <a:rPr lang="en-US" sz="1400" b="1" kern="12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Pizza </a:t>
            </a:r>
            <a:r>
              <a:rPr lang="en-US" sz="1400" b="1" kern="12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createPizza</a:t>
            </a:r>
            <a:r>
              <a:rPr lang="en-US" sz="1400" b="1" kern="12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(String </a:t>
            </a:r>
            <a:r>
              <a:rPr lang="en-US" sz="1400" b="1" kern="1200" dirty="0">
                <a:solidFill>
                  <a:srgbClr val="6A3E3E"/>
                </a:solidFill>
                <a:effectLst/>
                <a:latin typeface="Consolas" panose="020B0609020204030204" pitchFamily="49" charset="0"/>
                <a:ea typeface="Times New Roman" panose="02020603050405020304" pitchFamily="18" charset="0"/>
                <a:cs typeface="Times New Roman" panose="02020603050405020304" pitchFamily="18" charset="0"/>
              </a:rPr>
              <a:t>type</a:t>
            </a:r>
            <a:r>
              <a:rPr lang="en-US" sz="1400" b="1" kern="12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4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400" kern="12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Pizza </a:t>
            </a:r>
            <a:r>
              <a:rPr lang="en-US" sz="1400" kern="1200" dirty="0" err="1">
                <a:solidFill>
                  <a:srgbClr val="6A3E3E"/>
                </a:solidFill>
                <a:effectLst/>
                <a:latin typeface="Consolas" panose="020B0609020204030204" pitchFamily="49" charset="0"/>
                <a:ea typeface="Times New Roman" panose="02020603050405020304" pitchFamily="18" charset="0"/>
                <a:cs typeface="Times New Roman" panose="02020603050405020304" pitchFamily="18" charset="0"/>
              </a:rPr>
              <a:t>pizza</a:t>
            </a:r>
            <a:r>
              <a:rPr lang="en-US" sz="1400" kern="12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US" sz="1400" b="1" kern="1200" dirty="0">
                <a:solidFill>
                  <a:srgbClr val="7F0055"/>
                </a:solidFill>
                <a:effectLst/>
                <a:latin typeface="Consolas" panose="020B0609020204030204" pitchFamily="49" charset="0"/>
                <a:ea typeface="Times New Roman" panose="02020603050405020304" pitchFamily="18" charset="0"/>
                <a:cs typeface="Times New Roman" panose="02020603050405020304" pitchFamily="18" charset="0"/>
              </a:rPr>
              <a:t>null</a:t>
            </a:r>
            <a:r>
              <a:rPr lang="en-US" sz="1400" b="1" kern="12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4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400" b="1" kern="1200" dirty="0">
                <a:solidFill>
                  <a:srgbClr val="7F0055"/>
                </a:solidFill>
                <a:effectLst/>
                <a:latin typeface="Consolas" panose="020B0609020204030204" pitchFamily="49" charset="0"/>
                <a:ea typeface="Times New Roman" panose="02020603050405020304" pitchFamily="18" charset="0"/>
                <a:cs typeface="Times New Roman" panose="02020603050405020304" pitchFamily="18" charset="0"/>
              </a:rPr>
              <a:t>  if</a:t>
            </a:r>
            <a:r>
              <a:rPr lang="en-US" sz="1400" b="1" kern="12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b="1" kern="1200" dirty="0" err="1">
                <a:solidFill>
                  <a:srgbClr val="6A3E3E"/>
                </a:solidFill>
                <a:effectLst/>
                <a:latin typeface="Consolas" panose="020B0609020204030204" pitchFamily="49" charset="0"/>
                <a:ea typeface="Times New Roman" panose="02020603050405020304" pitchFamily="18" charset="0"/>
                <a:cs typeface="Times New Roman" panose="02020603050405020304" pitchFamily="18" charset="0"/>
              </a:rPr>
              <a:t>type</a:t>
            </a:r>
            <a:r>
              <a:rPr lang="en-US" sz="1400" b="1" kern="12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.equals</a:t>
            </a:r>
            <a:r>
              <a:rPr lang="en-US" sz="1400" b="1" kern="12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b="1" kern="1200" dirty="0">
                <a:solidFill>
                  <a:srgbClr val="2A00FF"/>
                </a:solidFill>
                <a:effectLst/>
                <a:latin typeface="Consolas" panose="020B0609020204030204" pitchFamily="49" charset="0"/>
                <a:ea typeface="Times New Roman" panose="02020603050405020304" pitchFamily="18" charset="0"/>
                <a:cs typeface="Times New Roman" panose="02020603050405020304" pitchFamily="18" charset="0"/>
              </a:rPr>
              <a:t>"cheese"</a:t>
            </a:r>
            <a:r>
              <a:rPr lang="en-US" sz="1400" b="1" kern="12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4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400" kern="1200" dirty="0">
                <a:solidFill>
                  <a:srgbClr val="6A3E3E"/>
                </a:solidFill>
                <a:effectLst/>
                <a:latin typeface="Consolas" panose="020B0609020204030204" pitchFamily="49" charset="0"/>
                <a:ea typeface="Times New Roman" panose="02020603050405020304" pitchFamily="18" charset="0"/>
                <a:cs typeface="Times New Roman" panose="02020603050405020304" pitchFamily="18" charset="0"/>
              </a:rPr>
              <a:t>    pizza</a:t>
            </a:r>
            <a:r>
              <a:rPr lang="en-US" sz="1400" kern="12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US" sz="1400" b="1" kern="1200" dirty="0">
                <a:solidFill>
                  <a:srgbClr val="7F0055"/>
                </a:solidFill>
                <a:effectLst/>
                <a:latin typeface="Consolas" panose="020B0609020204030204" pitchFamily="49" charset="0"/>
                <a:ea typeface="Times New Roman" panose="02020603050405020304" pitchFamily="18" charset="0"/>
                <a:cs typeface="Times New Roman" panose="02020603050405020304" pitchFamily="18" charset="0"/>
              </a:rPr>
              <a:t>new</a:t>
            </a:r>
            <a:r>
              <a:rPr lang="en-US" sz="1400" b="1" kern="12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b="1" kern="12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CheesePizza</a:t>
            </a:r>
            <a:r>
              <a:rPr lang="en-US" sz="1400" b="1" kern="12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4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400" kern="12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US" sz="1400" b="1" kern="1200" dirty="0">
                <a:solidFill>
                  <a:srgbClr val="7F0055"/>
                </a:solidFill>
                <a:effectLst/>
                <a:latin typeface="Consolas" panose="020B0609020204030204" pitchFamily="49" charset="0"/>
                <a:ea typeface="Times New Roman" panose="02020603050405020304" pitchFamily="18" charset="0"/>
                <a:cs typeface="Times New Roman" panose="02020603050405020304" pitchFamily="18" charset="0"/>
              </a:rPr>
              <a:t>else</a:t>
            </a:r>
            <a:r>
              <a:rPr lang="en-US" sz="1400" b="1" kern="12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b="1" kern="1200" dirty="0">
                <a:solidFill>
                  <a:srgbClr val="7F0055"/>
                </a:solidFill>
                <a:effectLst/>
                <a:latin typeface="Consolas" panose="020B0609020204030204" pitchFamily="49" charset="0"/>
                <a:ea typeface="Times New Roman" panose="02020603050405020304" pitchFamily="18" charset="0"/>
                <a:cs typeface="Times New Roman" panose="02020603050405020304" pitchFamily="18" charset="0"/>
              </a:rPr>
              <a:t>if</a:t>
            </a:r>
            <a:r>
              <a:rPr lang="en-US" sz="1400" b="1" kern="12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b="1" kern="1200" dirty="0" err="1">
                <a:solidFill>
                  <a:srgbClr val="6A3E3E"/>
                </a:solidFill>
                <a:effectLst/>
                <a:latin typeface="Consolas" panose="020B0609020204030204" pitchFamily="49" charset="0"/>
                <a:ea typeface="Times New Roman" panose="02020603050405020304" pitchFamily="18" charset="0"/>
                <a:cs typeface="Times New Roman" panose="02020603050405020304" pitchFamily="18" charset="0"/>
              </a:rPr>
              <a:t>type</a:t>
            </a:r>
            <a:r>
              <a:rPr lang="en-US" sz="1400" b="1" kern="12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.equals</a:t>
            </a:r>
            <a:r>
              <a:rPr lang="en-US" sz="1400" b="1" kern="12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b="1" kern="1200" dirty="0">
                <a:solidFill>
                  <a:srgbClr val="2A00FF"/>
                </a:solidFill>
                <a:effectLst/>
                <a:latin typeface="Consolas" panose="020B0609020204030204" pitchFamily="49" charset="0"/>
                <a:ea typeface="Times New Roman" panose="02020603050405020304" pitchFamily="18" charset="0"/>
                <a:cs typeface="Times New Roman" panose="02020603050405020304" pitchFamily="18" charset="0"/>
              </a:rPr>
              <a:t>"pepperoni"</a:t>
            </a:r>
            <a:r>
              <a:rPr lang="en-US" sz="1400" b="1" kern="12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4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400" kern="1200" dirty="0">
                <a:solidFill>
                  <a:srgbClr val="6A3E3E"/>
                </a:solidFill>
                <a:effectLst/>
                <a:latin typeface="Consolas" panose="020B0609020204030204" pitchFamily="49" charset="0"/>
                <a:ea typeface="Times New Roman" panose="02020603050405020304" pitchFamily="18" charset="0"/>
                <a:cs typeface="Times New Roman" panose="02020603050405020304" pitchFamily="18" charset="0"/>
              </a:rPr>
              <a:t>    pizza</a:t>
            </a:r>
            <a:r>
              <a:rPr lang="en-US" sz="1400" kern="12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US" sz="1400" b="1" kern="1200" dirty="0">
                <a:solidFill>
                  <a:srgbClr val="7F0055"/>
                </a:solidFill>
                <a:effectLst/>
                <a:latin typeface="Consolas" panose="020B0609020204030204" pitchFamily="49" charset="0"/>
                <a:ea typeface="Times New Roman" panose="02020603050405020304" pitchFamily="18" charset="0"/>
                <a:cs typeface="Times New Roman" panose="02020603050405020304" pitchFamily="18" charset="0"/>
              </a:rPr>
              <a:t>new</a:t>
            </a:r>
            <a:r>
              <a:rPr lang="en-US" sz="1400" b="1" kern="12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b="1" kern="12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PepperoniPizza</a:t>
            </a:r>
            <a:r>
              <a:rPr lang="en-US" sz="1400" b="1" kern="12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4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400" kern="12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US" sz="1400" b="1" kern="1200" dirty="0">
                <a:solidFill>
                  <a:srgbClr val="7F0055"/>
                </a:solidFill>
                <a:effectLst/>
                <a:latin typeface="Consolas" panose="020B0609020204030204" pitchFamily="49" charset="0"/>
                <a:ea typeface="Times New Roman" panose="02020603050405020304" pitchFamily="18" charset="0"/>
                <a:cs typeface="Times New Roman" panose="02020603050405020304" pitchFamily="18" charset="0"/>
              </a:rPr>
              <a:t>else</a:t>
            </a:r>
            <a:r>
              <a:rPr lang="en-US" sz="1400" b="1" kern="12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b="1" kern="1200" dirty="0">
                <a:solidFill>
                  <a:srgbClr val="7F0055"/>
                </a:solidFill>
                <a:effectLst/>
                <a:latin typeface="Consolas" panose="020B0609020204030204" pitchFamily="49" charset="0"/>
                <a:ea typeface="Times New Roman" panose="02020603050405020304" pitchFamily="18" charset="0"/>
                <a:cs typeface="Times New Roman" panose="02020603050405020304" pitchFamily="18" charset="0"/>
              </a:rPr>
              <a:t>if</a:t>
            </a:r>
            <a:r>
              <a:rPr lang="en-US" sz="1400" b="1" kern="12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b="1" kern="1200" dirty="0" err="1">
                <a:solidFill>
                  <a:srgbClr val="6A3E3E"/>
                </a:solidFill>
                <a:effectLst/>
                <a:latin typeface="Consolas" panose="020B0609020204030204" pitchFamily="49" charset="0"/>
                <a:ea typeface="Times New Roman" panose="02020603050405020304" pitchFamily="18" charset="0"/>
                <a:cs typeface="Times New Roman" panose="02020603050405020304" pitchFamily="18" charset="0"/>
              </a:rPr>
              <a:t>type</a:t>
            </a:r>
            <a:r>
              <a:rPr lang="en-US" sz="1400" b="1" kern="12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.equals</a:t>
            </a:r>
            <a:r>
              <a:rPr lang="en-US" sz="1400" b="1" kern="12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b="1" kern="1200" dirty="0">
                <a:solidFill>
                  <a:srgbClr val="2A00FF"/>
                </a:solidFill>
                <a:effectLst/>
                <a:latin typeface="Consolas" panose="020B0609020204030204" pitchFamily="49" charset="0"/>
                <a:ea typeface="Times New Roman" panose="02020603050405020304" pitchFamily="18" charset="0"/>
                <a:cs typeface="Times New Roman" panose="02020603050405020304" pitchFamily="18" charset="0"/>
              </a:rPr>
              <a:t>"clam"</a:t>
            </a:r>
            <a:r>
              <a:rPr lang="en-US" sz="1400" b="1" kern="12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4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400" kern="1200" dirty="0">
                <a:solidFill>
                  <a:srgbClr val="6A3E3E"/>
                </a:solidFill>
                <a:effectLst/>
                <a:latin typeface="Consolas" panose="020B0609020204030204" pitchFamily="49" charset="0"/>
                <a:ea typeface="Times New Roman" panose="02020603050405020304" pitchFamily="18" charset="0"/>
                <a:cs typeface="Times New Roman" panose="02020603050405020304" pitchFamily="18" charset="0"/>
              </a:rPr>
              <a:t>    pizza</a:t>
            </a:r>
            <a:r>
              <a:rPr lang="en-US" sz="1400" kern="12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US" sz="1400" b="1" kern="1200" dirty="0">
                <a:solidFill>
                  <a:srgbClr val="7F0055"/>
                </a:solidFill>
                <a:effectLst/>
                <a:latin typeface="Consolas" panose="020B0609020204030204" pitchFamily="49" charset="0"/>
                <a:ea typeface="Times New Roman" panose="02020603050405020304" pitchFamily="18" charset="0"/>
                <a:cs typeface="Times New Roman" panose="02020603050405020304" pitchFamily="18" charset="0"/>
              </a:rPr>
              <a:t>new</a:t>
            </a:r>
            <a:r>
              <a:rPr lang="en-US" sz="1400" b="1" kern="12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b="1" kern="12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ClamPizza</a:t>
            </a:r>
            <a:r>
              <a:rPr lang="en-US" sz="1400" b="1" kern="12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4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400" kern="12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US" sz="1400" b="1" kern="1200" dirty="0">
                <a:solidFill>
                  <a:srgbClr val="7F0055"/>
                </a:solidFill>
                <a:effectLst/>
                <a:latin typeface="Consolas" panose="020B0609020204030204" pitchFamily="49" charset="0"/>
                <a:ea typeface="Times New Roman" panose="02020603050405020304" pitchFamily="18" charset="0"/>
                <a:cs typeface="Times New Roman" panose="02020603050405020304" pitchFamily="18" charset="0"/>
              </a:rPr>
              <a:t>else</a:t>
            </a:r>
            <a:r>
              <a:rPr lang="en-US" sz="1400" b="1" kern="12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b="1" kern="1200" dirty="0">
                <a:solidFill>
                  <a:srgbClr val="7F0055"/>
                </a:solidFill>
                <a:effectLst/>
                <a:latin typeface="Consolas" panose="020B0609020204030204" pitchFamily="49" charset="0"/>
                <a:ea typeface="Times New Roman" panose="02020603050405020304" pitchFamily="18" charset="0"/>
                <a:cs typeface="Times New Roman" panose="02020603050405020304" pitchFamily="18" charset="0"/>
              </a:rPr>
              <a:t>if</a:t>
            </a:r>
            <a:r>
              <a:rPr lang="en-US" sz="1400" b="1" kern="12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b="1" kern="1200" dirty="0" err="1">
                <a:solidFill>
                  <a:srgbClr val="6A3E3E"/>
                </a:solidFill>
                <a:effectLst/>
                <a:latin typeface="Consolas" panose="020B0609020204030204" pitchFamily="49" charset="0"/>
                <a:ea typeface="Times New Roman" panose="02020603050405020304" pitchFamily="18" charset="0"/>
                <a:cs typeface="Times New Roman" panose="02020603050405020304" pitchFamily="18" charset="0"/>
              </a:rPr>
              <a:t>type</a:t>
            </a:r>
            <a:r>
              <a:rPr lang="en-US" sz="1400" b="1" kern="12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.equals</a:t>
            </a:r>
            <a:r>
              <a:rPr lang="en-US" sz="1400" b="1" kern="12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b="1" kern="1200" dirty="0">
                <a:solidFill>
                  <a:srgbClr val="2A00FF"/>
                </a:solidFill>
                <a:effectLst/>
                <a:latin typeface="Consolas" panose="020B0609020204030204" pitchFamily="49" charset="0"/>
                <a:ea typeface="Times New Roman" panose="02020603050405020304" pitchFamily="18" charset="0"/>
                <a:cs typeface="Times New Roman" panose="02020603050405020304" pitchFamily="18" charset="0"/>
              </a:rPr>
              <a:t>"veggie"</a:t>
            </a:r>
            <a:r>
              <a:rPr lang="en-US" sz="1400" b="1" kern="12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4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400" kern="1200" dirty="0">
                <a:solidFill>
                  <a:srgbClr val="6A3E3E"/>
                </a:solidFill>
                <a:effectLst/>
                <a:latin typeface="Consolas" panose="020B0609020204030204" pitchFamily="49" charset="0"/>
                <a:ea typeface="Times New Roman" panose="02020603050405020304" pitchFamily="18" charset="0"/>
                <a:cs typeface="Times New Roman" panose="02020603050405020304" pitchFamily="18" charset="0"/>
              </a:rPr>
              <a:t>    pizza</a:t>
            </a:r>
            <a:r>
              <a:rPr lang="en-US" sz="1400" kern="12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US" sz="1400" b="1" kern="1200" dirty="0">
                <a:solidFill>
                  <a:srgbClr val="7F0055"/>
                </a:solidFill>
                <a:effectLst/>
                <a:latin typeface="Consolas" panose="020B0609020204030204" pitchFamily="49" charset="0"/>
                <a:ea typeface="Times New Roman" panose="02020603050405020304" pitchFamily="18" charset="0"/>
                <a:cs typeface="Times New Roman" panose="02020603050405020304" pitchFamily="18" charset="0"/>
              </a:rPr>
              <a:t>new</a:t>
            </a:r>
            <a:r>
              <a:rPr lang="en-US" sz="1400" b="1" kern="12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b="1" kern="12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VeggiePizza</a:t>
            </a:r>
            <a:r>
              <a:rPr lang="en-US" sz="1400" b="1" kern="12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4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400" kern="12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4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400" b="1" kern="1200" dirty="0">
                <a:solidFill>
                  <a:srgbClr val="7F0055"/>
                </a:solidFill>
                <a:effectLst/>
                <a:latin typeface="Consolas" panose="020B0609020204030204" pitchFamily="49" charset="0"/>
                <a:ea typeface="Times New Roman" panose="02020603050405020304" pitchFamily="18" charset="0"/>
                <a:cs typeface="Times New Roman" panose="02020603050405020304" pitchFamily="18" charset="0"/>
              </a:rPr>
              <a:t>  return</a:t>
            </a:r>
            <a:r>
              <a:rPr lang="en-US" sz="1400" b="1" kern="12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b="1" kern="1200" dirty="0">
                <a:solidFill>
                  <a:srgbClr val="6A3E3E"/>
                </a:solidFill>
                <a:effectLst/>
                <a:latin typeface="Consolas" panose="020B0609020204030204" pitchFamily="49" charset="0"/>
                <a:ea typeface="Times New Roman" panose="02020603050405020304" pitchFamily="18" charset="0"/>
                <a:cs typeface="Times New Roman" panose="02020603050405020304" pitchFamily="18" charset="0"/>
              </a:rPr>
              <a:t>pizza</a:t>
            </a:r>
            <a:r>
              <a:rPr lang="en-US" sz="1400" b="1" kern="12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4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400" b="1" kern="12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400" dirty="0">
              <a:effectLst/>
              <a:latin typeface="Times New Roman" panose="02020603050405020304" pitchFamily="18" charset="0"/>
              <a:ea typeface="Times New Roman" panose="02020603050405020304" pitchFamily="18" charset="0"/>
            </a:endParaRPr>
          </a:p>
        </p:txBody>
      </p:sp>
      <p:sp>
        <p:nvSpPr>
          <p:cNvPr id="9" name="TextBox 8"/>
          <p:cNvSpPr txBox="1"/>
          <p:nvPr/>
        </p:nvSpPr>
        <p:spPr>
          <a:xfrm>
            <a:off x="5346700" y="5939924"/>
            <a:ext cx="3352800" cy="707886"/>
          </a:xfrm>
          <a:prstGeom prst="rect">
            <a:avLst/>
          </a:prstGeom>
          <a:ln/>
        </p:spPr>
        <p:style>
          <a:lnRef idx="1">
            <a:schemeClr val="accent3"/>
          </a:lnRef>
          <a:fillRef idx="3">
            <a:schemeClr val="accent3"/>
          </a:fillRef>
          <a:effectRef idx="2">
            <a:schemeClr val="accent3"/>
          </a:effectRef>
          <a:fontRef idx="minor">
            <a:schemeClr val="lt1"/>
          </a:fontRef>
        </p:style>
        <p:txBody>
          <a:bodyPr wrap="square" rtlCol="0">
            <a:spAutoFit/>
          </a:bodyPr>
          <a:lstStyle/>
          <a:p>
            <a:pPr algn="ctr"/>
            <a:r>
              <a:rPr lang="en-US" sz="2000" b="1" dirty="0">
                <a:solidFill>
                  <a:srgbClr val="0070C0"/>
                </a:solidFill>
              </a:rPr>
              <a:t>Move the complex logic (if’s) </a:t>
            </a:r>
            <a:r>
              <a:rPr lang="en-US" sz="2000" b="1">
                <a:solidFill>
                  <a:srgbClr val="0070C0"/>
                </a:solidFill>
              </a:rPr>
              <a:t>into its own </a:t>
            </a:r>
            <a:r>
              <a:rPr lang="en-US" sz="2000" b="1" dirty="0">
                <a:solidFill>
                  <a:srgbClr val="0070C0"/>
                </a:solidFill>
              </a:rPr>
              <a:t>method</a:t>
            </a:r>
          </a:p>
        </p:txBody>
      </p:sp>
    </p:spTree>
    <p:extLst>
      <p:ext uri="{BB962C8B-B14F-4D97-AF65-F5344CB8AC3E}">
        <p14:creationId xmlns:p14="http://schemas.microsoft.com/office/powerpoint/2010/main" val="165201614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38" grpId="0" animBg="1"/>
      <p:bldP spid="39" grpId="0" animBg="1"/>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220 student strikes again</a:t>
            </a:r>
            <a:r>
              <a:rPr lang="is-IS" dirty="0"/>
              <a:t>…</a:t>
            </a:r>
            <a:endParaRPr lang="en-US" dirty="0"/>
          </a:p>
        </p:txBody>
      </p:sp>
      <p:pic>
        <p:nvPicPr>
          <p:cNvPr id="6" name="Picture 5"/>
          <p:cNvPicPr>
            <a:picLocks noChangeAspect="1"/>
          </p:cNvPicPr>
          <p:nvPr/>
        </p:nvPicPr>
        <p:blipFill rotWithShape="1">
          <a:blip r:embed="rId3"/>
          <a:srcRect l="6105" t="9752" r="6400" b="9336"/>
          <a:stretch/>
        </p:blipFill>
        <p:spPr>
          <a:xfrm>
            <a:off x="152400" y="1981200"/>
            <a:ext cx="3276600" cy="1981200"/>
          </a:xfrm>
          <a:prstGeom prst="rect">
            <a:avLst/>
          </a:prstGeom>
        </p:spPr>
      </p:pic>
      <p:sp>
        <p:nvSpPr>
          <p:cNvPr id="7" name="Rectangle 6"/>
          <p:cNvSpPr/>
          <p:nvPr/>
        </p:nvSpPr>
        <p:spPr>
          <a:xfrm>
            <a:off x="4430702" y="1542633"/>
            <a:ext cx="4648199" cy="2800767"/>
          </a:xfrm>
          <a:prstGeom prst="rect">
            <a:avLst/>
          </a:prstGeom>
          <a:ln>
            <a:solidFill>
              <a:schemeClr val="tx1"/>
            </a:solidFill>
          </a:ln>
        </p:spPr>
        <p:txBody>
          <a:bodyPr wrap="square">
            <a:spAutoFit/>
          </a:bodyPr>
          <a:lstStyle/>
          <a:p>
            <a:r>
              <a:rPr lang="en-US" sz="1600" b="1" dirty="0">
                <a:solidFill>
                  <a:srgbClr val="7F0055"/>
                </a:solidFill>
                <a:latin typeface="Consolas" panose="020B0609020204030204" pitchFamily="49" charset="0"/>
              </a:rPr>
              <a:t>public</a:t>
            </a:r>
            <a:r>
              <a:rPr lang="en-US" sz="1600" b="1" dirty="0">
                <a:solidFill>
                  <a:srgbClr val="000000"/>
                </a:solidFill>
                <a:latin typeface="Consolas" panose="020B0609020204030204" pitchFamily="49" charset="0"/>
              </a:rPr>
              <a:t> Pizza </a:t>
            </a:r>
            <a:r>
              <a:rPr lang="en-US" sz="1600" b="1" dirty="0" err="1">
                <a:solidFill>
                  <a:srgbClr val="000000"/>
                </a:solidFill>
                <a:latin typeface="Consolas" panose="020B0609020204030204" pitchFamily="49" charset="0"/>
              </a:rPr>
              <a:t>createPizza</a:t>
            </a:r>
            <a:r>
              <a:rPr lang="en-US" sz="1600" b="1" dirty="0">
                <a:solidFill>
                  <a:srgbClr val="000000"/>
                </a:solidFill>
                <a:latin typeface="Consolas" panose="020B0609020204030204" pitchFamily="49" charset="0"/>
              </a:rPr>
              <a:t>(String </a:t>
            </a:r>
            <a:r>
              <a:rPr lang="en-US" sz="1600" b="1" dirty="0">
                <a:solidFill>
                  <a:srgbClr val="6A3E3E"/>
                </a:solidFill>
                <a:latin typeface="Consolas" panose="020B0609020204030204" pitchFamily="49" charset="0"/>
              </a:rPr>
              <a:t>type</a:t>
            </a:r>
            <a:r>
              <a:rPr lang="en-US" sz="1600" b="1"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Pizza </a:t>
            </a:r>
            <a:r>
              <a:rPr lang="en-US" sz="1600" dirty="0" err="1">
                <a:solidFill>
                  <a:srgbClr val="6A3E3E"/>
                </a:solidFill>
                <a:latin typeface="Consolas" panose="020B0609020204030204" pitchFamily="49" charset="0"/>
              </a:rPr>
              <a:t>pizza</a:t>
            </a:r>
            <a:r>
              <a:rPr lang="en-US" sz="1600" dirty="0">
                <a:solidFill>
                  <a:srgbClr val="000000"/>
                </a:solidFill>
                <a:latin typeface="Consolas" panose="020B0609020204030204" pitchFamily="49" charset="0"/>
              </a:rPr>
              <a:t> = </a:t>
            </a:r>
            <a:r>
              <a:rPr lang="en-US" sz="1600" b="1" dirty="0" err="1">
                <a:solidFill>
                  <a:srgbClr val="7F0055"/>
                </a:solidFill>
                <a:latin typeface="Consolas" panose="020B0609020204030204" pitchFamily="49" charset="0"/>
              </a:rPr>
              <a:t>super</a:t>
            </a:r>
            <a:r>
              <a:rPr lang="en-US" sz="1600" b="1" dirty="0" err="1">
                <a:solidFill>
                  <a:srgbClr val="000000"/>
                </a:solidFill>
                <a:latin typeface="Consolas" panose="020B0609020204030204" pitchFamily="49" charset="0"/>
              </a:rPr>
              <a:t>.createPizza</a:t>
            </a:r>
            <a:r>
              <a:rPr lang="en-US" sz="1600" b="1" dirty="0">
                <a:solidFill>
                  <a:srgbClr val="000000"/>
                </a:solidFill>
                <a:latin typeface="Consolas" panose="020B0609020204030204" pitchFamily="49" charset="0"/>
              </a:rPr>
              <a:t>(</a:t>
            </a:r>
            <a:r>
              <a:rPr lang="en-US" sz="1600" b="1" dirty="0">
                <a:solidFill>
                  <a:srgbClr val="6A3E3E"/>
                </a:solidFill>
                <a:latin typeface="Consolas" panose="020B0609020204030204" pitchFamily="49" charset="0"/>
              </a:rPr>
              <a:t>type</a:t>
            </a:r>
            <a:r>
              <a:rPr lang="en-US" sz="1600" b="1" dirty="0">
                <a:solidFill>
                  <a:srgbClr val="000000"/>
                </a:solidFill>
                <a:latin typeface="Consolas" panose="020B0609020204030204" pitchFamily="49" charset="0"/>
              </a:rPr>
              <a:t>);</a:t>
            </a:r>
          </a:p>
          <a:p>
            <a:endParaRPr lang="en-US" sz="1600" dirty="0">
              <a:latin typeface="Consolas" panose="020B0609020204030204" pitchFamily="49" charset="0"/>
            </a:endParaRPr>
          </a:p>
          <a:p>
            <a:r>
              <a:rPr lang="en-US" sz="1600" b="1" dirty="0">
                <a:solidFill>
                  <a:srgbClr val="7F0055"/>
                </a:solidFill>
                <a:latin typeface="Consolas" panose="020B0609020204030204" pitchFamily="49" charset="0"/>
              </a:rPr>
              <a:t>  if</a:t>
            </a:r>
            <a:r>
              <a:rPr lang="en-US" sz="1600" b="1" dirty="0">
                <a:solidFill>
                  <a:srgbClr val="000000"/>
                </a:solidFill>
                <a:latin typeface="Consolas" panose="020B0609020204030204" pitchFamily="49" charset="0"/>
              </a:rPr>
              <a:t> (</a:t>
            </a:r>
            <a:r>
              <a:rPr lang="en-US" sz="1600" b="1" dirty="0">
                <a:solidFill>
                  <a:srgbClr val="6A3E3E"/>
                </a:solidFill>
                <a:latin typeface="Consolas" panose="020B0609020204030204" pitchFamily="49" charset="0"/>
              </a:rPr>
              <a:t>pizza</a:t>
            </a:r>
            <a:r>
              <a:rPr lang="en-US" sz="1600" b="1" dirty="0">
                <a:solidFill>
                  <a:srgbClr val="000000"/>
                </a:solidFill>
                <a:latin typeface="Consolas" panose="020B0609020204030204" pitchFamily="49" charset="0"/>
              </a:rPr>
              <a:t> == </a:t>
            </a:r>
            <a:r>
              <a:rPr lang="en-US" sz="1600" b="1" dirty="0">
                <a:solidFill>
                  <a:srgbClr val="7F0055"/>
                </a:solidFill>
                <a:latin typeface="Consolas" panose="020B0609020204030204" pitchFamily="49" charset="0"/>
              </a:rPr>
              <a:t>null</a:t>
            </a:r>
            <a:r>
              <a:rPr lang="en-US" sz="1600" b="1" dirty="0">
                <a:solidFill>
                  <a:srgbClr val="000000"/>
                </a:solidFill>
                <a:latin typeface="Consolas" panose="020B0609020204030204" pitchFamily="49" charset="0"/>
              </a:rPr>
              <a:t>) {</a:t>
            </a:r>
          </a:p>
          <a:p>
            <a:r>
              <a:rPr lang="en-US" sz="1600" b="1" dirty="0">
                <a:solidFill>
                  <a:srgbClr val="7F0055"/>
                </a:solidFill>
                <a:latin typeface="Consolas" panose="020B0609020204030204" pitchFamily="49" charset="0"/>
              </a:rPr>
              <a:t>    if</a:t>
            </a:r>
            <a:r>
              <a:rPr lang="en-US" sz="1600" b="1" dirty="0">
                <a:solidFill>
                  <a:srgbClr val="000000"/>
                </a:solidFill>
                <a:latin typeface="Consolas" panose="020B0609020204030204" pitchFamily="49" charset="0"/>
              </a:rPr>
              <a:t> (</a:t>
            </a:r>
            <a:r>
              <a:rPr lang="en-US" sz="1600" b="1" dirty="0" err="1">
                <a:solidFill>
                  <a:srgbClr val="6A3E3E"/>
                </a:solidFill>
                <a:latin typeface="Consolas" panose="020B0609020204030204" pitchFamily="49" charset="0"/>
              </a:rPr>
              <a:t>type</a:t>
            </a:r>
            <a:r>
              <a:rPr lang="en-US" sz="1600" b="1" dirty="0" err="1">
                <a:solidFill>
                  <a:srgbClr val="000000"/>
                </a:solidFill>
                <a:latin typeface="Consolas" panose="020B0609020204030204" pitchFamily="49" charset="0"/>
              </a:rPr>
              <a:t>.equals</a:t>
            </a:r>
            <a:r>
              <a:rPr lang="en-US" sz="1600" b="1" dirty="0">
                <a:solidFill>
                  <a:srgbClr val="000000"/>
                </a:solidFill>
                <a:latin typeface="Consolas" panose="020B0609020204030204" pitchFamily="49" charset="0"/>
              </a:rPr>
              <a:t>(</a:t>
            </a:r>
            <a:r>
              <a:rPr lang="en-US" sz="1600" b="1" dirty="0">
                <a:solidFill>
                  <a:srgbClr val="2A00FF"/>
                </a:solidFill>
                <a:latin typeface="Consolas" panose="020B0609020204030204" pitchFamily="49" charset="0"/>
              </a:rPr>
              <a:t>"sausage"</a:t>
            </a:r>
            <a:r>
              <a:rPr lang="en-US" sz="1600" b="1" dirty="0">
                <a:solidFill>
                  <a:srgbClr val="000000"/>
                </a:solidFill>
                <a:latin typeface="Consolas" panose="020B0609020204030204" pitchFamily="49" charset="0"/>
              </a:rPr>
              <a:t>)) {</a:t>
            </a:r>
          </a:p>
          <a:p>
            <a:r>
              <a:rPr lang="en-US" sz="1600" dirty="0">
                <a:solidFill>
                  <a:srgbClr val="6A3E3E"/>
                </a:solidFill>
                <a:latin typeface="Consolas" panose="020B0609020204030204" pitchFamily="49" charset="0"/>
              </a:rPr>
              <a:t>      pizza</a:t>
            </a:r>
            <a:r>
              <a:rPr lang="en-US" sz="1600" dirty="0">
                <a:solidFill>
                  <a:srgbClr val="000000"/>
                </a:solidFill>
                <a:latin typeface="Consolas" panose="020B0609020204030204" pitchFamily="49" charset="0"/>
              </a:rPr>
              <a:t> = </a:t>
            </a:r>
            <a:r>
              <a:rPr lang="en-US" sz="1600" b="1" dirty="0">
                <a:solidFill>
                  <a:srgbClr val="7F0055"/>
                </a:solidFill>
                <a:latin typeface="Consolas" panose="020B0609020204030204" pitchFamily="49" charset="0"/>
              </a:rPr>
              <a:t>new</a:t>
            </a:r>
            <a:r>
              <a:rPr lang="en-US" sz="1600" b="1" dirty="0">
                <a:solidFill>
                  <a:srgbClr val="000000"/>
                </a:solidFill>
                <a:latin typeface="Consolas" panose="020B0609020204030204" pitchFamily="49" charset="0"/>
              </a:rPr>
              <a:t> </a:t>
            </a:r>
            <a:r>
              <a:rPr lang="en-US" sz="1600" b="1" dirty="0" err="1">
                <a:solidFill>
                  <a:srgbClr val="000000"/>
                </a:solidFill>
                <a:latin typeface="Consolas" panose="020B0609020204030204" pitchFamily="49" charset="0"/>
              </a:rPr>
              <a:t>SausagePizza</a:t>
            </a:r>
            <a:r>
              <a:rPr lang="en-US" sz="1600" b="1"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p>
          <a:p>
            <a:endParaRPr lang="en-US" sz="1600" dirty="0">
              <a:latin typeface="Consolas" panose="020B0609020204030204" pitchFamily="49" charset="0"/>
            </a:endParaRPr>
          </a:p>
          <a:p>
            <a:r>
              <a:rPr lang="en-US" sz="1600" b="1" dirty="0">
                <a:solidFill>
                  <a:srgbClr val="7F0055"/>
                </a:solidFill>
                <a:latin typeface="Consolas" panose="020B0609020204030204" pitchFamily="49" charset="0"/>
              </a:rPr>
              <a:t>  return</a:t>
            </a:r>
            <a:r>
              <a:rPr lang="en-US" sz="1600" b="1" dirty="0">
                <a:solidFill>
                  <a:srgbClr val="000000"/>
                </a:solidFill>
                <a:latin typeface="Consolas" panose="020B0609020204030204" pitchFamily="49" charset="0"/>
              </a:rPr>
              <a:t> </a:t>
            </a:r>
            <a:r>
              <a:rPr lang="en-US" sz="1600" b="1" dirty="0">
                <a:solidFill>
                  <a:srgbClr val="6A3E3E"/>
                </a:solidFill>
                <a:latin typeface="Consolas" panose="020B0609020204030204" pitchFamily="49" charset="0"/>
              </a:rPr>
              <a:t>pizza</a:t>
            </a:r>
            <a:r>
              <a:rPr lang="en-US" sz="1600" b="1"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endParaRPr lang="en-US" sz="1600" dirty="0">
              <a:effectLst/>
              <a:latin typeface="Times New Roman" panose="02020603050405020304" pitchFamily="18" charset="0"/>
              <a:ea typeface="Times New Roman" panose="02020603050405020304" pitchFamily="18" charset="0"/>
            </a:endParaRPr>
          </a:p>
        </p:txBody>
      </p:sp>
      <p:cxnSp>
        <p:nvCxnSpPr>
          <p:cNvPr id="9" name="Straight Arrow Connector 8"/>
          <p:cNvCxnSpPr/>
          <p:nvPr/>
        </p:nvCxnSpPr>
        <p:spPr>
          <a:xfrm>
            <a:off x="3363901" y="3657600"/>
            <a:ext cx="1066801" cy="0"/>
          </a:xfrm>
          <a:prstGeom prst="straightConnector1">
            <a:avLst/>
          </a:prstGeom>
          <a:ln>
            <a:solidFill>
              <a:srgbClr val="FF0000"/>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517228" y="5159514"/>
            <a:ext cx="6748963" cy="707886"/>
          </a:xfrm>
          <a:prstGeom prst="rect">
            <a:avLst/>
          </a:prstGeom>
          <a:ln/>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sz="2000" b="1" dirty="0"/>
              <a:t>The 220 student extended the factory with a subclass.</a:t>
            </a:r>
          </a:p>
          <a:p>
            <a:pPr algn="ctr"/>
            <a:r>
              <a:rPr lang="en-US" sz="2000" b="1" dirty="0"/>
              <a:t>Does this approach fix the design?</a:t>
            </a:r>
          </a:p>
        </p:txBody>
      </p:sp>
    </p:spTree>
    <p:extLst>
      <p:ext uri="{BB962C8B-B14F-4D97-AF65-F5344CB8AC3E}">
        <p14:creationId xmlns:p14="http://schemas.microsoft.com/office/powerpoint/2010/main" val="12643741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1358900" y="783981"/>
            <a:ext cx="6565900" cy="3788019"/>
          </a:xfrm>
          <a:prstGeom prst="rect">
            <a:avLst/>
          </a:prstGeom>
        </p:spPr>
      </p:pic>
      <p:sp>
        <p:nvSpPr>
          <p:cNvPr id="2" name="Title 1"/>
          <p:cNvSpPr>
            <a:spLocks noGrp="1"/>
          </p:cNvSpPr>
          <p:nvPr>
            <p:ph type="title"/>
          </p:nvPr>
        </p:nvSpPr>
        <p:spPr/>
        <p:txBody>
          <a:bodyPr/>
          <a:lstStyle/>
          <a:p>
            <a:r>
              <a:rPr lang="en-US" dirty="0"/>
              <a:t>What about Decorator?</a:t>
            </a:r>
          </a:p>
        </p:txBody>
      </p:sp>
      <p:sp>
        <p:nvSpPr>
          <p:cNvPr id="10" name="Rectangle 9"/>
          <p:cNvSpPr/>
          <p:nvPr/>
        </p:nvSpPr>
        <p:spPr>
          <a:xfrm>
            <a:off x="304800" y="4875074"/>
            <a:ext cx="8229600" cy="1754326"/>
          </a:xfrm>
          <a:prstGeom prst="rect">
            <a:avLst/>
          </a:prstGeom>
        </p:spPr>
        <p:txBody>
          <a:bodyPr wrap="square">
            <a:spAutoFit/>
          </a:bodyPr>
          <a:lstStyle/>
          <a:p>
            <a:r>
              <a:rPr lang="en-US" sz="1800" dirty="0">
                <a:solidFill>
                  <a:schemeClr val="accent1"/>
                </a:solidFill>
                <a:latin typeface="Courier" charset="0"/>
                <a:ea typeface="Courier" charset="0"/>
                <a:cs typeface="Courier" charset="0"/>
              </a:rPr>
              <a:t>factory = new </a:t>
            </a:r>
            <a:r>
              <a:rPr lang="en-US" sz="1800" dirty="0" err="1">
                <a:solidFill>
                  <a:schemeClr val="accent1"/>
                </a:solidFill>
                <a:latin typeface="Courier" charset="0"/>
                <a:ea typeface="Courier" charset="0"/>
                <a:cs typeface="Courier" charset="0"/>
              </a:rPr>
              <a:t>ClamPizzaFactory</a:t>
            </a:r>
            <a:r>
              <a:rPr lang="en-US" sz="1800" dirty="0">
                <a:solidFill>
                  <a:schemeClr val="accent1"/>
                </a:solidFill>
                <a:latin typeface="Courier" charset="0"/>
                <a:ea typeface="Courier" charset="0"/>
                <a:cs typeface="Courier" charset="0"/>
              </a:rPr>
              <a:t>(</a:t>
            </a:r>
          </a:p>
          <a:p>
            <a:r>
              <a:rPr lang="en-US" sz="1800" dirty="0">
                <a:solidFill>
                  <a:schemeClr val="accent1"/>
                </a:solidFill>
                <a:latin typeface="Courier" charset="0"/>
                <a:ea typeface="Courier" charset="0"/>
                <a:cs typeface="Courier" charset="0"/>
              </a:rPr>
              <a:t>          new </a:t>
            </a:r>
            <a:r>
              <a:rPr lang="en-US" sz="1800" dirty="0" err="1">
                <a:solidFill>
                  <a:schemeClr val="accent1"/>
                </a:solidFill>
                <a:latin typeface="Courier" charset="0"/>
                <a:ea typeface="Courier" charset="0"/>
                <a:cs typeface="Courier" charset="0"/>
              </a:rPr>
              <a:t>PepperoniPizzaFactory</a:t>
            </a:r>
            <a:r>
              <a:rPr lang="en-US" sz="1800" dirty="0">
                <a:solidFill>
                  <a:schemeClr val="accent1"/>
                </a:solidFill>
                <a:latin typeface="Courier" charset="0"/>
                <a:ea typeface="Courier" charset="0"/>
                <a:cs typeface="Courier" charset="0"/>
              </a:rPr>
              <a:t>(</a:t>
            </a:r>
          </a:p>
          <a:p>
            <a:r>
              <a:rPr lang="en-US" sz="1800" dirty="0">
                <a:solidFill>
                  <a:schemeClr val="accent1"/>
                </a:solidFill>
                <a:latin typeface="Courier" charset="0"/>
                <a:ea typeface="Courier" charset="0"/>
                <a:cs typeface="Courier" charset="0"/>
              </a:rPr>
              <a:t>          new </a:t>
            </a:r>
            <a:r>
              <a:rPr lang="en-US" sz="1800" dirty="0" err="1">
                <a:solidFill>
                  <a:schemeClr val="accent1"/>
                </a:solidFill>
                <a:latin typeface="Courier" charset="0"/>
                <a:ea typeface="Courier" charset="0"/>
                <a:cs typeface="Courier" charset="0"/>
              </a:rPr>
              <a:t>CheesePizzaFactory</a:t>
            </a:r>
            <a:r>
              <a:rPr lang="en-US" sz="1800" dirty="0">
                <a:solidFill>
                  <a:schemeClr val="accent1"/>
                </a:solidFill>
                <a:latin typeface="Courier" charset="0"/>
                <a:ea typeface="Courier" charset="0"/>
                <a:cs typeface="Courier" charset="0"/>
              </a:rPr>
              <a:t>()  ));</a:t>
            </a:r>
          </a:p>
          <a:p>
            <a:r>
              <a:rPr lang="en-US" sz="1800" dirty="0">
                <a:solidFill>
                  <a:schemeClr val="accent1"/>
                </a:solidFill>
                <a:latin typeface="Courier" charset="0"/>
                <a:ea typeface="Courier" charset="0"/>
                <a:cs typeface="Courier" charset="0"/>
              </a:rPr>
              <a:t>…</a:t>
            </a:r>
          </a:p>
          <a:p>
            <a:r>
              <a:rPr lang="en-US" sz="1800" dirty="0">
                <a:solidFill>
                  <a:schemeClr val="accent1"/>
                </a:solidFill>
                <a:latin typeface="Courier" charset="0"/>
                <a:ea typeface="Courier" charset="0"/>
                <a:cs typeface="Courier" charset="0"/>
              </a:rPr>
              <a:t>factory = new </a:t>
            </a:r>
            <a:r>
              <a:rPr lang="en-US" sz="1800" dirty="0" err="1">
                <a:solidFill>
                  <a:schemeClr val="accent1"/>
                </a:solidFill>
                <a:latin typeface="Courier" charset="0"/>
                <a:ea typeface="Courier" charset="0"/>
                <a:cs typeface="Courier" charset="0"/>
              </a:rPr>
              <a:t>SausagePizzaFactory</a:t>
            </a:r>
            <a:r>
              <a:rPr lang="en-US" sz="1800" dirty="0">
                <a:solidFill>
                  <a:schemeClr val="accent1"/>
                </a:solidFill>
                <a:latin typeface="Courier" charset="0"/>
                <a:ea typeface="Courier" charset="0"/>
                <a:cs typeface="Courier" charset="0"/>
              </a:rPr>
              <a:t>(factory);</a:t>
            </a:r>
          </a:p>
          <a:p>
            <a:r>
              <a:rPr lang="en-US" sz="1800" dirty="0">
                <a:solidFill>
                  <a:schemeClr val="accent1"/>
                </a:solidFill>
                <a:latin typeface="Courier" charset="0"/>
                <a:ea typeface="Courier" charset="0"/>
                <a:cs typeface="Courier" charset="0"/>
              </a:rPr>
              <a:t> </a:t>
            </a:r>
          </a:p>
        </p:txBody>
      </p:sp>
    </p:spTree>
    <p:extLst>
      <p:ext uri="{BB962C8B-B14F-4D97-AF65-F5344CB8AC3E}">
        <p14:creationId xmlns:p14="http://schemas.microsoft.com/office/powerpoint/2010/main" val="110171542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609600"/>
          </a:xfrm>
        </p:spPr>
        <p:txBody>
          <a:bodyPr/>
          <a:lstStyle/>
          <a:p>
            <a:r>
              <a:rPr lang="en-US" dirty="0"/>
              <a:t>Supporting Regional Pizza</a:t>
            </a:r>
          </a:p>
        </p:txBody>
      </p:sp>
      <p:pic>
        <p:nvPicPr>
          <p:cNvPr id="5" name="Picture 2" descr="C:\Users\rupakhet\Documents\Rose-Hulman\Teaching\CSSE-374\Winter-14-15\CourseManagement\a.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82600" y="1016000"/>
            <a:ext cx="8293600" cy="423364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04800" y="5616714"/>
            <a:ext cx="4541628" cy="707886"/>
          </a:xfrm>
          <a:prstGeom prst="rect">
            <a:avLst/>
          </a:prstGeom>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000" b="1" dirty="0"/>
              <a:t>But maybe we don’t like decoupling</a:t>
            </a:r>
          </a:p>
          <a:p>
            <a:r>
              <a:rPr lang="en-US" sz="2000" b="1" dirty="0"/>
              <a:t>the store from the factory?</a:t>
            </a:r>
          </a:p>
        </p:txBody>
      </p:sp>
    </p:spTree>
    <p:extLst>
      <p:ext uri="{BB962C8B-B14F-4D97-AF65-F5344CB8AC3E}">
        <p14:creationId xmlns:p14="http://schemas.microsoft.com/office/powerpoint/2010/main" val="149005195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25400" y="914400"/>
            <a:ext cx="5547360" cy="2133600"/>
          </a:xfrm>
          <a:prstGeom prst="rect">
            <a:avLst/>
          </a:prstGeom>
        </p:spPr>
      </p:pic>
      <p:sp>
        <p:nvSpPr>
          <p:cNvPr id="2" name="Title 1"/>
          <p:cNvSpPr>
            <a:spLocks noGrp="1"/>
          </p:cNvSpPr>
          <p:nvPr>
            <p:ph type="title"/>
          </p:nvPr>
        </p:nvSpPr>
        <p:spPr/>
        <p:txBody>
          <a:bodyPr/>
          <a:lstStyle/>
          <a:p>
            <a:r>
              <a:rPr lang="en-US" dirty="0"/>
              <a:t>Factory Method</a:t>
            </a:r>
          </a:p>
        </p:txBody>
      </p:sp>
      <p:sp>
        <p:nvSpPr>
          <p:cNvPr id="5" name="TextBox 4"/>
          <p:cNvSpPr txBox="1"/>
          <p:nvPr/>
        </p:nvSpPr>
        <p:spPr>
          <a:xfrm>
            <a:off x="4264414" y="590490"/>
            <a:ext cx="4358886" cy="400110"/>
          </a:xfrm>
          <a:prstGeom prst="rect">
            <a:avLst/>
          </a:prstGeom>
          <a:ln/>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sz="2000" dirty="0"/>
              <a:t>Use subclasses instead </a:t>
            </a:r>
            <a:r>
              <a:rPr lang="en-US" sz="2000"/>
              <a:t>of Factories</a:t>
            </a:r>
            <a:endParaRPr lang="en-US" sz="2000" dirty="0"/>
          </a:p>
        </p:txBody>
      </p:sp>
      <p:sp>
        <p:nvSpPr>
          <p:cNvPr id="9" name="Rectangle 8"/>
          <p:cNvSpPr/>
          <p:nvPr/>
        </p:nvSpPr>
        <p:spPr>
          <a:xfrm>
            <a:off x="4724400" y="3352800"/>
            <a:ext cx="4343400" cy="2893100"/>
          </a:xfrm>
          <a:prstGeom prst="rect">
            <a:avLst/>
          </a:prstGeom>
          <a:ln>
            <a:solidFill>
              <a:schemeClr val="tx1"/>
            </a:solidFill>
          </a:ln>
        </p:spPr>
        <p:txBody>
          <a:bodyPr wrap="square">
            <a:spAutoFit/>
          </a:bodyPr>
          <a:lstStyle/>
          <a:p>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abstract</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class</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PizzaStore</a:t>
            </a:r>
            <a:r>
              <a:rPr lang="en-US" sz="1400" b="1" dirty="0">
                <a:solidFill>
                  <a:srgbClr val="000000"/>
                </a:solidFill>
                <a:latin typeface="Consolas" panose="020B0609020204030204" pitchFamily="49" charset="0"/>
              </a:rPr>
              <a:t> {</a:t>
            </a:r>
            <a:endParaRPr lang="en-US" sz="1400" dirty="0">
              <a:solidFill>
                <a:srgbClr val="000000"/>
              </a:solidFill>
              <a:latin typeface="Consolas" panose="020B0609020204030204" pitchFamily="49" charset="0"/>
            </a:endParaRPr>
          </a:p>
          <a:p>
            <a:r>
              <a:rPr lang="en-US" sz="1400" b="1" dirty="0">
                <a:solidFill>
                  <a:srgbClr val="7F0055"/>
                </a:solidFill>
                <a:latin typeface="Consolas" panose="020B0609020204030204" pitchFamily="49" charset="0"/>
              </a:rPr>
              <a:t>  abstract</a:t>
            </a:r>
            <a:r>
              <a:rPr lang="en-US" sz="1400" b="1" dirty="0">
                <a:solidFill>
                  <a:srgbClr val="000000"/>
                </a:solidFill>
                <a:latin typeface="Consolas" panose="020B0609020204030204" pitchFamily="49" charset="0"/>
              </a:rPr>
              <a:t> Pizza </a:t>
            </a:r>
            <a:r>
              <a:rPr lang="en-US" sz="1400" b="1" dirty="0" err="1">
                <a:solidFill>
                  <a:srgbClr val="000000"/>
                </a:solidFill>
                <a:latin typeface="Consolas" panose="020B0609020204030204" pitchFamily="49" charset="0"/>
              </a:rPr>
              <a:t>createPizza</a:t>
            </a:r>
            <a:r>
              <a:rPr lang="en-US" sz="1400" b="1" dirty="0">
                <a:solidFill>
                  <a:srgbClr val="000000"/>
                </a:solidFill>
                <a:latin typeface="Consolas" panose="020B0609020204030204" pitchFamily="49" charset="0"/>
              </a:rPr>
              <a:t>(String </a:t>
            </a:r>
            <a:r>
              <a:rPr lang="en-US" sz="1400" b="1" dirty="0">
                <a:solidFill>
                  <a:srgbClr val="6A3E3E"/>
                </a:solidFill>
                <a:latin typeface="Consolas" panose="020B0609020204030204" pitchFamily="49" charset="0"/>
              </a:rPr>
              <a:t>item</a:t>
            </a:r>
            <a:r>
              <a:rPr lang="en-US" sz="1400" b="1" dirty="0">
                <a:solidFill>
                  <a:srgbClr val="000000"/>
                </a:solidFill>
                <a:latin typeface="Consolas" panose="020B0609020204030204" pitchFamily="49" charset="0"/>
              </a:rPr>
              <a:t>);</a:t>
            </a:r>
            <a:endParaRPr lang="en-US" sz="1400" dirty="0">
              <a:solidFill>
                <a:srgbClr val="000000"/>
              </a:solidFill>
              <a:latin typeface="Consolas" panose="020B0609020204030204" pitchFamily="49" charset="0"/>
            </a:endParaRPr>
          </a:p>
          <a:p>
            <a:r>
              <a:rPr lang="en-US" sz="1400" b="1" dirty="0">
                <a:solidFill>
                  <a:srgbClr val="7F0055"/>
                </a:solidFill>
                <a:latin typeface="Consolas" panose="020B0609020204030204" pitchFamily="49" charset="0"/>
              </a:rPr>
              <a:t>  public</a:t>
            </a:r>
            <a:r>
              <a:rPr lang="en-US" sz="1400" b="1" dirty="0">
                <a:solidFill>
                  <a:srgbClr val="000000"/>
                </a:solidFill>
                <a:latin typeface="Consolas" panose="020B0609020204030204" pitchFamily="49" charset="0"/>
              </a:rPr>
              <a:t> Pizza </a:t>
            </a:r>
            <a:r>
              <a:rPr lang="en-US" sz="1400" b="1" dirty="0" err="1">
                <a:solidFill>
                  <a:srgbClr val="000000"/>
                </a:solidFill>
                <a:latin typeface="Consolas" panose="020B0609020204030204" pitchFamily="49" charset="0"/>
              </a:rPr>
              <a:t>orderPizza</a:t>
            </a:r>
            <a:r>
              <a:rPr lang="en-US" sz="1400" b="1" dirty="0">
                <a:solidFill>
                  <a:srgbClr val="000000"/>
                </a:solidFill>
                <a:latin typeface="Consolas" panose="020B0609020204030204" pitchFamily="49" charset="0"/>
              </a:rPr>
              <a:t>(String </a:t>
            </a:r>
            <a:r>
              <a:rPr lang="en-US" sz="1400" b="1" dirty="0">
                <a:solidFill>
                  <a:srgbClr val="6A3E3E"/>
                </a:solidFill>
                <a:latin typeface="Consolas" panose="020B0609020204030204" pitchFamily="49" charset="0"/>
              </a:rPr>
              <a:t>type</a:t>
            </a:r>
            <a:r>
              <a:rPr lang="en-US" sz="1400" b="1"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Pizza </a:t>
            </a:r>
            <a:r>
              <a:rPr lang="en-US" sz="1400" dirty="0" err="1">
                <a:solidFill>
                  <a:srgbClr val="6A3E3E"/>
                </a:solidFill>
                <a:latin typeface="Consolas" panose="020B0609020204030204" pitchFamily="49" charset="0"/>
              </a:rPr>
              <a:t>pizza</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createPizza</a:t>
            </a:r>
            <a:r>
              <a:rPr lang="en-US" sz="1400" dirty="0">
                <a:solidFill>
                  <a:srgbClr val="000000"/>
                </a:solidFill>
                <a:latin typeface="Consolas" panose="020B0609020204030204" pitchFamily="49" charset="0"/>
              </a:rPr>
              <a:t>(</a:t>
            </a:r>
            <a:r>
              <a:rPr lang="en-US" sz="1400" dirty="0">
                <a:solidFill>
                  <a:srgbClr val="6A3E3E"/>
                </a:solidFill>
                <a:latin typeface="Consolas" panose="020B0609020204030204" pitchFamily="49" charset="0"/>
              </a:rPr>
              <a:t>type</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System.</a:t>
            </a:r>
            <a:r>
              <a:rPr lang="en-US" sz="1400" b="1" i="1" dirty="0" err="1">
                <a:solidFill>
                  <a:srgbClr val="0000C0"/>
                </a:solidFill>
                <a:latin typeface="Consolas" panose="020B0609020204030204" pitchFamily="49" charset="0"/>
              </a:rPr>
              <a:t>out</a:t>
            </a:r>
            <a:r>
              <a:rPr lang="en-US" sz="1400" b="1" i="1" dirty="0" err="1">
                <a:solidFill>
                  <a:srgbClr val="000000"/>
                </a:solidFill>
                <a:latin typeface="Consolas" panose="020B0609020204030204" pitchFamily="49" charset="0"/>
              </a:rPr>
              <a:t>.println</a:t>
            </a:r>
            <a:r>
              <a:rPr lang="en-US" sz="1400" b="1" i="1" dirty="0">
                <a:solidFill>
                  <a:srgbClr val="000000"/>
                </a:solidFill>
                <a:latin typeface="Consolas" panose="020B0609020204030204" pitchFamily="49" charset="0"/>
              </a:rPr>
              <a:t>(</a:t>
            </a:r>
            <a:r>
              <a:rPr lang="en-US" sz="1400" b="1" i="1" dirty="0">
                <a:solidFill>
                  <a:srgbClr val="2A00FF"/>
                </a:solidFill>
                <a:latin typeface="Consolas" panose="020B0609020204030204" pitchFamily="49" charset="0"/>
              </a:rPr>
              <a:t>"--- Making a "</a:t>
            </a:r>
            <a:r>
              <a:rPr lang="en-US" sz="1400" b="1" i="1" dirty="0">
                <a:solidFill>
                  <a:srgbClr val="000000"/>
                </a:solidFill>
                <a:latin typeface="Consolas" panose="020B0609020204030204" pitchFamily="49" charset="0"/>
              </a:rPr>
              <a:t> +</a:t>
            </a:r>
          </a:p>
          <a:p>
            <a:r>
              <a:rPr lang="en-US" sz="1400" b="1" i="1" dirty="0">
                <a:solidFill>
                  <a:srgbClr val="000000"/>
                </a:solidFill>
                <a:latin typeface="Consolas" panose="020B0609020204030204" pitchFamily="49" charset="0"/>
              </a:rPr>
              <a:t>        </a:t>
            </a:r>
            <a:r>
              <a:rPr lang="en-US" sz="1400" b="1" i="1" dirty="0" err="1">
                <a:solidFill>
                  <a:srgbClr val="6A3E3E"/>
                </a:solidFill>
                <a:latin typeface="Consolas" panose="020B0609020204030204" pitchFamily="49" charset="0"/>
              </a:rPr>
              <a:t>pizza</a:t>
            </a:r>
            <a:r>
              <a:rPr lang="en-US" sz="1400" b="1" i="1" dirty="0" err="1">
                <a:solidFill>
                  <a:srgbClr val="000000"/>
                </a:solidFill>
                <a:latin typeface="Consolas" panose="020B0609020204030204" pitchFamily="49" charset="0"/>
              </a:rPr>
              <a:t>.getName</a:t>
            </a:r>
            <a:r>
              <a:rPr lang="en-US" sz="1400" b="1" i="1" dirty="0">
                <a:solidFill>
                  <a:srgbClr val="000000"/>
                </a:solidFill>
                <a:latin typeface="Consolas" panose="020B0609020204030204" pitchFamily="49" charset="0"/>
              </a:rPr>
              <a:t>() + </a:t>
            </a:r>
            <a:r>
              <a:rPr lang="en-US" sz="1400" b="1" i="1" dirty="0">
                <a:solidFill>
                  <a:srgbClr val="2A00FF"/>
                </a:solidFill>
                <a:latin typeface="Consolas" panose="020B0609020204030204" pitchFamily="49" charset="0"/>
              </a:rPr>
              <a:t>" ---"</a:t>
            </a:r>
            <a:r>
              <a:rPr lang="en-US" sz="1400" b="1" i="1" dirty="0">
                <a:solidFill>
                  <a:srgbClr val="000000"/>
                </a:solidFill>
                <a:latin typeface="Consolas" panose="020B0609020204030204" pitchFamily="49" charset="0"/>
              </a:rPr>
              <a:t>);</a:t>
            </a:r>
          </a:p>
          <a:p>
            <a:r>
              <a:rPr lang="en-US" sz="1400" dirty="0">
                <a:solidFill>
                  <a:srgbClr val="6A3E3E"/>
                </a:solidFill>
                <a:latin typeface="Consolas" panose="020B0609020204030204" pitchFamily="49" charset="0"/>
              </a:rPr>
              <a:t>    </a:t>
            </a:r>
            <a:r>
              <a:rPr lang="en-US" sz="1400" dirty="0" err="1">
                <a:solidFill>
                  <a:srgbClr val="6A3E3E"/>
                </a:solidFill>
                <a:latin typeface="Consolas" panose="020B0609020204030204" pitchFamily="49" charset="0"/>
              </a:rPr>
              <a:t>pizza</a:t>
            </a:r>
            <a:r>
              <a:rPr lang="en-US" sz="1400" dirty="0" err="1">
                <a:solidFill>
                  <a:srgbClr val="000000"/>
                </a:solidFill>
                <a:latin typeface="Consolas" panose="020B0609020204030204" pitchFamily="49" charset="0"/>
              </a:rPr>
              <a:t>.prepare</a:t>
            </a:r>
            <a:r>
              <a:rPr lang="en-US" sz="1400" dirty="0">
                <a:solidFill>
                  <a:srgbClr val="000000"/>
                </a:solidFill>
                <a:latin typeface="Consolas" panose="020B0609020204030204" pitchFamily="49" charset="0"/>
              </a:rPr>
              <a:t>();</a:t>
            </a:r>
          </a:p>
          <a:p>
            <a:r>
              <a:rPr lang="en-US" sz="1400" dirty="0">
                <a:solidFill>
                  <a:srgbClr val="6A3E3E"/>
                </a:solidFill>
                <a:latin typeface="Consolas" panose="020B0609020204030204" pitchFamily="49" charset="0"/>
              </a:rPr>
              <a:t>    </a:t>
            </a:r>
            <a:r>
              <a:rPr lang="en-US" sz="1400" dirty="0" err="1">
                <a:solidFill>
                  <a:srgbClr val="6A3E3E"/>
                </a:solidFill>
                <a:latin typeface="Consolas" panose="020B0609020204030204" pitchFamily="49" charset="0"/>
              </a:rPr>
              <a:t>pizza</a:t>
            </a:r>
            <a:r>
              <a:rPr lang="en-US" sz="1400" dirty="0" err="1">
                <a:solidFill>
                  <a:srgbClr val="000000"/>
                </a:solidFill>
                <a:latin typeface="Consolas" panose="020B0609020204030204" pitchFamily="49" charset="0"/>
              </a:rPr>
              <a:t>.bake</a:t>
            </a:r>
            <a:r>
              <a:rPr lang="en-US" sz="1400" dirty="0">
                <a:solidFill>
                  <a:srgbClr val="000000"/>
                </a:solidFill>
                <a:latin typeface="Consolas" panose="020B0609020204030204" pitchFamily="49" charset="0"/>
              </a:rPr>
              <a:t>();</a:t>
            </a:r>
          </a:p>
          <a:p>
            <a:r>
              <a:rPr lang="en-US" sz="1400" dirty="0">
                <a:solidFill>
                  <a:srgbClr val="6A3E3E"/>
                </a:solidFill>
                <a:latin typeface="Consolas" panose="020B0609020204030204" pitchFamily="49" charset="0"/>
              </a:rPr>
              <a:t>    </a:t>
            </a:r>
            <a:r>
              <a:rPr lang="en-US" sz="1400" dirty="0" err="1">
                <a:solidFill>
                  <a:srgbClr val="6A3E3E"/>
                </a:solidFill>
                <a:latin typeface="Consolas" panose="020B0609020204030204" pitchFamily="49" charset="0"/>
              </a:rPr>
              <a:t>pizza</a:t>
            </a:r>
            <a:r>
              <a:rPr lang="en-US" sz="1400" dirty="0" err="1">
                <a:solidFill>
                  <a:srgbClr val="000000"/>
                </a:solidFill>
                <a:latin typeface="Consolas" panose="020B0609020204030204" pitchFamily="49" charset="0"/>
              </a:rPr>
              <a:t>.cut</a:t>
            </a:r>
            <a:r>
              <a:rPr lang="en-US" sz="1400" dirty="0">
                <a:solidFill>
                  <a:srgbClr val="000000"/>
                </a:solidFill>
                <a:latin typeface="Consolas" panose="020B0609020204030204" pitchFamily="49" charset="0"/>
              </a:rPr>
              <a:t>();</a:t>
            </a:r>
          </a:p>
          <a:p>
            <a:r>
              <a:rPr lang="en-US" sz="1400" dirty="0">
                <a:solidFill>
                  <a:srgbClr val="6A3E3E"/>
                </a:solidFill>
                <a:latin typeface="Consolas" panose="020B0609020204030204" pitchFamily="49" charset="0"/>
              </a:rPr>
              <a:t>    </a:t>
            </a:r>
            <a:r>
              <a:rPr lang="en-US" sz="1400" dirty="0" err="1">
                <a:solidFill>
                  <a:srgbClr val="6A3E3E"/>
                </a:solidFill>
                <a:latin typeface="Consolas" panose="020B0609020204030204" pitchFamily="49" charset="0"/>
              </a:rPr>
              <a:t>pizza</a:t>
            </a:r>
            <a:r>
              <a:rPr lang="en-US" sz="1400" dirty="0" err="1">
                <a:solidFill>
                  <a:srgbClr val="000000"/>
                </a:solidFill>
                <a:latin typeface="Consolas" panose="020B0609020204030204" pitchFamily="49" charset="0"/>
              </a:rPr>
              <a:t>.box</a:t>
            </a:r>
            <a:r>
              <a:rPr lang="en-US" sz="1400" dirty="0">
                <a:solidFill>
                  <a:srgbClr val="000000"/>
                </a:solidFill>
                <a:latin typeface="Consolas" panose="020B0609020204030204" pitchFamily="49" charset="0"/>
              </a:rPr>
              <a:t>();</a:t>
            </a:r>
          </a:p>
          <a:p>
            <a:r>
              <a:rPr lang="en-US" sz="1400" b="1" dirty="0">
                <a:solidFill>
                  <a:srgbClr val="7F0055"/>
                </a:solidFill>
                <a:latin typeface="Consolas" panose="020B0609020204030204" pitchFamily="49" charset="0"/>
              </a:rPr>
              <a:t>    return</a:t>
            </a:r>
            <a:r>
              <a:rPr lang="en-US" sz="1400" b="1" dirty="0">
                <a:solidFill>
                  <a:srgbClr val="000000"/>
                </a:solidFill>
                <a:latin typeface="Consolas" panose="020B0609020204030204" pitchFamily="49" charset="0"/>
              </a:rPr>
              <a:t> </a:t>
            </a:r>
            <a:r>
              <a:rPr lang="en-US" sz="1400" b="1" dirty="0">
                <a:solidFill>
                  <a:srgbClr val="6A3E3E"/>
                </a:solidFill>
                <a:latin typeface="Consolas" panose="020B0609020204030204" pitchFamily="49" charset="0"/>
              </a:rPr>
              <a:t>pizza</a:t>
            </a:r>
            <a:r>
              <a:rPr lang="en-US" sz="1400" b="1"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a:t>
            </a:r>
          </a:p>
        </p:txBody>
      </p:sp>
      <p:sp>
        <p:nvSpPr>
          <p:cNvPr id="10" name="Rectangle 9"/>
          <p:cNvSpPr/>
          <p:nvPr/>
        </p:nvSpPr>
        <p:spPr>
          <a:xfrm>
            <a:off x="152400" y="2971800"/>
            <a:ext cx="4445000" cy="3323987"/>
          </a:xfrm>
          <a:prstGeom prst="rect">
            <a:avLst/>
          </a:prstGeom>
          <a:ln>
            <a:solidFill>
              <a:schemeClr val="tx1"/>
            </a:solidFill>
          </a:ln>
        </p:spPr>
        <p:txBody>
          <a:bodyPr wrap="square">
            <a:spAutoFit/>
          </a:bodyPr>
          <a:lstStyle/>
          <a:p>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class</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NYPizzaStore</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extends</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PizzaStore</a:t>
            </a:r>
            <a:r>
              <a:rPr lang="en-US" sz="1400" b="1" dirty="0">
                <a:solidFill>
                  <a:srgbClr val="000000"/>
                </a:solidFill>
                <a:latin typeface="Consolas" panose="020B0609020204030204" pitchFamily="49" charset="0"/>
              </a:rPr>
              <a:t> {</a:t>
            </a:r>
          </a:p>
          <a:p>
            <a:endParaRPr lang="en-US" sz="1400" dirty="0">
              <a:latin typeface="Consolas" panose="020B0609020204030204" pitchFamily="49" charset="0"/>
            </a:endParaRPr>
          </a:p>
          <a:p>
            <a:r>
              <a:rPr lang="en-US" sz="1400" dirty="0">
                <a:solidFill>
                  <a:srgbClr val="000000"/>
                </a:solidFill>
                <a:latin typeface="Consolas" panose="020B0609020204030204" pitchFamily="49" charset="0"/>
              </a:rPr>
              <a:t>  Pizza </a:t>
            </a:r>
            <a:r>
              <a:rPr lang="en-US" sz="1400" dirty="0" err="1">
                <a:solidFill>
                  <a:srgbClr val="000000"/>
                </a:solidFill>
                <a:latin typeface="Consolas" panose="020B0609020204030204" pitchFamily="49" charset="0"/>
              </a:rPr>
              <a:t>createPizza</a:t>
            </a:r>
            <a:r>
              <a:rPr lang="en-US" sz="1400" dirty="0">
                <a:solidFill>
                  <a:srgbClr val="000000"/>
                </a:solidFill>
                <a:latin typeface="Consolas" panose="020B0609020204030204" pitchFamily="49" charset="0"/>
              </a:rPr>
              <a:t>(String </a:t>
            </a:r>
            <a:r>
              <a:rPr lang="en-US" sz="1400" dirty="0">
                <a:solidFill>
                  <a:srgbClr val="6A3E3E"/>
                </a:solidFill>
                <a:latin typeface="Consolas" panose="020B0609020204030204" pitchFamily="49" charset="0"/>
              </a:rPr>
              <a:t>item</a:t>
            </a:r>
            <a:r>
              <a:rPr lang="en-US" sz="1400" dirty="0">
                <a:solidFill>
                  <a:srgbClr val="000000"/>
                </a:solidFill>
                <a:latin typeface="Consolas" panose="020B0609020204030204" pitchFamily="49" charset="0"/>
              </a:rPr>
              <a:t>) {</a:t>
            </a:r>
          </a:p>
          <a:p>
            <a:r>
              <a:rPr lang="en-US" sz="1400" b="1" dirty="0">
                <a:solidFill>
                  <a:srgbClr val="7F0055"/>
                </a:solidFill>
                <a:latin typeface="Consolas" panose="020B0609020204030204" pitchFamily="49" charset="0"/>
              </a:rPr>
              <a:t>    if</a:t>
            </a:r>
            <a:r>
              <a:rPr lang="en-US" sz="1400" b="1" dirty="0">
                <a:solidFill>
                  <a:srgbClr val="000000"/>
                </a:solidFill>
                <a:latin typeface="Consolas" panose="020B0609020204030204" pitchFamily="49" charset="0"/>
              </a:rPr>
              <a:t> (</a:t>
            </a:r>
            <a:r>
              <a:rPr lang="en-US" sz="1400" b="1" dirty="0" err="1">
                <a:solidFill>
                  <a:srgbClr val="6A3E3E"/>
                </a:solidFill>
                <a:latin typeface="Consolas" panose="020B0609020204030204" pitchFamily="49" charset="0"/>
              </a:rPr>
              <a:t>item</a:t>
            </a:r>
            <a:r>
              <a:rPr lang="en-US" sz="1400" b="1" dirty="0" err="1">
                <a:solidFill>
                  <a:srgbClr val="000000"/>
                </a:solidFill>
                <a:latin typeface="Consolas" panose="020B0609020204030204" pitchFamily="49" charset="0"/>
              </a:rPr>
              <a:t>.equals</a:t>
            </a:r>
            <a:r>
              <a:rPr lang="en-US" sz="1400" b="1" dirty="0">
                <a:solidFill>
                  <a:srgbClr val="000000"/>
                </a:solidFill>
                <a:latin typeface="Consolas" panose="020B0609020204030204" pitchFamily="49" charset="0"/>
              </a:rPr>
              <a:t>(</a:t>
            </a:r>
            <a:r>
              <a:rPr lang="en-US" sz="1400" b="1" dirty="0">
                <a:solidFill>
                  <a:srgbClr val="2A00FF"/>
                </a:solidFill>
                <a:latin typeface="Consolas" panose="020B0609020204030204" pitchFamily="49" charset="0"/>
              </a:rPr>
              <a:t>"cheese"</a:t>
            </a:r>
            <a:r>
              <a:rPr lang="en-US" sz="1400" b="1" dirty="0">
                <a:solidFill>
                  <a:srgbClr val="000000"/>
                </a:solidFill>
                <a:latin typeface="Consolas" panose="020B0609020204030204" pitchFamily="49" charset="0"/>
              </a:rPr>
              <a:t>)) {</a:t>
            </a:r>
          </a:p>
          <a:p>
            <a:r>
              <a:rPr lang="en-US" sz="1400" b="1" dirty="0">
                <a:solidFill>
                  <a:srgbClr val="7F0055"/>
                </a:solidFill>
                <a:latin typeface="Consolas" panose="020B0609020204030204" pitchFamily="49" charset="0"/>
              </a:rPr>
              <a:t>      return</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new</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NYStyleCheesePizza</a:t>
            </a:r>
            <a:r>
              <a:rPr lang="en-US" sz="1400" b="1"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 </a:t>
            </a:r>
            <a:r>
              <a:rPr lang="en-US" sz="1400" b="1" dirty="0">
                <a:solidFill>
                  <a:srgbClr val="7F0055"/>
                </a:solidFill>
                <a:latin typeface="Consolas" panose="020B0609020204030204" pitchFamily="49" charset="0"/>
              </a:rPr>
              <a:t>else</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if</a:t>
            </a:r>
            <a:r>
              <a:rPr lang="en-US" sz="1400" b="1" dirty="0">
                <a:solidFill>
                  <a:srgbClr val="000000"/>
                </a:solidFill>
                <a:latin typeface="Consolas" panose="020B0609020204030204" pitchFamily="49" charset="0"/>
              </a:rPr>
              <a:t> (</a:t>
            </a:r>
            <a:r>
              <a:rPr lang="en-US" sz="1400" b="1" dirty="0" err="1">
                <a:solidFill>
                  <a:srgbClr val="6A3E3E"/>
                </a:solidFill>
                <a:latin typeface="Consolas" panose="020B0609020204030204" pitchFamily="49" charset="0"/>
              </a:rPr>
              <a:t>item</a:t>
            </a:r>
            <a:r>
              <a:rPr lang="en-US" sz="1400" b="1" dirty="0" err="1">
                <a:solidFill>
                  <a:srgbClr val="000000"/>
                </a:solidFill>
                <a:latin typeface="Consolas" panose="020B0609020204030204" pitchFamily="49" charset="0"/>
              </a:rPr>
              <a:t>.equals</a:t>
            </a:r>
            <a:r>
              <a:rPr lang="en-US" sz="1400" b="1" dirty="0">
                <a:solidFill>
                  <a:srgbClr val="000000"/>
                </a:solidFill>
                <a:latin typeface="Consolas" panose="020B0609020204030204" pitchFamily="49" charset="0"/>
              </a:rPr>
              <a:t>(</a:t>
            </a:r>
            <a:r>
              <a:rPr lang="en-US" sz="1400" b="1" dirty="0">
                <a:solidFill>
                  <a:srgbClr val="2A00FF"/>
                </a:solidFill>
                <a:latin typeface="Consolas" panose="020B0609020204030204" pitchFamily="49" charset="0"/>
              </a:rPr>
              <a:t>"veggie"</a:t>
            </a:r>
            <a:r>
              <a:rPr lang="en-US" sz="1400" b="1" dirty="0">
                <a:solidFill>
                  <a:srgbClr val="000000"/>
                </a:solidFill>
                <a:latin typeface="Consolas" panose="020B0609020204030204" pitchFamily="49" charset="0"/>
              </a:rPr>
              <a:t>)) {</a:t>
            </a:r>
          </a:p>
          <a:p>
            <a:r>
              <a:rPr lang="en-US" sz="1400" b="1" dirty="0">
                <a:solidFill>
                  <a:srgbClr val="7F0055"/>
                </a:solidFill>
                <a:latin typeface="Consolas" panose="020B0609020204030204" pitchFamily="49" charset="0"/>
              </a:rPr>
              <a:t>      return</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new</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NYStyleVeggiePizza</a:t>
            </a:r>
            <a:r>
              <a:rPr lang="en-US" sz="1400" b="1"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 </a:t>
            </a:r>
            <a:r>
              <a:rPr lang="en-US" sz="1400" b="1" dirty="0">
                <a:solidFill>
                  <a:srgbClr val="7F0055"/>
                </a:solidFill>
                <a:latin typeface="Consolas" panose="020B0609020204030204" pitchFamily="49" charset="0"/>
              </a:rPr>
              <a:t>else</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if</a:t>
            </a:r>
            <a:r>
              <a:rPr lang="en-US" sz="1400" b="1" dirty="0">
                <a:solidFill>
                  <a:srgbClr val="000000"/>
                </a:solidFill>
                <a:latin typeface="Consolas" panose="020B0609020204030204" pitchFamily="49" charset="0"/>
              </a:rPr>
              <a:t> (</a:t>
            </a:r>
            <a:r>
              <a:rPr lang="en-US" sz="1400" b="1" dirty="0" err="1">
                <a:solidFill>
                  <a:srgbClr val="6A3E3E"/>
                </a:solidFill>
                <a:latin typeface="Consolas" panose="020B0609020204030204" pitchFamily="49" charset="0"/>
              </a:rPr>
              <a:t>item</a:t>
            </a:r>
            <a:r>
              <a:rPr lang="en-US" sz="1400" b="1" dirty="0" err="1">
                <a:solidFill>
                  <a:srgbClr val="000000"/>
                </a:solidFill>
                <a:latin typeface="Consolas" panose="020B0609020204030204" pitchFamily="49" charset="0"/>
              </a:rPr>
              <a:t>.equals</a:t>
            </a:r>
            <a:r>
              <a:rPr lang="en-US" sz="1400" b="1" dirty="0">
                <a:solidFill>
                  <a:srgbClr val="000000"/>
                </a:solidFill>
                <a:latin typeface="Consolas" panose="020B0609020204030204" pitchFamily="49" charset="0"/>
              </a:rPr>
              <a:t>(</a:t>
            </a:r>
            <a:r>
              <a:rPr lang="en-US" sz="1400" b="1" dirty="0">
                <a:solidFill>
                  <a:srgbClr val="2A00FF"/>
                </a:solidFill>
                <a:latin typeface="Consolas" panose="020B0609020204030204" pitchFamily="49" charset="0"/>
              </a:rPr>
              <a:t>"clam"</a:t>
            </a:r>
            <a:r>
              <a:rPr lang="en-US" sz="1400" b="1" dirty="0">
                <a:solidFill>
                  <a:srgbClr val="000000"/>
                </a:solidFill>
                <a:latin typeface="Consolas" panose="020B0609020204030204" pitchFamily="49" charset="0"/>
              </a:rPr>
              <a:t>)) {</a:t>
            </a:r>
          </a:p>
          <a:p>
            <a:r>
              <a:rPr lang="en-US" sz="1400" b="1" dirty="0">
                <a:solidFill>
                  <a:srgbClr val="7F0055"/>
                </a:solidFill>
                <a:latin typeface="Consolas" panose="020B0609020204030204" pitchFamily="49" charset="0"/>
              </a:rPr>
              <a:t>      return</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new</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NYStyleClamPizza</a:t>
            </a:r>
            <a:r>
              <a:rPr lang="en-US" sz="1400" b="1"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 </a:t>
            </a:r>
            <a:r>
              <a:rPr lang="en-US" sz="1400" b="1" dirty="0">
                <a:solidFill>
                  <a:srgbClr val="7F0055"/>
                </a:solidFill>
                <a:latin typeface="Consolas" panose="020B0609020204030204" pitchFamily="49" charset="0"/>
              </a:rPr>
              <a:t>else</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if</a:t>
            </a:r>
            <a:r>
              <a:rPr lang="en-US" sz="1400" b="1" dirty="0">
                <a:solidFill>
                  <a:srgbClr val="000000"/>
                </a:solidFill>
                <a:latin typeface="Consolas" panose="020B0609020204030204" pitchFamily="49" charset="0"/>
              </a:rPr>
              <a:t> (</a:t>
            </a:r>
            <a:r>
              <a:rPr lang="en-US" sz="1400" b="1" dirty="0" err="1">
                <a:solidFill>
                  <a:srgbClr val="6A3E3E"/>
                </a:solidFill>
                <a:latin typeface="Consolas" panose="020B0609020204030204" pitchFamily="49" charset="0"/>
              </a:rPr>
              <a:t>item</a:t>
            </a:r>
            <a:r>
              <a:rPr lang="en-US" sz="1400" b="1" dirty="0" err="1">
                <a:solidFill>
                  <a:srgbClr val="000000"/>
                </a:solidFill>
                <a:latin typeface="Consolas" panose="020B0609020204030204" pitchFamily="49" charset="0"/>
              </a:rPr>
              <a:t>.equals</a:t>
            </a:r>
            <a:r>
              <a:rPr lang="en-US" sz="1400" b="1" dirty="0">
                <a:solidFill>
                  <a:srgbClr val="000000"/>
                </a:solidFill>
                <a:latin typeface="Consolas" panose="020B0609020204030204" pitchFamily="49" charset="0"/>
              </a:rPr>
              <a:t>(</a:t>
            </a:r>
            <a:r>
              <a:rPr lang="en-US" sz="1400" b="1" dirty="0">
                <a:solidFill>
                  <a:srgbClr val="2A00FF"/>
                </a:solidFill>
                <a:latin typeface="Consolas" panose="020B0609020204030204" pitchFamily="49" charset="0"/>
              </a:rPr>
              <a:t>"pepperoni"</a:t>
            </a:r>
            <a:r>
              <a:rPr lang="en-US" sz="1400" b="1" dirty="0">
                <a:solidFill>
                  <a:srgbClr val="000000"/>
                </a:solidFill>
                <a:latin typeface="Consolas" panose="020B0609020204030204" pitchFamily="49" charset="0"/>
              </a:rPr>
              <a:t>)) {</a:t>
            </a:r>
          </a:p>
          <a:p>
            <a:r>
              <a:rPr lang="en-US" sz="1400" b="1" dirty="0">
                <a:solidFill>
                  <a:srgbClr val="7F0055"/>
                </a:solidFill>
                <a:latin typeface="Consolas" panose="020B0609020204030204" pitchFamily="49" charset="0"/>
              </a:rPr>
              <a:t>      return</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new</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NYStylePepperoniPizza</a:t>
            </a:r>
            <a:r>
              <a:rPr lang="en-US" sz="1400" b="1"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 </a:t>
            </a:r>
            <a:r>
              <a:rPr lang="en-US" sz="1400" b="1" dirty="0">
                <a:solidFill>
                  <a:srgbClr val="7F0055"/>
                </a:solidFill>
                <a:latin typeface="Consolas" panose="020B0609020204030204" pitchFamily="49" charset="0"/>
              </a:rPr>
              <a:t>else</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return</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null</a:t>
            </a:r>
            <a:r>
              <a:rPr lang="en-US" sz="1400" b="1"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83169516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issues with Factory Method</a:t>
            </a:r>
          </a:p>
        </p:txBody>
      </p:sp>
      <p:sp>
        <p:nvSpPr>
          <p:cNvPr id="4" name="Content Placeholder 3"/>
          <p:cNvSpPr>
            <a:spLocks noGrp="1"/>
          </p:cNvSpPr>
          <p:nvPr>
            <p:ph idx="1"/>
          </p:nvPr>
        </p:nvSpPr>
        <p:spPr>
          <a:xfrm>
            <a:off x="457200" y="990600"/>
            <a:ext cx="8458200" cy="5410200"/>
          </a:xfrm>
        </p:spPr>
        <p:txBody>
          <a:bodyPr/>
          <a:lstStyle/>
          <a:p>
            <a:r>
              <a:rPr lang="en-US" sz="2400" dirty="0"/>
              <a:t>Creates Parallel Class Hierarchies</a:t>
            </a:r>
          </a:p>
          <a:p>
            <a:r>
              <a:rPr lang="en-US" sz="2400" dirty="0"/>
              <a:t>Violates Dependency Inversion Principle (DIP)</a:t>
            </a:r>
          </a:p>
        </p:txBody>
      </p:sp>
      <p:pic>
        <p:nvPicPr>
          <p:cNvPr id="5" name="Picture 4"/>
          <p:cNvPicPr>
            <a:picLocks noChangeAspect="1"/>
          </p:cNvPicPr>
          <p:nvPr/>
        </p:nvPicPr>
        <p:blipFill rotWithShape="1">
          <a:blip r:embed="rId3"/>
          <a:srcRect l="3138" r="2311" b="8333"/>
          <a:stretch/>
        </p:blipFill>
        <p:spPr>
          <a:xfrm>
            <a:off x="4443845" y="1905000"/>
            <a:ext cx="4700155" cy="1752600"/>
          </a:xfrm>
          <a:prstGeom prst="rect">
            <a:avLst/>
          </a:prstGeom>
        </p:spPr>
      </p:pic>
      <p:sp>
        <p:nvSpPr>
          <p:cNvPr id="6" name="Rectangle 5"/>
          <p:cNvSpPr/>
          <p:nvPr/>
        </p:nvSpPr>
        <p:spPr>
          <a:xfrm>
            <a:off x="457200" y="2286000"/>
            <a:ext cx="4572000" cy="3323987"/>
          </a:xfrm>
          <a:prstGeom prst="rect">
            <a:avLst/>
          </a:prstGeom>
          <a:ln>
            <a:noFill/>
          </a:ln>
        </p:spPr>
        <p:txBody>
          <a:bodyPr wrap="square">
            <a:spAutoFit/>
          </a:bodyPr>
          <a:lstStyle/>
          <a:p>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class</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NYPizzaStore</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extends</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PizzaStore</a:t>
            </a:r>
            <a:r>
              <a:rPr lang="en-US" sz="1400" b="1" dirty="0">
                <a:solidFill>
                  <a:srgbClr val="000000"/>
                </a:solidFill>
                <a:latin typeface="Consolas" panose="020B0609020204030204" pitchFamily="49" charset="0"/>
              </a:rPr>
              <a:t> {</a:t>
            </a:r>
          </a:p>
          <a:p>
            <a:endParaRPr lang="en-US" sz="1400" dirty="0">
              <a:latin typeface="Consolas" panose="020B0609020204030204" pitchFamily="49" charset="0"/>
            </a:endParaRPr>
          </a:p>
          <a:p>
            <a:r>
              <a:rPr lang="en-US" sz="1400" dirty="0">
                <a:solidFill>
                  <a:srgbClr val="000000"/>
                </a:solidFill>
                <a:latin typeface="Consolas" panose="020B0609020204030204" pitchFamily="49" charset="0"/>
              </a:rPr>
              <a:t>  Pizza </a:t>
            </a:r>
            <a:r>
              <a:rPr lang="en-US" sz="1400" dirty="0" err="1">
                <a:solidFill>
                  <a:srgbClr val="000000"/>
                </a:solidFill>
                <a:latin typeface="Consolas" panose="020B0609020204030204" pitchFamily="49" charset="0"/>
              </a:rPr>
              <a:t>createPizza</a:t>
            </a:r>
            <a:r>
              <a:rPr lang="en-US" sz="1400" dirty="0">
                <a:solidFill>
                  <a:srgbClr val="000000"/>
                </a:solidFill>
                <a:latin typeface="Consolas" panose="020B0609020204030204" pitchFamily="49" charset="0"/>
              </a:rPr>
              <a:t>(String </a:t>
            </a:r>
            <a:r>
              <a:rPr lang="en-US" sz="1400" dirty="0">
                <a:solidFill>
                  <a:srgbClr val="6A3E3E"/>
                </a:solidFill>
                <a:latin typeface="Consolas" panose="020B0609020204030204" pitchFamily="49" charset="0"/>
              </a:rPr>
              <a:t>item</a:t>
            </a:r>
            <a:r>
              <a:rPr lang="en-US" sz="1400" dirty="0">
                <a:solidFill>
                  <a:srgbClr val="000000"/>
                </a:solidFill>
                <a:latin typeface="Consolas" panose="020B0609020204030204" pitchFamily="49" charset="0"/>
              </a:rPr>
              <a:t>) {</a:t>
            </a:r>
          </a:p>
          <a:p>
            <a:r>
              <a:rPr lang="en-US" sz="1400" b="1" dirty="0">
                <a:solidFill>
                  <a:srgbClr val="7F0055"/>
                </a:solidFill>
                <a:latin typeface="Consolas" panose="020B0609020204030204" pitchFamily="49" charset="0"/>
              </a:rPr>
              <a:t>    if</a:t>
            </a:r>
            <a:r>
              <a:rPr lang="en-US" sz="1400" b="1" dirty="0">
                <a:solidFill>
                  <a:srgbClr val="000000"/>
                </a:solidFill>
                <a:latin typeface="Consolas" panose="020B0609020204030204" pitchFamily="49" charset="0"/>
              </a:rPr>
              <a:t> (</a:t>
            </a:r>
            <a:r>
              <a:rPr lang="en-US" sz="1400" b="1" dirty="0" err="1">
                <a:solidFill>
                  <a:srgbClr val="6A3E3E"/>
                </a:solidFill>
                <a:latin typeface="Consolas" panose="020B0609020204030204" pitchFamily="49" charset="0"/>
              </a:rPr>
              <a:t>item</a:t>
            </a:r>
            <a:r>
              <a:rPr lang="en-US" sz="1400" b="1" dirty="0" err="1">
                <a:solidFill>
                  <a:srgbClr val="000000"/>
                </a:solidFill>
                <a:latin typeface="Consolas" panose="020B0609020204030204" pitchFamily="49" charset="0"/>
              </a:rPr>
              <a:t>.equals</a:t>
            </a:r>
            <a:r>
              <a:rPr lang="en-US" sz="1400" b="1" dirty="0">
                <a:solidFill>
                  <a:srgbClr val="000000"/>
                </a:solidFill>
                <a:latin typeface="Consolas" panose="020B0609020204030204" pitchFamily="49" charset="0"/>
              </a:rPr>
              <a:t>(</a:t>
            </a:r>
            <a:r>
              <a:rPr lang="en-US" sz="1400" b="1" dirty="0">
                <a:solidFill>
                  <a:srgbClr val="2A00FF"/>
                </a:solidFill>
                <a:latin typeface="Consolas" panose="020B0609020204030204" pitchFamily="49" charset="0"/>
              </a:rPr>
              <a:t>"cheese"</a:t>
            </a:r>
            <a:r>
              <a:rPr lang="en-US" sz="1400" b="1" dirty="0">
                <a:solidFill>
                  <a:srgbClr val="000000"/>
                </a:solidFill>
                <a:latin typeface="Consolas" panose="020B0609020204030204" pitchFamily="49" charset="0"/>
              </a:rPr>
              <a:t>)) {</a:t>
            </a:r>
          </a:p>
          <a:p>
            <a:r>
              <a:rPr lang="en-US" sz="1400" b="1" dirty="0">
                <a:solidFill>
                  <a:srgbClr val="7F0055"/>
                </a:solidFill>
                <a:latin typeface="Consolas" panose="020B0609020204030204" pitchFamily="49" charset="0"/>
              </a:rPr>
              <a:t>      return</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new</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NYStyleCheesePizza</a:t>
            </a:r>
            <a:r>
              <a:rPr lang="en-US" sz="1400" b="1"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 </a:t>
            </a:r>
            <a:r>
              <a:rPr lang="en-US" sz="1400" b="1" dirty="0">
                <a:solidFill>
                  <a:srgbClr val="7F0055"/>
                </a:solidFill>
                <a:latin typeface="Consolas" panose="020B0609020204030204" pitchFamily="49" charset="0"/>
              </a:rPr>
              <a:t>else</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if</a:t>
            </a:r>
            <a:r>
              <a:rPr lang="en-US" sz="1400" b="1" dirty="0">
                <a:solidFill>
                  <a:srgbClr val="000000"/>
                </a:solidFill>
                <a:latin typeface="Consolas" panose="020B0609020204030204" pitchFamily="49" charset="0"/>
              </a:rPr>
              <a:t> (</a:t>
            </a:r>
            <a:r>
              <a:rPr lang="en-US" sz="1400" b="1" dirty="0" err="1">
                <a:solidFill>
                  <a:srgbClr val="6A3E3E"/>
                </a:solidFill>
                <a:latin typeface="Consolas" panose="020B0609020204030204" pitchFamily="49" charset="0"/>
              </a:rPr>
              <a:t>item</a:t>
            </a:r>
            <a:r>
              <a:rPr lang="en-US" sz="1400" b="1" dirty="0" err="1">
                <a:solidFill>
                  <a:srgbClr val="000000"/>
                </a:solidFill>
                <a:latin typeface="Consolas" panose="020B0609020204030204" pitchFamily="49" charset="0"/>
              </a:rPr>
              <a:t>.equals</a:t>
            </a:r>
            <a:r>
              <a:rPr lang="en-US" sz="1400" b="1" dirty="0">
                <a:solidFill>
                  <a:srgbClr val="000000"/>
                </a:solidFill>
                <a:latin typeface="Consolas" panose="020B0609020204030204" pitchFamily="49" charset="0"/>
              </a:rPr>
              <a:t>(</a:t>
            </a:r>
            <a:r>
              <a:rPr lang="en-US" sz="1400" b="1" dirty="0">
                <a:solidFill>
                  <a:srgbClr val="2A00FF"/>
                </a:solidFill>
                <a:latin typeface="Consolas" panose="020B0609020204030204" pitchFamily="49" charset="0"/>
              </a:rPr>
              <a:t>"veggie"</a:t>
            </a:r>
            <a:r>
              <a:rPr lang="en-US" sz="1400" b="1" dirty="0">
                <a:solidFill>
                  <a:srgbClr val="000000"/>
                </a:solidFill>
                <a:latin typeface="Consolas" panose="020B0609020204030204" pitchFamily="49" charset="0"/>
              </a:rPr>
              <a:t>)) {</a:t>
            </a:r>
          </a:p>
          <a:p>
            <a:r>
              <a:rPr lang="en-US" sz="1400" b="1" dirty="0">
                <a:solidFill>
                  <a:srgbClr val="7F0055"/>
                </a:solidFill>
                <a:latin typeface="Consolas" panose="020B0609020204030204" pitchFamily="49" charset="0"/>
              </a:rPr>
              <a:t>      return</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new</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NYStyleVeggiePizza</a:t>
            </a:r>
            <a:r>
              <a:rPr lang="en-US" sz="1400" b="1"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 </a:t>
            </a:r>
            <a:r>
              <a:rPr lang="en-US" sz="1400" b="1" dirty="0">
                <a:solidFill>
                  <a:srgbClr val="7F0055"/>
                </a:solidFill>
                <a:latin typeface="Consolas" panose="020B0609020204030204" pitchFamily="49" charset="0"/>
              </a:rPr>
              <a:t>else</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if</a:t>
            </a:r>
            <a:r>
              <a:rPr lang="en-US" sz="1400" b="1" dirty="0">
                <a:solidFill>
                  <a:srgbClr val="000000"/>
                </a:solidFill>
                <a:latin typeface="Consolas" panose="020B0609020204030204" pitchFamily="49" charset="0"/>
              </a:rPr>
              <a:t> (</a:t>
            </a:r>
            <a:r>
              <a:rPr lang="en-US" sz="1400" b="1" dirty="0" err="1">
                <a:solidFill>
                  <a:srgbClr val="6A3E3E"/>
                </a:solidFill>
                <a:latin typeface="Consolas" panose="020B0609020204030204" pitchFamily="49" charset="0"/>
              </a:rPr>
              <a:t>item</a:t>
            </a:r>
            <a:r>
              <a:rPr lang="en-US" sz="1400" b="1" dirty="0" err="1">
                <a:solidFill>
                  <a:srgbClr val="000000"/>
                </a:solidFill>
                <a:latin typeface="Consolas" panose="020B0609020204030204" pitchFamily="49" charset="0"/>
              </a:rPr>
              <a:t>.equals</a:t>
            </a:r>
            <a:r>
              <a:rPr lang="en-US" sz="1400" b="1" dirty="0">
                <a:solidFill>
                  <a:srgbClr val="000000"/>
                </a:solidFill>
                <a:latin typeface="Consolas" panose="020B0609020204030204" pitchFamily="49" charset="0"/>
              </a:rPr>
              <a:t>(</a:t>
            </a:r>
            <a:r>
              <a:rPr lang="en-US" sz="1400" b="1" dirty="0">
                <a:solidFill>
                  <a:srgbClr val="2A00FF"/>
                </a:solidFill>
                <a:latin typeface="Consolas" panose="020B0609020204030204" pitchFamily="49" charset="0"/>
              </a:rPr>
              <a:t>"clam"</a:t>
            </a:r>
            <a:r>
              <a:rPr lang="en-US" sz="1400" b="1" dirty="0">
                <a:solidFill>
                  <a:srgbClr val="000000"/>
                </a:solidFill>
                <a:latin typeface="Consolas" panose="020B0609020204030204" pitchFamily="49" charset="0"/>
              </a:rPr>
              <a:t>)) {</a:t>
            </a:r>
          </a:p>
          <a:p>
            <a:r>
              <a:rPr lang="en-US" sz="1400" b="1" dirty="0">
                <a:solidFill>
                  <a:srgbClr val="7F0055"/>
                </a:solidFill>
                <a:latin typeface="Consolas" panose="020B0609020204030204" pitchFamily="49" charset="0"/>
              </a:rPr>
              <a:t>      return</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new</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NYStyleClamPizza</a:t>
            </a:r>
            <a:r>
              <a:rPr lang="en-US" sz="1400" b="1"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 </a:t>
            </a:r>
            <a:r>
              <a:rPr lang="en-US" sz="1400" b="1" dirty="0">
                <a:solidFill>
                  <a:srgbClr val="7F0055"/>
                </a:solidFill>
                <a:latin typeface="Consolas" panose="020B0609020204030204" pitchFamily="49" charset="0"/>
              </a:rPr>
              <a:t>else</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if</a:t>
            </a:r>
            <a:r>
              <a:rPr lang="en-US" sz="1400" b="1" dirty="0">
                <a:solidFill>
                  <a:srgbClr val="000000"/>
                </a:solidFill>
                <a:latin typeface="Consolas" panose="020B0609020204030204" pitchFamily="49" charset="0"/>
              </a:rPr>
              <a:t> (</a:t>
            </a:r>
            <a:r>
              <a:rPr lang="en-US" sz="1400" b="1" dirty="0" err="1">
                <a:solidFill>
                  <a:srgbClr val="6A3E3E"/>
                </a:solidFill>
                <a:latin typeface="Consolas" panose="020B0609020204030204" pitchFamily="49" charset="0"/>
              </a:rPr>
              <a:t>item</a:t>
            </a:r>
            <a:r>
              <a:rPr lang="en-US" sz="1400" b="1" dirty="0" err="1">
                <a:solidFill>
                  <a:srgbClr val="000000"/>
                </a:solidFill>
                <a:latin typeface="Consolas" panose="020B0609020204030204" pitchFamily="49" charset="0"/>
              </a:rPr>
              <a:t>.equals</a:t>
            </a:r>
            <a:r>
              <a:rPr lang="en-US" sz="1400" b="1" dirty="0">
                <a:solidFill>
                  <a:srgbClr val="000000"/>
                </a:solidFill>
                <a:latin typeface="Consolas" panose="020B0609020204030204" pitchFamily="49" charset="0"/>
              </a:rPr>
              <a:t>(</a:t>
            </a:r>
            <a:r>
              <a:rPr lang="en-US" sz="1400" b="1" dirty="0">
                <a:solidFill>
                  <a:srgbClr val="2A00FF"/>
                </a:solidFill>
                <a:latin typeface="Consolas" panose="020B0609020204030204" pitchFamily="49" charset="0"/>
              </a:rPr>
              <a:t>"pepperoni"</a:t>
            </a:r>
            <a:r>
              <a:rPr lang="en-US" sz="1400" b="1" dirty="0">
                <a:solidFill>
                  <a:srgbClr val="000000"/>
                </a:solidFill>
                <a:latin typeface="Consolas" panose="020B0609020204030204" pitchFamily="49" charset="0"/>
              </a:rPr>
              <a:t>)) {</a:t>
            </a:r>
          </a:p>
          <a:p>
            <a:r>
              <a:rPr lang="en-US" sz="1400" b="1" dirty="0">
                <a:solidFill>
                  <a:srgbClr val="7F0055"/>
                </a:solidFill>
                <a:latin typeface="Consolas" panose="020B0609020204030204" pitchFamily="49" charset="0"/>
              </a:rPr>
              <a:t>      return</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new</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NYStylePepperoniPizza</a:t>
            </a:r>
            <a:r>
              <a:rPr lang="en-US" sz="1400" b="1"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 </a:t>
            </a:r>
            <a:r>
              <a:rPr lang="en-US" sz="1400" b="1" dirty="0">
                <a:solidFill>
                  <a:srgbClr val="7F0055"/>
                </a:solidFill>
                <a:latin typeface="Consolas" panose="020B0609020204030204" pitchFamily="49" charset="0"/>
              </a:rPr>
              <a:t>else</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return</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null</a:t>
            </a:r>
            <a:r>
              <a:rPr lang="en-US" sz="1400" b="1"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a:t>
            </a:r>
          </a:p>
        </p:txBody>
      </p:sp>
      <p:sp>
        <p:nvSpPr>
          <p:cNvPr id="7" name="TextBox 6"/>
          <p:cNvSpPr txBox="1"/>
          <p:nvPr/>
        </p:nvSpPr>
        <p:spPr>
          <a:xfrm>
            <a:off x="1270134" y="5605283"/>
            <a:ext cx="6603732" cy="400110"/>
          </a:xfrm>
          <a:prstGeom prst="rect">
            <a:avLst/>
          </a:prstGeom>
          <a:ln/>
        </p:spPr>
        <p:style>
          <a:lnRef idx="1">
            <a:schemeClr val="accent5"/>
          </a:lnRef>
          <a:fillRef idx="2">
            <a:schemeClr val="accent5"/>
          </a:fillRef>
          <a:effectRef idx="1">
            <a:schemeClr val="accent5"/>
          </a:effectRef>
          <a:fontRef idx="minor">
            <a:schemeClr val="dk1"/>
          </a:fontRef>
        </p:style>
        <p:txBody>
          <a:bodyPr wrap="none" rtlCol="0">
            <a:spAutoFit/>
          </a:bodyPr>
          <a:lstStyle/>
          <a:p>
            <a:pPr algn="ctr"/>
            <a:r>
              <a:rPr lang="en-US" sz="2000" dirty="0"/>
              <a:t>Take a moment to convince yourself that this is the case.</a:t>
            </a:r>
          </a:p>
        </p:txBody>
      </p:sp>
    </p:spTree>
    <p:extLst>
      <p:ext uri="{BB962C8B-B14F-4D97-AF65-F5344CB8AC3E}">
        <p14:creationId xmlns:p14="http://schemas.microsoft.com/office/powerpoint/2010/main" val="193046537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0290" name="Rectangle 2"/>
          <p:cNvSpPr>
            <a:spLocks noGrp="1" noChangeArrowheads="1"/>
          </p:cNvSpPr>
          <p:nvPr>
            <p:ph type="title"/>
          </p:nvPr>
        </p:nvSpPr>
        <p:spPr>
          <a:xfrm>
            <a:off x="457200" y="304800"/>
            <a:ext cx="8458200" cy="533400"/>
          </a:xfrm>
        </p:spPr>
        <p:txBody>
          <a:bodyPr/>
          <a:lstStyle/>
          <a:p>
            <a:r>
              <a:rPr lang="en-US" sz="2800" dirty="0"/>
              <a:t>Why Decorator and Factory see… different</a:t>
            </a:r>
          </a:p>
        </p:txBody>
      </p:sp>
      <p:sp>
        <p:nvSpPr>
          <p:cNvPr id="780291" name="Rectangle 3"/>
          <p:cNvSpPr>
            <a:spLocks noGrp="1" noChangeArrowheads="1"/>
          </p:cNvSpPr>
          <p:nvPr>
            <p:ph type="body" sz="half" idx="1"/>
          </p:nvPr>
        </p:nvSpPr>
        <p:spPr>
          <a:xfrm>
            <a:off x="536448" y="838200"/>
            <a:ext cx="2667000" cy="5867400"/>
          </a:xfrm>
        </p:spPr>
        <p:txBody>
          <a:bodyPr/>
          <a:lstStyle/>
          <a:p>
            <a:pPr>
              <a:lnSpc>
                <a:spcPct val="90000"/>
              </a:lnSpc>
              <a:buFont typeface="Wingdings" charset="2"/>
              <a:buNone/>
            </a:pPr>
            <a:r>
              <a:rPr lang="en-US" u="sng" dirty="0">
                <a:solidFill>
                  <a:srgbClr val="800000"/>
                </a:solidFill>
                <a:effectLst>
                  <a:outerShdw blurRad="38100" dist="38100" dir="2700000" algn="tl">
                    <a:srgbClr val="DDDDDD"/>
                  </a:outerShdw>
                </a:effectLst>
              </a:rPr>
              <a:t>Behavioral</a:t>
            </a:r>
          </a:p>
          <a:p>
            <a:pPr>
              <a:lnSpc>
                <a:spcPct val="90000"/>
              </a:lnSpc>
            </a:pPr>
            <a:r>
              <a:rPr lang="en-US" sz="2400" dirty="0"/>
              <a:t>Strategy</a:t>
            </a:r>
          </a:p>
          <a:p>
            <a:pPr>
              <a:lnSpc>
                <a:spcPct val="90000"/>
              </a:lnSpc>
            </a:pPr>
            <a:r>
              <a:rPr lang="en-US" sz="2400" dirty="0"/>
              <a:t>Observer</a:t>
            </a:r>
          </a:p>
          <a:p>
            <a:pPr>
              <a:lnSpc>
                <a:spcPct val="90000"/>
              </a:lnSpc>
            </a:pPr>
            <a:endParaRPr lang="en-US" sz="2400" dirty="0"/>
          </a:p>
        </p:txBody>
      </p:sp>
      <p:sp>
        <p:nvSpPr>
          <p:cNvPr id="780292" name="Rectangle 4"/>
          <p:cNvSpPr>
            <a:spLocks noGrp="1" noChangeArrowheads="1"/>
          </p:cNvSpPr>
          <p:nvPr>
            <p:ph type="body" sz="half" idx="2"/>
          </p:nvPr>
        </p:nvSpPr>
        <p:spPr>
          <a:xfrm>
            <a:off x="6245352" y="838200"/>
            <a:ext cx="2743200" cy="5486400"/>
          </a:xfrm>
        </p:spPr>
        <p:txBody>
          <a:bodyPr/>
          <a:lstStyle/>
          <a:p>
            <a:pPr>
              <a:buFont typeface="Wingdings" charset="2"/>
              <a:buNone/>
            </a:pPr>
            <a:r>
              <a:rPr lang="en-US" u="sng" dirty="0">
                <a:solidFill>
                  <a:srgbClr val="000090"/>
                </a:solidFill>
                <a:effectLst>
                  <a:outerShdw blurRad="38100" dist="38100" dir="2700000" algn="tl">
                    <a:srgbClr val="DDDDDD"/>
                  </a:outerShdw>
                </a:effectLst>
              </a:rPr>
              <a:t>Creational</a:t>
            </a:r>
          </a:p>
          <a:p>
            <a:pPr>
              <a:lnSpc>
                <a:spcPct val="90000"/>
              </a:lnSpc>
            </a:pPr>
            <a:r>
              <a:rPr lang="en-US" dirty="0">
                <a:solidFill>
                  <a:srgbClr val="00B050"/>
                </a:solidFill>
              </a:rPr>
              <a:t>Factory </a:t>
            </a:r>
            <a:br>
              <a:rPr lang="en-US" dirty="0">
                <a:solidFill>
                  <a:srgbClr val="00B050"/>
                </a:solidFill>
              </a:rPr>
            </a:br>
            <a:r>
              <a:rPr lang="en-US" dirty="0">
                <a:solidFill>
                  <a:srgbClr val="00B050"/>
                </a:solidFill>
              </a:rPr>
              <a:t>Method</a:t>
            </a:r>
          </a:p>
          <a:p>
            <a:r>
              <a:rPr lang="en-US" dirty="0">
                <a:solidFill>
                  <a:srgbClr val="00B050"/>
                </a:solidFill>
              </a:rPr>
              <a:t>Abstract </a:t>
            </a:r>
            <a:br>
              <a:rPr lang="en-US" dirty="0">
                <a:solidFill>
                  <a:srgbClr val="00B050"/>
                </a:solidFill>
              </a:rPr>
            </a:br>
            <a:r>
              <a:rPr lang="en-US" dirty="0">
                <a:solidFill>
                  <a:srgbClr val="00B050"/>
                </a:solidFill>
              </a:rPr>
              <a:t>Factory</a:t>
            </a:r>
          </a:p>
          <a:p>
            <a:endParaRPr lang="en-US" sz="2400" dirty="0">
              <a:solidFill>
                <a:srgbClr val="800000"/>
              </a:solidFill>
            </a:endParaRPr>
          </a:p>
        </p:txBody>
      </p:sp>
      <p:sp>
        <p:nvSpPr>
          <p:cNvPr id="780293" name="Rectangle 5"/>
          <p:cNvSpPr>
            <a:spLocks noChangeArrowheads="1"/>
          </p:cNvSpPr>
          <p:nvPr/>
        </p:nvSpPr>
        <p:spPr bwMode="auto">
          <a:xfrm>
            <a:off x="3505200" y="838200"/>
            <a:ext cx="2438400" cy="5105400"/>
          </a:xfrm>
          <a:prstGeom prst="rect">
            <a:avLst/>
          </a:prstGeom>
          <a:noFill/>
          <a:ln w="9525">
            <a:noFill/>
            <a:miter lim="800000"/>
            <a:headEnd/>
            <a:tailEnd/>
          </a:ln>
          <a:effectLst/>
        </p:spPr>
        <p:txBody>
          <a:bodyPr>
            <a:prstTxWarp prst="textNoShape">
              <a:avLst/>
            </a:prstTxWarp>
          </a:bodyPr>
          <a:lstStyle/>
          <a:p>
            <a:pPr marL="342900" indent="-342900">
              <a:spcBef>
                <a:spcPct val="20000"/>
              </a:spcBef>
              <a:buClr>
                <a:srgbClr val="CC0000"/>
              </a:buClr>
              <a:buSzPct val="70000"/>
              <a:buFont typeface="Wingdings" charset="2"/>
              <a:buNone/>
            </a:pPr>
            <a:r>
              <a:rPr lang="en-US" sz="2800" b="1" u="sng" dirty="0">
                <a:solidFill>
                  <a:srgbClr val="660066"/>
                </a:solidFill>
                <a:effectLst>
                  <a:outerShdw blurRad="38100" dist="38100" dir="2700000" algn="tl">
                    <a:srgbClr val="DDDDDD"/>
                  </a:outerShdw>
                </a:effectLst>
                <a:latin typeface="Arial" charset="0"/>
              </a:rPr>
              <a:t>Structural</a:t>
            </a:r>
            <a:endParaRPr lang="en-US" b="1" dirty="0">
              <a:latin typeface="+mn-lt"/>
            </a:endParaRPr>
          </a:p>
          <a:p>
            <a:pPr marL="342900" indent="-342900">
              <a:lnSpc>
                <a:spcPct val="90000"/>
              </a:lnSpc>
              <a:spcBef>
                <a:spcPct val="20000"/>
              </a:spcBef>
              <a:buClr>
                <a:schemeClr val="accent1"/>
              </a:buClr>
              <a:buSzPct val="75000"/>
              <a:buFont typeface="Wingdings" charset="2"/>
              <a:buChar char="n"/>
            </a:pPr>
            <a:r>
              <a:rPr lang="en-US" b="1" dirty="0">
                <a:latin typeface="+mn-lt"/>
              </a:rPr>
              <a:t>Decorator</a:t>
            </a:r>
          </a:p>
        </p:txBody>
      </p:sp>
    </p:spTree>
    <p:extLst>
      <p:ext uri="{BB962C8B-B14F-4D97-AF65-F5344CB8AC3E}">
        <p14:creationId xmlns:p14="http://schemas.microsoft.com/office/powerpoint/2010/main" val="309131096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02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0292">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80292">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8029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0292" grpId="0" uiExpand="1" build="p"/>
      <p:bldP spid="78029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changes? What stays the same?</a:t>
            </a:r>
          </a:p>
        </p:txBody>
      </p:sp>
      <p:pic>
        <p:nvPicPr>
          <p:cNvPr id="5" name="Picture 3" descr="C:\Users\rupakhet\Documents\Rose-Hulman\Teaching\CSSE-374\Winter-14-15\CourseManagement\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828800"/>
            <a:ext cx="8482774" cy="358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976205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Factory</a:t>
            </a:r>
          </a:p>
        </p:txBody>
      </p:sp>
      <p:pic>
        <p:nvPicPr>
          <p:cNvPr id="10" name="Picture 9"/>
          <p:cNvPicPr>
            <a:picLocks noChangeAspect="1"/>
          </p:cNvPicPr>
          <p:nvPr/>
        </p:nvPicPr>
        <p:blipFill>
          <a:blip r:embed="rId3"/>
          <a:stretch>
            <a:fillRect/>
          </a:stretch>
        </p:blipFill>
        <p:spPr>
          <a:xfrm>
            <a:off x="38100" y="1622286"/>
            <a:ext cx="4415836" cy="4626114"/>
          </a:xfrm>
          <a:prstGeom prst="rect">
            <a:avLst/>
          </a:prstGeom>
        </p:spPr>
      </p:pic>
      <p:sp>
        <p:nvSpPr>
          <p:cNvPr id="12" name="TextBox 11"/>
          <p:cNvSpPr txBox="1"/>
          <p:nvPr/>
        </p:nvSpPr>
        <p:spPr>
          <a:xfrm>
            <a:off x="4795017" y="4324290"/>
            <a:ext cx="3663183" cy="400110"/>
          </a:xfrm>
          <a:prstGeom prst="rect">
            <a:avLst/>
          </a:prstGeom>
          <a:ln/>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sz="2000" dirty="0"/>
              <a:t>Dependency inversion is </a:t>
            </a:r>
            <a:r>
              <a:rPr lang="en-US" sz="2000" b="1" dirty="0"/>
              <a:t>here</a:t>
            </a:r>
            <a:r>
              <a:rPr lang="en-US" sz="2000" dirty="0"/>
              <a:t>.</a:t>
            </a:r>
          </a:p>
        </p:txBody>
      </p:sp>
      <p:sp>
        <p:nvSpPr>
          <p:cNvPr id="13" name="Rectangle 12"/>
          <p:cNvSpPr/>
          <p:nvPr/>
        </p:nvSpPr>
        <p:spPr>
          <a:xfrm>
            <a:off x="4408311" y="2191327"/>
            <a:ext cx="4659489" cy="2031325"/>
          </a:xfrm>
          <a:prstGeom prst="rect">
            <a:avLst/>
          </a:prstGeom>
          <a:ln>
            <a:solidFill>
              <a:schemeClr val="tx1"/>
            </a:solidFill>
          </a:ln>
        </p:spPr>
        <p:txBody>
          <a:bodyPr wrap="square">
            <a:spAutoFit/>
          </a:bodyPr>
          <a:lstStyle/>
          <a:p>
            <a:r>
              <a:rPr lang="en-US" sz="1400" b="1" dirty="0">
                <a:solidFill>
                  <a:srgbClr val="7F0055"/>
                </a:solidFill>
                <a:latin typeface="Consolas" panose="020B0609020204030204" pitchFamily="49" charset="0"/>
              </a:rPr>
              <a:t>public void</a:t>
            </a:r>
            <a:r>
              <a:rPr lang="en-US" sz="1400" b="1" dirty="0">
                <a:solidFill>
                  <a:srgbClr val="000000"/>
                </a:solidFill>
                <a:latin typeface="Consolas" panose="020B0609020204030204" pitchFamily="49" charset="0"/>
              </a:rPr>
              <a:t> prepare() {</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System.</a:t>
            </a:r>
            <a:r>
              <a:rPr lang="en-US" sz="1400" b="1" i="1" dirty="0" err="1">
                <a:solidFill>
                  <a:srgbClr val="0000C0"/>
                </a:solidFill>
                <a:latin typeface="Consolas" panose="020B0609020204030204" pitchFamily="49" charset="0"/>
              </a:rPr>
              <a:t>out</a:t>
            </a:r>
            <a:r>
              <a:rPr lang="en-US" sz="1400" b="1" i="1" dirty="0" err="1">
                <a:solidFill>
                  <a:srgbClr val="000000"/>
                </a:solidFill>
                <a:latin typeface="Consolas" panose="020B0609020204030204" pitchFamily="49" charset="0"/>
              </a:rPr>
              <a:t>.println</a:t>
            </a:r>
            <a:r>
              <a:rPr lang="en-US" sz="1400" b="1" i="1" dirty="0">
                <a:solidFill>
                  <a:srgbClr val="000000"/>
                </a:solidFill>
                <a:latin typeface="Consolas" panose="020B0609020204030204" pitchFamily="49" charset="0"/>
              </a:rPr>
              <a:t>(</a:t>
            </a:r>
            <a:r>
              <a:rPr lang="en-US" sz="1400" b="1" i="1" dirty="0">
                <a:solidFill>
                  <a:srgbClr val="2A00FF"/>
                </a:solidFill>
                <a:latin typeface="Consolas" panose="020B0609020204030204" pitchFamily="49" charset="0"/>
              </a:rPr>
              <a:t>"Preparing "</a:t>
            </a:r>
            <a:r>
              <a:rPr lang="en-US" sz="1400" b="1" i="1" dirty="0">
                <a:solidFill>
                  <a:srgbClr val="000000"/>
                </a:solidFill>
                <a:latin typeface="Consolas" panose="020B0609020204030204" pitchFamily="49" charset="0"/>
              </a:rPr>
              <a:t> + </a:t>
            </a:r>
            <a:r>
              <a:rPr lang="en-US" sz="1400" b="1" i="1" dirty="0">
                <a:solidFill>
                  <a:srgbClr val="0000C0"/>
                </a:solidFill>
                <a:latin typeface="Consolas" panose="020B0609020204030204" pitchFamily="49" charset="0"/>
              </a:rPr>
              <a:t>name</a:t>
            </a:r>
            <a:r>
              <a:rPr lang="en-US" sz="1400" b="1" i="1" dirty="0">
                <a:solidFill>
                  <a:srgbClr val="000000"/>
                </a:solidFill>
                <a:latin typeface="Consolas" panose="020B0609020204030204" pitchFamily="49" charset="0"/>
              </a:rPr>
              <a:t>);</a:t>
            </a:r>
          </a:p>
          <a:p>
            <a:r>
              <a:rPr lang="en-US" sz="1400" dirty="0">
                <a:solidFill>
                  <a:srgbClr val="0000C0"/>
                </a:solidFill>
                <a:latin typeface="Consolas" panose="020B0609020204030204" pitchFamily="49" charset="0"/>
              </a:rPr>
              <a:t> dough</a:t>
            </a:r>
            <a:r>
              <a:rPr lang="en-US" sz="1400" dirty="0">
                <a:solidFill>
                  <a:srgbClr val="000000"/>
                </a:solidFill>
                <a:latin typeface="Consolas" panose="020B0609020204030204" pitchFamily="49" charset="0"/>
              </a:rPr>
              <a:t> = </a:t>
            </a:r>
            <a:r>
              <a:rPr lang="en-US" sz="1400" dirty="0" err="1">
                <a:solidFill>
                  <a:srgbClr val="0000C0"/>
                </a:solidFill>
                <a:latin typeface="Consolas" panose="020B0609020204030204" pitchFamily="49" charset="0"/>
              </a:rPr>
              <a:t>ingredientFactory</a:t>
            </a:r>
            <a:r>
              <a:rPr lang="en-US" sz="1400" dirty="0" err="1">
                <a:solidFill>
                  <a:srgbClr val="000000"/>
                </a:solidFill>
                <a:latin typeface="Consolas" panose="020B0609020204030204" pitchFamily="49" charset="0"/>
              </a:rPr>
              <a:t>.createDough</a:t>
            </a:r>
            <a:r>
              <a:rPr lang="en-US" sz="1400" dirty="0">
                <a:solidFill>
                  <a:srgbClr val="000000"/>
                </a:solidFill>
                <a:latin typeface="Consolas" panose="020B0609020204030204" pitchFamily="49" charset="0"/>
              </a:rPr>
              <a:t>();</a:t>
            </a:r>
          </a:p>
          <a:p>
            <a:r>
              <a:rPr lang="en-US" sz="1400" dirty="0">
                <a:solidFill>
                  <a:srgbClr val="0000C0"/>
                </a:solidFill>
                <a:latin typeface="Consolas" panose="020B0609020204030204" pitchFamily="49" charset="0"/>
              </a:rPr>
              <a:t> sauce</a:t>
            </a:r>
            <a:r>
              <a:rPr lang="en-US" sz="1400" dirty="0">
                <a:solidFill>
                  <a:srgbClr val="000000"/>
                </a:solidFill>
                <a:latin typeface="Consolas" panose="020B0609020204030204" pitchFamily="49" charset="0"/>
              </a:rPr>
              <a:t> = </a:t>
            </a:r>
            <a:r>
              <a:rPr lang="en-US" sz="1400" dirty="0" err="1">
                <a:solidFill>
                  <a:srgbClr val="0000C0"/>
                </a:solidFill>
                <a:latin typeface="Consolas" panose="020B0609020204030204" pitchFamily="49" charset="0"/>
              </a:rPr>
              <a:t>ingredientFactory</a:t>
            </a:r>
            <a:r>
              <a:rPr lang="en-US" sz="1400" dirty="0" err="1">
                <a:solidFill>
                  <a:srgbClr val="000000"/>
                </a:solidFill>
                <a:latin typeface="Consolas" panose="020B0609020204030204" pitchFamily="49" charset="0"/>
              </a:rPr>
              <a:t>.createSauce</a:t>
            </a:r>
            <a:r>
              <a:rPr lang="en-US" sz="1400" dirty="0">
                <a:solidFill>
                  <a:srgbClr val="000000"/>
                </a:solidFill>
                <a:latin typeface="Consolas" panose="020B0609020204030204" pitchFamily="49" charset="0"/>
              </a:rPr>
              <a:t>();</a:t>
            </a:r>
          </a:p>
          <a:p>
            <a:r>
              <a:rPr lang="en-US" sz="1400" dirty="0">
                <a:solidFill>
                  <a:srgbClr val="0000C0"/>
                </a:solidFill>
                <a:latin typeface="Consolas" panose="020B0609020204030204" pitchFamily="49" charset="0"/>
              </a:rPr>
              <a:t> cheese</a:t>
            </a:r>
            <a:r>
              <a:rPr lang="en-US" sz="1400" dirty="0">
                <a:solidFill>
                  <a:srgbClr val="000000"/>
                </a:solidFill>
                <a:latin typeface="Consolas" panose="020B0609020204030204" pitchFamily="49" charset="0"/>
              </a:rPr>
              <a:t> = </a:t>
            </a:r>
            <a:r>
              <a:rPr lang="en-US" sz="1400" dirty="0" err="1">
                <a:solidFill>
                  <a:srgbClr val="0000C0"/>
                </a:solidFill>
                <a:latin typeface="Consolas" panose="020B0609020204030204" pitchFamily="49" charset="0"/>
              </a:rPr>
              <a:t>ingredientFactory</a:t>
            </a:r>
            <a:r>
              <a:rPr lang="en-US" sz="1400" dirty="0" err="1">
                <a:solidFill>
                  <a:srgbClr val="000000"/>
                </a:solidFill>
                <a:latin typeface="Consolas" panose="020B0609020204030204" pitchFamily="49" charset="0"/>
              </a:rPr>
              <a:t>.createCheese</a:t>
            </a:r>
            <a:r>
              <a:rPr lang="en-US" sz="1400" dirty="0">
                <a:solidFill>
                  <a:srgbClr val="000000"/>
                </a:solidFill>
                <a:latin typeface="Consolas" panose="020B0609020204030204" pitchFamily="49" charset="0"/>
              </a:rPr>
              <a:t>();</a:t>
            </a:r>
          </a:p>
          <a:p>
            <a:r>
              <a:rPr lang="en-US" sz="1400" dirty="0">
                <a:solidFill>
                  <a:srgbClr val="0000C0"/>
                </a:solidFill>
                <a:latin typeface="Consolas" panose="020B0609020204030204" pitchFamily="49" charset="0"/>
              </a:rPr>
              <a:t> veggies</a:t>
            </a:r>
            <a:r>
              <a:rPr lang="en-US" sz="1400" dirty="0">
                <a:solidFill>
                  <a:srgbClr val="000000"/>
                </a:solidFill>
                <a:latin typeface="Consolas" panose="020B0609020204030204" pitchFamily="49" charset="0"/>
              </a:rPr>
              <a:t> = </a:t>
            </a:r>
            <a:r>
              <a:rPr lang="en-US" sz="1400" dirty="0" err="1">
                <a:solidFill>
                  <a:srgbClr val="0000C0"/>
                </a:solidFill>
                <a:latin typeface="Consolas" panose="020B0609020204030204" pitchFamily="49" charset="0"/>
              </a:rPr>
              <a:t>ingredientFactory</a:t>
            </a:r>
            <a:r>
              <a:rPr lang="en-US" sz="1400" dirty="0" err="1">
                <a:solidFill>
                  <a:srgbClr val="000000"/>
                </a:solidFill>
                <a:latin typeface="Consolas" panose="020B0609020204030204" pitchFamily="49" charset="0"/>
              </a:rPr>
              <a:t>.createVeggies</a:t>
            </a:r>
            <a:r>
              <a:rPr lang="en-US" sz="1400" dirty="0">
                <a:solidFill>
                  <a:srgbClr val="000000"/>
                </a:solidFill>
                <a:latin typeface="Consolas" panose="020B0609020204030204" pitchFamily="49" charset="0"/>
              </a:rPr>
              <a:t>();</a:t>
            </a:r>
          </a:p>
          <a:p>
            <a:r>
              <a:rPr lang="en-US" sz="1400" dirty="0">
                <a:solidFill>
                  <a:srgbClr val="0000C0"/>
                </a:solidFill>
                <a:latin typeface="Consolas" panose="020B0609020204030204" pitchFamily="49" charset="0"/>
              </a:rPr>
              <a:t> pepperoni</a:t>
            </a:r>
            <a:r>
              <a:rPr lang="en-US" sz="1400" dirty="0">
                <a:solidFill>
                  <a:srgbClr val="000000"/>
                </a:solidFill>
                <a:latin typeface="Consolas" panose="020B0609020204030204" pitchFamily="49" charset="0"/>
              </a:rPr>
              <a:t> = </a:t>
            </a:r>
            <a:r>
              <a:rPr lang="en-US" sz="1400" dirty="0" err="1">
                <a:solidFill>
                  <a:srgbClr val="0000C0"/>
                </a:solidFill>
                <a:latin typeface="Consolas" panose="020B0609020204030204" pitchFamily="49" charset="0"/>
              </a:rPr>
              <a:t>ingredientFactory</a:t>
            </a:r>
            <a:r>
              <a:rPr lang="en-US" sz="1400" dirty="0" err="1">
                <a:solidFill>
                  <a:srgbClr val="000000"/>
                </a:solidFill>
                <a:latin typeface="Consolas" panose="020B0609020204030204" pitchFamily="49" charset="0"/>
              </a:rPr>
              <a:t>.createPepperoni</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a:t>
            </a:r>
            <a:endParaRPr lang="en-US" sz="1400" dirty="0"/>
          </a:p>
        </p:txBody>
      </p:sp>
      <p:cxnSp>
        <p:nvCxnSpPr>
          <p:cNvPr id="15" name="Elbow Connector 14"/>
          <p:cNvCxnSpPr/>
          <p:nvPr/>
        </p:nvCxnSpPr>
        <p:spPr>
          <a:xfrm flipV="1">
            <a:off x="3200400" y="2286000"/>
            <a:ext cx="1207911" cy="838200"/>
          </a:xfrm>
          <a:prstGeom prst="bentConnector3">
            <a:avLst>
              <a:gd name="adj1" fmla="val 50000"/>
            </a:avLst>
          </a:prstGeom>
          <a:ln>
            <a:solidFill>
              <a:srgbClr val="C00000"/>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520504" y="1714480"/>
            <a:ext cx="4471096" cy="400110"/>
          </a:xfrm>
          <a:prstGeom prst="rect">
            <a:avLst/>
          </a:prstGeom>
          <a:ln/>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sz="2000" dirty="0"/>
              <a:t>Pepperoni pizza prep stays the same.</a:t>
            </a:r>
          </a:p>
        </p:txBody>
      </p:sp>
      <p:cxnSp>
        <p:nvCxnSpPr>
          <p:cNvPr id="22" name="Straight Arrow Connector 21"/>
          <p:cNvCxnSpPr/>
          <p:nvPr/>
        </p:nvCxnSpPr>
        <p:spPr>
          <a:xfrm>
            <a:off x="4267200" y="5715000"/>
            <a:ext cx="433059" cy="0"/>
          </a:xfrm>
          <a:prstGeom prst="straightConnector1">
            <a:avLst/>
          </a:prstGeom>
          <a:ln>
            <a:solidFill>
              <a:srgbClr val="C00000"/>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4700258" y="4876562"/>
            <a:ext cx="3376941" cy="1384995"/>
          </a:xfrm>
          <a:prstGeom prst="rect">
            <a:avLst/>
          </a:prstGeom>
          <a:ln>
            <a:solidFill>
              <a:schemeClr val="tx1"/>
            </a:solidFill>
          </a:ln>
        </p:spPr>
        <p:txBody>
          <a:bodyPr wrap="square">
            <a:spAutoFit/>
          </a:bodyPr>
          <a:lstStyle/>
          <a:p>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Dough </a:t>
            </a:r>
            <a:r>
              <a:rPr lang="en-US" sz="1400" b="1" dirty="0" err="1">
                <a:solidFill>
                  <a:srgbClr val="000000"/>
                </a:solidFill>
                <a:latin typeface="Consolas" panose="020B0609020204030204" pitchFamily="49" charset="0"/>
              </a:rPr>
              <a:t>createDough</a:t>
            </a:r>
            <a:r>
              <a:rPr lang="en-US" sz="1400" b="1" dirty="0">
                <a:solidFill>
                  <a:srgbClr val="000000"/>
                </a:solidFill>
                <a:latin typeface="Consolas" panose="020B0609020204030204" pitchFamily="49" charset="0"/>
              </a:rPr>
              <a:t>() {</a:t>
            </a:r>
          </a:p>
          <a:p>
            <a:r>
              <a:rPr lang="en-US" sz="1400" b="1" dirty="0">
                <a:solidFill>
                  <a:srgbClr val="7F0055"/>
                </a:solidFill>
                <a:latin typeface="Consolas" panose="020B0609020204030204" pitchFamily="49" charset="0"/>
              </a:rPr>
              <a:t>  return</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new</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ThickCrustDough</a:t>
            </a:r>
            <a:r>
              <a:rPr lang="en-US" sz="1400" b="1"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a:t>
            </a:r>
            <a:endParaRPr lang="en-US" sz="1400" dirty="0">
              <a:latin typeface="Consolas" panose="020B0609020204030204" pitchFamily="49" charset="0"/>
            </a:endParaRPr>
          </a:p>
          <a:p>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Sauce </a:t>
            </a:r>
            <a:r>
              <a:rPr lang="en-US" sz="1400" b="1" dirty="0" err="1">
                <a:solidFill>
                  <a:srgbClr val="000000"/>
                </a:solidFill>
                <a:latin typeface="Consolas" panose="020B0609020204030204" pitchFamily="49" charset="0"/>
              </a:rPr>
              <a:t>createSauce</a:t>
            </a:r>
            <a:r>
              <a:rPr lang="en-US" sz="1400" b="1" dirty="0">
                <a:solidFill>
                  <a:srgbClr val="000000"/>
                </a:solidFill>
                <a:latin typeface="Consolas" panose="020B0609020204030204" pitchFamily="49" charset="0"/>
              </a:rPr>
              <a:t>() {</a:t>
            </a:r>
          </a:p>
          <a:p>
            <a:r>
              <a:rPr lang="en-US" sz="1400" b="1" dirty="0">
                <a:solidFill>
                  <a:srgbClr val="7F0055"/>
                </a:solidFill>
                <a:latin typeface="Consolas" panose="020B0609020204030204" pitchFamily="49" charset="0"/>
              </a:rPr>
              <a:t>  return</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new</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PlumTomatoSauce</a:t>
            </a:r>
            <a:r>
              <a:rPr lang="en-US" sz="1400" b="1"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a:t>
            </a:r>
          </a:p>
        </p:txBody>
      </p:sp>
      <p:sp>
        <p:nvSpPr>
          <p:cNvPr id="11" name="Right Brace 10"/>
          <p:cNvSpPr/>
          <p:nvPr/>
        </p:nvSpPr>
        <p:spPr>
          <a:xfrm>
            <a:off x="3886200" y="2743200"/>
            <a:ext cx="914400" cy="3429000"/>
          </a:xfrm>
          <a:prstGeom prst="rightBrace">
            <a:avLst>
              <a:gd name="adj1" fmla="val 4167"/>
              <a:gd name="adj2" fmla="val 5148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688488" y="914400"/>
            <a:ext cx="8023542" cy="707886"/>
          </a:xfrm>
          <a:prstGeom prst="rect">
            <a:avLst/>
          </a:prstGeom>
          <a:ln/>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sz="2000" dirty="0"/>
              <a:t>Apply DIP to separate what changes, </a:t>
            </a:r>
            <a:r>
              <a:rPr lang="en-US" sz="2000" b="1" dirty="0"/>
              <a:t>the regional ingredients</a:t>
            </a:r>
            <a:r>
              <a:rPr lang="en-US" sz="2000" dirty="0"/>
              <a:t>, from</a:t>
            </a:r>
          </a:p>
          <a:p>
            <a:pPr algn="ctr"/>
            <a:r>
              <a:rPr lang="en-US" sz="2000" dirty="0"/>
              <a:t>what stays the same, the </a:t>
            </a:r>
            <a:r>
              <a:rPr lang="en-US" sz="2000" b="1" dirty="0"/>
              <a:t>pizza names and preparation</a:t>
            </a:r>
            <a:r>
              <a:rPr lang="en-US" sz="2000" dirty="0"/>
              <a:t>.</a:t>
            </a:r>
          </a:p>
        </p:txBody>
      </p:sp>
    </p:spTree>
    <p:extLst>
      <p:ext uri="{BB962C8B-B14F-4D97-AF65-F5344CB8AC3E}">
        <p14:creationId xmlns:p14="http://schemas.microsoft.com/office/powerpoint/2010/main" val="37460981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6" grpId="0" animBg="1"/>
      <p:bldP spid="20" grpId="0" animBg="1"/>
      <p:bldP spid="1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with </a:t>
            </a:r>
            <a:r>
              <a:rPr lang="en-US" dirty="0" err="1"/>
              <a:t>AbstractFactory</a:t>
            </a:r>
            <a:endParaRPr lang="en-US" dirty="0"/>
          </a:p>
        </p:txBody>
      </p:sp>
      <p:sp>
        <p:nvSpPr>
          <p:cNvPr id="4" name="Content Placeholder 3"/>
          <p:cNvSpPr>
            <a:spLocks noGrp="1"/>
          </p:cNvSpPr>
          <p:nvPr>
            <p:ph idx="1"/>
          </p:nvPr>
        </p:nvSpPr>
        <p:spPr>
          <a:xfrm>
            <a:off x="421758" y="1545265"/>
            <a:ext cx="8229600" cy="4876800"/>
          </a:xfrm>
        </p:spPr>
        <p:txBody>
          <a:bodyPr>
            <a:normAutofit/>
          </a:bodyPr>
          <a:lstStyle/>
          <a:p>
            <a:r>
              <a:rPr lang="en-US" b="1" dirty="0"/>
              <a:t>Someone </a:t>
            </a:r>
            <a:r>
              <a:rPr lang="en-US" dirty="0"/>
              <a:t>has to instantiate the factory – but there is no good place to do this.</a:t>
            </a:r>
          </a:p>
          <a:p>
            <a:r>
              <a:rPr lang="en-US" dirty="0"/>
              <a:t>Java solves this problem with </a:t>
            </a:r>
            <a:r>
              <a:rPr lang="en-US" b="1" dirty="0" err="1"/>
              <a:t>autowiring</a:t>
            </a:r>
            <a:r>
              <a:rPr lang="en-US" b="1" dirty="0"/>
              <a:t> </a:t>
            </a:r>
            <a:r>
              <a:rPr lang="en-US" dirty="0"/>
              <a:t>values into declared variables.</a:t>
            </a:r>
          </a:p>
          <a:p>
            <a:endParaRPr lang="en-US" dirty="0"/>
          </a:p>
          <a:p>
            <a:endParaRPr lang="en-US" dirty="0"/>
          </a:p>
          <a:p>
            <a:endParaRPr lang="en-US" dirty="0"/>
          </a:p>
          <a:p>
            <a:r>
              <a:rPr lang="en-US" dirty="0"/>
              <a:t>We will look at this next week.</a:t>
            </a:r>
          </a:p>
        </p:txBody>
      </p:sp>
      <p:sp>
        <p:nvSpPr>
          <p:cNvPr id="5" name="Rectangle 4"/>
          <p:cNvSpPr/>
          <p:nvPr/>
        </p:nvSpPr>
        <p:spPr>
          <a:xfrm>
            <a:off x="381000" y="3657600"/>
            <a:ext cx="8644270" cy="1015663"/>
          </a:xfrm>
          <a:prstGeom prst="rect">
            <a:avLst/>
          </a:prstGeom>
          <a:ln>
            <a:solidFill>
              <a:schemeClr val="tx1"/>
            </a:solidFill>
          </a:ln>
        </p:spPr>
        <p:txBody>
          <a:bodyPr wrap="square">
            <a:spAutoFit/>
          </a:bodyPr>
          <a:lstStyle/>
          <a:p>
            <a:r>
              <a:rPr lang="en-US" sz="2000" dirty="0">
                <a:solidFill>
                  <a:srgbClr val="3F7F5F"/>
                </a:solidFill>
                <a:latin typeface="Consolas" panose="020B0609020204030204" pitchFamily="49" charset="0"/>
              </a:rPr>
              <a:t>// Who knows where the concrete class comes from? Who cares?</a:t>
            </a:r>
          </a:p>
          <a:p>
            <a:r>
              <a:rPr lang="en-US" sz="2000" dirty="0">
                <a:solidFill>
                  <a:srgbClr val="646464"/>
                </a:solidFill>
                <a:latin typeface="Consolas" panose="020B0609020204030204" pitchFamily="49" charset="0"/>
              </a:rPr>
              <a:t>@</a:t>
            </a:r>
            <a:r>
              <a:rPr lang="en-US" sz="2000" dirty="0" err="1">
                <a:solidFill>
                  <a:srgbClr val="000000"/>
                </a:solidFill>
                <a:latin typeface="Consolas" panose="020B0609020204030204" pitchFamily="49" charset="0"/>
              </a:rPr>
              <a:t>Autowired</a:t>
            </a:r>
            <a:endParaRPr lang="en-US" sz="2000" dirty="0">
              <a:solidFill>
                <a:srgbClr val="000000"/>
              </a:solidFill>
              <a:latin typeface="Consolas" panose="020B0609020204030204" pitchFamily="49" charset="0"/>
            </a:endParaRPr>
          </a:p>
          <a:p>
            <a:r>
              <a:rPr lang="en-US" sz="2000" dirty="0" err="1">
                <a:solidFill>
                  <a:srgbClr val="000000"/>
                </a:solidFill>
                <a:latin typeface="Consolas" panose="020B0609020204030204" pitchFamily="49" charset="0"/>
              </a:rPr>
              <a:t>PizzaIngredientFactory</a:t>
            </a:r>
            <a:r>
              <a:rPr lang="en-US" sz="2000" dirty="0">
                <a:solidFill>
                  <a:srgbClr val="000000"/>
                </a:solidFill>
                <a:latin typeface="Consolas" panose="020B0609020204030204" pitchFamily="49" charset="0"/>
              </a:rPr>
              <a:t> </a:t>
            </a:r>
            <a:r>
              <a:rPr lang="en-US" sz="2000" dirty="0" err="1">
                <a:solidFill>
                  <a:srgbClr val="0000C0"/>
                </a:solidFill>
                <a:latin typeface="Consolas" panose="020B0609020204030204" pitchFamily="49" charset="0"/>
              </a:rPr>
              <a:t>ingredientFactory</a:t>
            </a:r>
            <a:r>
              <a:rPr lang="en-US" sz="2000" dirty="0">
                <a:solidFill>
                  <a:srgbClr val="000000"/>
                </a:solidFill>
                <a:latin typeface="Consolas" panose="020B0609020204030204" pitchFamily="49" charset="0"/>
              </a:rPr>
              <a:t>;</a:t>
            </a:r>
            <a:endParaRPr lang="en-US" sz="2000" dirty="0"/>
          </a:p>
        </p:txBody>
      </p:sp>
    </p:spTree>
    <p:extLst>
      <p:ext uri="{BB962C8B-B14F-4D97-AF65-F5344CB8AC3E}">
        <p14:creationId xmlns:p14="http://schemas.microsoft.com/office/powerpoint/2010/main" val="176980947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5" end="5"/>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sz="half" idx="2"/>
          </p:nvPr>
        </p:nvPicPr>
        <p:blipFill>
          <a:blip r:embed="rId3"/>
          <a:stretch>
            <a:fillRect/>
          </a:stretch>
        </p:blipFill>
        <p:spPr>
          <a:xfrm>
            <a:off x="3962400" y="914400"/>
            <a:ext cx="5181600" cy="5428342"/>
          </a:xfrm>
          <a:prstGeom prst="rect">
            <a:avLst/>
          </a:prstGeom>
        </p:spPr>
      </p:pic>
      <p:sp>
        <p:nvSpPr>
          <p:cNvPr id="2" name="Title 1"/>
          <p:cNvSpPr>
            <a:spLocks noGrp="1"/>
          </p:cNvSpPr>
          <p:nvPr>
            <p:ph type="title"/>
          </p:nvPr>
        </p:nvSpPr>
        <p:spPr/>
        <p:txBody>
          <a:bodyPr/>
          <a:lstStyle/>
          <a:p>
            <a:r>
              <a:rPr lang="en-US" dirty="0"/>
              <a:t>Problems with </a:t>
            </a:r>
            <a:r>
              <a:rPr lang="en-US" dirty="0" err="1"/>
              <a:t>AbstractFactory</a:t>
            </a:r>
            <a:endParaRPr lang="en-US" dirty="0"/>
          </a:p>
        </p:txBody>
      </p:sp>
      <p:sp>
        <p:nvSpPr>
          <p:cNvPr id="4" name="Content Placeholder 3"/>
          <p:cNvSpPr>
            <a:spLocks noGrp="1"/>
          </p:cNvSpPr>
          <p:nvPr>
            <p:ph sz="half" idx="1"/>
          </p:nvPr>
        </p:nvSpPr>
        <p:spPr>
          <a:xfrm>
            <a:off x="457200" y="1066800"/>
            <a:ext cx="4191000" cy="5334000"/>
          </a:xfrm>
        </p:spPr>
        <p:txBody>
          <a:bodyPr>
            <a:normAutofit/>
          </a:bodyPr>
          <a:lstStyle/>
          <a:p>
            <a:r>
              <a:rPr lang="en-US" dirty="0"/>
              <a:t>What if we want more ingredients?</a:t>
            </a:r>
          </a:p>
          <a:p>
            <a:pPr lvl="1"/>
            <a:r>
              <a:rPr lang="en-US" dirty="0"/>
              <a:t>Example: strawberries in a </a:t>
            </a:r>
            <a:r>
              <a:rPr lang="en-US" dirty="0" err="1"/>
              <a:t>StrawberryPizza</a:t>
            </a:r>
            <a:r>
              <a:rPr lang="en-US" dirty="0"/>
              <a:t>.</a:t>
            </a:r>
          </a:p>
          <a:p>
            <a:pPr lvl="1"/>
            <a:r>
              <a:rPr lang="en-US" dirty="0"/>
              <a:t>What code do we write?</a:t>
            </a:r>
          </a:p>
        </p:txBody>
      </p:sp>
    </p:spTree>
    <p:extLst>
      <p:ext uri="{BB962C8B-B14F-4D97-AF65-F5344CB8AC3E}">
        <p14:creationId xmlns:p14="http://schemas.microsoft.com/office/powerpoint/2010/main" val="166713079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not Strategy Pattern?</a:t>
            </a:r>
          </a:p>
        </p:txBody>
      </p:sp>
      <p:sp>
        <p:nvSpPr>
          <p:cNvPr id="7" name="Rectangle 6"/>
          <p:cNvSpPr/>
          <p:nvPr/>
        </p:nvSpPr>
        <p:spPr>
          <a:xfrm>
            <a:off x="632087" y="1931193"/>
            <a:ext cx="5311513" cy="2677656"/>
          </a:xfrm>
          <a:prstGeom prst="rect">
            <a:avLst/>
          </a:prstGeom>
          <a:ln>
            <a:solidFill>
              <a:schemeClr val="tx1"/>
            </a:solidFill>
          </a:ln>
        </p:spPr>
        <p:txBody>
          <a:bodyPr wrap="square">
            <a:spAutoFit/>
          </a:bodyPr>
          <a:lstStyle/>
          <a:p>
            <a:r>
              <a:rPr lang="en-US" sz="1400" dirty="0">
                <a:solidFill>
                  <a:srgbClr val="3F7F5F"/>
                </a:solidFill>
                <a:highlight>
                  <a:srgbClr val="E8F2FE"/>
                </a:highlight>
                <a:latin typeface="Consolas" panose="020B0609020204030204" pitchFamily="49" charset="0"/>
              </a:rPr>
              <a:t>// Program to interface, not implementation.</a:t>
            </a:r>
          </a:p>
          <a:p>
            <a:r>
              <a:rPr lang="en-US" sz="1400" b="1" dirty="0">
                <a:latin typeface="Consolas" panose="020B0609020204030204" pitchFamily="49" charset="0"/>
              </a:rPr>
              <a:t>Ingredient</a:t>
            </a:r>
            <a:r>
              <a:rPr lang="en-US" sz="1400" dirty="0">
                <a:latin typeface="Consolas" panose="020B0609020204030204" pitchFamily="49" charset="0"/>
              </a:rPr>
              <a:t> </a:t>
            </a:r>
            <a:r>
              <a:rPr lang="en-US" sz="1400" dirty="0">
                <a:solidFill>
                  <a:srgbClr val="0000C0"/>
                </a:solidFill>
                <a:latin typeface="Consolas" panose="020B0609020204030204" pitchFamily="49" charset="0"/>
              </a:rPr>
              <a:t>dough;</a:t>
            </a:r>
          </a:p>
          <a:p>
            <a:r>
              <a:rPr lang="en-US" sz="1400" b="1" dirty="0">
                <a:latin typeface="Consolas" panose="020B0609020204030204" pitchFamily="49" charset="0"/>
              </a:rPr>
              <a:t>Ingredient</a:t>
            </a:r>
            <a:r>
              <a:rPr lang="en-US" sz="1400" dirty="0">
                <a:latin typeface="Consolas" panose="020B0609020204030204" pitchFamily="49" charset="0"/>
              </a:rPr>
              <a:t> </a:t>
            </a:r>
            <a:r>
              <a:rPr lang="en-US" sz="1400" dirty="0">
                <a:solidFill>
                  <a:srgbClr val="0000C0"/>
                </a:solidFill>
                <a:latin typeface="Consolas" panose="020B0609020204030204" pitchFamily="49" charset="0"/>
              </a:rPr>
              <a:t>sauce;</a:t>
            </a:r>
          </a:p>
          <a:p>
            <a:r>
              <a:rPr lang="en-US" sz="1400" b="1" dirty="0">
                <a:solidFill>
                  <a:srgbClr val="0000C0"/>
                </a:solidFill>
                <a:latin typeface="Consolas" panose="020B0609020204030204" pitchFamily="49" charset="0"/>
              </a:rPr>
              <a:t>…</a:t>
            </a:r>
            <a:endParaRPr lang="en-US" sz="1400" b="1" dirty="0">
              <a:solidFill>
                <a:srgbClr val="7F0055"/>
              </a:solidFill>
              <a:latin typeface="Consolas" panose="020B0609020204030204" pitchFamily="49" charset="0"/>
            </a:endParaRPr>
          </a:p>
          <a:p>
            <a:r>
              <a:rPr lang="en-US" sz="1400" b="1" dirty="0">
                <a:solidFill>
                  <a:srgbClr val="7F0055"/>
                </a:solidFill>
                <a:latin typeface="Consolas" panose="020B0609020204030204" pitchFamily="49" charset="0"/>
              </a:rPr>
              <a:t>void</a:t>
            </a:r>
            <a:r>
              <a:rPr lang="en-US" sz="1400" b="1" dirty="0">
                <a:solidFill>
                  <a:srgbClr val="000000"/>
                </a:solidFill>
                <a:latin typeface="Consolas" panose="020B0609020204030204" pitchFamily="49" charset="0"/>
              </a:rPr>
              <a:t> </a:t>
            </a:r>
            <a:r>
              <a:rPr lang="en-US" sz="1400" dirty="0">
                <a:solidFill>
                  <a:srgbClr val="000000"/>
                </a:solidFill>
                <a:latin typeface="Consolas" panose="020B0609020204030204" pitchFamily="49" charset="0"/>
              </a:rPr>
              <a:t>prepare</a:t>
            </a:r>
            <a:r>
              <a:rPr lang="en-US" sz="1400" b="1"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System.</a:t>
            </a:r>
            <a:r>
              <a:rPr lang="en-US" sz="1400" i="1" dirty="0" err="1">
                <a:solidFill>
                  <a:srgbClr val="0000C0"/>
                </a:solidFill>
                <a:latin typeface="Consolas" panose="020B0609020204030204" pitchFamily="49" charset="0"/>
              </a:rPr>
              <a:t>out</a:t>
            </a:r>
            <a:r>
              <a:rPr lang="en-US" sz="1400" i="1" dirty="0" err="1">
                <a:solidFill>
                  <a:srgbClr val="000000"/>
                </a:solidFill>
                <a:latin typeface="Consolas" panose="020B0609020204030204" pitchFamily="49" charset="0"/>
              </a:rPr>
              <a:t>.println</a:t>
            </a:r>
            <a:r>
              <a:rPr lang="en-US" sz="1400" i="1" dirty="0">
                <a:solidFill>
                  <a:srgbClr val="000000"/>
                </a:solidFill>
                <a:latin typeface="Consolas" panose="020B0609020204030204" pitchFamily="49" charset="0"/>
              </a:rPr>
              <a:t>(</a:t>
            </a:r>
            <a:r>
              <a:rPr lang="en-US" sz="1400" i="1" dirty="0">
                <a:solidFill>
                  <a:srgbClr val="2A00FF"/>
                </a:solidFill>
                <a:latin typeface="Consolas" panose="020B0609020204030204" pitchFamily="49" charset="0"/>
              </a:rPr>
              <a:t>"Preparing "</a:t>
            </a:r>
            <a:r>
              <a:rPr lang="en-US" sz="1400" i="1" dirty="0">
                <a:solidFill>
                  <a:srgbClr val="000000"/>
                </a:solidFill>
                <a:latin typeface="Consolas" panose="020B0609020204030204" pitchFamily="49" charset="0"/>
              </a:rPr>
              <a:t> + </a:t>
            </a:r>
            <a:r>
              <a:rPr lang="en-US" sz="1400" i="1" dirty="0">
                <a:solidFill>
                  <a:srgbClr val="0000C0"/>
                </a:solidFill>
                <a:latin typeface="Consolas" panose="020B0609020204030204" pitchFamily="49" charset="0"/>
              </a:rPr>
              <a:t>name</a:t>
            </a:r>
            <a:r>
              <a:rPr lang="en-US" sz="1400" i="1" dirty="0">
                <a:solidFill>
                  <a:srgbClr val="000000"/>
                </a:solidFill>
                <a:latin typeface="Consolas" panose="020B0609020204030204" pitchFamily="49" charset="0"/>
              </a:rPr>
              <a:t>);</a:t>
            </a:r>
          </a:p>
          <a:p>
            <a:r>
              <a:rPr lang="en-US" sz="1400" dirty="0">
                <a:solidFill>
                  <a:srgbClr val="0000C0"/>
                </a:solidFill>
                <a:latin typeface="Consolas" panose="020B0609020204030204" pitchFamily="49" charset="0"/>
              </a:rPr>
              <a:t>  dough</a:t>
            </a:r>
            <a:r>
              <a:rPr lang="en-US" sz="1400" dirty="0">
                <a:solidFill>
                  <a:srgbClr val="000000"/>
                </a:solidFill>
                <a:latin typeface="Consolas" panose="020B0609020204030204" pitchFamily="49" charset="0"/>
              </a:rPr>
              <a:t> = </a:t>
            </a:r>
            <a:r>
              <a:rPr lang="en-US" sz="1400" dirty="0" err="1">
                <a:solidFill>
                  <a:srgbClr val="0000C0"/>
                </a:solidFill>
                <a:latin typeface="Consolas" panose="020B0609020204030204" pitchFamily="49" charset="0"/>
              </a:rPr>
              <a:t>ingredientFactory</a:t>
            </a:r>
            <a:r>
              <a:rPr lang="en-US" sz="1400" dirty="0" err="1">
                <a:solidFill>
                  <a:srgbClr val="000000"/>
                </a:solidFill>
                <a:latin typeface="Consolas" panose="020B0609020204030204" pitchFamily="49" charset="0"/>
              </a:rPr>
              <a:t>.</a:t>
            </a:r>
            <a:r>
              <a:rPr lang="en-US" sz="1400" b="1" dirty="0" err="1">
                <a:solidFill>
                  <a:srgbClr val="000000"/>
                </a:solidFill>
                <a:latin typeface="Consolas" panose="020B0609020204030204" pitchFamily="49" charset="0"/>
              </a:rPr>
              <a:t>create</a:t>
            </a:r>
            <a:r>
              <a:rPr lang="en-US" sz="1400" dirty="0">
                <a:solidFill>
                  <a:srgbClr val="000000"/>
                </a:solidFill>
                <a:latin typeface="Consolas" panose="020B0609020204030204" pitchFamily="49" charset="0"/>
              </a:rPr>
              <a:t>(</a:t>
            </a:r>
            <a:r>
              <a:rPr lang="en-US" sz="1400" dirty="0">
                <a:solidFill>
                  <a:srgbClr val="2A00FF"/>
                </a:solidFill>
                <a:latin typeface="Consolas" panose="020B0609020204030204" pitchFamily="49" charset="0"/>
              </a:rPr>
              <a:t>"DOUGH"</a:t>
            </a:r>
            <a:r>
              <a:rPr lang="en-US" sz="1400" dirty="0">
                <a:solidFill>
                  <a:srgbClr val="000000"/>
                </a:solidFill>
                <a:latin typeface="Consolas" panose="020B0609020204030204" pitchFamily="49" charset="0"/>
              </a:rPr>
              <a:t>);</a:t>
            </a:r>
          </a:p>
          <a:p>
            <a:r>
              <a:rPr lang="en-US" sz="1400" dirty="0">
                <a:solidFill>
                  <a:srgbClr val="0000C0"/>
                </a:solidFill>
                <a:latin typeface="Consolas" panose="020B0609020204030204" pitchFamily="49" charset="0"/>
              </a:rPr>
              <a:t>  sauce</a:t>
            </a:r>
            <a:r>
              <a:rPr lang="en-US" sz="1400" dirty="0">
                <a:solidFill>
                  <a:srgbClr val="000000"/>
                </a:solidFill>
                <a:latin typeface="Consolas" panose="020B0609020204030204" pitchFamily="49" charset="0"/>
              </a:rPr>
              <a:t> = </a:t>
            </a:r>
            <a:r>
              <a:rPr lang="en-US" sz="1400" dirty="0" err="1">
                <a:solidFill>
                  <a:srgbClr val="0000C0"/>
                </a:solidFill>
                <a:latin typeface="Consolas" panose="020B0609020204030204" pitchFamily="49" charset="0"/>
              </a:rPr>
              <a:t>ingredientFactory</a:t>
            </a:r>
            <a:r>
              <a:rPr lang="en-US" sz="1400" dirty="0" err="1">
                <a:solidFill>
                  <a:srgbClr val="000000"/>
                </a:solidFill>
                <a:latin typeface="Consolas" panose="020B0609020204030204" pitchFamily="49" charset="0"/>
              </a:rPr>
              <a:t>.</a:t>
            </a:r>
            <a:r>
              <a:rPr lang="en-US" sz="1400" b="1" dirty="0" err="1">
                <a:solidFill>
                  <a:srgbClr val="000000"/>
                </a:solidFill>
                <a:latin typeface="Consolas" panose="020B0609020204030204" pitchFamily="49" charset="0"/>
              </a:rPr>
              <a:t>create</a:t>
            </a:r>
            <a:r>
              <a:rPr lang="en-US" sz="1400" dirty="0">
                <a:solidFill>
                  <a:srgbClr val="000000"/>
                </a:solidFill>
                <a:latin typeface="Consolas" panose="020B0609020204030204" pitchFamily="49" charset="0"/>
              </a:rPr>
              <a:t>(</a:t>
            </a:r>
            <a:r>
              <a:rPr lang="en-US" sz="1400" dirty="0">
                <a:solidFill>
                  <a:srgbClr val="2A00FF"/>
                </a:solidFill>
                <a:latin typeface="Consolas" panose="020B0609020204030204" pitchFamily="49" charset="0"/>
              </a:rPr>
              <a:t>"SAUCE"</a:t>
            </a:r>
            <a:r>
              <a:rPr lang="en-US" sz="1400" dirty="0">
                <a:solidFill>
                  <a:srgbClr val="000000"/>
                </a:solidFill>
                <a:latin typeface="Consolas" panose="020B0609020204030204" pitchFamily="49" charset="0"/>
              </a:rPr>
              <a:t>);</a:t>
            </a:r>
          </a:p>
          <a:p>
            <a:r>
              <a:rPr lang="en-US" sz="1400" dirty="0">
                <a:solidFill>
                  <a:srgbClr val="0000C0"/>
                </a:solidFill>
                <a:latin typeface="Consolas" panose="020B0609020204030204" pitchFamily="49" charset="0"/>
              </a:rPr>
              <a:t>  cheese</a:t>
            </a:r>
            <a:r>
              <a:rPr lang="en-US" sz="1400" dirty="0">
                <a:solidFill>
                  <a:srgbClr val="000000"/>
                </a:solidFill>
                <a:latin typeface="Consolas" panose="020B0609020204030204" pitchFamily="49" charset="0"/>
              </a:rPr>
              <a:t> = </a:t>
            </a:r>
            <a:r>
              <a:rPr lang="en-US" sz="1400" dirty="0" err="1">
                <a:solidFill>
                  <a:srgbClr val="0000C0"/>
                </a:solidFill>
                <a:latin typeface="Consolas" panose="020B0609020204030204" pitchFamily="49" charset="0"/>
              </a:rPr>
              <a:t>ingredientFactory</a:t>
            </a:r>
            <a:r>
              <a:rPr lang="en-US" sz="1400" dirty="0" err="1">
                <a:solidFill>
                  <a:srgbClr val="000000"/>
                </a:solidFill>
                <a:latin typeface="Consolas" panose="020B0609020204030204" pitchFamily="49" charset="0"/>
              </a:rPr>
              <a:t>.</a:t>
            </a:r>
            <a:r>
              <a:rPr lang="en-US" sz="1400" b="1" dirty="0" err="1">
                <a:solidFill>
                  <a:srgbClr val="000000"/>
                </a:solidFill>
                <a:latin typeface="Consolas" panose="020B0609020204030204" pitchFamily="49" charset="0"/>
              </a:rPr>
              <a:t>create</a:t>
            </a:r>
            <a:r>
              <a:rPr lang="en-US" sz="1400" dirty="0">
                <a:solidFill>
                  <a:srgbClr val="000000"/>
                </a:solidFill>
                <a:latin typeface="Consolas" panose="020B0609020204030204" pitchFamily="49" charset="0"/>
              </a:rPr>
              <a:t>(</a:t>
            </a:r>
            <a:r>
              <a:rPr lang="en-US" sz="1400" dirty="0">
                <a:solidFill>
                  <a:srgbClr val="2A00FF"/>
                </a:solidFill>
                <a:latin typeface="Consolas" panose="020B0609020204030204" pitchFamily="49" charset="0"/>
              </a:rPr>
              <a:t>"CHEESE"</a:t>
            </a:r>
            <a:r>
              <a:rPr lang="en-US" sz="1400" dirty="0">
                <a:solidFill>
                  <a:srgbClr val="000000"/>
                </a:solidFill>
                <a:latin typeface="Consolas" panose="020B0609020204030204" pitchFamily="49" charset="0"/>
              </a:rPr>
              <a:t>);</a:t>
            </a:r>
          </a:p>
          <a:p>
            <a:r>
              <a:rPr lang="en-US" sz="1400" dirty="0">
                <a:solidFill>
                  <a:srgbClr val="0000C0"/>
                </a:solidFill>
                <a:latin typeface="Consolas" panose="020B0609020204030204" pitchFamily="49" charset="0"/>
              </a:rPr>
              <a:t>  veggies</a:t>
            </a:r>
            <a:r>
              <a:rPr lang="en-US" sz="1400" dirty="0">
                <a:solidFill>
                  <a:srgbClr val="000000"/>
                </a:solidFill>
                <a:latin typeface="Consolas" panose="020B0609020204030204" pitchFamily="49" charset="0"/>
              </a:rPr>
              <a:t> = </a:t>
            </a:r>
            <a:r>
              <a:rPr lang="en-US" sz="1400" dirty="0" err="1">
                <a:solidFill>
                  <a:srgbClr val="0000C0"/>
                </a:solidFill>
                <a:latin typeface="Consolas" panose="020B0609020204030204" pitchFamily="49" charset="0"/>
              </a:rPr>
              <a:t>ingredientFactory</a:t>
            </a:r>
            <a:r>
              <a:rPr lang="en-US" sz="1400" dirty="0" err="1">
                <a:solidFill>
                  <a:srgbClr val="000000"/>
                </a:solidFill>
                <a:latin typeface="Consolas" panose="020B0609020204030204" pitchFamily="49" charset="0"/>
              </a:rPr>
              <a:t>.</a:t>
            </a:r>
            <a:r>
              <a:rPr lang="en-US" sz="1400" b="1" dirty="0" err="1">
                <a:solidFill>
                  <a:srgbClr val="000000"/>
                </a:solidFill>
                <a:latin typeface="Consolas" panose="020B0609020204030204" pitchFamily="49" charset="0"/>
              </a:rPr>
              <a:t>create</a:t>
            </a:r>
            <a:r>
              <a:rPr lang="en-US" sz="1400" dirty="0">
                <a:solidFill>
                  <a:srgbClr val="000000"/>
                </a:solidFill>
                <a:latin typeface="Consolas" panose="020B0609020204030204" pitchFamily="49" charset="0"/>
              </a:rPr>
              <a:t>(</a:t>
            </a:r>
            <a:r>
              <a:rPr lang="en-US" sz="1400" dirty="0">
                <a:solidFill>
                  <a:srgbClr val="2A00FF"/>
                </a:solidFill>
                <a:latin typeface="Consolas" panose="020B0609020204030204" pitchFamily="49" charset="0"/>
              </a:rPr>
              <a:t>"VEGGIES"</a:t>
            </a:r>
            <a:r>
              <a:rPr lang="en-US" sz="1400" dirty="0">
                <a:solidFill>
                  <a:srgbClr val="000000"/>
                </a:solidFill>
                <a:latin typeface="Consolas" panose="020B0609020204030204" pitchFamily="49" charset="0"/>
              </a:rPr>
              <a:t>);</a:t>
            </a:r>
          </a:p>
          <a:p>
            <a:r>
              <a:rPr lang="en-US" sz="1400" dirty="0">
                <a:solidFill>
                  <a:srgbClr val="0000C0"/>
                </a:solidFill>
                <a:latin typeface="Consolas" panose="020B0609020204030204" pitchFamily="49" charset="0"/>
              </a:rPr>
              <a:t>  pepperoni</a:t>
            </a:r>
            <a:r>
              <a:rPr lang="en-US" sz="1400" dirty="0">
                <a:solidFill>
                  <a:srgbClr val="000000"/>
                </a:solidFill>
                <a:latin typeface="Consolas" panose="020B0609020204030204" pitchFamily="49" charset="0"/>
              </a:rPr>
              <a:t> = </a:t>
            </a:r>
            <a:r>
              <a:rPr lang="en-US" sz="1400" dirty="0" err="1">
                <a:solidFill>
                  <a:srgbClr val="0000C0"/>
                </a:solidFill>
                <a:latin typeface="Consolas" panose="020B0609020204030204" pitchFamily="49" charset="0"/>
              </a:rPr>
              <a:t>ingredientFactory</a:t>
            </a:r>
            <a:r>
              <a:rPr lang="en-US" sz="1400" dirty="0" err="1">
                <a:solidFill>
                  <a:srgbClr val="000000"/>
                </a:solidFill>
                <a:latin typeface="Consolas" panose="020B0609020204030204" pitchFamily="49" charset="0"/>
              </a:rPr>
              <a:t>.</a:t>
            </a:r>
            <a:r>
              <a:rPr lang="en-US" sz="1400" b="1" dirty="0" err="1">
                <a:solidFill>
                  <a:srgbClr val="000000"/>
                </a:solidFill>
                <a:latin typeface="Consolas" panose="020B0609020204030204" pitchFamily="49" charset="0"/>
              </a:rPr>
              <a:t>create</a:t>
            </a:r>
            <a:r>
              <a:rPr lang="en-US" sz="1400" dirty="0">
                <a:solidFill>
                  <a:srgbClr val="000000"/>
                </a:solidFill>
                <a:latin typeface="Consolas" panose="020B0609020204030204" pitchFamily="49" charset="0"/>
              </a:rPr>
              <a:t>(</a:t>
            </a:r>
            <a:r>
              <a:rPr lang="en-US" sz="1400" dirty="0">
                <a:solidFill>
                  <a:srgbClr val="2A00FF"/>
                </a:solidFill>
                <a:latin typeface="Consolas" panose="020B0609020204030204" pitchFamily="49" charset="0"/>
              </a:rPr>
              <a:t>"PEPPERONI"</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a:t>
            </a:r>
            <a:endParaRPr lang="en-US" sz="3200" dirty="0"/>
          </a:p>
        </p:txBody>
      </p:sp>
      <p:sp>
        <p:nvSpPr>
          <p:cNvPr id="11" name="Rectangle 10"/>
          <p:cNvSpPr/>
          <p:nvPr/>
        </p:nvSpPr>
        <p:spPr>
          <a:xfrm>
            <a:off x="632087" y="4800600"/>
            <a:ext cx="5311513" cy="1600438"/>
          </a:xfrm>
          <a:prstGeom prst="rect">
            <a:avLst/>
          </a:prstGeom>
          <a:ln>
            <a:solidFill>
              <a:schemeClr val="tx1"/>
            </a:solidFill>
          </a:ln>
        </p:spPr>
        <p:txBody>
          <a:bodyPr wrap="square">
            <a:spAutoFit/>
          </a:bodyPr>
          <a:lstStyle/>
          <a:p>
            <a:r>
              <a:rPr lang="en-US" sz="1400" dirty="0">
                <a:solidFill>
                  <a:srgbClr val="3F7F5F"/>
                </a:solidFill>
                <a:highlight>
                  <a:srgbClr val="E8F2FE"/>
                </a:highlight>
                <a:latin typeface="Consolas" panose="020B0609020204030204" pitchFamily="49" charset="0"/>
              </a:rPr>
              <a:t>// Sriram wants NY pizza with Chicago-style cheese.</a:t>
            </a:r>
            <a:endParaRPr lang="en-US" sz="1400" dirty="0">
              <a:solidFill>
                <a:srgbClr val="000000"/>
              </a:solidFill>
              <a:latin typeface="Consolas" panose="020B0609020204030204" pitchFamily="49" charset="0"/>
            </a:endParaRPr>
          </a:p>
          <a:p>
            <a:r>
              <a:rPr lang="en-US" sz="1400" dirty="0" err="1">
                <a:solidFill>
                  <a:srgbClr val="000000"/>
                </a:solidFill>
                <a:latin typeface="Consolas" panose="020B0609020204030204" pitchFamily="49" charset="0"/>
              </a:rPr>
              <a:t>nyIngredientFactory.</a:t>
            </a:r>
            <a:r>
              <a:rPr lang="en-US" sz="1400" b="1" dirty="0" err="1">
                <a:solidFill>
                  <a:srgbClr val="000000"/>
                </a:solidFill>
                <a:latin typeface="Consolas" panose="020B0609020204030204" pitchFamily="49" charset="0"/>
              </a:rPr>
              <a:t>addIngredient</a:t>
            </a:r>
            <a:r>
              <a:rPr lang="en-US" sz="1400" dirty="0">
                <a:solidFill>
                  <a:srgbClr val="000000"/>
                </a:solidFill>
                <a:latin typeface="Consolas" panose="020B0609020204030204" pitchFamily="49" charset="0"/>
              </a:rPr>
              <a:t>(</a:t>
            </a:r>
            <a:r>
              <a:rPr lang="en-US" sz="1400" dirty="0">
                <a:solidFill>
                  <a:srgbClr val="2A00FF"/>
                </a:solidFill>
                <a:latin typeface="Consolas" panose="020B0609020204030204" pitchFamily="49" charset="0"/>
              </a:rPr>
              <a:t>"CHEESE"</a:t>
            </a:r>
            <a:r>
              <a:rPr lang="en-US" sz="1400" dirty="0">
                <a:solidFill>
                  <a:srgbClr val="000000"/>
                </a:solidFill>
                <a:latin typeface="Consolas" panose="020B0609020204030204" pitchFamily="49" charset="0"/>
              </a:rPr>
              <a:t>, </a:t>
            </a:r>
          </a:p>
          <a:p>
            <a:r>
              <a:rPr lang="en-US" sz="1400" dirty="0">
                <a:solidFill>
                  <a:srgbClr val="7F0055"/>
                </a:solidFill>
                <a:latin typeface="Consolas" panose="020B0609020204030204" pitchFamily="49" charset="0"/>
              </a:rPr>
              <a:t>    new</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CHIPepperoniStrategy</a:t>
            </a:r>
            <a:r>
              <a:rPr lang="en-US" sz="1400" dirty="0">
                <a:solidFill>
                  <a:srgbClr val="000000"/>
                </a:solidFill>
                <a:latin typeface="Consolas" panose="020B0609020204030204" pitchFamily="49" charset="0"/>
              </a:rPr>
              <a:t>());</a:t>
            </a:r>
          </a:p>
          <a:p>
            <a:endParaRPr lang="en-US" sz="1400" dirty="0">
              <a:latin typeface="Consolas" panose="020B0609020204030204" pitchFamily="49" charset="0"/>
            </a:endParaRPr>
          </a:p>
          <a:p>
            <a:r>
              <a:rPr lang="en-US" sz="1400" dirty="0" err="1">
                <a:solidFill>
                  <a:srgbClr val="000000"/>
                </a:solidFill>
                <a:latin typeface="Consolas" panose="020B0609020204030204" pitchFamily="49" charset="0"/>
              </a:rPr>
              <a:t>sriramPizza</a:t>
            </a:r>
            <a:r>
              <a:rPr lang="en-US" sz="1400" dirty="0">
                <a:solidFill>
                  <a:srgbClr val="000000"/>
                </a:solidFill>
                <a:latin typeface="Consolas" panose="020B0609020204030204" pitchFamily="49" charset="0"/>
              </a:rPr>
              <a:t> = </a:t>
            </a:r>
            <a:r>
              <a:rPr lang="en-US" sz="1400" dirty="0">
                <a:solidFill>
                  <a:srgbClr val="7F0055"/>
                </a:solidFill>
                <a:latin typeface="Consolas" panose="020B0609020204030204" pitchFamily="49" charset="0"/>
              </a:rPr>
              <a:t>new</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CheesePizza</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nyIngredientFactory</a:t>
            </a:r>
            <a:r>
              <a:rPr lang="en-US" sz="1400" dirty="0">
                <a:solidFill>
                  <a:srgbClr val="000000"/>
                </a:solidFill>
                <a:latin typeface="Consolas" panose="020B0609020204030204" pitchFamily="49" charset="0"/>
              </a:rPr>
              <a:t>);</a:t>
            </a:r>
          </a:p>
          <a:p>
            <a:r>
              <a:rPr lang="en-US" sz="1400" dirty="0" err="1">
                <a:solidFill>
                  <a:srgbClr val="000000"/>
                </a:solidFill>
                <a:latin typeface="Consolas" panose="020B0609020204030204" pitchFamily="49" charset="0"/>
              </a:rPr>
              <a:t>sriramPizza.prepare</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a:t>
            </a:r>
          </a:p>
        </p:txBody>
      </p:sp>
      <p:pic>
        <p:nvPicPr>
          <p:cNvPr id="1026"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1999632"/>
            <a:ext cx="2743200" cy="237849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6128064" y="4923710"/>
            <a:ext cx="2374272" cy="101566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2000" dirty="0"/>
              <a:t>Nothing can go wrong by throwing out type safety.</a:t>
            </a:r>
          </a:p>
        </p:txBody>
      </p:sp>
      <p:sp>
        <p:nvSpPr>
          <p:cNvPr id="16" name="TextBox 15"/>
          <p:cNvSpPr txBox="1"/>
          <p:nvPr/>
        </p:nvSpPr>
        <p:spPr>
          <a:xfrm>
            <a:off x="6553200" y="4378129"/>
            <a:ext cx="1710725" cy="369332"/>
          </a:xfrm>
          <a:prstGeom prst="rect">
            <a:avLst/>
          </a:prstGeom>
          <a:noFill/>
        </p:spPr>
        <p:txBody>
          <a:bodyPr wrap="none" rtlCol="0">
            <a:spAutoFit/>
          </a:bodyPr>
          <a:lstStyle/>
          <a:p>
            <a:r>
              <a:rPr lang="en-US" u="sng" dirty="0"/>
              <a:t>Cheese</a:t>
            </a:r>
            <a:r>
              <a:rPr lang="en-US" dirty="0"/>
              <a:t> pizza?</a:t>
            </a:r>
          </a:p>
        </p:txBody>
      </p:sp>
    </p:spTree>
    <p:extLst>
      <p:ext uri="{BB962C8B-B14F-4D97-AF65-F5344CB8AC3E}">
        <p14:creationId xmlns:p14="http://schemas.microsoft.com/office/powerpoint/2010/main" val="40398574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animBg="1"/>
      <p:bldP spid="1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609600"/>
          </a:xfrm>
        </p:spPr>
        <p:txBody>
          <a:bodyPr/>
          <a:lstStyle/>
          <a:p>
            <a:r>
              <a:rPr lang="en-US" dirty="0"/>
              <a:t>4-1 Design Studio</a:t>
            </a:r>
          </a:p>
        </p:txBody>
      </p:sp>
      <p:pic>
        <p:nvPicPr>
          <p:cNvPr id="6"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2003" t="4972" r="1878" b="3900"/>
          <a:stretch/>
        </p:blipFill>
        <p:spPr bwMode="auto">
          <a:xfrm>
            <a:off x="685800" y="917448"/>
            <a:ext cx="7772400" cy="5343524"/>
          </a:xfrm>
          <a:prstGeom prst="rect">
            <a:avLst/>
          </a:prstGeom>
          <a:noFill/>
          <a:ln w="9525">
            <a:noFill/>
            <a:miter lim="800000"/>
            <a:headEnd/>
            <a:tailEnd/>
          </a:ln>
        </p:spPr>
      </p:pic>
    </p:spTree>
    <p:extLst>
      <p:ext uri="{BB962C8B-B14F-4D97-AF65-F5344CB8AC3E}">
        <p14:creationId xmlns:p14="http://schemas.microsoft.com/office/powerpoint/2010/main" val="179601639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Starbuzz</a:t>
            </a:r>
            <a:r>
              <a:rPr lang="en-US"/>
              <a:t> Coffee </a:t>
            </a:r>
            <a:r>
              <a:rPr lang="en-US">
                <a:solidFill>
                  <a:srgbClr val="0070C0"/>
                </a:solidFill>
              </a:rPr>
              <a:t>Decorator</a:t>
            </a:r>
            <a:r>
              <a:rPr lang="en-US"/>
              <a:t> Solution</a:t>
            </a:r>
          </a:p>
        </p:txBody>
      </p:sp>
      <p:pic>
        <p:nvPicPr>
          <p:cNvPr id="34" name="Picture 10"/>
          <p:cNvPicPr>
            <a:picLocks noGrp="1" noChangeAspect="1" noChangeArrowheads="1"/>
          </p:cNvPicPr>
          <p:nvPr>
            <p:ph idx="4294967295"/>
          </p:nvPr>
        </p:nvPicPr>
        <p:blipFill rotWithShape="1">
          <a:blip r:embed="rId3">
            <a:extLst>
              <a:ext uri="{28A0092B-C50C-407E-A947-70E740481C1C}">
                <a14:useLocalDpi xmlns:a14="http://schemas.microsoft.com/office/drawing/2010/main" val="0"/>
              </a:ext>
            </a:extLst>
          </a:blip>
          <a:srcRect l="778" t="3314" r="638" b="587"/>
          <a:stretch/>
        </p:blipFill>
        <p:spPr>
          <a:xfrm>
            <a:off x="1143000" y="977900"/>
            <a:ext cx="7010400" cy="5494638"/>
          </a:xfrm>
          <a:noFill/>
        </p:spPr>
      </p:pic>
    </p:spTree>
    <p:extLst>
      <p:ext uri="{BB962C8B-B14F-4D97-AF65-F5344CB8AC3E}">
        <p14:creationId xmlns:p14="http://schemas.microsoft.com/office/powerpoint/2010/main" val="149826304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8229600" cy="609600"/>
          </a:xfrm>
        </p:spPr>
        <p:txBody>
          <a:bodyPr/>
          <a:lstStyle/>
          <a:p>
            <a:r>
              <a:rPr lang="en-US" dirty="0"/>
              <a:t>Lab 4-1: Widget Factory for OS’s!</a:t>
            </a:r>
          </a:p>
        </p:txBody>
      </p:sp>
      <p:sp>
        <p:nvSpPr>
          <p:cNvPr id="3" name="Content Placeholder 2"/>
          <p:cNvSpPr>
            <a:spLocks noGrp="1"/>
          </p:cNvSpPr>
          <p:nvPr>
            <p:ph idx="1"/>
          </p:nvPr>
        </p:nvSpPr>
        <p:spPr>
          <a:xfrm>
            <a:off x="457200" y="1676400"/>
            <a:ext cx="8229600" cy="4724400"/>
          </a:xfrm>
        </p:spPr>
        <p:txBody>
          <a:bodyPr/>
          <a:lstStyle/>
          <a:p>
            <a:r>
              <a:rPr lang="en-US" dirty="0"/>
              <a:t>Review Lab 4-1 Assignment</a:t>
            </a:r>
            <a:br>
              <a:rPr lang="en-US" dirty="0"/>
            </a:br>
            <a:endParaRPr lang="en-US" dirty="0"/>
          </a:p>
          <a:p>
            <a:r>
              <a:rPr lang="en-US" dirty="0"/>
              <a:t>Load Lab4-1.zip from Moodle into a workspace using instructions in Folder</a:t>
            </a:r>
            <a:br>
              <a:rPr lang="en-US" dirty="0"/>
            </a:br>
            <a:endParaRPr lang="en-US" dirty="0"/>
          </a:p>
          <a:p>
            <a:r>
              <a:rPr lang="en-US" dirty="0"/>
              <a:t>If time, start working on it</a:t>
            </a:r>
          </a:p>
          <a:p>
            <a:endParaRPr lang="en-US" dirty="0"/>
          </a:p>
        </p:txBody>
      </p:sp>
    </p:spTree>
    <p:extLst>
      <p:ext uri="{BB962C8B-B14F-4D97-AF65-F5344CB8AC3E}">
        <p14:creationId xmlns:p14="http://schemas.microsoft.com/office/powerpoint/2010/main" val="98588524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a:t>Homework and Reading Reminders</a:t>
            </a:r>
          </a:p>
        </p:txBody>
      </p:sp>
      <p:sp>
        <p:nvSpPr>
          <p:cNvPr id="3" name="Content Placeholder 2"/>
          <p:cNvSpPr>
            <a:spLocks noGrp="1"/>
          </p:cNvSpPr>
          <p:nvPr>
            <p:ph idx="1"/>
          </p:nvPr>
        </p:nvSpPr>
        <p:spPr>
          <a:xfrm>
            <a:off x="457200" y="1143000"/>
            <a:ext cx="8305800" cy="5181600"/>
          </a:xfrm>
          <a:solidFill>
            <a:srgbClr val="FFFFCC"/>
          </a:solidFill>
        </p:spPr>
        <p:txBody>
          <a:bodyPr/>
          <a:lstStyle/>
          <a:p>
            <a:r>
              <a:rPr lang="en-US" sz="2400" dirty="0"/>
              <a:t>Milestone 2 Design Studio in Class </a:t>
            </a:r>
          </a:p>
          <a:p>
            <a:pPr lvl="1"/>
            <a:r>
              <a:rPr lang="en-US" sz="2000" dirty="0"/>
              <a:t>Thursday, December 20</a:t>
            </a:r>
            <a:r>
              <a:rPr lang="en-US" sz="2000" baseline="30000" dirty="0"/>
              <a:t>th</a:t>
            </a:r>
            <a:r>
              <a:rPr lang="en-US" sz="2000" dirty="0"/>
              <a:t>, 2018</a:t>
            </a:r>
            <a:br>
              <a:rPr lang="en-US" sz="2000" dirty="0"/>
            </a:br>
            <a:endParaRPr lang="en-US" sz="2000" dirty="0"/>
          </a:p>
          <a:p>
            <a:r>
              <a:rPr lang="en-US" sz="2400" dirty="0"/>
              <a:t>Lab 4-1 on Factory Design Pattern. </a:t>
            </a:r>
          </a:p>
          <a:p>
            <a:pPr lvl="1"/>
            <a:r>
              <a:rPr lang="en-US" sz="2000" dirty="0"/>
              <a:t>Due 5:30pm Friday, December 21</a:t>
            </a:r>
            <a:r>
              <a:rPr lang="en-US" sz="2000" baseline="30000" dirty="0"/>
              <a:t>st</a:t>
            </a:r>
            <a:r>
              <a:rPr lang="en-US" sz="2000" dirty="0"/>
              <a:t>, 2018</a:t>
            </a:r>
          </a:p>
          <a:p>
            <a:pPr lvl="1"/>
            <a:r>
              <a:rPr lang="en-US" sz="2000" dirty="0"/>
              <a:t>Read assignment write-up carefully (TA sign-offs)</a:t>
            </a:r>
            <a:br>
              <a:rPr lang="en-US" sz="2000" dirty="0"/>
            </a:br>
            <a:endParaRPr lang="en-US" sz="1200" dirty="0"/>
          </a:p>
          <a:p>
            <a:endParaRPr lang="en-US" dirty="0"/>
          </a:p>
        </p:txBody>
      </p:sp>
    </p:spTree>
    <p:extLst>
      <p:ext uri="{BB962C8B-B14F-4D97-AF65-F5344CB8AC3E}">
        <p14:creationId xmlns:p14="http://schemas.microsoft.com/office/powerpoint/2010/main" val="145879479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B4BF8-1E73-424C-B88A-32DFEF4C1B48}"/>
              </a:ext>
            </a:extLst>
          </p:cNvPr>
          <p:cNvSpPr>
            <a:spLocks noGrp="1"/>
          </p:cNvSpPr>
          <p:nvPr>
            <p:ph type="title"/>
          </p:nvPr>
        </p:nvSpPr>
        <p:spPr/>
        <p:txBody>
          <a:bodyPr/>
          <a:lstStyle/>
          <a:p>
            <a:pPr>
              <a:spcBef>
                <a:spcPts val="1872"/>
              </a:spcBef>
            </a:pPr>
            <a:r>
              <a:rPr lang="en-US" dirty="0"/>
              <a:t>Questions on the reading…</a:t>
            </a:r>
          </a:p>
        </p:txBody>
      </p:sp>
      <p:sp>
        <p:nvSpPr>
          <p:cNvPr id="3" name="Content Placeholder 2">
            <a:extLst>
              <a:ext uri="{FF2B5EF4-FFF2-40B4-BE49-F238E27FC236}">
                <a16:creationId xmlns:a16="http://schemas.microsoft.com/office/drawing/2014/main" id="{073A1B73-90E1-44B7-A42C-CD1E3C825D41}"/>
              </a:ext>
            </a:extLst>
          </p:cNvPr>
          <p:cNvSpPr>
            <a:spLocks noGrp="1"/>
          </p:cNvSpPr>
          <p:nvPr>
            <p:ph idx="1"/>
          </p:nvPr>
        </p:nvSpPr>
        <p:spPr/>
        <p:txBody>
          <a:bodyPr/>
          <a:lstStyle/>
          <a:p>
            <a:r>
              <a:rPr lang="en-US" dirty="0"/>
              <a:t>When should factories be used for in our programs? Should they be used for every new object created?</a:t>
            </a:r>
          </a:p>
          <a:p>
            <a:endParaRPr lang="en-US" dirty="0"/>
          </a:p>
          <a:p>
            <a:r>
              <a:rPr lang="en-US" dirty="0"/>
              <a:t>I still feel like I don't understand when you would really use a factory in actual coding, are there any more realistic examples that we could go over?</a:t>
            </a:r>
          </a:p>
        </p:txBody>
      </p:sp>
    </p:spTree>
    <p:extLst>
      <p:ext uri="{BB962C8B-B14F-4D97-AF65-F5344CB8AC3E}">
        <p14:creationId xmlns:p14="http://schemas.microsoft.com/office/powerpoint/2010/main" val="140793378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4293B-1AE2-4FB9-838C-C8BC26E4C1F6}"/>
              </a:ext>
            </a:extLst>
          </p:cNvPr>
          <p:cNvSpPr>
            <a:spLocks noGrp="1"/>
          </p:cNvSpPr>
          <p:nvPr>
            <p:ph type="title"/>
          </p:nvPr>
        </p:nvSpPr>
        <p:spPr/>
        <p:txBody>
          <a:bodyPr/>
          <a:lstStyle/>
          <a:p>
            <a:r>
              <a:rPr lang="en-US" sz="2400" dirty="0"/>
              <a:t>Realistic example: line items (Clean Code)</a:t>
            </a:r>
          </a:p>
        </p:txBody>
      </p:sp>
      <p:sp>
        <p:nvSpPr>
          <p:cNvPr id="3" name="Content Placeholder 2">
            <a:extLst>
              <a:ext uri="{FF2B5EF4-FFF2-40B4-BE49-F238E27FC236}">
                <a16:creationId xmlns:a16="http://schemas.microsoft.com/office/drawing/2014/main" id="{ADFD7123-F444-4E05-BD90-1144F7692C0D}"/>
              </a:ext>
            </a:extLst>
          </p:cNvPr>
          <p:cNvSpPr>
            <a:spLocks noGrp="1"/>
          </p:cNvSpPr>
          <p:nvPr>
            <p:ph idx="1"/>
          </p:nvPr>
        </p:nvSpPr>
        <p:spPr/>
        <p:txBody>
          <a:bodyPr/>
          <a:lstStyle/>
          <a:p>
            <a:r>
              <a:rPr lang="en-US" sz="2000" dirty="0"/>
              <a:t>Imagine you are working on </a:t>
            </a:r>
            <a:r>
              <a:rPr lang="en-US" sz="2000" dirty="0" err="1"/>
              <a:t>Amazon.com’s</a:t>
            </a:r>
            <a:r>
              <a:rPr lang="en-US" sz="2000" dirty="0"/>
              <a:t> shopping cart.</a:t>
            </a:r>
          </a:p>
          <a:p>
            <a:r>
              <a:rPr lang="en-US" sz="2000" dirty="0"/>
              <a:t>Each item in the cart is a “</a:t>
            </a:r>
            <a:r>
              <a:rPr lang="en-US" sz="2000" dirty="0" err="1"/>
              <a:t>LineItem</a:t>
            </a:r>
            <a:r>
              <a:rPr lang="en-US" sz="2000" dirty="0"/>
              <a:t>.”</a:t>
            </a:r>
          </a:p>
        </p:txBody>
      </p:sp>
      <p:pic>
        <p:nvPicPr>
          <p:cNvPr id="6146" name="Picture 2" descr="Image result for amazon shopping cart">
            <a:extLst>
              <a:ext uri="{FF2B5EF4-FFF2-40B4-BE49-F238E27FC236}">
                <a16:creationId xmlns:a16="http://schemas.microsoft.com/office/drawing/2014/main" id="{C295C4A7-848C-4BE0-99D5-FBC5BE6618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 y="2152650"/>
            <a:ext cx="8572500" cy="255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22448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4293B-1AE2-4FB9-838C-C8BC26E4C1F6}"/>
              </a:ext>
            </a:extLst>
          </p:cNvPr>
          <p:cNvSpPr>
            <a:spLocks noGrp="1"/>
          </p:cNvSpPr>
          <p:nvPr>
            <p:ph type="title"/>
          </p:nvPr>
        </p:nvSpPr>
        <p:spPr/>
        <p:txBody>
          <a:bodyPr/>
          <a:lstStyle/>
          <a:p>
            <a:r>
              <a:rPr lang="en-US" sz="2400" dirty="0"/>
              <a:t>Realistic example: line items (Clean Code)</a:t>
            </a:r>
          </a:p>
        </p:txBody>
      </p:sp>
      <p:sp>
        <p:nvSpPr>
          <p:cNvPr id="3" name="Content Placeholder 2">
            <a:extLst>
              <a:ext uri="{FF2B5EF4-FFF2-40B4-BE49-F238E27FC236}">
                <a16:creationId xmlns:a16="http://schemas.microsoft.com/office/drawing/2014/main" id="{ADFD7123-F444-4E05-BD90-1144F7692C0D}"/>
              </a:ext>
            </a:extLst>
          </p:cNvPr>
          <p:cNvSpPr>
            <a:spLocks noGrp="1"/>
          </p:cNvSpPr>
          <p:nvPr>
            <p:ph idx="1"/>
          </p:nvPr>
        </p:nvSpPr>
        <p:spPr/>
        <p:txBody>
          <a:bodyPr/>
          <a:lstStyle/>
          <a:p>
            <a:r>
              <a:rPr lang="en-US" sz="2000" dirty="0"/>
              <a:t>Imagine you are working on </a:t>
            </a:r>
            <a:r>
              <a:rPr lang="en-US" sz="2000" dirty="0" err="1"/>
              <a:t>Amazon.com’s</a:t>
            </a:r>
            <a:r>
              <a:rPr lang="en-US" sz="2000" dirty="0"/>
              <a:t> shopping cart.</a:t>
            </a:r>
          </a:p>
          <a:p>
            <a:r>
              <a:rPr lang="en-US" sz="2000" dirty="0"/>
              <a:t>Each item in the cart is a “</a:t>
            </a:r>
            <a:r>
              <a:rPr lang="en-US" sz="2000" dirty="0" err="1"/>
              <a:t>LineItem</a:t>
            </a:r>
            <a:r>
              <a:rPr lang="en-US" sz="2000" dirty="0"/>
              <a:t>.”</a:t>
            </a:r>
          </a:p>
          <a:p>
            <a:endParaRPr lang="en-US" sz="2000" dirty="0"/>
          </a:p>
          <a:p>
            <a:r>
              <a:rPr lang="en-US" sz="2000" dirty="0"/>
              <a:t>You want test the cart.</a:t>
            </a:r>
          </a:p>
          <a:p>
            <a:pPr lvl="1"/>
            <a:r>
              <a:rPr lang="en-US" sz="1600" dirty="0"/>
              <a:t>By creating </a:t>
            </a:r>
            <a:r>
              <a:rPr lang="en-US" sz="1600" dirty="0" err="1"/>
              <a:t>FakeLineItems</a:t>
            </a:r>
            <a:endParaRPr lang="en-US" sz="1600" dirty="0"/>
          </a:p>
          <a:p>
            <a:pPr lvl="1"/>
            <a:r>
              <a:rPr lang="en-US" sz="1600" dirty="0"/>
              <a:t>Which are instrumented so when the test script clicks the line item, a certain test passes.</a:t>
            </a:r>
          </a:p>
          <a:p>
            <a:endParaRPr lang="en-US" sz="2000" u="sng" dirty="0"/>
          </a:p>
          <a:p>
            <a:r>
              <a:rPr lang="en-US" sz="2000" dirty="0"/>
              <a:t>How about this?</a:t>
            </a:r>
          </a:p>
          <a:p>
            <a:pPr lvl="1"/>
            <a:r>
              <a:rPr lang="en-US" sz="1600" dirty="0"/>
              <a:t>Make a </a:t>
            </a:r>
            <a:r>
              <a:rPr lang="en-US" sz="1600" dirty="0" err="1"/>
              <a:t>SimpleLineItemFactory</a:t>
            </a:r>
            <a:r>
              <a:rPr lang="en-US" sz="1600" dirty="0"/>
              <a:t> with one method, </a:t>
            </a:r>
            <a:r>
              <a:rPr lang="en-US" sz="1600" dirty="0" err="1"/>
              <a:t>createLineItem</a:t>
            </a:r>
            <a:r>
              <a:rPr lang="en-US" sz="1600" dirty="0"/>
              <a:t>.</a:t>
            </a:r>
          </a:p>
          <a:p>
            <a:pPr lvl="1"/>
            <a:r>
              <a:rPr lang="en-US" sz="1600" dirty="0"/>
              <a:t>Whenever we want to test our code, we </a:t>
            </a:r>
            <a:r>
              <a:rPr lang="en-US" sz="1600" dirty="0">
                <a:solidFill>
                  <a:srgbClr val="FF0000"/>
                </a:solidFill>
              </a:rPr>
              <a:t>edit</a:t>
            </a:r>
            <a:r>
              <a:rPr lang="en-US" sz="1600" dirty="0"/>
              <a:t> </a:t>
            </a:r>
            <a:r>
              <a:rPr lang="en-US" sz="1600" dirty="0" err="1"/>
              <a:t>createLineItem</a:t>
            </a:r>
            <a:r>
              <a:rPr lang="en-US" sz="1600" dirty="0"/>
              <a:t> and replace the creation of real </a:t>
            </a:r>
            <a:r>
              <a:rPr lang="en-US" sz="1600" dirty="0" err="1"/>
              <a:t>LineItems</a:t>
            </a:r>
            <a:r>
              <a:rPr lang="en-US" sz="1600" dirty="0"/>
              <a:t> with </a:t>
            </a:r>
            <a:r>
              <a:rPr lang="en-US" sz="1600" dirty="0" err="1"/>
              <a:t>FakeLineItems</a:t>
            </a:r>
            <a:r>
              <a:rPr lang="en-US" sz="1600" dirty="0"/>
              <a:t>.</a:t>
            </a:r>
          </a:p>
          <a:p>
            <a:pPr lvl="1"/>
            <a:r>
              <a:rPr lang="en-US" sz="1600" dirty="0"/>
              <a:t>Whenever we deploy, we edit the code back the way it was.</a:t>
            </a:r>
          </a:p>
          <a:p>
            <a:endParaRPr lang="en-US" sz="2000" dirty="0"/>
          </a:p>
          <a:p>
            <a:endParaRPr lang="en-US" sz="2000" dirty="0"/>
          </a:p>
        </p:txBody>
      </p:sp>
      <p:cxnSp>
        <p:nvCxnSpPr>
          <p:cNvPr id="4" name="Straight Connector 3">
            <a:extLst>
              <a:ext uri="{FF2B5EF4-FFF2-40B4-BE49-F238E27FC236}">
                <a16:creationId xmlns:a16="http://schemas.microsoft.com/office/drawing/2014/main" id="{AE4F8F5D-ECAD-441D-85F6-FC9ACF6019FC}"/>
              </a:ext>
            </a:extLst>
          </p:cNvPr>
          <p:cNvCxnSpPr/>
          <p:nvPr/>
        </p:nvCxnSpPr>
        <p:spPr bwMode="auto">
          <a:xfrm>
            <a:off x="342900" y="1905000"/>
            <a:ext cx="84582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207750044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4293B-1AE2-4FB9-838C-C8BC26E4C1F6}"/>
              </a:ext>
            </a:extLst>
          </p:cNvPr>
          <p:cNvSpPr>
            <a:spLocks noGrp="1"/>
          </p:cNvSpPr>
          <p:nvPr>
            <p:ph type="title"/>
          </p:nvPr>
        </p:nvSpPr>
        <p:spPr/>
        <p:txBody>
          <a:bodyPr/>
          <a:lstStyle/>
          <a:p>
            <a:r>
              <a:rPr lang="en-US" sz="2400" dirty="0"/>
              <a:t>Realistic example: line items (Clean Code)</a:t>
            </a:r>
          </a:p>
        </p:txBody>
      </p:sp>
      <p:sp>
        <p:nvSpPr>
          <p:cNvPr id="3" name="Content Placeholder 2">
            <a:extLst>
              <a:ext uri="{FF2B5EF4-FFF2-40B4-BE49-F238E27FC236}">
                <a16:creationId xmlns:a16="http://schemas.microsoft.com/office/drawing/2014/main" id="{ADFD7123-F444-4E05-BD90-1144F7692C0D}"/>
              </a:ext>
            </a:extLst>
          </p:cNvPr>
          <p:cNvSpPr>
            <a:spLocks noGrp="1"/>
          </p:cNvSpPr>
          <p:nvPr>
            <p:ph idx="1"/>
          </p:nvPr>
        </p:nvSpPr>
        <p:spPr/>
        <p:txBody>
          <a:bodyPr/>
          <a:lstStyle/>
          <a:p>
            <a:r>
              <a:rPr lang="en-US" sz="2000" dirty="0"/>
              <a:t>Imagine you are working on </a:t>
            </a:r>
            <a:r>
              <a:rPr lang="en-US" sz="2000" dirty="0" err="1"/>
              <a:t>Amazon.com’s</a:t>
            </a:r>
            <a:r>
              <a:rPr lang="en-US" sz="2000" dirty="0"/>
              <a:t> shopping cart.</a:t>
            </a:r>
          </a:p>
          <a:p>
            <a:r>
              <a:rPr lang="en-US" sz="2000" dirty="0"/>
              <a:t>Each item in the cart is a “</a:t>
            </a:r>
            <a:r>
              <a:rPr lang="en-US" sz="2000" dirty="0" err="1"/>
              <a:t>LineItem</a:t>
            </a:r>
            <a:r>
              <a:rPr lang="en-US" sz="2000" dirty="0"/>
              <a:t>.”</a:t>
            </a:r>
          </a:p>
          <a:p>
            <a:endParaRPr lang="en-US" sz="2000" dirty="0"/>
          </a:p>
          <a:p>
            <a:r>
              <a:rPr lang="en-US" sz="2000" dirty="0"/>
              <a:t>You want test the cart.</a:t>
            </a:r>
          </a:p>
          <a:p>
            <a:pPr lvl="1"/>
            <a:r>
              <a:rPr lang="en-US" sz="1600" dirty="0"/>
              <a:t>By creating </a:t>
            </a:r>
            <a:r>
              <a:rPr lang="en-US" sz="1600" dirty="0" err="1"/>
              <a:t>FakeLineItems</a:t>
            </a:r>
            <a:endParaRPr lang="en-US" sz="1600" dirty="0"/>
          </a:p>
          <a:p>
            <a:pPr lvl="1"/>
            <a:r>
              <a:rPr lang="en-US" sz="1600" dirty="0"/>
              <a:t>Which are instrumented so when the test script clicks the line item, a certain test passes.</a:t>
            </a:r>
          </a:p>
          <a:p>
            <a:endParaRPr lang="en-US" sz="2000" u="sng" dirty="0"/>
          </a:p>
          <a:p>
            <a:r>
              <a:rPr lang="en-US" sz="2000" dirty="0"/>
              <a:t>Amazon starts selling cars</a:t>
            </a:r>
          </a:p>
          <a:p>
            <a:r>
              <a:rPr lang="en-US" sz="2000" dirty="0"/>
              <a:t>Cars need completely different </a:t>
            </a:r>
            <a:r>
              <a:rPr lang="en-US" sz="2000" dirty="0" err="1"/>
              <a:t>CarLineItems</a:t>
            </a:r>
            <a:r>
              <a:rPr lang="en-US" sz="2000" dirty="0"/>
              <a:t> to show all of the options on the car.</a:t>
            </a:r>
          </a:p>
          <a:p>
            <a:endParaRPr lang="en-US" sz="2000" dirty="0"/>
          </a:p>
          <a:p>
            <a:endParaRPr lang="en-US" sz="2000" dirty="0"/>
          </a:p>
        </p:txBody>
      </p:sp>
      <p:cxnSp>
        <p:nvCxnSpPr>
          <p:cNvPr id="5" name="Straight Connector 4">
            <a:extLst>
              <a:ext uri="{FF2B5EF4-FFF2-40B4-BE49-F238E27FC236}">
                <a16:creationId xmlns:a16="http://schemas.microsoft.com/office/drawing/2014/main" id="{A158C65D-B5BB-4979-A7C2-9DAE244FB7A4}"/>
              </a:ext>
            </a:extLst>
          </p:cNvPr>
          <p:cNvCxnSpPr/>
          <p:nvPr/>
        </p:nvCxnSpPr>
        <p:spPr bwMode="auto">
          <a:xfrm>
            <a:off x="342900" y="3401568"/>
            <a:ext cx="84582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425996355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02313-C5D8-411B-A8E8-B10E7CBA1D21}"/>
              </a:ext>
            </a:extLst>
          </p:cNvPr>
          <p:cNvSpPr>
            <a:spLocks noGrp="1"/>
          </p:cNvSpPr>
          <p:nvPr>
            <p:ph type="title"/>
          </p:nvPr>
        </p:nvSpPr>
        <p:spPr/>
        <p:txBody>
          <a:bodyPr/>
          <a:lstStyle/>
          <a:p>
            <a:r>
              <a:rPr lang="en-US" dirty="0"/>
              <a:t>Why use Factory?</a:t>
            </a:r>
          </a:p>
        </p:txBody>
      </p:sp>
      <p:sp>
        <p:nvSpPr>
          <p:cNvPr id="3" name="Content Placeholder 2">
            <a:extLst>
              <a:ext uri="{FF2B5EF4-FFF2-40B4-BE49-F238E27FC236}">
                <a16:creationId xmlns:a16="http://schemas.microsoft.com/office/drawing/2014/main" id="{80798BE1-E7EB-472D-802E-85164EA921AC}"/>
              </a:ext>
            </a:extLst>
          </p:cNvPr>
          <p:cNvSpPr>
            <a:spLocks noGrp="1"/>
          </p:cNvSpPr>
          <p:nvPr>
            <p:ph idx="1"/>
          </p:nvPr>
        </p:nvSpPr>
        <p:spPr/>
        <p:txBody>
          <a:bodyPr/>
          <a:lstStyle/>
          <a:p>
            <a:r>
              <a:rPr lang="en-US" dirty="0"/>
              <a:t>So is the primary advantage of the Factory Method that it allows us to create some objects during execution as opposed to up-front?</a:t>
            </a:r>
          </a:p>
          <a:p>
            <a:endParaRPr lang="en-US" dirty="0"/>
          </a:p>
          <a:p>
            <a:r>
              <a:rPr lang="en-US" dirty="0"/>
              <a:t>This seems complicated and unnecessary... What are some of the advantages of the Factory Method Pattern? I was unconvinced by the explanations the book used for justification.</a:t>
            </a:r>
          </a:p>
        </p:txBody>
      </p:sp>
    </p:spTree>
    <p:extLst>
      <p:ext uri="{BB962C8B-B14F-4D97-AF65-F5344CB8AC3E}">
        <p14:creationId xmlns:p14="http://schemas.microsoft.com/office/powerpoint/2010/main" val="152253465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8E018-1768-4E04-B030-25857D6303F8}"/>
              </a:ext>
            </a:extLst>
          </p:cNvPr>
          <p:cNvSpPr>
            <a:spLocks noGrp="1"/>
          </p:cNvSpPr>
          <p:nvPr>
            <p:ph type="title"/>
          </p:nvPr>
        </p:nvSpPr>
        <p:spPr/>
        <p:txBody>
          <a:bodyPr/>
          <a:lstStyle/>
          <a:p>
            <a:r>
              <a:rPr lang="en-US" dirty="0"/>
              <a:t>Is this type checking?</a:t>
            </a:r>
          </a:p>
        </p:txBody>
      </p:sp>
      <p:sp>
        <p:nvSpPr>
          <p:cNvPr id="3" name="Content Placeholder 2">
            <a:extLst>
              <a:ext uri="{FF2B5EF4-FFF2-40B4-BE49-F238E27FC236}">
                <a16:creationId xmlns:a16="http://schemas.microsoft.com/office/drawing/2014/main" id="{744714EA-B979-45AE-B2BB-B5915DF2CA76}"/>
              </a:ext>
            </a:extLst>
          </p:cNvPr>
          <p:cNvSpPr>
            <a:spLocks noGrp="1"/>
          </p:cNvSpPr>
          <p:nvPr>
            <p:ph idx="1"/>
          </p:nvPr>
        </p:nvSpPr>
        <p:spPr/>
        <p:txBody>
          <a:bodyPr/>
          <a:lstStyle/>
          <a:p>
            <a:r>
              <a:rPr lang="en-US" dirty="0"/>
              <a:t>Does this pattern violate the rule against type checking? Because it seems like it needs to type check in order to create a cheese pizza versus a pepperoni pizza.</a:t>
            </a:r>
          </a:p>
          <a:p>
            <a:endParaRPr lang="en-US" dirty="0"/>
          </a:p>
          <a:p>
            <a:r>
              <a:rPr lang="en-US" dirty="0"/>
              <a:t>It seems like we are just taking our nested if statements and moving them elsewhere. I feel the nested if statements are still poor designed and can be improved.</a:t>
            </a:r>
          </a:p>
        </p:txBody>
      </p:sp>
    </p:spTree>
    <p:extLst>
      <p:ext uri="{BB962C8B-B14F-4D97-AF65-F5344CB8AC3E}">
        <p14:creationId xmlns:p14="http://schemas.microsoft.com/office/powerpoint/2010/main" val="205517182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2007FairfaxShowcaseSE-Slides-Bohner">
  <a:themeElements>
    <a:clrScheme name="">
      <a:dk1>
        <a:srgbClr val="000000"/>
      </a:dk1>
      <a:lt1>
        <a:srgbClr val="FFFFFF"/>
      </a:lt1>
      <a:dk2>
        <a:srgbClr val="FFFFFF"/>
      </a:dk2>
      <a:lt2>
        <a:srgbClr val="808080"/>
      </a:lt2>
      <a:accent1>
        <a:srgbClr val="80000A"/>
      </a:accent1>
      <a:accent2>
        <a:srgbClr val="81460A"/>
      </a:accent2>
      <a:accent3>
        <a:srgbClr val="FFFFFF"/>
      </a:accent3>
      <a:accent4>
        <a:srgbClr val="000000"/>
      </a:accent4>
      <a:accent5>
        <a:srgbClr val="C0AAAA"/>
      </a:accent5>
      <a:accent6>
        <a:srgbClr val="743F08"/>
      </a:accent6>
      <a:hlink>
        <a:srgbClr val="805255"/>
      </a:hlink>
      <a:folHlink>
        <a:srgbClr val="B2B2B2"/>
      </a:folHlink>
    </a:clrScheme>
    <a:fontScheme name="2007FairfaxShowcaseSE-Slides-Bohner">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lnDef>
  </a:objectDefaults>
  <a:extraClrSchemeLst>
    <a:extraClrScheme>
      <a:clrScheme name="2007FairfaxShowcaseSE-Slides-Bohner 1">
        <a:dk1>
          <a:srgbClr val="666699"/>
        </a:dk1>
        <a:lt1>
          <a:srgbClr val="FFFFFF"/>
        </a:lt1>
        <a:dk2>
          <a:srgbClr val="000066"/>
        </a:dk2>
        <a:lt2>
          <a:srgbClr val="FFFFFF"/>
        </a:lt2>
        <a:accent1>
          <a:srgbClr val="0066FF"/>
        </a:accent1>
        <a:accent2>
          <a:srgbClr val="3333FF"/>
        </a:accent2>
        <a:accent3>
          <a:srgbClr val="AAAAB8"/>
        </a:accent3>
        <a:accent4>
          <a:srgbClr val="DADADA"/>
        </a:accent4>
        <a:accent5>
          <a:srgbClr val="AAB8FF"/>
        </a:accent5>
        <a:accent6>
          <a:srgbClr val="2D2DE7"/>
        </a:accent6>
        <a:hlink>
          <a:srgbClr val="0000CC"/>
        </a:hlink>
        <a:folHlink>
          <a:srgbClr val="B2B2B2"/>
        </a:folHlink>
      </a:clrScheme>
      <a:clrMap bg1="dk2" tx1="lt1" bg2="dk1" tx2="lt2" accent1="accent1" accent2="accent2" accent3="accent3" accent4="accent4" accent5="accent5" accent6="accent6" hlink="hlink" folHlink="folHlink"/>
    </a:extraClrScheme>
    <a:extraClrScheme>
      <a:clrScheme name="2007FairfaxShowcaseSE-Slides-Bohner 2">
        <a:dk1>
          <a:srgbClr val="000000"/>
        </a:dk1>
        <a:lt1>
          <a:srgbClr val="FFFFFF"/>
        </a:lt1>
        <a:dk2>
          <a:srgbClr val="334B49"/>
        </a:dk2>
        <a:lt2>
          <a:srgbClr val="FFFFFF"/>
        </a:lt2>
        <a:accent1>
          <a:srgbClr val="009999"/>
        </a:accent1>
        <a:accent2>
          <a:srgbClr val="008080"/>
        </a:accent2>
        <a:accent3>
          <a:srgbClr val="ADB1B1"/>
        </a:accent3>
        <a:accent4>
          <a:srgbClr val="DADADA"/>
        </a:accent4>
        <a:accent5>
          <a:srgbClr val="AACACA"/>
        </a:accent5>
        <a:accent6>
          <a:srgbClr val="007373"/>
        </a:accent6>
        <a:hlink>
          <a:srgbClr val="006666"/>
        </a:hlink>
        <a:folHlink>
          <a:srgbClr val="B2B2B2"/>
        </a:folHlink>
      </a:clrScheme>
      <a:clrMap bg1="dk2" tx1="lt1" bg2="dk1" tx2="lt2" accent1="accent1" accent2="accent2" accent3="accent3" accent4="accent4" accent5="accent5" accent6="accent6" hlink="hlink" folHlink="folHlink"/>
    </a:extraClrScheme>
    <a:extraClrScheme>
      <a:clrScheme name="2007FairfaxShowcaseSE-Slides-Bohner 3">
        <a:dk1>
          <a:srgbClr val="000000"/>
        </a:dk1>
        <a:lt1>
          <a:srgbClr val="FFFFFF"/>
        </a:lt1>
        <a:dk2>
          <a:srgbClr val="FFFFFF"/>
        </a:dk2>
        <a:lt2>
          <a:srgbClr val="808080"/>
        </a:lt2>
        <a:accent1>
          <a:srgbClr val="FF9900"/>
        </a:accent1>
        <a:accent2>
          <a:srgbClr val="FCB138"/>
        </a:accent2>
        <a:accent3>
          <a:srgbClr val="FFFFFF"/>
        </a:accent3>
        <a:accent4>
          <a:srgbClr val="000000"/>
        </a:accent4>
        <a:accent5>
          <a:srgbClr val="FFCAAA"/>
        </a:accent5>
        <a:accent6>
          <a:srgbClr val="E4A032"/>
        </a:accent6>
        <a:hlink>
          <a:srgbClr val="FCC66E"/>
        </a:hlink>
        <a:folHlink>
          <a:srgbClr val="B2B2B2"/>
        </a:folHlink>
      </a:clrScheme>
      <a:clrMap bg1="lt1" tx1="dk1" bg2="lt2" tx2="dk2" accent1="accent1" accent2="accent2" accent3="accent3" accent4="accent4" accent5="accent5" accent6="accent6" hlink="hlink" folHlink="folHlink"/>
    </a:extraClrScheme>
    <a:extraClrScheme>
      <a:clrScheme name="2007FairfaxShowcaseSE-Slides-Bohner 4">
        <a:dk1>
          <a:srgbClr val="000000"/>
        </a:dk1>
        <a:lt1>
          <a:srgbClr val="FFFFFF"/>
        </a:lt1>
        <a:dk2>
          <a:srgbClr val="FFFFFF"/>
        </a:dk2>
        <a:lt2>
          <a:srgbClr val="808080"/>
        </a:lt2>
        <a:accent1>
          <a:srgbClr val="440044"/>
        </a:accent1>
        <a:accent2>
          <a:srgbClr val="790571"/>
        </a:accent2>
        <a:accent3>
          <a:srgbClr val="FFFFFF"/>
        </a:accent3>
        <a:accent4>
          <a:srgbClr val="000000"/>
        </a:accent4>
        <a:accent5>
          <a:srgbClr val="B0AAB0"/>
        </a:accent5>
        <a:accent6>
          <a:srgbClr val="6D0466"/>
        </a:accent6>
        <a:hlink>
          <a:srgbClr val="9F839F"/>
        </a:hlink>
        <a:folHlink>
          <a:srgbClr val="B2B2B2"/>
        </a:folHlink>
      </a:clrScheme>
      <a:clrMap bg1="lt1" tx1="dk1" bg2="lt2" tx2="dk2" accent1="accent1" accent2="accent2" accent3="accent3" accent4="accent4" accent5="accent5" accent6="accent6" hlink="hlink" folHlink="folHlink"/>
    </a:extraClrScheme>
    <a:extraClrScheme>
      <a:clrScheme name="2007FairfaxShowcaseSE-Slides-Bohner 5">
        <a:dk1>
          <a:srgbClr val="000000"/>
        </a:dk1>
        <a:lt1>
          <a:srgbClr val="FFFFFF"/>
        </a:lt1>
        <a:dk2>
          <a:srgbClr val="FFFFFF"/>
        </a:dk2>
        <a:lt2>
          <a:srgbClr val="666699"/>
        </a:lt2>
        <a:accent1>
          <a:srgbClr val="779F92"/>
        </a:accent1>
        <a:accent2>
          <a:srgbClr val="9DC2D7"/>
        </a:accent2>
        <a:accent3>
          <a:srgbClr val="FFFFFF"/>
        </a:accent3>
        <a:accent4>
          <a:srgbClr val="000000"/>
        </a:accent4>
        <a:accent5>
          <a:srgbClr val="BDCDC7"/>
        </a:accent5>
        <a:accent6>
          <a:srgbClr val="8EB0C3"/>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007FairfaxShowcaseSE-Slides-Bohner 6">
        <a:dk1>
          <a:srgbClr val="6A0000"/>
        </a:dk1>
        <a:lt1>
          <a:srgbClr val="FFFFFF"/>
        </a:lt1>
        <a:dk2>
          <a:srgbClr val="FFFFFF"/>
        </a:dk2>
        <a:lt2>
          <a:srgbClr val="666699"/>
        </a:lt2>
        <a:accent1>
          <a:srgbClr val="CC3300"/>
        </a:accent1>
        <a:accent2>
          <a:srgbClr val="CC6600"/>
        </a:accent2>
        <a:accent3>
          <a:srgbClr val="FFFFFF"/>
        </a:accent3>
        <a:accent4>
          <a:srgbClr val="590000"/>
        </a:accent4>
        <a:accent5>
          <a:srgbClr val="E2ADAA"/>
        </a:accent5>
        <a:accent6>
          <a:srgbClr val="B95C00"/>
        </a:accent6>
        <a:hlink>
          <a:srgbClr val="CC9900"/>
        </a:hlink>
        <a:folHlink>
          <a:srgbClr val="B2B2B2"/>
        </a:folHlink>
      </a:clrScheme>
      <a:clrMap bg1="lt1" tx1="dk1" bg2="lt2" tx2="dk2" accent1="accent1" accent2="accent2" accent3="accent3" accent4="accent4" accent5="accent5" accent6="accent6" hlink="hlink" folHlink="folHlink"/>
    </a:extraClrScheme>
    <a:extraClrScheme>
      <a:clrScheme name="2007FairfaxShowcaseSE-Slides-Bohner 7">
        <a:dk1>
          <a:srgbClr val="4F4F77"/>
        </a:dk1>
        <a:lt1>
          <a:srgbClr val="FFFFFF"/>
        </a:lt1>
        <a:dk2>
          <a:srgbClr val="4A7911"/>
        </a:dk2>
        <a:lt2>
          <a:srgbClr val="FFFFFF"/>
        </a:lt2>
        <a:accent1>
          <a:srgbClr val="336600"/>
        </a:accent1>
        <a:accent2>
          <a:srgbClr val="669900"/>
        </a:accent2>
        <a:accent3>
          <a:srgbClr val="B1BEAA"/>
        </a:accent3>
        <a:accent4>
          <a:srgbClr val="DADADA"/>
        </a:accent4>
        <a:accent5>
          <a:srgbClr val="ADB8AA"/>
        </a:accent5>
        <a:accent6>
          <a:srgbClr val="5C8A00"/>
        </a:accent6>
        <a:hlink>
          <a:srgbClr val="99CC00"/>
        </a:hlink>
        <a:folHlink>
          <a:srgbClr val="B2B2B2"/>
        </a:folHlink>
      </a:clrScheme>
      <a:clrMap bg1="dk2" tx1="lt1" bg2="dk1" tx2="lt2" accent1="accent1" accent2="accent2" accent3="accent3" accent4="accent4" accent5="accent5" accent6="accent6" hlink="hlink" folHlink="folHlink"/>
    </a:extraClrScheme>
    <a:extraClrScheme>
      <a:clrScheme name="2007FairfaxShowcaseSE-Slides-Bohner 8">
        <a:dk1>
          <a:srgbClr val="003300"/>
        </a:dk1>
        <a:lt1>
          <a:srgbClr val="FFFFFF"/>
        </a:lt1>
        <a:dk2>
          <a:srgbClr val="FFFFFF"/>
        </a:dk2>
        <a:lt2>
          <a:srgbClr val="4F4F77"/>
        </a:lt2>
        <a:accent1>
          <a:srgbClr val="336600"/>
        </a:accent1>
        <a:accent2>
          <a:srgbClr val="669900"/>
        </a:accent2>
        <a:accent3>
          <a:srgbClr val="FFFFFF"/>
        </a:accent3>
        <a:accent4>
          <a:srgbClr val="002A00"/>
        </a:accent4>
        <a:accent5>
          <a:srgbClr val="ADB8AA"/>
        </a:accent5>
        <a:accent6>
          <a:srgbClr val="5C8A00"/>
        </a:accent6>
        <a:hlink>
          <a:srgbClr val="99CC00"/>
        </a:hlink>
        <a:folHlink>
          <a:srgbClr val="B2B2B2"/>
        </a:folHlink>
      </a:clrScheme>
      <a:clrMap bg1="lt1" tx1="dk1" bg2="lt2" tx2="dk2" accent1="accent1" accent2="accent2" accent3="accent3" accent4="accent4" accent5="accent5" accent6="accent6" hlink="hlink" folHlink="folHlink"/>
    </a:extraClrScheme>
    <a:extraClrScheme>
      <a:clrScheme name="2007FairfaxShowcaseSE-Slides-Bohner 9">
        <a:dk1>
          <a:srgbClr val="808080"/>
        </a:dk1>
        <a:lt1>
          <a:srgbClr val="FFFFFF"/>
        </a:lt1>
        <a:dk2>
          <a:srgbClr val="2F978D"/>
        </a:dk2>
        <a:lt2>
          <a:srgbClr val="FFFFFF"/>
        </a:lt2>
        <a:accent1>
          <a:srgbClr val="008080"/>
        </a:accent1>
        <a:accent2>
          <a:srgbClr val="009999"/>
        </a:accent2>
        <a:accent3>
          <a:srgbClr val="ADC9C5"/>
        </a:accent3>
        <a:accent4>
          <a:srgbClr val="DADADA"/>
        </a:accent4>
        <a:accent5>
          <a:srgbClr val="AAC0C0"/>
        </a:accent5>
        <a:accent6>
          <a:srgbClr val="008A8A"/>
        </a:accent6>
        <a:hlink>
          <a:srgbClr val="70CAC6"/>
        </a:hlink>
        <a:folHlink>
          <a:srgbClr val="B2B2B2"/>
        </a:folHlink>
      </a:clrScheme>
      <a:clrMap bg1="dk2" tx1="lt1" bg2="dk1" tx2="lt2" accent1="accent1" accent2="accent2" accent3="accent3" accent4="accent4" accent5="accent5" accent6="accent6" hlink="hlink" folHlink="folHlink"/>
    </a:extraClrScheme>
    <a:extraClrScheme>
      <a:clrScheme name="2007FairfaxShowcaseSE-Slides-Bohner 10">
        <a:dk1>
          <a:srgbClr val="4F4F77"/>
        </a:dk1>
        <a:lt1>
          <a:srgbClr val="FFFFFF"/>
        </a:lt1>
        <a:dk2>
          <a:srgbClr val="330000"/>
        </a:dk2>
        <a:lt2>
          <a:srgbClr val="FFFFFF"/>
        </a:lt2>
        <a:accent1>
          <a:srgbClr val="822504"/>
        </a:accent1>
        <a:accent2>
          <a:srgbClr val="9E2A06"/>
        </a:accent2>
        <a:accent3>
          <a:srgbClr val="ADAAAA"/>
        </a:accent3>
        <a:accent4>
          <a:srgbClr val="DADADA"/>
        </a:accent4>
        <a:accent5>
          <a:srgbClr val="C1ACAA"/>
        </a:accent5>
        <a:accent6>
          <a:srgbClr val="8F2505"/>
        </a:accent6>
        <a:hlink>
          <a:srgbClr val="7C0704"/>
        </a:hlink>
        <a:folHlink>
          <a:srgbClr val="B2B2B2"/>
        </a:folHlink>
      </a:clrScheme>
      <a:clrMap bg1="dk2" tx1="lt1" bg2="dk1" tx2="lt2" accent1="accent1" accent2="accent2" accent3="accent3" accent4="accent4" accent5="accent5" accent6="accent6" hlink="hlink" folHlink="folHlink"/>
    </a:extraClrScheme>
    <a:extraClrScheme>
      <a:clrScheme name="2007FairfaxShowcaseSE-Slides-Bohner 11">
        <a:dk1>
          <a:srgbClr val="333333"/>
        </a:dk1>
        <a:lt1>
          <a:srgbClr val="FFFFFF"/>
        </a:lt1>
        <a:dk2>
          <a:srgbClr val="333399"/>
        </a:dk2>
        <a:lt2>
          <a:srgbClr val="FFFFFF"/>
        </a:lt2>
        <a:accent1>
          <a:srgbClr val="006699"/>
        </a:accent1>
        <a:accent2>
          <a:srgbClr val="0386AF"/>
        </a:accent2>
        <a:accent3>
          <a:srgbClr val="ADADCA"/>
        </a:accent3>
        <a:accent4>
          <a:srgbClr val="DADADA"/>
        </a:accent4>
        <a:accent5>
          <a:srgbClr val="AAB8CA"/>
        </a:accent5>
        <a:accent6>
          <a:srgbClr val="02799E"/>
        </a:accent6>
        <a:hlink>
          <a:srgbClr val="6699FF"/>
        </a:hlink>
        <a:folHlink>
          <a:srgbClr val="B2B2B2"/>
        </a:folHlink>
      </a:clrScheme>
      <a:clrMap bg1="dk2" tx1="lt1" bg2="dk1" tx2="lt2" accent1="accent1" accent2="accent2" accent3="accent3" accent4="accent4" accent5="accent5" accent6="accent6" hlink="hlink" folHlink="folHlink"/>
    </a:extraClrScheme>
    <a:extraClrScheme>
      <a:clrScheme name="2007FairfaxShowcaseSE-Slides-Bohner 12">
        <a:dk1>
          <a:srgbClr val="000000"/>
        </a:dk1>
        <a:lt1>
          <a:srgbClr val="FFFFFF"/>
        </a:lt1>
        <a:dk2>
          <a:srgbClr val="FFFFFF"/>
        </a:dk2>
        <a:lt2>
          <a:srgbClr val="808080"/>
        </a:lt2>
        <a:accent1>
          <a:srgbClr val="000080"/>
        </a:accent1>
        <a:accent2>
          <a:srgbClr val="9999CC"/>
        </a:accent2>
        <a:accent3>
          <a:srgbClr val="FFFFFF"/>
        </a:accent3>
        <a:accent4>
          <a:srgbClr val="000000"/>
        </a:accent4>
        <a:accent5>
          <a:srgbClr val="AAAAC0"/>
        </a:accent5>
        <a:accent6>
          <a:srgbClr val="8A8AB9"/>
        </a:accent6>
        <a:hlink>
          <a:srgbClr val="CCCCE6"/>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2007FairfaxShowcaseSE-Slides-Bohner</Template>
  <TotalTime>62493</TotalTime>
  <Words>3292</Words>
  <Application>Microsoft Office PowerPoint</Application>
  <PresentationFormat>On-screen Show (4:3)</PresentationFormat>
  <Paragraphs>387</Paragraphs>
  <Slides>38</Slides>
  <Notes>23</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50" baseType="lpstr">
      <vt:lpstr>ＭＳ Ｐゴシック</vt:lpstr>
      <vt:lpstr>Arial</vt:lpstr>
      <vt:lpstr>Arial Black</vt:lpstr>
      <vt:lpstr>Consolas</vt:lpstr>
      <vt:lpstr>Courier</vt:lpstr>
      <vt:lpstr>Helvetica Neue</vt:lpstr>
      <vt:lpstr>Helvetica Neue Light</vt:lpstr>
      <vt:lpstr>Lucida Grande</vt:lpstr>
      <vt:lpstr>Times New Roman</vt:lpstr>
      <vt:lpstr>Wingdings</vt:lpstr>
      <vt:lpstr>2007FairfaxShowcaseSE-Slides-Bohner</vt:lpstr>
      <vt:lpstr>Visio</vt:lpstr>
      <vt:lpstr>Puzzle of the day</vt:lpstr>
      <vt:lpstr>Outline</vt:lpstr>
      <vt:lpstr>Why Decorator and Factory see… different</vt:lpstr>
      <vt:lpstr>Questions on the reading…</vt:lpstr>
      <vt:lpstr>Realistic example: line items (Clean Code)</vt:lpstr>
      <vt:lpstr>Realistic example: line items (Clean Code)</vt:lpstr>
      <vt:lpstr>Realistic example: line items (Clean Code)</vt:lpstr>
      <vt:lpstr>Why use Factory?</vt:lpstr>
      <vt:lpstr>Is this type checking?</vt:lpstr>
      <vt:lpstr>Combining factories? Tradeoffs?</vt:lpstr>
      <vt:lpstr>Make everything a factory?</vt:lpstr>
      <vt:lpstr>A tale of woe: Java XML</vt:lpstr>
      <vt:lpstr>Don’t over-engineer like Java</vt:lpstr>
      <vt:lpstr>Separate what changes</vt:lpstr>
      <vt:lpstr>Context: Factory Method</vt:lpstr>
      <vt:lpstr>Factory Method Design Pattern</vt:lpstr>
      <vt:lpstr>Keep in Mind with Factory Method… </vt:lpstr>
      <vt:lpstr>Factory Method: Advantages</vt:lpstr>
      <vt:lpstr>Factory Method: Consequences   (1 of 2)</vt:lpstr>
      <vt:lpstr>Factory Method: Consequences   (2 of 2)</vt:lpstr>
      <vt:lpstr>Who creates the  Factory?</vt:lpstr>
      <vt:lpstr>Putting the reading in context</vt:lpstr>
      <vt:lpstr>Recall from Reading Chapter 4</vt:lpstr>
      <vt:lpstr>Recall: Simple Factory</vt:lpstr>
      <vt:lpstr>The 220 student strikes again…</vt:lpstr>
      <vt:lpstr>What about Decorator?</vt:lpstr>
      <vt:lpstr>Supporting Regional Pizza</vt:lpstr>
      <vt:lpstr>Factory Method</vt:lpstr>
      <vt:lpstr>Two issues with Factory Method</vt:lpstr>
      <vt:lpstr>What changes? What stays the same?</vt:lpstr>
      <vt:lpstr>Abstract Factory</vt:lpstr>
      <vt:lpstr>Problems with AbstractFactory</vt:lpstr>
      <vt:lpstr>Problems with AbstractFactory</vt:lpstr>
      <vt:lpstr>Why not Strategy Pattern?</vt:lpstr>
      <vt:lpstr>4-1 Design Studio</vt:lpstr>
      <vt:lpstr>Starbuzz Coffee Decorator Solution</vt:lpstr>
      <vt:lpstr>Lab 4-1: Widget Factory for OS’s!</vt:lpstr>
      <vt:lpstr>Homework and Reading Reminders</vt:lpstr>
    </vt:vector>
  </TitlesOfParts>
  <Company>Computer Science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Shawn Bohner</dc:creator>
  <cp:lastModifiedBy>Hays, Mark A</cp:lastModifiedBy>
  <cp:revision>731</cp:revision>
  <cp:lastPrinted>2018-11-28T03:24:00Z</cp:lastPrinted>
  <dcterms:created xsi:type="dcterms:W3CDTF">2010-09-02T02:24:37Z</dcterms:created>
  <dcterms:modified xsi:type="dcterms:W3CDTF">2018-12-17T16:43:07Z</dcterms:modified>
</cp:coreProperties>
</file>