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7" r:id="rId2"/>
    <p:sldId id="258" r:id="rId3"/>
    <p:sldId id="259" r:id="rId4"/>
    <p:sldId id="260" r:id="rId5"/>
    <p:sldId id="263" r:id="rId6"/>
    <p:sldId id="274" r:id="rId7"/>
    <p:sldId id="275" r:id="rId8"/>
    <p:sldId id="276" r:id="rId9"/>
    <p:sldId id="277" r:id="rId10"/>
    <p:sldId id="278" r:id="rId11"/>
    <p:sldId id="282" r:id="rId12"/>
    <p:sldId id="973" r:id="rId13"/>
    <p:sldId id="969" r:id="rId14"/>
    <p:sldId id="970" r:id="rId15"/>
    <p:sldId id="279" r:id="rId16"/>
    <p:sldId id="971" r:id="rId17"/>
    <p:sldId id="974" r:id="rId18"/>
    <p:sldId id="972" r:id="rId19"/>
    <p:sldId id="975" r:id="rId20"/>
    <p:sldId id="280" r:id="rId21"/>
    <p:sldId id="281" r:id="rId22"/>
    <p:sldId id="976" r:id="rId23"/>
    <p:sldId id="977" r:id="rId24"/>
    <p:sldId id="26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2224"/>
    <a:srgbClr val="B0B0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4350" autoAdjust="0"/>
  </p:normalViewPr>
  <p:slideViewPr>
    <p:cSldViewPr snapToGrid="0">
      <p:cViewPr>
        <p:scale>
          <a:sx n="100" d="100"/>
          <a:sy n="100" d="100"/>
        </p:scale>
        <p:origin x="1914"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EDB888-00E8-4E76-B646-2E8E801B34CE}" type="datetimeFigureOut">
              <a:rPr lang="en-US" smtClean="0"/>
              <a:t>1/7/2019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4C71C9-3B43-485A-B2B7-24107F6B1F7A}" type="slidenum">
              <a:rPr lang="en-US" smtClean="0"/>
              <a:t>‹#›</a:t>
            </a:fld>
            <a:endParaRPr lang="en-US"/>
          </a:p>
        </p:txBody>
      </p:sp>
    </p:spTree>
    <p:extLst>
      <p:ext uri="{BB962C8B-B14F-4D97-AF65-F5344CB8AC3E}">
        <p14:creationId xmlns:p14="http://schemas.microsoft.com/office/powerpoint/2010/main" val="1495443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week’s assigned reading introduces the mechanism of reflection.</a:t>
            </a:r>
          </a:p>
          <a:p>
            <a:r>
              <a:rPr lang="en-US" baseline="0" dirty="0"/>
              <a:t>All languages have some manner of reflection support:</a:t>
            </a:r>
          </a:p>
          <a:p>
            <a:pPr marL="171450" indent="-171450">
              <a:buFont typeface="Arial" panose="020B0604020202020204" pitchFamily="34" charset="0"/>
              <a:buChar char="•"/>
            </a:pPr>
            <a:r>
              <a:rPr lang="en-US" baseline="0" dirty="0"/>
              <a:t>In </a:t>
            </a:r>
            <a:r>
              <a:rPr lang="en-US" b="1" baseline="0" dirty="0"/>
              <a:t>JavaScript</a:t>
            </a:r>
            <a:r>
              <a:rPr lang="en-US" baseline="0" dirty="0"/>
              <a:t>, you can inspect an object’s Prototype and manipulate it.</a:t>
            </a:r>
          </a:p>
          <a:p>
            <a:pPr marL="171450" indent="-171450">
              <a:buFont typeface="Arial" panose="020B0604020202020204" pitchFamily="34" charset="0"/>
              <a:buChar char="•"/>
            </a:pPr>
            <a:r>
              <a:rPr lang="en-US" baseline="0" dirty="0"/>
              <a:t>In </a:t>
            </a:r>
            <a:r>
              <a:rPr lang="en-US" b="1" baseline="0" dirty="0"/>
              <a:t>Scheme</a:t>
            </a:r>
            <a:r>
              <a:rPr lang="en-US" baseline="0" dirty="0"/>
              <a:t>, you can quote an entire program and treat it as one big list.</a:t>
            </a:r>
          </a:p>
          <a:p>
            <a:pPr marL="171450" indent="-171450">
              <a:buFont typeface="Arial" panose="020B0604020202020204" pitchFamily="34" charset="0"/>
              <a:buChar char="•"/>
            </a:pPr>
            <a:r>
              <a:rPr lang="en-US" b="1" baseline="0" dirty="0"/>
              <a:t>C# </a:t>
            </a:r>
            <a:r>
              <a:rPr lang="en-US" baseline="0" dirty="0"/>
              <a:t>has a substantially similar Reflection API to the Java API, which we will explore today.</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These mechanisms allow us to treat code as data and enable building highly extensible code.</a:t>
            </a:r>
          </a:p>
        </p:txBody>
      </p:sp>
      <p:sp>
        <p:nvSpPr>
          <p:cNvPr id="4" name="Slide Number Placeholder 3"/>
          <p:cNvSpPr>
            <a:spLocks noGrp="1"/>
          </p:cNvSpPr>
          <p:nvPr>
            <p:ph type="sldNum" sz="quarter" idx="10"/>
          </p:nvPr>
        </p:nvSpPr>
        <p:spPr/>
        <p:txBody>
          <a:bodyPr/>
          <a:lstStyle/>
          <a:p>
            <a:fld id="{4F4C71C9-3B43-485A-B2B7-24107F6B1F7A}" type="slidenum">
              <a:rPr lang="en-US" smtClean="0"/>
              <a:t>1</a:t>
            </a:fld>
            <a:endParaRPr lang="en-US"/>
          </a:p>
        </p:txBody>
      </p:sp>
    </p:spTree>
    <p:extLst>
      <p:ext uri="{BB962C8B-B14F-4D97-AF65-F5344CB8AC3E}">
        <p14:creationId xmlns:p14="http://schemas.microsoft.com/office/powerpoint/2010/main" val="314389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Wait, we can’t call a public method?</a:t>
            </a:r>
            <a:r>
              <a:rPr lang="en-US" baseline="0" dirty="0"/>
              <a:t> </a:t>
            </a:r>
            <a:r>
              <a:rPr lang="en-US" dirty="0"/>
              <a:t>What a puzzling error!</a:t>
            </a:r>
          </a:p>
          <a:p>
            <a:endParaRPr lang="en-US" dirty="0"/>
          </a:p>
          <a:p>
            <a:r>
              <a:rPr lang="en-US" dirty="0"/>
              <a:t>Recall that $ indicates that </a:t>
            </a:r>
            <a:r>
              <a:rPr lang="en-US" dirty="0" err="1"/>
              <a:t>HashIterator</a:t>
            </a:r>
            <a:r>
              <a:rPr lang="en-US" dirty="0"/>
              <a:t> is an inner class of </a:t>
            </a:r>
            <a:r>
              <a:rPr lang="en-US" dirty="0" err="1"/>
              <a:t>HashMap</a:t>
            </a:r>
            <a:r>
              <a:rPr lang="en-US" dirty="0"/>
              <a:t>.</a:t>
            </a:r>
          </a:p>
          <a:p>
            <a:r>
              <a:rPr lang="en-US" dirty="0"/>
              <a:t>Looking at the Java API for </a:t>
            </a:r>
            <a:r>
              <a:rPr lang="en-US" dirty="0" err="1"/>
              <a:t>HashMap</a:t>
            </a:r>
            <a:r>
              <a:rPr lang="en-US" dirty="0"/>
              <a:t>, does it look like</a:t>
            </a:r>
            <a:r>
              <a:rPr lang="en-US" baseline="0" dirty="0"/>
              <a:t> </a:t>
            </a:r>
            <a:r>
              <a:rPr lang="en-US" baseline="0" dirty="0" err="1"/>
              <a:t>HashIterator</a:t>
            </a:r>
            <a:r>
              <a:rPr lang="en-US" baseline="0" dirty="0"/>
              <a:t> is a </a:t>
            </a:r>
            <a:r>
              <a:rPr lang="en-US" b="1" baseline="0" dirty="0"/>
              <a:t>public </a:t>
            </a:r>
            <a:r>
              <a:rPr lang="en-US" baseline="0" dirty="0"/>
              <a:t>member? (No!)</a:t>
            </a:r>
            <a:endParaRPr lang="en-US" dirty="0"/>
          </a:p>
          <a:p>
            <a:r>
              <a:rPr lang="en-US" dirty="0"/>
              <a:t>The problem is that </a:t>
            </a:r>
            <a:r>
              <a:rPr lang="en-US" dirty="0" err="1"/>
              <a:t>HashIterator</a:t>
            </a:r>
            <a:r>
              <a:rPr lang="en-US" dirty="0"/>
              <a:t>, the </a:t>
            </a:r>
            <a:r>
              <a:rPr lang="en-US" b="1" dirty="0"/>
              <a:t>class</a:t>
            </a:r>
            <a:r>
              <a:rPr lang="en-US" dirty="0"/>
              <a:t>,</a:t>
            </a:r>
            <a:r>
              <a:rPr lang="en-US" baseline="0" dirty="0"/>
              <a:t> is a private member of </a:t>
            </a:r>
            <a:r>
              <a:rPr lang="en-US" baseline="0" dirty="0" err="1"/>
              <a:t>HashMap</a:t>
            </a:r>
            <a:r>
              <a:rPr lang="en-US" baseline="0" dirty="0"/>
              <a:t>. Oddly enough, a private class can have public methods. The error prints the access level of the method, when in fact the access level of the class is the issue.</a:t>
            </a:r>
          </a:p>
          <a:p>
            <a:endParaRPr lang="en-US" b="1" baseline="0" dirty="0"/>
          </a:p>
          <a:p>
            <a:r>
              <a:rPr lang="en-US" b="1" baseline="0" dirty="0"/>
              <a:t>Q: </a:t>
            </a:r>
            <a:r>
              <a:rPr lang="en-US" baseline="0" dirty="0"/>
              <a:t>Based on the reading, how do we make a method accessible? (</a:t>
            </a:r>
            <a:r>
              <a:rPr lang="en-US" baseline="0" dirty="0" err="1"/>
              <a:t>setAccessible</a:t>
            </a:r>
            <a:r>
              <a:rPr lang="en-US" baseline="0" dirty="0"/>
              <a:t>)</a:t>
            </a:r>
          </a:p>
        </p:txBody>
      </p:sp>
      <p:sp>
        <p:nvSpPr>
          <p:cNvPr id="4" name="Slide Number Placeholder 3"/>
          <p:cNvSpPr>
            <a:spLocks noGrp="1"/>
          </p:cNvSpPr>
          <p:nvPr>
            <p:ph type="sldNum" sz="quarter" idx="10"/>
          </p:nvPr>
        </p:nvSpPr>
        <p:spPr/>
        <p:txBody>
          <a:bodyPr/>
          <a:lstStyle/>
          <a:p>
            <a:fld id="{4F4C71C9-3B43-485A-B2B7-24107F6B1F7A}" type="slidenum">
              <a:rPr lang="en-US" smtClean="0"/>
              <a:t>2</a:t>
            </a:fld>
            <a:endParaRPr lang="en-US"/>
          </a:p>
        </p:txBody>
      </p:sp>
    </p:spTree>
    <p:extLst>
      <p:ext uri="{BB962C8B-B14F-4D97-AF65-F5344CB8AC3E}">
        <p14:creationId xmlns:p14="http://schemas.microsoft.com/office/powerpoint/2010/main" val="856764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One solution, from the reading quiz, would be: call </a:t>
            </a:r>
            <a:r>
              <a:rPr lang="en-US" baseline="0" dirty="0" err="1"/>
              <a:t>setAccessible</a:t>
            </a:r>
            <a:r>
              <a:rPr lang="en-US" baseline="0" dirty="0"/>
              <a:t>(true).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a:t>Access levels are enforced at runtime, not just compile time</a:t>
            </a:r>
            <a:r>
              <a:rPr lang="en-US" b="0" baseline="0" dirty="0"/>
              <a:t>. Yet, they can be trivially bypassed with </a:t>
            </a:r>
            <a:r>
              <a:rPr lang="en-US" b="0" baseline="0" dirty="0" err="1"/>
              <a:t>setAccessible</a:t>
            </a:r>
            <a:r>
              <a:rPr lang="en-US" b="0" baseline="0" dirty="0"/>
              <a:t>. This design decision is interesting. What do we gain from this model?</a:t>
            </a:r>
            <a:endParaRPr lang="en-US" baseline="0" dirty="0"/>
          </a:p>
          <a:p>
            <a:r>
              <a:rPr lang="en-US" baseline="0" dirty="0"/>
              <a:t>But this solution is overkill: we call Iterator’s </a:t>
            </a:r>
            <a:r>
              <a:rPr lang="en-US" baseline="0" dirty="0" err="1"/>
              <a:t>hasNext</a:t>
            </a:r>
            <a:r>
              <a:rPr lang="en-US" baseline="0" dirty="0"/>
              <a:t> all the time! We should not be getting this error in the first place.</a:t>
            </a:r>
          </a:p>
        </p:txBody>
      </p:sp>
      <p:sp>
        <p:nvSpPr>
          <p:cNvPr id="4" name="Slide Number Placeholder 3"/>
          <p:cNvSpPr>
            <a:spLocks noGrp="1"/>
          </p:cNvSpPr>
          <p:nvPr>
            <p:ph type="sldNum" sz="quarter" idx="10"/>
          </p:nvPr>
        </p:nvSpPr>
        <p:spPr/>
        <p:txBody>
          <a:bodyPr/>
          <a:lstStyle/>
          <a:p>
            <a:fld id="{4F4C71C9-3B43-485A-B2B7-24107F6B1F7A}" type="slidenum">
              <a:rPr lang="en-US" smtClean="0"/>
              <a:t>3</a:t>
            </a:fld>
            <a:endParaRPr lang="en-US"/>
          </a:p>
        </p:txBody>
      </p:sp>
    </p:spTree>
    <p:extLst>
      <p:ext uri="{BB962C8B-B14F-4D97-AF65-F5344CB8AC3E}">
        <p14:creationId xmlns:p14="http://schemas.microsoft.com/office/powerpoint/2010/main" val="2111435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Indeed, the solution is to call </a:t>
            </a:r>
            <a:r>
              <a:rPr lang="en-US" dirty="0" err="1"/>
              <a:t>Iterator.hasNext</a:t>
            </a:r>
            <a:r>
              <a:rPr lang="en-US" dirty="0"/>
              <a:t> instead of </a:t>
            </a:r>
            <a:r>
              <a:rPr lang="en-US" dirty="0" err="1"/>
              <a:t>HashIterator.hasNext</a:t>
            </a:r>
            <a:endParaRPr lang="en-US" dirty="0"/>
          </a:p>
          <a:p>
            <a:r>
              <a:rPr lang="en-US" dirty="0"/>
              <a:t>By calling the interface’s method, you won’t run afoul</a:t>
            </a:r>
            <a:r>
              <a:rPr lang="en-US" baseline="0" dirty="0"/>
              <a:t> of mysterious decisions by the implementation.</a:t>
            </a:r>
          </a:p>
          <a:p>
            <a:r>
              <a:rPr lang="en-US" baseline="0" dirty="0"/>
              <a:t>Oh wait: this looks a lot like “programming to the interface, not the implementation.”</a:t>
            </a:r>
          </a:p>
          <a:p>
            <a:endParaRPr lang="en-US" baseline="0" dirty="0"/>
          </a:p>
          <a:p>
            <a:r>
              <a:rPr lang="en-US" baseline="0" dirty="0"/>
              <a:t>As we will see, Reflection is a powerful tool for instantiating foreign code at runtime.</a:t>
            </a:r>
          </a:p>
          <a:p>
            <a:r>
              <a:rPr lang="en-US" baseline="0" dirty="0"/>
              <a:t>But, you tend to make strong assumptions by using it. Like in this example, almost no one remembers to check whether the </a:t>
            </a:r>
            <a:r>
              <a:rPr lang="en-US" b="1" baseline="0" dirty="0"/>
              <a:t>class </a:t>
            </a:r>
            <a:r>
              <a:rPr lang="en-US" baseline="0" dirty="0"/>
              <a:t>is accessible.</a:t>
            </a:r>
          </a:p>
          <a:p>
            <a:r>
              <a:rPr lang="en-US" baseline="0" dirty="0"/>
              <a:t>There are other caveats of reflection and similar techniques that we will explore this week.</a:t>
            </a:r>
          </a:p>
        </p:txBody>
      </p:sp>
      <p:sp>
        <p:nvSpPr>
          <p:cNvPr id="4" name="Slide Number Placeholder 3"/>
          <p:cNvSpPr>
            <a:spLocks noGrp="1"/>
          </p:cNvSpPr>
          <p:nvPr>
            <p:ph type="sldNum" sz="quarter" idx="10"/>
          </p:nvPr>
        </p:nvSpPr>
        <p:spPr/>
        <p:txBody>
          <a:bodyPr/>
          <a:lstStyle/>
          <a:p>
            <a:fld id="{4F4C71C9-3B43-485A-B2B7-24107F6B1F7A}" type="slidenum">
              <a:rPr lang="en-US" smtClean="0"/>
              <a:t>4</a:t>
            </a:fld>
            <a:endParaRPr lang="en-US"/>
          </a:p>
        </p:txBody>
      </p:sp>
    </p:spTree>
    <p:extLst>
      <p:ext uri="{BB962C8B-B14F-4D97-AF65-F5344CB8AC3E}">
        <p14:creationId xmlns:p14="http://schemas.microsoft.com/office/powerpoint/2010/main" val="4027468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test is run… somehow.</a:t>
            </a:r>
          </a:p>
          <a:p>
            <a:r>
              <a:rPr lang="en-US" dirty="0"/>
              <a:t>How?</a:t>
            </a:r>
          </a:p>
        </p:txBody>
      </p:sp>
      <p:sp>
        <p:nvSpPr>
          <p:cNvPr id="4" name="Slide Number Placeholder 3"/>
          <p:cNvSpPr>
            <a:spLocks noGrp="1"/>
          </p:cNvSpPr>
          <p:nvPr>
            <p:ph type="sldNum" sz="quarter" idx="10"/>
          </p:nvPr>
        </p:nvSpPr>
        <p:spPr/>
        <p:txBody>
          <a:bodyPr/>
          <a:lstStyle/>
          <a:p>
            <a:fld id="{4F4C71C9-3B43-485A-B2B7-24107F6B1F7A}" type="slidenum">
              <a:rPr lang="en-US" smtClean="0"/>
              <a:t>11</a:t>
            </a:fld>
            <a:endParaRPr lang="en-US"/>
          </a:p>
        </p:txBody>
      </p:sp>
    </p:spTree>
    <p:extLst>
      <p:ext uri="{BB962C8B-B14F-4D97-AF65-F5344CB8AC3E}">
        <p14:creationId xmlns:p14="http://schemas.microsoft.com/office/powerpoint/2010/main" val="726395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familiar from Reflection reading?</a:t>
            </a:r>
          </a:p>
        </p:txBody>
      </p:sp>
      <p:sp>
        <p:nvSpPr>
          <p:cNvPr id="4" name="Slide Number Placeholder 3"/>
          <p:cNvSpPr>
            <a:spLocks noGrp="1"/>
          </p:cNvSpPr>
          <p:nvPr>
            <p:ph type="sldNum" sz="quarter" idx="10"/>
          </p:nvPr>
        </p:nvSpPr>
        <p:spPr/>
        <p:txBody>
          <a:bodyPr/>
          <a:lstStyle/>
          <a:p>
            <a:fld id="{4F4C71C9-3B43-485A-B2B7-24107F6B1F7A}" type="slidenum">
              <a:rPr lang="en-US" smtClean="0"/>
              <a:t>13</a:t>
            </a:fld>
            <a:endParaRPr lang="en-US"/>
          </a:p>
        </p:txBody>
      </p:sp>
    </p:spTree>
    <p:extLst>
      <p:ext uri="{BB962C8B-B14F-4D97-AF65-F5344CB8AC3E}">
        <p14:creationId xmlns:p14="http://schemas.microsoft.com/office/powerpoint/2010/main" val="1873540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Java program that loads other Java programs and calls their methods to handle requests.</a:t>
            </a:r>
          </a:p>
          <a:p>
            <a:endParaRPr lang="en-US" dirty="0"/>
          </a:p>
        </p:txBody>
      </p:sp>
      <p:sp>
        <p:nvSpPr>
          <p:cNvPr id="4" name="Slide Number Placeholder 3"/>
          <p:cNvSpPr>
            <a:spLocks noGrp="1"/>
          </p:cNvSpPr>
          <p:nvPr>
            <p:ph type="sldNum" sz="quarter" idx="10"/>
          </p:nvPr>
        </p:nvSpPr>
        <p:spPr/>
        <p:txBody>
          <a:bodyPr/>
          <a:lstStyle/>
          <a:p>
            <a:fld id="{4F4C71C9-3B43-485A-B2B7-24107F6B1F7A}" type="slidenum">
              <a:rPr lang="en-US" smtClean="0"/>
              <a:t>15</a:t>
            </a:fld>
            <a:endParaRPr lang="en-US"/>
          </a:p>
        </p:txBody>
      </p:sp>
    </p:spTree>
    <p:extLst>
      <p:ext uri="{BB962C8B-B14F-4D97-AF65-F5344CB8AC3E}">
        <p14:creationId xmlns:p14="http://schemas.microsoft.com/office/powerpoint/2010/main" val="2355930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setAccessible</a:t>
            </a:r>
            <a:r>
              <a:rPr lang="en-US" dirty="0"/>
              <a:t> is only a security problem if you are foolish enough to believe that the private modifier provides any security guarantee.</a:t>
            </a:r>
          </a:p>
          <a:p>
            <a:r>
              <a:rPr lang="en-US" dirty="0"/>
              <a:t>Students often begin this reading with this interesting perception that the private modifier, in </a:t>
            </a:r>
            <a:r>
              <a:rPr lang="en-US" b="1" dirty="0"/>
              <a:t>any </a:t>
            </a:r>
            <a:r>
              <a:rPr lang="en-US" b="0" dirty="0"/>
              <a:t>OO </a:t>
            </a:r>
            <a:r>
              <a:rPr lang="en-US" dirty="0"/>
              <a:t>language, is a security mechanism.</a:t>
            </a:r>
          </a:p>
          <a:p>
            <a:r>
              <a:rPr lang="en-US" dirty="0"/>
              <a:t>I’m not sure why so many students think that way. Nothing in the Java Language Specification says anything to that effect.</a:t>
            </a:r>
          </a:p>
          <a:p>
            <a:r>
              <a:rPr lang="en-US" dirty="0"/>
              <a:t>Even in C++, if you ask for the memory offset of the private variable, you can access it without issue.</a:t>
            </a:r>
          </a:p>
          <a:p>
            <a:r>
              <a:rPr lang="en-US" dirty="0"/>
              <a:t>Access modifiers are more of a guideline to developers.</a:t>
            </a:r>
          </a:p>
          <a:p>
            <a:r>
              <a:rPr lang="en-US" dirty="0"/>
              <a:t>There are lots of real situations, particularly in testing, where you need to mess with the private data of code that you have no control over.</a:t>
            </a:r>
          </a:p>
          <a:p>
            <a:r>
              <a:rPr lang="en-US" dirty="0"/>
              <a:t>It would be unwise to rewrite and recompile that other code yourself just so you can test it.</a:t>
            </a:r>
          </a:p>
        </p:txBody>
      </p:sp>
      <p:sp>
        <p:nvSpPr>
          <p:cNvPr id="4" name="Slide Number Placeholder 3"/>
          <p:cNvSpPr>
            <a:spLocks noGrp="1"/>
          </p:cNvSpPr>
          <p:nvPr>
            <p:ph type="sldNum" sz="quarter" idx="10"/>
          </p:nvPr>
        </p:nvSpPr>
        <p:spPr/>
        <p:txBody>
          <a:bodyPr/>
          <a:lstStyle/>
          <a:p>
            <a:fld id="{4F4C71C9-3B43-485A-B2B7-24107F6B1F7A}" type="slidenum">
              <a:rPr lang="en-US" smtClean="0"/>
              <a:t>21</a:t>
            </a:fld>
            <a:endParaRPr lang="en-US"/>
          </a:p>
        </p:txBody>
      </p:sp>
    </p:spTree>
    <p:extLst>
      <p:ext uri="{BB962C8B-B14F-4D97-AF65-F5344CB8AC3E}">
        <p14:creationId xmlns:p14="http://schemas.microsoft.com/office/powerpoint/2010/main" val="3411030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“To allow convenient interaction between the WebView and the hosting app, a Java object instance can be bound to a JavaScript variable name, allowing the JavaScript code to call any public methods on the Java object. Prior to Android 4.2, the exposed public methods included those inherited from parent classes, including the </a:t>
            </a:r>
            <a:r>
              <a:rPr lang="en-US" dirty="0" err="1"/>
              <a:t>getClass</a:t>
            </a:r>
            <a:r>
              <a:rPr lang="en-US" dirty="0"/>
              <a:t>() method of </a:t>
            </a:r>
            <a:r>
              <a:rPr lang="en-US" dirty="0" err="1"/>
              <a:t>java.lang.Object</a:t>
            </a:r>
            <a:r>
              <a:rPr lang="en-US" dirty="0"/>
              <a:t>. This permitted the execution of arbitrary Java code from the JavaScript running inside the WebView. For example, Java reflection controlled from JavaScript can be used to execute Linux programs such as id as shown in Figure 5.”</a:t>
            </a:r>
          </a:p>
          <a:p>
            <a:endParaRPr lang="en-US" dirty="0"/>
          </a:p>
        </p:txBody>
      </p:sp>
      <p:sp>
        <p:nvSpPr>
          <p:cNvPr id="4" name="Slide Number Placeholder 3"/>
          <p:cNvSpPr>
            <a:spLocks noGrp="1"/>
          </p:cNvSpPr>
          <p:nvPr>
            <p:ph type="sldNum" sz="quarter" idx="10"/>
          </p:nvPr>
        </p:nvSpPr>
        <p:spPr/>
        <p:txBody>
          <a:bodyPr/>
          <a:lstStyle/>
          <a:p>
            <a:fld id="{4F4C71C9-3B43-485A-B2B7-24107F6B1F7A}" type="slidenum">
              <a:rPr lang="en-US" smtClean="0"/>
              <a:t>22</a:t>
            </a:fld>
            <a:endParaRPr lang="en-US"/>
          </a:p>
        </p:txBody>
      </p:sp>
    </p:spTree>
    <p:extLst>
      <p:ext uri="{BB962C8B-B14F-4D97-AF65-F5344CB8AC3E}">
        <p14:creationId xmlns:p14="http://schemas.microsoft.com/office/powerpoint/2010/main" val="4096315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587860-1532-4438-915D-E9C60A75353F}"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0595D0-EB34-43BE-B476-D77B16D78281}"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8860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587860-1532-4438-915D-E9C60A75353F}"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0595D0-EB34-43BE-B476-D77B16D78281}" type="slidenum">
              <a:rPr lang="en-US" smtClean="0"/>
              <a:t>‹#›</a:t>
            </a:fld>
            <a:endParaRPr lang="en-US"/>
          </a:p>
        </p:txBody>
      </p:sp>
    </p:spTree>
    <p:extLst>
      <p:ext uri="{BB962C8B-B14F-4D97-AF65-F5344CB8AC3E}">
        <p14:creationId xmlns:p14="http://schemas.microsoft.com/office/powerpoint/2010/main" val="1111542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587860-1532-4438-915D-E9C60A75353F}"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0595D0-EB34-43BE-B476-D77B16D78281}" type="slidenum">
              <a:rPr lang="en-US" smtClean="0"/>
              <a:t>‹#›</a:t>
            </a:fld>
            <a:endParaRPr lang="en-US"/>
          </a:p>
        </p:txBody>
      </p:sp>
    </p:spTree>
    <p:extLst>
      <p:ext uri="{BB962C8B-B14F-4D97-AF65-F5344CB8AC3E}">
        <p14:creationId xmlns:p14="http://schemas.microsoft.com/office/powerpoint/2010/main" val="3525279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587860-1532-4438-915D-E9C60A75353F}"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0595D0-EB34-43BE-B476-D77B16D78281}" type="slidenum">
              <a:rPr lang="en-US" smtClean="0"/>
              <a:t>‹#›</a:t>
            </a:fld>
            <a:endParaRPr lang="en-US"/>
          </a:p>
        </p:txBody>
      </p:sp>
    </p:spTree>
    <p:extLst>
      <p:ext uri="{BB962C8B-B14F-4D97-AF65-F5344CB8AC3E}">
        <p14:creationId xmlns:p14="http://schemas.microsoft.com/office/powerpoint/2010/main" val="3243013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587860-1532-4438-915D-E9C60A75353F}"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0595D0-EB34-43BE-B476-D77B16D78281}"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177363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587860-1532-4438-915D-E9C60A75353F}" type="datetimeFigureOut">
              <a:rPr lang="en-US" smtClean="0"/>
              <a:t>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0595D0-EB34-43BE-B476-D77B16D78281}" type="slidenum">
              <a:rPr lang="en-US" smtClean="0"/>
              <a:t>‹#›</a:t>
            </a:fld>
            <a:endParaRPr lang="en-US"/>
          </a:p>
        </p:txBody>
      </p:sp>
    </p:spTree>
    <p:extLst>
      <p:ext uri="{BB962C8B-B14F-4D97-AF65-F5344CB8AC3E}">
        <p14:creationId xmlns:p14="http://schemas.microsoft.com/office/powerpoint/2010/main" val="3409168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587860-1532-4438-915D-E9C60A75353F}" type="datetimeFigureOut">
              <a:rPr lang="en-US" smtClean="0"/>
              <a:t>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0595D0-EB34-43BE-B476-D77B16D78281}"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3025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587860-1532-4438-915D-E9C60A75353F}" type="datetimeFigureOut">
              <a:rPr lang="en-US" smtClean="0"/>
              <a:t>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0595D0-EB34-43BE-B476-D77B16D78281}" type="slidenum">
              <a:rPr lang="en-US" smtClean="0"/>
              <a:t>‹#›</a:t>
            </a:fld>
            <a:endParaRPr lang="en-US"/>
          </a:p>
        </p:txBody>
      </p:sp>
    </p:spTree>
    <p:extLst>
      <p:ext uri="{BB962C8B-B14F-4D97-AF65-F5344CB8AC3E}">
        <p14:creationId xmlns:p14="http://schemas.microsoft.com/office/powerpoint/2010/main" val="3821012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587860-1532-4438-915D-E9C60A75353F}" type="datetimeFigureOut">
              <a:rPr lang="en-US" smtClean="0"/>
              <a:t>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0595D0-EB34-43BE-B476-D77B16D78281}" type="slidenum">
              <a:rPr lang="en-US" smtClean="0"/>
              <a:t>‹#›</a:t>
            </a:fld>
            <a:endParaRPr lang="en-US"/>
          </a:p>
        </p:txBody>
      </p:sp>
    </p:spTree>
    <p:extLst>
      <p:ext uri="{BB962C8B-B14F-4D97-AF65-F5344CB8AC3E}">
        <p14:creationId xmlns:p14="http://schemas.microsoft.com/office/powerpoint/2010/main" val="870908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587860-1532-4438-915D-E9C60A75353F}" type="datetimeFigureOut">
              <a:rPr lang="en-US" smtClean="0"/>
              <a:t>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0595D0-EB34-43BE-B476-D77B16D78281}"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1667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587860-1532-4438-915D-E9C60A75353F}" type="datetimeFigureOut">
              <a:rPr lang="en-US" smtClean="0"/>
              <a:t>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0595D0-EB34-43BE-B476-D77B16D78281}" type="slidenum">
              <a:rPr lang="en-US" smtClean="0"/>
              <a:t>‹#›</a:t>
            </a:fld>
            <a:endParaRPr lang="en-US"/>
          </a:p>
        </p:txBody>
      </p:sp>
    </p:spTree>
    <p:extLst>
      <p:ext uri="{BB962C8B-B14F-4D97-AF65-F5344CB8AC3E}">
        <p14:creationId xmlns:p14="http://schemas.microsoft.com/office/powerpoint/2010/main" val="1667975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6587860-1532-4438-915D-E9C60A75353F}" type="datetimeFigureOut">
              <a:rPr lang="en-US" smtClean="0"/>
              <a:t>1/7/2019</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480595D0-EB34-43BE-B476-D77B16D78281}" type="slidenum">
              <a:rPr lang="en-US" smtClean="0"/>
              <a:t>‹#›</a:t>
            </a:fld>
            <a:endParaRPr lang="en-US"/>
          </a:p>
        </p:txBody>
      </p:sp>
    </p:spTree>
    <p:extLst>
      <p:ext uri="{BB962C8B-B14F-4D97-AF65-F5344CB8AC3E}">
        <p14:creationId xmlns:p14="http://schemas.microsoft.com/office/powerpoint/2010/main" val="365331029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Puzzle of the day</a:t>
            </a:r>
          </a:p>
        </p:txBody>
      </p:sp>
      <p:sp>
        <p:nvSpPr>
          <p:cNvPr id="4" name="TextBox 3"/>
          <p:cNvSpPr txBox="1"/>
          <p:nvPr/>
        </p:nvSpPr>
        <p:spPr>
          <a:xfrm>
            <a:off x="809897" y="1645920"/>
            <a:ext cx="7909538" cy="2862322"/>
          </a:xfrm>
          <a:prstGeom prst="rect">
            <a:avLst/>
          </a:prstGeom>
          <a:noFill/>
        </p:spPr>
        <p:txBody>
          <a:bodyPr wrap="none" rtlCol="0">
            <a:spAutoFit/>
          </a:bodyPr>
          <a:lstStyle/>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Reflector {</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000000"/>
                </a:solidFill>
                <a:latin typeface="Consolas" panose="020B0609020204030204" pitchFamily="49" charset="0"/>
              </a:rPr>
              <a:t>args</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throws</a:t>
            </a:r>
            <a:r>
              <a:rPr lang="en-US" b="1" dirty="0">
                <a:solidFill>
                  <a:srgbClr val="000000"/>
                </a:solidFill>
                <a:latin typeface="Consolas" panose="020B0609020204030204" pitchFamily="49" charset="0"/>
              </a:rPr>
              <a:t> Exception {</a:t>
            </a:r>
          </a:p>
          <a:p>
            <a:r>
              <a:rPr lang="en-US" dirty="0">
                <a:solidFill>
                  <a:srgbClr val="000000"/>
                </a:solidFill>
                <a:latin typeface="Consolas" panose="020B0609020204030204" pitchFamily="49" charset="0"/>
              </a:rPr>
              <a:t>        Set&lt;String&gt; s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HashSet</a:t>
            </a:r>
            <a:r>
              <a:rPr lang="en-US" b="1" dirty="0">
                <a:solidFill>
                  <a:srgbClr val="000000"/>
                </a:solidFill>
                <a:latin typeface="Consolas" panose="020B0609020204030204" pitchFamily="49" charset="0"/>
              </a:rPr>
              <a:t>&lt;String&gt;();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s.add</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"foo"</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Iterator it = </a:t>
            </a:r>
            <a:r>
              <a:rPr lang="en-US" dirty="0" err="1">
                <a:solidFill>
                  <a:srgbClr val="000000"/>
                </a:solidFill>
                <a:latin typeface="Consolas" panose="020B0609020204030204" pitchFamily="49" charset="0"/>
              </a:rPr>
              <a:t>s.iterator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Method m = </a:t>
            </a:r>
            <a:r>
              <a:rPr lang="en-US" dirty="0" err="1">
                <a:solidFill>
                  <a:srgbClr val="000000"/>
                </a:solidFill>
                <a:latin typeface="Consolas" panose="020B0609020204030204" pitchFamily="49" charset="0"/>
              </a:rPr>
              <a:t>it.getClass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getMethod</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a:t>
            </a:r>
            <a:r>
              <a:rPr lang="en-US" dirty="0" err="1">
                <a:solidFill>
                  <a:srgbClr val="2A00FF"/>
                </a:solidFill>
                <a:latin typeface="Consolas" panose="020B0609020204030204" pitchFamily="49" charset="0"/>
              </a:rPr>
              <a:t>hasNext</a:t>
            </a:r>
            <a:r>
              <a:rPr lang="en-US" dirty="0">
                <a:solidFill>
                  <a:srgbClr val="2A00FF"/>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System.out.println</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m.invoke</a:t>
            </a:r>
            <a:r>
              <a:rPr lang="en-US" dirty="0">
                <a:solidFill>
                  <a:srgbClr val="000000"/>
                </a:solidFill>
                <a:latin typeface="Consolas" panose="020B0609020204030204" pitchFamily="49" charset="0"/>
              </a:rPr>
              <a:t>(it));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a:p>
            <a:endParaRPr lang="en-US" dirty="0"/>
          </a:p>
        </p:txBody>
      </p:sp>
      <p:sp>
        <p:nvSpPr>
          <p:cNvPr id="5" name="TextBox 4"/>
          <p:cNvSpPr txBox="1"/>
          <p:nvPr/>
        </p:nvSpPr>
        <p:spPr>
          <a:xfrm>
            <a:off x="2642129" y="4772297"/>
            <a:ext cx="4052713" cy="461665"/>
          </a:xfrm>
          <a:prstGeom prst="rect">
            <a:avLst/>
          </a:prstGeom>
          <a:noFill/>
        </p:spPr>
        <p:txBody>
          <a:bodyPr wrap="none" rtlCol="0">
            <a:spAutoFit/>
          </a:bodyPr>
          <a:lstStyle/>
          <a:p>
            <a:pPr algn="ctr"/>
            <a:r>
              <a:rPr lang="en-US" sz="2400" dirty="0"/>
              <a:t>What does this program do?</a:t>
            </a:r>
          </a:p>
        </p:txBody>
      </p:sp>
    </p:spTree>
    <p:extLst>
      <p:ext uri="{BB962C8B-B14F-4D97-AF65-F5344CB8AC3E}">
        <p14:creationId xmlns:p14="http://schemas.microsoft.com/office/powerpoint/2010/main" val="3269034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9801D-27AE-441A-90DB-0603123821AB}"/>
              </a:ext>
            </a:extLst>
          </p:cNvPr>
          <p:cNvSpPr>
            <a:spLocks noGrp="1"/>
          </p:cNvSpPr>
          <p:nvPr>
            <p:ph type="title"/>
          </p:nvPr>
        </p:nvSpPr>
        <p:spPr/>
        <p:txBody>
          <a:bodyPr>
            <a:noAutofit/>
          </a:bodyPr>
          <a:lstStyle/>
          <a:p>
            <a:r>
              <a:rPr lang="en-US" sz="3200" dirty="0"/>
              <a:t>3. When would you want to use reflection?</a:t>
            </a:r>
          </a:p>
        </p:txBody>
      </p:sp>
      <p:sp>
        <p:nvSpPr>
          <p:cNvPr id="3" name="Content Placeholder 2">
            <a:extLst>
              <a:ext uri="{FF2B5EF4-FFF2-40B4-BE49-F238E27FC236}">
                <a16:creationId xmlns:a16="http://schemas.microsoft.com/office/drawing/2014/main" id="{5D39646F-37C6-45E0-8D5C-657EFE2E96A3}"/>
              </a:ext>
            </a:extLst>
          </p:cNvPr>
          <p:cNvSpPr>
            <a:spLocks noGrp="1"/>
          </p:cNvSpPr>
          <p:nvPr>
            <p:ph idx="1"/>
          </p:nvPr>
        </p:nvSpPr>
        <p:spPr/>
        <p:txBody>
          <a:bodyPr/>
          <a:lstStyle/>
          <a:p>
            <a:r>
              <a:rPr lang="en-US" dirty="0"/>
              <a:t>You want to provide support or adding new functionality without changing </a:t>
            </a:r>
            <a:r>
              <a:rPr lang="en-US" b="1" dirty="0"/>
              <a:t>any </a:t>
            </a:r>
            <a:r>
              <a:rPr lang="en-US" dirty="0"/>
              <a:t>existing code.</a:t>
            </a:r>
          </a:p>
          <a:p>
            <a:pPr lvl="1"/>
            <a:r>
              <a:rPr lang="en-US" b="1" dirty="0"/>
              <a:t>Not even the main method</a:t>
            </a:r>
          </a:p>
          <a:p>
            <a:pPr lvl="1"/>
            <a:r>
              <a:rPr lang="en-US" b="1" dirty="0"/>
              <a:t>Data-driven </a:t>
            </a:r>
            <a:r>
              <a:rPr lang="en-US" dirty="0"/>
              <a:t>loading and execution of code</a:t>
            </a:r>
          </a:p>
          <a:p>
            <a:endParaRPr lang="en-US" dirty="0"/>
          </a:p>
        </p:txBody>
      </p:sp>
    </p:spTree>
    <p:extLst>
      <p:ext uri="{BB962C8B-B14F-4D97-AF65-F5344CB8AC3E}">
        <p14:creationId xmlns:p14="http://schemas.microsoft.com/office/powerpoint/2010/main" val="2133740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88E72-E522-4DB4-AB54-E22F0472A229}"/>
              </a:ext>
            </a:extLst>
          </p:cNvPr>
          <p:cNvSpPr>
            <a:spLocks noGrp="1"/>
          </p:cNvSpPr>
          <p:nvPr>
            <p:ph type="title"/>
          </p:nvPr>
        </p:nvSpPr>
        <p:spPr/>
        <p:txBody>
          <a:bodyPr/>
          <a:lstStyle/>
          <a:p>
            <a:r>
              <a:rPr lang="en-US" dirty="0"/>
              <a:t>Example: JUnit</a:t>
            </a:r>
          </a:p>
        </p:txBody>
      </p:sp>
      <p:sp>
        <p:nvSpPr>
          <p:cNvPr id="3" name="Content Placeholder 2">
            <a:extLst>
              <a:ext uri="{FF2B5EF4-FFF2-40B4-BE49-F238E27FC236}">
                <a16:creationId xmlns:a16="http://schemas.microsoft.com/office/drawing/2014/main" id="{D3DC9928-3CE0-4757-8DED-5DA4E3253751}"/>
              </a:ext>
            </a:extLst>
          </p:cNvPr>
          <p:cNvSpPr>
            <a:spLocks noGrp="1"/>
          </p:cNvSpPr>
          <p:nvPr>
            <p:ph idx="1"/>
          </p:nvPr>
        </p:nvSpPr>
        <p:spPr/>
        <p:txBody>
          <a:bodyPr/>
          <a:lstStyle/>
          <a:p>
            <a:pPr marL="0" indent="0">
              <a:buNone/>
            </a:pPr>
            <a:r>
              <a:rPr lang="en-US" dirty="0">
                <a:solidFill>
                  <a:srgbClr val="646464"/>
                </a:solidFill>
                <a:latin typeface="Consolas" panose="020B0609020204030204" pitchFamily="49" charset="0"/>
              </a:rPr>
              <a:t>@Test</a:t>
            </a:r>
            <a:endParaRPr lang="en-US" b="1" dirty="0">
              <a:solidFill>
                <a:srgbClr val="646464"/>
              </a:solidFill>
              <a:latin typeface="Consolas" panose="020B0609020204030204" pitchFamily="49" charset="0"/>
            </a:endParaRPr>
          </a:p>
          <a:p>
            <a:pPr marL="0" indent="0">
              <a:buNone/>
            </a:pP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final</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testParseGroupon</a:t>
            </a:r>
            <a:r>
              <a:rPr lang="en-US" b="1" dirty="0">
                <a:solidFill>
                  <a:srgbClr val="000000"/>
                </a:solidFill>
                <a:latin typeface="Consolas" panose="020B0609020204030204" pitchFamily="49" charset="0"/>
              </a:rPr>
              <a:t>() {</a:t>
            </a:r>
          </a:p>
          <a:p>
            <a:pPr marL="0" indent="0">
              <a:buNone/>
            </a:pPr>
            <a:r>
              <a:rPr lang="en-US" dirty="0">
                <a:solidFill>
                  <a:srgbClr val="3F7F5F"/>
                </a:solidFill>
                <a:latin typeface="Consolas" panose="020B0609020204030204" pitchFamily="49" charset="0"/>
              </a:rPr>
              <a:t>    // </a:t>
            </a:r>
            <a:r>
              <a:rPr lang="en-US" b="1" dirty="0">
                <a:solidFill>
                  <a:srgbClr val="7F9FBF"/>
                </a:solidFill>
                <a:latin typeface="Consolas" panose="020B0609020204030204" pitchFamily="49" charset="0"/>
              </a:rPr>
              <a:t>FIXME</a:t>
            </a:r>
            <a:r>
              <a:rPr lang="en-US" b="1" dirty="0">
                <a:solidFill>
                  <a:srgbClr val="3F7F5F"/>
                </a:solidFill>
                <a:latin typeface="Consolas" panose="020B0609020204030204" pitchFamily="49" charset="0"/>
              </a:rPr>
              <a:t>: for an A, add this test case.</a:t>
            </a:r>
          </a:p>
          <a:p>
            <a:pPr marL="0" indent="0">
              <a:buNone/>
            </a:pPr>
            <a:r>
              <a:rPr lang="en-US" dirty="0">
                <a:solidFill>
                  <a:srgbClr val="000000"/>
                </a:solidFill>
                <a:latin typeface="Consolas" panose="020B0609020204030204" pitchFamily="49" charset="0"/>
              </a:rPr>
              <a:t>}</a:t>
            </a:r>
            <a:endParaRPr lang="en-US" dirty="0"/>
          </a:p>
          <a:p>
            <a:pPr marL="0" indent="0">
              <a:buNone/>
            </a:pPr>
            <a:endParaRPr lang="en-US" dirty="0"/>
          </a:p>
        </p:txBody>
      </p:sp>
    </p:spTree>
    <p:extLst>
      <p:ext uri="{BB962C8B-B14F-4D97-AF65-F5344CB8AC3E}">
        <p14:creationId xmlns:p14="http://schemas.microsoft.com/office/powerpoint/2010/main" val="433634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9E6ED-20D9-4457-84A2-7C0AC01B09B1}"/>
              </a:ext>
            </a:extLst>
          </p:cNvPr>
          <p:cNvSpPr>
            <a:spLocks noGrp="1"/>
          </p:cNvSpPr>
          <p:nvPr>
            <p:ph type="title"/>
          </p:nvPr>
        </p:nvSpPr>
        <p:spPr/>
        <p:txBody>
          <a:bodyPr/>
          <a:lstStyle/>
          <a:p>
            <a:r>
              <a:rPr lang="en-US" dirty="0"/>
              <a:t>Do you write your test code like this?</a:t>
            </a:r>
          </a:p>
        </p:txBody>
      </p:sp>
      <p:sp>
        <p:nvSpPr>
          <p:cNvPr id="3" name="Content Placeholder 2">
            <a:extLst>
              <a:ext uri="{FF2B5EF4-FFF2-40B4-BE49-F238E27FC236}">
                <a16:creationId xmlns:a16="http://schemas.microsoft.com/office/drawing/2014/main" id="{DD91CB0B-BE2E-4361-B577-5ADD9CF0EBD9}"/>
              </a:ext>
            </a:extLst>
          </p:cNvPr>
          <p:cNvSpPr>
            <a:spLocks noGrp="1"/>
          </p:cNvSpPr>
          <p:nvPr>
            <p:ph idx="1"/>
          </p:nvPr>
        </p:nvSpPr>
        <p:spPr/>
        <p:txBody>
          <a:bodyPr>
            <a:normAutofit fontScale="77500" lnSpcReduction="20000"/>
          </a:bodyPr>
          <a:lstStyle/>
          <a:p>
            <a:pPr marL="0" indent="0">
              <a:buNone/>
            </a:pPr>
            <a:r>
              <a:rPr lang="en-US" dirty="0"/>
              <a:t>public static void </a:t>
            </a:r>
            <a:r>
              <a:rPr lang="en-US" b="1" dirty="0"/>
              <a:t>main</a:t>
            </a:r>
            <a:r>
              <a:rPr lang="en-US" dirty="0"/>
              <a:t>(String[] </a:t>
            </a:r>
            <a:r>
              <a:rPr lang="en-US" dirty="0" err="1"/>
              <a:t>args</a:t>
            </a:r>
            <a:r>
              <a:rPr lang="en-US" dirty="0"/>
              <a:t>){</a:t>
            </a:r>
          </a:p>
          <a:p>
            <a:pPr marL="0" indent="0">
              <a:buNone/>
            </a:pPr>
            <a:r>
              <a:rPr lang="en-US" dirty="0"/>
              <a:t>	TestCase1 </a:t>
            </a:r>
            <a:r>
              <a:rPr lang="en-US" dirty="0" err="1"/>
              <a:t>testCase1</a:t>
            </a:r>
            <a:r>
              <a:rPr lang="en-US" dirty="0"/>
              <a:t> = new TestCase1();</a:t>
            </a:r>
          </a:p>
          <a:p>
            <a:pPr marL="0" indent="0">
              <a:buNone/>
            </a:pPr>
            <a:r>
              <a:rPr lang="en-US" dirty="0"/>
              <a:t>	try{</a:t>
            </a:r>
          </a:p>
          <a:p>
            <a:pPr marL="0" indent="0">
              <a:buNone/>
            </a:pPr>
            <a:r>
              <a:rPr lang="en-US" dirty="0"/>
              <a:t>		testCase1.testMicrosoft();</a:t>
            </a:r>
          </a:p>
          <a:p>
            <a:pPr marL="0" indent="0">
              <a:buNone/>
            </a:pPr>
            <a:r>
              <a:rPr lang="en-US" dirty="0"/>
              <a:t>		</a:t>
            </a:r>
            <a:r>
              <a:rPr lang="en-US" dirty="0" err="1"/>
              <a:t>System.out.println</a:t>
            </a:r>
            <a:r>
              <a:rPr lang="en-US" dirty="0"/>
              <a:t>(“Test case passed!”);</a:t>
            </a:r>
          </a:p>
          <a:p>
            <a:pPr marL="0" indent="0">
              <a:buNone/>
            </a:pPr>
            <a:r>
              <a:rPr lang="en-US" dirty="0"/>
              <a:t>	}catch(Exception e){</a:t>
            </a:r>
          </a:p>
          <a:p>
            <a:pPr marL="0" indent="0">
              <a:buNone/>
            </a:pPr>
            <a:r>
              <a:rPr lang="en-US" dirty="0"/>
              <a:t>		</a:t>
            </a:r>
            <a:r>
              <a:rPr lang="en-US" dirty="0" err="1"/>
              <a:t>System.out.println</a:t>
            </a:r>
            <a:r>
              <a:rPr lang="en-US" dirty="0"/>
              <a:t>(“Test case failed, reason: ”+e);</a:t>
            </a:r>
          </a:p>
          <a:p>
            <a:pPr marL="0" indent="0">
              <a:buNone/>
            </a:pPr>
            <a:r>
              <a:rPr lang="en-US" dirty="0"/>
              <a:t>	}</a:t>
            </a:r>
          </a:p>
          <a:p>
            <a:pPr marL="0" indent="0">
              <a:buNone/>
            </a:pPr>
            <a:endParaRPr lang="en-US" dirty="0"/>
          </a:p>
          <a:p>
            <a:pPr marL="0" indent="0">
              <a:buNone/>
            </a:pPr>
            <a:r>
              <a:rPr lang="en-US" dirty="0"/>
              <a:t>	try{</a:t>
            </a:r>
          </a:p>
          <a:p>
            <a:pPr marL="0" indent="0">
              <a:buNone/>
            </a:pPr>
            <a:r>
              <a:rPr lang="en-US" dirty="0"/>
              <a:t>		testCase1.testGoogle();</a:t>
            </a:r>
          </a:p>
          <a:p>
            <a:pPr marL="0" indent="0">
              <a:buNone/>
            </a:pPr>
            <a:r>
              <a:rPr lang="en-US" dirty="0"/>
              <a:t>		</a:t>
            </a:r>
            <a:r>
              <a:rPr lang="en-US" dirty="0" err="1"/>
              <a:t>System.out.println</a:t>
            </a:r>
            <a:r>
              <a:rPr lang="en-US" dirty="0"/>
              <a:t>(“Test case passed!”);</a:t>
            </a:r>
          </a:p>
          <a:p>
            <a:pPr marL="0" indent="0">
              <a:buNone/>
            </a:pPr>
            <a:r>
              <a:rPr lang="en-US" dirty="0"/>
              <a:t>	}catch(Exception e){</a:t>
            </a:r>
          </a:p>
          <a:p>
            <a:pPr marL="0" indent="0">
              <a:buNone/>
            </a:pPr>
            <a:r>
              <a:rPr lang="en-US" dirty="0"/>
              <a:t>		</a:t>
            </a:r>
            <a:r>
              <a:rPr lang="en-US" dirty="0" err="1"/>
              <a:t>System.out.println</a:t>
            </a:r>
            <a:r>
              <a:rPr lang="en-US" dirty="0"/>
              <a:t>(“Test case failed, reason: ”+e);</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738570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JUnit Testing Methods</a:t>
            </a:r>
          </a:p>
        </p:txBody>
      </p:sp>
      <p:sp>
        <p:nvSpPr>
          <p:cNvPr id="3" name="Content Placeholder 2"/>
          <p:cNvSpPr>
            <a:spLocks noGrp="1"/>
          </p:cNvSpPr>
          <p:nvPr>
            <p:ph idx="1"/>
          </p:nvPr>
        </p:nvSpPr>
        <p:spPr>
          <a:xfrm>
            <a:off x="457200" y="1447800"/>
            <a:ext cx="8458200" cy="4953000"/>
          </a:xfrm>
        </p:spPr>
        <p:txBody>
          <a:bodyPr>
            <a:normAutofit/>
          </a:bodyPr>
          <a:lstStyle/>
          <a:p>
            <a:pPr marL="0" indent="0">
              <a:buNone/>
            </a:pPr>
            <a:r>
              <a:rPr lang="en-US" sz="2000" b="0" dirty="0">
                <a:latin typeface="Consolas" charset="0"/>
                <a:ea typeface="Consolas" charset="0"/>
                <a:cs typeface="Consolas" charset="0"/>
              </a:rPr>
              <a:t>public static void </a:t>
            </a:r>
            <a:r>
              <a:rPr lang="en-US" sz="2000" b="0" dirty="0">
                <a:solidFill>
                  <a:srgbClr val="C00000"/>
                </a:solidFill>
                <a:latin typeface="Consolas" charset="0"/>
                <a:ea typeface="Consolas" charset="0"/>
                <a:cs typeface="Consolas" charset="0"/>
              </a:rPr>
              <a:t>runJUnit3TestCases</a:t>
            </a:r>
            <a:r>
              <a:rPr lang="en-US" sz="2000" b="0" dirty="0">
                <a:latin typeface="Consolas" charset="0"/>
                <a:ea typeface="Consolas" charset="0"/>
                <a:cs typeface="Consolas" charset="0"/>
              </a:rPr>
              <a:t>(Class&lt;?&gt; </a:t>
            </a:r>
            <a:r>
              <a:rPr lang="en-US" sz="2000" b="0" dirty="0" err="1">
                <a:latin typeface="Consolas" charset="0"/>
                <a:ea typeface="Consolas" charset="0"/>
                <a:cs typeface="Consolas" charset="0"/>
              </a:rPr>
              <a:t>testClass</a:t>
            </a:r>
            <a:r>
              <a:rPr lang="en-US" sz="2000" b="0" dirty="0">
                <a:latin typeface="Consolas" charset="0"/>
                <a:ea typeface="Consolas" charset="0"/>
                <a:cs typeface="Consolas" charset="0"/>
              </a:rPr>
              <a:t>){</a:t>
            </a:r>
          </a:p>
          <a:p>
            <a:pPr marL="0" indent="0">
              <a:buNone/>
            </a:pPr>
            <a:endParaRPr lang="en-US" sz="2000" b="0" dirty="0">
              <a:latin typeface="Consolas" charset="0"/>
              <a:ea typeface="Consolas" charset="0"/>
              <a:cs typeface="Consolas" charset="0"/>
            </a:endParaRPr>
          </a:p>
          <a:p>
            <a:pPr marL="0" indent="0">
              <a:buNone/>
            </a:pPr>
            <a:r>
              <a:rPr lang="en-US" sz="2000" b="0" dirty="0">
                <a:latin typeface="Consolas" charset="0"/>
                <a:ea typeface="Consolas" charset="0"/>
                <a:cs typeface="Consolas" charset="0"/>
              </a:rPr>
              <a:t>}</a:t>
            </a:r>
          </a:p>
          <a:p>
            <a:pPr marL="0" indent="0">
              <a:buNone/>
            </a:pPr>
            <a:endParaRPr lang="en-US" sz="2000" b="0" dirty="0">
              <a:latin typeface="Consolas" charset="0"/>
              <a:ea typeface="Consolas" charset="0"/>
              <a:cs typeface="Consolas" charset="0"/>
            </a:endParaRPr>
          </a:p>
          <a:p>
            <a:pPr marL="0" indent="0">
              <a:buNone/>
            </a:pPr>
            <a:endParaRPr lang="en-US" sz="2000" b="0" dirty="0">
              <a:latin typeface="Consolas" charset="0"/>
              <a:ea typeface="Consolas" charset="0"/>
              <a:cs typeface="Consolas" charset="0"/>
            </a:endParaRPr>
          </a:p>
          <a:p>
            <a:pPr marL="0" indent="0">
              <a:buNone/>
            </a:pPr>
            <a:r>
              <a:rPr lang="en-US" sz="2000" b="0" dirty="0">
                <a:latin typeface="Consolas" charset="0"/>
                <a:ea typeface="Consolas" charset="0"/>
                <a:cs typeface="Consolas" charset="0"/>
              </a:rPr>
              <a:t>public static void </a:t>
            </a:r>
            <a:r>
              <a:rPr lang="en-US" sz="2000" b="0" dirty="0">
                <a:solidFill>
                  <a:srgbClr val="C00000"/>
                </a:solidFill>
                <a:latin typeface="Consolas" charset="0"/>
                <a:ea typeface="Consolas" charset="0"/>
                <a:cs typeface="Consolas" charset="0"/>
              </a:rPr>
              <a:t>runJUnit4TestCases</a:t>
            </a:r>
            <a:r>
              <a:rPr lang="en-US" sz="2000" b="0" dirty="0">
                <a:latin typeface="Consolas" charset="0"/>
                <a:ea typeface="Consolas" charset="0"/>
                <a:cs typeface="Consolas" charset="0"/>
              </a:rPr>
              <a:t>(Class&lt;?&gt; </a:t>
            </a:r>
            <a:r>
              <a:rPr lang="en-US" sz="2000" b="0" dirty="0" err="1">
                <a:latin typeface="Consolas" charset="0"/>
                <a:ea typeface="Consolas" charset="0"/>
                <a:cs typeface="Consolas" charset="0"/>
              </a:rPr>
              <a:t>testClass</a:t>
            </a:r>
            <a:r>
              <a:rPr lang="en-US" sz="2000" b="0" dirty="0">
                <a:latin typeface="Consolas" charset="0"/>
                <a:ea typeface="Consolas" charset="0"/>
                <a:cs typeface="Consolas" charset="0"/>
              </a:rPr>
              <a:t>){</a:t>
            </a:r>
          </a:p>
          <a:p>
            <a:pPr marL="0" indent="0">
              <a:buNone/>
            </a:pPr>
            <a:endParaRPr lang="en-US" sz="2000" b="0" dirty="0">
              <a:latin typeface="Consolas" charset="0"/>
              <a:ea typeface="Consolas" charset="0"/>
              <a:cs typeface="Consolas" charset="0"/>
            </a:endParaRPr>
          </a:p>
          <a:p>
            <a:pPr marL="0" indent="0">
              <a:buNone/>
            </a:pPr>
            <a:r>
              <a:rPr lang="en-US" sz="2000" b="0" dirty="0">
                <a:latin typeface="Consolas" charset="0"/>
                <a:ea typeface="Consolas" charset="0"/>
                <a:cs typeface="Consolas" charset="0"/>
              </a:rPr>
              <a:t>}</a:t>
            </a:r>
          </a:p>
        </p:txBody>
      </p:sp>
    </p:spTree>
    <p:extLst>
      <p:ext uri="{BB962C8B-B14F-4D97-AF65-F5344CB8AC3E}">
        <p14:creationId xmlns:p14="http://schemas.microsoft.com/office/powerpoint/2010/main" val="163356366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9801D-27AE-441A-90DB-0603123821AB}"/>
              </a:ext>
            </a:extLst>
          </p:cNvPr>
          <p:cNvSpPr>
            <a:spLocks noGrp="1"/>
          </p:cNvSpPr>
          <p:nvPr>
            <p:ph type="title"/>
          </p:nvPr>
        </p:nvSpPr>
        <p:spPr/>
        <p:txBody>
          <a:bodyPr>
            <a:noAutofit/>
          </a:bodyPr>
          <a:lstStyle/>
          <a:p>
            <a:r>
              <a:rPr lang="en-US" sz="3200" dirty="0"/>
              <a:t>3. When would you want to use reflection?</a:t>
            </a:r>
          </a:p>
        </p:txBody>
      </p:sp>
      <p:sp>
        <p:nvSpPr>
          <p:cNvPr id="3" name="Content Placeholder 2">
            <a:extLst>
              <a:ext uri="{FF2B5EF4-FFF2-40B4-BE49-F238E27FC236}">
                <a16:creationId xmlns:a16="http://schemas.microsoft.com/office/drawing/2014/main" id="{5D39646F-37C6-45E0-8D5C-657EFE2E96A3}"/>
              </a:ext>
            </a:extLst>
          </p:cNvPr>
          <p:cNvSpPr>
            <a:spLocks noGrp="1"/>
          </p:cNvSpPr>
          <p:nvPr>
            <p:ph idx="1"/>
          </p:nvPr>
        </p:nvSpPr>
        <p:spPr/>
        <p:txBody>
          <a:bodyPr>
            <a:normAutofit/>
          </a:bodyPr>
          <a:lstStyle/>
          <a:p>
            <a:r>
              <a:rPr lang="en-US" dirty="0"/>
              <a:t>You want to provide support or adding new functionality without changing </a:t>
            </a:r>
            <a:r>
              <a:rPr lang="en-US" b="1" dirty="0"/>
              <a:t>any </a:t>
            </a:r>
            <a:r>
              <a:rPr lang="en-US" dirty="0"/>
              <a:t>existing code.</a:t>
            </a:r>
          </a:p>
          <a:p>
            <a:pPr lvl="1"/>
            <a:r>
              <a:rPr lang="en-US" b="1" dirty="0"/>
              <a:t>Not even the main method</a:t>
            </a:r>
          </a:p>
          <a:p>
            <a:pPr lvl="1"/>
            <a:r>
              <a:rPr lang="en-US" b="1" dirty="0"/>
              <a:t>Data-driven </a:t>
            </a:r>
            <a:r>
              <a:rPr lang="en-US" dirty="0"/>
              <a:t>loading and execution of code</a:t>
            </a:r>
          </a:p>
          <a:p>
            <a:pPr lvl="1"/>
            <a:endParaRPr lang="en-US" dirty="0"/>
          </a:p>
          <a:p>
            <a:r>
              <a:rPr lang="en-US" b="1" dirty="0"/>
              <a:t>JUnit</a:t>
            </a:r>
            <a:r>
              <a:rPr lang="en-US" dirty="0"/>
              <a:t>: classic case of </a:t>
            </a:r>
            <a:r>
              <a:rPr lang="en-US" b="1" dirty="0"/>
              <a:t>freeing yourself of boilerplate</a:t>
            </a:r>
          </a:p>
        </p:txBody>
      </p:sp>
    </p:spTree>
    <p:extLst>
      <p:ext uri="{BB962C8B-B14F-4D97-AF65-F5344CB8AC3E}">
        <p14:creationId xmlns:p14="http://schemas.microsoft.com/office/powerpoint/2010/main" val="1626143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C62C0-10F2-4CBA-AB2A-84B73F4B39C9}"/>
              </a:ext>
            </a:extLst>
          </p:cNvPr>
          <p:cNvSpPr>
            <a:spLocks noGrp="1"/>
          </p:cNvSpPr>
          <p:nvPr>
            <p:ph type="title"/>
          </p:nvPr>
        </p:nvSpPr>
        <p:spPr/>
        <p:txBody>
          <a:bodyPr/>
          <a:lstStyle/>
          <a:p>
            <a:r>
              <a:rPr lang="en-US" dirty="0"/>
              <a:t>Example: Application servers</a:t>
            </a:r>
          </a:p>
        </p:txBody>
      </p:sp>
      <p:sp>
        <p:nvSpPr>
          <p:cNvPr id="4" name="TextBox 3">
            <a:extLst>
              <a:ext uri="{FF2B5EF4-FFF2-40B4-BE49-F238E27FC236}">
                <a16:creationId xmlns:a16="http://schemas.microsoft.com/office/drawing/2014/main" id="{16A05C27-E82D-45F9-8E18-DE3497D8CBED}"/>
              </a:ext>
            </a:extLst>
          </p:cNvPr>
          <p:cNvSpPr txBox="1"/>
          <p:nvPr/>
        </p:nvSpPr>
        <p:spPr>
          <a:xfrm>
            <a:off x="1634816" y="5014546"/>
            <a:ext cx="5874365" cy="369332"/>
          </a:xfrm>
          <a:prstGeom prst="rect">
            <a:avLst/>
          </a:prstGeom>
          <a:noFill/>
        </p:spPr>
        <p:txBody>
          <a:bodyPr wrap="none" rtlCol="0">
            <a:spAutoFit/>
          </a:bodyPr>
          <a:lstStyle/>
          <a:p>
            <a:r>
              <a:rPr lang="en-US" dirty="0"/>
              <a:t>Example – load a Java application into IBM WebSphere</a:t>
            </a:r>
          </a:p>
        </p:txBody>
      </p:sp>
      <p:pic>
        <p:nvPicPr>
          <p:cNvPr id="2052" name="Picture 4" descr="http://docs.kony.com/konylibrary/mobilefabric/kony_mobilefabric_manual_install_guide/Content/Resources/Images/WebSphere_Console_576x215.png">
            <a:extLst>
              <a:ext uri="{FF2B5EF4-FFF2-40B4-BE49-F238E27FC236}">
                <a16:creationId xmlns:a16="http://schemas.microsoft.com/office/drawing/2014/main" id="{041F82C3-C3DC-4AF6-96D0-350847DBE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211" y="1843454"/>
            <a:ext cx="8495577" cy="3171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557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9801D-27AE-441A-90DB-0603123821AB}"/>
              </a:ext>
            </a:extLst>
          </p:cNvPr>
          <p:cNvSpPr>
            <a:spLocks noGrp="1"/>
          </p:cNvSpPr>
          <p:nvPr>
            <p:ph type="title"/>
          </p:nvPr>
        </p:nvSpPr>
        <p:spPr/>
        <p:txBody>
          <a:bodyPr>
            <a:noAutofit/>
          </a:bodyPr>
          <a:lstStyle/>
          <a:p>
            <a:r>
              <a:rPr lang="en-US" sz="3200" dirty="0"/>
              <a:t>3. When would you want to use reflection?</a:t>
            </a:r>
          </a:p>
        </p:txBody>
      </p:sp>
      <p:sp>
        <p:nvSpPr>
          <p:cNvPr id="3" name="Content Placeholder 2">
            <a:extLst>
              <a:ext uri="{FF2B5EF4-FFF2-40B4-BE49-F238E27FC236}">
                <a16:creationId xmlns:a16="http://schemas.microsoft.com/office/drawing/2014/main" id="{5D39646F-37C6-45E0-8D5C-657EFE2E96A3}"/>
              </a:ext>
            </a:extLst>
          </p:cNvPr>
          <p:cNvSpPr>
            <a:spLocks noGrp="1"/>
          </p:cNvSpPr>
          <p:nvPr>
            <p:ph idx="1"/>
          </p:nvPr>
        </p:nvSpPr>
        <p:spPr/>
        <p:txBody>
          <a:bodyPr>
            <a:normAutofit/>
          </a:bodyPr>
          <a:lstStyle/>
          <a:p>
            <a:r>
              <a:rPr lang="en-US" dirty="0"/>
              <a:t>You want to provide support or adding new functionality without changing </a:t>
            </a:r>
            <a:r>
              <a:rPr lang="en-US" b="1" dirty="0"/>
              <a:t>any </a:t>
            </a:r>
            <a:r>
              <a:rPr lang="en-US" dirty="0"/>
              <a:t>existing code.</a:t>
            </a:r>
          </a:p>
          <a:p>
            <a:pPr lvl="1"/>
            <a:r>
              <a:rPr lang="en-US" b="1" dirty="0"/>
              <a:t>Not even the main method</a:t>
            </a:r>
          </a:p>
          <a:p>
            <a:pPr lvl="1"/>
            <a:r>
              <a:rPr lang="en-US" b="1" dirty="0"/>
              <a:t>Data-driven </a:t>
            </a:r>
            <a:r>
              <a:rPr lang="en-US" dirty="0"/>
              <a:t>loading and execution of code</a:t>
            </a:r>
          </a:p>
          <a:p>
            <a:pPr lvl="1"/>
            <a:endParaRPr lang="en-US" dirty="0"/>
          </a:p>
          <a:p>
            <a:r>
              <a:rPr lang="en-US" b="1" dirty="0"/>
              <a:t>JUnit</a:t>
            </a:r>
            <a:r>
              <a:rPr lang="en-US" dirty="0"/>
              <a:t>: classic case of </a:t>
            </a:r>
            <a:r>
              <a:rPr lang="en-US" b="1" dirty="0"/>
              <a:t>freeing yourself of boilerplate</a:t>
            </a:r>
          </a:p>
          <a:p>
            <a:endParaRPr lang="en-US" b="1" dirty="0"/>
          </a:p>
          <a:p>
            <a:r>
              <a:rPr lang="en-US" b="1" dirty="0"/>
              <a:t>Application servers: </a:t>
            </a:r>
            <a:r>
              <a:rPr lang="en-US" dirty="0"/>
              <a:t>an example of when you want to</a:t>
            </a:r>
          </a:p>
          <a:p>
            <a:pPr lvl="1"/>
            <a:r>
              <a:rPr lang="en-US" dirty="0"/>
              <a:t>Include other people’s code</a:t>
            </a:r>
          </a:p>
          <a:p>
            <a:pPr lvl="1"/>
            <a:r>
              <a:rPr lang="en-US" dirty="0"/>
              <a:t>Without making them recompile your code.</a:t>
            </a:r>
          </a:p>
        </p:txBody>
      </p:sp>
    </p:spTree>
    <p:extLst>
      <p:ext uri="{BB962C8B-B14F-4D97-AF65-F5344CB8AC3E}">
        <p14:creationId xmlns:p14="http://schemas.microsoft.com/office/powerpoint/2010/main" val="3910795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9801D-27AE-441A-90DB-0603123821AB}"/>
              </a:ext>
            </a:extLst>
          </p:cNvPr>
          <p:cNvSpPr>
            <a:spLocks noGrp="1"/>
          </p:cNvSpPr>
          <p:nvPr>
            <p:ph type="title"/>
          </p:nvPr>
        </p:nvSpPr>
        <p:spPr/>
        <p:txBody>
          <a:bodyPr>
            <a:noAutofit/>
          </a:bodyPr>
          <a:lstStyle/>
          <a:p>
            <a:r>
              <a:rPr lang="en-US" sz="3200" dirty="0"/>
              <a:t>3. When would you want to use reflection?</a:t>
            </a:r>
          </a:p>
        </p:txBody>
      </p:sp>
      <p:sp>
        <p:nvSpPr>
          <p:cNvPr id="3" name="Content Placeholder 2">
            <a:extLst>
              <a:ext uri="{FF2B5EF4-FFF2-40B4-BE49-F238E27FC236}">
                <a16:creationId xmlns:a16="http://schemas.microsoft.com/office/drawing/2014/main" id="{5D39646F-37C6-45E0-8D5C-657EFE2E96A3}"/>
              </a:ext>
            </a:extLst>
          </p:cNvPr>
          <p:cNvSpPr>
            <a:spLocks noGrp="1"/>
          </p:cNvSpPr>
          <p:nvPr>
            <p:ph idx="1"/>
          </p:nvPr>
        </p:nvSpPr>
        <p:spPr/>
        <p:txBody>
          <a:bodyPr>
            <a:normAutofit/>
          </a:bodyPr>
          <a:lstStyle/>
          <a:p>
            <a:r>
              <a:rPr lang="en-US" dirty="0"/>
              <a:t>You want to provide support or adding new functionality without changing </a:t>
            </a:r>
            <a:r>
              <a:rPr lang="en-US" b="1" dirty="0"/>
              <a:t>any </a:t>
            </a:r>
            <a:r>
              <a:rPr lang="en-US" dirty="0"/>
              <a:t>existing code.</a:t>
            </a:r>
          </a:p>
          <a:p>
            <a:pPr lvl="1"/>
            <a:r>
              <a:rPr lang="en-US" b="1" dirty="0"/>
              <a:t>Not even the main method</a:t>
            </a:r>
          </a:p>
          <a:p>
            <a:pPr lvl="1"/>
            <a:r>
              <a:rPr lang="en-US" b="1" dirty="0"/>
              <a:t>Data-driven </a:t>
            </a:r>
            <a:r>
              <a:rPr lang="en-US" dirty="0"/>
              <a:t>loading and execution of code</a:t>
            </a:r>
          </a:p>
          <a:p>
            <a:pPr lvl="1"/>
            <a:endParaRPr lang="en-US" dirty="0"/>
          </a:p>
          <a:p>
            <a:r>
              <a:rPr lang="en-US" b="1" dirty="0"/>
              <a:t>JUnit</a:t>
            </a:r>
            <a:r>
              <a:rPr lang="en-US" dirty="0"/>
              <a:t>: classic case of </a:t>
            </a:r>
            <a:r>
              <a:rPr lang="en-US" b="1" dirty="0"/>
              <a:t>freeing yourself of boilerplate</a:t>
            </a:r>
          </a:p>
          <a:p>
            <a:endParaRPr lang="en-US" b="1" dirty="0"/>
          </a:p>
          <a:p>
            <a:r>
              <a:rPr lang="en-US" b="1" dirty="0"/>
              <a:t>Application servers: </a:t>
            </a:r>
            <a:r>
              <a:rPr lang="en-US" dirty="0"/>
              <a:t>an example of when you want to</a:t>
            </a:r>
          </a:p>
          <a:p>
            <a:pPr lvl="1"/>
            <a:r>
              <a:rPr lang="en-US" dirty="0"/>
              <a:t>Include other people’s code</a:t>
            </a:r>
          </a:p>
          <a:p>
            <a:pPr lvl="1"/>
            <a:r>
              <a:rPr lang="en-US" dirty="0"/>
              <a:t>Without making them recompile your code.</a:t>
            </a:r>
          </a:p>
          <a:p>
            <a:pPr lvl="1"/>
            <a:endParaRPr lang="en-US" dirty="0"/>
          </a:p>
          <a:p>
            <a:r>
              <a:rPr lang="en-US" b="1" dirty="0"/>
              <a:t>Testing</a:t>
            </a:r>
            <a:r>
              <a:rPr lang="en-US" dirty="0"/>
              <a:t>: to work around an </a:t>
            </a:r>
            <a:r>
              <a:rPr lang="en-US" b="1" dirty="0"/>
              <a:t>untestable library</a:t>
            </a:r>
          </a:p>
        </p:txBody>
      </p:sp>
    </p:spTree>
    <p:extLst>
      <p:ext uri="{BB962C8B-B14F-4D97-AF65-F5344CB8AC3E}">
        <p14:creationId xmlns:p14="http://schemas.microsoft.com/office/powerpoint/2010/main" val="2045518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0B8C5-4C17-4D20-A28C-362B384BA55F}"/>
              </a:ext>
            </a:extLst>
          </p:cNvPr>
          <p:cNvSpPr>
            <a:spLocks noGrp="1"/>
          </p:cNvSpPr>
          <p:nvPr>
            <p:ph type="title"/>
          </p:nvPr>
        </p:nvSpPr>
        <p:spPr/>
        <p:txBody>
          <a:bodyPr/>
          <a:lstStyle/>
          <a:p>
            <a:r>
              <a:rPr lang="en-US" dirty="0"/>
              <a:t>Using reflection and design patterns</a:t>
            </a:r>
          </a:p>
        </p:txBody>
      </p:sp>
      <p:sp>
        <p:nvSpPr>
          <p:cNvPr id="3" name="Content Placeholder 2">
            <a:extLst>
              <a:ext uri="{FF2B5EF4-FFF2-40B4-BE49-F238E27FC236}">
                <a16:creationId xmlns:a16="http://schemas.microsoft.com/office/drawing/2014/main" id="{E027C5ED-2027-474C-B088-4FB3F3E90F86}"/>
              </a:ext>
            </a:extLst>
          </p:cNvPr>
          <p:cNvSpPr>
            <a:spLocks noGrp="1"/>
          </p:cNvSpPr>
          <p:nvPr>
            <p:ph idx="1"/>
          </p:nvPr>
        </p:nvSpPr>
        <p:spPr/>
        <p:txBody>
          <a:bodyPr>
            <a:normAutofit/>
          </a:bodyPr>
          <a:lstStyle/>
          <a:p>
            <a:r>
              <a:rPr lang="en-US" dirty="0"/>
              <a:t>How would you use Reflection in tandem with design patterns?</a:t>
            </a:r>
          </a:p>
          <a:p>
            <a:pPr lvl="1"/>
            <a:endParaRPr lang="en-US" dirty="0"/>
          </a:p>
          <a:p>
            <a:r>
              <a:rPr lang="en-US" b="1" dirty="0"/>
              <a:t>Factory (this week’s exercises)</a:t>
            </a:r>
          </a:p>
          <a:p>
            <a:pPr lvl="1"/>
            <a:r>
              <a:rPr lang="en-US" dirty="0" err="1"/>
              <a:t>newInstance</a:t>
            </a:r>
            <a:r>
              <a:rPr lang="en-US" dirty="0"/>
              <a:t>() is a Factory Method.</a:t>
            </a:r>
          </a:p>
          <a:p>
            <a:pPr lvl="1"/>
            <a:r>
              <a:rPr lang="en-US" b="1" dirty="0"/>
              <a:t>You don’t need to know every concrete type </a:t>
            </a:r>
            <a:r>
              <a:rPr lang="en-US" dirty="0"/>
              <a:t>that could be produced!</a:t>
            </a:r>
          </a:p>
          <a:p>
            <a:pPr lvl="1"/>
            <a:endParaRPr lang="en-US" dirty="0"/>
          </a:p>
          <a:p>
            <a:r>
              <a:rPr lang="en-US" b="1" dirty="0"/>
              <a:t>Strategy/Observer</a:t>
            </a:r>
          </a:p>
          <a:p>
            <a:pPr lvl="1"/>
            <a:r>
              <a:rPr lang="en-US" dirty="0"/>
              <a:t>Can load new Strategies into the program</a:t>
            </a:r>
          </a:p>
          <a:p>
            <a:pPr lvl="1"/>
            <a:r>
              <a:rPr lang="en-US" dirty="0"/>
              <a:t>Including Strategies that </a:t>
            </a:r>
            <a:r>
              <a:rPr lang="en-US" b="1" dirty="0"/>
              <a:t>the program does not know</a:t>
            </a:r>
          </a:p>
          <a:p>
            <a:pPr lvl="1"/>
            <a:r>
              <a:rPr lang="en-US" b="1" dirty="0"/>
              <a:t>Without recompiling/restarting the program</a:t>
            </a:r>
          </a:p>
          <a:p>
            <a:pPr lvl="1"/>
            <a:endParaRPr lang="en-US" b="1" dirty="0"/>
          </a:p>
          <a:p>
            <a:endParaRPr lang="en-US" dirty="0"/>
          </a:p>
        </p:txBody>
      </p:sp>
    </p:spTree>
    <p:extLst>
      <p:ext uri="{BB962C8B-B14F-4D97-AF65-F5344CB8AC3E}">
        <p14:creationId xmlns:p14="http://schemas.microsoft.com/office/powerpoint/2010/main" val="557047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01BB9-5A4B-46B1-80E6-DC504F00D4D9}"/>
              </a:ext>
            </a:extLst>
          </p:cNvPr>
          <p:cNvSpPr>
            <a:spLocks noGrp="1"/>
          </p:cNvSpPr>
          <p:nvPr>
            <p:ph type="title"/>
          </p:nvPr>
        </p:nvSpPr>
        <p:spPr/>
        <p:txBody>
          <a:bodyPr/>
          <a:lstStyle/>
          <a:p>
            <a:r>
              <a:rPr lang="en-US" dirty="0"/>
              <a:t>Using reflection and design patterns</a:t>
            </a:r>
          </a:p>
        </p:txBody>
      </p:sp>
      <p:sp>
        <p:nvSpPr>
          <p:cNvPr id="3" name="Content Placeholder 2">
            <a:extLst>
              <a:ext uri="{FF2B5EF4-FFF2-40B4-BE49-F238E27FC236}">
                <a16:creationId xmlns:a16="http://schemas.microsoft.com/office/drawing/2014/main" id="{7A6E6F3A-E6E2-45E4-8E1A-A52B9D1F0EA6}"/>
              </a:ext>
            </a:extLst>
          </p:cNvPr>
          <p:cNvSpPr>
            <a:spLocks noGrp="1"/>
          </p:cNvSpPr>
          <p:nvPr>
            <p:ph idx="1"/>
          </p:nvPr>
        </p:nvSpPr>
        <p:spPr/>
        <p:txBody>
          <a:bodyPr/>
          <a:lstStyle/>
          <a:p>
            <a:r>
              <a:rPr lang="en-US" dirty="0"/>
              <a:t>In what instance is using the roundabout way of declaring a new object using </a:t>
            </a:r>
            <a:r>
              <a:rPr lang="en-US" dirty="0" err="1"/>
              <a:t>c.newInstance</a:t>
            </a:r>
            <a:r>
              <a:rPr lang="en-US" dirty="0"/>
              <a:t> better than just saying new C()?</a:t>
            </a:r>
          </a:p>
          <a:p>
            <a:endParaRPr lang="en-US" b="1" dirty="0"/>
          </a:p>
          <a:p>
            <a:r>
              <a:rPr lang="en-US" b="1" dirty="0"/>
              <a:t>Decorator</a:t>
            </a:r>
            <a:endParaRPr lang="en-US" dirty="0"/>
          </a:p>
          <a:p>
            <a:pPr lvl="1"/>
            <a:r>
              <a:rPr lang="en-US" dirty="0"/>
              <a:t>You want to build a beverage with condiments…</a:t>
            </a:r>
          </a:p>
          <a:p>
            <a:pPr lvl="1"/>
            <a:r>
              <a:rPr lang="en-US" dirty="0"/>
              <a:t>… from a list found in a file:</a:t>
            </a:r>
          </a:p>
          <a:p>
            <a:pPr marL="548640" lvl="2" indent="0">
              <a:buNone/>
            </a:pPr>
            <a:br>
              <a:rPr lang="en-US" dirty="0"/>
            </a:br>
            <a:r>
              <a:rPr lang="en-US" dirty="0" err="1"/>
              <a:t>DarkRoast,Mocha,Matcha,Whip</a:t>
            </a:r>
            <a:endParaRPr lang="en-US" dirty="0"/>
          </a:p>
          <a:p>
            <a:endParaRPr lang="en-US" dirty="0"/>
          </a:p>
          <a:p>
            <a:r>
              <a:rPr lang="en-US" dirty="0"/>
              <a:t>What would this code look like </a:t>
            </a:r>
            <a:r>
              <a:rPr lang="en-US" b="1" dirty="0"/>
              <a:t>without reflection</a:t>
            </a:r>
            <a:r>
              <a:rPr lang="en-US" dirty="0"/>
              <a:t>?</a:t>
            </a:r>
          </a:p>
          <a:p>
            <a:r>
              <a:rPr lang="en-US" dirty="0"/>
              <a:t>What would this code look like </a:t>
            </a:r>
            <a:r>
              <a:rPr lang="en-US" b="1" dirty="0"/>
              <a:t>with reflection</a:t>
            </a:r>
            <a:r>
              <a:rPr lang="en-US" dirty="0"/>
              <a:t>?</a:t>
            </a:r>
          </a:p>
          <a:p>
            <a:pPr lvl="1"/>
            <a:endParaRPr lang="en-US" dirty="0"/>
          </a:p>
        </p:txBody>
      </p:sp>
    </p:spTree>
    <p:extLst>
      <p:ext uri="{BB962C8B-B14F-4D97-AF65-F5344CB8AC3E}">
        <p14:creationId xmlns:p14="http://schemas.microsoft.com/office/powerpoint/2010/main" val="306025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Puzzle of the day</a:t>
            </a:r>
          </a:p>
        </p:txBody>
      </p:sp>
      <p:sp>
        <p:nvSpPr>
          <p:cNvPr id="4" name="TextBox 3"/>
          <p:cNvSpPr txBox="1"/>
          <p:nvPr/>
        </p:nvSpPr>
        <p:spPr>
          <a:xfrm>
            <a:off x="809897" y="1645920"/>
            <a:ext cx="7909538" cy="2862322"/>
          </a:xfrm>
          <a:prstGeom prst="rect">
            <a:avLst/>
          </a:prstGeom>
          <a:noFill/>
        </p:spPr>
        <p:txBody>
          <a:bodyPr wrap="none" rtlCol="0">
            <a:spAutoFit/>
          </a:bodyPr>
          <a:lstStyle/>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Reflector {</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000000"/>
                </a:solidFill>
                <a:latin typeface="Consolas" panose="020B0609020204030204" pitchFamily="49" charset="0"/>
              </a:rPr>
              <a:t>args</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throws</a:t>
            </a:r>
            <a:r>
              <a:rPr lang="en-US" b="1" dirty="0">
                <a:solidFill>
                  <a:srgbClr val="000000"/>
                </a:solidFill>
                <a:latin typeface="Consolas" panose="020B0609020204030204" pitchFamily="49" charset="0"/>
              </a:rPr>
              <a:t> Exception {</a:t>
            </a:r>
          </a:p>
          <a:p>
            <a:r>
              <a:rPr lang="en-US" dirty="0">
                <a:solidFill>
                  <a:srgbClr val="000000"/>
                </a:solidFill>
                <a:latin typeface="Consolas" panose="020B0609020204030204" pitchFamily="49" charset="0"/>
              </a:rPr>
              <a:t>        Set&lt;String&gt; s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HashSet</a:t>
            </a:r>
            <a:r>
              <a:rPr lang="en-US" b="1" dirty="0">
                <a:solidFill>
                  <a:srgbClr val="000000"/>
                </a:solidFill>
                <a:latin typeface="Consolas" panose="020B0609020204030204" pitchFamily="49" charset="0"/>
              </a:rPr>
              <a:t>&lt;String&gt;();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s.add</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"foo"</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Iterator it = </a:t>
            </a:r>
            <a:r>
              <a:rPr lang="en-US" dirty="0" err="1">
                <a:solidFill>
                  <a:srgbClr val="000000"/>
                </a:solidFill>
                <a:latin typeface="Consolas" panose="020B0609020204030204" pitchFamily="49" charset="0"/>
              </a:rPr>
              <a:t>s.iterator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Method m = </a:t>
            </a:r>
            <a:r>
              <a:rPr lang="en-US" dirty="0" err="1">
                <a:solidFill>
                  <a:srgbClr val="000000"/>
                </a:solidFill>
                <a:latin typeface="Consolas" panose="020B0609020204030204" pitchFamily="49" charset="0"/>
              </a:rPr>
              <a:t>it.getClass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getMethod</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a:t>
            </a:r>
            <a:r>
              <a:rPr lang="en-US" dirty="0" err="1">
                <a:solidFill>
                  <a:srgbClr val="2A00FF"/>
                </a:solidFill>
                <a:latin typeface="Consolas" panose="020B0609020204030204" pitchFamily="49" charset="0"/>
              </a:rPr>
              <a:t>hasNext</a:t>
            </a:r>
            <a:r>
              <a:rPr lang="en-US" dirty="0">
                <a:solidFill>
                  <a:srgbClr val="2A00FF"/>
                </a:solidFill>
                <a:latin typeface="Consolas" panose="020B0609020204030204" pitchFamily="49" charset="0"/>
              </a:rPr>
              <a:t>"</a:t>
            </a:r>
            <a:r>
              <a:rPr lang="en-US" dirty="0">
                <a:solidFill>
                  <a:srgbClr val="000000"/>
                </a:solidFill>
                <a:latin typeface="Consolas" panose="020B0609020204030204" pitchFamily="49" charset="0"/>
              </a:rPr>
              <a:t>);</a:t>
            </a:r>
          </a:p>
          <a:p>
            <a:r>
              <a:rPr lang="en-US" u="sng" dirty="0">
                <a:solidFill>
                  <a:srgbClr val="000000"/>
                </a:solidFill>
                <a:latin typeface="Consolas" panose="020B0609020204030204" pitchFamily="49" charset="0"/>
              </a:rPr>
              <a:t>        </a:t>
            </a:r>
            <a:r>
              <a:rPr lang="en-US" u="sng" dirty="0" err="1">
                <a:solidFill>
                  <a:srgbClr val="000000"/>
                </a:solidFill>
                <a:latin typeface="Consolas" panose="020B0609020204030204" pitchFamily="49" charset="0"/>
              </a:rPr>
              <a:t>System.out.println</a:t>
            </a:r>
            <a:r>
              <a:rPr lang="en-US" u="sng" dirty="0">
                <a:solidFill>
                  <a:srgbClr val="000000"/>
                </a:solidFill>
                <a:latin typeface="Consolas" panose="020B0609020204030204" pitchFamily="49" charset="0"/>
              </a:rPr>
              <a:t>(</a:t>
            </a:r>
            <a:r>
              <a:rPr lang="en-US" u="sng" dirty="0" err="1">
                <a:solidFill>
                  <a:srgbClr val="000000"/>
                </a:solidFill>
                <a:latin typeface="Consolas" panose="020B0609020204030204" pitchFamily="49" charset="0"/>
              </a:rPr>
              <a:t>m.invoke</a:t>
            </a:r>
            <a:r>
              <a:rPr lang="en-US" u="sng" dirty="0">
                <a:solidFill>
                  <a:srgbClr val="000000"/>
                </a:solidFill>
                <a:latin typeface="Consolas" panose="020B0609020204030204" pitchFamily="49" charset="0"/>
              </a:rPr>
              <a:t>(it));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a:p>
            <a:endParaRPr lang="en-US" dirty="0"/>
          </a:p>
        </p:txBody>
      </p:sp>
      <p:sp>
        <p:nvSpPr>
          <p:cNvPr id="5" name="TextBox 4"/>
          <p:cNvSpPr txBox="1"/>
          <p:nvPr/>
        </p:nvSpPr>
        <p:spPr>
          <a:xfrm>
            <a:off x="809898" y="4213004"/>
            <a:ext cx="7909538" cy="1938992"/>
          </a:xfrm>
          <a:prstGeom prst="rect">
            <a:avLst/>
          </a:prstGeom>
          <a:noFill/>
        </p:spPr>
        <p:txBody>
          <a:bodyPr wrap="square" rtlCol="0">
            <a:spAutoFit/>
          </a:bodyPr>
          <a:lstStyle/>
          <a:p>
            <a:r>
              <a:rPr lang="en-US" sz="2000" dirty="0">
                <a:solidFill>
                  <a:srgbClr val="FF0000"/>
                </a:solidFill>
              </a:rPr>
              <a:t>Exception in thread "main" </a:t>
            </a:r>
            <a:r>
              <a:rPr lang="en-US" sz="2000" u="sng" dirty="0" err="1">
                <a:solidFill>
                  <a:srgbClr val="FF0000"/>
                </a:solidFill>
              </a:rPr>
              <a:t>java.lang.IllegalAccessException</a:t>
            </a:r>
            <a:r>
              <a:rPr lang="en-US" sz="2000" u="sng" dirty="0">
                <a:solidFill>
                  <a:srgbClr val="FF0000"/>
                </a:solidFill>
              </a:rPr>
              <a:t>: </a:t>
            </a:r>
          </a:p>
          <a:p>
            <a:r>
              <a:rPr lang="en-US" sz="2000" u="sng" dirty="0">
                <a:solidFill>
                  <a:srgbClr val="FF0000"/>
                </a:solidFill>
              </a:rPr>
              <a:t>Class Reflector can not access a member of class </a:t>
            </a:r>
            <a:r>
              <a:rPr lang="en-US" sz="2000" u="sng" dirty="0" err="1">
                <a:solidFill>
                  <a:srgbClr val="FF0000"/>
                </a:solidFill>
              </a:rPr>
              <a:t>java.util.HashMap$HashIterator</a:t>
            </a:r>
            <a:r>
              <a:rPr lang="en-US" sz="2000" u="sng" dirty="0">
                <a:solidFill>
                  <a:srgbClr val="FF0000"/>
                </a:solidFill>
              </a:rPr>
              <a:t> with modifiers "public final"</a:t>
            </a:r>
          </a:p>
          <a:p>
            <a:endParaRPr lang="en-US" sz="2000" dirty="0">
              <a:solidFill>
                <a:srgbClr val="FF0000"/>
              </a:solidFill>
            </a:endParaRPr>
          </a:p>
          <a:p>
            <a:r>
              <a:rPr lang="en-US" sz="2000" dirty="0">
                <a:solidFill>
                  <a:srgbClr val="FF0000"/>
                </a:solidFill>
              </a:rPr>
              <a:t>at </a:t>
            </a:r>
            <a:r>
              <a:rPr lang="en-US" sz="2000" dirty="0" err="1">
                <a:solidFill>
                  <a:srgbClr val="FF0000"/>
                </a:solidFill>
              </a:rPr>
              <a:t>java.lang.reflect.Method.invoke</a:t>
            </a:r>
            <a:r>
              <a:rPr lang="en-US" sz="2000" dirty="0">
                <a:solidFill>
                  <a:srgbClr val="FF0000"/>
                </a:solidFill>
              </a:rPr>
              <a:t>(</a:t>
            </a:r>
            <a:r>
              <a:rPr lang="en-US" sz="2000" u="sng" dirty="0">
                <a:solidFill>
                  <a:srgbClr val="FF0000"/>
                </a:solidFill>
              </a:rPr>
              <a:t>Method.java:490)</a:t>
            </a:r>
          </a:p>
          <a:p>
            <a:r>
              <a:rPr lang="en-US" sz="2000" dirty="0">
                <a:solidFill>
                  <a:srgbClr val="FF0000"/>
                </a:solidFill>
              </a:rPr>
              <a:t>at </a:t>
            </a:r>
            <a:r>
              <a:rPr lang="en-US" sz="2000" dirty="0" err="1">
                <a:solidFill>
                  <a:srgbClr val="FF0000"/>
                </a:solidFill>
              </a:rPr>
              <a:t>puzzle.Reflector.main</a:t>
            </a:r>
            <a:r>
              <a:rPr lang="en-US" sz="2000" dirty="0">
                <a:solidFill>
                  <a:srgbClr val="FF0000"/>
                </a:solidFill>
              </a:rPr>
              <a:t>(</a:t>
            </a:r>
            <a:r>
              <a:rPr lang="en-US" sz="2000" u="sng" dirty="0">
                <a:solidFill>
                  <a:srgbClr val="FF0000"/>
                </a:solidFill>
              </a:rPr>
              <a:t>Reflector.java:11)</a:t>
            </a:r>
          </a:p>
        </p:txBody>
      </p:sp>
    </p:spTree>
    <p:extLst>
      <p:ext uri="{BB962C8B-B14F-4D97-AF65-F5344CB8AC3E}">
        <p14:creationId xmlns:p14="http://schemas.microsoft.com/office/powerpoint/2010/main" val="4250883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F12F1-5903-434A-9B84-14B7566E2CF1}"/>
              </a:ext>
            </a:extLst>
          </p:cNvPr>
          <p:cNvSpPr>
            <a:spLocks noGrp="1"/>
          </p:cNvSpPr>
          <p:nvPr>
            <p:ph type="title"/>
          </p:nvPr>
        </p:nvSpPr>
        <p:spPr/>
        <p:txBody>
          <a:bodyPr>
            <a:normAutofit fontScale="90000"/>
          </a:bodyPr>
          <a:lstStyle/>
          <a:p>
            <a:r>
              <a:rPr lang="en-US" dirty="0"/>
              <a:t>.class vs </a:t>
            </a:r>
            <a:r>
              <a:rPr lang="en-US" dirty="0" err="1"/>
              <a:t>getClass</a:t>
            </a:r>
            <a:r>
              <a:rPr lang="en-US" dirty="0"/>
              <a:t>() vs </a:t>
            </a:r>
            <a:r>
              <a:rPr lang="en-US" dirty="0" err="1"/>
              <a:t>Class.forName</a:t>
            </a:r>
            <a:endParaRPr lang="en-US" dirty="0"/>
          </a:p>
        </p:txBody>
      </p:sp>
      <p:sp>
        <p:nvSpPr>
          <p:cNvPr id="3" name="Content Placeholder 2">
            <a:extLst>
              <a:ext uri="{FF2B5EF4-FFF2-40B4-BE49-F238E27FC236}">
                <a16:creationId xmlns:a16="http://schemas.microsoft.com/office/drawing/2014/main" id="{D1860685-16B7-4FB3-A034-5A7DBE5E9DA5}"/>
              </a:ext>
            </a:extLst>
          </p:cNvPr>
          <p:cNvSpPr>
            <a:spLocks noGrp="1"/>
          </p:cNvSpPr>
          <p:nvPr>
            <p:ph idx="1"/>
          </p:nvPr>
        </p:nvSpPr>
        <p:spPr/>
        <p:txBody>
          <a:bodyPr>
            <a:normAutofit lnSpcReduction="10000"/>
          </a:bodyPr>
          <a:lstStyle/>
          <a:p>
            <a:r>
              <a:rPr lang="en-US" dirty="0" err="1"/>
              <a:t>MyClass.class</a:t>
            </a:r>
            <a:r>
              <a:rPr lang="en-US" dirty="0"/>
              <a:t>: gets the Class of a </a:t>
            </a:r>
            <a:r>
              <a:rPr lang="en-US" u="sng" dirty="0"/>
              <a:t>class</a:t>
            </a:r>
            <a:r>
              <a:rPr lang="en-US" dirty="0"/>
              <a:t> that is </a:t>
            </a:r>
            <a:r>
              <a:rPr lang="en-US" b="1" dirty="0"/>
              <a:t>known to you</a:t>
            </a:r>
          </a:p>
          <a:p>
            <a:pPr lvl="1"/>
            <a:r>
              <a:rPr lang="en-US" dirty="0" err="1"/>
              <a:t>ie</a:t>
            </a:r>
            <a:r>
              <a:rPr lang="en-US" dirty="0"/>
              <a:t> </a:t>
            </a:r>
            <a:r>
              <a:rPr lang="en-US" dirty="0" err="1"/>
              <a:t>List.class</a:t>
            </a:r>
            <a:r>
              <a:rPr lang="en-US" dirty="0"/>
              <a:t> to return the List interface</a:t>
            </a:r>
          </a:p>
          <a:p>
            <a:endParaRPr lang="en-US" dirty="0"/>
          </a:p>
          <a:p>
            <a:r>
              <a:rPr lang="en-US" dirty="0" err="1"/>
              <a:t>myInstance.getClass</a:t>
            </a:r>
            <a:r>
              <a:rPr lang="en-US" dirty="0"/>
              <a:t>(): gets the Class of an </a:t>
            </a:r>
            <a:r>
              <a:rPr lang="en-US" u="sng" dirty="0"/>
              <a:t>object</a:t>
            </a:r>
            <a:r>
              <a:rPr lang="en-US" dirty="0"/>
              <a:t> whose real type may be </a:t>
            </a:r>
            <a:r>
              <a:rPr lang="en-US" b="1" dirty="0"/>
              <a:t>unknown to you</a:t>
            </a:r>
          </a:p>
          <a:p>
            <a:pPr lvl="1"/>
            <a:r>
              <a:rPr lang="en-US" dirty="0"/>
              <a:t>Example:</a:t>
            </a:r>
            <a:r>
              <a:rPr lang="en-US" b="1" dirty="0"/>
              <a:t> </a:t>
            </a:r>
            <a:r>
              <a:rPr lang="en-US" dirty="0" err="1"/>
              <a:t>myList.getClass</a:t>
            </a:r>
            <a:r>
              <a:rPr lang="en-US" dirty="0"/>
              <a:t>() could return LinkedList, </a:t>
            </a:r>
            <a:r>
              <a:rPr lang="en-US" dirty="0" err="1"/>
              <a:t>ArrayList</a:t>
            </a:r>
            <a:r>
              <a:rPr lang="en-US" dirty="0"/>
              <a:t>, and who knows what else?</a:t>
            </a:r>
          </a:p>
          <a:p>
            <a:endParaRPr lang="en-US" dirty="0"/>
          </a:p>
          <a:p>
            <a:r>
              <a:rPr lang="en-US" dirty="0" err="1"/>
              <a:t>Class.forName</a:t>
            </a:r>
            <a:r>
              <a:rPr lang="en-US" dirty="0"/>
              <a:t>(“</a:t>
            </a:r>
            <a:r>
              <a:rPr lang="en-US" dirty="0" err="1"/>
              <a:t>MyClass</a:t>
            </a:r>
            <a:r>
              <a:rPr lang="en-US" dirty="0"/>
              <a:t>”): static lookup of a class by its </a:t>
            </a:r>
            <a:r>
              <a:rPr lang="en-US" u="sng" dirty="0"/>
              <a:t>name</a:t>
            </a:r>
            <a:r>
              <a:rPr lang="en-US" dirty="0"/>
              <a:t> that is </a:t>
            </a:r>
            <a:r>
              <a:rPr lang="en-US" b="1" dirty="0"/>
              <a:t>unknown to you</a:t>
            </a:r>
          </a:p>
          <a:p>
            <a:pPr lvl="1"/>
            <a:r>
              <a:rPr lang="en-US" dirty="0"/>
              <a:t>Example: spreadsheet, first column is the data’s class, rest of columns are arguments to the constructor.</a:t>
            </a:r>
          </a:p>
        </p:txBody>
      </p:sp>
    </p:spTree>
    <p:extLst>
      <p:ext uri="{BB962C8B-B14F-4D97-AF65-F5344CB8AC3E}">
        <p14:creationId xmlns:p14="http://schemas.microsoft.com/office/powerpoint/2010/main" val="2396782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1E2C4-ED15-461E-A235-0B909E00245A}"/>
              </a:ext>
            </a:extLst>
          </p:cNvPr>
          <p:cNvSpPr>
            <a:spLocks noGrp="1"/>
          </p:cNvSpPr>
          <p:nvPr>
            <p:ph type="title"/>
          </p:nvPr>
        </p:nvSpPr>
        <p:spPr/>
        <p:txBody>
          <a:bodyPr/>
          <a:lstStyle/>
          <a:p>
            <a:r>
              <a:rPr lang="en-US" dirty="0"/>
              <a:t>But </a:t>
            </a:r>
            <a:r>
              <a:rPr lang="en-US" dirty="0" err="1"/>
              <a:t>but</a:t>
            </a:r>
            <a:r>
              <a:rPr lang="en-US" dirty="0"/>
              <a:t> SECURITY?!</a:t>
            </a:r>
          </a:p>
        </p:txBody>
      </p:sp>
      <p:sp>
        <p:nvSpPr>
          <p:cNvPr id="3" name="Content Placeholder 2">
            <a:extLst>
              <a:ext uri="{FF2B5EF4-FFF2-40B4-BE49-F238E27FC236}">
                <a16:creationId xmlns:a16="http://schemas.microsoft.com/office/drawing/2014/main" id="{15853B8D-9FD0-434B-B7D1-0EE50FE908EC}"/>
              </a:ext>
            </a:extLst>
          </p:cNvPr>
          <p:cNvSpPr>
            <a:spLocks noGrp="1"/>
          </p:cNvSpPr>
          <p:nvPr>
            <p:ph idx="1"/>
          </p:nvPr>
        </p:nvSpPr>
        <p:spPr/>
        <p:txBody>
          <a:bodyPr>
            <a:normAutofit fontScale="92500" lnSpcReduction="10000"/>
          </a:bodyPr>
          <a:lstStyle/>
          <a:p>
            <a:r>
              <a:rPr lang="en-US" dirty="0"/>
              <a:t>So this ".</a:t>
            </a:r>
            <a:r>
              <a:rPr lang="en-US" dirty="0" err="1"/>
              <a:t>setAccessible</a:t>
            </a:r>
            <a:r>
              <a:rPr lang="en-US" dirty="0"/>
              <a:t>(true)" method, isn't this a MAJOR security concern, because things that were expected to be private could be made public?</a:t>
            </a:r>
          </a:p>
          <a:p>
            <a:endParaRPr lang="en-US" dirty="0"/>
          </a:p>
          <a:p>
            <a:r>
              <a:rPr lang="en-US" dirty="0"/>
              <a:t>The modification of a method from private to public makes me think that Java has a huge security issue. Is it a problem?</a:t>
            </a:r>
          </a:p>
          <a:p>
            <a:pPr lvl="1"/>
            <a:r>
              <a:rPr lang="en-US" dirty="0"/>
              <a:t>(Do you think this is unique to Java? What about C++? What about other languages?)</a:t>
            </a:r>
          </a:p>
          <a:p>
            <a:endParaRPr lang="en-US" dirty="0"/>
          </a:p>
          <a:p>
            <a:r>
              <a:rPr lang="en-US" dirty="0"/>
              <a:t>Why does the private modifier exist if you can just get around it using reflection?</a:t>
            </a:r>
          </a:p>
          <a:p>
            <a:endParaRPr lang="en-US" dirty="0"/>
          </a:p>
          <a:p>
            <a:r>
              <a:rPr lang="en-US" dirty="0"/>
              <a:t>Are there any real word scenarios where this has been exploited?</a:t>
            </a:r>
          </a:p>
        </p:txBody>
      </p:sp>
    </p:spTree>
    <p:extLst>
      <p:ext uri="{BB962C8B-B14F-4D97-AF65-F5344CB8AC3E}">
        <p14:creationId xmlns:p14="http://schemas.microsoft.com/office/powerpoint/2010/main" val="79885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7DCC-10A5-450B-B57C-6C67D1371CCB}"/>
              </a:ext>
            </a:extLst>
          </p:cNvPr>
          <p:cNvSpPr>
            <a:spLocks noGrp="1"/>
          </p:cNvSpPr>
          <p:nvPr>
            <p:ph type="title"/>
          </p:nvPr>
        </p:nvSpPr>
        <p:spPr/>
        <p:txBody>
          <a:bodyPr/>
          <a:lstStyle/>
          <a:p>
            <a:r>
              <a:rPr lang="en-US" dirty="0"/>
              <a:t>Example: Android reflection exploit</a:t>
            </a:r>
          </a:p>
        </p:txBody>
      </p:sp>
      <p:pic>
        <p:nvPicPr>
          <p:cNvPr id="4" name="Picture 3">
            <a:extLst>
              <a:ext uri="{FF2B5EF4-FFF2-40B4-BE49-F238E27FC236}">
                <a16:creationId xmlns:a16="http://schemas.microsoft.com/office/drawing/2014/main" id="{4C47D2F8-5316-486E-80D8-AF2A3E2DF8A8}"/>
              </a:ext>
            </a:extLst>
          </p:cNvPr>
          <p:cNvPicPr>
            <a:picLocks noChangeAspect="1"/>
          </p:cNvPicPr>
          <p:nvPr/>
        </p:nvPicPr>
        <p:blipFill>
          <a:blip r:embed="rId3"/>
          <a:stretch>
            <a:fillRect/>
          </a:stretch>
        </p:blipFill>
        <p:spPr>
          <a:xfrm>
            <a:off x="457200" y="1600200"/>
            <a:ext cx="8229600" cy="2739281"/>
          </a:xfrm>
          <a:prstGeom prst="rect">
            <a:avLst/>
          </a:prstGeom>
        </p:spPr>
      </p:pic>
      <p:sp>
        <p:nvSpPr>
          <p:cNvPr id="5" name="Rectangle 4">
            <a:extLst>
              <a:ext uri="{FF2B5EF4-FFF2-40B4-BE49-F238E27FC236}">
                <a16:creationId xmlns:a16="http://schemas.microsoft.com/office/drawing/2014/main" id="{6780211B-5766-4AF6-B475-D4865E39B9E3}"/>
              </a:ext>
            </a:extLst>
          </p:cNvPr>
          <p:cNvSpPr/>
          <p:nvPr/>
        </p:nvSpPr>
        <p:spPr>
          <a:xfrm>
            <a:off x="457199" y="4415681"/>
            <a:ext cx="8229599" cy="1477328"/>
          </a:xfrm>
          <a:prstGeom prst="rect">
            <a:avLst/>
          </a:prstGeom>
        </p:spPr>
        <p:txBody>
          <a:bodyPr wrap="square">
            <a:spAutoFit/>
          </a:bodyPr>
          <a:lstStyle/>
          <a:p>
            <a:r>
              <a:rPr lang="en-US" dirty="0"/>
              <a:t>Thomas D.R., Beresford A.R., </a:t>
            </a:r>
            <a:r>
              <a:rPr lang="en-US" dirty="0" err="1"/>
              <a:t>Coudray</a:t>
            </a:r>
            <a:r>
              <a:rPr lang="en-US" dirty="0"/>
              <a:t> T., Sutcliffe T., Taylor A. (2015) The Lifetime of Android API Vulnerabilities: Case Study on the JavaScript-to-Java Interface. In: Christianson B., </a:t>
            </a:r>
            <a:r>
              <a:rPr lang="en-US" dirty="0" err="1"/>
              <a:t>Švenda</a:t>
            </a:r>
            <a:r>
              <a:rPr lang="en-US" dirty="0"/>
              <a:t> P., </a:t>
            </a:r>
            <a:r>
              <a:rPr lang="en-US" dirty="0" err="1"/>
              <a:t>Matyáš</a:t>
            </a:r>
            <a:r>
              <a:rPr lang="en-US" dirty="0"/>
              <a:t> V., Malcolm J., </a:t>
            </a:r>
            <a:r>
              <a:rPr lang="en-US" dirty="0" err="1"/>
              <a:t>Stajano</a:t>
            </a:r>
            <a:r>
              <a:rPr lang="en-US" dirty="0"/>
              <a:t> F., Anderson J. (eds) Security Protocols XXIII. Security Protocols 2015. Lecture Notes in Computer Science, vol 9379. Springer, Cham</a:t>
            </a:r>
          </a:p>
        </p:txBody>
      </p:sp>
    </p:spTree>
    <p:extLst>
      <p:ext uri="{BB962C8B-B14F-4D97-AF65-F5344CB8AC3E}">
        <p14:creationId xmlns:p14="http://schemas.microsoft.com/office/powerpoint/2010/main" val="1712377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262F0-FA4A-4E86-95C6-0A0D624A5F3C}"/>
              </a:ext>
            </a:extLst>
          </p:cNvPr>
          <p:cNvSpPr>
            <a:spLocks noGrp="1"/>
          </p:cNvSpPr>
          <p:nvPr>
            <p:ph type="title"/>
          </p:nvPr>
        </p:nvSpPr>
        <p:spPr/>
        <p:txBody>
          <a:bodyPr/>
          <a:lstStyle/>
          <a:p>
            <a:r>
              <a:rPr lang="en-US" dirty="0"/>
              <a:t>Example: senior project</a:t>
            </a:r>
          </a:p>
        </p:txBody>
      </p:sp>
      <p:sp>
        <p:nvSpPr>
          <p:cNvPr id="3" name="Content Placeholder 2">
            <a:extLst>
              <a:ext uri="{FF2B5EF4-FFF2-40B4-BE49-F238E27FC236}">
                <a16:creationId xmlns:a16="http://schemas.microsoft.com/office/drawing/2014/main" id="{D5814836-DD45-4EE9-946C-58F9173D807B}"/>
              </a:ext>
            </a:extLst>
          </p:cNvPr>
          <p:cNvSpPr>
            <a:spLocks noGrp="1"/>
          </p:cNvSpPr>
          <p:nvPr>
            <p:ph idx="1"/>
          </p:nvPr>
        </p:nvSpPr>
        <p:spPr/>
        <p:txBody>
          <a:bodyPr/>
          <a:lstStyle/>
          <a:p>
            <a:pPr marL="0" indent="0">
              <a:buNone/>
            </a:pPr>
            <a:r>
              <a:rPr lang="en-US" dirty="0"/>
              <a:t>Their </a:t>
            </a:r>
            <a:r>
              <a:rPr lang="en-US" b="1" dirty="0"/>
              <a:t>public </a:t>
            </a:r>
            <a:r>
              <a:rPr lang="en-US" dirty="0"/>
              <a:t>GitLab repo had this code:</a:t>
            </a:r>
          </a:p>
          <a:p>
            <a:endParaRPr lang="en-US" dirty="0"/>
          </a:p>
          <a:p>
            <a:pPr marL="0" indent="0">
              <a:buNone/>
            </a:pPr>
            <a:r>
              <a:rPr lang="en-US" sz="1800" b="1" dirty="0"/>
              <a:t>private</a:t>
            </a:r>
            <a:r>
              <a:rPr lang="en-US" sz="1800" dirty="0"/>
              <a:t> String SECRET_ADMIN_PASSWORD_TO_CLIENT_DB = “cookie”;</a:t>
            </a:r>
          </a:p>
          <a:p>
            <a:pPr marL="0" indent="0">
              <a:buNone/>
            </a:pPr>
            <a:endParaRPr lang="en-US" dirty="0"/>
          </a:p>
          <a:p>
            <a:pPr marL="0" indent="0">
              <a:buNone/>
            </a:pPr>
            <a:r>
              <a:rPr lang="en-US" dirty="0"/>
              <a:t>What do you think I told them?</a:t>
            </a:r>
          </a:p>
        </p:txBody>
      </p:sp>
    </p:spTree>
    <p:extLst>
      <p:ext uri="{BB962C8B-B14F-4D97-AF65-F5344CB8AC3E}">
        <p14:creationId xmlns:p14="http://schemas.microsoft.com/office/powerpoint/2010/main" val="790805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Live Coding 5-1</a:t>
            </a:r>
          </a:p>
        </p:txBody>
      </p:sp>
      <p:sp>
        <p:nvSpPr>
          <p:cNvPr id="4" name="Subtitle 3"/>
          <p:cNvSpPr>
            <a:spLocks noGrp="1"/>
          </p:cNvSpPr>
          <p:nvPr>
            <p:ph type="subTitle" idx="1"/>
          </p:nvPr>
        </p:nvSpPr>
        <p:spPr/>
        <p:txBody>
          <a:bodyPr/>
          <a:lstStyle/>
          <a:p>
            <a:r>
              <a:rPr lang="en-US" dirty="0"/>
              <a:t>Convert Freeman’s Abstract Pizza Factory to Java Reflection</a:t>
            </a:r>
          </a:p>
        </p:txBody>
      </p:sp>
    </p:spTree>
    <p:extLst>
      <p:ext uri="{BB962C8B-B14F-4D97-AF65-F5344CB8AC3E}">
        <p14:creationId xmlns:p14="http://schemas.microsoft.com/office/powerpoint/2010/main" val="1341470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 Force Solution</a:t>
            </a:r>
          </a:p>
        </p:txBody>
      </p:sp>
      <p:sp>
        <p:nvSpPr>
          <p:cNvPr id="4" name="TextBox 3"/>
          <p:cNvSpPr txBox="1"/>
          <p:nvPr/>
        </p:nvSpPr>
        <p:spPr>
          <a:xfrm>
            <a:off x="809897" y="1645920"/>
            <a:ext cx="7909538" cy="3139321"/>
          </a:xfrm>
          <a:prstGeom prst="rect">
            <a:avLst/>
          </a:prstGeom>
          <a:noFill/>
        </p:spPr>
        <p:txBody>
          <a:bodyPr wrap="none" rtlCol="0">
            <a:spAutoFit/>
          </a:bodyPr>
          <a:lstStyle/>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Reflector {</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000000"/>
                </a:solidFill>
                <a:latin typeface="Consolas" panose="020B0609020204030204" pitchFamily="49" charset="0"/>
              </a:rPr>
              <a:t>args</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throws</a:t>
            </a:r>
            <a:r>
              <a:rPr lang="en-US" b="1" dirty="0">
                <a:solidFill>
                  <a:srgbClr val="000000"/>
                </a:solidFill>
                <a:latin typeface="Consolas" panose="020B0609020204030204" pitchFamily="49" charset="0"/>
              </a:rPr>
              <a:t> Exception {</a:t>
            </a:r>
          </a:p>
          <a:p>
            <a:r>
              <a:rPr lang="en-US" dirty="0">
                <a:solidFill>
                  <a:srgbClr val="000000"/>
                </a:solidFill>
                <a:latin typeface="Consolas" panose="020B0609020204030204" pitchFamily="49" charset="0"/>
              </a:rPr>
              <a:t>        Set&lt;String&gt; s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HashSet</a:t>
            </a:r>
            <a:r>
              <a:rPr lang="en-US" b="1" dirty="0">
                <a:solidFill>
                  <a:srgbClr val="000000"/>
                </a:solidFill>
                <a:latin typeface="Consolas" panose="020B0609020204030204" pitchFamily="49" charset="0"/>
              </a:rPr>
              <a:t>&lt;String&gt;();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s.add</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"foo"</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Iterator it = </a:t>
            </a:r>
            <a:r>
              <a:rPr lang="en-US" dirty="0" err="1">
                <a:solidFill>
                  <a:srgbClr val="000000"/>
                </a:solidFill>
                <a:latin typeface="Consolas" panose="020B0609020204030204" pitchFamily="49" charset="0"/>
              </a:rPr>
              <a:t>s.iterator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Method m = </a:t>
            </a:r>
            <a:r>
              <a:rPr lang="en-US" dirty="0" err="1">
                <a:solidFill>
                  <a:srgbClr val="000000"/>
                </a:solidFill>
                <a:latin typeface="Consolas" panose="020B0609020204030204" pitchFamily="49" charset="0"/>
              </a:rPr>
              <a:t>it.getClass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getMethod</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a:t>
            </a:r>
            <a:r>
              <a:rPr lang="en-US" dirty="0" err="1">
                <a:solidFill>
                  <a:srgbClr val="2A00FF"/>
                </a:solidFill>
                <a:latin typeface="Consolas" panose="020B0609020204030204" pitchFamily="49" charset="0"/>
              </a:rPr>
              <a:t>hasNext</a:t>
            </a:r>
            <a:r>
              <a:rPr lang="en-US" dirty="0">
                <a:solidFill>
                  <a:srgbClr val="2A00FF"/>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m.setAccessible</a:t>
            </a:r>
            <a:r>
              <a:rPr lang="en-US" dirty="0">
                <a:solidFill>
                  <a:srgbClr val="FF0000"/>
                </a:solidFill>
                <a:latin typeface="Consolas" panose="020B0609020204030204" pitchFamily="49" charset="0"/>
              </a:rPr>
              <a:t>(true);</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System.out.println</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m.invoke</a:t>
            </a:r>
            <a:r>
              <a:rPr lang="en-US" dirty="0">
                <a:solidFill>
                  <a:srgbClr val="000000"/>
                </a:solidFill>
                <a:latin typeface="Consolas" panose="020B0609020204030204" pitchFamily="49" charset="0"/>
              </a:rPr>
              <a:t>(it));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a:p>
            <a:endParaRPr lang="en-US" dirty="0"/>
          </a:p>
        </p:txBody>
      </p:sp>
    </p:spTree>
    <p:extLst>
      <p:ext uri="{BB962C8B-B14F-4D97-AF65-F5344CB8AC3E}">
        <p14:creationId xmlns:p14="http://schemas.microsoft.com/office/powerpoint/2010/main" val="3779775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Puzzlers Solution</a:t>
            </a:r>
          </a:p>
        </p:txBody>
      </p:sp>
      <p:sp>
        <p:nvSpPr>
          <p:cNvPr id="4" name="TextBox 3"/>
          <p:cNvSpPr txBox="1"/>
          <p:nvPr/>
        </p:nvSpPr>
        <p:spPr>
          <a:xfrm>
            <a:off x="809897" y="1645920"/>
            <a:ext cx="7909538" cy="2862322"/>
          </a:xfrm>
          <a:prstGeom prst="rect">
            <a:avLst/>
          </a:prstGeom>
          <a:noFill/>
        </p:spPr>
        <p:txBody>
          <a:bodyPr wrap="none" rtlCol="0">
            <a:spAutoFit/>
          </a:bodyPr>
          <a:lstStyle/>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Reflector {</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000000"/>
                </a:solidFill>
                <a:latin typeface="Consolas" panose="020B0609020204030204" pitchFamily="49" charset="0"/>
              </a:rPr>
              <a:t>args</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throws</a:t>
            </a:r>
            <a:r>
              <a:rPr lang="en-US" b="1" dirty="0">
                <a:solidFill>
                  <a:srgbClr val="000000"/>
                </a:solidFill>
                <a:latin typeface="Consolas" panose="020B0609020204030204" pitchFamily="49" charset="0"/>
              </a:rPr>
              <a:t> Exception {</a:t>
            </a:r>
          </a:p>
          <a:p>
            <a:r>
              <a:rPr lang="en-US" dirty="0">
                <a:solidFill>
                  <a:srgbClr val="000000"/>
                </a:solidFill>
                <a:latin typeface="Consolas" panose="020B0609020204030204" pitchFamily="49" charset="0"/>
              </a:rPr>
              <a:t>        Set&lt;String&gt; s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HashSet</a:t>
            </a:r>
            <a:r>
              <a:rPr lang="en-US" b="1" dirty="0">
                <a:solidFill>
                  <a:srgbClr val="000000"/>
                </a:solidFill>
                <a:latin typeface="Consolas" panose="020B0609020204030204" pitchFamily="49" charset="0"/>
              </a:rPr>
              <a:t>&lt;String&gt;();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s.add</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"foo"</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Iterator it = </a:t>
            </a:r>
            <a:r>
              <a:rPr lang="en-US" dirty="0" err="1">
                <a:solidFill>
                  <a:srgbClr val="000000"/>
                </a:solidFill>
                <a:latin typeface="Consolas" panose="020B0609020204030204" pitchFamily="49" charset="0"/>
              </a:rPr>
              <a:t>s.iterator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Method m = </a:t>
            </a:r>
            <a:r>
              <a:rPr lang="en-US" dirty="0" err="1">
                <a:solidFill>
                  <a:srgbClr val="FF0000"/>
                </a:solidFill>
                <a:latin typeface="Consolas" panose="020B0609020204030204" pitchFamily="49" charset="0"/>
              </a:rPr>
              <a:t>Iterator.class</a:t>
            </a:r>
            <a:r>
              <a:rPr lang="en-US" dirty="0" err="1">
                <a:solidFill>
                  <a:srgbClr val="000000"/>
                </a:solidFill>
                <a:latin typeface="Consolas" panose="020B0609020204030204" pitchFamily="49" charset="0"/>
              </a:rPr>
              <a:t>.getMethod</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a:t>
            </a:r>
            <a:r>
              <a:rPr lang="en-US" dirty="0" err="1">
                <a:solidFill>
                  <a:srgbClr val="2A00FF"/>
                </a:solidFill>
                <a:latin typeface="Consolas" panose="020B0609020204030204" pitchFamily="49" charset="0"/>
              </a:rPr>
              <a:t>hasNext</a:t>
            </a:r>
            <a:r>
              <a:rPr lang="en-US" dirty="0">
                <a:solidFill>
                  <a:srgbClr val="2A00FF"/>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System.out.println</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m.invoke</a:t>
            </a:r>
            <a:r>
              <a:rPr lang="en-US" dirty="0">
                <a:solidFill>
                  <a:srgbClr val="000000"/>
                </a:solidFill>
                <a:latin typeface="Consolas" panose="020B0609020204030204" pitchFamily="49" charset="0"/>
              </a:rPr>
              <a:t>(it));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a:p>
            <a:endParaRPr lang="en-US" dirty="0"/>
          </a:p>
        </p:txBody>
      </p:sp>
      <p:sp>
        <p:nvSpPr>
          <p:cNvPr id="3" name="TextBox 2"/>
          <p:cNvSpPr txBox="1"/>
          <p:nvPr/>
        </p:nvSpPr>
        <p:spPr>
          <a:xfrm>
            <a:off x="1903641" y="4381783"/>
            <a:ext cx="5285421" cy="830997"/>
          </a:xfrm>
          <a:prstGeom prst="rect">
            <a:avLst/>
          </a:prstGeom>
          <a:noFill/>
          <a:ln>
            <a:solidFill>
              <a:schemeClr val="tx1"/>
            </a:solidFill>
          </a:ln>
        </p:spPr>
        <p:txBody>
          <a:bodyPr wrap="none" rtlCol="0">
            <a:spAutoFit/>
          </a:bodyPr>
          <a:lstStyle/>
          <a:p>
            <a:r>
              <a:rPr lang="en-US" sz="2400" dirty="0"/>
              <a:t>Program to the interface (Iterator),</a:t>
            </a:r>
          </a:p>
          <a:p>
            <a:r>
              <a:rPr lang="en-US" sz="2400" dirty="0"/>
              <a:t>not the implementation (</a:t>
            </a:r>
            <a:r>
              <a:rPr lang="en-US" sz="2400" dirty="0" err="1"/>
              <a:t>HashIterator</a:t>
            </a:r>
            <a:r>
              <a:rPr lang="en-US" sz="2400" dirty="0"/>
              <a:t>)</a:t>
            </a:r>
          </a:p>
        </p:txBody>
      </p:sp>
    </p:spTree>
    <p:extLst>
      <p:ext uri="{BB962C8B-B14F-4D97-AF65-F5344CB8AC3E}">
        <p14:creationId xmlns:p14="http://schemas.microsoft.com/office/powerpoint/2010/main" val="2655832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week</a:t>
            </a:r>
          </a:p>
        </p:txBody>
      </p:sp>
      <p:sp>
        <p:nvSpPr>
          <p:cNvPr id="3" name="Content Placeholder 2"/>
          <p:cNvSpPr>
            <a:spLocks noGrp="1"/>
          </p:cNvSpPr>
          <p:nvPr>
            <p:ph idx="1"/>
          </p:nvPr>
        </p:nvSpPr>
        <p:spPr/>
        <p:txBody>
          <a:bodyPr>
            <a:normAutofit/>
          </a:bodyPr>
          <a:lstStyle/>
          <a:p>
            <a:r>
              <a:rPr lang="en-US" dirty="0"/>
              <a:t>Today: Java Reflection</a:t>
            </a:r>
          </a:p>
          <a:p>
            <a:pPr lvl="1"/>
            <a:r>
              <a:rPr lang="en-US" dirty="0"/>
              <a:t>Questions on the reading</a:t>
            </a:r>
          </a:p>
          <a:p>
            <a:pPr lvl="1"/>
            <a:r>
              <a:rPr lang="en-US" dirty="0"/>
              <a:t>Live Coding</a:t>
            </a:r>
          </a:p>
          <a:p>
            <a:pPr lvl="1"/>
            <a:r>
              <a:rPr lang="en-US" b="1" dirty="0"/>
              <a:t>Reading Quiz 5-2</a:t>
            </a:r>
            <a:r>
              <a:rPr lang="en-US" dirty="0"/>
              <a:t> assigned</a:t>
            </a:r>
          </a:p>
          <a:p>
            <a:endParaRPr lang="en-US" dirty="0"/>
          </a:p>
          <a:p>
            <a:r>
              <a:rPr lang="en-US" dirty="0"/>
              <a:t>Tomorrow: Wiring Frameworks</a:t>
            </a:r>
          </a:p>
          <a:p>
            <a:pPr lvl="1"/>
            <a:r>
              <a:rPr lang="en-US" dirty="0"/>
              <a:t>Live Coding</a:t>
            </a:r>
          </a:p>
          <a:p>
            <a:pPr lvl="1"/>
            <a:r>
              <a:rPr lang="en-US" b="1" dirty="0"/>
              <a:t>Lab 5 assigned</a:t>
            </a:r>
            <a:r>
              <a:rPr lang="en-US" dirty="0"/>
              <a:t> (convert an Abstract Factory to </a:t>
            </a:r>
            <a:r>
              <a:rPr lang="en-US" dirty="0" err="1"/>
              <a:t>Guice</a:t>
            </a:r>
            <a:r>
              <a:rPr lang="en-US" dirty="0"/>
              <a:t>)</a:t>
            </a:r>
          </a:p>
          <a:p>
            <a:endParaRPr lang="en-US" dirty="0"/>
          </a:p>
          <a:p>
            <a:r>
              <a:rPr lang="en-US" dirty="0"/>
              <a:t>Friday:</a:t>
            </a:r>
          </a:p>
          <a:p>
            <a:pPr lvl="1"/>
            <a:r>
              <a:rPr lang="en-US" dirty="0"/>
              <a:t>M2 code due</a:t>
            </a:r>
          </a:p>
          <a:p>
            <a:pPr lvl="1"/>
            <a:r>
              <a:rPr lang="en-US" dirty="0"/>
              <a:t>M3 assigned</a:t>
            </a:r>
          </a:p>
        </p:txBody>
      </p:sp>
    </p:spTree>
    <p:extLst>
      <p:ext uri="{BB962C8B-B14F-4D97-AF65-F5344CB8AC3E}">
        <p14:creationId xmlns:p14="http://schemas.microsoft.com/office/powerpoint/2010/main" val="313745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34739-96D4-4CEE-818E-B623D03FD99A}"/>
              </a:ext>
            </a:extLst>
          </p:cNvPr>
          <p:cNvSpPr>
            <a:spLocks noGrp="1"/>
          </p:cNvSpPr>
          <p:nvPr>
            <p:ph type="title"/>
          </p:nvPr>
        </p:nvSpPr>
        <p:spPr/>
        <p:txBody>
          <a:bodyPr/>
          <a:lstStyle/>
          <a:p>
            <a:r>
              <a:rPr lang="en-US" dirty="0"/>
              <a:t>Questions on the reading…</a:t>
            </a:r>
          </a:p>
        </p:txBody>
      </p:sp>
      <p:sp>
        <p:nvSpPr>
          <p:cNvPr id="3" name="Content Placeholder 2">
            <a:extLst>
              <a:ext uri="{FF2B5EF4-FFF2-40B4-BE49-F238E27FC236}">
                <a16:creationId xmlns:a16="http://schemas.microsoft.com/office/drawing/2014/main" id="{FC328935-E5A1-4D91-9B10-1438B2CDFA54}"/>
              </a:ext>
            </a:extLst>
          </p:cNvPr>
          <p:cNvSpPr>
            <a:spLocks noGrp="1"/>
          </p:cNvSpPr>
          <p:nvPr>
            <p:ph idx="1"/>
          </p:nvPr>
        </p:nvSpPr>
        <p:spPr/>
        <p:txBody>
          <a:bodyPr/>
          <a:lstStyle/>
          <a:p>
            <a:pPr marL="457200" indent="-457200">
              <a:buFont typeface="+mj-lt"/>
              <a:buAutoNum type="arabicPeriod"/>
            </a:pPr>
            <a:r>
              <a:rPr lang="en-US" dirty="0"/>
              <a:t>What can we do with reflection? Can reflection do things ASM can't? </a:t>
            </a:r>
          </a:p>
          <a:p>
            <a:pPr marL="457200" indent="-457200">
              <a:buFont typeface="+mj-lt"/>
              <a:buAutoNum type="arabicPeriod"/>
            </a:pPr>
            <a:r>
              <a:rPr lang="en-US" dirty="0"/>
              <a:t>What can't we do with reflection?</a:t>
            </a:r>
          </a:p>
          <a:p>
            <a:pPr marL="457200" indent="-457200">
              <a:buFont typeface="+mj-lt"/>
              <a:buAutoNum type="arabicPeriod"/>
            </a:pPr>
            <a:r>
              <a:rPr lang="en-US" dirty="0"/>
              <a:t>When would we want to use reflection?</a:t>
            </a:r>
          </a:p>
        </p:txBody>
      </p:sp>
    </p:spTree>
    <p:extLst>
      <p:ext uri="{BB962C8B-B14F-4D97-AF65-F5344CB8AC3E}">
        <p14:creationId xmlns:p14="http://schemas.microsoft.com/office/powerpoint/2010/main" val="3598033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D2C00-7382-4635-A82B-93808401A290}"/>
              </a:ext>
            </a:extLst>
          </p:cNvPr>
          <p:cNvSpPr>
            <a:spLocks noGrp="1"/>
          </p:cNvSpPr>
          <p:nvPr>
            <p:ph type="title"/>
          </p:nvPr>
        </p:nvSpPr>
        <p:spPr/>
        <p:txBody>
          <a:bodyPr>
            <a:noAutofit/>
          </a:bodyPr>
          <a:lstStyle/>
          <a:p>
            <a:pPr>
              <a:lnSpc>
                <a:spcPct val="90000"/>
              </a:lnSpc>
              <a:defRPr/>
            </a:pPr>
            <a:r>
              <a:rPr lang="en-US" sz="3200" i="1" dirty="0">
                <a:solidFill>
                  <a:srgbClr val="0070C0"/>
                </a:solidFill>
              </a:rPr>
              <a:t>Reflection</a:t>
            </a:r>
            <a:r>
              <a:rPr lang="en-US" sz="3200" dirty="0"/>
              <a:t> means a program is </a:t>
            </a:r>
            <a:r>
              <a:rPr lang="en-US" sz="3200" b="1" dirty="0">
                <a:solidFill>
                  <a:srgbClr val="FF0000"/>
                </a:solidFill>
              </a:rPr>
              <a:t>self-aware</a:t>
            </a:r>
            <a:endParaRPr lang="en-US" sz="3200" dirty="0"/>
          </a:p>
        </p:txBody>
      </p:sp>
      <p:sp>
        <p:nvSpPr>
          <p:cNvPr id="3" name="Content Placeholder 2">
            <a:extLst>
              <a:ext uri="{FF2B5EF4-FFF2-40B4-BE49-F238E27FC236}">
                <a16:creationId xmlns:a16="http://schemas.microsoft.com/office/drawing/2014/main" id="{AAA125FF-725B-4DDE-A828-DC720BD6317A}"/>
              </a:ext>
            </a:extLst>
          </p:cNvPr>
          <p:cNvSpPr>
            <a:spLocks noGrp="1"/>
          </p:cNvSpPr>
          <p:nvPr>
            <p:ph sz="half" idx="1"/>
          </p:nvPr>
        </p:nvSpPr>
        <p:spPr/>
        <p:txBody>
          <a:bodyPr>
            <a:normAutofit fontScale="85000" lnSpcReduction="20000"/>
          </a:bodyPr>
          <a:lstStyle/>
          <a:p>
            <a:pPr>
              <a:lnSpc>
                <a:spcPct val="90000"/>
              </a:lnSpc>
              <a:defRPr/>
            </a:pPr>
            <a:r>
              <a:rPr lang="en-US" dirty="0"/>
              <a:t>Formally, </a:t>
            </a:r>
            <a:r>
              <a:rPr lang="en-US" i="1" dirty="0">
                <a:solidFill>
                  <a:srgbClr val="0070C0"/>
                </a:solidFill>
              </a:rPr>
              <a:t>reflection</a:t>
            </a:r>
            <a:r>
              <a:rPr lang="en-US" dirty="0"/>
              <a:t> is the process by which a program can view and modify its own behavior</a:t>
            </a:r>
          </a:p>
          <a:p>
            <a:pPr lvl="1">
              <a:lnSpc>
                <a:spcPct val="90000"/>
              </a:lnSpc>
              <a:defRPr/>
            </a:pPr>
            <a:r>
              <a:rPr lang="en-US" dirty="0"/>
              <a:t>A program that can analyze and modify its own parameters </a:t>
            </a:r>
            <a:r>
              <a:rPr lang="en-US" i="1" dirty="0">
                <a:solidFill>
                  <a:srgbClr val="C00000"/>
                </a:solidFill>
              </a:rPr>
              <a:t>at runtime </a:t>
            </a:r>
            <a:r>
              <a:rPr lang="en-US" dirty="0"/>
              <a:t>is considered reflective</a:t>
            </a:r>
            <a:br>
              <a:rPr lang="en-US" dirty="0"/>
            </a:br>
            <a:endParaRPr lang="en-US" dirty="0"/>
          </a:p>
          <a:p>
            <a:pPr>
              <a:lnSpc>
                <a:spcPct val="90000"/>
              </a:lnSpc>
              <a:defRPr/>
            </a:pPr>
            <a:r>
              <a:rPr lang="en-US" dirty="0"/>
              <a:t>Many programming languages provide tools or APIs for manipulating code at runtime</a:t>
            </a:r>
          </a:p>
          <a:p>
            <a:pPr lvl="1">
              <a:lnSpc>
                <a:spcPct val="90000"/>
              </a:lnSpc>
              <a:defRPr/>
            </a:pPr>
            <a:r>
              <a:rPr lang="en-US" dirty="0"/>
              <a:t>Java, JavaScript, C#, Scheme, </a:t>
            </a:r>
            <a:r>
              <a:rPr lang="is-IS" dirty="0"/>
              <a:t>…</a:t>
            </a:r>
          </a:p>
          <a:p>
            <a:pPr lvl="1">
              <a:lnSpc>
                <a:spcPct val="90000"/>
              </a:lnSpc>
              <a:defRPr/>
            </a:pPr>
            <a:r>
              <a:rPr lang="is-IS" dirty="0"/>
              <a:t>C/C++: tricky, but doable</a:t>
            </a:r>
            <a:br>
              <a:rPr lang="is-IS" dirty="0"/>
            </a:br>
            <a:endParaRPr lang="en-US" dirty="0"/>
          </a:p>
          <a:p>
            <a:pPr>
              <a:lnSpc>
                <a:spcPct val="90000"/>
              </a:lnSpc>
              <a:defRPr/>
            </a:pPr>
            <a:endParaRPr lang="en-US" b="1" dirty="0">
              <a:solidFill>
                <a:srgbClr val="FF0000"/>
              </a:solidFill>
            </a:endParaRPr>
          </a:p>
        </p:txBody>
      </p:sp>
      <p:pic>
        <p:nvPicPr>
          <p:cNvPr id="1026" name="Picture 2" descr="Image result for skynet">
            <a:extLst>
              <a:ext uri="{FF2B5EF4-FFF2-40B4-BE49-F238E27FC236}">
                <a16:creationId xmlns:a16="http://schemas.microsoft.com/office/drawing/2014/main" id="{65E18642-39B1-4DE7-9CF6-5C05B299FD9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13427" y="1492313"/>
            <a:ext cx="3873373" cy="38733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3DF7FE2-D56D-49A7-996C-E0701AEB1A15}"/>
              </a:ext>
            </a:extLst>
          </p:cNvPr>
          <p:cNvSpPr txBox="1"/>
          <p:nvPr/>
        </p:nvSpPr>
        <p:spPr>
          <a:xfrm>
            <a:off x="5095678" y="4032504"/>
            <a:ext cx="3332042" cy="246221"/>
          </a:xfrm>
          <a:prstGeom prst="rect">
            <a:avLst/>
          </a:prstGeom>
          <a:solidFill>
            <a:srgbClr val="222224"/>
          </a:solidFill>
        </p:spPr>
        <p:txBody>
          <a:bodyPr wrap="square" rtlCol="0">
            <a:spAutoFit/>
          </a:bodyPr>
          <a:lstStyle/>
          <a:p>
            <a:pPr algn="ctr"/>
            <a:r>
              <a:rPr lang="en-US" sz="1000" dirty="0">
                <a:solidFill>
                  <a:srgbClr val="B0B0B2"/>
                </a:solidFill>
              </a:rPr>
              <a:t>REFLECTION-BASED ARTIFICIAL INTELLIGENCE</a:t>
            </a:r>
          </a:p>
        </p:txBody>
      </p:sp>
    </p:spTree>
    <p:extLst>
      <p:ext uri="{BB962C8B-B14F-4D97-AF65-F5344CB8AC3E}">
        <p14:creationId xmlns:p14="http://schemas.microsoft.com/office/powerpoint/2010/main" val="3941521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A9B099-FCA1-40B1-8A1A-81A8AF5C1041}"/>
              </a:ext>
            </a:extLst>
          </p:cNvPr>
          <p:cNvSpPr>
            <a:spLocks noGrp="1"/>
          </p:cNvSpPr>
          <p:nvPr>
            <p:ph type="title"/>
          </p:nvPr>
        </p:nvSpPr>
        <p:spPr/>
        <p:txBody>
          <a:bodyPr/>
          <a:lstStyle/>
          <a:p>
            <a:r>
              <a:rPr lang="en-US" dirty="0"/>
              <a:t>1. What can we do with reflection?</a:t>
            </a:r>
          </a:p>
        </p:txBody>
      </p:sp>
      <p:sp>
        <p:nvSpPr>
          <p:cNvPr id="6" name="Content Placeholder 5">
            <a:extLst>
              <a:ext uri="{FF2B5EF4-FFF2-40B4-BE49-F238E27FC236}">
                <a16:creationId xmlns:a16="http://schemas.microsoft.com/office/drawing/2014/main" id="{313C483A-AFB2-4717-BDF5-5C388AD593F4}"/>
              </a:ext>
            </a:extLst>
          </p:cNvPr>
          <p:cNvSpPr>
            <a:spLocks noGrp="1"/>
          </p:cNvSpPr>
          <p:nvPr>
            <p:ph idx="1"/>
          </p:nvPr>
        </p:nvSpPr>
        <p:spPr/>
        <p:txBody>
          <a:bodyPr/>
          <a:lstStyle/>
          <a:p>
            <a:r>
              <a:rPr lang="en-US" dirty="0"/>
              <a:t>Like ASM:</a:t>
            </a:r>
          </a:p>
          <a:p>
            <a:pPr lvl="1"/>
            <a:r>
              <a:rPr lang="en-US" dirty="0"/>
              <a:t>Ask what classes/methods/fields exist.</a:t>
            </a:r>
          </a:p>
          <a:p>
            <a:pPr lvl="1"/>
            <a:r>
              <a:rPr lang="en-US" dirty="0"/>
              <a:t>Inspect generic arguments.</a:t>
            </a:r>
          </a:p>
          <a:p>
            <a:endParaRPr lang="en-US" dirty="0"/>
          </a:p>
          <a:p>
            <a:r>
              <a:rPr lang="en-US" dirty="0"/>
              <a:t>Unlike ASM:</a:t>
            </a:r>
          </a:p>
          <a:p>
            <a:pPr lvl="1"/>
            <a:r>
              <a:rPr lang="en-US" b="1" dirty="0"/>
              <a:t>Execute </a:t>
            </a:r>
            <a:r>
              <a:rPr lang="en-US" dirty="0"/>
              <a:t>code</a:t>
            </a:r>
          </a:p>
          <a:p>
            <a:pPr lvl="1"/>
            <a:r>
              <a:rPr lang="en-US" dirty="0"/>
              <a:t>Inspect </a:t>
            </a:r>
            <a:r>
              <a:rPr lang="en-US" b="1" dirty="0"/>
              <a:t>live instances</a:t>
            </a:r>
            <a:endParaRPr lang="en-US" dirty="0"/>
          </a:p>
          <a:p>
            <a:pPr lvl="1"/>
            <a:r>
              <a:rPr lang="en-US" b="1" dirty="0"/>
              <a:t>Get/set </a:t>
            </a:r>
            <a:r>
              <a:rPr lang="en-US" dirty="0"/>
              <a:t>the particular </a:t>
            </a:r>
            <a:r>
              <a:rPr lang="en-US" b="1" dirty="0"/>
              <a:t>values </a:t>
            </a:r>
            <a:r>
              <a:rPr lang="en-US" dirty="0"/>
              <a:t>of fields</a:t>
            </a:r>
          </a:p>
          <a:p>
            <a:pPr lvl="1"/>
            <a:r>
              <a:rPr lang="en-US" b="1" dirty="0"/>
              <a:t>Bypass access modifiers</a:t>
            </a:r>
            <a:r>
              <a:rPr lang="en-US" dirty="0"/>
              <a:t> to invoke private methods</a:t>
            </a:r>
          </a:p>
          <a:p>
            <a:pPr lvl="1"/>
            <a:r>
              <a:rPr lang="en-US" b="1" dirty="0"/>
              <a:t>Load code </a:t>
            </a:r>
            <a:r>
              <a:rPr lang="en-US" dirty="0"/>
              <a:t>at runtime</a:t>
            </a:r>
          </a:p>
          <a:p>
            <a:endParaRPr lang="en-US" dirty="0"/>
          </a:p>
          <a:p>
            <a:r>
              <a:rPr lang="en-US" dirty="0"/>
              <a:t>Example: Java “application server”, like Spring</a:t>
            </a:r>
          </a:p>
        </p:txBody>
      </p:sp>
    </p:spTree>
    <p:extLst>
      <p:ext uri="{BB962C8B-B14F-4D97-AF65-F5344CB8AC3E}">
        <p14:creationId xmlns:p14="http://schemas.microsoft.com/office/powerpoint/2010/main" val="1537717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A9B099-FCA1-40B1-8A1A-81A8AF5C1041}"/>
              </a:ext>
            </a:extLst>
          </p:cNvPr>
          <p:cNvSpPr>
            <a:spLocks noGrp="1"/>
          </p:cNvSpPr>
          <p:nvPr>
            <p:ph type="title"/>
          </p:nvPr>
        </p:nvSpPr>
        <p:spPr/>
        <p:txBody>
          <a:bodyPr/>
          <a:lstStyle/>
          <a:p>
            <a:r>
              <a:rPr lang="en-US" dirty="0"/>
              <a:t>2. What can’t we do with reflection?</a:t>
            </a:r>
          </a:p>
        </p:txBody>
      </p:sp>
      <p:sp>
        <p:nvSpPr>
          <p:cNvPr id="6" name="Content Placeholder 5">
            <a:extLst>
              <a:ext uri="{FF2B5EF4-FFF2-40B4-BE49-F238E27FC236}">
                <a16:creationId xmlns:a16="http://schemas.microsoft.com/office/drawing/2014/main" id="{313C483A-AFB2-4717-BDF5-5C388AD593F4}"/>
              </a:ext>
            </a:extLst>
          </p:cNvPr>
          <p:cNvSpPr>
            <a:spLocks noGrp="1"/>
          </p:cNvSpPr>
          <p:nvPr>
            <p:ph sz="half" idx="1"/>
          </p:nvPr>
        </p:nvSpPr>
        <p:spPr>
          <a:xfrm>
            <a:off x="457199" y="1673352"/>
            <a:ext cx="4733925" cy="4718304"/>
          </a:xfrm>
        </p:spPr>
        <p:txBody>
          <a:bodyPr>
            <a:normAutofit lnSpcReduction="10000"/>
          </a:bodyPr>
          <a:lstStyle/>
          <a:p>
            <a:r>
              <a:rPr lang="en-US" b="1" dirty="0"/>
              <a:t>M2: </a:t>
            </a:r>
            <a:r>
              <a:rPr lang="en-US" dirty="0"/>
              <a:t>Can’t read instructions.</a:t>
            </a:r>
          </a:p>
          <a:p>
            <a:r>
              <a:rPr lang="en-US" dirty="0"/>
              <a:t>Can’t write instructions.</a:t>
            </a:r>
          </a:p>
          <a:p>
            <a:r>
              <a:rPr lang="en-US" dirty="0"/>
              <a:t>Can’t write self-modifying code.</a:t>
            </a:r>
          </a:p>
          <a:p>
            <a:endParaRPr lang="en-US" b="1" dirty="0"/>
          </a:p>
          <a:p>
            <a:r>
              <a:rPr lang="en-US" dirty="0"/>
              <a:t>… but ASM can do these things!</a:t>
            </a:r>
          </a:p>
          <a:p>
            <a:pPr marL="0" indent="0">
              <a:buNone/>
            </a:pPr>
            <a:endParaRPr lang="en-US" b="1" dirty="0"/>
          </a:p>
          <a:p>
            <a:r>
              <a:rPr lang="en-US" dirty="0"/>
              <a:t>Most projects: reflection is sufficient</a:t>
            </a:r>
          </a:p>
        </p:txBody>
      </p:sp>
      <p:pic>
        <p:nvPicPr>
          <p:cNvPr id="3" name="Content Placeholder 2">
            <a:extLst>
              <a:ext uri="{FF2B5EF4-FFF2-40B4-BE49-F238E27FC236}">
                <a16:creationId xmlns:a16="http://schemas.microsoft.com/office/drawing/2014/main" id="{25DFB976-FD18-4210-8691-2586E088D4DA}"/>
              </a:ext>
            </a:extLst>
          </p:cNvPr>
          <p:cNvPicPr>
            <a:picLocks noGrp="1" noChangeAspect="1"/>
          </p:cNvPicPr>
          <p:nvPr>
            <p:ph sz="half" idx="2"/>
          </p:nvPr>
        </p:nvPicPr>
        <p:blipFill>
          <a:blip r:embed="rId2"/>
          <a:stretch>
            <a:fillRect/>
          </a:stretch>
        </p:blipFill>
        <p:spPr>
          <a:xfrm>
            <a:off x="5438965" y="1673352"/>
            <a:ext cx="3247835" cy="2165223"/>
          </a:xfrm>
          <a:prstGeom prst="rect">
            <a:avLst/>
          </a:prstGeom>
        </p:spPr>
      </p:pic>
      <p:sp>
        <p:nvSpPr>
          <p:cNvPr id="7" name="TextBox 6">
            <a:extLst>
              <a:ext uri="{FF2B5EF4-FFF2-40B4-BE49-F238E27FC236}">
                <a16:creationId xmlns:a16="http://schemas.microsoft.com/office/drawing/2014/main" id="{07628BBE-8F0E-473E-82D8-98B0BBD94B4F}"/>
              </a:ext>
            </a:extLst>
          </p:cNvPr>
          <p:cNvSpPr txBox="1"/>
          <p:nvPr/>
        </p:nvSpPr>
        <p:spPr>
          <a:xfrm>
            <a:off x="6018333" y="3987927"/>
            <a:ext cx="2089098" cy="369332"/>
          </a:xfrm>
          <a:prstGeom prst="rect">
            <a:avLst/>
          </a:prstGeom>
          <a:noFill/>
        </p:spPr>
        <p:txBody>
          <a:bodyPr wrap="none" rtlCol="0">
            <a:spAutoFit/>
          </a:bodyPr>
          <a:lstStyle/>
          <a:p>
            <a:pPr algn="ctr"/>
            <a:r>
              <a:rPr lang="en-US" dirty="0"/>
              <a:t>Reflection + ASM?</a:t>
            </a:r>
          </a:p>
        </p:txBody>
      </p:sp>
    </p:spTree>
    <p:extLst>
      <p:ext uri="{BB962C8B-B14F-4D97-AF65-F5344CB8AC3E}">
        <p14:creationId xmlns:p14="http://schemas.microsoft.com/office/powerpoint/2010/main" val="14152962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374">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374" id="{E856CD69-D5B6-4190-BA77-974F67C3EA0A}" vid="{677B4CD3-2FC8-4560-BD19-C3596DC9C1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374</Template>
  <TotalTime>2868</TotalTime>
  <Words>2057</Words>
  <Application>Microsoft Office PowerPoint</Application>
  <PresentationFormat>On-screen Show (4:3)</PresentationFormat>
  <Paragraphs>254</Paragraphs>
  <Slides>24</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Consolas</vt:lpstr>
      <vt:lpstr>374</vt:lpstr>
      <vt:lpstr>Puzzle of the day</vt:lpstr>
      <vt:lpstr>Puzzle of the day</vt:lpstr>
      <vt:lpstr>Brute Force Solution</vt:lpstr>
      <vt:lpstr>Java Puzzlers Solution</vt:lpstr>
      <vt:lpstr>This week</vt:lpstr>
      <vt:lpstr>Questions on the reading…</vt:lpstr>
      <vt:lpstr>Reflection means a program is self-aware</vt:lpstr>
      <vt:lpstr>1. What can we do with reflection?</vt:lpstr>
      <vt:lpstr>2. What can’t we do with reflection?</vt:lpstr>
      <vt:lpstr>3. When would you want to use reflection?</vt:lpstr>
      <vt:lpstr>Example: JUnit</vt:lpstr>
      <vt:lpstr>Do you write your test code like this?</vt:lpstr>
      <vt:lpstr>JUnit Testing Methods</vt:lpstr>
      <vt:lpstr>3. When would you want to use reflection?</vt:lpstr>
      <vt:lpstr>Example: Application servers</vt:lpstr>
      <vt:lpstr>3. When would you want to use reflection?</vt:lpstr>
      <vt:lpstr>3. When would you want to use reflection?</vt:lpstr>
      <vt:lpstr>Using reflection and design patterns</vt:lpstr>
      <vt:lpstr>Using reflection and design patterns</vt:lpstr>
      <vt:lpstr>.class vs getClass() vs Class.forName</vt:lpstr>
      <vt:lpstr>But but SECURITY?!</vt:lpstr>
      <vt:lpstr>Example: Android reflection exploit</vt:lpstr>
      <vt:lpstr>Example: senior project</vt:lpstr>
      <vt:lpstr>Live Coding 5-1</vt:lpstr>
    </vt:vector>
  </TitlesOfParts>
  <Company>Rose-Hulman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Puzzle of the day</dc:title>
  <dc:creator>Hays, Mark A</dc:creator>
  <cp:lastModifiedBy>Hays, Mark A</cp:lastModifiedBy>
  <cp:revision>391</cp:revision>
  <dcterms:created xsi:type="dcterms:W3CDTF">2018-01-06T18:33:12Z</dcterms:created>
  <dcterms:modified xsi:type="dcterms:W3CDTF">2019-01-07T16:25:57Z</dcterms:modified>
</cp:coreProperties>
</file>