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79" r:id="rId2"/>
    <p:sldId id="301" r:id="rId3"/>
    <p:sldId id="256" r:id="rId4"/>
    <p:sldId id="295" r:id="rId5"/>
    <p:sldId id="296" r:id="rId6"/>
    <p:sldId id="837" r:id="rId7"/>
    <p:sldId id="920" r:id="rId8"/>
    <p:sldId id="911" r:id="rId9"/>
    <p:sldId id="916" r:id="rId10"/>
    <p:sldId id="917" r:id="rId11"/>
    <p:sldId id="913" r:id="rId12"/>
    <p:sldId id="918" r:id="rId13"/>
    <p:sldId id="919" r:id="rId14"/>
    <p:sldId id="915" r:id="rId15"/>
    <p:sldId id="257" r:id="rId16"/>
    <p:sldId id="311" r:id="rId17"/>
    <p:sldId id="309" r:id="rId18"/>
    <p:sldId id="294" r:id="rId19"/>
    <p:sldId id="303" r:id="rId20"/>
    <p:sldId id="305" r:id="rId21"/>
    <p:sldId id="304" r:id="rId22"/>
    <p:sldId id="300" r:id="rId23"/>
    <p:sldId id="921" r:id="rId24"/>
    <p:sldId id="297" r:id="rId25"/>
    <p:sldId id="298" r:id="rId26"/>
    <p:sldId id="306" r:id="rId27"/>
    <p:sldId id="313" r:id="rId28"/>
    <p:sldId id="308" r:id="rId29"/>
    <p:sldId id="312" r:id="rId30"/>
    <p:sldId id="314" r:id="rId31"/>
    <p:sldId id="315" r:id="rId32"/>
    <p:sldId id="316" r:id="rId33"/>
    <p:sldId id="319" r:id="rId34"/>
    <p:sldId id="322" r:id="rId35"/>
    <p:sldId id="307" r:id="rId36"/>
    <p:sldId id="922" r:id="rId37"/>
    <p:sldId id="281" r:id="rId38"/>
    <p:sldId id="280" r:id="rId39"/>
    <p:sldId id="321" r:id="rId40"/>
    <p:sldId id="286" r:id="rId41"/>
    <p:sldId id="32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77256" autoAdjust="0"/>
  </p:normalViewPr>
  <p:slideViewPr>
    <p:cSldViewPr>
      <p:cViewPr varScale="1">
        <p:scale>
          <a:sx n="87" d="100"/>
          <a:sy n="87" d="100"/>
        </p:scale>
        <p:origin x="136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767580-8DFE-404A-A7B1-07F1C4977488}" type="datetimeFigureOut">
              <a:rPr lang="en-US" smtClean="0"/>
              <a:t>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3BADA-3FE6-4970-AC9F-8C9EAB541FCA}" type="slidenum">
              <a:rPr lang="en-US" smtClean="0"/>
              <a:t>‹#›</a:t>
            </a:fld>
            <a:endParaRPr lang="en-US"/>
          </a:p>
        </p:txBody>
      </p:sp>
    </p:spTree>
    <p:extLst>
      <p:ext uri="{BB962C8B-B14F-4D97-AF65-F5344CB8AC3E}">
        <p14:creationId xmlns:p14="http://schemas.microsoft.com/office/powerpoint/2010/main" val="211925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methods bypass</a:t>
            </a:r>
            <a:r>
              <a:rPr lang="en-US" baseline="0" dirty="0"/>
              <a:t> dynamic dispatch. The JVM determines which static method to invoke by looking at the declared type of the local variable (Dog in this case) and invoking </a:t>
            </a:r>
            <a:r>
              <a:rPr lang="en-US" b="1" baseline="0" dirty="0"/>
              <a:t>that </a:t>
            </a:r>
            <a:r>
              <a:rPr lang="en-US" baseline="0" dirty="0"/>
              <a:t>class’s static method. In this example, you can even make </a:t>
            </a:r>
            <a:r>
              <a:rPr lang="en-US" i="1" baseline="0" dirty="0"/>
              <a:t>null </a:t>
            </a:r>
            <a:r>
              <a:rPr lang="en-US" baseline="0" dirty="0"/>
              <a:t>bark, provided you cast </a:t>
            </a:r>
            <a:r>
              <a:rPr lang="en-US" i="1" baseline="0" dirty="0"/>
              <a:t>null </a:t>
            </a:r>
            <a:r>
              <a:rPr lang="en-US" baseline="0" dirty="0"/>
              <a:t>to Dog first! In general, you should only invoke static methods by explicitly using the class name, e.g. </a:t>
            </a:r>
            <a:r>
              <a:rPr lang="en-US" baseline="0" dirty="0" err="1"/>
              <a:t>Dog.bark</a:t>
            </a:r>
            <a:r>
              <a:rPr lang="en-US" baseline="0" dirty="0"/>
              <a:t>() and </a:t>
            </a:r>
            <a:r>
              <a:rPr lang="en-US" baseline="0" dirty="0" err="1"/>
              <a:t>Basenji.bark</a:t>
            </a:r>
            <a:r>
              <a:rPr lang="en-US" baseline="0" dirty="0"/>
              <a:t>(). In cases like this example, where we expect dynamic dispatch, simply do not use the static keyword.</a:t>
            </a:r>
          </a:p>
          <a:p>
            <a:endParaRPr lang="en-US" baseline="0" dirty="0"/>
          </a:p>
          <a:p>
            <a:r>
              <a:rPr lang="en-US" baseline="0" dirty="0"/>
              <a:t>Static types thus break a lot of object oriented design. To minimize the impact of static types, we prefer the Singleton pattern where the global behavior is desired, and otherwise avoid the </a:t>
            </a:r>
            <a:r>
              <a:rPr lang="en-US" baseline="0"/>
              <a:t>static keyword.</a:t>
            </a:r>
            <a:endParaRPr lang="en-US" baseline="0" dirty="0"/>
          </a:p>
          <a:p>
            <a:endParaRPr lang="en-US" dirty="0"/>
          </a:p>
        </p:txBody>
      </p:sp>
      <p:sp>
        <p:nvSpPr>
          <p:cNvPr id="4" name="Slide Number Placeholder 3"/>
          <p:cNvSpPr>
            <a:spLocks noGrp="1"/>
          </p:cNvSpPr>
          <p:nvPr>
            <p:ph type="sldNum" sz="quarter" idx="10"/>
          </p:nvPr>
        </p:nvSpPr>
        <p:spPr/>
        <p:txBody>
          <a:bodyPr/>
          <a:lstStyle/>
          <a:p>
            <a:fld id="{3A83BADA-3FE6-4970-AC9F-8C9EAB541FCA}" type="slidenum">
              <a:rPr lang="en-US" smtClean="0"/>
              <a:t>1</a:t>
            </a:fld>
            <a:endParaRPr lang="en-US"/>
          </a:p>
        </p:txBody>
      </p:sp>
    </p:spTree>
    <p:extLst>
      <p:ext uri="{BB962C8B-B14F-4D97-AF65-F5344CB8AC3E}">
        <p14:creationId xmlns:p14="http://schemas.microsoft.com/office/powerpoint/2010/main" val="1354172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BADA-3FE6-4970-AC9F-8C9EAB541FCA}" type="slidenum">
              <a:rPr lang="en-US" smtClean="0"/>
              <a:t>17</a:t>
            </a:fld>
            <a:endParaRPr lang="en-US"/>
          </a:p>
        </p:txBody>
      </p:sp>
    </p:spTree>
    <p:extLst>
      <p:ext uri="{BB962C8B-B14F-4D97-AF65-F5344CB8AC3E}">
        <p14:creationId xmlns:p14="http://schemas.microsoft.com/office/powerpoint/2010/main" val="155425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benefit: gives lazy programmers an excuse to put things into global state.</a:t>
            </a:r>
          </a:p>
        </p:txBody>
      </p:sp>
      <p:sp>
        <p:nvSpPr>
          <p:cNvPr id="4" name="Slide Number Placeholder 3"/>
          <p:cNvSpPr>
            <a:spLocks noGrp="1"/>
          </p:cNvSpPr>
          <p:nvPr>
            <p:ph type="sldNum" sz="quarter" idx="10"/>
          </p:nvPr>
        </p:nvSpPr>
        <p:spPr/>
        <p:txBody>
          <a:bodyPr/>
          <a:lstStyle/>
          <a:p>
            <a:fld id="{3A83BADA-3FE6-4970-AC9F-8C9EAB541FCA}" type="slidenum">
              <a:rPr lang="en-US" smtClean="0"/>
              <a:t>18</a:t>
            </a:fld>
            <a:endParaRPr lang="en-US"/>
          </a:p>
        </p:txBody>
      </p:sp>
    </p:spTree>
    <p:extLst>
      <p:ext uri="{BB962C8B-B14F-4D97-AF65-F5344CB8AC3E}">
        <p14:creationId xmlns:p14="http://schemas.microsoft.com/office/powerpoint/2010/main" val="166003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you wondered whether Java had a more factory way of creating Singletons.</a:t>
            </a:r>
          </a:p>
          <a:p>
            <a:r>
              <a:rPr lang="en-US" dirty="0" err="1"/>
              <a:t>Guice</a:t>
            </a:r>
            <a:r>
              <a:rPr lang="en-US" dirty="0"/>
              <a:t> has an annotation @Singleton</a:t>
            </a:r>
          </a:p>
        </p:txBody>
      </p:sp>
      <p:sp>
        <p:nvSpPr>
          <p:cNvPr id="4" name="Slide Number Placeholder 3"/>
          <p:cNvSpPr>
            <a:spLocks noGrp="1"/>
          </p:cNvSpPr>
          <p:nvPr>
            <p:ph type="sldNum" sz="quarter" idx="10"/>
          </p:nvPr>
        </p:nvSpPr>
        <p:spPr/>
        <p:txBody>
          <a:bodyPr/>
          <a:lstStyle/>
          <a:p>
            <a:fld id="{3A83BADA-3FE6-4970-AC9F-8C9EAB541FCA}" type="slidenum">
              <a:rPr lang="en-US" smtClean="0"/>
              <a:t>22</a:t>
            </a:fld>
            <a:endParaRPr lang="en-US"/>
          </a:p>
        </p:txBody>
      </p:sp>
    </p:spTree>
    <p:extLst>
      <p:ext uri="{BB962C8B-B14F-4D97-AF65-F5344CB8AC3E}">
        <p14:creationId xmlns:p14="http://schemas.microsoft.com/office/powerpoint/2010/main" val="3163853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you wondered whether Java had a more factory way of creating Singletons.</a:t>
            </a:r>
          </a:p>
          <a:p>
            <a:r>
              <a:rPr lang="en-US" dirty="0" err="1"/>
              <a:t>Guice</a:t>
            </a:r>
            <a:r>
              <a:rPr lang="en-US" dirty="0"/>
              <a:t> has an annotation @Singleton</a:t>
            </a:r>
          </a:p>
        </p:txBody>
      </p:sp>
      <p:sp>
        <p:nvSpPr>
          <p:cNvPr id="4" name="Slide Number Placeholder 3"/>
          <p:cNvSpPr>
            <a:spLocks noGrp="1"/>
          </p:cNvSpPr>
          <p:nvPr>
            <p:ph type="sldNum" sz="quarter" idx="10"/>
          </p:nvPr>
        </p:nvSpPr>
        <p:spPr/>
        <p:txBody>
          <a:bodyPr/>
          <a:lstStyle/>
          <a:p>
            <a:fld id="{3A83BADA-3FE6-4970-AC9F-8C9EAB541FCA}" type="slidenum">
              <a:rPr lang="en-US" smtClean="0"/>
              <a:t>23</a:t>
            </a:fld>
            <a:endParaRPr lang="en-US"/>
          </a:p>
        </p:txBody>
      </p:sp>
    </p:spTree>
    <p:extLst>
      <p:ext uri="{BB962C8B-B14F-4D97-AF65-F5344CB8AC3E}">
        <p14:creationId xmlns:p14="http://schemas.microsoft.com/office/powerpoint/2010/main" val="1914628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the prime use case.</a:t>
            </a:r>
          </a:p>
        </p:txBody>
      </p:sp>
      <p:sp>
        <p:nvSpPr>
          <p:cNvPr id="4" name="Slide Number Placeholder 3"/>
          <p:cNvSpPr>
            <a:spLocks noGrp="1"/>
          </p:cNvSpPr>
          <p:nvPr>
            <p:ph type="sldNum" sz="quarter" idx="10"/>
          </p:nvPr>
        </p:nvSpPr>
        <p:spPr/>
        <p:txBody>
          <a:bodyPr/>
          <a:lstStyle/>
          <a:p>
            <a:fld id="{3A83BADA-3FE6-4970-AC9F-8C9EAB541FCA}" type="slidenum">
              <a:rPr lang="en-US" smtClean="0"/>
              <a:t>26</a:t>
            </a:fld>
            <a:endParaRPr lang="en-US"/>
          </a:p>
        </p:txBody>
      </p:sp>
    </p:spTree>
    <p:extLst>
      <p:ext uri="{BB962C8B-B14F-4D97-AF65-F5344CB8AC3E}">
        <p14:creationId xmlns:p14="http://schemas.microsoft.com/office/powerpoint/2010/main" val="385269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patterns are not some academic theory.</a:t>
            </a:r>
          </a:p>
          <a:p>
            <a:r>
              <a:rPr lang="en-US" dirty="0"/>
              <a:t>All of the design patterns we read about were identified in the wild and just given names by the Gang of 4.</a:t>
            </a:r>
          </a:p>
          <a:p>
            <a:r>
              <a:rPr lang="en-US" dirty="0"/>
              <a:t>To answer the question: yes, Command was common and distinct enough that the Gang of 4 felt the need to distinguish its purpose from Strategy.</a:t>
            </a:r>
          </a:p>
        </p:txBody>
      </p:sp>
      <p:sp>
        <p:nvSpPr>
          <p:cNvPr id="4" name="Slide Number Placeholder 3"/>
          <p:cNvSpPr>
            <a:spLocks noGrp="1"/>
          </p:cNvSpPr>
          <p:nvPr>
            <p:ph type="sldNum" sz="quarter" idx="10"/>
          </p:nvPr>
        </p:nvSpPr>
        <p:spPr/>
        <p:txBody>
          <a:bodyPr/>
          <a:lstStyle/>
          <a:p>
            <a:fld id="{3A83BADA-3FE6-4970-AC9F-8C9EAB541FCA}" type="slidenum">
              <a:rPr lang="en-US" smtClean="0"/>
              <a:t>30</a:t>
            </a:fld>
            <a:endParaRPr lang="en-US"/>
          </a:p>
        </p:txBody>
      </p:sp>
    </p:spTree>
    <p:extLst>
      <p:ext uri="{BB962C8B-B14F-4D97-AF65-F5344CB8AC3E}">
        <p14:creationId xmlns:p14="http://schemas.microsoft.com/office/powerpoint/2010/main" val="18285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doesn’t make sense if the action being taken is </a:t>
            </a:r>
            <a:r>
              <a:rPr lang="en-US" b="1" dirty="0"/>
              <a:t>not </a:t>
            </a:r>
            <a:r>
              <a:rPr lang="en-US" dirty="0"/>
              <a:t>an open-ended point of change.</a:t>
            </a:r>
          </a:p>
          <a:p>
            <a:r>
              <a:rPr lang="en-US" dirty="0"/>
              <a:t>Command doesn’t make sense if you need to take a </a:t>
            </a:r>
            <a:r>
              <a:rPr lang="en-US" b="1" dirty="0"/>
              <a:t>variable number</a:t>
            </a:r>
            <a:r>
              <a:rPr lang="en-US" dirty="0"/>
              <a:t> of actions – use Observer instead.</a:t>
            </a:r>
          </a:p>
        </p:txBody>
      </p:sp>
      <p:sp>
        <p:nvSpPr>
          <p:cNvPr id="4" name="Slide Number Placeholder 3"/>
          <p:cNvSpPr>
            <a:spLocks noGrp="1"/>
          </p:cNvSpPr>
          <p:nvPr>
            <p:ph type="sldNum" sz="quarter" idx="10"/>
          </p:nvPr>
        </p:nvSpPr>
        <p:spPr/>
        <p:txBody>
          <a:bodyPr/>
          <a:lstStyle/>
          <a:p>
            <a:fld id="{3A83BADA-3FE6-4970-AC9F-8C9EAB541FCA}" type="slidenum">
              <a:rPr lang="en-US" smtClean="0"/>
              <a:t>31</a:t>
            </a:fld>
            <a:endParaRPr lang="en-US"/>
          </a:p>
        </p:txBody>
      </p:sp>
    </p:spTree>
    <p:extLst>
      <p:ext uri="{BB962C8B-B14F-4D97-AF65-F5344CB8AC3E}">
        <p14:creationId xmlns:p14="http://schemas.microsoft.com/office/powerpoint/2010/main" val="2612467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used anonymous inner classes?</a:t>
            </a:r>
          </a:p>
          <a:p>
            <a:r>
              <a:rPr lang="en-US" dirty="0"/>
              <a:t>Why did you use them?</a:t>
            </a:r>
          </a:p>
        </p:txBody>
      </p:sp>
      <p:sp>
        <p:nvSpPr>
          <p:cNvPr id="4" name="Slide Number Placeholder 3"/>
          <p:cNvSpPr>
            <a:spLocks noGrp="1"/>
          </p:cNvSpPr>
          <p:nvPr>
            <p:ph type="sldNum" sz="quarter" idx="10"/>
          </p:nvPr>
        </p:nvSpPr>
        <p:spPr/>
        <p:txBody>
          <a:bodyPr/>
          <a:lstStyle/>
          <a:p>
            <a:fld id="{3A83BADA-3FE6-4970-AC9F-8C9EAB541FCA}" type="slidenum">
              <a:rPr lang="en-US" smtClean="0"/>
              <a:t>32</a:t>
            </a:fld>
            <a:endParaRPr lang="en-US"/>
          </a:p>
        </p:txBody>
      </p:sp>
    </p:spTree>
    <p:extLst>
      <p:ext uri="{BB962C8B-B14F-4D97-AF65-F5344CB8AC3E}">
        <p14:creationId xmlns:p14="http://schemas.microsoft.com/office/powerpoint/2010/main" val="2809234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A83BADA-3FE6-4970-AC9F-8C9EAB541FCA}" type="slidenum">
              <a:rPr lang="en-US" smtClean="0"/>
              <a:t>35</a:t>
            </a:fld>
            <a:endParaRPr lang="en-US"/>
          </a:p>
        </p:txBody>
      </p:sp>
    </p:spTree>
    <p:extLst>
      <p:ext uri="{BB962C8B-B14F-4D97-AF65-F5344CB8AC3E}">
        <p14:creationId xmlns:p14="http://schemas.microsoft.com/office/powerpoint/2010/main" val="288420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BADA-3FE6-4970-AC9F-8C9EAB541FCA}" type="slidenum">
              <a:rPr lang="en-US" smtClean="0"/>
              <a:t>36</a:t>
            </a:fld>
            <a:endParaRPr lang="en-US"/>
          </a:p>
        </p:txBody>
      </p:sp>
    </p:spTree>
    <p:extLst>
      <p:ext uri="{BB962C8B-B14F-4D97-AF65-F5344CB8AC3E}">
        <p14:creationId xmlns:p14="http://schemas.microsoft.com/office/powerpoint/2010/main" val="59604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Reasonably expect to print 14 and 15, but really prints 0 and 14!</a:t>
            </a:r>
          </a:p>
          <a:p>
            <a:r>
              <a:rPr lang="en-US" dirty="0" err="1"/>
              <a:t>magicNumber</a:t>
            </a:r>
            <a:r>
              <a:rPr lang="en-US" dirty="0"/>
              <a:t> = 14 is not executed in time.</a:t>
            </a:r>
          </a:p>
          <a:p>
            <a:r>
              <a:rPr lang="en-US" dirty="0"/>
              <a:t>The decision to use eager vs lazy instantiation is not obvious.</a:t>
            </a:r>
          </a:p>
        </p:txBody>
      </p:sp>
      <p:sp>
        <p:nvSpPr>
          <p:cNvPr id="4" name="Slide Number Placeholder 3"/>
          <p:cNvSpPr>
            <a:spLocks noGrp="1"/>
          </p:cNvSpPr>
          <p:nvPr>
            <p:ph type="sldNum" sz="quarter" idx="10"/>
          </p:nvPr>
        </p:nvSpPr>
        <p:spPr/>
        <p:txBody>
          <a:bodyPr/>
          <a:lstStyle/>
          <a:p>
            <a:fld id="{3A83BADA-3FE6-4970-AC9F-8C9EAB541FCA}" type="slidenum">
              <a:rPr lang="en-US" smtClean="0"/>
              <a:t>2</a:t>
            </a:fld>
            <a:endParaRPr lang="en-US"/>
          </a:p>
        </p:txBody>
      </p:sp>
    </p:spTree>
    <p:extLst>
      <p:ext uri="{BB962C8B-B14F-4D97-AF65-F5344CB8AC3E}">
        <p14:creationId xmlns:p14="http://schemas.microsoft.com/office/powerpoint/2010/main" val="59194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student asked: w</a:t>
            </a:r>
            <a:r>
              <a:rPr lang="en-US" dirty="0"/>
              <a:t>hat the heck is going on with method references?</a:t>
            </a:r>
          </a:p>
          <a:p>
            <a:r>
              <a:rPr lang="en-US" dirty="0"/>
              <a:t>The interface </a:t>
            </a:r>
            <a:r>
              <a:rPr lang="en-US" dirty="0" err="1"/>
              <a:t>MethodReference</a:t>
            </a:r>
            <a:r>
              <a:rPr lang="en-US" dirty="0"/>
              <a:t> is a bit of a misnomer</a:t>
            </a:r>
            <a:r>
              <a:rPr lang="en-US" baseline="0" dirty="0"/>
              <a:t> because I could have called it anything.</a:t>
            </a:r>
          </a:p>
          <a:p>
            <a:r>
              <a:rPr lang="en-US" baseline="0" dirty="0"/>
              <a:t>In general: any method reference can be converted to any interface that contains only a single method matching the method’s signature.</a:t>
            </a:r>
          </a:p>
        </p:txBody>
      </p:sp>
      <p:sp>
        <p:nvSpPr>
          <p:cNvPr id="4" name="Slide Number Placeholder 3"/>
          <p:cNvSpPr>
            <a:spLocks noGrp="1"/>
          </p:cNvSpPr>
          <p:nvPr>
            <p:ph type="sldNum" sz="quarter" idx="10"/>
          </p:nvPr>
        </p:nvSpPr>
        <p:spPr/>
        <p:txBody>
          <a:bodyPr/>
          <a:lstStyle/>
          <a:p>
            <a:fld id="{3A83BADA-3FE6-4970-AC9F-8C9EAB541FCA}" type="slidenum">
              <a:rPr lang="en-US" smtClean="0"/>
              <a:t>37</a:t>
            </a:fld>
            <a:endParaRPr lang="en-US"/>
          </a:p>
        </p:txBody>
      </p:sp>
    </p:spTree>
    <p:extLst>
      <p:ext uri="{BB962C8B-B14F-4D97-AF65-F5344CB8AC3E}">
        <p14:creationId xmlns:p14="http://schemas.microsoft.com/office/powerpoint/2010/main" val="6611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student asked about method references.</a:t>
            </a:r>
          </a:p>
          <a:p>
            <a:r>
              <a:rPr lang="en-US" dirty="0"/>
              <a:t>Starting</a:t>
            </a:r>
            <a:r>
              <a:rPr lang="en-US" baseline="0" dirty="0"/>
              <a:t> in this milestone, you will be taking a deep dive into the Java byte code. As you browser through your methods’ instruction lists, you </a:t>
            </a:r>
            <a:r>
              <a:rPr lang="en-US" b="1" baseline="0" dirty="0"/>
              <a:t>will </a:t>
            </a:r>
            <a:r>
              <a:rPr lang="en-US" baseline="0" dirty="0"/>
              <a:t>see code that looks like this.</a:t>
            </a:r>
          </a:p>
          <a:p>
            <a:endParaRPr lang="en-US" dirty="0"/>
          </a:p>
        </p:txBody>
      </p:sp>
      <p:sp>
        <p:nvSpPr>
          <p:cNvPr id="4" name="Slide Number Placeholder 3"/>
          <p:cNvSpPr>
            <a:spLocks noGrp="1"/>
          </p:cNvSpPr>
          <p:nvPr>
            <p:ph type="sldNum" sz="quarter" idx="10"/>
          </p:nvPr>
        </p:nvSpPr>
        <p:spPr/>
        <p:txBody>
          <a:bodyPr/>
          <a:lstStyle/>
          <a:p>
            <a:fld id="{3A83BADA-3FE6-4970-AC9F-8C9EAB541FCA}" type="slidenum">
              <a:rPr lang="en-US" smtClean="0"/>
              <a:t>38</a:t>
            </a:fld>
            <a:endParaRPr lang="en-US"/>
          </a:p>
        </p:txBody>
      </p:sp>
    </p:spTree>
    <p:extLst>
      <p:ext uri="{BB962C8B-B14F-4D97-AF65-F5344CB8AC3E}">
        <p14:creationId xmlns:p14="http://schemas.microsoft.com/office/powerpoint/2010/main" val="1232537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student asked: w</a:t>
            </a:r>
            <a:r>
              <a:rPr lang="en-US" dirty="0"/>
              <a:t>hat the heck is going on with method references?</a:t>
            </a:r>
          </a:p>
          <a:p>
            <a:r>
              <a:rPr lang="en-US" dirty="0"/>
              <a:t>The interface </a:t>
            </a:r>
            <a:r>
              <a:rPr lang="en-US" dirty="0" err="1"/>
              <a:t>MethodReference</a:t>
            </a:r>
            <a:r>
              <a:rPr lang="en-US" dirty="0"/>
              <a:t> is a bit of a misnomer</a:t>
            </a:r>
            <a:r>
              <a:rPr lang="en-US" baseline="0" dirty="0"/>
              <a:t> because I could have called it anything.</a:t>
            </a:r>
          </a:p>
          <a:p>
            <a:r>
              <a:rPr lang="en-US" baseline="0" dirty="0"/>
              <a:t>In general: any method reference can be converted to any interface that contains only a single method matching the method’s signature.</a:t>
            </a:r>
          </a:p>
        </p:txBody>
      </p:sp>
      <p:sp>
        <p:nvSpPr>
          <p:cNvPr id="4" name="Slide Number Placeholder 3"/>
          <p:cNvSpPr>
            <a:spLocks noGrp="1"/>
          </p:cNvSpPr>
          <p:nvPr>
            <p:ph type="sldNum" sz="quarter" idx="10"/>
          </p:nvPr>
        </p:nvSpPr>
        <p:spPr/>
        <p:txBody>
          <a:bodyPr/>
          <a:lstStyle/>
          <a:p>
            <a:fld id="{3A83BADA-3FE6-4970-AC9F-8C9EAB541FCA}" type="slidenum">
              <a:rPr lang="en-US" smtClean="0"/>
              <a:t>39</a:t>
            </a:fld>
            <a:endParaRPr lang="en-US"/>
          </a:p>
        </p:txBody>
      </p:sp>
    </p:spTree>
    <p:extLst>
      <p:ext uri="{BB962C8B-B14F-4D97-AF65-F5344CB8AC3E}">
        <p14:creationId xmlns:p14="http://schemas.microsoft.com/office/powerpoint/2010/main" val="1195002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a:t>
            </a:r>
            <a:r>
              <a:rPr lang="en-US" baseline="0" dirty="0"/>
              <a:t> code creates an anonymous inner class, e.g. MysteryCaller$0, that implements Runnable at compile time.</a:t>
            </a:r>
          </a:p>
          <a:p>
            <a:r>
              <a:rPr lang="en-US" baseline="0" dirty="0"/>
              <a:t>The second code creates a method reference to a method called lambda$0 at compile time. The method reference is compiled into the type Runnable </a:t>
            </a:r>
            <a:r>
              <a:rPr lang="en-US" b="1" baseline="0" dirty="0"/>
              <a:t>at runtime</a:t>
            </a:r>
            <a:r>
              <a:rPr lang="en-US" baseline="0" dirty="0"/>
              <a:t>.</a:t>
            </a:r>
            <a:endParaRPr lang="en-US" dirty="0"/>
          </a:p>
        </p:txBody>
      </p:sp>
      <p:sp>
        <p:nvSpPr>
          <p:cNvPr id="4" name="Slide Number Placeholder 3"/>
          <p:cNvSpPr>
            <a:spLocks noGrp="1"/>
          </p:cNvSpPr>
          <p:nvPr>
            <p:ph type="sldNum" sz="quarter" idx="10"/>
          </p:nvPr>
        </p:nvSpPr>
        <p:spPr/>
        <p:txBody>
          <a:bodyPr/>
          <a:lstStyle/>
          <a:p>
            <a:fld id="{3A83BADA-3FE6-4970-AC9F-8C9EAB541FCA}" type="slidenum">
              <a:rPr lang="en-US" smtClean="0"/>
              <a:t>40</a:t>
            </a:fld>
            <a:endParaRPr lang="en-US"/>
          </a:p>
        </p:txBody>
      </p:sp>
    </p:spTree>
    <p:extLst>
      <p:ext uri="{BB962C8B-B14F-4D97-AF65-F5344CB8AC3E}">
        <p14:creationId xmlns:p14="http://schemas.microsoft.com/office/powerpoint/2010/main" val="2531718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book’s example is given to you in today’s lab.</a:t>
            </a:r>
          </a:p>
        </p:txBody>
      </p:sp>
      <p:sp>
        <p:nvSpPr>
          <p:cNvPr id="4" name="Slide Number Placeholder 3"/>
          <p:cNvSpPr>
            <a:spLocks noGrp="1"/>
          </p:cNvSpPr>
          <p:nvPr>
            <p:ph type="sldNum" sz="quarter" idx="10"/>
          </p:nvPr>
        </p:nvSpPr>
        <p:spPr/>
        <p:txBody>
          <a:bodyPr/>
          <a:lstStyle/>
          <a:p>
            <a:fld id="{3A83BADA-3FE6-4970-AC9F-8C9EAB541FCA}" type="slidenum">
              <a:rPr lang="en-US" smtClean="0"/>
              <a:t>41</a:t>
            </a:fld>
            <a:endParaRPr lang="en-US"/>
          </a:p>
        </p:txBody>
      </p:sp>
    </p:spTree>
    <p:extLst>
      <p:ext uri="{BB962C8B-B14F-4D97-AF65-F5344CB8AC3E}">
        <p14:creationId xmlns:p14="http://schemas.microsoft.com/office/powerpoint/2010/main" val="4044114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6</a:t>
            </a:fld>
            <a:endParaRPr lang="en-US" dirty="0"/>
          </a:p>
        </p:txBody>
      </p:sp>
    </p:spTree>
    <p:extLst>
      <p:ext uri="{BB962C8B-B14F-4D97-AF65-F5344CB8AC3E}">
        <p14:creationId xmlns:p14="http://schemas.microsoft.com/office/powerpoint/2010/main" val="271440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Problem:</a:t>
            </a:r>
            <a:r>
              <a:rPr lang="en-US" baseline="0" dirty="0"/>
              <a:t> </a:t>
            </a:r>
            <a:r>
              <a:rPr lang="en-US" dirty="0"/>
              <a:t>Exactly one instance of a class is needed/allowed</a:t>
            </a:r>
          </a:p>
          <a:p>
            <a:r>
              <a:rPr lang="en-US" dirty="0"/>
              <a:t>	Other objects need single, global point of access to it</a:t>
            </a:r>
          </a:p>
          <a:p>
            <a:r>
              <a:rPr lang="en-US" dirty="0"/>
              <a:t>Solution: Define a static method of a class that returns the Singleton</a:t>
            </a:r>
          </a:p>
          <a:p>
            <a:r>
              <a:rPr lang="en-US" dirty="0"/>
              <a:t>	The static method can only create one instance</a:t>
            </a:r>
          </a:p>
          <a:p>
            <a:r>
              <a:rPr lang="en-US" dirty="0"/>
              <a:t>Issues</a:t>
            </a:r>
          </a:p>
          <a:p>
            <a:r>
              <a:rPr lang="en-US" dirty="0"/>
              <a:t>	Who should create the Factory? The Singleton!</a:t>
            </a:r>
          </a:p>
          <a:p>
            <a:r>
              <a:rPr lang="en-US" dirty="0"/>
              <a:t>	Provides global visibility via static method</a:t>
            </a:r>
          </a:p>
          <a:p>
            <a:r>
              <a:rPr lang="en-US" dirty="0"/>
              <a:t>	Avoids passing factory reference to many clients</a:t>
            </a:r>
          </a:p>
          <a:p>
            <a:endParaRPr lang="en-US" dirty="0"/>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8</a:t>
            </a:fld>
            <a:endParaRPr lang="en-US"/>
          </a:p>
        </p:txBody>
      </p:sp>
    </p:spTree>
    <p:extLst>
      <p:ext uri="{BB962C8B-B14F-4D97-AF65-F5344CB8AC3E}">
        <p14:creationId xmlns:p14="http://schemas.microsoft.com/office/powerpoint/2010/main" val="299777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clients have </a:t>
            </a:r>
            <a:r>
              <a:rPr lang="en-US" b="1" dirty="0"/>
              <a:t>global visibility to static method </a:t>
            </a:r>
            <a:r>
              <a:rPr lang="en-US" b="1" dirty="0" err="1"/>
              <a:t>getInstance</a:t>
            </a:r>
            <a:r>
              <a:rPr lang="en-US" b="1" dirty="0"/>
              <a:t>()</a:t>
            </a:r>
          </a:p>
          <a:p>
            <a:r>
              <a:rPr lang="en-US" b="1" dirty="0"/>
              <a:t>First call to </a:t>
            </a:r>
            <a:r>
              <a:rPr lang="en-US" b="1" dirty="0" err="1"/>
              <a:t>getInstance</a:t>
            </a:r>
            <a:r>
              <a:rPr lang="en-US" b="1" dirty="0"/>
              <a:t>() creates a Logger singleton</a:t>
            </a:r>
          </a:p>
          <a:p>
            <a:r>
              <a:rPr lang="en-US" dirty="0"/>
              <a:t>  - Subsequent calls just access the singleton</a:t>
            </a:r>
          </a:p>
          <a:p>
            <a:pPr>
              <a:buFontTx/>
              <a:buNone/>
            </a:pPr>
            <a:r>
              <a:rPr lang="en-US" altLang="en-US" u="none" dirty="0"/>
              <a:t>C</a:t>
            </a:r>
            <a:r>
              <a:rPr lang="en-US" altLang="en-US" dirty="0"/>
              <a:t>oncurrency control in </a:t>
            </a:r>
            <a:r>
              <a:rPr lang="en-US" altLang="en-US" i="1" dirty="0"/>
              <a:t>Logger</a:t>
            </a:r>
            <a:r>
              <a:rPr lang="en-US" altLang="en-US" dirty="0"/>
              <a:t> – making </a:t>
            </a:r>
            <a:r>
              <a:rPr lang="en-US" altLang="en-US" i="1" dirty="0" err="1"/>
              <a:t>getInstance</a:t>
            </a:r>
            <a:r>
              <a:rPr lang="en-US" altLang="en-US" i="1" dirty="0"/>
              <a:t>()</a:t>
            </a:r>
            <a:r>
              <a:rPr lang="en-US" altLang="en-US" dirty="0"/>
              <a:t> </a:t>
            </a:r>
            <a:r>
              <a:rPr lang="en-US" altLang="en-US" b="1" dirty="0"/>
              <a:t>synchronized</a:t>
            </a:r>
            <a:r>
              <a:rPr lang="en-US" altLang="en-US" b="1" baseline="0" dirty="0"/>
              <a:t> (this no longer needed in later versions of </a:t>
            </a:r>
            <a:r>
              <a:rPr lang="en-US" altLang="en-US" b="1" baseline="0" dirty="0" err="1"/>
              <a:t>Jave</a:t>
            </a:r>
            <a:r>
              <a:rPr lang="en-US" altLang="en-US" b="1" baseline="0" dirty="0"/>
              <a:t> as it would be thread-safe).</a:t>
            </a:r>
            <a:endParaRPr lang="en-US" altLang="en-US" b="1" dirty="0"/>
          </a:p>
          <a:p>
            <a:pPr>
              <a:buFontTx/>
              <a:buNone/>
            </a:pP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10</a:t>
            </a:fld>
            <a:endParaRPr lang="en-US"/>
          </a:p>
        </p:txBody>
      </p:sp>
    </p:spTree>
    <p:extLst>
      <p:ext uri="{BB962C8B-B14F-4D97-AF65-F5344CB8AC3E}">
        <p14:creationId xmlns:p14="http://schemas.microsoft.com/office/powerpoint/2010/main" val="211103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6866" name="Rectangle 2"/>
          <p:cNvSpPr>
            <a:spLocks noGrp="1" noChangeArrowheads="1"/>
          </p:cNvSpPr>
          <p:nvPr>
            <p:ph type="body" idx="1"/>
          </p:nvPr>
        </p:nvSpPr>
        <p:spPr bwMode="auto">
          <a:xfrm>
            <a:off x="731520" y="4560570"/>
            <a:ext cx="5852160" cy="4320540"/>
          </a:xfrm>
          <a:prstGeom prst="rect">
            <a:avLst/>
          </a:prstGeom>
          <a:noFill/>
          <a:ln>
            <a:miter lim="800000"/>
            <a:headEnd/>
            <a:tailEnd/>
          </a:ln>
        </p:spPr>
        <p:txBody>
          <a:bodyPr>
            <a:prstTxWarp prst="textNoShape">
              <a:avLst/>
            </a:prstTxWarp>
          </a:bodyPr>
          <a:lstStyle/>
          <a:p>
            <a:r>
              <a:rPr lang="en-US" sz="1200" dirty="0">
                <a:latin typeface="+mn-lt"/>
                <a:ea typeface="Lucida Grande" charset="0"/>
                <a:cs typeface="Lucida Grande" charset="0"/>
                <a:sym typeface="Lucida Grande" charset="0"/>
              </a:rPr>
              <a:t>• build in eager version</a:t>
            </a:r>
          </a:p>
          <a:p>
            <a:r>
              <a:rPr lang="en-US" sz="1200" dirty="0">
                <a:latin typeface="+mn-lt"/>
                <a:ea typeface="Lucida Grande" charset="0"/>
                <a:cs typeface="Lucida Grande" charset="0"/>
                <a:sym typeface="Lucida Grande" charset="0"/>
              </a:rPr>
              <a:t>Lazy initialization: </a:t>
            </a:r>
          </a:p>
          <a:p>
            <a:r>
              <a:rPr lang="en-US" sz="1200" dirty="0">
                <a:latin typeface="+mn-lt"/>
                <a:ea typeface="Lucida Grande" charset="0"/>
                <a:cs typeface="Lucida Grande" charset="0"/>
                <a:sym typeface="Lucida Grande" charset="0"/>
              </a:rPr>
              <a:t>- saves resources by only creating if needed</a:t>
            </a:r>
          </a:p>
          <a:p>
            <a:r>
              <a:rPr lang="en-US" sz="1200" dirty="0">
                <a:latin typeface="+mn-lt"/>
                <a:ea typeface="Lucida Grande" charset="0"/>
                <a:cs typeface="Lucida Grande" charset="0"/>
                <a:sym typeface="Lucida Grande" charset="0"/>
              </a:rPr>
              <a:t>- allows for more complex initialization logic</a:t>
            </a:r>
          </a:p>
          <a:p>
            <a:r>
              <a:rPr lang="en-US" sz="1200" dirty="0">
                <a:latin typeface="+mn-lt"/>
                <a:ea typeface="Lucida Grande" charset="0"/>
                <a:cs typeface="Lucida Grande" charset="0"/>
                <a:sym typeface="Lucida Grande" charset="0"/>
              </a:rPr>
              <a:t>Eager:</a:t>
            </a:r>
          </a:p>
          <a:p>
            <a:r>
              <a:rPr lang="en-US" sz="1200" dirty="0">
                <a:latin typeface="+mn-lt"/>
                <a:ea typeface="Lucida Grande" charset="0"/>
                <a:cs typeface="Lucida Grande" charset="0"/>
                <a:sym typeface="Lucida Grande" charset="0"/>
              </a:rPr>
              <a:t>- simple, little or no conditional logic</a:t>
            </a:r>
          </a:p>
        </p:txBody>
      </p:sp>
    </p:spTree>
    <p:extLst>
      <p:ext uri="{BB962C8B-B14F-4D97-AF65-F5344CB8AC3E}">
        <p14:creationId xmlns:p14="http://schemas.microsoft.com/office/powerpoint/2010/main" val="167121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12</a:t>
            </a:fld>
            <a:endParaRPr lang="en-US"/>
          </a:p>
        </p:txBody>
      </p:sp>
    </p:spTree>
    <p:extLst>
      <p:ext uri="{BB962C8B-B14F-4D97-AF65-F5344CB8AC3E}">
        <p14:creationId xmlns:p14="http://schemas.microsoft.com/office/powerpoint/2010/main" val="774670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9938" name="Rectangle 2"/>
          <p:cNvSpPr>
            <a:spLocks noGrp="1" noChangeArrowheads="1"/>
          </p:cNvSpPr>
          <p:nvPr>
            <p:ph type="body" idx="1"/>
          </p:nvPr>
        </p:nvSpPr>
        <p:spPr bwMode="auto">
          <a:xfrm>
            <a:off x="731520" y="4560570"/>
            <a:ext cx="5852160" cy="4320540"/>
          </a:xfrm>
          <a:prstGeom prst="rect">
            <a:avLst/>
          </a:prstGeom>
          <a:noFill/>
          <a:ln>
            <a:miter lim="800000"/>
            <a:headEnd/>
            <a:tailEnd/>
          </a:ln>
        </p:spPr>
        <p:txBody>
          <a:bodyPr>
            <a:prstTxWarp prst="textNoShape">
              <a:avLst/>
            </a:prstTxWarp>
          </a:bodyPr>
          <a:lstStyle/>
          <a:p>
            <a:r>
              <a:rPr lang="en-US" sz="1400" dirty="0">
                <a:latin typeface="+mn-lt"/>
                <a:ea typeface="Lucida Grande" charset="0"/>
                <a:cs typeface="Lucida Grande" charset="0"/>
                <a:sym typeface="Lucida Grande" charset="0"/>
              </a:rPr>
              <a:t>Singleton is probably the most overused pattern.  </a:t>
            </a:r>
          </a:p>
          <a:p>
            <a:r>
              <a:rPr lang="en-US" sz="1400" dirty="0">
                <a:latin typeface="+mn-lt"/>
                <a:ea typeface="Lucida Grande" charset="0"/>
                <a:cs typeface="Lucida Grande" charset="0"/>
                <a:sym typeface="Lucida Grande" charset="0"/>
              </a:rPr>
              <a:t>Many consider Singleton a bad code smell.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latin typeface="+mn-lt"/>
                <a:ea typeface="Lucida Grande" charset="0"/>
                <a:cs typeface="Lucida Grande" charset="0"/>
                <a:sym typeface="Lucida Grande" charset="0"/>
              </a:rPr>
              <a:t>Q8: </a:t>
            </a:r>
            <a:r>
              <a:rPr lang="en-US" sz="1400" kern="1200" dirty="0">
                <a:solidFill>
                  <a:schemeClr val="tx1"/>
                </a:solidFill>
                <a:latin typeface="+mn-lt"/>
                <a:ea typeface="ＭＳ Ｐゴシック" charset="-128"/>
                <a:cs typeface="ＭＳ Ｐゴシック" charset="-128"/>
              </a:rPr>
              <a:t>List four ways that using singleton can lead to problems:</a:t>
            </a:r>
            <a:r>
              <a:rPr lang="en-US" sz="1400" kern="1200" baseline="0" dirty="0">
                <a:solidFill>
                  <a:schemeClr val="tx1"/>
                </a:solidFill>
                <a:latin typeface="+mn-lt"/>
                <a:ea typeface="ＭＳ Ｐゴシック" charset="-128"/>
                <a:cs typeface="ＭＳ Ｐゴシック" charset="-128"/>
              </a:rPr>
              <a:t>  </a:t>
            </a:r>
            <a:endParaRPr lang="en-US" sz="1400" dirty="0">
              <a:latin typeface="+mn-lt"/>
              <a:ea typeface="Lucida Grande" charset="0"/>
              <a:cs typeface="Lucida Grande" charset="0"/>
              <a:sym typeface="Lucida Grande" charset="0"/>
            </a:endParaRPr>
          </a:p>
          <a:p>
            <a:r>
              <a:rPr lang="en-US" sz="1400" dirty="0">
                <a:latin typeface="+mn-lt"/>
                <a:ea typeface="Lucida Grande" charset="0"/>
                <a:cs typeface="Lucida Grande" charset="0"/>
                <a:sym typeface="Lucida Grande" charset="0"/>
              </a:rPr>
              <a:t>•••••• Animated bullets and some solutions in call-outs</a:t>
            </a:r>
          </a:p>
        </p:txBody>
      </p:sp>
    </p:spTree>
    <p:extLst>
      <p:ext uri="{BB962C8B-B14F-4D97-AF65-F5344CB8AC3E}">
        <p14:creationId xmlns:p14="http://schemas.microsoft.com/office/powerpoint/2010/main" val="211917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3BADA-3FE6-4970-AC9F-8C9EAB541FCA}" type="slidenum">
              <a:rPr lang="en-US" smtClean="0"/>
              <a:t>15</a:t>
            </a:fld>
            <a:endParaRPr lang="en-US"/>
          </a:p>
        </p:txBody>
      </p:sp>
    </p:spTree>
    <p:extLst>
      <p:ext uri="{BB962C8B-B14F-4D97-AF65-F5344CB8AC3E}">
        <p14:creationId xmlns:p14="http://schemas.microsoft.com/office/powerpoint/2010/main" val="101159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792EF-1B3C-4BFF-87EA-B16EC946507A}"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D457E-1EA8-41CC-B02E-DA1834C1E7A4}"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1606-4301-487C-9BEC-F60C3D118BBA}"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28EB41-720F-449E-8E3C-FA4DFB498691}"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AACC7-90FD-4AB5-9CD5-9EF21AC85EA2}"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87A3CB-66D0-43F7-817C-EF8A7A747EB1}"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45E14-7A10-45C8-8330-4888CECB52FC}" type="datetime1">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3B4EC1-05CD-4E30-9302-5C33C50E99A1}" type="datetime1">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7BF81-B333-496B-BDA2-5C42393945F5}" type="datetime1">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10F1F0-A5C5-4D85-8658-643C9E67BB93}"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AB67DA-06DA-4960-92B0-EE7F52A55FC8}"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FEB8DEA-3009-4231-B15F-3D2F3A92EF53}" type="datetime1">
              <a:rPr lang="en-US" smtClean="0"/>
              <a:t>1/14/2019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 of the day</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Dog {</a:t>
            </a: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bark()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"woof "</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Basenji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Dog {</a:t>
            </a: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bark() { }</a:t>
            </a:r>
          </a:p>
          <a:p>
            <a:pPr marL="0" indent="0">
              <a:buNone/>
            </a:pPr>
            <a:r>
              <a:rPr lang="en-US" dirty="0">
                <a:solidFill>
                  <a:srgbClr val="000000"/>
                </a:solidFill>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Bark {</a:t>
            </a: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Dog </a:t>
            </a:r>
            <a:r>
              <a:rPr lang="en-US" dirty="0">
                <a:solidFill>
                  <a:srgbClr val="6A3E3E"/>
                </a:solidFill>
                <a:latin typeface="Consolas" panose="020B0609020204030204" pitchFamily="49" charset="0"/>
              </a:rPr>
              <a:t>woofer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Dog();</a:t>
            </a:r>
          </a:p>
          <a:p>
            <a:pPr marL="0" indent="0">
              <a:buNone/>
            </a:pPr>
            <a:r>
              <a:rPr lang="en-US" dirty="0">
                <a:solidFill>
                  <a:srgbClr val="000000"/>
                </a:solidFill>
                <a:latin typeface="Consolas" panose="020B0609020204030204" pitchFamily="49" charset="0"/>
              </a:rPr>
              <a:t>        Dog </a:t>
            </a:r>
            <a:r>
              <a:rPr lang="en-US" dirty="0">
                <a:solidFill>
                  <a:srgbClr val="6A3E3E"/>
                </a:solidFill>
                <a:latin typeface="Consolas" panose="020B0609020204030204" pitchFamily="49" charset="0"/>
              </a:rPr>
              <a:t>nipper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Basenji();</a:t>
            </a:r>
          </a:p>
          <a:p>
            <a:pPr marL="0" indent="0">
              <a:buNone/>
            </a:pP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woofer</a:t>
            </a:r>
            <a:r>
              <a:rPr lang="en-US" dirty="0" err="1">
                <a:solidFill>
                  <a:srgbClr val="000000"/>
                </a:solidFill>
                <a:latin typeface="Consolas" panose="020B0609020204030204" pitchFamily="49" charset="0"/>
              </a:rPr>
              <a:t>.</a:t>
            </a:r>
            <a:r>
              <a:rPr lang="en-US" i="1" dirty="0" err="1">
                <a:solidFill>
                  <a:srgbClr val="000000"/>
                </a:solidFill>
                <a:latin typeface="Consolas" panose="020B0609020204030204" pitchFamily="49" charset="0"/>
              </a:rPr>
              <a:t>bark</a:t>
            </a:r>
            <a:r>
              <a:rPr lang="en-US"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nipper</a:t>
            </a:r>
            <a:r>
              <a:rPr lang="en-US" dirty="0" err="1">
                <a:solidFill>
                  <a:srgbClr val="000000"/>
                </a:solidFill>
                <a:latin typeface="Consolas" panose="020B0609020204030204" pitchFamily="49" charset="0"/>
              </a:rPr>
              <a:t>.</a:t>
            </a:r>
            <a:r>
              <a:rPr lang="en-US" i="1" dirty="0" err="1">
                <a:solidFill>
                  <a:srgbClr val="000000"/>
                </a:solidFill>
                <a:latin typeface="Consolas" panose="020B0609020204030204" pitchFamily="49" charset="0"/>
              </a:rPr>
              <a:t>bark</a:t>
            </a:r>
            <a:r>
              <a:rPr lang="en-US"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pic>
        <p:nvPicPr>
          <p:cNvPr id="1026" name="Picture 2" descr="https://upload.wikimedia.org/wikipedia/commons/f/f9/Basenji,_Bronc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253" y="533400"/>
            <a:ext cx="2875547" cy="2953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58091" y="3486665"/>
            <a:ext cx="1595309" cy="646331"/>
          </a:xfrm>
          <a:prstGeom prst="rect">
            <a:avLst/>
          </a:prstGeom>
          <a:noFill/>
        </p:spPr>
        <p:txBody>
          <a:bodyPr wrap="none" rtlCol="0">
            <a:spAutoFit/>
          </a:bodyPr>
          <a:lstStyle/>
          <a:p>
            <a:pPr algn="ctr"/>
            <a:r>
              <a:rPr lang="en-US" dirty="0"/>
              <a:t>Basenji</a:t>
            </a:r>
          </a:p>
          <a:p>
            <a:pPr algn="ctr"/>
            <a:r>
              <a:rPr lang="en-US" dirty="0"/>
              <a:t>(doesn’t bark)</a:t>
            </a:r>
          </a:p>
        </p:txBody>
      </p:sp>
      <p:sp>
        <p:nvSpPr>
          <p:cNvPr id="6" name="TextBox 5"/>
          <p:cNvSpPr txBox="1"/>
          <p:nvPr/>
        </p:nvSpPr>
        <p:spPr>
          <a:xfrm>
            <a:off x="3124200" y="6107668"/>
            <a:ext cx="3082895" cy="369332"/>
          </a:xfrm>
          <a:prstGeom prst="rect">
            <a:avLst/>
          </a:prstGeom>
          <a:noFill/>
        </p:spPr>
        <p:txBody>
          <a:bodyPr wrap="none" rtlCol="0">
            <a:spAutoFit/>
          </a:bodyPr>
          <a:lstStyle/>
          <a:p>
            <a:r>
              <a:rPr lang="en-US" dirty="0"/>
              <a:t>What does this program do?</a:t>
            </a:r>
          </a:p>
        </p:txBody>
      </p:sp>
    </p:spTree>
    <p:extLst>
      <p:ext uri="{BB962C8B-B14F-4D97-AF65-F5344CB8AC3E}">
        <p14:creationId xmlns:p14="http://schemas.microsoft.com/office/powerpoint/2010/main" val="176885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381000"/>
            <a:ext cx="8649613" cy="609600"/>
          </a:xfrm>
        </p:spPr>
        <p:txBody>
          <a:bodyPr>
            <a:normAutofit fontScale="90000"/>
          </a:bodyPr>
          <a:lstStyle/>
          <a:p>
            <a:r>
              <a:rPr lang="en-US" altLang="en-US" dirty="0"/>
              <a:t>How </a:t>
            </a:r>
            <a:r>
              <a:rPr lang="en-US" altLang="en-US" dirty="0">
                <a:solidFill>
                  <a:srgbClr val="0070C0"/>
                </a:solidFill>
              </a:rPr>
              <a:t>Singleton</a:t>
            </a:r>
            <a:r>
              <a:rPr lang="en-US" altLang="en-US" dirty="0"/>
              <a:t> Logger Used</a:t>
            </a:r>
          </a:p>
        </p:txBody>
      </p:sp>
      <p:graphicFrame>
        <p:nvGraphicFramePr>
          <p:cNvPr id="18435" name="Object 3"/>
          <p:cNvGraphicFramePr>
            <a:graphicFrameLocks noGrp="1" noChangeAspect="1"/>
          </p:cNvGraphicFramePr>
          <p:nvPr>
            <p:ph idx="1"/>
            <p:extLst/>
          </p:nvPr>
        </p:nvGraphicFramePr>
        <p:xfrm>
          <a:off x="1066800" y="1335088"/>
          <a:ext cx="7010400" cy="4989512"/>
        </p:xfrm>
        <a:graphic>
          <a:graphicData uri="http://schemas.openxmlformats.org/presentationml/2006/ole">
            <mc:AlternateContent xmlns:mc="http://schemas.openxmlformats.org/markup-compatibility/2006">
              <mc:Choice xmlns:v="urn:schemas-microsoft-com:vml" Requires="v">
                <p:oleObj spid="_x0000_s3136" name="Visio" r:id="rId4" imgW="6296760" imgH="4482000" progId="Visio.Drawing.11">
                  <p:embed/>
                </p:oleObj>
              </mc:Choice>
              <mc:Fallback>
                <p:oleObj name="Visio" r:id="rId4" imgW="6296760" imgH="4482000" progId="Visio.Drawing.11">
                  <p:embed/>
                  <p:pic>
                    <p:nvPicPr>
                      <p:cNvPr id="18435"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335088"/>
                        <a:ext cx="7010400" cy="4989512"/>
                      </a:xfrm>
                      <a:prstGeom prst="rect">
                        <a:avLst/>
                      </a:prstGeom>
                      <a:noFill/>
                      <a:ln>
                        <a:noFill/>
                      </a:ln>
                      <a:effectLst/>
                    </p:spPr>
                  </p:pic>
                </p:oleObj>
              </mc:Fallback>
            </mc:AlternateContent>
          </a:graphicData>
        </a:graphic>
      </p:graphicFrame>
      <p:sp>
        <p:nvSpPr>
          <p:cNvPr id="2" name="TextBox 1"/>
          <p:cNvSpPr txBox="1"/>
          <p:nvPr/>
        </p:nvSpPr>
        <p:spPr>
          <a:xfrm>
            <a:off x="4219707" y="2438400"/>
            <a:ext cx="1266693" cy="276999"/>
          </a:xfrm>
          <a:prstGeom prst="rect">
            <a:avLst/>
          </a:prstGeom>
          <a:solidFill>
            <a:schemeClr val="bg1"/>
          </a:solidFill>
          <a:ln>
            <a:noFill/>
          </a:ln>
        </p:spPr>
        <p:txBody>
          <a:bodyPr wrap="none" rtlCol="0">
            <a:spAutoFit/>
          </a:bodyPr>
          <a:lstStyle/>
          <a:p>
            <a:r>
              <a:rPr lang="en-US" sz="1200"/>
              <a:t>      Logger        </a:t>
            </a:r>
            <a:endParaRPr lang="en-US" sz="2000" dirty="0"/>
          </a:p>
        </p:txBody>
      </p:sp>
      <p:sp>
        <p:nvSpPr>
          <p:cNvPr id="5" name="TextBox 4"/>
          <p:cNvSpPr txBox="1"/>
          <p:nvPr/>
        </p:nvSpPr>
        <p:spPr>
          <a:xfrm>
            <a:off x="3198250" y="2819400"/>
            <a:ext cx="2916183" cy="830997"/>
          </a:xfrm>
          <a:prstGeom prst="rect">
            <a:avLst/>
          </a:prstGeom>
          <a:solidFill>
            <a:schemeClr val="bg1"/>
          </a:solidFill>
          <a:ln>
            <a:noFill/>
          </a:ln>
        </p:spPr>
        <p:txBody>
          <a:bodyPr wrap="none" rtlCol="0">
            <a:spAutoFit/>
          </a:bodyPr>
          <a:lstStyle/>
          <a:p>
            <a:r>
              <a:rPr lang="en-US" sz="1200" dirty="0"/>
              <a:t>instance : Logger</a:t>
            </a:r>
          </a:p>
          <a:p>
            <a:endParaRPr lang="en-US" sz="1200" dirty="0"/>
          </a:p>
          <a:p>
            <a:r>
              <a:rPr lang="en-US" sz="1200" dirty="0" err="1"/>
              <a:t>allocateChannel</a:t>
            </a:r>
            <a:r>
              <a:rPr lang="en-US" sz="1200" dirty="0"/>
              <a:t> : </a:t>
            </a:r>
            <a:r>
              <a:rPr lang="en-US" sz="1200" dirty="0" err="1"/>
              <a:t>IAllocateChannel</a:t>
            </a:r>
            <a:br>
              <a:rPr lang="en-US" sz="2000" dirty="0"/>
            </a:br>
            <a:r>
              <a:rPr lang="en-US" sz="1200" dirty="0" err="1"/>
              <a:t>deallocateChannel</a:t>
            </a:r>
            <a:r>
              <a:rPr lang="en-US" sz="1200" dirty="0"/>
              <a:t> : </a:t>
            </a:r>
            <a:r>
              <a:rPr lang="en-US" sz="1200" dirty="0" err="1"/>
              <a:t>IDeallocateChannel</a:t>
            </a:r>
            <a:endParaRPr lang="en-US" sz="1200" dirty="0"/>
          </a:p>
        </p:txBody>
      </p:sp>
      <p:sp>
        <p:nvSpPr>
          <p:cNvPr id="6" name="TextBox 5"/>
          <p:cNvSpPr txBox="1"/>
          <p:nvPr/>
        </p:nvSpPr>
        <p:spPr>
          <a:xfrm>
            <a:off x="3200400" y="3733800"/>
            <a:ext cx="2087431" cy="276999"/>
          </a:xfrm>
          <a:prstGeom prst="rect">
            <a:avLst/>
          </a:prstGeom>
          <a:solidFill>
            <a:schemeClr val="bg1"/>
          </a:solidFill>
          <a:ln>
            <a:noFill/>
          </a:ln>
        </p:spPr>
        <p:txBody>
          <a:bodyPr wrap="none" rtlCol="0">
            <a:spAutoFit/>
          </a:bodyPr>
          <a:lstStyle/>
          <a:p>
            <a:r>
              <a:rPr lang="en-US" sz="1200"/>
              <a:t>getInstance</a:t>
            </a:r>
            <a:r>
              <a:rPr lang="en-US" sz="1200" dirty="0"/>
              <a:t>: </a:t>
            </a:r>
            <a:r>
              <a:rPr lang="en-US" sz="1200" dirty="0" err="1"/>
              <a:t>LoggerFactory</a:t>
            </a:r>
            <a:endParaRPr lang="en-US" sz="2000" dirty="0"/>
          </a:p>
        </p:txBody>
      </p:sp>
      <p:sp>
        <p:nvSpPr>
          <p:cNvPr id="8" name="TextBox 7"/>
          <p:cNvSpPr txBox="1"/>
          <p:nvPr/>
        </p:nvSpPr>
        <p:spPr>
          <a:xfrm>
            <a:off x="3200400" y="3741003"/>
            <a:ext cx="3257623" cy="830997"/>
          </a:xfrm>
          <a:prstGeom prst="rect">
            <a:avLst/>
          </a:prstGeom>
          <a:solidFill>
            <a:schemeClr val="bg1"/>
          </a:solidFill>
          <a:ln>
            <a:noFill/>
          </a:ln>
        </p:spPr>
        <p:txBody>
          <a:bodyPr wrap="none" rtlCol="0">
            <a:spAutoFit/>
          </a:bodyPr>
          <a:lstStyle/>
          <a:p>
            <a:r>
              <a:rPr lang="en-US" sz="1200" dirty="0" err="1"/>
              <a:t>getInstance</a:t>
            </a:r>
            <a:r>
              <a:rPr lang="en-US" sz="1200" dirty="0"/>
              <a:t>() : Logger</a:t>
            </a:r>
          </a:p>
          <a:p>
            <a:endParaRPr lang="en-US" sz="1200" dirty="0"/>
          </a:p>
          <a:p>
            <a:r>
              <a:rPr lang="en-US" sz="1200" dirty="0" err="1"/>
              <a:t>getAllocateChannel</a:t>
            </a:r>
            <a:r>
              <a:rPr lang="en-US" sz="1200" dirty="0"/>
              <a:t>() : </a:t>
            </a:r>
            <a:r>
              <a:rPr lang="en-US" sz="1200" dirty="0" err="1"/>
              <a:t>IAllocateChannel</a:t>
            </a:r>
            <a:br>
              <a:rPr lang="en-US" sz="2000" dirty="0"/>
            </a:br>
            <a:r>
              <a:rPr lang="en-US" sz="1200" dirty="0" err="1"/>
              <a:t>getDeallocateChannel</a:t>
            </a:r>
            <a:r>
              <a:rPr lang="en-US" sz="1200" dirty="0"/>
              <a:t>() : </a:t>
            </a:r>
            <a:r>
              <a:rPr lang="en-US" sz="1200" dirty="0" err="1"/>
              <a:t>IDeallocateChannel</a:t>
            </a:r>
            <a:endParaRPr lang="en-US" sz="1200" dirty="0"/>
          </a:p>
        </p:txBody>
      </p:sp>
      <p:sp>
        <p:nvSpPr>
          <p:cNvPr id="9" name="TextBox 8"/>
          <p:cNvSpPr txBox="1"/>
          <p:nvPr/>
        </p:nvSpPr>
        <p:spPr>
          <a:xfrm>
            <a:off x="2667000" y="5133201"/>
            <a:ext cx="1829347" cy="261610"/>
          </a:xfrm>
          <a:prstGeom prst="rect">
            <a:avLst/>
          </a:prstGeom>
          <a:solidFill>
            <a:schemeClr val="bg1"/>
          </a:solidFill>
          <a:ln>
            <a:noFill/>
          </a:ln>
        </p:spPr>
        <p:txBody>
          <a:bodyPr wrap="none" rtlCol="0">
            <a:spAutoFit/>
          </a:bodyPr>
          <a:lstStyle/>
          <a:p>
            <a:r>
              <a:rPr lang="en-US" sz="1100" dirty="0"/>
              <a:t>Logger </a:t>
            </a:r>
            <a:r>
              <a:rPr lang="en-US" sz="1100" dirty="0" err="1"/>
              <a:t>getInstance</a:t>
            </a:r>
            <a:r>
              <a:rPr lang="en-US" sz="1100" dirty="0"/>
              <a:t>()         </a:t>
            </a:r>
            <a:endParaRPr lang="en-US" sz="1800" dirty="0"/>
          </a:p>
        </p:txBody>
      </p:sp>
      <p:sp>
        <p:nvSpPr>
          <p:cNvPr id="10" name="TextBox 9"/>
          <p:cNvSpPr txBox="1"/>
          <p:nvPr/>
        </p:nvSpPr>
        <p:spPr>
          <a:xfrm>
            <a:off x="2183031" y="5436513"/>
            <a:ext cx="1085554" cy="430887"/>
          </a:xfrm>
          <a:prstGeom prst="rect">
            <a:avLst/>
          </a:prstGeom>
          <a:solidFill>
            <a:schemeClr val="bg1"/>
          </a:solidFill>
          <a:ln>
            <a:noFill/>
          </a:ln>
        </p:spPr>
        <p:txBody>
          <a:bodyPr wrap="none" rtlCol="0">
            <a:spAutoFit/>
          </a:bodyPr>
          <a:lstStyle/>
          <a:p>
            <a:r>
              <a:rPr lang="en-US" sz="1100" dirty="0"/>
              <a:t>null )</a:t>
            </a:r>
            <a:br>
              <a:rPr lang="en-US" sz="1100" dirty="0"/>
            </a:br>
            <a:r>
              <a:rPr lang="en-US" sz="1100" dirty="0"/>
              <a:t>Logger            </a:t>
            </a:r>
            <a:endParaRPr lang="en-US" sz="1800" dirty="0"/>
          </a:p>
        </p:txBody>
      </p:sp>
      <p:sp>
        <p:nvSpPr>
          <p:cNvPr id="4" name="Rectangle 3"/>
          <p:cNvSpPr/>
          <p:nvPr/>
        </p:nvSpPr>
        <p:spPr bwMode="auto">
          <a:xfrm>
            <a:off x="2057400" y="5436513"/>
            <a:ext cx="125631" cy="2022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12" name="Straight Connector 11"/>
          <p:cNvCxnSpPr/>
          <p:nvPr/>
        </p:nvCxnSpPr>
        <p:spPr bwMode="auto">
          <a:xfrm>
            <a:off x="1905000" y="5394811"/>
            <a:ext cx="762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69875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r>
              <a:rPr lang="en-US" dirty="0"/>
              <a:t>Lazy vs. Eager Initialization</a:t>
            </a:r>
          </a:p>
        </p:txBody>
      </p:sp>
      <p:sp>
        <p:nvSpPr>
          <p:cNvPr id="35842" name="Rectangle 2"/>
          <p:cNvSpPr>
            <a:spLocks noGrp="1" noChangeArrowheads="1"/>
          </p:cNvSpPr>
          <p:nvPr>
            <p:ph type="body" idx="1"/>
          </p:nvPr>
        </p:nvSpPr>
        <p:spPr>
          <a:xfrm>
            <a:off x="533400" y="1371600"/>
            <a:ext cx="8036719" cy="4953000"/>
          </a:xfrm>
          <a:ln/>
        </p:spPr>
        <p:txBody>
          <a:bodyPr/>
          <a:lstStyle/>
          <a:p>
            <a:r>
              <a:rPr lang="en-US" dirty="0">
                <a:solidFill>
                  <a:srgbClr val="0000FF"/>
                </a:solidFill>
              </a:rPr>
              <a:t>Lazy</a:t>
            </a:r>
            <a:r>
              <a:rPr lang="en-US" dirty="0"/>
              <a:t>:</a:t>
            </a:r>
          </a:p>
          <a:p>
            <a:pPr marL="598268" lvl="1">
              <a:spcBef>
                <a:spcPts val="422"/>
              </a:spcBef>
              <a:buNone/>
            </a:pPr>
            <a:r>
              <a:rPr lang="en-US" sz="2100" i="1" dirty="0">
                <a:latin typeface="Courier"/>
                <a:cs typeface="Courier"/>
              </a:rPr>
              <a:t>	private static Logger instance;</a:t>
            </a:r>
            <a:br>
              <a:rPr lang="en-US" sz="2100" i="1" dirty="0">
                <a:latin typeface="Courier"/>
                <a:cs typeface="Courier"/>
              </a:rPr>
            </a:br>
            <a:r>
              <a:rPr lang="en-US" sz="2100" i="1" dirty="0">
                <a:latin typeface="Courier"/>
                <a:cs typeface="Courier"/>
              </a:rPr>
              <a:t>public static Logger </a:t>
            </a:r>
            <a:r>
              <a:rPr lang="en-US" sz="2100" i="1" dirty="0" err="1">
                <a:latin typeface="Courier"/>
                <a:cs typeface="Courier"/>
              </a:rPr>
              <a:t>getInstance</a:t>
            </a:r>
            <a:r>
              <a:rPr lang="en-US" sz="2100" i="1" dirty="0">
                <a:latin typeface="Courier"/>
                <a:cs typeface="Courier"/>
              </a:rPr>
              <a:t>() {</a:t>
            </a:r>
            <a:br>
              <a:rPr lang="en-US" sz="2100" i="1" dirty="0">
                <a:latin typeface="Courier"/>
                <a:cs typeface="Courier"/>
              </a:rPr>
            </a:br>
            <a:r>
              <a:rPr lang="en-US" sz="2100" i="1" dirty="0">
                <a:latin typeface="Courier"/>
                <a:cs typeface="Courier"/>
              </a:rPr>
              <a:t>	if (instance == null)</a:t>
            </a:r>
            <a:br>
              <a:rPr lang="en-US" sz="2100" i="1" dirty="0">
                <a:latin typeface="Courier"/>
                <a:cs typeface="Courier"/>
              </a:rPr>
            </a:br>
            <a:r>
              <a:rPr lang="en-US" sz="2100" i="1" dirty="0">
                <a:latin typeface="Courier"/>
                <a:cs typeface="Courier"/>
              </a:rPr>
              <a:t>		instance = new Logger();</a:t>
            </a:r>
            <a:br>
              <a:rPr lang="en-US" sz="2100" i="1" dirty="0">
                <a:latin typeface="Courier"/>
                <a:cs typeface="Courier"/>
              </a:rPr>
            </a:br>
            <a:r>
              <a:rPr lang="en-US" sz="2100" i="1" dirty="0">
                <a:latin typeface="Courier"/>
                <a:cs typeface="Courier"/>
              </a:rPr>
              <a:t>	return instance;</a:t>
            </a:r>
            <a:br>
              <a:rPr lang="en-US" sz="2100" i="1" dirty="0">
                <a:latin typeface="Courier"/>
                <a:cs typeface="Courier"/>
              </a:rPr>
            </a:br>
            <a:r>
              <a:rPr lang="en-US" sz="2100" i="1" dirty="0">
                <a:latin typeface="Courier"/>
                <a:cs typeface="Courier"/>
              </a:rPr>
              <a:t>}</a:t>
            </a:r>
            <a:br>
              <a:rPr lang="en-US" sz="2100" i="1" dirty="0">
                <a:latin typeface="Courier"/>
                <a:cs typeface="Courier"/>
              </a:rPr>
            </a:br>
            <a:endParaRPr lang="en-US" sz="2100" i="1" dirty="0">
              <a:latin typeface="Courier"/>
              <a:cs typeface="Courier"/>
            </a:endParaRPr>
          </a:p>
          <a:p>
            <a:r>
              <a:rPr lang="en-US" dirty="0">
                <a:solidFill>
                  <a:srgbClr val="CC0000"/>
                </a:solidFill>
              </a:rPr>
              <a:t>Eager</a:t>
            </a:r>
            <a:r>
              <a:rPr lang="en-US" dirty="0"/>
              <a:t>:</a:t>
            </a:r>
          </a:p>
          <a:p>
            <a:pPr marL="598268" lvl="1">
              <a:spcBef>
                <a:spcPts val="422"/>
              </a:spcBef>
              <a:buNone/>
            </a:pPr>
            <a:r>
              <a:rPr lang="en-US" sz="2100" i="1" dirty="0">
                <a:latin typeface="Courier"/>
                <a:cs typeface="Courier"/>
              </a:rPr>
              <a:t>	private static Logger instance = new </a:t>
            </a:r>
            <a:r>
              <a:rPr lang="en-US" sz="2100" i="1" dirty="0" err="1">
                <a:latin typeface="Courier"/>
                <a:cs typeface="Courier"/>
              </a:rPr>
              <a:t>LoggerFactory</a:t>
            </a:r>
            <a:r>
              <a:rPr lang="en-US" sz="2100" i="1" dirty="0">
                <a:latin typeface="Courier"/>
                <a:cs typeface="Courier"/>
              </a:rPr>
              <a:t>();</a:t>
            </a:r>
            <a:br>
              <a:rPr lang="en-US" sz="2100" i="1" dirty="0">
                <a:latin typeface="Courier"/>
                <a:cs typeface="Courier"/>
              </a:rPr>
            </a:br>
            <a:r>
              <a:rPr lang="en-US" sz="2100" i="1" dirty="0">
                <a:latin typeface="Courier"/>
                <a:cs typeface="Courier"/>
              </a:rPr>
              <a:t>public static Logger </a:t>
            </a:r>
            <a:r>
              <a:rPr lang="en-US" sz="2100" i="1" dirty="0" err="1">
                <a:latin typeface="Courier"/>
                <a:cs typeface="Courier"/>
              </a:rPr>
              <a:t>getInstance</a:t>
            </a:r>
            <a:r>
              <a:rPr lang="en-US" sz="2100" i="1" dirty="0">
                <a:latin typeface="Courier"/>
                <a:cs typeface="Courier"/>
              </a:rPr>
              <a:t>() {</a:t>
            </a:r>
            <a:br>
              <a:rPr lang="en-US" sz="2100" i="1" dirty="0">
                <a:latin typeface="Courier"/>
                <a:cs typeface="Courier"/>
              </a:rPr>
            </a:br>
            <a:r>
              <a:rPr lang="en-US" sz="2100" i="1" dirty="0">
                <a:latin typeface="Courier"/>
                <a:cs typeface="Courier"/>
              </a:rPr>
              <a:t>	return instance;</a:t>
            </a:r>
            <a:br>
              <a:rPr lang="en-US" sz="2100" i="1" dirty="0">
                <a:latin typeface="Courier"/>
                <a:cs typeface="Courier"/>
              </a:rPr>
            </a:br>
            <a:r>
              <a:rPr lang="en-US" sz="2100" i="1" dirty="0">
                <a:latin typeface="Courier"/>
                <a:cs typeface="Courier"/>
              </a:rPr>
              <a:t>}</a:t>
            </a:r>
          </a:p>
          <a:p>
            <a:endParaRPr lang="en-US" dirty="0"/>
          </a:p>
        </p:txBody>
      </p:sp>
      <p:sp>
        <p:nvSpPr>
          <p:cNvPr id="35843" name="AutoShape 3"/>
          <p:cNvSpPr>
            <a:spLocks/>
          </p:cNvSpPr>
          <p:nvPr/>
        </p:nvSpPr>
        <p:spPr bwMode="auto">
          <a:xfrm>
            <a:off x="5867400" y="5638800"/>
            <a:ext cx="2553891" cy="526852"/>
          </a:xfrm>
          <a:prstGeom prst="roundRect">
            <a:avLst>
              <a:gd name="adj" fmla="val 25421"/>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b="1" dirty="0">
                <a:effectLst>
                  <a:outerShdw blurRad="38100" dist="38100" dir="2700000" algn="tl">
                    <a:srgbClr val="000000"/>
                  </a:outerShdw>
                </a:effectLst>
                <a:ea typeface="Helvetica Neue Light" charset="0"/>
                <a:cs typeface="Helvetica Neue Light" charset="0"/>
              </a:rPr>
              <a:t>Pros and cons?</a:t>
            </a:r>
          </a:p>
        </p:txBody>
      </p:sp>
    </p:spTree>
    <p:extLst>
      <p:ext uri="{BB962C8B-B14F-4D97-AF65-F5344CB8AC3E}">
        <p14:creationId xmlns:p14="http://schemas.microsoft.com/office/powerpoint/2010/main" val="197202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35842">
                                            <p:txEl>
                                              <p:pRg st="2" end="2"/>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3584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utoUpdateAnimBg="0"/>
      <p:bldP spid="358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48200" y="2301958"/>
            <a:ext cx="4470400" cy="2422442"/>
          </a:xfrm>
          <a:prstGeom prst="rect">
            <a:avLst/>
          </a:prstGeom>
        </p:spPr>
      </p:pic>
      <p:sp>
        <p:nvSpPr>
          <p:cNvPr id="2" name="Title 1"/>
          <p:cNvSpPr>
            <a:spLocks noGrp="1"/>
          </p:cNvSpPr>
          <p:nvPr>
            <p:ph type="title"/>
          </p:nvPr>
        </p:nvSpPr>
        <p:spPr>
          <a:xfrm>
            <a:off x="381000" y="381000"/>
            <a:ext cx="8229600" cy="609600"/>
          </a:xfrm>
        </p:spPr>
        <p:txBody>
          <a:bodyPr>
            <a:normAutofit fontScale="90000"/>
          </a:bodyPr>
          <a:lstStyle/>
          <a:p>
            <a:pPr>
              <a:spcBef>
                <a:spcPts val="1200"/>
              </a:spcBef>
            </a:pPr>
            <a:r>
              <a:rPr lang="en-US" dirty="0">
                <a:solidFill>
                  <a:srgbClr val="0070C0"/>
                </a:solidFill>
              </a:rPr>
              <a:t>Singleton</a:t>
            </a:r>
            <a:r>
              <a:rPr lang="en-US" dirty="0"/>
              <a:t>: Applicability</a:t>
            </a:r>
          </a:p>
        </p:txBody>
      </p:sp>
      <p:sp>
        <p:nvSpPr>
          <p:cNvPr id="3" name="Content Placeholder 2"/>
          <p:cNvSpPr>
            <a:spLocks noGrp="1"/>
          </p:cNvSpPr>
          <p:nvPr>
            <p:ph idx="1"/>
          </p:nvPr>
        </p:nvSpPr>
        <p:spPr>
          <a:xfrm>
            <a:off x="381000" y="1295400"/>
            <a:ext cx="6400800" cy="5105400"/>
          </a:xfrm>
        </p:spPr>
        <p:txBody>
          <a:bodyPr/>
          <a:lstStyle/>
          <a:p>
            <a:pPr marL="0" indent="0">
              <a:spcBef>
                <a:spcPts val="1200"/>
              </a:spcBef>
              <a:buNone/>
            </a:pPr>
            <a:r>
              <a:rPr lang="en-US" dirty="0">
                <a:solidFill>
                  <a:srgbClr val="0070C0"/>
                </a:solidFill>
              </a:rPr>
              <a:t>Use the Singleton Design Pattern…</a:t>
            </a:r>
          </a:p>
          <a:p>
            <a:pPr>
              <a:spcBef>
                <a:spcPts val="1200"/>
              </a:spcBef>
            </a:pPr>
            <a:r>
              <a:rPr lang="en-US" dirty="0"/>
              <a:t>To add unique object instance for a given class, e.g.:</a:t>
            </a:r>
          </a:p>
          <a:p>
            <a:pPr lvl="1">
              <a:spcBef>
                <a:spcPts val="1200"/>
              </a:spcBef>
            </a:pPr>
            <a:r>
              <a:rPr lang="en-US" dirty="0">
                <a:solidFill>
                  <a:srgbClr val="00B050"/>
                </a:solidFill>
              </a:rPr>
              <a:t>Print spooler, File System</a:t>
            </a:r>
            <a:br>
              <a:rPr lang="en-US" dirty="0">
                <a:solidFill>
                  <a:srgbClr val="00B050"/>
                </a:solidFill>
              </a:rPr>
            </a:br>
            <a:r>
              <a:rPr lang="en-US" dirty="0">
                <a:solidFill>
                  <a:srgbClr val="00B050"/>
                </a:solidFill>
              </a:rPr>
              <a:t>Window Manager</a:t>
            </a:r>
            <a:br>
              <a:rPr lang="en-US" dirty="0">
                <a:solidFill>
                  <a:srgbClr val="00B050"/>
                </a:solidFill>
              </a:rPr>
            </a:br>
            <a:br>
              <a:rPr lang="en-US" sz="3200" dirty="0">
                <a:solidFill>
                  <a:srgbClr val="00B050"/>
                </a:solidFill>
              </a:rPr>
            </a:br>
            <a:endParaRPr lang="en-US" dirty="0">
              <a:solidFill>
                <a:srgbClr val="00B050"/>
              </a:solidFill>
            </a:endParaRPr>
          </a:p>
          <a:p>
            <a:pPr>
              <a:spcBef>
                <a:spcPts val="1200"/>
              </a:spcBef>
            </a:pPr>
            <a:r>
              <a:rPr lang="en-US" dirty="0">
                <a:solidFill>
                  <a:srgbClr val="0070C0"/>
                </a:solidFill>
              </a:rPr>
              <a:t>Singleton</a:t>
            </a:r>
            <a:r>
              <a:rPr lang="en-US" dirty="0"/>
              <a:t> answers the question: How to design the class such that any client cannot create more than one instance of the class?</a:t>
            </a:r>
          </a:p>
        </p:txBody>
      </p:sp>
    </p:spTree>
    <p:extLst>
      <p:ext uri="{BB962C8B-B14F-4D97-AF65-F5344CB8AC3E}">
        <p14:creationId xmlns:p14="http://schemas.microsoft.com/office/powerpoint/2010/main" val="186119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mage result for 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013" y="914400"/>
            <a:ext cx="1863587" cy="1857375"/>
          </a:xfrm>
          <a:prstGeom prst="rect">
            <a:avLst/>
          </a:prstGeom>
          <a:noFill/>
          <a:extLst>
            <a:ext uri="{909E8E84-426E-40DD-AFC4-6F175D3DCCD1}">
              <a14:hiddenFill xmlns:a14="http://schemas.microsoft.com/office/drawing/2010/main">
                <a:solidFill>
                  <a:srgbClr val="FFFFFF"/>
                </a:solidFill>
              </a14:hiddenFill>
            </a:ext>
          </a:extLst>
        </p:spPr>
      </p:pic>
      <p:sp>
        <p:nvSpPr>
          <p:cNvPr id="78850" name="Rectangle 2"/>
          <p:cNvSpPr>
            <a:spLocks noGrp="1" noChangeArrowheads="1"/>
          </p:cNvSpPr>
          <p:nvPr>
            <p:ph type="title"/>
          </p:nvPr>
        </p:nvSpPr>
        <p:spPr>
          <a:xfrm>
            <a:off x="380999" y="381000"/>
            <a:ext cx="8303741" cy="609600"/>
          </a:xfrm>
        </p:spPr>
        <p:txBody>
          <a:bodyPr>
            <a:normAutofit fontScale="90000"/>
          </a:bodyPr>
          <a:lstStyle/>
          <a:p>
            <a:r>
              <a:rPr lang="en-US" altLang="en-US" dirty="0">
                <a:solidFill>
                  <a:srgbClr val="0070C0"/>
                </a:solidFill>
              </a:rPr>
              <a:t>Singleton</a:t>
            </a:r>
            <a:r>
              <a:rPr lang="en-US" altLang="en-US" dirty="0"/>
              <a:t> Pattern: Consequences</a:t>
            </a:r>
          </a:p>
        </p:txBody>
      </p:sp>
      <p:sp>
        <p:nvSpPr>
          <p:cNvPr id="78851" name="Rectangle 3"/>
          <p:cNvSpPr>
            <a:spLocks noGrp="1" noChangeArrowheads="1"/>
          </p:cNvSpPr>
          <p:nvPr>
            <p:ph type="body" idx="1"/>
          </p:nvPr>
        </p:nvSpPr>
        <p:spPr>
          <a:xfrm>
            <a:off x="381000" y="1143000"/>
            <a:ext cx="8534400" cy="5410200"/>
          </a:xfrm>
        </p:spPr>
        <p:txBody>
          <a:bodyPr/>
          <a:lstStyle/>
          <a:p>
            <a:r>
              <a:rPr lang="en-US" altLang="en-US" sz="2400" dirty="0"/>
              <a:t>Controlled access to sole instance</a:t>
            </a:r>
          </a:p>
          <a:p>
            <a:pPr marL="622300" lvl="1" indent="-279400"/>
            <a:r>
              <a:rPr lang="en-US" altLang="en-US" sz="2000" dirty="0"/>
              <a:t>As the constructor is protected, the class </a:t>
            </a:r>
            <a:br>
              <a:rPr lang="en-US" altLang="en-US" sz="2000" dirty="0"/>
            </a:br>
            <a:r>
              <a:rPr lang="en-US" altLang="en-US" sz="2000" dirty="0"/>
              <a:t>controls when an instance is created</a:t>
            </a:r>
            <a:br>
              <a:rPr lang="en-US" altLang="en-US" sz="2000" dirty="0"/>
            </a:br>
            <a:endParaRPr lang="en-US" altLang="en-US" sz="1400" dirty="0"/>
          </a:p>
          <a:p>
            <a:r>
              <a:rPr lang="en-US" altLang="en-US" sz="2400" dirty="0"/>
              <a:t>Reduced name space</a:t>
            </a:r>
          </a:p>
          <a:p>
            <a:pPr marL="622300" lvl="1" indent="-279400"/>
            <a:r>
              <a:rPr lang="en-US" altLang="en-US" sz="2000" dirty="0"/>
              <a:t>Eliminates need for global variables that store single instances</a:t>
            </a:r>
            <a:br>
              <a:rPr lang="en-US" altLang="en-US" sz="2000" dirty="0"/>
            </a:br>
            <a:endParaRPr lang="en-US" altLang="en-US" sz="1400" dirty="0"/>
          </a:p>
          <a:p>
            <a:r>
              <a:rPr lang="en-US" altLang="en-US" sz="2400" dirty="0"/>
              <a:t>Permits refinement of operations and representations</a:t>
            </a:r>
          </a:p>
          <a:p>
            <a:pPr marL="622300" lvl="1" indent="-279400"/>
            <a:r>
              <a:rPr lang="en-US" altLang="en-US" sz="2000" dirty="0"/>
              <a:t>You can easily sub-class the Singleton</a:t>
            </a:r>
            <a:br>
              <a:rPr lang="en-US" altLang="en-US" sz="2000" dirty="0"/>
            </a:br>
            <a:endParaRPr lang="en-US" altLang="en-US" sz="1400" dirty="0"/>
          </a:p>
          <a:p>
            <a:r>
              <a:rPr lang="en-US" altLang="en-US" sz="2400" dirty="0"/>
              <a:t>Permits a variable number of instances</a:t>
            </a:r>
          </a:p>
          <a:p>
            <a:pPr marL="622300" lvl="1" indent="-279400"/>
            <a:r>
              <a:rPr lang="en-US" altLang="en-US" sz="2000" dirty="0"/>
              <a:t>Class is easily modified to allow n instances when n is not 1</a:t>
            </a:r>
            <a:br>
              <a:rPr lang="en-US" altLang="en-US" sz="2000" dirty="0"/>
            </a:br>
            <a:endParaRPr lang="en-US" altLang="en-US" sz="1400" dirty="0"/>
          </a:p>
          <a:p>
            <a:r>
              <a:rPr lang="en-US" altLang="en-US" sz="2400" dirty="0"/>
              <a:t>More flexible than class operations</a:t>
            </a:r>
          </a:p>
          <a:p>
            <a:pPr marL="622300" lvl="1" indent="-279400"/>
            <a:r>
              <a:rPr lang="en-US" altLang="en-US" sz="2000" dirty="0"/>
              <a:t>This pattern eliminates the need for class (i.e. static) methods</a:t>
            </a:r>
          </a:p>
        </p:txBody>
      </p:sp>
    </p:spTree>
    <p:extLst>
      <p:ext uri="{BB962C8B-B14F-4D97-AF65-F5344CB8AC3E}">
        <p14:creationId xmlns:p14="http://schemas.microsoft.com/office/powerpoint/2010/main" val="411146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5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5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8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600" y="235741"/>
            <a:ext cx="1828800" cy="18235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8913" name="Rectangle 1"/>
          <p:cNvSpPr>
            <a:spLocks noGrp="1" noChangeArrowheads="1"/>
          </p:cNvSpPr>
          <p:nvPr>
            <p:ph type="title"/>
          </p:nvPr>
        </p:nvSpPr>
        <p:spPr>
          <a:ln/>
        </p:spPr>
        <p:txBody>
          <a:bodyPr/>
          <a:lstStyle/>
          <a:p>
            <a:r>
              <a:rPr lang="en-US" dirty="0">
                <a:solidFill>
                  <a:srgbClr val="0070C0"/>
                </a:solidFill>
              </a:rPr>
              <a:t>Singleton</a:t>
            </a:r>
            <a:r>
              <a:rPr lang="en-US" dirty="0">
                <a:solidFill>
                  <a:srgbClr val="00B050"/>
                </a:solidFill>
              </a:rPr>
              <a:t> </a:t>
            </a:r>
            <a:r>
              <a:rPr lang="en-US" dirty="0"/>
              <a:t>Considered Harmful?</a:t>
            </a:r>
          </a:p>
        </p:txBody>
      </p:sp>
      <p:sp>
        <p:nvSpPr>
          <p:cNvPr id="38914" name="Rectangle 2"/>
          <p:cNvSpPr>
            <a:spLocks noGrp="1" noChangeArrowheads="1"/>
          </p:cNvSpPr>
          <p:nvPr>
            <p:ph type="body" idx="1"/>
          </p:nvPr>
        </p:nvSpPr>
        <p:spPr>
          <a:xfrm>
            <a:off x="381000" y="1524000"/>
            <a:ext cx="8610600" cy="4724400"/>
          </a:xfrm>
          <a:ln/>
        </p:spPr>
        <p:txBody>
          <a:bodyPr/>
          <a:lstStyle/>
          <a:p>
            <a:r>
              <a:rPr lang="en-US" dirty="0"/>
              <a:t>Introduces global dependencies</a:t>
            </a:r>
          </a:p>
          <a:p>
            <a:endParaRPr lang="en-US" dirty="0"/>
          </a:p>
          <a:p>
            <a:r>
              <a:rPr lang="en-US" dirty="0"/>
              <a:t>Hard to test since it introduces global state (also leaks resources)</a:t>
            </a:r>
          </a:p>
          <a:p>
            <a:r>
              <a:rPr lang="en-US" dirty="0"/>
              <a:t>A </a:t>
            </a:r>
            <a:r>
              <a:rPr lang="en-US" dirty="0">
                <a:solidFill>
                  <a:srgbClr val="0070C0"/>
                </a:solidFill>
              </a:rPr>
              <a:t>Singleton </a:t>
            </a:r>
            <a:r>
              <a:rPr lang="en-US" dirty="0"/>
              <a:t>today is a multi-ton tomorrow</a:t>
            </a:r>
          </a:p>
          <a:p>
            <a:r>
              <a:rPr lang="en-US" dirty="0"/>
              <a:t>Low cohesion — class is responsible for domain duties </a:t>
            </a:r>
            <a:r>
              <a:rPr lang="en-US" i="1" dirty="0"/>
              <a:t>and</a:t>
            </a:r>
            <a:r>
              <a:rPr lang="en-US" dirty="0"/>
              <a:t> for limiting number of instances</a:t>
            </a:r>
          </a:p>
        </p:txBody>
      </p:sp>
      <p:sp>
        <p:nvSpPr>
          <p:cNvPr id="38915" name="Rectangle 3"/>
          <p:cNvSpPr>
            <a:spLocks/>
          </p:cNvSpPr>
          <p:nvPr/>
        </p:nvSpPr>
        <p:spPr bwMode="auto">
          <a:xfrm>
            <a:off x="553641" y="5960567"/>
            <a:ext cx="4018359" cy="223242"/>
          </a:xfrm>
          <a:prstGeom prst="rect">
            <a:avLst/>
          </a:prstGeom>
          <a:noFill/>
          <a:ln w="12700">
            <a:noFill/>
            <a:miter lim="800000"/>
            <a:headEnd type="none" w="med" len="med"/>
            <a:tailEnd type="none" w="med" len="med"/>
          </a:ln>
        </p:spPr>
        <p:txBody>
          <a:bodyPr lIns="0" tIns="0" rIns="0" bIns="0" anchor="ctr">
            <a:prstTxWarp prst="textNoShape">
              <a:avLst/>
            </a:prstTxWarp>
          </a:bodyPr>
          <a:lstStyle/>
          <a:p>
            <a:pPr algn="l"/>
            <a:r>
              <a:rPr lang="en-US" sz="1000" dirty="0">
                <a:effectLst>
                  <a:outerShdw blurRad="38100" dist="38100" dir="2700000" algn="tl">
                    <a:srgbClr val="000000"/>
                  </a:outerShdw>
                </a:effectLst>
                <a:ea typeface="Helvetica Neue Light" charset="0"/>
                <a:cs typeface="Helvetica Neue Light" charset="0"/>
              </a:rPr>
              <a:t>http://blogs.msdn.com/scottdensmore/archive/2004/05/25/140827.aspx</a:t>
            </a:r>
          </a:p>
        </p:txBody>
      </p:sp>
      <p:sp>
        <p:nvSpPr>
          <p:cNvPr id="38916" name="Rectangle 4"/>
          <p:cNvSpPr>
            <a:spLocks/>
          </p:cNvSpPr>
          <p:nvPr/>
        </p:nvSpPr>
        <p:spPr bwMode="auto">
          <a:xfrm>
            <a:off x="553641" y="6183809"/>
            <a:ext cx="4018359" cy="223242"/>
          </a:xfrm>
          <a:prstGeom prst="rect">
            <a:avLst/>
          </a:prstGeom>
          <a:noFill/>
          <a:ln w="12700">
            <a:noFill/>
            <a:miter lim="800000"/>
            <a:headEnd type="none" w="med" len="med"/>
            <a:tailEnd type="none" w="med" len="med"/>
          </a:ln>
        </p:spPr>
        <p:txBody>
          <a:bodyPr lIns="0" tIns="0" rIns="0" bIns="0" anchor="ctr">
            <a:prstTxWarp prst="textNoShape">
              <a:avLst/>
            </a:prstTxWarp>
          </a:bodyPr>
          <a:lstStyle/>
          <a:p>
            <a:pPr algn="l"/>
            <a:r>
              <a:rPr lang="en-US" sz="1000" dirty="0">
                <a:effectLst>
                  <a:outerShdw blurRad="38100" dist="38100" dir="2700000" algn="tl">
                    <a:srgbClr val="000000"/>
                  </a:outerShdw>
                </a:effectLst>
                <a:ea typeface="Helvetica Neue Light" charset="0"/>
                <a:cs typeface="Helvetica Neue Light" charset="0"/>
              </a:rPr>
              <a:t>http://tech.puredanger.com/2007/07/03/pattern-hate-singleton/</a:t>
            </a:r>
          </a:p>
        </p:txBody>
      </p:sp>
      <p:grpSp>
        <p:nvGrpSpPr>
          <p:cNvPr id="2" name="Group 5"/>
          <p:cNvGrpSpPr>
            <a:grpSpLocks/>
          </p:cNvGrpSpPr>
          <p:nvPr/>
        </p:nvGrpSpPr>
        <p:grpSpPr bwMode="auto">
          <a:xfrm>
            <a:off x="4826889" y="4346199"/>
            <a:ext cx="3809685" cy="714375"/>
            <a:chOff x="0" y="0"/>
            <a:chExt cx="3412" cy="640"/>
          </a:xfrm>
        </p:grpSpPr>
        <p:sp>
          <p:nvSpPr>
            <p:cNvPr id="38918" name="AutoShape 6"/>
            <p:cNvSpPr>
              <a:spLocks/>
            </p:cNvSpPr>
            <p:nvPr/>
          </p:nvSpPr>
          <p:spPr bwMode="auto">
            <a:xfrm>
              <a:off x="390" y="0"/>
              <a:ext cx="3022" cy="640"/>
            </a:xfrm>
            <a:prstGeom prst="roundRect">
              <a:avLst>
                <a:gd name="adj" fmla="val 1875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prstTxWarp prst="textNoShape">
                <a:avLst/>
              </a:prstTxWarp>
            </a:bodyPr>
            <a:lstStyle/>
            <a:p>
              <a:r>
                <a:rPr lang="en-US" sz="2100" b="1" dirty="0">
                  <a:effectLst>
                    <a:outerShdw blurRad="38100" dist="38100" dir="2700000" algn="tl">
                      <a:srgbClr val="000000"/>
                    </a:outerShdw>
                  </a:effectLst>
                  <a:ea typeface="Helvetica Neue Light" charset="0"/>
                  <a:cs typeface="Helvetica Neue Light" charset="0"/>
                </a:rPr>
                <a:t>Instead, use Factory to control instance creation</a:t>
              </a:r>
            </a:p>
          </p:txBody>
        </p:sp>
        <p:sp>
          <p:nvSpPr>
            <p:cNvPr id="38919" name="Line 7"/>
            <p:cNvSpPr>
              <a:spLocks noChangeShapeType="1"/>
            </p:cNvSpPr>
            <p:nvPr/>
          </p:nvSpPr>
          <p:spPr bwMode="auto">
            <a:xfrm>
              <a:off x="0" y="6"/>
              <a:ext cx="372" cy="307"/>
            </a:xfrm>
            <a:prstGeom prst="line">
              <a:avLst/>
            </a:prstGeom>
            <a:noFill/>
            <a:ln w="50800">
              <a:solidFill>
                <a:schemeClr val="tx1"/>
              </a:solidFill>
              <a:prstDash val="solid"/>
              <a:round/>
              <a:headEnd type="stealth" w="med" len="med"/>
              <a:tailEnd type="none" w="med" len="med"/>
            </a:ln>
          </p:spPr>
          <p:txBody>
            <a:bodyPr>
              <a:prstTxWarp prst="textNoShape">
                <a:avLst/>
              </a:prstTxWarp>
            </a:bodyPr>
            <a:lstStyle/>
            <a:p>
              <a:endParaRPr lang="en-US"/>
            </a:p>
          </p:txBody>
        </p:sp>
      </p:grpSp>
      <p:grpSp>
        <p:nvGrpSpPr>
          <p:cNvPr id="3" name="Group 8"/>
          <p:cNvGrpSpPr>
            <a:grpSpLocks/>
          </p:cNvGrpSpPr>
          <p:nvPr/>
        </p:nvGrpSpPr>
        <p:grpSpPr bwMode="auto">
          <a:xfrm>
            <a:off x="4038959" y="1885857"/>
            <a:ext cx="4683430" cy="530602"/>
            <a:chOff x="75" y="27"/>
            <a:chExt cx="2758" cy="640"/>
          </a:xfrm>
        </p:grpSpPr>
        <p:sp>
          <p:nvSpPr>
            <p:cNvPr id="38921" name="AutoShape 9"/>
            <p:cNvSpPr>
              <a:spLocks/>
            </p:cNvSpPr>
            <p:nvPr/>
          </p:nvSpPr>
          <p:spPr bwMode="auto">
            <a:xfrm>
              <a:off x="545" y="27"/>
              <a:ext cx="2288" cy="640"/>
            </a:xfrm>
            <a:prstGeom prst="roundRect">
              <a:avLst>
                <a:gd name="adj" fmla="val 1875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100" b="1" dirty="0">
                  <a:effectLst>
                    <a:outerShdw blurRad="38100" dist="38100" dir="2700000" algn="tl">
                      <a:srgbClr val="000000"/>
                    </a:outerShdw>
                  </a:effectLst>
                  <a:ea typeface="Helvetica Neue Light" charset="0"/>
                  <a:cs typeface="Helvetica Neue Light" charset="0"/>
                </a:rPr>
                <a:t>Favor Dependency Injection</a:t>
              </a:r>
            </a:p>
          </p:txBody>
        </p:sp>
        <p:sp>
          <p:nvSpPr>
            <p:cNvPr id="38922" name="Line 10"/>
            <p:cNvSpPr>
              <a:spLocks noChangeShapeType="1"/>
            </p:cNvSpPr>
            <p:nvPr/>
          </p:nvSpPr>
          <p:spPr bwMode="auto">
            <a:xfrm rot="10800000" flipH="1" flipV="1">
              <a:off x="75" y="51"/>
              <a:ext cx="455" cy="269"/>
            </a:xfrm>
            <a:prstGeom prst="line">
              <a:avLst/>
            </a:prstGeom>
            <a:noFill/>
            <a:ln w="50800">
              <a:solidFill>
                <a:schemeClr val="tx1"/>
              </a:solidFill>
              <a:prstDash val="solid"/>
              <a:round/>
              <a:headEnd type="stealth" w="med" len="med"/>
              <a:tailEnd type="none" w="med" len="med"/>
            </a:ln>
          </p:spPr>
          <p:txBody>
            <a:bodyPr>
              <a:prstTxWarp prst="textNoShape">
                <a:avLst/>
              </a:prstTxWarp>
            </a:bodyPr>
            <a:lstStyle/>
            <a:p>
              <a:endParaRPr lang="en-US"/>
            </a:p>
          </p:txBody>
        </p:sp>
      </p:grpSp>
    </p:spTree>
    <p:extLst>
      <p:ext uri="{BB962C8B-B14F-4D97-AF65-F5344CB8AC3E}">
        <p14:creationId xmlns:p14="http://schemas.microsoft.com/office/powerpoint/2010/main" val="211504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389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389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389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C:\Users\rupakhet\Downloads\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609481"/>
            <a:ext cx="6156960" cy="45811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Today</a:t>
            </a:r>
          </a:p>
        </p:txBody>
      </p:sp>
      <p:sp>
        <p:nvSpPr>
          <p:cNvPr id="4" name="Rectangle 3"/>
          <p:cNvSpPr/>
          <p:nvPr/>
        </p:nvSpPr>
        <p:spPr>
          <a:xfrm>
            <a:off x="762000" y="4237672"/>
            <a:ext cx="4267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That’s right! We can crystallize pieces of computation so that the object invoking the computation doesn’t need to worry about how to do things, it just uses our crystallized method to get it done</a:t>
            </a:r>
          </a:p>
        </p:txBody>
      </p:sp>
      <p:sp>
        <p:nvSpPr>
          <p:cNvPr id="5" name="Rectangle 4"/>
          <p:cNvSpPr/>
          <p:nvPr/>
        </p:nvSpPr>
        <p:spPr>
          <a:xfrm>
            <a:off x="457200" y="2713672"/>
            <a:ext cx="3730028"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We take encapsulation to a whole new level: we’re going to encapsulate method invocation!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85551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5A03-B268-4AE5-BE3B-65CC27C7F386}"/>
              </a:ext>
            </a:extLst>
          </p:cNvPr>
          <p:cNvSpPr>
            <a:spLocks noGrp="1"/>
          </p:cNvSpPr>
          <p:nvPr>
            <p:ph type="ctrTitle"/>
          </p:nvPr>
        </p:nvSpPr>
        <p:spPr/>
        <p:txBody>
          <a:bodyPr/>
          <a:lstStyle/>
          <a:p>
            <a:r>
              <a:rPr lang="en-US" dirty="0"/>
              <a:t>Questions on Singleton</a:t>
            </a:r>
          </a:p>
        </p:txBody>
      </p:sp>
      <p:sp>
        <p:nvSpPr>
          <p:cNvPr id="5" name="Subtitle 4">
            <a:extLst>
              <a:ext uri="{FF2B5EF4-FFF2-40B4-BE49-F238E27FC236}">
                <a16:creationId xmlns:a16="http://schemas.microsoft.com/office/drawing/2014/main" id="{6B9AC206-144B-4C44-BF36-409524DFCBE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1558C73-558D-4D69-84C5-B3E46BD82D2B}"/>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7623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1D3-E136-455D-AE9F-1EBFD10FC3EE}"/>
              </a:ext>
            </a:extLst>
          </p:cNvPr>
          <p:cNvSpPr>
            <a:spLocks noGrp="1"/>
          </p:cNvSpPr>
          <p:nvPr>
            <p:ph type="title"/>
          </p:nvPr>
        </p:nvSpPr>
        <p:spPr/>
        <p:txBody>
          <a:bodyPr/>
          <a:lstStyle/>
          <a:p>
            <a:r>
              <a:rPr lang="en-US" dirty="0"/>
              <a:t>Private constructors?</a:t>
            </a:r>
          </a:p>
        </p:txBody>
      </p:sp>
      <p:sp>
        <p:nvSpPr>
          <p:cNvPr id="3" name="Content Placeholder 2">
            <a:extLst>
              <a:ext uri="{FF2B5EF4-FFF2-40B4-BE49-F238E27FC236}">
                <a16:creationId xmlns:a16="http://schemas.microsoft.com/office/drawing/2014/main" id="{7F34C4F7-0F88-4CD0-B5D0-3E2B3B6770D8}"/>
              </a:ext>
            </a:extLst>
          </p:cNvPr>
          <p:cNvSpPr>
            <a:spLocks noGrp="1"/>
          </p:cNvSpPr>
          <p:nvPr>
            <p:ph idx="1"/>
          </p:nvPr>
        </p:nvSpPr>
        <p:spPr/>
        <p:txBody>
          <a:bodyPr/>
          <a:lstStyle/>
          <a:p>
            <a:r>
              <a:rPr lang="en-US" dirty="0"/>
              <a:t>I am just confused on why the Singleton constructor needs to be private. Why is it better to make it private with a </a:t>
            </a:r>
            <a:r>
              <a:rPr lang="en-US" dirty="0" err="1"/>
              <a:t>getInstance</a:t>
            </a:r>
            <a:r>
              <a:rPr lang="en-US" dirty="0"/>
              <a:t> method rather than making a public constructor?</a:t>
            </a:r>
          </a:p>
          <a:p>
            <a:r>
              <a:rPr lang="en-US" dirty="0"/>
              <a:t>Using private constructors seems odd to me. It doesn't really make sense to my why they would exist except for this express purpose. Is there any other reason to sue one?</a:t>
            </a:r>
          </a:p>
        </p:txBody>
      </p:sp>
      <p:sp>
        <p:nvSpPr>
          <p:cNvPr id="4" name="Slide Number Placeholder 3">
            <a:extLst>
              <a:ext uri="{FF2B5EF4-FFF2-40B4-BE49-F238E27FC236}">
                <a16:creationId xmlns:a16="http://schemas.microsoft.com/office/drawing/2014/main" id="{C61F3179-F4F6-47FA-9C50-370C7E681D76}"/>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a:extLst>
              <a:ext uri="{FF2B5EF4-FFF2-40B4-BE49-F238E27FC236}">
                <a16:creationId xmlns:a16="http://schemas.microsoft.com/office/drawing/2014/main" id="{13E44DA8-A1BD-41AE-89FE-495F2EE03BD2}"/>
              </a:ext>
            </a:extLst>
          </p:cNvPr>
          <p:cNvSpPr txBox="1"/>
          <p:nvPr/>
        </p:nvSpPr>
        <p:spPr>
          <a:xfrm>
            <a:off x="1119773" y="5073134"/>
            <a:ext cx="6904454" cy="369332"/>
          </a:xfrm>
          <a:prstGeom prst="rect">
            <a:avLst/>
          </a:prstGeom>
          <a:noFill/>
          <a:ln>
            <a:solidFill>
              <a:schemeClr val="tx1"/>
            </a:solidFill>
          </a:ln>
        </p:spPr>
        <p:txBody>
          <a:bodyPr wrap="none" rtlCol="0">
            <a:spAutoFit/>
          </a:bodyPr>
          <a:lstStyle/>
          <a:p>
            <a:r>
              <a:rPr lang="en-US" dirty="0"/>
              <a:t>What terrible thing </a:t>
            </a:r>
            <a:r>
              <a:rPr lang="en-US" b="1" dirty="0"/>
              <a:t>will</a:t>
            </a:r>
            <a:r>
              <a:rPr lang="en-US" dirty="0"/>
              <a:t> happen if you make the constructor public?</a:t>
            </a:r>
          </a:p>
        </p:txBody>
      </p:sp>
    </p:spTree>
    <p:extLst>
      <p:ext uri="{BB962C8B-B14F-4D97-AF65-F5344CB8AC3E}">
        <p14:creationId xmlns:p14="http://schemas.microsoft.com/office/powerpoint/2010/main" val="198055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8A31-EC7B-4FB0-889E-619DAFD8C904}"/>
              </a:ext>
            </a:extLst>
          </p:cNvPr>
          <p:cNvSpPr>
            <a:spLocks noGrp="1"/>
          </p:cNvSpPr>
          <p:nvPr>
            <p:ph type="title"/>
          </p:nvPr>
        </p:nvSpPr>
        <p:spPr/>
        <p:txBody>
          <a:bodyPr/>
          <a:lstStyle/>
          <a:p>
            <a:r>
              <a:rPr lang="en-US" dirty="0"/>
              <a:t>Abuses?</a:t>
            </a:r>
          </a:p>
        </p:txBody>
      </p:sp>
      <p:sp>
        <p:nvSpPr>
          <p:cNvPr id="3" name="Content Placeholder 2">
            <a:extLst>
              <a:ext uri="{FF2B5EF4-FFF2-40B4-BE49-F238E27FC236}">
                <a16:creationId xmlns:a16="http://schemas.microsoft.com/office/drawing/2014/main" id="{CFB19392-DAF2-4598-915A-EE5DB99A2498}"/>
              </a:ext>
            </a:extLst>
          </p:cNvPr>
          <p:cNvSpPr>
            <a:spLocks noGrp="1"/>
          </p:cNvSpPr>
          <p:nvPr>
            <p:ph idx="1"/>
          </p:nvPr>
        </p:nvSpPr>
        <p:spPr/>
        <p:txBody>
          <a:bodyPr/>
          <a:lstStyle/>
          <a:p>
            <a:r>
              <a:rPr lang="en-US" dirty="0"/>
              <a:t>Are there any other major benefits to the Singleton pattern other than ensuring that a class only has one instance.</a:t>
            </a:r>
          </a:p>
          <a:p>
            <a:endParaRPr lang="en-US" dirty="0"/>
          </a:p>
          <a:p>
            <a:r>
              <a:rPr lang="en-US" dirty="0"/>
              <a:t>In the last part of the chapter, it mentions that there are ways for Singleton to be abused, but it doesn't give specific examples of how this could occur.  What are some common ways for Singleton to be abused/used incorrectly?</a:t>
            </a:r>
          </a:p>
        </p:txBody>
      </p:sp>
      <p:sp>
        <p:nvSpPr>
          <p:cNvPr id="4" name="Slide Number Placeholder 3">
            <a:extLst>
              <a:ext uri="{FF2B5EF4-FFF2-40B4-BE49-F238E27FC236}">
                <a16:creationId xmlns:a16="http://schemas.microsoft.com/office/drawing/2014/main" id="{2483EE0D-EF83-4266-9FBB-5C30802A8F80}"/>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78116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34EF-34C3-410B-A819-57625E5C447C}"/>
              </a:ext>
            </a:extLst>
          </p:cNvPr>
          <p:cNvSpPr>
            <a:spLocks noGrp="1"/>
          </p:cNvSpPr>
          <p:nvPr>
            <p:ph type="title"/>
          </p:nvPr>
        </p:nvSpPr>
        <p:spPr/>
        <p:txBody>
          <a:bodyPr/>
          <a:lstStyle/>
          <a:p>
            <a:r>
              <a:rPr lang="en-US" dirty="0"/>
              <a:t>Consider this 220 problem</a:t>
            </a:r>
          </a:p>
        </p:txBody>
      </p:sp>
      <p:sp>
        <p:nvSpPr>
          <p:cNvPr id="3" name="Content Placeholder 2">
            <a:extLst>
              <a:ext uri="{FF2B5EF4-FFF2-40B4-BE49-F238E27FC236}">
                <a16:creationId xmlns:a16="http://schemas.microsoft.com/office/drawing/2014/main" id="{74EF2CCA-25D6-488B-8F71-C5181859EA10}"/>
              </a:ext>
            </a:extLst>
          </p:cNvPr>
          <p:cNvSpPr>
            <a:spLocks noGrp="1"/>
          </p:cNvSpPr>
          <p:nvPr>
            <p:ph sz="half" idx="1"/>
          </p:nvPr>
        </p:nvSpPr>
        <p:spPr>
          <a:xfrm>
            <a:off x="457200" y="3962400"/>
            <a:ext cx="7848600" cy="2429256"/>
          </a:xfrm>
        </p:spPr>
        <p:txBody>
          <a:bodyPr/>
          <a:lstStyle/>
          <a:p>
            <a:r>
              <a:rPr lang="en-US" dirty="0"/>
              <a:t>2D version of “Linear Lights Out” homework</a:t>
            </a:r>
          </a:p>
          <a:p>
            <a:endParaRPr lang="en-US" dirty="0"/>
          </a:p>
          <a:p>
            <a:r>
              <a:rPr lang="en-US" dirty="0"/>
              <a:t>How would you design the ActionListener?</a:t>
            </a:r>
          </a:p>
        </p:txBody>
      </p:sp>
      <p:sp>
        <p:nvSpPr>
          <p:cNvPr id="4" name="Slide Number Placeholder 3">
            <a:extLst>
              <a:ext uri="{FF2B5EF4-FFF2-40B4-BE49-F238E27FC236}">
                <a16:creationId xmlns:a16="http://schemas.microsoft.com/office/drawing/2014/main" id="{85384365-1B18-412B-B26E-354BDC33092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1026" name="Picture 2" descr="https://upload.wikimedia.org/wikipedia/commons/thumb/a/a9/LightsOutIllustration.svg/400px-LightsOutIllustration.svg.png">
            <a:extLst>
              <a:ext uri="{FF2B5EF4-FFF2-40B4-BE49-F238E27FC236}">
                <a16:creationId xmlns:a16="http://schemas.microsoft.com/office/drawing/2014/main" id="{A1665FC4-E9C9-46E6-9965-559B10EC37C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620000" cy="2400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F904856-376C-4E06-ABE2-7B92F60713E0}"/>
              </a:ext>
            </a:extLst>
          </p:cNvPr>
          <p:cNvSpPr/>
          <p:nvPr/>
        </p:nvSpPr>
        <p:spPr>
          <a:xfrm>
            <a:off x="2057400" y="6136624"/>
            <a:ext cx="5791200" cy="369332"/>
          </a:xfrm>
          <a:prstGeom prst="rect">
            <a:avLst/>
          </a:prstGeom>
        </p:spPr>
        <p:txBody>
          <a:bodyPr wrap="square">
            <a:spAutoFit/>
          </a:bodyPr>
          <a:lstStyle/>
          <a:p>
            <a:r>
              <a:rPr lang="en-US" dirty="0"/>
              <a:t>https://en.wikipedia.org/wiki/Lights_Out_(game)</a:t>
            </a:r>
          </a:p>
        </p:txBody>
      </p:sp>
    </p:spTree>
    <p:extLst>
      <p:ext uri="{BB962C8B-B14F-4D97-AF65-F5344CB8AC3E}">
        <p14:creationId xmlns:p14="http://schemas.microsoft.com/office/powerpoint/2010/main" val="351886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AB99-B5F9-4D3D-B124-C1185EB555F2}"/>
              </a:ext>
            </a:extLst>
          </p:cNvPr>
          <p:cNvSpPr>
            <a:spLocks noGrp="1"/>
          </p:cNvSpPr>
          <p:nvPr>
            <p:ph type="title"/>
          </p:nvPr>
        </p:nvSpPr>
        <p:spPr/>
        <p:txBody>
          <a:bodyPr/>
          <a:lstStyle/>
          <a:p>
            <a:r>
              <a:rPr lang="en-US" dirty="0"/>
              <a:t>Quiz: what does this program do?</a:t>
            </a:r>
          </a:p>
        </p:txBody>
      </p:sp>
      <p:sp>
        <p:nvSpPr>
          <p:cNvPr id="3" name="Content Placeholder 2">
            <a:extLst>
              <a:ext uri="{FF2B5EF4-FFF2-40B4-BE49-F238E27FC236}">
                <a16:creationId xmlns:a16="http://schemas.microsoft.com/office/drawing/2014/main" id="{2EB79CAE-021E-42E1-A479-A218324D1510}"/>
              </a:ext>
            </a:extLst>
          </p:cNvPr>
          <p:cNvSpPr>
            <a:spLocks noGrp="1"/>
          </p:cNvSpPr>
          <p:nvPr>
            <p:ph idx="1"/>
          </p:nvPr>
        </p:nvSpPr>
        <p:spPr/>
        <p:txBody>
          <a:bodyPr>
            <a:normAutofit fontScale="85000" lnSpcReduction="10000"/>
          </a:bodyPr>
          <a:lstStyle/>
          <a:p>
            <a:pPr marL="0" indent="0">
              <a:buNone/>
            </a:pPr>
            <a:r>
              <a:rPr lang="en-US" dirty="0"/>
              <a:t>public class </a:t>
            </a:r>
            <a:r>
              <a:rPr lang="en-US" dirty="0" err="1"/>
              <a:t>TooEager</a:t>
            </a:r>
            <a:r>
              <a:rPr lang="en-US" dirty="0"/>
              <a:t> {</a:t>
            </a:r>
          </a:p>
          <a:p>
            <a:pPr marL="0" indent="0">
              <a:buNone/>
            </a:pPr>
            <a:r>
              <a:rPr lang="en-US" dirty="0"/>
              <a:t>       private static </a:t>
            </a:r>
            <a:r>
              <a:rPr lang="en-US" dirty="0" err="1"/>
              <a:t>TooEager</a:t>
            </a:r>
            <a:r>
              <a:rPr lang="en-US" dirty="0"/>
              <a:t> </a:t>
            </a:r>
            <a:r>
              <a:rPr lang="en-US" dirty="0" err="1"/>
              <a:t>uniqueInstance</a:t>
            </a:r>
            <a:r>
              <a:rPr lang="en-US" dirty="0"/>
              <a:t> = new </a:t>
            </a:r>
            <a:r>
              <a:rPr lang="en-US" dirty="0" err="1"/>
              <a:t>TooEager</a:t>
            </a:r>
            <a:r>
              <a:rPr lang="en-US" dirty="0"/>
              <a:t>();</a:t>
            </a:r>
          </a:p>
          <a:p>
            <a:pPr marL="0" indent="0">
              <a:buNone/>
            </a:pPr>
            <a:r>
              <a:rPr lang="en-US" dirty="0"/>
              <a:t>       private static int </a:t>
            </a:r>
            <a:r>
              <a:rPr lang="en-US" dirty="0" err="1"/>
              <a:t>magicNumber</a:t>
            </a:r>
            <a:r>
              <a:rPr lang="en-US" dirty="0"/>
              <a:t> = 14;      </a:t>
            </a:r>
          </a:p>
          <a:p>
            <a:pPr marL="0" indent="0">
              <a:buNone/>
            </a:pPr>
            <a:r>
              <a:rPr lang="en-US" dirty="0"/>
              <a:t>       private </a:t>
            </a:r>
            <a:r>
              <a:rPr lang="en-US" dirty="0" err="1"/>
              <a:t>TooEager</a:t>
            </a:r>
            <a:r>
              <a:rPr lang="en-US" dirty="0"/>
              <a:t>(){</a:t>
            </a:r>
          </a:p>
          <a:p>
            <a:pPr marL="0" indent="0">
              <a:buNone/>
            </a:pPr>
            <a:r>
              <a:rPr lang="en-US" dirty="0"/>
              <a:t>              </a:t>
            </a:r>
            <a:r>
              <a:rPr lang="en-US" dirty="0" err="1"/>
              <a:t>System.out.println</a:t>
            </a:r>
            <a:r>
              <a:rPr lang="en-US" dirty="0"/>
              <a:t>(</a:t>
            </a:r>
            <a:r>
              <a:rPr lang="en-US" dirty="0" err="1"/>
              <a:t>magicNumber</a:t>
            </a:r>
            <a:r>
              <a:rPr lang="en-US" dirty="0"/>
              <a:t>++);</a:t>
            </a:r>
          </a:p>
          <a:p>
            <a:pPr marL="0" indent="0">
              <a:buNone/>
            </a:pPr>
            <a:r>
              <a:rPr lang="en-US" dirty="0"/>
              <a:t>       }      </a:t>
            </a:r>
          </a:p>
          <a:p>
            <a:pPr marL="0" indent="0">
              <a:buNone/>
            </a:pPr>
            <a:r>
              <a:rPr lang="en-US" dirty="0"/>
              <a:t>       public static </a:t>
            </a:r>
            <a:r>
              <a:rPr lang="en-US" dirty="0" err="1"/>
              <a:t>TooEager</a:t>
            </a:r>
            <a:r>
              <a:rPr lang="en-US" dirty="0"/>
              <a:t> </a:t>
            </a:r>
            <a:r>
              <a:rPr lang="en-US" dirty="0" err="1"/>
              <a:t>getInstance</a:t>
            </a:r>
            <a:r>
              <a:rPr lang="en-US" dirty="0"/>
              <a:t>(){</a:t>
            </a:r>
          </a:p>
          <a:p>
            <a:pPr marL="0" indent="0">
              <a:buNone/>
            </a:pPr>
            <a:r>
              <a:rPr lang="en-US" dirty="0"/>
              <a:t>              return </a:t>
            </a:r>
            <a:r>
              <a:rPr lang="en-US" dirty="0" err="1"/>
              <a:t>uniqueInstance</a:t>
            </a:r>
            <a:r>
              <a:rPr lang="en-US" dirty="0"/>
              <a:t>;</a:t>
            </a:r>
          </a:p>
          <a:p>
            <a:pPr marL="0" indent="0">
              <a:buNone/>
            </a:pPr>
            <a:r>
              <a:rPr lang="en-US" dirty="0"/>
              <a:t>       }      </a:t>
            </a:r>
          </a:p>
          <a:p>
            <a:pPr marL="0" indent="0">
              <a:buNone/>
            </a:pPr>
            <a:r>
              <a:rPr lang="en-US" dirty="0"/>
              <a:t>       public static void main(String[] </a:t>
            </a:r>
            <a:r>
              <a:rPr lang="en-US" dirty="0" err="1"/>
              <a:t>args</a:t>
            </a:r>
            <a:r>
              <a:rPr lang="en-US" dirty="0"/>
              <a:t>){</a:t>
            </a:r>
          </a:p>
          <a:p>
            <a:pPr marL="0" indent="0">
              <a:buNone/>
            </a:pPr>
            <a:r>
              <a:rPr lang="en-US" dirty="0"/>
              <a:t>              // </a:t>
            </a:r>
            <a:r>
              <a:rPr lang="en-US" dirty="0" err="1"/>
              <a:t>TooEager</a:t>
            </a:r>
            <a:r>
              <a:rPr lang="en-US" dirty="0"/>
              <a:t> is eagerly constructed, so it prints first, then this.</a:t>
            </a:r>
          </a:p>
          <a:p>
            <a:pPr marL="0" indent="0">
              <a:buNone/>
            </a:pPr>
            <a:r>
              <a:rPr lang="en-US" dirty="0"/>
              <a:t>              </a:t>
            </a:r>
            <a:r>
              <a:rPr lang="en-US" dirty="0" err="1"/>
              <a:t>System.out.println</a:t>
            </a:r>
            <a:r>
              <a:rPr lang="en-US" dirty="0"/>
              <a:t>(</a:t>
            </a:r>
            <a:r>
              <a:rPr lang="en-US" dirty="0" err="1"/>
              <a:t>magicNumber</a:t>
            </a:r>
            <a:r>
              <a:rPr lang="en-US" dirty="0"/>
              <a:t>);</a:t>
            </a:r>
          </a:p>
          <a:p>
            <a:pPr marL="0" indent="0">
              <a:buNone/>
            </a:pPr>
            <a:r>
              <a:rPr lang="en-US" dirty="0"/>
              <a:t>       }</a:t>
            </a:r>
          </a:p>
          <a:p>
            <a:pPr marL="0" indent="0">
              <a:buNone/>
            </a:pPr>
            <a:r>
              <a:rPr lang="en-US" dirty="0"/>
              <a:t>}</a:t>
            </a:r>
          </a:p>
        </p:txBody>
      </p:sp>
      <p:sp>
        <p:nvSpPr>
          <p:cNvPr id="4" name="Slide Number Placeholder 3">
            <a:extLst>
              <a:ext uri="{FF2B5EF4-FFF2-40B4-BE49-F238E27FC236}">
                <a16:creationId xmlns:a16="http://schemas.microsoft.com/office/drawing/2014/main" id="{3464BBE8-66F3-440E-8B20-9EAD01E8416E}"/>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308508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EF5539-00B6-4B63-8C8A-98CB75996E60}"/>
              </a:ext>
            </a:extLst>
          </p:cNvPr>
          <p:cNvSpPr>
            <a:spLocks noGrp="1"/>
          </p:cNvSpPr>
          <p:nvPr>
            <p:ph type="title"/>
          </p:nvPr>
        </p:nvSpPr>
        <p:spPr/>
        <p:txBody>
          <a:bodyPr/>
          <a:lstStyle/>
          <a:p>
            <a:r>
              <a:rPr lang="en-US" dirty="0"/>
              <a:t>Relevant quote</a:t>
            </a:r>
          </a:p>
        </p:txBody>
      </p:sp>
      <p:sp>
        <p:nvSpPr>
          <p:cNvPr id="5" name="Slide Number Placeholder 4">
            <a:extLst>
              <a:ext uri="{FF2B5EF4-FFF2-40B4-BE49-F238E27FC236}">
                <a16:creationId xmlns:a16="http://schemas.microsoft.com/office/drawing/2014/main" id="{D94224B6-169C-4E6A-A9F1-BB90E623C0A1}"/>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2050" name="Picture 2" descr="Image result for yoda once you start down the dark path">
            <a:extLst>
              <a:ext uri="{FF2B5EF4-FFF2-40B4-BE49-F238E27FC236}">
                <a16:creationId xmlns:a16="http://schemas.microsoft.com/office/drawing/2014/main" id="{FD0B86E6-9D23-4A04-A2C2-7D7587AA22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24025"/>
            <a:ext cx="82296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30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6CAF-0DD3-460A-B1E7-8E550E4740D3}"/>
              </a:ext>
            </a:extLst>
          </p:cNvPr>
          <p:cNvSpPr>
            <a:spLocks noGrp="1"/>
          </p:cNvSpPr>
          <p:nvPr>
            <p:ph type="title"/>
          </p:nvPr>
        </p:nvSpPr>
        <p:spPr/>
        <p:txBody>
          <a:bodyPr/>
          <a:lstStyle/>
          <a:p>
            <a:r>
              <a:rPr lang="en-US" dirty="0"/>
              <a:t>To recap</a:t>
            </a:r>
          </a:p>
        </p:txBody>
      </p:sp>
      <p:sp>
        <p:nvSpPr>
          <p:cNvPr id="6" name="Content Placeholder 5">
            <a:extLst>
              <a:ext uri="{FF2B5EF4-FFF2-40B4-BE49-F238E27FC236}">
                <a16:creationId xmlns:a16="http://schemas.microsoft.com/office/drawing/2014/main" id="{6C1E0E9B-D258-41ED-A15B-961A8628F3EA}"/>
              </a:ext>
            </a:extLst>
          </p:cNvPr>
          <p:cNvSpPr>
            <a:spLocks noGrp="1"/>
          </p:cNvSpPr>
          <p:nvPr>
            <p:ph idx="1"/>
          </p:nvPr>
        </p:nvSpPr>
        <p:spPr/>
        <p:txBody>
          <a:bodyPr/>
          <a:lstStyle/>
          <a:p>
            <a:r>
              <a:rPr lang="en-US" dirty="0"/>
              <a:t>When you invoke the static </a:t>
            </a:r>
            <a:r>
              <a:rPr lang="en-US" dirty="0" err="1"/>
              <a:t>getInstance</a:t>
            </a:r>
            <a:r>
              <a:rPr lang="en-US" dirty="0"/>
              <a:t>() method, you </a:t>
            </a:r>
            <a:r>
              <a:rPr lang="en-US" dirty="0">
                <a:solidFill>
                  <a:srgbClr val="FF0000"/>
                </a:solidFill>
              </a:rPr>
              <a:t>care where the Singleton comes from</a:t>
            </a:r>
            <a:r>
              <a:rPr lang="en-US" dirty="0"/>
              <a:t>.</a:t>
            </a:r>
          </a:p>
          <a:p>
            <a:r>
              <a:rPr lang="en-US" dirty="0"/>
              <a:t>Caring where things come from is an </a:t>
            </a:r>
            <a:r>
              <a:rPr lang="en-US" b="1" dirty="0">
                <a:solidFill>
                  <a:srgbClr val="FF0000"/>
                </a:solidFill>
              </a:rPr>
              <a:t>antipattern</a:t>
            </a:r>
            <a:r>
              <a:rPr lang="en-US" dirty="0"/>
              <a:t>.</a:t>
            </a:r>
          </a:p>
          <a:p>
            <a:endParaRPr lang="en-US" dirty="0"/>
          </a:p>
          <a:p>
            <a:r>
              <a:rPr lang="en-US" dirty="0"/>
              <a:t>There are lots of ways to not care.</a:t>
            </a:r>
          </a:p>
          <a:p>
            <a:pPr lvl="1"/>
            <a:r>
              <a:rPr lang="en-US" dirty="0"/>
              <a:t>Fowler:</a:t>
            </a:r>
          </a:p>
          <a:p>
            <a:pPr lvl="2"/>
            <a:r>
              <a:rPr lang="en-US" dirty="0"/>
              <a:t>Make all Singleton methods static.</a:t>
            </a:r>
          </a:p>
          <a:p>
            <a:pPr lvl="2"/>
            <a:r>
              <a:rPr lang="en-US" dirty="0"/>
              <a:t>Store state in instance variables.</a:t>
            </a:r>
          </a:p>
          <a:p>
            <a:pPr lvl="1"/>
            <a:r>
              <a:rPr lang="en-US" dirty="0"/>
              <a:t>I prefer the </a:t>
            </a:r>
            <a:r>
              <a:rPr lang="en-US" b="1" dirty="0"/>
              <a:t>dependency injection</a:t>
            </a:r>
            <a:r>
              <a:rPr lang="en-US" dirty="0"/>
              <a:t> approach.</a:t>
            </a:r>
          </a:p>
        </p:txBody>
      </p:sp>
      <p:sp>
        <p:nvSpPr>
          <p:cNvPr id="5" name="Slide Number Placeholder 4">
            <a:extLst>
              <a:ext uri="{FF2B5EF4-FFF2-40B4-BE49-F238E27FC236}">
                <a16:creationId xmlns:a16="http://schemas.microsoft.com/office/drawing/2014/main" id="{D9037F09-6C5C-4A61-AFEA-67F2F0051980}"/>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9306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CE50-AD4F-4E01-8BE9-A7B2EA137E32}"/>
              </a:ext>
            </a:extLst>
          </p:cNvPr>
          <p:cNvSpPr>
            <a:spLocks noGrp="1"/>
          </p:cNvSpPr>
          <p:nvPr>
            <p:ph type="title"/>
          </p:nvPr>
        </p:nvSpPr>
        <p:spPr/>
        <p:txBody>
          <a:bodyPr>
            <a:noAutofit/>
          </a:bodyPr>
          <a:lstStyle/>
          <a:p>
            <a:r>
              <a:rPr lang="en-US" sz="3200" dirty="0" err="1"/>
              <a:t>Guice</a:t>
            </a:r>
            <a:r>
              <a:rPr lang="en-US" sz="3200" dirty="0"/>
              <a:t> @Singleton – DIP approach</a:t>
            </a:r>
          </a:p>
        </p:txBody>
      </p:sp>
      <p:sp>
        <p:nvSpPr>
          <p:cNvPr id="3" name="Content Placeholder 2">
            <a:extLst>
              <a:ext uri="{FF2B5EF4-FFF2-40B4-BE49-F238E27FC236}">
                <a16:creationId xmlns:a16="http://schemas.microsoft.com/office/drawing/2014/main" id="{7321BB42-9A02-48AB-B5A6-7D7EFDF2CF6C}"/>
              </a:ext>
            </a:extLst>
          </p:cNvPr>
          <p:cNvSpPr>
            <a:spLocks noGrp="1"/>
          </p:cNvSpPr>
          <p:nvPr>
            <p:ph idx="1"/>
          </p:nvPr>
        </p:nvSpPr>
        <p:spPr/>
        <p:txBody>
          <a:bodyPr/>
          <a:lstStyle/>
          <a:p>
            <a:pPr marL="0" indent="0">
              <a:buNone/>
            </a:pPr>
            <a:r>
              <a:rPr lang="en-US" dirty="0"/>
              <a:t>// One and ONLY one </a:t>
            </a:r>
            <a:r>
              <a:rPr lang="en-US" dirty="0" err="1"/>
              <a:t>MySingleton</a:t>
            </a:r>
            <a:r>
              <a:rPr lang="en-US" dirty="0"/>
              <a:t> shared with everyone</a:t>
            </a:r>
          </a:p>
          <a:p>
            <a:pPr marL="0" indent="0">
              <a:buNone/>
            </a:pPr>
            <a:r>
              <a:rPr lang="en-US" dirty="0"/>
              <a:t>bind(</a:t>
            </a:r>
            <a:r>
              <a:rPr lang="en-US" dirty="0" err="1"/>
              <a:t>ChocolateBoiler.class</a:t>
            </a:r>
            <a:r>
              <a:rPr lang="en-US" dirty="0"/>
              <a:t>)</a:t>
            </a:r>
          </a:p>
          <a:p>
            <a:pPr marL="0" indent="0">
              <a:buNone/>
            </a:pPr>
            <a:r>
              <a:rPr lang="en-US" dirty="0"/>
              <a:t>	.</a:t>
            </a:r>
            <a:r>
              <a:rPr lang="en-US" dirty="0" err="1"/>
              <a:t>toInstance</a:t>
            </a:r>
            <a:r>
              <a:rPr lang="en-US" dirty="0"/>
              <a:t>(</a:t>
            </a:r>
            <a:r>
              <a:rPr lang="en-US" dirty="0" err="1"/>
              <a:t>ChocolateBoiler.getInstance</a:t>
            </a:r>
            <a:r>
              <a:rPr lang="en-US" dirty="0"/>
              <a:t>())</a:t>
            </a:r>
          </a:p>
          <a:p>
            <a:pPr marL="0" indent="0">
              <a:buNone/>
            </a:pPr>
            <a:r>
              <a:rPr lang="en-US" b="1" dirty="0"/>
              <a:t>	.in(</a:t>
            </a:r>
            <a:r>
              <a:rPr lang="en-US" b="1" dirty="0" err="1"/>
              <a:t>Singleton.class</a:t>
            </a:r>
            <a:r>
              <a:rPr lang="en-US" b="1" dirty="0"/>
              <a:t>)</a:t>
            </a:r>
          </a:p>
          <a:p>
            <a:pPr marL="0" indent="0">
              <a:buNone/>
            </a:pPr>
            <a:r>
              <a:rPr lang="en-US" dirty="0"/>
              <a:t>…</a:t>
            </a:r>
          </a:p>
          <a:p>
            <a:pPr marL="0" indent="0">
              <a:buNone/>
            </a:pPr>
            <a:r>
              <a:rPr lang="en-US" dirty="0"/>
              <a:t>// Singleton’s origin is now entirely hidden by </a:t>
            </a:r>
            <a:r>
              <a:rPr lang="en-US" dirty="0" err="1"/>
              <a:t>Guice</a:t>
            </a:r>
            <a:endParaRPr lang="en-US" dirty="0"/>
          </a:p>
          <a:p>
            <a:pPr marL="0" indent="0">
              <a:buNone/>
            </a:pPr>
            <a:r>
              <a:rPr lang="en-US" dirty="0"/>
              <a:t>@Inject</a:t>
            </a:r>
          </a:p>
          <a:p>
            <a:pPr marL="0" indent="0">
              <a:buNone/>
            </a:pPr>
            <a:r>
              <a:rPr lang="en-US" dirty="0"/>
              <a:t>public </a:t>
            </a:r>
            <a:r>
              <a:rPr lang="en-US" dirty="0" err="1"/>
              <a:t>ChocolatePizza</a:t>
            </a:r>
            <a:r>
              <a:rPr lang="en-US" dirty="0"/>
              <a:t>(</a:t>
            </a:r>
            <a:r>
              <a:rPr lang="en-US" dirty="0" err="1"/>
              <a:t>ChocolateBoiler</a:t>
            </a:r>
            <a:r>
              <a:rPr lang="en-US" dirty="0"/>
              <a:t> singleton)</a:t>
            </a:r>
          </a:p>
        </p:txBody>
      </p:sp>
      <p:sp>
        <p:nvSpPr>
          <p:cNvPr id="4" name="Slide Number Placeholder 3">
            <a:extLst>
              <a:ext uri="{FF2B5EF4-FFF2-40B4-BE49-F238E27FC236}">
                <a16:creationId xmlns:a16="http://schemas.microsoft.com/office/drawing/2014/main" id="{22DCFE45-AD59-4BA1-ABEF-35C4CF8F84E5}"/>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33922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CE50-AD4F-4E01-8BE9-A7B2EA137E32}"/>
              </a:ext>
            </a:extLst>
          </p:cNvPr>
          <p:cNvSpPr>
            <a:spLocks noGrp="1"/>
          </p:cNvSpPr>
          <p:nvPr>
            <p:ph type="title"/>
          </p:nvPr>
        </p:nvSpPr>
        <p:spPr/>
        <p:txBody>
          <a:bodyPr>
            <a:noAutofit/>
          </a:bodyPr>
          <a:lstStyle/>
          <a:p>
            <a:r>
              <a:rPr lang="en-US" sz="3200" dirty="0" err="1"/>
              <a:t>Guice</a:t>
            </a:r>
            <a:r>
              <a:rPr lang="en-US" sz="3200" dirty="0"/>
              <a:t> can make anything a Singleton!</a:t>
            </a:r>
          </a:p>
        </p:txBody>
      </p:sp>
      <p:sp>
        <p:nvSpPr>
          <p:cNvPr id="3" name="Content Placeholder 2">
            <a:extLst>
              <a:ext uri="{FF2B5EF4-FFF2-40B4-BE49-F238E27FC236}">
                <a16:creationId xmlns:a16="http://schemas.microsoft.com/office/drawing/2014/main" id="{7321BB42-9A02-48AB-B5A6-7D7EFDF2CF6C}"/>
              </a:ext>
            </a:extLst>
          </p:cNvPr>
          <p:cNvSpPr>
            <a:spLocks noGrp="1"/>
          </p:cNvSpPr>
          <p:nvPr>
            <p:ph idx="1"/>
          </p:nvPr>
        </p:nvSpPr>
        <p:spPr/>
        <p:txBody>
          <a:bodyPr/>
          <a:lstStyle/>
          <a:p>
            <a:pPr marL="0" indent="0">
              <a:buNone/>
            </a:pPr>
            <a:r>
              <a:rPr lang="en-US" dirty="0"/>
              <a:t>// </a:t>
            </a:r>
            <a:r>
              <a:rPr lang="en-US" dirty="0" err="1"/>
              <a:t>SlicedPepperoni</a:t>
            </a:r>
            <a:r>
              <a:rPr lang="en-US" dirty="0"/>
              <a:t> is now a Singleton!</a:t>
            </a:r>
          </a:p>
          <a:p>
            <a:pPr marL="0" indent="0">
              <a:buNone/>
            </a:pPr>
            <a:r>
              <a:rPr lang="en-US" dirty="0"/>
              <a:t>// It did not know it was going to be a Singleton!</a:t>
            </a:r>
          </a:p>
          <a:p>
            <a:pPr marL="0" indent="0">
              <a:buNone/>
            </a:pPr>
            <a:r>
              <a:rPr lang="en-US" dirty="0"/>
              <a:t>bind(</a:t>
            </a:r>
            <a:r>
              <a:rPr lang="en-US" dirty="0" err="1"/>
              <a:t>Pepperoni.class</a:t>
            </a:r>
            <a:r>
              <a:rPr lang="en-US" dirty="0"/>
              <a:t>)</a:t>
            </a:r>
          </a:p>
          <a:p>
            <a:pPr marL="0" indent="0">
              <a:buNone/>
            </a:pPr>
            <a:r>
              <a:rPr lang="en-US" dirty="0"/>
              <a:t>	.</a:t>
            </a:r>
            <a:r>
              <a:rPr lang="en-US" dirty="0" err="1"/>
              <a:t>toInstance</a:t>
            </a:r>
            <a:r>
              <a:rPr lang="en-US" dirty="0"/>
              <a:t>(new </a:t>
            </a:r>
            <a:r>
              <a:rPr lang="en-US" dirty="0" err="1"/>
              <a:t>SlicedPepperoni</a:t>
            </a:r>
            <a:r>
              <a:rPr lang="en-US" dirty="0"/>
              <a:t>())</a:t>
            </a:r>
          </a:p>
          <a:p>
            <a:pPr marL="0" indent="0">
              <a:buNone/>
            </a:pPr>
            <a:r>
              <a:rPr lang="en-US" b="1" dirty="0"/>
              <a:t>	.in(</a:t>
            </a:r>
            <a:r>
              <a:rPr lang="en-US" b="1" dirty="0" err="1"/>
              <a:t>Singleton.class</a:t>
            </a:r>
            <a:r>
              <a:rPr lang="en-US" b="1" dirty="0"/>
              <a:t>)</a:t>
            </a:r>
          </a:p>
          <a:p>
            <a:pPr marL="0" indent="0">
              <a:buNone/>
            </a:pPr>
            <a:r>
              <a:rPr lang="en-US" dirty="0"/>
              <a:t>…</a:t>
            </a:r>
          </a:p>
          <a:p>
            <a:pPr marL="0" indent="0">
              <a:buNone/>
            </a:pPr>
            <a:endParaRPr lang="en-US" dirty="0"/>
          </a:p>
          <a:p>
            <a:pPr marL="0" indent="0">
              <a:buNone/>
            </a:pPr>
            <a:r>
              <a:rPr lang="en-US" dirty="0"/>
              <a:t>// Its Singleton nature is STILL hidden</a:t>
            </a:r>
          </a:p>
          <a:p>
            <a:pPr marL="0" indent="0">
              <a:buNone/>
            </a:pPr>
            <a:r>
              <a:rPr lang="en-US" dirty="0"/>
              <a:t>@Inject</a:t>
            </a:r>
          </a:p>
          <a:p>
            <a:pPr marL="0" indent="0">
              <a:buNone/>
            </a:pPr>
            <a:r>
              <a:rPr lang="en-US" dirty="0"/>
              <a:t>public </a:t>
            </a:r>
            <a:r>
              <a:rPr lang="en-US" dirty="0" err="1"/>
              <a:t>SriramPizza</a:t>
            </a:r>
            <a:r>
              <a:rPr lang="en-US" dirty="0"/>
              <a:t>(Pepperoni pepperoni)</a:t>
            </a:r>
          </a:p>
        </p:txBody>
      </p:sp>
      <p:sp>
        <p:nvSpPr>
          <p:cNvPr id="4" name="Slide Number Placeholder 3">
            <a:extLst>
              <a:ext uri="{FF2B5EF4-FFF2-40B4-BE49-F238E27FC236}">
                <a16:creationId xmlns:a16="http://schemas.microsoft.com/office/drawing/2014/main" id="{22DCFE45-AD59-4BA1-ABEF-35C4CF8F84E5}"/>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9697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1846-8119-4F01-BDB8-308A06F39217}"/>
              </a:ext>
            </a:extLst>
          </p:cNvPr>
          <p:cNvSpPr>
            <a:spLocks noGrp="1"/>
          </p:cNvSpPr>
          <p:nvPr>
            <p:ph type="title"/>
          </p:nvPr>
        </p:nvSpPr>
        <p:spPr/>
        <p:txBody>
          <a:bodyPr/>
          <a:lstStyle/>
          <a:p>
            <a:r>
              <a:rPr lang="en-US" dirty="0"/>
              <a:t>Service Locator</a:t>
            </a:r>
          </a:p>
        </p:txBody>
      </p:sp>
      <p:sp>
        <p:nvSpPr>
          <p:cNvPr id="3" name="Content Placeholder 2">
            <a:extLst>
              <a:ext uri="{FF2B5EF4-FFF2-40B4-BE49-F238E27FC236}">
                <a16:creationId xmlns:a16="http://schemas.microsoft.com/office/drawing/2014/main" id="{315F5C80-9E33-4B2E-811C-CAA57CEE8D5D}"/>
              </a:ext>
            </a:extLst>
          </p:cNvPr>
          <p:cNvSpPr>
            <a:spLocks noGrp="1"/>
          </p:cNvSpPr>
          <p:nvPr>
            <p:ph idx="1"/>
          </p:nvPr>
        </p:nvSpPr>
        <p:spPr/>
        <p:txBody>
          <a:bodyPr/>
          <a:lstStyle/>
          <a:p>
            <a:r>
              <a:rPr lang="en-US" dirty="0"/>
              <a:t>Is http://www.martinfowler.com/articles/refactoring-dependencies.html#IntroducingServiceLocator considered a good things to do or do we always stick to the book's definition of singleton?</a:t>
            </a:r>
          </a:p>
        </p:txBody>
      </p:sp>
      <p:sp>
        <p:nvSpPr>
          <p:cNvPr id="4" name="Slide Number Placeholder 3">
            <a:extLst>
              <a:ext uri="{FF2B5EF4-FFF2-40B4-BE49-F238E27FC236}">
                <a16:creationId xmlns:a16="http://schemas.microsoft.com/office/drawing/2014/main" id="{25309186-C852-43DC-979F-E14C65882AE0}"/>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98890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B642-CEDB-4F42-AAA0-2E08221354DB}"/>
              </a:ext>
            </a:extLst>
          </p:cNvPr>
          <p:cNvSpPr>
            <a:spLocks noGrp="1"/>
          </p:cNvSpPr>
          <p:nvPr>
            <p:ph type="title"/>
          </p:nvPr>
        </p:nvSpPr>
        <p:spPr/>
        <p:txBody>
          <a:bodyPr/>
          <a:lstStyle/>
          <a:p>
            <a:r>
              <a:rPr lang="en-US" dirty="0"/>
              <a:t>Service Locator</a:t>
            </a:r>
          </a:p>
        </p:txBody>
      </p:sp>
      <p:sp>
        <p:nvSpPr>
          <p:cNvPr id="3" name="Content Placeholder 2">
            <a:extLst>
              <a:ext uri="{FF2B5EF4-FFF2-40B4-BE49-F238E27FC236}">
                <a16:creationId xmlns:a16="http://schemas.microsoft.com/office/drawing/2014/main" id="{035BD0CD-132B-4FCC-9DC0-1412239D128C}"/>
              </a:ext>
            </a:extLst>
          </p:cNvPr>
          <p:cNvSpPr>
            <a:spLocks noGrp="1"/>
          </p:cNvSpPr>
          <p:nvPr>
            <p:ph idx="1"/>
          </p:nvPr>
        </p:nvSpPr>
        <p:spPr/>
        <p:txBody>
          <a:bodyPr>
            <a:normAutofit fontScale="92500" lnSpcReduction="20000"/>
          </a:bodyPr>
          <a:lstStyle/>
          <a:p>
            <a:pPr marL="0" indent="0">
              <a:buNone/>
            </a:pPr>
            <a:r>
              <a:rPr lang="en-US" dirty="0"/>
              <a:t>class </a:t>
            </a:r>
            <a:r>
              <a:rPr lang="en-US" dirty="0" err="1"/>
              <a:t>Gondorff</a:t>
            </a:r>
            <a:r>
              <a:rPr lang="en-US" dirty="0"/>
              <a:t>…</a:t>
            </a:r>
          </a:p>
          <a:p>
            <a:pPr marL="0" indent="0">
              <a:buNone/>
            </a:pPr>
            <a:endParaRPr lang="en-US" dirty="0"/>
          </a:p>
          <a:p>
            <a:pPr marL="0" indent="0">
              <a:buNone/>
            </a:pPr>
            <a:r>
              <a:rPr lang="en-US" dirty="0"/>
              <a:t>  private </a:t>
            </a:r>
            <a:r>
              <a:rPr lang="en-US" dirty="0" err="1"/>
              <a:t>DataSource</a:t>
            </a:r>
            <a:r>
              <a:rPr lang="en-US" dirty="0"/>
              <a:t> </a:t>
            </a:r>
            <a:r>
              <a:rPr lang="en-US" dirty="0" err="1"/>
              <a:t>dataSource</a:t>
            </a:r>
            <a:r>
              <a:rPr lang="en-US" dirty="0"/>
              <a:t>;</a:t>
            </a:r>
          </a:p>
          <a:p>
            <a:pPr marL="0" indent="0">
              <a:buNone/>
            </a:pPr>
            <a:endParaRPr lang="en-US" dirty="0"/>
          </a:p>
          <a:p>
            <a:pPr marL="0" indent="0">
              <a:buNone/>
            </a:pPr>
            <a:r>
              <a:rPr lang="en-US" dirty="0"/>
              <a:t>  public </a:t>
            </a:r>
            <a:r>
              <a:rPr lang="en-US" dirty="0" err="1"/>
              <a:t>Gondorff</a:t>
            </a:r>
            <a:r>
              <a:rPr lang="en-US" dirty="0"/>
              <a:t>(</a:t>
            </a:r>
            <a:r>
              <a:rPr lang="en-US" dirty="0" err="1"/>
              <a:t>DataSource</a:t>
            </a:r>
            <a:r>
              <a:rPr lang="en-US" dirty="0"/>
              <a:t> </a:t>
            </a:r>
            <a:r>
              <a:rPr lang="en-US" dirty="0" err="1"/>
              <a:t>dataSource</a:t>
            </a:r>
            <a:r>
              <a:rPr lang="en-US" dirty="0"/>
              <a:t>) {</a:t>
            </a:r>
          </a:p>
          <a:p>
            <a:pPr marL="0" indent="0">
              <a:buNone/>
            </a:pPr>
            <a:r>
              <a:rPr lang="en-US" dirty="0"/>
              <a:t>    </a:t>
            </a:r>
            <a:r>
              <a:rPr lang="en-US" dirty="0" err="1"/>
              <a:t>this.dataSource</a:t>
            </a:r>
            <a:r>
              <a:rPr lang="en-US" dirty="0"/>
              <a:t> = </a:t>
            </a:r>
            <a:r>
              <a:rPr lang="en-US" dirty="0" err="1"/>
              <a:t>dataSource</a:t>
            </a:r>
            <a:r>
              <a:rPr lang="en-US" dirty="0"/>
              <a:t>;</a:t>
            </a:r>
          </a:p>
          <a:p>
            <a:pPr marL="0" indent="0">
              <a:buNone/>
            </a:pPr>
            <a:r>
              <a:rPr lang="en-US" dirty="0"/>
              <a:t>  }</a:t>
            </a:r>
          </a:p>
          <a:p>
            <a:pPr marL="0" indent="0">
              <a:buNone/>
            </a:pPr>
            <a:r>
              <a:rPr lang="en-US" dirty="0"/>
              <a:t>  private </a:t>
            </a:r>
            <a:r>
              <a:rPr lang="en-US" dirty="0" err="1"/>
              <a:t>DataSource</a:t>
            </a:r>
            <a:r>
              <a:rPr lang="en-US" dirty="0"/>
              <a:t> </a:t>
            </a:r>
            <a:r>
              <a:rPr lang="en-US" dirty="0" err="1"/>
              <a:t>getDataSource</a:t>
            </a:r>
            <a:r>
              <a:rPr lang="en-US" dirty="0"/>
              <a:t>() {</a:t>
            </a:r>
          </a:p>
          <a:p>
            <a:pPr marL="0" indent="0">
              <a:buNone/>
            </a:pPr>
            <a:r>
              <a:rPr lang="en-US" dirty="0"/>
              <a:t>    return (</a:t>
            </a:r>
            <a:r>
              <a:rPr lang="en-US" dirty="0" err="1"/>
              <a:t>dataSource</a:t>
            </a:r>
            <a:r>
              <a:rPr lang="en-US" dirty="0"/>
              <a:t> != null) ? </a:t>
            </a:r>
            <a:r>
              <a:rPr lang="en-US" dirty="0" err="1"/>
              <a:t>dataSource</a:t>
            </a:r>
            <a:r>
              <a:rPr lang="en-US" dirty="0"/>
              <a:t> : </a:t>
            </a:r>
            <a:br>
              <a:rPr lang="en-US" dirty="0"/>
            </a:br>
            <a:r>
              <a:rPr lang="en-US" dirty="0"/>
              <a:t>	</a:t>
            </a:r>
            <a:r>
              <a:rPr lang="en-US" dirty="0" err="1"/>
              <a:t>ServiceLocator.dataSource</a:t>
            </a:r>
            <a:r>
              <a:rPr lang="en-US" dirty="0"/>
              <a:t>();</a:t>
            </a:r>
          </a:p>
          <a:p>
            <a:pPr marL="0" indent="0">
              <a:buNone/>
            </a:pPr>
            <a:r>
              <a:rPr lang="en-US" dirty="0"/>
              <a:t>  }</a:t>
            </a:r>
          </a:p>
          <a:p>
            <a:pPr marL="0" indent="0">
              <a:buNone/>
            </a:pPr>
            <a:r>
              <a:rPr lang="en-US" dirty="0"/>
              <a:t>  public double </a:t>
            </a:r>
            <a:r>
              <a:rPr lang="en-US" dirty="0" err="1"/>
              <a:t>gondorffNumber</a:t>
            </a:r>
            <a:r>
              <a:rPr lang="en-US" dirty="0"/>
              <a:t>(String product) {</a:t>
            </a:r>
          </a:p>
          <a:p>
            <a:pPr marL="0" indent="0">
              <a:buNone/>
            </a:pPr>
            <a:r>
              <a:rPr lang="en-US" dirty="0"/>
              <a:t>    return </a:t>
            </a:r>
            <a:r>
              <a:rPr lang="en-US" dirty="0" err="1"/>
              <a:t>getDataSource</a:t>
            </a:r>
            <a:r>
              <a:rPr lang="en-US" dirty="0"/>
              <a:t>().</a:t>
            </a:r>
            <a:r>
              <a:rPr lang="en-US" dirty="0" err="1"/>
              <a:t>salesDataFor</a:t>
            </a:r>
            <a:r>
              <a:rPr lang="en-US" dirty="0"/>
              <a:t>(product, </a:t>
            </a:r>
            <a:br>
              <a:rPr lang="en-US" dirty="0"/>
            </a:br>
            <a:r>
              <a:rPr lang="en-US" dirty="0"/>
              <a:t>	</a:t>
            </a:r>
            <a:r>
              <a:rPr lang="en-US" dirty="0" err="1"/>
              <a:t>gondorffEpoch</a:t>
            </a:r>
            <a:r>
              <a:rPr lang="en-US" dirty="0"/>
              <a:t>(product), </a:t>
            </a:r>
            <a:r>
              <a:rPr lang="en-US" dirty="0" err="1"/>
              <a:t>hookerExpiry</a:t>
            </a:r>
            <a:r>
              <a:rPr lang="en-US" dirty="0"/>
              <a:t>())</a:t>
            </a:r>
          </a:p>
        </p:txBody>
      </p:sp>
      <p:sp>
        <p:nvSpPr>
          <p:cNvPr id="4" name="Slide Number Placeholder 3">
            <a:extLst>
              <a:ext uri="{FF2B5EF4-FFF2-40B4-BE49-F238E27FC236}">
                <a16:creationId xmlns:a16="http://schemas.microsoft.com/office/drawing/2014/main" id="{4921A2C3-1F1C-42F5-8AB6-EF1C883D8876}"/>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10352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5B1E-7908-482E-857E-FE23628EEF8B}"/>
              </a:ext>
            </a:extLst>
          </p:cNvPr>
          <p:cNvSpPr>
            <a:spLocks noGrp="1"/>
          </p:cNvSpPr>
          <p:nvPr>
            <p:ph type="title"/>
          </p:nvPr>
        </p:nvSpPr>
        <p:spPr/>
        <p:txBody>
          <a:bodyPr/>
          <a:lstStyle/>
          <a:p>
            <a:r>
              <a:rPr lang="en-US" dirty="0"/>
              <a:t>Singletons and multithreading?</a:t>
            </a:r>
          </a:p>
        </p:txBody>
      </p:sp>
      <p:sp>
        <p:nvSpPr>
          <p:cNvPr id="3" name="Content Placeholder 2">
            <a:extLst>
              <a:ext uri="{FF2B5EF4-FFF2-40B4-BE49-F238E27FC236}">
                <a16:creationId xmlns:a16="http://schemas.microsoft.com/office/drawing/2014/main" id="{643B4C99-2FEC-4915-9846-68C19F3E8D15}"/>
              </a:ext>
            </a:extLst>
          </p:cNvPr>
          <p:cNvSpPr>
            <a:spLocks noGrp="1"/>
          </p:cNvSpPr>
          <p:nvPr>
            <p:ph idx="1"/>
          </p:nvPr>
        </p:nvSpPr>
        <p:spPr/>
        <p:txBody>
          <a:bodyPr/>
          <a:lstStyle/>
          <a:p>
            <a:r>
              <a:rPr lang="en-US" dirty="0"/>
              <a:t>Could you provide an example where singletons would be useful with multi threading? The design seems to discourage more than one thread.</a:t>
            </a:r>
          </a:p>
        </p:txBody>
      </p:sp>
      <p:sp>
        <p:nvSpPr>
          <p:cNvPr id="4" name="Slide Number Placeholder 3">
            <a:extLst>
              <a:ext uri="{FF2B5EF4-FFF2-40B4-BE49-F238E27FC236}">
                <a16:creationId xmlns:a16="http://schemas.microsoft.com/office/drawing/2014/main" id="{2A74B30D-6ED0-47D9-A382-8BD479EC67AD}"/>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82378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D990-9601-4B89-B180-536654568076}"/>
              </a:ext>
            </a:extLst>
          </p:cNvPr>
          <p:cNvSpPr>
            <a:spLocks noGrp="1"/>
          </p:cNvSpPr>
          <p:nvPr>
            <p:ph type="title"/>
          </p:nvPr>
        </p:nvSpPr>
        <p:spPr/>
        <p:txBody>
          <a:bodyPr/>
          <a:lstStyle/>
          <a:p>
            <a:r>
              <a:rPr lang="en-US" dirty="0"/>
              <a:t>How would you design this code?</a:t>
            </a:r>
          </a:p>
        </p:txBody>
      </p:sp>
      <p:sp>
        <p:nvSpPr>
          <p:cNvPr id="3" name="Content Placeholder 2">
            <a:extLst>
              <a:ext uri="{FF2B5EF4-FFF2-40B4-BE49-F238E27FC236}">
                <a16:creationId xmlns:a16="http://schemas.microsoft.com/office/drawing/2014/main" id="{B7DA7817-BB50-4449-B81F-359639B3C650}"/>
              </a:ext>
            </a:extLst>
          </p:cNvPr>
          <p:cNvSpPr>
            <a:spLocks noGrp="1"/>
          </p:cNvSpPr>
          <p:nvPr>
            <p:ph idx="1"/>
          </p:nvPr>
        </p:nvSpPr>
        <p:spPr/>
        <p:txBody>
          <a:bodyPr/>
          <a:lstStyle/>
          <a:p>
            <a:pPr marL="0" indent="0">
              <a:buNone/>
            </a:pPr>
            <a:r>
              <a:rPr lang="en-US" dirty="0"/>
              <a:t>Thread n_1 = new Thread(){</a:t>
            </a:r>
          </a:p>
          <a:p>
            <a:pPr marL="274320" lvl="1" indent="0">
              <a:buNone/>
            </a:pPr>
            <a:r>
              <a:rPr lang="en-US" dirty="0"/>
              <a:t>public void run(){</a:t>
            </a:r>
          </a:p>
          <a:p>
            <a:pPr marL="548640" lvl="2" indent="0">
              <a:buNone/>
            </a:pPr>
            <a:r>
              <a:rPr lang="en-US" dirty="0"/>
              <a:t>// compute fib(n-1)</a:t>
            </a:r>
          </a:p>
          <a:p>
            <a:pPr marL="274320" lvl="1" indent="0">
              <a:buNone/>
            </a:pPr>
            <a:r>
              <a:rPr lang="en-US" dirty="0"/>
              <a:t>}</a:t>
            </a:r>
          </a:p>
          <a:p>
            <a:pPr marL="0" indent="0">
              <a:buNone/>
            </a:pPr>
            <a:r>
              <a:rPr lang="en-US" dirty="0"/>
              <a:t>};</a:t>
            </a:r>
          </a:p>
          <a:p>
            <a:pPr marL="0" indent="0">
              <a:buNone/>
            </a:pPr>
            <a:r>
              <a:rPr lang="en-US" dirty="0"/>
              <a:t>Thread n_2 = new Thread(){</a:t>
            </a:r>
          </a:p>
          <a:p>
            <a:pPr marL="274320" lvl="1" indent="0">
              <a:buNone/>
            </a:pPr>
            <a:r>
              <a:rPr lang="en-US" dirty="0"/>
              <a:t>public void run(){</a:t>
            </a:r>
          </a:p>
          <a:p>
            <a:pPr marL="548640" lvl="2" indent="0">
              <a:buNone/>
            </a:pPr>
            <a:r>
              <a:rPr lang="en-US" dirty="0"/>
              <a:t>// compute fib(n-2)</a:t>
            </a:r>
          </a:p>
          <a:p>
            <a:pPr marL="274320" lvl="1" indent="0">
              <a:buNone/>
            </a:pPr>
            <a:r>
              <a:rPr lang="en-US" dirty="0"/>
              <a:t>}</a:t>
            </a:r>
          </a:p>
          <a:p>
            <a:pPr marL="0" indent="0">
              <a:buNone/>
            </a:pPr>
            <a:r>
              <a:rPr lang="en-US" dirty="0"/>
              <a:t>};</a:t>
            </a:r>
          </a:p>
          <a:p>
            <a:pPr marL="0" indent="0">
              <a:buNone/>
            </a:pPr>
            <a:r>
              <a:rPr lang="en-US" dirty="0"/>
              <a:t>// run and join result</a:t>
            </a:r>
          </a:p>
        </p:txBody>
      </p:sp>
      <p:sp>
        <p:nvSpPr>
          <p:cNvPr id="4" name="Slide Number Placeholder 3">
            <a:extLst>
              <a:ext uri="{FF2B5EF4-FFF2-40B4-BE49-F238E27FC236}">
                <a16:creationId xmlns:a16="http://schemas.microsoft.com/office/drawing/2014/main" id="{61F17E48-6475-4499-A281-84D0CB26DED2}"/>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62853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D990-9601-4B89-B180-536654568076}"/>
              </a:ext>
            </a:extLst>
          </p:cNvPr>
          <p:cNvSpPr>
            <a:spLocks noGrp="1"/>
          </p:cNvSpPr>
          <p:nvPr>
            <p:ph type="title"/>
          </p:nvPr>
        </p:nvSpPr>
        <p:spPr/>
        <p:txBody>
          <a:bodyPr/>
          <a:lstStyle/>
          <a:p>
            <a:r>
              <a:rPr lang="en-US" dirty="0"/>
              <a:t>Sharing state </a:t>
            </a:r>
            <a:r>
              <a:rPr lang="en-US" u="sng" dirty="0"/>
              <a:t>is</a:t>
            </a:r>
            <a:r>
              <a:rPr lang="en-US" dirty="0"/>
              <a:t> a thread problem</a:t>
            </a:r>
          </a:p>
        </p:txBody>
      </p:sp>
      <p:sp>
        <p:nvSpPr>
          <p:cNvPr id="3" name="Content Placeholder 2">
            <a:extLst>
              <a:ext uri="{FF2B5EF4-FFF2-40B4-BE49-F238E27FC236}">
                <a16:creationId xmlns:a16="http://schemas.microsoft.com/office/drawing/2014/main" id="{B7DA7817-BB50-4449-B81F-359639B3C650}"/>
              </a:ext>
            </a:extLst>
          </p:cNvPr>
          <p:cNvSpPr>
            <a:spLocks noGrp="1"/>
          </p:cNvSpPr>
          <p:nvPr>
            <p:ph idx="1"/>
          </p:nvPr>
        </p:nvSpPr>
        <p:spPr/>
        <p:txBody>
          <a:bodyPr/>
          <a:lstStyle/>
          <a:p>
            <a:pPr marL="0" indent="0">
              <a:buNone/>
            </a:pPr>
            <a:r>
              <a:rPr lang="en-US" dirty="0"/>
              <a:t>Thread n_1 = new Thread(){</a:t>
            </a:r>
          </a:p>
          <a:p>
            <a:pPr marL="274320" lvl="1" indent="0">
              <a:buNone/>
            </a:pPr>
            <a:r>
              <a:rPr lang="en-US" dirty="0"/>
              <a:t>public void run(){</a:t>
            </a:r>
          </a:p>
          <a:p>
            <a:pPr marL="548640" lvl="2" indent="0">
              <a:buNone/>
            </a:pPr>
            <a:r>
              <a:rPr lang="en-US" dirty="0"/>
              <a:t>// compute fib(n-1)</a:t>
            </a:r>
          </a:p>
          <a:p>
            <a:pPr marL="274320" lvl="1" indent="0">
              <a:buNone/>
            </a:pPr>
            <a:r>
              <a:rPr lang="en-US" dirty="0"/>
              <a:t>}</a:t>
            </a:r>
          </a:p>
          <a:p>
            <a:pPr marL="0" indent="0">
              <a:buNone/>
            </a:pPr>
            <a:r>
              <a:rPr lang="en-US" dirty="0"/>
              <a:t>};</a:t>
            </a:r>
          </a:p>
          <a:p>
            <a:pPr marL="0" indent="0">
              <a:buNone/>
            </a:pPr>
            <a:r>
              <a:rPr lang="en-US" dirty="0"/>
              <a:t>Thread n_2 = new Thread(){</a:t>
            </a:r>
          </a:p>
          <a:p>
            <a:pPr marL="274320" lvl="1" indent="0">
              <a:buNone/>
            </a:pPr>
            <a:r>
              <a:rPr lang="en-US" dirty="0"/>
              <a:t>public void run(){</a:t>
            </a:r>
          </a:p>
          <a:p>
            <a:pPr marL="548640" lvl="2" indent="0">
              <a:buNone/>
            </a:pPr>
            <a:r>
              <a:rPr lang="en-US" dirty="0"/>
              <a:t>// compute fib(n-2)</a:t>
            </a:r>
          </a:p>
          <a:p>
            <a:pPr marL="274320" lvl="1" indent="0">
              <a:buNone/>
            </a:pPr>
            <a:r>
              <a:rPr lang="en-US" dirty="0"/>
              <a:t>}</a:t>
            </a:r>
          </a:p>
          <a:p>
            <a:pPr marL="0" indent="0">
              <a:buNone/>
            </a:pPr>
            <a:r>
              <a:rPr lang="en-US" dirty="0"/>
              <a:t>};</a:t>
            </a:r>
          </a:p>
          <a:p>
            <a:pPr marL="0" indent="0">
              <a:buNone/>
            </a:pPr>
            <a:r>
              <a:rPr lang="en-US" dirty="0"/>
              <a:t>// run and join result</a:t>
            </a:r>
          </a:p>
        </p:txBody>
      </p:sp>
      <p:sp>
        <p:nvSpPr>
          <p:cNvPr id="4" name="Slide Number Placeholder 3">
            <a:extLst>
              <a:ext uri="{FF2B5EF4-FFF2-40B4-BE49-F238E27FC236}">
                <a16:creationId xmlns:a16="http://schemas.microsoft.com/office/drawing/2014/main" id="{61F17E48-6475-4499-A281-84D0CB26DED2}"/>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9982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5100-A6CF-42D4-8512-C2397680822C}"/>
              </a:ext>
            </a:extLst>
          </p:cNvPr>
          <p:cNvSpPr>
            <a:spLocks noGrp="1"/>
          </p:cNvSpPr>
          <p:nvPr>
            <p:ph type="ctrTitle"/>
          </p:nvPr>
        </p:nvSpPr>
        <p:spPr/>
        <p:txBody>
          <a:bodyPr/>
          <a:lstStyle/>
          <a:p>
            <a:r>
              <a:rPr lang="en-US" dirty="0"/>
              <a:t>Questions on Command</a:t>
            </a:r>
          </a:p>
        </p:txBody>
      </p:sp>
      <p:sp>
        <p:nvSpPr>
          <p:cNvPr id="5" name="Subtitle 4">
            <a:extLst>
              <a:ext uri="{FF2B5EF4-FFF2-40B4-BE49-F238E27FC236}">
                <a16:creationId xmlns:a16="http://schemas.microsoft.com/office/drawing/2014/main" id="{26B61FC2-CEB9-4424-9AFC-1FB0223D983D}"/>
              </a:ext>
            </a:extLst>
          </p:cNvPr>
          <p:cNvSpPr>
            <a:spLocks noGrp="1"/>
          </p:cNvSpPr>
          <p:nvPr>
            <p:ph type="subTitle" idx="1"/>
          </p:nvPr>
        </p:nvSpPr>
        <p:spPr/>
        <p:txBody>
          <a:bodyPr/>
          <a:lstStyle/>
          <a:p>
            <a:r>
              <a:rPr lang="en-US" dirty="0"/>
              <a:t>And also that Java 8 syntax</a:t>
            </a:r>
          </a:p>
        </p:txBody>
      </p:sp>
      <p:sp>
        <p:nvSpPr>
          <p:cNvPr id="4" name="Slide Number Placeholder 3">
            <a:extLst>
              <a:ext uri="{FF2B5EF4-FFF2-40B4-BE49-F238E27FC236}">
                <a16:creationId xmlns:a16="http://schemas.microsoft.com/office/drawing/2014/main" id="{6195128F-DFBB-43E4-B099-131FA8208E41}"/>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2995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Singleton and Command Patterns</a:t>
            </a:r>
          </a:p>
        </p:txBody>
      </p:sp>
      <p:sp>
        <p:nvSpPr>
          <p:cNvPr id="3" name="Subtitle 2"/>
          <p:cNvSpPr>
            <a:spLocks noGrp="1"/>
          </p:cNvSpPr>
          <p:nvPr>
            <p:ph type="subTitle" idx="1"/>
          </p:nvPr>
        </p:nvSpPr>
        <p:spPr/>
        <p:txBody>
          <a:bodyPr/>
          <a:lstStyle/>
          <a:p>
            <a:r>
              <a:rPr lang="en-US" dirty="0"/>
              <a:t>Week 6-1</a:t>
            </a:r>
          </a:p>
        </p:txBody>
      </p:sp>
    </p:spTree>
    <p:extLst>
      <p:ext uri="{BB962C8B-B14F-4D97-AF65-F5344CB8AC3E}">
        <p14:creationId xmlns:p14="http://schemas.microsoft.com/office/powerpoint/2010/main" val="448682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D224-1431-43D6-AB96-8F7D3F9736DF}"/>
              </a:ext>
            </a:extLst>
          </p:cNvPr>
          <p:cNvSpPr>
            <a:spLocks noGrp="1"/>
          </p:cNvSpPr>
          <p:nvPr>
            <p:ph type="title"/>
          </p:nvPr>
        </p:nvSpPr>
        <p:spPr/>
        <p:txBody>
          <a:bodyPr/>
          <a:lstStyle/>
          <a:p>
            <a:r>
              <a:rPr lang="en-US" dirty="0"/>
              <a:t>Is Command common?</a:t>
            </a:r>
          </a:p>
        </p:txBody>
      </p:sp>
      <p:sp>
        <p:nvSpPr>
          <p:cNvPr id="3" name="Content Placeholder 2">
            <a:extLst>
              <a:ext uri="{FF2B5EF4-FFF2-40B4-BE49-F238E27FC236}">
                <a16:creationId xmlns:a16="http://schemas.microsoft.com/office/drawing/2014/main" id="{928A7D61-3194-4F88-8DB1-32E72E4AB64A}"/>
              </a:ext>
            </a:extLst>
          </p:cNvPr>
          <p:cNvSpPr>
            <a:spLocks noGrp="1"/>
          </p:cNvSpPr>
          <p:nvPr>
            <p:ph idx="1"/>
          </p:nvPr>
        </p:nvSpPr>
        <p:spPr/>
        <p:txBody>
          <a:bodyPr/>
          <a:lstStyle/>
          <a:p>
            <a:r>
              <a:rPr lang="en-US" dirty="0"/>
              <a:t>I can actually see ways this could be used in real life. Is this a common pattern you see in industry?</a:t>
            </a:r>
          </a:p>
        </p:txBody>
      </p:sp>
      <p:sp>
        <p:nvSpPr>
          <p:cNvPr id="4" name="Slide Number Placeholder 3">
            <a:extLst>
              <a:ext uri="{FF2B5EF4-FFF2-40B4-BE49-F238E27FC236}">
                <a16:creationId xmlns:a16="http://schemas.microsoft.com/office/drawing/2014/main" id="{88D2A873-93DF-400A-B57F-449E28A5FFE8}"/>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63259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ACA9-2FE4-43AF-8FB8-D1C345C1288A}"/>
              </a:ext>
            </a:extLst>
          </p:cNvPr>
          <p:cNvSpPr>
            <a:spLocks noGrp="1"/>
          </p:cNvSpPr>
          <p:nvPr>
            <p:ph type="title"/>
          </p:nvPr>
        </p:nvSpPr>
        <p:spPr/>
        <p:txBody>
          <a:bodyPr/>
          <a:lstStyle/>
          <a:p>
            <a:r>
              <a:rPr lang="en-US" dirty="0"/>
              <a:t>When should we use this?</a:t>
            </a:r>
          </a:p>
        </p:txBody>
      </p:sp>
      <p:sp>
        <p:nvSpPr>
          <p:cNvPr id="3" name="Content Placeholder 2">
            <a:extLst>
              <a:ext uri="{FF2B5EF4-FFF2-40B4-BE49-F238E27FC236}">
                <a16:creationId xmlns:a16="http://schemas.microsoft.com/office/drawing/2014/main" id="{581CCE5E-9CC6-4B6D-85F3-E31D853DBF6F}"/>
              </a:ext>
            </a:extLst>
          </p:cNvPr>
          <p:cNvSpPr>
            <a:spLocks noGrp="1"/>
          </p:cNvSpPr>
          <p:nvPr>
            <p:ph idx="1"/>
          </p:nvPr>
        </p:nvSpPr>
        <p:spPr/>
        <p:txBody>
          <a:bodyPr/>
          <a:lstStyle/>
          <a:p>
            <a:r>
              <a:rPr lang="en-US" dirty="0"/>
              <a:t>Is the command pattern ever useful when you have complete control over the code being used?</a:t>
            </a:r>
          </a:p>
          <a:p>
            <a:pPr lvl="1"/>
            <a:r>
              <a:rPr lang="en-US" dirty="0"/>
              <a:t>For instance in the example the book gave it was useful because the third party devices all had different interfaces, and they could not change them, which makes sense, but is there a reason it would be preferable when there is an option to change the interface instead?</a:t>
            </a:r>
          </a:p>
          <a:p>
            <a:endParaRPr lang="en-US" dirty="0"/>
          </a:p>
          <a:p>
            <a:r>
              <a:rPr lang="en-US" dirty="0"/>
              <a:t>What are some examples of when you wouldn't want to use the Command Pattern?</a:t>
            </a:r>
          </a:p>
        </p:txBody>
      </p:sp>
      <p:sp>
        <p:nvSpPr>
          <p:cNvPr id="4" name="Slide Number Placeholder 3">
            <a:extLst>
              <a:ext uri="{FF2B5EF4-FFF2-40B4-BE49-F238E27FC236}">
                <a16:creationId xmlns:a16="http://schemas.microsoft.com/office/drawing/2014/main" id="{0EEBD020-4B40-4018-A1B1-6AD654B6D745}"/>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83581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6F2C-AA4B-40B8-B0BC-41992FE466D9}"/>
              </a:ext>
            </a:extLst>
          </p:cNvPr>
          <p:cNvSpPr>
            <a:spLocks noGrp="1"/>
          </p:cNvSpPr>
          <p:nvPr>
            <p:ph type="title"/>
          </p:nvPr>
        </p:nvSpPr>
        <p:spPr/>
        <p:txBody>
          <a:bodyPr/>
          <a:lstStyle/>
          <a:p>
            <a:r>
              <a:rPr lang="en-US" dirty="0"/>
              <a:t>Anonymous classes?</a:t>
            </a:r>
          </a:p>
        </p:txBody>
      </p:sp>
      <p:sp>
        <p:nvSpPr>
          <p:cNvPr id="3" name="Content Placeholder 2">
            <a:extLst>
              <a:ext uri="{FF2B5EF4-FFF2-40B4-BE49-F238E27FC236}">
                <a16:creationId xmlns:a16="http://schemas.microsoft.com/office/drawing/2014/main" id="{ECD88937-6205-4623-92E5-2B1A12DBF6FC}"/>
              </a:ext>
            </a:extLst>
          </p:cNvPr>
          <p:cNvSpPr>
            <a:spLocks noGrp="1"/>
          </p:cNvSpPr>
          <p:nvPr>
            <p:ph idx="1"/>
          </p:nvPr>
        </p:nvSpPr>
        <p:spPr/>
        <p:txBody>
          <a:bodyPr/>
          <a:lstStyle/>
          <a:p>
            <a:r>
              <a:rPr lang="en-US" dirty="0"/>
              <a:t>I'm not sure I follow the purpose of using anonymous classes for the command pattern rather than making concrete classes.  Is it just to avoid making extra files through class declarations/write more concise code? </a:t>
            </a:r>
          </a:p>
        </p:txBody>
      </p:sp>
      <p:sp>
        <p:nvSpPr>
          <p:cNvPr id="4" name="Slide Number Placeholder 3">
            <a:extLst>
              <a:ext uri="{FF2B5EF4-FFF2-40B4-BE49-F238E27FC236}">
                <a16:creationId xmlns:a16="http://schemas.microsoft.com/office/drawing/2014/main" id="{88903CC8-CD1D-4213-9F50-9C2056A55282}"/>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540180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DD4-C4A9-4F85-AE67-225CF232887D}"/>
              </a:ext>
            </a:extLst>
          </p:cNvPr>
          <p:cNvSpPr>
            <a:spLocks noGrp="1"/>
          </p:cNvSpPr>
          <p:nvPr>
            <p:ph type="title"/>
          </p:nvPr>
        </p:nvSpPr>
        <p:spPr/>
        <p:txBody>
          <a:bodyPr/>
          <a:lstStyle/>
          <a:p>
            <a:r>
              <a:rPr lang="en-US" dirty="0"/>
              <a:t>Runnable vs Command?</a:t>
            </a:r>
          </a:p>
        </p:txBody>
      </p:sp>
      <p:sp>
        <p:nvSpPr>
          <p:cNvPr id="5" name="Text Placeholder 4">
            <a:extLst>
              <a:ext uri="{FF2B5EF4-FFF2-40B4-BE49-F238E27FC236}">
                <a16:creationId xmlns:a16="http://schemas.microsoft.com/office/drawing/2014/main" id="{BA1D0B04-DFB7-4A5B-B8A6-A4FCC793E94A}"/>
              </a:ext>
            </a:extLst>
          </p:cNvPr>
          <p:cNvSpPr>
            <a:spLocks noGrp="1"/>
          </p:cNvSpPr>
          <p:nvPr>
            <p:ph type="body" idx="1"/>
          </p:nvPr>
        </p:nvSpPr>
        <p:spPr/>
        <p:txBody>
          <a:bodyPr/>
          <a:lstStyle/>
          <a:p>
            <a:r>
              <a:rPr lang="en-US" dirty="0"/>
              <a:t>Runnable</a:t>
            </a:r>
          </a:p>
        </p:txBody>
      </p:sp>
      <p:sp>
        <p:nvSpPr>
          <p:cNvPr id="6" name="Content Placeholder 5">
            <a:extLst>
              <a:ext uri="{FF2B5EF4-FFF2-40B4-BE49-F238E27FC236}">
                <a16:creationId xmlns:a16="http://schemas.microsoft.com/office/drawing/2014/main" id="{039940BE-15EC-428E-8137-1E487389D438}"/>
              </a:ext>
            </a:extLst>
          </p:cNvPr>
          <p:cNvSpPr>
            <a:spLocks noGrp="1"/>
          </p:cNvSpPr>
          <p:nvPr>
            <p:ph sz="half" idx="2"/>
          </p:nvPr>
        </p:nvSpPr>
        <p:spPr/>
        <p:txBody>
          <a:bodyPr/>
          <a:lstStyle/>
          <a:p>
            <a:r>
              <a:rPr lang="en-US" dirty="0"/>
              <a:t>Interface</a:t>
            </a:r>
          </a:p>
          <a:p>
            <a:endParaRPr lang="en-US" dirty="0"/>
          </a:p>
          <a:p>
            <a:r>
              <a:rPr lang="en-US" dirty="0"/>
              <a:t>Defines a </a:t>
            </a:r>
            <a:r>
              <a:rPr lang="en-US" b="1" dirty="0"/>
              <a:t>run</a:t>
            </a:r>
            <a:r>
              <a:rPr lang="en-US" dirty="0"/>
              <a:t> method.</a:t>
            </a:r>
          </a:p>
          <a:p>
            <a:pPr marL="0" indent="0">
              <a:buNone/>
            </a:pPr>
            <a:br>
              <a:rPr lang="en-US" dirty="0"/>
            </a:br>
            <a:endParaRPr lang="en-US" dirty="0"/>
          </a:p>
          <a:p>
            <a:r>
              <a:rPr lang="en-US" dirty="0"/>
              <a:t>Can be constructed inline using a lambda.</a:t>
            </a:r>
          </a:p>
        </p:txBody>
      </p:sp>
      <p:sp>
        <p:nvSpPr>
          <p:cNvPr id="7" name="Text Placeholder 6">
            <a:extLst>
              <a:ext uri="{FF2B5EF4-FFF2-40B4-BE49-F238E27FC236}">
                <a16:creationId xmlns:a16="http://schemas.microsoft.com/office/drawing/2014/main" id="{CC470E20-55C1-406A-8E56-FBA252FEAF70}"/>
              </a:ext>
            </a:extLst>
          </p:cNvPr>
          <p:cNvSpPr>
            <a:spLocks noGrp="1"/>
          </p:cNvSpPr>
          <p:nvPr>
            <p:ph type="body" sz="quarter" idx="3"/>
          </p:nvPr>
        </p:nvSpPr>
        <p:spPr/>
        <p:txBody>
          <a:bodyPr/>
          <a:lstStyle/>
          <a:p>
            <a:r>
              <a:rPr lang="en-US" dirty="0"/>
              <a:t>Command</a:t>
            </a:r>
          </a:p>
        </p:txBody>
      </p:sp>
      <p:sp>
        <p:nvSpPr>
          <p:cNvPr id="8" name="Content Placeholder 7">
            <a:extLst>
              <a:ext uri="{FF2B5EF4-FFF2-40B4-BE49-F238E27FC236}">
                <a16:creationId xmlns:a16="http://schemas.microsoft.com/office/drawing/2014/main" id="{0E7DB23A-B686-4280-A41C-3B3D40EA83A1}"/>
              </a:ext>
            </a:extLst>
          </p:cNvPr>
          <p:cNvSpPr>
            <a:spLocks noGrp="1"/>
          </p:cNvSpPr>
          <p:nvPr>
            <p:ph sz="quarter" idx="4"/>
          </p:nvPr>
        </p:nvSpPr>
        <p:spPr/>
        <p:txBody>
          <a:bodyPr/>
          <a:lstStyle/>
          <a:p>
            <a:r>
              <a:rPr lang="en-US" dirty="0"/>
              <a:t>Interface</a:t>
            </a:r>
          </a:p>
          <a:p>
            <a:endParaRPr lang="en-US" dirty="0"/>
          </a:p>
          <a:p>
            <a:r>
              <a:rPr lang="en-US" dirty="0"/>
              <a:t>Defines an </a:t>
            </a:r>
            <a:r>
              <a:rPr lang="en-US" b="1" dirty="0"/>
              <a:t>execute</a:t>
            </a:r>
            <a:r>
              <a:rPr lang="en-US" dirty="0"/>
              <a:t> and </a:t>
            </a:r>
            <a:r>
              <a:rPr lang="en-US" b="1" dirty="0"/>
              <a:t>undo</a:t>
            </a:r>
            <a:r>
              <a:rPr lang="en-US" dirty="0"/>
              <a:t> method.</a:t>
            </a:r>
          </a:p>
          <a:p>
            <a:endParaRPr lang="en-US" dirty="0"/>
          </a:p>
          <a:p>
            <a:r>
              <a:rPr lang="en-US" dirty="0"/>
              <a:t>Concrete classes must implement both methods.</a:t>
            </a:r>
          </a:p>
        </p:txBody>
      </p:sp>
      <p:sp>
        <p:nvSpPr>
          <p:cNvPr id="4" name="Slide Number Placeholder 3">
            <a:extLst>
              <a:ext uri="{FF2B5EF4-FFF2-40B4-BE49-F238E27FC236}">
                <a16:creationId xmlns:a16="http://schemas.microsoft.com/office/drawing/2014/main" id="{30A46735-99C5-457C-9B58-842DCF966948}"/>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43595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F46CD0-2BB0-4384-832D-E1082BE8B6DB}"/>
              </a:ext>
            </a:extLst>
          </p:cNvPr>
          <p:cNvSpPr>
            <a:spLocks noGrp="1"/>
          </p:cNvSpPr>
          <p:nvPr>
            <p:ph type="title"/>
          </p:nvPr>
        </p:nvSpPr>
        <p:spPr/>
        <p:txBody>
          <a:bodyPr/>
          <a:lstStyle/>
          <a:p>
            <a:r>
              <a:rPr lang="en-US" dirty="0"/>
              <a:t>So what is wrong with this code?</a:t>
            </a:r>
          </a:p>
        </p:txBody>
      </p:sp>
      <p:sp>
        <p:nvSpPr>
          <p:cNvPr id="9" name="Content Placeholder 8">
            <a:extLst>
              <a:ext uri="{FF2B5EF4-FFF2-40B4-BE49-F238E27FC236}">
                <a16:creationId xmlns:a16="http://schemas.microsoft.com/office/drawing/2014/main" id="{F30AF4ED-E842-4C00-8E94-91B364192388}"/>
              </a:ext>
            </a:extLst>
          </p:cNvPr>
          <p:cNvSpPr>
            <a:spLocks noGrp="1"/>
          </p:cNvSpPr>
          <p:nvPr>
            <p:ph idx="1"/>
          </p:nvPr>
        </p:nvSpPr>
        <p:spPr/>
        <p:txBody>
          <a:bodyPr>
            <a:normAutofit/>
          </a:bodyPr>
          <a:lstStyle/>
          <a:p>
            <a:pPr marL="0" indent="0">
              <a:buNone/>
            </a:pPr>
            <a:r>
              <a:rPr lang="en-US" sz="2000" dirty="0"/>
              <a:t>Command c = new Command(</a:t>
            </a:r>
            <a:r>
              <a:rPr lang="en-US" sz="2000" dirty="0" err="1"/>
              <a:t>commandLambda</a:t>
            </a:r>
            <a:r>
              <a:rPr lang="en-US" sz="2000" dirty="0"/>
              <a:t>, </a:t>
            </a:r>
            <a:r>
              <a:rPr lang="en-US" sz="2000" dirty="0" err="1"/>
              <a:t>undoLambda</a:t>
            </a:r>
            <a:r>
              <a:rPr lang="en-US" sz="2000" dirty="0"/>
              <a:t>);</a:t>
            </a:r>
          </a:p>
          <a:p>
            <a:pPr marL="0" indent="0">
              <a:buNone/>
            </a:pPr>
            <a:r>
              <a:rPr lang="en-US" sz="2000" dirty="0" err="1"/>
              <a:t>c.execute</a:t>
            </a:r>
            <a:r>
              <a:rPr lang="en-US" sz="2000" dirty="0"/>
              <a:t>();</a:t>
            </a:r>
          </a:p>
          <a:p>
            <a:pPr marL="0" indent="0">
              <a:buNone/>
            </a:pPr>
            <a:r>
              <a:rPr lang="en-US" sz="2000" dirty="0" err="1"/>
              <a:t>c.undo</a:t>
            </a:r>
            <a:r>
              <a:rPr lang="en-US" sz="2000" dirty="0"/>
              <a:t>();</a:t>
            </a:r>
          </a:p>
        </p:txBody>
      </p:sp>
      <p:sp>
        <p:nvSpPr>
          <p:cNvPr id="7" name="Slide Number Placeholder 6">
            <a:extLst>
              <a:ext uri="{FF2B5EF4-FFF2-40B4-BE49-F238E27FC236}">
                <a16:creationId xmlns:a16="http://schemas.microsoft.com/office/drawing/2014/main" id="{237E9B48-4FE0-4D2F-AA20-2E98C0B3C414}"/>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319126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087C-76D0-447B-BDF4-FF223E25F289}"/>
              </a:ext>
            </a:extLst>
          </p:cNvPr>
          <p:cNvSpPr>
            <a:spLocks noGrp="1"/>
          </p:cNvSpPr>
          <p:nvPr>
            <p:ph type="title"/>
          </p:nvPr>
        </p:nvSpPr>
        <p:spPr/>
        <p:txBody>
          <a:bodyPr/>
          <a:lstStyle/>
          <a:p>
            <a:r>
              <a:rPr lang="en-US" dirty="0"/>
              <a:t>Undo?</a:t>
            </a:r>
          </a:p>
        </p:txBody>
      </p:sp>
      <p:sp>
        <p:nvSpPr>
          <p:cNvPr id="3" name="Content Placeholder 2">
            <a:extLst>
              <a:ext uri="{FF2B5EF4-FFF2-40B4-BE49-F238E27FC236}">
                <a16:creationId xmlns:a16="http://schemas.microsoft.com/office/drawing/2014/main" id="{4E792535-7645-49AB-9314-28E6A4531881}"/>
              </a:ext>
            </a:extLst>
          </p:cNvPr>
          <p:cNvSpPr>
            <a:spLocks noGrp="1"/>
          </p:cNvSpPr>
          <p:nvPr>
            <p:ph idx="1"/>
          </p:nvPr>
        </p:nvSpPr>
        <p:spPr/>
        <p:txBody>
          <a:bodyPr/>
          <a:lstStyle/>
          <a:p>
            <a:r>
              <a:rPr lang="en-US" dirty="0"/>
              <a:t>The undo functionality seems nasty to implement.  For example the one in the book doesn't correctly reset switch state (it will just flip it again even if the same button was pressed twice in a row).  Is there a good way to do this?</a:t>
            </a:r>
          </a:p>
        </p:txBody>
      </p:sp>
      <p:sp>
        <p:nvSpPr>
          <p:cNvPr id="4" name="Slide Number Placeholder 3">
            <a:extLst>
              <a:ext uri="{FF2B5EF4-FFF2-40B4-BE49-F238E27FC236}">
                <a16:creationId xmlns:a16="http://schemas.microsoft.com/office/drawing/2014/main" id="{407B9382-F00A-406E-A431-D78621E064E5}"/>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79204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310B-BEF4-47A7-A527-890E4D4B6B23}"/>
              </a:ext>
            </a:extLst>
          </p:cNvPr>
          <p:cNvSpPr>
            <a:spLocks noGrp="1"/>
          </p:cNvSpPr>
          <p:nvPr>
            <p:ph type="title"/>
          </p:nvPr>
        </p:nvSpPr>
        <p:spPr/>
        <p:txBody>
          <a:bodyPr/>
          <a:lstStyle/>
          <a:p>
            <a:r>
              <a:rPr lang="en-US" dirty="0"/>
              <a:t>Undo using a Fowler Singleton</a:t>
            </a:r>
          </a:p>
        </p:txBody>
      </p:sp>
      <p:sp>
        <p:nvSpPr>
          <p:cNvPr id="3" name="Content Placeholder 2">
            <a:extLst>
              <a:ext uri="{FF2B5EF4-FFF2-40B4-BE49-F238E27FC236}">
                <a16:creationId xmlns:a16="http://schemas.microsoft.com/office/drawing/2014/main" id="{B81A918E-EFD4-4ECF-9A8B-3A79F85AD2C6}"/>
              </a:ext>
            </a:extLst>
          </p:cNvPr>
          <p:cNvSpPr>
            <a:spLocks noGrp="1"/>
          </p:cNvSpPr>
          <p:nvPr>
            <p:ph idx="1"/>
          </p:nvPr>
        </p:nvSpPr>
        <p:spPr/>
        <p:txBody>
          <a:bodyPr/>
          <a:lstStyle/>
          <a:p>
            <a:r>
              <a:rPr lang="en-US" dirty="0"/>
              <a:t>Have a global State class</a:t>
            </a:r>
          </a:p>
          <a:p>
            <a:pPr lvl="1"/>
            <a:r>
              <a:rPr lang="en-US" dirty="0"/>
              <a:t>Fowler-style Singleton: all static methods</a:t>
            </a:r>
          </a:p>
          <a:p>
            <a:endParaRPr lang="en-US" dirty="0"/>
          </a:p>
          <a:p>
            <a:r>
              <a:rPr lang="en-US" dirty="0"/>
              <a:t>Static operations on the global State push the old state onto a bounded Stack of old States</a:t>
            </a:r>
          </a:p>
          <a:p>
            <a:endParaRPr lang="en-US" dirty="0"/>
          </a:p>
          <a:p>
            <a:r>
              <a:rPr lang="en-US" dirty="0"/>
              <a:t>Undo: replace the current global state with a popped state.</a:t>
            </a:r>
          </a:p>
          <a:p>
            <a:endParaRPr lang="en-US" dirty="0"/>
          </a:p>
        </p:txBody>
      </p:sp>
      <p:sp>
        <p:nvSpPr>
          <p:cNvPr id="4" name="Slide Number Placeholder 3">
            <a:extLst>
              <a:ext uri="{FF2B5EF4-FFF2-40B4-BE49-F238E27FC236}">
                <a16:creationId xmlns:a16="http://schemas.microsoft.com/office/drawing/2014/main" id="{1679677A-32F7-47D7-AA4A-BA68ECB163B6}"/>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0559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code doing?</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interface </a:t>
            </a:r>
            <a:r>
              <a:rPr lang="en-US" dirty="0" err="1"/>
              <a:t>MethodReference</a:t>
            </a:r>
            <a:r>
              <a:rPr lang="en-US" dirty="0"/>
              <a:t>{</a:t>
            </a:r>
          </a:p>
          <a:p>
            <a:pPr marL="0" indent="0">
              <a:buNone/>
            </a:pPr>
            <a:r>
              <a:rPr lang="en-US" dirty="0"/>
              <a:t>	public void call(String </a:t>
            </a:r>
            <a:r>
              <a:rPr lang="en-US" dirty="0" err="1"/>
              <a:t>arg</a:t>
            </a:r>
            <a:r>
              <a:rPr lang="en-US" dirty="0"/>
              <a:t>);</a:t>
            </a:r>
          </a:p>
          <a:p>
            <a:pPr marL="0" indent="0">
              <a:buNone/>
            </a:pPr>
            <a:r>
              <a:rPr lang="en-US" dirty="0"/>
              <a:t>}</a:t>
            </a:r>
          </a:p>
          <a:p>
            <a:pPr marL="0" indent="0">
              <a:buNone/>
            </a:pPr>
            <a:endParaRPr lang="en-US" dirty="0"/>
          </a:p>
          <a:p>
            <a:pPr marL="0" indent="0">
              <a:buNone/>
            </a:pPr>
            <a:r>
              <a:rPr lang="en-US" dirty="0"/>
              <a:t>public class </a:t>
            </a:r>
            <a:r>
              <a:rPr lang="en-US" dirty="0" err="1"/>
              <a:t>MysteryCaller</a:t>
            </a:r>
            <a:r>
              <a:rPr lang="en-US" dirty="0"/>
              <a:t>{</a:t>
            </a:r>
          </a:p>
          <a:p>
            <a:pPr marL="0" indent="0">
              <a:buNone/>
            </a:pPr>
            <a:r>
              <a:rPr lang="en-US" dirty="0"/>
              <a:t>	public void </a:t>
            </a:r>
            <a:r>
              <a:rPr lang="en-US" dirty="0" err="1"/>
              <a:t>referencedMethod</a:t>
            </a:r>
            <a:r>
              <a:rPr lang="en-US" dirty="0"/>
              <a:t>(String caller){</a:t>
            </a:r>
          </a:p>
          <a:p>
            <a:pPr marL="0" indent="0">
              <a:buNone/>
            </a:pPr>
            <a:r>
              <a:rPr lang="en-US" dirty="0"/>
              <a:t>		</a:t>
            </a:r>
            <a:r>
              <a:rPr lang="en-US" dirty="0" err="1"/>
              <a:t>System.out.println</a:t>
            </a:r>
            <a:r>
              <a:rPr lang="en-US" dirty="0"/>
              <a:t>("Who calls me? " + caller);</a:t>
            </a:r>
          </a:p>
          <a:p>
            <a:pPr marL="0" indent="0">
              <a:buNone/>
            </a:pPr>
            <a:r>
              <a:rPr lang="en-US" dirty="0"/>
              <a:t>	}</a:t>
            </a:r>
          </a:p>
          <a:p>
            <a:pPr marL="0" indent="0">
              <a:buNone/>
            </a:pPr>
            <a:r>
              <a:rPr lang="en-US" dirty="0"/>
              <a:t>	public </a:t>
            </a:r>
            <a:r>
              <a:rPr lang="en-US" dirty="0" err="1"/>
              <a:t>MysteryCaller</a:t>
            </a:r>
            <a:r>
              <a:rPr lang="en-US" dirty="0"/>
              <a:t>(){</a:t>
            </a:r>
          </a:p>
          <a:p>
            <a:pPr marL="0" indent="0">
              <a:buNone/>
            </a:pPr>
            <a:r>
              <a:rPr lang="en-US" dirty="0"/>
              <a:t>		</a:t>
            </a:r>
            <a:r>
              <a:rPr lang="en-US" dirty="0" err="1"/>
              <a:t>MethodReference</a:t>
            </a:r>
            <a:r>
              <a:rPr lang="en-US" dirty="0"/>
              <a:t> method = </a:t>
            </a:r>
            <a:r>
              <a:rPr lang="en-US" b="1" u="sng" dirty="0"/>
              <a:t>this::</a:t>
            </a:r>
            <a:r>
              <a:rPr lang="en-US" b="1" u="sng" dirty="0" err="1"/>
              <a:t>referencedMethod</a:t>
            </a:r>
            <a:r>
              <a:rPr lang="en-US" b="1" u="sng" dirty="0"/>
              <a:t>;</a:t>
            </a:r>
          </a:p>
          <a:p>
            <a:pPr marL="0" indent="0">
              <a:buNone/>
            </a:pPr>
            <a:r>
              <a:rPr lang="en-US" dirty="0"/>
              <a:t>		</a:t>
            </a:r>
            <a:r>
              <a:rPr lang="en-US" dirty="0" err="1"/>
              <a:t>method.call</a:t>
            </a:r>
            <a:r>
              <a:rPr lang="en-US" dirty="0"/>
              <a:t>("The constructor");</a:t>
            </a:r>
          </a:p>
          <a:p>
            <a:pPr marL="0" indent="0">
              <a:buNone/>
            </a:pPr>
            <a:r>
              <a:rPr lang="en-US" dirty="0"/>
              <a:t>	}</a:t>
            </a:r>
          </a:p>
          <a:p>
            <a:pPr marL="0" indent="0">
              <a:buNone/>
            </a:pPr>
            <a:r>
              <a:rPr lang="en-US" dirty="0"/>
              <a:t>	public static void main(String[] </a:t>
            </a:r>
            <a:r>
              <a:rPr lang="en-US" dirty="0" err="1"/>
              <a:t>args</a:t>
            </a:r>
            <a:r>
              <a:rPr lang="en-US" dirty="0"/>
              <a:t>) throws </a:t>
            </a:r>
            <a:r>
              <a:rPr lang="en-US" dirty="0" err="1"/>
              <a:t>IOException</a:t>
            </a:r>
            <a:r>
              <a:rPr lang="en-US" dirty="0"/>
              <a:t>{</a:t>
            </a:r>
          </a:p>
          <a:p>
            <a:pPr marL="0" indent="0">
              <a:buNone/>
            </a:pPr>
            <a:r>
              <a:rPr lang="en-US" dirty="0"/>
              <a:t>		</a:t>
            </a:r>
            <a:r>
              <a:rPr lang="en-US" dirty="0" err="1"/>
              <a:t>MysteryCaller</a:t>
            </a:r>
            <a:r>
              <a:rPr lang="en-US" dirty="0"/>
              <a:t> reference = new </a:t>
            </a:r>
            <a:r>
              <a:rPr lang="en-US" dirty="0" err="1"/>
              <a:t>MysteryCaller</a:t>
            </a:r>
            <a:r>
              <a:rPr lang="en-US" dirty="0"/>
              <a:t>();</a:t>
            </a:r>
          </a:p>
          <a:p>
            <a:pPr marL="0" indent="0">
              <a:buNone/>
            </a:pPr>
            <a:r>
              <a:rPr lang="en-US" dirty="0"/>
              <a:t>	}</a:t>
            </a:r>
          </a:p>
          <a:p>
            <a:pPr marL="0" indent="0">
              <a:buNone/>
            </a:pP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164700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bytecode reveals the magic</a:t>
            </a:r>
          </a:p>
        </p:txBody>
      </p:sp>
      <p:sp>
        <p:nvSpPr>
          <p:cNvPr id="3" name="Content Placeholder 2"/>
          <p:cNvSpPr>
            <a:spLocks noGrp="1"/>
          </p:cNvSpPr>
          <p:nvPr>
            <p:ph idx="1"/>
          </p:nvPr>
        </p:nvSpPr>
        <p:spPr/>
        <p:txBody>
          <a:bodyPr>
            <a:normAutofit/>
          </a:bodyPr>
          <a:lstStyle/>
          <a:p>
            <a:pPr marL="0" indent="0">
              <a:buNone/>
            </a:pPr>
            <a:r>
              <a:rPr lang="en-US" sz="1600" dirty="0"/>
              <a:t>L1</a:t>
            </a:r>
          </a:p>
          <a:p>
            <a:pPr marL="0" indent="0">
              <a:buNone/>
            </a:pPr>
            <a:r>
              <a:rPr lang="en-US" sz="1600" dirty="0"/>
              <a:t>    LINENUMBER 34 L1</a:t>
            </a:r>
          </a:p>
          <a:p>
            <a:pPr marL="0" indent="0">
              <a:buNone/>
            </a:pPr>
            <a:r>
              <a:rPr lang="en-US" sz="1600" dirty="0"/>
              <a:t>    ALOAD 0</a:t>
            </a:r>
          </a:p>
          <a:p>
            <a:pPr marL="0" indent="0">
              <a:buNone/>
            </a:pPr>
            <a:r>
              <a:rPr lang="en-US" sz="1600" dirty="0"/>
              <a:t>    </a:t>
            </a:r>
            <a:r>
              <a:rPr lang="en-US" sz="1600" b="1" dirty="0"/>
              <a:t>INVOKEDYNAMIC</a:t>
            </a:r>
            <a:r>
              <a:rPr lang="en-US" sz="1600" dirty="0"/>
              <a:t> call(</a:t>
            </a:r>
            <a:r>
              <a:rPr lang="en-US" sz="1600" dirty="0" err="1"/>
              <a:t>Lexample</a:t>
            </a:r>
            <a:r>
              <a:rPr lang="en-US" sz="1600" dirty="0"/>
              <a:t>/</a:t>
            </a:r>
            <a:r>
              <a:rPr lang="en-US" sz="1600" dirty="0" err="1"/>
              <a:t>MysteryCaller</a:t>
            </a:r>
            <a:r>
              <a:rPr lang="en-US" sz="1600" dirty="0"/>
              <a:t>;)</a:t>
            </a:r>
            <a:r>
              <a:rPr lang="en-US" sz="1600" b="1" dirty="0" err="1"/>
              <a:t>Lexample</a:t>
            </a:r>
            <a:r>
              <a:rPr lang="en-US" sz="1600" b="1" dirty="0"/>
              <a:t>/</a:t>
            </a:r>
            <a:r>
              <a:rPr lang="en-US" sz="1600" b="1" dirty="0" err="1"/>
              <a:t>MethodReference</a:t>
            </a:r>
            <a:r>
              <a:rPr lang="en-US" sz="1600" dirty="0"/>
              <a:t>; [</a:t>
            </a:r>
          </a:p>
          <a:p>
            <a:pPr marL="0" indent="0">
              <a:buNone/>
            </a:pPr>
            <a:r>
              <a:rPr lang="en-US" sz="1600" dirty="0"/>
              <a:t>      // handle kind 0x6 : INVOKESTATIC</a:t>
            </a:r>
          </a:p>
          <a:p>
            <a:pPr marL="0" indent="0">
              <a:buNone/>
            </a:pPr>
            <a:r>
              <a:rPr lang="en-US" sz="1600" dirty="0"/>
              <a:t>      java/</a:t>
            </a:r>
            <a:r>
              <a:rPr lang="en-US" sz="1600" dirty="0" err="1"/>
              <a:t>lang</a:t>
            </a:r>
            <a:r>
              <a:rPr lang="en-US" sz="1600" dirty="0"/>
              <a:t>/invoke/</a:t>
            </a:r>
            <a:r>
              <a:rPr lang="en-US" sz="1600" b="1" dirty="0" err="1"/>
              <a:t>LambdaMetafactory.metafactory</a:t>
            </a:r>
            <a:r>
              <a:rPr lang="en-US" sz="1600" dirty="0"/>
              <a:t>(</a:t>
            </a:r>
            <a:r>
              <a:rPr lang="en-US" sz="1600" dirty="0" err="1"/>
              <a:t>Ljava</a:t>
            </a:r>
            <a:r>
              <a:rPr lang="en-US" sz="1600" dirty="0"/>
              <a:t>/</a:t>
            </a:r>
            <a:r>
              <a:rPr lang="en-US" sz="1600" dirty="0" err="1"/>
              <a:t>lang</a:t>
            </a:r>
            <a:r>
              <a:rPr lang="en-US" sz="1600" dirty="0"/>
              <a:t>/invoke/</a:t>
            </a:r>
            <a:r>
              <a:rPr lang="en-US" sz="1600" dirty="0" err="1"/>
              <a:t>MethodHandles$Lookup;Ljava</a:t>
            </a:r>
            <a:r>
              <a:rPr lang="en-US" sz="1600" dirty="0"/>
              <a:t>/</a:t>
            </a:r>
            <a:r>
              <a:rPr lang="en-US" sz="1600" dirty="0" err="1"/>
              <a:t>lang</a:t>
            </a:r>
            <a:r>
              <a:rPr lang="en-US" sz="1600" dirty="0"/>
              <a:t>/</a:t>
            </a:r>
            <a:r>
              <a:rPr lang="en-US" sz="1600" dirty="0" err="1"/>
              <a:t>String;Ljava</a:t>
            </a:r>
            <a:r>
              <a:rPr lang="en-US" sz="1600" dirty="0"/>
              <a:t>/</a:t>
            </a:r>
            <a:r>
              <a:rPr lang="en-US" sz="1600" dirty="0" err="1"/>
              <a:t>lang</a:t>
            </a:r>
            <a:r>
              <a:rPr lang="en-US" sz="1600" dirty="0"/>
              <a:t>/invoke/</a:t>
            </a:r>
            <a:r>
              <a:rPr lang="en-US" sz="1600" dirty="0" err="1"/>
              <a:t>MethodType;Ljava</a:t>
            </a:r>
            <a:r>
              <a:rPr lang="en-US" sz="1600" dirty="0"/>
              <a:t>/</a:t>
            </a:r>
            <a:r>
              <a:rPr lang="en-US" sz="1600" dirty="0" err="1"/>
              <a:t>lang</a:t>
            </a:r>
            <a:r>
              <a:rPr lang="en-US" sz="1600" dirty="0"/>
              <a:t>/invoke/</a:t>
            </a:r>
            <a:r>
              <a:rPr lang="en-US" sz="1600" dirty="0" err="1"/>
              <a:t>MethodType;Ljava</a:t>
            </a:r>
            <a:r>
              <a:rPr lang="en-US" sz="1600" dirty="0"/>
              <a:t>/</a:t>
            </a:r>
            <a:r>
              <a:rPr lang="en-US" sz="1600" dirty="0" err="1"/>
              <a:t>lang</a:t>
            </a:r>
            <a:r>
              <a:rPr lang="en-US" sz="1600" dirty="0"/>
              <a:t>/invoke/</a:t>
            </a:r>
            <a:r>
              <a:rPr lang="en-US" sz="1600" dirty="0" err="1"/>
              <a:t>MethodHandle;Ljava</a:t>
            </a:r>
            <a:r>
              <a:rPr lang="en-US" sz="1600" dirty="0"/>
              <a:t>/</a:t>
            </a:r>
            <a:r>
              <a:rPr lang="en-US" sz="1600" dirty="0" err="1"/>
              <a:t>lang</a:t>
            </a:r>
            <a:r>
              <a:rPr lang="en-US" sz="1600" dirty="0"/>
              <a:t>/invoke/</a:t>
            </a:r>
            <a:r>
              <a:rPr lang="en-US" sz="1600" dirty="0" err="1"/>
              <a:t>MethodType</a:t>
            </a:r>
            <a:r>
              <a:rPr lang="en-US" sz="1600" dirty="0"/>
              <a:t>;)</a:t>
            </a:r>
            <a:r>
              <a:rPr lang="en-US" sz="1600" dirty="0" err="1"/>
              <a:t>Ljava</a:t>
            </a:r>
            <a:r>
              <a:rPr lang="en-US" sz="1600" dirty="0"/>
              <a:t>/</a:t>
            </a:r>
            <a:r>
              <a:rPr lang="en-US" sz="1600" dirty="0" err="1"/>
              <a:t>lang</a:t>
            </a:r>
            <a:r>
              <a:rPr lang="en-US" sz="1600" dirty="0"/>
              <a:t>/invoke/</a:t>
            </a:r>
            <a:r>
              <a:rPr lang="en-US" sz="1600" dirty="0" err="1"/>
              <a:t>CallSite</a:t>
            </a:r>
            <a:r>
              <a:rPr lang="en-US" sz="1600" dirty="0"/>
              <a:t>;</a:t>
            </a:r>
          </a:p>
          <a:p>
            <a:pPr marL="0" indent="0">
              <a:buNone/>
            </a:pPr>
            <a:r>
              <a:rPr lang="en-US" sz="1600" dirty="0"/>
              <a:t>      // arguments:</a:t>
            </a:r>
          </a:p>
          <a:p>
            <a:pPr marL="0" indent="0">
              <a:buNone/>
            </a:pPr>
            <a:r>
              <a:rPr lang="en-US" sz="1600" dirty="0"/>
              <a:t>      (</a:t>
            </a:r>
            <a:r>
              <a:rPr lang="en-US" sz="1600" dirty="0" err="1"/>
              <a:t>Ljava</a:t>
            </a:r>
            <a:r>
              <a:rPr lang="en-US" sz="1600" dirty="0"/>
              <a:t>/</a:t>
            </a:r>
            <a:r>
              <a:rPr lang="en-US" sz="1600" dirty="0" err="1"/>
              <a:t>lang</a:t>
            </a:r>
            <a:r>
              <a:rPr lang="en-US" sz="1600" dirty="0"/>
              <a:t>/String;)V, </a:t>
            </a:r>
          </a:p>
          <a:p>
            <a:pPr marL="0" indent="0">
              <a:buNone/>
            </a:pPr>
            <a:r>
              <a:rPr lang="en-US" sz="1600" dirty="0"/>
              <a:t>      // handle kind 0x5 : INVOKEVIRTUAL</a:t>
            </a:r>
          </a:p>
          <a:p>
            <a:pPr marL="0" indent="0">
              <a:buNone/>
            </a:pPr>
            <a:r>
              <a:rPr lang="en-US" sz="1600" dirty="0"/>
              <a:t>      </a:t>
            </a:r>
            <a:r>
              <a:rPr lang="en-US" sz="1600" b="1" dirty="0"/>
              <a:t>example/</a:t>
            </a:r>
            <a:r>
              <a:rPr lang="en-US" sz="1600" b="1" dirty="0" err="1"/>
              <a:t>MysteryCaller.referencedMethod</a:t>
            </a:r>
            <a:r>
              <a:rPr lang="en-US" sz="1600" dirty="0"/>
              <a:t>(</a:t>
            </a:r>
            <a:r>
              <a:rPr lang="en-US" sz="1600" dirty="0" err="1"/>
              <a:t>Ljava</a:t>
            </a:r>
            <a:r>
              <a:rPr lang="en-US" sz="1600" dirty="0"/>
              <a:t>/</a:t>
            </a:r>
            <a:r>
              <a:rPr lang="en-US" sz="1600" dirty="0" err="1"/>
              <a:t>lang</a:t>
            </a:r>
            <a:r>
              <a:rPr lang="en-US" sz="1600" dirty="0"/>
              <a:t>/String;)V, </a:t>
            </a:r>
          </a:p>
          <a:p>
            <a:pPr marL="0" indent="0">
              <a:buNone/>
            </a:pPr>
            <a:r>
              <a:rPr lang="en-US" sz="1600" dirty="0"/>
              <a:t>      (</a:t>
            </a:r>
            <a:r>
              <a:rPr lang="en-US" sz="1600" dirty="0" err="1"/>
              <a:t>Ljava</a:t>
            </a:r>
            <a:r>
              <a:rPr lang="en-US" sz="1600" dirty="0"/>
              <a:t>/</a:t>
            </a:r>
            <a:r>
              <a:rPr lang="en-US" sz="1600" dirty="0" err="1"/>
              <a:t>lang</a:t>
            </a:r>
            <a:r>
              <a:rPr lang="en-US" sz="1600" dirty="0"/>
              <a:t>/String;)V</a:t>
            </a:r>
          </a:p>
          <a:p>
            <a:pPr marL="0" indent="0">
              <a:buNone/>
            </a:pPr>
            <a:r>
              <a:rPr lang="en-US" sz="16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165873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code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interface </a:t>
            </a:r>
            <a:r>
              <a:rPr lang="en-US" dirty="0" err="1"/>
              <a:t>MethodReference</a:t>
            </a:r>
            <a:r>
              <a:rPr lang="en-US" dirty="0"/>
              <a:t>{</a:t>
            </a:r>
          </a:p>
          <a:p>
            <a:pPr marL="0" indent="0">
              <a:buNone/>
            </a:pPr>
            <a:r>
              <a:rPr lang="en-US" dirty="0"/>
              <a:t>	public void call(String </a:t>
            </a:r>
            <a:r>
              <a:rPr lang="en-US" dirty="0" err="1"/>
              <a:t>arg</a:t>
            </a:r>
            <a:r>
              <a:rPr lang="en-US" dirty="0"/>
              <a:t>);</a:t>
            </a:r>
          </a:p>
          <a:p>
            <a:pPr marL="0" indent="0">
              <a:buNone/>
            </a:pPr>
            <a:r>
              <a:rPr lang="en-US" dirty="0"/>
              <a:t>}</a:t>
            </a:r>
          </a:p>
          <a:p>
            <a:pPr marL="0" indent="0">
              <a:buNone/>
            </a:pPr>
            <a:endParaRPr lang="en-US" dirty="0"/>
          </a:p>
          <a:p>
            <a:pPr marL="0" indent="0">
              <a:buNone/>
            </a:pPr>
            <a:r>
              <a:rPr lang="en-US" dirty="0"/>
              <a:t>public class </a:t>
            </a:r>
            <a:r>
              <a:rPr lang="en-US" dirty="0" err="1"/>
              <a:t>MysteryCaller</a:t>
            </a:r>
            <a:r>
              <a:rPr lang="en-US" dirty="0"/>
              <a:t>{</a:t>
            </a:r>
          </a:p>
          <a:p>
            <a:pPr marL="0" indent="0">
              <a:buNone/>
            </a:pPr>
            <a:r>
              <a:rPr lang="en-US" dirty="0"/>
              <a:t>	public void </a:t>
            </a:r>
            <a:r>
              <a:rPr lang="en-US" dirty="0" err="1"/>
              <a:t>referencedMethod</a:t>
            </a:r>
            <a:r>
              <a:rPr lang="en-US" dirty="0"/>
              <a:t>(String caller){</a:t>
            </a:r>
          </a:p>
          <a:p>
            <a:pPr marL="0" indent="0">
              <a:buNone/>
            </a:pPr>
            <a:r>
              <a:rPr lang="en-US" dirty="0"/>
              <a:t>		</a:t>
            </a:r>
            <a:r>
              <a:rPr lang="en-US" dirty="0" err="1"/>
              <a:t>System.out.println</a:t>
            </a:r>
            <a:r>
              <a:rPr lang="en-US" dirty="0"/>
              <a:t>("Who calls me? " + caller);</a:t>
            </a:r>
          </a:p>
          <a:p>
            <a:pPr marL="0" indent="0">
              <a:buNone/>
            </a:pPr>
            <a:r>
              <a:rPr lang="en-US" dirty="0"/>
              <a:t>	}</a:t>
            </a:r>
          </a:p>
          <a:p>
            <a:pPr marL="0" indent="0">
              <a:buNone/>
            </a:pPr>
            <a:r>
              <a:rPr lang="en-US" dirty="0"/>
              <a:t>	public </a:t>
            </a:r>
            <a:r>
              <a:rPr lang="en-US" dirty="0" err="1"/>
              <a:t>MysteryCaller</a:t>
            </a:r>
            <a:r>
              <a:rPr lang="en-US" dirty="0"/>
              <a:t>(){</a:t>
            </a:r>
          </a:p>
          <a:p>
            <a:pPr marL="0" indent="0">
              <a:buNone/>
            </a:pPr>
            <a:r>
              <a:rPr lang="en-US" dirty="0"/>
              <a:t>		</a:t>
            </a:r>
            <a:r>
              <a:rPr lang="en-US" dirty="0" err="1"/>
              <a:t>MethodReference</a:t>
            </a:r>
            <a:r>
              <a:rPr lang="en-US" dirty="0"/>
              <a:t> method = </a:t>
            </a:r>
            <a:r>
              <a:rPr lang="en-US" b="1" dirty="0"/>
              <a:t>new </a:t>
            </a:r>
            <a:r>
              <a:rPr lang="en-US" b="1" dirty="0" err="1"/>
              <a:t>MethodReference</a:t>
            </a:r>
            <a:r>
              <a:rPr lang="en-US" b="1" dirty="0"/>
              <a:t>(){</a:t>
            </a:r>
          </a:p>
          <a:p>
            <a:pPr marL="0" indent="0">
              <a:buNone/>
            </a:pPr>
            <a:r>
              <a:rPr lang="en-US" dirty="0"/>
              <a:t>			public void call(String </a:t>
            </a:r>
            <a:r>
              <a:rPr lang="en-US" dirty="0" err="1"/>
              <a:t>arg</a:t>
            </a:r>
            <a:r>
              <a:rPr lang="en-US" dirty="0"/>
              <a:t>){</a:t>
            </a:r>
          </a:p>
          <a:p>
            <a:pPr marL="0" indent="0">
              <a:buNone/>
            </a:pPr>
            <a:r>
              <a:rPr lang="en-US" dirty="0"/>
              <a:t>				</a:t>
            </a:r>
            <a:r>
              <a:rPr lang="en-US" b="1" u="sng" dirty="0" err="1"/>
              <a:t>MysteryCaller.this.referencedMethod</a:t>
            </a:r>
            <a:r>
              <a:rPr lang="en-US" b="1" u="sng" dirty="0"/>
              <a:t>(</a:t>
            </a:r>
            <a:r>
              <a:rPr lang="en-US" b="1" u="sng" dirty="0" err="1"/>
              <a:t>arg</a:t>
            </a:r>
            <a:r>
              <a:rPr lang="en-US" b="1" u="sng" dirty="0"/>
              <a:t>);</a:t>
            </a:r>
          </a:p>
          <a:p>
            <a:pPr marL="0" indent="0">
              <a:buNone/>
            </a:pPr>
            <a:r>
              <a:rPr lang="en-US" dirty="0"/>
              <a:t>			}</a:t>
            </a:r>
          </a:p>
          <a:p>
            <a:pPr marL="0" indent="0">
              <a:buNone/>
            </a:pPr>
            <a:r>
              <a:rPr lang="en-US" dirty="0"/>
              <a:t>		}</a:t>
            </a:r>
            <a:endParaRPr lang="en-US" b="1" u="sng" dirty="0"/>
          </a:p>
          <a:p>
            <a:pPr marL="0" indent="0">
              <a:buNone/>
            </a:pPr>
            <a:r>
              <a:rPr lang="en-US" dirty="0"/>
              <a:t>		</a:t>
            </a:r>
            <a:r>
              <a:rPr lang="en-US" dirty="0" err="1"/>
              <a:t>method.call</a:t>
            </a:r>
            <a:r>
              <a:rPr lang="en-US" dirty="0"/>
              <a:t>("The constructor");</a:t>
            </a:r>
          </a:p>
          <a:p>
            <a:pPr marL="0" indent="0">
              <a:buNone/>
            </a:pPr>
            <a:r>
              <a:rPr lang="en-US" dirty="0"/>
              <a:t>	}</a:t>
            </a:r>
          </a:p>
          <a:p>
            <a:pPr marL="0" indent="0">
              <a:buNone/>
            </a:pPr>
            <a:r>
              <a:rPr lang="en-US" dirty="0"/>
              <a:t>	public static void main(String[] </a:t>
            </a:r>
            <a:r>
              <a:rPr lang="en-US" dirty="0" err="1"/>
              <a:t>args</a:t>
            </a:r>
            <a:r>
              <a:rPr lang="en-US" dirty="0"/>
              <a:t>) throws </a:t>
            </a:r>
            <a:r>
              <a:rPr lang="en-US" dirty="0" err="1"/>
              <a:t>IOException</a:t>
            </a:r>
            <a:r>
              <a:rPr lang="en-US" dirty="0"/>
              <a:t>{</a:t>
            </a:r>
          </a:p>
          <a:p>
            <a:pPr marL="0" indent="0">
              <a:buNone/>
            </a:pPr>
            <a:r>
              <a:rPr lang="en-US" dirty="0"/>
              <a:t>		</a:t>
            </a:r>
            <a:r>
              <a:rPr lang="en-US" dirty="0" err="1"/>
              <a:t>MysteryCaller</a:t>
            </a:r>
            <a:r>
              <a:rPr lang="en-US" dirty="0"/>
              <a:t> reference = new </a:t>
            </a:r>
            <a:r>
              <a:rPr lang="en-US" dirty="0" err="1"/>
              <a:t>MysteryCaller</a:t>
            </a:r>
            <a:r>
              <a:rPr lang="en-US" dirty="0"/>
              <a:t>();</a:t>
            </a:r>
          </a:p>
          <a:p>
            <a:pPr marL="0" indent="0">
              <a:buNone/>
            </a:pPr>
            <a:r>
              <a:rPr lang="en-US" dirty="0"/>
              <a:t>	}</a:t>
            </a:r>
          </a:p>
          <a:p>
            <a:pPr marL="0" indent="0">
              <a:buNone/>
            </a:pP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35498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2900-5B57-492D-86E3-1F3680ED2F6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E82D81-F90D-416C-9500-E97C0A2406ED}"/>
              </a:ext>
            </a:extLst>
          </p:cNvPr>
          <p:cNvSpPr>
            <a:spLocks noGrp="1"/>
          </p:cNvSpPr>
          <p:nvPr>
            <p:ph idx="1"/>
          </p:nvPr>
        </p:nvSpPr>
        <p:spPr/>
        <p:txBody>
          <a:bodyPr/>
          <a:lstStyle/>
          <a:p>
            <a:r>
              <a:rPr lang="en-US" dirty="0"/>
              <a:t>Exam 2 announcement</a:t>
            </a:r>
          </a:p>
          <a:p>
            <a:endParaRPr lang="en-US" dirty="0"/>
          </a:p>
          <a:p>
            <a:r>
              <a:rPr lang="en-US" dirty="0"/>
              <a:t>The Gang of Four taxonomy</a:t>
            </a:r>
          </a:p>
          <a:p>
            <a:endParaRPr lang="en-US" dirty="0"/>
          </a:p>
          <a:p>
            <a:r>
              <a:rPr lang="en-US" dirty="0"/>
              <a:t>A few words on Singleton</a:t>
            </a:r>
          </a:p>
          <a:p>
            <a:endParaRPr lang="en-US" dirty="0"/>
          </a:p>
          <a:p>
            <a:r>
              <a:rPr lang="en-US" dirty="0"/>
              <a:t>Questions on Singleton</a:t>
            </a:r>
          </a:p>
          <a:p>
            <a:r>
              <a:rPr lang="en-US" dirty="0"/>
              <a:t>Questions on Command</a:t>
            </a:r>
          </a:p>
          <a:p>
            <a:endParaRPr lang="en-US" dirty="0"/>
          </a:p>
        </p:txBody>
      </p:sp>
      <p:sp>
        <p:nvSpPr>
          <p:cNvPr id="4" name="Slide Number Placeholder 3">
            <a:extLst>
              <a:ext uri="{FF2B5EF4-FFF2-40B4-BE49-F238E27FC236}">
                <a16:creationId xmlns:a16="http://schemas.microsoft.com/office/drawing/2014/main" id="{F75EA25D-2953-4B27-8EAE-7F643E11A00E}"/>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3168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two threads to print Hello World</a:t>
            </a:r>
          </a:p>
        </p:txBody>
      </p:sp>
      <p:sp>
        <p:nvSpPr>
          <p:cNvPr id="3" name="Content Placeholder 2"/>
          <p:cNvSpPr>
            <a:spLocks noGrp="1"/>
          </p:cNvSpPr>
          <p:nvPr>
            <p:ph idx="1"/>
          </p:nvPr>
        </p:nvSpPr>
        <p:spPr/>
        <p:txBody>
          <a:bodyPr>
            <a:normAutofit/>
          </a:bodyPr>
          <a:lstStyle/>
          <a:p>
            <a:pPr marL="0" indent="0">
              <a:buNone/>
            </a:pPr>
            <a:r>
              <a:rPr lang="en-US" dirty="0"/>
              <a:t>Thread t1 = new Thread(new Runnable(){</a:t>
            </a:r>
          </a:p>
          <a:p>
            <a:pPr marL="0" indent="0">
              <a:buNone/>
            </a:pPr>
            <a:r>
              <a:rPr lang="en-US" dirty="0"/>
              <a:t>	public void run(){</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 );</a:t>
            </a:r>
          </a:p>
          <a:p>
            <a:pPr marL="0" indent="0">
              <a:buNone/>
            </a:pPr>
            <a:r>
              <a:rPr lang="en-US" dirty="0"/>
              <a:t>t1.start();</a:t>
            </a:r>
          </a:p>
          <a:p>
            <a:pPr marL="0" indent="0">
              <a:buNone/>
            </a:pPr>
            <a:endParaRPr lang="en-US" dirty="0"/>
          </a:p>
          <a:p>
            <a:pPr marL="0" indent="0">
              <a:buNone/>
            </a:pPr>
            <a:r>
              <a:rPr lang="en-US" dirty="0"/>
              <a:t>Thread t2 = new Thread(() -&gt; {</a:t>
            </a:r>
          </a:p>
          <a:p>
            <a:pPr marL="0" indent="0">
              <a:buNone/>
            </a:pPr>
            <a:r>
              <a:rPr lang="en-US" dirty="0"/>
              <a:t>	</a:t>
            </a:r>
            <a:r>
              <a:rPr lang="en-US" dirty="0" err="1"/>
              <a:t>System.out.println</a:t>
            </a:r>
            <a:r>
              <a:rPr lang="en-US" dirty="0"/>
              <a:t>("Hello World");</a:t>
            </a:r>
          </a:p>
          <a:p>
            <a:pPr marL="0" indent="0">
              <a:buNone/>
            </a:pPr>
            <a:r>
              <a:rPr lang="en-US" dirty="0"/>
              <a:t>});</a:t>
            </a:r>
          </a:p>
          <a:p>
            <a:pPr marL="0" indent="0">
              <a:buNone/>
            </a:pPr>
            <a:r>
              <a:rPr lang="en-US" dirty="0"/>
              <a:t>t2.start();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588666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A1DD-114A-4D70-A518-A0AE772A5215}"/>
              </a:ext>
            </a:extLst>
          </p:cNvPr>
          <p:cNvSpPr>
            <a:spLocks noGrp="1"/>
          </p:cNvSpPr>
          <p:nvPr>
            <p:ph type="title"/>
          </p:nvPr>
        </p:nvSpPr>
        <p:spPr/>
        <p:txBody>
          <a:bodyPr/>
          <a:lstStyle/>
          <a:p>
            <a:r>
              <a:rPr lang="en-US" dirty="0"/>
              <a:t>Working example?</a:t>
            </a:r>
          </a:p>
        </p:txBody>
      </p:sp>
      <p:sp>
        <p:nvSpPr>
          <p:cNvPr id="3" name="Content Placeholder 2">
            <a:extLst>
              <a:ext uri="{FF2B5EF4-FFF2-40B4-BE49-F238E27FC236}">
                <a16:creationId xmlns:a16="http://schemas.microsoft.com/office/drawing/2014/main" id="{7226BC7A-B4B1-4088-A341-E9FD28127732}"/>
              </a:ext>
            </a:extLst>
          </p:cNvPr>
          <p:cNvSpPr>
            <a:spLocks noGrp="1"/>
          </p:cNvSpPr>
          <p:nvPr>
            <p:ph idx="1"/>
          </p:nvPr>
        </p:nvSpPr>
        <p:spPr/>
        <p:txBody>
          <a:bodyPr/>
          <a:lstStyle/>
          <a:p>
            <a:r>
              <a:rPr lang="en-US" dirty="0"/>
              <a:t>Is there anywhere I can find somewhere with a working example of this pattern? I find myself struggling to follow the book sometimes.</a:t>
            </a:r>
          </a:p>
        </p:txBody>
      </p:sp>
      <p:sp>
        <p:nvSpPr>
          <p:cNvPr id="4" name="Slide Number Placeholder 3">
            <a:extLst>
              <a:ext uri="{FF2B5EF4-FFF2-40B4-BE49-F238E27FC236}">
                <a16:creationId xmlns:a16="http://schemas.microsoft.com/office/drawing/2014/main" id="{4A407493-D723-42BD-A0B4-4C22968CD3D2}"/>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69573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A787-AA10-4F40-A010-B3279E3F47CB}"/>
              </a:ext>
            </a:extLst>
          </p:cNvPr>
          <p:cNvSpPr>
            <a:spLocks noGrp="1"/>
          </p:cNvSpPr>
          <p:nvPr>
            <p:ph type="title"/>
          </p:nvPr>
        </p:nvSpPr>
        <p:spPr/>
        <p:txBody>
          <a:bodyPr/>
          <a:lstStyle/>
          <a:p>
            <a:r>
              <a:rPr lang="en-US" dirty="0"/>
              <a:t>Exam 2 / PLC conflict</a:t>
            </a:r>
          </a:p>
        </p:txBody>
      </p:sp>
      <p:sp>
        <p:nvSpPr>
          <p:cNvPr id="3" name="Content Placeholder 2">
            <a:extLst>
              <a:ext uri="{FF2B5EF4-FFF2-40B4-BE49-F238E27FC236}">
                <a16:creationId xmlns:a16="http://schemas.microsoft.com/office/drawing/2014/main" id="{FCB55D68-EAED-4512-9CA7-2FA793CDF77F}"/>
              </a:ext>
            </a:extLst>
          </p:cNvPr>
          <p:cNvSpPr>
            <a:spLocks noGrp="1"/>
          </p:cNvSpPr>
          <p:nvPr>
            <p:ph idx="1"/>
          </p:nvPr>
        </p:nvSpPr>
        <p:spPr/>
        <p:txBody>
          <a:bodyPr/>
          <a:lstStyle/>
          <a:p>
            <a:r>
              <a:rPr lang="en-US" dirty="0"/>
              <a:t>Exam 2 is next week, Tuesday at 7:30</a:t>
            </a:r>
          </a:p>
          <a:p>
            <a:endParaRPr lang="en-US" dirty="0"/>
          </a:p>
          <a:p>
            <a:r>
              <a:rPr lang="en-US" dirty="0"/>
              <a:t>Some of you are taking PLC and failed to notice that your PLC exam is scheduled at the same time as our Exam 2.</a:t>
            </a:r>
          </a:p>
          <a:p>
            <a:endParaRPr lang="en-US" dirty="0"/>
          </a:p>
          <a:p>
            <a:r>
              <a:rPr lang="en-US" u="sng" dirty="0"/>
              <a:t>Email</a:t>
            </a:r>
            <a:r>
              <a:rPr lang="en-US" dirty="0"/>
              <a:t> me to formally ask for another time to take the 374 exam.</a:t>
            </a:r>
          </a:p>
        </p:txBody>
      </p:sp>
      <p:sp>
        <p:nvSpPr>
          <p:cNvPr id="4" name="Slide Number Placeholder 3">
            <a:extLst>
              <a:ext uri="{FF2B5EF4-FFF2-40B4-BE49-F238E27FC236}">
                <a16:creationId xmlns:a16="http://schemas.microsoft.com/office/drawing/2014/main" id="{1B1B2F81-D493-4F9D-B914-F5D857C9DCE7}"/>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88991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457200" y="304800"/>
            <a:ext cx="8458200" cy="533400"/>
          </a:xfrm>
        </p:spPr>
        <p:txBody>
          <a:bodyPr>
            <a:normAutofit fontScale="90000"/>
          </a:bodyPr>
          <a:lstStyle/>
          <a:p>
            <a:r>
              <a:rPr lang="en-US" dirty="0">
                <a:solidFill>
                  <a:srgbClr val="FF0000"/>
                </a:solidFill>
              </a:rPr>
              <a:t>Recall</a:t>
            </a:r>
            <a:r>
              <a:rPr lang="en-US" dirty="0"/>
              <a:t>: Gang of Four Design Patterns</a:t>
            </a:r>
          </a:p>
        </p:txBody>
      </p:sp>
      <p:sp>
        <p:nvSpPr>
          <p:cNvPr id="780291" name="Rectangle 3"/>
          <p:cNvSpPr>
            <a:spLocks noGrp="1" noChangeArrowheads="1"/>
          </p:cNvSpPr>
          <p:nvPr>
            <p:ph type="body" sz="half" idx="1"/>
          </p:nvPr>
        </p:nvSpPr>
        <p:spPr>
          <a:xfrm>
            <a:off x="609600" y="838200"/>
            <a:ext cx="2667000" cy="5867400"/>
          </a:xfrm>
        </p:spPr>
        <p:txBody>
          <a:bodyPr/>
          <a:lstStyle/>
          <a:p>
            <a:pPr>
              <a:lnSpc>
                <a:spcPct val="90000"/>
              </a:lnSpc>
              <a:buFont typeface="Wingdings" charset="2"/>
              <a:buNone/>
            </a:pPr>
            <a:r>
              <a:rPr lang="en-US" u="sng" dirty="0">
                <a:solidFill>
                  <a:srgbClr val="800000"/>
                </a:solidFill>
                <a:effectLst>
                  <a:outerShdw blurRad="38100" dist="38100" dir="2700000" algn="tl">
                    <a:srgbClr val="DDDDDD"/>
                  </a:outerShdw>
                </a:effectLst>
              </a:rPr>
              <a:t>Behavioral</a:t>
            </a:r>
          </a:p>
          <a:p>
            <a:pPr>
              <a:lnSpc>
                <a:spcPct val="90000"/>
              </a:lnSpc>
            </a:pPr>
            <a:r>
              <a:rPr lang="en-US" sz="2400" i="1" dirty="0"/>
              <a:t>Strategy</a:t>
            </a:r>
          </a:p>
          <a:p>
            <a:pPr>
              <a:lnSpc>
                <a:spcPct val="90000"/>
              </a:lnSpc>
            </a:pPr>
            <a:r>
              <a:rPr lang="en-US" sz="2400" i="1" dirty="0"/>
              <a:t>Observer</a:t>
            </a:r>
          </a:p>
          <a:p>
            <a:pPr>
              <a:lnSpc>
                <a:spcPct val="90000"/>
              </a:lnSpc>
            </a:pPr>
            <a:r>
              <a:rPr lang="en-US" sz="2400" i="1" dirty="0">
                <a:solidFill>
                  <a:srgbClr val="0070C0"/>
                </a:solidFill>
              </a:rPr>
              <a:t>Command</a:t>
            </a:r>
          </a:p>
        </p:txBody>
      </p:sp>
      <p:sp>
        <p:nvSpPr>
          <p:cNvPr id="780292" name="Rectangle 4"/>
          <p:cNvSpPr>
            <a:spLocks noGrp="1" noChangeArrowheads="1"/>
          </p:cNvSpPr>
          <p:nvPr>
            <p:ph type="body" sz="half" idx="2"/>
          </p:nvPr>
        </p:nvSpPr>
        <p:spPr>
          <a:xfrm>
            <a:off x="3505200" y="838200"/>
            <a:ext cx="2743200" cy="5486400"/>
          </a:xfrm>
        </p:spPr>
        <p:txBody>
          <a:bodyPr>
            <a:normAutofit/>
          </a:bodyPr>
          <a:lstStyle/>
          <a:p>
            <a:pPr>
              <a:buFont typeface="Wingdings" charset="2"/>
              <a:buNone/>
            </a:pPr>
            <a:r>
              <a:rPr lang="en-US" u="sng" dirty="0">
                <a:solidFill>
                  <a:srgbClr val="000090"/>
                </a:solidFill>
                <a:effectLst>
                  <a:outerShdw blurRad="38100" dist="38100" dir="2700000" algn="tl">
                    <a:srgbClr val="DDDDDD"/>
                  </a:outerShdw>
                </a:effectLst>
              </a:rPr>
              <a:t>Creational</a:t>
            </a:r>
          </a:p>
          <a:p>
            <a:pPr>
              <a:lnSpc>
                <a:spcPct val="90000"/>
              </a:lnSpc>
            </a:pPr>
            <a:r>
              <a:rPr lang="en-US" sz="2400" dirty="0"/>
              <a:t>Factory </a:t>
            </a:r>
            <a:br>
              <a:rPr lang="en-US" sz="2400" dirty="0"/>
            </a:br>
            <a:r>
              <a:rPr lang="en-US" sz="2400" dirty="0"/>
              <a:t>Method</a:t>
            </a:r>
          </a:p>
          <a:p>
            <a:r>
              <a:rPr lang="en-US" sz="2400" dirty="0"/>
              <a:t>Abstract </a:t>
            </a:r>
            <a:br>
              <a:rPr lang="en-US" sz="2400" dirty="0"/>
            </a:br>
            <a:r>
              <a:rPr lang="en-US" sz="2400" dirty="0"/>
              <a:t>Factory</a:t>
            </a:r>
          </a:p>
          <a:p>
            <a:r>
              <a:rPr lang="en-US" sz="2400" i="1" dirty="0">
                <a:solidFill>
                  <a:srgbClr val="0070C0"/>
                </a:solidFill>
              </a:rPr>
              <a:t>Singleton</a:t>
            </a:r>
          </a:p>
          <a:p>
            <a:endParaRPr lang="en-US" sz="2400" dirty="0"/>
          </a:p>
          <a:p>
            <a:pPr>
              <a:buFont typeface="Wingdings" charset="2"/>
              <a:buNone/>
            </a:pPr>
            <a:r>
              <a:rPr lang="en-US" sz="2400" dirty="0"/>
              <a:t>	</a:t>
            </a:r>
            <a:endParaRPr lang="en-US" sz="2400" dirty="0">
              <a:solidFill>
                <a:srgbClr val="800000"/>
              </a:solidFill>
            </a:endParaRPr>
          </a:p>
        </p:txBody>
      </p:sp>
      <p:sp>
        <p:nvSpPr>
          <p:cNvPr id="780293" name="Rectangle 5"/>
          <p:cNvSpPr>
            <a:spLocks noChangeArrowheads="1"/>
          </p:cNvSpPr>
          <p:nvPr/>
        </p:nvSpPr>
        <p:spPr bwMode="auto">
          <a:xfrm>
            <a:off x="6248400" y="838200"/>
            <a:ext cx="2438400" cy="5105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rgbClr val="CC0000"/>
              </a:buClr>
              <a:buSzPct val="70000"/>
              <a:buFont typeface="Wingdings" charset="2"/>
              <a:buNone/>
            </a:pPr>
            <a:r>
              <a:rPr lang="en-US" sz="2800" b="1" u="sng" dirty="0">
                <a:solidFill>
                  <a:srgbClr val="660066"/>
                </a:solidFill>
                <a:effectLst>
                  <a:outerShdw blurRad="38100" dist="38100" dir="2700000" algn="tl">
                    <a:srgbClr val="DDDDDD"/>
                  </a:outerShdw>
                </a:effectLst>
                <a:latin typeface="Arial" charset="0"/>
              </a:rPr>
              <a:t>Structural</a:t>
            </a:r>
            <a:endParaRPr lang="en-US" b="1" dirty="0">
              <a:latin typeface="+mn-lt"/>
            </a:endParaRPr>
          </a:p>
          <a:p>
            <a:pPr marL="342900" indent="-342900">
              <a:lnSpc>
                <a:spcPct val="90000"/>
              </a:lnSpc>
              <a:spcBef>
                <a:spcPct val="20000"/>
              </a:spcBef>
              <a:buClr>
                <a:schemeClr val="accent1"/>
              </a:buClr>
              <a:buSzPct val="75000"/>
              <a:buFont typeface="Wingdings" charset="2"/>
              <a:buChar char="n"/>
            </a:pPr>
            <a:r>
              <a:rPr lang="en-US" sz="2400" dirty="0">
                <a:latin typeface="+mn-lt"/>
              </a:rPr>
              <a:t>Decorator</a:t>
            </a:r>
          </a:p>
        </p:txBody>
      </p:sp>
      <p:sp>
        <p:nvSpPr>
          <p:cNvPr id="2" name="TextBox 1">
            <a:extLst>
              <a:ext uri="{FF2B5EF4-FFF2-40B4-BE49-F238E27FC236}">
                <a16:creationId xmlns:a16="http://schemas.microsoft.com/office/drawing/2014/main" id="{704ADE52-F0CE-48C6-8D05-F421D6C3A8D0}"/>
              </a:ext>
            </a:extLst>
          </p:cNvPr>
          <p:cNvSpPr txBox="1"/>
          <p:nvPr/>
        </p:nvSpPr>
        <p:spPr>
          <a:xfrm>
            <a:off x="772884" y="3614057"/>
            <a:ext cx="7761515" cy="3108543"/>
          </a:xfrm>
          <a:prstGeom prst="rect">
            <a:avLst/>
          </a:prstGeom>
          <a:noFill/>
        </p:spPr>
        <p:txBody>
          <a:bodyPr wrap="square" rtlCol="0">
            <a:spAutoFit/>
          </a:bodyPr>
          <a:lstStyle/>
          <a:p>
            <a:r>
              <a:rPr lang="en-US" sz="2800" dirty="0"/>
              <a:t>Two observations:</a:t>
            </a:r>
          </a:p>
          <a:p>
            <a:pPr marL="514350" indent="-514350">
              <a:buFont typeface="+mj-lt"/>
              <a:buAutoNum type="arabicPeriod"/>
            </a:pPr>
            <a:r>
              <a:rPr lang="en-US" sz="2800" dirty="0"/>
              <a:t>Strategy, Observer, and Command all feel the same because they are all </a:t>
            </a:r>
            <a:r>
              <a:rPr lang="en-US" sz="2800" b="1" dirty="0"/>
              <a:t>Behavioral</a:t>
            </a:r>
            <a:r>
              <a:rPr lang="en-US" sz="2800" dirty="0"/>
              <a:t>.</a:t>
            </a:r>
          </a:p>
          <a:p>
            <a:pPr marL="514350" indent="-514350">
              <a:buFont typeface="+mj-lt"/>
              <a:buAutoNum type="arabicPeriod"/>
            </a:pPr>
            <a:endParaRPr lang="en-US" sz="2800" dirty="0"/>
          </a:p>
          <a:p>
            <a:pPr marL="514350" indent="-514350">
              <a:buFont typeface="+mj-lt"/>
              <a:buAutoNum type="arabicPeriod"/>
            </a:pPr>
            <a:r>
              <a:rPr lang="en-US" sz="2800" dirty="0"/>
              <a:t>Singleton is a pattern for:</a:t>
            </a:r>
          </a:p>
          <a:p>
            <a:pPr marL="971550" lvl="1" indent="-514350">
              <a:buFont typeface="Arial" panose="020B0604020202020204" pitchFamily="34" charset="0"/>
              <a:buChar char="•"/>
            </a:pPr>
            <a:r>
              <a:rPr lang="en-US" sz="2800" dirty="0"/>
              <a:t>Creating, like Factory!</a:t>
            </a:r>
          </a:p>
          <a:p>
            <a:pPr marL="971550" lvl="1" indent="-514350">
              <a:buFont typeface="Arial" panose="020B0604020202020204" pitchFamily="34" charset="0"/>
              <a:buChar char="•"/>
            </a:pPr>
            <a:r>
              <a:rPr lang="en-US" sz="2800" b="1" dirty="0"/>
              <a:t>One and only one </a:t>
            </a:r>
            <a:r>
              <a:rPr lang="en-US" sz="2800" dirty="0"/>
              <a:t>instance.</a:t>
            </a:r>
          </a:p>
        </p:txBody>
      </p:sp>
    </p:spTree>
    <p:extLst>
      <p:ext uri="{BB962C8B-B14F-4D97-AF65-F5344CB8AC3E}">
        <p14:creationId xmlns:p14="http://schemas.microsoft.com/office/powerpoint/2010/main" val="290814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1B2A-1D4B-44B7-B11A-AF65183E0B02}"/>
              </a:ext>
            </a:extLst>
          </p:cNvPr>
          <p:cNvSpPr>
            <a:spLocks noGrp="1"/>
          </p:cNvSpPr>
          <p:nvPr>
            <p:ph type="ctrTitle"/>
          </p:nvPr>
        </p:nvSpPr>
        <p:spPr/>
        <p:txBody>
          <a:bodyPr/>
          <a:lstStyle/>
          <a:p>
            <a:r>
              <a:rPr lang="en-US" dirty="0"/>
              <a:t>Singleton</a:t>
            </a:r>
          </a:p>
        </p:txBody>
      </p:sp>
      <p:sp>
        <p:nvSpPr>
          <p:cNvPr id="5" name="Subtitle 4">
            <a:extLst>
              <a:ext uri="{FF2B5EF4-FFF2-40B4-BE49-F238E27FC236}">
                <a16:creationId xmlns:a16="http://schemas.microsoft.com/office/drawing/2014/main" id="{55236ED9-6FF0-41AE-8555-901982D19CB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FA95F6C-193D-4F01-B43B-E252DB049F67}"/>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8319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81000" y="304800"/>
            <a:ext cx="8229600" cy="609600"/>
          </a:xfrm>
          <a:ln/>
        </p:spPr>
        <p:txBody>
          <a:bodyPr>
            <a:normAutofit fontScale="90000"/>
          </a:bodyPr>
          <a:lstStyle/>
          <a:p>
            <a:r>
              <a:rPr lang="en-US" dirty="0">
                <a:solidFill>
                  <a:srgbClr val="0070C0"/>
                </a:solidFill>
              </a:rPr>
              <a:t>Singleton:</a:t>
            </a:r>
            <a:r>
              <a:rPr lang="en-US" dirty="0">
                <a:solidFill>
                  <a:srgbClr val="00B050"/>
                </a:solidFill>
              </a:rPr>
              <a:t> </a:t>
            </a:r>
            <a:r>
              <a:rPr lang="en-US" dirty="0"/>
              <a:t>Creational Pattern</a:t>
            </a:r>
            <a:endParaRPr lang="en-US" dirty="0">
              <a:solidFill>
                <a:srgbClr val="000090"/>
              </a:solidFill>
            </a:endParaRPr>
          </a:p>
        </p:txBody>
      </p:sp>
      <p:sp>
        <p:nvSpPr>
          <p:cNvPr id="32770" name="Rectangle 2"/>
          <p:cNvSpPr>
            <a:spLocks noGrp="1" noChangeArrowheads="1"/>
          </p:cNvSpPr>
          <p:nvPr>
            <p:ph type="body" idx="1"/>
          </p:nvPr>
        </p:nvSpPr>
        <p:spPr>
          <a:xfrm>
            <a:off x="381000" y="1143000"/>
            <a:ext cx="8534400" cy="5181600"/>
          </a:xfrm>
          <a:ln/>
        </p:spPr>
        <p:txBody>
          <a:bodyPr/>
          <a:lstStyle/>
          <a:p>
            <a:pPr marL="0" indent="0">
              <a:buNone/>
            </a:pPr>
            <a:r>
              <a:rPr lang="en-US" b="1" u="sng" dirty="0">
                <a:solidFill>
                  <a:srgbClr val="CC0000"/>
                </a:solidFill>
                <a:latin typeface="Helvetica Neue" charset="0"/>
                <a:ea typeface="Helvetica Neue" charset="0"/>
                <a:cs typeface="Helvetica Neue" charset="0"/>
                <a:sym typeface="Helvetica Neue" charset="0"/>
              </a:rPr>
              <a:t>Problem</a:t>
            </a:r>
            <a:r>
              <a:rPr lang="en-US" dirty="0"/>
              <a:t>: How do we ensure that exactly one instance of a class is created and is globally accessible?</a:t>
            </a:r>
            <a:br>
              <a:rPr lang="en-US" dirty="0"/>
            </a:br>
            <a:br>
              <a:rPr lang="en-US" sz="6000" dirty="0"/>
            </a:br>
            <a:endParaRPr lang="en-US" dirty="0"/>
          </a:p>
          <a:p>
            <a:pPr marL="0" indent="0">
              <a:buNone/>
            </a:pPr>
            <a:r>
              <a:rPr lang="en-US" b="1" u="sng" dirty="0">
                <a:solidFill>
                  <a:srgbClr val="008000"/>
                </a:solidFill>
                <a:latin typeface="Helvetica Neue" charset="0"/>
                <a:ea typeface="Helvetica Neue" charset="0"/>
                <a:cs typeface="Helvetica Neue" charset="0"/>
                <a:sym typeface="Helvetica Neue" charset="0"/>
              </a:rPr>
              <a:t>Solution</a:t>
            </a:r>
            <a:r>
              <a:rPr lang="en-US" dirty="0"/>
              <a:t>: Define a static method in the class that </a:t>
            </a:r>
            <a:br>
              <a:rPr lang="en-US" dirty="0"/>
            </a:br>
            <a:r>
              <a:rPr lang="en-US" dirty="0"/>
              <a:t>returns the </a:t>
            </a:r>
            <a:r>
              <a:rPr lang="en-US" i="1" dirty="0">
                <a:solidFill>
                  <a:srgbClr val="0070C0"/>
                </a:solidFill>
              </a:rPr>
              <a:t>singleton</a:t>
            </a:r>
            <a:r>
              <a:rPr lang="en-US" dirty="0">
                <a:solidFill>
                  <a:srgbClr val="0070C0"/>
                </a:solidFill>
              </a:rPr>
              <a:t> </a:t>
            </a:r>
            <a:r>
              <a:rPr lang="en-US" dirty="0"/>
              <a:t>instance</a:t>
            </a:r>
          </a:p>
          <a:p>
            <a:pPr lvl="1"/>
            <a:r>
              <a:rPr lang="en-US" dirty="0"/>
              <a:t>Created only once for the life of the program </a:t>
            </a:r>
            <a:br>
              <a:rPr lang="en-US" dirty="0"/>
            </a:br>
            <a:r>
              <a:rPr lang="en-US" dirty="0"/>
              <a:t>(a non-creational pattern?) </a:t>
            </a:r>
          </a:p>
          <a:p>
            <a:pPr lvl="1"/>
            <a:r>
              <a:rPr lang="en-US" dirty="0"/>
              <a:t>Provides single global point of access to instance </a:t>
            </a:r>
          </a:p>
          <a:p>
            <a:pPr lvl="2"/>
            <a:r>
              <a:rPr lang="en-US" dirty="0"/>
              <a:t>Similar to a static or  global variable variable</a:t>
            </a:r>
          </a:p>
          <a:p>
            <a:endParaRPr lang="en-US" dirty="0"/>
          </a:p>
        </p:txBody>
      </p:sp>
      <p:pic>
        <p:nvPicPr>
          <p:cNvPr id="5122" name="Picture 2" descr="cheme of 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722" y="1371600"/>
            <a:ext cx="5576078"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heme of Single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98" y="2451100"/>
            <a:ext cx="2898902" cy="14351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bwMode="auto">
          <a:xfrm>
            <a:off x="3657600" y="2209800"/>
            <a:ext cx="0" cy="1600200"/>
          </a:xfrm>
          <a:prstGeom prst="line">
            <a:avLst/>
          </a:prstGeom>
          <a:solidFill>
            <a:schemeClr val="accent1"/>
          </a:solidFill>
          <a:ln w="28575" cap="flat" cmpd="sng" algn="ctr">
            <a:solidFill>
              <a:srgbClr val="FF0000"/>
            </a:solidFill>
            <a:prstDash val="dash"/>
            <a:round/>
            <a:headEnd type="none" w="med" len="med"/>
            <a:tailEnd type="none" w="med" len="med"/>
          </a:ln>
          <a:effectLst/>
        </p:spPr>
      </p:cxnSp>
    </p:spTree>
    <p:extLst>
      <p:ext uri="{BB962C8B-B14F-4D97-AF65-F5344CB8AC3E}">
        <p14:creationId xmlns:p14="http://schemas.microsoft.com/office/powerpoint/2010/main" val="99013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0">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dirty="0"/>
              <a:t>Using a </a:t>
            </a:r>
            <a:r>
              <a:rPr lang="en-US" altLang="en-US" b="1" dirty="0">
                <a:solidFill>
                  <a:srgbClr val="0070C0"/>
                </a:solidFill>
              </a:rPr>
              <a:t>Singleton</a:t>
            </a:r>
            <a:r>
              <a:rPr lang="en-US" altLang="en-US" b="1" dirty="0"/>
              <a:t> Design Pattern</a:t>
            </a:r>
            <a:endParaRPr lang="en-US" altLang="en-US" dirty="0"/>
          </a:p>
        </p:txBody>
      </p:sp>
      <p:sp>
        <p:nvSpPr>
          <p:cNvPr id="17411" name="Rectangle 3"/>
          <p:cNvSpPr>
            <a:spLocks noGrp="1" noChangeArrowheads="1"/>
          </p:cNvSpPr>
          <p:nvPr>
            <p:ph type="body" idx="1"/>
          </p:nvPr>
        </p:nvSpPr>
        <p:spPr>
          <a:xfrm>
            <a:off x="457200" y="1295400"/>
            <a:ext cx="8458200" cy="5105400"/>
          </a:xfrm>
        </p:spPr>
        <p:txBody>
          <a:bodyPr/>
          <a:lstStyle/>
          <a:p>
            <a:pPr>
              <a:lnSpc>
                <a:spcPct val="90000"/>
              </a:lnSpc>
            </a:pPr>
            <a:r>
              <a:rPr lang="en-US" altLang="en-US" sz="2400" dirty="0"/>
              <a:t>Consider the Logger and how it is accessed – who creates the Logger?</a:t>
            </a:r>
          </a:p>
          <a:p>
            <a:pPr lvl="1">
              <a:lnSpc>
                <a:spcPct val="90000"/>
              </a:lnSpc>
            </a:pPr>
            <a:r>
              <a:rPr lang="en-US" altLang="en-US" sz="2000" dirty="0"/>
              <a:t>Only want one instance of the logger</a:t>
            </a:r>
          </a:p>
          <a:p>
            <a:pPr lvl="1">
              <a:lnSpc>
                <a:spcPct val="90000"/>
              </a:lnSpc>
            </a:pPr>
            <a:r>
              <a:rPr lang="en-US" altLang="en-US" sz="2000" dirty="0"/>
              <a:t>Logging Methods may need to be called from various places =&gt; how to make single instance of the Logger globally visible</a:t>
            </a:r>
          </a:p>
          <a:p>
            <a:pPr>
              <a:lnSpc>
                <a:spcPct val="90000"/>
              </a:lnSpc>
              <a:buFontTx/>
              <a:buNone/>
            </a:pPr>
            <a:endParaRPr lang="en-US" altLang="en-US" sz="2400" dirty="0"/>
          </a:p>
          <a:p>
            <a:pPr>
              <a:lnSpc>
                <a:spcPct val="90000"/>
              </a:lnSpc>
            </a:pPr>
            <a:r>
              <a:rPr lang="en-US" altLang="en-US" sz="2400" dirty="0"/>
              <a:t>Could pass the </a:t>
            </a:r>
            <a:r>
              <a:rPr lang="en-US" altLang="en-US" sz="2400" i="1" dirty="0"/>
              <a:t>Logger </a:t>
            </a:r>
            <a:r>
              <a:rPr lang="en-US" altLang="en-US" sz="2400" dirty="0"/>
              <a:t>instance around as a parameter whenever visibility is required or initialize all objects that need it with a permanent reference to it</a:t>
            </a:r>
          </a:p>
          <a:p>
            <a:pPr lvl="1">
              <a:lnSpc>
                <a:spcPct val="90000"/>
              </a:lnSpc>
            </a:pPr>
            <a:r>
              <a:rPr lang="en-US" altLang="en-US" sz="2000" dirty="0"/>
              <a:t>Involves some coupling issues</a:t>
            </a:r>
          </a:p>
          <a:p>
            <a:pPr>
              <a:lnSpc>
                <a:spcPct val="90000"/>
              </a:lnSpc>
              <a:buFontTx/>
              <a:buNone/>
            </a:pPr>
            <a:endParaRPr lang="en-US" altLang="en-US" sz="2400" dirty="0"/>
          </a:p>
          <a:p>
            <a:pPr>
              <a:lnSpc>
                <a:spcPct val="90000"/>
              </a:lnSpc>
            </a:pPr>
            <a:r>
              <a:rPr lang="en-US" altLang="en-US" sz="2400" b="1" dirty="0">
                <a:solidFill>
                  <a:srgbClr val="0070C0"/>
                </a:solidFill>
              </a:rPr>
              <a:t>Singleton</a:t>
            </a:r>
            <a:r>
              <a:rPr lang="en-US" altLang="en-US" sz="2400" dirty="0">
                <a:solidFill>
                  <a:srgbClr val="0070C0"/>
                </a:solidFill>
              </a:rPr>
              <a:t> </a:t>
            </a:r>
            <a:r>
              <a:rPr lang="en-US" altLang="en-US" sz="2400" dirty="0"/>
              <a:t>– supports global visibility or a single access point to a single instance</a:t>
            </a:r>
          </a:p>
          <a:p>
            <a:pPr>
              <a:lnSpc>
                <a:spcPct val="90000"/>
              </a:lnSpc>
            </a:pPr>
            <a:endParaRPr lang="en-US" altLang="en-US" sz="2400" dirty="0"/>
          </a:p>
        </p:txBody>
      </p:sp>
    </p:spTree>
    <p:extLst>
      <p:ext uri="{BB962C8B-B14F-4D97-AF65-F5344CB8AC3E}">
        <p14:creationId xmlns:p14="http://schemas.microsoft.com/office/powerpoint/2010/main" val="1099274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1945</TotalTime>
  <Words>2439</Words>
  <Application>Microsoft Office PowerPoint</Application>
  <PresentationFormat>On-screen Show (4:3)</PresentationFormat>
  <Paragraphs>428</Paragraphs>
  <Slides>41</Slides>
  <Notes>24</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ＭＳ Ｐゴシック</vt:lpstr>
      <vt:lpstr>Arial</vt:lpstr>
      <vt:lpstr>Calibri</vt:lpstr>
      <vt:lpstr>Consolas</vt:lpstr>
      <vt:lpstr>Courier</vt:lpstr>
      <vt:lpstr>Helvetica Neue</vt:lpstr>
      <vt:lpstr>Helvetica Neue Light</vt:lpstr>
      <vt:lpstr>Lucida Grande</vt:lpstr>
      <vt:lpstr>Wingdings</vt:lpstr>
      <vt:lpstr>Clarity</vt:lpstr>
      <vt:lpstr>Visio</vt:lpstr>
      <vt:lpstr>Puzzle of the day</vt:lpstr>
      <vt:lpstr>Quiz: what does this program do?</vt:lpstr>
      <vt:lpstr>Singleton and Command Patterns</vt:lpstr>
      <vt:lpstr>Outline</vt:lpstr>
      <vt:lpstr>Exam 2 / PLC conflict</vt:lpstr>
      <vt:lpstr>Recall: Gang of Four Design Patterns</vt:lpstr>
      <vt:lpstr>Singleton</vt:lpstr>
      <vt:lpstr>Singleton: Creational Pattern</vt:lpstr>
      <vt:lpstr>Using a Singleton Design Pattern</vt:lpstr>
      <vt:lpstr>How Singleton Logger Used</vt:lpstr>
      <vt:lpstr>Lazy vs. Eager Initialization</vt:lpstr>
      <vt:lpstr>Singleton: Applicability</vt:lpstr>
      <vt:lpstr>Singleton Pattern: Consequences</vt:lpstr>
      <vt:lpstr>Singleton Considered Harmful?</vt:lpstr>
      <vt:lpstr>Today</vt:lpstr>
      <vt:lpstr>Questions on Singleton</vt:lpstr>
      <vt:lpstr>Private constructors?</vt:lpstr>
      <vt:lpstr>Abuses?</vt:lpstr>
      <vt:lpstr>Consider this 220 problem</vt:lpstr>
      <vt:lpstr>Relevant quote</vt:lpstr>
      <vt:lpstr>To recap</vt:lpstr>
      <vt:lpstr>Guice @Singleton – DIP approach</vt:lpstr>
      <vt:lpstr>Guice can make anything a Singleton!</vt:lpstr>
      <vt:lpstr>Service Locator</vt:lpstr>
      <vt:lpstr>Service Locator</vt:lpstr>
      <vt:lpstr>Singletons and multithreading?</vt:lpstr>
      <vt:lpstr>How would you design this code?</vt:lpstr>
      <vt:lpstr>Sharing state is a thread problem</vt:lpstr>
      <vt:lpstr>Questions on Command</vt:lpstr>
      <vt:lpstr>Is Command common?</vt:lpstr>
      <vt:lpstr>When should we use this?</vt:lpstr>
      <vt:lpstr>Anonymous classes?</vt:lpstr>
      <vt:lpstr>Runnable vs Command?</vt:lpstr>
      <vt:lpstr>So what is wrong with this code?</vt:lpstr>
      <vt:lpstr>Undo?</vt:lpstr>
      <vt:lpstr>Undo using a Fowler Singleton</vt:lpstr>
      <vt:lpstr>What is this code doing?</vt:lpstr>
      <vt:lpstr>The bytecode reveals the magic</vt:lpstr>
      <vt:lpstr>Equivalent code</vt:lpstr>
      <vt:lpstr>Start two threads to print Hello World</vt:lpstr>
      <vt:lpstr>Working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Command Pattern</dc:title>
  <dc:creator>Chandan Rupakheti</dc:creator>
  <cp:lastModifiedBy>Hays, Mark A</cp:lastModifiedBy>
  <cp:revision>219</cp:revision>
  <dcterms:created xsi:type="dcterms:W3CDTF">2006-08-16T00:00:00Z</dcterms:created>
  <dcterms:modified xsi:type="dcterms:W3CDTF">2019-01-14T16:40:40Z</dcterms:modified>
</cp:coreProperties>
</file>