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69" r:id="rId2"/>
    <p:sldId id="270" r:id="rId3"/>
    <p:sldId id="256" r:id="rId4"/>
    <p:sldId id="957" r:id="rId5"/>
    <p:sldId id="958" r:id="rId6"/>
    <p:sldId id="257" r:id="rId7"/>
    <p:sldId id="948" r:id="rId8"/>
    <p:sldId id="266" r:id="rId9"/>
    <p:sldId id="952" r:id="rId10"/>
    <p:sldId id="259" r:id="rId11"/>
    <p:sldId id="267" r:id="rId12"/>
    <p:sldId id="268" r:id="rId13"/>
    <p:sldId id="260" r:id="rId14"/>
    <p:sldId id="263" r:id="rId15"/>
    <p:sldId id="953" r:id="rId16"/>
    <p:sldId id="954" r:id="rId17"/>
    <p:sldId id="265" r:id="rId18"/>
    <p:sldId id="956" r:id="rId19"/>
    <p:sldId id="95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39816-C243-BC48-A9A2-0EEB5B45CB4A}">
          <p14:sldIdLst>
            <p14:sldId id="269"/>
            <p14:sldId id="270"/>
            <p14:sldId id="256"/>
            <p14:sldId id="957"/>
            <p14:sldId id="958"/>
            <p14:sldId id="257"/>
            <p14:sldId id="948"/>
            <p14:sldId id="266"/>
            <p14:sldId id="952"/>
            <p14:sldId id="259"/>
            <p14:sldId id="267"/>
            <p14:sldId id="268"/>
            <p14:sldId id="260"/>
            <p14:sldId id="263"/>
            <p14:sldId id="953"/>
            <p14:sldId id="954"/>
            <p14:sldId id="265"/>
            <p14:sldId id="956"/>
            <p14:sldId id="95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3768"/>
  </p:normalViewPr>
  <p:slideViewPr>
    <p:cSldViewPr snapToGrid="0" snapToObjects="1">
      <p:cViewPr varScale="1">
        <p:scale>
          <a:sx n="84" d="100"/>
          <a:sy n="84" d="100"/>
        </p:scale>
        <p:origin x="21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184AC-7160-F54A-A8CA-C0E30CB7E12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CBCF7-9760-514B-9C24-BC2FB1A75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Image from https://</a:t>
            </a:r>
            <a:r>
              <a:rPr lang="en-US" dirty="0" err="1"/>
              <a:t>www.javacodegeeks.com</a:t>
            </a:r>
            <a:r>
              <a:rPr lang="en-US" dirty="0"/>
              <a:t>/2015/03/balanced-abstraction-</a:t>
            </a:r>
            <a:r>
              <a:rPr lang="en-US" dirty="0" err="1"/>
              <a:t>principle.html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7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last year’s Exam 1.</a:t>
            </a:r>
          </a:p>
          <a:p>
            <a:r>
              <a:rPr lang="en-US" dirty="0"/>
              <a:t>Information was 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last year’s Exam 1.</a:t>
            </a:r>
          </a:p>
          <a:p>
            <a:r>
              <a:rPr lang="en-US" dirty="0"/>
              <a:t>Information was 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4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last year’s Exam 1.</a:t>
            </a:r>
          </a:p>
          <a:p>
            <a:r>
              <a:rPr lang="en-US" dirty="0"/>
              <a:t>Information was 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2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of</a:t>
            </a:r>
            <a:r>
              <a:rPr lang="en-US" baseline="0" dirty="0"/>
              <a:t> Vigo County Courthouse from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</a:t>
            </a:r>
            <a:r>
              <a:rPr lang="en-US" baseline="0" dirty="0" err="1"/>
              <a:t>Vigo_County_Courthouse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has served computing</a:t>
            </a:r>
            <a:r>
              <a:rPr lang="en-US" baseline="0" dirty="0"/>
              <a:t> well from the very beginning</a:t>
            </a:r>
            <a:r>
              <a:rPr lang="is-IS" baseline="0" dirty="0"/>
              <a:t>…</a:t>
            </a:r>
          </a:p>
          <a:p>
            <a:r>
              <a:rPr lang="is-IS" baseline="0" dirty="0"/>
              <a:t>We don‘t talk about our programs in terms of circuitry.</a:t>
            </a:r>
          </a:p>
          <a:p>
            <a:r>
              <a:rPr lang="is-IS" baseline="0" dirty="0"/>
              <a:t>Rather, we build user-facing software in a high level language, like Java.</a:t>
            </a:r>
          </a:p>
          <a:p>
            <a:r>
              <a:rPr lang="is-IS" baseline="0" dirty="0"/>
              <a:t>Java in turn implements certain low-level operations in C.</a:t>
            </a:r>
          </a:p>
          <a:p>
            <a:r>
              <a:rPr lang="is-IS" baseline="0" dirty="0"/>
              <a:t>C code calls kernel code.</a:t>
            </a:r>
          </a:p>
          <a:p>
            <a:r>
              <a:rPr lang="is-IS" baseline="0" dirty="0"/>
              <a:t>Kernel code invokes raw assembly.</a:t>
            </a:r>
          </a:p>
          <a:p>
            <a:r>
              <a:rPr lang="is-IS" baseline="0" dirty="0"/>
              <a:t>And so forth.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aseline="0" dirty="0"/>
              <a:t>But imagine trying to build Excel on a bread board – insanity!</a:t>
            </a:r>
          </a:p>
          <a:p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Big Data, there is too much data.</a:t>
            </a:r>
          </a:p>
          <a:p>
            <a:r>
              <a:rPr lang="en-US" dirty="0"/>
              <a:t>So we summarize it (synopsis)</a:t>
            </a:r>
          </a:p>
          <a:p>
            <a:r>
              <a:rPr lang="en-US" dirty="0"/>
              <a:t>And put it in a database (“cube”)</a:t>
            </a:r>
          </a:p>
          <a:p>
            <a:r>
              <a:rPr lang="en-US" dirty="0"/>
              <a:t>And then query it.</a:t>
            </a:r>
          </a:p>
          <a:p>
            <a:r>
              <a:rPr lang="en-US" dirty="0"/>
              <a:t>We identify problems that need our attention.</a:t>
            </a:r>
          </a:p>
          <a:p>
            <a:r>
              <a:rPr lang="en-US" dirty="0"/>
              <a:t>Some problems can be taken care of automatically.</a:t>
            </a:r>
          </a:p>
          <a:p>
            <a:r>
              <a:rPr lang="en-US" dirty="0"/>
              <a:t>Others need human intervention.</a:t>
            </a:r>
          </a:p>
          <a:p>
            <a:r>
              <a:rPr lang="en-US" dirty="0"/>
              <a:t>Notice the business rules up here don’t interact with the raw stream of data down here.</a:t>
            </a:r>
          </a:p>
          <a:p>
            <a:r>
              <a:rPr lang="en-US" dirty="0"/>
              <a:t>All information flows only one way.</a:t>
            </a:r>
          </a:p>
          <a:p>
            <a:r>
              <a:rPr lang="en-US" dirty="0"/>
              <a:t>This is a good design because there is low coupling.</a:t>
            </a:r>
          </a:p>
          <a:p>
            <a:r>
              <a:rPr lang="en-US" dirty="0"/>
              <a:t>But more to the point, the design is dived into layers and each layer speaks the same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Ideal world: API</a:t>
            </a:r>
            <a:r>
              <a:rPr lang="en-US" baseline="0" dirty="0"/>
              <a:t> returns exactly what is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an </a:t>
            </a:r>
            <a:r>
              <a:rPr lang="en-US" baseline="0" dirty="0"/>
              <a:t>API object hides information that is expected in the client code, then we have an unbalanced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Violations of DIP – constructing the crazy concrete types and their dependencies that you don’t care about.</a:t>
            </a:r>
          </a:p>
          <a:p>
            <a:r>
              <a:rPr lang="en-US" dirty="0"/>
              <a:t>That results in coupling to the implementation details.</a:t>
            </a:r>
          </a:p>
          <a:p>
            <a:endParaRPr lang="en-US" dirty="0"/>
          </a:p>
          <a:p>
            <a:r>
              <a:rPr lang="en-US" dirty="0"/>
              <a:t>Open/closed: if the library is too abstract, have to keep modifying the library to expose more and more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last year’s Exam 1.</a:t>
            </a:r>
          </a:p>
          <a:p>
            <a:r>
              <a:rPr lang="en-US" dirty="0"/>
              <a:t>Information was 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last year’s Exam 1.</a:t>
            </a:r>
          </a:p>
          <a:p>
            <a:r>
              <a:rPr lang="en-US" dirty="0"/>
              <a:t>Information was 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CBCF7-9760-514B-9C24-BC2FB1A75D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4E7F6B-95B4-2442-8124-DCD4D91124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59F166-71BA-AE46-855A-D157E0EB34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37D5-833C-4D14-B09F-0B61F960A7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090" y="440373"/>
            <a:ext cx="11285220" cy="5811837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Classifier {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classify(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'n'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 + classify(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'+'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 + classify(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'2'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20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classify(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"0123456789"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.indexOf(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0)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"NUMERAL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0)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"LETTER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*      (Operators not supported yet)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*      if ("+-*/&amp;|!=".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indexOf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 &gt;= 0)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*          return "OPERATOR ";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"UNKNOWN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F1B22-3267-4023-A364-5259BAE94649}"/>
              </a:ext>
            </a:extLst>
          </p:cNvPr>
          <p:cNvSpPr txBox="1"/>
          <p:nvPr/>
        </p:nvSpPr>
        <p:spPr>
          <a:xfrm>
            <a:off x="4671251" y="5768578"/>
            <a:ext cx="2849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does this program do?</a:t>
            </a:r>
          </a:p>
        </p:txBody>
      </p:sp>
    </p:spTree>
    <p:extLst>
      <p:ext uri="{BB962C8B-B14F-4D97-AF65-F5344CB8AC3E}">
        <p14:creationId xmlns:p14="http://schemas.microsoft.com/office/powerpoint/2010/main" val="2318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Unbalanced Abstraction?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11" y="2621505"/>
            <a:ext cx="6045200" cy="359410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1871532" y="1857712"/>
            <a:ext cx="2700169" cy="167819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need a Software Engineer</a:t>
            </a:r>
          </a:p>
        </p:txBody>
      </p:sp>
      <p:sp>
        <p:nvSpPr>
          <p:cNvPr id="8" name="Cloud 7"/>
          <p:cNvSpPr/>
          <p:nvPr/>
        </p:nvSpPr>
        <p:spPr>
          <a:xfrm>
            <a:off x="7777778" y="1782408"/>
            <a:ext cx="2700169" cy="167819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No, I will give you a Human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353" y="5647764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Framework 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1699" y="4928795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8305" y="4314821"/>
            <a:ext cx="3075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When an </a:t>
            </a:r>
            <a:r>
              <a:rPr lang="en-US" baseline="0"/>
              <a:t>API object hides information that are expected of them in the client code, then we have an unbalanced abstraction.</a:t>
            </a:r>
          </a:p>
        </p:txBody>
      </p:sp>
    </p:spTree>
    <p:extLst>
      <p:ext uri="{BB962C8B-B14F-4D97-AF65-F5344CB8AC3E}">
        <p14:creationId xmlns:p14="http://schemas.microsoft.com/office/powerpoint/2010/main" val="10223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Balanced abstraction – AWT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559" flipH="1">
            <a:off x="3151277" y="2568920"/>
            <a:ext cx="5505833" cy="320467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952479" y="1878505"/>
            <a:ext cx="2700169" cy="1678193"/>
          </a:xfrm>
          <a:prstGeom prst="cloud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 need a </a:t>
            </a:r>
            <a:br>
              <a:rPr lang="en-US" sz="2400" dirty="0"/>
            </a:br>
            <a:r>
              <a:rPr lang="en-US" sz="2400" b="1" dirty="0"/>
              <a:t>Graphics</a:t>
            </a:r>
            <a:r>
              <a:rPr lang="en-US" sz="2400" dirty="0"/>
              <a:t> object.</a:t>
            </a:r>
          </a:p>
        </p:txBody>
      </p:sp>
      <p:sp>
        <p:nvSpPr>
          <p:cNvPr id="8" name="Cloud 7"/>
          <p:cNvSpPr/>
          <p:nvPr/>
        </p:nvSpPr>
        <p:spPr>
          <a:xfrm>
            <a:off x="8263204" y="1894936"/>
            <a:ext cx="2700169" cy="1678193"/>
          </a:xfrm>
          <a:prstGeom prst="cloud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Here is a </a:t>
            </a:r>
            <a:r>
              <a:rPr lang="en-US" sz="2400" b="1" dirty="0"/>
              <a:t>Graphics</a:t>
            </a:r>
            <a:r>
              <a:rPr lang="en-US" sz="2400" dirty="0"/>
              <a:t> object!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9035" y="5626759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CSSE220 Student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7779" y="5626759"/>
            <a:ext cx="19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AWT paint method</a:t>
            </a:r>
          </a:p>
        </p:txBody>
      </p:sp>
    </p:spTree>
    <p:extLst>
      <p:ext uri="{BB962C8B-B14F-4D97-AF65-F5344CB8AC3E}">
        <p14:creationId xmlns:p14="http://schemas.microsoft.com/office/powerpoint/2010/main" val="161038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45" y="2621506"/>
            <a:ext cx="5369334" cy="319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abstraction – in Swing</a:t>
            </a:r>
          </a:p>
        </p:txBody>
      </p:sp>
      <p:sp>
        <p:nvSpPr>
          <p:cNvPr id="6" name="Cloud 5"/>
          <p:cNvSpPr/>
          <p:nvPr/>
        </p:nvSpPr>
        <p:spPr>
          <a:xfrm>
            <a:off x="1426612" y="1782409"/>
            <a:ext cx="2700169" cy="1678193"/>
          </a:xfrm>
          <a:prstGeom prst="cloud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actually need a </a:t>
            </a:r>
            <a:br>
              <a:rPr lang="en-US" sz="2400" dirty="0"/>
            </a:br>
            <a:r>
              <a:rPr lang="en-US" sz="2400" b="1" dirty="0"/>
              <a:t>Graphics2D</a:t>
            </a:r>
            <a:r>
              <a:rPr lang="en-US" sz="2400" dirty="0"/>
              <a:t>.</a:t>
            </a:r>
          </a:p>
        </p:txBody>
      </p:sp>
      <p:sp>
        <p:nvSpPr>
          <p:cNvPr id="8" name="Cloud 7"/>
          <p:cNvSpPr/>
          <p:nvPr/>
        </p:nvSpPr>
        <p:spPr>
          <a:xfrm>
            <a:off x="8636426" y="2239611"/>
            <a:ext cx="2700169" cy="1678193"/>
          </a:xfrm>
          <a:prstGeom prst="cloud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Too bad! I only return </a:t>
            </a:r>
            <a:r>
              <a:rPr lang="en-US" sz="2400" b="1" dirty="0"/>
              <a:t>Graphics</a:t>
            </a:r>
            <a:r>
              <a:rPr lang="en-US" sz="24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9035" y="5626759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CSSE220 Student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6080" y="5626759"/>
            <a:ext cx="369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Swing’s </a:t>
            </a:r>
            <a:r>
              <a:rPr lang="en-US" b="1" dirty="0" err="1"/>
              <a:t>paintComponent</a:t>
            </a:r>
            <a:r>
              <a:rPr lang="en-US" b="1" dirty="0"/>
              <a:t>(Graphics g)</a:t>
            </a:r>
          </a:p>
        </p:txBody>
      </p:sp>
      <p:sp>
        <p:nvSpPr>
          <p:cNvPr id="12" name="Cloud 11"/>
          <p:cNvSpPr/>
          <p:nvPr/>
        </p:nvSpPr>
        <p:spPr>
          <a:xfrm>
            <a:off x="243259" y="3505647"/>
            <a:ext cx="3541759" cy="1784261"/>
          </a:xfrm>
          <a:prstGeom prst="cloud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// lies…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Graphics2D g2 =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(Graphics2D) g;</a:t>
            </a:r>
          </a:p>
        </p:txBody>
      </p:sp>
    </p:spTree>
    <p:extLst>
      <p:ext uri="{BB962C8B-B14F-4D97-AF65-F5344CB8AC3E}">
        <p14:creationId xmlns:p14="http://schemas.microsoft.com/office/powerpoint/2010/main" val="35047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Symptoms of Unbalanced Abstraction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Violation of Dependency Inversion Principle</a:t>
            </a:r>
          </a:p>
          <a:p>
            <a:r>
              <a:rPr lang="en-US" dirty="0"/>
              <a:t>Tighter coupling between modules/classes</a:t>
            </a:r>
          </a:p>
          <a:p>
            <a:r>
              <a:rPr lang="en-US" dirty="0"/>
              <a:t>Violation of Open-Closed Principle</a:t>
            </a:r>
          </a:p>
          <a:p>
            <a:r>
              <a:rPr lang="en-US" dirty="0"/>
              <a:t>Use of Adapters [Covered Later]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6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 Abstraction</a:t>
            </a:r>
          </a:p>
          <a:p>
            <a:r>
              <a:rPr lang="en-US" sz="2800" dirty="0"/>
              <a:t>Functional decomposition of complex modules/class/methods into smaller units</a:t>
            </a:r>
          </a:p>
          <a:p>
            <a:endParaRPr lang="en-US" sz="2800" dirty="0"/>
          </a:p>
          <a:p>
            <a:r>
              <a:rPr lang="en-US" sz="2800" b="1" dirty="0"/>
              <a:t>Data Abstraction</a:t>
            </a:r>
          </a:p>
          <a:p>
            <a:r>
              <a:rPr lang="en-US" sz="2800" dirty="0"/>
              <a:t>A clear separation between the abstract properties of a data type and the concrete details of its implementation. E.g. List vs </a:t>
            </a:r>
            <a:r>
              <a:rPr lang="en-US" sz="2800" dirty="0" err="1"/>
              <a:t>ArrayList</a:t>
            </a:r>
            <a:r>
              <a:rPr lang="en-US" sz="2800" dirty="0"/>
              <a:t> and </a:t>
            </a:r>
            <a:r>
              <a:rPr lang="en-US" sz="2800" dirty="0" err="1"/>
              <a:t>LinkedList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47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of control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ClassNode</a:t>
            </a:r>
            <a:r>
              <a:rPr lang="en-US" sz="2800" dirty="0"/>
              <a:t> </a:t>
            </a:r>
            <a:r>
              <a:rPr lang="en-US" sz="2800" dirty="0" err="1"/>
              <a:t>classNode</a:t>
            </a:r>
            <a:r>
              <a:rPr lang="en-US" sz="2800" dirty="0"/>
              <a:t> = new </a:t>
            </a:r>
            <a:r>
              <a:rPr lang="en-US" sz="2800" dirty="0" err="1"/>
              <a:t>ClassNode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/>
              <a:t>// FIXME: its seems like we copy/paste this code everywhere</a:t>
            </a:r>
          </a:p>
          <a:p>
            <a:r>
              <a:rPr lang="en-US" sz="2800" dirty="0"/>
              <a:t>classNode.name = </a:t>
            </a:r>
            <a:r>
              <a:rPr lang="en-US" sz="2800" dirty="0" err="1"/>
              <a:t>classReader.readName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classNode.superName</a:t>
            </a:r>
            <a:r>
              <a:rPr lang="en-US" sz="2800" dirty="0"/>
              <a:t> = </a:t>
            </a:r>
            <a:r>
              <a:rPr lang="en-US" sz="2800" dirty="0" err="1"/>
              <a:t>classReader.readSuperName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classNode.fields</a:t>
            </a:r>
            <a:r>
              <a:rPr lang="en-US" sz="2800" dirty="0"/>
              <a:t> = </a:t>
            </a:r>
            <a:r>
              <a:rPr lang="en-US" sz="2800" dirty="0" err="1"/>
              <a:t>classReader.readFields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classNode.methods</a:t>
            </a:r>
            <a:r>
              <a:rPr lang="en-US" sz="2800" dirty="0"/>
              <a:t> = </a:t>
            </a:r>
            <a:r>
              <a:rPr lang="en-US" sz="2800" dirty="0" err="1"/>
              <a:t>classReader.readMethods</a:t>
            </a:r>
            <a:r>
              <a:rPr lang="en-US" sz="2800" dirty="0"/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77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ClassNode</a:t>
            </a:r>
            <a:r>
              <a:rPr lang="en-US" sz="2800" dirty="0"/>
              <a:t> </a:t>
            </a:r>
            <a:r>
              <a:rPr lang="en-US" sz="2800" dirty="0" err="1"/>
              <a:t>classNode</a:t>
            </a:r>
            <a:r>
              <a:rPr lang="en-US" sz="2800" dirty="0"/>
              <a:t> = new </a:t>
            </a:r>
            <a:r>
              <a:rPr lang="en-US" sz="2800" dirty="0" err="1"/>
              <a:t>ClassNode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 err="1"/>
              <a:t>reader.accept</a:t>
            </a:r>
            <a:r>
              <a:rPr lang="en-US" sz="2800" dirty="0"/>
              <a:t>(</a:t>
            </a:r>
            <a:r>
              <a:rPr lang="en-US" sz="2800" dirty="0" err="1"/>
              <a:t>classNode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959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of data abstraction </a:t>
            </a:r>
            <a:br>
              <a:rPr lang="en-US" dirty="0"/>
            </a:br>
            <a:r>
              <a:rPr lang="en-US" dirty="0"/>
              <a:t>– too little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	private void </a:t>
            </a:r>
            <a:r>
              <a:rPr lang="en-US" dirty="0" err="1"/>
              <a:t>mutateMap</a:t>
            </a:r>
            <a:r>
              <a:rPr lang="en-US" dirty="0"/>
              <a:t>(</a:t>
            </a:r>
            <a:r>
              <a:rPr lang="en-US" dirty="0" err="1"/>
              <a:t>ITile</a:t>
            </a:r>
            <a:r>
              <a:rPr lang="en-US" dirty="0"/>
              <a:t>[][] </a:t>
            </a:r>
            <a:r>
              <a:rPr lang="en-US" dirty="0" err="1"/>
              <a:t>mapRep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HashSet</a:t>
            </a:r>
            <a:r>
              <a:rPr lang="en-US" dirty="0"/>
              <a:t>&lt;</a:t>
            </a:r>
            <a:r>
              <a:rPr lang="en-US" dirty="0" err="1"/>
              <a:t>ITile</a:t>
            </a:r>
            <a:r>
              <a:rPr lang="en-US" dirty="0"/>
              <a:t>&gt; </a:t>
            </a:r>
            <a:r>
              <a:rPr lang="en-US" dirty="0" err="1"/>
              <a:t>tilesMarkedForMutation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err="1"/>
              <a:t>selectTilesForMutation</a:t>
            </a:r>
            <a:r>
              <a:rPr lang="en-US" dirty="0"/>
              <a:t>(</a:t>
            </a:r>
            <a:r>
              <a:rPr lang="en-US" dirty="0" err="1"/>
              <a:t>mapRep</a:t>
            </a:r>
            <a:r>
              <a:rPr lang="en-US" dirty="0"/>
              <a:t>);</a:t>
            </a:r>
          </a:p>
          <a:p>
            <a:r>
              <a:rPr lang="en-US" dirty="0"/>
              <a:t>		for (</a:t>
            </a:r>
            <a:r>
              <a:rPr lang="en-US" dirty="0" err="1"/>
              <a:t>ITile</a:t>
            </a:r>
            <a:r>
              <a:rPr lang="en-US" dirty="0"/>
              <a:t> tile : </a:t>
            </a:r>
            <a:r>
              <a:rPr lang="en-US" dirty="0" err="1"/>
              <a:t>tilesMarkedForMutation</a:t>
            </a:r>
            <a:r>
              <a:rPr lang="en-US" dirty="0"/>
              <a:t>) {</a:t>
            </a:r>
          </a:p>
          <a:p>
            <a:r>
              <a:rPr lang="en-US" dirty="0"/>
              <a:t>			// FIXME: I feel like </a:t>
            </a:r>
            <a:r>
              <a:rPr lang="en-US" dirty="0" err="1"/>
              <a:t>instanceof</a:t>
            </a:r>
            <a:r>
              <a:rPr lang="en-US" dirty="0"/>
              <a:t> is bad design?</a:t>
            </a:r>
          </a:p>
          <a:p>
            <a:r>
              <a:rPr lang="en-US" dirty="0"/>
              <a:t>			// But I'm not sure how to set the yield otherwise.</a:t>
            </a:r>
          </a:p>
          <a:p>
            <a:r>
              <a:rPr lang="en-US" dirty="0"/>
              <a:t>			// I don't think </a:t>
            </a:r>
            <a:r>
              <a:rPr lang="en-US" dirty="0" err="1"/>
              <a:t>ITile</a:t>
            </a:r>
            <a:r>
              <a:rPr lang="en-US" dirty="0"/>
              <a:t> should have a yield.</a:t>
            </a:r>
          </a:p>
          <a:p>
            <a:r>
              <a:rPr lang="en-US" dirty="0"/>
              <a:t>			if (tile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DiamondTile</a:t>
            </a:r>
            <a:r>
              <a:rPr lang="en-US" dirty="0"/>
              <a:t>) {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((</a:t>
            </a:r>
            <a:r>
              <a:rPr lang="en-US" dirty="0" err="1">
                <a:solidFill>
                  <a:srgbClr val="FF0000"/>
                </a:solidFill>
              </a:rPr>
              <a:t>DiamondTile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tile).yield *= 2;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5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of data abstraction </a:t>
            </a:r>
            <a:br>
              <a:rPr lang="en-US" dirty="0"/>
            </a:br>
            <a:r>
              <a:rPr lang="en-US" dirty="0"/>
              <a:t>– too much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private void </a:t>
            </a:r>
            <a:r>
              <a:rPr lang="en-US" dirty="0" err="1"/>
              <a:t>mutateMap</a:t>
            </a:r>
            <a:r>
              <a:rPr lang="en-US" dirty="0"/>
              <a:t>(</a:t>
            </a:r>
            <a:r>
              <a:rPr lang="en-US" dirty="0" err="1"/>
              <a:t>ITile</a:t>
            </a:r>
            <a:r>
              <a:rPr lang="en-US" dirty="0"/>
              <a:t>[][] </a:t>
            </a:r>
            <a:r>
              <a:rPr lang="en-US" dirty="0" err="1"/>
              <a:t>mapRep</a:t>
            </a:r>
            <a:r>
              <a:rPr lang="en-US" dirty="0"/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if(</a:t>
            </a:r>
            <a:r>
              <a:rPr lang="en-US" dirty="0" err="1"/>
              <a:t>isWindows</a:t>
            </a:r>
            <a:r>
              <a:rPr lang="en-US" dirty="0"/>
              <a:t>()){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HashSet&lt;</a:t>
            </a:r>
            <a:r>
              <a:rPr lang="en-US" b="1" dirty="0" err="1"/>
              <a:t>WindowsDiamondTile</a:t>
            </a:r>
            <a:r>
              <a:rPr lang="en-US" dirty="0"/>
              <a:t>&gt; </a:t>
            </a:r>
            <a:r>
              <a:rPr lang="en-US" dirty="0" err="1"/>
              <a:t>windowsTiles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			</a:t>
            </a:r>
            <a:r>
              <a:rPr lang="en-US" b="1" dirty="0" err="1"/>
              <a:t>selectWindowsDiamondTiles</a:t>
            </a:r>
            <a:r>
              <a:rPr lang="en-US" dirty="0" err="1"/>
              <a:t>ForMutation</a:t>
            </a:r>
            <a:r>
              <a:rPr lang="en-US" dirty="0"/>
              <a:t>(</a:t>
            </a:r>
            <a:r>
              <a:rPr lang="en-US" dirty="0" err="1"/>
              <a:t>mapRep</a:t>
            </a:r>
            <a:r>
              <a:rPr lang="en-US" dirty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for (</a:t>
            </a:r>
            <a:r>
              <a:rPr lang="en-US" dirty="0" err="1"/>
              <a:t>WindowsDiamondTile</a:t>
            </a:r>
            <a:r>
              <a:rPr lang="en-US" dirty="0"/>
              <a:t> tile : </a:t>
            </a:r>
            <a:r>
              <a:rPr lang="en-US" dirty="0" err="1"/>
              <a:t>windowsTiles</a:t>
            </a:r>
            <a:r>
              <a:rPr lang="en-US" dirty="0"/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	</a:t>
            </a:r>
            <a:r>
              <a:rPr lang="en-US" dirty="0" err="1"/>
              <a:t>tile.setYield</a:t>
            </a:r>
            <a:r>
              <a:rPr lang="en-US" dirty="0"/>
              <a:t>(</a:t>
            </a:r>
            <a:r>
              <a:rPr lang="en-US" dirty="0" err="1"/>
              <a:t>tile.getYield</a:t>
            </a:r>
            <a:r>
              <a:rPr lang="en-US" dirty="0"/>
              <a:t>() * 2);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else if(</a:t>
            </a:r>
            <a:r>
              <a:rPr lang="en-US" dirty="0" err="1"/>
              <a:t>isLinux</a:t>
            </a:r>
            <a:r>
              <a:rPr lang="en-US" dirty="0"/>
              <a:t>()){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HashSet&lt;</a:t>
            </a:r>
            <a:r>
              <a:rPr lang="en-US" b="1" dirty="0" err="1"/>
              <a:t>LinuxDiamondTile</a:t>
            </a:r>
            <a:r>
              <a:rPr lang="en-US" dirty="0"/>
              <a:t>&gt; </a:t>
            </a:r>
            <a:r>
              <a:rPr lang="en-US" dirty="0" err="1"/>
              <a:t>windowsTiles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			</a:t>
            </a:r>
            <a:r>
              <a:rPr lang="en-US" b="1" dirty="0" err="1"/>
              <a:t>selectLinuxDiamondTiles</a:t>
            </a:r>
            <a:r>
              <a:rPr lang="en-US" dirty="0" err="1"/>
              <a:t>ForMutation</a:t>
            </a:r>
            <a:r>
              <a:rPr lang="en-US" dirty="0"/>
              <a:t>(</a:t>
            </a:r>
            <a:r>
              <a:rPr lang="en-US" dirty="0" err="1"/>
              <a:t>mapRep</a:t>
            </a:r>
            <a:r>
              <a:rPr lang="en-US" dirty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	private void </a:t>
            </a:r>
            <a:r>
              <a:rPr lang="en-US" dirty="0" err="1"/>
              <a:t>mutateMap</a:t>
            </a:r>
            <a:r>
              <a:rPr lang="en-US" dirty="0"/>
              <a:t>(</a:t>
            </a:r>
            <a:r>
              <a:rPr lang="en-US" dirty="0" err="1"/>
              <a:t>ITile</a:t>
            </a:r>
            <a:r>
              <a:rPr lang="en-US" dirty="0"/>
              <a:t>[][] </a:t>
            </a:r>
            <a:r>
              <a:rPr lang="en-US" dirty="0" err="1"/>
              <a:t>mapRep</a:t>
            </a:r>
            <a:r>
              <a:rPr lang="en-US" dirty="0"/>
              <a:t>) {</a:t>
            </a:r>
          </a:p>
          <a:p>
            <a:r>
              <a:rPr lang="en-US" dirty="0"/>
              <a:t>		HashSet&lt;</a:t>
            </a:r>
            <a:r>
              <a:rPr lang="en-US" dirty="0" err="1"/>
              <a:t>DiamondTile</a:t>
            </a:r>
            <a:r>
              <a:rPr lang="en-US" dirty="0"/>
              <a:t>&gt; </a:t>
            </a:r>
            <a:r>
              <a:rPr lang="en-US" dirty="0" err="1"/>
              <a:t>tilesMarkedForMutation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err="1"/>
              <a:t>selectTilesForMutation</a:t>
            </a:r>
            <a:r>
              <a:rPr lang="en-US" dirty="0"/>
              <a:t>(</a:t>
            </a:r>
            <a:r>
              <a:rPr lang="en-US" dirty="0" err="1"/>
              <a:t>mapRep</a:t>
            </a:r>
            <a:r>
              <a:rPr lang="en-US" dirty="0"/>
              <a:t>, </a:t>
            </a:r>
            <a:r>
              <a:rPr lang="en-US" b="1" dirty="0" err="1"/>
              <a:t>DiamondTile.class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	for (</a:t>
            </a:r>
            <a:r>
              <a:rPr lang="en-US" dirty="0" err="1"/>
              <a:t>DiamondTile</a:t>
            </a:r>
            <a:r>
              <a:rPr lang="en-US" dirty="0"/>
              <a:t> tile : </a:t>
            </a:r>
            <a:r>
              <a:rPr lang="en-US" dirty="0" err="1"/>
              <a:t>tilesMarkedForMutation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strike="sngStrike" dirty="0"/>
              <a:t>if (tile </a:t>
            </a:r>
            <a:r>
              <a:rPr lang="en-US" strike="sngStrike" dirty="0" err="1"/>
              <a:t>instanceof</a:t>
            </a:r>
            <a:r>
              <a:rPr lang="en-US" strike="sngStrike" dirty="0"/>
              <a:t> </a:t>
            </a:r>
            <a:r>
              <a:rPr lang="en-US" strike="sngStrike" dirty="0" err="1"/>
              <a:t>DiamondTile</a:t>
            </a:r>
            <a:r>
              <a:rPr lang="en-US" strike="sngStrike" dirty="0"/>
              <a:t>) {</a:t>
            </a:r>
          </a:p>
          <a:p>
            <a:r>
              <a:rPr lang="en-US" dirty="0"/>
              <a:t>				</a:t>
            </a:r>
            <a:r>
              <a:rPr lang="en-US" b="1" dirty="0" err="1">
                <a:solidFill>
                  <a:schemeClr val="tx1"/>
                </a:solidFill>
              </a:rPr>
              <a:t>tile</a:t>
            </a:r>
            <a:r>
              <a:rPr lang="en-US" dirty="0" err="1"/>
              <a:t>.yield</a:t>
            </a:r>
            <a:r>
              <a:rPr lang="en-US" dirty="0"/>
              <a:t> *= 2;</a:t>
            </a:r>
          </a:p>
          <a:p>
            <a:r>
              <a:rPr lang="en-US" dirty="0"/>
              <a:t>			</a:t>
            </a:r>
            <a:r>
              <a:rPr lang="en-US" strike="sngStrike" dirty="0"/>
              <a:t>}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4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DEB864-EB79-49FF-B698-E5843FAFB001}"/>
              </a:ext>
            </a:extLst>
          </p:cNvPr>
          <p:cNvSpPr/>
          <p:nvPr/>
        </p:nvSpPr>
        <p:spPr>
          <a:xfrm>
            <a:off x="438150" y="382905"/>
            <a:ext cx="11315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Classifier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classify(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'n'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+ classify(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'+'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+ classify(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'2'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classify(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"0123456789"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.indexOf(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"NUMERAL 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"LETTER 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*      (Operators not supported yet) 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*      if ("+-*/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&amp;|!=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ch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) &gt;=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"OPERATOR 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"UNKNOWN 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253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970622"/>
            <a:ext cx="10058400" cy="3566160"/>
          </a:xfrm>
        </p:spPr>
        <p:txBody>
          <a:bodyPr/>
          <a:lstStyle/>
          <a:p>
            <a:r>
              <a:rPr lang="en-US" dirty="0"/>
              <a:t>Landmark - Live Coding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97280" y="4664798"/>
            <a:ext cx="10058400" cy="1143000"/>
          </a:xfrm>
        </p:spPr>
        <p:txBody>
          <a:bodyPr/>
          <a:lstStyle/>
          <a:p>
            <a:r>
              <a:rPr lang="en-US" dirty="0"/>
              <a:t>A typical Terre Haute Landmark is featured!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35" y="232833"/>
            <a:ext cx="4445000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6-2 Balancing 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 as to make the least work in changing things,</a:t>
            </a:r>
          </a:p>
          <a:p>
            <a:r>
              <a:rPr lang="en-US" dirty="0"/>
              <a:t>	and the most code clarity.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30" y="215899"/>
            <a:ext cx="3302000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328" y="888999"/>
            <a:ext cx="6667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the things that make code complicated to read and understand is when the instructions inside a method are at different levels of abstraction. </a:t>
            </a:r>
          </a:p>
        </p:txBody>
      </p:sp>
    </p:spTree>
    <p:extLst>
      <p:ext uri="{BB962C8B-B14F-4D97-AF65-F5344CB8AC3E}">
        <p14:creationId xmlns:p14="http://schemas.microsoft.com/office/powerpoint/2010/main" val="109517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09FF-1A9F-4A33-B544-DE3838B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5AFD-8358-4A38-AA10-381BDEA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  <a:p>
            <a:endParaRPr lang="en-US" dirty="0"/>
          </a:p>
          <a:p>
            <a:r>
              <a:rPr lang="en-US" dirty="0"/>
              <a:t>What is abstraction?</a:t>
            </a:r>
          </a:p>
          <a:p>
            <a:r>
              <a:rPr lang="en-US" dirty="0"/>
              <a:t>Balancing abstraction</a:t>
            </a:r>
          </a:p>
          <a:p>
            <a:endParaRPr lang="en-US" u="sng" dirty="0"/>
          </a:p>
          <a:p>
            <a:r>
              <a:rPr lang="en-US" u="sng" dirty="0"/>
              <a:t>Control</a:t>
            </a:r>
            <a:r>
              <a:rPr lang="en-US" dirty="0"/>
              <a:t> and </a:t>
            </a:r>
            <a:r>
              <a:rPr lang="en-US" u="sng" dirty="0"/>
              <a:t>data</a:t>
            </a:r>
            <a:r>
              <a:rPr lang="en-US" dirty="0"/>
              <a:t> abstraction</a:t>
            </a:r>
          </a:p>
          <a:p>
            <a:r>
              <a:rPr lang="en-US" dirty="0"/>
              <a:t>Live coding – balancing control and </a:t>
            </a:r>
            <a:r>
              <a:rPr lang="en-US"/>
              <a:t>data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EA50-1B84-4CFC-9F23-BCD646F7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B759-FEA9-4052-8BE4-AC3E6ADDF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last time</a:t>
            </a:r>
          </a:p>
          <a:p>
            <a:r>
              <a:rPr lang="en-US" dirty="0"/>
              <a:t>Comprehensive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Room assignments:</a:t>
            </a:r>
          </a:p>
          <a:p>
            <a:pPr lvl="1"/>
            <a:r>
              <a:rPr lang="en-US" dirty="0"/>
              <a:t>Section 3: Olin 167</a:t>
            </a:r>
          </a:p>
          <a:p>
            <a:pPr lvl="1"/>
            <a:r>
              <a:rPr lang="en-US" dirty="0"/>
              <a:t>Section 4: Olin 169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2494F-E012-4FFF-82FB-6B1A486C92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New stuff</a:t>
            </a:r>
            <a:r>
              <a:rPr lang="en-US" dirty="0"/>
              <a:t>:</a:t>
            </a:r>
          </a:p>
          <a:p>
            <a:pPr lvl="1"/>
            <a:r>
              <a:rPr lang="en-US" u="sng" dirty="0"/>
              <a:t>Open/closed principle</a:t>
            </a:r>
            <a:r>
              <a:rPr lang="en-US" dirty="0"/>
              <a:t> (Decorator)</a:t>
            </a:r>
          </a:p>
          <a:p>
            <a:pPr lvl="1"/>
            <a:r>
              <a:rPr lang="en-US" u="sng" dirty="0"/>
              <a:t>Dependency inversion principle</a:t>
            </a:r>
            <a:r>
              <a:rPr lang="en-US" dirty="0"/>
              <a:t> (Factory)</a:t>
            </a:r>
          </a:p>
          <a:p>
            <a:pPr lvl="1"/>
            <a:r>
              <a:rPr lang="en-US" dirty="0"/>
              <a:t>Reflection/</a:t>
            </a:r>
            <a:r>
              <a:rPr lang="en-US" dirty="0" err="1"/>
              <a:t>Guice</a:t>
            </a:r>
            <a:endParaRPr lang="en-US" dirty="0"/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u="sng" dirty="0"/>
              <a:t>Balanced abstraction</a:t>
            </a:r>
            <a:r>
              <a:rPr lang="en-US" dirty="0"/>
              <a:t> (today)</a:t>
            </a:r>
          </a:p>
          <a:p>
            <a:endParaRPr lang="en-US" dirty="0"/>
          </a:p>
          <a:p>
            <a:r>
              <a:rPr lang="en-US" dirty="0"/>
              <a:t>Two practice exams posted</a:t>
            </a:r>
          </a:p>
          <a:p>
            <a:r>
              <a:rPr lang="en-US" b="1" dirty="0"/>
              <a:t>Optional exam design studio </a:t>
            </a:r>
            <a:r>
              <a:rPr lang="en-US" dirty="0"/>
              <a:t>on those practice exams next Tuesday in class</a:t>
            </a:r>
          </a:p>
        </p:txBody>
      </p:sp>
    </p:spTree>
    <p:extLst>
      <p:ext uri="{BB962C8B-B14F-4D97-AF65-F5344CB8AC3E}">
        <p14:creationId xmlns:p14="http://schemas.microsoft.com/office/powerpoint/2010/main" val="29005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 </a:t>
            </a:r>
            <a:r>
              <a:rPr lang="mr-IN" dirty="0"/>
              <a:t>–</a:t>
            </a:r>
            <a:r>
              <a:rPr lang="en-US" dirty="0"/>
              <a:t> to us in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Abstraction refers to the act of considering a less detailed, but safe, definition of the observed program behaviors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7756" y="3969146"/>
            <a:ext cx="7143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essence of abstractions is </a:t>
            </a:r>
            <a:r>
              <a:rPr lang="en-US" b="1" dirty="0"/>
              <a:t>preserving information that is relevant </a:t>
            </a:r>
            <a:r>
              <a:rPr lang="en-US" dirty="0"/>
              <a:t>in a given context, and </a:t>
            </a:r>
            <a:r>
              <a:rPr lang="en-US" b="1" dirty="0"/>
              <a:t>forgetting information that is irrelevant </a:t>
            </a:r>
            <a:r>
              <a:rPr lang="en-US" dirty="0"/>
              <a:t>in that context.</a:t>
            </a:r>
          </a:p>
          <a:p>
            <a:pPr algn="r"/>
            <a:r>
              <a:rPr lang="en-US" i="1" dirty="0"/>
              <a:t>– John V. </a:t>
            </a:r>
            <a:r>
              <a:rPr lang="en-US" i="1" dirty="0" err="1"/>
              <a:t>Guttag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33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12023725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Abstraction is a Key Element of Computational Reasoning</a:t>
            </a:r>
          </a:p>
        </p:txBody>
      </p:sp>
      <p:pic>
        <p:nvPicPr>
          <p:cNvPr id="14338" name="Picture 2" descr="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3598" r="4882"/>
          <a:stretch/>
        </p:blipFill>
        <p:spPr bwMode="auto">
          <a:xfrm>
            <a:off x="4604978" y="990600"/>
            <a:ext cx="575822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6718" y="1428690"/>
            <a:ext cx="18376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Software 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1" y="2114490"/>
            <a:ext cx="29044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Higher-Level Language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962918" y="3048000"/>
            <a:ext cx="29044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Lower-Level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095690"/>
            <a:ext cx="19183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Bits and Bytes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4979" y="4794190"/>
            <a:ext cx="25308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Voltage and Current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486400"/>
            <a:ext cx="1066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Physics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47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Typically, there are “levels” of abstraction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44" y="1763887"/>
            <a:ext cx="7954210" cy="4567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1" y="2596444"/>
            <a:ext cx="4942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CHAOS: A </a:t>
            </a:r>
            <a:r>
              <a:rPr lang="en-US" u="sng" dirty="0"/>
              <a:t>Data Stream Analysis</a:t>
            </a:r>
            <a:r>
              <a:rPr lang="en-US" dirty="0"/>
              <a:t> Architecture for Enterprise Applications.</a:t>
            </a:r>
          </a:p>
          <a:p>
            <a:endParaRPr lang="en-US" dirty="0"/>
          </a:p>
          <a:p>
            <a:r>
              <a:rPr lang="en-US" dirty="0"/>
              <a:t>In it, “Business Rules” are high level.</a:t>
            </a:r>
          </a:p>
          <a:p>
            <a:endParaRPr lang="en-US" dirty="0"/>
          </a:p>
          <a:p>
            <a:r>
              <a:rPr lang="en-US" dirty="0"/>
              <a:t>You would not expect to see one buried in the “Data Reduction” layer of this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the Abstraction</a:t>
            </a:r>
            <a:r>
              <a:rPr lang="is-IS" dirty="0"/>
              <a:t>… </a:t>
            </a:r>
            <a:endParaRPr lang="en-US" dirty="0"/>
          </a:p>
        </p:txBody>
      </p:sp>
      <p:pic>
        <p:nvPicPr>
          <p:cNvPr id="1026" name="Picture 2" descr="mage result for abstraction computer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4"/>
          <a:stretch/>
        </p:blipFill>
        <p:spPr bwMode="auto">
          <a:xfrm>
            <a:off x="2016538" y="1885950"/>
            <a:ext cx="7848600" cy="44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9989" y="5314950"/>
            <a:ext cx="16989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 much Detail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520" y="5297778"/>
            <a:ext cx="129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About Right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850" y="5314950"/>
            <a:ext cx="1698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Too little detail</a:t>
            </a:r>
          </a:p>
        </p:txBody>
      </p:sp>
    </p:spTree>
    <p:extLst>
      <p:ext uri="{BB962C8B-B14F-4D97-AF65-F5344CB8AC3E}">
        <p14:creationId xmlns:p14="http://schemas.microsoft.com/office/powerpoint/2010/main" val="2473034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1773</TotalTime>
  <Words>1087</Words>
  <Application>Microsoft Office PowerPoint</Application>
  <PresentationFormat>Widescreen</PresentationFormat>
  <Paragraphs>213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Mangal</vt:lpstr>
      <vt:lpstr>Retrospect</vt:lpstr>
      <vt:lpstr>PowerPoint Presentation</vt:lpstr>
      <vt:lpstr>PowerPoint Presentation</vt:lpstr>
      <vt:lpstr>6-2 Balancing Abstraction</vt:lpstr>
      <vt:lpstr>Outline</vt:lpstr>
      <vt:lpstr>Exam 2 format</vt:lpstr>
      <vt:lpstr>What is Abstraction – to us in Software?</vt:lpstr>
      <vt:lpstr>Abstraction is a Key Element of Computational Reasoning</vt:lpstr>
      <vt:lpstr>Typically, there are “levels” of abstraction</vt:lpstr>
      <vt:lpstr>Balancing the Abstraction… </vt:lpstr>
      <vt:lpstr>What is Unbalanced Abstraction?</vt:lpstr>
      <vt:lpstr> Balanced abstraction – AWT Graphics</vt:lpstr>
      <vt:lpstr>Unbalanced abstraction – in Swing</vt:lpstr>
      <vt:lpstr>Symptoms of Unbalanced Abstraction</vt:lpstr>
      <vt:lpstr>Types of Abstraction</vt:lpstr>
      <vt:lpstr>Violation of control abstraction</vt:lpstr>
      <vt:lpstr>A better way</vt:lpstr>
      <vt:lpstr>Violation of data abstraction  – too little data</vt:lpstr>
      <vt:lpstr>Violation of data abstraction  – too much data</vt:lpstr>
      <vt:lpstr>Balanced data abstraction</vt:lpstr>
      <vt:lpstr>Landmark - Live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6-2 Balancing Abstraction</dc:title>
  <dc:creator>Microsoft Office User</dc:creator>
  <cp:lastModifiedBy>Hays, Mark A</cp:lastModifiedBy>
  <cp:revision>97</cp:revision>
  <dcterms:created xsi:type="dcterms:W3CDTF">2018-01-14T00:17:55Z</dcterms:created>
  <dcterms:modified xsi:type="dcterms:W3CDTF">2019-01-15T15:40:47Z</dcterms:modified>
</cp:coreProperties>
</file>