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80" r:id="rId2"/>
    <p:sldId id="1001" r:id="rId3"/>
    <p:sldId id="1002" r:id="rId4"/>
    <p:sldId id="292" r:id="rId5"/>
    <p:sldId id="256" r:id="rId6"/>
    <p:sldId id="844" r:id="rId7"/>
    <p:sldId id="999" r:id="rId8"/>
    <p:sldId id="837" r:id="rId9"/>
    <p:sldId id="838" r:id="rId10"/>
    <p:sldId id="839" r:id="rId11"/>
    <p:sldId id="840" r:id="rId12"/>
    <p:sldId id="990" r:id="rId13"/>
    <p:sldId id="991" r:id="rId14"/>
    <p:sldId id="992" r:id="rId15"/>
    <p:sldId id="989" r:id="rId16"/>
    <p:sldId id="288" r:id="rId17"/>
    <p:sldId id="1003" r:id="rId18"/>
    <p:sldId id="997" r:id="rId19"/>
    <p:sldId id="993" r:id="rId20"/>
    <p:sldId id="994" r:id="rId21"/>
    <p:sldId id="995" r:id="rId22"/>
    <p:sldId id="996" r:id="rId23"/>
    <p:sldId id="99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923" autoAdjust="0"/>
  </p:normalViewPr>
  <p:slideViewPr>
    <p:cSldViewPr>
      <p:cViewPr varScale="1">
        <p:scale>
          <a:sx n="114" d="100"/>
          <a:sy n="114" d="100"/>
        </p:scale>
        <p:origin x="152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546EFD-48A0-4331-9A7B-FF26DD61F0E3}" type="datetimeFigureOut">
              <a:rPr lang="en-US" smtClean="0"/>
              <a:t>1/20/2019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BD583F-EBA5-46B7-8E51-13A1B9420CF3}" type="slidenum">
              <a:rPr lang="en-US" smtClean="0"/>
              <a:t>‹#›</a:t>
            </a:fld>
            <a:endParaRPr lang="en-US"/>
          </a:p>
        </p:txBody>
      </p:sp>
    </p:spTree>
    <p:extLst>
      <p:ext uri="{BB962C8B-B14F-4D97-AF65-F5344CB8AC3E}">
        <p14:creationId xmlns:p14="http://schemas.microsoft.com/office/powerpoint/2010/main" val="3124153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System.out</a:t>
            </a:r>
            <a:r>
              <a:rPr lang="en-US" dirty="0"/>
              <a:t> is a (buffered)</a:t>
            </a:r>
            <a:r>
              <a:rPr lang="en-US" baseline="0" dirty="0"/>
              <a:t> </a:t>
            </a:r>
            <a:r>
              <a:rPr lang="en-US" dirty="0" err="1"/>
              <a:t>PrintStream</a:t>
            </a:r>
            <a:r>
              <a:rPr lang="en-US" dirty="0"/>
              <a:t> configured to auto-flush written values. </a:t>
            </a:r>
            <a:r>
              <a:rPr lang="en-US" baseline="0" dirty="0"/>
              <a:t>So as far as we know, the program should print Hello world. However, there is an additional qualification on the auto-flushing of write(</a:t>
            </a:r>
            <a:r>
              <a:rPr lang="en-US" baseline="0" dirty="0" err="1"/>
              <a:t>int</a:t>
            </a:r>
            <a:r>
              <a:rPr lang="en-US" baseline="0" dirty="0"/>
              <a:t>): it will only flush the line when a newline character is printed. Thus, the program actually prints nothing; it is waiting on a newline. The solution in this case is to either explicitly write a newline, or call flush after the loop. In general, when you are performing buffered I/O operations, you should </a:t>
            </a:r>
            <a:r>
              <a:rPr lang="en-US" b="1" baseline="0" dirty="0"/>
              <a:t>always </a:t>
            </a:r>
            <a:r>
              <a:rPr lang="en-US" baseline="0" dirty="0"/>
              <a:t>explicitly call flush when you are done writing, because you don’t know whether the underlying I/O implementation will auto-flush in a timely fashion.</a:t>
            </a:r>
            <a:endParaRPr lang="en-US" dirty="0"/>
          </a:p>
        </p:txBody>
      </p:sp>
      <p:sp>
        <p:nvSpPr>
          <p:cNvPr id="4" name="Slide Number Placeholder 3"/>
          <p:cNvSpPr>
            <a:spLocks noGrp="1"/>
          </p:cNvSpPr>
          <p:nvPr>
            <p:ph type="sldNum" sz="quarter" idx="10"/>
          </p:nvPr>
        </p:nvSpPr>
        <p:spPr/>
        <p:txBody>
          <a:bodyPr/>
          <a:lstStyle/>
          <a:p>
            <a:fld id="{F0BD583F-EBA5-46B7-8E51-13A1B9420CF3}" type="slidenum">
              <a:rPr lang="en-US" smtClean="0"/>
              <a:t>1</a:t>
            </a:fld>
            <a:endParaRPr lang="en-US"/>
          </a:p>
        </p:txBody>
      </p:sp>
    </p:spTree>
    <p:extLst>
      <p:ext uri="{BB962C8B-B14F-4D97-AF65-F5344CB8AC3E}">
        <p14:creationId xmlns:p14="http://schemas.microsoft.com/office/powerpoint/2010/main" val="412255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could be. The key quality of the Façade is that it </a:t>
            </a:r>
            <a:r>
              <a:rPr lang="en-US" b="1" dirty="0"/>
              <a:t>replaces </a:t>
            </a:r>
            <a:r>
              <a:rPr lang="en-US" dirty="0"/>
              <a:t>everything it </a:t>
            </a:r>
            <a:r>
              <a:rPr lang="en-US"/>
              <a:t>hides.</a:t>
            </a:r>
          </a:p>
          <a:p>
            <a:r>
              <a:rPr lang="en-US"/>
              <a:t>Or it could be an object? This definition becomes overly broad if you do not have access for power users.</a:t>
            </a:r>
            <a:endParaRPr lang="en-US" dirty="0"/>
          </a:p>
        </p:txBody>
      </p:sp>
      <p:sp>
        <p:nvSpPr>
          <p:cNvPr id="4" name="Slide Number Placeholder 3"/>
          <p:cNvSpPr>
            <a:spLocks noGrp="1"/>
          </p:cNvSpPr>
          <p:nvPr>
            <p:ph type="sldNum" sz="quarter" idx="10"/>
          </p:nvPr>
        </p:nvSpPr>
        <p:spPr/>
        <p:txBody>
          <a:bodyPr/>
          <a:lstStyle/>
          <a:p>
            <a:fld id="{F0BD583F-EBA5-46B7-8E51-13A1B9420CF3}" type="slidenum">
              <a:rPr lang="en-US" smtClean="0"/>
              <a:t>21</a:t>
            </a:fld>
            <a:endParaRPr lang="en-US"/>
          </a:p>
        </p:txBody>
      </p:sp>
    </p:spTree>
    <p:extLst>
      <p:ext uri="{BB962C8B-B14F-4D97-AF65-F5344CB8AC3E}">
        <p14:creationId xmlns:p14="http://schemas.microsoft.com/office/powerpoint/2010/main" val="1783416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This is just Data Abstraction.</a:t>
            </a:r>
          </a:p>
          <a:p>
            <a:r>
              <a:rPr lang="en-US" dirty="0"/>
              <a:t>By hiding data that is not needed, you are just balancing abstraction.</a:t>
            </a:r>
          </a:p>
          <a:p>
            <a:endParaRPr lang="en-US" dirty="0"/>
          </a:p>
        </p:txBody>
      </p:sp>
      <p:sp>
        <p:nvSpPr>
          <p:cNvPr id="4" name="Slide Number Placeholder 3"/>
          <p:cNvSpPr>
            <a:spLocks noGrp="1"/>
          </p:cNvSpPr>
          <p:nvPr>
            <p:ph type="sldNum" sz="quarter" idx="10"/>
          </p:nvPr>
        </p:nvSpPr>
        <p:spPr/>
        <p:txBody>
          <a:bodyPr/>
          <a:lstStyle/>
          <a:p>
            <a:fld id="{F0BD583F-EBA5-46B7-8E51-13A1B9420CF3}" type="slidenum">
              <a:rPr lang="en-US" smtClean="0"/>
              <a:t>22</a:t>
            </a:fld>
            <a:endParaRPr lang="en-US"/>
          </a:p>
        </p:txBody>
      </p:sp>
    </p:spTree>
    <p:extLst>
      <p:ext uri="{BB962C8B-B14F-4D97-AF65-F5344CB8AC3E}">
        <p14:creationId xmlns:p14="http://schemas.microsoft.com/office/powerpoint/2010/main" val="409144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System.out</a:t>
            </a:r>
            <a:r>
              <a:rPr lang="en-US" dirty="0"/>
              <a:t> is a (buffered)</a:t>
            </a:r>
            <a:r>
              <a:rPr lang="en-US" baseline="0" dirty="0"/>
              <a:t> </a:t>
            </a:r>
            <a:r>
              <a:rPr lang="en-US" dirty="0" err="1"/>
              <a:t>PrintStream</a:t>
            </a:r>
            <a:r>
              <a:rPr lang="en-US" dirty="0"/>
              <a:t> configured to auto-flush written values. </a:t>
            </a:r>
            <a:r>
              <a:rPr lang="en-US" baseline="0" dirty="0"/>
              <a:t>So as far as we know, the program should print Hello world. However, there is an additional qualification on the auto-flushing of write(</a:t>
            </a:r>
            <a:r>
              <a:rPr lang="en-US" baseline="0" dirty="0" err="1"/>
              <a:t>int</a:t>
            </a:r>
            <a:r>
              <a:rPr lang="en-US" baseline="0" dirty="0"/>
              <a:t>): it will only flush the line when a newline character is printed. Thus, the program actually prints nothing; it is waiting on a newline. The solution in this case is to either explicitly write a newline, or call flush after the loop. In general, when you are performing buffered I/O operations, you should </a:t>
            </a:r>
            <a:r>
              <a:rPr lang="en-US" b="1" baseline="0" dirty="0"/>
              <a:t>always </a:t>
            </a:r>
            <a:r>
              <a:rPr lang="en-US" baseline="0" dirty="0"/>
              <a:t>explicitly call flush when you are done writing, because you don’t know whether the underlying I/O implementation will auto-flush in a timely fashion.</a:t>
            </a:r>
            <a:endParaRPr lang="en-US" dirty="0"/>
          </a:p>
        </p:txBody>
      </p:sp>
      <p:sp>
        <p:nvSpPr>
          <p:cNvPr id="4" name="Slide Number Placeholder 3"/>
          <p:cNvSpPr>
            <a:spLocks noGrp="1"/>
          </p:cNvSpPr>
          <p:nvPr>
            <p:ph type="sldNum" sz="quarter" idx="10"/>
          </p:nvPr>
        </p:nvSpPr>
        <p:spPr/>
        <p:txBody>
          <a:bodyPr/>
          <a:lstStyle/>
          <a:p>
            <a:fld id="{F0BD583F-EBA5-46B7-8E51-13A1B9420CF3}" type="slidenum">
              <a:rPr lang="en-US" smtClean="0"/>
              <a:t>2</a:t>
            </a:fld>
            <a:endParaRPr lang="en-US"/>
          </a:p>
        </p:txBody>
      </p:sp>
    </p:spTree>
    <p:extLst>
      <p:ext uri="{BB962C8B-B14F-4D97-AF65-F5344CB8AC3E}">
        <p14:creationId xmlns:p14="http://schemas.microsoft.com/office/powerpoint/2010/main" val="3112718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System.out</a:t>
            </a:r>
            <a:r>
              <a:rPr lang="en-US" dirty="0"/>
              <a:t> is a (buffered)</a:t>
            </a:r>
            <a:r>
              <a:rPr lang="en-US" baseline="0" dirty="0"/>
              <a:t> </a:t>
            </a:r>
            <a:r>
              <a:rPr lang="en-US" dirty="0" err="1"/>
              <a:t>PrintStream</a:t>
            </a:r>
            <a:r>
              <a:rPr lang="en-US" dirty="0"/>
              <a:t> configured to auto-flush written values. </a:t>
            </a:r>
            <a:r>
              <a:rPr lang="en-US" baseline="0" dirty="0"/>
              <a:t>So as far as we know, the program should print Hello world. However, there is an additional qualification on the auto-flushing of write(</a:t>
            </a:r>
            <a:r>
              <a:rPr lang="en-US" baseline="0" dirty="0" err="1"/>
              <a:t>int</a:t>
            </a:r>
            <a:r>
              <a:rPr lang="en-US" baseline="0" dirty="0"/>
              <a:t>): it will only flush the line when a newline character is printed. Thus, the program actually prints nothing; it is waiting on a newline. The solution in this case is to either explicitly write a newline, or call flush after the loop. In general, when you are performing buffered I/O operations, you should </a:t>
            </a:r>
            <a:r>
              <a:rPr lang="en-US" b="1" baseline="0" dirty="0"/>
              <a:t>always </a:t>
            </a:r>
            <a:r>
              <a:rPr lang="en-US" baseline="0" dirty="0"/>
              <a:t>explicitly call flush when you are done writing, because you don’t know whether the underlying I/O implementation will auto-flush in a timely fashion.</a:t>
            </a:r>
            <a:endParaRPr lang="en-US" dirty="0"/>
          </a:p>
        </p:txBody>
      </p:sp>
      <p:sp>
        <p:nvSpPr>
          <p:cNvPr id="4" name="Slide Number Placeholder 3"/>
          <p:cNvSpPr>
            <a:spLocks noGrp="1"/>
          </p:cNvSpPr>
          <p:nvPr>
            <p:ph type="sldNum" sz="quarter" idx="10"/>
          </p:nvPr>
        </p:nvSpPr>
        <p:spPr/>
        <p:txBody>
          <a:bodyPr/>
          <a:lstStyle/>
          <a:p>
            <a:fld id="{F0BD583F-EBA5-46B7-8E51-13A1B9420CF3}" type="slidenum">
              <a:rPr lang="en-US" smtClean="0"/>
              <a:t>3</a:t>
            </a:fld>
            <a:endParaRPr lang="en-US"/>
          </a:p>
        </p:txBody>
      </p:sp>
    </p:spTree>
    <p:extLst>
      <p:ext uri="{BB962C8B-B14F-4D97-AF65-F5344CB8AC3E}">
        <p14:creationId xmlns:p14="http://schemas.microsoft.com/office/powerpoint/2010/main" val="275646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need Adapter for code that is already polymorphic!</a:t>
            </a:r>
          </a:p>
        </p:txBody>
      </p:sp>
      <p:sp>
        <p:nvSpPr>
          <p:cNvPr id="4" name="Slide Number Placeholder 3"/>
          <p:cNvSpPr>
            <a:spLocks noGrp="1"/>
          </p:cNvSpPr>
          <p:nvPr>
            <p:ph type="sldNum" sz="quarter" idx="10"/>
          </p:nvPr>
        </p:nvSpPr>
        <p:spPr/>
        <p:txBody>
          <a:bodyPr/>
          <a:lstStyle/>
          <a:p>
            <a:fld id="{F0BD583F-EBA5-46B7-8E51-13A1B9420CF3}" type="slidenum">
              <a:rPr lang="en-US" smtClean="0"/>
              <a:t>4</a:t>
            </a:fld>
            <a:endParaRPr lang="en-US"/>
          </a:p>
        </p:txBody>
      </p:sp>
    </p:spTree>
    <p:extLst>
      <p:ext uri="{BB962C8B-B14F-4D97-AF65-F5344CB8AC3E}">
        <p14:creationId xmlns:p14="http://schemas.microsoft.com/office/powerpoint/2010/main" val="18674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BD583F-EBA5-46B7-8E51-13A1B9420CF3}" type="slidenum">
              <a:rPr lang="en-US" smtClean="0"/>
              <a:t>5</a:t>
            </a:fld>
            <a:endParaRPr lang="en-US"/>
          </a:p>
        </p:txBody>
      </p:sp>
    </p:spTree>
    <p:extLst>
      <p:ext uri="{BB962C8B-B14F-4D97-AF65-F5344CB8AC3E}">
        <p14:creationId xmlns:p14="http://schemas.microsoft.com/office/powerpoint/2010/main" val="2478941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8</a:t>
            </a:fld>
            <a:endParaRPr lang="en-US" dirty="0"/>
          </a:p>
        </p:txBody>
      </p:sp>
    </p:spTree>
    <p:extLst>
      <p:ext uri="{BB962C8B-B14F-4D97-AF65-F5344CB8AC3E}">
        <p14:creationId xmlns:p14="http://schemas.microsoft.com/office/powerpoint/2010/main" val="271440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we should be able to reuse code </a:t>
            </a:r>
            <a:r>
              <a:rPr lang="en-US" b="1" dirty="0"/>
              <a:t>as-is.</a:t>
            </a:r>
          </a:p>
        </p:txBody>
      </p:sp>
      <p:sp>
        <p:nvSpPr>
          <p:cNvPr id="4" name="Slide Number Placeholder 3"/>
          <p:cNvSpPr>
            <a:spLocks noGrp="1"/>
          </p:cNvSpPr>
          <p:nvPr>
            <p:ph type="sldNum" sz="quarter" idx="10"/>
          </p:nvPr>
        </p:nvSpPr>
        <p:spPr/>
        <p:txBody>
          <a:bodyPr/>
          <a:lstStyle/>
          <a:p>
            <a:fld id="{F0BD583F-EBA5-46B7-8E51-13A1B9420CF3}" type="slidenum">
              <a:rPr lang="en-US" smtClean="0"/>
              <a:t>12</a:t>
            </a:fld>
            <a:endParaRPr lang="en-US"/>
          </a:p>
        </p:txBody>
      </p:sp>
    </p:spTree>
    <p:extLst>
      <p:ext uri="{BB962C8B-B14F-4D97-AF65-F5344CB8AC3E}">
        <p14:creationId xmlns:p14="http://schemas.microsoft.com/office/powerpoint/2010/main" val="36502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These are called </a:t>
            </a:r>
            <a:r>
              <a:rPr lang="en-US" b="1" dirty="0"/>
              <a:t>test fixtures</a:t>
            </a:r>
            <a:r>
              <a:rPr lang="en-US" dirty="0"/>
              <a:t>. In fact this is especially common when interacting with annoying Singletons.</a:t>
            </a:r>
          </a:p>
        </p:txBody>
      </p:sp>
      <p:sp>
        <p:nvSpPr>
          <p:cNvPr id="4" name="Slide Number Placeholder 3"/>
          <p:cNvSpPr>
            <a:spLocks noGrp="1"/>
          </p:cNvSpPr>
          <p:nvPr>
            <p:ph type="sldNum" sz="quarter" idx="10"/>
          </p:nvPr>
        </p:nvSpPr>
        <p:spPr/>
        <p:txBody>
          <a:bodyPr/>
          <a:lstStyle/>
          <a:p>
            <a:fld id="{F0BD583F-EBA5-46B7-8E51-13A1B9420CF3}" type="slidenum">
              <a:rPr lang="en-US" smtClean="0"/>
              <a:t>19</a:t>
            </a:fld>
            <a:endParaRPr lang="en-US"/>
          </a:p>
        </p:txBody>
      </p:sp>
    </p:spTree>
    <p:extLst>
      <p:ext uri="{BB962C8B-B14F-4D97-AF65-F5344CB8AC3E}">
        <p14:creationId xmlns:p14="http://schemas.microsoft.com/office/powerpoint/2010/main" val="113075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messed this question up because I used to refer to the Law of Demeter back in week 2.</a:t>
            </a:r>
          </a:p>
          <a:p>
            <a:r>
              <a:rPr lang="en-US" dirty="0"/>
              <a:t>No. They are two different names for the same principle.</a:t>
            </a:r>
          </a:p>
        </p:txBody>
      </p:sp>
      <p:sp>
        <p:nvSpPr>
          <p:cNvPr id="4" name="Slide Number Placeholder 3"/>
          <p:cNvSpPr>
            <a:spLocks noGrp="1"/>
          </p:cNvSpPr>
          <p:nvPr>
            <p:ph type="sldNum" sz="quarter" idx="10"/>
          </p:nvPr>
        </p:nvSpPr>
        <p:spPr/>
        <p:txBody>
          <a:bodyPr/>
          <a:lstStyle/>
          <a:p>
            <a:fld id="{F0BD583F-EBA5-46B7-8E51-13A1B9420CF3}" type="slidenum">
              <a:rPr lang="en-US" smtClean="0"/>
              <a:t>20</a:t>
            </a:fld>
            <a:endParaRPr lang="en-US"/>
          </a:p>
        </p:txBody>
      </p:sp>
    </p:spTree>
    <p:extLst>
      <p:ext uri="{BB962C8B-B14F-4D97-AF65-F5344CB8AC3E}">
        <p14:creationId xmlns:p14="http://schemas.microsoft.com/office/powerpoint/2010/main" val="4269358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A5B2C9-9532-47EB-889A-B77A9F1689ED}" type="datetime1">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1497A-8602-49BD-A3DC-0C13CC54CF82}" type="datetime1">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08061-948B-466F-A2B0-63D7B79DDF38}" type="datetime1">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A58C84-91B8-4530-B36C-6E7239F4B9F1}" type="datetime1">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0EDB6-6DA6-45C2-A228-F14B097F107E}" type="datetime1">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F27FC-B5C3-48CF-B26C-AE30EA44B51C}" type="datetime1">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B0C005-B3FC-4895-B7E5-3E6E64701E99}" type="datetime1">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F4CFEB-B62B-4C82-8498-A7A298A42662}" type="datetime1">
              <a:rPr lang="en-US" smtClean="0"/>
              <a:t>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5FD32-7DF8-4934-B907-168A2AFE1A87}" type="datetime1">
              <a:rPr lang="en-US" smtClean="0"/>
              <a:t>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0BCE41-6608-4388-A6F0-2EC62FD706D6}" type="datetime1">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5779FE-64FE-4818-AE2D-B672A42678CE}" type="datetime1">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C0099D5-0868-4891-A869-45342CBFF3EE}" type="datetime1">
              <a:rPr lang="en-US" smtClean="0"/>
              <a:t>1/20/2019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 of the Day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Rectangle 4"/>
          <p:cNvSpPr/>
          <p:nvPr/>
        </p:nvSpPr>
        <p:spPr>
          <a:xfrm>
            <a:off x="457200" y="1524000"/>
            <a:ext cx="8229600" cy="2585323"/>
          </a:xfrm>
          <a:prstGeom prst="rect">
            <a:avLst/>
          </a:prstGeom>
        </p:spPr>
        <p:txBody>
          <a:bodyPr wrap="square">
            <a:spAutoFit/>
          </a:bodyPr>
          <a:lstStyle/>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HelloWorld {</a:t>
            </a:r>
          </a:p>
          <a:p>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String </a:t>
            </a:r>
            <a:r>
              <a:rPr lang="en-US" dirty="0">
                <a:solidFill>
                  <a:srgbClr val="6A3E3E"/>
                </a:solidFill>
                <a:latin typeface="Consolas" panose="020B0609020204030204" pitchFamily="49" charset="0"/>
              </a:rPr>
              <a:t>greeting</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"Hello world"</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		for</a:t>
            </a:r>
            <a:r>
              <a:rPr lang="en-US" b="1"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=0;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&lt; </a:t>
            </a:r>
            <a:r>
              <a:rPr lang="en-US" b="1" dirty="0" err="1">
                <a:solidFill>
                  <a:srgbClr val="6A3E3E"/>
                </a:solidFill>
                <a:latin typeface="Consolas" panose="020B0609020204030204" pitchFamily="49" charset="0"/>
              </a:rPr>
              <a:t>greeting</a:t>
            </a:r>
            <a:r>
              <a:rPr lang="en-US" b="1" dirty="0" err="1">
                <a:solidFill>
                  <a:srgbClr val="000000"/>
                </a:solidFill>
                <a:latin typeface="Consolas" panose="020B0609020204030204" pitchFamily="49" charset="0"/>
              </a:rPr>
              <a:t>.length</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.write</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greeting</a:t>
            </a:r>
            <a:r>
              <a:rPr lang="en-US" b="1" i="1" dirty="0" err="1">
                <a:solidFill>
                  <a:srgbClr val="000000"/>
                </a:solidFill>
                <a:latin typeface="Consolas" panose="020B0609020204030204" pitchFamily="49" charset="0"/>
              </a:rPr>
              <a:t>.charAt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i</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p:txBody>
      </p:sp>
      <p:sp>
        <p:nvSpPr>
          <p:cNvPr id="6" name="TextBox 5"/>
          <p:cNvSpPr txBox="1"/>
          <p:nvPr/>
        </p:nvSpPr>
        <p:spPr>
          <a:xfrm>
            <a:off x="2819400" y="4572000"/>
            <a:ext cx="3082895" cy="369332"/>
          </a:xfrm>
          <a:prstGeom prst="rect">
            <a:avLst/>
          </a:prstGeom>
          <a:noFill/>
        </p:spPr>
        <p:txBody>
          <a:bodyPr wrap="none" rtlCol="0">
            <a:spAutoFit/>
          </a:bodyPr>
          <a:lstStyle/>
          <a:p>
            <a:r>
              <a:rPr lang="en-US" dirty="0"/>
              <a:t>What does this program do?</a:t>
            </a:r>
          </a:p>
        </p:txBody>
      </p:sp>
    </p:spTree>
    <p:extLst>
      <p:ext uri="{BB962C8B-B14F-4D97-AF65-F5344CB8AC3E}">
        <p14:creationId xmlns:p14="http://schemas.microsoft.com/office/powerpoint/2010/main" val="2264144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34C9-25EE-4076-8E13-5536F28346AC}"/>
              </a:ext>
            </a:extLst>
          </p:cNvPr>
          <p:cNvSpPr>
            <a:spLocks noGrp="1"/>
          </p:cNvSpPr>
          <p:nvPr>
            <p:ph type="title"/>
          </p:nvPr>
        </p:nvSpPr>
        <p:spPr/>
        <p:txBody>
          <a:bodyPr/>
          <a:lstStyle/>
          <a:p>
            <a:r>
              <a:rPr lang="en-US" dirty="0"/>
              <a:t>Adapter and </a:t>
            </a:r>
            <a:r>
              <a:rPr lang="en-US" dirty="0" err="1"/>
              <a:t>Guice</a:t>
            </a:r>
            <a:endParaRPr lang="en-US" dirty="0"/>
          </a:p>
        </p:txBody>
      </p:sp>
      <p:sp>
        <p:nvSpPr>
          <p:cNvPr id="3" name="Content Placeholder 2">
            <a:extLst>
              <a:ext uri="{FF2B5EF4-FFF2-40B4-BE49-F238E27FC236}">
                <a16:creationId xmlns:a16="http://schemas.microsoft.com/office/drawing/2014/main" id="{EC29841D-3BF9-4A1E-A7E0-5D00ABC0908B}"/>
              </a:ext>
            </a:extLst>
          </p:cNvPr>
          <p:cNvSpPr>
            <a:spLocks noGrp="1"/>
          </p:cNvSpPr>
          <p:nvPr>
            <p:ph idx="1"/>
          </p:nvPr>
        </p:nvSpPr>
        <p:spPr/>
        <p:txBody>
          <a:bodyPr/>
          <a:lstStyle/>
          <a:p>
            <a:r>
              <a:rPr lang="en-US" dirty="0"/>
              <a:t>Suppose </a:t>
            </a:r>
            <a:r>
              <a:rPr lang="en-US" dirty="0" err="1"/>
              <a:t>Guice</a:t>
            </a:r>
            <a:r>
              <a:rPr lang="en-US" dirty="0"/>
              <a:t> decides @</a:t>
            </a:r>
            <a:r>
              <a:rPr lang="en-US" b="1" dirty="0" err="1"/>
              <a:t>com.google.inject.Inject</a:t>
            </a:r>
            <a:r>
              <a:rPr lang="en-US" dirty="0"/>
              <a:t> is for suckers, we should instead use @</a:t>
            </a:r>
            <a:r>
              <a:rPr lang="en-US" b="1" dirty="0" err="1"/>
              <a:t>javax.inject.Inject</a:t>
            </a:r>
            <a:endParaRPr lang="en-US" b="1" dirty="0"/>
          </a:p>
          <a:p>
            <a:r>
              <a:rPr lang="en-US" dirty="0"/>
              <a:t>They can easily edit their Injector to use the other @Inject.</a:t>
            </a:r>
          </a:p>
          <a:p>
            <a:r>
              <a:rPr lang="en-US" dirty="0"/>
              <a:t>What about our poor Pizzas though?</a:t>
            </a:r>
          </a:p>
          <a:p>
            <a:endParaRPr lang="en-US" dirty="0"/>
          </a:p>
          <a:p>
            <a:r>
              <a:rPr lang="en-US" dirty="0"/>
              <a:t>Can we use Adapter to hide </a:t>
            </a:r>
            <a:r>
              <a:rPr lang="en-US" dirty="0" err="1"/>
              <a:t>Guice’s</a:t>
            </a:r>
            <a:r>
              <a:rPr lang="en-US" dirty="0"/>
              <a:t> @Inject?</a:t>
            </a:r>
          </a:p>
        </p:txBody>
      </p:sp>
      <p:sp>
        <p:nvSpPr>
          <p:cNvPr id="4" name="Slide Number Placeholder 3">
            <a:extLst>
              <a:ext uri="{FF2B5EF4-FFF2-40B4-BE49-F238E27FC236}">
                <a16:creationId xmlns:a16="http://schemas.microsoft.com/office/drawing/2014/main" id="{E89F4E37-20B6-4BB8-9E89-C518AB57774C}"/>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86861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CA44-67F3-47D6-989C-3E05CD425833}"/>
              </a:ext>
            </a:extLst>
          </p:cNvPr>
          <p:cNvSpPr>
            <a:spLocks noGrp="1"/>
          </p:cNvSpPr>
          <p:nvPr>
            <p:ph type="title"/>
          </p:nvPr>
        </p:nvSpPr>
        <p:spPr/>
        <p:txBody>
          <a:bodyPr/>
          <a:lstStyle/>
          <a:p>
            <a:r>
              <a:rPr lang="en-US" dirty="0"/>
              <a:t>Libraries vs frameworks</a:t>
            </a:r>
          </a:p>
        </p:txBody>
      </p:sp>
      <p:sp>
        <p:nvSpPr>
          <p:cNvPr id="3" name="Content Placeholder 2">
            <a:extLst>
              <a:ext uri="{FF2B5EF4-FFF2-40B4-BE49-F238E27FC236}">
                <a16:creationId xmlns:a16="http://schemas.microsoft.com/office/drawing/2014/main" id="{76B367CE-8D1D-4193-975D-598B49C3F9D1}"/>
              </a:ext>
            </a:extLst>
          </p:cNvPr>
          <p:cNvSpPr>
            <a:spLocks noGrp="1"/>
          </p:cNvSpPr>
          <p:nvPr>
            <p:ph idx="1"/>
          </p:nvPr>
        </p:nvSpPr>
        <p:spPr/>
        <p:txBody>
          <a:bodyPr/>
          <a:lstStyle/>
          <a:p>
            <a:r>
              <a:rPr lang="en-US" dirty="0"/>
              <a:t>ASM is a </a:t>
            </a:r>
            <a:r>
              <a:rPr lang="en-US" u="sng" dirty="0"/>
              <a:t>library</a:t>
            </a:r>
            <a:r>
              <a:rPr lang="en-US" dirty="0"/>
              <a:t>: every feature is provided in the form of an object or method that you explicitly construct.</a:t>
            </a:r>
          </a:p>
          <a:p>
            <a:endParaRPr lang="en-US" dirty="0"/>
          </a:p>
          <a:p>
            <a:r>
              <a:rPr lang="en-US" dirty="0" err="1"/>
              <a:t>Guice</a:t>
            </a:r>
            <a:r>
              <a:rPr lang="en-US" dirty="0"/>
              <a:t> is a </a:t>
            </a:r>
            <a:r>
              <a:rPr lang="en-US" u="sng" dirty="0"/>
              <a:t>framework</a:t>
            </a:r>
            <a:r>
              <a:rPr lang="en-US" dirty="0"/>
              <a:t>: you expose entry points that are </a:t>
            </a:r>
            <a:r>
              <a:rPr lang="en-US" b="1" dirty="0"/>
              <a:t>magically called </a:t>
            </a:r>
            <a:r>
              <a:rPr lang="en-US" dirty="0"/>
              <a:t>behind-the-scenes.</a:t>
            </a:r>
          </a:p>
        </p:txBody>
      </p:sp>
      <p:sp>
        <p:nvSpPr>
          <p:cNvPr id="4" name="Slide Number Placeholder 3">
            <a:extLst>
              <a:ext uri="{FF2B5EF4-FFF2-40B4-BE49-F238E27FC236}">
                <a16:creationId xmlns:a16="http://schemas.microsoft.com/office/drawing/2014/main" id="{1C02DCD8-76D7-4644-BE96-2F149CAB26A8}"/>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5" name="TextBox 4">
            <a:extLst>
              <a:ext uri="{FF2B5EF4-FFF2-40B4-BE49-F238E27FC236}">
                <a16:creationId xmlns:a16="http://schemas.microsoft.com/office/drawing/2014/main" id="{AFD32DC0-4173-407D-A844-E86EB2F9CBB3}"/>
              </a:ext>
            </a:extLst>
          </p:cNvPr>
          <p:cNvSpPr txBox="1"/>
          <p:nvPr/>
        </p:nvSpPr>
        <p:spPr>
          <a:xfrm>
            <a:off x="2077312" y="4572000"/>
            <a:ext cx="4989379" cy="400110"/>
          </a:xfrm>
          <a:prstGeom prst="rect">
            <a:avLst/>
          </a:prstGeom>
          <a:noFill/>
          <a:ln>
            <a:solidFill>
              <a:schemeClr val="tx1"/>
            </a:solidFill>
          </a:ln>
        </p:spPr>
        <p:txBody>
          <a:bodyPr wrap="none" rtlCol="0">
            <a:spAutoFit/>
          </a:bodyPr>
          <a:lstStyle/>
          <a:p>
            <a:pPr algn="ctr"/>
            <a:r>
              <a:rPr lang="en-US" sz="2000" dirty="0"/>
              <a:t>You can’t adapt frameworks; only libraries.</a:t>
            </a:r>
          </a:p>
        </p:txBody>
      </p:sp>
    </p:spTree>
    <p:extLst>
      <p:ext uri="{BB962C8B-B14F-4D97-AF65-F5344CB8AC3E}">
        <p14:creationId xmlns:p14="http://schemas.microsoft.com/office/powerpoint/2010/main" val="29963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AB2C-C49E-4AA5-A496-A796ED27B29D}"/>
              </a:ext>
            </a:extLst>
          </p:cNvPr>
          <p:cNvSpPr>
            <a:spLocks noGrp="1"/>
          </p:cNvSpPr>
          <p:nvPr>
            <p:ph type="title"/>
          </p:nvPr>
        </p:nvSpPr>
        <p:spPr/>
        <p:txBody>
          <a:bodyPr>
            <a:normAutofit fontScale="90000"/>
          </a:bodyPr>
          <a:lstStyle/>
          <a:p>
            <a:r>
              <a:rPr lang="en-US" dirty="0"/>
              <a:t>How to isolate framework-enabled code</a:t>
            </a:r>
          </a:p>
        </p:txBody>
      </p:sp>
      <p:sp>
        <p:nvSpPr>
          <p:cNvPr id="14" name="Content Placeholder 13">
            <a:extLst>
              <a:ext uri="{FF2B5EF4-FFF2-40B4-BE49-F238E27FC236}">
                <a16:creationId xmlns:a16="http://schemas.microsoft.com/office/drawing/2014/main" id="{0FB38554-04CB-4D1B-97CA-5C1345697773}"/>
              </a:ext>
            </a:extLst>
          </p:cNvPr>
          <p:cNvSpPr>
            <a:spLocks noGrp="1"/>
          </p:cNvSpPr>
          <p:nvPr>
            <p:ph sz="half" idx="1"/>
          </p:nvPr>
        </p:nvSpPr>
        <p:spPr/>
        <p:txBody>
          <a:bodyPr>
            <a:normAutofit lnSpcReduction="10000"/>
          </a:bodyPr>
          <a:lstStyle/>
          <a:p>
            <a:r>
              <a:rPr lang="en-US" dirty="0"/>
              <a:t>Suppose you just want some NY style pizza. </a:t>
            </a:r>
          </a:p>
          <a:p>
            <a:r>
              <a:rPr lang="en-US" dirty="0"/>
              <a:t>You don’t use </a:t>
            </a:r>
            <a:r>
              <a:rPr lang="en-US" dirty="0" err="1"/>
              <a:t>Guice</a:t>
            </a:r>
            <a:r>
              <a:rPr lang="en-US" dirty="0"/>
              <a:t>. </a:t>
            </a:r>
          </a:p>
          <a:p>
            <a:r>
              <a:rPr lang="en-US" dirty="0"/>
              <a:t>How would you feel about building this </a:t>
            </a:r>
            <a:r>
              <a:rPr lang="en-US" dirty="0" err="1"/>
              <a:t>PizzaStore</a:t>
            </a:r>
            <a:r>
              <a:rPr lang="en-US" dirty="0"/>
              <a:t>?</a:t>
            </a:r>
          </a:p>
          <a:p>
            <a:endParaRPr lang="en-US" dirty="0"/>
          </a:p>
          <a:p>
            <a:r>
              <a:rPr lang="en-US" b="1" dirty="0"/>
              <a:t>Q: </a:t>
            </a:r>
            <a:r>
              <a:rPr lang="en-US" dirty="0"/>
              <a:t>Why don’t we just go back and </a:t>
            </a:r>
            <a:r>
              <a:rPr lang="en-US" b="1" dirty="0"/>
              <a:t>edit </a:t>
            </a:r>
            <a:r>
              <a:rPr lang="en-US" dirty="0"/>
              <a:t>the code to add a </a:t>
            </a:r>
            <a:br>
              <a:rPr lang="en-US" dirty="0"/>
            </a:br>
            <a:r>
              <a:rPr lang="en-US" b="1" dirty="0"/>
              <a:t>default constructor</a:t>
            </a:r>
            <a:r>
              <a:rPr lang="en-US" dirty="0"/>
              <a:t>?</a:t>
            </a:r>
          </a:p>
          <a:p>
            <a:endParaRPr lang="en-US" dirty="0"/>
          </a:p>
          <a:p>
            <a:endParaRPr lang="en-US" dirty="0"/>
          </a:p>
        </p:txBody>
      </p:sp>
      <p:sp>
        <p:nvSpPr>
          <p:cNvPr id="4" name="Slide Number Placeholder 3">
            <a:extLst>
              <a:ext uri="{FF2B5EF4-FFF2-40B4-BE49-F238E27FC236}">
                <a16:creationId xmlns:a16="http://schemas.microsoft.com/office/drawing/2014/main" id="{A98C5700-7EC8-4FC9-8495-FC152A293670}"/>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17" name="Rectangle 16">
            <a:extLst>
              <a:ext uri="{FF2B5EF4-FFF2-40B4-BE49-F238E27FC236}">
                <a16:creationId xmlns:a16="http://schemas.microsoft.com/office/drawing/2014/main" id="{F5505E6D-8A27-4CA8-9D25-9C7BDFFC42E9}"/>
              </a:ext>
            </a:extLst>
          </p:cNvPr>
          <p:cNvSpPr/>
          <p:nvPr/>
        </p:nvSpPr>
        <p:spPr>
          <a:xfrm>
            <a:off x="4726075" y="2743200"/>
            <a:ext cx="3960725" cy="1256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rgbClr val="FF0000"/>
                </a:solidFill>
              </a:rPr>
              <a:t>Guice</a:t>
            </a:r>
            <a:r>
              <a:rPr lang="en-US" dirty="0">
                <a:solidFill>
                  <a:srgbClr val="FF0000"/>
                </a:solidFill>
              </a:rPr>
              <a:t>-aware</a:t>
            </a:r>
            <a:r>
              <a:rPr lang="en-US" dirty="0"/>
              <a:t> </a:t>
            </a:r>
            <a:r>
              <a:rPr lang="en-US" dirty="0" err="1"/>
              <a:t>PizzaStore</a:t>
            </a:r>
            <a:endParaRPr lang="en-US" dirty="0"/>
          </a:p>
          <a:p>
            <a:pPr algn="ctr"/>
            <a:r>
              <a:rPr lang="en-US" dirty="0"/>
              <a:t>----</a:t>
            </a:r>
          </a:p>
          <a:p>
            <a:pPr algn="ctr"/>
            <a:r>
              <a:rPr lang="en-US" dirty="0" err="1"/>
              <a:t>PizzaStore</a:t>
            </a:r>
            <a:r>
              <a:rPr lang="en-US" dirty="0"/>
              <a:t>(</a:t>
            </a:r>
            <a:r>
              <a:rPr lang="en-US" dirty="0">
                <a:solidFill>
                  <a:srgbClr val="FF0000"/>
                </a:solidFill>
              </a:rPr>
              <a:t>crazy dependencies</a:t>
            </a:r>
            <a:r>
              <a:rPr lang="en-US" dirty="0"/>
              <a:t>)</a:t>
            </a:r>
          </a:p>
          <a:p>
            <a:pPr algn="ctr"/>
            <a:r>
              <a:rPr lang="en-US" dirty="0"/>
              <a:t>Pizza </a:t>
            </a:r>
            <a:r>
              <a:rPr lang="en-US" dirty="0" err="1"/>
              <a:t>orderPizza</a:t>
            </a:r>
            <a:r>
              <a:rPr lang="en-US" dirty="0"/>
              <a:t>(type)</a:t>
            </a:r>
          </a:p>
        </p:txBody>
      </p:sp>
    </p:spTree>
    <p:extLst>
      <p:ext uri="{BB962C8B-B14F-4D97-AF65-F5344CB8AC3E}">
        <p14:creationId xmlns:p14="http://schemas.microsoft.com/office/powerpoint/2010/main" val="39235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AB2C-C49E-4AA5-A496-A796ED27B29D}"/>
              </a:ext>
            </a:extLst>
          </p:cNvPr>
          <p:cNvSpPr>
            <a:spLocks noGrp="1"/>
          </p:cNvSpPr>
          <p:nvPr>
            <p:ph type="title"/>
          </p:nvPr>
        </p:nvSpPr>
        <p:spPr/>
        <p:txBody>
          <a:bodyPr>
            <a:normAutofit fontScale="90000"/>
          </a:bodyPr>
          <a:lstStyle/>
          <a:p>
            <a:r>
              <a:rPr lang="en-US" dirty="0"/>
              <a:t>How to isolate framework-enabled code</a:t>
            </a:r>
          </a:p>
        </p:txBody>
      </p:sp>
      <p:sp>
        <p:nvSpPr>
          <p:cNvPr id="4" name="Slide Number Placeholder 3">
            <a:extLst>
              <a:ext uri="{FF2B5EF4-FFF2-40B4-BE49-F238E27FC236}">
                <a16:creationId xmlns:a16="http://schemas.microsoft.com/office/drawing/2014/main" id="{A98C5700-7EC8-4FC9-8495-FC152A293670}"/>
              </a:ext>
            </a:extLst>
          </p:cNvPr>
          <p:cNvSpPr>
            <a:spLocks noGrp="1"/>
          </p:cNvSpPr>
          <p:nvPr>
            <p:ph type="sldNum" sz="quarter" idx="12"/>
          </p:nvPr>
        </p:nvSpPr>
        <p:spPr/>
        <p:txBody>
          <a:bodyPr/>
          <a:lstStyle/>
          <a:p>
            <a:fld id="{B6F15528-21DE-4FAA-801E-634DDDAF4B2B}" type="slidenum">
              <a:rPr lang="en-US" smtClean="0"/>
              <a:pPr/>
              <a:t>13</a:t>
            </a:fld>
            <a:endParaRPr lang="en-US"/>
          </a:p>
        </p:txBody>
      </p:sp>
      <p:cxnSp>
        <p:nvCxnSpPr>
          <p:cNvPr id="11" name="Straight Arrow Connector 10">
            <a:extLst>
              <a:ext uri="{FF2B5EF4-FFF2-40B4-BE49-F238E27FC236}">
                <a16:creationId xmlns:a16="http://schemas.microsoft.com/office/drawing/2014/main" id="{2E2CE812-B92F-4DA1-8174-A5C9E98A779A}"/>
              </a:ext>
            </a:extLst>
          </p:cNvPr>
          <p:cNvCxnSpPr>
            <a:cxnSpLocks/>
          </p:cNvCxnSpPr>
          <p:nvPr/>
        </p:nvCxnSpPr>
        <p:spPr>
          <a:xfrm flipH="1">
            <a:off x="3962400" y="3255666"/>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775E1F4-07F8-4453-9D7A-D168BA5BFB53}"/>
              </a:ext>
            </a:extLst>
          </p:cNvPr>
          <p:cNvSpPr txBox="1"/>
          <p:nvPr/>
        </p:nvSpPr>
        <p:spPr>
          <a:xfrm>
            <a:off x="4977019" y="2726203"/>
            <a:ext cx="4166981" cy="1200329"/>
          </a:xfrm>
          <a:prstGeom prst="rect">
            <a:avLst/>
          </a:prstGeom>
          <a:noFill/>
        </p:spPr>
        <p:txBody>
          <a:bodyPr wrap="square" rtlCol="0">
            <a:spAutoFit/>
          </a:bodyPr>
          <a:lstStyle/>
          <a:p>
            <a:r>
              <a:rPr lang="en-US" dirty="0"/>
              <a:t>People conceptually just want to order NY pizza. </a:t>
            </a:r>
            <a:r>
              <a:rPr lang="en-US" u="sng" dirty="0"/>
              <a:t>Balance the abstraction </a:t>
            </a:r>
            <a:r>
              <a:rPr lang="en-US" dirty="0"/>
              <a:t>to give them </a:t>
            </a:r>
            <a:r>
              <a:rPr lang="en-US" b="1" dirty="0"/>
              <a:t>only</a:t>
            </a:r>
            <a:r>
              <a:rPr lang="en-US" dirty="0"/>
              <a:t> that functionality, </a:t>
            </a:r>
            <a:br>
              <a:rPr lang="en-US" dirty="0"/>
            </a:br>
            <a:r>
              <a:rPr lang="en-US" u="sng" dirty="0"/>
              <a:t>hiding </a:t>
            </a:r>
            <a:r>
              <a:rPr lang="en-US" u="sng" dirty="0" err="1"/>
              <a:t>Guice</a:t>
            </a:r>
            <a:r>
              <a:rPr lang="en-US" dirty="0"/>
              <a:t>.</a:t>
            </a:r>
          </a:p>
        </p:txBody>
      </p:sp>
      <p:sp>
        <p:nvSpPr>
          <p:cNvPr id="15" name="TextBox 14">
            <a:extLst>
              <a:ext uri="{FF2B5EF4-FFF2-40B4-BE49-F238E27FC236}">
                <a16:creationId xmlns:a16="http://schemas.microsoft.com/office/drawing/2014/main" id="{6959E8A0-D3C1-4F75-8F4A-C1C2BEDB7081}"/>
              </a:ext>
            </a:extLst>
          </p:cNvPr>
          <p:cNvSpPr txBox="1"/>
          <p:nvPr/>
        </p:nvSpPr>
        <p:spPr>
          <a:xfrm>
            <a:off x="4953000" y="4211598"/>
            <a:ext cx="3300904" cy="646331"/>
          </a:xfrm>
          <a:prstGeom prst="rect">
            <a:avLst/>
          </a:prstGeom>
          <a:noFill/>
        </p:spPr>
        <p:txBody>
          <a:bodyPr wrap="none" rtlCol="0">
            <a:spAutoFit/>
          </a:bodyPr>
          <a:lstStyle/>
          <a:p>
            <a:r>
              <a:rPr lang="en-US" dirty="0"/>
              <a:t>Power users can still construct</a:t>
            </a:r>
            <a:br>
              <a:rPr lang="en-US" dirty="0"/>
            </a:br>
            <a:r>
              <a:rPr lang="en-US" dirty="0"/>
              <a:t>the “</a:t>
            </a:r>
            <a:r>
              <a:rPr lang="en-US" dirty="0" err="1"/>
              <a:t>Guicey</a:t>
            </a:r>
            <a:r>
              <a:rPr lang="en-US" dirty="0"/>
              <a:t>” </a:t>
            </a:r>
            <a:r>
              <a:rPr lang="en-US" dirty="0" err="1"/>
              <a:t>PizzaStores</a:t>
            </a:r>
            <a:r>
              <a:rPr lang="en-US" dirty="0"/>
              <a:t>.</a:t>
            </a:r>
          </a:p>
        </p:txBody>
      </p:sp>
      <p:cxnSp>
        <p:nvCxnSpPr>
          <p:cNvPr id="16" name="Straight Arrow Connector 15">
            <a:extLst>
              <a:ext uri="{FF2B5EF4-FFF2-40B4-BE49-F238E27FC236}">
                <a16:creationId xmlns:a16="http://schemas.microsoft.com/office/drawing/2014/main" id="{2840EC45-ED1C-433B-B501-56C9DE6DC14A}"/>
              </a:ext>
            </a:extLst>
          </p:cNvPr>
          <p:cNvCxnSpPr>
            <a:cxnSpLocks/>
          </p:cNvCxnSpPr>
          <p:nvPr/>
        </p:nvCxnSpPr>
        <p:spPr>
          <a:xfrm flipH="1">
            <a:off x="4592583" y="4781729"/>
            <a:ext cx="1245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4FEF521-4467-4EF2-B1ED-2120D9605427}"/>
              </a:ext>
            </a:extLst>
          </p:cNvPr>
          <p:cNvSpPr/>
          <p:nvPr/>
        </p:nvSpPr>
        <p:spPr>
          <a:xfrm>
            <a:off x="1040666" y="4044469"/>
            <a:ext cx="3505200" cy="14477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Guice</a:t>
            </a:r>
            <a:r>
              <a:rPr lang="en-US" dirty="0"/>
              <a:t>-aware </a:t>
            </a:r>
            <a:r>
              <a:rPr lang="en-US" dirty="0" err="1"/>
              <a:t>PizzaStore</a:t>
            </a:r>
            <a:endParaRPr lang="en-US" dirty="0"/>
          </a:p>
          <a:p>
            <a:pPr algn="ctr"/>
            <a:r>
              <a:rPr lang="en-US" dirty="0"/>
              <a:t>----</a:t>
            </a:r>
          </a:p>
          <a:p>
            <a:pPr algn="ctr"/>
            <a:r>
              <a:rPr lang="en-US" dirty="0" err="1"/>
              <a:t>PizzaStore</a:t>
            </a:r>
            <a:r>
              <a:rPr lang="en-US" dirty="0"/>
              <a:t>(crazy dependencies)</a:t>
            </a:r>
          </a:p>
          <a:p>
            <a:pPr algn="ctr"/>
            <a:r>
              <a:rPr lang="en-US" dirty="0"/>
              <a:t>Pizza </a:t>
            </a:r>
            <a:r>
              <a:rPr lang="en-US" dirty="0" err="1"/>
              <a:t>orderPizza</a:t>
            </a:r>
            <a:r>
              <a:rPr lang="en-US" dirty="0"/>
              <a:t>(type)</a:t>
            </a:r>
          </a:p>
          <a:p>
            <a:pPr algn="ctr"/>
            <a:endParaRPr lang="en-US" dirty="0"/>
          </a:p>
        </p:txBody>
      </p:sp>
      <p:sp>
        <p:nvSpPr>
          <p:cNvPr id="21" name="Rectangle 20">
            <a:extLst>
              <a:ext uri="{FF2B5EF4-FFF2-40B4-BE49-F238E27FC236}">
                <a16:creationId xmlns:a16="http://schemas.microsoft.com/office/drawing/2014/main" id="{8C90E89C-427F-4AEF-84DA-84FC3F517FFC}"/>
              </a:ext>
            </a:extLst>
          </p:cNvPr>
          <p:cNvSpPr/>
          <p:nvPr/>
        </p:nvSpPr>
        <p:spPr>
          <a:xfrm>
            <a:off x="812066" y="1981200"/>
            <a:ext cx="3960725" cy="3505200"/>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pPr algn="ctr"/>
            <a:r>
              <a:rPr lang="en-US" dirty="0"/>
              <a:t>&lt;</a:t>
            </a:r>
            <a:r>
              <a:rPr lang="en-US" b="1" dirty="0"/>
              <a:t>Façade</a:t>
            </a:r>
            <a:r>
              <a:rPr lang="en-US" dirty="0"/>
              <a:t>&gt;</a:t>
            </a:r>
          </a:p>
          <a:p>
            <a:pPr algn="ctr"/>
            <a:r>
              <a:rPr lang="en-US" dirty="0" err="1"/>
              <a:t>NYPizzaStore</a:t>
            </a:r>
            <a:endParaRPr lang="en-US" dirty="0"/>
          </a:p>
          <a:p>
            <a:pPr algn="ctr"/>
            <a:r>
              <a:rPr lang="en-US" dirty="0"/>
              <a:t>------</a:t>
            </a:r>
          </a:p>
          <a:p>
            <a:pPr algn="ctr"/>
            <a:r>
              <a:rPr lang="en-US" dirty="0" err="1"/>
              <a:t>NYPizzaStore</a:t>
            </a:r>
            <a:r>
              <a:rPr lang="en-US" dirty="0"/>
              <a:t>()</a:t>
            </a:r>
          </a:p>
          <a:p>
            <a:pPr algn="ctr"/>
            <a:r>
              <a:rPr lang="en-US" dirty="0"/>
              <a:t>Pizza </a:t>
            </a:r>
            <a:r>
              <a:rPr lang="en-US" dirty="0" err="1"/>
              <a:t>orderPizza</a:t>
            </a:r>
            <a:r>
              <a:rPr lang="en-US" dirty="0"/>
              <a:t>(type)</a:t>
            </a:r>
          </a:p>
        </p:txBody>
      </p:sp>
      <p:cxnSp>
        <p:nvCxnSpPr>
          <p:cNvPr id="22" name="Straight Arrow Connector 21">
            <a:extLst>
              <a:ext uri="{FF2B5EF4-FFF2-40B4-BE49-F238E27FC236}">
                <a16:creationId xmlns:a16="http://schemas.microsoft.com/office/drawing/2014/main" id="{856FA7A8-2527-4522-96F2-36349D068773}"/>
              </a:ext>
            </a:extLst>
          </p:cNvPr>
          <p:cNvCxnSpPr>
            <a:cxnSpLocks/>
            <a:endCxn id="20" idx="0"/>
          </p:cNvCxnSpPr>
          <p:nvPr/>
        </p:nvCxnSpPr>
        <p:spPr>
          <a:xfrm flipH="1">
            <a:off x="2793266" y="3434870"/>
            <a:ext cx="838" cy="60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4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D1FA-14DF-48A0-A5E3-77643FB7CC75}"/>
              </a:ext>
            </a:extLst>
          </p:cNvPr>
          <p:cNvSpPr>
            <a:spLocks noGrp="1"/>
          </p:cNvSpPr>
          <p:nvPr>
            <p:ph type="title"/>
          </p:nvPr>
        </p:nvSpPr>
        <p:spPr>
          <a:xfrm>
            <a:off x="457200" y="533400"/>
            <a:ext cx="8229600" cy="990600"/>
          </a:xfrm>
        </p:spPr>
        <p:txBody>
          <a:bodyPr/>
          <a:lstStyle/>
          <a:p>
            <a:r>
              <a:rPr lang="en-US" dirty="0"/>
              <a:t>Net effect of the Façade pattern</a:t>
            </a:r>
          </a:p>
        </p:txBody>
      </p:sp>
      <p:sp>
        <p:nvSpPr>
          <p:cNvPr id="14" name="Content Placeholder 13">
            <a:extLst>
              <a:ext uri="{FF2B5EF4-FFF2-40B4-BE49-F238E27FC236}">
                <a16:creationId xmlns:a16="http://schemas.microsoft.com/office/drawing/2014/main" id="{5B9F8135-74F0-4A21-BC84-E1075A280DDB}"/>
              </a:ext>
            </a:extLst>
          </p:cNvPr>
          <p:cNvSpPr>
            <a:spLocks noGrp="1"/>
          </p:cNvSpPr>
          <p:nvPr>
            <p:ph sz="half" idx="1"/>
          </p:nvPr>
        </p:nvSpPr>
        <p:spPr>
          <a:xfrm>
            <a:off x="152400" y="1673352"/>
            <a:ext cx="4635640" cy="4718304"/>
          </a:xfrm>
        </p:spPr>
        <p:txBody>
          <a:bodyPr/>
          <a:lstStyle/>
          <a:p>
            <a:r>
              <a:rPr lang="en-US" dirty="0" err="1"/>
              <a:t>NYChicagoPizzaFranchise</a:t>
            </a:r>
            <a:r>
              <a:rPr lang="en-US" dirty="0"/>
              <a:t> </a:t>
            </a:r>
            <a:r>
              <a:rPr lang="en-US" b="1" dirty="0"/>
              <a:t>replaces </a:t>
            </a:r>
            <a:r>
              <a:rPr lang="en-US" dirty="0" err="1"/>
              <a:t>PizzaTestDrive</a:t>
            </a:r>
            <a:r>
              <a:rPr lang="en-US" dirty="0"/>
              <a:t> in “typical” use cases.</a:t>
            </a:r>
          </a:p>
          <a:p>
            <a:endParaRPr lang="en-US" dirty="0"/>
          </a:p>
          <a:p>
            <a:r>
              <a:rPr lang="en-US" dirty="0"/>
              <a:t>Hides </a:t>
            </a:r>
            <a:r>
              <a:rPr lang="en-US" dirty="0" err="1"/>
              <a:t>Guice</a:t>
            </a:r>
            <a:r>
              <a:rPr lang="en-US" dirty="0"/>
              <a:t> framework from rest of program!</a:t>
            </a:r>
          </a:p>
          <a:p>
            <a:endParaRPr lang="en-US" dirty="0"/>
          </a:p>
          <a:p>
            <a:r>
              <a:rPr lang="en-US" dirty="0"/>
              <a:t>Changes to </a:t>
            </a:r>
            <a:r>
              <a:rPr lang="en-US" dirty="0" err="1"/>
              <a:t>Guice</a:t>
            </a:r>
            <a:r>
              <a:rPr lang="en-US" dirty="0"/>
              <a:t> don’t “leak” to clients.</a:t>
            </a:r>
          </a:p>
        </p:txBody>
      </p:sp>
      <p:sp>
        <p:nvSpPr>
          <p:cNvPr id="4" name="Slide Number Placeholder 3">
            <a:extLst>
              <a:ext uri="{FF2B5EF4-FFF2-40B4-BE49-F238E27FC236}">
                <a16:creationId xmlns:a16="http://schemas.microsoft.com/office/drawing/2014/main" id="{3C9D8842-B8FF-48B3-8437-2E54F7B9B2CC}"/>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12" name="Rectangle 11">
            <a:extLst>
              <a:ext uri="{FF2B5EF4-FFF2-40B4-BE49-F238E27FC236}">
                <a16:creationId xmlns:a16="http://schemas.microsoft.com/office/drawing/2014/main" id="{B1383EC7-47BC-495C-B0B7-54643D650556}"/>
              </a:ext>
            </a:extLst>
          </p:cNvPr>
          <p:cNvSpPr/>
          <p:nvPr/>
        </p:nvSpPr>
        <p:spPr>
          <a:xfrm>
            <a:off x="5181600" y="3785757"/>
            <a:ext cx="3505200" cy="14477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Guice</a:t>
            </a:r>
            <a:r>
              <a:rPr lang="en-US" dirty="0"/>
              <a:t>-aware </a:t>
            </a:r>
            <a:r>
              <a:rPr lang="en-US" dirty="0" err="1"/>
              <a:t>PizzaStore</a:t>
            </a:r>
            <a:endParaRPr lang="en-US" dirty="0"/>
          </a:p>
          <a:p>
            <a:pPr algn="ctr"/>
            <a:r>
              <a:rPr lang="en-US" dirty="0"/>
              <a:t>----</a:t>
            </a:r>
          </a:p>
          <a:p>
            <a:pPr algn="ctr"/>
            <a:r>
              <a:rPr lang="en-US" dirty="0" err="1"/>
              <a:t>PizzaStore</a:t>
            </a:r>
            <a:r>
              <a:rPr lang="en-US" dirty="0"/>
              <a:t>(crazy dependencies)</a:t>
            </a:r>
          </a:p>
          <a:p>
            <a:pPr algn="ctr"/>
            <a:r>
              <a:rPr lang="en-US" dirty="0"/>
              <a:t>Pizza </a:t>
            </a:r>
            <a:r>
              <a:rPr lang="en-US" dirty="0" err="1"/>
              <a:t>orderPizza</a:t>
            </a:r>
            <a:r>
              <a:rPr lang="en-US" dirty="0"/>
              <a:t>(type)</a:t>
            </a:r>
          </a:p>
          <a:p>
            <a:pPr algn="ctr"/>
            <a:endParaRPr lang="en-US" dirty="0"/>
          </a:p>
        </p:txBody>
      </p:sp>
      <p:sp>
        <p:nvSpPr>
          <p:cNvPr id="13" name="Rectangle 12">
            <a:extLst>
              <a:ext uri="{FF2B5EF4-FFF2-40B4-BE49-F238E27FC236}">
                <a16:creationId xmlns:a16="http://schemas.microsoft.com/office/drawing/2014/main" id="{D43AF5B5-4F13-487D-9AC3-46A02C55B9B6}"/>
              </a:ext>
            </a:extLst>
          </p:cNvPr>
          <p:cNvSpPr/>
          <p:nvPr/>
        </p:nvSpPr>
        <p:spPr>
          <a:xfrm>
            <a:off x="4953000" y="1722488"/>
            <a:ext cx="3960725" cy="3505200"/>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pPr algn="ctr"/>
            <a:r>
              <a:rPr lang="en-US" dirty="0"/>
              <a:t>&lt;</a:t>
            </a:r>
            <a:r>
              <a:rPr lang="en-US" b="1" dirty="0"/>
              <a:t>Façade</a:t>
            </a:r>
            <a:r>
              <a:rPr lang="en-US" dirty="0"/>
              <a:t>&gt;</a:t>
            </a:r>
          </a:p>
          <a:p>
            <a:pPr algn="ctr"/>
            <a:r>
              <a:rPr lang="en-US" dirty="0" err="1"/>
              <a:t>NYPizzaStore</a:t>
            </a:r>
            <a:endParaRPr lang="en-US" dirty="0"/>
          </a:p>
          <a:p>
            <a:pPr algn="ctr"/>
            <a:r>
              <a:rPr lang="en-US" dirty="0"/>
              <a:t>------</a:t>
            </a:r>
          </a:p>
          <a:p>
            <a:pPr algn="ctr"/>
            <a:r>
              <a:rPr lang="en-US" dirty="0" err="1"/>
              <a:t>NYPizzaStore</a:t>
            </a:r>
            <a:r>
              <a:rPr lang="en-US" dirty="0"/>
              <a:t>()</a:t>
            </a:r>
          </a:p>
          <a:p>
            <a:pPr algn="ctr"/>
            <a:r>
              <a:rPr lang="en-US" dirty="0"/>
              <a:t>Pizza </a:t>
            </a:r>
            <a:r>
              <a:rPr lang="en-US" dirty="0" err="1"/>
              <a:t>orderPizza</a:t>
            </a:r>
            <a:r>
              <a:rPr lang="en-US" dirty="0"/>
              <a:t>(type)</a:t>
            </a:r>
          </a:p>
        </p:txBody>
      </p:sp>
      <p:cxnSp>
        <p:nvCxnSpPr>
          <p:cNvPr id="15" name="Straight Arrow Connector 14">
            <a:extLst>
              <a:ext uri="{FF2B5EF4-FFF2-40B4-BE49-F238E27FC236}">
                <a16:creationId xmlns:a16="http://schemas.microsoft.com/office/drawing/2014/main" id="{5E34753E-9C65-4E4E-ADD5-B0B653F9DA66}"/>
              </a:ext>
            </a:extLst>
          </p:cNvPr>
          <p:cNvCxnSpPr>
            <a:cxnSpLocks/>
            <a:endCxn id="12" idx="0"/>
          </p:cNvCxnSpPr>
          <p:nvPr/>
        </p:nvCxnSpPr>
        <p:spPr>
          <a:xfrm flipH="1">
            <a:off x="6934200" y="3176158"/>
            <a:ext cx="838" cy="60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233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1016000"/>
            <a:ext cx="3810000" cy="5080000"/>
          </a:xfrm>
          <a:prstGeom prst="rect">
            <a:avLst/>
          </a:prstGeom>
        </p:spPr>
      </p:pic>
      <p:sp>
        <p:nvSpPr>
          <p:cNvPr id="2" name="Title 1"/>
          <p:cNvSpPr>
            <a:spLocks noGrp="1"/>
          </p:cNvSpPr>
          <p:nvPr>
            <p:ph type="title"/>
          </p:nvPr>
        </p:nvSpPr>
        <p:spPr>
          <a:xfrm>
            <a:off x="304800" y="381000"/>
            <a:ext cx="8839200" cy="609600"/>
          </a:xfrm>
        </p:spPr>
        <p:txBody>
          <a:bodyPr>
            <a:normAutofit fontScale="90000"/>
          </a:bodyPr>
          <a:lstStyle/>
          <a:p>
            <a:r>
              <a:rPr lang="en-US" dirty="0"/>
              <a:t>Recap: </a:t>
            </a:r>
            <a:r>
              <a:rPr lang="en-US" dirty="0">
                <a:solidFill>
                  <a:srgbClr val="00B050"/>
                </a:solidFill>
              </a:rPr>
              <a:t>Façade</a:t>
            </a:r>
            <a:r>
              <a:rPr lang="en-US" dirty="0"/>
              <a:t> vs </a:t>
            </a:r>
            <a:r>
              <a:rPr lang="en-US" dirty="0">
                <a:solidFill>
                  <a:srgbClr val="0070C0"/>
                </a:solidFill>
              </a:rPr>
              <a:t>Adapter</a:t>
            </a:r>
            <a:endParaRPr lang="en-US" dirty="0"/>
          </a:p>
        </p:txBody>
      </p:sp>
      <p:sp>
        <p:nvSpPr>
          <p:cNvPr id="3" name="Content Placeholder 2"/>
          <p:cNvSpPr>
            <a:spLocks noGrp="1"/>
          </p:cNvSpPr>
          <p:nvPr>
            <p:ph idx="1"/>
          </p:nvPr>
        </p:nvSpPr>
        <p:spPr>
          <a:xfrm>
            <a:off x="3733800" y="1295400"/>
            <a:ext cx="5181600" cy="5029200"/>
          </a:xfrm>
        </p:spPr>
        <p:txBody>
          <a:bodyPr/>
          <a:lstStyle/>
          <a:p>
            <a:r>
              <a:rPr lang="en-US" dirty="0">
                <a:solidFill>
                  <a:srgbClr val="0070C0"/>
                </a:solidFill>
              </a:rPr>
              <a:t>Adapter</a:t>
            </a:r>
            <a:r>
              <a:rPr lang="en-US" dirty="0"/>
              <a:t> lets us connect to different external systems, for which we don’t control the interface</a:t>
            </a:r>
            <a:br>
              <a:rPr lang="en-US" dirty="0"/>
            </a:br>
            <a:endParaRPr lang="en-US" dirty="0"/>
          </a:p>
          <a:p>
            <a:r>
              <a:rPr lang="en-US" dirty="0">
                <a:solidFill>
                  <a:srgbClr val="00B050"/>
                </a:solidFill>
              </a:rPr>
              <a:t>Façade</a:t>
            </a:r>
            <a:r>
              <a:rPr lang="en-US" dirty="0"/>
              <a:t> provides a way for us to change the design of an existing part of our system without affecting the rest of our system</a:t>
            </a:r>
          </a:p>
          <a:p>
            <a:endParaRPr lang="en-US" dirty="0"/>
          </a:p>
          <a:p>
            <a:r>
              <a:rPr lang="en-US" dirty="0"/>
              <a:t>Both are ways of </a:t>
            </a:r>
            <a:r>
              <a:rPr lang="en-US" b="1" dirty="0"/>
              <a:t>replacing objects </a:t>
            </a:r>
            <a:r>
              <a:rPr lang="en-US" dirty="0"/>
              <a:t>to provide </a:t>
            </a:r>
            <a:r>
              <a:rPr lang="en-US" b="1" dirty="0"/>
              <a:t>isolation from change</a:t>
            </a:r>
            <a:r>
              <a:rPr lang="en-US" dirty="0"/>
              <a:t>.</a:t>
            </a:r>
          </a:p>
        </p:txBody>
      </p:sp>
    </p:spTree>
    <p:extLst>
      <p:ext uri="{BB962C8B-B14F-4D97-AF65-F5344CB8AC3E}">
        <p14:creationId xmlns:p14="http://schemas.microsoft.com/office/powerpoint/2010/main" val="19004244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 &amp; Façade - two uses</a:t>
            </a:r>
          </a:p>
        </p:txBody>
      </p:sp>
      <p:sp>
        <p:nvSpPr>
          <p:cNvPr id="3" name="Content Placeholder 2"/>
          <p:cNvSpPr>
            <a:spLocks noGrp="1"/>
          </p:cNvSpPr>
          <p:nvPr>
            <p:ph sz="half" idx="1"/>
          </p:nvPr>
        </p:nvSpPr>
        <p:spPr/>
        <p:txBody>
          <a:bodyPr/>
          <a:lstStyle/>
          <a:p>
            <a:r>
              <a:rPr lang="en-US" dirty="0"/>
              <a:t>Convert one API into another</a:t>
            </a:r>
          </a:p>
          <a:p>
            <a:endParaRPr lang="en-US" dirty="0"/>
          </a:p>
          <a:p>
            <a:r>
              <a:rPr lang="en-US" dirty="0"/>
              <a:t>Isolate your code from an API that you know will change</a:t>
            </a:r>
          </a:p>
        </p:txBody>
      </p:sp>
      <p:pic>
        <p:nvPicPr>
          <p:cNvPr id="10" name="Content Placeholder 9"/>
          <p:cNvPicPr>
            <a:picLocks noGrp="1" noChangeAspect="1"/>
          </p:cNvPicPr>
          <p:nvPr>
            <p:ph sz="half" idx="2"/>
          </p:nvPr>
        </p:nvPicPr>
        <p:blipFill>
          <a:blip r:embed="rId2"/>
          <a:stretch>
            <a:fillRect/>
          </a:stretch>
        </p:blipFill>
        <p:spPr>
          <a:xfrm>
            <a:off x="4507584" y="1371600"/>
            <a:ext cx="4233862" cy="4233862"/>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11" name="TextBox 10"/>
          <p:cNvSpPr txBox="1"/>
          <p:nvPr/>
        </p:nvSpPr>
        <p:spPr>
          <a:xfrm>
            <a:off x="4790198" y="5745325"/>
            <a:ext cx="3668633" cy="646331"/>
          </a:xfrm>
          <a:prstGeom prst="rect">
            <a:avLst/>
          </a:prstGeom>
          <a:noFill/>
        </p:spPr>
        <p:txBody>
          <a:bodyPr wrap="none" rtlCol="0">
            <a:spAutoFit/>
          </a:bodyPr>
          <a:lstStyle/>
          <a:p>
            <a:pPr algn="ctr"/>
            <a:r>
              <a:rPr lang="en-US" dirty="0"/>
              <a:t>Is Angular a </a:t>
            </a:r>
            <a:r>
              <a:rPr lang="en-US" b="1" dirty="0"/>
              <a:t>stable</a:t>
            </a:r>
            <a:r>
              <a:rPr lang="en-US" dirty="0"/>
              <a:t> API?</a:t>
            </a:r>
          </a:p>
          <a:p>
            <a:pPr algn="ctr"/>
            <a:r>
              <a:rPr lang="en-US" dirty="0"/>
              <a:t>Would you embed it in your code?</a:t>
            </a:r>
          </a:p>
        </p:txBody>
      </p:sp>
    </p:spTree>
    <p:extLst>
      <p:ext uri="{BB962C8B-B14F-4D97-AF65-F5344CB8AC3E}">
        <p14:creationId xmlns:p14="http://schemas.microsoft.com/office/powerpoint/2010/main" val="104338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86489-923E-4072-9924-5C1EE1FC874E}"/>
              </a:ext>
            </a:extLst>
          </p:cNvPr>
          <p:cNvSpPr>
            <a:spLocks noGrp="1"/>
          </p:cNvSpPr>
          <p:nvPr>
            <p:ph type="ctrTitle"/>
          </p:nvPr>
        </p:nvSpPr>
        <p:spPr/>
        <p:txBody>
          <a:bodyPr/>
          <a:lstStyle/>
          <a:p>
            <a:r>
              <a:rPr lang="en-US" sz="4000" dirty="0"/>
              <a:t>Questions on the reading</a:t>
            </a:r>
          </a:p>
        </p:txBody>
      </p:sp>
      <p:sp>
        <p:nvSpPr>
          <p:cNvPr id="7" name="Subtitle 6">
            <a:extLst>
              <a:ext uri="{FF2B5EF4-FFF2-40B4-BE49-F238E27FC236}">
                <a16:creationId xmlns:a16="http://schemas.microsoft.com/office/drawing/2014/main" id="{8319F7CF-0AEA-4E2D-B3D0-0FC4C2748C74}"/>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3FEFEEF1-41F1-4C8B-A7AF-383D25C841C5}"/>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39639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0D01-C19E-4D39-85B3-12A0C6F4B158}"/>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2F4328A6-C5A2-47A8-9B42-6EE78F3A6E67}"/>
              </a:ext>
            </a:extLst>
          </p:cNvPr>
          <p:cNvSpPr>
            <a:spLocks noGrp="1"/>
          </p:cNvSpPr>
          <p:nvPr>
            <p:ph idx="1"/>
          </p:nvPr>
        </p:nvSpPr>
        <p:spPr/>
        <p:txBody>
          <a:bodyPr/>
          <a:lstStyle/>
          <a:p>
            <a:r>
              <a:rPr lang="en-US" dirty="0"/>
              <a:t>Revisit the </a:t>
            </a:r>
            <a:r>
              <a:rPr lang="en-US" dirty="0" err="1"/>
              <a:t>HomeTheaterFacade</a:t>
            </a:r>
            <a:r>
              <a:rPr lang="en-US" dirty="0"/>
              <a:t>. Suppose that we make main() construct all of the objects inside the </a:t>
            </a:r>
            <a:r>
              <a:rPr lang="en-US" dirty="0" err="1"/>
              <a:t>HomeTheaterFacade</a:t>
            </a:r>
            <a:r>
              <a:rPr lang="en-US" dirty="0"/>
              <a:t>. main() then passes them all into the </a:t>
            </a:r>
            <a:r>
              <a:rPr lang="en-US" dirty="0" err="1"/>
              <a:t>HomeTheaterFacade's</a:t>
            </a:r>
            <a:r>
              <a:rPr lang="en-US" dirty="0"/>
              <a:t> constructor. This practice is known as dependency injection and is very useful for testing. The design tradeoff is that main() knows about many objects! In this case, does main() violate the Principle of Least Knowledge? Why or why not?</a:t>
            </a:r>
          </a:p>
        </p:txBody>
      </p:sp>
      <p:sp>
        <p:nvSpPr>
          <p:cNvPr id="4" name="Slide Number Placeholder 3">
            <a:extLst>
              <a:ext uri="{FF2B5EF4-FFF2-40B4-BE49-F238E27FC236}">
                <a16:creationId xmlns:a16="http://schemas.microsoft.com/office/drawing/2014/main" id="{DD2A22D9-70E0-4135-9F4A-373F04AFA56C}"/>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3395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3E95C8-46E8-4E33-95A4-B12401520A85}"/>
              </a:ext>
            </a:extLst>
          </p:cNvPr>
          <p:cNvSpPr>
            <a:spLocks noGrp="1"/>
          </p:cNvSpPr>
          <p:nvPr>
            <p:ph type="title"/>
          </p:nvPr>
        </p:nvSpPr>
        <p:spPr/>
        <p:txBody>
          <a:bodyPr/>
          <a:lstStyle/>
          <a:p>
            <a:r>
              <a:rPr lang="en-US" dirty="0"/>
              <a:t>Test Fixtures</a:t>
            </a:r>
          </a:p>
        </p:txBody>
      </p:sp>
      <p:sp>
        <p:nvSpPr>
          <p:cNvPr id="7" name="Content Placeholder 6">
            <a:extLst>
              <a:ext uri="{FF2B5EF4-FFF2-40B4-BE49-F238E27FC236}">
                <a16:creationId xmlns:a16="http://schemas.microsoft.com/office/drawing/2014/main" id="{06D116A0-EEDF-411E-B9C2-9AC6C5014C46}"/>
              </a:ext>
            </a:extLst>
          </p:cNvPr>
          <p:cNvSpPr>
            <a:spLocks noGrp="1"/>
          </p:cNvSpPr>
          <p:nvPr>
            <p:ph idx="1"/>
          </p:nvPr>
        </p:nvSpPr>
        <p:spPr/>
        <p:txBody>
          <a:bodyPr/>
          <a:lstStyle/>
          <a:p>
            <a:r>
              <a:rPr lang="en-US" dirty="0"/>
              <a:t>Would it be reasonable to set up multiple facades for </a:t>
            </a:r>
            <a:r>
              <a:rPr lang="en-US" b="1" dirty="0"/>
              <a:t>testing </a:t>
            </a:r>
            <a:r>
              <a:rPr lang="en-US" dirty="0"/>
              <a:t>purposes and </a:t>
            </a:r>
            <a:r>
              <a:rPr lang="en-US" b="1" dirty="0"/>
              <a:t>production</a:t>
            </a:r>
            <a:r>
              <a:rPr lang="en-US" dirty="0"/>
              <a:t>? That way I </a:t>
            </a:r>
            <a:r>
              <a:rPr lang="en-US" dirty="0" err="1"/>
              <a:t>I</a:t>
            </a:r>
            <a:r>
              <a:rPr lang="en-US" dirty="0"/>
              <a:t> don't think you would have to initialize the objects in main like mentioned in the question before.</a:t>
            </a:r>
          </a:p>
        </p:txBody>
      </p:sp>
      <p:sp>
        <p:nvSpPr>
          <p:cNvPr id="5" name="Slide Number Placeholder 4">
            <a:extLst>
              <a:ext uri="{FF2B5EF4-FFF2-40B4-BE49-F238E27FC236}">
                <a16:creationId xmlns:a16="http://schemas.microsoft.com/office/drawing/2014/main" id="{51043E3C-B5C0-4BE2-914D-54431A5498B4}"/>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96941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Rectangle 4"/>
          <p:cNvSpPr/>
          <p:nvPr/>
        </p:nvSpPr>
        <p:spPr>
          <a:xfrm>
            <a:off x="457200" y="1524000"/>
            <a:ext cx="8229600" cy="2862322"/>
          </a:xfrm>
          <a:prstGeom prst="rect">
            <a:avLst/>
          </a:prstGeom>
        </p:spPr>
        <p:txBody>
          <a:bodyPr wrap="square">
            <a:spAutoFit/>
          </a:bodyPr>
          <a:lstStyle/>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HelloWorld {</a:t>
            </a:r>
          </a:p>
          <a:p>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String </a:t>
            </a:r>
            <a:r>
              <a:rPr lang="en-US" dirty="0">
                <a:solidFill>
                  <a:srgbClr val="6A3E3E"/>
                </a:solidFill>
                <a:latin typeface="Consolas" panose="020B0609020204030204" pitchFamily="49" charset="0"/>
              </a:rPr>
              <a:t>greeting</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"Hello world"</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		for</a:t>
            </a:r>
            <a:r>
              <a:rPr lang="en-US" b="1"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=0;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&lt; </a:t>
            </a:r>
            <a:r>
              <a:rPr lang="en-US" b="1" dirty="0" err="1">
                <a:solidFill>
                  <a:srgbClr val="6A3E3E"/>
                </a:solidFill>
                <a:latin typeface="Consolas" panose="020B0609020204030204" pitchFamily="49" charset="0"/>
              </a:rPr>
              <a:t>greeting</a:t>
            </a:r>
            <a:r>
              <a:rPr lang="en-US" b="1" dirty="0" err="1">
                <a:solidFill>
                  <a:srgbClr val="000000"/>
                </a:solidFill>
                <a:latin typeface="Consolas" panose="020B0609020204030204" pitchFamily="49" charset="0"/>
              </a:rPr>
              <a:t>.length</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.write</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greeting</a:t>
            </a:r>
            <a:r>
              <a:rPr lang="en-US" b="1" i="1" dirty="0" err="1">
                <a:solidFill>
                  <a:srgbClr val="000000"/>
                </a:solidFill>
                <a:latin typeface="Consolas" panose="020B0609020204030204" pitchFamily="49" charset="0"/>
              </a:rPr>
              <a:t>.charAt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i</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.flush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p:txBody>
      </p:sp>
      <p:sp>
        <p:nvSpPr>
          <p:cNvPr id="6" name="TextBox 5"/>
          <p:cNvSpPr txBox="1"/>
          <p:nvPr/>
        </p:nvSpPr>
        <p:spPr>
          <a:xfrm>
            <a:off x="1863566" y="4572000"/>
            <a:ext cx="5622052" cy="646331"/>
          </a:xfrm>
          <a:prstGeom prst="rect">
            <a:avLst/>
          </a:prstGeom>
          <a:noFill/>
          <a:ln>
            <a:solidFill>
              <a:schemeClr val="tx1"/>
            </a:solidFill>
          </a:ln>
        </p:spPr>
        <p:txBody>
          <a:bodyPr wrap="none" rtlCol="0">
            <a:spAutoFit/>
          </a:bodyPr>
          <a:lstStyle/>
          <a:p>
            <a:r>
              <a:rPr lang="en-US" dirty="0"/>
              <a:t>In general: calls to </a:t>
            </a:r>
            <a:r>
              <a:rPr lang="en-US" b="1" dirty="0"/>
              <a:t>write() </a:t>
            </a:r>
            <a:r>
              <a:rPr lang="en-US" dirty="0"/>
              <a:t>should be followed by calls</a:t>
            </a:r>
          </a:p>
          <a:p>
            <a:r>
              <a:rPr lang="en-US" dirty="0"/>
              <a:t>to </a:t>
            </a:r>
            <a:r>
              <a:rPr lang="en-US" b="1" dirty="0"/>
              <a:t>flush().</a:t>
            </a:r>
          </a:p>
        </p:txBody>
      </p:sp>
    </p:spTree>
    <p:extLst>
      <p:ext uri="{BB962C8B-B14F-4D97-AF65-F5344CB8AC3E}">
        <p14:creationId xmlns:p14="http://schemas.microsoft.com/office/powerpoint/2010/main" val="4134574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9B5-6FED-4498-A849-233118AF0B3E}"/>
              </a:ext>
            </a:extLst>
          </p:cNvPr>
          <p:cNvSpPr>
            <a:spLocks noGrp="1"/>
          </p:cNvSpPr>
          <p:nvPr>
            <p:ph type="title"/>
          </p:nvPr>
        </p:nvSpPr>
        <p:spPr/>
        <p:txBody>
          <a:bodyPr/>
          <a:lstStyle/>
          <a:p>
            <a:r>
              <a:rPr lang="en-US" dirty="0"/>
              <a:t>PLK vs Law of Demeter?</a:t>
            </a:r>
          </a:p>
        </p:txBody>
      </p:sp>
      <p:sp>
        <p:nvSpPr>
          <p:cNvPr id="3" name="Content Placeholder 2">
            <a:extLst>
              <a:ext uri="{FF2B5EF4-FFF2-40B4-BE49-F238E27FC236}">
                <a16:creationId xmlns:a16="http://schemas.microsoft.com/office/drawing/2014/main" id="{6C70B345-604A-4362-B914-60C07F81A255}"/>
              </a:ext>
            </a:extLst>
          </p:cNvPr>
          <p:cNvSpPr>
            <a:spLocks noGrp="1"/>
          </p:cNvSpPr>
          <p:nvPr>
            <p:ph idx="1"/>
          </p:nvPr>
        </p:nvSpPr>
        <p:spPr/>
        <p:txBody>
          <a:bodyPr/>
          <a:lstStyle/>
          <a:p>
            <a:r>
              <a:rPr lang="en-US" dirty="0"/>
              <a:t>Are there differences between Principle of Least Knowledge and the Law of Demeter?</a:t>
            </a:r>
          </a:p>
        </p:txBody>
      </p:sp>
      <p:sp>
        <p:nvSpPr>
          <p:cNvPr id="4" name="Slide Number Placeholder 3">
            <a:extLst>
              <a:ext uri="{FF2B5EF4-FFF2-40B4-BE49-F238E27FC236}">
                <a16:creationId xmlns:a16="http://schemas.microsoft.com/office/drawing/2014/main" id="{0B823C33-15A1-471F-B39E-393DA0F2FAEB}"/>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183923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3431-0DDD-4CF6-AE2D-E83E892FC5CE}"/>
              </a:ext>
            </a:extLst>
          </p:cNvPr>
          <p:cNvSpPr>
            <a:spLocks noGrp="1"/>
          </p:cNvSpPr>
          <p:nvPr>
            <p:ph type="title"/>
          </p:nvPr>
        </p:nvSpPr>
        <p:spPr/>
        <p:txBody>
          <a:bodyPr/>
          <a:lstStyle/>
          <a:p>
            <a:r>
              <a:rPr lang="en-US" dirty="0"/>
              <a:t>Façade that hides things?</a:t>
            </a:r>
          </a:p>
        </p:txBody>
      </p:sp>
      <p:sp>
        <p:nvSpPr>
          <p:cNvPr id="3" name="Content Placeholder 2">
            <a:extLst>
              <a:ext uri="{FF2B5EF4-FFF2-40B4-BE49-F238E27FC236}">
                <a16:creationId xmlns:a16="http://schemas.microsoft.com/office/drawing/2014/main" id="{791ACFEF-F17D-4F8C-8E47-95648E0901CF}"/>
              </a:ext>
            </a:extLst>
          </p:cNvPr>
          <p:cNvSpPr>
            <a:spLocks noGrp="1"/>
          </p:cNvSpPr>
          <p:nvPr>
            <p:ph idx="1"/>
          </p:nvPr>
        </p:nvSpPr>
        <p:spPr/>
        <p:txBody>
          <a:bodyPr/>
          <a:lstStyle/>
          <a:p>
            <a:r>
              <a:rPr lang="en-US" dirty="0"/>
              <a:t>Is it still a Facade if there is no access to the underlying objects? If not what would that be called?</a:t>
            </a:r>
          </a:p>
        </p:txBody>
      </p:sp>
      <p:sp>
        <p:nvSpPr>
          <p:cNvPr id="4" name="Slide Number Placeholder 3">
            <a:extLst>
              <a:ext uri="{FF2B5EF4-FFF2-40B4-BE49-F238E27FC236}">
                <a16:creationId xmlns:a16="http://schemas.microsoft.com/office/drawing/2014/main" id="{B846AE48-2FFA-4920-BE84-32EF11616A96}"/>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53887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B196-75BD-4274-9446-773D3D5C3106}"/>
              </a:ext>
            </a:extLst>
          </p:cNvPr>
          <p:cNvSpPr>
            <a:spLocks noGrp="1"/>
          </p:cNvSpPr>
          <p:nvPr>
            <p:ph type="title"/>
          </p:nvPr>
        </p:nvSpPr>
        <p:spPr/>
        <p:txBody>
          <a:bodyPr>
            <a:normAutofit fontScale="90000"/>
          </a:bodyPr>
          <a:lstStyle/>
          <a:p>
            <a:r>
              <a:rPr lang="en-US" dirty="0"/>
              <a:t>Adapter that only uses part of the data?</a:t>
            </a:r>
          </a:p>
        </p:txBody>
      </p:sp>
      <p:sp>
        <p:nvSpPr>
          <p:cNvPr id="3" name="Content Placeholder 2">
            <a:extLst>
              <a:ext uri="{FF2B5EF4-FFF2-40B4-BE49-F238E27FC236}">
                <a16:creationId xmlns:a16="http://schemas.microsoft.com/office/drawing/2014/main" id="{E8C6BC05-1136-476E-9CDE-7DCFD3185752}"/>
              </a:ext>
            </a:extLst>
          </p:cNvPr>
          <p:cNvSpPr>
            <a:spLocks noGrp="1"/>
          </p:cNvSpPr>
          <p:nvPr>
            <p:ph idx="1"/>
          </p:nvPr>
        </p:nvSpPr>
        <p:spPr/>
        <p:txBody>
          <a:bodyPr/>
          <a:lstStyle/>
          <a:p>
            <a:r>
              <a:rPr lang="en-US" dirty="0"/>
              <a:t>Are there situations where it is a better idea to pick apart the information within an object to create a new object of a different type as opposed to writing an adapter?</a:t>
            </a:r>
          </a:p>
        </p:txBody>
      </p:sp>
      <p:sp>
        <p:nvSpPr>
          <p:cNvPr id="4" name="Slide Number Placeholder 3">
            <a:extLst>
              <a:ext uri="{FF2B5EF4-FFF2-40B4-BE49-F238E27FC236}">
                <a16:creationId xmlns:a16="http://schemas.microsoft.com/office/drawing/2014/main" id="{CF90EFB8-9913-4EFE-AAD6-44265800999B}"/>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855299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4CD3-6F6F-469F-9A67-6BB1C9FC21A8}"/>
              </a:ext>
            </a:extLst>
          </p:cNvPr>
          <p:cNvSpPr>
            <a:spLocks noGrp="1"/>
          </p:cNvSpPr>
          <p:nvPr>
            <p:ph type="title"/>
          </p:nvPr>
        </p:nvSpPr>
        <p:spPr/>
        <p:txBody>
          <a:bodyPr/>
          <a:lstStyle/>
          <a:p>
            <a:r>
              <a:rPr lang="en-US" dirty="0"/>
              <a:t>Design studio</a:t>
            </a:r>
          </a:p>
        </p:txBody>
      </p:sp>
      <p:sp>
        <p:nvSpPr>
          <p:cNvPr id="3" name="Content Placeholder 2">
            <a:extLst>
              <a:ext uri="{FF2B5EF4-FFF2-40B4-BE49-F238E27FC236}">
                <a16:creationId xmlns:a16="http://schemas.microsoft.com/office/drawing/2014/main" id="{00ED02CD-931E-46BC-A9C4-3524AEAAAA1E}"/>
              </a:ext>
            </a:extLst>
          </p:cNvPr>
          <p:cNvSpPr>
            <a:spLocks noGrp="1"/>
          </p:cNvSpPr>
          <p:nvPr>
            <p:ph idx="1"/>
          </p:nvPr>
        </p:nvSpPr>
        <p:spPr/>
        <p:txBody>
          <a:bodyPr/>
          <a:lstStyle/>
          <a:p>
            <a:r>
              <a:rPr lang="en-US" dirty="0"/>
              <a:t>Given a “Web Crawler” program</a:t>
            </a:r>
          </a:p>
          <a:p>
            <a:r>
              <a:rPr lang="en-US" dirty="0"/>
              <a:t>It is poorly designed.</a:t>
            </a:r>
          </a:p>
          <a:p>
            <a:endParaRPr lang="en-US" dirty="0"/>
          </a:p>
          <a:p>
            <a:r>
              <a:rPr lang="en-US" dirty="0"/>
              <a:t>Your tasks:</a:t>
            </a:r>
          </a:p>
          <a:p>
            <a:pPr marL="731520" lvl="1" indent="-457200">
              <a:buFont typeface="+mj-lt"/>
              <a:buAutoNum type="arabicPeriod"/>
            </a:pPr>
            <a:r>
              <a:rPr lang="en-US" dirty="0"/>
              <a:t>Separate the responsibilities</a:t>
            </a:r>
          </a:p>
          <a:p>
            <a:pPr marL="731520" lvl="1" indent="-457200">
              <a:buFont typeface="+mj-lt"/>
              <a:buAutoNum type="arabicPeriod"/>
            </a:pPr>
            <a:r>
              <a:rPr lang="en-US" dirty="0"/>
              <a:t>Join back together using a Façade</a:t>
            </a:r>
          </a:p>
        </p:txBody>
      </p:sp>
      <p:sp>
        <p:nvSpPr>
          <p:cNvPr id="4" name="Slide Number Placeholder 3">
            <a:extLst>
              <a:ext uri="{FF2B5EF4-FFF2-40B4-BE49-F238E27FC236}">
                <a16:creationId xmlns:a16="http://schemas.microsoft.com/office/drawing/2014/main" id="{C6D0E203-F470-467A-88D4-159A4A00AF8D}"/>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71681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B</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Rectangle 4"/>
          <p:cNvSpPr/>
          <p:nvPr/>
        </p:nvSpPr>
        <p:spPr>
          <a:xfrm>
            <a:off x="457200" y="1524000"/>
            <a:ext cx="8229600" cy="1754326"/>
          </a:xfrm>
          <a:prstGeom prst="rect">
            <a:avLst/>
          </a:prstGeom>
        </p:spPr>
        <p:txBody>
          <a:bodyPr wrap="square">
            <a:spAutoFit/>
          </a:bodyPr>
          <a:lstStyle/>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HelloWorld {</a:t>
            </a:r>
          </a:p>
          <a:p>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"Hello world"</a:t>
            </a:r>
            <a:r>
              <a:rPr lang="en-US" b="1" i="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6" name="TextBox 5"/>
          <p:cNvSpPr txBox="1"/>
          <p:nvPr/>
        </p:nvSpPr>
        <p:spPr>
          <a:xfrm>
            <a:off x="2633456" y="4572000"/>
            <a:ext cx="3454792" cy="369332"/>
          </a:xfrm>
          <a:prstGeom prst="rect">
            <a:avLst/>
          </a:prstGeom>
          <a:noFill/>
          <a:ln>
            <a:solidFill>
              <a:schemeClr val="tx1"/>
            </a:solidFill>
          </a:ln>
        </p:spPr>
        <p:txBody>
          <a:bodyPr wrap="none" rtlCol="0">
            <a:spAutoFit/>
          </a:bodyPr>
          <a:lstStyle/>
          <a:p>
            <a:pPr algn="ctr"/>
            <a:r>
              <a:rPr lang="en-US" dirty="0"/>
              <a:t>Better idea: </a:t>
            </a:r>
            <a:r>
              <a:rPr lang="en-US" b="1" dirty="0"/>
              <a:t>follow convention</a:t>
            </a:r>
            <a:r>
              <a:rPr lang="en-US" dirty="0"/>
              <a:t>.</a:t>
            </a:r>
          </a:p>
        </p:txBody>
      </p:sp>
    </p:spTree>
    <p:extLst>
      <p:ext uri="{BB962C8B-B14F-4D97-AF65-F5344CB8AC3E}">
        <p14:creationId xmlns:p14="http://schemas.microsoft.com/office/powerpoint/2010/main" val="343686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a:t>CSSE220 puzzle</a:t>
            </a:r>
            <a:endParaRPr lang="en-US" dirty="0"/>
          </a:p>
        </p:txBody>
      </p:sp>
      <p:sp>
        <p:nvSpPr>
          <p:cNvPr id="3" name="Content Placeholder 2"/>
          <p:cNvSpPr>
            <a:spLocks noGrp="1"/>
          </p:cNvSpPr>
          <p:nvPr>
            <p:ph idx="1"/>
          </p:nvPr>
        </p:nvSpPr>
        <p:spPr/>
        <p:txBody>
          <a:bodyPr/>
          <a:lstStyle/>
          <a:p>
            <a:pPr marL="0" indent="0">
              <a:buNone/>
            </a:pPr>
            <a:r>
              <a:rPr lang="en-US" dirty="0"/>
              <a:t>public void </a:t>
            </a:r>
            <a:r>
              <a:rPr lang="en-US" dirty="0" err="1"/>
              <a:t>paintComponent</a:t>
            </a:r>
            <a:r>
              <a:rPr lang="en-US" dirty="0"/>
              <a:t>(Graphics g){</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a:p>
            <a:pPr marL="0" indent="0">
              <a:buNone/>
            </a:pPr>
            <a:r>
              <a:rPr lang="en-US" dirty="0"/>
              <a:t>public void </a:t>
            </a:r>
            <a:r>
              <a:rPr lang="en-US" dirty="0" err="1"/>
              <a:t>fancyPaint</a:t>
            </a:r>
            <a:r>
              <a:rPr lang="en-US" dirty="0"/>
              <a:t>(Graphics2D g2){</a:t>
            </a:r>
          </a:p>
          <a:p>
            <a:pPr marL="0" indent="0">
              <a:buNone/>
            </a:pPr>
            <a:r>
              <a:rPr lang="en-US" dirty="0"/>
              <a:t>	Graphics g = ________________;</a:t>
            </a:r>
          </a:p>
          <a:p>
            <a:pPr marL="0" indent="0">
              <a:buNone/>
            </a:pPr>
            <a:r>
              <a:rPr lang="en-US" dirty="0"/>
              <a:t>	</a:t>
            </a:r>
            <a:r>
              <a:rPr lang="en-US" dirty="0" err="1"/>
              <a:t>paintComponent</a:t>
            </a:r>
            <a:r>
              <a:rPr lang="en-US" dirty="0"/>
              <a:t>(g);</a:t>
            </a:r>
          </a:p>
          <a:p>
            <a:pPr marL="0" indent="0">
              <a:buNone/>
            </a:pP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36038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Adapter &amp; Facade Patterns</a:t>
            </a:r>
          </a:p>
        </p:txBody>
      </p:sp>
      <p:sp>
        <p:nvSpPr>
          <p:cNvPr id="3" name="Subtitle 2"/>
          <p:cNvSpPr>
            <a:spLocks noGrp="1"/>
          </p:cNvSpPr>
          <p:nvPr>
            <p:ph type="subTitle" idx="1"/>
          </p:nvPr>
        </p:nvSpPr>
        <p:spPr>
          <a:xfrm>
            <a:off x="609600" y="3505200"/>
            <a:ext cx="6400800" cy="1752600"/>
          </a:xfrm>
        </p:spPr>
        <p:txBody>
          <a:bodyPr/>
          <a:lstStyle/>
          <a:p>
            <a:r>
              <a:rPr lang="en-US" dirty="0"/>
              <a:t>Week 7-1</a:t>
            </a:r>
          </a:p>
        </p:txBody>
      </p:sp>
    </p:spTree>
    <p:extLst>
      <p:ext uri="{BB962C8B-B14F-4D97-AF65-F5344CB8AC3E}">
        <p14:creationId xmlns:p14="http://schemas.microsoft.com/office/powerpoint/2010/main" val="53644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A8EF-E86F-4703-A8E0-F2905AE5E641}"/>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F46F118-13A1-4012-86D0-14C13A9A2798}"/>
              </a:ext>
            </a:extLst>
          </p:cNvPr>
          <p:cNvSpPr>
            <a:spLocks noGrp="1"/>
          </p:cNvSpPr>
          <p:nvPr>
            <p:ph idx="1"/>
          </p:nvPr>
        </p:nvSpPr>
        <p:spPr/>
        <p:txBody>
          <a:bodyPr>
            <a:normAutofit/>
          </a:bodyPr>
          <a:lstStyle/>
          <a:p>
            <a:r>
              <a:rPr lang="en-US" dirty="0"/>
              <a:t>Announcement</a:t>
            </a:r>
          </a:p>
          <a:p>
            <a:r>
              <a:rPr lang="en-US" dirty="0"/>
              <a:t>Gang of Four Design Patterns</a:t>
            </a:r>
          </a:p>
          <a:p>
            <a:r>
              <a:rPr lang="en-US" dirty="0"/>
              <a:t>Adapter and ASM</a:t>
            </a:r>
          </a:p>
          <a:p>
            <a:r>
              <a:rPr lang="en-US" dirty="0"/>
              <a:t>A better way to use </a:t>
            </a:r>
            <a:r>
              <a:rPr lang="en-US" dirty="0" err="1"/>
              <a:t>Guice</a:t>
            </a:r>
            <a:r>
              <a:rPr lang="en-US" dirty="0"/>
              <a:t>?</a:t>
            </a:r>
          </a:p>
          <a:p>
            <a:endParaRPr lang="en-US" dirty="0"/>
          </a:p>
          <a:p>
            <a:r>
              <a:rPr lang="en-US" dirty="0"/>
              <a:t>Questions on the reading…</a:t>
            </a:r>
          </a:p>
          <a:p>
            <a:endParaRPr lang="en-US" dirty="0"/>
          </a:p>
          <a:p>
            <a:r>
              <a:rPr lang="en-US" dirty="0"/>
              <a:t>Design studio</a:t>
            </a:r>
          </a:p>
          <a:p>
            <a:endParaRPr lang="en-US" dirty="0"/>
          </a:p>
          <a:p>
            <a:r>
              <a:rPr lang="en-US" dirty="0"/>
              <a:t>Lab 7 assigned</a:t>
            </a:r>
          </a:p>
        </p:txBody>
      </p:sp>
      <p:sp>
        <p:nvSpPr>
          <p:cNvPr id="4" name="Slide Number Placeholder 3">
            <a:extLst>
              <a:ext uri="{FF2B5EF4-FFF2-40B4-BE49-F238E27FC236}">
                <a16:creationId xmlns:a16="http://schemas.microsoft.com/office/drawing/2014/main" id="{07DDE046-57DD-4164-9E38-8644821C43F2}"/>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87427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517A-EA7C-4A3E-8767-BCFF95484EEE}"/>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BDBF6A89-AD92-48E9-AAC2-3269E5376675}"/>
              </a:ext>
            </a:extLst>
          </p:cNvPr>
          <p:cNvSpPr>
            <a:spLocks noGrp="1"/>
          </p:cNvSpPr>
          <p:nvPr>
            <p:ph idx="1"/>
          </p:nvPr>
        </p:nvSpPr>
        <p:spPr/>
        <p:txBody>
          <a:bodyPr/>
          <a:lstStyle/>
          <a:p>
            <a:r>
              <a:rPr lang="en-US" dirty="0"/>
              <a:t>I will be available this week </a:t>
            </a:r>
            <a:r>
              <a:rPr lang="en-US" b="1" dirty="0"/>
              <a:t>by appointment only</a:t>
            </a:r>
            <a:r>
              <a:rPr lang="en-US" dirty="0"/>
              <a:t>.</a:t>
            </a:r>
          </a:p>
          <a:p>
            <a:endParaRPr lang="en-US" dirty="0"/>
          </a:p>
          <a:p>
            <a:r>
              <a:rPr lang="en-US" dirty="0"/>
              <a:t>I can answer questions over email.</a:t>
            </a:r>
          </a:p>
        </p:txBody>
      </p:sp>
      <p:sp>
        <p:nvSpPr>
          <p:cNvPr id="4" name="Slide Number Placeholder 3">
            <a:extLst>
              <a:ext uri="{FF2B5EF4-FFF2-40B4-BE49-F238E27FC236}">
                <a16:creationId xmlns:a16="http://schemas.microsoft.com/office/drawing/2014/main" id="{0D7808BA-BD30-430D-9865-0F68766EECF3}"/>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86779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457200" y="304800"/>
            <a:ext cx="8458200" cy="533400"/>
          </a:xfrm>
        </p:spPr>
        <p:txBody>
          <a:bodyPr>
            <a:normAutofit fontScale="90000"/>
          </a:bodyPr>
          <a:lstStyle/>
          <a:p>
            <a:r>
              <a:rPr lang="en-US" dirty="0">
                <a:solidFill>
                  <a:srgbClr val="FF0000"/>
                </a:solidFill>
              </a:rPr>
              <a:t>Recall</a:t>
            </a:r>
            <a:r>
              <a:rPr lang="en-US" dirty="0"/>
              <a:t>: Gang of Four Design Patterns</a:t>
            </a:r>
          </a:p>
        </p:txBody>
      </p:sp>
      <p:sp>
        <p:nvSpPr>
          <p:cNvPr id="780291" name="Rectangle 3"/>
          <p:cNvSpPr>
            <a:spLocks noGrp="1" noChangeArrowheads="1"/>
          </p:cNvSpPr>
          <p:nvPr>
            <p:ph type="body" sz="half" idx="1"/>
          </p:nvPr>
        </p:nvSpPr>
        <p:spPr>
          <a:xfrm>
            <a:off x="609600" y="838200"/>
            <a:ext cx="2667000" cy="5867400"/>
          </a:xfrm>
        </p:spPr>
        <p:txBody>
          <a:bodyPr/>
          <a:lstStyle/>
          <a:p>
            <a:pPr>
              <a:lnSpc>
                <a:spcPct val="90000"/>
              </a:lnSpc>
              <a:buFont typeface="Wingdings" charset="2"/>
              <a:buNone/>
            </a:pPr>
            <a:r>
              <a:rPr lang="en-US" u="sng" dirty="0">
                <a:solidFill>
                  <a:srgbClr val="800000"/>
                </a:solidFill>
                <a:effectLst>
                  <a:outerShdw blurRad="38100" dist="38100" dir="2700000" algn="tl">
                    <a:srgbClr val="DDDDDD"/>
                  </a:outerShdw>
                </a:effectLst>
              </a:rPr>
              <a:t>Behavioral</a:t>
            </a:r>
          </a:p>
          <a:p>
            <a:pPr>
              <a:lnSpc>
                <a:spcPct val="90000"/>
              </a:lnSpc>
            </a:pPr>
            <a:r>
              <a:rPr lang="en-US" sz="2400" dirty="0"/>
              <a:t>Strategy</a:t>
            </a:r>
          </a:p>
          <a:p>
            <a:pPr>
              <a:lnSpc>
                <a:spcPct val="90000"/>
              </a:lnSpc>
            </a:pPr>
            <a:r>
              <a:rPr lang="en-US" sz="2400" dirty="0"/>
              <a:t>Observer</a:t>
            </a:r>
          </a:p>
          <a:p>
            <a:pPr>
              <a:lnSpc>
                <a:spcPct val="90000"/>
              </a:lnSpc>
            </a:pPr>
            <a:r>
              <a:rPr lang="en-US" sz="2400" dirty="0"/>
              <a:t>Command</a:t>
            </a:r>
          </a:p>
        </p:txBody>
      </p:sp>
      <p:sp>
        <p:nvSpPr>
          <p:cNvPr id="780292" name="Rectangle 4"/>
          <p:cNvSpPr>
            <a:spLocks noGrp="1" noChangeArrowheads="1"/>
          </p:cNvSpPr>
          <p:nvPr>
            <p:ph type="body" sz="half" idx="2"/>
          </p:nvPr>
        </p:nvSpPr>
        <p:spPr>
          <a:xfrm>
            <a:off x="3505200" y="838200"/>
            <a:ext cx="2743200" cy="5486400"/>
          </a:xfrm>
        </p:spPr>
        <p:txBody>
          <a:bodyPr>
            <a:normAutofit/>
          </a:bodyPr>
          <a:lstStyle/>
          <a:p>
            <a:pPr>
              <a:buFont typeface="Wingdings" charset="2"/>
              <a:buNone/>
            </a:pPr>
            <a:r>
              <a:rPr lang="en-US" u="sng" dirty="0">
                <a:solidFill>
                  <a:srgbClr val="000090"/>
                </a:solidFill>
                <a:effectLst>
                  <a:outerShdw blurRad="38100" dist="38100" dir="2700000" algn="tl">
                    <a:srgbClr val="DDDDDD"/>
                  </a:outerShdw>
                </a:effectLst>
              </a:rPr>
              <a:t>Creational</a:t>
            </a:r>
          </a:p>
          <a:p>
            <a:pPr>
              <a:lnSpc>
                <a:spcPct val="90000"/>
              </a:lnSpc>
            </a:pPr>
            <a:r>
              <a:rPr lang="en-US" sz="2400" dirty="0"/>
              <a:t>Factory </a:t>
            </a:r>
            <a:br>
              <a:rPr lang="en-US" sz="2400" dirty="0"/>
            </a:br>
            <a:r>
              <a:rPr lang="en-US" sz="2400" dirty="0"/>
              <a:t>Method</a:t>
            </a:r>
          </a:p>
          <a:p>
            <a:r>
              <a:rPr lang="en-US" sz="2400" dirty="0"/>
              <a:t>Abstract </a:t>
            </a:r>
            <a:br>
              <a:rPr lang="en-US" sz="2400" dirty="0"/>
            </a:br>
            <a:r>
              <a:rPr lang="en-US" sz="2400" dirty="0"/>
              <a:t>Factory</a:t>
            </a:r>
          </a:p>
          <a:p>
            <a:r>
              <a:rPr lang="en-US" sz="2400" dirty="0"/>
              <a:t>Singleton</a:t>
            </a:r>
          </a:p>
          <a:p>
            <a:endParaRPr lang="en-US" sz="2400" dirty="0"/>
          </a:p>
          <a:p>
            <a:pPr>
              <a:buFont typeface="Wingdings" charset="2"/>
              <a:buNone/>
            </a:pPr>
            <a:r>
              <a:rPr lang="en-US" sz="2400" dirty="0"/>
              <a:t>	</a:t>
            </a:r>
            <a:endParaRPr lang="en-US" sz="2400" dirty="0">
              <a:solidFill>
                <a:srgbClr val="800000"/>
              </a:solidFill>
            </a:endParaRPr>
          </a:p>
        </p:txBody>
      </p:sp>
      <p:sp>
        <p:nvSpPr>
          <p:cNvPr id="780293" name="Rectangle 5"/>
          <p:cNvSpPr>
            <a:spLocks noChangeArrowheads="1"/>
          </p:cNvSpPr>
          <p:nvPr/>
        </p:nvSpPr>
        <p:spPr bwMode="auto">
          <a:xfrm>
            <a:off x="6248400" y="838200"/>
            <a:ext cx="2438400" cy="5105400"/>
          </a:xfrm>
          <a:prstGeom prst="rect">
            <a:avLst/>
          </a:prstGeom>
          <a:noFill/>
          <a:ln w="9525">
            <a:noFill/>
            <a:miter lim="800000"/>
            <a:headEnd/>
            <a:tailEnd/>
          </a:ln>
          <a:effectLst/>
        </p:spPr>
        <p:txBody>
          <a:bodyPr>
            <a:prstTxWarp prst="textNoShape">
              <a:avLst/>
            </a:prstTxWarp>
          </a:bodyPr>
          <a:lstStyle/>
          <a:p>
            <a:pPr marL="342900" indent="-342900">
              <a:spcBef>
                <a:spcPct val="20000"/>
              </a:spcBef>
              <a:buClr>
                <a:srgbClr val="CC0000"/>
              </a:buClr>
              <a:buSzPct val="70000"/>
              <a:buFont typeface="Wingdings" charset="2"/>
              <a:buNone/>
            </a:pPr>
            <a:r>
              <a:rPr lang="en-US" sz="2800" b="1" u="sng" dirty="0">
                <a:solidFill>
                  <a:srgbClr val="660066"/>
                </a:solidFill>
                <a:effectLst>
                  <a:outerShdw blurRad="38100" dist="38100" dir="2700000" algn="tl">
                    <a:srgbClr val="DDDDDD"/>
                  </a:outerShdw>
                </a:effectLst>
                <a:latin typeface="Arial" charset="0"/>
              </a:rPr>
              <a:t>Structural</a:t>
            </a:r>
            <a:endParaRPr lang="en-US" b="1" dirty="0">
              <a:latin typeface="+mn-lt"/>
            </a:endParaRPr>
          </a:p>
          <a:p>
            <a:pPr marL="342900" indent="-342900">
              <a:lnSpc>
                <a:spcPct val="90000"/>
              </a:lnSpc>
              <a:spcBef>
                <a:spcPct val="20000"/>
              </a:spcBef>
              <a:buClr>
                <a:schemeClr val="accent1"/>
              </a:buClr>
              <a:buSzPct val="75000"/>
              <a:buFont typeface="Wingdings" charset="2"/>
              <a:buChar char="n"/>
            </a:pPr>
            <a:r>
              <a:rPr lang="en-US" sz="2400" dirty="0">
                <a:latin typeface="+mn-lt"/>
              </a:rPr>
              <a:t>Decorator</a:t>
            </a:r>
          </a:p>
          <a:p>
            <a:pPr marL="342900" indent="-342900">
              <a:lnSpc>
                <a:spcPct val="90000"/>
              </a:lnSpc>
              <a:spcBef>
                <a:spcPct val="20000"/>
              </a:spcBef>
              <a:buClr>
                <a:schemeClr val="accent1"/>
              </a:buClr>
              <a:buSzPct val="75000"/>
              <a:buFont typeface="Wingdings" charset="2"/>
              <a:buChar char="n"/>
            </a:pPr>
            <a:r>
              <a:rPr lang="en-US" sz="2400" dirty="0">
                <a:solidFill>
                  <a:srgbClr val="0070C0"/>
                </a:solidFill>
              </a:rPr>
              <a:t>Adapter</a:t>
            </a:r>
          </a:p>
          <a:p>
            <a:pPr marL="342900" indent="-342900">
              <a:lnSpc>
                <a:spcPct val="90000"/>
              </a:lnSpc>
              <a:spcBef>
                <a:spcPct val="20000"/>
              </a:spcBef>
              <a:buClr>
                <a:schemeClr val="accent1"/>
              </a:buClr>
              <a:buSzPct val="75000"/>
              <a:buFont typeface="Wingdings" charset="2"/>
              <a:buChar char="n"/>
            </a:pPr>
            <a:r>
              <a:rPr lang="en-US" sz="2400" dirty="0">
                <a:solidFill>
                  <a:srgbClr val="0070C0"/>
                </a:solidFill>
              </a:rPr>
              <a:t>Façade </a:t>
            </a:r>
            <a:endParaRPr lang="en-US" sz="2400" dirty="0">
              <a:latin typeface="+mn-lt"/>
            </a:endParaRPr>
          </a:p>
        </p:txBody>
      </p:sp>
      <p:sp>
        <p:nvSpPr>
          <p:cNvPr id="2" name="TextBox 1">
            <a:extLst>
              <a:ext uri="{FF2B5EF4-FFF2-40B4-BE49-F238E27FC236}">
                <a16:creationId xmlns:a16="http://schemas.microsoft.com/office/drawing/2014/main" id="{704ADE52-F0CE-48C6-8D05-F421D6C3A8D0}"/>
              </a:ext>
            </a:extLst>
          </p:cNvPr>
          <p:cNvSpPr txBox="1"/>
          <p:nvPr/>
        </p:nvSpPr>
        <p:spPr>
          <a:xfrm>
            <a:off x="772884" y="3614057"/>
            <a:ext cx="7761515" cy="2246769"/>
          </a:xfrm>
          <a:prstGeom prst="rect">
            <a:avLst/>
          </a:prstGeom>
          <a:noFill/>
        </p:spPr>
        <p:txBody>
          <a:bodyPr wrap="square" rtlCol="0">
            <a:spAutoFit/>
          </a:bodyPr>
          <a:lstStyle/>
          <a:p>
            <a:r>
              <a:rPr lang="en-US" sz="2800" dirty="0"/>
              <a:t>Adapter and Façade both provide </a:t>
            </a:r>
            <a:br>
              <a:rPr lang="en-US" sz="2800" dirty="0"/>
            </a:br>
            <a:r>
              <a:rPr lang="en-US" sz="2800" b="1" dirty="0"/>
              <a:t>replacement objects</a:t>
            </a:r>
            <a:r>
              <a:rPr lang="en-US" sz="2800" dirty="0"/>
              <a:t>.</a:t>
            </a:r>
          </a:p>
          <a:p>
            <a:endParaRPr lang="en-US" sz="2800" dirty="0"/>
          </a:p>
          <a:p>
            <a:r>
              <a:rPr lang="en-US" sz="2800" dirty="0"/>
              <a:t>They are means of </a:t>
            </a:r>
            <a:r>
              <a:rPr lang="en-US" sz="2800" i="1" dirty="0"/>
              <a:t>structuring </a:t>
            </a:r>
            <a:r>
              <a:rPr lang="en-US" sz="2800" dirty="0"/>
              <a:t>code to </a:t>
            </a:r>
            <a:br>
              <a:rPr lang="en-US" sz="2800" dirty="0"/>
            </a:br>
            <a:r>
              <a:rPr lang="en-US" sz="2800" b="1" dirty="0"/>
              <a:t>limit the impact of change</a:t>
            </a:r>
            <a:r>
              <a:rPr lang="en-US" sz="2800" dirty="0"/>
              <a:t>.</a:t>
            </a:r>
          </a:p>
        </p:txBody>
      </p:sp>
    </p:spTree>
    <p:extLst>
      <p:ext uri="{BB962C8B-B14F-4D97-AF65-F5344CB8AC3E}">
        <p14:creationId xmlns:p14="http://schemas.microsoft.com/office/powerpoint/2010/main" val="2908142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E790-D3BE-487C-8DFD-8EBE02780693}"/>
              </a:ext>
            </a:extLst>
          </p:cNvPr>
          <p:cNvSpPr>
            <a:spLocks noGrp="1"/>
          </p:cNvSpPr>
          <p:nvPr>
            <p:ph type="title"/>
          </p:nvPr>
        </p:nvSpPr>
        <p:spPr/>
        <p:txBody>
          <a:bodyPr/>
          <a:lstStyle/>
          <a:p>
            <a:r>
              <a:rPr lang="en-US" dirty="0"/>
              <a:t>Adapter and ASM</a:t>
            </a:r>
          </a:p>
        </p:txBody>
      </p:sp>
      <p:sp>
        <p:nvSpPr>
          <p:cNvPr id="6" name="Content Placeholder 5">
            <a:extLst>
              <a:ext uri="{FF2B5EF4-FFF2-40B4-BE49-F238E27FC236}">
                <a16:creationId xmlns:a16="http://schemas.microsoft.com/office/drawing/2014/main" id="{5F7701ED-6B5C-4DC4-93B2-612419DFBC3A}"/>
              </a:ext>
            </a:extLst>
          </p:cNvPr>
          <p:cNvSpPr>
            <a:spLocks noGrp="1"/>
          </p:cNvSpPr>
          <p:nvPr>
            <p:ph idx="1"/>
          </p:nvPr>
        </p:nvSpPr>
        <p:spPr/>
        <p:txBody>
          <a:bodyPr/>
          <a:lstStyle/>
          <a:p>
            <a:r>
              <a:rPr lang="en-US" dirty="0"/>
              <a:t>Suppose ASM decides </a:t>
            </a:r>
            <a:r>
              <a:rPr lang="en-US" dirty="0" err="1"/>
              <a:t>ClassNode</a:t>
            </a:r>
            <a:r>
              <a:rPr lang="en-US" dirty="0"/>
              <a:t> is for suckers and we should instead use </a:t>
            </a:r>
            <a:r>
              <a:rPr lang="en-US" dirty="0" err="1"/>
              <a:t>ClassVisitor</a:t>
            </a:r>
            <a:r>
              <a:rPr lang="en-US" dirty="0"/>
              <a:t>.</a:t>
            </a:r>
          </a:p>
          <a:p>
            <a:endParaRPr lang="en-US" dirty="0"/>
          </a:p>
          <a:p>
            <a:r>
              <a:rPr lang="en-US" dirty="0"/>
              <a:t>Would you rather?</a:t>
            </a:r>
          </a:p>
          <a:p>
            <a:pPr lvl="1"/>
            <a:r>
              <a:rPr lang="en-US" dirty="0"/>
              <a:t>Change every class in your program to replace </a:t>
            </a:r>
            <a:r>
              <a:rPr lang="en-US" dirty="0" err="1"/>
              <a:t>ClassNode</a:t>
            </a:r>
            <a:r>
              <a:rPr lang="en-US" dirty="0"/>
              <a:t> with the long and complicated </a:t>
            </a:r>
            <a:r>
              <a:rPr lang="en-US" dirty="0" err="1"/>
              <a:t>ClassVisitor</a:t>
            </a:r>
            <a:r>
              <a:rPr lang="en-US" dirty="0"/>
              <a:t>?</a:t>
            </a:r>
          </a:p>
          <a:p>
            <a:pPr lvl="1"/>
            <a:r>
              <a:rPr lang="en-US" dirty="0"/>
              <a:t>Change one class that hides </a:t>
            </a:r>
            <a:r>
              <a:rPr lang="en-US" dirty="0" err="1"/>
              <a:t>ClassNode</a:t>
            </a:r>
            <a:r>
              <a:rPr lang="en-US" dirty="0"/>
              <a:t>?</a:t>
            </a:r>
          </a:p>
        </p:txBody>
      </p:sp>
      <p:sp>
        <p:nvSpPr>
          <p:cNvPr id="5" name="Slide Number Placeholder 4">
            <a:extLst>
              <a:ext uri="{FF2B5EF4-FFF2-40B4-BE49-F238E27FC236}">
                <a16:creationId xmlns:a16="http://schemas.microsoft.com/office/drawing/2014/main" id="{AFB5FB8C-7A92-48B2-8A54-21B50D51EAD2}"/>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193538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7092</TotalTime>
  <Words>1316</Words>
  <Application>Microsoft Office PowerPoint</Application>
  <PresentationFormat>On-screen Show (4:3)</PresentationFormat>
  <Paragraphs>203</Paragraphs>
  <Slides>23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Consolas</vt:lpstr>
      <vt:lpstr>Wingdings</vt:lpstr>
      <vt:lpstr>Clarity</vt:lpstr>
      <vt:lpstr>Puzzle of the Day</vt:lpstr>
      <vt:lpstr>Solution A</vt:lpstr>
      <vt:lpstr>Solution B</vt:lpstr>
      <vt:lpstr>A CSSE220 puzzle</vt:lpstr>
      <vt:lpstr>The Adapter &amp; Facade Patterns</vt:lpstr>
      <vt:lpstr>Outline</vt:lpstr>
      <vt:lpstr>Announcement</vt:lpstr>
      <vt:lpstr>Recall: Gang of Four Design Patterns</vt:lpstr>
      <vt:lpstr>Adapter and ASM</vt:lpstr>
      <vt:lpstr>Adapter and Guice</vt:lpstr>
      <vt:lpstr>Libraries vs frameworks</vt:lpstr>
      <vt:lpstr>How to isolate framework-enabled code</vt:lpstr>
      <vt:lpstr>How to isolate framework-enabled code</vt:lpstr>
      <vt:lpstr>Net effect of the Façade pattern</vt:lpstr>
      <vt:lpstr>Recap: Façade vs Adapter</vt:lpstr>
      <vt:lpstr>Adapter &amp; Façade - two uses</vt:lpstr>
      <vt:lpstr>Questions on the reading</vt:lpstr>
      <vt:lpstr>Question 4?</vt:lpstr>
      <vt:lpstr>Test Fixtures</vt:lpstr>
      <vt:lpstr>PLK vs Law of Demeter?</vt:lpstr>
      <vt:lpstr>Façade that hides things?</vt:lpstr>
      <vt:lpstr>Adapter that only uses part of the data?</vt:lpstr>
      <vt:lpstr>Design studio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Adapter and Façade Patterns</dc:title>
  <dc:creator>Chandan Rupakheti</dc:creator>
  <cp:lastModifiedBy>Hays, Mark A</cp:lastModifiedBy>
  <cp:revision>208</cp:revision>
  <dcterms:created xsi:type="dcterms:W3CDTF">2006-08-16T00:00:00Z</dcterms:created>
  <dcterms:modified xsi:type="dcterms:W3CDTF">2019-01-21T14:41:12Z</dcterms:modified>
</cp:coreProperties>
</file>