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4"/>
  </p:notesMasterIdLst>
  <p:handoutMasterIdLst>
    <p:handoutMasterId r:id="rId65"/>
  </p:handoutMasterIdLst>
  <p:sldIdLst>
    <p:sldId id="861" r:id="rId2"/>
    <p:sldId id="863" r:id="rId3"/>
    <p:sldId id="1080" r:id="rId4"/>
    <p:sldId id="1054" r:id="rId5"/>
    <p:sldId id="1055" r:id="rId6"/>
    <p:sldId id="1086" r:id="rId7"/>
    <p:sldId id="1082" r:id="rId8"/>
    <p:sldId id="1094" r:id="rId9"/>
    <p:sldId id="261" r:id="rId10"/>
    <p:sldId id="264" r:id="rId11"/>
    <p:sldId id="272" r:id="rId12"/>
    <p:sldId id="303" r:id="rId13"/>
    <p:sldId id="289" r:id="rId14"/>
    <p:sldId id="263" r:id="rId15"/>
    <p:sldId id="1096" r:id="rId16"/>
    <p:sldId id="1097" r:id="rId17"/>
    <p:sldId id="1104" r:id="rId18"/>
    <p:sldId id="1081" r:id="rId19"/>
    <p:sldId id="1090" r:id="rId20"/>
    <p:sldId id="1091" r:id="rId21"/>
    <p:sldId id="1089" r:id="rId22"/>
    <p:sldId id="1092" r:id="rId23"/>
    <p:sldId id="1093" r:id="rId24"/>
    <p:sldId id="1085" r:id="rId25"/>
    <p:sldId id="1102" r:id="rId26"/>
    <p:sldId id="1101" r:id="rId27"/>
    <p:sldId id="1099" r:id="rId28"/>
    <p:sldId id="1103" r:id="rId29"/>
    <p:sldId id="1100" r:id="rId30"/>
    <p:sldId id="1098" r:id="rId31"/>
    <p:sldId id="1088" r:id="rId32"/>
    <p:sldId id="1116" r:id="rId33"/>
    <p:sldId id="1053" r:id="rId34"/>
    <p:sldId id="1056" r:id="rId35"/>
    <p:sldId id="1058" r:id="rId36"/>
    <p:sldId id="1059" r:id="rId37"/>
    <p:sldId id="1060" r:id="rId38"/>
    <p:sldId id="1079" r:id="rId39"/>
    <p:sldId id="1061" r:id="rId40"/>
    <p:sldId id="1068" r:id="rId41"/>
    <p:sldId id="1069" r:id="rId42"/>
    <p:sldId id="1070" r:id="rId43"/>
    <p:sldId id="1071" r:id="rId44"/>
    <p:sldId id="1072" r:id="rId45"/>
    <p:sldId id="1073" r:id="rId46"/>
    <p:sldId id="1074" r:id="rId47"/>
    <p:sldId id="1075" r:id="rId48"/>
    <p:sldId id="1076" r:id="rId49"/>
    <p:sldId id="1083" r:id="rId50"/>
    <p:sldId id="1077" r:id="rId51"/>
    <p:sldId id="1084" r:id="rId52"/>
    <p:sldId id="1105" r:id="rId53"/>
    <p:sldId id="1106" r:id="rId54"/>
    <p:sldId id="1107" r:id="rId55"/>
    <p:sldId id="1108" r:id="rId56"/>
    <p:sldId id="1109" r:id="rId57"/>
    <p:sldId id="1110" r:id="rId58"/>
    <p:sldId id="1111" r:id="rId59"/>
    <p:sldId id="1112" r:id="rId60"/>
    <p:sldId id="1113" r:id="rId61"/>
    <p:sldId id="1114" r:id="rId62"/>
    <p:sldId id="1115" r:id="rId63"/>
  </p:sldIdLst>
  <p:sldSz cx="9144000" cy="6858000" type="screen4x3"/>
  <p:notesSz cx="7315200" cy="9601200"/>
  <p:custDataLst>
    <p:tags r:id="rId6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6600"/>
    <a:srgbClr val="CC0000"/>
    <a:srgbClr val="FF0000"/>
    <a:srgbClr val="000066"/>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6" autoAdjust="0"/>
    <p:restoredTop sz="91506" autoAdjust="0"/>
  </p:normalViewPr>
  <p:slideViewPr>
    <p:cSldViewPr>
      <p:cViewPr varScale="1">
        <p:scale>
          <a:sx n="105" d="100"/>
          <a:sy n="105" d="100"/>
        </p:scale>
        <p:origin x="1800" y="96"/>
      </p:cViewPr>
      <p:guideLst>
        <p:guide orient="horz" pos="2160"/>
        <p:guide pos="3600"/>
      </p:guideLst>
    </p:cSldViewPr>
  </p:slideViewPr>
  <p:outlineViewPr>
    <p:cViewPr>
      <p:scale>
        <a:sx n="33" d="100"/>
        <a:sy n="33" d="100"/>
      </p:scale>
      <p:origin x="0" y="21920"/>
    </p:cViewPr>
  </p:outlin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287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287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287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DA11A76-E010-E64A-9721-C3A22C2AE169}" type="slidenum">
              <a:rPr lang="en-US"/>
              <a:pPr>
                <a:defRPr/>
              </a:pPr>
              <a:t>‹#›</a:t>
            </a:fld>
            <a:endParaRPr lang="en-US" dirty="0"/>
          </a:p>
        </p:txBody>
      </p:sp>
    </p:spTree>
    <p:extLst>
      <p:ext uri="{BB962C8B-B14F-4D97-AF65-F5344CB8AC3E}">
        <p14:creationId xmlns:p14="http://schemas.microsoft.com/office/powerpoint/2010/main" val="48391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98B7675-986A-4C4B-ADA0-FFB57BC6EEDE}" type="slidenum">
              <a:rPr lang="en-US"/>
              <a:pPr>
                <a:defRPr/>
              </a:pPr>
              <a:t>‹#›</a:t>
            </a:fld>
            <a:endParaRPr lang="en-US" dirty="0"/>
          </a:p>
        </p:txBody>
      </p:sp>
    </p:spTree>
    <p:extLst>
      <p:ext uri="{BB962C8B-B14F-4D97-AF65-F5344CB8AC3E}">
        <p14:creationId xmlns:p14="http://schemas.microsoft.com/office/powerpoint/2010/main" val="1483257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6FAE6F02-F76E-7644-8FFB-71A03D022527}" type="slidenum">
              <a:rPr lang="en-US"/>
              <a:pPr/>
              <a:t>1</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52849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is that the scenario is </a:t>
            </a:r>
            <a:r>
              <a:rPr lang="en-US" b="1" dirty="0"/>
              <a:t>falsifiable</a:t>
            </a:r>
            <a:r>
              <a:rPr lang="en-US" dirty="0"/>
              <a:t>.</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17</a:t>
            </a:fld>
            <a:endParaRPr lang="en-US" dirty="0"/>
          </a:p>
        </p:txBody>
      </p:sp>
    </p:spTree>
    <p:extLst>
      <p:ext uri="{BB962C8B-B14F-4D97-AF65-F5344CB8AC3E}">
        <p14:creationId xmlns:p14="http://schemas.microsoft.com/office/powerpoint/2010/main" val="846445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In fact it is the easiest way to concisely communicate what the overall design is.</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18</a:t>
            </a:fld>
            <a:endParaRPr lang="en-US" dirty="0"/>
          </a:p>
        </p:txBody>
      </p:sp>
    </p:spTree>
    <p:extLst>
      <p:ext uri="{BB962C8B-B14F-4D97-AF65-F5344CB8AC3E}">
        <p14:creationId xmlns:p14="http://schemas.microsoft.com/office/powerpoint/2010/main" val="11867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They are not goals. They are </a:t>
            </a:r>
            <a:r>
              <a:rPr lang="en-US" b="1" dirty="0"/>
              <a:t>solutions</a:t>
            </a:r>
            <a:r>
              <a:rPr lang="en-US" dirty="0"/>
              <a:t>.</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19</a:t>
            </a:fld>
            <a:endParaRPr lang="en-US" dirty="0"/>
          </a:p>
        </p:txBody>
      </p:sp>
    </p:spTree>
    <p:extLst>
      <p:ext uri="{BB962C8B-B14F-4D97-AF65-F5344CB8AC3E}">
        <p14:creationId xmlns:p14="http://schemas.microsoft.com/office/powerpoint/2010/main" val="324346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details.</a:t>
            </a:r>
          </a:p>
          <a:p>
            <a:r>
              <a:rPr lang="en-US" dirty="0"/>
              <a:t>Do not split the role!</a:t>
            </a:r>
          </a:p>
          <a:p>
            <a:r>
              <a:rPr lang="en-US" dirty="0"/>
              <a:t>You should have a designated architect who is authorized and accountable to design the system.</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20</a:t>
            </a:fld>
            <a:endParaRPr lang="en-US" dirty="0"/>
          </a:p>
        </p:txBody>
      </p:sp>
    </p:spTree>
    <p:extLst>
      <p:ext uri="{BB962C8B-B14F-4D97-AF65-F5344CB8AC3E}">
        <p14:creationId xmlns:p14="http://schemas.microsoft.com/office/powerpoint/2010/main" val="1168907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often write </a:t>
            </a:r>
            <a:r>
              <a:rPr lang="en-US" b="1" dirty="0"/>
              <a:t>prototype </a:t>
            </a:r>
            <a:r>
              <a:rPr lang="en-US" dirty="0"/>
              <a:t>code to determine the soundness/feasibility of an architecture. As far as is needed to determine technical feasibility.</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21</a:t>
            </a:fld>
            <a:endParaRPr lang="en-US" dirty="0"/>
          </a:p>
        </p:txBody>
      </p:sp>
    </p:spTree>
    <p:extLst>
      <p:ext uri="{BB962C8B-B14F-4D97-AF65-F5344CB8AC3E}">
        <p14:creationId xmlns:p14="http://schemas.microsoft.com/office/powerpoint/2010/main" val="95711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true that we write software to solve novel problems.</a:t>
            </a:r>
          </a:p>
          <a:p>
            <a:r>
              <a:rPr lang="en-US" dirty="0"/>
              <a:t>But the novel problem we are solving is different from how we solve it.</a:t>
            </a:r>
          </a:p>
          <a:p>
            <a:r>
              <a:rPr lang="en-US" dirty="0"/>
              <a:t>We often need to do common things, like storing and retrieving data.</a:t>
            </a:r>
          </a:p>
          <a:p>
            <a:r>
              <a:rPr lang="en-US" dirty="0"/>
              <a:t>Storing and retrieving data is not part of the novel problem you are solving.</a:t>
            </a:r>
          </a:p>
          <a:p>
            <a:r>
              <a:rPr lang="en-US" dirty="0"/>
              <a:t>In fact, people have given a lot of thought on the topic of storing data.</a:t>
            </a:r>
          </a:p>
          <a:p>
            <a:r>
              <a:rPr lang="en-US" dirty="0"/>
              <a:t>We can still reuse their approaches while doing novel things.</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22</a:t>
            </a:fld>
            <a:endParaRPr lang="en-US" dirty="0"/>
          </a:p>
        </p:txBody>
      </p:sp>
    </p:spTree>
    <p:extLst>
      <p:ext uri="{BB962C8B-B14F-4D97-AF65-F5344CB8AC3E}">
        <p14:creationId xmlns:p14="http://schemas.microsoft.com/office/powerpoint/2010/main" val="1814273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was proposed to solve deficiencies in some other architectural design process.</a:t>
            </a:r>
          </a:p>
          <a:p>
            <a:r>
              <a:rPr lang="en-US" dirty="0"/>
              <a:t>I would rather we study one process.</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23</a:t>
            </a:fld>
            <a:endParaRPr lang="en-US" dirty="0"/>
          </a:p>
        </p:txBody>
      </p:sp>
    </p:spTree>
    <p:extLst>
      <p:ext uri="{BB962C8B-B14F-4D97-AF65-F5344CB8AC3E}">
        <p14:creationId xmlns:p14="http://schemas.microsoft.com/office/powerpoint/2010/main" val="3000887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tell me. Do you enjoy the prospect of embarrassing yourself in front of your coworkers with your lack of knowledge of software engineering?</a:t>
            </a:r>
          </a:p>
          <a:p>
            <a:r>
              <a:rPr lang="en-US" dirty="0"/>
              <a:t>I want you to feel conversant in this terminology.</a:t>
            </a:r>
          </a:p>
          <a:p>
            <a:r>
              <a:rPr lang="en-US" dirty="0"/>
              <a:t>Merely knowing what the terms mean is not sufficient, but it is a good first step.</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24</a:t>
            </a:fld>
            <a:endParaRPr lang="en-US" dirty="0"/>
          </a:p>
        </p:txBody>
      </p:sp>
    </p:spTree>
    <p:extLst>
      <p:ext uri="{BB962C8B-B14F-4D97-AF65-F5344CB8AC3E}">
        <p14:creationId xmlns:p14="http://schemas.microsoft.com/office/powerpoint/2010/main" val="444360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Kanban is Japanese for “Trello board.”</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26</a:t>
            </a:fld>
            <a:endParaRPr lang="en-US" dirty="0"/>
          </a:p>
        </p:txBody>
      </p:sp>
    </p:spTree>
    <p:extLst>
      <p:ext uri="{BB962C8B-B14F-4D97-AF65-F5344CB8AC3E}">
        <p14:creationId xmlns:p14="http://schemas.microsoft.com/office/powerpoint/2010/main" val="3861857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you must know up front what the important quality attributes are, which often </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27</a:t>
            </a:fld>
            <a:endParaRPr lang="en-US" dirty="0"/>
          </a:p>
        </p:txBody>
      </p:sp>
    </p:spTree>
    <p:extLst>
      <p:ext uri="{BB962C8B-B14F-4D97-AF65-F5344CB8AC3E}">
        <p14:creationId xmlns:p14="http://schemas.microsoft.com/office/powerpoint/2010/main" val="107039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Rainer Ribback once said to me: “You still need a roadmap, or you’re just plain lost.”</a:t>
            </a:r>
          </a:p>
          <a:p>
            <a:r>
              <a:rPr lang="en-US" baseline="0" dirty="0"/>
              <a:t>Self-organizing teams must still </a:t>
            </a:r>
            <a:r>
              <a:rPr lang="en-US" b="1" baseline="0" dirty="0"/>
              <a:t>organize</a:t>
            </a:r>
            <a:r>
              <a:rPr lang="en-US" baseline="0" dirty="0"/>
              <a:t>. This simple insight is often lost on people.</a:t>
            </a:r>
          </a:p>
          <a:p>
            <a:r>
              <a:rPr lang="en-US" baseline="0" dirty="0"/>
              <a:t>Self-organization in agile is not the same thing as willful ignorance of software engineering.</a:t>
            </a:r>
          </a:p>
          <a:p>
            <a:r>
              <a:rPr lang="en-US" baseline="0" dirty="0"/>
              <a:t>There are well-known ways people begin a big software project. You should read about them.</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4</a:t>
            </a:fld>
            <a:endParaRPr lang="en-US" dirty="0"/>
          </a:p>
        </p:txBody>
      </p:sp>
    </p:spTree>
    <p:extLst>
      <p:ext uri="{BB962C8B-B14F-4D97-AF65-F5344CB8AC3E}">
        <p14:creationId xmlns:p14="http://schemas.microsoft.com/office/powerpoint/2010/main" val="398598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just said that this was our software process.</a:t>
            </a:r>
          </a:p>
          <a:p>
            <a:r>
              <a:rPr lang="en-US" dirty="0"/>
              <a:t>How might ADD seem antithetical to agile?</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28</a:t>
            </a:fld>
            <a:endParaRPr lang="en-US" dirty="0"/>
          </a:p>
        </p:txBody>
      </p:sp>
    </p:spTree>
    <p:extLst>
      <p:ext uri="{BB962C8B-B14F-4D97-AF65-F5344CB8AC3E}">
        <p14:creationId xmlns:p14="http://schemas.microsoft.com/office/powerpoint/2010/main" val="972239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30</a:t>
            </a:fld>
            <a:endParaRPr lang="en-US" dirty="0"/>
          </a:p>
        </p:txBody>
      </p:sp>
    </p:spTree>
    <p:extLst>
      <p:ext uri="{BB962C8B-B14F-4D97-AF65-F5344CB8AC3E}">
        <p14:creationId xmlns:p14="http://schemas.microsoft.com/office/powerpoint/2010/main" val="1241986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been following these practices in the creation of your systems?</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31</a:t>
            </a:fld>
            <a:endParaRPr lang="en-US" dirty="0"/>
          </a:p>
        </p:txBody>
      </p:sp>
    </p:spTree>
    <p:extLst>
      <p:ext uri="{BB962C8B-B14F-4D97-AF65-F5344CB8AC3E}">
        <p14:creationId xmlns:p14="http://schemas.microsoft.com/office/powerpoint/2010/main" val="2396074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Distinctions between high vs low-level design are ambiguous and confusing.</a:t>
            </a:r>
          </a:p>
          <a:p>
            <a:r>
              <a:rPr lang="en-US" dirty="0"/>
              <a:t>These are more precise.</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33</a:t>
            </a:fld>
            <a:endParaRPr lang="en-US" dirty="0"/>
          </a:p>
        </p:txBody>
      </p:sp>
    </p:spTree>
    <p:extLst>
      <p:ext uri="{BB962C8B-B14F-4D97-AF65-F5344CB8AC3E}">
        <p14:creationId xmlns:p14="http://schemas.microsoft.com/office/powerpoint/2010/main" val="164085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requirements drive the architecture.”</a:t>
            </a:r>
          </a:p>
          <a:p>
            <a:r>
              <a:rPr lang="en-US" dirty="0"/>
              <a:t>But there might be things not captured by the requirements – that’s what the architectural concerns are.</a:t>
            </a:r>
          </a:p>
          <a:p>
            <a:r>
              <a:rPr lang="en-US" dirty="0"/>
              <a:t>Example: DST, leap year.</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34</a:t>
            </a:fld>
            <a:endParaRPr lang="en-US" dirty="0"/>
          </a:p>
        </p:txBody>
      </p:sp>
    </p:spTree>
    <p:extLst>
      <p:ext uri="{BB962C8B-B14F-4D97-AF65-F5344CB8AC3E}">
        <p14:creationId xmlns:p14="http://schemas.microsoft.com/office/powerpoint/2010/main" val="2617773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Quality attributes significantly shape the architecture</a:t>
            </a:r>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35</a:t>
            </a:fld>
            <a:endParaRPr lang="en-US" dirty="0"/>
          </a:p>
        </p:txBody>
      </p:sp>
    </p:spTree>
    <p:extLst>
      <p:ext uri="{BB962C8B-B14F-4D97-AF65-F5344CB8AC3E}">
        <p14:creationId xmlns:p14="http://schemas.microsoft.com/office/powerpoint/2010/main" val="3940639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meaningless to say that a system will be “modifiable”, because every system is modifiable with respect to some changes and not modifiable with respect to others. One can, however, specify the modifiability response measure you would like to achieve (say, elapsed time or effort) in response to a specific change request.</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36</a:t>
            </a:fld>
            <a:endParaRPr lang="en-US" dirty="0"/>
          </a:p>
        </p:txBody>
      </p:sp>
    </p:spTree>
    <p:extLst>
      <p:ext uri="{BB962C8B-B14F-4D97-AF65-F5344CB8AC3E}">
        <p14:creationId xmlns:p14="http://schemas.microsoft.com/office/powerpoint/2010/main" val="3755402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is that the scenario is </a:t>
            </a:r>
            <a:r>
              <a:rPr lang="en-US" b="1" dirty="0"/>
              <a:t>falsifiable</a:t>
            </a:r>
            <a:r>
              <a:rPr lang="en-US" dirty="0"/>
              <a:t>.</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38</a:t>
            </a:fld>
            <a:endParaRPr lang="en-US" dirty="0"/>
          </a:p>
        </p:txBody>
      </p:sp>
    </p:spTree>
    <p:extLst>
      <p:ext uri="{BB962C8B-B14F-4D97-AF65-F5344CB8AC3E}">
        <p14:creationId xmlns:p14="http://schemas.microsoft.com/office/powerpoint/2010/main" val="3791709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Importance assigned by client, risk assigned by you.</a:t>
            </a:r>
          </a:p>
          <a:p>
            <a:r>
              <a:rPr lang="en-US" dirty="0"/>
              <a:t>We used RICE in 371.</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39</a:t>
            </a:fld>
            <a:endParaRPr lang="en-US" dirty="0"/>
          </a:p>
        </p:txBody>
      </p:sp>
    </p:spTree>
    <p:extLst>
      <p:ext uri="{BB962C8B-B14F-4D97-AF65-F5344CB8AC3E}">
        <p14:creationId xmlns:p14="http://schemas.microsoft.com/office/powerpoint/2010/main" val="859343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design concepts were well explained, but I want to use this time to further emphasize them</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40</a:t>
            </a:fld>
            <a:endParaRPr lang="en-US" dirty="0"/>
          </a:p>
        </p:txBody>
      </p:sp>
    </p:spTree>
    <p:extLst>
      <p:ext uri="{BB962C8B-B14F-4D97-AF65-F5344CB8AC3E}">
        <p14:creationId xmlns:p14="http://schemas.microsoft.com/office/powerpoint/2010/main" val="301748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teach a whole 10-week course on Software Architecture.</a:t>
            </a:r>
          </a:p>
          <a:p>
            <a:endParaRPr lang="en-US" b="0" dirty="0"/>
          </a:p>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7</a:t>
            </a:fld>
            <a:endParaRPr lang="en-US" dirty="0"/>
          </a:p>
        </p:txBody>
      </p:sp>
    </p:spTree>
    <p:extLst>
      <p:ext uri="{BB962C8B-B14F-4D97-AF65-F5344CB8AC3E}">
        <p14:creationId xmlns:p14="http://schemas.microsoft.com/office/powerpoint/2010/main" val="2379102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the names of the patterns themselves.</a:t>
            </a:r>
          </a:p>
          <a:p>
            <a:r>
              <a:rPr lang="en-US" dirty="0"/>
              <a:t>B: lists of questions you can ask yourself to see if you are using best-practices.</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49</a:t>
            </a:fld>
            <a:endParaRPr lang="en-US" dirty="0"/>
          </a:p>
        </p:txBody>
      </p:sp>
    </p:spTree>
    <p:extLst>
      <p:ext uri="{BB962C8B-B14F-4D97-AF65-F5344CB8AC3E}">
        <p14:creationId xmlns:p14="http://schemas.microsoft.com/office/powerpoint/2010/main" val="632911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layer is a coarse grained grouping of classes packages or subsystems that has cohesive responsibility for a system aspect</a:t>
            </a:r>
          </a:p>
          <a:p>
            <a:r>
              <a:rPr lang="en-US" dirty="0"/>
              <a:t>Higher layers call upon the services of lower layers</a:t>
            </a:r>
          </a:p>
          <a:p>
            <a:endParaRPr lang="en-US" dirty="0"/>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52</a:t>
            </a:fld>
            <a:endParaRPr lang="en-US"/>
          </a:p>
        </p:txBody>
      </p:sp>
    </p:spTree>
    <p:extLst>
      <p:ext uri="{BB962C8B-B14F-4D97-AF65-F5344CB8AC3E}">
        <p14:creationId xmlns:p14="http://schemas.microsoft.com/office/powerpoint/2010/main" val="1288777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Q8: The large-scale organization of software classes into packages, subsystems, and layers is called the system’s logical _Architecture__.</a:t>
            </a:r>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53</a:t>
            </a:fld>
            <a:endParaRPr lang="en-US"/>
          </a:p>
        </p:txBody>
      </p:sp>
    </p:spTree>
    <p:extLst>
      <p:ext uri="{BB962C8B-B14F-4D97-AF65-F5344CB8AC3E}">
        <p14:creationId xmlns:p14="http://schemas.microsoft.com/office/powerpoint/2010/main" val="1197558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Q9: List some layers that typically occur in object-oriented systems</a:t>
            </a:r>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55</a:t>
            </a:fld>
            <a:endParaRPr lang="en-US"/>
          </a:p>
        </p:txBody>
      </p:sp>
    </p:spTree>
    <p:extLst>
      <p:ext uri="{BB962C8B-B14F-4D97-AF65-F5344CB8AC3E}">
        <p14:creationId xmlns:p14="http://schemas.microsoft.com/office/powerpoint/2010/main" val="544095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53250" name="Rectangle 2"/>
          <p:cNvSpPr>
            <a:spLocks noGrp="1" noChangeArrowheads="1"/>
          </p:cNvSpPr>
          <p:nvPr>
            <p:ph type="body" idx="1"/>
          </p:nvPr>
        </p:nvSpPr>
        <p:spPr bwMode="auto">
          <a:xfrm>
            <a:off x="731520" y="4560570"/>
            <a:ext cx="5852160" cy="4320540"/>
          </a:xfrm>
          <a:prstGeom prst="rect">
            <a:avLst/>
          </a:prstGeom>
          <a:noFill/>
          <a:ln>
            <a:miter lim="800000"/>
            <a:headEnd/>
            <a:tailEnd/>
          </a:ln>
        </p:spPr>
        <p:txBody>
          <a:bodyPr>
            <a:prstTxWarp prst="textNoShape">
              <a:avLst/>
            </a:prstTxWarp>
          </a:bodyPr>
          <a:lstStyle/>
          <a:p>
            <a:r>
              <a:rPr lang="en-US" sz="2300" dirty="0">
                <a:latin typeface="Lucida Grande" charset="0"/>
                <a:ea typeface="Lucida Grande" charset="0"/>
                <a:cs typeface="Lucida Grande" charset="0"/>
                <a:sym typeface="Lucida Grande" charset="0"/>
              </a:rPr>
              <a:t>- Which is this?  (relaxed, Web calls Logging)</a:t>
            </a:r>
          </a:p>
          <a:p>
            <a:pPr>
              <a:buFontTx/>
              <a:buChar char="-"/>
            </a:pPr>
            <a:r>
              <a:rPr lang="en-US" sz="2300" dirty="0">
                <a:latin typeface="Lucida Grande" charset="0"/>
                <a:ea typeface="Lucida Grande" charset="0"/>
                <a:cs typeface="Lucida Grande" charset="0"/>
                <a:sym typeface="Lucida Grande" charset="0"/>
              </a:rPr>
              <a:t>Eventually we’ll see that “call” is an overstatement.  We really mean “depend on”.  Different patterns will let us have lower levels communicate to higher ones without depending on them.</a:t>
            </a:r>
          </a:p>
          <a:p>
            <a:pPr>
              <a:buFontTx/>
              <a:buNone/>
            </a:pPr>
            <a:r>
              <a:rPr lang="en-US" sz="2300" dirty="0">
                <a:latin typeface="Lucida Grande" charset="0"/>
                <a:ea typeface="Lucida Grande" charset="0"/>
                <a:cs typeface="Lucida Grande" charset="0"/>
                <a:sym typeface="Lucida Grande" charset="0"/>
              </a:rPr>
              <a:t>Q10:</a:t>
            </a:r>
            <a:r>
              <a:rPr lang="en-US" sz="2300" baseline="0" dirty="0">
                <a:latin typeface="Lucida Grande" charset="0"/>
                <a:ea typeface="Lucida Grande" charset="0"/>
                <a:cs typeface="Lucida Grande" charset="0"/>
                <a:sym typeface="Lucida Grande" charset="0"/>
              </a:rPr>
              <a:t>  What’s the difference between a strict and a relaxed layered architecture?</a:t>
            </a:r>
            <a:endParaRPr lang="en-US" sz="23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970160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Q2</a:t>
            </a:r>
            <a:r>
              <a:rPr lang="en-US" dirty="0"/>
              <a:t>: </a:t>
            </a:r>
            <a:r>
              <a:rPr lang="en-US" b="0" dirty="0"/>
              <a:t>True </a:t>
            </a:r>
            <a:r>
              <a:rPr lang="en-US" dirty="0"/>
              <a:t>or </a:t>
            </a:r>
            <a:r>
              <a:rPr lang="en-US" b="1" dirty="0"/>
              <a:t>false </a:t>
            </a:r>
            <a:r>
              <a:rPr lang="en-US" dirty="0"/>
              <a:t>(circle one): UML package diagrams only show the grouping of classes.</a:t>
            </a:r>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57</a:t>
            </a:fld>
            <a:endParaRPr lang="en-US"/>
          </a:p>
        </p:txBody>
      </p:sp>
    </p:spTree>
    <p:extLst>
      <p:ext uri="{BB962C8B-B14F-4D97-AF65-F5344CB8AC3E}">
        <p14:creationId xmlns:p14="http://schemas.microsoft.com/office/powerpoint/2010/main" val="18363550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731520" y="4560570"/>
            <a:ext cx="5852160" cy="4320540"/>
          </a:xfrm>
          <a:prstGeom prst="rect">
            <a:avLst/>
          </a:prstGeom>
          <a:noFill/>
          <a:ln>
            <a:miter lim="800000"/>
            <a:headEnd/>
            <a:tailEnd/>
          </a:ln>
        </p:spPr>
        <p:txBody>
          <a:bodyPr>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latin typeface="Lucida Grande" charset="0"/>
                <a:ea typeface="Lucida Grande" charset="0"/>
                <a:cs typeface="Lucida Grande" charset="0"/>
                <a:sym typeface="Lucida Grande" charset="0"/>
              </a:rPr>
              <a:t>Q4:</a:t>
            </a:r>
            <a:r>
              <a:rPr lang="en-US" sz="1200" b="1" baseline="0" dirty="0">
                <a:latin typeface="Lucida Grande" charset="0"/>
                <a:ea typeface="Lucida Grande" charset="0"/>
                <a:cs typeface="Lucida Grande" charset="0"/>
                <a:sym typeface="Lucida Grande" charset="0"/>
              </a:rPr>
              <a:t> </a:t>
            </a:r>
            <a:r>
              <a:rPr lang="en-US" sz="1200" dirty="0">
                <a:latin typeface="Lucida Grande" charset="0"/>
                <a:ea typeface="Lucida Grande" charset="0"/>
                <a:cs typeface="Lucida Grande" charset="0"/>
                <a:sym typeface="Lucida Grande" charset="0"/>
              </a:rPr>
              <a:t>List four problems that are mitigated by using a layered architecture.</a:t>
            </a:r>
            <a:r>
              <a:rPr lang="en-US" sz="1200" baseline="0" dirty="0">
                <a:latin typeface="Lucida Grande" charset="0"/>
                <a:ea typeface="Lucida Grande" charset="0"/>
                <a:cs typeface="Lucida Grande" charset="0"/>
                <a:sym typeface="Lucida Grande" charset="0"/>
              </a:rPr>
              <a:t> [Rippling source code changes, Intertwining of application and UI logic, Intertwining of application logic and technical services, Difficult division of labor]</a:t>
            </a:r>
            <a:endParaRPr lang="en-US" sz="1200" dirty="0">
              <a:latin typeface="Lucida Grande" charset="0"/>
              <a:ea typeface="Lucida Grande" charset="0"/>
              <a:cs typeface="Lucida Grande" charset="0"/>
              <a:sym typeface="Lucida Grande" charset="0"/>
            </a:endParaRPr>
          </a:p>
          <a:p>
            <a:r>
              <a:rPr lang="en-US" sz="1200" dirty="0">
                <a:latin typeface="Lucida Grande" charset="0"/>
                <a:ea typeface="Lucida Grande" charset="0"/>
                <a:cs typeface="Lucida Grande" charset="0"/>
                <a:sym typeface="Lucida Grande" charset="0"/>
              </a:rPr>
              <a:t>- i.e., a change in one requirement causes changes to most of the classes in the system</a:t>
            </a:r>
          </a:p>
          <a:p>
            <a:r>
              <a:rPr lang="en-US" sz="1200" dirty="0">
                <a:latin typeface="Lucida Grande" charset="0"/>
                <a:ea typeface="Lucida Grande" charset="0"/>
                <a:cs typeface="Lucida Grande" charset="0"/>
                <a:sym typeface="Lucida Grande" charset="0"/>
              </a:rPr>
              <a:t>- e.g., prevents changing of the UI</a:t>
            </a:r>
          </a:p>
          <a:p>
            <a:r>
              <a:rPr lang="en-US" sz="1200" dirty="0">
                <a:latin typeface="Lucida Grande" charset="0"/>
                <a:ea typeface="Lucida Grande" charset="0"/>
                <a:cs typeface="Lucida Grande" charset="0"/>
                <a:sym typeface="Lucida Grande" charset="0"/>
              </a:rPr>
              <a:t>- e.g., prevents plugging in new technical services (e.g., cloud-based storage)</a:t>
            </a:r>
          </a:p>
          <a:p>
            <a:pPr>
              <a:buFontTx/>
              <a:buChar char="-"/>
            </a:pPr>
            <a:r>
              <a:rPr lang="en-US" sz="1200" dirty="0">
                <a:latin typeface="Lucida Grande" charset="0"/>
                <a:ea typeface="Lucida Grande" charset="0"/>
                <a:cs typeface="Lucida Grande" charset="0"/>
                <a:sym typeface="Lucida Grande" charset="0"/>
              </a:rPr>
              <a:t>different teams can work on different layers</a:t>
            </a:r>
          </a:p>
        </p:txBody>
      </p:sp>
    </p:spTree>
    <p:extLst>
      <p:ext uri="{BB962C8B-B14F-4D97-AF65-F5344CB8AC3E}">
        <p14:creationId xmlns:p14="http://schemas.microsoft.com/office/powerpoint/2010/main" val="1503874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latin typeface="Lucida Grande" charset="0"/>
                <a:ea typeface="Lucida Grande" charset="0"/>
                <a:cs typeface="Lucida Grande" charset="0"/>
                <a:sym typeface="Lucida Grande" charset="0"/>
              </a:rPr>
              <a:t>Q5: </a:t>
            </a:r>
            <a:r>
              <a:rPr lang="en-US" sz="1200" dirty="0">
                <a:latin typeface="Lucida Grande" charset="0"/>
                <a:ea typeface="Lucida Grande" charset="0"/>
                <a:cs typeface="Lucida Grande" charset="0"/>
                <a:sym typeface="Lucida Grande" charset="0"/>
              </a:rPr>
              <a:t>For each of the following common layers in a layered architecture, give an example.  The first one is done for you: [Application: server-side interface to clients in web-based system (session state); Domain: services like POS</a:t>
            </a:r>
            <a:r>
              <a:rPr lang="en-US" sz="1200" baseline="0" dirty="0">
                <a:latin typeface="Lucida Grande" charset="0"/>
                <a:ea typeface="Lucida Grande" charset="0"/>
                <a:cs typeface="Lucida Grande" charset="0"/>
                <a:sym typeface="Lucida Grande" charset="0"/>
              </a:rPr>
              <a:t> or billing; Technical services: persistence (database), rules engine]</a:t>
            </a:r>
            <a:endParaRPr lang="en-US" sz="1200" dirty="0">
              <a:latin typeface="Lucida Grande" charset="0"/>
              <a:ea typeface="Lucida Grande" charset="0"/>
              <a:cs typeface="Lucida Grande" charset="0"/>
              <a:sym typeface="Lucida Grande" charset="0"/>
            </a:endParaRPr>
          </a:p>
          <a:p>
            <a:r>
              <a:rPr lang="en-US" sz="1200" dirty="0">
                <a:latin typeface="Lucida Grande" charset="0"/>
                <a:ea typeface="Lucida Grande" charset="0"/>
                <a:cs typeface="Lucida Grande" charset="0"/>
                <a:sym typeface="Lucida Grande" charset="0"/>
              </a:rPr>
              <a:t>APP- server-side interface to clients in web-based system (e.g., session state)</a:t>
            </a:r>
          </a:p>
          <a:p>
            <a:r>
              <a:rPr lang="en-US" sz="1200" dirty="0">
                <a:latin typeface="Lucida Grande" charset="0"/>
                <a:ea typeface="Lucida Grande" charset="0"/>
                <a:cs typeface="Lucida Grande" charset="0"/>
                <a:sym typeface="Lucida Grande" charset="0"/>
              </a:rPr>
              <a:t>Domain- models the problem domain</a:t>
            </a:r>
          </a:p>
          <a:p>
            <a:r>
              <a:rPr lang="en-US" sz="1200" dirty="0">
                <a:latin typeface="Lucida Grande" charset="0"/>
                <a:ea typeface="Lucida Grande" charset="0"/>
                <a:cs typeface="Lucida Grande" charset="0"/>
                <a:sym typeface="Lucida Grande" charset="0"/>
              </a:rPr>
              <a:t>Business </a:t>
            </a:r>
            <a:r>
              <a:rPr lang="en-US" sz="1200" dirty="0" err="1">
                <a:latin typeface="Lucida Grande" charset="0"/>
                <a:ea typeface="Lucida Grande" charset="0"/>
                <a:cs typeface="Lucida Grande" charset="0"/>
                <a:sym typeface="Lucida Grande" charset="0"/>
              </a:rPr>
              <a:t>Infr</a:t>
            </a:r>
            <a:r>
              <a:rPr lang="en-US" sz="1200" dirty="0">
                <a:latin typeface="Lucida Grande" charset="0"/>
                <a:ea typeface="Lucida Grande" charset="0"/>
                <a:cs typeface="Lucida Grande" charset="0"/>
                <a:sym typeface="Lucida Grande" charset="0"/>
              </a:rPr>
              <a:t>.- high-level reusable infrastructure (e.g., currency conversion, sales tax)</a:t>
            </a:r>
          </a:p>
          <a:p>
            <a:pPr>
              <a:buFontTx/>
              <a:buNone/>
            </a:pPr>
            <a:endParaRPr lang="en-US" sz="1200" b="1" dirty="0">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99CB88E9-65C7-B546-AF03-1B27CAF8A37D}" type="slidenum">
              <a:rPr lang="en-US" smtClean="0"/>
              <a:pPr>
                <a:defRPr/>
              </a:pPr>
              <a:t>60</a:t>
            </a:fld>
            <a:endParaRPr lang="en-US"/>
          </a:p>
        </p:txBody>
      </p:sp>
    </p:spTree>
    <p:extLst>
      <p:ext uri="{BB962C8B-B14F-4D97-AF65-F5344CB8AC3E}">
        <p14:creationId xmlns:p14="http://schemas.microsoft.com/office/powerpoint/2010/main" val="2087616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0722" name="Rectangle 2"/>
          <p:cNvSpPr>
            <a:spLocks noGrp="1" noChangeArrowheads="1"/>
          </p:cNvSpPr>
          <p:nvPr>
            <p:ph type="body" idx="1"/>
          </p:nvPr>
        </p:nvSpPr>
        <p:spPr bwMode="auto">
          <a:xfrm>
            <a:off x="731520" y="4560570"/>
            <a:ext cx="5852160" cy="4320540"/>
          </a:xfrm>
          <a:prstGeom prst="rect">
            <a:avLst/>
          </a:prstGeom>
          <a:noFill/>
          <a:ln>
            <a:miter lim="800000"/>
            <a:headEnd/>
            <a:tailEnd/>
          </a:ln>
        </p:spPr>
        <p:txBody>
          <a:bodyPr>
            <a:prstTxWarp prst="textNoShape">
              <a:avLst/>
            </a:prstTxWarp>
          </a:bodyPr>
          <a:lstStyle/>
          <a:p>
            <a:r>
              <a:rPr lang="en-US" sz="1200" dirty="0">
                <a:latin typeface="Lucida Grande" charset="0"/>
                <a:ea typeface="Lucida Grande" charset="0"/>
                <a:cs typeface="Lucida Grande" charset="0"/>
                <a:sym typeface="Lucida Grande" charset="0"/>
              </a:rPr>
              <a:t>Continued</a:t>
            </a:r>
            <a:r>
              <a:rPr lang="en-US" sz="1200" baseline="0" dirty="0">
                <a:latin typeface="Lucida Grande" charset="0"/>
                <a:ea typeface="Lucida Grande" charset="0"/>
                <a:cs typeface="Lucida Grande" charset="0"/>
                <a:sym typeface="Lucida Grande" charset="0"/>
              </a:rPr>
              <a:t> from previous page…gray area</a:t>
            </a:r>
            <a:endParaRPr lang="en-US" sz="1200" dirty="0">
              <a:latin typeface="Lucida Grande" charset="0"/>
              <a:ea typeface="Lucida Grande" charset="0"/>
              <a:cs typeface="Lucida Grande" charset="0"/>
              <a:sym typeface="Lucida Grande" charset="0"/>
            </a:endParaRPr>
          </a:p>
          <a:p>
            <a:r>
              <a:rPr lang="en-US" sz="1200" dirty="0">
                <a:latin typeface="Lucida Grande" charset="0"/>
                <a:ea typeface="Lucida Grande" charset="0"/>
                <a:cs typeface="Lucida Grande" charset="0"/>
                <a:sym typeface="Lucida Grande" charset="0"/>
              </a:rPr>
              <a:t>- medium-level reusable infrastructure (e.g., persistence, security)</a:t>
            </a:r>
          </a:p>
          <a:p>
            <a:pPr>
              <a:buFontTx/>
              <a:buChar char="-"/>
            </a:pPr>
            <a:r>
              <a:rPr lang="en-US" sz="1200" dirty="0">
                <a:latin typeface="Lucida Grande" charset="0"/>
                <a:ea typeface="Lucida Grande" charset="0"/>
                <a:cs typeface="Lucida Grande" charset="0"/>
                <a:sym typeface="Lucida Grande" charset="0"/>
              </a:rPr>
              <a:t>low-level reusable infrastructure (collection classes, math, network and file I/O)</a:t>
            </a:r>
          </a:p>
          <a:p>
            <a:pPr>
              <a:buFontTx/>
              <a:buNone/>
            </a:pPr>
            <a:endParaRPr lang="en-US" sz="1200" dirty="0">
              <a:latin typeface="Lucida Grande" charset="0"/>
              <a:ea typeface="Lucida Grande" charset="0"/>
              <a:cs typeface="Lucida Grande" charset="0"/>
              <a:sym typeface="Lucida Grande" charset="0"/>
            </a:endParaRPr>
          </a:p>
          <a:p>
            <a:pPr>
              <a:buFontTx/>
              <a:buNone/>
            </a:pPr>
            <a:r>
              <a:rPr lang="en-US" sz="1200" b="1" dirty="0">
                <a:latin typeface="Lucida Grande" charset="0"/>
                <a:ea typeface="Lucida Grande" charset="0"/>
                <a:cs typeface="Lucida Grande" charset="0"/>
                <a:sym typeface="Lucida Grande" charset="0"/>
              </a:rPr>
              <a:t>Q5: </a:t>
            </a:r>
            <a:r>
              <a:rPr lang="en-US" sz="1200" dirty="0">
                <a:latin typeface="Lucida Grande" charset="0"/>
                <a:ea typeface="Lucida Grande" charset="0"/>
                <a:cs typeface="Lucida Grande" charset="0"/>
                <a:sym typeface="Lucida Grande" charset="0"/>
              </a:rPr>
              <a:t>For each of the following common layers in a layered architecture, give an example.  The first one is done for you:</a:t>
            </a:r>
          </a:p>
        </p:txBody>
      </p:sp>
    </p:spTree>
    <p:extLst>
      <p:ext uri="{BB962C8B-B14F-4D97-AF65-F5344CB8AC3E}">
        <p14:creationId xmlns:p14="http://schemas.microsoft.com/office/powerpoint/2010/main" val="1468458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839984-04FC-45EE-A2D9-ADAE2C865A84}" type="slidenum">
              <a:rPr lang="en-US" smtClean="0"/>
              <a:t>9</a:t>
            </a:fld>
            <a:endParaRPr lang="en-US"/>
          </a:p>
        </p:txBody>
      </p:sp>
    </p:spTree>
    <p:extLst>
      <p:ext uri="{BB962C8B-B14F-4D97-AF65-F5344CB8AC3E}">
        <p14:creationId xmlns:p14="http://schemas.microsoft.com/office/powerpoint/2010/main" val="390530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And yet we’ve had students turn in cartoons before, thinking they were use cases.</a:t>
            </a:r>
          </a:p>
        </p:txBody>
      </p:sp>
      <p:sp>
        <p:nvSpPr>
          <p:cNvPr id="4" name="Slide Number Placeholder 3"/>
          <p:cNvSpPr>
            <a:spLocks noGrp="1"/>
          </p:cNvSpPr>
          <p:nvPr>
            <p:ph type="sldNum" sz="quarter" idx="10"/>
          </p:nvPr>
        </p:nvSpPr>
        <p:spPr/>
        <p:txBody>
          <a:bodyPr/>
          <a:lstStyle/>
          <a:p>
            <a:fld id="{EA839984-04FC-45EE-A2D9-ADAE2C865A84}" type="slidenum">
              <a:rPr lang="en-US" smtClean="0"/>
              <a:t>10</a:t>
            </a:fld>
            <a:endParaRPr lang="en-US"/>
          </a:p>
        </p:txBody>
      </p:sp>
    </p:spTree>
    <p:extLst>
      <p:ext uri="{BB962C8B-B14F-4D97-AF65-F5344CB8AC3E}">
        <p14:creationId xmlns:p14="http://schemas.microsoft.com/office/powerpoint/2010/main" val="109295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often confuse the use case diagram</a:t>
            </a:r>
            <a:r>
              <a:rPr lang="en-US" baseline="0" dirty="0"/>
              <a:t> with the use case itself.</a:t>
            </a:r>
            <a:endParaRPr lang="en-US" dirty="0"/>
          </a:p>
        </p:txBody>
      </p:sp>
      <p:sp>
        <p:nvSpPr>
          <p:cNvPr id="4" name="Slide Number Placeholder 3"/>
          <p:cNvSpPr>
            <a:spLocks noGrp="1"/>
          </p:cNvSpPr>
          <p:nvPr>
            <p:ph type="sldNum" sz="quarter" idx="10"/>
          </p:nvPr>
        </p:nvSpPr>
        <p:spPr/>
        <p:txBody>
          <a:bodyPr/>
          <a:lstStyle/>
          <a:p>
            <a:fld id="{EA839984-04FC-45EE-A2D9-ADAE2C865A84}" type="slidenum">
              <a:rPr lang="en-US" smtClean="0"/>
              <a:t>11</a:t>
            </a:fld>
            <a:endParaRPr lang="en-US"/>
          </a:p>
        </p:txBody>
      </p:sp>
    </p:spTree>
    <p:extLst>
      <p:ext uri="{BB962C8B-B14F-4D97-AF65-F5344CB8AC3E}">
        <p14:creationId xmlns:p14="http://schemas.microsoft.com/office/powerpoint/2010/main" val="29803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neither a use case nor a use case diagram.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first glance, this appears to be a use case diagram.</a:t>
            </a:r>
          </a:p>
          <a:p>
            <a:r>
              <a:rPr lang="en-US" dirty="0"/>
              <a:t>On close inspection: the diagram appears to be made-up process flow syntax for a </a:t>
            </a:r>
            <a:r>
              <a:rPr lang="en-US" b="1" dirty="0"/>
              <a:t>single</a:t>
            </a:r>
            <a:r>
              <a:rPr lang="en-US" dirty="0"/>
              <a:t> use case. The second “level” of arrows show system responses.</a:t>
            </a:r>
          </a:p>
        </p:txBody>
      </p:sp>
      <p:sp>
        <p:nvSpPr>
          <p:cNvPr id="4" name="Slide Number Placeholder 3"/>
          <p:cNvSpPr>
            <a:spLocks noGrp="1"/>
          </p:cNvSpPr>
          <p:nvPr>
            <p:ph type="sldNum" sz="quarter" idx="10"/>
          </p:nvPr>
        </p:nvSpPr>
        <p:spPr/>
        <p:txBody>
          <a:bodyPr/>
          <a:lstStyle/>
          <a:p>
            <a:fld id="{EA839984-04FC-45EE-A2D9-ADAE2C865A84}" type="slidenum">
              <a:rPr lang="en-US" smtClean="0"/>
              <a:t>12</a:t>
            </a:fld>
            <a:endParaRPr lang="en-US"/>
          </a:p>
        </p:txBody>
      </p:sp>
    </p:spTree>
    <p:extLst>
      <p:ext uri="{BB962C8B-B14F-4D97-AF65-F5344CB8AC3E}">
        <p14:creationId xmlns:p14="http://schemas.microsoft.com/office/powerpoint/2010/main" val="241751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closer to a </a:t>
            </a:r>
            <a:r>
              <a:rPr lang="en-US" b="1" dirty="0"/>
              <a:t>user story</a:t>
            </a:r>
            <a:r>
              <a:rPr lang="en-US" dirty="0"/>
              <a:t>.</a:t>
            </a: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13</a:t>
            </a:fld>
            <a:endParaRPr lang="en-US" dirty="0"/>
          </a:p>
        </p:txBody>
      </p:sp>
    </p:spTree>
    <p:extLst>
      <p:ext uri="{BB962C8B-B14F-4D97-AF65-F5344CB8AC3E}">
        <p14:creationId xmlns:p14="http://schemas.microsoft.com/office/powerpoint/2010/main" val="4108987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is the </a:t>
            </a:r>
            <a:r>
              <a:rPr lang="en-US" b="1" dirty="0"/>
              <a:t>system response</a:t>
            </a:r>
            <a:r>
              <a:rPr lang="en-US" dirty="0"/>
              <a:t>? The “use case without the system response” is the #1 </a:t>
            </a:r>
            <a:r>
              <a:rPr lang="en-US" dirty="0" err="1"/>
              <a:t>studentism</a:t>
            </a:r>
            <a:r>
              <a:rPr lang="en-US" dirty="0"/>
              <a:t> of</a:t>
            </a:r>
            <a:r>
              <a:rPr lang="en-US" baseline="0" dirty="0"/>
              <a:t> use cases.</a:t>
            </a:r>
            <a:endParaRPr lang="en-US" dirty="0"/>
          </a:p>
          <a:p>
            <a:r>
              <a:rPr lang="en-US" dirty="0"/>
              <a:t>A </a:t>
            </a:r>
            <a:r>
              <a:rPr lang="en-US" b="1" dirty="0"/>
              <a:t>use case </a:t>
            </a:r>
            <a:r>
              <a:rPr lang="en-US" dirty="0"/>
              <a:t>must </a:t>
            </a:r>
            <a:r>
              <a:rPr lang="en-US" b="1" dirty="0"/>
              <a:t>use </a:t>
            </a:r>
            <a:r>
              <a:rPr lang="en-US" dirty="0"/>
              <a:t>a system.</a:t>
            </a:r>
            <a:r>
              <a:rPr lang="en-US" baseline="0" dirty="0"/>
              <a:t> </a:t>
            </a:r>
            <a:r>
              <a:rPr lang="en-US" dirty="0"/>
              <a:t>This is more of a </a:t>
            </a:r>
            <a:r>
              <a:rPr lang="en-US" b="1" dirty="0"/>
              <a:t>business process</a:t>
            </a:r>
            <a:r>
              <a:rPr lang="en-US" dirty="0"/>
              <a:t>.</a:t>
            </a:r>
          </a:p>
          <a:p>
            <a:r>
              <a:rPr lang="en-US" dirty="0"/>
              <a:t>The “</a:t>
            </a:r>
            <a:r>
              <a:rPr lang="en-US" b="1" dirty="0"/>
              <a:t>allow</a:t>
            </a:r>
            <a:r>
              <a:rPr lang="en-US" dirty="0"/>
              <a:t>” verb in the Description is the</a:t>
            </a:r>
            <a:r>
              <a:rPr lang="en-US" baseline="0" dirty="0"/>
              <a:t> root of the problem. The student did not think about what the system will actually do.</a:t>
            </a:r>
            <a:endParaRPr lang="en-US" dirty="0"/>
          </a:p>
        </p:txBody>
      </p:sp>
      <p:sp>
        <p:nvSpPr>
          <p:cNvPr id="4" name="Slide Number Placeholder 3"/>
          <p:cNvSpPr>
            <a:spLocks noGrp="1"/>
          </p:cNvSpPr>
          <p:nvPr>
            <p:ph type="sldNum" sz="quarter" idx="10"/>
          </p:nvPr>
        </p:nvSpPr>
        <p:spPr/>
        <p:txBody>
          <a:bodyPr/>
          <a:lstStyle/>
          <a:p>
            <a:fld id="{EA839984-04FC-45EE-A2D9-ADAE2C865A84}" type="slidenum">
              <a:rPr lang="en-US" smtClean="0"/>
              <a:t>14</a:t>
            </a:fld>
            <a:endParaRPr lang="en-US"/>
          </a:p>
        </p:txBody>
      </p:sp>
    </p:spTree>
    <p:extLst>
      <p:ext uri="{BB962C8B-B14F-4D97-AF65-F5344CB8AC3E}">
        <p14:creationId xmlns:p14="http://schemas.microsoft.com/office/powerpoint/2010/main" val="748321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prstTxWarp prst="textNoShape">
                <a:avLst/>
              </a:prstTxWarp>
            </a:bodyPr>
            <a:lstStyle/>
            <a:p>
              <a:pPr algn="ctr" eaLnBrk="1" hangingPunct="1">
                <a:defRPr/>
              </a:pPr>
              <a:endParaRPr lang="en-US"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grpSp>
          <p:nvGrpSpPr>
            <p:cNvPr id="7" name="Group 5"/>
            <p:cNvGrpSpPr>
              <a:grpSpLocks/>
            </p:cNvGrpSpPr>
            <p:nvPr userDrawn="1"/>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9" name="Rectangle 7"/>
              <p:cNvSpPr>
                <a:spLocks noChangeArrowheads="1"/>
              </p:cNvSpPr>
              <p:nvPr/>
            </p:nvSpPr>
            <p:spPr bwMode="auto">
              <a:xfrm>
                <a:off x="1081" y="1065"/>
                <a:ext cx="362" cy="405"/>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0" name="Rectangle 8"/>
              <p:cNvSpPr>
                <a:spLocks noChangeArrowheads="1"/>
              </p:cNvSpPr>
              <p:nvPr/>
            </p:nvSpPr>
            <p:spPr bwMode="auto">
              <a:xfrm>
                <a:off x="1437" y="672"/>
                <a:ext cx="369" cy="400"/>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1" name="Rectangle 9"/>
              <p:cNvSpPr>
                <a:spLocks noChangeArrowheads="1"/>
              </p:cNvSpPr>
              <p:nvPr/>
            </p:nvSpPr>
            <p:spPr bwMode="auto">
              <a:xfrm>
                <a:off x="719" y="2257"/>
                <a:ext cx="368" cy="404"/>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2" name="Rectangle 10"/>
              <p:cNvSpPr>
                <a:spLocks noChangeArrowheads="1"/>
              </p:cNvSpPr>
              <p:nvPr/>
            </p:nvSpPr>
            <p:spPr bwMode="auto">
              <a:xfrm>
                <a:off x="1437" y="1065"/>
                <a:ext cx="369" cy="405"/>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3" name="Rectangle 11"/>
              <p:cNvSpPr>
                <a:spLocks noChangeArrowheads="1"/>
              </p:cNvSpPr>
              <p:nvPr/>
            </p:nvSpPr>
            <p:spPr bwMode="auto">
              <a:xfrm>
                <a:off x="719" y="1464"/>
                <a:ext cx="368" cy="399"/>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4" name="Rectangle 12"/>
              <p:cNvSpPr>
                <a:spLocks noChangeArrowheads="1"/>
              </p:cNvSpPr>
              <p:nvPr/>
            </p:nvSpPr>
            <p:spPr bwMode="auto">
              <a:xfrm>
                <a:off x="0" y="1464"/>
                <a:ext cx="367" cy="399"/>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5" name="Rectangle 13"/>
              <p:cNvSpPr>
                <a:spLocks noChangeArrowheads="1"/>
              </p:cNvSpPr>
              <p:nvPr/>
            </p:nvSpPr>
            <p:spPr bwMode="auto">
              <a:xfrm>
                <a:off x="1081" y="1464"/>
                <a:ext cx="362" cy="399"/>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6" name="Rectangle 14"/>
              <p:cNvSpPr>
                <a:spLocks noChangeArrowheads="1"/>
              </p:cNvSpPr>
              <p:nvPr/>
            </p:nvSpPr>
            <p:spPr bwMode="auto">
              <a:xfrm>
                <a:off x="361" y="1857"/>
                <a:ext cx="363" cy="406"/>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17" name="Rectangle 15"/>
              <p:cNvSpPr>
                <a:spLocks noChangeArrowheads="1"/>
              </p:cNvSpPr>
              <p:nvPr/>
            </p:nvSpPr>
            <p:spPr bwMode="auto">
              <a:xfrm>
                <a:off x="719" y="1857"/>
                <a:ext cx="368" cy="406"/>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grpSp>
      </p:grpSp>
      <p:sp>
        <p:nvSpPr>
          <p:cNvPr id="18" name="Line 21"/>
          <p:cNvSpPr>
            <a:spLocks noChangeShapeType="1"/>
          </p:cNvSpPr>
          <p:nvPr/>
        </p:nvSpPr>
        <p:spPr bwMode="auto">
          <a:xfrm>
            <a:off x="228600" y="6400800"/>
            <a:ext cx="8686800" cy="0"/>
          </a:xfrm>
          <a:prstGeom prst="line">
            <a:avLst/>
          </a:prstGeom>
          <a:noFill/>
          <a:ln w="38100">
            <a:solidFill>
              <a:srgbClr val="A13214"/>
            </a:solidFill>
            <a:round/>
            <a:headEnd/>
            <a:tailEnd/>
          </a:ln>
          <a:effectLst/>
        </p:spPr>
        <p:txBody>
          <a:bodyPr>
            <a:prstTxWarp prst="textNoShape">
              <a:avLst/>
            </a:prstTxWarp>
          </a:bodyPr>
          <a:lstStyle/>
          <a:p>
            <a:pPr>
              <a:defRPr/>
            </a:pPr>
            <a:endParaRPr lang="en-US" dirty="0"/>
          </a:p>
        </p:txBody>
      </p:sp>
      <p:pic>
        <p:nvPicPr>
          <p:cNvPr id="19" name="Picture 31" descr="rose4"/>
          <p:cNvPicPr>
            <a:picLocks noChangeAspect="1" noChangeArrowheads="1"/>
          </p:cNvPicPr>
          <p:nvPr userDrawn="1"/>
        </p:nvPicPr>
        <p:blipFill>
          <a:blip r:embed="rId2">
            <a:alphaModFix/>
          </a:blip>
          <a:srcRect l="12895" t="22858"/>
          <a:stretch>
            <a:fillRect/>
          </a:stretch>
        </p:blipFill>
        <p:spPr bwMode="auto">
          <a:xfrm>
            <a:off x="5784576" y="6300787"/>
            <a:ext cx="3359424" cy="557213"/>
          </a:xfrm>
          <a:prstGeom prst="rect">
            <a:avLst/>
          </a:prstGeom>
          <a:noFill/>
        </p:spPr>
      </p:pic>
      <p:sp>
        <p:nvSpPr>
          <p:cNvPr id="4115" name="Rectangle 19"/>
          <p:cNvSpPr>
            <a:spLocks noGrp="1" noChangeArrowheads="1"/>
          </p:cNvSpPr>
          <p:nvPr>
            <p:ph type="ctrTitle"/>
          </p:nvPr>
        </p:nvSpPr>
        <p:spPr>
          <a:xfrm>
            <a:off x="2971800" y="1828800"/>
            <a:ext cx="6019800" cy="2209800"/>
          </a:xfrm>
        </p:spPr>
        <p:txBody>
          <a:bodyPr/>
          <a:lstStyle>
            <a:lvl1pPr>
              <a:defRPr sz="4200">
                <a:solidFill>
                  <a:schemeClr val="tx2"/>
                </a:solidFill>
                <a:effectLst>
                  <a:outerShdw blurRad="50800" dist="38100" dir="2700000" algn="br">
                    <a:srgbClr val="000000">
                      <a:alpha val="43000"/>
                    </a:srgbClr>
                  </a:outerShdw>
                </a:effectLst>
              </a:defRPr>
            </a:lvl1pPr>
          </a:lstStyle>
          <a:p>
            <a:r>
              <a:rPr lang="en-US" dirty="0"/>
              <a:t>Click to edit Master title style</a:t>
            </a:r>
          </a:p>
        </p:txBody>
      </p:sp>
      <p:sp>
        <p:nvSpPr>
          <p:cNvPr id="4116" name="Rectangle 20"/>
          <p:cNvSpPr>
            <a:spLocks noGrp="1" noChangeArrowheads="1"/>
          </p:cNvSpPr>
          <p:nvPr>
            <p:ph type="subTitle" idx="1"/>
          </p:nvPr>
        </p:nvSpPr>
        <p:spPr>
          <a:xfrm>
            <a:off x="2971800" y="4267200"/>
            <a:ext cx="6019800" cy="1752600"/>
          </a:xfrm>
        </p:spPr>
        <p:txBody>
          <a:bodyPr/>
          <a:lstStyle>
            <a:lvl1pPr marL="0" indent="0">
              <a:buFont typeface="Wingdings" charset="2"/>
              <a:buNone/>
              <a:defRPr sz="2800"/>
            </a:lvl1pPr>
          </a:lstStyle>
          <a:p>
            <a:r>
              <a:rPr lang="en-US"/>
              <a:t>Click to edit Master subtitle style</a:t>
            </a:r>
          </a:p>
        </p:txBody>
      </p:sp>
      <p:sp>
        <p:nvSpPr>
          <p:cNvPr id="20"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dirty="0"/>
          </a:p>
        </p:txBody>
      </p:sp>
      <p:sp>
        <p:nvSpPr>
          <p:cNvPr id="21" name="Rectangle 17"/>
          <p:cNvSpPr>
            <a:spLocks noGrp="1" noChangeArrowheads="1"/>
          </p:cNvSpPr>
          <p:nvPr>
            <p:ph type="ftr" sz="quarter" idx="11"/>
          </p:nvPr>
        </p:nvSpPr>
        <p:spPr/>
        <p:txBody>
          <a:bodyPr/>
          <a:lstStyle>
            <a:lvl1pPr>
              <a:defRPr/>
            </a:lvl1pPr>
          </a:lstStyle>
          <a:p>
            <a:pPr>
              <a:defRPr/>
            </a:pPr>
            <a:endParaRPr lang="en-US" dirty="0"/>
          </a:p>
        </p:txBody>
      </p:sp>
      <p:sp>
        <p:nvSpPr>
          <p:cNvPr id="22" name="Rectangle 18"/>
          <p:cNvSpPr>
            <a:spLocks noGrp="1" noChangeArrowheads="1"/>
          </p:cNvSpPr>
          <p:nvPr>
            <p:ph type="sldNum" sz="quarter" idx="12"/>
          </p:nvPr>
        </p:nvSpPr>
        <p:spPr/>
        <p:txBody>
          <a:bodyPr/>
          <a:lstStyle>
            <a:lvl1pPr>
              <a:defRPr/>
            </a:lvl1pPr>
          </a:lstStyle>
          <a:p>
            <a:pPr>
              <a:defRPr/>
            </a:pPr>
            <a:fld id="{A655A555-AB5D-AB47-9A04-8ECC014EEA59}"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BD83C5A2-3CDB-8D43-803E-A3728E607B30}"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2EA58896-62B4-C440-B032-A29F26D1A7E0}"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764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6400"/>
            <a:ext cx="4038600" cy="4495800"/>
          </a:xfrm>
        </p:spPr>
        <p:txBody>
          <a:bodyPr/>
          <a:lstStyle/>
          <a:p>
            <a:pPr lvl="0"/>
            <a:endParaRPr lang="en-US" noProof="0" dirty="0"/>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E1B87EBC-9861-6140-A321-9ACAA360D569}"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a:t>Click to edit Master title style</a:t>
            </a:r>
          </a:p>
        </p:txBody>
      </p:sp>
      <p:sp>
        <p:nvSpPr>
          <p:cNvPr id="3" name="Content Placeholder 2"/>
          <p:cNvSpPr>
            <a:spLocks noGrp="1"/>
          </p:cNvSpPr>
          <p:nvPr>
            <p:ph idx="1"/>
          </p:nvPr>
        </p:nvSpPr>
        <p:spPr>
          <a:xfrm>
            <a:off x="457200" y="990600"/>
            <a:ext cx="8229600" cy="54102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E5C88F01-88A4-0A49-A992-66D74FFC0B59}"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CDFE2931-4B0B-694B-995F-A2D88DDB819C}" type="slidenum">
              <a:rPr lang="en-US"/>
              <a:pPr>
                <a:defRPr/>
              </a:pPr>
              <a:t>‹#›</a:t>
            </a:fld>
            <a:endParaRPr lang="en-US"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lstStyle/>
          <a:p>
            <a:r>
              <a:rPr lang="en-US"/>
              <a:t>Click to edit Master title style</a:t>
            </a:r>
          </a:p>
        </p:txBody>
      </p:sp>
      <p:sp>
        <p:nvSpPr>
          <p:cNvPr id="3" name="Content Placeholder 2"/>
          <p:cNvSpPr>
            <a:spLocks noGrp="1"/>
          </p:cNvSpPr>
          <p:nvPr>
            <p:ph sz="half" idx="1"/>
          </p:nvPr>
        </p:nvSpPr>
        <p:spPr>
          <a:xfrm>
            <a:off x="457200" y="10668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668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37F6D2B4-435D-E74A-8285-6CF81365FB58}"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3"/>
          <p:cNvSpPr>
            <a:spLocks noGrp="1" noChangeArrowheads="1"/>
          </p:cNvSpPr>
          <p:nvPr>
            <p:ph type="sldNum" sz="quarter" idx="11"/>
          </p:nvPr>
        </p:nvSpPr>
        <p:spPr>
          <a:ln/>
        </p:spPr>
        <p:txBody>
          <a:bodyPr/>
          <a:lstStyle>
            <a:lvl1pPr>
              <a:defRPr/>
            </a:lvl1pPr>
          </a:lstStyle>
          <a:p>
            <a:pPr>
              <a:defRPr/>
            </a:pPr>
            <a:fld id="{A451B28E-7595-6A4B-A957-C884F43E84C0}" type="slidenum">
              <a:rPr lang="en-US"/>
              <a:pPr>
                <a:defRPr/>
              </a:pPr>
              <a:t>‹#›</a:t>
            </a:fld>
            <a:endParaRPr lang="en-US" dirty="0"/>
          </a:p>
        </p:txBody>
      </p:sp>
      <p:sp>
        <p:nvSpPr>
          <p:cNvPr id="9"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40048E52-6334-C748-88D8-371D152ACCC2}" type="slidenum">
              <a:rPr lang="en-US"/>
              <a:pPr>
                <a:defRPr/>
              </a:pPr>
              <a:t>‹#›</a:t>
            </a:fld>
            <a:endParaRPr lang="en-US" dirty="0"/>
          </a:p>
        </p:txBody>
      </p:sp>
      <p:sp>
        <p:nvSpPr>
          <p:cNvPr id="5"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3"/>
          <p:cNvSpPr>
            <a:spLocks noGrp="1" noChangeArrowheads="1"/>
          </p:cNvSpPr>
          <p:nvPr>
            <p:ph type="sldNum" sz="quarter" idx="11"/>
          </p:nvPr>
        </p:nvSpPr>
        <p:spPr>
          <a:ln/>
        </p:spPr>
        <p:txBody>
          <a:bodyPr/>
          <a:lstStyle>
            <a:lvl1pPr>
              <a:defRPr/>
            </a:lvl1pPr>
          </a:lstStyle>
          <a:p>
            <a:pPr>
              <a:defRPr/>
            </a:pPr>
            <a:fld id="{E9B476CB-7739-B045-A5B0-808B29AD9314}" type="slidenum">
              <a:rPr lang="en-US"/>
              <a:pPr>
                <a:defRPr/>
              </a:pPr>
              <a:t>‹#›</a:t>
            </a:fld>
            <a:endParaRPr lang="en-US" dirty="0"/>
          </a:p>
        </p:txBody>
      </p:sp>
      <p:sp>
        <p:nvSpPr>
          <p:cNvPr id="4"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3B57C557-CAFD-FD46-99B7-D835B996629E}"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9DA8D20F-AAD2-644F-85B5-CE4A69817113}" type="slidenum">
              <a:rPr lang="en-US"/>
              <a:pPr>
                <a:defRPr/>
              </a:pPr>
              <a:t>‹#›</a:t>
            </a:fld>
            <a:endParaRPr lang="en-US"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0" y="0"/>
            <a:ext cx="9144000" cy="546100"/>
            <a:chOff x="0" y="0"/>
            <a:chExt cx="5760" cy="344"/>
          </a:xfrm>
        </p:grpSpPr>
        <p:sp>
          <p:nvSpPr>
            <p:cNvPr id="3077" name="Rectangle 5"/>
            <p:cNvSpPr>
              <a:spLocks noChangeArrowheads="1"/>
            </p:cNvSpPr>
            <p:nvPr/>
          </p:nvSpPr>
          <p:spPr bwMode="auto">
            <a:xfrm>
              <a:off x="0" y="0"/>
              <a:ext cx="180" cy="336"/>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prstTxWarp prst="textNoShape">
                <a:avLst/>
              </a:prstTxWarp>
            </a:bodyPr>
            <a:lstStyle/>
            <a:p>
              <a:pPr algn="ctr" eaLnBrk="1" hangingPunct="1">
                <a:defRPr/>
              </a:pPr>
              <a:endParaRPr lang="en-US" dirty="0">
                <a:latin typeface="Times New Roman" charset="0"/>
              </a:endParaRPr>
            </a:p>
          </p:txBody>
        </p:sp>
        <p:sp>
          <p:nvSpPr>
            <p:cNvPr id="3078" name="Rectangle 6"/>
            <p:cNvSpPr>
              <a:spLocks noChangeArrowheads="1"/>
            </p:cNvSpPr>
            <p:nvPr/>
          </p:nvSpPr>
          <p:spPr bwMode="auto">
            <a:xfrm>
              <a:off x="260" y="85"/>
              <a:ext cx="5500" cy="173"/>
            </a:xfrm>
            <a:prstGeom prst="rect">
              <a:avLst/>
            </a:prstGeom>
            <a:gradFill rotWithShape="0">
              <a:gsLst>
                <a:gs pos="0">
                  <a:schemeClr val="accent1"/>
                </a:gs>
                <a:gs pos="100000">
                  <a:schemeClr val="bg1"/>
                </a:gs>
              </a:gsLst>
              <a:lin ang="0" scaled="1"/>
            </a:gra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3079" name="Rectangle 7"/>
            <p:cNvSpPr>
              <a:spLocks noChangeArrowheads="1"/>
            </p:cNvSpPr>
            <p:nvPr/>
          </p:nvSpPr>
          <p:spPr bwMode="auto">
            <a:xfrm>
              <a:off x="258" y="85"/>
              <a:ext cx="87" cy="89"/>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dirty="0">
                <a:solidFill>
                  <a:schemeClr val="hlink"/>
                </a:solidFill>
              </a:endParaRPr>
            </a:p>
          </p:txBody>
        </p:sp>
        <p:sp>
          <p:nvSpPr>
            <p:cNvPr id="3080" name="Rectangle 8"/>
            <p:cNvSpPr>
              <a:spLocks noChangeArrowheads="1"/>
            </p:cNvSpPr>
            <p:nvPr/>
          </p:nvSpPr>
          <p:spPr bwMode="auto">
            <a:xfrm>
              <a:off x="345" y="0"/>
              <a:ext cx="88" cy="87"/>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dirty="0">
                <a:solidFill>
                  <a:schemeClr val="hlink"/>
                </a:solidFill>
              </a:endParaRPr>
            </a:p>
          </p:txBody>
        </p:sp>
        <p:sp>
          <p:nvSpPr>
            <p:cNvPr id="30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dirty="0">
                <a:solidFill>
                  <a:schemeClr val="accent2"/>
                </a:solidFill>
              </a:endParaRPr>
            </a:p>
          </p:txBody>
        </p:sp>
        <p:sp>
          <p:nvSpPr>
            <p:cNvPr id="3082" name="Rectangle 10"/>
            <p:cNvSpPr>
              <a:spLocks noChangeArrowheads="1"/>
            </p:cNvSpPr>
            <p:nvPr/>
          </p:nvSpPr>
          <p:spPr bwMode="auto">
            <a:xfrm>
              <a:off x="173" y="173"/>
              <a:ext cx="86" cy="87"/>
            </a:xfrm>
            <a:prstGeom prst="rect">
              <a:avLst/>
            </a:prstGeom>
            <a:solidFill>
              <a:schemeClr val="hlink"/>
            </a:solidFill>
            <a:ln w="9525">
              <a:noFill/>
              <a:miter lim="800000"/>
              <a:headEnd/>
              <a:tailEnd/>
            </a:ln>
          </p:spPr>
          <p:txBody>
            <a:bodyPr>
              <a:prstTxWarp prst="textNoShape">
                <a:avLst/>
              </a:prstTxWarp>
            </a:bodyPr>
            <a:lstStyle/>
            <a:p>
              <a:pPr eaLnBrk="1" hangingPunct="1">
                <a:defRPr/>
              </a:pPr>
              <a:endParaRPr lang="en-US" sz="1800" dirty="0">
                <a:solidFill>
                  <a:schemeClr val="hlink"/>
                </a:solidFill>
              </a:endParaRPr>
            </a:p>
          </p:txBody>
        </p:sp>
        <p:sp>
          <p:nvSpPr>
            <p:cNvPr id="3083" name="Rectangle 11"/>
            <p:cNvSpPr>
              <a:spLocks noChangeArrowheads="1"/>
            </p:cNvSpPr>
            <p:nvPr/>
          </p:nvSpPr>
          <p:spPr bwMode="auto">
            <a:xfrm>
              <a:off x="83" y="86"/>
              <a:ext cx="89" cy="87"/>
            </a:xfrm>
            <a:prstGeom prst="rect">
              <a:avLst/>
            </a:prstGeom>
            <a:solidFill>
              <a:schemeClr val="accent1"/>
            </a:solidFill>
            <a:ln w="9525">
              <a:noFill/>
              <a:miter lim="800000"/>
              <a:headEnd/>
              <a:tailEnd/>
            </a:ln>
          </p:spPr>
          <p:txBody>
            <a:bodyPr>
              <a:prstTxWarp prst="textNoShape">
                <a:avLst/>
              </a:prstTxWarp>
            </a:bodyPr>
            <a:lstStyle/>
            <a:p>
              <a:pPr eaLnBrk="1" hangingPunct="1">
                <a:defRPr/>
              </a:pPr>
              <a:endParaRPr lang="en-US" dirty="0">
                <a:latin typeface="Times New Roman" charset="0"/>
              </a:endParaRPr>
            </a:p>
          </p:txBody>
        </p:sp>
        <p:sp>
          <p:nvSpPr>
            <p:cNvPr id="30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dirty="0">
                <a:solidFill>
                  <a:schemeClr val="accent2"/>
                </a:solidFill>
              </a:endParaRPr>
            </a:p>
          </p:txBody>
        </p:sp>
        <p:sp>
          <p:nvSpPr>
            <p:cNvPr id="30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prstTxWarp prst="textNoShape">
                <a:avLst/>
              </a:prstTxWarp>
            </a:bodyPr>
            <a:lstStyle/>
            <a:p>
              <a:pPr eaLnBrk="1" hangingPunct="1">
                <a:defRPr/>
              </a:pPr>
              <a:endParaRPr lang="en-US" sz="1800" dirty="0">
                <a:solidFill>
                  <a:schemeClr val="accent2"/>
                </a:solidFill>
              </a:endParaRPr>
            </a:p>
          </p:txBody>
        </p:sp>
      </p:grpSp>
      <p:sp>
        <p:nvSpPr>
          <p:cNvPr id="30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dirty="0"/>
          </a:p>
        </p:txBody>
      </p:sp>
      <p:sp>
        <p:nvSpPr>
          <p:cNvPr id="30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a:defRPr/>
            </a:pPr>
            <a:fld id="{D98F137C-4BC3-5045-90E0-34A07F0E8B7F}" type="slidenum">
              <a:rPr lang="en-US"/>
              <a:pPr>
                <a:defRPr/>
              </a:pPr>
              <a:t>‹#›</a:t>
            </a:fld>
            <a:endParaRPr lang="en-US" dirty="0"/>
          </a:p>
        </p:txBody>
      </p:sp>
      <p:sp>
        <p:nvSpPr>
          <p:cNvPr id="1029" name="Rectangle 14"/>
          <p:cNvSpPr>
            <a:spLocks noGrp="1" noChangeArrowheads="1"/>
          </p:cNvSpPr>
          <p:nvPr>
            <p:ph type="title"/>
            <p:custDataLst>
              <p:tags r:id="rId14"/>
            </p:custDataLst>
          </p:nvPr>
        </p:nvSpPr>
        <p:spPr bwMode="auto">
          <a:xfrm>
            <a:off x="381000" y="30480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15"/>
          <p:cNvSpPr>
            <a:spLocks noGrp="1" noChangeArrowheads="1"/>
          </p:cNvSpPr>
          <p:nvPr>
            <p:ph type="body" idx="1"/>
            <p:custDataLst>
              <p:tags r:id="rId15"/>
            </p:custDataLst>
          </p:nvPr>
        </p:nvSpPr>
        <p:spPr bwMode="auto">
          <a:xfrm>
            <a:off x="3810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3089" name="Line 17"/>
          <p:cNvSpPr>
            <a:spLocks noChangeShapeType="1"/>
          </p:cNvSpPr>
          <p:nvPr/>
        </p:nvSpPr>
        <p:spPr bwMode="auto">
          <a:xfrm>
            <a:off x="228600" y="6400800"/>
            <a:ext cx="8686800" cy="0"/>
          </a:xfrm>
          <a:prstGeom prst="line">
            <a:avLst/>
          </a:prstGeom>
          <a:noFill/>
          <a:ln w="38100">
            <a:solidFill>
              <a:srgbClr val="A13214"/>
            </a:solidFill>
            <a:round/>
            <a:headEnd/>
            <a:tailEnd/>
          </a:ln>
          <a:effectLst/>
        </p:spPr>
        <p:txBody>
          <a:bodyPr>
            <a:prstTxWarp prst="textNoShape">
              <a:avLst/>
            </a:prstTxWarp>
          </a:bodyPr>
          <a:lstStyle/>
          <a:p>
            <a:pPr>
              <a:defRPr/>
            </a:pPr>
            <a:endParaRPr lang="en-US" dirty="0"/>
          </a:p>
        </p:txBody>
      </p:sp>
      <p:pic>
        <p:nvPicPr>
          <p:cNvPr id="1033" name="Picture 31" descr="rose4"/>
          <p:cNvPicPr>
            <a:picLocks noChangeAspect="1" noChangeArrowheads="1"/>
          </p:cNvPicPr>
          <p:nvPr userDrawn="1"/>
        </p:nvPicPr>
        <p:blipFill>
          <a:blip r:embed="rId16"/>
          <a:srcRect l="12895" t="22858"/>
          <a:stretch>
            <a:fillRect/>
          </a:stretch>
        </p:blipFill>
        <p:spPr bwMode="auto">
          <a:xfrm>
            <a:off x="0" y="6529388"/>
            <a:ext cx="1981200" cy="328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32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2pPr>
      <a:lvl3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3pPr>
      <a:lvl4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4pPr>
      <a:lvl5pPr algn="l" rtl="0" eaLnBrk="0" fontAlgn="base" hangingPunct="0">
        <a:spcBef>
          <a:spcPct val="0"/>
        </a:spcBef>
        <a:spcAft>
          <a:spcPct val="0"/>
        </a:spcAft>
        <a:defRPr sz="3600">
          <a:solidFill>
            <a:schemeClr val="tx1"/>
          </a:solidFill>
          <a:latin typeface="Arial Black" charset="0"/>
          <a:ea typeface="ＭＳ Ｐゴシック" charset="-128"/>
          <a:cs typeface="ＭＳ Ｐゴシック" charset="-128"/>
        </a:defRPr>
      </a:lvl5pPr>
      <a:lvl6pPr marL="457200" algn="l" rtl="0" fontAlgn="base">
        <a:spcBef>
          <a:spcPct val="0"/>
        </a:spcBef>
        <a:spcAft>
          <a:spcPct val="0"/>
        </a:spcAft>
        <a:defRPr sz="3600">
          <a:solidFill>
            <a:schemeClr val="tx1"/>
          </a:solidFill>
          <a:latin typeface="Arial Black" charset="0"/>
        </a:defRPr>
      </a:lvl6pPr>
      <a:lvl7pPr marL="914400" algn="l" rtl="0" fontAlgn="base">
        <a:spcBef>
          <a:spcPct val="0"/>
        </a:spcBef>
        <a:spcAft>
          <a:spcPct val="0"/>
        </a:spcAft>
        <a:defRPr sz="3600">
          <a:solidFill>
            <a:schemeClr val="tx1"/>
          </a:solidFill>
          <a:latin typeface="Arial Black" charset="0"/>
        </a:defRPr>
      </a:lvl7pPr>
      <a:lvl8pPr marL="1371600" algn="l" rtl="0" fontAlgn="base">
        <a:spcBef>
          <a:spcPct val="0"/>
        </a:spcBef>
        <a:spcAft>
          <a:spcPct val="0"/>
        </a:spcAft>
        <a:defRPr sz="3600">
          <a:solidFill>
            <a:schemeClr val="tx1"/>
          </a:solidFill>
          <a:latin typeface="Arial Black" charset="0"/>
        </a:defRPr>
      </a:lvl8pPr>
      <a:lvl9pPr marL="1828800" algn="l" rtl="0" fontAlgn="base">
        <a:spcBef>
          <a:spcPct val="0"/>
        </a:spcBef>
        <a:spcAft>
          <a:spcPct val="0"/>
        </a:spcAft>
        <a:defRPr sz="3600">
          <a:solidFill>
            <a:schemeClr val="tx1"/>
          </a:solidFill>
          <a:latin typeface="Arial Black" charset="0"/>
        </a:defRPr>
      </a:lvl9pPr>
    </p:titleStyle>
    <p:bodyStyle>
      <a:lvl1pPr marL="342900" indent="-342900" algn="l" rtl="0" eaLnBrk="0" fontAlgn="base" hangingPunct="0">
        <a:spcBef>
          <a:spcPct val="20000"/>
        </a:spcBef>
        <a:spcAft>
          <a:spcPct val="0"/>
        </a:spcAft>
        <a:buClr>
          <a:schemeClr val="accent1"/>
        </a:buClr>
        <a:buSzPct val="75000"/>
        <a:buFont typeface="Wingdings" charset="2"/>
        <a:buChar char="n"/>
        <a:defRPr sz="2800" b="1">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charset="2"/>
        <a:buChar char="¨"/>
        <a:defRPr sz="24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5000"/>
        <a:buFont typeface="Wingdings" charset="2"/>
        <a:buChar char="n"/>
        <a:defRPr sz="20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charset="2"/>
        <a:buChar char="¨"/>
        <a:defRPr b="1">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Font typeface="Wingdings" charset="2"/>
        <a:buChar char="§"/>
        <a:defRPr b="1">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ctrTitle"/>
            <p:custDataLst>
              <p:tags r:id="rId1"/>
            </p:custDataLst>
          </p:nvPr>
        </p:nvSpPr>
        <p:spPr>
          <a:xfrm>
            <a:off x="1434353" y="1828800"/>
            <a:ext cx="7709647" cy="2209800"/>
          </a:xfrm>
          <a:effectLst>
            <a:outerShdw blurRad="50800" dist="38100" dir="2700000" algn="br">
              <a:srgbClr val="000000">
                <a:alpha val="43000"/>
              </a:srgbClr>
            </a:outerShdw>
          </a:effectLst>
        </p:spPr>
        <p:txBody>
          <a:bodyPr/>
          <a:lstStyle/>
          <a:p>
            <a:pPr algn="ctr" eaLnBrk="1" hangingPunct="1">
              <a:defRPr/>
            </a:pPr>
            <a:r>
              <a:rPr lang="en-US" sz="3600" dirty="0"/>
              <a:t>CSSE 374</a:t>
            </a:r>
            <a:br>
              <a:rPr lang="en-US" sz="3600" dirty="0"/>
            </a:br>
            <a:r>
              <a:rPr lang="en-US" sz="3600" dirty="0">
                <a:ea typeface="+mj-ea"/>
                <a:cs typeface="+mj-cs"/>
              </a:rPr>
              <a:t>Software Design</a:t>
            </a:r>
            <a:br>
              <a:rPr lang="en-US" sz="3200" dirty="0"/>
            </a:br>
            <a:br>
              <a:rPr lang="en-US" sz="3600" dirty="0"/>
            </a:br>
            <a:r>
              <a:rPr lang="en-US" sz="3600" dirty="0"/>
              <a:t>Architectural Design</a:t>
            </a:r>
            <a:endParaRPr lang="en-US" sz="3600" dirty="0">
              <a:ea typeface="+mj-ea"/>
              <a:cs typeface="+mj-cs"/>
            </a:endParaRPr>
          </a:p>
        </p:txBody>
      </p:sp>
      <p:pic>
        <p:nvPicPr>
          <p:cNvPr id="9" name="Picture 4" descr="76rosie"/>
          <p:cNvPicPr>
            <a:picLocks noChangeAspect="1" noChangeArrowheads="1"/>
          </p:cNvPicPr>
          <p:nvPr/>
        </p:nvPicPr>
        <p:blipFill>
          <a:blip r:embed="rId4"/>
          <a:srcRect/>
          <a:stretch>
            <a:fillRect/>
          </a:stretch>
        </p:blipFill>
        <p:spPr bwMode="auto">
          <a:xfrm>
            <a:off x="8153400" y="5132387"/>
            <a:ext cx="855872" cy="1116013"/>
          </a:xfrm>
          <a:prstGeom prst="rect">
            <a:avLst/>
          </a:prstGeom>
          <a:noFill/>
          <a:ln w="9525">
            <a:noFill/>
            <a:miter lim="800000"/>
            <a:headEnd/>
            <a:tailEnd/>
          </a:ln>
        </p:spPr>
      </p:pic>
      <p:sp>
        <p:nvSpPr>
          <p:cNvPr id="3" name="Subtitle 2">
            <a:extLst>
              <a:ext uri="{FF2B5EF4-FFF2-40B4-BE49-F238E27FC236}">
                <a16:creationId xmlns:a16="http://schemas.microsoft.com/office/drawing/2014/main" id="{5B136997-685B-4809-9C4D-6655C677BA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4881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use case?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490" y="2616442"/>
            <a:ext cx="8303625" cy="3722791"/>
          </a:xfrm>
        </p:spPr>
      </p:pic>
      <p:sp>
        <p:nvSpPr>
          <p:cNvPr id="4" name="Content Placeholder 2"/>
          <p:cNvSpPr txBox="1">
            <a:spLocks/>
          </p:cNvSpPr>
          <p:nvPr/>
        </p:nvSpPr>
        <p:spPr>
          <a:xfrm>
            <a:off x="822959" y="1845734"/>
            <a:ext cx="7543801" cy="662335"/>
          </a:xfrm>
          <a:prstGeom prst="rect">
            <a:avLst/>
          </a:prstGeom>
          <a:ln>
            <a:solidFill>
              <a:schemeClr val="tx1"/>
            </a:solid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solidFill>
                  <a:srgbClr val="0070C0"/>
                </a:solidFill>
                <a:latin typeface="Arial" charset="0"/>
              </a:rPr>
              <a:t>A sequence of actions </a:t>
            </a:r>
            <a:r>
              <a:rPr lang="en-US" u="sng" dirty="0">
                <a:solidFill>
                  <a:srgbClr val="0070C0"/>
                </a:solidFill>
                <a:latin typeface="Arial" charset="0"/>
              </a:rPr>
              <a:t>a system performs</a:t>
            </a:r>
            <a:r>
              <a:rPr lang="en-US" dirty="0">
                <a:solidFill>
                  <a:srgbClr val="0070C0"/>
                </a:solidFill>
                <a:latin typeface="Arial" charset="0"/>
              </a:rPr>
              <a:t> that yield an observable result of value to a particular actor</a:t>
            </a:r>
          </a:p>
          <a:p>
            <a:pPr marL="0" indent="0">
              <a:buNone/>
            </a:pPr>
            <a:endParaRPr lang="en-US" dirty="0"/>
          </a:p>
        </p:txBody>
      </p:sp>
    </p:spTree>
    <p:extLst>
      <p:ext uri="{BB962C8B-B14F-4D97-AF65-F5344CB8AC3E}">
        <p14:creationId xmlns:p14="http://schemas.microsoft.com/office/powerpoint/2010/main" val="3280347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use case?</a:t>
            </a:r>
          </a:p>
        </p:txBody>
      </p:sp>
      <p:sp>
        <p:nvSpPr>
          <p:cNvPr id="4" name="Content Placeholder 2"/>
          <p:cNvSpPr txBox="1">
            <a:spLocks/>
          </p:cNvSpPr>
          <p:nvPr/>
        </p:nvSpPr>
        <p:spPr>
          <a:xfrm>
            <a:off x="822959" y="1845734"/>
            <a:ext cx="7543801" cy="662335"/>
          </a:xfrm>
          <a:prstGeom prst="rect">
            <a:avLst/>
          </a:prstGeom>
          <a:ln>
            <a:solidFill>
              <a:schemeClr val="tx1"/>
            </a:solid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solidFill>
                  <a:srgbClr val="0070C0"/>
                </a:solidFill>
                <a:latin typeface="Arial" charset="0"/>
              </a:rPr>
              <a:t>A sequence of actions </a:t>
            </a:r>
            <a:r>
              <a:rPr lang="en-US" u="sng" dirty="0">
                <a:solidFill>
                  <a:srgbClr val="0070C0"/>
                </a:solidFill>
                <a:latin typeface="Arial" charset="0"/>
              </a:rPr>
              <a:t>a system performs</a:t>
            </a:r>
            <a:r>
              <a:rPr lang="en-US" dirty="0">
                <a:solidFill>
                  <a:srgbClr val="0070C0"/>
                </a:solidFill>
                <a:latin typeface="Arial" charset="0"/>
              </a:rPr>
              <a:t> that yield an observable result of value to a particular actor</a:t>
            </a:r>
          </a:p>
          <a:p>
            <a:pPr marL="0" indent="0">
              <a:buNone/>
            </a:pPr>
            <a:endParaRPr lang="en-US" dirty="0"/>
          </a:p>
        </p:txBody>
      </p:sp>
      <p:pic>
        <p:nvPicPr>
          <p:cNvPr id="5" name="Content Placeholder 3"/>
          <p:cNvPicPr>
            <a:picLocks noGrp="1" noChangeAspect="1"/>
          </p:cNvPicPr>
          <p:nvPr>
            <p:ph idx="1"/>
          </p:nvPr>
        </p:nvPicPr>
        <p:blipFill>
          <a:blip r:embed="rId3"/>
          <a:stretch>
            <a:fillRect/>
          </a:stretch>
        </p:blipFill>
        <p:spPr>
          <a:xfrm>
            <a:off x="1851733" y="2708275"/>
            <a:ext cx="5484984" cy="3160713"/>
          </a:xfrm>
          <a:prstGeom prst="rect">
            <a:avLst/>
          </a:prstGeom>
        </p:spPr>
      </p:pic>
    </p:spTree>
    <p:extLst>
      <p:ext uri="{BB962C8B-B14F-4D97-AF65-F5344CB8AC3E}">
        <p14:creationId xmlns:p14="http://schemas.microsoft.com/office/powerpoint/2010/main" val="32990614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Is this a use case?</a:t>
            </a:r>
          </a:p>
        </p:txBody>
      </p:sp>
      <p:pic>
        <p:nvPicPr>
          <p:cNvPr id="7" name="Picture 2" descr="Senior_Project_Use_Case_Energy_Engineer_website_interface_v0.2">
            <a:extLst>
              <a:ext uri="{FF2B5EF4-FFF2-40B4-BE49-F238E27FC236}">
                <a16:creationId xmlns:a16="http://schemas.microsoft.com/office/drawing/2014/main" id="{9D6C9C8E-D072-4611-B242-1A79E0038F3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86361" y="2616442"/>
            <a:ext cx="6171277" cy="368461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20876EE8-EC63-46A2-BEBF-AEDC2F9A39F4}"/>
              </a:ext>
            </a:extLst>
          </p:cNvPr>
          <p:cNvSpPr txBox="1">
            <a:spLocks/>
          </p:cNvSpPr>
          <p:nvPr/>
        </p:nvSpPr>
        <p:spPr>
          <a:xfrm>
            <a:off x="822959" y="1845734"/>
            <a:ext cx="7543801" cy="662335"/>
          </a:xfrm>
          <a:prstGeom prst="rect">
            <a:avLst/>
          </a:prstGeom>
          <a:ln>
            <a:solidFill>
              <a:schemeClr val="tx1"/>
            </a:solid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solidFill>
                  <a:srgbClr val="0070C0"/>
                </a:solidFill>
                <a:latin typeface="Arial" charset="0"/>
              </a:rPr>
              <a:t>A sequence of actions </a:t>
            </a:r>
            <a:r>
              <a:rPr lang="en-US" u="sng" dirty="0">
                <a:solidFill>
                  <a:srgbClr val="0070C0"/>
                </a:solidFill>
                <a:latin typeface="Arial" charset="0"/>
              </a:rPr>
              <a:t>a system performs</a:t>
            </a:r>
            <a:r>
              <a:rPr lang="en-US" dirty="0">
                <a:solidFill>
                  <a:srgbClr val="0070C0"/>
                </a:solidFill>
                <a:latin typeface="Arial" charset="0"/>
              </a:rPr>
              <a:t> that yield an observable result of value to a particular actor</a:t>
            </a:r>
          </a:p>
          <a:p>
            <a:pPr marL="0" indent="0">
              <a:buNone/>
            </a:pPr>
            <a:endParaRPr lang="en-US" dirty="0"/>
          </a:p>
        </p:txBody>
      </p:sp>
    </p:spTree>
    <p:extLst>
      <p:ext uri="{BB962C8B-B14F-4D97-AF65-F5344CB8AC3E}">
        <p14:creationId xmlns:p14="http://schemas.microsoft.com/office/powerpoint/2010/main" val="695205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CFCA59-8F6B-4EAA-B6B4-A4DDE4807090}"/>
              </a:ext>
            </a:extLst>
          </p:cNvPr>
          <p:cNvSpPr>
            <a:spLocks noGrp="1"/>
          </p:cNvSpPr>
          <p:nvPr>
            <p:ph type="title"/>
          </p:nvPr>
        </p:nvSpPr>
        <p:spPr/>
        <p:txBody>
          <a:bodyPr/>
          <a:lstStyle/>
          <a:p>
            <a:r>
              <a:rPr lang="en-US" dirty="0"/>
              <a:t>Is this a use case?</a:t>
            </a:r>
          </a:p>
        </p:txBody>
      </p:sp>
      <p:sp>
        <p:nvSpPr>
          <p:cNvPr id="5" name="Content Placeholder 4">
            <a:extLst>
              <a:ext uri="{FF2B5EF4-FFF2-40B4-BE49-F238E27FC236}">
                <a16:creationId xmlns:a16="http://schemas.microsoft.com/office/drawing/2014/main" id="{B5BB0C44-D3F8-495B-8345-32F26AB77203}"/>
              </a:ext>
            </a:extLst>
          </p:cNvPr>
          <p:cNvSpPr>
            <a:spLocks noGrp="1"/>
          </p:cNvSpPr>
          <p:nvPr>
            <p:ph idx="1"/>
          </p:nvPr>
        </p:nvSpPr>
        <p:spPr>
          <a:xfrm>
            <a:off x="822959" y="2616442"/>
            <a:ext cx="7543801" cy="3252652"/>
          </a:xfrm>
        </p:spPr>
        <p:txBody>
          <a:bodyPr>
            <a:normAutofit fontScale="85000" lnSpcReduction="20000"/>
          </a:bodyPr>
          <a:lstStyle/>
          <a:p>
            <a:pPr marL="0" indent="0">
              <a:buNone/>
            </a:pPr>
            <a:r>
              <a:rPr lang="en-US" b="1" dirty="0"/>
              <a:t>Use Case</a:t>
            </a:r>
            <a:r>
              <a:rPr lang="en-US" dirty="0"/>
              <a:t>: Calculation Administrator</a:t>
            </a:r>
          </a:p>
          <a:p>
            <a:pPr marL="0" indent="0">
              <a:buNone/>
            </a:pPr>
            <a:r>
              <a:rPr lang="en-US" dirty="0"/>
              <a:t> </a:t>
            </a:r>
          </a:p>
          <a:p>
            <a:pPr marL="0" indent="0">
              <a:buNone/>
            </a:pPr>
            <a:r>
              <a:rPr lang="en-US" dirty="0"/>
              <a:t>As someone trying to maintain the library of calculations, I need to be able to:</a:t>
            </a:r>
          </a:p>
          <a:p>
            <a:pPr marL="457200" lvl="1" indent="0">
              <a:buNone/>
            </a:pPr>
            <a:r>
              <a:rPr lang="en-US" dirty="0"/>
              <a:t>Get a list of calculations</a:t>
            </a:r>
          </a:p>
          <a:p>
            <a:pPr marL="457200" lvl="1" indent="0">
              <a:buNone/>
            </a:pPr>
            <a:r>
              <a:rPr lang="en-US" dirty="0"/>
              <a:t>Get an individual calculation</a:t>
            </a:r>
          </a:p>
          <a:p>
            <a:pPr marL="457200" lvl="1" indent="0">
              <a:buNone/>
            </a:pPr>
            <a:r>
              <a:rPr lang="en-US" dirty="0"/>
              <a:t>Update a calculation</a:t>
            </a:r>
          </a:p>
          <a:p>
            <a:pPr marL="457200" lvl="1" indent="0">
              <a:buNone/>
            </a:pPr>
            <a:r>
              <a:rPr lang="en-US" dirty="0"/>
              <a:t>Make a new (independently tracked) version of a calculation</a:t>
            </a:r>
          </a:p>
          <a:p>
            <a:pPr marL="457200" lvl="1" indent="0">
              <a:buNone/>
            </a:pPr>
            <a:r>
              <a:rPr lang="en-US" dirty="0"/>
              <a:t>Create a new calc w/out an original</a:t>
            </a:r>
          </a:p>
          <a:p>
            <a:pPr marL="457200" lvl="1" indent="0">
              <a:buNone/>
            </a:pPr>
            <a:r>
              <a:rPr lang="en-US" dirty="0"/>
              <a:t>Update metadata  ( ex:  contract language)</a:t>
            </a:r>
          </a:p>
          <a:p>
            <a:pPr marL="0" indent="0">
              <a:buNone/>
            </a:pPr>
            <a:endParaRPr lang="en-US" dirty="0"/>
          </a:p>
        </p:txBody>
      </p:sp>
      <p:sp>
        <p:nvSpPr>
          <p:cNvPr id="6" name="Content Placeholder 2">
            <a:extLst>
              <a:ext uri="{FF2B5EF4-FFF2-40B4-BE49-F238E27FC236}">
                <a16:creationId xmlns:a16="http://schemas.microsoft.com/office/drawing/2014/main" id="{CC2ADB2D-7E03-45CD-B152-4DEBEE71E6F6}"/>
              </a:ext>
            </a:extLst>
          </p:cNvPr>
          <p:cNvSpPr txBox="1">
            <a:spLocks/>
          </p:cNvSpPr>
          <p:nvPr/>
        </p:nvSpPr>
        <p:spPr>
          <a:xfrm>
            <a:off x="822959" y="1845734"/>
            <a:ext cx="7543801" cy="662335"/>
          </a:xfrm>
          <a:prstGeom prst="rect">
            <a:avLst/>
          </a:prstGeom>
          <a:ln>
            <a:solidFill>
              <a:schemeClr val="tx1"/>
            </a:solid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solidFill>
                  <a:srgbClr val="0070C0"/>
                </a:solidFill>
                <a:latin typeface="Arial" charset="0"/>
              </a:rPr>
              <a:t>A sequence of actions </a:t>
            </a:r>
            <a:r>
              <a:rPr lang="en-US" u="sng" dirty="0">
                <a:solidFill>
                  <a:srgbClr val="0070C0"/>
                </a:solidFill>
                <a:latin typeface="Arial" charset="0"/>
              </a:rPr>
              <a:t>a system performs</a:t>
            </a:r>
            <a:r>
              <a:rPr lang="en-US" dirty="0">
                <a:solidFill>
                  <a:srgbClr val="0070C0"/>
                </a:solidFill>
                <a:latin typeface="Arial" charset="0"/>
              </a:rPr>
              <a:t> that yield an observable result of value to a particular actor</a:t>
            </a:r>
          </a:p>
          <a:p>
            <a:pPr marL="0" indent="0">
              <a:buNone/>
            </a:pPr>
            <a:endParaRPr lang="en-US" dirty="0"/>
          </a:p>
        </p:txBody>
      </p:sp>
    </p:spTree>
    <p:extLst>
      <p:ext uri="{BB962C8B-B14F-4D97-AF65-F5344CB8AC3E}">
        <p14:creationId xmlns:p14="http://schemas.microsoft.com/office/powerpoint/2010/main" val="5952661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use case?</a:t>
            </a:r>
          </a:p>
        </p:txBody>
      </p:sp>
      <p:sp>
        <p:nvSpPr>
          <p:cNvPr id="3" name="Content Placeholder 2"/>
          <p:cNvSpPr>
            <a:spLocks noGrp="1"/>
          </p:cNvSpPr>
          <p:nvPr>
            <p:ph idx="1"/>
          </p:nvPr>
        </p:nvSpPr>
        <p:spPr>
          <a:xfrm>
            <a:off x="822959" y="2708366"/>
            <a:ext cx="3688081" cy="3160728"/>
          </a:xfrm>
        </p:spPr>
        <p:txBody>
          <a:bodyPr>
            <a:normAutofit fontScale="70000" lnSpcReduction="20000"/>
          </a:bodyPr>
          <a:lstStyle/>
          <a:p>
            <a:r>
              <a:rPr lang="en-US" b="1" dirty="0"/>
              <a:t>Name</a:t>
            </a:r>
            <a:r>
              <a:rPr lang="en-US" dirty="0"/>
              <a:t>: Schedule Appointment</a:t>
            </a:r>
          </a:p>
          <a:p>
            <a:r>
              <a:rPr lang="en-US" b="1" dirty="0"/>
              <a:t>Actors</a:t>
            </a:r>
            <a:r>
              <a:rPr lang="en-US" dirty="0"/>
              <a:t>: Patient, Receptionist, Doctor</a:t>
            </a:r>
          </a:p>
          <a:p>
            <a:r>
              <a:rPr lang="en-US" b="1" dirty="0"/>
              <a:t>Description</a:t>
            </a:r>
            <a:r>
              <a:rPr lang="en-US" dirty="0"/>
              <a:t>: The system shall allow patients to request doctor's appointments which are then scheduled by receptionists.</a:t>
            </a:r>
          </a:p>
          <a:p>
            <a:r>
              <a:rPr lang="en-US" b="1" dirty="0"/>
              <a:t>Pre/post conditions</a:t>
            </a:r>
            <a:r>
              <a:rPr lang="en-US" dirty="0"/>
              <a:t>: ...</a:t>
            </a:r>
          </a:p>
        </p:txBody>
      </p:sp>
      <p:sp>
        <p:nvSpPr>
          <p:cNvPr id="4" name="Content Placeholder 2"/>
          <p:cNvSpPr txBox="1">
            <a:spLocks/>
          </p:cNvSpPr>
          <p:nvPr/>
        </p:nvSpPr>
        <p:spPr>
          <a:xfrm>
            <a:off x="822959" y="1845734"/>
            <a:ext cx="7543801" cy="662335"/>
          </a:xfrm>
          <a:prstGeom prst="rect">
            <a:avLst/>
          </a:prstGeom>
          <a:ln>
            <a:solidFill>
              <a:schemeClr val="tx1"/>
            </a:solid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solidFill>
                  <a:srgbClr val="0070C0"/>
                </a:solidFill>
                <a:latin typeface="Arial" charset="0"/>
              </a:rPr>
              <a:t>A sequence of actions </a:t>
            </a:r>
            <a:r>
              <a:rPr lang="en-US" u="sng" dirty="0">
                <a:solidFill>
                  <a:srgbClr val="0070C0"/>
                </a:solidFill>
                <a:latin typeface="Arial" charset="0"/>
              </a:rPr>
              <a:t>a system performs</a:t>
            </a:r>
            <a:r>
              <a:rPr lang="en-US" dirty="0">
                <a:solidFill>
                  <a:srgbClr val="0070C0"/>
                </a:solidFill>
                <a:latin typeface="Arial" charset="0"/>
              </a:rPr>
              <a:t> that yield an observable result of value to a particular actor</a:t>
            </a:r>
          </a:p>
          <a:p>
            <a:pPr marL="0" indent="0">
              <a:buNone/>
            </a:pPr>
            <a:endParaRPr lang="en-US" dirty="0"/>
          </a:p>
        </p:txBody>
      </p:sp>
      <p:sp>
        <p:nvSpPr>
          <p:cNvPr id="5" name="Content Placeholder 2"/>
          <p:cNvSpPr txBox="1">
            <a:spLocks/>
          </p:cNvSpPr>
          <p:nvPr/>
        </p:nvSpPr>
        <p:spPr>
          <a:xfrm>
            <a:off x="4678679" y="2708365"/>
            <a:ext cx="3688081" cy="3608685"/>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Basic flow:</a:t>
            </a:r>
          </a:p>
          <a:p>
            <a:r>
              <a:rPr lang="en-US" dirty="0"/>
              <a:t>1. Patient requests an appointment from the system</a:t>
            </a:r>
          </a:p>
          <a:p>
            <a:r>
              <a:rPr lang="en-US" dirty="0"/>
              <a:t>2. Receptionist checks for availability</a:t>
            </a:r>
          </a:p>
          <a:p>
            <a:r>
              <a:rPr lang="en-US" dirty="0"/>
              <a:t>3. Receptionist schedules the appointment in the system</a:t>
            </a:r>
          </a:p>
          <a:p>
            <a:r>
              <a:rPr lang="en-US" dirty="0"/>
              <a:t>4. Patient checks in with the receptionist for appointment</a:t>
            </a:r>
          </a:p>
          <a:p>
            <a:r>
              <a:rPr lang="en-US" dirty="0"/>
              <a:t>5. Doctor assesses the patient</a:t>
            </a:r>
          </a:p>
          <a:p>
            <a:r>
              <a:rPr lang="en-US" b="1" dirty="0"/>
              <a:t>Alternate flows</a:t>
            </a:r>
            <a:r>
              <a:rPr lang="en-US" dirty="0"/>
              <a:t>:</a:t>
            </a:r>
          </a:p>
          <a:p>
            <a:r>
              <a:rPr lang="en-US" dirty="0"/>
              <a:t>…</a:t>
            </a:r>
          </a:p>
        </p:txBody>
      </p:sp>
    </p:spTree>
    <p:extLst>
      <p:ext uri="{BB962C8B-B14F-4D97-AF65-F5344CB8AC3E}">
        <p14:creationId xmlns:p14="http://schemas.microsoft.com/office/powerpoint/2010/main" val="22152904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A014-015B-4077-BE17-0DA98025323C}"/>
              </a:ext>
            </a:extLst>
          </p:cNvPr>
          <p:cNvSpPr>
            <a:spLocks noGrp="1"/>
          </p:cNvSpPr>
          <p:nvPr>
            <p:ph type="title"/>
          </p:nvPr>
        </p:nvSpPr>
        <p:spPr/>
        <p:txBody>
          <a:bodyPr/>
          <a:lstStyle/>
          <a:p>
            <a:r>
              <a:rPr lang="en-US" dirty="0"/>
              <a:t>Part of a real use case</a:t>
            </a:r>
          </a:p>
        </p:txBody>
      </p:sp>
      <p:pic>
        <p:nvPicPr>
          <p:cNvPr id="4" name="Content Placeholder 10">
            <a:extLst>
              <a:ext uri="{FF2B5EF4-FFF2-40B4-BE49-F238E27FC236}">
                <a16:creationId xmlns:a16="http://schemas.microsoft.com/office/drawing/2014/main" id="{B9FFAC48-6973-41BE-B440-CD2D628B1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21910" y="914400"/>
            <a:ext cx="6700180" cy="5418871"/>
          </a:xfrm>
          <a:prstGeom prst="rect">
            <a:avLst/>
          </a:prstGeom>
          <a:noFill/>
          <a:ln w="9525">
            <a:noFill/>
            <a:miter lim="800000"/>
            <a:headEnd/>
            <a:tailEnd/>
          </a:ln>
        </p:spPr>
      </p:pic>
    </p:spTree>
    <p:extLst>
      <p:ext uri="{BB962C8B-B14F-4D97-AF65-F5344CB8AC3E}">
        <p14:creationId xmlns:p14="http://schemas.microsoft.com/office/powerpoint/2010/main" val="14283506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51EE-20BA-44E5-A706-538A29174ADD}"/>
              </a:ext>
            </a:extLst>
          </p:cNvPr>
          <p:cNvSpPr>
            <a:spLocks noGrp="1"/>
          </p:cNvSpPr>
          <p:nvPr>
            <p:ph type="title"/>
          </p:nvPr>
        </p:nvSpPr>
        <p:spPr/>
        <p:txBody>
          <a:bodyPr/>
          <a:lstStyle/>
          <a:p>
            <a:r>
              <a:rPr lang="en-US" dirty="0"/>
              <a:t>A user story is a placeholder</a:t>
            </a:r>
          </a:p>
        </p:txBody>
      </p:sp>
      <p:sp>
        <p:nvSpPr>
          <p:cNvPr id="3" name="Content Placeholder 2">
            <a:extLst>
              <a:ext uri="{FF2B5EF4-FFF2-40B4-BE49-F238E27FC236}">
                <a16:creationId xmlns:a16="http://schemas.microsoft.com/office/drawing/2014/main" id="{C2BA2672-D6F3-474D-94B3-B93C9377621E}"/>
              </a:ext>
            </a:extLst>
          </p:cNvPr>
          <p:cNvSpPr>
            <a:spLocks noGrp="1"/>
          </p:cNvSpPr>
          <p:nvPr>
            <p:ph idx="1"/>
          </p:nvPr>
        </p:nvSpPr>
        <p:spPr/>
        <p:txBody>
          <a:bodyPr/>
          <a:lstStyle/>
          <a:p>
            <a:r>
              <a:rPr lang="en-US" dirty="0"/>
              <a:t>“As a user, I can backup my entire hard drive.”</a:t>
            </a:r>
          </a:p>
          <a:p>
            <a:endParaRPr lang="en-US" dirty="0"/>
          </a:p>
        </p:txBody>
      </p:sp>
    </p:spTree>
    <p:extLst>
      <p:ext uri="{BB962C8B-B14F-4D97-AF65-F5344CB8AC3E}">
        <p14:creationId xmlns:p14="http://schemas.microsoft.com/office/powerpoint/2010/main" val="859587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2800" dirty="0"/>
              <a:t>A scenario is measurable, falsifiable.</a:t>
            </a:r>
          </a:p>
        </p:txBody>
      </p:sp>
      <p:sp>
        <p:nvSpPr>
          <p:cNvPr id="12" name="Content Placeholder 11">
            <a:extLst>
              <a:ext uri="{FF2B5EF4-FFF2-40B4-BE49-F238E27FC236}">
                <a16:creationId xmlns:a16="http://schemas.microsoft.com/office/drawing/2014/main" id="{16C18747-8908-4640-91AA-EFDAB9A3B162}"/>
              </a:ext>
            </a:extLst>
          </p:cNvPr>
          <p:cNvSpPr>
            <a:spLocks noGrp="1"/>
          </p:cNvSpPr>
          <p:nvPr>
            <p:ph idx="1"/>
          </p:nvPr>
        </p:nvSpPr>
        <p:spPr/>
        <p:txBody>
          <a:bodyPr/>
          <a:lstStyle/>
          <a:p>
            <a:r>
              <a:rPr lang="en-US" dirty="0"/>
              <a:t>“The game shall change view modes in &lt; 500ms when the user presses the &lt;C&gt; button.”</a:t>
            </a:r>
          </a:p>
          <a:p>
            <a:pPr lvl="1"/>
            <a:r>
              <a:rPr lang="en-US" dirty="0"/>
              <a:t>Describes </a:t>
            </a:r>
            <a:r>
              <a:rPr lang="en-US" b="1" dirty="0"/>
              <a:t>how well </a:t>
            </a:r>
            <a:r>
              <a:rPr lang="en-US" dirty="0"/>
              <a:t>the system responds. (</a:t>
            </a:r>
            <a:r>
              <a:rPr lang="en-US" dirty="0" err="1"/>
              <a:t>ie</a:t>
            </a:r>
            <a:r>
              <a:rPr lang="en-US" dirty="0"/>
              <a:t> speed)</a:t>
            </a:r>
          </a:p>
          <a:p>
            <a:endParaRPr lang="en-US" dirty="0"/>
          </a:p>
          <a:p>
            <a:r>
              <a:rPr lang="en-US" dirty="0"/>
              <a:t>You can read more about the structure of scenarios in greater detail on Moodle.</a:t>
            </a:r>
          </a:p>
        </p:txBody>
      </p:sp>
    </p:spTree>
    <p:extLst>
      <p:ext uri="{BB962C8B-B14F-4D97-AF65-F5344CB8AC3E}">
        <p14:creationId xmlns:p14="http://schemas.microsoft.com/office/powerpoint/2010/main" val="3640835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F6EF-DDC7-4DB4-80BF-CAB95FB93AE3}"/>
              </a:ext>
            </a:extLst>
          </p:cNvPr>
          <p:cNvSpPr>
            <a:spLocks noGrp="1"/>
          </p:cNvSpPr>
          <p:nvPr>
            <p:ph type="title"/>
          </p:nvPr>
        </p:nvSpPr>
        <p:spPr/>
        <p:txBody>
          <a:bodyPr/>
          <a:lstStyle/>
          <a:p>
            <a:r>
              <a:rPr lang="en-US" dirty="0"/>
              <a:t>Ch1 questions on the reading…</a:t>
            </a:r>
          </a:p>
        </p:txBody>
      </p:sp>
      <p:sp>
        <p:nvSpPr>
          <p:cNvPr id="3" name="Content Placeholder 2">
            <a:extLst>
              <a:ext uri="{FF2B5EF4-FFF2-40B4-BE49-F238E27FC236}">
                <a16:creationId xmlns:a16="http://schemas.microsoft.com/office/drawing/2014/main" id="{B7819E08-512D-44D7-A028-EC201FF7E447}"/>
              </a:ext>
            </a:extLst>
          </p:cNvPr>
          <p:cNvSpPr>
            <a:spLocks noGrp="1"/>
          </p:cNvSpPr>
          <p:nvPr>
            <p:ph idx="1"/>
          </p:nvPr>
        </p:nvSpPr>
        <p:spPr/>
        <p:txBody>
          <a:bodyPr/>
          <a:lstStyle/>
          <a:p>
            <a:r>
              <a:rPr lang="en-US" b="0" dirty="0"/>
              <a:t>Is using reference architecture common? It seems like something that would make things a lot easier both for the developers and the users.</a:t>
            </a:r>
          </a:p>
          <a:p>
            <a:r>
              <a:rPr lang="en-US" b="0" dirty="0"/>
              <a:t>And if so, are there legal problems that could arise from it? Like if you use a reference architecture and another company uses the same one and your products look really similar, could there be problems there?</a:t>
            </a:r>
          </a:p>
        </p:txBody>
      </p:sp>
    </p:spTree>
    <p:extLst>
      <p:ext uri="{BB962C8B-B14F-4D97-AF65-F5344CB8AC3E}">
        <p14:creationId xmlns:p14="http://schemas.microsoft.com/office/powerpoint/2010/main" val="22736444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DAFA-ED5E-491B-A629-B75273972CDA}"/>
              </a:ext>
            </a:extLst>
          </p:cNvPr>
          <p:cNvSpPr>
            <a:spLocks noGrp="1"/>
          </p:cNvSpPr>
          <p:nvPr>
            <p:ph type="title"/>
          </p:nvPr>
        </p:nvSpPr>
        <p:spPr/>
        <p:txBody>
          <a:bodyPr/>
          <a:lstStyle/>
          <a:p>
            <a:r>
              <a:rPr lang="en-US" dirty="0"/>
              <a:t>Tactics: common confusion</a:t>
            </a:r>
          </a:p>
        </p:txBody>
      </p:sp>
      <p:sp>
        <p:nvSpPr>
          <p:cNvPr id="3" name="Content Placeholder 2">
            <a:extLst>
              <a:ext uri="{FF2B5EF4-FFF2-40B4-BE49-F238E27FC236}">
                <a16:creationId xmlns:a16="http://schemas.microsoft.com/office/drawing/2014/main" id="{37EEB451-B492-40D8-8FDE-FE173AF6C8F2}"/>
              </a:ext>
            </a:extLst>
          </p:cNvPr>
          <p:cNvSpPr>
            <a:spLocks noGrp="1"/>
          </p:cNvSpPr>
          <p:nvPr>
            <p:ph idx="1"/>
          </p:nvPr>
        </p:nvSpPr>
        <p:spPr/>
        <p:txBody>
          <a:bodyPr/>
          <a:lstStyle/>
          <a:p>
            <a:r>
              <a:rPr lang="en-US" dirty="0"/>
              <a:t>Are tactics essentially goals that you keep in mind when coming up with the design?</a:t>
            </a:r>
          </a:p>
          <a:p>
            <a:endParaRPr lang="en-US" dirty="0"/>
          </a:p>
          <a:p>
            <a:r>
              <a:rPr lang="en-US" dirty="0"/>
              <a:t>Conceptually, this all makes sense, but could we just revisit patterns versus tactics?</a:t>
            </a:r>
          </a:p>
        </p:txBody>
      </p:sp>
    </p:spTree>
    <p:extLst>
      <p:ext uri="{BB962C8B-B14F-4D97-AF65-F5344CB8AC3E}">
        <p14:creationId xmlns:p14="http://schemas.microsoft.com/office/powerpoint/2010/main" val="1508223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lstStyle/>
          <a:p>
            <a:r>
              <a:rPr lang="en-US" dirty="0"/>
              <a:t>Outline</a:t>
            </a:r>
          </a:p>
        </p:txBody>
      </p:sp>
      <p:sp>
        <p:nvSpPr>
          <p:cNvPr id="3" name="Content Placeholder 2"/>
          <p:cNvSpPr>
            <a:spLocks noGrp="1"/>
          </p:cNvSpPr>
          <p:nvPr>
            <p:ph idx="1"/>
          </p:nvPr>
        </p:nvSpPr>
        <p:spPr>
          <a:xfrm>
            <a:off x="368808" y="993648"/>
            <a:ext cx="8686800" cy="4953000"/>
          </a:xfrm>
        </p:spPr>
        <p:txBody>
          <a:bodyPr/>
          <a:lstStyle/>
          <a:p>
            <a:pPr>
              <a:spcBef>
                <a:spcPts val="1872"/>
              </a:spcBef>
            </a:pPr>
            <a:r>
              <a:rPr lang="en-US" sz="1800" b="0" dirty="0"/>
              <a:t>Why we are learning architecture</a:t>
            </a:r>
          </a:p>
          <a:p>
            <a:pPr>
              <a:spcBef>
                <a:spcPts val="1872"/>
              </a:spcBef>
            </a:pPr>
            <a:r>
              <a:rPr lang="en-US" sz="1800" dirty="0"/>
              <a:t>Use cases vs user stories vs scenarios</a:t>
            </a:r>
          </a:p>
          <a:p>
            <a:pPr lvl="1">
              <a:spcBef>
                <a:spcPts val="1872"/>
              </a:spcBef>
            </a:pPr>
            <a:r>
              <a:rPr lang="en-US" sz="1600" dirty="0"/>
              <a:t>(aka “Is This A Use Case?!”)</a:t>
            </a:r>
            <a:endParaRPr lang="en-US" sz="1600" b="0" dirty="0"/>
          </a:p>
          <a:p>
            <a:pPr>
              <a:spcBef>
                <a:spcPts val="1872"/>
              </a:spcBef>
            </a:pPr>
            <a:r>
              <a:rPr lang="en-US" sz="1800" b="0" dirty="0"/>
              <a:t>Questions on the reading…</a:t>
            </a:r>
          </a:p>
          <a:p>
            <a:pPr>
              <a:spcBef>
                <a:spcPts val="1872"/>
              </a:spcBef>
            </a:pPr>
            <a:r>
              <a:rPr lang="en-US" sz="1800" b="0" dirty="0"/>
              <a:t>Highlights from Ch 2</a:t>
            </a:r>
          </a:p>
          <a:p>
            <a:pPr marL="914400" lvl="1" indent="-457200">
              <a:spcBef>
                <a:spcPts val="1872"/>
              </a:spcBef>
              <a:buFont typeface="+mj-lt"/>
              <a:buAutoNum type="arabicPeriod"/>
            </a:pPr>
            <a:r>
              <a:rPr lang="en-US" sz="1600" b="0" dirty="0"/>
              <a:t>Levels of design</a:t>
            </a:r>
          </a:p>
          <a:p>
            <a:pPr marL="914400" lvl="1" indent="-457200">
              <a:spcBef>
                <a:spcPts val="1872"/>
              </a:spcBef>
              <a:buFont typeface="+mj-lt"/>
              <a:buAutoNum type="arabicPeriod"/>
            </a:pPr>
            <a:r>
              <a:rPr lang="en-US" sz="1600" b="0" dirty="0"/>
              <a:t>Architectural drivers</a:t>
            </a:r>
          </a:p>
          <a:p>
            <a:pPr marL="914400" lvl="1" indent="-457200">
              <a:spcBef>
                <a:spcPts val="1872"/>
              </a:spcBef>
              <a:buFont typeface="+mj-lt"/>
              <a:buAutoNum type="arabicPeriod"/>
            </a:pPr>
            <a:r>
              <a:rPr lang="en-US" sz="1600" dirty="0"/>
              <a:t>Quality Attribute Scenarios</a:t>
            </a:r>
          </a:p>
          <a:p>
            <a:pPr marL="914400" lvl="1" indent="-457200">
              <a:spcBef>
                <a:spcPts val="1872"/>
              </a:spcBef>
              <a:buFont typeface="+mj-lt"/>
              <a:buAutoNum type="arabicPeriod"/>
            </a:pPr>
            <a:r>
              <a:rPr lang="en-US" sz="1600" b="0" dirty="0"/>
              <a:t>Design concepts</a:t>
            </a:r>
          </a:p>
          <a:p>
            <a:pPr marL="514350" indent="-457200">
              <a:spcBef>
                <a:spcPts val="1872"/>
              </a:spcBef>
            </a:pPr>
            <a:r>
              <a:rPr lang="en-US" sz="1800" dirty="0"/>
              <a:t>Example: layered architecture</a:t>
            </a:r>
            <a:endParaRPr lang="en-US" sz="1800" b="0" dirty="0"/>
          </a:p>
          <a:p>
            <a:pPr marL="514350" indent="-457200">
              <a:spcBef>
                <a:spcPts val="1872"/>
              </a:spcBef>
            </a:pPr>
            <a:r>
              <a:rPr lang="en-US" sz="1800" b="0" dirty="0"/>
              <a:t>Design studio: </a:t>
            </a:r>
            <a:r>
              <a:rPr lang="en-US" sz="1800" dirty="0"/>
              <a:t>identify </a:t>
            </a:r>
            <a:r>
              <a:rPr lang="en-US" sz="1800" b="0" dirty="0"/>
              <a:t>elements of architecture.</a:t>
            </a:r>
          </a:p>
        </p:txBody>
      </p:sp>
    </p:spTree>
    <p:extLst>
      <p:ext uri="{BB962C8B-B14F-4D97-AF65-F5344CB8AC3E}">
        <p14:creationId xmlns:p14="http://schemas.microsoft.com/office/powerpoint/2010/main" val="6788642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AE24-83DD-4D72-97FB-EAE093B28C06}"/>
              </a:ext>
            </a:extLst>
          </p:cNvPr>
          <p:cNvSpPr>
            <a:spLocks noGrp="1"/>
          </p:cNvSpPr>
          <p:nvPr>
            <p:ph type="title"/>
          </p:nvPr>
        </p:nvSpPr>
        <p:spPr/>
        <p:txBody>
          <a:bodyPr/>
          <a:lstStyle/>
          <a:p>
            <a:r>
              <a:rPr lang="en-US" dirty="0"/>
              <a:t>What not to do</a:t>
            </a:r>
          </a:p>
        </p:txBody>
      </p:sp>
      <p:sp>
        <p:nvSpPr>
          <p:cNvPr id="3" name="Content Placeholder 2">
            <a:extLst>
              <a:ext uri="{FF2B5EF4-FFF2-40B4-BE49-F238E27FC236}">
                <a16:creationId xmlns:a16="http://schemas.microsoft.com/office/drawing/2014/main" id="{79B16B72-0783-4C1E-8391-35065EBAE8D8}"/>
              </a:ext>
            </a:extLst>
          </p:cNvPr>
          <p:cNvSpPr>
            <a:spLocks noGrp="1"/>
          </p:cNvSpPr>
          <p:nvPr>
            <p:ph idx="1"/>
          </p:nvPr>
        </p:nvSpPr>
        <p:spPr/>
        <p:txBody>
          <a:bodyPr/>
          <a:lstStyle/>
          <a:p>
            <a:pPr marL="0" indent="0">
              <a:buNone/>
            </a:pPr>
            <a:r>
              <a:rPr lang="en-US" dirty="0"/>
              <a:t>What are some examples of things people will commonly include in the architecture design phase that they really shouldn’t?</a:t>
            </a:r>
          </a:p>
          <a:p>
            <a:pPr marL="0" indent="0">
              <a:buNone/>
            </a:pPr>
            <a:endParaRPr lang="en-US" dirty="0"/>
          </a:p>
          <a:p>
            <a:pPr marL="0" indent="0">
              <a:buNone/>
            </a:pPr>
            <a:r>
              <a:rPr lang="en-US" dirty="0"/>
              <a:t>The architect role described seems to be very involved. Is it reasonable for this role to be split up between multiple people/groups?</a:t>
            </a:r>
          </a:p>
        </p:txBody>
      </p:sp>
    </p:spTree>
    <p:extLst>
      <p:ext uri="{BB962C8B-B14F-4D97-AF65-F5344CB8AC3E}">
        <p14:creationId xmlns:p14="http://schemas.microsoft.com/office/powerpoint/2010/main" val="2208669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7552-B3ED-4038-824D-353C1C0A7892}"/>
              </a:ext>
            </a:extLst>
          </p:cNvPr>
          <p:cNvSpPr>
            <a:spLocks noGrp="1"/>
          </p:cNvSpPr>
          <p:nvPr>
            <p:ph type="title"/>
          </p:nvPr>
        </p:nvSpPr>
        <p:spPr/>
        <p:txBody>
          <a:bodyPr/>
          <a:lstStyle/>
          <a:p>
            <a:r>
              <a:rPr lang="en-US" dirty="0"/>
              <a:t>How far do you go?</a:t>
            </a:r>
          </a:p>
        </p:txBody>
      </p:sp>
      <p:sp>
        <p:nvSpPr>
          <p:cNvPr id="3" name="Content Placeholder 2">
            <a:extLst>
              <a:ext uri="{FF2B5EF4-FFF2-40B4-BE49-F238E27FC236}">
                <a16:creationId xmlns:a16="http://schemas.microsoft.com/office/drawing/2014/main" id="{4493920A-C220-4C0A-9350-D09E8FF926B2}"/>
              </a:ext>
            </a:extLst>
          </p:cNvPr>
          <p:cNvSpPr>
            <a:spLocks noGrp="1"/>
          </p:cNvSpPr>
          <p:nvPr>
            <p:ph idx="1"/>
          </p:nvPr>
        </p:nvSpPr>
        <p:spPr/>
        <p:txBody>
          <a:bodyPr/>
          <a:lstStyle/>
          <a:p>
            <a:r>
              <a:rPr lang="en-US" dirty="0"/>
              <a:t>When going through the design phase, how deep will a group go before writing any code? Do they go as far as to do complete UML diagrams?</a:t>
            </a:r>
          </a:p>
        </p:txBody>
      </p:sp>
    </p:spTree>
    <p:extLst>
      <p:ext uri="{BB962C8B-B14F-4D97-AF65-F5344CB8AC3E}">
        <p14:creationId xmlns:p14="http://schemas.microsoft.com/office/powerpoint/2010/main" val="1349989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EFA8-BD39-4952-B1CA-F26CE3359DD8}"/>
              </a:ext>
            </a:extLst>
          </p:cNvPr>
          <p:cNvSpPr>
            <a:spLocks noGrp="1"/>
          </p:cNvSpPr>
          <p:nvPr>
            <p:ph type="title"/>
          </p:nvPr>
        </p:nvSpPr>
        <p:spPr/>
        <p:txBody>
          <a:bodyPr/>
          <a:lstStyle/>
          <a:p>
            <a:r>
              <a:rPr lang="en-US" dirty="0"/>
              <a:t>Novel problems vs solutions</a:t>
            </a:r>
          </a:p>
        </p:txBody>
      </p:sp>
      <p:sp>
        <p:nvSpPr>
          <p:cNvPr id="3" name="Content Placeholder 2">
            <a:extLst>
              <a:ext uri="{FF2B5EF4-FFF2-40B4-BE49-F238E27FC236}">
                <a16:creationId xmlns:a16="http://schemas.microsoft.com/office/drawing/2014/main" id="{FE322FE0-C79A-4D78-9E74-0AB0BF763FC5}"/>
              </a:ext>
            </a:extLst>
          </p:cNvPr>
          <p:cNvSpPr>
            <a:spLocks noGrp="1"/>
          </p:cNvSpPr>
          <p:nvPr>
            <p:ph idx="1"/>
          </p:nvPr>
        </p:nvSpPr>
        <p:spPr/>
        <p:txBody>
          <a:bodyPr/>
          <a:lstStyle/>
          <a:p>
            <a:r>
              <a:rPr lang="en-US" dirty="0"/>
              <a:t>It seems that there is a large emphasis on having experience whenever you are designing an architecture. However, I was under the impression that software solutions were supposed to be fairly unique. How often do people find problems where reference architectures and or design patterns don't apply?</a:t>
            </a:r>
          </a:p>
        </p:txBody>
      </p:sp>
    </p:spTree>
    <p:extLst>
      <p:ext uri="{BB962C8B-B14F-4D97-AF65-F5344CB8AC3E}">
        <p14:creationId xmlns:p14="http://schemas.microsoft.com/office/powerpoint/2010/main" val="22644072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ED74-B29C-4F80-997E-3AFAB40D21F1}"/>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05BDC93A-CA66-4EB3-9678-2241E8BD36FC}"/>
              </a:ext>
            </a:extLst>
          </p:cNvPr>
          <p:cNvSpPr>
            <a:spLocks noGrp="1"/>
          </p:cNvSpPr>
          <p:nvPr>
            <p:ph idx="1"/>
          </p:nvPr>
        </p:nvSpPr>
        <p:spPr/>
        <p:txBody>
          <a:bodyPr/>
          <a:lstStyle/>
          <a:p>
            <a:pPr marL="0" indent="0">
              <a:buNone/>
            </a:pPr>
            <a:r>
              <a:rPr lang="en-US" dirty="0"/>
              <a:t>What are some alternatives to Attribute Driven Design? It seems like a very standard cycle and I can see why it would be successful, but what other strategies are used in the real world?</a:t>
            </a:r>
          </a:p>
          <a:p>
            <a:r>
              <a:rPr lang="en-US" dirty="0"/>
              <a:t>Rational Unified Process</a:t>
            </a:r>
          </a:p>
          <a:p>
            <a:r>
              <a:rPr lang="en-US" dirty="0"/>
              <a:t>Siemens’ 4 Views</a:t>
            </a:r>
          </a:p>
          <a:p>
            <a:r>
              <a:rPr lang="en-US" dirty="0"/>
              <a:t>Business-Architecture-Process-Organization</a:t>
            </a:r>
          </a:p>
          <a:p>
            <a:r>
              <a:rPr lang="en-US" dirty="0"/>
              <a:t>Architectural Separation of Concerns</a:t>
            </a:r>
          </a:p>
          <a:p>
            <a:r>
              <a:rPr lang="en-US" dirty="0"/>
              <a:t>Scaled Agile Framework</a:t>
            </a:r>
          </a:p>
          <a:p>
            <a:pPr marL="0" indent="0">
              <a:buNone/>
            </a:pPr>
            <a:endParaRPr lang="en-US" dirty="0"/>
          </a:p>
        </p:txBody>
      </p:sp>
    </p:spTree>
    <p:extLst>
      <p:ext uri="{BB962C8B-B14F-4D97-AF65-F5344CB8AC3E}">
        <p14:creationId xmlns:p14="http://schemas.microsoft.com/office/powerpoint/2010/main" val="22750963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F6EF-DDC7-4DB4-80BF-CAB95FB93AE3}"/>
              </a:ext>
            </a:extLst>
          </p:cNvPr>
          <p:cNvSpPr>
            <a:spLocks noGrp="1"/>
          </p:cNvSpPr>
          <p:nvPr>
            <p:ph type="title"/>
          </p:nvPr>
        </p:nvSpPr>
        <p:spPr/>
        <p:txBody>
          <a:bodyPr/>
          <a:lstStyle/>
          <a:p>
            <a:r>
              <a:rPr lang="en-US" dirty="0"/>
              <a:t>Ch 3 Questions on the reading…</a:t>
            </a:r>
          </a:p>
        </p:txBody>
      </p:sp>
      <p:sp>
        <p:nvSpPr>
          <p:cNvPr id="3" name="Content Placeholder 2">
            <a:extLst>
              <a:ext uri="{FF2B5EF4-FFF2-40B4-BE49-F238E27FC236}">
                <a16:creationId xmlns:a16="http://schemas.microsoft.com/office/drawing/2014/main" id="{B7819E08-512D-44D7-A028-EC201FF7E447}"/>
              </a:ext>
            </a:extLst>
          </p:cNvPr>
          <p:cNvSpPr>
            <a:spLocks noGrp="1"/>
          </p:cNvSpPr>
          <p:nvPr>
            <p:ph idx="1"/>
          </p:nvPr>
        </p:nvSpPr>
        <p:spPr/>
        <p:txBody>
          <a:bodyPr/>
          <a:lstStyle/>
          <a:p>
            <a:r>
              <a:rPr lang="en-US" dirty="0"/>
              <a:t>This is a lot of new terminology; are we going to have to memorize all of these?</a:t>
            </a:r>
          </a:p>
          <a:p>
            <a:r>
              <a:rPr lang="en-US" dirty="0"/>
              <a:t>Can we go over some of the basic terms to ADD? I'm still pretty confused on the differences between terms like </a:t>
            </a:r>
            <a:r>
              <a:rPr lang="en-US" b="1" dirty="0"/>
              <a:t>elements</a:t>
            </a:r>
            <a:r>
              <a:rPr lang="en-US" dirty="0"/>
              <a:t> and </a:t>
            </a:r>
            <a:r>
              <a:rPr lang="en-US" b="1" dirty="0"/>
              <a:t>modules</a:t>
            </a:r>
            <a:r>
              <a:rPr lang="en-US" dirty="0"/>
              <a:t>, as well as architectural and </a:t>
            </a:r>
            <a:r>
              <a:rPr lang="en-US" b="1" dirty="0"/>
              <a:t>design concepts</a:t>
            </a:r>
            <a:r>
              <a:rPr lang="en-US" dirty="0"/>
              <a:t>, </a:t>
            </a:r>
            <a:r>
              <a:rPr lang="en-US" b="1" dirty="0"/>
              <a:t>patterns</a:t>
            </a:r>
            <a:r>
              <a:rPr lang="en-US" dirty="0"/>
              <a:t>, and </a:t>
            </a:r>
            <a:r>
              <a:rPr lang="en-US" b="1" dirty="0"/>
              <a:t>structures</a:t>
            </a:r>
            <a:r>
              <a:rPr lang="en-US" dirty="0"/>
              <a:t>. When is something considered part of the architecture process in regards to design, and when is it not?</a:t>
            </a:r>
          </a:p>
        </p:txBody>
      </p:sp>
    </p:spTree>
    <p:extLst>
      <p:ext uri="{BB962C8B-B14F-4D97-AF65-F5344CB8AC3E}">
        <p14:creationId xmlns:p14="http://schemas.microsoft.com/office/powerpoint/2010/main" val="12788691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298D-F630-4823-B1E0-FE8214808C56}"/>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E992A74E-A1D4-4C3C-B929-652E83D7F22A}"/>
              </a:ext>
            </a:extLst>
          </p:cNvPr>
          <p:cNvSpPr>
            <a:spLocks noGrp="1"/>
          </p:cNvSpPr>
          <p:nvPr>
            <p:ph idx="1"/>
          </p:nvPr>
        </p:nvSpPr>
        <p:spPr/>
        <p:txBody>
          <a:bodyPr/>
          <a:lstStyle/>
          <a:p>
            <a:r>
              <a:rPr lang="en-US" b="1" dirty="0"/>
              <a:t>Elements</a:t>
            </a:r>
            <a:r>
              <a:rPr lang="en-US" dirty="0"/>
              <a:t>: generic term for the things that your architecture draws arrows between.</a:t>
            </a:r>
          </a:p>
          <a:p>
            <a:pPr lvl="1"/>
            <a:r>
              <a:rPr lang="en-US" dirty="0"/>
              <a:t>Not necessarily atomic!</a:t>
            </a:r>
          </a:p>
          <a:p>
            <a:r>
              <a:rPr lang="en-US" b="1" dirty="0"/>
              <a:t>Modules</a:t>
            </a:r>
            <a:r>
              <a:rPr lang="en-US" dirty="0"/>
              <a:t>: logical grouping of </a:t>
            </a:r>
            <a:r>
              <a:rPr lang="en-US" b="1" dirty="0"/>
              <a:t>code you will write</a:t>
            </a:r>
            <a:r>
              <a:rPr lang="en-US" dirty="0"/>
              <a:t>. For example: “</a:t>
            </a:r>
            <a:r>
              <a:rPr lang="en-US" dirty="0" err="1"/>
              <a:t>PlantUML</a:t>
            </a:r>
            <a:r>
              <a:rPr lang="en-US" dirty="0"/>
              <a:t> Converter”</a:t>
            </a:r>
          </a:p>
          <a:p>
            <a:pPr lvl="1"/>
            <a:r>
              <a:rPr lang="en-US" dirty="0"/>
              <a:t>Modules are elements.</a:t>
            </a:r>
          </a:p>
          <a:p>
            <a:endParaRPr lang="en-US" b="1" dirty="0"/>
          </a:p>
          <a:p>
            <a:r>
              <a:rPr lang="en-US" b="1" dirty="0"/>
              <a:t>Drivers: </a:t>
            </a:r>
            <a:r>
              <a:rPr lang="en-US" u="sng" dirty="0"/>
              <a:t>problems</a:t>
            </a:r>
            <a:r>
              <a:rPr lang="en-US" dirty="0"/>
              <a:t> you are solving</a:t>
            </a:r>
          </a:p>
          <a:p>
            <a:r>
              <a:rPr lang="en-US" b="1" dirty="0"/>
              <a:t>Design concepts</a:t>
            </a:r>
            <a:r>
              <a:rPr lang="en-US" dirty="0"/>
              <a:t>: </a:t>
            </a:r>
            <a:r>
              <a:rPr lang="en-US" u="sng" dirty="0"/>
              <a:t>common solutions</a:t>
            </a:r>
          </a:p>
          <a:p>
            <a:r>
              <a:rPr lang="en-US" b="1" dirty="0"/>
              <a:t>Structures</a:t>
            </a:r>
            <a:r>
              <a:rPr lang="en-US" dirty="0"/>
              <a:t>: </a:t>
            </a:r>
            <a:r>
              <a:rPr lang="en-US" u="sng" dirty="0"/>
              <a:t>your instantiation</a:t>
            </a:r>
            <a:r>
              <a:rPr lang="en-US" dirty="0"/>
              <a:t> of the </a:t>
            </a:r>
            <a:br>
              <a:rPr lang="en-US" dirty="0"/>
            </a:br>
            <a:r>
              <a:rPr lang="en-US" dirty="0"/>
              <a:t>common solutions</a:t>
            </a:r>
          </a:p>
        </p:txBody>
      </p:sp>
    </p:spTree>
    <p:extLst>
      <p:ext uri="{BB962C8B-B14F-4D97-AF65-F5344CB8AC3E}">
        <p14:creationId xmlns:p14="http://schemas.microsoft.com/office/powerpoint/2010/main" val="30990487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BF30-1EBA-4286-9404-38BFE2310FA3}"/>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E9281908-AA63-495C-AF13-F7AF77C0455C}"/>
              </a:ext>
            </a:extLst>
          </p:cNvPr>
          <p:cNvSpPr>
            <a:spLocks noGrp="1"/>
          </p:cNvSpPr>
          <p:nvPr>
            <p:ph idx="1"/>
          </p:nvPr>
        </p:nvSpPr>
        <p:spPr/>
        <p:txBody>
          <a:bodyPr/>
          <a:lstStyle/>
          <a:p>
            <a:r>
              <a:rPr lang="en-US" dirty="0"/>
              <a:t>Is Kanban essentially the same as Trello?</a:t>
            </a:r>
          </a:p>
        </p:txBody>
      </p:sp>
      <p:pic>
        <p:nvPicPr>
          <p:cNvPr id="5" name="Picture 4">
            <a:extLst>
              <a:ext uri="{FF2B5EF4-FFF2-40B4-BE49-F238E27FC236}">
                <a16:creationId xmlns:a16="http://schemas.microsoft.com/office/drawing/2014/main" id="{FDCA9198-DF43-4433-9400-AF8F8292F489}"/>
              </a:ext>
            </a:extLst>
          </p:cNvPr>
          <p:cNvPicPr>
            <a:picLocks noChangeAspect="1"/>
          </p:cNvPicPr>
          <p:nvPr/>
        </p:nvPicPr>
        <p:blipFill>
          <a:blip r:embed="rId3"/>
          <a:stretch>
            <a:fillRect/>
          </a:stretch>
        </p:blipFill>
        <p:spPr>
          <a:xfrm>
            <a:off x="762000" y="1676400"/>
            <a:ext cx="7277100" cy="4360009"/>
          </a:xfrm>
          <a:prstGeom prst="rect">
            <a:avLst/>
          </a:prstGeom>
        </p:spPr>
      </p:pic>
    </p:spTree>
    <p:extLst>
      <p:ext uri="{BB962C8B-B14F-4D97-AF65-F5344CB8AC3E}">
        <p14:creationId xmlns:p14="http://schemas.microsoft.com/office/powerpoint/2010/main" val="11360888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F947-9CE6-4626-A39D-FF6E74817697}"/>
              </a:ext>
            </a:extLst>
          </p:cNvPr>
          <p:cNvSpPr>
            <a:spLocks noGrp="1"/>
          </p:cNvSpPr>
          <p:nvPr>
            <p:ph type="title"/>
          </p:nvPr>
        </p:nvSpPr>
        <p:spPr/>
        <p:txBody>
          <a:bodyPr/>
          <a:lstStyle/>
          <a:p>
            <a:r>
              <a:rPr lang="en-US" dirty="0"/>
              <a:t>ADD vs Agile?</a:t>
            </a:r>
          </a:p>
        </p:txBody>
      </p:sp>
      <p:sp>
        <p:nvSpPr>
          <p:cNvPr id="3" name="Content Placeholder 2">
            <a:extLst>
              <a:ext uri="{FF2B5EF4-FFF2-40B4-BE49-F238E27FC236}">
                <a16:creationId xmlns:a16="http://schemas.microsoft.com/office/drawing/2014/main" id="{7FAD1891-6C88-4861-9C10-96E345AABA90}"/>
              </a:ext>
            </a:extLst>
          </p:cNvPr>
          <p:cNvSpPr>
            <a:spLocks noGrp="1"/>
          </p:cNvSpPr>
          <p:nvPr>
            <p:ph idx="1"/>
          </p:nvPr>
        </p:nvSpPr>
        <p:spPr/>
        <p:txBody>
          <a:bodyPr/>
          <a:lstStyle/>
          <a:p>
            <a:r>
              <a:rPr lang="en-US" dirty="0"/>
              <a:t>Can you explain a little more about why the documentation required for ADD is not as loose as Agile? I know the question gave the example on </a:t>
            </a:r>
            <a:r>
              <a:rPr lang="en-US" dirty="0" err="1"/>
              <a:t>pg</a:t>
            </a:r>
            <a:r>
              <a:rPr lang="en-US" dirty="0"/>
              <a:t> 68, but other than that it seems like it would be pretty loose?</a:t>
            </a:r>
          </a:p>
        </p:txBody>
      </p:sp>
    </p:spTree>
    <p:extLst>
      <p:ext uri="{BB962C8B-B14F-4D97-AF65-F5344CB8AC3E}">
        <p14:creationId xmlns:p14="http://schemas.microsoft.com/office/powerpoint/2010/main" val="1143259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A55B-60D7-424A-832F-ABF9DE7F7CF3}"/>
              </a:ext>
            </a:extLst>
          </p:cNvPr>
          <p:cNvSpPr>
            <a:spLocks noGrp="1"/>
          </p:cNvSpPr>
          <p:nvPr>
            <p:ph type="title"/>
          </p:nvPr>
        </p:nvSpPr>
        <p:spPr/>
        <p:txBody>
          <a:bodyPr/>
          <a:lstStyle/>
          <a:p>
            <a:r>
              <a:rPr lang="en-US" dirty="0"/>
              <a:t>Agile manifesto</a:t>
            </a:r>
          </a:p>
        </p:txBody>
      </p:sp>
      <p:sp>
        <p:nvSpPr>
          <p:cNvPr id="3" name="Content Placeholder 2">
            <a:extLst>
              <a:ext uri="{FF2B5EF4-FFF2-40B4-BE49-F238E27FC236}">
                <a16:creationId xmlns:a16="http://schemas.microsoft.com/office/drawing/2014/main" id="{A5766E01-42EC-44CB-AF29-358C04FE93EE}"/>
              </a:ext>
            </a:extLst>
          </p:cNvPr>
          <p:cNvSpPr>
            <a:spLocks noGrp="1"/>
          </p:cNvSpPr>
          <p:nvPr>
            <p:ph idx="1"/>
          </p:nvPr>
        </p:nvSpPr>
        <p:spPr/>
        <p:txBody>
          <a:bodyPr/>
          <a:lstStyle/>
          <a:p>
            <a:pPr marL="0" indent="0">
              <a:buNone/>
            </a:pPr>
            <a:r>
              <a:rPr lang="en-US" sz="2400" dirty="0"/>
              <a:t>We are uncovering better ways of developing</a:t>
            </a:r>
          </a:p>
          <a:p>
            <a:pPr marL="0" indent="0">
              <a:buNone/>
            </a:pPr>
            <a:r>
              <a:rPr lang="en-US" sz="2400" dirty="0"/>
              <a:t>software by doing it and helping others do it.</a:t>
            </a:r>
          </a:p>
          <a:p>
            <a:pPr marL="0" indent="0">
              <a:buNone/>
            </a:pPr>
            <a:r>
              <a:rPr lang="en-US" sz="2400" dirty="0"/>
              <a:t>Through this work we have come to value:</a:t>
            </a:r>
          </a:p>
          <a:p>
            <a:pPr marL="0" indent="0">
              <a:buNone/>
            </a:pPr>
            <a:endParaRPr lang="en-US" sz="2400" dirty="0"/>
          </a:p>
          <a:p>
            <a:r>
              <a:rPr lang="en-US" sz="2400" dirty="0"/>
              <a:t>Individuals and interactions over processes and tools</a:t>
            </a:r>
          </a:p>
          <a:p>
            <a:r>
              <a:rPr lang="en-US" sz="2400" dirty="0"/>
              <a:t>Working software over comprehensive documentation</a:t>
            </a:r>
          </a:p>
          <a:p>
            <a:r>
              <a:rPr lang="en-US" sz="2400" dirty="0"/>
              <a:t>Customer collaboration over contract negotiation</a:t>
            </a:r>
          </a:p>
          <a:p>
            <a:r>
              <a:rPr lang="en-US" sz="2400" dirty="0"/>
              <a:t>Responding to change over following a plan</a:t>
            </a:r>
          </a:p>
          <a:p>
            <a:pPr marL="0" indent="0">
              <a:buNone/>
            </a:pPr>
            <a:endParaRPr lang="en-US" sz="2400" dirty="0"/>
          </a:p>
          <a:p>
            <a:pPr marL="0" indent="0">
              <a:buNone/>
            </a:pPr>
            <a:r>
              <a:rPr lang="en-US" sz="2400" dirty="0"/>
              <a:t>That is, while there is value in the items on</a:t>
            </a:r>
          </a:p>
          <a:p>
            <a:pPr marL="0" indent="0">
              <a:buNone/>
            </a:pPr>
            <a:r>
              <a:rPr lang="en-US" sz="2400" dirty="0"/>
              <a:t>the right, we value the items on the left more.</a:t>
            </a:r>
          </a:p>
        </p:txBody>
      </p:sp>
    </p:spTree>
    <p:extLst>
      <p:ext uri="{BB962C8B-B14F-4D97-AF65-F5344CB8AC3E}">
        <p14:creationId xmlns:p14="http://schemas.microsoft.com/office/powerpoint/2010/main" val="2424425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C79B-EF57-4A44-B4EE-9AF1CFD16259}"/>
              </a:ext>
            </a:extLst>
          </p:cNvPr>
          <p:cNvSpPr>
            <a:spLocks noGrp="1"/>
          </p:cNvSpPr>
          <p:nvPr>
            <p:ph type="title"/>
          </p:nvPr>
        </p:nvSpPr>
        <p:spPr/>
        <p:txBody>
          <a:bodyPr/>
          <a:lstStyle/>
          <a:p>
            <a:r>
              <a:rPr lang="en-US" dirty="0"/>
              <a:t>“Too Much Documentation” meme</a:t>
            </a:r>
          </a:p>
        </p:txBody>
      </p:sp>
      <p:sp>
        <p:nvSpPr>
          <p:cNvPr id="3" name="Content Placeholder 2">
            <a:extLst>
              <a:ext uri="{FF2B5EF4-FFF2-40B4-BE49-F238E27FC236}">
                <a16:creationId xmlns:a16="http://schemas.microsoft.com/office/drawing/2014/main" id="{668DF065-D385-49F8-860F-42656061050F}"/>
              </a:ext>
            </a:extLst>
          </p:cNvPr>
          <p:cNvSpPr>
            <a:spLocks noGrp="1"/>
          </p:cNvSpPr>
          <p:nvPr>
            <p:ph idx="1"/>
          </p:nvPr>
        </p:nvSpPr>
        <p:spPr/>
        <p:txBody>
          <a:bodyPr/>
          <a:lstStyle/>
          <a:p>
            <a:r>
              <a:rPr lang="en-US" dirty="0"/>
              <a:t>Do you have any examples of problems caused by over documentation of architecture? </a:t>
            </a:r>
          </a:p>
          <a:p>
            <a:endParaRPr lang="en-US" dirty="0"/>
          </a:p>
        </p:txBody>
      </p:sp>
      <p:pic>
        <p:nvPicPr>
          <p:cNvPr id="1028" name="Picture 4" descr="Image result for documentation meme">
            <a:extLst>
              <a:ext uri="{FF2B5EF4-FFF2-40B4-BE49-F238E27FC236}">
                <a16:creationId xmlns:a16="http://schemas.microsoft.com/office/drawing/2014/main" id="{5B53B226-15C3-43C6-9567-39BEF803C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2209800"/>
            <a:ext cx="5362575" cy="389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266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6210-A646-43BF-88B9-B72587AF7E15}"/>
              </a:ext>
            </a:extLst>
          </p:cNvPr>
          <p:cNvSpPr>
            <a:spLocks noGrp="1"/>
          </p:cNvSpPr>
          <p:nvPr>
            <p:ph type="title"/>
          </p:nvPr>
        </p:nvSpPr>
        <p:spPr/>
        <p:txBody>
          <a:bodyPr/>
          <a:lstStyle/>
          <a:p>
            <a:r>
              <a:rPr lang="en-US" dirty="0"/>
              <a:t>Why we are learning architecture</a:t>
            </a:r>
          </a:p>
        </p:txBody>
      </p:sp>
      <p:sp>
        <p:nvSpPr>
          <p:cNvPr id="3" name="Content Placeholder 2">
            <a:extLst>
              <a:ext uri="{FF2B5EF4-FFF2-40B4-BE49-F238E27FC236}">
                <a16:creationId xmlns:a16="http://schemas.microsoft.com/office/drawing/2014/main" id="{B8E2DB7F-B29A-49F7-B073-2087148F4078}"/>
              </a:ext>
            </a:extLst>
          </p:cNvPr>
          <p:cNvSpPr>
            <a:spLocks noGrp="1"/>
          </p:cNvSpPr>
          <p:nvPr>
            <p:ph idx="1"/>
          </p:nvPr>
        </p:nvSpPr>
        <p:spPr/>
        <p:txBody>
          <a:bodyPr/>
          <a:lstStyle/>
          <a:p>
            <a:r>
              <a:rPr lang="en-US" b="0" dirty="0"/>
              <a:t>“How does code make its way into the master branch?”</a:t>
            </a:r>
          </a:p>
          <a:p>
            <a:endParaRPr lang="en-US" b="0" dirty="0"/>
          </a:p>
          <a:p>
            <a:r>
              <a:rPr lang="en-US" b="0" dirty="0"/>
              <a:t>A senior project answer I often hear in the Fall:</a:t>
            </a:r>
          </a:p>
          <a:p>
            <a:pPr marL="457200" lvl="1" indent="0">
              <a:buNone/>
            </a:pPr>
            <a:r>
              <a:rPr lang="en-US" b="0" dirty="0"/>
              <a:t>“We each wrote our part in one day and committed it. Everything broke because we disagreed on what the functions were supposed to be. We spent most of our term rewriting everything to integrate our one day of work. About 5 weeks in, we realized we were using the wrong framework, so we started over. The last day of 10</a:t>
            </a:r>
            <a:r>
              <a:rPr lang="en-US" b="0" baseline="30000" dirty="0"/>
              <a:t>th</a:t>
            </a:r>
            <a:r>
              <a:rPr lang="en-US" b="0" dirty="0"/>
              <a:t> week, we got login working and wrote some design documentation for the professors to grade.”</a:t>
            </a:r>
          </a:p>
          <a:p>
            <a:pPr marL="457200" lvl="1" indent="0">
              <a:buNone/>
            </a:pPr>
            <a:endParaRPr lang="en-US" b="0" dirty="0"/>
          </a:p>
        </p:txBody>
      </p:sp>
    </p:spTree>
    <p:extLst>
      <p:ext uri="{BB962C8B-B14F-4D97-AF65-F5344CB8AC3E}">
        <p14:creationId xmlns:p14="http://schemas.microsoft.com/office/powerpoint/2010/main" val="34411053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225E-17BF-42D3-97AE-6864A36ACE11}"/>
              </a:ext>
            </a:extLst>
          </p:cNvPr>
          <p:cNvSpPr>
            <a:spLocks noGrp="1"/>
          </p:cNvSpPr>
          <p:nvPr>
            <p:ph type="title"/>
          </p:nvPr>
        </p:nvSpPr>
        <p:spPr/>
        <p:txBody>
          <a:bodyPr/>
          <a:lstStyle/>
          <a:p>
            <a:r>
              <a:rPr lang="en-US" dirty="0"/>
              <a:t>“Too Much Documentation” meme</a:t>
            </a:r>
          </a:p>
        </p:txBody>
      </p:sp>
      <p:sp>
        <p:nvSpPr>
          <p:cNvPr id="3" name="Content Placeholder 2">
            <a:extLst>
              <a:ext uri="{FF2B5EF4-FFF2-40B4-BE49-F238E27FC236}">
                <a16:creationId xmlns:a16="http://schemas.microsoft.com/office/drawing/2014/main" id="{A9011792-4F51-4C3D-BDB0-EC69783EC164}"/>
              </a:ext>
            </a:extLst>
          </p:cNvPr>
          <p:cNvSpPr>
            <a:spLocks noGrp="1"/>
          </p:cNvSpPr>
          <p:nvPr>
            <p:ph idx="1"/>
          </p:nvPr>
        </p:nvSpPr>
        <p:spPr>
          <a:xfrm>
            <a:off x="457200" y="990600"/>
            <a:ext cx="8229600" cy="5410200"/>
          </a:xfrm>
        </p:spPr>
        <p:txBody>
          <a:bodyPr/>
          <a:lstStyle/>
          <a:p>
            <a:pPr marL="0" indent="0">
              <a:buNone/>
            </a:pPr>
            <a:r>
              <a:rPr lang="en-US" sz="2000" dirty="0"/>
              <a:t>“The first time I was technical project lead I was on the CMM trip. I made the team gather requirements, writing them down with reference numbers, then make an x-hundred pages specification and so on. We instrumented all the stuff and I think, the project extrapolated to a complete organization would have well reached CMM level 3. My main part was the architecture. I sat down with the team for </a:t>
            </a:r>
            <a:r>
              <a:rPr lang="en-US" sz="2000" b="1" dirty="0"/>
              <a:t>nearly half a year</a:t>
            </a:r>
            <a:r>
              <a:rPr lang="en-US" sz="2000" dirty="0"/>
              <a:t>, sketching object designs on the whiteboard, writing it down in a document, refining it, writing it down, refining it, and so on. In the end we had a </a:t>
            </a:r>
            <a:r>
              <a:rPr lang="en-US" sz="2000" b="1" dirty="0"/>
              <a:t>120 page architecture document </a:t>
            </a:r>
            <a:r>
              <a:rPr lang="en-US" sz="2000" dirty="0"/>
              <a:t>which was quite sound - but not a single line of code.</a:t>
            </a:r>
          </a:p>
          <a:p>
            <a:pPr marL="0" indent="0">
              <a:buNone/>
            </a:pPr>
            <a:r>
              <a:rPr lang="en-US" sz="2000" dirty="0"/>
              <a:t>Guess, how the story goes on: We were late (of course) and expanded the team. The new team members managed to get into the ideas in a very short time, because we had great documentation. Yet, we were not able to meet reasonable time-to-market requirements and </a:t>
            </a:r>
            <a:r>
              <a:rPr lang="en-US" sz="2000" b="1" dirty="0"/>
              <a:t>half a year later the project was canceled</a:t>
            </a:r>
            <a:r>
              <a:rPr lang="en-US" sz="2000" dirty="0"/>
              <a:t>.”</a:t>
            </a:r>
          </a:p>
        </p:txBody>
      </p:sp>
      <p:sp>
        <p:nvSpPr>
          <p:cNvPr id="4" name="Rectangle 3">
            <a:extLst>
              <a:ext uri="{FF2B5EF4-FFF2-40B4-BE49-F238E27FC236}">
                <a16:creationId xmlns:a16="http://schemas.microsoft.com/office/drawing/2014/main" id="{B58D473A-5C62-4BFB-BAAB-18EF82A5BF28}"/>
              </a:ext>
            </a:extLst>
          </p:cNvPr>
          <p:cNvSpPr/>
          <p:nvPr/>
        </p:nvSpPr>
        <p:spPr>
          <a:xfrm>
            <a:off x="685800" y="5715000"/>
            <a:ext cx="7543800" cy="461665"/>
          </a:xfrm>
          <a:prstGeom prst="rect">
            <a:avLst/>
          </a:prstGeom>
        </p:spPr>
        <p:txBody>
          <a:bodyPr wrap="square">
            <a:spAutoFit/>
          </a:bodyPr>
          <a:lstStyle/>
          <a:p>
            <a:pPr algn="ctr"/>
            <a:r>
              <a:rPr lang="en-US" dirty="0"/>
              <a:t>http://wiki.c2.com/?TooMuchDocumentation</a:t>
            </a:r>
          </a:p>
        </p:txBody>
      </p:sp>
    </p:spTree>
    <p:extLst>
      <p:ext uri="{BB962C8B-B14F-4D97-AF65-F5344CB8AC3E}">
        <p14:creationId xmlns:p14="http://schemas.microsoft.com/office/powerpoint/2010/main" val="3675372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8542-A14B-4833-BAA1-0F8F4A8D1680}"/>
              </a:ext>
            </a:extLst>
          </p:cNvPr>
          <p:cNvSpPr>
            <a:spLocks noGrp="1"/>
          </p:cNvSpPr>
          <p:nvPr>
            <p:ph type="title"/>
          </p:nvPr>
        </p:nvSpPr>
        <p:spPr/>
        <p:txBody>
          <a:bodyPr/>
          <a:lstStyle/>
          <a:p>
            <a:r>
              <a:rPr lang="en-US" dirty="0"/>
              <a:t>Last question: you tell me</a:t>
            </a:r>
          </a:p>
        </p:txBody>
      </p:sp>
      <p:sp>
        <p:nvSpPr>
          <p:cNvPr id="3" name="Content Placeholder 2">
            <a:extLst>
              <a:ext uri="{FF2B5EF4-FFF2-40B4-BE49-F238E27FC236}">
                <a16:creationId xmlns:a16="http://schemas.microsoft.com/office/drawing/2014/main" id="{85C55A68-B790-49D9-BE68-B30FFDB9289D}"/>
              </a:ext>
            </a:extLst>
          </p:cNvPr>
          <p:cNvSpPr>
            <a:spLocks noGrp="1"/>
          </p:cNvSpPr>
          <p:nvPr>
            <p:ph idx="1"/>
          </p:nvPr>
        </p:nvSpPr>
        <p:spPr/>
        <p:txBody>
          <a:bodyPr/>
          <a:lstStyle/>
          <a:p>
            <a:r>
              <a:rPr lang="en-US" dirty="0"/>
              <a:t>Overall, how well do the term projects follow good architecture practices?</a:t>
            </a:r>
          </a:p>
        </p:txBody>
      </p:sp>
    </p:spTree>
    <p:extLst>
      <p:ext uri="{BB962C8B-B14F-4D97-AF65-F5344CB8AC3E}">
        <p14:creationId xmlns:p14="http://schemas.microsoft.com/office/powerpoint/2010/main" val="399703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D9CC18-343E-4FBF-BC1C-334463EF585A}"/>
              </a:ext>
            </a:extLst>
          </p:cNvPr>
          <p:cNvSpPr>
            <a:spLocks noGrp="1"/>
          </p:cNvSpPr>
          <p:nvPr>
            <p:ph type="ctrTitle"/>
          </p:nvPr>
        </p:nvSpPr>
        <p:spPr/>
        <p:txBody>
          <a:bodyPr/>
          <a:lstStyle/>
          <a:p>
            <a:r>
              <a:rPr lang="en-US" dirty="0"/>
              <a:t>Highlights of Ch 2</a:t>
            </a:r>
          </a:p>
        </p:txBody>
      </p:sp>
      <p:sp>
        <p:nvSpPr>
          <p:cNvPr id="5" name="Subtitle 4">
            <a:extLst>
              <a:ext uri="{FF2B5EF4-FFF2-40B4-BE49-F238E27FC236}">
                <a16:creationId xmlns:a16="http://schemas.microsoft.com/office/drawing/2014/main" id="{42F519DB-E5AD-4215-83B2-40183879BA82}"/>
              </a:ext>
            </a:extLst>
          </p:cNvPr>
          <p:cNvSpPr>
            <a:spLocks noGrp="1"/>
          </p:cNvSpPr>
          <p:nvPr>
            <p:ph type="subTitle" idx="1"/>
          </p:nvPr>
        </p:nvSpPr>
        <p:spPr/>
        <p:txBody>
          <a:bodyPr/>
          <a:lstStyle/>
          <a:p>
            <a:r>
              <a:rPr lang="en-US" dirty="0"/>
              <a:t>The main confusing parts</a:t>
            </a:r>
          </a:p>
        </p:txBody>
      </p:sp>
    </p:spTree>
    <p:extLst>
      <p:ext uri="{BB962C8B-B14F-4D97-AF65-F5344CB8AC3E}">
        <p14:creationId xmlns:p14="http://schemas.microsoft.com/office/powerpoint/2010/main" val="9765479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a:t>Highlight #1: Levels of Design </a:t>
            </a:r>
          </a:p>
        </p:txBody>
      </p:sp>
      <p:sp>
        <p:nvSpPr>
          <p:cNvPr id="3" name="Marcador de contenido 2"/>
          <p:cNvSpPr>
            <a:spLocks noGrp="1"/>
          </p:cNvSpPr>
          <p:nvPr>
            <p:ph idx="1"/>
          </p:nvPr>
        </p:nvSpPr>
        <p:spPr>
          <a:xfrm>
            <a:off x="457200" y="1143000"/>
            <a:ext cx="8305800" cy="5257800"/>
          </a:xfrm>
        </p:spPr>
        <p:txBody>
          <a:bodyPr>
            <a:normAutofit/>
          </a:bodyPr>
          <a:lstStyle/>
          <a:p>
            <a:pPr marL="0" indent="0">
              <a:buNone/>
            </a:pPr>
            <a:r>
              <a:rPr lang="en-US" noProof="0" dirty="0">
                <a:solidFill>
                  <a:srgbClr val="0070C0"/>
                </a:solidFill>
              </a:rPr>
              <a:t>Architectural Design</a:t>
            </a:r>
            <a:r>
              <a:rPr lang="en-US" noProof="0" dirty="0"/>
              <a:t>: </a:t>
            </a:r>
            <a:br>
              <a:rPr lang="en-US" noProof="0" dirty="0"/>
            </a:br>
            <a:r>
              <a:rPr lang="en-US" b="0" noProof="0" dirty="0"/>
              <a:t>Design of structures that allow drivers to be satisfied</a:t>
            </a:r>
          </a:p>
          <a:p>
            <a:pPr marL="0" indent="0">
              <a:buNone/>
            </a:pPr>
            <a:endParaRPr lang="en-US" dirty="0"/>
          </a:p>
          <a:p>
            <a:pPr marL="0" indent="0">
              <a:buNone/>
            </a:pPr>
            <a:r>
              <a:rPr lang="en-US" noProof="0" dirty="0">
                <a:solidFill>
                  <a:schemeClr val="accent1"/>
                </a:solidFill>
              </a:rPr>
              <a:t>Element Interaction Design</a:t>
            </a:r>
            <a:r>
              <a:rPr lang="en-US" noProof="0" dirty="0"/>
              <a:t>: </a:t>
            </a:r>
          </a:p>
          <a:p>
            <a:pPr marL="0" indent="0">
              <a:buNone/>
            </a:pPr>
            <a:r>
              <a:rPr lang="en-US" b="0" noProof="0" dirty="0"/>
              <a:t>Identification of additional elements and their </a:t>
            </a:r>
            <a:r>
              <a:rPr lang="en-US" b="1" noProof="0" dirty="0"/>
              <a:t>interfaces</a:t>
            </a:r>
            <a:endParaRPr lang="en-US" b="1" dirty="0"/>
          </a:p>
          <a:p>
            <a:pPr marL="0" indent="0">
              <a:buNone/>
            </a:pPr>
            <a:endParaRPr lang="en-US" dirty="0"/>
          </a:p>
          <a:p>
            <a:pPr marL="0" indent="0">
              <a:buNone/>
            </a:pPr>
            <a:r>
              <a:rPr lang="en-US" noProof="0" dirty="0">
                <a:solidFill>
                  <a:srgbClr val="7030A0"/>
                </a:solidFill>
              </a:rPr>
              <a:t>Element Internals Design</a:t>
            </a:r>
            <a:r>
              <a:rPr lang="en-US" noProof="0" dirty="0"/>
              <a:t>: </a:t>
            </a:r>
          </a:p>
          <a:p>
            <a:pPr marL="0" indent="0">
              <a:buNone/>
            </a:pPr>
            <a:r>
              <a:rPr lang="en-US" b="0" noProof="0" dirty="0"/>
              <a:t>What is each thing, in summary?</a:t>
            </a:r>
          </a:p>
        </p:txBody>
      </p:sp>
    </p:spTree>
    <p:extLst>
      <p:ext uri="{BB962C8B-B14F-4D97-AF65-F5344CB8AC3E}">
        <p14:creationId xmlns:p14="http://schemas.microsoft.com/office/powerpoint/2010/main" val="5216774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Highlight #2: </a:t>
            </a:r>
            <a:r>
              <a:rPr lang="en-US" noProof="0" dirty="0"/>
              <a:t>Architectural Drivers</a:t>
            </a:r>
          </a:p>
        </p:txBody>
      </p:sp>
      <p:sp>
        <p:nvSpPr>
          <p:cNvPr id="3" name="Marcador de contenido 2"/>
          <p:cNvSpPr>
            <a:spLocks noGrp="1"/>
          </p:cNvSpPr>
          <p:nvPr>
            <p:ph idx="1"/>
          </p:nvPr>
        </p:nvSpPr>
        <p:spPr>
          <a:xfrm>
            <a:off x="457200" y="1371600"/>
            <a:ext cx="8229600" cy="5029200"/>
          </a:xfrm>
        </p:spPr>
        <p:txBody>
          <a:bodyPr/>
          <a:lstStyle/>
          <a:p>
            <a:pPr>
              <a:spcBef>
                <a:spcPts val="2472"/>
              </a:spcBef>
            </a:pPr>
            <a:r>
              <a:rPr lang="en-US" b="0" dirty="0"/>
              <a:t>Design purpose</a:t>
            </a:r>
          </a:p>
          <a:p>
            <a:pPr>
              <a:spcBef>
                <a:spcPts val="2472"/>
              </a:spcBef>
            </a:pPr>
            <a:r>
              <a:rPr lang="en-US" b="1" dirty="0"/>
              <a:t>Quality attributes</a:t>
            </a:r>
          </a:p>
          <a:p>
            <a:pPr>
              <a:spcBef>
                <a:spcPts val="2472"/>
              </a:spcBef>
            </a:pPr>
            <a:r>
              <a:rPr lang="en-US" b="0" dirty="0"/>
              <a:t>Primary functionality</a:t>
            </a:r>
          </a:p>
          <a:p>
            <a:pPr>
              <a:spcBef>
                <a:spcPts val="2472"/>
              </a:spcBef>
            </a:pPr>
            <a:r>
              <a:rPr lang="en-US" b="0" dirty="0"/>
              <a:t>Architectural concerns</a:t>
            </a:r>
          </a:p>
          <a:p>
            <a:pPr>
              <a:spcBef>
                <a:spcPts val="2472"/>
              </a:spcBef>
            </a:pPr>
            <a:r>
              <a:rPr lang="en-US" b="0" dirty="0"/>
              <a:t>Constraints</a:t>
            </a:r>
          </a:p>
        </p:txBody>
      </p:sp>
      <p:pic>
        <p:nvPicPr>
          <p:cNvPr id="76802" name="Picture 2" descr="mage result for architectural design drivers"/>
          <p:cNvPicPr>
            <a:picLocks noChangeAspect="1" noChangeArrowheads="1"/>
          </p:cNvPicPr>
          <p:nvPr/>
        </p:nvPicPr>
        <p:blipFill rotWithShape="1">
          <a:blip r:embed="rId3">
            <a:extLst>
              <a:ext uri="{28A0092B-C50C-407E-A947-70E740481C1C}">
                <a14:useLocalDpi xmlns:a14="http://schemas.microsoft.com/office/drawing/2010/main" val="0"/>
              </a:ext>
            </a:extLst>
          </a:blip>
          <a:srcRect l="18182" r="25000"/>
          <a:stretch/>
        </p:blipFill>
        <p:spPr bwMode="auto">
          <a:xfrm>
            <a:off x="4800600" y="1143000"/>
            <a:ext cx="4343400" cy="499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1825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Quality Attributes</a:t>
            </a:r>
          </a:p>
        </p:txBody>
      </p:sp>
      <p:sp>
        <p:nvSpPr>
          <p:cNvPr id="3" name="Marcador de contenido 2"/>
          <p:cNvSpPr>
            <a:spLocks noGrp="1"/>
          </p:cNvSpPr>
          <p:nvPr>
            <p:ph idx="1"/>
          </p:nvPr>
        </p:nvSpPr>
        <p:spPr/>
        <p:txBody>
          <a:bodyPr>
            <a:normAutofit/>
          </a:bodyPr>
          <a:lstStyle/>
          <a:p>
            <a:r>
              <a:rPr lang="en-US" dirty="0"/>
              <a:t>Measurable/testable </a:t>
            </a:r>
            <a:r>
              <a:rPr lang="en-US" b="0" dirty="0"/>
              <a:t>system properties used to indicate how well the system satisfies the needs of its stakeholders.</a:t>
            </a:r>
          </a:p>
          <a:p>
            <a:r>
              <a:rPr lang="en-US" b="0" dirty="0"/>
              <a:t>CSSE371 list of these on Moodle.</a:t>
            </a:r>
          </a:p>
        </p:txBody>
      </p:sp>
      <p:pic>
        <p:nvPicPr>
          <p:cNvPr id="6" name="Picture 2" descr="mage result for quality attributes">
            <a:extLst>
              <a:ext uri="{FF2B5EF4-FFF2-40B4-BE49-F238E27FC236}">
                <a16:creationId xmlns:a16="http://schemas.microsoft.com/office/drawing/2014/main" id="{60453280-8175-4491-82C6-9D75107FBF95}"/>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2552700" y="3200400"/>
            <a:ext cx="4038600" cy="296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0026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0999" y="381000"/>
            <a:ext cx="8303741" cy="609600"/>
          </a:xfrm>
        </p:spPr>
        <p:txBody>
          <a:bodyPr/>
          <a:lstStyle/>
          <a:p>
            <a:r>
              <a:rPr lang="en-US" sz="2800" dirty="0"/>
              <a:t>Highlight #3: Quality Attribute Scenario</a:t>
            </a:r>
          </a:p>
        </p:txBody>
      </p:sp>
      <p:sp>
        <p:nvSpPr>
          <p:cNvPr id="3" name="Marcador de contenido 2"/>
          <p:cNvSpPr>
            <a:spLocks noGrp="1"/>
          </p:cNvSpPr>
          <p:nvPr>
            <p:ph idx="1"/>
          </p:nvPr>
        </p:nvSpPr>
        <p:spPr>
          <a:xfrm>
            <a:off x="381000" y="1143000"/>
            <a:ext cx="8534400" cy="5257800"/>
          </a:xfrm>
        </p:spPr>
        <p:txBody>
          <a:bodyPr>
            <a:normAutofit/>
          </a:bodyPr>
          <a:lstStyle/>
          <a:p>
            <a:r>
              <a:rPr lang="en-US" b="0" dirty="0"/>
              <a:t>Meaningless to say a system will be “modifiable” </a:t>
            </a:r>
            <a:br>
              <a:rPr lang="en-US" b="0" dirty="0"/>
            </a:br>
            <a:endParaRPr lang="en-US" b="0" dirty="0"/>
          </a:p>
          <a:p>
            <a:r>
              <a:rPr lang="en-US" dirty="0"/>
              <a:t>Quality Attribute Scenario</a:t>
            </a:r>
            <a:r>
              <a:rPr lang="en-US" b="0" dirty="0"/>
              <a:t>: short description of how system required to respond to some stimulus </a:t>
            </a:r>
          </a:p>
          <a:p>
            <a:pPr lvl="1"/>
            <a:endParaRPr lang="en-US" b="0" dirty="0"/>
          </a:p>
          <a:p>
            <a:r>
              <a:rPr lang="en-US" dirty="0"/>
              <a:t>Performance </a:t>
            </a:r>
            <a:r>
              <a:rPr lang="en-US" b="0" dirty="0"/>
              <a:t>scenario: the game shall change view modes in &lt; 500 ms when the user presses the &lt;C&gt; button”</a:t>
            </a:r>
          </a:p>
          <a:p>
            <a:endParaRPr lang="en-US" b="0" dirty="0"/>
          </a:p>
        </p:txBody>
      </p:sp>
    </p:spTree>
    <p:extLst>
      <p:ext uri="{BB962C8B-B14F-4D97-AF65-F5344CB8AC3E}">
        <p14:creationId xmlns:p14="http://schemas.microsoft.com/office/powerpoint/2010/main" val="2136810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3000" dirty="0"/>
              <a:t>6 Parts of a Quality Attribute Scenario</a:t>
            </a:r>
          </a:p>
        </p:txBody>
      </p:sp>
      <p:pic>
        <p:nvPicPr>
          <p:cNvPr id="4" name="Imagen 3"/>
          <p:cNvPicPr>
            <a:picLocks noChangeAspect="1"/>
          </p:cNvPicPr>
          <p:nvPr/>
        </p:nvPicPr>
        <p:blipFill>
          <a:blip r:embed="rId2"/>
          <a:stretch>
            <a:fillRect/>
          </a:stretch>
        </p:blipFill>
        <p:spPr>
          <a:xfrm>
            <a:off x="354445" y="1981200"/>
            <a:ext cx="8396203" cy="3382818"/>
          </a:xfrm>
          <a:prstGeom prst="rect">
            <a:avLst/>
          </a:prstGeom>
        </p:spPr>
      </p:pic>
    </p:spTree>
    <p:extLst>
      <p:ext uri="{BB962C8B-B14F-4D97-AF65-F5344CB8AC3E}">
        <p14:creationId xmlns:p14="http://schemas.microsoft.com/office/powerpoint/2010/main" val="38787312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3000" dirty="0"/>
              <a:t>6 Parts of a Quality Attribute Scenario</a:t>
            </a:r>
          </a:p>
        </p:txBody>
      </p:sp>
      <p:pic>
        <p:nvPicPr>
          <p:cNvPr id="4" name="Imagen 3"/>
          <p:cNvPicPr>
            <a:picLocks noChangeAspect="1"/>
          </p:cNvPicPr>
          <p:nvPr/>
        </p:nvPicPr>
        <p:blipFill>
          <a:blip r:embed="rId3"/>
          <a:stretch>
            <a:fillRect/>
          </a:stretch>
        </p:blipFill>
        <p:spPr>
          <a:xfrm>
            <a:off x="354445" y="1981200"/>
            <a:ext cx="8396203" cy="3382818"/>
          </a:xfrm>
          <a:prstGeom prst="rect">
            <a:avLst/>
          </a:prstGeom>
        </p:spPr>
      </p:pic>
      <p:sp>
        <p:nvSpPr>
          <p:cNvPr id="3" name="Rectangle 2">
            <a:extLst>
              <a:ext uri="{FF2B5EF4-FFF2-40B4-BE49-F238E27FC236}">
                <a16:creationId xmlns:a16="http://schemas.microsoft.com/office/drawing/2014/main" id="{96ED2A4C-6320-49D7-945E-3B226087CEEE}"/>
              </a:ext>
            </a:extLst>
          </p:cNvPr>
          <p:cNvSpPr/>
          <p:nvPr/>
        </p:nvSpPr>
        <p:spPr>
          <a:xfrm>
            <a:off x="354445" y="990600"/>
            <a:ext cx="8229600" cy="830997"/>
          </a:xfrm>
          <a:prstGeom prst="rect">
            <a:avLst/>
          </a:prstGeom>
        </p:spPr>
        <p:txBody>
          <a:bodyPr wrap="square">
            <a:spAutoFit/>
          </a:bodyPr>
          <a:lstStyle/>
          <a:p>
            <a:pPr lvl="1"/>
            <a:r>
              <a:rPr lang="en-US" dirty="0"/>
              <a:t>The game shall change view modes in &lt; 500 ms when the user presses the &lt;C&gt; button”</a:t>
            </a:r>
          </a:p>
        </p:txBody>
      </p:sp>
      <p:sp>
        <p:nvSpPr>
          <p:cNvPr id="5" name="TextBox 4">
            <a:extLst>
              <a:ext uri="{FF2B5EF4-FFF2-40B4-BE49-F238E27FC236}">
                <a16:creationId xmlns:a16="http://schemas.microsoft.com/office/drawing/2014/main" id="{57A78264-46B8-4CFF-8D4F-B4C4AE3B9BF4}"/>
              </a:ext>
            </a:extLst>
          </p:cNvPr>
          <p:cNvSpPr txBox="1"/>
          <p:nvPr/>
        </p:nvSpPr>
        <p:spPr>
          <a:xfrm>
            <a:off x="838200" y="5362397"/>
            <a:ext cx="835485" cy="461665"/>
          </a:xfrm>
          <a:prstGeom prst="rect">
            <a:avLst/>
          </a:prstGeom>
          <a:noFill/>
          <a:ln>
            <a:solidFill>
              <a:schemeClr val="tx1"/>
            </a:solidFill>
          </a:ln>
        </p:spPr>
        <p:txBody>
          <a:bodyPr wrap="none" rtlCol="0">
            <a:spAutoFit/>
          </a:bodyPr>
          <a:lstStyle/>
          <a:p>
            <a:r>
              <a:rPr lang="en-US" dirty="0"/>
              <a:t>User</a:t>
            </a:r>
          </a:p>
        </p:txBody>
      </p:sp>
      <p:sp>
        <p:nvSpPr>
          <p:cNvPr id="6" name="TextBox 5">
            <a:extLst>
              <a:ext uri="{FF2B5EF4-FFF2-40B4-BE49-F238E27FC236}">
                <a16:creationId xmlns:a16="http://schemas.microsoft.com/office/drawing/2014/main" id="{28C75532-8F75-4C0D-860E-DDF58028D8EB}"/>
              </a:ext>
            </a:extLst>
          </p:cNvPr>
          <p:cNvSpPr txBox="1"/>
          <p:nvPr/>
        </p:nvSpPr>
        <p:spPr>
          <a:xfrm>
            <a:off x="2438400" y="4267200"/>
            <a:ext cx="766557" cy="461665"/>
          </a:xfrm>
          <a:prstGeom prst="rect">
            <a:avLst/>
          </a:prstGeom>
          <a:noFill/>
          <a:ln>
            <a:solidFill>
              <a:schemeClr val="tx1"/>
            </a:solidFill>
          </a:ln>
        </p:spPr>
        <p:txBody>
          <a:bodyPr wrap="none" rtlCol="0">
            <a:spAutoFit/>
          </a:bodyPr>
          <a:lstStyle/>
          <a:p>
            <a:r>
              <a:rPr lang="en-US" dirty="0"/>
              <a:t>&lt;C&gt;</a:t>
            </a:r>
          </a:p>
        </p:txBody>
      </p:sp>
      <p:sp>
        <p:nvSpPr>
          <p:cNvPr id="7" name="TextBox 6">
            <a:extLst>
              <a:ext uri="{FF2B5EF4-FFF2-40B4-BE49-F238E27FC236}">
                <a16:creationId xmlns:a16="http://schemas.microsoft.com/office/drawing/2014/main" id="{A135E216-077C-4AE4-A17E-1AE9EDC9B3A3}"/>
              </a:ext>
            </a:extLst>
          </p:cNvPr>
          <p:cNvSpPr txBox="1"/>
          <p:nvPr/>
        </p:nvSpPr>
        <p:spPr>
          <a:xfrm>
            <a:off x="3886200" y="4036367"/>
            <a:ext cx="1023037" cy="461665"/>
          </a:xfrm>
          <a:prstGeom prst="rect">
            <a:avLst/>
          </a:prstGeom>
          <a:noFill/>
        </p:spPr>
        <p:txBody>
          <a:bodyPr wrap="none" rtlCol="0">
            <a:spAutoFit/>
          </a:bodyPr>
          <a:lstStyle/>
          <a:p>
            <a:r>
              <a:rPr lang="en-US" dirty="0"/>
              <a:t>Game</a:t>
            </a:r>
          </a:p>
        </p:txBody>
      </p:sp>
      <p:sp>
        <p:nvSpPr>
          <p:cNvPr id="8" name="TextBox 7">
            <a:extLst>
              <a:ext uri="{FF2B5EF4-FFF2-40B4-BE49-F238E27FC236}">
                <a16:creationId xmlns:a16="http://schemas.microsoft.com/office/drawing/2014/main" id="{8B28E254-ABEA-4DDE-835D-F709C8AA23CC}"/>
              </a:ext>
            </a:extLst>
          </p:cNvPr>
          <p:cNvSpPr txBox="1"/>
          <p:nvPr/>
        </p:nvSpPr>
        <p:spPr>
          <a:xfrm>
            <a:off x="3820370" y="4900732"/>
            <a:ext cx="1178528" cy="461665"/>
          </a:xfrm>
          <a:prstGeom prst="rect">
            <a:avLst/>
          </a:prstGeom>
          <a:noFill/>
          <a:ln>
            <a:solidFill>
              <a:schemeClr val="tx1"/>
            </a:solidFill>
          </a:ln>
        </p:spPr>
        <p:txBody>
          <a:bodyPr wrap="none" rtlCol="0">
            <a:spAutoFit/>
          </a:bodyPr>
          <a:lstStyle/>
          <a:p>
            <a:r>
              <a:rPr lang="en-US" dirty="0"/>
              <a:t>Normal</a:t>
            </a:r>
          </a:p>
        </p:txBody>
      </p:sp>
      <p:sp>
        <p:nvSpPr>
          <p:cNvPr id="9" name="TextBox 8">
            <a:extLst>
              <a:ext uri="{FF2B5EF4-FFF2-40B4-BE49-F238E27FC236}">
                <a16:creationId xmlns:a16="http://schemas.microsoft.com/office/drawing/2014/main" id="{6E5EE867-EB22-4D16-A224-2FF9DD0ED20F}"/>
              </a:ext>
            </a:extLst>
          </p:cNvPr>
          <p:cNvSpPr txBox="1"/>
          <p:nvPr/>
        </p:nvSpPr>
        <p:spPr>
          <a:xfrm>
            <a:off x="5410200" y="4343400"/>
            <a:ext cx="1350050" cy="1200329"/>
          </a:xfrm>
          <a:prstGeom prst="rect">
            <a:avLst/>
          </a:prstGeom>
          <a:noFill/>
          <a:ln>
            <a:solidFill>
              <a:schemeClr val="tx1"/>
            </a:solidFill>
          </a:ln>
        </p:spPr>
        <p:txBody>
          <a:bodyPr wrap="none" rtlCol="0">
            <a:spAutoFit/>
          </a:bodyPr>
          <a:lstStyle/>
          <a:p>
            <a:pPr algn="ctr"/>
            <a:r>
              <a:rPr lang="en-US" dirty="0"/>
              <a:t>Change </a:t>
            </a:r>
          </a:p>
          <a:p>
            <a:pPr algn="ctr"/>
            <a:r>
              <a:rPr lang="en-US" dirty="0"/>
              <a:t>view </a:t>
            </a:r>
          </a:p>
          <a:p>
            <a:pPr algn="ctr"/>
            <a:r>
              <a:rPr lang="en-US" dirty="0"/>
              <a:t>modes</a:t>
            </a:r>
          </a:p>
        </p:txBody>
      </p:sp>
      <p:sp>
        <p:nvSpPr>
          <p:cNvPr id="10" name="TextBox 9">
            <a:extLst>
              <a:ext uri="{FF2B5EF4-FFF2-40B4-BE49-F238E27FC236}">
                <a16:creationId xmlns:a16="http://schemas.microsoft.com/office/drawing/2014/main" id="{001170A1-DFCC-4B80-B73F-8A2E2355CA17}"/>
              </a:ext>
            </a:extLst>
          </p:cNvPr>
          <p:cNvSpPr txBox="1"/>
          <p:nvPr/>
        </p:nvSpPr>
        <p:spPr>
          <a:xfrm>
            <a:off x="7063211" y="5312896"/>
            <a:ext cx="1459054" cy="461665"/>
          </a:xfrm>
          <a:prstGeom prst="rect">
            <a:avLst/>
          </a:prstGeom>
          <a:noFill/>
          <a:ln>
            <a:solidFill>
              <a:schemeClr val="tx1"/>
            </a:solidFill>
          </a:ln>
        </p:spPr>
        <p:txBody>
          <a:bodyPr wrap="none" rtlCol="0">
            <a:spAutoFit/>
          </a:bodyPr>
          <a:lstStyle/>
          <a:p>
            <a:r>
              <a:rPr lang="en-US" dirty="0"/>
              <a:t>&lt; 500 ms</a:t>
            </a:r>
          </a:p>
        </p:txBody>
      </p:sp>
    </p:spTree>
    <p:extLst>
      <p:ext uri="{BB962C8B-B14F-4D97-AF65-F5344CB8AC3E}">
        <p14:creationId xmlns:p14="http://schemas.microsoft.com/office/powerpoint/2010/main" val="42173769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381000"/>
            <a:ext cx="8534400" cy="609600"/>
          </a:xfrm>
        </p:spPr>
        <p:txBody>
          <a:bodyPr/>
          <a:lstStyle/>
          <a:p>
            <a:r>
              <a:rPr lang="en-US" dirty="0"/>
              <a:t>Prioritizing Scenarios (see RICE)</a:t>
            </a:r>
          </a:p>
        </p:txBody>
      </p:sp>
      <p:sp>
        <p:nvSpPr>
          <p:cNvPr id="3" name="Marcador de contenido 2"/>
          <p:cNvSpPr>
            <a:spLocks noGrp="1"/>
          </p:cNvSpPr>
          <p:nvPr>
            <p:ph idx="1"/>
          </p:nvPr>
        </p:nvSpPr>
        <p:spPr>
          <a:xfrm>
            <a:off x="381000" y="1143000"/>
            <a:ext cx="8534400" cy="5257800"/>
          </a:xfrm>
        </p:spPr>
        <p:txBody>
          <a:bodyPr>
            <a:normAutofit fontScale="92500" lnSpcReduction="10000"/>
          </a:bodyPr>
          <a:lstStyle/>
          <a:p>
            <a:r>
              <a:rPr lang="en-US" b="0" dirty="0"/>
              <a:t>To prioritize scenarios, consider two dimensions of each scenario and assign a rank of importance: </a:t>
            </a:r>
          </a:p>
          <a:p>
            <a:pPr marL="622300" lvl="1" indent="-279400">
              <a:buFont typeface="+mj-lt"/>
              <a:buAutoNum type="arabicPeriod"/>
            </a:pPr>
            <a:r>
              <a:rPr lang="en-US" dirty="0"/>
              <a:t>Importance</a:t>
            </a:r>
          </a:p>
          <a:p>
            <a:pPr marL="622300" lvl="1" indent="-279400">
              <a:buFont typeface="+mj-lt"/>
              <a:buAutoNum type="arabicPeriod"/>
            </a:pPr>
            <a:r>
              <a:rPr lang="en-US" dirty="0"/>
              <a:t>Technical risk</a:t>
            </a:r>
            <a:br>
              <a:rPr lang="en-US" dirty="0"/>
            </a:br>
            <a:endParaRPr lang="en-US" dirty="0"/>
          </a:p>
          <a:p>
            <a:r>
              <a:rPr lang="en-US" b="0" dirty="0"/>
              <a:t>A low/medium/high (L/M/H) scale is used to rank both dimensions</a:t>
            </a:r>
          </a:p>
          <a:p>
            <a:pPr lvl="1"/>
            <a:r>
              <a:rPr lang="en-US" b="0" dirty="0"/>
              <a:t>Once the dimensions have been ranked, scenarios are prioritized by selecting those that have a combination of (H, H), (H, M), or (M, H) rankings</a:t>
            </a:r>
          </a:p>
          <a:p>
            <a:endParaRPr lang="en-US" b="0" dirty="0"/>
          </a:p>
          <a:p>
            <a:pPr marL="0" indent="0">
              <a:buNone/>
            </a:pPr>
            <a:r>
              <a:rPr lang="en-US" sz="3000" b="0" i="1" dirty="0">
                <a:solidFill>
                  <a:srgbClr val="C00000"/>
                </a:solidFill>
              </a:rPr>
              <a:t>Do not </a:t>
            </a:r>
            <a:r>
              <a:rPr lang="en-US" sz="3000" b="0" dirty="0">
                <a:solidFill>
                  <a:srgbClr val="C00000"/>
                </a:solidFill>
              </a:rPr>
              <a:t>start design without a prioritized list of measurable quality attributes! </a:t>
            </a:r>
          </a:p>
          <a:p>
            <a:endParaRPr lang="en-US" b="0" dirty="0"/>
          </a:p>
          <a:p>
            <a:endParaRPr lang="en-US" b="0" dirty="0"/>
          </a:p>
        </p:txBody>
      </p:sp>
    </p:spTree>
    <p:extLst>
      <p:ext uri="{BB962C8B-B14F-4D97-AF65-F5344CB8AC3E}">
        <p14:creationId xmlns:p14="http://schemas.microsoft.com/office/powerpoint/2010/main" val="1835773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457200"/>
            <a:ext cx="8229600" cy="609600"/>
          </a:xfrm>
        </p:spPr>
        <p:txBody>
          <a:bodyPr/>
          <a:lstStyle/>
          <a:p>
            <a:r>
              <a:rPr lang="en-US" dirty="0"/>
              <a:t>Why we are learning architecture</a:t>
            </a:r>
            <a:endParaRPr lang="en-US" noProof="0" dirty="0"/>
          </a:p>
        </p:txBody>
      </p:sp>
      <p:sp>
        <p:nvSpPr>
          <p:cNvPr id="3" name="Marcador de contenido 2"/>
          <p:cNvSpPr>
            <a:spLocks noGrp="1"/>
          </p:cNvSpPr>
          <p:nvPr>
            <p:ph idx="1"/>
          </p:nvPr>
        </p:nvSpPr>
        <p:spPr>
          <a:xfrm>
            <a:off x="457200" y="1295400"/>
            <a:ext cx="8458200" cy="5257800"/>
          </a:xfrm>
        </p:spPr>
        <p:txBody>
          <a:bodyPr>
            <a:normAutofit fontScale="92500" lnSpcReduction="20000"/>
          </a:bodyPr>
          <a:lstStyle/>
          <a:p>
            <a:r>
              <a:rPr lang="en-US" b="0" dirty="0"/>
              <a:t>There is a very high cost to a project of </a:t>
            </a:r>
            <a:r>
              <a:rPr lang="en-US" dirty="0"/>
              <a:t>not</a:t>
            </a:r>
            <a:r>
              <a:rPr lang="en-US" b="0" i="1" dirty="0"/>
              <a:t> </a:t>
            </a:r>
            <a:r>
              <a:rPr lang="en-US" dirty="0"/>
              <a:t>making</a:t>
            </a:r>
            <a:r>
              <a:rPr lang="en-US" b="0" dirty="0"/>
              <a:t> certain design decisions, or of not making them early enough.</a:t>
            </a:r>
            <a:br>
              <a:rPr lang="en-US" b="0" dirty="0"/>
            </a:br>
            <a:endParaRPr lang="en-US" b="0" dirty="0"/>
          </a:p>
          <a:p>
            <a:r>
              <a:rPr lang="en-US" b="0" dirty="0"/>
              <a:t>Without doing some architectural thinking and some early design work, you cannot confidently predict project cost, schedule, and quality.</a:t>
            </a:r>
            <a:br>
              <a:rPr lang="en-US" b="0" dirty="0"/>
            </a:br>
            <a:endParaRPr lang="en-US" b="0" dirty="0"/>
          </a:p>
          <a:p>
            <a:r>
              <a:rPr lang="en-US" b="0" dirty="0"/>
              <a:t>In addition, architecture is a key enabler of </a:t>
            </a:r>
            <a:r>
              <a:rPr lang="en-US" dirty="0"/>
              <a:t>agility</a:t>
            </a:r>
            <a:r>
              <a:rPr lang="en-US" b="0" dirty="0"/>
              <a:t>: if you allow your architecture to degrade, you will be unable to maintain sprint velocity.</a:t>
            </a:r>
            <a:br>
              <a:rPr lang="en-US" b="0" dirty="0"/>
            </a:br>
            <a:endParaRPr lang="en-US" b="0" dirty="0"/>
          </a:p>
          <a:p>
            <a:pPr marL="0" indent="0">
              <a:buNone/>
            </a:pPr>
            <a:r>
              <a:rPr lang="en-US" b="0" dirty="0">
                <a:solidFill>
                  <a:srgbClr val="C00000"/>
                </a:solidFill>
              </a:rPr>
              <a:t>What about “The best architectures, requirements, and designs emerge from self-organizing teams”?</a:t>
            </a:r>
          </a:p>
          <a:p>
            <a:endParaRPr lang="en-US" b="0" dirty="0"/>
          </a:p>
          <a:p>
            <a:pPr marL="457200" lvl="1" indent="0">
              <a:buNone/>
            </a:pPr>
            <a:endParaRPr lang="en-US" b="0" dirty="0"/>
          </a:p>
          <a:p>
            <a:endParaRPr lang="en-US" b="0" dirty="0"/>
          </a:p>
          <a:p>
            <a:endParaRPr lang="en-US" b="0" dirty="0"/>
          </a:p>
        </p:txBody>
      </p:sp>
    </p:spTree>
    <p:extLst>
      <p:ext uri="{BB962C8B-B14F-4D97-AF65-F5344CB8AC3E}">
        <p14:creationId xmlns:p14="http://schemas.microsoft.com/office/powerpoint/2010/main" val="18050752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mage result for design 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2438400"/>
            <a:ext cx="4305300" cy="35877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n-US" dirty="0"/>
              <a:t>Highlight #4: Design Concepts</a:t>
            </a:r>
          </a:p>
        </p:txBody>
      </p:sp>
      <p:sp>
        <p:nvSpPr>
          <p:cNvPr id="3" name="Marcador de contenido 2"/>
          <p:cNvSpPr>
            <a:spLocks noGrp="1"/>
          </p:cNvSpPr>
          <p:nvPr>
            <p:ph idx="1"/>
          </p:nvPr>
        </p:nvSpPr>
        <p:spPr>
          <a:xfrm>
            <a:off x="457200" y="1143000"/>
            <a:ext cx="5334000" cy="5257800"/>
          </a:xfrm>
        </p:spPr>
        <p:txBody>
          <a:bodyPr>
            <a:normAutofit lnSpcReduction="10000"/>
          </a:bodyPr>
          <a:lstStyle/>
          <a:p>
            <a:pPr marL="0" indent="0">
              <a:buNone/>
            </a:pPr>
            <a:r>
              <a:rPr lang="en-US" b="0" dirty="0">
                <a:solidFill>
                  <a:srgbClr val="0070C0"/>
                </a:solidFill>
              </a:rPr>
              <a:t>Building blocks from which the structures that make up the architecture are created</a:t>
            </a:r>
            <a:br>
              <a:rPr lang="en-US" b="0" dirty="0">
                <a:solidFill>
                  <a:srgbClr val="0070C0"/>
                </a:solidFill>
              </a:rPr>
            </a:br>
            <a:endParaRPr lang="en-US" b="0" dirty="0">
              <a:solidFill>
                <a:srgbClr val="0070C0"/>
              </a:solidFill>
            </a:endParaRPr>
          </a:p>
          <a:p>
            <a:r>
              <a:rPr lang="en-US" b="0" dirty="0"/>
              <a:t>Some of the most commonly used:</a:t>
            </a:r>
          </a:p>
          <a:p>
            <a:pPr lvl="1"/>
            <a:r>
              <a:rPr lang="en-US" b="0" dirty="0"/>
              <a:t>Reference architectures</a:t>
            </a:r>
          </a:p>
          <a:p>
            <a:pPr lvl="1"/>
            <a:r>
              <a:rPr lang="en-US" b="0" dirty="0"/>
              <a:t>Deployment patterns</a:t>
            </a:r>
          </a:p>
          <a:p>
            <a:pPr lvl="1"/>
            <a:r>
              <a:rPr lang="en-US" b="0" dirty="0"/>
              <a:t>Architectural patterns</a:t>
            </a:r>
          </a:p>
          <a:p>
            <a:pPr lvl="1"/>
            <a:r>
              <a:rPr lang="en-US" b="0" dirty="0"/>
              <a:t>Tactics</a:t>
            </a:r>
          </a:p>
          <a:p>
            <a:pPr lvl="1"/>
            <a:r>
              <a:rPr lang="en-US" b="0" dirty="0"/>
              <a:t>Externally developed components </a:t>
            </a:r>
          </a:p>
          <a:p>
            <a:endParaRPr lang="en-US" b="0" dirty="0"/>
          </a:p>
        </p:txBody>
      </p:sp>
    </p:spTree>
    <p:extLst>
      <p:ext uri="{BB962C8B-B14F-4D97-AF65-F5344CB8AC3E}">
        <p14:creationId xmlns:p14="http://schemas.microsoft.com/office/powerpoint/2010/main" val="713414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6324600"/>
            <a:ext cx="9144000" cy="533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 name="Título 1"/>
          <p:cNvSpPr>
            <a:spLocks noGrp="1"/>
          </p:cNvSpPr>
          <p:nvPr>
            <p:ph type="title"/>
          </p:nvPr>
        </p:nvSpPr>
        <p:spPr/>
        <p:txBody>
          <a:bodyPr/>
          <a:lstStyle/>
          <a:p>
            <a:r>
              <a:rPr lang="en-US" dirty="0"/>
              <a:t>Reference Architectures</a:t>
            </a:r>
          </a:p>
        </p:txBody>
      </p:sp>
      <p:sp>
        <p:nvSpPr>
          <p:cNvPr id="3" name="Marcador de contenido 2"/>
          <p:cNvSpPr>
            <a:spLocks noGrp="1"/>
          </p:cNvSpPr>
          <p:nvPr>
            <p:ph idx="1"/>
          </p:nvPr>
        </p:nvSpPr>
        <p:spPr>
          <a:xfrm>
            <a:off x="457200" y="1143000"/>
            <a:ext cx="4114800" cy="5257800"/>
          </a:xfrm>
        </p:spPr>
        <p:txBody>
          <a:bodyPr/>
          <a:lstStyle/>
          <a:p>
            <a:pPr marL="0" indent="0">
              <a:buNone/>
            </a:pPr>
            <a:r>
              <a:rPr lang="en-US" b="0" dirty="0">
                <a:solidFill>
                  <a:srgbClr val="0070C0"/>
                </a:solidFill>
              </a:rPr>
              <a:t>Blueprints that provide an overall logical structure for particular types of applications</a:t>
            </a:r>
            <a:br>
              <a:rPr lang="en-US" b="0" dirty="0">
                <a:solidFill>
                  <a:srgbClr val="0070C0"/>
                </a:solidFill>
              </a:rPr>
            </a:br>
            <a:endParaRPr lang="en-US" sz="1050" b="0" dirty="0">
              <a:solidFill>
                <a:srgbClr val="0070C0"/>
              </a:solidFill>
            </a:endParaRPr>
          </a:p>
          <a:p>
            <a:r>
              <a:rPr lang="en-US" b="0" dirty="0"/>
              <a:t>Web application</a:t>
            </a:r>
          </a:p>
          <a:p>
            <a:r>
              <a:rPr lang="en-US" b="0" dirty="0"/>
              <a:t>Mobile application</a:t>
            </a:r>
          </a:p>
          <a:p>
            <a:r>
              <a:rPr lang="en-US" b="0" dirty="0"/>
              <a:t>Lambda architecture</a:t>
            </a:r>
          </a:p>
        </p:txBody>
      </p:sp>
      <p:pic>
        <p:nvPicPr>
          <p:cNvPr id="4" name="Imagen 4"/>
          <p:cNvPicPr>
            <a:picLocks noChangeAspect="1"/>
          </p:cNvPicPr>
          <p:nvPr/>
        </p:nvPicPr>
        <p:blipFill>
          <a:blip r:embed="rId2"/>
          <a:stretch>
            <a:fillRect/>
          </a:stretch>
        </p:blipFill>
        <p:spPr>
          <a:xfrm>
            <a:off x="4724400" y="958849"/>
            <a:ext cx="4394200" cy="5828235"/>
          </a:xfrm>
          <a:prstGeom prst="rect">
            <a:avLst/>
          </a:prstGeom>
        </p:spPr>
      </p:pic>
      <p:sp>
        <p:nvSpPr>
          <p:cNvPr id="5" name="CuadroTexto 5"/>
          <p:cNvSpPr txBox="1"/>
          <p:nvPr/>
        </p:nvSpPr>
        <p:spPr>
          <a:xfrm>
            <a:off x="304800" y="5458361"/>
            <a:ext cx="4724400" cy="1323439"/>
          </a:xfrm>
          <a:prstGeom prst="rect">
            <a:avLst/>
          </a:prstGeom>
          <a:noFill/>
        </p:spPr>
        <p:txBody>
          <a:bodyPr wrap="square" rtlCol="0">
            <a:spAutoFit/>
          </a:bodyPr>
          <a:lstStyle/>
          <a:p>
            <a:r>
              <a:rPr lang="es-ES" sz="2000" dirty="0">
                <a:solidFill>
                  <a:schemeClr val="tx1">
                    <a:lumMod val="50000"/>
                    <a:lumOff val="50000"/>
                  </a:schemeClr>
                </a:solidFill>
              </a:rPr>
              <a:t>Example reference architecture for the development of web applications from the </a:t>
            </a:r>
            <a:r>
              <a:rPr lang="es-ES" sz="2000" i="1" dirty="0">
                <a:solidFill>
                  <a:schemeClr val="tx1">
                    <a:lumMod val="50000"/>
                    <a:lumOff val="50000"/>
                  </a:schemeClr>
                </a:solidFill>
              </a:rPr>
              <a:t>Microsoft Application Architecture Guide </a:t>
            </a:r>
            <a:r>
              <a:rPr lang="es-ES" sz="2000" dirty="0">
                <a:solidFill>
                  <a:schemeClr val="tx1">
                    <a:lumMod val="50000"/>
                    <a:lumOff val="50000"/>
                  </a:schemeClr>
                </a:solidFill>
              </a:rPr>
              <a:t>(Key: UML) </a:t>
            </a:r>
          </a:p>
        </p:txBody>
      </p:sp>
    </p:spTree>
    <p:extLst>
      <p:ext uri="{BB962C8B-B14F-4D97-AF65-F5344CB8AC3E}">
        <p14:creationId xmlns:p14="http://schemas.microsoft.com/office/powerpoint/2010/main" val="7402616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381000"/>
            <a:ext cx="8534400" cy="609600"/>
          </a:xfrm>
        </p:spPr>
        <p:txBody>
          <a:bodyPr/>
          <a:lstStyle/>
          <a:p>
            <a:r>
              <a:rPr lang="en-US" dirty="0"/>
              <a:t>Architectural </a:t>
            </a:r>
            <a:r>
              <a:rPr lang="en-US" dirty="0">
                <a:solidFill>
                  <a:srgbClr val="C00000"/>
                </a:solidFill>
              </a:rPr>
              <a:t>Design Patterns</a:t>
            </a:r>
          </a:p>
        </p:txBody>
      </p:sp>
      <p:sp>
        <p:nvSpPr>
          <p:cNvPr id="3" name="Marcador de contenido 2"/>
          <p:cNvSpPr>
            <a:spLocks noGrp="1"/>
          </p:cNvSpPr>
          <p:nvPr>
            <p:ph idx="1"/>
          </p:nvPr>
        </p:nvSpPr>
        <p:spPr>
          <a:xfrm>
            <a:off x="381000" y="1143000"/>
            <a:ext cx="4648200" cy="5257800"/>
          </a:xfrm>
        </p:spPr>
        <p:txBody>
          <a:bodyPr/>
          <a:lstStyle/>
          <a:p>
            <a:pPr marL="0" indent="0">
              <a:buNone/>
            </a:pPr>
            <a:r>
              <a:rPr lang="en-US" b="0" i="1" dirty="0">
                <a:solidFill>
                  <a:srgbClr val="0070C0"/>
                </a:solidFill>
              </a:rPr>
              <a:t>Design patterns </a:t>
            </a:r>
            <a:r>
              <a:rPr lang="en-US" b="0" dirty="0">
                <a:solidFill>
                  <a:srgbClr val="0070C0"/>
                </a:solidFill>
              </a:rPr>
              <a:t>are conceptual solutions to recurring design problems that exist in a defined context</a:t>
            </a:r>
            <a:br>
              <a:rPr lang="en-US" b="0" dirty="0">
                <a:solidFill>
                  <a:srgbClr val="0070C0"/>
                </a:solidFill>
              </a:rPr>
            </a:br>
            <a:endParaRPr lang="en-US" b="0" dirty="0">
              <a:solidFill>
                <a:srgbClr val="0070C0"/>
              </a:solidFill>
            </a:endParaRPr>
          </a:p>
          <a:p>
            <a:r>
              <a:rPr lang="en-US" b="0" dirty="0"/>
              <a:t>There are catalogs with patterns that address: </a:t>
            </a:r>
          </a:p>
          <a:p>
            <a:pPr lvl="1"/>
            <a:r>
              <a:rPr lang="en-US" b="0" dirty="0"/>
              <a:t>Decisions at varying levels of granularity</a:t>
            </a:r>
          </a:p>
          <a:p>
            <a:pPr lvl="1"/>
            <a:r>
              <a:rPr lang="en-US" b="0" dirty="0"/>
              <a:t>Quality attributes such as security or integration </a:t>
            </a:r>
          </a:p>
          <a:p>
            <a:endParaRPr lang="en-US" b="0" dirty="0"/>
          </a:p>
        </p:txBody>
      </p:sp>
      <p:pic>
        <p:nvPicPr>
          <p:cNvPr id="4" name="Imagen 3"/>
          <p:cNvPicPr>
            <a:picLocks noChangeAspect="1"/>
          </p:cNvPicPr>
          <p:nvPr/>
        </p:nvPicPr>
        <p:blipFill>
          <a:blip r:embed="rId2"/>
          <a:stretch>
            <a:fillRect/>
          </a:stretch>
        </p:blipFill>
        <p:spPr>
          <a:xfrm>
            <a:off x="4905653" y="1600200"/>
            <a:ext cx="4238347" cy="3886200"/>
          </a:xfrm>
          <a:prstGeom prst="rect">
            <a:avLst/>
          </a:prstGeom>
        </p:spPr>
      </p:pic>
      <p:sp>
        <p:nvSpPr>
          <p:cNvPr id="5" name="CuadroTexto 5"/>
          <p:cNvSpPr txBox="1"/>
          <p:nvPr/>
        </p:nvSpPr>
        <p:spPr>
          <a:xfrm>
            <a:off x="5972453" y="4724400"/>
            <a:ext cx="3171547" cy="338554"/>
          </a:xfrm>
          <a:prstGeom prst="rect">
            <a:avLst/>
          </a:prstGeom>
          <a:noFill/>
        </p:spPr>
        <p:txBody>
          <a:bodyPr wrap="square" rtlCol="0">
            <a:spAutoFit/>
          </a:bodyPr>
          <a:lstStyle/>
          <a:p>
            <a:r>
              <a:rPr lang="es-ES" sz="1600" dirty="0">
                <a:solidFill>
                  <a:schemeClr val="tx1">
                    <a:lumMod val="50000"/>
                    <a:lumOff val="50000"/>
                  </a:schemeClr>
                </a:solidFill>
              </a:rPr>
              <a:t>Example of Layered Architecture  </a:t>
            </a:r>
          </a:p>
        </p:txBody>
      </p:sp>
    </p:spTree>
    <p:extLst>
      <p:ext uri="{BB962C8B-B14F-4D97-AF65-F5344CB8AC3E}">
        <p14:creationId xmlns:p14="http://schemas.microsoft.com/office/powerpoint/2010/main" val="12053727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Deployment Patterns</a:t>
            </a:r>
          </a:p>
        </p:txBody>
      </p:sp>
      <p:sp>
        <p:nvSpPr>
          <p:cNvPr id="3" name="Marcador de contenido 2"/>
          <p:cNvSpPr>
            <a:spLocks noGrp="1"/>
          </p:cNvSpPr>
          <p:nvPr>
            <p:ph idx="1"/>
          </p:nvPr>
        </p:nvSpPr>
        <p:spPr/>
        <p:txBody>
          <a:bodyPr/>
          <a:lstStyle/>
          <a:p>
            <a:pPr marL="0" indent="0">
              <a:buNone/>
            </a:pPr>
            <a:r>
              <a:rPr lang="en-US" b="0" dirty="0"/>
              <a:t>Deployment patterns provide models on how to </a:t>
            </a:r>
            <a:r>
              <a:rPr lang="en-US" dirty="0"/>
              <a:t>physically structure </a:t>
            </a:r>
            <a:r>
              <a:rPr lang="en-US" b="0" dirty="0"/>
              <a:t>the system to deploy it </a:t>
            </a:r>
          </a:p>
          <a:p>
            <a:endParaRPr lang="en-US" b="0" dirty="0"/>
          </a:p>
        </p:txBody>
      </p:sp>
      <p:pic>
        <p:nvPicPr>
          <p:cNvPr id="4" name="Imagen 3"/>
          <p:cNvPicPr>
            <a:picLocks noChangeAspect="1"/>
          </p:cNvPicPr>
          <p:nvPr/>
        </p:nvPicPr>
        <p:blipFill>
          <a:blip r:embed="rId2"/>
          <a:stretch>
            <a:fillRect/>
          </a:stretch>
        </p:blipFill>
        <p:spPr>
          <a:xfrm>
            <a:off x="457200" y="2667000"/>
            <a:ext cx="8543216" cy="3002330"/>
          </a:xfrm>
          <a:prstGeom prst="rect">
            <a:avLst/>
          </a:prstGeom>
        </p:spPr>
      </p:pic>
    </p:spTree>
    <p:extLst>
      <p:ext uri="{BB962C8B-B14F-4D97-AF65-F5344CB8AC3E}">
        <p14:creationId xmlns:p14="http://schemas.microsoft.com/office/powerpoint/2010/main" val="14861301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Tactics</a:t>
            </a:r>
          </a:p>
        </p:txBody>
      </p:sp>
      <p:sp>
        <p:nvSpPr>
          <p:cNvPr id="3" name="Marcador de contenido 2"/>
          <p:cNvSpPr>
            <a:spLocks noGrp="1"/>
          </p:cNvSpPr>
          <p:nvPr>
            <p:ph idx="1"/>
          </p:nvPr>
        </p:nvSpPr>
        <p:spPr>
          <a:xfrm>
            <a:off x="457200" y="1143000"/>
            <a:ext cx="3962400" cy="5257800"/>
          </a:xfrm>
        </p:spPr>
        <p:txBody>
          <a:bodyPr/>
          <a:lstStyle/>
          <a:p>
            <a:r>
              <a:rPr lang="en-US" b="0" dirty="0"/>
              <a:t>Techniques that architects have been using for years to manage </a:t>
            </a:r>
            <a:r>
              <a:rPr lang="en-US" dirty="0"/>
              <a:t>quality attribute </a:t>
            </a:r>
            <a:r>
              <a:rPr lang="en-US" b="0" dirty="0"/>
              <a:t>response goals</a:t>
            </a:r>
            <a:br>
              <a:rPr lang="en-US" b="0" dirty="0"/>
            </a:br>
            <a:endParaRPr lang="en-US" b="0" dirty="0"/>
          </a:p>
          <a:p>
            <a:r>
              <a:rPr lang="en-US" b="0" dirty="0"/>
              <a:t>Design decisions that influence the control of a quality attribute response</a:t>
            </a:r>
          </a:p>
          <a:p>
            <a:endParaRPr lang="en-US" b="0" dirty="0"/>
          </a:p>
          <a:p>
            <a:endParaRPr lang="en-US" b="0" dirty="0"/>
          </a:p>
        </p:txBody>
      </p:sp>
      <p:pic>
        <p:nvPicPr>
          <p:cNvPr id="4" name="Imagen 3"/>
          <p:cNvPicPr>
            <a:picLocks noChangeAspect="1"/>
          </p:cNvPicPr>
          <p:nvPr/>
        </p:nvPicPr>
        <p:blipFill>
          <a:blip r:embed="rId2"/>
          <a:stretch>
            <a:fillRect/>
          </a:stretch>
        </p:blipFill>
        <p:spPr>
          <a:xfrm>
            <a:off x="3365743" y="1798576"/>
            <a:ext cx="5854457" cy="4373624"/>
          </a:xfrm>
          <a:prstGeom prst="rect">
            <a:avLst/>
          </a:prstGeom>
        </p:spPr>
      </p:pic>
      <p:sp>
        <p:nvSpPr>
          <p:cNvPr id="5" name="CuadroTexto 5"/>
          <p:cNvSpPr txBox="1"/>
          <p:nvPr/>
        </p:nvSpPr>
        <p:spPr>
          <a:xfrm>
            <a:off x="4191000" y="1143000"/>
            <a:ext cx="4238347" cy="400110"/>
          </a:xfrm>
          <a:prstGeom prst="rect">
            <a:avLst/>
          </a:prstGeom>
          <a:noFill/>
        </p:spPr>
        <p:txBody>
          <a:bodyPr wrap="square" rtlCol="0">
            <a:spAutoFit/>
          </a:bodyPr>
          <a:lstStyle/>
          <a:p>
            <a:r>
              <a:rPr lang="es-ES" sz="2000" b="1" dirty="0">
                <a:solidFill>
                  <a:schemeClr val="tx1">
                    <a:lumMod val="50000"/>
                    <a:lumOff val="50000"/>
                  </a:schemeClr>
                </a:solidFill>
              </a:rPr>
              <a:t>Example of Performance Tactics</a:t>
            </a:r>
          </a:p>
        </p:txBody>
      </p:sp>
    </p:spTree>
    <p:extLst>
      <p:ext uri="{BB962C8B-B14F-4D97-AF65-F5344CB8AC3E}">
        <p14:creationId xmlns:p14="http://schemas.microsoft.com/office/powerpoint/2010/main" val="65781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mage result for component building 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905000"/>
            <a:ext cx="3352800" cy="335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n-US" dirty="0"/>
              <a:t>Externally Developed Components </a:t>
            </a:r>
            <a:br>
              <a:rPr lang="en-US" dirty="0"/>
            </a:br>
            <a:r>
              <a:rPr lang="en-US" sz="1800" dirty="0"/>
              <a:t>(1 of 2)</a:t>
            </a:r>
            <a:endParaRPr lang="en-US" dirty="0"/>
          </a:p>
        </p:txBody>
      </p:sp>
      <p:sp>
        <p:nvSpPr>
          <p:cNvPr id="3" name="Marcador de contenido 2"/>
          <p:cNvSpPr>
            <a:spLocks noGrp="1"/>
          </p:cNvSpPr>
          <p:nvPr>
            <p:ph idx="1"/>
          </p:nvPr>
        </p:nvSpPr>
        <p:spPr>
          <a:xfrm>
            <a:off x="457200" y="1143000"/>
            <a:ext cx="6934200" cy="5257800"/>
          </a:xfrm>
        </p:spPr>
        <p:txBody>
          <a:bodyPr>
            <a:normAutofit lnSpcReduction="10000"/>
          </a:bodyPr>
          <a:lstStyle/>
          <a:p>
            <a:r>
              <a:rPr lang="en-US" b="0" dirty="0"/>
              <a:t>Patterns and tactics are abstract in nature, they need to be implemented </a:t>
            </a:r>
          </a:p>
          <a:p>
            <a:r>
              <a:rPr lang="en-US" b="0" dirty="0"/>
              <a:t>Two ways to achieve this:</a:t>
            </a:r>
          </a:p>
          <a:p>
            <a:pPr marL="914400" lvl="1" indent="-457200">
              <a:buFont typeface="+mj-lt"/>
              <a:buAutoNum type="arabicPeriod"/>
            </a:pPr>
            <a:r>
              <a:rPr lang="en-US" b="0" dirty="0"/>
              <a:t>Code the elements obtained </a:t>
            </a:r>
            <a:br>
              <a:rPr lang="en-US" b="0" dirty="0"/>
            </a:br>
            <a:r>
              <a:rPr lang="en-US" b="0" dirty="0"/>
              <a:t>from tactics and patterns </a:t>
            </a:r>
          </a:p>
          <a:p>
            <a:pPr marL="914400" lvl="1" indent="-457200">
              <a:buFont typeface="+mj-lt"/>
              <a:buAutoNum type="arabicPeriod"/>
            </a:pPr>
            <a:r>
              <a:rPr lang="en-US" b="0" dirty="0"/>
              <a:t>Associate technologies with </a:t>
            </a:r>
            <a:br>
              <a:rPr lang="en-US" b="0" dirty="0"/>
            </a:br>
            <a:r>
              <a:rPr lang="en-US" b="0" dirty="0"/>
              <a:t>one or more of these elements </a:t>
            </a:r>
            <a:br>
              <a:rPr lang="en-US" b="0" dirty="0"/>
            </a:br>
            <a:r>
              <a:rPr lang="en-US" b="0" dirty="0"/>
              <a:t>in the architecture</a:t>
            </a:r>
            <a:br>
              <a:rPr lang="en-US" b="0" dirty="0"/>
            </a:br>
            <a:endParaRPr lang="en-US" b="0" dirty="0"/>
          </a:p>
          <a:p>
            <a:r>
              <a:rPr lang="en-US" b="0" dirty="0"/>
              <a:t>Consider </a:t>
            </a:r>
            <a:r>
              <a:rPr lang="en-US" b="0" dirty="0">
                <a:solidFill>
                  <a:srgbClr val="C00000"/>
                </a:solidFill>
              </a:rPr>
              <a:t>technologies</a:t>
            </a:r>
            <a:r>
              <a:rPr lang="en-US" b="0" dirty="0"/>
              <a:t> to be </a:t>
            </a:r>
            <a:r>
              <a:rPr lang="en-US" b="0" i="1" dirty="0"/>
              <a:t>externally developed components</a:t>
            </a:r>
            <a:r>
              <a:rPr lang="en-US" b="0" dirty="0"/>
              <a:t>, because they are not created as part of the development project</a:t>
            </a:r>
          </a:p>
          <a:p>
            <a:endParaRPr lang="en-US" b="0" dirty="0"/>
          </a:p>
        </p:txBody>
      </p:sp>
    </p:spTree>
    <p:extLst>
      <p:ext uri="{BB962C8B-B14F-4D97-AF65-F5344CB8AC3E}">
        <p14:creationId xmlns:p14="http://schemas.microsoft.com/office/powerpoint/2010/main" val="10375027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age result for component building blocks"/>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5943600" y="1905000"/>
            <a:ext cx="3352800" cy="335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n-US" dirty="0"/>
              <a:t>Externally Developed Components </a:t>
            </a:r>
            <a:br>
              <a:rPr lang="en-US" dirty="0"/>
            </a:br>
            <a:r>
              <a:rPr lang="en-US" sz="1800" dirty="0"/>
              <a:t>(2 of 2)</a:t>
            </a:r>
            <a:endParaRPr lang="en-US" dirty="0"/>
          </a:p>
        </p:txBody>
      </p:sp>
      <p:sp>
        <p:nvSpPr>
          <p:cNvPr id="3" name="Marcador de contenido 2"/>
          <p:cNvSpPr>
            <a:spLocks noGrp="1"/>
          </p:cNvSpPr>
          <p:nvPr>
            <p:ph idx="1"/>
          </p:nvPr>
        </p:nvSpPr>
        <p:spPr>
          <a:xfrm>
            <a:off x="457200" y="1143000"/>
            <a:ext cx="8229600" cy="5410200"/>
          </a:xfrm>
        </p:spPr>
        <p:txBody>
          <a:bodyPr>
            <a:normAutofit fontScale="77500" lnSpcReduction="20000"/>
          </a:bodyPr>
          <a:lstStyle/>
          <a:p>
            <a:pPr>
              <a:spcBef>
                <a:spcPts val="1728"/>
              </a:spcBef>
            </a:pPr>
            <a:r>
              <a:rPr lang="en-US" b="0" i="1" dirty="0">
                <a:solidFill>
                  <a:srgbClr val="C00000"/>
                </a:solidFill>
              </a:rPr>
              <a:t>Technology families</a:t>
            </a:r>
            <a:r>
              <a:rPr lang="en-US" b="0" dirty="0">
                <a:solidFill>
                  <a:srgbClr val="C00000"/>
                </a:solidFill>
              </a:rPr>
              <a:t>. </a:t>
            </a:r>
            <a:r>
              <a:rPr lang="en-US" b="0" dirty="0"/>
              <a:t>A technology family represents a group of specific technologies with common functional purposes. Example: Frameworks like </a:t>
            </a:r>
            <a:r>
              <a:rPr lang="en-US" dirty="0"/>
              <a:t>Rails</a:t>
            </a:r>
          </a:p>
          <a:p>
            <a:pPr>
              <a:spcBef>
                <a:spcPts val="1728"/>
              </a:spcBef>
            </a:pPr>
            <a:r>
              <a:rPr lang="en-US" b="0" i="1" dirty="0">
                <a:solidFill>
                  <a:srgbClr val="0070C0"/>
                </a:solidFill>
              </a:rPr>
              <a:t>Products</a:t>
            </a:r>
            <a:r>
              <a:rPr lang="en-US" b="0" dirty="0">
                <a:solidFill>
                  <a:srgbClr val="0070C0"/>
                </a:solidFill>
              </a:rPr>
              <a:t>. </a:t>
            </a:r>
            <a:r>
              <a:rPr lang="en-US" b="0" dirty="0"/>
              <a:t>A product (or software package) refers to a self-contained functional piece of software that can be integrated into the system that is being designed and that requires only minor configuration or coding. </a:t>
            </a:r>
            <a:br>
              <a:rPr lang="en-US" b="0" dirty="0"/>
            </a:br>
            <a:r>
              <a:rPr lang="en-US" b="0" dirty="0"/>
              <a:t>Example: </a:t>
            </a:r>
            <a:r>
              <a:rPr lang="en-US" dirty="0"/>
              <a:t>MySQL</a:t>
            </a:r>
          </a:p>
          <a:p>
            <a:pPr>
              <a:spcBef>
                <a:spcPts val="1728"/>
              </a:spcBef>
            </a:pPr>
            <a:r>
              <a:rPr lang="en-US" b="0" i="1" dirty="0">
                <a:solidFill>
                  <a:srgbClr val="00B050"/>
                </a:solidFill>
              </a:rPr>
              <a:t>Application frameworks</a:t>
            </a:r>
            <a:r>
              <a:rPr lang="en-US" b="0" dirty="0">
                <a:solidFill>
                  <a:srgbClr val="00B050"/>
                </a:solidFill>
              </a:rPr>
              <a:t>. </a:t>
            </a:r>
            <a:r>
              <a:rPr lang="en-US" b="0" dirty="0"/>
              <a:t>An application framework (or just framework) is a reusable software element, constructed out of patterns and tactics, that provides generic functionality addressing recurring domain and quality attribute concerns across a broad range of applications. Example: </a:t>
            </a:r>
            <a:r>
              <a:rPr lang="en-US" dirty="0"/>
              <a:t>Guice</a:t>
            </a:r>
            <a:r>
              <a:rPr lang="en-US" b="0" dirty="0"/>
              <a:t> </a:t>
            </a:r>
          </a:p>
          <a:p>
            <a:pPr>
              <a:spcBef>
                <a:spcPts val="1728"/>
              </a:spcBef>
            </a:pPr>
            <a:r>
              <a:rPr lang="en-US" b="0" i="1" dirty="0">
                <a:solidFill>
                  <a:srgbClr val="7030A0"/>
                </a:solidFill>
              </a:rPr>
              <a:t>Platforms</a:t>
            </a:r>
            <a:r>
              <a:rPr lang="en-US" b="0" dirty="0">
                <a:solidFill>
                  <a:srgbClr val="7030A0"/>
                </a:solidFill>
              </a:rPr>
              <a:t>. </a:t>
            </a:r>
            <a:r>
              <a:rPr lang="en-US" b="0" dirty="0"/>
              <a:t>A platform provides a complete infrastructure upon which to build and execute applications. </a:t>
            </a:r>
            <a:br>
              <a:rPr lang="en-US" b="0" dirty="0"/>
            </a:br>
            <a:r>
              <a:rPr lang="en-US" b="0" dirty="0"/>
              <a:t>Example: </a:t>
            </a:r>
            <a:r>
              <a:rPr lang="en-US" dirty="0"/>
              <a:t>Google Cloud</a:t>
            </a:r>
          </a:p>
          <a:p>
            <a:pPr>
              <a:spcBef>
                <a:spcPts val="1728"/>
              </a:spcBef>
            </a:pPr>
            <a:endParaRPr lang="en-US" b="0" dirty="0"/>
          </a:p>
          <a:p>
            <a:pPr>
              <a:spcBef>
                <a:spcPts val="1728"/>
              </a:spcBef>
            </a:pPr>
            <a:endParaRPr lang="en-US" b="0" dirty="0"/>
          </a:p>
        </p:txBody>
      </p:sp>
    </p:spTree>
    <p:extLst>
      <p:ext uri="{BB962C8B-B14F-4D97-AF65-F5344CB8AC3E}">
        <p14:creationId xmlns:p14="http://schemas.microsoft.com/office/powerpoint/2010/main" val="18887707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533400"/>
            <a:ext cx="8534400" cy="609600"/>
          </a:xfrm>
        </p:spPr>
        <p:txBody>
          <a:bodyPr>
            <a:noAutofit/>
          </a:bodyPr>
          <a:lstStyle/>
          <a:p>
            <a:r>
              <a:rPr lang="en-US" dirty="0"/>
              <a:t>Externally Developed Components Selection</a:t>
            </a:r>
          </a:p>
        </p:txBody>
      </p:sp>
      <p:sp>
        <p:nvSpPr>
          <p:cNvPr id="3" name="Marcador de contenido 2"/>
          <p:cNvSpPr>
            <a:spLocks noGrp="1"/>
          </p:cNvSpPr>
          <p:nvPr>
            <p:ph idx="1"/>
          </p:nvPr>
        </p:nvSpPr>
        <p:spPr>
          <a:xfrm>
            <a:off x="381000" y="1295400"/>
            <a:ext cx="8229600" cy="5257800"/>
          </a:xfrm>
        </p:spPr>
        <p:txBody>
          <a:bodyPr>
            <a:normAutofit lnSpcReduction="10000"/>
          </a:bodyPr>
          <a:lstStyle/>
          <a:p>
            <a:pPr marL="0" indent="0">
              <a:buNone/>
            </a:pPr>
            <a:r>
              <a:rPr lang="en-US" b="0" dirty="0"/>
              <a:t>Can be a challenging task because of their extensive number. Some criteria include:</a:t>
            </a:r>
          </a:p>
          <a:p>
            <a:pPr lvl="1"/>
            <a:r>
              <a:rPr lang="en-US" b="0" i="1" dirty="0"/>
              <a:t>Problem that it addresses</a:t>
            </a:r>
          </a:p>
          <a:p>
            <a:pPr lvl="1"/>
            <a:r>
              <a:rPr lang="en-US" b="0" i="1" dirty="0"/>
              <a:t>Cost</a:t>
            </a:r>
          </a:p>
          <a:p>
            <a:pPr lvl="1"/>
            <a:r>
              <a:rPr lang="en-US" b="0" i="1" dirty="0"/>
              <a:t>Type of License</a:t>
            </a:r>
          </a:p>
          <a:p>
            <a:pPr lvl="1"/>
            <a:r>
              <a:rPr lang="en-US" b="0" i="1" dirty="0"/>
              <a:t>Support</a:t>
            </a:r>
          </a:p>
          <a:p>
            <a:pPr lvl="1"/>
            <a:r>
              <a:rPr lang="en-US" b="0" i="1" dirty="0"/>
              <a:t>Learning curve</a:t>
            </a:r>
          </a:p>
          <a:p>
            <a:pPr lvl="1"/>
            <a:r>
              <a:rPr lang="en-US" b="0" i="1" dirty="0"/>
              <a:t>Maturity</a:t>
            </a:r>
          </a:p>
          <a:p>
            <a:pPr lvl="1"/>
            <a:r>
              <a:rPr lang="en-US" b="0" i="1" dirty="0"/>
              <a:t>Popularity</a:t>
            </a:r>
          </a:p>
          <a:p>
            <a:pPr lvl="1"/>
            <a:r>
              <a:rPr lang="en-US" b="0" i="1" dirty="0"/>
              <a:t>Compatibility and Ease of Integration</a:t>
            </a:r>
          </a:p>
          <a:p>
            <a:pPr lvl="1"/>
            <a:r>
              <a:rPr lang="en-US" b="0" i="1" dirty="0"/>
              <a:t>Support for Critical Quality attributes</a:t>
            </a:r>
          </a:p>
          <a:p>
            <a:pPr lvl="1"/>
            <a:r>
              <a:rPr lang="en-US" b="0" i="1" dirty="0"/>
              <a:t>Size</a:t>
            </a:r>
            <a:endParaRPr lang="en-US" b="0" dirty="0"/>
          </a:p>
          <a:p>
            <a:endParaRPr lang="en-US" b="0" dirty="0">
              <a:effectLst/>
            </a:endParaRPr>
          </a:p>
        </p:txBody>
      </p:sp>
      <p:pic>
        <p:nvPicPr>
          <p:cNvPr id="4" name="Picture 2" descr="mage result for component building 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905000"/>
            <a:ext cx="3352800" cy="335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942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mage result for decisions"/>
          <p:cNvPicPr>
            <a:picLocks noChangeAspect="1" noChangeArrowheads="1"/>
          </p:cNvPicPr>
          <p:nvPr/>
        </p:nvPicPr>
        <p:blipFill rotWithShape="1">
          <a:blip r:embed="rId2">
            <a:extLst>
              <a:ext uri="{28A0092B-C50C-407E-A947-70E740481C1C}">
                <a14:useLocalDpi xmlns:a14="http://schemas.microsoft.com/office/drawing/2010/main" val="0"/>
              </a:ext>
            </a:extLst>
          </a:blip>
          <a:srcRect r="4079"/>
          <a:stretch/>
        </p:blipFill>
        <p:spPr bwMode="auto">
          <a:xfrm>
            <a:off x="5410201" y="1704223"/>
            <a:ext cx="3733800" cy="309637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381000" y="381000"/>
            <a:ext cx="8229600" cy="609600"/>
          </a:xfrm>
        </p:spPr>
        <p:txBody>
          <a:bodyPr/>
          <a:lstStyle/>
          <a:p>
            <a:r>
              <a:rPr lang="en-US" dirty="0"/>
              <a:t>Architecture Design Decisions</a:t>
            </a:r>
          </a:p>
        </p:txBody>
      </p:sp>
      <p:sp>
        <p:nvSpPr>
          <p:cNvPr id="3" name="Marcador de contenido 2"/>
          <p:cNvSpPr>
            <a:spLocks noGrp="1"/>
          </p:cNvSpPr>
          <p:nvPr>
            <p:ph idx="1"/>
          </p:nvPr>
        </p:nvSpPr>
        <p:spPr>
          <a:xfrm>
            <a:off x="381000" y="1143000"/>
            <a:ext cx="8077200" cy="5257800"/>
          </a:xfrm>
        </p:spPr>
        <p:txBody>
          <a:bodyPr>
            <a:normAutofit fontScale="92500" lnSpcReduction="10000"/>
          </a:bodyPr>
          <a:lstStyle/>
          <a:p>
            <a:r>
              <a:rPr lang="en-US" b="0" dirty="0"/>
              <a:t>Design is the process of making decisions about implementation</a:t>
            </a:r>
            <a:br>
              <a:rPr lang="en-US" b="0" dirty="0"/>
            </a:br>
            <a:r>
              <a:rPr lang="en-US" b="0" dirty="0"/>
              <a:t> </a:t>
            </a:r>
          </a:p>
          <a:p>
            <a:r>
              <a:rPr lang="en-US" b="0" dirty="0"/>
              <a:t>Experienced architects, when </a:t>
            </a:r>
            <a:br>
              <a:rPr lang="en-US" b="0" dirty="0"/>
            </a:br>
            <a:r>
              <a:rPr lang="en-US" b="0" dirty="0"/>
              <a:t>faced with a design challenge, </a:t>
            </a:r>
            <a:br>
              <a:rPr lang="en-US" b="0" dirty="0"/>
            </a:br>
            <a:r>
              <a:rPr lang="en-US" b="0" dirty="0"/>
              <a:t>typically entertain a set of </a:t>
            </a:r>
            <a:br>
              <a:rPr lang="en-US" b="0" dirty="0"/>
            </a:br>
            <a:r>
              <a:rPr lang="en-US" b="0" dirty="0"/>
              <a:t>“candidate” decisions; from </a:t>
            </a:r>
            <a:br>
              <a:rPr lang="en-US" b="0" dirty="0"/>
            </a:br>
            <a:r>
              <a:rPr lang="en-US" b="0" dirty="0"/>
              <a:t>this set, they choose a best </a:t>
            </a:r>
            <a:br>
              <a:rPr lang="en-US" b="0" dirty="0"/>
            </a:br>
            <a:r>
              <a:rPr lang="en-US" b="0" dirty="0"/>
              <a:t>candidate</a:t>
            </a:r>
            <a:br>
              <a:rPr lang="en-US" b="0" dirty="0"/>
            </a:br>
            <a:endParaRPr lang="en-US" b="0" dirty="0"/>
          </a:p>
          <a:p>
            <a:r>
              <a:rPr lang="en-US" b="0" dirty="0"/>
              <a:t>In the early stages of design, decisions focus on the biggest, most critical choices that will have substantial downstream consequences </a:t>
            </a:r>
          </a:p>
          <a:p>
            <a:endParaRPr lang="en-US" b="0" dirty="0"/>
          </a:p>
          <a:p>
            <a:endParaRPr lang="en-US" b="0" dirty="0"/>
          </a:p>
        </p:txBody>
      </p:sp>
    </p:spTree>
    <p:extLst>
      <p:ext uri="{BB962C8B-B14F-4D97-AF65-F5344CB8AC3E}">
        <p14:creationId xmlns:p14="http://schemas.microsoft.com/office/powerpoint/2010/main" val="18664077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5E31-CD36-4406-8BE6-F10E83F0B1C4}"/>
              </a:ext>
            </a:extLst>
          </p:cNvPr>
          <p:cNvSpPr>
            <a:spLocks noGrp="1"/>
          </p:cNvSpPr>
          <p:nvPr>
            <p:ph type="title"/>
          </p:nvPr>
        </p:nvSpPr>
        <p:spPr/>
        <p:txBody>
          <a:bodyPr/>
          <a:lstStyle/>
          <a:p>
            <a:r>
              <a:rPr lang="en-US" dirty="0"/>
              <a:t>Your book is a great starting point</a:t>
            </a:r>
          </a:p>
        </p:txBody>
      </p:sp>
      <p:sp>
        <p:nvSpPr>
          <p:cNvPr id="3" name="Content Placeholder 2">
            <a:extLst>
              <a:ext uri="{FF2B5EF4-FFF2-40B4-BE49-F238E27FC236}">
                <a16:creationId xmlns:a16="http://schemas.microsoft.com/office/drawing/2014/main" id="{8D5E5D30-7D00-454B-ABFC-3030ECD4E338}"/>
              </a:ext>
            </a:extLst>
          </p:cNvPr>
          <p:cNvSpPr>
            <a:spLocks noGrp="1"/>
          </p:cNvSpPr>
          <p:nvPr>
            <p:ph sz="half" idx="1"/>
          </p:nvPr>
        </p:nvSpPr>
        <p:spPr>
          <a:xfrm>
            <a:off x="457200" y="920885"/>
            <a:ext cx="4038600" cy="5334000"/>
          </a:xfrm>
        </p:spPr>
        <p:txBody>
          <a:bodyPr/>
          <a:lstStyle/>
          <a:p>
            <a:pPr marL="0" indent="0">
              <a:buNone/>
            </a:pPr>
            <a:r>
              <a:rPr lang="en-US" sz="2000" dirty="0"/>
              <a:t>Appendix A: A Design Concepts Catalog</a:t>
            </a:r>
            <a:endParaRPr lang="en-US" sz="2000" b="0" dirty="0"/>
          </a:p>
          <a:p>
            <a:r>
              <a:rPr lang="en-US" sz="2000" b="0" dirty="0"/>
              <a:t>Reference Architectures</a:t>
            </a:r>
          </a:p>
          <a:p>
            <a:r>
              <a:rPr lang="en-US" sz="2000" b="0" dirty="0"/>
              <a:t>Deployment Patterns</a:t>
            </a:r>
          </a:p>
          <a:p>
            <a:r>
              <a:rPr lang="en-US" sz="2000" b="0" dirty="0"/>
              <a:t>Architectural Design Patterns</a:t>
            </a:r>
          </a:p>
          <a:p>
            <a:r>
              <a:rPr lang="en-US" sz="2000" b="0" dirty="0"/>
              <a:t>Tactics</a:t>
            </a:r>
          </a:p>
          <a:p>
            <a:r>
              <a:rPr lang="en-US" sz="2000" b="0" dirty="0"/>
              <a:t>Externally Developed Components</a:t>
            </a:r>
          </a:p>
        </p:txBody>
      </p:sp>
      <p:sp>
        <p:nvSpPr>
          <p:cNvPr id="4" name="Content Placeholder 3">
            <a:extLst>
              <a:ext uri="{FF2B5EF4-FFF2-40B4-BE49-F238E27FC236}">
                <a16:creationId xmlns:a16="http://schemas.microsoft.com/office/drawing/2014/main" id="{60E0ACE5-7AE6-44A4-B9F8-A32956DC661E}"/>
              </a:ext>
            </a:extLst>
          </p:cNvPr>
          <p:cNvSpPr>
            <a:spLocks noGrp="1"/>
          </p:cNvSpPr>
          <p:nvPr>
            <p:ph sz="half" idx="2"/>
          </p:nvPr>
        </p:nvSpPr>
        <p:spPr>
          <a:xfrm>
            <a:off x="4666034" y="914400"/>
            <a:ext cx="4038600" cy="5334000"/>
          </a:xfrm>
        </p:spPr>
        <p:txBody>
          <a:bodyPr/>
          <a:lstStyle/>
          <a:p>
            <a:r>
              <a:rPr lang="en-US" sz="2000" dirty="0"/>
              <a:t>Appendix B: Tactics-Based Questionnaires</a:t>
            </a:r>
            <a:endParaRPr lang="en-US" sz="2000" b="0" dirty="0"/>
          </a:p>
          <a:p>
            <a:r>
              <a:rPr lang="en-US" sz="2000" b="0" dirty="0"/>
              <a:t>Using the Questionnaires</a:t>
            </a:r>
          </a:p>
          <a:p>
            <a:r>
              <a:rPr lang="en-US" sz="2000" b="0" dirty="0"/>
              <a:t>Availability</a:t>
            </a:r>
          </a:p>
          <a:p>
            <a:r>
              <a:rPr lang="en-US" sz="2000" b="0" dirty="0"/>
              <a:t>Interoperability</a:t>
            </a:r>
          </a:p>
          <a:p>
            <a:r>
              <a:rPr lang="en-US" sz="2000" b="0" dirty="0"/>
              <a:t>Modifiability</a:t>
            </a:r>
          </a:p>
          <a:p>
            <a:r>
              <a:rPr lang="en-US" sz="2000" b="0" dirty="0"/>
              <a:t>Performance</a:t>
            </a:r>
          </a:p>
          <a:p>
            <a:r>
              <a:rPr lang="en-US" sz="2000" b="0" dirty="0"/>
              <a:t>Security</a:t>
            </a:r>
          </a:p>
          <a:p>
            <a:r>
              <a:rPr lang="en-US" sz="2000" b="0" dirty="0"/>
              <a:t>Testability</a:t>
            </a:r>
          </a:p>
          <a:p>
            <a:r>
              <a:rPr lang="en-US" sz="2000" b="0" dirty="0"/>
              <a:t>Usability</a:t>
            </a:r>
          </a:p>
          <a:p>
            <a:r>
              <a:rPr lang="en-US" sz="2000" b="0" dirty="0"/>
              <a:t>DevOps</a:t>
            </a:r>
          </a:p>
        </p:txBody>
      </p:sp>
      <p:sp>
        <p:nvSpPr>
          <p:cNvPr id="5" name="TextBox 4">
            <a:extLst>
              <a:ext uri="{FF2B5EF4-FFF2-40B4-BE49-F238E27FC236}">
                <a16:creationId xmlns:a16="http://schemas.microsoft.com/office/drawing/2014/main" id="{967AFDBA-974B-4BE5-B762-D2CF308B4710}"/>
              </a:ext>
            </a:extLst>
          </p:cNvPr>
          <p:cNvSpPr txBox="1"/>
          <p:nvPr/>
        </p:nvSpPr>
        <p:spPr>
          <a:xfrm>
            <a:off x="192141" y="5112603"/>
            <a:ext cx="8759717" cy="830997"/>
          </a:xfrm>
          <a:prstGeom prst="rect">
            <a:avLst/>
          </a:prstGeom>
          <a:noFill/>
          <a:ln>
            <a:solidFill>
              <a:schemeClr val="tx1"/>
            </a:solidFill>
          </a:ln>
        </p:spPr>
        <p:txBody>
          <a:bodyPr wrap="square" rtlCol="0">
            <a:spAutoFit/>
          </a:bodyPr>
          <a:lstStyle/>
          <a:p>
            <a:pPr algn="ctr"/>
            <a:r>
              <a:rPr lang="en-US" dirty="0"/>
              <a:t>It gives you enough info to determine whether a topic is something you want to read more about elsewhere.</a:t>
            </a:r>
          </a:p>
        </p:txBody>
      </p:sp>
    </p:spTree>
    <p:extLst>
      <p:ext uri="{BB962C8B-B14F-4D97-AF65-F5344CB8AC3E}">
        <p14:creationId xmlns:p14="http://schemas.microsoft.com/office/powerpoint/2010/main" val="18962497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7200"/>
            <a:ext cx="8229600" cy="609600"/>
          </a:xfrm>
        </p:spPr>
        <p:txBody>
          <a:bodyPr/>
          <a:lstStyle/>
          <a:p>
            <a:r>
              <a:rPr lang="en-US" dirty="0"/>
              <a:t>Why we are learning architecture</a:t>
            </a:r>
            <a:endParaRPr lang="en-US" noProof="0" dirty="0"/>
          </a:p>
        </p:txBody>
      </p:sp>
      <p:sp>
        <p:nvSpPr>
          <p:cNvPr id="3" name="Marcador de contenido 2"/>
          <p:cNvSpPr>
            <a:spLocks noGrp="1"/>
          </p:cNvSpPr>
          <p:nvPr>
            <p:ph idx="1"/>
          </p:nvPr>
        </p:nvSpPr>
        <p:spPr>
          <a:xfrm>
            <a:off x="457200" y="1295400"/>
            <a:ext cx="7010400" cy="5105400"/>
          </a:xfrm>
        </p:spPr>
        <p:txBody>
          <a:bodyPr>
            <a:normAutofit lnSpcReduction="10000"/>
          </a:bodyPr>
          <a:lstStyle/>
          <a:p>
            <a:r>
              <a:rPr lang="en-US" b="0" dirty="0"/>
              <a:t>Well-designed, properly communicated architecture is key to achieving </a:t>
            </a:r>
            <a:r>
              <a:rPr lang="en-US" b="1" dirty="0"/>
              <a:t>agreements</a:t>
            </a:r>
            <a:r>
              <a:rPr lang="en-US" b="0" i="1" dirty="0"/>
              <a:t> </a:t>
            </a:r>
            <a:r>
              <a:rPr lang="en-US" b="0" dirty="0"/>
              <a:t>that will guide the team</a:t>
            </a:r>
          </a:p>
          <a:p>
            <a:pPr lvl="1"/>
            <a:r>
              <a:rPr lang="en-US" b="0" dirty="0"/>
              <a:t>Most important kinds to make are agreements on </a:t>
            </a:r>
            <a:r>
              <a:rPr lang="en-US" dirty="0"/>
              <a:t>interfaces</a:t>
            </a:r>
            <a:r>
              <a:rPr lang="en-US" b="0" dirty="0"/>
              <a:t> &amp; </a:t>
            </a:r>
            <a:br>
              <a:rPr lang="en-US" b="0" dirty="0"/>
            </a:br>
            <a:r>
              <a:rPr lang="en-US" dirty="0"/>
              <a:t>shared resources</a:t>
            </a:r>
          </a:p>
          <a:p>
            <a:endParaRPr lang="en-US" b="0" dirty="0"/>
          </a:p>
          <a:p>
            <a:r>
              <a:rPr lang="en-US" b="0" dirty="0"/>
              <a:t>Architecture will influence, but not determine, other decisions that are not in and of themselves design decisions </a:t>
            </a:r>
          </a:p>
          <a:p>
            <a:pPr lvl="1"/>
            <a:r>
              <a:rPr lang="en-US" b="0" dirty="0"/>
              <a:t>E.g. Selection of tools, structuring of development environment</a:t>
            </a:r>
            <a:br>
              <a:rPr lang="en-US" b="0" dirty="0"/>
            </a:br>
            <a:endParaRPr lang="en-US" b="0" dirty="0"/>
          </a:p>
          <a:p>
            <a:endParaRPr lang="en-US" b="0" dirty="0"/>
          </a:p>
          <a:p>
            <a:pPr marL="457200" lvl="1" indent="0">
              <a:buNone/>
            </a:pPr>
            <a:endParaRPr lang="en-US" b="0" dirty="0"/>
          </a:p>
          <a:p>
            <a:endParaRPr lang="en-US" b="0" dirty="0"/>
          </a:p>
          <a:p>
            <a:endParaRPr lang="en-US" b="0" dirty="0"/>
          </a:p>
        </p:txBody>
      </p:sp>
    </p:spTree>
    <p:extLst>
      <p:ext uri="{BB962C8B-B14F-4D97-AF65-F5344CB8AC3E}">
        <p14:creationId xmlns:p14="http://schemas.microsoft.com/office/powerpoint/2010/main" val="12439651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Concluding Thoughts</a:t>
            </a:r>
          </a:p>
        </p:txBody>
      </p:sp>
      <p:sp>
        <p:nvSpPr>
          <p:cNvPr id="3" name="Marcador de contenido 2"/>
          <p:cNvSpPr>
            <a:spLocks noGrp="1"/>
          </p:cNvSpPr>
          <p:nvPr>
            <p:ph idx="1"/>
          </p:nvPr>
        </p:nvSpPr>
        <p:spPr/>
        <p:txBody>
          <a:bodyPr>
            <a:normAutofit/>
          </a:bodyPr>
          <a:lstStyle/>
          <a:p>
            <a:r>
              <a:rPr lang="en-US" dirty="0"/>
              <a:t>Architectural design is important</a:t>
            </a:r>
            <a:r>
              <a:rPr lang="en-US" b="0" dirty="0"/>
              <a:t> because it is the embodiment of early, far-reaching, hard-to-change decisions. </a:t>
            </a:r>
          </a:p>
          <a:p>
            <a:r>
              <a:rPr lang="en-US" dirty="0"/>
              <a:t>Requirements </a:t>
            </a:r>
            <a:r>
              <a:rPr lang="en-US" b="0" dirty="0"/>
              <a:t>and </a:t>
            </a:r>
            <a:r>
              <a:rPr lang="en-US" dirty="0"/>
              <a:t>technical risk </a:t>
            </a:r>
            <a:r>
              <a:rPr lang="en-US" b="0" dirty="0"/>
              <a:t>drive architecture</a:t>
            </a:r>
            <a:r>
              <a:rPr lang="en-US" dirty="0"/>
              <a:t>.</a:t>
            </a:r>
          </a:p>
          <a:p>
            <a:pPr lvl="1"/>
            <a:r>
              <a:rPr lang="en-US" dirty="0"/>
              <a:t>Scenarios </a:t>
            </a:r>
            <a:r>
              <a:rPr lang="en-US" b="0" dirty="0"/>
              <a:t>from CSSE371 convey quality attributes in a testable manner. </a:t>
            </a:r>
          </a:p>
          <a:p>
            <a:r>
              <a:rPr lang="en-US" dirty="0"/>
              <a:t>Design concepts</a:t>
            </a:r>
            <a:r>
              <a:rPr lang="en-US" b="0" dirty="0"/>
              <a:t> are the building blocks of design.</a:t>
            </a:r>
          </a:p>
          <a:p>
            <a:r>
              <a:rPr lang="en-US" dirty="0"/>
              <a:t>Appendices A &amp; B </a:t>
            </a:r>
            <a:r>
              <a:rPr lang="en-US" b="0" dirty="0"/>
              <a:t>contain excellent </a:t>
            </a:r>
            <a:br>
              <a:rPr lang="en-US" b="0" dirty="0"/>
            </a:br>
            <a:r>
              <a:rPr lang="en-US" b="0" dirty="0"/>
              <a:t>“search terms.”</a:t>
            </a:r>
          </a:p>
        </p:txBody>
      </p:sp>
    </p:spTree>
    <p:extLst>
      <p:ext uri="{BB962C8B-B14F-4D97-AF65-F5344CB8AC3E}">
        <p14:creationId xmlns:p14="http://schemas.microsoft.com/office/powerpoint/2010/main" val="420884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438D-6DB6-46CC-92BB-5D18E5F85F9B}"/>
              </a:ext>
            </a:extLst>
          </p:cNvPr>
          <p:cNvSpPr>
            <a:spLocks noGrp="1"/>
          </p:cNvSpPr>
          <p:nvPr>
            <p:ph type="ctrTitle"/>
          </p:nvPr>
        </p:nvSpPr>
        <p:spPr/>
        <p:txBody>
          <a:bodyPr/>
          <a:lstStyle/>
          <a:p>
            <a:r>
              <a:rPr lang="en-US" dirty="0"/>
              <a:t>Layered architecture</a:t>
            </a:r>
          </a:p>
        </p:txBody>
      </p:sp>
      <p:sp>
        <p:nvSpPr>
          <p:cNvPr id="3" name="Content Placeholder 2">
            <a:extLst>
              <a:ext uri="{FF2B5EF4-FFF2-40B4-BE49-F238E27FC236}">
                <a16:creationId xmlns:a16="http://schemas.microsoft.com/office/drawing/2014/main" id="{20DC1521-CF4D-4403-8D4A-994D6A4E6102}"/>
              </a:ext>
            </a:extLst>
          </p:cNvPr>
          <p:cNvSpPr>
            <a:spLocks noGrp="1"/>
          </p:cNvSpPr>
          <p:nvPr>
            <p:ph type="subTitle" idx="1"/>
          </p:nvPr>
        </p:nvSpPr>
        <p:spPr/>
        <p:txBody>
          <a:bodyPr/>
          <a:lstStyle/>
          <a:p>
            <a:endParaRPr lang="en-US" b="0" dirty="0"/>
          </a:p>
        </p:txBody>
      </p:sp>
    </p:spTree>
    <p:extLst>
      <p:ext uri="{BB962C8B-B14F-4D97-AF65-F5344CB8AC3E}">
        <p14:creationId xmlns:p14="http://schemas.microsoft.com/office/powerpoint/2010/main" val="1929516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457200" y="357188"/>
            <a:ext cx="8153400" cy="633412"/>
          </a:xfrm>
        </p:spPr>
        <p:txBody>
          <a:bodyPr/>
          <a:lstStyle/>
          <a:p>
            <a:r>
              <a:rPr lang="en-US" sz="3200" dirty="0"/>
              <a:t>UML Architectural Views</a:t>
            </a:r>
          </a:p>
        </p:txBody>
      </p:sp>
      <p:sp>
        <p:nvSpPr>
          <p:cNvPr id="503811" name="Rectangle 3"/>
          <p:cNvSpPr>
            <a:spLocks noGrp="1" noChangeArrowheads="1"/>
          </p:cNvSpPr>
          <p:nvPr>
            <p:ph type="body" idx="1"/>
          </p:nvPr>
        </p:nvSpPr>
        <p:spPr>
          <a:xfrm>
            <a:off x="381000" y="1066800"/>
            <a:ext cx="5334000" cy="4953000"/>
          </a:xfrm>
        </p:spPr>
        <p:txBody>
          <a:bodyPr/>
          <a:lstStyle/>
          <a:p>
            <a:r>
              <a:rPr lang="en-US" dirty="0">
                <a:solidFill>
                  <a:srgbClr val="A50021"/>
                </a:solidFill>
              </a:rPr>
              <a:t>Logical Architecture</a:t>
            </a:r>
            <a:r>
              <a:rPr lang="en-US" dirty="0"/>
              <a:t> – describes the system in terms of its organization in layers, packages, classes, interfaces and subsystems</a:t>
            </a:r>
            <a:br>
              <a:rPr lang="en-US" dirty="0"/>
            </a:br>
            <a:endParaRPr lang="en-US" dirty="0"/>
          </a:p>
          <a:p>
            <a:r>
              <a:rPr lang="en-US" dirty="0">
                <a:solidFill>
                  <a:srgbClr val="A50021"/>
                </a:solidFill>
              </a:rPr>
              <a:t>Deployment Architecture</a:t>
            </a:r>
            <a:r>
              <a:rPr lang="en-US" dirty="0"/>
              <a:t> – describes the system in terms of the allocation of processes to processing units and network configurations</a:t>
            </a:r>
          </a:p>
        </p:txBody>
      </p:sp>
      <p:pic>
        <p:nvPicPr>
          <p:cNvPr id="5" name="Picture 4"/>
          <p:cNvPicPr>
            <a:picLocks noChangeAspect="1"/>
          </p:cNvPicPr>
          <p:nvPr/>
        </p:nvPicPr>
        <p:blipFill>
          <a:blip r:embed="rId3"/>
          <a:stretch>
            <a:fillRect/>
          </a:stretch>
        </p:blipFill>
        <p:spPr>
          <a:xfrm>
            <a:off x="5638800" y="1106424"/>
            <a:ext cx="3352800" cy="4760976"/>
          </a:xfrm>
          <a:prstGeom prst="rect">
            <a:avLst/>
          </a:prstGeom>
          <a:ln>
            <a:noFill/>
          </a:ln>
          <a:effectLst>
            <a:softEdge rad="112500"/>
          </a:effectLst>
        </p:spPr>
      </p:pic>
    </p:spTree>
    <p:extLst>
      <p:ext uri="{BB962C8B-B14F-4D97-AF65-F5344CB8AC3E}">
        <p14:creationId xmlns:p14="http://schemas.microsoft.com/office/powerpoint/2010/main" val="10602106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r>
              <a:rPr lang="en-US" sz="3200" dirty="0"/>
              <a:t>Logical Architecture</a:t>
            </a:r>
          </a:p>
        </p:txBody>
      </p:sp>
      <p:sp>
        <p:nvSpPr>
          <p:cNvPr id="49154" name="Rectangle 2"/>
          <p:cNvSpPr>
            <a:spLocks noGrp="1" noChangeArrowheads="1"/>
          </p:cNvSpPr>
          <p:nvPr>
            <p:ph type="body" idx="1"/>
          </p:nvPr>
        </p:nvSpPr>
        <p:spPr>
          <a:xfrm>
            <a:off x="457200" y="1447800"/>
            <a:ext cx="8229600" cy="4953000"/>
          </a:xfrm>
          <a:ln/>
        </p:spPr>
        <p:txBody>
          <a:bodyPr/>
          <a:lstStyle/>
          <a:p>
            <a:r>
              <a:rPr lang="en-US" sz="2800" dirty="0"/>
              <a:t>Large-scale organization of the </a:t>
            </a:r>
            <a:r>
              <a:rPr lang="en-US" sz="2800" b="1" dirty="0">
                <a:latin typeface="Helvetica Neue" charset="0"/>
                <a:ea typeface="Helvetica Neue" charset="0"/>
                <a:cs typeface="Helvetica Neue" charset="0"/>
                <a:sym typeface="Helvetica Neue" charset="0"/>
              </a:rPr>
              <a:t>software</a:t>
            </a:r>
            <a:r>
              <a:rPr lang="en-US" sz="2800" dirty="0"/>
              <a:t> classes into:</a:t>
            </a:r>
          </a:p>
          <a:p>
            <a:pPr marL="598268" lvl="1"/>
            <a:r>
              <a:rPr lang="en-US" dirty="0"/>
              <a:t>Packages (a.k.a., namespaces)</a:t>
            </a:r>
          </a:p>
          <a:p>
            <a:pPr marL="598268" lvl="1"/>
            <a:r>
              <a:rPr lang="en-US" dirty="0"/>
              <a:t>Subsystems</a:t>
            </a:r>
          </a:p>
          <a:p>
            <a:pPr marL="598268" lvl="1"/>
            <a:r>
              <a:rPr lang="en-US" dirty="0"/>
              <a:t>Layers</a:t>
            </a:r>
            <a:br>
              <a:rPr lang="en-US" dirty="0"/>
            </a:br>
            <a:endParaRPr lang="en-US" dirty="0"/>
          </a:p>
          <a:p>
            <a:r>
              <a:rPr lang="en-US" sz="2800" b="1" dirty="0">
                <a:latin typeface="Helvetica Neue" charset="0"/>
                <a:ea typeface="Helvetica Neue" charset="0"/>
                <a:cs typeface="Helvetica Neue" charset="0"/>
                <a:sym typeface="Helvetica Neue" charset="0"/>
              </a:rPr>
              <a:t>Logical</a:t>
            </a:r>
            <a:r>
              <a:rPr lang="en-US" sz="2800" dirty="0"/>
              <a:t>, since implementation/deployment decisions are deferred</a:t>
            </a:r>
          </a:p>
        </p:txBody>
      </p:sp>
    </p:spTree>
    <p:extLst>
      <p:ext uri="{BB962C8B-B14F-4D97-AF65-F5344CB8AC3E}">
        <p14:creationId xmlns:p14="http://schemas.microsoft.com/office/powerpoint/2010/main" val="1713253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r>
              <a:rPr lang="en-US" sz="3200" dirty="0"/>
              <a:t>Layered Architectures</a:t>
            </a:r>
          </a:p>
        </p:txBody>
      </p:sp>
      <p:sp>
        <p:nvSpPr>
          <p:cNvPr id="50178" name="Rectangle 2"/>
          <p:cNvSpPr>
            <a:spLocks noGrp="1" noChangeArrowheads="1"/>
          </p:cNvSpPr>
          <p:nvPr>
            <p:ph type="body" idx="1"/>
          </p:nvPr>
        </p:nvSpPr>
        <p:spPr>
          <a:xfrm>
            <a:off x="685800" y="1295400"/>
            <a:ext cx="7772400" cy="4953000"/>
          </a:xfrm>
          <a:ln/>
        </p:spPr>
        <p:txBody>
          <a:bodyPr/>
          <a:lstStyle/>
          <a:p>
            <a:r>
              <a:rPr lang="en-US" sz="2800" b="1" dirty="0">
                <a:solidFill>
                  <a:srgbClr val="800000"/>
                </a:solidFill>
                <a:latin typeface="Helvetica Neue" charset="0"/>
                <a:ea typeface="Helvetica Neue" charset="0"/>
                <a:cs typeface="Helvetica Neue" charset="0"/>
                <a:sym typeface="Helvetica Neue" charset="0"/>
              </a:rPr>
              <a:t>Very common</a:t>
            </a:r>
            <a:r>
              <a:rPr lang="en-US" sz="2800" dirty="0">
                <a:solidFill>
                  <a:srgbClr val="800000"/>
                </a:solidFill>
              </a:rPr>
              <a:t> </a:t>
            </a:r>
            <a:r>
              <a:rPr lang="en-US" sz="2800" dirty="0"/>
              <a:t>for object-oriented systems</a:t>
            </a:r>
            <a:br>
              <a:rPr lang="en-US" sz="2800" dirty="0"/>
            </a:br>
            <a:endParaRPr lang="en-US" sz="2800" dirty="0"/>
          </a:p>
          <a:p>
            <a:r>
              <a:rPr lang="en-US" sz="2800" b="1" dirty="0">
                <a:solidFill>
                  <a:srgbClr val="800000"/>
                </a:solidFill>
                <a:latin typeface="Helvetica Neue" charset="0"/>
                <a:ea typeface="Helvetica Neue" charset="0"/>
                <a:cs typeface="Helvetica Neue" charset="0"/>
                <a:sym typeface="Helvetica Neue" charset="0"/>
              </a:rPr>
              <a:t>Coarse-grained grouping</a:t>
            </a:r>
            <a:r>
              <a:rPr lang="en-US" sz="2800" dirty="0">
                <a:solidFill>
                  <a:srgbClr val="800000"/>
                </a:solidFill>
              </a:rPr>
              <a:t> </a:t>
            </a:r>
            <a:r>
              <a:rPr lang="en-US" sz="2800" dirty="0"/>
              <a:t>of components based on </a:t>
            </a:r>
            <a:r>
              <a:rPr lang="en-US" sz="2800" b="1" dirty="0">
                <a:solidFill>
                  <a:srgbClr val="800000"/>
                </a:solidFill>
                <a:latin typeface="Helvetica Neue" charset="0"/>
                <a:ea typeface="Helvetica Neue" charset="0"/>
                <a:cs typeface="Helvetica Neue" charset="0"/>
                <a:sym typeface="Helvetica Neue" charset="0"/>
              </a:rPr>
              <a:t>shared responsibility</a:t>
            </a:r>
            <a:r>
              <a:rPr lang="en-US" sz="2800" dirty="0">
                <a:solidFill>
                  <a:srgbClr val="800000"/>
                </a:solidFill>
              </a:rPr>
              <a:t> </a:t>
            </a:r>
            <a:r>
              <a:rPr lang="en-US" sz="2800" dirty="0"/>
              <a:t>for major aspects of system</a:t>
            </a:r>
            <a:br>
              <a:rPr lang="en-US" sz="2800" dirty="0"/>
            </a:br>
            <a:endParaRPr lang="en-US" sz="2800" dirty="0"/>
          </a:p>
          <a:p>
            <a:r>
              <a:rPr lang="en-US" sz="2800" dirty="0"/>
              <a:t>Typically </a:t>
            </a:r>
            <a:r>
              <a:rPr lang="en-US" sz="2800" b="1" dirty="0">
                <a:solidFill>
                  <a:srgbClr val="800000"/>
                </a:solidFill>
                <a:latin typeface="Helvetica Neue" charset="0"/>
                <a:ea typeface="Helvetica Neue" charset="0"/>
                <a:cs typeface="Helvetica Neue" charset="0"/>
                <a:sym typeface="Helvetica Neue" charset="0"/>
              </a:rPr>
              <a:t>higher layers call lower ones</a:t>
            </a:r>
            <a:r>
              <a:rPr lang="en-US" sz="2800" dirty="0"/>
              <a:t>, </a:t>
            </a:r>
            <a:br>
              <a:rPr lang="en-US" sz="2800" dirty="0"/>
            </a:br>
            <a:r>
              <a:rPr lang="en-US" sz="2800" dirty="0"/>
              <a:t>but not vice-versa</a:t>
            </a:r>
          </a:p>
        </p:txBody>
      </p:sp>
    </p:spTree>
    <p:extLst>
      <p:ext uri="{BB962C8B-B14F-4D97-AF65-F5344CB8AC3E}">
        <p14:creationId xmlns:p14="http://schemas.microsoft.com/office/powerpoint/2010/main" val="1146011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ln/>
        </p:spPr>
        <p:txBody>
          <a:bodyPr/>
          <a:lstStyle/>
          <a:p>
            <a:r>
              <a:rPr lang="en-US" sz="3200" dirty="0"/>
              <a:t>Three Typical Architectural Layers</a:t>
            </a:r>
          </a:p>
        </p:txBody>
      </p:sp>
      <p:sp>
        <p:nvSpPr>
          <p:cNvPr id="51202" name="Rectangle 2"/>
          <p:cNvSpPr>
            <a:spLocks noGrp="1" noChangeArrowheads="1"/>
          </p:cNvSpPr>
          <p:nvPr>
            <p:ph type="body" idx="1"/>
          </p:nvPr>
        </p:nvSpPr>
        <p:spPr>
          <a:xfrm>
            <a:off x="685800" y="1295400"/>
            <a:ext cx="7772400" cy="4953000"/>
          </a:xfrm>
          <a:ln/>
        </p:spPr>
        <p:txBody>
          <a:bodyPr/>
          <a:lstStyle/>
          <a:p>
            <a:pPr marL="514350" indent="-514350">
              <a:buFont typeface="+mj-lt"/>
              <a:buAutoNum type="arabicPeriod"/>
            </a:pPr>
            <a:r>
              <a:rPr lang="en-US" dirty="0"/>
              <a:t>User Interface</a:t>
            </a:r>
            <a:br>
              <a:rPr lang="en-US" dirty="0"/>
            </a:br>
            <a:endParaRPr lang="en-US" dirty="0"/>
          </a:p>
          <a:p>
            <a:pPr marL="514350" indent="-514350">
              <a:buFont typeface="+mj-lt"/>
              <a:buAutoNum type="arabicPeriod"/>
            </a:pPr>
            <a:r>
              <a:rPr lang="en-US" dirty="0"/>
              <a:t>Application Domain Layer</a:t>
            </a:r>
            <a:br>
              <a:rPr lang="en-US" dirty="0"/>
            </a:br>
            <a:endParaRPr lang="en-US" dirty="0"/>
          </a:p>
          <a:p>
            <a:pPr marL="514350" indent="-514350">
              <a:buFont typeface="+mj-lt"/>
              <a:buAutoNum type="arabicPeriod"/>
            </a:pPr>
            <a:r>
              <a:rPr lang="en-US" dirty="0"/>
              <a:t>Technical Services:</a:t>
            </a:r>
          </a:p>
          <a:p>
            <a:pPr marL="598268" lvl="1"/>
            <a:r>
              <a:rPr lang="en-US" dirty="0"/>
              <a:t>Persistence</a:t>
            </a:r>
          </a:p>
          <a:p>
            <a:pPr marL="598268" lvl="1"/>
            <a:r>
              <a:rPr lang="en-US" dirty="0"/>
              <a:t>Logging</a:t>
            </a:r>
          </a:p>
          <a:p>
            <a:pPr marL="598268" lvl="1"/>
            <a:r>
              <a:rPr lang="en-US" dirty="0"/>
              <a:t>Rules Engine</a:t>
            </a:r>
          </a:p>
        </p:txBody>
      </p:sp>
      <p:grpSp>
        <p:nvGrpSpPr>
          <p:cNvPr id="2" name="Group 3"/>
          <p:cNvGrpSpPr>
            <a:grpSpLocks/>
          </p:cNvGrpSpPr>
          <p:nvPr/>
        </p:nvGrpSpPr>
        <p:grpSpPr bwMode="auto">
          <a:xfrm>
            <a:off x="5040809" y="1295400"/>
            <a:ext cx="4103191" cy="1074911"/>
            <a:chOff x="0" y="0"/>
            <a:chExt cx="3675" cy="963"/>
          </a:xfrm>
        </p:grpSpPr>
        <p:sp>
          <p:nvSpPr>
            <p:cNvPr id="51204" name="AutoShape 4"/>
            <p:cNvSpPr>
              <a:spLocks/>
            </p:cNvSpPr>
            <p:nvPr/>
          </p:nvSpPr>
          <p:spPr bwMode="auto">
            <a:xfrm>
              <a:off x="947" y="0"/>
              <a:ext cx="2728" cy="800"/>
            </a:xfrm>
            <a:prstGeom prst="roundRect">
              <a:avLst>
                <a:gd name="adj" fmla="val 1500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Heavily influenced by domain model</a:t>
              </a:r>
            </a:p>
          </p:txBody>
        </p:sp>
        <p:sp>
          <p:nvSpPr>
            <p:cNvPr id="51205" name="Line 5"/>
            <p:cNvSpPr>
              <a:spLocks noChangeShapeType="1"/>
            </p:cNvSpPr>
            <p:nvPr/>
          </p:nvSpPr>
          <p:spPr bwMode="auto">
            <a:xfrm rot="10800000" flipH="1">
              <a:off x="0" y="609"/>
              <a:ext cx="922" cy="354"/>
            </a:xfrm>
            <a:prstGeom prst="line">
              <a:avLst/>
            </a:prstGeom>
            <a:noFill/>
            <a:ln w="50800">
              <a:solidFill>
                <a:schemeClr val="tx1"/>
              </a:solidFill>
              <a:prstDash val="solid"/>
              <a:round/>
              <a:headEnd type="stealth" w="med" len="med"/>
              <a:tailEnd type="none" w="med" len="med"/>
            </a:ln>
          </p:spPr>
          <p:txBody>
            <a:bodyPr>
              <a:prstTxWarp prst="textNoShape">
                <a:avLst/>
              </a:prstTxWarp>
            </a:bodyPr>
            <a:lstStyle/>
            <a:p>
              <a:endParaRPr lang="en-US"/>
            </a:p>
          </p:txBody>
        </p:sp>
      </p:grpSp>
      <p:grpSp>
        <p:nvGrpSpPr>
          <p:cNvPr id="3" name="Group 7"/>
          <p:cNvGrpSpPr>
            <a:grpSpLocks/>
          </p:cNvGrpSpPr>
          <p:nvPr/>
        </p:nvGrpSpPr>
        <p:grpSpPr bwMode="auto">
          <a:xfrm>
            <a:off x="4571704" y="3581400"/>
            <a:ext cx="4411115" cy="1343918"/>
            <a:chOff x="614" y="0"/>
            <a:chExt cx="3951" cy="1203"/>
          </a:xfrm>
        </p:grpSpPr>
        <p:sp>
          <p:nvSpPr>
            <p:cNvPr id="51208" name="AutoShape 8"/>
            <p:cNvSpPr>
              <a:spLocks/>
            </p:cNvSpPr>
            <p:nvPr/>
          </p:nvSpPr>
          <p:spPr bwMode="auto">
            <a:xfrm>
              <a:off x="1837" y="403"/>
              <a:ext cx="2728" cy="800"/>
            </a:xfrm>
            <a:prstGeom prst="roundRect">
              <a:avLst>
                <a:gd name="adj" fmla="val 1500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Reusable across systems</a:t>
              </a:r>
            </a:p>
          </p:txBody>
        </p:sp>
        <p:sp>
          <p:nvSpPr>
            <p:cNvPr id="51209" name="Line 9"/>
            <p:cNvSpPr>
              <a:spLocks noChangeShapeType="1"/>
            </p:cNvSpPr>
            <p:nvPr/>
          </p:nvSpPr>
          <p:spPr bwMode="auto">
            <a:xfrm>
              <a:off x="614" y="0"/>
              <a:ext cx="1208" cy="600"/>
            </a:xfrm>
            <a:prstGeom prst="line">
              <a:avLst/>
            </a:prstGeom>
            <a:noFill/>
            <a:ln w="50800">
              <a:solidFill>
                <a:schemeClr val="tx1"/>
              </a:solidFill>
              <a:prstDash val="solid"/>
              <a:round/>
              <a:headEnd type="stealth" w="med" len="med"/>
              <a:tailEnd type="none" w="med" len="med"/>
            </a:ln>
          </p:spPr>
          <p:txBody>
            <a:bodyPr>
              <a:prstTxWarp prst="textNoShape">
                <a:avLst/>
              </a:prstTxWarp>
            </a:bodyPr>
            <a:lstStyle/>
            <a:p>
              <a:endParaRPr lang="en-US"/>
            </a:p>
          </p:txBody>
        </p:sp>
      </p:grpSp>
    </p:spTree>
    <p:extLst>
      <p:ext uri="{BB962C8B-B14F-4D97-AF65-F5344CB8AC3E}">
        <p14:creationId xmlns:p14="http://schemas.microsoft.com/office/powerpoint/2010/main" val="2392237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202">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1202">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1202">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900" decel="100000" fill="hold"/>
                                        <p:tgtEl>
                                          <p:spTgt spid="3"/>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381000" y="304800"/>
            <a:ext cx="8763000" cy="533400"/>
          </a:xfrm>
          <a:ln/>
        </p:spPr>
        <p:txBody>
          <a:bodyPr/>
          <a:lstStyle/>
          <a:p>
            <a:r>
              <a:rPr lang="en-US" sz="3000" dirty="0"/>
              <a:t>Strict vs. Relaxed Layered Architectures</a:t>
            </a:r>
          </a:p>
        </p:txBody>
      </p:sp>
      <p:pic>
        <p:nvPicPr>
          <p:cNvPr id="52229" name="Picture 5"/>
          <p:cNvPicPr>
            <a:picLocks noChangeAspect="1" noChangeArrowheads="1"/>
          </p:cNvPicPr>
          <p:nvPr/>
        </p:nvPicPr>
        <p:blipFill>
          <a:blip r:embed="rId3"/>
          <a:srcRect/>
          <a:stretch>
            <a:fillRect/>
          </a:stretch>
        </p:blipFill>
        <p:spPr bwMode="auto">
          <a:xfrm>
            <a:off x="924669" y="856872"/>
            <a:ext cx="6466731" cy="5486119"/>
          </a:xfrm>
          <a:prstGeom prst="rect">
            <a:avLst/>
          </a:prstGeom>
          <a:solidFill>
            <a:schemeClr val="bg1"/>
          </a:solidFill>
          <a:ln w="12700">
            <a:noFill/>
            <a:miter lim="800000"/>
            <a:headEnd/>
            <a:tailEnd/>
          </a:ln>
        </p:spPr>
      </p:pic>
      <p:sp>
        <p:nvSpPr>
          <p:cNvPr id="52226" name="Rectangle 2"/>
          <p:cNvSpPr>
            <a:spLocks noGrp="1" noChangeArrowheads="1"/>
          </p:cNvSpPr>
          <p:nvPr>
            <p:ph type="body" idx="1"/>
          </p:nvPr>
        </p:nvSpPr>
        <p:spPr>
          <a:xfrm>
            <a:off x="3986584" y="2514600"/>
            <a:ext cx="2719016" cy="1066800"/>
          </a:xfrm>
          <a:ln/>
        </p:spPr>
        <p:txBody>
          <a:bodyPr/>
          <a:lstStyle/>
          <a:p>
            <a:pPr marL="0" indent="0">
              <a:buNone/>
            </a:pPr>
            <a:r>
              <a:rPr lang="en-US" sz="2400" dirty="0">
                <a:solidFill>
                  <a:srgbClr val="800000"/>
                </a:solidFill>
              </a:rPr>
              <a:t>Strict</a:t>
            </a:r>
            <a:r>
              <a:rPr lang="en-US" sz="2400" dirty="0"/>
              <a:t>: only calls next layer down</a:t>
            </a:r>
            <a:br>
              <a:rPr lang="en-US" sz="2400"/>
            </a:br>
            <a:endParaRPr lang="en-US" sz="2400" dirty="0"/>
          </a:p>
        </p:txBody>
      </p:sp>
      <p:sp>
        <p:nvSpPr>
          <p:cNvPr id="6" name="Rectangle 2"/>
          <p:cNvSpPr txBox="1">
            <a:spLocks noChangeArrowheads="1"/>
          </p:cNvSpPr>
          <p:nvPr/>
        </p:nvSpPr>
        <p:spPr bwMode="auto">
          <a:xfrm>
            <a:off x="6324600" y="4015526"/>
            <a:ext cx="27432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5000"/>
              <a:buFont typeface="Wingdings" charset="2"/>
              <a:buChar char="n"/>
              <a:defRPr sz="2800" b="1">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charset="2"/>
              <a:buChar char="¨"/>
              <a:defRPr sz="24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5000"/>
              <a:buFont typeface="Wingdings" charset="2"/>
              <a:buChar char="n"/>
              <a:defRPr sz="20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charset="2"/>
              <a:buChar char="¨"/>
              <a:defRPr sz="1800" b="1">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Font typeface="Wingdings" charset="2"/>
              <a:buChar char="§"/>
              <a:defRPr sz="1800" b="1">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Font typeface="Wingdings" charset="2"/>
              <a:buChar char="§"/>
              <a:defRPr b="1">
                <a:solidFill>
                  <a:schemeClr val="tx1"/>
                </a:solidFill>
                <a:latin typeface="+mn-lt"/>
                <a:ea typeface="ＭＳ Ｐゴシック" charset="-128"/>
              </a:defRPr>
            </a:lvl9pPr>
          </a:lstStyle>
          <a:p>
            <a:pPr marL="0" indent="0">
              <a:buNone/>
            </a:pPr>
            <a:r>
              <a:rPr lang="en-US" sz="2400" kern="0">
                <a:solidFill>
                  <a:srgbClr val="0000FF"/>
                </a:solidFill>
              </a:rPr>
              <a:t>Relaxed</a:t>
            </a:r>
            <a:r>
              <a:rPr lang="en-US" sz="2400" kern="0" dirty="0"/>
              <a:t>: can call any layer below</a:t>
            </a:r>
          </a:p>
        </p:txBody>
      </p:sp>
    </p:spTree>
    <p:extLst>
      <p:ext uri="{BB962C8B-B14F-4D97-AF65-F5344CB8AC3E}">
        <p14:creationId xmlns:p14="http://schemas.microsoft.com/office/powerpoint/2010/main" val="6198170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381000" y="304800"/>
            <a:ext cx="8229600" cy="609600"/>
          </a:xfrm>
          <a:ln/>
        </p:spPr>
        <p:txBody>
          <a:bodyPr/>
          <a:lstStyle/>
          <a:p>
            <a:r>
              <a:rPr lang="en-US" sz="3200" dirty="0"/>
              <a:t>UML Package Diagrams</a:t>
            </a:r>
          </a:p>
        </p:txBody>
      </p:sp>
      <p:sp>
        <p:nvSpPr>
          <p:cNvPr id="21506" name="Rectangle 2"/>
          <p:cNvSpPr>
            <a:spLocks noGrp="1" noChangeArrowheads="1"/>
          </p:cNvSpPr>
          <p:nvPr>
            <p:ph type="body" idx="1"/>
          </p:nvPr>
        </p:nvSpPr>
        <p:spPr>
          <a:xfrm>
            <a:off x="381000" y="990600"/>
            <a:ext cx="7772400" cy="5334000"/>
          </a:xfrm>
          <a:ln/>
        </p:spPr>
        <p:txBody>
          <a:bodyPr/>
          <a:lstStyle/>
          <a:p>
            <a:r>
              <a:rPr lang="en-US" dirty="0"/>
              <a:t>Describes grouping of elements</a:t>
            </a:r>
          </a:p>
          <a:p>
            <a:r>
              <a:rPr lang="en-US" dirty="0"/>
              <a:t>Can group </a:t>
            </a:r>
            <a:r>
              <a:rPr lang="en-US" b="1" dirty="0">
                <a:latin typeface="Helvetica Neue" charset="0"/>
                <a:ea typeface="Helvetica Neue" charset="0"/>
                <a:cs typeface="Helvetica Neue" charset="0"/>
                <a:sym typeface="Helvetica Neue" charset="0"/>
              </a:rPr>
              <a:t>anything</a:t>
            </a:r>
            <a:r>
              <a:rPr lang="en-US" dirty="0"/>
              <a:t>:</a:t>
            </a:r>
          </a:p>
          <a:p>
            <a:pPr marL="598268" lvl="1"/>
            <a:r>
              <a:rPr lang="en-US" dirty="0"/>
              <a:t>Classes</a:t>
            </a:r>
          </a:p>
          <a:p>
            <a:pPr marL="598268" lvl="1"/>
            <a:r>
              <a:rPr lang="en-US" dirty="0"/>
              <a:t>Other packages</a:t>
            </a:r>
            <a:endParaRPr lang="en-US" sz="1050" dirty="0"/>
          </a:p>
          <a:p>
            <a:r>
              <a:rPr lang="en-US" b="1" dirty="0">
                <a:latin typeface="Helvetica Neue" charset="0"/>
                <a:ea typeface="Helvetica Neue" charset="0"/>
                <a:cs typeface="Helvetica Neue" charset="0"/>
                <a:sym typeface="Helvetica Neue" charset="0"/>
              </a:rPr>
              <a:t>More general</a:t>
            </a:r>
            <a:r>
              <a:rPr lang="en-US" dirty="0"/>
              <a:t> than Java </a:t>
            </a:r>
            <a:br>
              <a:rPr lang="en-US" dirty="0"/>
            </a:br>
            <a:r>
              <a:rPr lang="en-US" dirty="0"/>
              <a:t>packages or </a:t>
            </a:r>
            <a:br>
              <a:rPr lang="en-US" dirty="0"/>
            </a:br>
            <a:r>
              <a:rPr lang="en-US" dirty="0"/>
              <a:t>C# namespaces</a:t>
            </a:r>
          </a:p>
        </p:txBody>
      </p:sp>
      <p:grpSp>
        <p:nvGrpSpPr>
          <p:cNvPr id="5" name="Group 2"/>
          <p:cNvGrpSpPr>
            <a:grpSpLocks/>
          </p:cNvGrpSpPr>
          <p:nvPr/>
        </p:nvGrpSpPr>
        <p:grpSpPr bwMode="auto">
          <a:xfrm>
            <a:off x="4835128" y="1893094"/>
            <a:ext cx="4232672" cy="4271740"/>
            <a:chOff x="0" y="0"/>
            <a:chExt cx="3792" cy="3827"/>
          </a:xfrm>
          <a:noFill/>
        </p:grpSpPr>
        <p:sp>
          <p:nvSpPr>
            <p:cNvPr id="6" name="AutoShape 3"/>
            <p:cNvSpPr>
              <a:spLocks/>
            </p:cNvSpPr>
            <p:nvPr/>
          </p:nvSpPr>
          <p:spPr bwMode="auto">
            <a:xfrm>
              <a:off x="0" y="0"/>
              <a:ext cx="3792" cy="3827"/>
            </a:xfrm>
            <a:prstGeom prst="roundRect">
              <a:avLst>
                <a:gd name="adj" fmla="val 3162"/>
              </a:avLst>
            </a:prstGeom>
            <a:grpFill/>
            <a:ln w="12700">
              <a:noFill/>
              <a:round/>
              <a:headEnd type="none" w="med" len="med"/>
              <a:tailEnd type="none" w="med" len="med"/>
            </a:ln>
            <a:effectLst>
              <a:outerShdw blurRad="101600" algn="ctr" rotWithShape="0">
                <a:schemeClr val="bg2">
                  <a:alpha val="50000"/>
                </a:schemeClr>
              </a:outerShdw>
            </a:effectLst>
          </p:spPr>
          <p:txBody>
            <a:bodyPr lIns="0" tIns="0" rIns="0" bIns="0">
              <a:prstTxWarp prst="textNoShape">
                <a:avLst/>
              </a:prstTxWarp>
            </a:bodyPr>
            <a:lstStyle/>
            <a:p>
              <a:endParaRPr lang="en-US"/>
            </a:p>
          </p:txBody>
        </p:sp>
        <p:pic>
          <p:nvPicPr>
            <p:cNvPr id="7" name="Picture 4"/>
            <p:cNvPicPr>
              <a:picLocks noChangeAspect="1" noChangeArrowheads="1"/>
            </p:cNvPicPr>
            <p:nvPr/>
          </p:nvPicPr>
          <p:blipFill>
            <a:blip r:embed="rId3"/>
            <a:srcRect/>
            <a:stretch>
              <a:fillRect/>
            </a:stretch>
          </p:blipFill>
          <p:spPr bwMode="auto">
            <a:xfrm>
              <a:off x="156" y="215"/>
              <a:ext cx="3476" cy="3395"/>
            </a:xfrm>
            <a:prstGeom prst="rect">
              <a:avLst/>
            </a:prstGeom>
            <a:grpFill/>
            <a:ln w="12700">
              <a:noFill/>
              <a:miter lim="800000"/>
              <a:headEnd/>
              <a:tailEnd/>
            </a:ln>
          </p:spPr>
        </p:pic>
      </p:grpSp>
      <p:grpSp>
        <p:nvGrpSpPr>
          <p:cNvPr id="8" name="Group 5"/>
          <p:cNvGrpSpPr>
            <a:grpSpLocks/>
          </p:cNvGrpSpPr>
          <p:nvPr/>
        </p:nvGrpSpPr>
        <p:grpSpPr bwMode="auto">
          <a:xfrm>
            <a:off x="5867623" y="990078"/>
            <a:ext cx="3161109" cy="1987973"/>
            <a:chOff x="2905" y="-1195"/>
            <a:chExt cx="2832" cy="1781"/>
          </a:xfrm>
        </p:grpSpPr>
        <p:sp>
          <p:nvSpPr>
            <p:cNvPr id="9" name="Line 6"/>
            <p:cNvSpPr>
              <a:spLocks noChangeShapeType="1"/>
            </p:cNvSpPr>
            <p:nvPr/>
          </p:nvSpPr>
          <p:spPr bwMode="auto">
            <a:xfrm flipV="1">
              <a:off x="2905" y="-717"/>
              <a:ext cx="1160" cy="683"/>
            </a:xfrm>
            <a:prstGeom prst="line">
              <a:avLst/>
            </a:prstGeom>
            <a:ln>
              <a:headEnd type="stealth"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endParaRPr lang="en-US"/>
            </a:p>
          </p:txBody>
        </p:sp>
        <p:sp>
          <p:nvSpPr>
            <p:cNvPr id="10" name="AutoShape 7"/>
            <p:cNvSpPr>
              <a:spLocks/>
            </p:cNvSpPr>
            <p:nvPr/>
          </p:nvSpPr>
          <p:spPr bwMode="auto">
            <a:xfrm>
              <a:off x="4065" y="-1195"/>
              <a:ext cx="1672" cy="952"/>
            </a:xfrm>
            <a:prstGeom prst="roundRect">
              <a:avLst>
                <a:gd name="adj" fmla="val 1260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prstTxWarp prst="textNoShape">
                <a:avLst/>
              </a:prstTxWarp>
            </a:bodyPr>
            <a:lstStyle/>
            <a:p>
              <a:r>
                <a:rPr lang="en-US" sz="2500" b="1" dirty="0">
                  <a:effectLst>
                    <a:outerShdw blurRad="38100" dist="38100" dir="2700000" algn="tl">
                      <a:srgbClr val="000000"/>
                    </a:outerShdw>
                  </a:effectLst>
                  <a:latin typeface="Helvetica Neue" charset="0"/>
                  <a:ea typeface="Helvetica Neue" charset="0"/>
                  <a:cs typeface="Helvetica Neue" charset="0"/>
                  <a:sym typeface="Helvetica Neue" charset="0"/>
                </a:rPr>
                <a:t>Package Names</a:t>
              </a:r>
            </a:p>
          </p:txBody>
        </p:sp>
        <p:sp>
          <p:nvSpPr>
            <p:cNvPr id="11" name="Line 8"/>
            <p:cNvSpPr>
              <a:spLocks noChangeShapeType="1"/>
            </p:cNvSpPr>
            <p:nvPr/>
          </p:nvSpPr>
          <p:spPr bwMode="auto">
            <a:xfrm flipV="1">
              <a:off x="3127" y="-307"/>
              <a:ext cx="938" cy="893"/>
            </a:xfrm>
            <a:prstGeom prst="line">
              <a:avLst/>
            </a:prstGeom>
            <a:ln>
              <a:headEnd type="stealth"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endParaRPr lang="en-US"/>
            </a:p>
          </p:txBody>
        </p:sp>
      </p:grpSp>
      <p:grpSp>
        <p:nvGrpSpPr>
          <p:cNvPr id="12" name="Group 9"/>
          <p:cNvGrpSpPr>
            <a:grpSpLocks/>
          </p:cNvGrpSpPr>
          <p:nvPr/>
        </p:nvGrpSpPr>
        <p:grpSpPr bwMode="auto">
          <a:xfrm>
            <a:off x="762074" y="4068590"/>
            <a:ext cx="6289849" cy="933153"/>
            <a:chOff x="11" y="389"/>
            <a:chExt cx="5635" cy="836"/>
          </a:xfrm>
        </p:grpSpPr>
        <p:sp>
          <p:nvSpPr>
            <p:cNvPr id="13" name="AutoShape 10"/>
            <p:cNvSpPr>
              <a:spLocks/>
            </p:cNvSpPr>
            <p:nvPr/>
          </p:nvSpPr>
          <p:spPr bwMode="auto">
            <a:xfrm>
              <a:off x="11" y="635"/>
              <a:ext cx="2878" cy="590"/>
            </a:xfrm>
            <a:prstGeom prst="roundRect">
              <a:avLst>
                <a:gd name="adj" fmla="val 12602"/>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prstTxWarp prst="textNoShape">
                <a:avLst/>
              </a:prstTxWarp>
            </a:bodyPr>
            <a:lstStyle/>
            <a:p>
              <a:r>
                <a:rPr lang="en-US" sz="2500" b="1" dirty="0">
                  <a:effectLst>
                    <a:outerShdw blurRad="38100" dist="38100" dir="2700000" algn="tl">
                      <a:srgbClr val="000000"/>
                    </a:outerShdw>
                  </a:effectLst>
                  <a:latin typeface="Helvetica Neue" charset="0"/>
                  <a:ea typeface="Helvetica Neue" charset="0"/>
                  <a:cs typeface="Helvetica Neue" charset="0"/>
                  <a:sym typeface="Helvetica Neue" charset="0"/>
                </a:rPr>
                <a:t>Dependency Line</a:t>
              </a:r>
            </a:p>
          </p:txBody>
        </p:sp>
        <p:sp>
          <p:nvSpPr>
            <p:cNvPr id="14" name="Line 11"/>
            <p:cNvSpPr>
              <a:spLocks noChangeShapeType="1"/>
            </p:cNvSpPr>
            <p:nvPr/>
          </p:nvSpPr>
          <p:spPr bwMode="auto">
            <a:xfrm flipH="1">
              <a:off x="2878" y="389"/>
              <a:ext cx="2768" cy="314"/>
            </a:xfrm>
            <a:prstGeom prst="line">
              <a:avLst/>
            </a:prstGeom>
            <a:ln>
              <a:headEnd type="stealth"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endParaRPr lang="en-US"/>
            </a:p>
          </p:txBody>
        </p:sp>
      </p:grpSp>
      <p:grpSp>
        <p:nvGrpSpPr>
          <p:cNvPr id="15" name="Group 12"/>
          <p:cNvGrpSpPr>
            <a:grpSpLocks/>
          </p:cNvGrpSpPr>
          <p:nvPr/>
        </p:nvGrpSpPr>
        <p:grpSpPr bwMode="auto">
          <a:xfrm>
            <a:off x="749796" y="5208389"/>
            <a:ext cx="5883548" cy="1116211"/>
            <a:chOff x="0" y="0"/>
            <a:chExt cx="5271" cy="1000"/>
          </a:xfrm>
        </p:grpSpPr>
        <p:sp>
          <p:nvSpPr>
            <p:cNvPr id="16" name="AutoShape 13"/>
            <p:cNvSpPr>
              <a:spLocks/>
            </p:cNvSpPr>
            <p:nvPr/>
          </p:nvSpPr>
          <p:spPr bwMode="auto">
            <a:xfrm>
              <a:off x="0" y="0"/>
              <a:ext cx="3352" cy="1000"/>
            </a:xfrm>
            <a:prstGeom prst="roundRect">
              <a:avLst>
                <a:gd name="adj" fmla="val 1200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lIns="0" tIns="0" rIns="0" bIns="0" anchor="ctr">
              <a:prstTxWarp prst="textNoShape">
                <a:avLst/>
              </a:prstTxWarp>
            </a:bodyPr>
            <a:lstStyle/>
            <a:p>
              <a:r>
                <a:rPr lang="en-US" sz="2500" b="1" dirty="0">
                  <a:effectLst>
                    <a:outerShdw blurRad="38100" dist="38100" dir="2700000" algn="tl">
                      <a:srgbClr val="000000"/>
                    </a:outerShdw>
                  </a:effectLst>
                  <a:latin typeface="Helvetica Neue" charset="0"/>
                  <a:ea typeface="Helvetica Neue" charset="0"/>
                  <a:cs typeface="Helvetica Neue" charset="0"/>
                  <a:sym typeface="Helvetica Neue" charset="0"/>
                </a:rPr>
                <a:t>Fully qualified name</a:t>
              </a:r>
              <a:r>
                <a:rPr lang="en-US" sz="2500" dirty="0">
                  <a:effectLst>
                    <a:outerShdw blurRad="38100" dist="38100" dir="2700000" algn="tl">
                      <a:srgbClr val="000000"/>
                    </a:outerShdw>
                  </a:effectLst>
                  <a:ea typeface="Helvetica Neue Light" charset="0"/>
                  <a:cs typeface="Helvetica Neue Light" charset="0"/>
                </a:rPr>
                <a:t> is: </a:t>
              </a:r>
              <a:r>
                <a:rPr lang="en-US" sz="2500" i="1" dirty="0" err="1">
                  <a:effectLst>
                    <a:outerShdw blurRad="38100" dist="38100" dir="2700000" algn="tl">
                      <a:srgbClr val="000000"/>
                    </a:outerShdw>
                  </a:effectLst>
                  <a:ea typeface="Helvetica Neue Light" charset="0"/>
                  <a:cs typeface="Helvetica Neue Light" charset="0"/>
                </a:rPr>
                <a:t>Domain::Sales</a:t>
              </a:r>
              <a:endParaRPr lang="en-US" sz="2500" i="1" dirty="0">
                <a:effectLst>
                  <a:outerShdw blurRad="38100" dist="38100" dir="2700000" algn="tl">
                    <a:srgbClr val="000000"/>
                  </a:outerShdw>
                </a:effectLst>
                <a:ea typeface="Helvetica Neue Light" charset="0"/>
                <a:cs typeface="Helvetica Neue Light" charset="0"/>
              </a:endParaRPr>
            </a:p>
          </p:txBody>
        </p:sp>
        <p:sp>
          <p:nvSpPr>
            <p:cNvPr id="17" name="Line 14"/>
            <p:cNvSpPr>
              <a:spLocks noChangeShapeType="1"/>
            </p:cNvSpPr>
            <p:nvPr/>
          </p:nvSpPr>
          <p:spPr bwMode="auto">
            <a:xfrm flipH="1">
              <a:off x="3437" y="176"/>
              <a:ext cx="1834" cy="289"/>
            </a:xfrm>
            <a:prstGeom prst="line">
              <a:avLst/>
            </a:prstGeom>
            <a:ln>
              <a:headEnd type="stealth"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endParaRPr lang="en-US"/>
            </a:p>
          </p:txBody>
        </p:sp>
      </p:grpSp>
    </p:spTree>
    <p:extLst>
      <p:ext uri="{BB962C8B-B14F-4D97-AF65-F5344CB8AC3E}">
        <p14:creationId xmlns:p14="http://schemas.microsoft.com/office/powerpoint/2010/main" val="9562358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105400" y="1676400"/>
            <a:ext cx="3812977" cy="4321969"/>
            <a:chOff x="0" y="0"/>
            <a:chExt cx="3416" cy="3872"/>
          </a:xfrm>
        </p:grpSpPr>
        <p:pic>
          <p:nvPicPr>
            <p:cNvPr id="26626" name="Picture 2"/>
            <p:cNvPicPr>
              <a:picLocks noChangeAspect="1" noChangeArrowheads="1"/>
            </p:cNvPicPr>
            <p:nvPr/>
          </p:nvPicPr>
          <p:blipFill>
            <a:blip r:embed="rId3"/>
            <a:srcRect t="990" b="24710"/>
            <a:stretch>
              <a:fillRect/>
            </a:stretch>
          </p:blipFill>
          <p:spPr bwMode="auto">
            <a:xfrm>
              <a:off x="128" y="128"/>
              <a:ext cx="3160" cy="3600"/>
            </a:xfrm>
            <a:prstGeom prst="rect">
              <a:avLst/>
            </a:prstGeom>
            <a:ln>
              <a:noFill/>
            </a:ln>
            <a:effectLst>
              <a:softEdge rad="112500"/>
            </a:effectLst>
          </p:spPr>
        </p:pic>
        <p:pic>
          <p:nvPicPr>
            <p:cNvPr id="26627" name="Picture 3"/>
            <p:cNvPicPr>
              <a:picLocks noChangeArrowheads="1"/>
            </p:cNvPicPr>
            <p:nvPr/>
          </p:nvPicPr>
          <p:blipFill>
            <a:blip r:embed="rId4"/>
            <a:srcRect/>
            <a:stretch>
              <a:fillRect/>
            </a:stretch>
          </p:blipFill>
          <p:spPr bwMode="auto">
            <a:xfrm>
              <a:off x="0" y="0"/>
              <a:ext cx="3416" cy="3872"/>
            </a:xfrm>
            <a:prstGeom prst="rect">
              <a:avLst/>
            </a:prstGeom>
            <a:ln>
              <a:noFill/>
            </a:ln>
            <a:effectLst>
              <a:softEdge rad="112500"/>
            </a:effectLst>
          </p:spPr>
        </p:pic>
      </p:grpSp>
      <p:sp>
        <p:nvSpPr>
          <p:cNvPr id="26628" name="Rectangle 4"/>
          <p:cNvSpPr>
            <a:spLocks noGrp="1" noChangeArrowheads="1"/>
          </p:cNvSpPr>
          <p:nvPr>
            <p:ph type="title"/>
          </p:nvPr>
        </p:nvSpPr>
        <p:spPr>
          <a:xfrm>
            <a:off x="381000" y="685800"/>
            <a:ext cx="8763000" cy="533400"/>
          </a:xfrm>
          <a:ln/>
        </p:spPr>
        <p:txBody>
          <a:bodyPr/>
          <a:lstStyle/>
          <a:p>
            <a:r>
              <a:rPr lang="en-US" sz="3200" dirty="0"/>
              <a:t>Designing with Layers Solves Problems</a:t>
            </a:r>
          </a:p>
        </p:txBody>
      </p:sp>
      <p:sp>
        <p:nvSpPr>
          <p:cNvPr id="26629" name="Rectangle 5"/>
          <p:cNvSpPr>
            <a:spLocks noGrp="1" noChangeArrowheads="1"/>
          </p:cNvSpPr>
          <p:nvPr>
            <p:ph type="body" idx="1"/>
          </p:nvPr>
        </p:nvSpPr>
        <p:spPr>
          <a:xfrm>
            <a:off x="304800" y="1752600"/>
            <a:ext cx="4724400" cy="4343400"/>
          </a:xfrm>
          <a:ln/>
        </p:spPr>
        <p:txBody>
          <a:bodyPr/>
          <a:lstStyle/>
          <a:p>
            <a:r>
              <a:rPr lang="en-US" sz="2800" dirty="0"/>
              <a:t>Rippling source code changes</a:t>
            </a:r>
          </a:p>
          <a:p>
            <a:r>
              <a:rPr lang="en-US" sz="2800" dirty="0"/>
              <a:t>Intertwining of application and UI logic</a:t>
            </a:r>
          </a:p>
          <a:p>
            <a:r>
              <a:rPr lang="en-US" sz="2800" dirty="0"/>
              <a:t>Intertwining of application logic and technical services</a:t>
            </a:r>
          </a:p>
          <a:p>
            <a:r>
              <a:rPr lang="en-US" sz="2800" dirty="0"/>
              <a:t>Difficult division of labor</a:t>
            </a:r>
          </a:p>
        </p:txBody>
      </p:sp>
    </p:spTree>
    <p:extLst>
      <p:ext uri="{BB962C8B-B14F-4D97-AF65-F5344CB8AC3E}">
        <p14:creationId xmlns:p14="http://schemas.microsoft.com/office/powerpoint/2010/main" val="19067207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381000" y="304800"/>
            <a:ext cx="8229600" cy="609600"/>
          </a:xfrm>
          <a:ln/>
        </p:spPr>
        <p:txBody>
          <a:bodyPr/>
          <a:lstStyle/>
          <a:p>
            <a:r>
              <a:rPr lang="en-US" sz="3200" dirty="0"/>
              <a:t>Benefits of Architecture Layers </a:t>
            </a:r>
          </a:p>
        </p:txBody>
      </p:sp>
      <p:sp>
        <p:nvSpPr>
          <p:cNvPr id="28674" name="Rectangle 2"/>
          <p:cNvSpPr>
            <a:spLocks noGrp="1" noChangeArrowheads="1"/>
          </p:cNvSpPr>
          <p:nvPr>
            <p:ph type="body" idx="1"/>
          </p:nvPr>
        </p:nvSpPr>
        <p:spPr>
          <a:xfrm>
            <a:off x="457200" y="1219200"/>
            <a:ext cx="8458200" cy="5105400"/>
          </a:xfrm>
          <a:ln/>
        </p:spPr>
        <p:txBody>
          <a:bodyPr/>
          <a:lstStyle/>
          <a:p>
            <a:r>
              <a:rPr lang="en-US" sz="2800" dirty="0">
                <a:solidFill>
                  <a:srgbClr val="800000"/>
                </a:solidFill>
              </a:rPr>
              <a:t>Separation</a:t>
            </a:r>
            <a:r>
              <a:rPr lang="en-US" sz="2800" dirty="0"/>
              <a:t> of concerns</a:t>
            </a:r>
          </a:p>
          <a:p>
            <a:pPr marL="598268" lvl="1"/>
            <a:r>
              <a:rPr lang="en-US" dirty="0"/>
              <a:t>Reduces coupling and dependencies; improves cohesion; increases reuse potential and clarity</a:t>
            </a:r>
            <a:br>
              <a:rPr lang="en-US" dirty="0"/>
            </a:br>
            <a:endParaRPr lang="en-US" sz="1200" dirty="0"/>
          </a:p>
          <a:p>
            <a:r>
              <a:rPr lang="en-US" sz="2800" dirty="0"/>
              <a:t>Essential </a:t>
            </a:r>
            <a:r>
              <a:rPr lang="en-US" sz="2800" dirty="0">
                <a:solidFill>
                  <a:srgbClr val="800000"/>
                </a:solidFill>
              </a:rPr>
              <a:t>complexity </a:t>
            </a:r>
            <a:r>
              <a:rPr lang="en-US" sz="2800" dirty="0"/>
              <a:t>is encapsulated</a:t>
            </a:r>
            <a:br>
              <a:rPr lang="en-US" sz="2800" dirty="0"/>
            </a:br>
            <a:endParaRPr lang="en-US" sz="1400" dirty="0"/>
          </a:p>
          <a:p>
            <a:r>
              <a:rPr lang="en-US" sz="2800" dirty="0"/>
              <a:t>Can </a:t>
            </a:r>
            <a:r>
              <a:rPr lang="en-US" sz="2800" dirty="0">
                <a:solidFill>
                  <a:srgbClr val="800000"/>
                </a:solidFill>
              </a:rPr>
              <a:t>replace </a:t>
            </a:r>
            <a:r>
              <a:rPr lang="en-US" sz="2800" dirty="0"/>
              <a:t>some layers with new implementations (e.g., platform independence)</a:t>
            </a:r>
            <a:br>
              <a:rPr lang="en-US" sz="2800" dirty="0"/>
            </a:br>
            <a:endParaRPr lang="en-US" sz="1400" dirty="0"/>
          </a:p>
          <a:p>
            <a:r>
              <a:rPr lang="en-US" sz="2800" dirty="0"/>
              <a:t>Can </a:t>
            </a:r>
            <a:r>
              <a:rPr lang="en-US" sz="2800" dirty="0">
                <a:solidFill>
                  <a:srgbClr val="800000"/>
                </a:solidFill>
              </a:rPr>
              <a:t>distribute </a:t>
            </a:r>
            <a:r>
              <a:rPr lang="en-US" sz="2800" dirty="0"/>
              <a:t>some layers</a:t>
            </a:r>
            <a:br>
              <a:rPr lang="en-US" sz="2800" dirty="0"/>
            </a:br>
            <a:endParaRPr lang="en-US" sz="1400" dirty="0"/>
          </a:p>
          <a:p>
            <a:r>
              <a:rPr lang="en-US" sz="2800" dirty="0"/>
              <a:t>Can divide development within/across </a:t>
            </a:r>
            <a:r>
              <a:rPr lang="en-US" sz="2800" dirty="0">
                <a:solidFill>
                  <a:srgbClr val="800000"/>
                </a:solidFill>
              </a:rPr>
              <a:t>teams</a:t>
            </a:r>
          </a:p>
        </p:txBody>
      </p:sp>
    </p:spTree>
    <p:extLst>
      <p:ext uri="{BB962C8B-B14F-4D97-AF65-F5344CB8AC3E}">
        <p14:creationId xmlns:p14="http://schemas.microsoft.com/office/powerpoint/2010/main" val="18885035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F2DB-9256-4CBA-A4A9-4C7F5FBFAFA5}"/>
              </a:ext>
            </a:extLst>
          </p:cNvPr>
          <p:cNvSpPr>
            <a:spLocks noGrp="1"/>
          </p:cNvSpPr>
          <p:nvPr>
            <p:ph type="title"/>
          </p:nvPr>
        </p:nvSpPr>
        <p:spPr/>
        <p:txBody>
          <a:bodyPr/>
          <a:lstStyle/>
          <a:p>
            <a:r>
              <a:rPr lang="en-US" dirty="0"/>
              <a:t>What we did last year instead</a:t>
            </a:r>
          </a:p>
        </p:txBody>
      </p:sp>
      <p:sp>
        <p:nvSpPr>
          <p:cNvPr id="3" name="Content Placeholder 2">
            <a:extLst>
              <a:ext uri="{FF2B5EF4-FFF2-40B4-BE49-F238E27FC236}">
                <a16:creationId xmlns:a16="http://schemas.microsoft.com/office/drawing/2014/main" id="{3F5F7FC7-0748-4195-BBCD-8B0718312EF6}"/>
              </a:ext>
            </a:extLst>
          </p:cNvPr>
          <p:cNvSpPr>
            <a:spLocks noGrp="1"/>
          </p:cNvSpPr>
          <p:nvPr>
            <p:ph idx="1"/>
          </p:nvPr>
        </p:nvSpPr>
        <p:spPr/>
        <p:txBody>
          <a:bodyPr/>
          <a:lstStyle/>
          <a:p>
            <a:r>
              <a:rPr lang="en-US" dirty="0"/>
              <a:t>Composite lab</a:t>
            </a:r>
          </a:p>
          <a:p>
            <a:r>
              <a:rPr lang="en-US" dirty="0"/>
              <a:t>Java’s Proxy class</a:t>
            </a:r>
          </a:p>
          <a:p>
            <a:endParaRPr lang="en-US" dirty="0"/>
          </a:p>
        </p:txBody>
      </p:sp>
      <p:sp>
        <p:nvSpPr>
          <p:cNvPr id="4" name="TextBox 3">
            <a:extLst>
              <a:ext uri="{FF2B5EF4-FFF2-40B4-BE49-F238E27FC236}">
                <a16:creationId xmlns:a16="http://schemas.microsoft.com/office/drawing/2014/main" id="{6AD48AA3-5228-497C-9AFF-7AE4F93F4CB6}"/>
              </a:ext>
            </a:extLst>
          </p:cNvPr>
          <p:cNvSpPr txBox="1"/>
          <p:nvPr/>
        </p:nvSpPr>
        <p:spPr>
          <a:xfrm>
            <a:off x="625602" y="3962400"/>
            <a:ext cx="7892796" cy="830997"/>
          </a:xfrm>
          <a:prstGeom prst="rect">
            <a:avLst/>
          </a:prstGeom>
          <a:noFill/>
          <a:ln>
            <a:solidFill>
              <a:schemeClr val="tx1"/>
            </a:solidFill>
          </a:ln>
        </p:spPr>
        <p:txBody>
          <a:bodyPr wrap="square" rtlCol="0">
            <a:spAutoFit/>
          </a:bodyPr>
          <a:lstStyle/>
          <a:p>
            <a:pPr algn="ctr"/>
            <a:r>
              <a:rPr lang="en-US" dirty="0"/>
              <a:t>I assert these are somewhat obscure corners of design.</a:t>
            </a:r>
          </a:p>
          <a:p>
            <a:pPr algn="ctr"/>
            <a:r>
              <a:rPr lang="en-US" dirty="0"/>
              <a:t>Reading about </a:t>
            </a:r>
            <a:r>
              <a:rPr lang="en-US" b="1" dirty="0"/>
              <a:t>where to begin </a:t>
            </a:r>
            <a:r>
              <a:rPr lang="en-US" dirty="0"/>
              <a:t>is more useful.</a:t>
            </a:r>
          </a:p>
        </p:txBody>
      </p:sp>
    </p:spTree>
    <p:extLst>
      <p:ext uri="{BB962C8B-B14F-4D97-AF65-F5344CB8AC3E}">
        <p14:creationId xmlns:p14="http://schemas.microsoft.com/office/powerpoint/2010/main" val="31541585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8931" name="Object 3"/>
          <p:cNvGraphicFramePr>
            <a:graphicFrameLocks noGrp="1" noChangeAspect="1"/>
          </p:cNvGraphicFramePr>
          <p:nvPr>
            <p:ph idx="1"/>
            <p:extLst/>
          </p:nvPr>
        </p:nvGraphicFramePr>
        <p:xfrm>
          <a:off x="533400" y="747570"/>
          <a:ext cx="8008056" cy="5791200"/>
        </p:xfrm>
        <a:graphic>
          <a:graphicData uri="http://schemas.openxmlformats.org/presentationml/2006/ole">
            <mc:AlternateContent xmlns:mc="http://schemas.openxmlformats.org/markup-compatibility/2006">
              <mc:Choice xmlns:v="urn:schemas-microsoft-com:vml" Requires="v">
                <p:oleObj spid="_x0000_s2066" name="Visio" r:id="rId4" imgW="6783480" imgH="6012360" progId="Visio.Drawing.11">
                  <p:embed/>
                </p:oleObj>
              </mc:Choice>
              <mc:Fallback>
                <p:oleObj name="Visio" r:id="rId4" imgW="6783480" imgH="6012360" progId="Visio.Drawing.11">
                  <p:embed/>
                  <p:pic>
                    <p:nvPicPr>
                      <p:cNvPr id="508931" name="Object 3"/>
                      <p:cNvPicPr>
                        <a:picLocks noGrp="1" noChangeAspect="1" noChangeArrowheads="1"/>
                      </p:cNvPicPr>
                      <p:nvPr/>
                    </p:nvPicPr>
                    <p:blipFill>
                      <a:blip r:embed="rId5">
                        <a:extLst>
                          <a:ext uri="{28A0092B-C50C-407E-A947-70E740481C1C}">
                            <a14:useLocalDpi xmlns:a14="http://schemas.microsoft.com/office/drawing/2010/main" val="0"/>
                          </a:ext>
                        </a:extLst>
                      </a:blip>
                      <a:srcRect r="18872" b="38022"/>
                      <a:stretch>
                        <a:fillRect/>
                      </a:stretch>
                    </p:blipFill>
                    <p:spPr bwMode="auto">
                      <a:xfrm>
                        <a:off x="533400" y="747570"/>
                        <a:ext cx="8008056" cy="579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08930" name="Rectangle 2"/>
          <p:cNvSpPr>
            <a:spLocks noGrp="1" noChangeArrowheads="1"/>
          </p:cNvSpPr>
          <p:nvPr>
            <p:ph type="title"/>
          </p:nvPr>
        </p:nvSpPr>
        <p:spPr>
          <a:xfrm>
            <a:off x="381000" y="304800"/>
            <a:ext cx="8229600" cy="609600"/>
          </a:xfrm>
        </p:spPr>
        <p:txBody>
          <a:bodyPr/>
          <a:lstStyle/>
          <a:p>
            <a:r>
              <a:rPr lang="en-US" sz="3200" dirty="0"/>
              <a:t>Common Layers in More Detail </a:t>
            </a:r>
            <a:r>
              <a:rPr lang="en-US" sz="1800" dirty="0"/>
              <a:t>(1 of 2)</a:t>
            </a:r>
            <a:endParaRPr lang="en-US" sz="3200" dirty="0"/>
          </a:p>
        </p:txBody>
      </p:sp>
    </p:spTree>
    <p:extLst>
      <p:ext uri="{BB962C8B-B14F-4D97-AF65-F5344CB8AC3E}">
        <p14:creationId xmlns:p14="http://schemas.microsoft.com/office/powerpoint/2010/main" val="271131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4850" name="Object 2"/>
          <p:cNvGraphicFramePr>
            <a:graphicFrameLocks noGrp="1" noChangeAspect="1"/>
          </p:cNvGraphicFramePr>
          <p:nvPr/>
        </p:nvGraphicFramePr>
        <p:xfrm>
          <a:off x="36034" y="990600"/>
          <a:ext cx="9107966" cy="3770313"/>
        </p:xfrm>
        <a:graphic>
          <a:graphicData uri="http://schemas.openxmlformats.org/presentationml/2006/ole">
            <mc:AlternateContent xmlns:mc="http://schemas.openxmlformats.org/markup-compatibility/2006">
              <mc:Choice xmlns:v="urn:schemas-microsoft-com:vml" Requires="v">
                <p:oleObj spid="_x0000_s3090" name="Visio" r:id="rId4" imgW="6783480" imgH="6012360" progId="Visio.Drawing.11">
                  <p:embed/>
                </p:oleObj>
              </mc:Choice>
              <mc:Fallback>
                <p:oleObj name="Visio" r:id="rId4" imgW="6783480" imgH="6012360" progId="Visio.Drawing.11">
                  <p:embed/>
                  <p:pic>
                    <p:nvPicPr>
                      <p:cNvPr id="33485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t="50189" b="6084"/>
                      <a:stretch>
                        <a:fillRect/>
                      </a:stretch>
                    </p:blipFill>
                    <p:spPr bwMode="auto">
                      <a:xfrm>
                        <a:off x="36034" y="990600"/>
                        <a:ext cx="9107966" cy="3770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9697" name="Rectangle 1"/>
          <p:cNvSpPr>
            <a:spLocks noGrp="1" noChangeArrowheads="1"/>
          </p:cNvSpPr>
          <p:nvPr>
            <p:ph type="title"/>
          </p:nvPr>
        </p:nvSpPr>
        <p:spPr>
          <a:xfrm>
            <a:off x="381000" y="257460"/>
            <a:ext cx="8229600" cy="609600"/>
          </a:xfrm>
          <a:ln/>
        </p:spPr>
        <p:txBody>
          <a:bodyPr/>
          <a:lstStyle/>
          <a:p>
            <a:r>
              <a:rPr lang="en-US" sz="3200" dirty="0"/>
              <a:t>Common Layers in More Detail </a:t>
            </a:r>
            <a:r>
              <a:rPr lang="en-US" sz="2000" dirty="0"/>
              <a:t>(2 of 2)</a:t>
            </a:r>
            <a:endParaRPr lang="en-US" sz="3200" dirty="0"/>
          </a:p>
        </p:txBody>
      </p:sp>
      <p:sp>
        <p:nvSpPr>
          <p:cNvPr id="29699" name="AutoShape 3"/>
          <p:cNvSpPr>
            <a:spLocks/>
          </p:cNvSpPr>
          <p:nvPr/>
        </p:nvSpPr>
        <p:spPr bwMode="auto">
          <a:xfrm>
            <a:off x="3200400" y="5257800"/>
            <a:ext cx="4800600" cy="1066800"/>
          </a:xfrm>
          <a:prstGeom prst="roundRect">
            <a:avLst>
              <a:gd name="adj" fmla="val 753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prstTxWarp prst="textNoShape">
              <a:avLst/>
            </a:prstTxWarp>
          </a:bodyPr>
          <a:lstStyle/>
          <a:p>
            <a:r>
              <a:rPr lang="en-US" sz="2500" b="1" dirty="0">
                <a:effectLst>
                  <a:outerShdw blurRad="38100" dist="38100" dir="2700000" algn="tl">
                    <a:srgbClr val="000000"/>
                  </a:outerShdw>
                </a:effectLst>
                <a:ea typeface="Helvetica Neue Light" charset="0"/>
                <a:cs typeface="Helvetica Neue Light" charset="0"/>
              </a:rPr>
              <a:t>Systems will have many, but not necessarily all, of these</a:t>
            </a:r>
          </a:p>
        </p:txBody>
      </p:sp>
      <p:sp>
        <p:nvSpPr>
          <p:cNvPr id="8" name="Rectangle 7"/>
          <p:cNvSpPr/>
          <p:nvPr/>
        </p:nvSpPr>
        <p:spPr bwMode="auto">
          <a:xfrm>
            <a:off x="0" y="762000"/>
            <a:ext cx="9144000" cy="1524000"/>
          </a:xfrm>
          <a:prstGeom prst="rect">
            <a:avLst/>
          </a:prstGeom>
          <a:solidFill>
            <a:schemeClr val="tx1">
              <a:lumMod val="65000"/>
              <a:lumOff val="35000"/>
              <a:alpha val="2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9747411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52E31-C499-4AA8-B3D7-7AC71AB85156}"/>
              </a:ext>
            </a:extLst>
          </p:cNvPr>
          <p:cNvSpPr>
            <a:spLocks noGrp="1"/>
          </p:cNvSpPr>
          <p:nvPr>
            <p:ph type="ctrTitle"/>
          </p:nvPr>
        </p:nvSpPr>
        <p:spPr/>
        <p:txBody>
          <a:bodyPr/>
          <a:lstStyle/>
          <a:p>
            <a:r>
              <a:rPr lang="en-US" dirty="0"/>
              <a:t>Design studio</a:t>
            </a:r>
          </a:p>
        </p:txBody>
      </p:sp>
      <p:sp>
        <p:nvSpPr>
          <p:cNvPr id="5" name="Subtitle 4">
            <a:extLst>
              <a:ext uri="{FF2B5EF4-FFF2-40B4-BE49-F238E27FC236}">
                <a16:creationId xmlns:a16="http://schemas.microsoft.com/office/drawing/2014/main" id="{3E10A0A1-090D-4A5C-834B-FB358271EE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08934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D18E-F828-4D3F-AFB7-D150A7B254BD}"/>
              </a:ext>
            </a:extLst>
          </p:cNvPr>
          <p:cNvSpPr>
            <a:spLocks noGrp="1"/>
          </p:cNvSpPr>
          <p:nvPr>
            <p:ph type="title"/>
          </p:nvPr>
        </p:nvSpPr>
        <p:spPr/>
        <p:txBody>
          <a:bodyPr/>
          <a:lstStyle/>
          <a:p>
            <a:r>
              <a:rPr lang="en-US" dirty="0">
                <a:solidFill>
                  <a:srgbClr val="FF0000"/>
                </a:solidFill>
              </a:rPr>
              <a:t>Disclaimer</a:t>
            </a:r>
          </a:p>
        </p:txBody>
      </p:sp>
      <p:sp>
        <p:nvSpPr>
          <p:cNvPr id="3" name="Content Placeholder 2">
            <a:extLst>
              <a:ext uri="{FF2B5EF4-FFF2-40B4-BE49-F238E27FC236}">
                <a16:creationId xmlns:a16="http://schemas.microsoft.com/office/drawing/2014/main" id="{1E3EF09D-68D5-404D-8AEC-73280488BB1A}"/>
              </a:ext>
            </a:extLst>
          </p:cNvPr>
          <p:cNvSpPr>
            <a:spLocks noGrp="1"/>
          </p:cNvSpPr>
          <p:nvPr>
            <p:ph idx="1"/>
          </p:nvPr>
        </p:nvSpPr>
        <p:spPr/>
        <p:txBody>
          <a:bodyPr/>
          <a:lstStyle/>
          <a:p>
            <a:r>
              <a:rPr lang="en-US" b="0" dirty="0"/>
              <a:t>This is a </a:t>
            </a:r>
            <a:r>
              <a:rPr lang="en-US" b="1" dirty="0"/>
              <a:t>new</a:t>
            </a:r>
            <a:r>
              <a:rPr lang="en-US" dirty="0"/>
              <a:t> </a:t>
            </a:r>
            <a:r>
              <a:rPr lang="en-US" b="0" dirty="0"/>
              <a:t>attempt to expose you to </a:t>
            </a:r>
            <a:br>
              <a:rPr lang="en-US" b="0" dirty="0"/>
            </a:br>
            <a:r>
              <a:rPr lang="en-US" b="0" dirty="0"/>
              <a:t>the concepts of software architecture.</a:t>
            </a:r>
          </a:p>
          <a:p>
            <a:endParaRPr lang="en-US" b="0" dirty="0"/>
          </a:p>
          <a:p>
            <a:r>
              <a:rPr lang="en-US" b="0" dirty="0"/>
              <a:t>By the end of two weeks of study, we hope you will:</a:t>
            </a:r>
          </a:p>
          <a:p>
            <a:pPr lvl="1"/>
            <a:r>
              <a:rPr lang="en-US" b="1" dirty="0"/>
              <a:t>Identify</a:t>
            </a:r>
            <a:r>
              <a:rPr lang="en-US" dirty="0"/>
              <a:t> </a:t>
            </a:r>
            <a:r>
              <a:rPr lang="en-US" b="0" dirty="0"/>
              <a:t>the elements of a system’s architecture.</a:t>
            </a:r>
          </a:p>
          <a:p>
            <a:pPr lvl="1"/>
            <a:r>
              <a:rPr lang="en-US" b="1" dirty="0"/>
              <a:t>Apply</a:t>
            </a:r>
            <a:r>
              <a:rPr lang="en-US" b="0" dirty="0"/>
              <a:t> the architecture design process to adapt a system to a new </a:t>
            </a:r>
            <a:r>
              <a:rPr lang="en-US" dirty="0"/>
              <a:t>quality attribute</a:t>
            </a:r>
            <a:r>
              <a:rPr lang="en-US" b="0" dirty="0"/>
              <a:t>.</a:t>
            </a:r>
          </a:p>
          <a:p>
            <a:endParaRPr lang="en-US" b="0" dirty="0"/>
          </a:p>
          <a:p>
            <a:r>
              <a:rPr lang="en-US" b="0" dirty="0"/>
              <a:t>By senior year: you should say, “Oh hey maybe we should coordinate our work.”</a:t>
            </a:r>
          </a:p>
        </p:txBody>
      </p:sp>
    </p:spTree>
    <p:extLst>
      <p:ext uri="{BB962C8B-B14F-4D97-AF65-F5344CB8AC3E}">
        <p14:creationId xmlns:p14="http://schemas.microsoft.com/office/powerpoint/2010/main" val="27733602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46A0-899B-456C-B16A-CA16566AE16E}"/>
              </a:ext>
            </a:extLst>
          </p:cNvPr>
          <p:cNvSpPr>
            <a:spLocks noGrp="1"/>
          </p:cNvSpPr>
          <p:nvPr>
            <p:ph type="title"/>
          </p:nvPr>
        </p:nvSpPr>
        <p:spPr/>
        <p:txBody>
          <a:bodyPr/>
          <a:lstStyle/>
          <a:p>
            <a:pPr>
              <a:spcBef>
                <a:spcPts val="1872"/>
              </a:spcBef>
            </a:pPr>
            <a:r>
              <a:rPr lang="en-US" sz="2800" dirty="0"/>
              <a:t>Use cases vs user stories vs scenarios</a:t>
            </a:r>
          </a:p>
        </p:txBody>
      </p:sp>
      <p:sp>
        <p:nvSpPr>
          <p:cNvPr id="3" name="Content Placeholder 2">
            <a:extLst>
              <a:ext uri="{FF2B5EF4-FFF2-40B4-BE49-F238E27FC236}">
                <a16:creationId xmlns:a16="http://schemas.microsoft.com/office/drawing/2014/main" id="{1FAA6D27-D1A3-4A50-8FB8-EBBEACE6C863}"/>
              </a:ext>
            </a:extLst>
          </p:cNvPr>
          <p:cNvSpPr>
            <a:spLocks noGrp="1"/>
          </p:cNvSpPr>
          <p:nvPr>
            <p:ph idx="1"/>
          </p:nvPr>
        </p:nvSpPr>
        <p:spPr/>
        <p:txBody>
          <a:bodyPr/>
          <a:lstStyle/>
          <a:p>
            <a:r>
              <a:rPr lang="en-US" b="0" dirty="0"/>
              <a:t>I'm not sure I understand the difference between a “</a:t>
            </a:r>
            <a:r>
              <a:rPr lang="en-US" b="1" dirty="0"/>
              <a:t>(use) case</a:t>
            </a:r>
            <a:r>
              <a:rPr lang="en-US" b="0" dirty="0"/>
              <a:t>" used for functions and a "</a:t>
            </a:r>
            <a:r>
              <a:rPr lang="en-US" b="1" dirty="0"/>
              <a:t>scenario</a:t>
            </a:r>
            <a:r>
              <a:rPr lang="en-US" b="0" dirty="0"/>
              <a:t>" used for quality attributes.  Aren't they basically the same thing?</a:t>
            </a:r>
          </a:p>
          <a:p>
            <a:endParaRPr lang="en-US" b="0" dirty="0"/>
          </a:p>
          <a:p>
            <a:r>
              <a:rPr lang="en-US" b="0" dirty="0"/>
              <a:t>I'm kind of confused as to the difference between </a:t>
            </a:r>
            <a:r>
              <a:rPr lang="en-US" b="1" dirty="0"/>
              <a:t>use cases</a:t>
            </a:r>
            <a:r>
              <a:rPr lang="en-US" b="0" dirty="0"/>
              <a:t> and </a:t>
            </a:r>
            <a:r>
              <a:rPr lang="en-US" b="1" dirty="0"/>
              <a:t>user stories</a:t>
            </a:r>
            <a:r>
              <a:rPr lang="en-US" b="0" dirty="0"/>
              <a:t>. They seem to accomplish nearly the same thing, and to me the difference almost seems arbitrary. I'm sure there's something I'm missing, though.</a:t>
            </a:r>
          </a:p>
        </p:txBody>
      </p:sp>
    </p:spTree>
    <p:extLst>
      <p:ext uri="{BB962C8B-B14F-4D97-AF65-F5344CB8AC3E}">
        <p14:creationId xmlns:p14="http://schemas.microsoft.com/office/powerpoint/2010/main" val="24843652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a:xfrm>
            <a:off x="822959" y="1845734"/>
            <a:ext cx="7543801" cy="662335"/>
          </a:xfrm>
          <a:ln>
            <a:solidFill>
              <a:schemeClr val="tx1"/>
            </a:solidFill>
          </a:ln>
        </p:spPr>
        <p:txBody>
          <a:bodyPr>
            <a:normAutofit fontScale="77500" lnSpcReduction="20000"/>
          </a:bodyPr>
          <a:lstStyle/>
          <a:p>
            <a:pPr marL="0" indent="0" algn="ctr">
              <a:buNone/>
            </a:pPr>
            <a:r>
              <a:rPr lang="en-US" dirty="0">
                <a:solidFill>
                  <a:srgbClr val="0070C0"/>
                </a:solidFill>
                <a:latin typeface="Arial" charset="0"/>
              </a:rPr>
              <a:t>A sequence of actions </a:t>
            </a:r>
            <a:r>
              <a:rPr lang="en-US" u="sng" dirty="0">
                <a:solidFill>
                  <a:srgbClr val="0070C0"/>
                </a:solidFill>
                <a:latin typeface="Arial" charset="0"/>
              </a:rPr>
              <a:t>a system performs</a:t>
            </a:r>
            <a:r>
              <a:rPr lang="en-US" dirty="0">
                <a:solidFill>
                  <a:srgbClr val="0070C0"/>
                </a:solidFill>
                <a:latin typeface="Arial" charset="0"/>
              </a:rPr>
              <a:t> that yield an observable result of value to a particular actor</a:t>
            </a:r>
          </a:p>
          <a:p>
            <a:pPr marL="0" indent="0">
              <a:buNone/>
            </a:pPr>
            <a:endParaRPr lang="en-US" dirty="0"/>
          </a:p>
        </p:txBody>
      </p:sp>
      <p:sp>
        <p:nvSpPr>
          <p:cNvPr id="4" name="TextBox 3"/>
          <p:cNvSpPr txBox="1"/>
          <p:nvPr/>
        </p:nvSpPr>
        <p:spPr>
          <a:xfrm>
            <a:off x="822959" y="2830286"/>
            <a:ext cx="7543801" cy="2585323"/>
          </a:xfrm>
          <a:prstGeom prst="rect">
            <a:avLst/>
          </a:prstGeom>
          <a:noFill/>
        </p:spPr>
        <p:txBody>
          <a:bodyPr wrap="square" rtlCol="0">
            <a:spAutoFit/>
          </a:bodyPr>
          <a:lstStyle/>
          <a:p>
            <a:r>
              <a:rPr lang="en-US" dirty="0"/>
              <a:t>That means:</a:t>
            </a:r>
          </a:p>
          <a:p>
            <a:pPr marL="285750" indent="-285750">
              <a:buFont typeface="Arial" panose="020B0604020202020204" pitchFamily="34" charset="0"/>
              <a:buChar char="•"/>
            </a:pPr>
            <a:r>
              <a:rPr lang="en-US" dirty="0"/>
              <a:t>A user action </a:t>
            </a:r>
            <a:r>
              <a:rPr lang="en-US" b="1" dirty="0"/>
              <a:t>must</a:t>
            </a:r>
            <a:r>
              <a:rPr lang="en-US" dirty="0"/>
              <a:t> have a system response.</a:t>
            </a:r>
          </a:p>
          <a:p>
            <a:pPr marL="800100" lvl="1" indent="-342900">
              <a:buFont typeface="+mj-lt"/>
              <a:buAutoNum type="arabicPeriod"/>
            </a:pPr>
            <a:r>
              <a:rPr lang="en-US" dirty="0"/>
              <a:t>The user does something …</a:t>
            </a:r>
          </a:p>
          <a:p>
            <a:pPr marL="800100" lvl="1" indent="-342900">
              <a:buFont typeface="+mj-lt"/>
              <a:buAutoNum type="arabicPeriod"/>
            </a:pPr>
            <a:r>
              <a:rPr lang="en-US" b="1" dirty="0"/>
              <a:t>The system displays …</a:t>
            </a:r>
          </a:p>
          <a:p>
            <a:pPr marL="285750" indent="-285750">
              <a:buFont typeface="Arial" panose="020B0604020202020204" pitchFamily="34" charset="0"/>
              <a:buChar char="•"/>
            </a:pPr>
            <a:r>
              <a:rPr lang="en-US" dirty="0"/>
              <a:t>The system response:</a:t>
            </a:r>
          </a:p>
          <a:p>
            <a:pPr marL="742950" lvl="1" indent="-285750">
              <a:buFont typeface="Arial" panose="020B0604020202020204" pitchFamily="34" charset="0"/>
              <a:buChar char="•"/>
            </a:pPr>
            <a:r>
              <a:rPr lang="en-US" dirty="0"/>
              <a:t>Be specific.</a:t>
            </a:r>
          </a:p>
          <a:p>
            <a:pPr marL="742950" lvl="1" indent="-285750">
              <a:buFont typeface="Arial" panose="020B0604020202020204" pitchFamily="34" charset="0"/>
              <a:buChar char="•"/>
            </a:pPr>
            <a:r>
              <a:rPr lang="en-US" dirty="0"/>
              <a:t>Describe something visible to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55794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2007FairfaxShowcaseSE-Slides-Bohner">
  <a:themeElements>
    <a:clrScheme name="">
      <a:dk1>
        <a:srgbClr val="000000"/>
      </a:dk1>
      <a:lt1>
        <a:srgbClr val="FFFFFF"/>
      </a:lt1>
      <a:dk2>
        <a:srgbClr val="FFFFFF"/>
      </a:dk2>
      <a:lt2>
        <a:srgbClr val="808080"/>
      </a:lt2>
      <a:accent1>
        <a:srgbClr val="80000A"/>
      </a:accent1>
      <a:accent2>
        <a:srgbClr val="81460A"/>
      </a:accent2>
      <a:accent3>
        <a:srgbClr val="FFFFFF"/>
      </a:accent3>
      <a:accent4>
        <a:srgbClr val="000000"/>
      </a:accent4>
      <a:accent5>
        <a:srgbClr val="C0AAAA"/>
      </a:accent5>
      <a:accent6>
        <a:srgbClr val="743F08"/>
      </a:accent6>
      <a:hlink>
        <a:srgbClr val="805255"/>
      </a:hlink>
      <a:folHlink>
        <a:srgbClr val="B2B2B2"/>
      </a:folHlink>
    </a:clrScheme>
    <a:fontScheme name="2007FairfaxShowcaseSE-Slides-Boh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2007FairfaxShowcaseSE-Slides-Bohner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2007FairfaxShowcaseSE-Slides-Bohner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2007FairfaxShowcaseSE-Slides-Bohner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2007FairfaxShowcaseSE-Slides-Bohner</Template>
  <TotalTime>84326</TotalTime>
  <Words>3399</Words>
  <Application>Microsoft Office PowerPoint</Application>
  <PresentationFormat>On-screen Show (4:3)</PresentationFormat>
  <Paragraphs>434</Paragraphs>
  <Slides>62</Slides>
  <Notes>38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3" baseType="lpstr">
      <vt:lpstr>ＭＳ Ｐゴシック</vt:lpstr>
      <vt:lpstr>Arial</vt:lpstr>
      <vt:lpstr>Arial Black</vt:lpstr>
      <vt:lpstr>Calibri</vt:lpstr>
      <vt:lpstr>Helvetica Neue</vt:lpstr>
      <vt:lpstr>Helvetica Neue Light</vt:lpstr>
      <vt:lpstr>Lucida Grande</vt:lpstr>
      <vt:lpstr>Times New Roman</vt:lpstr>
      <vt:lpstr>Wingdings</vt:lpstr>
      <vt:lpstr>2007FairfaxShowcaseSE-Slides-Bohner</vt:lpstr>
      <vt:lpstr>Visio</vt:lpstr>
      <vt:lpstr>CSSE 374 Software Design  Architectural Design</vt:lpstr>
      <vt:lpstr>Outline</vt:lpstr>
      <vt:lpstr>Why we are learning architecture</vt:lpstr>
      <vt:lpstr>Why we are learning architecture</vt:lpstr>
      <vt:lpstr>Why we are learning architecture</vt:lpstr>
      <vt:lpstr>What we did last year instead</vt:lpstr>
      <vt:lpstr>Disclaimer</vt:lpstr>
      <vt:lpstr>Use cases vs user stories vs scenarios</vt:lpstr>
      <vt:lpstr>Use cases</vt:lpstr>
      <vt:lpstr>Is this a use case?</vt:lpstr>
      <vt:lpstr>Is this a use case?</vt:lpstr>
      <vt:lpstr>Is this a use case?</vt:lpstr>
      <vt:lpstr>Is this a use case?</vt:lpstr>
      <vt:lpstr>Is this a use case?</vt:lpstr>
      <vt:lpstr>Part of a real use case</vt:lpstr>
      <vt:lpstr>A user story is a placeholder</vt:lpstr>
      <vt:lpstr>A scenario is measurable, falsifiable.</vt:lpstr>
      <vt:lpstr>Ch1 questions on the reading…</vt:lpstr>
      <vt:lpstr>Tactics: common confusion</vt:lpstr>
      <vt:lpstr>What not to do</vt:lpstr>
      <vt:lpstr>How far do you go?</vt:lpstr>
      <vt:lpstr>Novel problems vs solutions</vt:lpstr>
      <vt:lpstr>Alternatives?</vt:lpstr>
      <vt:lpstr>Ch 3 Questions on the reading…</vt:lpstr>
      <vt:lpstr>Some terminology</vt:lpstr>
      <vt:lpstr>Kanban?</vt:lpstr>
      <vt:lpstr>ADD vs Agile?</vt:lpstr>
      <vt:lpstr>Agile manifesto</vt:lpstr>
      <vt:lpstr>“Too Much Documentation” meme</vt:lpstr>
      <vt:lpstr>“Too Much Documentation” meme</vt:lpstr>
      <vt:lpstr>Last question: you tell me</vt:lpstr>
      <vt:lpstr>Highlights of Ch 2</vt:lpstr>
      <vt:lpstr>Highlight #1: Levels of Design </vt:lpstr>
      <vt:lpstr>Highlight #2: Architectural Drivers</vt:lpstr>
      <vt:lpstr>Quality Attributes</vt:lpstr>
      <vt:lpstr>Highlight #3: Quality Attribute Scenario</vt:lpstr>
      <vt:lpstr>6 Parts of a Quality Attribute Scenario</vt:lpstr>
      <vt:lpstr>6 Parts of a Quality Attribute Scenario</vt:lpstr>
      <vt:lpstr>Prioritizing Scenarios (see RICE)</vt:lpstr>
      <vt:lpstr>Highlight #4: Design Concepts</vt:lpstr>
      <vt:lpstr>Reference Architectures</vt:lpstr>
      <vt:lpstr>Architectural Design Patterns</vt:lpstr>
      <vt:lpstr>Deployment Patterns</vt:lpstr>
      <vt:lpstr>Tactics</vt:lpstr>
      <vt:lpstr>Externally Developed Components  (1 of 2)</vt:lpstr>
      <vt:lpstr>Externally Developed Components  (2 of 2)</vt:lpstr>
      <vt:lpstr>Externally Developed Components Selection</vt:lpstr>
      <vt:lpstr>Architecture Design Decisions</vt:lpstr>
      <vt:lpstr>Your book is a great starting point</vt:lpstr>
      <vt:lpstr>Concluding Thoughts</vt:lpstr>
      <vt:lpstr>Layered architecture</vt:lpstr>
      <vt:lpstr>UML Architectural Views</vt:lpstr>
      <vt:lpstr>Logical Architecture</vt:lpstr>
      <vt:lpstr>Layered Architectures</vt:lpstr>
      <vt:lpstr>Three Typical Architectural Layers</vt:lpstr>
      <vt:lpstr>Strict vs. Relaxed Layered Architectures</vt:lpstr>
      <vt:lpstr>UML Package Diagrams</vt:lpstr>
      <vt:lpstr>Designing with Layers Solves Problems</vt:lpstr>
      <vt:lpstr>Benefits of Architecture Layers </vt:lpstr>
      <vt:lpstr>Common Layers in More Detail (1 of 2)</vt:lpstr>
      <vt:lpstr>Common Layers in More Detail (2 of 2)</vt:lpstr>
      <vt:lpstr>Design studio</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Shawn Bohner</dc:creator>
  <cp:lastModifiedBy>Hays, Mark A</cp:lastModifiedBy>
  <cp:revision>1005</cp:revision>
  <cp:lastPrinted>2019-01-29T20:16:27Z</cp:lastPrinted>
  <dcterms:created xsi:type="dcterms:W3CDTF">2010-09-02T02:24:37Z</dcterms:created>
  <dcterms:modified xsi:type="dcterms:W3CDTF">2019-02-04T16:36:10Z</dcterms:modified>
</cp:coreProperties>
</file>