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896" r:id="rId2"/>
    <p:sldId id="861" r:id="rId3"/>
    <p:sldId id="862" r:id="rId4"/>
    <p:sldId id="867" r:id="rId5"/>
    <p:sldId id="868" r:id="rId6"/>
    <p:sldId id="869" r:id="rId7"/>
    <p:sldId id="872" r:id="rId8"/>
    <p:sldId id="873" r:id="rId9"/>
    <p:sldId id="874" r:id="rId10"/>
    <p:sldId id="870" r:id="rId11"/>
    <p:sldId id="866" r:id="rId12"/>
    <p:sldId id="871" r:id="rId13"/>
    <p:sldId id="875" r:id="rId14"/>
    <p:sldId id="863" r:id="rId15"/>
    <p:sldId id="864" r:id="rId16"/>
    <p:sldId id="865" r:id="rId17"/>
    <p:sldId id="876" r:id="rId18"/>
    <p:sldId id="889" r:id="rId19"/>
    <p:sldId id="890" r:id="rId20"/>
    <p:sldId id="893" r:id="rId21"/>
    <p:sldId id="895" r:id="rId22"/>
    <p:sldId id="885" r:id="rId23"/>
    <p:sldId id="880" r:id="rId24"/>
    <p:sldId id="883" r:id="rId25"/>
    <p:sldId id="884" r:id="rId26"/>
    <p:sldId id="886" r:id="rId27"/>
    <p:sldId id="881" r:id="rId28"/>
    <p:sldId id="877" r:id="rId29"/>
    <p:sldId id="887" r:id="rId30"/>
    <p:sldId id="892" r:id="rId31"/>
    <p:sldId id="888" r:id="rId32"/>
    <p:sldId id="879" r:id="rId33"/>
    <p:sldId id="891" r:id="rId34"/>
    <p:sldId id="8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1524"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EA699-8FB5-48B6-A509-99CD0AED10DC}" type="datetimeFigureOut">
              <a:rPr lang="en-US" smtClean="0"/>
              <a:t>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21463-37E7-4E79-8D37-6CEA1343C86A}" type="slidenum">
              <a:rPr lang="en-US" smtClean="0"/>
              <a:t>‹#›</a:t>
            </a:fld>
            <a:endParaRPr lang="en-US"/>
          </a:p>
        </p:txBody>
      </p:sp>
    </p:spTree>
    <p:extLst>
      <p:ext uri="{BB962C8B-B14F-4D97-AF65-F5344CB8AC3E}">
        <p14:creationId xmlns:p14="http://schemas.microsoft.com/office/powerpoint/2010/main" val="155160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think it would print reproduce. It instead prints main.</a:t>
            </a:r>
          </a:p>
          <a:p>
            <a:r>
              <a:rPr lang="en-US" dirty="0"/>
              <a:t>name() is private, so is not available to the anonymous inner class.</a:t>
            </a:r>
          </a:p>
          <a:p>
            <a:r>
              <a:rPr lang="en-US" dirty="0"/>
              <a:t>It instead binds to the nearest available name(), which is the parent class’s name().</a:t>
            </a:r>
          </a:p>
        </p:txBody>
      </p:sp>
      <p:sp>
        <p:nvSpPr>
          <p:cNvPr id="4" name="Slide Number Placeholder 3"/>
          <p:cNvSpPr>
            <a:spLocks noGrp="1"/>
          </p:cNvSpPr>
          <p:nvPr>
            <p:ph type="sldNum" sz="quarter" idx="10"/>
          </p:nvPr>
        </p:nvSpPr>
        <p:spPr/>
        <p:txBody>
          <a:bodyPr/>
          <a:lstStyle/>
          <a:p>
            <a:fld id="{B7021463-37E7-4E79-8D37-6CEA1343C86A}" type="slidenum">
              <a:rPr lang="en-US" smtClean="0"/>
              <a:t>1</a:t>
            </a:fld>
            <a:endParaRPr lang="en-US"/>
          </a:p>
        </p:txBody>
      </p:sp>
    </p:spTree>
    <p:extLst>
      <p:ext uri="{BB962C8B-B14F-4D97-AF65-F5344CB8AC3E}">
        <p14:creationId xmlns:p14="http://schemas.microsoft.com/office/powerpoint/2010/main" val="717418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ADD is a </a:t>
            </a:r>
            <a:r>
              <a:rPr lang="en-US" b="1" dirty="0"/>
              <a:t>process</a:t>
            </a:r>
            <a:r>
              <a:rPr lang="en-US" dirty="0"/>
              <a:t> in which you record your decisions and rationale. The chapters illustrate the complete </a:t>
            </a:r>
            <a:r>
              <a:rPr lang="en-US" b="1" dirty="0"/>
              <a:t>design rationale </a:t>
            </a:r>
            <a:r>
              <a:rPr lang="en-US" b="0" dirty="0"/>
              <a:t>at every stage of the product’s creation.</a:t>
            </a:r>
          </a:p>
          <a:p>
            <a:r>
              <a:rPr lang="en-US" dirty="0"/>
              <a:t>In other words: the chapters are </a:t>
            </a:r>
            <a:r>
              <a:rPr lang="en-US" b="1" dirty="0"/>
              <a:t>telling a story </a:t>
            </a:r>
            <a:r>
              <a:rPr lang="en-US" b="0" dirty="0"/>
              <a:t>about the creation of some software and </a:t>
            </a:r>
            <a:r>
              <a:rPr lang="en-US" b="1" dirty="0"/>
              <a:t>why </a:t>
            </a:r>
            <a:r>
              <a:rPr lang="en-US" b="0" dirty="0"/>
              <a:t>it was created that way.</a:t>
            </a:r>
          </a:p>
          <a:p>
            <a:r>
              <a:rPr lang="en-US" b="0" dirty="0"/>
              <a:t>Both stories follow the ADD process. So you need to follow the steps in Chapter 3 of the book closely to understand what is going on.</a:t>
            </a:r>
          </a:p>
          <a:p>
            <a:r>
              <a:rPr lang="en-US" dirty="0"/>
              <a:t>Furthermore: the design of a system is not simply one class diagram. There are lots of moving parts and there are different views of each part that come together to describe the whole system.</a:t>
            </a:r>
          </a:p>
          <a:p>
            <a:r>
              <a:rPr lang="en-US" dirty="0"/>
              <a:t>But let’s take a stab at identifying the design of each system. Maybe you would like to see some UML?</a:t>
            </a:r>
          </a:p>
        </p:txBody>
      </p:sp>
      <p:sp>
        <p:nvSpPr>
          <p:cNvPr id="4" name="Slide Number Placeholder 3"/>
          <p:cNvSpPr>
            <a:spLocks noGrp="1"/>
          </p:cNvSpPr>
          <p:nvPr>
            <p:ph type="sldNum" sz="quarter" idx="10"/>
          </p:nvPr>
        </p:nvSpPr>
        <p:spPr/>
        <p:txBody>
          <a:bodyPr/>
          <a:lstStyle/>
          <a:p>
            <a:fld id="{B7021463-37E7-4E79-8D37-6CEA1343C86A}" type="slidenum">
              <a:rPr lang="en-US" smtClean="0"/>
              <a:t>23</a:t>
            </a:fld>
            <a:endParaRPr lang="en-US"/>
          </a:p>
        </p:txBody>
      </p:sp>
    </p:spTree>
    <p:extLst>
      <p:ext uri="{BB962C8B-B14F-4D97-AF65-F5344CB8AC3E}">
        <p14:creationId xmlns:p14="http://schemas.microsoft.com/office/powerpoint/2010/main" val="2030741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Cervantes and </a:t>
            </a:r>
            <a:r>
              <a:rPr lang="en-US" dirty="0" err="1"/>
              <a:t>Kazman</a:t>
            </a:r>
            <a:r>
              <a:rPr lang="en-US" dirty="0"/>
              <a:t> have this wild idea that we should not make decisions based on our gut, but rather think about the tradeoffs between factors.</a:t>
            </a:r>
          </a:p>
          <a:p>
            <a:r>
              <a:rPr lang="en-US" dirty="0"/>
              <a:t>This diagram visualizes a four-dimensional analysis of tradeoffs. You could just as easily illustrate it other ways, </a:t>
            </a:r>
            <a:r>
              <a:rPr lang="en-US" dirty="0" err="1"/>
              <a:t>ie</a:t>
            </a:r>
            <a:r>
              <a:rPr lang="en-US" dirty="0"/>
              <a:t> with Table 5.1.</a:t>
            </a:r>
          </a:p>
          <a:p>
            <a:r>
              <a:rPr lang="en-US" dirty="0"/>
              <a:t>As you can see, the lambda architecture is on the efficient frontier.</a:t>
            </a:r>
          </a:p>
        </p:txBody>
      </p:sp>
      <p:sp>
        <p:nvSpPr>
          <p:cNvPr id="4" name="Slide Number Placeholder 3"/>
          <p:cNvSpPr>
            <a:spLocks noGrp="1"/>
          </p:cNvSpPr>
          <p:nvPr>
            <p:ph type="sldNum" sz="quarter" idx="10"/>
          </p:nvPr>
        </p:nvSpPr>
        <p:spPr/>
        <p:txBody>
          <a:bodyPr/>
          <a:lstStyle/>
          <a:p>
            <a:fld id="{B7021463-37E7-4E79-8D37-6CEA1343C86A}" type="slidenum">
              <a:rPr lang="en-US" smtClean="0"/>
              <a:t>28</a:t>
            </a:fld>
            <a:endParaRPr lang="en-US"/>
          </a:p>
        </p:txBody>
      </p:sp>
    </p:spTree>
    <p:extLst>
      <p:ext uri="{BB962C8B-B14F-4D97-AF65-F5344CB8AC3E}">
        <p14:creationId xmlns:p14="http://schemas.microsoft.com/office/powerpoint/2010/main" val="3709827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FCAPs model </a:t>
            </a:r>
            <a:r>
              <a:rPr lang="en-US" b="1" dirty="0"/>
              <a:t>is </a:t>
            </a:r>
            <a:r>
              <a:rPr lang="en-US" dirty="0"/>
              <a:t>a real world example.</a:t>
            </a:r>
          </a:p>
          <a:p>
            <a:r>
              <a:rPr lang="en-US" dirty="0"/>
              <a:t>They didn’t put real names because they wanted to protect the identities of the guilty.</a:t>
            </a:r>
          </a:p>
        </p:txBody>
      </p:sp>
      <p:sp>
        <p:nvSpPr>
          <p:cNvPr id="4" name="Slide Number Placeholder 3"/>
          <p:cNvSpPr>
            <a:spLocks noGrp="1"/>
          </p:cNvSpPr>
          <p:nvPr>
            <p:ph type="sldNum" sz="quarter" idx="10"/>
          </p:nvPr>
        </p:nvSpPr>
        <p:spPr/>
        <p:txBody>
          <a:bodyPr/>
          <a:lstStyle/>
          <a:p>
            <a:fld id="{B7021463-37E7-4E79-8D37-6CEA1343C86A}" type="slidenum">
              <a:rPr lang="en-US" smtClean="0"/>
              <a:t>29</a:t>
            </a:fld>
            <a:endParaRPr lang="en-US"/>
          </a:p>
        </p:txBody>
      </p:sp>
    </p:spTree>
    <p:extLst>
      <p:ext uri="{BB962C8B-B14F-4D97-AF65-F5344CB8AC3E}">
        <p14:creationId xmlns:p14="http://schemas.microsoft.com/office/powerpoint/2010/main" val="8960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use a prioritization system. RICE from 371 is one way. Cervantes and </a:t>
            </a:r>
            <a:r>
              <a:rPr lang="en-US" dirty="0" err="1"/>
              <a:t>Kazman</a:t>
            </a:r>
            <a:r>
              <a:rPr lang="en-US" dirty="0"/>
              <a:t> rank things by the product of </a:t>
            </a:r>
            <a:r>
              <a:rPr lang="en-US" b="1" dirty="0"/>
              <a:t>importance to client</a:t>
            </a:r>
            <a:r>
              <a:rPr lang="en-US" dirty="0"/>
              <a:t> and </a:t>
            </a:r>
            <a:r>
              <a:rPr lang="en-US" b="1" dirty="0"/>
              <a:t>technical risk</a:t>
            </a:r>
            <a:r>
              <a:rPr lang="en-US" dirty="0"/>
              <a:t>.</a:t>
            </a:r>
          </a:p>
        </p:txBody>
      </p:sp>
      <p:sp>
        <p:nvSpPr>
          <p:cNvPr id="4" name="Slide Number Placeholder 3"/>
          <p:cNvSpPr>
            <a:spLocks noGrp="1"/>
          </p:cNvSpPr>
          <p:nvPr>
            <p:ph type="sldNum" sz="quarter" idx="10"/>
          </p:nvPr>
        </p:nvSpPr>
        <p:spPr/>
        <p:txBody>
          <a:bodyPr/>
          <a:lstStyle/>
          <a:p>
            <a:fld id="{B7021463-37E7-4E79-8D37-6CEA1343C86A}" type="slidenum">
              <a:rPr lang="en-US" smtClean="0"/>
              <a:t>30</a:t>
            </a:fld>
            <a:endParaRPr lang="en-US"/>
          </a:p>
        </p:txBody>
      </p:sp>
    </p:spTree>
    <p:extLst>
      <p:ext uri="{BB962C8B-B14F-4D97-AF65-F5344CB8AC3E}">
        <p14:creationId xmlns:p14="http://schemas.microsoft.com/office/powerpoint/2010/main" val="174245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there is more on the list of architectural drivers than just use cases and quality attributes.</a:t>
            </a:r>
          </a:p>
          <a:p>
            <a:r>
              <a:rPr lang="en-US" b="1" dirty="0"/>
              <a:t>Architectural concerns </a:t>
            </a:r>
            <a:r>
              <a:rPr lang="en-US" dirty="0"/>
              <a:t>is a broad umbrella of technical risks that are not immediately apparent from the use cases/quality attributes.</a:t>
            </a:r>
          </a:p>
          <a:p>
            <a:r>
              <a:rPr lang="en-US" dirty="0"/>
              <a:t>For example, if you have a web server talking to a browser, they need a common schema. But if the web server is written in Java and the client is written in JavaScript, then there is no obvious way to make them share a common schema.</a:t>
            </a:r>
          </a:p>
          <a:p>
            <a:endParaRPr lang="en-US" dirty="0"/>
          </a:p>
        </p:txBody>
      </p:sp>
      <p:sp>
        <p:nvSpPr>
          <p:cNvPr id="4" name="Slide Number Placeholder 3"/>
          <p:cNvSpPr>
            <a:spLocks noGrp="1"/>
          </p:cNvSpPr>
          <p:nvPr>
            <p:ph type="sldNum" sz="quarter" idx="10"/>
          </p:nvPr>
        </p:nvSpPr>
        <p:spPr/>
        <p:txBody>
          <a:bodyPr/>
          <a:lstStyle/>
          <a:p>
            <a:fld id="{B7021463-37E7-4E79-8D37-6CEA1343C86A}" type="slidenum">
              <a:rPr lang="en-US" smtClean="0"/>
              <a:t>31</a:t>
            </a:fld>
            <a:endParaRPr lang="en-US"/>
          </a:p>
        </p:txBody>
      </p:sp>
    </p:spTree>
    <p:extLst>
      <p:ext uri="{BB962C8B-B14F-4D97-AF65-F5344CB8AC3E}">
        <p14:creationId xmlns:p14="http://schemas.microsoft.com/office/powerpoint/2010/main" val="238170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Sriram is teaching how you set all this up in the Spring.</a:t>
            </a:r>
          </a:p>
        </p:txBody>
      </p:sp>
      <p:sp>
        <p:nvSpPr>
          <p:cNvPr id="4" name="Slide Number Placeholder 3"/>
          <p:cNvSpPr>
            <a:spLocks noGrp="1"/>
          </p:cNvSpPr>
          <p:nvPr>
            <p:ph type="sldNum" sz="quarter" idx="10"/>
          </p:nvPr>
        </p:nvSpPr>
        <p:spPr/>
        <p:txBody>
          <a:bodyPr/>
          <a:lstStyle/>
          <a:p>
            <a:fld id="{B7021463-37E7-4E79-8D37-6CEA1343C86A}" type="slidenum">
              <a:rPr lang="en-US" smtClean="0"/>
              <a:t>32</a:t>
            </a:fld>
            <a:endParaRPr lang="en-US"/>
          </a:p>
        </p:txBody>
      </p:sp>
    </p:spTree>
    <p:extLst>
      <p:ext uri="{BB962C8B-B14F-4D97-AF65-F5344CB8AC3E}">
        <p14:creationId xmlns:p14="http://schemas.microsoft.com/office/powerpoint/2010/main" val="115354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you usually specify the version of the software you want to use and stick with it.</a:t>
            </a:r>
          </a:p>
        </p:txBody>
      </p:sp>
      <p:sp>
        <p:nvSpPr>
          <p:cNvPr id="4" name="Slide Number Placeholder 3"/>
          <p:cNvSpPr>
            <a:spLocks noGrp="1"/>
          </p:cNvSpPr>
          <p:nvPr>
            <p:ph type="sldNum" sz="quarter" idx="10"/>
          </p:nvPr>
        </p:nvSpPr>
        <p:spPr/>
        <p:txBody>
          <a:bodyPr/>
          <a:lstStyle/>
          <a:p>
            <a:fld id="{B7021463-37E7-4E79-8D37-6CEA1343C86A}" type="slidenum">
              <a:rPr lang="en-US" smtClean="0"/>
              <a:t>33</a:t>
            </a:fld>
            <a:endParaRPr lang="en-US"/>
          </a:p>
        </p:txBody>
      </p:sp>
    </p:spTree>
    <p:extLst>
      <p:ext uri="{BB962C8B-B14F-4D97-AF65-F5344CB8AC3E}">
        <p14:creationId xmlns:p14="http://schemas.microsoft.com/office/powerpoint/2010/main" val="405324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6FAE6F02-F76E-7644-8FFB-71A03D022527}" type="slidenum">
              <a:rPr kumimoji="0" lang="en-US" sz="1300" b="0" i="0" u="none" strike="noStrike" kern="1200" cap="none" spc="0" normalizeH="0" baseline="0" noProof="0">
                <a:ln>
                  <a:noFill/>
                </a:ln>
                <a:solidFill>
                  <a:srgbClr val="000000"/>
                </a:solidFill>
                <a:effectLst/>
                <a:uLnTx/>
                <a:uFillTx/>
                <a:latin typeface="Arial" charset="0"/>
                <a:ea typeface="ＭＳ Ｐゴシック" charset="-128"/>
              </a:rPr>
              <a:pPr marL="0" marR="0" lvl="0" indent="0" algn="r" defTabSz="966788" rtl="0" eaLnBrk="0" fontAlgn="base" latinLnBrk="0" hangingPunct="0">
                <a:lnSpc>
                  <a:spcPct val="100000"/>
                </a:lnSpc>
                <a:spcBef>
                  <a:spcPct val="0"/>
                </a:spcBef>
                <a:spcAft>
                  <a:spcPct val="0"/>
                </a:spcAft>
                <a:buClrTx/>
                <a:buSzTx/>
                <a:buFontTx/>
                <a:buNone/>
                <a:tabLst/>
                <a:defRPr/>
              </a:pPr>
              <a:t>2</a:t>
            </a:fld>
            <a:endParaRPr kumimoji="0" lang="en-US" sz="1300" b="0" i="0" u="none" strike="noStrike" kern="1200" cap="none" spc="0" normalizeH="0" baseline="0" noProof="0" dirty="0">
              <a:ln>
                <a:noFill/>
              </a:ln>
              <a:solidFill>
                <a:srgbClr val="000000"/>
              </a:solidFill>
              <a:effectLst/>
              <a:uLnTx/>
              <a:uFillTx/>
              <a:latin typeface="Arial" charset="0"/>
              <a:ea typeface="ＭＳ Ｐゴシック"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5284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is a philosophy that encompasses several common software processes.</a:t>
            </a:r>
          </a:p>
        </p:txBody>
      </p:sp>
      <p:sp>
        <p:nvSpPr>
          <p:cNvPr id="4" name="Slide Number Placeholder 3"/>
          <p:cNvSpPr>
            <a:spLocks noGrp="1"/>
          </p:cNvSpPr>
          <p:nvPr>
            <p:ph type="sldNum" sz="quarter" idx="10"/>
          </p:nvPr>
        </p:nvSpPr>
        <p:spPr/>
        <p:txBody>
          <a:bodyPr/>
          <a:lstStyle/>
          <a:p>
            <a:fld id="{B7021463-37E7-4E79-8D37-6CEA1343C86A}" type="slidenum">
              <a:rPr lang="en-US" smtClean="0"/>
              <a:t>4</a:t>
            </a:fld>
            <a:endParaRPr lang="en-US"/>
          </a:p>
        </p:txBody>
      </p:sp>
    </p:spTree>
    <p:extLst>
      <p:ext uri="{BB962C8B-B14F-4D97-AF65-F5344CB8AC3E}">
        <p14:creationId xmlns:p14="http://schemas.microsoft.com/office/powerpoint/2010/main" val="12111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7021463-37E7-4E79-8D37-6CEA1343C86A}" type="slidenum">
              <a:rPr lang="en-US" smtClean="0"/>
              <a:t>7</a:t>
            </a:fld>
            <a:endParaRPr lang="en-US"/>
          </a:p>
        </p:txBody>
      </p:sp>
    </p:spTree>
    <p:extLst>
      <p:ext uri="{BB962C8B-B14F-4D97-AF65-F5344CB8AC3E}">
        <p14:creationId xmlns:p14="http://schemas.microsoft.com/office/powerpoint/2010/main" val="2212286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really what’s needed?”</a:t>
            </a:r>
          </a:p>
        </p:txBody>
      </p:sp>
      <p:sp>
        <p:nvSpPr>
          <p:cNvPr id="4" name="Slide Number Placeholder 3"/>
          <p:cNvSpPr>
            <a:spLocks noGrp="1"/>
          </p:cNvSpPr>
          <p:nvPr>
            <p:ph type="sldNum" sz="quarter" idx="10"/>
          </p:nvPr>
        </p:nvSpPr>
        <p:spPr/>
        <p:txBody>
          <a:bodyPr/>
          <a:lstStyle/>
          <a:p>
            <a:fld id="{B7021463-37E7-4E79-8D37-6CEA1343C86A}" type="slidenum">
              <a:rPr lang="en-US" smtClean="0"/>
              <a:t>8</a:t>
            </a:fld>
            <a:endParaRPr lang="en-US"/>
          </a:p>
        </p:txBody>
      </p:sp>
    </p:spTree>
    <p:extLst>
      <p:ext uri="{BB962C8B-B14F-4D97-AF65-F5344CB8AC3E}">
        <p14:creationId xmlns:p14="http://schemas.microsoft.com/office/powerpoint/2010/main" val="143599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being the operative word. What does working mean?</a:t>
            </a:r>
          </a:p>
          <a:p>
            <a:r>
              <a:rPr lang="en-US" dirty="0"/>
              <a:t>If code </a:t>
            </a:r>
            <a:r>
              <a:rPr lang="en-US" b="1" dirty="0"/>
              <a:t>compiles</a:t>
            </a:r>
            <a:r>
              <a:rPr lang="en-US" dirty="0"/>
              <a:t>, does it work?</a:t>
            </a:r>
          </a:p>
          <a:p>
            <a:r>
              <a:rPr lang="en-US" dirty="0"/>
              <a:t>If code </a:t>
            </a:r>
            <a:r>
              <a:rPr lang="en-US" b="1" dirty="0"/>
              <a:t>runs</a:t>
            </a:r>
            <a:r>
              <a:rPr lang="en-US" dirty="0"/>
              <a:t>, does that count as working?</a:t>
            </a:r>
          </a:p>
          <a:p>
            <a:r>
              <a:rPr lang="en-US" dirty="0"/>
              <a:t>What if wrote </a:t>
            </a:r>
            <a:r>
              <a:rPr lang="en-US" b="1" dirty="0"/>
              <a:t>one test case </a:t>
            </a:r>
            <a:r>
              <a:rPr lang="en-US" dirty="0"/>
              <a:t>and your code passes that test case? Does that count?</a:t>
            </a:r>
          </a:p>
          <a:p>
            <a:r>
              <a:rPr lang="en-US" b="0" dirty="0"/>
              <a:t>“Working” is much more than even these notions of “functioning.”</a:t>
            </a:r>
          </a:p>
          <a:p>
            <a:r>
              <a:rPr lang="en-US" dirty="0"/>
              <a:t>We have to get to that functioning state within real-world time and resource constraints.</a:t>
            </a:r>
          </a:p>
        </p:txBody>
      </p:sp>
      <p:sp>
        <p:nvSpPr>
          <p:cNvPr id="4" name="Slide Number Placeholder 3"/>
          <p:cNvSpPr>
            <a:spLocks noGrp="1"/>
          </p:cNvSpPr>
          <p:nvPr>
            <p:ph type="sldNum" sz="quarter" idx="10"/>
          </p:nvPr>
        </p:nvSpPr>
        <p:spPr/>
        <p:txBody>
          <a:bodyPr/>
          <a:lstStyle/>
          <a:p>
            <a:fld id="{B7021463-37E7-4E79-8D37-6CEA1343C86A}" type="slidenum">
              <a:rPr lang="en-US" smtClean="0"/>
              <a:t>10</a:t>
            </a:fld>
            <a:endParaRPr lang="en-US"/>
          </a:p>
        </p:txBody>
      </p:sp>
    </p:spTree>
    <p:extLst>
      <p:ext uri="{BB962C8B-B14F-4D97-AF65-F5344CB8AC3E}">
        <p14:creationId xmlns:p14="http://schemas.microsoft.com/office/powerpoint/2010/main" val="167639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and the ones following </a:t>
            </a:r>
            <a:r>
              <a:rPr lang="en-US" u="sng" dirty="0"/>
              <a:t>A</a:t>
            </a:r>
            <a:r>
              <a:rPr lang="en-US" dirty="0"/>
              <a:t>gile tend to use Leffingwell’s </a:t>
            </a:r>
            <a:r>
              <a:rPr lang="en-US" dirty="0" err="1"/>
              <a:t>SAFe</a:t>
            </a:r>
            <a:r>
              <a:rPr lang="en-US" dirty="0"/>
              <a:t>.</a:t>
            </a:r>
          </a:p>
        </p:txBody>
      </p:sp>
      <p:sp>
        <p:nvSpPr>
          <p:cNvPr id="4" name="Slide Number Placeholder 3"/>
          <p:cNvSpPr>
            <a:spLocks noGrp="1"/>
          </p:cNvSpPr>
          <p:nvPr>
            <p:ph type="sldNum" sz="quarter" idx="10"/>
          </p:nvPr>
        </p:nvSpPr>
        <p:spPr/>
        <p:txBody>
          <a:bodyPr/>
          <a:lstStyle/>
          <a:p>
            <a:fld id="{B7021463-37E7-4E79-8D37-6CEA1343C86A}" type="slidenum">
              <a:rPr lang="en-US" smtClean="0"/>
              <a:t>12</a:t>
            </a:fld>
            <a:endParaRPr lang="en-US"/>
          </a:p>
        </p:txBody>
      </p:sp>
    </p:spTree>
    <p:extLst>
      <p:ext uri="{BB962C8B-B14F-4D97-AF65-F5344CB8AC3E}">
        <p14:creationId xmlns:p14="http://schemas.microsoft.com/office/powerpoint/2010/main" val="251070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overall concept was </a:t>
            </a:r>
            <a:r>
              <a:rPr lang="en-US" b="1" dirty="0"/>
              <a:t>already conveyed </a:t>
            </a:r>
            <a:r>
              <a:rPr lang="en-US" b="0" dirty="0"/>
              <a:t>in a </a:t>
            </a:r>
            <a:r>
              <a:rPr lang="en-US" b="1" dirty="0"/>
              <a:t>different chapter</a:t>
            </a:r>
            <a:r>
              <a:rPr lang="en-US" b="0" dirty="0"/>
              <a:t>.</a:t>
            </a:r>
          </a:p>
        </p:txBody>
      </p:sp>
      <p:sp>
        <p:nvSpPr>
          <p:cNvPr id="4" name="Slide Number Placeholder 3"/>
          <p:cNvSpPr>
            <a:spLocks noGrp="1"/>
          </p:cNvSpPr>
          <p:nvPr>
            <p:ph type="sldNum" sz="quarter" idx="10"/>
          </p:nvPr>
        </p:nvSpPr>
        <p:spPr/>
        <p:txBody>
          <a:bodyPr/>
          <a:lstStyle/>
          <a:p>
            <a:fld id="{B7021463-37E7-4E79-8D37-6CEA1343C86A}" type="slidenum">
              <a:rPr lang="en-US" smtClean="0"/>
              <a:t>18</a:t>
            </a:fld>
            <a:endParaRPr lang="en-US"/>
          </a:p>
        </p:txBody>
      </p:sp>
    </p:spTree>
    <p:extLst>
      <p:ext uri="{BB962C8B-B14F-4D97-AF65-F5344CB8AC3E}">
        <p14:creationId xmlns:p14="http://schemas.microsoft.com/office/powerpoint/2010/main" val="342427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the design process: what </a:t>
            </a:r>
            <a:r>
              <a:rPr lang="en-US" b="1" dirty="0"/>
              <a:t>specifically </a:t>
            </a:r>
            <a:r>
              <a:rPr lang="en-US" dirty="0"/>
              <a:t>did they do in real life companies?</a:t>
            </a:r>
          </a:p>
          <a:p>
            <a:r>
              <a:rPr lang="en-US" dirty="0"/>
              <a:t>The key difference is: the first system is an example of the process applied to solve an old problem where the solution was obvious.</a:t>
            </a:r>
          </a:p>
          <a:p>
            <a:r>
              <a:rPr lang="en-US" dirty="0"/>
              <a:t>The second system solves a relatively new problem for which the solution was not obvious.</a:t>
            </a:r>
          </a:p>
        </p:txBody>
      </p:sp>
      <p:sp>
        <p:nvSpPr>
          <p:cNvPr id="4" name="Slide Number Placeholder 3"/>
          <p:cNvSpPr>
            <a:spLocks noGrp="1"/>
          </p:cNvSpPr>
          <p:nvPr>
            <p:ph type="sldNum" sz="quarter" idx="10"/>
          </p:nvPr>
        </p:nvSpPr>
        <p:spPr/>
        <p:txBody>
          <a:bodyPr/>
          <a:lstStyle/>
          <a:p>
            <a:fld id="{B7021463-37E7-4E79-8D37-6CEA1343C86A}" type="slidenum">
              <a:rPr lang="en-US" smtClean="0"/>
              <a:t>22</a:t>
            </a:fld>
            <a:endParaRPr lang="en-US"/>
          </a:p>
        </p:txBody>
      </p:sp>
    </p:spTree>
    <p:extLst>
      <p:ext uri="{BB962C8B-B14F-4D97-AF65-F5344CB8AC3E}">
        <p14:creationId xmlns:p14="http://schemas.microsoft.com/office/powerpoint/2010/main" val="3140269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grpSp>
          <p:nvGrpSpPr>
            <p:cNvPr id="7" name="Group 5"/>
            <p:cNvGrpSpPr>
              <a:grpSpLocks/>
            </p:cNvGrpSpPr>
            <p:nvPr userDrawn="1"/>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9" name="Rectangle 7"/>
              <p:cNvSpPr>
                <a:spLocks noChangeArrowheads="1"/>
              </p:cNvSpPr>
              <p:nvPr/>
            </p:nvSpPr>
            <p:spPr bwMode="auto">
              <a:xfrm>
                <a:off x="1081" y="1065"/>
                <a:ext cx="362" cy="405"/>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0" name="Rectangle 8"/>
              <p:cNvSpPr>
                <a:spLocks noChangeArrowheads="1"/>
              </p:cNvSpPr>
              <p:nvPr/>
            </p:nvSpPr>
            <p:spPr bwMode="auto">
              <a:xfrm>
                <a:off x="1437" y="672"/>
                <a:ext cx="369" cy="400"/>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1" name="Rectangle 9"/>
              <p:cNvSpPr>
                <a:spLocks noChangeArrowheads="1"/>
              </p:cNvSpPr>
              <p:nvPr/>
            </p:nvSpPr>
            <p:spPr bwMode="auto">
              <a:xfrm>
                <a:off x="719" y="2257"/>
                <a:ext cx="368" cy="404"/>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3" name="Rectangle 11"/>
              <p:cNvSpPr>
                <a:spLocks noChangeArrowheads="1"/>
              </p:cNvSpPr>
              <p:nvPr/>
            </p:nvSpPr>
            <p:spPr bwMode="auto">
              <a:xfrm>
                <a:off x="719" y="1464"/>
                <a:ext cx="368" cy="39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4" name="Rectangle 12"/>
              <p:cNvSpPr>
                <a:spLocks noChangeArrowheads="1"/>
              </p:cNvSpPr>
              <p:nvPr/>
            </p:nvSpPr>
            <p:spPr bwMode="auto">
              <a:xfrm>
                <a:off x="0" y="1464"/>
                <a:ext cx="367" cy="399"/>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6" name="Rectangle 14"/>
              <p:cNvSpPr>
                <a:spLocks noChangeArrowheads="1"/>
              </p:cNvSpPr>
              <p:nvPr/>
            </p:nvSpPr>
            <p:spPr bwMode="auto">
              <a:xfrm>
                <a:off x="361" y="1857"/>
                <a:ext cx="363" cy="406"/>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grpSp>
      </p:grpSp>
      <p:sp>
        <p:nvSpPr>
          <p:cNvPr id="18" name="Line 21"/>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dirty="0"/>
          </a:p>
        </p:txBody>
      </p:sp>
      <p:pic>
        <p:nvPicPr>
          <p:cNvPr id="19" name="Picture 31" descr="rose4"/>
          <p:cNvPicPr>
            <a:picLocks noChangeAspect="1" noChangeArrowheads="1"/>
          </p:cNvPicPr>
          <p:nvPr userDrawn="1"/>
        </p:nvPicPr>
        <p:blipFill>
          <a:blip r:embed="rId2">
            <a:alphaModFix/>
          </a:blip>
          <a:srcRect l="12895" t="22858"/>
          <a:stretch>
            <a:fillRect/>
          </a:stretch>
        </p:blipFill>
        <p:spPr bwMode="auto">
          <a:xfrm>
            <a:off x="5784576" y="6300787"/>
            <a:ext cx="3359424" cy="557213"/>
          </a:xfrm>
          <a:prstGeom prst="rect">
            <a:avLst/>
          </a:prstGeom>
          <a:noFill/>
        </p:spPr>
      </p:pic>
      <p:sp>
        <p:nvSpPr>
          <p:cNvPr id="4115" name="Rectangle 19"/>
          <p:cNvSpPr>
            <a:spLocks noGrp="1" noChangeArrowheads="1"/>
          </p:cNvSpPr>
          <p:nvPr>
            <p:ph type="ctrTitle"/>
          </p:nvPr>
        </p:nvSpPr>
        <p:spPr>
          <a:xfrm>
            <a:off x="2971800" y="1828800"/>
            <a:ext cx="6019800" cy="2209800"/>
          </a:xfrm>
        </p:spPr>
        <p:txBody>
          <a:bodyPr/>
          <a:lstStyle>
            <a:lvl1pPr>
              <a:defRPr sz="4200">
                <a:solidFill>
                  <a:schemeClr val="tx2"/>
                </a:solidFill>
                <a:effectLst>
                  <a:outerShdw blurRad="50800" dist="38100" dir="2700000" algn="br">
                    <a:srgbClr val="000000">
                      <a:alpha val="43000"/>
                    </a:srgbClr>
                  </a:outerShdw>
                </a:effectLst>
              </a:defRPr>
            </a:lvl1pPr>
          </a:lstStyle>
          <a:p>
            <a:r>
              <a:rPr lang="en-US" dirty="0"/>
              <a:t>Click to edit Master title style</a:t>
            </a:r>
          </a:p>
        </p:txBody>
      </p:sp>
      <p:sp>
        <p:nvSpPr>
          <p:cNvPr id="4116" name="Rectangle 20"/>
          <p:cNvSpPr>
            <a:spLocks noGrp="1" noChangeArrowheads="1"/>
          </p:cNvSpPr>
          <p:nvPr>
            <p:ph type="subTitle" idx="1"/>
          </p:nvPr>
        </p:nvSpPr>
        <p:spPr>
          <a:xfrm>
            <a:off x="2971800" y="4267200"/>
            <a:ext cx="6019800" cy="1752600"/>
          </a:xfrm>
        </p:spPr>
        <p:txBody>
          <a:bodyPr/>
          <a:lstStyle>
            <a:lvl1pPr marL="0" indent="0">
              <a:buFont typeface="Wingdings" charset="2"/>
              <a:buNone/>
              <a:defRPr sz="2800"/>
            </a:lvl1pPr>
          </a:lstStyle>
          <a:p>
            <a:r>
              <a:rPr lang="en-US"/>
              <a:t>Click to edit Master subtitle style</a:t>
            </a:r>
          </a:p>
        </p:txBody>
      </p:sp>
      <p:sp>
        <p:nvSpPr>
          <p:cNvPr id="20"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dirty="0"/>
          </a:p>
        </p:txBody>
      </p:sp>
      <p:sp>
        <p:nvSpPr>
          <p:cNvPr id="21" name="Rectangle 17"/>
          <p:cNvSpPr>
            <a:spLocks noGrp="1" noChangeArrowheads="1"/>
          </p:cNvSpPr>
          <p:nvPr>
            <p:ph type="ftr" sz="quarter" idx="11"/>
          </p:nvPr>
        </p:nvSpPr>
        <p:spPr/>
        <p:txBody>
          <a:bodyPr/>
          <a:lstStyle>
            <a:lvl1pPr>
              <a:defRPr/>
            </a:lvl1pPr>
          </a:lstStyle>
          <a:p>
            <a:pPr>
              <a:defRPr/>
            </a:pPr>
            <a:endParaRPr lang="en-US" dirty="0"/>
          </a:p>
        </p:txBody>
      </p:sp>
      <p:sp>
        <p:nvSpPr>
          <p:cNvPr id="22" name="Rectangle 18"/>
          <p:cNvSpPr>
            <a:spLocks noGrp="1" noChangeArrowheads="1"/>
          </p:cNvSpPr>
          <p:nvPr>
            <p:ph type="sldNum" sz="quarter" idx="12"/>
          </p:nvPr>
        </p:nvSpPr>
        <p:spPr/>
        <p:txBody>
          <a:bodyPr/>
          <a:lstStyle>
            <a:lvl1pPr>
              <a:defRPr/>
            </a:lvl1pPr>
          </a:lstStyle>
          <a:p>
            <a:pPr>
              <a:defRPr/>
            </a:pPr>
            <a:fld id="{A655A555-AB5D-AB47-9A04-8ECC014EEA59}" type="slidenum">
              <a:rPr lang="en-US"/>
              <a:pPr>
                <a:defRPr/>
              </a:pPr>
              <a:t>‹#›</a:t>
            </a:fld>
            <a:endParaRPr lang="en-US" dirty="0"/>
          </a:p>
        </p:txBody>
      </p:sp>
    </p:spTree>
    <p:extLst>
      <p:ext uri="{BB962C8B-B14F-4D97-AF65-F5344CB8AC3E}">
        <p14:creationId xmlns:p14="http://schemas.microsoft.com/office/powerpoint/2010/main" val="11708697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BD83C5A2-3CDB-8D43-803E-A3728E607B30}"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140157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2EA58896-62B4-C440-B032-A29F26D1A7E0}"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3684814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764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4038600" cy="4495800"/>
          </a:xfrm>
        </p:spPr>
        <p:txBody>
          <a:bodyPr/>
          <a:lstStyle/>
          <a:p>
            <a:pPr lvl="0"/>
            <a:endParaRPr lang="en-US" noProof="0" dirty="0"/>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E1B87EBC-9861-6140-A321-9ACAA360D569}"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70347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a:t>Click to edit Master title style</a:t>
            </a:r>
          </a:p>
        </p:txBody>
      </p:sp>
      <p:sp>
        <p:nvSpPr>
          <p:cNvPr id="3" name="Content Placeholder 2"/>
          <p:cNvSpPr>
            <a:spLocks noGrp="1"/>
          </p:cNvSpPr>
          <p:nvPr>
            <p:ph idx="1"/>
          </p:nvPr>
        </p:nvSpPr>
        <p:spPr>
          <a:xfrm>
            <a:off x="457200" y="990600"/>
            <a:ext cx="8229600" cy="54102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E5C88F01-88A4-0A49-A992-66D74FFC0B59}"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41572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CDFE2931-4B0B-694B-995F-A2D88DDB819C}"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257895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r>
              <a:rPr lang="en-US"/>
              <a:t>Click to edit Master title style</a:t>
            </a:r>
          </a:p>
        </p:txBody>
      </p:sp>
      <p:sp>
        <p:nvSpPr>
          <p:cNvPr id="3" name="Content Placeholder 2"/>
          <p:cNvSpPr>
            <a:spLocks noGrp="1"/>
          </p:cNvSpPr>
          <p:nvPr>
            <p:ph sz="half" idx="1"/>
          </p:nvPr>
        </p:nvSpPr>
        <p:spPr>
          <a:xfrm>
            <a:off x="457200" y="1066800"/>
            <a:ext cx="4038600" cy="5334000"/>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038600" cy="5334000"/>
          </a:xfrm>
        </p:spPr>
        <p:txBody>
          <a:bodyPr/>
          <a:lstStyle>
            <a:lvl1pPr>
              <a:defRPr sz="2800" b="0"/>
            </a:lvl1pPr>
            <a:lvl2pPr>
              <a:defRPr sz="24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37F6D2B4-435D-E74A-8285-6CF81365FB58}"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5200249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3"/>
          <p:cNvSpPr>
            <a:spLocks noGrp="1" noChangeArrowheads="1"/>
          </p:cNvSpPr>
          <p:nvPr>
            <p:ph type="sldNum" sz="quarter" idx="11"/>
          </p:nvPr>
        </p:nvSpPr>
        <p:spPr>
          <a:ln/>
        </p:spPr>
        <p:txBody>
          <a:bodyPr/>
          <a:lstStyle>
            <a:lvl1pPr>
              <a:defRPr/>
            </a:lvl1pPr>
          </a:lstStyle>
          <a:p>
            <a:pPr>
              <a:defRPr/>
            </a:pPr>
            <a:fld id="{A451B28E-7595-6A4B-A957-C884F43E84C0}" type="slidenum">
              <a:rPr lang="en-US"/>
              <a:pPr>
                <a:defRPr/>
              </a:pPr>
              <a:t>‹#›</a:t>
            </a:fld>
            <a:endParaRPr lang="en-US" dirty="0"/>
          </a:p>
        </p:txBody>
      </p:sp>
      <p:sp>
        <p:nvSpPr>
          <p:cNvPr id="9"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494141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40048E52-6334-C748-88D8-371D152ACCC2}" type="slidenum">
              <a:rPr lang="en-US"/>
              <a:pPr>
                <a:defRPr/>
              </a:pPr>
              <a:t>‹#›</a:t>
            </a:fld>
            <a:endParaRPr lang="en-US" dirty="0"/>
          </a:p>
        </p:txBody>
      </p:sp>
      <p:sp>
        <p:nvSpPr>
          <p:cNvPr id="5"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1510090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3"/>
          <p:cNvSpPr>
            <a:spLocks noGrp="1" noChangeArrowheads="1"/>
          </p:cNvSpPr>
          <p:nvPr>
            <p:ph type="sldNum" sz="quarter" idx="11"/>
          </p:nvPr>
        </p:nvSpPr>
        <p:spPr>
          <a:ln/>
        </p:spPr>
        <p:txBody>
          <a:bodyPr/>
          <a:lstStyle>
            <a:lvl1pPr>
              <a:defRPr/>
            </a:lvl1pPr>
          </a:lstStyle>
          <a:p>
            <a:pPr>
              <a:defRPr/>
            </a:pPr>
            <a:fld id="{E9B476CB-7739-B045-A5B0-808B29AD9314}" type="slidenum">
              <a:rPr lang="en-US"/>
              <a:pPr>
                <a:defRPr/>
              </a:pPr>
              <a:t>‹#›</a:t>
            </a:fld>
            <a:endParaRPr lang="en-US" dirty="0"/>
          </a:p>
        </p:txBody>
      </p:sp>
      <p:sp>
        <p:nvSpPr>
          <p:cNvPr id="4"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506461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3B57C557-CAFD-FD46-99B7-D835B996629E}"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4877135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9DA8D20F-AAD2-644F-85B5-CE4A69817113}"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9103594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0"/>
            <a:ext cx="9144000" cy="546100"/>
            <a:chOff x="0" y="0"/>
            <a:chExt cx="5760" cy="344"/>
          </a:xfrm>
        </p:grpSpPr>
        <p:sp>
          <p:nvSpPr>
            <p:cNvPr id="3077" name="Rectangle 5"/>
            <p:cNvSpPr>
              <a:spLocks noChangeArrowheads="1"/>
            </p:cNvSpPr>
            <p:nvPr/>
          </p:nvSpPr>
          <p:spPr bwMode="auto">
            <a:xfrm>
              <a:off x="0" y="0"/>
              <a:ext cx="180" cy="336"/>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dirty="0">
                <a:latin typeface="Times New Roman" charset="0"/>
              </a:endParaRPr>
            </a:p>
          </p:txBody>
        </p:sp>
        <p:sp>
          <p:nvSpPr>
            <p:cNvPr id="3078" name="Rectangle 6"/>
            <p:cNvSpPr>
              <a:spLocks noChangeArrowheads="1"/>
            </p:cNvSpPr>
            <p:nvPr/>
          </p:nvSpPr>
          <p:spPr bwMode="auto">
            <a:xfrm>
              <a:off x="260" y="85"/>
              <a:ext cx="5500" cy="173"/>
            </a:xfrm>
            <a:prstGeom prst="rect">
              <a:avLst/>
            </a:prstGeom>
            <a:gradFill rotWithShape="0">
              <a:gsLst>
                <a:gs pos="0">
                  <a:schemeClr val="accent1"/>
                </a:gs>
                <a:gs pos="100000">
                  <a:schemeClr val="bg1"/>
                </a:gs>
              </a:gsLst>
              <a:lin ang="0" scaled="1"/>
            </a:gra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3079" name="Rectangle 7"/>
            <p:cNvSpPr>
              <a:spLocks noChangeArrowheads="1"/>
            </p:cNvSpPr>
            <p:nvPr/>
          </p:nvSpPr>
          <p:spPr bwMode="auto">
            <a:xfrm>
              <a:off x="258" y="85"/>
              <a:ext cx="87" cy="8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0" name="Rectangle 8"/>
            <p:cNvSpPr>
              <a:spLocks noChangeArrowheads="1"/>
            </p:cNvSpPr>
            <p:nvPr/>
          </p:nvSpPr>
          <p:spPr bwMode="auto">
            <a:xfrm>
              <a:off x="345" y="0"/>
              <a:ext cx="88"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sp>
          <p:nvSpPr>
            <p:cNvPr id="3082" name="Rectangle 10"/>
            <p:cNvSpPr>
              <a:spLocks noChangeArrowheads="1"/>
            </p:cNvSpPr>
            <p:nvPr/>
          </p:nvSpPr>
          <p:spPr bwMode="auto">
            <a:xfrm>
              <a:off x="173" y="173"/>
              <a:ext cx="86"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3" name="Rectangle 11"/>
            <p:cNvSpPr>
              <a:spLocks noChangeArrowheads="1"/>
            </p:cNvSpPr>
            <p:nvPr/>
          </p:nvSpPr>
          <p:spPr bwMode="auto">
            <a:xfrm>
              <a:off x="83" y="86"/>
              <a:ext cx="89" cy="87"/>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30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sp>
          <p:nvSpPr>
            <p:cNvPr id="30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grpSp>
      <p:sp>
        <p:nvSpPr>
          <p:cNvPr id="30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dirty="0"/>
          </a:p>
        </p:txBody>
      </p:sp>
      <p:sp>
        <p:nvSpPr>
          <p:cNvPr id="30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D98F137C-4BC3-5045-90E0-34A07F0E8B7F}" type="slidenum">
              <a:rPr lang="en-US"/>
              <a:pPr>
                <a:defRPr/>
              </a:pPr>
              <a:t>‹#›</a:t>
            </a:fld>
            <a:endParaRPr lang="en-US" dirty="0"/>
          </a:p>
        </p:txBody>
      </p:sp>
      <p:sp>
        <p:nvSpPr>
          <p:cNvPr id="1029" name="Rectangle 14"/>
          <p:cNvSpPr>
            <a:spLocks noGrp="1" noChangeArrowheads="1"/>
          </p:cNvSpPr>
          <p:nvPr>
            <p:ph type="title"/>
            <p:custDataLst>
              <p:tags r:id="rId14"/>
            </p:custDataLst>
          </p:nvPr>
        </p:nvSpPr>
        <p:spPr bwMode="auto">
          <a:xfrm>
            <a:off x="381000" y="3048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5"/>
          <p:cNvSpPr>
            <a:spLocks noGrp="1" noChangeArrowheads="1"/>
          </p:cNvSpPr>
          <p:nvPr>
            <p:ph type="body" idx="1"/>
            <p:custDataLst>
              <p:tags r:id="rId15"/>
            </p:custDataLst>
          </p:nvPr>
        </p:nvSpPr>
        <p:spPr bwMode="auto">
          <a:xfrm>
            <a:off x="3810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3089" name="Line 17"/>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dirty="0"/>
          </a:p>
        </p:txBody>
      </p:sp>
      <p:pic>
        <p:nvPicPr>
          <p:cNvPr id="1033" name="Picture 31" descr="rose4"/>
          <p:cNvPicPr>
            <a:picLocks noChangeAspect="1" noChangeArrowheads="1"/>
          </p:cNvPicPr>
          <p:nvPr userDrawn="1"/>
        </p:nvPicPr>
        <p:blipFill>
          <a:blip r:embed="rId16"/>
          <a:srcRect l="12895" t="22858"/>
          <a:stretch>
            <a:fillRect/>
          </a:stretch>
        </p:blipFill>
        <p:spPr bwMode="auto">
          <a:xfrm>
            <a:off x="0" y="6529388"/>
            <a:ext cx="1981200" cy="328612"/>
          </a:xfrm>
          <a:prstGeom prst="rect">
            <a:avLst/>
          </a:prstGeom>
          <a:noFill/>
          <a:ln w="9525">
            <a:noFill/>
            <a:miter lim="800000"/>
            <a:headEnd/>
            <a:tailEnd/>
          </a:ln>
        </p:spPr>
      </p:pic>
    </p:spTree>
    <p:extLst>
      <p:ext uri="{BB962C8B-B14F-4D97-AF65-F5344CB8AC3E}">
        <p14:creationId xmlns:p14="http://schemas.microsoft.com/office/powerpoint/2010/main" val="139200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32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2pPr>
      <a:lvl3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3pPr>
      <a:lvl4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4pPr>
      <a:lvl5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5pPr>
      <a:lvl6pPr marL="457200" algn="l" rtl="0" fontAlgn="base">
        <a:spcBef>
          <a:spcPct val="0"/>
        </a:spcBef>
        <a:spcAft>
          <a:spcPct val="0"/>
        </a:spcAft>
        <a:defRPr sz="3600">
          <a:solidFill>
            <a:schemeClr val="tx1"/>
          </a:solidFill>
          <a:latin typeface="Arial Black" charset="0"/>
        </a:defRPr>
      </a:lvl6pPr>
      <a:lvl7pPr marL="914400" algn="l" rtl="0" fontAlgn="base">
        <a:spcBef>
          <a:spcPct val="0"/>
        </a:spcBef>
        <a:spcAft>
          <a:spcPct val="0"/>
        </a:spcAft>
        <a:defRPr sz="3600">
          <a:solidFill>
            <a:schemeClr val="tx1"/>
          </a:solidFill>
          <a:latin typeface="Arial Black" charset="0"/>
        </a:defRPr>
      </a:lvl7pPr>
      <a:lvl8pPr marL="1371600" algn="l" rtl="0" fontAlgn="base">
        <a:spcBef>
          <a:spcPct val="0"/>
        </a:spcBef>
        <a:spcAft>
          <a:spcPct val="0"/>
        </a:spcAft>
        <a:defRPr sz="3600">
          <a:solidFill>
            <a:schemeClr val="tx1"/>
          </a:solidFill>
          <a:latin typeface="Arial Black" charset="0"/>
        </a:defRPr>
      </a:lvl8pPr>
      <a:lvl9pPr marL="1828800" algn="l" rtl="0" fontAlgn="base">
        <a:spcBef>
          <a:spcPct val="0"/>
        </a:spcBef>
        <a:spcAft>
          <a:spcPct val="0"/>
        </a:spcAft>
        <a:defRPr sz="3600">
          <a:solidFill>
            <a:schemeClr val="tx1"/>
          </a:solidFill>
          <a:latin typeface="Arial Black" charset="0"/>
        </a:defRPr>
      </a:lvl9pPr>
    </p:titleStyle>
    <p:bodyStyle>
      <a:lvl1pPr marL="342900" indent="-342900" algn="l" rtl="0" eaLnBrk="0" fontAlgn="base" hangingPunct="0">
        <a:spcBef>
          <a:spcPct val="20000"/>
        </a:spcBef>
        <a:spcAft>
          <a:spcPct val="0"/>
        </a:spcAft>
        <a:buClr>
          <a:schemeClr val="accent1"/>
        </a:buClr>
        <a:buSzPct val="75000"/>
        <a:buFont typeface="Wingdings" charset="2"/>
        <a:buChar char="n"/>
        <a:defRPr sz="2800" b="1">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charset="2"/>
        <a:buChar char="¨"/>
        <a:defRPr sz="24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charset="2"/>
        <a:buChar char="n"/>
        <a:defRPr sz="20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charset="2"/>
        <a:buChar char="¨"/>
        <a:defRPr b="1">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Font typeface="Wingdings" charset="2"/>
        <a:buChar char="§"/>
        <a:defRPr b="1">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08A0-B9DD-4317-84BA-51B35205C19F}"/>
              </a:ext>
            </a:extLst>
          </p:cNvPr>
          <p:cNvSpPr>
            <a:spLocks noGrp="1"/>
          </p:cNvSpPr>
          <p:nvPr>
            <p:ph type="title"/>
          </p:nvPr>
        </p:nvSpPr>
        <p:spPr/>
        <p:txBody>
          <a:bodyPr/>
          <a:lstStyle/>
          <a:p>
            <a:r>
              <a:rPr lang="en-US" dirty="0"/>
              <a:t>What does this program do?</a:t>
            </a:r>
          </a:p>
        </p:txBody>
      </p:sp>
      <p:sp>
        <p:nvSpPr>
          <p:cNvPr id="3" name="Content Placeholder 2">
            <a:extLst>
              <a:ext uri="{FF2B5EF4-FFF2-40B4-BE49-F238E27FC236}">
                <a16:creationId xmlns:a16="http://schemas.microsoft.com/office/drawing/2014/main" id="{B1A6CBBF-68B5-4165-9898-B097E8C2111F}"/>
              </a:ext>
            </a:extLst>
          </p:cNvPr>
          <p:cNvSpPr>
            <a:spLocks noGrp="1"/>
          </p:cNvSpPr>
          <p:nvPr>
            <p:ph idx="1"/>
          </p:nvPr>
        </p:nvSpPr>
        <p:spPr/>
        <p:txBody>
          <a:bodyPr>
            <a:normAutofit fontScale="62500" lnSpcReduction="20000"/>
          </a:bodyPr>
          <a:lstStyle/>
          <a:p>
            <a:pPr marL="0" indent="0">
              <a:buNone/>
            </a:pPr>
            <a:r>
              <a:rPr lang="en-US" dirty="0"/>
              <a:t>public class Twisted {</a:t>
            </a:r>
          </a:p>
          <a:p>
            <a:pPr marL="0" indent="0">
              <a:buNone/>
            </a:pPr>
            <a:r>
              <a:rPr lang="en-US" dirty="0"/>
              <a:t>    private final String name;</a:t>
            </a:r>
          </a:p>
          <a:p>
            <a:pPr marL="0" indent="0">
              <a:buNone/>
            </a:pPr>
            <a:r>
              <a:rPr lang="en-US" dirty="0"/>
              <a:t>    Twisted(String name) {</a:t>
            </a:r>
          </a:p>
          <a:p>
            <a:pPr marL="0" indent="0">
              <a:buNone/>
            </a:pPr>
            <a:r>
              <a:rPr lang="en-US" dirty="0"/>
              <a:t>        this.name = name;</a:t>
            </a:r>
          </a:p>
          <a:p>
            <a:pPr marL="0" indent="0">
              <a:buNone/>
            </a:pPr>
            <a:r>
              <a:rPr lang="en-US" dirty="0"/>
              <a:t>    }</a:t>
            </a:r>
          </a:p>
          <a:p>
            <a:pPr marL="0" indent="0">
              <a:buNone/>
            </a:pPr>
            <a:r>
              <a:rPr lang="en-US" dirty="0"/>
              <a:t>    private String name() {</a:t>
            </a:r>
          </a:p>
          <a:p>
            <a:pPr marL="0" indent="0">
              <a:buNone/>
            </a:pPr>
            <a:r>
              <a:rPr lang="en-US" dirty="0"/>
              <a:t>        return name;</a:t>
            </a:r>
          </a:p>
          <a:p>
            <a:pPr marL="0" indent="0">
              <a:buNone/>
            </a:pPr>
            <a:r>
              <a:rPr lang="en-US" dirty="0"/>
              <a:t>    }</a:t>
            </a:r>
          </a:p>
          <a:p>
            <a:pPr marL="0" indent="0">
              <a:buNone/>
            </a:pPr>
            <a:r>
              <a:rPr lang="en-US" dirty="0"/>
              <a:t>    private void reproduce() {</a:t>
            </a:r>
          </a:p>
          <a:p>
            <a:pPr marL="0" indent="0">
              <a:buNone/>
            </a:pPr>
            <a:r>
              <a:rPr lang="en-US" dirty="0"/>
              <a:t>        new Twisted("reproduce") {</a:t>
            </a:r>
          </a:p>
          <a:p>
            <a:pPr marL="0" indent="0">
              <a:buNone/>
            </a:pPr>
            <a:r>
              <a:rPr lang="en-US" dirty="0"/>
              <a:t>            void </a:t>
            </a:r>
            <a:r>
              <a:rPr lang="en-US" dirty="0" err="1"/>
              <a:t>printName</a:t>
            </a:r>
            <a:r>
              <a:rPr lang="en-US" dirty="0"/>
              <a:t>() {</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        }.</a:t>
            </a:r>
            <a:r>
              <a:rPr lang="en-US" dirty="0" err="1"/>
              <a:t>printName</a:t>
            </a:r>
            <a:r>
              <a:rPr lang="en-US" dirty="0"/>
              <a:t>();</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new Twisted("main").reproduce();</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67297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1CFB-F8B3-4FAD-B10A-12C79A87F71E}"/>
              </a:ext>
            </a:extLst>
          </p:cNvPr>
          <p:cNvSpPr>
            <a:spLocks noGrp="1"/>
          </p:cNvSpPr>
          <p:nvPr>
            <p:ph type="title"/>
          </p:nvPr>
        </p:nvSpPr>
        <p:spPr/>
        <p:txBody>
          <a:bodyPr/>
          <a:lstStyle/>
          <a:p>
            <a:r>
              <a:rPr lang="en-US" dirty="0"/>
              <a:t>“Simplest thing that works”</a:t>
            </a:r>
          </a:p>
        </p:txBody>
      </p:sp>
      <p:sp>
        <p:nvSpPr>
          <p:cNvPr id="3" name="Content Placeholder 2">
            <a:extLst>
              <a:ext uri="{FF2B5EF4-FFF2-40B4-BE49-F238E27FC236}">
                <a16:creationId xmlns:a16="http://schemas.microsoft.com/office/drawing/2014/main" id="{C4840574-E8CB-4F6D-A234-34A89119F115}"/>
              </a:ext>
            </a:extLst>
          </p:cNvPr>
          <p:cNvSpPr>
            <a:spLocks noGrp="1"/>
          </p:cNvSpPr>
          <p:nvPr>
            <p:ph idx="1"/>
          </p:nvPr>
        </p:nvSpPr>
        <p:spPr/>
        <p:txBody>
          <a:bodyPr/>
          <a:lstStyle/>
          <a:p>
            <a:r>
              <a:rPr lang="en-US" dirty="0"/>
              <a:t>I'm a little confused on "The simplest thing that could possibly work" when in some cases, "the simplest" is to not worry too much about design at all.</a:t>
            </a:r>
          </a:p>
        </p:txBody>
      </p:sp>
    </p:spTree>
    <p:extLst>
      <p:ext uri="{BB962C8B-B14F-4D97-AF65-F5344CB8AC3E}">
        <p14:creationId xmlns:p14="http://schemas.microsoft.com/office/powerpoint/2010/main" val="325353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B335-E1C4-4DE6-9C58-B8CE2C1026E0}"/>
              </a:ext>
            </a:extLst>
          </p:cNvPr>
          <p:cNvSpPr>
            <a:spLocks noGrp="1"/>
          </p:cNvSpPr>
          <p:nvPr>
            <p:ph type="title"/>
          </p:nvPr>
        </p:nvSpPr>
        <p:spPr/>
        <p:txBody>
          <a:bodyPr/>
          <a:lstStyle/>
          <a:p>
            <a:r>
              <a:rPr lang="en-US" dirty="0"/>
              <a:t>Scaled Agile Framework (</a:t>
            </a:r>
            <a:r>
              <a:rPr lang="en-US" dirty="0" err="1"/>
              <a:t>SAFe</a:t>
            </a:r>
            <a:r>
              <a:rPr lang="en-US" dirty="0"/>
              <a:t>)</a:t>
            </a:r>
          </a:p>
        </p:txBody>
      </p:sp>
      <p:sp>
        <p:nvSpPr>
          <p:cNvPr id="3" name="Content Placeholder 2">
            <a:extLst>
              <a:ext uri="{FF2B5EF4-FFF2-40B4-BE49-F238E27FC236}">
                <a16:creationId xmlns:a16="http://schemas.microsoft.com/office/drawing/2014/main" id="{7274B33A-57D4-4F7B-927A-852E10CC1965}"/>
              </a:ext>
            </a:extLst>
          </p:cNvPr>
          <p:cNvSpPr>
            <a:spLocks noGrp="1"/>
          </p:cNvSpPr>
          <p:nvPr>
            <p:ph sz="half" idx="1"/>
          </p:nvPr>
        </p:nvSpPr>
        <p:spPr/>
        <p:txBody>
          <a:bodyPr/>
          <a:lstStyle/>
          <a:p>
            <a:r>
              <a:rPr lang="en-US" dirty="0"/>
              <a:t>I'd really like to learn more of the ideas behind </a:t>
            </a:r>
            <a:r>
              <a:rPr lang="en-US" u="sng" dirty="0"/>
              <a:t>Scaled Agile Framework</a:t>
            </a:r>
            <a:r>
              <a:rPr lang="en-US" dirty="0"/>
              <a:t>. It seems like it would be particularly useful in the modern </a:t>
            </a:r>
            <a:r>
              <a:rPr lang="en-US" dirty="0" err="1"/>
              <a:t>businessplace</a:t>
            </a:r>
            <a:r>
              <a:rPr lang="en-US" dirty="0"/>
              <a:t>.</a:t>
            </a:r>
          </a:p>
        </p:txBody>
      </p:sp>
      <p:pic>
        <p:nvPicPr>
          <p:cNvPr id="5" name="Content Placeholder 4">
            <a:extLst>
              <a:ext uri="{FF2B5EF4-FFF2-40B4-BE49-F238E27FC236}">
                <a16:creationId xmlns:a16="http://schemas.microsoft.com/office/drawing/2014/main" id="{99B28F2E-E707-41A7-B66D-A4370F3FE9EB}"/>
              </a:ext>
            </a:extLst>
          </p:cNvPr>
          <p:cNvPicPr>
            <a:picLocks noGrp="1" noChangeAspect="1"/>
          </p:cNvPicPr>
          <p:nvPr>
            <p:ph sz="half" idx="2"/>
          </p:nvPr>
        </p:nvPicPr>
        <p:blipFill>
          <a:blip r:embed="rId2"/>
          <a:stretch>
            <a:fillRect/>
          </a:stretch>
        </p:blipFill>
        <p:spPr>
          <a:xfrm>
            <a:off x="4857750" y="1357312"/>
            <a:ext cx="3619500" cy="4752975"/>
          </a:xfrm>
          <a:prstGeom prst="rect">
            <a:avLst/>
          </a:prstGeom>
        </p:spPr>
      </p:pic>
    </p:spTree>
    <p:extLst>
      <p:ext uri="{BB962C8B-B14F-4D97-AF65-F5344CB8AC3E}">
        <p14:creationId xmlns:p14="http://schemas.microsoft.com/office/powerpoint/2010/main" val="3029044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5B3-BF8C-463D-88BE-F22D46CF12BF}"/>
              </a:ext>
            </a:extLst>
          </p:cNvPr>
          <p:cNvSpPr>
            <a:spLocks noGrp="1"/>
          </p:cNvSpPr>
          <p:nvPr>
            <p:ph type="title"/>
          </p:nvPr>
        </p:nvSpPr>
        <p:spPr/>
        <p:txBody>
          <a:bodyPr/>
          <a:lstStyle/>
          <a:p>
            <a:r>
              <a:rPr lang="en-US" dirty="0"/>
              <a:t>Does anyone do both?</a:t>
            </a:r>
          </a:p>
        </p:txBody>
      </p:sp>
      <p:sp>
        <p:nvSpPr>
          <p:cNvPr id="3" name="Content Placeholder 2">
            <a:extLst>
              <a:ext uri="{FF2B5EF4-FFF2-40B4-BE49-F238E27FC236}">
                <a16:creationId xmlns:a16="http://schemas.microsoft.com/office/drawing/2014/main" id="{5D4C52BD-566C-4E69-B7C0-AAB85AD40225}"/>
              </a:ext>
            </a:extLst>
          </p:cNvPr>
          <p:cNvSpPr>
            <a:spLocks noGrp="1"/>
          </p:cNvSpPr>
          <p:nvPr>
            <p:ph idx="1"/>
          </p:nvPr>
        </p:nvSpPr>
        <p:spPr/>
        <p:txBody>
          <a:bodyPr/>
          <a:lstStyle/>
          <a:p>
            <a:r>
              <a:rPr lang="en-US" dirty="0"/>
              <a:t>Do companies actually use both Agile and architecture?</a:t>
            </a:r>
          </a:p>
        </p:txBody>
      </p:sp>
    </p:spTree>
    <p:extLst>
      <p:ext uri="{BB962C8B-B14F-4D97-AF65-F5344CB8AC3E}">
        <p14:creationId xmlns:p14="http://schemas.microsoft.com/office/powerpoint/2010/main" val="38546059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6783BB-6BCA-4910-9F8A-1F7C06064798}"/>
              </a:ext>
            </a:extLst>
          </p:cNvPr>
          <p:cNvSpPr>
            <a:spLocks noGrp="1"/>
          </p:cNvSpPr>
          <p:nvPr>
            <p:ph type="ctrTitle"/>
          </p:nvPr>
        </p:nvSpPr>
        <p:spPr/>
        <p:txBody>
          <a:bodyPr/>
          <a:lstStyle/>
          <a:p>
            <a:r>
              <a:rPr lang="en-US" dirty="0"/>
              <a:t>Discussion questions</a:t>
            </a:r>
          </a:p>
        </p:txBody>
      </p:sp>
      <p:sp>
        <p:nvSpPr>
          <p:cNvPr id="5" name="Subtitle 4">
            <a:extLst>
              <a:ext uri="{FF2B5EF4-FFF2-40B4-BE49-F238E27FC236}">
                <a16:creationId xmlns:a16="http://schemas.microsoft.com/office/drawing/2014/main" id="{8D545A58-04AE-4BEA-90E8-1895DA4E7E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59725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19C0-A6B7-43CC-9278-D0A8678E0072}"/>
              </a:ext>
            </a:extLst>
          </p:cNvPr>
          <p:cNvSpPr>
            <a:spLocks noGrp="1"/>
          </p:cNvSpPr>
          <p:nvPr>
            <p:ph type="title"/>
          </p:nvPr>
        </p:nvSpPr>
        <p:spPr/>
        <p:txBody>
          <a:bodyPr/>
          <a:lstStyle/>
          <a:p>
            <a:r>
              <a:rPr lang="en-US" dirty="0"/>
              <a:t>Discussion question 1 on agile</a:t>
            </a:r>
          </a:p>
        </p:txBody>
      </p:sp>
      <p:sp>
        <p:nvSpPr>
          <p:cNvPr id="3" name="Content Placeholder 2">
            <a:extLst>
              <a:ext uri="{FF2B5EF4-FFF2-40B4-BE49-F238E27FC236}">
                <a16:creationId xmlns:a16="http://schemas.microsoft.com/office/drawing/2014/main" id="{558787C4-5AAE-49D8-9853-6400E10C683D}"/>
              </a:ext>
            </a:extLst>
          </p:cNvPr>
          <p:cNvSpPr>
            <a:spLocks noGrp="1"/>
          </p:cNvSpPr>
          <p:nvPr>
            <p:ph idx="1"/>
          </p:nvPr>
        </p:nvSpPr>
        <p:spPr/>
        <p:txBody>
          <a:bodyPr/>
          <a:lstStyle/>
          <a:p>
            <a:r>
              <a:rPr lang="en-US" dirty="0"/>
              <a:t>Is it a good idea to </a:t>
            </a:r>
            <a:r>
              <a:rPr lang="en-US" u="sng" dirty="0"/>
              <a:t>always</a:t>
            </a:r>
            <a:r>
              <a:rPr lang="en-US" dirty="0"/>
              <a:t> try to use Agile principles and strategies when making software?</a:t>
            </a:r>
          </a:p>
        </p:txBody>
      </p:sp>
    </p:spTree>
    <p:extLst>
      <p:ext uri="{BB962C8B-B14F-4D97-AF65-F5344CB8AC3E}">
        <p14:creationId xmlns:p14="http://schemas.microsoft.com/office/powerpoint/2010/main" val="5919057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19C0-A6B7-43CC-9278-D0A8678E0072}"/>
              </a:ext>
            </a:extLst>
          </p:cNvPr>
          <p:cNvSpPr>
            <a:spLocks noGrp="1"/>
          </p:cNvSpPr>
          <p:nvPr>
            <p:ph type="title"/>
          </p:nvPr>
        </p:nvSpPr>
        <p:spPr/>
        <p:txBody>
          <a:bodyPr/>
          <a:lstStyle/>
          <a:p>
            <a:r>
              <a:rPr lang="en-US" dirty="0"/>
              <a:t>Discussion question 2 on agile</a:t>
            </a:r>
          </a:p>
        </p:txBody>
      </p:sp>
      <p:sp>
        <p:nvSpPr>
          <p:cNvPr id="3" name="Content Placeholder 2">
            <a:extLst>
              <a:ext uri="{FF2B5EF4-FFF2-40B4-BE49-F238E27FC236}">
                <a16:creationId xmlns:a16="http://schemas.microsoft.com/office/drawing/2014/main" id="{558787C4-5AAE-49D8-9853-6400E10C683D}"/>
              </a:ext>
            </a:extLst>
          </p:cNvPr>
          <p:cNvSpPr>
            <a:spLocks noGrp="1"/>
          </p:cNvSpPr>
          <p:nvPr>
            <p:ph idx="1"/>
          </p:nvPr>
        </p:nvSpPr>
        <p:spPr/>
        <p:txBody>
          <a:bodyPr/>
          <a:lstStyle/>
          <a:p>
            <a:r>
              <a:rPr lang="en-US" dirty="0"/>
              <a:t>So I'm not totally sure what a completely non-Agile project would look like.  Isn't </a:t>
            </a:r>
            <a:r>
              <a:rPr lang="en-US" u="sng" dirty="0"/>
              <a:t>constant reevaluation a necessary part of writing code</a:t>
            </a:r>
            <a:r>
              <a:rPr lang="en-US" dirty="0"/>
              <a:t>, and therefore isn't Agile pretty much necessary?  </a:t>
            </a:r>
          </a:p>
          <a:p>
            <a:r>
              <a:rPr lang="en-US" dirty="0"/>
              <a:t>How would you go about writing code with zero adaptation when you realized your design was wrong?</a:t>
            </a:r>
          </a:p>
        </p:txBody>
      </p:sp>
    </p:spTree>
    <p:extLst>
      <p:ext uri="{BB962C8B-B14F-4D97-AF65-F5344CB8AC3E}">
        <p14:creationId xmlns:p14="http://schemas.microsoft.com/office/powerpoint/2010/main" val="1415967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76A0-FD24-4BDC-B50B-E31D0D77F666}"/>
              </a:ext>
            </a:extLst>
          </p:cNvPr>
          <p:cNvSpPr>
            <a:spLocks noGrp="1"/>
          </p:cNvSpPr>
          <p:nvPr>
            <p:ph type="title"/>
          </p:nvPr>
        </p:nvSpPr>
        <p:spPr/>
        <p:txBody>
          <a:bodyPr/>
          <a:lstStyle/>
          <a:p>
            <a:r>
              <a:rPr lang="en-US" dirty="0"/>
              <a:t>Discussion question 3 on agile</a:t>
            </a:r>
          </a:p>
        </p:txBody>
      </p:sp>
      <p:sp>
        <p:nvSpPr>
          <p:cNvPr id="3" name="Content Placeholder 2">
            <a:extLst>
              <a:ext uri="{FF2B5EF4-FFF2-40B4-BE49-F238E27FC236}">
                <a16:creationId xmlns:a16="http://schemas.microsoft.com/office/drawing/2014/main" id="{8BD7A19C-2FEC-47B1-BEE3-0CE7CD80907E}"/>
              </a:ext>
            </a:extLst>
          </p:cNvPr>
          <p:cNvSpPr>
            <a:spLocks noGrp="1"/>
          </p:cNvSpPr>
          <p:nvPr>
            <p:ph idx="1"/>
          </p:nvPr>
        </p:nvSpPr>
        <p:spPr/>
        <p:txBody>
          <a:bodyPr/>
          <a:lstStyle/>
          <a:p>
            <a:r>
              <a:rPr lang="en-US" dirty="0"/>
              <a:t>The "last responsible moment" principle seems to contradict the "fail fast, learn rapidly" ideas. Should we try and take risks sooner to get them out of the way, or wait until we can make a more educated decision?</a:t>
            </a:r>
          </a:p>
          <a:p>
            <a:endParaRPr lang="en-US" dirty="0"/>
          </a:p>
        </p:txBody>
      </p:sp>
    </p:spTree>
    <p:extLst>
      <p:ext uri="{BB962C8B-B14F-4D97-AF65-F5344CB8AC3E}">
        <p14:creationId xmlns:p14="http://schemas.microsoft.com/office/powerpoint/2010/main" val="1207261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AE9-BA4B-4578-82CB-63481743D44F}"/>
              </a:ext>
            </a:extLst>
          </p:cNvPr>
          <p:cNvSpPr>
            <a:spLocks noGrp="1"/>
          </p:cNvSpPr>
          <p:nvPr>
            <p:ph type="ctrTitle"/>
          </p:nvPr>
        </p:nvSpPr>
        <p:spPr/>
        <p:txBody>
          <a:bodyPr/>
          <a:lstStyle/>
          <a:p>
            <a:r>
              <a:rPr lang="en-US" dirty="0"/>
              <a:t>Questions on the case studies</a:t>
            </a:r>
          </a:p>
        </p:txBody>
      </p:sp>
      <p:sp>
        <p:nvSpPr>
          <p:cNvPr id="4" name="Subtitle 3">
            <a:extLst>
              <a:ext uri="{FF2B5EF4-FFF2-40B4-BE49-F238E27FC236}">
                <a16:creationId xmlns:a16="http://schemas.microsoft.com/office/drawing/2014/main" id="{08A9CC81-4F80-4D57-8000-A258ADFC6A7C}"/>
              </a:ext>
            </a:extLst>
          </p:cNvPr>
          <p:cNvSpPr>
            <a:spLocks noGrp="1"/>
          </p:cNvSpPr>
          <p:nvPr>
            <p:ph type="subTitle" idx="1"/>
          </p:nvPr>
        </p:nvSpPr>
        <p:spPr/>
        <p:txBody>
          <a:bodyPr/>
          <a:lstStyle/>
          <a:p>
            <a:r>
              <a:rPr lang="en-US" dirty="0"/>
              <a:t>FCAPs and “Big Data”</a:t>
            </a:r>
          </a:p>
        </p:txBody>
      </p:sp>
    </p:spTree>
    <p:extLst>
      <p:ext uri="{BB962C8B-B14F-4D97-AF65-F5344CB8AC3E}">
        <p14:creationId xmlns:p14="http://schemas.microsoft.com/office/powerpoint/2010/main" val="4023413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50A6-B7C1-4276-AE20-4A4401C06950}"/>
              </a:ext>
            </a:extLst>
          </p:cNvPr>
          <p:cNvSpPr>
            <a:spLocks noGrp="1"/>
          </p:cNvSpPr>
          <p:nvPr>
            <p:ph type="title"/>
          </p:nvPr>
        </p:nvSpPr>
        <p:spPr/>
        <p:txBody>
          <a:bodyPr/>
          <a:lstStyle/>
          <a:p>
            <a:r>
              <a:rPr lang="en-US" dirty="0"/>
              <a:t>Seeing the connection</a:t>
            </a:r>
          </a:p>
        </p:txBody>
      </p:sp>
      <p:sp>
        <p:nvSpPr>
          <p:cNvPr id="3" name="Content Placeholder 2">
            <a:extLst>
              <a:ext uri="{FF2B5EF4-FFF2-40B4-BE49-F238E27FC236}">
                <a16:creationId xmlns:a16="http://schemas.microsoft.com/office/drawing/2014/main" id="{EAD2A867-6A0F-4434-AD25-6C3119B3317D}"/>
              </a:ext>
            </a:extLst>
          </p:cNvPr>
          <p:cNvSpPr>
            <a:spLocks noGrp="1"/>
          </p:cNvSpPr>
          <p:nvPr>
            <p:ph idx="1"/>
          </p:nvPr>
        </p:nvSpPr>
        <p:spPr/>
        <p:txBody>
          <a:bodyPr/>
          <a:lstStyle/>
          <a:p>
            <a:r>
              <a:rPr lang="en-US" dirty="0"/>
              <a:t>I would like the iterative process to be explained in </a:t>
            </a:r>
            <a:r>
              <a:rPr lang="en-US" b="1" dirty="0"/>
              <a:t>less detail </a:t>
            </a:r>
            <a:r>
              <a:rPr lang="en-US" dirty="0"/>
              <a:t>such that I may get a more general understanding of the similarities in the two iterative processes exemplified in the two chapters.</a:t>
            </a:r>
          </a:p>
          <a:p>
            <a:r>
              <a:rPr lang="en-US" dirty="0"/>
              <a:t>I just got lost trying to keep track of all the details presented in each process and the overall concept that was being conveyed.</a:t>
            </a:r>
          </a:p>
        </p:txBody>
      </p:sp>
    </p:spTree>
    <p:extLst>
      <p:ext uri="{BB962C8B-B14F-4D97-AF65-F5344CB8AC3E}">
        <p14:creationId xmlns:p14="http://schemas.microsoft.com/office/powerpoint/2010/main" val="4878669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3654-B624-494F-95AC-7298C9E6BB51}"/>
              </a:ext>
            </a:extLst>
          </p:cNvPr>
          <p:cNvSpPr>
            <a:spLocks noGrp="1"/>
          </p:cNvSpPr>
          <p:nvPr>
            <p:ph type="title"/>
          </p:nvPr>
        </p:nvSpPr>
        <p:spPr/>
        <p:txBody>
          <a:bodyPr/>
          <a:lstStyle/>
          <a:p>
            <a:r>
              <a:rPr lang="en-US" dirty="0"/>
              <a:t>What you read in Chapter 3</a:t>
            </a:r>
          </a:p>
        </p:txBody>
      </p:sp>
      <p:sp>
        <p:nvSpPr>
          <p:cNvPr id="3" name="Content Placeholder 2">
            <a:extLst>
              <a:ext uri="{FF2B5EF4-FFF2-40B4-BE49-F238E27FC236}">
                <a16:creationId xmlns:a16="http://schemas.microsoft.com/office/drawing/2014/main" id="{2DECC50E-6695-4CEF-96C5-0037D34F9F58}"/>
              </a:ext>
            </a:extLst>
          </p:cNvPr>
          <p:cNvSpPr>
            <a:spLocks noGrp="1"/>
          </p:cNvSpPr>
          <p:nvPr>
            <p:ph idx="1"/>
          </p:nvPr>
        </p:nvSpPr>
        <p:spPr/>
        <p:txBody>
          <a:bodyPr>
            <a:normAutofit/>
          </a:bodyPr>
          <a:lstStyle/>
          <a:p>
            <a:pPr marL="514350" indent="-514350">
              <a:buFont typeface="+mj-lt"/>
              <a:buAutoNum type="arabicPeriod"/>
            </a:pPr>
            <a:r>
              <a:rPr lang="en-US" sz="2400" dirty="0"/>
              <a:t>Review Inputs</a:t>
            </a:r>
          </a:p>
          <a:p>
            <a:pPr marL="514350" indent="-514350">
              <a:buFont typeface="+mj-lt"/>
              <a:buAutoNum type="arabicPeriod"/>
            </a:pPr>
            <a:r>
              <a:rPr lang="en-US" sz="2400" dirty="0"/>
              <a:t>Establish the Iteration Goal by Selecting Drivers</a:t>
            </a:r>
          </a:p>
          <a:p>
            <a:pPr marL="514350" indent="-514350">
              <a:buFont typeface="+mj-lt"/>
              <a:buAutoNum type="arabicPeriod"/>
            </a:pPr>
            <a:r>
              <a:rPr lang="en-US" sz="2400" dirty="0"/>
              <a:t>Choose one or more elements of the system to refine</a:t>
            </a:r>
          </a:p>
          <a:p>
            <a:pPr marL="514350" indent="-514350">
              <a:buFont typeface="+mj-lt"/>
              <a:buAutoNum type="arabicPeriod"/>
            </a:pPr>
            <a:r>
              <a:rPr lang="en-US" sz="2400" dirty="0"/>
              <a:t>Choose one or more design concepts that satisfy the selected drivers</a:t>
            </a:r>
          </a:p>
          <a:p>
            <a:pPr marL="514350" indent="-514350">
              <a:buFont typeface="+mj-lt"/>
              <a:buAutoNum type="arabicPeriod"/>
            </a:pPr>
            <a:r>
              <a:rPr lang="en-US" sz="2400" dirty="0"/>
              <a:t>Instantiate architectural elements, allocate responsibilities, and define interfaces</a:t>
            </a:r>
          </a:p>
          <a:p>
            <a:pPr marL="514350" indent="-514350">
              <a:buFont typeface="+mj-lt"/>
              <a:buAutoNum type="arabicPeriod"/>
            </a:pPr>
            <a:r>
              <a:rPr lang="en-US" sz="2400" dirty="0"/>
              <a:t>Sketch views and record design</a:t>
            </a:r>
          </a:p>
          <a:p>
            <a:pPr marL="514350" indent="-514350">
              <a:buFont typeface="+mj-lt"/>
              <a:buAutoNum type="arabicPeriod"/>
            </a:pPr>
            <a:r>
              <a:rPr lang="en-US" sz="2400" dirty="0"/>
              <a:t>Perform analysis of the current design and review iteration goal and achievement of design purpose</a:t>
            </a:r>
          </a:p>
        </p:txBody>
      </p:sp>
      <p:sp>
        <p:nvSpPr>
          <p:cNvPr id="5" name="TextBox 4">
            <a:extLst>
              <a:ext uri="{FF2B5EF4-FFF2-40B4-BE49-F238E27FC236}">
                <a16:creationId xmlns:a16="http://schemas.microsoft.com/office/drawing/2014/main" id="{198700EE-63B3-4CFE-8D50-A5373843EA2B}"/>
              </a:ext>
            </a:extLst>
          </p:cNvPr>
          <p:cNvSpPr txBox="1"/>
          <p:nvPr/>
        </p:nvSpPr>
        <p:spPr>
          <a:xfrm flipH="1">
            <a:off x="1726706" y="5299969"/>
            <a:ext cx="5690587" cy="646331"/>
          </a:xfrm>
          <a:prstGeom prst="rect">
            <a:avLst/>
          </a:prstGeom>
          <a:noFill/>
          <a:ln>
            <a:solidFill>
              <a:schemeClr val="tx1"/>
            </a:solidFill>
          </a:ln>
        </p:spPr>
        <p:txBody>
          <a:bodyPr wrap="square" rtlCol="0">
            <a:spAutoFit/>
          </a:bodyPr>
          <a:lstStyle/>
          <a:p>
            <a:r>
              <a:rPr lang="en-US" dirty="0"/>
              <a:t>Is there anything you find particularly confusing about any of these steps?</a:t>
            </a:r>
          </a:p>
        </p:txBody>
      </p:sp>
    </p:spTree>
    <p:extLst>
      <p:ext uri="{BB962C8B-B14F-4D97-AF65-F5344CB8AC3E}">
        <p14:creationId xmlns:p14="http://schemas.microsoft.com/office/powerpoint/2010/main" val="1940879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custDataLst>
              <p:tags r:id="rId1"/>
            </p:custDataLst>
          </p:nvPr>
        </p:nvSpPr>
        <p:spPr>
          <a:xfrm>
            <a:off x="1434353" y="1828800"/>
            <a:ext cx="7709647" cy="2209800"/>
          </a:xfrm>
          <a:effectLst>
            <a:outerShdw blurRad="50800" dist="38100" dir="2700000" algn="br">
              <a:srgbClr val="000000">
                <a:alpha val="43000"/>
              </a:srgbClr>
            </a:outerShdw>
          </a:effectLst>
        </p:spPr>
        <p:txBody>
          <a:bodyPr/>
          <a:lstStyle/>
          <a:p>
            <a:pPr algn="ctr" eaLnBrk="1" hangingPunct="1">
              <a:defRPr/>
            </a:pPr>
            <a:r>
              <a:rPr lang="en-US" sz="3600" dirty="0"/>
              <a:t>CSSE 374</a:t>
            </a:r>
            <a:br>
              <a:rPr lang="en-US" sz="3600" dirty="0"/>
            </a:br>
            <a:r>
              <a:rPr lang="en-US" sz="3600" dirty="0">
                <a:ea typeface="+mj-ea"/>
                <a:cs typeface="+mj-cs"/>
              </a:rPr>
              <a:t>Software Design</a:t>
            </a:r>
            <a:br>
              <a:rPr lang="en-US" sz="3200" dirty="0"/>
            </a:br>
            <a:br>
              <a:rPr lang="en-US" sz="3600" dirty="0"/>
            </a:br>
            <a:r>
              <a:rPr lang="en-US" sz="3600" dirty="0"/>
              <a:t>Agile and Greenfield</a:t>
            </a:r>
            <a:endParaRPr lang="en-US" sz="3600" dirty="0">
              <a:ea typeface="+mj-ea"/>
              <a:cs typeface="+mj-cs"/>
            </a:endParaRPr>
          </a:p>
        </p:txBody>
      </p:sp>
      <p:sp>
        <p:nvSpPr>
          <p:cNvPr id="3" name="Subtitle 2">
            <a:extLst>
              <a:ext uri="{FF2B5EF4-FFF2-40B4-BE49-F238E27FC236}">
                <a16:creationId xmlns:a16="http://schemas.microsoft.com/office/drawing/2014/main" id="{5B136997-685B-4809-9C4D-6655C677BA1A}"/>
              </a:ext>
            </a:extLst>
          </p:cNvPr>
          <p:cNvSpPr>
            <a:spLocks noGrp="1"/>
          </p:cNvSpPr>
          <p:nvPr>
            <p:ph type="subTitle" idx="1"/>
          </p:nvPr>
        </p:nvSpPr>
        <p:spPr/>
        <p:txBody>
          <a:bodyPr/>
          <a:lstStyle/>
          <a:p>
            <a:endParaRPr lang="en-US"/>
          </a:p>
        </p:txBody>
      </p:sp>
      <p:pic>
        <p:nvPicPr>
          <p:cNvPr id="9" name="Picture 4" descr="76rosie"/>
          <p:cNvPicPr>
            <a:picLocks noChangeAspect="1" noChangeArrowheads="1"/>
          </p:cNvPicPr>
          <p:nvPr/>
        </p:nvPicPr>
        <p:blipFill>
          <a:blip r:embed="rId4"/>
          <a:srcRect/>
          <a:stretch>
            <a:fillRect/>
          </a:stretch>
        </p:blipFill>
        <p:spPr bwMode="auto">
          <a:xfrm>
            <a:off x="8153400" y="5132387"/>
            <a:ext cx="855872" cy="1116013"/>
          </a:xfrm>
          <a:prstGeom prst="rect">
            <a:avLst/>
          </a:prstGeom>
          <a:noFill/>
          <a:ln w="9525">
            <a:noFill/>
            <a:miter lim="800000"/>
            <a:headEnd/>
            <a:tailEnd/>
          </a:ln>
        </p:spPr>
      </p:pic>
    </p:spTree>
    <p:extLst>
      <p:ext uri="{BB962C8B-B14F-4D97-AF65-F5344CB8AC3E}">
        <p14:creationId xmlns:p14="http://schemas.microsoft.com/office/powerpoint/2010/main" val="954881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4C69-E91E-488A-A637-FEE4BEB0DD5C}"/>
              </a:ext>
            </a:extLst>
          </p:cNvPr>
          <p:cNvSpPr>
            <a:spLocks noGrp="1"/>
          </p:cNvSpPr>
          <p:nvPr>
            <p:ph type="title"/>
          </p:nvPr>
        </p:nvSpPr>
        <p:spPr/>
        <p:txBody>
          <a:bodyPr/>
          <a:lstStyle/>
          <a:p>
            <a:r>
              <a:rPr lang="en-US" dirty="0"/>
              <a:t>How I read Chapter 3</a:t>
            </a:r>
          </a:p>
        </p:txBody>
      </p:sp>
      <p:sp>
        <p:nvSpPr>
          <p:cNvPr id="3" name="Content Placeholder 2">
            <a:extLst>
              <a:ext uri="{FF2B5EF4-FFF2-40B4-BE49-F238E27FC236}">
                <a16:creationId xmlns:a16="http://schemas.microsoft.com/office/drawing/2014/main" id="{FD3EEACA-05FE-4A3C-9CF4-84EA8A81B614}"/>
              </a:ext>
            </a:extLst>
          </p:cNvPr>
          <p:cNvSpPr>
            <a:spLocks noGrp="1"/>
          </p:cNvSpPr>
          <p:nvPr>
            <p:ph idx="1"/>
          </p:nvPr>
        </p:nvSpPr>
        <p:spPr/>
        <p:txBody>
          <a:bodyPr/>
          <a:lstStyle/>
          <a:p>
            <a:pPr marL="514350" indent="-514350">
              <a:buFont typeface="+mj-lt"/>
              <a:buAutoNum type="arabicPeriod"/>
            </a:pPr>
            <a:r>
              <a:rPr lang="en-US" dirty="0"/>
              <a:t>I read the Table of Contents for Chapter 3.</a:t>
            </a:r>
          </a:p>
          <a:p>
            <a:pPr marL="514350" indent="-514350">
              <a:buFont typeface="+mj-lt"/>
              <a:buAutoNum type="arabicPeriod"/>
            </a:pPr>
            <a:r>
              <a:rPr lang="en-US" dirty="0"/>
              <a:t>In my notes: I wrote down the names of each section.</a:t>
            </a:r>
          </a:p>
          <a:p>
            <a:pPr marL="514350" indent="-514350">
              <a:buFont typeface="+mj-lt"/>
              <a:buAutoNum type="arabicPeriod"/>
            </a:pPr>
            <a:r>
              <a:rPr lang="en-US" dirty="0"/>
              <a:t>As I read the sections, fill in major ideas in each section.</a:t>
            </a:r>
          </a:p>
          <a:p>
            <a:pPr marL="514350" indent="-514350">
              <a:buFont typeface="+mj-lt"/>
              <a:buAutoNum type="arabicPeriod"/>
            </a:pPr>
            <a:r>
              <a:rPr lang="en-US" dirty="0"/>
              <a:t>After each section: I </a:t>
            </a:r>
            <a:r>
              <a:rPr lang="en-US" b="1" dirty="0"/>
              <a:t>rename the section in my own words</a:t>
            </a:r>
            <a:r>
              <a:rPr lang="en-US" dirty="0"/>
              <a:t>.</a:t>
            </a:r>
          </a:p>
          <a:p>
            <a:pPr marL="0" indent="0">
              <a:buNone/>
            </a:pPr>
            <a:endParaRPr lang="en-US" dirty="0"/>
          </a:p>
        </p:txBody>
      </p:sp>
    </p:spTree>
    <p:extLst>
      <p:ext uri="{BB962C8B-B14F-4D97-AF65-F5344CB8AC3E}">
        <p14:creationId xmlns:p14="http://schemas.microsoft.com/office/powerpoint/2010/main" val="37331022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896A-993C-40C8-9F3A-D4A9FAE46F6D}"/>
              </a:ext>
            </a:extLst>
          </p:cNvPr>
          <p:cNvSpPr>
            <a:spLocks noGrp="1"/>
          </p:cNvSpPr>
          <p:nvPr>
            <p:ph type="title"/>
          </p:nvPr>
        </p:nvSpPr>
        <p:spPr/>
        <p:txBody>
          <a:bodyPr/>
          <a:lstStyle/>
          <a:p>
            <a:r>
              <a:rPr lang="en-US" dirty="0"/>
              <a:t>My Ch 3 notes</a:t>
            </a:r>
          </a:p>
        </p:txBody>
      </p:sp>
      <p:sp>
        <p:nvSpPr>
          <p:cNvPr id="3" name="Content Placeholder 2">
            <a:extLst>
              <a:ext uri="{FF2B5EF4-FFF2-40B4-BE49-F238E27FC236}">
                <a16:creationId xmlns:a16="http://schemas.microsoft.com/office/drawing/2014/main" id="{E45AF55B-4718-40D4-9D26-1EAE6C583891}"/>
              </a:ext>
            </a:extLst>
          </p:cNvPr>
          <p:cNvSpPr>
            <a:spLocks noGrp="1"/>
          </p:cNvSpPr>
          <p:nvPr>
            <p:ph idx="1"/>
          </p:nvPr>
        </p:nvSpPr>
        <p:spPr/>
        <p:txBody>
          <a:bodyPr/>
          <a:lstStyle/>
          <a:p>
            <a:pPr marL="0" indent="0">
              <a:buNone/>
            </a:pPr>
            <a:r>
              <a:rPr lang="en-US" sz="2000" dirty="0"/>
              <a:t>Ch 3: Architectural design process</a:t>
            </a:r>
          </a:p>
          <a:p>
            <a:pPr marL="0" indent="0">
              <a:buNone/>
            </a:pPr>
            <a:r>
              <a:rPr lang="en-US" sz="2000" dirty="0"/>
              <a:t>1. Review inputs</a:t>
            </a:r>
          </a:p>
          <a:p>
            <a:pPr marL="0" indent="0">
              <a:buNone/>
            </a:pPr>
            <a:r>
              <a:rPr lang="en-US" sz="2000" dirty="0"/>
              <a:t>2. Select drivers (requirements) to implement</a:t>
            </a:r>
          </a:p>
          <a:p>
            <a:pPr marL="0" indent="0">
              <a:buNone/>
            </a:pPr>
            <a:r>
              <a:rPr lang="en-US" sz="2000" dirty="0"/>
              <a:t>3. Choose elements to refine (</a:t>
            </a:r>
            <a:r>
              <a:rPr lang="en-US" sz="2000" dirty="0" err="1"/>
              <a:t>ie</a:t>
            </a:r>
            <a:r>
              <a:rPr lang="en-US" sz="2000" dirty="0"/>
              <a:t> a top-down decomposition of "the system")</a:t>
            </a:r>
          </a:p>
          <a:p>
            <a:pPr marL="0" indent="0">
              <a:buNone/>
            </a:pPr>
            <a:r>
              <a:rPr lang="en-US" sz="2000" dirty="0"/>
              <a:t>4. Choose design concept (patterns, tactics, reference architectures, deployment patterns, frameworks ...) to apply</a:t>
            </a:r>
          </a:p>
          <a:p>
            <a:pPr marL="0" indent="0">
              <a:buNone/>
            </a:pPr>
            <a:r>
              <a:rPr lang="en-US" sz="2000" dirty="0"/>
              <a:t>5. "Instantiate" concept, </a:t>
            </a:r>
            <a:r>
              <a:rPr lang="en-US" sz="2000" dirty="0" err="1"/>
              <a:t>ie</a:t>
            </a:r>
            <a:r>
              <a:rPr lang="en-US" sz="2000" dirty="0"/>
              <a:t> decide how many layers, interfaces between things, etc.</a:t>
            </a:r>
          </a:p>
          <a:p>
            <a:pPr marL="0" indent="0">
              <a:buNone/>
            </a:pPr>
            <a:r>
              <a:rPr lang="en-US" sz="2000" dirty="0"/>
              <a:t>6. Draw and record what this will actually look like</a:t>
            </a:r>
          </a:p>
          <a:p>
            <a:pPr marL="0" indent="0">
              <a:buNone/>
            </a:pPr>
            <a:r>
              <a:rPr lang="en-US" sz="2000" dirty="0"/>
              <a:t>7. Review w stakeholders</a:t>
            </a:r>
          </a:p>
          <a:p>
            <a:pPr marL="0" indent="0">
              <a:buNone/>
            </a:pPr>
            <a:r>
              <a:rPr lang="en-US" sz="2000" dirty="0"/>
              <a:t>	- Repeat 2-7 until most risky requirements are met</a:t>
            </a:r>
          </a:p>
          <a:p>
            <a:pPr marL="0" indent="0">
              <a:buNone/>
            </a:pPr>
            <a:endParaRPr lang="en-US" sz="2000" dirty="0"/>
          </a:p>
        </p:txBody>
      </p:sp>
      <p:sp>
        <p:nvSpPr>
          <p:cNvPr id="4" name="TextBox 3">
            <a:extLst>
              <a:ext uri="{FF2B5EF4-FFF2-40B4-BE49-F238E27FC236}">
                <a16:creationId xmlns:a16="http://schemas.microsoft.com/office/drawing/2014/main" id="{1040165F-BEBA-4DC7-AA66-38558D4723BD}"/>
              </a:ext>
            </a:extLst>
          </p:cNvPr>
          <p:cNvSpPr txBox="1"/>
          <p:nvPr/>
        </p:nvSpPr>
        <p:spPr>
          <a:xfrm>
            <a:off x="2966432" y="5498068"/>
            <a:ext cx="3211135" cy="646331"/>
          </a:xfrm>
          <a:prstGeom prst="rect">
            <a:avLst/>
          </a:prstGeom>
          <a:noFill/>
          <a:ln>
            <a:solidFill>
              <a:schemeClr val="tx1"/>
            </a:solidFill>
          </a:ln>
        </p:spPr>
        <p:txBody>
          <a:bodyPr wrap="none" rtlCol="0">
            <a:spAutoFit/>
          </a:bodyPr>
          <a:lstStyle/>
          <a:p>
            <a:pPr algn="ctr"/>
            <a:r>
              <a:rPr lang="en-US" dirty="0"/>
              <a:t>What do your notes look like?</a:t>
            </a:r>
          </a:p>
          <a:p>
            <a:pPr algn="ctr"/>
            <a:r>
              <a:rPr lang="en-US" dirty="0"/>
              <a:t>(Did you take any?)</a:t>
            </a:r>
          </a:p>
        </p:txBody>
      </p:sp>
    </p:spTree>
    <p:extLst>
      <p:ext uri="{BB962C8B-B14F-4D97-AF65-F5344CB8AC3E}">
        <p14:creationId xmlns:p14="http://schemas.microsoft.com/office/powerpoint/2010/main" val="18829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31B9-B09B-486F-BC2B-D664DF0EBDFB}"/>
              </a:ext>
            </a:extLst>
          </p:cNvPr>
          <p:cNvSpPr>
            <a:spLocks noGrp="1"/>
          </p:cNvSpPr>
          <p:nvPr>
            <p:ph type="title"/>
          </p:nvPr>
        </p:nvSpPr>
        <p:spPr/>
        <p:txBody>
          <a:bodyPr/>
          <a:lstStyle/>
          <a:p>
            <a:r>
              <a:rPr lang="en-US" dirty="0"/>
              <a:t>Why we read these cases</a:t>
            </a:r>
          </a:p>
        </p:txBody>
      </p:sp>
      <p:sp>
        <p:nvSpPr>
          <p:cNvPr id="3" name="Content Placeholder 2">
            <a:extLst>
              <a:ext uri="{FF2B5EF4-FFF2-40B4-BE49-F238E27FC236}">
                <a16:creationId xmlns:a16="http://schemas.microsoft.com/office/drawing/2014/main" id="{BDA704A0-FC69-4D22-89B1-83B73FB16078}"/>
              </a:ext>
            </a:extLst>
          </p:cNvPr>
          <p:cNvSpPr>
            <a:spLocks noGrp="1"/>
          </p:cNvSpPr>
          <p:nvPr>
            <p:ph idx="1"/>
          </p:nvPr>
        </p:nvSpPr>
        <p:spPr/>
        <p:txBody>
          <a:bodyPr/>
          <a:lstStyle/>
          <a:p>
            <a:r>
              <a:rPr lang="en-US" dirty="0"/>
              <a:t>What's the point of looking at these two cases? </a:t>
            </a:r>
          </a:p>
          <a:p>
            <a:r>
              <a:rPr lang="en-US" dirty="0"/>
              <a:t>Is there one overall major difference? </a:t>
            </a:r>
          </a:p>
        </p:txBody>
      </p:sp>
    </p:spTree>
    <p:extLst>
      <p:ext uri="{BB962C8B-B14F-4D97-AF65-F5344CB8AC3E}">
        <p14:creationId xmlns:p14="http://schemas.microsoft.com/office/powerpoint/2010/main" val="890810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ED8D-CFA3-4AA5-8A18-80E349DA136A}"/>
              </a:ext>
            </a:extLst>
          </p:cNvPr>
          <p:cNvSpPr>
            <a:spLocks noGrp="1"/>
          </p:cNvSpPr>
          <p:nvPr>
            <p:ph type="title"/>
          </p:nvPr>
        </p:nvSpPr>
        <p:spPr/>
        <p:txBody>
          <a:bodyPr/>
          <a:lstStyle/>
          <a:p>
            <a:r>
              <a:rPr lang="en-US" dirty="0"/>
              <a:t>Where is the design?</a:t>
            </a:r>
          </a:p>
        </p:txBody>
      </p:sp>
      <p:sp>
        <p:nvSpPr>
          <p:cNvPr id="3" name="Content Placeholder 2">
            <a:extLst>
              <a:ext uri="{FF2B5EF4-FFF2-40B4-BE49-F238E27FC236}">
                <a16:creationId xmlns:a16="http://schemas.microsoft.com/office/drawing/2014/main" id="{6AF50989-3264-4232-B6E0-5BCFE141B6E7}"/>
              </a:ext>
            </a:extLst>
          </p:cNvPr>
          <p:cNvSpPr>
            <a:spLocks noGrp="1"/>
          </p:cNvSpPr>
          <p:nvPr>
            <p:ph idx="1"/>
          </p:nvPr>
        </p:nvSpPr>
        <p:spPr/>
        <p:txBody>
          <a:bodyPr/>
          <a:lstStyle/>
          <a:p>
            <a:r>
              <a:rPr lang="en-US" dirty="0"/>
              <a:t>I find these chapters hard to read because the words are split up with the tables and such. </a:t>
            </a:r>
          </a:p>
          <a:p>
            <a:r>
              <a:rPr lang="en-US" dirty="0"/>
              <a:t>Which part of the chapters is actually describing the design?</a:t>
            </a:r>
          </a:p>
        </p:txBody>
      </p:sp>
    </p:spTree>
    <p:extLst>
      <p:ext uri="{BB962C8B-B14F-4D97-AF65-F5344CB8AC3E}">
        <p14:creationId xmlns:p14="http://schemas.microsoft.com/office/powerpoint/2010/main" val="38261443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8119-74F4-4D91-B26F-6DB7C1C16579}"/>
              </a:ext>
            </a:extLst>
          </p:cNvPr>
          <p:cNvSpPr>
            <a:spLocks noGrp="1"/>
          </p:cNvSpPr>
          <p:nvPr>
            <p:ph type="title"/>
          </p:nvPr>
        </p:nvSpPr>
        <p:spPr/>
        <p:txBody>
          <a:bodyPr/>
          <a:lstStyle/>
          <a:p>
            <a:r>
              <a:rPr lang="en-US" dirty="0"/>
              <a:t>Figure 4.5 – FCAPS domain model</a:t>
            </a:r>
          </a:p>
        </p:txBody>
      </p:sp>
      <p:pic>
        <p:nvPicPr>
          <p:cNvPr id="4" name="Imagen 5">
            <a:extLst>
              <a:ext uri="{FF2B5EF4-FFF2-40B4-BE49-F238E27FC236}">
                <a16:creationId xmlns:a16="http://schemas.microsoft.com/office/drawing/2014/main" id="{A5521E36-6061-41E1-A7A8-9FCAF5AB6995}"/>
              </a:ext>
            </a:extLst>
          </p:cNvPr>
          <p:cNvPicPr>
            <a:picLocks noGrp="1" noChangeAspect="1"/>
          </p:cNvPicPr>
          <p:nvPr>
            <p:ph idx="1"/>
          </p:nvPr>
        </p:nvPicPr>
        <p:blipFill>
          <a:blip r:embed="rId2"/>
          <a:stretch>
            <a:fillRect/>
          </a:stretch>
        </p:blipFill>
        <p:spPr>
          <a:xfrm>
            <a:off x="1571348" y="1297184"/>
            <a:ext cx="6472913" cy="4461623"/>
          </a:xfrm>
          <a:prstGeom prst="rect">
            <a:avLst/>
          </a:prstGeom>
        </p:spPr>
      </p:pic>
    </p:spTree>
    <p:extLst>
      <p:ext uri="{BB962C8B-B14F-4D97-AF65-F5344CB8AC3E}">
        <p14:creationId xmlns:p14="http://schemas.microsoft.com/office/powerpoint/2010/main" val="40053740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FC4E-1F69-476B-899F-5BB9354CCB49}"/>
              </a:ext>
            </a:extLst>
          </p:cNvPr>
          <p:cNvSpPr>
            <a:spLocks noGrp="1"/>
          </p:cNvSpPr>
          <p:nvPr>
            <p:ph type="title"/>
          </p:nvPr>
        </p:nvSpPr>
        <p:spPr/>
        <p:txBody>
          <a:bodyPr/>
          <a:lstStyle/>
          <a:p>
            <a:r>
              <a:rPr lang="en-US" dirty="0"/>
              <a:t>Figure 4.7 – Client Architecture</a:t>
            </a:r>
          </a:p>
        </p:txBody>
      </p:sp>
      <p:pic>
        <p:nvPicPr>
          <p:cNvPr id="4" name="Imagen 5">
            <a:extLst>
              <a:ext uri="{FF2B5EF4-FFF2-40B4-BE49-F238E27FC236}">
                <a16:creationId xmlns:a16="http://schemas.microsoft.com/office/drawing/2014/main" id="{99BC52B6-CEAE-457B-B66A-651D199CF03D}"/>
              </a:ext>
            </a:extLst>
          </p:cNvPr>
          <p:cNvPicPr>
            <a:picLocks noChangeAspect="1"/>
          </p:cNvPicPr>
          <p:nvPr/>
        </p:nvPicPr>
        <p:blipFill>
          <a:blip r:embed="rId2"/>
          <a:stretch>
            <a:fillRect/>
          </a:stretch>
        </p:blipFill>
        <p:spPr>
          <a:xfrm>
            <a:off x="1019822" y="861132"/>
            <a:ext cx="7104355" cy="5825571"/>
          </a:xfrm>
          <a:prstGeom prst="rect">
            <a:avLst/>
          </a:prstGeom>
        </p:spPr>
      </p:pic>
    </p:spTree>
    <p:extLst>
      <p:ext uri="{BB962C8B-B14F-4D97-AF65-F5344CB8AC3E}">
        <p14:creationId xmlns:p14="http://schemas.microsoft.com/office/powerpoint/2010/main" val="10440357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FC4E-1F69-476B-899F-5BB9354CCB49}"/>
              </a:ext>
            </a:extLst>
          </p:cNvPr>
          <p:cNvSpPr>
            <a:spLocks noGrp="1"/>
          </p:cNvSpPr>
          <p:nvPr>
            <p:ph type="title"/>
          </p:nvPr>
        </p:nvSpPr>
        <p:spPr/>
        <p:txBody>
          <a:bodyPr/>
          <a:lstStyle/>
          <a:p>
            <a:r>
              <a:rPr lang="en-US" dirty="0"/>
              <a:t>Figure 4.7 – Server Architecture</a:t>
            </a:r>
          </a:p>
        </p:txBody>
      </p:sp>
      <p:pic>
        <p:nvPicPr>
          <p:cNvPr id="5" name="Imagen 6">
            <a:extLst>
              <a:ext uri="{FF2B5EF4-FFF2-40B4-BE49-F238E27FC236}">
                <a16:creationId xmlns:a16="http://schemas.microsoft.com/office/drawing/2014/main" id="{0A3DAE60-838A-4ED3-AFF9-0EF467BE0AFD}"/>
              </a:ext>
            </a:extLst>
          </p:cNvPr>
          <p:cNvPicPr>
            <a:picLocks noChangeAspect="1"/>
          </p:cNvPicPr>
          <p:nvPr/>
        </p:nvPicPr>
        <p:blipFill>
          <a:blip r:embed="rId2"/>
          <a:stretch>
            <a:fillRect/>
          </a:stretch>
        </p:blipFill>
        <p:spPr>
          <a:xfrm>
            <a:off x="1151391" y="859048"/>
            <a:ext cx="6841217" cy="5617952"/>
          </a:xfrm>
          <a:prstGeom prst="rect">
            <a:avLst/>
          </a:prstGeom>
        </p:spPr>
      </p:pic>
    </p:spTree>
    <p:extLst>
      <p:ext uri="{BB962C8B-B14F-4D97-AF65-F5344CB8AC3E}">
        <p14:creationId xmlns:p14="http://schemas.microsoft.com/office/powerpoint/2010/main" val="8569437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72EF-B340-4603-B02C-37C4039E054E}"/>
              </a:ext>
            </a:extLst>
          </p:cNvPr>
          <p:cNvSpPr>
            <a:spLocks noGrp="1"/>
          </p:cNvSpPr>
          <p:nvPr>
            <p:ph type="title"/>
          </p:nvPr>
        </p:nvSpPr>
        <p:spPr/>
        <p:txBody>
          <a:bodyPr/>
          <a:lstStyle/>
          <a:p>
            <a:r>
              <a:rPr lang="en-US" sz="2800" dirty="0"/>
              <a:t>Figure 5.8 – “Big Data” final architecture</a:t>
            </a:r>
          </a:p>
        </p:txBody>
      </p:sp>
      <p:pic>
        <p:nvPicPr>
          <p:cNvPr id="4" name="Content Placeholder 3">
            <a:extLst>
              <a:ext uri="{FF2B5EF4-FFF2-40B4-BE49-F238E27FC236}">
                <a16:creationId xmlns:a16="http://schemas.microsoft.com/office/drawing/2014/main" id="{7135C469-1ADD-4AC8-BF99-E35738AC0D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72" t="9466" r="2093"/>
          <a:stretch/>
        </p:blipFill>
        <p:spPr>
          <a:xfrm rot="5400000">
            <a:off x="1962702" y="-414884"/>
            <a:ext cx="5218596" cy="7875926"/>
          </a:xfrm>
          <a:prstGeom prst="rect">
            <a:avLst/>
          </a:prstGeom>
        </p:spPr>
      </p:pic>
    </p:spTree>
    <p:extLst>
      <p:ext uri="{BB962C8B-B14F-4D97-AF65-F5344CB8AC3E}">
        <p14:creationId xmlns:p14="http://schemas.microsoft.com/office/powerpoint/2010/main" val="27093487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4ABA-62AD-4B3F-902A-6D2BF73C87C7}"/>
              </a:ext>
            </a:extLst>
          </p:cNvPr>
          <p:cNvSpPr>
            <a:spLocks noGrp="1"/>
          </p:cNvSpPr>
          <p:nvPr>
            <p:ph type="title"/>
          </p:nvPr>
        </p:nvSpPr>
        <p:spPr/>
        <p:txBody>
          <a:bodyPr/>
          <a:lstStyle/>
          <a:p>
            <a:r>
              <a:rPr lang="en-US" dirty="0"/>
              <a:t>How do you read Figure 5.3?</a:t>
            </a:r>
          </a:p>
        </p:txBody>
      </p:sp>
      <p:pic>
        <p:nvPicPr>
          <p:cNvPr id="6" name="Content Placeholder 5">
            <a:extLst>
              <a:ext uri="{FF2B5EF4-FFF2-40B4-BE49-F238E27FC236}">
                <a16:creationId xmlns:a16="http://schemas.microsoft.com/office/drawing/2014/main" id="{D4D7AE8F-B546-474F-BC93-E2D56538BA3F}"/>
              </a:ext>
            </a:extLst>
          </p:cNvPr>
          <p:cNvPicPr>
            <a:picLocks noGrp="1" noChangeAspect="1"/>
          </p:cNvPicPr>
          <p:nvPr>
            <p:ph idx="1"/>
          </p:nvPr>
        </p:nvPicPr>
        <p:blipFill>
          <a:blip r:embed="rId3"/>
          <a:stretch>
            <a:fillRect/>
          </a:stretch>
        </p:blipFill>
        <p:spPr>
          <a:xfrm>
            <a:off x="457200" y="1423017"/>
            <a:ext cx="8229600" cy="4545366"/>
          </a:xfrm>
          <a:prstGeom prst="rect">
            <a:avLst/>
          </a:prstGeom>
        </p:spPr>
      </p:pic>
    </p:spTree>
    <p:extLst>
      <p:ext uri="{BB962C8B-B14F-4D97-AF65-F5344CB8AC3E}">
        <p14:creationId xmlns:p14="http://schemas.microsoft.com/office/powerpoint/2010/main" val="16421807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AE1-C533-4765-BDE0-D61CA265E6D2}"/>
              </a:ext>
            </a:extLst>
          </p:cNvPr>
          <p:cNvSpPr>
            <a:spLocks noGrp="1"/>
          </p:cNvSpPr>
          <p:nvPr>
            <p:ph type="title"/>
          </p:nvPr>
        </p:nvSpPr>
        <p:spPr/>
        <p:txBody>
          <a:bodyPr/>
          <a:lstStyle/>
          <a:p>
            <a:r>
              <a:rPr lang="en-US" dirty="0"/>
              <a:t>Real world example?</a:t>
            </a:r>
          </a:p>
        </p:txBody>
      </p:sp>
      <p:sp>
        <p:nvSpPr>
          <p:cNvPr id="3" name="Content Placeholder 2">
            <a:extLst>
              <a:ext uri="{FF2B5EF4-FFF2-40B4-BE49-F238E27FC236}">
                <a16:creationId xmlns:a16="http://schemas.microsoft.com/office/drawing/2014/main" id="{8C66C618-E971-47A9-8FE3-3C28D78C8162}"/>
              </a:ext>
            </a:extLst>
          </p:cNvPr>
          <p:cNvSpPr>
            <a:spLocks noGrp="1"/>
          </p:cNvSpPr>
          <p:nvPr>
            <p:ph idx="1"/>
          </p:nvPr>
        </p:nvSpPr>
        <p:spPr/>
        <p:txBody>
          <a:bodyPr/>
          <a:lstStyle/>
          <a:p>
            <a:pPr marL="0" indent="0">
              <a:buNone/>
            </a:pPr>
            <a:r>
              <a:rPr lang="en-US" sz="2400" dirty="0"/>
              <a:t>Is there a real world example of FCAPS? or was that just an example in the book?</a:t>
            </a:r>
          </a:p>
          <a:p>
            <a:r>
              <a:rPr lang="en-US" sz="2400" dirty="0"/>
              <a:t>Think about your favorite topic in computer science.</a:t>
            </a:r>
          </a:p>
          <a:p>
            <a:r>
              <a:rPr lang="en-US" sz="2400" dirty="0"/>
              <a:t>Imagine 10 years from now that you are a world-renown guru in your favorite area. You help lots of companies solve all their problems in this topic.</a:t>
            </a:r>
          </a:p>
          <a:p>
            <a:r>
              <a:rPr lang="en-US" sz="2400" dirty="0"/>
              <a:t>You say, “Gee, everyone keeps making the same mistakes. I would love to share the work from my recent Amazon gig with the world so they can learn from Amazon’s mistakes.”</a:t>
            </a:r>
          </a:p>
          <a:p>
            <a:r>
              <a:rPr lang="en-US" sz="2400" dirty="0"/>
              <a:t>How do you think Amazon would feel about you sharing their mistakes?</a:t>
            </a:r>
          </a:p>
          <a:p>
            <a:endParaRPr lang="en-US" sz="2400" dirty="0"/>
          </a:p>
        </p:txBody>
      </p:sp>
    </p:spTree>
    <p:extLst>
      <p:ext uri="{BB962C8B-B14F-4D97-AF65-F5344CB8AC3E}">
        <p14:creationId xmlns:p14="http://schemas.microsoft.com/office/powerpoint/2010/main" val="4269651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E19D-180B-4619-B559-33559EE9E7F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8ED9AA6-BEE5-438E-97FF-5758260DB209}"/>
              </a:ext>
            </a:extLst>
          </p:cNvPr>
          <p:cNvSpPr>
            <a:spLocks noGrp="1"/>
          </p:cNvSpPr>
          <p:nvPr>
            <p:ph idx="1"/>
          </p:nvPr>
        </p:nvSpPr>
        <p:spPr/>
        <p:txBody>
          <a:bodyPr/>
          <a:lstStyle/>
          <a:p>
            <a:r>
              <a:rPr lang="en-US" dirty="0"/>
              <a:t>Questions on agile</a:t>
            </a:r>
          </a:p>
          <a:p>
            <a:r>
              <a:rPr lang="en-US" dirty="0"/>
              <a:t>Discussion questions on agile</a:t>
            </a:r>
          </a:p>
          <a:p>
            <a:endParaRPr lang="en-US" dirty="0"/>
          </a:p>
          <a:p>
            <a:r>
              <a:rPr lang="en-US" dirty="0"/>
              <a:t>Questions on the case studies</a:t>
            </a:r>
          </a:p>
          <a:p>
            <a:endParaRPr lang="en-US" dirty="0"/>
          </a:p>
          <a:p>
            <a:r>
              <a:rPr lang="en-US" dirty="0"/>
              <a:t>9-2 Design Studio</a:t>
            </a:r>
          </a:p>
        </p:txBody>
      </p:sp>
    </p:spTree>
    <p:extLst>
      <p:ext uri="{BB962C8B-B14F-4D97-AF65-F5344CB8AC3E}">
        <p14:creationId xmlns:p14="http://schemas.microsoft.com/office/powerpoint/2010/main" val="1883773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1D5A-5C8F-4D7D-AE5E-CAF72DAE5B03}"/>
              </a:ext>
            </a:extLst>
          </p:cNvPr>
          <p:cNvSpPr>
            <a:spLocks noGrp="1"/>
          </p:cNvSpPr>
          <p:nvPr>
            <p:ph type="title"/>
          </p:nvPr>
        </p:nvSpPr>
        <p:spPr/>
        <p:txBody>
          <a:bodyPr/>
          <a:lstStyle/>
          <a:p>
            <a:r>
              <a:rPr lang="en-US" dirty="0"/>
              <a:t>What do you focus on?</a:t>
            </a:r>
          </a:p>
        </p:txBody>
      </p:sp>
      <p:sp>
        <p:nvSpPr>
          <p:cNvPr id="3" name="Content Placeholder 2">
            <a:extLst>
              <a:ext uri="{FF2B5EF4-FFF2-40B4-BE49-F238E27FC236}">
                <a16:creationId xmlns:a16="http://schemas.microsoft.com/office/drawing/2014/main" id="{12432D8B-B40D-4269-85B9-9B241A2E4F0D}"/>
              </a:ext>
            </a:extLst>
          </p:cNvPr>
          <p:cNvSpPr>
            <a:spLocks noGrp="1"/>
          </p:cNvSpPr>
          <p:nvPr>
            <p:ph idx="1"/>
          </p:nvPr>
        </p:nvSpPr>
        <p:spPr/>
        <p:txBody>
          <a:bodyPr/>
          <a:lstStyle/>
          <a:p>
            <a:r>
              <a:rPr lang="en-US" dirty="0"/>
              <a:t>It seems like there are several different focuses a software architecture can take when designing and building it. How do you go about choosing the best path for solving a given design problem?</a:t>
            </a:r>
          </a:p>
        </p:txBody>
      </p:sp>
    </p:spTree>
    <p:extLst>
      <p:ext uri="{BB962C8B-B14F-4D97-AF65-F5344CB8AC3E}">
        <p14:creationId xmlns:p14="http://schemas.microsoft.com/office/powerpoint/2010/main" val="3514652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EF78-2827-47C4-9541-44554EF20285}"/>
              </a:ext>
            </a:extLst>
          </p:cNvPr>
          <p:cNvSpPr>
            <a:spLocks noGrp="1"/>
          </p:cNvSpPr>
          <p:nvPr>
            <p:ph type="title"/>
          </p:nvPr>
        </p:nvSpPr>
        <p:spPr/>
        <p:txBody>
          <a:bodyPr/>
          <a:lstStyle/>
          <a:p>
            <a:r>
              <a:rPr lang="en-US" dirty="0"/>
              <a:t>Other drivers?</a:t>
            </a:r>
          </a:p>
        </p:txBody>
      </p:sp>
      <p:sp>
        <p:nvSpPr>
          <p:cNvPr id="3" name="Content Placeholder 2">
            <a:extLst>
              <a:ext uri="{FF2B5EF4-FFF2-40B4-BE49-F238E27FC236}">
                <a16:creationId xmlns:a16="http://schemas.microsoft.com/office/drawing/2014/main" id="{D1A9B1E3-F06C-4B7A-8363-9913C16E7E1A}"/>
              </a:ext>
            </a:extLst>
          </p:cNvPr>
          <p:cNvSpPr>
            <a:spLocks noGrp="1"/>
          </p:cNvSpPr>
          <p:nvPr>
            <p:ph idx="1"/>
          </p:nvPr>
        </p:nvSpPr>
        <p:spPr/>
        <p:txBody>
          <a:bodyPr/>
          <a:lstStyle/>
          <a:p>
            <a:r>
              <a:rPr lang="en-US" dirty="0"/>
              <a:t>When dealing with business cases and quality attributes like these, should a design be based solely off the given cases and attributes or should a software engineer design for other attributes and possible cases as well?</a:t>
            </a:r>
          </a:p>
        </p:txBody>
      </p:sp>
    </p:spTree>
    <p:extLst>
      <p:ext uri="{BB962C8B-B14F-4D97-AF65-F5344CB8AC3E}">
        <p14:creationId xmlns:p14="http://schemas.microsoft.com/office/powerpoint/2010/main" val="9428868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1780-17A7-44E4-9985-A434A78DCA3E}"/>
              </a:ext>
            </a:extLst>
          </p:cNvPr>
          <p:cNvSpPr>
            <a:spLocks noGrp="1"/>
          </p:cNvSpPr>
          <p:nvPr>
            <p:ph type="title"/>
          </p:nvPr>
        </p:nvSpPr>
        <p:spPr/>
        <p:txBody>
          <a:bodyPr/>
          <a:lstStyle/>
          <a:p>
            <a:r>
              <a:rPr lang="en-US" dirty="0"/>
              <a:t>Advanced Databases?</a:t>
            </a:r>
          </a:p>
        </p:txBody>
      </p:sp>
      <p:sp>
        <p:nvSpPr>
          <p:cNvPr id="3" name="Content Placeholder 2">
            <a:extLst>
              <a:ext uri="{FF2B5EF4-FFF2-40B4-BE49-F238E27FC236}">
                <a16:creationId xmlns:a16="http://schemas.microsoft.com/office/drawing/2014/main" id="{297951C7-DD7A-4C41-BEC4-8CD61DE8719C}"/>
              </a:ext>
            </a:extLst>
          </p:cNvPr>
          <p:cNvSpPr>
            <a:spLocks noGrp="1"/>
          </p:cNvSpPr>
          <p:nvPr>
            <p:ph idx="1"/>
          </p:nvPr>
        </p:nvSpPr>
        <p:spPr/>
        <p:txBody>
          <a:bodyPr/>
          <a:lstStyle/>
          <a:p>
            <a:r>
              <a:rPr lang="en-US" dirty="0"/>
              <a:t>Are there an classes that go into further depth regarding data analytics and tools for the different steps regarding this field?</a:t>
            </a:r>
          </a:p>
        </p:txBody>
      </p:sp>
    </p:spTree>
    <p:extLst>
      <p:ext uri="{BB962C8B-B14F-4D97-AF65-F5344CB8AC3E}">
        <p14:creationId xmlns:p14="http://schemas.microsoft.com/office/powerpoint/2010/main" val="29295048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6CE-AD44-44C5-8DBE-16108FF3EFFE}"/>
              </a:ext>
            </a:extLst>
          </p:cNvPr>
          <p:cNvSpPr>
            <a:spLocks noGrp="1"/>
          </p:cNvSpPr>
          <p:nvPr>
            <p:ph type="title"/>
          </p:nvPr>
        </p:nvSpPr>
        <p:spPr/>
        <p:txBody>
          <a:bodyPr/>
          <a:lstStyle/>
          <a:p>
            <a:r>
              <a:rPr lang="en-US" dirty="0"/>
              <a:t>Relying on external technologies</a:t>
            </a:r>
          </a:p>
        </p:txBody>
      </p:sp>
      <p:sp>
        <p:nvSpPr>
          <p:cNvPr id="3" name="Content Placeholder 2">
            <a:extLst>
              <a:ext uri="{FF2B5EF4-FFF2-40B4-BE49-F238E27FC236}">
                <a16:creationId xmlns:a16="http://schemas.microsoft.com/office/drawing/2014/main" id="{07DBB963-EC43-4B3A-84DC-62F26DC833C4}"/>
              </a:ext>
            </a:extLst>
          </p:cNvPr>
          <p:cNvSpPr>
            <a:spLocks noGrp="1"/>
          </p:cNvSpPr>
          <p:nvPr>
            <p:ph idx="1"/>
          </p:nvPr>
        </p:nvSpPr>
        <p:spPr/>
        <p:txBody>
          <a:bodyPr/>
          <a:lstStyle/>
          <a:p>
            <a:r>
              <a:rPr lang="en-US" dirty="0"/>
              <a:t>I liked the different approaches that were taken, but I was wondering how using open source technologies, which the second case study emphasized using, affects architecture decisions, because those dependencies on external libraries can be broken with every new update of those </a:t>
            </a:r>
            <a:r>
              <a:rPr lang="en-US" dirty="0" err="1"/>
              <a:t>softwares</a:t>
            </a:r>
            <a:r>
              <a:rPr lang="en-US" dirty="0"/>
              <a:t>.</a:t>
            </a:r>
          </a:p>
          <a:p>
            <a:r>
              <a:rPr lang="en-US" dirty="0"/>
              <a:t>It seems like adding these external dependencies go against our preexisting design notions where we focus on making sure that our design is "future-proof"</a:t>
            </a:r>
          </a:p>
        </p:txBody>
      </p:sp>
    </p:spTree>
    <p:extLst>
      <p:ext uri="{BB962C8B-B14F-4D97-AF65-F5344CB8AC3E}">
        <p14:creationId xmlns:p14="http://schemas.microsoft.com/office/powerpoint/2010/main" val="3377077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3E1D-6962-4C4B-BC77-8A7E7319946F}"/>
              </a:ext>
            </a:extLst>
          </p:cNvPr>
          <p:cNvSpPr>
            <a:spLocks noGrp="1"/>
          </p:cNvSpPr>
          <p:nvPr>
            <p:ph type="ctrTitle"/>
          </p:nvPr>
        </p:nvSpPr>
        <p:spPr/>
        <p:txBody>
          <a:bodyPr/>
          <a:lstStyle/>
          <a:p>
            <a:r>
              <a:rPr lang="en-US" dirty="0"/>
              <a:t>Design studio</a:t>
            </a:r>
          </a:p>
        </p:txBody>
      </p:sp>
      <p:sp>
        <p:nvSpPr>
          <p:cNvPr id="4" name="Subtitle 3">
            <a:extLst>
              <a:ext uri="{FF2B5EF4-FFF2-40B4-BE49-F238E27FC236}">
                <a16:creationId xmlns:a16="http://schemas.microsoft.com/office/drawing/2014/main" id="{600165EB-27BA-4293-B30B-68B587859D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80209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405A-297E-423A-903C-66895662A298}"/>
              </a:ext>
            </a:extLst>
          </p:cNvPr>
          <p:cNvSpPr>
            <a:spLocks noGrp="1"/>
          </p:cNvSpPr>
          <p:nvPr>
            <p:ph type="title"/>
          </p:nvPr>
        </p:nvSpPr>
        <p:spPr/>
        <p:txBody>
          <a:bodyPr/>
          <a:lstStyle/>
          <a:p>
            <a:r>
              <a:rPr lang="en-US" dirty="0"/>
              <a:t>What is agile??</a:t>
            </a:r>
          </a:p>
        </p:txBody>
      </p:sp>
      <p:sp>
        <p:nvSpPr>
          <p:cNvPr id="3" name="Content Placeholder 2">
            <a:extLst>
              <a:ext uri="{FF2B5EF4-FFF2-40B4-BE49-F238E27FC236}">
                <a16:creationId xmlns:a16="http://schemas.microsoft.com/office/drawing/2014/main" id="{DEF48412-C83B-4900-8648-1ADB9E8350D2}"/>
              </a:ext>
            </a:extLst>
          </p:cNvPr>
          <p:cNvSpPr>
            <a:spLocks noGrp="1"/>
          </p:cNvSpPr>
          <p:nvPr>
            <p:ph idx="1"/>
          </p:nvPr>
        </p:nvSpPr>
        <p:spPr/>
        <p:txBody>
          <a:bodyPr/>
          <a:lstStyle/>
          <a:p>
            <a:r>
              <a:rPr lang="en-US" dirty="0"/>
              <a:t>Can Agile be explained a little bit more? I do not really know much about it.</a:t>
            </a:r>
          </a:p>
        </p:txBody>
      </p:sp>
    </p:spTree>
    <p:extLst>
      <p:ext uri="{BB962C8B-B14F-4D97-AF65-F5344CB8AC3E}">
        <p14:creationId xmlns:p14="http://schemas.microsoft.com/office/powerpoint/2010/main" val="35878751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C81-B92A-4CDC-95CC-78C9BD3707DF}"/>
              </a:ext>
            </a:extLst>
          </p:cNvPr>
          <p:cNvSpPr>
            <a:spLocks noGrp="1"/>
          </p:cNvSpPr>
          <p:nvPr>
            <p:ph type="title"/>
          </p:nvPr>
        </p:nvSpPr>
        <p:spPr/>
        <p:txBody>
          <a:bodyPr/>
          <a:lstStyle/>
          <a:p>
            <a:r>
              <a:rPr lang="en-US" dirty="0"/>
              <a:t>12 principles (1/2)</a:t>
            </a:r>
          </a:p>
        </p:txBody>
      </p:sp>
      <p:sp>
        <p:nvSpPr>
          <p:cNvPr id="3" name="Content Placeholder 2">
            <a:extLst>
              <a:ext uri="{FF2B5EF4-FFF2-40B4-BE49-F238E27FC236}">
                <a16:creationId xmlns:a16="http://schemas.microsoft.com/office/drawing/2014/main" id="{D8BA9B3E-358D-4685-8B4A-3314205857BC}"/>
              </a:ext>
            </a:extLst>
          </p:cNvPr>
          <p:cNvSpPr>
            <a:spLocks noGrp="1"/>
          </p:cNvSpPr>
          <p:nvPr>
            <p:ph idx="1"/>
          </p:nvPr>
        </p:nvSpPr>
        <p:spPr/>
        <p:txBody>
          <a:bodyPr numCol="2" spcCol="182880">
            <a:normAutofit fontScale="77500" lnSpcReduction="20000"/>
          </a:bodyPr>
          <a:lstStyle/>
          <a:p>
            <a:pPr marL="514350" indent="-514350">
              <a:buFont typeface="+mj-lt"/>
              <a:buAutoNum type="arabicPeriod"/>
            </a:pPr>
            <a:r>
              <a:rPr lang="en-US" dirty="0"/>
              <a:t>Our highest priority is to satisfy the customer through early and continuous delivery of valuable software.</a:t>
            </a:r>
          </a:p>
          <a:p>
            <a:pPr marL="514350" indent="-514350">
              <a:buFont typeface="+mj-lt"/>
              <a:buAutoNum type="arabicPeriod"/>
            </a:pPr>
            <a:r>
              <a:rPr lang="en-US" dirty="0"/>
              <a:t>Welcome changing requirements, even late in development. Agile processes harness change for the customer's competitive advantage.</a:t>
            </a:r>
          </a:p>
          <a:p>
            <a:pPr marL="514350" indent="-514350">
              <a:buFont typeface="+mj-lt"/>
              <a:buAutoNum type="arabicPeriod"/>
            </a:pPr>
            <a:r>
              <a:rPr lang="en-US" dirty="0"/>
              <a:t>Deliver working software frequently, from a couple of weeks to a couple of months, with a preference to the shorter timescale.</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Business people and developers must work together daily throughout the project.</a:t>
            </a:r>
          </a:p>
          <a:p>
            <a:pPr marL="514350" indent="-514350">
              <a:buFont typeface="+mj-lt"/>
              <a:buAutoNum type="arabicPeriod"/>
            </a:pPr>
            <a:r>
              <a:rPr lang="en-US" dirty="0"/>
              <a:t>Build projects around motivated individuals. Give them the environment and support they need, and trust them to get the job done.</a:t>
            </a:r>
          </a:p>
          <a:p>
            <a:pPr marL="514350" indent="-514350">
              <a:buFont typeface="+mj-lt"/>
              <a:buAutoNum type="arabicPeriod"/>
            </a:pPr>
            <a:r>
              <a:rPr lang="en-US" dirty="0"/>
              <a:t>The most efficient and effective method of conveying information to and within a development team is face-to-face conversation.</a:t>
            </a:r>
          </a:p>
        </p:txBody>
      </p:sp>
      <p:sp>
        <p:nvSpPr>
          <p:cNvPr id="4" name="Rectangle 3">
            <a:extLst>
              <a:ext uri="{FF2B5EF4-FFF2-40B4-BE49-F238E27FC236}">
                <a16:creationId xmlns:a16="http://schemas.microsoft.com/office/drawing/2014/main" id="{729DCB06-1BB4-42EE-AA46-273B3BE3BF32}"/>
              </a:ext>
            </a:extLst>
          </p:cNvPr>
          <p:cNvSpPr/>
          <p:nvPr/>
        </p:nvSpPr>
        <p:spPr>
          <a:xfrm>
            <a:off x="2421411" y="5682734"/>
            <a:ext cx="4301177" cy="369332"/>
          </a:xfrm>
          <a:prstGeom prst="rect">
            <a:avLst/>
          </a:prstGeom>
        </p:spPr>
        <p:txBody>
          <a:bodyPr wrap="none">
            <a:spAutoFit/>
          </a:bodyPr>
          <a:lstStyle/>
          <a:p>
            <a:r>
              <a:rPr lang="en-US" dirty="0"/>
              <a:t>https://agilemanifesto.org/principles.html</a:t>
            </a:r>
          </a:p>
        </p:txBody>
      </p:sp>
    </p:spTree>
    <p:extLst>
      <p:ext uri="{BB962C8B-B14F-4D97-AF65-F5344CB8AC3E}">
        <p14:creationId xmlns:p14="http://schemas.microsoft.com/office/powerpoint/2010/main" val="5257264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C81-B92A-4CDC-95CC-78C9BD3707DF}"/>
              </a:ext>
            </a:extLst>
          </p:cNvPr>
          <p:cNvSpPr>
            <a:spLocks noGrp="1"/>
          </p:cNvSpPr>
          <p:nvPr>
            <p:ph type="title"/>
          </p:nvPr>
        </p:nvSpPr>
        <p:spPr/>
        <p:txBody>
          <a:bodyPr/>
          <a:lstStyle/>
          <a:p>
            <a:r>
              <a:rPr lang="en-US" dirty="0"/>
              <a:t>12 principles (1/2)</a:t>
            </a:r>
          </a:p>
        </p:txBody>
      </p:sp>
      <p:sp>
        <p:nvSpPr>
          <p:cNvPr id="3" name="Content Placeholder 2">
            <a:extLst>
              <a:ext uri="{FF2B5EF4-FFF2-40B4-BE49-F238E27FC236}">
                <a16:creationId xmlns:a16="http://schemas.microsoft.com/office/drawing/2014/main" id="{D8BA9B3E-358D-4685-8B4A-3314205857BC}"/>
              </a:ext>
            </a:extLst>
          </p:cNvPr>
          <p:cNvSpPr>
            <a:spLocks noGrp="1"/>
          </p:cNvSpPr>
          <p:nvPr>
            <p:ph idx="1"/>
          </p:nvPr>
        </p:nvSpPr>
        <p:spPr/>
        <p:txBody>
          <a:bodyPr numCol="2" spcCol="182880">
            <a:normAutofit fontScale="92500" lnSpcReduction="20000"/>
          </a:bodyPr>
          <a:lstStyle/>
          <a:p>
            <a:pPr marL="514350" indent="-514350">
              <a:buFont typeface="+mj-lt"/>
              <a:buAutoNum type="arabicPeriod" startAt="7"/>
            </a:pPr>
            <a:r>
              <a:rPr lang="en-US" dirty="0"/>
              <a:t>Working software is the primary measure of progress.</a:t>
            </a:r>
          </a:p>
          <a:p>
            <a:pPr marL="514350" indent="-514350">
              <a:buFont typeface="+mj-lt"/>
              <a:buAutoNum type="arabicPeriod" startAt="7"/>
            </a:pPr>
            <a:r>
              <a:rPr lang="en-US" dirty="0"/>
              <a:t>Agile processes promote sustainable development. The sponsors, developers, and users should be able to maintain a constant pace indefinitely.</a:t>
            </a:r>
          </a:p>
          <a:p>
            <a:pPr marL="514350" indent="-514350">
              <a:buFont typeface="+mj-lt"/>
              <a:buAutoNum type="arabicPeriod" startAt="7"/>
            </a:pPr>
            <a:r>
              <a:rPr lang="en-US" dirty="0"/>
              <a:t>Continuous attention to technical excellence and good design enhances agility.</a:t>
            </a:r>
          </a:p>
          <a:p>
            <a:pPr marL="514350" indent="-514350">
              <a:buFont typeface="+mj-lt"/>
              <a:buAutoNum type="arabicPeriod" startAt="7"/>
            </a:pPr>
            <a:endParaRPr lang="en-US" dirty="0"/>
          </a:p>
          <a:p>
            <a:pPr marL="514350" indent="-514350">
              <a:buFont typeface="+mj-lt"/>
              <a:buAutoNum type="arabicPeriod" startAt="7"/>
            </a:pPr>
            <a:r>
              <a:rPr lang="en-US" dirty="0"/>
              <a:t>Simplicity--the art of maximizing the amount of work not done--is essential.</a:t>
            </a:r>
          </a:p>
          <a:p>
            <a:pPr marL="514350" indent="-514350">
              <a:buFont typeface="+mj-lt"/>
              <a:buAutoNum type="arabicPeriod" startAt="7"/>
            </a:pPr>
            <a:r>
              <a:rPr lang="en-US" dirty="0"/>
              <a:t>The best architectures, requirements, and designs emerge from self-organizing teams.</a:t>
            </a:r>
          </a:p>
          <a:p>
            <a:pPr marL="514350" indent="-514350">
              <a:buFont typeface="+mj-lt"/>
              <a:buAutoNum type="arabicPeriod" startAt="7"/>
            </a:pPr>
            <a:r>
              <a:rPr lang="en-US" dirty="0"/>
              <a:t>At regular intervals, the team reflects on how to become more effective, then tunes and adjusts its behavior accordingly.</a:t>
            </a:r>
          </a:p>
        </p:txBody>
      </p:sp>
      <p:sp>
        <p:nvSpPr>
          <p:cNvPr id="4" name="Rectangle 3">
            <a:extLst>
              <a:ext uri="{FF2B5EF4-FFF2-40B4-BE49-F238E27FC236}">
                <a16:creationId xmlns:a16="http://schemas.microsoft.com/office/drawing/2014/main" id="{CEC09AF3-E961-460F-ACBF-F7A5D90BC22C}"/>
              </a:ext>
            </a:extLst>
          </p:cNvPr>
          <p:cNvSpPr/>
          <p:nvPr/>
        </p:nvSpPr>
        <p:spPr>
          <a:xfrm>
            <a:off x="2421411" y="5940187"/>
            <a:ext cx="4301177" cy="369332"/>
          </a:xfrm>
          <a:prstGeom prst="rect">
            <a:avLst/>
          </a:prstGeom>
        </p:spPr>
        <p:txBody>
          <a:bodyPr wrap="none">
            <a:spAutoFit/>
          </a:bodyPr>
          <a:lstStyle/>
          <a:p>
            <a:r>
              <a:rPr lang="en-US" dirty="0"/>
              <a:t>https://agilemanifesto.org/principles.html</a:t>
            </a:r>
          </a:p>
        </p:txBody>
      </p:sp>
    </p:spTree>
    <p:extLst>
      <p:ext uri="{BB962C8B-B14F-4D97-AF65-F5344CB8AC3E}">
        <p14:creationId xmlns:p14="http://schemas.microsoft.com/office/powerpoint/2010/main" val="2042241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2D9C-2C99-4F66-B48C-4EE9952CEC9F}"/>
              </a:ext>
            </a:extLst>
          </p:cNvPr>
          <p:cNvSpPr>
            <a:spLocks noGrp="1"/>
          </p:cNvSpPr>
          <p:nvPr>
            <p:ph type="title"/>
          </p:nvPr>
        </p:nvSpPr>
        <p:spPr/>
        <p:txBody>
          <a:bodyPr/>
          <a:lstStyle/>
          <a:p>
            <a:r>
              <a:rPr lang="en-US" dirty="0"/>
              <a:t>Who does what?</a:t>
            </a:r>
          </a:p>
        </p:txBody>
      </p:sp>
      <p:sp>
        <p:nvSpPr>
          <p:cNvPr id="3" name="Content Placeholder 2">
            <a:extLst>
              <a:ext uri="{FF2B5EF4-FFF2-40B4-BE49-F238E27FC236}">
                <a16:creationId xmlns:a16="http://schemas.microsoft.com/office/drawing/2014/main" id="{99681AD8-B23F-4C71-BACC-BC0F01204BDC}"/>
              </a:ext>
            </a:extLst>
          </p:cNvPr>
          <p:cNvSpPr>
            <a:spLocks noGrp="1"/>
          </p:cNvSpPr>
          <p:nvPr>
            <p:ph idx="1"/>
          </p:nvPr>
        </p:nvSpPr>
        <p:spPr/>
        <p:txBody>
          <a:bodyPr>
            <a:normAutofit/>
          </a:bodyPr>
          <a:lstStyle/>
          <a:p>
            <a:r>
              <a:rPr lang="en-US" dirty="0"/>
              <a:t>This whole section is really confusing to me as I struggle to find out </a:t>
            </a:r>
            <a:r>
              <a:rPr lang="en-US" b="1" dirty="0"/>
              <a:t>which level of the project team is doing what?</a:t>
            </a:r>
          </a:p>
          <a:p>
            <a:r>
              <a:rPr lang="en-US" dirty="0"/>
              <a:t>It feels like there are times where the article discusses high-level architecture decisions and then turns around and say that it should be implemented before being added to the architectural vision.</a:t>
            </a:r>
          </a:p>
          <a:p>
            <a:r>
              <a:rPr lang="en-US" dirty="0"/>
              <a:t>It just confuses me because I wouldn't think a software architect would be concerned with actual implementation, but rather more high level decisions.</a:t>
            </a:r>
          </a:p>
        </p:txBody>
      </p:sp>
    </p:spTree>
    <p:extLst>
      <p:ext uri="{BB962C8B-B14F-4D97-AF65-F5344CB8AC3E}">
        <p14:creationId xmlns:p14="http://schemas.microsoft.com/office/powerpoint/2010/main" val="22272098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AF01-362E-4C12-8D8F-1F5521EB506A}"/>
              </a:ext>
            </a:extLst>
          </p:cNvPr>
          <p:cNvSpPr>
            <a:spLocks noGrp="1"/>
          </p:cNvSpPr>
          <p:nvPr>
            <p:ph type="title"/>
          </p:nvPr>
        </p:nvSpPr>
        <p:spPr/>
        <p:txBody>
          <a:bodyPr/>
          <a:lstStyle/>
          <a:p>
            <a:r>
              <a:rPr lang="en-US" dirty="0"/>
              <a:t>Source of the confusion?</a:t>
            </a:r>
          </a:p>
        </p:txBody>
      </p:sp>
      <p:sp>
        <p:nvSpPr>
          <p:cNvPr id="3" name="Content Placeholder 2">
            <a:extLst>
              <a:ext uri="{FF2B5EF4-FFF2-40B4-BE49-F238E27FC236}">
                <a16:creationId xmlns:a16="http://schemas.microsoft.com/office/drawing/2014/main" id="{BF7FBB3E-012E-4675-9568-1F573A49CF5D}"/>
              </a:ext>
            </a:extLst>
          </p:cNvPr>
          <p:cNvSpPr>
            <a:spLocks noGrp="1"/>
          </p:cNvSpPr>
          <p:nvPr>
            <p:ph idx="1"/>
          </p:nvPr>
        </p:nvSpPr>
        <p:spPr/>
        <p:txBody>
          <a:bodyPr/>
          <a:lstStyle/>
          <a:p>
            <a:pPr marL="0" indent="0">
              <a:buNone/>
            </a:pPr>
            <a:r>
              <a:rPr lang="en-US" b="1" dirty="0"/>
              <a:t>Principle: Prove it with working software</a:t>
            </a:r>
          </a:p>
          <a:p>
            <a:endParaRPr lang="en-US" dirty="0"/>
          </a:p>
          <a:p>
            <a:pPr marL="0" indent="0">
              <a:buNone/>
            </a:pPr>
            <a:r>
              <a:rPr lang="en-US" dirty="0"/>
              <a:t>Scott Ambler put it this way: </a:t>
            </a:r>
            <a:r>
              <a:rPr lang="en-US" dirty="0">
                <a:solidFill>
                  <a:srgbClr val="FF0000"/>
                </a:solidFill>
              </a:rPr>
              <a:t>"[P]rove it with code."</a:t>
            </a:r>
            <a:r>
              <a:rPr lang="en-US" dirty="0"/>
              <a:t> Any architecture that the team thinks it needs or any decisions that the team needs to make about the product's architecture should be proven with code.</a:t>
            </a:r>
          </a:p>
        </p:txBody>
      </p:sp>
    </p:spTree>
    <p:extLst>
      <p:ext uri="{BB962C8B-B14F-4D97-AF65-F5344CB8AC3E}">
        <p14:creationId xmlns:p14="http://schemas.microsoft.com/office/powerpoint/2010/main" val="2713070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9BCE-8125-4B2C-89D0-FFE0D2D3D4F1}"/>
              </a:ext>
            </a:extLst>
          </p:cNvPr>
          <p:cNvSpPr>
            <a:spLocks noGrp="1"/>
          </p:cNvSpPr>
          <p:nvPr>
            <p:ph type="title"/>
          </p:nvPr>
        </p:nvSpPr>
        <p:spPr/>
        <p:txBody>
          <a:bodyPr/>
          <a:lstStyle/>
          <a:p>
            <a:r>
              <a:rPr lang="en-US" dirty="0"/>
              <a:t>What that means</a:t>
            </a:r>
          </a:p>
        </p:txBody>
      </p:sp>
      <p:sp>
        <p:nvSpPr>
          <p:cNvPr id="3" name="Content Placeholder 2">
            <a:extLst>
              <a:ext uri="{FF2B5EF4-FFF2-40B4-BE49-F238E27FC236}">
                <a16:creationId xmlns:a16="http://schemas.microsoft.com/office/drawing/2014/main" id="{E8B5B90A-116A-46F6-9854-7EE476DFD5EC}"/>
              </a:ext>
            </a:extLst>
          </p:cNvPr>
          <p:cNvSpPr>
            <a:spLocks noGrp="1"/>
          </p:cNvSpPr>
          <p:nvPr>
            <p:ph idx="1"/>
          </p:nvPr>
        </p:nvSpPr>
        <p:spPr/>
        <p:txBody>
          <a:bodyPr/>
          <a:lstStyle/>
          <a:p>
            <a:r>
              <a:rPr lang="en-US" dirty="0"/>
              <a:t>The architect determines the </a:t>
            </a:r>
            <a:r>
              <a:rPr lang="en-US" b="1" dirty="0"/>
              <a:t>simplest solution </a:t>
            </a:r>
            <a:r>
              <a:rPr lang="en-US" dirty="0"/>
              <a:t>using technical spikes.</a:t>
            </a:r>
          </a:p>
          <a:p>
            <a:pPr lvl="1"/>
            <a:r>
              <a:rPr lang="en-US" dirty="0"/>
              <a:t>Team members help code the different alternatives.</a:t>
            </a:r>
          </a:p>
          <a:p>
            <a:endParaRPr lang="en-US" dirty="0"/>
          </a:p>
          <a:p>
            <a:endParaRPr lang="en-US" dirty="0"/>
          </a:p>
          <a:p>
            <a:r>
              <a:rPr lang="en-US" dirty="0"/>
              <a:t>The team otherwise </a:t>
            </a:r>
            <a:r>
              <a:rPr lang="en-US" b="1" dirty="0"/>
              <a:t>self-organizes</a:t>
            </a:r>
            <a:r>
              <a:rPr lang="en-US" dirty="0"/>
              <a:t>: it decides for itself how to “divide up” the vision for implementation.</a:t>
            </a:r>
          </a:p>
          <a:p>
            <a:endParaRPr lang="en-US" dirty="0"/>
          </a:p>
        </p:txBody>
      </p:sp>
    </p:spTree>
    <p:extLst>
      <p:ext uri="{BB962C8B-B14F-4D97-AF65-F5344CB8AC3E}">
        <p14:creationId xmlns:p14="http://schemas.microsoft.com/office/powerpoint/2010/main" val="3466623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2007FairfaxShowcaseSE-Slides-Bohner">
  <a:themeElements>
    <a:clrScheme name="">
      <a:dk1>
        <a:srgbClr val="000000"/>
      </a:dk1>
      <a:lt1>
        <a:srgbClr val="FFFFFF"/>
      </a:lt1>
      <a:dk2>
        <a:srgbClr val="FFFFFF"/>
      </a:dk2>
      <a:lt2>
        <a:srgbClr val="808080"/>
      </a:lt2>
      <a:accent1>
        <a:srgbClr val="80000A"/>
      </a:accent1>
      <a:accent2>
        <a:srgbClr val="81460A"/>
      </a:accent2>
      <a:accent3>
        <a:srgbClr val="FFFFFF"/>
      </a:accent3>
      <a:accent4>
        <a:srgbClr val="000000"/>
      </a:accent4>
      <a:accent5>
        <a:srgbClr val="C0AAAA"/>
      </a:accent5>
      <a:accent6>
        <a:srgbClr val="743F08"/>
      </a:accent6>
      <a:hlink>
        <a:srgbClr val="805255"/>
      </a:hlink>
      <a:folHlink>
        <a:srgbClr val="B2B2B2"/>
      </a:folHlink>
    </a:clrScheme>
    <a:fontScheme name="2007FairfaxShowcaseSE-Slides-Boh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2007FairfaxShowcaseSE-Slides-Bohner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2101</Words>
  <Application>Microsoft Office PowerPoint</Application>
  <PresentationFormat>On-screen Show (4:3)</PresentationFormat>
  <Paragraphs>183</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ＭＳ Ｐゴシック</vt:lpstr>
      <vt:lpstr>Arial</vt:lpstr>
      <vt:lpstr>Arial Black</vt:lpstr>
      <vt:lpstr>Calibri</vt:lpstr>
      <vt:lpstr>Times New Roman</vt:lpstr>
      <vt:lpstr>Wingdings</vt:lpstr>
      <vt:lpstr>2007FairfaxShowcaseSE-Slides-Bohner</vt:lpstr>
      <vt:lpstr>What does this program do?</vt:lpstr>
      <vt:lpstr>CSSE 374 Software Design  Agile and Greenfield</vt:lpstr>
      <vt:lpstr>Outline</vt:lpstr>
      <vt:lpstr>What is agile??</vt:lpstr>
      <vt:lpstr>12 principles (1/2)</vt:lpstr>
      <vt:lpstr>12 principles (1/2)</vt:lpstr>
      <vt:lpstr>Who does what?</vt:lpstr>
      <vt:lpstr>Source of the confusion?</vt:lpstr>
      <vt:lpstr>What that means</vt:lpstr>
      <vt:lpstr>“Simplest thing that works”</vt:lpstr>
      <vt:lpstr>Scaled Agile Framework (SAFe)</vt:lpstr>
      <vt:lpstr>Does anyone do both?</vt:lpstr>
      <vt:lpstr>Discussion questions</vt:lpstr>
      <vt:lpstr>Discussion question 1 on agile</vt:lpstr>
      <vt:lpstr>Discussion question 2 on agile</vt:lpstr>
      <vt:lpstr>Discussion question 3 on agile</vt:lpstr>
      <vt:lpstr>Questions on the case studies</vt:lpstr>
      <vt:lpstr>Seeing the connection</vt:lpstr>
      <vt:lpstr>What you read in Chapter 3</vt:lpstr>
      <vt:lpstr>How I read Chapter 3</vt:lpstr>
      <vt:lpstr>My Ch 3 notes</vt:lpstr>
      <vt:lpstr>Why we read these cases</vt:lpstr>
      <vt:lpstr>Where is the design?</vt:lpstr>
      <vt:lpstr>Figure 4.5 – FCAPS domain model</vt:lpstr>
      <vt:lpstr>Figure 4.7 – Client Architecture</vt:lpstr>
      <vt:lpstr>Figure 4.7 – Server Architecture</vt:lpstr>
      <vt:lpstr>Figure 5.8 – “Big Data” final architecture</vt:lpstr>
      <vt:lpstr>How do you read Figure 5.3?</vt:lpstr>
      <vt:lpstr>Real world example?</vt:lpstr>
      <vt:lpstr>What do you focus on?</vt:lpstr>
      <vt:lpstr>Other drivers?</vt:lpstr>
      <vt:lpstr>Advanced Databases?</vt:lpstr>
      <vt:lpstr>Relying on external technologies</vt:lpstr>
      <vt:lpstr>Design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374 Software Design  Agile and Greenfield</dc:title>
  <dc:creator>Hays, Mark A</dc:creator>
  <cp:lastModifiedBy>Hays, Mark A</cp:lastModifiedBy>
  <cp:revision>105</cp:revision>
  <dcterms:created xsi:type="dcterms:W3CDTF">2019-02-05T14:04:09Z</dcterms:created>
  <dcterms:modified xsi:type="dcterms:W3CDTF">2019-02-05T16:34:14Z</dcterms:modified>
</cp:coreProperties>
</file>