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544" r:id="rId2"/>
    <p:sldId id="546" r:id="rId3"/>
    <p:sldId id="550" r:id="rId4"/>
    <p:sldId id="625" r:id="rId5"/>
    <p:sldId id="551" r:id="rId6"/>
    <p:sldId id="662" r:id="rId7"/>
    <p:sldId id="663" r:id="rId8"/>
    <p:sldId id="626" r:id="rId9"/>
    <p:sldId id="613" r:id="rId10"/>
    <p:sldId id="553" r:id="rId11"/>
    <p:sldId id="616" r:id="rId12"/>
    <p:sldId id="628" r:id="rId13"/>
    <p:sldId id="654" r:id="rId14"/>
    <p:sldId id="627" r:id="rId15"/>
    <p:sldId id="675" r:id="rId16"/>
    <p:sldId id="630" r:id="rId17"/>
    <p:sldId id="657" r:id="rId18"/>
    <p:sldId id="658" r:id="rId19"/>
    <p:sldId id="659" r:id="rId20"/>
    <p:sldId id="660" r:id="rId21"/>
    <p:sldId id="661" r:id="rId22"/>
    <p:sldId id="629" r:id="rId23"/>
    <p:sldId id="632" r:id="rId24"/>
    <p:sldId id="631" r:id="rId25"/>
    <p:sldId id="634" r:id="rId26"/>
    <p:sldId id="646" r:id="rId27"/>
    <p:sldId id="633" r:id="rId28"/>
    <p:sldId id="645" r:id="rId29"/>
    <p:sldId id="635" r:id="rId30"/>
    <p:sldId id="640" r:id="rId31"/>
    <p:sldId id="664" r:id="rId32"/>
    <p:sldId id="647" r:id="rId33"/>
    <p:sldId id="643" r:id="rId34"/>
    <p:sldId id="648" r:id="rId35"/>
    <p:sldId id="649" r:id="rId36"/>
    <p:sldId id="650" r:id="rId37"/>
    <p:sldId id="651" r:id="rId38"/>
    <p:sldId id="652" r:id="rId39"/>
    <p:sldId id="653" r:id="rId40"/>
    <p:sldId id="655" r:id="rId41"/>
    <p:sldId id="656" r:id="rId42"/>
    <p:sldId id="665" r:id="rId43"/>
    <p:sldId id="668" r:id="rId44"/>
    <p:sldId id="619" r:id="rId45"/>
    <p:sldId id="670" r:id="rId46"/>
    <p:sldId id="671" r:id="rId47"/>
    <p:sldId id="672" r:id="rId48"/>
    <p:sldId id="673" r:id="rId49"/>
    <p:sldId id="595" r:id="rId50"/>
    <p:sldId id="596" r:id="rId51"/>
    <p:sldId id="597" r:id="rId52"/>
    <p:sldId id="598" r:id="rId53"/>
    <p:sldId id="599" r:id="rId54"/>
    <p:sldId id="600" r:id="rId55"/>
    <p:sldId id="601" r:id="rId56"/>
    <p:sldId id="602" r:id="rId57"/>
    <p:sldId id="603" r:id="rId58"/>
    <p:sldId id="604" r:id="rId59"/>
    <p:sldId id="605" r:id="rId60"/>
    <p:sldId id="606" r:id="rId61"/>
    <p:sldId id="607" r:id="rId62"/>
    <p:sldId id="608" r:id="rId63"/>
    <p:sldId id="609" r:id="rId64"/>
    <p:sldId id="610" r:id="rId65"/>
    <p:sldId id="611" r:id="rId66"/>
    <p:sldId id="612" r:id="rId67"/>
    <p:sldId id="674" r:id="rId68"/>
    <p:sldId id="669" r:id="rId69"/>
    <p:sldId id="390" r:id="rId7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3366FF"/>
    <a:srgbClr val="3333FF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92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70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8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0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E45C8-8FA0-4A6F-B5BB-4C475DEF2CFF}" type="slidenum">
              <a:rPr lang="pt-BR" smtClean="0"/>
              <a:pPr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sp>
        <p:nvSpPr>
          <p:cNvPr id="1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2844" y="6429396"/>
            <a:ext cx="2133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1F707011-0B4C-4C42-85C8-8AA1A6F89E54}" type="datetime1">
              <a:rPr lang="pt-BR" smtClean="0"/>
              <a:t>27/02/2016</a:t>
            </a:fld>
            <a:endParaRPr lang="pt-BR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61145"/>
            <a:ext cx="2895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67556" y="6452636"/>
            <a:ext cx="2133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724C3-4D3F-42F8-9EDF-7871907B9AA3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147BA-3BF9-4001-B87C-49B6779A2DAD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/>
                <a:latin typeface="+mj-lt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sp>
        <p:nvSpPr>
          <p:cNvPr id="11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42844" y="6492875"/>
            <a:ext cx="2133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1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92874"/>
            <a:ext cx="2895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1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867556" y="6447789"/>
            <a:ext cx="2133600" cy="365125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878A3FFA-B19A-4239-AB3B-E58385610D46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6B7A-9366-421D-8B01-F3C37DD3D7AE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E21E-FB93-470F-94B6-63F2A6427159}" type="datetime1">
              <a:rPr lang="pt-BR" smtClean="0"/>
              <a:t>27/02/2016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9D2-B8DE-417D-B665-A5AC56DCD23E}" type="datetime1">
              <a:rPr lang="pt-BR" smtClean="0"/>
              <a:t>27/02/2016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390E-81D1-4E76-8556-FE8DD316116A}" type="datetime1">
              <a:rPr lang="pt-BR" smtClean="0"/>
              <a:t>27/02/2016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68E36-1007-4313-8E13-CB73D70BC0A1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BFF4-592F-4416-A1F6-0949F59EA42E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E55E9-20E1-4B00-90C8-52FAB1FDCAE9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42844" y="528638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Prof. Juarez Bento da Silva, Dr. Eng.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59832" y="188640"/>
            <a:ext cx="53303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Universidade Federal de Santa Catarina</a:t>
            </a:r>
            <a:endParaRPr lang="pt-BR" sz="2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Narrow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Bacharelado em Tecnologias da Informação e Comunicação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79512" y="5857892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latin typeface="Calibri" panose="020F0502020204030204" pitchFamily="34" charset="0"/>
                <a:cs typeface="Calibri" panose="020F0502020204030204" pitchFamily="34" charset="0"/>
              </a:rPr>
              <a:t>Fevereiro </a:t>
            </a:r>
            <a:r>
              <a:rPr lang="pt-BR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latin typeface="Calibri" panose="020F0502020204030204" pitchFamily="34" charset="0"/>
                <a:cs typeface="Calibri" panose="020F0502020204030204" pitchFamily="34" charset="0"/>
              </a:rPr>
              <a:t>- 2016</a:t>
            </a:r>
            <a:endParaRPr lang="pt-BR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16180" y="3404738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UNIDADE 3 – Rendimento, Custo e Potência computacional</a:t>
            </a:r>
            <a:endParaRPr lang="pt-BR" sz="2800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79512" y="2217778"/>
            <a:ext cx="878497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ARA 7244 – Estrutura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20481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Rendimento e tempo de execução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786304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O rendimento de um computador </a:t>
            </a:r>
            <a:r>
              <a:rPr lang="pt-BR" sz="2800" b="1" i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x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é inversamente proporcional ao tempo de execução: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40B1-ADBE-499E-A449-0128F97BB700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24" y="2024844"/>
            <a:ext cx="61626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Rendimento e tempo de execução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40B1-ADBE-499E-A449-0128F97BB700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178848" y="980728"/>
            <a:ext cx="878630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Computador </a:t>
            </a:r>
            <a:r>
              <a:rPr lang="pt-BR" sz="2800" b="1" i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x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e n% mais rápido que o computador Y: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140612" y="3412765"/>
            <a:ext cx="878630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Computador </a:t>
            </a:r>
            <a:r>
              <a:rPr lang="pt-BR" sz="2800" b="1" i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y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é n% mais lento que o computador X: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74" y="1838260"/>
            <a:ext cx="6496050" cy="12096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474" y="4428446"/>
            <a:ext cx="64103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/>
              <a:t>Tempo de Execução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40B1-ADBE-499E-A449-0128F97BB700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178848" y="980728"/>
            <a:ext cx="8786304" cy="53285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Tempo de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resposta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: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  <a:p>
            <a:pPr marL="800100" lvl="1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Contagem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corrida do tempo:</a:t>
            </a:r>
          </a:p>
          <a:p>
            <a:pPr marL="800100" lvl="1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Esperando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o tempo de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entrada/saída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, acesso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ao disco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, agendamento de OS,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etc.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  <a:p>
            <a:pPr marL="800100" lvl="1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Número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Útil , mas muitas vezes não é bom para fins de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comparação.</a:t>
            </a:r>
          </a:p>
          <a:p>
            <a:pPr marL="342900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Tempo de Execução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Tempo gasto ao executar as instruções do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programa.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  <a:p>
            <a:pPr marL="800100" lvl="1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Não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conta o tempo de espera para escalonamento de E/S ou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OS.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  <a:p>
            <a:pPr marL="800100" lvl="1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Pode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ser medido em segundos,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ou;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  <a:p>
            <a:pPr marL="800100" lvl="1" indent="-342900">
              <a:lnSpc>
                <a:spcPct val="110000"/>
              </a:lnSpc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Pode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estar relacionado ao número de ciclos de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clock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 da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CPU.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err="1" smtClean="0"/>
              <a:t>Clock</a:t>
            </a:r>
            <a:r>
              <a:rPr lang="pt-BR" sz="2800" dirty="0" smtClean="0"/>
              <a:t> (Relógio)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6304" cy="54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95300" indent="-495300">
              <a:buFont typeface="Wingdings 2" pitchFamily="18" charset="2"/>
              <a:buNone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</a:t>
            </a:r>
            <a:r>
              <a:rPr lang="pt-BR" sz="3200" b="1" i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do sistema determina quando os eventos ocorrem no hardware.</a:t>
            </a:r>
          </a:p>
          <a:p>
            <a:pPr marL="495300" indent="-495300">
              <a:buFont typeface="Arial Narrow" pitchFamily="34" charset="0"/>
              <a:buChar char="−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Período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:</a:t>
            </a:r>
          </a:p>
          <a:p>
            <a:pPr marL="952500" lvl="1" indent="-495300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em que ocorre um ciclo (pulso)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1409700" lvl="2" indent="-495300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É medido em frações de segundo. </a:t>
            </a:r>
          </a:p>
          <a:p>
            <a:pPr marL="1409700" lvl="2" indent="-495300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Por exemplo 0,25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nanosegundos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495300" indent="-495300">
              <a:buFont typeface="Arial Narrow" pitchFamily="34" charset="0"/>
              <a:buChar char="−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Freqüência (Velocidade)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:</a:t>
            </a:r>
          </a:p>
          <a:p>
            <a:pPr marL="952500" lvl="1" indent="-495300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É o inverso do período.</a:t>
            </a:r>
          </a:p>
          <a:p>
            <a:pPr marL="1409700" lvl="2" indent="-495300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É medida em ciclos por segundo.</a:t>
            </a:r>
          </a:p>
          <a:p>
            <a:pPr marL="1409700" lvl="2" indent="-495300">
              <a:buFont typeface="Arial Narrow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Por exemplo 4GHz (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gigahertz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).</a:t>
            </a:r>
            <a:endParaRPr lang="pt-BR" sz="3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A6FF-30B5-494D-BB0D-7C94CE2E7DBA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Ciclos </a:t>
            </a:r>
            <a:r>
              <a:rPr lang="pt-BR" dirty="0" smtClean="0"/>
              <a:t>de </a:t>
            </a:r>
            <a:r>
              <a:rPr lang="pt-BR" dirty="0" err="1" smtClean="0"/>
              <a:t>Clock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30" y="2875166"/>
            <a:ext cx="6310287" cy="2078996"/>
          </a:xfrm>
          <a:prstGeom prst="rect">
            <a:avLst/>
          </a:prstGeom>
        </p:spPr>
      </p:pic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903048" y="3186541"/>
            <a:ext cx="1692852" cy="43204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pt-BR" sz="1800" dirty="0" err="1"/>
              <a:t>Clock</a:t>
            </a:r>
            <a:r>
              <a:rPr lang="pt-BR" sz="1800" dirty="0"/>
              <a:t> (</a:t>
            </a:r>
            <a:r>
              <a:rPr lang="pt-BR" sz="1800" dirty="0" smtClean="0"/>
              <a:t>ciclos)</a:t>
            </a:r>
          </a:p>
        </p:txBody>
      </p:sp>
      <p:sp>
        <p:nvSpPr>
          <p:cNvPr id="24" name="Espaço Reservado para Conteúdo 8"/>
          <p:cNvSpPr txBox="1">
            <a:spLocks/>
          </p:cNvSpPr>
          <p:nvPr/>
        </p:nvSpPr>
        <p:spPr>
          <a:xfrm>
            <a:off x="146300" y="3682433"/>
            <a:ext cx="2500330" cy="6113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Calibri" pitchFamily="34" charset="0"/>
              <a:buNone/>
            </a:pPr>
            <a:r>
              <a:rPr lang="pt-BR" sz="1800" dirty="0" smtClean="0"/>
              <a:t>Transferência de Dados e Processamento</a:t>
            </a:r>
          </a:p>
        </p:txBody>
      </p:sp>
      <p:sp>
        <p:nvSpPr>
          <p:cNvPr id="25" name="Espaço Reservado para Conteúdo 8"/>
          <p:cNvSpPr txBox="1">
            <a:spLocks/>
          </p:cNvSpPr>
          <p:nvPr/>
        </p:nvSpPr>
        <p:spPr>
          <a:xfrm>
            <a:off x="377714" y="4438675"/>
            <a:ext cx="2268916" cy="3614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pt-BR"/>
            </a:defPPr>
            <a:lvl1pPr indent="0">
              <a:spcBef>
                <a:spcPct val="20000"/>
              </a:spcBef>
              <a:buFont typeface="Calibri" pitchFamily="34" charset="0"/>
              <a:buNone/>
              <a:defRPr sz="20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/>
                <a:latin typeface="+mj-lt"/>
              </a:defRPr>
            </a:lvl1pPr>
            <a:lvl2pPr marL="742950" indent="-285750">
              <a:spcBef>
                <a:spcPct val="20000"/>
              </a:spcBef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/>
                <a:latin typeface="+mj-lt"/>
              </a:defRPr>
            </a:lvl2pPr>
            <a:lvl3pPr marL="1143000" indent="-228600">
              <a:spcBef>
                <a:spcPct val="20000"/>
              </a:spcBef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/>
                <a:latin typeface="+mj-lt"/>
              </a:defRPr>
            </a:lvl3pPr>
            <a:lvl4pPr marL="1600200" indent="-228600">
              <a:spcBef>
                <a:spcPct val="20000"/>
              </a:spcBef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/>
                <a:latin typeface="+mj-lt"/>
              </a:defRPr>
            </a:lvl4pPr>
            <a:lvl5pPr marL="2057400" indent="-228600">
              <a:spcBef>
                <a:spcPct val="20000"/>
              </a:spcBef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/>
                <a:latin typeface="+mj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pt-BR" sz="1800" dirty="0" smtClean="0"/>
              <a:t>Atualização </a:t>
            </a:r>
            <a:r>
              <a:rPr lang="pt-BR" sz="1800" dirty="0"/>
              <a:t>de Estado</a:t>
            </a:r>
          </a:p>
        </p:txBody>
      </p:sp>
      <p:sp>
        <p:nvSpPr>
          <p:cNvPr id="26" name="Espaço Reservado para Conteúdo 8"/>
          <p:cNvSpPr txBox="1">
            <a:spLocks/>
          </p:cNvSpPr>
          <p:nvPr/>
        </p:nvSpPr>
        <p:spPr>
          <a:xfrm>
            <a:off x="176943" y="986592"/>
            <a:ext cx="8810617" cy="1364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800" dirty="0" smtClean="0"/>
              <a:t>Quase todos os computadores utilizam um </a:t>
            </a:r>
            <a:r>
              <a:rPr lang="pt-BR" sz="2800" dirty="0" err="1" smtClean="0"/>
              <a:t>clock</a:t>
            </a:r>
            <a:r>
              <a:rPr lang="pt-BR" sz="2800" dirty="0" smtClean="0"/>
              <a:t> com una frequência constante que comanda as operações do hardware digital.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39353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Ciclos </a:t>
            </a:r>
            <a:r>
              <a:rPr lang="pt-BR" dirty="0" smtClean="0"/>
              <a:t>de </a:t>
            </a:r>
            <a:r>
              <a:rPr lang="pt-BR" dirty="0" err="1" smtClean="0"/>
              <a:t>Clock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672" y="4004690"/>
            <a:ext cx="8858312" cy="260870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00" dirty="0" smtClean="0"/>
              <a:t>Taxa de </a:t>
            </a:r>
            <a:r>
              <a:rPr lang="pt-BR" sz="2600" dirty="0" err="1" smtClean="0"/>
              <a:t>Clock</a:t>
            </a:r>
            <a:r>
              <a:rPr lang="pt-BR" sz="2600" dirty="0" smtClean="0"/>
              <a:t> = Frequência de </a:t>
            </a:r>
            <a:r>
              <a:rPr lang="pt-BR" sz="2600" dirty="0" err="1" smtClean="0"/>
              <a:t>Clock</a:t>
            </a:r>
            <a:r>
              <a:rPr lang="pt-BR" sz="2600" dirty="0" smtClean="0"/>
              <a:t> = Ciclos por segundo</a:t>
            </a:r>
          </a:p>
          <a:p>
            <a:pPr>
              <a:spcBef>
                <a:spcPts val="0"/>
              </a:spcBef>
            </a:pPr>
            <a:r>
              <a:rPr lang="pt-BR" sz="2600" dirty="0" smtClean="0"/>
              <a:t>1 Hz = 1 </a:t>
            </a:r>
            <a:r>
              <a:rPr lang="pt-BR" sz="2600" dirty="0" smtClean="0"/>
              <a:t>ciclo/s</a:t>
            </a:r>
            <a:r>
              <a:rPr lang="pt-BR" sz="2600" dirty="0" smtClean="0"/>
              <a:t>			1 KHz = 10</a:t>
            </a:r>
            <a:r>
              <a:rPr lang="pt-BR" sz="2600" baseline="30000" dirty="0" smtClean="0"/>
              <a:t>3</a:t>
            </a:r>
            <a:r>
              <a:rPr lang="pt-BR" sz="2600" dirty="0" smtClean="0"/>
              <a:t> </a:t>
            </a:r>
            <a:r>
              <a:rPr lang="pt-BR" sz="2600" dirty="0" smtClean="0"/>
              <a:t>ciclo/s</a:t>
            </a:r>
            <a:endParaRPr lang="pt-BR" sz="2600" dirty="0" smtClean="0"/>
          </a:p>
          <a:p>
            <a:pPr>
              <a:spcBef>
                <a:spcPts val="0"/>
              </a:spcBef>
            </a:pPr>
            <a:r>
              <a:rPr lang="pt-BR" sz="2600" dirty="0" smtClean="0"/>
              <a:t>1 MHz = 106 </a:t>
            </a:r>
            <a:r>
              <a:rPr lang="pt-BR" sz="2600" dirty="0" smtClean="0"/>
              <a:t>ciclo/s</a:t>
            </a:r>
            <a:r>
              <a:rPr lang="pt-BR" sz="2600" dirty="0" smtClean="0"/>
              <a:t>		1 GHz = 10</a:t>
            </a:r>
            <a:r>
              <a:rPr lang="pt-BR" sz="2600" baseline="30000" dirty="0" smtClean="0"/>
              <a:t>9</a:t>
            </a:r>
            <a:r>
              <a:rPr lang="pt-BR" sz="2600" dirty="0" smtClean="0"/>
              <a:t> </a:t>
            </a:r>
            <a:r>
              <a:rPr lang="pt-BR" sz="2600" dirty="0" smtClean="0"/>
              <a:t>ciclo/s</a:t>
            </a:r>
            <a:endParaRPr lang="pt-BR" sz="2600" dirty="0" smtClean="0"/>
          </a:p>
          <a:p>
            <a:pPr>
              <a:spcBef>
                <a:spcPts val="0"/>
              </a:spcBef>
            </a:pPr>
            <a:r>
              <a:rPr lang="pt-BR" sz="2600" dirty="0" smtClean="0"/>
              <a:t>2 GHz </a:t>
            </a:r>
            <a:r>
              <a:rPr lang="pt-BR" sz="2600" dirty="0" err="1" smtClean="0"/>
              <a:t>clock</a:t>
            </a:r>
            <a:r>
              <a:rPr lang="pt-BR" sz="2600" dirty="0" smtClean="0"/>
              <a:t> tem um tempo de ciclo = 1/(2×10</a:t>
            </a:r>
            <a:r>
              <a:rPr lang="pt-BR" sz="2600" baseline="30000" dirty="0" smtClean="0"/>
              <a:t>9</a:t>
            </a:r>
            <a:r>
              <a:rPr lang="pt-BR" sz="2600" dirty="0" smtClean="0"/>
              <a:t>) = 0,5 </a:t>
            </a:r>
            <a:r>
              <a:rPr lang="pt-BR" sz="2600" dirty="0" err="1" smtClean="0"/>
              <a:t>nanosegundos</a:t>
            </a:r>
            <a:r>
              <a:rPr lang="pt-BR" sz="2600" dirty="0" smtClean="0"/>
              <a:t> (</a:t>
            </a:r>
            <a:r>
              <a:rPr lang="pt-BR" sz="2600" dirty="0" err="1" smtClean="0"/>
              <a:t>ns</a:t>
            </a:r>
            <a:r>
              <a:rPr lang="pt-BR" sz="2600" dirty="0" smtClean="0"/>
              <a:t>)</a:t>
            </a:r>
            <a:endParaRPr lang="pt-BR" sz="2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3608" y="1920865"/>
            <a:ext cx="6552728" cy="124491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971178"/>
            <a:ext cx="6981260" cy="976053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854497" y="3163784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002060"/>
                </a:solidFill>
              </a:rPr>
              <a:t>Ciclo 1</a:t>
            </a:r>
            <a:endParaRPr lang="pt-BR" sz="2000" i="1" dirty="0">
              <a:solidFill>
                <a:srgbClr val="00206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030060" y="3175567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002060"/>
                </a:solidFill>
              </a:rPr>
              <a:t>Ciclo 2</a:t>
            </a:r>
            <a:endParaRPr lang="pt-BR" sz="2000" i="1" dirty="0">
              <a:solidFill>
                <a:srgbClr val="00206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88890" y="3165782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002060"/>
                </a:solidFill>
              </a:rPr>
              <a:t>Ciclo 3</a:t>
            </a:r>
            <a:endParaRPr lang="pt-BR" sz="2000" i="1" dirty="0">
              <a:solidFill>
                <a:srgbClr val="002060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 flipH="1">
            <a:off x="3318564" y="3375622"/>
            <a:ext cx="64326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1211228" y="3377311"/>
            <a:ext cx="64326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5445621" y="3368370"/>
            <a:ext cx="64326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6872313" y="3354804"/>
            <a:ext cx="584764" cy="49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4831605" y="3362368"/>
            <a:ext cx="584764" cy="49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733800" y="3376525"/>
            <a:ext cx="584764" cy="49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230568" y="3068960"/>
            <a:ext cx="0" cy="49493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318564" y="3064868"/>
            <a:ext cx="0" cy="49493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5416369" y="3008442"/>
            <a:ext cx="0" cy="49493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7466294" y="2970304"/>
            <a:ext cx="0" cy="49493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3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Ciclos </a:t>
            </a:r>
            <a:r>
              <a:rPr lang="pt-BR" dirty="0" smtClean="0"/>
              <a:t>de </a:t>
            </a:r>
            <a:r>
              <a:rPr lang="pt-BR" dirty="0" err="1" smtClean="0"/>
              <a:t>Clock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08720"/>
            <a:ext cx="8858312" cy="9361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Nós usamos frequentemente ciclos de </a:t>
            </a:r>
            <a:r>
              <a:rPr lang="pt-BR" sz="2800" dirty="0" err="1"/>
              <a:t>clock</a:t>
            </a:r>
            <a:r>
              <a:rPr lang="pt-BR" sz="2800" dirty="0"/>
              <a:t> para medir o tempo de execução da </a:t>
            </a:r>
            <a:r>
              <a:rPr lang="pt-BR" sz="2800" dirty="0" smtClean="0"/>
              <a:t>CPU.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8514051" cy="6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Computador A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tem um período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de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250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ps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(pico segundos) e um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CPI = 2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para certo programa.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Computador B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tem um período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de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500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ps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e um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CPI = 1,2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para o mesmo programa.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32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Qual computador é mais rápido e quanto?</a:t>
            </a:r>
            <a:endParaRPr lang="pt-BR" sz="3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9481-3756-49B1-ABAD-31F6D72E9712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9"/>
            <a:ext cx="8784976" cy="331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São usadas a equações:</a:t>
            </a:r>
          </a:p>
          <a:p>
            <a:pPr marL="342900" indent="-342900">
              <a:buFont typeface="Wingdings 2" pitchFamily="18" charset="2"/>
              <a:buNone/>
              <a:defRPr/>
            </a:pPr>
            <a:endParaRPr lang="pt-BR" sz="32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285750" indent="-28575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CPU = Ciclos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para o programa X Período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endParaRPr lang="pt-BR" sz="32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285750" indent="-28575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Ciclos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Número de instruções X CPI</a:t>
            </a:r>
          </a:p>
          <a:p>
            <a:pPr marL="285750" indent="-285750">
              <a:buFont typeface="Calibri" pitchFamily="34" charset="0"/>
              <a:buChar char="–"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de CPU</a:t>
            </a:r>
            <a:r>
              <a:rPr lang="pt-BR" sz="32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/ Tempo de CPU</a:t>
            </a:r>
            <a:r>
              <a:rPr lang="pt-BR" sz="32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n</a:t>
            </a:r>
          </a:p>
          <a:p>
            <a:pPr marL="342900" indent="-342900">
              <a:buFont typeface="Wingdings 2" pitchFamily="18" charset="2"/>
              <a:buNone/>
              <a:defRPr/>
            </a:pPr>
            <a:endParaRPr lang="pt-BR" sz="32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3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4AD5-5EFD-40EA-A0A7-034BBCFAE9C8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6304" cy="438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de CPU para A: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Tempo CPU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Ciclos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X Período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endParaRPr lang="pt-BR" sz="2800" b="1" baseline="-25000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                          = Ciclos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x 250 os</a:t>
            </a:r>
          </a:p>
          <a:p>
            <a:pPr marL="342900" indent="-342900">
              <a:buFont typeface="Wingdings 2" pitchFamily="18" charset="2"/>
              <a:buNone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Ciclos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do programa na CPU A: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Ciclos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Número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instruções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x CPI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                            = I x 2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Ao final: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 Tempo CPU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I x 2 x 250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ps</a:t>
            </a: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                           = I x 500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ps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8B98-42B3-4444-A40B-F0A622A9CBF0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08720"/>
            <a:ext cx="8461604" cy="4968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/>
              <a:t>UNIDADE 3 – Rendimento, Custo e Potência computacional. </a:t>
            </a:r>
            <a:endParaRPr lang="pt-BR" sz="2800" dirty="0" smtClean="0"/>
          </a:p>
          <a:p>
            <a:pPr marL="757238" lvl="1" indent="-357188">
              <a:spcBef>
                <a:spcPts val="0"/>
              </a:spcBef>
              <a:buNone/>
            </a:pPr>
            <a:r>
              <a:rPr lang="pt-BR" sz="2800" dirty="0" smtClean="0"/>
              <a:t>−	</a:t>
            </a:r>
            <a:r>
              <a:rPr lang="pt-BR" sz="2800" dirty="0" smtClean="0">
                <a:solidFill>
                  <a:srgbClr val="002060"/>
                </a:solidFill>
              </a:rPr>
              <a:t>Rendimento, custo e potência computacional.</a:t>
            </a:r>
          </a:p>
          <a:p>
            <a:pPr marL="757238" lvl="1" indent="-357188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002060"/>
                </a:solidFill>
              </a:rPr>
              <a:t>−</a:t>
            </a:r>
            <a:r>
              <a:rPr lang="pt-BR" sz="2800" dirty="0">
                <a:solidFill>
                  <a:srgbClr val="002060"/>
                </a:solidFill>
              </a:rPr>
              <a:t>	Medindo </a:t>
            </a:r>
            <a:r>
              <a:rPr lang="pt-BR" sz="2800" dirty="0" smtClean="0">
                <a:solidFill>
                  <a:srgbClr val="002060"/>
                </a:solidFill>
              </a:rPr>
              <a:t>Desempenho.</a:t>
            </a:r>
            <a:endParaRPr lang="pt-BR" sz="2800" dirty="0">
              <a:solidFill>
                <a:srgbClr val="002060"/>
              </a:solidFill>
            </a:endParaRPr>
          </a:p>
          <a:p>
            <a:pPr marL="757238" lvl="1" indent="-357188">
              <a:spcBef>
                <a:spcPts val="0"/>
              </a:spcBef>
              <a:buNone/>
            </a:pPr>
            <a:r>
              <a:rPr lang="pt-BR" sz="2800" dirty="0">
                <a:solidFill>
                  <a:srgbClr val="002060"/>
                </a:solidFill>
              </a:rPr>
              <a:t>−	O Tempo de Execução de um </a:t>
            </a:r>
            <a:r>
              <a:rPr lang="pt-BR" sz="2800" dirty="0" smtClean="0">
                <a:solidFill>
                  <a:srgbClr val="002060"/>
                </a:solidFill>
              </a:rPr>
              <a:t>Programa.</a:t>
            </a:r>
            <a:endParaRPr lang="pt-BR" sz="2800" dirty="0">
              <a:solidFill>
                <a:srgbClr val="002060"/>
              </a:solidFill>
            </a:endParaRPr>
          </a:p>
          <a:p>
            <a:pPr marL="757238" lvl="1" indent="-357188">
              <a:spcBef>
                <a:spcPts val="0"/>
              </a:spcBef>
              <a:buNone/>
            </a:pPr>
            <a:r>
              <a:rPr lang="pt-BR" sz="2800" dirty="0">
                <a:solidFill>
                  <a:srgbClr val="002060"/>
                </a:solidFill>
              </a:rPr>
              <a:t>−	Unidades para a Medição de </a:t>
            </a:r>
            <a:r>
              <a:rPr lang="pt-BR" sz="2800" dirty="0" smtClean="0">
                <a:solidFill>
                  <a:srgbClr val="002060"/>
                </a:solidFill>
              </a:rPr>
              <a:t>Desempenho</a:t>
            </a:r>
            <a:r>
              <a:rPr lang="pt-BR" sz="2800" dirty="0" smtClean="0"/>
              <a:t>.</a:t>
            </a:r>
            <a:endParaRPr lang="pt-BR" sz="2800" dirty="0"/>
          </a:p>
          <a:p>
            <a:pPr marL="757238" lvl="1" indent="-357188">
              <a:spcBef>
                <a:spcPts val="0"/>
              </a:spcBef>
              <a:buNone/>
            </a:pPr>
            <a:endParaRPr lang="pt-BR" sz="2800" dirty="0"/>
          </a:p>
          <a:p>
            <a:pPr marL="0" indent="0">
              <a:spcBef>
                <a:spcPts val="0"/>
              </a:spcBef>
              <a:buNone/>
            </a:pP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E14B-3ABB-4098-B94B-8D8AAAD8B24E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4524425"/>
            <a:ext cx="964453" cy="1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786304" cy="438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de CPU para B: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Tempo CPU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Ciclos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x Período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endParaRPr lang="pt-BR" sz="2800" b="1" baseline="-25000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                          = Ciclos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x 500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ps</a:t>
            </a: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Ciclos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do programa na CPU B: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Ciclos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Número de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instruções</a:t>
            </a:r>
            <a:r>
              <a:rPr lang="pt-BR" sz="28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x CPI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                            = I x 1,2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Ao final: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 Tempo CPU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I x 1,2 x 500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ps</a:t>
            </a: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                           = I x 600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ps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53B5-0C40-4285-8B7C-667A07207F5D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4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Conclusão do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786304" cy="36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CPU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I x 500 ps.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CPU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I x 600 ps.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 é mais rápida que B.</a:t>
            </a:r>
          </a:p>
          <a:p>
            <a:pPr marL="342900" indent="-342900">
              <a:buFont typeface="Wingdings 2" pitchFamily="18" charset="2"/>
              <a:buNone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	Tempo de CPU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B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/ Tempo de CPU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</a:t>
            </a:r>
          </a:p>
          <a:p>
            <a:pPr marL="342900" indent="-3429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	I x 600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ps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/ I x 500 </a:t>
            </a:r>
            <a:r>
              <a:rPr lang="pt-BR" sz="28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ps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1.2</a:t>
            </a:r>
          </a:p>
          <a:p>
            <a:pPr marL="342900" indent="-342900">
              <a:buFont typeface="Wingdings 2" pitchFamily="18" charset="2"/>
              <a:buNone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 é mais rápida que B 1,2 vezes.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D52FD-0D2D-4425-A459-31E52DB82174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	</a:t>
            </a:r>
            <a:r>
              <a:rPr lang="pt-BR" dirty="0" smtClean="0"/>
              <a:t> o Rendimento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t-BR" sz="2600" dirty="0"/>
              <a:t>Para melhorar o desempenho, nós precisamos</a:t>
            </a:r>
          </a:p>
          <a:p>
            <a:pPr lvl="1">
              <a:spcBef>
                <a:spcPts val="0"/>
              </a:spcBef>
            </a:pPr>
            <a:r>
              <a:rPr lang="pt-BR" sz="2600" dirty="0" smtClean="0"/>
              <a:t>Reduzir </a:t>
            </a:r>
            <a:r>
              <a:rPr lang="pt-BR" sz="2600" dirty="0"/>
              <a:t>o número de ciclos de </a:t>
            </a:r>
            <a:r>
              <a:rPr lang="pt-BR" sz="2600" dirty="0" err="1"/>
              <a:t>clock</a:t>
            </a:r>
            <a:r>
              <a:rPr lang="pt-BR" sz="2600" dirty="0"/>
              <a:t> exigido pelo programa, ou</a:t>
            </a:r>
          </a:p>
          <a:p>
            <a:pPr lvl="1">
              <a:spcBef>
                <a:spcPts val="0"/>
              </a:spcBef>
            </a:pPr>
            <a:r>
              <a:rPr lang="pt-BR" sz="2600" dirty="0" smtClean="0"/>
              <a:t>Reduzir </a:t>
            </a:r>
            <a:r>
              <a:rPr lang="pt-BR" sz="2600" dirty="0"/>
              <a:t>o tempo de ciclo de </a:t>
            </a:r>
            <a:r>
              <a:rPr lang="pt-BR" sz="2600" dirty="0" err="1"/>
              <a:t>clock</a:t>
            </a:r>
            <a:r>
              <a:rPr lang="pt-BR" sz="2600" dirty="0"/>
              <a:t> (aumentar a taxa de </a:t>
            </a:r>
            <a:r>
              <a:rPr lang="pt-BR" sz="2600" dirty="0" err="1"/>
              <a:t>clock</a:t>
            </a:r>
            <a:r>
              <a:rPr lang="pt-BR" sz="2600" dirty="0"/>
              <a:t>)</a:t>
            </a:r>
          </a:p>
          <a:p>
            <a:pPr>
              <a:spcBef>
                <a:spcPts val="0"/>
              </a:spcBef>
            </a:pPr>
            <a:r>
              <a:rPr lang="pt-BR" sz="2600" dirty="0" smtClean="0"/>
              <a:t>Exemplo</a:t>
            </a:r>
            <a:r>
              <a:rPr lang="pt-BR" sz="2600" dirty="0"/>
              <a:t>:</a:t>
            </a:r>
          </a:p>
          <a:p>
            <a:pPr lvl="1">
              <a:spcBef>
                <a:spcPts val="0"/>
              </a:spcBef>
            </a:pPr>
            <a:r>
              <a:rPr lang="pt-BR" sz="2600" dirty="0" smtClean="0"/>
              <a:t>Um </a:t>
            </a:r>
            <a:r>
              <a:rPr lang="pt-BR" sz="2600" dirty="0"/>
              <a:t>programa é executado em 10 segundos no computador X com 4 GHz de </a:t>
            </a:r>
            <a:r>
              <a:rPr lang="pt-BR" sz="2600" dirty="0" err="1" smtClean="0"/>
              <a:t>clock</a:t>
            </a:r>
            <a:r>
              <a:rPr lang="pt-BR" sz="2600" dirty="0" smtClean="0"/>
              <a:t>.</a:t>
            </a:r>
            <a:endParaRPr lang="pt-BR" sz="2600" dirty="0"/>
          </a:p>
          <a:p>
            <a:pPr>
              <a:spcBef>
                <a:spcPts val="0"/>
              </a:spcBef>
            </a:pPr>
            <a:r>
              <a:rPr lang="pt-BR" sz="2600" dirty="0" smtClean="0"/>
              <a:t>Queremos  </a:t>
            </a:r>
            <a:r>
              <a:rPr lang="pt-BR" sz="2600" dirty="0"/>
              <a:t>o projeto do computador Y para executar o mesmo programa em 6 segundos. Sendo que o computador Y pode exigir 20% mais ciclos para executar programa, qual deve ser o </a:t>
            </a:r>
            <a:r>
              <a:rPr lang="pt-BR" sz="2600" dirty="0" err="1"/>
              <a:t>clock</a:t>
            </a:r>
            <a:r>
              <a:rPr lang="pt-BR" sz="2600" dirty="0"/>
              <a:t> do computador Y?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Qual </a:t>
            </a:r>
            <a:r>
              <a:rPr lang="pt-BR" sz="2600" dirty="0">
                <a:solidFill>
                  <a:srgbClr val="0000CC"/>
                </a:solidFill>
              </a:rPr>
              <a:t>é o número de ciclos de CPU no computador X?</a:t>
            </a:r>
          </a:p>
          <a:p>
            <a:pPr lvl="1"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Qual </a:t>
            </a:r>
            <a:r>
              <a:rPr lang="pt-BR" sz="2600" dirty="0">
                <a:solidFill>
                  <a:srgbClr val="0000CC"/>
                </a:solidFill>
              </a:rPr>
              <a:t>é a velocidade do </a:t>
            </a:r>
            <a:r>
              <a:rPr lang="pt-BR" sz="2600" dirty="0" err="1">
                <a:solidFill>
                  <a:srgbClr val="0000CC"/>
                </a:solidFill>
              </a:rPr>
              <a:t>clock</a:t>
            </a:r>
            <a:r>
              <a:rPr lang="pt-BR" sz="2600" dirty="0">
                <a:solidFill>
                  <a:srgbClr val="0000CC"/>
                </a:solidFill>
              </a:rPr>
              <a:t> para o computador Y?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8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	</a:t>
            </a:r>
            <a:r>
              <a:rPr lang="pt-BR" dirty="0" smtClean="0"/>
              <a:t> o Rendimento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32204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Solução: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Ciclos </a:t>
            </a:r>
            <a:r>
              <a:rPr lang="pt-BR" sz="2800" dirty="0"/>
              <a:t>no computador X = </a:t>
            </a:r>
            <a:r>
              <a:rPr lang="pt-BR" sz="2800" dirty="0" smtClean="0"/>
              <a:t>10s </a:t>
            </a:r>
            <a:r>
              <a:rPr lang="pt-BR" sz="2800" dirty="0"/>
              <a:t>× 4 × 10</a:t>
            </a:r>
            <a:r>
              <a:rPr lang="pt-BR" sz="2800" baseline="30000" dirty="0"/>
              <a:t>9</a:t>
            </a:r>
            <a:r>
              <a:rPr lang="pt-BR" sz="2800" dirty="0"/>
              <a:t> </a:t>
            </a:r>
            <a:r>
              <a:rPr lang="pt-BR" sz="2800" dirty="0" smtClean="0"/>
              <a:t>ciclos/s </a:t>
            </a:r>
            <a:r>
              <a:rPr lang="pt-BR" sz="2800" dirty="0">
                <a:solidFill>
                  <a:srgbClr val="0000CC"/>
                </a:solidFill>
              </a:rPr>
              <a:t>= 40 × 10</a:t>
            </a:r>
            <a:r>
              <a:rPr lang="pt-BR" sz="2800" baseline="30000" dirty="0">
                <a:solidFill>
                  <a:srgbClr val="0000CC"/>
                </a:solidFill>
              </a:rPr>
              <a:t>9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Ciclos </a:t>
            </a:r>
            <a:r>
              <a:rPr lang="pt-BR" sz="2800" dirty="0"/>
              <a:t>no computador Y = </a:t>
            </a:r>
            <a:r>
              <a:rPr lang="pt-BR" sz="2800" dirty="0" smtClean="0"/>
              <a:t>1,2 </a:t>
            </a:r>
            <a:r>
              <a:rPr lang="pt-BR" sz="2800" dirty="0"/>
              <a:t>× 40 × 10</a:t>
            </a:r>
            <a:r>
              <a:rPr lang="pt-BR" sz="2800" baseline="30000" dirty="0"/>
              <a:t>9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0000CC"/>
                </a:solidFill>
              </a:rPr>
              <a:t>= 48 × 10</a:t>
            </a:r>
            <a:r>
              <a:rPr lang="pt-BR" sz="2800" baseline="30000" dirty="0">
                <a:solidFill>
                  <a:srgbClr val="0000CC"/>
                </a:solidFill>
              </a:rPr>
              <a:t>9</a:t>
            </a:r>
            <a:r>
              <a:rPr lang="pt-BR" sz="2800" dirty="0">
                <a:solidFill>
                  <a:srgbClr val="0000CC"/>
                </a:solidFill>
              </a:rPr>
              <a:t> </a:t>
            </a:r>
            <a:r>
              <a:rPr lang="pt-BR" sz="2800" dirty="0" smtClean="0">
                <a:solidFill>
                  <a:srgbClr val="0000CC"/>
                </a:solidFill>
              </a:rPr>
              <a:t>ciclos</a:t>
            </a:r>
            <a:endParaRPr lang="pt-BR" sz="2800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</a:pPr>
            <a:r>
              <a:rPr lang="pt-BR" sz="2800" dirty="0" smtClean="0"/>
              <a:t>Taxa de </a:t>
            </a:r>
            <a:r>
              <a:rPr lang="pt-BR" sz="2800" dirty="0" err="1" smtClean="0"/>
              <a:t>Clock</a:t>
            </a:r>
            <a:r>
              <a:rPr lang="pt-BR" sz="2800" dirty="0" smtClean="0"/>
              <a:t> </a:t>
            </a:r>
            <a:r>
              <a:rPr lang="pt-BR" sz="2800" dirty="0"/>
              <a:t>para </a:t>
            </a:r>
            <a:r>
              <a:rPr lang="pt-BR" sz="2800" dirty="0" smtClean="0"/>
              <a:t>o computador </a:t>
            </a:r>
            <a:r>
              <a:rPr lang="pt-BR" sz="2800" dirty="0"/>
              <a:t>Y = 48 × 10</a:t>
            </a:r>
            <a:r>
              <a:rPr lang="pt-BR" sz="2800" baseline="30000" dirty="0"/>
              <a:t>9</a:t>
            </a:r>
            <a:r>
              <a:rPr lang="pt-BR" sz="2800" dirty="0"/>
              <a:t> </a:t>
            </a:r>
            <a:r>
              <a:rPr lang="pt-BR" sz="2800" dirty="0" smtClean="0"/>
              <a:t>ciclos/6s </a:t>
            </a:r>
            <a:r>
              <a:rPr lang="pt-BR" sz="2800" dirty="0"/>
              <a:t>= </a:t>
            </a:r>
            <a:r>
              <a:rPr lang="pt-BR" sz="2800" dirty="0">
                <a:solidFill>
                  <a:srgbClr val="0000CC"/>
                </a:solidFill>
              </a:rPr>
              <a:t>8 </a:t>
            </a:r>
            <a:r>
              <a:rPr lang="pt-BR" sz="2800" dirty="0" smtClean="0">
                <a:solidFill>
                  <a:srgbClr val="0000CC"/>
                </a:solidFill>
              </a:rPr>
              <a:t>GHz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Ciclos de </a:t>
            </a:r>
            <a:r>
              <a:rPr lang="pt-BR" dirty="0" err="1" smtClean="0"/>
              <a:t>clock</a:t>
            </a:r>
            <a:r>
              <a:rPr lang="pt-BR" dirty="0" smtClean="0"/>
              <a:t> por Instrução (CPI)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360523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Instruções podem usar um número diferente de </a:t>
            </a:r>
            <a:r>
              <a:rPr lang="pt-BR" sz="2800" dirty="0" smtClean="0"/>
              <a:t>ciclos para executar.</a:t>
            </a:r>
            <a:endParaRPr lang="pt-BR" sz="2800" dirty="0"/>
          </a:p>
          <a:p>
            <a:pPr lvl="1">
              <a:spcBef>
                <a:spcPts val="0"/>
              </a:spcBef>
            </a:pPr>
            <a:r>
              <a:rPr lang="pt-BR" sz="2800" dirty="0" smtClean="0"/>
              <a:t>Multiplicação </a:t>
            </a:r>
            <a:r>
              <a:rPr lang="pt-BR" sz="2800" dirty="0"/>
              <a:t>leva mais tempo do que a </a:t>
            </a:r>
            <a:r>
              <a:rPr lang="pt-BR" sz="2800" dirty="0" smtClean="0"/>
              <a:t>adição.</a:t>
            </a:r>
            <a:endParaRPr lang="pt-BR" sz="2800" dirty="0"/>
          </a:p>
          <a:p>
            <a:pPr lvl="1">
              <a:spcBef>
                <a:spcPts val="0"/>
              </a:spcBef>
            </a:pPr>
            <a:r>
              <a:rPr lang="pt-BR" sz="2800" dirty="0" smtClean="0"/>
              <a:t>Operações </a:t>
            </a:r>
            <a:r>
              <a:rPr lang="pt-BR" sz="2800" dirty="0"/>
              <a:t>de ponto flutuante demoram mais que </a:t>
            </a:r>
            <a:r>
              <a:rPr lang="pt-BR" sz="2800" dirty="0" smtClean="0"/>
              <a:t>inteiro.</a:t>
            </a:r>
            <a:endParaRPr lang="pt-BR" sz="2800" dirty="0"/>
          </a:p>
          <a:p>
            <a:pPr lvl="1">
              <a:spcBef>
                <a:spcPts val="0"/>
              </a:spcBef>
            </a:pPr>
            <a:r>
              <a:rPr lang="pt-BR" sz="2800" dirty="0" smtClean="0"/>
              <a:t>Acessar </a:t>
            </a:r>
            <a:r>
              <a:rPr lang="pt-BR" sz="2800" dirty="0"/>
              <a:t>a memória leva mais tempo do que o acesso aos </a:t>
            </a:r>
            <a:r>
              <a:rPr lang="pt-BR" sz="2800" dirty="0" smtClean="0"/>
              <a:t>registradores.</a:t>
            </a:r>
          </a:p>
          <a:p>
            <a:pPr>
              <a:spcBef>
                <a:spcPts val="0"/>
              </a:spcBef>
            </a:pPr>
            <a:r>
              <a:rPr lang="pt-BR" sz="2800" dirty="0"/>
              <a:t>CPI é um número médio de ciclos de </a:t>
            </a:r>
            <a:r>
              <a:rPr lang="pt-BR" sz="2800" dirty="0" err="1"/>
              <a:t>clock</a:t>
            </a:r>
            <a:r>
              <a:rPr lang="pt-BR" sz="2800" dirty="0"/>
              <a:t> </a:t>
            </a:r>
            <a:r>
              <a:rPr lang="pt-BR" sz="2800" dirty="0" smtClean="0"/>
              <a:t>por instrução.</a:t>
            </a:r>
            <a:endParaRPr lang="pt-BR" sz="2800" dirty="0"/>
          </a:p>
          <a:p>
            <a:pPr lvl="1">
              <a:spcBef>
                <a:spcPts val="0"/>
              </a:spcBef>
            </a:pPr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0" y="4533900"/>
            <a:ext cx="8063695" cy="1191227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7596336" y="5347906"/>
            <a:ext cx="895999" cy="330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i="1" dirty="0" smtClean="0"/>
              <a:t>Ciclos</a:t>
            </a:r>
            <a:endParaRPr lang="pt-BR" sz="2200" i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126488" y="5943519"/>
            <a:ext cx="2586986" cy="330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CPI = 14/7 =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61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Ciclos de </a:t>
            </a:r>
            <a:r>
              <a:rPr lang="pt-BR" dirty="0" err="1" smtClean="0"/>
              <a:t>clock</a:t>
            </a:r>
            <a:r>
              <a:rPr lang="pt-BR" dirty="0" smtClean="0"/>
              <a:t> por Instrução (CPI)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18522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3600" dirty="0">
                <a:solidFill>
                  <a:srgbClr val="FF0000"/>
                </a:solidFill>
              </a:rPr>
              <a:t>Alterar o tempo do ciclo, muitas vezes requer alteração no número de ciclos necessários para várias instruções.</a:t>
            </a:r>
            <a:endParaRPr lang="pt-BR" sz="3600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endParaRPr lang="pt-BR" sz="3600" dirty="0">
              <a:solidFill>
                <a:srgbClr val="FF0000"/>
              </a:solidFill>
            </a:endParaRPr>
          </a:p>
          <a:p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5122" name="Picture 2" descr="http://i.nextmedia.com.au/Features/20120209031500_overclock%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203" y="2636912"/>
            <a:ext cx="4887945" cy="36659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5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CPI Médio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145132" y="3429000"/>
            <a:ext cx="8858312" cy="272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2800" dirty="0" smtClean="0">
                <a:latin typeface="+mn-lt"/>
              </a:rPr>
              <a:t>CPI nos </a:t>
            </a:r>
            <a:r>
              <a:rPr lang="pt-BR" sz="2800" dirty="0">
                <a:latin typeface="+mn-lt"/>
              </a:rPr>
              <a:t>permite comparar </a:t>
            </a:r>
            <a:r>
              <a:rPr lang="pt-BR" sz="2800" dirty="0" smtClean="0">
                <a:latin typeface="+mn-lt"/>
              </a:rPr>
              <a:t>duas implementações </a:t>
            </a:r>
            <a:r>
              <a:rPr lang="pt-BR" sz="2800" dirty="0">
                <a:latin typeface="+mn-lt"/>
              </a:rPr>
              <a:t>de </a:t>
            </a:r>
            <a:r>
              <a:rPr lang="pt-BR" sz="2800" dirty="0" smtClean="0">
                <a:latin typeface="+mn-lt"/>
              </a:rPr>
              <a:t>uma mesma </a:t>
            </a:r>
            <a:r>
              <a:rPr lang="pt-BR" sz="2800" dirty="0" smtClean="0">
                <a:latin typeface="+mn-lt"/>
              </a:rPr>
              <a:t>arquitetura.</a:t>
            </a:r>
          </a:p>
          <a:p>
            <a:pPr>
              <a:spcBef>
                <a:spcPts val="0"/>
              </a:spcBef>
              <a:defRPr/>
            </a:pPr>
            <a:r>
              <a:rPr lang="pt-BR" sz="28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n-lt"/>
              </a:rPr>
              <a:t>É útil </a:t>
            </a:r>
            <a:r>
              <a:rPr lang="pt-BR" sz="280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n-lt"/>
              </a:rPr>
              <a:t>para comparar duas implementações de um conjunto de instruções.</a:t>
            </a:r>
          </a:p>
          <a:p>
            <a:pPr lvl="1">
              <a:spcBef>
                <a:spcPts val="0"/>
              </a:spcBef>
              <a:defRPr/>
            </a:pPr>
            <a:r>
              <a:rPr lang="pt-BR" sz="280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n-lt"/>
              </a:rPr>
              <a:t>Para isso, são comparados os tempos de execução de um mesmo programa nas duas implementações.</a:t>
            </a:r>
          </a:p>
          <a:p>
            <a:pPr>
              <a:spcBef>
                <a:spcPts val="0"/>
              </a:spcBef>
            </a:pPr>
            <a:endParaRPr lang="pt-BR" sz="2800" dirty="0">
              <a:latin typeface="+mn-lt"/>
            </a:endParaRPr>
          </a:p>
          <a:p>
            <a:pPr>
              <a:spcBef>
                <a:spcPts val="0"/>
              </a:spcBef>
            </a:pPr>
            <a:endParaRPr lang="pt-BR" sz="2800" dirty="0">
              <a:latin typeface="+mn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335784"/>
            <a:ext cx="8353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Equação do Rendimento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A execução de um determinado programa vai </a:t>
            </a:r>
            <a:r>
              <a:rPr lang="pt-BR" sz="2800" dirty="0" smtClean="0"/>
              <a:t>exigir:</a:t>
            </a:r>
            <a:endParaRPr lang="pt-BR" sz="2800" dirty="0"/>
          </a:p>
          <a:p>
            <a:pPr lvl="1">
              <a:spcBef>
                <a:spcPts val="0"/>
              </a:spcBef>
            </a:pPr>
            <a:r>
              <a:rPr lang="pt-BR" sz="2800" dirty="0" smtClean="0"/>
              <a:t>Nº </a:t>
            </a:r>
            <a:r>
              <a:rPr lang="pt-BR" sz="2800" dirty="0"/>
              <a:t>de instruções de </a:t>
            </a:r>
            <a:r>
              <a:rPr lang="pt-BR" sz="2800" dirty="0" smtClean="0"/>
              <a:t>máquina;</a:t>
            </a:r>
            <a:endParaRPr lang="pt-BR" sz="2800" dirty="0"/>
          </a:p>
          <a:p>
            <a:pPr lvl="1">
              <a:spcBef>
                <a:spcPts val="0"/>
              </a:spcBef>
            </a:pPr>
            <a:r>
              <a:rPr lang="pt-BR" sz="2800" dirty="0" smtClean="0"/>
              <a:t>Nº </a:t>
            </a:r>
            <a:r>
              <a:rPr lang="pt-BR" sz="2800" dirty="0"/>
              <a:t>de ciclos de </a:t>
            </a:r>
            <a:r>
              <a:rPr lang="pt-BR" sz="2800" dirty="0" err="1" smtClean="0"/>
              <a:t>clock</a:t>
            </a:r>
            <a:r>
              <a:rPr lang="pt-BR" sz="2800" dirty="0" smtClean="0"/>
              <a:t>;</a:t>
            </a:r>
            <a:endParaRPr lang="pt-BR" sz="2800" dirty="0"/>
          </a:p>
          <a:p>
            <a:pPr lvl="1">
              <a:spcBef>
                <a:spcPts val="0"/>
              </a:spcBef>
            </a:pPr>
            <a:r>
              <a:rPr lang="pt-BR" sz="2800" dirty="0" smtClean="0"/>
              <a:t>Nº </a:t>
            </a:r>
            <a:r>
              <a:rPr lang="pt-BR" sz="2800" dirty="0"/>
              <a:t>de </a:t>
            </a:r>
            <a:r>
              <a:rPr lang="pt-BR" sz="2800" dirty="0" smtClean="0"/>
              <a:t>segundos,</a:t>
            </a:r>
          </a:p>
          <a:p>
            <a:pPr>
              <a:spcBef>
                <a:spcPts val="0"/>
              </a:spcBef>
            </a:pPr>
            <a:r>
              <a:rPr lang="pt-BR" sz="2800" dirty="0"/>
              <a:t>Podemos relacionar os ciclos da CPU relógio para contagem de </a:t>
            </a:r>
            <a:r>
              <a:rPr lang="pt-BR" sz="2800" dirty="0" smtClean="0"/>
              <a:t>instruções:</a:t>
            </a:r>
          </a:p>
          <a:p>
            <a:pPr>
              <a:spcBef>
                <a:spcPts val="0"/>
              </a:spcBef>
            </a:pPr>
            <a:endParaRPr lang="pt-BR" sz="11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2800" dirty="0">
                <a:solidFill>
                  <a:srgbClr val="0000CC"/>
                </a:solidFill>
              </a:rPr>
              <a:t>Ciclos CPU </a:t>
            </a:r>
            <a:r>
              <a:rPr lang="pt-BR" sz="2800" dirty="0" smtClean="0">
                <a:solidFill>
                  <a:srgbClr val="0000CC"/>
                </a:solidFill>
              </a:rPr>
              <a:t>= Nº de </a:t>
            </a:r>
            <a:r>
              <a:rPr lang="pt-BR" sz="2800" dirty="0">
                <a:solidFill>
                  <a:srgbClr val="0000CC"/>
                </a:solidFill>
              </a:rPr>
              <a:t>Instruções × </a:t>
            </a:r>
            <a:r>
              <a:rPr lang="pt-BR" sz="2800" dirty="0" smtClean="0">
                <a:solidFill>
                  <a:srgbClr val="0000CC"/>
                </a:solidFill>
              </a:rPr>
              <a:t>CPI</a:t>
            </a:r>
          </a:p>
          <a:p>
            <a:pPr>
              <a:spcBef>
                <a:spcPts val="0"/>
              </a:spcBef>
            </a:pPr>
            <a:endParaRPr lang="pt-BR" sz="2000" dirty="0" smtClean="0"/>
          </a:p>
          <a:p>
            <a:pPr>
              <a:spcBef>
                <a:spcPts val="0"/>
              </a:spcBef>
            </a:pPr>
            <a:r>
              <a:rPr lang="pt-BR" sz="2800" dirty="0" smtClean="0"/>
              <a:t>Equação </a:t>
            </a:r>
            <a:r>
              <a:rPr lang="pt-BR" sz="2800" dirty="0"/>
              <a:t>do </a:t>
            </a:r>
            <a:r>
              <a:rPr lang="pt-BR" sz="2800" dirty="0" smtClean="0"/>
              <a:t>Rendimento: </a:t>
            </a:r>
            <a:r>
              <a:rPr lang="pt-BR" sz="2800" dirty="0"/>
              <a:t>(relacionado com </a:t>
            </a:r>
            <a:r>
              <a:rPr lang="pt-BR" sz="2800" dirty="0" smtClean="0"/>
              <a:t>a contagem </a:t>
            </a:r>
            <a:r>
              <a:rPr lang="pt-BR" sz="2800" dirty="0"/>
              <a:t>de instruções</a:t>
            </a:r>
            <a:r>
              <a:rPr lang="pt-BR" sz="2800" dirty="0" smtClean="0"/>
              <a:t>):</a:t>
            </a:r>
          </a:p>
          <a:p>
            <a:pPr>
              <a:spcBef>
                <a:spcPts val="0"/>
              </a:spcBef>
            </a:pPr>
            <a:endParaRPr lang="pt-BR" sz="1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2800" dirty="0" smtClean="0">
                <a:solidFill>
                  <a:srgbClr val="0000CC"/>
                </a:solidFill>
              </a:rPr>
              <a:t>Tempo = Nº </a:t>
            </a:r>
            <a:r>
              <a:rPr lang="pt-BR" sz="2800" dirty="0">
                <a:solidFill>
                  <a:srgbClr val="0000CC"/>
                </a:solidFill>
              </a:rPr>
              <a:t>Instruções × CPI × tempo ciclo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6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Rendimento da CPU:</a:t>
            </a:r>
            <a:br>
              <a:rPr lang="pt-BR" dirty="0" smtClean="0"/>
            </a:br>
            <a:r>
              <a:rPr lang="pt-BR" dirty="0" smtClean="0"/>
              <a:t>Equação clássica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964" y="989062"/>
            <a:ext cx="8857192" cy="7218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 smtClean="0"/>
              <a:t>T</a:t>
            </a:r>
            <a:r>
              <a:rPr lang="pt-BR" sz="2800" baseline="-25000" dirty="0" smtClean="0"/>
              <a:t>CPU</a:t>
            </a:r>
            <a:r>
              <a:rPr lang="pt-BR" sz="2800" dirty="0" smtClean="0"/>
              <a:t> = nº total de instruções X CPI</a:t>
            </a:r>
            <a:r>
              <a:rPr lang="pt-BR" sz="2800" baseline="-25000" dirty="0" smtClean="0"/>
              <a:t>MEDIO</a:t>
            </a:r>
            <a:r>
              <a:rPr lang="pt-BR" sz="2800" dirty="0" smtClean="0"/>
              <a:t> X Tempo de Ciclo</a:t>
            </a:r>
          </a:p>
          <a:p>
            <a:pPr algn="ctr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20" name="Espaço Reservado para Conteúdo 2"/>
          <p:cNvSpPr txBox="1">
            <a:spLocks/>
          </p:cNvSpPr>
          <p:nvPr/>
        </p:nvSpPr>
        <p:spPr>
          <a:xfrm>
            <a:off x="181084" y="1873981"/>
            <a:ext cx="8832072" cy="916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itchFamily="34" charset="0"/>
              <a:buNone/>
            </a:pPr>
            <a:r>
              <a:rPr lang="pt-BR" sz="3600" dirty="0" smtClean="0">
                <a:solidFill>
                  <a:srgbClr val="0000CC"/>
                </a:solidFill>
              </a:rPr>
              <a:t>T</a:t>
            </a:r>
            <a:r>
              <a:rPr lang="pt-BR" sz="3600" baseline="-25000" dirty="0" smtClean="0">
                <a:solidFill>
                  <a:srgbClr val="0000CC"/>
                </a:solidFill>
              </a:rPr>
              <a:t>CPU</a:t>
            </a:r>
            <a:r>
              <a:rPr lang="pt-BR" sz="3600" dirty="0" smtClean="0">
                <a:solidFill>
                  <a:srgbClr val="0000CC"/>
                </a:solidFill>
              </a:rPr>
              <a:t> = N X CPI</a:t>
            </a:r>
            <a:r>
              <a:rPr lang="pt-BR" sz="3600" baseline="-25000" dirty="0" smtClean="0">
                <a:solidFill>
                  <a:srgbClr val="0000CC"/>
                </a:solidFill>
              </a:rPr>
              <a:t>MEDIO</a:t>
            </a:r>
            <a:r>
              <a:rPr lang="pt-BR" sz="3600" dirty="0" smtClean="0">
                <a:solidFill>
                  <a:srgbClr val="0000CC"/>
                </a:solidFill>
              </a:rPr>
              <a:t> X T</a:t>
            </a:r>
            <a:r>
              <a:rPr lang="pt-BR" sz="3600" baseline="-25000" dirty="0" smtClean="0">
                <a:solidFill>
                  <a:srgbClr val="0000CC"/>
                </a:solidFill>
              </a:rPr>
              <a:t>C</a:t>
            </a:r>
          </a:p>
          <a:p>
            <a:pPr algn="ctr"/>
            <a:endParaRPr lang="pt-BR" sz="3600" dirty="0">
              <a:solidFill>
                <a:srgbClr val="0000CC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71988" y="3390067"/>
            <a:ext cx="8857192" cy="663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Fatores da equação clássica</a:t>
            </a:r>
            <a:r>
              <a:rPr lang="pt-BR" sz="2800" dirty="0" smtClean="0"/>
              <a:t>: Análise </a:t>
            </a:r>
            <a:r>
              <a:rPr lang="pt-BR" sz="2800" dirty="0"/>
              <a:t>de dependências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293096"/>
            <a:ext cx="8593568" cy="11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Equação do </a:t>
            </a:r>
            <a:r>
              <a:rPr lang="pt-BR" dirty="0" smtClean="0"/>
              <a:t>Rendimento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56114"/>
          </a:xfrm>
        </p:spPr>
        <p:txBody>
          <a:bodyPr>
            <a:noAutofit/>
          </a:bodyPr>
          <a:lstStyle/>
          <a:p>
            <a:r>
              <a:rPr lang="pt-BR" sz="3200" dirty="0" smtClean="0">
                <a:solidFill>
                  <a:srgbClr val="0000CC"/>
                </a:solidFill>
              </a:rPr>
              <a:t>Tempo = Nº </a:t>
            </a:r>
            <a:r>
              <a:rPr lang="pt-BR" sz="3200" dirty="0">
                <a:solidFill>
                  <a:srgbClr val="0000CC"/>
                </a:solidFill>
              </a:rPr>
              <a:t>Instruções × CPI </a:t>
            </a:r>
            <a:r>
              <a:rPr lang="pt-BR" sz="3200" dirty="0" smtClean="0">
                <a:solidFill>
                  <a:srgbClr val="0000CC"/>
                </a:solidFill>
              </a:rPr>
              <a:t>× Tempo de Ciclo</a:t>
            </a:r>
            <a:endParaRPr lang="pt-BR" sz="3200" dirty="0">
              <a:solidFill>
                <a:srgbClr val="0000CC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29</a:t>
            </a:fld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29529"/>
              </p:ext>
            </p:extLst>
          </p:nvPr>
        </p:nvGraphicFramePr>
        <p:xfrm>
          <a:off x="611560" y="1772816"/>
          <a:ext cx="7560840" cy="319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304256"/>
                <a:gridCol w="1224136"/>
                <a:gridCol w="1224136"/>
              </a:tblGrid>
              <a:tr h="408766">
                <a:tc>
                  <a:txBody>
                    <a:bodyPr/>
                    <a:lstStyle/>
                    <a:p>
                      <a:pPr algn="ctr"/>
                      <a:endParaRPr lang="pt-BR" sz="2200" b="0" cap="none" spc="50" noProof="0" dirty="0">
                        <a:ln w="0"/>
                        <a:solidFill>
                          <a:srgbClr val="000066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cap="none" spc="50" noProof="0" dirty="0" smtClean="0">
                          <a:ln w="0"/>
                          <a:solidFill>
                            <a:srgbClr val="000066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</a:rPr>
                        <a:t>Nº de Instruções</a:t>
                      </a:r>
                      <a:endParaRPr lang="pt-BR" sz="2200" b="0" cap="none" spc="50" noProof="0" dirty="0">
                        <a:ln w="0"/>
                        <a:solidFill>
                          <a:srgbClr val="000066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cap="none" spc="50" noProof="0" dirty="0" smtClean="0">
                          <a:ln w="0"/>
                          <a:solidFill>
                            <a:srgbClr val="000066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</a:rPr>
                        <a:t>CPI</a:t>
                      </a:r>
                      <a:endParaRPr lang="pt-BR" sz="2200" b="0" cap="none" spc="50" noProof="0" dirty="0">
                        <a:ln w="0"/>
                        <a:solidFill>
                          <a:srgbClr val="000066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b="0" cap="none" spc="50" noProof="0" dirty="0" smtClean="0">
                          <a:ln w="0"/>
                          <a:solidFill>
                            <a:srgbClr val="000066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</a:rPr>
                        <a:t>Ciclo</a:t>
                      </a:r>
                      <a:endParaRPr lang="pt-BR" sz="2200" b="0" cap="none" spc="50" noProof="0" dirty="0">
                        <a:ln w="0"/>
                        <a:solidFill>
                          <a:srgbClr val="000066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+mn-lt"/>
                      </a:endParaRPr>
                    </a:p>
                  </a:txBody>
                  <a:tcPr/>
                </a:tc>
              </a:tr>
              <a:tr h="743362">
                <a:tc>
                  <a:txBody>
                    <a:bodyPr/>
                    <a:lstStyle/>
                    <a:p>
                      <a:pPr algn="l"/>
                      <a:r>
                        <a:rPr lang="pt-BR" sz="2200" b="0" cap="none" spc="50" noProof="0" dirty="0" smtClean="0">
                          <a:ln w="0"/>
                          <a:solidFill>
                            <a:srgbClr val="000066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  <a:latin typeface="+mn-lt"/>
                        </a:rPr>
                        <a:t>Programa (Algoritmo e Linguagem)</a:t>
                      </a:r>
                      <a:endParaRPr lang="pt-BR" sz="2200" b="0" cap="none" spc="50" noProof="0" dirty="0">
                        <a:ln w="0"/>
                        <a:solidFill>
                          <a:srgbClr val="000066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6775" marR="8553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ts val="1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7410" marR="8547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018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774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Co</a:t>
                      </a:r>
                      <a:r>
                        <a:rPr lang="pt-BR" sz="2200" b="0" spc="1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m</a:t>
                      </a: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pilad</a:t>
                      </a:r>
                      <a:r>
                        <a:rPr lang="pt-BR" sz="2200" b="0" spc="5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</a:t>
                      </a: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r</a:t>
                      </a:r>
                      <a:endParaRPr lang="pt-BR" sz="2200" b="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6775" marR="8553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7410" marR="8547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7523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774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I</a:t>
                      </a:r>
                      <a:r>
                        <a:rPr lang="pt-BR" sz="2200" b="0" spc="-1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S</a:t>
                      </a: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A</a:t>
                      </a:r>
                      <a:endParaRPr lang="pt-BR" sz="2200" b="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6775" marR="85534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7410" marR="8547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7410" marR="8464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47662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774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Or</a:t>
                      </a:r>
                      <a:r>
                        <a:rPr lang="pt-BR" sz="2200" b="0" spc="5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g</a:t>
                      </a: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aniza</a:t>
                      </a:r>
                      <a:r>
                        <a:rPr lang="pt-BR" sz="2200" b="0" spc="-1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ç</a:t>
                      </a: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ão</a:t>
                      </a:r>
                      <a:endParaRPr lang="pt-BR" sz="2200" b="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7410" marR="85471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80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7410" marR="8464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9126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774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Tecnologia</a:t>
                      </a:r>
                      <a:endParaRPr lang="pt-BR" sz="2200" b="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867410" marR="8464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noProof="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Trebuchet MS" panose="020B0603020202020204" pitchFamily="34" charset="0"/>
                          <a:cs typeface="Trebuchet MS" panose="020B0603020202020204" pitchFamily="34" charset="0"/>
                        </a:rPr>
                        <a:t>X</a:t>
                      </a:r>
                      <a:endParaRPr lang="pt-BR" sz="2200" noProof="0" dirty="0">
                        <a:solidFill>
                          <a:srgbClr val="000066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O que é rendimento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Como podemos fazer escolhas inteligentes sobre computadores?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Por </a:t>
            </a:r>
            <a:r>
              <a:rPr lang="pt-BR" sz="30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que alguns hardwares de computador tem um desempenho melhor em alguns programas, mas realiza menos em outros programas?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Como </a:t>
            </a:r>
            <a:r>
              <a:rPr lang="pt-BR" sz="30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podemos medir o desempenho de um computador?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Quais </a:t>
            </a:r>
            <a:r>
              <a:rPr lang="pt-BR" sz="30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são os fatores relacionados ao hardware? E ao software?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Como </a:t>
            </a:r>
            <a:r>
              <a:rPr lang="pt-BR" sz="30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o conjunto de instruções da máquina afeta o desempenho?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470-C4B2-4ABC-868B-A439FD4FB99D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Observação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784976" cy="4389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número de instruções depende do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conjunto de instruções (o nível ISA)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e não da implementação.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CPI depende da implementação porque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depende:</a:t>
            </a:r>
            <a:endParaRPr lang="pt-BR" sz="32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da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estrutura da memória.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da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estrutura do processador.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das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instruções usadas no programa.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29E7-1F9D-4E9C-933C-ECBABA6D1B93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3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Fatores do rendimento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5256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número de instruções se pode obter: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Contando as instruções (sem </a:t>
            </a:r>
            <a:r>
              <a:rPr lang="pt-BR" sz="30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pseudos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) do programa.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Usando um simulador de ISA.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Usando um programa </a:t>
            </a:r>
            <a:r>
              <a:rPr lang="pt-BR" sz="3000" b="1" i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profiler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Usando contadores de hardware (se estiverem disponíveis).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CPI se pode obter: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Usando um simulador da implementação.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Usando contadores de hardware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  <a:endParaRPr lang="pt-BR" sz="3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8D7C-1B79-4147-B146-BA755BEB434C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5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Número de ciclos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858312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Pode-se estimar o número aproximado de ciclos usando: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30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30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30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Onde: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</a:t>
            </a:r>
            <a:r>
              <a:rPr lang="pt-BR" sz="30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é o número de instruções de classe </a:t>
            </a:r>
            <a:r>
              <a:rPr lang="pt-BR" sz="3000" b="1" i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executadas.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CPI</a:t>
            </a:r>
            <a:r>
              <a:rPr lang="pt-BR" sz="3000" b="1" baseline="-25000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é a média do número de ciclos por instrução para a classe </a:t>
            </a:r>
            <a:r>
              <a:rPr lang="pt-BR" sz="3000" b="1" i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3000" b="1" i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n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é o número de classes de instruções.</a:t>
            </a:r>
            <a:endParaRPr lang="pt-BR" sz="3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9D97-68C3-4EF4-835C-E6867F918AFF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700808"/>
            <a:ext cx="46005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Determinando o CPI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3000" dirty="0" smtClean="0"/>
              <a:t>Alternativamente:</a:t>
            </a:r>
          </a:p>
          <a:p>
            <a:pPr>
              <a:spcBef>
                <a:spcPts val="0"/>
              </a:spcBef>
            </a:pPr>
            <a:endParaRPr lang="pt-BR" sz="3000" dirty="0"/>
          </a:p>
          <a:p>
            <a:pPr>
              <a:spcBef>
                <a:spcPts val="0"/>
              </a:spcBef>
            </a:pPr>
            <a:endParaRPr lang="pt-BR" sz="3000" dirty="0" smtClean="0"/>
          </a:p>
          <a:p>
            <a:pPr>
              <a:spcBef>
                <a:spcPts val="0"/>
              </a:spcBef>
            </a:pPr>
            <a:endParaRPr lang="pt-BR" sz="3000" dirty="0"/>
          </a:p>
          <a:p>
            <a:pPr>
              <a:spcBef>
                <a:spcPts val="0"/>
              </a:spcBef>
            </a:pPr>
            <a:endParaRPr lang="pt-BR" sz="3000" dirty="0" smtClean="0"/>
          </a:p>
          <a:p>
            <a:pPr>
              <a:spcBef>
                <a:spcPts val="0"/>
              </a:spcBef>
            </a:pPr>
            <a:endParaRPr lang="pt-BR" sz="3000" dirty="0"/>
          </a:p>
          <a:p>
            <a:pPr>
              <a:spcBef>
                <a:spcPts val="0"/>
              </a:spcBef>
            </a:pPr>
            <a:endParaRPr lang="pt-BR" sz="3000" dirty="0" smtClean="0"/>
          </a:p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rgbClr val="000066"/>
                </a:solidFill>
              </a:rPr>
              <a:t>Projetistas </a:t>
            </a:r>
            <a:r>
              <a:rPr lang="pt-BR" sz="3000" dirty="0">
                <a:solidFill>
                  <a:srgbClr val="000066"/>
                </a:solidFill>
              </a:rPr>
              <a:t>muitas vezes obtêm CPI por </a:t>
            </a:r>
            <a:r>
              <a:rPr lang="pt-BR" sz="3000" dirty="0" smtClean="0">
                <a:solidFill>
                  <a:srgbClr val="000066"/>
                </a:solidFill>
              </a:rPr>
              <a:t>uma simulação detalhada.</a:t>
            </a:r>
            <a:endParaRPr lang="pt-BR" sz="3000" dirty="0">
              <a:solidFill>
                <a:srgbClr val="000066"/>
              </a:solidFill>
            </a:endParaRPr>
          </a:p>
          <a:p>
            <a:pPr>
              <a:spcBef>
                <a:spcPts val="0"/>
              </a:spcBef>
            </a:pPr>
            <a:r>
              <a:rPr lang="pt-BR" sz="3000" dirty="0" smtClean="0">
                <a:solidFill>
                  <a:srgbClr val="000066"/>
                </a:solidFill>
              </a:rPr>
              <a:t>Contadores </a:t>
            </a:r>
            <a:r>
              <a:rPr lang="pt-BR" sz="3000" dirty="0">
                <a:solidFill>
                  <a:srgbClr val="000066"/>
                </a:solidFill>
              </a:rPr>
              <a:t>de hardware são usados também </a:t>
            </a:r>
            <a:r>
              <a:rPr lang="pt-BR" sz="3000" dirty="0" smtClean="0">
                <a:solidFill>
                  <a:srgbClr val="000066"/>
                </a:solidFill>
              </a:rPr>
              <a:t>para calcular CPIs.</a:t>
            </a:r>
            <a:endParaRPr lang="pt-BR" sz="3000" dirty="0">
              <a:solidFill>
                <a:srgbClr val="000066"/>
              </a:solidFill>
            </a:endParaRPr>
          </a:p>
          <a:p>
            <a:pPr>
              <a:spcBef>
                <a:spcPts val="0"/>
              </a:spcBef>
            </a:pPr>
            <a:endParaRPr lang="pt-BR" sz="3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988840"/>
            <a:ext cx="4387155" cy="151216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01" y="1988840"/>
            <a:ext cx="3552534" cy="15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784976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Temos 3 classes de instruções: A, B e C, cada uma com seu próprio CPI.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63376696"/>
              </p:ext>
            </p:extLst>
          </p:nvPr>
        </p:nvGraphicFramePr>
        <p:xfrm>
          <a:off x="1608272" y="2980991"/>
          <a:ext cx="5596880" cy="172726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99220"/>
                <a:gridCol w="1399220"/>
                <a:gridCol w="1399220"/>
                <a:gridCol w="1399220"/>
              </a:tblGrid>
              <a:tr h="6054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endParaRPr kumimoji="0" lang="es-ES" sz="28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8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CPI por </a:t>
                      </a:r>
                      <a:r>
                        <a:rPr kumimoji="0" lang="es-MX" sz="2800" b="1" u="none" strike="noStrike" cap="none" spc="0" normalizeH="0" baseline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Classe</a:t>
                      </a:r>
                      <a:endParaRPr kumimoji="0" lang="en-US" sz="28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0367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8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</a:t>
                      </a:r>
                      <a:endParaRPr kumimoji="0" lang="en-US" sz="28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8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</a:t>
                      </a:r>
                      <a:endParaRPr kumimoji="0" lang="en-US" sz="28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8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</a:t>
                      </a:r>
                      <a:endParaRPr kumimoji="0" lang="en-US" sz="28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505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8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CPI</a:t>
                      </a:r>
                      <a:endParaRPr kumimoji="0" lang="en-US" sz="28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8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  <a:endParaRPr kumimoji="0" lang="en-US" sz="28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8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endParaRPr kumimoji="0" lang="en-US" sz="28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8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66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3</a:t>
                      </a:r>
                      <a:endParaRPr kumimoji="0" lang="en-US" sz="28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66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43D4-DDF6-465C-8583-433632CEA612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1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784976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Temos duas seqüências de código,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S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1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e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S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2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, as quais queremos comparar.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Cada seqüência requer o seguinte número de instruções de cada classe: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graphicFrame>
        <p:nvGraphicFramePr>
          <p:cNvPr id="6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89161816"/>
              </p:ext>
            </p:extLst>
          </p:nvPr>
        </p:nvGraphicFramePr>
        <p:xfrm>
          <a:off x="822454" y="3338181"/>
          <a:ext cx="7500988" cy="21431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75247"/>
                <a:gridCol w="1875247"/>
                <a:gridCol w="1875247"/>
                <a:gridCol w="1875247"/>
              </a:tblGrid>
              <a:tr h="52307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Seqüência de código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Número de instruções de cada classe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394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</a:t>
                      </a:r>
                      <a:endParaRPr kumimoji="0" lang="en-US" sz="24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B</a:t>
                      </a:r>
                      <a:endParaRPr kumimoji="0" lang="en-US" sz="24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</a:t>
                      </a:r>
                      <a:endParaRPr kumimoji="0" lang="en-US" sz="24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541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</a:t>
                      </a:r>
                      <a:r>
                        <a:rPr kumimoji="0" lang="es-MX" sz="2400" b="1" u="none" strike="noStrike" cap="none" spc="0" normalizeH="0" baseline="-25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  <a:endParaRPr kumimoji="0" lang="en-US" sz="2400" b="1" i="0" u="none" strike="noStrike" cap="none" spc="0" normalizeH="0" baseline="-2500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endParaRPr kumimoji="0" lang="en-US" sz="2400" b="1" i="0" u="none" strike="noStrike" cap="none" spc="0" normalizeH="0" baseline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  <a:endParaRPr kumimoji="0" lang="en-US" sz="24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endParaRPr kumimoji="0" lang="en-US" sz="24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5394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S</a:t>
                      </a:r>
                      <a:r>
                        <a:rPr kumimoji="0" lang="es-MX" sz="2400" b="1" u="none" strike="noStrike" cap="none" spc="0" normalizeH="0" baseline="-2500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2</a:t>
                      </a:r>
                      <a:endParaRPr kumimoji="0" lang="en-US" sz="2400" b="1" i="0" u="none" strike="noStrike" cap="none" spc="0" normalizeH="0" baseline="-2500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4</a:t>
                      </a:r>
                      <a:endParaRPr kumimoji="0" lang="en-US" sz="24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  <a:endParaRPr kumimoji="0" lang="en-US" sz="24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MX" sz="2400" b="1" u="none" strike="noStrike" cap="none" spc="0" normalizeH="0" baseline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1</a:t>
                      </a:r>
                      <a:endParaRPr kumimoji="0" lang="en-US" sz="2400" b="1" i="0" u="none" strike="noStrike" cap="none" spc="0" normalizeH="0" baseline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FF0000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6D6-C365-46FB-90B6-F89AD6DC77AF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1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858312" cy="17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95300" indent="-495300">
              <a:buFont typeface="Wingdings 2" pitchFamily="18" charset="2"/>
              <a:buAutoNum type="arabicPeriod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Que seqüência executa mais instruções?</a:t>
            </a:r>
          </a:p>
          <a:p>
            <a:pPr marL="495300" indent="-495300">
              <a:buFont typeface="Wingdings 2" pitchFamily="18" charset="2"/>
              <a:buAutoNum type="arabicPeriod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Que seqüência é mais rápida?</a:t>
            </a:r>
          </a:p>
          <a:p>
            <a:pPr marL="495300" indent="-495300">
              <a:buFont typeface="Wingdings 2" pitchFamily="18" charset="2"/>
              <a:buAutoNum type="arabicPeriod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Qual é o CPI de cada seqüência?</a:t>
            </a:r>
            <a:endParaRPr lang="pt-BR" sz="3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A0B2-39C2-4BAB-9565-297BF518F018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3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95300" indent="-495300">
              <a:buFont typeface="Wingdings 2" pitchFamily="18" charset="2"/>
              <a:buAutoNum type="arabicPeriod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Que seqüência executa mais instruções?</a:t>
            </a:r>
          </a:p>
          <a:p>
            <a:pPr marL="495300" indent="-495300">
              <a:buFont typeface="Calibri" pitchFamily="34" charset="0"/>
              <a:buChar char="–"/>
              <a:defRPr/>
            </a:pPr>
            <a:endParaRPr lang="pt-BR" sz="30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Wingdings 2" pitchFamily="18" charset="2"/>
              <a:buNone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S</a:t>
            </a:r>
            <a:r>
              <a:rPr lang="pt-BR" sz="30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1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executa 2 + 1 + 2 = 5 instruções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495300" indent="-495300">
              <a:buFont typeface="Wingdings 2" pitchFamily="18" charset="2"/>
              <a:buNone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S</a:t>
            </a:r>
            <a:r>
              <a:rPr lang="pt-BR" sz="30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2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executa 4 + 1 + 1 = 6 instruções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495300" indent="-495300">
              <a:buFont typeface="Calibri" pitchFamily="34" charset="0"/>
              <a:buChar char="–"/>
              <a:defRPr/>
            </a:pPr>
            <a:endParaRPr lang="pt-BR" sz="30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S</a:t>
            </a:r>
            <a:r>
              <a:rPr lang="pt-BR" sz="30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1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executa menos instruções que S</a:t>
            </a:r>
            <a:r>
              <a:rPr lang="pt-BR" sz="30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2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495300" indent="-495300">
              <a:buFont typeface="Calibri" pitchFamily="34" charset="0"/>
              <a:buChar char="–"/>
              <a:defRPr/>
            </a:pPr>
            <a:endParaRPr lang="pt-BR" sz="3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E268-6FFA-4062-89E6-484C672EEE6F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0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858312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95300" indent="-495300">
              <a:buFont typeface="Wingdings 2" pitchFamily="18" charset="2"/>
              <a:buAutoNum type="arabicPeriod" startAt="2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Que seqüência é mais rápida?</a:t>
            </a:r>
          </a:p>
          <a:p>
            <a:pPr marL="495300" indent="-4953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Ou seja, que seqüência executa menos ciclos?</a:t>
            </a:r>
          </a:p>
          <a:p>
            <a:pPr marL="495300" indent="-495300">
              <a:buFont typeface="Arial Narrow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Pode-se usar a equação:</a:t>
            </a:r>
          </a:p>
          <a:p>
            <a:pPr marL="495300" indent="-495300">
              <a:buFont typeface="Wingdings 2" pitchFamily="18" charset="2"/>
              <a:buNone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Wingdings 2" pitchFamily="18" charset="2"/>
              <a:buNone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Wingdings 2" pitchFamily="18" charset="2"/>
              <a:buNone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Wingdings 2" pitchFamily="18" charset="2"/>
              <a:buNone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Ciclos de S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1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(2 x 1) + (1 x 2) + (2 x 3) = 10 ciclos</a:t>
            </a:r>
          </a:p>
          <a:p>
            <a:pPr marL="495300" indent="-495300">
              <a:buFont typeface="Wingdings 2" pitchFamily="18" charset="2"/>
              <a:buNone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Ciclos de S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2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= (4 x 1) + (1 x 2) + (1 x 3) = 9 ciclos</a:t>
            </a:r>
          </a:p>
          <a:p>
            <a:pPr marL="495300" indent="-495300">
              <a:buFont typeface="Wingdings 2" pitchFamily="18" charset="2"/>
              <a:buNone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Arial Narrow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+mj-lt"/>
              </a:rPr>
              <a:t>S</a:t>
            </a:r>
            <a:r>
              <a:rPr lang="pt-BR" sz="32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+mj-lt"/>
              </a:rPr>
              <a:t>2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+mj-lt"/>
              </a:rPr>
              <a:t> é mais rápida que S</a:t>
            </a:r>
            <a:r>
              <a:rPr lang="pt-BR" sz="32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+mj-lt"/>
              </a:rPr>
              <a:t>1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+mj-lt"/>
              </a:rPr>
              <a:t>.</a:t>
            </a:r>
            <a:endParaRPr lang="pt-BR" sz="3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FB35-1ACD-4233-B157-79B31C522EAB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4705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858312" cy="438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95300" indent="-495300">
              <a:buFont typeface="Wingdings 2" pitchFamily="18" charset="2"/>
              <a:buAutoNum type="arabicPeriod" startAt="3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Qual é o CPI de cada seqüência?</a:t>
            </a:r>
          </a:p>
          <a:p>
            <a:pPr marL="495300" indent="-4953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Pode-se usar a equação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:</a:t>
            </a:r>
          </a:p>
          <a:p>
            <a:pPr marL="495300" indent="-495300">
              <a:buFont typeface="Calibri" pitchFamily="34" charset="0"/>
              <a:buChar char="–"/>
              <a:defRPr/>
            </a:pPr>
            <a:endParaRPr lang="pt-BR" sz="30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Wingdings 2" pitchFamily="18" charset="2"/>
              <a:buNone/>
              <a:defRPr/>
            </a:pPr>
            <a:endParaRPr lang="pt-BR" sz="30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Wingdings 2" pitchFamily="18" charset="2"/>
              <a:buNone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		</a:t>
            </a:r>
          </a:p>
          <a:p>
            <a:pPr marL="495300" indent="-495300">
              <a:buFont typeface="Wingdings 2" pitchFamily="18" charset="2"/>
              <a:buNone/>
              <a:defRPr/>
            </a:pPr>
            <a:endParaRPr lang="pt-BR" sz="30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Para S</a:t>
            </a:r>
            <a:r>
              <a:rPr lang="pt-BR" sz="30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1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CPI = 10 / 5 = 2</a:t>
            </a:r>
          </a:p>
          <a:p>
            <a:pPr marL="495300" indent="-4953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Para S</a:t>
            </a:r>
            <a:r>
              <a:rPr lang="pt-BR" sz="30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2</a:t>
            </a: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CPI = 9 / 6 = 1,5</a:t>
            </a:r>
            <a:endParaRPr lang="pt-BR" sz="3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4717-6DD0-4626-941E-B009AC8CE27F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7942670" cy="12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Medição de Rendimento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Por que se necessita medir o rendimento?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Comparação do hardware das máquinas.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Comparação do software das máquinas (compiladores).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Propósito final: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Tomar decisões de compra.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Desenvolver novas arquiteturas.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Basta uma só medida?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Uma máquina de 2 GHz é mais rápida que outra de 1,5 GHz?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0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Que medidas podem ser utilizadas?</a:t>
            </a:r>
            <a:endParaRPr lang="pt-BR" sz="30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1470-C4B2-4ABC-868B-A439FD4FB99D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0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Exercício: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80728"/>
            <a:ext cx="885698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Suponhamos uma máquina com 3 tipos de instruções: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T1 (5 ciclos), T2 (4 ciclos) e T3 (2 ciclos). 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Um programa que é executa nesta máquina tem 50 instruções do tipo T1, 40 do tipo T2 e 10 do tipo T3.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Qual é seu CPI médio?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Qual é seu tempo de execução, se a frequência de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clock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for 500 MHz?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1E81-A3CC-4DD6-8AD0-E4A973EF08C7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6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Exercício: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/>
              </p:cNvSpPr>
              <p:nvPr/>
            </p:nvSpPr>
            <p:spPr>
              <a:xfrm>
                <a:off x="179512" y="980728"/>
                <a:ext cx="8856984" cy="5184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indent="-342900">
                  <a:buFont typeface="Calibri" pitchFamily="34" charset="0"/>
                  <a:buChar char="–"/>
                  <a:defRPr/>
                </a:pPr>
                <a:r>
                  <a:rPr lang="pt-BR" sz="2800" b="1" dirty="0" smtClean="0">
                    <a:ln w="900" cmpd="sng">
                      <a:solidFill>
                        <a:srgbClr val="4F81BD">
                          <a:satMod val="190000"/>
                          <a:alpha val="55000"/>
                        </a:srgbClr>
                      </a:solidFill>
                      <a:prstDash val="solid"/>
                    </a:ln>
                    <a:solidFill>
                      <a:sysClr val="windowText" lastClr="000000"/>
                    </a:solidFill>
                    <a:latin typeface="+mj-lt"/>
                  </a:rPr>
                  <a:t>Cálculo do CPI médio:</a:t>
                </a:r>
              </a:p>
              <a:p>
                <a:pPr marL="342900" indent="-342900">
                  <a:buFont typeface="Calibri" pitchFamily="34" charset="0"/>
                  <a:buChar char="–"/>
                  <a:defRPr/>
                </a:pPr>
                <a:endParaRPr lang="pt-BR" sz="2800" b="1" dirty="0" smtClean="0">
                  <a:ln w="900" cmpd="sng">
                    <a:solidFill>
                      <a:srgbClr val="4F81BD">
                        <a:satMod val="190000"/>
                        <a:alpha val="55000"/>
                      </a:srgbClr>
                    </a:solidFill>
                    <a:prstDash val="solid"/>
                  </a:ln>
                  <a:solidFill>
                    <a:sysClr val="windowText" lastClr="000000"/>
                  </a:solidFill>
                  <a:latin typeface="+mj-lt"/>
                </a:endParaRPr>
              </a:p>
              <a:p>
                <a:pPr marL="342900" indent="-342900">
                  <a:buFont typeface="Calibri" pitchFamily="34" charset="0"/>
                  <a:buChar char="–"/>
                  <a:defRPr/>
                </a:pPr>
                <a:endParaRPr lang="pt-BR" sz="2800" b="1" dirty="0" smtClean="0">
                  <a:ln w="900" cmpd="sng">
                    <a:solidFill>
                      <a:srgbClr val="4F81BD">
                        <a:satMod val="190000"/>
                        <a:alpha val="55000"/>
                      </a:srgbClr>
                    </a:solidFill>
                    <a:prstDash val="solid"/>
                  </a:ln>
                  <a:solidFill>
                    <a:sysClr val="windowText" lastClr="000000"/>
                  </a:solidFill>
                  <a:latin typeface="+mj-lt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3200" b="1" i="1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𝐂𝐏𝐈</m:t>
                        </m:r>
                      </m:e>
                      <m:sub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𝐦𝐞𝐝𝐢𝐨</m:t>
                        </m:r>
                      </m:sub>
                    </m:sSub>
                    <m:r>
                      <a:rPr lang="pt-BR" sz="3200" b="1" i="0" smtClean="0">
                        <a:ln w="900" cmpd="sng">
                          <a:solidFill>
                            <a:srgbClr val="4F81BD">
                              <a:satMod val="190000"/>
                              <a:alpha val="55000"/>
                            </a:srgb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latin typeface="+mj-lt"/>
                      </a:rPr>
                      <m:t>=</m:t>
                    </m:r>
                    <m:r>
                      <a:rPr lang="pt-BR" sz="3200" b="1" i="0" smtClean="0">
                        <a:ln w="900" cmpd="sng">
                          <a:solidFill>
                            <a:srgbClr val="4F81BD">
                              <a:satMod val="190000"/>
                              <a:alpha val="55000"/>
                            </a:srgb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latin typeface="+mj-lt"/>
                      </a:rPr>
                      <m:t>𝐂𝐏𝐈</m:t>
                    </m:r>
                    <m:r>
                      <a:rPr lang="pt-BR" sz="3200" b="1" i="0" smtClean="0">
                        <a:ln w="900" cmpd="sng">
                          <a:solidFill>
                            <a:srgbClr val="4F81BD">
                              <a:satMod val="190000"/>
                              <a:alpha val="55000"/>
                            </a:srgb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latin typeface="+mj-lt"/>
                      </a:rPr>
                      <m:t>= </m:t>
                    </m:r>
                    <m:f>
                      <m:fPr>
                        <m:ctrlPr>
                          <a:rPr lang="pt-BR" sz="3200" b="1" i="1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𝟓𝟎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 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𝐱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 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𝟓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 + 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𝟒𝟎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 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𝐱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 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𝟒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+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𝟏𝟎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 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𝐱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 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𝟐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 </m:t>
                        </m:r>
                      </m:num>
                      <m:den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𝟓𝟎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+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𝟒𝟎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+</m:t>
                        </m:r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pt-BR" sz="3200" b="1" dirty="0" smtClean="0">
                    <a:ln w="900" cmpd="sng">
                      <a:solidFill>
                        <a:srgbClr val="4F81BD">
                          <a:satMod val="190000"/>
                          <a:alpha val="55000"/>
                        </a:srgbClr>
                      </a:solidFill>
                      <a:prstDash val="solid"/>
                    </a:ln>
                    <a:solidFill>
                      <a:srgbClr val="0000CC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b="1" i="1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𝟒𝟑𝟎</m:t>
                        </m:r>
                      </m:num>
                      <m:den>
                        <m:r>
                          <a:rPr lang="pt-BR" sz="3200" b="1" i="0" smtClean="0">
                            <a:ln w="900" cmpd="sng">
                              <a:solidFill>
                                <a:srgbClr val="4F81BD">
                                  <a:satMod val="190000"/>
                                  <a:alpha val="55000"/>
                                </a:srgbClr>
                              </a:solidFill>
                              <a:prstDash val="solid"/>
                            </a:ln>
                            <a:solidFill>
                              <a:srgbClr val="0000CC"/>
                            </a:solidFill>
                            <a:latin typeface="+mj-lt"/>
                          </a:rPr>
                          <m:t>𝟏𝟎𝟎</m:t>
                        </m:r>
                      </m:den>
                    </m:f>
                    <m:r>
                      <a:rPr lang="pt-BR" sz="3200" b="1" i="0" smtClean="0">
                        <a:ln w="900" cmpd="sng">
                          <a:solidFill>
                            <a:srgbClr val="4F81BD">
                              <a:satMod val="190000"/>
                              <a:alpha val="55000"/>
                            </a:srgb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latin typeface="+mj-lt"/>
                      </a:rPr>
                      <m:t>=</m:t>
                    </m:r>
                    <m:r>
                      <a:rPr lang="pt-BR" sz="3200" b="1" i="0" smtClean="0">
                        <a:ln w="900" cmpd="sng">
                          <a:solidFill>
                            <a:srgbClr val="4F81BD">
                              <a:satMod val="190000"/>
                              <a:alpha val="55000"/>
                            </a:srgb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latin typeface="+mj-lt"/>
                      </a:rPr>
                      <m:t>𝟒</m:t>
                    </m:r>
                    <m:r>
                      <a:rPr lang="pt-BR" sz="3200" b="1" i="0" smtClean="0">
                        <a:ln w="900" cmpd="sng">
                          <a:solidFill>
                            <a:srgbClr val="4F81BD">
                              <a:satMod val="190000"/>
                              <a:alpha val="55000"/>
                            </a:srgb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latin typeface="+mj-lt"/>
                      </a:rPr>
                      <m:t>,</m:t>
                    </m:r>
                    <m:r>
                      <a:rPr lang="pt-BR" sz="3200" b="1" i="0" smtClean="0">
                        <a:ln w="900" cmpd="sng">
                          <a:solidFill>
                            <a:srgbClr val="4F81BD">
                              <a:satMod val="190000"/>
                              <a:alpha val="55000"/>
                            </a:srgb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latin typeface="+mj-lt"/>
                      </a:rPr>
                      <m:t>𝟑</m:t>
                    </m:r>
                  </m:oMath>
                </a14:m>
                <a:endParaRPr lang="pt-BR" sz="3200" b="1" dirty="0" smtClean="0">
                  <a:ln w="900" cmpd="sng">
                    <a:solidFill>
                      <a:srgbClr val="4F81BD">
                        <a:satMod val="190000"/>
                        <a:alpha val="55000"/>
                      </a:srgbClr>
                    </a:solidFill>
                    <a:prstDash val="solid"/>
                  </a:ln>
                  <a:solidFill>
                    <a:srgbClr val="0000CC"/>
                  </a:solidFill>
                  <a:latin typeface="+mj-lt"/>
                </a:endParaRPr>
              </a:p>
              <a:p>
                <a:pPr marL="342900" indent="-342900">
                  <a:buFont typeface="Calibri" pitchFamily="34" charset="0"/>
                  <a:buChar char="–"/>
                  <a:defRPr/>
                </a:pPr>
                <a:endParaRPr lang="pt-BR" sz="2800" b="1" dirty="0" smtClean="0">
                  <a:ln w="900" cmpd="sng">
                    <a:solidFill>
                      <a:srgbClr val="4F81BD">
                        <a:satMod val="190000"/>
                        <a:alpha val="55000"/>
                      </a:srgbClr>
                    </a:solidFill>
                    <a:prstDash val="solid"/>
                  </a:ln>
                  <a:solidFill>
                    <a:sysClr val="windowText" lastClr="000000"/>
                  </a:solidFill>
                  <a:latin typeface="+mj-lt"/>
                </a:endParaRPr>
              </a:p>
              <a:p>
                <a:pPr marL="342900" indent="-342900">
                  <a:buFont typeface="Calibri" pitchFamily="34" charset="0"/>
                  <a:buChar char="–"/>
                  <a:defRPr/>
                </a:pPr>
                <a:endParaRPr lang="pt-BR" sz="2800" b="1" dirty="0" smtClean="0">
                  <a:ln w="900" cmpd="sng">
                    <a:solidFill>
                      <a:srgbClr val="4F81BD">
                        <a:satMod val="190000"/>
                        <a:alpha val="55000"/>
                      </a:srgbClr>
                    </a:solidFill>
                    <a:prstDash val="solid"/>
                  </a:ln>
                  <a:solidFill>
                    <a:sysClr val="windowText" lastClr="000000"/>
                  </a:solidFill>
                  <a:latin typeface="+mj-lt"/>
                </a:endParaRPr>
              </a:p>
              <a:p>
                <a:pPr marL="342900" indent="-342900">
                  <a:buFont typeface="Calibri" pitchFamily="34" charset="0"/>
                  <a:buChar char="–"/>
                  <a:defRPr/>
                </a:pPr>
                <a:r>
                  <a:rPr lang="pt-BR" sz="2800" b="1" dirty="0" smtClean="0">
                    <a:ln w="900" cmpd="sng">
                      <a:solidFill>
                        <a:srgbClr val="4F81BD">
                          <a:satMod val="190000"/>
                          <a:alpha val="55000"/>
                        </a:srgbClr>
                      </a:solidFill>
                      <a:prstDash val="solid"/>
                    </a:ln>
                    <a:solidFill>
                      <a:sysClr val="windowText" lastClr="000000"/>
                    </a:solidFill>
                    <a:latin typeface="+mj-lt"/>
                  </a:rPr>
                  <a:t>Cálculo do tempo de execução:</a:t>
                </a:r>
              </a:p>
              <a:p>
                <a:pPr marL="342900" indent="-342900">
                  <a:buFont typeface="Calibri" pitchFamily="34" charset="0"/>
                  <a:buChar char="–"/>
                  <a:defRPr/>
                </a:pPr>
                <a:endParaRPr lang="pt-BR" sz="2800" b="1" dirty="0" smtClean="0">
                  <a:ln w="900" cmpd="sng">
                    <a:solidFill>
                      <a:srgbClr val="4F81BD">
                        <a:satMod val="190000"/>
                        <a:alpha val="55000"/>
                      </a:srgbClr>
                    </a:solidFill>
                    <a:prstDash val="solid"/>
                  </a:ln>
                  <a:solidFill>
                    <a:sysClr val="windowText" lastClr="000000"/>
                  </a:solidFill>
                  <a:latin typeface="+mj-lt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 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𝐓𝐞𝐦𝐩𝐨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 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𝐂𝐏𝐔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=</m:t>
                      </m:r>
                      <m:f>
                        <m:fPr>
                          <m:ctrlPr>
                            <a:rPr lang="pt-BR" sz="2800" b="1" i="1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</m:ctrlPr>
                        </m:fPr>
                        <m:num>
                          <m:r>
                            <a:rPr lang="pt-BR" sz="2800" b="1" i="0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  <m:t>𝟓𝟎𝟎</m:t>
                          </m:r>
                        </m:num>
                        <m:den>
                          <m:r>
                            <a:rPr lang="pt-BR" sz="2800" b="1" i="0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  <m:t>𝟓𝟎𝟎</m:t>
                          </m:r>
                          <m:r>
                            <a:rPr lang="pt-BR" sz="2800" b="1" i="0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  <m:t> </m:t>
                          </m:r>
                          <m:r>
                            <a:rPr lang="pt-BR" sz="2800" b="1" i="0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  <m:t>𝐱</m:t>
                          </m:r>
                          <m:r>
                            <a:rPr lang="pt-BR" sz="2800" b="1" i="0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800" b="1" i="1" smtClean="0">
                                  <a:ln w="900" cmpd="sng">
                                    <a:solidFill>
                                      <a:srgbClr val="4F81BD">
                                        <a:satMod val="190000"/>
                                        <a:alpha val="55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0000CC"/>
                                  </a:solidFill>
                                  <a:latin typeface="+mj-lt"/>
                                </a:rPr>
                              </m:ctrlPr>
                            </m:sSupPr>
                            <m:e>
                              <m:r>
                                <a:rPr lang="pt-BR" sz="2800" b="1" i="0" smtClean="0">
                                  <a:ln w="900" cmpd="sng">
                                    <a:solidFill>
                                      <a:srgbClr val="4F81BD">
                                        <a:satMod val="190000"/>
                                        <a:alpha val="55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0000CC"/>
                                  </a:solidFill>
                                  <a:latin typeface="+mj-lt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pt-BR" sz="2800" b="1" i="0" smtClean="0">
                                  <a:ln w="900" cmpd="sng">
                                    <a:solidFill>
                                      <a:srgbClr val="4F81BD">
                                        <a:satMod val="190000"/>
                                        <a:alpha val="55000"/>
                                      </a:srgbClr>
                                    </a:solidFill>
                                    <a:prstDash val="solid"/>
                                  </a:ln>
                                  <a:solidFill>
                                    <a:srgbClr val="0000CC"/>
                                  </a:solidFill>
                                  <a:latin typeface="+mj-lt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=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𝟖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,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𝟔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 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𝐱</m:t>
                      </m:r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 </m:t>
                      </m:r>
                      <m:sSup>
                        <m:sSupPr>
                          <m:ctrlPr>
                            <a:rPr lang="pt-BR" sz="2800" b="1" i="1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  <m:t>𝟏𝟎</m:t>
                          </m:r>
                        </m:e>
                        <m:sup>
                          <m:r>
                            <a:rPr lang="pt-BR" sz="2800" b="1" i="0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  <m:t>−</m:t>
                          </m:r>
                          <m:r>
                            <a:rPr lang="pt-BR" sz="2800" b="1" i="0" smtClean="0">
                              <a:ln w="900" cmpd="sng">
                                <a:solidFill>
                                  <a:srgbClr val="4F81BD">
                                    <a:satMod val="190000"/>
                                    <a:alpha val="55000"/>
                                  </a:srgbClr>
                                </a:solidFill>
                                <a:prstDash val="solid"/>
                              </a:ln>
                              <a:solidFill>
                                <a:srgbClr val="0000CC"/>
                              </a:solidFill>
                              <a:latin typeface="+mj-lt"/>
                            </a:rPr>
                            <m:t>𝟕</m:t>
                          </m:r>
                        </m:sup>
                      </m:sSup>
                      <m:r>
                        <a:rPr lang="pt-BR" sz="2800" b="1" i="0" smtClean="0">
                          <a:ln w="900" cmpd="sng">
                            <a:solidFill>
                              <a:srgbClr val="4F81BD">
                                <a:satMod val="190000"/>
                                <a:alpha val="55000"/>
                              </a:srgb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latin typeface="+mj-lt"/>
                        </a:rPr>
                        <m:t>𝐬</m:t>
                      </m:r>
                    </m:oMath>
                  </m:oMathPara>
                </a14:m>
                <a:endParaRPr lang="pt-BR" sz="2800" b="1" dirty="0" smtClean="0">
                  <a:ln w="900" cmpd="sng">
                    <a:solidFill>
                      <a:srgbClr val="4F81BD">
                        <a:satMod val="190000"/>
                        <a:alpha val="55000"/>
                      </a:srgbClr>
                    </a:solidFill>
                    <a:prstDash val="solid"/>
                  </a:ln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980728"/>
                <a:ext cx="8856984" cy="51845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87AB-EE4E-4FD6-B0F1-E77B57ABD617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0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Relembrando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858312" cy="642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Os fatores básicos do rendimento da CPU e suas medidas.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8529871"/>
              </p:ext>
            </p:extLst>
          </p:nvPr>
        </p:nvGraphicFramePr>
        <p:xfrm>
          <a:off x="322388" y="1765975"/>
          <a:ext cx="8429684" cy="351504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267200"/>
                <a:gridCol w="4162484"/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Componente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Unidade de medida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Tempo de execução de CPU para um programa.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Segundos.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Número de instruções.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Instruções executadas pelo programa.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Ciclos de </a:t>
                      </a:r>
                      <a:r>
                        <a:rPr kumimoji="0" lang="pt-BR" sz="2400" b="1" u="none" strike="noStrike" cap="none" spc="0" normalizeH="0" baseline="0" noProof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Clock</a:t>
                      </a: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 por instrução (CPI).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Número médio de ciclos de </a:t>
                      </a:r>
                      <a:r>
                        <a:rPr kumimoji="0" lang="pt-BR" sz="2400" b="1" u="none" strike="noStrike" cap="none" spc="0" normalizeH="0" baseline="0" noProof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clock</a:t>
                      </a: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  por instrução.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Período de </a:t>
                      </a:r>
                      <a:r>
                        <a:rPr kumimoji="0" lang="pt-BR" sz="2400" b="1" u="none" strike="noStrike" cap="none" spc="0" normalizeH="0" baseline="0" noProof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Clock</a:t>
                      </a: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.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Segundos por ciclo de </a:t>
                      </a:r>
                      <a:r>
                        <a:rPr kumimoji="0" lang="pt-BR" sz="2400" b="1" u="none" strike="noStrike" cap="none" spc="0" normalizeH="0" baseline="0" noProof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Clock</a:t>
                      </a:r>
                      <a:r>
                        <a:rPr kumimoji="0" lang="pt-BR" sz="2400" b="1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/>
                        </a:rPr>
                        <a:t>.</a:t>
                      </a:r>
                      <a:endParaRPr kumimoji="0" lang="pt-BR" sz="24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8C81-687F-4CD9-8E8A-38C076A6FE32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8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/>
              <a:t>Relembrando</a:t>
            </a:r>
            <a:endParaRPr lang="pt-BR" sz="2800" dirty="0" smtClean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07504" y="908720"/>
            <a:ext cx="885831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As partes de um programa afetam seu tempo de execução.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365239637"/>
              </p:ext>
            </p:extLst>
          </p:nvPr>
        </p:nvGraphicFramePr>
        <p:xfrm>
          <a:off x="428596" y="1428736"/>
          <a:ext cx="8358246" cy="481887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923501"/>
                <a:gridCol w="5434745"/>
              </a:tblGrid>
              <a:tr h="49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Componente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O que afetam?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673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Algoritmo.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Número de instruções.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Tal vez o CPI.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673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Linguagem de programação.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Número de instruções.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CPI.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673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Compilador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Número de instruções.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CPI.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  <a:tr h="987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ISA (conjunto de instruções)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Número de instruções.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CPI.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Período de </a:t>
                      </a:r>
                      <a:r>
                        <a:rPr kumimoji="0" lang="pt-BR" sz="2600" u="none" strike="noStrike" cap="none" spc="0" normalizeH="0" baseline="0" noProof="0" dirty="0" err="1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clock</a:t>
                      </a:r>
                      <a:r>
                        <a:rPr kumimoji="0" lang="pt-BR" sz="2600" u="none" strike="noStrike" cap="none" spc="0" normalizeH="0" baseline="0" noProof="0" dirty="0" smtClean="0">
                          <a:ln w="900" cmpd="sng">
                            <a:solidFill>
                              <a:schemeClr val="accent1">
                                <a:satMod val="190000"/>
                                <a:alpha val="55000"/>
                              </a:schemeClr>
                            </a:solidFill>
                            <a:prstDash val="solid"/>
                          </a:ln>
                          <a:solidFill>
                            <a:srgbClr val="0000CC"/>
                          </a:solidFill>
                          <a:effectLst>
                            <a:innerShdw blurRad="101600" dist="76200" dir="5400000">
                              <a:schemeClr val="accent1">
                                <a:satMod val="190000"/>
                                <a:tint val="100000"/>
                                <a:alpha val="74000"/>
                              </a:schemeClr>
                            </a:innerShdw>
                          </a:effectLst>
                        </a:rPr>
                        <a:t>.</a:t>
                      </a:r>
                      <a:endParaRPr kumimoji="0" lang="pt-BR" sz="2600" b="1" i="0" u="none" strike="noStrike" cap="none" spc="0" normalizeH="0" baseline="0" noProof="0" dirty="0" smtClean="0">
                        <a:ln w="900" cmpd="sng">
                          <a:solidFill>
                            <a:schemeClr val="accent1">
                              <a:satMod val="190000"/>
                              <a:alpha val="55000"/>
                            </a:schemeClr>
                          </a:solidFill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innerShdw blurRad="101600" dist="76200" dir="5400000">
                            <a:schemeClr val="accent1">
                              <a:satMod val="190000"/>
                              <a:tint val="100000"/>
                              <a:alpha val="74000"/>
                            </a:schemeClr>
                          </a:innerShdw>
                        </a:effectLst>
                        <a:latin typeface="Arial Narrow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958A-1BE7-445A-89D2-773D013D869C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</a:t>
            </a:r>
            <a:r>
              <a:rPr lang="pt-BR" dirty="0" smtClean="0"/>
              <a:t>Instruções como Métrica de Desempenho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2800" dirty="0"/>
              <a:t>MIPS: </a:t>
            </a:r>
            <a:r>
              <a:rPr lang="pt-BR" sz="2800" dirty="0" err="1"/>
              <a:t>Millions</a:t>
            </a:r>
            <a:r>
              <a:rPr lang="pt-BR" sz="2800" dirty="0"/>
              <a:t> </a:t>
            </a:r>
            <a:r>
              <a:rPr lang="pt-BR" sz="2800" dirty="0" err="1"/>
              <a:t>Instructions</a:t>
            </a:r>
            <a:r>
              <a:rPr lang="pt-BR" sz="2800" dirty="0"/>
              <a:t> Per </a:t>
            </a:r>
            <a:r>
              <a:rPr lang="pt-BR" sz="2800" dirty="0" err="1" smtClean="0"/>
              <a:t>Second</a:t>
            </a:r>
            <a:r>
              <a:rPr lang="pt-BR" sz="28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pt-BR" sz="2800" dirty="0"/>
              <a:t>Algumas vezes usada como métrica de </a:t>
            </a:r>
            <a:r>
              <a:rPr lang="pt-BR" sz="2800" dirty="0" smtClean="0"/>
              <a:t>desempenho.</a:t>
            </a: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800" dirty="0" smtClean="0"/>
              <a:t>Em máquinas rápidas o valor </a:t>
            </a:r>
            <a:r>
              <a:rPr lang="pt-BR" sz="2800" dirty="0"/>
              <a:t>de MIPS </a:t>
            </a:r>
            <a:r>
              <a:rPr lang="pt-BR" sz="2800" dirty="0" smtClean="0"/>
              <a:t>é alto.</a:t>
            </a:r>
          </a:p>
          <a:p>
            <a:pPr>
              <a:spcBef>
                <a:spcPts val="0"/>
              </a:spcBef>
            </a:pPr>
            <a:r>
              <a:rPr lang="pt-BR" sz="2800" dirty="0"/>
              <a:t>MIPS especifica a taxa de execução das </a:t>
            </a:r>
            <a:r>
              <a:rPr lang="pt-BR" sz="2800" dirty="0" smtClean="0"/>
              <a:t>instruções.</a:t>
            </a:r>
          </a:p>
          <a:p>
            <a:pPr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endParaRPr lang="pt-BR" sz="2800" dirty="0" smtClean="0"/>
          </a:p>
          <a:p>
            <a:pPr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endParaRPr lang="pt-BR" sz="2800" dirty="0" smtClean="0"/>
          </a:p>
          <a:p>
            <a:pPr>
              <a:spcBef>
                <a:spcPts val="0"/>
              </a:spcBef>
            </a:pPr>
            <a:r>
              <a:rPr lang="pt-BR" sz="2800" dirty="0"/>
              <a:t>Podemos relacionar tempo de execução a </a:t>
            </a:r>
            <a:r>
              <a:rPr lang="pt-BR" sz="2800" dirty="0" smtClean="0"/>
              <a:t>MIPS:</a:t>
            </a:r>
            <a:endParaRPr lang="pt-BR" sz="2800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4" y="2998935"/>
            <a:ext cx="8002091" cy="12173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6" y="5157191"/>
            <a:ext cx="8415018" cy="8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em usar taxa	de </a:t>
            </a:r>
            <a:r>
              <a:rPr lang="pt-BR" dirty="0" smtClean="0"/>
              <a:t>execução </a:t>
            </a:r>
            <a:r>
              <a:rPr lang="pt-BR" dirty="0"/>
              <a:t>(MIPS)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Três problemas com a métrica MIPS representando uma métrica de </a:t>
            </a:r>
            <a:r>
              <a:rPr lang="pt-BR" sz="2800" dirty="0" smtClean="0"/>
              <a:t>desempenho.</a:t>
            </a: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800" dirty="0" smtClean="0"/>
              <a:t>Não </a:t>
            </a:r>
            <a:r>
              <a:rPr lang="pt-BR" sz="2800" dirty="0"/>
              <a:t>leva em conta a capacidade de </a:t>
            </a:r>
            <a:r>
              <a:rPr lang="pt-BR" sz="2800" dirty="0" smtClean="0"/>
              <a:t>instruções.</a:t>
            </a:r>
            <a:endParaRPr lang="pt-BR" sz="2800" dirty="0"/>
          </a:p>
          <a:p>
            <a:pPr lvl="1">
              <a:spcBef>
                <a:spcPts val="0"/>
              </a:spcBef>
            </a:pPr>
            <a:r>
              <a:rPr lang="pt-BR" sz="2800" dirty="0" smtClean="0"/>
              <a:t>Não </a:t>
            </a:r>
            <a:r>
              <a:rPr lang="pt-BR" sz="2800" dirty="0"/>
              <a:t>é possível usar o MIPS dos computadores para comparar conjuntos </a:t>
            </a:r>
            <a:r>
              <a:rPr lang="pt-BR" sz="2800" dirty="0" smtClean="0"/>
              <a:t>de instruções </a:t>
            </a:r>
            <a:r>
              <a:rPr lang="pt-BR" sz="2800" dirty="0"/>
              <a:t>diferentes, porque a contagem de instruções será </a:t>
            </a:r>
            <a:r>
              <a:rPr lang="pt-BR" sz="2800" dirty="0" smtClean="0"/>
              <a:t>diferente.</a:t>
            </a: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800" dirty="0" smtClean="0"/>
              <a:t>MIPS </a:t>
            </a:r>
            <a:r>
              <a:rPr lang="pt-BR" sz="2800" dirty="0"/>
              <a:t>varia entre os programas no mesmo computador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Um </a:t>
            </a:r>
            <a:r>
              <a:rPr lang="pt-BR" sz="2800" dirty="0"/>
              <a:t>computador pode não ter uma classificação MIPS único para todos os </a:t>
            </a:r>
            <a:r>
              <a:rPr lang="pt-BR" sz="2800" dirty="0" smtClean="0"/>
              <a:t>programas.</a:t>
            </a: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800" dirty="0" smtClean="0"/>
              <a:t>MIPS </a:t>
            </a:r>
            <a:r>
              <a:rPr lang="pt-BR" sz="2800" dirty="0"/>
              <a:t>pode variar inversamente com o desempenho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Uma </a:t>
            </a:r>
            <a:r>
              <a:rPr lang="pt-BR" sz="2800" dirty="0"/>
              <a:t>classificação elevada do MIPS nem sempre significa melhor </a:t>
            </a:r>
            <a:r>
              <a:rPr lang="pt-BR" sz="2800" dirty="0" smtClean="0"/>
              <a:t>desempenho.</a:t>
            </a:r>
            <a:endParaRPr lang="pt-BR" sz="2800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MIPS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600" dirty="0"/>
              <a:t>Dois compiladores diferentes estão sendo testados no mesmo programa para uma máquina de 4 GHz com três classes diferentes de instruções: Classe A, Classe B e Classe C, que exigem 1, 2 e 3 ciclos, respectivamente</a:t>
            </a:r>
            <a:r>
              <a:rPr lang="pt-BR" sz="26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600" dirty="0"/>
              <a:t>A contagem de instruções produzida pelo primeiro compilador é 5000 milhões de instruções da Classe A, 1 bilhão de instruções da Classe B, e 1 bilhão de instruções da classe C</a:t>
            </a:r>
            <a:r>
              <a:rPr lang="pt-BR" sz="26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600" dirty="0"/>
              <a:t>O segundo compilador produz 10.000 milhões de instruções da Classe A, 1 bilhão de instruções da Classe B, e 1 bilhão de instruções da classe C</a:t>
            </a:r>
            <a:r>
              <a:rPr lang="pt-BR" sz="2600" dirty="0" smtClean="0"/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600" dirty="0">
                <a:solidFill>
                  <a:srgbClr val="0000CC"/>
                </a:solidFill>
              </a:rPr>
              <a:t>Qual compilador produz código com o MIPS superior?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Qual </a:t>
            </a:r>
            <a:r>
              <a:rPr lang="pt-BR" sz="2600" dirty="0">
                <a:solidFill>
                  <a:srgbClr val="0000CC"/>
                </a:solidFill>
              </a:rPr>
              <a:t>compilador produz código com o melhor tempo de execução?</a:t>
            </a:r>
          </a:p>
          <a:p>
            <a:pPr>
              <a:spcBef>
                <a:spcPts val="0"/>
              </a:spcBef>
            </a:pPr>
            <a:endParaRPr lang="pt-BR" sz="2600" dirty="0"/>
          </a:p>
          <a:p>
            <a:endParaRPr lang="pt-BR" sz="2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 do MIPS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600" dirty="0"/>
              <a:t>Primeiro, encontramos os ciclos de CPU para ambos </a:t>
            </a:r>
            <a:r>
              <a:rPr lang="pt-BR" sz="2600" dirty="0" smtClean="0"/>
              <a:t>os compiladores:</a:t>
            </a:r>
            <a:endParaRPr lang="pt-BR" sz="2600" dirty="0"/>
          </a:p>
          <a:p>
            <a:pPr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Ciclos </a:t>
            </a:r>
            <a:r>
              <a:rPr lang="pt-BR" sz="2600" dirty="0">
                <a:solidFill>
                  <a:srgbClr val="0000CC"/>
                </a:solidFill>
              </a:rPr>
              <a:t>CPU (compilador 1) = (5×1 + 1×2 + 1×3)×10</a:t>
            </a:r>
            <a:r>
              <a:rPr lang="pt-BR" sz="2600" baseline="30000" dirty="0">
                <a:solidFill>
                  <a:srgbClr val="0000CC"/>
                </a:solidFill>
              </a:rPr>
              <a:t>9</a:t>
            </a:r>
            <a:r>
              <a:rPr lang="pt-BR" sz="2600" dirty="0">
                <a:solidFill>
                  <a:srgbClr val="0000CC"/>
                </a:solidFill>
              </a:rPr>
              <a:t> = 10×10</a:t>
            </a:r>
            <a:r>
              <a:rPr lang="pt-BR" sz="2600" baseline="30000" dirty="0">
                <a:solidFill>
                  <a:srgbClr val="0000CC"/>
                </a:solidFill>
              </a:rPr>
              <a:t>9</a:t>
            </a:r>
          </a:p>
          <a:p>
            <a:pPr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Ciclos </a:t>
            </a:r>
            <a:r>
              <a:rPr lang="pt-BR" sz="2600" dirty="0">
                <a:solidFill>
                  <a:srgbClr val="0000CC"/>
                </a:solidFill>
              </a:rPr>
              <a:t>CPU (compilador 2) = (10×1 + 1×2 + 1×3)×10</a:t>
            </a:r>
            <a:r>
              <a:rPr lang="pt-BR" sz="2600" baseline="30000" dirty="0">
                <a:solidFill>
                  <a:srgbClr val="0000CC"/>
                </a:solidFill>
              </a:rPr>
              <a:t>9</a:t>
            </a:r>
            <a:r>
              <a:rPr lang="pt-BR" sz="2600" dirty="0">
                <a:solidFill>
                  <a:srgbClr val="0000CC"/>
                </a:solidFill>
              </a:rPr>
              <a:t> = </a:t>
            </a:r>
            <a:r>
              <a:rPr lang="pt-BR" sz="2600" dirty="0" smtClean="0">
                <a:solidFill>
                  <a:srgbClr val="0000CC"/>
                </a:solidFill>
              </a:rPr>
              <a:t>15×10</a:t>
            </a:r>
            <a:r>
              <a:rPr lang="pt-BR" sz="2600" baseline="30000" dirty="0" smtClean="0">
                <a:solidFill>
                  <a:srgbClr val="0000CC"/>
                </a:solidFill>
              </a:rPr>
              <a:t>9</a:t>
            </a:r>
          </a:p>
          <a:p>
            <a:pPr>
              <a:spcBef>
                <a:spcPts val="0"/>
              </a:spcBef>
            </a:pPr>
            <a:endParaRPr lang="pt-BR" sz="2600" dirty="0" smtClean="0"/>
          </a:p>
          <a:p>
            <a:pPr>
              <a:spcBef>
                <a:spcPts val="0"/>
              </a:spcBef>
            </a:pPr>
            <a:r>
              <a:rPr lang="pt-BR" sz="2600" dirty="0" smtClean="0"/>
              <a:t>Depois</a:t>
            </a:r>
            <a:r>
              <a:rPr lang="pt-BR" sz="2600" dirty="0"/>
              <a:t>, calculamos o tempo de execução para ambos </a:t>
            </a:r>
            <a:r>
              <a:rPr lang="pt-BR" sz="2600" dirty="0" smtClean="0"/>
              <a:t>os compiladores:</a:t>
            </a:r>
          </a:p>
          <a:p>
            <a:pPr>
              <a:spcBef>
                <a:spcPts val="0"/>
              </a:spcBef>
            </a:pPr>
            <a:r>
              <a:rPr lang="pt-BR" sz="2600" dirty="0">
                <a:solidFill>
                  <a:srgbClr val="0000CC"/>
                </a:solidFill>
              </a:rPr>
              <a:t>Tempo Execução (compilador 1) = 10×10</a:t>
            </a:r>
            <a:r>
              <a:rPr lang="pt-BR" sz="2600" baseline="30000" dirty="0">
                <a:solidFill>
                  <a:srgbClr val="0000CC"/>
                </a:solidFill>
              </a:rPr>
              <a:t>9</a:t>
            </a:r>
            <a:r>
              <a:rPr lang="pt-BR" sz="2600" dirty="0">
                <a:solidFill>
                  <a:srgbClr val="0000CC"/>
                </a:solidFill>
              </a:rPr>
              <a:t> </a:t>
            </a:r>
            <a:r>
              <a:rPr lang="pt-BR" sz="2600" dirty="0" smtClean="0">
                <a:solidFill>
                  <a:srgbClr val="0000CC"/>
                </a:solidFill>
              </a:rPr>
              <a:t>ciclos/4×10</a:t>
            </a:r>
            <a:r>
              <a:rPr lang="pt-BR" sz="2600" baseline="30000" dirty="0" smtClean="0">
                <a:solidFill>
                  <a:srgbClr val="0000CC"/>
                </a:solidFill>
              </a:rPr>
              <a:t>9</a:t>
            </a:r>
            <a:r>
              <a:rPr lang="pt-BR" sz="2600" dirty="0" smtClean="0">
                <a:solidFill>
                  <a:srgbClr val="0000CC"/>
                </a:solidFill>
              </a:rPr>
              <a:t> </a:t>
            </a:r>
            <a:r>
              <a:rPr lang="pt-BR" sz="2600" dirty="0">
                <a:solidFill>
                  <a:srgbClr val="0000CC"/>
                </a:solidFill>
              </a:rPr>
              <a:t>Hz = </a:t>
            </a:r>
            <a:r>
              <a:rPr lang="pt-BR" sz="2600" dirty="0" smtClean="0">
                <a:solidFill>
                  <a:srgbClr val="0000CC"/>
                </a:solidFill>
              </a:rPr>
              <a:t>2,5s.</a:t>
            </a:r>
            <a:endParaRPr lang="pt-BR" sz="26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r>
              <a:rPr lang="pt-BR" sz="2600" dirty="0" smtClean="0">
                <a:solidFill>
                  <a:srgbClr val="0000CC"/>
                </a:solidFill>
              </a:rPr>
              <a:t>Tempo </a:t>
            </a:r>
            <a:r>
              <a:rPr lang="pt-BR" sz="2600" dirty="0">
                <a:solidFill>
                  <a:srgbClr val="0000CC"/>
                </a:solidFill>
              </a:rPr>
              <a:t>Execução (compilador 2) = 15×10</a:t>
            </a:r>
            <a:r>
              <a:rPr lang="pt-BR" sz="2600" baseline="30000" dirty="0">
                <a:solidFill>
                  <a:srgbClr val="0000CC"/>
                </a:solidFill>
              </a:rPr>
              <a:t>9</a:t>
            </a:r>
            <a:r>
              <a:rPr lang="pt-BR" sz="2600" dirty="0">
                <a:solidFill>
                  <a:srgbClr val="0000CC"/>
                </a:solidFill>
              </a:rPr>
              <a:t> </a:t>
            </a:r>
            <a:r>
              <a:rPr lang="pt-BR" sz="2600" dirty="0" smtClean="0">
                <a:solidFill>
                  <a:srgbClr val="0000CC"/>
                </a:solidFill>
              </a:rPr>
              <a:t>ciclos/4×10</a:t>
            </a:r>
            <a:r>
              <a:rPr lang="pt-BR" sz="2600" baseline="30000" dirty="0" smtClean="0">
                <a:solidFill>
                  <a:srgbClr val="0000CC"/>
                </a:solidFill>
              </a:rPr>
              <a:t>9</a:t>
            </a:r>
            <a:r>
              <a:rPr lang="pt-BR" sz="2600" dirty="0" smtClean="0">
                <a:solidFill>
                  <a:srgbClr val="0000CC"/>
                </a:solidFill>
              </a:rPr>
              <a:t> </a:t>
            </a:r>
            <a:r>
              <a:rPr lang="pt-BR" sz="2600" dirty="0">
                <a:solidFill>
                  <a:srgbClr val="0000CC"/>
                </a:solidFill>
              </a:rPr>
              <a:t>Hz = </a:t>
            </a:r>
            <a:r>
              <a:rPr lang="pt-BR" sz="2600" dirty="0" smtClean="0">
                <a:solidFill>
                  <a:srgbClr val="0000CC"/>
                </a:solidFill>
              </a:rPr>
              <a:t>3,75s.</a:t>
            </a:r>
          </a:p>
          <a:p>
            <a:pPr>
              <a:spcBef>
                <a:spcPts val="0"/>
              </a:spcBef>
            </a:pPr>
            <a:endParaRPr lang="pt-BR" sz="26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FF0000"/>
                </a:solidFill>
              </a:rPr>
              <a:t>Compilador1 </a:t>
            </a:r>
            <a:r>
              <a:rPr lang="pt-BR" sz="2800" dirty="0">
                <a:solidFill>
                  <a:srgbClr val="FF0000"/>
                </a:solidFill>
              </a:rPr>
              <a:t>gera </a:t>
            </a:r>
            <a:r>
              <a:rPr lang="pt-BR" sz="2800" dirty="0" smtClean="0">
                <a:solidFill>
                  <a:srgbClr val="FF0000"/>
                </a:solidFill>
              </a:rPr>
              <a:t>o programa </a:t>
            </a:r>
            <a:r>
              <a:rPr lang="pt-BR" sz="2800" dirty="0">
                <a:solidFill>
                  <a:srgbClr val="FF0000"/>
                </a:solidFill>
              </a:rPr>
              <a:t>mais </a:t>
            </a:r>
            <a:r>
              <a:rPr lang="pt-BR" sz="2800" dirty="0" smtClean="0">
                <a:solidFill>
                  <a:srgbClr val="FF0000"/>
                </a:solidFill>
              </a:rPr>
              <a:t>rápido.</a:t>
            </a:r>
            <a:endParaRPr lang="pt-BR" sz="2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pt-BR" sz="28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endParaRPr lang="pt-BR" sz="2800" baseline="300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</a:pP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do MIPS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Agora compute a taxa MIPS para ambos compiladores.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MIPS </a:t>
            </a:r>
            <a:r>
              <a:rPr lang="pt-BR" sz="2800" dirty="0">
                <a:solidFill>
                  <a:srgbClr val="0000CC"/>
                </a:solidFill>
              </a:rPr>
              <a:t>= </a:t>
            </a:r>
            <a:r>
              <a:rPr lang="pt-BR" sz="2800" dirty="0" smtClean="0">
                <a:solidFill>
                  <a:srgbClr val="0000CC"/>
                </a:solidFill>
              </a:rPr>
              <a:t>Nº Instruções/(</a:t>
            </a:r>
            <a:r>
              <a:rPr lang="pt-BR" sz="2800" dirty="0">
                <a:solidFill>
                  <a:srgbClr val="0000CC"/>
                </a:solidFill>
              </a:rPr>
              <a:t>Tempo Execução × 10</a:t>
            </a:r>
            <a:r>
              <a:rPr lang="pt-BR" sz="2800" baseline="30000" dirty="0">
                <a:solidFill>
                  <a:srgbClr val="0000CC"/>
                </a:solidFill>
              </a:rPr>
              <a:t>6</a:t>
            </a:r>
            <a:r>
              <a:rPr lang="pt-BR" sz="2800" dirty="0">
                <a:solidFill>
                  <a:srgbClr val="0000CC"/>
                </a:solidFill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MIPS </a:t>
            </a:r>
            <a:r>
              <a:rPr lang="pt-BR" sz="2800" dirty="0">
                <a:solidFill>
                  <a:srgbClr val="0000CC"/>
                </a:solidFill>
              </a:rPr>
              <a:t>(compilador 1) = (5+1+1) × 10</a:t>
            </a:r>
            <a:r>
              <a:rPr lang="pt-BR" sz="2800" baseline="30000" dirty="0">
                <a:solidFill>
                  <a:srgbClr val="0000CC"/>
                </a:solidFill>
              </a:rPr>
              <a:t>9</a:t>
            </a:r>
            <a:r>
              <a:rPr lang="pt-BR" sz="2800" dirty="0">
                <a:solidFill>
                  <a:srgbClr val="0000CC"/>
                </a:solidFill>
              </a:rPr>
              <a:t> / (</a:t>
            </a:r>
            <a:r>
              <a:rPr lang="pt-BR" sz="2800" dirty="0" smtClean="0">
                <a:solidFill>
                  <a:srgbClr val="0000CC"/>
                </a:solidFill>
              </a:rPr>
              <a:t>2,5 </a:t>
            </a:r>
            <a:r>
              <a:rPr lang="pt-BR" sz="2800" dirty="0">
                <a:solidFill>
                  <a:srgbClr val="0000CC"/>
                </a:solidFill>
              </a:rPr>
              <a:t>× 10</a:t>
            </a:r>
            <a:r>
              <a:rPr lang="pt-BR" sz="2800" baseline="30000" dirty="0">
                <a:solidFill>
                  <a:srgbClr val="0000CC"/>
                </a:solidFill>
              </a:rPr>
              <a:t>6</a:t>
            </a:r>
            <a:r>
              <a:rPr lang="pt-BR" sz="2800" dirty="0">
                <a:solidFill>
                  <a:srgbClr val="0000CC"/>
                </a:solidFill>
              </a:rPr>
              <a:t>) = 2800</a:t>
            </a:r>
          </a:p>
          <a:p>
            <a:pPr lvl="1">
              <a:spcBef>
                <a:spcPts val="0"/>
              </a:spcBef>
            </a:pPr>
            <a:r>
              <a:rPr lang="pt-BR" sz="2800" dirty="0" smtClean="0">
                <a:solidFill>
                  <a:srgbClr val="0000CC"/>
                </a:solidFill>
              </a:rPr>
              <a:t>MIPS </a:t>
            </a:r>
            <a:r>
              <a:rPr lang="pt-BR" sz="2800" dirty="0">
                <a:solidFill>
                  <a:srgbClr val="0000CC"/>
                </a:solidFill>
              </a:rPr>
              <a:t>(compilador 2) = (10+1+1) × 10</a:t>
            </a:r>
            <a:r>
              <a:rPr lang="pt-BR" sz="2800" baseline="30000" dirty="0">
                <a:solidFill>
                  <a:srgbClr val="0000CC"/>
                </a:solidFill>
              </a:rPr>
              <a:t>9</a:t>
            </a:r>
            <a:r>
              <a:rPr lang="pt-BR" sz="2800" dirty="0">
                <a:solidFill>
                  <a:srgbClr val="0000CC"/>
                </a:solidFill>
              </a:rPr>
              <a:t> / (</a:t>
            </a:r>
            <a:r>
              <a:rPr lang="pt-BR" sz="2800" dirty="0" smtClean="0">
                <a:solidFill>
                  <a:srgbClr val="0000CC"/>
                </a:solidFill>
              </a:rPr>
              <a:t>3,75 </a:t>
            </a:r>
            <a:r>
              <a:rPr lang="pt-BR" sz="2800" dirty="0">
                <a:solidFill>
                  <a:srgbClr val="0000CC"/>
                </a:solidFill>
              </a:rPr>
              <a:t>× 10</a:t>
            </a:r>
            <a:r>
              <a:rPr lang="pt-BR" sz="2800" baseline="30000" dirty="0">
                <a:solidFill>
                  <a:srgbClr val="0000CC"/>
                </a:solidFill>
              </a:rPr>
              <a:t>6</a:t>
            </a:r>
            <a:r>
              <a:rPr lang="pt-BR" sz="2800" dirty="0">
                <a:solidFill>
                  <a:srgbClr val="0000CC"/>
                </a:solidFill>
              </a:rPr>
              <a:t>) = 3200</a:t>
            </a:r>
          </a:p>
          <a:p>
            <a:pPr>
              <a:spcBef>
                <a:spcPts val="0"/>
              </a:spcBef>
            </a:pPr>
            <a:endParaRPr lang="pt-BR" sz="2800" dirty="0" smtClean="0"/>
          </a:p>
          <a:p>
            <a:pPr>
              <a:spcBef>
                <a:spcPts val="0"/>
              </a:spcBef>
            </a:pPr>
            <a:r>
              <a:rPr lang="pt-BR" sz="2800" dirty="0" smtClean="0">
                <a:solidFill>
                  <a:srgbClr val="FF0000"/>
                </a:solidFill>
              </a:rPr>
              <a:t>Assim</a:t>
            </a:r>
            <a:r>
              <a:rPr lang="pt-BR" sz="2800" dirty="0">
                <a:solidFill>
                  <a:srgbClr val="FF0000"/>
                </a:solidFill>
              </a:rPr>
              <a:t>, o código do compilador 2 tem uma taxa MIPS de </a:t>
            </a:r>
            <a:r>
              <a:rPr lang="pt-BR" sz="2800" dirty="0" smtClean="0">
                <a:solidFill>
                  <a:srgbClr val="FF0000"/>
                </a:solidFill>
              </a:rPr>
              <a:t>execução mais elevada.</a:t>
            </a:r>
            <a:endParaRPr lang="pt-BR" sz="28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Exercício nº 1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Um programa de benchmark é executado em um processador de 40Mhz.  O programa executado consiste em 100.000 execuções de instrução com a seguinte mistura de instruções e quantidades de ciclo de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Determine o CPI efetivo, a taxa de MIPS e o tempo de execução para esse programa.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3" y="2852936"/>
            <a:ext cx="837051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955A-552D-4A44-8CB3-7AA8608EC4A4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Definição de rendimento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Existem duas formas de medir o rendimento:</a:t>
            </a:r>
          </a:p>
          <a:p>
            <a:pPr marL="742950" lvl="1" indent="-285750">
              <a:buFont typeface="Calibri" pitchFamily="34" charset="0"/>
              <a:buChar char="–"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execução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(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de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resposta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):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1200150" lvl="2" indent="-28575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Tempo entre o início e a conclusão de uma tarefa, como observado pelo usuário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final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+mj-lt"/>
              </a:rPr>
              <a:t>.</a:t>
            </a:r>
          </a:p>
          <a:p>
            <a:pPr marL="1200150" lvl="2" indent="-285750">
              <a:buFont typeface="Calibri" pitchFamily="34" charset="0"/>
              <a:buChar char="–"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+mj-lt"/>
              </a:rPr>
              <a:t>Tempo de resposta = Tempo de CPU + Tempo de espera (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+mj-lt"/>
              </a:rPr>
              <a:t>I/O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+mj-lt"/>
              </a:rPr>
              <a:t>,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+mj-lt"/>
              </a:rPr>
              <a:t>OS programação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+mj-lt"/>
              </a:rPr>
              <a:t>,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+mj-lt"/>
              </a:rPr>
              <a:t>etc.)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.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EBA-3EBB-4D38-B3BB-299C91DBC81D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0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Exercício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Adicional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Um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processador de 1GHz recebe 1 bilhão (10</a:t>
            </a:r>
            <a:r>
              <a:rPr lang="pt-BR" sz="2800" b="1" baseline="30000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9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) de pulsos por segundo.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A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taxa de pulsos é conhecida como taxa de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ou velocidade de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Um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incremento (ou pulso) do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é conhecido como ciclo de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entre ciclos é conhecido como tempo de ciclo.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Um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processador é controlado por um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com uma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frequência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constante f ou, de modo equivalente, um tempo de ciclo constante t, onde t = 1/f.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CPI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é a média de ciclos por instrução.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0A050-6BED-425A-BC35-3665EA810A8C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2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Exercício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Adicional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Considere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que CPI seja o número de ciclos exigidos para a instrução tipo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,e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, seja o número de instruções executadas do tipo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i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para determinado programa.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O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de processador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necessário para executar determinado programa pode ser expresso como: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9428-2FBF-45B4-8852-77AF9A024448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31" y="1124744"/>
            <a:ext cx="4619625" cy="15144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18" y="5215232"/>
            <a:ext cx="40576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Exercício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Resposta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CPI Médio = 155.000 / 100.000 = 1,55</a:t>
            </a:r>
            <a:endParaRPr lang="pt-BR" sz="3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69864"/>
            <a:ext cx="8152165" cy="273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9C58-FE8A-4B5A-9C10-25419109691A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Exercício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Resposta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de Execução = 3,87 </a:t>
            </a:r>
            <a:r>
              <a:rPr lang="pt-BR" sz="3200" b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</a:t>
            </a:r>
            <a:endParaRPr lang="pt-BR" sz="32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49" y="1628800"/>
            <a:ext cx="849930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B122-9F0D-4150-8C26-A02B7E28B509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2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Exercício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Resposta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MIPS rate = </a:t>
            </a:r>
            <a:r>
              <a:rPr lang="pt-BR" sz="3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25,81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4099455"/>
            <a:ext cx="73056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1733-A9B5-4966-A44B-0B5E7FB614E3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276872"/>
            <a:ext cx="41719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Exercício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6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Resposta: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CPI </a:t>
            </a:r>
            <a:r>
              <a:rPr lang="pt-BR" sz="36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= </a:t>
            </a:r>
            <a:r>
              <a:rPr lang="pt-BR" sz="3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1,55 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MIPS </a:t>
            </a:r>
            <a:r>
              <a:rPr lang="pt-BR" sz="36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rate = </a:t>
            </a:r>
            <a:r>
              <a:rPr lang="pt-BR" sz="3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25,81</a:t>
            </a:r>
            <a:endParaRPr lang="pt-BR" sz="36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3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</a:t>
            </a:r>
            <a:r>
              <a:rPr lang="pt-BR" sz="36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Execução = 3,87 </a:t>
            </a:r>
            <a:r>
              <a:rPr lang="pt-BR" sz="36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ms</a:t>
            </a:r>
            <a:endParaRPr lang="pt-BR" sz="36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F23A-13C1-4B4D-8102-704907A396EA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9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Exercício nº 2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4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Arial Narrow" pitchFamily="34" charset="0"/>
              </a:rPr>
              <a:t>Considere duas máquinas diferentes, com dois conjuntos de instruções diferentes, ambos tendo uma taxa de </a:t>
            </a:r>
            <a:r>
              <a:rPr lang="pt-BR" sz="24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Arial Narrow" pitchFamily="34" charset="0"/>
              </a:rPr>
              <a:t>clock</a:t>
            </a:r>
            <a:r>
              <a:rPr lang="pt-BR" sz="24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Arial Narrow" pitchFamily="34" charset="0"/>
              </a:rPr>
              <a:t> de 200MHz. As medições a seguir são registradas nas duas máquinas rodando determinado conjunto de programas de benchmark</a:t>
            </a:r>
            <a:r>
              <a:rPr lang="pt-BR" sz="24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Arial Narrow" pitchFamily="34" charset="0"/>
              </a:rPr>
              <a:t>.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4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4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4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29" y="2564904"/>
            <a:ext cx="6887141" cy="304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2844" y="5607744"/>
            <a:ext cx="885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4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Determine o CPI efetivo, a taxa de MIPS e o tempo de execução para cada máquina.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02206-E729-45BC-8281-5546F0FD70EF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4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Exercício nº 2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42844" y="980728"/>
            <a:ext cx="8858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4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Determine o CPI efetivo, a taxa de MIPS e o tempo de execução para cada máquina.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60" y="1843982"/>
            <a:ext cx="6395045" cy="385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41-3852-4A77-8C93-206EAFA1D29B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Equações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BF7F-B0EE-486B-A827-626C2F5BB08D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97199"/>
            <a:ext cx="4591050" cy="1524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870302"/>
            <a:ext cx="4294318" cy="13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Resposta: </a:t>
            </a:r>
            <a:endParaRPr lang="pt-BR" sz="2800" dirty="0" smtClean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59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87" y="1052736"/>
            <a:ext cx="8551293" cy="320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683F-5C51-4CAF-A92A-2807006361D1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49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/>
              <a:t>Tempo de Execução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95300" indent="-495300">
              <a:buFont typeface="Arial Narrow" pitchFamily="34" charset="0"/>
              <a:buChar char="−"/>
              <a:defRPr/>
            </a:pPr>
            <a:r>
              <a:rPr lang="pt-BR" sz="2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de CPU:</a:t>
            </a:r>
            <a:r>
              <a:rPr lang="pt-BR" sz="2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tempo que a CPU dedica a uma tarefa e não inclui o tempo dedicado para rodar outras tarefas. Por exemplo, não inclui E/S nem o tempo executando outros programas (multiprogramação).</a:t>
            </a:r>
          </a:p>
          <a:p>
            <a:pPr marL="495300" indent="-495300">
              <a:buFont typeface="Arial Narrow" pitchFamily="34" charset="0"/>
              <a:buChar char="−"/>
              <a:defRPr/>
            </a:pPr>
            <a:r>
              <a:rPr lang="pt-BR" sz="2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Pode ser dividido em:</a:t>
            </a:r>
          </a:p>
          <a:p>
            <a:pPr marL="850900" lvl="1" indent="-457200">
              <a:buFont typeface="Arial Narrow" pitchFamily="34" charset="0"/>
              <a:buChar char="−"/>
              <a:defRPr/>
            </a:pPr>
            <a:r>
              <a:rPr lang="pt-BR" sz="2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de CPU do usuário:</a:t>
            </a:r>
          </a:p>
          <a:p>
            <a:pPr marL="1308100" lvl="2" indent="-457200">
              <a:buFont typeface="Arial Narrow" pitchFamily="34" charset="0"/>
              <a:buChar char="−"/>
            </a:pPr>
            <a:r>
              <a:rPr lang="pt-BR" sz="2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que a CPU dedica ao código d tarefa.</a:t>
            </a:r>
          </a:p>
          <a:p>
            <a:pPr marL="850900" lvl="1" indent="-457200">
              <a:buFont typeface="Arial Narrow" pitchFamily="34" charset="0"/>
              <a:buChar char="−"/>
              <a:defRPr/>
            </a:pPr>
            <a:r>
              <a:rPr lang="pt-BR" sz="2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de CPU do sistema:</a:t>
            </a:r>
          </a:p>
          <a:p>
            <a:pPr marL="1308100" lvl="2" indent="-457200">
              <a:buFont typeface="Arial Narrow" pitchFamily="34" charset="0"/>
              <a:buChar char="−"/>
            </a:pPr>
            <a:r>
              <a:rPr lang="pt-BR" sz="2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Tempo que a CPU dedica ao sistema operacional quando este realiza atividades relacionadas com a tarefa. </a:t>
            </a:r>
          </a:p>
          <a:p>
            <a:pPr marL="1765300" lvl="3" indent="-457200">
              <a:buFont typeface="Arial Narrow" pitchFamily="34" charset="0"/>
              <a:buChar char="−"/>
            </a:pPr>
            <a:r>
              <a:rPr lang="pt-BR" sz="26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Por exemplo, tempo para carregar a tarefa na memória.</a:t>
            </a:r>
            <a:endParaRPr lang="pt-BR" sz="26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1914-E7BF-4C92-92CC-7E591B188DC6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1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Resposta: </a:t>
            </a:r>
            <a:endParaRPr lang="pt-BR" sz="2800" dirty="0" smtClean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60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96752"/>
            <a:ext cx="8568953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86AB-DBD6-4DE4-9771-D5CA42E2C1F6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Resposta: </a:t>
            </a:r>
            <a:endParaRPr lang="pt-BR" sz="2800" dirty="0" smtClean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8731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2930-85F2-4781-9C22-597CD8EC14B8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>
                <a:latin typeface="Arial Narrow" pitchFamily="34" charset="0"/>
              </a:rPr>
              <a:t>Exercício nº 3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5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Quatro programas de benchmark são executados em três computadores com os seguintes resultados</a:t>
            </a:r>
            <a:r>
              <a:rPr lang="pt-BR" sz="25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5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5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5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5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5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A </a:t>
            </a:r>
            <a:r>
              <a:rPr lang="pt-BR" sz="25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tabela mostra o tempo de execução em segundos, com 100.000.000 instruções executadas em cada um dos quatro programas. 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5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Calcule </a:t>
            </a:r>
            <a:r>
              <a:rPr lang="pt-BR" sz="25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os valores de MIPS para cada computador para cada programa. 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5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Depois</a:t>
            </a:r>
            <a:r>
              <a:rPr lang="pt-BR" sz="25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, calcule as médias aritmética e harmônica considerando pesos iguais para os quatro programas, e classifique os computadores com base na média aritmética e a média harmônica</a:t>
            </a:r>
            <a:r>
              <a:rPr lang="pt-BR" sz="25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4" y="1772816"/>
            <a:ext cx="8291432" cy="159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91DD-AADE-47FB-A190-128672621A4C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4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Resposta:</a:t>
            </a:r>
            <a:endParaRPr lang="pt-BR" sz="2800" dirty="0" smtClean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42844" y="980728"/>
            <a:ext cx="8858312" cy="54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Temos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Arial Narrow" pitchFamily="34" charset="0"/>
              </a:rPr>
              <a:t>Os valores em MIPS são: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Arial Narrow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447451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79" y="3681028"/>
            <a:ext cx="5882641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9852-5E2A-416A-8FCA-1648F0536622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8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Resposta:</a:t>
            </a:r>
            <a:endParaRPr lang="pt-BR" sz="2800" dirty="0" smtClean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73769"/>
            <a:ext cx="849694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85937"/>
            <a:ext cx="8535169" cy="149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08372"/>
            <a:ext cx="4536504" cy="111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5137-AB6E-4ABE-8036-4FC5E49635A1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>
                <a:latin typeface="Arial Narrow" pitchFamily="34" charset="0"/>
              </a:rPr>
              <a:t>Resposta:</a:t>
            </a:r>
            <a:endParaRPr lang="pt-BR" sz="2800" dirty="0" smtClean="0">
              <a:latin typeface="Arial Narrow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65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79497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3341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1584-C093-4CD0-BE0E-8CA97722629C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/>
              <a:t>Resposta: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31230" y="2924944"/>
            <a:ext cx="8858312" cy="1524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Adicional: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Podemos 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expressar a taxa MIPS em termos de taxa de </a:t>
            </a:r>
            <a:r>
              <a:rPr lang="pt-BR" sz="2800" b="1" dirty="0" err="1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clock</a:t>
            </a:r>
            <a:r>
              <a:rPr lang="pt-BR" sz="28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e do CPI da seguinte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forma:</a:t>
            </a: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92" y="1052736"/>
            <a:ext cx="866418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49318"/>
            <a:ext cx="6726413" cy="164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44-1A04-4E99-A7A2-398F5505B51F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Benchmarks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Desempenho é melhor avaliado </a:t>
            </a:r>
            <a:r>
              <a:rPr lang="pt-BR" sz="2800" dirty="0" smtClean="0"/>
              <a:t>usando aplicações reais:</a:t>
            </a:r>
            <a:endParaRPr lang="pt-BR" sz="2800" dirty="0"/>
          </a:p>
          <a:p>
            <a:pPr lvl="1"/>
            <a:r>
              <a:rPr lang="pt-BR" sz="2800" dirty="0" smtClean="0"/>
              <a:t>Uso </a:t>
            </a:r>
            <a:r>
              <a:rPr lang="pt-BR" sz="2800" dirty="0"/>
              <a:t>de programas típicos da área de </a:t>
            </a:r>
            <a:r>
              <a:rPr lang="pt-BR" sz="2800" dirty="0" smtClean="0"/>
              <a:t>aplicação;</a:t>
            </a:r>
            <a:endParaRPr lang="pt-BR" sz="2800" dirty="0"/>
          </a:p>
          <a:p>
            <a:pPr lvl="1"/>
            <a:r>
              <a:rPr lang="pt-BR" sz="2800" dirty="0" smtClean="0"/>
              <a:t>Programa </a:t>
            </a:r>
            <a:r>
              <a:rPr lang="pt-BR" sz="2800" dirty="0"/>
              <a:t>representativos da classe de </a:t>
            </a:r>
            <a:r>
              <a:rPr lang="pt-BR" sz="2800" dirty="0" smtClean="0"/>
              <a:t>aplicações;</a:t>
            </a:r>
            <a:endParaRPr lang="pt-BR" sz="2800" dirty="0"/>
          </a:p>
          <a:p>
            <a:pPr lvl="1"/>
            <a:r>
              <a:rPr lang="pt-BR" sz="2800" dirty="0" smtClean="0"/>
              <a:t>Exemplos</a:t>
            </a:r>
            <a:r>
              <a:rPr lang="pt-BR" sz="2800" dirty="0"/>
              <a:t>: compiladores, editores, aplicações científicas, gráficos, ...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151-0884-471F-A453-07583334D9A7}" type="datetime1">
              <a:rPr lang="pt-BR" smtClean="0"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2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s-ES_tradnl" sz="831">
                <a:solidFill>
                  <a:srgbClr val="000000"/>
                </a:solidFill>
              </a:rPr>
              <a:t>Estructura de Computadores (EUI: 2º ITIS)</a:t>
            </a:r>
          </a:p>
        </p:txBody>
      </p:sp>
      <p:sp>
        <p:nvSpPr>
          <p:cNvPr id="22531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sz="831">
                <a:solidFill>
                  <a:srgbClr val="000000"/>
                </a:solidFill>
              </a:rPr>
              <a:t>Cap 2: Rendimiento de un computador</a:t>
            </a:r>
          </a:p>
        </p:txBody>
      </p:sp>
      <p:sp>
        <p:nvSpPr>
          <p:cNvPr id="22532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 algn="ctr" defTabSz="805982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algn="ctr" defTabSz="805982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E8E64C80-8FA2-47C7-8457-F04883C938BD}" type="slidenum">
              <a:rPr lang="es-ES_tradnl" sz="831">
                <a:solidFill>
                  <a:srgbClr val="000000"/>
                </a:solidFill>
              </a:rPr>
              <a:pPr algn="r"/>
              <a:t>68</a:t>
            </a:fld>
            <a:r>
              <a:rPr lang="es-ES_tradnl" sz="831">
                <a:solidFill>
                  <a:srgbClr val="000000"/>
                </a:solidFill>
              </a:rPr>
              <a:t> de 22</a:t>
            </a:r>
            <a:endParaRPr lang="es-ES_tradnl" sz="1200">
              <a:solidFill>
                <a:srgbClr val="000000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 dos programas de benchmark</a:t>
            </a:r>
            <a:endParaRPr lang="pt-BR" dirty="0" smtClean="0"/>
          </a:p>
        </p:txBody>
      </p:sp>
      <p:sp>
        <p:nvSpPr>
          <p:cNvPr id="22534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 smtClean="0"/>
              <a:t>Os benchmarks reduzidos (</a:t>
            </a:r>
            <a:r>
              <a:rPr lang="pt-BR" sz="2800" dirty="0" err="1" smtClean="0"/>
              <a:t>toys</a:t>
            </a:r>
            <a:r>
              <a:rPr lang="pt-BR" sz="2800" dirty="0" smtClean="0"/>
              <a:t>) e os sintéticos não carregam a memória principal do sistema de forma realista (em geral todo o programa cabe na memória cache)</a:t>
            </a:r>
          </a:p>
          <a:p>
            <a:pPr>
              <a:spcBef>
                <a:spcPts val="0"/>
              </a:spcBef>
            </a:pPr>
            <a:r>
              <a:rPr lang="pt-BR" sz="2800" dirty="0" smtClean="0"/>
              <a:t>Una vez que o benchmark é padronizado imediatamente, aparecem melhoras específicas para o mesmo elevando os resultados dos rendimentos. </a:t>
            </a:r>
          </a:p>
          <a:p>
            <a:pPr lvl="1">
              <a:spcBef>
                <a:spcPts val="0"/>
              </a:spcBef>
            </a:pPr>
            <a:r>
              <a:rPr lang="pt-BR" sz="2800" dirty="0" smtClean="0"/>
              <a:t>Se os benchmarks fossem nossos programas nos veríamos beneficiados já que nossa aplicação demonstraria ser mais rápida. </a:t>
            </a:r>
          </a:p>
          <a:p>
            <a:pPr>
              <a:spcBef>
                <a:spcPts val="0"/>
              </a:spcBef>
            </a:pPr>
            <a:r>
              <a:rPr lang="pt-BR" sz="2800" dirty="0" smtClean="0"/>
              <a:t>Os benchmarks reais são difíceis de serem realizados.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6497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483768" y="3731280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Final do Tópico 3.1 da Unidade 3. </a:t>
            </a:r>
            <a:endParaRPr lang="pt-BR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00CC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26A7-1B31-4789-A01B-FAD77F1992C3}" type="datetime1">
              <a:rPr lang="pt-BR" smtClean="0"/>
              <a:t>27/02/2016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69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sz="2800" dirty="0" smtClean="0"/>
              <a:t>Tempo </a:t>
            </a:r>
            <a:r>
              <a:rPr lang="pt-BR" sz="2800" dirty="0"/>
              <a:t>de </a:t>
            </a:r>
            <a:r>
              <a:rPr lang="pt-BR" sz="2800" dirty="0" smtClean="0"/>
              <a:t>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95300" indent="-495300">
              <a:buFont typeface="Arial Narrow" pitchFamily="34" charset="0"/>
              <a:buChar char="−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Tempo de CPU:</a:t>
            </a:r>
          </a:p>
          <a:p>
            <a:pPr marL="952500" lvl="1" indent="-495300">
              <a:buFont typeface="Arial Narrow" pitchFamily="34" charset="0"/>
              <a:buChar char="−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CPU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=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CPU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(usuário) +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CPU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(sistema)</a:t>
            </a:r>
          </a:p>
          <a:p>
            <a:pPr marL="952500" lvl="1" indent="-495300">
              <a:buFont typeface="Arial Narrow" pitchFamily="34" charset="0"/>
              <a:buChar char="−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T</a:t>
            </a:r>
            <a:r>
              <a:rPr lang="pt-BR" sz="2800" b="1" baseline="-25000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CPU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 </a:t>
            </a: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rgbClr val="4F81BD">
                      <a:satMod val="190000"/>
                      <a:tint val="100000"/>
                      <a:alpha val="74000"/>
                    </a:srgbClr>
                  </a:innerShdw>
                </a:effectLst>
                <a:latin typeface="+mj-lt"/>
              </a:rPr>
              <a:t>(sistema) = tempo executando código do S.O.</a:t>
            </a:r>
          </a:p>
          <a:p>
            <a:pPr marL="952500" lvl="1" indent="-495300">
              <a:buFont typeface="Arial Narrow" pitchFamily="34" charset="0"/>
              <a:buChar char="−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  <a:p>
            <a:pPr marL="495300" indent="-495300">
              <a:buFont typeface="Arial Narrow" pitchFamily="34" charset="0"/>
              <a:buChar char="−"/>
              <a:defRPr/>
            </a:pPr>
            <a:endParaRPr lang="pt-BR" sz="28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innerShdw blurRad="101600" dist="76200" dir="5400000">
                  <a:srgbClr val="4F81BD">
                    <a:satMod val="190000"/>
                    <a:tint val="100000"/>
                    <a:alpha val="74000"/>
                  </a:srgbClr>
                </a:innerShdw>
              </a:effectLst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12CD-2401-4387-AD6A-8A67CACC19D9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8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 smtClean="0"/>
              <a:t>Definição de rendimento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buFont typeface="Calibri" pitchFamily="34" charset="0"/>
              <a:buChar char="–"/>
              <a:defRPr/>
            </a:pP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Produtividade (</a:t>
            </a:r>
            <a:r>
              <a:rPr lang="pt-BR" sz="2200" b="1" i="1" dirty="0" err="1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throughput</a:t>
            </a: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rgbClr val="0000CC"/>
                </a:solidFill>
                <a:latin typeface="+mj-lt"/>
              </a:rPr>
              <a:t>): </a:t>
            </a: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número </a:t>
            </a: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de tarefas que a máquina pode executar em um determinado período de tempo</a:t>
            </a: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.</a:t>
            </a:r>
          </a:p>
          <a:p>
            <a:pPr marL="285750" indent="-285750">
              <a:buFont typeface="Calibri" pitchFamily="34" charset="0"/>
              <a:buChar char="–"/>
              <a:defRPr/>
            </a:pP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Diminuindo o tempo de execução melhora o rendimento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Exemplo</a:t>
            </a: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: usando uma versão mais rápida de um </a:t>
            </a: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processador.</a:t>
            </a:r>
            <a:endParaRPr lang="pt-BR" sz="2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latin typeface="+mj-lt"/>
            </a:endParaRP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Menos </a:t>
            </a: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tempo para executar uma tarefa = mais tarefas podem ser </a:t>
            </a: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executadas.</a:t>
            </a:r>
          </a:p>
          <a:p>
            <a:pPr marL="285750" indent="-285750">
              <a:buFont typeface="Calibri" pitchFamily="34" charset="0"/>
              <a:buChar char="–"/>
              <a:defRPr/>
            </a:pP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Aumentar a taxa de transferência também pode melhorar o tempo de resposta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Exemplo</a:t>
            </a: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: aumento do número de processadores em um multiprocessador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Mais </a:t>
            </a: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tarefas podem ser executadas em paralelo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O </a:t>
            </a: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tempo de execução de tarefas individuais sequencial não é alterado</a:t>
            </a:r>
          </a:p>
          <a:p>
            <a:pPr marL="742950" lvl="1" indent="-285750">
              <a:buFont typeface="Calibri" pitchFamily="34" charset="0"/>
              <a:buChar char="–"/>
              <a:defRPr/>
            </a:pP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Mas </a:t>
            </a:r>
            <a:r>
              <a:rPr lang="pt-BR" sz="2200" b="1" dirty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menos tempo de espera em fila de agendamento reduz o tempo </a:t>
            </a:r>
            <a:r>
              <a:rPr lang="pt-BR" sz="22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latin typeface="+mj-lt"/>
              </a:rPr>
              <a:t>de resposta.</a:t>
            </a:r>
            <a:endParaRPr lang="pt-BR" sz="2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latin typeface="+mj-lt"/>
            </a:endParaRPr>
          </a:p>
          <a:p>
            <a:pPr marL="1200150" lvl="2" indent="-285750">
              <a:buFont typeface="Calibri" pitchFamily="34" charset="0"/>
              <a:buChar char="–"/>
              <a:defRPr/>
            </a:pPr>
            <a:endParaRPr lang="pt-BR" sz="2200" b="1" dirty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  <a:p>
            <a:pPr marL="1200150" lvl="2" indent="-285750">
              <a:buFont typeface="Calibri" pitchFamily="34" charset="0"/>
              <a:buChar char="–"/>
              <a:defRPr/>
            </a:pPr>
            <a:endParaRPr lang="pt-BR" sz="22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EBA-3EBB-4D38-B3BB-299C91DBC81D}" type="datetime1">
              <a:rPr lang="pt-BR" smtClean="0"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143504" cy="857232"/>
          </a:xfrm>
        </p:spPr>
        <p:txBody>
          <a:bodyPr/>
          <a:lstStyle/>
          <a:p>
            <a:r>
              <a:rPr lang="pt-BR" dirty="0"/>
              <a:t>Tempo de resposta </a:t>
            </a:r>
            <a:r>
              <a:rPr lang="pt-BR" dirty="0" err="1"/>
              <a:t>vs</a:t>
            </a:r>
            <a:r>
              <a:rPr lang="pt-BR" dirty="0"/>
              <a:t> produtividade</a:t>
            </a: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79512" y="908720"/>
            <a:ext cx="8784976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Uma lavação de carros lava um carro a cada 30 segundos e no processo existem simultaneamente 6 carros em diferentes fases de lavação.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Tempo de resposta (usuário): 180 segundos</a:t>
            </a:r>
          </a:p>
          <a:p>
            <a:pPr marL="800100" lvl="1" indent="-342900">
              <a:buFont typeface="Calibri" pitchFamily="34" charset="0"/>
              <a:buChar char="–"/>
              <a:defRPr/>
            </a:pPr>
            <a:r>
              <a:rPr lang="pt-BR" sz="2800" b="1" dirty="0" smtClean="0">
                <a:ln w="900" cmpd="sng">
                  <a:solidFill>
                    <a:srgbClr val="4F81BD">
                      <a:satMod val="190000"/>
                      <a:alpha val="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Produtividade (sistema): 1 carro a cada 30 segundos</a:t>
            </a:r>
          </a:p>
          <a:p>
            <a:pPr marL="342900" indent="-342900">
              <a:buFont typeface="Calibri" pitchFamily="34" charset="0"/>
              <a:buChar char="–"/>
              <a:defRPr/>
            </a:pPr>
            <a:endParaRPr lang="pt-BR" sz="2800" b="1" dirty="0" smtClean="0">
              <a:ln w="900" cmpd="sng">
                <a:solidFill>
                  <a:srgbClr val="4F81BD">
                    <a:satMod val="190000"/>
                    <a:alpha val="55000"/>
                  </a:srgbClr>
                </a:solidFill>
                <a:prstDash val="solid"/>
              </a:ln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334779"/>
            <a:ext cx="4626260" cy="3062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F6D9D-1B4C-496D-ADC4-D143EEF8FAC2}" type="datetime1">
              <a:rPr lang="pt-BR" smtClean="0"/>
              <a:t>27/02/2016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Parte 3.1.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3227</Words>
  <Application>Microsoft Office PowerPoint</Application>
  <PresentationFormat>Apresentação na tela (4:3)</PresentationFormat>
  <Paragraphs>711</Paragraphs>
  <Slides>69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6" baseType="lpstr">
      <vt:lpstr>Arial</vt:lpstr>
      <vt:lpstr>Arial Narrow</vt:lpstr>
      <vt:lpstr>Calibri</vt:lpstr>
      <vt:lpstr>Times New Roman</vt:lpstr>
      <vt:lpstr>Trebuchet MS</vt:lpstr>
      <vt:lpstr>Wingdings 2</vt:lpstr>
      <vt:lpstr>Tema do Office</vt:lpstr>
      <vt:lpstr>Apresentação do PowerPoint</vt:lpstr>
      <vt:lpstr>Apresentação do PowerPoint</vt:lpstr>
      <vt:lpstr>O que é rendimento</vt:lpstr>
      <vt:lpstr>Medição de Rendimento</vt:lpstr>
      <vt:lpstr>Definição de rendimento</vt:lpstr>
      <vt:lpstr>Tempo de Execução</vt:lpstr>
      <vt:lpstr>Tempo de Execução</vt:lpstr>
      <vt:lpstr>Definição de rendimento</vt:lpstr>
      <vt:lpstr>Tempo de resposta vs produtividade</vt:lpstr>
      <vt:lpstr>Rendimento e tempo de execução</vt:lpstr>
      <vt:lpstr>Rendimento e tempo de execução</vt:lpstr>
      <vt:lpstr>Tempo de Execução</vt:lpstr>
      <vt:lpstr>Clock (Relógio)</vt:lpstr>
      <vt:lpstr>Ciclos de Clock</vt:lpstr>
      <vt:lpstr>Ciclos de Clock</vt:lpstr>
      <vt:lpstr>Ciclos de Clock</vt:lpstr>
      <vt:lpstr>Exemplo</vt:lpstr>
      <vt:lpstr>Exemplo</vt:lpstr>
      <vt:lpstr>Exemplo</vt:lpstr>
      <vt:lpstr>Exemplo</vt:lpstr>
      <vt:lpstr>Conclusão do exemplo</vt:lpstr>
      <vt:lpstr>Melhorando  o Rendimento</vt:lpstr>
      <vt:lpstr>Melhorando  o Rendimento</vt:lpstr>
      <vt:lpstr>Ciclos de clock por Instrução (CPI)</vt:lpstr>
      <vt:lpstr>Ciclos de clock por Instrução (CPI)</vt:lpstr>
      <vt:lpstr>CPI Médio</vt:lpstr>
      <vt:lpstr>Equação do Rendimento</vt:lpstr>
      <vt:lpstr>Rendimento da CPU: Equação clássica</vt:lpstr>
      <vt:lpstr>Entendendo Equação do Rendimento</vt:lpstr>
      <vt:lpstr>Observação</vt:lpstr>
      <vt:lpstr>Fatores do rendimento</vt:lpstr>
      <vt:lpstr>Número de ciclos</vt:lpstr>
      <vt:lpstr>Determinando o CPI</vt:lpstr>
      <vt:lpstr>Exemplo</vt:lpstr>
      <vt:lpstr>Exemplo</vt:lpstr>
      <vt:lpstr>Exemplo</vt:lpstr>
      <vt:lpstr>Exemplo</vt:lpstr>
      <vt:lpstr>Exemplo</vt:lpstr>
      <vt:lpstr>Exemplo</vt:lpstr>
      <vt:lpstr>Exercício:</vt:lpstr>
      <vt:lpstr>Exercício:</vt:lpstr>
      <vt:lpstr>Relembrando</vt:lpstr>
      <vt:lpstr>Relembrando</vt:lpstr>
      <vt:lpstr>Número Instruções como Métrica de Desempenho</vt:lpstr>
      <vt:lpstr>Problemas em usar taxa de execução (MIPS)</vt:lpstr>
      <vt:lpstr>MIPS exemplo</vt:lpstr>
      <vt:lpstr>Solução do MIPS exemplo</vt:lpstr>
      <vt:lpstr>Solução do MIPS exemplo</vt:lpstr>
      <vt:lpstr>Exercício nº 1 </vt:lpstr>
      <vt:lpstr>Exercício </vt:lpstr>
      <vt:lpstr>Exercício </vt:lpstr>
      <vt:lpstr>Exercício </vt:lpstr>
      <vt:lpstr>Exercício </vt:lpstr>
      <vt:lpstr>Exercício </vt:lpstr>
      <vt:lpstr>Exercício </vt:lpstr>
      <vt:lpstr>Exercício nº 2 </vt:lpstr>
      <vt:lpstr>Exercício nº 2 </vt:lpstr>
      <vt:lpstr>Equações</vt:lpstr>
      <vt:lpstr>Resposta: </vt:lpstr>
      <vt:lpstr>Resposta: </vt:lpstr>
      <vt:lpstr>Resposta: </vt:lpstr>
      <vt:lpstr>Exercício nº 3 </vt:lpstr>
      <vt:lpstr>Resposta:</vt:lpstr>
      <vt:lpstr>Resposta:</vt:lpstr>
      <vt:lpstr>Resposta:</vt:lpstr>
      <vt:lpstr>Resposta:</vt:lpstr>
      <vt:lpstr>Benchmarks</vt:lpstr>
      <vt:lpstr>Problemas dos programas de benchmark</vt:lpstr>
      <vt:lpstr>Apresentação do PowerPoint</vt:lpstr>
    </vt:vector>
  </TitlesOfParts>
  <Company>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juarez</cp:lastModifiedBy>
  <cp:revision>555</cp:revision>
  <dcterms:created xsi:type="dcterms:W3CDTF">2011-06-02T18:58:43Z</dcterms:created>
  <dcterms:modified xsi:type="dcterms:W3CDTF">2016-02-27T14:12:47Z</dcterms:modified>
</cp:coreProperties>
</file>