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544" r:id="rId2"/>
    <p:sldId id="546" r:id="rId3"/>
    <p:sldId id="547" r:id="rId4"/>
    <p:sldId id="548" r:id="rId5"/>
    <p:sldId id="549" r:id="rId6"/>
    <p:sldId id="550" r:id="rId7"/>
    <p:sldId id="551" r:id="rId8"/>
    <p:sldId id="552" r:id="rId9"/>
    <p:sldId id="569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3" r:id="rId18"/>
    <p:sldId id="564" r:id="rId19"/>
    <p:sldId id="570" r:id="rId20"/>
    <p:sldId id="571" r:id="rId21"/>
    <p:sldId id="578" r:id="rId22"/>
    <p:sldId id="579" r:id="rId23"/>
    <p:sldId id="580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7" r:id="rId35"/>
    <p:sldId id="598" r:id="rId36"/>
    <p:sldId id="604" r:id="rId37"/>
    <p:sldId id="605" r:id="rId38"/>
    <p:sldId id="606" r:id="rId39"/>
    <p:sldId id="607" r:id="rId40"/>
    <p:sldId id="608" r:id="rId41"/>
    <p:sldId id="609" r:id="rId42"/>
    <p:sldId id="610" r:id="rId43"/>
    <p:sldId id="611" r:id="rId44"/>
    <p:sldId id="612" r:id="rId45"/>
    <p:sldId id="613" r:id="rId46"/>
    <p:sldId id="614" r:id="rId47"/>
    <p:sldId id="615" r:id="rId48"/>
    <p:sldId id="616" r:id="rId49"/>
    <p:sldId id="621" r:id="rId50"/>
    <p:sldId id="622" r:id="rId51"/>
    <p:sldId id="623" r:id="rId52"/>
    <p:sldId id="624" r:id="rId53"/>
    <p:sldId id="625" r:id="rId54"/>
    <p:sldId id="626" r:id="rId55"/>
    <p:sldId id="627" r:id="rId56"/>
    <p:sldId id="628" r:id="rId57"/>
    <p:sldId id="629" r:id="rId58"/>
    <p:sldId id="630" r:id="rId59"/>
    <p:sldId id="631" r:id="rId60"/>
    <p:sldId id="640" r:id="rId61"/>
    <p:sldId id="642" r:id="rId62"/>
    <p:sldId id="647" r:id="rId63"/>
    <p:sldId id="678" r:id="rId64"/>
    <p:sldId id="390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3366FF"/>
    <a:srgbClr val="3333FF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16/02/2016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92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70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8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sp>
        <p:nvSpPr>
          <p:cNvPr id="1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2133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4A824C1F-F5B0-414F-8781-E497AA9C0B86}" type="datetime1">
              <a:rPr lang="pt-BR" smtClean="0"/>
              <a:t>16/02/2016</a:t>
            </a:fld>
            <a:endParaRPr lang="pt-BR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61145"/>
            <a:ext cx="2895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67556" y="6452636"/>
            <a:ext cx="2133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B01-EF9A-414B-A230-867EC0BD7DDF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F26-2070-475D-B360-13C4526FC0F9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/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2844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148430DE-4B5F-4DE7-9675-26794E9617F5}" type="datetime1">
              <a:rPr lang="pt-BR" smtClean="0"/>
              <a:t>16/02/2016</a:t>
            </a:fld>
            <a:endParaRPr lang="pt-BR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92874"/>
            <a:ext cx="2895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67556" y="6447789"/>
            <a:ext cx="2133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DCDF7C31-922A-4A8C-8BEC-783212D7E00E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3A6D-9553-4039-84D9-4657450EB930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C6C-806F-41F8-A206-54AABC3B2AEF}" type="datetime1">
              <a:rPr lang="pt-BR" smtClean="0"/>
              <a:t>16/02/2016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2E85-50B2-434C-8162-0ABDF5A4F56D}" type="datetime1">
              <a:rPr lang="pt-BR" smtClean="0"/>
              <a:t>16/02/2016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16A1-ADDC-4FB1-9062-6BB4E8750003}" type="datetime1">
              <a:rPr lang="pt-BR" smtClean="0"/>
              <a:t>16/02/2016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0B8-89E6-4A5D-BAF6-006E75685325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637-4E30-4DD1-812E-63CAFC76B795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F65F-644D-48B2-9586-37697DCE62CB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42844" y="528638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Prof. Juarez Bento da Silva, Dr. Eng.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59832" y="188640"/>
            <a:ext cx="53303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Universidade Federal de Santa Catarina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Bacharelado em Tecnologias da Informação e Comunicação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512" y="585789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latin typeface="Calibri" panose="020F0502020204030204" pitchFamily="34" charset="0"/>
                <a:cs typeface="Calibri" panose="020F0502020204030204" pitchFamily="34" charset="0"/>
              </a:rPr>
              <a:t>Fevereiro </a:t>
            </a:r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latin typeface="Calibri" panose="020F0502020204030204" pitchFamily="34" charset="0"/>
                <a:cs typeface="Calibri" panose="020F0502020204030204" pitchFamily="34" charset="0"/>
              </a:rPr>
              <a:t>- 2016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16180" y="3404738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UNIDADE 6 - Hierarquia de Memória </a:t>
            </a: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79512" y="2217778"/>
            <a:ext cx="87849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ARA 7244 – Estrutura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0481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14287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C00000"/>
                </a:solidFill>
                <a:effectLst/>
              </a:rPr>
              <a:t>Acesso por bloco.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  <a:effectLst/>
              </a:rPr>
              <a:t>A memória principal é acessada por blocos.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  <a:effectLst/>
              </a:rPr>
              <a:t>A memória </a:t>
            </a:r>
            <a:r>
              <a:rPr lang="pt-BR" sz="2800" dirty="0" err="1" smtClean="0">
                <a:solidFill>
                  <a:srgbClr val="0000CC"/>
                </a:solidFill>
                <a:effectLst/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  <a:effectLst/>
              </a:rPr>
              <a:t> é acessada por palavras.</a:t>
            </a:r>
          </a:p>
        </p:txBody>
      </p:sp>
      <p:sp>
        <p:nvSpPr>
          <p:cNvPr id="6" name="Cubo 5"/>
          <p:cNvSpPr/>
          <p:nvPr/>
        </p:nvSpPr>
        <p:spPr>
          <a:xfrm>
            <a:off x="357158" y="4572008"/>
            <a:ext cx="1500198" cy="785818"/>
          </a:xfrm>
          <a:prstGeom prst="cube">
            <a:avLst>
              <a:gd name="adj" fmla="val 34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CPU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Cubo 6"/>
          <p:cNvSpPr/>
          <p:nvPr/>
        </p:nvSpPr>
        <p:spPr>
          <a:xfrm>
            <a:off x="6858016" y="4071942"/>
            <a:ext cx="2000264" cy="1643074"/>
          </a:xfrm>
          <a:prstGeom prst="cube">
            <a:avLst>
              <a:gd name="adj" fmla="val 34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Principal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Cubo 7"/>
          <p:cNvSpPr/>
          <p:nvPr/>
        </p:nvSpPr>
        <p:spPr>
          <a:xfrm>
            <a:off x="3428992" y="4286256"/>
            <a:ext cx="1857388" cy="1285884"/>
          </a:xfrm>
          <a:prstGeom prst="cube">
            <a:avLst>
              <a:gd name="adj" fmla="val 34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Seta para a esquerda e para a direita 8"/>
          <p:cNvSpPr/>
          <p:nvPr/>
        </p:nvSpPr>
        <p:spPr>
          <a:xfrm>
            <a:off x="1857356" y="4857760"/>
            <a:ext cx="1571636" cy="2857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5286380" y="4786322"/>
            <a:ext cx="1571636" cy="2857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 rot="18223101">
            <a:off x="1988215" y="3474820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Transferência de Palavras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 rot="18140999">
            <a:off x="5331902" y="3336182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Transferência de blocos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1B49-F804-47DD-868C-F404275839A7}" type="datetime1">
              <a:rPr lang="pt-BR" smtClean="0"/>
              <a:t>16/02/2016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3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Acesso por blocos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Premia o acesso a posições consecutivas de memória.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Exemplo 1:</a:t>
            </a:r>
          </a:p>
          <a:p>
            <a:pPr marL="1274763" lvl="2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Acessar a 5 endereços individuais de memória.</a:t>
            </a: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Exemplo 2:</a:t>
            </a:r>
          </a:p>
          <a:p>
            <a:pPr marL="1274763" lvl="2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Acessar a 5 endereços consecutivos de memória.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428868"/>
            <a:ext cx="6086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4857760"/>
            <a:ext cx="6191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800-521A-495B-9DA3-CDABC8D27B3C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Acesso por blocos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1"/>
            <a:ext cx="885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latin typeface="Arial Narrow" pitchFamily="34" charset="0"/>
              </a:rPr>
              <a:t>Se forem realizados acessos individuais (não seqüenciais) a memória, o custo de cada acesso será o mesmo.</a:t>
            </a: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latin typeface="Arial Narrow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28596" y="2500306"/>
            <a:ext cx="8317988" cy="2357454"/>
            <a:chOff x="428596" y="2500306"/>
            <a:chExt cx="8317988" cy="235745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596" y="2500306"/>
              <a:ext cx="8317988" cy="235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642910" y="3571876"/>
              <a:ext cx="92869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CPU</a:t>
              </a:r>
              <a:endPara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86512" y="3286124"/>
              <a:ext cx="1928826" cy="12144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pt-BR" sz="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  <a:p>
              <a:pPr algn="ctr"/>
              <a:r>
                <a:rPr lang="pt-BR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Memória Principal</a:t>
              </a:r>
              <a:endPara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3DD3-C1DE-42D9-8838-96C8DDF4D374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Acesso por blocos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1"/>
            <a:ext cx="8858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latin typeface="Arial Narrow" pitchFamily="34" charset="0"/>
              </a:rPr>
              <a:t>Se for acessado  um conjunto consecutivo de endereços  de memória, os acessos seguintes ao primeiro tem um custo menor.</a:t>
            </a: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latin typeface="Arial Narrow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71472" y="2857496"/>
            <a:ext cx="8215370" cy="2286016"/>
            <a:chOff x="571472" y="2857496"/>
            <a:chExt cx="8215370" cy="2286016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2857496"/>
              <a:ext cx="8215370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785786" y="3929066"/>
              <a:ext cx="92869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CPU</a:t>
              </a:r>
              <a:endPara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86512" y="3643314"/>
              <a:ext cx="1928826" cy="12144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pt-BR" sz="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  <a:p>
              <a:pPr algn="ctr"/>
              <a:r>
                <a:rPr lang="pt-BR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Memória Principal</a:t>
              </a:r>
              <a:endPara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EF26-FFDF-4E92-AE06-29A4A29F417B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22860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C00000"/>
                </a:solidFill>
                <a:effectLst/>
              </a:rPr>
              <a:t>Acesso por blocos.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  <a:effectLst/>
              </a:rPr>
              <a:t>A memória principal é acessada por blocos.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  <a:effectLst/>
              </a:rPr>
              <a:t>A memória </a:t>
            </a:r>
            <a:r>
              <a:rPr lang="pt-BR" sz="2800" dirty="0" err="1" smtClean="0">
                <a:solidFill>
                  <a:srgbClr val="0000CC"/>
                </a:solidFill>
                <a:effectLst/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  <a:effectLst/>
              </a:rPr>
              <a:t> é acessada por palavras.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  <a:effectLst/>
              </a:rPr>
              <a:t>O processador solicita palavras à memória </a:t>
            </a:r>
            <a:r>
              <a:rPr lang="pt-BR" sz="2800" dirty="0" err="1" smtClean="0">
                <a:solidFill>
                  <a:srgbClr val="0000CC"/>
                </a:solidFill>
                <a:effectLst/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  <a:effectLst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  <a:effectLst/>
              </a:rPr>
              <a:t>A memória </a:t>
            </a:r>
            <a:r>
              <a:rPr lang="pt-BR" sz="2800" dirty="0" err="1" smtClean="0">
                <a:solidFill>
                  <a:srgbClr val="0000CC"/>
                </a:solidFill>
                <a:effectLst/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  <a:effectLst/>
              </a:rPr>
              <a:t> solicita bloco à memória principal.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643314"/>
            <a:ext cx="7219969" cy="254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ECCA-690B-4E6E-B523-69F5486F71FC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effectLst/>
              </a:rPr>
              <a:t>Estrutura do Cache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>
                <a:effectLst/>
              </a:rPr>
              <a:t>A memória </a:t>
            </a:r>
            <a:r>
              <a:rPr lang="pt-BR" sz="3000" dirty="0" err="1" smtClean="0">
                <a:effectLst/>
              </a:rPr>
              <a:t>cache</a:t>
            </a:r>
            <a:r>
              <a:rPr lang="pt-BR" sz="3000" dirty="0" smtClean="0">
                <a:effectLst/>
              </a:rPr>
              <a:t> é organizada em </a:t>
            </a:r>
            <a:r>
              <a:rPr lang="pt-BR" sz="3000" i="1" dirty="0" smtClean="0">
                <a:solidFill>
                  <a:srgbClr val="0000CC"/>
                </a:solidFill>
                <a:effectLst/>
              </a:rPr>
              <a:t>blocos (linhas).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  <a:effectLst/>
              </a:rPr>
              <a:t>Ao bloco de memória </a:t>
            </a:r>
            <a:r>
              <a:rPr lang="pt-BR" sz="3000" dirty="0" err="1" smtClean="0">
                <a:solidFill>
                  <a:srgbClr val="0000CC"/>
                </a:solidFill>
                <a:effectLst/>
              </a:rPr>
              <a:t>cache</a:t>
            </a:r>
            <a:r>
              <a:rPr lang="pt-BR" sz="3000" dirty="0" smtClean="0">
                <a:solidFill>
                  <a:srgbClr val="0000CC"/>
                </a:solidFill>
                <a:effectLst/>
              </a:rPr>
              <a:t> se chama linha de </a:t>
            </a:r>
            <a:r>
              <a:rPr lang="pt-BR" sz="3000" dirty="0" err="1" smtClean="0">
                <a:solidFill>
                  <a:srgbClr val="0000CC"/>
                </a:solidFill>
                <a:effectLst/>
              </a:rPr>
              <a:t>cache</a:t>
            </a:r>
            <a:endParaRPr lang="pt-BR" sz="3000" dirty="0" smtClean="0">
              <a:solidFill>
                <a:srgbClr val="0000CC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pt-BR" sz="3000" dirty="0" smtClean="0">
                <a:effectLst/>
              </a:rPr>
              <a:t>O tamanho do bloco de Memória Principal é igual ao tamanho da linha.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effectLst/>
              </a:rPr>
              <a:t>Porém o tamanho da memória </a:t>
            </a:r>
            <a:r>
              <a:rPr lang="pt-BR" sz="3000" dirty="0" err="1" smtClean="0">
                <a:effectLst/>
              </a:rPr>
              <a:t>cache</a:t>
            </a:r>
            <a:r>
              <a:rPr lang="pt-BR" sz="3000" dirty="0" smtClean="0">
                <a:effectLst/>
              </a:rPr>
              <a:t> é muito menor.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effectLst/>
              </a:rPr>
              <a:t>O número de blocos que cabe na memória </a:t>
            </a:r>
            <a:r>
              <a:rPr lang="pt-BR" sz="3000" dirty="0" err="1" smtClean="0">
                <a:effectLst/>
              </a:rPr>
              <a:t>cache</a:t>
            </a:r>
            <a:r>
              <a:rPr lang="pt-BR" sz="3000" dirty="0" smtClean="0">
                <a:effectLst/>
              </a:rPr>
              <a:t> é muito pequeno.</a:t>
            </a:r>
            <a:endParaRPr lang="pt-BR" sz="30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3BAC-214C-4E24-A984-7CF6A2544457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9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effectLst/>
              </a:rPr>
              <a:t>Estrutura do Cache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422110" y="980728"/>
            <a:ext cx="23583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Cache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138672" y="1686499"/>
            <a:ext cx="4558604" cy="4002075"/>
            <a:chOff x="138672" y="1686499"/>
            <a:chExt cx="4558604" cy="4002075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539803"/>
              <a:ext cx="3869692" cy="2468944"/>
            </a:xfrm>
            <a:prstGeom prst="rect">
              <a:avLst/>
            </a:prstGeom>
          </p:spPr>
        </p:pic>
        <p:sp>
          <p:nvSpPr>
            <p:cNvPr id="10" name="Retângulo 9"/>
            <p:cNvSpPr/>
            <p:nvPr/>
          </p:nvSpPr>
          <p:spPr>
            <a:xfrm>
              <a:off x="138672" y="1882777"/>
              <a:ext cx="78900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Nº da Linha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00793" y="2538168"/>
              <a:ext cx="626791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0</a:t>
              </a:r>
            </a:p>
            <a:p>
              <a:pPr algn="r"/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1</a:t>
              </a:r>
            </a:p>
            <a:p>
              <a:pPr algn="r"/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</a:t>
              </a:r>
            </a:p>
            <a:p>
              <a:pPr algn="r"/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 -1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 rot="19354311">
              <a:off x="967727" y="1991040"/>
              <a:ext cx="79208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sz="20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Label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604855" y="1686499"/>
              <a:ext cx="79208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920778" y="4980688"/>
              <a:ext cx="216024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 do Bloco (K palavras)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5" name="Chave esquerda 14"/>
            <p:cNvSpPr/>
            <p:nvPr/>
          </p:nvSpPr>
          <p:spPr>
            <a:xfrm rot="5400000">
              <a:off x="2776550" y="795213"/>
              <a:ext cx="504054" cy="3086846"/>
            </a:xfrm>
            <a:prstGeom prst="leftBrace">
              <a:avLst>
                <a:gd name="adj1" fmla="val 41316"/>
                <a:gd name="adj2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4064421" y="5334631"/>
              <a:ext cx="6162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H="1">
              <a:off x="1485154" y="5334631"/>
              <a:ext cx="510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1485154" y="4980688"/>
              <a:ext cx="0" cy="70788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681521" y="4925901"/>
              <a:ext cx="0" cy="70788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5707548" y="961564"/>
            <a:ext cx="27174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4988634" y="1479615"/>
            <a:ext cx="4024102" cy="4531274"/>
            <a:chOff x="4988634" y="1479615"/>
            <a:chExt cx="4024102" cy="4531274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06" y="1764765"/>
              <a:ext cx="1290144" cy="4246124"/>
            </a:xfrm>
            <a:prstGeom prst="rect">
              <a:avLst/>
            </a:prstGeom>
          </p:spPr>
        </p:pic>
        <p:sp>
          <p:nvSpPr>
            <p:cNvPr id="26" name="Retângulo 25"/>
            <p:cNvSpPr/>
            <p:nvPr/>
          </p:nvSpPr>
          <p:spPr>
            <a:xfrm>
              <a:off x="4988634" y="1479615"/>
              <a:ext cx="14139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695615" y="1791525"/>
              <a:ext cx="626791" cy="42165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0</a:t>
              </a:r>
            </a:p>
            <a:p>
              <a:pPr algn="r"/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1</a:t>
              </a:r>
            </a:p>
            <a:p>
              <a:pPr algn="r"/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</a:t>
              </a:r>
            </a:p>
            <a:p>
              <a:pPr algn="r"/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3</a:t>
              </a:r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K -1</a:t>
              </a:r>
            </a:p>
            <a:p>
              <a:pPr algn="r"/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endParaRPr lang="pt-BR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pPr algn="r"/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</a:t>
              </a:r>
              <a:r>
                <a:rPr lang="pt-BR" sz="1400" b="1" baseline="30000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n</a:t>
              </a:r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- 1</a:t>
              </a:r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956376" y="5103181"/>
              <a:ext cx="79208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812360" y="2216637"/>
              <a:ext cx="120037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K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30" name="Chave esquerda 29"/>
            <p:cNvSpPr/>
            <p:nvPr/>
          </p:nvSpPr>
          <p:spPr>
            <a:xfrm rot="10800000">
              <a:off x="7583244" y="1823248"/>
              <a:ext cx="229116" cy="1393696"/>
            </a:xfrm>
            <a:prstGeom prst="leftBrace">
              <a:avLst>
                <a:gd name="adj1" fmla="val 41316"/>
                <a:gd name="adj2" fmla="val 4867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have esquerda 30"/>
            <p:cNvSpPr/>
            <p:nvPr/>
          </p:nvSpPr>
          <p:spPr>
            <a:xfrm rot="10800000">
              <a:off x="7621086" y="4581793"/>
              <a:ext cx="229116" cy="1393696"/>
            </a:xfrm>
            <a:prstGeom prst="leftBrace">
              <a:avLst>
                <a:gd name="adj1" fmla="val 41316"/>
                <a:gd name="adj2" fmla="val 4867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EA29-88E6-4265-8B94-E6DB5D169566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  <a:effectLst/>
              </a:rPr>
              <a:t>Por que pode o desempenho pode melhorar com uma </a:t>
            </a:r>
            <a:r>
              <a:rPr lang="pt-BR" sz="2600" dirty="0" err="1" smtClean="0">
                <a:solidFill>
                  <a:srgbClr val="0000CC"/>
                </a:solidFill>
                <a:effectLst/>
              </a:rPr>
              <a:t>cache</a:t>
            </a:r>
            <a:r>
              <a:rPr lang="pt-BR" sz="2600" dirty="0" smtClean="0">
                <a:solidFill>
                  <a:srgbClr val="0000CC"/>
                </a:solidFill>
                <a:effectLst/>
              </a:rPr>
              <a:t>?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C00000"/>
                </a:solidFill>
                <a:effectLst/>
              </a:rPr>
              <a:t>Graças ao Princípio de Localidade:</a:t>
            </a:r>
          </a:p>
          <a:p>
            <a:pPr lvl="2">
              <a:spcBef>
                <a:spcPts val="0"/>
              </a:spcBef>
            </a:pPr>
            <a:r>
              <a:rPr lang="pt-BR" sz="2600" dirty="0" smtClean="0">
                <a:effectLst/>
              </a:rPr>
              <a:t>A faixa de endereços de memória a que acessa um programa é relativamente pequena para períodos de tempo curto.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effectLst/>
              </a:rPr>
              <a:t>A informação dos endereços mais freqüentadas podem estar em uma memória pequena e rápida (memória </a:t>
            </a:r>
            <a:r>
              <a:rPr lang="pt-BR" sz="2600" dirty="0" err="1" smtClean="0">
                <a:effectLst/>
              </a:rPr>
              <a:t>cache</a:t>
            </a:r>
            <a:r>
              <a:rPr lang="pt-BR" sz="2600" dirty="0" smtClean="0">
                <a:effectLst/>
              </a:rPr>
              <a:t>), e o restante dos dados em uma grande e barata.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effectLst/>
              </a:rPr>
              <a:t>O mais referenciado fica mais próximo da CPU.</a:t>
            </a:r>
          </a:p>
          <a:p>
            <a:pPr lvl="2">
              <a:spcBef>
                <a:spcPts val="0"/>
              </a:spcBef>
            </a:pPr>
            <a:r>
              <a:rPr lang="pt-BR" sz="2600" dirty="0" smtClean="0">
                <a:effectLst/>
              </a:rPr>
              <a:t>Na vida prática há muito exemplos de </a:t>
            </a:r>
            <a:r>
              <a:rPr lang="pt-BR" sz="2600" dirty="0" err="1" smtClean="0">
                <a:effectLst/>
              </a:rPr>
              <a:t>cache</a:t>
            </a:r>
            <a:r>
              <a:rPr lang="pt-BR" sz="2600" dirty="0" smtClean="0">
                <a:effectLst/>
              </a:rPr>
              <a:t>: residência universitária, empresa de logística, etc.</a:t>
            </a:r>
            <a:endParaRPr lang="pt-BR" sz="2600" dirty="0">
              <a:effectLst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CB7-0B0C-42EF-AC4A-B03B9B07E832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3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dirty="0" smtClean="0">
                <a:solidFill>
                  <a:srgbClr val="C00000"/>
                </a:solidFill>
                <a:effectLst/>
              </a:rPr>
              <a:t>Como é cumprido o princípio da localidade?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  <a:effectLst/>
              </a:rPr>
              <a:t>Localidade temporal:</a:t>
            </a:r>
          </a:p>
          <a:p>
            <a:pPr lvl="2">
              <a:spcBef>
                <a:spcPts val="0"/>
              </a:spcBef>
            </a:pPr>
            <a:r>
              <a:rPr lang="pt-BR" sz="2800" b="0" dirty="0" smtClean="0">
                <a:effectLst/>
              </a:rPr>
              <a:t>Se um item é referenciado, ele tende a ser referenciado novamente dentro de um espaço de tempo curto.</a:t>
            </a:r>
            <a:endParaRPr lang="pt-BR" sz="2600" b="0" dirty="0" smtClean="0">
              <a:effectLst/>
            </a:endParaRPr>
          </a:p>
          <a:p>
            <a:pPr lvl="3">
              <a:spcBef>
                <a:spcPts val="0"/>
              </a:spcBef>
            </a:pPr>
            <a:r>
              <a:rPr lang="pt-BR" sz="2600" b="0" dirty="0" smtClean="0">
                <a:effectLst/>
              </a:rPr>
              <a:t>Código: loops, recursividade, funções chamadas  freqüentemente.</a:t>
            </a:r>
          </a:p>
          <a:p>
            <a:pPr lvl="3">
              <a:spcBef>
                <a:spcPts val="0"/>
              </a:spcBef>
            </a:pPr>
            <a:r>
              <a:rPr lang="pt-BR" sz="2600" b="0" dirty="0" smtClean="0">
                <a:effectLst/>
              </a:rPr>
              <a:t>Dados: dados globais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  <a:effectLst/>
              </a:rPr>
              <a:t>Localidade espacial:</a:t>
            </a:r>
          </a:p>
          <a:p>
            <a:pPr lvl="2">
              <a:spcBef>
                <a:spcPts val="0"/>
              </a:spcBef>
            </a:pPr>
            <a:r>
              <a:rPr lang="pt-BR" sz="2600" b="0" dirty="0" smtClean="0">
                <a:effectLst/>
              </a:rPr>
              <a:t>Se um item é referenciado, itens cujos endereços sejam próximos dele tendem a ser logo referenciados.</a:t>
            </a:r>
          </a:p>
          <a:p>
            <a:pPr lvl="3">
              <a:spcBef>
                <a:spcPts val="0"/>
              </a:spcBef>
            </a:pPr>
            <a:r>
              <a:rPr lang="pt-BR" sz="2600" b="0" dirty="0" smtClean="0">
                <a:effectLst/>
              </a:rPr>
              <a:t>Código: código seqüencial.</a:t>
            </a:r>
          </a:p>
          <a:p>
            <a:pPr lvl="3">
              <a:spcBef>
                <a:spcPts val="0"/>
              </a:spcBef>
            </a:pPr>
            <a:r>
              <a:rPr lang="pt-BR" sz="2600" b="0" dirty="0" smtClean="0">
                <a:effectLst/>
              </a:rPr>
              <a:t>Dados: vetores, matrizes.</a:t>
            </a:r>
            <a:endParaRPr lang="pt-BR" sz="2600" b="0" dirty="0">
              <a:effectLst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7461-2E4F-4DBD-B010-599EF5948E15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5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smtClean="0"/>
              <a:t>Localidade de Programa e Dados</a:t>
            </a:r>
            <a:endParaRPr lang="pt-BR" sz="28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53652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Principio da Localidade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é cumprido de duas formas na computação moderna: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Localidade Geral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: a memória de Dados e de Programa de uma aplicação podem ser encontradas relativamente próximas.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Localidade intrínseca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dos acessos por tipo de memoria: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1. Programa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2. Dados.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084168" y="1090836"/>
          <a:ext cx="144016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.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Programa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Dados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.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Programa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Dados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.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Programa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Dados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7553881" y="2033118"/>
            <a:ext cx="141259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Aplicação 1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551897" y="3431070"/>
            <a:ext cx="141259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Aplicação 2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551897" y="4797152"/>
            <a:ext cx="141259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Aplicação 3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6" name="Chave esquerda 5"/>
          <p:cNvSpPr/>
          <p:nvPr/>
        </p:nvSpPr>
        <p:spPr>
          <a:xfrm>
            <a:off x="5796136" y="4793464"/>
            <a:ext cx="288032" cy="415499"/>
          </a:xfrm>
          <a:prstGeom prst="leftBrace">
            <a:avLst>
              <a:gd name="adj1" fmla="val 17954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5796136" y="5212650"/>
            <a:ext cx="288032" cy="415499"/>
          </a:xfrm>
          <a:prstGeom prst="leftBrace">
            <a:avLst>
              <a:gd name="adj1" fmla="val 17954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esquerda 12"/>
          <p:cNvSpPr/>
          <p:nvPr/>
        </p:nvSpPr>
        <p:spPr>
          <a:xfrm>
            <a:off x="5793540" y="1972290"/>
            <a:ext cx="288032" cy="952654"/>
          </a:xfrm>
          <a:prstGeom prst="leftBrace">
            <a:avLst>
              <a:gd name="adj1" fmla="val 17954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em curva 10"/>
          <p:cNvCxnSpPr/>
          <p:nvPr/>
        </p:nvCxnSpPr>
        <p:spPr>
          <a:xfrm rot="10800000" flipV="1">
            <a:off x="3347864" y="5007771"/>
            <a:ext cx="2376264" cy="299994"/>
          </a:xfrm>
          <a:prstGeom prst="curvedConnector3">
            <a:avLst>
              <a:gd name="adj1" fmla="val 2473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 rot="10800000" flipV="1">
            <a:off x="3059832" y="5420399"/>
            <a:ext cx="2664296" cy="299995"/>
          </a:xfrm>
          <a:prstGeom prst="curvedConnector3">
            <a:avLst>
              <a:gd name="adj1" fmla="val 2642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D2AA-11FC-41E6-BC47-150531D70D05}" type="datetime1">
              <a:rPr lang="pt-BR" smtClean="0"/>
              <a:t>16/02/2016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08720"/>
            <a:ext cx="8461604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/>
              <a:t>UNIDADE 5 – UNIDADE 6 - Hierarquia </a:t>
            </a:r>
            <a:r>
              <a:rPr lang="pt-BR" sz="2800" dirty="0" smtClean="0"/>
              <a:t>de Memória</a:t>
            </a:r>
            <a:endParaRPr lang="pt-BR" sz="2800" dirty="0" smtClean="0"/>
          </a:p>
          <a:p>
            <a:pPr lvl="0">
              <a:spcBef>
                <a:spcPts val="0"/>
              </a:spcBef>
            </a:pPr>
            <a:r>
              <a:rPr lang="pt-BR" sz="2800" dirty="0" smtClean="0"/>
              <a:t>Organização </a:t>
            </a:r>
            <a:r>
              <a:rPr lang="pt-BR" sz="2800" dirty="0"/>
              <a:t>do subsistema de memória e conceito de hierarquia de memória;</a:t>
            </a:r>
          </a:p>
          <a:p>
            <a:pPr lvl="0">
              <a:spcBef>
                <a:spcPts val="0"/>
              </a:spcBef>
            </a:pPr>
            <a:r>
              <a:rPr lang="pt-BR" sz="2800" dirty="0" smtClean="0"/>
              <a:t>A </a:t>
            </a:r>
            <a:r>
              <a:rPr lang="pt-BR" sz="2800" dirty="0"/>
              <a:t>memória principal e seus parâmetros fundamentais;</a:t>
            </a:r>
          </a:p>
          <a:p>
            <a:pPr lvl="0">
              <a:spcBef>
                <a:spcPts val="0"/>
              </a:spcBef>
            </a:pPr>
            <a:r>
              <a:rPr lang="pt-BR" sz="2800" dirty="0" smtClean="0">
                <a:solidFill>
                  <a:srgbClr val="002060"/>
                </a:solidFill>
              </a:rPr>
              <a:t>Memória </a:t>
            </a:r>
            <a:r>
              <a:rPr lang="pt-BR" sz="2800" dirty="0">
                <a:solidFill>
                  <a:srgbClr val="002060"/>
                </a:solidFill>
              </a:rPr>
              <a:t>cache;</a:t>
            </a:r>
          </a:p>
          <a:p>
            <a:pPr lvl="0">
              <a:spcBef>
                <a:spcPts val="0"/>
              </a:spcBef>
            </a:pPr>
            <a:r>
              <a:rPr lang="pt-BR" sz="2800" dirty="0" smtClean="0"/>
              <a:t>Memória </a:t>
            </a:r>
            <a:r>
              <a:rPr lang="pt-BR" sz="2800" dirty="0"/>
              <a:t>secundária;</a:t>
            </a:r>
          </a:p>
          <a:p>
            <a:pPr lvl="0">
              <a:spcBef>
                <a:spcPts val="0"/>
              </a:spcBef>
            </a:pPr>
            <a:r>
              <a:rPr lang="pt-BR" sz="2800" dirty="0" smtClean="0"/>
              <a:t>Memória </a:t>
            </a:r>
            <a:r>
              <a:rPr lang="pt-BR" sz="2800" dirty="0"/>
              <a:t>Virtual</a:t>
            </a:r>
            <a:r>
              <a:rPr lang="pt-BR" sz="2800" dirty="0" smtClean="0"/>
              <a:t>.</a:t>
            </a:r>
            <a:endParaRPr lang="pt-BR" sz="2800" dirty="0"/>
          </a:p>
          <a:p>
            <a:pPr marL="757238" lvl="1" indent="-357188">
              <a:spcBef>
                <a:spcPts val="0"/>
              </a:spcBef>
              <a:buNone/>
            </a:pPr>
            <a:endParaRPr lang="pt-BR" sz="2800" dirty="0"/>
          </a:p>
          <a:p>
            <a:pPr marL="0" indent="0">
              <a:spcBef>
                <a:spcPts val="0"/>
              </a:spcBef>
              <a:buNone/>
            </a:pP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2C0-95C0-4538-9128-432324725EF8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59" y="4437112"/>
            <a:ext cx="1006574" cy="15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smtClean="0"/>
              <a:t>Localidade de Programa e Dados</a:t>
            </a:r>
            <a:endParaRPr lang="pt-BR" sz="28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21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Estou leva a aproveitar ambos os tipos de localidade com uma estrutura mais complexa, por níveis.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948264" y="2979606"/>
            <a:ext cx="14125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L1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551897" y="4696103"/>
            <a:ext cx="14125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L2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827584" y="2996952"/>
          <a:ext cx="6096000" cy="518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Cache de Programa</a:t>
                      </a:r>
                      <a:endParaRPr lang="pt-BR" sz="28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Cache de Dados</a:t>
                      </a:r>
                      <a:endParaRPr lang="pt-BR" sz="28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/>
          </p:nvPr>
        </p:nvGraphicFramePr>
        <p:xfrm>
          <a:off x="323528" y="4639608"/>
          <a:ext cx="7272808" cy="518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Cache Compartilhada (Maior)</a:t>
                      </a:r>
                      <a:endParaRPr lang="pt-BR" sz="28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Seta para cima e para baixo 13"/>
          <p:cNvSpPr/>
          <p:nvPr/>
        </p:nvSpPr>
        <p:spPr>
          <a:xfrm>
            <a:off x="1979712" y="3573016"/>
            <a:ext cx="360040" cy="1008112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cima e para baixo 18"/>
          <p:cNvSpPr/>
          <p:nvPr/>
        </p:nvSpPr>
        <p:spPr>
          <a:xfrm>
            <a:off x="5148064" y="3573016"/>
            <a:ext cx="360040" cy="1008112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EF3-A12F-43B5-A74D-FADA37736E8E}" type="datetime1">
              <a:rPr lang="pt-BR" smtClean="0"/>
              <a:t>16/02/2016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9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effectLst/>
              </a:rPr>
              <a:t>Memória Cache</a:t>
            </a:r>
            <a:endParaRPr lang="pt-BR" sz="28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Se considerarmos um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de nível único.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Para acessar um palavra de dado,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é consultada em primeiro lugar.</a:t>
            </a:r>
          </a:p>
          <a:p>
            <a:pPr lvl="2">
              <a:spcBef>
                <a:spcPts val="0"/>
              </a:spcBef>
            </a:pPr>
            <a:r>
              <a:rPr lang="pt-BR" sz="2800" dirty="0" smtClean="0">
                <a:effectLst/>
              </a:rPr>
              <a:t>Encontrar o dado requerido na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é referenciado com um acerto (</a:t>
            </a:r>
            <a:r>
              <a:rPr lang="pt-BR" sz="2800" i="1" dirty="0" smtClean="0">
                <a:solidFill>
                  <a:srgbClr val="0000CC"/>
                </a:solidFill>
                <a:effectLst/>
              </a:rPr>
              <a:t>hit</a:t>
            </a:r>
            <a:r>
              <a:rPr lang="pt-BR" sz="2800" dirty="0" smtClean="0">
                <a:effectLst/>
              </a:rPr>
              <a:t>) na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800" dirty="0" smtClean="0">
                <a:effectLst/>
              </a:rPr>
              <a:t>Não encontrar é uma falha (</a:t>
            </a:r>
            <a:r>
              <a:rPr lang="pt-BR" sz="2800" i="1" dirty="0" smtClean="0">
                <a:solidFill>
                  <a:srgbClr val="0000CC"/>
                </a:solidFill>
                <a:effectLst/>
              </a:rPr>
              <a:t>miss</a:t>
            </a:r>
            <a:r>
              <a:rPr lang="pt-BR" sz="2800" dirty="0" smtClean="0">
                <a:effectLst/>
              </a:rPr>
              <a:t>) de acesso (ou ausência de dados) na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Um parâmetro importante na avaliação do funcionamento da memória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é a taxa de acerto definida como a fração (%) dos acessos aos dados que podem ser satisfeitos a partir da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, em vez de utilizar a memória mais lenta que fica após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    </a:t>
            </a:r>
            <a:endParaRPr lang="pt-BR" sz="2800" dirty="0">
              <a:effectLst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43D1-4A16-4A02-9BD0-B60A171E73D1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2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principal fator que influencia na melhora do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desempenho com </a:t>
            </a:r>
            <a:r>
              <a:rPr lang="pt-BR" sz="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uso do cache é a chamada taxa de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acerto (</a:t>
            </a:r>
            <a:r>
              <a:rPr lang="pt-BR" sz="27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hit rate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):</a:t>
            </a:r>
          </a:p>
          <a:p>
            <a:pPr marL="457200" indent="-457200">
              <a:buFont typeface="Calibri" pitchFamily="34" charset="0"/>
              <a:buChar char="–"/>
            </a:pPr>
            <a:endParaRPr lang="pt-BR" sz="27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457200" indent="-457200">
              <a:buFont typeface="Calibri" pitchFamily="34" charset="0"/>
              <a:buChar char="–"/>
            </a:pPr>
            <a:endParaRPr lang="pt-BR" sz="27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457200" indent="-457200">
              <a:buFont typeface="Calibri" pitchFamily="34" charset="0"/>
              <a:buChar char="–"/>
            </a:pPr>
            <a:endParaRPr lang="pt-BR" sz="27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457200" indent="-457200">
              <a:buFont typeface="Calibri" pitchFamily="34" charset="0"/>
              <a:buChar char="–"/>
            </a:pPr>
            <a:endParaRPr lang="pt-BR" sz="27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457200" indent="-457200">
              <a:buFont typeface="Calibri" pitchFamily="34" charset="0"/>
              <a:buChar char="–"/>
            </a:pPr>
            <a:endParaRPr lang="pt-BR" sz="27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457200" indent="-457200">
              <a:buFont typeface="Calibri" pitchFamily="34" charset="0"/>
              <a:buChar char="–"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</a:t>
            </a:r>
            <a:r>
              <a:rPr lang="pt-BR" sz="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hit rate depende de vários fatores, mas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principalmente da </a:t>
            </a:r>
            <a:r>
              <a:rPr lang="pt-BR" sz="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localidade do código sendo executado: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Programas </a:t>
            </a:r>
            <a:r>
              <a:rPr lang="pt-BR" sz="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com saltos condicionais muito frequentes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não têm </a:t>
            </a:r>
            <a:r>
              <a:rPr lang="pt-BR" sz="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boa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localidade.</a:t>
            </a:r>
            <a:endParaRPr lang="pt-BR" sz="27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</a:t>
            </a:r>
            <a:r>
              <a:rPr lang="pt-BR" sz="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frequente a dados muito espalhados na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também </a:t>
            </a:r>
            <a:r>
              <a:rPr lang="pt-BR" sz="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violam o princípio da </a:t>
            </a: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localidade.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60" y="2168734"/>
            <a:ext cx="5508079" cy="14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BF0-80DC-471A-BDD5-1F79BD0C72D2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7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effectLst/>
              </a:rPr>
              <a:t>Memória Cache</a:t>
            </a:r>
            <a:endParaRPr lang="pt-BR" sz="28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Suponha que, de cada 10 requisições de dados feitas 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pela CPU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, apenas 1 destas requer uma busca à 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. Nas demais, os dados já se encontram no 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 pois 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foram obtidos em uma busca anterior.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Acessos 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bem sucedidos ao cache: 10 – 1 = 9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H 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= 9/10 = 0,9 = 90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%</a:t>
            </a:r>
          </a:p>
          <a:p>
            <a:pPr marL="457200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Um parâmetro relacionado é a taxa de erro (</a:t>
            </a:r>
            <a:r>
              <a:rPr lang="pt-BR" sz="28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miss rate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), a 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porção dos acessos a dados que incorrem em 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uma busca 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à memória 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principal 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miss 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rate = 1 - H</a:t>
            </a: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A2D6-FEDC-4F00-A7CA-93EA7C5CA5C4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Memória </a:t>
            </a:r>
            <a:r>
              <a:rPr lang="pt-BR" dirty="0" err="1" smtClean="0"/>
              <a:t>cache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effectLst/>
              </a:rPr>
              <a:t>Tempo médio de acesso ao sistema de memória com uma memória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pt-BR" sz="2800" dirty="0" smtClean="0">
              <a:effectLst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pt-BR" sz="3600" dirty="0" smtClean="0">
                <a:solidFill>
                  <a:srgbClr val="0000CC"/>
                </a:solidFill>
              </a:rPr>
              <a:t>T = h · </a:t>
            </a:r>
            <a:r>
              <a:rPr lang="pt-BR" sz="3600" dirty="0" err="1" smtClean="0">
                <a:solidFill>
                  <a:srgbClr val="0000CC"/>
                </a:solidFill>
              </a:rPr>
              <a:t>Tc</a:t>
            </a:r>
            <a:r>
              <a:rPr lang="pt-BR" sz="3600" dirty="0" smtClean="0">
                <a:solidFill>
                  <a:srgbClr val="0000CC"/>
                </a:solidFill>
              </a:rPr>
              <a:t> + (1-h) · Tf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endParaRPr lang="pt-BR" sz="36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800" dirty="0" err="1" smtClean="0">
                <a:solidFill>
                  <a:srgbClr val="0000CC"/>
                </a:solidFill>
              </a:rPr>
              <a:t>Tc</a:t>
            </a:r>
            <a:r>
              <a:rPr lang="pt-BR" sz="2800" dirty="0" smtClean="0">
                <a:effectLst/>
              </a:rPr>
              <a:t>: tempo de acesso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Tf</a:t>
            </a:r>
            <a:r>
              <a:rPr lang="pt-BR" sz="2800" dirty="0" smtClean="0">
                <a:effectLst/>
              </a:rPr>
              <a:t>: tempo para tratar a falha.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pt-BR" sz="2800" dirty="0" err="1" smtClean="0">
                <a:effectLst/>
              </a:rPr>
              <a:t>Inclue</a:t>
            </a:r>
            <a:r>
              <a:rPr lang="pt-BR" sz="2800" dirty="0" smtClean="0">
                <a:effectLst/>
              </a:rPr>
              <a:t> o tempo para trazer o bloco para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h</a:t>
            </a:r>
            <a:r>
              <a:rPr lang="pt-BR" sz="2800" dirty="0" smtClean="0">
                <a:effectLst/>
              </a:rPr>
              <a:t>: taxas de acertos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effectLst/>
              </a:rPr>
              <a:t> </a:t>
            </a:r>
            <a:r>
              <a:rPr lang="pt-BR" sz="2800" dirty="0" smtClean="0">
                <a:solidFill>
                  <a:srgbClr val="0000CC"/>
                </a:solidFill>
              </a:rPr>
              <a:t>Acertos:</a:t>
            </a:r>
            <a:r>
              <a:rPr lang="pt-BR" sz="2800" dirty="0" smtClean="0">
                <a:effectLst/>
              </a:rPr>
              <a:t> São produzidos  </a:t>
            </a:r>
            <a:r>
              <a:rPr lang="pt-BR" sz="2800" dirty="0" smtClean="0">
                <a:solidFill>
                  <a:srgbClr val="0000CC"/>
                </a:solidFill>
              </a:rPr>
              <a:t>h*100%</a:t>
            </a:r>
            <a:r>
              <a:rPr lang="pt-BR" sz="2800" dirty="0" smtClean="0">
                <a:effectLst/>
              </a:rPr>
              <a:t>  das vezes.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effectLst/>
              </a:rPr>
              <a:t>Somente necessários o tempo de acessar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 Falhas</a:t>
            </a:r>
            <a:r>
              <a:rPr lang="pt-BR" sz="2800" dirty="0" smtClean="0">
                <a:effectLst/>
              </a:rPr>
              <a:t>: São produzidos </a:t>
            </a:r>
            <a:r>
              <a:rPr lang="pt-BR" sz="2800" dirty="0" smtClean="0">
                <a:solidFill>
                  <a:srgbClr val="0000CC"/>
                </a:solidFill>
              </a:rPr>
              <a:t>(1-h)*100% </a:t>
            </a:r>
            <a:r>
              <a:rPr lang="pt-BR" sz="2800" dirty="0" smtClean="0">
                <a:effectLst/>
              </a:rPr>
              <a:t>das vezes.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effectLst/>
              </a:rPr>
              <a:t>São necessários o tempo de trazer o bloco para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  <a:endParaRPr lang="pt-BR" sz="28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4B5-DA62-4C18-8B09-0096D2184240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1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25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14282" y="1285860"/>
            <a:ext cx="8643998" cy="4587563"/>
            <a:chOff x="214282" y="1285860"/>
            <a:chExt cx="8643998" cy="458756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1285860"/>
              <a:ext cx="8643998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428596" y="2928934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714744" y="1857364"/>
              <a:ext cx="15856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286116" y="3643314"/>
              <a:ext cx="18876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43108" y="4857760"/>
              <a:ext cx="3148619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Com blocos de duas palavras</a:t>
              </a:r>
            </a:p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Quantas linhas tem a </a:t>
              </a:r>
              <a:r>
                <a:rPr lang="pt-BR" sz="20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cache</a:t>
              </a:r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?</a:t>
              </a:r>
            </a:p>
            <a:p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643702" y="5072074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929454" y="135729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CCE6-64A2-47F0-B214-0656880E347F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26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214283" y="1142984"/>
            <a:ext cx="8715436" cy="4869926"/>
            <a:chOff x="214283" y="1142984"/>
            <a:chExt cx="8715436" cy="48699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3" y="1238250"/>
              <a:ext cx="8715436" cy="469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643182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43306" y="1643050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000892" y="1142984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715140" y="4929198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28992" y="3571876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5643578"/>
              <a:ext cx="1784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Número da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5738-FA77-4010-9937-C6953B771E0C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142984"/>
            <a:ext cx="871543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357158" y="2786058"/>
            <a:ext cx="12144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Processador</a:t>
            </a:r>
          </a:p>
          <a:p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643306" y="1643050"/>
            <a:ext cx="15856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00892" y="1214422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43702" y="5072074"/>
            <a:ext cx="22145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 de 64 bytes = 16 palavras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00430" y="3786190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28992" y="228599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1            Palavra 0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14480" y="3286124"/>
            <a:ext cx="123303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Endereço = 8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A060-3D6E-4695-B5A8-77561587E36E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4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28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14281" y="1142984"/>
            <a:ext cx="8715437" cy="4786346"/>
            <a:chOff x="214281" y="1142984"/>
            <a:chExt cx="8715437" cy="478634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1" y="1142984"/>
              <a:ext cx="8715437" cy="478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786058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43306" y="1643050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00892" y="1214422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43702" y="5214950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500430" y="3786190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28992" y="2285992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3286124"/>
              <a:ext cx="1233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 = 8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71538" y="4786322"/>
              <a:ext cx="976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Falha</a:t>
              </a:r>
              <a:endPara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6225-1FAC-4D99-BEA0-93727A7BB36C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29</a:t>
            </a:fld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214283" y="1038224"/>
            <a:ext cx="8715435" cy="5033981"/>
            <a:chOff x="214283" y="1038224"/>
            <a:chExt cx="8715435" cy="503398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3" y="1038224"/>
              <a:ext cx="8715435" cy="50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643182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786182" y="1643050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72330" y="1071546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715140" y="4786322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286116" y="3571876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28992" y="2143116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3071810"/>
              <a:ext cx="1233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 = 8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000364" y="5572140"/>
              <a:ext cx="406553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É escolhida uma linha na </a:t>
              </a:r>
              <a:r>
                <a:rPr lang="pt-BR" sz="24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.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43504" y="5143512"/>
              <a:ext cx="1428760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304-5CD5-4C09-9B0F-3EC1D9D00CFF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7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Introdução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Cache é o nível de memória situado entre o processador e a memória principal.</a:t>
            </a:r>
          </a:p>
          <a:p>
            <a:pPr marL="342900" marR="0" lvl="0" indent="-342900" algn="l" defTabSz="914400" rtl="0" eaLnBrk="1" fontAlgn="auto" latinLnBrk="0" hangingPunct="1"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Se começou usar ao final dos anos 1960.</a:t>
            </a:r>
          </a:p>
          <a:p>
            <a:pPr marL="342900" marR="0" lvl="0" indent="-342900" algn="l" defTabSz="914400" rtl="0" eaLnBrk="1" fontAlgn="auto" latinLnBrk="0" hangingPunct="1"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Hoje em dia, todos os computadores incluem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caches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</a:rPr>
              <a:t>Palavra francesa (“escondido”, do verbo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</a:rPr>
              <a:t>cachér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</a:rPr>
              <a:t>)</a:t>
            </a: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38E-D1F8-41B3-87D2-45199AB7CC50}" type="datetime1">
              <a:rPr lang="pt-BR" smtClean="0"/>
              <a:t>16/02/2016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30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14282" y="1062038"/>
            <a:ext cx="8715436" cy="5153044"/>
            <a:chOff x="214282" y="1062038"/>
            <a:chExt cx="8715436" cy="51530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1062038"/>
              <a:ext cx="8715436" cy="515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643182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786182" y="1643050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72330" y="1071546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715140" y="4857760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286116" y="3571876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28992" y="2143116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3071810"/>
              <a:ext cx="1233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 = 8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29190" y="5286388"/>
              <a:ext cx="154619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Transfere o</a:t>
              </a:r>
            </a:p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Bloco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7A8E-55A8-4C02-8D0A-3306B072460E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2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31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14282" y="1071547"/>
            <a:ext cx="8715436" cy="5045838"/>
            <a:chOff x="214282" y="1071547"/>
            <a:chExt cx="8715436" cy="504583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1071547"/>
              <a:ext cx="8715436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928934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43306" y="1785926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72330" y="135729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715140" y="5214950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571868" y="3786190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500430" y="2500306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85918" y="3500438"/>
              <a:ext cx="10214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0x0000100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428728" y="5286388"/>
              <a:ext cx="153439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Transfere a</a:t>
              </a:r>
            </a:p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3C13-F651-4750-AD6D-EE1D0EC74EEA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8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109663"/>
            <a:ext cx="8715436" cy="510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428596" y="3000372"/>
            <a:ext cx="12144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Processador</a:t>
            </a:r>
          </a:p>
          <a:p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57620" y="1857364"/>
            <a:ext cx="15856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72330" y="1357298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43702" y="5214950"/>
            <a:ext cx="22145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 de 64 bytes = 16 palavras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43306" y="3857628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00430" y="2428868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1            Palavra 0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85918" y="3357562"/>
            <a:ext cx="13260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Endereço = 32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00232" y="5643578"/>
            <a:ext cx="43577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Como saber se está na </a:t>
            </a:r>
            <a:r>
              <a:rPr lang="pt-BR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?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61F8-AB48-4D47-A71C-1D01AE638C77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6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072330" y="928670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85721" y="1090613"/>
            <a:ext cx="8643997" cy="5228944"/>
            <a:chOff x="285721" y="1090613"/>
            <a:chExt cx="8643997" cy="522894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1" y="1090613"/>
              <a:ext cx="8643997" cy="5124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786182" y="1357298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643702" y="4857760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00430" y="3429000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500430" y="2000240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714480" y="3071810"/>
              <a:ext cx="132600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 = 32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571604" y="5857892"/>
              <a:ext cx="55721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Este é o conteúdo do endereço 8 e não do 32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28596" y="2571744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909F-8E3A-45BA-A52E-C52ABFA7E447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Mapeamento de memórias </a:t>
            </a:r>
            <a:r>
              <a:rPr lang="pt-BR" sz="2800" dirty="0" err="1" smtClean="0"/>
              <a:t>cache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effectLst/>
              </a:rPr>
              <a:t>A forma de fazer a correspondência entre o endereço da Memória Principal (a que envia dados à CPU) e o lugar onde está armazenado o dado requerido na </a:t>
            </a:r>
            <a:r>
              <a:rPr lang="pt-BR" dirty="0" err="1" smtClean="0">
                <a:effectLst/>
              </a:rPr>
              <a:t>cache</a:t>
            </a:r>
            <a:r>
              <a:rPr lang="pt-BR" dirty="0" smtClean="0">
                <a:effectLst/>
              </a:rPr>
              <a:t> define os diferentes tipos de </a:t>
            </a:r>
            <a:r>
              <a:rPr lang="pt-BR" dirty="0" err="1" smtClean="0">
                <a:effectLst/>
              </a:rPr>
              <a:t>cache</a:t>
            </a:r>
            <a:r>
              <a:rPr lang="pt-BR" dirty="0" smtClean="0">
                <a:effectLst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t-BR" dirty="0" smtClean="0">
                <a:solidFill>
                  <a:srgbClr val="0000CC"/>
                </a:solidFill>
                <a:effectLst/>
              </a:rPr>
              <a:t>Associativa:</a:t>
            </a:r>
          </a:p>
          <a:p>
            <a:pPr lvl="2">
              <a:spcBef>
                <a:spcPts val="0"/>
              </a:spcBef>
            </a:pPr>
            <a:r>
              <a:rPr lang="pt-BR" dirty="0" smtClean="0">
                <a:effectLst/>
              </a:rPr>
              <a:t>O dado pode ocupar qualquer linha da memória.</a:t>
            </a:r>
          </a:p>
          <a:p>
            <a:pPr lvl="2">
              <a:spcBef>
                <a:spcPts val="0"/>
              </a:spcBef>
            </a:pPr>
            <a:r>
              <a:rPr lang="pt-BR" dirty="0" smtClean="0">
                <a:effectLst/>
              </a:rPr>
              <a:t>Utiliza memórias especiais tipo CAM (</a:t>
            </a:r>
            <a:r>
              <a:rPr lang="pt-BR" i="1" dirty="0" err="1" smtClean="0">
                <a:solidFill>
                  <a:srgbClr val="C00000"/>
                </a:solidFill>
                <a:effectLst/>
              </a:rPr>
              <a:t>content</a:t>
            </a:r>
            <a:r>
              <a:rPr lang="pt-BR" i="1" dirty="0" smtClean="0">
                <a:solidFill>
                  <a:srgbClr val="C00000"/>
                </a:solidFill>
                <a:effectLst/>
              </a:rPr>
              <a:t> </a:t>
            </a:r>
            <a:r>
              <a:rPr lang="pt-BR" i="1" dirty="0" err="1" smtClean="0">
                <a:solidFill>
                  <a:srgbClr val="C00000"/>
                </a:solidFill>
                <a:effectLst/>
              </a:rPr>
              <a:t>addressable</a:t>
            </a:r>
            <a:r>
              <a:rPr lang="pt-BR" i="1" dirty="0" smtClean="0">
                <a:solidFill>
                  <a:srgbClr val="C00000"/>
                </a:solidFill>
                <a:effectLst/>
              </a:rPr>
              <a:t> memory</a:t>
            </a:r>
            <a:r>
              <a:rPr lang="pt-BR" dirty="0" smtClean="0">
                <a:effectLst/>
              </a:rPr>
              <a:t>).</a:t>
            </a:r>
          </a:p>
          <a:p>
            <a:pPr lvl="1">
              <a:spcBef>
                <a:spcPts val="0"/>
              </a:spcBef>
            </a:pPr>
            <a:r>
              <a:rPr lang="pt-BR" dirty="0" smtClean="0">
                <a:solidFill>
                  <a:srgbClr val="0000CC"/>
                </a:solidFill>
                <a:effectLst/>
              </a:rPr>
              <a:t>Mapeamento Direto:</a:t>
            </a:r>
          </a:p>
          <a:p>
            <a:pPr lvl="2">
              <a:spcBef>
                <a:spcPts val="0"/>
              </a:spcBef>
            </a:pPr>
            <a:r>
              <a:rPr lang="pt-BR" dirty="0" smtClean="0">
                <a:effectLst/>
              </a:rPr>
              <a:t>O dado somente pode ocupar uma determinada linha da </a:t>
            </a:r>
            <a:r>
              <a:rPr lang="pt-BR" dirty="0" err="1" smtClean="0">
                <a:effectLst/>
              </a:rPr>
              <a:t>cache</a:t>
            </a:r>
            <a:r>
              <a:rPr lang="pt-BR" dirty="0" smtClean="0">
                <a:effectLst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pt-BR" dirty="0" smtClean="0">
                <a:effectLst/>
              </a:rPr>
              <a:t>Utiliza memórias convencionais SRAM.</a:t>
            </a:r>
          </a:p>
          <a:p>
            <a:pPr lvl="1">
              <a:spcBef>
                <a:spcPts val="0"/>
              </a:spcBef>
            </a:pPr>
            <a:r>
              <a:rPr lang="pt-BR" dirty="0" smtClean="0">
                <a:solidFill>
                  <a:srgbClr val="0000CC"/>
                </a:solidFill>
                <a:effectLst/>
              </a:rPr>
              <a:t>Associativa por Grupos (ou conjuntos):</a:t>
            </a:r>
          </a:p>
          <a:p>
            <a:pPr lvl="2">
              <a:spcBef>
                <a:spcPts val="0"/>
              </a:spcBef>
            </a:pPr>
            <a:r>
              <a:rPr lang="pt-BR" dirty="0" smtClean="0">
                <a:effectLst/>
              </a:rPr>
              <a:t>O dado somente pode ser armazenado em umas poucas linhas da </a:t>
            </a:r>
            <a:r>
              <a:rPr lang="pt-BR" dirty="0" err="1" smtClean="0">
                <a:effectLst/>
              </a:rPr>
              <a:t>cache</a:t>
            </a:r>
            <a:r>
              <a:rPr lang="pt-BR" dirty="0" smtClean="0">
                <a:effectLst/>
              </a:rPr>
              <a:t>.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14-8173-42A2-A666-9F446C1915AB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9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42148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200" dirty="0" smtClean="0">
                <a:solidFill>
                  <a:srgbClr val="0000CC"/>
                </a:solidFill>
                <a:effectLst/>
              </a:rPr>
              <a:t>Forma mais simples de mapeamento.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>
                <a:effectLst/>
              </a:rPr>
              <a:t>Posição na </a:t>
            </a:r>
            <a:r>
              <a:rPr lang="pt-BR" sz="3200" dirty="0" err="1" smtClean="0">
                <a:effectLst/>
              </a:rPr>
              <a:t>cache</a:t>
            </a:r>
            <a:r>
              <a:rPr lang="pt-BR" sz="3200" dirty="0" smtClean="0">
                <a:effectLst/>
              </a:rPr>
              <a:t> depende do endereço da palavra na memória principal (MP).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>
                <a:effectLst/>
              </a:rPr>
              <a:t>Cada palavra possui uma posição fixa.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>
                <a:effectLst/>
              </a:rPr>
              <a:t>Grupo de palavras mapeado na mesma posição da </a:t>
            </a:r>
            <a:r>
              <a:rPr lang="pt-BR" sz="3200" dirty="0" err="1" smtClean="0">
                <a:effectLst/>
              </a:rPr>
              <a:t>cache</a:t>
            </a:r>
            <a:r>
              <a:rPr lang="pt-BR" sz="3200" dirty="0" smtClean="0">
                <a:effectLst/>
              </a:rPr>
              <a:t>.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81B1-69FA-4918-BDB6-0C9ACD2DB90B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36</a:t>
            </a:fld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2643174" y="1000108"/>
            <a:ext cx="6199889" cy="5298554"/>
            <a:chOff x="2643174" y="1000108"/>
            <a:chExt cx="6199889" cy="5298554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43174" y="1071546"/>
              <a:ext cx="6164207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071802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000892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4EA-B8FD-4033-A71A-641FD82D0E3A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2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37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714612" y="1000108"/>
            <a:ext cx="6271327" cy="5298554"/>
            <a:chOff x="2714612" y="1000108"/>
            <a:chExt cx="6271327" cy="5298554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12" y="1071546"/>
              <a:ext cx="6215105" cy="514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214678" y="3714752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768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00430" y="2071678"/>
              <a:ext cx="1744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3">
                      <a:lumMod val="50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0 – Linha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1" name="Conector em curva 10"/>
            <p:cNvCxnSpPr/>
            <p:nvPr/>
          </p:nvCxnSpPr>
          <p:spPr>
            <a:xfrm rot="10800000" flipV="1">
              <a:off x="5857884" y="1643050"/>
              <a:ext cx="1571636" cy="142876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081D-EB2C-43CF-96ED-3D084AEF4991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143768" y="1000108"/>
            <a:ext cx="1842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786050" y="1142984"/>
            <a:ext cx="6175844" cy="5155678"/>
            <a:chOff x="2786050" y="1142984"/>
            <a:chExt cx="6175844" cy="5155678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6050" y="1142984"/>
              <a:ext cx="6129355" cy="5000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357554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143768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643306" y="2143116"/>
              <a:ext cx="1744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3366FF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1 – Linha 1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0" name="Conector em curva 9"/>
            <p:cNvCxnSpPr/>
            <p:nvPr/>
          </p:nvCxnSpPr>
          <p:spPr>
            <a:xfrm rot="10800000" flipV="1">
              <a:off x="5857884" y="1857364"/>
              <a:ext cx="1643074" cy="12858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E7EA-FCB6-412A-B362-B70F5875AE58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0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39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2857488" y="1000108"/>
            <a:ext cx="6128451" cy="5298554"/>
            <a:chOff x="2857488" y="1000108"/>
            <a:chExt cx="6128451" cy="5298554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488" y="1071546"/>
              <a:ext cx="5908445" cy="5214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286116" y="3714752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768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00430" y="2071678"/>
              <a:ext cx="1744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2 – Linha 2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0" name="Conector em curva 9"/>
            <p:cNvCxnSpPr/>
            <p:nvPr/>
          </p:nvCxnSpPr>
          <p:spPr>
            <a:xfrm rot="10800000" flipV="1">
              <a:off x="5786446" y="2214554"/>
              <a:ext cx="1643074" cy="114300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EC69-CCD8-4A09-8F02-36BD2B2EA998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Introdução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1071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300" dirty="0" smtClean="0">
                <a:effectLst/>
              </a:rPr>
              <a:t>Itens em uma mesa de trabalho (registradores) ou em uma gaveta (</a:t>
            </a:r>
            <a:r>
              <a:rPr lang="pt-BR" sz="2300" dirty="0" err="1" smtClean="0">
                <a:effectLst/>
              </a:rPr>
              <a:t>cache</a:t>
            </a:r>
            <a:r>
              <a:rPr lang="pt-BR" sz="2300" dirty="0" smtClean="0">
                <a:effectLst/>
              </a:rPr>
              <a:t>) são acessados mais rapidamente do que aqueles em um armário de arquivos (Memória Principal). </a:t>
            </a:r>
            <a:endParaRPr lang="pt-BR" sz="2300" dirty="0">
              <a:effectLst/>
            </a:endParaRPr>
          </a:p>
        </p:txBody>
      </p:sp>
      <p:pic>
        <p:nvPicPr>
          <p:cNvPr id="6" name="Imagem 5" descr="6_9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500034" y="2214554"/>
            <a:ext cx="8143900" cy="4003749"/>
          </a:xfrm>
          <a:prstGeom prst="rect">
            <a:avLst/>
          </a:prstGeom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429124" y="2071678"/>
            <a:ext cx="4124332" cy="923330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pt-BR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Times New Roman" pitchFamily="18" charset="0"/>
              </a:rPr>
              <a:t>Uma vez que o material de trabalho está na gaveta, serão necessárias poucas viagens até o arquivo.</a:t>
            </a:r>
            <a:endParaRPr lang="en-US" sz="18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214282" y="528638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2857488" y="4214818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Arquivo de Registradores</a:t>
            </a:r>
            <a:endParaRPr lang="en-US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7715272" y="4500570"/>
            <a:ext cx="12144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Cache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 rot="200145">
            <a:off x="2365626" y="3230228"/>
            <a:ext cx="3000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ao arquivo em 30s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 rot="421668">
            <a:off x="6586792" y="3419269"/>
            <a:ext cx="2286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 gaveta em 5s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5572132" y="4286256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 mesa de trabalho em 2s</a:t>
            </a:r>
            <a:endParaRPr lang="en-US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AC5-CB12-4F8B-9E45-269926C25254}" type="datetime1">
              <a:rPr lang="pt-BR" smtClean="0"/>
              <a:t>16/02/2016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6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40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714480" y="1000108"/>
            <a:ext cx="7271459" cy="5298554"/>
            <a:chOff x="1714480" y="1000108"/>
            <a:chExt cx="7271459" cy="5298554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1214422"/>
              <a:ext cx="7215238" cy="5072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428860" y="3714752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768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143768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643174" y="2143116"/>
              <a:ext cx="18501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 3 – Linha  3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0" name="Conector em curva 9"/>
            <p:cNvCxnSpPr/>
            <p:nvPr/>
          </p:nvCxnSpPr>
          <p:spPr>
            <a:xfrm rot="10800000" flipV="1">
              <a:off x="5357818" y="2428868"/>
              <a:ext cx="2000264" cy="10715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7924-0E4D-4B3C-AEE0-EA54F6F32D29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5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41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2071670" y="1000108"/>
            <a:ext cx="6914269" cy="5298554"/>
            <a:chOff x="2071670" y="1000108"/>
            <a:chExt cx="6914269" cy="5298554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1214422"/>
              <a:ext cx="6712633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571736" y="3714752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768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143768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786050" y="2071678"/>
              <a:ext cx="19030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 4  – Linha 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0" name="Conector em curva 9"/>
            <p:cNvCxnSpPr/>
            <p:nvPr/>
          </p:nvCxnSpPr>
          <p:spPr>
            <a:xfrm rot="10800000" flipV="1">
              <a:off x="5429256" y="2714620"/>
              <a:ext cx="1857388" cy="3571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58A7-0C50-4C9A-9A6C-B2BE5A69FF0D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142984"/>
            <a:ext cx="635416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57488" y="3571876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00892" y="1000108"/>
            <a:ext cx="1842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43768" y="5929330"/>
            <a:ext cx="18181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1472" y="5500702"/>
            <a:ext cx="38811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Vários blocos na mesma linha.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71670" y="4857760"/>
            <a:ext cx="171451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D47C-75BF-4B99-A1BD-0267183402D1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7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878687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14612" y="3714752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2330" y="1000108"/>
            <a:ext cx="1842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43768" y="5929330"/>
            <a:ext cx="18181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14282" y="5000636"/>
            <a:ext cx="614366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Como é possível saber em qual bloco de memória se encontra o endereço?</a:t>
            </a:r>
          </a:p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Exemplo: o endereço 0100100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Conector em curva 9"/>
          <p:cNvCxnSpPr/>
          <p:nvPr/>
        </p:nvCxnSpPr>
        <p:spPr>
          <a:xfrm rot="10800000" flipV="1">
            <a:off x="5429256" y="2857496"/>
            <a:ext cx="1071570" cy="21431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61A-169D-4BBE-BC3A-DB736120DF88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3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Vantagens do mapeamento direto: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Hardware barato.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Procura simples (posição fixa).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Simplicidade / Velocidade.</a:t>
            </a:r>
          </a:p>
          <a:p>
            <a:pPr marL="360363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Desvantagens do mapeamento direto: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Pode ter mau aproveitamento das posições da </a:t>
            </a:r>
            <a:r>
              <a:rPr lang="pt-BR" sz="3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(dependendo dos endereços gerados).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Usa parte da </a:t>
            </a:r>
            <a:r>
              <a:rPr lang="pt-BR" sz="3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para controle.</a:t>
            </a:r>
          </a:p>
          <a:p>
            <a:pPr marL="817563" lvl="1" indent="-360363">
              <a:buFont typeface="Calibri" pitchFamily="34" charset="0"/>
              <a:buChar char="–"/>
            </a:pPr>
            <a:endParaRPr lang="pt-BR" sz="3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F475-0938-48D2-956D-596C2BFA31E0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696327"/>
            <a:ext cx="6286544" cy="454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Cada bloco de MP pode ser armazenado em qualquer linha da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.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7B2C-CC1A-40CF-9BC4-1D3CC0ED05D1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8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Endereço da MP em qualquer posição da </a:t>
            </a:r>
            <a:r>
              <a:rPr lang="pt-BR" sz="2800" dirty="0" err="1" smtClean="0">
                <a:solidFill>
                  <a:srgbClr val="0000CC"/>
                </a:solidFill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t-BR" sz="2800" i="1" dirty="0" err="1" smtClean="0">
                <a:solidFill>
                  <a:srgbClr val="0000CC"/>
                </a:solidFill>
                <a:effectLst/>
              </a:rPr>
              <a:t>Tag</a:t>
            </a:r>
            <a:r>
              <a:rPr lang="pt-BR" sz="2800" dirty="0" smtClean="0"/>
              <a:t> não fica mais na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e sim em memória especial (memória associativa).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Pode ter bit de validade ou usar </a:t>
            </a:r>
            <a:r>
              <a:rPr lang="pt-BR" sz="2800" i="1" dirty="0" err="1" smtClean="0">
                <a:solidFill>
                  <a:srgbClr val="0000CC"/>
                </a:solidFill>
              </a:rPr>
              <a:t>tag</a:t>
            </a:r>
            <a:r>
              <a:rPr lang="pt-BR" sz="2800" dirty="0" smtClean="0"/>
              <a:t> com valor inválido para determinar se posição tem uma informação válida.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Conseqüências: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Necessita fazer procura de dado.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Necessita política de substituição.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Quando ocorre miss.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Buscar no nível abaixo e, caso 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esteja com todas posições ocupadas, quem tirar para abrir lugar?</a:t>
            </a:r>
          </a:p>
          <a:p>
            <a:pPr lvl="1">
              <a:spcBef>
                <a:spcPts val="0"/>
              </a:spcBef>
            </a:pPr>
            <a:endParaRPr lang="pt-BR" sz="2800" dirty="0" smtClean="0"/>
          </a:p>
          <a:p>
            <a:pPr lvl="1">
              <a:spcBef>
                <a:spcPts val="0"/>
              </a:spcBef>
            </a:pPr>
            <a:endParaRPr lang="pt-BR" sz="2800" dirty="0" smtClean="0"/>
          </a:p>
          <a:p>
            <a:pPr lvl="1"/>
            <a:endParaRPr lang="pt-BR" sz="2800" dirty="0" smtClean="0">
              <a:solidFill>
                <a:schemeClr val="tx1"/>
              </a:solidFill>
            </a:endParaRPr>
          </a:p>
          <a:p>
            <a:pPr lvl="1"/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F1DC-AF5B-4324-B8EE-8051CBDC0C64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Solução para procurar: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Procurar em paralelo.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Usar memória associativa.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Memória cara e de tamanho limitado.</a:t>
            </a:r>
          </a:p>
          <a:p>
            <a:pPr lvl="1">
              <a:spcBef>
                <a:spcPts val="0"/>
              </a:spcBef>
            </a:pPr>
            <a:endParaRPr lang="pt-BR" sz="2800" dirty="0" smtClean="0"/>
          </a:p>
          <a:p>
            <a:pPr lvl="1">
              <a:spcBef>
                <a:spcPts val="0"/>
              </a:spcBef>
            </a:pPr>
            <a:endParaRPr lang="pt-BR" sz="2800" dirty="0" smtClean="0"/>
          </a:p>
          <a:p>
            <a:pPr lvl="1"/>
            <a:endParaRPr lang="pt-BR" sz="2800" dirty="0" smtClean="0">
              <a:solidFill>
                <a:schemeClr val="tx1"/>
              </a:solidFill>
            </a:endParaRPr>
          </a:p>
          <a:p>
            <a:pPr lvl="1"/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6EC9-A5DA-41F4-9BF8-BA4949118296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0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A </a:t>
            </a:r>
            <a:r>
              <a:rPr lang="pt-BR" sz="3000" dirty="0" err="1" smtClean="0">
                <a:solidFill>
                  <a:srgbClr val="0000CC"/>
                </a:solidFill>
              </a:rPr>
              <a:t>tag</a:t>
            </a:r>
            <a:r>
              <a:rPr lang="pt-BR" sz="3000" dirty="0" smtClean="0">
                <a:solidFill>
                  <a:schemeClr val="tx1"/>
                </a:solidFill>
              </a:rPr>
              <a:t> (etiqueta) de cada linha da </a:t>
            </a:r>
            <a:r>
              <a:rPr lang="pt-BR" sz="3000" dirty="0" err="1" smtClean="0">
                <a:solidFill>
                  <a:schemeClr val="tx1"/>
                </a:solidFill>
              </a:rPr>
              <a:t>cache</a:t>
            </a:r>
            <a:r>
              <a:rPr lang="pt-BR" sz="3000" dirty="0" smtClean="0">
                <a:solidFill>
                  <a:schemeClr val="tx1"/>
                </a:solidFill>
              </a:rPr>
              <a:t> armazena o endereço do bloco na Memória Principal.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São removidos os bits baixos (linha de 4 bytes: 2 bits).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Forma de operar: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A CPU lança o endereço. 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A parte alta do endereço é comparada simultaneamente com todas as </a:t>
            </a:r>
            <a:r>
              <a:rPr lang="pt-BR" sz="3000" dirty="0" err="1" smtClean="0">
                <a:solidFill>
                  <a:schemeClr val="tx1"/>
                </a:solidFill>
              </a:rPr>
              <a:t>tags</a:t>
            </a:r>
            <a:r>
              <a:rPr lang="pt-BR" sz="3000" dirty="0" smtClean="0">
                <a:solidFill>
                  <a:schemeClr val="tx1"/>
                </a:solidFill>
              </a:rPr>
              <a:t> das linhas armazenadas na memória.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Se houver acerto é selecionado o byte dentro da linha e enviado para a CPU.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D92D-8A53-4545-B7D2-747506C6F2E9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885831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Vantagens do mapeamento associativo: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Melhor distribuição da informação na </a:t>
            </a:r>
            <a:r>
              <a:rPr lang="pt-BR" sz="2800" dirty="0" err="1" smtClean="0"/>
              <a:t>cache</a:t>
            </a:r>
            <a:r>
              <a:rPr lang="pt-BR" sz="28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Melhor aproveitamento da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 P</a:t>
            </a:r>
            <a:r>
              <a:rPr lang="pt-BR" sz="2800" dirty="0" smtClean="0"/>
              <a:t>raticamente 100% de aproveitamento.</a:t>
            </a:r>
          </a:p>
          <a:p>
            <a:pPr lvl="1">
              <a:spcBef>
                <a:spcPts val="0"/>
              </a:spcBef>
            </a:pPr>
            <a:r>
              <a:rPr lang="pt-BR" sz="2800" dirty="0" err="1" smtClean="0"/>
              <a:t>Tags</a:t>
            </a:r>
            <a:r>
              <a:rPr lang="pt-BR" sz="2800" dirty="0" smtClean="0"/>
              <a:t> não ocupam espaço da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(estão na memória associativa).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Desvantagens: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Memória associativa tem alto custo e tamanho limitado.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Limita número de linhas da </a:t>
            </a:r>
            <a:r>
              <a:rPr lang="pt-BR" sz="2800" dirty="0" err="1" smtClean="0"/>
              <a:t>cache</a:t>
            </a:r>
            <a:r>
              <a:rPr lang="pt-BR" sz="28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Necessita política de substituição.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Pode ocorrer escolhas inadequadas.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Gasta tempo.</a:t>
            </a:r>
          </a:p>
          <a:p>
            <a:pPr lvl="1">
              <a:spcBef>
                <a:spcPts val="0"/>
              </a:spcBef>
            </a:pPr>
            <a:endParaRPr lang="pt-BR" sz="2800" dirty="0" smtClean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D75E-7266-466F-BAA9-8B1F46B77EB4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5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Introdução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 smtClean="0">
                <a:effectLst/>
              </a:rPr>
              <a:t>O nome </a:t>
            </a:r>
            <a:r>
              <a:rPr lang="pt-BR" sz="2500" dirty="0" err="1" smtClean="0">
                <a:effectLst/>
              </a:rPr>
              <a:t>cache</a:t>
            </a:r>
            <a:r>
              <a:rPr lang="pt-BR" sz="2500" dirty="0" smtClean="0">
                <a:effectLst/>
              </a:rPr>
              <a:t> é usado para essa memória pequena e rápida, porque ela é, usualmente invisível ao usuário, exceto pelo seu efeito no desempenho. </a:t>
            </a:r>
          </a:p>
          <a:p>
            <a:pPr>
              <a:spcBef>
                <a:spcPts val="0"/>
              </a:spcBef>
            </a:pPr>
            <a:r>
              <a:rPr lang="pt-BR" sz="2500" dirty="0" smtClean="0">
                <a:effectLst/>
              </a:rPr>
              <a:t>Visa melhorar o desempenho da comunicação entre o processador e a memória principal.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Idéia: manter as palavras usadas com mais freqüência.</a:t>
            </a:r>
          </a:p>
          <a:p>
            <a:pPr>
              <a:spcBef>
                <a:spcPts val="0"/>
              </a:spcBef>
            </a:pPr>
            <a:r>
              <a:rPr lang="pt-BR" sz="2500" dirty="0" smtClean="0">
                <a:effectLst/>
              </a:rPr>
              <a:t>Comunicação com a CPU é feita por palavras.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Comunicação feita por blocos de palavras de tamanho fixo.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Contém cópia de partes da memória principal.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Nº blocos na MP é muito maior que na cachê (M &gt;&gt; C).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A cachê inclui </a:t>
            </a:r>
            <a:r>
              <a:rPr lang="pt-BR" sz="2500" dirty="0" err="1" smtClean="0">
                <a:effectLst/>
              </a:rPr>
              <a:t>tags</a:t>
            </a:r>
            <a:r>
              <a:rPr lang="pt-BR" sz="2500" dirty="0" smtClean="0">
                <a:effectLst/>
              </a:rPr>
              <a:t> (rótulos) para identificar qual bloco de MP está em cada linha da cachê.</a:t>
            </a:r>
          </a:p>
          <a:p>
            <a:pPr lvl="1">
              <a:spcBef>
                <a:spcPts val="0"/>
              </a:spcBef>
            </a:pPr>
            <a:r>
              <a:rPr lang="pt-BR" sz="2500" dirty="0" err="1" smtClean="0">
                <a:effectLst/>
              </a:rPr>
              <a:t>Tag</a:t>
            </a:r>
            <a:r>
              <a:rPr lang="pt-BR" sz="2500" dirty="0" smtClean="0">
                <a:effectLst/>
              </a:rPr>
              <a:t> (Rótulo) é parte do endereço enviado pela CPU (associativo).</a:t>
            </a:r>
          </a:p>
          <a:p>
            <a:endParaRPr lang="pt-BR" sz="2200" dirty="0" smtClean="0">
              <a:effectLst/>
            </a:endParaRPr>
          </a:p>
          <a:p>
            <a:endParaRPr lang="pt-BR" dirty="0">
              <a:effectLst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8F75-966D-493C-A0B3-D5BB753514B0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6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40719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200" dirty="0" smtClean="0"/>
              <a:t>Varias </a:t>
            </a:r>
            <a:r>
              <a:rPr lang="pt-BR" sz="3200" dirty="0" err="1" smtClean="0"/>
              <a:t>caches</a:t>
            </a:r>
            <a:r>
              <a:rPr lang="pt-BR" sz="3200" dirty="0" smtClean="0"/>
              <a:t> de mapeamento direto em paralelo.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A linha é endereçada como mapeamento direto.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Cada linha pode armazenar vários blocos. </a:t>
            </a:r>
          </a:p>
          <a:p>
            <a:pPr lvl="2">
              <a:spcBef>
                <a:spcPts val="0"/>
              </a:spcBef>
            </a:pPr>
            <a:r>
              <a:rPr lang="pt-BR" sz="3200" dirty="0" smtClean="0"/>
              <a:t>Os blocos são diferenciados através das </a:t>
            </a:r>
            <a:r>
              <a:rPr lang="pt-BR" sz="3200" dirty="0" err="1" smtClean="0"/>
              <a:t>tags</a:t>
            </a:r>
            <a:r>
              <a:rPr lang="pt-BR" sz="32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Comportamento intermediário entre associativa e mapeamento direto.</a:t>
            </a:r>
            <a:endParaRPr lang="pt-BR" sz="32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F988-961B-4080-8125-397939B6B95F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 memória é organizada em 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conjuntos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de linhas.</a:t>
            </a: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Em uma memória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associativa por conjunto de K vias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: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Cada conjunto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armacena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K linhas.</a:t>
            </a: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Cada bloco sempre é armazenado no mesmo conjunto.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bloco B é armazenado no conjunto:</a:t>
            </a:r>
          </a:p>
          <a:p>
            <a:pPr marL="1274763" lvl="2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mod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número de conjuntos.</a:t>
            </a: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Dentro de um conjunto o bloco se pode armazenar em qualquer das linhas desse conjunto.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1E28-C9C1-4863-85EB-4D9C0D36351B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52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642910" y="1000108"/>
            <a:ext cx="8075816" cy="5327212"/>
            <a:chOff x="642910" y="1000108"/>
            <a:chExt cx="8075816" cy="5327212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1000108"/>
              <a:ext cx="7929618" cy="532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642910" y="1500174"/>
              <a:ext cx="22733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Número do Conjunto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857224" y="2928934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071802" y="2000240"/>
              <a:ext cx="18998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Número da Linha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428860" y="3643314"/>
              <a:ext cx="3304110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Associativa por conjunto de 2 vias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linhas por conjunto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929454" y="100010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858016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F11F-BB90-4CB3-BBE1-16D43B95601A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5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53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95275" y="1000108"/>
            <a:ext cx="8553450" cy="5357850"/>
            <a:chOff x="295275" y="1000108"/>
            <a:chExt cx="8553450" cy="5357850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275" y="1000108"/>
              <a:ext cx="8553450" cy="53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500298" y="2000240"/>
              <a:ext cx="22717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0 – Conjunto 0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7158" y="2928934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000232" y="3714752"/>
              <a:ext cx="3304110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Associativa por conjunto de 2 vias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linhas por conjunto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929454" y="100010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cxnSp>
        <p:nvCxnSpPr>
          <p:cNvPr id="16" name="Conector em curva 15"/>
          <p:cNvCxnSpPr/>
          <p:nvPr/>
        </p:nvCxnSpPr>
        <p:spPr>
          <a:xfrm rot="10800000" flipV="1">
            <a:off x="5143504" y="1500174"/>
            <a:ext cx="2000264" cy="1500198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A385-59E3-4C2C-AE9C-9566AF4B0070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54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47650" y="1000108"/>
            <a:ext cx="8685390" cy="5298554"/>
            <a:chOff x="247650" y="1000108"/>
            <a:chExt cx="8685390" cy="5298554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650" y="1000109"/>
              <a:ext cx="8648700" cy="528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571736" y="1928802"/>
              <a:ext cx="22717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3333FF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1 – Conjunto 1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3333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7158" y="2857496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285984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143768" y="100010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72330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cxnSp>
        <p:nvCxnSpPr>
          <p:cNvPr id="13" name="Conector em curva 12"/>
          <p:cNvCxnSpPr/>
          <p:nvPr/>
        </p:nvCxnSpPr>
        <p:spPr>
          <a:xfrm rot="10800000" flipV="1">
            <a:off x="5286380" y="1785926"/>
            <a:ext cx="2000264" cy="1500198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62D2-F5BC-4ABD-B095-32830A350434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00108"/>
            <a:ext cx="855348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00892" y="1000108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85720" y="1928802"/>
            <a:ext cx="8533298" cy="4369860"/>
            <a:chOff x="285720" y="1928802"/>
            <a:chExt cx="8533298" cy="4369860"/>
          </a:xfrm>
        </p:grpSpPr>
        <p:sp>
          <p:nvSpPr>
            <p:cNvPr id="6" name="CaixaDeTexto 5"/>
            <p:cNvSpPr txBox="1"/>
            <p:nvPr/>
          </p:nvSpPr>
          <p:spPr>
            <a:xfrm>
              <a:off x="2500298" y="1928802"/>
              <a:ext cx="22717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66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2 – Conjunto 0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85720" y="2857496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285984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cxnSp>
        <p:nvCxnSpPr>
          <p:cNvPr id="13" name="Conector em curva 12"/>
          <p:cNvCxnSpPr/>
          <p:nvPr/>
        </p:nvCxnSpPr>
        <p:spPr>
          <a:xfrm rot="10800000" flipV="1">
            <a:off x="5143504" y="2000240"/>
            <a:ext cx="2000264" cy="1143008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C31-717C-40FE-9313-395F9E11B1B8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56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04800" y="1000107"/>
            <a:ext cx="8534400" cy="5298555"/>
            <a:chOff x="304800" y="1000107"/>
            <a:chExt cx="8534400" cy="5298555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1000107"/>
              <a:ext cx="8534400" cy="5286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500298" y="1928802"/>
              <a:ext cx="22717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bg2">
                      <a:lumMod val="25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3 – Conjunto 1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7158" y="2857496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285984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000892" y="100010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cxnSp>
        <p:nvCxnSpPr>
          <p:cNvPr id="13" name="Conector em curva 12"/>
          <p:cNvCxnSpPr/>
          <p:nvPr/>
        </p:nvCxnSpPr>
        <p:spPr>
          <a:xfrm rot="10800000" flipV="1">
            <a:off x="5214942" y="2357430"/>
            <a:ext cx="2000264" cy="1071570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9D5E-0024-467B-8DD3-9AB442193B9D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864399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57488" y="2000240"/>
            <a:ext cx="19672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Bloco 4 –  Linha 0</a:t>
            </a: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8662" y="2928934"/>
            <a:ext cx="110799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Conjunto  0</a:t>
            </a:r>
          </a:p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Conjunto  1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4612" y="3643314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143768" y="1000108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72330" y="5929330"/>
            <a:ext cx="19288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4282" y="5000636"/>
            <a:ext cx="65245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Deve-se eliminar a linha que estava ocupando antes.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3" name="Conector em curva 12"/>
          <p:cNvCxnSpPr/>
          <p:nvPr/>
        </p:nvCxnSpPr>
        <p:spPr>
          <a:xfrm rot="10800000" flipV="1">
            <a:off x="5500694" y="2714620"/>
            <a:ext cx="1857388" cy="357190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C224-050E-41A5-A682-FEFEE8704985}" type="datetime1">
              <a:rPr lang="pt-BR" smtClean="0"/>
              <a:t>16/02/2016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0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Vantagens: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Aumenta tamanho da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mantendo tamanho da memória associativa (limitação tecnológica ou custo).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Pode usar a totalidade da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cachepara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dados.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Tag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sestão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nas memórias associativas.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Bit de validade pode ser substituído por endereço inválido. </a:t>
            </a: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Desvantagens: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associativa tem alto custo e tamanho limitado.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Necessita política de substituição.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Gasta tempo.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Pode escolher mal.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483-9A6A-47E0-8C4C-FAD659F13D13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3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Comparação entre associativa e mapeamento direto.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59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5720" y="1500174"/>
          <a:ext cx="8501122" cy="445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3667150"/>
                <a:gridCol w="3119460"/>
              </a:tblGrid>
              <a:tr h="428628">
                <a:tc>
                  <a:txBody>
                    <a:bodyPr/>
                    <a:lstStyle/>
                    <a:p>
                      <a:pPr algn="ctr"/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accent1">
                              <a:satMod val="200000"/>
                              <a:tint val="3000"/>
                            </a:schemeClr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Associativa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accent1">
                              <a:satMod val="200000"/>
                              <a:tint val="3000"/>
                            </a:schemeClr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Mapeamento Direto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Taxas de falhas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Melhor: Qualquer endereço 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qualquer linha.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Pior: Pouco flexível. Programa é que gera endereços que utilizam a mesma linha da </a:t>
                      </a:r>
                      <a:r>
                        <a:rPr lang="pt-BR" sz="2000" b="1" cap="none" spc="0" noProof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cache</a:t>
                      </a: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.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Tamanho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Pior: Integrar um comparador por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Linha.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Melhor: somente um comparador.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Preço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Pior: necessita um comparador por linha. CAM: 9 ou 10 transistores/bit.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Melhor: memória SRAM: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transistores/bit. Permite utilizar uma memoria mais lenta para os datos.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Velocidade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Melhor: simplicidade, comparador menor.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336E-9E26-472C-923A-28FB04511248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Introdução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Memória Cache.</a:t>
            </a:r>
          </a:p>
          <a:p>
            <a:pPr marL="790575" lvl="1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de alta velocidade, que mantêm os dados mais recentemente utilizados com o propósito de aumentar a performance do sistema.</a:t>
            </a:r>
          </a:p>
          <a:p>
            <a:pPr marL="790575" lvl="1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Situada entre a Memória Principal e a CPU.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Tipo SRAM.</a:t>
            </a:r>
          </a:p>
          <a:p>
            <a:pPr marL="790575" lvl="1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Diminui o tempo de acesso aos dados: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SRAM: próximo a 1 ns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DRAM: em torno de 10 ns</a:t>
            </a:r>
          </a:p>
          <a:p>
            <a:pPr marL="790575" lvl="1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Quando a CPU acessa pela primeira vez a um dado, busca na Memória Principal.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Copia-o na memória </a:t>
            </a:r>
            <a:r>
              <a:rPr lang="pt-BR" sz="2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.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Se necessitar novamente vai buscá-lo.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Exemplo: 10 acessos:</a:t>
            </a:r>
          </a:p>
          <a:p>
            <a:pPr marL="1704975" lvl="3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Sem </a:t>
            </a:r>
            <a:r>
              <a:rPr lang="pt-BR" sz="2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: 100 ns</a:t>
            </a:r>
          </a:p>
          <a:p>
            <a:pPr marL="1704975" lvl="3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Com </a:t>
            </a:r>
            <a:r>
              <a:rPr lang="pt-BR" sz="2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: 10 + 9*1 = 19 ns</a:t>
            </a:r>
          </a:p>
          <a:p>
            <a:pPr marL="1704975" lvl="3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Aumento de rendimento: 5.2 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3F7E-746F-48B9-9BCA-381532DE8994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Políticas de escrita.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Quando o dado é atualizado na </a:t>
            </a:r>
            <a:r>
              <a:rPr lang="pt-BR" sz="2800" dirty="0" err="1" smtClean="0">
                <a:solidFill>
                  <a:srgbClr val="1A1587"/>
                </a:solidFill>
              </a:rPr>
              <a:t>cache</a:t>
            </a:r>
            <a:r>
              <a:rPr lang="pt-BR" sz="2800" dirty="0" smtClean="0">
                <a:solidFill>
                  <a:srgbClr val="1A1587"/>
                </a:solidFill>
              </a:rPr>
              <a:t> é também atualizado na Memória Principal?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Estratégia </a:t>
            </a:r>
            <a:r>
              <a:rPr lang="pt-BR" sz="2800" dirty="0" err="1" smtClean="0">
                <a:solidFill>
                  <a:srgbClr val="1A1587"/>
                </a:solidFill>
              </a:rPr>
              <a:t>Write-Through</a:t>
            </a:r>
            <a:r>
              <a:rPr lang="pt-BR" sz="2800" dirty="0" smtClean="0">
                <a:solidFill>
                  <a:srgbClr val="1A1587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Sempre é atualizada a Memória Principal.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A </a:t>
            </a:r>
            <a:r>
              <a:rPr lang="pt-BR" sz="2800" dirty="0" err="1" smtClean="0">
                <a:solidFill>
                  <a:schemeClr val="tx1"/>
                </a:solidFill>
              </a:rPr>
              <a:t>cache</a:t>
            </a:r>
            <a:r>
              <a:rPr lang="pt-BR" sz="2800" dirty="0" smtClean="0">
                <a:solidFill>
                  <a:schemeClr val="tx1"/>
                </a:solidFill>
              </a:rPr>
              <a:t> melhora o rendimento unicamente na leitura.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Estratégia </a:t>
            </a:r>
            <a:r>
              <a:rPr lang="pt-BR" sz="2800" dirty="0" err="1" smtClean="0">
                <a:solidFill>
                  <a:srgbClr val="1A1587"/>
                </a:solidFill>
              </a:rPr>
              <a:t>Write-Back</a:t>
            </a:r>
            <a:r>
              <a:rPr lang="pt-BR" sz="2800" dirty="0" smtClean="0">
                <a:solidFill>
                  <a:srgbClr val="1A1587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Somente é atualizada a Memória Principal quando o dado vai ser eliminado da </a:t>
            </a:r>
            <a:r>
              <a:rPr lang="pt-BR" sz="2800" dirty="0" err="1" smtClean="0">
                <a:solidFill>
                  <a:schemeClr val="tx1"/>
                </a:solidFill>
              </a:rPr>
              <a:t>cache</a:t>
            </a:r>
            <a:r>
              <a:rPr lang="pt-BR" sz="2800" dirty="0" smtClean="0">
                <a:solidFill>
                  <a:schemeClr val="tx1"/>
                </a:solidFill>
              </a:rPr>
              <a:t> para abrigar outro dado.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A fase de escrita pode ser melhorada mediante o uso de um buffer de escrita. </a:t>
            </a: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B0FE-DBCA-4D11-AA82-2A51BD7CB641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Políticas de escrita.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Duas estratégias para o manejo das escritas: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Write-through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Escrever cada vez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na memória.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Write-back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Escrever somente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copiar o dado na memória quando a entrada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vai ser substituída.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32FD-8D2F-4AEA-802B-413F514B974B}" type="datetime1">
              <a:rPr lang="pt-BR" smtClean="0"/>
              <a:t>16/02/2016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3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Comparação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Write-through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necessita um ciclo de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clock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para escrever porque o dado simplesmente é sobrescrito.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Write-back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necessita dois ciclos de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clock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para escrever: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Um ciclo para ver se o dado está no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Outro ciclo para escrever o dado.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Uma solução é usar um buffer de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store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processador busca no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coloca o dado no buffer durante o ciclo normal de acesso ao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Supondo acerto, o dato é escrito no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durante o ciclo seguinte sem usar.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9A3E-D06E-448A-8E8E-D9707845D42E}" type="datetime1">
              <a:rPr lang="pt-BR" smtClean="0"/>
              <a:t>16/02/2016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Resumo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Bloco grandes incrementam o castigo por falha.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Para evitar o incremento se aumenta a largura de banda da memória para transferir blocos mais eficientemente.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dois métodos mais comuns para obter o incremento são fazer a memória mas ampla e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interleaving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Interleaving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tem vantagens adicionais.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D38B-7FC0-4294-A57F-293CCD563D8B}" type="datetime1">
              <a:rPr lang="pt-BR" smtClean="0"/>
              <a:t>16/02/2016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483768" y="3731280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Final do Tópico </a:t>
            </a:r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6.2. </a:t>
            </a:r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da Unidade </a:t>
            </a:r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6. 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3D5F-BAE1-4062-AF2B-3DBCB9BB7D5C}" type="datetime1">
              <a:rPr lang="pt-BR" smtClean="0"/>
              <a:t>16/02/2016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Tornou-se comum usar um segundo (ou segundo e terceiro) nível de memória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para reduzir, ainda mais, os acessos principais.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Uma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nível-2 pode ser adicionada ao sistema com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e memória principal, de duas maneiras: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A primeira opção é inserir o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nível-2 entre o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nível-1  e a memória principal.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A segunda opção é conectar a unidade por meio de dois barramentos de memória distintos (algumas vezes chamados de barramentos interno (</a:t>
            </a:r>
            <a:r>
              <a:rPr lang="pt-BR" sz="2800" dirty="0" err="1" smtClean="0">
                <a:effectLst/>
              </a:rPr>
              <a:t>backside</a:t>
            </a:r>
            <a:r>
              <a:rPr lang="pt-BR" sz="2800" dirty="0" smtClean="0">
                <a:effectLst/>
              </a:rPr>
              <a:t> bus) e externo (</a:t>
            </a:r>
            <a:r>
              <a:rPr lang="pt-BR" sz="2800" dirty="0" err="1" smtClean="0">
                <a:effectLst/>
              </a:rPr>
              <a:t>frontside</a:t>
            </a:r>
            <a:r>
              <a:rPr lang="pt-BR" sz="2800" dirty="0" smtClean="0">
                <a:effectLst/>
              </a:rPr>
              <a:t> bus).</a:t>
            </a:r>
            <a:endParaRPr lang="en-US" sz="2800" dirty="0">
              <a:effectLst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FC7-8704-45D6-B5A4-62BEF20D6207}" type="datetime1">
              <a:rPr lang="pt-BR" smtClean="0"/>
              <a:t>16/02/2016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6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Usos das memórias </a:t>
            </a:r>
            <a:r>
              <a:rPr lang="pt-BR" sz="2800" dirty="0" err="1" smtClean="0"/>
              <a:t>caches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Caches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 de dados: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 Guardam os últimos dados referenciados.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Caches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 de instruções: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 Guardam as últimas instruções executadas.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Trace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 Guarda seqüências de instruções para executar que não são necessariamente adjacentes.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BB10-854D-43E5-AA73-6C7DCA8BEDC3}" type="datetime1">
              <a:rPr lang="pt-BR" smtClean="0"/>
              <a:t>16/02/2016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7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Conexões da 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2054" name="Grupo 2053"/>
          <p:cNvGrpSpPr/>
          <p:nvPr/>
        </p:nvGrpSpPr>
        <p:grpSpPr>
          <a:xfrm>
            <a:off x="899592" y="975012"/>
            <a:ext cx="8034815" cy="5220132"/>
            <a:chOff x="899592" y="975012"/>
            <a:chExt cx="8034815" cy="5220132"/>
          </a:xfrm>
        </p:grpSpPr>
        <p:sp>
          <p:nvSpPr>
            <p:cNvPr id="3" name="Retângulo 2"/>
            <p:cNvSpPr/>
            <p:nvPr/>
          </p:nvSpPr>
          <p:spPr>
            <a:xfrm>
              <a:off x="899592" y="1052736"/>
              <a:ext cx="1800200" cy="5120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Processador</a:t>
              </a:r>
              <a:endParaRPr lang="pt-B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175956" y="2456892"/>
              <a:ext cx="1332148" cy="2312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Cache</a:t>
              </a:r>
              <a:endParaRPr lang="pt-B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822250" y="1052736"/>
              <a:ext cx="666074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 rot="19825006">
              <a:off x="6806034" y="1221006"/>
              <a:ext cx="504056" cy="432048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935226" y="5212565"/>
              <a:ext cx="666074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Triângulo isósceles 10"/>
            <p:cNvSpPr/>
            <p:nvPr/>
          </p:nvSpPr>
          <p:spPr>
            <a:xfrm rot="19825006">
              <a:off x="7005449" y="5265895"/>
              <a:ext cx="355506" cy="362734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/>
            <p:cNvSpPr/>
            <p:nvPr/>
          </p:nvSpPr>
          <p:spPr>
            <a:xfrm rot="16200000">
              <a:off x="7104472" y="5674865"/>
              <a:ext cx="327583" cy="318114"/>
            </a:xfrm>
            <a:prstGeom prst="triangle">
              <a:avLst>
                <a:gd name="adj" fmla="val 5084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49606" y="975012"/>
              <a:ext cx="147668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Endereços</a:t>
              </a:r>
              <a:endParaRPr lang="pt-BR" sz="2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08943" y="2006615"/>
              <a:ext cx="150341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0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Buffer de Endereços</a:t>
              </a:r>
              <a:endParaRPr lang="pt-B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403578" y="4493897"/>
              <a:ext cx="150341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0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Buffer de Dados</a:t>
              </a:r>
              <a:endParaRPr lang="pt-B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23549" y="3177096"/>
              <a:ext cx="216024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0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Linhas de Controle</a:t>
              </a:r>
              <a:endParaRPr lang="pt-B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915816" y="5733479"/>
              <a:ext cx="216024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Dados</a:t>
              </a:r>
              <a:endParaRPr lang="pt-BR" sz="2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 rot="16200000">
              <a:off x="7119398" y="3300206"/>
              <a:ext cx="316835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Barramento de Sistema</a:t>
              </a:r>
              <a:endParaRPr lang="pt-BR" sz="2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831299" y="2823153"/>
              <a:ext cx="133214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0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Linhas de Controle</a:t>
              </a:r>
              <a:endParaRPr lang="pt-B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20" name="Conector de seta reta 19"/>
            <p:cNvCxnSpPr>
              <a:endCxn id="6" idx="1"/>
            </p:cNvCxnSpPr>
            <p:nvPr/>
          </p:nvCxnSpPr>
          <p:spPr>
            <a:xfrm>
              <a:off x="2699792" y="3613211"/>
              <a:ext cx="147616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V="1">
              <a:off x="5459062" y="3577206"/>
              <a:ext cx="2569322" cy="3600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endCxn id="7" idx="1"/>
            </p:cNvCxnSpPr>
            <p:nvPr/>
          </p:nvCxnSpPr>
          <p:spPr>
            <a:xfrm>
              <a:off x="2687283" y="1520788"/>
              <a:ext cx="4134967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endCxn id="6" idx="0"/>
            </p:cNvCxnSpPr>
            <p:nvPr/>
          </p:nvCxnSpPr>
          <p:spPr>
            <a:xfrm>
              <a:off x="4842030" y="1520788"/>
              <a:ext cx="0" cy="9361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>
              <a:off x="7488324" y="1520788"/>
              <a:ext cx="88810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>
              <a:off x="7622920" y="5666918"/>
              <a:ext cx="753506" cy="487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9" idx="1"/>
            </p:cNvCxnSpPr>
            <p:nvPr/>
          </p:nvCxnSpPr>
          <p:spPr>
            <a:xfrm flipH="1" flipV="1">
              <a:off x="2629847" y="5662970"/>
              <a:ext cx="4305379" cy="1764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4829031" y="4726866"/>
              <a:ext cx="0" cy="9361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flipV="1">
              <a:off x="8406189" y="1023776"/>
              <a:ext cx="18776" cy="5095933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AC2C-72E3-4132-81C9-ED576EDE31D6}" type="datetime1">
              <a:rPr lang="pt-BR" smtClean="0"/>
              <a:t>16/02/2016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6.2.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2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3653</Words>
  <Application>Microsoft Office PowerPoint</Application>
  <PresentationFormat>Apresentação na tela (4:3)</PresentationFormat>
  <Paragraphs>778</Paragraphs>
  <Slides>64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Introdução</vt:lpstr>
      <vt:lpstr>Introdução</vt:lpstr>
      <vt:lpstr>Introdução</vt:lpstr>
      <vt:lpstr>Introdução</vt:lpstr>
      <vt:lpstr>Memória Cache</vt:lpstr>
      <vt:lpstr>Usos das memórias caches</vt:lpstr>
      <vt:lpstr>Conexões da Memória Cache</vt:lpstr>
      <vt:lpstr>Memória Cache</vt:lpstr>
      <vt:lpstr>Acesso por blocos</vt:lpstr>
      <vt:lpstr>Acesso por blocos</vt:lpstr>
      <vt:lpstr>Acesso por blocos</vt:lpstr>
      <vt:lpstr>Memória Cache</vt:lpstr>
      <vt:lpstr>Estrutura do Cache</vt:lpstr>
      <vt:lpstr>Estrutura do Cache</vt:lpstr>
      <vt:lpstr>Memória Cache</vt:lpstr>
      <vt:lpstr>Memória Cache</vt:lpstr>
      <vt:lpstr>Localidade de Programa e Dados</vt:lpstr>
      <vt:lpstr>Localidade de Programa e Dados</vt:lpstr>
      <vt:lpstr>Memória Cache</vt:lpstr>
      <vt:lpstr>Memória Cache</vt:lpstr>
      <vt:lpstr>Memória Cache</vt:lpstr>
      <vt:lpstr>Memória cache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Mapeamento de memórias cache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Associativa:</vt:lpstr>
      <vt:lpstr>Cache Associativa:</vt:lpstr>
      <vt:lpstr>Cache Associativa:</vt:lpstr>
      <vt:lpstr>Cache Associativa:</vt:lpstr>
      <vt:lpstr>Cache associativa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Comparação entre associativa e mapeamento direto.</vt:lpstr>
      <vt:lpstr>Políticas de escrita.</vt:lpstr>
      <vt:lpstr>Políticas de escrita.</vt:lpstr>
      <vt:lpstr>Comparação</vt:lpstr>
      <vt:lpstr>Resumo</vt:lpstr>
      <vt:lpstr>Apresentação do PowerPoint</vt:lpstr>
    </vt:vector>
  </TitlesOfParts>
  <Company>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juarez</cp:lastModifiedBy>
  <cp:revision>526</cp:revision>
  <dcterms:created xsi:type="dcterms:W3CDTF">2011-06-02T18:58:43Z</dcterms:created>
  <dcterms:modified xsi:type="dcterms:W3CDTF">2016-02-16T23:21:47Z</dcterms:modified>
</cp:coreProperties>
</file>