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8" r:id="rId2"/>
    <p:sldId id="259" r:id="rId3"/>
    <p:sldId id="260" r:id="rId4"/>
    <p:sldId id="305" r:id="rId5"/>
    <p:sldId id="304" r:id="rId6"/>
    <p:sldId id="261" r:id="rId7"/>
    <p:sldId id="262" r:id="rId8"/>
    <p:sldId id="306" r:id="rId9"/>
    <p:sldId id="307" r:id="rId10"/>
    <p:sldId id="308" r:id="rId11"/>
    <p:sldId id="309" r:id="rId12"/>
    <p:sldId id="310" r:id="rId13"/>
    <p:sldId id="311" r:id="rId14"/>
    <p:sldId id="277" r:id="rId15"/>
    <p:sldId id="278" r:id="rId16"/>
    <p:sldId id="279" r:id="rId17"/>
    <p:sldId id="263" r:id="rId18"/>
    <p:sldId id="286" r:id="rId19"/>
    <p:sldId id="267" r:id="rId20"/>
    <p:sldId id="312" r:id="rId21"/>
    <p:sldId id="313" r:id="rId22"/>
    <p:sldId id="314" r:id="rId23"/>
    <p:sldId id="315" r:id="rId24"/>
    <p:sldId id="316" r:id="rId25"/>
    <p:sldId id="317" r:id="rId26"/>
    <p:sldId id="322" r:id="rId27"/>
    <p:sldId id="323" r:id="rId28"/>
    <p:sldId id="318" r:id="rId29"/>
    <p:sldId id="319" r:id="rId30"/>
    <p:sldId id="320" r:id="rId31"/>
    <p:sldId id="321" r:id="rId3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22CED-3C8F-4D47-AE6E-C4041B52D218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63406-95F5-49A7-B4D4-2611833A5D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592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BC8F-CBC6-436A-8A3B-DC96D4C7C682}" type="datetime1">
              <a:rPr lang="fr-FR" smtClean="0"/>
              <a:t>30/11/2022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M.DIOP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2AF6-EA76-4D71-B085-EC75C42B4C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13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1594-AEBE-4545-94D5-F56D60D83116}" type="datetime1">
              <a:rPr lang="fr-FR" smtClean="0"/>
              <a:t>30/11/2022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M.DIOP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2AF6-EA76-4D71-B085-EC75C42B4C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38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E500-DA50-42D5-AD73-3AE8EBA3314C}" type="datetime1">
              <a:rPr lang="fr-FR" smtClean="0"/>
              <a:t>30/11/2022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M.DIOP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2AF6-EA76-4D71-B085-EC75C42B4C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19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12C8-9806-48E1-90F4-6B015A1DBE4A}" type="datetime1">
              <a:rPr lang="fr-FR" smtClean="0"/>
              <a:t>30/11/2022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M.DIOP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2AF6-EA76-4D71-B085-EC75C42B4C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69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1BD8-5C20-4B0F-A3D3-2E6CC6EB2DF5}" type="datetime1">
              <a:rPr lang="fr-FR" smtClean="0"/>
              <a:t>30/11/2022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M.DIOP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2AF6-EA76-4D71-B085-EC75C42B4C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05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AFAE-9DF7-4D27-980A-5F7290019926}" type="datetime1">
              <a:rPr lang="fr-FR" smtClean="0"/>
              <a:t>30/11/2022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M.DIOP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2AF6-EA76-4D71-B085-EC75C42B4C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27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DE76F-9A9C-45CD-8F46-6DBB00C7E5D6}" type="datetime1">
              <a:rPr lang="fr-FR" smtClean="0"/>
              <a:t>30/11/2022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M.DIOP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2AF6-EA76-4D71-B085-EC75C42B4C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37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54C0-75D7-40D7-A0C3-F8488B6092F0}" type="datetime1">
              <a:rPr lang="fr-FR" smtClean="0"/>
              <a:t>30/11/2022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M.DIOP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2AF6-EA76-4D71-B085-EC75C42B4C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74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CF48-A881-4634-B867-8EE414240136}" type="datetime1">
              <a:rPr lang="fr-FR" smtClean="0"/>
              <a:t>30/11/2022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M.DIOP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2AF6-EA76-4D71-B085-EC75C42B4C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35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AAB2-C8E5-4A99-B067-49EB8099CBC2}" type="datetime1">
              <a:rPr lang="fr-FR" smtClean="0"/>
              <a:t>30/11/2022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M.DIOP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2AF6-EA76-4D71-B085-EC75C42B4C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85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0D0CA-89E9-4A85-BF59-6751AC6FDE45}" type="datetime1">
              <a:rPr lang="fr-FR" smtClean="0"/>
              <a:t>30/11/2022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M.DIOP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2AF6-EA76-4D71-B085-EC75C42B4C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65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EF436-B8A2-4AF4-8058-1C6A524B1FFD}" type="datetime1">
              <a:rPr lang="fr-FR" smtClean="0"/>
              <a:t>30/11/2022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M.DIOP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92AF6-EA76-4D71-B085-EC75C42B4C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52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curity.com.fr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00B050"/>
                </a:solidFill>
              </a:rPr>
              <a:t>Services Réseaux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5536" y="3501008"/>
            <a:ext cx="8136904" cy="2137792"/>
          </a:xfrm>
        </p:spPr>
        <p:txBody>
          <a:bodyPr>
            <a:normAutofit lnSpcReduction="10000"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&lt;&lt;Service DNS&gt;&gt;</a:t>
            </a:r>
          </a:p>
          <a:p>
            <a:r>
              <a:rPr lang="fr-FR" b="1" dirty="0">
                <a:solidFill>
                  <a:srgbClr val="00B050"/>
                </a:solidFill>
              </a:rPr>
              <a:t>É</a:t>
            </a:r>
            <a:r>
              <a:rPr lang="fr-FR" b="1" dirty="0" smtClean="0">
                <a:solidFill>
                  <a:srgbClr val="00B050"/>
                </a:solidFill>
              </a:rPr>
              <a:t>cole Supérieure Polytechnique (ESP) de Dakar, </a:t>
            </a:r>
            <a:r>
              <a:rPr lang="fr-FR" b="1" dirty="0" smtClean="0">
                <a:solidFill>
                  <a:srgbClr val="00B050"/>
                </a:solidFill>
              </a:rPr>
              <a:t>2022-2023</a:t>
            </a:r>
            <a:endParaRPr lang="fr-FR" b="1" dirty="0" smtClean="0">
              <a:solidFill>
                <a:srgbClr val="00B050"/>
              </a:solidFill>
            </a:endParaRPr>
          </a:p>
          <a:p>
            <a:r>
              <a:rPr lang="fr-FR" b="1" dirty="0" smtClean="0">
                <a:solidFill>
                  <a:srgbClr val="00B050"/>
                </a:solidFill>
              </a:rPr>
              <a:t>Intervenant: </a:t>
            </a:r>
            <a:r>
              <a:rPr lang="fr-FR" b="1" dirty="0" smtClean="0">
                <a:solidFill>
                  <a:srgbClr val="00B0F0"/>
                </a:solidFill>
              </a:rPr>
              <a:t>Abdou DIOP</a:t>
            </a:r>
            <a:endParaRPr lang="fr-FR" b="1" dirty="0">
              <a:solidFill>
                <a:srgbClr val="00B0F0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 smtClean="0"/>
              <a:t>M.DIOP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2AF6-EA76-4D71-B085-EC75C42B4CC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50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>
                <a:solidFill>
                  <a:srgbClr val="00B050"/>
                </a:solidFill>
              </a:rPr>
              <a:t/>
            </a:r>
            <a:br>
              <a:rPr lang="fr-FR" dirty="0" smtClean="0">
                <a:solidFill>
                  <a:srgbClr val="00B050"/>
                </a:solidFill>
              </a:rPr>
            </a:br>
            <a:r>
              <a:rPr lang="fr-FR" b="1" dirty="0" smtClean="0">
                <a:solidFill>
                  <a:srgbClr val="00B050"/>
                </a:solidFill>
              </a:rPr>
              <a:t> </a:t>
            </a:r>
            <a:br>
              <a:rPr lang="fr-FR" b="1" dirty="0" smtClean="0">
                <a:solidFill>
                  <a:srgbClr val="00B050"/>
                </a:solidFill>
              </a:rPr>
            </a:br>
            <a:r>
              <a:rPr lang="fr-FR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r>
              <a:rPr lang="fr-FR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d’enregistrement</a:t>
            </a:r>
            <a:r>
              <a:rPr lang="fr-F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3285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Enregistrement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type </a:t>
            </a:r>
            <a:r>
              <a:rPr lang="fr-FR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fr-FR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server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permet de déclarer les serveurs DNS 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d'un domaine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lang="fr-F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esp.sn</a:t>
            </a:r>
            <a:r>
              <a:rPr lang="fr-FR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NS </a:t>
            </a:r>
            <a:r>
              <a:rPr lang="fr-FR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poste1.esp.sn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: Le serveur DNS du domaine 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esp.sn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machine poste1.esp.sn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Enregistrement de type</a:t>
            </a:r>
            <a:r>
              <a:rPr lang="fr-FR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(AAAA)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permet de faire la résolution directe</a:t>
            </a:r>
            <a:b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Exemple: </a:t>
            </a:r>
            <a:r>
              <a:rPr lang="fr-FR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poste1.esp.sn</a:t>
            </a:r>
            <a:r>
              <a:rPr lang="fr-FR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</a:t>
            </a:r>
            <a:r>
              <a:rPr lang="fr-FR" sz="22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192.168.1.2 </a:t>
            </a:r>
            <a:r>
              <a:rPr lang="fr-FR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machine 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poste1.esp.sn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pour adresse 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192.168.1.10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Enregistrement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type </a:t>
            </a:r>
            <a:r>
              <a:rPr lang="fr-FR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CNAME </a:t>
            </a:r>
            <a:r>
              <a:rPr lang="fr-FR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(Canonical Name ou nom canonique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permet 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surnommer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de créer un alias pour un nom d’hôte </a:t>
            </a:r>
            <a:b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Exemple: </a:t>
            </a:r>
            <a:r>
              <a:rPr lang="fr-FR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www.esp.sn</a:t>
            </a:r>
            <a:r>
              <a:rPr lang="fr-FR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CNAME </a:t>
            </a:r>
            <a:r>
              <a:rPr lang="fr-FR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poste1.esp.sn</a:t>
            </a:r>
            <a:r>
              <a:rPr lang="fr-FR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 machine 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www.esp.sn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pour véritable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 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pose1.esp.sn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1900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M.DIOP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2AF6-EA76-4D71-B085-EC75C42B4CC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51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>
                <a:solidFill>
                  <a:srgbClr val="00B050"/>
                </a:solidFill>
              </a:rPr>
              <a:t/>
            </a:r>
            <a:br>
              <a:rPr lang="fr-FR" dirty="0" smtClean="0">
                <a:solidFill>
                  <a:srgbClr val="00B050"/>
                </a:solidFill>
              </a:rPr>
            </a:br>
            <a:r>
              <a:rPr lang="fr-FR" b="1" dirty="0" smtClean="0">
                <a:solidFill>
                  <a:srgbClr val="00B050"/>
                </a:solidFill>
              </a:rPr>
              <a:t> </a:t>
            </a:r>
            <a:br>
              <a:rPr lang="fr-FR" b="1" dirty="0" smtClean="0">
                <a:solidFill>
                  <a:srgbClr val="00B050"/>
                </a:solidFill>
              </a:rPr>
            </a:br>
            <a:r>
              <a:rPr lang="fr-FR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r>
              <a:rPr lang="fr-FR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d’enregistrement</a:t>
            </a:r>
            <a:r>
              <a:rPr lang="fr-F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96752"/>
            <a:ext cx="8928992" cy="52460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Enregistrement de type </a:t>
            </a:r>
            <a:r>
              <a:rPr lang="fr-F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MX </a:t>
            </a:r>
            <a:r>
              <a:rPr lang="fr-FR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(Mail </a:t>
            </a:r>
            <a:r>
              <a:rPr lang="fr-FR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fr-FR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 SRV: </a:t>
            </a:r>
            <a:r>
              <a:rPr lang="fr-FR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generalisation</a:t>
            </a:r>
            <a:r>
              <a:rPr lang="fr-FR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MX) :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permet d'indiquer les serveurs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messagerie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 domaine avec leur ordre de priorité.</a:t>
            </a:r>
            <a:b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Exemple: </a:t>
            </a:r>
            <a:r>
              <a:rPr lang="fr-F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esp.sn</a:t>
            </a:r>
            <a:r>
              <a:rPr lang="fr-F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MX 2 </a:t>
            </a:r>
            <a:r>
              <a:rPr lang="fr-F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poste3.esp.sn</a:t>
            </a:r>
            <a:r>
              <a:rPr lang="fr-F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fr-F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esp.sn</a:t>
            </a:r>
            <a:r>
              <a:rPr lang="fr-F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MX 1 poste8.ec2lt.sn.</a:t>
            </a:r>
            <a:br>
              <a:rPr lang="fr-F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Enregistrement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type </a:t>
            </a:r>
            <a:r>
              <a:rPr lang="fr-F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 </a:t>
            </a:r>
            <a:r>
              <a:rPr lang="fr-FR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(Point To Record):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permet de faire la résolution inverse</a:t>
            </a:r>
            <a:b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Exemple: </a:t>
            </a:r>
            <a:r>
              <a:rPr lang="fr-F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10.1.192.1 in-</a:t>
            </a:r>
            <a:r>
              <a:rPr lang="fr-FR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addr.arpa</a:t>
            </a:r>
            <a:r>
              <a:rPr lang="fr-F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PTR poste1.ec2lt.sn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dirty="0"/>
              <a:t/>
            </a:r>
            <a:br>
              <a:rPr lang="fr-FR" sz="2000" dirty="0"/>
            </a:br>
            <a:endParaRPr lang="fr-FR" sz="2400" dirty="0" smtClean="0"/>
          </a:p>
          <a:p>
            <a:pPr marL="0" indent="0">
              <a:buNone/>
            </a:pPr>
            <a:endParaRPr lang="fr-FR" sz="1900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M.DIOP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2AF6-EA76-4D71-B085-EC75C42B4CC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73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>
                <a:solidFill>
                  <a:srgbClr val="00B050"/>
                </a:solidFill>
              </a:rPr>
              <a:t/>
            </a:r>
            <a:br>
              <a:rPr lang="fr-FR" dirty="0" smtClean="0">
                <a:solidFill>
                  <a:srgbClr val="00B050"/>
                </a:solidFill>
              </a:rPr>
            </a:br>
            <a:r>
              <a:rPr lang="fr-FR" b="1" dirty="0" smtClean="0">
                <a:solidFill>
                  <a:srgbClr val="00B050"/>
                </a:solidFill>
              </a:rPr>
              <a:t> </a:t>
            </a:r>
            <a:r>
              <a:rPr lang="fr-FR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r>
              <a:rPr lang="fr-FR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d’enregistrement</a:t>
            </a:r>
            <a:r>
              <a:rPr lang="fr-F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256584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Enregistrement </a:t>
            </a:r>
            <a: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type</a:t>
            </a:r>
            <a:r>
              <a:rPr lang="fr-FR" sz="3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 </a:t>
            </a:r>
            <a:r>
              <a:rPr lang="fr-FR" sz="3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(State Of </a:t>
            </a:r>
            <a:r>
              <a:rPr lang="fr-FR" sz="3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Autority</a:t>
            </a:r>
            <a:r>
              <a:rPr lang="fr-FR" sz="3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renferme 7 informations à savoir</a:t>
            </a:r>
            <a:r>
              <a:rPr lang="fr-F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fr-FR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 du serveur DNS primaire du domaine</a:t>
            </a:r>
            <a:b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l'adresse e-mail de l'administrateur du domaine:</a:t>
            </a:r>
            <a:b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numéro de série d'information stockée</a:t>
            </a:r>
            <a:b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durée de rafraichissement (indique au serveur secondaire quand est-ce qu’il va</a:t>
            </a:r>
            <a:b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revenir pour copier des informations de mise a jour</a:t>
            </a:r>
            <a:b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durée de réessaie (indique au serveur secondaire le nombre de fois il </a:t>
            </a:r>
            <a:r>
              <a:rPr lang="fr-F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doit revenir </a:t>
            </a:r>
            <a: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prendre des infos)</a:t>
            </a:r>
            <a:b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durée </a:t>
            </a:r>
            <a: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d'expiration: somme des durées de réessaie (</a:t>
            </a:r>
            <a:r>
              <a:rPr lang="fr-FR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retry</a:t>
            </a:r>
            <a: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pour indiquer </a:t>
            </a:r>
            <a:r>
              <a:rPr lang="fr-F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 serveur </a:t>
            </a:r>
            <a: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secondaire de ne plus essayer de venir.</a:t>
            </a:r>
            <a:b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durée </a:t>
            </a:r>
            <a: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minimale de validité des informations: temps pendant lequel </a:t>
            </a:r>
            <a:r>
              <a:rPr lang="fr-F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secondaire </a:t>
            </a:r>
            <a: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doit continuer à servir pendant que le serveur principal n'est </a:t>
            </a:r>
            <a:r>
              <a:rPr lang="fr-F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 disponible</a:t>
            </a:r>
            <a: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1900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M.DIOP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2AF6-EA76-4D71-B085-EC75C42B4CC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4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>
                <a:solidFill>
                  <a:srgbClr val="00B050"/>
                </a:solidFill>
              </a:rPr>
              <a:t/>
            </a:r>
            <a:br>
              <a:rPr lang="fr-FR" dirty="0" smtClean="0">
                <a:solidFill>
                  <a:srgbClr val="00B050"/>
                </a:solidFill>
              </a:rPr>
            </a:br>
            <a:r>
              <a:rPr lang="fr-FR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fr-FR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r>
              <a:rPr lang="fr-FR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d’enregistrement</a:t>
            </a:r>
            <a:r>
              <a:rPr lang="fr-F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268760"/>
            <a:ext cx="8964488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/>
              <a:t>Voici un extrait des premières lignes d’un fichier de zone pour le serveur DNS du </a:t>
            </a:r>
            <a:r>
              <a:rPr lang="fr-FR" sz="2000" dirty="0" smtClean="0"/>
              <a:t>domaine EC2LT</a:t>
            </a:r>
            <a:r>
              <a:rPr lang="fr-FR" sz="2000" dirty="0"/>
              <a:t>. </a:t>
            </a: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/>
              <a:t/>
            </a:r>
            <a:br>
              <a:rPr lang="fr-FR" sz="2000" dirty="0"/>
            </a:br>
            <a:endParaRPr lang="fr-FR" sz="2400" dirty="0" smtClean="0"/>
          </a:p>
          <a:p>
            <a:pPr marL="0" indent="0">
              <a:buNone/>
            </a:pPr>
            <a:endParaRPr lang="fr-FR" sz="1900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M.DIOP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2AF6-EA76-4D71-B085-EC75C42B4CC3}" type="slidenum">
              <a:rPr lang="fr-FR" smtClean="0"/>
              <a:t>13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71724"/>
            <a:ext cx="7920880" cy="3577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506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>
                <a:solidFill>
                  <a:srgbClr val="00B050"/>
                </a:solidFill>
              </a:rPr>
              <a:t/>
            </a:r>
            <a:br>
              <a:rPr lang="fr-FR" dirty="0">
                <a:solidFill>
                  <a:srgbClr val="00B050"/>
                </a:solidFill>
              </a:rPr>
            </a:br>
            <a:r>
              <a:rPr lang="fr-FR" sz="3600" b="1" dirty="0" smtClean="0">
                <a:solidFill>
                  <a:srgbClr val="00B050"/>
                </a:solidFill>
              </a:rPr>
              <a:t>Lecture </a:t>
            </a:r>
            <a:r>
              <a:rPr lang="fr-FR" sz="3600" b="1" dirty="0">
                <a:solidFill>
                  <a:srgbClr val="00B050"/>
                </a:solidFill>
              </a:rPr>
              <a:t>des noms de domaine 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smtClean="0"/>
              <a:t> </a:t>
            </a:r>
            <a:r>
              <a:rPr lang="fr-FR" sz="2000" dirty="0"/>
              <a:t>A l’inverse de l’adressage IP la partie la plus significative </a:t>
            </a:r>
            <a:r>
              <a:rPr lang="fr-FR" sz="2000" dirty="0" smtClean="0"/>
              <a:t>se </a:t>
            </a:r>
            <a:r>
              <a:rPr lang="fr-FR" sz="2000" dirty="0"/>
              <a:t>situe à gauche</a:t>
            </a:r>
            <a:br>
              <a:rPr lang="fr-FR" sz="2000" dirty="0"/>
            </a:br>
            <a:r>
              <a:rPr lang="fr-FR" sz="2000" dirty="0"/>
              <a:t>de la syntaxe : </a:t>
            </a:r>
            <a:endParaRPr lang="fr-FR" sz="2000" dirty="0" smtClean="0"/>
          </a:p>
          <a:p>
            <a:pPr marL="0" indent="0">
              <a:buNone/>
            </a:pPr>
            <a:r>
              <a:rPr lang="fr-FR" sz="2000" dirty="0"/>
              <a:t/>
            </a:r>
            <a:br>
              <a:rPr lang="fr-FR" sz="2000" dirty="0"/>
            </a:br>
            <a:endParaRPr lang="fr-FR" sz="1900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M.DIOP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2AF6-EA76-4D71-B085-EC75C42B4CC3}" type="slidenum">
              <a:rPr lang="fr-FR" smtClean="0"/>
              <a:t>14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5963"/>
            <a:ext cx="8424935" cy="410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36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et Trame DNS 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endParaRPr lang="fr-FR" sz="2000" dirty="0" smtClean="0"/>
          </a:p>
          <a:p>
            <a:pPr>
              <a:buFont typeface="Wingdings" panose="05000000000000000000" pitchFamily="2" charset="2"/>
              <a:buChar char="q"/>
            </a:pPr>
            <a:endParaRPr lang="fr-FR" sz="2000" dirty="0"/>
          </a:p>
          <a:p>
            <a:pPr>
              <a:buFont typeface="Wingdings" panose="05000000000000000000" pitchFamily="2" charset="2"/>
              <a:buChar char="q"/>
            </a:pP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entre clients et serveurs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 services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noms utilise le </a:t>
            </a:r>
            <a:r>
              <a:rPr lang="fr-F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protocole </a:t>
            </a:r>
            <a:r>
              <a:rPr lang="fr-FR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partir des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protocoles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usuellement le port 53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 format des trames DNS est identique dans le sens client/serveur (question) et serveur/client (réponse). 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/>
              <a:t> </a:t>
            </a:r>
            <a:br>
              <a:rPr lang="fr-FR" sz="2000" dirty="0"/>
            </a:br>
            <a:r>
              <a:rPr lang="fr-FR" sz="1900" dirty="0"/>
              <a:t/>
            </a:r>
            <a:br>
              <a:rPr lang="fr-FR" sz="1900" dirty="0"/>
            </a:br>
            <a:endParaRPr lang="fr-FR" sz="1900" dirty="0" smtClean="0"/>
          </a:p>
          <a:p>
            <a:pPr marL="0" indent="0">
              <a:buNone/>
            </a:pPr>
            <a:endParaRPr lang="fr-FR" sz="1900" dirty="0"/>
          </a:p>
          <a:p>
            <a:pPr marL="0" indent="0">
              <a:buNone/>
            </a:pPr>
            <a:endParaRPr lang="fr-FR" sz="1900" dirty="0" smtClean="0"/>
          </a:p>
          <a:p>
            <a:pPr marL="0" indent="0">
              <a:buNone/>
            </a:pPr>
            <a:endParaRPr lang="fr-FR" sz="1900" dirty="0"/>
          </a:p>
          <a:p>
            <a:pPr marL="0" indent="0">
              <a:buNone/>
            </a:pPr>
            <a:endParaRPr lang="fr-FR" sz="1900" dirty="0" smtClean="0"/>
          </a:p>
          <a:p>
            <a:pPr marL="0" indent="0">
              <a:buNone/>
            </a:pPr>
            <a:endParaRPr lang="fr-FR" sz="1900" dirty="0"/>
          </a:p>
          <a:p>
            <a:pPr marL="0" indent="0">
              <a:buNone/>
            </a:pP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/>
              <a:t> </a:t>
            </a:r>
            <a:r>
              <a:rPr lang="fr-FR" sz="2000" dirty="0" smtClean="0"/>
              <a:t/>
            </a:r>
            <a:br>
              <a:rPr lang="fr-FR" sz="2000" dirty="0" smtClean="0"/>
            </a:br>
            <a:endParaRPr lang="fr-FR" sz="1900" dirty="0" smtClean="0"/>
          </a:p>
          <a:p>
            <a:pPr marL="0" indent="0">
              <a:buNone/>
            </a:pPr>
            <a:endParaRPr lang="fr-FR" sz="1900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M.DIOP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2AF6-EA76-4D71-B085-EC75C42B4CC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Parcours </a:t>
            </a:r>
            <a:r>
              <a:rPr lang="fr-FR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l’arborescence 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8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Pour </a:t>
            </a:r>
            <a: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déterminer l’adresse </a:t>
            </a:r>
            <a:r>
              <a:rPr lang="fr-FR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correspondant </a:t>
            </a:r>
            <a:r>
              <a:rPr lang="fr-FR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  nom :</a:t>
            </a:r>
          </a:p>
          <a:p>
            <a:pPr marL="0" indent="0">
              <a:buNone/>
            </a:pPr>
            <a: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fr-FR" sz="80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www.security.com.fr</a:t>
            </a:r>
            <a:r>
              <a:rPr lang="fr-FR" sz="80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faut trouver </a:t>
            </a:r>
            <a:r>
              <a:rPr lang="fr-FR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lang="fr-FR" sz="8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8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r>
              <a:rPr lang="fr-FR" sz="8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(serveur de noms) de la racine .</a:t>
            </a:r>
            <a:b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8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 </a:t>
            </a:r>
            <a:r>
              <a:rPr lang="fr-FR" sz="8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r>
              <a:rPr lang="fr-FR" sz="8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fr-FR" sz="8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fr.</a:t>
            </a:r>
            <a: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8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8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 </a:t>
            </a:r>
            <a: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fr-FR" sz="8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com.fr.</a:t>
            </a:r>
            <a: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8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8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 </a:t>
            </a:r>
            <a: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fr-FR" sz="8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security.com.fr</a:t>
            </a:r>
            <a:r>
              <a:rPr lang="fr-FR" sz="80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fr-FR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fr-FR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 </a:t>
            </a:r>
            <a:r>
              <a:rPr lang="fr-FR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donc </a:t>
            </a:r>
            <a:r>
              <a:rPr lang="fr-FR" sz="8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fr-FR" sz="8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8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1900" dirty="0"/>
          </a:p>
          <a:p>
            <a:pPr marL="0" indent="0">
              <a:buNone/>
            </a:pPr>
            <a:endParaRPr lang="fr-FR" sz="1900" dirty="0" smtClean="0"/>
          </a:p>
          <a:p>
            <a:pPr marL="0" indent="0">
              <a:buNone/>
            </a:pPr>
            <a:endParaRPr lang="fr-FR" sz="1900" dirty="0"/>
          </a:p>
          <a:p>
            <a:pPr marL="0" indent="0">
              <a:buNone/>
            </a:pPr>
            <a:endParaRPr lang="fr-FR" sz="1900" dirty="0" smtClean="0"/>
          </a:p>
          <a:p>
            <a:pPr marL="0" indent="0">
              <a:buNone/>
            </a:pPr>
            <a:endParaRPr lang="fr-FR" sz="1900" dirty="0"/>
          </a:p>
          <a:p>
            <a:pPr marL="0" indent="0">
              <a:buNone/>
            </a:pP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/>
              <a:t> </a:t>
            </a:r>
            <a:r>
              <a:rPr lang="fr-FR" sz="2000" dirty="0" smtClean="0"/>
              <a:t/>
            </a:r>
            <a:br>
              <a:rPr lang="fr-FR" sz="2000" dirty="0" smtClean="0"/>
            </a:br>
            <a:endParaRPr lang="fr-FR" sz="1900" dirty="0" smtClean="0"/>
          </a:p>
          <a:p>
            <a:pPr marL="0" indent="0">
              <a:buNone/>
            </a:pPr>
            <a:endParaRPr lang="fr-FR" sz="1900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M.DIOP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2AF6-EA76-4D71-B085-EC75C42B4CC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69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/>
            </a:r>
            <a:br>
              <a:rPr lang="fr-FR" dirty="0" smtClean="0">
                <a:solidFill>
                  <a:srgbClr val="00B050"/>
                </a:solidFill>
              </a:rPr>
            </a:br>
            <a:r>
              <a:rPr lang="fr-FR" sz="3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D.N.S</a:t>
            </a:r>
            <a:r>
              <a:rPr lang="fr-FR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Signifie, selon les cas, plusieurs choses </a:t>
            </a:r>
            <a:r>
              <a:rPr lang="fr-FR" dirty="0"/>
              <a:t/>
            </a:r>
            <a:br>
              <a:rPr lang="fr-FR" dirty="0"/>
            </a:b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68760"/>
            <a:ext cx="9036496" cy="518457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Name System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l'ensemble des organismes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 gèrent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noms de domaine.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Name Service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 protocole qui permet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d'échanger des informations à propos des domaines.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Server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 ordinateur sur lequel fonctionne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logiciel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serveur qui comprend le protocole DNS et qui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peut répondre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 des questions concernant un domaine. </a:t>
            </a:r>
            <a:r>
              <a:rPr lang="fr-FR" dirty="0"/>
              <a:t/>
            </a:r>
            <a:br>
              <a:rPr lang="fr-FR" dirty="0"/>
            </a:br>
            <a:endParaRPr lang="fr-F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M.DIOP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2AF6-EA76-4D71-B085-EC75C42B4CC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2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sz="3600" b="1" dirty="0" smtClean="0">
                <a:solidFill>
                  <a:srgbClr val="00B050"/>
                </a:solidFill>
              </a:rPr>
              <a:t>Le </a:t>
            </a:r>
            <a:r>
              <a:rPr lang="fr-FR" sz="3600" b="1" dirty="0">
                <a:solidFill>
                  <a:srgbClr val="00B050"/>
                </a:solidFill>
              </a:rPr>
              <a:t>principe 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 </a:t>
            </a:r>
            <a:br>
              <a:rPr lang="fr-FR" dirty="0"/>
            </a:b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052736"/>
            <a:ext cx="9036496" cy="5328592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endParaRPr lang="fr-FR" sz="6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fr-FR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basé </a:t>
            </a:r>
            <a:r>
              <a:rPr lang="fr-FR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 le modèle client / serveur</a:t>
            </a:r>
            <a:br>
              <a:rPr lang="fr-FR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9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logiciel client interroge un serveur de </a:t>
            </a:r>
            <a:r>
              <a:rPr lang="fr-FR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nom, typiquement :</a:t>
            </a:r>
            <a:r>
              <a:rPr lang="fr-FR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fr-FR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l’utilisateur associe un nom de domaine à une </a:t>
            </a:r>
            <a:r>
              <a:rPr lang="fr-FR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application, exemple : </a:t>
            </a:r>
            <a:r>
              <a:rPr lang="fr-FR" sz="9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telnet</a:t>
            </a:r>
            <a:r>
              <a:rPr lang="fr-FR" sz="9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m1.centralweb.fr</a:t>
            </a:r>
            <a:br>
              <a:rPr lang="fr-FR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fr-FR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l’application cliente requiert la traduction du nom de domaine </a:t>
            </a:r>
            <a:r>
              <a:rPr lang="fr-FR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auprès </a:t>
            </a:r>
            <a:r>
              <a:rPr lang="fr-FR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d’un </a:t>
            </a:r>
            <a:r>
              <a:rPr lang="fr-FR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serveur de </a:t>
            </a:r>
            <a:r>
              <a:rPr lang="fr-FR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 (DNS) : cette opération s’appelle la résolution de nom</a:t>
            </a:r>
            <a:br>
              <a:rPr lang="fr-FR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fr-FR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serveur de nom interroge d’autres serveurs de nom jusqu’à ce que </a:t>
            </a:r>
            <a:r>
              <a:rPr lang="fr-FR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l’association nom </a:t>
            </a:r>
            <a:r>
              <a:rPr lang="fr-FR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domaine / adresse IP soit </a:t>
            </a:r>
            <a:r>
              <a:rPr lang="fr-FR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trouvée</a:t>
            </a:r>
            <a:endParaRPr lang="fr-FR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serveur de nom retourne l’adresse IP au logiciel client : 193.148.37.201</a:t>
            </a:r>
            <a:br>
              <a:rPr lang="fr-FR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9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logiciel client contacte le serveur (</a:t>
            </a:r>
            <a:r>
              <a:rPr lang="fr-FR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telnetd</a:t>
            </a:r>
            <a:r>
              <a:rPr lang="fr-FR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comme si l’utilisateur </a:t>
            </a:r>
            <a:r>
              <a:rPr lang="fr-FR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avait spécifié </a:t>
            </a:r>
            <a:r>
              <a:rPr lang="fr-FR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adresse IP : </a:t>
            </a:r>
            <a:r>
              <a:rPr lang="fr-FR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telnet</a:t>
            </a:r>
            <a:r>
              <a:rPr lang="fr-FR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193.148.37.201 </a:t>
            </a:r>
            <a:br>
              <a:rPr lang="fr-FR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400" dirty="0"/>
              <a:t/>
            </a:r>
            <a:br>
              <a:rPr lang="fr-FR" sz="6400" dirty="0"/>
            </a:br>
            <a:r>
              <a:rPr lang="fr-FR" sz="6400" dirty="0"/>
              <a:t/>
            </a:r>
            <a:br>
              <a:rPr lang="fr-FR" sz="6400" dirty="0"/>
            </a:br>
            <a:r>
              <a:rPr lang="fr-FR" sz="6400" dirty="0"/>
              <a:t/>
            </a:r>
            <a:br>
              <a:rPr lang="fr-FR" sz="6400" dirty="0"/>
            </a:br>
            <a:endParaRPr lang="fr-FR" sz="6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6400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M.DIOP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2AF6-EA76-4D71-B085-EC75C42B4CC3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93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b="1" dirty="0" smtClean="0">
                <a:solidFill>
                  <a:srgbClr val="00B050"/>
                </a:solidFill>
              </a:rPr>
              <a:t>Principe </a:t>
            </a:r>
            <a:r>
              <a:rPr lang="fr-FR" b="1" dirty="0">
                <a:solidFill>
                  <a:srgbClr val="00B050"/>
                </a:solidFill>
              </a:rPr>
              <a:t>(illustration) 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 </a:t>
            </a:r>
            <a:r>
              <a:rPr lang="fr-FR" dirty="0"/>
              <a:t/>
            </a:r>
            <a:br>
              <a:rPr lang="fr-FR" dirty="0"/>
            </a:b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M.DIOP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2AF6-EA76-4D71-B085-EC75C42B4CC3}" type="slidenum">
              <a:rPr lang="fr-FR" smtClean="0"/>
              <a:t>19</a:t>
            </a:fld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9"/>
            <a:ext cx="7920879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230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endParaRPr lang="fr-FR" sz="4400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fr-FR" sz="44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fr-FR" sz="5700" b="1" dirty="0" smtClean="0">
                <a:solidFill>
                  <a:srgbClr val="00B050"/>
                </a:solidFill>
              </a:rPr>
              <a:t>DNS</a:t>
            </a:r>
          </a:p>
          <a:p>
            <a:pPr marL="0" indent="0">
              <a:buNone/>
            </a:pPr>
            <a:r>
              <a:rPr lang="fr-FR" sz="4400" dirty="0">
                <a:solidFill>
                  <a:srgbClr val="00B050"/>
                </a:solidFill>
              </a:rPr>
              <a:t/>
            </a:r>
            <a:br>
              <a:rPr lang="fr-FR" sz="4400" dirty="0">
                <a:solidFill>
                  <a:srgbClr val="00B050"/>
                </a:solidFill>
              </a:rPr>
            </a:br>
            <a:r>
              <a:rPr lang="fr-FR" sz="4400" b="1" dirty="0">
                <a:solidFill>
                  <a:srgbClr val="00B050"/>
                </a:solidFill>
              </a:rPr>
              <a:t>Résolution de Noms et Résolution inverse</a:t>
            </a:r>
            <a:r>
              <a:rPr lang="fr-FR" sz="4400" dirty="0">
                <a:solidFill>
                  <a:srgbClr val="00B050"/>
                </a:solidFill>
              </a:rPr>
              <a:t> </a:t>
            </a:r>
            <a:r>
              <a:rPr lang="fr-FR" sz="4400" dirty="0"/>
              <a:t/>
            </a:r>
            <a:br>
              <a:rPr lang="fr-FR" sz="4400" dirty="0"/>
            </a:br>
            <a:r>
              <a:rPr lang="fr-FR" sz="4400" dirty="0"/>
              <a:t/>
            </a:r>
            <a:br>
              <a:rPr lang="fr-FR" sz="4400" dirty="0"/>
            </a:br>
            <a:endParaRPr lang="fr-FR" sz="44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fr-FR" dirty="0"/>
              <a:t> 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M.DIOP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2AF6-EA76-4D71-B085-EC75C42B4CC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58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Requête </a:t>
            </a:r>
            <a:r>
              <a:rPr lang="fr-FR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itérative</a:t>
            </a:r>
            <a:r>
              <a:rPr lang="fr-F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 </a:t>
            </a:r>
            <a:r>
              <a:rPr lang="fr-FR" dirty="0"/>
              <a:t/>
            </a:r>
            <a:br>
              <a:rPr lang="fr-FR" dirty="0"/>
            </a:b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M.DIOP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2AF6-EA76-4D71-B085-EC75C42B4CC3}" type="slidenum">
              <a:rPr lang="fr-FR" smtClean="0"/>
              <a:t>20</a:t>
            </a:fld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568952" cy="4831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66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Requête récursive </a:t>
            </a:r>
            <a:r>
              <a:rPr lang="fr-F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 </a:t>
            </a:r>
            <a:r>
              <a:rPr lang="fr-FR" dirty="0"/>
              <a:t/>
            </a:r>
            <a:br>
              <a:rPr lang="fr-FR" dirty="0"/>
            </a:b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M.DIOP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2AF6-EA76-4D71-B085-EC75C42B4CC3}" type="slidenum">
              <a:rPr lang="fr-FR" smtClean="0"/>
              <a:t>21</a:t>
            </a:fld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162050"/>
            <a:ext cx="7658100" cy="5291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43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de résolution de nom </a:t>
            </a:r>
            <a:r>
              <a:rPr lang="fr-F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 </a:t>
            </a:r>
            <a:r>
              <a:rPr lang="fr-FR" dirty="0"/>
              <a:t/>
            </a:r>
            <a:br>
              <a:rPr lang="fr-FR" dirty="0"/>
            </a:b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M.DIOP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2AF6-EA76-4D71-B085-EC75C42B4CC3}" type="slidenum">
              <a:rPr lang="fr-FR" smtClean="0"/>
              <a:t>22</a:t>
            </a:fld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28738"/>
            <a:ext cx="8136904" cy="483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56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Applications DNS (1)</a:t>
            </a:r>
            <a:r>
              <a:rPr lang="fr-F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 </a:t>
            </a:r>
            <a:r>
              <a:rPr lang="fr-FR" dirty="0"/>
              <a:t/>
            </a:r>
            <a:br>
              <a:rPr lang="fr-FR" dirty="0"/>
            </a:b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M.DIOP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2AF6-EA76-4D71-B085-EC75C42B4CC3}" type="slidenum">
              <a:rPr lang="fr-FR" smtClean="0"/>
              <a:t>23</a:t>
            </a:fld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71574"/>
            <a:ext cx="8424935" cy="4993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096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Applications DNS (2)</a:t>
            </a:r>
            <a:r>
              <a:rPr lang="fr-F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 </a:t>
            </a:r>
            <a:r>
              <a:rPr lang="fr-FR" dirty="0"/>
              <a:t/>
            </a:r>
            <a:br>
              <a:rPr lang="fr-FR" dirty="0"/>
            </a:b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M.DIOP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2AF6-EA76-4D71-B085-EC75C42B4CC3}" type="slidenum">
              <a:rPr lang="fr-FR" smtClean="0"/>
              <a:t>24</a:t>
            </a:fld>
            <a:endParaRPr lang="fr-F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352928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405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protocoles de la couche transport</a:t>
            </a:r>
            <a:r>
              <a:rPr lang="fr-F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 </a:t>
            </a:r>
            <a:r>
              <a:rPr lang="fr-FR" dirty="0"/>
              <a:t/>
            </a:r>
            <a:br>
              <a:rPr lang="fr-FR" dirty="0"/>
            </a:b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M.DIOP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2AF6-EA76-4D71-B085-EC75C42B4CC3}" type="slidenum">
              <a:rPr lang="fr-FR" smtClean="0"/>
              <a:t>25</a:t>
            </a:fld>
            <a:endParaRPr lang="fr-F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190624"/>
            <a:ext cx="7705725" cy="504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48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</a:t>
            </a:r>
            <a:r>
              <a:rPr lang="fr-FR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 </a:t>
            </a:r>
            <a:r>
              <a:rPr lang="fr-FR" dirty="0"/>
              <a:t/>
            </a:r>
            <a:br>
              <a:rPr lang="fr-FR" dirty="0"/>
            </a:b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M.DIOP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2AF6-EA76-4D71-B085-EC75C42B4CC3}" type="slidenum">
              <a:rPr lang="fr-FR" smtClean="0"/>
              <a:t>26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2776"/>
            <a:ext cx="8003232" cy="459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</a:t>
            </a:r>
            <a:r>
              <a:rPr lang="fr-FR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 </a:t>
            </a:r>
            <a:r>
              <a:rPr lang="fr-FR" dirty="0"/>
              <a:t/>
            </a:r>
            <a:br>
              <a:rPr lang="fr-FR" dirty="0"/>
            </a:b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M.DIOP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2AF6-EA76-4D71-B085-EC75C42B4CC3}" type="slidenum">
              <a:rPr lang="fr-FR" smtClean="0"/>
              <a:t>27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524000"/>
            <a:ext cx="5832647" cy="435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9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Utilitaires DNS/DHCP</a:t>
            </a:r>
            <a:r>
              <a:rPr lang="fr-F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 </a:t>
            </a:r>
            <a:r>
              <a:rPr lang="fr-FR" dirty="0"/>
              <a:t/>
            </a:r>
            <a:br>
              <a:rPr lang="fr-FR" dirty="0"/>
            </a:b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052736"/>
            <a:ext cx="9036496" cy="525658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commande </a:t>
            </a:r>
            <a:r>
              <a:rPr lang="fr-FR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permet d'interroger des serveurs DNS (</a:t>
            </a:r>
            <a:r>
              <a:rPr lang="fr-F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 </a:t>
            </a:r>
            <a:r>
              <a:rPr lang="fr-FR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elle accepte des paramètres plus fins que la commande </a:t>
            </a:r>
            <a:r>
              <a:rPr lang="fr-FR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nslookup</a:t>
            </a:r>
            <a:r>
              <a:rPr lang="fr-F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(man </a:t>
            </a:r>
            <a:r>
              <a:rPr lang="fr-FR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nslookup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qui existe également sous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mais un peu différente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commandes </a:t>
            </a:r>
            <a:r>
              <a:rPr lang="fr-FR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Netsh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pour DHCP offre un outil de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ligne de commande utile à l'administration des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serveurs DHCP et fournit une solution alternative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équivalente à la gestion sur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console.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M.DIOP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2AF6-EA76-4D71-B085-EC75C42B4CC3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02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/>
            </a:r>
            <a:br>
              <a:rPr lang="fr-FR" b="1" dirty="0" smtClean="0">
                <a:solidFill>
                  <a:srgbClr val="00B050"/>
                </a:solidFill>
              </a:rPr>
            </a:br>
            <a:r>
              <a:rPr lang="fr-FR" b="1" dirty="0" smtClean="0">
                <a:solidFill>
                  <a:srgbClr val="00B050"/>
                </a:solidFill>
              </a:rPr>
              <a:t>Autres services </a:t>
            </a:r>
            <a:r>
              <a:rPr lang="fr-FR" b="1" dirty="0">
                <a:solidFill>
                  <a:srgbClr val="00B050"/>
                </a:solidFill>
              </a:rPr>
              <a:t>de résolution de nom</a:t>
            </a:r>
            <a:r>
              <a:rPr lang="fr-FR" dirty="0"/>
              <a:t>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268760"/>
            <a:ext cx="8928992" cy="51845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dénominations des ordinateurs peuvent varier en fonction du support physique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emprunté pour véhiculer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l'information. Il est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nécessaire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d'effectuer les traductions appropriées. </a:t>
            </a:r>
            <a:b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ARP / </a:t>
            </a:r>
            <a:r>
              <a:rPr lang="fr-FR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RARP: 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permet de traduire des adresses de liaison locale (ex : Ethernet) en adresse </a:t>
            </a:r>
            <a:r>
              <a:rPr lang="fr-FR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réseau 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étendu (adresse IP) et </a:t>
            </a:r>
            <a:r>
              <a:rPr lang="fr-FR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inversement.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NBNS: </a:t>
            </a:r>
            <a:r>
              <a:rPr lang="fr-FR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permet 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traduction de nom </a:t>
            </a:r>
            <a:r>
              <a:rPr lang="fr-FR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NetBIOS 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adresse réseau IP (</a:t>
            </a:r>
            <a:r>
              <a:rPr lang="fr-FR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broadcast ) 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WINS (NIS): </a:t>
            </a:r>
            <a:r>
              <a:rPr lang="fr-FR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permet 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traduction de nom </a:t>
            </a:r>
            <a:r>
              <a:rPr lang="fr-FR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NetBIOS 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adresse réseau IP (unicast</a:t>
            </a:r>
            <a:r>
              <a:rPr lang="fr-FR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M.DIOP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2AF6-EA76-4D71-B085-EC75C42B4CC3}" type="slidenum">
              <a:rPr lang="fr-FR" smtClean="0"/>
              <a:t>29</a:t>
            </a:fld>
            <a:endParaRPr lang="fr-FR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081463" y="3633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085975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081463" y="372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085975" y="372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4081463" y="372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085975" y="372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50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</a:t>
            </a:r>
            <a:endParaRPr lang="fr-FR" sz="4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M.DIOP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2AF6-EA76-4D71-B085-EC75C42B4CC3}" type="slidenum">
              <a:rPr lang="fr-FR" smtClean="0"/>
              <a:t>3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Centre </a:t>
            </a:r>
            <a:r>
              <a:rPr lang="fr-F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fr-FR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résolution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Avant, pour effectuer la résolution, on utilisait un fichier texte </a:t>
            </a:r>
            <a:r>
              <a:rPr lang="fr-FR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host.txt),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grâce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ces fichiers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 faisait une correspondance entre une adresse IP et un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 d’hôte, chaque utilisateur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 réseau devrait donc télécharger ce fichier et le stocker dans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fichier</a:t>
            </a:r>
            <a:r>
              <a:rPr lang="fr-FR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fr-FR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fr-FR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/hosts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L'inconvénient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ce système est qu'il était </a:t>
            </a:r>
            <a:r>
              <a:rPr lang="fr-FR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difficile de faire la mise à </a:t>
            </a:r>
            <a:r>
              <a:rPr lang="fr-FR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non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seulement une augmentation de la taille de fichier due au nombre d’hôtes dans le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réseau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(plus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fait d’enregistrement, plus la taille du fichier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augmente, ce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système de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résolution était </a:t>
            </a:r>
            <a:r>
              <a:rPr lang="fr-FR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centralisé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pour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pallier à cela, il fallait trouver un système de résolution </a:t>
            </a:r>
            <a:r>
              <a:rPr lang="fr-FR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dynamique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décentralisé. </a:t>
            </a:r>
            <a:r>
              <a:rPr lang="fr-FR" sz="1800" dirty="0"/>
              <a:t/>
            </a:r>
            <a:br>
              <a:rPr lang="fr-FR" sz="1800" dirty="0"/>
            </a:br>
            <a:r>
              <a:rPr lang="fr-FR" sz="1800" dirty="0"/>
              <a:t/>
            </a:r>
            <a:br>
              <a:rPr lang="fr-FR" sz="1800" dirty="0"/>
            </a:br>
            <a:r>
              <a:rPr lang="fr-FR" sz="1800" dirty="0"/>
              <a:t/>
            </a:r>
            <a:br>
              <a:rPr lang="fr-FR" sz="1800" dirty="0"/>
            </a:b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79683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/>
            </a:r>
            <a:br>
              <a:rPr lang="fr-FR" b="1" dirty="0" smtClean="0">
                <a:solidFill>
                  <a:srgbClr val="00B050"/>
                </a:solidFill>
              </a:rPr>
            </a:br>
            <a:r>
              <a:rPr lang="fr-FR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Exercices D’Application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1845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1.L’application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DNS peut utiliser les protocoles aussi bien TCP qu’UDP. Lequel des deux protocoles est-il utilisé dans les deux cas suivants : pour la requête d’un utilisateur vers le serveur et pour la requête d’un serveur vers un autre serveur afin de mettre à jour sa table de  routage 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2.Quelle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la difficulté posée par les configurations dynamiques sur le DNS ? (La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station IP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 se connecte réclame une adresse IP, qui lui est fournie par le routeur de rattachement.) Montrer que la sécurité devient un service prépondérant dans ce cas de gestion dynamique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3.Proposer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plusieurs solutions de gestion du DNS pour gérer un client mobile.</a:t>
            </a:r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M.DIOP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2AF6-EA76-4D71-B085-EC75C42B4CC3}" type="slidenum">
              <a:rPr lang="fr-FR" smtClean="0"/>
              <a:t>30</a:t>
            </a:fld>
            <a:endParaRPr lang="fr-FR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081463" y="3633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085975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081463" y="372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085975" y="372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4081463" y="372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085975" y="372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11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/>
            </a:r>
            <a:br>
              <a:rPr lang="fr-FR" b="1" dirty="0" smtClean="0">
                <a:solidFill>
                  <a:srgbClr val="00B050"/>
                </a:solidFill>
              </a:rPr>
            </a:br>
            <a:r>
              <a:rPr lang="fr-FR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Exercices D’Application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18457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Soit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http://ftp.monentrprise.net:8080/service/client.html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Compléter (correctement) avec ce qui convient :</a:t>
            </a:r>
            <a:br>
              <a: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Le FQDN est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:…….……………………………………………………………………….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 Le nom du protocole est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:…………………………………………………………………..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 Le port de communication est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:……………………………………………………………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 l’url est: ……………………………………………………………………………………</a:t>
            </a:r>
            <a:b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 le nom de domaine est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:……………………………………………………………………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6- la classification du domaine est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:…………………………………………………………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7- le chemin d’accès à la ressource est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:..…………………………………………………….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 le nom de l’organisation est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:...……………………………………………………………..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M.DIOP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2AF6-EA76-4D71-B085-EC75C42B4CC3}" type="slidenum">
              <a:rPr lang="fr-FR" smtClean="0"/>
              <a:t>31</a:t>
            </a:fld>
            <a:endParaRPr lang="fr-FR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081463" y="3633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085975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081463" y="372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085975" y="372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4081463" y="372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085975" y="372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17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M.DIOP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2AF6-EA76-4D71-B085-EC75C42B4CC3}" type="slidenum">
              <a:rPr lang="fr-FR" smtClean="0"/>
              <a:t>4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fr-FR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endParaRPr lang="fr-FR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DNS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(Domain Name System) est un service de résolution de noms d’hôtes permettant de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faire correspondre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adresse IP à un nom de machine (FQDN) et vice versa. L'objectif du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DNS est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décentraliser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centre de baptême en vue d'avoir un service de résolution de noms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sous forme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d'arborescence dont la racine est symbolisée par un point (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Définir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domaines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 premier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niveau (constitués de deux caractères pour représenter les pays ou trois pour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désigner les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organisations). </a:t>
            </a:r>
            <a:r>
              <a:rPr lang="fr-FR" sz="1800" dirty="0"/>
              <a:t/>
            </a:r>
            <a:br>
              <a:rPr lang="fr-FR" sz="1800" dirty="0"/>
            </a:br>
            <a:r>
              <a:rPr lang="fr-FR" sz="1800" dirty="0"/>
              <a:t/>
            </a:r>
            <a:br>
              <a:rPr lang="fr-FR" sz="1800" dirty="0"/>
            </a:br>
            <a:r>
              <a:rPr lang="fr-FR" sz="1800" dirty="0"/>
              <a:t/>
            </a:r>
            <a:br>
              <a:rPr lang="fr-FR" sz="1800" dirty="0"/>
            </a:br>
            <a:r>
              <a:rPr lang="fr-FR" sz="1800" dirty="0"/>
              <a:t/>
            </a:r>
            <a:br>
              <a:rPr lang="fr-FR" sz="1800" dirty="0"/>
            </a:b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80550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M.DIOP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2AF6-EA76-4D71-B085-EC75C42B4CC3}" type="slidenum">
              <a:rPr lang="fr-FR" smtClean="0"/>
              <a:t>5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Depuis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1984, les systèmes ont recours principalement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fr-FR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fr-FR" sz="2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la résolution de noms</a:t>
            </a:r>
            <a:b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Adresse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sous forme de nom plus agréable à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manipuler qu’une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adresse IP</a:t>
            </a:r>
            <a:b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fr-F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résolution de nom (</a:t>
            </a:r>
            <a:r>
              <a:rPr lang="fr-FR" sz="24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r>
              <a:rPr lang="fr-F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lookup</a:t>
            </a:r>
            <a:r>
              <a:rPr lang="fr-F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permet de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trouver une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adresse IP à partir d'un nom</a:t>
            </a:r>
            <a:b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fr-F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résolution inverse (reverse </a:t>
            </a:r>
            <a:r>
              <a:rPr lang="fr-FR" sz="24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lookup</a:t>
            </a:r>
            <a:r>
              <a:rPr lang="fr-F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permet de trouver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nom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 partir d'une adresse IP </a:t>
            </a:r>
            <a:r>
              <a:rPr lang="fr-FR" sz="1800" dirty="0"/>
              <a:t/>
            </a:r>
            <a:br>
              <a:rPr lang="fr-FR" sz="1800" dirty="0"/>
            </a:br>
            <a:r>
              <a:rPr lang="fr-FR" sz="1800" dirty="0"/>
              <a:t/>
            </a:r>
            <a:br>
              <a:rPr lang="fr-FR" sz="1800" dirty="0"/>
            </a:br>
            <a:r>
              <a:rPr lang="fr-FR" sz="1800" dirty="0"/>
              <a:t/>
            </a:r>
            <a:br>
              <a:rPr lang="fr-FR" sz="1800" dirty="0"/>
            </a:b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77723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solidFill>
                  <a:srgbClr val="00B050"/>
                </a:solidFill>
              </a:rPr>
              <a:t/>
            </a:r>
            <a:br>
              <a:rPr lang="fr-FR" dirty="0" smtClean="0">
                <a:solidFill>
                  <a:srgbClr val="00B050"/>
                </a:solidFill>
              </a:rPr>
            </a:br>
            <a:r>
              <a:rPr lang="fr-F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</a:t>
            </a:r>
            <a:r>
              <a:rPr lang="fr-FR" dirty="0" smtClean="0">
                <a:solidFill>
                  <a:srgbClr val="00B050"/>
                </a:solidFill>
              </a:rPr>
              <a:t/>
            </a:r>
            <a:br>
              <a:rPr lang="fr-FR" dirty="0" smtClean="0">
                <a:solidFill>
                  <a:srgbClr val="00B050"/>
                </a:solidFill>
              </a:rPr>
            </a:br>
            <a:r>
              <a:rPr lang="fr-FR" b="1" dirty="0" smtClean="0">
                <a:solidFill>
                  <a:srgbClr val="00B050"/>
                </a:solidFill>
              </a:rPr>
              <a:t>Hiérarchie </a:t>
            </a:r>
            <a:r>
              <a:rPr lang="fr-FR" b="1" dirty="0">
                <a:solidFill>
                  <a:srgbClr val="00B050"/>
                </a:solidFill>
              </a:rPr>
              <a:t>des protocoles DNS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 </a:t>
            </a:r>
            <a:r>
              <a:rPr lang="fr-FR" dirty="0"/>
              <a:t/>
            </a:r>
            <a:br>
              <a:rPr lang="fr-FR" dirty="0"/>
            </a:b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sz="1400" dirty="0" smtClean="0"/>
          </a:p>
          <a:p>
            <a:pPr>
              <a:buFont typeface="Wingdings" panose="05000000000000000000" pitchFamily="2" charset="2"/>
              <a:buChar char="ü"/>
            </a:pPr>
            <a:endParaRPr lang="fr-FR" sz="1400" dirty="0"/>
          </a:p>
          <a:p>
            <a:pPr>
              <a:buFont typeface="Wingdings" panose="05000000000000000000" pitchFamily="2" charset="2"/>
              <a:buChar char="ü"/>
            </a:pPr>
            <a:endParaRPr lang="fr-FR" sz="1400" dirty="0" smtClean="0"/>
          </a:p>
          <a:p>
            <a:pPr>
              <a:buFont typeface="Wingdings" panose="05000000000000000000" pitchFamily="2" charset="2"/>
              <a:buChar char="ü"/>
            </a:pPr>
            <a:endParaRPr lang="fr-FR" sz="1400" dirty="0"/>
          </a:p>
          <a:p>
            <a:pPr>
              <a:buFont typeface="Wingdings" panose="05000000000000000000" pitchFamily="2" charset="2"/>
              <a:buChar char="ü"/>
            </a:pPr>
            <a:endParaRPr lang="fr-FR" sz="1400" dirty="0" smtClean="0"/>
          </a:p>
          <a:p>
            <a:pPr>
              <a:buFont typeface="Wingdings" panose="05000000000000000000" pitchFamily="2" charset="2"/>
              <a:buChar char="ü"/>
            </a:pPr>
            <a:endParaRPr lang="fr-FR" sz="1400" dirty="0"/>
          </a:p>
          <a:p>
            <a:pPr>
              <a:buFont typeface="Wingdings" panose="05000000000000000000" pitchFamily="2" charset="2"/>
              <a:buChar char="ü"/>
            </a:pPr>
            <a:endParaRPr lang="fr-FR" sz="1400" dirty="0" smtClean="0"/>
          </a:p>
          <a:p>
            <a:pPr>
              <a:buFont typeface="Wingdings" panose="05000000000000000000" pitchFamily="2" charset="2"/>
              <a:buChar char="ü"/>
            </a:pPr>
            <a:endParaRPr lang="fr-FR" sz="1400" dirty="0"/>
          </a:p>
          <a:p>
            <a:pPr>
              <a:buFont typeface="Wingdings" panose="05000000000000000000" pitchFamily="2" charset="2"/>
              <a:buChar char="ü"/>
            </a:pPr>
            <a:endParaRPr lang="fr-FR" sz="1400" dirty="0" smtClean="0"/>
          </a:p>
          <a:p>
            <a:pPr>
              <a:buFont typeface="Wingdings" panose="05000000000000000000" pitchFamily="2" charset="2"/>
              <a:buChar char="ü"/>
            </a:pPr>
            <a:endParaRPr lang="fr-FR" sz="1400" dirty="0"/>
          </a:p>
          <a:p>
            <a:pPr>
              <a:buFont typeface="Wingdings" panose="05000000000000000000" pitchFamily="2" charset="2"/>
              <a:buChar char="ü"/>
            </a:pPr>
            <a:endParaRPr lang="fr-FR" sz="1400" dirty="0" smtClean="0"/>
          </a:p>
          <a:p>
            <a:pPr marL="0" indent="0">
              <a:buNone/>
            </a:pPr>
            <a:endParaRPr lang="fr-FR" sz="1400" dirty="0" smtClean="0"/>
          </a:p>
          <a:p>
            <a:pPr marL="0" indent="0">
              <a:buNone/>
            </a:pPr>
            <a:endParaRPr lang="fr-FR" sz="1400" dirty="0" smtClean="0"/>
          </a:p>
          <a:p>
            <a:pPr marL="0" indent="0">
              <a:buNone/>
            </a:pPr>
            <a:r>
              <a:rPr lang="fr-FR" sz="1400" dirty="0"/>
              <a:t/>
            </a:r>
            <a:br>
              <a:rPr lang="fr-FR" sz="1400" dirty="0"/>
            </a:br>
            <a:r>
              <a:rPr lang="fr-FR" sz="1400" dirty="0"/>
              <a:t/>
            </a:r>
            <a:br>
              <a:rPr lang="fr-FR" sz="1400" dirty="0"/>
            </a:br>
            <a:endParaRPr lang="fr-FR" sz="14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M.DIOP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2AF6-EA76-4D71-B085-EC75C42B4CC3}" type="slidenum">
              <a:rPr lang="fr-FR" smtClean="0"/>
              <a:t>6</a:t>
            </a:fld>
            <a:endParaRPr lang="fr-F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8496944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878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Hiérarchie </a:t>
            </a:r>
            <a:r>
              <a:rPr lang="fr-FR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 protocoles DNS</a:t>
            </a:r>
            <a:r>
              <a:rPr lang="fr-F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9036496" cy="47811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L’arborescence DNS est organisée comme suit </a:t>
            </a:r>
            <a:r>
              <a:rPr lang="fr-F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Au sommet de l'arborescence se trouve le domaine racine, symbolisé par un point </a:t>
            </a:r>
            <a:r>
              <a:rPr lang="fr-F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(.).</a:t>
            </a:r>
          </a:p>
          <a:p>
            <a:pPr marL="0" indent="0">
              <a:buNone/>
            </a:pPr>
            <a: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Ensuite, nous avons les domaines supérieurs dits domaine de premier niveau (</a:t>
            </a:r>
            <a:r>
              <a:rPr lang="fr-F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TLD=Top </a:t>
            </a:r>
            <a:r>
              <a:rPr lang="fr-FR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fr-F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Domaine), Ils </a:t>
            </a:r>
            <a: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sont généralement représentés par le type d'organisation ou la localité </a:t>
            </a:r>
            <a:r>
              <a:rPr lang="fr-F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 domaine (.ne, </a:t>
            </a:r>
            <a: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.com , .sn, </a:t>
            </a:r>
            <a:r>
              <a:rPr lang="fr-F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...).</a:t>
            </a:r>
          </a:p>
          <a:p>
            <a:pPr marL="0" indent="0">
              <a:buNone/>
            </a:pPr>
            <a: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Après le TLD, s'imbriquent les domaines inférieurs dits de deuxième </a:t>
            </a:r>
            <a:r>
              <a:rPr lang="fr-F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niveau, ce sont généralement </a:t>
            </a:r>
            <a: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noms d'entreprises ou d'organismes possédant le domaine (par </a:t>
            </a:r>
            <a:r>
              <a:rPr lang="fr-F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exemple </a:t>
            </a:r>
            <a:r>
              <a:rPr lang="fr-FR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estm</a:t>
            </a:r>
            <a:r>
              <a:rPr lang="fr-F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esp, orange ...).</a:t>
            </a:r>
          </a:p>
          <a:p>
            <a:pPr marL="0" indent="0">
              <a:buNone/>
            </a:pPr>
            <a: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Enfin, un sous domaine peut être utilisé pour subdiviser le </a:t>
            </a:r>
            <a:r>
              <a:rPr lang="fr-F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domaine, mais </a:t>
            </a:r>
            <a: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généralement </a:t>
            </a:r>
            <a:r>
              <a:rPr lang="fr-F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trouve </a:t>
            </a:r>
            <a: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 ce stade le nom d’hôte qu’on désire contacter (www, </a:t>
            </a:r>
            <a:r>
              <a:rPr lang="fr-F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poste1 </a:t>
            </a:r>
            <a:r>
              <a:rPr lang="fr-F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...). 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/>
              <a:t/>
            </a:r>
            <a:br>
              <a:rPr lang="fr-FR" sz="2000" dirty="0"/>
            </a:br>
            <a:endParaRPr lang="fr-FR" sz="1900" dirty="0" smtClean="0"/>
          </a:p>
          <a:p>
            <a:pPr marL="0" indent="0">
              <a:buNone/>
            </a:pPr>
            <a:endParaRPr lang="fr-FR" sz="1900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M.DIOP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2AF6-EA76-4D71-B085-EC75C42B4CC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34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Règles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1125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système DNS impose peu de règles de nommage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noms &lt; 63 caractères</a:t>
            </a:r>
            <a:b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- majuscules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minuscules non significatives</a:t>
            </a:r>
            <a:b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pas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signification imposée pour les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premier niveau de l’espace DNS fait exception à la règle :</a:t>
            </a:r>
            <a:b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domaines racines prédéfinis :</a:t>
            </a:r>
            <a:b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.</a:t>
            </a:r>
            <a:r>
              <a:rPr lang="fr-FR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organisations commerciales ; </a:t>
            </a:r>
            <a:r>
              <a:rPr lang="fr-FR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ibm.com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. </a:t>
            </a:r>
            <a:r>
              <a:rPr lang="fr-FR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organisations concernant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ducation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fr-FR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ucad.edu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.</a:t>
            </a:r>
            <a:r>
              <a:rPr lang="fr-FR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</a:t>
            </a:r>
            <a:r>
              <a:rPr lang="fr-FR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organisations gouvernementales ; </a:t>
            </a:r>
            <a:r>
              <a:rPr lang="fr-FR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nsf.gov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. </a:t>
            </a:r>
            <a:r>
              <a:rPr lang="fr-FR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organisations militaires ; </a:t>
            </a:r>
            <a:r>
              <a:rPr lang="fr-FR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army.mil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. </a:t>
            </a:r>
            <a:r>
              <a:rPr lang="fr-FR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lang="fr-FR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organisations réseau Internet ; </a:t>
            </a:r>
            <a:r>
              <a:rPr lang="fr-FR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worldnet.net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fr-FR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</a:t>
            </a:r>
            <a:r>
              <a:rPr lang="fr-FR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organisations non commerciales ; </a:t>
            </a:r>
            <a:r>
              <a:rPr lang="fr-FR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eff.org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fr-FR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organisations internationales ; </a:t>
            </a:r>
            <a:r>
              <a:rPr lang="fr-FR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nato.int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arpa</a:t>
            </a:r>
            <a:r>
              <a:rPr lang="fr-FR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domaine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réservé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 la résolution de nom inversée</a:t>
            </a:r>
            <a:b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organisations </a:t>
            </a:r>
            <a:r>
              <a:rPr lang="fr-FR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nationales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 ,</a:t>
            </a:r>
            <a:r>
              <a:rPr lang="fr-FR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r>
              <a:rPr lang="fr-FR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uk</a:t>
            </a:r>
            <a:r>
              <a:rPr lang="fr-FR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us, ml, ne, etc. </a:t>
            </a:r>
            <a:r>
              <a:rPr lang="fr-FR" sz="2000" dirty="0"/>
              <a:t/>
            </a:r>
            <a:br>
              <a:rPr lang="fr-FR" sz="2000" dirty="0"/>
            </a:br>
            <a:endParaRPr lang="fr-FR" sz="1900" dirty="0" smtClean="0"/>
          </a:p>
          <a:p>
            <a:pPr marL="0" indent="0">
              <a:buNone/>
            </a:pPr>
            <a:endParaRPr lang="fr-FR" sz="1900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M.DIOP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2AF6-EA76-4D71-B085-EC75C42B4CC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33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3547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  </a:t>
            </a:r>
            <a:r>
              <a:rPr lang="fr-FR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fr-F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47260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fr-FR" sz="6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Enregistrement</a:t>
            </a:r>
            <a:r>
              <a:rPr lang="fr-FR" sz="6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toutes informations stockées sur un serveur </a:t>
            </a:r>
            <a:r>
              <a:rPr lang="fr-FR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DNS; 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fr-FR" sz="6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6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serveur primaire : </a:t>
            </a:r>
            <a:r>
              <a:rPr lang="fr-FR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serveur d'autorité sur sa </a:t>
            </a:r>
            <a:r>
              <a:rPr lang="fr-FR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zone, </a:t>
            </a:r>
            <a:r>
              <a:rPr lang="fr-FR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tient à jour un fichier </a:t>
            </a:r>
            <a:r>
              <a:rPr lang="fr-FR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appelé "fichier </a:t>
            </a:r>
            <a:r>
              <a:rPr lang="fr-FR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zone", qui établit les correspondances entre les noms et les adresses IP </a:t>
            </a:r>
            <a:r>
              <a:rPr lang="fr-FR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 « </a:t>
            </a:r>
            <a:r>
              <a:rPr lang="fr-FR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hosts » de sa </a:t>
            </a:r>
            <a:r>
              <a:rPr lang="fr-FR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fr-FR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fr-FR" sz="6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6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serveur secondaire : </a:t>
            </a:r>
            <a:r>
              <a:rPr lang="fr-FR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obtient les données de zone via le réseau, à partir d'un </a:t>
            </a:r>
            <a:r>
              <a:rPr lang="fr-FR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autre serveur </a:t>
            </a:r>
            <a:r>
              <a:rPr lang="fr-FR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nom qui détient l'autorité pour la zone considérée. Il est capable </a:t>
            </a:r>
            <a:r>
              <a:rPr lang="fr-FR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répondre </a:t>
            </a:r>
            <a:r>
              <a:rPr lang="fr-FR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aux requêtes de noms Ip (partage de charge), et de secourir le </a:t>
            </a:r>
            <a:r>
              <a:rPr lang="fr-FR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serveur primaire </a:t>
            </a:r>
            <a:r>
              <a:rPr lang="fr-FR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cas de panne</a:t>
            </a:r>
            <a:r>
              <a:rPr lang="fr-FR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fr-FR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serveur cache </a:t>
            </a:r>
            <a:r>
              <a:rPr lang="fr-FR" sz="6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 </a:t>
            </a:r>
            <a:r>
              <a:rPr lang="fr-FR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constitue sa base d'information qu'à partir des réponses </a:t>
            </a:r>
            <a:r>
              <a:rPr lang="fr-FR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 serveurs </a:t>
            </a:r>
            <a:r>
              <a:rPr lang="fr-FR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noms. Il inscrit les correspondances nom / adresse IP dans un cache </a:t>
            </a:r>
            <a:r>
              <a:rPr lang="fr-FR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avec une </a:t>
            </a:r>
            <a:r>
              <a:rPr lang="fr-FR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durée de validité limitée </a:t>
            </a:r>
            <a:r>
              <a:rPr lang="fr-FR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(TTL) </a:t>
            </a:r>
            <a:r>
              <a:rPr lang="fr-FR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il n'a aucune autorité sur le domaine : il n'est </a:t>
            </a:r>
            <a:r>
              <a:rPr lang="fr-FR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 responsable </a:t>
            </a:r>
            <a:r>
              <a:rPr lang="fr-FR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la mise à jour des informations contenues dans son cache, mais il </a:t>
            </a:r>
            <a:r>
              <a:rPr lang="fr-FR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 capable </a:t>
            </a:r>
            <a:r>
              <a:rPr lang="fr-FR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répondre aux requêtes des clients </a:t>
            </a:r>
            <a:r>
              <a:rPr lang="fr-FR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fr-FR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fr-FR" sz="6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sz="6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serveurs racine </a:t>
            </a:r>
            <a:r>
              <a:rPr lang="fr-FR" sz="6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ils </a:t>
            </a:r>
            <a:r>
              <a:rPr lang="fr-FR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connaissent que </a:t>
            </a:r>
            <a:r>
              <a:rPr lang="fr-FR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serveurs de nom ayant autorité sur tous </a:t>
            </a:r>
            <a:r>
              <a:rPr lang="fr-FR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domaines </a:t>
            </a:r>
            <a:r>
              <a:rPr lang="fr-FR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racine. Les serveurs racine connaissent au moins les serveurs de noms </a:t>
            </a:r>
            <a:r>
              <a:rPr lang="fr-FR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pouvant résoudre </a:t>
            </a:r>
            <a:r>
              <a:rPr lang="fr-FR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premier niveau (.com, .edu, </a:t>
            </a:r>
            <a:r>
              <a:rPr lang="fr-FR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.Fr, </a:t>
            </a:r>
            <a:r>
              <a:rPr lang="fr-FR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etc.) si les serveurs racine </a:t>
            </a:r>
            <a:r>
              <a:rPr lang="fr-FR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sont non opérationnels</a:t>
            </a:r>
            <a:r>
              <a:rPr lang="fr-FR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il n'y a plus de communication sur l'Internet </a:t>
            </a:r>
            <a:r>
              <a:rPr lang="fr-FR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/>
              <a:t/>
            </a:r>
            <a:br>
              <a:rPr lang="fr-FR" sz="2400" dirty="0"/>
            </a:br>
            <a:endParaRPr lang="fr-FR" sz="2400" dirty="0" smtClean="0"/>
          </a:p>
          <a:p>
            <a:pPr marL="0" indent="0">
              <a:buNone/>
            </a:pPr>
            <a:endParaRPr lang="fr-FR" sz="1900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M.DIOP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2AF6-EA76-4D71-B085-EC75C42B4CC3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315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736</Words>
  <Application>Microsoft Office PowerPoint</Application>
  <PresentationFormat>Affichage à l'écran (4:3)</PresentationFormat>
  <Paragraphs>247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Times New Roman</vt:lpstr>
      <vt:lpstr>Wingdings</vt:lpstr>
      <vt:lpstr>Thème Office</vt:lpstr>
      <vt:lpstr>Services Réseaux</vt:lpstr>
      <vt:lpstr>Présentation</vt:lpstr>
      <vt:lpstr>Présentation</vt:lpstr>
      <vt:lpstr>Présentation</vt:lpstr>
      <vt:lpstr>Présentation</vt:lpstr>
      <vt:lpstr>  Présentation Hiérarchie des protocoles DNS    </vt:lpstr>
      <vt:lpstr>  Présentation Hiérarchie des protocoles DNS    </vt:lpstr>
      <vt:lpstr>  Présentation Règles DNS  </vt:lpstr>
      <vt:lpstr>   Présentation Concepts  DNS    </vt:lpstr>
      <vt:lpstr>     Types d’enregistrement      </vt:lpstr>
      <vt:lpstr>     Types d’enregistrement      </vt:lpstr>
      <vt:lpstr>     Types d’enregistrement      </vt:lpstr>
      <vt:lpstr>     Types d’enregistrement      </vt:lpstr>
      <vt:lpstr>  Lecture des noms de domaine   </vt:lpstr>
      <vt:lpstr>  Port et Trame DNS   </vt:lpstr>
      <vt:lpstr>  Parcours de l’arborescence   </vt:lpstr>
      <vt:lpstr> D.N.S. Signifie, selon les cas, plusieurs choses  </vt:lpstr>
      <vt:lpstr>   Le principe     </vt:lpstr>
      <vt:lpstr>  Principe (illustration)    </vt:lpstr>
      <vt:lpstr>  Requête itérative    </vt:lpstr>
      <vt:lpstr>  Requête récursive     </vt:lpstr>
      <vt:lpstr>  Exemple de résolution de nom     </vt:lpstr>
      <vt:lpstr>  les Applications DNS (1)    </vt:lpstr>
      <vt:lpstr>  les Applications DNS (2)    </vt:lpstr>
      <vt:lpstr>  les protocoles de la couche transport    </vt:lpstr>
      <vt:lpstr>  Configuration    </vt:lpstr>
      <vt:lpstr>  Configuration    </vt:lpstr>
      <vt:lpstr>  Utilitaires DNS/DHCP    </vt:lpstr>
      <vt:lpstr> Autres services de résolution de nom  </vt:lpstr>
      <vt:lpstr> Exercices D’Application </vt:lpstr>
      <vt:lpstr> Exercices D’Application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Interconnexion Des Reseaux</dc:title>
  <dc:creator>Diakhaté</dc:creator>
  <cp:lastModifiedBy>Compte Microsoft</cp:lastModifiedBy>
  <cp:revision>107</cp:revision>
  <dcterms:created xsi:type="dcterms:W3CDTF">2019-10-09T12:37:18Z</dcterms:created>
  <dcterms:modified xsi:type="dcterms:W3CDTF">2022-11-30T19:31:13Z</dcterms:modified>
</cp:coreProperties>
</file>