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20.xml" ContentType="application/vnd.openxmlformats-officedocument.presentationml.notesSlide+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28"/>
  </p:notesMasterIdLst>
  <p:sldIdLst>
    <p:sldId id="256" r:id="rId2"/>
    <p:sldId id="258" r:id="rId3"/>
    <p:sldId id="260" r:id="rId4"/>
    <p:sldId id="259" r:id="rId5"/>
    <p:sldId id="272" r:id="rId6"/>
    <p:sldId id="261" r:id="rId7"/>
    <p:sldId id="309" r:id="rId8"/>
    <p:sldId id="263" r:id="rId9"/>
    <p:sldId id="318" r:id="rId10"/>
    <p:sldId id="311" r:id="rId11"/>
    <p:sldId id="310" r:id="rId12"/>
    <p:sldId id="312" r:id="rId13"/>
    <p:sldId id="262" r:id="rId14"/>
    <p:sldId id="264" r:id="rId15"/>
    <p:sldId id="265" r:id="rId16"/>
    <p:sldId id="313" r:id="rId17"/>
    <p:sldId id="314" r:id="rId18"/>
    <p:sldId id="276" r:id="rId19"/>
    <p:sldId id="277" r:id="rId20"/>
    <p:sldId id="315" r:id="rId21"/>
    <p:sldId id="317" r:id="rId22"/>
    <p:sldId id="316" r:id="rId23"/>
    <p:sldId id="319" r:id="rId24"/>
    <p:sldId id="320" r:id="rId25"/>
    <p:sldId id="321" r:id="rId26"/>
    <p:sldId id="287" r:id="rId27"/>
  </p:sldIdLst>
  <p:sldSz cx="9144000" cy="5143500" type="screen16x9"/>
  <p:notesSz cx="6858000" cy="9144000"/>
  <p:embeddedFontLst>
    <p:embeddedFont>
      <p:font typeface="Aldrich" panose="020B0604020202020204" charset="0"/>
      <p:regular r:id="rId29"/>
    </p:embeddedFont>
    <p:embeddedFont>
      <p:font typeface="Bai Jamjuree" panose="020B0604020202020204" charset="-34"/>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Consolas" panose="020B0609020204030204" pitchFamily="49" charset="0"/>
      <p:regular r:id="rId38"/>
      <p:bold r:id="rId39"/>
      <p:italic r:id="rId40"/>
      <p:boldItalic r:id="rId41"/>
    </p:embeddedFont>
    <p:embeddedFont>
      <p:font typeface="Constantia" panose="02030602050306030303" pitchFamily="18"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6D9531-4BAE-4EBD-976A-605E277E094E}">
  <a:tblStyle styleId="{436D9531-4BAE-4EBD-976A-605E277E09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660"/>
  </p:normalViewPr>
  <p:slideViewPr>
    <p:cSldViewPr snapToGrid="0">
      <p:cViewPr varScale="1">
        <p:scale>
          <a:sx n="88" d="100"/>
          <a:sy n="88" d="100"/>
        </p:scale>
        <p:origin x="772"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g127f379f98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1" name="Google Shape;1901;g127f379f9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956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g127f379f98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1" name="Google Shape;1901;g127f379f9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7344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g127f379f98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1" name="Google Shape;1901;g127f379f9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1543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4"/>
        <p:cNvGrpSpPr/>
        <p:nvPr/>
      </p:nvGrpSpPr>
      <p:grpSpPr>
        <a:xfrm>
          <a:off x="0" y="0"/>
          <a:ext cx="0" cy="0"/>
          <a:chOff x="0" y="0"/>
          <a:chExt cx="0" cy="0"/>
        </a:xfrm>
      </p:grpSpPr>
      <p:sp>
        <p:nvSpPr>
          <p:cNvPr id="1885" name="Google Shape;1885;g127f379f98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6" name="Google Shape;1886;g127f379f98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4"/>
        <p:cNvGrpSpPr/>
        <p:nvPr/>
      </p:nvGrpSpPr>
      <p:grpSpPr>
        <a:xfrm>
          <a:off x="0" y="0"/>
          <a:ext cx="0" cy="0"/>
          <a:chOff x="0" y="0"/>
          <a:chExt cx="0" cy="0"/>
        </a:xfrm>
      </p:grpSpPr>
      <p:sp>
        <p:nvSpPr>
          <p:cNvPr id="1915" name="Google Shape;1915;g12948bcd1fb_0_22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6" name="Google Shape;1916;g12948bcd1fb_0_22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
        <p:cNvGrpSpPr/>
        <p:nvPr/>
      </p:nvGrpSpPr>
      <p:grpSpPr>
        <a:xfrm>
          <a:off x="0" y="0"/>
          <a:ext cx="0" cy="0"/>
          <a:chOff x="0" y="0"/>
          <a:chExt cx="0" cy="0"/>
        </a:xfrm>
      </p:grpSpPr>
      <p:sp>
        <p:nvSpPr>
          <p:cNvPr id="1922" name="Google Shape;1922;g12948bcd1fb_0_22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3" name="Google Shape;1923;g12948bcd1fb_0_22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4"/>
        <p:cNvGrpSpPr/>
        <p:nvPr/>
      </p:nvGrpSpPr>
      <p:grpSpPr>
        <a:xfrm>
          <a:off x="0" y="0"/>
          <a:ext cx="0" cy="0"/>
          <a:chOff x="0" y="0"/>
          <a:chExt cx="0" cy="0"/>
        </a:xfrm>
      </p:grpSpPr>
      <p:sp>
        <p:nvSpPr>
          <p:cNvPr id="1915" name="Google Shape;1915;g12948bcd1fb_0_22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6" name="Google Shape;1916;g12948bcd1fb_0_22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3483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0"/>
        <p:cNvGrpSpPr/>
        <p:nvPr/>
      </p:nvGrpSpPr>
      <p:grpSpPr>
        <a:xfrm>
          <a:off x="0" y="0"/>
          <a:ext cx="0" cy="0"/>
          <a:chOff x="0" y="0"/>
          <a:chExt cx="0" cy="0"/>
        </a:xfrm>
      </p:grpSpPr>
      <p:sp>
        <p:nvSpPr>
          <p:cNvPr id="2331" name="Google Shape;2331;g12948bcd1fb_0_22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2" name="Google Shape;2332;g12948bcd1fb_0_22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718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3"/>
        <p:cNvGrpSpPr/>
        <p:nvPr/>
      </p:nvGrpSpPr>
      <p:grpSpPr>
        <a:xfrm>
          <a:off x="0" y="0"/>
          <a:ext cx="0" cy="0"/>
          <a:chOff x="0" y="0"/>
          <a:chExt cx="0" cy="0"/>
        </a:xfrm>
      </p:grpSpPr>
      <p:sp>
        <p:nvSpPr>
          <p:cNvPr id="2394" name="Google Shape;2394;g12948bcd1fb_0_22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5" name="Google Shape;2395;g12948bcd1fb_0_22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7"/>
        <p:cNvGrpSpPr/>
        <p:nvPr/>
      </p:nvGrpSpPr>
      <p:grpSpPr>
        <a:xfrm>
          <a:off x="0" y="0"/>
          <a:ext cx="0" cy="0"/>
          <a:chOff x="0" y="0"/>
          <a:chExt cx="0" cy="0"/>
        </a:xfrm>
      </p:grpSpPr>
      <p:sp>
        <p:nvSpPr>
          <p:cNvPr id="2468" name="Google Shape;2468;g12c453132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9" name="Google Shape;2469;g12c453132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0"/>
        <p:cNvGrpSpPr/>
        <p:nvPr/>
      </p:nvGrpSpPr>
      <p:grpSpPr>
        <a:xfrm>
          <a:off x="0" y="0"/>
          <a:ext cx="0" cy="0"/>
          <a:chOff x="0" y="0"/>
          <a:chExt cx="0" cy="0"/>
        </a:xfrm>
      </p:grpSpPr>
      <p:sp>
        <p:nvSpPr>
          <p:cNvPr id="4491" name="Google Shape;4491;g12948bcd1fb_0_22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2" name="Google Shape;4492;g12948bcd1fb_0_22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9"/>
        <p:cNvGrpSpPr/>
        <p:nvPr/>
      </p:nvGrpSpPr>
      <p:grpSpPr>
        <a:xfrm>
          <a:off x="0" y="0"/>
          <a:ext cx="0" cy="0"/>
          <a:chOff x="0" y="0"/>
          <a:chExt cx="0" cy="0"/>
        </a:xfrm>
      </p:grpSpPr>
      <p:sp>
        <p:nvSpPr>
          <p:cNvPr id="1790" name="Google Shape;1790;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1" name="Google Shape;1791;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2"/>
        <p:cNvGrpSpPr/>
        <p:nvPr/>
      </p:nvGrpSpPr>
      <p:grpSpPr>
        <a:xfrm>
          <a:off x="0" y="0"/>
          <a:ext cx="0" cy="0"/>
          <a:chOff x="0" y="0"/>
          <a:chExt cx="0" cy="0"/>
        </a:xfrm>
      </p:grpSpPr>
      <p:sp>
        <p:nvSpPr>
          <p:cNvPr id="1783" name="Google Shape;1783;g127f379f98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4" name="Google Shape;1784;g127f379f98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0"/>
        <p:cNvGrpSpPr/>
        <p:nvPr/>
      </p:nvGrpSpPr>
      <p:grpSpPr>
        <a:xfrm>
          <a:off x="0" y="0"/>
          <a:ext cx="0" cy="0"/>
          <a:chOff x="0" y="0"/>
          <a:chExt cx="0" cy="0"/>
        </a:xfrm>
      </p:grpSpPr>
      <p:sp>
        <p:nvSpPr>
          <p:cNvPr id="2211" name="Google Shape;2211;g127f379f983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2" name="Google Shape;2212;g127f379f983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4"/>
        <p:cNvGrpSpPr/>
        <p:nvPr/>
      </p:nvGrpSpPr>
      <p:grpSpPr>
        <a:xfrm>
          <a:off x="0" y="0"/>
          <a:ext cx="0" cy="0"/>
          <a:chOff x="0" y="0"/>
          <a:chExt cx="0" cy="0"/>
        </a:xfrm>
      </p:grpSpPr>
      <p:sp>
        <p:nvSpPr>
          <p:cNvPr id="1805" name="Google Shape;1805;g127f379f98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6" name="Google Shape;1806;g127f379f98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9"/>
        <p:cNvGrpSpPr/>
        <p:nvPr/>
      </p:nvGrpSpPr>
      <p:grpSpPr>
        <a:xfrm>
          <a:off x="0" y="0"/>
          <a:ext cx="0" cy="0"/>
          <a:chOff x="0" y="0"/>
          <a:chExt cx="0" cy="0"/>
        </a:xfrm>
      </p:grpSpPr>
      <p:sp>
        <p:nvSpPr>
          <p:cNvPr id="1790" name="Google Shape;1790;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1" name="Google Shape;1791;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5646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g127f379f98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1" name="Google Shape;1901;g127f379f9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0"/>
        <p:cNvGrpSpPr/>
        <p:nvPr/>
      </p:nvGrpSpPr>
      <p:grpSpPr>
        <a:xfrm>
          <a:off x="0" y="0"/>
          <a:ext cx="0" cy="0"/>
          <a:chOff x="0" y="0"/>
          <a:chExt cx="0" cy="0"/>
        </a:xfrm>
      </p:grpSpPr>
      <p:sp>
        <p:nvSpPr>
          <p:cNvPr id="2331" name="Google Shape;2331;g12948bcd1fb_0_22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2" name="Google Shape;2332;g12948bcd1fb_0_22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9654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 name="Google Shape;10;p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248525" y="3290708"/>
            <a:ext cx="6647100" cy="3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rgbClr val="FFFFFF"/>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2_2_1">
    <p:spTree>
      <p:nvGrpSpPr>
        <p:cNvPr id="1" name="Shape 977"/>
        <p:cNvGrpSpPr/>
        <p:nvPr/>
      </p:nvGrpSpPr>
      <p:grpSpPr>
        <a:xfrm>
          <a:off x="0" y="0"/>
          <a:ext cx="0" cy="0"/>
          <a:chOff x="0" y="0"/>
          <a:chExt cx="0" cy="0"/>
        </a:xfrm>
      </p:grpSpPr>
      <p:pic>
        <p:nvPicPr>
          <p:cNvPr id="978" name="Google Shape;978;p24"/>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979" name="Google Shape;979;p24"/>
          <p:cNvSpPr txBox="1">
            <a:spLocks noGrp="1"/>
          </p:cNvSpPr>
          <p:nvPr>
            <p:ph type="title"/>
          </p:nvPr>
        </p:nvSpPr>
        <p:spPr>
          <a:xfrm>
            <a:off x="783900" y="1838875"/>
            <a:ext cx="3396000" cy="3717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980" name="Google Shape;980;p24"/>
          <p:cNvSpPr txBox="1">
            <a:spLocks noGrp="1"/>
          </p:cNvSpPr>
          <p:nvPr>
            <p:ph type="subTitle" idx="1"/>
          </p:nvPr>
        </p:nvSpPr>
        <p:spPr>
          <a:xfrm>
            <a:off x="784010" y="2332050"/>
            <a:ext cx="3396000" cy="11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981" name="Google Shape;981;p24"/>
          <p:cNvPicPr preferRelativeResize="0"/>
          <p:nvPr/>
        </p:nvPicPr>
        <p:blipFill rotWithShape="1">
          <a:blip r:embed="rId3">
            <a:alphaModFix/>
          </a:blip>
          <a:srcRect l="228" r="238"/>
          <a:stretch/>
        </p:blipFill>
        <p:spPr>
          <a:xfrm rot="10800000" flipH="1">
            <a:off x="-731476" y="-1253478"/>
            <a:ext cx="9353213" cy="2681250"/>
          </a:xfrm>
          <a:prstGeom prst="rect">
            <a:avLst/>
          </a:prstGeom>
          <a:noFill/>
          <a:ln>
            <a:noFill/>
          </a:ln>
        </p:spPr>
      </p:pic>
      <p:grpSp>
        <p:nvGrpSpPr>
          <p:cNvPr id="982" name="Google Shape;982;p24"/>
          <p:cNvGrpSpPr/>
          <p:nvPr/>
        </p:nvGrpSpPr>
        <p:grpSpPr>
          <a:xfrm rot="10800000" flipH="1">
            <a:off x="391864" y="1215484"/>
            <a:ext cx="289170" cy="284718"/>
            <a:chOff x="426000" y="3302025"/>
            <a:chExt cx="220875" cy="217475"/>
          </a:xfrm>
        </p:grpSpPr>
        <p:sp>
          <p:nvSpPr>
            <p:cNvPr id="983" name="Google Shape;983;p2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24"/>
          <p:cNvGrpSpPr/>
          <p:nvPr/>
        </p:nvGrpSpPr>
        <p:grpSpPr>
          <a:xfrm rot="10800000" flipH="1">
            <a:off x="357713" y="3564393"/>
            <a:ext cx="357454" cy="956304"/>
            <a:chOff x="357713" y="600975"/>
            <a:chExt cx="357454" cy="956304"/>
          </a:xfrm>
        </p:grpSpPr>
        <p:sp>
          <p:nvSpPr>
            <p:cNvPr id="986" name="Google Shape;986;p2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0" name="Google Shape;990;p24"/>
          <p:cNvGrpSpPr/>
          <p:nvPr/>
        </p:nvGrpSpPr>
        <p:grpSpPr>
          <a:xfrm rot="10800000" flipH="1">
            <a:off x="5258308" y="4520702"/>
            <a:ext cx="793256" cy="182899"/>
            <a:chOff x="2685575" y="2835950"/>
            <a:chExt cx="433000" cy="99825"/>
          </a:xfrm>
        </p:grpSpPr>
        <p:sp>
          <p:nvSpPr>
            <p:cNvPr id="991" name="Google Shape;991;p2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24"/>
          <p:cNvGrpSpPr/>
          <p:nvPr/>
        </p:nvGrpSpPr>
        <p:grpSpPr>
          <a:xfrm rot="10800000" flipH="1">
            <a:off x="1363114" y="3961574"/>
            <a:ext cx="2019176" cy="2019176"/>
            <a:chOff x="1943325" y="-220375"/>
            <a:chExt cx="1298672" cy="1298672"/>
          </a:xfrm>
        </p:grpSpPr>
        <p:sp>
          <p:nvSpPr>
            <p:cNvPr id="996" name="Google Shape;996;p24"/>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4"/>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4"/>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4"/>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4"/>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4"/>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4"/>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4"/>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4"/>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4"/>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4"/>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4"/>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4"/>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4"/>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4"/>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4"/>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4"/>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4"/>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4"/>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4"/>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4"/>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4"/>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4"/>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4"/>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4"/>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4"/>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4"/>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4"/>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4"/>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4"/>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4"/>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4"/>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4"/>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4"/>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4"/>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4"/>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4"/>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4"/>
          <p:cNvGrpSpPr/>
          <p:nvPr/>
        </p:nvGrpSpPr>
        <p:grpSpPr>
          <a:xfrm rot="10800000" flipH="1">
            <a:off x="8366565" y="1480192"/>
            <a:ext cx="1965289" cy="517060"/>
            <a:chOff x="3539975" y="3523525"/>
            <a:chExt cx="745925" cy="196250"/>
          </a:xfrm>
        </p:grpSpPr>
        <p:sp>
          <p:nvSpPr>
            <p:cNvPr id="1045" name="Google Shape;1045;p2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1" name="Google Shape;1061;p24"/>
          <p:cNvSpPr/>
          <p:nvPr/>
        </p:nvSpPr>
        <p:spPr>
          <a:xfrm rot="10800000" flipH="1">
            <a:off x="3819050" y="3824417"/>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2_1">
    <p:spTree>
      <p:nvGrpSpPr>
        <p:cNvPr id="1" name="Shape 1252"/>
        <p:cNvGrpSpPr/>
        <p:nvPr/>
      </p:nvGrpSpPr>
      <p:grpSpPr>
        <a:xfrm>
          <a:off x="0" y="0"/>
          <a:ext cx="0" cy="0"/>
          <a:chOff x="0" y="0"/>
          <a:chExt cx="0" cy="0"/>
        </a:xfrm>
      </p:grpSpPr>
      <p:pic>
        <p:nvPicPr>
          <p:cNvPr id="1253" name="Google Shape;1253;p28"/>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254" name="Google Shape;1254;p28"/>
          <p:cNvSpPr txBox="1">
            <a:spLocks noGrp="1"/>
          </p:cNvSpPr>
          <p:nvPr>
            <p:ph type="title"/>
          </p:nvPr>
        </p:nvSpPr>
        <p:spPr>
          <a:xfrm>
            <a:off x="2185650" y="3095408"/>
            <a:ext cx="4772700" cy="4731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2100">
                <a:solidFill>
                  <a:schemeClr val="dk2"/>
                </a:solidFill>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255" name="Google Shape;1255;p28"/>
          <p:cNvSpPr txBox="1">
            <a:spLocks noGrp="1"/>
          </p:cNvSpPr>
          <p:nvPr>
            <p:ph type="subTitle" idx="1"/>
          </p:nvPr>
        </p:nvSpPr>
        <p:spPr>
          <a:xfrm>
            <a:off x="1226850" y="1453218"/>
            <a:ext cx="6690300" cy="15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3000">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256" name="Google Shape;1256;p28"/>
          <p:cNvGrpSpPr/>
          <p:nvPr/>
        </p:nvGrpSpPr>
        <p:grpSpPr>
          <a:xfrm rot="-5400000" flipH="1">
            <a:off x="3352827" y="574632"/>
            <a:ext cx="289170" cy="284718"/>
            <a:chOff x="426000" y="3302025"/>
            <a:chExt cx="220875" cy="217475"/>
          </a:xfrm>
        </p:grpSpPr>
        <p:sp>
          <p:nvSpPr>
            <p:cNvPr id="1257" name="Google Shape;1257;p2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28"/>
          <p:cNvGrpSpPr/>
          <p:nvPr/>
        </p:nvGrpSpPr>
        <p:grpSpPr>
          <a:xfrm rot="-5400000" flipH="1">
            <a:off x="1014983" y="238830"/>
            <a:ext cx="357454" cy="956304"/>
            <a:chOff x="357713" y="600975"/>
            <a:chExt cx="357454" cy="956304"/>
          </a:xfrm>
        </p:grpSpPr>
        <p:sp>
          <p:nvSpPr>
            <p:cNvPr id="1260" name="Google Shape;1260;p2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4" name="Google Shape;1264;p28"/>
          <p:cNvGrpSpPr/>
          <p:nvPr/>
        </p:nvGrpSpPr>
        <p:grpSpPr>
          <a:xfrm>
            <a:off x="6738826" y="3585022"/>
            <a:ext cx="2019176" cy="2019176"/>
            <a:chOff x="1943325" y="-220375"/>
            <a:chExt cx="1298672" cy="1298672"/>
          </a:xfrm>
        </p:grpSpPr>
        <p:sp>
          <p:nvSpPr>
            <p:cNvPr id="1265" name="Google Shape;1265;p2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3" name="Google Shape;1313;p28"/>
          <p:cNvGrpSpPr/>
          <p:nvPr/>
        </p:nvGrpSpPr>
        <p:grpSpPr>
          <a:xfrm>
            <a:off x="1020340" y="4088183"/>
            <a:ext cx="1965289" cy="517060"/>
            <a:chOff x="3539975" y="3523525"/>
            <a:chExt cx="745925" cy="196250"/>
          </a:xfrm>
        </p:grpSpPr>
        <p:sp>
          <p:nvSpPr>
            <p:cNvPr id="1314" name="Google Shape;1314;p2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613"/>
        <p:cNvGrpSpPr/>
        <p:nvPr/>
      </p:nvGrpSpPr>
      <p:grpSpPr>
        <a:xfrm>
          <a:off x="0" y="0"/>
          <a:ext cx="0" cy="0"/>
          <a:chOff x="0" y="0"/>
          <a:chExt cx="0" cy="0"/>
        </a:xfrm>
      </p:grpSpPr>
      <p:pic>
        <p:nvPicPr>
          <p:cNvPr id="1614" name="Google Shape;1614;p37"/>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1615" name="Google Shape;1615;p37"/>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1616" name="Google Shape;1616;p37"/>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1617" name="Google Shape;1617;p37"/>
          <p:cNvGrpSpPr/>
          <p:nvPr/>
        </p:nvGrpSpPr>
        <p:grpSpPr>
          <a:xfrm>
            <a:off x="391864" y="3545270"/>
            <a:ext cx="289170" cy="284718"/>
            <a:chOff x="426000" y="3302025"/>
            <a:chExt cx="220875" cy="217475"/>
          </a:xfrm>
        </p:grpSpPr>
        <p:sp>
          <p:nvSpPr>
            <p:cNvPr id="1618" name="Google Shape;1618;p3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0" name="Google Shape;1620;p37"/>
          <p:cNvGrpSpPr/>
          <p:nvPr/>
        </p:nvGrpSpPr>
        <p:grpSpPr>
          <a:xfrm>
            <a:off x="357713" y="905775"/>
            <a:ext cx="357454" cy="956304"/>
            <a:chOff x="357713" y="600975"/>
            <a:chExt cx="357454" cy="956304"/>
          </a:xfrm>
        </p:grpSpPr>
        <p:sp>
          <p:nvSpPr>
            <p:cNvPr id="1621" name="Google Shape;1621;p3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37"/>
          <p:cNvGrpSpPr/>
          <p:nvPr/>
        </p:nvGrpSpPr>
        <p:grpSpPr>
          <a:xfrm>
            <a:off x="5258308" y="722871"/>
            <a:ext cx="793256" cy="182899"/>
            <a:chOff x="2685575" y="2835950"/>
            <a:chExt cx="433000" cy="99825"/>
          </a:xfrm>
        </p:grpSpPr>
        <p:sp>
          <p:nvSpPr>
            <p:cNvPr id="1626" name="Google Shape;1626;p3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0" name="Google Shape;1630;p37"/>
          <p:cNvGrpSpPr/>
          <p:nvPr/>
        </p:nvGrpSpPr>
        <p:grpSpPr>
          <a:xfrm>
            <a:off x="8366565" y="3429220"/>
            <a:ext cx="1965289" cy="517060"/>
            <a:chOff x="3539975" y="3523525"/>
            <a:chExt cx="745925" cy="196250"/>
          </a:xfrm>
        </p:grpSpPr>
        <p:sp>
          <p:nvSpPr>
            <p:cNvPr id="1631" name="Google Shape;1631;p3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47" name="Google Shape;1647;p37"/>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648"/>
        <p:cNvGrpSpPr/>
        <p:nvPr/>
      </p:nvGrpSpPr>
      <p:grpSpPr>
        <a:xfrm>
          <a:off x="0" y="0"/>
          <a:ext cx="0" cy="0"/>
          <a:chOff x="0" y="0"/>
          <a:chExt cx="0" cy="0"/>
        </a:xfrm>
      </p:grpSpPr>
      <p:pic>
        <p:nvPicPr>
          <p:cNvPr id="1649" name="Google Shape;1649;p38"/>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1650" name="Google Shape;1650;p38"/>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1651" name="Google Shape;1651;p38"/>
          <p:cNvGrpSpPr/>
          <p:nvPr/>
        </p:nvGrpSpPr>
        <p:grpSpPr>
          <a:xfrm flipH="1">
            <a:off x="8483181" y="4016070"/>
            <a:ext cx="283332" cy="284718"/>
            <a:chOff x="423709" y="3302025"/>
            <a:chExt cx="216416" cy="217475"/>
          </a:xfrm>
        </p:grpSpPr>
        <p:sp>
          <p:nvSpPr>
            <p:cNvPr id="1652" name="Google Shape;1652;p3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8"/>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4" name="Google Shape;1654;p38"/>
          <p:cNvGrpSpPr/>
          <p:nvPr/>
        </p:nvGrpSpPr>
        <p:grpSpPr>
          <a:xfrm flipH="1">
            <a:off x="8175513" y="140497"/>
            <a:ext cx="2019176" cy="2019176"/>
            <a:chOff x="1943325" y="-220375"/>
            <a:chExt cx="1298672" cy="1298672"/>
          </a:xfrm>
        </p:grpSpPr>
        <p:sp>
          <p:nvSpPr>
            <p:cNvPr id="1655" name="Google Shape;1655;p3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3" name="Google Shape;1703;p38"/>
          <p:cNvGrpSpPr/>
          <p:nvPr/>
        </p:nvGrpSpPr>
        <p:grpSpPr>
          <a:xfrm flipH="1">
            <a:off x="-467701" y="3429220"/>
            <a:ext cx="1965289" cy="517060"/>
            <a:chOff x="3539975" y="3523525"/>
            <a:chExt cx="745925" cy="196250"/>
          </a:xfrm>
        </p:grpSpPr>
        <p:sp>
          <p:nvSpPr>
            <p:cNvPr id="1704" name="Google Shape;1704;p3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20" name="Google Shape;1720;p38"/>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25"/>
        <p:cNvGrpSpPr/>
        <p:nvPr/>
      </p:nvGrpSpPr>
      <p:grpSpPr>
        <a:xfrm>
          <a:off x="0" y="0"/>
          <a:ext cx="0" cy="0"/>
          <a:chOff x="0" y="0"/>
          <a:chExt cx="0" cy="0"/>
        </a:xfrm>
      </p:grpSpPr>
      <p:pic>
        <p:nvPicPr>
          <p:cNvPr id="526" name="Google Shape;526;p11"/>
          <p:cNvPicPr preferRelativeResize="0"/>
          <p:nvPr/>
        </p:nvPicPr>
        <p:blipFill rotWithShape="1">
          <a:blip r:embed="rId2">
            <a:alphaModFix amt="60000"/>
          </a:blip>
          <a:srcRect l="39" r="29"/>
          <a:stretch/>
        </p:blipFill>
        <p:spPr>
          <a:xfrm>
            <a:off x="0" y="1"/>
            <a:ext cx="9144002" cy="5143499"/>
          </a:xfrm>
          <a:prstGeom prst="rect">
            <a:avLst/>
          </a:prstGeom>
          <a:noFill/>
          <a:ln>
            <a:noFill/>
          </a:ln>
        </p:spPr>
      </p:pic>
      <p:sp>
        <p:nvSpPr>
          <p:cNvPr id="527" name="Google Shape;527;p11"/>
          <p:cNvSpPr txBox="1">
            <a:spLocks noGrp="1"/>
          </p:cNvSpPr>
          <p:nvPr>
            <p:ph type="title" hasCustomPrompt="1"/>
          </p:nvPr>
        </p:nvSpPr>
        <p:spPr>
          <a:xfrm>
            <a:off x="1189500" y="1573088"/>
            <a:ext cx="6765000" cy="1191600"/>
          </a:xfrm>
          <a:prstGeom prst="rect">
            <a:avLst/>
          </a:prstGeom>
        </p:spPr>
        <p:txBody>
          <a:bodyPr spcFirstLastPara="1" wrap="square" lIns="91425" tIns="0" rIns="91425" bIns="91425" anchor="t" anchorCtr="0">
            <a:noAutofit/>
          </a:bodyPr>
          <a:lstStyle>
            <a:lvl1pPr lvl="0" algn="ctr">
              <a:spcBef>
                <a:spcPts val="0"/>
              </a:spcBef>
              <a:spcAft>
                <a:spcPts val="0"/>
              </a:spcAft>
              <a:buSzPts val="12000"/>
              <a:buNone/>
              <a:defRPr sz="7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8" name="Google Shape;528;p11"/>
          <p:cNvSpPr txBox="1">
            <a:spLocks noGrp="1"/>
          </p:cNvSpPr>
          <p:nvPr>
            <p:ph type="subTitle" idx="1"/>
          </p:nvPr>
        </p:nvSpPr>
        <p:spPr>
          <a:xfrm>
            <a:off x="1189500" y="3008635"/>
            <a:ext cx="6765000" cy="348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29" name="Google Shape;529;p11"/>
          <p:cNvPicPr preferRelativeResize="0"/>
          <p:nvPr/>
        </p:nvPicPr>
        <p:blipFill>
          <a:blip r:embed="rId3">
            <a:alphaModFix/>
          </a:blip>
          <a:stretch>
            <a:fillRect/>
          </a:stretch>
        </p:blipFill>
        <p:spPr>
          <a:xfrm flipH="1">
            <a:off x="241816" y="3790725"/>
            <a:ext cx="9353213" cy="2681250"/>
          </a:xfrm>
          <a:prstGeom prst="rect">
            <a:avLst/>
          </a:prstGeom>
          <a:noFill/>
          <a:ln>
            <a:noFill/>
          </a:ln>
        </p:spPr>
      </p:pic>
      <p:grpSp>
        <p:nvGrpSpPr>
          <p:cNvPr id="530" name="Google Shape;530;p11"/>
          <p:cNvGrpSpPr/>
          <p:nvPr/>
        </p:nvGrpSpPr>
        <p:grpSpPr>
          <a:xfrm flipH="1">
            <a:off x="8446294" y="3580345"/>
            <a:ext cx="289170" cy="284718"/>
            <a:chOff x="426000" y="3302025"/>
            <a:chExt cx="220875" cy="217475"/>
          </a:xfrm>
        </p:grpSpPr>
        <p:sp>
          <p:nvSpPr>
            <p:cNvPr id="531" name="Google Shape;531;p1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11"/>
          <p:cNvGrpSpPr/>
          <p:nvPr/>
        </p:nvGrpSpPr>
        <p:grpSpPr>
          <a:xfrm flipH="1">
            <a:off x="8412161" y="940850"/>
            <a:ext cx="357454" cy="956304"/>
            <a:chOff x="357713" y="600975"/>
            <a:chExt cx="357454" cy="956304"/>
          </a:xfrm>
        </p:grpSpPr>
        <p:sp>
          <p:nvSpPr>
            <p:cNvPr id="534" name="Google Shape;534;p1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11"/>
          <p:cNvGrpSpPr/>
          <p:nvPr/>
        </p:nvGrpSpPr>
        <p:grpSpPr>
          <a:xfrm flipH="1">
            <a:off x="-1204526" y="3464295"/>
            <a:ext cx="1965289" cy="517060"/>
            <a:chOff x="3539975" y="3523525"/>
            <a:chExt cx="745925" cy="196250"/>
          </a:xfrm>
        </p:grpSpPr>
        <p:sp>
          <p:nvSpPr>
            <p:cNvPr id="539" name="Google Shape;539;p1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11"/>
          <p:cNvSpPr/>
          <p:nvPr/>
        </p:nvSpPr>
        <p:spPr>
          <a:xfrm flipH="1">
            <a:off x="505591" y="27932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rgbClr val="FFFFFF"/>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98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330"/>
        <p:cNvGrpSpPr/>
        <p:nvPr/>
      </p:nvGrpSpPr>
      <p:grpSpPr>
        <a:xfrm>
          <a:off x="0" y="0"/>
          <a:ext cx="0" cy="0"/>
          <a:chOff x="0" y="0"/>
          <a:chExt cx="0" cy="0"/>
        </a:xfrm>
      </p:grpSpPr>
      <p:pic>
        <p:nvPicPr>
          <p:cNvPr id="1331" name="Google Shape;1331;p29"/>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332" name="Google Shape;1332;p2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333" name="Google Shape;1333;p29"/>
          <p:cNvGrpSpPr/>
          <p:nvPr/>
        </p:nvGrpSpPr>
        <p:grpSpPr>
          <a:xfrm>
            <a:off x="391864" y="4555820"/>
            <a:ext cx="289170" cy="284718"/>
            <a:chOff x="426000" y="3302025"/>
            <a:chExt cx="220875" cy="217475"/>
          </a:xfrm>
        </p:grpSpPr>
        <p:sp>
          <p:nvSpPr>
            <p:cNvPr id="1334" name="Google Shape;1334;p2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6" name="Google Shape;1336;p29"/>
          <p:cNvGrpSpPr/>
          <p:nvPr/>
        </p:nvGrpSpPr>
        <p:grpSpPr>
          <a:xfrm>
            <a:off x="357713" y="1134375"/>
            <a:ext cx="357454" cy="956304"/>
            <a:chOff x="357713" y="600975"/>
            <a:chExt cx="357454" cy="956304"/>
          </a:xfrm>
        </p:grpSpPr>
        <p:sp>
          <p:nvSpPr>
            <p:cNvPr id="1337" name="Google Shape;1337;p29"/>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9"/>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9"/>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9"/>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1" name="Google Shape;1341;p29"/>
          <p:cNvGrpSpPr/>
          <p:nvPr/>
        </p:nvGrpSpPr>
        <p:grpSpPr>
          <a:xfrm>
            <a:off x="8022690" y="202570"/>
            <a:ext cx="1965289" cy="517060"/>
            <a:chOff x="3539975" y="3523525"/>
            <a:chExt cx="745925" cy="196250"/>
          </a:xfrm>
        </p:grpSpPr>
        <p:sp>
          <p:nvSpPr>
            <p:cNvPr id="1342" name="Google Shape;1342;p2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64413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783"/>
        <p:cNvGrpSpPr/>
        <p:nvPr/>
      </p:nvGrpSpPr>
      <p:grpSpPr>
        <a:xfrm>
          <a:off x="0" y="0"/>
          <a:ext cx="0" cy="0"/>
          <a:chOff x="0" y="0"/>
          <a:chExt cx="0" cy="0"/>
        </a:xfrm>
      </p:grpSpPr>
      <p:pic>
        <p:nvPicPr>
          <p:cNvPr id="784" name="Google Shape;784;p20"/>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785" name="Google Shape;785;p20"/>
          <p:cNvSpPr txBox="1">
            <a:spLocks noGrp="1"/>
          </p:cNvSpPr>
          <p:nvPr>
            <p:ph type="subTitle" idx="1"/>
          </p:nvPr>
        </p:nvSpPr>
        <p:spPr>
          <a:xfrm>
            <a:off x="2365650" y="1194563"/>
            <a:ext cx="4412700" cy="5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6" name="Google Shape;786;p20"/>
          <p:cNvSpPr txBox="1">
            <a:spLocks noGrp="1"/>
          </p:cNvSpPr>
          <p:nvPr>
            <p:ph type="subTitle" idx="2"/>
          </p:nvPr>
        </p:nvSpPr>
        <p:spPr>
          <a:xfrm>
            <a:off x="2365650" y="2610875"/>
            <a:ext cx="4412700" cy="5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7" name="Google Shape;787;p20"/>
          <p:cNvSpPr txBox="1">
            <a:spLocks noGrp="1"/>
          </p:cNvSpPr>
          <p:nvPr>
            <p:ph type="subTitle" idx="3"/>
          </p:nvPr>
        </p:nvSpPr>
        <p:spPr>
          <a:xfrm>
            <a:off x="2365650" y="4027188"/>
            <a:ext cx="4412700" cy="5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788" name="Google Shape;788;p20"/>
          <p:cNvGrpSpPr/>
          <p:nvPr/>
        </p:nvGrpSpPr>
        <p:grpSpPr>
          <a:xfrm flipH="1">
            <a:off x="-760312" y="4088195"/>
            <a:ext cx="1965289" cy="517060"/>
            <a:chOff x="3539975" y="3523525"/>
            <a:chExt cx="745925" cy="196250"/>
          </a:xfrm>
        </p:grpSpPr>
        <p:sp>
          <p:nvSpPr>
            <p:cNvPr id="789" name="Google Shape;789;p2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20"/>
          <p:cNvGrpSpPr/>
          <p:nvPr/>
        </p:nvGrpSpPr>
        <p:grpSpPr>
          <a:xfrm>
            <a:off x="743688" y="1615450"/>
            <a:ext cx="357454" cy="956304"/>
            <a:chOff x="357713" y="600975"/>
            <a:chExt cx="357454" cy="956304"/>
          </a:xfrm>
        </p:grpSpPr>
        <p:sp>
          <p:nvSpPr>
            <p:cNvPr id="806" name="Google Shape;806;p2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0" name="Google Shape;810;p20"/>
          <p:cNvSpPr txBox="1">
            <a:spLocks noGrp="1"/>
          </p:cNvSpPr>
          <p:nvPr>
            <p:ph type="title" hasCustomPrompt="1"/>
          </p:nvPr>
        </p:nvSpPr>
        <p:spPr>
          <a:xfrm>
            <a:off x="2365650" y="570312"/>
            <a:ext cx="4412700" cy="6243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11" name="Google Shape;811;p20"/>
          <p:cNvSpPr txBox="1">
            <a:spLocks noGrp="1"/>
          </p:cNvSpPr>
          <p:nvPr>
            <p:ph type="title" idx="4" hasCustomPrompt="1"/>
          </p:nvPr>
        </p:nvSpPr>
        <p:spPr>
          <a:xfrm>
            <a:off x="2365650" y="1980037"/>
            <a:ext cx="4412700" cy="6243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12" name="Google Shape;812;p20"/>
          <p:cNvSpPr txBox="1">
            <a:spLocks noGrp="1"/>
          </p:cNvSpPr>
          <p:nvPr>
            <p:ph type="title" idx="5" hasCustomPrompt="1"/>
          </p:nvPr>
        </p:nvSpPr>
        <p:spPr>
          <a:xfrm>
            <a:off x="2365650" y="3389812"/>
            <a:ext cx="4412700" cy="6243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pic>
        <p:nvPicPr>
          <p:cNvPr id="813" name="Google Shape;813;p20"/>
          <p:cNvPicPr preferRelativeResize="0"/>
          <p:nvPr/>
        </p:nvPicPr>
        <p:blipFill>
          <a:blip r:embed="rId3">
            <a:alphaModFix/>
          </a:blip>
          <a:stretch>
            <a:fillRect/>
          </a:stretch>
        </p:blipFill>
        <p:spPr>
          <a:xfrm>
            <a:off x="7401689" y="-1039825"/>
            <a:ext cx="2527512" cy="2681250"/>
          </a:xfrm>
          <a:prstGeom prst="rect">
            <a:avLst/>
          </a:prstGeom>
          <a:noFill/>
          <a:ln>
            <a:noFill/>
          </a:ln>
        </p:spPr>
      </p:pic>
    </p:spTree>
    <p:extLst>
      <p:ext uri="{BB962C8B-B14F-4D97-AF65-F5344CB8AC3E}">
        <p14:creationId xmlns:p14="http://schemas.microsoft.com/office/powerpoint/2010/main" val="3067631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556"/>
        <p:cNvGrpSpPr/>
        <p:nvPr/>
      </p:nvGrpSpPr>
      <p:grpSpPr>
        <a:xfrm>
          <a:off x="0" y="0"/>
          <a:ext cx="0" cy="0"/>
          <a:chOff x="0" y="0"/>
          <a:chExt cx="0" cy="0"/>
        </a:xfrm>
      </p:grpSpPr>
      <p:pic>
        <p:nvPicPr>
          <p:cNvPr id="1557" name="Google Shape;1557;p36"/>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558" name="Google Shape;1558;p36"/>
          <p:cNvSpPr txBox="1">
            <a:spLocks noGrp="1"/>
          </p:cNvSpPr>
          <p:nvPr>
            <p:ph type="title"/>
          </p:nvPr>
        </p:nvSpPr>
        <p:spPr>
          <a:xfrm>
            <a:off x="866150" y="539000"/>
            <a:ext cx="3856500" cy="7629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5800"/>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559" name="Google Shape;1559;p36"/>
          <p:cNvSpPr txBox="1">
            <a:spLocks noGrp="1"/>
          </p:cNvSpPr>
          <p:nvPr>
            <p:ph type="subTitle" idx="1"/>
          </p:nvPr>
        </p:nvSpPr>
        <p:spPr>
          <a:xfrm>
            <a:off x="866275" y="1672187"/>
            <a:ext cx="3856500" cy="10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60" name="Google Shape;1560;p36"/>
          <p:cNvSpPr txBox="1"/>
          <p:nvPr/>
        </p:nvSpPr>
        <p:spPr>
          <a:xfrm>
            <a:off x="872400" y="3715100"/>
            <a:ext cx="3246900" cy="615600"/>
          </a:xfrm>
          <a:prstGeom prst="rect">
            <a:avLst/>
          </a:prstGeom>
          <a:noFill/>
          <a:ln>
            <a:noFill/>
          </a:ln>
        </p:spPr>
        <p:txBody>
          <a:bodyPr spcFirstLastPara="1" wrap="square" lIns="91425" tIns="182875" rIns="91425" bIns="91425" anchor="b" anchorCtr="0">
            <a:noAutofit/>
          </a:bodyPr>
          <a:lstStyle/>
          <a:p>
            <a:pPr marL="0" lvl="0" indent="0" algn="l" rtl="0">
              <a:lnSpc>
                <a:spcPct val="100000"/>
              </a:lnSpc>
              <a:spcBef>
                <a:spcPts val="300"/>
              </a:spcBef>
              <a:spcAft>
                <a:spcPts val="0"/>
              </a:spcAft>
              <a:buNone/>
            </a:pPr>
            <a:r>
              <a:rPr lang="en" sz="1100" b="1">
                <a:solidFill>
                  <a:schemeClr val="lt1"/>
                </a:solidFill>
                <a:latin typeface="Bai Jamjuree"/>
                <a:ea typeface="Bai Jamjuree"/>
                <a:cs typeface="Bai Jamjuree"/>
                <a:sym typeface="Bai Jamjuree"/>
              </a:rPr>
              <a:t>CREDITS</a:t>
            </a:r>
            <a:r>
              <a:rPr lang="en" sz="1100">
                <a:solidFill>
                  <a:schemeClr val="lt1"/>
                </a:solidFill>
                <a:latin typeface="Bai Jamjuree"/>
                <a:ea typeface="Bai Jamjuree"/>
                <a:cs typeface="Bai Jamjuree"/>
                <a:sym typeface="Bai Jamjuree"/>
              </a:rPr>
              <a:t>: This presentation template was created by </a:t>
            </a:r>
            <a:r>
              <a:rPr lang="en" sz="1100" b="1">
                <a:solidFill>
                  <a:schemeClr val="lt1"/>
                </a:solidFill>
                <a:uFill>
                  <a:noFill/>
                </a:uFill>
                <a:latin typeface="Bai Jamjuree"/>
                <a:ea typeface="Bai Jamjuree"/>
                <a:cs typeface="Bai Jamjuree"/>
                <a:sym typeface="Bai Jamjuree"/>
                <a:hlinkClick r:id="rId3">
                  <a:extLst>
                    <a:ext uri="{A12FA001-AC4F-418D-AE19-62706E023703}">
                      <ahyp:hlinkClr xmlns:ahyp="http://schemas.microsoft.com/office/drawing/2018/hyperlinkcolor" val="tx"/>
                    </a:ext>
                  </a:extLst>
                </a:hlinkClick>
              </a:rPr>
              <a:t>Slidesgo</a:t>
            </a:r>
            <a:r>
              <a:rPr lang="en" sz="1100">
                <a:solidFill>
                  <a:schemeClr val="lt1"/>
                </a:solidFill>
                <a:latin typeface="Bai Jamjuree"/>
                <a:ea typeface="Bai Jamjuree"/>
                <a:cs typeface="Bai Jamjuree"/>
                <a:sym typeface="Bai Jamjuree"/>
              </a:rPr>
              <a:t>, and includes icons by </a:t>
            </a:r>
            <a:r>
              <a:rPr lang="en" sz="1100" b="1">
                <a:solidFill>
                  <a:schemeClr val="lt1"/>
                </a:solidFill>
                <a:uFill>
                  <a:noFill/>
                </a:uFill>
                <a:latin typeface="Bai Jamjuree"/>
                <a:ea typeface="Bai Jamjuree"/>
                <a:cs typeface="Bai Jamjuree"/>
                <a:sym typeface="Bai Jamjuree"/>
                <a:hlinkClick r:id="rId4">
                  <a:extLst>
                    <a:ext uri="{A12FA001-AC4F-418D-AE19-62706E023703}">
                      <ahyp:hlinkClr xmlns:ahyp="http://schemas.microsoft.com/office/drawing/2018/hyperlinkcolor" val="tx"/>
                    </a:ext>
                  </a:extLst>
                </a:hlinkClick>
              </a:rPr>
              <a:t>Flaticon</a:t>
            </a:r>
            <a:r>
              <a:rPr lang="en" sz="1100" b="1">
                <a:solidFill>
                  <a:schemeClr val="lt1"/>
                </a:solidFill>
                <a:latin typeface="Bai Jamjuree"/>
                <a:ea typeface="Bai Jamjuree"/>
                <a:cs typeface="Bai Jamjuree"/>
                <a:sym typeface="Bai Jamjuree"/>
              </a:rPr>
              <a:t> </a:t>
            </a:r>
            <a:r>
              <a:rPr lang="en" sz="1100">
                <a:solidFill>
                  <a:schemeClr val="lt1"/>
                </a:solidFill>
                <a:latin typeface="Bai Jamjuree"/>
                <a:ea typeface="Bai Jamjuree"/>
                <a:cs typeface="Bai Jamjuree"/>
                <a:sym typeface="Bai Jamjuree"/>
              </a:rPr>
              <a:t>and infographics &amp; images by </a:t>
            </a:r>
            <a:r>
              <a:rPr lang="en" sz="1100" b="1">
                <a:solidFill>
                  <a:schemeClr val="lt1"/>
                </a:solidFill>
                <a:uFill>
                  <a:noFill/>
                </a:uFill>
                <a:latin typeface="Bai Jamjuree"/>
                <a:ea typeface="Bai Jamjuree"/>
                <a:cs typeface="Bai Jamjuree"/>
                <a:sym typeface="Bai Jamjuree"/>
                <a:hlinkClick r:id="rId5">
                  <a:extLst>
                    <a:ext uri="{A12FA001-AC4F-418D-AE19-62706E023703}">
                      <ahyp:hlinkClr xmlns:ahyp="http://schemas.microsoft.com/office/drawing/2018/hyperlinkcolor" val="tx"/>
                    </a:ext>
                  </a:extLst>
                </a:hlinkClick>
              </a:rPr>
              <a:t>Freepik</a:t>
            </a:r>
            <a:endParaRPr sz="1100" b="1">
              <a:solidFill>
                <a:schemeClr val="lt1"/>
              </a:solidFill>
              <a:latin typeface="Bai Jamjuree"/>
              <a:ea typeface="Bai Jamjuree"/>
              <a:cs typeface="Bai Jamjuree"/>
              <a:sym typeface="Bai Jamjuree"/>
            </a:endParaRPr>
          </a:p>
        </p:txBody>
      </p:sp>
      <p:grpSp>
        <p:nvGrpSpPr>
          <p:cNvPr id="1561" name="Google Shape;1561;p36"/>
          <p:cNvGrpSpPr/>
          <p:nvPr/>
        </p:nvGrpSpPr>
        <p:grpSpPr>
          <a:xfrm>
            <a:off x="-1416836" y="2858310"/>
            <a:ext cx="2019176" cy="2019176"/>
            <a:chOff x="1943325" y="-220375"/>
            <a:chExt cx="1298672" cy="1298672"/>
          </a:xfrm>
        </p:grpSpPr>
        <p:sp>
          <p:nvSpPr>
            <p:cNvPr id="1562" name="Google Shape;1562;p3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0" name="Google Shape;1610;p36"/>
          <p:cNvGrpSpPr/>
          <p:nvPr/>
        </p:nvGrpSpPr>
        <p:grpSpPr>
          <a:xfrm rot="-5400000">
            <a:off x="-3038008" y="-1227121"/>
            <a:ext cx="3952129" cy="3175881"/>
            <a:chOff x="5256209" y="-1994879"/>
            <a:chExt cx="3952129" cy="3175881"/>
          </a:xfrm>
        </p:grpSpPr>
        <p:sp>
          <p:nvSpPr>
            <p:cNvPr id="1611" name="Google Shape;1611;p36"/>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6"/>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21049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96" name="Google Shape;96;p3"/>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2748300" y="965501"/>
            <a:ext cx="36474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8" name="Google Shape;98;p3"/>
          <p:cNvSpPr txBox="1">
            <a:spLocks noGrp="1"/>
          </p:cNvSpPr>
          <p:nvPr>
            <p:ph type="subTitle" idx="1"/>
          </p:nvPr>
        </p:nvSpPr>
        <p:spPr>
          <a:xfrm>
            <a:off x="2181900" y="3792111"/>
            <a:ext cx="4780200" cy="34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99" name="Google Shape;99;p3"/>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3"/>
          <p:cNvGrpSpPr/>
          <p:nvPr/>
        </p:nvGrpSpPr>
        <p:grpSpPr>
          <a:xfrm flipH="1">
            <a:off x="-467701" y="3429220"/>
            <a:ext cx="1965289" cy="517060"/>
            <a:chOff x="3539975" y="3523525"/>
            <a:chExt cx="745925" cy="196250"/>
          </a:xfrm>
        </p:grpSpPr>
        <p:sp>
          <p:nvSpPr>
            <p:cNvPr id="153" name="Google Shape;153;p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9" name="Google Shape;169;p3"/>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3"/>
        <p:cNvGrpSpPr/>
        <p:nvPr/>
      </p:nvGrpSpPr>
      <p:grpSpPr>
        <a:xfrm>
          <a:off x="0" y="0"/>
          <a:ext cx="0" cy="0"/>
          <a:chOff x="0" y="0"/>
          <a:chExt cx="0" cy="0"/>
        </a:xfrm>
      </p:grpSpPr>
      <p:pic>
        <p:nvPicPr>
          <p:cNvPr id="374" name="Google Shape;374;p8"/>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375" name="Google Shape;375;p8"/>
          <p:cNvSpPr txBox="1">
            <a:spLocks noGrp="1"/>
          </p:cNvSpPr>
          <p:nvPr>
            <p:ph type="title"/>
          </p:nvPr>
        </p:nvSpPr>
        <p:spPr>
          <a:xfrm>
            <a:off x="1987800" y="1227877"/>
            <a:ext cx="5168400" cy="2615400"/>
          </a:xfrm>
          <a:prstGeom prst="rect">
            <a:avLst/>
          </a:prstGeom>
        </p:spPr>
        <p:txBody>
          <a:bodyPr spcFirstLastPara="1" wrap="square" lIns="91425" tIns="0" rIns="91425" bIns="91425" anchor="ctr" anchorCtr="0">
            <a:noAutofit/>
          </a:bodyPr>
          <a:lstStyle>
            <a:lvl1pPr lvl="0" algn="ctr">
              <a:spcBef>
                <a:spcPts val="0"/>
              </a:spcBef>
              <a:spcAft>
                <a:spcPts val="0"/>
              </a:spcAft>
              <a:buSzPts val="4800"/>
              <a:buNone/>
              <a:defRPr sz="6900">
                <a:latin typeface="Aldrich"/>
                <a:ea typeface="Aldrich"/>
                <a:cs typeface="Aldrich"/>
                <a:sym typeface="Aldrich"/>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76" name="Google Shape;376;p8"/>
          <p:cNvGrpSpPr/>
          <p:nvPr/>
        </p:nvGrpSpPr>
        <p:grpSpPr>
          <a:xfrm rot="-5400000">
            <a:off x="2819427" y="4284163"/>
            <a:ext cx="289170" cy="284718"/>
            <a:chOff x="426000" y="3302025"/>
            <a:chExt cx="220875" cy="217475"/>
          </a:xfrm>
        </p:grpSpPr>
        <p:sp>
          <p:nvSpPr>
            <p:cNvPr id="377" name="Google Shape;377;p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8"/>
          <p:cNvGrpSpPr/>
          <p:nvPr/>
        </p:nvGrpSpPr>
        <p:grpSpPr>
          <a:xfrm rot="-5400000">
            <a:off x="1014983" y="3948380"/>
            <a:ext cx="357454" cy="956304"/>
            <a:chOff x="357713" y="600975"/>
            <a:chExt cx="357454" cy="956304"/>
          </a:xfrm>
        </p:grpSpPr>
        <p:sp>
          <p:nvSpPr>
            <p:cNvPr id="380" name="Google Shape;380;p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8"/>
          <p:cNvSpPr/>
          <p:nvPr/>
        </p:nvSpPr>
        <p:spPr>
          <a:xfrm>
            <a:off x="5427233" y="4098668"/>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387" name="Google Shape;387;p9"/>
          <p:cNvSpPr txBox="1">
            <a:spLocks noGrp="1"/>
          </p:cNvSpPr>
          <p:nvPr>
            <p:ph type="title"/>
          </p:nvPr>
        </p:nvSpPr>
        <p:spPr>
          <a:xfrm>
            <a:off x="803348" y="1764416"/>
            <a:ext cx="4635900" cy="632100"/>
          </a:xfrm>
          <a:prstGeom prst="rect">
            <a:avLst/>
          </a:prstGeom>
        </p:spPr>
        <p:txBody>
          <a:bodyPr spcFirstLastPara="1" wrap="square" lIns="91425" tIns="0" rIns="91425" bIns="91425" anchor="t"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8" name="Google Shape;388;p9"/>
          <p:cNvSpPr txBox="1">
            <a:spLocks noGrp="1"/>
          </p:cNvSpPr>
          <p:nvPr>
            <p:ph type="subTitle" idx="1"/>
          </p:nvPr>
        </p:nvSpPr>
        <p:spPr>
          <a:xfrm>
            <a:off x="803350" y="2483809"/>
            <a:ext cx="4635900" cy="133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9"/>
          <p:cNvGrpSpPr/>
          <p:nvPr/>
        </p:nvGrpSpPr>
        <p:grpSpPr>
          <a:xfrm>
            <a:off x="7851727" y="4404720"/>
            <a:ext cx="1965289" cy="517060"/>
            <a:chOff x="3539975" y="3523525"/>
            <a:chExt cx="745925" cy="196250"/>
          </a:xfrm>
        </p:grpSpPr>
        <p:sp>
          <p:nvSpPr>
            <p:cNvPr id="447" name="Google Shape;447;p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9"/>
          <p:cNvSpPr/>
          <p:nvPr/>
        </p:nvSpPr>
        <p:spPr>
          <a:xfrm>
            <a:off x="1765763" y="53362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57"/>
        <p:cNvGrpSpPr/>
        <p:nvPr/>
      </p:nvGrpSpPr>
      <p:grpSpPr>
        <a:xfrm>
          <a:off x="0" y="0"/>
          <a:ext cx="0" cy="0"/>
          <a:chOff x="0" y="0"/>
          <a:chExt cx="0" cy="0"/>
        </a:xfrm>
      </p:grpSpPr>
      <p:pic>
        <p:nvPicPr>
          <p:cNvPr id="558" name="Google Shape;558;p1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559" name="Google Shape;559;p13"/>
          <p:cNvSpPr txBox="1">
            <a:spLocks noGrp="1"/>
          </p:cNvSpPr>
          <p:nvPr>
            <p:ph type="title" hasCustomPrompt="1"/>
          </p:nvPr>
        </p:nvSpPr>
        <p:spPr>
          <a:xfrm>
            <a:off x="817925"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0" name="Google Shape;560;p13"/>
          <p:cNvSpPr txBox="1">
            <a:spLocks noGrp="1"/>
          </p:cNvSpPr>
          <p:nvPr>
            <p:ph type="subTitle" idx="1"/>
          </p:nvPr>
        </p:nvSpPr>
        <p:spPr>
          <a:xfrm>
            <a:off x="1639675" y="1483450"/>
            <a:ext cx="2887200" cy="354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1" name="Google Shape;561;p13"/>
          <p:cNvSpPr txBox="1">
            <a:spLocks noGrp="1"/>
          </p:cNvSpPr>
          <p:nvPr>
            <p:ph type="subTitle" idx="2"/>
          </p:nvPr>
        </p:nvSpPr>
        <p:spPr>
          <a:xfrm>
            <a:off x="1639675"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2" name="Google Shape;562;p13"/>
          <p:cNvSpPr txBox="1">
            <a:spLocks noGrp="1"/>
          </p:cNvSpPr>
          <p:nvPr>
            <p:ph type="title" idx="3" hasCustomPrompt="1"/>
          </p:nvPr>
        </p:nvSpPr>
        <p:spPr>
          <a:xfrm>
            <a:off x="817925"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3" name="Google Shape;563;p13"/>
          <p:cNvSpPr txBox="1">
            <a:spLocks noGrp="1"/>
          </p:cNvSpPr>
          <p:nvPr>
            <p:ph type="subTitle" idx="4"/>
          </p:nvPr>
        </p:nvSpPr>
        <p:spPr>
          <a:xfrm>
            <a:off x="1639675"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4" name="Google Shape;564;p13"/>
          <p:cNvSpPr txBox="1">
            <a:spLocks noGrp="1"/>
          </p:cNvSpPr>
          <p:nvPr>
            <p:ph type="subTitle" idx="5"/>
          </p:nvPr>
        </p:nvSpPr>
        <p:spPr>
          <a:xfrm>
            <a:off x="1639675"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5" name="Google Shape;565;p13"/>
          <p:cNvSpPr txBox="1">
            <a:spLocks noGrp="1"/>
          </p:cNvSpPr>
          <p:nvPr>
            <p:ph type="title" idx="6" hasCustomPrompt="1"/>
          </p:nvPr>
        </p:nvSpPr>
        <p:spPr>
          <a:xfrm>
            <a:off x="817925"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6" name="Google Shape;566;p13"/>
          <p:cNvSpPr txBox="1">
            <a:spLocks noGrp="1"/>
          </p:cNvSpPr>
          <p:nvPr>
            <p:ph type="subTitle" idx="7"/>
          </p:nvPr>
        </p:nvSpPr>
        <p:spPr>
          <a:xfrm>
            <a:off x="1639675"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7" name="Google Shape;567;p13"/>
          <p:cNvSpPr txBox="1">
            <a:spLocks noGrp="1"/>
          </p:cNvSpPr>
          <p:nvPr>
            <p:ph type="subTitle" idx="8"/>
          </p:nvPr>
        </p:nvSpPr>
        <p:spPr>
          <a:xfrm>
            <a:off x="1639675"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8" name="Google Shape;568;p13"/>
          <p:cNvSpPr txBox="1">
            <a:spLocks noGrp="1"/>
          </p:cNvSpPr>
          <p:nvPr>
            <p:ph type="title" idx="9" hasCustomPrompt="1"/>
          </p:nvPr>
        </p:nvSpPr>
        <p:spPr>
          <a:xfrm>
            <a:off x="4707713"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9" name="Google Shape;569;p13"/>
          <p:cNvSpPr txBox="1">
            <a:spLocks noGrp="1"/>
          </p:cNvSpPr>
          <p:nvPr>
            <p:ph type="subTitle" idx="13"/>
          </p:nvPr>
        </p:nvSpPr>
        <p:spPr>
          <a:xfrm>
            <a:off x="5529413" y="148345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0" name="Google Shape;570;p13"/>
          <p:cNvSpPr txBox="1">
            <a:spLocks noGrp="1"/>
          </p:cNvSpPr>
          <p:nvPr>
            <p:ph type="subTitle" idx="14"/>
          </p:nvPr>
        </p:nvSpPr>
        <p:spPr>
          <a:xfrm>
            <a:off x="5529413"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1" name="Google Shape;571;p13"/>
          <p:cNvSpPr txBox="1">
            <a:spLocks noGrp="1"/>
          </p:cNvSpPr>
          <p:nvPr>
            <p:ph type="title" idx="15" hasCustomPrompt="1"/>
          </p:nvPr>
        </p:nvSpPr>
        <p:spPr>
          <a:xfrm>
            <a:off x="4707713"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2" name="Google Shape;572;p13"/>
          <p:cNvSpPr txBox="1">
            <a:spLocks noGrp="1"/>
          </p:cNvSpPr>
          <p:nvPr>
            <p:ph type="subTitle" idx="16"/>
          </p:nvPr>
        </p:nvSpPr>
        <p:spPr>
          <a:xfrm>
            <a:off x="5529413"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3" name="Google Shape;573;p13"/>
          <p:cNvSpPr txBox="1">
            <a:spLocks noGrp="1"/>
          </p:cNvSpPr>
          <p:nvPr>
            <p:ph type="subTitle" idx="17"/>
          </p:nvPr>
        </p:nvSpPr>
        <p:spPr>
          <a:xfrm>
            <a:off x="5529413"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4" name="Google Shape;574;p13"/>
          <p:cNvSpPr txBox="1">
            <a:spLocks noGrp="1"/>
          </p:cNvSpPr>
          <p:nvPr>
            <p:ph type="title" idx="18" hasCustomPrompt="1"/>
          </p:nvPr>
        </p:nvSpPr>
        <p:spPr>
          <a:xfrm>
            <a:off x="4707713"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5" name="Google Shape;575;p13"/>
          <p:cNvSpPr txBox="1">
            <a:spLocks noGrp="1"/>
          </p:cNvSpPr>
          <p:nvPr>
            <p:ph type="subTitle" idx="19"/>
          </p:nvPr>
        </p:nvSpPr>
        <p:spPr>
          <a:xfrm>
            <a:off x="5529413"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6" name="Google Shape;576;p13"/>
          <p:cNvSpPr txBox="1">
            <a:spLocks noGrp="1"/>
          </p:cNvSpPr>
          <p:nvPr>
            <p:ph type="subTitle" idx="20"/>
          </p:nvPr>
        </p:nvSpPr>
        <p:spPr>
          <a:xfrm>
            <a:off x="5529413"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7" name="Google Shape;577;p13"/>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578" name="Google Shape;578;p13"/>
          <p:cNvGrpSpPr/>
          <p:nvPr/>
        </p:nvGrpSpPr>
        <p:grpSpPr>
          <a:xfrm>
            <a:off x="8246982" y="3753300"/>
            <a:ext cx="1039906" cy="679800"/>
            <a:chOff x="4082325" y="3790650"/>
            <a:chExt cx="1039906" cy="679800"/>
          </a:xfrm>
        </p:grpSpPr>
        <p:sp>
          <p:nvSpPr>
            <p:cNvPr id="579" name="Google Shape;579;p1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13"/>
          <p:cNvGrpSpPr/>
          <p:nvPr/>
        </p:nvGrpSpPr>
        <p:grpSpPr>
          <a:xfrm>
            <a:off x="-846423" y="4392645"/>
            <a:ext cx="1965289" cy="517060"/>
            <a:chOff x="3539975" y="3523525"/>
            <a:chExt cx="745925" cy="196250"/>
          </a:xfrm>
        </p:grpSpPr>
        <p:sp>
          <p:nvSpPr>
            <p:cNvPr id="583" name="Google Shape;583;p1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 name="Google Shape;599;p13"/>
          <p:cNvGrpSpPr/>
          <p:nvPr/>
        </p:nvGrpSpPr>
        <p:grpSpPr>
          <a:xfrm flipH="1">
            <a:off x="-3594575" y="-199329"/>
            <a:ext cx="4000413" cy="3175881"/>
            <a:chOff x="5207925" y="-1994879"/>
            <a:chExt cx="4000413" cy="3175881"/>
          </a:xfrm>
        </p:grpSpPr>
        <p:sp>
          <p:nvSpPr>
            <p:cNvPr id="600" name="Google Shape;600;p1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653"/>
        <p:cNvGrpSpPr/>
        <p:nvPr/>
      </p:nvGrpSpPr>
      <p:grpSpPr>
        <a:xfrm>
          <a:off x="0" y="0"/>
          <a:ext cx="0" cy="0"/>
          <a:chOff x="0" y="0"/>
          <a:chExt cx="0" cy="0"/>
        </a:xfrm>
      </p:grpSpPr>
      <p:pic>
        <p:nvPicPr>
          <p:cNvPr id="654" name="Google Shape;654;p16"/>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655" name="Google Shape;655;p16"/>
          <p:cNvSpPr txBox="1">
            <a:spLocks noGrp="1"/>
          </p:cNvSpPr>
          <p:nvPr>
            <p:ph type="subTitle" idx="1"/>
          </p:nvPr>
        </p:nvSpPr>
        <p:spPr>
          <a:xfrm>
            <a:off x="3256861" y="1320575"/>
            <a:ext cx="2204400" cy="443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6" name="Google Shape;656;p16"/>
          <p:cNvSpPr txBox="1">
            <a:spLocks noGrp="1"/>
          </p:cNvSpPr>
          <p:nvPr>
            <p:ph type="subTitle" idx="2"/>
          </p:nvPr>
        </p:nvSpPr>
        <p:spPr>
          <a:xfrm>
            <a:off x="3256856" y="17850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57" name="Google Shape;657;p16"/>
          <p:cNvSpPr txBox="1">
            <a:spLocks noGrp="1"/>
          </p:cNvSpPr>
          <p:nvPr>
            <p:ph type="subTitle" idx="3"/>
          </p:nvPr>
        </p:nvSpPr>
        <p:spPr>
          <a:xfrm>
            <a:off x="3256861" y="2435975"/>
            <a:ext cx="220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58" name="Google Shape;658;p16"/>
          <p:cNvSpPr txBox="1">
            <a:spLocks noGrp="1"/>
          </p:cNvSpPr>
          <p:nvPr>
            <p:ph type="subTitle" idx="4"/>
          </p:nvPr>
        </p:nvSpPr>
        <p:spPr>
          <a:xfrm>
            <a:off x="3256856" y="29004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59" name="Google Shape;659;p16"/>
          <p:cNvSpPr txBox="1">
            <a:spLocks noGrp="1"/>
          </p:cNvSpPr>
          <p:nvPr>
            <p:ph type="subTitle" idx="5"/>
          </p:nvPr>
        </p:nvSpPr>
        <p:spPr>
          <a:xfrm>
            <a:off x="3256861" y="3551375"/>
            <a:ext cx="220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0" name="Google Shape;660;p16"/>
          <p:cNvSpPr txBox="1">
            <a:spLocks noGrp="1"/>
          </p:cNvSpPr>
          <p:nvPr>
            <p:ph type="subTitle" idx="6"/>
          </p:nvPr>
        </p:nvSpPr>
        <p:spPr>
          <a:xfrm>
            <a:off x="3256856" y="40158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1" name="Google Shape;661;p1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662" name="Google Shape;662;p16"/>
          <p:cNvGrpSpPr/>
          <p:nvPr/>
        </p:nvGrpSpPr>
        <p:grpSpPr>
          <a:xfrm flipH="1">
            <a:off x="-760312" y="4088195"/>
            <a:ext cx="1965289" cy="517060"/>
            <a:chOff x="3539975" y="3523525"/>
            <a:chExt cx="745925" cy="196250"/>
          </a:xfrm>
        </p:grpSpPr>
        <p:sp>
          <p:nvSpPr>
            <p:cNvPr id="663" name="Google Shape;663;p1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16"/>
          <p:cNvGrpSpPr/>
          <p:nvPr/>
        </p:nvGrpSpPr>
        <p:grpSpPr>
          <a:xfrm>
            <a:off x="743688" y="1615450"/>
            <a:ext cx="357454" cy="956304"/>
            <a:chOff x="357713" y="600975"/>
            <a:chExt cx="357454" cy="956304"/>
          </a:xfrm>
        </p:grpSpPr>
        <p:sp>
          <p:nvSpPr>
            <p:cNvPr id="680" name="Google Shape;680;p1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856"/>
        <p:cNvGrpSpPr/>
        <p:nvPr/>
      </p:nvGrpSpPr>
      <p:grpSpPr>
        <a:xfrm>
          <a:off x="0" y="0"/>
          <a:ext cx="0" cy="0"/>
          <a:chOff x="0" y="0"/>
          <a:chExt cx="0" cy="0"/>
        </a:xfrm>
      </p:grpSpPr>
      <p:pic>
        <p:nvPicPr>
          <p:cNvPr id="857" name="Google Shape;857;p22"/>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858" name="Google Shape;858;p22"/>
          <p:cNvSpPr txBox="1">
            <a:spLocks noGrp="1"/>
          </p:cNvSpPr>
          <p:nvPr>
            <p:ph type="title"/>
          </p:nvPr>
        </p:nvSpPr>
        <p:spPr>
          <a:xfrm>
            <a:off x="5880200" y="1545007"/>
            <a:ext cx="2548200" cy="794400"/>
          </a:xfrm>
          <a:prstGeom prst="rect">
            <a:avLst/>
          </a:prstGeom>
        </p:spPr>
        <p:txBody>
          <a:bodyPr spcFirstLastPara="1" wrap="square" lIns="91425" tIns="0" rIns="91425" bIns="91425" anchor="t" anchorCtr="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859" name="Google Shape;859;p22"/>
          <p:cNvSpPr txBox="1">
            <a:spLocks noGrp="1"/>
          </p:cNvSpPr>
          <p:nvPr>
            <p:ph type="subTitle" idx="1"/>
          </p:nvPr>
        </p:nvSpPr>
        <p:spPr>
          <a:xfrm>
            <a:off x="4572000" y="2466700"/>
            <a:ext cx="3856200" cy="1289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860" name="Google Shape;860;p2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861" name="Google Shape;861;p22"/>
          <p:cNvGrpSpPr/>
          <p:nvPr/>
        </p:nvGrpSpPr>
        <p:grpSpPr>
          <a:xfrm>
            <a:off x="4093457" y="3925450"/>
            <a:ext cx="1039906" cy="679800"/>
            <a:chOff x="4082325" y="3790650"/>
            <a:chExt cx="1039906" cy="679800"/>
          </a:xfrm>
        </p:grpSpPr>
        <p:sp>
          <p:nvSpPr>
            <p:cNvPr id="862" name="Google Shape;862;p22"/>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2"/>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2"/>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22"/>
          <p:cNvGrpSpPr/>
          <p:nvPr/>
        </p:nvGrpSpPr>
        <p:grpSpPr>
          <a:xfrm>
            <a:off x="7664983" y="4173896"/>
            <a:ext cx="793256" cy="182899"/>
            <a:chOff x="2685575" y="2835950"/>
            <a:chExt cx="433000" cy="99825"/>
          </a:xfrm>
        </p:grpSpPr>
        <p:sp>
          <p:nvSpPr>
            <p:cNvPr id="866" name="Google Shape;866;p2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22"/>
          <p:cNvGrpSpPr/>
          <p:nvPr/>
        </p:nvGrpSpPr>
        <p:grpSpPr>
          <a:xfrm>
            <a:off x="6492952" y="563770"/>
            <a:ext cx="1965289" cy="517060"/>
            <a:chOff x="3539975" y="3523525"/>
            <a:chExt cx="745925" cy="196250"/>
          </a:xfrm>
        </p:grpSpPr>
        <p:sp>
          <p:nvSpPr>
            <p:cNvPr id="871" name="Google Shape;871;p2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7" name="Google Shape;887;p22"/>
          <p:cNvSpPr/>
          <p:nvPr/>
        </p:nvSpPr>
        <p:spPr>
          <a:xfrm>
            <a:off x="6088025" y="39882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2_2">
    <p:spTree>
      <p:nvGrpSpPr>
        <p:cNvPr id="1" name="Shape 888"/>
        <p:cNvGrpSpPr/>
        <p:nvPr/>
      </p:nvGrpSpPr>
      <p:grpSpPr>
        <a:xfrm>
          <a:off x="0" y="0"/>
          <a:ext cx="0" cy="0"/>
          <a:chOff x="0" y="0"/>
          <a:chExt cx="0" cy="0"/>
        </a:xfrm>
      </p:grpSpPr>
      <p:pic>
        <p:nvPicPr>
          <p:cNvPr id="889" name="Google Shape;889;p23"/>
          <p:cNvPicPr preferRelativeResize="0"/>
          <p:nvPr/>
        </p:nvPicPr>
        <p:blipFill rotWithShape="1">
          <a:blip r:embed="rId2">
            <a:alphaModFix amt="60000"/>
          </a:blip>
          <a:srcRect l="39" r="29"/>
          <a:stretch/>
        </p:blipFill>
        <p:spPr>
          <a:xfrm flipH="1">
            <a:off x="0" y="1"/>
            <a:ext cx="9144002" cy="5143499"/>
          </a:xfrm>
          <a:prstGeom prst="rect">
            <a:avLst/>
          </a:prstGeom>
          <a:noFill/>
          <a:ln>
            <a:noFill/>
          </a:ln>
        </p:spPr>
      </p:pic>
      <p:sp>
        <p:nvSpPr>
          <p:cNvPr id="890" name="Google Shape;890;p23"/>
          <p:cNvSpPr txBox="1">
            <a:spLocks noGrp="1"/>
          </p:cNvSpPr>
          <p:nvPr>
            <p:ph type="title"/>
          </p:nvPr>
        </p:nvSpPr>
        <p:spPr>
          <a:xfrm>
            <a:off x="4963975" y="1838875"/>
            <a:ext cx="3396300" cy="3717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891" name="Google Shape;891;p23"/>
          <p:cNvSpPr txBox="1">
            <a:spLocks noGrp="1"/>
          </p:cNvSpPr>
          <p:nvPr>
            <p:ph type="subTitle" idx="1"/>
          </p:nvPr>
        </p:nvSpPr>
        <p:spPr>
          <a:xfrm>
            <a:off x="4963950" y="2332050"/>
            <a:ext cx="3396300" cy="118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892" name="Google Shape;892;p23"/>
          <p:cNvGrpSpPr/>
          <p:nvPr/>
        </p:nvGrpSpPr>
        <p:grpSpPr>
          <a:xfrm>
            <a:off x="391864" y="3545270"/>
            <a:ext cx="289170" cy="284718"/>
            <a:chOff x="426000" y="3302025"/>
            <a:chExt cx="220875" cy="217475"/>
          </a:xfrm>
        </p:grpSpPr>
        <p:sp>
          <p:nvSpPr>
            <p:cNvPr id="893" name="Google Shape;893;p2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23"/>
          <p:cNvGrpSpPr/>
          <p:nvPr/>
        </p:nvGrpSpPr>
        <p:grpSpPr>
          <a:xfrm>
            <a:off x="357713" y="905775"/>
            <a:ext cx="357454" cy="956304"/>
            <a:chOff x="357713" y="600975"/>
            <a:chExt cx="357454" cy="956304"/>
          </a:xfrm>
        </p:grpSpPr>
        <p:sp>
          <p:nvSpPr>
            <p:cNvPr id="896" name="Google Shape;896;p23"/>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3"/>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3"/>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3"/>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23"/>
          <p:cNvGrpSpPr/>
          <p:nvPr/>
        </p:nvGrpSpPr>
        <p:grpSpPr>
          <a:xfrm>
            <a:off x="5258308" y="722871"/>
            <a:ext cx="793256" cy="182899"/>
            <a:chOff x="2685575" y="2835950"/>
            <a:chExt cx="433000" cy="99825"/>
          </a:xfrm>
        </p:grpSpPr>
        <p:sp>
          <p:nvSpPr>
            <p:cNvPr id="901" name="Google Shape;901;p2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23"/>
          <p:cNvGrpSpPr/>
          <p:nvPr/>
        </p:nvGrpSpPr>
        <p:grpSpPr>
          <a:xfrm>
            <a:off x="1587414" y="-1495728"/>
            <a:ext cx="2019176" cy="2019176"/>
            <a:chOff x="1943325" y="-220375"/>
            <a:chExt cx="1298672" cy="1298672"/>
          </a:xfrm>
        </p:grpSpPr>
        <p:sp>
          <p:nvSpPr>
            <p:cNvPr id="906" name="Google Shape;906;p2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23"/>
          <p:cNvGrpSpPr/>
          <p:nvPr/>
        </p:nvGrpSpPr>
        <p:grpSpPr>
          <a:xfrm>
            <a:off x="8366565" y="3429220"/>
            <a:ext cx="1965289" cy="517060"/>
            <a:chOff x="3539975" y="3523525"/>
            <a:chExt cx="745925" cy="196250"/>
          </a:xfrm>
        </p:grpSpPr>
        <p:sp>
          <p:nvSpPr>
            <p:cNvPr id="955" name="Google Shape;955;p2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1" name="Google Shape;971;p23"/>
          <p:cNvSpPr/>
          <p:nvPr/>
        </p:nvSpPr>
        <p:spPr>
          <a:xfrm rot="-5400000">
            <a:off x="6334322" y="33556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rgbClr val="FFFFFF"/>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3"/>
          <p:cNvSpPr/>
          <p:nvPr/>
        </p:nvSpPr>
        <p:spPr>
          <a:xfrm>
            <a:off x="4572000" y="40509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73" name="Google Shape;973;p23"/>
          <p:cNvPicPr preferRelativeResize="0"/>
          <p:nvPr/>
        </p:nvPicPr>
        <p:blipFill>
          <a:blip r:embed="rId3">
            <a:alphaModFix/>
          </a:blip>
          <a:stretch>
            <a:fillRect/>
          </a:stretch>
        </p:blipFill>
        <p:spPr>
          <a:xfrm>
            <a:off x="7294914" y="-963850"/>
            <a:ext cx="2527512" cy="2681250"/>
          </a:xfrm>
          <a:prstGeom prst="rect">
            <a:avLst/>
          </a:prstGeom>
          <a:noFill/>
          <a:ln>
            <a:noFill/>
          </a:ln>
        </p:spPr>
      </p:pic>
      <p:grpSp>
        <p:nvGrpSpPr>
          <p:cNvPr id="974" name="Google Shape;974;p23"/>
          <p:cNvGrpSpPr/>
          <p:nvPr/>
        </p:nvGrpSpPr>
        <p:grpSpPr>
          <a:xfrm rot="10800000">
            <a:off x="-1284662" y="4546071"/>
            <a:ext cx="3952129" cy="3175881"/>
            <a:chOff x="5256209" y="-1994879"/>
            <a:chExt cx="3952129" cy="3175881"/>
          </a:xfrm>
        </p:grpSpPr>
        <p:sp>
          <p:nvSpPr>
            <p:cNvPr id="975" name="Google Shape;975;p2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Bai Jamjuree"/>
              <a:buChar char="●"/>
              <a:defRPr sz="1800">
                <a:solidFill>
                  <a:schemeClr val="dk2"/>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dk2"/>
              </a:buClr>
              <a:buSzPts val="1400"/>
              <a:buFont typeface="Bai Jamjuree"/>
              <a:buChar char="○"/>
              <a:defRPr>
                <a:solidFill>
                  <a:schemeClr val="dk2"/>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dk2"/>
              </a:buClr>
              <a:buSzPts val="1400"/>
              <a:buFont typeface="Bai Jamjuree"/>
              <a:buChar char="■"/>
              <a:defRPr>
                <a:solidFill>
                  <a:schemeClr val="dk2"/>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dk2"/>
              </a:buClr>
              <a:buSzPts val="1400"/>
              <a:buFont typeface="Bai Jamjuree"/>
              <a:buChar char="●"/>
              <a:defRPr>
                <a:solidFill>
                  <a:schemeClr val="dk2"/>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dk2"/>
              </a:buClr>
              <a:buSzPts val="1400"/>
              <a:buFont typeface="Bai Jamjuree"/>
              <a:buChar char="○"/>
              <a:defRPr>
                <a:solidFill>
                  <a:schemeClr val="dk2"/>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dk2"/>
              </a:buClr>
              <a:buSzPts val="1400"/>
              <a:buFont typeface="Bai Jamjuree"/>
              <a:buChar char="■"/>
              <a:defRPr>
                <a:solidFill>
                  <a:schemeClr val="dk2"/>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dk2"/>
              </a:buClr>
              <a:buSzPts val="1400"/>
              <a:buFont typeface="Bai Jamjuree"/>
              <a:buChar char="●"/>
              <a:defRPr>
                <a:solidFill>
                  <a:schemeClr val="dk2"/>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dk2"/>
              </a:buClr>
              <a:buSzPts val="1400"/>
              <a:buFont typeface="Bai Jamjuree"/>
              <a:buChar char="○"/>
              <a:defRPr>
                <a:solidFill>
                  <a:schemeClr val="dk2"/>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dk2"/>
              </a:buClr>
              <a:buSzPts val="1400"/>
              <a:buFont typeface="Bai Jamjuree"/>
              <a:buChar char="■"/>
              <a:defRPr>
                <a:solidFill>
                  <a:schemeClr val="dk2"/>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59" r:id="rId6"/>
    <p:sldLayoutId id="2147483662" r:id="rId7"/>
    <p:sldLayoutId id="2147483668" r:id="rId8"/>
    <p:sldLayoutId id="2147483669" r:id="rId9"/>
    <p:sldLayoutId id="2147483670" r:id="rId10"/>
    <p:sldLayoutId id="2147483674" r:id="rId11"/>
    <p:sldLayoutId id="2147483683" r:id="rId12"/>
    <p:sldLayoutId id="2147483684" r:id="rId13"/>
    <p:sldLayoutId id="2147483688" r:id="rId14"/>
    <p:sldLayoutId id="2147483689" r:id="rId15"/>
    <p:sldLayoutId id="2147483690" r:id="rId16"/>
    <p:sldLayoutId id="2147483691"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7.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4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p>
            <a:pPr marL="0" lvl="0" indent="0" algn="ctr" rtl="0">
              <a:spcBef>
                <a:spcPts val="0"/>
              </a:spcBef>
              <a:spcAft>
                <a:spcPts val="200"/>
              </a:spcAft>
              <a:buNone/>
            </a:pPr>
            <a:r>
              <a:rPr lang="en" sz="5800" dirty="0"/>
              <a:t>AI Chatbot</a:t>
            </a:r>
            <a:endParaRPr sz="5050" dirty="0">
              <a:solidFill>
                <a:schemeClr val="dk2"/>
              </a:solidFill>
            </a:endParaRPr>
          </a:p>
        </p:txBody>
      </p:sp>
      <p:sp>
        <p:nvSpPr>
          <p:cNvPr id="1732" name="Google Shape;1732;p42"/>
          <p:cNvSpPr txBox="1">
            <a:spLocks noGrp="1"/>
          </p:cNvSpPr>
          <p:nvPr>
            <p:ph type="subTitle" idx="1"/>
          </p:nvPr>
        </p:nvSpPr>
        <p:spPr>
          <a:xfrm>
            <a:off x="1139667" y="3005045"/>
            <a:ext cx="6647100" cy="3780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Clr>
                <a:schemeClr val="dk1"/>
              </a:buClr>
              <a:buSzPts val="1100"/>
              <a:buFont typeface="Arial"/>
              <a:buNone/>
            </a:pPr>
            <a:r>
              <a:rPr lang="en-US" dirty="0" err="1"/>
              <a:t>Sinh</a:t>
            </a:r>
            <a:r>
              <a:rPr lang="en-US" dirty="0"/>
              <a:t> </a:t>
            </a:r>
            <a:r>
              <a:rPr lang="en-US" dirty="0" err="1"/>
              <a:t>viên</a:t>
            </a:r>
            <a:r>
              <a:rPr lang="en-US" dirty="0"/>
              <a:t> </a:t>
            </a:r>
            <a:r>
              <a:rPr lang="en-US" dirty="0" err="1"/>
              <a:t>thực</a:t>
            </a:r>
            <a:r>
              <a:rPr lang="en-US" dirty="0"/>
              <a:t> </a:t>
            </a:r>
            <a:r>
              <a:rPr lang="en-US" dirty="0" err="1"/>
              <a:t>hiện</a:t>
            </a:r>
            <a:r>
              <a:rPr lang="en-US" dirty="0"/>
              <a:t>:</a:t>
            </a:r>
          </a:p>
          <a:p>
            <a:pPr marL="0" lvl="0" indent="0" algn="ctr" rtl="0">
              <a:spcBef>
                <a:spcPts val="0"/>
              </a:spcBef>
              <a:spcAft>
                <a:spcPts val="0"/>
              </a:spcAft>
              <a:buClr>
                <a:schemeClr val="dk1"/>
              </a:buClr>
              <a:buSzPts val="1100"/>
              <a:buFont typeface="Arial"/>
              <a:buNone/>
            </a:pPr>
            <a:r>
              <a:rPr lang="en-US" dirty="0" err="1"/>
              <a:t>Trần</a:t>
            </a:r>
            <a:r>
              <a:rPr lang="en-US" dirty="0"/>
              <a:t> Mai </a:t>
            </a:r>
            <a:r>
              <a:rPr lang="en-US" dirty="0" err="1"/>
              <a:t>Hữu</a:t>
            </a:r>
            <a:r>
              <a:rPr lang="en-US" dirty="0"/>
              <a:t> </a:t>
            </a:r>
            <a:r>
              <a:rPr lang="en-US" dirty="0" err="1"/>
              <a:t>Dũng</a:t>
            </a:r>
            <a:r>
              <a:rPr lang="en-US" dirty="0"/>
              <a:t> – 20182449</a:t>
            </a:r>
          </a:p>
          <a:p>
            <a:pPr marL="0" lvl="0" indent="0" algn="ctr" rtl="0">
              <a:spcBef>
                <a:spcPts val="0"/>
              </a:spcBef>
              <a:spcAft>
                <a:spcPts val="0"/>
              </a:spcAft>
              <a:buClr>
                <a:schemeClr val="dk1"/>
              </a:buClr>
              <a:buSzPts val="1100"/>
              <a:buFont typeface="Arial"/>
              <a:buNone/>
            </a:pPr>
            <a:r>
              <a:rPr lang="en-US" dirty="0" err="1"/>
              <a:t>Nguyễn</a:t>
            </a:r>
            <a:r>
              <a:rPr lang="en-US" dirty="0"/>
              <a:t> </a:t>
            </a:r>
            <a:r>
              <a:rPr lang="en-US" dirty="0" err="1"/>
              <a:t>Hồng</a:t>
            </a:r>
            <a:r>
              <a:rPr lang="en-US" dirty="0"/>
              <a:t> </a:t>
            </a:r>
            <a:r>
              <a:rPr lang="en-US" dirty="0" err="1"/>
              <a:t>Sơn</a:t>
            </a:r>
            <a:r>
              <a:rPr lang="en-US" dirty="0"/>
              <a:t> - 20182757</a:t>
            </a:r>
          </a:p>
        </p:txBody>
      </p:sp>
      <p:sp>
        <p:nvSpPr>
          <p:cNvPr id="1733" name="Google Shape;1733;p42"/>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4" name="Google Shape;1734;p42"/>
          <p:cNvCxnSpPr/>
          <p:nvPr/>
        </p:nvCxnSpPr>
        <p:spPr>
          <a:xfrm>
            <a:off x="1979864" y="2368699"/>
            <a:ext cx="54165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grpSp>
        <p:nvGrpSpPr>
          <p:cNvPr id="1906" name="Google Shape;1906;p49"/>
          <p:cNvGrpSpPr/>
          <p:nvPr/>
        </p:nvGrpSpPr>
        <p:grpSpPr>
          <a:xfrm>
            <a:off x="7544508" y="-1836055"/>
            <a:ext cx="4000413" cy="3175881"/>
            <a:chOff x="5207925" y="-1994879"/>
            <a:chExt cx="4000413" cy="3175881"/>
          </a:xfrm>
        </p:grpSpPr>
        <p:sp>
          <p:nvSpPr>
            <p:cNvPr id="1907" name="Google Shape;1907;p4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2" name="Picture 51">
            <a:extLst>
              <a:ext uri="{FF2B5EF4-FFF2-40B4-BE49-F238E27FC236}">
                <a16:creationId xmlns:a16="http://schemas.microsoft.com/office/drawing/2014/main" id="{7E885F63-8501-A710-D8A6-C803BA647085}"/>
              </a:ext>
            </a:extLst>
          </p:cNvPr>
          <p:cNvPicPr>
            <a:picLocks noChangeAspect="1"/>
          </p:cNvPicPr>
          <p:nvPr/>
        </p:nvPicPr>
        <p:blipFill>
          <a:blip r:embed="rId3"/>
          <a:stretch>
            <a:fillRect/>
          </a:stretch>
        </p:blipFill>
        <p:spPr>
          <a:xfrm>
            <a:off x="3056603" y="451629"/>
            <a:ext cx="924054" cy="743054"/>
          </a:xfrm>
          <a:prstGeom prst="rect">
            <a:avLst/>
          </a:prstGeom>
        </p:spPr>
      </p:pic>
      <p:sp>
        <p:nvSpPr>
          <p:cNvPr id="2" name="TextBox 1">
            <a:extLst>
              <a:ext uri="{FF2B5EF4-FFF2-40B4-BE49-F238E27FC236}">
                <a16:creationId xmlns:a16="http://schemas.microsoft.com/office/drawing/2014/main" id="{9B6EC5C6-F52A-4102-3D31-DC1716EB6968}"/>
              </a:ext>
            </a:extLst>
          </p:cNvPr>
          <p:cNvSpPr txBox="1"/>
          <p:nvPr/>
        </p:nvSpPr>
        <p:spPr>
          <a:xfrm>
            <a:off x="2105142" y="439001"/>
            <a:ext cx="5101076" cy="646331"/>
          </a:xfrm>
          <a:prstGeom prst="rect">
            <a:avLst/>
          </a:prstGeom>
          <a:noFill/>
        </p:spPr>
        <p:txBody>
          <a:bodyPr wrap="none" rtlCol="0">
            <a:spAutoFit/>
          </a:bodyPr>
          <a:lstStyle/>
          <a:p>
            <a:r>
              <a:rPr lang="en-US" sz="3600" dirty="0">
                <a:solidFill>
                  <a:schemeClr val="bg2"/>
                </a:solidFill>
                <a:latin typeface="Adelle Sans"/>
              </a:rPr>
              <a:t>Message in – message out</a:t>
            </a:r>
          </a:p>
        </p:txBody>
      </p:sp>
      <p:sp>
        <p:nvSpPr>
          <p:cNvPr id="4" name="AutoShape 4">
            <a:extLst>
              <a:ext uri="{FF2B5EF4-FFF2-40B4-BE49-F238E27FC236}">
                <a16:creationId xmlns:a16="http://schemas.microsoft.com/office/drawing/2014/main" id="{0ED90953-C4AB-148F-4379-169CAD704A24}"/>
              </a:ext>
            </a:extLst>
          </p:cNvPr>
          <p:cNvSpPr>
            <a:spLocks noChangeAspect="1" noChangeArrowheads="1"/>
          </p:cNvSpPr>
          <p:nvPr/>
        </p:nvSpPr>
        <p:spPr bwMode="auto">
          <a:xfrm>
            <a:off x="1821543" y="-178707"/>
            <a:ext cx="2902857" cy="29028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a:extLst>
              <a:ext uri="{FF2B5EF4-FFF2-40B4-BE49-F238E27FC236}">
                <a16:creationId xmlns:a16="http://schemas.microsoft.com/office/drawing/2014/main" id="{5E138BDE-AAE7-AD03-0B13-D54E7F0E08ED}"/>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pic>
        <p:nvPicPr>
          <p:cNvPr id="7" name="Picture 6">
            <a:extLst>
              <a:ext uri="{FF2B5EF4-FFF2-40B4-BE49-F238E27FC236}">
                <a16:creationId xmlns:a16="http://schemas.microsoft.com/office/drawing/2014/main" id="{F59F1AF3-9037-460A-477F-C5B1EDC34301}"/>
              </a:ext>
            </a:extLst>
          </p:cNvPr>
          <p:cNvPicPr>
            <a:picLocks noChangeAspect="1"/>
          </p:cNvPicPr>
          <p:nvPr/>
        </p:nvPicPr>
        <p:blipFill>
          <a:blip r:embed="rId4"/>
          <a:stretch>
            <a:fillRect/>
          </a:stretch>
        </p:blipFill>
        <p:spPr>
          <a:xfrm>
            <a:off x="767287" y="3341858"/>
            <a:ext cx="2675709" cy="1586558"/>
          </a:xfrm>
          <a:prstGeom prst="rect">
            <a:avLst/>
          </a:prstGeom>
        </p:spPr>
      </p:pic>
      <p:pic>
        <p:nvPicPr>
          <p:cNvPr id="14" name="Picture 13">
            <a:extLst>
              <a:ext uri="{FF2B5EF4-FFF2-40B4-BE49-F238E27FC236}">
                <a16:creationId xmlns:a16="http://schemas.microsoft.com/office/drawing/2014/main" id="{01B5E9EF-8FE2-208E-6481-295D2CE40E2C}"/>
              </a:ext>
            </a:extLst>
          </p:cNvPr>
          <p:cNvPicPr>
            <a:picLocks noChangeAspect="1"/>
          </p:cNvPicPr>
          <p:nvPr/>
        </p:nvPicPr>
        <p:blipFill>
          <a:blip r:embed="rId5"/>
          <a:stretch>
            <a:fillRect/>
          </a:stretch>
        </p:blipFill>
        <p:spPr>
          <a:xfrm>
            <a:off x="718909" y="1876856"/>
            <a:ext cx="3838575" cy="1962150"/>
          </a:xfrm>
          <a:prstGeom prst="rect">
            <a:avLst/>
          </a:prstGeom>
        </p:spPr>
      </p:pic>
      <p:pic>
        <p:nvPicPr>
          <p:cNvPr id="5" name="Picture 4">
            <a:extLst>
              <a:ext uri="{FF2B5EF4-FFF2-40B4-BE49-F238E27FC236}">
                <a16:creationId xmlns:a16="http://schemas.microsoft.com/office/drawing/2014/main" id="{42B746F7-F063-7D84-F00A-E2B3926340D6}"/>
              </a:ext>
            </a:extLst>
          </p:cNvPr>
          <p:cNvPicPr>
            <a:picLocks noChangeAspect="1"/>
          </p:cNvPicPr>
          <p:nvPr/>
        </p:nvPicPr>
        <p:blipFill>
          <a:blip r:embed="rId6"/>
          <a:stretch>
            <a:fillRect/>
          </a:stretch>
        </p:blipFill>
        <p:spPr>
          <a:xfrm>
            <a:off x="5171534" y="2017363"/>
            <a:ext cx="3416476" cy="1276416"/>
          </a:xfrm>
          <a:prstGeom prst="rect">
            <a:avLst/>
          </a:prstGeom>
        </p:spPr>
      </p:pic>
    </p:spTree>
    <p:extLst>
      <p:ext uri="{BB962C8B-B14F-4D97-AF65-F5344CB8AC3E}">
        <p14:creationId xmlns:p14="http://schemas.microsoft.com/office/powerpoint/2010/main" val="3794106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grpSp>
        <p:nvGrpSpPr>
          <p:cNvPr id="1906" name="Google Shape;1906;p49"/>
          <p:cNvGrpSpPr/>
          <p:nvPr/>
        </p:nvGrpSpPr>
        <p:grpSpPr>
          <a:xfrm>
            <a:off x="6622850" y="-2018079"/>
            <a:ext cx="4000413" cy="3175881"/>
            <a:chOff x="5207925" y="-1994879"/>
            <a:chExt cx="4000413" cy="3175881"/>
          </a:xfrm>
        </p:grpSpPr>
        <p:sp>
          <p:nvSpPr>
            <p:cNvPr id="1907" name="Google Shape;1907;p4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2" name="Picture 51">
            <a:extLst>
              <a:ext uri="{FF2B5EF4-FFF2-40B4-BE49-F238E27FC236}">
                <a16:creationId xmlns:a16="http://schemas.microsoft.com/office/drawing/2014/main" id="{7E885F63-8501-A710-D8A6-C803BA647085}"/>
              </a:ext>
            </a:extLst>
          </p:cNvPr>
          <p:cNvPicPr>
            <a:picLocks noChangeAspect="1"/>
          </p:cNvPicPr>
          <p:nvPr/>
        </p:nvPicPr>
        <p:blipFill>
          <a:blip r:embed="rId3"/>
          <a:stretch>
            <a:fillRect/>
          </a:stretch>
        </p:blipFill>
        <p:spPr>
          <a:xfrm>
            <a:off x="3056603" y="451629"/>
            <a:ext cx="924054" cy="743054"/>
          </a:xfrm>
          <a:prstGeom prst="rect">
            <a:avLst/>
          </a:prstGeom>
        </p:spPr>
      </p:pic>
      <p:sp>
        <p:nvSpPr>
          <p:cNvPr id="2" name="TextBox 1">
            <a:extLst>
              <a:ext uri="{FF2B5EF4-FFF2-40B4-BE49-F238E27FC236}">
                <a16:creationId xmlns:a16="http://schemas.microsoft.com/office/drawing/2014/main" id="{9B6EC5C6-F52A-4102-3D31-DC1716EB6968}"/>
              </a:ext>
            </a:extLst>
          </p:cNvPr>
          <p:cNvSpPr txBox="1"/>
          <p:nvPr/>
        </p:nvSpPr>
        <p:spPr>
          <a:xfrm>
            <a:off x="2105142" y="439001"/>
            <a:ext cx="4533613" cy="646331"/>
          </a:xfrm>
          <a:prstGeom prst="rect">
            <a:avLst/>
          </a:prstGeom>
          <a:noFill/>
        </p:spPr>
        <p:txBody>
          <a:bodyPr wrap="none" rtlCol="0">
            <a:spAutoFit/>
          </a:bodyPr>
          <a:lstStyle/>
          <a:p>
            <a:r>
              <a:rPr lang="en-US" sz="3600" dirty="0">
                <a:solidFill>
                  <a:schemeClr val="bg2"/>
                </a:solidFill>
                <a:latin typeface="Adelle Sans"/>
              </a:rPr>
              <a:t>Questions and answers</a:t>
            </a:r>
          </a:p>
        </p:txBody>
      </p:sp>
      <p:sp>
        <p:nvSpPr>
          <p:cNvPr id="4" name="AutoShape 4">
            <a:extLst>
              <a:ext uri="{FF2B5EF4-FFF2-40B4-BE49-F238E27FC236}">
                <a16:creationId xmlns:a16="http://schemas.microsoft.com/office/drawing/2014/main" id="{0ED90953-C4AB-148F-4379-169CAD704A24}"/>
              </a:ext>
            </a:extLst>
          </p:cNvPr>
          <p:cNvSpPr>
            <a:spLocks noChangeAspect="1" noChangeArrowheads="1"/>
          </p:cNvSpPr>
          <p:nvPr/>
        </p:nvSpPr>
        <p:spPr bwMode="auto">
          <a:xfrm>
            <a:off x="1821543" y="-178707"/>
            <a:ext cx="2902857" cy="29028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a:extLst>
              <a:ext uri="{FF2B5EF4-FFF2-40B4-BE49-F238E27FC236}">
                <a16:creationId xmlns:a16="http://schemas.microsoft.com/office/drawing/2014/main" id="{5E138BDE-AAE7-AD03-0B13-D54E7F0E08ED}"/>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pic>
        <p:nvPicPr>
          <p:cNvPr id="16" name="Picture 15">
            <a:extLst>
              <a:ext uri="{FF2B5EF4-FFF2-40B4-BE49-F238E27FC236}">
                <a16:creationId xmlns:a16="http://schemas.microsoft.com/office/drawing/2014/main" id="{B4639B16-CE7D-2CC2-D77D-80A1C3C102CF}"/>
              </a:ext>
            </a:extLst>
          </p:cNvPr>
          <p:cNvPicPr>
            <a:picLocks noChangeAspect="1"/>
          </p:cNvPicPr>
          <p:nvPr/>
        </p:nvPicPr>
        <p:blipFill>
          <a:blip r:embed="rId4"/>
          <a:stretch>
            <a:fillRect/>
          </a:stretch>
        </p:blipFill>
        <p:spPr>
          <a:xfrm>
            <a:off x="731156" y="1520151"/>
            <a:ext cx="6499002" cy="3103919"/>
          </a:xfrm>
          <a:prstGeom prst="rect">
            <a:avLst/>
          </a:prstGeom>
        </p:spPr>
      </p:pic>
      <p:pic>
        <p:nvPicPr>
          <p:cNvPr id="18" name="Picture 17">
            <a:extLst>
              <a:ext uri="{FF2B5EF4-FFF2-40B4-BE49-F238E27FC236}">
                <a16:creationId xmlns:a16="http://schemas.microsoft.com/office/drawing/2014/main" id="{FAC36588-493C-4699-09E4-F264575F250D}"/>
              </a:ext>
            </a:extLst>
          </p:cNvPr>
          <p:cNvPicPr>
            <a:picLocks noChangeAspect="1"/>
          </p:cNvPicPr>
          <p:nvPr/>
        </p:nvPicPr>
        <p:blipFill>
          <a:blip r:embed="rId5"/>
          <a:stretch>
            <a:fillRect/>
          </a:stretch>
        </p:blipFill>
        <p:spPr>
          <a:xfrm>
            <a:off x="1047134" y="2124259"/>
            <a:ext cx="1058007" cy="501527"/>
          </a:xfrm>
          <a:prstGeom prst="rect">
            <a:avLst/>
          </a:prstGeom>
        </p:spPr>
      </p:pic>
      <p:pic>
        <p:nvPicPr>
          <p:cNvPr id="51" name="Picture 50">
            <a:extLst>
              <a:ext uri="{FF2B5EF4-FFF2-40B4-BE49-F238E27FC236}">
                <a16:creationId xmlns:a16="http://schemas.microsoft.com/office/drawing/2014/main" id="{8302594E-FEDD-126A-1937-FFA9CB42F799}"/>
              </a:ext>
            </a:extLst>
          </p:cNvPr>
          <p:cNvPicPr>
            <a:picLocks noChangeAspect="1"/>
          </p:cNvPicPr>
          <p:nvPr/>
        </p:nvPicPr>
        <p:blipFill>
          <a:blip r:embed="rId5"/>
          <a:stretch>
            <a:fillRect/>
          </a:stretch>
        </p:blipFill>
        <p:spPr>
          <a:xfrm>
            <a:off x="1097862" y="3802744"/>
            <a:ext cx="1007279" cy="230757"/>
          </a:xfrm>
          <a:prstGeom prst="rect">
            <a:avLst/>
          </a:prstGeom>
        </p:spPr>
      </p:pic>
      <p:sp>
        <p:nvSpPr>
          <p:cNvPr id="19" name="TextBox 18">
            <a:extLst>
              <a:ext uri="{FF2B5EF4-FFF2-40B4-BE49-F238E27FC236}">
                <a16:creationId xmlns:a16="http://schemas.microsoft.com/office/drawing/2014/main" id="{3370D3AA-C9B4-221F-DBC5-20D5B6BC9DD8}"/>
              </a:ext>
            </a:extLst>
          </p:cNvPr>
          <p:cNvSpPr txBox="1"/>
          <p:nvPr/>
        </p:nvSpPr>
        <p:spPr>
          <a:xfrm>
            <a:off x="1129502" y="2146279"/>
            <a:ext cx="943998" cy="600164"/>
          </a:xfrm>
          <a:prstGeom prst="rect">
            <a:avLst/>
          </a:prstGeom>
          <a:noFill/>
        </p:spPr>
        <p:txBody>
          <a:bodyPr wrap="square" rtlCol="0">
            <a:spAutoFit/>
          </a:bodyPr>
          <a:lstStyle/>
          <a:p>
            <a:r>
              <a:rPr lang="en-US" sz="1100" dirty="0"/>
              <a:t>“Ở </a:t>
            </a:r>
            <a:r>
              <a:rPr lang="en-US" sz="1100" dirty="0" err="1"/>
              <a:t>đây</a:t>
            </a:r>
            <a:r>
              <a:rPr lang="en-US" sz="1100" dirty="0"/>
              <a:t> </a:t>
            </a:r>
            <a:r>
              <a:rPr lang="en-US" sz="1100" dirty="0" err="1"/>
              <a:t>có</a:t>
            </a:r>
            <a:r>
              <a:rPr lang="en-US" sz="1100" dirty="0"/>
              <a:t> </a:t>
            </a:r>
            <a:r>
              <a:rPr lang="en-US" sz="1100" dirty="0" err="1"/>
              <a:t>những</a:t>
            </a:r>
            <a:r>
              <a:rPr lang="en-US" sz="1100" dirty="0"/>
              <a:t> </a:t>
            </a:r>
            <a:r>
              <a:rPr lang="en-US" sz="1100" dirty="0" err="1"/>
              <a:t>loại</a:t>
            </a:r>
            <a:r>
              <a:rPr lang="en-US" sz="1100" dirty="0"/>
              <a:t> </a:t>
            </a:r>
            <a:r>
              <a:rPr lang="en-US" sz="1100" dirty="0" err="1"/>
              <a:t>cà</a:t>
            </a:r>
            <a:r>
              <a:rPr lang="en-US" sz="1100" dirty="0"/>
              <a:t> </a:t>
            </a:r>
            <a:r>
              <a:rPr lang="en-US" sz="1100" dirty="0" err="1"/>
              <a:t>phê</a:t>
            </a:r>
            <a:r>
              <a:rPr lang="en-US" sz="1100" dirty="0"/>
              <a:t> </a:t>
            </a:r>
            <a:r>
              <a:rPr lang="en-US" sz="1100" dirty="0" err="1"/>
              <a:t>nào</a:t>
            </a:r>
            <a:r>
              <a:rPr lang="en-US" sz="1100" dirty="0"/>
              <a:t>”</a:t>
            </a:r>
          </a:p>
        </p:txBody>
      </p:sp>
      <p:sp>
        <p:nvSpPr>
          <p:cNvPr id="20" name="TextBox 19">
            <a:extLst>
              <a:ext uri="{FF2B5EF4-FFF2-40B4-BE49-F238E27FC236}">
                <a16:creationId xmlns:a16="http://schemas.microsoft.com/office/drawing/2014/main" id="{0A999979-00E5-C5EF-A7E8-71B5AC2D4528}"/>
              </a:ext>
            </a:extLst>
          </p:cNvPr>
          <p:cNvSpPr txBox="1"/>
          <p:nvPr/>
        </p:nvSpPr>
        <p:spPr>
          <a:xfrm>
            <a:off x="1194816" y="3702678"/>
            <a:ext cx="1007279" cy="430887"/>
          </a:xfrm>
          <a:prstGeom prst="rect">
            <a:avLst/>
          </a:prstGeom>
          <a:noFill/>
        </p:spPr>
        <p:txBody>
          <a:bodyPr wrap="square" rtlCol="0">
            <a:spAutoFit/>
          </a:bodyPr>
          <a:lstStyle/>
          <a:p>
            <a:r>
              <a:rPr lang="en-US" sz="1100" dirty="0"/>
              <a:t>“</a:t>
            </a:r>
            <a:r>
              <a:rPr lang="en-US" sz="1100" dirty="0" err="1"/>
              <a:t>Chúng</a:t>
            </a:r>
            <a:r>
              <a:rPr lang="en-US" sz="1100" dirty="0"/>
              <a:t> </a:t>
            </a:r>
            <a:r>
              <a:rPr lang="en-US" sz="1100" dirty="0" err="1"/>
              <a:t>tôi</a:t>
            </a:r>
            <a:r>
              <a:rPr lang="en-US" sz="1100" dirty="0"/>
              <a:t> </a:t>
            </a:r>
            <a:r>
              <a:rPr lang="en-US" sz="1100" dirty="0" err="1"/>
              <a:t>có</a:t>
            </a:r>
            <a:r>
              <a:rPr lang="en-US" sz="1100" dirty="0"/>
              <a:t> </a:t>
            </a:r>
            <a:r>
              <a:rPr lang="en-US" sz="1100" dirty="0" err="1"/>
              <a:t>đen</a:t>
            </a:r>
            <a:r>
              <a:rPr lang="en-US" sz="1100" dirty="0"/>
              <a:t> </a:t>
            </a:r>
            <a:r>
              <a:rPr lang="en-US" sz="1100" dirty="0" err="1"/>
              <a:t>đá</a:t>
            </a:r>
            <a:r>
              <a:rPr lang="en-US" sz="1100" dirty="0"/>
              <a:t>”</a:t>
            </a:r>
          </a:p>
        </p:txBody>
      </p:sp>
    </p:spTree>
    <p:extLst>
      <p:ext uri="{BB962C8B-B14F-4D97-AF65-F5344CB8AC3E}">
        <p14:creationId xmlns:p14="http://schemas.microsoft.com/office/powerpoint/2010/main" val="366279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grpSp>
        <p:nvGrpSpPr>
          <p:cNvPr id="1906" name="Google Shape;1906;p49"/>
          <p:cNvGrpSpPr/>
          <p:nvPr/>
        </p:nvGrpSpPr>
        <p:grpSpPr>
          <a:xfrm>
            <a:off x="6622850" y="-2018079"/>
            <a:ext cx="4000413" cy="3175881"/>
            <a:chOff x="5207925" y="-1994879"/>
            <a:chExt cx="4000413" cy="3175881"/>
          </a:xfrm>
        </p:grpSpPr>
        <p:sp>
          <p:nvSpPr>
            <p:cNvPr id="1907" name="Google Shape;1907;p4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2" name="Picture 51">
            <a:extLst>
              <a:ext uri="{FF2B5EF4-FFF2-40B4-BE49-F238E27FC236}">
                <a16:creationId xmlns:a16="http://schemas.microsoft.com/office/drawing/2014/main" id="{7E885F63-8501-A710-D8A6-C803BA647085}"/>
              </a:ext>
            </a:extLst>
          </p:cNvPr>
          <p:cNvPicPr>
            <a:picLocks noChangeAspect="1"/>
          </p:cNvPicPr>
          <p:nvPr/>
        </p:nvPicPr>
        <p:blipFill>
          <a:blip r:embed="rId3"/>
          <a:stretch>
            <a:fillRect/>
          </a:stretch>
        </p:blipFill>
        <p:spPr>
          <a:xfrm>
            <a:off x="3056603" y="451629"/>
            <a:ext cx="924054" cy="743054"/>
          </a:xfrm>
          <a:prstGeom prst="rect">
            <a:avLst/>
          </a:prstGeom>
        </p:spPr>
      </p:pic>
      <p:sp>
        <p:nvSpPr>
          <p:cNvPr id="2" name="TextBox 1">
            <a:extLst>
              <a:ext uri="{FF2B5EF4-FFF2-40B4-BE49-F238E27FC236}">
                <a16:creationId xmlns:a16="http://schemas.microsoft.com/office/drawing/2014/main" id="{9B6EC5C6-F52A-4102-3D31-DC1716EB6968}"/>
              </a:ext>
            </a:extLst>
          </p:cNvPr>
          <p:cNvSpPr txBox="1"/>
          <p:nvPr/>
        </p:nvSpPr>
        <p:spPr>
          <a:xfrm>
            <a:off x="2105142" y="439001"/>
            <a:ext cx="3217547" cy="646331"/>
          </a:xfrm>
          <a:prstGeom prst="rect">
            <a:avLst/>
          </a:prstGeom>
          <a:noFill/>
        </p:spPr>
        <p:txBody>
          <a:bodyPr wrap="none" rtlCol="0">
            <a:spAutoFit/>
          </a:bodyPr>
          <a:lstStyle/>
          <a:p>
            <a:r>
              <a:rPr lang="en-US" sz="3600" dirty="0">
                <a:solidFill>
                  <a:schemeClr val="bg2"/>
                </a:solidFill>
                <a:latin typeface="Adelle Sans"/>
              </a:rPr>
              <a:t>Process Pipeline</a:t>
            </a:r>
          </a:p>
        </p:txBody>
      </p:sp>
      <p:sp>
        <p:nvSpPr>
          <p:cNvPr id="4" name="AutoShape 4">
            <a:extLst>
              <a:ext uri="{FF2B5EF4-FFF2-40B4-BE49-F238E27FC236}">
                <a16:creationId xmlns:a16="http://schemas.microsoft.com/office/drawing/2014/main" id="{0ED90953-C4AB-148F-4379-169CAD704A24}"/>
              </a:ext>
            </a:extLst>
          </p:cNvPr>
          <p:cNvSpPr>
            <a:spLocks noChangeAspect="1" noChangeArrowheads="1"/>
          </p:cNvSpPr>
          <p:nvPr/>
        </p:nvSpPr>
        <p:spPr bwMode="auto">
          <a:xfrm>
            <a:off x="1821543" y="-178707"/>
            <a:ext cx="2902857" cy="29028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a:extLst>
              <a:ext uri="{FF2B5EF4-FFF2-40B4-BE49-F238E27FC236}">
                <a16:creationId xmlns:a16="http://schemas.microsoft.com/office/drawing/2014/main" id="{5E138BDE-AAE7-AD03-0B13-D54E7F0E08ED}"/>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pic>
        <p:nvPicPr>
          <p:cNvPr id="5" name="Picture 4">
            <a:extLst>
              <a:ext uri="{FF2B5EF4-FFF2-40B4-BE49-F238E27FC236}">
                <a16:creationId xmlns:a16="http://schemas.microsoft.com/office/drawing/2014/main" id="{51CFF57D-3A96-CF4F-93AE-A5E8D6DB77E1}"/>
              </a:ext>
            </a:extLst>
          </p:cNvPr>
          <p:cNvPicPr>
            <a:picLocks noChangeAspect="1"/>
          </p:cNvPicPr>
          <p:nvPr/>
        </p:nvPicPr>
        <p:blipFill>
          <a:blip r:embed="rId4"/>
          <a:stretch>
            <a:fillRect/>
          </a:stretch>
        </p:blipFill>
        <p:spPr>
          <a:xfrm>
            <a:off x="849252" y="1596069"/>
            <a:ext cx="4414702" cy="3001459"/>
          </a:xfrm>
          <a:prstGeom prst="rect">
            <a:avLst/>
          </a:prstGeom>
        </p:spPr>
      </p:pic>
      <p:sp>
        <p:nvSpPr>
          <p:cNvPr id="3" name="TextBox 2">
            <a:extLst>
              <a:ext uri="{FF2B5EF4-FFF2-40B4-BE49-F238E27FC236}">
                <a16:creationId xmlns:a16="http://schemas.microsoft.com/office/drawing/2014/main" id="{7AFA8D05-8AF8-9944-856E-760805067365}"/>
              </a:ext>
            </a:extLst>
          </p:cNvPr>
          <p:cNvSpPr txBox="1"/>
          <p:nvPr/>
        </p:nvSpPr>
        <p:spPr>
          <a:xfrm>
            <a:off x="6125029" y="1890430"/>
            <a:ext cx="2622834" cy="1169551"/>
          </a:xfrm>
          <a:prstGeom prst="rect">
            <a:avLst/>
          </a:prstGeom>
          <a:noFill/>
        </p:spPr>
        <p:txBody>
          <a:bodyPr wrap="none" rtlCol="0">
            <a:spAutoFit/>
          </a:bodyPr>
          <a:lstStyle/>
          <a:p>
            <a:r>
              <a:rPr lang="en-US" dirty="0" err="1">
                <a:solidFill>
                  <a:schemeClr val="bg1"/>
                </a:solidFill>
              </a:rPr>
              <a:t>Mã</a:t>
            </a:r>
            <a:r>
              <a:rPr lang="en-US" dirty="0">
                <a:solidFill>
                  <a:schemeClr val="bg1"/>
                </a:solidFill>
              </a:rPr>
              <a:t> </a:t>
            </a:r>
            <a:r>
              <a:rPr lang="en-US" dirty="0" err="1">
                <a:solidFill>
                  <a:schemeClr val="bg1"/>
                </a:solidFill>
              </a:rPr>
              <a:t>hóa</a:t>
            </a:r>
            <a:r>
              <a:rPr lang="en-US" dirty="0">
                <a:solidFill>
                  <a:schemeClr val="bg1"/>
                </a:solidFill>
              </a:rPr>
              <a:t>: tokenizer</a:t>
            </a:r>
          </a:p>
          <a:p>
            <a:r>
              <a:rPr lang="en-US" dirty="0" err="1">
                <a:solidFill>
                  <a:schemeClr val="bg1"/>
                </a:solidFill>
              </a:rPr>
              <a:t>Nhận</a:t>
            </a:r>
            <a:r>
              <a:rPr lang="en-US" dirty="0">
                <a:solidFill>
                  <a:schemeClr val="bg1"/>
                </a:solidFill>
              </a:rPr>
              <a:t> </a:t>
            </a:r>
            <a:r>
              <a:rPr lang="en-US" dirty="0" err="1">
                <a:solidFill>
                  <a:schemeClr val="bg1"/>
                </a:solidFill>
              </a:rPr>
              <a:t>dạng</a:t>
            </a:r>
            <a:r>
              <a:rPr lang="en-US" dirty="0">
                <a:solidFill>
                  <a:schemeClr val="bg1"/>
                </a:solidFill>
              </a:rPr>
              <a:t>: </a:t>
            </a:r>
            <a:r>
              <a:rPr lang="en-US" dirty="0" err="1">
                <a:solidFill>
                  <a:schemeClr val="bg1"/>
                </a:solidFill>
              </a:rPr>
              <a:t>Featurizer</a:t>
            </a:r>
            <a:endParaRPr lang="en-US" dirty="0">
              <a:solidFill>
                <a:schemeClr val="bg1"/>
              </a:solidFill>
            </a:endParaRPr>
          </a:p>
          <a:p>
            <a:r>
              <a:rPr lang="en-US" dirty="0" err="1">
                <a:solidFill>
                  <a:schemeClr val="bg1"/>
                </a:solidFill>
              </a:rPr>
              <a:t>Trích</a:t>
            </a:r>
            <a:r>
              <a:rPr lang="en-US" dirty="0">
                <a:solidFill>
                  <a:schemeClr val="bg1"/>
                </a:solidFill>
              </a:rPr>
              <a:t> </a:t>
            </a:r>
            <a:r>
              <a:rPr lang="en-US" dirty="0" err="1">
                <a:solidFill>
                  <a:schemeClr val="bg1"/>
                </a:solidFill>
              </a:rPr>
              <a:t>xuất</a:t>
            </a:r>
            <a:r>
              <a:rPr lang="en-US" dirty="0">
                <a:solidFill>
                  <a:schemeClr val="bg1"/>
                </a:solidFill>
              </a:rPr>
              <a:t> </a:t>
            </a:r>
            <a:r>
              <a:rPr lang="en-US" dirty="0" err="1">
                <a:solidFill>
                  <a:schemeClr val="bg1"/>
                </a:solidFill>
              </a:rPr>
              <a:t>định</a:t>
            </a:r>
            <a:r>
              <a:rPr lang="en-US" dirty="0">
                <a:solidFill>
                  <a:schemeClr val="bg1"/>
                </a:solidFill>
              </a:rPr>
              <a:t> </a:t>
            </a:r>
            <a:r>
              <a:rPr lang="en-US" dirty="0" err="1">
                <a:solidFill>
                  <a:schemeClr val="bg1"/>
                </a:solidFill>
              </a:rPr>
              <a:t>dạng</a:t>
            </a:r>
            <a:r>
              <a:rPr lang="en-US" dirty="0">
                <a:solidFill>
                  <a:schemeClr val="bg1"/>
                </a:solidFill>
              </a:rPr>
              <a:t>: Entity </a:t>
            </a:r>
          </a:p>
          <a:p>
            <a:r>
              <a:rPr lang="en-US" dirty="0">
                <a:solidFill>
                  <a:schemeClr val="bg1"/>
                </a:solidFill>
              </a:rPr>
              <a:t>Extraction</a:t>
            </a:r>
          </a:p>
          <a:p>
            <a:r>
              <a:rPr lang="en-US" dirty="0" err="1">
                <a:solidFill>
                  <a:schemeClr val="bg1"/>
                </a:solidFill>
              </a:rPr>
              <a:t>Hiểu</a:t>
            </a:r>
            <a:r>
              <a:rPr lang="en-US" dirty="0">
                <a:solidFill>
                  <a:schemeClr val="bg1"/>
                </a:solidFill>
              </a:rPr>
              <a:t> </a:t>
            </a:r>
            <a:r>
              <a:rPr lang="en-US" dirty="0" err="1">
                <a:solidFill>
                  <a:schemeClr val="bg1"/>
                </a:solidFill>
              </a:rPr>
              <a:t>phân</a:t>
            </a:r>
            <a:r>
              <a:rPr lang="en-US" dirty="0">
                <a:solidFill>
                  <a:schemeClr val="bg1"/>
                </a:solidFill>
              </a:rPr>
              <a:t> </a:t>
            </a:r>
            <a:r>
              <a:rPr lang="en-US" dirty="0" err="1">
                <a:solidFill>
                  <a:schemeClr val="bg1"/>
                </a:solidFill>
              </a:rPr>
              <a:t>loại</a:t>
            </a:r>
            <a:r>
              <a:rPr lang="en-US" dirty="0">
                <a:solidFill>
                  <a:schemeClr val="bg1"/>
                </a:solidFill>
              </a:rPr>
              <a:t>: Intent classifier</a:t>
            </a:r>
          </a:p>
        </p:txBody>
      </p:sp>
      <p:pic>
        <p:nvPicPr>
          <p:cNvPr id="10" name="Picture 9">
            <a:extLst>
              <a:ext uri="{FF2B5EF4-FFF2-40B4-BE49-F238E27FC236}">
                <a16:creationId xmlns:a16="http://schemas.microsoft.com/office/drawing/2014/main" id="{127DD58E-AE81-B360-E7C0-6D645D18B51B}"/>
              </a:ext>
            </a:extLst>
          </p:cNvPr>
          <p:cNvPicPr>
            <a:picLocks noChangeAspect="1"/>
          </p:cNvPicPr>
          <p:nvPr/>
        </p:nvPicPr>
        <p:blipFill>
          <a:blip r:embed="rId5"/>
          <a:stretch>
            <a:fillRect/>
          </a:stretch>
        </p:blipFill>
        <p:spPr>
          <a:xfrm>
            <a:off x="2334263" y="2014748"/>
            <a:ext cx="600159" cy="228632"/>
          </a:xfrm>
          <a:prstGeom prst="rect">
            <a:avLst/>
          </a:prstGeom>
        </p:spPr>
      </p:pic>
      <p:pic>
        <p:nvPicPr>
          <p:cNvPr id="13" name="Picture 12">
            <a:extLst>
              <a:ext uri="{FF2B5EF4-FFF2-40B4-BE49-F238E27FC236}">
                <a16:creationId xmlns:a16="http://schemas.microsoft.com/office/drawing/2014/main" id="{B41C38A3-1607-1452-E7ED-F80D1D73C202}"/>
              </a:ext>
            </a:extLst>
          </p:cNvPr>
          <p:cNvPicPr>
            <a:picLocks noChangeAspect="1"/>
          </p:cNvPicPr>
          <p:nvPr/>
        </p:nvPicPr>
        <p:blipFill>
          <a:blip r:embed="rId5"/>
          <a:stretch>
            <a:fillRect/>
          </a:stretch>
        </p:blipFill>
        <p:spPr>
          <a:xfrm>
            <a:off x="2105142" y="1793388"/>
            <a:ext cx="1015429" cy="362461"/>
          </a:xfrm>
          <a:prstGeom prst="rect">
            <a:avLst/>
          </a:prstGeom>
        </p:spPr>
      </p:pic>
      <p:sp>
        <p:nvSpPr>
          <p:cNvPr id="14" name="TextBox 13">
            <a:extLst>
              <a:ext uri="{FF2B5EF4-FFF2-40B4-BE49-F238E27FC236}">
                <a16:creationId xmlns:a16="http://schemas.microsoft.com/office/drawing/2014/main" id="{ED97BB0C-8D18-4DAC-8859-F53ACA66732E}"/>
              </a:ext>
            </a:extLst>
          </p:cNvPr>
          <p:cNvSpPr txBox="1"/>
          <p:nvPr/>
        </p:nvSpPr>
        <p:spPr>
          <a:xfrm>
            <a:off x="2177142" y="1781715"/>
            <a:ext cx="943429" cy="461665"/>
          </a:xfrm>
          <a:prstGeom prst="rect">
            <a:avLst/>
          </a:prstGeom>
          <a:noFill/>
        </p:spPr>
        <p:txBody>
          <a:bodyPr wrap="square" rtlCol="0">
            <a:spAutoFit/>
          </a:bodyPr>
          <a:lstStyle/>
          <a:p>
            <a:pPr algn="ctr"/>
            <a:r>
              <a:rPr lang="en-US" sz="1200" dirty="0" err="1">
                <a:latin typeface="Calibri" panose="020F0502020204030204" pitchFamily="34" charset="0"/>
                <a:cs typeface="Calibri" panose="020F0502020204030204" pitchFamily="34" charset="0"/>
              </a:rPr>
              <a:t>Bạn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có</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loại</a:t>
            </a:r>
            <a:r>
              <a:rPr lang="en-US" sz="1200" dirty="0">
                <a:latin typeface="Calibri" panose="020F0502020204030204" pitchFamily="34" charset="0"/>
                <a:cs typeface="Calibri" panose="020F0502020204030204" pitchFamily="34" charset="0"/>
              </a:rPr>
              <a:t> cafe </a:t>
            </a:r>
            <a:r>
              <a:rPr lang="en-US" sz="1200" dirty="0" err="1">
                <a:latin typeface="Calibri" panose="020F0502020204030204" pitchFamily="34" charset="0"/>
                <a:cs typeface="Calibri" panose="020F0502020204030204" pitchFamily="34" charset="0"/>
              </a:rPr>
              <a:t>nào</a:t>
            </a:r>
            <a:endParaRPr lang="en-US" sz="1200" dirty="0">
              <a:latin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569AB7BB-A11A-0E90-5416-C3F7F4DCC243}"/>
              </a:ext>
            </a:extLst>
          </p:cNvPr>
          <p:cNvPicPr>
            <a:picLocks noChangeAspect="1"/>
          </p:cNvPicPr>
          <p:nvPr/>
        </p:nvPicPr>
        <p:blipFill>
          <a:blip r:embed="rId5"/>
          <a:stretch>
            <a:fillRect/>
          </a:stretch>
        </p:blipFill>
        <p:spPr>
          <a:xfrm>
            <a:off x="1877063" y="4368896"/>
            <a:ext cx="575852" cy="130030"/>
          </a:xfrm>
          <a:prstGeom prst="rect">
            <a:avLst/>
          </a:prstGeom>
        </p:spPr>
      </p:pic>
      <p:sp>
        <p:nvSpPr>
          <p:cNvPr id="17" name="TextBox 16">
            <a:extLst>
              <a:ext uri="{FF2B5EF4-FFF2-40B4-BE49-F238E27FC236}">
                <a16:creationId xmlns:a16="http://schemas.microsoft.com/office/drawing/2014/main" id="{699BBD03-C13F-F2B4-DB92-FC4B8E6D9BCB}"/>
              </a:ext>
            </a:extLst>
          </p:cNvPr>
          <p:cNvSpPr txBox="1"/>
          <p:nvPr/>
        </p:nvSpPr>
        <p:spPr>
          <a:xfrm>
            <a:off x="1853976" y="4339359"/>
            <a:ext cx="646331" cy="184666"/>
          </a:xfrm>
          <a:prstGeom prst="rect">
            <a:avLst/>
          </a:prstGeom>
          <a:noFill/>
        </p:spPr>
        <p:txBody>
          <a:bodyPr wrap="none" rtlCol="0">
            <a:spAutoFit/>
          </a:bodyPr>
          <a:lstStyle/>
          <a:p>
            <a:r>
              <a:rPr lang="en-US" sz="600" dirty="0" err="1">
                <a:latin typeface="Calibri" panose="020F0502020204030204" pitchFamily="34" charset="0"/>
                <a:cs typeface="Calibri" panose="020F0502020204030204" pitchFamily="34" charset="0"/>
              </a:rPr>
              <a:t>Question_type</a:t>
            </a:r>
            <a:endParaRPr lang="en-US" sz="600" dirty="0">
              <a:latin typeface="Calibri" panose="020F0502020204030204" pitchFamily="34" charset="0"/>
              <a:cs typeface="Calibri" panose="020F0502020204030204" pitchFamily="34" charset="0"/>
            </a:endParaRPr>
          </a:p>
        </p:txBody>
      </p:sp>
      <p:pic>
        <p:nvPicPr>
          <p:cNvPr id="19" name="Picture 18">
            <a:extLst>
              <a:ext uri="{FF2B5EF4-FFF2-40B4-BE49-F238E27FC236}">
                <a16:creationId xmlns:a16="http://schemas.microsoft.com/office/drawing/2014/main" id="{285E9C6A-C9D2-F171-54C2-52E9969701D6}"/>
              </a:ext>
            </a:extLst>
          </p:cNvPr>
          <p:cNvPicPr>
            <a:picLocks noChangeAspect="1"/>
          </p:cNvPicPr>
          <p:nvPr/>
        </p:nvPicPr>
        <p:blipFill>
          <a:blip r:embed="rId5"/>
          <a:stretch>
            <a:fillRect/>
          </a:stretch>
        </p:blipFill>
        <p:spPr>
          <a:xfrm>
            <a:off x="2912634" y="4368895"/>
            <a:ext cx="646331" cy="130031"/>
          </a:xfrm>
          <a:prstGeom prst="rect">
            <a:avLst/>
          </a:prstGeom>
        </p:spPr>
      </p:pic>
      <p:sp>
        <p:nvSpPr>
          <p:cNvPr id="20" name="TextBox 19">
            <a:extLst>
              <a:ext uri="{FF2B5EF4-FFF2-40B4-BE49-F238E27FC236}">
                <a16:creationId xmlns:a16="http://schemas.microsoft.com/office/drawing/2014/main" id="{1D7E66F8-D74C-EB53-0E52-07432C02E840}"/>
              </a:ext>
            </a:extLst>
          </p:cNvPr>
          <p:cNvSpPr txBox="1"/>
          <p:nvPr/>
        </p:nvSpPr>
        <p:spPr>
          <a:xfrm>
            <a:off x="2886726" y="4341211"/>
            <a:ext cx="631904" cy="200055"/>
          </a:xfrm>
          <a:prstGeom prst="rect">
            <a:avLst/>
          </a:prstGeom>
          <a:noFill/>
        </p:spPr>
        <p:txBody>
          <a:bodyPr wrap="none" rtlCol="0">
            <a:spAutoFit/>
          </a:bodyPr>
          <a:lstStyle/>
          <a:p>
            <a:r>
              <a:rPr lang="en-US" sz="700" dirty="0" err="1">
                <a:latin typeface="Calibri" panose="020F0502020204030204" pitchFamily="34" charset="0"/>
                <a:cs typeface="Calibri" panose="020F0502020204030204" pitchFamily="34" charset="0"/>
              </a:rPr>
              <a:t>Coffee_type</a:t>
            </a:r>
            <a:endParaRPr lang="en-US" sz="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5803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7"/>
        <p:cNvGrpSpPr/>
        <p:nvPr/>
      </p:nvGrpSpPr>
      <p:grpSpPr>
        <a:xfrm>
          <a:off x="0" y="0"/>
          <a:ext cx="0" cy="0"/>
          <a:chOff x="0" y="0"/>
          <a:chExt cx="0" cy="0"/>
        </a:xfrm>
      </p:grpSpPr>
      <p:grpSp>
        <p:nvGrpSpPr>
          <p:cNvPr id="1891" name="Google Shape;1891;p48"/>
          <p:cNvGrpSpPr/>
          <p:nvPr/>
        </p:nvGrpSpPr>
        <p:grpSpPr>
          <a:xfrm>
            <a:off x="391864" y="3545270"/>
            <a:ext cx="289170" cy="284718"/>
            <a:chOff x="426000" y="3302025"/>
            <a:chExt cx="220875" cy="217475"/>
          </a:xfrm>
        </p:grpSpPr>
        <p:sp>
          <p:nvSpPr>
            <p:cNvPr id="1892" name="Google Shape;1892;p4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4" name="Google Shape;1894;p48"/>
          <p:cNvGrpSpPr/>
          <p:nvPr/>
        </p:nvGrpSpPr>
        <p:grpSpPr>
          <a:xfrm rot="5400000">
            <a:off x="1273912" y="4127100"/>
            <a:ext cx="357454" cy="956304"/>
            <a:chOff x="357713" y="600975"/>
            <a:chExt cx="357454" cy="956304"/>
          </a:xfrm>
        </p:grpSpPr>
        <p:sp>
          <p:nvSpPr>
            <p:cNvPr id="1895" name="Google Shape;1895;p4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94;p46">
            <a:extLst>
              <a:ext uri="{FF2B5EF4-FFF2-40B4-BE49-F238E27FC236}">
                <a16:creationId xmlns:a16="http://schemas.microsoft.com/office/drawing/2014/main" id="{F80D03DB-CE0D-BD00-113F-4AFF7C4944BF}"/>
              </a:ext>
            </a:extLst>
          </p:cNvPr>
          <p:cNvSpPr txBox="1">
            <a:spLocks/>
          </p:cNvSpPr>
          <p:nvPr/>
        </p:nvSpPr>
        <p:spPr>
          <a:xfrm>
            <a:off x="2489313" y="971850"/>
            <a:ext cx="3647400" cy="1599900"/>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2000" dirty="0">
                <a:solidFill>
                  <a:schemeClr val="tx2"/>
                </a:solidFill>
                <a:latin typeface="Aldrich" panose="020B0604020202020204" charset="0"/>
              </a:rPr>
              <a:t>05</a:t>
            </a:r>
          </a:p>
        </p:txBody>
      </p:sp>
      <p:sp>
        <p:nvSpPr>
          <p:cNvPr id="18" name="Google Shape;1793;p46">
            <a:extLst>
              <a:ext uri="{FF2B5EF4-FFF2-40B4-BE49-F238E27FC236}">
                <a16:creationId xmlns:a16="http://schemas.microsoft.com/office/drawing/2014/main" id="{216A2C80-F8BE-28AF-3FD8-9E44E3D9FC0B}"/>
              </a:ext>
            </a:extLst>
          </p:cNvPr>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sz="4500" dirty="0">
                <a:solidFill>
                  <a:schemeClr val="dk2"/>
                </a:solidFill>
                <a:latin typeface="Adelle Sans"/>
              </a:rPr>
              <a:t>Dữ liệu và thư viện</a:t>
            </a:r>
            <a:endParaRPr sz="6000" dirty="0">
              <a:latin typeface="Adelle Sans"/>
            </a:endParaRPr>
          </a:p>
        </p:txBody>
      </p:sp>
      <p:cxnSp>
        <p:nvCxnSpPr>
          <p:cNvPr id="19" name="Google Shape;1803;p46">
            <a:extLst>
              <a:ext uri="{FF2B5EF4-FFF2-40B4-BE49-F238E27FC236}">
                <a16:creationId xmlns:a16="http://schemas.microsoft.com/office/drawing/2014/main" id="{BD5C8F92-61AC-8B4F-B3E1-FF18C290BA8B}"/>
              </a:ext>
            </a:extLst>
          </p:cNvPr>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7"/>
        <p:cNvGrpSpPr/>
        <p:nvPr/>
      </p:nvGrpSpPr>
      <p:grpSpPr>
        <a:xfrm>
          <a:off x="0" y="0"/>
          <a:ext cx="0" cy="0"/>
          <a:chOff x="0" y="0"/>
          <a:chExt cx="0" cy="0"/>
        </a:xfrm>
      </p:grpSpPr>
      <p:sp>
        <p:nvSpPr>
          <p:cNvPr id="3" name="Title 2">
            <a:extLst>
              <a:ext uri="{FF2B5EF4-FFF2-40B4-BE49-F238E27FC236}">
                <a16:creationId xmlns:a16="http://schemas.microsoft.com/office/drawing/2014/main" id="{DDFFFE58-33FE-79FD-511F-BD2AE630DFC3}"/>
              </a:ext>
            </a:extLst>
          </p:cNvPr>
          <p:cNvSpPr>
            <a:spLocks noGrp="1"/>
          </p:cNvSpPr>
          <p:nvPr>
            <p:ph type="title"/>
          </p:nvPr>
        </p:nvSpPr>
        <p:spPr>
          <a:xfrm>
            <a:off x="4339861" y="1425218"/>
            <a:ext cx="3396300" cy="371700"/>
          </a:xfrm>
        </p:spPr>
        <p:txBody>
          <a:bodyPr/>
          <a:lstStyle/>
          <a:p>
            <a:r>
              <a:rPr lang="en-US" dirty="0" err="1">
                <a:latin typeface="Constantia" panose="02030602050306030303" pitchFamily="18" charset="0"/>
              </a:rPr>
              <a:t>Dữ</a:t>
            </a:r>
            <a:r>
              <a:rPr lang="en-US" dirty="0">
                <a:latin typeface="Constantia" panose="02030602050306030303" pitchFamily="18" charset="0"/>
              </a:rPr>
              <a:t> </a:t>
            </a:r>
            <a:r>
              <a:rPr lang="en-US" dirty="0" err="1">
                <a:latin typeface="Constantia" panose="02030602050306030303" pitchFamily="18" charset="0"/>
              </a:rPr>
              <a:t>liệu</a:t>
            </a:r>
            <a:endParaRPr lang="en-US" dirty="0">
              <a:latin typeface="Constantia" panose="02030602050306030303" pitchFamily="18" charset="0"/>
            </a:endParaRPr>
          </a:p>
        </p:txBody>
      </p:sp>
      <p:sp>
        <p:nvSpPr>
          <p:cNvPr id="5" name="Subtitle 4">
            <a:extLst>
              <a:ext uri="{FF2B5EF4-FFF2-40B4-BE49-F238E27FC236}">
                <a16:creationId xmlns:a16="http://schemas.microsoft.com/office/drawing/2014/main" id="{990DEF33-FF3A-51DA-59FE-2575149F85B0}"/>
              </a:ext>
            </a:extLst>
          </p:cNvPr>
          <p:cNvSpPr>
            <a:spLocks noGrp="1"/>
          </p:cNvSpPr>
          <p:nvPr>
            <p:ph type="subTitle" idx="1"/>
          </p:nvPr>
        </p:nvSpPr>
        <p:spPr>
          <a:xfrm>
            <a:off x="4869607" y="2024725"/>
            <a:ext cx="3396300" cy="1181400"/>
          </a:xfrm>
        </p:spPr>
        <p:txBody>
          <a:bodyPr/>
          <a:lstStyle/>
          <a:p>
            <a:pPr algn="l"/>
            <a:r>
              <a:rPr lang="en-US" dirty="0"/>
              <a:t>Ý </a:t>
            </a:r>
            <a:r>
              <a:rPr lang="en-US" dirty="0" err="1"/>
              <a:t>tưởng</a:t>
            </a:r>
            <a:r>
              <a:rPr lang="en-US" dirty="0"/>
              <a:t> </a:t>
            </a:r>
            <a:r>
              <a:rPr lang="en-US" dirty="0" err="1"/>
              <a:t>làm</a:t>
            </a:r>
            <a:r>
              <a:rPr lang="en-US" dirty="0"/>
              <a:t> 1 chatbot </a:t>
            </a:r>
            <a:r>
              <a:rPr lang="en-US" dirty="0" err="1"/>
              <a:t>quán</a:t>
            </a:r>
            <a:r>
              <a:rPr lang="en-US" dirty="0"/>
              <a:t> café </a:t>
            </a:r>
            <a:r>
              <a:rPr lang="en-US" dirty="0" err="1"/>
              <a:t>thay</a:t>
            </a:r>
            <a:endParaRPr lang="en-US" dirty="0"/>
          </a:p>
          <a:p>
            <a:pPr algn="l"/>
            <a:r>
              <a:rPr lang="en-US" dirty="0" err="1"/>
              <a:t>thế</a:t>
            </a:r>
            <a:r>
              <a:rPr lang="en-US" dirty="0"/>
              <a:t> </a:t>
            </a:r>
            <a:r>
              <a:rPr lang="en-US" dirty="0" err="1"/>
              <a:t>cho</a:t>
            </a:r>
            <a:r>
              <a:rPr lang="en-US" dirty="0"/>
              <a:t> </a:t>
            </a:r>
            <a:r>
              <a:rPr lang="en-US" dirty="0" err="1"/>
              <a:t>những</a:t>
            </a:r>
            <a:r>
              <a:rPr lang="en-US" dirty="0"/>
              <a:t> </a:t>
            </a:r>
            <a:r>
              <a:rPr lang="en-US" dirty="0" err="1"/>
              <a:t>người</a:t>
            </a:r>
            <a:r>
              <a:rPr lang="en-US" dirty="0"/>
              <a:t> </a:t>
            </a:r>
            <a:r>
              <a:rPr lang="en-US" dirty="0" err="1"/>
              <a:t>phục</a:t>
            </a:r>
            <a:r>
              <a:rPr lang="en-US" dirty="0"/>
              <a:t> </a:t>
            </a:r>
            <a:r>
              <a:rPr lang="en-US" dirty="0" err="1"/>
              <a:t>vụ</a:t>
            </a:r>
            <a:r>
              <a:rPr lang="en-US" dirty="0"/>
              <a:t> </a:t>
            </a:r>
            <a:r>
              <a:rPr lang="en-US" dirty="0" err="1"/>
              <a:t>và</a:t>
            </a:r>
            <a:endParaRPr lang="en-US" dirty="0"/>
          </a:p>
          <a:p>
            <a:pPr algn="l"/>
            <a:r>
              <a:rPr lang="en-US" dirty="0"/>
              <a:t>order. Chatbot </a:t>
            </a:r>
            <a:r>
              <a:rPr lang="en-US" dirty="0" err="1"/>
              <a:t>sẽ</a:t>
            </a:r>
            <a:r>
              <a:rPr lang="en-US" dirty="0"/>
              <a:t> </a:t>
            </a:r>
            <a:r>
              <a:rPr lang="en-US" dirty="0" err="1"/>
              <a:t>được</a:t>
            </a:r>
            <a:r>
              <a:rPr lang="en-US" dirty="0"/>
              <a:t> </a:t>
            </a:r>
            <a:r>
              <a:rPr lang="en-US" dirty="0" err="1"/>
              <a:t>học</a:t>
            </a:r>
            <a:r>
              <a:rPr lang="en-US" dirty="0"/>
              <a:t> </a:t>
            </a:r>
            <a:r>
              <a:rPr lang="en-US" dirty="0" err="1"/>
              <a:t>các</a:t>
            </a:r>
            <a:r>
              <a:rPr lang="en-US" dirty="0"/>
              <a:t> </a:t>
            </a:r>
            <a:r>
              <a:rPr lang="en-US" dirty="0" err="1"/>
              <a:t>thực</a:t>
            </a:r>
            <a:endParaRPr lang="en-US" dirty="0"/>
          </a:p>
          <a:p>
            <a:pPr algn="l"/>
            <a:r>
              <a:rPr lang="en-US" dirty="0" err="1"/>
              <a:t>đơn</a:t>
            </a:r>
            <a:r>
              <a:rPr lang="en-US" dirty="0"/>
              <a:t> </a:t>
            </a:r>
            <a:r>
              <a:rPr lang="en-US" dirty="0" err="1"/>
              <a:t>của</a:t>
            </a:r>
            <a:r>
              <a:rPr lang="en-US" dirty="0"/>
              <a:t> 1 </a:t>
            </a:r>
            <a:r>
              <a:rPr lang="en-US" dirty="0" err="1"/>
              <a:t>quán</a:t>
            </a:r>
            <a:r>
              <a:rPr lang="en-US" dirty="0"/>
              <a:t>, </a:t>
            </a:r>
            <a:r>
              <a:rPr lang="en-US" dirty="0" err="1"/>
              <a:t>sau</a:t>
            </a:r>
            <a:r>
              <a:rPr lang="en-US" dirty="0"/>
              <a:t> </a:t>
            </a:r>
            <a:r>
              <a:rPr lang="en-US" dirty="0" err="1"/>
              <a:t>đó</a:t>
            </a:r>
            <a:r>
              <a:rPr lang="en-US" dirty="0"/>
              <a:t> </a:t>
            </a:r>
            <a:r>
              <a:rPr lang="en-US" dirty="0" err="1"/>
              <a:t>chấp</a:t>
            </a:r>
            <a:r>
              <a:rPr lang="en-US" dirty="0"/>
              <a:t> </a:t>
            </a:r>
            <a:r>
              <a:rPr lang="en-US" dirty="0" err="1"/>
              <a:t>nhận</a:t>
            </a:r>
            <a:endParaRPr lang="en-US" dirty="0"/>
          </a:p>
          <a:p>
            <a:pPr algn="l"/>
            <a:r>
              <a:rPr lang="en-US" dirty="0" err="1"/>
              <a:t>đơn</a:t>
            </a:r>
            <a:r>
              <a:rPr lang="en-US" dirty="0"/>
              <a:t> </a:t>
            </a:r>
            <a:r>
              <a:rPr lang="en-US" dirty="0" err="1"/>
              <a:t>hoặc</a:t>
            </a:r>
            <a:r>
              <a:rPr lang="en-US" dirty="0"/>
              <a:t> </a:t>
            </a:r>
            <a:r>
              <a:rPr lang="en-US" dirty="0" err="1"/>
              <a:t>từ</a:t>
            </a:r>
            <a:r>
              <a:rPr lang="en-US" dirty="0"/>
              <a:t> </a:t>
            </a:r>
            <a:r>
              <a:rPr lang="en-US" dirty="0" err="1"/>
              <a:t>chối</a:t>
            </a:r>
            <a:r>
              <a:rPr lang="en-US" dirty="0"/>
              <a:t>, </a:t>
            </a:r>
            <a:r>
              <a:rPr lang="en-US" dirty="0" err="1"/>
              <a:t>hoặc</a:t>
            </a:r>
            <a:r>
              <a:rPr lang="en-US" dirty="0"/>
              <a:t> </a:t>
            </a:r>
            <a:r>
              <a:rPr lang="en-US" dirty="0" err="1"/>
              <a:t>cung</a:t>
            </a:r>
            <a:r>
              <a:rPr lang="en-US" dirty="0"/>
              <a:t> </a:t>
            </a:r>
            <a:r>
              <a:rPr lang="en-US" dirty="0" err="1"/>
              <a:t>cấp</a:t>
            </a:r>
            <a:endParaRPr lang="en-US" dirty="0"/>
          </a:p>
          <a:p>
            <a:pPr algn="l"/>
            <a:r>
              <a:rPr lang="en-US" dirty="0" err="1"/>
              <a:t>thông</a:t>
            </a:r>
            <a:r>
              <a:rPr lang="en-US" dirty="0"/>
              <a:t> tin</a:t>
            </a:r>
          </a:p>
        </p:txBody>
      </p:sp>
      <p:pic>
        <p:nvPicPr>
          <p:cNvPr id="2050" name="Picture 2" descr="Thưởng Thức Café Nguyên Chất Hảo Hạng Tại Birds Coffee">
            <a:extLst>
              <a:ext uri="{FF2B5EF4-FFF2-40B4-BE49-F238E27FC236}">
                <a16:creationId xmlns:a16="http://schemas.microsoft.com/office/drawing/2014/main" id="{137CEAAB-F23E-891E-D497-755D4791A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289" y="1012362"/>
            <a:ext cx="3118775" cy="3118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4"/>
        <p:cNvGrpSpPr/>
        <p:nvPr/>
      </p:nvGrpSpPr>
      <p:grpSpPr>
        <a:xfrm>
          <a:off x="0" y="0"/>
          <a:ext cx="0" cy="0"/>
          <a:chOff x="0" y="0"/>
          <a:chExt cx="0" cy="0"/>
        </a:xfrm>
      </p:grpSpPr>
      <p:sp>
        <p:nvSpPr>
          <p:cNvPr id="1925" name="Google Shape;1925;p51"/>
          <p:cNvSpPr txBox="1">
            <a:spLocks noGrp="1"/>
          </p:cNvSpPr>
          <p:nvPr>
            <p:ph type="title"/>
          </p:nvPr>
        </p:nvSpPr>
        <p:spPr>
          <a:xfrm>
            <a:off x="1023386" y="922454"/>
            <a:ext cx="3396000" cy="371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latin typeface="Constantia" panose="02030602050306030303" pitchFamily="18" charset="0"/>
              </a:rPr>
              <a:t>Thư viện Spacy </a:t>
            </a:r>
            <a:endParaRPr dirty="0">
              <a:latin typeface="Constantia" panose="02030602050306030303" pitchFamily="18" charset="0"/>
            </a:endParaRPr>
          </a:p>
        </p:txBody>
      </p:sp>
      <p:sp>
        <p:nvSpPr>
          <p:cNvPr id="1926" name="Google Shape;1926;p51"/>
          <p:cNvSpPr txBox="1">
            <a:spLocks noGrp="1"/>
          </p:cNvSpPr>
          <p:nvPr>
            <p:ph type="subTitle" idx="1"/>
          </p:nvPr>
        </p:nvSpPr>
        <p:spPr>
          <a:xfrm>
            <a:off x="840094" y="1391691"/>
            <a:ext cx="3396000" cy="118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Spacy </a:t>
            </a:r>
            <a:r>
              <a:rPr lang="en-US" dirty="0" err="1"/>
              <a:t>là</a:t>
            </a:r>
            <a:r>
              <a:rPr lang="en-US" dirty="0"/>
              <a:t> </a:t>
            </a:r>
            <a:r>
              <a:rPr lang="en-US" dirty="0" err="1"/>
              <a:t>một</a:t>
            </a:r>
            <a:r>
              <a:rPr lang="en-US" dirty="0"/>
              <a:t> </a:t>
            </a:r>
            <a:r>
              <a:rPr lang="en-US" dirty="0" err="1"/>
              <a:t>thư</a:t>
            </a:r>
            <a:r>
              <a:rPr lang="en-US" dirty="0"/>
              <a:t> </a:t>
            </a:r>
            <a:r>
              <a:rPr lang="en-US" dirty="0" err="1"/>
              <a:t>viện</a:t>
            </a:r>
            <a:r>
              <a:rPr lang="en-US" dirty="0"/>
              <a:t> </a:t>
            </a:r>
            <a:r>
              <a:rPr lang="en-US" dirty="0" err="1"/>
              <a:t>mã</a:t>
            </a:r>
            <a:r>
              <a:rPr lang="en-US" dirty="0"/>
              <a:t> </a:t>
            </a:r>
            <a:r>
              <a:rPr lang="en-US" dirty="0" err="1"/>
              <a:t>nguồn</a:t>
            </a:r>
            <a:r>
              <a:rPr lang="en-US" dirty="0"/>
              <a:t> </a:t>
            </a:r>
            <a:r>
              <a:rPr lang="en-US" dirty="0" err="1"/>
              <a:t>mở</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xử</a:t>
            </a:r>
            <a:r>
              <a:rPr lang="en-US" dirty="0"/>
              <a:t> </a:t>
            </a:r>
            <a:r>
              <a:rPr lang="en-US" dirty="0" err="1"/>
              <a:t>lý</a:t>
            </a:r>
            <a:r>
              <a:rPr lang="en-US" dirty="0"/>
              <a:t> </a:t>
            </a:r>
            <a:r>
              <a:rPr lang="en-US" dirty="0" err="1"/>
              <a:t>ngôn</a:t>
            </a:r>
            <a:r>
              <a:rPr lang="en-US" dirty="0"/>
              <a:t> </a:t>
            </a:r>
            <a:r>
              <a:rPr lang="en-US" dirty="0" err="1"/>
              <a:t>ngữ</a:t>
            </a:r>
            <a:r>
              <a:rPr lang="en-US" dirty="0"/>
              <a:t> </a:t>
            </a:r>
            <a:r>
              <a:rPr lang="en-US" dirty="0" err="1"/>
              <a:t>tự</a:t>
            </a:r>
            <a:r>
              <a:rPr lang="en-US" dirty="0"/>
              <a:t> </a:t>
            </a:r>
            <a:r>
              <a:rPr lang="en-US" dirty="0" err="1"/>
              <a:t>nhiên</a:t>
            </a:r>
            <a:r>
              <a:rPr lang="en-US" dirty="0"/>
              <a:t>, </a:t>
            </a:r>
            <a:r>
              <a:rPr lang="en-US" dirty="0" err="1"/>
              <a:t>được</a:t>
            </a:r>
            <a:r>
              <a:rPr lang="en-US" dirty="0"/>
              <a:t> </a:t>
            </a:r>
            <a:r>
              <a:rPr lang="en-US" dirty="0" err="1"/>
              <a:t>viết</a:t>
            </a:r>
            <a:r>
              <a:rPr lang="en-US" dirty="0"/>
              <a:t> </a:t>
            </a:r>
            <a:r>
              <a:rPr lang="en-US" dirty="0" err="1"/>
              <a:t>bằng</a:t>
            </a:r>
            <a:r>
              <a:rPr lang="en-US" dirty="0"/>
              <a:t> </a:t>
            </a:r>
            <a:r>
              <a:rPr lang="en-US" dirty="0" err="1"/>
              <a:t>ngôn</a:t>
            </a:r>
            <a:r>
              <a:rPr lang="en-US" dirty="0"/>
              <a:t> </a:t>
            </a:r>
            <a:r>
              <a:rPr lang="en-US" dirty="0" err="1"/>
              <a:t>ngữ</a:t>
            </a:r>
            <a:r>
              <a:rPr lang="en-US" dirty="0"/>
              <a:t> Python </a:t>
            </a:r>
            <a:r>
              <a:rPr lang="en-US" dirty="0" err="1"/>
              <a:t>hoặc</a:t>
            </a:r>
            <a:r>
              <a:rPr lang="en-US" dirty="0"/>
              <a:t> </a:t>
            </a:r>
            <a:r>
              <a:rPr lang="en-US" dirty="0" err="1"/>
              <a:t>Cython</a:t>
            </a:r>
            <a:endParaRPr dirty="0"/>
          </a:p>
        </p:txBody>
      </p:sp>
      <p:pic>
        <p:nvPicPr>
          <p:cNvPr id="3" name="Picture 2">
            <a:extLst>
              <a:ext uri="{FF2B5EF4-FFF2-40B4-BE49-F238E27FC236}">
                <a16:creationId xmlns:a16="http://schemas.microsoft.com/office/drawing/2014/main" id="{594AB51A-ABB3-CC30-0D94-1433ED890BCD}"/>
              </a:ext>
            </a:extLst>
          </p:cNvPr>
          <p:cNvPicPr>
            <a:picLocks noChangeAspect="1"/>
          </p:cNvPicPr>
          <p:nvPr/>
        </p:nvPicPr>
        <p:blipFill>
          <a:blip r:embed="rId3"/>
          <a:stretch>
            <a:fillRect/>
          </a:stretch>
        </p:blipFill>
        <p:spPr>
          <a:xfrm>
            <a:off x="5031280" y="1543733"/>
            <a:ext cx="2991322" cy="1102493"/>
          </a:xfrm>
          <a:prstGeom prst="rect">
            <a:avLst/>
          </a:prstGeom>
        </p:spPr>
      </p:pic>
      <p:sp>
        <p:nvSpPr>
          <p:cNvPr id="4" name="TextBox 3">
            <a:extLst>
              <a:ext uri="{FF2B5EF4-FFF2-40B4-BE49-F238E27FC236}">
                <a16:creationId xmlns:a16="http://schemas.microsoft.com/office/drawing/2014/main" id="{6FABE450-C8AF-39C4-4825-949861704A60}"/>
              </a:ext>
            </a:extLst>
          </p:cNvPr>
          <p:cNvSpPr txBox="1"/>
          <p:nvPr/>
        </p:nvSpPr>
        <p:spPr>
          <a:xfrm>
            <a:off x="840094" y="2500637"/>
            <a:ext cx="3519715" cy="1384995"/>
          </a:xfrm>
          <a:prstGeom prst="rect">
            <a:avLst/>
          </a:prstGeom>
          <a:noFill/>
        </p:spPr>
        <p:txBody>
          <a:bodyPr wrap="square" rtlCol="0">
            <a:spAutoFit/>
          </a:bodyPr>
          <a:lstStyle/>
          <a:p>
            <a:r>
              <a:rPr lang="vi-VN" b="0" i="0" dirty="0">
                <a:solidFill>
                  <a:schemeClr val="bg1"/>
                </a:solidFill>
                <a:effectLst/>
                <a:latin typeface="Bai Jamjuree" panose="020B0604020202020204" charset="-34"/>
                <a:cs typeface="Bai Jamjuree" panose="020B0604020202020204" charset="-34"/>
              </a:rPr>
              <a:t>spaCy cũng hỗ trợ các quy trình làm việc </a:t>
            </a:r>
            <a:r>
              <a:rPr lang="vi-VN" dirty="0">
                <a:solidFill>
                  <a:schemeClr val="bg1"/>
                </a:solidFill>
                <a:latin typeface="Bai Jamjuree" panose="020B0604020202020204" charset="-34"/>
                <a:cs typeface="Bai Jamjuree" panose="020B0604020202020204" charset="-34"/>
              </a:rPr>
              <a:t>học</a:t>
            </a:r>
            <a:r>
              <a:rPr lang="en-US" dirty="0">
                <a:solidFill>
                  <a:schemeClr val="bg1"/>
                </a:solidFill>
                <a:latin typeface="Bai Jamjuree" panose="020B0604020202020204" charset="-34"/>
                <a:cs typeface="Bai Jamjuree" panose="020B0604020202020204" charset="-34"/>
              </a:rPr>
              <a:t> </a:t>
            </a:r>
            <a:r>
              <a:rPr lang="en-US" dirty="0" err="1">
                <a:solidFill>
                  <a:schemeClr val="bg1"/>
                </a:solidFill>
                <a:latin typeface="Bai Jamjuree" panose="020B0604020202020204" charset="-34"/>
                <a:cs typeface="Bai Jamjuree" panose="020B0604020202020204" charset="-34"/>
              </a:rPr>
              <a:t>sâu</a:t>
            </a:r>
            <a:r>
              <a:rPr lang="vi-VN" b="0" i="0" dirty="0">
                <a:solidFill>
                  <a:schemeClr val="bg1"/>
                </a:solidFill>
                <a:effectLst/>
                <a:latin typeface="Bai Jamjuree" panose="020B0604020202020204" charset="-34"/>
                <a:cs typeface="Bai Jamjuree" panose="020B0604020202020204" charset="-34"/>
              </a:rPr>
              <a:t> cho phép nối kết với các </a:t>
            </a:r>
            <a:r>
              <a:rPr lang="en-US" dirty="0" err="1">
                <a:solidFill>
                  <a:schemeClr val="bg1"/>
                </a:solidFill>
                <a:latin typeface="Bai Jamjuree" panose="020B0604020202020204" charset="-34"/>
                <a:cs typeface="Bai Jamjuree" panose="020B0604020202020204" charset="-34"/>
              </a:rPr>
              <a:t>mô</a:t>
            </a:r>
            <a:r>
              <a:rPr lang="en-US" dirty="0">
                <a:solidFill>
                  <a:schemeClr val="bg1"/>
                </a:solidFill>
                <a:latin typeface="Bai Jamjuree" panose="020B0604020202020204" charset="-34"/>
                <a:cs typeface="Bai Jamjuree" panose="020B0604020202020204" charset="-34"/>
              </a:rPr>
              <a:t> </a:t>
            </a:r>
            <a:r>
              <a:rPr lang="en-US" dirty="0" err="1">
                <a:solidFill>
                  <a:schemeClr val="bg1"/>
                </a:solidFill>
                <a:latin typeface="Bai Jamjuree" panose="020B0604020202020204" charset="-34"/>
                <a:cs typeface="Bai Jamjuree" panose="020B0604020202020204" charset="-34"/>
              </a:rPr>
              <a:t>hình</a:t>
            </a:r>
            <a:r>
              <a:rPr lang="en-US" dirty="0">
                <a:solidFill>
                  <a:schemeClr val="bg1"/>
                </a:solidFill>
                <a:latin typeface="Bai Jamjuree" panose="020B0604020202020204" charset="-34"/>
                <a:cs typeface="Bai Jamjuree" panose="020B0604020202020204" charset="-34"/>
              </a:rPr>
              <a:t> </a:t>
            </a:r>
            <a:r>
              <a:rPr lang="en-US" dirty="0" err="1">
                <a:solidFill>
                  <a:schemeClr val="bg1"/>
                </a:solidFill>
                <a:latin typeface="Bai Jamjuree" panose="020B0604020202020204" charset="-34"/>
                <a:cs typeface="Bai Jamjuree" panose="020B0604020202020204" charset="-34"/>
              </a:rPr>
              <a:t>thống</a:t>
            </a:r>
            <a:r>
              <a:rPr lang="en-US" dirty="0">
                <a:solidFill>
                  <a:schemeClr val="bg1"/>
                </a:solidFill>
                <a:latin typeface="Bai Jamjuree" panose="020B0604020202020204" charset="-34"/>
                <a:cs typeface="Bai Jamjuree" panose="020B0604020202020204" charset="-34"/>
              </a:rPr>
              <a:t> </a:t>
            </a:r>
            <a:r>
              <a:rPr lang="en-US" dirty="0" err="1">
                <a:solidFill>
                  <a:schemeClr val="bg1"/>
                </a:solidFill>
                <a:latin typeface="Bai Jamjuree" panose="020B0604020202020204" charset="-34"/>
                <a:cs typeface="Bai Jamjuree" panose="020B0604020202020204" charset="-34"/>
              </a:rPr>
              <a:t>kê</a:t>
            </a:r>
            <a:r>
              <a:rPr lang="vi-VN" b="0" i="0" dirty="0">
                <a:solidFill>
                  <a:schemeClr val="bg1"/>
                </a:solidFill>
                <a:effectLst/>
                <a:latin typeface="Bai Jamjuree" panose="020B0604020202020204" charset="-34"/>
                <a:cs typeface="Bai Jamjuree" panose="020B0604020202020204" charset="-34"/>
              </a:rPr>
              <a:t> được huấn luyện bởi các thư viện </a:t>
            </a:r>
            <a:r>
              <a:rPr lang="vi-VN" dirty="0">
                <a:solidFill>
                  <a:schemeClr val="bg1"/>
                </a:solidFill>
                <a:latin typeface="Bai Jamjuree" panose="020B0604020202020204" charset="-34"/>
                <a:cs typeface="Bai Jamjuree" panose="020B0604020202020204" charset="-34"/>
              </a:rPr>
              <a:t>m</a:t>
            </a:r>
            <a:r>
              <a:rPr lang="en-US" dirty="0" err="1">
                <a:solidFill>
                  <a:schemeClr val="bg1"/>
                </a:solidFill>
                <a:latin typeface="Bai Jamjuree" panose="020B0604020202020204" charset="-34"/>
                <a:cs typeface="Bai Jamjuree" panose="020B0604020202020204" charset="-34"/>
              </a:rPr>
              <a:t>áy</a:t>
            </a:r>
            <a:r>
              <a:rPr lang="en-US" dirty="0">
                <a:solidFill>
                  <a:schemeClr val="bg1"/>
                </a:solidFill>
                <a:latin typeface="Bai Jamjuree" panose="020B0604020202020204" charset="-34"/>
                <a:cs typeface="Bai Jamjuree" panose="020B0604020202020204" charset="-34"/>
              </a:rPr>
              <a:t> </a:t>
            </a:r>
            <a:r>
              <a:rPr lang="en-US" dirty="0" err="1">
                <a:solidFill>
                  <a:schemeClr val="bg1"/>
                </a:solidFill>
                <a:latin typeface="Bai Jamjuree" panose="020B0604020202020204" charset="-34"/>
                <a:cs typeface="Bai Jamjuree" panose="020B0604020202020204" charset="-34"/>
              </a:rPr>
              <a:t>học</a:t>
            </a:r>
            <a:r>
              <a:rPr lang="vi-VN" b="0" i="0" dirty="0">
                <a:solidFill>
                  <a:schemeClr val="bg1"/>
                </a:solidFill>
                <a:effectLst/>
                <a:latin typeface="Bai Jamjuree" panose="020B0604020202020204" charset="-34"/>
                <a:cs typeface="Bai Jamjuree" panose="020B0604020202020204" charset="-34"/>
              </a:rPr>
              <a:t> phổ biến như </a:t>
            </a:r>
            <a:r>
              <a:rPr lang="en-US" b="0" i="0" dirty="0" err="1">
                <a:solidFill>
                  <a:schemeClr val="bg1"/>
                </a:solidFill>
                <a:effectLst/>
                <a:latin typeface="Bai Jamjuree" panose="020B0604020202020204" charset="-34"/>
                <a:cs typeface="Bai Jamjuree" panose="020B0604020202020204" charset="-34"/>
              </a:rPr>
              <a:t>Tensorflow</a:t>
            </a:r>
            <a:r>
              <a:rPr lang="en-US" b="0" i="0" dirty="0">
                <a:solidFill>
                  <a:schemeClr val="bg1"/>
                </a:solidFill>
                <a:effectLst/>
                <a:latin typeface="Bai Jamjuree" panose="020B0604020202020204" charset="-34"/>
                <a:cs typeface="Bai Jamjuree" panose="020B0604020202020204" charset="-34"/>
              </a:rPr>
              <a:t>, </a:t>
            </a:r>
            <a:r>
              <a:rPr lang="en-US" b="0" i="0" dirty="0" err="1">
                <a:solidFill>
                  <a:schemeClr val="bg1"/>
                </a:solidFill>
                <a:effectLst/>
                <a:latin typeface="Bai Jamjuree" panose="020B0604020202020204" charset="-34"/>
                <a:cs typeface="Bai Jamjuree" panose="020B0604020202020204" charset="-34"/>
              </a:rPr>
              <a:t>PyTorch</a:t>
            </a:r>
            <a:r>
              <a:rPr lang="vi-VN" b="0" i="0" dirty="0">
                <a:solidFill>
                  <a:schemeClr val="bg1"/>
                </a:solidFill>
                <a:effectLst/>
                <a:latin typeface="Bai Jamjuree" panose="020B0604020202020204" charset="-34"/>
                <a:cs typeface="Bai Jamjuree" panose="020B0604020202020204" charset="-34"/>
              </a:rPr>
              <a:t> thông qua thư viện học máy Thinc của riêng nó.</a:t>
            </a:r>
            <a:endParaRPr lang="en-US" dirty="0">
              <a:solidFill>
                <a:schemeClr val="bg1"/>
              </a:solidFill>
              <a:latin typeface="Bai Jamjuree" panose="020B0604020202020204" charset="-34"/>
              <a:cs typeface="Bai Jamjuree" panose="020B0604020202020204" charset="-34"/>
            </a:endParaRPr>
          </a:p>
        </p:txBody>
      </p:sp>
      <p:pic>
        <p:nvPicPr>
          <p:cNvPr id="6" name="Picture 5">
            <a:extLst>
              <a:ext uri="{FF2B5EF4-FFF2-40B4-BE49-F238E27FC236}">
                <a16:creationId xmlns:a16="http://schemas.microsoft.com/office/drawing/2014/main" id="{924D4F8D-628B-94ED-A275-081690A1B912}"/>
              </a:ext>
            </a:extLst>
          </p:cNvPr>
          <p:cNvPicPr>
            <a:picLocks noChangeAspect="1"/>
          </p:cNvPicPr>
          <p:nvPr/>
        </p:nvPicPr>
        <p:blipFill>
          <a:blip r:embed="rId4"/>
          <a:stretch>
            <a:fillRect/>
          </a:stretch>
        </p:blipFill>
        <p:spPr>
          <a:xfrm>
            <a:off x="4729955" y="3461900"/>
            <a:ext cx="2791215" cy="1514686"/>
          </a:xfrm>
          <a:prstGeom prst="rect">
            <a:avLst/>
          </a:prstGeom>
        </p:spPr>
      </p:pic>
      <p:pic>
        <p:nvPicPr>
          <p:cNvPr id="8" name="Picture 7">
            <a:extLst>
              <a:ext uri="{FF2B5EF4-FFF2-40B4-BE49-F238E27FC236}">
                <a16:creationId xmlns:a16="http://schemas.microsoft.com/office/drawing/2014/main" id="{2A179B6F-ED77-F180-7362-C66645287C0E}"/>
              </a:ext>
            </a:extLst>
          </p:cNvPr>
          <p:cNvPicPr>
            <a:picLocks noChangeAspect="1"/>
          </p:cNvPicPr>
          <p:nvPr/>
        </p:nvPicPr>
        <p:blipFill>
          <a:blip r:embed="rId5"/>
          <a:stretch>
            <a:fillRect/>
          </a:stretch>
        </p:blipFill>
        <p:spPr>
          <a:xfrm>
            <a:off x="3624901" y="3736031"/>
            <a:ext cx="1105054" cy="905001"/>
          </a:xfrm>
          <a:prstGeom prst="rect">
            <a:avLst/>
          </a:prstGeom>
        </p:spPr>
      </p:pic>
      <p:pic>
        <p:nvPicPr>
          <p:cNvPr id="10" name="Picture 9">
            <a:extLst>
              <a:ext uri="{FF2B5EF4-FFF2-40B4-BE49-F238E27FC236}">
                <a16:creationId xmlns:a16="http://schemas.microsoft.com/office/drawing/2014/main" id="{50D41A7B-4495-BEAB-78B7-50AC20EAD991}"/>
              </a:ext>
            </a:extLst>
          </p:cNvPr>
          <p:cNvPicPr>
            <a:picLocks noChangeAspect="1"/>
          </p:cNvPicPr>
          <p:nvPr/>
        </p:nvPicPr>
        <p:blipFill>
          <a:blip r:embed="rId6"/>
          <a:stretch>
            <a:fillRect/>
          </a:stretch>
        </p:blipFill>
        <p:spPr>
          <a:xfrm>
            <a:off x="97040" y="926516"/>
            <a:ext cx="743054" cy="10002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7"/>
        <p:cNvGrpSpPr/>
        <p:nvPr/>
      </p:nvGrpSpPr>
      <p:grpSpPr>
        <a:xfrm>
          <a:off x="0" y="0"/>
          <a:ext cx="0" cy="0"/>
          <a:chOff x="0" y="0"/>
          <a:chExt cx="0" cy="0"/>
        </a:xfrm>
      </p:grpSpPr>
      <p:sp>
        <p:nvSpPr>
          <p:cNvPr id="3" name="Title 2">
            <a:extLst>
              <a:ext uri="{FF2B5EF4-FFF2-40B4-BE49-F238E27FC236}">
                <a16:creationId xmlns:a16="http://schemas.microsoft.com/office/drawing/2014/main" id="{DDFFFE58-33FE-79FD-511F-BD2AE630DFC3}"/>
              </a:ext>
            </a:extLst>
          </p:cNvPr>
          <p:cNvSpPr>
            <a:spLocks noGrp="1"/>
          </p:cNvSpPr>
          <p:nvPr>
            <p:ph type="title"/>
          </p:nvPr>
        </p:nvSpPr>
        <p:spPr>
          <a:xfrm>
            <a:off x="4673689" y="1628418"/>
            <a:ext cx="3396300" cy="371700"/>
          </a:xfrm>
        </p:spPr>
        <p:txBody>
          <a:bodyPr/>
          <a:lstStyle/>
          <a:p>
            <a:r>
              <a:rPr lang="en-US" dirty="0">
                <a:latin typeface="Constantia" panose="02030602050306030303" pitchFamily="18" charset="0"/>
              </a:rPr>
              <a:t>NLTK toolkit</a:t>
            </a:r>
          </a:p>
        </p:txBody>
      </p:sp>
      <p:sp>
        <p:nvSpPr>
          <p:cNvPr id="6" name="TextBox 5">
            <a:extLst>
              <a:ext uri="{FF2B5EF4-FFF2-40B4-BE49-F238E27FC236}">
                <a16:creationId xmlns:a16="http://schemas.microsoft.com/office/drawing/2014/main" id="{D7C31DDB-64F0-EB12-DD9D-44FE9C317801}"/>
              </a:ext>
            </a:extLst>
          </p:cNvPr>
          <p:cNvSpPr txBox="1"/>
          <p:nvPr/>
        </p:nvSpPr>
        <p:spPr>
          <a:xfrm>
            <a:off x="5334000" y="2283592"/>
            <a:ext cx="3169558" cy="1600438"/>
          </a:xfrm>
          <a:prstGeom prst="rect">
            <a:avLst/>
          </a:prstGeom>
          <a:noFill/>
        </p:spPr>
        <p:txBody>
          <a:bodyPr wrap="square">
            <a:spAutoFit/>
          </a:bodyPr>
          <a:lstStyle/>
          <a:p>
            <a:r>
              <a:rPr lang="vi-VN" b="0" i="0" dirty="0">
                <a:solidFill>
                  <a:schemeClr val="bg1"/>
                </a:solidFill>
                <a:effectLst/>
                <a:latin typeface="Bai Jamjuree" panose="020B0604020202020204" charset="-34"/>
                <a:cs typeface="Bai Jamjuree" panose="020B0604020202020204" charset="-34"/>
              </a:rPr>
              <a:t>Natural Language Toolkit là một bộ thư viện và chương trình dành cho xử lý ngôn ngữ tự nhiên thống kê và biểu tượng tiếng Anh, được xây dựng bằng ngôn ngữ Python.</a:t>
            </a:r>
            <a:endParaRPr lang="en-US" b="0" i="0" dirty="0">
              <a:solidFill>
                <a:schemeClr val="bg1"/>
              </a:solidFill>
              <a:effectLst/>
              <a:latin typeface="Bai Jamjuree" panose="020B0604020202020204" charset="-34"/>
              <a:cs typeface="Bai Jamjuree" panose="020B0604020202020204" charset="-34"/>
            </a:endParaRPr>
          </a:p>
          <a:p>
            <a:r>
              <a:rPr lang="en-US" dirty="0" err="1">
                <a:solidFill>
                  <a:schemeClr val="bg1"/>
                </a:solidFill>
                <a:latin typeface="Bai Jamjuree" panose="020B0604020202020204" charset="-34"/>
                <a:cs typeface="Bai Jamjuree" panose="020B0604020202020204" charset="-34"/>
              </a:rPr>
              <a:t>Một</a:t>
            </a:r>
            <a:r>
              <a:rPr lang="en-US" dirty="0">
                <a:solidFill>
                  <a:schemeClr val="bg1"/>
                </a:solidFill>
                <a:latin typeface="Bai Jamjuree" panose="020B0604020202020204" charset="-34"/>
                <a:cs typeface="Bai Jamjuree" panose="020B0604020202020204" charset="-34"/>
              </a:rPr>
              <a:t> </a:t>
            </a:r>
            <a:r>
              <a:rPr lang="en-US" dirty="0" err="1">
                <a:solidFill>
                  <a:schemeClr val="bg1"/>
                </a:solidFill>
                <a:latin typeface="Bai Jamjuree" panose="020B0604020202020204" charset="-34"/>
                <a:cs typeface="Bai Jamjuree" panose="020B0604020202020204" charset="-34"/>
              </a:rPr>
              <a:t>số</a:t>
            </a:r>
            <a:r>
              <a:rPr lang="en-US" dirty="0">
                <a:solidFill>
                  <a:schemeClr val="bg1"/>
                </a:solidFill>
                <a:latin typeface="Bai Jamjuree" panose="020B0604020202020204" charset="-34"/>
                <a:cs typeface="Bai Jamjuree" panose="020B0604020202020204" charset="-34"/>
              </a:rPr>
              <a:t> </a:t>
            </a:r>
            <a:r>
              <a:rPr lang="en-US" dirty="0" err="1">
                <a:solidFill>
                  <a:schemeClr val="bg1"/>
                </a:solidFill>
                <a:latin typeface="Bai Jamjuree" panose="020B0604020202020204" charset="-34"/>
                <a:cs typeface="Bai Jamjuree" panose="020B0604020202020204" charset="-34"/>
              </a:rPr>
              <a:t>ví</a:t>
            </a:r>
            <a:r>
              <a:rPr lang="en-US" dirty="0">
                <a:solidFill>
                  <a:schemeClr val="bg1"/>
                </a:solidFill>
                <a:latin typeface="Bai Jamjuree" panose="020B0604020202020204" charset="-34"/>
                <a:cs typeface="Bai Jamjuree" panose="020B0604020202020204" charset="-34"/>
              </a:rPr>
              <a:t> </a:t>
            </a:r>
            <a:r>
              <a:rPr lang="en-US" dirty="0" err="1">
                <a:solidFill>
                  <a:schemeClr val="bg1"/>
                </a:solidFill>
                <a:latin typeface="Bai Jamjuree" panose="020B0604020202020204" charset="-34"/>
                <a:cs typeface="Bai Jamjuree" panose="020B0604020202020204" charset="-34"/>
              </a:rPr>
              <a:t>dụ</a:t>
            </a:r>
            <a:r>
              <a:rPr lang="en-US" dirty="0">
                <a:solidFill>
                  <a:schemeClr val="bg1"/>
                </a:solidFill>
                <a:latin typeface="Bai Jamjuree" panose="020B0604020202020204" charset="-34"/>
                <a:cs typeface="Bai Jamjuree" panose="020B0604020202020204" charset="-34"/>
              </a:rPr>
              <a:t> </a:t>
            </a:r>
            <a:r>
              <a:rPr lang="en-US" dirty="0" err="1">
                <a:solidFill>
                  <a:schemeClr val="bg1"/>
                </a:solidFill>
                <a:latin typeface="Bai Jamjuree" panose="020B0604020202020204" charset="-34"/>
                <a:cs typeface="Bai Jamjuree" panose="020B0604020202020204" charset="-34"/>
              </a:rPr>
              <a:t>như</a:t>
            </a:r>
            <a:r>
              <a:rPr lang="en-US" dirty="0">
                <a:solidFill>
                  <a:schemeClr val="bg1"/>
                </a:solidFill>
                <a:latin typeface="Bai Jamjuree" panose="020B0604020202020204" charset="-34"/>
                <a:cs typeface="Bai Jamjuree" panose="020B0604020202020204" charset="-34"/>
              </a:rPr>
              <a:t> </a:t>
            </a:r>
            <a:r>
              <a:rPr lang="en-US" dirty="0" err="1">
                <a:solidFill>
                  <a:schemeClr val="bg1"/>
                </a:solidFill>
                <a:latin typeface="Bai Jamjuree" panose="020B0604020202020204" charset="-34"/>
                <a:cs typeface="Bai Jamjuree" panose="020B0604020202020204" charset="-34"/>
              </a:rPr>
              <a:t>đếm</a:t>
            </a:r>
            <a:r>
              <a:rPr lang="en-US" dirty="0">
                <a:solidFill>
                  <a:schemeClr val="bg1"/>
                </a:solidFill>
                <a:latin typeface="Bai Jamjuree" panose="020B0604020202020204" charset="-34"/>
                <a:cs typeface="Bai Jamjuree" panose="020B0604020202020204" charset="-34"/>
              </a:rPr>
              <a:t> </a:t>
            </a:r>
            <a:r>
              <a:rPr lang="en-US" dirty="0" err="1">
                <a:solidFill>
                  <a:schemeClr val="bg1"/>
                </a:solidFill>
                <a:latin typeface="Bai Jamjuree" panose="020B0604020202020204" charset="-34"/>
                <a:cs typeface="Bai Jamjuree" panose="020B0604020202020204" charset="-34"/>
              </a:rPr>
              <a:t>tần</a:t>
            </a:r>
            <a:r>
              <a:rPr lang="en-US" dirty="0">
                <a:solidFill>
                  <a:schemeClr val="bg1"/>
                </a:solidFill>
                <a:latin typeface="Bai Jamjuree" panose="020B0604020202020204" charset="-34"/>
                <a:cs typeface="Bai Jamjuree" panose="020B0604020202020204" charset="-34"/>
              </a:rPr>
              <a:t> </a:t>
            </a:r>
            <a:r>
              <a:rPr lang="en-US" dirty="0" err="1">
                <a:solidFill>
                  <a:schemeClr val="bg1"/>
                </a:solidFill>
                <a:latin typeface="Bai Jamjuree" panose="020B0604020202020204" charset="-34"/>
                <a:cs typeface="Bai Jamjuree" panose="020B0604020202020204" charset="-34"/>
              </a:rPr>
              <a:t>suất</a:t>
            </a:r>
            <a:r>
              <a:rPr lang="en-US" dirty="0">
                <a:solidFill>
                  <a:schemeClr val="bg1"/>
                </a:solidFill>
                <a:latin typeface="Bai Jamjuree" panose="020B0604020202020204" charset="-34"/>
                <a:cs typeface="Bai Jamjuree" panose="020B0604020202020204" charset="-34"/>
              </a:rPr>
              <a:t> </a:t>
            </a:r>
            <a:r>
              <a:rPr lang="en-US" dirty="0" err="1">
                <a:solidFill>
                  <a:schemeClr val="bg1"/>
                </a:solidFill>
                <a:latin typeface="Bai Jamjuree" panose="020B0604020202020204" charset="-34"/>
                <a:cs typeface="Bai Jamjuree" panose="020B0604020202020204" charset="-34"/>
              </a:rPr>
              <a:t>xuất</a:t>
            </a:r>
            <a:r>
              <a:rPr lang="en-US" dirty="0">
                <a:solidFill>
                  <a:schemeClr val="bg1"/>
                </a:solidFill>
                <a:latin typeface="Bai Jamjuree" panose="020B0604020202020204" charset="-34"/>
                <a:cs typeface="Bai Jamjuree" panose="020B0604020202020204" charset="-34"/>
              </a:rPr>
              <a:t> </a:t>
            </a:r>
            <a:r>
              <a:rPr lang="en-US" dirty="0" err="1">
                <a:solidFill>
                  <a:schemeClr val="bg1"/>
                </a:solidFill>
                <a:latin typeface="Bai Jamjuree" panose="020B0604020202020204" charset="-34"/>
                <a:cs typeface="Bai Jamjuree" panose="020B0604020202020204" charset="-34"/>
              </a:rPr>
              <a:t>hiện</a:t>
            </a:r>
            <a:r>
              <a:rPr lang="en-US" dirty="0">
                <a:solidFill>
                  <a:schemeClr val="bg1"/>
                </a:solidFill>
                <a:latin typeface="Bai Jamjuree" panose="020B0604020202020204" charset="-34"/>
                <a:cs typeface="Bai Jamjuree" panose="020B0604020202020204" charset="-34"/>
              </a:rPr>
              <a:t>, </a:t>
            </a:r>
            <a:r>
              <a:rPr lang="en-US" dirty="0" err="1">
                <a:solidFill>
                  <a:schemeClr val="bg1"/>
                </a:solidFill>
                <a:latin typeface="Bai Jamjuree" panose="020B0604020202020204" charset="-34"/>
                <a:cs typeface="Bai Jamjuree" panose="020B0604020202020204" charset="-34"/>
              </a:rPr>
              <a:t>stopword</a:t>
            </a:r>
            <a:endParaRPr lang="en-US" dirty="0">
              <a:solidFill>
                <a:schemeClr val="bg1"/>
              </a:solidFill>
              <a:latin typeface="Bai Jamjuree" panose="020B0604020202020204" charset="-34"/>
              <a:cs typeface="Bai Jamjuree" panose="020B0604020202020204" charset="-34"/>
            </a:endParaRPr>
          </a:p>
        </p:txBody>
      </p:sp>
      <p:pic>
        <p:nvPicPr>
          <p:cNvPr id="5122" name="Picture 2" descr="Natural Language Processing With Python's NLTK Package – Real Python">
            <a:extLst>
              <a:ext uri="{FF2B5EF4-FFF2-40B4-BE49-F238E27FC236}">
                <a16:creationId xmlns:a16="http://schemas.microsoft.com/office/drawing/2014/main" id="{20B54889-6071-5E1D-A70F-50BB1F0AF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315" y="1425218"/>
            <a:ext cx="44704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174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3"/>
        <p:cNvGrpSpPr/>
        <p:nvPr/>
      </p:nvGrpSpPr>
      <p:grpSpPr>
        <a:xfrm>
          <a:off x="0" y="0"/>
          <a:ext cx="0" cy="0"/>
          <a:chOff x="0" y="0"/>
          <a:chExt cx="0" cy="0"/>
        </a:xfrm>
      </p:grpSpPr>
      <p:sp>
        <p:nvSpPr>
          <p:cNvPr id="2334" name="Google Shape;2334;p61"/>
          <p:cNvSpPr txBox="1">
            <a:spLocks noGrp="1"/>
          </p:cNvSpPr>
          <p:nvPr>
            <p:ph type="title"/>
          </p:nvPr>
        </p:nvSpPr>
        <p:spPr>
          <a:xfrm>
            <a:off x="887025" y="875686"/>
            <a:ext cx="6765000" cy="11916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sz="12000" dirty="0">
                <a:solidFill>
                  <a:schemeClr val="tx2"/>
                </a:solidFill>
              </a:rPr>
              <a:t>06</a:t>
            </a:r>
            <a:endParaRPr sz="12000" dirty="0">
              <a:solidFill>
                <a:schemeClr val="tx2"/>
              </a:solidFill>
            </a:endParaRPr>
          </a:p>
        </p:txBody>
      </p:sp>
      <p:cxnSp>
        <p:nvCxnSpPr>
          <p:cNvPr id="2336" name="Google Shape;2336;p61"/>
          <p:cNvCxnSpPr/>
          <p:nvPr/>
        </p:nvCxnSpPr>
        <p:spPr>
          <a:xfrm>
            <a:off x="1667488" y="3504366"/>
            <a:ext cx="5742900" cy="0"/>
          </a:xfrm>
          <a:prstGeom prst="straightConnector1">
            <a:avLst/>
          </a:prstGeom>
          <a:noFill/>
          <a:ln w="9525" cap="flat" cmpd="sng">
            <a:solidFill>
              <a:schemeClr val="lt1"/>
            </a:solidFill>
            <a:prstDash val="solid"/>
            <a:round/>
            <a:headEnd type="none" w="med" len="med"/>
            <a:tailEnd type="none" w="med" len="med"/>
          </a:ln>
        </p:spPr>
      </p:cxnSp>
      <p:sp>
        <p:nvSpPr>
          <p:cNvPr id="2337" name="Google Shape;2337;p61"/>
          <p:cNvSpPr/>
          <p:nvPr/>
        </p:nvSpPr>
        <p:spPr>
          <a:xfrm flipH="1">
            <a:off x="7954511" y="24561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8" name="Google Shape;2338;p61"/>
          <p:cNvGrpSpPr/>
          <p:nvPr/>
        </p:nvGrpSpPr>
        <p:grpSpPr>
          <a:xfrm flipH="1">
            <a:off x="6330913" y="1146283"/>
            <a:ext cx="793256" cy="182899"/>
            <a:chOff x="2685575" y="2835950"/>
            <a:chExt cx="433000" cy="99825"/>
          </a:xfrm>
        </p:grpSpPr>
        <p:sp>
          <p:nvSpPr>
            <p:cNvPr id="2339" name="Google Shape;2339;p6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6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3" name="Google Shape;2343;p61"/>
          <p:cNvGrpSpPr/>
          <p:nvPr/>
        </p:nvGrpSpPr>
        <p:grpSpPr>
          <a:xfrm flipH="1">
            <a:off x="6181013" y="-1308553"/>
            <a:ext cx="2019176" cy="2019176"/>
            <a:chOff x="1943325" y="-220375"/>
            <a:chExt cx="1298672" cy="1298672"/>
          </a:xfrm>
        </p:grpSpPr>
        <p:sp>
          <p:nvSpPr>
            <p:cNvPr id="2344" name="Google Shape;2344;p61"/>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61"/>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61"/>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61"/>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61"/>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61"/>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61"/>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61"/>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61"/>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61"/>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61"/>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61"/>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61"/>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61"/>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61"/>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61"/>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61"/>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61"/>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61"/>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61"/>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61"/>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61"/>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61"/>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1"/>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1"/>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1"/>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61"/>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61"/>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61"/>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61"/>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61"/>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61"/>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61"/>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61"/>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61"/>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61"/>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61"/>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61"/>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61"/>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61"/>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61"/>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61"/>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61"/>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61"/>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61"/>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61"/>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61"/>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61"/>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92" name="Google Shape;2392;p61"/>
          <p:cNvPicPr preferRelativeResize="0"/>
          <p:nvPr/>
        </p:nvPicPr>
        <p:blipFill>
          <a:blip r:embed="rId3">
            <a:alphaModFix/>
          </a:blip>
          <a:stretch>
            <a:fillRect/>
          </a:stretch>
        </p:blipFill>
        <p:spPr>
          <a:xfrm flipH="1">
            <a:off x="-477236" y="-955750"/>
            <a:ext cx="2527512" cy="2681250"/>
          </a:xfrm>
          <a:prstGeom prst="rect">
            <a:avLst/>
          </a:prstGeom>
          <a:noFill/>
          <a:ln>
            <a:noFill/>
          </a:ln>
        </p:spPr>
      </p:pic>
      <p:sp>
        <p:nvSpPr>
          <p:cNvPr id="2" name="TextBox 1">
            <a:extLst>
              <a:ext uri="{FF2B5EF4-FFF2-40B4-BE49-F238E27FC236}">
                <a16:creationId xmlns:a16="http://schemas.microsoft.com/office/drawing/2014/main" id="{186D2A3D-7CBF-861E-1A80-6BC2255092AE}"/>
              </a:ext>
            </a:extLst>
          </p:cNvPr>
          <p:cNvSpPr txBox="1"/>
          <p:nvPr/>
        </p:nvSpPr>
        <p:spPr>
          <a:xfrm>
            <a:off x="1209889" y="2674859"/>
            <a:ext cx="7138493" cy="769441"/>
          </a:xfrm>
          <a:prstGeom prst="rect">
            <a:avLst/>
          </a:prstGeom>
          <a:noFill/>
        </p:spPr>
        <p:txBody>
          <a:bodyPr wrap="none" rtlCol="0">
            <a:spAutoFit/>
          </a:bodyPr>
          <a:lstStyle/>
          <a:p>
            <a:r>
              <a:rPr lang="en-US" sz="4400" dirty="0" err="1">
                <a:solidFill>
                  <a:schemeClr val="bg2"/>
                </a:solidFill>
                <a:latin typeface="Adelle Sans"/>
              </a:rPr>
              <a:t>Thuật</a:t>
            </a:r>
            <a:r>
              <a:rPr lang="en-US" sz="4400" dirty="0">
                <a:solidFill>
                  <a:schemeClr val="bg2"/>
                </a:solidFill>
                <a:latin typeface="Adelle Sans"/>
              </a:rPr>
              <a:t> </a:t>
            </a:r>
            <a:r>
              <a:rPr lang="en-US" sz="4400" dirty="0" err="1">
                <a:solidFill>
                  <a:schemeClr val="bg2"/>
                </a:solidFill>
                <a:latin typeface="Adelle Sans"/>
              </a:rPr>
              <a:t>toán</a:t>
            </a:r>
            <a:r>
              <a:rPr lang="en-US" sz="4400" dirty="0">
                <a:solidFill>
                  <a:schemeClr val="bg2"/>
                </a:solidFill>
                <a:latin typeface="Adelle Sans"/>
              </a:rPr>
              <a:t> </a:t>
            </a:r>
            <a:r>
              <a:rPr lang="en-US" sz="4400" dirty="0" err="1">
                <a:solidFill>
                  <a:schemeClr val="bg2"/>
                </a:solidFill>
                <a:latin typeface="Adelle Sans"/>
              </a:rPr>
              <a:t>và</a:t>
            </a:r>
            <a:r>
              <a:rPr lang="en-US" sz="4400" dirty="0">
                <a:solidFill>
                  <a:schemeClr val="bg2"/>
                </a:solidFill>
                <a:latin typeface="Adelle Sans"/>
              </a:rPr>
              <a:t> </a:t>
            </a:r>
            <a:r>
              <a:rPr lang="en-US" sz="4400" dirty="0" err="1">
                <a:solidFill>
                  <a:schemeClr val="bg2"/>
                </a:solidFill>
                <a:latin typeface="Adelle Sans"/>
              </a:rPr>
              <a:t>giải</a:t>
            </a:r>
            <a:r>
              <a:rPr lang="en-US" sz="4400" dirty="0">
                <a:solidFill>
                  <a:schemeClr val="bg2"/>
                </a:solidFill>
                <a:latin typeface="Adelle Sans"/>
              </a:rPr>
              <a:t> </a:t>
            </a:r>
            <a:r>
              <a:rPr lang="en-US" sz="4400" dirty="0" err="1">
                <a:solidFill>
                  <a:schemeClr val="bg2"/>
                </a:solidFill>
                <a:latin typeface="Adelle Sans"/>
              </a:rPr>
              <a:t>thích</a:t>
            </a:r>
            <a:r>
              <a:rPr lang="en-US" sz="4400" dirty="0">
                <a:solidFill>
                  <a:schemeClr val="bg2"/>
                </a:solidFill>
                <a:latin typeface="Adelle Sans"/>
              </a:rPr>
              <a:t> model</a:t>
            </a:r>
          </a:p>
        </p:txBody>
      </p:sp>
    </p:spTree>
    <p:extLst>
      <p:ext uri="{BB962C8B-B14F-4D97-AF65-F5344CB8AC3E}">
        <p14:creationId xmlns:p14="http://schemas.microsoft.com/office/powerpoint/2010/main" val="2130528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6"/>
        <p:cNvGrpSpPr/>
        <p:nvPr/>
      </p:nvGrpSpPr>
      <p:grpSpPr>
        <a:xfrm>
          <a:off x="0" y="0"/>
          <a:ext cx="0" cy="0"/>
          <a:chOff x="0" y="0"/>
          <a:chExt cx="0" cy="0"/>
        </a:xfrm>
      </p:grpSpPr>
      <p:sp>
        <p:nvSpPr>
          <p:cNvPr id="2397" name="Google Shape;2397;p6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Tokenizer</a:t>
            </a:r>
            <a:br>
              <a:rPr lang="en" dirty="0"/>
            </a:br>
            <a:endParaRPr dirty="0"/>
          </a:p>
        </p:txBody>
      </p:sp>
      <p:sp>
        <p:nvSpPr>
          <p:cNvPr id="2399" name="Google Shape;2399;p62"/>
          <p:cNvSpPr txBox="1"/>
          <p:nvPr/>
        </p:nvSpPr>
        <p:spPr>
          <a:xfrm>
            <a:off x="1572028" y="1215869"/>
            <a:ext cx="3694800" cy="262500"/>
          </a:xfrm>
          <a:prstGeom prst="rect">
            <a:avLst/>
          </a:prstGeom>
          <a:noFill/>
          <a:ln>
            <a:noFill/>
          </a:ln>
        </p:spPr>
        <p:txBody>
          <a:bodyPr spcFirstLastPara="1" wrap="square" lIns="0" tIns="6350" rIns="0" bIns="0" anchor="t" anchorCtr="0">
            <a:noAutofit/>
          </a:bodyPr>
          <a:lstStyle/>
          <a:p>
            <a:pPr marL="0" marR="0" lvl="0" indent="0" rtl="0">
              <a:lnSpc>
                <a:spcPct val="100000"/>
              </a:lnSpc>
              <a:spcBef>
                <a:spcPts val="0"/>
              </a:spcBef>
              <a:spcAft>
                <a:spcPts val="0"/>
              </a:spcAft>
              <a:buNone/>
            </a:pPr>
            <a:r>
              <a:rPr lang="en" sz="2100" dirty="0">
                <a:solidFill>
                  <a:schemeClr val="lt1"/>
                </a:solidFill>
                <a:latin typeface="Aldrich"/>
                <a:ea typeface="Aldrich"/>
                <a:cs typeface="Aldrich"/>
                <a:sym typeface="Aldrich"/>
              </a:rPr>
              <a:t>WhitespaceTokenizer</a:t>
            </a:r>
            <a:endParaRPr sz="2100" dirty="0">
              <a:solidFill>
                <a:schemeClr val="lt1"/>
              </a:solidFill>
              <a:latin typeface="Aldrich"/>
              <a:ea typeface="Aldrich"/>
              <a:cs typeface="Aldrich"/>
              <a:sym typeface="Aldrich"/>
            </a:endParaRPr>
          </a:p>
          <a:p>
            <a:pPr marL="0" marR="0" lvl="0" indent="0" rtl="0">
              <a:lnSpc>
                <a:spcPct val="100000"/>
              </a:lnSpc>
              <a:spcBef>
                <a:spcPts val="0"/>
              </a:spcBef>
              <a:spcAft>
                <a:spcPts val="0"/>
              </a:spcAft>
              <a:buNone/>
            </a:pPr>
            <a:endParaRPr sz="2100" dirty="0">
              <a:solidFill>
                <a:schemeClr val="lt1"/>
              </a:solidFill>
              <a:latin typeface="Aldrich"/>
              <a:ea typeface="Aldrich"/>
              <a:cs typeface="Aldrich"/>
              <a:sym typeface="Aldrich"/>
            </a:endParaRPr>
          </a:p>
        </p:txBody>
      </p:sp>
      <p:sp>
        <p:nvSpPr>
          <p:cNvPr id="2400" name="Google Shape;2400;p62"/>
          <p:cNvSpPr txBox="1"/>
          <p:nvPr/>
        </p:nvSpPr>
        <p:spPr>
          <a:xfrm>
            <a:off x="1572028" y="1546662"/>
            <a:ext cx="3694800" cy="262500"/>
          </a:xfrm>
          <a:prstGeom prst="rect">
            <a:avLst/>
          </a:prstGeom>
          <a:noFill/>
          <a:ln>
            <a:noFill/>
          </a:ln>
        </p:spPr>
        <p:txBody>
          <a:bodyPr spcFirstLastPara="1" wrap="square" lIns="0" tIns="6350" rIns="0" bIns="0" anchor="t" anchorCtr="0">
            <a:noAutofit/>
          </a:bodyPr>
          <a:lstStyle/>
          <a:p>
            <a:pPr marL="0" marR="0" lvl="0" indent="0" rtl="0">
              <a:lnSpc>
                <a:spcPct val="100000"/>
              </a:lnSpc>
              <a:spcBef>
                <a:spcPts val="0"/>
              </a:spcBef>
              <a:spcAft>
                <a:spcPts val="0"/>
              </a:spcAft>
              <a:buNone/>
            </a:pPr>
            <a:r>
              <a:rPr lang="en-US" dirty="0" err="1">
                <a:solidFill>
                  <a:schemeClr val="lt1"/>
                </a:solidFill>
                <a:latin typeface="Bai Jamjuree"/>
                <a:ea typeface="Bai Jamjuree"/>
                <a:cs typeface="Bai Jamjuree"/>
                <a:sym typeface="Bai Jamjuree"/>
              </a:rPr>
              <a:t>Mã</a:t>
            </a:r>
            <a:r>
              <a:rPr lang="en-US" dirty="0">
                <a:solidFill>
                  <a:schemeClr val="lt1"/>
                </a:solidFill>
                <a:latin typeface="Bai Jamjuree"/>
                <a:ea typeface="Bai Jamjuree"/>
                <a:cs typeface="Bai Jamjuree"/>
                <a:sym typeface="Bai Jamjuree"/>
              </a:rPr>
              <a:t> </a:t>
            </a:r>
            <a:r>
              <a:rPr lang="en-US" dirty="0" err="1">
                <a:solidFill>
                  <a:schemeClr val="lt1"/>
                </a:solidFill>
                <a:latin typeface="Bai Jamjuree"/>
                <a:ea typeface="Bai Jamjuree"/>
                <a:cs typeface="Bai Jamjuree"/>
                <a:sym typeface="Bai Jamjuree"/>
              </a:rPr>
              <a:t>hóa</a:t>
            </a:r>
            <a:r>
              <a:rPr lang="en-US" dirty="0">
                <a:solidFill>
                  <a:schemeClr val="lt1"/>
                </a:solidFill>
                <a:latin typeface="Bai Jamjuree"/>
                <a:ea typeface="Bai Jamjuree"/>
                <a:cs typeface="Bai Jamjuree"/>
                <a:sym typeface="Bai Jamjuree"/>
              </a:rPr>
              <a:t> </a:t>
            </a:r>
            <a:r>
              <a:rPr lang="en-US" dirty="0" err="1">
                <a:solidFill>
                  <a:schemeClr val="lt1"/>
                </a:solidFill>
                <a:latin typeface="Bai Jamjuree"/>
                <a:ea typeface="Bai Jamjuree"/>
                <a:cs typeface="Bai Jamjuree"/>
                <a:sym typeface="Bai Jamjuree"/>
              </a:rPr>
              <a:t>và</a:t>
            </a:r>
            <a:r>
              <a:rPr lang="en-US" dirty="0">
                <a:solidFill>
                  <a:schemeClr val="lt1"/>
                </a:solidFill>
                <a:latin typeface="Bai Jamjuree"/>
                <a:ea typeface="Bai Jamjuree"/>
                <a:cs typeface="Bai Jamjuree"/>
                <a:sym typeface="Bai Jamjuree"/>
              </a:rPr>
              <a:t> </a:t>
            </a:r>
            <a:r>
              <a:rPr lang="en-US" dirty="0" err="1">
                <a:solidFill>
                  <a:schemeClr val="lt1"/>
                </a:solidFill>
                <a:latin typeface="Bai Jamjuree"/>
                <a:ea typeface="Bai Jamjuree"/>
                <a:cs typeface="Bai Jamjuree"/>
                <a:sym typeface="Bai Jamjuree"/>
              </a:rPr>
              <a:t>loại</a:t>
            </a:r>
            <a:r>
              <a:rPr lang="en-US" dirty="0">
                <a:solidFill>
                  <a:schemeClr val="lt1"/>
                </a:solidFill>
                <a:latin typeface="Bai Jamjuree"/>
                <a:ea typeface="Bai Jamjuree"/>
                <a:cs typeface="Bai Jamjuree"/>
                <a:sym typeface="Bai Jamjuree"/>
              </a:rPr>
              <a:t> </a:t>
            </a:r>
            <a:r>
              <a:rPr lang="en-US" dirty="0" err="1">
                <a:solidFill>
                  <a:schemeClr val="lt1"/>
                </a:solidFill>
                <a:latin typeface="Bai Jamjuree"/>
                <a:ea typeface="Bai Jamjuree"/>
                <a:cs typeface="Bai Jamjuree"/>
                <a:sym typeface="Bai Jamjuree"/>
              </a:rPr>
              <a:t>bỏ</a:t>
            </a:r>
            <a:r>
              <a:rPr lang="en-US" dirty="0">
                <a:solidFill>
                  <a:schemeClr val="lt1"/>
                </a:solidFill>
                <a:latin typeface="Bai Jamjuree"/>
                <a:ea typeface="Bai Jamjuree"/>
                <a:cs typeface="Bai Jamjuree"/>
                <a:sym typeface="Bai Jamjuree"/>
              </a:rPr>
              <a:t> </a:t>
            </a:r>
            <a:r>
              <a:rPr lang="en-US" dirty="0" err="1">
                <a:solidFill>
                  <a:schemeClr val="lt1"/>
                </a:solidFill>
                <a:latin typeface="Bai Jamjuree"/>
                <a:ea typeface="Bai Jamjuree"/>
                <a:cs typeface="Bai Jamjuree"/>
                <a:sym typeface="Bai Jamjuree"/>
              </a:rPr>
              <a:t>khoảng</a:t>
            </a:r>
            <a:r>
              <a:rPr lang="en-US" dirty="0">
                <a:solidFill>
                  <a:schemeClr val="lt1"/>
                </a:solidFill>
                <a:latin typeface="Bai Jamjuree"/>
                <a:ea typeface="Bai Jamjuree"/>
                <a:cs typeface="Bai Jamjuree"/>
                <a:sym typeface="Bai Jamjuree"/>
              </a:rPr>
              <a:t> </a:t>
            </a:r>
            <a:r>
              <a:rPr lang="en-US" dirty="0" err="1">
                <a:solidFill>
                  <a:schemeClr val="lt1"/>
                </a:solidFill>
                <a:latin typeface="Bai Jamjuree"/>
                <a:ea typeface="Bai Jamjuree"/>
                <a:cs typeface="Bai Jamjuree"/>
                <a:sym typeface="Bai Jamjuree"/>
              </a:rPr>
              <a:t>cách</a:t>
            </a:r>
            <a:r>
              <a:rPr lang="en-US" dirty="0">
                <a:solidFill>
                  <a:schemeClr val="lt1"/>
                </a:solidFill>
                <a:latin typeface="Bai Jamjuree"/>
                <a:ea typeface="Bai Jamjuree"/>
                <a:cs typeface="Bai Jamjuree"/>
                <a:sym typeface="Bai Jamjuree"/>
              </a:rPr>
              <a:t> </a:t>
            </a:r>
            <a:r>
              <a:rPr lang="en-US" dirty="0" err="1">
                <a:solidFill>
                  <a:schemeClr val="lt1"/>
                </a:solidFill>
                <a:latin typeface="Bai Jamjuree"/>
                <a:ea typeface="Bai Jamjuree"/>
                <a:cs typeface="Bai Jamjuree"/>
                <a:sym typeface="Bai Jamjuree"/>
              </a:rPr>
              <a:t>trắng</a:t>
            </a:r>
            <a:endParaRPr dirty="0">
              <a:solidFill>
                <a:schemeClr val="lt1"/>
              </a:solidFill>
              <a:latin typeface="Bai Jamjuree"/>
              <a:ea typeface="Bai Jamjuree"/>
              <a:cs typeface="Bai Jamjuree"/>
              <a:sym typeface="Bai Jamjuree"/>
            </a:endParaRPr>
          </a:p>
        </p:txBody>
      </p:sp>
      <p:sp>
        <p:nvSpPr>
          <p:cNvPr id="2401" name="Google Shape;2401;p62"/>
          <p:cNvSpPr txBox="1"/>
          <p:nvPr/>
        </p:nvSpPr>
        <p:spPr>
          <a:xfrm>
            <a:off x="1543300" y="2855220"/>
            <a:ext cx="3694500" cy="262500"/>
          </a:xfrm>
          <a:prstGeom prst="rect">
            <a:avLst/>
          </a:prstGeom>
          <a:noFill/>
          <a:ln>
            <a:noFill/>
          </a:ln>
        </p:spPr>
        <p:txBody>
          <a:bodyPr spcFirstLastPara="1" wrap="square" lIns="0" tIns="6350" rIns="0" bIns="0" anchor="t" anchorCtr="0">
            <a:noAutofit/>
          </a:bodyPr>
          <a:lstStyle/>
          <a:p>
            <a:pPr marL="0" marR="0" lvl="0" indent="0" rtl="0">
              <a:lnSpc>
                <a:spcPct val="100000"/>
              </a:lnSpc>
              <a:spcBef>
                <a:spcPts val="0"/>
              </a:spcBef>
              <a:spcAft>
                <a:spcPts val="0"/>
              </a:spcAft>
              <a:buNone/>
            </a:pPr>
            <a:r>
              <a:rPr lang="en-US" sz="2100" dirty="0">
                <a:solidFill>
                  <a:schemeClr val="lt2"/>
                </a:solidFill>
                <a:latin typeface="Aldrich"/>
                <a:ea typeface="Aldrich"/>
                <a:cs typeface="Aldrich"/>
                <a:sym typeface="Aldrich"/>
              </a:rPr>
              <a:t>Spacy NLTK</a:t>
            </a:r>
            <a:endParaRPr sz="2100" dirty="0">
              <a:solidFill>
                <a:schemeClr val="lt2"/>
              </a:solidFill>
              <a:latin typeface="Aldrich"/>
              <a:ea typeface="Aldrich"/>
              <a:cs typeface="Aldrich"/>
              <a:sym typeface="Aldrich"/>
            </a:endParaRPr>
          </a:p>
          <a:p>
            <a:pPr marL="0" marR="0" lvl="0" indent="0" rtl="0">
              <a:lnSpc>
                <a:spcPct val="100000"/>
              </a:lnSpc>
              <a:spcBef>
                <a:spcPts val="0"/>
              </a:spcBef>
              <a:spcAft>
                <a:spcPts val="0"/>
              </a:spcAft>
              <a:buNone/>
            </a:pPr>
            <a:endParaRPr sz="2100" dirty="0">
              <a:solidFill>
                <a:schemeClr val="lt2"/>
              </a:solidFill>
              <a:latin typeface="Aldrich"/>
              <a:ea typeface="Aldrich"/>
              <a:cs typeface="Aldrich"/>
              <a:sym typeface="Aldrich"/>
            </a:endParaRPr>
          </a:p>
        </p:txBody>
      </p:sp>
      <p:sp>
        <p:nvSpPr>
          <p:cNvPr id="2402" name="Google Shape;2402;p62"/>
          <p:cNvSpPr txBox="1"/>
          <p:nvPr/>
        </p:nvSpPr>
        <p:spPr>
          <a:xfrm>
            <a:off x="1543300" y="3187163"/>
            <a:ext cx="3694500" cy="262500"/>
          </a:xfrm>
          <a:prstGeom prst="rect">
            <a:avLst/>
          </a:prstGeom>
          <a:noFill/>
          <a:ln>
            <a:noFill/>
          </a:ln>
        </p:spPr>
        <p:txBody>
          <a:bodyPr spcFirstLastPara="1" wrap="square" lIns="0" tIns="6350" rIns="0" bIns="0" anchor="t" anchorCtr="0">
            <a:noAutofit/>
          </a:bodyPr>
          <a:lstStyle/>
          <a:p>
            <a:pPr marL="0" marR="0" lvl="0" indent="0" rtl="0">
              <a:lnSpc>
                <a:spcPct val="100000"/>
              </a:lnSpc>
              <a:spcBef>
                <a:spcPts val="0"/>
              </a:spcBef>
              <a:spcAft>
                <a:spcPts val="0"/>
              </a:spcAft>
              <a:buNone/>
            </a:pPr>
            <a:r>
              <a:rPr lang="en-US" b="0" i="0" dirty="0" err="1">
                <a:solidFill>
                  <a:schemeClr val="bg1"/>
                </a:solidFill>
                <a:effectLst/>
                <a:latin typeface="Graphik"/>
              </a:rPr>
              <a:t>Mã</a:t>
            </a:r>
            <a:r>
              <a:rPr lang="en-US" b="0" i="0" dirty="0">
                <a:solidFill>
                  <a:schemeClr val="bg1"/>
                </a:solidFill>
                <a:effectLst/>
                <a:latin typeface="Graphik"/>
              </a:rPr>
              <a:t> </a:t>
            </a:r>
            <a:r>
              <a:rPr lang="en-US" b="0" i="0" dirty="0" err="1">
                <a:solidFill>
                  <a:schemeClr val="bg1"/>
                </a:solidFill>
                <a:effectLst/>
                <a:latin typeface="Graphik"/>
              </a:rPr>
              <a:t>hóa</a:t>
            </a:r>
            <a:r>
              <a:rPr lang="en-US" b="0" i="0" dirty="0">
                <a:solidFill>
                  <a:schemeClr val="bg1"/>
                </a:solidFill>
                <a:effectLst/>
                <a:latin typeface="Graphik"/>
              </a:rPr>
              <a:t> </a:t>
            </a:r>
            <a:r>
              <a:rPr lang="en-US" b="0" i="0" dirty="0" err="1">
                <a:solidFill>
                  <a:schemeClr val="bg1"/>
                </a:solidFill>
                <a:effectLst/>
                <a:latin typeface="Graphik"/>
              </a:rPr>
              <a:t>dành</a:t>
            </a:r>
            <a:r>
              <a:rPr lang="en-US" b="0" i="0" dirty="0">
                <a:solidFill>
                  <a:schemeClr val="bg1"/>
                </a:solidFill>
                <a:effectLst/>
                <a:latin typeface="Graphik"/>
              </a:rPr>
              <a:t> </a:t>
            </a:r>
            <a:r>
              <a:rPr lang="vi-VN" b="0" i="0" dirty="0">
                <a:solidFill>
                  <a:schemeClr val="bg1"/>
                </a:solidFill>
                <a:effectLst/>
                <a:latin typeface="Graphik"/>
              </a:rPr>
              <a:t>cho tin nhắn của người dùng, phản hồi (nếu có) và ý định (nếu được chỉ định)</a:t>
            </a:r>
            <a:endParaRPr dirty="0">
              <a:solidFill>
                <a:schemeClr val="bg1"/>
              </a:solidFill>
              <a:latin typeface="Bai Jamjuree"/>
              <a:ea typeface="Bai Jamjuree"/>
              <a:cs typeface="Bai Jamjuree"/>
              <a:sym typeface="Bai Jamjuree"/>
            </a:endParaRPr>
          </a:p>
        </p:txBody>
      </p:sp>
      <p:grpSp>
        <p:nvGrpSpPr>
          <p:cNvPr id="2411" name="Google Shape;2411;p62"/>
          <p:cNvGrpSpPr/>
          <p:nvPr/>
        </p:nvGrpSpPr>
        <p:grpSpPr>
          <a:xfrm>
            <a:off x="4151697" y="4869871"/>
            <a:ext cx="793256" cy="182899"/>
            <a:chOff x="2685575" y="2835950"/>
            <a:chExt cx="433000" cy="99825"/>
          </a:xfrm>
        </p:grpSpPr>
        <p:sp>
          <p:nvSpPr>
            <p:cNvPr id="2412" name="Google Shape;2412;p6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6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6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6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6" name="Google Shape;2416;p62"/>
          <p:cNvGrpSpPr/>
          <p:nvPr/>
        </p:nvGrpSpPr>
        <p:grpSpPr>
          <a:xfrm>
            <a:off x="2632514" y="-1423815"/>
            <a:ext cx="2019176" cy="2019176"/>
            <a:chOff x="1943325" y="-220375"/>
            <a:chExt cx="1298672" cy="1298672"/>
          </a:xfrm>
        </p:grpSpPr>
        <p:sp>
          <p:nvSpPr>
            <p:cNvPr id="2417" name="Google Shape;2417;p6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6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6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6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6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6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6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6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6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6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6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6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6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6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6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6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65" name="Google Shape;2465;p62"/>
          <p:cNvPicPr preferRelativeResize="0"/>
          <p:nvPr/>
        </p:nvPicPr>
        <p:blipFill>
          <a:blip r:embed="rId3">
            <a:alphaModFix/>
          </a:blip>
          <a:stretch>
            <a:fillRect/>
          </a:stretch>
        </p:blipFill>
        <p:spPr>
          <a:xfrm>
            <a:off x="5310164" y="-1810050"/>
            <a:ext cx="2527512" cy="2681250"/>
          </a:xfrm>
          <a:prstGeom prst="rect">
            <a:avLst/>
          </a:prstGeom>
          <a:noFill/>
          <a:ln>
            <a:noFill/>
          </a:ln>
        </p:spPr>
      </p:pic>
      <p:sp>
        <p:nvSpPr>
          <p:cNvPr id="3" name="TextBox 2">
            <a:extLst>
              <a:ext uri="{FF2B5EF4-FFF2-40B4-BE49-F238E27FC236}">
                <a16:creationId xmlns:a16="http://schemas.microsoft.com/office/drawing/2014/main" id="{C165050B-4E0C-B1DE-538A-9D8581610BBA}"/>
              </a:ext>
            </a:extLst>
          </p:cNvPr>
          <p:cNvSpPr txBox="1"/>
          <p:nvPr/>
        </p:nvSpPr>
        <p:spPr>
          <a:xfrm>
            <a:off x="4944953" y="1528062"/>
            <a:ext cx="1874231" cy="1415772"/>
          </a:xfrm>
          <a:prstGeom prst="rect">
            <a:avLst/>
          </a:prstGeom>
          <a:noFill/>
        </p:spPr>
        <p:txBody>
          <a:bodyPr wrap="none" rtlCol="0">
            <a:spAutoFit/>
          </a:bodyPr>
          <a:lstStyle/>
          <a:p>
            <a:r>
              <a:rPr lang="vi-VN" sz="180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  </a:t>
            </a:r>
            <a:r>
              <a:rPr lang="vi-VN" sz="1800" dirty="0">
                <a:solidFill>
                  <a:schemeClr val="bg1"/>
                </a:solidFill>
                <a:effectLst/>
                <a:latin typeface="Times New Roman" panose="02020603050405020304" pitchFamily="18" charset="0"/>
                <a:ea typeface="Times New Roman" panose="02020603050405020304" pitchFamily="18" charset="0"/>
              </a:rPr>
              <a:t>!</a:t>
            </a:r>
            <a:r>
              <a:rPr lang="en-US" sz="1800" dirty="0" err="1">
                <a:solidFill>
                  <a:schemeClr val="bg1"/>
                </a:solidFill>
                <a:effectLst/>
                <a:latin typeface="Times New Roman" panose="02020603050405020304" pitchFamily="18" charset="0"/>
                <a:ea typeface="Times New Roman" panose="02020603050405020304" pitchFamily="18" charset="0"/>
              </a:rPr>
              <a:t>abc</a:t>
            </a:r>
            <a:r>
              <a:rPr lang="vi-VN" sz="1800" dirty="0">
                <a:solidFill>
                  <a:schemeClr val="bg1"/>
                </a:solidFill>
                <a:effectLst/>
                <a:latin typeface="Times New Roman" panose="02020603050405020304" pitchFamily="18" charset="0"/>
                <a:ea typeface="Times New Roman" panose="02020603050405020304" pitchFamily="18" charset="0"/>
              </a:rPr>
              <a:t>" → “</a:t>
            </a:r>
            <a:r>
              <a:rPr lang="en-US" sz="1800" dirty="0" err="1">
                <a:solidFill>
                  <a:schemeClr val="bg1"/>
                </a:solidFill>
                <a:effectLst/>
                <a:latin typeface="Times New Roman" panose="02020603050405020304" pitchFamily="18" charset="0"/>
                <a:ea typeface="Times New Roman" panose="02020603050405020304" pitchFamily="18" charset="0"/>
              </a:rPr>
              <a:t>abc</a:t>
            </a:r>
            <a:r>
              <a:rPr lang="vi-VN" sz="1800" dirty="0">
                <a:solidFill>
                  <a:schemeClr val="bg1"/>
                </a:solidFill>
                <a:effectLst/>
                <a:latin typeface="Times New Roman" panose="02020603050405020304" pitchFamily="18" charset="0"/>
                <a:ea typeface="Times New Roman" panose="02020603050405020304" pitchFamily="18" charset="0"/>
              </a:rPr>
              <a:t>"</a:t>
            </a:r>
            <a:endParaRPr lang="en-US" sz="1800" dirty="0">
              <a:solidFill>
                <a:schemeClr val="bg1"/>
              </a:solidFill>
              <a:effectLst/>
              <a:latin typeface="Times New Roman" panose="02020603050405020304" pitchFamily="18" charset="0"/>
              <a:ea typeface="Times New Roman" panose="02020603050405020304" pitchFamily="18" charset="0"/>
            </a:endParaRPr>
          </a:p>
          <a:p>
            <a:r>
              <a:rPr lang="vi-VN" sz="1800" dirty="0">
                <a:solidFill>
                  <a:schemeClr val="bg1"/>
                </a:solidFill>
                <a:effectLst/>
                <a:latin typeface="Times New Roman" panose="02020603050405020304" pitchFamily="18" charset="0"/>
                <a:ea typeface="Times New Roman" panose="02020603050405020304" pitchFamily="18" charset="0"/>
              </a:rPr>
              <a:t>“</a:t>
            </a:r>
            <a:r>
              <a:rPr lang="en-US" sz="1800" dirty="0" err="1">
                <a:solidFill>
                  <a:schemeClr val="bg1"/>
                </a:solidFill>
                <a:effectLst/>
                <a:latin typeface="Times New Roman" panose="02020603050405020304" pitchFamily="18" charset="0"/>
                <a:ea typeface="Times New Roman" panose="02020603050405020304" pitchFamily="18" charset="0"/>
              </a:rPr>
              <a:t>abc</a:t>
            </a:r>
            <a:r>
              <a:rPr lang="vi-VN" sz="180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   </a:t>
            </a:r>
            <a:r>
              <a:rPr lang="vi-VN" sz="1800" dirty="0">
                <a:solidFill>
                  <a:schemeClr val="bg1"/>
                </a:solidFill>
                <a:effectLst/>
                <a:latin typeface="Times New Roman" panose="02020603050405020304" pitchFamily="18" charset="0"/>
                <a:ea typeface="Times New Roman" panose="02020603050405020304" pitchFamily="18" charset="0"/>
              </a:rPr>
              <a:t>" → “</a:t>
            </a:r>
            <a:r>
              <a:rPr lang="en-US" sz="1800" dirty="0" err="1">
                <a:solidFill>
                  <a:schemeClr val="bg1"/>
                </a:solidFill>
                <a:effectLst/>
                <a:latin typeface="Times New Roman" panose="02020603050405020304" pitchFamily="18" charset="0"/>
                <a:ea typeface="Times New Roman" panose="02020603050405020304" pitchFamily="18" charset="0"/>
              </a:rPr>
              <a:t>abc</a:t>
            </a:r>
            <a:r>
              <a:rPr lang="vi-VN" sz="1800" dirty="0">
                <a:solidFill>
                  <a:schemeClr val="bg1"/>
                </a:solidFill>
                <a:effectLst/>
                <a:latin typeface="Times New Roman" panose="02020603050405020304" pitchFamily="18" charset="0"/>
                <a:ea typeface="Times New Roman" panose="02020603050405020304" pitchFamily="18" charset="0"/>
              </a:rPr>
              <a:t>"</a:t>
            </a:r>
            <a:endParaRPr lang="en-US" sz="1800" dirty="0">
              <a:solidFill>
                <a:schemeClr val="bg1"/>
              </a:solidFill>
              <a:effectLst/>
              <a:latin typeface="Times New Roman" panose="02020603050405020304" pitchFamily="18" charset="0"/>
              <a:ea typeface="Times New Roman" panose="02020603050405020304" pitchFamily="18" charset="0"/>
            </a:endParaRPr>
          </a:p>
          <a:p>
            <a:r>
              <a:rPr lang="vi-VN" sz="1800" dirty="0">
                <a:solidFill>
                  <a:schemeClr val="bg1"/>
                </a:solidFill>
                <a:effectLst/>
                <a:latin typeface="Times New Roman" panose="02020603050405020304" pitchFamily="18" charset="0"/>
                <a:ea typeface="Times New Roman" panose="02020603050405020304" pitchFamily="18" charset="0"/>
              </a:rPr>
              <a:t>"!</a:t>
            </a:r>
            <a:r>
              <a:rPr lang="en-US" sz="1800" dirty="0" err="1">
                <a:solidFill>
                  <a:schemeClr val="bg1"/>
                </a:solidFill>
                <a:effectLst/>
                <a:latin typeface="Times New Roman" panose="02020603050405020304" pitchFamily="18" charset="0"/>
                <a:ea typeface="Times New Roman" panose="02020603050405020304" pitchFamily="18" charset="0"/>
              </a:rPr>
              <a:t>abc</a:t>
            </a:r>
            <a:r>
              <a:rPr lang="vi-VN" sz="1800" dirty="0">
                <a:solidFill>
                  <a:schemeClr val="bg1"/>
                </a:solidFill>
                <a:effectLst/>
                <a:latin typeface="Times New Roman" panose="02020603050405020304" pitchFamily="18" charset="0"/>
                <a:ea typeface="Times New Roman" panose="02020603050405020304" pitchFamily="18" charset="0"/>
              </a:rPr>
              <a:t>" → “</a:t>
            </a:r>
            <a:r>
              <a:rPr lang="en-US" sz="1800" dirty="0" err="1">
                <a:solidFill>
                  <a:schemeClr val="bg1"/>
                </a:solidFill>
                <a:effectLst/>
                <a:latin typeface="Times New Roman" panose="02020603050405020304" pitchFamily="18" charset="0"/>
                <a:ea typeface="Times New Roman" panose="02020603050405020304" pitchFamily="18" charset="0"/>
              </a:rPr>
              <a:t>abc</a:t>
            </a:r>
            <a:r>
              <a:rPr lang="vi-VN" sz="1800" dirty="0">
                <a:solidFill>
                  <a:schemeClr val="bg1"/>
                </a:solidFill>
                <a:effectLst/>
                <a:latin typeface="Times New Roman" panose="02020603050405020304" pitchFamily="18" charset="0"/>
                <a:ea typeface="Times New Roman" panose="02020603050405020304" pitchFamily="18" charset="0"/>
              </a:rPr>
              <a:t>"</a:t>
            </a:r>
            <a:endParaRPr lang="en-US" sz="1800" dirty="0">
              <a:solidFill>
                <a:schemeClr val="bg1"/>
              </a:solidFill>
              <a:effectLst/>
              <a:latin typeface="Times New Roman" panose="02020603050405020304" pitchFamily="18" charset="0"/>
              <a:ea typeface="Times New Roman" panose="02020603050405020304" pitchFamily="18" charset="0"/>
            </a:endParaRPr>
          </a:p>
          <a:p>
            <a:r>
              <a:rPr lang="vi-VN" sz="1800" dirty="0">
                <a:solidFill>
                  <a:schemeClr val="bg1"/>
                </a:solidFill>
                <a:effectLst/>
                <a:latin typeface="Times New Roman" panose="02020603050405020304" pitchFamily="18" charset="0"/>
                <a:ea typeface="Times New Roman" panose="02020603050405020304" pitchFamily="18" charset="0"/>
              </a:rPr>
              <a:t>“</a:t>
            </a:r>
            <a:r>
              <a:rPr lang="en-US" sz="1800" dirty="0" err="1">
                <a:solidFill>
                  <a:schemeClr val="bg1"/>
                </a:solidFill>
                <a:effectLst/>
                <a:latin typeface="Times New Roman" panose="02020603050405020304" pitchFamily="18" charset="0"/>
                <a:ea typeface="Times New Roman" panose="02020603050405020304" pitchFamily="18" charset="0"/>
              </a:rPr>
              <a:t>abc</a:t>
            </a:r>
            <a:r>
              <a:rPr lang="vi-VN" sz="1800" dirty="0">
                <a:solidFill>
                  <a:schemeClr val="bg1"/>
                </a:solidFill>
                <a:effectLst/>
                <a:latin typeface="Times New Roman" panose="02020603050405020304" pitchFamily="18" charset="0"/>
                <a:ea typeface="Times New Roman" panose="02020603050405020304" pitchFamily="18" charset="0"/>
              </a:rPr>
              <a:t>!" → “</a:t>
            </a:r>
            <a:r>
              <a:rPr lang="en-US" sz="1800" dirty="0" err="1">
                <a:solidFill>
                  <a:schemeClr val="bg1"/>
                </a:solidFill>
                <a:effectLst/>
                <a:latin typeface="Times New Roman" panose="02020603050405020304" pitchFamily="18" charset="0"/>
                <a:ea typeface="Times New Roman" panose="02020603050405020304" pitchFamily="18" charset="0"/>
              </a:rPr>
              <a:t>abc</a:t>
            </a:r>
            <a:r>
              <a:rPr lang="vi-VN" sz="1800" dirty="0">
                <a:solidFill>
                  <a:schemeClr val="bg1"/>
                </a:solidFill>
                <a:effectLst/>
                <a:latin typeface="Times New Roman" panose="02020603050405020304" pitchFamily="18" charset="0"/>
                <a:ea typeface="Times New Roman" panose="02020603050405020304" pitchFamily="18" charset="0"/>
              </a:rPr>
              <a:t>"</a:t>
            </a:r>
            <a:endParaRPr lang="en-US" sz="1800" dirty="0">
              <a:solidFill>
                <a:schemeClr val="bg1"/>
              </a:solidFill>
              <a:effectLst/>
              <a:latin typeface="Times New Roman" panose="02020603050405020304" pitchFamily="18" charset="0"/>
              <a:ea typeface="Times New Roman" panose="02020603050405020304" pitchFamily="18" charset="0"/>
            </a:endParaRPr>
          </a:p>
          <a:p>
            <a:endParaRPr lang="en-US"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0"/>
        <p:cNvGrpSpPr/>
        <p:nvPr/>
      </p:nvGrpSpPr>
      <p:grpSpPr>
        <a:xfrm>
          <a:off x="0" y="0"/>
          <a:ext cx="0" cy="0"/>
          <a:chOff x="0" y="0"/>
          <a:chExt cx="0" cy="0"/>
        </a:xfrm>
      </p:grpSpPr>
      <p:sp>
        <p:nvSpPr>
          <p:cNvPr id="2482" name="Google Shape;2482;p63"/>
          <p:cNvSpPr/>
          <p:nvPr/>
        </p:nvSpPr>
        <p:spPr>
          <a:xfrm rot="-5400000">
            <a:off x="7507260" y="27552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rgbClr val="FFFFFF"/>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4" name="Google Shape;2484;p63"/>
          <p:cNvGrpSpPr/>
          <p:nvPr/>
        </p:nvGrpSpPr>
        <p:grpSpPr>
          <a:xfrm rot="-5400000">
            <a:off x="6841577" y="1742813"/>
            <a:ext cx="289170" cy="284718"/>
            <a:chOff x="426000" y="3302025"/>
            <a:chExt cx="220875" cy="217475"/>
          </a:xfrm>
        </p:grpSpPr>
        <p:sp>
          <p:nvSpPr>
            <p:cNvPr id="2485" name="Google Shape;2485;p6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2397;p62">
            <a:extLst>
              <a:ext uri="{FF2B5EF4-FFF2-40B4-BE49-F238E27FC236}">
                <a16:creationId xmlns:a16="http://schemas.microsoft.com/office/drawing/2014/main" id="{3F680D09-2045-3594-450F-FBDB763174BA}"/>
              </a:ext>
            </a:extLst>
          </p:cNvPr>
          <p:cNvSpPr txBox="1">
            <a:spLocks noGrp="1"/>
          </p:cNvSpPr>
          <p:nvPr>
            <p:ph type="title"/>
          </p:nvPr>
        </p:nvSpPr>
        <p:spPr>
          <a:xfrm>
            <a:off x="715500" y="336351"/>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2900" dirty="0"/>
              <a:t>Featurizer</a:t>
            </a:r>
            <a:br>
              <a:rPr lang="en" sz="2900" dirty="0"/>
            </a:br>
            <a:endParaRPr sz="2900" dirty="0"/>
          </a:p>
        </p:txBody>
      </p:sp>
      <p:sp>
        <p:nvSpPr>
          <p:cNvPr id="17" name="Google Shape;2399;p62">
            <a:extLst>
              <a:ext uri="{FF2B5EF4-FFF2-40B4-BE49-F238E27FC236}">
                <a16:creationId xmlns:a16="http://schemas.microsoft.com/office/drawing/2014/main" id="{ED4C550C-7445-8A3D-F6D4-7F8AE5089A69}"/>
              </a:ext>
            </a:extLst>
          </p:cNvPr>
          <p:cNvSpPr txBox="1"/>
          <p:nvPr/>
        </p:nvSpPr>
        <p:spPr>
          <a:xfrm>
            <a:off x="1459208" y="924486"/>
            <a:ext cx="4516715" cy="246560"/>
          </a:xfrm>
          <a:prstGeom prst="rect">
            <a:avLst/>
          </a:prstGeom>
          <a:noFill/>
          <a:ln>
            <a:noFill/>
          </a:ln>
        </p:spPr>
        <p:txBody>
          <a:bodyPr spcFirstLastPara="1" wrap="square" lIns="0" tIns="6350" rIns="0" bIns="0" anchor="t" anchorCtr="0">
            <a:noAutofit/>
          </a:bodyPr>
          <a:lstStyle/>
          <a:p>
            <a:pPr marL="0" marR="0" lvl="0" indent="0" rtl="0">
              <a:lnSpc>
                <a:spcPct val="100000"/>
              </a:lnSpc>
              <a:spcBef>
                <a:spcPts val="0"/>
              </a:spcBef>
              <a:spcAft>
                <a:spcPts val="0"/>
              </a:spcAft>
              <a:buNone/>
            </a:pPr>
            <a:r>
              <a:rPr lang="en-US" sz="2100" dirty="0">
                <a:solidFill>
                  <a:schemeClr val="lt1"/>
                </a:solidFill>
                <a:latin typeface="Aldrich"/>
                <a:ea typeface="Aldrich"/>
                <a:cs typeface="Aldrich"/>
                <a:sym typeface="Aldrich"/>
              </a:rPr>
              <a:t>1. Language Model </a:t>
            </a:r>
            <a:r>
              <a:rPr lang="en-US" sz="2100" dirty="0" err="1">
                <a:solidFill>
                  <a:schemeClr val="lt1"/>
                </a:solidFill>
                <a:latin typeface="Aldrich"/>
                <a:ea typeface="Aldrich"/>
                <a:cs typeface="Aldrich"/>
                <a:sym typeface="Aldrich"/>
              </a:rPr>
              <a:t>Featurizer</a:t>
            </a:r>
            <a:endParaRPr sz="2100" dirty="0">
              <a:solidFill>
                <a:schemeClr val="lt1"/>
              </a:solidFill>
              <a:latin typeface="Aldrich"/>
              <a:ea typeface="Aldrich"/>
              <a:cs typeface="Aldrich"/>
              <a:sym typeface="Aldrich"/>
            </a:endParaRPr>
          </a:p>
          <a:p>
            <a:pPr marL="0" marR="0" lvl="0" indent="0" rtl="0">
              <a:lnSpc>
                <a:spcPct val="100000"/>
              </a:lnSpc>
              <a:spcBef>
                <a:spcPts val="0"/>
              </a:spcBef>
              <a:spcAft>
                <a:spcPts val="0"/>
              </a:spcAft>
              <a:buNone/>
            </a:pPr>
            <a:endParaRPr sz="2100" dirty="0">
              <a:solidFill>
                <a:schemeClr val="lt1"/>
              </a:solidFill>
              <a:latin typeface="Aldrich"/>
              <a:ea typeface="Aldrich"/>
              <a:cs typeface="Aldrich"/>
              <a:sym typeface="Aldrich"/>
            </a:endParaRPr>
          </a:p>
        </p:txBody>
      </p:sp>
      <p:sp>
        <p:nvSpPr>
          <p:cNvPr id="4" name="TextBox 3">
            <a:extLst>
              <a:ext uri="{FF2B5EF4-FFF2-40B4-BE49-F238E27FC236}">
                <a16:creationId xmlns:a16="http://schemas.microsoft.com/office/drawing/2014/main" id="{C7D4E14E-51B9-3AB9-D000-103EA0304FBE}"/>
              </a:ext>
            </a:extLst>
          </p:cNvPr>
          <p:cNvSpPr txBox="1"/>
          <p:nvPr/>
        </p:nvSpPr>
        <p:spPr>
          <a:xfrm>
            <a:off x="1598962" y="1266172"/>
            <a:ext cx="5244841" cy="523220"/>
          </a:xfrm>
          <a:prstGeom prst="rect">
            <a:avLst/>
          </a:prstGeom>
          <a:noFill/>
        </p:spPr>
        <p:txBody>
          <a:bodyPr wrap="square" rtlCol="0">
            <a:spAutoFit/>
          </a:bodyPr>
          <a:lstStyle/>
          <a:p>
            <a:r>
              <a:rPr lang="en-US" dirty="0" err="1">
                <a:solidFill>
                  <a:schemeClr val="bg1"/>
                </a:solidFill>
              </a:rPr>
              <a:t>Tạo</a:t>
            </a:r>
            <a:r>
              <a:rPr lang="en-US" dirty="0">
                <a:solidFill>
                  <a:schemeClr val="bg1"/>
                </a:solidFill>
              </a:rPr>
              <a:t> </a:t>
            </a:r>
            <a:r>
              <a:rPr lang="en-US" dirty="0" err="1">
                <a:solidFill>
                  <a:schemeClr val="bg1"/>
                </a:solidFill>
              </a:rPr>
              <a:t>ra</a:t>
            </a:r>
            <a:r>
              <a:rPr lang="en-US" dirty="0">
                <a:solidFill>
                  <a:schemeClr val="bg1"/>
                </a:solidFill>
              </a:rPr>
              <a:t> </a:t>
            </a:r>
            <a:r>
              <a:rPr lang="en-US" dirty="0" err="1">
                <a:solidFill>
                  <a:schemeClr val="bg1"/>
                </a:solidFill>
              </a:rPr>
              <a:t>véc</a:t>
            </a:r>
            <a:r>
              <a:rPr lang="en-US" dirty="0">
                <a:solidFill>
                  <a:schemeClr val="bg1"/>
                </a:solidFill>
              </a:rPr>
              <a:t> </a:t>
            </a:r>
            <a:r>
              <a:rPr lang="en-US" dirty="0" err="1">
                <a:solidFill>
                  <a:schemeClr val="bg1"/>
                </a:solidFill>
              </a:rPr>
              <a:t>tơ</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thông</a:t>
            </a:r>
            <a:r>
              <a:rPr lang="en-US" dirty="0">
                <a:solidFill>
                  <a:schemeClr val="bg1"/>
                </a:solidFill>
              </a:rPr>
              <a:t> </a:t>
            </a:r>
            <a:r>
              <a:rPr lang="en-US" dirty="0" err="1">
                <a:solidFill>
                  <a:schemeClr val="bg1"/>
                </a:solidFill>
              </a:rPr>
              <a:t>điệp</a:t>
            </a:r>
            <a:r>
              <a:rPr lang="en-US" dirty="0">
                <a:solidFill>
                  <a:schemeClr val="bg1"/>
                </a:solidFill>
              </a:rPr>
              <a:t> </a:t>
            </a:r>
            <a:r>
              <a:rPr lang="en-US" dirty="0" err="1">
                <a:solidFill>
                  <a:schemeClr val="bg1"/>
                </a:solidFill>
              </a:rPr>
              <a:t>và</a:t>
            </a:r>
            <a:r>
              <a:rPr lang="en-US" dirty="0">
                <a:solidFill>
                  <a:schemeClr val="bg1"/>
                </a:solidFill>
              </a:rPr>
              <a:t> </a:t>
            </a:r>
            <a:r>
              <a:rPr lang="en-US" dirty="0" err="1">
                <a:solidFill>
                  <a:schemeClr val="bg1"/>
                </a:solidFill>
              </a:rPr>
              <a:t>phản</a:t>
            </a:r>
            <a:r>
              <a:rPr lang="en-US" dirty="0">
                <a:solidFill>
                  <a:schemeClr val="bg1"/>
                </a:solidFill>
              </a:rPr>
              <a:t> </a:t>
            </a:r>
            <a:r>
              <a:rPr lang="en-US" dirty="0" err="1">
                <a:solidFill>
                  <a:schemeClr val="bg1"/>
                </a:solidFill>
              </a:rPr>
              <a:t>hồi</a:t>
            </a:r>
            <a:r>
              <a:rPr lang="en-US" dirty="0">
                <a:solidFill>
                  <a:schemeClr val="bg1"/>
                </a:solidFill>
              </a:rPr>
              <a:t> </a:t>
            </a:r>
            <a:r>
              <a:rPr lang="en-US" dirty="0" err="1">
                <a:solidFill>
                  <a:schemeClr val="bg1"/>
                </a:solidFill>
              </a:rPr>
              <a:t>người</a:t>
            </a:r>
            <a:r>
              <a:rPr lang="en-US" dirty="0">
                <a:solidFill>
                  <a:schemeClr val="bg1"/>
                </a:solidFill>
              </a:rPr>
              <a:t> </a:t>
            </a:r>
            <a:r>
              <a:rPr lang="en-US" dirty="0" err="1">
                <a:solidFill>
                  <a:schemeClr val="bg1"/>
                </a:solidFill>
              </a:rPr>
              <a:t>dùng</a:t>
            </a:r>
            <a:r>
              <a:rPr lang="en-US" dirty="0">
                <a:solidFill>
                  <a:schemeClr val="bg1"/>
                </a:solidFill>
              </a:rPr>
              <a:t> </a:t>
            </a:r>
            <a:r>
              <a:rPr lang="en-US" dirty="0" err="1">
                <a:solidFill>
                  <a:schemeClr val="bg1"/>
                </a:solidFill>
              </a:rPr>
              <a:t>bằng</a:t>
            </a:r>
            <a:r>
              <a:rPr lang="en-US" dirty="0">
                <a:solidFill>
                  <a:schemeClr val="bg1"/>
                </a:solidFill>
              </a:rPr>
              <a:t> </a:t>
            </a:r>
            <a:r>
              <a:rPr lang="en-US" dirty="0" err="1">
                <a:solidFill>
                  <a:schemeClr val="bg1"/>
                </a:solidFill>
              </a:rPr>
              <a:t>cách</a:t>
            </a:r>
            <a:r>
              <a:rPr lang="en-US" dirty="0">
                <a:solidFill>
                  <a:schemeClr val="bg1"/>
                </a:solidFill>
              </a:rPr>
              <a:t> </a:t>
            </a:r>
            <a:r>
              <a:rPr lang="en-US" dirty="0" err="1">
                <a:solidFill>
                  <a:schemeClr val="bg1"/>
                </a:solidFill>
              </a:rPr>
              <a:t>sử</a:t>
            </a:r>
            <a:r>
              <a:rPr lang="en-US" dirty="0">
                <a:solidFill>
                  <a:schemeClr val="bg1"/>
                </a:solidFill>
              </a:rPr>
              <a:t> </a:t>
            </a:r>
            <a:r>
              <a:rPr lang="en-US" dirty="0" err="1">
                <a:solidFill>
                  <a:schemeClr val="bg1"/>
                </a:solidFill>
              </a:rPr>
              <a:t>dụng</a:t>
            </a:r>
            <a:r>
              <a:rPr lang="en-US" dirty="0">
                <a:solidFill>
                  <a:schemeClr val="bg1"/>
                </a:solidFill>
              </a:rPr>
              <a:t> </a:t>
            </a:r>
            <a:r>
              <a:rPr lang="en-US" dirty="0" err="1">
                <a:solidFill>
                  <a:schemeClr val="bg1"/>
                </a:solidFill>
              </a:rPr>
              <a:t>mô</a:t>
            </a:r>
            <a:r>
              <a:rPr lang="en-US" dirty="0">
                <a:solidFill>
                  <a:schemeClr val="bg1"/>
                </a:solidFill>
              </a:rPr>
              <a:t> </a:t>
            </a:r>
            <a:r>
              <a:rPr lang="en-US" dirty="0" err="1">
                <a:solidFill>
                  <a:schemeClr val="bg1"/>
                </a:solidFill>
              </a:rPr>
              <a:t>hình</a:t>
            </a:r>
            <a:r>
              <a:rPr lang="en-US" dirty="0">
                <a:solidFill>
                  <a:schemeClr val="bg1"/>
                </a:solidFill>
              </a:rPr>
              <a:t> </a:t>
            </a:r>
            <a:r>
              <a:rPr lang="en-US" dirty="0" err="1">
                <a:solidFill>
                  <a:schemeClr val="bg1"/>
                </a:solidFill>
              </a:rPr>
              <a:t>ngôn</a:t>
            </a:r>
            <a:r>
              <a:rPr lang="en-US" dirty="0">
                <a:solidFill>
                  <a:schemeClr val="bg1"/>
                </a:solidFill>
              </a:rPr>
              <a:t> </a:t>
            </a:r>
            <a:r>
              <a:rPr lang="en-US" dirty="0" err="1">
                <a:solidFill>
                  <a:schemeClr val="bg1"/>
                </a:solidFill>
              </a:rPr>
              <a:t>ngữ</a:t>
            </a:r>
            <a:r>
              <a:rPr lang="en-US" dirty="0">
                <a:solidFill>
                  <a:schemeClr val="bg1"/>
                </a:solidFill>
              </a:rPr>
              <a:t> </a:t>
            </a:r>
            <a:r>
              <a:rPr lang="en-US" dirty="0" err="1">
                <a:solidFill>
                  <a:schemeClr val="bg1"/>
                </a:solidFill>
              </a:rPr>
              <a:t>được</a:t>
            </a:r>
            <a:r>
              <a:rPr lang="en-US" dirty="0">
                <a:solidFill>
                  <a:schemeClr val="bg1"/>
                </a:solidFill>
              </a:rPr>
              <a:t> </a:t>
            </a:r>
            <a:r>
              <a:rPr lang="en-US" dirty="0" err="1">
                <a:solidFill>
                  <a:schemeClr val="bg1"/>
                </a:solidFill>
              </a:rPr>
              <a:t>đào</a:t>
            </a:r>
            <a:r>
              <a:rPr lang="en-US" dirty="0">
                <a:solidFill>
                  <a:schemeClr val="bg1"/>
                </a:solidFill>
              </a:rPr>
              <a:t> </a:t>
            </a:r>
            <a:r>
              <a:rPr lang="en-US" dirty="0" err="1">
                <a:solidFill>
                  <a:schemeClr val="bg1"/>
                </a:solidFill>
              </a:rPr>
              <a:t>tạo</a:t>
            </a:r>
            <a:r>
              <a:rPr lang="en-US" dirty="0">
                <a:solidFill>
                  <a:schemeClr val="bg1"/>
                </a:solidFill>
              </a:rPr>
              <a:t> </a:t>
            </a:r>
            <a:r>
              <a:rPr lang="en-US" dirty="0" err="1">
                <a:solidFill>
                  <a:schemeClr val="bg1"/>
                </a:solidFill>
              </a:rPr>
              <a:t>trước</a:t>
            </a:r>
            <a:r>
              <a:rPr lang="en-US" dirty="0">
                <a:solidFill>
                  <a:schemeClr val="bg1"/>
                </a:solidFill>
              </a:rPr>
              <a:t> </a:t>
            </a:r>
            <a:r>
              <a:rPr lang="en-US" dirty="0" err="1">
                <a:solidFill>
                  <a:schemeClr val="bg1"/>
                </a:solidFill>
              </a:rPr>
              <a:t>đó</a:t>
            </a:r>
            <a:endParaRPr lang="en-US" dirty="0">
              <a:solidFill>
                <a:schemeClr val="bg1"/>
              </a:solidFill>
            </a:endParaRPr>
          </a:p>
        </p:txBody>
      </p:sp>
      <p:sp>
        <p:nvSpPr>
          <p:cNvPr id="20" name="Google Shape;2399;p62">
            <a:extLst>
              <a:ext uri="{FF2B5EF4-FFF2-40B4-BE49-F238E27FC236}">
                <a16:creationId xmlns:a16="http://schemas.microsoft.com/office/drawing/2014/main" id="{02302201-7739-A8E4-3A99-5E10066B4ADE}"/>
              </a:ext>
            </a:extLst>
          </p:cNvPr>
          <p:cNvSpPr txBox="1"/>
          <p:nvPr/>
        </p:nvSpPr>
        <p:spPr>
          <a:xfrm>
            <a:off x="1379379" y="2041196"/>
            <a:ext cx="4516715" cy="246560"/>
          </a:xfrm>
          <a:prstGeom prst="rect">
            <a:avLst/>
          </a:prstGeom>
          <a:noFill/>
          <a:ln>
            <a:noFill/>
          </a:ln>
        </p:spPr>
        <p:txBody>
          <a:bodyPr spcFirstLastPara="1" wrap="square" lIns="0" tIns="6350" rIns="0" bIns="0" anchor="t" anchorCtr="0">
            <a:noAutofit/>
          </a:bodyPr>
          <a:lstStyle/>
          <a:p>
            <a:r>
              <a:rPr lang="en-US" sz="2100" dirty="0">
                <a:solidFill>
                  <a:schemeClr val="bg1"/>
                </a:solidFill>
                <a:latin typeface="Aldrich"/>
                <a:ea typeface="Aldrich"/>
                <a:cs typeface="Aldrich"/>
                <a:sym typeface="Aldrich"/>
              </a:rPr>
              <a:t>2. </a:t>
            </a:r>
            <a:r>
              <a:rPr lang="en-US" sz="2100" i="0" dirty="0" err="1">
                <a:solidFill>
                  <a:schemeClr val="bg1"/>
                </a:solidFill>
                <a:effectLst/>
                <a:latin typeface="Aldrich" panose="020B0604020202020204" charset="0"/>
              </a:rPr>
              <a:t>CountVectorsFeaturizer</a:t>
            </a:r>
            <a:endParaRPr lang="en-US" sz="2100" i="0" dirty="0">
              <a:solidFill>
                <a:schemeClr val="bg1"/>
              </a:solidFill>
              <a:effectLst/>
              <a:latin typeface="Aldrich" panose="020B0604020202020204" charset="0"/>
            </a:endParaRPr>
          </a:p>
          <a:p>
            <a:pPr marL="0" marR="0" lvl="0" indent="0" rtl="0">
              <a:lnSpc>
                <a:spcPct val="100000"/>
              </a:lnSpc>
              <a:spcBef>
                <a:spcPts val="0"/>
              </a:spcBef>
              <a:spcAft>
                <a:spcPts val="0"/>
              </a:spcAft>
              <a:buNone/>
            </a:pPr>
            <a:endParaRPr lang="en-US" sz="2100" dirty="0">
              <a:solidFill>
                <a:schemeClr val="bg1"/>
              </a:solidFill>
              <a:latin typeface="Aldrich"/>
              <a:ea typeface="Aldrich"/>
              <a:cs typeface="Aldrich"/>
              <a:sym typeface="Aldrich"/>
            </a:endParaRPr>
          </a:p>
          <a:p>
            <a:pPr marL="0" marR="0" lvl="0" indent="0" rtl="0">
              <a:lnSpc>
                <a:spcPct val="100000"/>
              </a:lnSpc>
              <a:spcBef>
                <a:spcPts val="0"/>
              </a:spcBef>
              <a:spcAft>
                <a:spcPts val="0"/>
              </a:spcAft>
              <a:buNone/>
            </a:pPr>
            <a:endParaRPr sz="2100" dirty="0">
              <a:solidFill>
                <a:schemeClr val="bg1"/>
              </a:solidFill>
              <a:latin typeface="Aldrich"/>
              <a:ea typeface="Aldrich"/>
              <a:cs typeface="Aldrich"/>
              <a:sym typeface="Aldrich"/>
            </a:endParaRPr>
          </a:p>
        </p:txBody>
      </p:sp>
      <p:sp>
        <p:nvSpPr>
          <p:cNvPr id="5" name="TextBox 4">
            <a:extLst>
              <a:ext uri="{FF2B5EF4-FFF2-40B4-BE49-F238E27FC236}">
                <a16:creationId xmlns:a16="http://schemas.microsoft.com/office/drawing/2014/main" id="{FBDE0660-02BE-ADC2-0186-FEE70E91F3C8}"/>
              </a:ext>
            </a:extLst>
          </p:cNvPr>
          <p:cNvSpPr txBox="1"/>
          <p:nvPr/>
        </p:nvSpPr>
        <p:spPr>
          <a:xfrm>
            <a:off x="1619296" y="2386908"/>
            <a:ext cx="5224507" cy="307777"/>
          </a:xfrm>
          <a:prstGeom prst="rect">
            <a:avLst/>
          </a:prstGeom>
          <a:noFill/>
        </p:spPr>
        <p:txBody>
          <a:bodyPr wrap="none" rtlCol="0">
            <a:spAutoFit/>
          </a:bodyPr>
          <a:lstStyle/>
          <a:p>
            <a:r>
              <a:rPr lang="en-US" dirty="0" err="1">
                <a:solidFill>
                  <a:schemeClr val="bg1"/>
                </a:solidFill>
              </a:rPr>
              <a:t>Tạo</a:t>
            </a:r>
            <a:r>
              <a:rPr lang="en-US" dirty="0">
                <a:solidFill>
                  <a:schemeClr val="bg1"/>
                </a:solidFill>
              </a:rPr>
              <a:t> bag of words </a:t>
            </a:r>
            <a:r>
              <a:rPr lang="en-US" dirty="0" err="1">
                <a:solidFill>
                  <a:schemeClr val="bg1"/>
                </a:solidFill>
              </a:rPr>
              <a:t>của</a:t>
            </a:r>
            <a:r>
              <a:rPr lang="en-US" dirty="0">
                <a:solidFill>
                  <a:schemeClr val="bg1"/>
                </a:solidFill>
              </a:rPr>
              <a:t> </a:t>
            </a:r>
            <a:r>
              <a:rPr lang="en-US" dirty="0" err="1">
                <a:solidFill>
                  <a:schemeClr val="bg1"/>
                </a:solidFill>
              </a:rPr>
              <a:t>thông</a:t>
            </a:r>
            <a:r>
              <a:rPr lang="en-US" dirty="0">
                <a:solidFill>
                  <a:schemeClr val="bg1"/>
                </a:solidFill>
              </a:rPr>
              <a:t> </a:t>
            </a:r>
            <a:r>
              <a:rPr lang="en-US" dirty="0" err="1">
                <a:solidFill>
                  <a:schemeClr val="bg1"/>
                </a:solidFill>
              </a:rPr>
              <a:t>điệp</a:t>
            </a:r>
            <a:r>
              <a:rPr lang="en-US" dirty="0">
                <a:solidFill>
                  <a:schemeClr val="bg1"/>
                </a:solidFill>
              </a:rPr>
              <a:t> </a:t>
            </a:r>
            <a:r>
              <a:rPr lang="en-US" dirty="0" err="1">
                <a:solidFill>
                  <a:schemeClr val="bg1"/>
                </a:solidFill>
              </a:rPr>
              <a:t>người</a:t>
            </a:r>
            <a:r>
              <a:rPr lang="en-US" dirty="0">
                <a:solidFill>
                  <a:schemeClr val="bg1"/>
                </a:solidFill>
              </a:rPr>
              <a:t> </a:t>
            </a:r>
            <a:r>
              <a:rPr lang="en-US" dirty="0" err="1">
                <a:solidFill>
                  <a:schemeClr val="bg1"/>
                </a:solidFill>
              </a:rPr>
              <a:t>dùng</a:t>
            </a:r>
            <a:r>
              <a:rPr lang="en-US" dirty="0">
                <a:solidFill>
                  <a:schemeClr val="bg1"/>
                </a:solidFill>
              </a:rPr>
              <a:t>, </a:t>
            </a:r>
            <a:r>
              <a:rPr lang="en-US" dirty="0" err="1">
                <a:solidFill>
                  <a:schemeClr val="bg1"/>
                </a:solidFill>
              </a:rPr>
              <a:t>hiểu</a:t>
            </a:r>
            <a:r>
              <a:rPr lang="en-US" dirty="0">
                <a:solidFill>
                  <a:schemeClr val="bg1"/>
                </a:solidFill>
              </a:rPr>
              <a:t> </a:t>
            </a:r>
            <a:r>
              <a:rPr lang="en-US" dirty="0" err="1">
                <a:solidFill>
                  <a:schemeClr val="bg1"/>
                </a:solidFill>
              </a:rPr>
              <a:t>và</a:t>
            </a:r>
            <a:r>
              <a:rPr lang="en-US" dirty="0">
                <a:solidFill>
                  <a:schemeClr val="bg1"/>
                </a:solidFill>
              </a:rPr>
              <a:t> </a:t>
            </a:r>
            <a:r>
              <a:rPr lang="en-US" dirty="0" err="1">
                <a:solidFill>
                  <a:schemeClr val="bg1"/>
                </a:solidFill>
              </a:rPr>
              <a:t>phản</a:t>
            </a:r>
            <a:r>
              <a:rPr lang="en-US" dirty="0">
                <a:solidFill>
                  <a:schemeClr val="bg1"/>
                </a:solidFill>
              </a:rPr>
              <a:t> </a:t>
            </a:r>
            <a:r>
              <a:rPr lang="en-US" dirty="0" err="1">
                <a:solidFill>
                  <a:schemeClr val="bg1"/>
                </a:solidFill>
              </a:rPr>
              <a:t>hồi</a:t>
            </a:r>
            <a:r>
              <a:rPr lang="en-US" dirty="0">
                <a:solidFill>
                  <a:schemeClr val="bg1"/>
                </a:solidFill>
              </a:rPr>
              <a:t> </a:t>
            </a:r>
          </a:p>
        </p:txBody>
      </p:sp>
      <p:sp>
        <p:nvSpPr>
          <p:cNvPr id="24" name="Google Shape;2399;p62">
            <a:extLst>
              <a:ext uri="{FF2B5EF4-FFF2-40B4-BE49-F238E27FC236}">
                <a16:creationId xmlns:a16="http://schemas.microsoft.com/office/drawing/2014/main" id="{9ABF54FC-3EFD-4271-0F9C-C155F73DBD6E}"/>
              </a:ext>
            </a:extLst>
          </p:cNvPr>
          <p:cNvSpPr txBox="1"/>
          <p:nvPr/>
        </p:nvSpPr>
        <p:spPr>
          <a:xfrm>
            <a:off x="1379378" y="2975349"/>
            <a:ext cx="4516715" cy="246560"/>
          </a:xfrm>
          <a:prstGeom prst="rect">
            <a:avLst/>
          </a:prstGeom>
          <a:noFill/>
          <a:ln>
            <a:noFill/>
          </a:ln>
        </p:spPr>
        <p:txBody>
          <a:bodyPr spcFirstLastPara="1" wrap="square" lIns="0" tIns="6350" rIns="0" bIns="0" anchor="t" anchorCtr="0">
            <a:noAutofit/>
          </a:bodyPr>
          <a:lstStyle/>
          <a:p>
            <a:r>
              <a:rPr lang="en-US" sz="2100" dirty="0">
                <a:solidFill>
                  <a:schemeClr val="bg1"/>
                </a:solidFill>
                <a:latin typeface="Aldrich"/>
                <a:ea typeface="Aldrich"/>
                <a:cs typeface="Aldrich"/>
                <a:sym typeface="Aldrich"/>
              </a:rPr>
              <a:t>3. </a:t>
            </a:r>
            <a:r>
              <a:rPr lang="en-US" sz="2100" dirty="0" err="1">
                <a:solidFill>
                  <a:schemeClr val="bg1"/>
                </a:solidFill>
                <a:latin typeface="Aldrich"/>
                <a:ea typeface="Aldrich"/>
                <a:cs typeface="Aldrich"/>
                <a:sym typeface="Aldrich"/>
              </a:rPr>
              <a:t>LexicalsyntacticFeaturizer</a:t>
            </a:r>
            <a:endParaRPr lang="en-US" sz="2100" i="0" dirty="0">
              <a:solidFill>
                <a:schemeClr val="bg1"/>
              </a:solidFill>
              <a:effectLst/>
              <a:latin typeface="Aldrich" panose="020B0604020202020204" charset="0"/>
            </a:endParaRPr>
          </a:p>
        </p:txBody>
      </p:sp>
      <p:sp>
        <p:nvSpPr>
          <p:cNvPr id="8" name="TextBox 7">
            <a:extLst>
              <a:ext uri="{FF2B5EF4-FFF2-40B4-BE49-F238E27FC236}">
                <a16:creationId xmlns:a16="http://schemas.microsoft.com/office/drawing/2014/main" id="{42DAE88F-987F-D856-56ED-771FDA3BCCF4}"/>
              </a:ext>
            </a:extLst>
          </p:cNvPr>
          <p:cNvSpPr txBox="1"/>
          <p:nvPr/>
        </p:nvSpPr>
        <p:spPr>
          <a:xfrm>
            <a:off x="1598962" y="3344309"/>
            <a:ext cx="4884057" cy="523220"/>
          </a:xfrm>
          <a:prstGeom prst="rect">
            <a:avLst/>
          </a:prstGeom>
          <a:noFill/>
        </p:spPr>
        <p:txBody>
          <a:bodyPr wrap="square" rtlCol="0">
            <a:spAutoFit/>
          </a:bodyPr>
          <a:lstStyle/>
          <a:p>
            <a:r>
              <a:rPr lang="vi-VN" b="0" i="0" dirty="0">
                <a:solidFill>
                  <a:schemeClr val="bg1"/>
                </a:solidFill>
                <a:effectLst/>
                <a:latin typeface="Graphik"/>
              </a:rPr>
              <a:t>Tạo các tính năng từ vựng và cú pháp cho thông báo người dùng để hỗ trợ trích xuất thực thể.</a:t>
            </a:r>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52" name="Google Shape;1752;p44"/>
          <p:cNvSpPr/>
          <p:nvPr/>
        </p:nvSpPr>
        <p:spPr>
          <a:xfrm>
            <a:off x="951017" y="364212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4840804" y="364212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4"/>
          <p:cNvSpPr/>
          <p:nvPr/>
        </p:nvSpPr>
        <p:spPr>
          <a:xfrm>
            <a:off x="4840804" y="261725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951017" y="263197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4840804" y="16132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951017" y="16132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Mục lục</a:t>
            </a:r>
            <a:endParaRPr dirty="0"/>
          </a:p>
        </p:txBody>
      </p:sp>
      <p:sp>
        <p:nvSpPr>
          <p:cNvPr id="1759" name="Google Shape;1759;p44"/>
          <p:cNvSpPr txBox="1">
            <a:spLocks noGrp="1"/>
          </p:cNvSpPr>
          <p:nvPr>
            <p:ph type="title"/>
          </p:nvPr>
        </p:nvSpPr>
        <p:spPr>
          <a:xfrm>
            <a:off x="817925" y="1535078"/>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t>01</a:t>
            </a:r>
            <a:endParaRPr/>
          </a:p>
        </p:txBody>
      </p:sp>
      <p:sp>
        <p:nvSpPr>
          <p:cNvPr id="1760" name="Google Shape;1760;p44"/>
          <p:cNvSpPr txBox="1">
            <a:spLocks noGrp="1"/>
          </p:cNvSpPr>
          <p:nvPr>
            <p:ph type="subTitle" idx="1"/>
          </p:nvPr>
        </p:nvSpPr>
        <p:spPr>
          <a:xfrm>
            <a:off x="1596978" y="1688705"/>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dirty="0">
                <a:latin typeface="Adelle Sans"/>
              </a:rPr>
              <a:t>Lý do chọn đề tài </a:t>
            </a:r>
            <a:endParaRPr dirty="0">
              <a:latin typeface="Adelle Sans"/>
            </a:endParaRPr>
          </a:p>
        </p:txBody>
      </p:sp>
      <p:sp>
        <p:nvSpPr>
          <p:cNvPr id="1762" name="Google Shape;1762;p44"/>
          <p:cNvSpPr txBox="1">
            <a:spLocks noGrp="1"/>
          </p:cNvSpPr>
          <p:nvPr>
            <p:ph type="title" idx="3"/>
          </p:nvPr>
        </p:nvSpPr>
        <p:spPr>
          <a:xfrm>
            <a:off x="817925" y="254729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t>02</a:t>
            </a:r>
            <a:endParaRPr/>
          </a:p>
        </p:txBody>
      </p:sp>
      <p:sp>
        <p:nvSpPr>
          <p:cNvPr id="1763" name="Google Shape;1763;p44"/>
          <p:cNvSpPr txBox="1">
            <a:spLocks noGrp="1"/>
          </p:cNvSpPr>
          <p:nvPr>
            <p:ph type="subTitle" idx="4"/>
          </p:nvPr>
        </p:nvSpPr>
        <p:spPr>
          <a:xfrm>
            <a:off x="1596978" y="2731823"/>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dirty="0">
                <a:latin typeface="Adelle Sans"/>
              </a:rPr>
              <a:t>Các công cụ thực hiện</a:t>
            </a:r>
            <a:endParaRPr dirty="0">
              <a:latin typeface="Adelle Sans"/>
            </a:endParaRPr>
          </a:p>
        </p:txBody>
      </p:sp>
      <p:sp>
        <p:nvSpPr>
          <p:cNvPr id="1765" name="Google Shape;1765;p44"/>
          <p:cNvSpPr txBox="1">
            <a:spLocks noGrp="1"/>
          </p:cNvSpPr>
          <p:nvPr>
            <p:ph type="title" idx="6"/>
          </p:nvPr>
        </p:nvSpPr>
        <p:spPr>
          <a:xfrm>
            <a:off x="817925" y="355951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03</a:t>
            </a:r>
            <a:endParaRPr dirty="0"/>
          </a:p>
        </p:txBody>
      </p:sp>
      <p:sp>
        <p:nvSpPr>
          <p:cNvPr id="1766" name="Google Shape;1766;p44"/>
          <p:cNvSpPr txBox="1">
            <a:spLocks noGrp="1"/>
          </p:cNvSpPr>
          <p:nvPr>
            <p:ph type="subTitle" idx="7"/>
          </p:nvPr>
        </p:nvSpPr>
        <p:spPr>
          <a:xfrm>
            <a:off x="1596978" y="3706478"/>
            <a:ext cx="2997689" cy="296695"/>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US" dirty="0" err="1">
                <a:latin typeface="Adelle Sans"/>
              </a:rPr>
              <a:t>Kế</a:t>
            </a:r>
            <a:r>
              <a:rPr lang="en-US" dirty="0">
                <a:latin typeface="Adelle Sans"/>
              </a:rPr>
              <a:t> </a:t>
            </a:r>
            <a:r>
              <a:rPr lang="en-US" dirty="0" err="1">
                <a:latin typeface="Adelle Sans"/>
              </a:rPr>
              <a:t>hoạch</a:t>
            </a:r>
            <a:r>
              <a:rPr lang="en-US" dirty="0">
                <a:latin typeface="Adelle Sans"/>
              </a:rPr>
              <a:t> </a:t>
            </a:r>
            <a:r>
              <a:rPr lang="en-US" dirty="0" err="1">
                <a:latin typeface="Adelle Sans"/>
              </a:rPr>
              <a:t>thực</a:t>
            </a:r>
            <a:r>
              <a:rPr lang="en-US" dirty="0">
                <a:latin typeface="Adelle Sans"/>
              </a:rPr>
              <a:t> </a:t>
            </a:r>
            <a:r>
              <a:rPr lang="en-US" dirty="0" err="1">
                <a:latin typeface="Adelle Sans"/>
              </a:rPr>
              <a:t>hiện</a:t>
            </a:r>
            <a:endParaRPr dirty="0">
              <a:latin typeface="Adelle Sans"/>
            </a:endParaRPr>
          </a:p>
        </p:txBody>
      </p:sp>
      <p:sp>
        <p:nvSpPr>
          <p:cNvPr id="1768" name="Google Shape;1768;p44"/>
          <p:cNvSpPr txBox="1">
            <a:spLocks noGrp="1"/>
          </p:cNvSpPr>
          <p:nvPr>
            <p:ph type="title" idx="9"/>
          </p:nvPr>
        </p:nvSpPr>
        <p:spPr>
          <a:xfrm>
            <a:off x="4707713" y="255107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05</a:t>
            </a:r>
            <a:endParaRPr dirty="0"/>
          </a:p>
        </p:txBody>
      </p:sp>
      <p:sp>
        <p:nvSpPr>
          <p:cNvPr id="1769" name="Google Shape;1769;p44"/>
          <p:cNvSpPr txBox="1">
            <a:spLocks noGrp="1"/>
          </p:cNvSpPr>
          <p:nvPr>
            <p:ph type="subTitle" idx="13"/>
          </p:nvPr>
        </p:nvSpPr>
        <p:spPr>
          <a:xfrm>
            <a:off x="5529412" y="2704706"/>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US" dirty="0" err="1">
                <a:latin typeface="Adelle Sans"/>
              </a:rPr>
              <a:t>Dữ</a:t>
            </a:r>
            <a:r>
              <a:rPr lang="en-US" dirty="0">
                <a:latin typeface="Adelle Sans"/>
              </a:rPr>
              <a:t> </a:t>
            </a:r>
            <a:r>
              <a:rPr lang="en-US" dirty="0" err="1">
                <a:latin typeface="Adelle Sans"/>
              </a:rPr>
              <a:t>liệu</a:t>
            </a:r>
            <a:r>
              <a:rPr lang="en-US" dirty="0">
                <a:latin typeface="Adelle Sans"/>
              </a:rPr>
              <a:t> </a:t>
            </a:r>
            <a:r>
              <a:rPr lang="en-US" dirty="0" err="1">
                <a:latin typeface="Adelle Sans"/>
              </a:rPr>
              <a:t>và</a:t>
            </a:r>
            <a:r>
              <a:rPr lang="en-US" dirty="0">
                <a:latin typeface="Adelle Sans"/>
              </a:rPr>
              <a:t> </a:t>
            </a:r>
            <a:r>
              <a:rPr lang="en-US" dirty="0" err="1">
                <a:latin typeface="Adelle Sans"/>
              </a:rPr>
              <a:t>thư</a:t>
            </a:r>
            <a:r>
              <a:rPr lang="en-US" dirty="0">
                <a:latin typeface="Adelle Sans"/>
              </a:rPr>
              <a:t> </a:t>
            </a:r>
            <a:r>
              <a:rPr lang="en-US" dirty="0" err="1">
                <a:latin typeface="Adelle Sans"/>
              </a:rPr>
              <a:t>viện</a:t>
            </a:r>
            <a:endParaRPr lang="en-US" dirty="0">
              <a:latin typeface="Adelle Sans"/>
            </a:endParaRPr>
          </a:p>
        </p:txBody>
      </p:sp>
      <p:sp>
        <p:nvSpPr>
          <p:cNvPr id="1771" name="Google Shape;1771;p44"/>
          <p:cNvSpPr txBox="1">
            <a:spLocks noGrp="1"/>
          </p:cNvSpPr>
          <p:nvPr>
            <p:ph type="title" idx="15"/>
          </p:nvPr>
        </p:nvSpPr>
        <p:spPr>
          <a:xfrm>
            <a:off x="4707713" y="3563300"/>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06</a:t>
            </a:r>
            <a:endParaRPr dirty="0"/>
          </a:p>
        </p:txBody>
      </p:sp>
      <p:sp>
        <p:nvSpPr>
          <p:cNvPr id="1772" name="Google Shape;1772;p44"/>
          <p:cNvSpPr txBox="1">
            <a:spLocks noGrp="1"/>
          </p:cNvSpPr>
          <p:nvPr>
            <p:ph type="subTitle" idx="16"/>
          </p:nvPr>
        </p:nvSpPr>
        <p:spPr>
          <a:xfrm>
            <a:off x="5541300" y="3632271"/>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dirty="0">
                <a:latin typeface="Adelle Sans"/>
              </a:rPr>
              <a:t>Thuật toán và giải thích model</a:t>
            </a:r>
          </a:p>
        </p:txBody>
      </p:sp>
      <p:sp>
        <p:nvSpPr>
          <p:cNvPr id="1774" name="Google Shape;1774;p44"/>
          <p:cNvSpPr txBox="1">
            <a:spLocks noGrp="1"/>
          </p:cNvSpPr>
          <p:nvPr>
            <p:ph type="title" idx="18"/>
          </p:nvPr>
        </p:nvSpPr>
        <p:spPr>
          <a:xfrm>
            <a:off x="4707713" y="1549300"/>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04</a:t>
            </a:r>
            <a:endParaRPr dirty="0"/>
          </a:p>
        </p:txBody>
      </p:sp>
      <p:sp>
        <p:nvSpPr>
          <p:cNvPr id="1775" name="Google Shape;1775;p44"/>
          <p:cNvSpPr txBox="1">
            <a:spLocks noGrp="1"/>
          </p:cNvSpPr>
          <p:nvPr>
            <p:ph type="subTitle" idx="19"/>
          </p:nvPr>
        </p:nvSpPr>
        <p:spPr>
          <a:xfrm>
            <a:off x="5529412" y="1743586"/>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dirty="0">
                <a:latin typeface="Adelle Sans"/>
              </a:rPr>
              <a:t>Quy trình thực hiện</a:t>
            </a:r>
            <a:endParaRPr dirty="0">
              <a:latin typeface="Adelle Sans"/>
            </a:endParaRPr>
          </a:p>
        </p:txBody>
      </p:sp>
      <p:grpSp>
        <p:nvGrpSpPr>
          <p:cNvPr id="1777" name="Google Shape;1777;p44"/>
          <p:cNvGrpSpPr/>
          <p:nvPr/>
        </p:nvGrpSpPr>
        <p:grpSpPr>
          <a:xfrm>
            <a:off x="7391908" y="722871"/>
            <a:ext cx="793256" cy="182899"/>
            <a:chOff x="2685575" y="2835950"/>
            <a:chExt cx="433000" cy="99825"/>
          </a:xfrm>
        </p:grpSpPr>
        <p:sp>
          <p:nvSpPr>
            <p:cNvPr id="1778" name="Google Shape;1778;p4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C76ABC-676E-50BE-6DF7-6220F426F7EF}"/>
              </a:ext>
            </a:extLst>
          </p:cNvPr>
          <p:cNvSpPr>
            <a:spLocks noGrp="1"/>
          </p:cNvSpPr>
          <p:nvPr>
            <p:ph type="title"/>
          </p:nvPr>
        </p:nvSpPr>
        <p:spPr>
          <a:xfrm>
            <a:off x="892450" y="157145"/>
            <a:ext cx="6255836" cy="624300"/>
          </a:xfrm>
        </p:spPr>
        <p:txBody>
          <a:bodyPr/>
          <a:lstStyle/>
          <a:p>
            <a:r>
              <a:rPr lang="en-US" dirty="0"/>
              <a:t>Named entity model</a:t>
            </a:r>
          </a:p>
        </p:txBody>
      </p:sp>
      <p:pic>
        <p:nvPicPr>
          <p:cNvPr id="3" name="Picture 2">
            <a:extLst>
              <a:ext uri="{FF2B5EF4-FFF2-40B4-BE49-F238E27FC236}">
                <a16:creationId xmlns:a16="http://schemas.microsoft.com/office/drawing/2014/main" id="{FEA29CFA-AFC7-EFCF-6E37-F7A544C7F6A0}"/>
              </a:ext>
            </a:extLst>
          </p:cNvPr>
          <p:cNvPicPr>
            <a:picLocks noChangeAspect="1"/>
          </p:cNvPicPr>
          <p:nvPr/>
        </p:nvPicPr>
        <p:blipFill>
          <a:blip r:embed="rId2"/>
          <a:stretch>
            <a:fillRect/>
          </a:stretch>
        </p:blipFill>
        <p:spPr>
          <a:xfrm>
            <a:off x="1509607" y="3211719"/>
            <a:ext cx="5842300" cy="781090"/>
          </a:xfrm>
          <a:prstGeom prst="rect">
            <a:avLst/>
          </a:prstGeom>
        </p:spPr>
      </p:pic>
      <p:pic>
        <p:nvPicPr>
          <p:cNvPr id="6" name="Picture 5">
            <a:extLst>
              <a:ext uri="{FF2B5EF4-FFF2-40B4-BE49-F238E27FC236}">
                <a16:creationId xmlns:a16="http://schemas.microsoft.com/office/drawing/2014/main" id="{8E0AEE65-65EF-9F7C-9536-61EF9918BB36}"/>
              </a:ext>
            </a:extLst>
          </p:cNvPr>
          <p:cNvPicPr>
            <a:picLocks noChangeAspect="1"/>
          </p:cNvPicPr>
          <p:nvPr/>
        </p:nvPicPr>
        <p:blipFill>
          <a:blip r:embed="rId3"/>
          <a:stretch>
            <a:fillRect/>
          </a:stretch>
        </p:blipFill>
        <p:spPr>
          <a:xfrm>
            <a:off x="1509607" y="903988"/>
            <a:ext cx="6124786" cy="1919040"/>
          </a:xfrm>
          <a:prstGeom prst="rect">
            <a:avLst/>
          </a:prstGeom>
        </p:spPr>
      </p:pic>
    </p:spTree>
    <p:extLst>
      <p:ext uri="{BB962C8B-B14F-4D97-AF65-F5344CB8AC3E}">
        <p14:creationId xmlns:p14="http://schemas.microsoft.com/office/powerpoint/2010/main" val="935688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C76ABC-676E-50BE-6DF7-6220F426F7EF}"/>
              </a:ext>
            </a:extLst>
          </p:cNvPr>
          <p:cNvSpPr>
            <a:spLocks noGrp="1"/>
          </p:cNvSpPr>
          <p:nvPr>
            <p:ph type="title"/>
          </p:nvPr>
        </p:nvSpPr>
        <p:spPr>
          <a:xfrm>
            <a:off x="819879" y="157145"/>
            <a:ext cx="6255836" cy="624300"/>
          </a:xfrm>
        </p:spPr>
        <p:txBody>
          <a:bodyPr/>
          <a:lstStyle/>
          <a:p>
            <a:r>
              <a:rPr lang="en-US" dirty="0"/>
              <a:t>Respond selector flow</a:t>
            </a:r>
          </a:p>
        </p:txBody>
      </p:sp>
      <p:sp>
        <p:nvSpPr>
          <p:cNvPr id="3" name="AutoShape 4" descr="3: response selection model | Download Scientific Diagram">
            <a:extLst>
              <a:ext uri="{FF2B5EF4-FFF2-40B4-BE49-F238E27FC236}">
                <a16:creationId xmlns:a16="http://schemas.microsoft.com/office/drawing/2014/main" id="{025F9766-BE92-14E6-5A03-5B51FA0687EF}"/>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D46A8B36-AA4D-8E5A-C92D-6F2490138D8A}"/>
              </a:ext>
            </a:extLst>
          </p:cNvPr>
          <p:cNvPicPr>
            <a:picLocks noChangeAspect="1"/>
          </p:cNvPicPr>
          <p:nvPr/>
        </p:nvPicPr>
        <p:blipFill>
          <a:blip r:embed="rId2"/>
          <a:stretch>
            <a:fillRect/>
          </a:stretch>
        </p:blipFill>
        <p:spPr>
          <a:xfrm>
            <a:off x="1857829" y="1062922"/>
            <a:ext cx="4340624" cy="3675991"/>
          </a:xfrm>
          <a:prstGeom prst="rect">
            <a:avLst/>
          </a:prstGeom>
        </p:spPr>
      </p:pic>
    </p:spTree>
    <p:extLst>
      <p:ext uri="{BB962C8B-B14F-4D97-AF65-F5344CB8AC3E}">
        <p14:creationId xmlns:p14="http://schemas.microsoft.com/office/powerpoint/2010/main" val="2239447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C76ABC-676E-50BE-6DF7-6220F426F7EF}"/>
              </a:ext>
            </a:extLst>
          </p:cNvPr>
          <p:cNvSpPr>
            <a:spLocks noGrp="1"/>
          </p:cNvSpPr>
          <p:nvPr>
            <p:ph type="title"/>
          </p:nvPr>
        </p:nvSpPr>
        <p:spPr>
          <a:xfrm>
            <a:off x="892450" y="157145"/>
            <a:ext cx="6255836" cy="624300"/>
          </a:xfrm>
        </p:spPr>
        <p:txBody>
          <a:bodyPr/>
          <a:lstStyle/>
          <a:p>
            <a:r>
              <a:rPr lang="en-US" b="0" i="0" dirty="0">
                <a:solidFill>
                  <a:schemeClr val="bg1"/>
                </a:solidFill>
                <a:effectLst/>
                <a:latin typeface="Graphik"/>
              </a:rPr>
              <a:t>Dual Intent and Entity Transformer</a:t>
            </a:r>
            <a:endParaRPr lang="en-US" dirty="0">
              <a:solidFill>
                <a:schemeClr val="bg1"/>
              </a:solidFill>
            </a:endParaRPr>
          </a:p>
        </p:txBody>
      </p:sp>
      <p:pic>
        <p:nvPicPr>
          <p:cNvPr id="1026" name="Picture 2" descr="DIET: Lightweight Language Understanding for Dialogue Systems – arXiv Vanity">
            <a:extLst>
              <a:ext uri="{FF2B5EF4-FFF2-40B4-BE49-F238E27FC236}">
                <a16:creationId xmlns:a16="http://schemas.microsoft.com/office/drawing/2014/main" id="{3A1700D2-D6B6-AA63-A312-4EFDDBE46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892" y="1267017"/>
            <a:ext cx="5556023" cy="320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225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75AC674-8476-9C6E-6BBC-F4B40A08FBE3}"/>
              </a:ext>
            </a:extLst>
          </p:cNvPr>
          <p:cNvSpPr txBox="1"/>
          <p:nvPr/>
        </p:nvSpPr>
        <p:spPr>
          <a:xfrm>
            <a:off x="1451429" y="1501811"/>
            <a:ext cx="333746" cy="307777"/>
          </a:xfrm>
          <a:prstGeom prst="rect">
            <a:avLst/>
          </a:prstGeom>
          <a:noFill/>
          <a:ln>
            <a:solidFill>
              <a:schemeClr val="bg1"/>
            </a:solidFill>
          </a:ln>
        </p:spPr>
        <p:txBody>
          <a:bodyPr wrap="none" rtlCol="0">
            <a:spAutoFit/>
          </a:bodyPr>
          <a:lstStyle/>
          <a:p>
            <a:r>
              <a:rPr lang="en-US" dirty="0">
                <a:solidFill>
                  <a:schemeClr val="bg1"/>
                </a:solidFill>
              </a:rPr>
              <a:t>t1</a:t>
            </a:r>
          </a:p>
        </p:txBody>
      </p:sp>
      <p:sp>
        <p:nvSpPr>
          <p:cNvPr id="9" name="TextBox 8">
            <a:extLst>
              <a:ext uri="{FF2B5EF4-FFF2-40B4-BE49-F238E27FC236}">
                <a16:creationId xmlns:a16="http://schemas.microsoft.com/office/drawing/2014/main" id="{AB4FB95A-D91E-BFFD-0FC8-0C78094F6F24}"/>
              </a:ext>
            </a:extLst>
          </p:cNvPr>
          <p:cNvSpPr txBox="1"/>
          <p:nvPr/>
        </p:nvSpPr>
        <p:spPr>
          <a:xfrm>
            <a:off x="1451429" y="1855689"/>
            <a:ext cx="333746" cy="307777"/>
          </a:xfrm>
          <a:prstGeom prst="rect">
            <a:avLst/>
          </a:prstGeom>
          <a:noFill/>
          <a:ln>
            <a:solidFill>
              <a:schemeClr val="bg1"/>
            </a:solidFill>
          </a:ln>
        </p:spPr>
        <p:txBody>
          <a:bodyPr wrap="none" rtlCol="0">
            <a:spAutoFit/>
          </a:bodyPr>
          <a:lstStyle/>
          <a:p>
            <a:r>
              <a:rPr lang="en-US" dirty="0">
                <a:solidFill>
                  <a:schemeClr val="bg1"/>
                </a:solidFill>
              </a:rPr>
              <a:t>t2</a:t>
            </a:r>
          </a:p>
        </p:txBody>
      </p:sp>
      <p:sp>
        <p:nvSpPr>
          <p:cNvPr id="10" name="TextBox 9">
            <a:extLst>
              <a:ext uri="{FF2B5EF4-FFF2-40B4-BE49-F238E27FC236}">
                <a16:creationId xmlns:a16="http://schemas.microsoft.com/office/drawing/2014/main" id="{F865A99F-2061-44ED-E0E5-02225B9C142A}"/>
              </a:ext>
            </a:extLst>
          </p:cNvPr>
          <p:cNvSpPr txBox="1"/>
          <p:nvPr/>
        </p:nvSpPr>
        <p:spPr>
          <a:xfrm>
            <a:off x="1451429" y="2209567"/>
            <a:ext cx="333746" cy="307777"/>
          </a:xfrm>
          <a:prstGeom prst="rect">
            <a:avLst/>
          </a:prstGeom>
          <a:noFill/>
          <a:ln>
            <a:solidFill>
              <a:schemeClr val="bg1"/>
            </a:solidFill>
          </a:ln>
        </p:spPr>
        <p:txBody>
          <a:bodyPr wrap="none" rtlCol="0">
            <a:spAutoFit/>
          </a:bodyPr>
          <a:lstStyle/>
          <a:p>
            <a:r>
              <a:rPr lang="en-US" dirty="0">
                <a:solidFill>
                  <a:schemeClr val="bg1"/>
                </a:solidFill>
              </a:rPr>
              <a:t>t3</a:t>
            </a:r>
          </a:p>
        </p:txBody>
      </p:sp>
      <p:sp>
        <p:nvSpPr>
          <p:cNvPr id="11" name="TextBox 10">
            <a:extLst>
              <a:ext uri="{FF2B5EF4-FFF2-40B4-BE49-F238E27FC236}">
                <a16:creationId xmlns:a16="http://schemas.microsoft.com/office/drawing/2014/main" id="{EB38C6EB-E870-92F6-6E22-C97B2A1922F7}"/>
              </a:ext>
            </a:extLst>
          </p:cNvPr>
          <p:cNvSpPr txBox="1"/>
          <p:nvPr/>
        </p:nvSpPr>
        <p:spPr>
          <a:xfrm>
            <a:off x="1451429" y="2571750"/>
            <a:ext cx="333746" cy="307777"/>
          </a:xfrm>
          <a:prstGeom prst="rect">
            <a:avLst/>
          </a:prstGeom>
          <a:noFill/>
          <a:ln>
            <a:solidFill>
              <a:schemeClr val="bg1"/>
            </a:solidFill>
          </a:ln>
        </p:spPr>
        <p:txBody>
          <a:bodyPr wrap="none" rtlCol="0">
            <a:spAutoFit/>
          </a:bodyPr>
          <a:lstStyle/>
          <a:p>
            <a:r>
              <a:rPr lang="en-US" dirty="0">
                <a:solidFill>
                  <a:schemeClr val="bg1"/>
                </a:solidFill>
              </a:rPr>
              <a:t>t4</a:t>
            </a:r>
          </a:p>
        </p:txBody>
      </p:sp>
      <p:sp>
        <p:nvSpPr>
          <p:cNvPr id="12" name="TextBox 11">
            <a:extLst>
              <a:ext uri="{FF2B5EF4-FFF2-40B4-BE49-F238E27FC236}">
                <a16:creationId xmlns:a16="http://schemas.microsoft.com/office/drawing/2014/main" id="{2F378375-27FB-01AC-CA6D-D1CFB7B752F3}"/>
              </a:ext>
            </a:extLst>
          </p:cNvPr>
          <p:cNvSpPr txBox="1"/>
          <p:nvPr/>
        </p:nvSpPr>
        <p:spPr>
          <a:xfrm>
            <a:off x="1966686" y="1502230"/>
            <a:ext cx="574196" cy="307777"/>
          </a:xfrm>
          <a:prstGeom prst="rect">
            <a:avLst/>
          </a:prstGeom>
          <a:noFill/>
          <a:ln>
            <a:solidFill>
              <a:schemeClr val="bg1"/>
            </a:solidFill>
          </a:ln>
        </p:spPr>
        <p:txBody>
          <a:bodyPr wrap="none" rtlCol="0">
            <a:spAutoFit/>
          </a:bodyPr>
          <a:lstStyle/>
          <a:p>
            <a:r>
              <a:rPr lang="en-US" dirty="0">
                <a:solidFill>
                  <a:schemeClr val="bg1"/>
                </a:solidFill>
              </a:rPr>
              <a:t>EMB</a:t>
            </a:r>
          </a:p>
        </p:txBody>
      </p:sp>
      <p:sp>
        <p:nvSpPr>
          <p:cNvPr id="13" name="TextBox 12">
            <a:extLst>
              <a:ext uri="{FF2B5EF4-FFF2-40B4-BE49-F238E27FC236}">
                <a16:creationId xmlns:a16="http://schemas.microsoft.com/office/drawing/2014/main" id="{5EBCCE5F-8B8A-915B-F2C6-6E3909BD462C}"/>
              </a:ext>
            </a:extLst>
          </p:cNvPr>
          <p:cNvSpPr txBox="1"/>
          <p:nvPr/>
        </p:nvSpPr>
        <p:spPr>
          <a:xfrm>
            <a:off x="1966686" y="1864413"/>
            <a:ext cx="574196" cy="307777"/>
          </a:xfrm>
          <a:prstGeom prst="rect">
            <a:avLst/>
          </a:prstGeom>
          <a:noFill/>
          <a:ln>
            <a:solidFill>
              <a:schemeClr val="bg1"/>
            </a:solidFill>
          </a:ln>
        </p:spPr>
        <p:txBody>
          <a:bodyPr wrap="none" rtlCol="0">
            <a:spAutoFit/>
          </a:bodyPr>
          <a:lstStyle/>
          <a:p>
            <a:r>
              <a:rPr lang="en-US" dirty="0">
                <a:solidFill>
                  <a:schemeClr val="bg1"/>
                </a:solidFill>
              </a:rPr>
              <a:t>EMB</a:t>
            </a:r>
          </a:p>
        </p:txBody>
      </p:sp>
      <p:sp>
        <p:nvSpPr>
          <p:cNvPr id="14" name="TextBox 13">
            <a:extLst>
              <a:ext uri="{FF2B5EF4-FFF2-40B4-BE49-F238E27FC236}">
                <a16:creationId xmlns:a16="http://schemas.microsoft.com/office/drawing/2014/main" id="{A8EE5F50-DED4-8B54-DD28-F5D2CDF532D2}"/>
              </a:ext>
            </a:extLst>
          </p:cNvPr>
          <p:cNvSpPr txBox="1"/>
          <p:nvPr/>
        </p:nvSpPr>
        <p:spPr>
          <a:xfrm>
            <a:off x="1966686" y="2209567"/>
            <a:ext cx="574196" cy="307777"/>
          </a:xfrm>
          <a:prstGeom prst="rect">
            <a:avLst/>
          </a:prstGeom>
          <a:noFill/>
          <a:ln>
            <a:solidFill>
              <a:schemeClr val="bg1"/>
            </a:solidFill>
          </a:ln>
        </p:spPr>
        <p:txBody>
          <a:bodyPr wrap="none" rtlCol="0">
            <a:spAutoFit/>
          </a:bodyPr>
          <a:lstStyle/>
          <a:p>
            <a:r>
              <a:rPr lang="en-US" dirty="0">
                <a:solidFill>
                  <a:schemeClr val="bg1"/>
                </a:solidFill>
              </a:rPr>
              <a:t>EMB</a:t>
            </a:r>
          </a:p>
        </p:txBody>
      </p:sp>
      <p:sp>
        <p:nvSpPr>
          <p:cNvPr id="15" name="TextBox 14">
            <a:extLst>
              <a:ext uri="{FF2B5EF4-FFF2-40B4-BE49-F238E27FC236}">
                <a16:creationId xmlns:a16="http://schemas.microsoft.com/office/drawing/2014/main" id="{7F853146-39CF-DF51-EDA9-4FA58E76BF95}"/>
              </a:ext>
            </a:extLst>
          </p:cNvPr>
          <p:cNvSpPr txBox="1"/>
          <p:nvPr/>
        </p:nvSpPr>
        <p:spPr>
          <a:xfrm>
            <a:off x="1966686" y="2571750"/>
            <a:ext cx="574196" cy="307777"/>
          </a:xfrm>
          <a:prstGeom prst="rect">
            <a:avLst/>
          </a:prstGeom>
          <a:noFill/>
          <a:ln>
            <a:solidFill>
              <a:schemeClr val="bg1"/>
            </a:solidFill>
          </a:ln>
        </p:spPr>
        <p:txBody>
          <a:bodyPr wrap="none" rtlCol="0">
            <a:spAutoFit/>
          </a:bodyPr>
          <a:lstStyle/>
          <a:p>
            <a:r>
              <a:rPr lang="en-US" dirty="0">
                <a:solidFill>
                  <a:schemeClr val="bg1"/>
                </a:solidFill>
              </a:rPr>
              <a:t>EMB</a:t>
            </a:r>
          </a:p>
        </p:txBody>
      </p:sp>
      <p:sp>
        <p:nvSpPr>
          <p:cNvPr id="16" name="Double Bracket 15">
            <a:extLst>
              <a:ext uri="{FF2B5EF4-FFF2-40B4-BE49-F238E27FC236}">
                <a16:creationId xmlns:a16="http://schemas.microsoft.com/office/drawing/2014/main" id="{F3439468-8BD0-6ABB-33A3-9872D9A9709E}"/>
              </a:ext>
            </a:extLst>
          </p:cNvPr>
          <p:cNvSpPr/>
          <p:nvPr/>
        </p:nvSpPr>
        <p:spPr>
          <a:xfrm>
            <a:off x="2793999" y="1501811"/>
            <a:ext cx="232229" cy="307776"/>
          </a:xfrm>
          <a:prstGeom prst="bracketPair">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Double Bracket 16">
            <a:extLst>
              <a:ext uri="{FF2B5EF4-FFF2-40B4-BE49-F238E27FC236}">
                <a16:creationId xmlns:a16="http://schemas.microsoft.com/office/drawing/2014/main" id="{98662D5D-1EBB-9042-E405-D649AAFAC177}"/>
              </a:ext>
            </a:extLst>
          </p:cNvPr>
          <p:cNvSpPr/>
          <p:nvPr/>
        </p:nvSpPr>
        <p:spPr>
          <a:xfrm>
            <a:off x="2793997" y="1858226"/>
            <a:ext cx="232229" cy="307776"/>
          </a:xfrm>
          <a:prstGeom prst="bracketPair">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Double Bracket 17">
            <a:extLst>
              <a:ext uri="{FF2B5EF4-FFF2-40B4-BE49-F238E27FC236}">
                <a16:creationId xmlns:a16="http://schemas.microsoft.com/office/drawing/2014/main" id="{B500A813-7963-D7AE-67F4-C5C3ABF49AE2}"/>
              </a:ext>
            </a:extLst>
          </p:cNvPr>
          <p:cNvSpPr/>
          <p:nvPr/>
        </p:nvSpPr>
        <p:spPr>
          <a:xfrm>
            <a:off x="2793998" y="2220432"/>
            <a:ext cx="232229" cy="307776"/>
          </a:xfrm>
          <a:prstGeom prst="bracketPair">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Double Bracket 18">
            <a:extLst>
              <a:ext uri="{FF2B5EF4-FFF2-40B4-BE49-F238E27FC236}">
                <a16:creationId xmlns:a16="http://schemas.microsoft.com/office/drawing/2014/main" id="{C5A691D3-01ED-B34C-33E3-2627E827FDB3}"/>
              </a:ext>
            </a:extLst>
          </p:cNvPr>
          <p:cNvSpPr/>
          <p:nvPr/>
        </p:nvSpPr>
        <p:spPr>
          <a:xfrm>
            <a:off x="2793998" y="2593103"/>
            <a:ext cx="232229" cy="307776"/>
          </a:xfrm>
          <a:prstGeom prst="bracketPair">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966EAE57-4C14-8C14-EB39-BEC567C01689}"/>
              </a:ext>
            </a:extLst>
          </p:cNvPr>
          <p:cNvSpPr txBox="1"/>
          <p:nvPr/>
        </p:nvSpPr>
        <p:spPr>
          <a:xfrm>
            <a:off x="3352800" y="2043468"/>
            <a:ext cx="981359" cy="307777"/>
          </a:xfrm>
          <a:prstGeom prst="rect">
            <a:avLst/>
          </a:prstGeom>
          <a:noFill/>
          <a:ln>
            <a:solidFill>
              <a:schemeClr val="bg1"/>
            </a:solidFill>
          </a:ln>
        </p:spPr>
        <p:txBody>
          <a:bodyPr wrap="none" rtlCol="0">
            <a:spAutoFit/>
          </a:bodyPr>
          <a:lstStyle/>
          <a:p>
            <a:r>
              <a:rPr lang="en-US" dirty="0">
                <a:solidFill>
                  <a:schemeClr val="bg1"/>
                </a:solidFill>
              </a:rPr>
              <a:t>FLATTEN</a:t>
            </a:r>
          </a:p>
        </p:txBody>
      </p:sp>
      <p:sp>
        <p:nvSpPr>
          <p:cNvPr id="21" name="TextBox 20">
            <a:extLst>
              <a:ext uri="{FF2B5EF4-FFF2-40B4-BE49-F238E27FC236}">
                <a16:creationId xmlns:a16="http://schemas.microsoft.com/office/drawing/2014/main" id="{0B134E03-79CA-3662-3989-1CEFADE0AA82}"/>
              </a:ext>
            </a:extLst>
          </p:cNvPr>
          <p:cNvSpPr txBox="1"/>
          <p:nvPr/>
        </p:nvSpPr>
        <p:spPr>
          <a:xfrm>
            <a:off x="4447200" y="2040910"/>
            <a:ext cx="805029" cy="307777"/>
          </a:xfrm>
          <a:prstGeom prst="rect">
            <a:avLst/>
          </a:prstGeom>
          <a:noFill/>
          <a:ln>
            <a:solidFill>
              <a:schemeClr val="bg1"/>
            </a:solidFill>
          </a:ln>
        </p:spPr>
        <p:txBody>
          <a:bodyPr wrap="none" rtlCol="0">
            <a:spAutoFit/>
          </a:bodyPr>
          <a:lstStyle/>
          <a:p>
            <a:r>
              <a:rPr lang="en-US" dirty="0">
                <a:solidFill>
                  <a:schemeClr val="bg1"/>
                </a:solidFill>
              </a:rPr>
              <a:t>DENSE</a:t>
            </a:r>
          </a:p>
        </p:txBody>
      </p:sp>
      <p:sp>
        <p:nvSpPr>
          <p:cNvPr id="22" name="TextBox 21">
            <a:extLst>
              <a:ext uri="{FF2B5EF4-FFF2-40B4-BE49-F238E27FC236}">
                <a16:creationId xmlns:a16="http://schemas.microsoft.com/office/drawing/2014/main" id="{923F39A7-B3D5-E3A2-DA65-199834F428E7}"/>
              </a:ext>
            </a:extLst>
          </p:cNvPr>
          <p:cNvSpPr txBox="1"/>
          <p:nvPr/>
        </p:nvSpPr>
        <p:spPr>
          <a:xfrm>
            <a:off x="5365271" y="2040910"/>
            <a:ext cx="805029" cy="307777"/>
          </a:xfrm>
          <a:prstGeom prst="rect">
            <a:avLst/>
          </a:prstGeom>
          <a:noFill/>
          <a:ln>
            <a:solidFill>
              <a:schemeClr val="bg1"/>
            </a:solidFill>
          </a:ln>
        </p:spPr>
        <p:txBody>
          <a:bodyPr wrap="none" rtlCol="0">
            <a:spAutoFit/>
          </a:bodyPr>
          <a:lstStyle/>
          <a:p>
            <a:r>
              <a:rPr lang="en-US" dirty="0">
                <a:solidFill>
                  <a:schemeClr val="bg1"/>
                </a:solidFill>
              </a:rPr>
              <a:t>DENSE</a:t>
            </a:r>
          </a:p>
        </p:txBody>
      </p:sp>
      <p:sp>
        <p:nvSpPr>
          <p:cNvPr id="23" name="Left Brace 22">
            <a:extLst>
              <a:ext uri="{FF2B5EF4-FFF2-40B4-BE49-F238E27FC236}">
                <a16:creationId xmlns:a16="http://schemas.microsoft.com/office/drawing/2014/main" id="{70FA1038-C4A7-6FCC-B58B-4A19ABA2313E}"/>
              </a:ext>
            </a:extLst>
          </p:cNvPr>
          <p:cNvSpPr/>
          <p:nvPr/>
        </p:nvSpPr>
        <p:spPr>
          <a:xfrm>
            <a:off x="6593459" y="1335314"/>
            <a:ext cx="373398" cy="1712686"/>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AD41C33A-2961-D2BF-1A00-0CA0C0919A9F}"/>
              </a:ext>
            </a:extLst>
          </p:cNvPr>
          <p:cNvSpPr txBox="1"/>
          <p:nvPr/>
        </p:nvSpPr>
        <p:spPr>
          <a:xfrm>
            <a:off x="6896704" y="1347922"/>
            <a:ext cx="364202" cy="307777"/>
          </a:xfrm>
          <a:prstGeom prst="rect">
            <a:avLst/>
          </a:prstGeom>
          <a:noFill/>
        </p:spPr>
        <p:txBody>
          <a:bodyPr wrap="none" rtlCol="0">
            <a:spAutoFit/>
          </a:bodyPr>
          <a:lstStyle/>
          <a:p>
            <a:r>
              <a:rPr lang="en-US" dirty="0">
                <a:solidFill>
                  <a:schemeClr val="bg1"/>
                </a:solidFill>
              </a:rPr>
              <a:t>…</a:t>
            </a:r>
          </a:p>
        </p:txBody>
      </p:sp>
      <p:sp>
        <p:nvSpPr>
          <p:cNvPr id="25" name="TextBox 24">
            <a:extLst>
              <a:ext uri="{FF2B5EF4-FFF2-40B4-BE49-F238E27FC236}">
                <a16:creationId xmlns:a16="http://schemas.microsoft.com/office/drawing/2014/main" id="{E1CE282B-05EA-917E-0B3F-84CF979ED570}"/>
              </a:ext>
            </a:extLst>
          </p:cNvPr>
          <p:cNvSpPr txBox="1"/>
          <p:nvPr/>
        </p:nvSpPr>
        <p:spPr>
          <a:xfrm>
            <a:off x="6908126" y="1592886"/>
            <a:ext cx="364202" cy="307777"/>
          </a:xfrm>
          <a:prstGeom prst="rect">
            <a:avLst/>
          </a:prstGeom>
          <a:noFill/>
        </p:spPr>
        <p:txBody>
          <a:bodyPr wrap="none" rtlCol="0">
            <a:spAutoFit/>
          </a:bodyPr>
          <a:lstStyle/>
          <a:p>
            <a:r>
              <a:rPr lang="en-US" dirty="0">
                <a:solidFill>
                  <a:schemeClr val="bg1"/>
                </a:solidFill>
              </a:rPr>
              <a:t>…</a:t>
            </a:r>
          </a:p>
        </p:txBody>
      </p:sp>
      <p:sp>
        <p:nvSpPr>
          <p:cNvPr id="26" name="TextBox 25">
            <a:extLst>
              <a:ext uri="{FF2B5EF4-FFF2-40B4-BE49-F238E27FC236}">
                <a16:creationId xmlns:a16="http://schemas.microsoft.com/office/drawing/2014/main" id="{6F9B588F-C21B-229C-D5B0-7D2700B7B4DE}"/>
              </a:ext>
            </a:extLst>
          </p:cNvPr>
          <p:cNvSpPr txBox="1"/>
          <p:nvPr/>
        </p:nvSpPr>
        <p:spPr>
          <a:xfrm>
            <a:off x="6908126" y="2528208"/>
            <a:ext cx="281955" cy="307777"/>
          </a:xfrm>
          <a:prstGeom prst="rect">
            <a:avLst/>
          </a:prstGeom>
          <a:noFill/>
        </p:spPr>
        <p:txBody>
          <a:bodyPr wrap="square" rtlCol="0">
            <a:spAutoFit/>
          </a:bodyPr>
          <a:lstStyle/>
          <a:p>
            <a:r>
              <a:rPr lang="en-US" dirty="0">
                <a:solidFill>
                  <a:schemeClr val="bg1"/>
                </a:solidFill>
              </a:rPr>
              <a:t>…</a:t>
            </a:r>
          </a:p>
        </p:txBody>
      </p:sp>
      <p:sp>
        <p:nvSpPr>
          <p:cNvPr id="27" name="TextBox 26">
            <a:extLst>
              <a:ext uri="{FF2B5EF4-FFF2-40B4-BE49-F238E27FC236}">
                <a16:creationId xmlns:a16="http://schemas.microsoft.com/office/drawing/2014/main" id="{FDECA166-C65F-B109-F1D4-52F3BFB9C655}"/>
              </a:ext>
            </a:extLst>
          </p:cNvPr>
          <p:cNvSpPr txBox="1"/>
          <p:nvPr/>
        </p:nvSpPr>
        <p:spPr>
          <a:xfrm>
            <a:off x="6931781" y="2725638"/>
            <a:ext cx="364202" cy="307777"/>
          </a:xfrm>
          <a:prstGeom prst="rect">
            <a:avLst/>
          </a:prstGeom>
          <a:noFill/>
        </p:spPr>
        <p:txBody>
          <a:bodyPr wrap="none" rtlCol="0">
            <a:spAutoFit/>
          </a:bodyPr>
          <a:lstStyle/>
          <a:p>
            <a:r>
              <a:rPr lang="en-US" dirty="0">
                <a:solidFill>
                  <a:schemeClr val="bg1"/>
                </a:solidFill>
              </a:rPr>
              <a:t>…</a:t>
            </a:r>
          </a:p>
        </p:txBody>
      </p:sp>
      <p:sp>
        <p:nvSpPr>
          <p:cNvPr id="28" name="TextBox 27">
            <a:extLst>
              <a:ext uri="{FF2B5EF4-FFF2-40B4-BE49-F238E27FC236}">
                <a16:creationId xmlns:a16="http://schemas.microsoft.com/office/drawing/2014/main" id="{118DB68E-D446-3263-0F01-899CDD2E26C9}"/>
              </a:ext>
            </a:extLst>
          </p:cNvPr>
          <p:cNvSpPr txBox="1"/>
          <p:nvPr/>
        </p:nvSpPr>
        <p:spPr>
          <a:xfrm>
            <a:off x="6896368" y="1801947"/>
            <a:ext cx="364202" cy="307777"/>
          </a:xfrm>
          <a:prstGeom prst="rect">
            <a:avLst/>
          </a:prstGeom>
          <a:noFill/>
        </p:spPr>
        <p:txBody>
          <a:bodyPr wrap="none" rtlCol="0">
            <a:spAutoFit/>
          </a:bodyPr>
          <a:lstStyle/>
          <a:p>
            <a:r>
              <a:rPr lang="en-US" dirty="0">
                <a:solidFill>
                  <a:schemeClr val="bg1"/>
                </a:solidFill>
              </a:rPr>
              <a:t>…</a:t>
            </a:r>
          </a:p>
        </p:txBody>
      </p:sp>
      <p:sp>
        <p:nvSpPr>
          <p:cNvPr id="29" name="TextBox 28">
            <a:extLst>
              <a:ext uri="{FF2B5EF4-FFF2-40B4-BE49-F238E27FC236}">
                <a16:creationId xmlns:a16="http://schemas.microsoft.com/office/drawing/2014/main" id="{39423BCE-4346-5C1A-DAE9-39A81BAA7C71}"/>
              </a:ext>
            </a:extLst>
          </p:cNvPr>
          <p:cNvSpPr txBox="1"/>
          <p:nvPr/>
        </p:nvSpPr>
        <p:spPr>
          <a:xfrm>
            <a:off x="6896368" y="2330778"/>
            <a:ext cx="364202" cy="307777"/>
          </a:xfrm>
          <a:prstGeom prst="rect">
            <a:avLst/>
          </a:prstGeom>
          <a:noFill/>
        </p:spPr>
        <p:txBody>
          <a:bodyPr wrap="none" rtlCol="0">
            <a:spAutoFit/>
          </a:bodyPr>
          <a:lstStyle/>
          <a:p>
            <a:r>
              <a:rPr lang="en-US" dirty="0">
                <a:solidFill>
                  <a:schemeClr val="bg1"/>
                </a:solidFill>
              </a:rPr>
              <a:t>…</a:t>
            </a:r>
          </a:p>
        </p:txBody>
      </p:sp>
      <p:sp>
        <p:nvSpPr>
          <p:cNvPr id="30" name="TextBox 29">
            <a:extLst>
              <a:ext uri="{FF2B5EF4-FFF2-40B4-BE49-F238E27FC236}">
                <a16:creationId xmlns:a16="http://schemas.microsoft.com/office/drawing/2014/main" id="{0A6D9ADA-FDB9-4CDD-0EA4-58181093FBF4}"/>
              </a:ext>
            </a:extLst>
          </p:cNvPr>
          <p:cNvSpPr txBox="1"/>
          <p:nvPr/>
        </p:nvSpPr>
        <p:spPr>
          <a:xfrm>
            <a:off x="6903027" y="2133348"/>
            <a:ext cx="433132" cy="307777"/>
          </a:xfrm>
          <a:prstGeom prst="rect">
            <a:avLst/>
          </a:prstGeom>
          <a:noFill/>
        </p:spPr>
        <p:txBody>
          <a:bodyPr wrap="none" rtlCol="0">
            <a:spAutoFit/>
          </a:bodyPr>
          <a:lstStyle/>
          <a:p>
            <a:r>
              <a:rPr lang="en-US" dirty="0">
                <a:solidFill>
                  <a:schemeClr val="bg1"/>
                </a:solidFill>
              </a:rPr>
              <a:t>0.2</a:t>
            </a:r>
          </a:p>
        </p:txBody>
      </p:sp>
      <p:cxnSp>
        <p:nvCxnSpPr>
          <p:cNvPr id="32" name="Straight Arrow Connector 31">
            <a:extLst>
              <a:ext uri="{FF2B5EF4-FFF2-40B4-BE49-F238E27FC236}">
                <a16:creationId xmlns:a16="http://schemas.microsoft.com/office/drawing/2014/main" id="{FD350D74-3495-DEF2-4300-229FA19740F5}"/>
              </a:ext>
            </a:extLst>
          </p:cNvPr>
          <p:cNvCxnSpPr>
            <a:stCxn id="8" idx="3"/>
            <a:endCxn id="12" idx="1"/>
          </p:cNvCxnSpPr>
          <p:nvPr/>
        </p:nvCxnSpPr>
        <p:spPr>
          <a:xfrm>
            <a:off x="1785175" y="1655700"/>
            <a:ext cx="181511" cy="41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2010966-FAD5-4786-25E8-B4A7684BDAAC}"/>
              </a:ext>
            </a:extLst>
          </p:cNvPr>
          <p:cNvCxnSpPr/>
          <p:nvPr/>
        </p:nvCxnSpPr>
        <p:spPr>
          <a:xfrm>
            <a:off x="1765194" y="1998238"/>
            <a:ext cx="181511" cy="41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D8DB921-8E77-7BF3-71EC-FD9632B10A79}"/>
              </a:ext>
            </a:extLst>
          </p:cNvPr>
          <p:cNvCxnSpPr/>
          <p:nvPr/>
        </p:nvCxnSpPr>
        <p:spPr>
          <a:xfrm>
            <a:off x="1766950" y="2380157"/>
            <a:ext cx="181511" cy="41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A43289C-99EE-71A9-5CC8-48F035C9B31A}"/>
              </a:ext>
            </a:extLst>
          </p:cNvPr>
          <p:cNvCxnSpPr/>
          <p:nvPr/>
        </p:nvCxnSpPr>
        <p:spPr>
          <a:xfrm>
            <a:off x="1812690" y="2723114"/>
            <a:ext cx="181511" cy="41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192F3FC-FE66-D045-F54B-07077A916E38}"/>
              </a:ext>
            </a:extLst>
          </p:cNvPr>
          <p:cNvCxnSpPr>
            <a:cxnSpLocks/>
            <a:stCxn id="12" idx="3"/>
            <a:endCxn id="16" idx="1"/>
          </p:cNvCxnSpPr>
          <p:nvPr/>
        </p:nvCxnSpPr>
        <p:spPr>
          <a:xfrm flipV="1">
            <a:off x="2540882" y="1655699"/>
            <a:ext cx="253117" cy="42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E6E46E5-3BD5-5A12-C318-DA2F36D12B59}"/>
              </a:ext>
            </a:extLst>
          </p:cNvPr>
          <p:cNvCxnSpPr/>
          <p:nvPr/>
        </p:nvCxnSpPr>
        <p:spPr>
          <a:xfrm flipV="1">
            <a:off x="2515984" y="2022245"/>
            <a:ext cx="253117" cy="42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F45448E-3E96-9E52-2C73-F7A947BA34EB}"/>
              </a:ext>
            </a:extLst>
          </p:cNvPr>
          <p:cNvCxnSpPr/>
          <p:nvPr/>
        </p:nvCxnSpPr>
        <p:spPr>
          <a:xfrm flipV="1">
            <a:off x="2531126" y="2383113"/>
            <a:ext cx="253117" cy="42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2D6E4A6-EAC1-3FBC-E457-8166272D570B}"/>
              </a:ext>
            </a:extLst>
          </p:cNvPr>
          <p:cNvCxnSpPr/>
          <p:nvPr/>
        </p:nvCxnSpPr>
        <p:spPr>
          <a:xfrm flipV="1">
            <a:off x="2531126" y="2728267"/>
            <a:ext cx="253117" cy="42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88A44351-425A-7CCB-3255-F3D759776298}"/>
              </a:ext>
            </a:extLst>
          </p:cNvPr>
          <p:cNvCxnSpPr>
            <a:cxnSpLocks/>
            <a:stCxn id="16" idx="3"/>
            <a:endCxn id="20" idx="1"/>
          </p:cNvCxnSpPr>
          <p:nvPr/>
        </p:nvCxnSpPr>
        <p:spPr>
          <a:xfrm>
            <a:off x="3026228" y="1655699"/>
            <a:ext cx="326572" cy="541658"/>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48F05AC2-DC90-E9E4-A005-C4066C12BE49}"/>
              </a:ext>
            </a:extLst>
          </p:cNvPr>
          <p:cNvCxnSpPr>
            <a:stCxn id="17" idx="3"/>
            <a:endCxn id="20" idx="1"/>
          </p:cNvCxnSpPr>
          <p:nvPr/>
        </p:nvCxnSpPr>
        <p:spPr>
          <a:xfrm>
            <a:off x="3026226" y="2012114"/>
            <a:ext cx="326574" cy="185243"/>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7AEC951C-A3AC-ED3F-81A0-562AD7D5422A}"/>
              </a:ext>
            </a:extLst>
          </p:cNvPr>
          <p:cNvCxnSpPr>
            <a:stCxn id="18" idx="3"/>
            <a:endCxn id="20" idx="1"/>
          </p:cNvCxnSpPr>
          <p:nvPr/>
        </p:nvCxnSpPr>
        <p:spPr>
          <a:xfrm flipV="1">
            <a:off x="3026227" y="2197357"/>
            <a:ext cx="326573" cy="176963"/>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BF4DB182-7C42-5418-B84A-DF5D62F098C4}"/>
              </a:ext>
            </a:extLst>
          </p:cNvPr>
          <p:cNvCxnSpPr>
            <a:stCxn id="19" idx="3"/>
            <a:endCxn id="20" idx="1"/>
          </p:cNvCxnSpPr>
          <p:nvPr/>
        </p:nvCxnSpPr>
        <p:spPr>
          <a:xfrm flipV="1">
            <a:off x="3026227" y="2197357"/>
            <a:ext cx="326573" cy="549634"/>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77BC61F-E684-B35E-FEDA-68151DF8FD00}"/>
              </a:ext>
            </a:extLst>
          </p:cNvPr>
          <p:cNvCxnSpPr>
            <a:stCxn id="20" idx="3"/>
            <a:endCxn id="21" idx="1"/>
          </p:cNvCxnSpPr>
          <p:nvPr/>
        </p:nvCxnSpPr>
        <p:spPr>
          <a:xfrm flipV="1">
            <a:off x="4334159" y="2194799"/>
            <a:ext cx="113041" cy="25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DE3FE97-E66B-9DC0-CA1E-3F2A06E1077C}"/>
              </a:ext>
            </a:extLst>
          </p:cNvPr>
          <p:cNvCxnSpPr>
            <a:stCxn id="21" idx="3"/>
            <a:endCxn id="22" idx="1"/>
          </p:cNvCxnSpPr>
          <p:nvPr/>
        </p:nvCxnSpPr>
        <p:spPr>
          <a:xfrm>
            <a:off x="5252229" y="2194799"/>
            <a:ext cx="11304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C6B711C-C9FB-B56A-D73C-B9030F41B7E9}"/>
              </a:ext>
            </a:extLst>
          </p:cNvPr>
          <p:cNvCxnSpPr>
            <a:stCxn id="22" idx="3"/>
            <a:endCxn id="23" idx="1"/>
          </p:cNvCxnSpPr>
          <p:nvPr/>
        </p:nvCxnSpPr>
        <p:spPr>
          <a:xfrm flipV="1">
            <a:off x="6170300" y="2191657"/>
            <a:ext cx="423159" cy="314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CAEFA781-F1BF-7168-BE91-1B8C1F529E68}"/>
              </a:ext>
            </a:extLst>
          </p:cNvPr>
          <p:cNvSpPr txBox="1"/>
          <p:nvPr/>
        </p:nvSpPr>
        <p:spPr>
          <a:xfrm>
            <a:off x="7510046" y="2198407"/>
            <a:ext cx="460382" cy="215444"/>
          </a:xfrm>
          <a:prstGeom prst="rect">
            <a:avLst/>
          </a:prstGeom>
          <a:noFill/>
        </p:spPr>
        <p:txBody>
          <a:bodyPr wrap="none" rtlCol="0">
            <a:spAutoFit/>
          </a:bodyPr>
          <a:lstStyle/>
          <a:p>
            <a:r>
              <a:rPr lang="en-US" sz="800" dirty="0">
                <a:solidFill>
                  <a:schemeClr val="bg1"/>
                </a:solidFill>
              </a:rPr>
              <a:t>LOSS</a:t>
            </a:r>
          </a:p>
        </p:txBody>
      </p:sp>
      <p:sp>
        <p:nvSpPr>
          <p:cNvPr id="63" name="TextBox 62">
            <a:extLst>
              <a:ext uri="{FF2B5EF4-FFF2-40B4-BE49-F238E27FC236}">
                <a16:creationId xmlns:a16="http://schemas.microsoft.com/office/drawing/2014/main" id="{D6A109C8-5F47-2C72-5830-E0E0CF475EC3}"/>
              </a:ext>
            </a:extLst>
          </p:cNvPr>
          <p:cNvSpPr txBox="1"/>
          <p:nvPr/>
        </p:nvSpPr>
        <p:spPr>
          <a:xfrm>
            <a:off x="7351838" y="2121773"/>
            <a:ext cx="234360" cy="307777"/>
          </a:xfrm>
          <a:prstGeom prst="rect">
            <a:avLst/>
          </a:prstGeom>
          <a:noFill/>
        </p:spPr>
        <p:txBody>
          <a:bodyPr wrap="none" rtlCol="0">
            <a:spAutoFit/>
          </a:bodyPr>
          <a:lstStyle/>
          <a:p>
            <a:r>
              <a:rPr lang="en-US" dirty="0">
                <a:solidFill>
                  <a:schemeClr val="bg1"/>
                </a:solidFill>
              </a:rPr>
              <a:t>t</a:t>
            </a:r>
          </a:p>
        </p:txBody>
      </p:sp>
      <p:sp>
        <p:nvSpPr>
          <p:cNvPr id="64" name="Title 4">
            <a:extLst>
              <a:ext uri="{FF2B5EF4-FFF2-40B4-BE49-F238E27FC236}">
                <a16:creationId xmlns:a16="http://schemas.microsoft.com/office/drawing/2014/main" id="{3E7DC32F-3947-CB0B-5B10-A139F258B59E}"/>
              </a:ext>
            </a:extLst>
          </p:cNvPr>
          <p:cNvSpPr>
            <a:spLocks noGrp="1"/>
          </p:cNvSpPr>
          <p:nvPr>
            <p:ph type="title"/>
          </p:nvPr>
        </p:nvSpPr>
        <p:spPr>
          <a:xfrm>
            <a:off x="524322" y="457016"/>
            <a:ext cx="6255836" cy="624300"/>
          </a:xfrm>
        </p:spPr>
        <p:txBody>
          <a:bodyPr/>
          <a:lstStyle/>
          <a:p>
            <a:r>
              <a:rPr lang="en-US" dirty="0">
                <a:solidFill>
                  <a:schemeClr val="bg1"/>
                </a:solidFill>
              </a:rPr>
              <a:t>CBOW</a:t>
            </a:r>
          </a:p>
        </p:txBody>
      </p:sp>
      <p:sp>
        <p:nvSpPr>
          <p:cNvPr id="66" name="TextBox 65">
            <a:extLst>
              <a:ext uri="{FF2B5EF4-FFF2-40B4-BE49-F238E27FC236}">
                <a16:creationId xmlns:a16="http://schemas.microsoft.com/office/drawing/2014/main" id="{E4549D0A-DAD3-8928-82C2-BB0FE7FE66B8}"/>
              </a:ext>
            </a:extLst>
          </p:cNvPr>
          <p:cNvSpPr txBox="1"/>
          <p:nvPr/>
        </p:nvSpPr>
        <p:spPr>
          <a:xfrm>
            <a:off x="2975882" y="2034250"/>
            <a:ext cx="255198" cy="261610"/>
          </a:xfrm>
          <a:prstGeom prst="rect">
            <a:avLst/>
          </a:prstGeom>
          <a:noFill/>
        </p:spPr>
        <p:txBody>
          <a:bodyPr wrap="none" rtlCol="0">
            <a:spAutoFit/>
          </a:bodyPr>
          <a:lstStyle/>
          <a:p>
            <a:r>
              <a:rPr lang="en-US" sz="1100" dirty="0">
                <a:solidFill>
                  <a:schemeClr val="bg1"/>
                </a:solidFill>
              </a:rPr>
              <a:t>k</a:t>
            </a:r>
          </a:p>
        </p:txBody>
      </p:sp>
      <p:sp>
        <p:nvSpPr>
          <p:cNvPr id="67" name="TextBox 66">
            <a:extLst>
              <a:ext uri="{FF2B5EF4-FFF2-40B4-BE49-F238E27FC236}">
                <a16:creationId xmlns:a16="http://schemas.microsoft.com/office/drawing/2014/main" id="{86BA833C-3C92-9597-1719-153E7D717330}"/>
              </a:ext>
            </a:extLst>
          </p:cNvPr>
          <p:cNvSpPr txBox="1"/>
          <p:nvPr/>
        </p:nvSpPr>
        <p:spPr>
          <a:xfrm>
            <a:off x="2977843" y="2393010"/>
            <a:ext cx="255198" cy="261610"/>
          </a:xfrm>
          <a:prstGeom prst="rect">
            <a:avLst/>
          </a:prstGeom>
          <a:noFill/>
        </p:spPr>
        <p:txBody>
          <a:bodyPr wrap="none" rtlCol="0">
            <a:spAutoFit/>
          </a:bodyPr>
          <a:lstStyle/>
          <a:p>
            <a:r>
              <a:rPr lang="en-US" sz="1100" dirty="0">
                <a:solidFill>
                  <a:schemeClr val="bg1"/>
                </a:solidFill>
              </a:rPr>
              <a:t>k</a:t>
            </a:r>
          </a:p>
        </p:txBody>
      </p:sp>
      <p:sp>
        <p:nvSpPr>
          <p:cNvPr id="68" name="TextBox 67">
            <a:extLst>
              <a:ext uri="{FF2B5EF4-FFF2-40B4-BE49-F238E27FC236}">
                <a16:creationId xmlns:a16="http://schemas.microsoft.com/office/drawing/2014/main" id="{D8528071-91FF-8931-C5C4-D1A076FED82C}"/>
              </a:ext>
            </a:extLst>
          </p:cNvPr>
          <p:cNvSpPr txBox="1"/>
          <p:nvPr/>
        </p:nvSpPr>
        <p:spPr>
          <a:xfrm>
            <a:off x="2975882" y="2778094"/>
            <a:ext cx="255198" cy="261610"/>
          </a:xfrm>
          <a:prstGeom prst="rect">
            <a:avLst/>
          </a:prstGeom>
          <a:noFill/>
        </p:spPr>
        <p:txBody>
          <a:bodyPr wrap="none" rtlCol="0">
            <a:spAutoFit/>
          </a:bodyPr>
          <a:lstStyle/>
          <a:p>
            <a:r>
              <a:rPr lang="en-US" sz="1100" dirty="0">
                <a:solidFill>
                  <a:schemeClr val="bg1"/>
                </a:solidFill>
              </a:rPr>
              <a:t>k</a:t>
            </a:r>
          </a:p>
        </p:txBody>
      </p:sp>
      <p:sp>
        <p:nvSpPr>
          <p:cNvPr id="70" name="TextBox 69">
            <a:extLst>
              <a:ext uri="{FF2B5EF4-FFF2-40B4-BE49-F238E27FC236}">
                <a16:creationId xmlns:a16="http://schemas.microsoft.com/office/drawing/2014/main" id="{02C39F1B-099D-049B-872B-1E9E123B8910}"/>
              </a:ext>
            </a:extLst>
          </p:cNvPr>
          <p:cNvSpPr txBox="1"/>
          <p:nvPr/>
        </p:nvSpPr>
        <p:spPr>
          <a:xfrm>
            <a:off x="6709611" y="1070869"/>
            <a:ext cx="255198" cy="261610"/>
          </a:xfrm>
          <a:prstGeom prst="rect">
            <a:avLst/>
          </a:prstGeom>
          <a:noFill/>
        </p:spPr>
        <p:txBody>
          <a:bodyPr wrap="square" rtlCol="0">
            <a:spAutoFit/>
          </a:bodyPr>
          <a:lstStyle/>
          <a:p>
            <a:r>
              <a:rPr lang="en-US" sz="1100" dirty="0">
                <a:solidFill>
                  <a:schemeClr val="bg1"/>
                </a:solidFill>
              </a:rPr>
              <a:t>k</a:t>
            </a:r>
          </a:p>
        </p:txBody>
      </p:sp>
      <p:sp>
        <p:nvSpPr>
          <p:cNvPr id="71" name="TextBox 70">
            <a:extLst>
              <a:ext uri="{FF2B5EF4-FFF2-40B4-BE49-F238E27FC236}">
                <a16:creationId xmlns:a16="http://schemas.microsoft.com/office/drawing/2014/main" id="{F0ABA7A6-AD3B-6561-AACC-C88034C60645}"/>
              </a:ext>
            </a:extLst>
          </p:cNvPr>
          <p:cNvSpPr txBox="1"/>
          <p:nvPr/>
        </p:nvSpPr>
        <p:spPr>
          <a:xfrm>
            <a:off x="734784" y="3230461"/>
            <a:ext cx="4909457" cy="307777"/>
          </a:xfrm>
          <a:prstGeom prst="rect">
            <a:avLst/>
          </a:prstGeom>
          <a:noFill/>
        </p:spPr>
        <p:txBody>
          <a:bodyPr wrap="square" rtlCol="0">
            <a:spAutoFit/>
          </a:bodyPr>
          <a:lstStyle/>
          <a:p>
            <a:r>
              <a:rPr lang="en-US" dirty="0" err="1">
                <a:solidFill>
                  <a:schemeClr val="bg1"/>
                </a:solidFill>
              </a:rPr>
              <a:t>Nếu</a:t>
            </a:r>
            <a:r>
              <a:rPr lang="en-US" dirty="0">
                <a:solidFill>
                  <a:schemeClr val="bg1"/>
                </a:solidFill>
              </a:rPr>
              <a:t> k </a:t>
            </a:r>
            <a:r>
              <a:rPr lang="en-US" dirty="0" err="1">
                <a:solidFill>
                  <a:schemeClr val="bg1"/>
                </a:solidFill>
              </a:rPr>
              <a:t>là</a:t>
            </a:r>
            <a:r>
              <a:rPr lang="en-US" dirty="0">
                <a:solidFill>
                  <a:schemeClr val="bg1"/>
                </a:solidFill>
              </a:rPr>
              <a:t> </a:t>
            </a:r>
            <a:r>
              <a:rPr lang="en-US" dirty="0" err="1">
                <a:solidFill>
                  <a:schemeClr val="bg1"/>
                </a:solidFill>
              </a:rPr>
              <a:t>một</a:t>
            </a:r>
            <a:r>
              <a:rPr lang="en-US" dirty="0">
                <a:solidFill>
                  <a:schemeClr val="bg1"/>
                </a:solidFill>
              </a:rPr>
              <a:t> </a:t>
            </a:r>
            <a:r>
              <a:rPr lang="en-US" dirty="0" err="1">
                <a:solidFill>
                  <a:schemeClr val="bg1"/>
                </a:solidFill>
              </a:rPr>
              <a:t>số</a:t>
            </a:r>
            <a:r>
              <a:rPr lang="en-US" dirty="0">
                <a:solidFill>
                  <a:schemeClr val="bg1"/>
                </a:solidFill>
              </a:rPr>
              <a:t> </a:t>
            </a:r>
            <a:r>
              <a:rPr lang="en-US" dirty="0" err="1">
                <a:solidFill>
                  <a:schemeClr val="bg1"/>
                </a:solidFill>
              </a:rPr>
              <a:t>lớn</a:t>
            </a:r>
            <a:r>
              <a:rPr lang="en-US" dirty="0">
                <a:solidFill>
                  <a:schemeClr val="bg1"/>
                </a:solidFill>
              </a:rPr>
              <a:t> </a:t>
            </a:r>
            <a:r>
              <a:rPr lang="en-US" dirty="0" err="1">
                <a:solidFill>
                  <a:schemeClr val="bg1"/>
                </a:solidFill>
              </a:rPr>
              <a:t>thì</a:t>
            </a:r>
            <a:r>
              <a:rPr lang="en-US" dirty="0">
                <a:solidFill>
                  <a:schemeClr val="bg1"/>
                </a:solidFill>
              </a:rPr>
              <a:t> ta </a:t>
            </a:r>
            <a:r>
              <a:rPr lang="en-US" dirty="0" err="1">
                <a:solidFill>
                  <a:schemeClr val="bg1"/>
                </a:solidFill>
              </a:rPr>
              <a:t>cần</a:t>
            </a:r>
            <a:r>
              <a:rPr lang="en-US" dirty="0">
                <a:solidFill>
                  <a:schemeClr val="bg1"/>
                </a:solidFill>
              </a:rPr>
              <a:t> </a:t>
            </a:r>
            <a:r>
              <a:rPr lang="en-US" dirty="0" err="1">
                <a:solidFill>
                  <a:schemeClr val="bg1"/>
                </a:solidFill>
              </a:rPr>
              <a:t>bổ</a:t>
            </a:r>
            <a:r>
              <a:rPr lang="en-US" dirty="0">
                <a:solidFill>
                  <a:schemeClr val="bg1"/>
                </a:solidFill>
              </a:rPr>
              <a:t> sung </a:t>
            </a:r>
            <a:r>
              <a:rPr lang="en-US" dirty="0" err="1">
                <a:solidFill>
                  <a:schemeClr val="bg1"/>
                </a:solidFill>
              </a:rPr>
              <a:t>thêm</a:t>
            </a:r>
            <a:r>
              <a:rPr lang="en-US" dirty="0">
                <a:solidFill>
                  <a:schemeClr val="bg1"/>
                </a:solidFill>
              </a:rPr>
              <a:t> 1 </a:t>
            </a:r>
            <a:r>
              <a:rPr lang="en-US" dirty="0" err="1">
                <a:solidFill>
                  <a:schemeClr val="bg1"/>
                </a:solidFill>
              </a:rPr>
              <a:t>lớp</a:t>
            </a:r>
            <a:r>
              <a:rPr lang="en-US" dirty="0">
                <a:solidFill>
                  <a:schemeClr val="bg1"/>
                </a:solidFill>
              </a:rPr>
              <a:t> </a:t>
            </a:r>
            <a:r>
              <a:rPr lang="en-US" dirty="0" err="1">
                <a:solidFill>
                  <a:schemeClr val="bg1"/>
                </a:solidFill>
              </a:rPr>
              <a:t>softmax</a:t>
            </a:r>
            <a:endParaRPr lang="en-US" dirty="0">
              <a:solidFill>
                <a:schemeClr val="bg1"/>
              </a:solidFill>
            </a:endParaRPr>
          </a:p>
        </p:txBody>
      </p:sp>
      <p:sp>
        <p:nvSpPr>
          <p:cNvPr id="72" name="TextBox 71">
            <a:extLst>
              <a:ext uri="{FF2B5EF4-FFF2-40B4-BE49-F238E27FC236}">
                <a16:creationId xmlns:a16="http://schemas.microsoft.com/office/drawing/2014/main" id="{2AB6173C-A9EE-9504-EAE2-46FA7F1E4956}"/>
              </a:ext>
            </a:extLst>
          </p:cNvPr>
          <p:cNvSpPr txBox="1"/>
          <p:nvPr/>
        </p:nvSpPr>
        <p:spPr>
          <a:xfrm>
            <a:off x="5976158" y="1569511"/>
            <a:ext cx="811441" cy="307777"/>
          </a:xfrm>
          <a:prstGeom prst="rect">
            <a:avLst/>
          </a:prstGeom>
          <a:noFill/>
        </p:spPr>
        <p:txBody>
          <a:bodyPr wrap="none" rtlCol="0">
            <a:spAutoFit/>
          </a:bodyPr>
          <a:lstStyle/>
          <a:p>
            <a:r>
              <a:rPr lang="en-US" dirty="0" err="1">
                <a:solidFill>
                  <a:schemeClr val="bg1"/>
                </a:solidFill>
              </a:rPr>
              <a:t>softmax</a:t>
            </a:r>
            <a:endParaRPr lang="en-US" dirty="0">
              <a:solidFill>
                <a:schemeClr val="bg1"/>
              </a:solidFill>
            </a:endParaRPr>
          </a:p>
        </p:txBody>
      </p:sp>
      <p:cxnSp>
        <p:nvCxnSpPr>
          <p:cNvPr id="74" name="Straight Arrow Connector 73">
            <a:extLst>
              <a:ext uri="{FF2B5EF4-FFF2-40B4-BE49-F238E27FC236}">
                <a16:creationId xmlns:a16="http://schemas.microsoft.com/office/drawing/2014/main" id="{C9D1E4A2-DF7B-AED3-0023-0D28A4FE0369}"/>
              </a:ext>
            </a:extLst>
          </p:cNvPr>
          <p:cNvCxnSpPr/>
          <p:nvPr/>
        </p:nvCxnSpPr>
        <p:spPr>
          <a:xfrm flipH="1">
            <a:off x="6370235" y="1864413"/>
            <a:ext cx="11644" cy="3077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8A492E57-42D2-AB68-8495-DBD22718093A}"/>
              </a:ext>
            </a:extLst>
          </p:cNvPr>
          <p:cNvSpPr txBox="1"/>
          <p:nvPr/>
        </p:nvSpPr>
        <p:spPr>
          <a:xfrm>
            <a:off x="2969255" y="1668951"/>
            <a:ext cx="255198" cy="261610"/>
          </a:xfrm>
          <a:prstGeom prst="rect">
            <a:avLst/>
          </a:prstGeom>
          <a:noFill/>
        </p:spPr>
        <p:txBody>
          <a:bodyPr wrap="none" rtlCol="0">
            <a:spAutoFit/>
          </a:bodyPr>
          <a:lstStyle/>
          <a:p>
            <a:r>
              <a:rPr lang="en-US" sz="1100" dirty="0">
                <a:solidFill>
                  <a:schemeClr val="bg1"/>
                </a:solidFill>
              </a:rPr>
              <a:t>k</a:t>
            </a:r>
          </a:p>
        </p:txBody>
      </p:sp>
    </p:spTree>
    <p:extLst>
      <p:ext uri="{BB962C8B-B14F-4D97-AF65-F5344CB8AC3E}">
        <p14:creationId xmlns:p14="http://schemas.microsoft.com/office/powerpoint/2010/main" val="1273611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C0C58368-D83A-B974-0F95-00BBF0438E04}"/>
              </a:ext>
            </a:extLst>
          </p:cNvPr>
          <p:cNvSpPr>
            <a:spLocks noGrp="1"/>
          </p:cNvSpPr>
          <p:nvPr>
            <p:ph type="title"/>
          </p:nvPr>
        </p:nvSpPr>
        <p:spPr>
          <a:xfrm>
            <a:off x="524322" y="457016"/>
            <a:ext cx="6255836" cy="624300"/>
          </a:xfrm>
        </p:spPr>
        <p:txBody>
          <a:bodyPr/>
          <a:lstStyle/>
          <a:p>
            <a:r>
              <a:rPr lang="en-US" dirty="0">
                <a:solidFill>
                  <a:schemeClr val="bg1"/>
                </a:solidFill>
              </a:rPr>
              <a:t>Skip gram</a:t>
            </a:r>
          </a:p>
        </p:txBody>
      </p:sp>
      <p:sp>
        <p:nvSpPr>
          <p:cNvPr id="5" name="TextBox 4">
            <a:extLst>
              <a:ext uri="{FF2B5EF4-FFF2-40B4-BE49-F238E27FC236}">
                <a16:creationId xmlns:a16="http://schemas.microsoft.com/office/drawing/2014/main" id="{B565497F-5B3E-3CAB-5BC1-CE573BB61741}"/>
              </a:ext>
            </a:extLst>
          </p:cNvPr>
          <p:cNvSpPr txBox="1"/>
          <p:nvPr/>
        </p:nvSpPr>
        <p:spPr>
          <a:xfrm>
            <a:off x="1465942" y="2438397"/>
            <a:ext cx="612668" cy="307777"/>
          </a:xfrm>
          <a:prstGeom prst="rect">
            <a:avLst/>
          </a:prstGeom>
          <a:noFill/>
          <a:ln>
            <a:solidFill>
              <a:schemeClr val="bg1"/>
            </a:solidFill>
          </a:ln>
        </p:spPr>
        <p:txBody>
          <a:bodyPr wrap="none" rtlCol="0">
            <a:spAutoFit/>
          </a:bodyPr>
          <a:lstStyle/>
          <a:p>
            <a:r>
              <a:rPr lang="en-US" dirty="0">
                <a:solidFill>
                  <a:schemeClr val="bg1"/>
                </a:solidFill>
              </a:rPr>
              <a:t>Word</a:t>
            </a:r>
          </a:p>
        </p:txBody>
      </p:sp>
      <p:sp>
        <p:nvSpPr>
          <p:cNvPr id="6" name="TextBox 5">
            <a:extLst>
              <a:ext uri="{FF2B5EF4-FFF2-40B4-BE49-F238E27FC236}">
                <a16:creationId xmlns:a16="http://schemas.microsoft.com/office/drawing/2014/main" id="{0D2ADFFB-0654-3AF0-AD64-EDD27879EACB}"/>
              </a:ext>
            </a:extLst>
          </p:cNvPr>
          <p:cNvSpPr txBox="1"/>
          <p:nvPr/>
        </p:nvSpPr>
        <p:spPr>
          <a:xfrm>
            <a:off x="2532744" y="2438396"/>
            <a:ext cx="574196" cy="307777"/>
          </a:xfrm>
          <a:prstGeom prst="rect">
            <a:avLst/>
          </a:prstGeom>
          <a:noFill/>
          <a:ln>
            <a:solidFill>
              <a:schemeClr val="bg1"/>
            </a:solidFill>
          </a:ln>
        </p:spPr>
        <p:txBody>
          <a:bodyPr wrap="none" rtlCol="0">
            <a:spAutoFit/>
          </a:bodyPr>
          <a:lstStyle/>
          <a:p>
            <a:r>
              <a:rPr lang="en-US" dirty="0">
                <a:solidFill>
                  <a:schemeClr val="bg1"/>
                </a:solidFill>
              </a:rPr>
              <a:t>EMB</a:t>
            </a:r>
          </a:p>
        </p:txBody>
      </p:sp>
      <p:sp>
        <p:nvSpPr>
          <p:cNvPr id="7" name="TextBox 6">
            <a:extLst>
              <a:ext uri="{FF2B5EF4-FFF2-40B4-BE49-F238E27FC236}">
                <a16:creationId xmlns:a16="http://schemas.microsoft.com/office/drawing/2014/main" id="{41A522B4-C666-FAEA-15E1-35B96DB491B6}"/>
              </a:ext>
            </a:extLst>
          </p:cNvPr>
          <p:cNvSpPr txBox="1"/>
          <p:nvPr/>
        </p:nvSpPr>
        <p:spPr>
          <a:xfrm>
            <a:off x="3895657" y="2438396"/>
            <a:ext cx="805029" cy="307777"/>
          </a:xfrm>
          <a:prstGeom prst="rect">
            <a:avLst/>
          </a:prstGeom>
          <a:noFill/>
          <a:ln>
            <a:solidFill>
              <a:schemeClr val="bg1"/>
            </a:solidFill>
          </a:ln>
        </p:spPr>
        <p:txBody>
          <a:bodyPr wrap="none" rtlCol="0">
            <a:spAutoFit/>
          </a:bodyPr>
          <a:lstStyle/>
          <a:p>
            <a:r>
              <a:rPr lang="en-US" dirty="0">
                <a:solidFill>
                  <a:schemeClr val="bg1"/>
                </a:solidFill>
              </a:rPr>
              <a:t>DENSE</a:t>
            </a:r>
          </a:p>
        </p:txBody>
      </p:sp>
      <p:cxnSp>
        <p:nvCxnSpPr>
          <p:cNvPr id="9" name="Straight Arrow Connector 8">
            <a:extLst>
              <a:ext uri="{FF2B5EF4-FFF2-40B4-BE49-F238E27FC236}">
                <a16:creationId xmlns:a16="http://schemas.microsoft.com/office/drawing/2014/main" id="{59882016-8EC0-9B90-4536-0AFD0DC69013}"/>
              </a:ext>
            </a:extLst>
          </p:cNvPr>
          <p:cNvCxnSpPr>
            <a:stCxn id="5" idx="3"/>
            <a:endCxn id="6" idx="1"/>
          </p:cNvCxnSpPr>
          <p:nvPr/>
        </p:nvCxnSpPr>
        <p:spPr>
          <a:xfrm flipV="1">
            <a:off x="2078610" y="2592285"/>
            <a:ext cx="454134"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AB733B4-85F7-1C15-F193-8AB194E22CCD}"/>
              </a:ext>
            </a:extLst>
          </p:cNvPr>
          <p:cNvCxnSpPr>
            <a:stCxn id="6" idx="3"/>
            <a:endCxn id="7" idx="1"/>
          </p:cNvCxnSpPr>
          <p:nvPr/>
        </p:nvCxnSpPr>
        <p:spPr>
          <a:xfrm>
            <a:off x="3106940" y="2592285"/>
            <a:ext cx="78871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2EC2BC3-CB84-2A34-0A42-692A5105AD18}"/>
              </a:ext>
            </a:extLst>
          </p:cNvPr>
          <p:cNvCxnSpPr>
            <a:stCxn id="7" idx="3"/>
          </p:cNvCxnSpPr>
          <p:nvPr/>
        </p:nvCxnSpPr>
        <p:spPr>
          <a:xfrm flipV="1">
            <a:off x="4700686" y="2592284"/>
            <a:ext cx="727657"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C164BABB-F6E8-7D14-9783-D0C416302F94}"/>
              </a:ext>
            </a:extLst>
          </p:cNvPr>
          <p:cNvSpPr/>
          <p:nvPr/>
        </p:nvSpPr>
        <p:spPr>
          <a:xfrm>
            <a:off x="5544457" y="1857826"/>
            <a:ext cx="391886" cy="1494971"/>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Double Bracket 14">
            <a:extLst>
              <a:ext uri="{FF2B5EF4-FFF2-40B4-BE49-F238E27FC236}">
                <a16:creationId xmlns:a16="http://schemas.microsoft.com/office/drawing/2014/main" id="{C3C34E14-076F-5131-A164-5BC8F8C7CAC2}"/>
              </a:ext>
            </a:extLst>
          </p:cNvPr>
          <p:cNvSpPr/>
          <p:nvPr/>
        </p:nvSpPr>
        <p:spPr>
          <a:xfrm>
            <a:off x="3252228" y="2130620"/>
            <a:ext cx="232229" cy="307776"/>
          </a:xfrm>
          <a:prstGeom prst="bracketPair">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CBDD7F1E-AFBB-486E-4075-226739D55F6A}"/>
              </a:ext>
            </a:extLst>
          </p:cNvPr>
          <p:cNvSpPr txBox="1"/>
          <p:nvPr/>
        </p:nvSpPr>
        <p:spPr>
          <a:xfrm>
            <a:off x="3434111" y="2293727"/>
            <a:ext cx="255198" cy="261610"/>
          </a:xfrm>
          <a:prstGeom prst="rect">
            <a:avLst/>
          </a:prstGeom>
          <a:noFill/>
        </p:spPr>
        <p:txBody>
          <a:bodyPr wrap="none" rtlCol="0">
            <a:spAutoFit/>
          </a:bodyPr>
          <a:lstStyle/>
          <a:p>
            <a:r>
              <a:rPr lang="en-US" sz="1100" dirty="0">
                <a:solidFill>
                  <a:schemeClr val="bg1"/>
                </a:solidFill>
              </a:rPr>
              <a:t>k</a:t>
            </a:r>
          </a:p>
        </p:txBody>
      </p:sp>
      <p:sp>
        <p:nvSpPr>
          <p:cNvPr id="17" name="TextBox 16">
            <a:extLst>
              <a:ext uri="{FF2B5EF4-FFF2-40B4-BE49-F238E27FC236}">
                <a16:creationId xmlns:a16="http://schemas.microsoft.com/office/drawing/2014/main" id="{954C6702-9C54-4F31-0DB5-60E4BBA3F061}"/>
              </a:ext>
            </a:extLst>
          </p:cNvPr>
          <p:cNvSpPr txBox="1"/>
          <p:nvPr/>
        </p:nvSpPr>
        <p:spPr>
          <a:xfrm>
            <a:off x="5862180" y="2364337"/>
            <a:ext cx="364202" cy="307777"/>
          </a:xfrm>
          <a:prstGeom prst="rect">
            <a:avLst/>
          </a:prstGeom>
          <a:noFill/>
        </p:spPr>
        <p:txBody>
          <a:bodyPr wrap="none" rtlCol="0">
            <a:spAutoFit/>
          </a:bodyPr>
          <a:lstStyle/>
          <a:p>
            <a:r>
              <a:rPr lang="en-US" dirty="0">
                <a:solidFill>
                  <a:schemeClr val="bg1"/>
                </a:solidFill>
              </a:rPr>
              <a:t>…</a:t>
            </a:r>
          </a:p>
        </p:txBody>
      </p:sp>
      <p:sp>
        <p:nvSpPr>
          <p:cNvPr id="18" name="TextBox 17">
            <a:extLst>
              <a:ext uri="{FF2B5EF4-FFF2-40B4-BE49-F238E27FC236}">
                <a16:creationId xmlns:a16="http://schemas.microsoft.com/office/drawing/2014/main" id="{EFAD1DF5-5636-515F-B18C-340F5EB4C65B}"/>
              </a:ext>
            </a:extLst>
          </p:cNvPr>
          <p:cNvSpPr txBox="1"/>
          <p:nvPr/>
        </p:nvSpPr>
        <p:spPr>
          <a:xfrm>
            <a:off x="5870220" y="3027458"/>
            <a:ext cx="364202" cy="307777"/>
          </a:xfrm>
          <a:prstGeom prst="rect">
            <a:avLst/>
          </a:prstGeom>
          <a:noFill/>
        </p:spPr>
        <p:txBody>
          <a:bodyPr wrap="none" rtlCol="0">
            <a:spAutoFit/>
          </a:bodyPr>
          <a:lstStyle/>
          <a:p>
            <a:r>
              <a:rPr lang="en-US" dirty="0">
                <a:solidFill>
                  <a:schemeClr val="bg1"/>
                </a:solidFill>
              </a:rPr>
              <a:t>…</a:t>
            </a:r>
          </a:p>
        </p:txBody>
      </p:sp>
      <p:sp>
        <p:nvSpPr>
          <p:cNvPr id="19" name="TextBox 18">
            <a:extLst>
              <a:ext uri="{FF2B5EF4-FFF2-40B4-BE49-F238E27FC236}">
                <a16:creationId xmlns:a16="http://schemas.microsoft.com/office/drawing/2014/main" id="{40A492A0-8F6C-CBBC-8734-D94A9CAE2019}"/>
              </a:ext>
            </a:extLst>
          </p:cNvPr>
          <p:cNvSpPr txBox="1"/>
          <p:nvPr/>
        </p:nvSpPr>
        <p:spPr>
          <a:xfrm>
            <a:off x="5864860" y="2515665"/>
            <a:ext cx="364202" cy="307777"/>
          </a:xfrm>
          <a:prstGeom prst="rect">
            <a:avLst/>
          </a:prstGeom>
          <a:noFill/>
        </p:spPr>
        <p:txBody>
          <a:bodyPr wrap="none" rtlCol="0">
            <a:spAutoFit/>
          </a:bodyPr>
          <a:lstStyle/>
          <a:p>
            <a:r>
              <a:rPr lang="en-US" dirty="0">
                <a:solidFill>
                  <a:schemeClr val="bg1"/>
                </a:solidFill>
              </a:rPr>
              <a:t>…</a:t>
            </a:r>
          </a:p>
        </p:txBody>
      </p:sp>
      <p:sp>
        <p:nvSpPr>
          <p:cNvPr id="20" name="TextBox 19">
            <a:extLst>
              <a:ext uri="{FF2B5EF4-FFF2-40B4-BE49-F238E27FC236}">
                <a16:creationId xmlns:a16="http://schemas.microsoft.com/office/drawing/2014/main" id="{A24B2464-20FA-7DE1-CB02-84A83E6E8578}"/>
              </a:ext>
            </a:extLst>
          </p:cNvPr>
          <p:cNvSpPr txBox="1"/>
          <p:nvPr/>
        </p:nvSpPr>
        <p:spPr>
          <a:xfrm>
            <a:off x="5864860" y="2666993"/>
            <a:ext cx="364202" cy="307777"/>
          </a:xfrm>
          <a:prstGeom prst="rect">
            <a:avLst/>
          </a:prstGeom>
          <a:noFill/>
        </p:spPr>
        <p:txBody>
          <a:bodyPr wrap="none" rtlCol="0">
            <a:spAutoFit/>
          </a:bodyPr>
          <a:lstStyle/>
          <a:p>
            <a:r>
              <a:rPr lang="en-US" dirty="0">
                <a:solidFill>
                  <a:schemeClr val="bg1"/>
                </a:solidFill>
              </a:rPr>
              <a:t>…</a:t>
            </a:r>
          </a:p>
        </p:txBody>
      </p:sp>
      <p:sp>
        <p:nvSpPr>
          <p:cNvPr id="21" name="TextBox 20">
            <a:extLst>
              <a:ext uri="{FF2B5EF4-FFF2-40B4-BE49-F238E27FC236}">
                <a16:creationId xmlns:a16="http://schemas.microsoft.com/office/drawing/2014/main" id="{0DDA9F54-65B8-9031-EA5E-8CB5C2826139}"/>
              </a:ext>
            </a:extLst>
          </p:cNvPr>
          <p:cNvSpPr txBox="1"/>
          <p:nvPr/>
        </p:nvSpPr>
        <p:spPr>
          <a:xfrm>
            <a:off x="5867540" y="2856007"/>
            <a:ext cx="364202" cy="307777"/>
          </a:xfrm>
          <a:prstGeom prst="rect">
            <a:avLst/>
          </a:prstGeom>
          <a:noFill/>
        </p:spPr>
        <p:txBody>
          <a:bodyPr wrap="square" rtlCol="0">
            <a:spAutoFit/>
          </a:bodyPr>
          <a:lstStyle/>
          <a:p>
            <a:r>
              <a:rPr lang="en-US" dirty="0">
                <a:solidFill>
                  <a:schemeClr val="bg1"/>
                </a:solidFill>
              </a:rPr>
              <a:t>…</a:t>
            </a:r>
          </a:p>
        </p:txBody>
      </p:sp>
      <p:sp>
        <p:nvSpPr>
          <p:cNvPr id="22" name="TextBox 21">
            <a:extLst>
              <a:ext uri="{FF2B5EF4-FFF2-40B4-BE49-F238E27FC236}">
                <a16:creationId xmlns:a16="http://schemas.microsoft.com/office/drawing/2014/main" id="{403911AD-1E0F-33E6-1D63-5BD3744D46CE}"/>
              </a:ext>
            </a:extLst>
          </p:cNvPr>
          <p:cNvSpPr txBox="1"/>
          <p:nvPr/>
        </p:nvSpPr>
        <p:spPr>
          <a:xfrm>
            <a:off x="5862180" y="1885109"/>
            <a:ext cx="1499324" cy="307777"/>
          </a:xfrm>
          <a:prstGeom prst="rect">
            <a:avLst/>
          </a:prstGeom>
          <a:noFill/>
        </p:spPr>
        <p:txBody>
          <a:bodyPr wrap="square" rtlCol="0">
            <a:spAutoFit/>
          </a:bodyPr>
          <a:lstStyle/>
          <a:p>
            <a:r>
              <a:rPr lang="en-US" dirty="0">
                <a:solidFill>
                  <a:schemeClr val="bg1"/>
                </a:solidFill>
              </a:rPr>
              <a:t>0.3 new</a:t>
            </a:r>
          </a:p>
        </p:txBody>
      </p:sp>
      <p:sp>
        <p:nvSpPr>
          <p:cNvPr id="23" name="TextBox 22">
            <a:extLst>
              <a:ext uri="{FF2B5EF4-FFF2-40B4-BE49-F238E27FC236}">
                <a16:creationId xmlns:a16="http://schemas.microsoft.com/office/drawing/2014/main" id="{F94C2EEB-6A2B-EA2F-76DC-2CE94D18ABAA}"/>
              </a:ext>
            </a:extLst>
          </p:cNvPr>
          <p:cNvSpPr txBox="1"/>
          <p:nvPr/>
        </p:nvSpPr>
        <p:spPr>
          <a:xfrm>
            <a:off x="5862180" y="2160321"/>
            <a:ext cx="1499324" cy="307777"/>
          </a:xfrm>
          <a:prstGeom prst="rect">
            <a:avLst/>
          </a:prstGeom>
          <a:noFill/>
        </p:spPr>
        <p:txBody>
          <a:bodyPr wrap="square" rtlCol="0">
            <a:spAutoFit/>
          </a:bodyPr>
          <a:lstStyle/>
          <a:p>
            <a:r>
              <a:rPr lang="en-US" dirty="0">
                <a:solidFill>
                  <a:schemeClr val="bg1"/>
                </a:solidFill>
              </a:rPr>
              <a:t>0.2 letter</a:t>
            </a:r>
          </a:p>
        </p:txBody>
      </p:sp>
      <p:sp>
        <p:nvSpPr>
          <p:cNvPr id="24" name="TextBox 23">
            <a:extLst>
              <a:ext uri="{FF2B5EF4-FFF2-40B4-BE49-F238E27FC236}">
                <a16:creationId xmlns:a16="http://schemas.microsoft.com/office/drawing/2014/main" id="{24106DC6-D92E-57A6-4B4C-DD552C56F8C7}"/>
              </a:ext>
            </a:extLst>
          </p:cNvPr>
          <p:cNvSpPr txBox="1"/>
          <p:nvPr/>
        </p:nvSpPr>
        <p:spPr>
          <a:xfrm>
            <a:off x="4763380" y="2759198"/>
            <a:ext cx="811441" cy="307777"/>
          </a:xfrm>
          <a:prstGeom prst="rect">
            <a:avLst/>
          </a:prstGeom>
          <a:noFill/>
        </p:spPr>
        <p:txBody>
          <a:bodyPr wrap="none" rtlCol="0">
            <a:spAutoFit/>
          </a:bodyPr>
          <a:lstStyle/>
          <a:p>
            <a:r>
              <a:rPr lang="en-US" dirty="0" err="1">
                <a:solidFill>
                  <a:schemeClr val="bg1"/>
                </a:solidFill>
              </a:rPr>
              <a:t>softmax</a:t>
            </a:r>
            <a:endParaRPr lang="en-US" dirty="0">
              <a:solidFill>
                <a:schemeClr val="bg1"/>
              </a:solidFill>
            </a:endParaRPr>
          </a:p>
        </p:txBody>
      </p:sp>
      <p:cxnSp>
        <p:nvCxnSpPr>
          <p:cNvPr id="26" name="Straight Arrow Connector 25">
            <a:extLst>
              <a:ext uri="{FF2B5EF4-FFF2-40B4-BE49-F238E27FC236}">
                <a16:creationId xmlns:a16="http://schemas.microsoft.com/office/drawing/2014/main" id="{B89FBE91-7E69-D054-3D4F-120932824253}"/>
              </a:ext>
            </a:extLst>
          </p:cNvPr>
          <p:cNvCxnSpPr/>
          <p:nvPr/>
        </p:nvCxnSpPr>
        <p:spPr>
          <a:xfrm flipV="1">
            <a:off x="5064514" y="2592284"/>
            <a:ext cx="0" cy="2285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496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0 Things to Know About BERT and the Transformer Architecture">
            <a:extLst>
              <a:ext uri="{FF2B5EF4-FFF2-40B4-BE49-F238E27FC236}">
                <a16:creationId xmlns:a16="http://schemas.microsoft.com/office/drawing/2014/main" id="{43BE4A3B-9643-B3D9-DE5D-099413041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592" y="1393371"/>
            <a:ext cx="2478894" cy="3401786"/>
          </a:xfrm>
          <a:prstGeom prst="rect">
            <a:avLst/>
          </a:prstGeom>
          <a:noFill/>
          <a:extLst>
            <a:ext uri="{909E8E84-426E-40DD-AFC4-6F175D3DCCD1}">
              <a14:hiddenFill xmlns:a14="http://schemas.microsoft.com/office/drawing/2010/main">
                <a:solidFill>
                  <a:srgbClr val="FFFFFF"/>
                </a:solidFill>
              </a14:hiddenFill>
            </a:ext>
          </a:extLst>
        </p:spPr>
      </p:pic>
      <p:sp>
        <p:nvSpPr>
          <p:cNvPr id="9" name="Title 4">
            <a:extLst>
              <a:ext uri="{FF2B5EF4-FFF2-40B4-BE49-F238E27FC236}">
                <a16:creationId xmlns:a16="http://schemas.microsoft.com/office/drawing/2014/main" id="{299DA39D-8487-6E6A-334C-67B646DC0BFD}"/>
              </a:ext>
            </a:extLst>
          </p:cNvPr>
          <p:cNvSpPr>
            <a:spLocks noGrp="1"/>
          </p:cNvSpPr>
          <p:nvPr>
            <p:ph type="title"/>
          </p:nvPr>
        </p:nvSpPr>
        <p:spPr>
          <a:xfrm>
            <a:off x="524322" y="457015"/>
            <a:ext cx="6638478" cy="769441"/>
          </a:xfrm>
        </p:spPr>
        <p:txBody>
          <a:bodyPr/>
          <a:lstStyle/>
          <a:p>
            <a:r>
              <a:rPr lang="en-US" sz="2800" dirty="0">
                <a:solidFill>
                  <a:schemeClr val="bg1"/>
                </a:solidFill>
              </a:rPr>
              <a:t>Bidirectional Encoder Representation from Transformer</a:t>
            </a:r>
          </a:p>
        </p:txBody>
      </p:sp>
    </p:spTree>
    <p:extLst>
      <p:ext uri="{BB962C8B-B14F-4D97-AF65-F5344CB8AC3E}">
        <p14:creationId xmlns:p14="http://schemas.microsoft.com/office/powerpoint/2010/main" val="3517304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93"/>
        <p:cNvGrpSpPr/>
        <p:nvPr/>
      </p:nvGrpSpPr>
      <p:grpSpPr>
        <a:xfrm>
          <a:off x="0" y="0"/>
          <a:ext cx="0" cy="0"/>
          <a:chOff x="0" y="0"/>
          <a:chExt cx="0" cy="0"/>
        </a:xfrm>
      </p:grpSpPr>
      <p:sp>
        <p:nvSpPr>
          <p:cNvPr id="4495" name="Google Shape;4495;p73"/>
          <p:cNvSpPr txBox="1">
            <a:spLocks noGrp="1"/>
          </p:cNvSpPr>
          <p:nvPr>
            <p:ph type="title"/>
          </p:nvPr>
        </p:nvSpPr>
        <p:spPr>
          <a:xfrm>
            <a:off x="914123" y="1837067"/>
            <a:ext cx="6536136" cy="746931"/>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sz="4400" dirty="0"/>
              <a:t>THANKS FOR LISTENING</a:t>
            </a:r>
            <a:endParaRPr sz="4400" dirty="0"/>
          </a:p>
        </p:txBody>
      </p:sp>
      <p:sp>
        <p:nvSpPr>
          <p:cNvPr id="4496" name="Google Shape;4496;p73"/>
          <p:cNvSpPr txBox="1"/>
          <p:nvPr/>
        </p:nvSpPr>
        <p:spPr>
          <a:xfrm>
            <a:off x="865500" y="4386750"/>
            <a:ext cx="3856500" cy="218400"/>
          </a:xfrm>
          <a:prstGeom prst="rect">
            <a:avLst/>
          </a:prstGeom>
          <a:noFill/>
          <a:ln>
            <a:noFill/>
          </a:ln>
        </p:spPr>
        <p:txBody>
          <a:bodyPr spcFirstLastPara="1" wrap="square" lIns="91425" tIns="0" rIns="91425" bIns="91425" anchor="t" anchorCtr="0">
            <a:noAutofit/>
          </a:bodyPr>
          <a:lstStyle/>
          <a:p>
            <a:pPr marL="0" lvl="0" indent="0" algn="l" rtl="0">
              <a:spcBef>
                <a:spcPts val="300"/>
              </a:spcBef>
              <a:spcAft>
                <a:spcPts val="0"/>
              </a:spcAft>
              <a:buNone/>
            </a:pPr>
            <a:r>
              <a:rPr lang="en" sz="1100">
                <a:solidFill>
                  <a:schemeClr val="lt1"/>
                </a:solidFill>
                <a:latin typeface="Bai Jamjuree"/>
                <a:ea typeface="Bai Jamjuree"/>
                <a:cs typeface="Bai Jamjuree"/>
                <a:sym typeface="Bai Jamjuree"/>
              </a:rPr>
              <a:t>Please keep this slide for attribution</a:t>
            </a:r>
            <a:endParaRPr sz="1100">
              <a:solidFill>
                <a:schemeClr val="lt1"/>
              </a:solidFill>
              <a:latin typeface="Bai Jamjuree"/>
              <a:ea typeface="Bai Jamjuree"/>
              <a:cs typeface="Bai Jamjuree"/>
              <a:sym typeface="Bai Jamjuree"/>
            </a:endParaRPr>
          </a:p>
        </p:txBody>
      </p:sp>
      <p:sp>
        <p:nvSpPr>
          <p:cNvPr id="4497" name="Google Shape;4497;p73"/>
          <p:cNvSpPr/>
          <p:nvPr/>
        </p:nvSpPr>
        <p:spPr>
          <a:xfrm>
            <a:off x="1341532" y="3982697"/>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1" name="Google Shape;4501;p73"/>
          <p:cNvGrpSpPr/>
          <p:nvPr/>
        </p:nvGrpSpPr>
        <p:grpSpPr>
          <a:xfrm>
            <a:off x="2197152" y="4080547"/>
            <a:ext cx="360929" cy="360893"/>
            <a:chOff x="812101" y="2571761"/>
            <a:chExt cx="417066" cy="417024"/>
          </a:xfrm>
        </p:grpSpPr>
        <p:sp>
          <p:nvSpPr>
            <p:cNvPr id="4502" name="Google Shape;4502;p73"/>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73"/>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73"/>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73"/>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0" name="Google Shape;4520;p73"/>
          <p:cNvGrpSpPr/>
          <p:nvPr/>
        </p:nvGrpSpPr>
        <p:grpSpPr>
          <a:xfrm>
            <a:off x="8366565" y="3429220"/>
            <a:ext cx="1965289" cy="517060"/>
            <a:chOff x="3539975" y="3523525"/>
            <a:chExt cx="745925" cy="196250"/>
          </a:xfrm>
        </p:grpSpPr>
        <p:sp>
          <p:nvSpPr>
            <p:cNvPr id="4521" name="Google Shape;4521;p7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7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7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7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7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7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7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7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7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7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7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7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7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7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7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7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7" name="Google Shape;4537;p73"/>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rgbClr val="FFFFFF"/>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73"/>
          <p:cNvSpPr/>
          <p:nvPr/>
        </p:nvSpPr>
        <p:spPr>
          <a:xfrm>
            <a:off x="5118875" y="34866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39" name="Google Shape;4539;p73"/>
          <p:cNvPicPr preferRelativeResize="0"/>
          <p:nvPr/>
        </p:nvPicPr>
        <p:blipFill>
          <a:blip r:embed="rId3">
            <a:alphaModFix/>
          </a:blip>
          <a:stretch>
            <a:fillRect/>
          </a:stretch>
        </p:blipFill>
        <p:spPr>
          <a:xfrm>
            <a:off x="7164689" y="-802375"/>
            <a:ext cx="2527512" cy="2681250"/>
          </a:xfrm>
          <a:prstGeom prst="rect">
            <a:avLst/>
          </a:prstGeom>
          <a:noFill/>
          <a:ln>
            <a:noFill/>
          </a:ln>
        </p:spPr>
      </p:pic>
      <p:pic>
        <p:nvPicPr>
          <p:cNvPr id="9" name="Picture 8">
            <a:extLst>
              <a:ext uri="{FF2B5EF4-FFF2-40B4-BE49-F238E27FC236}">
                <a16:creationId xmlns:a16="http://schemas.microsoft.com/office/drawing/2014/main" id="{1178FC6B-9478-890E-3EE0-619C1D1357E2}"/>
              </a:ext>
            </a:extLst>
          </p:cNvPr>
          <p:cNvPicPr>
            <a:picLocks noChangeAspect="1"/>
          </p:cNvPicPr>
          <p:nvPr/>
        </p:nvPicPr>
        <p:blipFill>
          <a:blip r:embed="rId4"/>
          <a:stretch>
            <a:fillRect/>
          </a:stretch>
        </p:blipFill>
        <p:spPr>
          <a:xfrm>
            <a:off x="4750102" y="3245766"/>
            <a:ext cx="1009791" cy="866896"/>
          </a:xfrm>
          <a:prstGeom prst="rect">
            <a:avLst/>
          </a:prstGeom>
        </p:spPr>
      </p:pic>
      <p:pic>
        <p:nvPicPr>
          <p:cNvPr id="11" name="Picture 10">
            <a:extLst>
              <a:ext uri="{FF2B5EF4-FFF2-40B4-BE49-F238E27FC236}">
                <a16:creationId xmlns:a16="http://schemas.microsoft.com/office/drawing/2014/main" id="{D8CDFBE5-E92F-003A-92A9-A3C865244218}"/>
              </a:ext>
            </a:extLst>
          </p:cNvPr>
          <p:cNvPicPr>
            <a:picLocks noChangeAspect="1"/>
          </p:cNvPicPr>
          <p:nvPr/>
        </p:nvPicPr>
        <p:blipFill>
          <a:blip r:embed="rId5"/>
          <a:stretch>
            <a:fillRect/>
          </a:stretch>
        </p:blipFill>
        <p:spPr>
          <a:xfrm>
            <a:off x="914123" y="3590171"/>
            <a:ext cx="2124371" cy="1333686"/>
          </a:xfrm>
          <a:prstGeom prst="rect">
            <a:avLst/>
          </a:prstGeom>
        </p:spPr>
      </p:pic>
      <p:pic>
        <p:nvPicPr>
          <p:cNvPr id="13" name="Picture 12">
            <a:extLst>
              <a:ext uri="{FF2B5EF4-FFF2-40B4-BE49-F238E27FC236}">
                <a16:creationId xmlns:a16="http://schemas.microsoft.com/office/drawing/2014/main" id="{2832D18C-DFC9-4387-4ED4-76E1E783E610}"/>
              </a:ext>
            </a:extLst>
          </p:cNvPr>
          <p:cNvPicPr>
            <a:picLocks noChangeAspect="1"/>
          </p:cNvPicPr>
          <p:nvPr/>
        </p:nvPicPr>
        <p:blipFill>
          <a:blip r:embed="rId5"/>
          <a:stretch>
            <a:fillRect/>
          </a:stretch>
        </p:blipFill>
        <p:spPr>
          <a:xfrm>
            <a:off x="2601096" y="3560785"/>
            <a:ext cx="2124371" cy="13336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2"/>
        <p:cNvGrpSpPr/>
        <p:nvPr/>
      </p:nvGrpSpPr>
      <p:grpSpPr>
        <a:xfrm>
          <a:off x="0" y="0"/>
          <a:ext cx="0" cy="0"/>
          <a:chOff x="0" y="0"/>
          <a:chExt cx="0" cy="0"/>
        </a:xfrm>
      </p:grpSpPr>
      <p:sp>
        <p:nvSpPr>
          <p:cNvPr id="1793" name="Google Shape;1793;p46"/>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sz="4500" dirty="0">
                <a:solidFill>
                  <a:schemeClr val="dk2"/>
                </a:solidFill>
                <a:latin typeface="Adelle Sans"/>
              </a:rPr>
              <a:t>Lý do chọn đề tài</a:t>
            </a:r>
            <a:endParaRPr sz="6000" dirty="0">
              <a:latin typeface="Adelle Sans"/>
            </a:endParaRPr>
          </a:p>
        </p:txBody>
      </p:sp>
      <p:sp>
        <p:nvSpPr>
          <p:cNvPr id="1794" name="Google Shape;1794;p46"/>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01</a:t>
            </a:r>
            <a:endParaRPr/>
          </a:p>
        </p:txBody>
      </p:sp>
      <p:grpSp>
        <p:nvGrpSpPr>
          <p:cNvPr id="1796" name="Google Shape;1796;p46"/>
          <p:cNvGrpSpPr/>
          <p:nvPr/>
        </p:nvGrpSpPr>
        <p:grpSpPr>
          <a:xfrm flipH="1">
            <a:off x="2124013" y="1936921"/>
            <a:ext cx="793256" cy="182899"/>
            <a:chOff x="2685575" y="2835950"/>
            <a:chExt cx="433000" cy="99825"/>
          </a:xfrm>
        </p:grpSpPr>
        <p:sp>
          <p:nvSpPr>
            <p:cNvPr id="1797" name="Google Shape;1797;p4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1" name="Google Shape;1801;p46"/>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rgbClr val="FFFFFF"/>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6"/>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03" name="Google Shape;1803;p46"/>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5"/>
        <p:cNvGrpSpPr/>
        <p:nvPr/>
      </p:nvGrpSpPr>
      <p:grpSpPr>
        <a:xfrm>
          <a:off x="0" y="0"/>
          <a:ext cx="0" cy="0"/>
          <a:chOff x="0" y="0"/>
          <a:chExt cx="0" cy="0"/>
        </a:xfrm>
      </p:grpSpPr>
      <p:sp>
        <p:nvSpPr>
          <p:cNvPr id="1787" name="Google Shape;1787;p45"/>
          <p:cNvSpPr txBox="1">
            <a:spLocks noGrp="1"/>
          </p:cNvSpPr>
          <p:nvPr>
            <p:ph type="subTitle" idx="1"/>
          </p:nvPr>
        </p:nvSpPr>
        <p:spPr>
          <a:xfrm>
            <a:off x="468303" y="1653379"/>
            <a:ext cx="4635900" cy="133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err="1"/>
              <a:t>Với</a:t>
            </a:r>
            <a:r>
              <a:rPr lang="en-US" sz="1400" dirty="0"/>
              <a:t> </a:t>
            </a:r>
            <a:r>
              <a:rPr lang="en-US" sz="1400" dirty="0" err="1"/>
              <a:t>sự</a:t>
            </a:r>
            <a:r>
              <a:rPr lang="en-US" sz="1400" dirty="0"/>
              <a:t> </a:t>
            </a:r>
            <a:r>
              <a:rPr lang="en-US" sz="1400" dirty="0" err="1"/>
              <a:t>phát</a:t>
            </a:r>
            <a:r>
              <a:rPr lang="en-US" sz="1400" dirty="0"/>
              <a:t> </a:t>
            </a:r>
            <a:r>
              <a:rPr lang="en-US" sz="1400" dirty="0" err="1"/>
              <a:t>triển</a:t>
            </a:r>
            <a:r>
              <a:rPr lang="en-US" sz="1400" dirty="0"/>
              <a:t> </a:t>
            </a:r>
            <a:r>
              <a:rPr lang="en-US" sz="1400" dirty="0" err="1"/>
              <a:t>vượt</a:t>
            </a:r>
            <a:r>
              <a:rPr lang="en-US" sz="1400" dirty="0"/>
              <a:t> </a:t>
            </a:r>
            <a:r>
              <a:rPr lang="en-US" sz="1400" dirty="0" err="1"/>
              <a:t>bậc</a:t>
            </a:r>
            <a:r>
              <a:rPr lang="en-US" sz="1400" dirty="0"/>
              <a:t> </a:t>
            </a:r>
            <a:r>
              <a:rPr lang="en-US" sz="1400" dirty="0" err="1"/>
              <a:t>của</a:t>
            </a:r>
            <a:r>
              <a:rPr lang="en-US" sz="1400" dirty="0"/>
              <a:t> </a:t>
            </a:r>
            <a:r>
              <a:rPr lang="en-US" sz="1400" dirty="0" err="1"/>
              <a:t>trí</a:t>
            </a:r>
            <a:r>
              <a:rPr lang="en-US" sz="1400" dirty="0"/>
              <a:t> </a:t>
            </a:r>
            <a:r>
              <a:rPr lang="en-US" sz="1400" dirty="0" err="1"/>
              <a:t>tuệ</a:t>
            </a:r>
            <a:r>
              <a:rPr lang="en-US" sz="1400" dirty="0"/>
              <a:t> </a:t>
            </a:r>
            <a:r>
              <a:rPr lang="en-US" sz="1400" dirty="0" err="1"/>
              <a:t>nhân</a:t>
            </a:r>
            <a:r>
              <a:rPr lang="en-US" sz="1400" dirty="0"/>
              <a:t> </a:t>
            </a:r>
            <a:r>
              <a:rPr lang="en-US" sz="1400" dirty="0" err="1"/>
              <a:t>tạo</a:t>
            </a:r>
            <a:r>
              <a:rPr lang="en-US" sz="1400" dirty="0"/>
              <a:t>, </a:t>
            </a:r>
            <a:r>
              <a:rPr lang="en-US" sz="1400" dirty="0" err="1"/>
              <a:t>các</a:t>
            </a:r>
            <a:r>
              <a:rPr lang="en-US" sz="1400" dirty="0"/>
              <a:t> </a:t>
            </a:r>
            <a:r>
              <a:rPr lang="en-US" sz="1400" dirty="0" err="1"/>
              <a:t>công</a:t>
            </a:r>
            <a:r>
              <a:rPr lang="en-US" sz="1400" dirty="0"/>
              <a:t> </a:t>
            </a:r>
            <a:r>
              <a:rPr lang="en-US" sz="1400" dirty="0" err="1"/>
              <a:t>việc</a:t>
            </a:r>
            <a:r>
              <a:rPr lang="en-US" sz="1400" dirty="0"/>
              <a:t> </a:t>
            </a:r>
            <a:r>
              <a:rPr lang="en-US" sz="1400" dirty="0" err="1"/>
              <a:t>bình</a:t>
            </a:r>
            <a:r>
              <a:rPr lang="en-US" sz="1400" dirty="0"/>
              <a:t> </a:t>
            </a:r>
            <a:r>
              <a:rPr lang="en-US" sz="1400" dirty="0" err="1"/>
              <a:t>thường</a:t>
            </a:r>
            <a:r>
              <a:rPr lang="en-US" sz="1400" dirty="0"/>
              <a:t> </a:t>
            </a:r>
            <a:r>
              <a:rPr lang="en-US" sz="1400" dirty="0" err="1"/>
              <a:t>dần</a:t>
            </a:r>
            <a:r>
              <a:rPr lang="en-US" sz="1400" dirty="0"/>
              <a:t> </a:t>
            </a:r>
            <a:r>
              <a:rPr lang="en-US" sz="1400" dirty="0" err="1"/>
              <a:t>được</a:t>
            </a:r>
            <a:r>
              <a:rPr lang="en-US" sz="1400" dirty="0"/>
              <a:t> </a:t>
            </a:r>
            <a:r>
              <a:rPr lang="en-US" sz="1400" dirty="0" err="1"/>
              <a:t>thay</a:t>
            </a:r>
            <a:r>
              <a:rPr lang="en-US" sz="1400" dirty="0"/>
              <a:t> </a:t>
            </a:r>
            <a:r>
              <a:rPr lang="en-US" sz="1400" dirty="0" err="1"/>
              <a:t>thế</a:t>
            </a:r>
            <a:r>
              <a:rPr lang="en-US" sz="1400" dirty="0"/>
              <a:t> </a:t>
            </a:r>
            <a:r>
              <a:rPr lang="en-US" sz="1400" dirty="0" err="1"/>
              <a:t>bằng</a:t>
            </a:r>
            <a:r>
              <a:rPr lang="en-US" sz="1400" dirty="0"/>
              <a:t> </a:t>
            </a:r>
            <a:r>
              <a:rPr lang="en-US" sz="1400" dirty="0" err="1"/>
              <a:t>những</a:t>
            </a:r>
            <a:r>
              <a:rPr lang="en-US" sz="1400" dirty="0"/>
              <a:t> </a:t>
            </a:r>
            <a:r>
              <a:rPr lang="en-US" sz="1400" dirty="0" err="1"/>
              <a:t>thiết</a:t>
            </a:r>
            <a:r>
              <a:rPr lang="en-US" sz="1400" dirty="0"/>
              <a:t> </a:t>
            </a:r>
            <a:r>
              <a:rPr lang="en-US" sz="1400" dirty="0" err="1"/>
              <a:t>bị</a:t>
            </a:r>
            <a:r>
              <a:rPr lang="en-US" sz="1400" dirty="0"/>
              <a:t> </a:t>
            </a:r>
            <a:r>
              <a:rPr lang="en-US" sz="1400" dirty="0" err="1"/>
              <a:t>thông</a:t>
            </a:r>
            <a:r>
              <a:rPr lang="en-US" sz="1400" dirty="0"/>
              <a:t> </a:t>
            </a:r>
            <a:r>
              <a:rPr lang="en-US" sz="1400" dirty="0" err="1"/>
              <a:t>minh</a:t>
            </a:r>
            <a:r>
              <a:rPr lang="en-US" sz="1400" dirty="0"/>
              <a:t> </a:t>
            </a:r>
            <a:r>
              <a:rPr lang="en-US" sz="1400" dirty="0" err="1"/>
              <a:t>có</a:t>
            </a:r>
            <a:r>
              <a:rPr lang="en-US" sz="1400" dirty="0"/>
              <a:t> </a:t>
            </a:r>
            <a:r>
              <a:rPr lang="en-US" sz="1400" dirty="0" err="1"/>
              <a:t>độ</a:t>
            </a:r>
            <a:r>
              <a:rPr lang="en-US" sz="1400" dirty="0"/>
              <a:t> </a:t>
            </a:r>
            <a:r>
              <a:rPr lang="en-US" sz="1400" dirty="0" err="1"/>
              <a:t>chính</a:t>
            </a:r>
            <a:r>
              <a:rPr lang="en-US" sz="1400" dirty="0"/>
              <a:t> </a:t>
            </a:r>
            <a:r>
              <a:rPr lang="en-US" sz="1400" dirty="0" err="1"/>
              <a:t>xác</a:t>
            </a:r>
            <a:r>
              <a:rPr lang="en-US" sz="1400" dirty="0"/>
              <a:t> </a:t>
            </a:r>
            <a:r>
              <a:rPr lang="en-US" sz="1400" dirty="0" err="1"/>
              <a:t>cao</a:t>
            </a:r>
            <a:r>
              <a:rPr lang="en-US" sz="1400" dirty="0"/>
              <a:t> </a:t>
            </a:r>
            <a:r>
              <a:rPr lang="en-US" sz="1400" dirty="0" err="1"/>
              <a:t>và</a:t>
            </a:r>
            <a:r>
              <a:rPr lang="en-US" sz="1400" dirty="0"/>
              <a:t> </a:t>
            </a:r>
            <a:r>
              <a:rPr lang="en-US" sz="1400" dirty="0" err="1"/>
              <a:t>giảm</a:t>
            </a:r>
            <a:r>
              <a:rPr lang="en-US" sz="1400" dirty="0"/>
              <a:t> </a:t>
            </a:r>
            <a:r>
              <a:rPr lang="en-US" sz="1400" dirty="0" err="1"/>
              <a:t>thiểu</a:t>
            </a:r>
            <a:r>
              <a:rPr lang="en-US" sz="1400" dirty="0"/>
              <a:t> </a:t>
            </a:r>
            <a:r>
              <a:rPr lang="en-US" sz="1400" dirty="0" err="1"/>
              <a:t>nhiều</a:t>
            </a:r>
            <a:r>
              <a:rPr lang="en-US" sz="1400" dirty="0"/>
              <a:t> </a:t>
            </a:r>
            <a:r>
              <a:rPr lang="en-US" sz="1400" dirty="0" err="1"/>
              <a:t>công</a:t>
            </a:r>
            <a:r>
              <a:rPr lang="en-US" sz="1400" dirty="0"/>
              <a:t> </a:t>
            </a:r>
            <a:r>
              <a:rPr lang="en-US" sz="1400" dirty="0" err="1"/>
              <a:t>đoạn</a:t>
            </a:r>
            <a:r>
              <a:rPr lang="en-US" sz="1400" dirty="0"/>
              <a:t> </a:t>
            </a:r>
            <a:r>
              <a:rPr lang="en-US" sz="1400" dirty="0" err="1"/>
              <a:t>cũng</a:t>
            </a:r>
            <a:r>
              <a:rPr lang="en-US" sz="1400" dirty="0"/>
              <a:t> </a:t>
            </a:r>
            <a:r>
              <a:rPr lang="en-US" sz="1400" dirty="0" err="1"/>
              <a:t>như</a:t>
            </a:r>
            <a:r>
              <a:rPr lang="en-US" sz="1400" dirty="0"/>
              <a:t> chi </a:t>
            </a:r>
            <a:r>
              <a:rPr lang="en-US" sz="1400" dirty="0" err="1"/>
              <a:t>phí</a:t>
            </a:r>
            <a:r>
              <a:rPr lang="en-US" sz="1400" dirty="0"/>
              <a:t>. </a:t>
            </a:r>
            <a:r>
              <a:rPr lang="en-US" sz="1400" dirty="0" err="1"/>
              <a:t>Chính</a:t>
            </a:r>
            <a:r>
              <a:rPr lang="en-US" sz="1400" dirty="0"/>
              <a:t> </a:t>
            </a:r>
            <a:r>
              <a:rPr lang="en-US" sz="1400" dirty="0" err="1"/>
              <a:t>vì</a:t>
            </a:r>
            <a:r>
              <a:rPr lang="en-US" sz="1400" dirty="0"/>
              <a:t> </a:t>
            </a:r>
            <a:r>
              <a:rPr lang="en-US" sz="1400" dirty="0" err="1"/>
              <a:t>vậy</a:t>
            </a:r>
            <a:r>
              <a:rPr lang="en-US" sz="1400" dirty="0"/>
              <a:t>, AI chatbot </a:t>
            </a:r>
            <a:r>
              <a:rPr lang="en-US" sz="1400" dirty="0" err="1"/>
              <a:t>nổi</a:t>
            </a:r>
            <a:r>
              <a:rPr lang="en-US" sz="1400" dirty="0"/>
              <a:t> </a:t>
            </a:r>
            <a:r>
              <a:rPr lang="en-US" sz="1400" dirty="0" err="1"/>
              <a:t>lên</a:t>
            </a:r>
            <a:r>
              <a:rPr lang="en-US" sz="1400" dirty="0"/>
              <a:t> </a:t>
            </a:r>
            <a:r>
              <a:rPr lang="en-US" sz="1400" dirty="0" err="1"/>
              <a:t>như</a:t>
            </a:r>
            <a:r>
              <a:rPr lang="en-US" sz="1400" dirty="0"/>
              <a:t> </a:t>
            </a:r>
            <a:r>
              <a:rPr lang="en-US" sz="1400" dirty="0" err="1"/>
              <a:t>một</a:t>
            </a:r>
            <a:r>
              <a:rPr lang="en-US" sz="1400" dirty="0"/>
              <a:t> </a:t>
            </a:r>
            <a:r>
              <a:rPr lang="en-US" sz="1400" dirty="0" err="1"/>
              <a:t>ứng</a:t>
            </a:r>
            <a:r>
              <a:rPr lang="en-US" sz="1400" dirty="0"/>
              <a:t> </a:t>
            </a:r>
            <a:r>
              <a:rPr lang="en-US" sz="1400" dirty="0" err="1"/>
              <a:t>dụng</a:t>
            </a:r>
            <a:r>
              <a:rPr lang="en-US" sz="1400" dirty="0"/>
              <a:t> </a:t>
            </a:r>
            <a:r>
              <a:rPr lang="en-US" sz="1400" dirty="0" err="1"/>
              <a:t>có</a:t>
            </a:r>
            <a:r>
              <a:rPr lang="en-US" sz="1400" dirty="0"/>
              <a:t> </a:t>
            </a:r>
            <a:r>
              <a:rPr lang="en-US" sz="1400" dirty="0" err="1"/>
              <a:t>khả</a:t>
            </a:r>
            <a:r>
              <a:rPr lang="en-US" sz="1400" dirty="0"/>
              <a:t> </a:t>
            </a:r>
            <a:r>
              <a:rPr lang="en-US" sz="1400" dirty="0" err="1"/>
              <a:t>năng</a:t>
            </a:r>
            <a:r>
              <a:rPr lang="en-US" sz="1400" dirty="0"/>
              <a:t> </a:t>
            </a:r>
            <a:r>
              <a:rPr lang="en-US" sz="1400" dirty="0" err="1"/>
              <a:t>thay</a:t>
            </a:r>
            <a:r>
              <a:rPr lang="en-US" sz="1400" dirty="0"/>
              <a:t> </a:t>
            </a:r>
            <a:r>
              <a:rPr lang="en-US" sz="1400" dirty="0" err="1"/>
              <a:t>thế</a:t>
            </a:r>
            <a:r>
              <a:rPr lang="en-US" sz="1400" dirty="0"/>
              <a:t> con </a:t>
            </a:r>
            <a:r>
              <a:rPr lang="en-US" sz="1400" dirty="0" err="1"/>
              <a:t>người</a:t>
            </a:r>
            <a:r>
              <a:rPr lang="en-US" sz="1400" dirty="0"/>
              <a:t> </a:t>
            </a:r>
            <a:r>
              <a:rPr lang="en-US" sz="1400" dirty="0" err="1"/>
              <a:t>trong</a:t>
            </a:r>
            <a:r>
              <a:rPr lang="en-US" sz="1400" dirty="0"/>
              <a:t> </a:t>
            </a:r>
            <a:r>
              <a:rPr lang="en-US" sz="1400" dirty="0" err="1"/>
              <a:t>một</a:t>
            </a:r>
            <a:r>
              <a:rPr lang="en-US" sz="1400" dirty="0"/>
              <a:t> </a:t>
            </a:r>
            <a:r>
              <a:rPr lang="en-US" sz="1400" dirty="0" err="1"/>
              <a:t>số</a:t>
            </a:r>
            <a:r>
              <a:rPr lang="en-US" sz="1400" dirty="0"/>
              <a:t> </a:t>
            </a:r>
            <a:r>
              <a:rPr lang="en-US" sz="1400" dirty="0" err="1"/>
              <a:t>lĩnh</a:t>
            </a:r>
            <a:r>
              <a:rPr lang="en-US" sz="1400" dirty="0"/>
              <a:t> </a:t>
            </a:r>
            <a:r>
              <a:rPr lang="en-US" sz="1400" dirty="0" err="1"/>
              <a:t>vực</a:t>
            </a:r>
            <a:r>
              <a:rPr lang="en-US" sz="1400" dirty="0"/>
              <a:t>: </a:t>
            </a:r>
            <a:r>
              <a:rPr lang="en-US" sz="1400" dirty="0" err="1"/>
              <a:t>tiếp</a:t>
            </a:r>
            <a:r>
              <a:rPr lang="en-US" sz="1400" dirty="0"/>
              <a:t> </a:t>
            </a:r>
            <a:r>
              <a:rPr lang="en-US" sz="1400" dirty="0" err="1"/>
              <a:t>tân</a:t>
            </a:r>
            <a:r>
              <a:rPr lang="en-US" sz="1400" dirty="0"/>
              <a:t>, </a:t>
            </a:r>
            <a:r>
              <a:rPr lang="en-US" sz="1400" dirty="0" err="1"/>
              <a:t>chăm</a:t>
            </a:r>
            <a:r>
              <a:rPr lang="en-US" sz="1400" dirty="0"/>
              <a:t> </a:t>
            </a:r>
            <a:r>
              <a:rPr lang="en-US" sz="1400" dirty="0" err="1"/>
              <a:t>sóc</a:t>
            </a:r>
            <a:r>
              <a:rPr lang="en-US" sz="1400" dirty="0"/>
              <a:t> </a:t>
            </a:r>
            <a:r>
              <a:rPr lang="en-US" sz="1400" dirty="0" err="1"/>
              <a:t>khách</a:t>
            </a:r>
            <a:r>
              <a:rPr lang="en-US" sz="1400" dirty="0"/>
              <a:t> </a:t>
            </a:r>
            <a:r>
              <a:rPr lang="en-US" sz="1400" dirty="0" err="1"/>
              <a:t>hàng</a:t>
            </a:r>
            <a:r>
              <a:rPr lang="en-US" sz="1400" dirty="0"/>
              <a:t>, </a:t>
            </a:r>
            <a:r>
              <a:rPr lang="en-US" sz="1400" dirty="0" err="1"/>
              <a:t>tư</a:t>
            </a:r>
            <a:r>
              <a:rPr lang="en-US" sz="1400" dirty="0"/>
              <a:t> </a:t>
            </a:r>
            <a:r>
              <a:rPr lang="en-US" sz="1400" dirty="0" err="1"/>
              <a:t>vấn</a:t>
            </a:r>
            <a:r>
              <a:rPr lang="en-US" sz="1400" dirty="0"/>
              <a:t> </a:t>
            </a:r>
            <a:r>
              <a:rPr lang="en-US" sz="1400" dirty="0" err="1"/>
              <a:t>khách</a:t>
            </a:r>
            <a:r>
              <a:rPr lang="en-US" sz="1400" dirty="0"/>
              <a:t> </a:t>
            </a:r>
            <a:r>
              <a:rPr lang="en-US" sz="1400" dirty="0" err="1"/>
              <a:t>hàng</a:t>
            </a:r>
            <a:endParaRPr sz="1400" dirty="0"/>
          </a:p>
        </p:txBody>
      </p:sp>
      <p:pic>
        <p:nvPicPr>
          <p:cNvPr id="1788" name="Google Shape;1788;p45"/>
          <p:cNvPicPr preferRelativeResize="0"/>
          <p:nvPr/>
        </p:nvPicPr>
        <p:blipFill>
          <a:blip r:embed="rId3">
            <a:alphaModFix/>
          </a:blip>
          <a:stretch>
            <a:fillRect/>
          </a:stretch>
        </p:blipFill>
        <p:spPr>
          <a:xfrm>
            <a:off x="6206451" y="3667633"/>
            <a:ext cx="1358150" cy="599914"/>
          </a:xfrm>
          <a:prstGeom prst="rect">
            <a:avLst/>
          </a:prstGeom>
          <a:noFill/>
          <a:ln>
            <a:noFill/>
          </a:ln>
        </p:spPr>
      </p:pic>
      <p:pic>
        <p:nvPicPr>
          <p:cNvPr id="1026" name="Picture 2" descr="Build UiPath Chatbot with Dialogflow | RPA Platform | Chatbot Integrations">
            <a:extLst>
              <a:ext uri="{FF2B5EF4-FFF2-40B4-BE49-F238E27FC236}">
                <a16:creationId xmlns:a16="http://schemas.microsoft.com/office/drawing/2014/main" id="{204ADA02-C162-6DA7-499C-7B551B00EA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6112" y="1220306"/>
            <a:ext cx="3446135" cy="18104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3"/>
        <p:cNvGrpSpPr/>
        <p:nvPr/>
      </p:nvGrpSpPr>
      <p:grpSpPr>
        <a:xfrm>
          <a:off x="0" y="0"/>
          <a:ext cx="0" cy="0"/>
          <a:chOff x="0" y="0"/>
          <a:chExt cx="0" cy="0"/>
        </a:xfrm>
      </p:grpSpPr>
      <p:grpSp>
        <p:nvGrpSpPr>
          <p:cNvPr id="2214" name="Google Shape;2214;p58"/>
          <p:cNvGrpSpPr/>
          <p:nvPr/>
        </p:nvGrpSpPr>
        <p:grpSpPr>
          <a:xfrm>
            <a:off x="2290890" y="573334"/>
            <a:ext cx="1965289" cy="517060"/>
            <a:chOff x="3539975" y="3523525"/>
            <a:chExt cx="745925" cy="196250"/>
          </a:xfrm>
        </p:grpSpPr>
        <p:sp>
          <p:nvSpPr>
            <p:cNvPr id="2215" name="Google Shape;2215;p5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3" name="Google Shape;2233;p58"/>
          <p:cNvGrpSpPr/>
          <p:nvPr/>
        </p:nvGrpSpPr>
        <p:grpSpPr>
          <a:xfrm>
            <a:off x="5633458" y="-1519770"/>
            <a:ext cx="2795003" cy="2795003"/>
            <a:chOff x="1943325" y="-220375"/>
            <a:chExt cx="1298672" cy="1298672"/>
          </a:xfrm>
        </p:grpSpPr>
        <p:sp>
          <p:nvSpPr>
            <p:cNvPr id="2234" name="Google Shape;2234;p5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83" name="Google Shape;2283;p58"/>
          <p:cNvPicPr preferRelativeResize="0"/>
          <p:nvPr/>
        </p:nvPicPr>
        <p:blipFill>
          <a:blip r:embed="rId3">
            <a:alphaModFix/>
          </a:blip>
          <a:stretch>
            <a:fillRect/>
          </a:stretch>
        </p:blipFill>
        <p:spPr>
          <a:xfrm rot="10800000" flipH="1">
            <a:off x="6363112" y="2325750"/>
            <a:ext cx="7194375" cy="2062375"/>
          </a:xfrm>
          <a:prstGeom prst="rect">
            <a:avLst/>
          </a:prstGeom>
          <a:noFill/>
          <a:ln>
            <a:noFill/>
          </a:ln>
        </p:spPr>
      </p:pic>
      <p:sp>
        <p:nvSpPr>
          <p:cNvPr id="74" name="Google Shape;1793;p46">
            <a:extLst>
              <a:ext uri="{FF2B5EF4-FFF2-40B4-BE49-F238E27FC236}">
                <a16:creationId xmlns:a16="http://schemas.microsoft.com/office/drawing/2014/main" id="{6B70C2DC-1DBA-1FF7-3828-BC7F300706D1}"/>
              </a:ext>
            </a:extLst>
          </p:cNvPr>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sz="4500" dirty="0">
                <a:solidFill>
                  <a:schemeClr val="dk2"/>
                </a:solidFill>
                <a:latin typeface="Adelle Sans"/>
              </a:rPr>
              <a:t>Công cụ thực hiện</a:t>
            </a:r>
            <a:endParaRPr sz="6000" dirty="0">
              <a:latin typeface="Adelle Sans"/>
            </a:endParaRPr>
          </a:p>
        </p:txBody>
      </p:sp>
      <p:sp>
        <p:nvSpPr>
          <p:cNvPr id="75" name="Google Shape;1794;p46">
            <a:extLst>
              <a:ext uri="{FF2B5EF4-FFF2-40B4-BE49-F238E27FC236}">
                <a16:creationId xmlns:a16="http://schemas.microsoft.com/office/drawing/2014/main" id="{B4F63F14-C7B6-FCB7-B2C1-855630A5C462}"/>
              </a:ext>
            </a:extLst>
          </p:cNvPr>
          <p:cNvSpPr txBox="1">
            <a:spLocks/>
          </p:cNvSpPr>
          <p:nvPr/>
        </p:nvSpPr>
        <p:spPr>
          <a:xfrm>
            <a:off x="2748300" y="965501"/>
            <a:ext cx="3647400" cy="1599900"/>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t>02</a:t>
            </a:r>
            <a:endParaRPr lang="en" dirty="0"/>
          </a:p>
        </p:txBody>
      </p:sp>
      <p:grpSp>
        <p:nvGrpSpPr>
          <p:cNvPr id="76" name="Google Shape;1796;p46">
            <a:extLst>
              <a:ext uri="{FF2B5EF4-FFF2-40B4-BE49-F238E27FC236}">
                <a16:creationId xmlns:a16="http://schemas.microsoft.com/office/drawing/2014/main" id="{DFF9271D-2289-36F3-6F44-7DC5CB3A113F}"/>
              </a:ext>
            </a:extLst>
          </p:cNvPr>
          <p:cNvGrpSpPr/>
          <p:nvPr/>
        </p:nvGrpSpPr>
        <p:grpSpPr>
          <a:xfrm flipH="1">
            <a:off x="2124013" y="1936921"/>
            <a:ext cx="793256" cy="182899"/>
            <a:chOff x="2685575" y="2835950"/>
            <a:chExt cx="433000" cy="99825"/>
          </a:xfrm>
        </p:grpSpPr>
        <p:sp>
          <p:nvSpPr>
            <p:cNvPr id="77" name="Google Shape;1797;p46">
              <a:extLst>
                <a:ext uri="{FF2B5EF4-FFF2-40B4-BE49-F238E27FC236}">
                  <a16:creationId xmlns:a16="http://schemas.microsoft.com/office/drawing/2014/main" id="{2AC3F23F-D25E-F18A-DDF3-58EB253A797E}"/>
                </a:ext>
              </a:extLst>
            </p:cNvPr>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98;p46">
              <a:extLst>
                <a:ext uri="{FF2B5EF4-FFF2-40B4-BE49-F238E27FC236}">
                  <a16:creationId xmlns:a16="http://schemas.microsoft.com/office/drawing/2014/main" id="{B7D6FC87-AD65-7193-BBD0-7F84A597B172}"/>
                </a:ext>
              </a:extLst>
            </p:cNvPr>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799;p46">
              <a:extLst>
                <a:ext uri="{FF2B5EF4-FFF2-40B4-BE49-F238E27FC236}">
                  <a16:creationId xmlns:a16="http://schemas.microsoft.com/office/drawing/2014/main" id="{1CFE6C30-F7B4-A350-D3DF-49BFBA12564A}"/>
                </a:ext>
              </a:extLst>
            </p:cNvPr>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00;p46">
              <a:extLst>
                <a:ext uri="{FF2B5EF4-FFF2-40B4-BE49-F238E27FC236}">
                  <a16:creationId xmlns:a16="http://schemas.microsoft.com/office/drawing/2014/main" id="{1C66B103-98B8-1B00-EA4F-D6A4FAE11F17}"/>
                </a:ext>
              </a:extLst>
            </p:cNvPr>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1" name="Google Shape;1803;p46">
            <a:extLst>
              <a:ext uri="{FF2B5EF4-FFF2-40B4-BE49-F238E27FC236}">
                <a16:creationId xmlns:a16="http://schemas.microsoft.com/office/drawing/2014/main" id="{987B46DC-23F1-E960-09CD-B0ACC060080F}"/>
              </a:ext>
            </a:extLst>
          </p:cNvPr>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sp>
        <p:nvSpPr>
          <p:cNvPr id="82" name="Google Shape;1794;p46">
            <a:extLst>
              <a:ext uri="{FF2B5EF4-FFF2-40B4-BE49-F238E27FC236}">
                <a16:creationId xmlns:a16="http://schemas.microsoft.com/office/drawing/2014/main" id="{5E8CE3CD-E295-AC25-3962-A0A750DAE1E6}"/>
              </a:ext>
            </a:extLst>
          </p:cNvPr>
          <p:cNvSpPr txBox="1">
            <a:spLocks/>
          </p:cNvSpPr>
          <p:nvPr/>
        </p:nvSpPr>
        <p:spPr>
          <a:xfrm>
            <a:off x="2900700" y="1117901"/>
            <a:ext cx="3647400" cy="1599900"/>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t>02</a:t>
            </a:r>
            <a:endParaRPr lang="en" dirty="0"/>
          </a:p>
        </p:txBody>
      </p:sp>
      <p:sp>
        <p:nvSpPr>
          <p:cNvPr id="4" name="TextBox 3">
            <a:extLst>
              <a:ext uri="{FF2B5EF4-FFF2-40B4-BE49-F238E27FC236}">
                <a16:creationId xmlns:a16="http://schemas.microsoft.com/office/drawing/2014/main" id="{650DC181-6C40-3B63-6C13-DD94D3B69D0E}"/>
              </a:ext>
            </a:extLst>
          </p:cNvPr>
          <p:cNvSpPr txBox="1"/>
          <p:nvPr/>
        </p:nvSpPr>
        <p:spPr>
          <a:xfrm>
            <a:off x="3393385" y="1087884"/>
            <a:ext cx="2369559" cy="1938992"/>
          </a:xfrm>
          <a:prstGeom prst="rect">
            <a:avLst/>
          </a:prstGeom>
          <a:noFill/>
        </p:spPr>
        <p:txBody>
          <a:bodyPr wrap="none" rtlCol="0">
            <a:spAutoFit/>
          </a:bodyPr>
          <a:lstStyle/>
          <a:p>
            <a:r>
              <a:rPr lang="en" sz="12000" dirty="0">
                <a:solidFill>
                  <a:schemeClr val="tx2"/>
                </a:solidFill>
                <a:latin typeface="Aldrich" panose="020B0604020202020204" charset="0"/>
              </a:rPr>
              <a:t>02</a:t>
            </a:r>
            <a:endParaRPr lang="en-US" sz="12000" dirty="0">
              <a:solidFill>
                <a:schemeClr val="tx2"/>
              </a:solidFill>
              <a:latin typeface="Aldrich"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7"/>
        <p:cNvGrpSpPr/>
        <p:nvPr/>
      </p:nvGrpSpPr>
      <p:grpSpPr>
        <a:xfrm>
          <a:off x="0" y="0"/>
          <a:ext cx="0" cy="0"/>
          <a:chOff x="0" y="0"/>
          <a:chExt cx="0" cy="0"/>
        </a:xfrm>
      </p:grpSpPr>
      <p:sp>
        <p:nvSpPr>
          <p:cNvPr id="1808" name="Google Shape;1808;p4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err="1">
                <a:latin typeface="Constantia" panose="02030602050306030303" pitchFamily="18" charset="0"/>
              </a:rPr>
              <a:t>Thiết</a:t>
            </a:r>
            <a:r>
              <a:rPr lang="en-US" dirty="0">
                <a:latin typeface="Constantia" panose="02030602050306030303" pitchFamily="18" charset="0"/>
              </a:rPr>
              <a:t> </a:t>
            </a:r>
            <a:r>
              <a:rPr lang="en-US" dirty="0" err="1">
                <a:latin typeface="Constantia" panose="02030602050306030303" pitchFamily="18" charset="0"/>
              </a:rPr>
              <a:t>lập</a:t>
            </a:r>
            <a:r>
              <a:rPr lang="en-US" dirty="0">
                <a:latin typeface="Constantia" panose="02030602050306030303" pitchFamily="18" charset="0"/>
              </a:rPr>
              <a:t> </a:t>
            </a:r>
            <a:r>
              <a:rPr lang="en-US" dirty="0" err="1">
                <a:latin typeface="Constantia" panose="02030602050306030303" pitchFamily="18" charset="0"/>
              </a:rPr>
              <a:t>môi</a:t>
            </a:r>
            <a:r>
              <a:rPr lang="en-US" dirty="0">
                <a:latin typeface="Constantia" panose="02030602050306030303" pitchFamily="18" charset="0"/>
              </a:rPr>
              <a:t> </a:t>
            </a:r>
            <a:r>
              <a:rPr lang="en-US" dirty="0" err="1">
                <a:latin typeface="Constantia" panose="02030602050306030303" pitchFamily="18" charset="0"/>
              </a:rPr>
              <a:t>trường</a:t>
            </a:r>
            <a:endParaRPr dirty="0">
              <a:latin typeface="Constantia" panose="02030602050306030303" pitchFamily="18" charset="0"/>
            </a:endParaRPr>
          </a:p>
        </p:txBody>
      </p:sp>
      <p:sp>
        <p:nvSpPr>
          <p:cNvPr id="1809" name="Google Shape;1809;p47"/>
          <p:cNvSpPr txBox="1">
            <a:spLocks noGrp="1"/>
          </p:cNvSpPr>
          <p:nvPr>
            <p:ph type="subTitle" idx="1"/>
          </p:nvPr>
        </p:nvSpPr>
        <p:spPr>
          <a:xfrm>
            <a:off x="3256861" y="1320575"/>
            <a:ext cx="220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latin typeface="Consolas" panose="020B0609020204030204" pitchFamily="49" charset="0"/>
              </a:rPr>
              <a:t>Hệ thống</a:t>
            </a:r>
            <a:endParaRPr dirty="0">
              <a:latin typeface="Consolas" panose="020B0609020204030204" pitchFamily="49" charset="0"/>
            </a:endParaRPr>
          </a:p>
        </p:txBody>
      </p:sp>
      <p:sp>
        <p:nvSpPr>
          <p:cNvPr id="1810" name="Google Shape;1810;p47"/>
          <p:cNvSpPr txBox="1">
            <a:spLocks noGrp="1"/>
          </p:cNvSpPr>
          <p:nvPr>
            <p:ph type="subTitle" idx="2"/>
          </p:nvPr>
        </p:nvSpPr>
        <p:spPr>
          <a:xfrm>
            <a:off x="3256856" y="1785026"/>
            <a:ext cx="3280200" cy="4818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US" dirty="0" err="1"/>
              <a:t>Hệ</a:t>
            </a:r>
            <a:r>
              <a:rPr lang="en-US" dirty="0"/>
              <a:t> </a:t>
            </a:r>
            <a:r>
              <a:rPr lang="en-US" dirty="0" err="1"/>
              <a:t>điều</a:t>
            </a:r>
            <a:r>
              <a:rPr lang="en-US" dirty="0"/>
              <a:t> </a:t>
            </a:r>
            <a:r>
              <a:rPr lang="en-US" dirty="0" err="1"/>
              <a:t>hành</a:t>
            </a:r>
            <a:r>
              <a:rPr lang="en-US" dirty="0"/>
              <a:t>: Linux</a:t>
            </a:r>
          </a:p>
          <a:p>
            <a:pPr marL="0" lvl="0" indent="0" algn="l" rtl="0">
              <a:spcBef>
                <a:spcPts val="0"/>
              </a:spcBef>
              <a:spcAft>
                <a:spcPts val="0"/>
              </a:spcAft>
              <a:buClr>
                <a:schemeClr val="dk1"/>
              </a:buClr>
              <a:buSzPts val="1100"/>
              <a:buFont typeface="Arial"/>
              <a:buNone/>
            </a:pPr>
            <a:r>
              <a:rPr lang="en-US" dirty="0" err="1"/>
              <a:t>Trình</a:t>
            </a:r>
            <a:r>
              <a:rPr lang="en-US" dirty="0"/>
              <a:t> </a:t>
            </a:r>
            <a:r>
              <a:rPr lang="en-US" dirty="0" err="1"/>
              <a:t>soạn</a:t>
            </a:r>
            <a:r>
              <a:rPr lang="en-US" dirty="0"/>
              <a:t> </a:t>
            </a:r>
            <a:r>
              <a:rPr lang="en-US" dirty="0" err="1"/>
              <a:t>thảo</a:t>
            </a:r>
            <a:r>
              <a:rPr lang="en-US" dirty="0"/>
              <a:t>: Visual Studio</a:t>
            </a:r>
          </a:p>
          <a:p>
            <a:pPr marL="0" lvl="0" indent="0" algn="l" rtl="0">
              <a:spcBef>
                <a:spcPts val="0"/>
              </a:spcBef>
              <a:spcAft>
                <a:spcPts val="0"/>
              </a:spcAft>
              <a:buClr>
                <a:schemeClr val="dk1"/>
              </a:buClr>
              <a:buSzPts val="1100"/>
              <a:buFont typeface="Arial"/>
              <a:buNone/>
            </a:pPr>
            <a:r>
              <a:rPr lang="en-US" dirty="0" err="1"/>
              <a:t>Môi</a:t>
            </a:r>
            <a:r>
              <a:rPr lang="en-US" dirty="0"/>
              <a:t> </a:t>
            </a:r>
            <a:r>
              <a:rPr lang="en-US" dirty="0" err="1"/>
              <a:t>trường</a:t>
            </a:r>
            <a:r>
              <a:rPr lang="en-US" dirty="0"/>
              <a:t>: Anaconda</a:t>
            </a:r>
            <a:endParaRPr dirty="0"/>
          </a:p>
        </p:txBody>
      </p:sp>
      <p:sp>
        <p:nvSpPr>
          <p:cNvPr id="1811" name="Google Shape;1811;p47"/>
          <p:cNvSpPr txBox="1">
            <a:spLocks noGrp="1"/>
          </p:cNvSpPr>
          <p:nvPr>
            <p:ph type="subTitle" idx="3"/>
          </p:nvPr>
        </p:nvSpPr>
        <p:spPr>
          <a:xfrm>
            <a:off x="3256861" y="2530316"/>
            <a:ext cx="2817368" cy="44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latin typeface="Consolas" panose="020B0609020204030204" pitchFamily="49" charset="0"/>
              </a:rPr>
              <a:t>Lập trình</a:t>
            </a:r>
            <a:endParaRPr dirty="0">
              <a:latin typeface="Consolas" panose="020B0609020204030204" pitchFamily="49" charset="0"/>
            </a:endParaRPr>
          </a:p>
        </p:txBody>
      </p:sp>
      <p:sp>
        <p:nvSpPr>
          <p:cNvPr id="1812" name="Google Shape;1812;p47"/>
          <p:cNvSpPr txBox="1">
            <a:spLocks noGrp="1"/>
          </p:cNvSpPr>
          <p:nvPr>
            <p:ph type="subTitle" idx="4"/>
          </p:nvPr>
        </p:nvSpPr>
        <p:spPr>
          <a:xfrm>
            <a:off x="3256856" y="2994767"/>
            <a:ext cx="3280200" cy="4818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Python</a:t>
            </a:r>
            <a:endParaRPr dirty="0"/>
          </a:p>
        </p:txBody>
      </p:sp>
      <p:sp>
        <p:nvSpPr>
          <p:cNvPr id="1813" name="Google Shape;1813;p47"/>
          <p:cNvSpPr txBox="1">
            <a:spLocks noGrp="1"/>
          </p:cNvSpPr>
          <p:nvPr>
            <p:ph type="subTitle" idx="5"/>
          </p:nvPr>
        </p:nvSpPr>
        <p:spPr>
          <a:xfrm>
            <a:off x="3256861" y="3551375"/>
            <a:ext cx="220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latin typeface="Consolas" panose="020B0609020204030204" pitchFamily="49" charset="0"/>
              </a:rPr>
              <a:t>Thư viện</a:t>
            </a:r>
            <a:endParaRPr dirty="0">
              <a:latin typeface="Consolas" panose="020B0609020204030204" pitchFamily="49" charset="0"/>
            </a:endParaRPr>
          </a:p>
        </p:txBody>
      </p:sp>
      <p:sp>
        <p:nvSpPr>
          <p:cNvPr id="1814" name="Google Shape;1814;p47"/>
          <p:cNvSpPr txBox="1">
            <a:spLocks noGrp="1"/>
          </p:cNvSpPr>
          <p:nvPr>
            <p:ph type="subTitle" idx="6"/>
          </p:nvPr>
        </p:nvSpPr>
        <p:spPr>
          <a:xfrm>
            <a:off x="3256856" y="4015826"/>
            <a:ext cx="3280200" cy="4818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US" dirty="0" err="1"/>
              <a:t>Thư</a:t>
            </a:r>
            <a:r>
              <a:rPr lang="en-US" dirty="0"/>
              <a:t> </a:t>
            </a:r>
            <a:r>
              <a:rPr lang="en-US" dirty="0" err="1"/>
              <a:t>viện</a:t>
            </a:r>
            <a:r>
              <a:rPr lang="en-US" dirty="0"/>
              <a:t> </a:t>
            </a:r>
            <a:r>
              <a:rPr lang="en-US" dirty="0" err="1"/>
              <a:t>sử</a:t>
            </a:r>
            <a:r>
              <a:rPr lang="en-US" dirty="0"/>
              <a:t> </a:t>
            </a:r>
            <a:r>
              <a:rPr lang="en-US" dirty="0" err="1"/>
              <a:t>dụng</a:t>
            </a:r>
            <a:r>
              <a:rPr lang="en-US" dirty="0"/>
              <a:t>: Spacy, NLP toolkit</a:t>
            </a:r>
          </a:p>
          <a:p>
            <a:pPr marL="0" lvl="0" indent="0" algn="l" rtl="0">
              <a:spcBef>
                <a:spcPts val="0"/>
              </a:spcBef>
              <a:spcAft>
                <a:spcPts val="0"/>
              </a:spcAft>
              <a:buClr>
                <a:schemeClr val="dk1"/>
              </a:buClr>
              <a:buSzPts val="1100"/>
              <a:buFont typeface="Arial"/>
              <a:buNone/>
            </a:pPr>
            <a:r>
              <a:rPr lang="en-US" dirty="0" err="1"/>
              <a:t>Mã</a:t>
            </a:r>
            <a:r>
              <a:rPr lang="en-US" dirty="0"/>
              <a:t> </a:t>
            </a:r>
            <a:r>
              <a:rPr lang="en-US" dirty="0" err="1"/>
              <a:t>nguồn</a:t>
            </a:r>
            <a:r>
              <a:rPr lang="en-US" dirty="0"/>
              <a:t> </a:t>
            </a:r>
            <a:r>
              <a:rPr lang="en-US" dirty="0" err="1"/>
              <a:t>mở</a:t>
            </a:r>
            <a:r>
              <a:rPr lang="en-US" dirty="0"/>
              <a:t>: Rasa</a:t>
            </a:r>
          </a:p>
          <a:p>
            <a:pPr marL="0" lvl="0" indent="0" algn="l" rtl="0">
              <a:spcBef>
                <a:spcPts val="0"/>
              </a:spcBef>
              <a:spcAft>
                <a:spcPts val="0"/>
              </a:spcAft>
              <a:buClr>
                <a:schemeClr val="dk1"/>
              </a:buClr>
              <a:buSzPts val="1100"/>
              <a:buFont typeface="Arial"/>
              <a:buNone/>
            </a:pPr>
            <a:endParaRPr dirty="0"/>
          </a:p>
        </p:txBody>
      </p:sp>
      <p:grpSp>
        <p:nvGrpSpPr>
          <p:cNvPr id="1815" name="Google Shape;1815;p47"/>
          <p:cNvGrpSpPr/>
          <p:nvPr/>
        </p:nvGrpSpPr>
        <p:grpSpPr>
          <a:xfrm flipH="1">
            <a:off x="7350014" y="2136383"/>
            <a:ext cx="793256" cy="182899"/>
            <a:chOff x="2685575" y="2835950"/>
            <a:chExt cx="433000" cy="99825"/>
          </a:xfrm>
        </p:grpSpPr>
        <p:sp>
          <p:nvSpPr>
            <p:cNvPr id="1816" name="Google Shape;1816;p4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0" name="Google Shape;1820;p47"/>
          <p:cNvGrpSpPr/>
          <p:nvPr/>
        </p:nvGrpSpPr>
        <p:grpSpPr>
          <a:xfrm flipH="1">
            <a:off x="6737051" y="-686940"/>
            <a:ext cx="2019176" cy="2019176"/>
            <a:chOff x="1943325" y="-220375"/>
            <a:chExt cx="1298672" cy="1298672"/>
          </a:xfrm>
        </p:grpSpPr>
        <p:sp>
          <p:nvSpPr>
            <p:cNvPr id="1821" name="Google Shape;1821;p4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rgbClr val="FFFFFF"/>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9" name="Google Shape;1869;p47"/>
          <p:cNvSpPr/>
          <p:nvPr/>
        </p:nvSpPr>
        <p:spPr>
          <a:xfrm rot="5400000" flipH="1">
            <a:off x="7369961" y="30726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rgbClr val="FFFFFF"/>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7"/>
          <p:cNvSpPr/>
          <p:nvPr/>
        </p:nvSpPr>
        <p:spPr>
          <a:xfrm>
            <a:off x="2610052" y="277037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a:off x="2610052" y="15373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7"/>
          <p:cNvSpPr/>
          <p:nvPr/>
        </p:nvSpPr>
        <p:spPr>
          <a:xfrm>
            <a:off x="2610052" y="381467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3" name="Google Shape;1873;p47"/>
          <p:cNvGrpSpPr/>
          <p:nvPr/>
        </p:nvGrpSpPr>
        <p:grpSpPr>
          <a:xfrm rot="10800000">
            <a:off x="-2065912" y="3101271"/>
            <a:ext cx="4000413" cy="3175881"/>
            <a:chOff x="5207925" y="-1994879"/>
            <a:chExt cx="4000413" cy="3175881"/>
          </a:xfrm>
        </p:grpSpPr>
        <p:sp>
          <p:nvSpPr>
            <p:cNvPr id="1874" name="Google Shape;1874;p47"/>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7"/>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7" name="Google Shape;1877;p47"/>
          <p:cNvGrpSpPr/>
          <p:nvPr/>
        </p:nvGrpSpPr>
        <p:grpSpPr>
          <a:xfrm>
            <a:off x="2734961" y="1652139"/>
            <a:ext cx="299787" cy="301002"/>
            <a:chOff x="7025531" y="2456707"/>
            <a:chExt cx="337712" cy="339119"/>
          </a:xfrm>
        </p:grpSpPr>
        <p:sp>
          <p:nvSpPr>
            <p:cNvPr id="1878" name="Google Shape;1878;p47"/>
            <p:cNvSpPr/>
            <p:nvPr/>
          </p:nvSpPr>
          <p:spPr>
            <a:xfrm>
              <a:off x="7025531" y="2456707"/>
              <a:ext cx="337712" cy="287286"/>
            </a:xfrm>
            <a:custGeom>
              <a:avLst/>
              <a:gdLst/>
              <a:ahLst/>
              <a:cxnLst/>
              <a:rect l="l" t="t" r="r" b="b"/>
              <a:pathLst>
                <a:path w="11479" h="9765" extrusionOk="0">
                  <a:moveTo>
                    <a:pt x="9074" y="691"/>
                  </a:moveTo>
                  <a:lnTo>
                    <a:pt x="9074" y="4406"/>
                  </a:lnTo>
                  <a:lnTo>
                    <a:pt x="8312" y="4406"/>
                  </a:lnTo>
                  <a:lnTo>
                    <a:pt x="8312" y="691"/>
                  </a:lnTo>
                  <a:close/>
                  <a:moveTo>
                    <a:pt x="6121" y="2144"/>
                  </a:moveTo>
                  <a:lnTo>
                    <a:pt x="6121" y="5883"/>
                  </a:lnTo>
                  <a:lnTo>
                    <a:pt x="5359" y="5883"/>
                  </a:lnTo>
                  <a:lnTo>
                    <a:pt x="5359" y="2144"/>
                  </a:lnTo>
                  <a:close/>
                  <a:moveTo>
                    <a:pt x="3215" y="3620"/>
                  </a:moveTo>
                  <a:lnTo>
                    <a:pt x="3215" y="7335"/>
                  </a:lnTo>
                  <a:lnTo>
                    <a:pt x="2429" y="7335"/>
                  </a:lnTo>
                  <a:lnTo>
                    <a:pt x="2429" y="3620"/>
                  </a:lnTo>
                  <a:close/>
                  <a:moveTo>
                    <a:pt x="3215" y="7978"/>
                  </a:moveTo>
                  <a:lnTo>
                    <a:pt x="3215" y="9097"/>
                  </a:lnTo>
                  <a:lnTo>
                    <a:pt x="2429" y="9097"/>
                  </a:lnTo>
                  <a:lnTo>
                    <a:pt x="2429" y="7978"/>
                  </a:lnTo>
                  <a:close/>
                  <a:moveTo>
                    <a:pt x="6121" y="6525"/>
                  </a:moveTo>
                  <a:lnTo>
                    <a:pt x="6121" y="9097"/>
                  </a:lnTo>
                  <a:lnTo>
                    <a:pt x="5359" y="9097"/>
                  </a:lnTo>
                  <a:lnTo>
                    <a:pt x="5359" y="6525"/>
                  </a:lnTo>
                  <a:close/>
                  <a:moveTo>
                    <a:pt x="9050" y="5073"/>
                  </a:moveTo>
                  <a:lnTo>
                    <a:pt x="9050" y="9097"/>
                  </a:lnTo>
                  <a:lnTo>
                    <a:pt x="8264" y="9097"/>
                  </a:lnTo>
                  <a:lnTo>
                    <a:pt x="8264" y="5073"/>
                  </a:lnTo>
                  <a:close/>
                  <a:moveTo>
                    <a:pt x="7597" y="0"/>
                  </a:moveTo>
                  <a:lnTo>
                    <a:pt x="7597" y="9097"/>
                  </a:lnTo>
                  <a:lnTo>
                    <a:pt x="6811" y="9097"/>
                  </a:lnTo>
                  <a:lnTo>
                    <a:pt x="6811" y="1477"/>
                  </a:lnTo>
                  <a:lnTo>
                    <a:pt x="4668" y="1477"/>
                  </a:lnTo>
                  <a:lnTo>
                    <a:pt x="4668" y="9097"/>
                  </a:lnTo>
                  <a:lnTo>
                    <a:pt x="3882" y="9097"/>
                  </a:lnTo>
                  <a:lnTo>
                    <a:pt x="3882" y="2930"/>
                  </a:lnTo>
                  <a:lnTo>
                    <a:pt x="1739" y="2930"/>
                  </a:lnTo>
                  <a:lnTo>
                    <a:pt x="1739" y="9097"/>
                  </a:lnTo>
                  <a:lnTo>
                    <a:pt x="0" y="9097"/>
                  </a:lnTo>
                  <a:lnTo>
                    <a:pt x="0" y="9764"/>
                  </a:lnTo>
                  <a:lnTo>
                    <a:pt x="11479" y="9764"/>
                  </a:lnTo>
                  <a:lnTo>
                    <a:pt x="11479" y="9097"/>
                  </a:lnTo>
                  <a:lnTo>
                    <a:pt x="9740" y="9097"/>
                  </a:lnTo>
                  <a:lnTo>
                    <a:pt x="9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1879" name="Google Shape;1879;p47"/>
            <p:cNvSpPr/>
            <p:nvPr/>
          </p:nvSpPr>
          <p:spPr>
            <a:xfrm>
              <a:off x="7087871" y="2775468"/>
              <a:ext cx="42777" cy="20359"/>
            </a:xfrm>
            <a:custGeom>
              <a:avLst/>
              <a:gdLst/>
              <a:ahLst/>
              <a:cxnLst/>
              <a:rect l="l" t="t" r="r" b="b"/>
              <a:pathLst>
                <a:path w="1454" h="692" extrusionOk="0">
                  <a:moveTo>
                    <a:pt x="1" y="1"/>
                  </a:moveTo>
                  <a:lnTo>
                    <a:pt x="1" y="692"/>
                  </a:lnTo>
                  <a:lnTo>
                    <a:pt x="1454" y="692"/>
                  </a:lnTo>
                  <a:lnTo>
                    <a:pt x="1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1880" name="Google Shape;1880;p47"/>
            <p:cNvSpPr/>
            <p:nvPr/>
          </p:nvSpPr>
          <p:spPr>
            <a:xfrm>
              <a:off x="7173364" y="2775468"/>
              <a:ext cx="42747" cy="20359"/>
            </a:xfrm>
            <a:custGeom>
              <a:avLst/>
              <a:gdLst/>
              <a:ahLst/>
              <a:cxnLst/>
              <a:rect l="l" t="t" r="r" b="b"/>
              <a:pathLst>
                <a:path w="1453"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1881" name="Google Shape;1881;p47"/>
            <p:cNvSpPr/>
            <p:nvPr/>
          </p:nvSpPr>
          <p:spPr>
            <a:xfrm>
              <a:off x="7259534" y="2775468"/>
              <a:ext cx="42777" cy="20359"/>
            </a:xfrm>
            <a:custGeom>
              <a:avLst/>
              <a:gdLst/>
              <a:ahLst/>
              <a:cxnLst/>
              <a:rect l="l" t="t" r="r" b="b"/>
              <a:pathLst>
                <a:path w="1454"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grpSp>
      <p:sp>
        <p:nvSpPr>
          <p:cNvPr id="1882" name="Google Shape;1882;p47"/>
          <p:cNvSpPr/>
          <p:nvPr/>
        </p:nvSpPr>
        <p:spPr>
          <a:xfrm>
            <a:off x="2735982" y="2897122"/>
            <a:ext cx="301028" cy="301628"/>
          </a:xfrm>
          <a:custGeom>
            <a:avLst/>
            <a:gdLst/>
            <a:ahLst/>
            <a:cxnLst/>
            <a:rect l="l" t="t" r="r" b="b"/>
            <a:pathLst>
              <a:path w="11527" h="11550" extrusionOk="0">
                <a:moveTo>
                  <a:pt x="2716" y="667"/>
                </a:moveTo>
                <a:lnTo>
                  <a:pt x="2716" y="2667"/>
                </a:lnTo>
                <a:lnTo>
                  <a:pt x="715" y="2667"/>
                </a:lnTo>
                <a:lnTo>
                  <a:pt x="715" y="1667"/>
                </a:lnTo>
                <a:cubicBezTo>
                  <a:pt x="691" y="1119"/>
                  <a:pt x="1144" y="667"/>
                  <a:pt x="1715" y="667"/>
                </a:cubicBezTo>
                <a:close/>
                <a:moveTo>
                  <a:pt x="9884" y="667"/>
                </a:moveTo>
                <a:cubicBezTo>
                  <a:pt x="10431" y="667"/>
                  <a:pt x="10884" y="1119"/>
                  <a:pt x="10884" y="1667"/>
                </a:cubicBezTo>
                <a:lnTo>
                  <a:pt x="10884" y="2667"/>
                </a:lnTo>
                <a:lnTo>
                  <a:pt x="8884" y="2667"/>
                </a:lnTo>
                <a:lnTo>
                  <a:pt x="8884" y="667"/>
                </a:lnTo>
                <a:close/>
                <a:moveTo>
                  <a:pt x="5454" y="1334"/>
                </a:moveTo>
                <a:lnTo>
                  <a:pt x="5454" y="2786"/>
                </a:lnTo>
                <a:cubicBezTo>
                  <a:pt x="5454" y="4239"/>
                  <a:pt x="4264" y="5430"/>
                  <a:pt x="2811" y="5430"/>
                </a:cubicBezTo>
                <a:lnTo>
                  <a:pt x="1358" y="5430"/>
                </a:lnTo>
                <a:lnTo>
                  <a:pt x="1358" y="3358"/>
                </a:lnTo>
                <a:lnTo>
                  <a:pt x="3382" y="3358"/>
                </a:lnTo>
                <a:lnTo>
                  <a:pt x="3382" y="1334"/>
                </a:lnTo>
                <a:close/>
                <a:moveTo>
                  <a:pt x="8193" y="1334"/>
                </a:moveTo>
                <a:lnTo>
                  <a:pt x="8193" y="3358"/>
                </a:lnTo>
                <a:lnTo>
                  <a:pt x="10217" y="3358"/>
                </a:lnTo>
                <a:lnTo>
                  <a:pt x="10217" y="5430"/>
                </a:lnTo>
                <a:lnTo>
                  <a:pt x="8764" y="5430"/>
                </a:lnTo>
                <a:cubicBezTo>
                  <a:pt x="7312" y="5430"/>
                  <a:pt x="6121" y="4239"/>
                  <a:pt x="6121" y="2786"/>
                </a:cubicBezTo>
                <a:lnTo>
                  <a:pt x="6121" y="1334"/>
                </a:lnTo>
                <a:close/>
                <a:moveTo>
                  <a:pt x="5811" y="4239"/>
                </a:moveTo>
                <a:cubicBezTo>
                  <a:pt x="6121" y="4906"/>
                  <a:pt x="6645" y="5430"/>
                  <a:pt x="7336" y="5763"/>
                </a:cubicBezTo>
                <a:cubicBezTo>
                  <a:pt x="6693" y="6097"/>
                  <a:pt x="6145" y="6620"/>
                  <a:pt x="5811" y="7287"/>
                </a:cubicBezTo>
                <a:cubicBezTo>
                  <a:pt x="5502" y="6620"/>
                  <a:pt x="4954" y="6097"/>
                  <a:pt x="4311" y="5763"/>
                </a:cubicBezTo>
                <a:cubicBezTo>
                  <a:pt x="4954" y="5430"/>
                  <a:pt x="5502" y="4906"/>
                  <a:pt x="5811" y="4239"/>
                </a:cubicBezTo>
                <a:close/>
                <a:moveTo>
                  <a:pt x="2811" y="6097"/>
                </a:moveTo>
                <a:cubicBezTo>
                  <a:pt x="4264" y="6097"/>
                  <a:pt x="5454" y="7287"/>
                  <a:pt x="5454" y="8740"/>
                </a:cubicBezTo>
                <a:lnTo>
                  <a:pt x="5454" y="10193"/>
                </a:lnTo>
                <a:lnTo>
                  <a:pt x="3382" y="10193"/>
                </a:lnTo>
                <a:lnTo>
                  <a:pt x="3382" y="8145"/>
                </a:lnTo>
                <a:lnTo>
                  <a:pt x="1358" y="8145"/>
                </a:lnTo>
                <a:lnTo>
                  <a:pt x="1358" y="6097"/>
                </a:lnTo>
                <a:close/>
                <a:moveTo>
                  <a:pt x="10217" y="6097"/>
                </a:moveTo>
                <a:lnTo>
                  <a:pt x="10217" y="8168"/>
                </a:lnTo>
                <a:lnTo>
                  <a:pt x="8193" y="8168"/>
                </a:lnTo>
                <a:lnTo>
                  <a:pt x="8193" y="10193"/>
                </a:lnTo>
                <a:lnTo>
                  <a:pt x="6121" y="10193"/>
                </a:lnTo>
                <a:lnTo>
                  <a:pt x="6121" y="8740"/>
                </a:lnTo>
                <a:cubicBezTo>
                  <a:pt x="6121" y="7287"/>
                  <a:pt x="7312" y="6097"/>
                  <a:pt x="8764" y="6097"/>
                </a:cubicBezTo>
                <a:close/>
                <a:moveTo>
                  <a:pt x="2716" y="8835"/>
                </a:moveTo>
                <a:lnTo>
                  <a:pt x="2716" y="10836"/>
                </a:lnTo>
                <a:lnTo>
                  <a:pt x="1715" y="10836"/>
                </a:lnTo>
                <a:cubicBezTo>
                  <a:pt x="1168" y="10836"/>
                  <a:pt x="739" y="10383"/>
                  <a:pt x="739" y="9835"/>
                </a:cubicBezTo>
                <a:lnTo>
                  <a:pt x="739" y="8835"/>
                </a:lnTo>
                <a:close/>
                <a:moveTo>
                  <a:pt x="10884" y="8835"/>
                </a:moveTo>
                <a:lnTo>
                  <a:pt x="10884" y="9835"/>
                </a:lnTo>
                <a:cubicBezTo>
                  <a:pt x="10884" y="10383"/>
                  <a:pt x="10431" y="10836"/>
                  <a:pt x="9884" y="10836"/>
                </a:cubicBezTo>
                <a:lnTo>
                  <a:pt x="8884" y="10836"/>
                </a:lnTo>
                <a:lnTo>
                  <a:pt x="8884" y="8835"/>
                </a:lnTo>
                <a:close/>
                <a:moveTo>
                  <a:pt x="8193" y="0"/>
                </a:moveTo>
                <a:lnTo>
                  <a:pt x="8193" y="643"/>
                </a:lnTo>
                <a:lnTo>
                  <a:pt x="3382" y="643"/>
                </a:lnTo>
                <a:lnTo>
                  <a:pt x="3382" y="24"/>
                </a:lnTo>
                <a:lnTo>
                  <a:pt x="1668" y="24"/>
                </a:lnTo>
                <a:cubicBezTo>
                  <a:pt x="763" y="24"/>
                  <a:pt x="1" y="762"/>
                  <a:pt x="1" y="1691"/>
                </a:cubicBezTo>
                <a:lnTo>
                  <a:pt x="1" y="3358"/>
                </a:lnTo>
                <a:lnTo>
                  <a:pt x="668" y="3358"/>
                </a:lnTo>
                <a:lnTo>
                  <a:pt x="668" y="8168"/>
                </a:lnTo>
                <a:lnTo>
                  <a:pt x="1" y="8168"/>
                </a:lnTo>
                <a:lnTo>
                  <a:pt x="1" y="9883"/>
                </a:lnTo>
                <a:cubicBezTo>
                  <a:pt x="1" y="10788"/>
                  <a:pt x="763" y="11550"/>
                  <a:pt x="1668" y="11550"/>
                </a:cubicBezTo>
                <a:lnTo>
                  <a:pt x="3382" y="11550"/>
                </a:lnTo>
                <a:lnTo>
                  <a:pt x="3382" y="10907"/>
                </a:lnTo>
                <a:lnTo>
                  <a:pt x="8193" y="10907"/>
                </a:lnTo>
                <a:lnTo>
                  <a:pt x="8193" y="11550"/>
                </a:lnTo>
                <a:lnTo>
                  <a:pt x="9860" y="11550"/>
                </a:lnTo>
                <a:cubicBezTo>
                  <a:pt x="10789" y="11550"/>
                  <a:pt x="11527" y="10788"/>
                  <a:pt x="11527" y="9883"/>
                </a:cubicBezTo>
                <a:lnTo>
                  <a:pt x="11527" y="8216"/>
                </a:lnTo>
                <a:lnTo>
                  <a:pt x="10908" y="8216"/>
                </a:lnTo>
                <a:lnTo>
                  <a:pt x="10908" y="3358"/>
                </a:lnTo>
                <a:lnTo>
                  <a:pt x="11527" y="3358"/>
                </a:lnTo>
                <a:lnTo>
                  <a:pt x="11527" y="1667"/>
                </a:lnTo>
                <a:cubicBezTo>
                  <a:pt x="11527" y="738"/>
                  <a:pt x="10789" y="0"/>
                  <a:pt x="98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1883" name="Google Shape;1883;p47"/>
          <p:cNvSpPr/>
          <p:nvPr/>
        </p:nvSpPr>
        <p:spPr>
          <a:xfrm>
            <a:off x="2745607" y="3939942"/>
            <a:ext cx="302281" cy="302908"/>
          </a:xfrm>
          <a:custGeom>
            <a:avLst/>
            <a:gdLst/>
            <a:ahLst/>
            <a:cxnLst/>
            <a:rect l="l" t="t" r="r" b="b"/>
            <a:pathLst>
              <a:path w="11575" h="11599" extrusionOk="0">
                <a:moveTo>
                  <a:pt x="5811" y="2001"/>
                </a:moveTo>
                <a:cubicBezTo>
                  <a:pt x="6002" y="2001"/>
                  <a:pt x="6192" y="2168"/>
                  <a:pt x="6192" y="2382"/>
                </a:cubicBezTo>
                <a:cubicBezTo>
                  <a:pt x="6192" y="2597"/>
                  <a:pt x="6002" y="2763"/>
                  <a:pt x="5811" y="2763"/>
                </a:cubicBezTo>
                <a:cubicBezTo>
                  <a:pt x="5597" y="2763"/>
                  <a:pt x="5406" y="2597"/>
                  <a:pt x="5406" y="2382"/>
                </a:cubicBezTo>
                <a:cubicBezTo>
                  <a:pt x="5382" y="2168"/>
                  <a:pt x="5573" y="2001"/>
                  <a:pt x="5811" y="2001"/>
                </a:cubicBezTo>
                <a:close/>
                <a:moveTo>
                  <a:pt x="2787" y="1620"/>
                </a:moveTo>
                <a:lnTo>
                  <a:pt x="3358" y="2406"/>
                </a:lnTo>
                <a:lnTo>
                  <a:pt x="2787" y="3216"/>
                </a:lnTo>
                <a:lnTo>
                  <a:pt x="739" y="3216"/>
                </a:lnTo>
                <a:lnTo>
                  <a:pt x="739" y="1620"/>
                </a:lnTo>
                <a:close/>
                <a:moveTo>
                  <a:pt x="5811" y="5383"/>
                </a:moveTo>
                <a:cubicBezTo>
                  <a:pt x="6002" y="5383"/>
                  <a:pt x="6192" y="5574"/>
                  <a:pt x="6192" y="5788"/>
                </a:cubicBezTo>
                <a:cubicBezTo>
                  <a:pt x="6192" y="5978"/>
                  <a:pt x="6002" y="6169"/>
                  <a:pt x="5811" y="6169"/>
                </a:cubicBezTo>
                <a:cubicBezTo>
                  <a:pt x="5597" y="6169"/>
                  <a:pt x="5406" y="5978"/>
                  <a:pt x="5406" y="5788"/>
                </a:cubicBezTo>
                <a:cubicBezTo>
                  <a:pt x="5406" y="5574"/>
                  <a:pt x="5597" y="5383"/>
                  <a:pt x="5811" y="5383"/>
                </a:cubicBezTo>
                <a:close/>
                <a:moveTo>
                  <a:pt x="10860" y="4978"/>
                </a:moveTo>
                <a:lnTo>
                  <a:pt x="10860" y="6574"/>
                </a:lnTo>
                <a:lnTo>
                  <a:pt x="8812" y="6574"/>
                </a:lnTo>
                <a:lnTo>
                  <a:pt x="8240" y="5788"/>
                </a:lnTo>
                <a:lnTo>
                  <a:pt x="8812" y="4978"/>
                </a:lnTo>
                <a:close/>
                <a:moveTo>
                  <a:pt x="5811" y="8765"/>
                </a:moveTo>
                <a:cubicBezTo>
                  <a:pt x="6002" y="8765"/>
                  <a:pt x="6192" y="8931"/>
                  <a:pt x="6192" y="9146"/>
                </a:cubicBezTo>
                <a:cubicBezTo>
                  <a:pt x="6192" y="9360"/>
                  <a:pt x="6002" y="9527"/>
                  <a:pt x="5811" y="9527"/>
                </a:cubicBezTo>
                <a:cubicBezTo>
                  <a:pt x="5597" y="9527"/>
                  <a:pt x="5406" y="9360"/>
                  <a:pt x="5406" y="9146"/>
                </a:cubicBezTo>
                <a:cubicBezTo>
                  <a:pt x="5406" y="8931"/>
                  <a:pt x="5597" y="8765"/>
                  <a:pt x="5811" y="8765"/>
                </a:cubicBezTo>
                <a:close/>
                <a:moveTo>
                  <a:pt x="2787" y="8336"/>
                </a:moveTo>
                <a:lnTo>
                  <a:pt x="3358" y="9146"/>
                </a:lnTo>
                <a:lnTo>
                  <a:pt x="2787" y="9955"/>
                </a:lnTo>
                <a:lnTo>
                  <a:pt x="739" y="9955"/>
                </a:lnTo>
                <a:lnTo>
                  <a:pt x="739" y="8336"/>
                </a:lnTo>
                <a:close/>
                <a:moveTo>
                  <a:pt x="5454" y="1"/>
                </a:moveTo>
                <a:lnTo>
                  <a:pt x="5454" y="1382"/>
                </a:lnTo>
                <a:cubicBezTo>
                  <a:pt x="5120" y="1501"/>
                  <a:pt x="4882" y="1739"/>
                  <a:pt x="4763" y="2049"/>
                </a:cubicBezTo>
                <a:lnTo>
                  <a:pt x="3906" y="2049"/>
                </a:lnTo>
                <a:lnTo>
                  <a:pt x="3096" y="930"/>
                </a:lnTo>
                <a:lnTo>
                  <a:pt x="0" y="930"/>
                </a:lnTo>
                <a:lnTo>
                  <a:pt x="0" y="3906"/>
                </a:lnTo>
                <a:lnTo>
                  <a:pt x="3096" y="3906"/>
                </a:lnTo>
                <a:lnTo>
                  <a:pt x="3906" y="2763"/>
                </a:lnTo>
                <a:lnTo>
                  <a:pt x="4763" y="2763"/>
                </a:lnTo>
                <a:cubicBezTo>
                  <a:pt x="4882" y="3097"/>
                  <a:pt x="5120" y="3335"/>
                  <a:pt x="5454" y="3454"/>
                </a:cubicBezTo>
                <a:lnTo>
                  <a:pt x="5454" y="4788"/>
                </a:lnTo>
                <a:cubicBezTo>
                  <a:pt x="5025" y="4954"/>
                  <a:pt x="4692" y="5335"/>
                  <a:pt x="4692" y="5812"/>
                </a:cubicBezTo>
                <a:cubicBezTo>
                  <a:pt x="4692" y="6288"/>
                  <a:pt x="5001" y="6669"/>
                  <a:pt x="5454" y="6812"/>
                </a:cubicBezTo>
                <a:lnTo>
                  <a:pt x="5454" y="8169"/>
                </a:lnTo>
                <a:cubicBezTo>
                  <a:pt x="5120" y="8288"/>
                  <a:pt x="4882" y="8526"/>
                  <a:pt x="4763" y="8836"/>
                </a:cubicBezTo>
                <a:lnTo>
                  <a:pt x="3906" y="8836"/>
                </a:lnTo>
                <a:lnTo>
                  <a:pt x="3096" y="7717"/>
                </a:lnTo>
                <a:lnTo>
                  <a:pt x="0" y="7717"/>
                </a:lnTo>
                <a:lnTo>
                  <a:pt x="0" y="10694"/>
                </a:lnTo>
                <a:lnTo>
                  <a:pt x="3096" y="10694"/>
                </a:lnTo>
                <a:lnTo>
                  <a:pt x="3906" y="9551"/>
                </a:lnTo>
                <a:lnTo>
                  <a:pt x="4763" y="9551"/>
                </a:lnTo>
                <a:cubicBezTo>
                  <a:pt x="4882" y="9884"/>
                  <a:pt x="5120" y="10122"/>
                  <a:pt x="5454" y="10241"/>
                </a:cubicBezTo>
                <a:lnTo>
                  <a:pt x="5454" y="11599"/>
                </a:lnTo>
                <a:lnTo>
                  <a:pt x="6121" y="11599"/>
                </a:lnTo>
                <a:lnTo>
                  <a:pt x="6121" y="10241"/>
                </a:lnTo>
                <a:cubicBezTo>
                  <a:pt x="6549" y="10098"/>
                  <a:pt x="6883" y="9717"/>
                  <a:pt x="6883" y="9217"/>
                </a:cubicBezTo>
                <a:cubicBezTo>
                  <a:pt x="6883" y="8741"/>
                  <a:pt x="6573" y="8360"/>
                  <a:pt x="6121" y="8217"/>
                </a:cubicBezTo>
                <a:lnTo>
                  <a:pt x="6121" y="6883"/>
                </a:lnTo>
                <a:cubicBezTo>
                  <a:pt x="6454" y="6764"/>
                  <a:pt x="6692" y="6526"/>
                  <a:pt x="6811" y="6193"/>
                </a:cubicBezTo>
                <a:lnTo>
                  <a:pt x="7669" y="6193"/>
                </a:lnTo>
                <a:lnTo>
                  <a:pt x="8478" y="7312"/>
                </a:lnTo>
                <a:lnTo>
                  <a:pt x="11574" y="7312"/>
                </a:lnTo>
                <a:lnTo>
                  <a:pt x="11574" y="4335"/>
                </a:lnTo>
                <a:lnTo>
                  <a:pt x="8454" y="4335"/>
                </a:lnTo>
                <a:lnTo>
                  <a:pt x="8454" y="4288"/>
                </a:lnTo>
                <a:lnTo>
                  <a:pt x="7645" y="5407"/>
                </a:lnTo>
                <a:lnTo>
                  <a:pt x="6811" y="5407"/>
                </a:lnTo>
                <a:cubicBezTo>
                  <a:pt x="6692" y="5097"/>
                  <a:pt x="6454" y="4859"/>
                  <a:pt x="6121" y="4740"/>
                </a:cubicBezTo>
                <a:lnTo>
                  <a:pt x="6121" y="3406"/>
                </a:lnTo>
                <a:cubicBezTo>
                  <a:pt x="6549" y="3240"/>
                  <a:pt x="6883" y="2859"/>
                  <a:pt x="6883" y="2382"/>
                </a:cubicBezTo>
                <a:cubicBezTo>
                  <a:pt x="6883" y="1906"/>
                  <a:pt x="6573" y="1525"/>
                  <a:pt x="6121" y="1382"/>
                </a:cubicBezTo>
                <a:lnTo>
                  <a:pt x="61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2"/>
        <p:cNvGrpSpPr/>
        <p:nvPr/>
      </p:nvGrpSpPr>
      <p:grpSpPr>
        <a:xfrm>
          <a:off x="0" y="0"/>
          <a:ext cx="0" cy="0"/>
          <a:chOff x="0" y="0"/>
          <a:chExt cx="0" cy="0"/>
        </a:xfrm>
      </p:grpSpPr>
      <p:sp>
        <p:nvSpPr>
          <p:cNvPr id="1793" name="Google Shape;1793;p46"/>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sz="4500" dirty="0">
                <a:solidFill>
                  <a:schemeClr val="dk2"/>
                </a:solidFill>
                <a:latin typeface="Adelle Sans"/>
              </a:rPr>
              <a:t>Kế hoạch thực hiện</a:t>
            </a:r>
            <a:endParaRPr sz="6000" dirty="0">
              <a:latin typeface="Adelle Sans"/>
            </a:endParaRPr>
          </a:p>
        </p:txBody>
      </p:sp>
      <p:sp>
        <p:nvSpPr>
          <p:cNvPr id="1794" name="Google Shape;1794;p46"/>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03</a:t>
            </a:r>
            <a:endParaRPr dirty="0"/>
          </a:p>
        </p:txBody>
      </p:sp>
      <p:grpSp>
        <p:nvGrpSpPr>
          <p:cNvPr id="1796" name="Google Shape;1796;p46"/>
          <p:cNvGrpSpPr/>
          <p:nvPr/>
        </p:nvGrpSpPr>
        <p:grpSpPr>
          <a:xfrm flipH="1">
            <a:off x="2124013" y="1936921"/>
            <a:ext cx="793256" cy="182899"/>
            <a:chOff x="2685575" y="2835950"/>
            <a:chExt cx="433000" cy="99825"/>
          </a:xfrm>
        </p:grpSpPr>
        <p:sp>
          <p:nvSpPr>
            <p:cNvPr id="1797" name="Google Shape;1797;p4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1" name="Google Shape;1801;p46"/>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rgbClr val="FFFFFF"/>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6"/>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03" name="Google Shape;1803;p46"/>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147729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grpSp>
        <p:nvGrpSpPr>
          <p:cNvPr id="1906" name="Google Shape;1906;p49"/>
          <p:cNvGrpSpPr/>
          <p:nvPr/>
        </p:nvGrpSpPr>
        <p:grpSpPr>
          <a:xfrm>
            <a:off x="6622850" y="-2018079"/>
            <a:ext cx="4000413" cy="3175881"/>
            <a:chOff x="5207925" y="-1994879"/>
            <a:chExt cx="4000413" cy="3175881"/>
          </a:xfrm>
        </p:grpSpPr>
        <p:sp>
          <p:nvSpPr>
            <p:cNvPr id="1907" name="Google Shape;1907;p4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11126;p82">
            <a:extLst>
              <a:ext uri="{FF2B5EF4-FFF2-40B4-BE49-F238E27FC236}">
                <a16:creationId xmlns:a16="http://schemas.microsoft.com/office/drawing/2014/main" id="{B6B68838-5587-A62E-520B-E45C67C7C681}"/>
              </a:ext>
            </a:extLst>
          </p:cNvPr>
          <p:cNvGrpSpPr/>
          <p:nvPr/>
        </p:nvGrpSpPr>
        <p:grpSpPr>
          <a:xfrm>
            <a:off x="772212" y="2234048"/>
            <a:ext cx="6489700" cy="666740"/>
            <a:chOff x="238125" y="2506075"/>
            <a:chExt cx="7115411" cy="673075"/>
          </a:xfrm>
        </p:grpSpPr>
        <p:sp>
          <p:nvSpPr>
            <p:cNvPr id="33" name="Google Shape;11127;p82">
              <a:extLst>
                <a:ext uri="{FF2B5EF4-FFF2-40B4-BE49-F238E27FC236}">
                  <a16:creationId xmlns:a16="http://schemas.microsoft.com/office/drawing/2014/main" id="{02E05717-8155-9B3E-C3D8-EAE3AF4D02C2}"/>
                </a:ext>
              </a:extLst>
            </p:cNvPr>
            <p:cNvSpPr/>
            <p:nvPr/>
          </p:nvSpPr>
          <p:spPr>
            <a:xfrm>
              <a:off x="238125" y="2506075"/>
              <a:ext cx="1643150"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1128;p82">
              <a:extLst>
                <a:ext uri="{FF2B5EF4-FFF2-40B4-BE49-F238E27FC236}">
                  <a16:creationId xmlns:a16="http://schemas.microsoft.com/office/drawing/2014/main" id="{3F3A2AB9-18C4-82C3-68C7-F476E48E20E4}"/>
                </a:ext>
              </a:extLst>
            </p:cNvPr>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1129;p82">
              <a:extLst>
                <a:ext uri="{FF2B5EF4-FFF2-40B4-BE49-F238E27FC236}">
                  <a16:creationId xmlns:a16="http://schemas.microsoft.com/office/drawing/2014/main" id="{E3F5D6F3-9F28-752C-6877-9B0E80F7820A}"/>
                </a:ext>
              </a:extLst>
            </p:cNvPr>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130;p82">
              <a:extLst>
                <a:ext uri="{FF2B5EF4-FFF2-40B4-BE49-F238E27FC236}">
                  <a16:creationId xmlns:a16="http://schemas.microsoft.com/office/drawing/2014/main" id="{C17E4E86-7461-CDAA-0AC3-4DE1B699F669}"/>
                </a:ext>
              </a:extLst>
            </p:cNvPr>
            <p:cNvSpPr/>
            <p:nvPr/>
          </p:nvSpPr>
          <p:spPr>
            <a:xfrm>
              <a:off x="570961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131;p82">
              <a:extLst>
                <a:ext uri="{FF2B5EF4-FFF2-40B4-BE49-F238E27FC236}">
                  <a16:creationId xmlns:a16="http://schemas.microsoft.com/office/drawing/2014/main" id="{5211413D-00A3-C93A-1981-DB3CE1C792DC}"/>
                </a:ext>
              </a:extLst>
            </p:cNvPr>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718ADBC4-C9A2-BDCC-796F-981275B4D205}"/>
              </a:ext>
            </a:extLst>
          </p:cNvPr>
          <p:cNvSpPr txBox="1"/>
          <p:nvPr/>
        </p:nvSpPr>
        <p:spPr>
          <a:xfrm>
            <a:off x="334912" y="1604918"/>
            <a:ext cx="1776448" cy="307777"/>
          </a:xfrm>
          <a:prstGeom prst="rect">
            <a:avLst/>
          </a:prstGeom>
          <a:noFill/>
        </p:spPr>
        <p:txBody>
          <a:bodyPr wrap="none" rtlCol="0">
            <a:spAutoFit/>
          </a:bodyPr>
          <a:lstStyle/>
          <a:p>
            <a:r>
              <a:rPr lang="en-US" dirty="0" err="1">
                <a:solidFill>
                  <a:schemeClr val="bg1"/>
                </a:solidFill>
              </a:rPr>
              <a:t>Tìm</a:t>
            </a:r>
            <a:r>
              <a:rPr lang="en-US" dirty="0">
                <a:solidFill>
                  <a:schemeClr val="bg1"/>
                </a:solidFill>
              </a:rPr>
              <a:t> </a:t>
            </a:r>
            <a:r>
              <a:rPr lang="en-US" dirty="0" err="1">
                <a:solidFill>
                  <a:schemeClr val="bg1"/>
                </a:solidFill>
              </a:rPr>
              <a:t>hiểu</a:t>
            </a:r>
            <a:r>
              <a:rPr lang="en-US" dirty="0">
                <a:solidFill>
                  <a:schemeClr val="bg1"/>
                </a:solidFill>
              </a:rPr>
              <a:t> </a:t>
            </a:r>
            <a:r>
              <a:rPr lang="en-US" dirty="0" err="1">
                <a:solidFill>
                  <a:schemeClr val="bg1"/>
                </a:solidFill>
              </a:rPr>
              <a:t>về</a:t>
            </a:r>
            <a:r>
              <a:rPr lang="en-US" dirty="0">
                <a:solidFill>
                  <a:schemeClr val="bg1"/>
                </a:solidFill>
              </a:rPr>
              <a:t> Python </a:t>
            </a:r>
          </a:p>
        </p:txBody>
      </p:sp>
      <p:sp>
        <p:nvSpPr>
          <p:cNvPr id="7" name="TextBox 6">
            <a:extLst>
              <a:ext uri="{FF2B5EF4-FFF2-40B4-BE49-F238E27FC236}">
                <a16:creationId xmlns:a16="http://schemas.microsoft.com/office/drawing/2014/main" id="{9FB20D80-43E2-F184-B76C-8F75B4A3DA39}"/>
              </a:ext>
            </a:extLst>
          </p:cNvPr>
          <p:cNvSpPr txBox="1"/>
          <p:nvPr/>
        </p:nvSpPr>
        <p:spPr>
          <a:xfrm>
            <a:off x="1848992" y="3259751"/>
            <a:ext cx="1587294" cy="307777"/>
          </a:xfrm>
          <a:prstGeom prst="rect">
            <a:avLst/>
          </a:prstGeom>
          <a:noFill/>
        </p:spPr>
        <p:txBody>
          <a:bodyPr wrap="none" rtlCol="0">
            <a:spAutoFit/>
          </a:bodyPr>
          <a:lstStyle/>
          <a:p>
            <a:r>
              <a:rPr lang="en-US" dirty="0" err="1">
                <a:solidFill>
                  <a:schemeClr val="bg1"/>
                </a:solidFill>
              </a:rPr>
              <a:t>Tìm</a:t>
            </a:r>
            <a:r>
              <a:rPr lang="en-US" dirty="0">
                <a:solidFill>
                  <a:schemeClr val="bg1"/>
                </a:solidFill>
              </a:rPr>
              <a:t> </a:t>
            </a:r>
            <a:r>
              <a:rPr lang="en-US" dirty="0" err="1">
                <a:solidFill>
                  <a:schemeClr val="bg1"/>
                </a:solidFill>
              </a:rPr>
              <a:t>hiểu</a:t>
            </a:r>
            <a:r>
              <a:rPr lang="en-US" dirty="0">
                <a:solidFill>
                  <a:schemeClr val="bg1"/>
                </a:solidFill>
              </a:rPr>
              <a:t> </a:t>
            </a:r>
            <a:r>
              <a:rPr lang="en-US" dirty="0" err="1">
                <a:solidFill>
                  <a:schemeClr val="bg1"/>
                </a:solidFill>
              </a:rPr>
              <a:t>về</a:t>
            </a:r>
            <a:r>
              <a:rPr lang="en-US" dirty="0">
                <a:solidFill>
                  <a:schemeClr val="bg1"/>
                </a:solidFill>
              </a:rPr>
              <a:t> Rasa</a:t>
            </a:r>
          </a:p>
        </p:txBody>
      </p:sp>
      <p:sp>
        <p:nvSpPr>
          <p:cNvPr id="8" name="TextBox 7">
            <a:extLst>
              <a:ext uri="{FF2B5EF4-FFF2-40B4-BE49-F238E27FC236}">
                <a16:creationId xmlns:a16="http://schemas.microsoft.com/office/drawing/2014/main" id="{3F650D04-1CDD-9D03-7921-0A1317BFDDF0}"/>
              </a:ext>
            </a:extLst>
          </p:cNvPr>
          <p:cNvSpPr txBox="1"/>
          <p:nvPr/>
        </p:nvSpPr>
        <p:spPr>
          <a:xfrm>
            <a:off x="3187577" y="1561267"/>
            <a:ext cx="1384423" cy="307777"/>
          </a:xfrm>
          <a:prstGeom prst="rect">
            <a:avLst/>
          </a:prstGeom>
          <a:noFill/>
        </p:spPr>
        <p:txBody>
          <a:bodyPr wrap="square" rtlCol="0">
            <a:spAutoFit/>
          </a:bodyPr>
          <a:lstStyle/>
          <a:p>
            <a:r>
              <a:rPr lang="en-US" dirty="0">
                <a:solidFill>
                  <a:schemeClr val="bg1"/>
                </a:solidFill>
              </a:rPr>
              <a:t>Thu </a:t>
            </a:r>
            <a:r>
              <a:rPr lang="en-US" dirty="0" err="1">
                <a:solidFill>
                  <a:schemeClr val="bg1"/>
                </a:solidFill>
              </a:rPr>
              <a:t>thập</a:t>
            </a:r>
            <a:r>
              <a:rPr lang="en-US" dirty="0">
                <a:solidFill>
                  <a:schemeClr val="bg1"/>
                </a:solidFill>
              </a:rPr>
              <a:t> data</a:t>
            </a:r>
          </a:p>
        </p:txBody>
      </p:sp>
      <p:sp>
        <p:nvSpPr>
          <p:cNvPr id="9" name="TextBox 8">
            <a:extLst>
              <a:ext uri="{FF2B5EF4-FFF2-40B4-BE49-F238E27FC236}">
                <a16:creationId xmlns:a16="http://schemas.microsoft.com/office/drawing/2014/main" id="{5726F702-477F-B429-7862-19374ABC0088}"/>
              </a:ext>
            </a:extLst>
          </p:cNvPr>
          <p:cNvSpPr txBox="1"/>
          <p:nvPr/>
        </p:nvSpPr>
        <p:spPr>
          <a:xfrm>
            <a:off x="4411513" y="3259751"/>
            <a:ext cx="1705916" cy="307777"/>
          </a:xfrm>
          <a:prstGeom prst="rect">
            <a:avLst/>
          </a:prstGeom>
          <a:noFill/>
        </p:spPr>
        <p:txBody>
          <a:bodyPr wrap="none" rtlCol="0">
            <a:spAutoFit/>
          </a:bodyPr>
          <a:lstStyle/>
          <a:p>
            <a:r>
              <a:rPr lang="en-US" dirty="0" err="1">
                <a:solidFill>
                  <a:schemeClr val="bg1"/>
                </a:solidFill>
              </a:rPr>
              <a:t>Tìm</a:t>
            </a:r>
            <a:r>
              <a:rPr lang="en-US" dirty="0">
                <a:solidFill>
                  <a:schemeClr val="bg1"/>
                </a:solidFill>
              </a:rPr>
              <a:t> </a:t>
            </a:r>
            <a:r>
              <a:rPr lang="en-US" dirty="0" err="1">
                <a:solidFill>
                  <a:schemeClr val="bg1"/>
                </a:solidFill>
              </a:rPr>
              <a:t>hiểu</a:t>
            </a:r>
            <a:r>
              <a:rPr lang="en-US" dirty="0">
                <a:solidFill>
                  <a:schemeClr val="bg1"/>
                </a:solidFill>
              </a:rPr>
              <a:t> </a:t>
            </a:r>
            <a:r>
              <a:rPr lang="en-US" dirty="0" err="1">
                <a:solidFill>
                  <a:schemeClr val="bg1"/>
                </a:solidFill>
              </a:rPr>
              <a:t>về</a:t>
            </a:r>
            <a:r>
              <a:rPr lang="en-US" dirty="0">
                <a:solidFill>
                  <a:schemeClr val="bg1"/>
                </a:solidFill>
              </a:rPr>
              <a:t> model </a:t>
            </a:r>
          </a:p>
        </p:txBody>
      </p:sp>
      <p:sp>
        <p:nvSpPr>
          <p:cNvPr id="10" name="TextBox 9">
            <a:extLst>
              <a:ext uri="{FF2B5EF4-FFF2-40B4-BE49-F238E27FC236}">
                <a16:creationId xmlns:a16="http://schemas.microsoft.com/office/drawing/2014/main" id="{BCC44581-C6CC-943E-A217-2319BE2D0F71}"/>
              </a:ext>
            </a:extLst>
          </p:cNvPr>
          <p:cNvSpPr txBox="1"/>
          <p:nvPr/>
        </p:nvSpPr>
        <p:spPr>
          <a:xfrm>
            <a:off x="1032218" y="2411836"/>
            <a:ext cx="909223" cy="276999"/>
          </a:xfrm>
          <a:prstGeom prst="rect">
            <a:avLst/>
          </a:prstGeom>
          <a:noFill/>
        </p:spPr>
        <p:txBody>
          <a:bodyPr wrap="none" rtlCol="0">
            <a:spAutoFit/>
          </a:bodyPr>
          <a:lstStyle/>
          <a:p>
            <a:r>
              <a:rPr lang="en-US" sz="1200" dirty="0">
                <a:solidFill>
                  <a:schemeClr val="bg1"/>
                </a:solidFill>
              </a:rPr>
              <a:t>3 </a:t>
            </a:r>
            <a:r>
              <a:rPr lang="en-US" sz="1200" dirty="0" err="1">
                <a:solidFill>
                  <a:schemeClr val="bg1"/>
                </a:solidFill>
              </a:rPr>
              <a:t>tuần</a:t>
            </a:r>
            <a:r>
              <a:rPr lang="en-US" sz="1200" dirty="0">
                <a:solidFill>
                  <a:schemeClr val="bg1"/>
                </a:solidFill>
              </a:rPr>
              <a:t> </a:t>
            </a:r>
            <a:r>
              <a:rPr lang="en-US" sz="1200" dirty="0" err="1">
                <a:solidFill>
                  <a:schemeClr val="bg1"/>
                </a:solidFill>
              </a:rPr>
              <a:t>đầu</a:t>
            </a:r>
            <a:endParaRPr lang="en-US" sz="1200" dirty="0">
              <a:solidFill>
                <a:schemeClr val="bg1"/>
              </a:solidFill>
            </a:endParaRPr>
          </a:p>
        </p:txBody>
      </p:sp>
      <p:sp>
        <p:nvSpPr>
          <p:cNvPr id="12" name="TextBox 11">
            <a:extLst>
              <a:ext uri="{FF2B5EF4-FFF2-40B4-BE49-F238E27FC236}">
                <a16:creationId xmlns:a16="http://schemas.microsoft.com/office/drawing/2014/main" id="{68DFDA97-5E4A-B0D4-BCB3-0B7A967DD431}"/>
              </a:ext>
            </a:extLst>
          </p:cNvPr>
          <p:cNvSpPr txBox="1"/>
          <p:nvPr/>
        </p:nvSpPr>
        <p:spPr>
          <a:xfrm>
            <a:off x="5723842" y="1715155"/>
            <a:ext cx="1576072" cy="307777"/>
          </a:xfrm>
          <a:prstGeom prst="rect">
            <a:avLst/>
          </a:prstGeom>
          <a:noFill/>
        </p:spPr>
        <p:txBody>
          <a:bodyPr wrap="none" rtlCol="0">
            <a:spAutoFit/>
          </a:bodyPr>
          <a:lstStyle/>
          <a:p>
            <a:r>
              <a:rPr lang="en-US" dirty="0">
                <a:solidFill>
                  <a:schemeClr val="bg1"/>
                </a:solidFill>
              </a:rPr>
              <a:t>Train, test, debug</a:t>
            </a:r>
          </a:p>
        </p:txBody>
      </p:sp>
      <p:grpSp>
        <p:nvGrpSpPr>
          <p:cNvPr id="45" name="Google Shape;11126;p82">
            <a:extLst>
              <a:ext uri="{FF2B5EF4-FFF2-40B4-BE49-F238E27FC236}">
                <a16:creationId xmlns:a16="http://schemas.microsoft.com/office/drawing/2014/main" id="{67BF7AEB-9B32-AAC1-6932-4D547AAFDF39}"/>
              </a:ext>
            </a:extLst>
          </p:cNvPr>
          <p:cNvGrpSpPr/>
          <p:nvPr/>
        </p:nvGrpSpPr>
        <p:grpSpPr>
          <a:xfrm>
            <a:off x="2019974" y="2234048"/>
            <a:ext cx="6489700" cy="666740"/>
            <a:chOff x="238125" y="2506075"/>
            <a:chExt cx="7115411" cy="673075"/>
          </a:xfrm>
        </p:grpSpPr>
        <p:sp>
          <p:nvSpPr>
            <p:cNvPr id="46" name="Google Shape;11127;p82">
              <a:extLst>
                <a:ext uri="{FF2B5EF4-FFF2-40B4-BE49-F238E27FC236}">
                  <a16:creationId xmlns:a16="http://schemas.microsoft.com/office/drawing/2014/main" id="{E9814E48-3C68-A930-1150-9B395F26C5F1}"/>
                </a:ext>
              </a:extLst>
            </p:cNvPr>
            <p:cNvSpPr/>
            <p:nvPr/>
          </p:nvSpPr>
          <p:spPr>
            <a:xfrm>
              <a:off x="238125" y="2506075"/>
              <a:ext cx="1643150"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1128;p82">
              <a:extLst>
                <a:ext uri="{FF2B5EF4-FFF2-40B4-BE49-F238E27FC236}">
                  <a16:creationId xmlns:a16="http://schemas.microsoft.com/office/drawing/2014/main" id="{99575054-75C6-CA86-EFFD-23178F7F49DB}"/>
                </a:ext>
              </a:extLst>
            </p:cNvPr>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1129;p82">
              <a:extLst>
                <a:ext uri="{FF2B5EF4-FFF2-40B4-BE49-F238E27FC236}">
                  <a16:creationId xmlns:a16="http://schemas.microsoft.com/office/drawing/2014/main" id="{E16614BD-431E-855F-3254-D26E8911181B}"/>
                </a:ext>
              </a:extLst>
            </p:cNvPr>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1130;p82">
              <a:extLst>
                <a:ext uri="{FF2B5EF4-FFF2-40B4-BE49-F238E27FC236}">
                  <a16:creationId xmlns:a16="http://schemas.microsoft.com/office/drawing/2014/main" id="{0374A860-7403-434B-11B4-1CBEDBBB1185}"/>
                </a:ext>
              </a:extLst>
            </p:cNvPr>
            <p:cNvSpPr/>
            <p:nvPr/>
          </p:nvSpPr>
          <p:spPr>
            <a:xfrm>
              <a:off x="570961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131;p82">
              <a:extLst>
                <a:ext uri="{FF2B5EF4-FFF2-40B4-BE49-F238E27FC236}">
                  <a16:creationId xmlns:a16="http://schemas.microsoft.com/office/drawing/2014/main" id="{1C81D1F2-9131-5C95-72A8-86990826C88A}"/>
                </a:ext>
              </a:extLst>
            </p:cNvPr>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 name="TextBox 27">
            <a:extLst>
              <a:ext uri="{FF2B5EF4-FFF2-40B4-BE49-F238E27FC236}">
                <a16:creationId xmlns:a16="http://schemas.microsoft.com/office/drawing/2014/main" id="{E48F9BA4-1DEC-89AB-E442-4147431BE18E}"/>
              </a:ext>
            </a:extLst>
          </p:cNvPr>
          <p:cNvSpPr txBox="1"/>
          <p:nvPr/>
        </p:nvSpPr>
        <p:spPr>
          <a:xfrm>
            <a:off x="7261912" y="3274612"/>
            <a:ext cx="880369" cy="307777"/>
          </a:xfrm>
          <a:prstGeom prst="rect">
            <a:avLst/>
          </a:prstGeom>
          <a:noFill/>
        </p:spPr>
        <p:txBody>
          <a:bodyPr wrap="none" rtlCol="0">
            <a:spAutoFit/>
          </a:bodyPr>
          <a:lstStyle/>
          <a:p>
            <a:r>
              <a:rPr lang="en-US" dirty="0" err="1">
                <a:solidFill>
                  <a:schemeClr val="bg1"/>
                </a:solidFill>
              </a:rPr>
              <a:t>Tổng</a:t>
            </a:r>
            <a:r>
              <a:rPr lang="en-US" dirty="0">
                <a:solidFill>
                  <a:schemeClr val="bg1"/>
                </a:solidFill>
              </a:rPr>
              <a:t> </a:t>
            </a:r>
            <a:r>
              <a:rPr lang="en-US" dirty="0" err="1">
                <a:solidFill>
                  <a:schemeClr val="bg1"/>
                </a:solidFill>
              </a:rPr>
              <a:t>kết</a:t>
            </a:r>
            <a:endParaRPr lang="en-US" dirty="0">
              <a:solidFill>
                <a:schemeClr val="bg1"/>
              </a:solidFill>
            </a:endParaRPr>
          </a:p>
        </p:txBody>
      </p:sp>
      <p:cxnSp>
        <p:nvCxnSpPr>
          <p:cNvPr id="30" name="Straight Connector 29">
            <a:extLst>
              <a:ext uri="{FF2B5EF4-FFF2-40B4-BE49-F238E27FC236}">
                <a16:creationId xmlns:a16="http://schemas.microsoft.com/office/drawing/2014/main" id="{763B0CAD-8B9E-B3AC-0040-BF49A45AE48A}"/>
              </a:ext>
            </a:extLst>
          </p:cNvPr>
          <p:cNvCxnSpPr>
            <a:cxnSpLocks/>
          </p:cNvCxnSpPr>
          <p:nvPr/>
        </p:nvCxnSpPr>
        <p:spPr>
          <a:xfrm>
            <a:off x="1521540" y="2022932"/>
            <a:ext cx="0" cy="211116"/>
          </a:xfrm>
          <a:prstGeom prst="line">
            <a:avLst/>
          </a:prstGeom>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D365D37D-B43A-B26F-57C1-7B3F92280D2A}"/>
              </a:ext>
            </a:extLst>
          </p:cNvPr>
          <p:cNvCxnSpPr>
            <a:cxnSpLocks/>
          </p:cNvCxnSpPr>
          <p:nvPr/>
        </p:nvCxnSpPr>
        <p:spPr>
          <a:xfrm>
            <a:off x="3879788" y="2017822"/>
            <a:ext cx="0" cy="211116"/>
          </a:xfrm>
          <a:prstGeom prst="line">
            <a:avLst/>
          </a:prstGeom>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DCF3A781-7525-2B59-EDB7-4B1C21AEB2DC}"/>
              </a:ext>
            </a:extLst>
          </p:cNvPr>
          <p:cNvCxnSpPr>
            <a:cxnSpLocks/>
          </p:cNvCxnSpPr>
          <p:nvPr/>
        </p:nvCxnSpPr>
        <p:spPr>
          <a:xfrm>
            <a:off x="6456397" y="2017822"/>
            <a:ext cx="0" cy="211116"/>
          </a:xfrm>
          <a:prstGeom prst="line">
            <a:avLst/>
          </a:prstGeom>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98988244-AB94-A587-5F86-4299BEB3B531}"/>
              </a:ext>
            </a:extLst>
          </p:cNvPr>
          <p:cNvCxnSpPr>
            <a:cxnSpLocks/>
          </p:cNvCxnSpPr>
          <p:nvPr/>
        </p:nvCxnSpPr>
        <p:spPr>
          <a:xfrm>
            <a:off x="2642639" y="2900788"/>
            <a:ext cx="0" cy="211116"/>
          </a:xfrm>
          <a:prstGeom prst="line">
            <a:avLst/>
          </a:prstGeom>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id="{622E4345-43EC-29EC-9A5F-907D490AAE8E}"/>
              </a:ext>
            </a:extLst>
          </p:cNvPr>
          <p:cNvCxnSpPr>
            <a:cxnSpLocks/>
          </p:cNvCxnSpPr>
          <p:nvPr/>
        </p:nvCxnSpPr>
        <p:spPr>
          <a:xfrm>
            <a:off x="5200911" y="2900788"/>
            <a:ext cx="0" cy="211116"/>
          </a:xfrm>
          <a:prstGeom prst="line">
            <a:avLst/>
          </a:prstGeom>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87F3A012-C596-A973-9026-E1C9B3D6CDCD}"/>
              </a:ext>
            </a:extLst>
          </p:cNvPr>
          <p:cNvCxnSpPr>
            <a:cxnSpLocks/>
          </p:cNvCxnSpPr>
          <p:nvPr/>
        </p:nvCxnSpPr>
        <p:spPr>
          <a:xfrm>
            <a:off x="7668340" y="2917449"/>
            <a:ext cx="0" cy="211116"/>
          </a:xfrm>
          <a:prstGeom prst="line">
            <a:avLst/>
          </a:prstGeom>
        </p:spPr>
        <p:style>
          <a:lnRef idx="1">
            <a:schemeClr val="accent2"/>
          </a:lnRef>
          <a:fillRef idx="0">
            <a:schemeClr val="accent2"/>
          </a:fillRef>
          <a:effectRef idx="0">
            <a:schemeClr val="accent2"/>
          </a:effectRef>
          <a:fontRef idx="minor">
            <a:schemeClr val="tx1"/>
          </a:fontRef>
        </p:style>
      </p:cxnSp>
      <p:sp>
        <p:nvSpPr>
          <p:cNvPr id="39" name="TextBox 38">
            <a:extLst>
              <a:ext uri="{FF2B5EF4-FFF2-40B4-BE49-F238E27FC236}">
                <a16:creationId xmlns:a16="http://schemas.microsoft.com/office/drawing/2014/main" id="{75C2FFC1-D1BA-7F0D-D6EC-075D7C0A631F}"/>
              </a:ext>
            </a:extLst>
          </p:cNvPr>
          <p:cNvSpPr txBox="1"/>
          <p:nvPr/>
        </p:nvSpPr>
        <p:spPr>
          <a:xfrm>
            <a:off x="2255778" y="2438641"/>
            <a:ext cx="1173719" cy="276999"/>
          </a:xfrm>
          <a:prstGeom prst="rect">
            <a:avLst/>
          </a:prstGeom>
          <a:noFill/>
        </p:spPr>
        <p:txBody>
          <a:bodyPr wrap="none" rtlCol="0">
            <a:spAutoFit/>
          </a:bodyPr>
          <a:lstStyle/>
          <a:p>
            <a:r>
              <a:rPr lang="en-US" sz="1200" dirty="0" err="1">
                <a:solidFill>
                  <a:schemeClr val="bg1"/>
                </a:solidFill>
              </a:rPr>
              <a:t>Tuần</a:t>
            </a:r>
            <a:r>
              <a:rPr lang="en-US" sz="1200" dirty="0">
                <a:solidFill>
                  <a:schemeClr val="bg1"/>
                </a:solidFill>
              </a:rPr>
              <a:t> 30,31,32</a:t>
            </a:r>
          </a:p>
        </p:txBody>
      </p:sp>
      <p:sp>
        <p:nvSpPr>
          <p:cNvPr id="41" name="TextBox 40">
            <a:extLst>
              <a:ext uri="{FF2B5EF4-FFF2-40B4-BE49-F238E27FC236}">
                <a16:creationId xmlns:a16="http://schemas.microsoft.com/office/drawing/2014/main" id="{C1F9BA0C-CEC8-5A64-6A21-E3B66FFA575B}"/>
              </a:ext>
            </a:extLst>
          </p:cNvPr>
          <p:cNvSpPr txBox="1"/>
          <p:nvPr/>
        </p:nvSpPr>
        <p:spPr>
          <a:xfrm>
            <a:off x="3553564" y="2411835"/>
            <a:ext cx="960519" cy="276999"/>
          </a:xfrm>
          <a:prstGeom prst="rect">
            <a:avLst/>
          </a:prstGeom>
          <a:noFill/>
        </p:spPr>
        <p:txBody>
          <a:bodyPr wrap="none" rtlCol="0">
            <a:spAutoFit/>
          </a:bodyPr>
          <a:lstStyle/>
          <a:p>
            <a:r>
              <a:rPr lang="en-US" sz="1200" dirty="0" err="1">
                <a:solidFill>
                  <a:schemeClr val="bg1"/>
                </a:solidFill>
              </a:rPr>
              <a:t>Tuần</a:t>
            </a:r>
            <a:r>
              <a:rPr lang="en-US" sz="1200" dirty="0">
                <a:solidFill>
                  <a:schemeClr val="bg1"/>
                </a:solidFill>
              </a:rPr>
              <a:t> 33,34</a:t>
            </a:r>
          </a:p>
        </p:txBody>
      </p:sp>
      <p:sp>
        <p:nvSpPr>
          <p:cNvPr id="42" name="TextBox 41">
            <a:extLst>
              <a:ext uri="{FF2B5EF4-FFF2-40B4-BE49-F238E27FC236}">
                <a16:creationId xmlns:a16="http://schemas.microsoft.com/office/drawing/2014/main" id="{77686618-60D3-80C6-56B8-DD0BB7FE9D54}"/>
              </a:ext>
            </a:extLst>
          </p:cNvPr>
          <p:cNvSpPr txBox="1"/>
          <p:nvPr/>
        </p:nvSpPr>
        <p:spPr>
          <a:xfrm>
            <a:off x="4771116" y="2357067"/>
            <a:ext cx="1003801" cy="461665"/>
          </a:xfrm>
          <a:prstGeom prst="rect">
            <a:avLst/>
          </a:prstGeom>
          <a:noFill/>
        </p:spPr>
        <p:txBody>
          <a:bodyPr wrap="none" rtlCol="0">
            <a:spAutoFit/>
          </a:bodyPr>
          <a:lstStyle/>
          <a:p>
            <a:r>
              <a:rPr lang="en-US" sz="1200" dirty="0" err="1">
                <a:solidFill>
                  <a:schemeClr val="bg1"/>
                </a:solidFill>
              </a:rPr>
              <a:t>Tuần</a:t>
            </a:r>
            <a:r>
              <a:rPr lang="en-US" sz="1200" dirty="0">
                <a:solidFill>
                  <a:schemeClr val="bg1"/>
                </a:solidFill>
              </a:rPr>
              <a:t> 35,36,</a:t>
            </a:r>
          </a:p>
          <a:p>
            <a:r>
              <a:rPr lang="en-US" sz="1200" dirty="0">
                <a:solidFill>
                  <a:schemeClr val="bg1"/>
                </a:solidFill>
              </a:rPr>
              <a:t>37,38</a:t>
            </a:r>
          </a:p>
        </p:txBody>
      </p:sp>
      <p:sp>
        <p:nvSpPr>
          <p:cNvPr id="43" name="TextBox 42">
            <a:extLst>
              <a:ext uri="{FF2B5EF4-FFF2-40B4-BE49-F238E27FC236}">
                <a16:creationId xmlns:a16="http://schemas.microsoft.com/office/drawing/2014/main" id="{5FAFE043-E46C-E59E-024E-9FF62342FFA1}"/>
              </a:ext>
            </a:extLst>
          </p:cNvPr>
          <p:cNvSpPr txBox="1"/>
          <p:nvPr/>
        </p:nvSpPr>
        <p:spPr>
          <a:xfrm>
            <a:off x="6023157" y="2357068"/>
            <a:ext cx="1003801" cy="461665"/>
          </a:xfrm>
          <a:prstGeom prst="rect">
            <a:avLst/>
          </a:prstGeom>
          <a:noFill/>
        </p:spPr>
        <p:txBody>
          <a:bodyPr wrap="none" rtlCol="0">
            <a:spAutoFit/>
          </a:bodyPr>
          <a:lstStyle/>
          <a:p>
            <a:r>
              <a:rPr lang="en-US" sz="1200" dirty="0" err="1">
                <a:solidFill>
                  <a:schemeClr val="bg1"/>
                </a:solidFill>
              </a:rPr>
              <a:t>Tuần</a:t>
            </a:r>
            <a:r>
              <a:rPr lang="en-US" sz="1200" dirty="0">
                <a:solidFill>
                  <a:schemeClr val="bg1"/>
                </a:solidFill>
              </a:rPr>
              <a:t> 39,40,</a:t>
            </a:r>
          </a:p>
          <a:p>
            <a:r>
              <a:rPr lang="en-US" sz="1200" dirty="0">
                <a:solidFill>
                  <a:schemeClr val="bg1"/>
                </a:solidFill>
              </a:rPr>
              <a:t>41,42</a:t>
            </a:r>
          </a:p>
        </p:txBody>
      </p:sp>
      <p:sp>
        <p:nvSpPr>
          <p:cNvPr id="44" name="TextBox 43">
            <a:extLst>
              <a:ext uri="{FF2B5EF4-FFF2-40B4-BE49-F238E27FC236}">
                <a16:creationId xmlns:a16="http://schemas.microsoft.com/office/drawing/2014/main" id="{7183A942-4A8A-DEC4-ED95-2800EC5F18D7}"/>
              </a:ext>
            </a:extLst>
          </p:cNvPr>
          <p:cNvSpPr txBox="1"/>
          <p:nvPr/>
        </p:nvSpPr>
        <p:spPr>
          <a:xfrm>
            <a:off x="7364462" y="2411835"/>
            <a:ext cx="747320" cy="276999"/>
          </a:xfrm>
          <a:prstGeom prst="rect">
            <a:avLst/>
          </a:prstGeom>
          <a:noFill/>
        </p:spPr>
        <p:txBody>
          <a:bodyPr wrap="none" rtlCol="0">
            <a:spAutoFit/>
          </a:bodyPr>
          <a:lstStyle/>
          <a:p>
            <a:r>
              <a:rPr lang="en-US" sz="1200" dirty="0" err="1">
                <a:solidFill>
                  <a:schemeClr val="bg1"/>
                </a:solidFill>
              </a:rPr>
              <a:t>Tuần</a:t>
            </a:r>
            <a:r>
              <a:rPr lang="en-US" sz="1200" dirty="0">
                <a:solidFill>
                  <a:schemeClr val="bg1"/>
                </a:solidFill>
              </a:rPr>
              <a:t> 43</a:t>
            </a:r>
          </a:p>
        </p:txBody>
      </p:sp>
      <p:pic>
        <p:nvPicPr>
          <p:cNvPr id="52" name="Picture 51">
            <a:extLst>
              <a:ext uri="{FF2B5EF4-FFF2-40B4-BE49-F238E27FC236}">
                <a16:creationId xmlns:a16="http://schemas.microsoft.com/office/drawing/2014/main" id="{7E885F63-8501-A710-D8A6-C803BA647085}"/>
              </a:ext>
            </a:extLst>
          </p:cNvPr>
          <p:cNvPicPr>
            <a:picLocks noChangeAspect="1"/>
          </p:cNvPicPr>
          <p:nvPr/>
        </p:nvPicPr>
        <p:blipFill>
          <a:blip r:embed="rId3"/>
          <a:stretch>
            <a:fillRect/>
          </a:stretch>
        </p:blipFill>
        <p:spPr>
          <a:xfrm>
            <a:off x="3056603" y="451629"/>
            <a:ext cx="924054" cy="743054"/>
          </a:xfrm>
          <a:prstGeom prst="rect">
            <a:avLst/>
          </a:prstGeom>
        </p:spPr>
      </p:pic>
      <p:sp>
        <p:nvSpPr>
          <p:cNvPr id="53" name="TextBox 52">
            <a:extLst>
              <a:ext uri="{FF2B5EF4-FFF2-40B4-BE49-F238E27FC236}">
                <a16:creationId xmlns:a16="http://schemas.microsoft.com/office/drawing/2014/main" id="{1DB99B97-70A7-5E43-075D-E93511A66940}"/>
              </a:ext>
            </a:extLst>
          </p:cNvPr>
          <p:cNvSpPr txBox="1"/>
          <p:nvPr/>
        </p:nvSpPr>
        <p:spPr>
          <a:xfrm>
            <a:off x="2019973" y="407644"/>
            <a:ext cx="3419526" cy="584775"/>
          </a:xfrm>
          <a:prstGeom prst="rect">
            <a:avLst/>
          </a:prstGeom>
          <a:noFill/>
        </p:spPr>
        <p:txBody>
          <a:bodyPr wrap="none" rtlCol="0">
            <a:spAutoFit/>
          </a:bodyPr>
          <a:lstStyle/>
          <a:p>
            <a:r>
              <a:rPr lang="en-US" sz="3200" dirty="0" err="1">
                <a:solidFill>
                  <a:schemeClr val="bg2"/>
                </a:solidFill>
                <a:latin typeface="Adelle Sans"/>
              </a:rPr>
              <a:t>Thời</a:t>
            </a:r>
            <a:r>
              <a:rPr lang="en-US" sz="3200" dirty="0">
                <a:solidFill>
                  <a:schemeClr val="bg2"/>
                </a:solidFill>
                <a:latin typeface="Adelle Sans"/>
              </a:rPr>
              <a:t> </a:t>
            </a:r>
            <a:r>
              <a:rPr lang="en-US" sz="3200" dirty="0" err="1">
                <a:solidFill>
                  <a:schemeClr val="bg2"/>
                </a:solidFill>
                <a:latin typeface="Adelle Sans"/>
              </a:rPr>
              <a:t>gian</a:t>
            </a:r>
            <a:r>
              <a:rPr lang="en-US" sz="3200" dirty="0">
                <a:solidFill>
                  <a:schemeClr val="bg2"/>
                </a:solidFill>
                <a:latin typeface="Adelle Sans"/>
              </a:rPr>
              <a:t> </a:t>
            </a:r>
            <a:r>
              <a:rPr lang="en-US" sz="3200" dirty="0" err="1">
                <a:solidFill>
                  <a:schemeClr val="bg2"/>
                </a:solidFill>
                <a:latin typeface="Adelle Sans"/>
              </a:rPr>
              <a:t>thực</a:t>
            </a:r>
            <a:r>
              <a:rPr lang="en-US" sz="3200" dirty="0">
                <a:solidFill>
                  <a:schemeClr val="bg2"/>
                </a:solidFill>
                <a:latin typeface="Adelle Sans"/>
              </a:rPr>
              <a:t> </a:t>
            </a:r>
            <a:r>
              <a:rPr lang="en-US" sz="3200" dirty="0" err="1">
                <a:solidFill>
                  <a:schemeClr val="bg2"/>
                </a:solidFill>
                <a:latin typeface="Adelle Sans"/>
              </a:rPr>
              <a:t>hiện</a:t>
            </a:r>
            <a:endParaRPr lang="en-US" sz="3200" dirty="0">
              <a:solidFill>
                <a:schemeClr val="bg2"/>
              </a:solidFill>
              <a:latin typeface="Adelle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3"/>
        <p:cNvGrpSpPr/>
        <p:nvPr/>
      </p:nvGrpSpPr>
      <p:grpSpPr>
        <a:xfrm>
          <a:off x="0" y="0"/>
          <a:ext cx="0" cy="0"/>
          <a:chOff x="0" y="0"/>
          <a:chExt cx="0" cy="0"/>
        </a:xfrm>
      </p:grpSpPr>
      <p:sp>
        <p:nvSpPr>
          <p:cNvPr id="2334" name="Google Shape;2334;p61"/>
          <p:cNvSpPr txBox="1">
            <a:spLocks noGrp="1"/>
          </p:cNvSpPr>
          <p:nvPr>
            <p:ph type="title"/>
          </p:nvPr>
        </p:nvSpPr>
        <p:spPr>
          <a:xfrm>
            <a:off x="887025" y="875686"/>
            <a:ext cx="6765000" cy="11916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sz="12000" dirty="0">
                <a:solidFill>
                  <a:schemeClr val="tx2"/>
                </a:solidFill>
              </a:rPr>
              <a:t>04</a:t>
            </a:r>
            <a:endParaRPr sz="12000" dirty="0">
              <a:solidFill>
                <a:schemeClr val="tx2"/>
              </a:solidFill>
            </a:endParaRPr>
          </a:p>
        </p:txBody>
      </p:sp>
      <p:cxnSp>
        <p:nvCxnSpPr>
          <p:cNvPr id="2336" name="Google Shape;2336;p61"/>
          <p:cNvCxnSpPr/>
          <p:nvPr/>
        </p:nvCxnSpPr>
        <p:spPr>
          <a:xfrm>
            <a:off x="1667488" y="3504366"/>
            <a:ext cx="5742900" cy="0"/>
          </a:xfrm>
          <a:prstGeom prst="straightConnector1">
            <a:avLst/>
          </a:prstGeom>
          <a:noFill/>
          <a:ln w="9525" cap="flat" cmpd="sng">
            <a:solidFill>
              <a:schemeClr val="lt1"/>
            </a:solidFill>
            <a:prstDash val="solid"/>
            <a:round/>
            <a:headEnd type="none" w="med" len="med"/>
            <a:tailEnd type="none" w="med" len="med"/>
          </a:ln>
        </p:spPr>
      </p:cxnSp>
      <p:sp>
        <p:nvSpPr>
          <p:cNvPr id="2337" name="Google Shape;2337;p61"/>
          <p:cNvSpPr/>
          <p:nvPr/>
        </p:nvSpPr>
        <p:spPr>
          <a:xfrm flipH="1">
            <a:off x="7954511" y="24561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8" name="Google Shape;2338;p61"/>
          <p:cNvGrpSpPr/>
          <p:nvPr/>
        </p:nvGrpSpPr>
        <p:grpSpPr>
          <a:xfrm flipH="1">
            <a:off x="6330913" y="1146283"/>
            <a:ext cx="793256" cy="182899"/>
            <a:chOff x="2685575" y="2835950"/>
            <a:chExt cx="433000" cy="99825"/>
          </a:xfrm>
        </p:grpSpPr>
        <p:sp>
          <p:nvSpPr>
            <p:cNvPr id="2339" name="Google Shape;2339;p6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6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3" name="Google Shape;2343;p61"/>
          <p:cNvGrpSpPr/>
          <p:nvPr/>
        </p:nvGrpSpPr>
        <p:grpSpPr>
          <a:xfrm flipH="1">
            <a:off x="6181013" y="-1308553"/>
            <a:ext cx="2019176" cy="2019176"/>
            <a:chOff x="1943325" y="-220375"/>
            <a:chExt cx="1298672" cy="1298672"/>
          </a:xfrm>
        </p:grpSpPr>
        <p:sp>
          <p:nvSpPr>
            <p:cNvPr id="2344" name="Google Shape;2344;p61"/>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61"/>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61"/>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61"/>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61"/>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61"/>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61"/>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61"/>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61"/>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61"/>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61"/>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61"/>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61"/>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61"/>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61"/>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61"/>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61"/>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61"/>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61"/>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61"/>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61"/>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61"/>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61"/>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1"/>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1"/>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1"/>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61"/>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61"/>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61"/>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61"/>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61"/>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61"/>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61"/>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61"/>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61"/>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61"/>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61"/>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61"/>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61"/>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61"/>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61"/>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61"/>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61"/>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61"/>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61"/>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61"/>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61"/>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61"/>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92" name="Google Shape;2392;p61"/>
          <p:cNvPicPr preferRelativeResize="0"/>
          <p:nvPr/>
        </p:nvPicPr>
        <p:blipFill>
          <a:blip r:embed="rId3">
            <a:alphaModFix/>
          </a:blip>
          <a:stretch>
            <a:fillRect/>
          </a:stretch>
        </p:blipFill>
        <p:spPr>
          <a:xfrm flipH="1">
            <a:off x="-477236" y="-955750"/>
            <a:ext cx="2527512" cy="2681250"/>
          </a:xfrm>
          <a:prstGeom prst="rect">
            <a:avLst/>
          </a:prstGeom>
          <a:noFill/>
          <a:ln>
            <a:noFill/>
          </a:ln>
        </p:spPr>
      </p:pic>
      <p:sp>
        <p:nvSpPr>
          <p:cNvPr id="2" name="TextBox 1">
            <a:extLst>
              <a:ext uri="{FF2B5EF4-FFF2-40B4-BE49-F238E27FC236}">
                <a16:creationId xmlns:a16="http://schemas.microsoft.com/office/drawing/2014/main" id="{186D2A3D-7CBF-861E-1A80-6BC2255092AE}"/>
              </a:ext>
            </a:extLst>
          </p:cNvPr>
          <p:cNvSpPr txBox="1"/>
          <p:nvPr/>
        </p:nvSpPr>
        <p:spPr>
          <a:xfrm>
            <a:off x="1858841" y="2540109"/>
            <a:ext cx="5484194" cy="769441"/>
          </a:xfrm>
          <a:prstGeom prst="rect">
            <a:avLst/>
          </a:prstGeom>
          <a:noFill/>
        </p:spPr>
        <p:txBody>
          <a:bodyPr wrap="none" rtlCol="0">
            <a:spAutoFit/>
          </a:bodyPr>
          <a:lstStyle/>
          <a:p>
            <a:r>
              <a:rPr lang="en-US" sz="4400" dirty="0" err="1">
                <a:solidFill>
                  <a:schemeClr val="bg2"/>
                </a:solidFill>
                <a:latin typeface="Adelle Sans"/>
              </a:rPr>
              <a:t>Quy</a:t>
            </a:r>
            <a:r>
              <a:rPr lang="en-US" sz="4400" dirty="0">
                <a:solidFill>
                  <a:schemeClr val="bg2"/>
                </a:solidFill>
                <a:latin typeface="Adelle Sans"/>
              </a:rPr>
              <a:t> </a:t>
            </a:r>
            <a:r>
              <a:rPr lang="en-US" sz="4400" dirty="0" err="1">
                <a:solidFill>
                  <a:schemeClr val="bg2"/>
                </a:solidFill>
                <a:latin typeface="Adelle Sans"/>
              </a:rPr>
              <a:t>trình</a:t>
            </a:r>
            <a:r>
              <a:rPr lang="en-US" sz="4400" dirty="0">
                <a:solidFill>
                  <a:schemeClr val="bg2"/>
                </a:solidFill>
                <a:latin typeface="Adelle Sans"/>
              </a:rPr>
              <a:t> </a:t>
            </a:r>
            <a:r>
              <a:rPr lang="en-US" sz="4400" dirty="0" err="1">
                <a:solidFill>
                  <a:schemeClr val="bg2"/>
                </a:solidFill>
                <a:latin typeface="Adelle Sans"/>
              </a:rPr>
              <a:t>chương</a:t>
            </a:r>
            <a:r>
              <a:rPr lang="en-US" sz="4400" dirty="0">
                <a:solidFill>
                  <a:schemeClr val="bg2"/>
                </a:solidFill>
                <a:latin typeface="Adelle Sans"/>
              </a:rPr>
              <a:t> </a:t>
            </a:r>
            <a:r>
              <a:rPr lang="en-US" sz="4400" dirty="0" err="1">
                <a:solidFill>
                  <a:schemeClr val="bg2"/>
                </a:solidFill>
                <a:latin typeface="Adelle Sans"/>
              </a:rPr>
              <a:t>trình</a:t>
            </a:r>
            <a:endParaRPr lang="en-US" sz="4400" dirty="0">
              <a:solidFill>
                <a:schemeClr val="bg2"/>
              </a:solidFill>
              <a:latin typeface="Adelle Sans"/>
            </a:endParaRPr>
          </a:p>
        </p:txBody>
      </p:sp>
    </p:spTree>
    <p:extLst>
      <p:ext uri="{BB962C8B-B14F-4D97-AF65-F5344CB8AC3E}">
        <p14:creationId xmlns:p14="http://schemas.microsoft.com/office/powerpoint/2010/main" val="2501239450"/>
      </p:ext>
    </p:extLst>
  </p:cSld>
  <p:clrMapOvr>
    <a:masterClrMapping/>
  </p:clrMapOvr>
</p:sld>
</file>

<file path=ppt/theme/theme1.xml><?xml version="1.0" encoding="utf-8"?>
<a:theme xmlns:a="http://schemas.openxmlformats.org/drawingml/2006/main" name="Data Science Project Proposa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35C08D1911341B282D250A7850E77" ma:contentTypeVersion="12" ma:contentTypeDescription="Create a new document." ma:contentTypeScope="" ma:versionID="b6cfb263ffe55743f719588cb7696866">
  <xsd:schema xmlns:xsd="http://www.w3.org/2001/XMLSchema" xmlns:xs="http://www.w3.org/2001/XMLSchema" xmlns:p="http://schemas.microsoft.com/office/2006/metadata/properties" xmlns:ns2="21f9bd03-8e20-4ced-9ec6-9f959335b0c4" xmlns:ns3="a3759d67-bd93-45f2-a064-149aa4e9ef8f" targetNamespace="http://schemas.microsoft.com/office/2006/metadata/properties" ma:root="true" ma:fieldsID="0d2906a437d73b0e893bd6b044c93df4" ns2:_="" ns3:_="">
    <xsd:import namespace="21f9bd03-8e20-4ced-9ec6-9f959335b0c4"/>
    <xsd:import namespace="a3759d67-bd93-45f2-a064-149aa4e9ef8f"/>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f9bd03-8e20-4ced-9ec6-9f959335b0c4"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546fe6cf-c6c6-432e-bc3b-e1a865b2857d" ma:termSetId="09814cd3-568e-fe90-9814-8d621ff8fb84" ma:anchorId="fba54fb3-c3e1-fe81-a776-ca4b69148c4d" ma:open="true" ma:isKeyword="false">
      <xsd:complexType>
        <xsd:sequence>
          <xsd:element ref="pc:Terms" minOccurs="0" maxOccurs="1"/>
        </xsd:sequence>
      </xsd:complex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759d67-bd93-45f2-a064-149aa4e9ef8f"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aa11d4fb-6522-4398-af30-46100585db2b}" ma:internalName="TaxCatchAll" ma:showField="CatchAllData" ma:web="a3759d67-bd93-45f2-a064-149aa4e9ef8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21f9bd03-8e20-4ced-9ec6-9f959335b0c4" xsi:nil="true"/>
    <lcf76f155ced4ddcb4097134ff3c332f xmlns="21f9bd03-8e20-4ced-9ec6-9f959335b0c4">
      <Terms xmlns="http://schemas.microsoft.com/office/infopath/2007/PartnerControls"/>
    </lcf76f155ced4ddcb4097134ff3c332f>
    <TaxCatchAll xmlns="a3759d67-bd93-45f2-a064-149aa4e9ef8f" xsi:nil="true"/>
  </documentManagement>
</p:properties>
</file>

<file path=customXml/itemProps1.xml><?xml version="1.0" encoding="utf-8"?>
<ds:datastoreItem xmlns:ds="http://schemas.openxmlformats.org/officeDocument/2006/customXml" ds:itemID="{3571CAD8-93BF-46CC-B408-BF7AC88B3312}"/>
</file>

<file path=customXml/itemProps2.xml><?xml version="1.0" encoding="utf-8"?>
<ds:datastoreItem xmlns:ds="http://schemas.openxmlformats.org/officeDocument/2006/customXml" ds:itemID="{B5581FAA-820A-4FE5-B3D7-D966335E0B6E}"/>
</file>

<file path=customXml/itemProps3.xml><?xml version="1.0" encoding="utf-8"?>
<ds:datastoreItem xmlns:ds="http://schemas.openxmlformats.org/officeDocument/2006/customXml" ds:itemID="{3518BC45-1C08-4CD0-B261-096D50086070}"/>
</file>

<file path=docProps/app.xml><?xml version="1.0" encoding="utf-8"?>
<Properties xmlns="http://schemas.openxmlformats.org/officeDocument/2006/extended-properties" xmlns:vt="http://schemas.openxmlformats.org/officeDocument/2006/docPropsVTypes">
  <TotalTime>1021</TotalTime>
  <Words>714</Words>
  <Application>Microsoft Office PowerPoint</Application>
  <PresentationFormat>On-screen Show (16:9)</PresentationFormat>
  <Paragraphs>146</Paragraphs>
  <Slides>26</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Adelle Sans</vt:lpstr>
      <vt:lpstr>Graphik</vt:lpstr>
      <vt:lpstr>Constantia</vt:lpstr>
      <vt:lpstr>Consolas</vt:lpstr>
      <vt:lpstr>Bai Jamjuree</vt:lpstr>
      <vt:lpstr>Times New Roman</vt:lpstr>
      <vt:lpstr>Aldrich</vt:lpstr>
      <vt:lpstr>Arial</vt:lpstr>
      <vt:lpstr>Calibri</vt:lpstr>
      <vt:lpstr>Data Science Project Proposal by Slidesgo</vt:lpstr>
      <vt:lpstr>AI Chatbot</vt:lpstr>
      <vt:lpstr>Mục lục</vt:lpstr>
      <vt:lpstr>Lý do chọn đề tài</vt:lpstr>
      <vt:lpstr>PowerPoint Presentation</vt:lpstr>
      <vt:lpstr>Công cụ thực hiện</vt:lpstr>
      <vt:lpstr>Thiết lập môi trường</vt:lpstr>
      <vt:lpstr>Kế hoạch thực hiện</vt:lpstr>
      <vt:lpstr>PowerPoint Presentation</vt:lpstr>
      <vt:lpstr>04</vt:lpstr>
      <vt:lpstr>PowerPoint Presentation</vt:lpstr>
      <vt:lpstr>PowerPoint Presentation</vt:lpstr>
      <vt:lpstr>PowerPoint Presentation</vt:lpstr>
      <vt:lpstr>Dữ liệu và thư viện</vt:lpstr>
      <vt:lpstr>Dữ liệu</vt:lpstr>
      <vt:lpstr>Thư viện Spacy </vt:lpstr>
      <vt:lpstr>NLTK toolkit</vt:lpstr>
      <vt:lpstr>06</vt:lpstr>
      <vt:lpstr>Tokenizer </vt:lpstr>
      <vt:lpstr>Featurizer </vt:lpstr>
      <vt:lpstr>Named entity model</vt:lpstr>
      <vt:lpstr>Respond selector flow</vt:lpstr>
      <vt:lpstr>Dual Intent and Entity Transformer</vt:lpstr>
      <vt:lpstr>CBOW</vt:lpstr>
      <vt:lpstr>Skip gram</vt:lpstr>
      <vt:lpstr>Bidirectional Encoder Representation from Transformer</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Chatbot</dc:title>
  <dc:creator>Admin</dc:creator>
  <cp:lastModifiedBy>TRAN MAI HUU DUNG 20182449</cp:lastModifiedBy>
  <cp:revision>12</cp:revision>
  <dcterms:modified xsi:type="dcterms:W3CDTF">2022-07-18T16:22:48Z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0x010100DEE35C08D1911341B282D250A7850E77</vt:lpwstr>
  </property>
</Properties>
</file>