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embeddedFontLst>
    <p:embeddedFont>
      <p:font typeface="Calibri" panose="020F0502020204030204" pitchFamily="34" charset="0"/>
      <p:regular r:id="rId37"/>
      <p:bold r:id="rId38"/>
      <p:italic r:id="rId39"/>
      <p:boldItalic r:id="rId40"/>
    </p:embeddedFont>
    <p:embeddedFont>
      <p:font typeface="Work Sans" pitchFamily="2" charset="0"/>
      <p:regular r:id="rId41"/>
      <p:bold r:id="rId42"/>
      <p:italic r:id="rId43"/>
      <p:boldItalic r:id="rId44"/>
    </p:embeddedFont>
    <p:embeddedFont>
      <p:font typeface="Work Sans Medium"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76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155fb86c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155fb86c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10155fb86c1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a6b2e7ab7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a6b2e7ab7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fa6b2e7ab7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fa6b2e7ab7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fa6b2e7ab7_1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fa6b2e7ab7_1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fa6b2e7ab7_1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fa6b2e7ab7_1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gfa6b2e7ab7_1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a6b2e7ab7_1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a6b2e7ab7_1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fa6b2e7ab7_1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fa6b2e7ab7_1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fa6b2e7ab7_1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fa6b2e7ab7_1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a6b2e7ab7_1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fa6b2e7ab7_1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fa6b2e7ab7_1_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0155fb86c1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0155fb86c1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10155fb86c1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fa6b2e7ab7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fa6b2e7ab7_1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fa6b2e7ab7_1_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fa6b2e7ab7_1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fa6b2e7ab7_1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fa6b2e7ab7_1_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43" name="Google Shape;4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fa6b2e7ab7_1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fa6b2e7ab7_1_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fa6b2e7ab7_1_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0155fb86c1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0155fb86c1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g10155fb86c1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fa6b2e7ab7_1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fa6b2e7ab7_1_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fa6b2e7ab7_1_5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00cb4b210f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00cb4b210f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100cb4b210f_0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0149fbb3cb_0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0149fbb3cb_0_8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g10149fbb3cb_0_8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00cb4b210f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00cb4b210f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100cb4b210f_0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00cb4b210f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00cb4b210f_0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100cb4b210f_0_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0149fbb3cb_0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0149fbb3cb_0_10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10149fbb3cb_0_10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00cb4b210f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00cb4b210f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g100cb4b210f_0_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00cb4b210f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00cb4b210f_0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100cb4b210f_0_5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100cb4b210f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100cb4b210f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 name="Google Shape;50;g100cb4b210f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fc3bb6d37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fc3bb6d37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gfc3bb6d377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fc3bb6d377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fc3bb6d377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gfc3bb6d377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c3bb6d377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c3bb6d377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gfc3bb6d377_0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fc3bb6d377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fc3bb6d377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gfc3bb6d377_0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00cb4b210f_0_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00cb4b210f_0_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g100cb4b210f_0_6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34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0149fbb3cb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0149fbb3cb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g10149fbb3cb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0149fbb3cb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0149fbb3cb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g10149fbb3cb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0149fbb3cb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0149fbb3cb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 name="Google Shape;75;g10149fbb3cb_0_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0149fbb3cb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0149fbb3cb_0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g10149fbb3cb_0_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149fbb3cb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149fbb3cb_0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10149fbb3cb_0_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149fbb3cb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149fbb3cb_0_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10149fbb3cb_0_6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929640" y="2768283"/>
            <a:ext cx="7592060"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EA2E5F"/>
              </a:buClr>
              <a:buSzPts val="6000"/>
              <a:buFont typeface="Arial"/>
              <a:buNone/>
              <a:defRPr sz="6000">
                <a:solidFill>
                  <a:srgbClr val="EA2E5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929640" y="5273040"/>
            <a:ext cx="6629400" cy="94488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3B61AD"/>
              </a:buClr>
              <a:buSzPts val="2400"/>
              <a:buNone/>
              <a:defRPr sz="2400">
                <a:solidFill>
                  <a:srgbClr val="3B61AD"/>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ido 3">
  <p:cSld name="1_Contenido 3">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838200" y="60896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B61AD"/>
              </a:buClr>
              <a:buSzPts val="4400"/>
              <a:buFont typeface="Arial"/>
              <a:buNone/>
              <a:defRPr>
                <a:solidFill>
                  <a:srgbClr val="3B61AD"/>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838200" y="2057400"/>
            <a:ext cx="10515600" cy="385572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800"/>
              <a:buFont typeface="Arial"/>
              <a:buNone/>
              <a:defRPr>
                <a:latin typeface="Work Sans"/>
                <a:ea typeface="Work Sans"/>
                <a:cs typeface="Work Sans"/>
                <a:sym typeface="Work Sans"/>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ido 1" type="obj">
  <p:cSld name="OBJECT">
    <p:bg>
      <p:bgPr>
        <a:solidFill>
          <a:srgbClr val="FFFFFF"/>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838200" y="60896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A2E5F"/>
              </a:buClr>
              <a:buSzPts val="4400"/>
              <a:buFont typeface="Arial"/>
              <a:buNone/>
              <a:defRPr>
                <a:solidFill>
                  <a:srgbClr val="EA2E5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838200" y="2057400"/>
            <a:ext cx="10515600" cy="385572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800"/>
              <a:buFont typeface="Arial"/>
              <a:buNone/>
              <a:defRPr>
                <a:latin typeface="Work Sans Medium"/>
                <a:ea typeface="Work Sans Medium"/>
                <a:cs typeface="Work Sans Medium"/>
                <a:sym typeface="Work Sans Medium"/>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ido 2">
  <p:cSld name="Contenido 2">
    <p:bg>
      <p:bgPr>
        <a:solidFill>
          <a:srgbClr val="FFFFFF"/>
        </a:solid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838200" y="60896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A2E5F"/>
              </a:buClr>
              <a:buSzPts val="4400"/>
              <a:buFont typeface="Arial"/>
              <a:buNone/>
              <a:defRPr>
                <a:solidFill>
                  <a:srgbClr val="EA2E5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5"/>
          <p:cNvSpPr txBox="1">
            <a:spLocks noGrp="1"/>
          </p:cNvSpPr>
          <p:nvPr>
            <p:ph type="body" idx="1"/>
          </p:nvPr>
        </p:nvSpPr>
        <p:spPr>
          <a:xfrm>
            <a:off x="838200" y="2057400"/>
            <a:ext cx="10515600" cy="385572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800"/>
              <a:buFont typeface="Arial"/>
              <a:buNone/>
              <a:defRPr>
                <a:latin typeface="Work Sans Medium"/>
                <a:ea typeface="Work Sans Medium"/>
                <a:cs typeface="Work Sans Medium"/>
                <a:sym typeface="Work Sans Medium"/>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ido 3">
  <p:cSld name="Contenido 3">
    <p:bg>
      <p:bgPr>
        <a:solidFill>
          <a:srgbClr val="FFFFFF"/>
        </a:solidFill>
        <a:effectLst/>
      </p:bgPr>
    </p:bg>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838200" y="60896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B61AD"/>
              </a:buClr>
              <a:buSzPts val="4400"/>
              <a:buFont typeface="Arial"/>
              <a:buNone/>
              <a:defRPr>
                <a:solidFill>
                  <a:srgbClr val="3B61AD"/>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6"/>
          <p:cNvSpPr txBox="1">
            <a:spLocks noGrp="1"/>
          </p:cNvSpPr>
          <p:nvPr>
            <p:ph type="body" idx="1"/>
          </p:nvPr>
        </p:nvSpPr>
        <p:spPr>
          <a:xfrm>
            <a:off x="838200" y="2057400"/>
            <a:ext cx="10515600" cy="385572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800"/>
              <a:buFont typeface="Arial"/>
              <a:buNone/>
              <a:defRPr>
                <a:latin typeface="Work Sans Medium"/>
                <a:ea typeface="Work Sans Medium"/>
                <a:cs typeface="Work Sans Medium"/>
                <a:sym typeface="Work Sans Medium"/>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4">
  <p:cSld name="Contenido 4">
    <p:bg>
      <p:bgPr>
        <a:solidFill>
          <a:srgbClr val="FFFFFF"/>
        </a:solidFill>
        <a:effectLst/>
      </p:bgPr>
    </p:bg>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838200" y="60896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B61AD"/>
              </a:buClr>
              <a:buSzPts val="4400"/>
              <a:buFont typeface="Arial"/>
              <a:buNone/>
              <a:defRPr>
                <a:solidFill>
                  <a:srgbClr val="3B61AD"/>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
          <p:cNvSpPr txBox="1">
            <a:spLocks noGrp="1"/>
          </p:cNvSpPr>
          <p:nvPr>
            <p:ph type="body" idx="1"/>
          </p:nvPr>
        </p:nvSpPr>
        <p:spPr>
          <a:xfrm>
            <a:off x="838200" y="2057400"/>
            <a:ext cx="10515600" cy="385572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800"/>
              <a:buFont typeface="Arial"/>
              <a:buNone/>
              <a:defRPr>
                <a:latin typeface="Work Sans Medium"/>
                <a:ea typeface="Work Sans Medium"/>
                <a:cs typeface="Work Sans Medium"/>
                <a:sym typeface="Work Sans Medium"/>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ubtítulo y final">
  <p:cSld name="Subtítulo y final">
    <p:bg>
      <p:bgPr>
        <a:solidFill>
          <a:srgbClr val="FFFFFF"/>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1022350" y="3505200"/>
            <a:ext cx="7016750" cy="18065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EA2E5F"/>
              </a:buClr>
              <a:buSzPts val="4000"/>
              <a:buFont typeface="Arial"/>
              <a:buNone/>
              <a:defRPr sz="4000">
                <a:solidFill>
                  <a:srgbClr val="EA2E5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developer.android.com/guide/topics/ui/notifiers/toasts?hl=es-419"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developer.android.com/guide/topics/ui/notifiers/toasts?hl=es-419"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developer.android.com/reference/com/google/android/material/snackbar/Snackbar?hl=es"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s://developer.android.com/training/snackbar/action?hl=es" TargetMode="Externa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hyperlink" Target="https://developer.android.com/reference/com/google/android/material/snackbar/Snackbar?hl=es" TargetMode="External"/><Relationship Id="rId7" Type="http://schemas.openxmlformats.org/officeDocument/2006/relationships/hyperlink" Target="https://developer.android.com/training/snackbar/action?hl=e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developer.android.com/reference/android/view/View.OnClickListener?hl=es#onClick(android.view.View)" TargetMode="External"/><Relationship Id="rId4" Type="http://schemas.openxmlformats.org/officeDocument/2006/relationships/hyperlink" Target="https://developer.android.com/reference/android/view/View.OnClickListener?hl=e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developer.android.com/training/snackbar/action?hl=es"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developer.android.com/guide/topics/ui/menus?hl=es-419#options-menu" TargetMode="Externa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android.com/guide/topics/ui/menus?hl=es-419#options-menu"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android.com/guide/topics/ui/menus?hl=es-419#options-menu"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eveloper.android.com/guide/topics/ui/menus?hl=es-419#options-menu"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developer.android.com/guide/topics/ui/menus?hl=es-419#options-menu"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android.com/reference/android/app/Activity?hl=es-419#onOptionsItemSelected(android.view.MenuItem)" TargetMode="External"/><Relationship Id="rId7" Type="http://schemas.openxmlformats.org/officeDocument/2006/relationships/hyperlink" Target="https://developer.android.com/guide/topics/ui/menus?hl=es-419#options-menu"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eveloper.android.com/reference/android/view/Menu?hl=es-419#add(int,%20int,%20int,%20int)" TargetMode="External"/><Relationship Id="rId5" Type="http://schemas.openxmlformats.org/officeDocument/2006/relationships/hyperlink" Target="https://developer.android.com/reference/android/view/MenuItem?hl=es-419#getItemId()" TargetMode="External"/><Relationship Id="rId4" Type="http://schemas.openxmlformats.org/officeDocument/2006/relationships/hyperlink" Target="https://developer.android.com/reference/android/view/MenuItem?hl=es-419"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developer.android.com/reference/android/app/Activity?hl=es-419#onOptionsItemSelected(android.view.MenuItem)" TargetMode="External"/><Relationship Id="rId4" Type="http://schemas.openxmlformats.org/officeDocument/2006/relationships/hyperlink" Target="https://developer.android.com/guide/topics/ui/menus?hl=es-419#options-men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9"/>
          <p:cNvSpPr txBox="1">
            <a:spLocks noGrp="1"/>
          </p:cNvSpPr>
          <p:nvPr>
            <p:ph type="ctrTitle"/>
          </p:nvPr>
        </p:nvSpPr>
        <p:spPr>
          <a:xfrm>
            <a:off x="929640" y="2768283"/>
            <a:ext cx="7592060" cy="2387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EA2E5F"/>
              </a:buClr>
              <a:buSzPts val="6000"/>
              <a:buFont typeface="Arial"/>
              <a:buNone/>
            </a:pPr>
            <a:r>
              <a:rPr lang="es-ES"/>
              <a:t>Capacitación de aplicaciones móviles</a:t>
            </a:r>
            <a:endParaRPr/>
          </a:p>
        </p:txBody>
      </p:sp>
      <p:sp>
        <p:nvSpPr>
          <p:cNvPr id="40" name="Google Shape;40;p9"/>
          <p:cNvSpPr txBox="1">
            <a:spLocks noGrp="1"/>
          </p:cNvSpPr>
          <p:nvPr>
            <p:ph type="subTitle" idx="1"/>
          </p:nvPr>
        </p:nvSpPr>
        <p:spPr>
          <a:xfrm>
            <a:off x="929640" y="5273040"/>
            <a:ext cx="6629400" cy="94488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B61AD"/>
              </a:buClr>
              <a:buSzPts val="2400"/>
              <a:buNone/>
            </a:pPr>
            <a:r>
              <a:rPr lang="es-ES"/>
              <a:t>Por grupo de tutores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838200" y="60896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s-ES"/>
              <a:t>Intents</a:t>
            </a:r>
            <a:endParaRPr/>
          </a:p>
        </p:txBody>
      </p:sp>
      <p:sp>
        <p:nvSpPr>
          <p:cNvPr id="109" name="Google Shape;109;p18"/>
          <p:cNvSpPr txBox="1">
            <a:spLocks noGrp="1"/>
          </p:cNvSpPr>
          <p:nvPr>
            <p:ph type="body" idx="1"/>
          </p:nvPr>
        </p:nvSpPr>
        <p:spPr>
          <a:xfrm>
            <a:off x="838200" y="2057400"/>
            <a:ext cx="10515600" cy="3855600"/>
          </a:xfrm>
          <a:prstGeom prst="rect">
            <a:avLst/>
          </a:prstGeom>
        </p:spPr>
        <p:txBody>
          <a:bodyPr spcFirstLastPara="1" wrap="square" lIns="91425" tIns="45700" rIns="91425" bIns="45700" anchor="t" anchorCtr="0">
            <a:normAutofit lnSpcReduction="10000"/>
          </a:bodyPr>
          <a:lstStyle/>
          <a:p>
            <a:pPr marL="0" lvl="0" indent="0" algn="l" rtl="0">
              <a:spcBef>
                <a:spcPts val="1000"/>
              </a:spcBef>
              <a:spcAft>
                <a:spcPts val="0"/>
              </a:spcAft>
              <a:buNone/>
            </a:pPr>
            <a:r>
              <a:rPr lang="es-ES"/>
              <a:t>La intención permite lanzar una </a:t>
            </a:r>
            <a:r>
              <a:rPr lang="es-ES" b="1"/>
              <a:t>actividad o servicio</a:t>
            </a:r>
            <a:r>
              <a:rPr lang="es-ES"/>
              <a:t> de la aplicación o de una distinta; además, representan la voluntad de hacer alguna acción o tarea, como efectuar una llamada de teléfono o visualizar una página web.</a:t>
            </a:r>
            <a:endParaRPr/>
          </a:p>
          <a:p>
            <a:pPr marL="0" lvl="0" indent="0" algn="l" rtl="0">
              <a:spcBef>
                <a:spcPts val="1000"/>
              </a:spcBef>
              <a:spcAft>
                <a:spcPts val="0"/>
              </a:spcAft>
              <a:buNone/>
            </a:pPr>
            <a:endParaRPr/>
          </a:p>
          <a:p>
            <a:pPr marL="0" lvl="0" indent="0" algn="l" rtl="0">
              <a:spcBef>
                <a:spcPts val="1000"/>
              </a:spcBef>
              <a:spcAft>
                <a:spcPts val="0"/>
              </a:spcAft>
              <a:buNone/>
            </a:pPr>
            <a:r>
              <a:rPr lang="es-ES"/>
              <a:t>Existen dos tipos de intenciones:</a:t>
            </a:r>
            <a:endParaRPr/>
          </a:p>
          <a:p>
            <a:pPr marL="0" lvl="0" indent="0" algn="l" rtl="0">
              <a:spcBef>
                <a:spcPts val="1000"/>
              </a:spcBef>
              <a:spcAft>
                <a:spcPts val="0"/>
              </a:spcAft>
              <a:buNone/>
            </a:pPr>
            <a:endParaRPr/>
          </a:p>
          <a:p>
            <a:pPr marL="457200" lvl="0" indent="-412750" algn="l" rtl="0">
              <a:spcBef>
                <a:spcPts val="1000"/>
              </a:spcBef>
              <a:spcAft>
                <a:spcPts val="0"/>
              </a:spcAft>
              <a:buSzPts val="2900"/>
              <a:buChar char="●"/>
            </a:pPr>
            <a:r>
              <a:rPr lang="es-ES" sz="2900" b="1"/>
              <a:t>Intenciones implícitas</a:t>
            </a:r>
            <a:endParaRPr sz="2900" b="1"/>
          </a:p>
          <a:p>
            <a:pPr marL="457200" lvl="0" indent="-412750" algn="l" rtl="0">
              <a:spcBef>
                <a:spcPts val="0"/>
              </a:spcBef>
              <a:spcAft>
                <a:spcPts val="0"/>
              </a:spcAft>
              <a:buSzPts val="2900"/>
              <a:buChar char="●"/>
            </a:pPr>
            <a:r>
              <a:rPr lang="es-ES" sz="2900" b="1"/>
              <a:t>Intenciones explícitas</a:t>
            </a:r>
            <a:endParaRPr sz="29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p:nvPr>
        </p:nvSpPr>
        <p:spPr>
          <a:xfrm>
            <a:off x="838200" y="60896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s-ES"/>
              <a:t>Intenciones implícitas</a:t>
            </a:r>
            <a:endParaRPr/>
          </a:p>
        </p:txBody>
      </p:sp>
      <p:sp>
        <p:nvSpPr>
          <p:cNvPr id="116" name="Google Shape;116;p19"/>
          <p:cNvSpPr txBox="1">
            <a:spLocks noGrp="1"/>
          </p:cNvSpPr>
          <p:nvPr>
            <p:ph type="body" idx="1"/>
          </p:nvPr>
        </p:nvSpPr>
        <p:spPr>
          <a:xfrm>
            <a:off x="838200" y="2057400"/>
            <a:ext cx="10515600" cy="30009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s-ES" sz="3200"/>
              <a:t>Solicitan tareas abstractas, como </a:t>
            </a:r>
            <a:r>
              <a:rPr lang="es-ES" sz="3200" b="1"/>
              <a:t>“quiero tomar una foto”</a:t>
            </a:r>
            <a:r>
              <a:rPr lang="es-ES" sz="3200"/>
              <a:t> o </a:t>
            </a:r>
            <a:r>
              <a:rPr lang="es-ES" sz="3200" b="1"/>
              <a:t>“quiero enviar un mensaje”.</a:t>
            </a:r>
            <a:r>
              <a:rPr lang="es-ES" sz="3200"/>
              <a:t> Este tipo de intenciones se resuelven en tiempo de ejecución, de modo que el sistema observará la cantidad de componentes que han registrado la posibilidad de ejecutar ese tipo de intención.</a:t>
            </a:r>
            <a:endParaRPr sz="3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838200" y="60896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s-ES"/>
              <a:t>Intenciones explícitas</a:t>
            </a:r>
            <a:endParaRPr/>
          </a:p>
        </p:txBody>
      </p:sp>
      <p:sp>
        <p:nvSpPr>
          <p:cNvPr id="123" name="Google Shape;123;p20"/>
          <p:cNvSpPr txBox="1">
            <a:spLocks noGrp="1"/>
          </p:cNvSpPr>
          <p:nvPr>
            <p:ph type="body" idx="1"/>
          </p:nvPr>
        </p:nvSpPr>
        <p:spPr>
          <a:xfrm>
            <a:off x="838200" y="2057400"/>
            <a:ext cx="10515600" cy="30009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s-ES" sz="3200"/>
              <a:t>Indican exactamente el componente a lanzar. Su uso más común es la de ir ejecutando los distintos componentes internos de una aplicación. Por ejemplo, desde una actividad lanzar otra actividad por medio de una intención de este tipo.</a:t>
            </a:r>
            <a:endParaRPr sz="3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body" idx="1"/>
          </p:nvPr>
        </p:nvSpPr>
        <p:spPr>
          <a:xfrm>
            <a:off x="1322975" y="1147875"/>
            <a:ext cx="9999900" cy="4854000"/>
          </a:xfrm>
          <a:prstGeom prst="rect">
            <a:avLst/>
          </a:prstGeom>
        </p:spPr>
        <p:txBody>
          <a:bodyPr spcFirstLastPara="1" wrap="square" lIns="91425" tIns="45700" rIns="91425" bIns="45700" anchor="t" anchorCtr="0">
            <a:noAutofit/>
          </a:bodyPr>
          <a:lstStyle/>
          <a:p>
            <a:pPr marL="0" lvl="0" indent="0" algn="l" rtl="0">
              <a:lnSpc>
                <a:spcPct val="70000"/>
              </a:lnSpc>
              <a:spcBef>
                <a:spcPts val="1000"/>
              </a:spcBef>
              <a:spcAft>
                <a:spcPts val="0"/>
              </a:spcAft>
              <a:buSzPts val="935"/>
              <a:buNone/>
            </a:pPr>
            <a:r>
              <a:rPr lang="es-ES" sz="2580"/>
              <a:t>En síntesis, se emplean intenciones cada vez que deseemos:</a:t>
            </a:r>
            <a:endParaRPr sz="2580"/>
          </a:p>
          <a:p>
            <a:pPr marL="0" lvl="0" indent="0" algn="l" rtl="0">
              <a:lnSpc>
                <a:spcPct val="70000"/>
              </a:lnSpc>
              <a:spcBef>
                <a:spcPts val="1000"/>
              </a:spcBef>
              <a:spcAft>
                <a:spcPts val="0"/>
              </a:spcAft>
              <a:buSzPts val="935"/>
              <a:buNone/>
            </a:pPr>
            <a:endParaRPr sz="2580"/>
          </a:p>
          <a:p>
            <a:pPr marL="457200" lvl="0" indent="-379730" algn="l" rtl="0">
              <a:lnSpc>
                <a:spcPct val="70000"/>
              </a:lnSpc>
              <a:spcBef>
                <a:spcPts val="1000"/>
              </a:spcBef>
              <a:spcAft>
                <a:spcPts val="0"/>
              </a:spcAft>
              <a:buSzPts val="2380"/>
              <a:buChar char="●"/>
            </a:pPr>
            <a:r>
              <a:rPr lang="es-ES" sz="2380"/>
              <a:t>Lanzar una actividad: </a:t>
            </a:r>
            <a:r>
              <a:rPr lang="es-ES" sz="2380" b="1"/>
              <a:t>startActivity()</a:t>
            </a:r>
            <a:r>
              <a:rPr lang="es-ES" sz="2380"/>
              <a:t> y </a:t>
            </a:r>
            <a:r>
              <a:rPr lang="es-ES" sz="2380" b="1"/>
              <a:t>startActivityForResult()</a:t>
            </a:r>
            <a:endParaRPr sz="2380" b="1"/>
          </a:p>
          <a:p>
            <a:pPr marL="457200" lvl="0" indent="-379730" algn="l" rtl="0">
              <a:lnSpc>
                <a:spcPct val="70000"/>
              </a:lnSpc>
              <a:spcBef>
                <a:spcPts val="0"/>
              </a:spcBef>
              <a:spcAft>
                <a:spcPts val="0"/>
              </a:spcAft>
              <a:buSzPts val="2380"/>
              <a:buChar char="●"/>
            </a:pPr>
            <a:r>
              <a:rPr lang="es-ES" sz="2380"/>
              <a:t>Lanzar un servicio: </a:t>
            </a:r>
            <a:r>
              <a:rPr lang="es-ES" sz="2380" b="1"/>
              <a:t>startService()</a:t>
            </a:r>
            <a:endParaRPr sz="2380" b="1"/>
          </a:p>
          <a:p>
            <a:pPr marL="457200" lvl="0" indent="-379730" algn="l" rtl="0">
              <a:lnSpc>
                <a:spcPct val="70000"/>
              </a:lnSpc>
              <a:spcBef>
                <a:spcPts val="0"/>
              </a:spcBef>
              <a:spcAft>
                <a:spcPts val="0"/>
              </a:spcAft>
              <a:buSzPts val="2380"/>
              <a:buChar char="●"/>
            </a:pPr>
            <a:r>
              <a:rPr lang="es-ES" sz="2380"/>
              <a:t>Lanzar un anuncio de tipo broadcast: </a:t>
            </a:r>
            <a:r>
              <a:rPr lang="es-ES" sz="2380" b="1"/>
              <a:t>sendBroadcast()</a:t>
            </a:r>
            <a:endParaRPr sz="2380" b="1"/>
          </a:p>
          <a:p>
            <a:pPr marL="457200" lvl="0" indent="-379730" algn="l" rtl="0">
              <a:lnSpc>
                <a:spcPct val="70000"/>
              </a:lnSpc>
              <a:spcBef>
                <a:spcPts val="0"/>
              </a:spcBef>
              <a:spcAft>
                <a:spcPts val="0"/>
              </a:spcAft>
              <a:buSzPts val="2380"/>
              <a:buChar char="●"/>
            </a:pPr>
            <a:r>
              <a:rPr lang="es-ES" sz="2380"/>
              <a:t>Conectarse con un servicio: </a:t>
            </a:r>
            <a:r>
              <a:rPr lang="es-ES" sz="2380" b="1"/>
              <a:t>bindService()</a:t>
            </a:r>
            <a:endParaRPr sz="2380" b="1"/>
          </a:p>
          <a:p>
            <a:pPr marL="0" lvl="0" indent="0" algn="l" rtl="0">
              <a:lnSpc>
                <a:spcPct val="70000"/>
              </a:lnSpc>
              <a:spcBef>
                <a:spcPts val="1000"/>
              </a:spcBef>
              <a:spcAft>
                <a:spcPts val="0"/>
              </a:spcAft>
              <a:buSzPts val="935"/>
              <a:buNone/>
            </a:pPr>
            <a:endParaRPr sz="2580"/>
          </a:p>
          <a:p>
            <a:pPr marL="0" lvl="0" indent="0" algn="l" rtl="0">
              <a:lnSpc>
                <a:spcPct val="70000"/>
              </a:lnSpc>
              <a:spcBef>
                <a:spcPts val="1000"/>
              </a:spcBef>
              <a:spcAft>
                <a:spcPts val="0"/>
              </a:spcAft>
              <a:buSzPts val="935"/>
              <a:buNone/>
            </a:pPr>
            <a:r>
              <a:rPr lang="es-ES" sz="3080"/>
              <a:t>En ciertas ocasiones, una intención no es inicializada por la aplicación, sino por el sistema, por ejemplo, </a:t>
            </a:r>
            <a:r>
              <a:rPr lang="es-ES" sz="3080" b="1"/>
              <a:t>cuando pedimos mostrar una página web.</a:t>
            </a:r>
            <a:r>
              <a:rPr lang="es-ES" sz="3080"/>
              <a:t> En otras circunstancias, será necesario que la aplicación sea quien inicialice su propia intención. Para eso se creará un objeto de la clase Intent</a:t>
            </a:r>
            <a:endParaRPr sz="308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838200" y="65759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s-ES"/>
              <a:t>Extras</a:t>
            </a:r>
            <a:endParaRPr/>
          </a:p>
        </p:txBody>
      </p:sp>
      <p:sp>
        <p:nvSpPr>
          <p:cNvPr id="136" name="Google Shape;136;p22"/>
          <p:cNvSpPr txBox="1">
            <a:spLocks noGrp="1"/>
          </p:cNvSpPr>
          <p:nvPr>
            <p:ph type="body" idx="1"/>
          </p:nvPr>
        </p:nvSpPr>
        <p:spPr>
          <a:xfrm>
            <a:off x="838200" y="2057400"/>
            <a:ext cx="10515600" cy="3855600"/>
          </a:xfrm>
          <a:prstGeom prst="rect">
            <a:avLst/>
          </a:prstGeom>
        </p:spPr>
        <p:txBody>
          <a:bodyPr spcFirstLastPara="1" wrap="square" lIns="91425" tIns="45700" rIns="91425" bIns="45700" anchor="t" anchorCtr="0">
            <a:normAutofit lnSpcReduction="10000"/>
          </a:bodyPr>
          <a:lstStyle/>
          <a:p>
            <a:pPr marL="0" lvl="0" indent="0" algn="l" rtl="0">
              <a:spcBef>
                <a:spcPts val="1000"/>
              </a:spcBef>
              <a:spcAft>
                <a:spcPts val="0"/>
              </a:spcAft>
              <a:buNone/>
            </a:pPr>
            <a:r>
              <a:rPr lang="es-ES" sz="4130"/>
              <a:t>Consiste en </a:t>
            </a:r>
            <a:r>
              <a:rPr lang="es-ES" sz="4130" b="1"/>
              <a:t>información adicional que será recibida</a:t>
            </a:r>
            <a:r>
              <a:rPr lang="es-ES" sz="4130"/>
              <a:t> </a:t>
            </a:r>
            <a:r>
              <a:rPr lang="es-ES" sz="4130" b="1"/>
              <a:t>por el componente lanzado</a:t>
            </a:r>
            <a:r>
              <a:rPr lang="es-ES" sz="4130"/>
              <a:t>. Se compone por un conjunto de pares </a:t>
            </a:r>
            <a:r>
              <a:rPr lang="es-ES" sz="4130" b="1"/>
              <a:t>variable/valor.</a:t>
            </a:r>
            <a:r>
              <a:rPr lang="es-ES" sz="4130"/>
              <a:t> Esas colecciones de valores se almacenan en un objeto de la clase Bundle. </a:t>
            </a:r>
            <a:endParaRPr sz="4130"/>
          </a:p>
          <a:p>
            <a:pPr marL="0" lvl="0" indent="0" algn="l" rtl="0">
              <a:spcBef>
                <a:spcPts val="1000"/>
              </a:spcBef>
              <a:spcAft>
                <a:spcPts val="0"/>
              </a:spcAft>
              <a:buNone/>
            </a:pP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body" idx="1"/>
          </p:nvPr>
        </p:nvSpPr>
        <p:spPr>
          <a:xfrm>
            <a:off x="379400" y="982500"/>
            <a:ext cx="11702400" cy="5252700"/>
          </a:xfrm>
          <a:prstGeom prst="rect">
            <a:avLst/>
          </a:prstGeom>
        </p:spPr>
        <p:txBody>
          <a:bodyPr spcFirstLastPara="1" wrap="square" lIns="91425" tIns="45700" rIns="91425" bIns="45700" anchor="t" anchorCtr="0">
            <a:normAutofit/>
          </a:bodyPr>
          <a:lstStyle/>
          <a:p>
            <a:pPr marL="0" lvl="0" indent="0" algn="l" rtl="0">
              <a:lnSpc>
                <a:spcPct val="70000"/>
              </a:lnSpc>
              <a:spcBef>
                <a:spcPts val="1000"/>
              </a:spcBef>
              <a:spcAft>
                <a:spcPts val="0"/>
              </a:spcAft>
              <a:buNone/>
            </a:pPr>
            <a:r>
              <a:rPr lang="es-ES" sz="2300" b="1" i="1" dirty="0"/>
              <a:t>Ejemplo</a:t>
            </a:r>
            <a:r>
              <a:rPr lang="es-ES" sz="2300" dirty="0"/>
              <a:t> </a:t>
            </a:r>
            <a:r>
              <a:rPr lang="es-ES" sz="2300" b="1" i="1" dirty="0"/>
              <a:t>de un </a:t>
            </a:r>
            <a:r>
              <a:rPr lang="es-ES" sz="2300" b="1" i="1" dirty="0" err="1"/>
              <a:t>Intent</a:t>
            </a:r>
            <a:r>
              <a:rPr lang="es-ES" sz="2300" dirty="0"/>
              <a:t> de forma implícita para enviar un correo electrónico: </a:t>
            </a:r>
            <a:endParaRPr sz="2300" dirty="0"/>
          </a:p>
          <a:p>
            <a:pPr marL="0" lvl="0" indent="0" algn="l" rtl="0">
              <a:lnSpc>
                <a:spcPct val="70000"/>
              </a:lnSpc>
              <a:spcBef>
                <a:spcPts val="1000"/>
              </a:spcBef>
              <a:spcAft>
                <a:spcPts val="0"/>
              </a:spcAft>
              <a:buNone/>
            </a:pPr>
            <a:endParaRPr sz="2300" dirty="0"/>
          </a:p>
          <a:p>
            <a:pPr marL="0" lvl="0" indent="0" algn="l" rtl="0">
              <a:lnSpc>
                <a:spcPct val="70000"/>
              </a:lnSpc>
              <a:spcBef>
                <a:spcPts val="1000"/>
              </a:spcBef>
              <a:spcAft>
                <a:spcPts val="0"/>
              </a:spcAft>
              <a:buNone/>
            </a:pPr>
            <a:r>
              <a:rPr lang="es-ES" sz="2300" dirty="0"/>
              <a:t>Para lanzar una actividad de manera implícita se puede emplear el constructor </a:t>
            </a:r>
            <a:endParaRPr sz="2300" dirty="0"/>
          </a:p>
          <a:p>
            <a:pPr marL="0" lvl="0" indent="0" algn="l" rtl="0">
              <a:lnSpc>
                <a:spcPct val="70000"/>
              </a:lnSpc>
              <a:spcBef>
                <a:spcPts val="1000"/>
              </a:spcBef>
              <a:spcAft>
                <a:spcPts val="0"/>
              </a:spcAft>
              <a:buNone/>
            </a:pPr>
            <a:r>
              <a:rPr lang="es-ES" sz="2300" b="1" dirty="0" err="1"/>
              <a:t>Intent</a:t>
            </a:r>
            <a:r>
              <a:rPr lang="es-ES" sz="2300" b="1" dirty="0"/>
              <a:t>(</a:t>
            </a:r>
            <a:r>
              <a:rPr lang="es-ES" sz="2300" b="1" dirty="0" err="1"/>
              <a:t>String</a:t>
            </a:r>
            <a:r>
              <a:rPr lang="es-ES" sz="2300" b="1" dirty="0"/>
              <a:t> </a:t>
            </a:r>
            <a:r>
              <a:rPr lang="es-ES" sz="2300" b="1" dirty="0" err="1"/>
              <a:t>action</a:t>
            </a:r>
            <a:r>
              <a:rPr lang="es-ES" sz="2300" b="1" dirty="0"/>
              <a:t>, Uri </a:t>
            </a:r>
            <a:r>
              <a:rPr lang="es-ES" sz="2300" b="1" dirty="0" err="1"/>
              <a:t>uri</a:t>
            </a:r>
            <a:r>
              <a:rPr lang="es-ES" sz="2300" b="1" dirty="0"/>
              <a:t>)</a:t>
            </a:r>
            <a:endParaRPr sz="2300" b="1" dirty="0"/>
          </a:p>
          <a:p>
            <a:pPr marL="0" lvl="0" indent="0" algn="l" rtl="0">
              <a:lnSpc>
                <a:spcPct val="70000"/>
              </a:lnSpc>
              <a:spcBef>
                <a:spcPts val="1000"/>
              </a:spcBef>
              <a:spcAft>
                <a:spcPts val="0"/>
              </a:spcAft>
              <a:buNone/>
            </a:pPr>
            <a:endParaRPr sz="2300" dirty="0"/>
          </a:p>
          <a:p>
            <a:pPr marL="0" lvl="0" indent="0" algn="l" rtl="0">
              <a:lnSpc>
                <a:spcPct val="70000"/>
              </a:lnSpc>
              <a:spcBef>
                <a:spcPts val="1000"/>
              </a:spcBef>
              <a:spcAft>
                <a:spcPts val="0"/>
              </a:spcAft>
              <a:buNone/>
            </a:pPr>
            <a:r>
              <a:rPr lang="es-ES" sz="2300" dirty="0" err="1"/>
              <a:t>Intent</a:t>
            </a:r>
            <a:r>
              <a:rPr lang="es-ES" sz="2300" dirty="0"/>
              <a:t> </a:t>
            </a:r>
            <a:r>
              <a:rPr lang="es-ES" sz="2300" dirty="0" err="1"/>
              <a:t>intent</a:t>
            </a:r>
            <a:r>
              <a:rPr lang="es-ES" sz="2300" dirty="0"/>
              <a:t> = new </a:t>
            </a:r>
            <a:r>
              <a:rPr lang="es-ES" sz="2300" dirty="0" err="1"/>
              <a:t>Intent</a:t>
            </a:r>
            <a:r>
              <a:rPr lang="es-ES" sz="2300" dirty="0"/>
              <a:t>(</a:t>
            </a:r>
            <a:r>
              <a:rPr lang="es-ES" sz="2300" b="1" dirty="0" err="1"/>
              <a:t>Intent.ACTION_SEND</a:t>
            </a:r>
            <a:r>
              <a:rPr lang="es-ES" sz="2300" dirty="0"/>
              <a:t>);</a:t>
            </a:r>
            <a:endParaRPr sz="2300" dirty="0"/>
          </a:p>
          <a:p>
            <a:pPr marL="0" lvl="0" indent="0" algn="l" rtl="0">
              <a:lnSpc>
                <a:spcPct val="70000"/>
              </a:lnSpc>
              <a:spcBef>
                <a:spcPts val="1000"/>
              </a:spcBef>
              <a:spcAft>
                <a:spcPts val="0"/>
              </a:spcAft>
              <a:buNone/>
            </a:pPr>
            <a:r>
              <a:rPr lang="es-ES" sz="2300" dirty="0" err="1"/>
              <a:t>intent.setType</a:t>
            </a:r>
            <a:r>
              <a:rPr lang="es-ES" sz="2300" dirty="0"/>
              <a:t>(</a:t>
            </a:r>
            <a:r>
              <a:rPr lang="es-ES" sz="2300" b="1" dirty="0"/>
              <a:t>"</a:t>
            </a:r>
            <a:r>
              <a:rPr lang="es-ES" sz="2300" b="1" dirty="0" err="1"/>
              <a:t>text</a:t>
            </a:r>
            <a:r>
              <a:rPr lang="es-ES" sz="2300" b="1" dirty="0"/>
              <a:t>/</a:t>
            </a:r>
            <a:r>
              <a:rPr lang="es-ES" sz="2300" b="1" dirty="0" err="1"/>
              <a:t>plain</a:t>
            </a:r>
            <a:r>
              <a:rPr lang="es-ES" sz="2300" b="1" dirty="0"/>
              <a:t>"</a:t>
            </a:r>
            <a:r>
              <a:rPr lang="es-ES" sz="2300" dirty="0"/>
              <a:t>);</a:t>
            </a:r>
            <a:endParaRPr sz="2300" dirty="0"/>
          </a:p>
          <a:p>
            <a:pPr marL="0" lvl="0" indent="0" algn="l" rtl="0">
              <a:lnSpc>
                <a:spcPct val="70000"/>
              </a:lnSpc>
              <a:spcBef>
                <a:spcPts val="1000"/>
              </a:spcBef>
              <a:spcAft>
                <a:spcPts val="0"/>
              </a:spcAft>
              <a:buNone/>
            </a:pPr>
            <a:r>
              <a:rPr lang="es-ES" sz="2300" dirty="0" err="1"/>
              <a:t>intent.putExtra</a:t>
            </a:r>
            <a:r>
              <a:rPr lang="es-ES" sz="2300" dirty="0"/>
              <a:t>(</a:t>
            </a:r>
            <a:r>
              <a:rPr lang="es-ES" sz="2300" b="1" dirty="0" err="1"/>
              <a:t>Intent.EXTRA_SUBJECT,"Asunto</a:t>
            </a:r>
            <a:r>
              <a:rPr lang="es-ES" sz="2300" b="1" dirty="0"/>
              <a:t> corro: "</a:t>
            </a:r>
            <a:r>
              <a:rPr lang="es-ES" sz="2300" dirty="0"/>
              <a:t>);</a:t>
            </a:r>
            <a:endParaRPr sz="2300" dirty="0"/>
          </a:p>
          <a:p>
            <a:pPr marL="0" lvl="0" indent="0" algn="l" rtl="0">
              <a:lnSpc>
                <a:spcPct val="70000"/>
              </a:lnSpc>
              <a:spcBef>
                <a:spcPts val="1000"/>
              </a:spcBef>
              <a:spcAft>
                <a:spcPts val="0"/>
              </a:spcAft>
              <a:buNone/>
            </a:pPr>
            <a:r>
              <a:rPr lang="es-ES" sz="2300" dirty="0" err="1"/>
              <a:t>intent.putExtra</a:t>
            </a:r>
            <a:r>
              <a:rPr lang="es-ES" sz="2300" dirty="0"/>
              <a:t>(</a:t>
            </a:r>
            <a:r>
              <a:rPr lang="es-ES" sz="2300" b="1" dirty="0" err="1"/>
              <a:t>Intent.EXTRA_TEXT</a:t>
            </a:r>
            <a:r>
              <a:rPr lang="es-ES" sz="2300" b="1" dirty="0"/>
              <a:t>, “Texto del correo”</a:t>
            </a:r>
            <a:r>
              <a:rPr lang="es-ES" sz="2300" dirty="0"/>
              <a:t>);</a:t>
            </a:r>
            <a:endParaRPr sz="2300" dirty="0"/>
          </a:p>
          <a:p>
            <a:pPr marL="0" lvl="0" indent="0" algn="l" rtl="0">
              <a:lnSpc>
                <a:spcPct val="70000"/>
              </a:lnSpc>
              <a:spcBef>
                <a:spcPts val="1000"/>
              </a:spcBef>
              <a:spcAft>
                <a:spcPts val="0"/>
              </a:spcAft>
              <a:buNone/>
            </a:pPr>
            <a:r>
              <a:rPr lang="es-ES" sz="2300" dirty="0" err="1"/>
              <a:t>intent.putExtra</a:t>
            </a:r>
            <a:r>
              <a:rPr lang="es-ES" sz="2300" dirty="0"/>
              <a:t>(</a:t>
            </a:r>
            <a:r>
              <a:rPr lang="es-ES" sz="2300" b="1" dirty="0" err="1"/>
              <a:t>Intent.EXTRA_EMAIL</a:t>
            </a:r>
            <a:r>
              <a:rPr lang="es-ES" sz="2300" b="1" dirty="0"/>
              <a:t>, new </a:t>
            </a:r>
            <a:r>
              <a:rPr lang="es-ES" sz="2300" b="1" dirty="0" err="1"/>
              <a:t>String</a:t>
            </a:r>
            <a:r>
              <a:rPr lang="es-ES" sz="2300" b="1" dirty="0"/>
              <a:t>[] { micorreo@dominio.com”}</a:t>
            </a:r>
            <a:r>
              <a:rPr lang="es-ES" sz="2300" dirty="0"/>
              <a:t>);</a:t>
            </a:r>
            <a:endParaRPr sz="2300" dirty="0"/>
          </a:p>
          <a:p>
            <a:pPr marL="0" lvl="0" indent="0" algn="l" rtl="0">
              <a:lnSpc>
                <a:spcPct val="70000"/>
              </a:lnSpc>
              <a:spcBef>
                <a:spcPts val="1000"/>
              </a:spcBef>
              <a:spcAft>
                <a:spcPts val="0"/>
              </a:spcAft>
              <a:buNone/>
            </a:pPr>
            <a:r>
              <a:rPr lang="es-ES" sz="2300" dirty="0" err="1"/>
              <a:t>startActivity</a:t>
            </a:r>
            <a:r>
              <a:rPr lang="es-ES" sz="2300" dirty="0"/>
              <a:t>(</a:t>
            </a:r>
            <a:r>
              <a:rPr lang="es-ES" sz="2300" b="1" dirty="0" err="1"/>
              <a:t>intent</a:t>
            </a:r>
            <a:r>
              <a:rPr lang="es-ES" sz="2300" dirty="0"/>
              <a:t>);</a:t>
            </a:r>
            <a:endParaRPr sz="2300" dirty="0"/>
          </a:p>
          <a:p>
            <a:pPr marL="0" lvl="0" indent="0" algn="l" rtl="0">
              <a:lnSpc>
                <a:spcPct val="70000"/>
              </a:lnSpc>
              <a:spcBef>
                <a:spcPts val="1000"/>
              </a:spcBef>
              <a:spcAft>
                <a:spcPts val="0"/>
              </a:spcAft>
              <a:buNone/>
            </a:pPr>
            <a:endParaRPr sz="2400" dirty="0"/>
          </a:p>
          <a:p>
            <a:pPr marL="0" lvl="0" indent="0" algn="l" rtl="0">
              <a:lnSpc>
                <a:spcPct val="70000"/>
              </a:lnSpc>
              <a:spcBef>
                <a:spcPts val="1000"/>
              </a:spcBef>
              <a:spcAft>
                <a:spcPts val="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body" idx="1"/>
          </p:nvPr>
        </p:nvSpPr>
        <p:spPr>
          <a:xfrm>
            <a:off x="726300" y="1775250"/>
            <a:ext cx="10739400" cy="33075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s-ES" b="1"/>
              <a:t>Ejemplo de un Intent </a:t>
            </a:r>
            <a:r>
              <a:rPr lang="es-ES"/>
              <a:t>de forma explícita para lanzar una actividad a otra:</a:t>
            </a:r>
            <a:endParaRPr/>
          </a:p>
          <a:p>
            <a:pPr marL="0" lvl="0" indent="0" algn="l" rtl="0">
              <a:spcBef>
                <a:spcPts val="1000"/>
              </a:spcBef>
              <a:spcAft>
                <a:spcPts val="0"/>
              </a:spcAft>
              <a:buNone/>
            </a:pPr>
            <a:r>
              <a:rPr lang="es-ES" sz="2400"/>
              <a:t>Se emplea el constructor </a:t>
            </a:r>
            <a:r>
              <a:rPr lang="es-ES" sz="2400" b="1"/>
              <a:t>Intent(Contexto contexto, Clase&lt;?&gt; clase)</a:t>
            </a:r>
            <a:endParaRPr sz="2400" b="1"/>
          </a:p>
          <a:p>
            <a:pPr marL="0" lvl="0" indent="0" algn="l" rtl="0">
              <a:spcBef>
                <a:spcPts val="1000"/>
              </a:spcBef>
              <a:spcAft>
                <a:spcPts val="0"/>
              </a:spcAft>
              <a:buNone/>
            </a:pPr>
            <a:endParaRPr sz="2400" b="1"/>
          </a:p>
          <a:p>
            <a:pPr marL="0" lvl="0" indent="0" algn="l" rtl="0">
              <a:spcBef>
                <a:spcPts val="1000"/>
              </a:spcBef>
              <a:spcAft>
                <a:spcPts val="0"/>
              </a:spcAft>
              <a:buNone/>
            </a:pPr>
            <a:r>
              <a:rPr lang="es-ES"/>
              <a:t>Intent intent</a:t>
            </a:r>
            <a:r>
              <a:rPr lang="es-ES" b="1"/>
              <a:t> </a:t>
            </a:r>
            <a:r>
              <a:rPr lang="es-ES"/>
              <a:t>= new Intent (</a:t>
            </a:r>
            <a:r>
              <a:rPr lang="es-ES" b="1"/>
              <a:t>this, Actividad_A_Abrir.class</a:t>
            </a:r>
            <a:r>
              <a:rPr lang="es-ES"/>
              <a:t>);</a:t>
            </a:r>
            <a:endParaRPr/>
          </a:p>
          <a:p>
            <a:pPr marL="0" lvl="0" indent="0" algn="l" rtl="0">
              <a:spcBef>
                <a:spcPts val="1000"/>
              </a:spcBef>
              <a:spcAft>
                <a:spcPts val="0"/>
              </a:spcAft>
              <a:buNone/>
            </a:pPr>
            <a:r>
              <a:rPr lang="es-ES"/>
              <a:t>startActivity(</a:t>
            </a:r>
            <a:r>
              <a:rPr lang="es-ES" b="1"/>
              <a:t>intent</a:t>
            </a:r>
            <a:r>
              <a:rPr lang="es-ES"/>
              <a:t>);</a:t>
            </a:r>
            <a:endParaRPr/>
          </a:p>
          <a:p>
            <a:pPr marL="0" lvl="0" indent="0" algn="l" rtl="0">
              <a:spcBef>
                <a:spcPts val="1000"/>
              </a:spcBef>
              <a:spcAft>
                <a:spcPts val="0"/>
              </a:spcAft>
              <a:buNone/>
            </a:pPr>
            <a:endParaRPr sz="24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838200" y="60896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s-ES"/>
              <a:t>Cuadros de diálogo</a:t>
            </a:r>
            <a:endParaRPr/>
          </a:p>
        </p:txBody>
      </p:sp>
      <p:sp>
        <p:nvSpPr>
          <p:cNvPr id="155" name="Google Shape;155;p25"/>
          <p:cNvSpPr txBox="1">
            <a:spLocks noGrp="1"/>
          </p:cNvSpPr>
          <p:nvPr>
            <p:ph type="body" idx="1"/>
          </p:nvPr>
        </p:nvSpPr>
        <p:spPr>
          <a:xfrm>
            <a:off x="838200" y="2057400"/>
            <a:ext cx="10515600" cy="3059400"/>
          </a:xfrm>
          <a:prstGeom prst="rect">
            <a:avLst/>
          </a:prstGeom>
        </p:spPr>
        <p:txBody>
          <a:bodyPr spcFirstLastPara="1" wrap="square" lIns="91425" tIns="45700" rIns="91425" bIns="45700" anchor="t" anchorCtr="0">
            <a:normAutofit lnSpcReduction="10000"/>
          </a:bodyPr>
          <a:lstStyle/>
          <a:p>
            <a:pPr marL="0" lvl="0" indent="0" algn="l" rtl="0">
              <a:spcBef>
                <a:spcPts val="1000"/>
              </a:spcBef>
              <a:spcAft>
                <a:spcPts val="0"/>
              </a:spcAft>
              <a:buNone/>
            </a:pPr>
            <a:r>
              <a:rPr lang="es-ES" sz="3000"/>
              <a:t>El cuadro de diálogo, consiste en una ventana pequeña que le indica al usuario que requiere tomar una decisión o ingresar información. </a:t>
            </a:r>
            <a:endParaRPr sz="3000"/>
          </a:p>
          <a:p>
            <a:pPr marL="0" lvl="0" indent="0" algn="l" rtl="0">
              <a:spcBef>
                <a:spcPts val="1000"/>
              </a:spcBef>
              <a:spcAft>
                <a:spcPts val="0"/>
              </a:spcAft>
              <a:buNone/>
            </a:pPr>
            <a:r>
              <a:rPr lang="es-ES" sz="3000"/>
              <a:t>Una de las características de los cuadros de diálogo, es que no ocupa toda la pantalla y es comúnmente empleada para eventos modales que necesitan que los usuarios realicen alguna acción para poder continuar.</a:t>
            </a:r>
            <a:endParaRPr sz="3000"/>
          </a:p>
        </p:txBody>
      </p:sp>
      <p:sp>
        <p:nvSpPr>
          <p:cNvPr id="156" name="Google Shape;156;p25"/>
          <p:cNvSpPr txBox="1"/>
          <p:nvPr/>
        </p:nvSpPr>
        <p:spPr>
          <a:xfrm>
            <a:off x="838200" y="5116800"/>
            <a:ext cx="9902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2100">
                <a:latin typeface="Calibri"/>
                <a:ea typeface="Calibri"/>
                <a:cs typeface="Calibri"/>
                <a:sym typeface="Calibri"/>
              </a:rPr>
              <a:t>La clase </a:t>
            </a:r>
            <a:r>
              <a:rPr lang="es-ES" sz="2100" b="1">
                <a:latin typeface="Calibri"/>
                <a:ea typeface="Calibri"/>
                <a:cs typeface="Calibri"/>
                <a:sym typeface="Calibri"/>
              </a:rPr>
              <a:t>Dialog</a:t>
            </a:r>
            <a:r>
              <a:rPr lang="es-ES" sz="2100">
                <a:latin typeface="Calibri"/>
                <a:ea typeface="Calibri"/>
                <a:cs typeface="Calibri"/>
                <a:sym typeface="Calibri"/>
              </a:rPr>
              <a:t> es la clase de base para los diálogos, evite crear instancias de </a:t>
            </a:r>
            <a:r>
              <a:rPr lang="es-ES" sz="2100" b="1">
                <a:latin typeface="Calibri"/>
                <a:ea typeface="Calibri"/>
                <a:cs typeface="Calibri"/>
                <a:sym typeface="Calibri"/>
              </a:rPr>
              <a:t>Dialog</a:t>
            </a:r>
            <a:r>
              <a:rPr lang="es-ES" sz="2100">
                <a:latin typeface="Calibri"/>
                <a:ea typeface="Calibri"/>
                <a:cs typeface="Calibri"/>
                <a:sym typeface="Calibri"/>
              </a:rPr>
              <a:t> directamente. En cambio, emplee una de las siguientes subclases:</a:t>
            </a:r>
            <a:endParaRPr sz="21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838200" y="60896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s-ES"/>
              <a:t>Alert Dialog</a:t>
            </a:r>
            <a:endParaRPr/>
          </a:p>
        </p:txBody>
      </p:sp>
      <p:sp>
        <p:nvSpPr>
          <p:cNvPr id="163" name="Google Shape;163;p26"/>
          <p:cNvSpPr txBox="1">
            <a:spLocks noGrp="1"/>
          </p:cNvSpPr>
          <p:nvPr>
            <p:ph type="body" idx="1"/>
          </p:nvPr>
        </p:nvSpPr>
        <p:spPr>
          <a:xfrm>
            <a:off x="838200" y="2076850"/>
            <a:ext cx="10515600" cy="3905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s-ES" sz="3200"/>
              <a:t>Un diálogo puede visualizar un título, dos botones, una lista de elementos elegibles o un diseño personalizado. La clase </a:t>
            </a:r>
            <a:r>
              <a:rPr lang="es-ES" sz="3200" b="1"/>
              <a:t>AlertDialog</a:t>
            </a:r>
            <a:r>
              <a:rPr lang="es-ES" sz="3200"/>
              <a:t> permite crear una infinidad de diseños y por lo general es la única clase de diálogo que se requiere. </a:t>
            </a:r>
            <a:endParaRPr sz="3200"/>
          </a:p>
        </p:txBody>
      </p:sp>
      <p:pic>
        <p:nvPicPr>
          <p:cNvPr id="164" name="Google Shape;164;p26"/>
          <p:cNvPicPr preferRelativeResize="0"/>
          <p:nvPr/>
        </p:nvPicPr>
        <p:blipFill>
          <a:blip r:embed="rId3">
            <a:alphaModFix/>
          </a:blip>
          <a:stretch>
            <a:fillRect/>
          </a:stretch>
        </p:blipFill>
        <p:spPr>
          <a:xfrm>
            <a:off x="4255038" y="4344925"/>
            <a:ext cx="3681926" cy="2025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body" idx="1"/>
          </p:nvPr>
        </p:nvSpPr>
        <p:spPr>
          <a:xfrm>
            <a:off x="838200" y="787950"/>
            <a:ext cx="10515600" cy="5125200"/>
          </a:xfrm>
          <a:prstGeom prst="rect">
            <a:avLst/>
          </a:prstGeom>
        </p:spPr>
        <p:txBody>
          <a:bodyPr spcFirstLastPara="1" wrap="square" lIns="91425" tIns="45700" rIns="91425" bIns="45700" anchor="t" anchorCtr="0">
            <a:normAutofit fontScale="70000" lnSpcReduction="10000"/>
          </a:bodyPr>
          <a:lstStyle/>
          <a:p>
            <a:pPr marL="0" lvl="0" indent="0" algn="l" rtl="0">
              <a:spcBef>
                <a:spcPts val="1000"/>
              </a:spcBef>
              <a:spcAft>
                <a:spcPts val="0"/>
              </a:spcAft>
              <a:buNone/>
            </a:pPr>
            <a:r>
              <a:rPr lang="es-ES" sz="3371"/>
              <a:t>En un </a:t>
            </a:r>
            <a:r>
              <a:rPr lang="es-ES" sz="3371" b="1"/>
              <a:t>alert dialog </a:t>
            </a:r>
            <a:r>
              <a:rPr lang="es-ES" sz="3371"/>
              <a:t>hay 3 regiones:</a:t>
            </a:r>
            <a:endParaRPr sz="3371"/>
          </a:p>
          <a:p>
            <a:pPr marL="0" lvl="0" indent="0" algn="l" rtl="0">
              <a:spcBef>
                <a:spcPts val="1000"/>
              </a:spcBef>
              <a:spcAft>
                <a:spcPts val="0"/>
              </a:spcAft>
              <a:buNone/>
            </a:pPr>
            <a:endParaRPr/>
          </a:p>
          <a:p>
            <a:pPr marL="457200" lvl="0" indent="-353060" algn="l" rtl="0">
              <a:spcBef>
                <a:spcPts val="1000"/>
              </a:spcBef>
              <a:spcAft>
                <a:spcPts val="0"/>
              </a:spcAft>
              <a:buSzPct val="100000"/>
              <a:buAutoNum type="arabicPeriod"/>
            </a:pPr>
            <a:r>
              <a:rPr lang="es-ES" b="1"/>
              <a:t>Título: </a:t>
            </a:r>
            <a:r>
              <a:rPr lang="es-ES"/>
              <a:t>Es opcional y debe ser solamente usado cuando el área de contenido se encuentra ocupado por un mensaje detallado, una lista o diseño personalizado.</a:t>
            </a:r>
            <a:endParaRPr/>
          </a:p>
          <a:p>
            <a:pPr marL="457200" lvl="0" indent="0" algn="l" rtl="0">
              <a:spcBef>
                <a:spcPts val="1000"/>
              </a:spcBef>
              <a:spcAft>
                <a:spcPts val="0"/>
              </a:spcAft>
              <a:buNone/>
            </a:pPr>
            <a:endParaRPr/>
          </a:p>
          <a:p>
            <a:pPr marL="457200" lvl="0" indent="-353060" algn="l" rtl="0">
              <a:spcBef>
                <a:spcPts val="1000"/>
              </a:spcBef>
              <a:spcAft>
                <a:spcPts val="0"/>
              </a:spcAft>
              <a:buSzPct val="100000"/>
              <a:buAutoNum type="arabicPeriod"/>
            </a:pPr>
            <a:r>
              <a:rPr lang="es-ES" b="1"/>
              <a:t>Área de contenido: </a:t>
            </a:r>
            <a:r>
              <a:rPr lang="es-ES"/>
              <a:t>Esto puede visualizar un mensaje, una lista o un diseño personalizado</a:t>
            </a:r>
            <a:endParaRPr/>
          </a:p>
          <a:p>
            <a:pPr marL="457200" lvl="0" indent="0" algn="l" rtl="0">
              <a:spcBef>
                <a:spcPts val="1000"/>
              </a:spcBef>
              <a:spcAft>
                <a:spcPts val="0"/>
              </a:spcAft>
              <a:buNone/>
            </a:pPr>
            <a:endParaRPr/>
          </a:p>
          <a:p>
            <a:pPr marL="457200" lvl="0" indent="-353060" algn="l" rtl="0">
              <a:spcBef>
                <a:spcPts val="1000"/>
              </a:spcBef>
              <a:spcAft>
                <a:spcPts val="0"/>
              </a:spcAft>
              <a:buSzPct val="100000"/>
              <a:buAutoNum type="arabicPeriod"/>
            </a:pPr>
            <a:r>
              <a:rPr lang="es-ES" b="1"/>
              <a:t>Botones de acción: </a:t>
            </a:r>
            <a:r>
              <a:rPr lang="es-ES"/>
              <a:t>No deben existir más de tres botones de acción en un diálogo. Hay tres botones de acción distintos que puedes añadir al alert dialog:</a:t>
            </a:r>
            <a:endParaRPr/>
          </a:p>
          <a:p>
            <a:pPr marL="457200" lvl="0" indent="0" algn="l" rtl="0">
              <a:spcBef>
                <a:spcPts val="1000"/>
              </a:spcBef>
              <a:spcAft>
                <a:spcPts val="0"/>
              </a:spcAft>
              <a:buNone/>
            </a:pPr>
            <a:endParaRPr/>
          </a:p>
          <a:p>
            <a:pPr marL="914400" lvl="0" indent="-353060" algn="l" rtl="0">
              <a:spcBef>
                <a:spcPts val="1000"/>
              </a:spcBef>
              <a:spcAft>
                <a:spcPts val="0"/>
              </a:spcAft>
              <a:buSzPct val="100000"/>
              <a:buChar char="●"/>
            </a:pPr>
            <a:r>
              <a:rPr lang="es-ES" b="1"/>
              <a:t>Positivo: </a:t>
            </a:r>
            <a:r>
              <a:rPr lang="es-ES"/>
              <a:t>Debe ser empleado para acciones como aceptar, ok, continuar.</a:t>
            </a:r>
            <a:endParaRPr/>
          </a:p>
          <a:p>
            <a:pPr marL="914400" lvl="0" indent="-353060" algn="l" rtl="0">
              <a:spcBef>
                <a:spcPts val="0"/>
              </a:spcBef>
              <a:spcAft>
                <a:spcPts val="0"/>
              </a:spcAft>
              <a:buSzPct val="100000"/>
              <a:buChar char="●"/>
            </a:pPr>
            <a:r>
              <a:rPr lang="es-ES" b="1"/>
              <a:t>Negativo: </a:t>
            </a:r>
            <a:r>
              <a:rPr lang="es-ES"/>
              <a:t>Debe ser empleado para cancelar la acción</a:t>
            </a:r>
            <a:endParaRPr/>
          </a:p>
          <a:p>
            <a:pPr marL="914400" lvl="0" indent="-353060" algn="l" rtl="0">
              <a:spcBef>
                <a:spcPts val="0"/>
              </a:spcBef>
              <a:spcAft>
                <a:spcPts val="0"/>
              </a:spcAft>
              <a:buSzPct val="100000"/>
              <a:buChar char="●"/>
            </a:pPr>
            <a:r>
              <a:rPr lang="es-ES" b="1"/>
              <a:t>Neutro: </a:t>
            </a:r>
            <a:r>
              <a:rPr lang="es-ES"/>
              <a:t>Debe ser empleado cuando el usuario no desee continuar con la acción, pero tampoco quiera cancelar, la acción podría ser </a:t>
            </a:r>
            <a:r>
              <a:rPr lang="es-ES" b="1"/>
              <a:t>“Recordarme más tarde”.</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838200" y="60896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s-ES">
                <a:solidFill>
                  <a:srgbClr val="3B61AD"/>
                </a:solidFill>
              </a:rPr>
              <a:t>Eje temático 3</a:t>
            </a:r>
            <a:endParaRPr>
              <a:latin typeface="Arial"/>
              <a:ea typeface="Arial"/>
              <a:cs typeface="Arial"/>
              <a:sym typeface="Arial"/>
            </a:endParaRPr>
          </a:p>
        </p:txBody>
      </p:sp>
      <p:sp>
        <p:nvSpPr>
          <p:cNvPr id="46" name="Google Shape;46;p10"/>
          <p:cNvSpPr txBox="1">
            <a:spLocks noGrp="1"/>
          </p:cNvSpPr>
          <p:nvPr>
            <p:ph type="body" idx="1"/>
          </p:nvPr>
        </p:nvSpPr>
        <p:spPr>
          <a:xfrm>
            <a:off x="838200" y="2057400"/>
            <a:ext cx="10515600" cy="3855720"/>
          </a:xfrm>
          <a:prstGeom prst="rect">
            <a:avLst/>
          </a:prstGeom>
          <a:noFill/>
          <a:ln>
            <a:noFill/>
          </a:ln>
        </p:spPr>
        <p:txBody>
          <a:bodyPr spcFirstLastPara="1" wrap="square" lIns="91425" tIns="45700" rIns="91425" bIns="45700" anchor="t" anchorCtr="0">
            <a:normAutofit/>
          </a:bodyPr>
          <a:lstStyle/>
          <a:p>
            <a:pPr marL="457200" lvl="0" indent="-406400" algn="just" rtl="0">
              <a:spcBef>
                <a:spcPts val="1000"/>
              </a:spcBef>
              <a:spcAft>
                <a:spcPts val="0"/>
              </a:spcAft>
              <a:buSzPts val="2800"/>
              <a:buFont typeface="Noto Sans Symbols"/>
              <a:buChar char="❑"/>
            </a:pPr>
            <a:r>
              <a:rPr lang="es-ES" sz="2600">
                <a:latin typeface="Arial"/>
                <a:ea typeface="Arial"/>
                <a:cs typeface="Arial"/>
                <a:sym typeface="Arial"/>
              </a:rPr>
              <a:t>3.1 Menús					</a:t>
            </a:r>
            <a:endParaRPr sz="2600">
              <a:latin typeface="Arial"/>
              <a:ea typeface="Arial"/>
              <a:cs typeface="Arial"/>
              <a:sym typeface="Arial"/>
            </a:endParaRPr>
          </a:p>
          <a:p>
            <a:pPr marL="457200" lvl="0" indent="-406400" algn="just" rtl="0">
              <a:spcBef>
                <a:spcPts val="0"/>
              </a:spcBef>
              <a:spcAft>
                <a:spcPts val="0"/>
              </a:spcAft>
              <a:buSzPts val="2800"/>
              <a:buFont typeface="Noto Sans Symbols"/>
              <a:buChar char="❑"/>
            </a:pPr>
            <a:r>
              <a:rPr lang="es-ES" sz="2600">
                <a:latin typeface="Arial"/>
                <a:ea typeface="Arial"/>
                <a:cs typeface="Arial"/>
                <a:sym typeface="Arial"/>
              </a:rPr>
              <a:t>3.2 Intents    				</a:t>
            </a:r>
            <a:endParaRPr sz="2600">
              <a:highlight>
                <a:srgbClr val="00FF00"/>
              </a:highlight>
              <a:latin typeface="Arial"/>
              <a:ea typeface="Arial"/>
              <a:cs typeface="Arial"/>
              <a:sym typeface="Arial"/>
            </a:endParaRPr>
          </a:p>
          <a:p>
            <a:pPr marL="457200" lvl="0" indent="-406400" algn="just" rtl="0">
              <a:spcBef>
                <a:spcPts val="0"/>
              </a:spcBef>
              <a:spcAft>
                <a:spcPts val="0"/>
              </a:spcAft>
              <a:buSzPts val="2800"/>
              <a:buFont typeface="Noto Sans Symbols"/>
              <a:buChar char="❑"/>
            </a:pPr>
            <a:r>
              <a:rPr lang="es-ES" sz="2600">
                <a:latin typeface="Arial"/>
                <a:ea typeface="Arial"/>
                <a:cs typeface="Arial"/>
                <a:sym typeface="Arial"/>
              </a:rPr>
              <a:t>3.4 Alert Dialog   				</a:t>
            </a:r>
            <a:endParaRPr sz="2600">
              <a:latin typeface="Arial"/>
              <a:ea typeface="Arial"/>
              <a:cs typeface="Arial"/>
              <a:sym typeface="Arial"/>
            </a:endParaRPr>
          </a:p>
          <a:p>
            <a:pPr marL="457200" lvl="0" indent="-406400" algn="just" rtl="0">
              <a:spcBef>
                <a:spcPts val="0"/>
              </a:spcBef>
              <a:spcAft>
                <a:spcPts val="0"/>
              </a:spcAft>
              <a:buSzPts val="2800"/>
              <a:buFont typeface="Noto Sans Symbols"/>
              <a:buChar char="❑"/>
            </a:pPr>
            <a:r>
              <a:rPr lang="es-ES" sz="2600">
                <a:latin typeface="Arial"/>
                <a:ea typeface="Arial"/>
                <a:cs typeface="Arial"/>
                <a:sym typeface="Arial"/>
              </a:rPr>
              <a:t>3.5 Bottom Sheet Dialog   	</a:t>
            </a:r>
            <a:endParaRPr sz="2600">
              <a:latin typeface="Arial"/>
              <a:ea typeface="Arial"/>
              <a:cs typeface="Arial"/>
              <a:sym typeface="Arial"/>
            </a:endParaRPr>
          </a:p>
          <a:p>
            <a:pPr marL="457200" lvl="0" indent="-406400" algn="just" rtl="0">
              <a:spcBef>
                <a:spcPts val="0"/>
              </a:spcBef>
              <a:spcAft>
                <a:spcPts val="0"/>
              </a:spcAft>
              <a:buSzPts val="2800"/>
              <a:buFont typeface="Noto Sans Symbols"/>
              <a:buChar char="❑"/>
            </a:pPr>
            <a:r>
              <a:rPr lang="es-ES" sz="2600">
                <a:latin typeface="Arial"/>
                <a:ea typeface="Arial"/>
                <a:cs typeface="Arial"/>
                <a:sym typeface="Arial"/>
              </a:rPr>
              <a:t>3.6 Toast							</a:t>
            </a:r>
            <a:endParaRPr sz="2600">
              <a:latin typeface="Arial"/>
              <a:ea typeface="Arial"/>
              <a:cs typeface="Arial"/>
              <a:sym typeface="Arial"/>
            </a:endParaRPr>
          </a:p>
          <a:p>
            <a:pPr marL="457200" lvl="0" indent="-406400" algn="just" rtl="0">
              <a:spcBef>
                <a:spcPts val="0"/>
              </a:spcBef>
              <a:spcAft>
                <a:spcPts val="0"/>
              </a:spcAft>
              <a:buSzPts val="2800"/>
              <a:buFont typeface="Noto Sans Symbols"/>
              <a:buChar char="❑"/>
            </a:pPr>
            <a:r>
              <a:rPr lang="es-ES" sz="2600">
                <a:latin typeface="Arial"/>
                <a:ea typeface="Arial"/>
                <a:cs typeface="Arial"/>
                <a:sym typeface="Arial"/>
              </a:rPr>
              <a:t>3.7 SnackBar				</a:t>
            </a:r>
            <a:endParaRPr sz="2600">
              <a:latin typeface="Arial"/>
              <a:ea typeface="Arial"/>
              <a:cs typeface="Arial"/>
              <a:sym typeface="Arial"/>
            </a:endParaRPr>
          </a:p>
          <a:p>
            <a:pPr marL="457200" lvl="0" indent="-406400" algn="just" rtl="0">
              <a:spcBef>
                <a:spcPts val="0"/>
              </a:spcBef>
              <a:spcAft>
                <a:spcPts val="0"/>
              </a:spcAft>
              <a:buSzPts val="2800"/>
              <a:buFont typeface="Noto Sans Symbols"/>
              <a:buChar char="❑"/>
            </a:pPr>
            <a:r>
              <a:rPr lang="es-ES" sz="2600">
                <a:latin typeface="Arial"/>
                <a:ea typeface="Arial"/>
                <a:cs typeface="Arial"/>
                <a:sym typeface="Arial"/>
              </a:rPr>
              <a:t>3.10 Persistencia de datos con SQLite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body" idx="1"/>
          </p:nvPr>
        </p:nvSpPr>
        <p:spPr>
          <a:xfrm>
            <a:off x="389100" y="2057400"/>
            <a:ext cx="11585700" cy="3855600"/>
          </a:xfrm>
          <a:prstGeom prst="rect">
            <a:avLst/>
          </a:prstGeom>
        </p:spPr>
        <p:txBody>
          <a:bodyPr spcFirstLastPara="1" wrap="square" lIns="91425" tIns="45700" rIns="91425" bIns="45700" anchor="t" anchorCtr="0">
            <a:normAutofit/>
          </a:bodyPr>
          <a:lstStyle/>
          <a:p>
            <a:pPr marL="0" lvl="0" indent="0" algn="l" rtl="0">
              <a:lnSpc>
                <a:spcPct val="70000"/>
              </a:lnSpc>
              <a:spcBef>
                <a:spcPts val="1000"/>
              </a:spcBef>
              <a:spcAft>
                <a:spcPts val="0"/>
              </a:spcAft>
              <a:buSzPts val="770"/>
              <a:buNone/>
            </a:pPr>
            <a:r>
              <a:rPr lang="es-ES" sz="1760" dirty="0" err="1"/>
              <a:t>AlertDialog.Builder</a:t>
            </a:r>
            <a:r>
              <a:rPr lang="es-ES" sz="1760" dirty="0"/>
              <a:t> </a:t>
            </a:r>
            <a:r>
              <a:rPr lang="es-ES" sz="1760" dirty="0" err="1"/>
              <a:t>builder</a:t>
            </a:r>
            <a:r>
              <a:rPr lang="es-ES" sz="1760" dirty="0"/>
              <a:t> = new </a:t>
            </a:r>
            <a:r>
              <a:rPr lang="es-ES" sz="1760" dirty="0" err="1"/>
              <a:t>AlertDialog.Builder</a:t>
            </a:r>
            <a:r>
              <a:rPr lang="es-ES" sz="1760" dirty="0"/>
              <a:t>(</a:t>
            </a:r>
            <a:r>
              <a:rPr lang="es-ES" sz="1760" b="1" dirty="0" err="1"/>
              <a:t>getActivity</a:t>
            </a:r>
            <a:r>
              <a:rPr lang="es-ES" sz="1760" b="1" dirty="0"/>
              <a:t>()</a:t>
            </a:r>
            <a:r>
              <a:rPr lang="es-ES" sz="1760" dirty="0"/>
              <a:t>);</a:t>
            </a:r>
            <a:endParaRPr sz="1760" dirty="0"/>
          </a:p>
          <a:p>
            <a:pPr marL="0" lvl="0" indent="0" algn="l" rtl="0">
              <a:lnSpc>
                <a:spcPct val="70000"/>
              </a:lnSpc>
              <a:spcBef>
                <a:spcPts val="1000"/>
              </a:spcBef>
              <a:spcAft>
                <a:spcPts val="0"/>
              </a:spcAft>
              <a:buSzPts val="770"/>
              <a:buNone/>
            </a:pPr>
            <a:endParaRPr sz="1760" dirty="0"/>
          </a:p>
          <a:p>
            <a:pPr marL="0" lvl="0" indent="0" algn="l" rtl="0">
              <a:lnSpc>
                <a:spcPct val="70000"/>
              </a:lnSpc>
              <a:spcBef>
                <a:spcPts val="1000"/>
              </a:spcBef>
              <a:spcAft>
                <a:spcPts val="0"/>
              </a:spcAft>
              <a:buSzPts val="770"/>
              <a:buNone/>
            </a:pPr>
            <a:r>
              <a:rPr lang="es-ES" sz="1760" dirty="0" err="1"/>
              <a:t>builder.setTitle</a:t>
            </a:r>
            <a:r>
              <a:rPr lang="es-ES" sz="1760" dirty="0"/>
              <a:t>(</a:t>
            </a:r>
            <a:r>
              <a:rPr lang="es-ES" sz="1760" b="1" dirty="0"/>
              <a:t>"Solicitud de permiso"</a:t>
            </a:r>
            <a:r>
              <a:rPr lang="es-ES" sz="1760" dirty="0"/>
              <a:t>);</a:t>
            </a:r>
            <a:endParaRPr sz="1760" dirty="0"/>
          </a:p>
          <a:p>
            <a:pPr marL="0" lvl="0" indent="0" algn="l" rtl="0">
              <a:lnSpc>
                <a:spcPct val="70000"/>
              </a:lnSpc>
              <a:spcBef>
                <a:spcPts val="1000"/>
              </a:spcBef>
              <a:spcAft>
                <a:spcPts val="0"/>
              </a:spcAft>
              <a:buSzPts val="770"/>
              <a:buNone/>
            </a:pPr>
            <a:r>
              <a:rPr lang="es-ES" sz="1760" dirty="0" err="1"/>
              <a:t>builder.setMessage</a:t>
            </a:r>
            <a:r>
              <a:rPr lang="es-ES" sz="1760" dirty="0"/>
              <a:t>(</a:t>
            </a:r>
            <a:r>
              <a:rPr lang="es-ES" sz="1760" b="1" dirty="0"/>
              <a:t>“Sin el permiso no se puede detener la emisora al llegar una llamada”</a:t>
            </a:r>
            <a:r>
              <a:rPr lang="es-ES" sz="1760" dirty="0"/>
              <a:t>);</a:t>
            </a:r>
            <a:endParaRPr sz="1760" dirty="0"/>
          </a:p>
          <a:p>
            <a:pPr marL="0" lvl="0" indent="0" algn="l" rtl="0">
              <a:lnSpc>
                <a:spcPct val="70000"/>
              </a:lnSpc>
              <a:spcBef>
                <a:spcPts val="1000"/>
              </a:spcBef>
              <a:spcAft>
                <a:spcPts val="0"/>
              </a:spcAft>
              <a:buSzPts val="770"/>
              <a:buNone/>
            </a:pPr>
            <a:r>
              <a:rPr lang="es-ES" sz="1760" dirty="0" err="1"/>
              <a:t>builder.setPositiveButton</a:t>
            </a:r>
            <a:r>
              <a:rPr lang="es-ES" sz="1760" dirty="0"/>
              <a:t>(</a:t>
            </a:r>
            <a:r>
              <a:rPr lang="es-ES" sz="1760" b="1" dirty="0"/>
              <a:t>"OK"</a:t>
            </a:r>
            <a:r>
              <a:rPr lang="es-ES" sz="1760" dirty="0"/>
              <a:t> , </a:t>
            </a:r>
            <a:r>
              <a:rPr lang="es-ES" sz="1760" b="1" dirty="0"/>
              <a:t>new </a:t>
            </a:r>
            <a:r>
              <a:rPr lang="es-ES" sz="1760" b="1" dirty="0" err="1"/>
              <a:t>DialogInterface.OnClickListener</a:t>
            </a:r>
            <a:r>
              <a:rPr lang="es-ES" sz="1760" b="1" dirty="0"/>
              <a:t>()</a:t>
            </a:r>
            <a:r>
              <a:rPr lang="es-ES" sz="1760" dirty="0"/>
              <a:t>{ </a:t>
            </a:r>
            <a:endParaRPr sz="1760" dirty="0"/>
          </a:p>
          <a:p>
            <a:pPr marL="457200" lvl="0" indent="0" algn="l" rtl="0">
              <a:lnSpc>
                <a:spcPct val="70000"/>
              </a:lnSpc>
              <a:spcBef>
                <a:spcPts val="1000"/>
              </a:spcBef>
              <a:spcAft>
                <a:spcPts val="0"/>
              </a:spcAft>
              <a:buSzPts val="770"/>
              <a:buNone/>
            </a:pPr>
            <a:r>
              <a:rPr lang="es-ES" sz="1760" dirty="0"/>
              <a:t>@Override </a:t>
            </a:r>
            <a:r>
              <a:rPr lang="es-ES" sz="1760" dirty="0" err="1"/>
              <a:t>public</a:t>
            </a:r>
            <a:r>
              <a:rPr lang="es-ES" sz="1760" dirty="0"/>
              <a:t> </a:t>
            </a:r>
            <a:r>
              <a:rPr lang="es-ES" sz="1760" dirty="0" err="1"/>
              <a:t>void</a:t>
            </a:r>
            <a:r>
              <a:rPr lang="es-ES" sz="1760" dirty="0"/>
              <a:t> </a:t>
            </a:r>
            <a:r>
              <a:rPr lang="es-ES" sz="1760" b="1" i="1" dirty="0" err="1"/>
              <a:t>onClick</a:t>
            </a:r>
            <a:r>
              <a:rPr lang="es-ES" sz="1760" dirty="0"/>
              <a:t>(</a:t>
            </a:r>
            <a:r>
              <a:rPr lang="es-ES" sz="1760" b="1" dirty="0" err="1"/>
              <a:t>DialogInterface</a:t>
            </a:r>
            <a:r>
              <a:rPr lang="es-ES" sz="1760" b="1" dirty="0"/>
              <a:t> </a:t>
            </a:r>
            <a:r>
              <a:rPr lang="es-ES" sz="1760" b="1" dirty="0" err="1"/>
              <a:t>dialog</a:t>
            </a:r>
            <a:r>
              <a:rPr lang="es-ES" sz="1760" b="1" dirty="0"/>
              <a:t> ,</a:t>
            </a:r>
            <a:r>
              <a:rPr lang="es-ES" sz="1760" b="1" dirty="0" err="1"/>
              <a:t>int</a:t>
            </a:r>
            <a:r>
              <a:rPr lang="es-ES" sz="1760" b="1" dirty="0"/>
              <a:t> </a:t>
            </a:r>
            <a:r>
              <a:rPr lang="es-ES" sz="1760" b="1" dirty="0" err="1"/>
              <a:t>which</a:t>
            </a:r>
            <a:r>
              <a:rPr lang="es-ES" sz="1760" dirty="0"/>
              <a:t>){ </a:t>
            </a:r>
            <a:endParaRPr sz="1760" dirty="0"/>
          </a:p>
          <a:p>
            <a:pPr marL="457200" lvl="0" indent="457200" algn="l" rtl="0">
              <a:lnSpc>
                <a:spcPct val="70000"/>
              </a:lnSpc>
              <a:spcBef>
                <a:spcPts val="1000"/>
              </a:spcBef>
              <a:spcAft>
                <a:spcPts val="0"/>
              </a:spcAft>
              <a:buSzPts val="770"/>
              <a:buNone/>
            </a:pPr>
            <a:r>
              <a:rPr lang="es-ES" sz="1760" dirty="0" err="1"/>
              <a:t>ActivityCompat.requestPermissions</a:t>
            </a:r>
            <a:r>
              <a:rPr lang="es-ES" sz="1760" dirty="0"/>
              <a:t>(</a:t>
            </a:r>
            <a:r>
              <a:rPr lang="es-ES" sz="1760" b="1" dirty="0" err="1"/>
              <a:t>activity</a:t>
            </a:r>
            <a:r>
              <a:rPr lang="es-ES" sz="1760" b="1" dirty="0"/>
              <a:t>, new </a:t>
            </a:r>
            <a:r>
              <a:rPr lang="es-ES" sz="1760" b="1" dirty="0" err="1"/>
              <a:t>String</a:t>
            </a:r>
            <a:r>
              <a:rPr lang="es-ES" sz="1760" b="1" dirty="0"/>
              <a:t>[]{permiso},</a:t>
            </a:r>
            <a:r>
              <a:rPr lang="es-ES" sz="1760" b="1" dirty="0" err="1"/>
              <a:t>requestCode</a:t>
            </a:r>
            <a:r>
              <a:rPr lang="es-ES" sz="1760" dirty="0"/>
              <a:t>);</a:t>
            </a:r>
            <a:endParaRPr sz="1760" dirty="0"/>
          </a:p>
          <a:p>
            <a:pPr marL="457200" lvl="0" indent="0" algn="l" rtl="0">
              <a:lnSpc>
                <a:spcPct val="70000"/>
              </a:lnSpc>
              <a:spcBef>
                <a:spcPts val="1000"/>
              </a:spcBef>
              <a:spcAft>
                <a:spcPts val="0"/>
              </a:spcAft>
              <a:buSzPts val="770"/>
              <a:buNone/>
            </a:pPr>
            <a:r>
              <a:rPr lang="es-ES" sz="1760" dirty="0"/>
              <a:t>}</a:t>
            </a:r>
            <a:endParaRPr sz="1760" dirty="0"/>
          </a:p>
          <a:p>
            <a:pPr marL="0" lvl="0" indent="0" algn="l" rtl="0">
              <a:lnSpc>
                <a:spcPct val="70000"/>
              </a:lnSpc>
              <a:spcBef>
                <a:spcPts val="1000"/>
              </a:spcBef>
              <a:spcAft>
                <a:spcPts val="0"/>
              </a:spcAft>
              <a:buSzPts val="770"/>
              <a:buNone/>
            </a:pPr>
            <a:r>
              <a:rPr lang="es-ES" sz="1760" dirty="0"/>
              <a:t>}</a:t>
            </a:r>
            <a:endParaRPr sz="1760" dirty="0"/>
          </a:p>
          <a:p>
            <a:pPr marL="0" lvl="0" indent="0" algn="l" rtl="0">
              <a:lnSpc>
                <a:spcPct val="70000"/>
              </a:lnSpc>
              <a:spcBef>
                <a:spcPts val="1000"/>
              </a:spcBef>
              <a:spcAft>
                <a:spcPts val="0"/>
              </a:spcAft>
              <a:buSzPts val="770"/>
              <a:buNone/>
            </a:pPr>
            <a:r>
              <a:rPr lang="es-ES" sz="1760" dirty="0"/>
              <a:t>);</a:t>
            </a:r>
            <a:endParaRPr sz="1760" dirty="0"/>
          </a:p>
          <a:p>
            <a:pPr marL="0" lvl="0" indent="0" algn="l" rtl="0">
              <a:lnSpc>
                <a:spcPct val="70000"/>
              </a:lnSpc>
              <a:spcBef>
                <a:spcPts val="1000"/>
              </a:spcBef>
              <a:spcAft>
                <a:spcPts val="0"/>
              </a:spcAft>
              <a:buSzPts val="770"/>
              <a:buNone/>
            </a:pPr>
            <a:r>
              <a:rPr lang="es-ES" sz="1760" b="1" dirty="0" err="1"/>
              <a:t>builder.show</a:t>
            </a:r>
            <a:r>
              <a:rPr lang="es-ES" sz="1760" b="1" dirty="0"/>
              <a:t>();</a:t>
            </a:r>
            <a:endParaRPr sz="176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838200" y="60896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s-ES"/>
              <a:t>Bottom Sheet Dialog</a:t>
            </a:r>
            <a:endParaRPr/>
          </a:p>
        </p:txBody>
      </p:sp>
      <p:sp>
        <p:nvSpPr>
          <p:cNvPr id="183" name="Google Shape;183;p29"/>
          <p:cNvSpPr txBox="1">
            <a:spLocks noGrp="1"/>
          </p:cNvSpPr>
          <p:nvPr>
            <p:ph type="body" idx="1"/>
          </p:nvPr>
        </p:nvSpPr>
        <p:spPr>
          <a:xfrm>
            <a:off x="838200" y="2067125"/>
            <a:ext cx="10982700" cy="3895800"/>
          </a:xfrm>
          <a:prstGeom prst="rect">
            <a:avLst/>
          </a:prstGeom>
        </p:spPr>
        <p:txBody>
          <a:bodyPr spcFirstLastPara="1" wrap="square" lIns="91425" tIns="45700" rIns="91425" bIns="45700" anchor="t" anchorCtr="0">
            <a:normAutofit fontScale="92500" lnSpcReduction="10000"/>
          </a:bodyPr>
          <a:lstStyle/>
          <a:p>
            <a:pPr marL="0" lvl="0" indent="0" algn="l" rtl="0">
              <a:spcBef>
                <a:spcPts val="1000"/>
              </a:spcBef>
              <a:spcAft>
                <a:spcPts val="0"/>
              </a:spcAft>
              <a:buNone/>
            </a:pPr>
            <a:r>
              <a:rPr lang="es-ES"/>
              <a:t>Un bottom sheet es un panel deslizante, al estilo del navigation drawer, pero que aparece desde la parte inferior de la pantalla.</a:t>
            </a:r>
            <a:endParaRPr/>
          </a:p>
          <a:p>
            <a:pPr marL="0" lvl="0" indent="0" algn="l" rtl="0">
              <a:spcBef>
                <a:spcPts val="1000"/>
              </a:spcBef>
              <a:spcAft>
                <a:spcPts val="0"/>
              </a:spcAft>
              <a:buNone/>
            </a:pPr>
            <a:r>
              <a:rPr lang="es-ES"/>
              <a:t>Un buttom sheet puede estar en varios estados, los principales son:</a:t>
            </a:r>
            <a:endParaRPr/>
          </a:p>
          <a:p>
            <a:pPr marL="0" lvl="0" indent="0" algn="l" rtl="0">
              <a:spcBef>
                <a:spcPts val="1000"/>
              </a:spcBef>
              <a:spcAft>
                <a:spcPts val="0"/>
              </a:spcAft>
              <a:buNone/>
            </a:pPr>
            <a:endParaRPr/>
          </a:p>
          <a:p>
            <a:pPr marL="0" lvl="0" indent="0" algn="l" rtl="0">
              <a:spcBef>
                <a:spcPts val="1000"/>
              </a:spcBef>
              <a:spcAft>
                <a:spcPts val="0"/>
              </a:spcAft>
              <a:buNone/>
            </a:pPr>
            <a:r>
              <a:rPr lang="es-ES" sz="2583" b="1"/>
              <a:t>•STATE_EXPANDED: </a:t>
            </a:r>
            <a:r>
              <a:rPr lang="es-ES" sz="2583"/>
              <a:t>El layout se muestra expandido al completo.</a:t>
            </a:r>
            <a:endParaRPr sz="2583"/>
          </a:p>
          <a:p>
            <a:pPr marL="0" lvl="0" indent="0" algn="l" rtl="0">
              <a:spcBef>
                <a:spcPts val="1000"/>
              </a:spcBef>
              <a:spcAft>
                <a:spcPts val="0"/>
              </a:spcAft>
              <a:buNone/>
            </a:pPr>
            <a:r>
              <a:rPr lang="es-ES" sz="2583"/>
              <a:t>•</a:t>
            </a:r>
            <a:r>
              <a:rPr lang="es-ES" sz="2583" b="1"/>
              <a:t>STATE_COLLAPSED:</a:t>
            </a:r>
            <a:r>
              <a:rPr lang="es-ES" sz="2583"/>
              <a:t> El layout solo muestra una parte superior definida</a:t>
            </a:r>
            <a:endParaRPr sz="2583"/>
          </a:p>
          <a:p>
            <a:pPr marL="0" lvl="0" indent="0" algn="l" rtl="0">
              <a:spcBef>
                <a:spcPts val="1000"/>
              </a:spcBef>
              <a:spcAft>
                <a:spcPts val="0"/>
              </a:spcAft>
              <a:buNone/>
            </a:pPr>
            <a:r>
              <a:rPr lang="es-ES" sz="2583"/>
              <a:t>por el atributo behavior_peekHeight.</a:t>
            </a:r>
            <a:endParaRPr sz="2583"/>
          </a:p>
          <a:p>
            <a:pPr marL="0" lvl="0" indent="0" algn="l" rtl="0">
              <a:spcBef>
                <a:spcPts val="1000"/>
              </a:spcBef>
              <a:spcAft>
                <a:spcPts val="0"/>
              </a:spcAft>
              <a:buNone/>
            </a:pPr>
            <a:r>
              <a:rPr lang="es-ES" sz="2583" b="1"/>
              <a:t>•STATE_HIDDEN:</a:t>
            </a:r>
            <a:r>
              <a:rPr lang="es-ES" sz="2583"/>
              <a:t> El layout se oculta completamente.</a:t>
            </a:r>
            <a:endParaRPr sz="2583"/>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838200" y="608975"/>
            <a:ext cx="77901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s-ES"/>
              <a:t>Dependencias</a:t>
            </a:r>
            <a:endParaRPr/>
          </a:p>
        </p:txBody>
      </p:sp>
      <p:sp>
        <p:nvSpPr>
          <p:cNvPr id="190" name="Google Shape;190;p30"/>
          <p:cNvSpPr txBox="1">
            <a:spLocks noGrp="1"/>
          </p:cNvSpPr>
          <p:nvPr>
            <p:ph type="body" idx="1"/>
          </p:nvPr>
        </p:nvSpPr>
        <p:spPr>
          <a:xfrm>
            <a:off x="223725" y="3000975"/>
            <a:ext cx="9357900" cy="1989300"/>
          </a:xfrm>
          <a:prstGeom prst="rect">
            <a:avLst/>
          </a:prstGeom>
        </p:spPr>
        <p:txBody>
          <a:bodyPr spcFirstLastPara="1" wrap="square" lIns="91425" tIns="45700" rIns="91425" bIns="45700" anchor="t" anchorCtr="0">
            <a:normAutofit/>
          </a:bodyPr>
          <a:lstStyle/>
          <a:p>
            <a:pPr marL="0" lvl="0" indent="0" algn="l" rtl="0">
              <a:lnSpc>
                <a:spcPct val="70000"/>
              </a:lnSpc>
              <a:spcBef>
                <a:spcPts val="1000"/>
              </a:spcBef>
              <a:spcAft>
                <a:spcPts val="0"/>
              </a:spcAft>
              <a:buNone/>
            </a:pPr>
            <a:r>
              <a:rPr lang="es-ES" sz="1500" b="1"/>
              <a:t>Archivo build.gradle de nivel de app &lt;project&gt;/&lt;app-module&gt;/build.gradle) &gt; dependencies:</a:t>
            </a:r>
            <a:endParaRPr sz="1500" b="1"/>
          </a:p>
          <a:p>
            <a:pPr marL="0" lvl="0" indent="0" algn="l" rtl="0">
              <a:lnSpc>
                <a:spcPct val="70000"/>
              </a:lnSpc>
              <a:spcBef>
                <a:spcPts val="1000"/>
              </a:spcBef>
              <a:spcAft>
                <a:spcPts val="0"/>
              </a:spcAft>
              <a:buNone/>
            </a:pPr>
            <a:endParaRPr sz="1700"/>
          </a:p>
          <a:p>
            <a:pPr marL="457200" lvl="0" indent="0" algn="l" rtl="0">
              <a:lnSpc>
                <a:spcPct val="70000"/>
              </a:lnSpc>
              <a:spcBef>
                <a:spcPts val="1000"/>
              </a:spcBef>
              <a:spcAft>
                <a:spcPts val="0"/>
              </a:spcAft>
              <a:buNone/>
            </a:pPr>
            <a:r>
              <a:rPr lang="es-ES" sz="1700"/>
              <a:t>implementation 'com.google.android.material:material:1.3.0'</a:t>
            </a:r>
            <a:endParaRPr sz="1700"/>
          </a:p>
          <a:p>
            <a:pPr marL="457200" lvl="0" indent="0" algn="l" rtl="0">
              <a:lnSpc>
                <a:spcPct val="70000"/>
              </a:lnSpc>
              <a:spcBef>
                <a:spcPts val="1000"/>
              </a:spcBef>
              <a:spcAft>
                <a:spcPts val="0"/>
              </a:spcAft>
              <a:buNone/>
            </a:pPr>
            <a:r>
              <a:rPr lang="es-ES" sz="1700"/>
              <a:t>implementation 'androidx.constraintlayout:constraintlayout:2.0.4'</a:t>
            </a:r>
            <a:endParaRPr sz="1700"/>
          </a:p>
          <a:p>
            <a:pPr marL="457200" lvl="0" indent="0" algn="l" rtl="0">
              <a:lnSpc>
                <a:spcPct val="70000"/>
              </a:lnSpc>
              <a:spcBef>
                <a:spcPts val="1000"/>
              </a:spcBef>
              <a:spcAft>
                <a:spcPts val="0"/>
              </a:spcAft>
              <a:buNone/>
            </a:pPr>
            <a:r>
              <a:rPr lang="es-ES" sz="1700"/>
              <a:t>implementation 'androidx.coordinatorlayout:coordinatorlayout:1.1.0'</a:t>
            </a:r>
            <a:endParaRPr sz="1700"/>
          </a:p>
        </p:txBody>
      </p:sp>
      <p:pic>
        <p:nvPicPr>
          <p:cNvPr id="191" name="Google Shape;191;p30"/>
          <p:cNvPicPr preferRelativeResize="0"/>
          <p:nvPr/>
        </p:nvPicPr>
        <p:blipFill>
          <a:blip r:embed="rId3">
            <a:alphaModFix/>
          </a:blip>
          <a:stretch>
            <a:fillRect/>
          </a:stretch>
        </p:blipFill>
        <p:spPr>
          <a:xfrm>
            <a:off x="9252094" y="608975"/>
            <a:ext cx="2579506" cy="5304023"/>
          </a:xfrm>
          <a:prstGeom prst="rect">
            <a:avLst/>
          </a:prstGeom>
          <a:noFill/>
          <a:ln>
            <a:noFill/>
          </a:ln>
        </p:spPr>
      </p:pic>
      <p:sp>
        <p:nvSpPr>
          <p:cNvPr id="192" name="Google Shape;192;p30"/>
          <p:cNvSpPr/>
          <p:nvPr/>
        </p:nvSpPr>
        <p:spPr>
          <a:xfrm>
            <a:off x="9095350" y="4786000"/>
            <a:ext cx="2551500" cy="788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xfrm>
            <a:off x="838200" y="60896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s-ES"/>
              <a:t>Toast</a:t>
            </a:r>
            <a:endParaRPr/>
          </a:p>
        </p:txBody>
      </p:sp>
      <p:sp>
        <p:nvSpPr>
          <p:cNvPr id="199" name="Google Shape;199;p31"/>
          <p:cNvSpPr txBox="1">
            <a:spLocks noGrp="1"/>
          </p:cNvSpPr>
          <p:nvPr>
            <p:ph type="body" idx="1"/>
          </p:nvPr>
        </p:nvSpPr>
        <p:spPr>
          <a:xfrm>
            <a:off x="556625" y="1934675"/>
            <a:ext cx="4953900" cy="4358100"/>
          </a:xfrm>
          <a:prstGeom prst="rect">
            <a:avLst/>
          </a:prstGeom>
        </p:spPr>
        <p:txBody>
          <a:bodyPr spcFirstLastPara="1" wrap="square" lIns="91425" tIns="45700" rIns="91425" bIns="45700" anchor="t" anchorCtr="0">
            <a:normAutofit/>
          </a:bodyPr>
          <a:lstStyle/>
          <a:p>
            <a:pPr marL="0" lvl="0" indent="0" algn="just" rtl="0">
              <a:spcBef>
                <a:spcPts val="1000"/>
              </a:spcBef>
              <a:spcAft>
                <a:spcPts val="0"/>
              </a:spcAft>
              <a:buNone/>
            </a:pPr>
            <a:r>
              <a:rPr lang="es-ES"/>
              <a:t>Un aviso proporciona información simple sobre una acción en una pequeña ventana emergente. Solo ocupa la cantidad de espacio necesario para el mensaje, y la actividad en curso permanece visible y admite la interacción. </a:t>
            </a:r>
            <a:endParaRPr/>
          </a:p>
        </p:txBody>
      </p:sp>
      <p:pic>
        <p:nvPicPr>
          <p:cNvPr id="200" name="Google Shape;200;p31"/>
          <p:cNvPicPr preferRelativeResize="0"/>
          <p:nvPr/>
        </p:nvPicPr>
        <p:blipFill>
          <a:blip r:embed="rId3">
            <a:alphaModFix/>
          </a:blip>
          <a:stretch>
            <a:fillRect/>
          </a:stretch>
        </p:blipFill>
        <p:spPr>
          <a:xfrm>
            <a:off x="6621125" y="2331632"/>
            <a:ext cx="4953900" cy="3564192"/>
          </a:xfrm>
          <a:prstGeom prst="rect">
            <a:avLst/>
          </a:prstGeom>
          <a:noFill/>
          <a:ln>
            <a:noFill/>
          </a:ln>
        </p:spPr>
      </p:pic>
      <p:sp>
        <p:nvSpPr>
          <p:cNvPr id="201" name="Google Shape;201;p31"/>
          <p:cNvSpPr txBox="1"/>
          <p:nvPr/>
        </p:nvSpPr>
        <p:spPr>
          <a:xfrm>
            <a:off x="556625" y="6073650"/>
            <a:ext cx="94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t>Tomado de: </a:t>
            </a:r>
            <a:r>
              <a:rPr lang="es-ES" u="sng">
                <a:solidFill>
                  <a:schemeClr val="hlink"/>
                </a:solidFill>
                <a:hlinkClick r:id="rId4"/>
              </a:rPr>
              <a:t>https://developer.android.com/guide/topics/ui/notifiers/toasts?hl=es-419</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title"/>
          </p:nvPr>
        </p:nvSpPr>
        <p:spPr>
          <a:xfrm>
            <a:off x="3910650" y="784325"/>
            <a:ext cx="4370700" cy="891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s-ES" sz="2400"/>
              <a:t>¿Como se crea un toast ?</a:t>
            </a:r>
            <a:endParaRPr sz="2400"/>
          </a:p>
        </p:txBody>
      </p:sp>
      <p:pic>
        <p:nvPicPr>
          <p:cNvPr id="208" name="Google Shape;208;p32"/>
          <p:cNvPicPr preferRelativeResize="0"/>
          <p:nvPr/>
        </p:nvPicPr>
        <p:blipFill>
          <a:blip r:embed="rId3">
            <a:alphaModFix/>
          </a:blip>
          <a:stretch>
            <a:fillRect/>
          </a:stretch>
        </p:blipFill>
        <p:spPr>
          <a:xfrm>
            <a:off x="711600" y="1808813"/>
            <a:ext cx="10264675" cy="3240375"/>
          </a:xfrm>
          <a:prstGeom prst="rect">
            <a:avLst/>
          </a:prstGeom>
          <a:noFill/>
          <a:ln>
            <a:noFill/>
          </a:ln>
        </p:spPr>
      </p:pic>
      <p:sp>
        <p:nvSpPr>
          <p:cNvPr id="209" name="Google Shape;209;p32"/>
          <p:cNvSpPr txBox="1"/>
          <p:nvPr/>
        </p:nvSpPr>
        <p:spPr>
          <a:xfrm>
            <a:off x="556625" y="6073650"/>
            <a:ext cx="947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t>Tomado de: </a:t>
            </a:r>
            <a:r>
              <a:rPr lang="es-ES" u="sng">
                <a:solidFill>
                  <a:schemeClr val="hlink"/>
                </a:solidFill>
                <a:hlinkClick r:id="rId4"/>
              </a:rPr>
              <a:t>https://developer.android.com/guide/topics/ui/notifiers/toasts?hl=es-419</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838200" y="60896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s-ES"/>
              <a:t>SnackBar</a:t>
            </a:r>
            <a:endParaRPr/>
          </a:p>
        </p:txBody>
      </p:sp>
      <p:sp>
        <p:nvSpPr>
          <p:cNvPr id="216" name="Google Shape;216;p33"/>
          <p:cNvSpPr txBox="1">
            <a:spLocks noGrp="1"/>
          </p:cNvSpPr>
          <p:nvPr>
            <p:ph type="body" idx="1"/>
          </p:nvPr>
        </p:nvSpPr>
        <p:spPr>
          <a:xfrm>
            <a:off x="838200" y="2057400"/>
            <a:ext cx="5255700" cy="3855600"/>
          </a:xfrm>
          <a:prstGeom prst="rect">
            <a:avLst/>
          </a:prstGeom>
        </p:spPr>
        <p:txBody>
          <a:bodyPr spcFirstLastPara="1" wrap="square" lIns="91425" tIns="45700" rIns="91425" bIns="45700" anchor="t" anchorCtr="0">
            <a:normAutofit lnSpcReduction="10000"/>
          </a:bodyPr>
          <a:lstStyle/>
          <a:p>
            <a:pPr marL="0" lvl="0" indent="0" algn="just" rtl="0">
              <a:spcBef>
                <a:spcPts val="1000"/>
              </a:spcBef>
              <a:spcAft>
                <a:spcPts val="0"/>
              </a:spcAft>
              <a:buNone/>
            </a:pPr>
            <a:r>
              <a:rPr lang="es-ES"/>
              <a:t>Similar al toas, pero puedes agregar una acción a un </a:t>
            </a:r>
            <a:r>
              <a:rPr lang="es-ES">
                <a:uFill>
                  <a:noFill/>
                </a:uFill>
                <a:hlinkClick r:id="rId3"/>
              </a:rPr>
              <a:t>Snackbar</a:t>
            </a:r>
            <a:r>
              <a:rPr lang="es-ES"/>
              <a:t>, lo que permite al usuario responder a tu mensaje. Si agregas una acción a un </a:t>
            </a:r>
            <a:r>
              <a:rPr lang="es-ES">
                <a:uFill>
                  <a:noFill/>
                </a:uFill>
                <a:hlinkClick r:id="rId3"/>
              </a:rPr>
              <a:t>Snackbar</a:t>
            </a:r>
            <a:r>
              <a:rPr lang="es-ES"/>
              <a:t>, se coloca un botón junto al texto del mensaje y el usuario puede activar tu acción presionando el botón</a:t>
            </a:r>
            <a:endParaRPr/>
          </a:p>
        </p:txBody>
      </p:sp>
      <p:pic>
        <p:nvPicPr>
          <p:cNvPr id="217" name="Google Shape;217;p33"/>
          <p:cNvPicPr preferRelativeResize="0"/>
          <p:nvPr/>
        </p:nvPicPr>
        <p:blipFill>
          <a:blip r:embed="rId4">
            <a:alphaModFix/>
          </a:blip>
          <a:stretch>
            <a:fillRect/>
          </a:stretch>
        </p:blipFill>
        <p:spPr>
          <a:xfrm>
            <a:off x="6628425" y="2187629"/>
            <a:ext cx="5107500" cy="3116885"/>
          </a:xfrm>
          <a:prstGeom prst="rect">
            <a:avLst/>
          </a:prstGeom>
          <a:noFill/>
          <a:ln>
            <a:noFill/>
          </a:ln>
        </p:spPr>
      </p:pic>
      <p:sp>
        <p:nvSpPr>
          <p:cNvPr id="218" name="Google Shape;218;p33"/>
          <p:cNvSpPr txBox="1"/>
          <p:nvPr/>
        </p:nvSpPr>
        <p:spPr>
          <a:xfrm>
            <a:off x="965350" y="5913000"/>
            <a:ext cx="599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t>Tomado de: </a:t>
            </a:r>
            <a:r>
              <a:rPr lang="es-ES" u="sng">
                <a:solidFill>
                  <a:schemeClr val="hlink"/>
                </a:solidFill>
                <a:hlinkClick r:id="rId5"/>
              </a:rPr>
              <a:t>https://developer.android.com/training/snackbar/action?hl=es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4"/>
          <p:cNvSpPr txBox="1">
            <a:spLocks noGrp="1"/>
          </p:cNvSpPr>
          <p:nvPr>
            <p:ph type="body" idx="1"/>
          </p:nvPr>
        </p:nvSpPr>
        <p:spPr>
          <a:xfrm>
            <a:off x="803400" y="1514450"/>
            <a:ext cx="10585200" cy="2226300"/>
          </a:xfrm>
          <a:prstGeom prst="rect">
            <a:avLst/>
          </a:prstGeom>
        </p:spPr>
        <p:txBody>
          <a:bodyPr spcFirstLastPara="1" wrap="square" lIns="91425" tIns="45700" rIns="91425" bIns="45700" anchor="t" anchorCtr="0">
            <a:normAutofit/>
          </a:bodyPr>
          <a:lstStyle/>
          <a:p>
            <a:pPr marL="0" lvl="0" indent="0" algn="just" rtl="0">
              <a:spcBef>
                <a:spcPts val="1000"/>
              </a:spcBef>
              <a:spcAft>
                <a:spcPts val="0"/>
              </a:spcAft>
              <a:buNone/>
            </a:pPr>
            <a:r>
              <a:rPr lang="es-ES"/>
              <a:t>Para agregar una acción a un mensaje </a:t>
            </a:r>
            <a:r>
              <a:rPr lang="es-ES">
                <a:uFill>
                  <a:noFill/>
                </a:uFill>
                <a:hlinkClick r:id="rId3"/>
              </a:rPr>
              <a:t>Snackbar</a:t>
            </a:r>
            <a:r>
              <a:rPr lang="es-ES"/>
              <a:t>, debes definir un objeto de escucha que implemente la interfaz </a:t>
            </a:r>
            <a:r>
              <a:rPr lang="es-ES">
                <a:uFill>
                  <a:noFill/>
                </a:uFill>
                <a:hlinkClick r:id="rId4"/>
              </a:rPr>
              <a:t>View.OnClickListener</a:t>
            </a:r>
            <a:r>
              <a:rPr lang="es-ES"/>
              <a:t>. El sistema llama al método </a:t>
            </a:r>
            <a:r>
              <a:rPr lang="es-ES">
                <a:uFill>
                  <a:noFill/>
                </a:uFill>
                <a:hlinkClick r:id="rId5"/>
              </a:rPr>
              <a:t>onClick()</a:t>
            </a:r>
            <a:r>
              <a:rPr lang="es-ES"/>
              <a:t> de tu objeto de escucha si el usuario hace clic en la acción del mensaje.</a:t>
            </a:r>
            <a:endParaRPr/>
          </a:p>
        </p:txBody>
      </p:sp>
      <p:sp>
        <p:nvSpPr>
          <p:cNvPr id="225" name="Google Shape;225;p34"/>
          <p:cNvSpPr txBox="1">
            <a:spLocks noGrp="1"/>
          </p:cNvSpPr>
          <p:nvPr>
            <p:ph type="title"/>
          </p:nvPr>
        </p:nvSpPr>
        <p:spPr>
          <a:xfrm>
            <a:off x="3910650" y="623450"/>
            <a:ext cx="4370700" cy="891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s-ES" sz="2400"/>
              <a:t>¿Como se crea un SnackBar ?</a:t>
            </a:r>
            <a:endParaRPr sz="2400"/>
          </a:p>
        </p:txBody>
      </p:sp>
      <p:pic>
        <p:nvPicPr>
          <p:cNvPr id="226" name="Google Shape;226;p34"/>
          <p:cNvPicPr preferRelativeResize="0"/>
          <p:nvPr/>
        </p:nvPicPr>
        <p:blipFill>
          <a:blip r:embed="rId6">
            <a:alphaModFix/>
          </a:blip>
          <a:stretch>
            <a:fillRect/>
          </a:stretch>
        </p:blipFill>
        <p:spPr>
          <a:xfrm>
            <a:off x="2397925" y="3740750"/>
            <a:ext cx="7624700" cy="2493800"/>
          </a:xfrm>
          <a:prstGeom prst="rect">
            <a:avLst/>
          </a:prstGeom>
          <a:noFill/>
          <a:ln>
            <a:noFill/>
          </a:ln>
        </p:spPr>
      </p:pic>
      <p:sp>
        <p:nvSpPr>
          <p:cNvPr id="227" name="Google Shape;227;p34"/>
          <p:cNvSpPr txBox="1"/>
          <p:nvPr/>
        </p:nvSpPr>
        <p:spPr>
          <a:xfrm>
            <a:off x="803400" y="6234550"/>
            <a:ext cx="599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t>Tomado de: </a:t>
            </a:r>
            <a:r>
              <a:rPr lang="es-ES" u="sng">
                <a:solidFill>
                  <a:schemeClr val="hlink"/>
                </a:solidFill>
                <a:hlinkClick r:id="rId7"/>
              </a:rPr>
              <a:t>https://developer.android.com/training/snackbar/action?hl=es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35"/>
          <p:cNvPicPr preferRelativeResize="0"/>
          <p:nvPr/>
        </p:nvPicPr>
        <p:blipFill>
          <a:blip r:embed="rId3">
            <a:alphaModFix/>
          </a:blip>
          <a:stretch>
            <a:fillRect/>
          </a:stretch>
        </p:blipFill>
        <p:spPr>
          <a:xfrm>
            <a:off x="631837" y="2345800"/>
            <a:ext cx="10928324" cy="1519625"/>
          </a:xfrm>
          <a:prstGeom prst="rect">
            <a:avLst/>
          </a:prstGeom>
          <a:noFill/>
          <a:ln>
            <a:noFill/>
          </a:ln>
        </p:spPr>
      </p:pic>
      <p:sp>
        <p:nvSpPr>
          <p:cNvPr id="234" name="Google Shape;234;p35"/>
          <p:cNvSpPr txBox="1"/>
          <p:nvPr/>
        </p:nvSpPr>
        <p:spPr>
          <a:xfrm>
            <a:off x="803400" y="6234550"/>
            <a:ext cx="599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t>Tomado de: </a:t>
            </a:r>
            <a:r>
              <a:rPr lang="es-ES" u="sng">
                <a:solidFill>
                  <a:schemeClr val="hlink"/>
                </a:solidFill>
                <a:hlinkClick r:id="rId4"/>
              </a:rPr>
              <a:t>https://developer.android.com/training/snackbar/action?hl=es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6"/>
          <p:cNvSpPr txBox="1">
            <a:spLocks noGrp="1"/>
          </p:cNvSpPr>
          <p:nvPr>
            <p:ph type="title"/>
          </p:nvPr>
        </p:nvSpPr>
        <p:spPr>
          <a:xfrm>
            <a:off x="838200" y="60896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s-ES"/>
              <a:t>Permisos</a:t>
            </a:r>
            <a:endParaRPr/>
          </a:p>
        </p:txBody>
      </p:sp>
      <p:sp>
        <p:nvSpPr>
          <p:cNvPr id="241" name="Google Shape;241;p36"/>
          <p:cNvSpPr txBox="1">
            <a:spLocks noGrp="1"/>
          </p:cNvSpPr>
          <p:nvPr>
            <p:ph type="body" idx="1"/>
          </p:nvPr>
        </p:nvSpPr>
        <p:spPr>
          <a:xfrm>
            <a:off x="838200" y="2057400"/>
            <a:ext cx="10515600" cy="3855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7"/>
          <p:cNvSpPr txBox="1">
            <a:spLocks noGrp="1"/>
          </p:cNvSpPr>
          <p:nvPr>
            <p:ph type="title"/>
          </p:nvPr>
        </p:nvSpPr>
        <p:spPr>
          <a:xfrm>
            <a:off x="838200" y="60896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s-ES"/>
              <a:t>Persistencia de datos con SQLite</a:t>
            </a:r>
            <a:endParaRPr/>
          </a:p>
        </p:txBody>
      </p:sp>
      <p:sp>
        <p:nvSpPr>
          <p:cNvPr id="248" name="Google Shape;248;p37"/>
          <p:cNvSpPr txBox="1">
            <a:spLocks noGrp="1"/>
          </p:cNvSpPr>
          <p:nvPr>
            <p:ph type="body" idx="1"/>
          </p:nvPr>
        </p:nvSpPr>
        <p:spPr>
          <a:xfrm>
            <a:off x="838200" y="2057400"/>
            <a:ext cx="10515600" cy="3855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s-ES" sz="3000" b="1"/>
              <a:t>SQLite</a:t>
            </a:r>
            <a:r>
              <a:rPr lang="es-ES" sz="3000"/>
              <a:t> es una base de datos </a:t>
            </a:r>
            <a:r>
              <a:rPr lang="es-ES" sz="3000" b="1"/>
              <a:t>Open Source</a:t>
            </a:r>
            <a:r>
              <a:rPr lang="es-ES" sz="3000"/>
              <a:t>, es muy popular en muchos dispositivos pequeños, como Android. Las ventajas que presenta utilizar</a:t>
            </a:r>
            <a:r>
              <a:rPr lang="es-ES" sz="3000" b="1"/>
              <a:t> SQLite</a:t>
            </a:r>
            <a:r>
              <a:rPr lang="es-ES" sz="3000"/>
              <a:t> es que no requiere configuración, no tiene un servidor de base de datos ejecutándose en un proceso separado y es relativamente simple su empleo.</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1"/>
          <p:cNvSpPr txBox="1">
            <a:spLocks noGrp="1"/>
          </p:cNvSpPr>
          <p:nvPr>
            <p:ph type="title"/>
          </p:nvPr>
        </p:nvSpPr>
        <p:spPr>
          <a:xfrm>
            <a:off x="838200" y="346747"/>
            <a:ext cx="10515600" cy="959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s-ES"/>
              <a:t>Menús</a:t>
            </a:r>
            <a:endParaRPr/>
          </a:p>
        </p:txBody>
      </p:sp>
      <p:sp>
        <p:nvSpPr>
          <p:cNvPr id="53" name="Google Shape;53;p11"/>
          <p:cNvSpPr txBox="1">
            <a:spLocks noGrp="1"/>
          </p:cNvSpPr>
          <p:nvPr>
            <p:ph type="body" idx="1"/>
          </p:nvPr>
        </p:nvSpPr>
        <p:spPr>
          <a:xfrm>
            <a:off x="677300" y="1383513"/>
            <a:ext cx="4310400" cy="4575600"/>
          </a:xfrm>
          <a:prstGeom prst="rect">
            <a:avLst/>
          </a:prstGeom>
        </p:spPr>
        <p:txBody>
          <a:bodyPr spcFirstLastPara="1" wrap="square" lIns="91425" tIns="45700" rIns="91425" bIns="45700" anchor="b" anchorCtr="0">
            <a:normAutofit/>
          </a:bodyPr>
          <a:lstStyle/>
          <a:p>
            <a:pPr marL="0" lvl="0" indent="0" algn="l" rtl="0">
              <a:spcBef>
                <a:spcPts val="1000"/>
              </a:spcBef>
              <a:spcAft>
                <a:spcPts val="0"/>
              </a:spcAft>
              <a:buNone/>
            </a:pPr>
            <a:r>
              <a:rPr lang="es-ES"/>
              <a:t>Los menús son un componente común de la interfaz de usuario en muchos tipos de aplicaciones. Para proporcionar una experiencia de usuario conocida y uniforme</a:t>
            </a:r>
            <a:endParaRPr/>
          </a:p>
          <a:p>
            <a:pPr marL="457200" lvl="0" indent="-406400" algn="l" rtl="0">
              <a:spcBef>
                <a:spcPts val="1000"/>
              </a:spcBef>
              <a:spcAft>
                <a:spcPts val="0"/>
              </a:spcAft>
              <a:buSzPts val="2800"/>
              <a:buChar char="●"/>
            </a:pPr>
            <a:r>
              <a:rPr lang="es-ES"/>
              <a:t>Menú de opciones</a:t>
            </a:r>
            <a:endParaRPr/>
          </a:p>
          <a:p>
            <a:pPr marL="457200" lvl="0" indent="-406400" algn="l" rtl="0">
              <a:spcBef>
                <a:spcPts val="0"/>
              </a:spcBef>
              <a:spcAft>
                <a:spcPts val="0"/>
              </a:spcAft>
              <a:buSzPts val="2800"/>
              <a:buChar char="●"/>
            </a:pPr>
            <a:r>
              <a:rPr lang="es-ES"/>
              <a:t>Menú contextual</a:t>
            </a:r>
            <a:endParaRPr/>
          </a:p>
          <a:p>
            <a:pPr marL="457200" lvl="0" indent="-406400" algn="l" rtl="0">
              <a:spcBef>
                <a:spcPts val="0"/>
              </a:spcBef>
              <a:spcAft>
                <a:spcPts val="0"/>
              </a:spcAft>
              <a:buSzPts val="2800"/>
              <a:buChar char="●"/>
            </a:pPr>
            <a:r>
              <a:rPr lang="es-ES"/>
              <a:t>Menú emergente</a:t>
            </a:r>
            <a:endParaRPr/>
          </a:p>
        </p:txBody>
      </p:sp>
      <p:pic>
        <p:nvPicPr>
          <p:cNvPr id="54" name="Google Shape;54;p11"/>
          <p:cNvPicPr preferRelativeResize="0"/>
          <p:nvPr/>
        </p:nvPicPr>
        <p:blipFill>
          <a:blip r:embed="rId3">
            <a:alphaModFix/>
          </a:blip>
          <a:stretch>
            <a:fillRect/>
          </a:stretch>
        </p:blipFill>
        <p:spPr>
          <a:xfrm>
            <a:off x="8791225" y="608976"/>
            <a:ext cx="2745875" cy="5944175"/>
          </a:xfrm>
          <a:prstGeom prst="rect">
            <a:avLst/>
          </a:prstGeom>
          <a:noFill/>
          <a:ln>
            <a:noFill/>
          </a:ln>
        </p:spPr>
      </p:pic>
      <p:pic>
        <p:nvPicPr>
          <p:cNvPr id="55" name="Google Shape;55;p11"/>
          <p:cNvPicPr preferRelativeResize="0"/>
          <p:nvPr/>
        </p:nvPicPr>
        <p:blipFill>
          <a:blip r:embed="rId4">
            <a:alphaModFix/>
          </a:blip>
          <a:stretch>
            <a:fillRect/>
          </a:stretch>
        </p:blipFill>
        <p:spPr>
          <a:xfrm>
            <a:off x="5602900" y="1306451"/>
            <a:ext cx="2745875" cy="4729721"/>
          </a:xfrm>
          <a:prstGeom prst="rect">
            <a:avLst/>
          </a:prstGeom>
          <a:noFill/>
          <a:ln>
            <a:noFill/>
          </a:ln>
        </p:spPr>
      </p:pic>
      <p:sp>
        <p:nvSpPr>
          <p:cNvPr id="56" name="Google Shape;56;p11"/>
          <p:cNvSpPr txBox="1"/>
          <p:nvPr/>
        </p:nvSpPr>
        <p:spPr>
          <a:xfrm>
            <a:off x="677300" y="6152950"/>
            <a:ext cx="767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t>Tomado de: </a:t>
            </a:r>
            <a:r>
              <a:rPr lang="es-ES" u="sng">
                <a:solidFill>
                  <a:schemeClr val="hlink"/>
                </a:solidFill>
                <a:hlinkClick r:id="rId5"/>
              </a:rPr>
              <a:t>https://developer.android.com/guide/topics/ui/menus?hl=es-419#options-menu</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8"/>
          <p:cNvSpPr txBox="1">
            <a:spLocks noGrp="1"/>
          </p:cNvSpPr>
          <p:nvPr>
            <p:ph type="body" idx="1"/>
          </p:nvPr>
        </p:nvSpPr>
        <p:spPr>
          <a:xfrm>
            <a:off x="351750" y="1741250"/>
            <a:ext cx="11488500" cy="39105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s-ES" sz="3000"/>
              <a:t>En Android, para crear, actualizar y conectar una base de datos en </a:t>
            </a:r>
            <a:r>
              <a:rPr lang="es-ES" sz="3000" b="1"/>
              <a:t>SQLite,</a:t>
            </a:r>
            <a:r>
              <a:rPr lang="es-ES" sz="3000"/>
              <a:t> es por medio de una clase auxiliar denominada </a:t>
            </a:r>
            <a:r>
              <a:rPr lang="es-ES" sz="3000" b="1"/>
              <a:t>SQLiteOpenHelper</a:t>
            </a:r>
            <a:r>
              <a:rPr lang="es-ES" sz="3000"/>
              <a:t>, es decir </a:t>
            </a:r>
            <a:r>
              <a:rPr lang="es-ES" sz="3000" b="1"/>
              <a:t>una clase abstracta</a:t>
            </a:r>
            <a:r>
              <a:rPr lang="es-ES" sz="3000"/>
              <a:t>, la cual se personaliza a las necesidades concretas de tu aplicación. </a:t>
            </a:r>
            <a:endParaRPr sz="3000"/>
          </a:p>
          <a:p>
            <a:pPr marL="0" lvl="0" indent="0" algn="l" rtl="0">
              <a:spcBef>
                <a:spcPts val="1000"/>
              </a:spcBef>
              <a:spcAft>
                <a:spcPts val="0"/>
              </a:spcAft>
              <a:buNone/>
            </a:pPr>
            <a:r>
              <a:rPr lang="es-ES" sz="3000"/>
              <a:t>Dicha clase abstracta, facilita tanto la creación automática de la base de datos como el trabajar con futuras versiones de esta base de datos.</a:t>
            </a:r>
            <a:endParaRPr sz="3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9"/>
          <p:cNvSpPr txBox="1">
            <a:spLocks noGrp="1"/>
          </p:cNvSpPr>
          <p:nvPr>
            <p:ph type="body" idx="1"/>
          </p:nvPr>
        </p:nvSpPr>
        <p:spPr>
          <a:xfrm>
            <a:off x="2412450" y="756750"/>
            <a:ext cx="8823000" cy="5344500"/>
          </a:xfrm>
          <a:prstGeom prst="rect">
            <a:avLst/>
          </a:prstGeom>
        </p:spPr>
        <p:txBody>
          <a:bodyPr spcFirstLastPara="1" wrap="square" lIns="91425" tIns="45700" rIns="91425" bIns="45700" anchor="t" anchorCtr="0">
            <a:normAutofit fontScale="25000" lnSpcReduction="20000"/>
          </a:bodyPr>
          <a:lstStyle/>
          <a:p>
            <a:pPr marL="0" lvl="0" indent="0" algn="l" rtl="0">
              <a:spcBef>
                <a:spcPts val="1000"/>
              </a:spcBef>
              <a:spcAft>
                <a:spcPts val="0"/>
              </a:spcAft>
              <a:buNone/>
            </a:pPr>
            <a:r>
              <a:rPr lang="es-ES" sz="4000"/>
              <a:t>i</a:t>
            </a:r>
            <a:r>
              <a:rPr lang="es-ES" sz="4800"/>
              <a:t>mport android.content.ContentValues;</a:t>
            </a:r>
            <a:endParaRPr sz="4800"/>
          </a:p>
          <a:p>
            <a:pPr marL="0" lvl="0" indent="0" algn="l" rtl="0">
              <a:spcBef>
                <a:spcPts val="1000"/>
              </a:spcBef>
              <a:spcAft>
                <a:spcPts val="0"/>
              </a:spcAft>
              <a:buNone/>
            </a:pPr>
            <a:r>
              <a:rPr lang="es-ES" sz="4800"/>
              <a:t>import android.content.Context;</a:t>
            </a:r>
            <a:endParaRPr sz="4800"/>
          </a:p>
          <a:p>
            <a:pPr marL="0" lvl="0" indent="0" algn="l" rtl="0">
              <a:spcBef>
                <a:spcPts val="1000"/>
              </a:spcBef>
              <a:spcAft>
                <a:spcPts val="0"/>
              </a:spcAft>
              <a:buNone/>
            </a:pPr>
            <a:r>
              <a:rPr lang="es-ES" sz="4800"/>
              <a:t>import android.database.Cursor;</a:t>
            </a:r>
            <a:endParaRPr sz="4800"/>
          </a:p>
          <a:p>
            <a:pPr marL="0" lvl="0" indent="0" algn="l" rtl="0">
              <a:spcBef>
                <a:spcPts val="1000"/>
              </a:spcBef>
              <a:spcAft>
                <a:spcPts val="0"/>
              </a:spcAft>
              <a:buNone/>
            </a:pPr>
            <a:r>
              <a:rPr lang="es-ES" sz="4800"/>
              <a:t>import android.database.sqlite.SQLiteDatabase;</a:t>
            </a:r>
            <a:endParaRPr sz="4800"/>
          </a:p>
          <a:p>
            <a:pPr marL="0" lvl="0" indent="0" algn="l" rtl="0">
              <a:spcBef>
                <a:spcPts val="1000"/>
              </a:spcBef>
              <a:spcAft>
                <a:spcPts val="0"/>
              </a:spcAft>
              <a:buNone/>
            </a:pPr>
            <a:r>
              <a:rPr lang="es-ES" sz="4800"/>
              <a:t>import android.database.sqlite.SQLiteOpenHelper;</a:t>
            </a:r>
            <a:endParaRPr sz="4800"/>
          </a:p>
          <a:p>
            <a:pPr marL="0" lvl="0" indent="0" algn="l" rtl="0">
              <a:spcBef>
                <a:spcPts val="1000"/>
              </a:spcBef>
              <a:spcAft>
                <a:spcPts val="0"/>
              </a:spcAft>
              <a:buNone/>
            </a:pPr>
            <a:r>
              <a:rPr lang="es-ES" sz="4800"/>
              <a:t>import android.widget.Toast;</a:t>
            </a:r>
            <a:endParaRPr sz="4800"/>
          </a:p>
          <a:p>
            <a:pPr marL="0" lvl="0" indent="0" algn="l" rtl="0">
              <a:spcBef>
                <a:spcPts val="1000"/>
              </a:spcBef>
              <a:spcAft>
                <a:spcPts val="0"/>
              </a:spcAft>
              <a:buNone/>
            </a:pPr>
            <a:endParaRPr sz="4800"/>
          </a:p>
          <a:p>
            <a:pPr marL="0" lvl="0" indent="0" algn="l" rtl="0">
              <a:spcBef>
                <a:spcPts val="1000"/>
              </a:spcBef>
              <a:spcAft>
                <a:spcPts val="0"/>
              </a:spcAft>
              <a:buNone/>
            </a:pPr>
            <a:r>
              <a:rPr lang="es-ES" sz="4800"/>
              <a:t>import androidx.annotation.Nullable;</a:t>
            </a:r>
            <a:endParaRPr sz="4800"/>
          </a:p>
          <a:p>
            <a:pPr marL="0" lvl="0" indent="0" algn="l" rtl="0">
              <a:spcBef>
                <a:spcPts val="1000"/>
              </a:spcBef>
              <a:spcAft>
                <a:spcPts val="0"/>
              </a:spcAft>
              <a:buNone/>
            </a:pPr>
            <a:endParaRPr sz="4800"/>
          </a:p>
          <a:p>
            <a:pPr marL="0" lvl="0" indent="0" algn="l" rtl="0">
              <a:spcBef>
                <a:spcPts val="1000"/>
              </a:spcBef>
              <a:spcAft>
                <a:spcPts val="0"/>
              </a:spcAft>
              <a:buNone/>
            </a:pPr>
            <a:r>
              <a:rPr lang="es-ES" sz="4800"/>
              <a:t>public class DataBase extends SQLiteOpenHelper {</a:t>
            </a:r>
            <a:endParaRPr sz="4800"/>
          </a:p>
          <a:p>
            <a:pPr marL="0" lvl="0" indent="0" algn="l" rtl="0">
              <a:spcBef>
                <a:spcPts val="1000"/>
              </a:spcBef>
              <a:spcAft>
                <a:spcPts val="0"/>
              </a:spcAft>
              <a:buNone/>
            </a:pPr>
            <a:endParaRPr sz="4800"/>
          </a:p>
          <a:p>
            <a:pPr marL="0" lvl="0" indent="0" algn="l" rtl="0">
              <a:spcBef>
                <a:spcPts val="1000"/>
              </a:spcBef>
              <a:spcAft>
                <a:spcPts val="0"/>
              </a:spcAft>
              <a:buNone/>
            </a:pPr>
            <a:r>
              <a:rPr lang="es-ES" sz="4800"/>
              <a:t>    private Context context;</a:t>
            </a:r>
            <a:endParaRPr sz="4800"/>
          </a:p>
          <a:p>
            <a:pPr marL="0" lvl="0" indent="0" algn="l" rtl="0">
              <a:spcBef>
                <a:spcPts val="1000"/>
              </a:spcBef>
              <a:spcAft>
                <a:spcPts val="0"/>
              </a:spcAft>
              <a:buNone/>
            </a:pPr>
            <a:endParaRPr sz="4800"/>
          </a:p>
          <a:p>
            <a:pPr marL="0" lvl="0" indent="0" algn="l" rtl="0">
              <a:spcBef>
                <a:spcPts val="1000"/>
              </a:spcBef>
              <a:spcAft>
                <a:spcPts val="0"/>
              </a:spcAft>
              <a:buNone/>
            </a:pPr>
            <a:r>
              <a:rPr lang="es-ES" sz="4800"/>
              <a:t>    private static final  String DB = "todos.db";</a:t>
            </a:r>
            <a:endParaRPr sz="4800"/>
          </a:p>
          <a:p>
            <a:pPr marL="0" lvl="0" indent="0" algn="l" rtl="0">
              <a:spcBef>
                <a:spcPts val="1000"/>
              </a:spcBef>
              <a:spcAft>
                <a:spcPts val="0"/>
              </a:spcAft>
              <a:buNone/>
            </a:pPr>
            <a:r>
              <a:rPr lang="es-ES" sz="4800"/>
              <a:t>    private static final  int DB_VERSION = 1;</a:t>
            </a:r>
            <a:endParaRPr sz="4800"/>
          </a:p>
          <a:p>
            <a:pPr marL="0" lvl="0" indent="0" algn="l" rtl="0">
              <a:spcBef>
                <a:spcPts val="1000"/>
              </a:spcBef>
              <a:spcAft>
                <a:spcPts val="0"/>
              </a:spcAft>
              <a:buNone/>
            </a:pPr>
            <a:endParaRPr sz="4800"/>
          </a:p>
          <a:p>
            <a:pPr marL="0" lvl="0" indent="0" algn="l" rtl="0">
              <a:spcBef>
                <a:spcPts val="1000"/>
              </a:spcBef>
              <a:spcAft>
                <a:spcPts val="0"/>
              </a:spcAft>
              <a:buNone/>
            </a:pPr>
            <a:r>
              <a:rPr lang="es-ES" sz="4800"/>
              <a:t>    private static final  String TABLA  = "todos";</a:t>
            </a:r>
            <a:endParaRPr sz="4800"/>
          </a:p>
          <a:p>
            <a:pPr marL="0" lvl="0" indent="0" algn="l" rtl="0">
              <a:spcBef>
                <a:spcPts val="1000"/>
              </a:spcBef>
              <a:spcAft>
                <a:spcPts val="0"/>
              </a:spcAft>
              <a:buNone/>
            </a:pPr>
            <a:r>
              <a:rPr lang="es-ES" sz="4800"/>
              <a:t>    private static final  String COL_ID = "id";</a:t>
            </a:r>
            <a:endParaRPr sz="4800"/>
          </a:p>
          <a:p>
            <a:pPr marL="0" lvl="0" indent="0" algn="l" rtl="0">
              <a:spcBef>
                <a:spcPts val="1000"/>
              </a:spcBef>
              <a:spcAft>
                <a:spcPts val="0"/>
              </a:spcAft>
              <a:buNone/>
            </a:pPr>
            <a:r>
              <a:rPr lang="es-ES" sz="4800"/>
              <a:t>    private static final  String COL_DESCRIPCION = "descripcion";</a:t>
            </a:r>
            <a:endParaRPr sz="4800"/>
          </a:p>
          <a:p>
            <a:pPr marL="0" lvl="0" indent="0" algn="l" rtl="0">
              <a:spcBef>
                <a:spcPts val="1000"/>
              </a:spcBef>
              <a:spcAft>
                <a:spcPts val="0"/>
              </a:spcAft>
              <a:buNone/>
            </a:pPr>
            <a:r>
              <a:rPr lang="es-ES" sz="4800"/>
              <a:t>    private static final  String COL_NOMBRE = "nombre";</a:t>
            </a:r>
            <a:endParaRPr sz="4800"/>
          </a:p>
          <a:p>
            <a:pPr marL="0" lvl="0" indent="0" algn="l" rtl="0">
              <a:spcBef>
                <a:spcPts val="1000"/>
              </a:spcBef>
              <a:spcAft>
                <a:spcPts val="0"/>
              </a:spcAft>
              <a:buNone/>
            </a:pPr>
            <a:endParaRPr sz="4400"/>
          </a:p>
          <a:p>
            <a:pPr marL="0" lvl="0" indent="0" algn="l" rtl="0">
              <a:spcBef>
                <a:spcPts val="1000"/>
              </a:spcBef>
              <a:spcAft>
                <a:spcPts val="0"/>
              </a:spcAft>
              <a:buNone/>
            </a:pPr>
            <a:endParaRPr/>
          </a:p>
          <a:p>
            <a:pPr marL="0" lvl="0" indent="0" algn="l" rtl="0">
              <a:spcBef>
                <a:spcPts val="1000"/>
              </a:spcBef>
              <a:spcAft>
                <a:spcPts val="0"/>
              </a:spcAft>
              <a:buNone/>
            </a:pPr>
            <a:r>
              <a:rPr lang="es-ES"/>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0"/>
          <p:cNvSpPr txBox="1"/>
          <p:nvPr/>
        </p:nvSpPr>
        <p:spPr>
          <a:xfrm>
            <a:off x="2180700" y="635375"/>
            <a:ext cx="7830600" cy="57588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endParaRPr sz="1000">
              <a:solidFill>
                <a:schemeClr val="dk1"/>
              </a:solidFill>
              <a:latin typeface="Work Sans"/>
              <a:ea typeface="Work Sans"/>
              <a:cs typeface="Work Sans"/>
              <a:sym typeface="Work Sans"/>
            </a:endParaRPr>
          </a:p>
          <a:p>
            <a:pPr marL="0" lvl="0" indent="0" algn="l" rtl="0">
              <a:lnSpc>
                <a:spcPct val="90000"/>
              </a:lnSpc>
              <a:spcBef>
                <a:spcPts val="1000"/>
              </a:spcBef>
              <a:spcAft>
                <a:spcPts val="0"/>
              </a:spcAft>
              <a:buNone/>
            </a:pPr>
            <a:r>
              <a:rPr lang="es-ES" sz="1300">
                <a:solidFill>
                  <a:schemeClr val="dk1"/>
                </a:solidFill>
                <a:latin typeface="Work Sans"/>
                <a:ea typeface="Work Sans"/>
                <a:cs typeface="Work Sans"/>
                <a:sym typeface="Work Sans"/>
              </a:rPr>
              <a:t> public DataBase(@Nullable Context context) {</a:t>
            </a:r>
            <a:endParaRPr sz="1300">
              <a:solidFill>
                <a:schemeClr val="dk1"/>
              </a:solidFill>
              <a:latin typeface="Work Sans"/>
              <a:ea typeface="Work Sans"/>
              <a:cs typeface="Work Sans"/>
              <a:sym typeface="Work Sans"/>
            </a:endParaRPr>
          </a:p>
          <a:p>
            <a:pPr marL="0" lvl="0" indent="0" algn="l" rtl="0">
              <a:lnSpc>
                <a:spcPct val="90000"/>
              </a:lnSpc>
              <a:spcBef>
                <a:spcPts val="1000"/>
              </a:spcBef>
              <a:spcAft>
                <a:spcPts val="0"/>
              </a:spcAft>
              <a:buNone/>
            </a:pPr>
            <a:r>
              <a:rPr lang="es-ES" sz="1300">
                <a:solidFill>
                  <a:schemeClr val="dk1"/>
                </a:solidFill>
                <a:latin typeface="Work Sans"/>
                <a:ea typeface="Work Sans"/>
                <a:cs typeface="Work Sans"/>
                <a:sym typeface="Work Sans"/>
              </a:rPr>
              <a:t>        super(context, DB, null, DB_VERSION);</a:t>
            </a:r>
            <a:endParaRPr sz="1300">
              <a:solidFill>
                <a:schemeClr val="dk1"/>
              </a:solidFill>
              <a:latin typeface="Work Sans"/>
              <a:ea typeface="Work Sans"/>
              <a:cs typeface="Work Sans"/>
              <a:sym typeface="Work Sans"/>
            </a:endParaRPr>
          </a:p>
          <a:p>
            <a:pPr marL="0" lvl="0" indent="0" algn="l" rtl="0">
              <a:lnSpc>
                <a:spcPct val="90000"/>
              </a:lnSpc>
              <a:spcBef>
                <a:spcPts val="1000"/>
              </a:spcBef>
              <a:spcAft>
                <a:spcPts val="0"/>
              </a:spcAft>
              <a:buNone/>
            </a:pPr>
            <a:r>
              <a:rPr lang="es-ES" sz="1300">
                <a:solidFill>
                  <a:schemeClr val="dk1"/>
                </a:solidFill>
                <a:latin typeface="Work Sans"/>
                <a:ea typeface="Work Sans"/>
                <a:cs typeface="Work Sans"/>
                <a:sym typeface="Work Sans"/>
              </a:rPr>
              <a:t>        this.context = context;</a:t>
            </a:r>
            <a:endParaRPr sz="1300">
              <a:solidFill>
                <a:schemeClr val="dk1"/>
              </a:solidFill>
              <a:latin typeface="Work Sans"/>
              <a:ea typeface="Work Sans"/>
              <a:cs typeface="Work Sans"/>
              <a:sym typeface="Work Sans"/>
            </a:endParaRPr>
          </a:p>
          <a:p>
            <a:pPr marL="0" lvl="0" indent="0" algn="l" rtl="0">
              <a:lnSpc>
                <a:spcPct val="90000"/>
              </a:lnSpc>
              <a:spcBef>
                <a:spcPts val="1000"/>
              </a:spcBef>
              <a:spcAft>
                <a:spcPts val="0"/>
              </a:spcAft>
              <a:buNone/>
            </a:pPr>
            <a:r>
              <a:rPr lang="es-ES" sz="1300">
                <a:solidFill>
                  <a:schemeClr val="dk1"/>
                </a:solidFill>
                <a:latin typeface="Work Sans"/>
                <a:ea typeface="Work Sans"/>
                <a:cs typeface="Work Sans"/>
                <a:sym typeface="Work Sans"/>
              </a:rPr>
              <a:t>    }</a:t>
            </a:r>
            <a:endParaRPr sz="1300">
              <a:solidFill>
                <a:schemeClr val="dk1"/>
              </a:solidFill>
              <a:latin typeface="Work Sans"/>
              <a:ea typeface="Work Sans"/>
              <a:cs typeface="Work Sans"/>
              <a:sym typeface="Work Sans"/>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s-ES" sz="1300">
                <a:latin typeface="Calibri"/>
                <a:ea typeface="Calibri"/>
                <a:cs typeface="Calibri"/>
                <a:sym typeface="Calibri"/>
              </a:rPr>
              <a:t>@Override</a:t>
            </a:r>
            <a:endParaRPr sz="1300">
              <a:latin typeface="Calibri"/>
              <a:ea typeface="Calibri"/>
              <a:cs typeface="Calibri"/>
              <a:sym typeface="Calibri"/>
            </a:endParaRPr>
          </a:p>
          <a:p>
            <a:pPr marL="0" lvl="0" indent="0" algn="l" rtl="0">
              <a:spcBef>
                <a:spcPts val="0"/>
              </a:spcBef>
              <a:spcAft>
                <a:spcPts val="0"/>
              </a:spcAft>
              <a:buNone/>
            </a:pPr>
            <a:r>
              <a:rPr lang="es-ES" sz="1300">
                <a:latin typeface="Calibri"/>
                <a:ea typeface="Calibri"/>
                <a:cs typeface="Calibri"/>
                <a:sym typeface="Calibri"/>
              </a:rPr>
              <a:t>    public void onCreate(SQLiteDatabase db)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s-ES" sz="1300">
                <a:latin typeface="Calibri"/>
                <a:ea typeface="Calibri"/>
                <a:cs typeface="Calibri"/>
                <a:sym typeface="Calibri"/>
              </a:rPr>
              <a:t>        String sql =</a:t>
            </a:r>
            <a:endParaRPr sz="1300">
              <a:latin typeface="Calibri"/>
              <a:ea typeface="Calibri"/>
              <a:cs typeface="Calibri"/>
              <a:sym typeface="Calibri"/>
            </a:endParaRPr>
          </a:p>
          <a:p>
            <a:pPr marL="0" lvl="0" indent="0" algn="l" rtl="0">
              <a:spcBef>
                <a:spcPts val="0"/>
              </a:spcBef>
              <a:spcAft>
                <a:spcPts val="0"/>
              </a:spcAft>
              <a:buNone/>
            </a:pPr>
            <a:r>
              <a:rPr lang="es-ES" sz="1300">
                <a:latin typeface="Calibri"/>
                <a:ea typeface="Calibri"/>
                <a:cs typeface="Calibri"/>
                <a:sym typeface="Calibri"/>
              </a:rPr>
              <a:t>                "CREATE TABLE " + TABLA +</a:t>
            </a:r>
            <a:endParaRPr sz="1300">
              <a:latin typeface="Calibri"/>
              <a:ea typeface="Calibri"/>
              <a:cs typeface="Calibri"/>
              <a:sym typeface="Calibri"/>
            </a:endParaRPr>
          </a:p>
          <a:p>
            <a:pPr marL="0" lvl="0" indent="0" algn="l" rtl="0">
              <a:spcBef>
                <a:spcPts val="0"/>
              </a:spcBef>
              <a:spcAft>
                <a:spcPts val="0"/>
              </a:spcAft>
              <a:buNone/>
            </a:pPr>
            <a:r>
              <a:rPr lang="es-ES" sz="1300">
                <a:latin typeface="Calibri"/>
                <a:ea typeface="Calibri"/>
                <a:cs typeface="Calibri"/>
                <a:sym typeface="Calibri"/>
              </a:rPr>
              <a:t>                        " (" + COL_ID + " INTEGER PRIMARY KEY AUTOINCREMENT," +</a:t>
            </a:r>
            <a:endParaRPr sz="1300">
              <a:latin typeface="Calibri"/>
              <a:ea typeface="Calibri"/>
              <a:cs typeface="Calibri"/>
              <a:sym typeface="Calibri"/>
            </a:endParaRPr>
          </a:p>
          <a:p>
            <a:pPr marL="0" lvl="0" indent="0" algn="l" rtl="0">
              <a:spcBef>
                <a:spcPts val="0"/>
              </a:spcBef>
              <a:spcAft>
                <a:spcPts val="0"/>
              </a:spcAft>
              <a:buNone/>
            </a:pPr>
            <a:r>
              <a:rPr lang="es-ES" sz="1300">
                <a:latin typeface="Calibri"/>
                <a:ea typeface="Calibri"/>
                <a:cs typeface="Calibri"/>
                <a:sym typeface="Calibri"/>
              </a:rPr>
              <a:t>                        COL_DESCRIPCION + " TEXT, "+</a:t>
            </a:r>
            <a:endParaRPr sz="1300">
              <a:latin typeface="Calibri"/>
              <a:ea typeface="Calibri"/>
              <a:cs typeface="Calibri"/>
              <a:sym typeface="Calibri"/>
            </a:endParaRPr>
          </a:p>
          <a:p>
            <a:pPr marL="0" lvl="0" indent="0" algn="l" rtl="0">
              <a:spcBef>
                <a:spcPts val="0"/>
              </a:spcBef>
              <a:spcAft>
                <a:spcPts val="0"/>
              </a:spcAft>
              <a:buNone/>
            </a:pPr>
            <a:r>
              <a:rPr lang="es-ES" sz="1300">
                <a:latin typeface="Calibri"/>
                <a:ea typeface="Calibri"/>
                <a:cs typeface="Calibri"/>
                <a:sym typeface="Calibri"/>
              </a:rPr>
              <a:t>                        COL_NOMBRE + " REAL);";</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s-ES" sz="1300">
                <a:latin typeface="Calibri"/>
                <a:ea typeface="Calibri"/>
                <a:cs typeface="Calibri"/>
                <a:sym typeface="Calibri"/>
              </a:rPr>
              <a:t>        db.execSQL(sql);</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s-ES"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s-ES" sz="1300">
                <a:latin typeface="Calibri"/>
                <a:ea typeface="Calibri"/>
                <a:cs typeface="Calibri"/>
                <a:sym typeface="Calibri"/>
              </a:rPr>
              <a:t>    @Override</a:t>
            </a:r>
            <a:endParaRPr sz="1300">
              <a:latin typeface="Calibri"/>
              <a:ea typeface="Calibri"/>
              <a:cs typeface="Calibri"/>
              <a:sym typeface="Calibri"/>
            </a:endParaRPr>
          </a:p>
          <a:p>
            <a:pPr marL="0" lvl="0" indent="0" algn="l" rtl="0">
              <a:spcBef>
                <a:spcPts val="0"/>
              </a:spcBef>
              <a:spcAft>
                <a:spcPts val="0"/>
              </a:spcAft>
              <a:buNone/>
            </a:pPr>
            <a:r>
              <a:rPr lang="es-ES" sz="1300">
                <a:latin typeface="Calibri"/>
                <a:ea typeface="Calibri"/>
                <a:cs typeface="Calibri"/>
                <a:sym typeface="Calibri"/>
              </a:rPr>
              <a:t>    public void onUpgrade(SQLiteDatabase db, int oldVersion, int newVersion) {</a:t>
            </a:r>
            <a:endParaRPr sz="1300">
              <a:latin typeface="Calibri"/>
              <a:ea typeface="Calibri"/>
              <a:cs typeface="Calibri"/>
              <a:sym typeface="Calibri"/>
            </a:endParaRPr>
          </a:p>
          <a:p>
            <a:pPr marL="0" lvl="0" indent="0" algn="l" rtl="0">
              <a:spcBef>
                <a:spcPts val="0"/>
              </a:spcBef>
              <a:spcAft>
                <a:spcPts val="0"/>
              </a:spcAft>
              <a:buNone/>
            </a:pPr>
            <a:r>
              <a:rPr lang="es-ES" sz="1300">
                <a:latin typeface="Calibri"/>
                <a:ea typeface="Calibri"/>
                <a:cs typeface="Calibri"/>
                <a:sym typeface="Calibri"/>
              </a:rPr>
              <a:t>        db.execSQL("DROP TABLE IF EXISTS "+TABLA);</a:t>
            </a:r>
            <a:endParaRPr sz="1300">
              <a:latin typeface="Calibri"/>
              <a:ea typeface="Calibri"/>
              <a:cs typeface="Calibri"/>
              <a:sym typeface="Calibri"/>
            </a:endParaRPr>
          </a:p>
          <a:p>
            <a:pPr marL="0" lvl="0" indent="0" algn="l" rtl="0">
              <a:spcBef>
                <a:spcPts val="0"/>
              </a:spcBef>
              <a:spcAft>
                <a:spcPts val="0"/>
              </a:spcAft>
              <a:buNone/>
            </a:pPr>
            <a:r>
              <a:rPr lang="es-ES" sz="1300">
                <a:latin typeface="Calibri"/>
                <a:ea typeface="Calibri"/>
                <a:cs typeface="Calibri"/>
                <a:sym typeface="Calibri"/>
              </a:rPr>
              <a:t>        onCreate(db);</a:t>
            </a:r>
            <a:endParaRPr sz="1300">
              <a:latin typeface="Calibri"/>
              <a:ea typeface="Calibri"/>
              <a:cs typeface="Calibri"/>
              <a:sym typeface="Calibri"/>
            </a:endParaRPr>
          </a:p>
          <a:p>
            <a:pPr marL="0" lvl="0" indent="0" algn="l" rtl="0">
              <a:spcBef>
                <a:spcPts val="0"/>
              </a:spcBef>
              <a:spcAft>
                <a:spcPts val="0"/>
              </a:spcAft>
              <a:buNone/>
            </a:pPr>
            <a:r>
              <a:rPr lang="es-ES"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s-ES" sz="1300">
                <a:latin typeface="Calibri"/>
                <a:ea typeface="Calibri"/>
                <a:cs typeface="Calibri"/>
                <a:sym typeface="Calibri"/>
              </a:rPr>
              <a:t>    </a:t>
            </a:r>
            <a:endParaRPr sz="1300">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1"/>
          <p:cNvSpPr txBox="1">
            <a:spLocks noGrp="1"/>
          </p:cNvSpPr>
          <p:nvPr>
            <p:ph type="body" idx="1"/>
          </p:nvPr>
        </p:nvSpPr>
        <p:spPr>
          <a:xfrm>
            <a:off x="2847750" y="632275"/>
            <a:ext cx="6977100" cy="5904600"/>
          </a:xfrm>
          <a:prstGeom prst="rect">
            <a:avLst/>
          </a:prstGeom>
        </p:spPr>
        <p:txBody>
          <a:bodyPr spcFirstLastPara="1" wrap="square" lIns="91425" tIns="45700" rIns="91425" bIns="45700" anchor="t" anchorCtr="0">
            <a:normAutofit fontScale="25000" lnSpcReduction="20000"/>
          </a:bodyPr>
          <a:lstStyle/>
          <a:p>
            <a:pPr marL="0" lvl="0" indent="0" algn="l" rtl="0">
              <a:spcBef>
                <a:spcPts val="1000"/>
              </a:spcBef>
              <a:spcAft>
                <a:spcPts val="0"/>
              </a:spcAft>
              <a:buNone/>
            </a:pPr>
            <a:r>
              <a:rPr lang="es-ES" sz="4000"/>
              <a:t> public void addTodos(String desc, String nom){</a:t>
            </a:r>
            <a:endParaRPr sz="4000"/>
          </a:p>
          <a:p>
            <a:pPr marL="0" lvl="0" indent="0" algn="l" rtl="0">
              <a:spcBef>
                <a:spcPts val="1000"/>
              </a:spcBef>
              <a:spcAft>
                <a:spcPts val="0"/>
              </a:spcAft>
              <a:buNone/>
            </a:pPr>
            <a:r>
              <a:rPr lang="es-ES" sz="4000"/>
              <a:t>        SQLiteDatabase db = this.getWritableDatabase();</a:t>
            </a:r>
            <a:endParaRPr sz="4000"/>
          </a:p>
          <a:p>
            <a:pPr marL="0" lvl="0" indent="0" algn="l" rtl="0">
              <a:spcBef>
                <a:spcPts val="1000"/>
              </a:spcBef>
              <a:spcAft>
                <a:spcPts val="0"/>
              </a:spcAft>
              <a:buNone/>
            </a:pPr>
            <a:r>
              <a:rPr lang="es-ES" sz="4000"/>
              <a:t>        ContentValues cv = new ContentValues();</a:t>
            </a:r>
            <a:endParaRPr sz="4000"/>
          </a:p>
          <a:p>
            <a:pPr marL="0" lvl="0" indent="0" algn="l" rtl="0">
              <a:spcBef>
                <a:spcPts val="1000"/>
              </a:spcBef>
              <a:spcAft>
                <a:spcPts val="0"/>
              </a:spcAft>
              <a:buNone/>
            </a:pPr>
            <a:endParaRPr sz="4000"/>
          </a:p>
          <a:p>
            <a:pPr marL="0" lvl="0" indent="0" algn="l" rtl="0">
              <a:spcBef>
                <a:spcPts val="1000"/>
              </a:spcBef>
              <a:spcAft>
                <a:spcPts val="0"/>
              </a:spcAft>
              <a:buNone/>
            </a:pPr>
            <a:r>
              <a:rPr lang="es-ES" sz="4000"/>
              <a:t>        cv.put(COL_NOMBRE,nom);</a:t>
            </a:r>
            <a:endParaRPr sz="4000"/>
          </a:p>
          <a:p>
            <a:pPr marL="0" lvl="0" indent="0" algn="l" rtl="0">
              <a:spcBef>
                <a:spcPts val="1000"/>
              </a:spcBef>
              <a:spcAft>
                <a:spcPts val="0"/>
              </a:spcAft>
              <a:buNone/>
            </a:pPr>
            <a:r>
              <a:rPr lang="es-ES" sz="4000"/>
              <a:t>        cv.put(COL_DESCRIPCION,desc);</a:t>
            </a:r>
            <a:endParaRPr sz="4000"/>
          </a:p>
          <a:p>
            <a:pPr marL="0" lvl="0" indent="0" algn="l" rtl="0">
              <a:spcBef>
                <a:spcPts val="1000"/>
              </a:spcBef>
              <a:spcAft>
                <a:spcPts val="0"/>
              </a:spcAft>
              <a:buNone/>
            </a:pPr>
            <a:endParaRPr sz="4000"/>
          </a:p>
          <a:p>
            <a:pPr marL="0" lvl="0" indent="0" algn="l" rtl="0">
              <a:spcBef>
                <a:spcPts val="1000"/>
              </a:spcBef>
              <a:spcAft>
                <a:spcPts val="0"/>
              </a:spcAft>
              <a:buNone/>
            </a:pPr>
            <a:r>
              <a:rPr lang="es-ES" sz="4000"/>
              <a:t>        long res = db.insert(TABLA,null,cv);</a:t>
            </a:r>
            <a:endParaRPr sz="4000"/>
          </a:p>
          <a:p>
            <a:pPr marL="0" lvl="0" indent="0" algn="l" rtl="0">
              <a:spcBef>
                <a:spcPts val="1000"/>
              </a:spcBef>
              <a:spcAft>
                <a:spcPts val="0"/>
              </a:spcAft>
              <a:buNone/>
            </a:pPr>
            <a:r>
              <a:rPr lang="es-ES" sz="4000"/>
              <a:t>        if (res == -1){</a:t>
            </a:r>
            <a:endParaRPr sz="4000"/>
          </a:p>
          <a:p>
            <a:pPr marL="0" lvl="0" indent="0" algn="l" rtl="0">
              <a:spcBef>
                <a:spcPts val="1000"/>
              </a:spcBef>
              <a:spcAft>
                <a:spcPts val="0"/>
              </a:spcAft>
              <a:buNone/>
            </a:pPr>
            <a:r>
              <a:rPr lang="es-ES" sz="4000"/>
              <a:t>            Toast.makeText(context,"Error al registrar tarea",Toast.LENGTH_SHORT).show();</a:t>
            </a:r>
            <a:endParaRPr sz="4000"/>
          </a:p>
          <a:p>
            <a:pPr marL="0" lvl="0" indent="0" algn="l" rtl="0">
              <a:spcBef>
                <a:spcPts val="1000"/>
              </a:spcBef>
              <a:spcAft>
                <a:spcPts val="0"/>
              </a:spcAft>
              <a:buNone/>
            </a:pPr>
            <a:r>
              <a:rPr lang="es-ES" sz="4000"/>
              <a:t>        }else{</a:t>
            </a:r>
            <a:endParaRPr sz="4000"/>
          </a:p>
          <a:p>
            <a:pPr marL="0" lvl="0" indent="0" algn="l" rtl="0">
              <a:spcBef>
                <a:spcPts val="1000"/>
              </a:spcBef>
              <a:spcAft>
                <a:spcPts val="0"/>
              </a:spcAft>
              <a:buNone/>
            </a:pPr>
            <a:r>
              <a:rPr lang="es-ES" sz="4000"/>
              <a:t>            Toast.makeText(context,"Se registró la tarea",Toast.LENGTH_SHORT).show();</a:t>
            </a:r>
            <a:endParaRPr sz="4000"/>
          </a:p>
          <a:p>
            <a:pPr marL="0" lvl="0" indent="0" algn="l" rtl="0">
              <a:spcBef>
                <a:spcPts val="1000"/>
              </a:spcBef>
              <a:spcAft>
                <a:spcPts val="0"/>
              </a:spcAft>
              <a:buNone/>
            </a:pPr>
            <a:r>
              <a:rPr lang="es-ES" sz="4000"/>
              <a:t>        }</a:t>
            </a:r>
            <a:endParaRPr sz="4000"/>
          </a:p>
          <a:p>
            <a:pPr marL="0" lvl="0" indent="0" algn="l" rtl="0">
              <a:spcBef>
                <a:spcPts val="1000"/>
              </a:spcBef>
              <a:spcAft>
                <a:spcPts val="0"/>
              </a:spcAft>
              <a:buNone/>
            </a:pPr>
            <a:endParaRPr sz="4000"/>
          </a:p>
          <a:p>
            <a:pPr marL="0" lvl="0" indent="0" algn="l" rtl="0">
              <a:spcBef>
                <a:spcPts val="1000"/>
              </a:spcBef>
              <a:spcAft>
                <a:spcPts val="0"/>
              </a:spcAft>
              <a:buNone/>
            </a:pPr>
            <a:r>
              <a:rPr lang="es-ES" sz="4000"/>
              <a:t>    }</a:t>
            </a:r>
            <a:endParaRPr sz="4000"/>
          </a:p>
          <a:p>
            <a:pPr marL="0" lvl="0" indent="0" algn="l" rtl="0">
              <a:spcBef>
                <a:spcPts val="1000"/>
              </a:spcBef>
              <a:spcAft>
                <a:spcPts val="0"/>
              </a:spcAft>
              <a:buNone/>
            </a:pPr>
            <a:endParaRPr sz="4000"/>
          </a:p>
          <a:p>
            <a:pPr marL="0" lvl="0" indent="0" algn="l" rtl="0">
              <a:spcBef>
                <a:spcPts val="1000"/>
              </a:spcBef>
              <a:spcAft>
                <a:spcPts val="0"/>
              </a:spcAft>
              <a:buNone/>
            </a:pPr>
            <a:r>
              <a:rPr lang="es-ES" sz="4000"/>
              <a:t>    Cursor readTodos(){</a:t>
            </a:r>
            <a:endParaRPr sz="4000"/>
          </a:p>
          <a:p>
            <a:pPr marL="0" lvl="0" indent="0" algn="l" rtl="0">
              <a:spcBef>
                <a:spcPts val="1000"/>
              </a:spcBef>
              <a:spcAft>
                <a:spcPts val="0"/>
              </a:spcAft>
              <a:buNone/>
            </a:pPr>
            <a:r>
              <a:rPr lang="es-ES" sz="4000"/>
              <a:t>        String sql = "SELECT * FROM "+TABLA;</a:t>
            </a:r>
            <a:endParaRPr sz="4000"/>
          </a:p>
          <a:p>
            <a:pPr marL="0" lvl="0" indent="0" algn="l" rtl="0">
              <a:spcBef>
                <a:spcPts val="1000"/>
              </a:spcBef>
              <a:spcAft>
                <a:spcPts val="0"/>
              </a:spcAft>
              <a:buNone/>
            </a:pPr>
            <a:r>
              <a:rPr lang="es-ES" sz="4000"/>
              <a:t>        SQLiteDatabase db = this.getWritableDatabase();</a:t>
            </a:r>
            <a:endParaRPr sz="4000"/>
          </a:p>
          <a:p>
            <a:pPr marL="0" lvl="0" indent="0" algn="l" rtl="0">
              <a:spcBef>
                <a:spcPts val="1000"/>
              </a:spcBef>
              <a:spcAft>
                <a:spcPts val="0"/>
              </a:spcAft>
              <a:buNone/>
            </a:pPr>
            <a:r>
              <a:rPr lang="es-ES" sz="4000"/>
              <a:t>        Cursor cursor = null;</a:t>
            </a:r>
            <a:endParaRPr sz="4000"/>
          </a:p>
          <a:p>
            <a:pPr marL="0" lvl="0" indent="0" algn="l" rtl="0">
              <a:spcBef>
                <a:spcPts val="1000"/>
              </a:spcBef>
              <a:spcAft>
                <a:spcPts val="0"/>
              </a:spcAft>
              <a:buNone/>
            </a:pPr>
            <a:r>
              <a:rPr lang="es-ES" sz="4000"/>
              <a:t>        if (db!= null){</a:t>
            </a:r>
            <a:endParaRPr sz="4000"/>
          </a:p>
          <a:p>
            <a:pPr marL="0" lvl="0" indent="0" algn="l" rtl="0">
              <a:spcBef>
                <a:spcPts val="1000"/>
              </a:spcBef>
              <a:spcAft>
                <a:spcPts val="0"/>
              </a:spcAft>
              <a:buNone/>
            </a:pPr>
            <a:r>
              <a:rPr lang="es-ES" sz="4000"/>
              <a:t>            cursor  = db.rawQuery(sql,null);</a:t>
            </a:r>
            <a:endParaRPr sz="4000"/>
          </a:p>
          <a:p>
            <a:pPr marL="0" lvl="0" indent="0" algn="l" rtl="0">
              <a:spcBef>
                <a:spcPts val="1000"/>
              </a:spcBef>
              <a:spcAft>
                <a:spcPts val="0"/>
              </a:spcAft>
              <a:buNone/>
            </a:pPr>
            <a:r>
              <a:rPr lang="es-ES" sz="4000"/>
              <a:t>        }</a:t>
            </a:r>
            <a:endParaRPr sz="4000"/>
          </a:p>
          <a:p>
            <a:pPr marL="0" lvl="0" indent="0" algn="l" rtl="0">
              <a:spcBef>
                <a:spcPts val="1000"/>
              </a:spcBef>
              <a:spcAft>
                <a:spcPts val="0"/>
              </a:spcAft>
              <a:buNone/>
            </a:pPr>
            <a:r>
              <a:rPr lang="es-ES" sz="4000"/>
              <a:t>        return  cursor;</a:t>
            </a:r>
            <a:endParaRPr sz="4000"/>
          </a:p>
          <a:p>
            <a:pPr marL="0" lvl="0" indent="0" algn="l" rtl="0">
              <a:spcBef>
                <a:spcPts val="1000"/>
              </a:spcBef>
              <a:spcAft>
                <a:spcPts val="0"/>
              </a:spcAft>
              <a:buNone/>
            </a:pPr>
            <a:r>
              <a:rPr lang="es-ES" sz="4000"/>
              <a:t>    }</a:t>
            </a:r>
            <a:endParaRPr sz="4000"/>
          </a:p>
          <a:p>
            <a:pPr marL="0" lvl="0" indent="0" algn="l" rtl="0">
              <a:spcBef>
                <a:spcPts val="100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2"/>
          <p:cNvSpPr txBox="1">
            <a:spLocks noGrp="1"/>
          </p:cNvSpPr>
          <p:nvPr>
            <p:ph type="ctrTitle"/>
          </p:nvPr>
        </p:nvSpPr>
        <p:spPr>
          <a:xfrm>
            <a:off x="929640" y="2768283"/>
            <a:ext cx="7592100" cy="2387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3978200" y="1080050"/>
            <a:ext cx="43707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s-ES" sz="2400"/>
              <a:t>¿Como se define un menú ?</a:t>
            </a:r>
            <a:endParaRPr sz="2400"/>
          </a:p>
        </p:txBody>
      </p:sp>
      <p:sp>
        <p:nvSpPr>
          <p:cNvPr id="63" name="Google Shape;63;p12"/>
          <p:cNvSpPr txBox="1"/>
          <p:nvPr/>
        </p:nvSpPr>
        <p:spPr>
          <a:xfrm>
            <a:off x="1226800" y="2405750"/>
            <a:ext cx="9667200" cy="2339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ES" sz="2800">
                <a:latin typeface="Work Sans"/>
                <a:ea typeface="Work Sans"/>
                <a:cs typeface="Work Sans"/>
                <a:sym typeface="Work Sans"/>
              </a:rPr>
              <a:t>Para todos los tipos de menús, Android proporciona un formato XML estándar que permite definir los elementos de menú. En lugar de incorporar un menú en el código de la actividad, debes definir un menú y todos los elementos en un recurso de menú XML. </a:t>
            </a:r>
            <a:endParaRPr sz="2800">
              <a:latin typeface="Work Sans"/>
              <a:ea typeface="Work Sans"/>
              <a:cs typeface="Work Sans"/>
              <a:sym typeface="Work Sans"/>
            </a:endParaRPr>
          </a:p>
        </p:txBody>
      </p:sp>
      <p:sp>
        <p:nvSpPr>
          <p:cNvPr id="64" name="Google Shape;64;p12"/>
          <p:cNvSpPr txBox="1"/>
          <p:nvPr/>
        </p:nvSpPr>
        <p:spPr>
          <a:xfrm>
            <a:off x="677300" y="6152950"/>
            <a:ext cx="767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t>Tomado de: </a:t>
            </a:r>
            <a:r>
              <a:rPr lang="es-ES" u="sng">
                <a:solidFill>
                  <a:schemeClr val="hlink"/>
                </a:solidFill>
                <a:hlinkClick r:id="rId3"/>
              </a:rPr>
              <a:t>https://developer.android.com/guide/topics/ui/menus?hl=es-419#options-menu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p:nvPr/>
        </p:nvSpPr>
        <p:spPr>
          <a:xfrm>
            <a:off x="804475" y="1181700"/>
            <a:ext cx="10880400" cy="4494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ES" sz="2800">
                <a:solidFill>
                  <a:schemeClr val="dk1"/>
                </a:solidFill>
                <a:latin typeface="Work Sans"/>
                <a:ea typeface="Work Sans"/>
                <a:cs typeface="Work Sans"/>
                <a:sym typeface="Work Sans"/>
              </a:rPr>
              <a:t>Para definir el menú, crea un archivo en formato XML dentro del directorio res/menu/ del proyecto y desarrolla el menú con los siguientes elementos:</a:t>
            </a:r>
            <a:endParaRPr sz="2800">
              <a:solidFill>
                <a:schemeClr val="dk1"/>
              </a:solidFill>
              <a:latin typeface="Work Sans"/>
              <a:ea typeface="Work Sans"/>
              <a:cs typeface="Work Sans"/>
              <a:sym typeface="Work Sans"/>
            </a:endParaRPr>
          </a:p>
          <a:p>
            <a:pPr marL="457200" lvl="0" indent="-406400" algn="just" rtl="0">
              <a:spcBef>
                <a:spcPts val="0"/>
              </a:spcBef>
              <a:spcAft>
                <a:spcPts val="0"/>
              </a:spcAft>
              <a:buClr>
                <a:schemeClr val="dk1"/>
              </a:buClr>
              <a:buSzPts val="2800"/>
              <a:buFont typeface="Work Sans"/>
              <a:buChar char="●"/>
            </a:pPr>
            <a:r>
              <a:rPr lang="es-ES" sz="2800" b="1">
                <a:solidFill>
                  <a:schemeClr val="dk1"/>
                </a:solidFill>
                <a:latin typeface="Work Sans"/>
                <a:ea typeface="Work Sans"/>
                <a:cs typeface="Work Sans"/>
                <a:sym typeface="Work Sans"/>
              </a:rPr>
              <a:t>Menú</a:t>
            </a:r>
            <a:r>
              <a:rPr lang="es-ES" sz="2800">
                <a:solidFill>
                  <a:schemeClr val="dk1"/>
                </a:solidFill>
                <a:latin typeface="Work Sans"/>
                <a:ea typeface="Work Sans"/>
                <a:cs typeface="Work Sans"/>
                <a:sym typeface="Work Sans"/>
              </a:rPr>
              <a:t>: </a:t>
            </a:r>
            <a:r>
              <a:rPr lang="es-ES" sz="2800">
                <a:latin typeface="Work Sans"/>
                <a:ea typeface="Work Sans"/>
                <a:cs typeface="Work Sans"/>
                <a:sym typeface="Work Sans"/>
              </a:rPr>
              <a:t>Define un </a:t>
            </a:r>
            <a:r>
              <a:rPr lang="es-ES" sz="2800" b="1">
                <a:latin typeface="Work Sans"/>
                <a:ea typeface="Work Sans"/>
                <a:cs typeface="Work Sans"/>
                <a:sym typeface="Work Sans"/>
              </a:rPr>
              <a:t>Menu</a:t>
            </a:r>
            <a:r>
              <a:rPr lang="es-ES" sz="2800">
                <a:latin typeface="Work Sans"/>
                <a:ea typeface="Work Sans"/>
                <a:cs typeface="Work Sans"/>
                <a:sym typeface="Work Sans"/>
              </a:rPr>
              <a:t> que es un contenedor para elementos de menú. Un elemento &lt;menu&gt; debe ser el nodo raíz del archivo y puede tener uno o más elementos &lt;item&gt; y &lt;group&gt;</a:t>
            </a:r>
            <a:endParaRPr sz="2800">
              <a:latin typeface="Work Sans"/>
              <a:ea typeface="Work Sans"/>
              <a:cs typeface="Work Sans"/>
              <a:sym typeface="Work Sans"/>
            </a:endParaRPr>
          </a:p>
          <a:p>
            <a:pPr marL="457200" lvl="0" indent="-406400" algn="just" rtl="0">
              <a:spcBef>
                <a:spcPts val="0"/>
              </a:spcBef>
              <a:spcAft>
                <a:spcPts val="0"/>
              </a:spcAft>
              <a:buSzPts val="2800"/>
              <a:buFont typeface="Work Sans"/>
              <a:buChar char="●"/>
            </a:pPr>
            <a:r>
              <a:rPr lang="es-ES" sz="2800" b="1">
                <a:latin typeface="Work Sans"/>
                <a:ea typeface="Work Sans"/>
                <a:cs typeface="Work Sans"/>
                <a:sym typeface="Work Sans"/>
              </a:rPr>
              <a:t>Item</a:t>
            </a:r>
            <a:r>
              <a:rPr lang="es-ES" sz="2800">
                <a:latin typeface="Work Sans"/>
                <a:ea typeface="Work Sans"/>
                <a:cs typeface="Work Sans"/>
                <a:sym typeface="Work Sans"/>
              </a:rPr>
              <a:t>: Crea un </a:t>
            </a:r>
            <a:r>
              <a:rPr lang="es-ES" sz="2800" b="1">
                <a:latin typeface="Work Sans"/>
                <a:ea typeface="Work Sans"/>
                <a:cs typeface="Work Sans"/>
                <a:sym typeface="Work Sans"/>
              </a:rPr>
              <a:t>MenuItem</a:t>
            </a:r>
            <a:r>
              <a:rPr lang="es-ES" sz="2800">
                <a:latin typeface="Work Sans"/>
                <a:ea typeface="Work Sans"/>
                <a:cs typeface="Work Sans"/>
                <a:sym typeface="Work Sans"/>
              </a:rPr>
              <a:t>, que representa un único elemento en un menú. Este elemento puede contener un elemento &lt;menu&gt; anidado para crear un submenú</a:t>
            </a:r>
            <a:endParaRPr sz="4200">
              <a:latin typeface="Work Sans"/>
              <a:ea typeface="Work Sans"/>
              <a:cs typeface="Work Sans"/>
              <a:sym typeface="Work Sans"/>
            </a:endParaRPr>
          </a:p>
        </p:txBody>
      </p:sp>
      <p:sp>
        <p:nvSpPr>
          <p:cNvPr id="71" name="Google Shape;71;p13"/>
          <p:cNvSpPr txBox="1"/>
          <p:nvPr/>
        </p:nvSpPr>
        <p:spPr>
          <a:xfrm>
            <a:off x="677300" y="6152950"/>
            <a:ext cx="767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t>Tomado de: </a:t>
            </a:r>
            <a:r>
              <a:rPr lang="es-ES" u="sng">
                <a:solidFill>
                  <a:schemeClr val="hlink"/>
                </a:solidFill>
                <a:hlinkClick r:id="rId3"/>
              </a:rPr>
              <a:t>https://developer.android.com/guide/topics/ui/menus?hl=es-419#options-menu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14"/>
          <p:cNvPicPr preferRelativeResize="0"/>
          <p:nvPr/>
        </p:nvPicPr>
        <p:blipFill>
          <a:blip r:embed="rId3">
            <a:alphaModFix/>
          </a:blip>
          <a:stretch>
            <a:fillRect/>
          </a:stretch>
        </p:blipFill>
        <p:spPr>
          <a:xfrm>
            <a:off x="1015900" y="1871350"/>
            <a:ext cx="9985049" cy="3740175"/>
          </a:xfrm>
          <a:prstGeom prst="rect">
            <a:avLst/>
          </a:prstGeom>
          <a:noFill/>
          <a:ln>
            <a:noFill/>
          </a:ln>
        </p:spPr>
      </p:pic>
      <p:sp>
        <p:nvSpPr>
          <p:cNvPr id="78" name="Google Shape;78;p14"/>
          <p:cNvSpPr txBox="1"/>
          <p:nvPr/>
        </p:nvSpPr>
        <p:spPr>
          <a:xfrm>
            <a:off x="677300" y="6152950"/>
            <a:ext cx="767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t>Tomado de: </a:t>
            </a:r>
            <a:r>
              <a:rPr lang="es-ES" u="sng">
                <a:solidFill>
                  <a:schemeClr val="hlink"/>
                </a:solidFill>
                <a:hlinkClick r:id="rId4"/>
              </a:rPr>
              <a:t>https://developer.android.com/guide/topics/ui/menus?hl=es-419#options-menu</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3910650" y="731700"/>
            <a:ext cx="43707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s-ES" sz="2400"/>
              <a:t>¿Como se muestra un menú ?</a:t>
            </a:r>
            <a:endParaRPr sz="2400"/>
          </a:p>
        </p:txBody>
      </p:sp>
      <p:pic>
        <p:nvPicPr>
          <p:cNvPr id="85" name="Google Shape;85;p15"/>
          <p:cNvPicPr preferRelativeResize="0"/>
          <p:nvPr/>
        </p:nvPicPr>
        <p:blipFill>
          <a:blip r:embed="rId3">
            <a:alphaModFix/>
          </a:blip>
          <a:stretch>
            <a:fillRect/>
          </a:stretch>
        </p:blipFill>
        <p:spPr>
          <a:xfrm>
            <a:off x="1757388" y="2290225"/>
            <a:ext cx="8677225" cy="2878400"/>
          </a:xfrm>
          <a:prstGeom prst="rect">
            <a:avLst/>
          </a:prstGeom>
          <a:noFill/>
          <a:ln>
            <a:noFill/>
          </a:ln>
        </p:spPr>
      </p:pic>
      <p:sp>
        <p:nvSpPr>
          <p:cNvPr id="86" name="Google Shape;86;p15"/>
          <p:cNvSpPr txBox="1"/>
          <p:nvPr/>
        </p:nvSpPr>
        <p:spPr>
          <a:xfrm>
            <a:off x="677300" y="6152950"/>
            <a:ext cx="767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t>Tomado de: </a:t>
            </a:r>
            <a:r>
              <a:rPr lang="es-ES" u="sng">
                <a:solidFill>
                  <a:schemeClr val="hlink"/>
                </a:solidFill>
                <a:hlinkClick r:id="rId4"/>
              </a:rPr>
              <a:t>https://developer.android.com/guide/topics/ui/menus?hl=es-419#options-menu</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body" idx="1"/>
          </p:nvPr>
        </p:nvSpPr>
        <p:spPr>
          <a:xfrm>
            <a:off x="838200" y="2057400"/>
            <a:ext cx="10515600" cy="3855600"/>
          </a:xfrm>
          <a:prstGeom prst="rect">
            <a:avLst/>
          </a:prstGeom>
        </p:spPr>
        <p:txBody>
          <a:bodyPr spcFirstLastPara="1" wrap="square" lIns="91425" tIns="45700" rIns="91425" bIns="45700" anchor="t" anchorCtr="0">
            <a:normAutofit/>
          </a:bodyPr>
          <a:lstStyle/>
          <a:p>
            <a:pPr marL="0" lvl="0" indent="0" algn="just" rtl="0">
              <a:spcBef>
                <a:spcPts val="1000"/>
              </a:spcBef>
              <a:spcAft>
                <a:spcPts val="0"/>
              </a:spcAft>
              <a:buNone/>
            </a:pPr>
            <a:r>
              <a:rPr lang="es-ES"/>
              <a:t>Cuando el usuario selecciona un elemento del menú de opciones (incluidos los elementos de acción de la barra de la app), el sistema llama al método </a:t>
            </a:r>
            <a:r>
              <a:rPr lang="es-ES">
                <a:uFill>
                  <a:noFill/>
                </a:uFill>
                <a:hlinkClick r:id="rId3"/>
              </a:rPr>
              <a:t>onOptionsItemSelected()</a:t>
            </a:r>
            <a:r>
              <a:rPr lang="es-ES"/>
              <a:t> de la actividad. Este método pasa el </a:t>
            </a:r>
            <a:r>
              <a:rPr lang="es-ES">
                <a:uFill>
                  <a:noFill/>
                </a:uFill>
                <a:hlinkClick r:id="rId4"/>
              </a:rPr>
              <a:t>MenuItem</a:t>
            </a:r>
            <a:r>
              <a:rPr lang="es-ES"/>
              <a:t> seleccionado. Puedes identificar el elemento si llamas a </a:t>
            </a:r>
            <a:r>
              <a:rPr lang="es-ES">
                <a:uFill>
                  <a:noFill/>
                </a:uFill>
                <a:hlinkClick r:id="rId5"/>
              </a:rPr>
              <a:t>getItemId()</a:t>
            </a:r>
            <a:r>
              <a:rPr lang="es-ES"/>
              <a:t>, que muestra el ID único del elemento de menú (definido por el atributo android:id en el recurso de menú o con un valor entero proporcionado al método </a:t>
            </a:r>
            <a:r>
              <a:rPr lang="es-ES">
                <a:uFill>
                  <a:noFill/>
                </a:uFill>
                <a:hlinkClick r:id="rId6"/>
              </a:rPr>
              <a:t>add()</a:t>
            </a:r>
            <a:r>
              <a:rPr lang="es-ES"/>
              <a:t>).</a:t>
            </a:r>
            <a:endParaRPr/>
          </a:p>
        </p:txBody>
      </p:sp>
      <p:sp>
        <p:nvSpPr>
          <p:cNvPr id="93" name="Google Shape;93;p16"/>
          <p:cNvSpPr txBox="1">
            <a:spLocks noGrp="1"/>
          </p:cNvSpPr>
          <p:nvPr>
            <p:ph type="title"/>
          </p:nvPr>
        </p:nvSpPr>
        <p:spPr>
          <a:xfrm>
            <a:off x="3910650" y="731700"/>
            <a:ext cx="48981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s-ES" sz="2400"/>
              <a:t>¿Cómo manejar eventos de clic?</a:t>
            </a:r>
            <a:endParaRPr sz="2400"/>
          </a:p>
        </p:txBody>
      </p:sp>
      <p:sp>
        <p:nvSpPr>
          <p:cNvPr id="94" name="Google Shape;94;p16"/>
          <p:cNvSpPr txBox="1"/>
          <p:nvPr/>
        </p:nvSpPr>
        <p:spPr>
          <a:xfrm>
            <a:off x="677300" y="6152950"/>
            <a:ext cx="767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t>Tomado de: </a:t>
            </a:r>
            <a:r>
              <a:rPr lang="es-ES" u="sng">
                <a:solidFill>
                  <a:schemeClr val="hlink"/>
                </a:solidFill>
                <a:hlinkClick r:id="rId7"/>
              </a:rPr>
              <a:t>https://developer.android.com/guide/topics/ui/menus?hl=es-419#options-menu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7"/>
          <p:cNvPicPr preferRelativeResize="0"/>
          <p:nvPr/>
        </p:nvPicPr>
        <p:blipFill>
          <a:blip r:embed="rId3">
            <a:alphaModFix/>
          </a:blip>
          <a:stretch>
            <a:fillRect/>
          </a:stretch>
        </p:blipFill>
        <p:spPr>
          <a:xfrm>
            <a:off x="3107925" y="2963175"/>
            <a:ext cx="6666250" cy="3108175"/>
          </a:xfrm>
          <a:prstGeom prst="rect">
            <a:avLst/>
          </a:prstGeom>
          <a:noFill/>
          <a:ln>
            <a:noFill/>
          </a:ln>
        </p:spPr>
      </p:pic>
      <p:sp>
        <p:nvSpPr>
          <p:cNvPr id="101" name="Google Shape;101;p17"/>
          <p:cNvSpPr txBox="1"/>
          <p:nvPr/>
        </p:nvSpPr>
        <p:spPr>
          <a:xfrm>
            <a:off x="677300" y="6152950"/>
            <a:ext cx="767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t>Tomado de: </a:t>
            </a:r>
            <a:r>
              <a:rPr lang="es-ES" u="sng">
                <a:solidFill>
                  <a:schemeClr val="hlink"/>
                </a:solidFill>
                <a:hlinkClick r:id="rId4"/>
              </a:rPr>
              <a:t>https://developer.android.com/guide/topics/ui/menus?hl=es-419#options-menu</a:t>
            </a:r>
            <a:endParaRPr/>
          </a:p>
        </p:txBody>
      </p:sp>
      <p:sp>
        <p:nvSpPr>
          <p:cNvPr id="102" name="Google Shape;102;p17"/>
          <p:cNvSpPr txBox="1"/>
          <p:nvPr/>
        </p:nvSpPr>
        <p:spPr>
          <a:xfrm>
            <a:off x="677313" y="623475"/>
            <a:ext cx="11107800" cy="2339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ES" sz="2800">
                <a:solidFill>
                  <a:schemeClr val="dk1"/>
                </a:solidFill>
                <a:latin typeface="Work Sans"/>
                <a:ea typeface="Work Sans"/>
                <a:cs typeface="Work Sans"/>
                <a:sym typeface="Work Sans"/>
              </a:rPr>
              <a:t>Cuando controles correctamente un elemento de menú, muestra true. Si no controlas el elemento de menú, debes llamar a la implementación de la superclase de </a:t>
            </a:r>
            <a:r>
              <a:rPr lang="es-ES" sz="2800">
                <a:solidFill>
                  <a:schemeClr val="dk1"/>
                </a:solidFill>
                <a:uFill>
                  <a:noFill/>
                </a:uFill>
                <a:latin typeface="Work Sans"/>
                <a:ea typeface="Work Sans"/>
                <a:cs typeface="Work Sans"/>
                <a:sym typeface="Work Sans"/>
                <a:hlinkClick r:id="rId5">
                  <a:extLst>
                    <a:ext uri="{A12FA001-AC4F-418D-AE19-62706E023703}">
                      <ahyp:hlinkClr xmlns:ahyp="http://schemas.microsoft.com/office/drawing/2018/hyperlinkcolor" val="tx"/>
                    </a:ext>
                  </a:extLst>
                </a:hlinkClick>
              </a:rPr>
              <a:t>onOptionsItemSelected()</a:t>
            </a:r>
            <a:r>
              <a:rPr lang="es-ES" sz="2800">
                <a:solidFill>
                  <a:schemeClr val="dk1"/>
                </a:solidFill>
                <a:latin typeface="Work Sans"/>
                <a:ea typeface="Work Sans"/>
                <a:cs typeface="Work Sans"/>
                <a:sym typeface="Work Sans"/>
              </a:rPr>
              <a:t> (la implementación predeterminada muestra un valor falso).</a:t>
            </a:r>
            <a:endParaRPr sz="4200">
              <a:solidFill>
                <a:schemeClr val="dk1"/>
              </a:solidFill>
              <a:latin typeface="Work Sans"/>
              <a:ea typeface="Work Sans"/>
              <a:cs typeface="Work Sans"/>
              <a:sym typeface="Work Sans"/>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2330</Words>
  <Application>Microsoft Office PowerPoint</Application>
  <PresentationFormat>Panorámica</PresentationFormat>
  <Paragraphs>233</Paragraphs>
  <Slides>34</Slides>
  <Notes>34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34</vt:i4>
      </vt:variant>
    </vt:vector>
  </HeadingPairs>
  <TitlesOfParts>
    <vt:vector size="40" baseType="lpstr">
      <vt:lpstr>Arial</vt:lpstr>
      <vt:lpstr>Work Sans Medium</vt:lpstr>
      <vt:lpstr>Work Sans</vt:lpstr>
      <vt:lpstr>Calibri</vt:lpstr>
      <vt:lpstr>Noto Sans Symbols</vt:lpstr>
      <vt:lpstr>Tema de Office</vt:lpstr>
      <vt:lpstr>Capacitación de aplicaciones móviles</vt:lpstr>
      <vt:lpstr>Eje temático 3</vt:lpstr>
      <vt:lpstr>Menús</vt:lpstr>
      <vt:lpstr>¿Como se define un menú ?</vt:lpstr>
      <vt:lpstr>Presentación de PowerPoint</vt:lpstr>
      <vt:lpstr>Presentación de PowerPoint</vt:lpstr>
      <vt:lpstr>¿Como se muestra un menú ?</vt:lpstr>
      <vt:lpstr>¿Cómo manejar eventos de clic?</vt:lpstr>
      <vt:lpstr>Presentación de PowerPoint</vt:lpstr>
      <vt:lpstr>Intents</vt:lpstr>
      <vt:lpstr>Intenciones implícitas</vt:lpstr>
      <vt:lpstr>Intenciones explícitas</vt:lpstr>
      <vt:lpstr>Presentación de PowerPoint</vt:lpstr>
      <vt:lpstr>Extras</vt:lpstr>
      <vt:lpstr>Presentación de PowerPoint</vt:lpstr>
      <vt:lpstr>Presentación de PowerPoint</vt:lpstr>
      <vt:lpstr>Cuadros de diálogo</vt:lpstr>
      <vt:lpstr>Alert Dialog</vt:lpstr>
      <vt:lpstr>Presentación de PowerPoint</vt:lpstr>
      <vt:lpstr>Presentación de PowerPoint</vt:lpstr>
      <vt:lpstr>Bottom Sheet Dialog</vt:lpstr>
      <vt:lpstr>Dependencias</vt:lpstr>
      <vt:lpstr>Toast</vt:lpstr>
      <vt:lpstr>¿Como se crea un toast ?</vt:lpstr>
      <vt:lpstr>SnackBar</vt:lpstr>
      <vt:lpstr>¿Como se crea un SnackBar ?</vt:lpstr>
      <vt:lpstr>Presentación de PowerPoint</vt:lpstr>
      <vt:lpstr>Permisos</vt:lpstr>
      <vt:lpstr>Persistencia de datos con SQLite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Capacitación de aplicaciones móviles</dc:title>
  <cp:lastModifiedBy>CARLOS PENALOZA</cp:lastModifiedBy>
  <cp:revision>1</cp:revision>
  <dcterms:modified xsi:type="dcterms:W3CDTF">2021-11-11T20:53:25Z</dcterms:modified>
</cp:coreProperties>
</file>