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A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DECE-149C-B340-02E1-180B4223B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915639-5262-D13E-7784-65F5E0EEE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E0459-407C-A63D-56BA-CFCFF322A35A}"/>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5" name="Footer Placeholder 4">
            <a:extLst>
              <a:ext uri="{FF2B5EF4-FFF2-40B4-BE49-F238E27FC236}">
                <a16:creationId xmlns:a16="http://schemas.microsoft.com/office/drawing/2014/main" id="{E77CD3A2-790B-2A46-ED85-763E03305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6D06A-103E-E4B8-0028-641580D42CC0}"/>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8339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89F2-B9FB-069E-8247-DC1249E198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FD7B8-AEC8-7F54-1EE1-388CBE4DB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AD0B4-718E-D30C-1DE4-99D45F05FFBB}"/>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5" name="Footer Placeholder 4">
            <a:extLst>
              <a:ext uri="{FF2B5EF4-FFF2-40B4-BE49-F238E27FC236}">
                <a16:creationId xmlns:a16="http://schemas.microsoft.com/office/drawing/2014/main" id="{5CE1E52D-56A7-77C1-DDF1-9B47033F3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FEFD9-080A-B28E-1426-3A1230262D1A}"/>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300629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241E8-C2E1-6E4A-E0D3-34B2781A63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DCAFDF-E4C3-261D-4419-404908DD2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6B42B-6FC3-9837-E60C-1E338D1BA927}"/>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5" name="Footer Placeholder 4">
            <a:extLst>
              <a:ext uri="{FF2B5EF4-FFF2-40B4-BE49-F238E27FC236}">
                <a16:creationId xmlns:a16="http://schemas.microsoft.com/office/drawing/2014/main" id="{937B20E7-DE18-E6AD-7708-8744E14EB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8C14D-C414-535E-C2E6-0815E836F47E}"/>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305105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9C93-54FB-0744-7A2E-BDF421CA0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96A69-3146-78C9-B941-9B911E5AB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B5A1C-1F55-4BC8-95DD-B23E087EB8C5}"/>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5" name="Footer Placeholder 4">
            <a:extLst>
              <a:ext uri="{FF2B5EF4-FFF2-40B4-BE49-F238E27FC236}">
                <a16:creationId xmlns:a16="http://schemas.microsoft.com/office/drawing/2014/main" id="{685B7C95-B309-ECB6-5F73-81BEC5104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B20FF-79A6-C054-99E4-9383477FD753}"/>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2750222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46AF-3965-D2CC-7393-9A7BA0E719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638229-9F78-3908-8A2F-65D20E194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6507E-4232-5732-9649-9F3CC136EAA3}"/>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5" name="Footer Placeholder 4">
            <a:extLst>
              <a:ext uri="{FF2B5EF4-FFF2-40B4-BE49-F238E27FC236}">
                <a16:creationId xmlns:a16="http://schemas.microsoft.com/office/drawing/2014/main" id="{DA1F7F67-F2C1-C8F4-BBF4-3A726AEAB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554E-B87E-7612-08DD-FD2132DE3678}"/>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150709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2837-4BC8-0B3E-6AE1-D3D62C17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35142-B051-285E-678F-F687DCF75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2E89FF-B04B-FB57-6CA3-1A29453DA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5F8A4-788A-19DB-7696-DDA2165447FE}"/>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6" name="Footer Placeholder 5">
            <a:extLst>
              <a:ext uri="{FF2B5EF4-FFF2-40B4-BE49-F238E27FC236}">
                <a16:creationId xmlns:a16="http://schemas.microsoft.com/office/drawing/2014/main" id="{09B077D5-8AE7-911D-5BAB-279F679DC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99CD5-C266-93F9-F990-E8DD663A29F3}"/>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28591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7BAD-89CA-FDE2-14F4-EF7E327DFF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931273-D426-CB24-8889-D95F79B9D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4C7D2-059D-3B67-0800-49B22C0F6B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F67C38-C51F-C895-F3DD-66793FB12C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E3388-DB16-2295-3258-44A1C5D953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E39874-C2BB-0E14-D95F-6E6A8D09185C}"/>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8" name="Footer Placeholder 7">
            <a:extLst>
              <a:ext uri="{FF2B5EF4-FFF2-40B4-BE49-F238E27FC236}">
                <a16:creationId xmlns:a16="http://schemas.microsoft.com/office/drawing/2014/main" id="{493B66CB-A44B-D73F-E9A0-49A7CF125E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F1E3B-75A5-105F-2E86-F37D640FE491}"/>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187367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97E3-4EC5-C15F-505A-F76377E96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EC3DB5-7198-5DC2-53E7-510E1CFB3A19}"/>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4" name="Footer Placeholder 3">
            <a:extLst>
              <a:ext uri="{FF2B5EF4-FFF2-40B4-BE49-F238E27FC236}">
                <a16:creationId xmlns:a16="http://schemas.microsoft.com/office/drawing/2014/main" id="{8C44BA62-DB1D-F3C9-0AA0-D936E75D64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01166-A855-7181-F122-574FDBADF884}"/>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30828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703F3-51FE-9E5D-D5A9-F9FD265392F0}"/>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3" name="Footer Placeholder 2">
            <a:extLst>
              <a:ext uri="{FF2B5EF4-FFF2-40B4-BE49-F238E27FC236}">
                <a16:creationId xmlns:a16="http://schemas.microsoft.com/office/drawing/2014/main" id="{3F44B48E-D2EA-F269-49EA-63274FC2C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F1415-CB61-EB89-9F90-6B7D2026AD6A}"/>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244879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1ED6-E796-7AB1-4BF2-88DD4C6D3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9A2170-7261-390D-3120-AF990D04A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4483FD-0570-EA1A-34F1-2A6E291F2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F84FD-0B04-AB34-60AB-07B969A14BAF}"/>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6" name="Footer Placeholder 5">
            <a:extLst>
              <a:ext uri="{FF2B5EF4-FFF2-40B4-BE49-F238E27FC236}">
                <a16:creationId xmlns:a16="http://schemas.microsoft.com/office/drawing/2014/main" id="{1AE1A83E-E9D5-008C-FA28-8159BC9D1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C247C-4E90-56CF-CAA0-E394BF3F8924}"/>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200902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F863-2ED8-2355-1B72-EBDD81A7A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F54778-900F-AE35-3CBC-EA60949FD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75415-670F-AEF7-8D8B-2970B1F6A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59931-0B40-6B70-DEB0-D22E7532B84D}"/>
              </a:ext>
            </a:extLst>
          </p:cNvPr>
          <p:cNvSpPr>
            <a:spLocks noGrp="1"/>
          </p:cNvSpPr>
          <p:nvPr>
            <p:ph type="dt" sz="half" idx="10"/>
          </p:nvPr>
        </p:nvSpPr>
        <p:spPr/>
        <p:txBody>
          <a:bodyPr/>
          <a:lstStyle/>
          <a:p>
            <a:fld id="{6BCFB190-5865-4EFD-9670-BD72B128D962}" type="datetimeFigureOut">
              <a:rPr lang="en-US" smtClean="0"/>
              <a:t>8/29/2022</a:t>
            </a:fld>
            <a:endParaRPr lang="en-US"/>
          </a:p>
        </p:txBody>
      </p:sp>
      <p:sp>
        <p:nvSpPr>
          <p:cNvPr id="6" name="Footer Placeholder 5">
            <a:extLst>
              <a:ext uri="{FF2B5EF4-FFF2-40B4-BE49-F238E27FC236}">
                <a16:creationId xmlns:a16="http://schemas.microsoft.com/office/drawing/2014/main" id="{DCA1A8D3-6864-143F-2603-D75A15260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80E64-4BB8-B154-D8A6-899772FCFF4C}"/>
              </a:ext>
            </a:extLst>
          </p:cNvPr>
          <p:cNvSpPr>
            <a:spLocks noGrp="1"/>
          </p:cNvSpPr>
          <p:nvPr>
            <p:ph type="sldNum" sz="quarter" idx="12"/>
          </p:nvPr>
        </p:nvSpPr>
        <p:spPr/>
        <p:txBody>
          <a:bodyPr/>
          <a:lstStyle/>
          <a:p>
            <a:fld id="{4AE76431-13BC-4E58-915C-3F31E2E8E20D}" type="slidenum">
              <a:rPr lang="en-US" smtClean="0"/>
              <a:t>‹#›</a:t>
            </a:fld>
            <a:endParaRPr lang="en-US"/>
          </a:p>
        </p:txBody>
      </p:sp>
    </p:spTree>
    <p:extLst>
      <p:ext uri="{BB962C8B-B14F-4D97-AF65-F5344CB8AC3E}">
        <p14:creationId xmlns:p14="http://schemas.microsoft.com/office/powerpoint/2010/main" val="34721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0DEB0-8E65-110E-B144-F8310B8E7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1AE713-489F-4450-39FE-2121D93E9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3FE1E-7A28-90B9-E501-A66D3199F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FB190-5865-4EFD-9670-BD72B128D962}" type="datetimeFigureOut">
              <a:rPr lang="en-US" smtClean="0"/>
              <a:t>8/29/2022</a:t>
            </a:fld>
            <a:endParaRPr lang="en-US"/>
          </a:p>
        </p:txBody>
      </p:sp>
      <p:sp>
        <p:nvSpPr>
          <p:cNvPr id="5" name="Footer Placeholder 4">
            <a:extLst>
              <a:ext uri="{FF2B5EF4-FFF2-40B4-BE49-F238E27FC236}">
                <a16:creationId xmlns:a16="http://schemas.microsoft.com/office/drawing/2014/main" id="{E6C1F314-25F4-C87B-E467-B5FD99A98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90F86-3C0B-C5BF-ED88-CEA8E523C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76431-13BC-4E58-915C-3F31E2E8E20D}" type="slidenum">
              <a:rPr lang="en-US" smtClean="0"/>
              <a:t>‹#›</a:t>
            </a:fld>
            <a:endParaRPr lang="en-US"/>
          </a:p>
        </p:txBody>
      </p:sp>
    </p:spTree>
    <p:extLst>
      <p:ext uri="{BB962C8B-B14F-4D97-AF65-F5344CB8AC3E}">
        <p14:creationId xmlns:p14="http://schemas.microsoft.com/office/powerpoint/2010/main" val="258230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heckpoint.com/cyber-hub/threat-prevention/what-is-hacktivism/" TargetMode="External"/><Relationship Id="rId2" Type="http://schemas.openxmlformats.org/officeDocument/2006/relationships/hyperlink" Target="https://repository.gchumanrights.org/items/bda43791-fe30-4e4e-8c38-8a1a7ac09252" TargetMode="External"/><Relationship Id="rId1" Type="http://schemas.openxmlformats.org/officeDocument/2006/relationships/slideLayout" Target="../slideLayouts/slideLayout2.xml"/><Relationship Id="rId5" Type="http://schemas.openxmlformats.org/officeDocument/2006/relationships/hyperlink" Target="https://en.wikipedia.org/wiki/Cyberterrorism" TargetMode="External"/><Relationship Id="rId4" Type="http://schemas.openxmlformats.org/officeDocument/2006/relationships/hyperlink" Target="https://www.investopedi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AC4D-4446-4EB9-8ED2-BC350646CC44}"/>
              </a:ext>
            </a:extLst>
          </p:cNvPr>
          <p:cNvSpPr>
            <a:spLocks noGrp="1"/>
          </p:cNvSpPr>
          <p:nvPr>
            <p:ph type="ctrTitle"/>
          </p:nvPr>
        </p:nvSpPr>
        <p:spPr>
          <a:xfrm>
            <a:off x="1524000" y="1238250"/>
            <a:ext cx="9144000" cy="871538"/>
          </a:xfrm>
        </p:spPr>
        <p:txBody>
          <a:bodyPr>
            <a:normAutofit/>
          </a:bodyPr>
          <a:lstStyle/>
          <a:p>
            <a:r>
              <a:rPr lang="en-US" sz="4000" b="1" dirty="0">
                <a:latin typeface="Adobe Garamond Pro" panose="02020502060506020403" pitchFamily="18" charset="0"/>
              </a:rPr>
              <a:t>University of Computer Studies, </a:t>
            </a:r>
            <a:r>
              <a:rPr lang="en-US" sz="4000" b="1" dirty="0" err="1">
                <a:latin typeface="Adobe Garamond Pro" panose="02020502060506020403" pitchFamily="18" charset="0"/>
              </a:rPr>
              <a:t>Pinlon</a:t>
            </a:r>
            <a:endParaRPr lang="en-US" sz="4000" b="1" dirty="0">
              <a:latin typeface="Adobe Garamond Pro" panose="02020502060506020403" pitchFamily="18" charset="0"/>
            </a:endParaRPr>
          </a:p>
        </p:txBody>
      </p:sp>
      <p:sp>
        <p:nvSpPr>
          <p:cNvPr id="3" name="Subtitle 2">
            <a:extLst>
              <a:ext uri="{FF2B5EF4-FFF2-40B4-BE49-F238E27FC236}">
                <a16:creationId xmlns:a16="http://schemas.microsoft.com/office/drawing/2014/main" id="{2DAB42E2-51AD-D1FB-783E-A4241CC8CCDB}"/>
              </a:ext>
            </a:extLst>
          </p:cNvPr>
          <p:cNvSpPr>
            <a:spLocks noGrp="1"/>
          </p:cNvSpPr>
          <p:nvPr>
            <p:ph type="subTitle" idx="1"/>
          </p:nvPr>
        </p:nvSpPr>
        <p:spPr>
          <a:xfrm>
            <a:off x="1524000" y="2801938"/>
            <a:ext cx="9144000" cy="731837"/>
          </a:xfrm>
          <a:noFill/>
          <a:scene3d>
            <a:camera prst="orthographicFront"/>
            <a:lightRig rig="threePt" dir="t"/>
          </a:scene3d>
          <a:sp3d>
            <a:bevelT prst="relaxedInset"/>
          </a:sp3d>
        </p:spPr>
        <p:txBody>
          <a:bodyPr>
            <a:normAutofit/>
          </a:bodyPr>
          <a:lstStyle/>
          <a:p>
            <a:r>
              <a:rPr lang="en-US" sz="3600" dirty="0"/>
              <a:t>Hacktivism and Cyberterrorism</a:t>
            </a:r>
          </a:p>
        </p:txBody>
      </p:sp>
      <p:pic>
        <p:nvPicPr>
          <p:cNvPr id="5" name="Picture 4">
            <a:extLst>
              <a:ext uri="{FF2B5EF4-FFF2-40B4-BE49-F238E27FC236}">
                <a16:creationId xmlns:a16="http://schemas.microsoft.com/office/drawing/2014/main" id="{2F42A4D9-9203-1228-EE4E-7A2E31A38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87"/>
            <a:ext cx="1466089" cy="1429067"/>
          </a:xfrm>
          <a:prstGeom prst="rect">
            <a:avLst/>
          </a:prstGeom>
          <a:scene3d>
            <a:camera prst="orthographicFront"/>
            <a:lightRig rig="threePt" dir="t"/>
          </a:scene3d>
          <a:sp3d extrusionH="76200">
            <a:extrusionClr>
              <a:schemeClr val="accent1">
                <a:lumMod val="20000"/>
                <a:lumOff val="80000"/>
              </a:schemeClr>
            </a:extrusionClr>
          </a:sp3d>
        </p:spPr>
      </p:pic>
      <p:sp>
        <p:nvSpPr>
          <p:cNvPr id="6" name="TextBox 5">
            <a:extLst>
              <a:ext uri="{FF2B5EF4-FFF2-40B4-BE49-F238E27FC236}">
                <a16:creationId xmlns:a16="http://schemas.microsoft.com/office/drawing/2014/main" id="{06DB0261-6752-B32B-DE85-438B7550E8A5}"/>
              </a:ext>
            </a:extLst>
          </p:cNvPr>
          <p:cNvSpPr txBox="1"/>
          <p:nvPr/>
        </p:nvSpPr>
        <p:spPr>
          <a:xfrm>
            <a:off x="4524375" y="3702705"/>
            <a:ext cx="2959208" cy="523220"/>
          </a:xfrm>
          <a:prstGeom prst="rect">
            <a:avLst/>
          </a:prstGeom>
          <a:noFill/>
        </p:spPr>
        <p:txBody>
          <a:bodyPr wrap="none" rtlCol="0">
            <a:spAutoFit/>
          </a:bodyPr>
          <a:lstStyle/>
          <a:p>
            <a:r>
              <a:rPr lang="en-US" sz="2800" dirty="0"/>
              <a:t>Third Year (CS-306)</a:t>
            </a:r>
          </a:p>
        </p:txBody>
      </p:sp>
      <p:sp>
        <p:nvSpPr>
          <p:cNvPr id="7" name="TextBox 6">
            <a:extLst>
              <a:ext uri="{FF2B5EF4-FFF2-40B4-BE49-F238E27FC236}">
                <a16:creationId xmlns:a16="http://schemas.microsoft.com/office/drawing/2014/main" id="{9E901D1C-F156-1A32-29A1-71FAAD8FB234}"/>
              </a:ext>
            </a:extLst>
          </p:cNvPr>
          <p:cNvSpPr txBox="1"/>
          <p:nvPr/>
        </p:nvSpPr>
        <p:spPr>
          <a:xfrm>
            <a:off x="333375" y="5819775"/>
            <a:ext cx="2886075" cy="646331"/>
          </a:xfrm>
          <a:prstGeom prst="rect">
            <a:avLst/>
          </a:prstGeom>
          <a:noFill/>
        </p:spPr>
        <p:txBody>
          <a:bodyPr wrap="square" rtlCol="0">
            <a:spAutoFit/>
          </a:bodyPr>
          <a:lstStyle/>
          <a:p>
            <a:pPr marL="0" marR="0" lvl="0" indent="0" algn="l" rtl="0">
              <a:spcBef>
                <a:spcPts val="0"/>
              </a:spcBef>
              <a:spcAft>
                <a:spcPts val="0"/>
              </a:spcAft>
              <a:buClr>
                <a:schemeClr val="dk1"/>
              </a:buClr>
              <a:buSzPts val="2000"/>
              <a:buFont typeface="Times New Roman"/>
              <a:buNone/>
            </a:pPr>
            <a:r>
              <a:rPr lang="en-US" sz="1800" u="none" strike="noStrike" cap="none" dirty="0">
                <a:latin typeface="Calibri(body)"/>
                <a:ea typeface="Times New Roman"/>
                <a:cs typeface="Times New Roman"/>
                <a:sym typeface="Times New Roman"/>
              </a:rPr>
              <a:t>Presentation by :                                                                                                                               </a:t>
            </a:r>
          </a:p>
          <a:p>
            <a:pPr marL="0" marR="0" lvl="0" indent="0" algn="l" rtl="0">
              <a:spcBef>
                <a:spcPts val="0"/>
              </a:spcBef>
              <a:spcAft>
                <a:spcPts val="0"/>
              </a:spcAft>
              <a:buClr>
                <a:schemeClr val="dk1"/>
              </a:buClr>
              <a:buSzPts val="2000"/>
              <a:buFont typeface="Times New Roman"/>
              <a:buNone/>
            </a:pPr>
            <a:r>
              <a:rPr lang="en-US" sz="1800" u="none" strike="noStrike" cap="none" dirty="0">
                <a:latin typeface="Calibri(body)"/>
                <a:ea typeface="Times New Roman"/>
                <a:cs typeface="Times New Roman"/>
                <a:sym typeface="Times New Roman"/>
              </a:rPr>
              <a:t>Group (I) </a:t>
            </a:r>
            <a:endParaRPr lang="en-US" dirty="0">
              <a:latin typeface="Calibri(body)"/>
            </a:endParaRPr>
          </a:p>
        </p:txBody>
      </p:sp>
    </p:spTree>
    <p:extLst>
      <p:ext uri="{BB962C8B-B14F-4D97-AF65-F5344CB8AC3E}">
        <p14:creationId xmlns:p14="http://schemas.microsoft.com/office/powerpoint/2010/main" val="1135314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63E19-6FB8-79C4-D9B5-94FCFCC7D8CF}"/>
              </a:ext>
            </a:extLst>
          </p:cNvPr>
          <p:cNvSpPr>
            <a:spLocks noGrp="1"/>
          </p:cNvSpPr>
          <p:nvPr>
            <p:ph idx="4294967295"/>
          </p:nvPr>
        </p:nvSpPr>
        <p:spPr>
          <a:xfrm>
            <a:off x="533400" y="628650"/>
            <a:ext cx="11430000" cy="5610225"/>
          </a:xfrm>
        </p:spPr>
        <p:txBody>
          <a:bodyPr>
            <a:normAutofit/>
          </a:bodyPr>
          <a:lstStyle/>
          <a:p>
            <a:pPr marL="0" indent="0">
              <a:buNone/>
            </a:pPr>
            <a:r>
              <a:rPr lang="en-US" sz="2400" b="0" i="0" dirty="0">
                <a:solidFill>
                  <a:schemeClr val="tx1">
                    <a:lumMod val="95000"/>
                    <a:lumOff val="5000"/>
                  </a:schemeClr>
                </a:solidFill>
                <a:effectLst/>
                <a:latin typeface="Calibri (body)"/>
              </a:rPr>
              <a:t>There are many hacktivist groups worldwide, all working towards different, though sometimes the same, goals of disrupting or exposing the inner workings of government or private organizations in the name of transparency and the public good. </a:t>
            </a:r>
          </a:p>
          <a:p>
            <a:pPr marL="0" indent="0">
              <a:buNone/>
            </a:pPr>
            <a:r>
              <a:rPr lang="en-US" sz="2400" b="0" i="0" dirty="0">
                <a:solidFill>
                  <a:schemeClr val="tx1">
                    <a:lumMod val="95000"/>
                    <a:lumOff val="5000"/>
                  </a:schemeClr>
                </a:solidFill>
                <a:effectLst/>
                <a:latin typeface="Calibri (body)"/>
              </a:rPr>
              <a:t>The most famous of these types of hacktivist group is that known as ‘Anonymous’, formed in 2003. Since then the group has continued its campaigns of non-violent online protests with a regular flow of DDoS attacks and has even targeted the terrorist group ISIS in their efforts to bring their version of justice to the world.</a:t>
            </a:r>
            <a:endParaRPr lang="en-US" sz="2400" dirty="0">
              <a:solidFill>
                <a:srgbClr val="333333"/>
              </a:solidFill>
              <a:latin typeface="Calibri (body)"/>
            </a:endParaRPr>
          </a:p>
          <a:p>
            <a:pPr marL="0" indent="0">
              <a:buNone/>
            </a:pPr>
            <a:r>
              <a:rPr lang="en-US" sz="2400" b="1" dirty="0">
                <a:solidFill>
                  <a:schemeClr val="tx1">
                    <a:lumMod val="95000"/>
                    <a:lumOff val="5000"/>
                  </a:schemeClr>
                </a:solidFill>
                <a:latin typeface="Calibri (body)"/>
              </a:rPr>
              <a:t>Popular DDoS attacks </a:t>
            </a:r>
            <a:r>
              <a:rPr lang="en-US" sz="2400" dirty="0">
                <a:solidFill>
                  <a:srgbClr val="333333"/>
                </a:solidFill>
                <a:latin typeface="Calibri (body)"/>
              </a:rPr>
              <a:t>-</a:t>
            </a:r>
            <a:r>
              <a:rPr lang="en-US" sz="2600" b="0" i="0" dirty="0">
                <a:solidFill>
                  <a:schemeClr val="tx1">
                    <a:lumMod val="95000"/>
                    <a:lumOff val="5000"/>
                  </a:schemeClr>
                </a:solidFill>
                <a:effectLst/>
                <a:latin typeface="Calibri (body)"/>
              </a:rPr>
              <a:t> </a:t>
            </a:r>
            <a:r>
              <a:rPr lang="en-US" sz="2400" dirty="0">
                <a:solidFill>
                  <a:schemeClr val="tx1">
                    <a:lumMod val="95000"/>
                    <a:lumOff val="5000"/>
                  </a:schemeClr>
                </a:solidFill>
                <a:effectLst/>
                <a:latin typeface="Calibri (body)"/>
              </a:rPr>
              <a:t>federal crimes in the United States under the Computer Fraud and Abuse Act. Those types of attacks are illegal in many other places as well, including the European Union, the United Kingdom, and Australia. Website defacement, where attackers access a website and change its contents, is considered cyber vandalism and a crime. Corporate data theft is also illegal.</a:t>
            </a:r>
            <a:endParaRPr lang="en-US" sz="2400" dirty="0">
              <a:solidFill>
                <a:schemeClr val="tx1">
                  <a:lumMod val="95000"/>
                  <a:lumOff val="5000"/>
                </a:schemeClr>
              </a:solidFill>
              <a:latin typeface="Calibri (body)"/>
            </a:endParaRPr>
          </a:p>
        </p:txBody>
      </p:sp>
    </p:spTree>
    <p:extLst>
      <p:ext uri="{BB962C8B-B14F-4D97-AF65-F5344CB8AC3E}">
        <p14:creationId xmlns:p14="http://schemas.microsoft.com/office/powerpoint/2010/main" val="141778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66A3A-4BEF-56D5-F5B3-08569D2A0044}"/>
              </a:ext>
            </a:extLst>
          </p:cNvPr>
          <p:cNvSpPr>
            <a:spLocks noGrp="1"/>
          </p:cNvSpPr>
          <p:nvPr>
            <p:ph type="title"/>
          </p:nvPr>
        </p:nvSpPr>
        <p:spPr>
          <a:xfrm>
            <a:off x="838200" y="365125"/>
            <a:ext cx="10515600" cy="1325563"/>
          </a:xfrm>
        </p:spPr>
        <p:txBody>
          <a:bodyPr>
            <a:normAutofit/>
          </a:bodyPr>
          <a:lstStyle/>
          <a:p>
            <a:r>
              <a:rPr lang="en-US" sz="2800" dirty="0">
                <a:latin typeface="Calibri (body)"/>
              </a:rPr>
              <a:t>Conclusion</a:t>
            </a:r>
          </a:p>
        </p:txBody>
      </p:sp>
      <p:sp>
        <p:nvSpPr>
          <p:cNvPr id="5" name="Content Placeholder 4">
            <a:extLst>
              <a:ext uri="{FF2B5EF4-FFF2-40B4-BE49-F238E27FC236}">
                <a16:creationId xmlns:a16="http://schemas.microsoft.com/office/drawing/2014/main" id="{D792FBDB-B6B4-0903-14C6-E5C52682B996}"/>
              </a:ext>
            </a:extLst>
          </p:cNvPr>
          <p:cNvSpPr>
            <a:spLocks noGrp="1"/>
          </p:cNvSpPr>
          <p:nvPr>
            <p:ph idx="1"/>
          </p:nvPr>
        </p:nvSpPr>
        <p:spPr>
          <a:xfrm>
            <a:off x="838200" y="1485900"/>
            <a:ext cx="10515600" cy="4691063"/>
          </a:xfrm>
        </p:spPr>
        <p:txBody>
          <a:bodyPr>
            <a:normAutofit/>
          </a:bodyPr>
          <a:lstStyle/>
          <a:p>
            <a:pPr marL="0" indent="0" algn="l">
              <a:buNone/>
            </a:pPr>
            <a:r>
              <a:rPr lang="en-US" sz="2400" b="0" i="0" dirty="0">
                <a:solidFill>
                  <a:srgbClr val="000000"/>
                </a:solidFill>
                <a:effectLst/>
                <a:latin typeface="Calibri (body)"/>
              </a:rPr>
              <a:t>Though not all people are victims to cyber crimes, they are still at risk. With the technology increasing, criminals don’t have to rob banks, nor do they have to be outside in order to commit any crime. They have everything they need on their lap. Their weapons aren’t guns anymore; they attack with mouse cursors and passwords. </a:t>
            </a:r>
            <a:r>
              <a:rPr lang="en-US" sz="2400" b="0" i="0" dirty="0">
                <a:effectLst/>
                <a:latin typeface="DIN"/>
              </a:rPr>
              <a:t>Despite global government efforts, hacktivism has become a force to be reckoned with and still holds the ability to cause mass disruption.</a:t>
            </a:r>
            <a:endParaRPr lang="en-US" sz="2400" dirty="0"/>
          </a:p>
        </p:txBody>
      </p:sp>
    </p:spTree>
    <p:extLst>
      <p:ext uri="{BB962C8B-B14F-4D97-AF65-F5344CB8AC3E}">
        <p14:creationId xmlns:p14="http://schemas.microsoft.com/office/powerpoint/2010/main" val="331923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66A3A-4BEF-56D5-F5B3-08569D2A0044}"/>
              </a:ext>
            </a:extLst>
          </p:cNvPr>
          <p:cNvSpPr>
            <a:spLocks noGrp="1"/>
          </p:cNvSpPr>
          <p:nvPr>
            <p:ph type="title"/>
          </p:nvPr>
        </p:nvSpPr>
        <p:spPr>
          <a:xfrm>
            <a:off x="838200" y="365125"/>
            <a:ext cx="10515600" cy="1325563"/>
          </a:xfrm>
        </p:spPr>
        <p:txBody>
          <a:bodyPr>
            <a:normAutofit/>
          </a:bodyPr>
          <a:lstStyle/>
          <a:p>
            <a:r>
              <a:rPr lang="en-US" sz="2800" dirty="0">
                <a:latin typeface="Calibri (body)"/>
              </a:rPr>
              <a:t>References</a:t>
            </a:r>
          </a:p>
        </p:txBody>
      </p:sp>
      <p:sp>
        <p:nvSpPr>
          <p:cNvPr id="5" name="Content Placeholder 4">
            <a:extLst>
              <a:ext uri="{FF2B5EF4-FFF2-40B4-BE49-F238E27FC236}">
                <a16:creationId xmlns:a16="http://schemas.microsoft.com/office/drawing/2014/main" id="{D792FBDB-B6B4-0903-14C6-E5C52682B996}"/>
              </a:ext>
            </a:extLst>
          </p:cNvPr>
          <p:cNvSpPr>
            <a:spLocks noGrp="1"/>
          </p:cNvSpPr>
          <p:nvPr>
            <p:ph idx="1"/>
          </p:nvPr>
        </p:nvSpPr>
        <p:spPr>
          <a:xfrm>
            <a:off x="838200" y="1343025"/>
            <a:ext cx="10515600" cy="4833938"/>
          </a:xfrm>
        </p:spPr>
        <p:txBody>
          <a:bodyPr/>
          <a:lstStyle/>
          <a:p>
            <a:pPr marL="0" indent="0">
              <a:buNone/>
            </a:pPr>
            <a:r>
              <a:rPr lang="en-US" sz="2000" i="1" dirty="0">
                <a:hlinkClick r:id="rId2"/>
              </a:rPr>
              <a:t>https://repository.gchumanrights.org/items/bda43791-fe30-4e4e-8c38-8a1a7ac09252</a:t>
            </a:r>
            <a:endParaRPr lang="en-US" sz="2000" i="1" dirty="0"/>
          </a:p>
          <a:p>
            <a:pPr marL="0" indent="0">
              <a:buNone/>
            </a:pPr>
            <a:endParaRPr lang="en-US" dirty="0"/>
          </a:p>
          <a:p>
            <a:pPr marL="0" indent="0">
              <a:buNone/>
            </a:pPr>
            <a:r>
              <a:rPr lang="en-US" dirty="0"/>
              <a:t> </a:t>
            </a:r>
          </a:p>
          <a:p>
            <a:pPr marL="0" indent="0">
              <a:buNone/>
            </a:pPr>
            <a:r>
              <a:rPr lang="en-US" sz="2000" dirty="0">
                <a:hlinkClick r:id="rId3"/>
              </a:rPr>
              <a:t>https://www.checkpoint.com/cyber-hub/threat-prevention/what-is-hacktivism/</a:t>
            </a:r>
            <a:endParaRPr lang="en-US" sz="2000" dirty="0"/>
          </a:p>
          <a:p>
            <a:pPr marL="0" indent="0">
              <a:buNone/>
            </a:pPr>
            <a:endParaRPr lang="en-US" sz="2000" dirty="0"/>
          </a:p>
          <a:p>
            <a:pPr marL="0" indent="0">
              <a:buNone/>
            </a:pPr>
            <a:r>
              <a:rPr lang="en-US" sz="2000" dirty="0">
                <a:hlinkClick r:id="rId4"/>
              </a:rPr>
              <a:t>https://www.investopedia.com</a:t>
            </a:r>
            <a:endParaRPr lang="en-US" sz="2000" dirty="0"/>
          </a:p>
          <a:p>
            <a:pPr marL="0" indent="0">
              <a:buNone/>
            </a:pPr>
            <a:endParaRPr lang="en-US" sz="2000" dirty="0"/>
          </a:p>
          <a:p>
            <a:pPr marL="0" indent="0">
              <a:buNone/>
            </a:pPr>
            <a:r>
              <a:rPr lang="en-US" sz="2000" dirty="0"/>
              <a:t>Ethic in Information Technology 5</a:t>
            </a:r>
            <a:r>
              <a:rPr lang="en-US" sz="2000" baseline="30000" dirty="0"/>
              <a:t>th</a:t>
            </a:r>
            <a:r>
              <a:rPr lang="en-US" sz="2000" dirty="0"/>
              <a:t> Edition Book</a:t>
            </a:r>
          </a:p>
          <a:p>
            <a:pPr marL="0" indent="0">
              <a:buNone/>
            </a:pPr>
            <a:endParaRPr lang="en-US" sz="2000" dirty="0"/>
          </a:p>
          <a:p>
            <a:pPr marL="0" indent="0">
              <a:buNone/>
            </a:pPr>
            <a:endParaRPr lang="en-US" sz="2000" dirty="0"/>
          </a:p>
        </p:txBody>
      </p:sp>
      <p:sp>
        <p:nvSpPr>
          <p:cNvPr id="2" name="TextBox 1">
            <a:extLst>
              <a:ext uri="{FF2B5EF4-FFF2-40B4-BE49-F238E27FC236}">
                <a16:creationId xmlns:a16="http://schemas.microsoft.com/office/drawing/2014/main" id="{77591543-5402-C574-6B28-E15C6A1CB6D6}"/>
              </a:ext>
            </a:extLst>
          </p:cNvPr>
          <p:cNvSpPr txBox="1"/>
          <p:nvPr/>
        </p:nvSpPr>
        <p:spPr>
          <a:xfrm>
            <a:off x="838200" y="2047875"/>
            <a:ext cx="4867551" cy="707886"/>
          </a:xfrm>
          <a:prstGeom prst="rect">
            <a:avLst/>
          </a:prstGeom>
          <a:noFill/>
        </p:spPr>
        <p:txBody>
          <a:bodyPr wrap="none" rtlCol="0">
            <a:spAutoFit/>
          </a:bodyPr>
          <a:lstStyle/>
          <a:p>
            <a:r>
              <a:rPr lang="en-US" sz="2000" i="1" dirty="0">
                <a:hlinkClick r:id="rId5"/>
              </a:rPr>
              <a:t>https://en.wikipedia.org/wiki/Cyberterrorism</a:t>
            </a:r>
            <a:endParaRPr lang="en-US" sz="2000" i="1" dirty="0"/>
          </a:p>
          <a:p>
            <a:endParaRPr lang="en-US" sz="2000" i="1" dirty="0"/>
          </a:p>
        </p:txBody>
      </p:sp>
    </p:spTree>
    <p:extLst>
      <p:ext uri="{BB962C8B-B14F-4D97-AF65-F5344CB8AC3E}">
        <p14:creationId xmlns:p14="http://schemas.microsoft.com/office/powerpoint/2010/main" val="364199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A2DD02A3-FE01-BC2E-F9E8-3B566991FDF9}"/>
              </a:ext>
            </a:extLst>
          </p:cNvPr>
          <p:cNvSpPr>
            <a:spLocks noGrp="1"/>
          </p:cNvSpPr>
          <p:nvPr>
            <p:ph type="title"/>
          </p:nvPr>
        </p:nvSpPr>
        <p:spPr>
          <a:xfrm>
            <a:off x="2926080" y="843280"/>
            <a:ext cx="6177280" cy="741680"/>
          </a:xfrm>
          <a:ln w="15875" cap="rnd" cmpd="dbl">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txBody>
          <a:bodyPr>
            <a:normAutofit/>
          </a:bodyPr>
          <a:lstStyle/>
          <a:p>
            <a:pPr algn="ctr"/>
            <a:r>
              <a:rPr lang="en-US" sz="4000" dirty="0">
                <a:latin typeface="Calibri (body)"/>
              </a:rPr>
              <a:t>Participants:</a:t>
            </a:r>
          </a:p>
        </p:txBody>
      </p:sp>
      <p:graphicFrame>
        <p:nvGraphicFramePr>
          <p:cNvPr id="4" name="Table 4">
            <a:extLst>
              <a:ext uri="{FF2B5EF4-FFF2-40B4-BE49-F238E27FC236}">
                <a16:creationId xmlns:a16="http://schemas.microsoft.com/office/drawing/2014/main" id="{A7BFD80E-42DA-DB83-798F-53F0795AA2AA}"/>
              </a:ext>
            </a:extLst>
          </p:cNvPr>
          <p:cNvGraphicFramePr>
            <a:graphicFrameLocks noGrp="1"/>
          </p:cNvGraphicFramePr>
          <p:nvPr>
            <p:ph idx="1"/>
            <p:extLst>
              <p:ext uri="{D42A27DB-BD31-4B8C-83A1-F6EECF244321}">
                <p14:modId xmlns:p14="http://schemas.microsoft.com/office/powerpoint/2010/main" val="1046435482"/>
              </p:ext>
            </p:extLst>
          </p:nvPr>
        </p:nvGraphicFramePr>
        <p:xfrm>
          <a:off x="1437640" y="2357120"/>
          <a:ext cx="9281160" cy="2712720"/>
        </p:xfrm>
        <a:graphic>
          <a:graphicData uri="http://schemas.openxmlformats.org/drawingml/2006/table">
            <a:tbl>
              <a:tblPr firstRow="1" bandRow="1">
                <a:tableStyleId>{5C22544A-7EE6-4342-B048-85BDC9FD1C3A}</a:tableStyleId>
              </a:tblPr>
              <a:tblGrid>
                <a:gridCol w="4640580">
                  <a:extLst>
                    <a:ext uri="{9D8B030D-6E8A-4147-A177-3AD203B41FA5}">
                      <a16:colId xmlns:a16="http://schemas.microsoft.com/office/drawing/2014/main" val="1825206953"/>
                    </a:ext>
                  </a:extLst>
                </a:gridCol>
                <a:gridCol w="4640580">
                  <a:extLst>
                    <a:ext uri="{9D8B030D-6E8A-4147-A177-3AD203B41FA5}">
                      <a16:colId xmlns:a16="http://schemas.microsoft.com/office/drawing/2014/main" val="2646082228"/>
                    </a:ext>
                  </a:extLst>
                </a:gridCol>
              </a:tblGrid>
              <a:tr h="542544">
                <a:tc>
                  <a:txBody>
                    <a:bodyPr/>
                    <a:lstStyle/>
                    <a:p>
                      <a:r>
                        <a:rPr lang="en-US" sz="2800" b="0" dirty="0">
                          <a:solidFill>
                            <a:schemeClr val="tx1"/>
                          </a:solidFill>
                        </a:rPr>
                        <a:t>Yi </a:t>
                      </a:r>
                      <a:r>
                        <a:rPr lang="en-US" sz="2800" b="0" dirty="0" err="1">
                          <a:solidFill>
                            <a:schemeClr val="tx1"/>
                          </a:solidFill>
                        </a:rPr>
                        <a:t>Yi</a:t>
                      </a:r>
                      <a:r>
                        <a:rPr lang="en-US" sz="2800" b="0" dirty="0">
                          <a:solidFill>
                            <a:schemeClr val="tx1"/>
                          </a:solidFill>
                        </a:rPr>
                        <a:t> Win</a:t>
                      </a:r>
                    </a:p>
                  </a:txBody>
                  <a:tcPr>
                    <a:noFill/>
                  </a:tcPr>
                </a:tc>
                <a:tc>
                  <a:txBody>
                    <a:bodyPr/>
                    <a:lstStyle/>
                    <a:p>
                      <a:r>
                        <a:rPr lang="en-US" sz="2800" b="0" dirty="0">
                          <a:solidFill>
                            <a:schemeClr val="tx1"/>
                          </a:solidFill>
                        </a:rPr>
                        <a:t>3CS- 9</a:t>
                      </a:r>
                    </a:p>
                  </a:txBody>
                  <a:tcPr>
                    <a:noFill/>
                  </a:tcPr>
                </a:tc>
                <a:extLst>
                  <a:ext uri="{0D108BD9-81ED-4DB2-BD59-A6C34878D82A}">
                    <a16:rowId xmlns:a16="http://schemas.microsoft.com/office/drawing/2014/main" val="2234654619"/>
                  </a:ext>
                </a:extLst>
              </a:tr>
              <a:tr h="542544">
                <a:tc>
                  <a:txBody>
                    <a:bodyPr/>
                    <a:lstStyle/>
                    <a:p>
                      <a:r>
                        <a:rPr lang="en-US" sz="2800" dirty="0" err="1"/>
                        <a:t>Thiha</a:t>
                      </a:r>
                      <a:r>
                        <a:rPr lang="en-US" sz="2800" dirty="0"/>
                        <a:t> Aung</a:t>
                      </a:r>
                    </a:p>
                  </a:txBody>
                  <a:tcPr>
                    <a:noFill/>
                  </a:tcPr>
                </a:tc>
                <a:tc>
                  <a:txBody>
                    <a:bodyPr/>
                    <a:lstStyle/>
                    <a:p>
                      <a:r>
                        <a:rPr lang="en-US" sz="2800" dirty="0"/>
                        <a:t>3CS-29</a:t>
                      </a:r>
                    </a:p>
                  </a:txBody>
                  <a:tcPr>
                    <a:solidFill>
                      <a:schemeClr val="accent1">
                        <a:lumMod val="40000"/>
                        <a:lumOff val="60000"/>
                      </a:schemeClr>
                    </a:solidFill>
                  </a:tcPr>
                </a:tc>
                <a:extLst>
                  <a:ext uri="{0D108BD9-81ED-4DB2-BD59-A6C34878D82A}">
                    <a16:rowId xmlns:a16="http://schemas.microsoft.com/office/drawing/2014/main" val="2483075557"/>
                  </a:ext>
                </a:extLst>
              </a:tr>
              <a:tr h="542544">
                <a:tc>
                  <a:txBody>
                    <a:bodyPr/>
                    <a:lstStyle/>
                    <a:p>
                      <a:r>
                        <a:rPr lang="en-US" sz="2800" dirty="0"/>
                        <a:t>Honey Aung</a:t>
                      </a:r>
                    </a:p>
                  </a:txBody>
                  <a:tcPr>
                    <a:noFill/>
                  </a:tcPr>
                </a:tc>
                <a:tc>
                  <a:txBody>
                    <a:bodyPr/>
                    <a:lstStyle/>
                    <a:p>
                      <a:r>
                        <a:rPr lang="en-US" sz="2800" dirty="0"/>
                        <a:t>3CS- 20</a:t>
                      </a:r>
                    </a:p>
                  </a:txBody>
                  <a:tcPr>
                    <a:noFill/>
                  </a:tcPr>
                </a:tc>
                <a:extLst>
                  <a:ext uri="{0D108BD9-81ED-4DB2-BD59-A6C34878D82A}">
                    <a16:rowId xmlns:a16="http://schemas.microsoft.com/office/drawing/2014/main" val="926122626"/>
                  </a:ext>
                </a:extLst>
              </a:tr>
              <a:tr h="542544">
                <a:tc>
                  <a:txBody>
                    <a:bodyPr/>
                    <a:lstStyle/>
                    <a:p>
                      <a:r>
                        <a:rPr lang="en-US" sz="2800" dirty="0"/>
                        <a:t>Kyaw </a:t>
                      </a:r>
                      <a:r>
                        <a:rPr lang="en-US" sz="2800" dirty="0" err="1"/>
                        <a:t>Zay</a:t>
                      </a:r>
                      <a:r>
                        <a:rPr lang="en-US" sz="2800" dirty="0"/>
                        <a:t> </a:t>
                      </a:r>
                      <a:r>
                        <a:rPr lang="en-US" sz="2800" dirty="0" err="1"/>
                        <a:t>Ya</a:t>
                      </a:r>
                      <a:endParaRPr lang="en-US" sz="2800" dirty="0"/>
                    </a:p>
                  </a:txBody>
                  <a:tcPr/>
                </a:tc>
                <a:tc>
                  <a:txBody>
                    <a:bodyPr/>
                    <a:lstStyle/>
                    <a:p>
                      <a:r>
                        <a:rPr lang="en-US" sz="2800" dirty="0"/>
                        <a:t>3CS-27</a:t>
                      </a:r>
                    </a:p>
                  </a:txBody>
                  <a:tcPr/>
                </a:tc>
                <a:extLst>
                  <a:ext uri="{0D108BD9-81ED-4DB2-BD59-A6C34878D82A}">
                    <a16:rowId xmlns:a16="http://schemas.microsoft.com/office/drawing/2014/main" val="2011647734"/>
                  </a:ext>
                </a:extLst>
              </a:tr>
              <a:tr h="542544">
                <a:tc>
                  <a:txBody>
                    <a:bodyPr/>
                    <a:lstStyle/>
                    <a:p>
                      <a:r>
                        <a:rPr lang="en-US" sz="2800" dirty="0" err="1"/>
                        <a:t>Phome</a:t>
                      </a:r>
                      <a:r>
                        <a:rPr lang="en-US" sz="2800" dirty="0"/>
                        <a:t> </a:t>
                      </a:r>
                      <a:r>
                        <a:rPr lang="en-US" sz="2800" dirty="0" err="1"/>
                        <a:t>Myint</a:t>
                      </a:r>
                      <a:r>
                        <a:rPr lang="en-US" sz="2800" dirty="0"/>
                        <a:t> Mo</a:t>
                      </a:r>
                    </a:p>
                  </a:txBody>
                  <a:tcPr/>
                </a:tc>
                <a:tc>
                  <a:txBody>
                    <a:bodyPr/>
                    <a:lstStyle/>
                    <a:p>
                      <a:r>
                        <a:rPr lang="en-US" sz="2800" dirty="0"/>
                        <a:t>3CS- 52</a:t>
                      </a:r>
                    </a:p>
                  </a:txBody>
                  <a:tcPr/>
                </a:tc>
                <a:extLst>
                  <a:ext uri="{0D108BD9-81ED-4DB2-BD59-A6C34878D82A}">
                    <a16:rowId xmlns:a16="http://schemas.microsoft.com/office/drawing/2014/main" val="2653678652"/>
                  </a:ext>
                </a:extLst>
              </a:tr>
            </a:tbl>
          </a:graphicData>
        </a:graphic>
      </p:graphicFrame>
    </p:spTree>
    <p:extLst>
      <p:ext uri="{BB962C8B-B14F-4D97-AF65-F5344CB8AC3E}">
        <p14:creationId xmlns:p14="http://schemas.microsoft.com/office/powerpoint/2010/main" val="335976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DD27-47C1-EB34-EE7B-231098AAF6FE}"/>
              </a:ext>
            </a:extLst>
          </p:cNvPr>
          <p:cNvSpPr>
            <a:spLocks noGrp="1"/>
          </p:cNvSpPr>
          <p:nvPr>
            <p:ph type="title"/>
          </p:nvPr>
        </p:nvSpPr>
        <p:spPr/>
        <p:txBody>
          <a:bodyPr/>
          <a:lstStyle/>
          <a:p>
            <a:r>
              <a:rPr lang="en-US" dirty="0">
                <a:latin typeface="Calibri (body)"/>
                <a:cs typeface="Calibri" panose="020F0502020204030204" pitchFamily="34" charset="0"/>
              </a:rPr>
              <a:t>Outline</a:t>
            </a:r>
          </a:p>
        </p:txBody>
      </p:sp>
      <p:sp>
        <p:nvSpPr>
          <p:cNvPr id="3" name="Content Placeholder 2">
            <a:extLst>
              <a:ext uri="{FF2B5EF4-FFF2-40B4-BE49-F238E27FC236}">
                <a16:creationId xmlns:a16="http://schemas.microsoft.com/office/drawing/2014/main" id="{0C64B11C-5533-EFD7-B5FB-FE3BCAF0686C}"/>
              </a:ext>
            </a:extLst>
          </p:cNvPr>
          <p:cNvSpPr>
            <a:spLocks noGrp="1"/>
          </p:cNvSpPr>
          <p:nvPr>
            <p:ph idx="1"/>
          </p:nvPr>
        </p:nvSpPr>
        <p:spPr/>
        <p:txBody>
          <a:bodyPr/>
          <a:lstStyle/>
          <a:p>
            <a:r>
              <a:rPr lang="en-US" dirty="0"/>
              <a:t>Abstract </a:t>
            </a:r>
          </a:p>
          <a:p>
            <a:r>
              <a:rPr lang="en-US" dirty="0"/>
              <a:t>Introduction</a:t>
            </a:r>
          </a:p>
          <a:p>
            <a:r>
              <a:rPr lang="en-US" dirty="0"/>
              <a:t>Objective of Report</a:t>
            </a:r>
          </a:p>
          <a:p>
            <a:r>
              <a:rPr lang="en-US" dirty="0"/>
              <a:t>Result of Report</a:t>
            </a:r>
          </a:p>
          <a:p>
            <a:r>
              <a:rPr lang="en-US" dirty="0"/>
              <a:t>Discussion of Topic</a:t>
            </a:r>
          </a:p>
          <a:p>
            <a:r>
              <a:rPr lang="en-US" dirty="0"/>
              <a:t>Conclusion</a:t>
            </a:r>
          </a:p>
          <a:p>
            <a:r>
              <a:rPr lang="en-US" dirty="0"/>
              <a:t>References</a:t>
            </a:r>
          </a:p>
        </p:txBody>
      </p:sp>
    </p:spTree>
    <p:extLst>
      <p:ext uri="{BB962C8B-B14F-4D97-AF65-F5344CB8AC3E}">
        <p14:creationId xmlns:p14="http://schemas.microsoft.com/office/powerpoint/2010/main" val="36930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DD27-47C1-EB34-EE7B-231098AAF6FE}"/>
              </a:ext>
            </a:extLst>
          </p:cNvPr>
          <p:cNvSpPr>
            <a:spLocks noGrp="1"/>
          </p:cNvSpPr>
          <p:nvPr>
            <p:ph type="title"/>
          </p:nvPr>
        </p:nvSpPr>
        <p:spPr/>
        <p:txBody>
          <a:bodyPr>
            <a:normAutofit/>
          </a:bodyPr>
          <a:lstStyle/>
          <a:p>
            <a:r>
              <a:rPr lang="en-US" sz="2800" dirty="0">
                <a:latin typeface="Calibri (body)"/>
              </a:rPr>
              <a:t>Abstract</a:t>
            </a:r>
          </a:p>
        </p:txBody>
      </p:sp>
      <p:sp>
        <p:nvSpPr>
          <p:cNvPr id="3" name="Content Placeholder 2">
            <a:extLst>
              <a:ext uri="{FF2B5EF4-FFF2-40B4-BE49-F238E27FC236}">
                <a16:creationId xmlns:a16="http://schemas.microsoft.com/office/drawing/2014/main" id="{0C64B11C-5533-EFD7-B5FB-FE3BCAF0686C}"/>
              </a:ext>
            </a:extLst>
          </p:cNvPr>
          <p:cNvSpPr>
            <a:spLocks noGrp="1"/>
          </p:cNvSpPr>
          <p:nvPr>
            <p:ph idx="1"/>
          </p:nvPr>
        </p:nvSpPr>
        <p:spPr>
          <a:xfrm>
            <a:off x="838200" y="914400"/>
            <a:ext cx="10515600" cy="4962525"/>
          </a:xfrm>
        </p:spPr>
        <p:txBody>
          <a:bodyPr>
            <a:normAutofit/>
          </a:bodyPr>
          <a:lstStyle/>
          <a:p>
            <a:pPr marL="0" indent="0">
              <a:buNone/>
            </a:pPr>
            <a:endParaRPr lang="en-US" sz="2400" dirty="0"/>
          </a:p>
          <a:p>
            <a:pPr marL="0" indent="0">
              <a:buNone/>
            </a:pPr>
            <a:r>
              <a:rPr lang="en-US" sz="2400" dirty="0"/>
              <a:t>This study focuses on the understanding of Hacktivism and Cyberterrorism. </a:t>
            </a:r>
            <a:r>
              <a:rPr lang="en-US" sz="2400" b="0" i="0" dirty="0">
                <a:solidFill>
                  <a:schemeClr val="tx1">
                    <a:lumMod val="95000"/>
                    <a:lumOff val="5000"/>
                  </a:schemeClr>
                </a:solidFill>
                <a:effectLst/>
                <a:latin typeface="Calibri (body)"/>
              </a:rPr>
              <a:t>Hacktivism is the nonviolent use of illegal or legally ambiguous digital tools in pursuit of political ends. Cyberterrorism consists of politically motivated illegal attacks against information, computer systems, programs, and data resulting in violence against noncombatant targets. </a:t>
            </a:r>
            <a:r>
              <a:rPr lang="en-US" sz="2400" dirty="0">
                <a:solidFill>
                  <a:schemeClr val="tx1">
                    <a:lumMod val="95000"/>
                    <a:lumOff val="5000"/>
                  </a:schemeClr>
                </a:solidFill>
                <a:latin typeface="Calibri (body)"/>
              </a:rPr>
              <a:t>H</a:t>
            </a:r>
            <a:r>
              <a:rPr lang="en-US" sz="2400" b="0" i="0" dirty="0">
                <a:solidFill>
                  <a:schemeClr val="tx1">
                    <a:lumMod val="95000"/>
                    <a:lumOff val="5000"/>
                  </a:schemeClr>
                </a:solidFill>
                <a:effectLst/>
                <a:latin typeface="Calibri (body)"/>
              </a:rPr>
              <a:t>acktivists and cyberterrorists share many tools and methods, but the main differences between these phenomena are the intended use of violent methods and the level of concern for the welfare of the other users. However, academia, governments, and mass media often place hacktivism and cyberterrorism in the same category. </a:t>
            </a:r>
            <a:endParaRPr lang="en-US" sz="2400" dirty="0">
              <a:solidFill>
                <a:schemeClr val="tx1">
                  <a:lumMod val="95000"/>
                  <a:lumOff val="5000"/>
                </a:schemeClr>
              </a:solidFill>
              <a:latin typeface="Calibri (body)"/>
            </a:endParaRPr>
          </a:p>
        </p:txBody>
      </p:sp>
    </p:spTree>
    <p:extLst>
      <p:ext uri="{BB962C8B-B14F-4D97-AF65-F5344CB8AC3E}">
        <p14:creationId xmlns:p14="http://schemas.microsoft.com/office/powerpoint/2010/main" val="38864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4B11C-5533-EFD7-B5FB-FE3BCAF0686C}"/>
              </a:ext>
            </a:extLst>
          </p:cNvPr>
          <p:cNvSpPr>
            <a:spLocks noGrp="1"/>
          </p:cNvSpPr>
          <p:nvPr>
            <p:ph idx="1"/>
          </p:nvPr>
        </p:nvSpPr>
        <p:spPr>
          <a:xfrm>
            <a:off x="838200" y="909637"/>
            <a:ext cx="10515600" cy="5038725"/>
          </a:xfrm>
        </p:spPr>
        <p:txBody>
          <a:bodyPr>
            <a:normAutofit/>
          </a:bodyPr>
          <a:lstStyle/>
          <a:p>
            <a:pPr algn="l"/>
            <a:endParaRPr lang="en-US" sz="3100" b="0" i="0" dirty="0">
              <a:solidFill>
                <a:srgbClr val="666666"/>
              </a:solidFill>
              <a:effectLst/>
              <a:latin typeface="Calibri (body)"/>
            </a:endParaRPr>
          </a:p>
          <a:p>
            <a:pPr algn="l"/>
            <a:r>
              <a:rPr lang="en-US" sz="2400" dirty="0"/>
              <a:t>Hacktivism, a combination of the words hacking and activism. </a:t>
            </a:r>
            <a:r>
              <a:rPr lang="en-US" sz="2400" b="0" i="0" dirty="0">
                <a:solidFill>
                  <a:schemeClr val="tx1">
                    <a:lumMod val="95000"/>
                    <a:lumOff val="5000"/>
                  </a:schemeClr>
                </a:solidFill>
                <a:effectLst/>
                <a:latin typeface="Calibri (body)"/>
              </a:rPr>
              <a:t>Hacktivism is the act of misusing a computer system or network for a socially or politically motivated reason. Individuals who perform hacktivism are known as hacktivists. Hacktivism is meant to call the public's attention to something the hacktivist believes is an important issue or cause, such as freedom of information, human rights or a religious point of view. Hacktivists express their support of a social cause or opposition to an organization by displaying messages or images on the website of the organization they believe is doing something wrong or whose message or activities they oppose.</a:t>
            </a:r>
            <a:endParaRPr lang="en-US" sz="2400" dirty="0"/>
          </a:p>
          <a:p>
            <a:r>
              <a:rPr lang="en-US" sz="2400" dirty="0"/>
              <a:t>Cyberterrorism is the use of the internet to conduct violent acts that results in, or threaten, the loss of life or significant bodily harm, in order to achieve political or ideological gains through threat or intimidation. </a:t>
            </a:r>
          </a:p>
        </p:txBody>
      </p:sp>
      <p:sp>
        <p:nvSpPr>
          <p:cNvPr id="5" name="Title 1">
            <a:extLst>
              <a:ext uri="{FF2B5EF4-FFF2-40B4-BE49-F238E27FC236}">
                <a16:creationId xmlns:a16="http://schemas.microsoft.com/office/drawing/2014/main" id="{5EAF7A55-5FED-25E0-FD95-E21B9462FD94}"/>
              </a:ext>
            </a:extLst>
          </p:cNvPr>
          <p:cNvSpPr>
            <a:spLocks noGrp="1"/>
          </p:cNvSpPr>
          <p:nvPr>
            <p:ph type="title"/>
          </p:nvPr>
        </p:nvSpPr>
        <p:spPr>
          <a:xfrm>
            <a:off x="838200" y="365125"/>
            <a:ext cx="10515600" cy="1325563"/>
          </a:xfrm>
        </p:spPr>
        <p:txBody>
          <a:bodyPr>
            <a:normAutofit/>
          </a:bodyPr>
          <a:lstStyle/>
          <a:p>
            <a:r>
              <a:rPr lang="en-US" sz="2800" dirty="0">
                <a:latin typeface="Calibri (body)"/>
              </a:rPr>
              <a:t>Introduction</a:t>
            </a:r>
          </a:p>
        </p:txBody>
      </p:sp>
    </p:spTree>
    <p:extLst>
      <p:ext uri="{BB962C8B-B14F-4D97-AF65-F5344CB8AC3E}">
        <p14:creationId xmlns:p14="http://schemas.microsoft.com/office/powerpoint/2010/main" val="372957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4B11C-5533-EFD7-B5FB-FE3BCAF0686C}"/>
              </a:ext>
            </a:extLst>
          </p:cNvPr>
          <p:cNvSpPr>
            <a:spLocks noGrp="1"/>
          </p:cNvSpPr>
          <p:nvPr>
            <p:ph idx="1"/>
          </p:nvPr>
        </p:nvSpPr>
        <p:spPr/>
        <p:txBody>
          <a:bodyPr/>
          <a:lstStyle/>
          <a:p>
            <a:r>
              <a:rPr lang="en-US" sz="2400" dirty="0"/>
              <a:t>To understand the role of cyberterrorism and hacktivism</a:t>
            </a:r>
          </a:p>
          <a:p>
            <a:r>
              <a:rPr lang="en-US" sz="2400" dirty="0"/>
              <a:t>To know how it works</a:t>
            </a:r>
          </a:p>
          <a:p>
            <a:r>
              <a:rPr lang="en-US" sz="2400" dirty="0"/>
              <a:t>To describe the effects of cyberterrorism and hacktivism</a:t>
            </a:r>
          </a:p>
          <a:p>
            <a:endParaRPr lang="en-US" dirty="0"/>
          </a:p>
          <a:p>
            <a:endParaRPr lang="en-US" dirty="0"/>
          </a:p>
        </p:txBody>
      </p:sp>
      <p:sp>
        <p:nvSpPr>
          <p:cNvPr id="4" name="Title 1">
            <a:extLst>
              <a:ext uri="{FF2B5EF4-FFF2-40B4-BE49-F238E27FC236}">
                <a16:creationId xmlns:a16="http://schemas.microsoft.com/office/drawing/2014/main" id="{2C466A3A-4BEF-56D5-F5B3-08569D2A0044}"/>
              </a:ext>
            </a:extLst>
          </p:cNvPr>
          <p:cNvSpPr>
            <a:spLocks noGrp="1"/>
          </p:cNvSpPr>
          <p:nvPr>
            <p:ph type="title"/>
          </p:nvPr>
        </p:nvSpPr>
        <p:spPr>
          <a:xfrm>
            <a:off x="838200" y="365125"/>
            <a:ext cx="10515600" cy="1325563"/>
          </a:xfrm>
        </p:spPr>
        <p:txBody>
          <a:bodyPr>
            <a:normAutofit/>
          </a:bodyPr>
          <a:lstStyle/>
          <a:p>
            <a:r>
              <a:rPr lang="en-US" sz="2800" dirty="0">
                <a:latin typeface="Calibri (body)"/>
              </a:rPr>
              <a:t>Objectives</a:t>
            </a:r>
          </a:p>
        </p:txBody>
      </p:sp>
    </p:spTree>
    <p:extLst>
      <p:ext uri="{BB962C8B-B14F-4D97-AF65-F5344CB8AC3E}">
        <p14:creationId xmlns:p14="http://schemas.microsoft.com/office/powerpoint/2010/main" val="240178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66A3A-4BEF-56D5-F5B3-08569D2A0044}"/>
              </a:ext>
            </a:extLst>
          </p:cNvPr>
          <p:cNvSpPr>
            <a:spLocks noGrp="1"/>
          </p:cNvSpPr>
          <p:nvPr>
            <p:ph type="title"/>
          </p:nvPr>
        </p:nvSpPr>
        <p:spPr>
          <a:xfrm>
            <a:off x="838200" y="365125"/>
            <a:ext cx="10515600" cy="1325563"/>
          </a:xfrm>
        </p:spPr>
        <p:txBody>
          <a:bodyPr>
            <a:normAutofit/>
          </a:bodyPr>
          <a:lstStyle/>
          <a:p>
            <a:r>
              <a:rPr lang="en-US" sz="2800" dirty="0">
                <a:latin typeface="Calibri (body)"/>
              </a:rPr>
              <a:t>Result of Report</a:t>
            </a:r>
          </a:p>
        </p:txBody>
      </p:sp>
      <p:sp>
        <p:nvSpPr>
          <p:cNvPr id="5" name="Content Placeholder 4">
            <a:extLst>
              <a:ext uri="{FF2B5EF4-FFF2-40B4-BE49-F238E27FC236}">
                <a16:creationId xmlns:a16="http://schemas.microsoft.com/office/drawing/2014/main" id="{D792FBDB-B6B4-0903-14C6-E5C52682B996}"/>
              </a:ext>
            </a:extLst>
          </p:cNvPr>
          <p:cNvSpPr>
            <a:spLocks noGrp="1"/>
          </p:cNvSpPr>
          <p:nvPr>
            <p:ph idx="1"/>
          </p:nvPr>
        </p:nvSpPr>
        <p:spPr>
          <a:xfrm>
            <a:off x="838200" y="1442720"/>
            <a:ext cx="10515600" cy="4734243"/>
          </a:xfrm>
        </p:spPr>
        <p:txBody>
          <a:bodyPr/>
          <a:lstStyle/>
          <a:p>
            <a:pPr marL="0" indent="0">
              <a:buNone/>
            </a:pPr>
            <a:r>
              <a:rPr lang="en-US" sz="2400" dirty="0"/>
              <a:t>Advantages</a:t>
            </a:r>
            <a:r>
              <a:rPr lang="en-US" dirty="0"/>
              <a:t> </a:t>
            </a:r>
          </a:p>
        </p:txBody>
      </p:sp>
      <p:sp>
        <p:nvSpPr>
          <p:cNvPr id="2" name="TextBox 1">
            <a:extLst>
              <a:ext uri="{FF2B5EF4-FFF2-40B4-BE49-F238E27FC236}">
                <a16:creationId xmlns:a16="http://schemas.microsoft.com/office/drawing/2014/main" id="{AFFCED78-F940-FFED-D40A-B0F531729957}"/>
              </a:ext>
            </a:extLst>
          </p:cNvPr>
          <p:cNvSpPr txBox="1"/>
          <p:nvPr/>
        </p:nvSpPr>
        <p:spPr>
          <a:xfrm>
            <a:off x="923925" y="2019300"/>
            <a:ext cx="105156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Illegal security breaches/hacking to expose wrongdoing</a:t>
            </a:r>
          </a:p>
          <a:p>
            <a:pPr marL="285750" indent="-285750">
              <a:buFont typeface="Arial" panose="020B0604020202020204" pitchFamily="34" charset="0"/>
              <a:buChar char="•"/>
            </a:pPr>
            <a:r>
              <a:rPr lang="en-US" sz="2400" dirty="0"/>
              <a:t>Hacking/ security breaches to raise awareness of issues</a:t>
            </a:r>
          </a:p>
          <a:p>
            <a:pPr marL="285750" indent="-285750">
              <a:buFont typeface="Arial" panose="020B0604020202020204" pitchFamily="34" charset="0"/>
              <a:buChar char="•"/>
            </a:pPr>
            <a:r>
              <a:rPr lang="en-US" sz="2400" dirty="0"/>
              <a:t>Hacktivism towards political and social ends</a:t>
            </a:r>
          </a:p>
          <a:p>
            <a:pPr marL="285750" indent="-285750">
              <a:buFont typeface="Arial" panose="020B0604020202020204" pitchFamily="34" charset="0"/>
              <a:buChar char="•"/>
            </a:pPr>
            <a:r>
              <a:rPr lang="en-US" sz="2400" b="0" i="0" dirty="0">
                <a:solidFill>
                  <a:schemeClr val="tx1">
                    <a:lumMod val="95000"/>
                    <a:lumOff val="5000"/>
                  </a:schemeClr>
                </a:solidFill>
                <a:effectLst/>
                <a:latin typeface="Calibri(body)"/>
              </a:rPr>
              <a:t>To promote free speech, and protest those institutions that inhibit/restrict it</a:t>
            </a:r>
          </a:p>
          <a:p>
            <a:pPr marL="285750" indent="-285750">
              <a:buFont typeface="Arial" panose="020B0604020202020204" pitchFamily="34" charset="0"/>
              <a:buChar char="•"/>
            </a:pPr>
            <a:r>
              <a:rPr lang="en-US" sz="2400" b="0" i="0" dirty="0">
                <a:effectLst/>
                <a:latin typeface="Calibri(body)"/>
              </a:rPr>
              <a:t>They can be conducted remotely, anonymously, and relatively cheaply, and they do not require significant investment in weapons, explosives, or personnel. The effects can be widespread and profound.</a:t>
            </a:r>
          </a:p>
          <a:p>
            <a:pPr marL="342900" indent="-342900">
              <a:buFont typeface="Arial" panose="020B0604020202020204" pitchFamily="34" charset="0"/>
              <a:buChar char="•"/>
            </a:pPr>
            <a:endParaRPr lang="en-US" sz="2400" b="0" i="0" dirty="0">
              <a:solidFill>
                <a:schemeClr val="tx1">
                  <a:lumMod val="95000"/>
                  <a:lumOff val="5000"/>
                </a:schemeClr>
              </a:solidFill>
              <a:effectLst/>
              <a:latin typeface="Calibri(body)"/>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lgn="l"/>
            <a:endParaRPr lang="en-US" sz="2400" dirty="0"/>
          </a:p>
        </p:txBody>
      </p:sp>
    </p:spTree>
    <p:extLst>
      <p:ext uri="{BB962C8B-B14F-4D97-AF65-F5344CB8AC3E}">
        <p14:creationId xmlns:p14="http://schemas.microsoft.com/office/powerpoint/2010/main" val="53201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66A3A-4BEF-56D5-F5B3-08569D2A0044}"/>
              </a:ext>
            </a:extLst>
          </p:cNvPr>
          <p:cNvSpPr>
            <a:spLocks noGrp="1"/>
          </p:cNvSpPr>
          <p:nvPr>
            <p:ph type="title"/>
          </p:nvPr>
        </p:nvSpPr>
        <p:spPr>
          <a:xfrm>
            <a:off x="838200" y="365125"/>
            <a:ext cx="10515600" cy="1325563"/>
          </a:xfrm>
        </p:spPr>
        <p:txBody>
          <a:bodyPr>
            <a:normAutofit/>
          </a:bodyPr>
          <a:lstStyle/>
          <a:p>
            <a:r>
              <a:rPr lang="en-US" sz="2400" dirty="0">
                <a:latin typeface="Calibri (body)"/>
              </a:rPr>
              <a:t>Disadvantages</a:t>
            </a:r>
          </a:p>
        </p:txBody>
      </p:sp>
      <p:sp>
        <p:nvSpPr>
          <p:cNvPr id="5" name="Content Placeholder 4">
            <a:extLst>
              <a:ext uri="{FF2B5EF4-FFF2-40B4-BE49-F238E27FC236}">
                <a16:creationId xmlns:a16="http://schemas.microsoft.com/office/drawing/2014/main" id="{D792FBDB-B6B4-0903-14C6-E5C52682B996}"/>
              </a:ext>
            </a:extLst>
          </p:cNvPr>
          <p:cNvSpPr>
            <a:spLocks noGrp="1"/>
          </p:cNvSpPr>
          <p:nvPr>
            <p:ph idx="1"/>
          </p:nvPr>
        </p:nvSpPr>
        <p:spPr>
          <a:xfrm>
            <a:off x="838200" y="1504950"/>
            <a:ext cx="10515600" cy="3457575"/>
          </a:xfrm>
        </p:spPr>
        <p:txBody>
          <a:bodyPr/>
          <a:lstStyle/>
          <a:p>
            <a:pPr algn="l"/>
            <a:r>
              <a:rPr lang="en-US" sz="2400" b="0" i="0" dirty="0">
                <a:solidFill>
                  <a:schemeClr val="tx1">
                    <a:lumMod val="95000"/>
                    <a:lumOff val="5000"/>
                  </a:schemeClr>
                </a:solidFill>
                <a:effectLst/>
                <a:latin typeface="Calibri (body)"/>
              </a:rPr>
              <a:t>almost always illegal</a:t>
            </a:r>
          </a:p>
          <a:p>
            <a:pPr algn="l"/>
            <a:r>
              <a:rPr lang="en-US" sz="2400" b="0" i="0" dirty="0">
                <a:solidFill>
                  <a:schemeClr val="tx1">
                    <a:lumMod val="95000"/>
                    <a:lumOff val="5000"/>
                  </a:schemeClr>
                </a:solidFill>
                <a:effectLst/>
                <a:latin typeface="Calibri (body)"/>
              </a:rPr>
              <a:t>unethical implications</a:t>
            </a:r>
          </a:p>
          <a:p>
            <a:pPr algn="l"/>
            <a:r>
              <a:rPr lang="en-US" sz="2400" b="0" i="0" dirty="0">
                <a:solidFill>
                  <a:schemeClr val="tx1">
                    <a:lumMod val="95000"/>
                    <a:lumOff val="5000"/>
                  </a:schemeClr>
                </a:solidFill>
                <a:effectLst/>
                <a:latin typeface="Calibri (body)"/>
              </a:rPr>
              <a:t>exploiting the weakness in computer systems</a:t>
            </a:r>
          </a:p>
          <a:p>
            <a:pPr algn="l"/>
            <a:r>
              <a:rPr lang="en-US" sz="2400" b="0" i="0" dirty="0">
                <a:solidFill>
                  <a:schemeClr val="tx1">
                    <a:lumMod val="95000"/>
                    <a:lumOff val="5000"/>
                  </a:schemeClr>
                </a:solidFill>
                <a:effectLst/>
                <a:latin typeface="Calibri (body)"/>
              </a:rPr>
              <a:t>stealing personal data for monetary gain</a:t>
            </a:r>
          </a:p>
          <a:p>
            <a:pPr algn="l"/>
            <a:r>
              <a:rPr lang="en-US" sz="2400" b="0" i="0" dirty="0">
                <a:solidFill>
                  <a:schemeClr val="tx1">
                    <a:lumMod val="95000"/>
                    <a:lumOff val="5000"/>
                  </a:schemeClr>
                </a:solidFill>
                <a:effectLst/>
                <a:latin typeface="Calibri (body)"/>
              </a:rPr>
              <a:t>anti-institutional sentiment associated with it</a:t>
            </a:r>
          </a:p>
          <a:p>
            <a:pPr algn="l"/>
            <a:r>
              <a:rPr lang="en-US" sz="2400" i="0" dirty="0">
                <a:solidFill>
                  <a:schemeClr val="tx1">
                    <a:lumMod val="95000"/>
                    <a:lumOff val="5000"/>
                  </a:schemeClr>
                </a:solidFill>
                <a:effectLst/>
                <a:latin typeface="Calibri (body)"/>
              </a:rPr>
              <a:t>Cyberterrorism, aggravates stress and anxiety, intensifies feelings of vulnerability, and hardens political attitudes</a:t>
            </a:r>
          </a:p>
          <a:p>
            <a:pPr marL="0" indent="0">
              <a:buNone/>
            </a:pPr>
            <a:endParaRPr lang="en-US" dirty="0"/>
          </a:p>
        </p:txBody>
      </p:sp>
    </p:spTree>
    <p:extLst>
      <p:ext uri="{BB962C8B-B14F-4D97-AF65-F5344CB8AC3E}">
        <p14:creationId xmlns:p14="http://schemas.microsoft.com/office/powerpoint/2010/main" val="199515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66A3A-4BEF-56D5-F5B3-08569D2A0044}"/>
              </a:ext>
            </a:extLst>
          </p:cNvPr>
          <p:cNvSpPr>
            <a:spLocks noGrp="1"/>
          </p:cNvSpPr>
          <p:nvPr>
            <p:ph type="title"/>
          </p:nvPr>
        </p:nvSpPr>
        <p:spPr>
          <a:xfrm>
            <a:off x="838200" y="365125"/>
            <a:ext cx="10515600" cy="1325563"/>
          </a:xfrm>
        </p:spPr>
        <p:txBody>
          <a:bodyPr>
            <a:normAutofit/>
          </a:bodyPr>
          <a:lstStyle/>
          <a:p>
            <a:r>
              <a:rPr lang="en-US" sz="2800" dirty="0">
                <a:latin typeface="Calibri (body)"/>
              </a:rPr>
              <a:t>Discussion of Topic</a:t>
            </a:r>
          </a:p>
        </p:txBody>
      </p:sp>
      <p:sp>
        <p:nvSpPr>
          <p:cNvPr id="5" name="Content Placeholder 4">
            <a:extLst>
              <a:ext uri="{FF2B5EF4-FFF2-40B4-BE49-F238E27FC236}">
                <a16:creationId xmlns:a16="http://schemas.microsoft.com/office/drawing/2014/main" id="{D792FBDB-B6B4-0903-14C6-E5C52682B996}"/>
              </a:ext>
            </a:extLst>
          </p:cNvPr>
          <p:cNvSpPr>
            <a:spLocks noGrp="1"/>
          </p:cNvSpPr>
          <p:nvPr>
            <p:ph idx="1"/>
          </p:nvPr>
        </p:nvSpPr>
        <p:spPr>
          <a:xfrm>
            <a:off x="838200" y="1438275"/>
            <a:ext cx="10515600" cy="3914775"/>
          </a:xfrm>
        </p:spPr>
        <p:txBody>
          <a:bodyPr/>
          <a:lstStyle/>
          <a:p>
            <a:pPr marL="0" indent="0">
              <a:buNone/>
            </a:pPr>
            <a:r>
              <a:rPr lang="en-US" sz="2400" b="0" i="0" dirty="0">
                <a:solidFill>
                  <a:srgbClr val="111111"/>
                </a:solidFill>
                <a:effectLst/>
                <a:latin typeface="Calibri (body)"/>
              </a:rPr>
              <a:t>Hacktivists use a wide range of tools and techniques to work towards their goals. They can include actions like:</a:t>
            </a:r>
          </a:p>
          <a:p>
            <a:pPr marL="0" indent="0">
              <a:buNone/>
            </a:pPr>
            <a:r>
              <a:rPr lang="en-US" sz="2400" b="1" i="0" dirty="0">
                <a:solidFill>
                  <a:srgbClr val="111111"/>
                </a:solidFill>
                <a:effectLst/>
                <a:latin typeface="Calibri (body)"/>
              </a:rPr>
              <a:t>Doxing</a:t>
            </a:r>
            <a:r>
              <a:rPr lang="en-US" sz="2400" i="0" dirty="0">
                <a:solidFill>
                  <a:srgbClr val="111111"/>
                </a:solidFill>
                <a:effectLst/>
                <a:latin typeface="Calibri (body)"/>
              </a:rPr>
              <a:t>:</a:t>
            </a:r>
            <a:r>
              <a:rPr lang="en-US" sz="2400" b="0" i="0" dirty="0">
                <a:solidFill>
                  <a:srgbClr val="111111"/>
                </a:solidFill>
                <a:effectLst/>
                <a:latin typeface="Calibri(body)"/>
              </a:rPr>
              <a:t> hacktivists gather sensitive information about a specific person or organization and make it public.</a:t>
            </a:r>
            <a:endParaRPr lang="en-US" sz="2400" dirty="0">
              <a:solidFill>
                <a:srgbClr val="111111"/>
              </a:solidFill>
              <a:latin typeface="Calibri(body)"/>
            </a:endParaRPr>
          </a:p>
          <a:p>
            <a:pPr marL="0" indent="0">
              <a:buNone/>
            </a:pPr>
            <a:r>
              <a:rPr lang="en-US" sz="2400" b="1" i="0" dirty="0">
                <a:solidFill>
                  <a:srgbClr val="111111"/>
                </a:solidFill>
                <a:effectLst/>
                <a:latin typeface="Calibri (body)"/>
              </a:rPr>
              <a:t>Blogging anonymously</a:t>
            </a:r>
            <a:r>
              <a:rPr lang="en-US" sz="2400" i="0" dirty="0">
                <a:solidFill>
                  <a:srgbClr val="111111"/>
                </a:solidFill>
                <a:effectLst/>
                <a:latin typeface="Calibri (body)"/>
              </a:rPr>
              <a:t>: </a:t>
            </a:r>
            <a:r>
              <a:rPr lang="en-US" sz="2400" b="0" i="0" dirty="0">
                <a:solidFill>
                  <a:srgbClr val="111111"/>
                </a:solidFill>
                <a:effectLst/>
                <a:latin typeface="SourceSansPro"/>
              </a:rPr>
              <a:t>is primarily used by whistleblowers, journalists, and activists to bring light to a specific issue while maintaining privacy.</a:t>
            </a:r>
            <a:endParaRPr lang="en-US" sz="2400" dirty="0">
              <a:solidFill>
                <a:srgbClr val="111111"/>
              </a:solidFill>
              <a:latin typeface="Calibri (body)"/>
            </a:endParaRPr>
          </a:p>
          <a:p>
            <a:pPr marL="0" indent="0">
              <a:buNone/>
            </a:pPr>
            <a:r>
              <a:rPr lang="en-US" sz="2400" b="1" i="0" dirty="0">
                <a:solidFill>
                  <a:srgbClr val="111111"/>
                </a:solidFill>
                <a:effectLst/>
                <a:latin typeface="Calibri (body)"/>
              </a:rPr>
              <a:t>DoS and DDoS attacks</a:t>
            </a:r>
            <a:r>
              <a:rPr lang="en-US" sz="2400" i="0" dirty="0">
                <a:solidFill>
                  <a:srgbClr val="111111"/>
                </a:solidFill>
                <a:effectLst/>
                <a:latin typeface="Calibri (body)"/>
              </a:rPr>
              <a:t>: </a:t>
            </a:r>
            <a:r>
              <a:rPr lang="en-US" sz="2400" b="0" i="0" dirty="0">
                <a:solidFill>
                  <a:srgbClr val="111111"/>
                </a:solidFill>
                <a:effectLst/>
                <a:latin typeface="SourceSansPro"/>
              </a:rPr>
              <a:t>This tactic aims to flood targeted computer systems or networks to prevent users from accessing them.</a:t>
            </a:r>
            <a:endParaRPr lang="en-US" sz="2400" i="0" dirty="0">
              <a:solidFill>
                <a:srgbClr val="111111"/>
              </a:solidFill>
              <a:effectLst/>
              <a:latin typeface="Calibri (body)"/>
            </a:endParaRPr>
          </a:p>
          <a:p>
            <a:pPr marL="0" indent="0">
              <a:buNone/>
            </a:pPr>
            <a:endParaRPr lang="en-US" dirty="0">
              <a:solidFill>
                <a:srgbClr val="111111"/>
              </a:solidFill>
              <a:latin typeface="SourceSansPro"/>
            </a:endParaRPr>
          </a:p>
        </p:txBody>
      </p:sp>
    </p:spTree>
    <p:extLst>
      <p:ext uri="{BB962C8B-B14F-4D97-AF65-F5344CB8AC3E}">
        <p14:creationId xmlns:p14="http://schemas.microsoft.com/office/powerpoint/2010/main" val="394183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TotalTime>
  <Words>857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Adobe Garamond Pro</vt:lpstr>
      <vt:lpstr>Arial</vt:lpstr>
      <vt:lpstr>Calibri</vt:lpstr>
      <vt:lpstr>Calibri (body)</vt:lpstr>
      <vt:lpstr>Calibri Light</vt:lpstr>
      <vt:lpstr>Calibri(body)</vt:lpstr>
      <vt:lpstr>DIN</vt:lpstr>
      <vt:lpstr>SourceSansPro</vt:lpstr>
      <vt:lpstr>Times New Roman</vt:lpstr>
      <vt:lpstr>Office Theme</vt:lpstr>
      <vt:lpstr>University of Computer Studies, Pinlon</vt:lpstr>
      <vt:lpstr>Participants:</vt:lpstr>
      <vt:lpstr>Outline</vt:lpstr>
      <vt:lpstr>Abstract</vt:lpstr>
      <vt:lpstr>Introduction</vt:lpstr>
      <vt:lpstr>Objectives</vt:lpstr>
      <vt:lpstr>Result of Report</vt:lpstr>
      <vt:lpstr>Disadvantages</vt:lpstr>
      <vt:lpstr>Discussion of Topic</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2022-08-21T10:15:15Z</dcterms:created>
  <dcterms:modified xsi:type="dcterms:W3CDTF">2022-08-29T05:55:56Z</dcterms:modified>
</cp:coreProperties>
</file>