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2" r:id="rId3"/>
    <p:sldId id="260" r:id="rId4"/>
    <p:sldId id="261" r:id="rId5"/>
    <p:sldId id="265" r:id="rId6"/>
    <p:sldId id="263" r:id="rId7"/>
    <p:sldId id="267" r:id="rId8"/>
    <p:sldId id="264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pringsolutions.com/ispring-lear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43345"/>
            <a:ext cx="10993549" cy="92844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Learning Management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76973"/>
            <a:ext cx="10993546" cy="46823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Team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800" b="1" cap="none" dirty="0" smtClean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Challengers</a:t>
            </a:r>
            <a:endParaRPr lang="en-US" sz="2800" b="1" cap="none" dirty="0">
              <a:solidFill>
                <a:schemeClr val="accent2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598" y="1648008"/>
            <a:ext cx="3717549" cy="964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4" y="2945207"/>
            <a:ext cx="11443685" cy="35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63870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See Our LMS System.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 management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85818"/>
            <a:ext cx="11029615" cy="419273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LMS 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for digital learning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my-MM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— Learning.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With a learning management system, you can create a single source of online courses and training materials. 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Management.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You can manage courses and learners, and even improve your own efficiency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my-MM" sz="2000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— System.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Computer system, to be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exact.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LMS automates the most boring and tedious work, such as grading, processing statistics, analytics, and preparing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reports.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other words, an LMS is like your own online university.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53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use </a:t>
            </a:r>
            <a:r>
              <a:rPr lang="en-US" dirty="0" smtClean="0">
                <a:solidFill>
                  <a:srgbClr val="C00000"/>
                </a:solidFill>
              </a:rPr>
              <a:t>LMS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06600"/>
            <a:ext cx="11029615" cy="3968750"/>
          </a:xfrm>
        </p:spPr>
        <p:txBody>
          <a:bodyPr/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 time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learners to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prioritise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workload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engagement and retention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flexible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valuable data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 turnover</a:t>
            </a:r>
          </a:p>
          <a:p>
            <a:pPr marL="342900" indent="-342900">
              <a:buFont typeface="+mj-lt"/>
              <a:buAutoNum type="arabicParenR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4308"/>
          </a:xfrm>
        </p:spPr>
        <p:txBody>
          <a:bodyPr/>
          <a:lstStyle/>
          <a:p>
            <a:r>
              <a:rPr lang="en-US" dirty="0" smtClean="0"/>
              <a:t>The Benefits of an </a:t>
            </a:r>
            <a:r>
              <a:rPr lang="en-US" dirty="0" smtClean="0">
                <a:solidFill>
                  <a:srgbClr val="C00000"/>
                </a:solidFill>
              </a:rPr>
              <a:t>LMS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17496"/>
            <a:ext cx="5435560" cy="4540504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Training Costs.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 down the time for training/onboarding.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unified standards of work among partners and affiliates.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individual learning plans.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 training effectiveness.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C00000"/>
              </a:buClr>
              <a:buFont typeface="+mj-lt"/>
              <a:buAutoNum type="arabicPeriod"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5248" y="2317496"/>
            <a:ext cx="5435560" cy="454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 learning content anytime and anywhere.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on top of required training.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knowledge engagement.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work performance.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arenR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 knowledge retention.</a:t>
            </a:r>
          </a:p>
          <a:p>
            <a:pPr marL="342900" indent="-342900">
              <a:buFont typeface="+mj-lt"/>
              <a:buAutoNum type="arabicParenR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808" y="1591056"/>
            <a:ext cx="298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Bahnschrift" panose="020B0502040204020203" pitchFamily="34" charset="0"/>
              </a:rPr>
              <a:t>For Businesses</a:t>
            </a:r>
            <a:endParaRPr lang="en-US" sz="24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4681" y="1641147"/>
            <a:ext cx="298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For Learners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430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Cons </a:t>
            </a:r>
            <a:r>
              <a:rPr lang="en-US" dirty="0" smtClean="0"/>
              <a:t>of an </a:t>
            </a:r>
            <a:r>
              <a:rPr lang="en-US" dirty="0" smtClean="0">
                <a:solidFill>
                  <a:srgbClr val="C00000"/>
                </a:solidFill>
              </a:rPr>
              <a:t>LMS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26464"/>
            <a:ext cx="11029616" cy="44571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Administrative costs and setup time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how to implement an LMS system may take a considerable amount of time.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Converting all of your instructors to e-learning will require a transitional period. 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endParaRPr lang="en-US" sz="1800" b="1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IT and programming knowledge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Unfortunately, a massive drawback to having a learning management system is that your organization will need coding and IT skills to customize the platform to suit your training needs. </a:t>
            </a:r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endParaRPr lang="en-US" sz="1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arenR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lack features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learning management systems use a "freemium" model in which only a limited amount of features are available to you. To gain full access to the system, you may have to pay a subscription cost. Typically paid features include additional support and a reporting system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94764"/>
            <a:ext cx="11029616" cy="72430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LMS</a:t>
            </a:r>
            <a:r>
              <a:rPr lang="en-US" dirty="0" smtClean="0"/>
              <a:t> Features: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1952"/>
            <a:ext cx="11029616" cy="3519793"/>
          </a:xfrm>
        </p:spPr>
        <p:txBody>
          <a:bodyPr/>
          <a:lstStyle/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no universal agreement on the full feature se of a standard LMS, but in general, you can break down all LMS requirements into basic and advanced features: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>
              <a:buClr>
                <a:srgbClr val="C00000"/>
              </a:buClr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Management / Module Management</a:t>
            </a:r>
          </a:p>
          <a:p>
            <a:pPr>
              <a:buClr>
                <a:srgbClr val="C00000"/>
              </a:buClr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Management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94764"/>
            <a:ext cx="11029616" cy="72430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Our </a:t>
            </a:r>
            <a:r>
              <a:rPr lang="en-US" dirty="0" smtClean="0">
                <a:solidFill>
                  <a:srgbClr val="C00000"/>
                </a:solidFill>
              </a:rPr>
              <a:t>LMS</a:t>
            </a:r>
            <a:r>
              <a:rPr lang="my-MM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Process Summery: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05" y="1982804"/>
            <a:ext cx="1209107" cy="1405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80" y="4574722"/>
            <a:ext cx="1240705" cy="12407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768958" y="2603156"/>
            <a:ext cx="1798554" cy="19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8779495">
            <a:off x="5127479" y="3751911"/>
            <a:ext cx="19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Teachers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4591251" y="2603727"/>
            <a:ext cx="1938354" cy="182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03022" y="2244057"/>
            <a:ext cx="200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Students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21" y="2038953"/>
            <a:ext cx="1174931" cy="1174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394" y="2155363"/>
            <a:ext cx="1017470" cy="101747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7959768">
            <a:off x="5393183" y="4115483"/>
            <a:ext cx="1780027" cy="22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23589" y="22123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Batches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285" y="5071630"/>
            <a:ext cx="1470709" cy="92079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3201964">
            <a:off x="6860045" y="4150725"/>
            <a:ext cx="1811718" cy="192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3224990">
            <a:off x="7159771" y="3909696"/>
            <a:ext cx="19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Courses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4097049">
            <a:off x="3828277" y="3815450"/>
            <a:ext cx="1391554" cy="247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3325091">
            <a:off x="3273465" y="3925932"/>
            <a:ext cx="19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Grading Students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821919" y="5430398"/>
            <a:ext cx="1798554" cy="197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06795" y="5031202"/>
            <a:ext cx="200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 Courses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98" y="3606414"/>
            <a:ext cx="1470709" cy="9207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0268414">
            <a:off x="1759665" y="2561989"/>
            <a:ext cx="192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Course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9448687">
            <a:off x="1859894" y="2975363"/>
            <a:ext cx="1780027" cy="220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65" y="648079"/>
            <a:ext cx="11029616" cy="724308"/>
          </a:xfrm>
        </p:spPr>
        <p:txBody>
          <a:bodyPr/>
          <a:lstStyle/>
          <a:p>
            <a:r>
              <a:rPr lang="en-US" dirty="0" smtClean="0"/>
              <a:t>Technology used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039" y="1374997"/>
            <a:ext cx="11029616" cy="5108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Frontend</a:t>
            </a:r>
            <a:endParaRPr lang="en-US" sz="18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HTML</a:t>
            </a:r>
            <a:endParaRPr lang="en-US" sz="18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CSS</a:t>
            </a:r>
          </a:p>
          <a:p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Javascript</a:t>
            </a:r>
            <a:endParaRPr lang="en-US" sz="18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Bootstrap</a:t>
            </a:r>
          </a:p>
          <a:p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Thymeleaf</a:t>
            </a:r>
            <a:endParaRPr lang="en-US" sz="18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Backend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Java Spring Boot Framework</a:t>
            </a:r>
            <a:endParaRPr lang="en-US" sz="18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Spring Data JPA</a:t>
            </a: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Spring Security</a:t>
            </a:r>
          </a:p>
          <a:p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MySql</a:t>
            </a:r>
            <a:endParaRPr lang="en-US" sz="1800" dirty="0" smtClean="0">
              <a:solidFill>
                <a:schemeClr val="accent2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Junit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Test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03" y="1713435"/>
            <a:ext cx="1912343" cy="1120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03" y="3317630"/>
            <a:ext cx="921688" cy="826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25" y="1887163"/>
            <a:ext cx="1147618" cy="946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96" y="3512820"/>
            <a:ext cx="2250947" cy="416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03" y="4826662"/>
            <a:ext cx="1746540" cy="5821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51" y="2833948"/>
            <a:ext cx="2036618" cy="1357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25" y="4281055"/>
            <a:ext cx="1490518" cy="14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65" y="648079"/>
            <a:ext cx="11029616" cy="724308"/>
          </a:xfrm>
        </p:spPr>
        <p:txBody>
          <a:bodyPr/>
          <a:lstStyle/>
          <a:p>
            <a:r>
              <a:rPr lang="en-US" dirty="0" smtClean="0"/>
              <a:t>LMS of Ace Inspiration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65" y="1555750"/>
            <a:ext cx="11029616" cy="498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1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450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Arial Unicode MS</vt:lpstr>
      <vt:lpstr>Bahnschrift</vt:lpstr>
      <vt:lpstr>Bahnschrift SemiBold SemiConden</vt:lpstr>
      <vt:lpstr>Franklin Gothic Book</vt:lpstr>
      <vt:lpstr>Franklin Gothic Demi</vt:lpstr>
      <vt:lpstr>Wingdings 2</vt:lpstr>
      <vt:lpstr>DividendVTI</vt:lpstr>
      <vt:lpstr>Learning Management System</vt:lpstr>
      <vt:lpstr>What is learning management system?</vt:lpstr>
      <vt:lpstr>Why Should use LMS?</vt:lpstr>
      <vt:lpstr>The Benefits of an LMS system</vt:lpstr>
      <vt:lpstr>The Cons of an LMS system</vt:lpstr>
      <vt:lpstr>LMS Features:</vt:lpstr>
      <vt:lpstr>Our LMS Process Summery:</vt:lpstr>
      <vt:lpstr>Technology used</vt:lpstr>
      <vt:lpstr>LMS of Ace Inspiration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2022-09-25T14:04:58Z</dcterms:created>
  <dcterms:modified xsi:type="dcterms:W3CDTF">2022-09-27T08:30:11Z</dcterms:modified>
</cp:coreProperties>
</file>