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6" r:id="rId3"/>
    <p:sldId id="278" r:id="rId4"/>
    <p:sldId id="279" r:id="rId5"/>
    <p:sldId id="297" r:id="rId6"/>
    <p:sldId id="296" r:id="rId7"/>
    <p:sldId id="295" r:id="rId8"/>
    <p:sldId id="285" r:id="rId9"/>
    <p:sldId id="287" r:id="rId10"/>
    <p:sldId id="289" r:id="rId11"/>
    <p:sldId id="290" r:id="rId12"/>
    <p:sldId id="291" r:id="rId13"/>
    <p:sldId id="298" r:id="rId14"/>
    <p:sldId id="299" r:id="rId15"/>
    <p:sldId id="282" r:id="rId16"/>
    <p:sldId id="293" r:id="rId17"/>
    <p:sldId id="294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A179-8B6C-47A3-B9B5-FC9EC80D14F8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0E75-7764-4146-83B2-D2F34F6A9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s://scontent-sin1-1.xx.fbcdn.net/v/t1.0-9/11222295_1029792927051503_6409135175813876143_n.png?oh=1ce4d8eab46a2ab96cc8bca812b9a49f&amp;oe=580C06B5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E6E7E7"/>
              </a:clrFrom>
              <a:clrTo>
                <a:srgbClr val="E6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30398"/>
          <a:stretch/>
        </p:blipFill>
        <p:spPr bwMode="auto">
          <a:xfrm>
            <a:off x="457200" y="1905000"/>
            <a:ext cx="8229600" cy="14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9"/>
          <p:cNvSpPr>
            <a:spLocks noGrp="1"/>
          </p:cNvSpPr>
          <p:nvPr>
            <p:ph type="title"/>
          </p:nvPr>
        </p:nvSpPr>
        <p:spPr>
          <a:xfrm>
            <a:off x="1219200" y="3886201"/>
            <a:ext cx="6858000" cy="1042036"/>
          </a:xfrm>
          <a:prstGeom prst="rect">
            <a:avLst/>
          </a:prstGeom>
        </p:spPr>
        <p:txBody>
          <a:bodyPr anchor="t"/>
          <a:lstStyle>
            <a:lvl1pPr algn="r">
              <a:defRPr b="1">
                <a:solidFill>
                  <a:srgbClr val="000000"/>
                </a:solidFill>
                <a:latin typeface="Segoe Condensed" panose="020B0606040200020203" pitchFamily="34" charset="0"/>
              </a:defRPr>
            </a:lvl1pPr>
          </a:lstStyle>
          <a:p>
            <a:pPr lvl="0">
              <a:defRPr sz="1800"/>
            </a:pPr>
            <a:r>
              <a:rPr sz="3200" dirty="0"/>
              <a:t>Click to edit Master title style</a:t>
            </a:r>
          </a:p>
        </p:txBody>
      </p:sp>
      <p:sp>
        <p:nvSpPr>
          <p:cNvPr id="13" name="Shape 10"/>
          <p:cNvSpPr>
            <a:spLocks noGrp="1"/>
          </p:cNvSpPr>
          <p:nvPr>
            <p:ph type="body" idx="1"/>
          </p:nvPr>
        </p:nvSpPr>
        <p:spPr>
          <a:xfrm>
            <a:off x="1219200" y="5124451"/>
            <a:ext cx="6858000" cy="6096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 b="1">
                <a:solidFill>
                  <a:srgbClr val="FF0000"/>
                </a:solidFill>
                <a:latin typeface="Segoe Condensed" panose="020B0606040200020203" pitchFamily="34" charset="0"/>
                <a:ea typeface="Segoe Condensed" panose="020B0606040200020203" pitchFamily="34" charset="0"/>
                <a:cs typeface="Segoe Condensed" panose="020B0606040200020203" pitchFamily="34" charset="0"/>
                <a:sym typeface="Book Antiqu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E3D2D"/>
                </a:solidFill>
              </a:rPr>
              <a:t>Click to edit Master subtitle style</a:t>
            </a:r>
          </a:p>
        </p:txBody>
      </p:sp>
      <p:sp>
        <p:nvSpPr>
          <p:cNvPr id="14" name="Shape 11"/>
          <p:cNvSpPr/>
          <p:nvPr userDrawn="1"/>
        </p:nvSpPr>
        <p:spPr>
          <a:xfrm>
            <a:off x="904875" y="3648073"/>
            <a:ext cx="7315200" cy="1280163"/>
          </a:xfrm>
          <a:prstGeom prst="rect">
            <a:avLst/>
          </a:prstGeom>
          <a:ln w="6350" cap="rnd">
            <a:solidFill>
              <a:srgbClr val="94C6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2"/>
          <p:cNvSpPr/>
          <p:nvPr userDrawn="1"/>
        </p:nvSpPr>
        <p:spPr>
          <a:xfrm>
            <a:off x="914400" y="5048251"/>
            <a:ext cx="7315200" cy="685800"/>
          </a:xfrm>
          <a:prstGeom prst="rect">
            <a:avLst/>
          </a:prstGeom>
          <a:ln w="6350" cap="rnd">
            <a:solidFill>
              <a:srgbClr val="71685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3"/>
          <p:cNvSpPr/>
          <p:nvPr userDrawn="1"/>
        </p:nvSpPr>
        <p:spPr>
          <a:xfrm>
            <a:off x="904875" y="3648073"/>
            <a:ext cx="228600" cy="1280163"/>
          </a:xfrm>
          <a:prstGeom prst="rect">
            <a:avLst/>
          </a:prstGeom>
          <a:solidFill>
            <a:srgbClr val="94C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4"/>
          <p:cNvSpPr/>
          <p:nvPr userDrawn="1"/>
        </p:nvSpPr>
        <p:spPr>
          <a:xfrm>
            <a:off x="914400" y="5048251"/>
            <a:ext cx="228600" cy="685800"/>
          </a:xfrm>
          <a:prstGeom prst="rect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Picture 2" descr="https://upload.wikimedia.org/wikipedia/commons/5/54/Silent_Mod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77" y="5786370"/>
            <a:ext cx="962823" cy="10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9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"/>
          <p:cNvSpPr/>
          <p:nvPr userDrawn="1"/>
        </p:nvSpPr>
        <p:spPr>
          <a:xfrm>
            <a:off x="457202" y="1143000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2"/>
          <p:cNvSpPr/>
          <p:nvPr userDrawn="1"/>
        </p:nvSpPr>
        <p:spPr>
          <a:xfrm>
            <a:off x="457202" y="6353175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4"/>
          <p:cNvSpPr/>
          <p:nvPr userDrawn="1"/>
        </p:nvSpPr>
        <p:spPr>
          <a:xfrm rot="5400000">
            <a:off x="419099" y="6467474"/>
            <a:ext cx="190851" cy="120316"/>
          </a:xfrm>
          <a:prstGeom prst="triangle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968"/>
            <a:ext cx="5029200" cy="365760"/>
          </a:xfrm>
          <a:prstGeom prst="rect">
            <a:avLst/>
          </a:prstGeom>
        </p:spPr>
        <p:txBody>
          <a:bodyPr/>
          <a:lstStyle>
            <a:lvl1pPr algn="r"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hape 1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/>
          <a:lstStyle>
            <a:lvl1pPr marL="274320" indent="-27432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84420" indent="-31010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91540" indent="-29718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198880" indent="-330200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514475" indent="-371475">
              <a:buFont typeface="Wingdings" panose="05000000000000000000" pitchFamily="2" charset="2"/>
              <a:buChar char="Ø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>
              <a:defRPr sz="1800"/>
            </a:pPr>
            <a:r>
              <a:rPr sz="2600" dirty="0"/>
              <a:t>Click to edit Master text styles</a:t>
            </a:r>
          </a:p>
          <a:p>
            <a:pPr lvl="1">
              <a:defRPr sz="1800"/>
            </a:pPr>
            <a:r>
              <a:rPr sz="2600" dirty="0"/>
              <a:t>Second level</a:t>
            </a:r>
          </a:p>
          <a:p>
            <a:pPr lvl="2">
              <a:defRPr sz="1800"/>
            </a:pPr>
            <a:r>
              <a:rPr sz="2600" dirty="0"/>
              <a:t>Third level</a:t>
            </a:r>
          </a:p>
          <a:p>
            <a:pPr lvl="3">
              <a:defRPr sz="1800"/>
            </a:pPr>
            <a:r>
              <a:rPr sz="2600" dirty="0"/>
              <a:t>Fourth level</a:t>
            </a:r>
          </a:p>
          <a:p>
            <a:pPr lvl="4">
              <a:defRPr sz="1800"/>
            </a:pPr>
            <a:r>
              <a:rPr sz="2600" dirty="0"/>
              <a:t>Fifth level</a:t>
            </a:r>
          </a:p>
        </p:txBody>
      </p:sp>
      <p:sp>
        <p:nvSpPr>
          <p:cNvPr id="21" name="Shape 18"/>
          <p:cNvSpPr>
            <a:spLocks noGrp="1"/>
          </p:cNvSpPr>
          <p:nvPr>
            <p:ph type="title"/>
          </p:nvPr>
        </p:nvSpPr>
        <p:spPr>
          <a:xfrm>
            <a:off x="457203" y="0"/>
            <a:ext cx="6477001" cy="1143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E3D2D"/>
                </a:solidFill>
              </a:rPr>
              <a:t>Click to edit Master title style</a:t>
            </a:r>
          </a:p>
        </p:txBody>
      </p:sp>
      <p:pic>
        <p:nvPicPr>
          <p:cNvPr id="10" name="Picture 2" descr="C:\Users\25-00001\Downloads\aceins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26678" r="13287" b="26947"/>
          <a:stretch/>
        </p:blipFill>
        <p:spPr bwMode="auto">
          <a:xfrm>
            <a:off x="6976006" y="73470"/>
            <a:ext cx="1722258" cy="1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 userDrawn="1"/>
        </p:nvSpPr>
        <p:spPr>
          <a:xfrm>
            <a:off x="457202" y="1143000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2"/>
          <p:cNvSpPr/>
          <p:nvPr userDrawn="1"/>
        </p:nvSpPr>
        <p:spPr>
          <a:xfrm>
            <a:off x="457202" y="6353175"/>
            <a:ext cx="8229601" cy="0"/>
          </a:xfrm>
          <a:prstGeom prst="line">
            <a:avLst/>
          </a:prstGeom>
          <a:ln>
            <a:solidFill>
              <a:srgbClr val="71685A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" name="Shape 4"/>
          <p:cNvSpPr/>
          <p:nvPr userDrawn="1"/>
        </p:nvSpPr>
        <p:spPr>
          <a:xfrm rot="5400000">
            <a:off x="419099" y="6467474"/>
            <a:ext cx="190851" cy="120316"/>
          </a:xfrm>
          <a:prstGeom prst="triangle">
            <a:avLst/>
          </a:prstGeom>
          <a:solidFill>
            <a:srgbClr val="716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968"/>
            <a:ext cx="3505200" cy="365760"/>
          </a:xfrm>
          <a:prstGeom prst="rect">
            <a:avLst/>
          </a:prstGeom>
        </p:spPr>
        <p:txBody>
          <a:bodyPr/>
          <a:lstStyle>
            <a:lvl1pPr algn="r"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 sz="1600" i="1" spc="600">
                <a:solidFill>
                  <a:schemeClr val="bg1">
                    <a:lumMod val="50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18"/>
          <p:cNvSpPr>
            <a:spLocks noGrp="1"/>
          </p:cNvSpPr>
          <p:nvPr>
            <p:ph type="title"/>
          </p:nvPr>
        </p:nvSpPr>
        <p:spPr>
          <a:xfrm>
            <a:off x="457203" y="0"/>
            <a:ext cx="6477001" cy="11430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E3D2D"/>
                </a:solidFill>
              </a:rPr>
              <a:t>Click to edit Master title style</a:t>
            </a:r>
          </a:p>
        </p:txBody>
      </p:sp>
      <p:sp>
        <p:nvSpPr>
          <p:cNvPr id="11" name="Shape 23"/>
          <p:cNvSpPr>
            <a:spLocks noGrp="1"/>
          </p:cNvSpPr>
          <p:nvPr>
            <p:ph type="body" idx="1"/>
          </p:nvPr>
        </p:nvSpPr>
        <p:spPr>
          <a:xfrm>
            <a:off x="457201" y="1143001"/>
            <a:ext cx="8229601" cy="8286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7168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71685A"/>
                </a:solidFill>
              </a:rPr>
              <a:t>Click to edit Master text styles</a:t>
            </a:r>
          </a:p>
        </p:txBody>
      </p:sp>
      <p:pic>
        <p:nvPicPr>
          <p:cNvPr id="12" name="Picture 2" descr="C:\Users\25-00001\Downloads\aceins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26678" r="13287" b="26947"/>
          <a:stretch/>
        </p:blipFill>
        <p:spPr bwMode="auto">
          <a:xfrm>
            <a:off x="6976006" y="73470"/>
            <a:ext cx="1722258" cy="1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 userDrawn="1"/>
        </p:nvSpPr>
        <p:spPr>
          <a:xfrm>
            <a:off x="457200" y="2895600"/>
            <a:ext cx="82296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Autofit/>
          </a:bodyPr>
          <a:lstStyle>
            <a:lvl1pPr>
              <a:defRPr sz="3200" b="1">
                <a:solidFill>
                  <a:srgbClr val="3E3D2D"/>
                </a:solidFill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  <a:sym typeface="Book Antiqua"/>
              </a:defRPr>
            </a:lvl1pPr>
            <a:lvl2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>
              <a:defRPr sz="3200">
                <a:solidFill>
                  <a:srgbClr val="3E3D2D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algn="ctr"/>
            <a:r>
              <a:rPr lang="en-US" sz="4400" spc="600" dirty="0" smtClean="0"/>
              <a:t>Thank you!!</a:t>
            </a:r>
            <a:br>
              <a:rPr lang="en-US" sz="4400" spc="600" dirty="0" smtClean="0"/>
            </a:br>
            <a:r>
              <a:rPr lang="en-US" sz="4400" spc="600" dirty="0" smtClean="0"/>
              <a:t>Q&amp;As</a:t>
            </a:r>
            <a:endParaRPr lang="en-US" sz="4400" spc="600" dirty="0"/>
          </a:p>
        </p:txBody>
      </p:sp>
      <p:pic>
        <p:nvPicPr>
          <p:cNvPr id="5" name="Picture 4" descr="https://scontent-sin1-1.xx.fbcdn.net/v/t1.0-9/11222295_1029792927051503_6409135175813876143_n.png?oh=1ce4d8eab46a2ab96cc8bca812b9a49f&amp;oe=580C06B5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E6E7E7"/>
              </a:clrFrom>
              <a:clrTo>
                <a:srgbClr val="E6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1" b="30398"/>
          <a:stretch/>
        </p:blipFill>
        <p:spPr bwMode="auto">
          <a:xfrm>
            <a:off x="1943100" y="914401"/>
            <a:ext cx="5257800" cy="9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imgres?imgurl=http://a.files.bbci.co.uk/bam/live/content/z9fdxnb/large&amp;imgrefurl=http://www.bbc.co.uk/education/guides/zb2hgk7/revision&amp;docid=kAut3dQ9P0rXoM&amp;tbnid=_exOdBodGc6xSM:&amp;w=624&amp;h=381&amp;safe=off&amp;client=firefox-b-ab&amp;bih=947&amp;biw=1920&amp;ved=0ahUKEwi6toHBm-vOAhUCTI8KHaxnBTUQxiAIBCgC&amp;iact=c&amp;ictx=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Fundamental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Chapter 16 – Understanding Data, Database and System</a:t>
            </a:r>
          </a:p>
        </p:txBody>
      </p:sp>
    </p:spTree>
    <p:extLst>
      <p:ext uri="{BB962C8B-B14F-4D97-AF65-F5344CB8AC3E}">
        <p14:creationId xmlns:p14="http://schemas.microsoft.com/office/powerpoint/2010/main" val="37434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" y="1156062"/>
            <a:ext cx="7010397" cy="51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200"/>
            <a:ext cx="7616952" cy="42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" y="1219200"/>
            <a:ext cx="79316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StudentMenu.java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199"/>
            <a:ext cx="7769352" cy="50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StudentMenu.java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41020"/>
            <a:ext cx="6702552" cy="50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are still available even after program close</a:t>
            </a:r>
          </a:p>
          <a:p>
            <a:r>
              <a:rPr lang="en-US" dirty="0" smtClean="0"/>
              <a:t>Multiple program can access the data simultaneously</a:t>
            </a:r>
          </a:p>
          <a:p>
            <a:pPr lvl="1"/>
            <a:r>
              <a:rPr lang="en-US" dirty="0" smtClean="0"/>
              <a:t>Adding student and printing can be done at the same time by 2 different person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 benefits of saving data externally?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</a:p>
          <a:p>
            <a:r>
              <a:rPr lang="en-US" dirty="0" smtClean="0"/>
              <a:t>A special </a:t>
            </a:r>
            <a:r>
              <a:rPr lang="en-US" dirty="0"/>
              <a:t>program </a:t>
            </a:r>
            <a:r>
              <a:rPr lang="en-US" dirty="0" smtClean="0"/>
              <a:t>which provide systematic </a:t>
            </a:r>
            <a:r>
              <a:rPr lang="en-US" dirty="0"/>
              <a:t>way to create, retrieve, update and manage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Security ( Authentication and Authorization)</a:t>
            </a:r>
          </a:p>
          <a:p>
            <a:pPr lvl="1"/>
            <a:r>
              <a:rPr lang="en-US" dirty="0" smtClean="0"/>
              <a:t>Transaction &amp; Concurrency</a:t>
            </a:r>
          </a:p>
          <a:p>
            <a:pPr lvl="1"/>
            <a:r>
              <a:rPr lang="en-US" dirty="0" smtClean="0"/>
              <a:t>Backup &amp; Restore</a:t>
            </a:r>
          </a:p>
          <a:p>
            <a:pPr lvl="1"/>
            <a:r>
              <a:rPr lang="en-US" dirty="0" smtClean="0"/>
              <a:t>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&amp; SQL</a:t>
            </a:r>
            <a:endParaRPr lang="en-US" dirty="0"/>
          </a:p>
        </p:txBody>
      </p:sp>
      <p:sp>
        <p:nvSpPr>
          <p:cNvPr id="8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://2.bp.blogspot.com/-5sDza8R8WvA/USy8Z0NdZ6I/AAAAAAAALJU/puzd29f7lQA/s640/dbms+concept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Zaw Win Htun\Desktop\dbms concep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921500" cy="454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r>
              <a:rPr lang="en-US" dirty="0" smtClean="0"/>
              <a:t>SQL = Structure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3397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6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IDE?</a:t>
            </a:r>
          </a:p>
          <a:p>
            <a:r>
              <a:rPr lang="en-US" dirty="0" smtClean="0"/>
              <a:t>What kind of features are normally included in IDE?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this lesson, you should be able to understand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Simple Student </a:t>
            </a:r>
            <a:r>
              <a:rPr lang="en-US" smtClean="0"/>
              <a:t>Information System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Facts </a:t>
            </a:r>
            <a:r>
              <a:rPr lang="en-US" dirty="0"/>
              <a:t>and statistics collected together for reference or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The </a:t>
            </a:r>
            <a:r>
              <a:rPr lang="en-US" dirty="0"/>
              <a:t>quantities, characters, or symbols on which operations are performed by a computer, being </a:t>
            </a:r>
            <a:r>
              <a:rPr lang="en-US" dirty="0" smtClean="0"/>
              <a:t>stored, retrieved </a:t>
            </a:r>
            <a:r>
              <a:rPr lang="en-US" dirty="0"/>
              <a:t>and </a:t>
            </a:r>
            <a:r>
              <a:rPr lang="en-US" dirty="0" smtClean="0"/>
              <a:t>transmitted</a:t>
            </a:r>
          </a:p>
          <a:p>
            <a:r>
              <a:rPr lang="en-US" dirty="0" smtClean="0"/>
              <a:t>The most important information in computer program</a:t>
            </a:r>
          </a:p>
          <a:p>
            <a:pPr lvl="1"/>
            <a:r>
              <a:rPr lang="en-US" dirty="0" smtClean="0"/>
              <a:t>Program crash or lost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re-write</a:t>
            </a:r>
          </a:p>
          <a:p>
            <a:pPr lvl="1"/>
            <a:r>
              <a:rPr lang="en-US" dirty="0" smtClean="0"/>
              <a:t>Data lost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can’t retrieve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&amp; Data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562600" y="310515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133600" y="2190750"/>
            <a:ext cx="190500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133600" y="3505200"/>
            <a:ext cx="190500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</a:p>
          <a:p>
            <a:pPr algn="ctr"/>
            <a:r>
              <a:rPr lang="en-US" dirty="0" smtClean="0"/>
              <a:t>Program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2133600" y="4781550"/>
            <a:ext cx="190500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</a:p>
          <a:p>
            <a:pPr algn="ctr"/>
            <a:r>
              <a:rPr lang="en-US" dirty="0" smtClean="0"/>
              <a:t>Program…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2952750"/>
            <a:ext cx="990600" cy="8001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9600" y="3752850"/>
            <a:ext cx="990600" cy="1028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9600" y="3752850"/>
            <a:ext cx="990600" cy="381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sz="1200" dirty="0"/>
              <a:t>1 : Add </a:t>
            </a:r>
            <a:r>
              <a:rPr lang="en-US" sz="1200" dirty="0" smtClean="0"/>
              <a:t>Student</a:t>
            </a:r>
          </a:p>
          <a:p>
            <a:pPr marL="0" indent="0">
              <a:buNone/>
            </a:pPr>
            <a:r>
              <a:rPr lang="en-US" sz="1200" dirty="0"/>
              <a:t>2 : Print All </a:t>
            </a:r>
            <a:r>
              <a:rPr lang="en-US" sz="1200" dirty="0" smtClean="0"/>
              <a:t>Students</a:t>
            </a:r>
          </a:p>
          <a:p>
            <a:pPr marL="0" indent="0">
              <a:buNone/>
            </a:pPr>
            <a:r>
              <a:rPr lang="en-US" sz="1200" dirty="0"/>
              <a:t>3 : </a:t>
            </a:r>
            <a:r>
              <a:rPr lang="en-US" sz="1200" dirty="0" smtClean="0"/>
              <a:t>Exit</a:t>
            </a:r>
          </a:p>
          <a:p>
            <a:pPr marL="0" indent="0">
              <a:buNone/>
            </a:pPr>
            <a:r>
              <a:rPr lang="en-US" sz="1200" dirty="0"/>
              <a:t>Select Number( 1 or 2 or 3) </a:t>
            </a:r>
            <a:r>
              <a:rPr lang="en-US" sz="1200" dirty="0" smtClean="0"/>
              <a:t>: </a:t>
            </a:r>
            <a:r>
              <a:rPr lang="en-US" sz="1200" b="1" dirty="0" smtClean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Enter Student No : </a:t>
            </a:r>
            <a:r>
              <a:rPr lang="en-US" sz="1200" b="1" dirty="0" smtClean="0">
                <a:solidFill>
                  <a:srgbClr val="0000FF"/>
                </a:solidFill>
              </a:rPr>
              <a:t>S00001</a:t>
            </a:r>
          </a:p>
          <a:p>
            <a:pPr marL="0" indent="0">
              <a:buNone/>
            </a:pPr>
            <a:r>
              <a:rPr lang="en-US" sz="1200" dirty="0" smtClean="0"/>
              <a:t>Enter Student Name : </a:t>
            </a:r>
            <a:r>
              <a:rPr lang="en-US" sz="1200" b="1" dirty="0" smtClean="0">
                <a:solidFill>
                  <a:srgbClr val="0000FF"/>
                </a:solidFill>
              </a:rPr>
              <a:t>Aung </a:t>
            </a:r>
            <a:r>
              <a:rPr lang="en-US" sz="1200" b="1" dirty="0" err="1" smtClean="0">
                <a:solidFill>
                  <a:srgbClr val="0000FF"/>
                </a:solidFill>
              </a:rPr>
              <a:t>Aung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Saving Successful.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1 : Add Student</a:t>
            </a:r>
          </a:p>
          <a:p>
            <a:pPr marL="0" indent="0">
              <a:buNone/>
            </a:pPr>
            <a:r>
              <a:rPr lang="en-US" sz="1200" dirty="0"/>
              <a:t>2 : Print All Students</a:t>
            </a:r>
          </a:p>
          <a:p>
            <a:pPr marL="0" indent="0">
              <a:buNone/>
            </a:pPr>
            <a:r>
              <a:rPr lang="en-US" sz="1200" dirty="0"/>
              <a:t>3 : Exit</a:t>
            </a:r>
          </a:p>
          <a:p>
            <a:pPr marL="0" indent="0">
              <a:buNone/>
            </a:pPr>
            <a:r>
              <a:rPr lang="en-US" sz="1200" dirty="0"/>
              <a:t>Select Number( 1 or 2 or 3) : </a:t>
            </a:r>
            <a:r>
              <a:rPr lang="en-US" sz="1200" b="1" dirty="0" smtClean="0">
                <a:solidFill>
                  <a:srgbClr val="0000FF"/>
                </a:solidFill>
              </a:rPr>
              <a:t>2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Student No	Student Name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S000001		Aung </a:t>
            </a:r>
            <a:r>
              <a:rPr lang="en-US" sz="1200" b="1" dirty="0" err="1" smtClean="0">
                <a:solidFill>
                  <a:srgbClr val="0000FF"/>
                </a:solidFill>
              </a:rPr>
              <a:t>Aung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dirty="0"/>
              <a:t>1 : Add Student</a:t>
            </a:r>
          </a:p>
          <a:p>
            <a:pPr marL="0" indent="0">
              <a:buNone/>
            </a:pPr>
            <a:r>
              <a:rPr lang="en-US" sz="1200" dirty="0"/>
              <a:t>2 : Print All Students</a:t>
            </a:r>
          </a:p>
          <a:p>
            <a:pPr marL="0" indent="0">
              <a:buNone/>
            </a:pPr>
            <a:r>
              <a:rPr lang="en-US" sz="1200" dirty="0"/>
              <a:t>3 : Exit</a:t>
            </a:r>
          </a:p>
          <a:p>
            <a:pPr marL="0" indent="0">
              <a:buNone/>
            </a:pPr>
            <a:r>
              <a:rPr lang="en-US" sz="1200" dirty="0"/>
              <a:t>Select Number( 1 or 2 or 3) : </a:t>
            </a:r>
            <a:r>
              <a:rPr lang="en-US" sz="1200" b="1" dirty="0" smtClean="0">
                <a:solidFill>
                  <a:srgbClr val="0000FF"/>
                </a:solidFill>
              </a:rPr>
              <a:t>3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Bye!!!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Information System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0" y="2819400"/>
            <a:ext cx="914400" cy="2590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File -&gt; New -&gt; Java Project -&gt; </a:t>
            </a:r>
            <a:r>
              <a:rPr lang="en-US" sz="2400" dirty="0" err="1" smtClean="0"/>
              <a:t>StudentInformationSystem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Right click on project -&gt; New -&gt; Class -&gt;</a:t>
            </a:r>
            <a:r>
              <a:rPr lang="en-US" sz="2400" dirty="0" err="1" smtClean="0"/>
              <a:t>StudentMenu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Right click on project -&gt; New -&gt; Class -&gt; Student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Student Information System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5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962400" cy="5029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Student.java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StudentNo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StudentName</a:t>
            </a:r>
            <a:endParaRPr lang="en-US" sz="200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- </a:t>
            </a:r>
            <a:r>
              <a:rPr lang="en-US" sz="2000" dirty="0" err="1" smtClean="0"/>
              <a:t>SaveStudentInformation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PrintStudentInformation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Information System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76800" y="1219200"/>
            <a:ext cx="3962400" cy="502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  <a:defRPr kumimoji="0" sz="2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84420" indent="-3101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Ø"/>
              <a:defRPr kumimoji="0" sz="23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91540" indent="-29718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198880" indent="-3302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 pitchFamily="2" charset="2"/>
              <a:buChar char="Ø"/>
              <a:defRPr kumimoji="0"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514475" indent="-371475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kumimoji="0"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StudentMenu.java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 </a:t>
            </a:r>
            <a:r>
              <a:rPr lang="en-US" sz="2000" dirty="0" smtClean="0"/>
              <a:t>- </a:t>
            </a:r>
            <a:r>
              <a:rPr lang="en-US" sz="2000" dirty="0" err="1" smtClean="0"/>
              <a:t>ShowMenu</a:t>
            </a:r>
            <a:endParaRPr 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1 : Add Student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2 : Print Student Information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3 : Exit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Your Selection 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  - Accept Selection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- Do process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Save or Print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Fundamental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6477004" cy="49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Book Antiqua"/>
        <a:ea typeface=""/>
        <a:cs typeface=""/>
      </a:majorFont>
      <a:minorFont>
        <a:latin typeface="Arno Pro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1487</TotalTime>
  <Words>414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Segoe Condensed</vt:lpstr>
      <vt:lpstr>Arno Pro</vt:lpstr>
      <vt:lpstr>Book Antiqua</vt:lpstr>
      <vt:lpstr>Calibri</vt:lpstr>
      <vt:lpstr>Helvetica</vt:lpstr>
      <vt:lpstr>Segoe UI</vt:lpstr>
      <vt:lpstr>Wingdings</vt:lpstr>
      <vt:lpstr>Wingdings 3</vt:lpstr>
      <vt:lpstr>Origin</vt:lpstr>
      <vt:lpstr>Programming Fundamental Course</vt:lpstr>
      <vt:lpstr>Reflection</vt:lpstr>
      <vt:lpstr>Objectives</vt:lpstr>
      <vt:lpstr>What is Data?</vt:lpstr>
      <vt:lpstr>Program &amp; Data</vt:lpstr>
      <vt:lpstr>Student Information System</vt:lpstr>
      <vt:lpstr>Student Information System Development</vt:lpstr>
      <vt:lpstr>Student Information System</vt:lpstr>
      <vt:lpstr>Student.java</vt:lpstr>
      <vt:lpstr>Student.java</vt:lpstr>
      <vt:lpstr>Student.java</vt:lpstr>
      <vt:lpstr>Student.java</vt:lpstr>
      <vt:lpstr>StudentMenu.java</vt:lpstr>
      <vt:lpstr>StudentMenu.java</vt:lpstr>
      <vt:lpstr>So what are the benefits of saving data externally?</vt:lpstr>
      <vt:lpstr>DBMS</vt:lpstr>
      <vt:lpstr>DBMS &amp; 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 Course</dc:title>
  <dc:creator>Zaw Win Htun</dc:creator>
  <cp:lastModifiedBy>Pyi Soe Maw</cp:lastModifiedBy>
  <cp:revision>146</cp:revision>
  <dcterms:created xsi:type="dcterms:W3CDTF">2006-08-16T00:00:00Z</dcterms:created>
  <dcterms:modified xsi:type="dcterms:W3CDTF">2017-08-14T08:19:30Z</dcterms:modified>
</cp:coreProperties>
</file>