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5" r:id="rId3"/>
    <p:sldId id="300" r:id="rId4"/>
    <p:sldId id="299" r:id="rId5"/>
    <p:sldId id="297" r:id="rId6"/>
    <p:sldId id="296" r:id="rId7"/>
    <p:sldId id="301" r:id="rId8"/>
    <p:sldId id="259" r:id="rId9"/>
    <p:sldId id="30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59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6A179-8B6C-47A3-B9B5-FC9EC80D14F8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90E75-7764-4146-83B2-D2F34F6A9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8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s://scontent-sin1-1.xx.fbcdn.net/v/t1.0-9/11222295_1029792927051503_6409135175813876143_n.png?oh=1ce4d8eab46a2ab96cc8bca812b9a49f&amp;oe=580C06B5"/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E6E7E7"/>
              </a:clrFrom>
              <a:clrTo>
                <a:srgbClr val="E6E7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1" b="30398"/>
          <a:stretch/>
        </p:blipFill>
        <p:spPr bwMode="auto">
          <a:xfrm>
            <a:off x="457200" y="1905000"/>
            <a:ext cx="8229600" cy="140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9"/>
          <p:cNvSpPr>
            <a:spLocks noGrp="1"/>
          </p:cNvSpPr>
          <p:nvPr>
            <p:ph type="title"/>
          </p:nvPr>
        </p:nvSpPr>
        <p:spPr>
          <a:xfrm>
            <a:off x="1219200" y="3886201"/>
            <a:ext cx="6858000" cy="1042036"/>
          </a:xfrm>
          <a:prstGeom prst="rect">
            <a:avLst/>
          </a:prstGeom>
        </p:spPr>
        <p:txBody>
          <a:bodyPr anchor="t"/>
          <a:lstStyle>
            <a:lvl1pPr algn="r">
              <a:defRPr b="1">
                <a:solidFill>
                  <a:srgbClr val="000000"/>
                </a:solidFill>
                <a:latin typeface="Segoe Condensed" panose="020B0606040200020203" pitchFamily="34" charset="0"/>
              </a:defRPr>
            </a:lvl1pPr>
          </a:lstStyle>
          <a:p>
            <a:pPr lvl="0">
              <a:defRPr sz="1800"/>
            </a:pPr>
            <a:r>
              <a:rPr sz="3200" dirty="0"/>
              <a:t>Click to edit Master title style</a:t>
            </a:r>
          </a:p>
        </p:txBody>
      </p:sp>
      <p:sp>
        <p:nvSpPr>
          <p:cNvPr id="13" name="Shape 10"/>
          <p:cNvSpPr>
            <a:spLocks noGrp="1"/>
          </p:cNvSpPr>
          <p:nvPr>
            <p:ph type="body" idx="1"/>
          </p:nvPr>
        </p:nvSpPr>
        <p:spPr>
          <a:xfrm>
            <a:off x="1219200" y="5124451"/>
            <a:ext cx="6858000" cy="609600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2000" b="1">
                <a:solidFill>
                  <a:srgbClr val="FF0000"/>
                </a:solidFill>
                <a:latin typeface="Segoe Condensed" panose="020B0606040200020203" pitchFamily="34" charset="0"/>
                <a:ea typeface="Segoe Condensed" panose="020B0606040200020203" pitchFamily="34" charset="0"/>
                <a:cs typeface="Segoe Condensed" panose="020B0606040200020203" pitchFamily="34" charset="0"/>
                <a:sym typeface="Book Antiqu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E3D2D"/>
                </a:solidFill>
              </a:rPr>
              <a:t>Click to edit Master subtitle style</a:t>
            </a:r>
          </a:p>
        </p:txBody>
      </p:sp>
      <p:sp>
        <p:nvSpPr>
          <p:cNvPr id="14" name="Shape 11"/>
          <p:cNvSpPr/>
          <p:nvPr userDrawn="1"/>
        </p:nvSpPr>
        <p:spPr>
          <a:xfrm>
            <a:off x="904875" y="3648073"/>
            <a:ext cx="7315200" cy="1280163"/>
          </a:xfrm>
          <a:prstGeom prst="rect">
            <a:avLst/>
          </a:prstGeom>
          <a:ln w="6350" cap="rnd">
            <a:solidFill>
              <a:srgbClr val="94C60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 12"/>
          <p:cNvSpPr/>
          <p:nvPr userDrawn="1"/>
        </p:nvSpPr>
        <p:spPr>
          <a:xfrm>
            <a:off x="914400" y="5048251"/>
            <a:ext cx="7315200" cy="685800"/>
          </a:xfrm>
          <a:prstGeom prst="rect">
            <a:avLst/>
          </a:prstGeom>
          <a:ln w="6350" cap="rnd">
            <a:solidFill>
              <a:srgbClr val="71685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3"/>
          <p:cNvSpPr/>
          <p:nvPr userDrawn="1"/>
        </p:nvSpPr>
        <p:spPr>
          <a:xfrm>
            <a:off x="904875" y="3648073"/>
            <a:ext cx="228600" cy="1280163"/>
          </a:xfrm>
          <a:prstGeom prst="rect">
            <a:avLst/>
          </a:prstGeom>
          <a:solidFill>
            <a:srgbClr val="94C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 14"/>
          <p:cNvSpPr/>
          <p:nvPr userDrawn="1"/>
        </p:nvSpPr>
        <p:spPr>
          <a:xfrm>
            <a:off x="914400" y="5048251"/>
            <a:ext cx="228600" cy="685800"/>
          </a:xfrm>
          <a:prstGeom prst="rect">
            <a:avLst/>
          </a:prstGeom>
          <a:solidFill>
            <a:srgbClr val="7168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" name="Picture 2" descr="https://upload.wikimedia.org/wikipedia/commons/5/54/Silent_Mod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177" y="5786370"/>
            <a:ext cx="962823" cy="106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79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3"/>
          <p:cNvSpPr/>
          <p:nvPr userDrawn="1"/>
        </p:nvSpPr>
        <p:spPr>
          <a:xfrm>
            <a:off x="457202" y="1143000"/>
            <a:ext cx="8229601" cy="0"/>
          </a:xfrm>
          <a:prstGeom prst="line">
            <a:avLst/>
          </a:prstGeom>
          <a:ln>
            <a:solidFill>
              <a:srgbClr val="71685A"/>
            </a:solidFill>
            <a:prstDash val="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" name="Shape 2"/>
          <p:cNvSpPr/>
          <p:nvPr userDrawn="1"/>
        </p:nvSpPr>
        <p:spPr>
          <a:xfrm>
            <a:off x="457202" y="6353175"/>
            <a:ext cx="8229601" cy="0"/>
          </a:xfrm>
          <a:prstGeom prst="line">
            <a:avLst/>
          </a:prstGeom>
          <a:ln>
            <a:solidFill>
              <a:srgbClr val="71685A"/>
            </a:solidFill>
            <a:prstDash val="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hape 4"/>
          <p:cNvSpPr/>
          <p:nvPr userDrawn="1"/>
        </p:nvSpPr>
        <p:spPr>
          <a:xfrm rot="5400000">
            <a:off x="419099" y="6467474"/>
            <a:ext cx="190851" cy="120316"/>
          </a:xfrm>
          <a:prstGeom prst="triangle">
            <a:avLst/>
          </a:prstGeom>
          <a:solidFill>
            <a:srgbClr val="7168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356968"/>
            <a:ext cx="5029200" cy="365760"/>
          </a:xfrm>
          <a:prstGeom prst="rect">
            <a:avLst/>
          </a:prstGeom>
        </p:spPr>
        <p:txBody>
          <a:bodyPr/>
          <a:lstStyle>
            <a:lvl1pPr algn="r">
              <a:defRPr sz="1600" i="1" spc="600">
                <a:solidFill>
                  <a:schemeClr val="bg1">
                    <a:lumMod val="50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r>
              <a:rPr lang="en-US"/>
              <a:t>Programming Fundamental Course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/>
          <a:lstStyle>
            <a:lvl1pPr>
              <a:defRPr sz="1600" i="1" spc="600">
                <a:solidFill>
                  <a:schemeClr val="bg1">
                    <a:lumMod val="50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Shape 17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</p:spPr>
        <p:txBody>
          <a:bodyPr/>
          <a:lstStyle>
            <a:lvl1pPr marL="274320" indent="-274320">
              <a:buFont typeface="Wingdings" panose="05000000000000000000" pitchFamily="2" charset="2"/>
              <a:buChar char="Ø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84420" indent="-310100">
              <a:buFont typeface="Wingdings" panose="05000000000000000000" pitchFamily="2" charset="2"/>
              <a:buChar char="Ø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891540" indent="-297180">
              <a:buFont typeface="Wingdings" panose="05000000000000000000" pitchFamily="2" charset="2"/>
              <a:buChar char="Ø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198880" indent="-330200">
              <a:buFont typeface="Wingdings" panose="05000000000000000000" pitchFamily="2" charset="2"/>
              <a:buChar char="Ø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514475" indent="-371475">
              <a:buFont typeface="Wingdings" panose="05000000000000000000" pitchFamily="2" charset="2"/>
              <a:buChar char="Ø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>
              <a:defRPr sz="1800"/>
            </a:pPr>
            <a:r>
              <a:rPr sz="2600" dirty="0"/>
              <a:t>Click to edit Master text styles</a:t>
            </a:r>
          </a:p>
          <a:p>
            <a:pPr lvl="1">
              <a:defRPr sz="1800"/>
            </a:pPr>
            <a:r>
              <a:rPr sz="2600" dirty="0"/>
              <a:t>Second level</a:t>
            </a:r>
          </a:p>
          <a:p>
            <a:pPr lvl="2">
              <a:defRPr sz="1800"/>
            </a:pPr>
            <a:r>
              <a:rPr sz="2600" dirty="0"/>
              <a:t>Third level</a:t>
            </a:r>
          </a:p>
          <a:p>
            <a:pPr lvl="3">
              <a:defRPr sz="1800"/>
            </a:pPr>
            <a:r>
              <a:rPr sz="2600" dirty="0"/>
              <a:t>Fourth level</a:t>
            </a:r>
          </a:p>
          <a:p>
            <a:pPr lvl="4">
              <a:defRPr sz="1800"/>
            </a:pPr>
            <a:r>
              <a:rPr sz="2600" dirty="0"/>
              <a:t>Fifth level</a:t>
            </a:r>
          </a:p>
        </p:txBody>
      </p:sp>
      <p:sp>
        <p:nvSpPr>
          <p:cNvPr id="21" name="Shape 18"/>
          <p:cNvSpPr>
            <a:spLocks noGrp="1"/>
          </p:cNvSpPr>
          <p:nvPr>
            <p:ph type="title"/>
          </p:nvPr>
        </p:nvSpPr>
        <p:spPr>
          <a:xfrm>
            <a:off x="457203" y="0"/>
            <a:ext cx="6477001" cy="1143000"/>
          </a:xfrm>
          <a:prstGeom prst="rect">
            <a:avLst/>
          </a:prstGeom>
        </p:spPr>
        <p:txBody>
          <a:bodyPr anchor="b"/>
          <a:lstStyle>
            <a:lvl1pPr>
              <a:defRPr b="1">
                <a:latin typeface="Segoe Condensed" panose="020B0606040200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E3D2D"/>
                </a:solidFill>
              </a:rPr>
              <a:t>Click to edit Master title style</a:t>
            </a:r>
          </a:p>
        </p:txBody>
      </p:sp>
      <p:pic>
        <p:nvPicPr>
          <p:cNvPr id="10" name="Picture 2" descr="C:\Users\25-00001\Downloads\aceins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4" t="26678" r="13287" b="26947"/>
          <a:stretch/>
        </p:blipFill>
        <p:spPr bwMode="auto">
          <a:xfrm>
            <a:off x="6976006" y="73470"/>
            <a:ext cx="1722258" cy="10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10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"/>
          <p:cNvSpPr/>
          <p:nvPr userDrawn="1"/>
        </p:nvSpPr>
        <p:spPr>
          <a:xfrm>
            <a:off x="457202" y="1143000"/>
            <a:ext cx="8229601" cy="0"/>
          </a:xfrm>
          <a:prstGeom prst="line">
            <a:avLst/>
          </a:prstGeom>
          <a:ln>
            <a:solidFill>
              <a:srgbClr val="71685A"/>
            </a:solidFill>
            <a:prstDash val="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" name="Shape 2"/>
          <p:cNvSpPr/>
          <p:nvPr userDrawn="1"/>
        </p:nvSpPr>
        <p:spPr>
          <a:xfrm>
            <a:off x="457202" y="6353175"/>
            <a:ext cx="8229601" cy="0"/>
          </a:xfrm>
          <a:prstGeom prst="line">
            <a:avLst/>
          </a:prstGeom>
          <a:ln>
            <a:solidFill>
              <a:srgbClr val="71685A"/>
            </a:solidFill>
            <a:prstDash val="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" name="Shape 4"/>
          <p:cNvSpPr/>
          <p:nvPr userDrawn="1"/>
        </p:nvSpPr>
        <p:spPr>
          <a:xfrm rot="5400000">
            <a:off x="419099" y="6467474"/>
            <a:ext cx="190851" cy="120316"/>
          </a:xfrm>
          <a:prstGeom prst="triangle">
            <a:avLst/>
          </a:prstGeom>
          <a:solidFill>
            <a:srgbClr val="7168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968"/>
            <a:ext cx="3505200" cy="365760"/>
          </a:xfrm>
          <a:prstGeom prst="rect">
            <a:avLst/>
          </a:prstGeom>
        </p:spPr>
        <p:txBody>
          <a:bodyPr/>
          <a:lstStyle>
            <a:lvl1pPr algn="r">
              <a:defRPr sz="1600" i="1" spc="600">
                <a:solidFill>
                  <a:schemeClr val="bg1">
                    <a:lumMod val="50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r>
              <a:rPr lang="en-US"/>
              <a:t>Programming Fundamental Course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/>
          <a:lstStyle>
            <a:lvl1pPr>
              <a:defRPr sz="1600" i="1" spc="600">
                <a:solidFill>
                  <a:schemeClr val="bg1">
                    <a:lumMod val="50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hape 18"/>
          <p:cNvSpPr>
            <a:spLocks noGrp="1"/>
          </p:cNvSpPr>
          <p:nvPr>
            <p:ph type="title"/>
          </p:nvPr>
        </p:nvSpPr>
        <p:spPr>
          <a:xfrm>
            <a:off x="457203" y="0"/>
            <a:ext cx="6477001" cy="1143000"/>
          </a:xfrm>
          <a:prstGeom prst="rect">
            <a:avLst/>
          </a:prstGeom>
        </p:spPr>
        <p:txBody>
          <a:bodyPr anchor="b"/>
          <a:lstStyle>
            <a:lvl1pPr>
              <a:defRPr b="1">
                <a:latin typeface="Segoe Condensed" panose="020B0606040200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E3D2D"/>
                </a:solidFill>
              </a:rPr>
              <a:t>Click to edit Master title style</a:t>
            </a:r>
          </a:p>
        </p:txBody>
      </p:sp>
      <p:sp>
        <p:nvSpPr>
          <p:cNvPr id="11" name="Shape 23"/>
          <p:cNvSpPr>
            <a:spLocks noGrp="1"/>
          </p:cNvSpPr>
          <p:nvPr>
            <p:ph type="body" idx="1"/>
          </p:nvPr>
        </p:nvSpPr>
        <p:spPr>
          <a:xfrm>
            <a:off x="457201" y="1143001"/>
            <a:ext cx="8229601" cy="82867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 b="1">
                <a:solidFill>
                  <a:srgbClr val="71685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71685A"/>
                </a:solidFill>
              </a:rPr>
              <a:t>Click to edit Master text styles</a:t>
            </a:r>
          </a:p>
        </p:txBody>
      </p:sp>
      <p:pic>
        <p:nvPicPr>
          <p:cNvPr id="12" name="Picture 2" descr="C:\Users\25-00001\Downloads\aceins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4" t="26678" r="13287" b="26947"/>
          <a:stretch/>
        </p:blipFill>
        <p:spPr bwMode="auto">
          <a:xfrm>
            <a:off x="6976006" y="73470"/>
            <a:ext cx="1722258" cy="10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63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65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 userDrawn="1"/>
        </p:nvSpPr>
        <p:spPr>
          <a:xfrm>
            <a:off x="457200" y="2895600"/>
            <a:ext cx="82296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Autofit/>
          </a:bodyPr>
          <a:lstStyle>
            <a:lvl1pPr>
              <a:defRPr sz="3200" b="1">
                <a:solidFill>
                  <a:srgbClr val="3E3D2D"/>
                </a:solidFill>
                <a:latin typeface="Segoe Condensed" panose="020B0606040200020203" pitchFamily="34" charset="0"/>
                <a:ea typeface="Segoe UI" panose="020B0502040204020203" pitchFamily="34" charset="0"/>
                <a:cs typeface="Segoe UI" panose="020B0502040204020203" pitchFamily="34" charset="0"/>
                <a:sym typeface="Book Antiqua"/>
              </a:defRPr>
            </a:lvl1pPr>
            <a:lvl2pPr>
              <a:defRPr sz="3200">
                <a:solidFill>
                  <a:srgbClr val="3E3D2D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>
              <a:defRPr sz="3200">
                <a:solidFill>
                  <a:srgbClr val="3E3D2D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>
              <a:defRPr sz="3200">
                <a:solidFill>
                  <a:srgbClr val="3E3D2D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>
              <a:defRPr sz="3200">
                <a:solidFill>
                  <a:srgbClr val="3E3D2D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>
              <a:defRPr sz="3200">
                <a:solidFill>
                  <a:srgbClr val="3E3D2D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>
              <a:defRPr sz="3200">
                <a:solidFill>
                  <a:srgbClr val="3E3D2D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>
              <a:defRPr sz="3200">
                <a:solidFill>
                  <a:srgbClr val="3E3D2D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>
              <a:defRPr sz="3200">
                <a:solidFill>
                  <a:srgbClr val="3E3D2D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algn="ctr"/>
            <a:r>
              <a:rPr lang="en-US" sz="4400" spc="600" dirty="0"/>
              <a:t>Thank you!!</a:t>
            </a:r>
            <a:br>
              <a:rPr lang="en-US" sz="4400" spc="600" dirty="0"/>
            </a:br>
            <a:r>
              <a:rPr lang="en-US" sz="4400" spc="600" dirty="0"/>
              <a:t>Q&amp;As</a:t>
            </a:r>
          </a:p>
        </p:txBody>
      </p:sp>
      <p:pic>
        <p:nvPicPr>
          <p:cNvPr id="5" name="Picture 4" descr="https://scontent-sin1-1.xx.fbcdn.net/v/t1.0-9/11222295_1029792927051503_6409135175813876143_n.png?oh=1ce4d8eab46a2ab96cc8bca812b9a49f&amp;oe=580C06B5"/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E6E7E7"/>
              </a:clrFrom>
              <a:clrTo>
                <a:srgbClr val="E6E7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1" b="30398"/>
          <a:stretch/>
        </p:blipFill>
        <p:spPr bwMode="auto">
          <a:xfrm>
            <a:off x="1943100" y="914401"/>
            <a:ext cx="5257800" cy="90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5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Fundamental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Chapter 17 – Wrap-up Section</a:t>
            </a:r>
          </a:p>
        </p:txBody>
      </p:sp>
    </p:spTree>
    <p:extLst>
      <p:ext uri="{BB962C8B-B14F-4D97-AF65-F5344CB8AC3E}">
        <p14:creationId xmlns:p14="http://schemas.microsoft.com/office/powerpoint/2010/main" val="374342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Computer System &amp; Network</a:t>
            </a:r>
          </a:p>
          <a:p>
            <a:r>
              <a:rPr lang="en-US" sz="1800" dirty="0"/>
              <a:t>Programming Languages</a:t>
            </a:r>
          </a:p>
          <a:p>
            <a:r>
              <a:rPr lang="en-US" sz="1800" dirty="0"/>
              <a:t>Syntax</a:t>
            </a:r>
          </a:p>
          <a:p>
            <a:pPr lvl="1"/>
            <a:r>
              <a:rPr lang="en-US" sz="1600" dirty="0"/>
              <a:t>Variables &amp; Data  Types</a:t>
            </a:r>
          </a:p>
          <a:p>
            <a:pPr lvl="1"/>
            <a:r>
              <a:rPr lang="en-US" sz="1600" dirty="0"/>
              <a:t>Decision Statement</a:t>
            </a:r>
          </a:p>
          <a:p>
            <a:pPr lvl="1"/>
            <a:r>
              <a:rPr lang="en-US" sz="1600" dirty="0"/>
              <a:t>Repetition</a:t>
            </a:r>
          </a:p>
          <a:p>
            <a:pPr lvl="1"/>
            <a:r>
              <a:rPr lang="en-US" sz="1600" dirty="0"/>
              <a:t>Arrays</a:t>
            </a:r>
          </a:p>
          <a:p>
            <a:pPr lvl="1"/>
            <a:r>
              <a:rPr lang="en-US" sz="1600" dirty="0"/>
              <a:t>Method and Parameters</a:t>
            </a:r>
          </a:p>
          <a:p>
            <a:r>
              <a:rPr lang="en-US" sz="2000" dirty="0"/>
              <a:t>Compilation, Execution</a:t>
            </a:r>
          </a:p>
          <a:p>
            <a:r>
              <a:rPr lang="en-US" sz="2000" dirty="0"/>
              <a:t>Error Handling</a:t>
            </a:r>
          </a:p>
          <a:p>
            <a:r>
              <a:rPr lang="en-US" sz="1800" dirty="0"/>
              <a:t>Programming Concept</a:t>
            </a:r>
          </a:p>
          <a:p>
            <a:r>
              <a:rPr lang="en-US" sz="1800" dirty="0"/>
              <a:t>OOP</a:t>
            </a:r>
          </a:p>
          <a:p>
            <a:r>
              <a:rPr lang="en-US" sz="1800" dirty="0"/>
              <a:t>IDE</a:t>
            </a:r>
          </a:p>
          <a:p>
            <a:r>
              <a:rPr lang="en-US" sz="1800" dirty="0"/>
              <a:t>Data &amp; Database</a:t>
            </a:r>
          </a:p>
          <a:p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learned?</a:t>
            </a:r>
          </a:p>
        </p:txBody>
      </p:sp>
    </p:spTree>
    <p:extLst>
      <p:ext uri="{BB962C8B-B14F-4D97-AF65-F5344CB8AC3E}">
        <p14:creationId xmlns:p14="http://schemas.microsoft.com/office/powerpoint/2010/main" val="35193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Shape 45"/>
          <p:cNvSpPr>
            <a:spLocks noGrp="1"/>
          </p:cNvSpPr>
          <p:nvPr>
            <p:ph type="body" idx="1"/>
          </p:nvPr>
        </p:nvSpPr>
        <p:spPr>
          <a:xfrm>
            <a:off x="457200" y="1219199"/>
            <a:ext cx="8229600" cy="49377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/>
            </a:pPr>
            <a:r>
              <a:rPr sz="2600" dirty="0"/>
              <a:t>After this </a:t>
            </a:r>
            <a:r>
              <a:rPr lang="en-US" sz="2600" dirty="0"/>
              <a:t>course</a:t>
            </a:r>
            <a:r>
              <a:rPr sz="2600" dirty="0"/>
              <a:t>, you should be able to understand</a:t>
            </a:r>
          </a:p>
          <a:p>
            <a:pPr marL="548640" lvl="1" indent="-274320">
              <a:spcBef>
                <a:spcPts val="500"/>
              </a:spcBef>
              <a:buClr>
                <a:srgbClr val="71685A"/>
              </a:buClr>
              <a:defRPr sz="1800"/>
            </a:pPr>
            <a:r>
              <a:rPr lang="en-US" sz="2300" dirty="0">
                <a:solidFill>
                  <a:srgbClr val="3E3D2D"/>
                </a:solidFill>
              </a:rPr>
              <a:t>Fundamental of computer system and information technology</a:t>
            </a:r>
          </a:p>
          <a:p>
            <a:pPr marL="548640" lvl="1" indent="-274320">
              <a:spcBef>
                <a:spcPts val="500"/>
              </a:spcBef>
              <a:buClr>
                <a:srgbClr val="71685A"/>
              </a:buClr>
              <a:defRPr sz="1800"/>
            </a:pPr>
            <a:r>
              <a:rPr lang="en-US" sz="2300" dirty="0">
                <a:solidFill>
                  <a:srgbClr val="3E3D2D"/>
                </a:solidFill>
              </a:rPr>
              <a:t>Fundamental of networking</a:t>
            </a:r>
          </a:p>
          <a:p>
            <a:pPr marL="548640" lvl="1" indent="-274320">
              <a:spcBef>
                <a:spcPts val="500"/>
              </a:spcBef>
              <a:buClr>
                <a:srgbClr val="71685A"/>
              </a:buClr>
              <a:defRPr sz="1800"/>
            </a:pPr>
            <a:r>
              <a:rPr lang="en-US" sz="2300" dirty="0">
                <a:solidFill>
                  <a:srgbClr val="3E3D2D"/>
                </a:solidFill>
              </a:rPr>
              <a:t>Type of programming languages and program development process</a:t>
            </a:r>
          </a:p>
          <a:p>
            <a:pPr marL="548640" lvl="1" indent="-274320">
              <a:spcBef>
                <a:spcPts val="500"/>
              </a:spcBef>
              <a:buClr>
                <a:srgbClr val="71685A"/>
              </a:buClr>
              <a:defRPr sz="1800"/>
            </a:pPr>
            <a:r>
              <a:rPr lang="en-US" sz="2300" dirty="0">
                <a:solidFill>
                  <a:srgbClr val="3E3D2D"/>
                </a:solidFill>
              </a:rPr>
              <a:t>Fundamental of programming syntax and java program development process</a:t>
            </a:r>
          </a:p>
          <a:p>
            <a:pPr marL="548640" lvl="1" indent="-274320">
              <a:spcBef>
                <a:spcPts val="500"/>
              </a:spcBef>
              <a:buClr>
                <a:srgbClr val="71685A"/>
              </a:buClr>
              <a:defRPr sz="1800"/>
            </a:pPr>
            <a:r>
              <a:rPr lang="en-US" sz="2300" dirty="0">
                <a:solidFill>
                  <a:srgbClr val="3E3D2D"/>
                </a:solidFill>
              </a:rPr>
              <a:t>Fundamental of OOP</a:t>
            </a:r>
          </a:p>
          <a:p>
            <a:pPr marL="548640" lvl="1" indent="-274320">
              <a:spcBef>
                <a:spcPts val="500"/>
              </a:spcBef>
              <a:buClr>
                <a:srgbClr val="71685A"/>
              </a:buClr>
              <a:defRPr sz="1800"/>
            </a:pPr>
            <a:r>
              <a:rPr lang="en-US" sz="2300" dirty="0">
                <a:solidFill>
                  <a:srgbClr val="3E3D2D"/>
                </a:solidFill>
              </a:rPr>
              <a:t>Fundamental of database</a:t>
            </a:r>
          </a:p>
          <a:p>
            <a:pPr marL="548640" lvl="1" indent="-274320">
              <a:spcBef>
                <a:spcPts val="500"/>
              </a:spcBef>
              <a:buClr>
                <a:srgbClr val="71685A"/>
              </a:buClr>
              <a:defRPr sz="1800"/>
            </a:pPr>
            <a:r>
              <a:rPr lang="en-US" sz="2300" dirty="0">
                <a:solidFill>
                  <a:srgbClr val="3E3D2D"/>
                </a:solidFill>
              </a:rPr>
              <a:t>Existing IT trends and opportunities</a:t>
            </a:r>
          </a:p>
          <a:p>
            <a:pPr marL="548640" lvl="1" indent="-274320">
              <a:spcBef>
                <a:spcPts val="500"/>
              </a:spcBef>
              <a:buClr>
                <a:srgbClr val="71685A"/>
              </a:buClr>
              <a:defRPr sz="1800"/>
            </a:pPr>
            <a:r>
              <a:rPr lang="en-US" sz="2300" i="1" dirty="0">
                <a:solidFill>
                  <a:srgbClr val="FF0000"/>
                </a:solidFill>
              </a:rPr>
              <a:t>Ability to explore more in-depth knowledge to become professional IT technicians</a:t>
            </a:r>
            <a:endParaRPr sz="2300" dirty="0">
              <a:solidFill>
                <a:srgbClr val="3E3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6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ip of the icebe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058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PFC is just the tip of the iceberg.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do next?</a:t>
            </a:r>
          </a:p>
        </p:txBody>
      </p:sp>
    </p:spTree>
    <p:extLst>
      <p:ext uri="{BB962C8B-B14F-4D97-AF65-F5344CB8AC3E}">
        <p14:creationId xmlns:p14="http://schemas.microsoft.com/office/powerpoint/2010/main" val="37839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ACE-Inspiration Courses Road Map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397" y="2647950"/>
            <a:ext cx="1952625" cy="990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Fundamental</a:t>
            </a:r>
          </a:p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Course</a:t>
            </a:r>
          </a:p>
        </p:txBody>
      </p:sp>
      <p:sp>
        <p:nvSpPr>
          <p:cNvPr id="7" name="Rectangle 6"/>
          <p:cNvSpPr/>
          <p:nvPr/>
        </p:nvSpPr>
        <p:spPr>
          <a:xfrm>
            <a:off x="2486022" y="2647950"/>
            <a:ext cx="1952625" cy="990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Programming Specialized Course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19647" y="2647950"/>
            <a:ext cx="1952625" cy="990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Advance Course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52397" y="2057400"/>
            <a:ext cx="1952625" cy="5334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2.5 Months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486022" y="2057400"/>
            <a:ext cx="1952625" cy="5334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3.5 Months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86022" y="3810000"/>
            <a:ext cx="1952625" cy="1219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latin typeface="Segoe Condensed" panose="020B0606040200020203" pitchFamily="34" charset="0"/>
                <a:cs typeface="Segoe UI" panose="020B0502040204020203" pitchFamily="34" charset="0"/>
              </a:rPr>
              <a:t>Java Web Developer</a:t>
            </a:r>
          </a:p>
          <a:p>
            <a:pPr algn="ctr"/>
            <a:r>
              <a:rPr lang="en-US" sz="1400" dirty="0">
                <a:latin typeface="Segoe Condensed" panose="020B0606040200020203" pitchFamily="34" charset="0"/>
                <a:cs typeface="Segoe UI" panose="020B0502040204020203" pitchFamily="34" charset="0"/>
              </a:rPr>
              <a:t>PHP Web Developer</a:t>
            </a:r>
          </a:p>
          <a:p>
            <a:pPr algn="ctr"/>
            <a:r>
              <a:rPr lang="en-US" sz="1400" dirty="0">
                <a:latin typeface="Segoe Condensed" panose="020B0606040200020203" pitchFamily="34" charset="0"/>
                <a:cs typeface="Segoe UI" panose="020B0502040204020203" pitchFamily="34" charset="0"/>
              </a:rPr>
              <a:t>.NET Web Developer</a:t>
            </a:r>
          </a:p>
          <a:p>
            <a:pPr algn="ctr"/>
            <a:r>
              <a:rPr lang="en-US" sz="1400" dirty="0">
                <a:latin typeface="Segoe Condensed" panose="020B0606040200020203" pitchFamily="34" charset="0"/>
                <a:cs typeface="Segoe UI" panose="020B0502040204020203" pitchFamily="34" charset="0"/>
              </a:rPr>
              <a:t>Android Developer</a:t>
            </a:r>
          </a:p>
          <a:p>
            <a:pPr algn="ctr"/>
            <a:r>
              <a:rPr lang="en-US" sz="1400" dirty="0">
                <a:latin typeface="Segoe Condensed" panose="020B0606040200020203" pitchFamily="34" charset="0"/>
                <a:cs typeface="Segoe UI" panose="020B0502040204020203" pitchFamily="34" charset="0"/>
              </a:rPr>
              <a:t>iOS Developer</a:t>
            </a:r>
          </a:p>
          <a:p>
            <a:pPr algn="ctr"/>
            <a:endParaRPr lang="en-US" sz="1400" dirty="0">
              <a:latin typeface="Segoe Condensed" panose="020B0606040200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819647" y="2057400"/>
            <a:ext cx="1952625" cy="5334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3 Months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19647" y="3810000"/>
            <a:ext cx="1952625" cy="1219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latin typeface="Segoe Condensed" panose="020B0606040200020203" pitchFamily="34" charset="0"/>
                <a:cs typeface="Segoe UI" panose="020B0502040204020203" pitchFamily="34" charset="0"/>
              </a:rPr>
              <a:t>Software Engineering</a:t>
            </a:r>
          </a:p>
          <a:p>
            <a:pPr algn="ctr"/>
            <a:r>
              <a:rPr lang="en-US" sz="1400" dirty="0">
                <a:latin typeface="Segoe Condensed" panose="020B0606040200020203" pitchFamily="34" charset="0"/>
                <a:cs typeface="Segoe UI" panose="020B0502040204020203" pitchFamily="34" charset="0"/>
              </a:rPr>
              <a:t>Enterprise Developer</a:t>
            </a:r>
          </a:p>
          <a:p>
            <a:pPr algn="ctr"/>
            <a:endParaRPr lang="en-US" sz="1400" dirty="0">
              <a:latin typeface="Segoe Condensed" panose="020B0606040200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397" y="3810000"/>
            <a:ext cx="1952625" cy="1219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latin typeface="Segoe Condensed" panose="020B0606040200020203" pitchFamily="34" charset="0"/>
                <a:cs typeface="Segoe UI" panose="020B0502040204020203" pitchFamily="34" charset="0"/>
              </a:rPr>
              <a:t>Programming Fundamental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Segoe Condensed" panose="020B0606040200020203" pitchFamily="34" charset="0"/>
                <a:cs typeface="Segoe UI" panose="020B0502040204020203" pitchFamily="34" charset="0"/>
              </a:rPr>
              <a:t>Web Basic</a:t>
            </a:r>
          </a:p>
          <a:p>
            <a:pPr algn="ctr"/>
            <a:endParaRPr lang="en-US" sz="1400" dirty="0">
              <a:latin typeface="Segoe Condensed" panose="020B0606040200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dirty="0">
                <a:latin typeface="Segoe Condensed" panose="020B0606040200020203" pitchFamily="34" charset="0"/>
                <a:cs typeface="Segoe UI" panose="020B0502040204020203" pitchFamily="34" charset="0"/>
              </a:rPr>
              <a:t>Japanese, English  Language Course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53272" y="2647950"/>
            <a:ext cx="1952625" cy="990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Management Course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53272" y="3810000"/>
            <a:ext cx="1952625" cy="1219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latin typeface="Segoe Condensed" panose="020B0606040200020203" pitchFamily="34" charset="0"/>
                <a:cs typeface="Segoe UI" panose="020B0502040204020203" pitchFamily="34" charset="0"/>
              </a:rPr>
              <a:t>Project Management</a:t>
            </a:r>
          </a:p>
          <a:p>
            <a:pPr algn="ctr"/>
            <a:endParaRPr lang="en-US" sz="1400" dirty="0">
              <a:latin typeface="Segoe Condensed" panose="020B0606040200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153271" y="2057400"/>
            <a:ext cx="1952625" cy="5334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2 Months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457445" y="1143000"/>
            <a:ext cx="1981202" cy="457200"/>
            <a:chOff x="2476495" y="5224849"/>
            <a:chExt cx="1981202" cy="457200"/>
          </a:xfrm>
        </p:grpSpPr>
        <p:sp>
          <p:nvSpPr>
            <p:cNvPr id="19" name="5-Point Star 18"/>
            <p:cNvSpPr/>
            <p:nvPr/>
          </p:nvSpPr>
          <p:spPr>
            <a:xfrm>
              <a:off x="2476495" y="5224849"/>
              <a:ext cx="685800" cy="457200"/>
            </a:xfrm>
            <a:prstGeom prst="star5">
              <a:avLst/>
            </a:prstGeom>
            <a:solidFill>
              <a:srgbClr val="FF00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95619" y="5372100"/>
              <a:ext cx="1362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Condensed" panose="020B0606040200020203" pitchFamily="34" charset="0"/>
                </a:rPr>
                <a:t>Pre-Test required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33922" y="1215419"/>
            <a:ext cx="1981202" cy="457200"/>
            <a:chOff x="2476495" y="5224849"/>
            <a:chExt cx="1981202" cy="457200"/>
          </a:xfrm>
        </p:grpSpPr>
        <p:sp>
          <p:nvSpPr>
            <p:cNvPr id="22" name="5-Point Star 21"/>
            <p:cNvSpPr/>
            <p:nvPr/>
          </p:nvSpPr>
          <p:spPr>
            <a:xfrm>
              <a:off x="2476495" y="5224849"/>
              <a:ext cx="685800" cy="457200"/>
            </a:xfrm>
            <a:prstGeom prst="star5">
              <a:avLst/>
            </a:prstGeom>
            <a:solidFill>
              <a:srgbClr val="FF00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95619" y="5304830"/>
              <a:ext cx="1362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Condensed" panose="020B0606040200020203" pitchFamily="34" charset="0"/>
                </a:rPr>
                <a:t>Pre-Test required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10400" y="1219200"/>
            <a:ext cx="1981202" cy="457200"/>
            <a:chOff x="2476495" y="5224849"/>
            <a:chExt cx="1981202" cy="457200"/>
          </a:xfrm>
        </p:grpSpPr>
        <p:sp>
          <p:nvSpPr>
            <p:cNvPr id="25" name="5-Point Star 24"/>
            <p:cNvSpPr/>
            <p:nvPr/>
          </p:nvSpPr>
          <p:spPr>
            <a:xfrm>
              <a:off x="2476495" y="5224849"/>
              <a:ext cx="685800" cy="457200"/>
            </a:xfrm>
            <a:prstGeom prst="star5">
              <a:avLst/>
            </a:prstGeom>
            <a:solidFill>
              <a:srgbClr val="FF00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95619" y="5372100"/>
              <a:ext cx="1362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Condensed" panose="020B0606040200020203" pitchFamily="34" charset="0"/>
                </a:rPr>
                <a:t>Pre-Test required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076569" y="1600200"/>
            <a:ext cx="1428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Condensed" panose="020B0606040200020203" pitchFamily="34" charset="0"/>
              </a:rPr>
              <a:t>Need to pass fundamental with Grade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53046" y="1600200"/>
            <a:ext cx="1428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Condensed" panose="020B0606040200020203" pitchFamily="34" charset="0"/>
              </a:rPr>
              <a:t>Need to pass programming course with Grade 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29524" y="1676400"/>
            <a:ext cx="1428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Condensed" panose="020B0606040200020203" pitchFamily="34" charset="0"/>
              </a:rPr>
              <a:t>Must have team work experiences</a:t>
            </a:r>
          </a:p>
        </p:txBody>
      </p:sp>
      <p:sp>
        <p:nvSpPr>
          <p:cNvPr id="30" name="Right Brace 29"/>
          <p:cNvSpPr/>
          <p:nvPr/>
        </p:nvSpPr>
        <p:spPr>
          <a:xfrm rot="5400000">
            <a:off x="914400" y="4419600"/>
            <a:ext cx="381000" cy="1752600"/>
          </a:xfrm>
          <a:prstGeom prst="rightBrace">
            <a:avLst>
              <a:gd name="adj1" fmla="val 50833"/>
              <a:gd name="adj2" fmla="val 50000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2397" y="5638800"/>
            <a:ext cx="1952625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Learner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86022" y="5638800"/>
            <a:ext cx="1952625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Junior Developer</a:t>
            </a:r>
          </a:p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(Web, Mobile, Desktop)</a:t>
            </a:r>
          </a:p>
        </p:txBody>
      </p:sp>
      <p:sp>
        <p:nvSpPr>
          <p:cNvPr id="33" name="Right Brace 32"/>
          <p:cNvSpPr/>
          <p:nvPr/>
        </p:nvSpPr>
        <p:spPr>
          <a:xfrm rot="5400000">
            <a:off x="3271834" y="4448175"/>
            <a:ext cx="381000" cy="1752600"/>
          </a:xfrm>
          <a:prstGeom prst="rightBrace">
            <a:avLst>
              <a:gd name="adj1" fmla="val 50833"/>
              <a:gd name="adj2" fmla="val 50000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29175" y="5638800"/>
            <a:ext cx="1952625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Junior Software Engineer, Developer</a:t>
            </a:r>
          </a:p>
        </p:txBody>
      </p:sp>
      <p:sp>
        <p:nvSpPr>
          <p:cNvPr id="35" name="Right Brace 34"/>
          <p:cNvSpPr/>
          <p:nvPr/>
        </p:nvSpPr>
        <p:spPr>
          <a:xfrm rot="5400000">
            <a:off x="5614987" y="4448175"/>
            <a:ext cx="381000" cy="1752600"/>
          </a:xfrm>
          <a:prstGeom prst="rightBrace">
            <a:avLst>
              <a:gd name="adj1" fmla="val 50833"/>
              <a:gd name="adj2" fmla="val 50000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53272" y="5638800"/>
            <a:ext cx="1952625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Team Leader, Project Manager</a:t>
            </a:r>
          </a:p>
        </p:txBody>
      </p:sp>
      <p:sp>
        <p:nvSpPr>
          <p:cNvPr id="37" name="Right Brace 36"/>
          <p:cNvSpPr/>
          <p:nvPr/>
        </p:nvSpPr>
        <p:spPr>
          <a:xfrm rot="5400000">
            <a:off x="7939084" y="4448175"/>
            <a:ext cx="381000" cy="1752600"/>
          </a:xfrm>
          <a:prstGeom prst="rightBrace">
            <a:avLst>
              <a:gd name="adj1" fmla="val 50833"/>
              <a:gd name="adj2" fmla="val 50000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? -April-2018</a:t>
            </a:r>
          </a:p>
          <a:p>
            <a:r>
              <a:rPr lang="en-US" sz="2400" dirty="0"/>
              <a:t>Any time?</a:t>
            </a:r>
          </a:p>
          <a:p>
            <a:endParaRPr lang="en-US" sz="2400" dirty="0"/>
          </a:p>
          <a:p>
            <a:r>
              <a:rPr lang="en-US" sz="2400" dirty="0"/>
              <a:t>Paper based</a:t>
            </a:r>
          </a:p>
          <a:p>
            <a:r>
              <a:rPr lang="en-US" sz="2400" dirty="0"/>
              <a:t>Need 50% to pass the exam with C Grade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302863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place to share anything for ACE Inspiration Student as well as update from training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Inspiration Alumni Group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t="1178" r="668" b="1515"/>
          <a:stretch/>
        </p:blipFill>
        <p:spPr bwMode="auto">
          <a:xfrm>
            <a:off x="571500" y="2624138"/>
            <a:ext cx="7758113" cy="27527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4788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67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64" y="-5993"/>
            <a:ext cx="6477001" cy="1143000"/>
          </a:xfrm>
        </p:spPr>
        <p:txBody>
          <a:bodyPr/>
          <a:lstStyle/>
          <a:p>
            <a:r>
              <a:rPr lang="en-US"/>
              <a:t>Feedback from PFC 06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161" y="1213207"/>
            <a:ext cx="8229600" cy="5029200"/>
          </a:xfrm>
        </p:spPr>
        <p:txBody>
          <a:bodyPr/>
          <a:lstStyle/>
          <a:p>
            <a:r>
              <a:rPr lang="en-US" dirty="0"/>
              <a:t>More homework is required.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D96292-99E5-4A56-9678-C55BDE66EE5A}"/>
              </a:ext>
            </a:extLst>
          </p:cNvPr>
          <p:cNvSpPr/>
          <p:nvPr/>
        </p:nvSpPr>
        <p:spPr>
          <a:xfrm>
            <a:off x="2971800" y="1752598"/>
            <a:ext cx="3657604" cy="36576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C24B5F-02C3-4A67-81E6-3C03B7A35481}"/>
              </a:ext>
            </a:extLst>
          </p:cNvPr>
          <p:cNvSpPr/>
          <p:nvPr/>
        </p:nvSpPr>
        <p:spPr>
          <a:xfrm>
            <a:off x="3706761" y="32766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41CB8-8969-4603-9595-9E8AE996045E}"/>
              </a:ext>
            </a:extLst>
          </p:cNvPr>
          <p:cNvSpPr/>
          <p:nvPr/>
        </p:nvSpPr>
        <p:spPr>
          <a:xfrm>
            <a:off x="4800602" y="32766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51AEEF4-1090-4971-A7DA-DE05916A7D72}"/>
              </a:ext>
            </a:extLst>
          </p:cNvPr>
          <p:cNvSpPr/>
          <p:nvPr/>
        </p:nvSpPr>
        <p:spPr>
          <a:xfrm>
            <a:off x="3643100" y="3139100"/>
            <a:ext cx="1645920" cy="1998407"/>
          </a:xfrm>
          <a:prstGeom prst="arc">
            <a:avLst>
              <a:gd name="adj1" fmla="val 21305092"/>
              <a:gd name="adj2" fmla="val 10970147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7F382E-2069-4E33-A571-0FA0A7D9DB18}"/>
              </a:ext>
            </a:extLst>
          </p:cNvPr>
          <p:cNvSpPr/>
          <p:nvPr/>
        </p:nvSpPr>
        <p:spPr>
          <a:xfrm>
            <a:off x="5562600" y="25908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882EA6-BC89-4B8D-B5BD-5404E24BBB60}"/>
              </a:ext>
            </a:extLst>
          </p:cNvPr>
          <p:cNvSpPr/>
          <p:nvPr/>
        </p:nvSpPr>
        <p:spPr>
          <a:xfrm>
            <a:off x="5410200" y="2667000"/>
            <a:ext cx="533400" cy="533400"/>
          </a:xfrm>
          <a:prstGeom prst="ellipse">
            <a:avLst/>
          </a:prstGeom>
          <a:solidFill>
            <a:srgbClr val="C9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29A67F-70B2-4131-A3BF-E4270A9F9E19}"/>
              </a:ext>
            </a:extLst>
          </p:cNvPr>
          <p:cNvCxnSpPr>
            <a:cxnSpLocks/>
            <a:stCxn id="13" idx="2"/>
            <a:endCxn id="13" idx="0"/>
          </p:cNvCxnSpPr>
          <p:nvPr/>
        </p:nvCxnSpPr>
        <p:spPr>
          <a:xfrm flipV="1">
            <a:off x="3643784" y="4067709"/>
            <a:ext cx="1643180" cy="298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09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ustom 1">
      <a:majorFont>
        <a:latin typeface="Book Antiqua"/>
        <a:ea typeface=""/>
        <a:cs typeface=""/>
      </a:majorFont>
      <a:minorFont>
        <a:latin typeface="Arno Pro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1324</TotalTime>
  <Words>286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Arno Pro</vt:lpstr>
      <vt:lpstr>Calibri</vt:lpstr>
      <vt:lpstr>Segoe Condensed</vt:lpstr>
      <vt:lpstr>Segoe UI</vt:lpstr>
      <vt:lpstr>Wingdings</vt:lpstr>
      <vt:lpstr>Wingdings 3</vt:lpstr>
      <vt:lpstr>Origin</vt:lpstr>
      <vt:lpstr>Programming Fundamental Course</vt:lpstr>
      <vt:lpstr>What we have learned?</vt:lpstr>
      <vt:lpstr>Course Objectives</vt:lpstr>
      <vt:lpstr>What should I do next?</vt:lpstr>
      <vt:lpstr>ACE-Inspiration Courses Road Map</vt:lpstr>
      <vt:lpstr>Exam</vt:lpstr>
      <vt:lpstr>ACE Inspiration Alumni Group</vt:lpstr>
      <vt:lpstr>PowerPoint Presentation</vt:lpstr>
      <vt:lpstr>Feedback from PFC 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 Course</dc:title>
  <dc:creator>Zaw Win Htun</dc:creator>
  <cp:lastModifiedBy>acei07</cp:lastModifiedBy>
  <cp:revision>139</cp:revision>
  <dcterms:created xsi:type="dcterms:W3CDTF">2006-08-16T00:00:00Z</dcterms:created>
  <dcterms:modified xsi:type="dcterms:W3CDTF">2019-09-24T17:27:14Z</dcterms:modified>
</cp:coreProperties>
</file>