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p:scale>
          <a:sx n="72" d="100"/>
          <a:sy n="72" d="100"/>
        </p:scale>
        <p:origin x="852" y="38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dirty="0"/>
          </a:p>
        </p:txBody>
      </p:sp>
    </p:spTree>
    <p:extLst>
      <p:ext uri="{BB962C8B-B14F-4D97-AF65-F5344CB8AC3E}">
        <p14:creationId xmlns:p14="http://schemas.microsoft.com/office/powerpoint/2010/main" val="226041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dirty="0"/>
          </a:p>
        </p:txBody>
      </p:sp>
    </p:spTree>
    <p:extLst>
      <p:ext uri="{BB962C8B-B14F-4D97-AF65-F5344CB8AC3E}">
        <p14:creationId xmlns:p14="http://schemas.microsoft.com/office/powerpoint/2010/main" val="200176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dirty="0"/>
          </a:p>
        </p:txBody>
      </p:sp>
    </p:spTree>
    <p:extLst>
      <p:ext uri="{BB962C8B-B14F-4D97-AF65-F5344CB8AC3E}">
        <p14:creationId xmlns:p14="http://schemas.microsoft.com/office/powerpoint/2010/main" val="154382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dirty="0"/>
          </a:p>
        </p:txBody>
      </p:sp>
    </p:spTree>
    <p:extLst>
      <p:ext uri="{BB962C8B-B14F-4D97-AF65-F5344CB8AC3E}">
        <p14:creationId xmlns:p14="http://schemas.microsoft.com/office/powerpoint/2010/main" val="2890237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dirty="0"/>
          </a:p>
        </p:txBody>
      </p:sp>
    </p:spTree>
    <p:extLst>
      <p:ext uri="{BB962C8B-B14F-4D97-AF65-F5344CB8AC3E}">
        <p14:creationId xmlns:p14="http://schemas.microsoft.com/office/powerpoint/2010/main" val="314910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ataplatform.cloud.ibm.com/dashboards/b51ce96d-0cd0-4ec5-966b-cbcff0edbe75/view/623fc6161f88009e40d0eee407cd29057d33255ab3bb810683d77b495a637397f36b1094c82e495fdd175062a5e8415bcb" TargetMode="External"/><Relationship Id="rId1" Type="http://schemas.openxmlformats.org/officeDocument/2006/relationships/slideLayout" Target="../slideLayouts/slideLayout4.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utm_medium=Exinfluencer&amp;utm_source=Exinfluencer&amp;utm_content=000026UJ&amp;utm_term=10006555&amp;utm_id=NA-SkillsNetwork-Channel-SkillsNetworkCoursesIBMDA0321ENSkillsNetwork21426264-2021-01-01" TargetMode="External"/><Relationship Id="rId7" Type="http://schemas.openxmlformats.org/officeDocument/2006/relationships/image" Target="../media/image29.png"/><Relationship Id="rId2" Type="http://schemas.openxmlformats.org/officeDocument/2006/relationships/hyperlink" Target="https://cf-courses-data.s3.us.cloud-object-storage.appdomain.cloud/IBM-DA0321EN-SkillsNetwork/LargeData/m1_survey_data.csv?utm_medium=Exinfluencer&amp;utm_source=Exinfluencer&amp;utm_content=000026UJ&amp;utm_term=10006555&amp;utm_id=NA-SkillsNetwork-wwwcourseraorg-SkillsNetworkCoursesIBMDA0321ENSkillsNetwork21426264-2021-01-01" TargetMode="External"/><Relationship Id="rId1" Type="http://schemas.openxmlformats.org/officeDocument/2006/relationships/slideLayout" Target="../slideLayouts/slideLayout4.xml"/><Relationship Id="rId6" Type="http://schemas.openxmlformats.org/officeDocument/2006/relationships/hyperlink" Target="https://cf-courses-data.s3.us.cloud-object-storage.appdomain.cloud/IBM-DA0321EN-SkillsNetwork/labs/datasets/Programming_Languages.html" TargetMode="External"/><Relationship Id="rId5" Type="http://schemas.openxmlformats.org/officeDocument/2006/relationships/hyperlink" Target="https://cf-courses-data.s3.us.cloud-object-storage.appdomain.cloud/IBM-DA0321EN-SkillsNetwork/labs/module%201/Accessing%20Data%20Using%20APIs/jobs.json" TargetMode="External"/><Relationship Id="rId4" Type="http://schemas.openxmlformats.org/officeDocument/2006/relationships/hyperlink" Target="https://cf-courses-data.s3.us.cloud-object-storage.appdomain.cloud/IBM-DA0321EN-SkillsNetwork/LargeData/m5_survey_data_technologies_normalised.csv?utm_medium=Exinfluencer&amp;utm_source=Exinfluencer&amp;utm_content=000026UJ&amp;utm_term=10006555&amp;utm_id=NA-SkillsNetwork-Channel-SkillsNetworkCoursesIBMDA0321ENSkillsNetwork21426264-2021-01-01"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181600" cy="1325563"/>
          </a:xfrm>
        </p:spPr>
        <p:txBody>
          <a:bodyPr anchor="ctr">
            <a:normAutofit fontScale="90000"/>
          </a:bodyPr>
          <a:lstStyle/>
          <a:p>
            <a:r>
              <a:rPr lang="en-US" dirty="0">
                <a:solidFill>
                  <a:srgbClr val="0E659B"/>
                </a:solidFill>
              </a:rPr>
              <a:t>Analysis of 2019 Stack Overflow Developer Survey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5116151"/>
            <a:ext cx="5181600" cy="1060811"/>
          </a:xfrm>
        </p:spPr>
        <p:txBody>
          <a:bodyPr>
            <a:normAutofit/>
          </a:bodyPr>
          <a:lstStyle/>
          <a:p>
            <a:pPr marL="0" indent="0">
              <a:buNone/>
            </a:pPr>
            <a:r>
              <a:rPr lang="en-US" dirty="0"/>
              <a:t>Phone Sett Paing</a:t>
            </a:r>
          </a:p>
          <a:p>
            <a:pPr marL="0" indent="0">
              <a:buNone/>
            </a:pPr>
            <a:r>
              <a:rPr lang="en-US" dirty="0"/>
              <a:t>April 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a:bodyPr>
          <a:lstStyle/>
          <a:p>
            <a:pPr marL="0" indent="0">
              <a:buNone/>
            </a:pPr>
            <a:r>
              <a:rPr lang="en-US" dirty="0"/>
              <a:t>Findings</a:t>
            </a:r>
          </a:p>
          <a:p>
            <a:pPr marL="0" indent="0">
              <a:buNone/>
            </a:pPr>
            <a:endParaRPr lang="en-US" dirty="0"/>
          </a:p>
          <a:p>
            <a:r>
              <a:rPr lang="en-US" sz="2400" dirty="0"/>
              <a:t>Increasing interest in PostgreSQL and MongoDB.</a:t>
            </a:r>
          </a:p>
          <a:p>
            <a:r>
              <a:rPr lang="en-US" sz="2400" dirty="0"/>
              <a:t>Decreasing interest in MySQL.</a:t>
            </a:r>
          </a:p>
          <a:p>
            <a:r>
              <a:rPr lang="en-US" sz="2400" dirty="0"/>
              <a:t>Lost of interest in Microsoft SQL Server and SQLite while gain of interest in Redis and Elasticsearch.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a:bodyPr>
          <a:lstStyle/>
          <a:p>
            <a:pPr marL="0" indent="0">
              <a:buNone/>
            </a:pPr>
            <a:r>
              <a:rPr lang="en-US" dirty="0"/>
              <a:t>Implications</a:t>
            </a:r>
          </a:p>
          <a:p>
            <a:pPr marL="0" indent="0">
              <a:buNone/>
            </a:pPr>
            <a:endParaRPr lang="en-US" dirty="0"/>
          </a:p>
          <a:p>
            <a:r>
              <a:rPr lang="en-US" sz="2400" dirty="0"/>
              <a:t>Developers prefer to use open-source databases.</a:t>
            </a:r>
          </a:p>
          <a:p>
            <a:r>
              <a:rPr lang="en-US" sz="2400" dirty="0"/>
              <a:t>Increasing interest in NoSQL databases, due to an increase need in handling structure and non-structure data for social media and web applications.</a:t>
            </a:r>
          </a:p>
          <a:p>
            <a:r>
              <a:rPr lang="en-US" sz="2400" dirty="0"/>
              <a:t>Increase of interest in real-time databases, due to an increase popularity in Internet of Things (IoT) devices.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31836" y="2198809"/>
            <a:ext cx="7068725" cy="2569239"/>
          </a:xfrm>
        </p:spPr>
        <p:txBody>
          <a:bodyPr>
            <a:normAutofit lnSpcReduction="10000"/>
          </a:bodyPr>
          <a:lstStyle/>
          <a:p>
            <a:pPr marL="0" indent="0">
              <a:buNone/>
            </a:pPr>
            <a:r>
              <a:rPr lang="en-GB" sz="2400" dirty="0"/>
              <a:t>The following link contains the full, interactive Cognos dashboard:</a:t>
            </a:r>
          </a:p>
          <a:p>
            <a:pPr marL="0" indent="0">
              <a:buNone/>
            </a:pPr>
            <a:endParaRPr lang="en-GB" sz="2400" dirty="0"/>
          </a:p>
          <a:p>
            <a:pPr marL="0" indent="0">
              <a:buNone/>
            </a:pPr>
            <a:r>
              <a:rPr lang="en-GB" sz="2400" b="1" u="sng" dirty="0">
                <a:hlinkClick r:id="rId2"/>
              </a:rPr>
              <a:t>Click here to open the dashboard </a:t>
            </a:r>
            <a:r>
              <a:rPr lang="en-GB" sz="1600" b="1" u="sng" dirty="0">
                <a:hlinkClick r:id="rId2"/>
              </a:rPr>
              <a:t>(Ctrl+Click)</a:t>
            </a:r>
            <a:endParaRPr lang="en-GB" sz="1600" b="1" u="sng" dirty="0"/>
          </a:p>
          <a:p>
            <a:pPr marL="0" indent="0">
              <a:buNone/>
            </a:pPr>
            <a:endParaRPr lang="en-GB" sz="1600" b="1" u="sng" dirty="0"/>
          </a:p>
          <a:p>
            <a:pPr marL="0" indent="0">
              <a:buNone/>
            </a:pPr>
            <a:r>
              <a:rPr lang="en-GB" sz="2400" dirty="0"/>
              <a:t>Screenshots of the dashboard are shown in the next three slides.</a:t>
            </a:r>
            <a:endParaRPr lang="en-US" sz="2200" b="1" u="sng" dirty="0"/>
          </a:p>
        </p:txBody>
      </p:sp>
      <p:pic>
        <p:nvPicPr>
          <p:cNvPr id="6" name="Picture 5">
            <a:extLst>
              <a:ext uri="{FF2B5EF4-FFF2-40B4-BE49-F238E27FC236}">
                <a16:creationId xmlns:a16="http://schemas.microsoft.com/office/drawing/2014/main" id="{818B8F5F-1ADB-4996-90C0-A034D589B61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3510" y1="25000" x2="43510" y2="25000"/>
                        <a14:foregroundMark x1="56010" y1="25481" x2="56010" y2="25481"/>
                        <a14:foregroundMark x1="51683" y1="18269" x2="51683" y2="18269"/>
                        <a14:foregroundMark x1="26683" y1="75481" x2="26683" y2="75481"/>
                        <a14:foregroundMark x1="29567" y1="66827" x2="29567" y2="66827"/>
                        <a14:foregroundMark x1="46875" y1="77163" x2="46875" y2="77163"/>
                        <a14:foregroundMark x1="49519" y1="68269" x2="49519" y2="68269"/>
                        <a14:foregroundMark x1="68990" y1="67548" x2="68990" y2="67548"/>
                        <a14:foregroundMark x1="69712" y1="76202" x2="69712" y2="76202"/>
                        <a14:foregroundMark x1="35817" y1="49038" x2="35817" y2="49038"/>
                        <a14:foregroundMark x1="62740" y1="51683" x2="62740" y2="51683"/>
                        <a14:foregroundMark x1="62740" y1="48317" x2="62740" y2="48317"/>
                        <a14:foregroundMark x1="62740" y1="44952" x2="62740" y2="44952"/>
                        <a14:foregroundMark x1="62740" y1="42067" x2="62740" y2="42067"/>
                        <a14:foregroundMark x1="62019" y1="38462" x2="62019" y2="38462"/>
                        <a14:foregroundMark x1="39423" y1="43990" x2="39423" y2="43990"/>
                        <a14:backgroundMark x1="26683" y1="17788" x2="26683" y2="17788"/>
                      </a14:backgroundRemoval>
                    </a14:imgEffect>
                  </a14:imgLayer>
                </a14:imgProps>
              </a:ext>
            </a:extLst>
          </a:blip>
          <a:stretch>
            <a:fillRect/>
          </a:stretch>
        </p:blipFill>
        <p:spPr>
          <a:xfrm>
            <a:off x="838200" y="1901819"/>
            <a:ext cx="3052800" cy="3052800"/>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A: CURRENT TECHNOLOGY USAGE</a:t>
            </a:r>
          </a:p>
        </p:txBody>
      </p:sp>
      <p:pic>
        <p:nvPicPr>
          <p:cNvPr id="6" name="Content Placeholder 5">
            <a:extLst>
              <a:ext uri="{FF2B5EF4-FFF2-40B4-BE49-F238E27FC236}">
                <a16:creationId xmlns:a16="http://schemas.microsoft.com/office/drawing/2014/main" id="{7A68F493-8F6F-4F1F-B5A1-9A8D89F92C27}"/>
              </a:ext>
            </a:extLst>
          </p:cNvPr>
          <p:cNvPicPr>
            <a:picLocks noGrp="1" noChangeAspect="1"/>
          </p:cNvPicPr>
          <p:nvPr>
            <p:ph idx="1"/>
          </p:nvPr>
        </p:nvPicPr>
        <p:blipFill>
          <a:blip r:embed="rId2"/>
          <a:stretch>
            <a:fillRect/>
          </a:stretch>
        </p:blipFill>
        <p:spPr>
          <a:xfrm>
            <a:off x="1894114" y="1336902"/>
            <a:ext cx="8403771" cy="4989040"/>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B: FUTURE TECHNOLOGY TREND</a:t>
            </a:r>
          </a:p>
        </p:txBody>
      </p:sp>
      <p:pic>
        <p:nvPicPr>
          <p:cNvPr id="6" name="Content Placeholder 5">
            <a:extLst>
              <a:ext uri="{FF2B5EF4-FFF2-40B4-BE49-F238E27FC236}">
                <a16:creationId xmlns:a16="http://schemas.microsoft.com/office/drawing/2014/main" id="{78BE0436-8AAA-4EBC-BF42-AB8AFDA20760}"/>
              </a:ext>
            </a:extLst>
          </p:cNvPr>
          <p:cNvPicPr>
            <a:picLocks noGrp="1" noChangeAspect="1"/>
          </p:cNvPicPr>
          <p:nvPr>
            <p:ph idx="1"/>
          </p:nvPr>
        </p:nvPicPr>
        <p:blipFill>
          <a:blip r:embed="rId3"/>
          <a:stretch>
            <a:fillRect/>
          </a:stretch>
        </p:blipFill>
        <p:spPr>
          <a:xfrm>
            <a:off x="1893642" y="1336899"/>
            <a:ext cx="8404715" cy="4989600"/>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C: DEMOGRAPHICS</a:t>
            </a:r>
          </a:p>
        </p:txBody>
      </p:sp>
      <p:pic>
        <p:nvPicPr>
          <p:cNvPr id="6" name="Content Placeholder 5">
            <a:extLst>
              <a:ext uri="{FF2B5EF4-FFF2-40B4-BE49-F238E27FC236}">
                <a16:creationId xmlns:a16="http://schemas.microsoft.com/office/drawing/2014/main" id="{78289E67-36F4-424B-8C5D-BF7E909473E9}"/>
              </a:ext>
            </a:extLst>
          </p:cNvPr>
          <p:cNvPicPr>
            <a:picLocks noGrp="1" noChangeAspect="1"/>
          </p:cNvPicPr>
          <p:nvPr>
            <p:ph idx="1"/>
          </p:nvPr>
        </p:nvPicPr>
        <p:blipFill>
          <a:blip r:embed="rId2"/>
          <a:stretch>
            <a:fillRect/>
          </a:stretch>
        </p:blipFill>
        <p:spPr>
          <a:xfrm>
            <a:off x="1884182" y="1336902"/>
            <a:ext cx="8423635" cy="4989600"/>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37911"/>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915886"/>
            <a:ext cx="5181600" cy="3864427"/>
          </a:xfrm>
        </p:spPr>
        <p:txBody>
          <a:bodyPr>
            <a:normAutofit lnSpcReduction="10000"/>
          </a:bodyPr>
          <a:lstStyle/>
          <a:p>
            <a:pPr marL="0" indent="0">
              <a:buNone/>
            </a:pPr>
            <a:r>
              <a:rPr lang="en-US" sz="2200" dirty="0"/>
              <a:t>The findings yield insights into the following questions:</a:t>
            </a:r>
          </a:p>
          <a:p>
            <a:r>
              <a:rPr lang="en-US" sz="1900" dirty="0"/>
              <a:t>What are the top programming languages in demand and their future trend?</a:t>
            </a:r>
          </a:p>
          <a:p>
            <a:r>
              <a:rPr lang="en-US" sz="1900" dirty="0"/>
              <a:t>What are the top database skills in demand and their future trend?</a:t>
            </a:r>
          </a:p>
          <a:p>
            <a:r>
              <a:rPr lang="en-US" sz="1900" dirty="0"/>
              <a:t>Team of consultant with which skill will be needed?</a:t>
            </a:r>
          </a:p>
          <a:p>
            <a:r>
              <a:rPr lang="en-US" sz="1900" dirty="0"/>
              <a:t>Which trainings should you provide to your employees?</a:t>
            </a:r>
          </a:p>
          <a:p>
            <a:r>
              <a:rPr lang="en-US" sz="1900" dirty="0"/>
              <a:t>Should you train your existing team of consultants or hire new team of consultants?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sz="2200" dirty="0"/>
              <a:t>JavaScript and HTML/CSS are the most used languages for this year and the next. </a:t>
            </a:r>
          </a:p>
          <a:p>
            <a:r>
              <a:rPr lang="en-US" sz="2200" dirty="0"/>
              <a:t>Increase of interest in Python and TypeScript.</a:t>
            </a:r>
          </a:p>
          <a:p>
            <a:r>
              <a:rPr lang="en-US" sz="2200" dirty="0"/>
              <a:t>Increase of interest in PostgreSQL, MongoDB, Redis and Elasticsearch.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sz="2200" dirty="0"/>
              <a:t>Since Web Development languages are the most used programming languages among developer, Web development is still in high demand.</a:t>
            </a:r>
          </a:p>
          <a:p>
            <a:r>
              <a:rPr lang="en-US" sz="2200" dirty="0"/>
              <a:t>Increase usage of Python might be due to increasing demands in Data Science, Deep Learning AI and Machine Learning.</a:t>
            </a:r>
          </a:p>
          <a:p>
            <a:r>
              <a:rPr lang="en-US" sz="2200" dirty="0"/>
              <a:t>Increase usage of NoSQL databases as it is more scalable, provide superior performance and are easy for developers to work with. Apart form these it might also be due to growing needs to handle big unstructured data.</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4"/>
            <a:ext cx="6809509" cy="4488089"/>
          </a:xfrm>
        </p:spPr>
        <p:txBody>
          <a:bodyPr>
            <a:normAutofit fontScale="92500" lnSpcReduction="20000"/>
          </a:bodyPr>
          <a:lstStyle/>
          <a:p>
            <a:r>
              <a:rPr lang="en-US" sz="2200" dirty="0"/>
              <a:t>Since Web Development is high in demands, team of consultants who are proficient in web development languages such as JavaScript and HTML/CSS are needed.</a:t>
            </a:r>
          </a:p>
          <a:p>
            <a:r>
              <a:rPr lang="en-US" sz="2200" dirty="0"/>
              <a:t>If we already have enough teams, we need to provide Typescript (superset of JavaScript) training to them as it is gaining popularity in following year.</a:t>
            </a:r>
          </a:p>
          <a:p>
            <a:r>
              <a:rPr lang="en-US" sz="2200" dirty="0"/>
              <a:t>If we do not have a team of consultants who are proficient in Python and are Data Science/Deep Learning AI/Machine Learning Professional, we will need to hire them as it is increasing in demand in coming year.</a:t>
            </a:r>
          </a:p>
          <a:p>
            <a:r>
              <a:rPr lang="en-US" sz="2200" dirty="0"/>
              <a:t>Team of consultants who are proficient in PostgreSQL will need to be hire as it will increase in demands in next year.</a:t>
            </a:r>
          </a:p>
          <a:p>
            <a:r>
              <a:rPr lang="en-US" sz="2200" dirty="0"/>
              <a:t>Team of consultants who are proficient in NoSQL databases such as MongoDB and team of consultants proficient in real-time databases such as Redis and Elasticsearch will need to be hire.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RESOURCE</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158343" y="2086882"/>
            <a:ext cx="7195457" cy="3317875"/>
          </a:xfrm>
        </p:spPr>
        <p:txBody>
          <a:bodyPr>
            <a:normAutofit/>
          </a:bodyPr>
          <a:lstStyle/>
          <a:p>
            <a:pPr marL="457200" indent="-457200">
              <a:buFont typeface="+mj-lt"/>
              <a:buAutoNum type="arabicPeriod"/>
            </a:pPr>
            <a:r>
              <a:rPr lang="en-US" sz="2200" dirty="0"/>
              <a:t>The subset of 2019 stack overflow developer survey results dataset provided by IBM. </a:t>
            </a:r>
            <a:r>
              <a:rPr lang="en-US" sz="1800" dirty="0"/>
              <a:t>Link: </a:t>
            </a:r>
            <a:r>
              <a:rPr lang="en-US" sz="1800" b="1" u="sng" dirty="0">
                <a:hlinkClick r:id="rId2"/>
              </a:rPr>
              <a:t>m1_survey_data</a:t>
            </a:r>
            <a:endParaRPr lang="en-US" sz="1800" b="1" u="sng" dirty="0"/>
          </a:p>
          <a:p>
            <a:pPr marL="457200" indent="-457200">
              <a:buFont typeface="+mj-lt"/>
              <a:buAutoNum type="arabicPeriod"/>
            </a:pPr>
            <a:r>
              <a:rPr lang="en-US" sz="2200" dirty="0"/>
              <a:t>Two modified subset of original dataset provided by IBM for building a dashboard with Cognos Dashboard Embedded (CDE). </a:t>
            </a:r>
            <a:r>
              <a:rPr lang="en-US" sz="1800" dirty="0"/>
              <a:t>Link: </a:t>
            </a:r>
            <a:r>
              <a:rPr lang="en-GB" sz="1800" b="1" dirty="0">
                <a:hlinkClick r:id="rId3"/>
              </a:rPr>
              <a:t>m5_survey_data_demographics.csv</a:t>
            </a:r>
            <a:r>
              <a:rPr lang="en-GB" sz="1800" b="1" dirty="0"/>
              <a:t> and </a:t>
            </a:r>
            <a:r>
              <a:rPr lang="en-GB" sz="1800" b="1" dirty="0">
                <a:hlinkClick r:id="rId4"/>
              </a:rPr>
              <a:t>m5_survey_data_technologies_normalised.csv</a:t>
            </a:r>
            <a:endParaRPr lang="en-US" sz="1800" b="1" dirty="0"/>
          </a:p>
          <a:p>
            <a:pPr marL="457200" indent="-457200">
              <a:buFont typeface="+mj-lt"/>
              <a:buAutoNum type="arabicPeriod"/>
            </a:pPr>
            <a:r>
              <a:rPr lang="en-US" sz="2200" dirty="0"/>
              <a:t>Json file contents of GitHub Jobs API. </a:t>
            </a:r>
            <a:r>
              <a:rPr lang="en-US" sz="1800" dirty="0"/>
              <a:t>Link: </a:t>
            </a:r>
            <a:r>
              <a:rPr lang="en-US" sz="1800" b="1" u="sng" dirty="0">
                <a:hlinkClick r:id="rId5"/>
              </a:rPr>
              <a:t>Json file</a:t>
            </a:r>
            <a:endParaRPr lang="en-US" sz="1800" dirty="0"/>
          </a:p>
          <a:p>
            <a:pPr marL="457200" indent="-457200">
              <a:buFont typeface="+mj-lt"/>
              <a:buAutoNum type="arabicPeriod"/>
            </a:pPr>
            <a:r>
              <a:rPr lang="en-US" sz="2200" dirty="0"/>
              <a:t>Survey data regarding Popular Programming Languages provided by IBM. </a:t>
            </a:r>
            <a:r>
              <a:rPr lang="en-US" sz="1800" dirty="0"/>
              <a:t>Link: </a:t>
            </a:r>
            <a:r>
              <a:rPr lang="en-US" sz="1800" b="1" u="sng" dirty="0">
                <a:hlinkClick r:id="rId6"/>
              </a:rPr>
              <a:t>Popular Programming Languages</a:t>
            </a:r>
            <a:endParaRPr lang="en-US" sz="1800" b="1" u="sng"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7"/>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4398" y="383051"/>
            <a:ext cx="10489277" cy="1325563"/>
          </a:xfrm>
        </p:spPr>
        <p:txBody>
          <a:bodyPr anchor="ctr">
            <a:normAutofit/>
          </a:bodyPr>
          <a:lstStyle/>
          <a:p>
            <a:r>
              <a:rPr lang="en-US" dirty="0"/>
              <a:t>APPENDIX A: GITHUB JOB POSTINGS</a:t>
            </a:r>
          </a:p>
        </p:txBody>
      </p:sp>
      <p:pic>
        <p:nvPicPr>
          <p:cNvPr id="7" name="Content Placeholder 6">
            <a:extLst>
              <a:ext uri="{FF2B5EF4-FFF2-40B4-BE49-F238E27FC236}">
                <a16:creationId xmlns:a16="http://schemas.microsoft.com/office/drawing/2014/main" id="{1AE166D5-0ECD-4400-B8CA-219587983E3F}"/>
              </a:ext>
            </a:extLst>
          </p:cNvPr>
          <p:cNvPicPr>
            <a:picLocks noGrp="1"/>
          </p:cNvPicPr>
          <p:nvPr>
            <p:ph sz="half" idx="2"/>
          </p:nvPr>
        </p:nvPicPr>
        <p:blipFill>
          <a:blip r:embed="rId2"/>
          <a:stretch>
            <a:fillRect/>
          </a:stretch>
        </p:blipFill>
        <p:spPr>
          <a:xfrm>
            <a:off x="1956036" y="1405372"/>
            <a:ext cx="8406000" cy="4989600"/>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78304" y="383051"/>
            <a:ext cx="10525372" cy="1325563"/>
          </a:xfrm>
        </p:spPr>
        <p:txBody>
          <a:bodyPr anchor="ctr">
            <a:normAutofit/>
          </a:bodyPr>
          <a:lstStyle/>
          <a:p>
            <a:r>
              <a:rPr lang="en-US" dirty="0"/>
              <a:t>APPENDIX B: POPULAR LANGUAGES BY SALARY</a:t>
            </a:r>
          </a:p>
        </p:txBody>
      </p:sp>
      <p:pic>
        <p:nvPicPr>
          <p:cNvPr id="7" name="Content Placeholder 6">
            <a:extLst>
              <a:ext uri="{FF2B5EF4-FFF2-40B4-BE49-F238E27FC236}">
                <a16:creationId xmlns:a16="http://schemas.microsoft.com/office/drawing/2014/main" id="{2DE6B3ED-8CA3-4444-82E8-D8BFE5F0F5BA}"/>
              </a:ext>
            </a:extLst>
          </p:cNvPr>
          <p:cNvPicPr>
            <a:picLocks noGrp="1"/>
          </p:cNvPicPr>
          <p:nvPr>
            <p:ph sz="half" idx="2"/>
          </p:nvPr>
        </p:nvPicPr>
        <p:blipFill>
          <a:blip r:embed="rId2"/>
          <a:stretch>
            <a:fillRect/>
          </a:stretch>
        </p:blipFill>
        <p:spPr>
          <a:xfrm>
            <a:off x="1893000" y="1393564"/>
            <a:ext cx="8406000" cy="4989600"/>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This presentation summarize key findings from analyzing </a:t>
            </a:r>
            <a:r>
              <a:rPr lang="en-US" sz="2200" b="1" dirty="0"/>
              <a:t>2019 Stack Overflow Developer Survey Results</a:t>
            </a:r>
            <a:r>
              <a:rPr lang="en-US" sz="2200" dirty="0"/>
              <a:t> dataset.</a:t>
            </a:r>
          </a:p>
          <a:p>
            <a:r>
              <a:rPr lang="en-US" sz="2200" dirty="0"/>
              <a:t>Analyzing the dataset give insights to the following:</a:t>
            </a:r>
          </a:p>
          <a:p>
            <a:pPr lvl="1"/>
            <a:r>
              <a:rPr lang="en-US" sz="1800" b="1" dirty="0"/>
              <a:t>Current Technology Usage </a:t>
            </a:r>
            <a:r>
              <a:rPr lang="en-US" sz="1800" dirty="0"/>
              <a:t>( e.g., popular language, database, platform or web frame among developers)</a:t>
            </a:r>
          </a:p>
          <a:p>
            <a:pPr lvl="1"/>
            <a:r>
              <a:rPr lang="en-US" sz="1800" b="1" dirty="0"/>
              <a:t>Future Technology Trend </a:t>
            </a:r>
            <a:r>
              <a:rPr lang="en-US" sz="1800" dirty="0"/>
              <a:t>( e.g., most language, database, platform or web frame that developers want to work in over the next year)</a:t>
            </a:r>
          </a:p>
          <a:p>
            <a:pPr lvl="1"/>
            <a:r>
              <a:rPr lang="en-US" sz="1800" b="1" dirty="0"/>
              <a:t>Demographics</a:t>
            </a:r>
            <a:r>
              <a:rPr lang="en-US" sz="1800" dirty="0"/>
              <a:t> ( e.g., gender gap among developers, age groups of developers)</a:t>
            </a:r>
          </a:p>
          <a:p>
            <a:r>
              <a:rPr lang="en-GB" sz="2200" dirty="0"/>
              <a:t>These findings are relevant in order to keep pace with changing technologies, remain competitive and identify future skill requirements for the organization.</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With ever changing technologies in the field of IT, new problems will emerge that require new solutions.</a:t>
            </a:r>
          </a:p>
          <a:p>
            <a:r>
              <a:rPr lang="en-US" sz="2200" dirty="0"/>
              <a:t>As a global IT and Business consulting services frim, we must be able to provide expertise in IT solutions to these emerging new problems to remain competitive.</a:t>
            </a:r>
          </a:p>
          <a:p>
            <a:r>
              <a:rPr lang="en-US" sz="2200" dirty="0"/>
              <a:t>To solve these problems, we need teams of highly experienced IT consultants in these changing technologies and skills.</a:t>
            </a:r>
          </a:p>
          <a:p>
            <a:r>
              <a:rPr lang="en-US" sz="2200" dirty="0"/>
              <a:t>This analysis will identify future skill requirements and give insights and trends in the following:</a:t>
            </a:r>
          </a:p>
          <a:p>
            <a:pPr lvl="1"/>
            <a:r>
              <a:rPr lang="en-US" sz="1800" dirty="0"/>
              <a:t>What are the top programming languages in demand?</a:t>
            </a:r>
          </a:p>
          <a:p>
            <a:pPr lvl="1"/>
            <a:r>
              <a:rPr lang="en-US" sz="1800" dirty="0"/>
              <a:t>What are the top database skills in demand?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85000" lnSpcReduction="20000"/>
          </a:bodyPr>
          <a:lstStyle/>
          <a:p>
            <a:r>
              <a:rPr lang="en-US" sz="2200" b="1" dirty="0"/>
              <a:t>Data Source: </a:t>
            </a:r>
            <a:r>
              <a:rPr lang="en-US" sz="2200" dirty="0"/>
              <a:t>The subset (provided by IBM) of original data set (2019 stack overflow developer survey results) from Stack Overflow, a popular website for developers. This randomized subset contains around 1/10</a:t>
            </a:r>
            <a:r>
              <a:rPr lang="en-US" sz="2200" baseline="30000" dirty="0"/>
              <a:t>th</a:t>
            </a:r>
            <a:r>
              <a:rPr lang="en-US" sz="2200" dirty="0"/>
              <a:t> of original data set.</a:t>
            </a:r>
          </a:p>
          <a:p>
            <a:r>
              <a:rPr lang="en-US" sz="2200" b="1" dirty="0"/>
              <a:t>Data Exploration: </a:t>
            </a:r>
            <a:r>
              <a:rPr lang="en-US" sz="2200" dirty="0"/>
              <a:t>Find out number of rows, columns and identify the data types of each column to get familiar with the data.</a:t>
            </a:r>
          </a:p>
          <a:p>
            <a:r>
              <a:rPr lang="en-US" sz="2200" b="1" dirty="0"/>
              <a:t>Data Wrangling: </a:t>
            </a:r>
            <a:r>
              <a:rPr lang="en-US" sz="2200" dirty="0"/>
              <a:t>Identify and remove duplicate values, identify and impute missing values and normalize data.</a:t>
            </a:r>
          </a:p>
          <a:p>
            <a:r>
              <a:rPr lang="en-US" sz="2200" b="1" dirty="0"/>
              <a:t>Exploratory Data Analysis: </a:t>
            </a:r>
            <a:r>
              <a:rPr lang="en-US" sz="2200" dirty="0"/>
              <a:t>Identify the distribution of data in the dataset, identify and remove outliers from the dataset and identify correlation between features in the dataset.</a:t>
            </a:r>
          </a:p>
          <a:p>
            <a:r>
              <a:rPr lang="en-US" sz="2200" b="1" dirty="0"/>
              <a:t>Data Visualization: </a:t>
            </a:r>
            <a:r>
              <a:rPr lang="en-US" sz="2200" dirty="0"/>
              <a:t>Visualize the distribution of data, relationships in data, composition of data and comparison of data using various Python libraries and using Cognos Dashboard Embedded (CDE) through IBM Cloud to create the following dashboard:</a:t>
            </a:r>
          </a:p>
          <a:p>
            <a:pPr lvl="1"/>
            <a:r>
              <a:rPr lang="en-US" sz="1800" dirty="0"/>
              <a:t>Current Technology Usage</a:t>
            </a:r>
          </a:p>
          <a:p>
            <a:pPr lvl="1"/>
            <a:r>
              <a:rPr lang="en-US" sz="1800" dirty="0"/>
              <a:t>Future Technology Trend</a:t>
            </a:r>
          </a:p>
          <a:p>
            <a:pPr lvl="1"/>
            <a:r>
              <a:rPr lang="en-US" sz="1800" dirty="0"/>
              <a:t>Demographics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35E2C748-9A85-45A8-9E71-111EC2906F42}"/>
              </a:ext>
            </a:extLst>
          </p:cNvPr>
          <p:cNvPicPr>
            <a:picLocks/>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707568" y="2467889"/>
            <a:ext cx="3608614" cy="2512559"/>
          </a:xfrm>
          <a:prstGeom prst="rect">
            <a:avLst/>
          </a:prstGeom>
        </p:spPr>
      </p:pic>
      <p:sp>
        <p:nvSpPr>
          <p:cNvPr id="6" name="Content Placeholder 2">
            <a:extLst>
              <a:ext uri="{FF2B5EF4-FFF2-40B4-BE49-F238E27FC236}">
                <a16:creationId xmlns:a16="http://schemas.microsoft.com/office/drawing/2014/main" id="{F4925C1B-E5DD-4799-9E5C-B1D2716E387E}"/>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initial subset data contain </a:t>
            </a:r>
            <a:r>
              <a:rPr lang="en-US" sz="2200" b="1" dirty="0"/>
              <a:t>11552 rows </a:t>
            </a:r>
            <a:r>
              <a:rPr lang="en-US" sz="2200" dirty="0"/>
              <a:t>and </a:t>
            </a:r>
            <a:r>
              <a:rPr lang="en-US" sz="2200" b="1" dirty="0"/>
              <a:t>85 columns</a:t>
            </a:r>
            <a:r>
              <a:rPr lang="en-US" sz="2200" dirty="0"/>
              <a:t>.</a:t>
            </a:r>
          </a:p>
          <a:p>
            <a:r>
              <a:rPr lang="en-US" sz="2200" dirty="0"/>
              <a:t>After removing duplicates, imputing missing values and removing outliers, the data contain </a:t>
            </a:r>
            <a:r>
              <a:rPr lang="en-US" sz="2200" b="1" dirty="0"/>
              <a:t>10519 rows </a:t>
            </a:r>
            <a:r>
              <a:rPr lang="en-US" sz="2200" dirty="0"/>
              <a:t>and </a:t>
            </a:r>
            <a:r>
              <a:rPr lang="en-US" sz="2200" b="1" dirty="0"/>
              <a:t>85 columns</a:t>
            </a:r>
            <a:r>
              <a:rPr lang="en-US" sz="2200" dirty="0"/>
              <a:t>.</a:t>
            </a:r>
          </a:p>
          <a:p>
            <a:r>
              <a:rPr lang="en-US" sz="2200" dirty="0"/>
              <a:t>The survey was collected from developers in </a:t>
            </a:r>
            <a:r>
              <a:rPr lang="en-US" sz="2200" b="1" dirty="0"/>
              <a:t>135 countries </a:t>
            </a:r>
            <a:r>
              <a:rPr lang="en-US" sz="2200" dirty="0"/>
              <a:t>world wide</a:t>
            </a:r>
          </a:p>
          <a:p>
            <a:r>
              <a:rPr lang="en-US" sz="2200" dirty="0"/>
              <a:t>Survey Respondents had a </a:t>
            </a:r>
            <a:r>
              <a:rPr lang="en-US" sz="2200" b="1" dirty="0"/>
              <a:t>median age of 29 </a:t>
            </a:r>
            <a:r>
              <a:rPr lang="en-US" sz="2200" dirty="0"/>
              <a:t>and </a:t>
            </a:r>
            <a:r>
              <a:rPr lang="en-US" sz="2200" b="1" dirty="0"/>
              <a:t>majority</a:t>
            </a:r>
            <a:r>
              <a:rPr lang="en-US" sz="2200" dirty="0"/>
              <a:t> of respondents were </a:t>
            </a:r>
            <a:r>
              <a:rPr lang="en-US" sz="2200" b="1" dirty="0"/>
              <a:t>male</a:t>
            </a:r>
            <a:r>
              <a:rPr lang="en-US" sz="2200" dirty="0"/>
              <a:t>.</a:t>
            </a:r>
          </a:p>
          <a:p>
            <a:r>
              <a:rPr lang="en-US" sz="2200" b="1" dirty="0"/>
              <a:t>Medium</a:t>
            </a:r>
            <a:r>
              <a:rPr lang="en-US" sz="2200" dirty="0"/>
              <a:t> Annual Salary: </a:t>
            </a:r>
            <a:r>
              <a:rPr lang="en-US" sz="2200" b="1" dirty="0"/>
              <a:t>$52,704 USD</a:t>
            </a:r>
          </a:p>
          <a:p>
            <a:r>
              <a:rPr lang="en-US" sz="2200" b="1" dirty="0"/>
              <a:t>Average</a:t>
            </a:r>
            <a:r>
              <a:rPr lang="en-US" sz="2200" dirty="0"/>
              <a:t> Annual Salary: </a:t>
            </a:r>
            <a:r>
              <a:rPr lang="en-US" sz="2200" b="1" dirty="0"/>
              <a:t>$59,883 USD</a:t>
            </a:r>
          </a:p>
          <a:p>
            <a:r>
              <a:rPr lang="en-US" sz="2200" dirty="0"/>
              <a:t>Annual Salary and Age were positively correlated: </a:t>
            </a:r>
            <a:r>
              <a:rPr lang="en-US" sz="2200" b="1" dirty="0"/>
              <a:t>r = .40</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76800" cy="501939"/>
          </a:xfrm>
        </p:spPr>
        <p:txBody>
          <a:bodyPr>
            <a:normAutofit fontScale="85000" lnSpcReduction="10000"/>
          </a:bodyPr>
          <a:lstStyle/>
          <a:p>
            <a:pPr marL="0" indent="0">
              <a:buNone/>
            </a:pPr>
            <a:r>
              <a:rPr lang="en-US" dirty="0"/>
              <a:t>Top 5 Popular Languages 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176800" cy="501939"/>
          </a:xfrm>
        </p:spPr>
        <p:txBody>
          <a:bodyPr>
            <a:normAutofit fontScale="85000" lnSpcReduction="10000"/>
          </a:bodyPr>
          <a:lstStyle/>
          <a:p>
            <a:pPr marL="0" indent="0">
              <a:buNone/>
            </a:pPr>
            <a:r>
              <a:rPr lang="en-US" dirty="0"/>
              <a:t>Top 5 Languages Desired 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8" name="Picture 17">
            <a:extLst>
              <a:ext uri="{FF2B5EF4-FFF2-40B4-BE49-F238E27FC236}">
                <a16:creationId xmlns:a16="http://schemas.microsoft.com/office/drawing/2014/main" id="{78DE99CB-102A-4172-A53A-2156CB9961D3}"/>
              </a:ext>
            </a:extLst>
          </p:cNvPr>
          <p:cNvPicPr>
            <a:picLocks/>
          </p:cNvPicPr>
          <p:nvPr/>
        </p:nvPicPr>
        <p:blipFill>
          <a:blip r:embed="rId3"/>
          <a:stretch>
            <a:fillRect/>
          </a:stretch>
        </p:blipFill>
        <p:spPr>
          <a:xfrm>
            <a:off x="6172200" y="2327564"/>
            <a:ext cx="5176800" cy="3672000"/>
          </a:xfrm>
          <a:prstGeom prst="rect">
            <a:avLst/>
          </a:prstGeom>
        </p:spPr>
      </p:pic>
      <p:pic>
        <p:nvPicPr>
          <p:cNvPr id="20" name="Picture 19">
            <a:extLst>
              <a:ext uri="{FF2B5EF4-FFF2-40B4-BE49-F238E27FC236}">
                <a16:creationId xmlns:a16="http://schemas.microsoft.com/office/drawing/2014/main" id="{68C05E10-154D-4488-B1B0-F54E5E93DA58}"/>
              </a:ext>
            </a:extLst>
          </p:cNvPr>
          <p:cNvPicPr>
            <a:picLocks/>
          </p:cNvPicPr>
          <p:nvPr/>
        </p:nvPicPr>
        <p:blipFill>
          <a:blip r:embed="rId4"/>
          <a:stretch>
            <a:fillRect/>
          </a:stretch>
        </p:blipFill>
        <p:spPr>
          <a:xfrm>
            <a:off x="843001" y="2327564"/>
            <a:ext cx="5176800" cy="367200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sz="2200" dirty="0"/>
              <a:t>JavaScript and HTML/CSS are the top 2 popular languages for current year and next year.</a:t>
            </a:r>
          </a:p>
          <a:p>
            <a:r>
              <a:rPr lang="en-US" sz="2200" dirty="0"/>
              <a:t>SQL popularity will drop in next year but will still remain in top 5 popular languages.</a:t>
            </a:r>
          </a:p>
          <a:p>
            <a:r>
              <a:rPr lang="en-US" sz="2200" dirty="0"/>
              <a:t>Decreasing interest in Bash/Shell/PowerShell while interest in TypeScript increases.</a:t>
            </a:r>
          </a:p>
          <a:p>
            <a:r>
              <a:rPr lang="en-US" sz="2200" dirty="0"/>
              <a:t>Massive increase of interest in Python.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sz="2200" dirty="0"/>
              <a:t>JavaScript and HTML/CSS remain as the most popular language for Web Development.</a:t>
            </a:r>
          </a:p>
          <a:p>
            <a:r>
              <a:rPr lang="en-US" sz="2200" dirty="0"/>
              <a:t>SQL will remain as most used language for querying and storing of data.</a:t>
            </a:r>
          </a:p>
          <a:p>
            <a:r>
              <a:rPr lang="en-US" sz="2200" dirty="0"/>
              <a:t>Increase of interest in Python, due to the increase of popularity in Data Science, Machine Learning and Deep Learning AI.</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5205985" cy="501939"/>
          </a:xfrm>
        </p:spPr>
        <p:txBody>
          <a:bodyPr>
            <a:normAutofit fontScale="92500"/>
          </a:bodyPr>
          <a:lstStyle/>
          <a:p>
            <a:pPr marL="0" indent="0">
              <a:buNone/>
            </a:pPr>
            <a:r>
              <a:rPr lang="en-US" dirty="0"/>
              <a:t>Top 5 Popular Database 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199" y="1825625"/>
            <a:ext cx="5176799" cy="501939"/>
          </a:xfrm>
        </p:spPr>
        <p:txBody>
          <a:bodyPr>
            <a:normAutofit fontScale="92500"/>
          </a:bodyPr>
          <a:lstStyle/>
          <a:p>
            <a:pPr marL="0" indent="0">
              <a:buNone/>
            </a:pPr>
            <a:r>
              <a:rPr lang="en-US" dirty="0"/>
              <a:t>Top 5 Database Desired Next Year</a:t>
            </a:r>
          </a:p>
        </p:txBody>
      </p:sp>
      <p:pic>
        <p:nvPicPr>
          <p:cNvPr id="6" name="Picture 5">
            <a:extLst>
              <a:ext uri="{FF2B5EF4-FFF2-40B4-BE49-F238E27FC236}">
                <a16:creationId xmlns:a16="http://schemas.microsoft.com/office/drawing/2014/main" id="{AE8599D0-49F0-408A-AD14-BF1408F9B5D5}"/>
              </a:ext>
            </a:extLst>
          </p:cNvPr>
          <p:cNvPicPr>
            <a:picLocks/>
          </p:cNvPicPr>
          <p:nvPr/>
        </p:nvPicPr>
        <p:blipFill>
          <a:blip r:embed="rId2"/>
          <a:stretch>
            <a:fillRect/>
          </a:stretch>
        </p:blipFill>
        <p:spPr>
          <a:xfrm>
            <a:off x="862584" y="2398858"/>
            <a:ext cx="5176800" cy="3672000"/>
          </a:xfrm>
          <a:prstGeom prst="rect">
            <a:avLst/>
          </a:prstGeom>
        </p:spPr>
      </p:pic>
      <p:pic>
        <p:nvPicPr>
          <p:cNvPr id="9" name="Picture 8">
            <a:extLst>
              <a:ext uri="{FF2B5EF4-FFF2-40B4-BE49-F238E27FC236}">
                <a16:creationId xmlns:a16="http://schemas.microsoft.com/office/drawing/2014/main" id="{793CCCA7-5082-4BA2-8F6A-2A64B7637D0D}"/>
              </a:ext>
            </a:extLst>
          </p:cNvPr>
          <p:cNvPicPr>
            <a:picLocks/>
          </p:cNvPicPr>
          <p:nvPr/>
        </p:nvPicPr>
        <p:blipFill>
          <a:blip r:embed="rId3"/>
          <a:stretch>
            <a:fillRect/>
          </a:stretch>
        </p:blipFill>
        <p:spPr>
          <a:xfrm>
            <a:off x="6172200" y="2398858"/>
            <a:ext cx="5176800" cy="367200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1537</TotalTime>
  <Words>1244</Words>
  <Application>Microsoft Office PowerPoint</Application>
  <PresentationFormat>Widescreen</PresentationFormat>
  <Paragraphs>122</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Helv</vt:lpstr>
      <vt:lpstr>IBM Plex Mono SemiBold</vt:lpstr>
      <vt:lpstr>IBM Plex Mono Text</vt:lpstr>
      <vt:lpstr>Arial</vt:lpstr>
      <vt:lpstr>Calibri</vt:lpstr>
      <vt:lpstr>SLIDE_TEMPLATE_skill_network</vt:lpstr>
      <vt:lpstr>Analysis of 2019 Stack Overflow Developer Survey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A: CURRENT TECHNOLOGY USAGE</vt:lpstr>
      <vt:lpstr>DASHBOARD B: FUTURE TECHNOLOGY TREND</vt:lpstr>
      <vt:lpstr>DASHBOARD C: DEMOGRAPHICS</vt:lpstr>
      <vt:lpstr>DISCUSSION</vt:lpstr>
      <vt:lpstr>OVERALL FINDINGS &amp; IMPLICATIONS</vt:lpstr>
      <vt:lpstr>CONCLUSION</vt:lpstr>
      <vt:lpstr>APPENDIX: RESOURCE</vt:lpstr>
      <vt:lpstr>APPENDIX A: GITHUB JOB POSTINGS</vt:lpstr>
      <vt:lpstr>APPENDIX B: POPULAR LANGUAGES BY SALARY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Phone Sett Paing</cp:lastModifiedBy>
  <cp:revision>139</cp:revision>
  <dcterms:created xsi:type="dcterms:W3CDTF">2020-10-28T18:29:43Z</dcterms:created>
  <dcterms:modified xsi:type="dcterms:W3CDTF">2022-04-21T08:09:58Z</dcterms:modified>
</cp:coreProperties>
</file>