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76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0356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19343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12" name="演示文稿标题"/>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演示文稿标题</a:t>
            </a:r>
          </a:p>
        </p:txBody>
      </p:sp>
      <p:sp>
        <p:nvSpPr>
          <p:cNvPr id="13" name="正文级别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事实信息"/>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一碗沙拉配有炒饭、水煮蛋和一双筷子"/>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一碗三文鱼饼、沙拉和鹰嘴豆泥"/>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一碗宽意大利面配有欧芹黄油、烤榛子和帕尔马干酪"/>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一碗沙拉配有炒饭、水煮蛋和一双筷子"/>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鳄梨和酸橙"/>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演示文稿标题</a:t>
            </a:r>
          </a:p>
        </p:txBody>
      </p:sp>
      <p:sp>
        <p:nvSpPr>
          <p:cNvPr id="23" name="作者和日期"/>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演示文稿副标题</a:t>
            </a:r>
          </a:p>
          <a:p>
            <a:pPr lvl="1"/>
            <a:endParaRPr/>
          </a:p>
          <a:p>
            <a:pPr lvl="2"/>
            <a:endParaRPr/>
          </a:p>
          <a:p>
            <a:pPr lvl="3"/>
            <a:endParaRPr/>
          </a:p>
          <a:p>
            <a:pPr lvl="4"/>
            <a:endParaRP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一碗三文鱼饼、沙拉和鹰嘴豆泥"/>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幻灯片标题"/>
          <p:cNvSpPr txBox="1">
            <a:spLocks noGrp="1"/>
          </p:cNvSpPr>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prstGeom prst="rect">
            <a:avLst/>
          </a:prstGeom>
        </p:spPr>
        <p:txBody>
          <a:bodyPr numCol="2" spcCol="1098550"/>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a:spLocks noGrp="1"/>
          </p:cNvSpPr>
          <p:nvPr>
            <p:ph type="body" sz="half" idx="1" hasCustomPrompt="1"/>
          </p:nvPr>
        </p:nvSpPr>
        <p:spPr>
          <a:xfrm>
            <a:off x="1206500" y="4248504"/>
            <a:ext cx="9779000" cy="8256630"/>
          </a:xfrm>
          <a:prstGeom prst="rect">
            <a:avLst/>
          </a:prstGeom>
        </p:spPr>
        <p:txBody>
          <a:bodyPr/>
          <a:lstStyle/>
          <a:p>
            <a:r>
              <a:t>幻灯片项目符号文本</a:t>
            </a:r>
          </a:p>
          <a:p>
            <a:pPr lvl="1"/>
            <a:endParaRPr/>
          </a:p>
          <a:p>
            <a:pPr lvl="2"/>
            <a:endParaRPr/>
          </a:p>
          <a:p>
            <a:pPr lvl="3"/>
            <a:endParaRPr/>
          </a:p>
          <a:p>
            <a:pPr lvl="4"/>
            <a:endParaRPr/>
          </a:p>
        </p:txBody>
      </p:sp>
      <p:sp>
        <p:nvSpPr>
          <p:cNvPr id="62" name="一碗宽意大利面配有欧芹黄油、烤榛子和帕尔马干酪"/>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幻灯片标题"/>
          <p:cNvSpPr txBox="1">
            <a:spLocks noGrp="1"/>
          </p:cNvSpPr>
          <p:nvPr>
            <p:ph type="title" hasCustomPrompt="1"/>
          </p:nvPr>
        </p:nvSpPr>
        <p:spPr>
          <a:xfrm>
            <a:off x="1206500" y="1079500"/>
            <a:ext cx="9779000" cy="1435100"/>
          </a:xfrm>
          <a:prstGeom prst="rect">
            <a:avLst/>
          </a:prstGeom>
        </p:spPr>
        <p:txBody>
          <a:bodyPr/>
          <a:lstStyle/>
          <a:p>
            <a:r>
              <a:t>幻灯片标题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章节标题</a:t>
            </a:r>
          </a:p>
        </p:txBody>
      </p:sp>
      <p:sp>
        <p:nvSpPr>
          <p:cNvPr id="72" name="幻灯片编号"/>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xfrm>
            <a:off x="1206500" y="1079500"/>
            <a:ext cx="21971000" cy="1434949"/>
          </a:xfrm>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06500" y="1079500"/>
            <a:ext cx="21971000" cy="1435100"/>
          </a:xfrm>
          <a:prstGeom prst="rect">
            <a:avLst/>
          </a:prstGeom>
        </p:spPr>
        <p:txBody>
          <a:bodyPr/>
          <a:lstStyle/>
          <a:p>
            <a:r>
              <a:t>议程标题</a:t>
            </a:r>
          </a:p>
        </p:txBody>
      </p:sp>
      <p:sp>
        <p:nvSpPr>
          <p:cNvPr id="89" name="议程副标题"/>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endParaRPr/>
          </a:p>
          <a:p>
            <a:pPr lvl="2"/>
            <a:endParaRPr/>
          </a:p>
          <a:p>
            <a:pPr lvl="3"/>
            <a:endParaRPr/>
          </a:p>
          <a:p>
            <a:pPr lvl="4"/>
            <a:endParaRP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2021.11"/>
          <p:cNvSpPr txBox="1">
            <a:spLocks noGrp="1"/>
          </p:cNvSpPr>
          <p:nvPr>
            <p:ph type="body" idx="21"/>
          </p:nvPr>
        </p:nvSpPr>
        <p:spPr>
          <a:xfrm>
            <a:off x="20049284" y="12142840"/>
            <a:ext cx="3644911" cy="77498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defTabSz="825500">
              <a:defRPr sz="3600"/>
            </a:lvl1pPr>
          </a:lstStyle>
          <a:p>
            <a:r>
              <a:rPr sz="4400" dirty="0"/>
              <a:t>2021.11</a:t>
            </a:r>
            <a:r>
              <a:rPr lang="en-US" dirty="0"/>
              <a:t>        </a:t>
            </a:r>
            <a:endParaRPr dirty="0"/>
          </a:p>
        </p:txBody>
      </p:sp>
      <p:sp>
        <p:nvSpPr>
          <p:cNvPr id="152" name="Deb Robustness Study"/>
          <p:cNvSpPr txBox="1">
            <a:spLocks noGrp="1"/>
          </p:cNvSpPr>
          <p:nvPr>
            <p:ph type="ctrTitle"/>
          </p:nvPr>
        </p:nvSpPr>
        <p:spPr>
          <a:xfrm>
            <a:off x="2936836" y="2991959"/>
            <a:ext cx="21971004" cy="2054033"/>
          </a:xfrm>
          <a:prstGeom prst="rect">
            <a:avLst/>
          </a:prstGeom>
        </p:spPr>
        <p:txBody>
          <a:bodyPr/>
          <a:lstStyle/>
          <a:p>
            <a:r>
              <a:rPr dirty="0">
                <a:solidFill>
                  <a:srgbClr val="002060"/>
                </a:solidFill>
                <a:effectLst>
                  <a:outerShdw blurRad="38100" dist="38100" dir="2700000" algn="tl">
                    <a:srgbClr val="000000">
                      <a:alpha val="43137"/>
                    </a:srgbClr>
                  </a:outerShdw>
                </a:effectLst>
              </a:rPr>
              <a:t>Deb Robustness Study</a:t>
            </a:r>
          </a:p>
        </p:txBody>
      </p:sp>
      <p:sp>
        <p:nvSpPr>
          <p:cNvPr id="153" name="How will the debloating process affect program‘s robustness"/>
          <p:cNvSpPr txBox="1">
            <a:spLocks noGrp="1"/>
          </p:cNvSpPr>
          <p:nvPr>
            <p:ph type="subTitle" sz="quarter" idx="1"/>
          </p:nvPr>
        </p:nvSpPr>
        <p:spPr>
          <a:xfrm>
            <a:off x="5026893" y="6047474"/>
            <a:ext cx="21971001" cy="1905001"/>
          </a:xfrm>
          <a:prstGeom prst="rect">
            <a:avLst/>
          </a:prstGeom>
        </p:spPr>
        <p:txBody>
          <a:bodyPr/>
          <a:lstStyle>
            <a:lvl1pPr>
              <a:defRPr b="0" i="1"/>
            </a:lvl1pPr>
          </a:lstStyle>
          <a:p>
            <a:r>
              <a:rPr dirty="0">
                <a:effectLst>
                  <a:outerShdw blurRad="38100" dist="38100" dir="2700000" algn="tl">
                    <a:srgbClr val="000000">
                      <a:alpha val="43137"/>
                    </a:srgbClr>
                  </a:outerShdw>
                </a:effectLst>
              </a:rPr>
              <a:t>How will the debloating process affect programs</a:t>
            </a:r>
            <a:r>
              <a:rPr lang="en-US" dirty="0">
                <a:effectLst>
                  <a:outerShdw blurRad="38100" dist="38100" dir="2700000" algn="tl">
                    <a:srgbClr val="000000">
                      <a:alpha val="43137"/>
                    </a:srgbClr>
                  </a:outerShdw>
                </a:effectLst>
              </a:rPr>
              <a:t>'</a:t>
            </a:r>
            <a:r>
              <a:rPr dirty="0">
                <a:effectLst>
                  <a:outerShdw blurRad="38100" dist="38100" dir="2700000" algn="tl">
                    <a:srgbClr val="000000">
                      <a:alpha val="43137"/>
                    </a:srgbClr>
                  </a:outerShdw>
                </a:effectLst>
              </a:rPr>
              <a:t> robustness</a:t>
            </a:r>
          </a:p>
        </p:txBody>
      </p:sp>
      <p:pic>
        <p:nvPicPr>
          <p:cNvPr id="5" name="Picture 2" descr="http://www.whu.edu.cn/ch_template/img/logo.png">
            <a:extLst>
              <a:ext uri="{FF2B5EF4-FFF2-40B4-BE49-F238E27FC236}">
                <a16:creationId xmlns:a16="http://schemas.microsoft.com/office/drawing/2014/main" id="{51579767-878C-4EB9-9755-76729298F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7432" y="52610"/>
            <a:ext cx="4688617" cy="149270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DCE6705F-8496-4643-A8C3-EE742207EE97}"/>
              </a:ext>
            </a:extLst>
          </p:cNvPr>
          <p:cNvSpPr/>
          <p:nvPr/>
        </p:nvSpPr>
        <p:spPr>
          <a:xfrm rot="5400000">
            <a:off x="-5582231" y="5577184"/>
            <a:ext cx="13715998" cy="2561638"/>
          </a:xfrm>
          <a:prstGeom prst="rect">
            <a:avLst/>
          </a:prstGeom>
          <a:gradFill>
            <a:gsLst>
              <a:gs pos="0">
                <a:srgbClr val="4472C4">
                  <a:lumMod val="5000"/>
                  <a:lumOff val="95000"/>
                  <a:alpha val="0"/>
                </a:srgbClr>
              </a:gs>
              <a:gs pos="78000">
                <a:srgbClr val="5B9BD5"/>
              </a:gs>
            </a:gsLst>
            <a:lin ang="10800000" scaled="0"/>
          </a:gradFill>
          <a:ln w="12700" cap="flat" cmpd="sng" algn="ctr">
            <a:noFill/>
            <a:prstDash val="solid"/>
            <a:miter lim="800000"/>
          </a:ln>
          <a:effectLst>
            <a:outerShdw blurRad="393700" dist="76200" dir="5820000" sx="99000" sy="99000" algn="t" rotWithShape="0">
              <a:prstClr val="black">
                <a:alpha val="50000"/>
              </a:prstClr>
            </a:outerShdw>
          </a:effectLst>
        </p:spPr>
        <p:txBody>
          <a:bodyPr lIns="91438" tIns="45719" rIns="91438" bIns="45719"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E73C749-BFDF-4972-8FA5-6429D63420A6}"/>
              </a:ext>
            </a:extLst>
          </p:cNvPr>
          <p:cNvSpPr/>
          <p:nvPr/>
        </p:nvSpPr>
        <p:spPr>
          <a:xfrm>
            <a:off x="1" y="0"/>
            <a:ext cx="24925176" cy="2153410"/>
          </a:xfrm>
          <a:prstGeom prst="rect">
            <a:avLst/>
          </a:prstGeom>
          <a:gradFill>
            <a:gsLst>
              <a:gs pos="0">
                <a:srgbClr val="4472C4">
                  <a:lumMod val="5000"/>
                  <a:lumOff val="95000"/>
                  <a:alpha val="0"/>
                </a:srgbClr>
              </a:gs>
              <a:gs pos="78000">
                <a:srgbClr val="5B9BD5"/>
              </a:gs>
            </a:gsLst>
            <a:lin ang="10800000" scaled="0"/>
          </a:gradFill>
          <a:ln w="12700" cap="flat" cmpd="sng" algn="ctr">
            <a:noFill/>
            <a:prstDash val="solid"/>
            <a:miter lim="800000"/>
          </a:ln>
          <a:effectLst>
            <a:outerShdw blurRad="393700" dist="76200" dir="5820000" sx="99000" sy="99000" algn="t" rotWithShape="0">
              <a:prstClr val="black">
                <a:alpha val="50000"/>
              </a:prstClr>
            </a:outerShdw>
          </a:effectLst>
        </p:spPr>
        <p:txBody>
          <a:bodyPr lIns="91436" tIns="45719" rIns="91436" bIns="45719"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6000" b="1" dirty="0">
                <a:solidFill>
                  <a:schemeClr val="bg1"/>
                </a:solidFill>
                <a:effectLst>
                  <a:outerShdw blurRad="38100" dist="38100" dir="2700000" algn="tl">
                    <a:srgbClr val="000000">
                      <a:alpha val="43137"/>
                    </a:srgbClr>
                  </a:outerShdw>
                </a:effectLst>
              </a:rPr>
              <a:t>Catalogue</a:t>
            </a:r>
            <a:endParaRPr kumimoji="0" lang="zh-CN" altLang="en-US" sz="6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dobe Garamond Pro Bold" panose="02020702060506020403" pitchFamily="18" charset="0"/>
              <a:ea typeface="等线" panose="02010600030101010101" pitchFamily="2" charset="-122"/>
            </a:endParaRPr>
          </a:p>
        </p:txBody>
      </p:sp>
      <p:sp>
        <p:nvSpPr>
          <p:cNvPr id="4" name="文本框 3">
            <a:extLst>
              <a:ext uri="{FF2B5EF4-FFF2-40B4-BE49-F238E27FC236}">
                <a16:creationId xmlns:a16="http://schemas.microsoft.com/office/drawing/2014/main" id="{7A5F0864-9397-46C4-ADF5-7EC1FAB8BE05}"/>
              </a:ext>
            </a:extLst>
          </p:cNvPr>
          <p:cNvSpPr txBox="1"/>
          <p:nvPr/>
        </p:nvSpPr>
        <p:spPr>
          <a:xfrm>
            <a:off x="8366449" y="3120341"/>
            <a:ext cx="7651102" cy="1333698"/>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b="1"/>
            </a:pPr>
            <a:r>
              <a:rPr lang="en-US" altLang="zh-CN" sz="8000" dirty="0">
                <a:solidFill>
                  <a:schemeClr val="bg1"/>
                </a:solidFill>
                <a:effectLst>
                  <a:outerShdw blurRad="38100" dist="38100" dir="2700000" algn="tl">
                    <a:srgbClr val="000000">
                      <a:alpha val="43137"/>
                    </a:srgbClr>
                  </a:outerShdw>
                </a:effectLst>
              </a:rPr>
              <a:t>Motivation</a:t>
            </a:r>
          </a:p>
        </p:txBody>
      </p:sp>
      <p:sp>
        <p:nvSpPr>
          <p:cNvPr id="22" name="文本框 21">
            <a:extLst>
              <a:ext uri="{FF2B5EF4-FFF2-40B4-BE49-F238E27FC236}">
                <a16:creationId xmlns:a16="http://schemas.microsoft.com/office/drawing/2014/main" id="{AA1963AC-6338-4226-8BAE-5EE7D9147E8E}"/>
              </a:ext>
            </a:extLst>
          </p:cNvPr>
          <p:cNvSpPr txBox="1"/>
          <p:nvPr/>
        </p:nvSpPr>
        <p:spPr>
          <a:xfrm>
            <a:off x="8366449" y="5366035"/>
            <a:ext cx="7651102" cy="1333698"/>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b="1"/>
            </a:pPr>
            <a:r>
              <a:rPr lang="en-US" altLang="zh-CN" sz="8000" dirty="0">
                <a:solidFill>
                  <a:schemeClr val="bg1"/>
                </a:solidFill>
                <a:effectLst>
                  <a:outerShdw blurRad="38100" dist="38100" dir="2700000" algn="tl">
                    <a:srgbClr val="000000">
                      <a:alpha val="43137"/>
                    </a:srgbClr>
                  </a:outerShdw>
                </a:effectLst>
              </a:rPr>
              <a:t>Test Methods</a:t>
            </a:r>
          </a:p>
        </p:txBody>
      </p:sp>
      <p:sp>
        <p:nvSpPr>
          <p:cNvPr id="23" name="文本框 22">
            <a:extLst>
              <a:ext uri="{FF2B5EF4-FFF2-40B4-BE49-F238E27FC236}">
                <a16:creationId xmlns:a16="http://schemas.microsoft.com/office/drawing/2014/main" id="{332829B2-CB33-4E3B-B8C0-04FB23AE8F78}"/>
              </a:ext>
            </a:extLst>
          </p:cNvPr>
          <p:cNvSpPr txBox="1"/>
          <p:nvPr/>
        </p:nvSpPr>
        <p:spPr>
          <a:xfrm>
            <a:off x="8366449" y="7611729"/>
            <a:ext cx="7651102" cy="1333698"/>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b="1"/>
            </a:pPr>
            <a:r>
              <a:rPr lang="en-US" altLang="zh-CN" sz="8000" dirty="0">
                <a:solidFill>
                  <a:schemeClr val="bg1"/>
                </a:solidFill>
                <a:effectLst>
                  <a:outerShdw blurRad="38100" dist="38100" dir="2700000" algn="tl">
                    <a:srgbClr val="000000">
                      <a:alpha val="43137"/>
                    </a:srgbClr>
                  </a:outerShdw>
                </a:effectLst>
              </a:rPr>
              <a:t>Results</a:t>
            </a:r>
          </a:p>
        </p:txBody>
      </p:sp>
      <p:sp>
        <p:nvSpPr>
          <p:cNvPr id="24" name="文本框 23">
            <a:extLst>
              <a:ext uri="{FF2B5EF4-FFF2-40B4-BE49-F238E27FC236}">
                <a16:creationId xmlns:a16="http://schemas.microsoft.com/office/drawing/2014/main" id="{59C92FE2-B452-4BD7-B017-12EA2D43CFCD}"/>
              </a:ext>
            </a:extLst>
          </p:cNvPr>
          <p:cNvSpPr txBox="1"/>
          <p:nvPr/>
        </p:nvSpPr>
        <p:spPr>
          <a:xfrm>
            <a:off x="8366449" y="9857423"/>
            <a:ext cx="7651102" cy="2564805"/>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defRPr b="1"/>
            </a:pPr>
            <a:r>
              <a:rPr lang="en-US" altLang="zh-CN" sz="8000" dirty="0">
                <a:solidFill>
                  <a:schemeClr val="bg1"/>
                </a:solidFill>
                <a:effectLst>
                  <a:outerShdw blurRad="38100" dist="38100" dir="2700000" algn="tl">
                    <a:srgbClr val="000000">
                      <a:alpha val="43137"/>
                    </a:srgbClr>
                  </a:outerShdw>
                </a:effectLst>
              </a:rPr>
              <a:t>Possible Approaches</a:t>
            </a:r>
          </a:p>
        </p:txBody>
      </p:sp>
      <p:sp>
        <p:nvSpPr>
          <p:cNvPr id="21" name="菱形 20">
            <a:extLst>
              <a:ext uri="{FF2B5EF4-FFF2-40B4-BE49-F238E27FC236}">
                <a16:creationId xmlns:a16="http://schemas.microsoft.com/office/drawing/2014/main" id="{83381217-C16D-418C-9F1E-9FBE3C7AA6EB}"/>
              </a:ext>
            </a:extLst>
          </p:cNvPr>
          <p:cNvSpPr/>
          <p:nvPr/>
        </p:nvSpPr>
        <p:spPr>
          <a:xfrm>
            <a:off x="5666790" y="3120341"/>
            <a:ext cx="2226907" cy="1182013"/>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b="1" i="0" u="none" strike="noStrike" normalizeH="0" baseline="0" dirty="0">
                <a:ln w="0"/>
                <a:solidFill>
                  <a:schemeClr val="accent1"/>
                </a:solidFill>
                <a:effectLst>
                  <a:outerShdw blurRad="38100" dist="25400" dir="5400000" algn="ctr" rotWithShape="0">
                    <a:srgbClr val="6E747A">
                      <a:alpha val="43000"/>
                    </a:srgbClr>
                  </a:outerShdw>
                </a:effectLst>
                <a:uFillTx/>
                <a:latin typeface="Helvetica Neue Medium"/>
                <a:ea typeface="Helvetica Neue Medium"/>
                <a:cs typeface="Helvetica Neue Medium"/>
                <a:sym typeface="Helvetica Neue Medium"/>
              </a:rPr>
              <a:t>1</a:t>
            </a:r>
            <a:endParaRPr kumimoji="0" lang="zh-CN" altLang="en-US" sz="3200" b="1" i="0" u="none" strike="noStrike" normalizeH="0" baseline="0" dirty="0">
              <a:ln w="0"/>
              <a:solidFill>
                <a:schemeClr val="accent1"/>
              </a:solidFill>
              <a:effectLst>
                <a:outerShdw blurRad="38100" dist="25400" dir="5400000" algn="ctr" rotWithShape="0">
                  <a:srgbClr val="6E747A">
                    <a:alpha val="43000"/>
                  </a:srgbClr>
                </a:outerShdw>
              </a:effectLst>
              <a:uFillTx/>
              <a:latin typeface="Helvetica Neue Medium"/>
              <a:ea typeface="Helvetica Neue Medium"/>
              <a:cs typeface="Helvetica Neue Medium"/>
              <a:sym typeface="Helvetica Neue Medium"/>
            </a:endParaRPr>
          </a:p>
        </p:txBody>
      </p:sp>
      <p:sp>
        <p:nvSpPr>
          <p:cNvPr id="28" name="菱形 27">
            <a:extLst>
              <a:ext uri="{FF2B5EF4-FFF2-40B4-BE49-F238E27FC236}">
                <a16:creationId xmlns:a16="http://schemas.microsoft.com/office/drawing/2014/main" id="{87A223A7-0F4F-40D9-995D-734FB8D7617B}"/>
              </a:ext>
            </a:extLst>
          </p:cNvPr>
          <p:cNvSpPr/>
          <p:nvPr/>
        </p:nvSpPr>
        <p:spPr>
          <a:xfrm>
            <a:off x="5666790" y="5441877"/>
            <a:ext cx="2226907" cy="1182013"/>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i="0" u="none" strike="noStrike" normalizeH="0" baseline="0" dirty="0">
                <a:ln w="0"/>
                <a:solidFill>
                  <a:schemeClr val="accent1"/>
                </a:solidFill>
                <a:effectLst>
                  <a:outerShdw blurRad="38100" dist="25400" dir="5400000" algn="ctr" rotWithShape="0">
                    <a:srgbClr val="6E747A">
                      <a:alpha val="43000"/>
                    </a:srgbClr>
                  </a:outerShdw>
                </a:effectLst>
                <a:uFillTx/>
                <a:latin typeface="Helvetica Neue Medium"/>
                <a:ea typeface="Helvetica Neue Medium"/>
                <a:cs typeface="Helvetica Neue Medium"/>
                <a:sym typeface="Helvetica Neue Medium"/>
              </a:rPr>
              <a:t>2</a:t>
            </a:r>
            <a:endParaRPr kumimoji="0" lang="zh-CN" altLang="en-US" sz="3200" i="0" u="none" strike="noStrike" normalizeH="0" baseline="0" dirty="0">
              <a:ln w="0"/>
              <a:solidFill>
                <a:schemeClr val="accent1"/>
              </a:solidFill>
              <a:effectLst>
                <a:outerShdw blurRad="38100" dist="25400" dir="5400000" algn="ctr" rotWithShape="0">
                  <a:srgbClr val="6E747A">
                    <a:alpha val="43000"/>
                  </a:srgbClr>
                </a:outerShdw>
              </a:effectLst>
              <a:uFillTx/>
              <a:latin typeface="Helvetica Neue Medium"/>
              <a:ea typeface="Helvetica Neue Medium"/>
              <a:cs typeface="Helvetica Neue Medium"/>
              <a:sym typeface="Helvetica Neue Medium"/>
            </a:endParaRPr>
          </a:p>
        </p:txBody>
      </p:sp>
      <p:sp>
        <p:nvSpPr>
          <p:cNvPr id="29" name="菱形 28">
            <a:extLst>
              <a:ext uri="{FF2B5EF4-FFF2-40B4-BE49-F238E27FC236}">
                <a16:creationId xmlns:a16="http://schemas.microsoft.com/office/drawing/2014/main" id="{46C82F25-00E9-453E-A186-1150BD280A82}"/>
              </a:ext>
            </a:extLst>
          </p:cNvPr>
          <p:cNvSpPr/>
          <p:nvPr/>
        </p:nvSpPr>
        <p:spPr>
          <a:xfrm>
            <a:off x="5666790" y="7687571"/>
            <a:ext cx="2226906" cy="1182013"/>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i="0" u="none" strike="noStrike" normalizeH="0" baseline="0" dirty="0">
                <a:ln w="0"/>
                <a:solidFill>
                  <a:schemeClr val="accent1"/>
                </a:solidFill>
                <a:effectLst>
                  <a:outerShdw blurRad="38100" dist="25400" dir="5400000" algn="ctr" rotWithShape="0">
                    <a:srgbClr val="6E747A">
                      <a:alpha val="43000"/>
                    </a:srgbClr>
                  </a:outerShdw>
                </a:effectLst>
                <a:uFillTx/>
                <a:latin typeface="Helvetica Neue Medium"/>
                <a:ea typeface="Helvetica Neue Medium"/>
                <a:cs typeface="Helvetica Neue Medium"/>
                <a:sym typeface="Helvetica Neue Medium"/>
              </a:rPr>
              <a:t>3</a:t>
            </a:r>
            <a:endParaRPr kumimoji="0" lang="zh-CN" altLang="en-US" sz="3200" i="0" u="none" strike="noStrike" normalizeH="0" baseline="0" dirty="0">
              <a:ln w="0"/>
              <a:solidFill>
                <a:schemeClr val="accent1"/>
              </a:solidFill>
              <a:effectLst>
                <a:outerShdw blurRad="38100" dist="25400" dir="5400000" algn="ctr" rotWithShape="0">
                  <a:srgbClr val="6E747A">
                    <a:alpha val="43000"/>
                  </a:srgbClr>
                </a:outerShdw>
              </a:effectLst>
              <a:uFillTx/>
              <a:latin typeface="Helvetica Neue Medium"/>
              <a:ea typeface="Helvetica Neue Medium"/>
              <a:cs typeface="Helvetica Neue Medium"/>
              <a:sym typeface="Helvetica Neue Medium"/>
            </a:endParaRPr>
          </a:p>
        </p:txBody>
      </p:sp>
      <p:sp>
        <p:nvSpPr>
          <p:cNvPr id="31" name="菱形 30">
            <a:extLst>
              <a:ext uri="{FF2B5EF4-FFF2-40B4-BE49-F238E27FC236}">
                <a16:creationId xmlns:a16="http://schemas.microsoft.com/office/drawing/2014/main" id="{3E6D340F-4CE7-4E64-89D2-213B4C5A20CA}"/>
              </a:ext>
            </a:extLst>
          </p:cNvPr>
          <p:cNvSpPr/>
          <p:nvPr/>
        </p:nvSpPr>
        <p:spPr>
          <a:xfrm>
            <a:off x="5666790" y="10548818"/>
            <a:ext cx="2226906" cy="1182013"/>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3200" i="0" u="none" strike="noStrike" normalizeH="0" baseline="0" dirty="0">
                <a:ln w="0"/>
                <a:solidFill>
                  <a:schemeClr val="accent1"/>
                </a:solidFill>
                <a:effectLst>
                  <a:outerShdw blurRad="38100" dist="25400" dir="5400000" algn="ctr" rotWithShape="0">
                    <a:srgbClr val="6E747A">
                      <a:alpha val="43000"/>
                    </a:srgbClr>
                  </a:outerShdw>
                </a:effectLst>
                <a:uFillTx/>
                <a:latin typeface="Helvetica Neue Medium"/>
                <a:ea typeface="Helvetica Neue Medium"/>
                <a:cs typeface="Helvetica Neue Medium"/>
                <a:sym typeface="Helvetica Neue Medium"/>
              </a:rPr>
              <a:t>4</a:t>
            </a:r>
            <a:endParaRPr kumimoji="0" lang="zh-CN" altLang="en-US" sz="3200" i="0" u="none" strike="noStrike" normalizeH="0" baseline="0" dirty="0">
              <a:ln w="0"/>
              <a:solidFill>
                <a:schemeClr val="accent1"/>
              </a:solidFill>
              <a:effectLst>
                <a:outerShdw blurRad="38100" dist="25400" dir="5400000" algn="ctr" rotWithShape="0">
                  <a:srgbClr val="6E747A">
                    <a:alpha val="43000"/>
                  </a:srgbClr>
                </a:outerShdw>
              </a:effectLst>
              <a:uFillTx/>
              <a:latin typeface="Helvetica Neue Medium"/>
              <a:ea typeface="Helvetica Neue Medium"/>
              <a:cs typeface="Helvetica Neue Medium"/>
              <a:sym typeface="Helvetica Neue Medium"/>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Debloating tools like chisel and razor aims to improve program's size, performance and security through removing unnecessary functionality.…"/>
          <p:cNvSpPr txBox="1">
            <a:spLocks noGrp="1"/>
          </p:cNvSpPr>
          <p:nvPr>
            <p:ph type="body" idx="21"/>
          </p:nvPr>
        </p:nvSpPr>
        <p:spPr>
          <a:xfrm>
            <a:off x="571500" y="6374771"/>
            <a:ext cx="23145750" cy="52396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1"/>
          </a:lnRef>
          <a:fillRef idx="1">
            <a:schemeClr val="lt1"/>
          </a:fillRef>
          <a:effectRef idx="0">
            <a:schemeClr val="accent1"/>
          </a:effectRef>
          <a:fontRef idx="minor">
            <a:schemeClr val="dk1"/>
          </a:fontRef>
        </p:style>
        <p:txBody>
          <a:bodyPr/>
          <a:lstStyle/>
          <a:p>
            <a:pPr defTabSz="825500">
              <a:defRPr sz="5500" b="0"/>
            </a:pPr>
            <a:r>
              <a:rPr sz="5400" b="0" dirty="0"/>
              <a:t>If any new vulnerabilities were introduced through the process?</a:t>
            </a:r>
          </a:p>
          <a:p>
            <a:pPr marL="0" lvl="1" indent="457200" defTabSz="825500">
              <a:lnSpc>
                <a:spcPct val="100000"/>
              </a:lnSpc>
              <a:spcBef>
                <a:spcPts val="0"/>
              </a:spcBef>
              <a:buSzTx/>
              <a:buNone/>
              <a:defRPr sz="5500"/>
            </a:pPr>
            <a:r>
              <a:rPr sz="5400" dirty="0"/>
              <a:t> If the program still preserves the desired functionality?</a:t>
            </a:r>
          </a:p>
          <a:p>
            <a:pPr marL="0" lvl="1" indent="457200" defTabSz="825500">
              <a:lnSpc>
                <a:spcPct val="100000"/>
              </a:lnSpc>
              <a:spcBef>
                <a:spcPts val="0"/>
              </a:spcBef>
              <a:buSzTx/>
              <a:buNone/>
              <a:defRPr sz="5500"/>
            </a:pPr>
            <a:r>
              <a:rPr sz="5400" dirty="0"/>
              <a:t> How is the debloated program's robustness?</a:t>
            </a:r>
          </a:p>
          <a:p>
            <a:pPr marL="0" lvl="1" indent="457200" defTabSz="825500">
              <a:lnSpc>
                <a:spcPct val="100000"/>
              </a:lnSpc>
              <a:spcBef>
                <a:spcPts val="0"/>
              </a:spcBef>
              <a:buSzTx/>
              <a:buNone/>
              <a:defRPr sz="5500"/>
            </a:pPr>
            <a:r>
              <a:rPr sz="5400" dirty="0"/>
              <a:t> ...</a:t>
            </a:r>
          </a:p>
          <a:p>
            <a:pPr marL="0" lvl="1" indent="457200" defTabSz="825500">
              <a:lnSpc>
                <a:spcPct val="100000"/>
              </a:lnSpc>
              <a:spcBef>
                <a:spcPts val="0"/>
              </a:spcBef>
              <a:buSzTx/>
              <a:buNone/>
              <a:defRPr sz="5500"/>
            </a:pPr>
            <a:r>
              <a:rPr sz="5400" dirty="0"/>
              <a:t>And that's what we want to know through this study by testing debloated programs produced by razor and chisel.</a:t>
            </a:r>
          </a:p>
          <a:p>
            <a:pPr marL="0" lvl="2" indent="914400" defTabSz="825500">
              <a:lnSpc>
                <a:spcPct val="100000"/>
              </a:lnSpc>
              <a:spcBef>
                <a:spcPts val="0"/>
              </a:spcBef>
              <a:buSzTx/>
              <a:buNone/>
              <a:defRPr sz="5500"/>
            </a:pPr>
            <a:endParaRPr dirty="0"/>
          </a:p>
        </p:txBody>
      </p:sp>
      <p:sp>
        <p:nvSpPr>
          <p:cNvPr id="4" name="矩形 3">
            <a:extLst>
              <a:ext uri="{FF2B5EF4-FFF2-40B4-BE49-F238E27FC236}">
                <a16:creationId xmlns:a16="http://schemas.microsoft.com/office/drawing/2014/main" id="{3CF93F40-5CB9-4640-AE34-5ED51E48D1D8}"/>
              </a:ext>
            </a:extLst>
          </p:cNvPr>
          <p:cNvSpPr/>
          <p:nvPr/>
        </p:nvSpPr>
        <p:spPr>
          <a:xfrm>
            <a:off x="0" y="0"/>
            <a:ext cx="24925176" cy="2153410"/>
          </a:xfrm>
          <a:prstGeom prst="rect">
            <a:avLst/>
          </a:prstGeom>
          <a:gradFill>
            <a:gsLst>
              <a:gs pos="0">
                <a:srgbClr val="4472C4">
                  <a:lumMod val="5000"/>
                  <a:lumOff val="95000"/>
                  <a:alpha val="0"/>
                </a:srgbClr>
              </a:gs>
              <a:gs pos="78000">
                <a:srgbClr val="5B9BD5"/>
              </a:gs>
            </a:gsLst>
            <a:lin ang="10800000" scaled="0"/>
          </a:gradFill>
          <a:ln w="12700" cap="flat" cmpd="sng" algn="ctr">
            <a:noFill/>
            <a:prstDash val="solid"/>
            <a:miter lim="800000"/>
          </a:ln>
          <a:effectLst>
            <a:outerShdw blurRad="393700" dist="76200" dir="5820000" sx="99000" sy="99000" algn="t" rotWithShape="0">
              <a:prstClr val="black">
                <a:alpha val="50000"/>
              </a:prstClr>
            </a:outerShdw>
          </a:effectLst>
        </p:spPr>
        <p:txBody>
          <a:bodyPr lIns="91436" tIns="45719" rIns="91436" bIns="45719"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6000" b="1" dirty="0">
                <a:solidFill>
                  <a:schemeClr val="bg1"/>
                </a:solidFill>
                <a:effectLst>
                  <a:outerShdw blurRad="38100" dist="38100" dir="2700000" algn="tl">
                    <a:srgbClr val="000000">
                      <a:alpha val="43137"/>
                    </a:srgbClr>
                  </a:outerShdw>
                </a:effectLst>
              </a:rPr>
              <a:t>Motivation</a:t>
            </a:r>
            <a:endParaRPr kumimoji="0" lang="zh-CN" altLang="en-US" sz="6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dobe Garamond Pro Bold" panose="02020702060506020403" pitchFamily="18" charset="0"/>
              <a:ea typeface="等线" panose="02010600030101010101" pitchFamily="2" charset="-122"/>
            </a:endParaRPr>
          </a:p>
        </p:txBody>
      </p:sp>
      <p:sp>
        <p:nvSpPr>
          <p:cNvPr id="2" name="文本框 1">
            <a:extLst>
              <a:ext uri="{FF2B5EF4-FFF2-40B4-BE49-F238E27FC236}">
                <a16:creationId xmlns:a16="http://schemas.microsoft.com/office/drawing/2014/main" id="{E90E78C0-A378-4E09-849E-DF2A5E5FF36A}"/>
              </a:ext>
            </a:extLst>
          </p:cNvPr>
          <p:cNvSpPr txBox="1"/>
          <p:nvPr/>
        </p:nvSpPr>
        <p:spPr>
          <a:xfrm>
            <a:off x="571500" y="2827800"/>
            <a:ext cx="23145750" cy="287258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altLang="zh-CN" sz="6000" b="1" dirty="0"/>
              <a:t>Debloating tools like chisel and razor aims to improve program's size, performance and security through removing unnecessary functionality. </a:t>
            </a:r>
            <a:endParaRPr kumimoji="0" lang="zh-CN" altLang="en-US" sz="6000" b="1" i="0" u="none" strike="noStrike" cap="none" spc="0" normalizeH="0" baseline="0" dirty="0">
              <a:ln>
                <a:noFill/>
              </a:ln>
              <a:solidFill>
                <a:srgbClr val="5E5E5E"/>
              </a:solidFill>
              <a:uFillTx/>
              <a:sym typeface="Helvetica Neue"/>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adamsa…"/>
          <p:cNvSpPr txBox="1">
            <a:spLocks noGrp="1"/>
          </p:cNvSpPr>
          <p:nvPr>
            <p:ph type="body" sz="half" idx="1"/>
          </p:nvPr>
        </p:nvSpPr>
        <p:spPr>
          <a:xfrm>
            <a:off x="529254" y="8401049"/>
            <a:ext cx="22293424" cy="873579"/>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4000" b="1" dirty="0"/>
              <a:t>Another fuzz tool that is more specific and accurate</a:t>
            </a:r>
            <a:endParaRPr sz="4000" b="1" dirty="0"/>
          </a:p>
        </p:txBody>
      </p:sp>
      <p:sp>
        <p:nvSpPr>
          <p:cNvPr id="6" name="矩形 5">
            <a:extLst>
              <a:ext uri="{FF2B5EF4-FFF2-40B4-BE49-F238E27FC236}">
                <a16:creationId xmlns:a16="http://schemas.microsoft.com/office/drawing/2014/main" id="{7F4722B9-3B77-45F7-B798-FD7FB6B4563B}"/>
              </a:ext>
            </a:extLst>
          </p:cNvPr>
          <p:cNvSpPr/>
          <p:nvPr/>
        </p:nvSpPr>
        <p:spPr>
          <a:xfrm>
            <a:off x="0" y="0"/>
            <a:ext cx="24925176" cy="2153410"/>
          </a:xfrm>
          <a:prstGeom prst="rect">
            <a:avLst/>
          </a:prstGeom>
          <a:gradFill>
            <a:gsLst>
              <a:gs pos="0">
                <a:srgbClr val="4472C4">
                  <a:lumMod val="5000"/>
                  <a:lumOff val="95000"/>
                  <a:alpha val="0"/>
                </a:srgbClr>
              </a:gs>
              <a:gs pos="78000">
                <a:srgbClr val="5B9BD5"/>
              </a:gs>
            </a:gsLst>
            <a:lin ang="10800000" scaled="0"/>
          </a:gradFill>
          <a:ln w="12700" cap="flat" cmpd="sng" algn="ctr">
            <a:noFill/>
            <a:prstDash val="solid"/>
            <a:miter lim="800000"/>
          </a:ln>
          <a:effectLst>
            <a:outerShdw blurRad="393700" dist="76200" dir="5820000" sx="99000" sy="99000" algn="t" rotWithShape="0">
              <a:prstClr val="black">
                <a:alpha val="50000"/>
              </a:prstClr>
            </a:outerShdw>
          </a:effectLst>
        </p:spPr>
        <p:txBody>
          <a:bodyPr lIns="91436" tIns="45719" rIns="91436" bIns="45719"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6000" b="1" dirty="0">
                <a:solidFill>
                  <a:schemeClr val="bg1"/>
                </a:solidFill>
                <a:effectLst>
                  <a:outerShdw blurRad="38100" dist="38100" dir="2700000" algn="tl">
                    <a:srgbClr val="000000">
                      <a:alpha val="43137"/>
                    </a:srgbClr>
                  </a:outerShdw>
                </a:effectLst>
              </a:rPr>
              <a:t>Test Methods</a:t>
            </a:r>
            <a:endParaRPr kumimoji="0" lang="zh-CN" altLang="en-US" sz="6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dobe Garamond Pro Bold" panose="02020702060506020403" pitchFamily="18" charset="0"/>
              <a:ea typeface="等线" panose="02010600030101010101" pitchFamily="2" charset="-122"/>
            </a:endParaRPr>
          </a:p>
        </p:txBody>
      </p:sp>
      <p:sp>
        <p:nvSpPr>
          <p:cNvPr id="2" name="文本框 1">
            <a:extLst>
              <a:ext uri="{FF2B5EF4-FFF2-40B4-BE49-F238E27FC236}">
                <a16:creationId xmlns:a16="http://schemas.microsoft.com/office/drawing/2014/main" id="{84C725E0-B960-4936-A2EE-A7CD0ABC42B3}"/>
              </a:ext>
            </a:extLst>
          </p:cNvPr>
          <p:cNvSpPr txBox="1"/>
          <p:nvPr/>
        </p:nvSpPr>
        <p:spPr>
          <a:xfrm>
            <a:off x="529254" y="4712968"/>
            <a:ext cx="22293424" cy="133369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algn="l"/>
            <a:r>
              <a:rPr lang="en-US" altLang="zh-CN" sz="4000" b="1" dirty="0"/>
              <a:t>Using a test.sh to define what functionality to preserve so we can  use </a:t>
            </a:r>
            <a:r>
              <a:rPr lang="en-US" altLang="zh-CN" sz="4000" b="1" dirty="0" err="1"/>
              <a:t>radamsa</a:t>
            </a:r>
            <a:r>
              <a:rPr lang="en-US" altLang="zh-CN" sz="4000" b="1" dirty="0"/>
              <a:t> to fuzz according functionalities' input and test their behavior.</a:t>
            </a:r>
          </a:p>
        </p:txBody>
      </p:sp>
      <p:sp>
        <p:nvSpPr>
          <p:cNvPr id="3" name="文本框 2">
            <a:extLst>
              <a:ext uri="{FF2B5EF4-FFF2-40B4-BE49-F238E27FC236}">
                <a16:creationId xmlns:a16="http://schemas.microsoft.com/office/drawing/2014/main" id="{C4111FE3-6099-4A42-BAAD-D942654CCF65}"/>
              </a:ext>
            </a:extLst>
          </p:cNvPr>
          <p:cNvSpPr txBox="1"/>
          <p:nvPr/>
        </p:nvSpPr>
        <p:spPr>
          <a:xfrm>
            <a:off x="529254" y="3040828"/>
            <a:ext cx="4180113" cy="130292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50800" tIns="50800" rIns="50800" bIns="50800" numCol="1" spcCol="38100" rtlCol="0" anchor="ctr">
            <a:spAutoFit/>
          </a:bodyPr>
          <a:lstStyle/>
          <a:p>
            <a:pPr algn="l"/>
            <a:r>
              <a:rPr lang="en-US" altLang="zh-CN" sz="5400" b="1" dirty="0" err="1">
                <a:effectLst>
                  <a:outerShdw blurRad="38100" dist="38100" dir="2700000" algn="tl">
                    <a:srgbClr val="000000">
                      <a:alpha val="43137"/>
                    </a:srgbClr>
                  </a:outerShdw>
                </a:effectLst>
              </a:rPr>
              <a:t>Radamsa</a:t>
            </a:r>
            <a:endParaRPr lang="en-US" altLang="zh-CN" sz="5400" b="1" dirty="0">
              <a:effectLst>
                <a:outerShdw blurRad="38100" dist="38100" dir="2700000" algn="tl">
                  <a:srgbClr val="000000">
                    <a:alpha val="43137"/>
                  </a:srgbClr>
                </a:outerShdw>
              </a:effectLst>
            </a:endParaRPr>
          </a:p>
          <a:p>
            <a:pPr marL="0" marR="0" indent="0" algn="ctr" defTabSz="2438338"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文本框 8">
            <a:extLst>
              <a:ext uri="{FF2B5EF4-FFF2-40B4-BE49-F238E27FC236}">
                <a16:creationId xmlns:a16="http://schemas.microsoft.com/office/drawing/2014/main" id="{FDE71D44-D0D1-47AF-BC2B-CE4C7F685D87}"/>
              </a:ext>
            </a:extLst>
          </p:cNvPr>
          <p:cNvSpPr txBox="1"/>
          <p:nvPr/>
        </p:nvSpPr>
        <p:spPr>
          <a:xfrm>
            <a:off x="529254" y="6649149"/>
            <a:ext cx="5031790" cy="1302921"/>
          </a:xfrm>
          <a:prstGeom prst="rect">
            <a:avLst/>
          </a:prstGeom>
          <a:noFill/>
          <a:ln>
            <a:noFill/>
          </a:ln>
        </p:spPr>
        <p:style>
          <a:lnRef idx="0">
            <a:scrgbClr r="0" g="0" b="0"/>
          </a:lnRef>
          <a:fillRef idx="0">
            <a:scrgbClr r="0" g="0" b="0"/>
          </a:fillRef>
          <a:effectRef idx="0">
            <a:scrgbClr r="0" g="0" b="0"/>
          </a:effectRef>
          <a:fontRef idx="minor">
            <a:schemeClr val="accent1"/>
          </a:fontRef>
        </p:style>
        <p:txBody>
          <a:bodyPr rot="0" spcFirstLastPara="1" vertOverflow="overflow" horzOverflow="overflow" vert="horz" wrap="square" lIns="50800" tIns="50800" rIns="50800" bIns="50800" numCol="1" spcCol="38100" rtlCol="0" anchor="ctr">
            <a:spAutoFit/>
          </a:bodyPr>
          <a:lstStyle/>
          <a:p>
            <a:pPr algn="l"/>
            <a:r>
              <a:rPr lang="en-US" altLang="zh-CN" sz="5400" b="1" dirty="0">
                <a:effectLst>
                  <a:outerShdw blurRad="38100" dist="38100" dir="2700000" algn="tl">
                    <a:srgbClr val="000000">
                      <a:alpha val="43137"/>
                    </a:srgbClr>
                  </a:outerShdw>
                </a:effectLst>
              </a:rPr>
              <a:t>AFL</a:t>
            </a:r>
          </a:p>
          <a:p>
            <a:pPr marL="0" marR="0" indent="0" algn="ctr" defTabSz="2438338"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rograms that directly manipulates file contents like bzip and gzip will becomes more vulnerable after debloating.…"/>
          <p:cNvSpPr txBox="1">
            <a:spLocks noGrp="1"/>
          </p:cNvSpPr>
          <p:nvPr>
            <p:ph type="body" idx="1"/>
          </p:nvPr>
        </p:nvSpPr>
        <p:spPr>
          <a:xfrm>
            <a:off x="1206499" y="3565217"/>
            <a:ext cx="21971001" cy="7821872"/>
          </a:xfrm>
          <a:prstGeom prst="rect">
            <a:avLst/>
          </a:prstGeom>
        </p:spPr>
        <p:txBody>
          <a:bodyPr/>
          <a:lstStyle/>
          <a:p>
            <a:endParaRPr dirty="0"/>
          </a:p>
          <a:p>
            <a:r>
              <a:rPr dirty="0"/>
              <a:t>Programs that directly manipulates file contents like </a:t>
            </a:r>
            <a:r>
              <a:rPr dirty="0" err="1"/>
              <a:t>bzip</a:t>
            </a:r>
            <a:r>
              <a:rPr dirty="0"/>
              <a:t> and </a:t>
            </a:r>
            <a:r>
              <a:rPr dirty="0" err="1"/>
              <a:t>gzip</a:t>
            </a:r>
            <a:r>
              <a:rPr dirty="0"/>
              <a:t> will becomes more vulnerable after debloating.</a:t>
            </a:r>
          </a:p>
          <a:p>
            <a:r>
              <a:rPr dirty="0"/>
              <a:t>Programs that not access file contents like </a:t>
            </a:r>
            <a:r>
              <a:rPr dirty="0" err="1"/>
              <a:t>mkdir</a:t>
            </a:r>
            <a:r>
              <a:rPr dirty="0"/>
              <a:t> and rm seems to remains the same.</a:t>
            </a:r>
          </a:p>
          <a:p>
            <a:r>
              <a:rPr dirty="0"/>
              <a:t>Programs that have more in-memory operations are more likely to have robustness issue.  </a:t>
            </a:r>
          </a:p>
        </p:txBody>
      </p:sp>
      <p:sp>
        <p:nvSpPr>
          <p:cNvPr id="170" name="* Full results at https://docs.qq.com/sheet/DSm5xZ25naGJ1cEFo?tab=BB08J2"/>
          <p:cNvSpPr txBox="1"/>
          <p:nvPr/>
        </p:nvSpPr>
        <p:spPr>
          <a:xfrm>
            <a:off x="0" y="13056412"/>
            <a:ext cx="18595088" cy="659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3800" i="1"/>
            </a:lvl1pPr>
          </a:lstStyle>
          <a:p>
            <a:r>
              <a:rPr dirty="0"/>
              <a:t>* Full results at https://docs.qq.com/sheet/DSm5xZ25naGJ1cEFo?tab=BB08J2</a:t>
            </a:r>
          </a:p>
        </p:txBody>
      </p:sp>
      <p:sp>
        <p:nvSpPr>
          <p:cNvPr id="6" name="矩形 5">
            <a:extLst>
              <a:ext uri="{FF2B5EF4-FFF2-40B4-BE49-F238E27FC236}">
                <a16:creationId xmlns:a16="http://schemas.microsoft.com/office/drawing/2014/main" id="{BD7267EB-D992-48E6-840D-9F327D5FAE10}"/>
              </a:ext>
            </a:extLst>
          </p:cNvPr>
          <p:cNvSpPr/>
          <p:nvPr/>
        </p:nvSpPr>
        <p:spPr>
          <a:xfrm>
            <a:off x="0" y="0"/>
            <a:ext cx="24925176" cy="2153410"/>
          </a:xfrm>
          <a:prstGeom prst="rect">
            <a:avLst/>
          </a:prstGeom>
          <a:gradFill>
            <a:gsLst>
              <a:gs pos="0">
                <a:srgbClr val="4472C4">
                  <a:lumMod val="5000"/>
                  <a:lumOff val="95000"/>
                  <a:alpha val="0"/>
                </a:srgbClr>
              </a:gs>
              <a:gs pos="78000">
                <a:srgbClr val="5B9BD5"/>
              </a:gs>
            </a:gsLst>
            <a:lin ang="10800000" scaled="0"/>
          </a:gradFill>
          <a:ln w="12700" cap="flat" cmpd="sng" algn="ctr">
            <a:noFill/>
            <a:prstDash val="solid"/>
            <a:miter lim="800000"/>
          </a:ln>
          <a:effectLst>
            <a:outerShdw blurRad="393700" dist="76200" dir="5820000" sx="99000" sy="99000" algn="t" rotWithShape="0">
              <a:prstClr val="black">
                <a:alpha val="50000"/>
              </a:prstClr>
            </a:outerShdw>
          </a:effectLst>
        </p:spPr>
        <p:txBody>
          <a:bodyPr lIns="91436" tIns="45719" rIns="91436" bIns="45719"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6000" b="1" dirty="0">
                <a:solidFill>
                  <a:schemeClr val="bg1"/>
                </a:solidFill>
                <a:effectLst>
                  <a:outerShdw blurRad="38100" dist="38100" dir="2700000" algn="tl">
                    <a:srgbClr val="000000">
                      <a:alpha val="43137"/>
                    </a:srgbClr>
                  </a:outerShdw>
                </a:effectLst>
              </a:rPr>
              <a:t>Results for Chisel</a:t>
            </a:r>
            <a:endParaRPr kumimoji="0" lang="zh-CN" altLang="en-US" sz="6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dobe Garamond Pro Bold" panose="02020702060506020403" pitchFamily="18" charset="0"/>
              <a:ea typeface="等线" panose="02010600030101010101" pitchFamily="2"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Full results at https://docs.qq.com/sheet/DSm5xZ25naGJ1cEFo?tab=BB08J2"/>
          <p:cNvSpPr txBox="1"/>
          <p:nvPr/>
        </p:nvSpPr>
        <p:spPr>
          <a:xfrm>
            <a:off x="-21502" y="13056412"/>
            <a:ext cx="18595088" cy="659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l">
              <a:defRPr sz="3800" i="1"/>
            </a:lvl1pPr>
          </a:lstStyle>
          <a:p>
            <a:r>
              <a:rPr dirty="0"/>
              <a:t>* Full results at https://docs.qq.com/sheet/DSm5xZ25naGJ1cEFo?tab=BB08J2</a:t>
            </a:r>
          </a:p>
        </p:txBody>
      </p:sp>
      <p:sp>
        <p:nvSpPr>
          <p:cNvPr id="9" name="矩形 8">
            <a:extLst>
              <a:ext uri="{FF2B5EF4-FFF2-40B4-BE49-F238E27FC236}">
                <a16:creationId xmlns:a16="http://schemas.microsoft.com/office/drawing/2014/main" id="{1690E6E2-7D06-4C09-8776-35120E0E86E9}"/>
              </a:ext>
            </a:extLst>
          </p:cNvPr>
          <p:cNvSpPr/>
          <p:nvPr/>
        </p:nvSpPr>
        <p:spPr>
          <a:xfrm>
            <a:off x="-21502" y="0"/>
            <a:ext cx="24925176" cy="2153410"/>
          </a:xfrm>
          <a:prstGeom prst="rect">
            <a:avLst/>
          </a:prstGeom>
          <a:gradFill>
            <a:gsLst>
              <a:gs pos="0">
                <a:srgbClr val="4472C4">
                  <a:lumMod val="5000"/>
                  <a:lumOff val="95000"/>
                  <a:alpha val="0"/>
                </a:srgbClr>
              </a:gs>
              <a:gs pos="78000">
                <a:srgbClr val="5B9BD5"/>
              </a:gs>
            </a:gsLst>
            <a:lin ang="10800000" scaled="0"/>
          </a:gradFill>
          <a:ln w="12700" cap="flat" cmpd="sng" algn="ctr">
            <a:noFill/>
            <a:prstDash val="solid"/>
            <a:miter lim="800000"/>
          </a:ln>
          <a:effectLst>
            <a:outerShdw blurRad="393700" dist="76200" dir="5820000" sx="99000" sy="99000" algn="t" rotWithShape="0">
              <a:prstClr val="black">
                <a:alpha val="50000"/>
              </a:prstClr>
            </a:outerShdw>
          </a:effectLst>
        </p:spPr>
        <p:txBody>
          <a:bodyPr lIns="91436" tIns="45719" rIns="91436" bIns="45719"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6000" b="1" dirty="0">
                <a:solidFill>
                  <a:schemeClr val="bg1"/>
                </a:solidFill>
                <a:effectLst>
                  <a:outerShdw blurRad="38100" dist="38100" dir="2700000" algn="tl">
                    <a:srgbClr val="000000">
                      <a:alpha val="43137"/>
                    </a:srgbClr>
                  </a:outerShdw>
                </a:effectLst>
              </a:rPr>
              <a:t>Results for Razor</a:t>
            </a:r>
            <a:endParaRPr kumimoji="0" lang="zh-CN" altLang="en-US" sz="6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dobe Garamond Pro Bold" panose="02020702060506020403" pitchFamily="18" charset="0"/>
              <a:ea typeface="等线" panose="02010600030101010101" pitchFamily="2" charset="-122"/>
            </a:endParaRPr>
          </a:p>
        </p:txBody>
      </p:sp>
      <p:sp>
        <p:nvSpPr>
          <p:cNvPr id="8" name="文本框 7">
            <a:extLst>
              <a:ext uri="{FF2B5EF4-FFF2-40B4-BE49-F238E27FC236}">
                <a16:creationId xmlns:a16="http://schemas.microsoft.com/office/drawing/2014/main" id="{64D3108D-9796-422C-B8E8-F65282B8619E}"/>
              </a:ext>
            </a:extLst>
          </p:cNvPr>
          <p:cNvSpPr txBox="1"/>
          <p:nvPr/>
        </p:nvSpPr>
        <p:spPr>
          <a:xfrm>
            <a:off x="1545771" y="4406046"/>
            <a:ext cx="21292457" cy="4903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685800" indent="-685800" algn="l">
              <a:buFont typeface="Arial" panose="020B0604020202020204" pitchFamily="34" charset="0"/>
              <a:buChar char="•"/>
            </a:pPr>
            <a:r>
              <a:rPr kumimoji="0" lang="en-US" altLang="zh-CN" sz="4800" b="0" i="0" u="none" strike="noStrike" kern="0" cap="none" spc="0" normalizeH="0" baseline="0" noProof="0" dirty="0">
                <a:ln>
                  <a:noFill/>
                </a:ln>
                <a:solidFill>
                  <a:srgbClr val="000000"/>
                </a:solidFill>
                <a:effectLst/>
                <a:uLnTx/>
                <a:uFillTx/>
                <a:latin typeface="Helvetica Neue"/>
                <a:sym typeface="Helvetica Neue"/>
              </a:rPr>
              <a:t>Programs after debloating behave worse than chisel, some of them like grep and date will be exactly vulnerable which even crash </a:t>
            </a:r>
          </a:p>
          <a:p>
            <a:pPr algn="l"/>
            <a:r>
              <a:rPr lang="en-US" altLang="zh-CN" sz="4800" dirty="0">
                <a:solidFill>
                  <a:srgbClr val="000000"/>
                </a:solidFill>
                <a:latin typeface="Helvetica Neue"/>
              </a:rPr>
              <a:t>    </a:t>
            </a:r>
            <a:r>
              <a:rPr kumimoji="0" lang="en-US" altLang="zh-CN" sz="4800" b="0" i="0" u="none" strike="noStrike" kern="0" cap="none" spc="0" normalizeH="0" baseline="0" noProof="0" dirty="0">
                <a:ln>
                  <a:noFill/>
                </a:ln>
                <a:solidFill>
                  <a:srgbClr val="000000"/>
                </a:solidFill>
                <a:effectLst/>
                <a:uLnTx/>
                <a:uFillTx/>
                <a:latin typeface="Helvetica Neue"/>
                <a:sym typeface="Helvetica Neue"/>
              </a:rPr>
              <a:t>as long as they are out of specific environment. </a:t>
            </a:r>
          </a:p>
          <a:p>
            <a:pPr algn="l"/>
            <a:endParaRPr lang="en-US" altLang="zh-CN" sz="4800" dirty="0"/>
          </a:p>
          <a:p>
            <a:pPr marL="685800" indent="-685800" algn="l">
              <a:buFont typeface="Arial" panose="020B0604020202020204" pitchFamily="34" charset="0"/>
              <a:buChar char="•"/>
            </a:pPr>
            <a:r>
              <a:rPr kumimoji="0" lang="en-US" altLang="zh-CN" sz="4800" b="0" i="0" u="none" strike="noStrike" kern="0" cap="none" spc="0" normalizeH="0" baseline="0" noProof="0" dirty="0">
                <a:ln>
                  <a:noFill/>
                </a:ln>
                <a:solidFill>
                  <a:srgbClr val="000000"/>
                </a:solidFill>
                <a:effectLst/>
                <a:uLnTx/>
                <a:uFillTx/>
                <a:latin typeface="Helvetica Neue"/>
                <a:sym typeface="Helvetica Neue"/>
              </a:rPr>
              <a:t>Programs which throw a error during training as an origin seem to show a more robust output after debloating.</a:t>
            </a:r>
            <a:endParaRPr lang="en-US" altLang="zh-CN" sz="4800" dirty="0"/>
          </a:p>
          <a:p>
            <a:pPr marL="0" marR="0" indent="0" algn="ctr" defTabSz="2438338"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5F830E9-8E1D-4C36-A63F-BE1F23F3AD81}"/>
              </a:ext>
            </a:extLst>
          </p:cNvPr>
          <p:cNvSpPr/>
          <p:nvPr/>
        </p:nvSpPr>
        <p:spPr>
          <a:xfrm>
            <a:off x="0" y="0"/>
            <a:ext cx="24925176" cy="2153410"/>
          </a:xfrm>
          <a:prstGeom prst="rect">
            <a:avLst/>
          </a:prstGeom>
          <a:gradFill>
            <a:gsLst>
              <a:gs pos="0">
                <a:srgbClr val="4472C4">
                  <a:lumMod val="5000"/>
                  <a:lumOff val="95000"/>
                  <a:alpha val="0"/>
                </a:srgbClr>
              </a:gs>
              <a:gs pos="78000">
                <a:srgbClr val="5B9BD5"/>
              </a:gs>
            </a:gsLst>
            <a:lin ang="10800000" scaled="0"/>
          </a:gradFill>
          <a:ln w="12700" cap="flat" cmpd="sng" algn="ctr">
            <a:noFill/>
            <a:prstDash val="solid"/>
            <a:miter lim="800000"/>
          </a:ln>
          <a:effectLst>
            <a:outerShdw blurRad="393700" dist="76200" dir="5820000" sx="99000" sy="99000" algn="t" rotWithShape="0">
              <a:prstClr val="black">
                <a:alpha val="50000"/>
              </a:prstClr>
            </a:outerShdw>
          </a:effectLst>
        </p:spPr>
        <p:txBody>
          <a:bodyPr lIns="91436" tIns="45719" rIns="91436" bIns="45719"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lang="en-US" altLang="zh-CN" sz="6000" b="1" dirty="0">
                <a:solidFill>
                  <a:schemeClr val="bg1"/>
                </a:solidFill>
                <a:effectLst>
                  <a:outerShdw blurRad="38100" dist="38100" dir="2700000" algn="tl">
                    <a:srgbClr val="000000">
                      <a:alpha val="43137"/>
                    </a:srgbClr>
                  </a:outerShdw>
                </a:effectLst>
              </a:rPr>
              <a:t>Possible Approaches</a:t>
            </a:r>
            <a:endParaRPr kumimoji="0" lang="zh-CN" altLang="en-US" sz="6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dobe Garamond Pro Bold" panose="02020702060506020403" pitchFamily="18" charset="0"/>
              <a:ea typeface="等线" panose="02010600030101010101" pitchFamily="2" charset="-122"/>
            </a:endParaRPr>
          </a:p>
        </p:txBody>
      </p:sp>
      <p:sp>
        <p:nvSpPr>
          <p:cNvPr id="6" name="文本占位符 5">
            <a:extLst>
              <a:ext uri="{FF2B5EF4-FFF2-40B4-BE49-F238E27FC236}">
                <a16:creationId xmlns:a16="http://schemas.microsoft.com/office/drawing/2014/main" id="{AD3EBA4D-55B1-4AB7-BB3A-0E54D187D87F}"/>
              </a:ext>
            </a:extLst>
          </p:cNvPr>
          <p:cNvSpPr>
            <a:spLocks noGrp="1"/>
          </p:cNvSpPr>
          <p:nvPr>
            <p:ph type="body" sz="quarter" idx="21"/>
          </p:nvPr>
        </p:nvSpPr>
        <p:spPr>
          <a:xfrm>
            <a:off x="1206500" y="3661752"/>
            <a:ext cx="21971000" cy="8095985"/>
          </a:xfrm>
        </p:spPr>
        <p:txBody>
          <a:bodyPr>
            <a:normAutofit fontScale="92500" lnSpcReduction="10000"/>
          </a:bodyPr>
          <a:lstStyle/>
          <a:p>
            <a:pPr marL="0" lvl="2" indent="914400" defTabSz="825500" latinLnBrk="1">
              <a:lnSpc>
                <a:spcPct val="100000"/>
              </a:lnSpc>
              <a:spcBef>
                <a:spcPts val="0"/>
              </a:spcBef>
              <a:buSzTx/>
              <a:buNone/>
              <a:defRPr sz="5500"/>
            </a:pPr>
            <a:r>
              <a:rPr lang="en-US" altLang="zh-CN" sz="58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5200" dirty="0">
                <a:latin typeface="Helvetica Neue"/>
              </a:rPr>
              <a:t>Most easily, as long as one example that crashes during test appears, put it into train dictionary, which could improve robustness efficiently but stiff.</a:t>
            </a:r>
          </a:p>
          <a:p>
            <a:pPr marL="0" lvl="2" indent="914400" defTabSz="825500" latinLnBrk="1">
              <a:lnSpc>
                <a:spcPct val="100000"/>
              </a:lnSpc>
              <a:spcBef>
                <a:spcPts val="0"/>
              </a:spcBef>
              <a:buSzTx/>
              <a:buNone/>
              <a:defRPr sz="5500"/>
            </a:pPr>
            <a:endParaRPr lang="en-US" altLang="zh-CN" sz="58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a:p>
            <a:pPr marL="0" lvl="2" indent="914400" defTabSz="825500" latinLnBrk="1">
              <a:lnSpc>
                <a:spcPct val="100000"/>
              </a:lnSpc>
              <a:spcBef>
                <a:spcPts val="0"/>
              </a:spcBef>
              <a:buSzTx/>
              <a:buNone/>
              <a:defRPr sz="5500"/>
            </a:pPr>
            <a:r>
              <a:rPr lang="en-US" altLang="zh-CN" sz="58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5200" dirty="0">
                <a:latin typeface="Helvetica Neue"/>
              </a:rPr>
              <a:t>Taking output of tests into consideration, we could conclude similar feature out of various programs. For example, some part of programs are designed to prevent themselves from crashing. Debloating of these    codes could easily lead to undesirable behaviors.</a:t>
            </a:r>
          </a:p>
          <a:p>
            <a:pPr marL="0" lvl="2" indent="914400" defTabSz="825500" latinLnBrk="1">
              <a:lnSpc>
                <a:spcPct val="100000"/>
              </a:lnSpc>
              <a:spcBef>
                <a:spcPts val="0"/>
              </a:spcBef>
              <a:buSzTx/>
              <a:buNone/>
              <a:defRPr sz="5500"/>
            </a:pPr>
            <a:endParaRPr lang="en-US" altLang="zh-CN" sz="58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a:p>
            <a:pPr marL="0" lvl="2" indent="914400" defTabSz="825500" latinLnBrk="1">
              <a:lnSpc>
                <a:spcPct val="100000"/>
              </a:lnSpc>
              <a:spcBef>
                <a:spcPts val="0"/>
              </a:spcBef>
              <a:buSzTx/>
              <a:buNone/>
              <a:defRPr sz="5500"/>
            </a:pPr>
            <a:r>
              <a:rPr lang="en-US" altLang="zh-CN" sz="5800" dirty="0">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a:t>
            </a:r>
            <a:r>
              <a:rPr lang="en-US" altLang="zh-CN" sz="5200" dirty="0">
                <a:latin typeface="Helvetica Neue"/>
              </a:rPr>
              <a:t>By using AI method we could gradually control reduced programs within a reachable and acceptable size and robustness, while this method is time-consuming.</a:t>
            </a:r>
          </a:p>
          <a:p>
            <a:pPr latinLnBrk="1"/>
            <a:endParaRPr lang="zh-CN" altLang="en-US" dirty="0"/>
          </a:p>
        </p:txBody>
      </p:sp>
      <p:sp>
        <p:nvSpPr>
          <p:cNvPr id="2" name="文本框 1">
            <a:extLst>
              <a:ext uri="{FF2B5EF4-FFF2-40B4-BE49-F238E27FC236}">
                <a16:creationId xmlns:a16="http://schemas.microsoft.com/office/drawing/2014/main" id="{A85A66C1-7757-46F0-A044-AB47C3A8A803}"/>
              </a:ext>
            </a:extLst>
          </p:cNvPr>
          <p:cNvSpPr txBox="1"/>
          <p:nvPr/>
        </p:nvSpPr>
        <p:spPr>
          <a:xfrm>
            <a:off x="12401517" y="6511409"/>
            <a:ext cx="6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TotalTime>
  <Words>380</Words>
  <Application>Microsoft Office PowerPoint</Application>
  <PresentationFormat>自定义</PresentationFormat>
  <Paragraphs>42</Paragraphs>
  <Slides>7</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Adobe Garamond Pro Bold</vt:lpstr>
      <vt:lpstr>Helvetica Neue</vt:lpstr>
      <vt:lpstr>Helvetica Neue Medium</vt:lpstr>
      <vt:lpstr>等线</vt:lpstr>
      <vt:lpstr>Arial</vt:lpstr>
      <vt:lpstr>21_BasicWhite</vt:lpstr>
      <vt:lpstr>Deb Robustness Study</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 Robustness Study</dc:title>
  <dc:creator>Weichen Kong</dc:creator>
  <cp:lastModifiedBy>Kong Weichen</cp:lastModifiedBy>
  <cp:revision>14</cp:revision>
  <dcterms:modified xsi:type="dcterms:W3CDTF">2021-11-05T10:23:52Z</dcterms:modified>
</cp:coreProperties>
</file>