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31"/>
  </p:notesMasterIdLst>
  <p:sldIdLst>
    <p:sldId id="256" r:id="rId2"/>
    <p:sldId id="276" r:id="rId3"/>
    <p:sldId id="294" r:id="rId4"/>
    <p:sldId id="257" r:id="rId5"/>
    <p:sldId id="295" r:id="rId6"/>
    <p:sldId id="296" r:id="rId7"/>
    <p:sldId id="258" r:id="rId8"/>
    <p:sldId id="297" r:id="rId9"/>
    <p:sldId id="271" r:id="rId10"/>
    <p:sldId id="298" r:id="rId11"/>
    <p:sldId id="260" r:id="rId12"/>
    <p:sldId id="299" r:id="rId13"/>
    <p:sldId id="278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301" r:id="rId26"/>
    <p:sldId id="293" r:id="rId27"/>
    <p:sldId id="292" r:id="rId28"/>
    <p:sldId id="300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76"/>
            <p14:sldId id="294"/>
            <p14:sldId id="257"/>
            <p14:sldId id="295"/>
            <p14:sldId id="296"/>
            <p14:sldId id="258"/>
            <p14:sldId id="297"/>
            <p14:sldId id="271"/>
            <p14:sldId id="298"/>
            <p14:sldId id="260"/>
            <p14:sldId id="299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301"/>
            <p14:sldId id="293"/>
            <p14:sldId id="292"/>
            <p14:sldId id="300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66"/>
    <a:srgbClr val="618757"/>
    <a:srgbClr val="08D6A2"/>
    <a:srgbClr val="03D7A1"/>
    <a:srgbClr val="1589B2"/>
    <a:srgbClr val="1189B2"/>
    <a:srgbClr val="073A4D"/>
    <a:srgbClr val="F0456F"/>
    <a:srgbClr val="073A4C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5" autoAdjust="0"/>
    <p:restoredTop sz="96928"/>
  </p:normalViewPr>
  <p:slideViewPr>
    <p:cSldViewPr snapToGrid="0" snapToObjects="1" showGuides="1">
      <p:cViewPr varScale="1">
        <p:scale>
          <a:sx n="65" d="100"/>
          <a:sy n="65" d="100"/>
        </p:scale>
        <p:origin x="36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8/25/2021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7559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222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5299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887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786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783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11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0617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038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47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96556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0392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736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0647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620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86317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8635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272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990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783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4395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082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368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8/25/2021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32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microsoft.com/office/2007/relationships/hdphoto" Target="../media/hdphoto1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7.png"/><Relationship Id="rId30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microsoft.com/office/2007/relationships/hdphoto" Target="../media/hdphoto3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5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microsoft.com/office/2007/relationships/hdphoto" Target="../media/hdphoto4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9.xml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5.svg"/><Relationship Id="rId20" Type="http://schemas.openxmlformats.org/officeDocument/2006/relationships/slide" Target="slide11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28" Type="http://schemas.microsoft.com/office/2007/relationships/hdphoto" Target="../media/hdphoto5.wdp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31" Type="http://schemas.openxmlformats.org/officeDocument/2006/relationships/image" Target="../media/image57.jpe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30.svg"/><Relationship Id="rId27" Type="http://schemas.openxmlformats.org/officeDocument/2006/relationships/image" Target="../media/image54.png"/><Relationship Id="rId30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9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36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8.svg"/><Relationship Id="rId22" Type="http://schemas.openxmlformats.org/officeDocument/2006/relationships/image" Target="../media/image1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1" y="220944"/>
            <a:ext cx="832330" cy="113642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969947" y="194097"/>
            <a:ext cx="34756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ຄະນະວິທະຍາສາດຄອມທຳມະຊາດ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2968565" y="3002578"/>
            <a:ext cx="760823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0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</a:p>
          <a:p>
            <a:pPr>
              <a:lnSpc>
                <a:spcPct val="150000"/>
              </a:lnSpc>
            </a:pP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Southern Bus Ticket Online Booking System</a:t>
            </a:r>
            <a:endParaRPr lang="en-LT" sz="2400" b="1" spc="3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84194" y="5225804"/>
            <a:ext cx="867623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u="sng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ນຳສະເໜີໂດຍ:</a:t>
            </a:r>
            <a:endParaRPr lang="en-US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ມະໂນພອນ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ມະໂນກຸນ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   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|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204N0002.19</a:t>
            </a:r>
            <a:endParaRPr lang="lo-LA" spc="300" dirty="0">
              <a:solidFill>
                <a:schemeClr val="bg1"/>
              </a:solidFill>
              <a:latin typeface="Times New Roman" panose="02020603050405020304" pitchFamily="18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ພອນຄຳ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ແກ້ວມະນີ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   |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204N0025.19</a:t>
            </a:r>
            <a:endParaRPr lang="en-LT" sz="2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676473" y="1499203"/>
            <a:ext cx="1019242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ບົດໂຄງການຈົບຊັ້ນ</a:t>
            </a:r>
            <a:r>
              <a:rPr lang="en-US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(ຕໍ່ເນື່ອງ) ລະດັບປະລິນຍາຕີວິທະຍາສາດ </a:t>
            </a:r>
          </a:p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ສາຂາ ວິທະຍາສາດຄອມພິວເຕີ</a:t>
            </a:r>
            <a:endParaRPr lang="en-LT" sz="28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1" name="Picture 30" descr="NUOL LOGO">
            <a:extLst>
              <a:ext uri="{FF2B5EF4-FFF2-40B4-BE49-F238E27FC236}">
                <a16:creationId xmlns:a16="http://schemas.microsoft.com/office/drawing/2014/main" id="{352EFB0E-0FF5-416B-8734-A35D91E6F819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50" y="220944"/>
            <a:ext cx="832330" cy="1136424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D2D8C7-FC5B-4C8D-859F-4103EA0C9475}"/>
              </a:ext>
            </a:extLst>
          </p:cNvPr>
          <p:cNvSpPr txBox="1"/>
          <p:nvPr/>
        </p:nvSpPr>
        <p:spPr>
          <a:xfrm>
            <a:off x="3615739" y="4230612"/>
            <a:ext cx="542010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ອາຈານຜູ້ນຳພາ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ອຈ. ປທ. ມູນພິນ ພອນປັນຍາ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ຊ່ວຍນຳພາໂດຍ 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ຊອ.ປທ ອໍລະດີ ຄຳມະນີວົງ 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628268" y="2789696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4703596" y="2925573"/>
            <a:ext cx="441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ໂຄງການ.</a:t>
            </a:r>
            <a:endParaRPr lang="en-LT" sz="36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864100" y="3571904"/>
            <a:ext cx="4013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1D278E-C213-4DA3-969C-4C84ED434E09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FD52499-D122-4041-9B79-9B12E4E6A3F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0BF386-6482-4E31-A620-01CD81804E3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2923823" y="474734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1653373" y="1994679"/>
            <a:ext cx="904308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ໄດ້ລະບົບຈອງປີ້ລົດເມແບບອອນລາຍຂອງສະຖານນີຂົ່ນສົ່ງໂດຍສານສາຍໃຕ້.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ໄດ້ລະບົບທີ່ຈະຊ່ວຍແກ້ໄຂບັນຫາການຈອງ,ຈອງໄດ້ສະດວກ ແລະ ວ່ອງໄວຂຶ້ນ.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ໄດ້ລະບົບຊ່ວຍເພີ່ມຊ່ອງທາງໃນການຂາຍປີ້ໃຫ້ກັບຜູ້ປະກອບການ.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ມີລະບົບເຜີຍແຜ່.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ໄດ້ລະບົບທີ່ສາມາດສ້າງລາຍງານໄດ້ຢ່າງສະດວກ ແລະ ຖືກຕ້ອງ.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70B1F-2501-4053-BD10-405E0A1F956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F3DF1-03BE-4984-962C-100018CBA126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676B602-8E2C-4AE6-9A30-033906E7CF3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224154" y="2866402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645545" y="3002279"/>
            <a:ext cx="668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ແລະ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382811" y="3648610"/>
            <a:ext cx="493088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6C8CE7-2D85-4699-B603-6565BC972994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0C76EDD-658C-436E-9692-07BFAFA1FFF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745A7DE-2743-453C-A25D-E1FE9E37287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22357" y="426967"/>
            <a:ext cx="449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65D32F6-839C-41EB-8B00-470CADFF06B8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3" y="4561483"/>
            <a:ext cx="2207453" cy="16542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6D7D74-4A8F-4963-954E-93A6B1D384CA}"/>
              </a:ext>
            </a:extLst>
          </p:cNvPr>
          <p:cNvPicPr/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61" y="2792253"/>
            <a:ext cx="1802934" cy="16793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CC8E31B-0BB3-4E8E-BAA9-A60A9B2857AF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1" y="3111137"/>
            <a:ext cx="1391854" cy="1391854"/>
          </a:xfrm>
          <a:prstGeom prst="rect">
            <a:avLst/>
          </a:prstGeom>
        </p:spPr>
      </p:pic>
      <p:sp>
        <p:nvSpPr>
          <p:cNvPr id="54" name="Text Box 2">
            <a:extLst>
              <a:ext uri="{FF2B5EF4-FFF2-40B4-BE49-F238E27FC236}">
                <a16:creationId xmlns:a16="http://schemas.microsoft.com/office/drawing/2014/main" id="{E454607D-6658-4A17-A9D9-FD60191C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9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E1D51708-911B-4A6C-BB8A-FA91E2F2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251" y="4362048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ຜູ້ບໍລິຫານ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9BB39CDF-87EB-44F1-ACF6-40865CB2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1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pic>
        <p:nvPicPr>
          <p:cNvPr id="1026" name="Picture 2" descr="Event Booking System - Easy Reservation &amp;amp; Ticketing | ROVERD">
            <a:extLst>
              <a:ext uri="{FF2B5EF4-FFF2-40B4-BE49-F238E27FC236}">
                <a16:creationId xmlns:a16="http://schemas.microsoft.com/office/drawing/2014/main" id="{A7855988-F43E-411E-BC55-FA36D6AB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43" y="1203960"/>
            <a:ext cx="1966331" cy="11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Box 2">
            <a:extLst>
              <a:ext uri="{FF2B5EF4-FFF2-40B4-BE49-F238E27FC236}">
                <a16:creationId xmlns:a16="http://schemas.microsoft.com/office/drawing/2014/main" id="{8B5DD578-BE07-48C3-9E95-A632EC27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048" y="2332663"/>
            <a:ext cx="1838226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ລະບົບຈອງປີ້ລົດເມສາຍໃຕ້ແບບອອນລາຍ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8788C-85C3-4CD2-9043-A9C57199E413}"/>
              </a:ext>
            </a:extLst>
          </p:cNvPr>
          <p:cNvCxnSpPr>
            <a:cxnSpLocks/>
          </p:cNvCxnSpPr>
          <p:nvPr/>
        </p:nvCxnSpPr>
        <p:spPr>
          <a:xfrm flipV="1">
            <a:off x="6177780" y="3257970"/>
            <a:ext cx="0" cy="96835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B9A492-7868-4589-9CEE-BDAE459AFA22}"/>
              </a:ext>
            </a:extLst>
          </p:cNvPr>
          <p:cNvCxnSpPr>
            <a:cxnSpLocks/>
          </p:cNvCxnSpPr>
          <p:nvPr/>
        </p:nvCxnSpPr>
        <p:spPr>
          <a:xfrm>
            <a:off x="6536788" y="3257971"/>
            <a:ext cx="0" cy="1054015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5C20CB-CCCC-4C11-B89B-2C8CA3B56709}"/>
              </a:ext>
            </a:extLst>
          </p:cNvPr>
          <p:cNvCxnSpPr>
            <a:cxnSpLocks/>
          </p:cNvCxnSpPr>
          <p:nvPr/>
        </p:nvCxnSpPr>
        <p:spPr>
          <a:xfrm>
            <a:off x="8158650" y="2154583"/>
            <a:ext cx="1899750" cy="809498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906F09-B48D-4FF1-B539-79C720E7F1D9}"/>
              </a:ext>
            </a:extLst>
          </p:cNvPr>
          <p:cNvCxnSpPr>
            <a:cxnSpLocks/>
          </p:cNvCxnSpPr>
          <p:nvPr/>
        </p:nvCxnSpPr>
        <p:spPr>
          <a:xfrm flipH="1" flipV="1">
            <a:off x="7999035" y="2525567"/>
            <a:ext cx="1809578" cy="73240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DADC16-C40D-4EB8-91EB-20EE116542C0}"/>
              </a:ext>
            </a:extLst>
          </p:cNvPr>
          <p:cNvCxnSpPr>
            <a:cxnSpLocks/>
          </p:cNvCxnSpPr>
          <p:nvPr/>
        </p:nvCxnSpPr>
        <p:spPr>
          <a:xfrm flipV="1">
            <a:off x="2993652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A77C4F-5F3B-4C42-92B1-0E172A0FE227}"/>
              </a:ext>
            </a:extLst>
          </p:cNvPr>
          <p:cNvCxnSpPr>
            <a:cxnSpLocks/>
          </p:cNvCxnSpPr>
          <p:nvPr/>
        </p:nvCxnSpPr>
        <p:spPr>
          <a:xfrm flipH="1">
            <a:off x="3211057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>
            <a:extLst>
              <a:ext uri="{FF2B5EF4-FFF2-40B4-BE49-F238E27FC236}">
                <a16:creationId xmlns:a16="http://schemas.microsoft.com/office/drawing/2014/main" id="{AD0A46B2-1D40-4531-80F6-C86107D1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1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B1CA7A6A-82EE-4DE6-8530-FCE4D089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916" y="370895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</a:t>
            </a: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5981F938-D559-4541-8F5D-7F50B8F12AA2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2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8A81C328-1659-4E26-A418-4943380C60F1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7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BC78FE8A-7258-4CAE-A12C-61CAE2F7472E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435807" y="2088482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ລາຍງານຂໍ້ມູນ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0B47CBD-3F90-4B2D-9F54-0D5B71AE9386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049872" y="3019531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ຈັດການຂໍ້ມູນ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9D11AA-E178-4356-979B-A7874EF81CC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99DE041-1F2B-4D00-B5F1-CA82D334CD52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2" y="4561483"/>
            <a:ext cx="2207453" cy="16542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4E431E8-2502-484E-A3A5-72DB8A0429B0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0" y="3111137"/>
            <a:ext cx="1391854" cy="1391854"/>
          </a:xfrm>
          <a:prstGeom prst="rect">
            <a:avLst/>
          </a:prstGeom>
        </p:spPr>
      </p:pic>
      <p:sp>
        <p:nvSpPr>
          <p:cNvPr id="57" name="Text Box 2">
            <a:extLst>
              <a:ext uri="{FF2B5EF4-FFF2-40B4-BE49-F238E27FC236}">
                <a16:creationId xmlns:a16="http://schemas.microsoft.com/office/drawing/2014/main" id="{5D47EED4-54B1-47D1-B846-4504144D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8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0" name="Text Box 2">
            <a:extLst>
              <a:ext uri="{FF2B5EF4-FFF2-40B4-BE49-F238E27FC236}">
                <a16:creationId xmlns:a16="http://schemas.microsoft.com/office/drawing/2014/main" id="{106D2372-0217-487A-826B-D0BF20A71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0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0FE489-4931-49EB-90A6-7885B3B86976}"/>
              </a:ext>
            </a:extLst>
          </p:cNvPr>
          <p:cNvCxnSpPr>
            <a:cxnSpLocks/>
          </p:cNvCxnSpPr>
          <p:nvPr/>
        </p:nvCxnSpPr>
        <p:spPr>
          <a:xfrm flipV="1">
            <a:off x="2993651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8B4106-C149-4916-B397-A04A047D5F78}"/>
              </a:ext>
            </a:extLst>
          </p:cNvPr>
          <p:cNvCxnSpPr>
            <a:cxnSpLocks/>
          </p:cNvCxnSpPr>
          <p:nvPr/>
        </p:nvCxnSpPr>
        <p:spPr>
          <a:xfrm flipH="1">
            <a:off x="3211056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">
            <a:extLst>
              <a:ext uri="{FF2B5EF4-FFF2-40B4-BE49-F238E27FC236}">
                <a16:creationId xmlns:a16="http://schemas.microsoft.com/office/drawing/2014/main" id="{BF3269D0-FE8D-45D2-9583-A0C283E5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0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9E6F7E6A-AB41-457D-973E-2C64A397543A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1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F7BC3C4-B531-41D9-86D3-B39861482E0B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6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86452E9-434C-4D5E-B451-C7BCE9C80E7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021249" y="250531"/>
            <a:ext cx="657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ລາຍລະອຽດທີ່ກ່ຽວຂ້ອງກັບລະບົບ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01C56-662E-41C6-919C-0735E20C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26231"/>
              </p:ext>
            </p:extLst>
          </p:nvPr>
        </p:nvGraphicFramePr>
        <p:xfrm>
          <a:off x="2416583" y="1097029"/>
          <a:ext cx="8843964" cy="5741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851">
                  <a:extLst>
                    <a:ext uri="{9D8B030D-6E8A-4147-A177-3AD203B41FA5}">
                      <a16:colId xmlns:a16="http://schemas.microsoft.com/office/drawing/2014/main" val="2708003894"/>
                    </a:ext>
                  </a:extLst>
                </a:gridCol>
                <a:gridCol w="3454351">
                  <a:extLst>
                    <a:ext uri="{9D8B030D-6E8A-4147-A177-3AD203B41FA5}">
                      <a16:colId xmlns:a16="http://schemas.microsoft.com/office/drawing/2014/main" val="2223105687"/>
                    </a:ext>
                  </a:extLst>
                </a:gridCol>
                <a:gridCol w="3714762">
                  <a:extLst>
                    <a:ext uri="{9D8B030D-6E8A-4147-A177-3AD203B41FA5}">
                      <a16:colId xmlns:a16="http://schemas.microsoft.com/office/drawing/2014/main" val="1830010906"/>
                    </a:ext>
                  </a:extLst>
                </a:gridCol>
              </a:tblGrid>
              <a:tr h="35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Entity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Store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595776"/>
                  </a:ext>
                </a:extLst>
              </a:tr>
              <a:tr h="51402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ຜູ້ບໍລິຫານ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ea typeface="SimSun" panose="02010600030101010101" pitchFamily="2" charset="-122"/>
                        <a:cs typeface="Noto Sans Lao" panose="020B0502040504020204" pitchFamily="34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ຈັດການຂໍ້ມູນພື້ນຖານ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1.1 ຈັດການຂໍ້ມູນພະນັກງານ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ຈັດການຂໍ້ມູນບໍລິສັດ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ຈັດການຂໍ້ມູນປະເພດລົດ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ລົງທະບຽນ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ສະມັກສະມາຊິກ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ບໍລິການ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ຈອງປີ້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ອອກປີ້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ລາຍງານ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382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3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ຂໍ້ມູນບໍລິສັດ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ຂໍ້ມູນປະເພດລົດ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ຂໍ້ມູນບ່ອນນັ່ງ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ຂໍ້ມູນເວລາລົດອອກ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ຂໍ້ມູນລາຍລະອຽດການຈອງ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ຂໍ້ມູນອອກປີ້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D12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</a:t>
                      </a:r>
                      <a:r>
                        <a:rPr lang="lo-LA" sz="180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ມູນການຊຳລະ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98012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8D67C796-1380-425D-B01E-46A060290EB1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716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144666" y="264461"/>
            <a:ext cx="732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ແຜນວາດເນື້ອຫາ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(Context Diagram)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A35536-B05C-47E8-AB06-F6482385D33E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490B1-D898-454D-A551-E9D6DEE1D05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74147" y="1113593"/>
            <a:ext cx="7220854" cy="5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74205" y="210633"/>
            <a:ext cx="636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790EB2-D3B4-4B5B-A143-BBC211770759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CD77-44B4-425A-B076-DEC397F6E3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89802" y="1191130"/>
            <a:ext cx="9656192" cy="52698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55638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71533" y="214644"/>
            <a:ext cx="702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66F444-0A7F-41D3-B5E7-6B719BF195AA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99FC2-BD79-49DE-BF8F-BD73BEA12C8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19386" y="1982880"/>
            <a:ext cx="10270828" cy="33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249849" y="201979"/>
            <a:ext cx="729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2FB2F9-9DD3-4B67-8793-A49297E2A907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9669E-3929-47F8-96C6-BF050DE8BF2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63633" y="1188497"/>
            <a:ext cx="8450774" cy="53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249849" y="214644"/>
            <a:ext cx="735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E322FB-32F6-4053-BA93-7AC5F3375D74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A9CC6-ACD4-41FD-8F43-7A2DAE07278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88792" y="1303534"/>
            <a:ext cx="9006796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ຫົວຂໍ້ນຳສະເໜີ</a:t>
            </a:r>
            <a:endParaRPr lang="en-LT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>
            <a:cxnSpLocks/>
          </p:cNvCxnSpPr>
          <p:nvPr/>
        </p:nvCxnSpPr>
        <p:spPr>
          <a:xfrm>
            <a:off x="4902200" y="890033"/>
            <a:ext cx="3390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1D6482C-B05F-41BA-883D-D9EFBC4C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42" y="1742764"/>
            <a:ext cx="10351893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ຂຽນໂຄງການ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.	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ຂອບເຂດຂອງການສຶກສາໂຄງການ.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ແລະ</a:t>
            </a:r>
            <a:r>
              <a:rPr lang="en-US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ສະຫຼຸບ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Web Site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196B8-E82B-43C4-84B5-42FDA360E78B}"/>
              </a:ext>
            </a:extLst>
          </p:cNvPr>
          <p:cNvSpPr/>
          <p:nvPr/>
        </p:nvSpPr>
        <p:spPr>
          <a:xfrm>
            <a:off x="2415382" y="1895476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BA0C5-2473-496F-A10C-558553506504}"/>
              </a:ext>
            </a:extLst>
          </p:cNvPr>
          <p:cNvSpPr/>
          <p:nvPr/>
        </p:nvSpPr>
        <p:spPr>
          <a:xfrm>
            <a:off x="2429614" y="245447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756C9A-FFF7-46B2-9819-EE341C9D230F}"/>
              </a:ext>
            </a:extLst>
          </p:cNvPr>
          <p:cNvSpPr/>
          <p:nvPr/>
        </p:nvSpPr>
        <p:spPr>
          <a:xfrm>
            <a:off x="2429614" y="2977054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1E1566-87E9-4362-B4CF-189435840E20}"/>
              </a:ext>
            </a:extLst>
          </p:cNvPr>
          <p:cNvSpPr/>
          <p:nvPr/>
        </p:nvSpPr>
        <p:spPr>
          <a:xfrm>
            <a:off x="2429614" y="3534418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383700-2D88-4E7D-AB42-41195C17674F}"/>
              </a:ext>
            </a:extLst>
          </p:cNvPr>
          <p:cNvSpPr/>
          <p:nvPr/>
        </p:nvSpPr>
        <p:spPr>
          <a:xfrm>
            <a:off x="2429614" y="4090783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9A411E-D6AA-495A-8DFB-F2F94757CFE9}"/>
              </a:ext>
            </a:extLst>
          </p:cNvPr>
          <p:cNvSpPr/>
          <p:nvPr/>
        </p:nvSpPr>
        <p:spPr>
          <a:xfrm>
            <a:off x="2415382" y="4668990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7BBC2B-312D-466E-A10A-31613EE1834A}"/>
              </a:ext>
            </a:extLst>
          </p:cNvPr>
          <p:cNvSpPr/>
          <p:nvPr/>
        </p:nvSpPr>
        <p:spPr>
          <a:xfrm>
            <a:off x="2399984" y="522535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76DDD-4393-4628-B113-CD4D14435232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C37C3F3-135F-4013-9FC5-6528EBCE844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B2E17-53C2-4808-B703-11D5503E715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21553" y="3113714"/>
            <a:ext cx="4835382" cy="32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71533" y="201979"/>
            <a:ext cx="715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ແຜນວາດລວມການໄຫຼຂໍ້ມູນ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06854A-87F2-47FE-91FB-F98F521CB2E2}"/>
              </a:ext>
            </a:extLst>
          </p:cNvPr>
          <p:cNvSpPr/>
          <p:nvPr/>
        </p:nvSpPr>
        <p:spPr>
          <a:xfrm>
            <a:off x="1836065" y="104502"/>
            <a:ext cx="827568" cy="7082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44B36-DBB0-409B-A004-276CB3F9A81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21858" y="1088777"/>
            <a:ext cx="7708490" cy="55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249849" y="250425"/>
            <a:ext cx="6560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0A3DF-8E92-41C3-B9F9-8D8DD3429D5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54493" y="896862"/>
            <a:ext cx="4960218" cy="587361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96AAA07-FAE3-4B1D-8E8B-A5D4A9E2331D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27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96551" y="201979"/>
            <a:ext cx="719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3EADA3-E6E2-4286-AFB9-0455686C8CA3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E6B5-5F91-498A-84BC-1608B2BA7F7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31565" y="896862"/>
            <a:ext cx="6259270" cy="57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42412" y="238253"/>
            <a:ext cx="703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99E5A2-0B6B-4E4F-AC82-8079CECE6BF2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63162-7A2A-4469-8E33-67B4F4CC092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16703" y="1050362"/>
            <a:ext cx="6955594" cy="56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300458" y="214644"/>
            <a:ext cx="531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ແຜນວາດຄວາມສຳພັນ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2F7777-5787-4D3E-80FB-47DDA763990E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B9EC1-3A13-49D4-8140-BB6D4B519B3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90919" y="908367"/>
            <a:ext cx="10237214" cy="57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4757588" y="295525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5778502" y="3021978"/>
            <a:ext cx="212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5943602" y="3815883"/>
            <a:ext cx="19627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AF946F-9543-470E-A238-CB362A91AA5D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86DC7EB-37DA-41FE-9809-CEB8C3F2863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BE668F0-30DF-4014-8F64-1AB14219142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7F8F846-46EC-46A4-B8F3-4B3A00C445AB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341338" y="466929"/>
            <a:ext cx="3940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ສະຫຼຸບຜົນການສຶກສາ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F3FE4-5D64-4803-BFD0-35A204961C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615" y="2220639"/>
            <a:ext cx="1486582" cy="991052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996830F-8769-48B0-8E65-50F736EAE038}"/>
              </a:ext>
            </a:extLst>
          </p:cNvPr>
          <p:cNvSpPr txBox="1"/>
          <p:nvPr/>
        </p:nvSpPr>
        <p:spPr>
          <a:xfrm>
            <a:off x="2766848" y="1926822"/>
            <a:ext cx="9323551" cy="170816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ຂາຍປີ້ລົດເມສາຍໃຕ້ແບບອອນລາຍແມ່ນຖືກພັດທະນາຂຶ້ນເພື່ອຊ່ວຍໃຫ້ສະຖານນີມີລະບົບທີ່ທັນສະໄໝສະດວກສະບາຍ ແລະ ເຮັດໃຫ້ການຈັດການຂໍ້ມູນ, ການບໍລິການສະດວກວ່ອງໄວ, ສະດວກໃນການລາຍງານ, ຂໍ້ມູນມີຄວາມຖືກຕ້ອງ ແລະ ຊັດເຈນ.</a:t>
            </a:r>
            <a:endParaRPr lang="en-US" sz="24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7499ADE-A64B-4ADB-9B98-282B98FCEF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869" y="4277153"/>
            <a:ext cx="1486582" cy="991052"/>
          </a:xfrm>
          <a:prstGeom prst="rect">
            <a:avLst/>
          </a:prstGeom>
          <a:noFill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B8F256-AD30-422E-B87D-AA6E8A1AF4EA}"/>
              </a:ext>
            </a:extLst>
          </p:cNvPr>
          <p:cNvSpPr txBox="1"/>
          <p:nvPr/>
        </p:nvSpPr>
        <p:spPr>
          <a:xfrm>
            <a:off x="2742102" y="3900525"/>
            <a:ext cx="9323551" cy="170816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ຂອບເຂດຂອງການດຳເນີນວຽກໂປຣແກຣມຂອງພວກຂ້າພະເຈົ້າມີ: ການຈັດການຂໍ້ມູນ, ສະໝັກສະມາຊິກ, ບໍລິການ ແລະ ລາຍງານ. ເຊິ່ງເປັນການທົດແທນການເຮັດວຽກຂອງລະບົບເກົ່າບາງໜ້າວຽກໂດຍລະບົບໃໝ່ເພື່ອຫຼຸດຜ່ອນບັນຫາການເສຍຫາຍຂອງຂໍ້ມູນ.</a:t>
            </a:r>
            <a:endParaRPr lang="en-US" sz="24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500B90-AAFE-47C9-BA73-DE29F9B2341B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78267D7-1C9D-4FD1-AE08-9775C9C8AB6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129389" y="45141"/>
            <a:ext cx="2089240" cy="14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4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435034" y="497375"/>
            <a:ext cx="532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ຂໍ້ຈຳກັດຂອງການສຶກສາຄົ້ນຄ້ວາ.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404F9A-57E5-4592-B35B-FCEFC9624AC5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1C3007-39E5-40EF-80DF-B910A1D20C8D}"/>
              </a:ext>
            </a:extLst>
          </p:cNvPr>
          <p:cNvSpPr txBox="1"/>
          <p:nvPr/>
        </p:nvSpPr>
        <p:spPr>
          <a:xfrm>
            <a:off x="3217362" y="1699558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ລະບົບຍັງບໍ່ສາມາດຂາຍຢູ່ໜ້າສະຖານນີໄດ້ເທຶ່ອ.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7FE2ED-CFDE-4AFF-A088-9980BE05D676}"/>
              </a:ext>
            </a:extLst>
          </p:cNvPr>
          <p:cNvSpPr txBox="1"/>
          <p:nvPr/>
        </p:nvSpPr>
        <p:spPr>
          <a:xfrm>
            <a:off x="3217361" y="2563342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ລະບົບຍັງບໍ່ສາມາດຮອງຮັບໄດ້ຫຼາຍສາຂາ.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619887-4CFA-44D5-B064-AD1A39E1B3F0}"/>
              </a:ext>
            </a:extLst>
          </p:cNvPr>
          <p:cNvSpPr txBox="1"/>
          <p:nvPr/>
        </p:nvSpPr>
        <p:spPr>
          <a:xfrm>
            <a:off x="3217360" y="3350290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ລະບົບຍັງບໍ່ສາມາດຕິດຕາມເວລາການໃຊ້ບໍລິການໄດ້.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38525-9B74-423A-B45D-ECBACDF5A796}"/>
              </a:ext>
            </a:extLst>
          </p:cNvPr>
          <p:cNvSpPr txBox="1"/>
          <p:nvPr/>
        </p:nvSpPr>
        <p:spPr>
          <a:xfrm>
            <a:off x="3217362" y="4947393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ລະບົບຍັງບໍ່ມີການແຈ້ງເຕື່ອນເມື່ອມີການຈອງ.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800E6-9E24-4041-AEF1-EC78AC70D8B7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EC85D89-13F1-43B5-8750-51FAA7F87AB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D234480-5064-4937-BADA-E0C40E1402A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 flipV="1">
            <a:off x="2308064" y="2424328"/>
            <a:ext cx="564498" cy="56449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FDC9233-948D-4C37-A096-F82A681053C6}"/>
              </a:ext>
            </a:extLst>
          </p:cNvPr>
          <p:cNvSpPr txBox="1"/>
          <p:nvPr/>
        </p:nvSpPr>
        <p:spPr>
          <a:xfrm>
            <a:off x="3217362" y="4088382"/>
            <a:ext cx="9323551" cy="52322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ລະບົບຍັງບໍ່ສາມາດຮັບການຊຳລະເງິນຜ່ານບັດ </a:t>
            </a:r>
            <a:r>
              <a:rPr lang="lo-LA" sz="2800" dirty="0"/>
              <a:t> 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lo-LA" sz="2500" dirty="0">
                <a:solidFill>
                  <a:schemeClr val="bg2"/>
                </a:solidFill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ຕ່າງໆໄດ້ເທື່ອ.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E4843E-A544-485F-9CE5-5F2A5AFED0D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 flipV="1">
            <a:off x="2308064" y="1612114"/>
            <a:ext cx="564498" cy="5644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A67347A-6C7B-4640-AD9C-7379F4BB110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 flipV="1">
            <a:off x="2299246" y="3263632"/>
            <a:ext cx="564498" cy="5644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DDFF1D9-A06B-4436-8474-E337D349EF2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 flipV="1">
            <a:off x="2295879" y="4072504"/>
            <a:ext cx="564498" cy="5644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9DD7D7-C7B8-4126-82FD-88A820B18B8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 flipV="1">
            <a:off x="2308578" y="4869415"/>
            <a:ext cx="564498" cy="5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7" grpId="0"/>
      <p:bldP spid="51" grpId="0"/>
      <p:bldP spid="53" grpId="0"/>
      <p:bldP spid="55" grpId="0"/>
      <p:bldP spid="46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435034" y="497375"/>
            <a:ext cx="532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ຂໍ້ສະເໜີໃນການຄົ້ນຄ້ວາຕໍ່ໄປ.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404F9A-57E5-4592-B35B-FCEFC9624AC5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D770D-B00E-4738-B52D-5AAC5AACDD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091287" y="3766485"/>
            <a:ext cx="1012370" cy="10123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41931DD-5514-4CDE-9624-758329BDCF6D}"/>
              </a:ext>
            </a:extLst>
          </p:cNvPr>
          <p:cNvSpPr txBox="1"/>
          <p:nvPr/>
        </p:nvSpPr>
        <p:spPr>
          <a:xfrm>
            <a:off x="3289066" y="1945833"/>
            <a:ext cx="5320926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ພັດທະນາເພີ່ມຟັງຊັນຂາຍຢູ່ໜ້າສະຖານນີ.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308A39-3365-4203-ACE1-A6C35E71063A}"/>
              </a:ext>
            </a:extLst>
          </p:cNvPr>
          <p:cNvSpPr txBox="1"/>
          <p:nvPr/>
        </p:nvSpPr>
        <p:spPr>
          <a:xfrm>
            <a:off x="3315134" y="4072243"/>
            <a:ext cx="7479865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ພັດທະນາເພີ່ມຟັງຊັນການຮັບຮອງການຊຳລະເງິນຜ່ານບັດ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Credit</a:t>
            </a:r>
            <a:r>
              <a:rPr lang="lo-LA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lo-LA" sz="2500" dirty="0">
                <a:solidFill>
                  <a:schemeClr val="bg2"/>
                </a:solidFill>
              </a:rPr>
              <a:t> 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CB15A4-2AA2-46A6-A903-559491F626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082522" y="1672628"/>
            <a:ext cx="1012370" cy="101237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8581EB2-7A34-4721-96EB-66374A3ABF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12767" y="2719700"/>
            <a:ext cx="982125" cy="9821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1D8A46-7DF3-405E-B6F8-6B53CAC919E8}"/>
              </a:ext>
            </a:extLst>
          </p:cNvPr>
          <p:cNvSpPr txBox="1"/>
          <p:nvPr/>
        </p:nvSpPr>
        <p:spPr>
          <a:xfrm>
            <a:off x="3289066" y="3004226"/>
            <a:ext cx="6312134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ພັດທະນາ</a:t>
            </a:r>
            <a:r>
              <a:rPr lang="en-US" sz="2500" dirty="0" err="1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ເພີ່ມຟັງຊັນການຈຳກັດຊ່ວງເວລາໃນການຈອງ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  <a:endParaRPr lang="en-US" sz="25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E89898-44EA-4543-821B-F456FF833B59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A8C659-5A2C-454B-80E8-C5792F88A0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E4E5BC-8C3D-4A93-8115-B0E046485FA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081559" y="4748842"/>
            <a:ext cx="1012370" cy="101237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D49D601-51F8-4FB1-8C68-A47EE29EA3F1}"/>
              </a:ext>
            </a:extLst>
          </p:cNvPr>
          <p:cNvSpPr txBox="1"/>
          <p:nvPr/>
        </p:nvSpPr>
        <p:spPr>
          <a:xfrm>
            <a:off x="3290580" y="5033183"/>
            <a:ext cx="8406120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ພັດທະນາເພີ່ມຟັງຊັນການການແຈ້ງເຕື່ອນມາຍັງພະນັກງານເມື່ອມີການຈອງ.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9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6" grpId="0"/>
      <p:bldP spid="57" grpId="0"/>
      <p:bldP spid="46" grpId="0"/>
      <p:bldP spid="47" grpId="0" animBg="1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7545675" y="2794316"/>
            <a:ext cx="5790466" cy="769441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stA="0" endPos="13000" dist="50800" dir="5400000" sy="-100000" algn="bl" rotWithShape="0"/>
            <a:softEdge rad="330200"/>
          </a:effectLst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bg2">
                    <a:lumMod val="50000"/>
                  </a:schemeClr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Demo Time !</a:t>
            </a:r>
            <a:endParaRPr lang="en-LT" sz="4400" b="1" spc="300" dirty="0">
              <a:solidFill>
                <a:schemeClr val="bg2">
                  <a:lumMod val="50000"/>
                </a:schemeClr>
              </a:solidFill>
              <a:latin typeface="Lucida Casual" panose="03010604040201010104" pitchFamily="66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6CC9FC-0BE9-4D63-9425-159687BEA72E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ມະຫາວິທະຍາໄລແຫ່ງຊາດ, ຄະນະວິທະຍາສາດທຳມະຊາດ, ພາກວິຊາວິທະຍາສາດຄອມພິວເຕີ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497818-F809-42E0-959B-B28A274D096E}"/>
              </a:ext>
            </a:extLst>
          </p:cNvPr>
          <p:cNvSpPr txBox="1"/>
          <p:nvPr/>
        </p:nvSpPr>
        <p:spPr>
          <a:xfrm>
            <a:off x="3261325" y="163821"/>
            <a:ext cx="6682274" cy="1631216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stA="0" endPos="13000" dist="50800" dir="5400000" sy="-100000" algn="bl" rotWithShape="0"/>
            <a:softEdge rad="330200"/>
          </a:effectLst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lo-LA" sz="7200" b="1" spc="300" dirty="0">
                <a:solidFill>
                  <a:schemeClr val="bg2"/>
                </a:solidFill>
                <a:latin typeface="Noto Sans Lao" panose="020B0502040504020204" pitchFamily="34" charset="0"/>
                <a:ea typeface="Tahoma" panose="020B0604030504040204" pitchFamily="34" charset="0"/>
                <a:cs typeface="Noto Sans Lao" panose="020B0502040504020204" pitchFamily="34" charset="0"/>
              </a:rPr>
              <a:t>ຂໍຂອບໃຈ</a:t>
            </a:r>
          </a:p>
          <a:p>
            <a:pPr algn="ctr"/>
            <a:r>
              <a:rPr lang="en-US" sz="2800" b="1" spc="300" dirty="0">
                <a:solidFill>
                  <a:schemeClr val="bg2"/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Thanks for You’re Attention</a:t>
            </a:r>
            <a:endParaRPr lang="en-LT" sz="2800" b="1" spc="300" dirty="0">
              <a:solidFill>
                <a:schemeClr val="bg2"/>
              </a:solidFill>
              <a:latin typeface="Lucida Casual" panose="03010604040201010104" pitchFamily="66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F7AA4E8-7281-438D-B129-CD0744CE8B4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62416" y="74822"/>
            <a:ext cx="3677548" cy="2599566"/>
          </a:xfrm>
          <a:prstGeom prst="rect">
            <a:avLst/>
          </a:prstGeom>
        </p:spPr>
      </p:pic>
      <p:pic>
        <p:nvPicPr>
          <p:cNvPr id="48" name="Picture 47" descr="NUOL LOGO">
            <a:extLst>
              <a:ext uri="{FF2B5EF4-FFF2-40B4-BE49-F238E27FC236}">
                <a16:creationId xmlns:a16="http://schemas.microsoft.com/office/drawing/2014/main" id="{397A8FF4-69F1-4790-A688-5BC9D933B9F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32" y="255963"/>
            <a:ext cx="1444856" cy="2194652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0AF53-B76B-4BA1-ADDC-083BE47605B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599" y="4027959"/>
            <a:ext cx="1542980" cy="2059022"/>
          </a:xfrm>
          <a:prstGeom prst="rect">
            <a:avLst/>
          </a:prstGeom>
        </p:spPr>
      </p:pic>
      <p:pic>
        <p:nvPicPr>
          <p:cNvPr id="1026" name="Picture 2" descr="What are the benefits of the MERN stack over the MEAN stack? - Quora">
            <a:extLst>
              <a:ext uri="{FF2B5EF4-FFF2-40B4-BE49-F238E27FC236}">
                <a16:creationId xmlns:a16="http://schemas.microsoft.com/office/drawing/2014/main" id="{2FA07437-BF94-4DC8-A12A-AC24F1D9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05" y="2196314"/>
            <a:ext cx="45243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- Wikipedia">
            <a:extLst>
              <a:ext uri="{FF2B5EF4-FFF2-40B4-BE49-F238E27FC236}">
                <a16:creationId xmlns:a16="http://schemas.microsoft.com/office/drawing/2014/main" id="{87ABF7DA-263A-49E2-A9C2-12FFCCAE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2" y="3725329"/>
            <a:ext cx="1809698" cy="180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 Programming Interface (API), Explained">
            <a:extLst>
              <a:ext uri="{FF2B5EF4-FFF2-40B4-BE49-F238E27FC236}">
                <a16:creationId xmlns:a16="http://schemas.microsoft.com/office/drawing/2014/main" id="{84189EEA-FDEC-4346-82D9-8A16AA1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50810" y="5377237"/>
            <a:ext cx="3903304" cy="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118934" y="2916879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2863516" y="3002279"/>
            <a:ext cx="932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	</a:t>
            </a:r>
            <a:endParaRPr lang="en-LT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 flipV="1">
            <a:off x="3302000" y="3589708"/>
            <a:ext cx="8216900" cy="589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7A75B7-887C-4C4B-8997-AC4105C1409D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9301032-7249-48E0-8094-BE58B08896C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FB6FD0-5E3B-4A20-8517-09DDE53AC83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850028" y="981608"/>
            <a:ext cx="4781042" cy="587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ສະຖານນີຂົນສົ່ງໂດຍສານສາຍໃຕ້ເປັນບ່ອນບໍລິການຮັບສົ່ງຜູ້ໂດຍສານ, ສິນຄ້າວັດຖຸສິ່ງຂອງ ແລະ ສັດຈາກຈຸດໜຶ່ງໄປຫາອີກຈຸດໜຶ່ງ ຊຶ່ງສະຖານນີຂົນສົ່ງໂດຍສານສາຍໃຕ້ນີ້ແມ່ນໄດ້ສ້າງຕັ້ງຂຶ້ນໃນວັນທີ 1 ກັນຍາ 2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016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ເຊິ່ງມີລາຍລະອຽດດັ່ງນີ້: ທີ່ຕັ້ງ ແລະ ພາລະບົດບາດ ຂອງສະຖານນີຂົນສົ່ງໂດຍສານສາຍໃຕ້ ແມ່ນສະຖານນີໜຶ່ງຊຶ່ງຕັ້ງຢູ່ ບ້ານ ສະພັງມຶກ, ເມືອງ ໄຊທານີ, ນະຄອນຫຼວງວຽງຈັນ, ຖະໜົນເລກທີ 4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ປີ ໃກ້ກັບສີ່ແຍກໄຟແດງດົງໂດກ. ສະຖານນີຂົນສົ່ງໂດຍສານສາຍໃຕ້ປະກອບມີຫຼາຍໜ່ວຍງານຄື: ອຳນວຍການໃຫ່ຍ 1 ທ່ານ, ເລຂານຸການ 1 ທ່ານ, ໜ່ວຍງານແຜນການ 1 ທ່ານ, ໜ່ວຍງານຮັບຈ່າຍເງິນ 1 ທ່ານ, ໜ່ວຍງານບໍລິການຂາຍປີ້ 7 ທ່ານ, ໜ່ວຍງານຮັກສາຄວາມປອດໄພ 6 ທ່ານ,ໜ່ວຍງານບໍລິການເຮືອນພັກ 8 ທ່ານ ແລະ ບັນດາບໍລິສັດຕ່າງໆ.</a:t>
            </a:r>
            <a:endParaRPr lang="en-LT" b="1" spc="3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48FA8-4E1E-4535-BA84-81DB968D7D7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584154" y="2085824"/>
            <a:ext cx="5455446" cy="4091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08E95-8C2A-4D06-B838-55B8BD07893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191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40119" y="4647173"/>
            <a:ext cx="10692249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ເນື່ອງຈາກວ່າການຈັດການຂໍ້ມູນ, ການລາຍງານຂໍ້ມູນຕ່າງໆ,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ເຊິ່ງເຮັດໃຫ້ການບໍລິການມີຄວາມຊັກຊ້າ ແລະ ຂໍ້ມູນຍັງມີການຕົກເຮ່ຍເສຍຫາຍ. ດັ່ງນັ້ນ , ພວກຂ້າພະເຈົ້າຈຶ່ງເຫັນຄວາມສໍາຄັນຂອງບັນຫາ ຈຶ່ງມີແນວຄວາມຄິດທີ່ຈະສ້າງລະບົບຈອງປີ້ລົດເມແບບອອນລາຍຂຶ້ນມາ ເພື່ອຊ່ວຍຫຸດຜ່ອນຄວາມຫຍຸ້ງຍາກໃນການຈອງປີ້ລົດ,  ການຈັດເກັບຂໍ້ມູນ, ຫຸດຜ່ອນຄວາມຊັກຊ້າໃນການຈັດການຂໍ້ມູນ, ເຮັດໃຫຂໍ້ມູນມີຄວາມເປັນລະບຽບຮຽບຮ້ອຍ ແລະ ເພື່ອໃຫ້ມີຄວາມສະດວກວ່ອງໄວຕໍ່ການຄົ້ນຫາຂໍ້ມູນ.</a:t>
            </a:r>
          </a:p>
          <a:p>
            <a:pPr>
              <a:lnSpc>
                <a:spcPct val="150000"/>
              </a:lnSpc>
            </a:pPr>
            <a:endParaRPr lang="en-LT" spc="300" dirty="0">
              <a:solidFill>
                <a:schemeClr val="bg2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ຄວາມສຳຄັນຂອງບັນຫາ.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54BE9-CC20-4860-9860-B36608B2A04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81287" y="925323"/>
            <a:ext cx="5178730" cy="3782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141058-A874-4D0E-A65A-16FD312A62DD}"/>
              </a:ext>
            </a:extLst>
          </p:cNvPr>
          <p:cNvSpPr txBox="1"/>
          <p:nvPr/>
        </p:nvSpPr>
        <p:spPr>
          <a:xfrm>
            <a:off x="7758191" y="2377819"/>
            <a:ext cx="421621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ມີຄວາມຫຍຸ້ງຍາກໃນການຈອງປີ້ລົດ.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3D516-2DFB-453F-995D-E909D9553641}"/>
              </a:ext>
            </a:extLst>
          </p:cNvPr>
          <p:cNvSpPr txBox="1"/>
          <p:nvPr/>
        </p:nvSpPr>
        <p:spPr>
          <a:xfrm>
            <a:off x="7792760" y="3210126"/>
            <a:ext cx="3325876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ການລາຍງານມີຄວາມລ່າຊ້າ.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304B2D-C26F-4D07-A03A-5D511E579C16}"/>
              </a:ext>
            </a:extLst>
          </p:cNvPr>
          <p:cNvSpPr txBox="1"/>
          <p:nvPr/>
        </p:nvSpPr>
        <p:spPr>
          <a:xfrm>
            <a:off x="7792760" y="4059938"/>
            <a:ext cx="3831201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ຂໍ້ມູນຍັງມີການຕົກເຮ່ຍເສຍຫາຍ.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8206CD-A9CE-491F-926D-C1301F0BB3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335382" y="2393933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845348" y="2461747"/>
            <a:ext cx="694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ຈຸດປະສົງໃນການຂຽນໂຄງການ.</a:t>
            </a:r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endParaRPr lang="en-LT" sz="36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813300" y="3100929"/>
            <a:ext cx="501049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168C3-4913-4E8C-AF72-EB33CA5D0C12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43DE669-5609-4D60-B7F5-624B5D53FF8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FE2F849-A141-4125-A2D7-1078CD34C2B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903384" y="574973"/>
            <a:ext cx="4750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ຈຸດປະສົງຂອງການຂຽນໂຄງການ</a:t>
            </a:r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3" y="1741580"/>
            <a:ext cx="556665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ເພື່ອສ້າງລະບົບຈອງປີ້ລົດແບບອອນລາຍຂອງສະຖານນີຂົນສົ່ງໂດຍສານສາຍໃຕ້.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ເພື່ອສ້າງຮູບແບບການຈັດການຂໍ້ມູນການໃຫ້ບໍລິການ.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ເພື່ອເຜີຍແຜ່ຂໍ້ມູນການຂາຍປີ້ລົດເມຂອງສະຖານນີຂົນສົ່ງໂດຍສານສາຍໃຕ້.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ເພື່ອການລາຍງານໃຫ້ສະດວກ ແລະ ຖືກຕ້ອງ.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97C16-D530-463E-963F-E9B0AF3D4A46}"/>
              </a:ext>
            </a:extLst>
          </p:cNvPr>
          <p:cNvSpPr/>
          <p:nvPr/>
        </p:nvSpPr>
        <p:spPr>
          <a:xfrm>
            <a:off x="1932319" y="4420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FD8E-0E36-4C84-B863-CD0C1E7B6E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16900" y="2315407"/>
            <a:ext cx="3149600" cy="32132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A02E25-34C8-4FF1-B037-9D2A6557A37B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408733-50B5-4DB0-A8B1-EE56BB93443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962501" y="2916879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332742" y="3002279"/>
            <a:ext cx="818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endParaRPr lang="en-LT" sz="36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 flipV="1">
            <a:off x="4140200" y="3613190"/>
            <a:ext cx="6426200" cy="354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53C39C-9A0B-48B2-9B52-3D3203F220E5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ຫົວຂໍ້: 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“ 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  <a:r>
              <a:rPr lang="en-US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”</a:t>
            </a:r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		 							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1882E-F63C-47DC-A8DE-83D52A0018A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4108" y="4031639"/>
            <a:ext cx="2084026" cy="20840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082220C-0407-48B8-88B7-B524D32B9DD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9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1557998" y="458968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LT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3061112" y="1443478"/>
            <a:ext cx="2760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200" b="1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ຈັດການຂໍ້ມູນພື້ນຖານ</a:t>
            </a:r>
            <a:endParaRPr lang="en-LT" sz="2200" b="1" spc="3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9" name="Medical Resale International ltd">
            <a:extLst>
              <a:ext uri="{FF2B5EF4-FFF2-40B4-BE49-F238E27FC236}">
                <a16:creationId xmlns:a16="http://schemas.microsoft.com/office/drawing/2014/main" id="{11AA222B-65A0-433B-B7E2-EDE7E936846C}"/>
              </a:ext>
            </a:extLst>
          </p:cNvPr>
          <p:cNvSpPr txBox="1"/>
          <p:nvPr/>
        </p:nvSpPr>
        <p:spPr>
          <a:xfrm>
            <a:off x="2378409" y="2105726"/>
            <a:ext cx="3717591" cy="1910779"/>
          </a:xfrm>
          <a:prstGeom prst="rect">
            <a:avLst/>
          </a:prstGeom>
          <a:noFill/>
          <a:ln w="38100">
            <a:solidFill>
              <a:srgbClr val="FFD266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1.1 ຂໍ້ມູນພະນັກງານ</a:t>
            </a:r>
          </a:p>
          <a:p>
            <a:pPr algn="l">
              <a:lnSpc>
                <a:spcPct val="150000"/>
              </a:lnSpc>
            </a:pPr>
            <a:r>
              <a:rPr lang="en-US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1.2 ຂໍ້ມູນລົດ</a:t>
            </a:r>
          </a:p>
          <a:p>
            <a:pPr algn="l">
              <a:lnSpc>
                <a:spcPct val="150000"/>
              </a:lnSpc>
            </a:pPr>
            <a:r>
              <a:rPr lang="en-US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1.3 ຂໍ້ມູນປະເພດລົດ</a:t>
            </a:r>
          </a:p>
          <a:p>
            <a:pPr algn="l">
              <a:lnSpc>
                <a:spcPct val="150000"/>
              </a:lnSpc>
            </a:pPr>
            <a:r>
              <a:rPr lang="en-US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1.4 ຂໍ້ມູນສາຍທາງ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9EEEA-7104-4BE2-8681-A13640EE110C}"/>
              </a:ext>
            </a:extLst>
          </p:cNvPr>
          <p:cNvSpPr txBox="1"/>
          <p:nvPr/>
        </p:nvSpPr>
        <p:spPr>
          <a:xfrm>
            <a:off x="3075791" y="4617785"/>
            <a:ext cx="2170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200" b="1" spc="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ສະໝັກສະມາຊິກ</a:t>
            </a:r>
            <a:endParaRPr lang="en-LT" sz="22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3E2BEC-DC08-4EB9-BA36-B9E20E0F2319}"/>
              </a:ext>
            </a:extLst>
          </p:cNvPr>
          <p:cNvSpPr txBox="1"/>
          <p:nvPr/>
        </p:nvSpPr>
        <p:spPr>
          <a:xfrm>
            <a:off x="7873563" y="1448246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200" b="1" spc="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ບໍລິການ</a:t>
            </a:r>
            <a:endParaRPr lang="en-LT" sz="22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3" name="Medical Resale International ltd">
            <a:extLst>
              <a:ext uri="{FF2B5EF4-FFF2-40B4-BE49-F238E27FC236}">
                <a16:creationId xmlns:a16="http://schemas.microsoft.com/office/drawing/2014/main" id="{7801F26D-BB08-4B00-B064-C890BDFB42CA}"/>
              </a:ext>
            </a:extLst>
          </p:cNvPr>
          <p:cNvSpPr txBox="1"/>
          <p:nvPr/>
        </p:nvSpPr>
        <p:spPr>
          <a:xfrm>
            <a:off x="6889861" y="2116739"/>
            <a:ext cx="3717591" cy="144911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000" b="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3.1</a:t>
            </a:r>
            <a:r>
              <a:rPr lang="en-US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ຈອງປີ້</a:t>
            </a:r>
            <a:endParaRPr lang="lo-LA" sz="2000" b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000" b="0" dirty="0">
                <a:solidFill>
                  <a:schemeClr val="bg2"/>
                </a:solidFill>
                <a:latin typeface="Times New Roman" panose="02020603050405020304" pitchFamily="18" charset="0"/>
                <a:cs typeface="Phetsarath OT" panose="02000500000000000000" pitchFamily="2" charset="0"/>
              </a:rPr>
              <a:t>3.2</a:t>
            </a:r>
            <a:r>
              <a:rPr lang="en-US" sz="20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ອອກປີ້</a:t>
            </a:r>
          </a:p>
          <a:p>
            <a:pPr algn="l">
              <a:lnSpc>
                <a:spcPct val="150000"/>
              </a:lnSpc>
            </a:pPr>
            <a:endParaRPr lang="lo-LA" sz="2000" b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F9AACB-644F-441C-A73B-04928BF4A25B}"/>
              </a:ext>
            </a:extLst>
          </p:cNvPr>
          <p:cNvSpPr txBox="1"/>
          <p:nvPr/>
        </p:nvSpPr>
        <p:spPr>
          <a:xfrm>
            <a:off x="7806236" y="401650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200" b="1" spc="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ລາຍງານ</a:t>
            </a:r>
            <a:endParaRPr lang="en-LT" sz="22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8" name="Medical Resale International ltd">
            <a:extLst>
              <a:ext uri="{FF2B5EF4-FFF2-40B4-BE49-F238E27FC236}">
                <a16:creationId xmlns:a16="http://schemas.microsoft.com/office/drawing/2014/main" id="{352338EF-8BBA-4911-93CE-B2738552D443}"/>
              </a:ext>
            </a:extLst>
          </p:cNvPr>
          <p:cNvSpPr txBox="1"/>
          <p:nvPr/>
        </p:nvSpPr>
        <p:spPr>
          <a:xfrm>
            <a:off x="6945423" y="4715082"/>
            <a:ext cx="3717591" cy="191077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4.1 ລາຍງານການຈອງ</a:t>
            </a:r>
          </a:p>
          <a:p>
            <a:pPr algn="l">
              <a:lnSpc>
                <a:spcPct val="150000"/>
              </a:lnSpc>
            </a:pP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4.2 ລາຍງານຂໍ້ມູນພະນັກງານ</a:t>
            </a:r>
          </a:p>
          <a:p>
            <a:pPr algn="l">
              <a:lnSpc>
                <a:spcPct val="150000"/>
              </a:lnSpc>
            </a:pP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4.3 ລາຍງານຂໍ້ມູນລົດ</a:t>
            </a:r>
          </a:p>
          <a:p>
            <a:pPr algn="l">
              <a:lnSpc>
                <a:spcPct val="150000"/>
              </a:lnSpc>
            </a:pP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4.4 ລາຍງານຂໍ້ມູນສາຍທາງ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54483A-50BE-4EF6-8458-0BBF36E6A076}"/>
              </a:ext>
            </a:extLst>
          </p:cNvPr>
          <p:cNvSpPr/>
          <p:nvPr/>
        </p:nvSpPr>
        <p:spPr>
          <a:xfrm>
            <a:off x="2395355" y="1297317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A4EE0B-B163-4668-A05D-1F40D21B8F25}"/>
              </a:ext>
            </a:extLst>
          </p:cNvPr>
          <p:cNvSpPr/>
          <p:nvPr/>
        </p:nvSpPr>
        <p:spPr>
          <a:xfrm>
            <a:off x="2349788" y="4470089"/>
            <a:ext cx="659884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A0BB56-203E-46E0-AAA7-9243A07CD4EF}"/>
              </a:ext>
            </a:extLst>
          </p:cNvPr>
          <p:cNvSpPr/>
          <p:nvPr/>
        </p:nvSpPr>
        <p:spPr>
          <a:xfrm>
            <a:off x="6903505" y="1276682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A73197F-2677-4BD4-A45A-9748B7890F23}"/>
              </a:ext>
            </a:extLst>
          </p:cNvPr>
          <p:cNvSpPr/>
          <p:nvPr/>
        </p:nvSpPr>
        <p:spPr>
          <a:xfrm>
            <a:off x="6945423" y="3877413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3" name="Medical Resale International ltd">
            <a:extLst>
              <a:ext uri="{FF2B5EF4-FFF2-40B4-BE49-F238E27FC236}">
                <a16:creationId xmlns:a16="http://schemas.microsoft.com/office/drawing/2014/main" id="{9FB52923-E5ED-4349-9DC2-720CE89AA7C2}"/>
              </a:ext>
            </a:extLst>
          </p:cNvPr>
          <p:cNvSpPr txBox="1"/>
          <p:nvPr/>
        </p:nvSpPr>
        <p:spPr>
          <a:xfrm>
            <a:off x="2378409" y="5295582"/>
            <a:ext cx="3649381" cy="1256754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2</a:t>
            </a:r>
            <a:r>
              <a:rPr lang="lo-LA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.1</a:t>
            </a:r>
            <a:r>
              <a:rPr lang="en-US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000" b="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ສະໝັກສະມາຊິກ</a:t>
            </a:r>
          </a:p>
          <a:p>
            <a:pPr algn="l">
              <a:lnSpc>
                <a:spcPct val="200000"/>
              </a:lnSpc>
            </a:pPr>
            <a:endParaRPr lang="lo-LA" sz="2000" b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C950BA-3A78-42B8-B884-74A076803CE5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F6E6FE-96CE-4EA7-8F01-6517BCE1B6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98397" y="318350"/>
            <a:ext cx="2532060" cy="1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  <p:bldP spid="51" grpId="0"/>
      <p:bldP spid="52" grpId="0"/>
      <p:bldP spid="54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3935</TotalTime>
  <Words>1734</Words>
  <Application>Microsoft Office PowerPoint</Application>
  <PresentationFormat>Widescreen</PresentationFormat>
  <Paragraphs>234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Lucida Casual</vt:lpstr>
      <vt:lpstr>Noto Sans Lao</vt:lpstr>
      <vt:lpstr>Phetsarath OT</vt:lpstr>
      <vt:lpstr>Saysettha OT</vt:lpstr>
      <vt:lpstr>Times New Roman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dou manokoun</cp:lastModifiedBy>
  <cp:revision>125</cp:revision>
  <dcterms:created xsi:type="dcterms:W3CDTF">2020-07-14T16:36:24Z</dcterms:created>
  <dcterms:modified xsi:type="dcterms:W3CDTF">2021-08-25T07:54:55Z</dcterms:modified>
</cp:coreProperties>
</file>