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60" r:id="rId9"/>
    <p:sldId id="261" r:id="rId10"/>
    <p:sldId id="268" r:id="rId11"/>
    <p:sldId id="262" r:id="rId12"/>
    <p:sldId id="263" r:id="rId13"/>
    <p:sldId id="266" r:id="rId14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iginal" id="{59FE852B-F64F-5542-ACA4-8663857DF7D5}">
          <p14:sldIdLst>
            <p14:sldId id="256"/>
            <p14:sldId id="257"/>
            <p14:sldId id="258"/>
            <p14:sldId id="271"/>
            <p14:sldId id="272"/>
            <p14:sldId id="273"/>
            <p14:sldId id="274"/>
            <p14:sldId id="260"/>
            <p14:sldId id="261"/>
            <p14:sldId id="268"/>
            <p14:sldId id="262"/>
            <p14:sldId id="263"/>
          </p14:sldIdLst>
        </p14:section>
        <p14:section name="Tutorial" id="{A3563FA1-D34B-A04C-BBE0-E87336D5C86A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D6A2"/>
    <a:srgbClr val="F0456F"/>
    <a:srgbClr val="073A4C"/>
    <a:srgbClr val="1189B2"/>
    <a:srgbClr val="03D7A1"/>
    <a:srgbClr val="FFD266"/>
    <a:srgbClr val="1589B2"/>
    <a:srgbClr val="073A4D"/>
    <a:srgbClr val="EF4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8ECD5-D05B-344E-923B-B5C6F40C88A1}" v="279" dt="2020-07-15T12:08:15.8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869"/>
    <p:restoredTop sz="96928"/>
  </p:normalViewPr>
  <p:slideViewPr>
    <p:cSldViewPr snapToGrid="0" snapToObjects="1" showGuides="1">
      <p:cViewPr varScale="1">
        <p:scale>
          <a:sx n="63" d="100"/>
          <a:sy n="63" d="100"/>
        </p:scale>
        <p:origin x="444" y="60"/>
      </p:cViewPr>
      <p:guideLst>
        <p:guide orient="horz" pos="2381"/>
        <p:guide pos="336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57E57-35BA-1944-9989-03A1D9F933C2}" type="datetimeFigureOut">
              <a:t>12/30/2020</a:t>
            </a:fld>
            <a:endParaRPr lang="en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8A9F8-9560-9743-AE3D-EC4B3B8AF971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58840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6188" y="1143000"/>
            <a:ext cx="4365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8950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6188" y="1143000"/>
            <a:ext cx="4365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10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352405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6188" y="1143000"/>
            <a:ext cx="4365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174078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6188" y="1143000"/>
            <a:ext cx="4365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7356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6188" y="1143000"/>
            <a:ext cx="4365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294985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6188" y="1143000"/>
            <a:ext cx="4365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06117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6188" y="1143000"/>
            <a:ext cx="4365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29643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6188" y="1143000"/>
            <a:ext cx="4365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4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23850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6188" y="1143000"/>
            <a:ext cx="4365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23850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6188" y="1143000"/>
            <a:ext cx="4365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6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23850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6188" y="1143000"/>
            <a:ext cx="4365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7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23850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6188" y="1143000"/>
            <a:ext cx="4365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8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31830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6188" y="1143000"/>
            <a:ext cx="4365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9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928951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4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4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6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4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8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4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8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2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5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1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B98E-06ED-244E-981C-8D5EDD09A1DD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4021-B7F5-ED46-B19B-FD5F14D6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0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slide" Target="slide3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4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8.xml"/><Relationship Id="rId5" Type="http://schemas.openxmlformats.org/officeDocument/2006/relationships/image" Target="../media/image3.png"/><Relationship Id="rId15" Type="http://schemas.openxmlformats.org/officeDocument/2006/relationships/slide" Target="slide2.xml"/><Relationship Id="rId23" Type="http://schemas.openxmlformats.org/officeDocument/2006/relationships/image" Target="../media/image18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17.png"/><Relationship Id="rId27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4.svg"/><Relationship Id="rId18" Type="http://schemas.openxmlformats.org/officeDocument/2006/relationships/image" Target="../media/image17.png"/><Relationship Id="rId26" Type="http://schemas.openxmlformats.org/officeDocument/2006/relationships/image" Target="../media/image32.jpg"/><Relationship Id="rId3" Type="http://schemas.openxmlformats.org/officeDocument/2006/relationships/image" Target="../media/image1.png"/><Relationship Id="rId21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17" Type="http://schemas.openxmlformats.org/officeDocument/2006/relationships/slide" Target="slide4.xml"/><Relationship Id="rId25" Type="http://schemas.openxmlformats.org/officeDocument/2006/relationships/image" Target="../media/image31.jp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5.svg"/><Relationship Id="rId20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slide" Target="slide2.xml"/><Relationship Id="rId24" Type="http://schemas.openxmlformats.org/officeDocument/2006/relationships/image" Target="../media/image8.sv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23" Type="http://schemas.openxmlformats.org/officeDocument/2006/relationships/image" Target="../media/image7.png"/><Relationship Id="rId10" Type="http://schemas.openxmlformats.org/officeDocument/2006/relationships/image" Target="../media/image10.svg"/><Relationship Id="rId19" Type="http://schemas.openxmlformats.org/officeDocument/2006/relationships/image" Target="../media/image29.svg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slide" Target="slide3.xml"/><Relationship Id="rId22" Type="http://schemas.openxmlformats.org/officeDocument/2006/relationships/image" Target="../media/image30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4.svg"/><Relationship Id="rId18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17" Type="http://schemas.openxmlformats.org/officeDocument/2006/relationships/slide" Target="slide4.xml"/><Relationship Id="rId25" Type="http://schemas.openxmlformats.org/officeDocument/2006/relationships/image" Target="../media/image33.jpe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5.svg"/><Relationship Id="rId20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slide" Target="slide2.xml"/><Relationship Id="rId24" Type="http://schemas.openxmlformats.org/officeDocument/2006/relationships/image" Target="../media/image8.sv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23" Type="http://schemas.openxmlformats.org/officeDocument/2006/relationships/image" Target="../media/image7.png"/><Relationship Id="rId10" Type="http://schemas.openxmlformats.org/officeDocument/2006/relationships/image" Target="../media/image10.svg"/><Relationship Id="rId19" Type="http://schemas.openxmlformats.org/officeDocument/2006/relationships/image" Target="../media/image29.svg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slide" Target="slide3.xml"/><Relationship Id="rId22" Type="http://schemas.openxmlformats.org/officeDocument/2006/relationships/image" Target="../media/image30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4.svg"/><Relationship Id="rId18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17" Type="http://schemas.openxmlformats.org/officeDocument/2006/relationships/slide" Target="slide4.xm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5.svg"/><Relationship Id="rId20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slide" Target="slide2.xml"/><Relationship Id="rId24" Type="http://schemas.openxmlformats.org/officeDocument/2006/relationships/image" Target="../media/image8.sv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23" Type="http://schemas.openxmlformats.org/officeDocument/2006/relationships/image" Target="../media/image7.png"/><Relationship Id="rId10" Type="http://schemas.openxmlformats.org/officeDocument/2006/relationships/image" Target="../media/image10.svg"/><Relationship Id="rId19" Type="http://schemas.openxmlformats.org/officeDocument/2006/relationships/image" Target="../media/image29.svg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slide" Target="slide3.xml"/><Relationship Id="rId22" Type="http://schemas.openxmlformats.org/officeDocument/2006/relationships/image" Target="../media/image3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4.svg"/><Relationship Id="rId18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17" Type="http://schemas.openxmlformats.org/officeDocument/2006/relationships/slide" Target="slide4.xm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5.svg"/><Relationship Id="rId20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slide" Target="slide2.xml"/><Relationship Id="rId24" Type="http://schemas.openxmlformats.org/officeDocument/2006/relationships/image" Target="../media/image8.sv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23" Type="http://schemas.openxmlformats.org/officeDocument/2006/relationships/image" Target="../media/image7.png"/><Relationship Id="rId10" Type="http://schemas.openxmlformats.org/officeDocument/2006/relationships/image" Target="../media/image10.svg"/><Relationship Id="rId19" Type="http://schemas.openxmlformats.org/officeDocument/2006/relationships/image" Target="../media/image29.svg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slide" Target="slide3.xml"/><Relationship Id="rId22" Type="http://schemas.openxmlformats.org/officeDocument/2006/relationships/image" Target="../media/image3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3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4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2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8.xml"/><Relationship Id="rId5" Type="http://schemas.openxmlformats.org/officeDocument/2006/relationships/image" Target="../media/image3.png"/><Relationship Id="rId15" Type="http://schemas.openxmlformats.org/officeDocument/2006/relationships/slide" Target="slide2.xml"/><Relationship Id="rId23" Type="http://schemas.openxmlformats.org/officeDocument/2006/relationships/image" Target="../media/image18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3.svg"/><Relationship Id="rId2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3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4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8.xml"/><Relationship Id="rId5" Type="http://schemas.openxmlformats.org/officeDocument/2006/relationships/image" Target="../media/image3.png"/><Relationship Id="rId15" Type="http://schemas.openxmlformats.org/officeDocument/2006/relationships/slide" Target="slide2.xml"/><Relationship Id="rId23" Type="http://schemas.openxmlformats.org/officeDocument/2006/relationships/image" Target="../media/image18.svg"/><Relationship Id="rId10" Type="http://schemas.openxmlformats.org/officeDocument/2006/relationships/image" Target="../media/image8.svg"/><Relationship Id="rId19" Type="http://schemas.openxmlformats.org/officeDocument/2006/relationships/image" Target="../media/image11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3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4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8.xml"/><Relationship Id="rId5" Type="http://schemas.openxmlformats.org/officeDocument/2006/relationships/image" Target="../media/image3.png"/><Relationship Id="rId15" Type="http://schemas.openxmlformats.org/officeDocument/2006/relationships/slide" Target="slide2.xml"/><Relationship Id="rId23" Type="http://schemas.openxmlformats.org/officeDocument/2006/relationships/image" Target="../media/image28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3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12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8.xml"/><Relationship Id="rId5" Type="http://schemas.openxmlformats.org/officeDocument/2006/relationships/image" Target="../media/image3.png"/><Relationship Id="rId15" Type="http://schemas.openxmlformats.org/officeDocument/2006/relationships/slide" Target="slide2.xml"/><Relationship Id="rId23" Type="http://schemas.openxmlformats.org/officeDocument/2006/relationships/image" Target="../media/image28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3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13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8.xml"/><Relationship Id="rId5" Type="http://schemas.openxmlformats.org/officeDocument/2006/relationships/image" Target="../media/image3.png"/><Relationship Id="rId15" Type="http://schemas.openxmlformats.org/officeDocument/2006/relationships/slide" Target="slide2.xml"/><Relationship Id="rId23" Type="http://schemas.openxmlformats.org/officeDocument/2006/relationships/image" Target="../media/image28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3.xml"/><Relationship Id="rId3" Type="http://schemas.openxmlformats.org/officeDocument/2006/relationships/image" Target="../media/image1.png"/><Relationship Id="rId21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20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slide" Target="slide2.xml"/><Relationship Id="rId23" Type="http://schemas.openxmlformats.org/officeDocument/2006/relationships/slide" Target="slide8.xml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2.png"/><Relationship Id="rId18" Type="http://schemas.openxmlformats.org/officeDocument/2006/relationships/slide" Target="slide3.xml"/><Relationship Id="rId26" Type="http://schemas.openxmlformats.org/officeDocument/2006/relationships/image" Target="../media/image30.svg"/><Relationship Id="rId3" Type="http://schemas.openxmlformats.org/officeDocument/2006/relationships/image" Target="../media/image1.png"/><Relationship Id="rId21" Type="http://schemas.openxmlformats.org/officeDocument/2006/relationships/slide" Target="slide4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3.pn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8.xml"/><Relationship Id="rId5" Type="http://schemas.openxmlformats.org/officeDocument/2006/relationships/image" Target="../media/image3.png"/><Relationship Id="rId15" Type="http://schemas.openxmlformats.org/officeDocument/2006/relationships/slide" Target="slide2.xml"/><Relationship Id="rId23" Type="http://schemas.openxmlformats.org/officeDocument/2006/relationships/image" Target="../media/image29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Relationship Id="rId2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4.svg"/><Relationship Id="rId18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17" Type="http://schemas.openxmlformats.org/officeDocument/2006/relationships/slide" Target="slide4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5.svg"/><Relationship Id="rId20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slide" Target="slide2.xml"/><Relationship Id="rId24" Type="http://schemas.openxmlformats.org/officeDocument/2006/relationships/image" Target="../media/image8.sv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23" Type="http://schemas.openxmlformats.org/officeDocument/2006/relationships/image" Target="../media/image7.png"/><Relationship Id="rId10" Type="http://schemas.openxmlformats.org/officeDocument/2006/relationships/image" Target="../media/image10.svg"/><Relationship Id="rId19" Type="http://schemas.openxmlformats.org/officeDocument/2006/relationships/image" Target="../media/image29.svg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slide" Target="slide3.xml"/><Relationship Id="rId22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494D2868-6C4F-D742-8766-0247B2BA2A73}"/>
              </a:ext>
            </a:extLst>
          </p:cNvPr>
          <p:cNvGrpSpPr/>
          <p:nvPr/>
        </p:nvGrpSpPr>
        <p:grpSpPr>
          <a:xfrm>
            <a:off x="759844" y="1206303"/>
            <a:ext cx="725738" cy="726117"/>
            <a:chOff x="-842559" y="468160"/>
            <a:chExt cx="827568" cy="8280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D71F397-1AD5-BB4D-8BA9-29771243D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63" name="Graphic 62" descr="Lightbulb">
              <a:extLst>
                <a:ext uri="{FF2B5EF4-FFF2-40B4-BE49-F238E27FC236}">
                  <a16:creationId xmlns:a16="http://schemas.microsoft.com/office/drawing/2014/main" id="{B653EF25-520D-C345-B8BC-462CA47CA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FCF0F4A-F8A4-9344-8B5C-35A9795DF560}"/>
              </a:ext>
            </a:extLst>
          </p:cNvPr>
          <p:cNvGrpSpPr/>
          <p:nvPr/>
        </p:nvGrpSpPr>
        <p:grpSpPr>
          <a:xfrm>
            <a:off x="-738884" y="2300050"/>
            <a:ext cx="725738" cy="726117"/>
            <a:chOff x="-842559" y="1741580"/>
            <a:chExt cx="827568" cy="828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DF69A96-9C62-1849-B04C-6B01A452ED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66" name="Graphic 65" descr="Upward trend">
              <a:extLst>
                <a:ext uri="{FF2B5EF4-FFF2-40B4-BE49-F238E27FC236}">
                  <a16:creationId xmlns:a16="http://schemas.microsoft.com/office/drawing/2014/main" id="{84EE1DCD-9CA3-1A4F-9488-7E04A1838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85E031E-10C8-5A45-B6F2-66B39AA91C86}"/>
              </a:ext>
            </a:extLst>
          </p:cNvPr>
          <p:cNvGrpSpPr/>
          <p:nvPr/>
        </p:nvGrpSpPr>
        <p:grpSpPr>
          <a:xfrm>
            <a:off x="-738884" y="4533509"/>
            <a:ext cx="725738" cy="726117"/>
            <a:chOff x="-842559" y="4288420"/>
            <a:chExt cx="827568" cy="82800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641D6DE-CE6E-894A-92F2-68D360E30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69" name="Graphic 68" descr="Single gear">
              <a:extLst>
                <a:ext uri="{FF2B5EF4-FFF2-40B4-BE49-F238E27FC236}">
                  <a16:creationId xmlns:a16="http://schemas.microsoft.com/office/drawing/2014/main" id="{99491C5A-4007-FA44-A691-DA4DA699D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715754F-3045-DA4B-B2A9-15B88EEAF8B2}"/>
              </a:ext>
            </a:extLst>
          </p:cNvPr>
          <p:cNvGrpSpPr/>
          <p:nvPr/>
        </p:nvGrpSpPr>
        <p:grpSpPr>
          <a:xfrm>
            <a:off x="-738884" y="5650238"/>
            <a:ext cx="725738" cy="726117"/>
            <a:chOff x="-842559" y="5561839"/>
            <a:chExt cx="827568" cy="8280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5FDCAF5-9C98-CA44-9849-B16E48628C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72" name="Graphic 71" descr="Users">
              <a:extLst>
                <a:ext uri="{FF2B5EF4-FFF2-40B4-BE49-F238E27FC236}">
                  <a16:creationId xmlns:a16="http://schemas.microsoft.com/office/drawing/2014/main" id="{51D8C772-9E20-5E41-A663-9F8986C2E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5CEAEE4-C867-4343-9D62-70C903A38BB9}"/>
              </a:ext>
            </a:extLst>
          </p:cNvPr>
          <p:cNvGrpSpPr/>
          <p:nvPr/>
        </p:nvGrpSpPr>
        <p:grpSpPr>
          <a:xfrm>
            <a:off x="-738884" y="3416780"/>
            <a:ext cx="725738" cy="726117"/>
            <a:chOff x="-837416" y="3015000"/>
            <a:chExt cx="827568" cy="82800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CFD9EA6-6323-074D-A620-AB90F8B35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75" name="Graphic 74" descr="Coffee">
              <a:extLst>
                <a:ext uri="{FF2B5EF4-FFF2-40B4-BE49-F238E27FC236}">
                  <a16:creationId xmlns:a16="http://schemas.microsoft.com/office/drawing/2014/main" id="{C1BB8E9A-EC1B-714F-8AE1-E2299A695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76" name="Freeform 75">
            <a:extLst>
              <a:ext uri="{FF2B5EF4-FFF2-40B4-BE49-F238E27FC236}">
                <a16:creationId xmlns:a16="http://schemas.microsoft.com/office/drawing/2014/main" id="{A7181189-D4CB-4748-A2F2-9E601AF2DD72}"/>
              </a:ext>
            </a:extLst>
          </p:cNvPr>
          <p:cNvSpPr/>
          <p:nvPr/>
        </p:nvSpPr>
        <p:spPr>
          <a:xfrm>
            <a:off x="0" y="-8944964"/>
            <a:ext cx="1122712" cy="20982681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 sz="1579"/>
          </a:p>
        </p:txBody>
      </p:sp>
      <p:pic>
        <p:nvPicPr>
          <p:cNvPr id="77" name="Graphic 76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204EC63-8A98-E944-8E9B-EF61D5A2C1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3579" y="1238113"/>
            <a:ext cx="616530" cy="616530"/>
          </a:xfrm>
          <a:prstGeom prst="rect">
            <a:avLst/>
          </a:prstGeom>
        </p:spPr>
      </p:pic>
      <p:pic>
        <p:nvPicPr>
          <p:cNvPr id="78" name="Graphic 77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6B3E228B-8807-F340-A63F-9D9D353605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3349" y="2394611"/>
            <a:ext cx="536990" cy="536990"/>
          </a:xfrm>
          <a:prstGeom prst="rect">
            <a:avLst/>
          </a:prstGeom>
        </p:spPr>
      </p:pic>
      <p:pic>
        <p:nvPicPr>
          <p:cNvPr id="79" name="Graphic 78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0FC508E8-95FC-5A47-8916-7840CF79578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15597" y="3461035"/>
            <a:ext cx="544513" cy="544513"/>
          </a:xfrm>
          <a:prstGeom prst="rect">
            <a:avLst/>
          </a:prstGeom>
        </p:spPr>
      </p:pic>
      <p:pic>
        <p:nvPicPr>
          <p:cNvPr id="80" name="Graphic 79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E18863DD-7DD2-4246-8F3A-C8B8C6FF42B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43581" y="4599075"/>
            <a:ext cx="635483" cy="635483"/>
          </a:xfrm>
          <a:prstGeom prst="rect">
            <a:avLst/>
          </a:prstGeom>
        </p:spPr>
      </p:pic>
      <p:pic>
        <p:nvPicPr>
          <p:cNvPr id="81" name="Graphic 80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1581E61-D44A-9A4B-B225-DC06A4724A3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45972" y="5696750"/>
            <a:ext cx="633090" cy="633090"/>
          </a:xfrm>
          <a:prstGeom prst="rect">
            <a:avLst/>
          </a:prstGeom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9BAF8F02-DF3B-45DB-9145-1964FC5123B5}"/>
              </a:ext>
            </a:extLst>
          </p:cNvPr>
          <p:cNvSpPr txBox="1"/>
          <p:nvPr/>
        </p:nvSpPr>
        <p:spPr>
          <a:xfrm>
            <a:off x="2105850" y="4242921"/>
            <a:ext cx="7553094" cy="416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5" spc="263" dirty="0">
                <a:solidFill>
                  <a:schemeClr val="bg1"/>
                </a:solidFill>
                <a:latin typeface="Montserrat" pitchFamily="2" charset="77"/>
              </a:rPr>
              <a:t>Southern Bus Ticket Online Booking System</a:t>
            </a:r>
            <a:endParaRPr lang="en-LT" sz="2105" spc="263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180" name="Picture 179" descr="NUOL LOGO">
            <a:extLst>
              <a:ext uri="{FF2B5EF4-FFF2-40B4-BE49-F238E27FC236}">
                <a16:creationId xmlns:a16="http://schemas.microsoft.com/office/drawing/2014/main" id="{4E64F783-4C44-488B-9940-B2616DF69B97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285" y="1021554"/>
            <a:ext cx="855057" cy="1507346"/>
          </a:xfrm>
          <a:prstGeom prst="rect">
            <a:avLst/>
          </a:prstGeom>
          <a:noFill/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65DDAEB-A38C-4FE6-A406-BB57C91B3BBE}"/>
              </a:ext>
            </a:extLst>
          </p:cNvPr>
          <p:cNvSpPr txBox="1"/>
          <p:nvPr/>
        </p:nvSpPr>
        <p:spPr>
          <a:xfrm>
            <a:off x="4239931" y="1663573"/>
            <a:ext cx="3140411" cy="740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o-LA" sz="1403" spc="263" dirty="0">
                <a:solidFill>
                  <a:schemeClr val="bg1"/>
                </a:solidFill>
                <a:latin typeface="Alo Spain" panose="02000000000000000000" pitchFamily="2" charset="0"/>
                <a:cs typeface="Phetsarath OT" panose="02000500000000000000" pitchFamily="2" charset="0"/>
              </a:rPr>
              <a:t>ມະຫາວິທະຍາໄລແຫ່ງຊາດ</a:t>
            </a:r>
          </a:p>
          <a:p>
            <a:pPr algn="ctr"/>
            <a:r>
              <a:rPr lang="lo-LA" sz="1403" spc="263" dirty="0">
                <a:solidFill>
                  <a:schemeClr val="bg1"/>
                </a:solidFill>
                <a:latin typeface="Alo Spain" panose="02000000000000000000" pitchFamily="2" charset="0"/>
                <a:cs typeface="Phetsarath OT" panose="02000500000000000000" pitchFamily="2" charset="0"/>
              </a:rPr>
              <a:t>ຄະ</a:t>
            </a:r>
            <a:r>
              <a:rPr lang="lo-LA" sz="1403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ນະວິທະຍາສາດຄອມທຳມະຊາດ</a:t>
            </a:r>
            <a:r>
              <a:rPr lang="en-US" sz="1403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</a:p>
          <a:p>
            <a:pPr algn="ctr"/>
            <a:r>
              <a:rPr lang="lo-LA" sz="1403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ພາກວິຊາວິທະຍາສາດຄອມພິວເຕີ</a:t>
            </a:r>
            <a:endParaRPr lang="en-LT" sz="1403" spc="263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50C274-BC29-42D4-9325-6A97E048488B}"/>
              </a:ext>
            </a:extLst>
          </p:cNvPr>
          <p:cNvSpPr txBox="1"/>
          <p:nvPr/>
        </p:nvSpPr>
        <p:spPr>
          <a:xfrm>
            <a:off x="3662703" y="3859155"/>
            <a:ext cx="4315477" cy="416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o-LA" sz="2105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ລະບົບຈອງປີ້ລົດເມສາຍໃຕ້ອອນລາຍ</a:t>
            </a:r>
            <a:endParaRPr lang="en-LT" sz="2456" spc="263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BCB6E2-489E-4CBB-B537-73C2D700F8C0}"/>
              </a:ext>
            </a:extLst>
          </p:cNvPr>
          <p:cNvSpPr txBox="1"/>
          <p:nvPr/>
        </p:nvSpPr>
        <p:spPr>
          <a:xfrm>
            <a:off x="1485585" y="5527995"/>
            <a:ext cx="7608655" cy="794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1403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ລະຫັດນັກສຶກສາ:</a:t>
            </a:r>
            <a:r>
              <a:rPr lang="en-US" sz="1403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204N0025.19 |</a:t>
            </a:r>
            <a:r>
              <a:rPr lang="lo-LA" sz="1403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ທ້າວ</a:t>
            </a:r>
            <a:r>
              <a:rPr lang="en-US" sz="1403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lo-LA" sz="1403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ພອນຄຳ</a:t>
            </a:r>
            <a:r>
              <a:rPr lang="en-US" sz="1403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lo-LA" sz="1403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ແກ້ວມະນີ</a:t>
            </a:r>
            <a:r>
              <a:rPr lang="en-US" sz="1403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   </a:t>
            </a:r>
            <a:r>
              <a:rPr lang="lo-LA" sz="1403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en-US" sz="1403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|</a:t>
            </a:r>
            <a:r>
              <a:rPr lang="lo-LA" sz="1403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ຫ້ອງ</a:t>
            </a:r>
            <a:r>
              <a:rPr lang="en-US" sz="1403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2CCS1</a:t>
            </a:r>
          </a:p>
          <a:p>
            <a:r>
              <a:rPr lang="lo-LA" sz="1403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ລະຫັດນັກສຶກສາ:</a:t>
            </a:r>
            <a:r>
              <a:rPr lang="en-US" sz="1403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204N0002.19</a:t>
            </a:r>
            <a:r>
              <a:rPr lang="lo-LA" sz="1403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en-US" sz="1403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| </a:t>
            </a:r>
            <a:r>
              <a:rPr lang="lo-LA" sz="1403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ທ້າວ</a:t>
            </a:r>
            <a:r>
              <a:rPr lang="en-US" sz="1403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lo-LA" sz="1403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ມະໂນພອນ</a:t>
            </a:r>
            <a:r>
              <a:rPr lang="en-US" sz="1403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lo-LA" sz="1403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ມະໂນກຸນ</a:t>
            </a:r>
            <a:r>
              <a:rPr lang="en-US" sz="1403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|</a:t>
            </a:r>
            <a:r>
              <a:rPr lang="lo-LA" sz="1403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</a:t>
            </a:r>
            <a:r>
              <a:rPr lang="lo-LA" sz="1579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ຫ້ອງ </a:t>
            </a:r>
            <a:r>
              <a:rPr lang="en-US" sz="1579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2CCS1</a:t>
            </a:r>
            <a:endParaRPr lang="en-LT" sz="1754" spc="263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endParaRPr lang="en-LT" sz="1579" spc="263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29EBAA-F424-4ACF-898F-C6AA08265B39}"/>
              </a:ext>
            </a:extLst>
          </p:cNvPr>
          <p:cNvSpPr txBox="1"/>
          <p:nvPr/>
        </p:nvSpPr>
        <p:spPr>
          <a:xfrm>
            <a:off x="1864028" y="2797665"/>
            <a:ext cx="7892225" cy="74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2105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ບົດໂຄງການຈົບຊັ້ນ(ຕໍ່ເນື່ອງ) ລະດັບປະລິນຍາຕີວິທະຍາສາດ </a:t>
            </a:r>
          </a:p>
          <a:p>
            <a:pPr algn="ctr"/>
            <a:r>
              <a:rPr lang="lo-LA" sz="2105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ສາຂາ ວິທະຍາສາດຄອມພິວເຕີ</a:t>
            </a:r>
            <a:endParaRPr lang="en-LT" sz="2105" b="1" spc="263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42D99C-6CA4-4C89-8677-0E9B79A69643}"/>
              </a:ext>
            </a:extLst>
          </p:cNvPr>
          <p:cNvSpPr txBox="1"/>
          <p:nvPr/>
        </p:nvSpPr>
        <p:spPr>
          <a:xfrm>
            <a:off x="1499621" y="5143297"/>
            <a:ext cx="1957162" cy="335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o-LA" sz="1579" b="1" u="sng" dirty="0">
                <a:solidFill>
                  <a:schemeClr val="bg1"/>
                </a:solidFill>
                <a:latin typeface="Saysettha Lao" panose="020B0504020207020204" pitchFamily="34" charset="0"/>
                <a:cs typeface="Phetsarath OT" panose="02000500000000020004" pitchFamily="2" charset="0"/>
              </a:rPr>
              <a:t>ລາຍຊື່ນັກສຶກສາ</a:t>
            </a:r>
            <a:endParaRPr lang="en-US" sz="1579" b="1" u="sng" dirty="0">
              <a:solidFill>
                <a:schemeClr val="bg1"/>
              </a:solidFill>
              <a:latin typeface="Saysettha Lao" panose="020B0504020207020204" pitchFamily="34" charset="0"/>
              <a:cs typeface="Phetsarath OT" panose="02000500000000020004" pitchFamily="2" charset="0"/>
            </a:endParaRPr>
          </a:p>
        </p:txBody>
      </p:sp>
      <p:pic>
        <p:nvPicPr>
          <p:cNvPr id="35" name="Picture 34" descr="NUOL LOGO">
            <a:extLst>
              <a:ext uri="{FF2B5EF4-FFF2-40B4-BE49-F238E27FC236}">
                <a16:creationId xmlns:a16="http://schemas.microsoft.com/office/drawing/2014/main" id="{7BF82797-16CF-4147-9921-5ECA854C61C2}"/>
              </a:ext>
            </a:extLst>
          </p:cNvPr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334" y="1021554"/>
            <a:ext cx="855057" cy="15073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0891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/>
      <p:bldP spid="29" grpId="0"/>
      <p:bldP spid="30" grpId="0"/>
      <p:bldP spid="32" grpId="0"/>
      <p:bldP spid="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738884" y="1206303"/>
            <a:ext cx="725738" cy="726117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738884" y="2300050"/>
            <a:ext cx="725738" cy="726117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738884" y="4533509"/>
            <a:ext cx="725738" cy="726117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902621" y="5608509"/>
            <a:ext cx="725738" cy="726117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4478046"/>
            <a:ext cx="1122712" cy="20982681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 sz="1579"/>
          </a:p>
        </p:txBody>
      </p:sp>
      <p:pic>
        <p:nvPicPr>
          <p:cNvPr id="42" name="Graphic 41" descr="Upward trend">
            <a:hlinkClick r:id="rId11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6277" y="1094688"/>
            <a:ext cx="536990" cy="536990"/>
          </a:xfrm>
          <a:prstGeom prst="rect">
            <a:avLst/>
          </a:prstGeom>
        </p:spPr>
      </p:pic>
      <p:pic>
        <p:nvPicPr>
          <p:cNvPr id="43" name="Graphic 42" descr="Coffee">
            <a:hlinkClick r:id="rId14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15597" y="1923431"/>
            <a:ext cx="544513" cy="544513"/>
          </a:xfrm>
          <a:prstGeom prst="rect">
            <a:avLst/>
          </a:prstGeom>
        </p:spPr>
      </p:pic>
      <p:pic>
        <p:nvPicPr>
          <p:cNvPr id="44" name="Graphic 43" descr="Single gear">
            <a:hlinkClick r:id="rId17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3581" y="2992627"/>
            <a:ext cx="635483" cy="635483"/>
          </a:xfrm>
          <a:prstGeom prst="rect">
            <a:avLst/>
          </a:prstGeom>
        </p:spPr>
      </p:pic>
      <p:pic>
        <p:nvPicPr>
          <p:cNvPr id="45" name="Graphic 44" descr="Users">
            <a:hlinkClick r:id="rId20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45972" y="5696750"/>
            <a:ext cx="633090" cy="63309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80FFA9C-035D-F84E-B5F9-5FBEB4EA6E50}"/>
              </a:ext>
            </a:extLst>
          </p:cNvPr>
          <p:cNvSpPr txBox="1"/>
          <p:nvPr/>
        </p:nvSpPr>
        <p:spPr>
          <a:xfrm>
            <a:off x="3390646" y="570570"/>
            <a:ext cx="5379999" cy="524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6" b="1" spc="263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6.</a:t>
            </a:r>
            <a:r>
              <a:rPr lang="lo-LA" sz="2806" b="1" spc="263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ສະຖານທີ່ສຶກສາ (</a:t>
            </a:r>
            <a:r>
              <a:rPr lang="en-US" sz="2806" b="1" spc="263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Study Site)</a:t>
            </a:r>
            <a:endParaRPr lang="en-LT" sz="2806" b="1" spc="263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193532" y="4148036"/>
            <a:ext cx="725738" cy="726117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75B7373-071D-431F-8943-14053D0D66ED}"/>
              </a:ext>
            </a:extLst>
          </p:cNvPr>
          <p:cNvSpPr txBox="1"/>
          <p:nvPr/>
        </p:nvSpPr>
        <p:spPr>
          <a:xfrm>
            <a:off x="1817399" y="5404294"/>
            <a:ext cx="3914655" cy="74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lo-LA" sz="1403" spc="263" dirty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rPr>
              <a:t>ສະຖານີຂົນສົ່ງ ໂດຍສານວຽງຈັນ ຈຳກັດ (ສາຍໃຕ້-ຕ່າງປະເທດ)ຢູ່ບ້ານສະພັງເມິກ, ເມືອງ ໄຊທານີ, ນະຄອນຫຼວງວຽງຈັນ</a:t>
            </a:r>
            <a:r>
              <a:rPr lang="en-US" sz="1403" spc="263" dirty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rPr>
              <a:t> </a:t>
            </a:r>
            <a:endParaRPr lang="en-LT" sz="1403" spc="263" dirty="0">
              <a:solidFill>
                <a:schemeClr val="bg1"/>
              </a:solidFill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5CE603-1CBB-4D08-A552-EFB6FCB4C1F0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569247" y="1953066"/>
            <a:ext cx="4162804" cy="31414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BAA8C6-9468-49D1-B6D7-B14132D7BE3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080646" y="1923433"/>
            <a:ext cx="4162804" cy="317107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F2B0F00-60A0-4C68-A2F7-765137EE9DC0}"/>
              </a:ext>
            </a:extLst>
          </p:cNvPr>
          <p:cNvSpPr txBox="1"/>
          <p:nvPr/>
        </p:nvSpPr>
        <p:spPr>
          <a:xfrm>
            <a:off x="7013944" y="5386261"/>
            <a:ext cx="4132140" cy="308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1403" spc="263" dirty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rPr>
              <a:t>ມະຫາວິທະຍາໄລແຫ່ງຊາດ</a:t>
            </a:r>
            <a:endParaRPr lang="en-LT" sz="1403" spc="263" dirty="0">
              <a:solidFill>
                <a:schemeClr val="bg1"/>
              </a:solidFill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B779C7C-2184-4204-88BC-E2027AA3051A}"/>
              </a:ext>
            </a:extLst>
          </p:cNvPr>
          <p:cNvCxnSpPr/>
          <p:nvPr/>
        </p:nvCxnSpPr>
        <p:spPr>
          <a:xfrm>
            <a:off x="2973338" y="1261097"/>
            <a:ext cx="62146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931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1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738884" y="1206303"/>
            <a:ext cx="725738" cy="726117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738884" y="2300050"/>
            <a:ext cx="725738" cy="726117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738884" y="4533509"/>
            <a:ext cx="725738" cy="726117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902621" y="5608509"/>
            <a:ext cx="725738" cy="726117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4478046"/>
            <a:ext cx="1122712" cy="20982681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 sz="1579"/>
          </a:p>
        </p:txBody>
      </p:sp>
      <p:pic>
        <p:nvPicPr>
          <p:cNvPr id="42" name="Graphic 41" descr="Upward trend">
            <a:hlinkClick r:id="rId11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6277" y="1094688"/>
            <a:ext cx="536990" cy="536990"/>
          </a:xfrm>
          <a:prstGeom prst="rect">
            <a:avLst/>
          </a:prstGeom>
        </p:spPr>
      </p:pic>
      <p:pic>
        <p:nvPicPr>
          <p:cNvPr id="43" name="Graphic 42" descr="Coffee">
            <a:hlinkClick r:id="rId14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15597" y="1923431"/>
            <a:ext cx="544513" cy="544513"/>
          </a:xfrm>
          <a:prstGeom prst="rect">
            <a:avLst/>
          </a:prstGeom>
        </p:spPr>
      </p:pic>
      <p:pic>
        <p:nvPicPr>
          <p:cNvPr id="44" name="Graphic 43" descr="Single gear">
            <a:hlinkClick r:id="rId17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3581" y="2992627"/>
            <a:ext cx="635483" cy="635483"/>
          </a:xfrm>
          <a:prstGeom prst="rect">
            <a:avLst/>
          </a:prstGeom>
        </p:spPr>
      </p:pic>
      <p:pic>
        <p:nvPicPr>
          <p:cNvPr id="45" name="Graphic 44" descr="Users">
            <a:hlinkClick r:id="rId20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45972" y="5696750"/>
            <a:ext cx="633090" cy="63309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80FFA9C-035D-F84E-B5F9-5FBEB4EA6E50}"/>
              </a:ext>
            </a:extLst>
          </p:cNvPr>
          <p:cNvSpPr txBox="1"/>
          <p:nvPr/>
        </p:nvSpPr>
        <p:spPr>
          <a:xfrm>
            <a:off x="3321488" y="516070"/>
            <a:ext cx="4783490" cy="524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6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7.</a:t>
            </a:r>
            <a:r>
              <a:rPr lang="lo-LA" sz="2806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ໄລຍະປະຕິບັດ (</a:t>
            </a:r>
            <a:r>
              <a:rPr lang="en-US" sz="2806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Duration)</a:t>
            </a:r>
            <a:endParaRPr lang="en-LT" sz="2806" b="1" spc="263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193532" y="4148036"/>
            <a:ext cx="725738" cy="726117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DF2CF694-BA02-4870-A6F3-B13B3F02155B}"/>
              </a:ext>
            </a:extLst>
          </p:cNvPr>
          <p:cNvPicPr/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420" y="1896807"/>
            <a:ext cx="9279044" cy="3337753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487D47B-2807-4B62-919A-5C1270E206C7}"/>
              </a:ext>
            </a:extLst>
          </p:cNvPr>
          <p:cNvCxnSpPr/>
          <p:nvPr/>
        </p:nvCxnSpPr>
        <p:spPr>
          <a:xfrm>
            <a:off x="2500095" y="1206303"/>
            <a:ext cx="62146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334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738884" y="1206303"/>
            <a:ext cx="725738" cy="726117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738884" y="2300050"/>
            <a:ext cx="725738" cy="726117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738884" y="4533509"/>
            <a:ext cx="725738" cy="726117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902621" y="5608509"/>
            <a:ext cx="725738" cy="726117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4478046"/>
            <a:ext cx="1122712" cy="20982681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 sz="1579"/>
          </a:p>
        </p:txBody>
      </p:sp>
      <p:pic>
        <p:nvPicPr>
          <p:cNvPr id="42" name="Graphic 41" descr="Upward trend">
            <a:hlinkClick r:id="rId11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6277" y="1094688"/>
            <a:ext cx="536990" cy="536990"/>
          </a:xfrm>
          <a:prstGeom prst="rect">
            <a:avLst/>
          </a:prstGeom>
        </p:spPr>
      </p:pic>
      <p:pic>
        <p:nvPicPr>
          <p:cNvPr id="43" name="Graphic 42" descr="Coffee">
            <a:hlinkClick r:id="rId14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15597" y="1923431"/>
            <a:ext cx="544513" cy="544513"/>
          </a:xfrm>
          <a:prstGeom prst="rect">
            <a:avLst/>
          </a:prstGeom>
        </p:spPr>
      </p:pic>
      <p:pic>
        <p:nvPicPr>
          <p:cNvPr id="44" name="Graphic 43" descr="Single gear">
            <a:hlinkClick r:id="rId17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3581" y="2992627"/>
            <a:ext cx="635483" cy="635483"/>
          </a:xfrm>
          <a:prstGeom prst="rect">
            <a:avLst/>
          </a:prstGeom>
        </p:spPr>
      </p:pic>
      <p:pic>
        <p:nvPicPr>
          <p:cNvPr id="45" name="Graphic 44" descr="Users">
            <a:hlinkClick r:id="rId20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45972" y="5696750"/>
            <a:ext cx="633090" cy="63309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80FFA9C-035D-F84E-B5F9-5FBEB4EA6E50}"/>
              </a:ext>
            </a:extLst>
          </p:cNvPr>
          <p:cNvSpPr txBox="1"/>
          <p:nvPr/>
        </p:nvSpPr>
        <p:spPr>
          <a:xfrm>
            <a:off x="1404174" y="498329"/>
            <a:ext cx="9196236" cy="510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19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8.</a:t>
            </a:r>
            <a:r>
              <a:rPr lang="lo-LA" sz="2719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ເຄື່ອງມືທີ່ນຳໃຊ້ໃນການພັດທະນາ (</a:t>
            </a:r>
            <a:r>
              <a:rPr lang="en-US" sz="2719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Development Tools)</a:t>
            </a:r>
            <a:endParaRPr lang="en-LT" sz="2719" b="1" spc="263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193532" y="4148036"/>
            <a:ext cx="725738" cy="726117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sp>
        <p:nvSpPr>
          <p:cNvPr id="2" name="AutoShape 8" descr="Wells Fargo adds biometric authentication to mobile banking apps | Biometric  Update">
            <a:extLst>
              <a:ext uri="{FF2B5EF4-FFF2-40B4-BE49-F238E27FC236}">
                <a16:creationId xmlns:a16="http://schemas.microsoft.com/office/drawing/2014/main" id="{39A80CF2-E944-46C3-B446-FC8690014D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2260" y="3646191"/>
            <a:ext cx="267295" cy="26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0189" tIns="40094" rIns="80189" bIns="40094" numCol="1" anchor="t" anchorCtr="0" compatLnSpc="1">
            <a:prstTxWarp prst="textNoShape">
              <a:avLst/>
            </a:prstTxWarp>
          </a:bodyPr>
          <a:lstStyle/>
          <a:p>
            <a:endParaRPr lang="en-US" sz="1579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092A6A6-DDF4-47FD-B7B7-C16D3DFFD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587653"/>
              </p:ext>
            </p:extLst>
          </p:nvPr>
        </p:nvGraphicFramePr>
        <p:xfrm>
          <a:off x="1628363" y="1877628"/>
          <a:ext cx="8747858" cy="42828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373929">
                  <a:extLst>
                    <a:ext uri="{9D8B030D-6E8A-4147-A177-3AD203B41FA5}">
                      <a16:colId xmlns:a16="http://schemas.microsoft.com/office/drawing/2014/main" val="822539891"/>
                    </a:ext>
                  </a:extLst>
                </a:gridCol>
                <a:gridCol w="4373929">
                  <a:extLst>
                    <a:ext uri="{9D8B030D-6E8A-4147-A177-3AD203B41FA5}">
                      <a16:colId xmlns:a16="http://schemas.microsoft.com/office/drawing/2014/main" val="2425777222"/>
                    </a:ext>
                  </a:extLst>
                </a:gridCol>
              </a:tblGrid>
              <a:tr h="4795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 </a:t>
                      </a:r>
                      <a:r>
                        <a:rPr lang="en-US" sz="2500" dirty="0"/>
                        <a:t>1. Hardware</a:t>
                      </a:r>
                      <a:endParaRPr lang="en-US" sz="1100" dirty="0"/>
                    </a:p>
                  </a:txBody>
                  <a:tcPr marL="80189" marR="80189" marT="40094" marB="400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2. Software</a:t>
                      </a:r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3111745978"/>
                  </a:ext>
                </a:extLst>
              </a:tr>
              <a:tr h="3741912">
                <a:tc>
                  <a:txBody>
                    <a:bodyPr/>
                    <a:lstStyle/>
                    <a:p>
                      <a:pPr marL="342900" lvl="0" indent="-342900">
                        <a:buFont typeface="Wingdings" panose="05000000000000000000" pitchFamily="2" charset="2"/>
                        <a:buChar char=""/>
                      </a:pPr>
                      <a:endParaRPr lang="en-US" sz="1700" b="0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"/>
                      </a:pPr>
                      <a:r>
                        <a:rPr lang="lo-LA" sz="17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ຄອມພິວເຕີ</a:t>
                      </a:r>
                      <a:r>
                        <a:rPr lang="en-US" sz="17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 Lenovo</a:t>
                      </a:r>
                      <a:r>
                        <a:rPr lang="lo-LA" sz="17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 </a:t>
                      </a:r>
                      <a:r>
                        <a:rPr lang="en-US" sz="17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Intel(R) Core(TM) I5-3230M CPU @2.60GHz, RAM 8GB DDR3L 1600MHz, SSD 240GB,HDD 500GB</a:t>
                      </a:r>
                      <a:endParaRPr lang="en-US" sz="1700" b="1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7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Saysettha OT" panose="020B0504020207020204" pitchFamily="34" charset="-34"/>
                          <a:ea typeface="Times New Roman" panose="02020603050405020304" pitchFamily="18" charset="0"/>
                        </a:rPr>
                        <a:t>USB 16GB </a:t>
                      </a:r>
                      <a:r>
                        <a:rPr lang="lo-LA" sz="17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Saysettha OT" panose="020B0504020207020204" pitchFamily="34" charset="-34"/>
                          <a:ea typeface="Times New Roman" panose="02020603050405020304" pitchFamily="18" charset="0"/>
                        </a:rPr>
                        <a:t>1</a:t>
                      </a:r>
                      <a:r>
                        <a:rPr lang="lo-LA" sz="17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Phetsarath OT" panose="02000500000000000000" pitchFamily="2" charset="0"/>
                          <a:ea typeface="Times New Roman" panose="02020603050405020304" pitchFamily="18" charset="0"/>
                          <a:cs typeface="Phetsarath OT" panose="02000500000000000000" pitchFamily="2" charset="0"/>
                        </a:rPr>
                        <a:t>ອັນ</a:t>
                      </a:r>
                      <a:endParaRPr lang="en-US" sz="1100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Phetsarath OT" panose="02000500000000000000" pitchFamily="2" charset="0"/>
                        <a:cs typeface="Phetsarath OT" panose="02000500000000000000" pitchFamily="2" charset="0"/>
                      </a:endParaRPr>
                    </a:p>
                  </a:txBody>
                  <a:tcPr marL="80189" marR="80189" marT="40094" marB="40094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7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Windows 10 Professional 64 Bit</a:t>
                      </a:r>
                      <a:endParaRPr lang="en-US" sz="1700" b="1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7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</a:t>
                      </a:r>
                      <a:r>
                        <a:rPr lang="lo-LA" sz="17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Visio 2016</a:t>
                      </a:r>
                      <a:r>
                        <a:rPr lang="en-US" sz="17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 </a:t>
                      </a:r>
                      <a:r>
                        <a:rPr lang="lo-LA" sz="17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ໃຊ້ແຕ້ມແຜນວາດການໄຫຼຂໍ້ມູນ </a:t>
                      </a:r>
                      <a:r>
                        <a:rPr lang="en-US" sz="17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(DFD, ER, Flowchart)</a:t>
                      </a:r>
                      <a:r>
                        <a:rPr lang="en-US" sz="17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 </a:t>
                      </a:r>
                      <a:endParaRPr lang="en-US" sz="1700" b="1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7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Adobe XD</a:t>
                      </a:r>
                      <a:r>
                        <a:rPr lang="en-US" sz="17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 </a:t>
                      </a:r>
                      <a:r>
                        <a:rPr lang="lo-LA" sz="17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ໃຊ້ອອກແບບ </a:t>
                      </a:r>
                      <a:r>
                        <a:rPr lang="en-US" sz="17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UX/UI</a:t>
                      </a:r>
                      <a:endParaRPr lang="en-US" sz="1700" b="1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7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Studio 3T For MongoDB</a:t>
                      </a:r>
                      <a:r>
                        <a:rPr lang="en-US" sz="17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 </a:t>
                      </a:r>
                      <a:r>
                        <a:rPr lang="lo-LA" sz="17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ແລະ </a:t>
                      </a:r>
                      <a:r>
                        <a:rPr lang="en-US" sz="17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Moon</a:t>
                      </a:r>
                      <a:r>
                        <a:rPr lang="en-US" sz="17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 </a:t>
                      </a:r>
                      <a:r>
                        <a:rPr lang="en-US" sz="17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Modeler</a:t>
                      </a:r>
                      <a:endParaRPr lang="en-US" sz="1700" b="1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7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Visual Studio Code</a:t>
                      </a:r>
                      <a:r>
                        <a:rPr lang="en-US" sz="17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 </a:t>
                      </a:r>
                      <a:r>
                        <a:rPr lang="lo-LA" sz="17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ໃຊ້ຂຽນໂຄດດ້ວຍພາສາ </a:t>
                      </a:r>
                      <a:r>
                        <a:rPr lang="en-US" sz="17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 (ReactJS, NodeJS, </a:t>
                      </a:r>
                      <a:r>
                        <a:rPr lang="en-US" sz="1700" b="0" dirty="0" err="1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GraphQL</a:t>
                      </a:r>
                      <a:r>
                        <a:rPr lang="en-US" sz="17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700" b="1" dirty="0">
                        <a:ln>
                          <a:solidFill>
                            <a:schemeClr val="tx2">
                              <a:lumMod val="50000"/>
                            </a:schemeClr>
                          </a:solidFill>
                        </a:ln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700" b="0" dirty="0">
                          <a:ln>
                            <a:solidFill>
                              <a:schemeClr val="tx2">
                                <a:lumMod val="50000"/>
                              </a:schemeClr>
                            </a:solidFill>
                          </a:ln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MS Office 2013 Professional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endParaRPr lang="en-US" sz="1100" dirty="0"/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3984719007"/>
                  </a:ext>
                </a:extLst>
              </a:tr>
            </a:tbl>
          </a:graphicData>
        </a:graphic>
      </p:graphicFrame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14B070-565A-4C16-8D77-766E3B5A92D0}"/>
              </a:ext>
            </a:extLst>
          </p:cNvPr>
          <p:cNvCxnSpPr>
            <a:cxnSpLocks/>
          </p:cNvCxnSpPr>
          <p:nvPr/>
        </p:nvCxnSpPr>
        <p:spPr>
          <a:xfrm>
            <a:off x="1322923" y="1206303"/>
            <a:ext cx="905329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199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738884" y="1206303"/>
            <a:ext cx="725738" cy="726117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738884" y="2300050"/>
            <a:ext cx="725738" cy="726117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738884" y="4533509"/>
            <a:ext cx="725738" cy="726117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902621" y="5558389"/>
            <a:ext cx="725738" cy="726117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4490576"/>
            <a:ext cx="1122712" cy="20982681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 sz="1579"/>
          </a:p>
        </p:txBody>
      </p:sp>
      <p:pic>
        <p:nvPicPr>
          <p:cNvPr id="42" name="Graphic 41" descr="Upward trend">
            <a:hlinkClick r:id="rId11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6277" y="1094688"/>
            <a:ext cx="536990" cy="536990"/>
          </a:xfrm>
          <a:prstGeom prst="rect">
            <a:avLst/>
          </a:prstGeom>
        </p:spPr>
      </p:pic>
      <p:pic>
        <p:nvPicPr>
          <p:cNvPr id="43" name="Graphic 42" descr="Coffee">
            <a:hlinkClick r:id="rId14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15597" y="1923431"/>
            <a:ext cx="544513" cy="544513"/>
          </a:xfrm>
          <a:prstGeom prst="rect">
            <a:avLst/>
          </a:prstGeom>
        </p:spPr>
      </p:pic>
      <p:pic>
        <p:nvPicPr>
          <p:cNvPr id="44" name="Graphic 43" descr="Single gear">
            <a:hlinkClick r:id="rId17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3581" y="2992627"/>
            <a:ext cx="635483" cy="635483"/>
          </a:xfrm>
          <a:prstGeom prst="rect">
            <a:avLst/>
          </a:prstGeom>
        </p:spPr>
      </p:pic>
      <p:pic>
        <p:nvPicPr>
          <p:cNvPr id="45" name="Graphic 44" descr="Users">
            <a:hlinkClick r:id="rId20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45972" y="5696750"/>
            <a:ext cx="633090" cy="63309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80FFA9C-035D-F84E-B5F9-5FBEB4EA6E50}"/>
              </a:ext>
            </a:extLst>
          </p:cNvPr>
          <p:cNvSpPr txBox="1"/>
          <p:nvPr/>
        </p:nvSpPr>
        <p:spPr>
          <a:xfrm>
            <a:off x="3799140" y="3091579"/>
            <a:ext cx="4501464" cy="1387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8419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ຂໍຂອບໃຈ</a:t>
            </a:r>
            <a:endParaRPr lang="en-LT" sz="8419" b="1" spc="263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193532" y="4148036"/>
            <a:ext cx="725738" cy="726117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795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D8AF34E-E7CE-6B45-BA16-061A91E59F6F}"/>
              </a:ext>
            </a:extLst>
          </p:cNvPr>
          <p:cNvGrpSpPr/>
          <p:nvPr/>
        </p:nvGrpSpPr>
        <p:grpSpPr>
          <a:xfrm>
            <a:off x="-732311" y="1206303"/>
            <a:ext cx="725738" cy="726117"/>
            <a:chOff x="-842559" y="468160"/>
            <a:chExt cx="827568" cy="82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1B73CC9-4835-6949-A885-80B8BFEE3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48" name="Graphic 47" descr="Lightbulb">
              <a:extLst>
                <a:ext uri="{FF2B5EF4-FFF2-40B4-BE49-F238E27FC236}">
                  <a16:creationId xmlns:a16="http://schemas.microsoft.com/office/drawing/2014/main" id="{07890D4C-AC70-4C42-843D-F960A46EE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129592-52B5-D34E-81BC-E95357938766}"/>
              </a:ext>
            </a:extLst>
          </p:cNvPr>
          <p:cNvGrpSpPr/>
          <p:nvPr/>
        </p:nvGrpSpPr>
        <p:grpSpPr>
          <a:xfrm>
            <a:off x="740818" y="2301088"/>
            <a:ext cx="725738" cy="726117"/>
            <a:chOff x="-842559" y="1741580"/>
            <a:chExt cx="827568" cy="8280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B220B85-007E-5F44-914B-57D42E953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51" name="Graphic 50" descr="Upward trend">
              <a:extLst>
                <a:ext uri="{FF2B5EF4-FFF2-40B4-BE49-F238E27FC236}">
                  <a16:creationId xmlns:a16="http://schemas.microsoft.com/office/drawing/2014/main" id="{006E9C4F-B9E3-E642-9132-4A3ECC8BA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C432755-31CD-6A45-A98C-C3ECDCC0D4D9}"/>
              </a:ext>
            </a:extLst>
          </p:cNvPr>
          <p:cNvGrpSpPr/>
          <p:nvPr/>
        </p:nvGrpSpPr>
        <p:grpSpPr>
          <a:xfrm>
            <a:off x="-738884" y="4533509"/>
            <a:ext cx="725738" cy="726117"/>
            <a:chOff x="-842559" y="4288420"/>
            <a:chExt cx="827568" cy="828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732E01C-45F2-4143-8450-E7FEA9305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54" name="Graphic 53" descr="Single gear">
              <a:extLst>
                <a:ext uri="{FF2B5EF4-FFF2-40B4-BE49-F238E27FC236}">
                  <a16:creationId xmlns:a16="http://schemas.microsoft.com/office/drawing/2014/main" id="{1B049337-F37A-E940-B45C-35C6E6AD0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78F3FE3-F4B1-3D49-90B9-DB018822860F}"/>
              </a:ext>
            </a:extLst>
          </p:cNvPr>
          <p:cNvGrpSpPr/>
          <p:nvPr/>
        </p:nvGrpSpPr>
        <p:grpSpPr>
          <a:xfrm>
            <a:off x="-738884" y="5650238"/>
            <a:ext cx="725738" cy="726117"/>
            <a:chOff x="-842559" y="5561839"/>
            <a:chExt cx="827568" cy="828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98D45B5-D094-6D4C-8236-4CC78F9B3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57" name="Graphic 56" descr="Users">
              <a:extLst>
                <a:ext uri="{FF2B5EF4-FFF2-40B4-BE49-F238E27FC236}">
                  <a16:creationId xmlns:a16="http://schemas.microsoft.com/office/drawing/2014/main" id="{71E56C38-F85F-EF4A-926D-FA0FA8F9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40E29B6-751E-F04C-8E94-1BE914578CC2}"/>
              </a:ext>
            </a:extLst>
          </p:cNvPr>
          <p:cNvGrpSpPr/>
          <p:nvPr/>
        </p:nvGrpSpPr>
        <p:grpSpPr>
          <a:xfrm>
            <a:off x="-738884" y="3416780"/>
            <a:ext cx="725738" cy="726117"/>
            <a:chOff x="-837416" y="3015000"/>
            <a:chExt cx="827568" cy="8280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8BE9B6F-6867-8147-9DA5-20BC6FF9F0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60" name="Graphic 59" descr="Coffee">
              <a:extLst>
                <a:ext uri="{FF2B5EF4-FFF2-40B4-BE49-F238E27FC236}">
                  <a16:creationId xmlns:a16="http://schemas.microsoft.com/office/drawing/2014/main" id="{8D399424-8A70-7844-B57A-C621A641F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DFCCCC51-D9C3-994D-84DA-12A4692A0F37}"/>
              </a:ext>
            </a:extLst>
          </p:cNvPr>
          <p:cNvSpPr/>
          <p:nvPr/>
        </p:nvSpPr>
        <p:spPr>
          <a:xfrm>
            <a:off x="0" y="-7828234"/>
            <a:ext cx="1122712" cy="20982681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 sz="1579"/>
          </a:p>
        </p:txBody>
      </p:sp>
      <p:pic>
        <p:nvPicPr>
          <p:cNvPr id="62" name="Graphic 61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BA6DB6B-0C30-6F4D-AE06-239E787DD8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3579" y="1238113"/>
            <a:ext cx="616530" cy="616530"/>
          </a:xfrm>
          <a:prstGeom prst="rect">
            <a:avLst/>
          </a:prstGeom>
        </p:spPr>
      </p:pic>
      <p:pic>
        <p:nvPicPr>
          <p:cNvPr id="63" name="Graphic 62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3349" y="2394611"/>
            <a:ext cx="536990" cy="536990"/>
          </a:xfrm>
          <a:prstGeom prst="rect">
            <a:avLst/>
          </a:prstGeom>
        </p:spPr>
      </p:pic>
      <p:pic>
        <p:nvPicPr>
          <p:cNvPr id="64" name="Graphic 63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257EE65D-7A71-5E45-A8E7-3F7905B6DF4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15597" y="3461035"/>
            <a:ext cx="544513" cy="544513"/>
          </a:xfrm>
          <a:prstGeom prst="rect">
            <a:avLst/>
          </a:prstGeom>
        </p:spPr>
      </p:pic>
      <p:pic>
        <p:nvPicPr>
          <p:cNvPr id="65" name="Graphic 64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1CF00180-5CB2-6343-954B-91B35858485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43581" y="4599075"/>
            <a:ext cx="635483" cy="635483"/>
          </a:xfrm>
          <a:prstGeom prst="rect">
            <a:avLst/>
          </a:prstGeom>
        </p:spPr>
      </p:pic>
      <p:pic>
        <p:nvPicPr>
          <p:cNvPr id="66" name="Graphic 65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1219EFF6-C963-5F45-9511-7DB64AE511B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45972" y="5696750"/>
            <a:ext cx="633090" cy="633090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36A386AC-0495-441E-97F3-614B0289D9AA}"/>
              </a:ext>
            </a:extLst>
          </p:cNvPr>
          <p:cNvSpPr txBox="1"/>
          <p:nvPr/>
        </p:nvSpPr>
        <p:spPr>
          <a:xfrm>
            <a:off x="3586530" y="619421"/>
            <a:ext cx="4492806" cy="524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6" b="1" spc="263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1.</a:t>
            </a:r>
            <a:r>
              <a:rPr lang="lo-LA" sz="2806" b="1" spc="263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ຄວາມສຳຄັນຂອງບັນຫາ</a:t>
            </a:r>
            <a:endParaRPr lang="en-LT" sz="2806" b="1" spc="263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EBFAD8-61F4-4EC7-A472-651EFC94A0CF}"/>
              </a:ext>
            </a:extLst>
          </p:cNvPr>
          <p:cNvSpPr txBox="1"/>
          <p:nvPr/>
        </p:nvSpPr>
        <p:spPr>
          <a:xfrm>
            <a:off x="1754964" y="1825905"/>
            <a:ext cx="8382075" cy="4512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0715" indent="-300715">
              <a:lnSpc>
                <a:spcPct val="150000"/>
              </a:lnSpc>
              <a:buFontTx/>
              <a:buChar char="-"/>
            </a:pPr>
            <a:r>
              <a:rPr lang="lo-LA" sz="1754" b="1" dirty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rPr>
              <a:t>ສະຖານຂົນສົ່ງໂດຍສານສາຍໃຕ້ສ້າງຕັ້ງຂຶ້ນເມື່ອ ວັນທີ 26 ເດືອນ ທັນວາ ປີ2013 ຢູ່ ບ້ານ ສະພັງເມິກ , ເມືອງ ໄຊທານີ, ແຂວງ ນະຄອນຫຼວງວຽງຈັນ ແລະ ແຈ້ງຂຶ້ນທະບຽນວິສາຫະກິດ ລົງວັນທີ 29/04/2016 ກົມທະບຽນ ແລະ ຄຸ້ມຄອງວິສາຫະກິດ</a:t>
            </a:r>
            <a:r>
              <a:rPr lang="en-US" sz="1754" b="1" dirty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rPr>
              <a:t>.</a:t>
            </a:r>
          </a:p>
          <a:p>
            <a:pPr marL="300715" indent="-300715">
              <a:lnSpc>
                <a:spcPct val="150000"/>
              </a:lnSpc>
              <a:buFontTx/>
              <a:buChar char="-"/>
            </a:pPr>
            <a:r>
              <a:rPr lang="lo-LA" sz="1754" b="1" dirty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rPr>
              <a:t>ເນື່ອງຈາກວ່າ ຈັດການຂໍ້ມູນ, ລາຍງານຂໍ້ມູນຕ່າງໆ, ລວມທັງການຂາຍປີ້ແມ່ນຍັງໃຊ້ແບບຈົດ ແລະ ຜູ້ໂດຍສານທີ່ຕ້ອງການຈອງປີ້ລວງໜ້າ ຕ້ອງໄດ້ໂທຫາພະນັກງານຂາຍປີ້ເພື່ອຈອງ ເຊິ່ງເຮັດໃຫ້ການບໍລິການມີການຊັກຊ້າ ແລະ ຂໍ້ມູນຍັງມີການຕົກເຮ່ຍເສຍຫາຍ</a:t>
            </a:r>
          </a:p>
          <a:p>
            <a:pPr marL="300715" indent="-300715">
              <a:lnSpc>
                <a:spcPct val="150000"/>
              </a:lnSpc>
              <a:buFontTx/>
              <a:buChar char="-"/>
            </a:pPr>
            <a:r>
              <a:rPr lang="lo-LA" sz="1754" b="1" dirty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rPr>
              <a:t> ດັ່ງນັ້ນ , ພວກຂ້າພະເຈົ້າຈຶ່ງເຫັນຄວາມສໍາຄັນຂອງບັນຫາ ຈຶ່ງມີແນວຄວາມຄິດທີ່ຈະສ້າງລະບົບຈອງປີລົດເມ ແບບອອນໄລ ຂອງສະຖານີຂົ່ນສົ່ງໂດຍສານສາຍໃຕນັ້ນຂຶ້ນມາ ເພື່ອຊ່ວຍຫຸດຜ່ອນຄວາມຫຍຸ້ງຍາກໃນການຈອງປີ້ລົດ, ຈັດເກັບຂໍ້ມູນ, ຫຸດຜ່ອນຄວາມຊັກຊ້າໃນການຈັດການຂໍ້ມູນ, ເຮັດໃຫຂໍ້ມູນມີຄວາມເປັນລະບຽບຮຽບຮ້ອຍ ແລະ ເພືອໃຫ້ມີຄວາມສະດວກວ່ອງໄວຕໍ່ການຄົົນຫາຂໍ້ມູນ.</a:t>
            </a:r>
          </a:p>
          <a:p>
            <a:pPr>
              <a:lnSpc>
                <a:spcPct val="150000"/>
              </a:lnSpc>
            </a:pPr>
            <a:endParaRPr lang="en-LT" sz="1754" b="1" spc="263" dirty="0">
              <a:solidFill>
                <a:schemeClr val="bg1"/>
              </a:solidFill>
              <a:latin typeface="Phetsarath OT" panose="02000500000000020004" pitchFamily="2" charset="0"/>
              <a:cs typeface="Phetsarath OT" panose="02000500000000020004" pitchFamily="2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816484-031C-48ED-B88C-C7CEE1D79915}"/>
              </a:ext>
            </a:extLst>
          </p:cNvPr>
          <p:cNvCxnSpPr/>
          <p:nvPr/>
        </p:nvCxnSpPr>
        <p:spPr>
          <a:xfrm>
            <a:off x="2725625" y="1313347"/>
            <a:ext cx="62146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516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8723A1B-89B8-BB4C-A287-9731243E378C}"/>
              </a:ext>
            </a:extLst>
          </p:cNvPr>
          <p:cNvGrpSpPr/>
          <p:nvPr/>
        </p:nvGrpSpPr>
        <p:grpSpPr>
          <a:xfrm>
            <a:off x="-738884" y="1206303"/>
            <a:ext cx="725738" cy="726117"/>
            <a:chOff x="-842559" y="468160"/>
            <a:chExt cx="827568" cy="828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ED94A6-CE9D-C443-8609-7D197CB54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32" name="Graphic 31" descr="Lightbulb">
              <a:extLst>
                <a:ext uri="{FF2B5EF4-FFF2-40B4-BE49-F238E27FC236}">
                  <a16:creationId xmlns:a16="http://schemas.microsoft.com/office/drawing/2014/main" id="{C26E31D8-F1B2-2243-B8CA-CCD805EEA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4F7693-DE13-F642-9153-63A34E076D36}"/>
              </a:ext>
            </a:extLst>
          </p:cNvPr>
          <p:cNvGrpSpPr/>
          <p:nvPr/>
        </p:nvGrpSpPr>
        <p:grpSpPr>
          <a:xfrm>
            <a:off x="-738884" y="2300050"/>
            <a:ext cx="725738" cy="726117"/>
            <a:chOff x="-842559" y="1741580"/>
            <a:chExt cx="827568" cy="828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1389CA5-6C38-9745-BE11-25BC913FC8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35" name="Graphic 34" descr="Upward trend">
              <a:extLst>
                <a:ext uri="{FF2B5EF4-FFF2-40B4-BE49-F238E27FC236}">
                  <a16:creationId xmlns:a16="http://schemas.microsoft.com/office/drawing/2014/main" id="{906560C3-60DB-8F42-B406-23C948C02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C015C8-62D2-BC46-9682-FCBE2546F35B}"/>
              </a:ext>
            </a:extLst>
          </p:cNvPr>
          <p:cNvGrpSpPr/>
          <p:nvPr/>
        </p:nvGrpSpPr>
        <p:grpSpPr>
          <a:xfrm>
            <a:off x="-738884" y="4533509"/>
            <a:ext cx="725738" cy="726117"/>
            <a:chOff x="-842559" y="4288420"/>
            <a:chExt cx="827568" cy="82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1F18A0E-2AB4-3A43-8082-8399ABA60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41" name="Graphic 40" descr="Single gear">
              <a:extLst>
                <a:ext uri="{FF2B5EF4-FFF2-40B4-BE49-F238E27FC236}">
                  <a16:creationId xmlns:a16="http://schemas.microsoft.com/office/drawing/2014/main" id="{6250E137-8917-6446-828A-413562A10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E8AEE2-E6AF-0E40-B9C5-0F51313CAC59}"/>
              </a:ext>
            </a:extLst>
          </p:cNvPr>
          <p:cNvGrpSpPr/>
          <p:nvPr/>
        </p:nvGrpSpPr>
        <p:grpSpPr>
          <a:xfrm>
            <a:off x="-738884" y="5650238"/>
            <a:ext cx="725738" cy="726117"/>
            <a:chOff x="-842559" y="5561839"/>
            <a:chExt cx="827568" cy="828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86B0561-1ADA-1448-998A-16A90F547B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44" name="Graphic 43" descr="Users">
              <a:extLst>
                <a:ext uri="{FF2B5EF4-FFF2-40B4-BE49-F238E27FC236}">
                  <a16:creationId xmlns:a16="http://schemas.microsoft.com/office/drawing/2014/main" id="{AF567616-DFDF-AF48-8D05-3AE19FE27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730A18-749A-694F-915B-EB06ED822231}"/>
              </a:ext>
            </a:extLst>
          </p:cNvPr>
          <p:cNvGrpSpPr/>
          <p:nvPr/>
        </p:nvGrpSpPr>
        <p:grpSpPr>
          <a:xfrm>
            <a:off x="759844" y="3416780"/>
            <a:ext cx="725738" cy="726117"/>
            <a:chOff x="-837416" y="3015000"/>
            <a:chExt cx="827568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481AF53-C649-6D40-9B9D-591B94A6F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38" name="Graphic 37" descr="Coffee">
              <a:extLst>
                <a:ext uri="{FF2B5EF4-FFF2-40B4-BE49-F238E27FC236}">
                  <a16:creationId xmlns:a16="http://schemas.microsoft.com/office/drawing/2014/main" id="{C7E7D462-FEEB-2745-BD85-FB4430990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6711504"/>
            <a:ext cx="1122712" cy="20982681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 sz="1579"/>
          </a:p>
        </p:txBody>
      </p:sp>
      <p:pic>
        <p:nvPicPr>
          <p:cNvPr id="46" name="Graphic 45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95381DF-4ADD-A546-B7A3-97F9B35D59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3579" y="1238113"/>
            <a:ext cx="616530" cy="616530"/>
          </a:xfrm>
          <a:prstGeom prst="rect">
            <a:avLst/>
          </a:prstGeom>
        </p:spPr>
      </p:pic>
      <p:pic>
        <p:nvPicPr>
          <p:cNvPr id="47" name="Graphic 46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B832EAA4-A87F-254A-9D07-680C50988D7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3349" y="2394611"/>
            <a:ext cx="536990" cy="536990"/>
          </a:xfrm>
          <a:prstGeom prst="rect">
            <a:avLst/>
          </a:prstGeom>
        </p:spPr>
      </p:pic>
      <p:pic>
        <p:nvPicPr>
          <p:cNvPr id="48" name="Graphic 47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15597" y="3461035"/>
            <a:ext cx="544513" cy="544513"/>
          </a:xfrm>
          <a:prstGeom prst="rect">
            <a:avLst/>
          </a:prstGeom>
        </p:spPr>
      </p:pic>
      <p:pic>
        <p:nvPicPr>
          <p:cNvPr id="49" name="Graphic 48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F80A9C59-D028-DD45-A404-F1FD73D9FE9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43581" y="4599075"/>
            <a:ext cx="635483" cy="635483"/>
          </a:xfrm>
          <a:prstGeom prst="rect">
            <a:avLst/>
          </a:prstGeom>
        </p:spPr>
      </p:pic>
      <p:pic>
        <p:nvPicPr>
          <p:cNvPr id="50" name="Graphic 49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57D1896-688B-AC48-A75A-C606BA6DE0B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45972" y="5696750"/>
            <a:ext cx="633090" cy="63309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4793002-F2B1-C64A-879E-E95939DDD4E7}"/>
              </a:ext>
            </a:extLst>
          </p:cNvPr>
          <p:cNvSpPr txBox="1"/>
          <p:nvPr/>
        </p:nvSpPr>
        <p:spPr>
          <a:xfrm>
            <a:off x="3627722" y="561632"/>
            <a:ext cx="4404988" cy="9559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6" b="1" spc="263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2.</a:t>
            </a:r>
            <a:r>
              <a:rPr lang="lo-LA" sz="2806" b="1" spc="263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ຈຸດປະສົງຂອງການຄົ້ນຄວ້າ</a:t>
            </a:r>
            <a:endParaRPr lang="en-US" sz="2806" b="1" spc="263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pPr algn="ctr"/>
            <a:r>
              <a:rPr lang="lo-LA" sz="2806" b="1" spc="263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 (</a:t>
            </a:r>
            <a:r>
              <a:rPr lang="en-US" sz="2806" b="1" spc="263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Objectives)</a:t>
            </a:r>
            <a:endParaRPr lang="en-LT" sz="2806" b="1" spc="263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itchFamily="2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DB276D-2BAA-4233-AB32-45FA5E38C052}"/>
              </a:ext>
            </a:extLst>
          </p:cNvPr>
          <p:cNvSpPr txBox="1"/>
          <p:nvPr/>
        </p:nvSpPr>
        <p:spPr>
          <a:xfrm>
            <a:off x="1746053" y="2411067"/>
            <a:ext cx="8737312" cy="238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0715" indent="-30071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lo-LA" sz="2017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ເພື່ອສຶກສາບັນຫາທີ່ເກີດຂຶ້ນໃນປະຈຸບັນ ແລະ ຄວາມຕ້ອງການຂອງລະບົບ.</a:t>
            </a:r>
          </a:p>
          <a:p>
            <a:pPr marL="300715" indent="-30071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lo-LA" sz="2017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ເພື່ອສ້າງລະບົບຈອງປີ້ລົດແບບອອນໄລຂອງສະຖານີຂົນສົ່ງໂດຍສານສາຍໃຕ້. </a:t>
            </a:r>
          </a:p>
          <a:p>
            <a:pPr marL="300715" indent="-30071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lo-LA" sz="2017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ເພື່ອສ້າງຮູບແບບການຈັດການຂໍ້ມູນການໃຫບໍລິການ. </a:t>
            </a:r>
          </a:p>
          <a:p>
            <a:pPr marL="300715" indent="-30071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lo-LA" sz="2017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ເພື່ອເຜີຍແຜ່ຂໍ້ມູນການຂາຍປີ້ລົດເມຂອງສະຖານຂົນສົ່ງໂດຍສານສາຍໃຕ້. </a:t>
            </a:r>
          </a:p>
          <a:p>
            <a:pPr marL="300715" indent="-30071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lo-LA" sz="2017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ເພື່ອການລາຍງານໃຫ້ສະດວກ ແລະ ຖືກຕ້ອງ.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A34333-037A-47EC-A74C-E08CB9E5817E}"/>
              </a:ext>
            </a:extLst>
          </p:cNvPr>
          <p:cNvCxnSpPr/>
          <p:nvPr/>
        </p:nvCxnSpPr>
        <p:spPr>
          <a:xfrm>
            <a:off x="2900253" y="1683921"/>
            <a:ext cx="62146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676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C63FC5E-6D9E-4D4D-BC0C-D4F1B35EFA23}"/>
              </a:ext>
            </a:extLst>
          </p:cNvPr>
          <p:cNvGrpSpPr/>
          <p:nvPr/>
        </p:nvGrpSpPr>
        <p:grpSpPr>
          <a:xfrm>
            <a:off x="-738884" y="1206303"/>
            <a:ext cx="725738" cy="726117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192C37B-9B9A-394F-A8B0-8E2E8EBEF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C7AB62C5-F1A8-C84F-A55F-AC3ADF171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EA4CB1-6025-594D-AAA1-A7EEEC7B4A6B}"/>
              </a:ext>
            </a:extLst>
          </p:cNvPr>
          <p:cNvGrpSpPr/>
          <p:nvPr/>
        </p:nvGrpSpPr>
        <p:grpSpPr>
          <a:xfrm>
            <a:off x="-738884" y="2300050"/>
            <a:ext cx="725738" cy="726117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675418-8523-D340-B3D1-F44CFCA7A4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11240A1E-FB48-CE42-98C1-896162880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C59AE6-E4FD-1247-90CD-9E71B4FB6B8E}"/>
              </a:ext>
            </a:extLst>
          </p:cNvPr>
          <p:cNvGrpSpPr/>
          <p:nvPr/>
        </p:nvGrpSpPr>
        <p:grpSpPr>
          <a:xfrm>
            <a:off x="759772" y="4533509"/>
            <a:ext cx="725738" cy="726117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45335E2-162B-FE45-B9B7-64BAFAADA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BAA9B317-68EE-B14A-9C24-FD1DCBC42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6EA1DA1-572D-B245-92EB-61A2A047B751}"/>
              </a:ext>
            </a:extLst>
          </p:cNvPr>
          <p:cNvGrpSpPr/>
          <p:nvPr/>
        </p:nvGrpSpPr>
        <p:grpSpPr>
          <a:xfrm>
            <a:off x="-738884" y="5650238"/>
            <a:ext cx="725738" cy="726117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FF7D67-BB4C-5A48-B4AA-9FBC7AA142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B464236C-9F7D-4443-AEB3-2C76AEBA8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ADB3F2-FCE0-F040-BFF2-F08CB43BFE52}"/>
              </a:ext>
            </a:extLst>
          </p:cNvPr>
          <p:cNvGrpSpPr/>
          <p:nvPr/>
        </p:nvGrpSpPr>
        <p:grpSpPr>
          <a:xfrm>
            <a:off x="-738884" y="3416780"/>
            <a:ext cx="725738" cy="726117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4C4BE24-7816-2F41-AD27-6CC03B2840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0191F78-2A0B-D74E-8D3F-F929E2AB4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B0A97710-16C9-C045-950D-214E7DB1BF46}"/>
              </a:ext>
            </a:extLst>
          </p:cNvPr>
          <p:cNvSpPr/>
          <p:nvPr/>
        </p:nvSpPr>
        <p:spPr>
          <a:xfrm>
            <a:off x="0" y="-5594774"/>
            <a:ext cx="1122712" cy="20982681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 sz="1579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9C9134B-77D2-F747-9433-19E4D3B55D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3579" y="1238113"/>
            <a:ext cx="616530" cy="616530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15F845C-8AF9-094E-97C1-78346E1538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3349" y="2394611"/>
            <a:ext cx="536990" cy="536990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77442FFC-4A0E-234A-AACE-E800DFB1F36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15597" y="3461035"/>
            <a:ext cx="544513" cy="544513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852CEB05-671C-9C41-9B56-CE3D3A915BD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43581" y="4599075"/>
            <a:ext cx="635483" cy="635483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21130883-0A3B-EB43-8662-49C6D40C9CE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45972" y="5696750"/>
            <a:ext cx="633090" cy="63309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1700177-3C7A-8240-9477-5758AF57C67B}"/>
              </a:ext>
            </a:extLst>
          </p:cNvPr>
          <p:cNvSpPr txBox="1"/>
          <p:nvPr/>
        </p:nvSpPr>
        <p:spPr>
          <a:xfrm>
            <a:off x="2171620" y="549847"/>
            <a:ext cx="7811643" cy="524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6" b="1" spc="263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3.</a:t>
            </a:r>
            <a:r>
              <a:rPr lang="lo-LA" sz="2806" b="1" spc="263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ຂອບເຂດ ແລະ ໜ້າວຽກ </a:t>
            </a:r>
            <a:r>
              <a:rPr lang="en-US" sz="2806" b="1" spc="263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(Scope)</a:t>
            </a:r>
            <a:endParaRPr lang="en-LT" sz="2806" b="1" spc="263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00505000000020004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F7B48ED-8A7A-4DBF-953E-8788F6F0903A}"/>
              </a:ext>
            </a:extLst>
          </p:cNvPr>
          <p:cNvSpPr txBox="1"/>
          <p:nvPr/>
        </p:nvSpPr>
        <p:spPr>
          <a:xfrm>
            <a:off x="7048043" y="3309562"/>
            <a:ext cx="2304733" cy="1678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54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1.1 </a:t>
            </a:r>
            <a:r>
              <a:rPr lang="lo-LA" sz="1754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ຂໍ້ມູນພະນັກງານ</a:t>
            </a:r>
          </a:p>
          <a:p>
            <a:pPr>
              <a:lnSpc>
                <a:spcPct val="150000"/>
              </a:lnSpc>
            </a:pPr>
            <a:r>
              <a:rPr lang="en-US" sz="1754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1.2</a:t>
            </a:r>
            <a:r>
              <a:rPr lang="lo-LA" sz="1754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ຂໍ້ມູນລົດ</a:t>
            </a:r>
          </a:p>
          <a:p>
            <a:pPr>
              <a:lnSpc>
                <a:spcPct val="150000"/>
              </a:lnSpc>
            </a:pPr>
            <a:r>
              <a:rPr lang="en-US" sz="1754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1.3 </a:t>
            </a:r>
            <a:r>
              <a:rPr lang="lo-LA" sz="1754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ຂໍ້ມູນປະເພດລົດ</a:t>
            </a:r>
          </a:p>
          <a:p>
            <a:pPr>
              <a:lnSpc>
                <a:spcPct val="150000"/>
              </a:lnSpc>
            </a:pPr>
            <a:r>
              <a:rPr lang="en-US" sz="1754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1.4</a:t>
            </a:r>
            <a:r>
              <a:rPr lang="lo-LA" sz="1754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ຂໍ້ມູນສາຍທາງ</a:t>
            </a:r>
            <a:endParaRPr lang="en-LT" sz="1754" b="1" spc="263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43C11F-A726-4509-8FC4-4C61C704ED6E}"/>
              </a:ext>
            </a:extLst>
          </p:cNvPr>
          <p:cNvSpPr txBox="1"/>
          <p:nvPr/>
        </p:nvSpPr>
        <p:spPr>
          <a:xfrm>
            <a:off x="2347768" y="3947215"/>
            <a:ext cx="2934842" cy="402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17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1. </a:t>
            </a:r>
            <a:r>
              <a:rPr lang="lo-LA" sz="2017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ຈັດການຂໍ້ມູນພື້ນຖານ</a:t>
            </a:r>
            <a:endParaRPr lang="en-LT" sz="2017" b="1" spc="263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451309-C8B8-46E8-B3BB-728F60978657}"/>
              </a:ext>
            </a:extLst>
          </p:cNvPr>
          <p:cNvSpPr txBox="1"/>
          <p:nvPr/>
        </p:nvSpPr>
        <p:spPr>
          <a:xfrm>
            <a:off x="2185871" y="1843681"/>
            <a:ext cx="7797392" cy="632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o-LA" sz="1754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ລະບົບຈອງປີ້ລົດເມສາຍໃຕ້ແບບອອນລາຍ ເປັນລະບົບແບບ </a:t>
            </a:r>
            <a:r>
              <a:rPr lang="en-US" sz="1754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Client-Server</a:t>
            </a:r>
            <a:endParaRPr lang="lo-LA" sz="1754" b="1" spc="263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pPr algn="ctr"/>
            <a:r>
              <a:rPr lang="en-US" sz="1754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Web Application </a:t>
            </a:r>
            <a:r>
              <a:rPr lang="lo-LA" sz="1754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ເຊິ່ງປະກອບດ້ວຍໜ້າວຽກຫຼັກດັ່ງນີ້:</a:t>
            </a:r>
            <a:endParaRPr lang="en-LT" sz="1754" b="1" spc="263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7EE6116-C3D1-4329-8E12-A0588BB22CC8}"/>
              </a:ext>
            </a:extLst>
          </p:cNvPr>
          <p:cNvCxnSpPr/>
          <p:nvPr/>
        </p:nvCxnSpPr>
        <p:spPr>
          <a:xfrm>
            <a:off x="2970133" y="1225834"/>
            <a:ext cx="62146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14306B2-F0A0-4019-9231-88B1FA674F2B}"/>
              </a:ext>
            </a:extLst>
          </p:cNvPr>
          <p:cNvSpPr/>
          <p:nvPr/>
        </p:nvSpPr>
        <p:spPr>
          <a:xfrm>
            <a:off x="6189317" y="3277591"/>
            <a:ext cx="166540" cy="17541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79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4537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5" grpId="0"/>
      <p:bldP spid="56" grpId="0"/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C63FC5E-6D9E-4D4D-BC0C-D4F1B35EFA23}"/>
              </a:ext>
            </a:extLst>
          </p:cNvPr>
          <p:cNvGrpSpPr/>
          <p:nvPr/>
        </p:nvGrpSpPr>
        <p:grpSpPr>
          <a:xfrm>
            <a:off x="-738884" y="1206303"/>
            <a:ext cx="725738" cy="726117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192C37B-9B9A-394F-A8B0-8E2E8EBEF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C7AB62C5-F1A8-C84F-A55F-AC3ADF171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EA4CB1-6025-594D-AAA1-A7EEEC7B4A6B}"/>
              </a:ext>
            </a:extLst>
          </p:cNvPr>
          <p:cNvGrpSpPr/>
          <p:nvPr/>
        </p:nvGrpSpPr>
        <p:grpSpPr>
          <a:xfrm>
            <a:off x="-738884" y="2300050"/>
            <a:ext cx="725738" cy="726117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675418-8523-D340-B3D1-F44CFCA7A4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11240A1E-FB48-CE42-98C1-896162880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C59AE6-E4FD-1247-90CD-9E71B4FB6B8E}"/>
              </a:ext>
            </a:extLst>
          </p:cNvPr>
          <p:cNvGrpSpPr/>
          <p:nvPr/>
        </p:nvGrpSpPr>
        <p:grpSpPr>
          <a:xfrm>
            <a:off x="759772" y="4533509"/>
            <a:ext cx="725738" cy="726117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45335E2-162B-FE45-B9B7-64BAFAADA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BAA9B317-68EE-B14A-9C24-FD1DCBC42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6EA1DA1-572D-B245-92EB-61A2A047B751}"/>
              </a:ext>
            </a:extLst>
          </p:cNvPr>
          <p:cNvGrpSpPr/>
          <p:nvPr/>
        </p:nvGrpSpPr>
        <p:grpSpPr>
          <a:xfrm>
            <a:off x="-738884" y="5650238"/>
            <a:ext cx="725738" cy="726117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FF7D67-BB4C-5A48-B4AA-9FBC7AA142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B464236C-9F7D-4443-AEB3-2C76AEBA8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ADB3F2-FCE0-F040-BFF2-F08CB43BFE52}"/>
              </a:ext>
            </a:extLst>
          </p:cNvPr>
          <p:cNvGrpSpPr/>
          <p:nvPr/>
        </p:nvGrpSpPr>
        <p:grpSpPr>
          <a:xfrm>
            <a:off x="-738884" y="3416780"/>
            <a:ext cx="725738" cy="726117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4C4BE24-7816-2F41-AD27-6CC03B2840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0191F78-2A0B-D74E-8D3F-F929E2AB4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B0A97710-16C9-C045-950D-214E7DB1BF46}"/>
              </a:ext>
            </a:extLst>
          </p:cNvPr>
          <p:cNvSpPr/>
          <p:nvPr/>
        </p:nvSpPr>
        <p:spPr>
          <a:xfrm>
            <a:off x="0" y="-5594774"/>
            <a:ext cx="1122712" cy="20982681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 sz="1579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9C9134B-77D2-F747-9433-19E4D3B55D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3579" y="1238113"/>
            <a:ext cx="616530" cy="616530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15F845C-8AF9-094E-97C1-78346E1538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3349" y="2394611"/>
            <a:ext cx="536990" cy="536990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77442FFC-4A0E-234A-AACE-E800DFB1F36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15597" y="3461035"/>
            <a:ext cx="544513" cy="544513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852CEB05-671C-9C41-9B56-CE3D3A915BD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43581" y="4599075"/>
            <a:ext cx="635483" cy="635483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21130883-0A3B-EB43-8662-49C6D40C9CE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45972" y="5696750"/>
            <a:ext cx="633090" cy="63309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1700177-3C7A-8240-9477-5758AF57C67B}"/>
              </a:ext>
            </a:extLst>
          </p:cNvPr>
          <p:cNvSpPr txBox="1"/>
          <p:nvPr/>
        </p:nvSpPr>
        <p:spPr>
          <a:xfrm>
            <a:off x="2178749" y="778294"/>
            <a:ext cx="7811643" cy="524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6" b="1" spc="263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3.</a:t>
            </a:r>
            <a:r>
              <a:rPr lang="lo-LA" sz="2806" b="1" spc="263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ຂອບເຂດ ແລະ ໜ້າວຽກ </a:t>
            </a:r>
            <a:r>
              <a:rPr lang="en-US" sz="2806" b="1" spc="263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(Scope)</a:t>
            </a:r>
            <a:endParaRPr lang="en-LT" sz="2806" b="1" spc="263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00505000000020004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AB399C-6FBF-43DF-990D-3B0AADECDDBD}"/>
              </a:ext>
            </a:extLst>
          </p:cNvPr>
          <p:cNvSpPr txBox="1"/>
          <p:nvPr/>
        </p:nvSpPr>
        <p:spPr>
          <a:xfrm>
            <a:off x="4670860" y="3751534"/>
            <a:ext cx="2456955" cy="402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17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2. </a:t>
            </a:r>
            <a:r>
              <a:rPr lang="lo-LA" sz="2017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ສະໝັກສະມາຊິກ</a:t>
            </a:r>
            <a:endParaRPr lang="en-LT" sz="2017" b="1" spc="263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55542A-1937-44F9-8405-A78CF3150B1D}"/>
              </a:ext>
            </a:extLst>
          </p:cNvPr>
          <p:cNvSpPr txBox="1"/>
          <p:nvPr/>
        </p:nvSpPr>
        <p:spPr>
          <a:xfrm>
            <a:off x="2000636" y="2042324"/>
            <a:ext cx="7797392" cy="632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o-LA" sz="1754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ລະບົບຈອງປີ້ລົດເມສາຍໃຕ້ແບບອອນລາຍ ເປັນລະບົບແບບ </a:t>
            </a:r>
            <a:r>
              <a:rPr lang="en-US" sz="1754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Client-Server</a:t>
            </a:r>
            <a:endParaRPr lang="lo-LA" sz="1754" b="1" spc="263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pPr algn="ctr"/>
            <a:r>
              <a:rPr lang="en-US" sz="1754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Web Application </a:t>
            </a:r>
            <a:r>
              <a:rPr lang="lo-LA" sz="1754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ເຊິ່ງປະກອບດ້ວຍໜ້າວຽກຫຼັກດັ່ງນີ້:</a:t>
            </a:r>
            <a:endParaRPr lang="en-LT" sz="1754" b="1" spc="263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6DC676C-EB37-4AF2-9947-F49408304181}"/>
              </a:ext>
            </a:extLst>
          </p:cNvPr>
          <p:cNvCxnSpPr/>
          <p:nvPr/>
        </p:nvCxnSpPr>
        <p:spPr>
          <a:xfrm>
            <a:off x="2977262" y="1546291"/>
            <a:ext cx="62146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837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C63FC5E-6D9E-4D4D-BC0C-D4F1B35EFA23}"/>
              </a:ext>
            </a:extLst>
          </p:cNvPr>
          <p:cNvGrpSpPr/>
          <p:nvPr/>
        </p:nvGrpSpPr>
        <p:grpSpPr>
          <a:xfrm>
            <a:off x="-738884" y="1206303"/>
            <a:ext cx="725738" cy="726117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192C37B-9B9A-394F-A8B0-8E2E8EBEF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C7AB62C5-F1A8-C84F-A55F-AC3ADF171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EA4CB1-6025-594D-AAA1-A7EEEC7B4A6B}"/>
              </a:ext>
            </a:extLst>
          </p:cNvPr>
          <p:cNvGrpSpPr/>
          <p:nvPr/>
        </p:nvGrpSpPr>
        <p:grpSpPr>
          <a:xfrm>
            <a:off x="-738884" y="2300050"/>
            <a:ext cx="725738" cy="726117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675418-8523-D340-B3D1-F44CFCA7A4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11240A1E-FB48-CE42-98C1-896162880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C59AE6-E4FD-1247-90CD-9E71B4FB6B8E}"/>
              </a:ext>
            </a:extLst>
          </p:cNvPr>
          <p:cNvGrpSpPr/>
          <p:nvPr/>
        </p:nvGrpSpPr>
        <p:grpSpPr>
          <a:xfrm>
            <a:off x="759772" y="4533509"/>
            <a:ext cx="725738" cy="726117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45335E2-162B-FE45-B9B7-64BAFAADA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BAA9B317-68EE-B14A-9C24-FD1DCBC42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6EA1DA1-572D-B245-92EB-61A2A047B751}"/>
              </a:ext>
            </a:extLst>
          </p:cNvPr>
          <p:cNvGrpSpPr/>
          <p:nvPr/>
        </p:nvGrpSpPr>
        <p:grpSpPr>
          <a:xfrm>
            <a:off x="-738884" y="5650238"/>
            <a:ext cx="725738" cy="726117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FF7D67-BB4C-5A48-B4AA-9FBC7AA142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B464236C-9F7D-4443-AEB3-2C76AEBA8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ADB3F2-FCE0-F040-BFF2-F08CB43BFE52}"/>
              </a:ext>
            </a:extLst>
          </p:cNvPr>
          <p:cNvGrpSpPr/>
          <p:nvPr/>
        </p:nvGrpSpPr>
        <p:grpSpPr>
          <a:xfrm>
            <a:off x="-738884" y="3416780"/>
            <a:ext cx="725738" cy="726117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4C4BE24-7816-2F41-AD27-6CC03B2840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0191F78-2A0B-D74E-8D3F-F929E2AB4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B0A97710-16C9-C045-950D-214E7DB1BF46}"/>
              </a:ext>
            </a:extLst>
          </p:cNvPr>
          <p:cNvSpPr/>
          <p:nvPr/>
        </p:nvSpPr>
        <p:spPr>
          <a:xfrm>
            <a:off x="0" y="-5594774"/>
            <a:ext cx="1122712" cy="20982681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 sz="1579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9C9134B-77D2-F747-9433-19E4D3B55D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3579" y="1238113"/>
            <a:ext cx="616530" cy="616530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15F845C-8AF9-094E-97C1-78346E1538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3349" y="2394611"/>
            <a:ext cx="536990" cy="536990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77442FFC-4A0E-234A-AACE-E800DFB1F36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15597" y="3461035"/>
            <a:ext cx="544513" cy="544513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852CEB05-671C-9C41-9B56-CE3D3A915BD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43581" y="4599075"/>
            <a:ext cx="635483" cy="635483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21130883-0A3B-EB43-8662-49C6D40C9CE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45972" y="5696750"/>
            <a:ext cx="633090" cy="63309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1700177-3C7A-8240-9477-5758AF57C67B}"/>
              </a:ext>
            </a:extLst>
          </p:cNvPr>
          <p:cNvSpPr txBox="1"/>
          <p:nvPr/>
        </p:nvSpPr>
        <p:spPr>
          <a:xfrm>
            <a:off x="2178749" y="796670"/>
            <a:ext cx="7811643" cy="524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6" b="1" spc="263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3.</a:t>
            </a:r>
            <a:r>
              <a:rPr lang="lo-LA" sz="2806" b="1" spc="263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ຂອບເຂດ ແລະ ໜ້າວຽກ </a:t>
            </a:r>
            <a:r>
              <a:rPr lang="en-US" sz="2806" b="1" spc="263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(Scope)</a:t>
            </a:r>
            <a:endParaRPr lang="en-LT" sz="2806" b="1" spc="263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00505000000020004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6EB608-174D-42B4-BAA4-B011377F1A1F}"/>
              </a:ext>
            </a:extLst>
          </p:cNvPr>
          <p:cNvSpPr txBox="1"/>
          <p:nvPr/>
        </p:nvSpPr>
        <p:spPr>
          <a:xfrm>
            <a:off x="3831275" y="3877008"/>
            <a:ext cx="1464375" cy="402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o-LA" sz="2017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3</a:t>
            </a:r>
            <a:r>
              <a:rPr lang="en-US" sz="2017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. </a:t>
            </a:r>
            <a:r>
              <a:rPr lang="lo-LA" sz="2017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ບໍລິການ</a:t>
            </a:r>
            <a:endParaRPr lang="en-LT" sz="2017" b="1" spc="263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D7C86BA-D4DC-46AC-828B-2EC29AEE3CF5}"/>
              </a:ext>
            </a:extLst>
          </p:cNvPr>
          <p:cNvSpPr txBox="1"/>
          <p:nvPr/>
        </p:nvSpPr>
        <p:spPr>
          <a:xfrm>
            <a:off x="7019811" y="3614188"/>
            <a:ext cx="1381019" cy="868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54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3.1 </a:t>
            </a:r>
            <a:r>
              <a:rPr lang="lo-LA" sz="1754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ຈອງປີ້</a:t>
            </a:r>
          </a:p>
          <a:p>
            <a:pPr>
              <a:lnSpc>
                <a:spcPct val="150000"/>
              </a:lnSpc>
            </a:pPr>
            <a:r>
              <a:rPr lang="en-US" sz="1754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3</a:t>
            </a:r>
            <a:r>
              <a:rPr lang="lo-LA" sz="1754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.2 ອອກປີ້</a:t>
            </a:r>
            <a:endParaRPr lang="en-LT" sz="1754" b="1" spc="263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EEBC6E-9C52-4E45-A351-F820B29B54D9}"/>
              </a:ext>
            </a:extLst>
          </p:cNvPr>
          <p:cNvSpPr txBox="1"/>
          <p:nvPr/>
        </p:nvSpPr>
        <p:spPr>
          <a:xfrm>
            <a:off x="2185871" y="2084220"/>
            <a:ext cx="7797392" cy="632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o-LA" sz="1754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ລະບົບຈອງປີ້ລົດເມສາຍໃຕ້ແບບອອນລາຍ ເປັນລະບົບແບບ </a:t>
            </a:r>
            <a:r>
              <a:rPr lang="en-US" sz="1754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Client-Server</a:t>
            </a:r>
            <a:endParaRPr lang="lo-LA" sz="1754" b="1" spc="263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pPr algn="ctr"/>
            <a:r>
              <a:rPr lang="en-US" sz="1754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Web Application </a:t>
            </a:r>
            <a:r>
              <a:rPr lang="lo-LA" sz="1754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ເຊິ່ງປະກອບດ້ວຍໜ້າວຽກຫຼັກດັ່ງນີ້:</a:t>
            </a:r>
            <a:endParaRPr lang="en-LT" sz="1754" b="1" spc="263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AF08373-DB08-4451-97CE-6372B21AD587}"/>
              </a:ext>
            </a:extLst>
          </p:cNvPr>
          <p:cNvCxnSpPr/>
          <p:nvPr/>
        </p:nvCxnSpPr>
        <p:spPr>
          <a:xfrm>
            <a:off x="3051392" y="1546378"/>
            <a:ext cx="62146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307D8DB-714C-451D-9C17-CB72E6905848}"/>
              </a:ext>
            </a:extLst>
          </p:cNvPr>
          <p:cNvSpPr/>
          <p:nvPr/>
        </p:nvSpPr>
        <p:spPr>
          <a:xfrm>
            <a:off x="5883954" y="3479876"/>
            <a:ext cx="166540" cy="118361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79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7832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  <p:bldP spid="49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C63FC5E-6D9E-4D4D-BC0C-D4F1B35EFA23}"/>
              </a:ext>
            </a:extLst>
          </p:cNvPr>
          <p:cNvGrpSpPr/>
          <p:nvPr/>
        </p:nvGrpSpPr>
        <p:grpSpPr>
          <a:xfrm>
            <a:off x="-738884" y="1206303"/>
            <a:ext cx="725738" cy="726117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192C37B-9B9A-394F-A8B0-8E2E8EBEF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C7AB62C5-F1A8-C84F-A55F-AC3ADF171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EA4CB1-6025-594D-AAA1-A7EEEC7B4A6B}"/>
              </a:ext>
            </a:extLst>
          </p:cNvPr>
          <p:cNvGrpSpPr/>
          <p:nvPr/>
        </p:nvGrpSpPr>
        <p:grpSpPr>
          <a:xfrm>
            <a:off x="-738884" y="2300050"/>
            <a:ext cx="725738" cy="726117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675418-8523-D340-B3D1-F44CFCA7A4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11240A1E-FB48-CE42-98C1-896162880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C59AE6-E4FD-1247-90CD-9E71B4FB6B8E}"/>
              </a:ext>
            </a:extLst>
          </p:cNvPr>
          <p:cNvGrpSpPr/>
          <p:nvPr/>
        </p:nvGrpSpPr>
        <p:grpSpPr>
          <a:xfrm>
            <a:off x="759772" y="4533509"/>
            <a:ext cx="725738" cy="726117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45335E2-162B-FE45-B9B7-64BAFAADA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BAA9B317-68EE-B14A-9C24-FD1DCBC42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6EA1DA1-572D-B245-92EB-61A2A047B751}"/>
              </a:ext>
            </a:extLst>
          </p:cNvPr>
          <p:cNvGrpSpPr/>
          <p:nvPr/>
        </p:nvGrpSpPr>
        <p:grpSpPr>
          <a:xfrm>
            <a:off x="-738884" y="5650238"/>
            <a:ext cx="725738" cy="726117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FF7D67-BB4C-5A48-B4AA-9FBC7AA142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B464236C-9F7D-4443-AEB3-2C76AEBA8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ADB3F2-FCE0-F040-BFF2-F08CB43BFE52}"/>
              </a:ext>
            </a:extLst>
          </p:cNvPr>
          <p:cNvGrpSpPr/>
          <p:nvPr/>
        </p:nvGrpSpPr>
        <p:grpSpPr>
          <a:xfrm>
            <a:off x="-738884" y="3416780"/>
            <a:ext cx="725738" cy="726117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4C4BE24-7816-2F41-AD27-6CC03B2840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0191F78-2A0B-D74E-8D3F-F929E2AB4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B0A97710-16C9-C045-950D-214E7DB1BF46}"/>
              </a:ext>
            </a:extLst>
          </p:cNvPr>
          <p:cNvSpPr/>
          <p:nvPr/>
        </p:nvSpPr>
        <p:spPr>
          <a:xfrm>
            <a:off x="0" y="-5594774"/>
            <a:ext cx="1122712" cy="20982681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 sz="1579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9C9134B-77D2-F747-9433-19E4D3B55D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3579" y="1238113"/>
            <a:ext cx="616530" cy="616530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15F845C-8AF9-094E-97C1-78346E1538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3349" y="2394611"/>
            <a:ext cx="536990" cy="536990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77442FFC-4A0E-234A-AACE-E800DFB1F36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15597" y="3461035"/>
            <a:ext cx="544513" cy="544513"/>
          </a:xfrm>
          <a:prstGeom prst="rect">
            <a:avLst/>
          </a:prstGeom>
        </p:spPr>
      </p:pic>
      <p:pic>
        <p:nvPicPr>
          <p:cNvPr id="44" name="Graphic 43" descr="Single gear">
            <a:hlinkClick r:id="" action="ppaction://noaction"/>
            <a:extLst>
              <a:ext uri="{FF2B5EF4-FFF2-40B4-BE49-F238E27FC236}">
                <a16:creationId xmlns:a16="http://schemas.microsoft.com/office/drawing/2014/main" id="{852CEB05-671C-9C41-9B56-CE3D3A915BD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43581" y="4599075"/>
            <a:ext cx="635483" cy="635483"/>
          </a:xfrm>
          <a:prstGeom prst="rect">
            <a:avLst/>
          </a:prstGeom>
        </p:spPr>
      </p:pic>
      <p:pic>
        <p:nvPicPr>
          <p:cNvPr id="45" name="Graphic 44" descr="Users">
            <a:hlinkClick r:id="rId23" action="ppaction://hlinksldjump"/>
            <a:extLst>
              <a:ext uri="{FF2B5EF4-FFF2-40B4-BE49-F238E27FC236}">
                <a16:creationId xmlns:a16="http://schemas.microsoft.com/office/drawing/2014/main" id="{21130883-0A3B-EB43-8662-49C6D40C9CE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45972" y="5696750"/>
            <a:ext cx="633090" cy="63309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1700177-3C7A-8240-9477-5758AF57C67B}"/>
              </a:ext>
            </a:extLst>
          </p:cNvPr>
          <p:cNvSpPr txBox="1"/>
          <p:nvPr/>
        </p:nvSpPr>
        <p:spPr>
          <a:xfrm>
            <a:off x="2171620" y="822961"/>
            <a:ext cx="7811643" cy="524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6" b="1" spc="263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3.</a:t>
            </a:r>
            <a:r>
              <a:rPr lang="lo-LA" sz="2806" b="1" spc="263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ຂອບເຂດ ແລະ ໜ້າວຽກ </a:t>
            </a:r>
            <a:r>
              <a:rPr lang="en-US" sz="2806" b="1" spc="263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(Scope)</a:t>
            </a:r>
            <a:endParaRPr lang="en-LT" sz="2806" b="1" spc="263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2000505000000020004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145A96-F326-4EF1-B840-A5546FD2D4F6}"/>
              </a:ext>
            </a:extLst>
          </p:cNvPr>
          <p:cNvSpPr txBox="1"/>
          <p:nvPr/>
        </p:nvSpPr>
        <p:spPr>
          <a:xfrm>
            <a:off x="3131807" y="4027228"/>
            <a:ext cx="1522148" cy="402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17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4. </a:t>
            </a:r>
            <a:r>
              <a:rPr lang="lo-LA" sz="2017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ລາຍງານ</a:t>
            </a:r>
            <a:endParaRPr lang="en-LT" sz="2017" b="1" spc="263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6C9CC7C-AE8C-4F0A-AF80-3D9BE5E79FD5}"/>
              </a:ext>
            </a:extLst>
          </p:cNvPr>
          <p:cNvSpPr txBox="1"/>
          <p:nvPr/>
        </p:nvSpPr>
        <p:spPr>
          <a:xfrm>
            <a:off x="6272938" y="3143802"/>
            <a:ext cx="3117841" cy="208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54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4.1 </a:t>
            </a:r>
            <a:r>
              <a:rPr lang="lo-LA" sz="1754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ລາຍງານການຈອງ</a:t>
            </a:r>
          </a:p>
          <a:p>
            <a:pPr>
              <a:lnSpc>
                <a:spcPct val="150000"/>
              </a:lnSpc>
            </a:pPr>
            <a:r>
              <a:rPr lang="en-US" sz="1754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4.2</a:t>
            </a:r>
            <a:r>
              <a:rPr lang="lo-LA" sz="1754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ລາຍງານຂໍ້ມູນພະນັກງານ</a:t>
            </a:r>
          </a:p>
          <a:p>
            <a:pPr>
              <a:lnSpc>
                <a:spcPct val="150000"/>
              </a:lnSpc>
            </a:pPr>
            <a:r>
              <a:rPr lang="en-US" sz="1754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4.3 </a:t>
            </a:r>
            <a:r>
              <a:rPr lang="lo-LA" sz="1754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ລາຍງານຂໍ້ມູນລົດ</a:t>
            </a:r>
          </a:p>
          <a:p>
            <a:pPr>
              <a:lnSpc>
                <a:spcPct val="150000"/>
              </a:lnSpc>
            </a:pPr>
            <a:r>
              <a:rPr lang="en-US" sz="1754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4.4</a:t>
            </a:r>
            <a:r>
              <a:rPr lang="lo-LA" sz="1754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ລາຍງານຂໍ້ມູນສາຍທາງ</a:t>
            </a:r>
          </a:p>
          <a:p>
            <a:pPr>
              <a:lnSpc>
                <a:spcPct val="150000"/>
              </a:lnSpc>
            </a:pPr>
            <a:r>
              <a:rPr lang="en-US" sz="1754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4.5 </a:t>
            </a:r>
            <a:r>
              <a:rPr lang="lo-LA" sz="1754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ລາຍງານຂໍ້ມູນຊຳລະເງິນ</a:t>
            </a:r>
            <a:endParaRPr lang="en-LT" sz="1754" b="1" spc="263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A0F3958-7101-40C6-AC61-9757DA19FF4D}"/>
              </a:ext>
            </a:extLst>
          </p:cNvPr>
          <p:cNvSpPr txBox="1"/>
          <p:nvPr/>
        </p:nvSpPr>
        <p:spPr>
          <a:xfrm>
            <a:off x="2185871" y="2171108"/>
            <a:ext cx="7797392" cy="632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o-LA" sz="1754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ລະບົບຈອງປີ້ລົດເມສາຍໃຕ້ແບບອອນລາຍ ເປັນລະບົບແບບ </a:t>
            </a:r>
            <a:r>
              <a:rPr lang="en-US" sz="1754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Client-Server</a:t>
            </a:r>
            <a:endParaRPr lang="lo-LA" sz="1754" b="1" spc="263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pPr algn="ctr"/>
            <a:r>
              <a:rPr lang="en-US" sz="1754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 Web Application </a:t>
            </a:r>
            <a:r>
              <a:rPr lang="lo-LA" sz="1754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ເຊິ່ງປະກອບດ້ວຍໜ້າວຽກຫຼັກດັ່ງນີ້:</a:t>
            </a:r>
            <a:endParaRPr lang="en-LT" sz="1754" b="1" spc="263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4BAC13-D92B-48BB-8857-5F77856C86F5}"/>
              </a:ext>
            </a:extLst>
          </p:cNvPr>
          <p:cNvSpPr/>
          <p:nvPr/>
        </p:nvSpPr>
        <p:spPr>
          <a:xfrm>
            <a:off x="5333481" y="3241073"/>
            <a:ext cx="166540" cy="184158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79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BA5B6B-B3D3-4418-B13B-C0F56493BBEE}"/>
              </a:ext>
            </a:extLst>
          </p:cNvPr>
          <p:cNvCxnSpPr/>
          <p:nvPr/>
        </p:nvCxnSpPr>
        <p:spPr>
          <a:xfrm>
            <a:off x="2970133" y="1546378"/>
            <a:ext cx="62146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548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  <p:bldP spid="49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738884" y="1206303"/>
            <a:ext cx="725738" cy="726117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738884" y="2300050"/>
            <a:ext cx="725738" cy="726117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738884" y="4533509"/>
            <a:ext cx="725738" cy="726117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759844" y="5650239"/>
            <a:ext cx="725738" cy="726117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738884" y="3416780"/>
            <a:ext cx="725738" cy="726117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4478046"/>
            <a:ext cx="1122712" cy="20982681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 sz="1579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3579" y="1238113"/>
            <a:ext cx="616530" cy="616530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3349" y="2394611"/>
            <a:ext cx="536990" cy="536990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15597" y="3461035"/>
            <a:ext cx="544513" cy="544513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43581" y="4599075"/>
            <a:ext cx="635483" cy="635483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45972" y="5696750"/>
            <a:ext cx="633090" cy="63309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80FFA9C-035D-F84E-B5F9-5FBEB4EA6E50}"/>
              </a:ext>
            </a:extLst>
          </p:cNvPr>
          <p:cNvSpPr txBox="1"/>
          <p:nvPr/>
        </p:nvSpPr>
        <p:spPr>
          <a:xfrm>
            <a:off x="2679950" y="514073"/>
            <a:ext cx="6614760" cy="9559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6" b="1" spc="263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4.ປະໂຫຍດຄາດວ່າຈະໄດ້ </a:t>
            </a:r>
          </a:p>
          <a:p>
            <a:pPr algn="ctr"/>
            <a:r>
              <a:rPr lang="en-US" sz="2806" b="1" spc="263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(Expected Outcome of the Project)</a:t>
            </a:r>
            <a:endParaRPr lang="en-LT" sz="2806" b="1" spc="263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E17CC3-C7B9-4D8B-BBBE-1DB1FB19EEF6}"/>
              </a:ext>
            </a:extLst>
          </p:cNvPr>
          <p:cNvSpPr txBox="1"/>
          <p:nvPr/>
        </p:nvSpPr>
        <p:spPr>
          <a:xfrm>
            <a:off x="1580182" y="2300052"/>
            <a:ext cx="9116749" cy="2986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0715" indent="-300715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lo-LA" sz="1929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ໄດ້ລະບົບຈອງປີ໊ລົດເມແບບອອນລາຍຂອງສະຖານີຂົ່ນສົ່ງສາຍໃຕ້</a:t>
            </a:r>
          </a:p>
          <a:p>
            <a:pPr marL="300715" indent="-300715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lo-LA" sz="1929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ໄດ້ລະບົບທີ່ຈະຊ່ວຍແກ້ໄຂບັນຫາການຈອງຈອງໄດ້ສະດວກ ແລະ ວ່ອງໄວຂຶ້ນ</a:t>
            </a:r>
          </a:p>
          <a:p>
            <a:pPr marL="300715" indent="-300715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lo-LA" sz="1929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ໄດ້ລະບົບຊ່ວຍເພີ່ມຊ່ອງທາງໃນການຂາຍປີ້ໃຫ້ກັບຜູ້ປະກອບການ</a:t>
            </a:r>
          </a:p>
          <a:p>
            <a:pPr marL="300715" indent="-300715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lo-LA" sz="1929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ມີລະບົບເຜີຍແຜ່</a:t>
            </a:r>
          </a:p>
          <a:p>
            <a:pPr marL="300715" indent="-300715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lo-LA" sz="1929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ໄດ້ລະບົບທີ່ສາມາດສ້າງລາຍງານໄດ້ຢ່າງສະດວກ ແລະ ຖືກຕ້ອງ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3FBB091-E0CA-47D5-9DE3-D3E12F58F283}"/>
              </a:ext>
            </a:extLst>
          </p:cNvPr>
          <p:cNvCxnSpPr>
            <a:cxnSpLocks/>
          </p:cNvCxnSpPr>
          <p:nvPr/>
        </p:nvCxnSpPr>
        <p:spPr>
          <a:xfrm>
            <a:off x="2679950" y="1602531"/>
            <a:ext cx="684364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744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738884" y="1206303"/>
            <a:ext cx="725738" cy="726117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738884" y="2300050"/>
            <a:ext cx="725738" cy="726117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738884" y="4533509"/>
            <a:ext cx="725738" cy="726117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902621" y="5608509"/>
            <a:ext cx="725738" cy="726117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4478046"/>
            <a:ext cx="1122712" cy="20982681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 sz="1579"/>
          </a:p>
        </p:txBody>
      </p:sp>
      <p:pic>
        <p:nvPicPr>
          <p:cNvPr id="42" name="Graphic 41" descr="Upward trend">
            <a:hlinkClick r:id="rId11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6277" y="1094688"/>
            <a:ext cx="536990" cy="536990"/>
          </a:xfrm>
          <a:prstGeom prst="rect">
            <a:avLst/>
          </a:prstGeom>
        </p:spPr>
      </p:pic>
      <p:pic>
        <p:nvPicPr>
          <p:cNvPr id="43" name="Graphic 42" descr="Coffee">
            <a:hlinkClick r:id="rId14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15597" y="1923431"/>
            <a:ext cx="544513" cy="544513"/>
          </a:xfrm>
          <a:prstGeom prst="rect">
            <a:avLst/>
          </a:prstGeom>
        </p:spPr>
      </p:pic>
      <p:pic>
        <p:nvPicPr>
          <p:cNvPr id="44" name="Graphic 43" descr="Single gear">
            <a:hlinkClick r:id="rId17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3581" y="2992627"/>
            <a:ext cx="635483" cy="635483"/>
          </a:xfrm>
          <a:prstGeom prst="rect">
            <a:avLst/>
          </a:prstGeom>
        </p:spPr>
      </p:pic>
      <p:pic>
        <p:nvPicPr>
          <p:cNvPr id="45" name="Graphic 44" descr="Users">
            <a:hlinkClick r:id="rId20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45972" y="5696750"/>
            <a:ext cx="633090" cy="63309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80FFA9C-035D-F84E-B5F9-5FBEB4EA6E50}"/>
              </a:ext>
            </a:extLst>
          </p:cNvPr>
          <p:cNvSpPr txBox="1"/>
          <p:nvPr/>
        </p:nvSpPr>
        <p:spPr>
          <a:xfrm>
            <a:off x="1472201" y="449366"/>
            <a:ext cx="8780865" cy="524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6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5.</a:t>
            </a:r>
            <a:r>
              <a:rPr lang="lo-LA" sz="2806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ວິທີດຳເນີນການຄົ້ນຄ້ວາ (</a:t>
            </a:r>
            <a:r>
              <a:rPr lang="en-US" sz="2806" b="1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Research Methodology)</a:t>
            </a:r>
            <a:endParaRPr lang="en-LT" sz="2806" b="1" spc="263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193532" y="4148036"/>
            <a:ext cx="725738" cy="726117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sz="1579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C831E91-7123-447A-A905-81028DD59AF6}"/>
              </a:ext>
            </a:extLst>
          </p:cNvPr>
          <p:cNvSpPr txBox="1"/>
          <p:nvPr/>
        </p:nvSpPr>
        <p:spPr>
          <a:xfrm>
            <a:off x="2693839" y="1613039"/>
            <a:ext cx="1558440" cy="6321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lo-LA" sz="3508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ວາງແຜນ</a:t>
            </a:r>
            <a:endParaRPr lang="en-US" sz="3508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153D33-784D-43F8-B58F-77F8F8AE3732}"/>
              </a:ext>
            </a:extLst>
          </p:cNvPr>
          <p:cNvSpPr txBox="1"/>
          <p:nvPr/>
        </p:nvSpPr>
        <p:spPr>
          <a:xfrm>
            <a:off x="3460821" y="2394614"/>
            <a:ext cx="1626147" cy="6321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lo-LA" sz="3508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ວິເຄາະ</a:t>
            </a:r>
            <a:endParaRPr lang="en-US" sz="3508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FACF49-72EC-4C90-8C20-77B6FBFAAEDC}"/>
              </a:ext>
            </a:extLst>
          </p:cNvPr>
          <p:cNvSpPr txBox="1"/>
          <p:nvPr/>
        </p:nvSpPr>
        <p:spPr>
          <a:xfrm>
            <a:off x="4215409" y="3155185"/>
            <a:ext cx="1778052" cy="6321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lo-LA" sz="3508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ອອກແບບ</a:t>
            </a:r>
            <a:endParaRPr lang="en-US" sz="3508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3E5A58E-7491-4A73-950D-78945A1498E2}"/>
              </a:ext>
            </a:extLst>
          </p:cNvPr>
          <p:cNvSpPr txBox="1"/>
          <p:nvPr/>
        </p:nvSpPr>
        <p:spPr>
          <a:xfrm>
            <a:off x="5104435" y="3959433"/>
            <a:ext cx="1753262" cy="6321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lo-LA" sz="3508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ພັດທະນາ</a:t>
            </a:r>
            <a:endParaRPr lang="en-US" sz="3508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579E0D-EF5F-426F-B1DB-B4F3147C9388}"/>
              </a:ext>
            </a:extLst>
          </p:cNvPr>
          <p:cNvSpPr txBox="1"/>
          <p:nvPr/>
        </p:nvSpPr>
        <p:spPr>
          <a:xfrm>
            <a:off x="5910393" y="4763680"/>
            <a:ext cx="1753262" cy="6321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lo-LA" sz="3508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ທົດສອບ</a:t>
            </a:r>
            <a:endParaRPr lang="en-US" sz="3508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BA72B1-EB7E-4E15-9B9F-26C3B5173660}"/>
              </a:ext>
            </a:extLst>
          </p:cNvPr>
          <p:cNvSpPr txBox="1"/>
          <p:nvPr/>
        </p:nvSpPr>
        <p:spPr>
          <a:xfrm>
            <a:off x="6676672" y="5652765"/>
            <a:ext cx="2372765" cy="6321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lo-LA" sz="3508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Phetsarath OT" panose="02000500000000000000" pitchFamily="2" charset="0"/>
                <a:cs typeface="Phetsarath OT" panose="02000500000000000000" pitchFamily="2" charset="0"/>
              </a:rPr>
              <a:t>ສ້າງເອກະສານ</a:t>
            </a:r>
            <a:endParaRPr lang="en-US" sz="3508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1257BA40-3777-40FD-921C-7E098507A76A}"/>
              </a:ext>
            </a:extLst>
          </p:cNvPr>
          <p:cNvSpPr/>
          <p:nvPr/>
        </p:nvSpPr>
        <p:spPr>
          <a:xfrm flipV="1">
            <a:off x="4372789" y="1731490"/>
            <a:ext cx="613943" cy="512821"/>
          </a:xfrm>
          <a:prstGeom prst="bentUpArrow">
            <a:avLst/>
          </a:prstGeom>
          <a:ln w="31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9"/>
          </a:p>
        </p:txBody>
      </p:sp>
      <p:sp>
        <p:nvSpPr>
          <p:cNvPr id="52" name="Arrow: Bent-Up 51">
            <a:extLst>
              <a:ext uri="{FF2B5EF4-FFF2-40B4-BE49-F238E27FC236}">
                <a16:creationId xmlns:a16="http://schemas.microsoft.com/office/drawing/2014/main" id="{2F127D16-9A3C-4050-B907-9313116C09B6}"/>
              </a:ext>
            </a:extLst>
          </p:cNvPr>
          <p:cNvSpPr/>
          <p:nvPr/>
        </p:nvSpPr>
        <p:spPr>
          <a:xfrm flipV="1">
            <a:off x="5289600" y="2467944"/>
            <a:ext cx="613943" cy="512821"/>
          </a:xfrm>
          <a:prstGeom prst="bentUpArrow">
            <a:avLst/>
          </a:prstGeom>
          <a:ln w="31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9"/>
          </a:p>
        </p:txBody>
      </p:sp>
      <p:sp>
        <p:nvSpPr>
          <p:cNvPr id="53" name="Arrow: Bent-Up 52">
            <a:extLst>
              <a:ext uri="{FF2B5EF4-FFF2-40B4-BE49-F238E27FC236}">
                <a16:creationId xmlns:a16="http://schemas.microsoft.com/office/drawing/2014/main" id="{26C75F91-846B-4304-BE8E-63F9259CC9DB}"/>
              </a:ext>
            </a:extLst>
          </p:cNvPr>
          <p:cNvSpPr/>
          <p:nvPr/>
        </p:nvSpPr>
        <p:spPr>
          <a:xfrm flipV="1">
            <a:off x="6062732" y="3319888"/>
            <a:ext cx="613943" cy="512821"/>
          </a:xfrm>
          <a:prstGeom prst="bentUpArrow">
            <a:avLst/>
          </a:prstGeom>
          <a:ln w="31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9"/>
          </a:p>
        </p:txBody>
      </p:sp>
      <p:sp>
        <p:nvSpPr>
          <p:cNvPr id="54" name="Arrow: Bent-Up 53">
            <a:extLst>
              <a:ext uri="{FF2B5EF4-FFF2-40B4-BE49-F238E27FC236}">
                <a16:creationId xmlns:a16="http://schemas.microsoft.com/office/drawing/2014/main" id="{30A45AD1-EADD-4288-B19E-C511D8ED5A80}"/>
              </a:ext>
            </a:extLst>
          </p:cNvPr>
          <p:cNvSpPr/>
          <p:nvPr/>
        </p:nvSpPr>
        <p:spPr>
          <a:xfrm flipV="1">
            <a:off x="7049713" y="4107018"/>
            <a:ext cx="613943" cy="512821"/>
          </a:xfrm>
          <a:prstGeom prst="bentUpArrow">
            <a:avLst/>
          </a:prstGeom>
          <a:ln w="31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9"/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E5A04021-84FA-4DE6-9F2E-A0EBA91B48D6}"/>
              </a:ext>
            </a:extLst>
          </p:cNvPr>
          <p:cNvSpPr/>
          <p:nvPr/>
        </p:nvSpPr>
        <p:spPr>
          <a:xfrm flipV="1">
            <a:off x="7849219" y="5003216"/>
            <a:ext cx="613943" cy="512821"/>
          </a:xfrm>
          <a:prstGeom prst="bentUpArrow">
            <a:avLst/>
          </a:prstGeom>
          <a:ln w="31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9"/>
          </a:p>
        </p:txBody>
      </p:sp>
      <p:sp>
        <p:nvSpPr>
          <p:cNvPr id="56" name="Arrow: Bent-Up 55">
            <a:extLst>
              <a:ext uri="{FF2B5EF4-FFF2-40B4-BE49-F238E27FC236}">
                <a16:creationId xmlns:a16="http://schemas.microsoft.com/office/drawing/2014/main" id="{B64A23DC-0C84-43F1-AB98-5020777E0C52}"/>
              </a:ext>
            </a:extLst>
          </p:cNvPr>
          <p:cNvSpPr/>
          <p:nvPr/>
        </p:nvSpPr>
        <p:spPr>
          <a:xfrm rot="10800000" flipV="1">
            <a:off x="5918232" y="5633144"/>
            <a:ext cx="613943" cy="512821"/>
          </a:xfrm>
          <a:prstGeom prst="bentUpArrow">
            <a:avLst/>
          </a:prstGeom>
          <a:ln w="31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9"/>
          </a:p>
        </p:txBody>
      </p:sp>
      <p:sp>
        <p:nvSpPr>
          <p:cNvPr id="57" name="Arrow: Bent-Up 56">
            <a:extLst>
              <a:ext uri="{FF2B5EF4-FFF2-40B4-BE49-F238E27FC236}">
                <a16:creationId xmlns:a16="http://schemas.microsoft.com/office/drawing/2014/main" id="{2910BA4C-E889-4313-A418-AB2DAF00BBD6}"/>
              </a:ext>
            </a:extLst>
          </p:cNvPr>
          <p:cNvSpPr/>
          <p:nvPr/>
        </p:nvSpPr>
        <p:spPr>
          <a:xfrm rot="10800000" flipV="1">
            <a:off x="5146942" y="4721737"/>
            <a:ext cx="613943" cy="512821"/>
          </a:xfrm>
          <a:prstGeom prst="bentUpArrow">
            <a:avLst/>
          </a:prstGeom>
          <a:ln w="31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9"/>
          </a:p>
        </p:txBody>
      </p:sp>
      <p:sp>
        <p:nvSpPr>
          <p:cNvPr id="58" name="Arrow: Bent-Up 57">
            <a:extLst>
              <a:ext uri="{FF2B5EF4-FFF2-40B4-BE49-F238E27FC236}">
                <a16:creationId xmlns:a16="http://schemas.microsoft.com/office/drawing/2014/main" id="{AEF09320-54C7-4DEE-ADA7-8CABC8D4FEEB}"/>
              </a:ext>
            </a:extLst>
          </p:cNvPr>
          <p:cNvSpPr/>
          <p:nvPr/>
        </p:nvSpPr>
        <p:spPr>
          <a:xfrm rot="10800000" flipV="1">
            <a:off x="4372788" y="3979707"/>
            <a:ext cx="613943" cy="512821"/>
          </a:xfrm>
          <a:prstGeom prst="bentUpArrow">
            <a:avLst/>
          </a:prstGeom>
          <a:ln w="31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9"/>
          </a:p>
        </p:txBody>
      </p:sp>
      <p:sp>
        <p:nvSpPr>
          <p:cNvPr id="59" name="Arrow: Bent-Up 58">
            <a:extLst>
              <a:ext uri="{FF2B5EF4-FFF2-40B4-BE49-F238E27FC236}">
                <a16:creationId xmlns:a16="http://schemas.microsoft.com/office/drawing/2014/main" id="{747C8309-68CA-4A50-9D8E-C4CD108FC473}"/>
              </a:ext>
            </a:extLst>
          </p:cNvPr>
          <p:cNvSpPr/>
          <p:nvPr/>
        </p:nvSpPr>
        <p:spPr>
          <a:xfrm rot="10800000" flipV="1">
            <a:off x="3472270" y="3209167"/>
            <a:ext cx="613943" cy="512821"/>
          </a:xfrm>
          <a:prstGeom prst="bentUpArrow">
            <a:avLst/>
          </a:prstGeom>
          <a:ln w="31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9"/>
          </a:p>
        </p:txBody>
      </p:sp>
      <p:sp>
        <p:nvSpPr>
          <p:cNvPr id="60" name="Arrow: Bent-Up 59">
            <a:extLst>
              <a:ext uri="{FF2B5EF4-FFF2-40B4-BE49-F238E27FC236}">
                <a16:creationId xmlns:a16="http://schemas.microsoft.com/office/drawing/2014/main" id="{1D857E4D-E321-4127-A726-FCC155644EAB}"/>
              </a:ext>
            </a:extLst>
          </p:cNvPr>
          <p:cNvSpPr/>
          <p:nvPr/>
        </p:nvSpPr>
        <p:spPr>
          <a:xfrm rot="10800000" flipV="1">
            <a:off x="2751827" y="2384150"/>
            <a:ext cx="613943" cy="512821"/>
          </a:xfrm>
          <a:prstGeom prst="bentUpArrow">
            <a:avLst/>
          </a:prstGeom>
          <a:ln w="3175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9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621EEE-57F8-43E5-98FC-D70B08B463F2}"/>
              </a:ext>
            </a:extLst>
          </p:cNvPr>
          <p:cNvSpPr txBox="1"/>
          <p:nvPr/>
        </p:nvSpPr>
        <p:spPr>
          <a:xfrm>
            <a:off x="6145187" y="2058464"/>
            <a:ext cx="4021998" cy="74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o-LA" sz="2105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ວົງຈອນການພັດທະນາລະບົບແບບ</a:t>
            </a:r>
            <a:endParaRPr lang="en-US" sz="2105" spc="263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pPr algn="ctr"/>
            <a:r>
              <a:rPr lang="en-US" sz="2105" spc="263" dirty="0">
                <a:solidFill>
                  <a:schemeClr val="bg1"/>
                </a:solidFill>
                <a:latin typeface="Phetsarath OT" panose="02000500000000000000" pitchFamily="2" charset="0"/>
                <a:cs typeface="Phetsarath OT" panose="02000500000000000000" pitchFamily="2" charset="0"/>
              </a:rPr>
              <a:t>Adapted Waterfall Model</a:t>
            </a:r>
            <a:endParaRPr lang="en-LT" sz="2105" spc="263" dirty="0">
              <a:solidFill>
                <a:schemeClr val="bg1"/>
              </a:solidFill>
              <a:latin typeface="Phetsarath OT" panose="02000500000000000000" pitchFamily="2" charset="0"/>
              <a:cs typeface="Phetsarath OT" panose="02000500000000000000" pitchFamily="2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BD0752D-1B0D-4EC5-AE8F-31000E53C252}"/>
              </a:ext>
            </a:extLst>
          </p:cNvPr>
          <p:cNvCxnSpPr>
            <a:cxnSpLocks/>
          </p:cNvCxnSpPr>
          <p:nvPr/>
        </p:nvCxnSpPr>
        <p:spPr>
          <a:xfrm>
            <a:off x="1567520" y="1206303"/>
            <a:ext cx="858677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3022</TotalTime>
  <Words>820</Words>
  <Application>Microsoft Office PowerPoint</Application>
  <PresentationFormat>Custom</PresentationFormat>
  <Paragraphs>94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Alo Spain</vt:lpstr>
      <vt:lpstr>Arial</vt:lpstr>
      <vt:lpstr>Calibri</vt:lpstr>
      <vt:lpstr>Calibri Light</vt:lpstr>
      <vt:lpstr>Montserrat</vt:lpstr>
      <vt:lpstr>Phetsarath OT</vt:lpstr>
      <vt:lpstr>Saysettha Lao</vt:lpstr>
      <vt:lpstr>Saysettha OT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 Skill</dc:creator>
  <cp:lastModifiedBy>ANONYMOUS</cp:lastModifiedBy>
  <cp:revision>85</cp:revision>
  <dcterms:created xsi:type="dcterms:W3CDTF">2020-07-14T16:36:24Z</dcterms:created>
  <dcterms:modified xsi:type="dcterms:W3CDTF">2020-12-30T08:50:45Z</dcterms:modified>
</cp:coreProperties>
</file>