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30"/>
  </p:notesMasterIdLst>
  <p:sldIdLst>
    <p:sldId id="256" r:id="rId2"/>
    <p:sldId id="276" r:id="rId3"/>
    <p:sldId id="294" r:id="rId4"/>
    <p:sldId id="257" r:id="rId5"/>
    <p:sldId id="295" r:id="rId6"/>
    <p:sldId id="296" r:id="rId7"/>
    <p:sldId id="258" r:id="rId8"/>
    <p:sldId id="297" r:id="rId9"/>
    <p:sldId id="271" r:id="rId10"/>
    <p:sldId id="298" r:id="rId11"/>
    <p:sldId id="260" r:id="rId12"/>
    <p:sldId id="299" r:id="rId13"/>
    <p:sldId id="278" r:id="rId14"/>
    <p:sldId id="279" r:id="rId15"/>
    <p:sldId id="281" r:id="rId16"/>
    <p:sldId id="280" r:id="rId17"/>
    <p:sldId id="282" r:id="rId18"/>
    <p:sldId id="283" r:id="rId19"/>
    <p:sldId id="284" r:id="rId20"/>
    <p:sldId id="285" r:id="rId21"/>
    <p:sldId id="286" r:id="rId22"/>
    <p:sldId id="288" r:id="rId23"/>
    <p:sldId id="289" r:id="rId24"/>
    <p:sldId id="290" r:id="rId25"/>
    <p:sldId id="291" r:id="rId26"/>
    <p:sldId id="293" r:id="rId27"/>
    <p:sldId id="292" r:id="rId28"/>
    <p:sldId id="26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56"/>
            <p14:sldId id="276"/>
            <p14:sldId id="294"/>
            <p14:sldId id="257"/>
            <p14:sldId id="295"/>
            <p14:sldId id="296"/>
            <p14:sldId id="258"/>
            <p14:sldId id="297"/>
            <p14:sldId id="271"/>
            <p14:sldId id="298"/>
            <p14:sldId id="260"/>
            <p14:sldId id="299"/>
            <p14:sldId id="278"/>
            <p14:sldId id="279"/>
            <p14:sldId id="281"/>
            <p14:sldId id="280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291"/>
            <p14:sldId id="293"/>
            <p14:sldId id="292"/>
          </p14:sldIdLst>
        </p14:section>
        <p14:section name="Tutorial" id="{A3563FA1-D34B-A04C-BBE0-E87336D5C86A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A4D"/>
    <a:srgbClr val="FFD266"/>
    <a:srgbClr val="F0456F"/>
    <a:srgbClr val="1589B2"/>
    <a:srgbClr val="08D6A2"/>
    <a:srgbClr val="1189B2"/>
    <a:srgbClr val="073A4C"/>
    <a:srgbClr val="03D7A1"/>
    <a:srgbClr val="EF4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35" autoAdjust="0"/>
    <p:restoredTop sz="96928"/>
  </p:normalViewPr>
  <p:slideViewPr>
    <p:cSldViewPr snapToGrid="0" snapToObjects="1" showGuides="1">
      <p:cViewPr varScale="1">
        <p:scale>
          <a:sx n="53" d="100"/>
          <a:sy n="53" d="100"/>
        </p:scale>
        <p:origin x="52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8/14/2021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175590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422234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52997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88770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697867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77835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76116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106171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920381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6472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496556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30392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87361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06470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8620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88839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486354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442722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9498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87830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04395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408226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36874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F6AB98E-06ED-244E-981C-8D5EDD09A1DD}" type="datetimeFigureOut">
              <a:rPr lang="en-US" smtClean="0"/>
              <a:t>8/14/2021</a:t>
            </a:fld>
            <a:endParaRPr lang="en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8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8/14/2021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5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8/14/2021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3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8/14/2021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2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8/14/2021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8/14/2021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3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8/14/2021</a:t>
            </a:fld>
            <a:endParaRPr lang="en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0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8/14/2021</a:t>
            </a:fld>
            <a:endParaRPr lang="en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3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8/14/2021</a:t>
            </a:fld>
            <a:endParaRPr lang="en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2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8/14/2021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F6AB98E-06ED-244E-981C-8D5EDD09A1DD}" type="datetimeFigureOut">
              <a:rPr lang="en-US" smtClean="0"/>
              <a:t>8/14/2021</a:t>
            </a:fld>
            <a:endParaRPr lang="en-L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L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2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F6AB98E-06ED-244E-981C-8D5EDD09A1DD}" type="datetimeFigureOut">
              <a:rPr lang="en-US" smtClean="0"/>
              <a:t>8/14/2021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7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7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7.svg"/><Relationship Id="rId28" Type="http://schemas.microsoft.com/office/2007/relationships/hdphoto" Target="../media/hdphoto1.wdp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7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32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7.svg"/><Relationship Id="rId28" Type="http://schemas.microsoft.com/office/2007/relationships/hdphoto" Target="../media/hdphoto2.wdp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31" Type="http://schemas.openxmlformats.org/officeDocument/2006/relationships/image" Target="../media/image3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35.png"/><Relationship Id="rId30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7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7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7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4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7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4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7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4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7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4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3.svg"/><Relationship Id="rId22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7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4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7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4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7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4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7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4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7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4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7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7.svg"/><Relationship Id="rId28" Type="http://schemas.microsoft.com/office/2007/relationships/hdphoto" Target="../media/hdphoto4.wdp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7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sv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17" Type="http://schemas.openxmlformats.org/officeDocument/2006/relationships/slide" Target="slide9.xml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25.svg"/><Relationship Id="rId20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4.xml"/><Relationship Id="rId24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7.png"/><Relationship Id="rId10" Type="http://schemas.openxmlformats.org/officeDocument/2006/relationships/image" Target="../media/image10.svg"/><Relationship Id="rId19" Type="http://schemas.openxmlformats.org/officeDocument/2006/relationships/image" Target="../media/image27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7.xml"/><Relationship Id="rId22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7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3.svg"/><Relationship Id="rId22" Type="http://schemas.openxmlformats.org/officeDocument/2006/relationships/image" Target="../media/image17.png"/><Relationship Id="rId27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3.svg"/><Relationship Id="rId22" Type="http://schemas.openxmlformats.org/officeDocument/2006/relationships/image" Target="../media/image17.png"/><Relationship Id="rId27" Type="http://schemas.openxmlformats.org/officeDocument/2006/relationships/image" Target="../media/image3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7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27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7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9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11.xml"/><Relationship Id="rId5" Type="http://schemas.openxmlformats.org/officeDocument/2006/relationships/image" Target="../media/image3.png"/><Relationship Id="rId15" Type="http://schemas.openxmlformats.org/officeDocument/2006/relationships/slide" Target="slide4.xml"/><Relationship Id="rId23" Type="http://schemas.openxmlformats.org/officeDocument/2006/relationships/image" Target="../media/image33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94367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Coffee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80" name="Graphic 79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81" name="Graphic 80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pic>
        <p:nvPicPr>
          <p:cNvPr id="180" name="Picture 179" descr="NUOL LOGO">
            <a:extLst>
              <a:ext uri="{FF2B5EF4-FFF2-40B4-BE49-F238E27FC236}">
                <a16:creationId xmlns:a16="http://schemas.microsoft.com/office/drawing/2014/main" id="{4E64F783-4C44-488B-9940-B2616DF69B97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031" y="220944"/>
            <a:ext cx="832330" cy="1136424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65DDAEB-A38C-4FE6-A406-BB57C91B3BBE}"/>
              </a:ext>
            </a:extLst>
          </p:cNvPr>
          <p:cNvSpPr txBox="1"/>
          <p:nvPr/>
        </p:nvSpPr>
        <p:spPr>
          <a:xfrm>
            <a:off x="4969947" y="194097"/>
            <a:ext cx="34756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lo-LA" sz="1600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ມະຫາວິທະຍາໄລແຫ່ງຊາດ</a:t>
            </a:r>
          </a:p>
          <a:p>
            <a:pPr algn="ctr">
              <a:lnSpc>
                <a:spcPct val="150000"/>
              </a:lnSpc>
            </a:pPr>
            <a:r>
              <a:rPr lang="lo-LA" sz="1600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ຄະນະວິທະຍາສາດຄອມທຳມະຊາດ</a:t>
            </a:r>
            <a:r>
              <a:rPr lang="en-US" sz="1600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lo-LA" sz="1600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ພາກວິຊາວິທະຍາສາດຄອມພິວເຕີ</a:t>
            </a:r>
            <a:endParaRPr lang="en-LT" sz="1600" spc="300" dirty="0">
              <a:solidFill>
                <a:schemeClr val="bg1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0C274-BC29-42D4-9325-6A97E048488B}"/>
              </a:ext>
            </a:extLst>
          </p:cNvPr>
          <p:cNvSpPr txBox="1"/>
          <p:nvPr/>
        </p:nvSpPr>
        <p:spPr>
          <a:xfrm>
            <a:off x="2968565" y="3002578"/>
            <a:ext cx="760823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lo-LA" sz="20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ລະບົບຈອງປີ້ລົດເມສາຍໃຕ້ອອນລາຍ</a:t>
            </a:r>
          </a:p>
          <a:p>
            <a:pPr>
              <a:lnSpc>
                <a:spcPct val="150000"/>
              </a:lnSpc>
            </a:pPr>
            <a:r>
              <a:rPr 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Southern Bus Ticket Online Booking System</a:t>
            </a:r>
            <a:endParaRPr lang="en-LT" sz="2400" b="1" spc="3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LT" sz="2400" b="1" spc="300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BCB6E2-489E-4CBB-B537-73C2D700F8C0}"/>
              </a:ext>
            </a:extLst>
          </p:cNvPr>
          <p:cNvSpPr txBox="1"/>
          <p:nvPr/>
        </p:nvSpPr>
        <p:spPr>
          <a:xfrm>
            <a:off x="1684194" y="5225804"/>
            <a:ext cx="8676239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lo-LA" u="sng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ນຳສະເໜີໂດຍ:</a:t>
            </a:r>
            <a:endParaRPr lang="en-US" spc="300" dirty="0">
              <a:solidFill>
                <a:schemeClr val="bg1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ທ້າວ</a:t>
            </a:r>
            <a:r>
              <a:rPr lang="en-US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ມະໂນພອນ</a:t>
            </a:r>
            <a:r>
              <a:rPr lang="en-US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ມະໂນກຸນ</a:t>
            </a:r>
            <a:r>
              <a:rPr lang="en-US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en-US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 </a:t>
            </a:r>
            <a:r>
              <a:rPr lang="en-US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| </a:t>
            </a: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ລະຫັດນັກສຶກສາ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:</a:t>
            </a:r>
            <a:r>
              <a:rPr lang="en-US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204N0002.19</a:t>
            </a:r>
            <a:endParaRPr lang="lo-LA" spc="300" dirty="0">
              <a:solidFill>
                <a:schemeClr val="bg1"/>
              </a:solidFill>
              <a:latin typeface="Times New Roman" panose="02020603050405020304" pitchFamily="18" charset="0"/>
              <a:cs typeface="Noto Sans Lao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ທ້າວ</a:t>
            </a:r>
            <a:r>
              <a:rPr lang="en-US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ພອນຄຳ</a:t>
            </a:r>
            <a:r>
              <a:rPr lang="en-US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ແກ້ວມະນີ	</a:t>
            </a:r>
            <a:r>
              <a:rPr lang="en-US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|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ລະຫັດນັກສຶກສາ</a:t>
            </a:r>
            <a:r>
              <a:rPr lang="lo-LA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:</a:t>
            </a:r>
            <a:r>
              <a:rPr lang="en-US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204N0025.19</a:t>
            </a:r>
            <a:endParaRPr lang="en-LT" sz="2000" spc="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29EBAA-F424-4ACF-898F-C6AA08265B39}"/>
              </a:ext>
            </a:extLst>
          </p:cNvPr>
          <p:cNvSpPr txBox="1"/>
          <p:nvPr/>
        </p:nvSpPr>
        <p:spPr>
          <a:xfrm>
            <a:off x="1676473" y="1499203"/>
            <a:ext cx="10192421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lo-LA" sz="28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ບົດໂຄງການຈົບຊັ້ນ</a:t>
            </a:r>
            <a:r>
              <a:rPr lang="en-US" sz="28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8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(ຕໍ່ເນື່ອງ) ລະດັບປະລິນຍາຕີວິທະຍາສາດ </a:t>
            </a:r>
          </a:p>
          <a:p>
            <a:pPr algn="ctr">
              <a:lnSpc>
                <a:spcPct val="150000"/>
              </a:lnSpc>
            </a:pPr>
            <a:r>
              <a:rPr lang="lo-LA" sz="28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ສາຂາ ວິທະຍາສາດຄອມພິວເຕີ</a:t>
            </a:r>
            <a:endParaRPr lang="en-LT" sz="2800" b="1" spc="300" dirty="0">
              <a:solidFill>
                <a:schemeClr val="bg1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31" name="Picture 30" descr="NUOL LOGO">
            <a:extLst>
              <a:ext uri="{FF2B5EF4-FFF2-40B4-BE49-F238E27FC236}">
                <a16:creationId xmlns:a16="http://schemas.microsoft.com/office/drawing/2014/main" id="{352EFB0E-0FF5-416B-8734-A35D91E6F819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50" y="220944"/>
            <a:ext cx="832330" cy="1136424"/>
          </a:xfrm>
          <a:prstGeom prst="rect">
            <a:avLst/>
          </a:prstGeom>
          <a:noFill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7C02FB5-1EE9-4A6E-8B2E-7784289BBFCE}"/>
              </a:ext>
            </a:extLst>
          </p:cNvPr>
          <p:cNvSpPr/>
          <p:nvPr/>
        </p:nvSpPr>
        <p:spPr>
          <a:xfrm>
            <a:off x="3515317" y="4101578"/>
            <a:ext cx="5834298" cy="977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457200">
              <a:lnSpc>
                <a:spcPct val="150000"/>
              </a:lnSpc>
              <a:spcAft>
                <a:spcPts val="0"/>
              </a:spcAft>
            </a:pPr>
            <a:r>
              <a:rPr lang="lo-L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ອາຈານຜູ້ນຳພາ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 </a:t>
            </a:r>
            <a:r>
              <a:rPr lang="lo-L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: </a:t>
            </a:r>
            <a:r>
              <a:rPr lang="lo-L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ອຈ. ປທ. ມູນພິນ ພອນປັນຍາ</a:t>
            </a:r>
          </a:p>
          <a:p>
            <a:pPr marL="457200" indent="457200">
              <a:lnSpc>
                <a:spcPct val="150000"/>
              </a:lnSpc>
              <a:spcAft>
                <a:spcPts val="0"/>
              </a:spcAft>
            </a:pPr>
            <a:r>
              <a:rPr lang="lo-L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ຊ່ວຍນຳພາໂດຍ :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ຊອ.ປທ ອໍລະດີ ຄຳມະນີວົງ </a:t>
            </a:r>
            <a:endParaRPr 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ea typeface="Calibri" panose="020F0502020204030204" pitchFamily="34" charset="0"/>
              <a:cs typeface="Noto Sans Lao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E6EC189-DA80-4756-A047-E93167FB390F}"/>
              </a:ext>
            </a:extLst>
          </p:cNvPr>
          <p:cNvSpPr/>
          <p:nvPr/>
        </p:nvSpPr>
        <p:spPr>
          <a:xfrm>
            <a:off x="3283343" y="2895094"/>
            <a:ext cx="1019932" cy="918084"/>
          </a:xfrm>
          <a:prstGeom prst="ellipse">
            <a:avLst/>
          </a:prstGeom>
          <a:solidFill>
            <a:srgbClr val="FFD2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8C447D-911C-4426-871C-731B1704636B}"/>
              </a:ext>
            </a:extLst>
          </p:cNvPr>
          <p:cNvSpPr txBox="1"/>
          <p:nvPr/>
        </p:nvSpPr>
        <p:spPr>
          <a:xfrm>
            <a:off x="3332742" y="3002279"/>
            <a:ext cx="7355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4000" b="1" dirty="0">
                <a:solidFill>
                  <a:srgbClr val="FFC000"/>
                </a:solidFill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ຜົນທີ່ໄດ້ຮັບຈາກ</a:t>
            </a:r>
            <a:r>
              <a:rPr lang="lo-LA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ໂຄງການ.</a:t>
            </a:r>
            <a:endParaRPr lang="en-LT" sz="4000" b="1" spc="300" dirty="0">
              <a:solidFill>
                <a:srgbClr val="FFC000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C67ED6-E290-4737-9E98-A380C2F7B696}"/>
              </a:ext>
            </a:extLst>
          </p:cNvPr>
          <p:cNvCxnSpPr>
            <a:cxnSpLocks/>
          </p:cNvCxnSpPr>
          <p:nvPr/>
        </p:nvCxnSpPr>
        <p:spPr>
          <a:xfrm>
            <a:off x="4668253" y="3682704"/>
            <a:ext cx="4692315" cy="367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NUOL LOGO">
            <a:extLst>
              <a:ext uri="{FF2B5EF4-FFF2-40B4-BE49-F238E27FC236}">
                <a16:creationId xmlns:a16="http://schemas.microsoft.com/office/drawing/2014/main" id="{AE73DDFD-5A2D-4DF8-A35A-B3D0208F884E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579" y="471406"/>
            <a:ext cx="904272" cy="1140826"/>
          </a:xfrm>
          <a:prstGeom prst="rect">
            <a:avLst/>
          </a:prstGeom>
          <a:noFill/>
        </p:spPr>
      </p:pic>
      <p:pic>
        <p:nvPicPr>
          <p:cNvPr id="53" name="Picture 52" descr="NUOL LOGO">
            <a:extLst>
              <a:ext uri="{FF2B5EF4-FFF2-40B4-BE49-F238E27FC236}">
                <a16:creationId xmlns:a16="http://schemas.microsoft.com/office/drawing/2014/main" id="{5E9F10DB-E8A3-41B1-B45F-21CC14F2A122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24" y="481229"/>
            <a:ext cx="904272" cy="1140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9346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2989793" y="474734"/>
            <a:ext cx="4198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ຜົນທີ່ໄດ້ຮັບຈາກໂຄງການ.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E17CC3-C7B9-4D8B-BBBE-1DB1FB19EEF6}"/>
              </a:ext>
            </a:extLst>
          </p:cNvPr>
          <p:cNvSpPr txBox="1"/>
          <p:nvPr/>
        </p:nvSpPr>
        <p:spPr>
          <a:xfrm>
            <a:off x="4559973" y="1681420"/>
            <a:ext cx="7752347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ໄດ້ລະບົບຈອງປີ້ລົດເມແບບອອນລາຍຂອງສະຖານີຂົ່ນສົ່ງສາຍໃຕ້.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ໄດ້ລະບົບທີ່ຈະຊ່ວຍແກ້ໄຂບັນຫາການຈອງຈອງໄດ້ສະດວກ ແລະ ວ່ອງໄວຂຶ້ນ.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ໄດ້ລະບົບຊ່ວຍເພີ່ມຊ່ອງທາງໃນການຂາຍປີ້ໃຫ້ກັບຜູ້ປະກອບການ.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ມີລະບົບເຜີຍແຜ່.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ໄດ້ລະບົບທີ່ສາມາດສ້າງລາຍງານໄດ້ຢ່າງສະດວກ ແລະ ຖືກຕ້ອງ.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F70B1F-2501-4053-BD10-405E0A1F9568}"/>
              </a:ext>
            </a:extLst>
          </p:cNvPr>
          <p:cNvSpPr/>
          <p:nvPr/>
        </p:nvSpPr>
        <p:spPr>
          <a:xfrm>
            <a:off x="1932319" y="345804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4BF765-D5FA-4A98-9A7B-2101CF264EC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7527" b="95914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8492" y="2365044"/>
            <a:ext cx="4264030" cy="241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E6EC189-DA80-4756-A047-E93167FB390F}"/>
              </a:ext>
            </a:extLst>
          </p:cNvPr>
          <p:cNvSpPr/>
          <p:nvPr/>
        </p:nvSpPr>
        <p:spPr>
          <a:xfrm>
            <a:off x="3006613" y="2955254"/>
            <a:ext cx="1019932" cy="918084"/>
          </a:xfrm>
          <a:prstGeom prst="ellipse">
            <a:avLst/>
          </a:prstGeom>
          <a:solidFill>
            <a:srgbClr val="FFD2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8C447D-911C-4426-871C-731B1704636B}"/>
              </a:ext>
            </a:extLst>
          </p:cNvPr>
          <p:cNvSpPr txBox="1"/>
          <p:nvPr/>
        </p:nvSpPr>
        <p:spPr>
          <a:xfrm>
            <a:off x="3898234" y="3002279"/>
            <a:ext cx="616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40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ພາກວິເຄາະ </a:t>
            </a:r>
            <a:r>
              <a:rPr lang="en-US" sz="4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en-US" sz="40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40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ແລະ </a:t>
            </a:r>
            <a:r>
              <a:rPr lang="en-US" sz="4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endParaRPr lang="en-US" sz="40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C67ED6-E290-4737-9E98-A380C2F7B696}"/>
              </a:ext>
            </a:extLst>
          </p:cNvPr>
          <p:cNvCxnSpPr>
            <a:cxnSpLocks/>
          </p:cNvCxnSpPr>
          <p:nvPr/>
        </p:nvCxnSpPr>
        <p:spPr>
          <a:xfrm>
            <a:off x="4255147" y="3682704"/>
            <a:ext cx="55385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NUOL LOGO">
            <a:extLst>
              <a:ext uri="{FF2B5EF4-FFF2-40B4-BE49-F238E27FC236}">
                <a16:creationId xmlns:a16="http://schemas.microsoft.com/office/drawing/2014/main" id="{AE73DDFD-5A2D-4DF8-A35A-B3D0208F884E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579" y="471406"/>
            <a:ext cx="904272" cy="1140826"/>
          </a:xfrm>
          <a:prstGeom prst="rect">
            <a:avLst/>
          </a:prstGeom>
          <a:noFill/>
        </p:spPr>
      </p:pic>
      <p:pic>
        <p:nvPicPr>
          <p:cNvPr id="53" name="Picture 52" descr="NUOL LOGO">
            <a:extLst>
              <a:ext uri="{FF2B5EF4-FFF2-40B4-BE49-F238E27FC236}">
                <a16:creationId xmlns:a16="http://schemas.microsoft.com/office/drawing/2014/main" id="{5E9F10DB-E8A3-41B1-B45F-21CC14F2A122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24" y="481229"/>
            <a:ext cx="904272" cy="1140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6783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497594" y="426967"/>
            <a:ext cx="449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65D32F6-839C-41EB-8B00-470CADFF06B8}"/>
              </a:ext>
            </a:extLst>
          </p:cNvPr>
          <p:cNvPicPr/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633" y="4561483"/>
            <a:ext cx="2207453" cy="165428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56D7D74-4A8F-4963-954E-93A6B1D384CA}"/>
              </a:ext>
            </a:extLst>
          </p:cNvPr>
          <p:cNvPicPr/>
          <p:nvPr/>
        </p:nvPicPr>
        <p:blipFill>
          <a:blip r:embed="rId29" cstate="print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761" y="2792253"/>
            <a:ext cx="1802934" cy="167934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CC8E31B-0BB3-4E8E-BAA9-A60A9B2857AF}"/>
              </a:ext>
            </a:extLst>
          </p:cNvPr>
          <p:cNvPicPr/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21" y="3111137"/>
            <a:ext cx="1391854" cy="1391854"/>
          </a:xfrm>
          <a:prstGeom prst="rect">
            <a:avLst/>
          </a:prstGeom>
        </p:spPr>
      </p:pic>
      <p:sp>
        <p:nvSpPr>
          <p:cNvPr id="54" name="Text Box 2">
            <a:extLst>
              <a:ext uri="{FF2B5EF4-FFF2-40B4-BE49-F238E27FC236}">
                <a16:creationId xmlns:a16="http://schemas.microsoft.com/office/drawing/2014/main" id="{E454607D-6658-4A17-A9D9-FD60191C9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7659" y="6222303"/>
            <a:ext cx="107795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ພະນັກງານ</a:t>
            </a:r>
            <a:r>
              <a:rPr lang="en-GB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55" name="Text Box 2">
            <a:extLst>
              <a:ext uri="{FF2B5EF4-FFF2-40B4-BE49-F238E27FC236}">
                <a16:creationId xmlns:a16="http://schemas.microsoft.com/office/drawing/2014/main" id="{E1D51708-911B-4A6C-BB8A-FA91E2F21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0251" y="4362048"/>
            <a:ext cx="107795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b="1" dirty="0">
                <a:solidFill>
                  <a:schemeClr val="bg1"/>
                </a:solidFill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ຜູ້ບໍລິຫານ</a:t>
            </a:r>
            <a:r>
              <a:rPr lang="en-GB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56" name="Text Box 2">
            <a:extLst>
              <a:ext uri="{FF2B5EF4-FFF2-40B4-BE49-F238E27FC236}">
                <a16:creationId xmlns:a16="http://schemas.microsoft.com/office/drawing/2014/main" id="{9BB39CDF-87EB-44F1-ACF6-40865CB2A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311" y="4434995"/>
            <a:ext cx="946169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ລູກຄ້າ</a:t>
            </a:r>
            <a:r>
              <a:rPr lang="en-GB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pic>
        <p:nvPicPr>
          <p:cNvPr id="1026" name="Picture 2" descr="Event Booking System - Easy Reservation &amp;amp; Ticketing | ROVERD">
            <a:extLst>
              <a:ext uri="{FF2B5EF4-FFF2-40B4-BE49-F238E27FC236}">
                <a16:creationId xmlns:a16="http://schemas.microsoft.com/office/drawing/2014/main" id="{A7855988-F43E-411E-BC55-FA36D6AB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943" y="1203960"/>
            <a:ext cx="1966331" cy="112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 Box 2">
            <a:extLst>
              <a:ext uri="{FF2B5EF4-FFF2-40B4-BE49-F238E27FC236}">
                <a16:creationId xmlns:a16="http://schemas.microsoft.com/office/drawing/2014/main" id="{8B5DD578-BE07-48C3-9E95-A632EC277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048" y="2332663"/>
            <a:ext cx="1838226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ລະບົບຈອງປີ້ລົດເມສາຍໃຕ້ແບບອອນລາຍ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8788C-85C3-4CD2-9043-A9C57199E413}"/>
              </a:ext>
            </a:extLst>
          </p:cNvPr>
          <p:cNvCxnSpPr>
            <a:cxnSpLocks/>
          </p:cNvCxnSpPr>
          <p:nvPr/>
        </p:nvCxnSpPr>
        <p:spPr>
          <a:xfrm flipV="1">
            <a:off x="6177780" y="3257970"/>
            <a:ext cx="0" cy="968353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B9A492-7868-4589-9CEE-BDAE459AFA22}"/>
              </a:ext>
            </a:extLst>
          </p:cNvPr>
          <p:cNvCxnSpPr>
            <a:cxnSpLocks/>
          </p:cNvCxnSpPr>
          <p:nvPr/>
        </p:nvCxnSpPr>
        <p:spPr>
          <a:xfrm>
            <a:off x="6536788" y="3257971"/>
            <a:ext cx="0" cy="1054015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55C20CB-CCCC-4C11-B89B-2C8CA3B56709}"/>
              </a:ext>
            </a:extLst>
          </p:cNvPr>
          <p:cNvCxnSpPr>
            <a:cxnSpLocks/>
          </p:cNvCxnSpPr>
          <p:nvPr/>
        </p:nvCxnSpPr>
        <p:spPr>
          <a:xfrm>
            <a:off x="8158650" y="2154583"/>
            <a:ext cx="1899750" cy="809498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906F09-B48D-4FF1-B539-79C720E7F1D9}"/>
              </a:ext>
            </a:extLst>
          </p:cNvPr>
          <p:cNvCxnSpPr>
            <a:cxnSpLocks/>
          </p:cNvCxnSpPr>
          <p:nvPr/>
        </p:nvCxnSpPr>
        <p:spPr>
          <a:xfrm flipH="1" flipV="1">
            <a:off x="7999035" y="2525567"/>
            <a:ext cx="1809578" cy="732403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1DADC16-C40D-4EB8-91EB-20EE116542C0}"/>
              </a:ext>
            </a:extLst>
          </p:cNvPr>
          <p:cNvCxnSpPr>
            <a:cxnSpLocks/>
          </p:cNvCxnSpPr>
          <p:nvPr/>
        </p:nvCxnSpPr>
        <p:spPr>
          <a:xfrm flipV="1">
            <a:off x="2993652" y="1857019"/>
            <a:ext cx="1836506" cy="881007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6A77C4F-5F3B-4C42-92B1-0E172A0FE227}"/>
              </a:ext>
            </a:extLst>
          </p:cNvPr>
          <p:cNvCxnSpPr>
            <a:cxnSpLocks/>
          </p:cNvCxnSpPr>
          <p:nvPr/>
        </p:nvCxnSpPr>
        <p:spPr>
          <a:xfrm flipH="1">
            <a:off x="3211057" y="2211756"/>
            <a:ext cx="1824068" cy="820121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2">
            <a:extLst>
              <a:ext uri="{FF2B5EF4-FFF2-40B4-BE49-F238E27FC236}">
                <a16:creationId xmlns:a16="http://schemas.microsoft.com/office/drawing/2014/main" id="{AD0A46B2-1D40-4531-80F6-C86107D19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201" y="3703595"/>
            <a:ext cx="148158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ຢືນຢັນການຊຳລະ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66" name="Text Box 2">
            <a:extLst>
              <a:ext uri="{FF2B5EF4-FFF2-40B4-BE49-F238E27FC236}">
                <a16:creationId xmlns:a16="http://schemas.microsoft.com/office/drawing/2014/main" id="{B1CA7A6A-82EE-4DE6-8530-FCE4D089D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916" y="3708955"/>
            <a:ext cx="148158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ຂໍ້ມູນ</a:t>
            </a: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ການຊຳລະ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67" name="Text Box 2">
            <a:extLst>
              <a:ext uri="{FF2B5EF4-FFF2-40B4-BE49-F238E27FC236}">
                <a16:creationId xmlns:a16="http://schemas.microsoft.com/office/drawing/2014/main" id="{5981F938-D559-4541-8F5D-7F50B8F12AA2}"/>
              </a:ext>
            </a:extLst>
          </p:cNvPr>
          <p:cNvSpPr txBox="1">
            <a:spLocks noChangeArrowheads="1"/>
          </p:cNvSpPr>
          <p:nvPr/>
        </p:nvSpPr>
        <p:spPr bwMode="auto">
          <a:xfrm rot="20090195">
            <a:off x="3222982" y="1889411"/>
            <a:ext cx="966325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ຈອງປີ້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68" name="Text Box 2">
            <a:extLst>
              <a:ext uri="{FF2B5EF4-FFF2-40B4-BE49-F238E27FC236}">
                <a16:creationId xmlns:a16="http://schemas.microsoft.com/office/drawing/2014/main" id="{8A81C328-1659-4E26-A418-4943380C60F1}"/>
              </a:ext>
            </a:extLst>
          </p:cNvPr>
          <p:cNvSpPr txBox="1">
            <a:spLocks noChangeArrowheads="1"/>
          </p:cNvSpPr>
          <p:nvPr/>
        </p:nvSpPr>
        <p:spPr bwMode="auto">
          <a:xfrm rot="20090195">
            <a:off x="3335277" y="2773775"/>
            <a:ext cx="143447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ຂໍ້ມູນການຈອງ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69" name="Text Box 2">
            <a:extLst>
              <a:ext uri="{FF2B5EF4-FFF2-40B4-BE49-F238E27FC236}">
                <a16:creationId xmlns:a16="http://schemas.microsoft.com/office/drawing/2014/main" id="{BC78FE8A-7258-4CAE-A12C-61CAE2F7472E}"/>
              </a:ext>
            </a:extLst>
          </p:cNvPr>
          <p:cNvSpPr txBox="1">
            <a:spLocks noChangeArrowheads="1"/>
          </p:cNvSpPr>
          <p:nvPr/>
        </p:nvSpPr>
        <p:spPr bwMode="auto">
          <a:xfrm rot="1264502">
            <a:off x="8435807" y="2088482"/>
            <a:ext cx="148158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ລາຍງານຂໍ້ມູນ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71" name="Text Box 2">
            <a:extLst>
              <a:ext uri="{FF2B5EF4-FFF2-40B4-BE49-F238E27FC236}">
                <a16:creationId xmlns:a16="http://schemas.microsoft.com/office/drawing/2014/main" id="{80B47CBD-3F90-4B2D-9F54-0D5B71AE9386}"/>
              </a:ext>
            </a:extLst>
          </p:cNvPr>
          <p:cNvSpPr txBox="1">
            <a:spLocks noChangeArrowheads="1"/>
          </p:cNvSpPr>
          <p:nvPr/>
        </p:nvSpPr>
        <p:spPr bwMode="auto">
          <a:xfrm rot="1264502">
            <a:off x="8049872" y="3019531"/>
            <a:ext cx="148158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ຈັດການຂໍ້ມູນ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19D11AA-E178-4356-979B-A7874EF81CC8}"/>
              </a:ext>
            </a:extLst>
          </p:cNvPr>
          <p:cNvSpPr/>
          <p:nvPr/>
        </p:nvSpPr>
        <p:spPr>
          <a:xfrm>
            <a:off x="1932319" y="345804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99DE041-1F2B-4D00-B5F1-CA82D334CD52}"/>
              </a:ext>
            </a:extLst>
          </p:cNvPr>
          <p:cNvPicPr/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632" y="4561483"/>
            <a:ext cx="2207453" cy="165428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4E431E8-2502-484E-A3A5-72DB8A0429B0}"/>
              </a:ext>
            </a:extLst>
          </p:cNvPr>
          <p:cNvPicPr/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20" y="3111137"/>
            <a:ext cx="1391854" cy="1391854"/>
          </a:xfrm>
          <a:prstGeom prst="rect">
            <a:avLst/>
          </a:prstGeom>
        </p:spPr>
      </p:pic>
      <p:sp>
        <p:nvSpPr>
          <p:cNvPr id="57" name="Text Box 2">
            <a:extLst>
              <a:ext uri="{FF2B5EF4-FFF2-40B4-BE49-F238E27FC236}">
                <a16:creationId xmlns:a16="http://schemas.microsoft.com/office/drawing/2014/main" id="{5D47EED4-54B1-47D1-B846-4504144DE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7658" y="6222303"/>
            <a:ext cx="107795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ພະນັກງານ</a:t>
            </a:r>
            <a:r>
              <a:rPr lang="en-GB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70" name="Text Box 2">
            <a:extLst>
              <a:ext uri="{FF2B5EF4-FFF2-40B4-BE49-F238E27FC236}">
                <a16:creationId xmlns:a16="http://schemas.microsoft.com/office/drawing/2014/main" id="{106D2372-0217-487A-826B-D0BF20A71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310" y="4434995"/>
            <a:ext cx="946169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ລູກຄ້າ</a:t>
            </a:r>
            <a:r>
              <a:rPr lang="en-GB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D0FE489-4931-49EB-90A6-7885B3B86976}"/>
              </a:ext>
            </a:extLst>
          </p:cNvPr>
          <p:cNvCxnSpPr>
            <a:cxnSpLocks/>
          </p:cNvCxnSpPr>
          <p:nvPr/>
        </p:nvCxnSpPr>
        <p:spPr>
          <a:xfrm flipV="1">
            <a:off x="2993651" y="1857019"/>
            <a:ext cx="1836506" cy="881007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8B4106-C149-4916-B397-A04A047D5F78}"/>
              </a:ext>
            </a:extLst>
          </p:cNvPr>
          <p:cNvCxnSpPr>
            <a:cxnSpLocks/>
          </p:cNvCxnSpPr>
          <p:nvPr/>
        </p:nvCxnSpPr>
        <p:spPr>
          <a:xfrm flipH="1">
            <a:off x="3211056" y="2211756"/>
            <a:ext cx="1824068" cy="820121"/>
          </a:xfrm>
          <a:prstGeom prst="straightConnector1">
            <a:avLst/>
          </a:prstGeom>
          <a:ln w="57150">
            <a:solidFill>
              <a:srgbClr val="FFD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2">
            <a:extLst>
              <a:ext uri="{FF2B5EF4-FFF2-40B4-BE49-F238E27FC236}">
                <a16:creationId xmlns:a16="http://schemas.microsoft.com/office/drawing/2014/main" id="{BF3269D0-FE8D-45D2-9583-A0C283E52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200" y="3703595"/>
            <a:ext cx="148158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ຢືນຢັນການຊຳລະ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75" name="Text Box 2">
            <a:extLst>
              <a:ext uri="{FF2B5EF4-FFF2-40B4-BE49-F238E27FC236}">
                <a16:creationId xmlns:a16="http://schemas.microsoft.com/office/drawing/2014/main" id="{9E6F7E6A-AB41-457D-973E-2C64A397543A}"/>
              </a:ext>
            </a:extLst>
          </p:cNvPr>
          <p:cNvSpPr txBox="1">
            <a:spLocks noChangeArrowheads="1"/>
          </p:cNvSpPr>
          <p:nvPr/>
        </p:nvSpPr>
        <p:spPr bwMode="auto">
          <a:xfrm rot="20090195">
            <a:off x="3222981" y="1889411"/>
            <a:ext cx="966325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ຈອງປີ້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7F7BC3C4-B531-41D9-86D3-B39861482E0B}"/>
              </a:ext>
            </a:extLst>
          </p:cNvPr>
          <p:cNvSpPr txBox="1">
            <a:spLocks noChangeArrowheads="1"/>
          </p:cNvSpPr>
          <p:nvPr/>
        </p:nvSpPr>
        <p:spPr bwMode="auto">
          <a:xfrm rot="20090195">
            <a:off x="3335276" y="2773775"/>
            <a:ext cx="1434474" cy="38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lo-LA" sz="1600" b="1" dirty="0">
                <a:solidFill>
                  <a:schemeClr val="bg1"/>
                </a:solidFill>
                <a:effectLst/>
                <a:latin typeface="Noto Sans Lao" panose="020B0502040504020204" pitchFamily="34" charset="0"/>
                <a:ea typeface="SimSun" panose="02010600030101010101" pitchFamily="2" charset="-122"/>
                <a:cs typeface="Noto Sans Lao" panose="020B0502040504020204" pitchFamily="34" charset="0"/>
              </a:rPr>
              <a:t>ຂໍ້ມູນການຈອງ</a:t>
            </a:r>
            <a:endParaRPr lang="en-GB" sz="1600" dirty="0">
              <a:solidFill>
                <a:schemeClr val="bg1"/>
              </a:solidFill>
              <a:effectLst/>
              <a:latin typeface="Noto Sans Lao" panose="020B0502040504020204" pitchFamily="34" charset="0"/>
              <a:ea typeface="SimSun" panose="02010600030101010101" pitchFamily="2" charset="-122"/>
              <a:cs typeface="Noto Sans Lao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8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249849" y="250531"/>
            <a:ext cx="657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ລາຍລະອຽດທີ່ກ່ຽວຂ້ອງກັບລະບົບ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701C56-662E-41C6-919C-0735E20C6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483189"/>
              </p:ext>
            </p:extLst>
          </p:nvPr>
        </p:nvGraphicFramePr>
        <p:xfrm>
          <a:off x="2416583" y="1097029"/>
          <a:ext cx="8843964" cy="5491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851">
                  <a:extLst>
                    <a:ext uri="{9D8B030D-6E8A-4147-A177-3AD203B41FA5}">
                      <a16:colId xmlns:a16="http://schemas.microsoft.com/office/drawing/2014/main" val="2708003894"/>
                    </a:ext>
                  </a:extLst>
                </a:gridCol>
                <a:gridCol w="3454351">
                  <a:extLst>
                    <a:ext uri="{9D8B030D-6E8A-4147-A177-3AD203B41FA5}">
                      <a16:colId xmlns:a16="http://schemas.microsoft.com/office/drawing/2014/main" val="2223105687"/>
                    </a:ext>
                  </a:extLst>
                </a:gridCol>
                <a:gridCol w="3714762">
                  <a:extLst>
                    <a:ext uri="{9D8B030D-6E8A-4147-A177-3AD203B41FA5}">
                      <a16:colId xmlns:a16="http://schemas.microsoft.com/office/drawing/2014/main" val="1830010906"/>
                    </a:ext>
                  </a:extLst>
                </a:gridCol>
              </a:tblGrid>
              <a:tr h="3516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 Entity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244" marR="6124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244" marR="6124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Store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244" marR="61244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595776"/>
                  </a:ext>
                </a:extLst>
              </a:tr>
              <a:tr h="51402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ລູກຄ້າ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ພະນັກງານ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ຜູ້ບໍລິຫານ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ea typeface="SimSun" panose="02010600030101010101" pitchFamily="2" charset="-122"/>
                        <a:cs typeface="Noto Sans Lao" panose="020B0502040504020204" pitchFamily="34" charset="0"/>
                      </a:endParaRPr>
                    </a:p>
                  </a:txBody>
                  <a:tcPr marL="61244" marR="61244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ຈັດການຂໍ້ມູນພື້ນຖານ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71438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1.1 ຈັດການຂໍ້ມູນພະນັກງານ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71438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ຈັດການຂໍ້ມູນບໍລິສັດ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71438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ຈັດການຂໍ້ມູນປະເພດລົດ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71438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 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ຈັດການຂໍ້ມູນລົດ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71438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ຈັດການຂໍ້ມູນສາຍທາງ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ລົງທະບຽນ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85725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 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ສະມັກສະມາຊິກ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ບໍລິການ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271463" lvl="1" indent="-185738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ຈອງປີ້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271463" lvl="1" indent="-185738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ອອກປີ້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ລາຍງານ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85725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ຂໍ້ມູນການຈອງ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85725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ຂໍ້ມູນພະນັກງານ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85725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ຂໍ້ມູນສາຍທາງ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85725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ຂໍ້ມູນລົດ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 marL="382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3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244" marR="61244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ຂໍ້ມູນພະນັກງານ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ຂໍ້ມູນລູກຄ້າ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ຂໍ້ມູນບໍລິສັດ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ຂໍ້ມູນລົດ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ຂໍ້ມູນປະເພດລົດ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D6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ຂໍ້ມູນບ່ອນນັ່ງ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D7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ຂໍ້ມູນສາຍທາງ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D8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ຂໍ້ມູນເວລາລົດອອກ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D9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ຂໍ້ມູນການຈອງ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D10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ຂໍ້ມູນລາຍລະອຽດການຈອງ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D11</a:t>
                      </a: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 </a:t>
                      </a:r>
                      <a:r>
                        <a:rPr lang="lo-LA" sz="1800" dirty="0">
                          <a:solidFill>
                            <a:schemeClr val="bg2"/>
                          </a:solidFill>
                          <a:effectLst/>
                          <a:latin typeface="Noto Sans Lao" panose="020B0502040504020204" pitchFamily="34" charset="0"/>
                          <a:cs typeface="Noto Sans Lao" panose="020B0502040504020204" pitchFamily="34" charset="0"/>
                        </a:rPr>
                        <a:t>ຂໍ້ມູນອອກປີ້</a:t>
                      </a:r>
                      <a:endParaRPr lang="en-GB" sz="1800" dirty="0">
                        <a:solidFill>
                          <a:schemeClr val="bg2"/>
                        </a:solidFill>
                        <a:effectLst/>
                        <a:latin typeface="Noto Sans Lao" panose="020B0502040504020204" pitchFamily="34" charset="0"/>
                        <a:cs typeface="Noto Sans Lao" panose="020B0502040504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lo-LA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244" marR="61244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298012"/>
                  </a:ext>
                </a:extLst>
              </a:tr>
            </a:tbl>
          </a:graphicData>
        </a:graphic>
      </p:graphicFrame>
      <p:sp>
        <p:nvSpPr>
          <p:cNvPr id="46" name="Oval 45">
            <a:extLst>
              <a:ext uri="{FF2B5EF4-FFF2-40B4-BE49-F238E27FC236}">
                <a16:creationId xmlns:a16="http://schemas.microsoft.com/office/drawing/2014/main" id="{8D67C796-1380-425D-B01E-46A060290EB1}"/>
              </a:ext>
            </a:extLst>
          </p:cNvPr>
          <p:cNvSpPr/>
          <p:nvPr/>
        </p:nvSpPr>
        <p:spPr>
          <a:xfrm>
            <a:off x="1836065" y="117202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7166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449466" y="192035"/>
            <a:ext cx="732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ແຜນວາດເນື້ອຫາ </a:t>
            </a:r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(Context Diagram)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A74C3-64D2-4D6F-9FE4-715AD1064910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t="14000"/>
          <a:stretch/>
        </p:blipFill>
        <p:spPr>
          <a:xfrm>
            <a:off x="3357563" y="991444"/>
            <a:ext cx="7105650" cy="5597525"/>
          </a:xfrm>
          <a:prstGeom prst="rect">
            <a:avLst/>
          </a:prstGeom>
          <a:pattFill prst="pct5">
            <a:fgClr>
              <a:schemeClr val="accent1">
                <a:lumMod val="50000"/>
              </a:schemeClr>
            </a:fgClr>
            <a:bgClr>
              <a:schemeClr val="bg1"/>
            </a:bgClr>
          </a:pattFill>
          <a:ln>
            <a:solidFill>
              <a:schemeClr val="lt1"/>
            </a:solidFill>
          </a:ln>
          <a:effectLst>
            <a:softEdge rad="112500"/>
          </a:effectLst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07A35536-B05C-47E8-AB06-F6482385D33E}"/>
              </a:ext>
            </a:extLst>
          </p:cNvPr>
          <p:cNvSpPr/>
          <p:nvPr/>
        </p:nvSpPr>
        <p:spPr>
          <a:xfrm>
            <a:off x="1836065" y="117202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22883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615505" y="219329"/>
            <a:ext cx="636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D790EB2-D3B4-4B5B-A143-BBC211770759}"/>
              </a:ext>
            </a:extLst>
          </p:cNvPr>
          <p:cNvSpPr/>
          <p:nvPr/>
        </p:nvSpPr>
        <p:spPr>
          <a:xfrm>
            <a:off x="1836065" y="117202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CCD77-44B4-425A-B076-DEC397F6E36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989802" y="1191130"/>
            <a:ext cx="9656192" cy="52698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3556382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663633" y="250531"/>
            <a:ext cx="7021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ຕໍ່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2AD84-86C7-41A0-8B75-81A0585854A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21610" y="2086183"/>
            <a:ext cx="10472262" cy="3441028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5366F444-0A7F-41D3-B5E7-6B719BF195AA}"/>
              </a:ext>
            </a:extLst>
          </p:cNvPr>
          <p:cNvSpPr/>
          <p:nvPr/>
        </p:nvSpPr>
        <p:spPr>
          <a:xfrm>
            <a:off x="1836065" y="117202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56156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555791" y="250531"/>
            <a:ext cx="729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ຕໍ່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8D3B05-4B2D-48EA-9FCB-AFC7C5E4AA4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33287" y="1063705"/>
            <a:ext cx="9227260" cy="5558590"/>
          </a:xfrm>
          <a:prstGeom prst="rect">
            <a:avLst/>
          </a:prstGeom>
          <a:noFill/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AB2FB2F9-9DD3-4B67-8793-A49297E2A907}"/>
              </a:ext>
            </a:extLst>
          </p:cNvPr>
          <p:cNvSpPr/>
          <p:nvPr/>
        </p:nvSpPr>
        <p:spPr>
          <a:xfrm>
            <a:off x="1836065" y="117202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78632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627537" y="207475"/>
            <a:ext cx="735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ຕໍ່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BE246-FBFE-456B-A894-7F0C8700533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58000" y="1443791"/>
            <a:ext cx="9206974" cy="495701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E0E322FB-32F6-4053-BA93-7AC5F3375D74}"/>
              </a:ext>
            </a:extLst>
          </p:cNvPr>
          <p:cNvSpPr/>
          <p:nvPr/>
        </p:nvSpPr>
        <p:spPr>
          <a:xfrm>
            <a:off x="1836065" y="117202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9043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36A386AC-0495-441E-97F3-614B0289D9AA}"/>
              </a:ext>
            </a:extLst>
          </p:cNvPr>
          <p:cNvSpPr txBox="1"/>
          <p:nvPr/>
        </p:nvSpPr>
        <p:spPr>
          <a:xfrm>
            <a:off x="4019389" y="264461"/>
            <a:ext cx="512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48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ຫົວຂໍ້ນຳສະເໜີ</a:t>
            </a:r>
            <a:endParaRPr lang="en-LT" sz="48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816484-031C-48ED-B88C-C7CEE1D79915}"/>
              </a:ext>
            </a:extLst>
          </p:cNvPr>
          <p:cNvCxnSpPr>
            <a:cxnSpLocks/>
          </p:cNvCxnSpPr>
          <p:nvPr/>
        </p:nvCxnSpPr>
        <p:spPr>
          <a:xfrm>
            <a:off x="4259831" y="968689"/>
            <a:ext cx="449785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4">
            <a:extLst>
              <a:ext uri="{FF2B5EF4-FFF2-40B4-BE49-F238E27FC236}">
                <a16:creationId xmlns:a16="http://schemas.microsoft.com/office/drawing/2014/main" id="{D1D6482C-B05F-41BA-883D-D9EFBC4CD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042" y="1742764"/>
            <a:ext cx="10351893" cy="614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ປະຫວັດຄວາມເປັນມາ ແລະ ຄວາມສຳຄັນຂອງບັນຫາ.</a:t>
            </a:r>
            <a:r>
              <a:rPr lang="lo-LA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	</a:t>
            </a:r>
            <a:endParaRPr lang="en-US" sz="2400" dirty="0">
              <a:solidFill>
                <a:schemeClr val="bg2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kumimoji="0" lang="lo-LA" sz="2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ຈຸດປະສົງຂອງການ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ຂຽນໂຄງການ</a:t>
            </a:r>
            <a:r>
              <a:rPr kumimoji="0" lang="lo-LA" sz="2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.	</a:t>
            </a:r>
            <a:r>
              <a:rPr kumimoji="0" lang="lo-LA" sz="2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	</a:t>
            </a:r>
            <a:endParaRPr lang="lo-LA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ຂອບເຂດຂອງການສຶກສາໂຄງການ.</a:t>
            </a:r>
            <a:r>
              <a:rPr lang="lo-LA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	</a:t>
            </a:r>
            <a:endParaRPr kumimoji="0" lang="lo-LA" sz="24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2"/>
                </a:solidFill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ຜົນທີ່ໄດ້ຮັບຈາກໂຄງການ.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ພາກວິເຄາະ 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ແລະ</a:t>
            </a:r>
            <a:r>
              <a:rPr lang="en-US" sz="24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.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o-LA" sz="24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o-LA" sz="2400" dirty="0">
                <a:solidFill>
                  <a:schemeClr val="bg2"/>
                </a:solidFill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ສະຫຼຸບ</a:t>
            </a:r>
            <a:endParaRPr kumimoji="0" lang="lo-LA" sz="24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Noto Sans Lao" panose="020B0502040504020204" pitchFamily="34" charset="0"/>
              <a:ea typeface="Calibri" panose="020F0502020204030204" pitchFamily="34" charset="0"/>
              <a:cs typeface="Noto Sans Lao" panose="020B0502040504020204" pitchFamily="34" charset="0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lo-LA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 Web Site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lo-LA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endParaRPr lang="lo-LA" sz="2400" dirty="0">
              <a:solidFill>
                <a:schemeClr val="bg2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lo-LA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endParaRPr lang="en-US" sz="2400" dirty="0">
              <a:solidFill>
                <a:schemeClr val="bg2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endParaRPr lang="lo-LA" sz="2400" dirty="0">
              <a:solidFill>
                <a:schemeClr val="bg2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1196B8-E82B-43C4-84B5-42FDA360E78B}"/>
              </a:ext>
            </a:extLst>
          </p:cNvPr>
          <p:cNvSpPr/>
          <p:nvPr/>
        </p:nvSpPr>
        <p:spPr>
          <a:xfrm>
            <a:off x="2415382" y="1895476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BBA0C5-2473-496F-A10C-558553506504}"/>
              </a:ext>
            </a:extLst>
          </p:cNvPr>
          <p:cNvSpPr/>
          <p:nvPr/>
        </p:nvSpPr>
        <p:spPr>
          <a:xfrm>
            <a:off x="2429614" y="2454475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3756C9A-FFF7-46B2-9819-EE341C9D230F}"/>
              </a:ext>
            </a:extLst>
          </p:cNvPr>
          <p:cNvSpPr/>
          <p:nvPr/>
        </p:nvSpPr>
        <p:spPr>
          <a:xfrm>
            <a:off x="2429614" y="2977054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1E1566-87E9-4362-B4CF-189435840E20}"/>
              </a:ext>
            </a:extLst>
          </p:cNvPr>
          <p:cNvSpPr/>
          <p:nvPr/>
        </p:nvSpPr>
        <p:spPr>
          <a:xfrm>
            <a:off x="2429614" y="3534418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9383700-2D88-4E7D-AB42-41195C17674F}"/>
              </a:ext>
            </a:extLst>
          </p:cNvPr>
          <p:cNvSpPr/>
          <p:nvPr/>
        </p:nvSpPr>
        <p:spPr>
          <a:xfrm>
            <a:off x="2429614" y="4090783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09A411E-D6AA-495A-8DFB-F2F94757CFE9}"/>
              </a:ext>
            </a:extLst>
          </p:cNvPr>
          <p:cNvSpPr/>
          <p:nvPr/>
        </p:nvSpPr>
        <p:spPr>
          <a:xfrm>
            <a:off x="2415382" y="4668990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7BBC2B-312D-466E-A10A-31613EE1834A}"/>
              </a:ext>
            </a:extLst>
          </p:cNvPr>
          <p:cNvSpPr/>
          <p:nvPr/>
        </p:nvSpPr>
        <p:spPr>
          <a:xfrm>
            <a:off x="2399984" y="5225355"/>
            <a:ext cx="440402" cy="4404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34009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663633" y="212228"/>
            <a:ext cx="715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ແຜນວາດລວມການໄຫຼຂໍ້ມູນ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3975F-BF64-4A97-A990-E08065ECFEC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764839" y="963490"/>
            <a:ext cx="8256086" cy="583168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E006854A-87F2-47FE-91FB-F98F521CB2E2}"/>
              </a:ext>
            </a:extLst>
          </p:cNvPr>
          <p:cNvSpPr/>
          <p:nvPr/>
        </p:nvSpPr>
        <p:spPr>
          <a:xfrm>
            <a:off x="1836065" y="117202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914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495634" y="207475"/>
            <a:ext cx="656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0A3DF-8E92-41C3-B9F9-8D8DD3429D5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340193" y="944079"/>
            <a:ext cx="4960218" cy="5873616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196AAA07-FAE3-4B1D-8E8B-A5D4A9E2331D}"/>
              </a:ext>
            </a:extLst>
          </p:cNvPr>
          <p:cNvSpPr/>
          <p:nvPr/>
        </p:nvSpPr>
        <p:spPr>
          <a:xfrm>
            <a:off x="1836065" y="117202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92756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764851" y="195443"/>
            <a:ext cx="719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ຕໍ່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DEA99-39B7-4126-AE91-D3520B5A429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294231" y="916129"/>
            <a:ext cx="6836358" cy="583101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2E3EADA3-E6E2-4286-AFB9-0455686C8CA3}"/>
              </a:ext>
            </a:extLst>
          </p:cNvPr>
          <p:cNvSpPr/>
          <p:nvPr/>
        </p:nvSpPr>
        <p:spPr>
          <a:xfrm>
            <a:off x="1836065" y="117202"/>
            <a:ext cx="928786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5622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887578" y="171201"/>
            <a:ext cx="703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ແຜນວາດການໄຫຼຂໍ້ມູນ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ລະດັບ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ຕໍ່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D0D27-622E-4E8F-A82B-9C1F49105F8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203031" y="908367"/>
            <a:ext cx="5277854" cy="5830956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4499E5A2-0B6B-4E4F-AC82-8079CECE6BF2}"/>
              </a:ext>
            </a:extLst>
          </p:cNvPr>
          <p:cNvSpPr/>
          <p:nvPr/>
        </p:nvSpPr>
        <p:spPr>
          <a:xfrm>
            <a:off x="1836065" y="117202"/>
            <a:ext cx="928786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66607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2593556" y="207600"/>
            <a:ext cx="531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ແຜນວາດຄວາມສຳພັນ 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D4EC3-2D14-48BF-BDB7-9C0070B1B07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07957" y="1091438"/>
            <a:ext cx="10523622" cy="5558962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A52F7777-5787-4D3E-80FB-47DDA763990E}"/>
              </a:ext>
            </a:extLst>
          </p:cNvPr>
          <p:cNvSpPr/>
          <p:nvPr/>
        </p:nvSpPr>
        <p:spPr>
          <a:xfrm>
            <a:off x="1836065" y="117202"/>
            <a:ext cx="928786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04327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17AC32F-87A9-4089-9B74-12D717BC30CC}"/>
              </a:ext>
            </a:extLst>
          </p:cNvPr>
          <p:cNvSpPr txBox="1"/>
          <p:nvPr/>
        </p:nvSpPr>
        <p:spPr>
          <a:xfrm>
            <a:off x="5693784" y="2747527"/>
            <a:ext cx="2771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72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ສະຫຼຸບ</a:t>
            </a:r>
            <a:endParaRPr lang="en-US" sz="72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E6EC189-DA80-4756-A047-E93167FB390F}"/>
              </a:ext>
            </a:extLst>
          </p:cNvPr>
          <p:cNvSpPr/>
          <p:nvPr/>
        </p:nvSpPr>
        <p:spPr>
          <a:xfrm>
            <a:off x="4540607" y="2916879"/>
            <a:ext cx="1019932" cy="918084"/>
          </a:xfrm>
          <a:prstGeom prst="ellipse">
            <a:avLst/>
          </a:prstGeom>
          <a:solidFill>
            <a:srgbClr val="FFD2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31842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A7F8F846-46EC-46A4-B8F3-4B3A00C445AB}"/>
              </a:ext>
            </a:extLst>
          </p:cNvPr>
          <p:cNvSpPr/>
          <p:nvPr/>
        </p:nvSpPr>
        <p:spPr>
          <a:xfrm>
            <a:off x="1607466" y="393726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ED9A23-908D-4F0C-BCC9-82C046555435}"/>
              </a:ext>
            </a:extLst>
          </p:cNvPr>
          <p:cNvSpPr txBox="1"/>
          <p:nvPr/>
        </p:nvSpPr>
        <p:spPr>
          <a:xfrm>
            <a:off x="2398142" y="466929"/>
            <a:ext cx="394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ສະຫຼຸບຜົນການສຶກສາ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F3FE4-5D64-4803-BFD0-35A204961CE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667" b="95833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3348" y="1643595"/>
            <a:ext cx="1486582" cy="991052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996830F-8769-48B0-8E65-50F736EAE038}"/>
              </a:ext>
            </a:extLst>
          </p:cNvPr>
          <p:cNvSpPr txBox="1"/>
          <p:nvPr/>
        </p:nvSpPr>
        <p:spPr>
          <a:xfrm>
            <a:off x="2868448" y="1723622"/>
            <a:ext cx="9323551" cy="86177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ລະບົບຂາຍປີ້ລົດເມແບບອອນລາຍຊຶ່ງປະກອບມີ 4 ປະເພດຂໍ້ມູນຄື: ການຈັດການຂໍ້ມູນ, ສະໝັກສະມາຊິກ, ການບໍລິການ ແລະ ລາຍງານ.</a:t>
            </a:r>
            <a:endParaRPr lang="en-US" sz="2500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378DD6C-D271-4B0A-84FD-999F5403884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667" b="95833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5556" y="2787047"/>
            <a:ext cx="1486582" cy="991052"/>
          </a:xfrm>
          <a:prstGeom prst="rect">
            <a:avLst/>
          </a:prstGeom>
          <a:noFill/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F823D3E-C48B-43A7-B341-65908A048FBE}"/>
              </a:ext>
            </a:extLst>
          </p:cNvPr>
          <p:cNvSpPr txBox="1"/>
          <p:nvPr/>
        </p:nvSpPr>
        <p:spPr>
          <a:xfrm>
            <a:off x="2868449" y="2861677"/>
            <a:ext cx="9323551" cy="86177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ຜູ້ບໍລິຫານສະຖານນີສາມາດຈັດການຂໍ້ມູນຕ່າງໆກ່ຽວກັບສະຖານນີ, ສາມາດຈັດການຂໍ້ມູນສະມາຊິກຂອງຕົນໄດ້.</a:t>
            </a:r>
            <a:endParaRPr lang="en-US" sz="2500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7499ADE-A64B-4ADB-9B98-282B98FCEF6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667" b="95833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7426" y="3975421"/>
            <a:ext cx="1486582" cy="991052"/>
          </a:xfrm>
          <a:prstGeom prst="rect">
            <a:avLst/>
          </a:prstGeom>
          <a:noFill/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AB8F256-AD30-422E-B87D-AA6E8A1AF4EA}"/>
              </a:ext>
            </a:extLst>
          </p:cNvPr>
          <p:cNvSpPr txBox="1"/>
          <p:nvPr/>
        </p:nvSpPr>
        <p:spPr>
          <a:xfrm>
            <a:off x="2868447" y="4042023"/>
            <a:ext cx="9323551" cy="86177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ເປັນການທົດແທນການເຮັດວຽກໃນລະບົບເກົ່າໂດຍລະບົບໃໝ່ເພື່ອຫຼຸດຜ່ອນບັນຫາການເສຍຫາຍຂອງຂໍ້ມູນ.</a:t>
            </a:r>
            <a:endParaRPr lang="en-US" sz="2500" b="1" spc="3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8C22CD8-16CF-4220-83CA-93B37ADC6FB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667" b="95833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0850" y="5163795"/>
            <a:ext cx="1486582" cy="991052"/>
          </a:xfrm>
          <a:prstGeom prst="rect">
            <a:avLst/>
          </a:prstGeom>
          <a:noFill/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5D236E9-A887-4834-9BD1-9F253671BA3C}"/>
              </a:ext>
            </a:extLst>
          </p:cNvPr>
          <p:cNvSpPr txBox="1"/>
          <p:nvPr/>
        </p:nvSpPr>
        <p:spPr>
          <a:xfrm>
            <a:off x="2868446" y="5235715"/>
            <a:ext cx="9323551" cy="861774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ພວກຂ້າພະເຈົ້າໄດ້ອອກແບບໜ້າຟອມການປ້ອນຂໍ້ມູນຕ່າງໆຄື:</a:t>
            </a:r>
            <a:r>
              <a:rPr lang="en-US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5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ສ້າງຟອມຈັດການໄດ້ 5 ຟອມ, ຟອມການຄົ້ນຫາໄດ້ 5 ຟອມ ແລະ ພິມລາຍງານທັງໝົດໄດ້ 6 ລາຍງານ.</a:t>
            </a:r>
            <a:endParaRPr lang="en-US" sz="2500" dirty="0">
              <a:solidFill>
                <a:schemeClr val="bg2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62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1" grpId="0"/>
      <p:bldP spid="54" grpId="0"/>
      <p:bldP spid="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ED9A23-908D-4F0C-BCC9-82C046555435}"/>
              </a:ext>
            </a:extLst>
          </p:cNvPr>
          <p:cNvSpPr txBox="1"/>
          <p:nvPr/>
        </p:nvSpPr>
        <p:spPr>
          <a:xfrm>
            <a:off x="2595853" y="514698"/>
            <a:ext cx="4578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ຂໍ້ສະເໜີໃນການຄົ້ນຄວ້າຕໍ່ໄປ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404F9A-57E5-4592-B35B-FCEFC9624AC5}"/>
              </a:ext>
            </a:extLst>
          </p:cNvPr>
          <p:cNvSpPr/>
          <p:nvPr/>
        </p:nvSpPr>
        <p:spPr>
          <a:xfrm>
            <a:off x="1607466" y="393726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3583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1029269" y="5457103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600185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2" name="Graphic 41" descr="Upward trend">
            <a:hlinkClick r:id="rId11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3639" y="367093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4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9877" y="1312117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17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7756" y="2531332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2956089" y="2108826"/>
            <a:ext cx="8028742" cy="1862048"/>
          </a:xfrm>
          <a:prstGeom prst="rect">
            <a:avLst/>
          </a:prstGeom>
          <a:noFill/>
          <a:ln>
            <a:noFill/>
          </a:ln>
          <a:effectLst>
            <a:glow rad="1905000">
              <a:schemeClr val="accent1"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  <a:reflection stA="0" endPos="13000" dist="50800" dir="5400000" sy="-100000" algn="bl" rotWithShape="0"/>
            <a:softEdge rad="330200"/>
          </a:effectLst>
          <a:scene3d>
            <a:camera prst="orthographicFront"/>
            <a:lightRig rig="threePt" dir="t"/>
          </a:scene3d>
          <a:sp3d>
            <a:bevelT prst="angle"/>
            <a:bevelB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1500" b="1" spc="300" dirty="0">
                <a:solidFill>
                  <a:srgbClr val="FFC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Demo Time</a:t>
            </a:r>
            <a:endParaRPr lang="en-LT" sz="11500" b="1" spc="300" dirty="0">
              <a:solidFill>
                <a:srgbClr val="FFC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220686" y="384886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79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E6EC189-DA80-4756-A047-E93167FB390F}"/>
              </a:ext>
            </a:extLst>
          </p:cNvPr>
          <p:cNvSpPr/>
          <p:nvPr/>
        </p:nvSpPr>
        <p:spPr>
          <a:xfrm>
            <a:off x="1638103" y="2866402"/>
            <a:ext cx="1019932" cy="918084"/>
          </a:xfrm>
          <a:prstGeom prst="ellipse">
            <a:avLst/>
          </a:prstGeom>
          <a:solidFill>
            <a:srgbClr val="FFD2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8C447D-911C-4426-871C-731B1704636B}"/>
              </a:ext>
            </a:extLst>
          </p:cNvPr>
          <p:cNvSpPr txBox="1"/>
          <p:nvPr/>
        </p:nvSpPr>
        <p:spPr>
          <a:xfrm>
            <a:off x="2863516" y="3002279"/>
            <a:ext cx="9328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ປະຫວັດຄວາມເປັນມາ ແລະ ຄວາມສຳຄັນຂອງບັນຫາ.	</a:t>
            </a:r>
            <a:endParaRPr lang="en-LT" sz="40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C67ED6-E290-4737-9E98-A380C2F7B696}"/>
              </a:ext>
            </a:extLst>
          </p:cNvPr>
          <p:cNvCxnSpPr>
            <a:cxnSpLocks/>
          </p:cNvCxnSpPr>
          <p:nvPr/>
        </p:nvCxnSpPr>
        <p:spPr>
          <a:xfrm>
            <a:off x="2863516" y="3619204"/>
            <a:ext cx="907181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NUOL LOGO">
            <a:extLst>
              <a:ext uri="{FF2B5EF4-FFF2-40B4-BE49-F238E27FC236}">
                <a16:creationId xmlns:a16="http://schemas.microsoft.com/office/drawing/2014/main" id="{AE73DDFD-5A2D-4DF8-A35A-B3D0208F884E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579" y="471406"/>
            <a:ext cx="904272" cy="1140826"/>
          </a:xfrm>
          <a:prstGeom prst="rect">
            <a:avLst/>
          </a:prstGeom>
          <a:noFill/>
        </p:spPr>
      </p:pic>
      <p:pic>
        <p:nvPicPr>
          <p:cNvPr id="53" name="Picture 52" descr="NUOL LOGO">
            <a:extLst>
              <a:ext uri="{FF2B5EF4-FFF2-40B4-BE49-F238E27FC236}">
                <a16:creationId xmlns:a16="http://schemas.microsoft.com/office/drawing/2014/main" id="{5E9F10DB-E8A3-41B1-B45F-21CC14F2A122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24" y="481229"/>
            <a:ext cx="904272" cy="1140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1305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7EBFAD8-61F4-4EC7-A472-651EFC94A0CF}"/>
              </a:ext>
            </a:extLst>
          </p:cNvPr>
          <p:cNvSpPr txBox="1"/>
          <p:nvPr/>
        </p:nvSpPr>
        <p:spPr>
          <a:xfrm>
            <a:off x="1850028" y="981608"/>
            <a:ext cx="9822730" cy="312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	</a:t>
            </a:r>
            <a:r>
              <a:rPr lang="lo-LA" sz="19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ສະຖານນີຂົນສົ່ງໂດຍສານສາຍໃຕ້ເປັນບ່ອນບໍລິການຮັບສົ່ງຜູ້ໂດຍສານ, ສິນຄ້າວັດຖຸສິ່ງຂອງ ແລະ ສັດຈາກຈຸດໜຶ່ງໄປຫາອີກຈຸດໜຶ່ງຊຶ່ງສະຖານນີຂົນສົ່ງໂດຍສານທາງໄກສາຍໃຕ້ນີ້ແມ່ນໄດ້ສ້າງຕັ້ງຂຶ້ນໃນວັນທີ 1 ກັນຍາ 2</a:t>
            </a:r>
            <a:r>
              <a:rPr lang="en-US" sz="19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016</a:t>
            </a:r>
            <a:r>
              <a:rPr lang="lo-LA" sz="19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ເຊິ່ງມີລາຍລະອຽດດັ່ງລຸ່ມນີ້: ທີ່ຕັ້ງ ແລະ ພາລະບົດບາດ ຂອງສະຖານນີຂົນສົ່ງທາງໄກສາຍໃຕ້ແມ່ນສະຖານນີໜຶ່ງຊຶ່ງຕັ້ງຢູ່ ບ້ານ ສະພັງມຶກ, ເມືອງ ໄຊທານີ, ນະຄອນຫຼວງວຽງຈັນ, ຖະໜົນເລກທີ 4</a:t>
            </a:r>
            <a:r>
              <a:rPr lang="en-US" sz="19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lo-LA" sz="19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 ປີ ໃກ້ກັບສີ່ແຍກໄຟແດງດົງໂດກ. ສະຖານນີຂົນສົ່ງທາງໄກສາຍໃຕ້ປະກອບມີຫຼາຍໜ່ວຍງານຄື: ອຳນວຍການໃຫ່ຍມີ 1 ທ່ານ, ເລຂານຸການມີ 1 ທ່ານ, ໜ່ວຍງານແຜນການມີ 1 ທ່ານ, ໜ່ວຍງານຮັບຈ່າຍເງິນມີ 1 ທ່ານ, ໜ່ວຍງານບໍລິການຂາຍປີ້ມີ 7 ທ່ານ, ໜ່ວຍງານຮັກສາຄວາມປອດໄພມີ 6 ທ່ານ,ໜ່ວຍງານບໍລິການເຮືອນພັກມີ 8 ທ່ານ ແລະ ບັນດາບໍລິສັດຕ່າງໆ</a:t>
            </a:r>
            <a:endParaRPr lang="en-LT" sz="1900" b="1" spc="300" dirty="0">
              <a:solidFill>
                <a:schemeClr val="bg2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3AD8DA-B85E-4BEA-B89A-1A4110E321EB}"/>
              </a:ext>
            </a:extLst>
          </p:cNvPr>
          <p:cNvSpPr txBox="1"/>
          <p:nvPr/>
        </p:nvSpPr>
        <p:spPr>
          <a:xfrm>
            <a:off x="2502970" y="262036"/>
            <a:ext cx="4521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ປະຫວັດຄວາມເປັນມາ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B7D891-BE4B-496E-9BE0-06C5C15E31E1}"/>
              </a:ext>
            </a:extLst>
          </p:cNvPr>
          <p:cNvSpPr/>
          <p:nvPr/>
        </p:nvSpPr>
        <p:spPr>
          <a:xfrm>
            <a:off x="1932319" y="177360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C1D03-27A9-405B-97F7-45298FFC9CB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495674" y="3948968"/>
            <a:ext cx="4678414" cy="282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7EBFAD8-61F4-4EC7-A472-651EFC94A0CF}"/>
              </a:ext>
            </a:extLst>
          </p:cNvPr>
          <p:cNvSpPr txBox="1"/>
          <p:nvPr/>
        </p:nvSpPr>
        <p:spPr>
          <a:xfrm>
            <a:off x="1640119" y="4418565"/>
            <a:ext cx="10692249" cy="2687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	</a:t>
            </a:r>
            <a:r>
              <a:rPr lang="lo-LA" sz="19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ເນື່ອງຈາກວ່າການຈັດການຂໍ້ມູນ, ລາຍງານຂໍ້ມູນຕ່າງໆ, ລວມທັງການຂາຍປີ້ແມ່ນຍັງໃຊ້ແບບຈົດ ແລະ ຜູ້ໂດຍສານທີ່ຕ້ອງການຈອງປີ້ລວງໜ້າ ຕ້ອງໄດ້ໂທຫາພະນັກງານຂາຍປີ້ເພື່ອຈອງ ເຊິ່ງເຮັດໃຫ້ການບໍລິການມີການຊັກຊ້າ ແລະ ຂໍ້ມູນຍັງມີການຕົກເຮ່ຍເສຍຫາຍ. ດັ່ງນັ້ນ , ພວກຂ້າພະເຈົ້າຈຶ່ງເຫັນຄວາມສໍາຄັນຂອງບັນຫາ ຈຶ່ງມີແນວຄວາມຄິດທີ່ຈະສ້າງລະບົບຈອງປີລົດເມແບບອອນຂຶ້ນມາ ເພື່ອຊ່ວຍຫຸດຜ່ອນຄວາມຫຍຸ້ງຍາກໃນການຈອງປີ້ລົດ, ຈັດເກັບຂໍ້ມູນ, ຫຸດຜ່ອນຄວາມຊັກຊ້າໃນການຈັດການຂໍ້ມູນ, ເຮັດໃຫຂໍ້ມູນມີຄວາມເປັນລະບຽບຮຽບຮ້ອຍ ແລະ ເພື່ອໃຫ້ມີຄວາມສະດວກວ່ອງໄວຕໍ່ການຄົົນຫາຂໍ້ມູນ.</a:t>
            </a:r>
          </a:p>
          <a:p>
            <a:pPr>
              <a:lnSpc>
                <a:spcPct val="150000"/>
              </a:lnSpc>
            </a:pPr>
            <a:endParaRPr lang="en-LT" sz="1900" spc="300" dirty="0">
              <a:solidFill>
                <a:schemeClr val="bg2"/>
              </a:solidFill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3AD8DA-B85E-4BEA-B89A-1A4110E321EB}"/>
              </a:ext>
            </a:extLst>
          </p:cNvPr>
          <p:cNvSpPr txBox="1"/>
          <p:nvPr/>
        </p:nvSpPr>
        <p:spPr>
          <a:xfrm>
            <a:off x="2502970" y="262036"/>
            <a:ext cx="4521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ຄວາມສຳຄັນຂອງບັນຫາ.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B7D891-BE4B-496E-9BE0-06C5C15E31E1}"/>
              </a:ext>
            </a:extLst>
          </p:cNvPr>
          <p:cNvSpPr/>
          <p:nvPr/>
        </p:nvSpPr>
        <p:spPr>
          <a:xfrm>
            <a:off x="1932319" y="177360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54BE9-CC20-4860-9860-B36608B2A04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517096" y="917675"/>
            <a:ext cx="5034920" cy="3676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6141058-A874-4D0E-A65A-16FD312A62DD}"/>
              </a:ext>
            </a:extLst>
          </p:cNvPr>
          <p:cNvSpPr txBox="1"/>
          <p:nvPr/>
        </p:nvSpPr>
        <p:spPr>
          <a:xfrm>
            <a:off x="7758191" y="1641219"/>
            <a:ext cx="4216213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400" b="1" dirty="0">
                <a:latin typeface="Noto Sans Lao" panose="020B0502040504020204" pitchFamily="34" charset="0"/>
                <a:cs typeface="Noto Sans Lao" panose="020B0502040504020204" pitchFamily="34" charset="0"/>
              </a:rPr>
              <a:t>ມີຄວາມຫຍຸ້ງຍາກໃນການຈອງປີ້ລົດ.</a:t>
            </a:r>
            <a:endParaRPr lang="en-US" sz="24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73D516-2DFB-453F-995D-E909D9553641}"/>
              </a:ext>
            </a:extLst>
          </p:cNvPr>
          <p:cNvSpPr txBox="1"/>
          <p:nvPr/>
        </p:nvSpPr>
        <p:spPr>
          <a:xfrm>
            <a:off x="7792760" y="2473526"/>
            <a:ext cx="3325876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r>
              <a:rPr lang="lo-LA" sz="2400" b="1" dirty="0">
                <a:latin typeface="Noto Sans Lao" panose="020B0502040504020204" pitchFamily="34" charset="0"/>
                <a:cs typeface="Noto Sans Lao" panose="020B0502040504020204" pitchFamily="34" charset="0"/>
              </a:rPr>
              <a:t>ການລາຍງານມີຄວາມລ່າຊ້າ.</a:t>
            </a:r>
            <a:endParaRPr lang="en-US" sz="24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304B2D-C26F-4D07-A03A-5D511E579C16}"/>
              </a:ext>
            </a:extLst>
          </p:cNvPr>
          <p:cNvSpPr txBox="1"/>
          <p:nvPr/>
        </p:nvSpPr>
        <p:spPr>
          <a:xfrm>
            <a:off x="7792760" y="3323338"/>
            <a:ext cx="3831201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lo-LA" sz="2400" b="1" dirty="0">
                <a:latin typeface="Noto Sans Lao" panose="020B0502040504020204" pitchFamily="34" charset="0"/>
                <a:cs typeface="Noto Sans Lao" panose="020B0502040504020204" pitchFamily="34" charset="0"/>
              </a:rPr>
              <a:t>ຂໍ້ມູນຍັງມີການຕົກເຮ່ຍເສຍຫາຍ.</a:t>
            </a:r>
            <a:endParaRPr lang="en-US" sz="24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84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0" grpId="0"/>
      <p:bldP spid="31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E6EC189-DA80-4756-A047-E93167FB390F}"/>
              </a:ext>
            </a:extLst>
          </p:cNvPr>
          <p:cNvSpPr/>
          <p:nvPr/>
        </p:nvSpPr>
        <p:spPr>
          <a:xfrm>
            <a:off x="2888916" y="2919158"/>
            <a:ext cx="1019932" cy="918084"/>
          </a:xfrm>
          <a:prstGeom prst="ellipse">
            <a:avLst/>
          </a:prstGeom>
          <a:solidFill>
            <a:srgbClr val="FFD2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8C447D-911C-4426-871C-731B1704636B}"/>
              </a:ext>
            </a:extLst>
          </p:cNvPr>
          <p:cNvSpPr txBox="1"/>
          <p:nvPr/>
        </p:nvSpPr>
        <p:spPr>
          <a:xfrm>
            <a:off x="2419016" y="3002279"/>
            <a:ext cx="93284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ຈຸດປະສົງໃນການຂຽນໂຄງການ.</a:t>
            </a:r>
            <a:r>
              <a:rPr lang="lo-LA" sz="40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endParaRPr lang="en-US" sz="40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  <a:p>
            <a:pPr algn="ctr"/>
            <a:r>
              <a:rPr lang="lo-LA" sz="4000" b="1" dirty="0">
                <a:solidFill>
                  <a:srgbClr val="FFC000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	</a:t>
            </a:r>
            <a:endParaRPr lang="en-LT" sz="4000" b="1" spc="300" dirty="0">
              <a:solidFill>
                <a:srgbClr val="FFC000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C67ED6-E290-4737-9E98-A380C2F7B696}"/>
              </a:ext>
            </a:extLst>
          </p:cNvPr>
          <p:cNvCxnSpPr>
            <a:cxnSpLocks/>
          </p:cNvCxnSpPr>
          <p:nvPr/>
        </p:nvCxnSpPr>
        <p:spPr>
          <a:xfrm>
            <a:off x="4140200" y="3682704"/>
            <a:ext cx="57785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NUOL LOGO">
            <a:extLst>
              <a:ext uri="{FF2B5EF4-FFF2-40B4-BE49-F238E27FC236}">
                <a16:creationId xmlns:a16="http://schemas.microsoft.com/office/drawing/2014/main" id="{AE73DDFD-5A2D-4DF8-A35A-B3D0208F884E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579" y="471406"/>
            <a:ext cx="904272" cy="1140826"/>
          </a:xfrm>
          <a:prstGeom prst="rect">
            <a:avLst/>
          </a:prstGeom>
          <a:noFill/>
        </p:spPr>
      </p:pic>
      <p:pic>
        <p:nvPicPr>
          <p:cNvPr id="53" name="Picture 52" descr="NUOL LOGO">
            <a:extLst>
              <a:ext uri="{FF2B5EF4-FFF2-40B4-BE49-F238E27FC236}">
                <a16:creationId xmlns:a16="http://schemas.microsoft.com/office/drawing/2014/main" id="{5E9F10DB-E8A3-41B1-B45F-21CC14F2A122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24" y="481229"/>
            <a:ext cx="904272" cy="1140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565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Single gea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Coffee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0" name="Graphic 49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2783951" y="513913"/>
            <a:ext cx="5319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ea typeface="Calibri" panose="020F0502020204030204" pitchFamily="34" charset="0"/>
                <a:cs typeface="Noto Sans Lao" panose="020B0502040504020204" pitchFamily="34" charset="0"/>
              </a:rPr>
              <a:t>ຈຸດປະສົງຂອງການຂຽນໂຄງການ</a:t>
            </a:r>
            <a:r>
              <a:rPr lang="lo-LA" sz="36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 </a:t>
            </a:r>
            <a:endParaRPr lang="en-US" sz="36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B276D-2BAA-4233-AB32-45FA5E38C052}"/>
              </a:ext>
            </a:extLst>
          </p:cNvPr>
          <p:cNvSpPr txBox="1"/>
          <p:nvPr/>
        </p:nvSpPr>
        <p:spPr>
          <a:xfrm>
            <a:off x="1868863" y="1741580"/>
            <a:ext cx="5566653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ເພື່ອສຶກສາບັນຫາທີ່ເກີດຂຶ້ນໃນປະຈຸບັນ ແລະ ຄວາມຕ້ອງການຂອງລະບົບ.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ເພື່ອສ້າງລະບົບຈອງປີ້ລົດແບບອອນໄລຂອງສະຖານີຂົນສົ່ງໂດຍສານສາຍໃຕ້.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ເພື່ອສ້າງຮູບແບບການຈັດການຂໍ້ມູນການໃຫບໍລິການ.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ເພື່ອເຜີຍແຜ່ຂໍ້ມູນການຂາຍປີ້ລົດເມຂອງສະຖານຂົນສົ່ງໂດຍສານສາຍໃຕ້.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lo-LA" sz="2000" spc="300" dirty="0">
                <a:solidFill>
                  <a:schemeClr val="bg2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ເພື່ອການລາຍງານໃຫ້ສະດວກ ແລະ ຖືກຕ້ອງ.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F097C16-D530-463E-963F-E9B0AF3D4A46}"/>
              </a:ext>
            </a:extLst>
          </p:cNvPr>
          <p:cNvSpPr/>
          <p:nvPr/>
        </p:nvSpPr>
        <p:spPr>
          <a:xfrm>
            <a:off x="1932319" y="442060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0FD8E-0E36-4C84-B863-CD0C1E7B6EA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981950" y="1451871"/>
            <a:ext cx="3771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DE6EC189-DA80-4756-A047-E93167FB390F}"/>
              </a:ext>
            </a:extLst>
          </p:cNvPr>
          <p:cNvSpPr/>
          <p:nvPr/>
        </p:nvSpPr>
        <p:spPr>
          <a:xfrm>
            <a:off x="2442593" y="2919158"/>
            <a:ext cx="1019932" cy="918084"/>
          </a:xfrm>
          <a:prstGeom prst="ellipse">
            <a:avLst/>
          </a:prstGeom>
          <a:solidFill>
            <a:srgbClr val="FFD2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8C447D-911C-4426-871C-731B1704636B}"/>
              </a:ext>
            </a:extLst>
          </p:cNvPr>
          <p:cNvSpPr txBox="1"/>
          <p:nvPr/>
        </p:nvSpPr>
        <p:spPr>
          <a:xfrm>
            <a:off x="3332742" y="3002279"/>
            <a:ext cx="7355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40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ຂອບເຂດຂອງ</a:t>
            </a:r>
            <a:r>
              <a:rPr lang="lo-LA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ການສຶກສາໂຄງການ.</a:t>
            </a:r>
            <a:endParaRPr lang="en-LT" sz="4000" b="1" spc="300" dirty="0">
              <a:solidFill>
                <a:srgbClr val="FFC000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C67ED6-E290-4737-9E98-A380C2F7B696}"/>
              </a:ext>
            </a:extLst>
          </p:cNvPr>
          <p:cNvCxnSpPr>
            <a:cxnSpLocks/>
          </p:cNvCxnSpPr>
          <p:nvPr/>
        </p:nvCxnSpPr>
        <p:spPr>
          <a:xfrm>
            <a:off x="3498621" y="3682704"/>
            <a:ext cx="699291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NUOL LOGO">
            <a:extLst>
              <a:ext uri="{FF2B5EF4-FFF2-40B4-BE49-F238E27FC236}">
                <a16:creationId xmlns:a16="http://schemas.microsoft.com/office/drawing/2014/main" id="{AE73DDFD-5A2D-4DF8-A35A-B3D0208F884E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579" y="471406"/>
            <a:ext cx="904272" cy="1140826"/>
          </a:xfrm>
          <a:prstGeom prst="rect">
            <a:avLst/>
          </a:prstGeom>
          <a:noFill/>
        </p:spPr>
      </p:pic>
      <p:pic>
        <p:nvPicPr>
          <p:cNvPr id="53" name="Picture 52" descr="NUOL LOGO">
            <a:extLst>
              <a:ext uri="{FF2B5EF4-FFF2-40B4-BE49-F238E27FC236}">
                <a16:creationId xmlns:a16="http://schemas.microsoft.com/office/drawing/2014/main" id="{5E9F10DB-E8A3-41B1-B45F-21CC14F2A122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24" y="481229"/>
            <a:ext cx="904272" cy="1140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098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1755305" y="420790"/>
            <a:ext cx="8907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36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ຂອບເຂດຂອງ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ao" panose="020B0502040504020204" pitchFamily="34" charset="0"/>
                <a:cs typeface="Noto Sans Lao" panose="020B0502040504020204" pitchFamily="34" charset="0"/>
              </a:rPr>
              <a:t>ການສຶກສາໂຄງການ.</a:t>
            </a:r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endParaRPr lang="en-LT" sz="40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43C11F-A726-4509-8FC4-4C61C704ED6E}"/>
              </a:ext>
            </a:extLst>
          </p:cNvPr>
          <p:cNvSpPr txBox="1"/>
          <p:nvPr/>
        </p:nvSpPr>
        <p:spPr>
          <a:xfrm>
            <a:off x="2855127" y="1618578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400" b="1" spc="300" dirty="0">
                <a:solidFill>
                  <a:schemeClr val="bg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ຈັດການຂໍ້ມູນພື້ນຖານ</a:t>
            </a:r>
            <a:endParaRPr lang="en-LT" sz="2400" b="1" spc="300" dirty="0">
              <a:solidFill>
                <a:schemeClr val="bg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49" name="Medical Resale International ltd">
            <a:extLst>
              <a:ext uri="{FF2B5EF4-FFF2-40B4-BE49-F238E27FC236}">
                <a16:creationId xmlns:a16="http://schemas.microsoft.com/office/drawing/2014/main" id="{11AA222B-65A0-433B-B7E2-EDE7E936846C}"/>
              </a:ext>
            </a:extLst>
          </p:cNvPr>
          <p:cNvSpPr txBox="1"/>
          <p:nvPr/>
        </p:nvSpPr>
        <p:spPr>
          <a:xfrm>
            <a:off x="2378409" y="2360029"/>
            <a:ext cx="3717591" cy="1579920"/>
          </a:xfrm>
          <a:prstGeom prst="rect">
            <a:avLst/>
          </a:prstGeom>
          <a:noFill/>
          <a:ln w="38100">
            <a:solidFill>
              <a:srgbClr val="FFD266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0800" tIns="50800" rIns="50800" bIns="50800" anchor="ctr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cap="all"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 </a:t>
            </a:r>
            <a:r>
              <a:rPr lang="lo-LA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1.1 ຂໍ້ມູນພະນັກງານ</a:t>
            </a:r>
          </a:p>
          <a:p>
            <a:pPr algn="l">
              <a:lnSpc>
                <a:spcPct val="100000"/>
              </a:lnSpc>
            </a:pPr>
            <a:r>
              <a:rPr lang="en-US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 </a:t>
            </a:r>
            <a:r>
              <a:rPr lang="lo-LA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1.2 ຂໍ້ມູນລົດ</a:t>
            </a:r>
          </a:p>
          <a:p>
            <a:pPr algn="l">
              <a:lnSpc>
                <a:spcPct val="100000"/>
              </a:lnSpc>
            </a:pPr>
            <a:r>
              <a:rPr lang="en-US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 </a:t>
            </a:r>
            <a:r>
              <a:rPr lang="lo-LA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1.3 ຂໍ້ມູນປະເພດລົດ</a:t>
            </a:r>
          </a:p>
          <a:p>
            <a:pPr algn="l">
              <a:lnSpc>
                <a:spcPct val="100000"/>
              </a:lnSpc>
            </a:pPr>
            <a:r>
              <a:rPr lang="en-US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 </a:t>
            </a:r>
            <a:r>
              <a:rPr lang="lo-LA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1.4 ຂໍ້ມູນສາຍທາງ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59EEEA-7104-4BE2-8681-A13640EE110C}"/>
              </a:ext>
            </a:extLst>
          </p:cNvPr>
          <p:cNvSpPr txBox="1"/>
          <p:nvPr/>
        </p:nvSpPr>
        <p:spPr>
          <a:xfrm>
            <a:off x="3049218" y="4402342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4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ສະໝັກສະມາຊິກ</a:t>
            </a:r>
            <a:endParaRPr lang="en-LT" sz="2400" b="1" spc="300" dirty="0">
              <a:solidFill>
                <a:schemeClr val="bg1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3E2BEC-DC08-4EB9-BA36-B9E20E0F2319}"/>
              </a:ext>
            </a:extLst>
          </p:cNvPr>
          <p:cNvSpPr txBox="1"/>
          <p:nvPr/>
        </p:nvSpPr>
        <p:spPr>
          <a:xfrm>
            <a:off x="7818260" y="1654724"/>
            <a:ext cx="1260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4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ບໍລິການ</a:t>
            </a:r>
            <a:endParaRPr lang="en-LT" sz="2400" b="1" spc="300" dirty="0">
              <a:solidFill>
                <a:schemeClr val="bg1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53" name="Medical Resale International ltd">
            <a:extLst>
              <a:ext uri="{FF2B5EF4-FFF2-40B4-BE49-F238E27FC236}">
                <a16:creationId xmlns:a16="http://schemas.microsoft.com/office/drawing/2014/main" id="{7801F26D-BB08-4B00-B064-C890BDFB42CA}"/>
              </a:ext>
            </a:extLst>
          </p:cNvPr>
          <p:cNvSpPr txBox="1"/>
          <p:nvPr/>
        </p:nvSpPr>
        <p:spPr>
          <a:xfrm>
            <a:off x="6945423" y="2389106"/>
            <a:ext cx="3717591" cy="157992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0800" tIns="50800" rIns="50800" bIns="50800" anchor="ctr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cap="all"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400" dirty="0">
                <a:solidFill>
                  <a:schemeClr val="bg2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3.1</a:t>
            </a: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ຈອງປີ້</a:t>
            </a:r>
            <a:endParaRPr lang="lo-LA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400" dirty="0">
                <a:solidFill>
                  <a:schemeClr val="bg2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400" dirty="0">
                <a:solidFill>
                  <a:schemeClr val="bg2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3.2</a:t>
            </a:r>
            <a:r>
              <a:rPr lang="en-US" sz="2400" dirty="0">
                <a:solidFill>
                  <a:schemeClr val="bg2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ອອກປີ້</a:t>
            </a:r>
          </a:p>
          <a:p>
            <a:pPr algn="l">
              <a:lnSpc>
                <a:spcPct val="100000"/>
              </a:lnSpc>
            </a:pPr>
            <a:endParaRPr lang="lo-LA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F9AACB-644F-441C-A73B-04928BF4A25B}"/>
              </a:ext>
            </a:extLst>
          </p:cNvPr>
          <p:cNvSpPr txBox="1"/>
          <p:nvPr/>
        </p:nvSpPr>
        <p:spPr>
          <a:xfrm>
            <a:off x="7831665" y="4340860"/>
            <a:ext cx="1334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400" b="1" spc="300" dirty="0">
                <a:solidFill>
                  <a:schemeClr val="bg1"/>
                </a:solidFill>
                <a:latin typeface="Noto Sans Lao" panose="020B0502040504020204" pitchFamily="34" charset="0"/>
                <a:cs typeface="Noto Sans Lao" panose="020B0502040504020204" pitchFamily="34" charset="0"/>
              </a:rPr>
              <a:t>ລາຍງານ</a:t>
            </a:r>
            <a:endParaRPr lang="en-LT" sz="2400" b="1" spc="300" dirty="0">
              <a:solidFill>
                <a:schemeClr val="bg1"/>
              </a:solidFill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58" name="Medical Resale International ltd">
            <a:extLst>
              <a:ext uri="{FF2B5EF4-FFF2-40B4-BE49-F238E27FC236}">
                <a16:creationId xmlns:a16="http://schemas.microsoft.com/office/drawing/2014/main" id="{352338EF-8BBA-4911-93CE-B2738552D443}"/>
              </a:ext>
            </a:extLst>
          </p:cNvPr>
          <p:cNvSpPr txBox="1"/>
          <p:nvPr/>
        </p:nvSpPr>
        <p:spPr>
          <a:xfrm>
            <a:off x="6945423" y="5087833"/>
            <a:ext cx="3717591" cy="157992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0800" tIns="50800" rIns="50800" bIns="50800" anchor="ctr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cap="all"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lo-LA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4.1 ລາຍງານການຈອງ</a:t>
            </a:r>
          </a:p>
          <a:p>
            <a:pPr algn="l">
              <a:lnSpc>
                <a:spcPct val="100000"/>
              </a:lnSpc>
            </a:pPr>
            <a:r>
              <a:rPr lang="lo-LA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4.2 ລາຍງານຂໍ້ມູນພະນັກງານ</a:t>
            </a:r>
          </a:p>
          <a:p>
            <a:pPr algn="l">
              <a:lnSpc>
                <a:spcPct val="100000"/>
              </a:lnSpc>
            </a:pPr>
            <a:r>
              <a:rPr lang="lo-LA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4.3 ລາຍງານຂໍ້ມູນລົດ</a:t>
            </a:r>
          </a:p>
          <a:p>
            <a:pPr algn="l">
              <a:lnSpc>
                <a:spcPct val="100000"/>
              </a:lnSpc>
            </a:pPr>
            <a:r>
              <a:rPr lang="lo-LA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4.4 ລາຍງານຂໍ້ມູນສາຍທາງ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954483A-50BE-4EF6-8458-0BBF36E6A076}"/>
              </a:ext>
            </a:extLst>
          </p:cNvPr>
          <p:cNvSpPr/>
          <p:nvPr/>
        </p:nvSpPr>
        <p:spPr>
          <a:xfrm>
            <a:off x="2179805" y="1425137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9A4EE0B-B163-4668-A05D-1F40D21B8F25}"/>
              </a:ext>
            </a:extLst>
          </p:cNvPr>
          <p:cNvSpPr/>
          <p:nvPr/>
        </p:nvSpPr>
        <p:spPr>
          <a:xfrm>
            <a:off x="2277444" y="4272894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5A0BB56-203E-46E0-AAA7-9243A07CD4EF}"/>
              </a:ext>
            </a:extLst>
          </p:cNvPr>
          <p:cNvSpPr/>
          <p:nvPr/>
        </p:nvSpPr>
        <p:spPr>
          <a:xfrm>
            <a:off x="6962497" y="1492992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A73197F-2677-4BD4-A45A-9748B7890F23}"/>
              </a:ext>
            </a:extLst>
          </p:cNvPr>
          <p:cNvSpPr/>
          <p:nvPr/>
        </p:nvSpPr>
        <p:spPr>
          <a:xfrm>
            <a:off x="6966826" y="4178519"/>
            <a:ext cx="646331" cy="6463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3" name="Medical Resale International ltd">
            <a:extLst>
              <a:ext uri="{FF2B5EF4-FFF2-40B4-BE49-F238E27FC236}">
                <a16:creationId xmlns:a16="http://schemas.microsoft.com/office/drawing/2014/main" id="{9FB52923-E5ED-4349-9DC2-720CE89AA7C2}"/>
              </a:ext>
            </a:extLst>
          </p:cNvPr>
          <p:cNvSpPr txBox="1"/>
          <p:nvPr/>
        </p:nvSpPr>
        <p:spPr>
          <a:xfrm>
            <a:off x="2378409" y="5180166"/>
            <a:ext cx="3649381" cy="1487587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0800" tIns="50800" rIns="50800" bIns="50800" anchor="ctr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1" cap="all"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 2</a:t>
            </a:r>
            <a:r>
              <a:rPr lang="lo-LA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.1</a:t>
            </a:r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2400" cap="none" dirty="0">
                <a:solidFill>
                  <a:schemeClr val="bg2"/>
                </a:solidFill>
                <a:latin typeface="Noto Sans Lao" panose="020B0502040504020204" pitchFamily="34" charset="0"/>
                <a:ea typeface="Open Sans" panose="020B0606030504020204" pitchFamily="34" charset="0"/>
                <a:cs typeface="Noto Sans Lao" panose="020B0502040504020204" pitchFamily="34" charset="0"/>
              </a:rPr>
              <a:t>ສະໝັກສະມາຊິກ</a:t>
            </a:r>
          </a:p>
          <a:p>
            <a:pPr algn="l">
              <a:lnSpc>
                <a:spcPct val="200000"/>
              </a:lnSpc>
            </a:pPr>
            <a:endParaRPr lang="lo-LA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Lao" panose="020B0502040504020204" pitchFamily="34" charset="0"/>
              <a:cs typeface="Noto Sans Lao" panose="020B0502040504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1C950BA-3A78-42B8-B884-74A076803CE5}"/>
              </a:ext>
            </a:extLst>
          </p:cNvPr>
          <p:cNvSpPr/>
          <p:nvPr/>
        </p:nvSpPr>
        <p:spPr>
          <a:xfrm>
            <a:off x="1932319" y="345804"/>
            <a:ext cx="827568" cy="7796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537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6" grpId="0"/>
      <p:bldP spid="51" grpId="0"/>
      <p:bldP spid="52" grpId="0"/>
      <p:bldP spid="54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3329</TotalTime>
  <Words>1248</Words>
  <Application>Microsoft Office PowerPoint</Application>
  <PresentationFormat>Widescreen</PresentationFormat>
  <Paragraphs>207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Noto Sans Lao</vt:lpstr>
      <vt:lpstr>Phetsarath OT</vt:lpstr>
      <vt:lpstr>Saysettha OT</vt:lpstr>
      <vt:lpstr>Times New Roman</vt:lpstr>
      <vt:lpstr>Wingdings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dou manokoun</cp:lastModifiedBy>
  <cp:revision>99</cp:revision>
  <dcterms:created xsi:type="dcterms:W3CDTF">2020-07-14T16:36:24Z</dcterms:created>
  <dcterms:modified xsi:type="dcterms:W3CDTF">2021-08-14T09:14:35Z</dcterms:modified>
</cp:coreProperties>
</file>