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17"/>
  </p:notesMasterIdLst>
  <p:sldIdLst>
    <p:sldId id="256" r:id="rId2"/>
    <p:sldId id="276" r:id="rId3"/>
    <p:sldId id="257" r:id="rId4"/>
    <p:sldId id="258" r:id="rId5"/>
    <p:sldId id="271" r:id="rId6"/>
    <p:sldId id="272" r:id="rId7"/>
    <p:sldId id="273" r:id="rId8"/>
    <p:sldId id="274" r:id="rId9"/>
    <p:sldId id="260" r:id="rId10"/>
    <p:sldId id="261" r:id="rId11"/>
    <p:sldId id="277" r:id="rId12"/>
    <p:sldId id="278" r:id="rId13"/>
    <p:sldId id="279" r:id="rId14"/>
    <p:sldId id="28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56"/>
            <p14:sldId id="276"/>
            <p14:sldId id="257"/>
            <p14:sldId id="258"/>
            <p14:sldId id="271"/>
            <p14:sldId id="272"/>
            <p14:sldId id="273"/>
            <p14:sldId id="274"/>
            <p14:sldId id="260"/>
            <p14:sldId id="261"/>
            <p14:sldId id="277"/>
            <p14:sldId id="278"/>
            <p14:sldId id="279"/>
            <p14:sldId id="280"/>
          </p14:sldIdLst>
        </p14:section>
        <p14:section name="Tutorial" id="{A3563FA1-D34B-A04C-BBE0-E87336D5C86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9B2"/>
    <a:srgbClr val="08D6A2"/>
    <a:srgbClr val="F0456F"/>
    <a:srgbClr val="073A4C"/>
    <a:srgbClr val="03D7A1"/>
    <a:srgbClr val="FFD266"/>
    <a:srgbClr val="1589B2"/>
    <a:srgbClr val="073A4D"/>
    <a:srgbClr val="EF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69"/>
    <p:restoredTop sz="96928"/>
  </p:normalViewPr>
  <p:slideViewPr>
    <p:cSldViewPr snapToGrid="0" snapToObjects="1" showGuides="1">
      <p:cViewPr varScale="1">
        <p:scale>
          <a:sx n="52" d="100"/>
          <a:sy n="52" d="100"/>
        </p:scale>
        <p:origin x="92" y="12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8/11/2021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28951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60652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54825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75385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17404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9498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6472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F6AB98E-06ED-244E-981C-8D5EDD09A1DD}" type="datetimeFigureOut">
              <a:rPr lang="en-US" smtClean="0"/>
              <a:t>8/11/2021</a:t>
            </a:fld>
            <a:endParaRPr lang="en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8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8/11/2021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5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8/11/2021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3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8/11/2021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8/11/2021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8/11/2021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3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8/11/2021</a:t>
            </a:fld>
            <a:endParaRPr lang="en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0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8/11/2021</a:t>
            </a:fld>
            <a:endParaRPr lang="en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3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8/11/2021</a:t>
            </a:fld>
            <a:endParaRPr lang="en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2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8/11/2021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F6AB98E-06ED-244E-981C-8D5EDD09A1DD}" type="datetimeFigureOut">
              <a:rPr lang="en-US" smtClean="0"/>
              <a:t>8/11/2021</a:t>
            </a:fld>
            <a:endParaRPr lang="en-L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L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2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F6AB98E-06ED-244E-981C-8D5EDD09A1DD}" type="datetimeFigureOut">
              <a:rPr lang="en-US" smtClean="0"/>
              <a:t>8/11/2021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9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slide" Target="slide5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svg"/><Relationship Id="rId20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3.xml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7.png"/><Relationship Id="rId10" Type="http://schemas.openxmlformats.org/officeDocument/2006/relationships/image" Target="../media/image10.svg"/><Relationship Id="rId19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4.xml"/><Relationship Id="rId22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slide" Target="slide5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5.svg"/><Relationship Id="rId20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3.xml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7.png"/><Relationship Id="rId10" Type="http://schemas.openxmlformats.org/officeDocument/2006/relationships/image" Target="../media/image10.svg"/><Relationship Id="rId19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4.xml"/><Relationship Id="rId22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9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sv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9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sv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9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9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12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9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1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9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20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slide" Target="slide9.xml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4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9.xml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pic>
        <p:nvPicPr>
          <p:cNvPr id="180" name="Picture 179" descr="NUOL LOGO">
            <a:extLst>
              <a:ext uri="{FF2B5EF4-FFF2-40B4-BE49-F238E27FC236}">
                <a16:creationId xmlns:a16="http://schemas.microsoft.com/office/drawing/2014/main" id="{4E64F783-4C44-488B-9940-B2616DF69B97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31" y="220944"/>
            <a:ext cx="832330" cy="1136424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65DDAEB-A38C-4FE6-A406-BB57C91B3BBE}"/>
              </a:ext>
            </a:extLst>
          </p:cNvPr>
          <p:cNvSpPr txBox="1"/>
          <p:nvPr/>
        </p:nvSpPr>
        <p:spPr>
          <a:xfrm>
            <a:off x="4768770" y="194097"/>
            <a:ext cx="38779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lo-LA" sz="1600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ມະຫາວິທະຍາໄລແຫ່ງຊາດ</a:t>
            </a:r>
          </a:p>
          <a:p>
            <a:pPr algn="ctr">
              <a:lnSpc>
                <a:spcPct val="150000"/>
              </a:lnSpc>
            </a:pPr>
            <a:r>
              <a:rPr lang="lo-LA" sz="1600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ຄະນະວິທະຍາສາດຄອມທຳມະຊາດ</a:t>
            </a:r>
            <a:r>
              <a:rPr lang="en-US" sz="1600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lo-LA" sz="1600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ພາກວິຊາວິທະຍາສາດຄອມພິວເຕີ</a:t>
            </a:r>
            <a:endParaRPr lang="en-LT" sz="1600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0C274-BC29-42D4-9325-6A97E048488B}"/>
              </a:ext>
            </a:extLst>
          </p:cNvPr>
          <p:cNvSpPr txBox="1"/>
          <p:nvPr/>
        </p:nvSpPr>
        <p:spPr>
          <a:xfrm>
            <a:off x="2968565" y="3002578"/>
            <a:ext cx="760823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lo-LA" sz="20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ລະບົບຈອງປີ້ລົດເມສາຍໃຕ້ອອນລາຍ</a:t>
            </a:r>
          </a:p>
          <a:p>
            <a:pPr>
              <a:lnSpc>
                <a:spcPct val="150000"/>
              </a:lnSpc>
            </a:pPr>
            <a:r>
              <a:rPr 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Southern Bus Ticket Online Booking System</a:t>
            </a:r>
            <a:endParaRPr lang="en-LT" sz="2400" b="1" spc="3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LT" sz="24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BCB6E2-489E-4CBB-B537-73C2D700F8C0}"/>
              </a:ext>
            </a:extLst>
          </p:cNvPr>
          <p:cNvSpPr txBox="1"/>
          <p:nvPr/>
        </p:nvSpPr>
        <p:spPr>
          <a:xfrm>
            <a:off x="1684194" y="5225804"/>
            <a:ext cx="8676239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o-LA" u="sng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ນຳສະເໜີໂດຍ</a:t>
            </a:r>
            <a:r>
              <a:rPr lang="en-US" u="sng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:</a:t>
            </a:r>
            <a:endParaRPr lang="en-US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>
              <a:lnSpc>
                <a:spcPct val="150000"/>
              </a:lnSpc>
            </a:pP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ທ້າວ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ມະໂນພອນ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ມະໂນກຸນ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 | 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ລະຫັດນັກສຶກສາ: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204N0002.19</a:t>
            </a:r>
            <a:endParaRPr lang="lo-LA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>
              <a:lnSpc>
                <a:spcPct val="150000"/>
              </a:lnSpc>
            </a:pP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ທ້າວ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ພອນຄຳ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ແກ້ວມະນີ	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|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ລະຫັດນັກສຶກສາ: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204N0025.19</a:t>
            </a:r>
            <a:endParaRPr lang="en-LT" sz="2000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29EBAA-F424-4ACF-898F-C6AA08265B39}"/>
              </a:ext>
            </a:extLst>
          </p:cNvPr>
          <p:cNvSpPr txBox="1"/>
          <p:nvPr/>
        </p:nvSpPr>
        <p:spPr>
          <a:xfrm>
            <a:off x="1676473" y="1499203"/>
            <a:ext cx="10192421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lo-LA" sz="28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ບົດໂຄງການຈົບຊັ້ນ</a:t>
            </a:r>
            <a:r>
              <a:rPr lang="en-US" sz="28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8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(ຕໍ່ເນື່ອງ) ລະດັບປະລິນຍາຕີວິທະຍາສາດ </a:t>
            </a:r>
          </a:p>
          <a:p>
            <a:pPr algn="ctr">
              <a:lnSpc>
                <a:spcPct val="150000"/>
              </a:lnSpc>
            </a:pPr>
            <a:r>
              <a:rPr lang="lo-LA" sz="28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ສາຂາ ວິທະຍາສາດຄອມພິວເຕີ</a:t>
            </a:r>
            <a:endParaRPr lang="en-LT" sz="28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31" name="Picture 30" descr="NUOL LOGO">
            <a:extLst>
              <a:ext uri="{FF2B5EF4-FFF2-40B4-BE49-F238E27FC236}">
                <a16:creationId xmlns:a16="http://schemas.microsoft.com/office/drawing/2014/main" id="{352EFB0E-0FF5-416B-8734-A35D91E6F819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50" y="220944"/>
            <a:ext cx="832330" cy="1136424"/>
          </a:xfrm>
          <a:prstGeom prst="rect">
            <a:avLst/>
          </a:prstGeom>
          <a:noFill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7C02FB5-1EE9-4A6E-8B2E-7784289BBFCE}"/>
              </a:ext>
            </a:extLst>
          </p:cNvPr>
          <p:cNvSpPr/>
          <p:nvPr/>
        </p:nvSpPr>
        <p:spPr>
          <a:xfrm>
            <a:off x="3515317" y="4248611"/>
            <a:ext cx="5834298" cy="8887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457200">
              <a:lnSpc>
                <a:spcPct val="150000"/>
              </a:lnSpc>
              <a:spcAft>
                <a:spcPts val="0"/>
              </a:spcAft>
            </a:pPr>
            <a:r>
              <a:rPr lang="lo-LA" dirty="0">
                <a:solidFill>
                  <a:srgbClr val="FFC000"/>
                </a:solidFill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ອາຈານຜູ້ນຳພາ</a:t>
            </a:r>
            <a:r>
              <a:rPr lang="en-US" dirty="0">
                <a:solidFill>
                  <a:srgbClr val="FFC000"/>
                </a:solidFill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lo-LA" dirty="0">
                <a:solidFill>
                  <a:srgbClr val="FFC000"/>
                </a:solidFill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: </a:t>
            </a:r>
            <a:r>
              <a:rPr lang="lo-LA" dirty="0">
                <a:solidFill>
                  <a:srgbClr val="FFC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ອຈ. ປທ. ມູນພິນ ພອນປັນຍາ</a:t>
            </a:r>
          </a:p>
          <a:p>
            <a:pPr marL="457200" indent="457200">
              <a:lnSpc>
                <a:spcPct val="150000"/>
              </a:lnSpc>
              <a:spcAft>
                <a:spcPts val="0"/>
              </a:spcAft>
            </a:pPr>
            <a:r>
              <a:rPr lang="lo-LA" dirty="0">
                <a:solidFill>
                  <a:srgbClr val="FFC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ຊ່ວຍນຳພາໂດຍ :</a:t>
            </a:r>
            <a:r>
              <a:rPr lang="en-US" dirty="0">
                <a:solidFill>
                  <a:srgbClr val="FFC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>
                <a:solidFill>
                  <a:srgbClr val="FFC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ຊອ.ປທ ອໍລະດີ ຄຳມະນີວົງ </a:t>
            </a:r>
            <a:endParaRPr lang="en-US" dirty="0">
              <a:solidFill>
                <a:srgbClr val="FFC000"/>
              </a:solidFill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1029269" y="5514255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2" name="Graphic 41" descr="Upward trend">
            <a:hlinkClick r:id="rId11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3639" y="367093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4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9877" y="1312117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7756" y="2531332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5255095" y="135902"/>
            <a:ext cx="35301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  <a:r>
              <a:rPr lang="lo-L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ການວິເຄາະຂໍ້ມູນ.</a:t>
            </a:r>
          </a:p>
          <a:p>
            <a:pPr algn="ctr"/>
            <a:endParaRPr lang="en-LT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220686" y="384886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831E91-7123-447A-A905-81028DD59AF6}"/>
              </a:ext>
            </a:extLst>
          </p:cNvPr>
          <p:cNvSpPr txBox="1"/>
          <p:nvPr/>
        </p:nvSpPr>
        <p:spPr>
          <a:xfrm>
            <a:off x="3071814" y="958174"/>
            <a:ext cx="2008883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lo-LA" sz="40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ວາງແຜນ</a:t>
            </a:r>
            <a:endParaRPr lang="en-US" sz="40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153D33-784D-43F8-B58F-77F8F8AE3732}"/>
              </a:ext>
            </a:extLst>
          </p:cNvPr>
          <p:cNvSpPr txBox="1"/>
          <p:nvPr/>
        </p:nvSpPr>
        <p:spPr>
          <a:xfrm>
            <a:off x="3946411" y="1849412"/>
            <a:ext cx="1854314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lo-LA" sz="40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ວິເຄາະ</a:t>
            </a:r>
            <a:endParaRPr lang="en-US" sz="40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FACF49-72EC-4C90-8C20-77B6FBFAAEDC}"/>
              </a:ext>
            </a:extLst>
          </p:cNvPr>
          <p:cNvSpPr txBox="1"/>
          <p:nvPr/>
        </p:nvSpPr>
        <p:spPr>
          <a:xfrm>
            <a:off x="4742463" y="2716702"/>
            <a:ext cx="2156361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lo-LA" sz="40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ອອກແບບ</a:t>
            </a:r>
            <a:endParaRPr lang="en-US" sz="40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E5A58E-7491-4A73-950D-78945A1498E2}"/>
              </a:ext>
            </a:extLst>
          </p:cNvPr>
          <p:cNvSpPr txBox="1"/>
          <p:nvPr/>
        </p:nvSpPr>
        <p:spPr>
          <a:xfrm>
            <a:off x="5820643" y="3633794"/>
            <a:ext cx="2218223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lo-LA" sz="40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ພັດທະນາ</a:t>
            </a:r>
            <a:endParaRPr lang="en-US" sz="40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579E0D-EF5F-426F-B1DB-B4F3147C9388}"/>
              </a:ext>
            </a:extLst>
          </p:cNvPr>
          <p:cNvSpPr txBox="1"/>
          <p:nvPr/>
        </p:nvSpPr>
        <p:spPr>
          <a:xfrm>
            <a:off x="6739688" y="4550886"/>
            <a:ext cx="1999265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lo-LA" sz="40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ທົດສອບ</a:t>
            </a:r>
            <a:endParaRPr lang="en-US" sz="40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BA72B1-EB7E-4E15-9B9F-26C3B5173660}"/>
              </a:ext>
            </a:extLst>
          </p:cNvPr>
          <p:cNvSpPr txBox="1"/>
          <p:nvPr/>
        </p:nvSpPr>
        <p:spPr>
          <a:xfrm>
            <a:off x="7613486" y="5564720"/>
            <a:ext cx="3103735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lo-LA" sz="40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ສ້າງເອກະສານ</a:t>
            </a:r>
            <a:endParaRPr lang="en-US" sz="40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1257BA40-3777-40FD-921C-7E098507A76A}"/>
              </a:ext>
            </a:extLst>
          </p:cNvPr>
          <p:cNvSpPr/>
          <p:nvPr/>
        </p:nvSpPr>
        <p:spPr>
          <a:xfrm flipV="1">
            <a:off x="4986338" y="1093245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2F127D16-9A3C-4050-B907-9313116C09B6}"/>
              </a:ext>
            </a:extLst>
          </p:cNvPr>
          <p:cNvSpPr/>
          <p:nvPr/>
        </p:nvSpPr>
        <p:spPr>
          <a:xfrm flipV="1">
            <a:off x="6031788" y="1933032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26C75F91-846B-4304-BE8E-63F9259CC9DB}"/>
              </a:ext>
            </a:extLst>
          </p:cNvPr>
          <p:cNvSpPr/>
          <p:nvPr/>
        </p:nvSpPr>
        <p:spPr>
          <a:xfrm flipV="1">
            <a:off x="6913399" y="2904513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30A45AD1-EADD-4288-B19E-C511D8ED5A80}"/>
              </a:ext>
            </a:extLst>
          </p:cNvPr>
          <p:cNvSpPr/>
          <p:nvPr/>
        </p:nvSpPr>
        <p:spPr>
          <a:xfrm flipV="1">
            <a:off x="8038866" y="3802086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E5A04021-84FA-4DE6-9F2E-A0EBA91B48D6}"/>
              </a:ext>
            </a:extLst>
          </p:cNvPr>
          <p:cNvSpPr/>
          <p:nvPr/>
        </p:nvSpPr>
        <p:spPr>
          <a:xfrm flipV="1">
            <a:off x="8950551" y="4824032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Bent-Up 55">
            <a:extLst>
              <a:ext uri="{FF2B5EF4-FFF2-40B4-BE49-F238E27FC236}">
                <a16:creationId xmlns:a16="http://schemas.microsoft.com/office/drawing/2014/main" id="{B64A23DC-0C84-43F1-AB98-5020777E0C52}"/>
              </a:ext>
            </a:extLst>
          </p:cNvPr>
          <p:cNvSpPr/>
          <p:nvPr/>
        </p:nvSpPr>
        <p:spPr>
          <a:xfrm rot="10800000" flipV="1">
            <a:off x="6748625" y="5542347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Bent-Up 56">
            <a:extLst>
              <a:ext uri="{FF2B5EF4-FFF2-40B4-BE49-F238E27FC236}">
                <a16:creationId xmlns:a16="http://schemas.microsoft.com/office/drawing/2014/main" id="{2910BA4C-E889-4313-A418-AB2DAF00BBD6}"/>
              </a:ext>
            </a:extLst>
          </p:cNvPr>
          <p:cNvSpPr/>
          <p:nvPr/>
        </p:nvSpPr>
        <p:spPr>
          <a:xfrm rot="10800000" flipV="1">
            <a:off x="5869114" y="4503058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Bent-Up 57">
            <a:extLst>
              <a:ext uri="{FF2B5EF4-FFF2-40B4-BE49-F238E27FC236}">
                <a16:creationId xmlns:a16="http://schemas.microsoft.com/office/drawing/2014/main" id="{AEF09320-54C7-4DEE-ADA7-8CABC8D4FEEB}"/>
              </a:ext>
            </a:extLst>
          </p:cNvPr>
          <p:cNvSpPr/>
          <p:nvPr/>
        </p:nvSpPr>
        <p:spPr>
          <a:xfrm rot="10800000" flipV="1">
            <a:off x="4986337" y="3656913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Bent-Up 58">
            <a:extLst>
              <a:ext uri="{FF2B5EF4-FFF2-40B4-BE49-F238E27FC236}">
                <a16:creationId xmlns:a16="http://schemas.microsoft.com/office/drawing/2014/main" id="{747C8309-68CA-4A50-9D8E-C4CD108FC473}"/>
              </a:ext>
            </a:extLst>
          </p:cNvPr>
          <p:cNvSpPr/>
          <p:nvPr/>
        </p:nvSpPr>
        <p:spPr>
          <a:xfrm rot="10800000" flipV="1">
            <a:off x="3959466" y="2778257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Bent-Up 59">
            <a:extLst>
              <a:ext uri="{FF2B5EF4-FFF2-40B4-BE49-F238E27FC236}">
                <a16:creationId xmlns:a16="http://schemas.microsoft.com/office/drawing/2014/main" id="{1D857E4D-E321-4127-A726-FCC155644EAB}"/>
              </a:ext>
            </a:extLst>
          </p:cNvPr>
          <p:cNvSpPr/>
          <p:nvPr/>
        </p:nvSpPr>
        <p:spPr>
          <a:xfrm rot="10800000" flipV="1">
            <a:off x="3137935" y="1837480"/>
            <a:ext cx="700087" cy="584776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621EEE-57F8-43E5-98FC-D70B08B463F2}"/>
              </a:ext>
            </a:extLst>
          </p:cNvPr>
          <p:cNvSpPr txBox="1"/>
          <p:nvPr/>
        </p:nvSpPr>
        <p:spPr>
          <a:xfrm>
            <a:off x="6803756" y="1526917"/>
            <a:ext cx="4993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ວົງຈອນການພັດທະນາລະບົບແບບ</a:t>
            </a:r>
            <a:endParaRPr lang="en-US" sz="2400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en-US" sz="2400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Adapted Waterfall Model</a:t>
            </a:r>
            <a:endParaRPr lang="en-LT" sz="2400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D0752D-1B0D-4EC5-AE8F-31000E53C252}"/>
              </a:ext>
            </a:extLst>
          </p:cNvPr>
          <p:cNvCxnSpPr>
            <a:cxnSpLocks/>
          </p:cNvCxnSpPr>
          <p:nvPr/>
        </p:nvCxnSpPr>
        <p:spPr>
          <a:xfrm>
            <a:off x="4497859" y="786754"/>
            <a:ext cx="51527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5276779" y="135902"/>
            <a:ext cx="18309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  <a:r>
              <a:rPr lang="lo-L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ສະຫຼຸບ</a:t>
            </a:r>
          </a:p>
          <a:p>
            <a:pPr algn="ctr"/>
            <a:endParaRPr lang="en-LT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D0752D-1B0D-4EC5-AE8F-31000E53C252}"/>
              </a:ext>
            </a:extLst>
          </p:cNvPr>
          <p:cNvCxnSpPr>
            <a:cxnSpLocks/>
          </p:cNvCxnSpPr>
          <p:nvPr/>
        </p:nvCxnSpPr>
        <p:spPr>
          <a:xfrm>
            <a:off x="3978869" y="786754"/>
            <a:ext cx="448550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3220EA3-423F-40B4-B340-468A82E6CDB7}"/>
              </a:ext>
            </a:extLst>
          </p:cNvPr>
          <p:cNvSpPr txBox="1"/>
          <p:nvPr/>
        </p:nvSpPr>
        <p:spPr>
          <a:xfrm>
            <a:off x="259494" y="1583825"/>
            <a:ext cx="11932505" cy="4670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	</a:t>
            </a:r>
            <a:r>
              <a:rPr lang="lo-L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ລະບົບຂາຍປີ້ລົດເມອອນລາຍຂອງສະຖານນີຂົນສົ່ງໂດຍສານສາຍໃຕ້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 </a:t>
            </a:r>
            <a:r>
              <a:rPr lang="lo-L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ແມ່ນຖືກພັດທະນາຂຶ້ນເພື່ອຊ່ວຍໃຫ້ສະຖານນີມີລະບົບທີ່ທັນສະໄໝ, ສະດວກສະບາຍ ແລະ ເຮັດໃຫ້ການຈັດການຂໍ້ມູນ</a:t>
            </a:r>
            <a:r>
              <a:rPr lang="en-US" sz="24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lo-L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ການບໍລິການພາຍໃນສະຖານນີຢ່າງວ່ອງໄວ</a:t>
            </a:r>
            <a:r>
              <a:rPr lang="en-US" sz="24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lo-L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ມີຄວາມເປັນລະບຽບ</a:t>
            </a:r>
            <a:r>
              <a:rPr lang="en-US" sz="24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lo-L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ສະດວກໃນການລາຍງານ</a:t>
            </a:r>
            <a:r>
              <a:rPr lang="en-US" sz="24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lo-L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ຂໍ້ມູນທີ່ມີຄວາມຖືກຕ້ອງ ແລະ ຊັດເຈນ. ຂອບເຂດຂອງການດໍາເນີນວຽກງານໂປຣແກຣມຂອງພວກຂ້າພະເຈົ້າມີຈັດການຂໍ້ມູນ</a:t>
            </a:r>
            <a:r>
              <a:rPr lang="en-US" sz="24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lo-L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ສະໝັກສະມາຊິກ</a:t>
            </a:r>
            <a:r>
              <a:rPr lang="en-US" sz="24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Cordia New" panose="020B0304020202020204" pitchFamily="34" charset="-34"/>
              </a:rPr>
              <a:t>, </a:t>
            </a:r>
            <a:r>
              <a:rPr lang="lo-L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ບໍລິການ ແລະ ລາຍງານ. ເຊິ່ງເປັນການທົດແທນການເຮັດວຽກໃນລະບົບເກົ່າໂດຍລະບົບໃໝ່ ເພື່ອຫຼຸດຜ່ອນບັນຫາການເສຍຫາຍຂອງຂໍ້ມູນ. ພວກຂ້າພະເຈົ້າສາມາດພັດທະນາໂປຣແກຣມເພື່ອຊ່ວຍໃຫ້ເຮັດວຽກສະດວກສະບາຍຍິ່ງຂື້ນ ແລະ ໄດ້ອອກແບບໜ້າຟອມການປ້ອນຂໍ້ມູນຕ່າງໆ.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600"/>
              </a:spcAft>
              <a:tabLst>
                <a:tab pos="3429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	 </a:t>
            </a:r>
            <a:r>
              <a:rPr lang="lo-L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-	ສ້າງຟອມຈັດການໄດ້ </a:t>
            </a:r>
            <a:r>
              <a:rPr lang="lo-L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lo-L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 ຟອມ.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600"/>
              </a:spcAft>
              <a:tabLst>
                <a:tab pos="3429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	 </a:t>
            </a:r>
            <a:r>
              <a:rPr lang="lo-L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-	ຟອມການຄົ້ນຫາໄດ້ </a:t>
            </a:r>
            <a:r>
              <a:rPr lang="lo-L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lo-L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 ຟອມ.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600"/>
              </a:spcAft>
              <a:tabLst>
                <a:tab pos="3429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	 </a:t>
            </a:r>
            <a:r>
              <a:rPr lang="lo-L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-	ພິມລາຍງານທັງໝົດໄດ້ </a:t>
            </a:r>
            <a:r>
              <a:rPr lang="lo-L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lo-L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Saysettha OT" panose="020B0504020207020204" pitchFamily="34" charset="-34"/>
              </a:rPr>
              <a:t> ລາຍງານ.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38064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5276779" y="135902"/>
            <a:ext cx="18309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  <a:r>
              <a:rPr lang="lo-L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ສະຫຼຸບ</a:t>
            </a:r>
          </a:p>
          <a:p>
            <a:pPr algn="ctr"/>
            <a:endParaRPr lang="en-LT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D0752D-1B0D-4EC5-AE8F-31000E53C252}"/>
              </a:ext>
            </a:extLst>
          </p:cNvPr>
          <p:cNvCxnSpPr>
            <a:cxnSpLocks/>
          </p:cNvCxnSpPr>
          <p:nvPr/>
        </p:nvCxnSpPr>
        <p:spPr>
          <a:xfrm>
            <a:off x="3978869" y="786754"/>
            <a:ext cx="448550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486CD6-DA8A-4246-8C93-039A55345A24}"/>
              </a:ext>
            </a:extLst>
          </p:cNvPr>
          <p:cNvSpPr txBox="1"/>
          <p:nvPr/>
        </p:nvSpPr>
        <p:spPr>
          <a:xfrm>
            <a:off x="568411" y="1744308"/>
            <a:ext cx="9959546" cy="472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lo-LA" sz="2400" b="1" dirty="0">
                <a:solidFill>
                  <a:srgbClr val="FFC000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ຈຸດດີ</a:t>
            </a:r>
            <a:endParaRPr lang="en-US" sz="2400" b="1" dirty="0">
              <a:solidFill>
                <a:srgbClr val="FFC000"/>
              </a:solidFill>
              <a:effectLst/>
              <a:latin typeface="Saysettha OT" panose="020B0504020207020204" pitchFamily="34" charset="-34"/>
              <a:ea typeface="SimSun" panose="02010600030101010101" pitchFamily="2" charset="-122"/>
              <a:cs typeface="Saysettha OT" panose="020B0504020207020204" pitchFamily="34" charset="-34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342900" algn="l"/>
                <a:tab pos="457200" algn="l"/>
              </a:tabLst>
            </a:pPr>
            <a:r>
              <a:rPr lang="lo-LA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-</a:t>
            </a:r>
            <a:r>
              <a:rPr lang="en-US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 </a:t>
            </a:r>
            <a:r>
              <a:rPr lang="lo-LA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ຮູ້ວິເຄາະຫາບັນຫາ ແລະ ສາເຫດຂອງລະບົບເກົ່າ.</a:t>
            </a:r>
            <a:endParaRPr lang="en-US" sz="2200" dirty="0">
              <a:solidFill>
                <a:schemeClr val="bg1"/>
              </a:solidFill>
              <a:effectLst/>
              <a:latin typeface="Saysettha OT" panose="020B0504020207020204" pitchFamily="34" charset="-34"/>
              <a:ea typeface="SimSun" panose="02010600030101010101" pitchFamily="2" charset="-122"/>
              <a:cs typeface="Saysettha OT" panose="020B0504020207020204" pitchFamily="34" charset="-34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342900" algn="l"/>
                <a:tab pos="457200" algn="l"/>
              </a:tabLst>
            </a:pPr>
            <a:r>
              <a:rPr lang="lo-LA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-	ຈະໄດ້ລະບົບຈອງປີ້ລົດເມສາຍໃຕ້ແບບອອນລາຍໃໝ່.</a:t>
            </a:r>
            <a:endParaRPr lang="en-US" sz="2200" dirty="0">
              <a:solidFill>
                <a:schemeClr val="bg1"/>
              </a:solidFill>
              <a:effectLst/>
              <a:latin typeface="Saysettha OT" panose="020B0504020207020204" pitchFamily="34" charset="-34"/>
              <a:ea typeface="SimSun" panose="02010600030101010101" pitchFamily="2" charset="-122"/>
              <a:cs typeface="Saysettha OT" panose="020B0504020207020204" pitchFamily="34" charset="-34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342900" algn="l"/>
                <a:tab pos="457200" algn="l"/>
              </a:tabLst>
            </a:pPr>
            <a:r>
              <a:rPr lang="en-US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-  </a:t>
            </a:r>
            <a:r>
              <a:rPr lang="lo-LA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ສາມາດນໍາໃຊ້ເວບໄຊທີ່ສ້າງຂຶ້ນມາເຂົ້າຊ່ວຍໃນການຈອງປີ້ລົດເມແບບອອນລາຍ.</a:t>
            </a:r>
            <a:endParaRPr lang="en-US" sz="2200" dirty="0">
              <a:solidFill>
                <a:schemeClr val="bg1"/>
              </a:solidFill>
              <a:effectLst/>
              <a:latin typeface="Saysettha OT" panose="020B0504020207020204" pitchFamily="34" charset="-34"/>
              <a:ea typeface="SimSun" panose="02010600030101010101" pitchFamily="2" charset="-122"/>
              <a:cs typeface="Saysettha OT" panose="020B0504020207020204" pitchFamily="34" charset="-34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342900" algn="l"/>
                <a:tab pos="457200" algn="l"/>
              </a:tabLst>
            </a:pPr>
            <a:r>
              <a:rPr lang="lo-LA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- </a:t>
            </a:r>
            <a:r>
              <a:rPr lang="en-US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 </a:t>
            </a:r>
            <a:r>
              <a:rPr lang="lo-LA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ເວບໄຊທີ່ສ້າງຂຶ້ນມາສາມາດຈອງອອນລາຍໄດ້.</a:t>
            </a:r>
            <a:endParaRPr lang="en-US" sz="2200" dirty="0">
              <a:solidFill>
                <a:schemeClr val="bg1"/>
              </a:solidFill>
              <a:effectLst/>
              <a:latin typeface="Saysettha OT" panose="020B0504020207020204" pitchFamily="34" charset="-34"/>
              <a:ea typeface="SimSun" panose="02010600030101010101" pitchFamily="2" charset="-122"/>
              <a:cs typeface="Saysettha OT" panose="020B0504020207020204" pitchFamily="34" charset="-34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342900" algn="l"/>
                <a:tab pos="457200" algn="l"/>
              </a:tabLst>
            </a:pPr>
            <a:r>
              <a:rPr lang="lo-LA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- </a:t>
            </a:r>
            <a:r>
              <a:rPr lang="en-US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 </a:t>
            </a:r>
            <a:r>
              <a:rPr lang="lo-LA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ການເຮັດບົດລາຍງານສະດວກສະບາຍ ແລະ ວ່ອງໄວຂື້ນ.</a:t>
            </a:r>
            <a:endParaRPr lang="en-US" sz="2200" dirty="0">
              <a:solidFill>
                <a:schemeClr val="bg1"/>
              </a:solidFill>
              <a:effectLst/>
              <a:latin typeface="Saysettha OT" panose="020B0504020207020204" pitchFamily="34" charset="-34"/>
              <a:ea typeface="SimSun" panose="02010600030101010101" pitchFamily="2" charset="-122"/>
              <a:cs typeface="Saysettha OT" panose="020B0504020207020204" pitchFamily="34" charset="-34"/>
            </a:endParaRPr>
          </a:p>
          <a:p>
            <a:pPr>
              <a:lnSpc>
                <a:spcPct val="150000"/>
              </a:lnSpc>
            </a:pPr>
            <a:br>
              <a:rPr lang="lo-LA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</a:br>
            <a:endParaRPr lang="en-US" sz="22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9275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5276779" y="135902"/>
            <a:ext cx="18309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  <a:r>
              <a:rPr lang="lo-L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ສະຫຼຸບ</a:t>
            </a:r>
          </a:p>
          <a:p>
            <a:pPr algn="ctr"/>
            <a:endParaRPr lang="en-LT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D0752D-1B0D-4EC5-AE8F-31000E53C252}"/>
              </a:ext>
            </a:extLst>
          </p:cNvPr>
          <p:cNvCxnSpPr>
            <a:cxnSpLocks/>
          </p:cNvCxnSpPr>
          <p:nvPr/>
        </p:nvCxnSpPr>
        <p:spPr>
          <a:xfrm>
            <a:off x="3978869" y="786754"/>
            <a:ext cx="448550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486CD6-DA8A-4246-8C93-039A55345A24}"/>
              </a:ext>
            </a:extLst>
          </p:cNvPr>
          <p:cNvSpPr txBox="1"/>
          <p:nvPr/>
        </p:nvSpPr>
        <p:spPr>
          <a:xfrm>
            <a:off x="667264" y="1863972"/>
            <a:ext cx="11257005" cy="334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lo-LA" sz="2400" b="1" dirty="0">
                <a:solidFill>
                  <a:srgbClr val="FFC000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ຈຸດ</a:t>
            </a:r>
            <a:r>
              <a:rPr lang="lo-LA" sz="2400" b="1" dirty="0">
                <a:solidFill>
                  <a:srgbClr val="FFC000"/>
                </a:solidFill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ອ່ອນ</a:t>
            </a:r>
            <a:endParaRPr lang="en-US" sz="2400" b="1" dirty="0">
              <a:solidFill>
                <a:srgbClr val="FFC000"/>
              </a:solidFill>
              <a:effectLst/>
              <a:latin typeface="Saysettha OT" panose="020B0504020207020204" pitchFamily="34" charset="-34"/>
              <a:ea typeface="SimSun" panose="02010600030101010101" pitchFamily="2" charset="-122"/>
              <a:cs typeface="Saysettha OT" panose="020B0504020207020204" pitchFamily="34" charset="-34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2843530" algn="ctr"/>
              </a:tabLst>
            </a:pPr>
            <a:r>
              <a:rPr lang="en-US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	     </a:t>
            </a:r>
            <a:r>
              <a:rPr lang="lo-LA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ໂປຣແກຣມນີ້ຍັງບໍ່ສົມບູນ ແລະ ຄົບຖ້ວນຕາມຄວາມຕ້ອງການຂອງສະຖານນີຂົນສົ່ງໂດຍສານສາຍໃຕ້ເທື່ອ ເນື່ອງຈາກວ່າໃນການສຶກສາຍັງບໍ່ທັນມີປະສົບການໃນການຂຽນເວບໄຊມາກ່ອນ</a:t>
            </a:r>
            <a:r>
              <a:rPr lang="en-US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,</a:t>
            </a:r>
            <a:r>
              <a:rPr lang="lo-LA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 ຍັງບໍ່ຄວບຄຸມເຖິງຄວາມຕ້ອງການຕົວຈິງຂອງຜູ້ໃຊ້ລະບົບ.</a:t>
            </a:r>
            <a:endParaRPr lang="en-US" sz="2200" dirty="0">
              <a:solidFill>
                <a:schemeClr val="bg1"/>
              </a:solidFill>
              <a:effectLst/>
              <a:latin typeface="Saysettha OT" panose="020B0504020207020204" pitchFamily="34" charset="-34"/>
              <a:ea typeface="SimSun" panose="02010600030101010101" pitchFamily="2" charset="-122"/>
              <a:cs typeface="Saysettha OT" panose="020B0504020207020204" pitchFamily="34" charset="-34"/>
            </a:endParaRPr>
          </a:p>
          <a:p>
            <a:pPr>
              <a:lnSpc>
                <a:spcPct val="150000"/>
              </a:lnSpc>
            </a:pPr>
            <a:br>
              <a:rPr lang="lo-LA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</a:br>
            <a:endParaRPr lang="en-US" sz="22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56773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5276779" y="135902"/>
            <a:ext cx="18309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  <a:r>
              <a:rPr lang="lo-L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ສະຫຼຸບ</a:t>
            </a:r>
          </a:p>
          <a:p>
            <a:pPr algn="ctr"/>
            <a:endParaRPr lang="en-LT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D0752D-1B0D-4EC5-AE8F-31000E53C252}"/>
              </a:ext>
            </a:extLst>
          </p:cNvPr>
          <p:cNvCxnSpPr>
            <a:cxnSpLocks/>
          </p:cNvCxnSpPr>
          <p:nvPr/>
        </p:nvCxnSpPr>
        <p:spPr>
          <a:xfrm>
            <a:off x="3978869" y="786754"/>
            <a:ext cx="448550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486CD6-DA8A-4246-8C93-039A55345A24}"/>
              </a:ext>
            </a:extLst>
          </p:cNvPr>
          <p:cNvSpPr txBox="1"/>
          <p:nvPr/>
        </p:nvSpPr>
        <p:spPr>
          <a:xfrm>
            <a:off x="370704" y="1863972"/>
            <a:ext cx="11578280" cy="269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lo-LA" sz="2200" b="1" dirty="0">
                <a:solidFill>
                  <a:srgbClr val="FFC000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ແນວທາງໃນການພັດທະນາ ແລະ ຂະຫຍາຍຕໍ່ຂອງສະຖານນີ</a:t>
            </a:r>
            <a:endParaRPr lang="en-US" sz="2200" b="1" dirty="0">
              <a:solidFill>
                <a:srgbClr val="FFC000"/>
              </a:solidFill>
              <a:effectLst/>
              <a:latin typeface="Saysettha OT" panose="020B0504020207020204" pitchFamily="34" charset="-34"/>
              <a:ea typeface="SimSun" panose="02010600030101010101" pitchFamily="2" charset="-122"/>
              <a:cs typeface="Saysettha OT" panose="020B0504020207020204" pitchFamily="34" charset="-34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lo-LA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   </a:t>
            </a:r>
            <a:r>
              <a:rPr lang="en-US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	</a:t>
            </a:r>
            <a:r>
              <a:rPr lang="lo-LA" sz="2200" dirty="0"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SimSun" panose="02010600030101010101" pitchFamily="2" charset="-122"/>
                <a:cs typeface="Saysettha OT" panose="020B0504020207020204" pitchFamily="34" charset="-34"/>
              </a:rPr>
              <a:t>ເນື່ອງຈາກວ່າໂປຣແກຣມນີ້ເປັນໂປຣແກຣມທີ່ສ້າງຂື້ນມາແລ້ວ ດັ່ງນັ້ນ ເພື່ອເປັນການກວດສວບຫາຂໍ້ພິດພາດ ແລະ ເພື່ອຫາຈຸດດີຈຸດອ່ອນມາທຳການປັບປຸງ, ແກ້ໄຂຈຶ່ງຄວນນຳເອົາໂປຣແກຣມນີ້ໄປປັບປຸງຈຸດບົກຜ່ອງຂອງໂປຣແກຣມໃນບາງສ່ວນເພື່ອເຮັດໃຫ້ໂປຣແກຣມມີປະສິດທິພາບ ແລະ ເຮັດວຽກໄດ້ດີຂື້ນເພື່ອຈະນຳເອົາໄປປະກອບສ່ວນເຂົ້າໃນການເຮັດວຽກງານຕົວຈິງ.</a:t>
            </a:r>
            <a:endParaRPr lang="en-US" sz="2200" dirty="0">
              <a:solidFill>
                <a:schemeClr val="bg1"/>
              </a:solidFill>
              <a:effectLst/>
              <a:latin typeface="Saysettha OT" panose="020B0504020207020204" pitchFamily="34" charset="-34"/>
              <a:ea typeface="SimSun" panose="02010600030101010101" pitchFamily="2" charset="-122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36074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1029269" y="5457103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600185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2" name="Graphic 41" descr="Upward trend">
            <a:hlinkClick r:id="rId11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3639" y="367093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4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9877" y="1312117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7756" y="2531332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4332201" y="2644170"/>
            <a:ext cx="513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9600" b="1" spc="300" dirty="0">
                <a:solidFill>
                  <a:srgbClr val="FFC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ຂໍຂອບໃຈ</a:t>
            </a:r>
            <a:endParaRPr lang="en-LT" sz="9600" b="1" spc="300" dirty="0">
              <a:solidFill>
                <a:srgbClr val="FFC000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220686" y="384886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79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36A386AC-0495-441E-97F3-614B0289D9AA}"/>
              </a:ext>
            </a:extLst>
          </p:cNvPr>
          <p:cNvSpPr txBox="1"/>
          <p:nvPr/>
        </p:nvSpPr>
        <p:spPr>
          <a:xfrm>
            <a:off x="4019389" y="264461"/>
            <a:ext cx="512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ຫົວຂໍ້ນຳສະເໜີ</a:t>
            </a:r>
            <a:endParaRPr lang="en-LT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816484-031C-48ED-B88C-C7CEE1D79915}"/>
              </a:ext>
            </a:extLst>
          </p:cNvPr>
          <p:cNvCxnSpPr>
            <a:cxnSpLocks/>
          </p:cNvCxnSpPr>
          <p:nvPr/>
        </p:nvCxnSpPr>
        <p:spPr>
          <a:xfrm>
            <a:off x="4139514" y="881386"/>
            <a:ext cx="449785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">
            <a:extLst>
              <a:ext uri="{FF2B5EF4-FFF2-40B4-BE49-F238E27FC236}">
                <a16:creationId xmlns:a16="http://schemas.microsoft.com/office/drawing/2014/main" id="{D1D6482C-B05F-41BA-883D-D9EFBC4CD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042" y="1742764"/>
            <a:ext cx="10351893" cy="614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lo-LA" sz="24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ປະຫວັດຄວາມເປັນມາ ແລະ ຄວາມສຳຄັນຂອງບັນຫາ.		</a:t>
            </a:r>
            <a:endParaRPr lang="en-US" sz="24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2. </a:t>
            </a:r>
            <a:r>
              <a:rPr kumimoji="0" lang="lo-LA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ຈຸດປະສົງຂອງການ</a:t>
            </a:r>
            <a:r>
              <a:rPr lang="lo-LA" sz="2400" dirty="0">
                <a:solidFill>
                  <a:schemeClr val="bg1"/>
                </a:solidFill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ຂຽນໂຄງການ</a:t>
            </a:r>
            <a:r>
              <a:rPr kumimoji="0" lang="lo-LA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.		</a:t>
            </a:r>
            <a:endParaRPr lang="lo-L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3. </a:t>
            </a:r>
            <a:r>
              <a:rPr lang="lo-LA" sz="24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ຂອບເຂດຂອງການສຶກສາໂຄງການ.		</a:t>
            </a:r>
            <a:endParaRPr kumimoji="0" lang="lo-LA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4.</a:t>
            </a:r>
            <a:r>
              <a:rPr lang="lo-LA" sz="2400" dirty="0">
                <a:solidFill>
                  <a:schemeClr val="bg1"/>
                </a:solidFill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ຜົນທີ່ໄດ້ຮັບຈາກໂຄງການ.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5.</a:t>
            </a:r>
            <a:r>
              <a:rPr lang="lo-LA" sz="2400" dirty="0">
                <a:solidFill>
                  <a:schemeClr val="bg1"/>
                </a:solidFill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lo-LA" sz="24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ການວິເຄາະຂໍ້ມູນ.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lo-LA" sz="2400" dirty="0">
                <a:solidFill>
                  <a:schemeClr val="bg1"/>
                </a:solidFill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ສະຫຼຸບ</a:t>
            </a:r>
            <a:endParaRPr kumimoji="0" lang="lo-LA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Demo Web Site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lo-LA" sz="24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lo-LA" sz="24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lo-LA" sz="24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en-US" sz="24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lo-LA" sz="24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3400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36A386AC-0495-441E-97F3-614B0289D9AA}"/>
              </a:ext>
            </a:extLst>
          </p:cNvPr>
          <p:cNvSpPr txBox="1"/>
          <p:nvPr/>
        </p:nvSpPr>
        <p:spPr>
          <a:xfrm>
            <a:off x="1742299" y="264461"/>
            <a:ext cx="973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300" dirty="0">
                <a:solidFill>
                  <a:srgbClr val="FFC00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1.</a:t>
            </a:r>
            <a:r>
              <a:rPr lang="lo-LA" sz="2800" b="1" dirty="0">
                <a:solidFill>
                  <a:srgbClr val="FFC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ປະຫວັດຄວາມເປັນມາ ແລະ ຄວາມສຳຄັນຂອງບັນຫາ.	</a:t>
            </a:r>
            <a:endParaRPr lang="en-LT" sz="2800" b="1" spc="300" dirty="0">
              <a:solidFill>
                <a:srgbClr val="FFC000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EBFAD8-61F4-4EC7-A472-651EFC94A0CF}"/>
              </a:ext>
            </a:extLst>
          </p:cNvPr>
          <p:cNvSpPr txBox="1"/>
          <p:nvPr/>
        </p:nvSpPr>
        <p:spPr>
          <a:xfrm>
            <a:off x="1681442" y="1005673"/>
            <a:ext cx="9558178" cy="559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lo-LA" sz="2000" b="1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ສະຖານຂົນສົ່ງໂດຍສານສາຍໃຕ້ສ້າງຕັ້ງຂຶ້ນເມື່ອ ວັນທີ 26 ເດືອນ ທັນວາ ປີ</a:t>
            </a:r>
            <a:r>
              <a:rPr lang="en-US" sz="2000" b="1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lo-LA" sz="2000" b="1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2013 ຢູ່ ບ້ານ ສະພັງເມິກ , ເມືອງ ໄຊທານີ, ແຂວງ ນະຄອນຫຼວງວຽງຈັນ ແລະ ແຈ້ງຂຶ້ນທະບຽນວິສາຫະກິດ ລົງວັນທີ 29/04/2016 ກົມທະບຽນ ແລະ ຄຸ້ມຄອງວິສາຫະກິດ</a:t>
            </a:r>
            <a:r>
              <a:rPr lang="en-US" sz="2000" b="1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lo-LA" sz="2000" b="1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ເນື່ອງຈາກວ່າ ຈັດການຂໍ້ມູນ, ລາຍງານຂໍ້ມູນຕ່າງໆ, ລວມທັງການຂາຍປີ້ແມ່ນຍັງໃຊ້ແບບຈົດ ແລະ ຜູ້ໂດຍສານທີ່ຕ້ອງການຈອງປີ້ລວງໜ້າ ຕ້ອງໄດ້ໂທຫາພະນັກງານຂາຍປີ້ເພື່ອຈອງ ເຊິ່ງເຮັດໃຫ້ການບໍລິການມີການຊັກຊ້າ ແລະ ຂໍ້ມູນຍັງມີການຕົກເຮ່ຍເສຍຫາຍ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lo-LA" sz="2000" b="1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 ດັ່ງນັ້ນ , ພວກຂ້າພະເຈົ້າຈຶ່ງເຫັນຄວາມສໍາຄັນຂອງບັນຫາ ຈຶ່ງມີແນວຄວາມຄິດທີ່ຈະສ້າງລະບົບຈອງປີລົດເມ ແບບອອນໄລ ຂອງສະຖານີຂົ່ນສົ່ງໂດຍສານສາຍໃຕນັ້ນຂຶ້ນມາ ເພື່ອຊ່ວຍຫຸດຜ່ອນຄວາມຫຍຸ້ງຍາກໃນການຈອງປີ້ລົດ, ຈັດເກັບຂໍ້ມູນ, ຫຸດຜ່ອນຄວາມຊັກຊ້າໃນການຈັດການຂໍ້ມູນ, ເຮັດໃຫຂໍ້ມູນມີຄວາມເປັນລະບຽບຮຽບຮ້ອຍ ແລະ ເພືອໃຫ້ມີຄວາມສະດວກວ່ອງໄວຕໍ່ການຄົົນຫາຂໍ້ມູນ.</a:t>
            </a:r>
          </a:p>
          <a:p>
            <a:pPr>
              <a:lnSpc>
                <a:spcPct val="150000"/>
              </a:lnSpc>
            </a:pPr>
            <a:endParaRPr lang="en-LT" sz="2000" b="1" spc="300" dirty="0">
              <a:solidFill>
                <a:schemeClr val="bg1"/>
              </a:solidFill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816484-031C-48ED-B88C-C7CEE1D79915}"/>
              </a:ext>
            </a:extLst>
          </p:cNvPr>
          <p:cNvCxnSpPr/>
          <p:nvPr/>
        </p:nvCxnSpPr>
        <p:spPr>
          <a:xfrm>
            <a:off x="3108063" y="881386"/>
            <a:ext cx="7086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3974294" y="253741"/>
            <a:ext cx="5347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.</a:t>
            </a:r>
            <a:r>
              <a:rPr lang="lo-LA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ຈຸດປະສົງຂອງການຂຽນໂຄງການ</a:t>
            </a:r>
            <a:r>
              <a:rPr lang="lo-LA" sz="28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endParaRPr lang="en-US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ctr"/>
            <a:r>
              <a:rPr lang="lo-LA" sz="28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Phetsarath OT" panose="02000500000000000000" pitchFamily="2" charset="0"/>
              </a:rPr>
              <a:t>(</a:t>
            </a:r>
            <a:r>
              <a:rPr lang="en-US" sz="28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Objectives)</a:t>
            </a:r>
            <a:endParaRPr lang="en-LT" sz="2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B276D-2BAA-4233-AB32-45FA5E38C052}"/>
              </a:ext>
            </a:extLst>
          </p:cNvPr>
          <p:cNvSpPr txBox="1"/>
          <p:nvPr/>
        </p:nvSpPr>
        <p:spPr>
          <a:xfrm>
            <a:off x="1868862" y="1741580"/>
            <a:ext cx="10323137" cy="429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3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. </a:t>
            </a:r>
            <a:r>
              <a:rPr lang="lo-LA" sz="23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ເພື່ອສຶກສາບັນຫາທີ່ເກີດຂຶ້ນໃນປະຈຸບັນ ແລະ ຄວາມຕ້ອງການຂອງລະບົບ.</a:t>
            </a:r>
          </a:p>
          <a:p>
            <a:pPr>
              <a:lnSpc>
                <a:spcPct val="150000"/>
              </a:lnSpc>
            </a:pPr>
            <a:r>
              <a:rPr lang="en-US" sz="23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3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. </a:t>
            </a:r>
            <a:r>
              <a:rPr lang="lo-LA" sz="23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ເພື່ອສ້າງລະບົບຈອງປີ້ລົດແບບອອນໄລຂອງສະຖານີຂົນສົ່ງໂດຍສານສາຍໃຕ້. </a:t>
            </a:r>
          </a:p>
          <a:p>
            <a:pPr>
              <a:lnSpc>
                <a:spcPct val="150000"/>
              </a:lnSpc>
            </a:pPr>
            <a:r>
              <a:rPr lang="en-US" sz="23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3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. </a:t>
            </a:r>
            <a:r>
              <a:rPr lang="lo-LA" sz="23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ເພື່ອສ້າງຮູບແບບການຈັດການຂໍ້ມູນການໃຫບໍລິການ. </a:t>
            </a:r>
          </a:p>
          <a:p>
            <a:pPr>
              <a:lnSpc>
                <a:spcPct val="150000"/>
              </a:lnSpc>
            </a:pPr>
            <a:r>
              <a:rPr lang="en-US" sz="23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3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. </a:t>
            </a:r>
            <a:r>
              <a:rPr lang="lo-LA" sz="23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ເພື່ອເຜີຍແຜ່ຂໍ້ມູນການຂາຍປີ້ລົດເມຂອງສະຖານຂົນສົ່ງໂດຍສານສາຍໃຕ້. </a:t>
            </a:r>
          </a:p>
          <a:p>
            <a:pPr>
              <a:lnSpc>
                <a:spcPct val="150000"/>
              </a:lnSpc>
            </a:pPr>
            <a:r>
              <a:rPr lang="en-US" sz="23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3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. </a:t>
            </a:r>
            <a:r>
              <a:rPr lang="lo-LA" sz="23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ເພື່ອການລາຍງານໃຫ້ສະດວກ ແລະ ຖືກຕ້ອງ.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A34333-037A-47EC-A74C-E08CB9E5817E}"/>
              </a:ext>
            </a:extLst>
          </p:cNvPr>
          <p:cNvCxnSpPr>
            <a:cxnSpLocks/>
          </p:cNvCxnSpPr>
          <p:nvPr/>
        </p:nvCxnSpPr>
        <p:spPr>
          <a:xfrm flipV="1">
            <a:off x="3307193" y="1322367"/>
            <a:ext cx="6652353" cy="859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2484449" y="556849"/>
            <a:ext cx="890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lo-LA" sz="28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ຂອບເຂດ</a:t>
            </a:r>
            <a:r>
              <a:rPr lang="lo-LA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ການສຶກສາໂຄງການ.	</a:t>
            </a:r>
            <a:endParaRPr lang="en-LT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7B48ED-8A7A-4DBF-953E-8788F6F0903A}"/>
              </a:ext>
            </a:extLst>
          </p:cNvPr>
          <p:cNvSpPr txBox="1"/>
          <p:nvPr/>
        </p:nvSpPr>
        <p:spPr>
          <a:xfrm>
            <a:off x="8036965" y="3560009"/>
            <a:ext cx="2898550" cy="208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en-US" sz="2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ຂໍ້ມູນພະນັກງານ</a:t>
            </a:r>
          </a:p>
          <a:p>
            <a:pPr>
              <a:lnSpc>
                <a:spcPct val="150000"/>
              </a:lnSpc>
            </a:pPr>
            <a:r>
              <a:rPr lang="en-US" sz="22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lo-LA" sz="2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ຂໍ້ມູນລົດ</a:t>
            </a:r>
          </a:p>
          <a:p>
            <a:pPr>
              <a:lnSpc>
                <a:spcPct val="150000"/>
              </a:lnSpc>
            </a:pPr>
            <a:r>
              <a:rPr lang="en-US" sz="22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sz="2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ຂໍ້ມູນປະເພດລົດ</a:t>
            </a:r>
          </a:p>
          <a:p>
            <a:pPr>
              <a:lnSpc>
                <a:spcPct val="150000"/>
              </a:lnSpc>
            </a:pPr>
            <a:r>
              <a:rPr lang="en-US" sz="22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lo-LA" sz="2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ຂໍ້ມູນສາຍທາງ</a:t>
            </a:r>
            <a:endParaRPr lang="en-LT" sz="22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43C11F-A726-4509-8FC4-4C61C704ED6E}"/>
              </a:ext>
            </a:extLst>
          </p:cNvPr>
          <p:cNvSpPr txBox="1"/>
          <p:nvPr/>
        </p:nvSpPr>
        <p:spPr>
          <a:xfrm>
            <a:off x="2552577" y="4287131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lo-LA" sz="24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ຈັດການຂໍ້ມູນພື້ນຖານ</a:t>
            </a:r>
            <a:endParaRPr lang="en-LT" sz="24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451309-C8B8-46E8-B3BB-728F60978657}"/>
              </a:ext>
            </a:extLst>
          </p:cNvPr>
          <p:cNvSpPr txBox="1"/>
          <p:nvPr/>
        </p:nvSpPr>
        <p:spPr>
          <a:xfrm>
            <a:off x="1189232" y="1916668"/>
            <a:ext cx="11102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ລະບົບຈອງປີ້ລົດເມສາຍໃຕ້ແບບອອນລາຍ ເປັນລະບົບແບບ </a:t>
            </a:r>
            <a:r>
              <a:rPr 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  <a:endParaRPr lang="lo-LA" sz="2400" b="1" spc="300" dirty="0">
              <a:solidFill>
                <a:schemeClr val="bg1"/>
              </a:solidFill>
              <a:latin typeface="Times New Roman" panose="02020603050405020304" pitchFamily="18" charset="0"/>
              <a:cs typeface="Phetsarath OT" panose="02000500000000000000" pitchFamily="2" charset="0"/>
            </a:endParaRPr>
          </a:p>
          <a:p>
            <a:pPr algn="ctr"/>
            <a:r>
              <a:rPr lang="en-US" sz="24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lo-LA" sz="24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ເຊິ່ງປະກອບດ້ວຍໜ້າວຽກຫຼັກດັ່ງນີ້:</a:t>
            </a:r>
            <a:endParaRPr lang="en-LT" sz="24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EE6116-C3D1-4329-8E12-A0588BB22CC8}"/>
              </a:ext>
            </a:extLst>
          </p:cNvPr>
          <p:cNvCxnSpPr/>
          <p:nvPr/>
        </p:nvCxnSpPr>
        <p:spPr>
          <a:xfrm>
            <a:off x="3479538" y="1218013"/>
            <a:ext cx="7086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4306B2-F0A0-4019-9231-88B1FA674F2B}"/>
              </a:ext>
            </a:extLst>
          </p:cNvPr>
          <p:cNvSpPr/>
          <p:nvPr/>
        </p:nvSpPr>
        <p:spPr>
          <a:xfrm>
            <a:off x="7057748" y="3523547"/>
            <a:ext cx="189907" cy="200024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453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5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2484449" y="556849"/>
            <a:ext cx="8907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lo-LA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ຂອບເຂດ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ການສຶກສາໂຄງການ.	</a:t>
            </a:r>
            <a:endParaRPr lang="en-LT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AB399C-6FBF-43DF-990D-3B0AADECDDBD}"/>
              </a:ext>
            </a:extLst>
          </p:cNvPr>
          <p:cNvSpPr txBox="1"/>
          <p:nvPr/>
        </p:nvSpPr>
        <p:spPr>
          <a:xfrm>
            <a:off x="5223301" y="4014565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2. </a:t>
            </a:r>
            <a:r>
              <a:rPr lang="lo-LA" sz="24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ສະໝັກສະມາຊິກ</a:t>
            </a:r>
            <a:endParaRPr lang="en-LT" sz="24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DC676C-EB37-4AF2-9947-F49408304181}"/>
              </a:ext>
            </a:extLst>
          </p:cNvPr>
          <p:cNvCxnSpPr>
            <a:cxnSpLocks/>
          </p:cNvCxnSpPr>
          <p:nvPr/>
        </p:nvCxnSpPr>
        <p:spPr>
          <a:xfrm flipV="1">
            <a:off x="3479538" y="1233677"/>
            <a:ext cx="6603576" cy="2620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B51CFFC-DBCF-4753-959F-09084E1C9EF4}"/>
              </a:ext>
            </a:extLst>
          </p:cNvPr>
          <p:cNvSpPr txBox="1"/>
          <p:nvPr/>
        </p:nvSpPr>
        <p:spPr>
          <a:xfrm>
            <a:off x="1189232" y="1916668"/>
            <a:ext cx="11102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ລະບົບຈອງປີ້ລົດເມສາຍໃຕ້ແບບອອນລາຍ ເປັນລະບົບແບບ </a:t>
            </a:r>
            <a:r>
              <a:rPr 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  <a:endParaRPr lang="lo-LA" sz="2400" b="1" spc="300" dirty="0">
              <a:solidFill>
                <a:schemeClr val="bg1"/>
              </a:solidFill>
              <a:latin typeface="Times New Roman" panose="02020603050405020304" pitchFamily="18" charset="0"/>
              <a:cs typeface="Phetsarath OT" panose="02000500000000000000" pitchFamily="2" charset="0"/>
            </a:endParaRPr>
          </a:p>
          <a:p>
            <a:pPr algn="ctr"/>
            <a:r>
              <a:rPr lang="en-US" sz="24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lo-LA" sz="24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ເຊິ່ງປະກອບດ້ວຍໜ້າວຽກຫຼັກດັ່ງນີ້:</a:t>
            </a:r>
            <a:endParaRPr lang="en-LT" sz="24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29837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2484449" y="556849"/>
            <a:ext cx="8907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lo-LA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ຂອບເຂດ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ການສຶກສາໂຄງການ.	</a:t>
            </a:r>
            <a:endParaRPr lang="en-LT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6EB608-174D-42B4-BAA4-B011377F1A1F}"/>
              </a:ext>
            </a:extLst>
          </p:cNvPr>
          <p:cNvSpPr txBox="1"/>
          <p:nvPr/>
        </p:nvSpPr>
        <p:spPr>
          <a:xfrm>
            <a:off x="4290698" y="4293573"/>
            <a:ext cx="182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Phetsarath OT" panose="02000500000000000000" pitchFamily="2" charset="0"/>
              </a:rPr>
              <a:t>3</a:t>
            </a:r>
            <a:r>
              <a:rPr lang="en-US" sz="24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. </a:t>
            </a:r>
            <a:r>
              <a:rPr lang="lo-LA" sz="24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ບໍລິການ</a:t>
            </a:r>
            <a:endParaRPr lang="en-LT" sz="24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7C86BA-D4DC-46AC-828B-2EC29AEE3CF5}"/>
              </a:ext>
            </a:extLst>
          </p:cNvPr>
          <p:cNvSpPr txBox="1"/>
          <p:nvPr/>
        </p:nvSpPr>
        <p:spPr>
          <a:xfrm>
            <a:off x="8004772" y="3993873"/>
            <a:ext cx="1697901" cy="1065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2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ຈອງປີ້</a:t>
            </a:r>
          </a:p>
          <a:p>
            <a:pPr>
              <a:lnSpc>
                <a:spcPct val="150000"/>
              </a:lnSpc>
            </a:pPr>
            <a:r>
              <a:rPr lang="en-US" sz="22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lo-LA" sz="22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Phetsarath OT" panose="02000500000000000000" pitchFamily="2" charset="0"/>
              </a:rPr>
              <a:t>.</a:t>
            </a:r>
            <a:r>
              <a:rPr lang="en-US" sz="22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Phetsarath OT" panose="02000500000000000000" pitchFamily="2" charset="0"/>
              </a:rPr>
              <a:t>2</a:t>
            </a:r>
            <a:r>
              <a:rPr lang="lo-LA" sz="22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Phetsarath OT" panose="02000500000000000000" pitchFamily="2" charset="0"/>
              </a:rPr>
              <a:t> </a:t>
            </a:r>
            <a:r>
              <a:rPr lang="lo-LA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ອອກປີ້</a:t>
            </a:r>
            <a:endParaRPr lang="en-LT" sz="22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F08373-DB08-4451-97CE-6372B21AD587}"/>
              </a:ext>
            </a:extLst>
          </p:cNvPr>
          <p:cNvCxnSpPr/>
          <p:nvPr/>
        </p:nvCxnSpPr>
        <p:spPr>
          <a:xfrm>
            <a:off x="3479538" y="1218013"/>
            <a:ext cx="7086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307D8DB-714C-451D-9C17-CB72E6905848}"/>
              </a:ext>
            </a:extLst>
          </p:cNvPr>
          <p:cNvSpPr/>
          <p:nvPr/>
        </p:nvSpPr>
        <p:spPr>
          <a:xfrm>
            <a:off x="6709539" y="3840716"/>
            <a:ext cx="189907" cy="13496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1FAC82-0824-47FB-9E16-D95592C428BD}"/>
              </a:ext>
            </a:extLst>
          </p:cNvPr>
          <p:cNvSpPr txBox="1"/>
          <p:nvPr/>
        </p:nvSpPr>
        <p:spPr>
          <a:xfrm>
            <a:off x="1189232" y="1916668"/>
            <a:ext cx="11102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ລະບົບຈອງປີ້ລົດເມສາຍໃຕ້ແບບອອນລາຍ ເປັນລະບົບແບບ </a:t>
            </a:r>
            <a:r>
              <a:rPr 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  <a:endParaRPr lang="lo-LA" sz="2400" b="1" spc="300" dirty="0">
              <a:solidFill>
                <a:schemeClr val="bg1"/>
              </a:solidFill>
              <a:latin typeface="Times New Roman" panose="02020603050405020304" pitchFamily="18" charset="0"/>
              <a:cs typeface="Phetsarath OT" panose="02000500000000000000" pitchFamily="2" charset="0"/>
            </a:endParaRPr>
          </a:p>
          <a:p>
            <a:pPr algn="ctr"/>
            <a:r>
              <a:rPr lang="en-US" sz="24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lo-LA" sz="24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ເຊິ່ງປະກອບດ້ວຍໜ້າວຽກຫຼັກດັ່ງນີ້:</a:t>
            </a:r>
            <a:endParaRPr lang="en-LT" sz="24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8783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" action="ppaction://noaction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3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2484449" y="556849"/>
            <a:ext cx="8907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lo-LA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ຂອບເຂດ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ການສຶກສາໂຄງການ.	</a:t>
            </a:r>
            <a:endParaRPr lang="en-LT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145A96-F326-4EF1-B840-A5546FD2D4F6}"/>
              </a:ext>
            </a:extLst>
          </p:cNvPr>
          <p:cNvSpPr txBox="1"/>
          <p:nvPr/>
        </p:nvSpPr>
        <p:spPr>
          <a:xfrm>
            <a:off x="3127803" y="4489578"/>
            <a:ext cx="1980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spc="300" dirty="0">
                <a:solidFill>
                  <a:schemeClr val="bg1"/>
                </a:solidFill>
                <a:latin typeface="Phetsatrath OT"/>
                <a:cs typeface="Phetsarath OT" panose="02000500000000000000" pitchFamily="2" charset="0"/>
              </a:rPr>
              <a:t>. </a:t>
            </a:r>
            <a:r>
              <a:rPr lang="lo-LA" sz="24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ລາຍງານ</a:t>
            </a:r>
            <a:endParaRPr lang="en-LT" sz="24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C9CC7C-AE8C-4F0A-AF80-3D9BE5E79FD5}"/>
              </a:ext>
            </a:extLst>
          </p:cNvPr>
          <p:cNvSpPr txBox="1"/>
          <p:nvPr/>
        </p:nvSpPr>
        <p:spPr>
          <a:xfrm>
            <a:off x="6831825" y="3346268"/>
            <a:ext cx="4112023" cy="258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r>
              <a:rPr lang="en-US" sz="2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ລາຍງານການຈອງ</a:t>
            </a:r>
          </a:p>
          <a:p>
            <a:pPr>
              <a:lnSpc>
                <a:spcPct val="150000"/>
              </a:lnSpc>
            </a:pPr>
            <a:r>
              <a:rPr lang="en-US" sz="22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r>
              <a:rPr lang="lo-LA" sz="2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ລາຍງານຂໍ້ມູນພະນັກງານ</a:t>
            </a:r>
          </a:p>
          <a:p>
            <a:pPr>
              <a:lnSpc>
                <a:spcPct val="150000"/>
              </a:lnSpc>
            </a:pPr>
            <a:r>
              <a:rPr lang="en-US" sz="22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r>
              <a:rPr lang="en-US" sz="2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ລາຍງານຂໍ້ມູນລົດ</a:t>
            </a:r>
          </a:p>
          <a:p>
            <a:pPr>
              <a:lnSpc>
                <a:spcPct val="150000"/>
              </a:lnSpc>
            </a:pPr>
            <a:r>
              <a:rPr lang="en-US" sz="22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r>
              <a:rPr lang="lo-LA" sz="2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ລາຍງານຂໍ້ມູນສາຍທາງ</a:t>
            </a:r>
          </a:p>
          <a:p>
            <a:pPr>
              <a:lnSpc>
                <a:spcPct val="150000"/>
              </a:lnSpc>
            </a:pPr>
            <a:r>
              <a:rPr lang="en-US" sz="22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en-US" sz="22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ລາຍງານຂໍ້ມູນຊຳລະເງິນ</a:t>
            </a:r>
            <a:endParaRPr lang="en-LT" sz="22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4BAC13-D92B-48BB-8857-5F77856C86F5}"/>
              </a:ext>
            </a:extLst>
          </p:cNvPr>
          <p:cNvSpPr/>
          <p:nvPr/>
        </p:nvSpPr>
        <p:spPr>
          <a:xfrm>
            <a:off x="5760550" y="3593115"/>
            <a:ext cx="189907" cy="20999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BA5B6B-B3D3-4418-B13B-C0F56493BBEE}"/>
              </a:ext>
            </a:extLst>
          </p:cNvPr>
          <p:cNvCxnSpPr>
            <a:cxnSpLocks/>
          </p:cNvCxnSpPr>
          <p:nvPr/>
        </p:nvCxnSpPr>
        <p:spPr>
          <a:xfrm>
            <a:off x="3479538" y="1218013"/>
            <a:ext cx="670243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DBE4019-03B0-499C-9222-BB3EE26A3780}"/>
              </a:ext>
            </a:extLst>
          </p:cNvPr>
          <p:cNvSpPr txBox="1"/>
          <p:nvPr/>
        </p:nvSpPr>
        <p:spPr>
          <a:xfrm>
            <a:off x="1189232" y="1916668"/>
            <a:ext cx="11102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ລະບົບຈອງປີ້ລົດເມສາຍໃຕ້ແບບອອນລາຍ ເປັນລະບົບແບບ </a:t>
            </a:r>
            <a:r>
              <a:rPr 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  <a:endParaRPr lang="lo-LA" sz="2400" b="1" spc="300" dirty="0">
              <a:solidFill>
                <a:schemeClr val="bg1"/>
              </a:solidFill>
              <a:latin typeface="Times New Roman" panose="02020603050405020304" pitchFamily="18" charset="0"/>
              <a:cs typeface="Phetsarath OT" panose="02000500000000000000" pitchFamily="2" charset="0"/>
            </a:endParaRPr>
          </a:p>
          <a:p>
            <a:pPr algn="ctr"/>
            <a:r>
              <a:rPr lang="en-US" sz="2400" b="1" spc="300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lo-LA" sz="24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ເຊິ່ງປະກອບດ້ວຍໜ້າວຽກຫຼັກດັ່ງນີ້:</a:t>
            </a:r>
            <a:endParaRPr lang="en-LT" sz="24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3054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3091816" y="245149"/>
            <a:ext cx="7507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.</a:t>
            </a:r>
            <a:r>
              <a:rPr lang="lo-LA" sz="3200" b="1" dirty="0">
                <a:solidFill>
                  <a:srgbClr val="FFC000"/>
                </a:solidFill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ຜົນທີ່ໄດ້ຮັບຈາກໂຄງການ.</a:t>
            </a:r>
            <a:endParaRPr lang="en-US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ctr"/>
            <a:r>
              <a:rPr lang="en-US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(Expected Outcome of the Project)</a:t>
            </a:r>
            <a:endParaRPr lang="en-LT" sz="3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E17CC3-C7B9-4D8B-BBBE-1DB1FB19EEF6}"/>
              </a:ext>
            </a:extLst>
          </p:cNvPr>
          <p:cNvSpPr txBox="1"/>
          <p:nvPr/>
        </p:nvSpPr>
        <p:spPr>
          <a:xfrm>
            <a:off x="1521415" y="2025788"/>
            <a:ext cx="10676421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lo-LA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ໄດ້ລະບົບຈອງປີ້ລົດເມແບບອອນລາຍຂອງສະຖານີຂົ່ນສົ່ງສາຍໃຕ້</a:t>
            </a:r>
            <a:r>
              <a:rPr lang="en-US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  <a:endParaRPr lang="lo-LA" sz="22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>
              <a:lnSpc>
                <a:spcPct val="200000"/>
              </a:lnSpc>
            </a:pPr>
            <a:r>
              <a:rPr lang="en-US" sz="22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lo-LA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ໄດ້ລະບົບທີ່ຈະຊ່ວຍແກ້ໄຂບັນຫາການຈອງຈອງໄດ້ສະດວກ ແລະ ວ່ອງໄວຂຶ້ນ</a:t>
            </a:r>
            <a:r>
              <a:rPr lang="en-US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  <a:endParaRPr lang="lo-LA" sz="22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>
              <a:lnSpc>
                <a:spcPct val="200000"/>
              </a:lnSpc>
            </a:pPr>
            <a:r>
              <a:rPr lang="en-US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3. </a:t>
            </a:r>
            <a:r>
              <a:rPr lang="lo-LA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ໄດ້ລະບົບຊ່ວຍເພີ່ມຊ່ອງທາງໃນການຂາຍປີ້ໃຫ້ກັບຜູ້ປະກອບການ</a:t>
            </a:r>
            <a:r>
              <a:rPr lang="en-US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  <a:endParaRPr lang="lo-LA" sz="22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>
              <a:lnSpc>
                <a:spcPct val="200000"/>
              </a:lnSpc>
            </a:pPr>
            <a:r>
              <a:rPr lang="en-US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4. </a:t>
            </a:r>
            <a:r>
              <a:rPr lang="lo-LA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ມີລະບົບເຜີຍແຜ່</a:t>
            </a:r>
            <a:r>
              <a:rPr lang="en-US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  <a:endParaRPr lang="lo-LA" sz="22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>
              <a:lnSpc>
                <a:spcPct val="200000"/>
              </a:lnSpc>
            </a:pPr>
            <a:r>
              <a:rPr lang="en-US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5. </a:t>
            </a:r>
            <a:r>
              <a:rPr lang="lo-LA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ໄດ້ລະບົບທີ່ສາມາດສ້າງລາຍງານໄດ້ຢ່າງສະດວກ ແລະ ຖືກຕ້ອງ</a:t>
            </a:r>
            <a:r>
              <a:rPr lang="en-US" sz="22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  <a:endParaRPr lang="lo-LA" sz="22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FBB091-E0CA-47D5-9DE3-D3E12F58F283}"/>
              </a:ext>
            </a:extLst>
          </p:cNvPr>
          <p:cNvCxnSpPr>
            <a:cxnSpLocks/>
          </p:cNvCxnSpPr>
          <p:nvPr/>
        </p:nvCxnSpPr>
        <p:spPr>
          <a:xfrm>
            <a:off x="2607276" y="1464476"/>
            <a:ext cx="836552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2965</TotalTime>
  <Words>1187</Words>
  <Application>Microsoft Office PowerPoint</Application>
  <PresentationFormat>Widescreen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Phetsatrath OT</vt:lpstr>
      <vt:lpstr>Arial</vt:lpstr>
      <vt:lpstr>Calibri</vt:lpstr>
      <vt:lpstr>Calibri Light</vt:lpstr>
      <vt:lpstr>Phetsarath OT</vt:lpstr>
      <vt:lpstr>Saysettha OT</vt:lpstr>
      <vt:lpstr>Times New Roman</vt:lpstr>
      <vt:lpstr>Wingdings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dou manokoun</cp:lastModifiedBy>
  <cp:revision>85</cp:revision>
  <dcterms:created xsi:type="dcterms:W3CDTF">2020-07-14T16:36:24Z</dcterms:created>
  <dcterms:modified xsi:type="dcterms:W3CDTF">2021-08-11T09:46:35Z</dcterms:modified>
</cp:coreProperties>
</file>