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Amaranth" panose="020B0604020202020204" charset="0"/>
      <p:regular r:id="rId48"/>
      <p:bold r:id="rId49"/>
      <p:italic r:id="rId50"/>
      <p:boldItalic r:id="rId51"/>
    </p:embeddedFont>
    <p:embeddedFont>
      <p:font typeface="Comic Sans MS" panose="030F0702030302020204" pitchFamily="66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Georgia" panose="02040502050405020303" pitchFamily="18" charset="0"/>
      <p:regular r:id="rId60"/>
      <p:bold r:id="rId61"/>
      <p:italic r:id="rId62"/>
      <p:boldItalic r:id="rId63"/>
    </p:embeddedFont>
    <p:embeddedFont>
      <p:font typeface="Lato" panose="020F0502020204030203" pitchFamily="34" charset="0"/>
      <p:regular r:id="rId64"/>
      <p:bold r:id="rId65"/>
      <p:italic r:id="rId66"/>
      <p:boldItalic r:id="rId67"/>
    </p:embeddedFont>
    <p:embeddedFont>
      <p:font typeface="Montserrat" panose="00000500000000000000" pitchFamily="50" charset="0"/>
      <p:regular r:id="rId68"/>
      <p:bold r:id="rId69"/>
      <p:italic r:id="rId70"/>
      <p:boldItalic r:id="rId71"/>
    </p:embeddedFont>
    <p:embeddedFont>
      <p:font typeface="Noto Sans" panose="020B0502040504020204" pitchFamily="34" charset="0"/>
      <p:regular r:id="rId72"/>
      <p:bold r:id="rId73"/>
      <p:italic r:id="rId74"/>
      <p:boldItalic r:id="rId75"/>
    </p:embeddedFont>
    <p:embeddedFont>
      <p:font typeface="Oswald" panose="020B0604020202020204" charset="0"/>
      <p:regular r:id="rId76"/>
      <p:bold r:id="rId77"/>
    </p:embeddedFont>
    <p:embeddedFont>
      <p:font typeface="Pacifico" panose="020B0604020202020204" charset="0"/>
      <p:regular r:id="rId78"/>
    </p:embeddedFont>
    <p:embeddedFont>
      <p:font typeface="Space Mono" panose="020B060402020202020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74" Type="http://schemas.openxmlformats.org/officeDocument/2006/relationships/font" Target="fonts/font27.fntdata"/><Relationship Id="rId79" Type="http://schemas.openxmlformats.org/officeDocument/2006/relationships/font" Target="fonts/font3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77" Type="http://schemas.openxmlformats.org/officeDocument/2006/relationships/font" Target="fonts/font30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72" Type="http://schemas.openxmlformats.org/officeDocument/2006/relationships/font" Target="fonts/font25.fntdata"/><Relationship Id="rId80" Type="http://schemas.openxmlformats.org/officeDocument/2006/relationships/font" Target="fonts/font33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font" Target="fonts/font28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font" Target="fonts/font26.fntdata"/><Relationship Id="rId78" Type="http://schemas.openxmlformats.org/officeDocument/2006/relationships/font" Target="fonts/font31.fntdata"/><Relationship Id="rId81" Type="http://schemas.openxmlformats.org/officeDocument/2006/relationships/font" Target="fonts/font34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6" Type="http://schemas.openxmlformats.org/officeDocument/2006/relationships/font" Target="fonts/font29.fntdata"/><Relationship Id="rId7" Type="http://schemas.openxmlformats.org/officeDocument/2006/relationships/slide" Target="slides/slide6.xml"/><Relationship Id="rId71" Type="http://schemas.openxmlformats.org/officeDocument/2006/relationships/font" Target="fonts/font2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9.fntdata"/><Relationship Id="rId61" Type="http://schemas.openxmlformats.org/officeDocument/2006/relationships/font" Target="fonts/font14.fntdata"/><Relationship Id="rId82" Type="http://schemas.openxmlformats.org/officeDocument/2006/relationships/font" Target="fonts/font3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82a3b57b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82a3b57b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90da9201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90da9201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90da9201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90da9201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90da9201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90da9201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2bb59df3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2bb59df3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bb59df34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bb59df34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2bb59df3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2bb59df3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2bb59df34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2bb59df34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2bb59df34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2bb59df34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2bb59df34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2bb59df34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1a9af3a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1a9af3a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bb59df34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2bb59df34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bb59df34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bb59df34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2bb59df34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2bb59df34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2bb59df34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2bb59df34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2bb59df34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2bb59df34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2bb59df3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2bb59df3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2bb59df3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2bb59df3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2bb59df34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2bb59df34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/>
              <a:t>ແມ່ນການຄວບຄຸມທິດທາງການເຮັດວຽກຂອງໂປຣແກມດ້ວຍຄໍາສັ່ງຕັດຕິນໃຈ ເພາະວ່າໃນການຂຽນໂປຣແກມເພື່ອໃຫ້ມັນເຮັດວຽກໄດ້ຕາມທີ່ຕ້ອງການແມ່ນຈະຕ້ອງມີການກໍານົດໃຫ້ຄອມພິວເຕີເຮັດວຽກຕາມທິດທາງທີ່ເຮົາກຳນົດໄວ້ເຊັ່ນ: ເລືຶອກເຮັດວຽກໃນສ່ວນໃດ ແລະ ບໍ່ເຮັດວຽກໃນສ່ວນໃດ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ຮັດວຽກໃນສ່ວນໃດ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2bb59df34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2bb59df34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2bb59df34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2bb59df34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1a9af3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1a9af3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2bb59df34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2bb59df34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2bb59df34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2bb59df34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2bb59df3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2bb59df3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2bb59df34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2bb59df34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2bb59df34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2bb59df34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2bb59df34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2bb59df34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2bb59df34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2bb59df34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2bb59df34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2bb59df34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2bb59df34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2bb59df34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2bb59df34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2bb59df34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1a9af3a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1a9af3a4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2bb59df34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2bb59df34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2bb59df34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2bb59df34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2bb59df34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2bb59df34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2bb59df34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2bb59df34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2bb59df34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2bb59df34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2bb59df34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2bb59df34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1a9af3a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1a9af3a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924107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924107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9241074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9241074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2a3b57be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2a3b57be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82a3b57b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82a3b57b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63525" y="1859675"/>
            <a:ext cx="60978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 b="1" i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 Programming Language </a:t>
            </a:r>
            <a:r>
              <a:rPr lang="th" sz="30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💻</a:t>
            </a:r>
            <a:endParaRPr sz="30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i="1"/>
              <a:t>Tutor : Mr Phonepaserth SISAYKEO :]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i="1"/>
              <a:t>	 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/>
        </p:nvSpPr>
        <p:spPr>
          <a:xfrm>
            <a:off x="331525" y="219325"/>
            <a:ext cx="85992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Floating Point</a:t>
            </a:r>
            <a:endParaRPr sz="30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ຈຳນວນທົດສະນິຍົມ ຫຼື ຈຳນວນທີ່ມີເລກເສດ.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331525" y="1156625"/>
            <a:ext cx="3696900" cy="6243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 ຂໍ້ມູນທີ່ມີເລກເສດຈອງເນື້ອທີໄວ້ 8 Byte.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double-precision floating-point. 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4290725" y="1212575"/>
            <a:ext cx="2711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lang="th" sz="18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 = value;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451450" y="1780925"/>
            <a:ext cx="3484800" cy="13059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1800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lang="th" sz="1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good-morning = 1.001;</a:t>
            </a:r>
            <a:endParaRPr sz="1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lang="th" sz="1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= 111.001;</a:t>
            </a:r>
            <a:endParaRPr sz="1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lang="th" sz="1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Mr-Handsome = 0.111101;</a:t>
            </a:r>
            <a:endParaRPr sz="1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331525" y="1948925"/>
            <a:ext cx="38688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D966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#include&lt;stdio.h&gt;</a:t>
            </a:r>
            <a:r>
              <a:rPr lang="th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6D9EEB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main() { 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height = 5010.5; 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base = 500.25; 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area; 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area = 0.5*height*base; 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("This is height = </a:t>
            </a:r>
            <a:r>
              <a:rPr lang="th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%Lf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\n", height); 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("This is base = </a:t>
            </a:r>
            <a:r>
              <a:rPr lang="th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%Lf 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\n", base); 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("Triangle area is = </a:t>
            </a:r>
            <a:r>
              <a:rPr lang="th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%Lf</a:t>
            </a: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", area);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getch();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6D9EEB"/>
                </a:solidFill>
                <a:latin typeface="Comic Sans MS"/>
                <a:ea typeface="Comic Sans MS"/>
                <a:cs typeface="Comic Sans MS"/>
                <a:sym typeface="Comic Sans MS"/>
              </a:rPr>
              <a:t> } </a:t>
            </a:r>
            <a:endParaRPr>
              <a:solidFill>
                <a:srgbClr val="6D9EE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/>
        </p:nvSpPr>
        <p:spPr>
          <a:xfrm>
            <a:off x="331525" y="219325"/>
            <a:ext cx="85992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  <a:endParaRPr sz="30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ຕົວອັນສອນ, ສາມາດເກັບຄ່າໄດ້ພຽງແຕ່ 1 ຕົວເທົ່ານັ້ນ ແລະຈອງເນື້ອທີໄວ້ 1 BYTE</a:t>
            </a:r>
            <a:r>
              <a:rPr lang="th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1014750" y="1233925"/>
            <a:ext cx="273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 = value;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3948075" y="1135175"/>
            <a:ext cx="23607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18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ko 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ko = 'o';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 = 'i', k ='o';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21475" y="1776425"/>
            <a:ext cx="4018500" cy="3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1C232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#include&lt;stdio.h&gt;</a:t>
            </a:r>
            <a:endParaRPr>
              <a:solidFill>
                <a:srgbClr val="F1C23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 main() {</a:t>
            </a: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</a:t>
            </a: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chTest; 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chTest = 'A';  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printf("Size of char = </a:t>
            </a:r>
            <a:r>
              <a:rPr lang="th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%d</a:t>
            </a: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\n", sizeof(char));  printf("char A = </a:t>
            </a:r>
            <a:r>
              <a:rPr lang="th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%c</a:t>
            </a: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\n", chTest);  printf("ASCII A = </a:t>
            </a:r>
            <a:r>
              <a:rPr lang="th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%d</a:t>
            </a: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", chTest); 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getch();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0;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} </a:t>
            </a:r>
            <a:endParaRPr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3857625" y="1235650"/>
            <a:ext cx="2270400" cy="133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4741675" y="2722450"/>
            <a:ext cx="38979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#include&lt;stdio.h&gt;</a:t>
            </a: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main() {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char </a:t>
            </a: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name[15]="Phonepaserth"; 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int age=18;  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 printf("My name is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%s</a:t>
            </a: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\n", name);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 printf("My age is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%d</a:t>
            </a: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\n", age); 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printf("First character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%c"</a:t>
            </a: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, name[0]);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 getch();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} 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4572000" y="2722450"/>
            <a:ext cx="3526200" cy="223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7574600" y="1776425"/>
            <a:ext cx="1406400" cy="7953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EFEFEF"/>
                </a:solidFill>
              </a:rPr>
              <a:t>ຕ້ອງປະກາດຂະໜາດຂອງ </a:t>
            </a:r>
            <a:r>
              <a:rPr lang="th" sz="900">
                <a:solidFill>
                  <a:srgbClr val="CC0000"/>
                </a:solidFill>
              </a:rPr>
              <a:t>Array </a:t>
            </a:r>
            <a:r>
              <a:rPr lang="th" sz="900">
                <a:solidFill>
                  <a:srgbClr val="EFEFEF"/>
                </a:solidFill>
              </a:rPr>
              <a:t>ໄວລວງໜາ</a:t>
            </a:r>
            <a:endParaRPr sz="9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382850" y="233025"/>
            <a:ext cx="86070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 </a:t>
            </a:r>
            <a:r>
              <a:rPr lang="th" sz="3000">
                <a:latin typeface="Oswald"/>
                <a:ea typeface="Oswald"/>
                <a:cs typeface="Oswald"/>
                <a:sym typeface="Oswald"/>
              </a:rPr>
              <a:t>“ (Constants) “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constant ແມ່ນ </a:t>
            </a:r>
            <a:r>
              <a:rPr lang="th" sz="1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identifier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ທີ່ກຳນົດໃຫ້ຕົວປ່ຽນໃດໜຶ່ງບໍ່ໃຫ້ມີການປ່ຽນແປງຄ່າພາຍຫລັງ.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6" name="Google Shape;286;p24"/>
          <p:cNvSpPr txBox="1">
            <a:spLocks noGrp="1"/>
          </p:cNvSpPr>
          <p:nvPr>
            <p:ph type="body" idx="1"/>
          </p:nvPr>
        </p:nvSpPr>
        <p:spPr>
          <a:xfrm>
            <a:off x="1126700" y="1175325"/>
            <a:ext cx="4318200" cy="22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 DataType </a:t>
            </a:r>
            <a:r>
              <a:rPr lang="th" sz="180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VariableName = value;</a:t>
            </a:r>
            <a:endParaRPr sz="180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18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 double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sabaidee = 123.321;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 int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hukder = 3000.01;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 char</a:t>
            </a:r>
            <a:r>
              <a:rPr lang="th" sz="18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kk = ‘p’;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5022950" y="1888650"/>
            <a:ext cx="3877800" cy="2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#include&lt;stdio.h&gt; 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#include&lt;math.h&gt;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//ໃຊກັບ pow(x, y) ເທົາກັບ x^y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main() {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const double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PI = 3.14159;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double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radius = 50;  double area;  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area = PI* pow(radius, 2);  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printf("Value of PI =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%f 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\n", PI);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printf("Value of radius =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%f 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\n", radius);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printf("Circle area is =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%f",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area);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getch();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1024675" y="1686025"/>
            <a:ext cx="3877800" cy="13161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803675" y="3616525"/>
            <a:ext cx="562500" cy="5727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rgbClr val="F3F3F3"/>
                </a:solidFill>
              </a:rPr>
              <a:t>1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382850" y="233025"/>
            <a:ext cx="86070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 </a:t>
            </a:r>
            <a:r>
              <a:rPr lang="th" sz="3000">
                <a:latin typeface="Oswald"/>
                <a:ea typeface="Oswald"/>
                <a:cs typeface="Oswald"/>
                <a:sym typeface="Oswald"/>
              </a:rPr>
              <a:t>“ (#define) “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ເປັນການການົດຄ່າຄົງຄ່າ ໂດຍການປະກາດໃຊ້ງານໄວໃນສວນຂອງເຮດເດີ້ໄຟລ໌ (Header File) ໂດຍມີຮບແບບການປະກາດໃຊງານຄາຄົງຄາດັງນີ້: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 txBox="1">
            <a:spLocks noGrp="1"/>
          </p:cNvSpPr>
          <p:nvPr>
            <p:ph type="body" idx="1"/>
          </p:nvPr>
        </p:nvSpPr>
        <p:spPr>
          <a:xfrm>
            <a:off x="1084950" y="1759650"/>
            <a:ext cx="4398600" cy="31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#define</a:t>
            </a:r>
            <a:r>
              <a:rPr lang="th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ConstantsName</a:t>
            </a: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 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ConstantsName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ຄື: ຊື່ຂອງຄາຄົງຄາ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value ຄື: ຄາທີ່ຕອງການການົດໃຫຄາຄົງຄາ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674EA7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1800">
              <a:solidFill>
                <a:srgbClr val="674EA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#define </a:t>
            </a:r>
            <a:r>
              <a:rPr lang="th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VAT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0.07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#define </a:t>
            </a:r>
            <a:r>
              <a:rPr lang="th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"Welcome to Laos" </a:t>
            </a: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#define </a:t>
            </a:r>
            <a:r>
              <a:rPr lang="th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NEWLINE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'\n'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#define </a:t>
            </a:r>
            <a:r>
              <a:rPr lang="th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1</a:t>
            </a:r>
            <a:r>
              <a:rPr lang="th" sz="18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022950" y="1888650"/>
            <a:ext cx="3877800" cy="2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#include&lt;stdio.h&gt; 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#include&lt;math.h&gt;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//ໃຊກັບ pow(x, y) ເທົາກັບ x^y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#define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PI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3.14159; 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main() {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double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radius = 50;  double area;  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area = PI* pow(radius, 2);  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printf("Value of PI =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%f 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\n", PI);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printf("Value of radius =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%f 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\n", radius);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printf("Circle area is = </a:t>
            </a:r>
            <a:r>
              <a:rPr lang="th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%f",</a:t>
            </a: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area);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getch();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462100" y="4028400"/>
            <a:ext cx="562500" cy="5727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rgbClr val="F3F3F3"/>
                </a:solidFill>
              </a:rPr>
              <a:t>2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1084875" y="3062300"/>
            <a:ext cx="3877800" cy="16878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/>
          <p:nvPr/>
        </p:nvSpPr>
        <p:spPr>
          <a:xfrm>
            <a:off x="-12300" y="0"/>
            <a:ext cx="9168600" cy="744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1679675" y="0"/>
            <a:ext cx="6184800" cy="7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Flowchart</a:t>
            </a:r>
            <a:endParaRPr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274" name="Google Shape;274;p48"/>
          <p:cNvSpPr/>
          <p:nvPr/>
        </p:nvSpPr>
        <p:spPr>
          <a:xfrm>
            <a:off x="2344450" y="1554100"/>
            <a:ext cx="1098600" cy="744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8"/>
          <p:cNvSpPr/>
          <p:nvPr/>
        </p:nvSpPr>
        <p:spPr>
          <a:xfrm>
            <a:off x="4343300" y="1325400"/>
            <a:ext cx="1459500" cy="973000"/>
          </a:xfrm>
          <a:prstGeom prst="flowChartDecision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8"/>
          <p:cNvSpPr/>
          <p:nvPr/>
        </p:nvSpPr>
        <p:spPr>
          <a:xfrm>
            <a:off x="6703050" y="1474825"/>
            <a:ext cx="1400400" cy="674150"/>
          </a:xfrm>
          <a:prstGeom prst="flowChartInputOutpu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8"/>
          <p:cNvSpPr/>
          <p:nvPr/>
        </p:nvSpPr>
        <p:spPr>
          <a:xfrm>
            <a:off x="1032288" y="1720300"/>
            <a:ext cx="411900" cy="411900"/>
          </a:xfrm>
          <a:prstGeom prst="flowChartConnector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456675" y="2418800"/>
            <a:ext cx="15867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/ Finish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2164000" y="2418800"/>
            <a:ext cx="1459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Processing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4343300" y="2418800"/>
            <a:ext cx="1459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1" name="Google Shape;281;p48"/>
          <p:cNvSpPr txBox="1"/>
          <p:nvPr/>
        </p:nvSpPr>
        <p:spPr>
          <a:xfrm>
            <a:off x="6703050" y="2312850"/>
            <a:ext cx="1459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48"/>
          <p:cNvSpPr txBox="1"/>
          <p:nvPr/>
        </p:nvSpPr>
        <p:spPr>
          <a:xfrm>
            <a:off x="6522600" y="2312850"/>
            <a:ext cx="1459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/ Output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-12300" y="3542700"/>
            <a:ext cx="9168600" cy="1600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8"/>
          <p:cNvSpPr txBox="1"/>
          <p:nvPr/>
        </p:nvSpPr>
        <p:spPr>
          <a:xfrm>
            <a:off x="171825" y="3878275"/>
            <a:ext cx="1695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1.ວິເຄາະບັນຫາ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2046250" y="3878275"/>
            <a:ext cx="16950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2.ອອກແບບ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5641400" y="3878275"/>
            <a:ext cx="13491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4. ທົດລອງ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7445350" y="3848875"/>
            <a:ext cx="13491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5. ເຮັດຄູ່ມື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48"/>
          <p:cNvSpPr txBox="1"/>
          <p:nvPr/>
        </p:nvSpPr>
        <p:spPr>
          <a:xfrm>
            <a:off x="3623488" y="3907675"/>
            <a:ext cx="16950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3.ລົງມືຂຽນ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48"/>
          <p:cNvSpPr/>
          <p:nvPr/>
        </p:nvSpPr>
        <p:spPr>
          <a:xfrm>
            <a:off x="1799938" y="3819325"/>
            <a:ext cx="246300" cy="5298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8"/>
          <p:cNvSpPr/>
          <p:nvPr/>
        </p:nvSpPr>
        <p:spPr>
          <a:xfrm>
            <a:off x="3553663" y="3819325"/>
            <a:ext cx="246300" cy="5298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8"/>
          <p:cNvSpPr/>
          <p:nvPr/>
        </p:nvSpPr>
        <p:spPr>
          <a:xfrm>
            <a:off x="5307388" y="3819325"/>
            <a:ext cx="246300" cy="5298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8"/>
          <p:cNvSpPr/>
          <p:nvPr/>
        </p:nvSpPr>
        <p:spPr>
          <a:xfrm>
            <a:off x="6990488" y="3789925"/>
            <a:ext cx="246300" cy="5298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subTitle" idx="1"/>
          </p:nvPr>
        </p:nvSpPr>
        <p:spPr>
          <a:xfrm>
            <a:off x="2968336" y="1749136"/>
            <a:ext cx="6175664" cy="1136073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Input-Output, Specifier, Operator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/>
          <p:nvPr/>
        </p:nvSpPr>
        <p:spPr>
          <a:xfrm>
            <a:off x="0" y="0"/>
            <a:ext cx="9144000" cy="694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Output: ການສະແດງຜົນ</a:t>
            </a:r>
            <a:endParaRPr sz="2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50"/>
          <p:cNvSpPr/>
          <p:nvPr/>
        </p:nvSpPr>
        <p:spPr>
          <a:xfrm>
            <a:off x="3072000" y="782700"/>
            <a:ext cx="3000000" cy="6003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printf()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4" name="Google Shape;304;p50"/>
          <p:cNvSpPr txBox="1"/>
          <p:nvPr/>
        </p:nvSpPr>
        <p:spPr>
          <a:xfrm>
            <a:off x="1397000" y="942425"/>
            <a:ext cx="6373500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</a:rPr>
              <a:t>printf() ແມ່ນ function ພື້ນຖານໃນການສະແດງຜົນ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</a:rPr>
              <a:t>ໝາຍເຫດ: ການໃຊ້ printf() ໃນພາສາ C ແມ່ນສາມາດໃຊ້ໄດ້ແຕ່ຕົວອັກສອນ ພາສາ ອັງກິດ.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05" name="Google Shape;305;p50"/>
          <p:cNvSpPr/>
          <p:nvPr/>
        </p:nvSpPr>
        <p:spPr>
          <a:xfrm>
            <a:off x="3836300" y="2201175"/>
            <a:ext cx="1494900" cy="6003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ປະເພດ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50"/>
          <p:cNvSpPr/>
          <p:nvPr/>
        </p:nvSpPr>
        <p:spPr>
          <a:xfrm>
            <a:off x="871075" y="2936600"/>
            <a:ext cx="2495100" cy="6003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ບໍ່ມີຕົວປ່ຽນ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Google Shape;307;p50"/>
          <p:cNvSpPr/>
          <p:nvPr/>
        </p:nvSpPr>
        <p:spPr>
          <a:xfrm>
            <a:off x="5814475" y="2936600"/>
            <a:ext cx="2495100" cy="6003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ມີຕົວປ່ຽນ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>
            <a:off x="105925" y="3536900"/>
            <a:ext cx="40254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9" name="Google Shape;309;p50"/>
          <p:cNvCxnSpPr>
            <a:stCxn id="305" idx="1"/>
            <a:endCxn id="306" idx="0"/>
          </p:cNvCxnSpPr>
          <p:nvPr/>
        </p:nvCxnSpPr>
        <p:spPr>
          <a:xfrm flipH="1">
            <a:off x="2118500" y="2501325"/>
            <a:ext cx="1717800" cy="4353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0" name="Google Shape;310;p50"/>
          <p:cNvCxnSpPr>
            <a:stCxn id="305" idx="3"/>
            <a:endCxn id="307" idx="0"/>
          </p:cNvCxnSpPr>
          <p:nvPr/>
        </p:nvCxnSpPr>
        <p:spPr>
          <a:xfrm>
            <a:off x="5331200" y="2501325"/>
            <a:ext cx="1730700" cy="4353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50"/>
          <p:cNvSpPr/>
          <p:nvPr/>
        </p:nvSpPr>
        <p:spPr>
          <a:xfrm>
            <a:off x="200425" y="3536900"/>
            <a:ext cx="3836400" cy="4353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</a:t>
            </a:r>
            <a:r>
              <a:rPr lang="lo" sz="18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“message”</a:t>
            </a:r>
            <a:r>
              <a:rPr lang="lo" sz="18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);</a:t>
            </a:r>
            <a:endParaRPr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50"/>
          <p:cNvSpPr/>
          <p:nvPr/>
        </p:nvSpPr>
        <p:spPr>
          <a:xfrm>
            <a:off x="4754100" y="3536900"/>
            <a:ext cx="4389900" cy="4353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</a:t>
            </a:r>
            <a:r>
              <a:rPr lang="lo" sz="18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“%d”,variableName</a:t>
            </a:r>
            <a:r>
              <a:rPr lang="lo" sz="18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);</a:t>
            </a:r>
            <a:endParaRPr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/>
        </p:nvSpPr>
        <p:spPr>
          <a:xfrm>
            <a:off x="326525" y="1282950"/>
            <a:ext cx="3314100" cy="2577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#include &lt;conio.h&gt;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“I am so handsome.”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getch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4728900" y="1282950"/>
            <a:ext cx="3731400" cy="2577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#incude &lt;conio.h&gt;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[] =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“I am so handsome”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“%s”,n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getch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/>
          <p:nvPr/>
        </p:nvSpPr>
        <p:spPr>
          <a:xfrm>
            <a:off x="0" y="0"/>
            <a:ext cx="9144000" cy="694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 Specifier </a:t>
            </a:r>
            <a:endParaRPr sz="2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52"/>
          <p:cNvSpPr txBox="1"/>
          <p:nvPr/>
        </p:nvSpPr>
        <p:spPr>
          <a:xfrm>
            <a:off x="200100" y="1941975"/>
            <a:ext cx="45549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Specifier </a:t>
            </a:r>
            <a:r>
              <a:rPr lang="lo" sz="1600">
                <a:solidFill>
                  <a:srgbClr val="FFFFFF"/>
                </a:solidFill>
              </a:rPr>
              <a:t>ແມ່ນຕົວທີ່ບົ່ງບອກເຖິງຂະໜາດ</a:t>
            </a:r>
            <a:r>
              <a:rPr lang="lo" sz="1600" b="1">
                <a:solidFill>
                  <a:srgbClr val="FFFFFF"/>
                </a:solidFill>
              </a:rPr>
              <a:t> </a:t>
            </a:r>
            <a:r>
              <a:rPr lang="lo" sz="1600">
                <a:solidFill>
                  <a:srgbClr val="FFFFFF"/>
                </a:solidFill>
              </a:rPr>
              <a:t>ແລະ ຊະນິດຂອງຄວາມຈຳທີ່ຈັດໄວ້ສຳລັບຕົວປ່ຽນ</a:t>
            </a:r>
            <a:r>
              <a:rPr lang="lo" sz="1600" b="1">
                <a:solidFill>
                  <a:srgbClr val="FFFFFF"/>
                </a:solidFill>
              </a:rPr>
              <a:t>.</a:t>
            </a: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52"/>
          <p:cNvSpPr/>
          <p:nvPr/>
        </p:nvSpPr>
        <p:spPr>
          <a:xfrm>
            <a:off x="200100" y="1377275"/>
            <a:ext cx="1965600" cy="42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ແບບທາງການ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52"/>
          <p:cNvSpPr/>
          <p:nvPr/>
        </p:nvSpPr>
        <p:spPr>
          <a:xfrm>
            <a:off x="5626075" y="1377275"/>
            <a:ext cx="1965600" cy="42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ແບບບ້ານໆ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7" name="Google Shape;327;p52"/>
          <p:cNvSpPr txBox="1"/>
          <p:nvPr/>
        </p:nvSpPr>
        <p:spPr>
          <a:xfrm>
            <a:off x="4755000" y="1941975"/>
            <a:ext cx="45549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Specifier </a:t>
            </a:r>
            <a:r>
              <a:rPr lang="lo" sz="1600">
                <a:solidFill>
                  <a:srgbClr val="FFFFFF"/>
                </a:solidFill>
              </a:rPr>
              <a:t>ແມ່ນຕົວທີ່ລະບຸຕຳແໜ່ງ ແລະ ຊະນິດຂອງຂໍ້ມູນທີ່ສະແດງອອກ ແລະ ຮັບເຂົ້າ.</a:t>
            </a: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/>
        </p:nvSpPr>
        <p:spPr>
          <a:xfrm>
            <a:off x="392425" y="834675"/>
            <a:ext cx="3891900" cy="1801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[] =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“I am so handsome”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“%s”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getch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53"/>
          <p:cNvSpPr txBox="1"/>
          <p:nvPr/>
        </p:nvSpPr>
        <p:spPr>
          <a:xfrm>
            <a:off x="380675" y="2917975"/>
            <a:ext cx="3891900" cy="2001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“I like the number %d”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getch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53"/>
          <p:cNvSpPr txBox="1"/>
          <p:nvPr/>
        </p:nvSpPr>
        <p:spPr>
          <a:xfrm>
            <a:off x="4617875" y="834675"/>
            <a:ext cx="3891900" cy="184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wrong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44.44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“wrong : %s”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wrong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getch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192825"/>
            <a:ext cx="70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800">
                <a:latin typeface="Space Mono"/>
                <a:ea typeface="Space Mono"/>
                <a:cs typeface="Space Mono"/>
                <a:sym typeface="Space Mono"/>
              </a:rPr>
              <a:t>Basic Code</a:t>
            </a:r>
            <a:endParaRPr sz="28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93775"/>
            <a:ext cx="3624900" cy="3636600"/>
          </a:xfrm>
          <a:prstGeom prst="rect">
            <a:avLst/>
          </a:prstGeom>
          <a:solidFill>
            <a:srgbClr val="6666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/*Written by: Mr Phonepaserth SISAYKEO.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 Date: 29/04/2019 */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#include&lt;stdio.h&gt;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int main () {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printf ("Hello my friends :] ");  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  return 0; 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  }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6017450" y="1449950"/>
            <a:ext cx="1225500" cy="4017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007425" y="2183325"/>
            <a:ext cx="2752500" cy="4017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Pcessor, Directive, Header file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017500" y="2710750"/>
            <a:ext cx="2481300" cy="4017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main()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6017500" y="3497525"/>
            <a:ext cx="1888800" cy="4017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Statements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1326050" y="1244000"/>
            <a:ext cx="3246000" cy="81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47" name="Google Shape;147;p14"/>
          <p:cNvCxnSpPr>
            <a:stCxn id="146" idx="3"/>
            <a:endCxn id="142" idx="1"/>
          </p:cNvCxnSpPr>
          <p:nvPr/>
        </p:nvCxnSpPr>
        <p:spPr>
          <a:xfrm>
            <a:off x="4572050" y="1650800"/>
            <a:ext cx="1445400" cy="0"/>
          </a:xfrm>
          <a:prstGeom prst="straightConnector1">
            <a:avLst/>
          </a:prstGeom>
          <a:noFill/>
          <a:ln w="1905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4"/>
          <p:cNvSpPr/>
          <p:nvPr/>
        </p:nvSpPr>
        <p:spPr>
          <a:xfrm>
            <a:off x="1326050" y="2183325"/>
            <a:ext cx="1435500" cy="40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1326050" y="2710750"/>
            <a:ext cx="1095000" cy="40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1326050" y="4207425"/>
            <a:ext cx="281400" cy="40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1326050" y="3273125"/>
            <a:ext cx="2310600" cy="85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52" name="Google Shape;152;p14"/>
          <p:cNvCxnSpPr>
            <a:stCxn id="148" idx="3"/>
            <a:endCxn id="143" idx="1"/>
          </p:cNvCxnSpPr>
          <p:nvPr/>
        </p:nvCxnSpPr>
        <p:spPr>
          <a:xfrm>
            <a:off x="2761550" y="2384175"/>
            <a:ext cx="32460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4"/>
          <p:cNvCxnSpPr>
            <a:stCxn id="149" idx="3"/>
            <a:endCxn id="144" idx="1"/>
          </p:cNvCxnSpPr>
          <p:nvPr/>
        </p:nvCxnSpPr>
        <p:spPr>
          <a:xfrm>
            <a:off x="2421050" y="2911600"/>
            <a:ext cx="35964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4"/>
          <p:cNvCxnSpPr>
            <a:stCxn id="151" idx="3"/>
            <a:endCxn id="145" idx="1"/>
          </p:cNvCxnSpPr>
          <p:nvPr/>
        </p:nvCxnSpPr>
        <p:spPr>
          <a:xfrm>
            <a:off x="3636650" y="3698375"/>
            <a:ext cx="23808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4"/>
          <p:cNvCxnSpPr>
            <a:stCxn id="150" idx="3"/>
            <a:endCxn id="144" idx="1"/>
          </p:cNvCxnSpPr>
          <p:nvPr/>
        </p:nvCxnSpPr>
        <p:spPr>
          <a:xfrm rot="10800000" flipH="1">
            <a:off x="1607450" y="2911575"/>
            <a:ext cx="4410000" cy="14967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130575" y="3828900"/>
            <a:ext cx="1034700" cy="515700"/>
          </a:xfrm>
          <a:prstGeom prst="cloudCallout">
            <a:avLst>
              <a:gd name="adj1" fmla="val 62627"/>
              <a:gd name="adj2" fmla="val 62381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990000"/>
                </a:solidFill>
              </a:rPr>
              <a:t>Don’t forget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54"/>
          <p:cNvGraphicFramePr/>
          <p:nvPr/>
        </p:nvGraphicFramePr>
        <p:xfrm>
          <a:off x="3076563" y="0"/>
          <a:ext cx="6067425" cy="5143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Data type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(ຊະນິດຂໍ້ມູນ)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Format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Memory size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(ຂະໜາດຄວາມຈຳ)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Range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(ຂອບເຂດ)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unsigned char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1 Byte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0 ຫາ 255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char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1 Byte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-128 ຫາ 127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int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2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-32768 ຫາ 32767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unsigned int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%u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2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0 ຫາ 65535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long int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%ld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4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-2147483648 ຫາ 2147483648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unsigned long int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%lu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4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0 ຫາ 4294967295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float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%f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4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3.4*(10^-38) ຫາ 3.4*(10^38)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double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%lf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8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1.7*(10^-308) ຫາ 1.7*(10^308)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long double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%Lf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10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3.4*(10^</a:t>
                      </a:r>
                      <a:r>
                        <a:rPr lang="lo" sz="1000" b="1">
                          <a:solidFill>
                            <a:srgbClr val="FFFFFF"/>
                          </a:solidFill>
                        </a:rPr>
                        <a:t>-</a:t>
                      </a: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4932) ຫາ 1.1*(10^4932)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char[] (string)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%s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0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0" name="Google Shape;340;p54"/>
          <p:cNvSpPr/>
          <p:nvPr/>
        </p:nvSpPr>
        <p:spPr>
          <a:xfrm>
            <a:off x="270700" y="2359950"/>
            <a:ext cx="2259900" cy="42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Specifier Table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/>
          <p:nvPr/>
        </p:nvSpPr>
        <p:spPr>
          <a:xfrm>
            <a:off x="0" y="0"/>
            <a:ext cx="9144000" cy="694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 Specifier </a:t>
            </a:r>
            <a:endParaRPr sz="2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46" name="Google Shape;346;p55"/>
          <p:cNvGraphicFramePr/>
          <p:nvPr/>
        </p:nvGraphicFramePr>
        <p:xfrm>
          <a:off x="952500" y="1047750"/>
          <a:ext cx="7239000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Data 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Specifier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Usage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Integer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%d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ໃຊ້ກັບຈຳນວນຖ້ວນ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float, double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%f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ໃຊ້ກັບຈຳນວນທົດສະນິຍົມ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character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%c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ໃຊ້ກັບຕົວອັກສອນ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String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%s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ໃຊ້ກັບຂໍ້ຄວາມ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7" name="Google Shape;347;p55"/>
          <p:cNvSpPr txBox="1"/>
          <p:nvPr/>
        </p:nvSpPr>
        <p:spPr>
          <a:xfrm>
            <a:off x="953375" y="3425075"/>
            <a:ext cx="53319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ສຳຫລັບ %f:  ການບອກຈຳນວນຫລັງຈຸດທົດສະນິຍົມ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>
                <a:solidFill>
                  <a:srgbClr val="FF9900"/>
                </a:solidFill>
              </a:rPr>
              <a:t>%.nf : n ຈຳນວນຫລັງຈຸດທົດສະນິຍົມ</a:t>
            </a:r>
            <a:endParaRPr sz="24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/>
          <p:nvPr/>
        </p:nvSpPr>
        <p:spPr>
          <a:xfrm>
            <a:off x="0" y="0"/>
            <a:ext cx="9144000" cy="447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Escape Character</a:t>
            </a:r>
            <a:endParaRPr sz="2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53" name="Google Shape;353;p56"/>
          <p:cNvGraphicFramePr/>
          <p:nvPr/>
        </p:nvGraphicFramePr>
        <p:xfrm>
          <a:off x="1457325" y="447300"/>
          <a:ext cx="6229350" cy="4694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Code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ຜົນໄດ້ຮັບ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ລົງແຖວ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ຍະຫວ່າງ tab 1 ຫຼື ຍະຫວ່າງ 7 ເທື່ືອ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ກຳນົດ cursor ໄປຢູ່ຕົນແຖວ ຫຼື ຖ້າພິມຕໍ່ຈາກ \r ມັນຈະເອົາຂໍ້ມູນໄປທັບໂຕທາງໜ້າ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ລຶບຕົວອັກສອນສຸດທ້າຍອອກ 1 ຕົວ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ເຮັດໃຫ້ມີສຽງດັງຂຶ້ນ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Null string ຫຼືວ່າຄ່າເປົ່າຫວ່າງ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\\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ສະແດງເຄື່ອງໝາຍ Backslash “ \ ”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\’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ສະແດງເຄື່ອງໝາຍ  ‘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800">
                          <a:solidFill>
                            <a:srgbClr val="FFFFFF"/>
                          </a:solidFill>
                        </a:rPr>
                        <a:t>\”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200">
                          <a:solidFill>
                            <a:srgbClr val="FFFFFF"/>
                          </a:solidFill>
                        </a:rPr>
                        <a:t>ສະແດງເຄື່ອງໝາຍ “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/>
          <p:nvPr/>
        </p:nvSpPr>
        <p:spPr>
          <a:xfrm>
            <a:off x="0" y="0"/>
            <a:ext cx="9144000" cy="60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 sz="2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Google Shape;359;p57"/>
          <p:cNvSpPr/>
          <p:nvPr/>
        </p:nvSpPr>
        <p:spPr>
          <a:xfrm>
            <a:off x="3072000" y="782700"/>
            <a:ext cx="3000000" cy="6003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scanf()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0" name="Google Shape;360;p57"/>
          <p:cNvSpPr txBox="1"/>
          <p:nvPr/>
        </p:nvSpPr>
        <p:spPr>
          <a:xfrm>
            <a:off x="1033350" y="942425"/>
            <a:ext cx="7077300" cy="17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scanf() ແມ່ນ function ທີ່ໃຊ້ເພື່ອຮັບຄ່າເຂົ້າມາທາງ Keyboard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ໝາຍເຫດ</a:t>
            </a:r>
            <a:r>
              <a:rPr lang="lo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ການໃຊ້ scanf() ໃນພາສາ C ແມ່ນສາມາດໃຊ້ໄດ້ແຕ່ຕົວອັກສອນ ພາສາ ອັງກິດ.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1" name="Google Shape;361;p57"/>
          <p:cNvSpPr/>
          <p:nvPr/>
        </p:nvSpPr>
        <p:spPr>
          <a:xfrm>
            <a:off x="2312100" y="2206875"/>
            <a:ext cx="4519800" cy="6003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scanf</a:t>
            </a:r>
            <a:r>
              <a:rPr lang="lo" sz="18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“format”,</a:t>
            </a:r>
            <a:r>
              <a:rPr lang="lo" sz="18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</a:t>
            </a:r>
            <a:r>
              <a:rPr lang="lo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variableName</a:t>
            </a:r>
            <a:r>
              <a:rPr lang="lo" sz="18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);</a:t>
            </a:r>
            <a:endParaRPr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352425" y="2941500"/>
            <a:ext cx="3891900" cy="213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“input your number: ”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d”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,&amp;</a:t>
            </a: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getch</a:t>
            </a: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o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57"/>
          <p:cNvSpPr txBox="1"/>
          <p:nvPr/>
        </p:nvSpPr>
        <p:spPr>
          <a:xfrm>
            <a:off x="4347975" y="3780450"/>
            <a:ext cx="4236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ໝາຍເຫດ</a:t>
            </a:r>
            <a:r>
              <a:rPr lang="lo"/>
              <a:t>: </a:t>
            </a:r>
            <a:r>
              <a:rPr lang="lo">
                <a:solidFill>
                  <a:srgbClr val="FFFFFF"/>
                </a:solidFill>
              </a:rPr>
              <a:t>ສຳລັບ String ບໍ່ຈຳເປັນຕ້ອງມີ &amp; ໄວ້ຫນ້າໂຕປ່ຽນ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/>
          <p:nvPr/>
        </p:nvSpPr>
        <p:spPr>
          <a:xfrm>
            <a:off x="0" y="0"/>
            <a:ext cx="9144000" cy="576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 : ຕົວດຳເນີນການ</a:t>
            </a:r>
            <a:endParaRPr sz="2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9" name="Google Shape;369;p58"/>
          <p:cNvSpPr/>
          <p:nvPr/>
        </p:nvSpPr>
        <p:spPr>
          <a:xfrm>
            <a:off x="2918400" y="1009300"/>
            <a:ext cx="3307200" cy="894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Operator ການຄຳນວນທາງຄະນິດສາດ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0" name="Google Shape;370;p58"/>
          <p:cNvSpPr/>
          <p:nvPr/>
        </p:nvSpPr>
        <p:spPr>
          <a:xfrm>
            <a:off x="2918400" y="2103975"/>
            <a:ext cx="3307200" cy="79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Operator 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ທາງຕັກກະສາດ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58"/>
          <p:cNvSpPr/>
          <p:nvPr/>
        </p:nvSpPr>
        <p:spPr>
          <a:xfrm>
            <a:off x="2918400" y="3099950"/>
            <a:ext cx="3307200" cy="79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Operator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 ການປຽບທຽບ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" name="Google Shape;376;p59"/>
          <p:cNvGraphicFramePr/>
          <p:nvPr/>
        </p:nvGraphicFramePr>
        <p:xfrm>
          <a:off x="2628900" y="481275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ເຄື່ຶອງໝາຍ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ໜ້າທີ່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ຕົວຢ່າງ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ອະທິບາຍ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+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ບວກ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x=a+b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 ເທົ່າກັບຜົນບວກຄ່າຂອງ a ບວກ 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ລົບ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x=a-b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 ເທົ່າກັບຜົນລົບຄ່າຂອງ a ລົບ 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*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ຄູນ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x=a*b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 ເທົ່າກັບຜົນຄູນຄ່າຂອງ a ຄູນ 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/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ຫານ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x=a/b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 ເທົ່າກັບຜົນຫານຄ່າຂອງ a ຫານ 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ຫານເອົາຕົວເສດ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(Modulo)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x=a%b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 ເທົ່າກັບຕົວເສດຈາກການຫານຄ່າຂອງ a ຫານ 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++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ເພີ່ມຂຶ້ນເທື່ອລະ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x=++a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ບວກຄ່າຂອງ a ຂຶ້ນ 1 ຄ່າແລ້ວຈຶ່ງເກັບໄວ້ x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25">
                <a:tc vMerge="1">
                  <a:txBody>
                    <a:bodyPr/>
                    <a:lstStyle/>
                    <a:p>
                      <a:endParaRPr lang="lo-L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o-L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x=a++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ເກັບຄ່າ a ໄວ້ໃນ x ກ່ອນແລ້ວຈຶ່ງບວກຂຶ້ນ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4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--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ລົບລົງເທື່ອລະ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x=--a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ລົບຄ່າຂອງ a ລົງ 1 ຄ່າແລ້ວຈຶ່ງເກັບໄວ້ x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425">
                <a:tc vMerge="1">
                  <a:txBody>
                    <a:bodyPr/>
                    <a:lstStyle/>
                    <a:p>
                      <a:endParaRPr lang="lo-L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o-L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x=a--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ເກັບຄ່າ a ໄວ້ໃນ x ກ່ອນແລ້ວຈຶ່ງລົບລົງ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+=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ບວກ (ແບບລັດ)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a+=b =&gt; a=a+b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 sz="1100">
                          <a:solidFill>
                            <a:srgbClr val="FFFFFF"/>
                          </a:solidFill>
                        </a:rPr>
                        <a:t>a ເທົ່າກັບ a ບວກ 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7" name="Google Shape;377;p59"/>
          <p:cNvSpPr/>
          <p:nvPr/>
        </p:nvSpPr>
        <p:spPr>
          <a:xfrm>
            <a:off x="0" y="2331450"/>
            <a:ext cx="2401800" cy="597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Operator ການຄຳນວນທາງຄະນິດສາດ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/>
          <p:nvPr/>
        </p:nvSpPr>
        <p:spPr>
          <a:xfrm>
            <a:off x="657350" y="205125"/>
            <a:ext cx="2970900" cy="597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chemeClr val="dk1"/>
                </a:solidFill>
              </a:rPr>
              <a:t>Operator ທາງຕັກກະສາດ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383" name="Google Shape;383;p60"/>
          <p:cNvGraphicFramePr/>
          <p:nvPr/>
        </p:nvGraphicFramePr>
        <p:xfrm>
          <a:off x="0" y="1094775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ເຄື່ອງໝາຍ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ຊື່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&amp;&amp;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ແລະ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||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ຫຼື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!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ປະຕິເສດ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4" name="Google Shape;384;p60"/>
          <p:cNvGraphicFramePr/>
          <p:nvPr/>
        </p:nvGraphicFramePr>
        <p:xfrm>
          <a:off x="4732575" y="1094775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ເຄື່ອງໝາຍ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ຊື່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ຕົວຢ່າງ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==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ເທົ່າກັບ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x == 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!=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ບໍ່ເທົ່າກັບ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x != 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&gt;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ໃຫຍ່ກວ່າ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x &gt; 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&gt;=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ໃຫຍ່ກວ່າເທົ່າກັບ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x &gt;= 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&lt;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ນ້ອຍກວ່າ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x &lt; 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&lt;=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ນ້ອຍກວ່າເທົ່າກັບ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o">
                          <a:solidFill>
                            <a:srgbClr val="FFFFFF"/>
                          </a:solidFill>
                        </a:rPr>
                        <a:t>x &lt;= 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5" name="Google Shape;385;p60"/>
          <p:cNvSpPr/>
          <p:nvPr/>
        </p:nvSpPr>
        <p:spPr>
          <a:xfrm>
            <a:off x="5441625" y="205125"/>
            <a:ext cx="2686800" cy="597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chemeClr val="dk1"/>
                </a:solidFill>
              </a:rPr>
              <a:t>Operator ການປຽບທຽບ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/>
        </p:nvSpPr>
        <p:spPr>
          <a:xfrm>
            <a:off x="2303318" y="117763"/>
            <a:ext cx="5108863" cy="84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 Control Statement</a:t>
            </a:r>
            <a:endParaRPr sz="24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ປະໂຫຍກຄວບຄຸມການຕັດສິນໃຈ 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p61"/>
          <p:cNvSpPr/>
          <p:nvPr/>
        </p:nvSpPr>
        <p:spPr>
          <a:xfrm>
            <a:off x="1213650" y="3276525"/>
            <a:ext cx="1988700" cy="56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ປະໂຫຍກເງື່ອນໄຂ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61"/>
          <p:cNvSpPr/>
          <p:nvPr/>
        </p:nvSpPr>
        <p:spPr>
          <a:xfrm>
            <a:off x="6273600" y="3276525"/>
            <a:ext cx="1988700" cy="56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Loop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ການວົນຊ້ຳ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61"/>
          <p:cNvSpPr/>
          <p:nvPr/>
        </p:nvSpPr>
        <p:spPr>
          <a:xfrm>
            <a:off x="3040268" y="1866975"/>
            <a:ext cx="34029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 Control Statement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4" name="Google Shape;394;p61"/>
          <p:cNvCxnSpPr>
            <a:stCxn id="391" idx="0"/>
            <a:endCxn id="393" idx="1"/>
          </p:cNvCxnSpPr>
          <p:nvPr/>
        </p:nvCxnSpPr>
        <p:spPr>
          <a:xfrm flipV="1">
            <a:off x="2208000" y="2188425"/>
            <a:ext cx="832268" cy="1088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oval" w="med" len="med"/>
          </a:ln>
        </p:spPr>
      </p:cxnSp>
      <p:cxnSp>
        <p:nvCxnSpPr>
          <p:cNvPr id="395" name="Google Shape;395;p61"/>
          <p:cNvCxnSpPr>
            <a:stCxn id="392" idx="0"/>
            <a:endCxn id="393" idx="3"/>
          </p:cNvCxnSpPr>
          <p:nvPr/>
        </p:nvCxnSpPr>
        <p:spPr>
          <a:xfrm flipH="1" flipV="1">
            <a:off x="6443168" y="2188425"/>
            <a:ext cx="824782" cy="1088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oval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/>
        </p:nvSpPr>
        <p:spPr>
          <a:xfrm>
            <a:off x="0" y="0"/>
            <a:ext cx="9144000" cy="56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1" name="Google Shape;401;p62"/>
          <p:cNvSpPr txBox="1"/>
          <p:nvPr/>
        </p:nvSpPr>
        <p:spPr>
          <a:xfrm>
            <a:off x="2080650" y="828450"/>
            <a:ext cx="49827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1.   ການຂຽນ Conditional Statement ແມ່ນຫຍັງ?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600">
                <a:solidFill>
                  <a:srgbClr val="FFFFFF"/>
                </a:solidFill>
              </a:rPr>
              <a:t>ແມ່ນການຂຽນເງື່ອນໄຂເພື່ອໃຫ້ໂປຣແກມສາມາດກວດສອບວ່າ ຄວນຈະເຮັດວຽກຕາມເງື່ອນໄຂໃດຈຶ່ງຈະຖືກຕ້ອງ.</a:t>
            </a:r>
            <a:endParaRPr sz="1200"/>
          </a:p>
        </p:txBody>
      </p:sp>
      <p:pic>
        <p:nvPicPr>
          <p:cNvPr id="402" name="Google Shape;40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92" y="1985524"/>
            <a:ext cx="4577826" cy="28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/>
          <p:nvPr/>
        </p:nvSpPr>
        <p:spPr>
          <a:xfrm>
            <a:off x="2870550" y="284375"/>
            <a:ext cx="34029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 Control Statement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8" name="Google Shape;408;p63"/>
          <p:cNvSpPr/>
          <p:nvPr/>
        </p:nvSpPr>
        <p:spPr>
          <a:xfrm>
            <a:off x="1054975" y="2509925"/>
            <a:ext cx="11355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9" name="Google Shape;409;p63"/>
          <p:cNvSpPr/>
          <p:nvPr/>
        </p:nvSpPr>
        <p:spPr>
          <a:xfrm>
            <a:off x="4918225" y="2509925"/>
            <a:ext cx="11355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Nested if 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0" name="Google Shape;410;p63"/>
          <p:cNvSpPr/>
          <p:nvPr/>
        </p:nvSpPr>
        <p:spPr>
          <a:xfrm>
            <a:off x="6849850" y="2509925"/>
            <a:ext cx="11355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1" name="Google Shape;411;p63"/>
          <p:cNvSpPr/>
          <p:nvPr/>
        </p:nvSpPr>
        <p:spPr>
          <a:xfrm>
            <a:off x="2986588" y="2509925"/>
            <a:ext cx="11355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- else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2" name="Google Shape;412;p63"/>
          <p:cNvCxnSpPr>
            <a:stCxn id="407" idx="2"/>
            <a:endCxn id="408" idx="0"/>
          </p:cNvCxnSpPr>
          <p:nvPr/>
        </p:nvCxnSpPr>
        <p:spPr>
          <a:xfrm flipH="1">
            <a:off x="1622700" y="927275"/>
            <a:ext cx="2949300" cy="1582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13" name="Google Shape;413;p63"/>
          <p:cNvCxnSpPr>
            <a:stCxn id="411" idx="0"/>
            <a:endCxn id="407" idx="2"/>
          </p:cNvCxnSpPr>
          <p:nvPr/>
        </p:nvCxnSpPr>
        <p:spPr>
          <a:xfrm rot="10800000" flipH="1">
            <a:off x="3554338" y="927125"/>
            <a:ext cx="1017600" cy="1582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14" name="Google Shape;414;p63"/>
          <p:cNvCxnSpPr>
            <a:stCxn id="409" idx="0"/>
            <a:endCxn id="407" idx="2"/>
          </p:cNvCxnSpPr>
          <p:nvPr/>
        </p:nvCxnSpPr>
        <p:spPr>
          <a:xfrm rot="10800000">
            <a:off x="4571875" y="927125"/>
            <a:ext cx="914100" cy="1582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15" name="Google Shape;415;p63"/>
          <p:cNvCxnSpPr>
            <a:stCxn id="410" idx="0"/>
            <a:endCxn id="407" idx="2"/>
          </p:cNvCxnSpPr>
          <p:nvPr/>
        </p:nvCxnSpPr>
        <p:spPr>
          <a:xfrm rot="10800000">
            <a:off x="4572100" y="927125"/>
            <a:ext cx="2845500" cy="1582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472275" y="2632038"/>
            <a:ext cx="1577100" cy="8238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6D9EEB"/>
                </a:solidFill>
              </a:rPr>
              <a:t>Work.c</a:t>
            </a:r>
            <a:endParaRPr>
              <a:solidFill>
                <a:srgbClr val="6D9EE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6D9EEB"/>
                </a:solidFill>
              </a:rPr>
              <a:t>…………….</a:t>
            </a:r>
            <a:endParaRPr>
              <a:solidFill>
                <a:srgbClr val="6D9EE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6D9EEB"/>
                </a:solidFill>
              </a:rPr>
              <a:t>………..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833800" y="1557125"/>
            <a:ext cx="1296000" cy="6228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i="1">
                <a:solidFill>
                  <a:srgbClr val="6D9EEB"/>
                </a:solidFill>
                <a:latin typeface="Space Mono"/>
                <a:ea typeface="Space Mono"/>
                <a:cs typeface="Space Mono"/>
                <a:sym typeface="Space Mono"/>
              </a:rPr>
              <a:t>Text</a:t>
            </a:r>
            <a:endParaRPr sz="1800" i="1">
              <a:solidFill>
                <a:srgbClr val="6D9EEB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i="1">
                <a:solidFill>
                  <a:srgbClr val="6D9EEB"/>
                </a:solidFill>
                <a:latin typeface="Space Mono"/>
                <a:ea typeface="Space Mono"/>
                <a:cs typeface="Space Mono"/>
                <a:sym typeface="Space Mono"/>
              </a:rPr>
              <a:t>Editor</a:t>
            </a:r>
            <a:endParaRPr sz="1800" i="1">
              <a:solidFill>
                <a:srgbClr val="6D9EEB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2400975" y="2767688"/>
            <a:ext cx="1250748" cy="552528"/>
          </a:xfrm>
          <a:prstGeom prst="flowChartTerminator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 Compiler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4068725" y="2584350"/>
            <a:ext cx="1311900" cy="693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434343"/>
                </a:solidFill>
              </a:rPr>
              <a:t>Work.obj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6183125" y="2584350"/>
            <a:ext cx="1341300" cy="693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434343"/>
                </a:solidFill>
              </a:rPr>
              <a:t>Work.exe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5028488" y="3814750"/>
            <a:ext cx="1034700" cy="6228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5130638" y="3866700"/>
            <a:ext cx="1034700" cy="6228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5239363" y="3947050"/>
            <a:ext cx="1034700" cy="6228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Library</a:t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8066850" y="2606925"/>
            <a:ext cx="984600" cy="622800"/>
          </a:xfrm>
          <a:prstGeom prst="bevel">
            <a:avLst>
              <a:gd name="adj" fmla="val 12500"/>
            </a:avLst>
          </a:prstGeom>
          <a:solidFill>
            <a:srgbClr val="666666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accent1"/>
                </a:solidFill>
              </a:rPr>
              <a:t>Output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0" name="Google Shape;170;p15"/>
          <p:cNvCxnSpPr>
            <a:stCxn id="162" idx="2"/>
            <a:endCxn id="161" idx="0"/>
          </p:cNvCxnSpPr>
          <p:nvPr/>
        </p:nvCxnSpPr>
        <p:spPr>
          <a:xfrm flipH="1">
            <a:off x="1260700" y="2179925"/>
            <a:ext cx="221100" cy="45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71" name="Google Shape;171;p15"/>
          <p:cNvCxnSpPr>
            <a:stCxn id="161" idx="3"/>
            <a:endCxn id="163" idx="1"/>
          </p:cNvCxnSpPr>
          <p:nvPr/>
        </p:nvCxnSpPr>
        <p:spPr>
          <a:xfrm>
            <a:off x="2049375" y="3043938"/>
            <a:ext cx="35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72" name="Google Shape;172;p15"/>
          <p:cNvCxnSpPr>
            <a:stCxn id="163" idx="3"/>
            <a:endCxn id="164" idx="2"/>
          </p:cNvCxnSpPr>
          <p:nvPr/>
        </p:nvCxnSpPr>
        <p:spPr>
          <a:xfrm rot="10800000" flipH="1">
            <a:off x="3651723" y="2930852"/>
            <a:ext cx="417000" cy="11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73" name="Google Shape;173;p15"/>
          <p:cNvCxnSpPr>
            <a:stCxn id="164" idx="0"/>
            <a:endCxn id="165" idx="2"/>
          </p:cNvCxnSpPr>
          <p:nvPr/>
        </p:nvCxnSpPr>
        <p:spPr>
          <a:xfrm>
            <a:off x="5380625" y="2930850"/>
            <a:ext cx="80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7" idx="0"/>
          </p:cNvCxnSpPr>
          <p:nvPr/>
        </p:nvCxnSpPr>
        <p:spPr>
          <a:xfrm rot="10800000">
            <a:off x="5625788" y="2923350"/>
            <a:ext cx="22200" cy="102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5" idx="0"/>
            <a:endCxn id="169" idx="4"/>
          </p:cNvCxnSpPr>
          <p:nvPr/>
        </p:nvCxnSpPr>
        <p:spPr>
          <a:xfrm rot="10800000" flipH="1">
            <a:off x="7524425" y="2918250"/>
            <a:ext cx="5424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5"/>
          <p:cNvSpPr txBox="1"/>
          <p:nvPr/>
        </p:nvSpPr>
        <p:spPr>
          <a:xfrm>
            <a:off x="1441575" y="2216838"/>
            <a:ext cx="542400" cy="37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ສ້າງ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2473750" y="2382600"/>
            <a:ext cx="1105200" cy="37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Compiler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5454925" y="2501425"/>
            <a:ext cx="608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7508725" y="2601900"/>
            <a:ext cx="608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604875" y="3492750"/>
            <a:ext cx="13119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code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4128875" y="3365375"/>
            <a:ext cx="11853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file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/>
        </p:nvSpPr>
        <p:spPr>
          <a:xfrm>
            <a:off x="0" y="0"/>
            <a:ext cx="9144000" cy="56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Google Shape;421;p64"/>
          <p:cNvSpPr/>
          <p:nvPr/>
        </p:nvSpPr>
        <p:spPr>
          <a:xfrm>
            <a:off x="1633950" y="772638"/>
            <a:ext cx="11355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: ຖ້າ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2" name="Google Shape;422;p64"/>
          <p:cNvSpPr/>
          <p:nvPr/>
        </p:nvSpPr>
        <p:spPr>
          <a:xfrm>
            <a:off x="0" y="1415550"/>
            <a:ext cx="4403400" cy="11562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ຄໍາສັ່ງ if ແມ່ນຄຳສັ່ງໃຊ້ເພື່ອກວດສອບຕາມເງື່ອນໄຂທີ່ເຮົາກຳນົດໄວ້ </a:t>
            </a:r>
            <a:endParaRPr>
              <a:solidFill>
                <a:srgbClr val="FFFFFF"/>
              </a:solidFill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lo">
                <a:solidFill>
                  <a:srgbClr val="FFFFFF"/>
                </a:solidFill>
              </a:rPr>
              <a:t>ເຮັດວຽກເມື່ອ true</a:t>
            </a:r>
            <a:endParaRPr>
              <a:solidFill>
                <a:srgbClr val="FFFFFF"/>
              </a:solidFill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lo">
                <a:solidFill>
                  <a:srgbClr val="FFFFFF"/>
                </a:solidFill>
              </a:rPr>
              <a:t>ບໍ່ເຮັດວຽກເມື່ອ false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3" name="Google Shape;42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825" y="772650"/>
            <a:ext cx="2754774" cy="4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4"/>
          <p:cNvSpPr txBox="1"/>
          <p:nvPr/>
        </p:nvSpPr>
        <p:spPr>
          <a:xfrm>
            <a:off x="0" y="2769575"/>
            <a:ext cx="4403400" cy="220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(Condition)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// statements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/>
        </p:nvSpPr>
        <p:spPr>
          <a:xfrm>
            <a:off x="2531850" y="296750"/>
            <a:ext cx="4080300" cy="4265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#include&lt;stdio.h&gt;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#include&lt;math.h&gt;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main()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{ 	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int A, B;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A = 2;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B = 3;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if(A + B == 5){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	printf("This work!!!");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6"/>
          <p:cNvSpPr txBox="1"/>
          <p:nvPr/>
        </p:nvSpPr>
        <p:spPr>
          <a:xfrm>
            <a:off x="0" y="0"/>
            <a:ext cx="9144000" cy="56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5" name="Google Shape;435;p66"/>
          <p:cNvSpPr/>
          <p:nvPr/>
        </p:nvSpPr>
        <p:spPr>
          <a:xfrm>
            <a:off x="927325" y="772650"/>
            <a:ext cx="20772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- else 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6" name="Google Shape;436;p66"/>
          <p:cNvSpPr/>
          <p:nvPr/>
        </p:nvSpPr>
        <p:spPr>
          <a:xfrm>
            <a:off x="0" y="1415550"/>
            <a:ext cx="4403400" cy="11562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 </a:t>
            </a:r>
            <a:r>
              <a:rPr lang="lo" sz="1200">
                <a:solidFill>
                  <a:srgbClr val="FFFFFF"/>
                </a:solidFill>
              </a:rPr>
              <a:t>ຄໍາສັ່ງ if-else ເປັນຄໍາສັ່ງໃນການເຮັດວຽກບົນພື້ນຖານຄວາມເປັນຈິງ: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lo" sz="1200">
                <a:solidFill>
                  <a:srgbClr val="FFFFFF"/>
                </a:solidFill>
              </a:rPr>
              <a:t>ເມື່ອເງື່ອນໄຂຖືກຕາມ if ກໍຈະເຮັດວຽກໃນ if 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lo" sz="1200">
                <a:solidFill>
                  <a:srgbClr val="FFFFFF"/>
                </a:solidFill>
              </a:rPr>
              <a:t>ເມື່ອບໍ່ຖືກຕາມເງື່ອນໄຂ if ກໍຈະເຮັດວຽກໃນ else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 </a:t>
            </a: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7" name="Google Shape;437;p66"/>
          <p:cNvSpPr txBox="1"/>
          <p:nvPr/>
        </p:nvSpPr>
        <p:spPr>
          <a:xfrm>
            <a:off x="0" y="2769575"/>
            <a:ext cx="4403400" cy="220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(Condition) {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// body of if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 {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// the body of else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8" name="Google Shape;4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25" y="700475"/>
            <a:ext cx="3193301" cy="4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/>
        </p:nvSpPr>
        <p:spPr>
          <a:xfrm>
            <a:off x="2531850" y="488375"/>
            <a:ext cx="4080300" cy="4265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#include&lt;stdio.h&gt;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main(){ 	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int A = 5;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if(A == 4){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	printf("I am the Dude");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else 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	printf("I am number 5\n");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	printf("You Know!!!");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8"/>
          <p:cNvSpPr txBox="1"/>
          <p:nvPr/>
        </p:nvSpPr>
        <p:spPr>
          <a:xfrm>
            <a:off x="0" y="0"/>
            <a:ext cx="9144000" cy="56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9" name="Google Shape;449;p68"/>
          <p:cNvSpPr/>
          <p:nvPr/>
        </p:nvSpPr>
        <p:spPr>
          <a:xfrm>
            <a:off x="927325" y="568800"/>
            <a:ext cx="20772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Nested if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0" name="Google Shape;450;p68"/>
          <p:cNvSpPr/>
          <p:nvPr/>
        </p:nvSpPr>
        <p:spPr>
          <a:xfrm>
            <a:off x="0" y="1211700"/>
            <a:ext cx="4403400" cy="9273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ແມ່ນຄຳສັ່ງທີ່ມີ if, else if ແລະ else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lo" sz="1200">
                <a:solidFill>
                  <a:srgbClr val="FFFFFF"/>
                </a:solidFill>
              </a:rPr>
              <a:t>ເມື່ອເງື່ອນໄຂຖືກຕາມ if ກໍຈະເຮັດວຽກໃນ if  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lo" sz="1200">
                <a:solidFill>
                  <a:srgbClr val="FFFFFF"/>
                </a:solidFill>
              </a:rPr>
              <a:t>ເມື່ອບໍ່ຖືກຕາມເງື່ອນໄຂ if ກໍຈະເຮັດວຽກໃນ else if ຕໍ່ໆໄປເລື່ອຍໆ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lo" sz="1200">
                <a:solidFill>
                  <a:srgbClr val="FFFFFF"/>
                </a:solidFill>
              </a:rPr>
              <a:t>ຖ້າບໍ່ຖືກຈັກໂຕ ກໍຈະເຮັດວຽກໃນ else 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 </a:t>
            </a: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1" name="Google Shape;451;p68"/>
          <p:cNvSpPr txBox="1"/>
          <p:nvPr/>
        </p:nvSpPr>
        <p:spPr>
          <a:xfrm>
            <a:off x="0" y="2139000"/>
            <a:ext cx="4403400" cy="3004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(testExpression1){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if(testExpression2){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(testExpression 3){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else{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//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2" name="Google Shape;45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400" y="1211700"/>
            <a:ext cx="4740601" cy="39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/>
          <p:nvPr/>
        </p:nvSpPr>
        <p:spPr>
          <a:xfrm>
            <a:off x="0" y="401650"/>
            <a:ext cx="4080300" cy="456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#include&lt;stdio.h&gt;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main()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int grade = 100;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if(grade &lt; 75){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	printf("Your grade is C");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else if(grade &lt; 85){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	printf("Your grade is B");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else if(grade &lt; 90){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	printf("Your grade is A");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else{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	printf("Your grade is A++");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8" name="Google Shape;4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00" y="401650"/>
            <a:ext cx="4758899" cy="220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0"/>
          <p:cNvSpPr txBox="1"/>
          <p:nvPr/>
        </p:nvSpPr>
        <p:spPr>
          <a:xfrm>
            <a:off x="0" y="0"/>
            <a:ext cx="9144000" cy="56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4" name="Google Shape;464;p70"/>
          <p:cNvSpPr/>
          <p:nvPr/>
        </p:nvSpPr>
        <p:spPr>
          <a:xfrm>
            <a:off x="1429050" y="772650"/>
            <a:ext cx="1545300" cy="6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 case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5" name="Google Shape;465;p70"/>
          <p:cNvSpPr/>
          <p:nvPr/>
        </p:nvSpPr>
        <p:spPr>
          <a:xfrm>
            <a:off x="0" y="1415550"/>
            <a:ext cx="4403400" cy="11562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lo" sz="1200">
                <a:solidFill>
                  <a:srgbClr val="FFFFFF"/>
                </a:solidFill>
              </a:rPr>
              <a:t>ຄໍາສັ່ງ switch ຫຼື switch-case ແມ່ນຄ້າຍຄືກັນກັບຄໍາສັ່ງ if-else if-else. ແຕ່ການເຮັດວຽກຂອງ switch-case ຈະເຮັດວຽກໄດ້ສະດວກກວ່າເພາະວ່າມັນເປັນຄໍາສັ່ງຄ້າຍໆຄືກັບລາຍການ (Menu), ມີຫຼາຍໆ case ແລ້ວໂປຣແກມກະຈະເຮັດວຽກຕາມ case ທີ່ຖືກຕ້ອງ</a:t>
            </a:r>
            <a:endParaRPr sz="1200">
              <a:solidFill>
                <a:srgbClr val="FFFFFF"/>
              </a:solidFill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66" name="Google Shape;46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50" y="2571750"/>
            <a:ext cx="441370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800" y="873600"/>
            <a:ext cx="2967000" cy="4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/>
          <p:nvPr/>
        </p:nvSpPr>
        <p:spPr>
          <a:xfrm>
            <a:off x="5063700" y="184200"/>
            <a:ext cx="4080300" cy="4959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#include &lt;stdio.h&gt;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#include &lt;conio.h&gt;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main()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	int A;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	printf("i = ");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	scanf("%d",&amp;A);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	switch ( A )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	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      	case 1 :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                  printf("Yes");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              	break;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      	case 2 :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                  printf("No");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              	break;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      	default :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                 	printf("Error");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     	getch();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3" name="Google Shape;473;p71"/>
          <p:cNvSpPr txBox="1"/>
          <p:nvPr/>
        </p:nvSpPr>
        <p:spPr>
          <a:xfrm>
            <a:off x="0" y="184200"/>
            <a:ext cx="4080300" cy="4959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switch ( variableName ){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case value1: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statement;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break;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case value2: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statement;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case value3: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default: statement;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2"/>
          <p:cNvSpPr txBox="1"/>
          <p:nvPr/>
        </p:nvSpPr>
        <p:spPr>
          <a:xfrm>
            <a:off x="3009900" y="1743450"/>
            <a:ext cx="6134100" cy="1127905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36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endParaRPr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9" name="Google Shape;479;p72"/>
          <p:cNvSpPr txBox="1"/>
          <p:nvPr/>
        </p:nvSpPr>
        <p:spPr>
          <a:xfrm>
            <a:off x="3941618" y="3092032"/>
            <a:ext cx="563726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>
                <a:solidFill>
                  <a:srgbClr val="FFFFFF"/>
                </a:solidFill>
              </a:rPr>
              <a:t>ແມ່ນຄໍາສັ່ງເຮັດວົນໄປວົນມາ ຫຼື ເຮັດຊໍ້າເພື່ອໃຊ້ຄວບຄຸມໂປຣແກມ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3"/>
          <p:cNvSpPr/>
          <p:nvPr/>
        </p:nvSpPr>
        <p:spPr>
          <a:xfrm>
            <a:off x="2870550" y="284375"/>
            <a:ext cx="3402900" cy="642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5" name="Google Shape;485;p73"/>
          <p:cNvSpPr/>
          <p:nvPr/>
        </p:nvSpPr>
        <p:spPr>
          <a:xfrm>
            <a:off x="4004250" y="2460450"/>
            <a:ext cx="1135500" cy="642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6" name="Google Shape;486;p73"/>
          <p:cNvSpPr/>
          <p:nvPr/>
        </p:nvSpPr>
        <p:spPr>
          <a:xfrm>
            <a:off x="6273450" y="2460450"/>
            <a:ext cx="1135500" cy="642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while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7" name="Google Shape;487;p73"/>
          <p:cNvSpPr/>
          <p:nvPr/>
        </p:nvSpPr>
        <p:spPr>
          <a:xfrm>
            <a:off x="1735038" y="2460450"/>
            <a:ext cx="1135500" cy="642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88" name="Google Shape;488;p73"/>
          <p:cNvCxnSpPr>
            <a:stCxn id="487" idx="0"/>
            <a:endCxn id="484" idx="2"/>
          </p:cNvCxnSpPr>
          <p:nvPr/>
        </p:nvCxnSpPr>
        <p:spPr>
          <a:xfrm rot="10800000" flipH="1">
            <a:off x="2302788" y="927150"/>
            <a:ext cx="2269200" cy="15333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89" name="Google Shape;489;p73"/>
          <p:cNvCxnSpPr>
            <a:stCxn id="485" idx="0"/>
            <a:endCxn id="484" idx="2"/>
          </p:cNvCxnSpPr>
          <p:nvPr/>
        </p:nvCxnSpPr>
        <p:spPr>
          <a:xfrm rot="10800000">
            <a:off x="4572000" y="927150"/>
            <a:ext cx="0" cy="15333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90" name="Google Shape;490;p73"/>
          <p:cNvCxnSpPr>
            <a:stCxn id="486" idx="0"/>
            <a:endCxn id="484" idx="2"/>
          </p:cNvCxnSpPr>
          <p:nvPr/>
        </p:nvCxnSpPr>
        <p:spPr>
          <a:xfrm rot="10800000">
            <a:off x="4572000" y="927150"/>
            <a:ext cx="2269200" cy="15333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1297500" y="172750"/>
            <a:ext cx="70389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Vs Keyword(reserved word)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1"/>
          </p:nvPr>
        </p:nvSpPr>
        <p:spPr>
          <a:xfrm>
            <a:off x="51825" y="1165725"/>
            <a:ext cx="45792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 sz="2400" dirty="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 :ແມ່ນຊື່ທີ່ກຳນົດຂຶ້ນມາເພື່ອເກັບຂໍ້ມູນ.</a:t>
            </a:r>
            <a:endParaRPr sz="1800" dirty="0"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2"/>
          </p:nvPr>
        </p:nvSpPr>
        <p:spPr>
          <a:xfrm>
            <a:off x="4832025" y="1928800"/>
            <a:ext cx="4006800" cy="13764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4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auto, double, int struct, break, else, long, switch, case, enum, register, typedef, char, extern, return, union, const, float, short, unsigned, continue, for, signed, void, default, goto, sizeof, volatile, do, if, static, while.</a:t>
            </a:r>
            <a:endParaRPr sz="1400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01400" y="1883550"/>
            <a:ext cx="28731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Declaration: dataType variableName: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Ex:</a:t>
            </a:r>
            <a:r>
              <a:rPr lang="th" sz="1800">
                <a:solidFill>
                  <a:srgbClr val="00FF00"/>
                </a:solidFill>
              </a:rPr>
              <a:t> </a:t>
            </a:r>
            <a:r>
              <a:rPr lang="th" sz="1800">
                <a:solidFill>
                  <a:srgbClr val="CC0000"/>
                </a:solidFill>
              </a:rPr>
              <a:t>int</a:t>
            </a:r>
            <a:r>
              <a:rPr lang="th" sz="1800">
                <a:solidFill>
                  <a:srgbClr val="FFFFFF"/>
                </a:solidFill>
              </a:rPr>
              <a:t> good;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  	</a:t>
            </a:r>
            <a:r>
              <a:rPr lang="th" sz="1800">
                <a:solidFill>
                  <a:srgbClr val="CC0000"/>
                </a:solidFill>
              </a:rPr>
              <a:t>Int</a:t>
            </a:r>
            <a:r>
              <a:rPr lang="th" sz="1800">
                <a:solidFill>
                  <a:srgbClr val="FFFFFF"/>
                </a:solidFill>
              </a:rPr>
              <a:t> better,best;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301400" y="3259950"/>
            <a:ext cx="36768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Declaration with value: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dataType variableName = value;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Ex:</a:t>
            </a:r>
            <a:r>
              <a:rPr lang="th" sz="1800">
                <a:solidFill>
                  <a:srgbClr val="CC0000"/>
                </a:solidFill>
              </a:rPr>
              <a:t> int</a:t>
            </a:r>
            <a:r>
              <a:rPr lang="th" sz="1800">
                <a:solidFill>
                  <a:srgbClr val="FFFFFF"/>
                </a:solidFill>
              </a:rPr>
              <a:t> go= 1;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  	</a:t>
            </a:r>
            <a:r>
              <a:rPr lang="th" sz="1800">
                <a:solidFill>
                  <a:srgbClr val="CC0000"/>
                </a:solidFill>
              </a:rPr>
              <a:t>Int</a:t>
            </a:r>
            <a:r>
              <a:rPr lang="th" sz="1800">
                <a:solidFill>
                  <a:srgbClr val="FFFFFF"/>
                </a:solidFill>
              </a:rPr>
              <a:t>  ed= 6,omg= 2;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4761600" y="929475"/>
            <a:ext cx="36768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1C232"/>
                </a:solidFill>
              </a:rPr>
              <a:t>keyword</a:t>
            </a:r>
            <a:endParaRPr sz="2400">
              <a:solidFill>
                <a:srgbClr val="F1C23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keyword:ແມ່ນຄຳສັບສະຫງວນ ທີ່ທຸກໂຕຕ້ອງເປັນ lowercase ຫຼື ຕົວພິມນ້ອຍ.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3978200" y="3335250"/>
            <a:ext cx="5063100" cy="1667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ກົດເກນຕາມຫຼັກໄວຍາກອນຂອງພາສາໃນການຕງັ້ຊື່ມີດັງນີ້: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ຊື່ຕອງຂຶ້ນຕົ້ນດວຍຕົວອັກສອນ ຫຼື ສັນຍາລັກຂີດກອງ underscore ( _ )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ຊື່ບໍສາມາດຂຶ້ນຕົ້ນດວຍຕົວເລກ ສວນຕົວຕໍໄປສາມາດເປັນຕົວເລກໄດ້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ຊື່ສາມາດໃຊມີໄດຕົວອັກສອນ (A-Z, a-z, 0-9 ແລະ _ )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ຫ້າມໃຊສັນຍາລັກພິເສດເຊັນ: +, -, * , / ແລະ ອື່ນໆ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ຊື່ເປນແບບ case sensitive ເຊັນ: a ແລະ A ຖືເປນສອງຊື່ຕາງກັນ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ຫ້າມໃຊຄາສະເພາະເປນຊື່ທີ່ແທນຄວາມໝາຍອື່ນ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4"/>
          <p:cNvSpPr txBox="1"/>
          <p:nvPr/>
        </p:nvSpPr>
        <p:spPr>
          <a:xfrm>
            <a:off x="0" y="0"/>
            <a:ext cx="9144000" cy="5688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 : ການວົນຊ້ຳ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6" name="Google Shape;496;p74"/>
          <p:cNvSpPr/>
          <p:nvPr/>
        </p:nvSpPr>
        <p:spPr>
          <a:xfrm>
            <a:off x="1633950" y="772638"/>
            <a:ext cx="1135500" cy="642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7" name="Google Shape;497;p74"/>
          <p:cNvSpPr/>
          <p:nvPr/>
        </p:nvSpPr>
        <p:spPr>
          <a:xfrm>
            <a:off x="0" y="1415550"/>
            <a:ext cx="4403400" cy="1156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</a:rPr>
              <a:t>ຄໍາສັ່ງ while ການເຮັດວຽກວົນຊໍ້າໂດຍທີ່ມີການເຮັດວຽກຕາມເງື່ອນໄຂທີ່ເປັນ True ຈົນກວ່າຖືກເງື່ອນໄຂທີ່ False ແລ້ວໂປຣແກມຈະອອກຈາກ while Loop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8" name="Google Shape;498;p74"/>
          <p:cNvSpPr txBox="1"/>
          <p:nvPr/>
        </p:nvSpPr>
        <p:spPr>
          <a:xfrm>
            <a:off x="0" y="2769575"/>
            <a:ext cx="4403400" cy="220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while(Condition)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// statements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/>
          <p:nvPr/>
        </p:nvSpPr>
        <p:spPr>
          <a:xfrm>
            <a:off x="2531850" y="296750"/>
            <a:ext cx="4080300" cy="4265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#include&lt;stdio.h&gt;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#include&lt;conio.h&gt;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main(){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 i;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i=1;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while(i&lt;10){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printf("\n%d",i);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i++;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getch();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6"/>
          <p:cNvSpPr txBox="1"/>
          <p:nvPr/>
        </p:nvSpPr>
        <p:spPr>
          <a:xfrm>
            <a:off x="0" y="0"/>
            <a:ext cx="9144000" cy="5688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 : ການວົນຊ້ຳ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9" name="Google Shape;509;p76"/>
          <p:cNvSpPr/>
          <p:nvPr/>
        </p:nvSpPr>
        <p:spPr>
          <a:xfrm>
            <a:off x="1470000" y="772650"/>
            <a:ext cx="1463400" cy="642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“for” loop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0" name="Google Shape;510;p76"/>
          <p:cNvSpPr/>
          <p:nvPr/>
        </p:nvSpPr>
        <p:spPr>
          <a:xfrm>
            <a:off x="0" y="1415550"/>
            <a:ext cx="4403400" cy="1156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</a:rPr>
              <a:t>ຄຳສັ່ງ for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</a:rPr>
              <a:t>ແມ່ນການເຮັດວຽກວົນຊໍ້າໂດຍທີ່ເຮົາມີການກໍານົດເງື່ອນໄຂໃຫ້ມັນເຮັດວຽກວ່າຈະມີການວົນຊໍ້າຮອດໃສ ສິ້ນສຸດຢູ່ໃສ. ເຊິ່ງສຳລັບ Loop for ນີ້ແມ່ນການເຮັດວຽກຂຶ້ນກັບຄ່າເລີ່ມຕົ້ນທີ່ເຮົາວາງໄວ້, ເງື່ອນໄຂ ແລະ ການເພີ່ມ ຫຼື ຫຼຸດຄ່າ.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1" name="Google Shape;511;p76"/>
          <p:cNvSpPr txBox="1"/>
          <p:nvPr/>
        </p:nvSpPr>
        <p:spPr>
          <a:xfrm>
            <a:off x="0" y="2769575"/>
            <a:ext cx="4403400" cy="220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for(initializer;condition;updater)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// statements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12" name="Google Shape;51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0" y="1415550"/>
            <a:ext cx="3872025" cy="34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7"/>
          <p:cNvSpPr txBox="1"/>
          <p:nvPr/>
        </p:nvSpPr>
        <p:spPr>
          <a:xfrm>
            <a:off x="2531850" y="546575"/>
            <a:ext cx="4080300" cy="4400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#include&lt;stdio.h&gt;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#include&lt;conio.h&gt;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main()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int i;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   for(i=0;i&lt;20;i++){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      printf("\n%d",i++);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    }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getch();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8"/>
          <p:cNvSpPr txBox="1"/>
          <p:nvPr/>
        </p:nvSpPr>
        <p:spPr>
          <a:xfrm>
            <a:off x="0" y="0"/>
            <a:ext cx="9144000" cy="5688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2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 : ການວົນຊ້ຳ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3" name="Google Shape;523;p78"/>
          <p:cNvSpPr/>
          <p:nvPr/>
        </p:nvSpPr>
        <p:spPr>
          <a:xfrm>
            <a:off x="1412550" y="772650"/>
            <a:ext cx="1578300" cy="642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 do while “ loop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4" name="Google Shape;524;p78"/>
          <p:cNvSpPr/>
          <p:nvPr/>
        </p:nvSpPr>
        <p:spPr>
          <a:xfrm>
            <a:off x="0" y="1415550"/>
            <a:ext cx="4403400" cy="1156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200">
                <a:solidFill>
                  <a:srgbClr val="FFFFFF"/>
                </a:solidFill>
              </a:rPr>
              <a:t>ຄ້າຍຄືກັບ Loop while ແຕ່ວ່າການເຮັດວຽກຂອງມັນຄືຈະເຮັດໃນສ່ວນ Loop ກ່ອນຈາກນັ້ນຈຶ່ງມາກວດສອບເງື່ອນໄຂຕາມຫຼັງວ່າຖືກຕ້ອງ ຫຼື ບໍ່. ຖ້າວ່າເງື່ອນໄຂເປັນຈິງກໍຈະກັບມາເຮັດວຽກໃນສ່ວນ Loop ຄືນແຕ່ຖ້າບໍ່ກໍຈະອອກຈາກ Loop ໄປເຮັດຄໍາສັ່ງອັນຕໍ່ໄປ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5" name="Google Shape;525;p78"/>
          <p:cNvSpPr txBox="1"/>
          <p:nvPr/>
        </p:nvSpPr>
        <p:spPr>
          <a:xfrm>
            <a:off x="0" y="2769575"/>
            <a:ext cx="4403400" cy="220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// statements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} while(condition);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26" name="Google Shape;52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965" y="772650"/>
            <a:ext cx="3914510" cy="41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/>
          <p:nvPr/>
        </p:nvSpPr>
        <p:spPr>
          <a:xfrm>
            <a:off x="2531850" y="252275"/>
            <a:ext cx="4080300" cy="459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#include&lt;stdio.h&gt;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#include&lt;conio.h&gt;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main(){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 i;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i=1;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Do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{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printf("\n%d",i);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i++;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} while(i&lt;=10);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getch();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o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latin typeface="Comic Sans MS"/>
                <a:ea typeface="Comic Sans MS"/>
                <a:cs typeface="Comic Sans MS"/>
                <a:sym typeface="Comic Sans MS"/>
              </a:rPr>
              <a:t>Warm-Up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#include&lt;stdio.h&gt;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int main(){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printf(“Name: Phonepaserth\n”);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printf(“Age: 18”);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getch();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return 0 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2"/>
          </p:nvPr>
        </p:nvSpPr>
        <p:spPr>
          <a:xfrm>
            <a:off x="5505150" y="1567550"/>
            <a:ext cx="3134400" cy="1004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Name: Phonepaserth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h"/>
              <a:t>Age: 18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796475" y="1944050"/>
            <a:ext cx="612900" cy="25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5278775" y="3023825"/>
            <a:ext cx="3230100" cy="13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ລອງຂຽນເບິ່ງ </a:t>
            </a:r>
            <a:endParaRPr sz="1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ຂຽນຕາມໃຈ (ຫ້າມຄືກັນ)</a:t>
            </a:r>
            <a:endParaRPr sz="1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ຂຽນມາ ຄົນລະ 3 ຢ່າງ </a:t>
            </a:r>
            <a:endParaRPr sz="1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ໂດຍໃຊ້  ຄຳສັງ : printf(“ …...”);</a:t>
            </a:r>
            <a:endParaRPr sz="1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/>
          <p:nvPr/>
        </p:nvSpPr>
        <p:spPr>
          <a:xfrm>
            <a:off x="2698500" y="301375"/>
            <a:ext cx="3747000" cy="92430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1C458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Data type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1145225" y="1567550"/>
            <a:ext cx="2411100" cy="391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Fundamental Types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3823500" y="1275825"/>
            <a:ext cx="1497000" cy="602700"/>
          </a:xfrm>
          <a:prstGeom prst="leftRightUpArrow">
            <a:avLst>
              <a:gd name="adj1" fmla="val 10369"/>
              <a:gd name="adj2" fmla="val 13518"/>
              <a:gd name="adj3" fmla="val 21510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5587675" y="1567550"/>
            <a:ext cx="2411100" cy="3918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Derived Types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1313800" y="2400550"/>
            <a:ext cx="1356300" cy="391800"/>
          </a:xfrm>
          <a:prstGeom prst="roundRect">
            <a:avLst>
              <a:gd name="adj" fmla="val 50000"/>
            </a:avLst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1313800" y="3085400"/>
            <a:ext cx="1356300" cy="391800"/>
          </a:xfrm>
          <a:prstGeom prst="roundRect">
            <a:avLst>
              <a:gd name="adj" fmla="val 50000"/>
            </a:avLst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Floating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1313800" y="3770238"/>
            <a:ext cx="1356300" cy="391800"/>
          </a:xfrm>
          <a:prstGeom prst="roundRect">
            <a:avLst>
              <a:gd name="adj" fmla="val 50000"/>
            </a:avLst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Character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1313800" y="4455100"/>
            <a:ext cx="1356300" cy="391800"/>
          </a:xfrm>
          <a:prstGeom prst="roundRect">
            <a:avLst>
              <a:gd name="adj" fmla="val 50000"/>
            </a:avLst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Boolean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530675" y="2400550"/>
            <a:ext cx="1356300" cy="391800"/>
          </a:xfrm>
          <a:prstGeom prst="roundRect">
            <a:avLst>
              <a:gd name="adj" fmla="val 50000"/>
            </a:avLst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6530675" y="3073588"/>
            <a:ext cx="1356300" cy="391800"/>
          </a:xfrm>
          <a:prstGeom prst="roundRect">
            <a:avLst>
              <a:gd name="adj" fmla="val 50000"/>
            </a:avLst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Pointer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530675" y="3746625"/>
            <a:ext cx="1356300" cy="391800"/>
          </a:xfrm>
          <a:prstGeom prst="roundRect">
            <a:avLst>
              <a:gd name="adj" fmla="val 50000"/>
            </a:avLst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Structures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530675" y="4455100"/>
            <a:ext cx="1356300" cy="391800"/>
          </a:xfrm>
          <a:prstGeom prst="roundRect">
            <a:avLst>
              <a:gd name="adj" fmla="val 50000"/>
            </a:avLst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Enums</a:t>
            </a:r>
            <a:endParaRPr/>
          </a:p>
        </p:txBody>
      </p:sp>
      <p:cxnSp>
        <p:nvCxnSpPr>
          <p:cNvPr id="218" name="Google Shape;218;p18"/>
          <p:cNvCxnSpPr>
            <a:stCxn id="207" idx="2"/>
            <a:endCxn id="210" idx="3"/>
          </p:cNvCxnSpPr>
          <p:nvPr/>
        </p:nvCxnSpPr>
        <p:spPr>
          <a:xfrm rot="-5400000" flipH="1">
            <a:off x="2191775" y="2118350"/>
            <a:ext cx="637200" cy="319200"/>
          </a:xfrm>
          <a:prstGeom prst="bentConnector4">
            <a:avLst>
              <a:gd name="adj1" fmla="val 26489"/>
              <a:gd name="adj2" fmla="val 2510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8"/>
          <p:cNvCxnSpPr>
            <a:stCxn id="210" idx="3"/>
            <a:endCxn id="211" idx="3"/>
          </p:cNvCxnSpPr>
          <p:nvPr/>
        </p:nvCxnSpPr>
        <p:spPr>
          <a:xfrm>
            <a:off x="2670100" y="2596450"/>
            <a:ext cx="600" cy="684900"/>
          </a:xfrm>
          <a:prstGeom prst="bentConnector3">
            <a:avLst>
              <a:gd name="adj1" fmla="val 803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8"/>
          <p:cNvCxnSpPr>
            <a:stCxn id="212" idx="3"/>
          </p:cNvCxnSpPr>
          <p:nvPr/>
        </p:nvCxnSpPr>
        <p:spPr>
          <a:xfrm rot="10800000" flipH="1">
            <a:off x="2670100" y="2603538"/>
            <a:ext cx="482100" cy="136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8"/>
          <p:cNvCxnSpPr>
            <a:stCxn id="213" idx="3"/>
          </p:cNvCxnSpPr>
          <p:nvPr/>
        </p:nvCxnSpPr>
        <p:spPr>
          <a:xfrm rot="10800000" flipH="1">
            <a:off x="2670100" y="2589400"/>
            <a:ext cx="482100" cy="2061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8"/>
          <p:cNvCxnSpPr>
            <a:stCxn id="209" idx="2"/>
            <a:endCxn id="214" idx="1"/>
          </p:cNvCxnSpPr>
          <p:nvPr/>
        </p:nvCxnSpPr>
        <p:spPr>
          <a:xfrm rot="5400000">
            <a:off x="6343375" y="2146700"/>
            <a:ext cx="637200" cy="262500"/>
          </a:xfrm>
          <a:prstGeom prst="bentConnector4">
            <a:avLst>
              <a:gd name="adj1" fmla="val 26489"/>
              <a:gd name="adj2" fmla="val 2944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8"/>
          <p:cNvCxnSpPr>
            <a:stCxn id="215" idx="1"/>
          </p:cNvCxnSpPr>
          <p:nvPr/>
        </p:nvCxnSpPr>
        <p:spPr>
          <a:xfrm rot="10800000">
            <a:off x="6020375" y="2376388"/>
            <a:ext cx="510300" cy="893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18"/>
          <p:cNvCxnSpPr>
            <a:stCxn id="216" idx="1"/>
          </p:cNvCxnSpPr>
          <p:nvPr/>
        </p:nvCxnSpPr>
        <p:spPr>
          <a:xfrm rot="10800000">
            <a:off x="6020375" y="2972625"/>
            <a:ext cx="510300" cy="969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8"/>
          <p:cNvCxnSpPr>
            <a:stCxn id="217" idx="1"/>
          </p:cNvCxnSpPr>
          <p:nvPr/>
        </p:nvCxnSpPr>
        <p:spPr>
          <a:xfrm rot="10800000">
            <a:off x="6020375" y="3341800"/>
            <a:ext cx="510300" cy="1309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18"/>
          <p:cNvSpPr txBox="1"/>
          <p:nvPr/>
        </p:nvSpPr>
        <p:spPr>
          <a:xfrm>
            <a:off x="3938000" y="2792350"/>
            <a:ext cx="1034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solidFill>
                  <a:srgbClr val="F1C23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th" sz="4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sz="4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3732026" y="2750687"/>
            <a:ext cx="1446660" cy="1068336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257850" y="184450"/>
            <a:ext cx="8628300" cy="9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Integer</a:t>
            </a:r>
            <a:endParaRPr sz="3600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	</a:t>
            </a:r>
            <a:r>
              <a:rPr lang="th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ຈຳນວນຖ້ວນ ຫຼື ຈຳນວນເຕັມ ເຊິ່ງມີການຈອງຄວາມຈຳເທົ່າ 4 Byte ໃນ Memory.</a:t>
            </a:r>
            <a:endParaRPr sz="3000">
              <a:solidFill>
                <a:srgbClr val="E69138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433600" y="1099850"/>
            <a:ext cx="2391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 = value;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2824600" y="1099850"/>
            <a:ext cx="22905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rgbClr val="A4C2F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one;</a:t>
            </a:r>
            <a:endParaRPr sz="18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</a:t>
            </a:r>
            <a:r>
              <a:rPr lang="th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</a:t>
            </a:r>
            <a:r>
              <a:rPr lang="th" sz="18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4286200" y="1290750"/>
            <a:ext cx="22905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= 1;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</a:t>
            </a:r>
            <a:r>
              <a:rPr lang="th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= 1, two = 2;</a:t>
            </a:r>
            <a:endParaRPr sz="18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2683300" y="1145050"/>
            <a:ext cx="3938100" cy="128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544100" y="2134650"/>
            <a:ext cx="4683000" cy="27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F1C232"/>
                </a:solidFill>
                <a:latin typeface="Comic Sans MS"/>
                <a:ea typeface="Comic Sans MS"/>
                <a:cs typeface="Comic Sans MS"/>
                <a:sym typeface="Comic Sans MS"/>
              </a:rPr>
              <a:t>#include&lt;stdio.h&gt;</a:t>
            </a:r>
            <a:r>
              <a:rPr lang="th" sz="16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main() { </a:t>
            </a:r>
            <a:r>
              <a:rPr lang="th" sz="16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</a:t>
            </a:r>
            <a:r>
              <a:rPr lang="th" sz="16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number1, number2;   </a:t>
            </a: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1 = 50000;         </a:t>
            </a: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2 = -40000;    </a:t>
            </a: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</a:t>
            </a:r>
            <a:r>
              <a:rPr lang="th" sz="16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("Value of number1 = %d \n", number1);    </a:t>
            </a: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</a:t>
            </a:r>
            <a:r>
              <a:rPr lang="th" sz="16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("Value of number2 = %d \n", number2);      </a:t>
            </a: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getch();</a:t>
            </a:r>
            <a:endParaRPr sz="16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 sz="16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82725" y="349925"/>
            <a:ext cx="6670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Floating Point Types.</a:t>
            </a:r>
            <a:endParaRPr sz="30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ປະເພດຂອງ ຈຳນວນທົດສະນິຍົມ ຫຼື ຈຳນວນທີ່ມີເລກເສດ.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502325" y="1585550"/>
            <a:ext cx="5404800" cy="31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Float : </a:t>
            </a:r>
            <a:r>
              <a:rPr lang="th" sz="1800">
                <a:solidFill>
                  <a:srgbClr val="FFFFFF"/>
                </a:solidFill>
              </a:rPr>
              <a:t>ຂໍ້ມູນເລກເສດ ຈອງເນື້ອທີໄວ້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4 Byte.                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single-precision floating-point.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Double :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ຂໍ້ມູນທີ່ມີເລກເສດຈອງເນື້ອທີໄວ້ 8 Byte.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double-precision floating-point.</a:t>
            </a:r>
            <a:endParaRPr sz="18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Long Double : </a:t>
            </a: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ຂໍ້ມູນທີ່ມີເລກເສດຈອງເນື້ອທີໄວ້ 10 Byte.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ectended-precision floating-point.</a:t>
            </a:r>
            <a:endParaRPr sz="18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442000" y="1585550"/>
            <a:ext cx="4430400" cy="833700"/>
          </a:xfrm>
          <a:prstGeom prst="roundRect">
            <a:avLst>
              <a:gd name="adj" fmla="val 36152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442000" y="2496325"/>
            <a:ext cx="4751700" cy="833700"/>
          </a:xfrm>
          <a:prstGeom prst="roundRect">
            <a:avLst>
              <a:gd name="adj" fmla="val 36152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442025" y="3477625"/>
            <a:ext cx="5525400" cy="924300"/>
          </a:xfrm>
          <a:prstGeom prst="roundRect">
            <a:avLst>
              <a:gd name="adj" fmla="val 36152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20"/>
          <p:cNvCxnSpPr>
            <a:stCxn id="244" idx="3"/>
            <a:endCxn id="242" idx="3"/>
          </p:cNvCxnSpPr>
          <p:nvPr/>
        </p:nvCxnSpPr>
        <p:spPr>
          <a:xfrm rot="10800000" flipH="1">
            <a:off x="4872400" y="812000"/>
            <a:ext cx="2380800" cy="1190400"/>
          </a:xfrm>
          <a:prstGeom prst="bentConnector3">
            <a:avLst>
              <a:gd name="adj1" fmla="val 110003"/>
            </a:avLst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8" name="Google Shape;248;p20"/>
          <p:cNvCxnSpPr>
            <a:stCxn id="245" idx="3"/>
            <a:endCxn id="242" idx="3"/>
          </p:cNvCxnSpPr>
          <p:nvPr/>
        </p:nvCxnSpPr>
        <p:spPr>
          <a:xfrm rot="10800000" flipH="1">
            <a:off x="5193700" y="811975"/>
            <a:ext cx="2059500" cy="2101200"/>
          </a:xfrm>
          <a:prstGeom prst="bentConnector3">
            <a:avLst>
              <a:gd name="adj1" fmla="val 111563"/>
            </a:avLst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9" name="Google Shape;249;p20"/>
          <p:cNvCxnSpPr>
            <a:stCxn id="246" idx="3"/>
            <a:endCxn id="242" idx="3"/>
          </p:cNvCxnSpPr>
          <p:nvPr/>
        </p:nvCxnSpPr>
        <p:spPr>
          <a:xfrm rot="10800000" flipH="1">
            <a:off x="5967425" y="811975"/>
            <a:ext cx="1285800" cy="3127800"/>
          </a:xfrm>
          <a:prstGeom prst="bentConnector3">
            <a:avLst>
              <a:gd name="adj1" fmla="val 118520"/>
            </a:avLst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50" name="Google Shape;250;p20"/>
          <p:cNvCxnSpPr>
            <a:stCxn id="242" idx="3"/>
          </p:cNvCxnSpPr>
          <p:nvPr/>
        </p:nvCxnSpPr>
        <p:spPr>
          <a:xfrm rot="10800000">
            <a:off x="5023025" y="801875"/>
            <a:ext cx="2230200" cy="102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331525" y="219325"/>
            <a:ext cx="85992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 dirty="0">
                <a:solidFill>
                  <a:srgbClr val="FF9900"/>
                </a:solidFill>
                <a:latin typeface="Noto Sans" panose="020B0502040504020204" pitchFamily="34" charset="0"/>
                <a:ea typeface="Oswald"/>
                <a:cs typeface="Phetsarath OT" panose="02000500000000000001" pitchFamily="2" charset="2"/>
                <a:sym typeface="Oswald"/>
              </a:rPr>
              <a:t>Floating Point</a:t>
            </a:r>
            <a:endParaRPr sz="3000" dirty="0">
              <a:solidFill>
                <a:srgbClr val="FF9900"/>
              </a:solidFill>
              <a:latin typeface="Noto Sans" panose="020B0502040504020204" pitchFamily="34" charset="0"/>
              <a:ea typeface="Oswald"/>
              <a:cs typeface="Phetsarath OT" panose="02000500000000000001" pitchFamily="2" charset="2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>
                <a:solidFill>
                  <a:srgbClr val="FFFFFF"/>
                </a:solidFill>
                <a:latin typeface="Noto Sans" panose="020B0502040504020204" pitchFamily="34" charset="0"/>
                <a:cs typeface="Phetsarath OT" panose="02000500000000000001" pitchFamily="2" charset="2"/>
              </a:rPr>
              <a:t>ຈຳນວນທົດສະນິຍົມ ຫຼື ຈຳນວນທີ່ມີເລກເສດ.</a:t>
            </a:r>
            <a:endParaRPr sz="1800" dirty="0">
              <a:solidFill>
                <a:srgbClr val="FFFFFF"/>
              </a:solidFill>
              <a:latin typeface="Noto Sans" panose="020B0502040504020204" pitchFamily="34" charset="0"/>
              <a:cs typeface="Phetsarath OT" panose="02000500000000000001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Noto Sans" panose="020B0502040504020204" pitchFamily="34" charset="0"/>
              <a:cs typeface="Phetsarath OT" panose="02000500000000000001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Lato"/>
              <a:cs typeface="Phetsarath OT" panose="02000500000000000001" pitchFamily="2" charset="2"/>
              <a:sym typeface="Lato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331525" y="1063638"/>
            <a:ext cx="3365400" cy="6243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</a:t>
            </a:r>
            <a:r>
              <a:rPr lang="th" dirty="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 </a:t>
            </a:r>
            <a:r>
              <a:rPr lang="th" dirty="0">
                <a:solidFill>
                  <a:srgbClr val="FFFFFF"/>
                </a:solidFill>
                <a:latin typeface="Noto Sans" panose="020B0502040504020204" pitchFamily="34" charset="0"/>
                <a:cs typeface="Phetsarath OT" panose="02000500000000000001" pitchFamily="2" charset="2"/>
              </a:rPr>
              <a:t>:</a:t>
            </a:r>
            <a:r>
              <a:rPr lang="th" dirty="0">
                <a:latin typeface="Noto Sans" panose="020B0502040504020204" pitchFamily="34" charset="0"/>
                <a:cs typeface="Phetsarath OT" panose="02000500000000000001" pitchFamily="2" charset="2"/>
              </a:rPr>
              <a:t> </a:t>
            </a:r>
            <a:r>
              <a:rPr lang="th" dirty="0">
                <a:solidFill>
                  <a:srgbClr val="FFFFFF"/>
                </a:solidFill>
                <a:latin typeface="Noto Sans" panose="020B0502040504020204" pitchFamily="34" charset="0"/>
                <a:cs typeface="Phetsarath OT" panose="02000500000000000001" pitchFamily="2" charset="2"/>
              </a:rPr>
              <a:t>ຂໍ້ມູນເລກເສດ ຈອງເນື້ອທີໄວ້ </a:t>
            </a:r>
            <a:r>
              <a:rPr lang="th" dirty="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4 Byte.</a:t>
            </a:r>
            <a:endParaRPr dirty="0">
              <a:solidFill>
                <a:srgbClr val="FFFFFF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single-precision floating-point. </a:t>
            </a:r>
            <a:endParaRPr dirty="0">
              <a:solidFill>
                <a:srgbClr val="FFFFFF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Lato"/>
              <a:cs typeface="Phetsarath OT" panose="02000500000000000001" pitchFamily="2" charset="2"/>
              <a:sym typeface="Lato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3858775" y="1268525"/>
            <a:ext cx="22602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</a:t>
            </a:r>
            <a:r>
              <a:rPr lang="th" sz="1800">
                <a:solidFill>
                  <a:srgbClr val="00FF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 </a:t>
            </a:r>
            <a:r>
              <a:rPr lang="th" sz="180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name = value;</a:t>
            </a:r>
            <a:endParaRPr sz="1800">
              <a:solidFill>
                <a:srgbClr val="FFFFFF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 panose="020B0502040504020204" pitchFamily="34" charset="0"/>
              <a:ea typeface="Lato"/>
              <a:cs typeface="Phetsarath OT" panose="02000500000000000001" pitchFamily="2" charset="2"/>
              <a:sym typeface="Lato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4813125" y="1766550"/>
            <a:ext cx="2138700" cy="20796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4A86E8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example:</a:t>
            </a:r>
            <a:endParaRPr sz="1800">
              <a:solidFill>
                <a:srgbClr val="4A86E8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</a:t>
            </a:r>
            <a:r>
              <a:rPr lang="th" sz="180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 m = 1.2;</a:t>
            </a:r>
            <a:endParaRPr sz="1800">
              <a:solidFill>
                <a:srgbClr val="FFFFFF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</a:t>
            </a:r>
            <a:r>
              <a:rPr lang="th" sz="180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 i = 2.3;</a:t>
            </a:r>
            <a:endParaRPr sz="1800">
              <a:solidFill>
                <a:srgbClr val="FFFFFF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</a:t>
            </a:r>
            <a:r>
              <a:rPr lang="th" sz="180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 k = 3.4;</a:t>
            </a:r>
            <a:endParaRPr sz="1800">
              <a:solidFill>
                <a:srgbClr val="FFFFFF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Or</a:t>
            </a:r>
            <a:endParaRPr sz="1800">
              <a:solidFill>
                <a:srgbClr val="FFFFFF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 </a:t>
            </a:r>
            <a:r>
              <a:rPr lang="th" sz="1800">
                <a:solidFill>
                  <a:srgbClr val="FFFFF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fiko = 0.9f; </a:t>
            </a:r>
            <a:endParaRPr sz="1800">
              <a:solidFill>
                <a:srgbClr val="FFFFFF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 panose="020B0502040504020204" pitchFamily="34" charset="0"/>
              <a:ea typeface="Lato"/>
              <a:cs typeface="Phetsarath OT" panose="02000500000000000001" pitchFamily="2" charset="2"/>
              <a:sym typeface="Lat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160725" y="1836875"/>
            <a:ext cx="4872300" cy="29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#include&lt;stdio.h&gt;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rgbClr val="FFD966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int main() {</a:t>
            </a:r>
            <a:endParaRPr sz="1200" dirty="0">
              <a:solidFill>
                <a:srgbClr val="FFD966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r>
              <a:rPr lang="th" sz="1200" dirty="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 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height = 15.5;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r>
              <a:rPr lang="th" sz="1200" dirty="0">
                <a:solidFill>
                  <a:srgbClr val="E69138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 base = 3.4;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r>
              <a:rPr lang="th" sz="1200" dirty="0">
                <a:solidFill>
                  <a:srgbClr val="FF990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float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 area;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area = 0.5*base*height;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r>
              <a:rPr lang="th" sz="1200" dirty="0">
                <a:solidFill>
                  <a:srgbClr val="C27BA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printf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("Height: </a:t>
            </a:r>
            <a:r>
              <a:rPr lang="th" sz="1200" dirty="0">
                <a:solidFill>
                  <a:srgbClr val="6AA84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%f 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\n", height);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r>
              <a:rPr lang="th" sz="1200" dirty="0">
                <a:solidFill>
                  <a:srgbClr val="C27BA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printf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("Base: </a:t>
            </a:r>
            <a:r>
              <a:rPr lang="th" sz="1200" dirty="0">
                <a:solidFill>
                  <a:srgbClr val="6AA84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%f 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\n", base);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r>
              <a:rPr lang="th" sz="1200" dirty="0">
                <a:solidFill>
                  <a:srgbClr val="C27BA0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printf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("Triangle area: </a:t>
            </a:r>
            <a:r>
              <a:rPr lang="th" sz="1200" dirty="0">
                <a:solidFill>
                  <a:srgbClr val="6AA84F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%.2f</a:t>
            </a:r>
            <a:r>
              <a:rPr lang="th" sz="1200" dirty="0">
                <a:solidFill>
                  <a:srgbClr val="38761D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 </a:t>
            </a: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\n", area);</a:t>
            </a:r>
            <a:r>
              <a:rPr lang="th" sz="1200" dirty="0">
                <a:solidFill>
                  <a:srgbClr val="4A86E8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// %.f kum nod 0.000</a:t>
            </a:r>
            <a:endParaRPr sz="1200" dirty="0">
              <a:solidFill>
                <a:srgbClr val="4A86E8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getch();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chemeClr val="dk2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	return 0;</a:t>
            </a: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dirty="0">
                <a:solidFill>
                  <a:srgbClr val="FFD966"/>
                </a:solidFill>
                <a:latin typeface="Noto Sans" panose="020B0502040504020204" pitchFamily="34" charset="0"/>
                <a:ea typeface="Comic Sans MS"/>
                <a:cs typeface="Phetsarath OT" panose="02000500000000000001" pitchFamily="2" charset="2"/>
                <a:sym typeface="Comic Sans MS"/>
              </a:rPr>
              <a:t>}</a:t>
            </a:r>
            <a:endParaRPr sz="1200" dirty="0">
              <a:solidFill>
                <a:srgbClr val="FFD966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Noto Sans" panose="020B0502040504020204" pitchFamily="34" charset="0"/>
              <a:ea typeface="Comic Sans MS"/>
              <a:cs typeface="Phetsarath OT" panose="02000500000000000001" pitchFamily="2" charset="2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3432</Words>
  <Application>Microsoft Office PowerPoint</Application>
  <PresentationFormat>On-screen Show (16:9)</PresentationFormat>
  <Paragraphs>710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Consolas</vt:lpstr>
      <vt:lpstr>Noto Sans</vt:lpstr>
      <vt:lpstr>Georgia</vt:lpstr>
      <vt:lpstr>Pacifico</vt:lpstr>
      <vt:lpstr>Space Mono</vt:lpstr>
      <vt:lpstr>Lato</vt:lpstr>
      <vt:lpstr>Oswald</vt:lpstr>
      <vt:lpstr>Amaranth</vt:lpstr>
      <vt:lpstr>Arial</vt:lpstr>
      <vt:lpstr>Montserrat</vt:lpstr>
      <vt:lpstr>Comic Sans MS</vt:lpstr>
      <vt:lpstr>Focus</vt:lpstr>
      <vt:lpstr>C Programming Language 💻</vt:lpstr>
      <vt:lpstr>Basic Code</vt:lpstr>
      <vt:lpstr>PowerPoint Presentation</vt:lpstr>
      <vt:lpstr>Variable Vs Keyword(reserved word)</vt:lpstr>
      <vt:lpstr>Warm-Up</vt:lpstr>
      <vt:lpstr>PowerPoint Presentation</vt:lpstr>
      <vt:lpstr>Integer                        ຈຳນວນຖ້ວນ ຫຼື ຈຳນວນເຕັມ ເຊິ່ງມີການຈອງຄວາມຈຳເທົ່າ 4 Byte ໃນ Memory.</vt:lpstr>
      <vt:lpstr>Floating Point Types. ປະເພດຂອງ ຈຳນວນທົດສະນິຍົມ ຫຼື ຈຳນວນທີ່ມີເລກເສດ.   </vt:lpstr>
      <vt:lpstr>PowerPoint Presentation</vt:lpstr>
      <vt:lpstr>PowerPoint Presentation</vt:lpstr>
      <vt:lpstr>PowerPoint Presentation</vt:lpstr>
      <vt:lpstr>Keyword “ (Constants) “  constant ແມ່ນ identifier ທີ່ກຳນົດໃຫ້ຕົວປ່ຽນໃດໜຶ່ງບໍ່ໃຫ້ມີການປ່ຽນແປງຄ່າພາຍຫລັງ. </vt:lpstr>
      <vt:lpstr>Keyword “ (#define) “    ເປັນການການົດຄ່າຄົງຄ່າ ໂດຍການປະກາດໃຊ້ງານໄວໃນສວນຂອງເຮດເດີ້ໄຟລ໌ (Header File) ໂດຍມີຮບແບບການປະກາດໃຊງານຄາຄົງຄາດັງນີ້:  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 💻</dc:title>
  <cp:lastModifiedBy>Phonepaserth Sisaykeo</cp:lastModifiedBy>
  <cp:revision>3</cp:revision>
  <dcterms:modified xsi:type="dcterms:W3CDTF">2021-02-05T10:16:59Z</dcterms:modified>
</cp:coreProperties>
</file>