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0"/>
  </p:notesMasterIdLst>
  <p:sldIdLst>
    <p:sldId id="264" r:id="rId2"/>
    <p:sldId id="262" r:id="rId3"/>
    <p:sldId id="261" r:id="rId4"/>
    <p:sldId id="257" r:id="rId5"/>
    <p:sldId id="263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996633"/>
    <a:srgbClr val="008000"/>
    <a:srgbClr val="D60093"/>
    <a:srgbClr val="FF5050"/>
    <a:srgbClr val="4D4D4D"/>
    <a:srgbClr val="003300"/>
    <a:srgbClr val="0000CC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76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426C5-14DE-4E84-AAA3-6417210D59E0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39DE4-980A-4073-B0F9-017ACB92AE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rgbClr val="9966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600">
                <a:solidFill>
                  <a:srgbClr val="0000CC"/>
                </a:solidFill>
              </a:defRPr>
            </a:lvl2pPr>
            <a:lvl3pPr>
              <a:buFont typeface="Wingdings" pitchFamily="2" charset="2"/>
              <a:buChar char="v"/>
              <a:defRPr/>
            </a:lvl3pPr>
            <a:lvl4pPr>
              <a:buFont typeface="Wingdings" pitchFamily="2" charset="2"/>
              <a:buChar char="q"/>
              <a:defRPr>
                <a:solidFill>
                  <a:srgbClr val="996633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45720" rIns="0" bIns="45720" rtlCol="0" anchor="ctr"/>
          <a:lstStyle>
            <a:lvl1pPr algn="l">
              <a:defRPr sz="240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FF0000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0000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eLEARNING\MUSIC%20CLIPS\SQA\IBM_7_1a.wav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www.itl.cat/pngfile/big/5-57543_mahalaxmi-art-nature-painted-landscape-wallpaper-most-beautifu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30475" cy="6858000"/>
          </a:xfrm>
          <a:prstGeom prst="rect">
            <a:avLst/>
          </a:prstGeom>
          <a:noFill/>
        </p:spPr>
      </p:pic>
      <p:pic>
        <p:nvPicPr>
          <p:cNvPr id="11" name="IBM_7_1a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70400" y="3327400"/>
            <a:ext cx="203200" cy="20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10400" y="0"/>
            <a:ext cx="199606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SQA</a:t>
            </a:r>
            <a:endParaRPr lang="en-US" sz="8000" b="1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2" showWhenStopped="0">
                <p:cTn id="22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33400" y="533400"/>
            <a:ext cx="8077200" cy="6100465"/>
            <a:chOff x="533400" y="533400"/>
            <a:chExt cx="8077200" cy="6100465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533400" y="533400"/>
              <a:ext cx="8077200" cy="12954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/>
            <a:lstStyle>
              <a:lvl1pPr>
                <a:defRPr sz="3200" b="1" i="0" baseline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Đảm bảo chất lượng phần mềm</a:t>
              </a:r>
              <a:br>
                <a:rPr kumimoji="0" lang="en-US" sz="40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</a:br>
              <a:r>
                <a:rPr kumimoji="0" lang="en-US" sz="4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Software Quality Assurance</a:t>
              </a:r>
              <a:endPara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533400" y="4191000"/>
              <a:ext cx="8001000" cy="1905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>
                <a:buNone/>
                <a:defRPr sz="2800" baseline="0">
                  <a:solidFill>
                    <a:srgbClr val="0000CC"/>
                  </a:solidFill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Nguyễn Anh Hào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Khoa CNTT2, Học viện Công Nghệ BCVT Tp.HCM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"/>
                </a:rPr>
                <a:t>: </a:t>
              </a: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nahao@ptithcm.edu.vn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"/>
                </a:rPr>
                <a:t>: </a:t>
              </a:r>
              <a:r>
                <a:rPr kumimoji="0" lang="en-US" sz="20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0913609730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0" y="1905000"/>
              <a:ext cx="15183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  <a:sym typeface="Wingdings"/>
                </a:rPr>
                <a:t>  </a:t>
              </a:r>
              <a:endParaRPr lang="en-US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895600" y="6172200"/>
              <a:ext cx="34711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Tài liệu môn học – 2019</a:t>
              </a:r>
              <a:endParaRPr lang="en-US" sz="240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3400" y="2734270"/>
              <a:ext cx="807720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solidFill>
                    <a:srgbClr val="996633"/>
                  </a:solidFill>
                  <a:effectLst>
                    <a:outerShdw blurRad="50800" algn="tl" rotWithShape="0">
                      <a:srgbClr val="000000"/>
                    </a:outerShdw>
                  </a:effectLst>
                </a:rPr>
                <a:t>Giới thiệu môn học</a:t>
              </a:r>
              <a:endParaRPr lang="en-US" sz="5400" b="1" cap="none" spc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996633"/>
                </a:soli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đích của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mtClean="0"/>
              <a:t>Cung cấp cho các em kiến thức cơ bản về các hành động đảm bảo chất lượng trong dự án làm phần mềm.</a:t>
            </a:r>
          </a:p>
          <a:p>
            <a:r>
              <a:rPr lang="en-US" smtClean="0"/>
              <a:t>Có thể hiểu, lý giải và làm đúng yêu cầu phát triển sản phẩm phần mềm hợp “chuẩn”.</a:t>
            </a:r>
          </a:p>
          <a:p>
            <a:r>
              <a:rPr lang="en-US" smtClean="0"/>
              <a:t>Có thể tự học thêm trong lĩnh vực QA.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chính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Mô tả cho PM</a:t>
            </a:r>
          </a:p>
          <a:p>
            <a:pPr lvl="1"/>
            <a:r>
              <a:rPr lang="en-US" smtClean="0"/>
              <a:t>Lý giải về cách mô tả phần mềm để nó có chất lượng.</a:t>
            </a:r>
          </a:p>
          <a:p>
            <a:pPr lvl="1"/>
            <a:r>
              <a:rPr lang="en-US" smtClean="0"/>
              <a:t>Mô tả chức năng (nhắc lại: </a:t>
            </a:r>
            <a:r>
              <a:rPr lang="en-US" smtClean="0">
                <a:solidFill>
                  <a:schemeClr val="tx1"/>
                </a:solidFill>
              </a:rPr>
              <a:t>phân tích thiết kế hệ thống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Mô tả các đặc tính chất lượng</a:t>
            </a:r>
          </a:p>
          <a:p>
            <a:pPr lvl="2"/>
            <a:r>
              <a:rPr lang="en-US" smtClean="0"/>
              <a:t>Mc.Call, và ISO 25010 (SQuaRE)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Các mô hình làm PM (SW Process Models)</a:t>
            </a:r>
          </a:p>
          <a:p>
            <a:pPr lvl="1"/>
            <a:r>
              <a:rPr lang="en-US" smtClean="0"/>
              <a:t>Lý giải về các phiên bản của mô hình làm phần mềm trong lịch sử, theo quan điểm chất lượng PM ở phần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Cách làm ra sản phẩm PM</a:t>
            </a:r>
          </a:p>
          <a:p>
            <a:pPr lvl="1"/>
            <a:r>
              <a:rPr lang="en-US" smtClean="0"/>
              <a:t>Ứng xử với yêu cầu (Requirements Engineering)</a:t>
            </a:r>
          </a:p>
          <a:p>
            <a:pPr lvl="1"/>
            <a:r>
              <a:rPr lang="en-US" smtClean="0"/>
              <a:t>Verification (cách làm) &amp; Validation (kiểm thử)</a:t>
            </a:r>
          </a:p>
          <a:p>
            <a:pPr lvl="1"/>
            <a:r>
              <a:rPr lang="en-US" smtClean="0"/>
              <a:t>Evolution (tiến hóa) &amp; Quản lý cấu hình (configuration)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Yêu cầu của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mtClean="0"/>
              <a:t>Năm vững nội dung mô tả cho phần mềm</a:t>
            </a:r>
          </a:p>
          <a:p>
            <a:pPr lvl="1"/>
            <a:r>
              <a:rPr lang="en-US" smtClean="0"/>
              <a:t>Function &amp; Non-function</a:t>
            </a:r>
          </a:p>
          <a:p>
            <a:r>
              <a:rPr lang="en-US" smtClean="0"/>
              <a:t>Biết cách khẳng định yêu cầu cho PM </a:t>
            </a:r>
          </a:p>
          <a:p>
            <a:pPr lvl="1"/>
            <a:r>
              <a:rPr lang="en-US" smtClean="0"/>
              <a:t>Phải nhìn từ khía cạnh hệ thống.</a:t>
            </a:r>
          </a:p>
          <a:p>
            <a:r>
              <a:rPr lang="en-US" smtClean="0"/>
              <a:t>Giải thích được lý do phát sinh ra mỗi mô hình làm PM mới.</a:t>
            </a:r>
          </a:p>
          <a:p>
            <a:r>
              <a:rPr lang="en-US" smtClean="0"/>
              <a:t>Có cách thực hiện verification,  validation và evolution trong dự án làm PM</a:t>
            </a:r>
          </a:p>
          <a:p>
            <a:pPr lvl="1"/>
            <a:r>
              <a:rPr lang="en-US" smtClean="0"/>
              <a:t>Hiểu và sử dụng được các loại vết trong các tiến trình lập tài liệu, hiện thực, kiểm thử, và quản lý các phiên bản.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mtClean="0"/>
              <a:t>Kshirasagar Naik and Priyadarshy Tripathy. </a:t>
            </a:r>
            <a:r>
              <a:rPr lang="en-US" i="1" smtClean="0"/>
              <a:t>Software testing and quality assurance: theory and practice</a:t>
            </a:r>
            <a:r>
              <a:rPr lang="en-US" smtClean="0"/>
              <a:t>. John Wiley &amp; Sons, 2008. (PDF)</a:t>
            </a:r>
          </a:p>
          <a:p>
            <a:r>
              <a:rPr lang="en-US" smtClean="0"/>
              <a:t>Elizabeth Hull, Ken Jackson and Jeremy Dick. </a:t>
            </a:r>
            <a:r>
              <a:rPr lang="en-US" i="1" smtClean="0"/>
              <a:t>Requirements Egineering</a:t>
            </a:r>
            <a:r>
              <a:rPr lang="en-US" smtClean="0"/>
              <a:t>, 2nd . Springer, 2005. (PDF)</a:t>
            </a:r>
          </a:p>
          <a:p>
            <a:r>
              <a:rPr lang="en-GB" smtClean="0"/>
              <a:t>Các tài liệu đọc thêm được chú thích trong mỗi slide.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mtClean="0"/>
              <a:t>Tham dự buổi giảng.</a:t>
            </a:r>
          </a:p>
          <a:p>
            <a:pPr lvl="1"/>
            <a:r>
              <a:rPr lang="en-US" smtClean="0"/>
              <a:t>Để hệ thống hóa nội dung môn học.</a:t>
            </a:r>
          </a:p>
          <a:p>
            <a:pPr lvl="1"/>
            <a:r>
              <a:rPr lang="en-US" smtClean="0"/>
              <a:t>Ghi lại các ý không có trong slides.</a:t>
            </a:r>
          </a:p>
          <a:p>
            <a:pPr lvl="1"/>
            <a:r>
              <a:rPr lang="en-US" smtClean="0"/>
              <a:t>Phải hỏi lại nếu chưa chắc chắn.</a:t>
            </a:r>
          </a:p>
          <a:p>
            <a:r>
              <a:rPr lang="en-US" smtClean="0"/>
              <a:t>Hiểu = sử dụng được những gì đã hiểu.</a:t>
            </a:r>
          </a:p>
          <a:p>
            <a:pPr lvl="1"/>
            <a:r>
              <a:rPr lang="en-US" smtClean="0"/>
              <a:t>Khởi đầu từ ý tưởng đơn giản nhất và ví dụ dể hiểu nhất, cho mỗi nội dung học.</a:t>
            </a:r>
          </a:p>
          <a:p>
            <a:r>
              <a:rPr lang="en-US" smtClean="0"/>
              <a:t>Đọc thêm sách: </a:t>
            </a:r>
            <a:r>
              <a:rPr lang="en-US" smtClean="0">
                <a:solidFill>
                  <a:srgbClr val="FF0000"/>
                </a:solidFill>
              </a:rPr>
              <a:t>tài liệu học thuật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Chịu khó hỏi &amp; giải thích từ sự hiểu biết  của mình.</a:t>
            </a:r>
          </a:p>
          <a:p>
            <a:r>
              <a:rPr lang="en-US" smtClean="0"/>
              <a:t>Thảo luận trong nhóm, và </a:t>
            </a:r>
            <a:r>
              <a:rPr lang="en-US" smtClean="0">
                <a:solidFill>
                  <a:srgbClr val="FF0000"/>
                </a:solidFill>
              </a:rPr>
              <a:t>phản biện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Quy định riêng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r>
              <a:rPr lang="en-US" smtClean="0"/>
              <a:t>Điểm: 10% + 20% + 70%</a:t>
            </a:r>
          </a:p>
          <a:p>
            <a:pPr lvl="1"/>
            <a:r>
              <a:rPr lang="en-US" smtClean="0"/>
              <a:t>Kiểm tra tự luận</a:t>
            </a:r>
          </a:p>
          <a:p>
            <a:pPr lvl="1"/>
            <a:r>
              <a:rPr lang="en-US" smtClean="0"/>
              <a:t>Cuối kỳ: không xem tài liệu.</a:t>
            </a:r>
          </a:p>
          <a:p>
            <a:r>
              <a:rPr lang="en-US" smtClean="0"/>
              <a:t>Điểm thưởng, điểm phạt.</a:t>
            </a:r>
          </a:p>
          <a:p>
            <a:pPr lvl="1"/>
            <a:r>
              <a:rPr lang="en-US" smtClean="0"/>
              <a:t>Cho thái độ học.</a:t>
            </a:r>
          </a:p>
          <a:p>
            <a:pPr lvl="2"/>
            <a:r>
              <a:rPr lang="en-US" smtClean="0"/>
              <a:t>Điểm CC: có thưởng &amp; có phạt.</a:t>
            </a:r>
          </a:p>
          <a:p>
            <a:pPr lvl="2"/>
            <a:r>
              <a:rPr lang="en-US" smtClean="0"/>
              <a:t>Điểm GK: chỉ có/không thưởng.</a:t>
            </a:r>
          </a:p>
          <a:p>
            <a:pPr lvl="1"/>
            <a:r>
              <a:rPr lang="en-US" smtClean="0"/>
              <a:t>Nếu điểm GK ≤ 3 thì CC ≤ 7 !!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541</Words>
  <Application>Microsoft Office PowerPoint</Application>
  <PresentationFormat>On-screen Show (4:3)</PresentationFormat>
  <Paragraphs>62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Mục đích của môn học</vt:lpstr>
      <vt:lpstr>Nội dung chính</vt:lpstr>
      <vt:lpstr>Yêu cầu của môn học</vt:lpstr>
      <vt:lpstr>Tài liệu môn học</vt:lpstr>
      <vt:lpstr>Cách học</vt:lpstr>
      <vt:lpstr>Quy định riêng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Quality Assurance</dc:title>
  <dc:creator>anh_hao</dc:creator>
  <cp:lastModifiedBy>haong91a@outlook.com</cp:lastModifiedBy>
  <cp:revision>58</cp:revision>
  <dcterms:created xsi:type="dcterms:W3CDTF">2006-08-16T00:00:00Z</dcterms:created>
  <dcterms:modified xsi:type="dcterms:W3CDTF">2021-03-01T13:35:14Z</dcterms:modified>
</cp:coreProperties>
</file>