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7"/>
  </p:notesMasterIdLst>
  <p:sldIdLst>
    <p:sldId id="340" r:id="rId2"/>
    <p:sldId id="262" r:id="rId3"/>
    <p:sldId id="328" r:id="rId4"/>
    <p:sldId id="263" r:id="rId5"/>
    <p:sldId id="264" r:id="rId6"/>
    <p:sldId id="334" r:id="rId7"/>
    <p:sldId id="346" r:id="rId8"/>
    <p:sldId id="347" r:id="rId9"/>
    <p:sldId id="345" r:id="rId10"/>
    <p:sldId id="344" r:id="rId11"/>
    <p:sldId id="335" r:id="rId12"/>
    <p:sldId id="337" r:id="rId13"/>
    <p:sldId id="338" r:id="rId14"/>
    <p:sldId id="348" r:id="rId15"/>
    <p:sldId id="350" r:id="rId16"/>
    <p:sldId id="349" r:id="rId17"/>
    <p:sldId id="351" r:id="rId18"/>
    <p:sldId id="352" r:id="rId19"/>
    <p:sldId id="354" r:id="rId20"/>
    <p:sldId id="355" r:id="rId21"/>
    <p:sldId id="356" r:id="rId22"/>
    <p:sldId id="336" r:id="rId23"/>
    <p:sldId id="269" r:id="rId24"/>
    <p:sldId id="270" r:id="rId25"/>
    <p:sldId id="274" r:id="rId26"/>
    <p:sldId id="275" r:id="rId27"/>
    <p:sldId id="276" r:id="rId28"/>
    <p:sldId id="280" r:id="rId29"/>
    <p:sldId id="281" r:id="rId30"/>
    <p:sldId id="282" r:id="rId31"/>
    <p:sldId id="329" r:id="rId32"/>
    <p:sldId id="331" r:id="rId33"/>
    <p:sldId id="332" r:id="rId34"/>
    <p:sldId id="333" r:id="rId35"/>
    <p:sldId id="33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8000"/>
    <a:srgbClr val="0000CC"/>
    <a:srgbClr val="FF5050"/>
    <a:srgbClr val="996633"/>
    <a:srgbClr val="003300"/>
    <a:srgbClr val="4D4D4D"/>
    <a:srgbClr val="5F5F5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2" d="100"/>
          <a:sy n="62" d="100"/>
        </p:scale>
        <p:origin x="-1396" y="-8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5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598BD-D373-48F2-98EB-3F33418424E2}" type="datetimeFigureOut">
              <a:rPr lang="en-US" smtClean="0"/>
              <a:pPr/>
              <a:t>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A683A3-CE12-4699-8D69-A6D7AFA3DF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Title 1"/>
          <p:cNvSpPr>
            <a:spLocks noGrp="1"/>
          </p:cNvSpPr>
          <p:nvPr>
            <p:ph type="title"/>
          </p:nvPr>
        </p:nvSpPr>
        <p:spPr>
          <a:xfrm>
            <a:off x="0" y="0"/>
            <a:ext cx="8686800" cy="609600"/>
          </a:xfrm>
          <a:prstGeom prst="rect">
            <a:avLst/>
          </a:prstGeom>
          <a:solidFill>
            <a:schemeClr val="bg1">
              <a:lumMod val="95000"/>
            </a:schemeClr>
          </a:solidFill>
        </p:spPr>
        <p:txBody>
          <a:bodyPr/>
          <a:lstStyle>
            <a:lvl1pPr>
              <a:defRPr>
                <a:solidFill>
                  <a:srgbClr val="996633"/>
                </a:solidFill>
              </a:defRPr>
            </a:lvl1pPr>
          </a:lstStyle>
          <a:p>
            <a:r>
              <a:rPr lang="en-US" smtClean="0"/>
              <a:t>Click to edit Master title style</a:t>
            </a:r>
            <a:endParaRPr lang="en-US"/>
          </a:p>
        </p:txBody>
      </p:sp>
      <p:sp>
        <p:nvSpPr>
          <p:cNvPr id="17" name="Content Placeholder 2"/>
          <p:cNvSpPr>
            <a:spLocks noGrp="1"/>
          </p:cNvSpPr>
          <p:nvPr>
            <p:ph idx="1"/>
          </p:nvPr>
        </p:nvSpPr>
        <p:spPr>
          <a:xfrm>
            <a:off x="0" y="609600"/>
            <a:ext cx="9144000" cy="6248400"/>
          </a:xfrm>
          <a:prstGeom prst="rect">
            <a:avLst/>
          </a:prstGeom>
        </p:spPr>
        <p:txBody>
          <a:bodyPr/>
          <a:lstStyle>
            <a:lvl1pPr>
              <a:defRPr sz="2800"/>
            </a:lvl1pPr>
            <a:lvl2pPr>
              <a:defRPr sz="2600">
                <a:solidFill>
                  <a:srgbClr val="0000CC"/>
                </a:solidFill>
              </a:defRPr>
            </a:lvl2pPr>
            <a:lvl3pPr>
              <a:buFont typeface="Wingdings" pitchFamily="2" charset="2"/>
              <a:buChar char="v"/>
              <a:defRPr/>
            </a:lvl3pPr>
            <a:lvl4pPr>
              <a:buFont typeface="Wingdings" pitchFamily="2" charset="2"/>
              <a:buChar char="q"/>
              <a:defRPr>
                <a:solidFill>
                  <a:srgbClr val="996633"/>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Slide Number Placeholder 5"/>
          <p:cNvSpPr>
            <a:spLocks noGrp="1"/>
          </p:cNvSpPr>
          <p:nvPr>
            <p:ph type="sldNum" sz="quarter" idx="4"/>
          </p:nvPr>
        </p:nvSpPr>
        <p:spPr>
          <a:xfrm>
            <a:off x="8686800" y="0"/>
            <a:ext cx="457200" cy="609600"/>
          </a:xfrm>
          <a:prstGeom prst="rect">
            <a:avLst/>
          </a:prstGeom>
          <a:solidFill>
            <a:schemeClr val="bg1">
              <a:lumMod val="95000"/>
            </a:schemeClr>
          </a:solidFill>
        </p:spPr>
        <p:txBody>
          <a:bodyPr vert="horz" lIns="0" tIns="45720" rIns="0" bIns="45720" rtlCol="0" anchor="ctr"/>
          <a:lstStyle>
            <a:lvl1pPr algn="l">
              <a:defRPr sz="2400">
                <a:solidFill>
                  <a:schemeClr val="tx1"/>
                </a:solidFill>
                <a:latin typeface="Arial Unicode MS" pitchFamily="34" charset="-128"/>
                <a:ea typeface="Arial Unicode MS" pitchFamily="34" charset="-128"/>
                <a:cs typeface="Arial Unicode MS" pitchFamily="34" charset="-128"/>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ctr" defTabSz="914400" rtl="0" eaLnBrk="1" latinLnBrk="0" hangingPunct="1">
        <a:spcBef>
          <a:spcPct val="0"/>
        </a:spcBef>
        <a:buNone/>
        <a:defRPr sz="3600" b="1" kern="1200">
          <a:solidFill>
            <a:srgbClr val="FF0000"/>
          </a:solidFill>
          <a:latin typeface="Arial Unicode MS" pitchFamily="34" charset="-128"/>
          <a:ea typeface="Arial Unicode MS" pitchFamily="34" charset="-128"/>
          <a:cs typeface="Arial Unicode MS" pitchFamily="34" charset="-128"/>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Unicode MS" pitchFamily="34" charset="-128"/>
          <a:ea typeface="Arial Unicode MS" pitchFamily="34" charset="-128"/>
          <a:cs typeface="Arial Unicode MS" pitchFamily="34"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Unicode MS" pitchFamily="34" charset="-128"/>
          <a:ea typeface="Arial Unicode MS" pitchFamily="34" charset="-128"/>
          <a:cs typeface="Arial Unicode MS" pitchFamily="34" charset="-128"/>
        </a:defRPr>
      </a:lvl2pPr>
      <a:lvl3pPr marL="1143000" indent="-228600" algn="l" defTabSz="914400" rtl="0" eaLnBrk="1" latinLnBrk="0" hangingPunct="1">
        <a:spcBef>
          <a:spcPct val="20000"/>
        </a:spcBef>
        <a:buFont typeface="Arial" pitchFamily="34" charset="0"/>
        <a:buChar char="•"/>
        <a:defRPr sz="2400" kern="1200">
          <a:solidFill>
            <a:srgbClr val="FF0000"/>
          </a:solidFill>
          <a:latin typeface="Arial Unicode MS" pitchFamily="34" charset="-128"/>
          <a:ea typeface="Arial Unicode MS" pitchFamily="34" charset="-128"/>
          <a:cs typeface="Arial Unicode MS" pitchFamily="34"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qexperts.com/resources/requirements-articles/articles-what-is-the-differ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itl.cat/pngfile/big/5-57543_mahalaxmi-art-nature-painted-landscape-wallpaper-most-beautiful.jpg"/>
          <p:cNvPicPr>
            <a:picLocks noChangeAspect="1" noChangeArrowheads="1"/>
          </p:cNvPicPr>
          <p:nvPr/>
        </p:nvPicPr>
        <p:blipFill>
          <a:blip r:embed="rId2"/>
          <a:srcRect/>
          <a:stretch>
            <a:fillRect/>
          </a:stretch>
        </p:blipFill>
        <p:spPr bwMode="auto">
          <a:xfrm>
            <a:off x="13525" y="0"/>
            <a:ext cx="9130475" cy="6858000"/>
          </a:xfrm>
          <a:prstGeom prst="rect">
            <a:avLst/>
          </a:prstGeom>
          <a:noFill/>
        </p:spPr>
      </p:pic>
      <p:grpSp>
        <p:nvGrpSpPr>
          <p:cNvPr id="2" name="Group 13"/>
          <p:cNvGrpSpPr/>
          <p:nvPr/>
        </p:nvGrpSpPr>
        <p:grpSpPr>
          <a:xfrm>
            <a:off x="7010400" y="0"/>
            <a:ext cx="1996060" cy="2142530"/>
            <a:chOff x="7010400" y="0"/>
            <a:chExt cx="1996060" cy="2142530"/>
          </a:xfrm>
        </p:grpSpPr>
        <p:sp>
          <p:nvSpPr>
            <p:cNvPr id="7" name="Rectangle 6"/>
            <p:cNvSpPr/>
            <p:nvPr/>
          </p:nvSpPr>
          <p:spPr>
            <a:xfrm>
              <a:off x="7010400" y="0"/>
              <a:ext cx="1996060" cy="1323439"/>
            </a:xfrm>
            <a:prstGeom prst="rect">
              <a:avLst/>
            </a:prstGeom>
            <a:noFill/>
          </p:spPr>
          <p:txBody>
            <a:bodyPr wrap="none" lIns="91440" tIns="45720" rIns="91440" bIns="45720">
              <a:spAutoFit/>
            </a:bodyPr>
            <a:lstStyle/>
            <a:p>
              <a:pPr algn="ctr"/>
              <a:r>
                <a:rPr lang="en-US" sz="8000" b="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rPr>
                <a:t>SQA</a:t>
              </a:r>
              <a:endParaRPr lang="en-US" sz="80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endParaRPr>
            </a:p>
          </p:txBody>
        </p:sp>
        <p:sp>
          <p:nvSpPr>
            <p:cNvPr id="12" name="Rectangle 11"/>
            <p:cNvSpPr/>
            <p:nvPr/>
          </p:nvSpPr>
          <p:spPr>
            <a:xfrm>
              <a:off x="7467600" y="1219200"/>
              <a:ext cx="1031051" cy="923330"/>
            </a:xfrm>
            <a:prstGeom prst="rect">
              <a:avLst/>
            </a:prstGeom>
            <a:noFill/>
          </p:spPr>
          <p:txBody>
            <a:bodyPr wrap="none" lIns="91440" tIns="45720" rIns="91440" bIns="45720">
              <a:spAutoFit/>
            </a:bodyPr>
            <a:lstStyle/>
            <a:p>
              <a:pPr algn="ctr"/>
              <a:r>
                <a:rPr lang="en-US" sz="54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P1</a:t>
              </a:r>
              <a:endParaRPr lang="en-US" sz="5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2000"/>
                                        <p:tgtEl>
                                          <p:spTgt spid="1030"/>
                                        </p:tgtEl>
                                      </p:cBhvr>
                                    </p:animEffect>
                                  </p:childTnLst>
                                </p:cTn>
                              </p:par>
                            </p:childTnLst>
                          </p:cTn>
                        </p:par>
                        <p:par>
                          <p:cTn id="8" fill="hold">
                            <p:stCondLst>
                              <p:cond delay="2000"/>
                            </p:stCondLst>
                            <p:childTnLst>
                              <p:par>
                                <p:cTn id="9" presetID="10" presetClass="entr" presetSubtype="0" fill="hold" nodeType="afterEffect">
                                  <p:stCondLst>
                                    <p:cond delay="2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6500"/>
                            </p:stCondLst>
                            <p:childTnLst>
                              <p:par>
                                <p:cTn id="13" presetID="10" presetClass="exit" presetSubtype="0" fill="hold" nodeType="afterEffect">
                                  <p:stCondLst>
                                    <p:cond delay="7500"/>
                                  </p:stCondLst>
                                  <p:childTnLst>
                                    <p:animEffect transition="out" filter="fade">
                                      <p:cBhvr>
                                        <p:cTn id="14" dur="2000"/>
                                        <p:tgtEl>
                                          <p:spTgt spid="2"/>
                                        </p:tgtEl>
                                      </p:cBhvr>
                                    </p:animEffect>
                                    <p:set>
                                      <p:cBhvr>
                                        <p:cTn id="15" dur="1" fill="hold">
                                          <p:stCondLst>
                                            <p:cond delay="1999"/>
                                          </p:stCondLst>
                                        </p:cTn>
                                        <p:tgtEl>
                                          <p:spTgt spid="2"/>
                                        </p:tgtEl>
                                        <p:attrNameLst>
                                          <p:attrName>style.visibility</p:attrName>
                                        </p:attrNameLst>
                                      </p:cBhvr>
                                      <p:to>
                                        <p:strVal val="hidden"/>
                                      </p:to>
                                    </p:set>
                                  </p:childTnLst>
                                </p:cTn>
                              </p:par>
                            </p:childTnLst>
                          </p:cTn>
                        </p:par>
                        <p:par>
                          <p:cTn id="16" fill="hold">
                            <p:stCondLst>
                              <p:cond delay="16000"/>
                            </p:stCondLst>
                            <p:childTnLst>
                              <p:par>
                                <p:cTn id="17" presetID="10" presetClass="exit" presetSubtype="0" fill="hold" nodeType="afterEffect">
                                  <p:stCondLst>
                                    <p:cond delay="0"/>
                                  </p:stCondLst>
                                  <p:childTnLst>
                                    <p:animEffect transition="out" filter="fade">
                                      <p:cBhvr>
                                        <p:cTn id="18" dur="2000"/>
                                        <p:tgtEl>
                                          <p:spTgt spid="1030"/>
                                        </p:tgtEl>
                                      </p:cBhvr>
                                    </p:animEffect>
                                    <p:set>
                                      <p:cBhvr>
                                        <p:cTn id="19" dur="1" fill="hold">
                                          <p:stCondLst>
                                            <p:cond delay="1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tả cho PM</a:t>
            </a:r>
            <a:endParaRPr lang="en-US"/>
          </a:p>
        </p:txBody>
      </p:sp>
      <p:sp>
        <p:nvSpPr>
          <p:cNvPr id="3" name="Content Placeholder 2"/>
          <p:cNvSpPr>
            <a:spLocks noGrp="1"/>
          </p:cNvSpPr>
          <p:nvPr>
            <p:ph idx="1"/>
          </p:nvPr>
        </p:nvSpPr>
        <p:spPr>
          <a:xfrm>
            <a:off x="0" y="609600"/>
            <a:ext cx="9144000" cy="6248400"/>
          </a:xfrm>
        </p:spPr>
        <p:txBody>
          <a:bodyPr/>
          <a:lstStyle/>
          <a:p>
            <a:r>
              <a:rPr lang="en-US" smtClean="0"/>
              <a:t>Đặc tả cho PM từ 2 khía cạnh:</a:t>
            </a:r>
          </a:p>
          <a:p>
            <a:pPr lvl="1"/>
            <a:r>
              <a:rPr lang="en-US" smtClean="0">
                <a:solidFill>
                  <a:schemeClr val="tx1"/>
                </a:solidFill>
                <a:effectLst>
                  <a:outerShdw blurRad="38100" dist="38100" dir="2700000" algn="tl">
                    <a:srgbClr val="000000">
                      <a:alpha val="43137"/>
                    </a:srgbClr>
                  </a:outerShdw>
                </a:effectLst>
              </a:rPr>
              <a:t>Function</a:t>
            </a:r>
            <a:r>
              <a:rPr lang="en-US" smtClean="0">
                <a:solidFill>
                  <a:schemeClr val="tx1"/>
                </a:solidFill>
                <a:effectLst>
                  <a:outerShdw blurRad="38100" dist="38100" dir="2700000" algn="tl">
                    <a:srgbClr val="000000">
                      <a:alpha val="43137"/>
                    </a:srgbClr>
                  </a:outerShdw>
                </a:effectLst>
              </a:rPr>
              <a:t> </a:t>
            </a:r>
            <a:r>
              <a:rPr lang="en-US" smtClean="0">
                <a:solidFill>
                  <a:schemeClr val="tx1"/>
                </a:solidFill>
                <a:effectLst>
                  <a:outerShdw blurRad="38100" dist="38100" dir="2700000" algn="tl">
                    <a:srgbClr val="000000">
                      <a:alpha val="43137"/>
                    </a:srgbClr>
                  </a:outerShdw>
                </a:effectLst>
              </a:rPr>
              <a:t>(chức năng) </a:t>
            </a:r>
            <a:r>
              <a:rPr lang="en-US" smtClean="0"/>
              <a:t>PM </a:t>
            </a:r>
            <a:r>
              <a:rPr lang="en-US" smtClean="0"/>
              <a:t>là công cụ, nó phải có chức năng xử lý</a:t>
            </a:r>
            <a:r>
              <a:rPr lang="en-US" smtClean="0"/>
              <a:t>.</a:t>
            </a:r>
          </a:p>
          <a:p>
            <a:pPr lvl="2"/>
            <a:r>
              <a:rPr lang="en-US" smtClean="0"/>
              <a:t>Các lược đồ UML.</a:t>
            </a:r>
            <a:endParaRPr lang="en-US" smtClean="0"/>
          </a:p>
          <a:p>
            <a:pPr lvl="1"/>
            <a:r>
              <a:rPr lang="en-US" smtClean="0">
                <a:solidFill>
                  <a:schemeClr val="tx1"/>
                </a:solidFill>
                <a:effectLst>
                  <a:outerShdw blurRad="38100" dist="38100" dir="2700000" algn="tl">
                    <a:srgbClr val="000000">
                      <a:alpha val="43137"/>
                    </a:srgbClr>
                  </a:outerShdw>
                </a:effectLst>
              </a:rPr>
              <a:t>Non-function </a:t>
            </a:r>
            <a:r>
              <a:rPr lang="en-US" smtClean="0">
                <a:solidFill>
                  <a:schemeClr val="tx1"/>
                </a:solidFill>
                <a:effectLst>
                  <a:outerShdw blurRad="38100" dist="38100" dir="2700000" algn="tl">
                    <a:srgbClr val="000000">
                      <a:alpha val="43137"/>
                    </a:srgbClr>
                  </a:outerShdw>
                </a:effectLst>
              </a:rPr>
              <a:t>(phi chức năng)</a:t>
            </a:r>
            <a:r>
              <a:rPr lang="en-US" smtClean="0"/>
              <a:t> </a:t>
            </a:r>
            <a:r>
              <a:rPr lang="en-US" smtClean="0"/>
              <a:t>ví dụ: độ tin cậy, bảo mật, linh hoạt,… của PM, được gọi chung là các đặc điểm làm hài lòng người sử dụng (đặc tính chất lượng, quality attributes</a:t>
            </a:r>
            <a:r>
              <a:rPr lang="en-US" smtClean="0"/>
              <a:t>).</a:t>
            </a:r>
          </a:p>
          <a:p>
            <a:pPr lvl="2"/>
            <a:r>
              <a:rPr lang="en-US" smtClean="0"/>
              <a:t>Mô hình chất lượng ISO25010, SQuaRE.</a:t>
            </a:r>
            <a:endParaRPr lang="en-US"/>
          </a:p>
        </p:txBody>
      </p:sp>
      <p:sp>
        <p:nvSpPr>
          <p:cNvPr id="6" name="Slide Number Placeholder 5"/>
          <p:cNvSpPr>
            <a:spLocks noGrp="1"/>
          </p:cNvSpPr>
          <p:nvPr>
            <p:ph type="sldNum" sz="quarter" idx="4"/>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smtClean="0">
                <a:solidFill>
                  <a:schemeClr val="tx1"/>
                </a:solidFill>
                <a:effectLst>
                  <a:outerShdw blurRad="38100" dist="38100" dir="2700000" algn="tl">
                    <a:srgbClr val="000000">
                      <a:alpha val="43137"/>
                    </a:srgbClr>
                  </a:outerShdw>
                </a:effectLst>
              </a:rPr>
              <a:t>1. SW functional specification</a:t>
            </a:r>
            <a:endParaRPr lang="en-US" b="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09600"/>
            <a:ext cx="9144000" cy="6248400"/>
          </a:xfrm>
        </p:spPr>
        <p:txBody>
          <a:bodyPr/>
          <a:lstStyle/>
          <a:p>
            <a:r>
              <a:rPr lang="en-US" sz="2400" smtClean="0"/>
              <a:t>Là tập tài liệu có kiểm soát dùng để mô tả cho các chức năng và xử lý của PM.</a:t>
            </a:r>
          </a:p>
          <a:p>
            <a:pPr lvl="1"/>
            <a:r>
              <a:rPr lang="en-US" sz="2400" smtClean="0"/>
              <a:t>Vd: URD,SyRD, SwRD, … trong tiếp cận cấu trúc.</a:t>
            </a:r>
          </a:p>
          <a:p>
            <a:r>
              <a:rPr lang="en-US" sz="2400" smtClean="0"/>
              <a:t>Nếu xem PM là một hệ thống con trong môi trường mà nó được sử dụng, thì các chức năng xử lý của PM được yêu cầu từ môi trường này.</a:t>
            </a:r>
          </a:p>
          <a:p>
            <a:r>
              <a:rPr lang="en-US" sz="2400" smtClean="0"/>
              <a:t>Có 2 cách tiếp cận hệ thống phổ biến để xác định các chức năng của PM (là 1 hệ thống con):</a:t>
            </a:r>
          </a:p>
          <a:p>
            <a:pPr lvl="1"/>
            <a:r>
              <a:rPr lang="en-US" sz="2400" smtClean="0">
                <a:solidFill>
                  <a:srgbClr val="FF0000"/>
                </a:solidFill>
              </a:rPr>
              <a:t>Hướng cấu trúc</a:t>
            </a:r>
            <a:r>
              <a:rPr lang="en-US" sz="2400" smtClean="0"/>
              <a:t>: phân rã các chức năng của hệ thống lớn thành các  chức năng của các hệ thống con, đến mức có thể làm được (lược đồ DFD).</a:t>
            </a:r>
          </a:p>
          <a:p>
            <a:pPr lvl="1"/>
            <a:r>
              <a:rPr lang="en-US" sz="2400" smtClean="0">
                <a:solidFill>
                  <a:srgbClr val="FF0000"/>
                </a:solidFill>
              </a:rPr>
              <a:t>Hướng đối tượng</a:t>
            </a:r>
            <a:r>
              <a:rPr lang="en-US" sz="2400" smtClean="0"/>
              <a:t>: nhìn từ ngoài (usecases) và nhìn vào bên trong hệ thống (classes): nó có nhiều lớp,1 lớp – là 1 hệ thống con- có trách nhiệm cộng tác với các lớp khác để thực thi 1 chức năng (use-case) của hệ thống.</a:t>
            </a:r>
            <a:endParaRPr lang="en-US" sz="2400"/>
          </a:p>
        </p:txBody>
      </p:sp>
      <p:sp>
        <p:nvSpPr>
          <p:cNvPr id="5" name="Slide Number Placeholder 4"/>
          <p:cNvSpPr>
            <a:spLocks noGrp="1"/>
          </p:cNvSpPr>
          <p:nvPr>
            <p:ph type="sldNum" sz="quarter" idx="4"/>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Tiếp cận hướng cấu trúc</a:t>
            </a:r>
            <a:endParaRPr lang="en-US"/>
          </a:p>
        </p:txBody>
      </p:sp>
      <p:sp>
        <p:nvSpPr>
          <p:cNvPr id="70" name="Slide Number Placeholder 69"/>
          <p:cNvSpPr>
            <a:spLocks noGrp="1"/>
          </p:cNvSpPr>
          <p:nvPr>
            <p:ph type="sldNum" sz="quarter" idx="4"/>
          </p:nvPr>
        </p:nvSpPr>
        <p:spPr/>
        <p:txBody>
          <a:bodyPr/>
          <a:lstStyle/>
          <a:p>
            <a:fld id="{B6F15528-21DE-4FAA-801E-634DDDAF4B2B}" type="slidenum">
              <a:rPr lang="en-US" smtClean="0"/>
              <a:pPr/>
              <a:t>12</a:t>
            </a:fld>
            <a:endParaRPr lang="en-US"/>
          </a:p>
        </p:txBody>
      </p:sp>
      <p:grpSp>
        <p:nvGrpSpPr>
          <p:cNvPr id="85" name="Group 84"/>
          <p:cNvGrpSpPr/>
          <p:nvPr/>
        </p:nvGrpSpPr>
        <p:grpSpPr>
          <a:xfrm>
            <a:off x="609600" y="838200"/>
            <a:ext cx="7929618" cy="5562600"/>
            <a:chOff x="914400" y="990600"/>
            <a:chExt cx="7929618" cy="5562600"/>
          </a:xfrm>
        </p:grpSpPr>
        <p:cxnSp>
          <p:nvCxnSpPr>
            <p:cNvPr id="7" name="Straight Arrow Connector 6"/>
            <p:cNvCxnSpPr>
              <a:endCxn id="98" idx="1"/>
            </p:cNvCxnSpPr>
            <p:nvPr/>
          </p:nvCxnSpPr>
          <p:spPr>
            <a:xfrm>
              <a:off x="6915192" y="2376494"/>
              <a:ext cx="785818"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99" idx="3"/>
            </p:cNvCxnSpPr>
            <p:nvPr/>
          </p:nvCxnSpPr>
          <p:spPr>
            <a:xfrm>
              <a:off x="2200284" y="2376494"/>
              <a:ext cx="642942" cy="158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343556" y="2376494"/>
              <a:ext cx="714380" cy="54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72"/>
            <p:cNvGrpSpPr/>
            <p:nvPr/>
          </p:nvGrpSpPr>
          <p:grpSpPr>
            <a:xfrm>
              <a:off x="4343424" y="2162180"/>
              <a:ext cx="1000132" cy="428628"/>
              <a:chOff x="1214414" y="3786190"/>
              <a:chExt cx="1000132" cy="428628"/>
            </a:xfrm>
          </p:grpSpPr>
          <p:cxnSp>
            <p:nvCxnSpPr>
              <p:cNvPr id="27" name="Straight Connector 26"/>
              <p:cNvCxnSpPr/>
              <p:nvPr/>
            </p:nvCxnSpPr>
            <p:spPr>
              <a:xfrm>
                <a:off x="1214414" y="3786190"/>
                <a:ext cx="1000132" cy="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4414" y="4213236"/>
                <a:ext cx="1000132" cy="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214414" y="3786190"/>
                <a:ext cx="333377" cy="427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571604"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7" name="Straight Arrow Connector 76"/>
            <p:cNvCxnSpPr/>
            <p:nvPr/>
          </p:nvCxnSpPr>
          <p:spPr>
            <a:xfrm flipV="1">
              <a:off x="3700482" y="2375703"/>
              <a:ext cx="642942" cy="62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7701010" y="2090742"/>
              <a:ext cx="1143008" cy="571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Sink</a:t>
              </a:r>
            </a:p>
          </p:txBody>
        </p:sp>
        <p:sp>
          <p:nvSpPr>
            <p:cNvPr id="99" name="Rectangle 98"/>
            <p:cNvSpPr/>
            <p:nvPr/>
          </p:nvSpPr>
          <p:spPr>
            <a:xfrm>
              <a:off x="914400" y="2090742"/>
              <a:ext cx="1285884" cy="571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Source</a:t>
              </a:r>
            </a:p>
          </p:txBody>
        </p:sp>
        <p:cxnSp>
          <p:nvCxnSpPr>
            <p:cNvPr id="121" name="Straight Arrow Connector 120"/>
            <p:cNvCxnSpPr/>
            <p:nvPr/>
          </p:nvCxnSpPr>
          <p:spPr>
            <a:xfrm flipV="1">
              <a:off x="6629440" y="2376494"/>
              <a:ext cx="285752" cy="546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10800000" flipH="1" flipV="1">
              <a:off x="2843226" y="2376493"/>
              <a:ext cx="285752" cy="54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9" name="Text Box 16"/>
            <p:cNvSpPr txBox="1">
              <a:spLocks noChangeArrowheads="1"/>
            </p:cNvSpPr>
            <p:nvPr/>
          </p:nvSpPr>
          <p:spPr bwMode="auto">
            <a:xfrm>
              <a:off x="6986630" y="1876428"/>
              <a:ext cx="478016" cy="461665"/>
            </a:xfrm>
            <a:prstGeom prst="rect">
              <a:avLst/>
            </a:prstGeom>
            <a:noFill/>
            <a:ln w="9525">
              <a:noFill/>
              <a:miter lim="800000"/>
              <a:headEnd/>
              <a:tailEnd/>
            </a:ln>
          </p:spPr>
          <p:txBody>
            <a:bodyPr wrap="none">
              <a:spAutoFit/>
            </a:bodyPr>
            <a:lstStyle/>
            <a:p>
              <a:r>
                <a:rPr lang="en-US" sz="2400" smtClean="0"/>
                <a:t>D</a:t>
              </a:r>
              <a:r>
                <a:rPr lang="en-US" sz="2400" baseline="-25000" smtClean="0"/>
                <a:t>4</a:t>
              </a:r>
              <a:endParaRPr lang="en-US" sz="2400" baseline="-25000"/>
            </a:p>
          </p:txBody>
        </p:sp>
        <p:sp>
          <p:nvSpPr>
            <p:cNvPr id="130" name="Text Box 16"/>
            <p:cNvSpPr txBox="1">
              <a:spLocks noChangeArrowheads="1"/>
            </p:cNvSpPr>
            <p:nvPr/>
          </p:nvSpPr>
          <p:spPr bwMode="auto">
            <a:xfrm>
              <a:off x="5508482" y="1876428"/>
              <a:ext cx="478016" cy="461665"/>
            </a:xfrm>
            <a:prstGeom prst="rect">
              <a:avLst/>
            </a:prstGeom>
            <a:noFill/>
            <a:ln w="9525">
              <a:noFill/>
              <a:miter lim="800000"/>
              <a:headEnd/>
              <a:tailEnd/>
            </a:ln>
          </p:spPr>
          <p:txBody>
            <a:bodyPr wrap="none">
              <a:spAutoFit/>
            </a:bodyPr>
            <a:lstStyle/>
            <a:p>
              <a:r>
                <a:rPr lang="en-US" sz="2400" smtClean="0"/>
                <a:t>D</a:t>
              </a:r>
              <a:r>
                <a:rPr lang="en-US" sz="2400" baseline="-25000" smtClean="0"/>
                <a:t>3</a:t>
              </a:r>
              <a:endParaRPr lang="en-US" sz="2400" baseline="-25000"/>
            </a:p>
          </p:txBody>
        </p:sp>
        <p:sp>
          <p:nvSpPr>
            <p:cNvPr id="131" name="Text Box 16"/>
            <p:cNvSpPr txBox="1">
              <a:spLocks noChangeArrowheads="1"/>
            </p:cNvSpPr>
            <p:nvPr/>
          </p:nvSpPr>
          <p:spPr bwMode="auto">
            <a:xfrm>
              <a:off x="3793970" y="1876428"/>
              <a:ext cx="478016" cy="461665"/>
            </a:xfrm>
            <a:prstGeom prst="rect">
              <a:avLst/>
            </a:prstGeom>
            <a:noFill/>
            <a:ln w="9525">
              <a:noFill/>
              <a:miter lim="800000"/>
              <a:headEnd/>
              <a:tailEnd/>
            </a:ln>
          </p:spPr>
          <p:txBody>
            <a:bodyPr wrap="none">
              <a:spAutoFit/>
            </a:bodyPr>
            <a:lstStyle/>
            <a:p>
              <a:r>
                <a:rPr lang="en-US" sz="2400" smtClean="0"/>
                <a:t>D</a:t>
              </a:r>
              <a:r>
                <a:rPr lang="en-US" sz="2400" baseline="-25000" smtClean="0"/>
                <a:t>2</a:t>
              </a:r>
              <a:endParaRPr lang="en-US" sz="2400" baseline="-25000"/>
            </a:p>
          </p:txBody>
        </p:sp>
        <p:sp>
          <p:nvSpPr>
            <p:cNvPr id="132" name="Text Box 16"/>
            <p:cNvSpPr txBox="1">
              <a:spLocks noChangeArrowheads="1"/>
            </p:cNvSpPr>
            <p:nvPr/>
          </p:nvSpPr>
          <p:spPr bwMode="auto">
            <a:xfrm>
              <a:off x="2271722" y="1876428"/>
              <a:ext cx="478016" cy="461665"/>
            </a:xfrm>
            <a:prstGeom prst="rect">
              <a:avLst/>
            </a:prstGeom>
            <a:noFill/>
            <a:ln w="9525">
              <a:noFill/>
              <a:miter lim="800000"/>
              <a:headEnd/>
              <a:tailEnd/>
            </a:ln>
          </p:spPr>
          <p:txBody>
            <a:bodyPr wrap="none">
              <a:spAutoFit/>
            </a:bodyPr>
            <a:lstStyle/>
            <a:p>
              <a:r>
                <a:rPr lang="en-US" sz="2400"/>
                <a:t>D</a:t>
              </a:r>
              <a:r>
                <a:rPr lang="en-US" sz="2400" baseline="-25000"/>
                <a:t>1</a:t>
              </a:r>
            </a:p>
          </p:txBody>
        </p:sp>
        <p:grpSp>
          <p:nvGrpSpPr>
            <p:cNvPr id="5" name="Group 133"/>
            <p:cNvGrpSpPr/>
            <p:nvPr/>
          </p:nvGrpSpPr>
          <p:grpSpPr>
            <a:xfrm>
              <a:off x="2843226" y="1447800"/>
              <a:ext cx="4071966" cy="1583778"/>
              <a:chOff x="2428860" y="1714488"/>
              <a:chExt cx="4071966" cy="1785950"/>
            </a:xfrm>
          </p:grpSpPr>
          <p:grpSp>
            <p:nvGrpSpPr>
              <p:cNvPr id="6" name="Group 10"/>
              <p:cNvGrpSpPr>
                <a:grpSpLocks/>
              </p:cNvGrpSpPr>
              <p:nvPr/>
            </p:nvGrpSpPr>
            <p:grpSpPr bwMode="auto">
              <a:xfrm>
                <a:off x="2428860" y="1785926"/>
                <a:ext cx="4071966" cy="1714512"/>
                <a:chOff x="432" y="624"/>
                <a:chExt cx="384" cy="432"/>
              </a:xfrm>
            </p:grpSpPr>
            <p:sp>
              <p:nvSpPr>
                <p:cNvPr id="117" name="AutoShape 11"/>
                <p:cNvSpPr>
                  <a:spLocks noChangeArrowheads="1"/>
                </p:cNvSpPr>
                <p:nvPr/>
              </p:nvSpPr>
              <p:spPr bwMode="auto">
                <a:xfrm>
                  <a:off x="432" y="624"/>
                  <a:ext cx="384" cy="432"/>
                </a:xfrm>
                <a:prstGeom prst="roundRect">
                  <a:avLst>
                    <a:gd name="adj" fmla="val 16667"/>
                  </a:avLst>
                </a:prstGeom>
                <a:noFill/>
                <a:ln w="9525">
                  <a:solidFill>
                    <a:schemeClr val="tx1"/>
                  </a:solidFill>
                  <a:round/>
                  <a:headEnd/>
                  <a:tailEnd/>
                </a:ln>
              </p:spPr>
              <p:txBody>
                <a:bodyPr wrap="none" anchor="ctr"/>
                <a:lstStyle/>
                <a:p>
                  <a:endParaRPr lang="en-US"/>
                </a:p>
              </p:txBody>
            </p:sp>
            <p:sp>
              <p:nvSpPr>
                <p:cNvPr id="118" name="Line 12"/>
                <p:cNvSpPr>
                  <a:spLocks noChangeShapeType="1"/>
                </p:cNvSpPr>
                <p:nvPr/>
              </p:nvSpPr>
              <p:spPr bwMode="auto">
                <a:xfrm>
                  <a:off x="432" y="720"/>
                  <a:ext cx="384" cy="0"/>
                </a:xfrm>
                <a:prstGeom prst="line">
                  <a:avLst/>
                </a:prstGeom>
                <a:noFill/>
                <a:ln w="9525">
                  <a:solidFill>
                    <a:schemeClr val="tx1"/>
                  </a:solidFill>
                  <a:round/>
                  <a:headEnd/>
                  <a:tailEnd/>
                </a:ln>
              </p:spPr>
              <p:txBody>
                <a:bodyPr/>
                <a:lstStyle/>
                <a:p>
                  <a:endParaRPr lang="en-US"/>
                </a:p>
              </p:txBody>
            </p:sp>
          </p:grpSp>
          <p:sp>
            <p:nvSpPr>
              <p:cNvPr id="133" name="Text Box 16"/>
              <p:cNvSpPr txBox="1">
                <a:spLocks noChangeArrowheads="1"/>
              </p:cNvSpPr>
              <p:nvPr/>
            </p:nvSpPr>
            <p:spPr bwMode="auto">
              <a:xfrm>
                <a:off x="3786182" y="1714488"/>
                <a:ext cx="1435008" cy="461665"/>
              </a:xfrm>
              <a:prstGeom prst="rect">
                <a:avLst/>
              </a:prstGeom>
              <a:noFill/>
              <a:ln w="9525">
                <a:noFill/>
                <a:miter lim="800000"/>
                <a:headEnd/>
                <a:tailEnd/>
              </a:ln>
            </p:spPr>
            <p:txBody>
              <a:bodyPr wrap="none">
                <a:spAutoFit/>
              </a:bodyPr>
              <a:lstStyle/>
              <a:p>
                <a:r>
                  <a:rPr lang="en-US" sz="2400"/>
                  <a:t>Hệ thống</a:t>
                </a:r>
                <a:endParaRPr lang="en-US" sz="2400" baseline="-25000"/>
              </a:p>
            </p:txBody>
          </p:sp>
        </p:grpSp>
        <p:grpSp>
          <p:nvGrpSpPr>
            <p:cNvPr id="8" name="Group 136"/>
            <p:cNvGrpSpPr/>
            <p:nvPr/>
          </p:nvGrpSpPr>
          <p:grpSpPr>
            <a:xfrm>
              <a:off x="6057936" y="2090742"/>
              <a:ext cx="571504" cy="582426"/>
              <a:chOff x="5643570" y="2357430"/>
              <a:chExt cx="571504" cy="582426"/>
            </a:xfrm>
          </p:grpSpPr>
          <p:grpSp>
            <p:nvGrpSpPr>
              <p:cNvPr id="9" name="Group 10"/>
              <p:cNvGrpSpPr>
                <a:grpSpLocks/>
              </p:cNvGrpSpPr>
              <p:nvPr/>
            </p:nvGrpSpPr>
            <p:grpSpPr bwMode="auto">
              <a:xfrm>
                <a:off x="5643570" y="2357430"/>
                <a:ext cx="571504" cy="582426"/>
                <a:chOff x="432" y="624"/>
                <a:chExt cx="384" cy="432"/>
              </a:xfrm>
            </p:grpSpPr>
            <p:sp>
              <p:nvSpPr>
                <p:cNvPr id="106" name="AutoShape 11"/>
                <p:cNvSpPr>
                  <a:spLocks noChangeArrowheads="1"/>
                </p:cNvSpPr>
                <p:nvPr/>
              </p:nvSpPr>
              <p:spPr bwMode="auto">
                <a:xfrm>
                  <a:off x="432" y="624"/>
                  <a:ext cx="384" cy="432"/>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107" name="Line 12"/>
                <p:cNvSpPr>
                  <a:spLocks noChangeShapeType="1"/>
                </p:cNvSpPr>
                <p:nvPr/>
              </p:nvSpPr>
              <p:spPr bwMode="auto">
                <a:xfrm>
                  <a:off x="432" y="720"/>
                  <a:ext cx="384" cy="0"/>
                </a:xfrm>
                <a:prstGeom prst="line">
                  <a:avLst/>
                </a:prstGeom>
                <a:noFill/>
                <a:ln w="9525">
                  <a:solidFill>
                    <a:schemeClr val="tx1"/>
                  </a:solidFill>
                  <a:round/>
                  <a:headEnd/>
                  <a:tailEnd/>
                </a:ln>
              </p:spPr>
              <p:txBody>
                <a:bodyPr/>
                <a:lstStyle/>
                <a:p>
                  <a:endParaRPr lang="en-US"/>
                </a:p>
              </p:txBody>
            </p:sp>
          </p:grpSp>
          <p:sp>
            <p:nvSpPr>
              <p:cNvPr id="135" name="Text Box 16"/>
              <p:cNvSpPr txBox="1">
                <a:spLocks noChangeArrowheads="1"/>
              </p:cNvSpPr>
              <p:nvPr/>
            </p:nvSpPr>
            <p:spPr bwMode="auto">
              <a:xfrm>
                <a:off x="5725894" y="2450640"/>
                <a:ext cx="447558" cy="461665"/>
              </a:xfrm>
              <a:prstGeom prst="rect">
                <a:avLst/>
              </a:prstGeom>
              <a:noFill/>
              <a:ln w="9525">
                <a:noFill/>
                <a:miter lim="800000"/>
                <a:headEnd/>
                <a:tailEnd/>
              </a:ln>
            </p:spPr>
            <p:txBody>
              <a:bodyPr wrap="none">
                <a:spAutoFit/>
              </a:bodyPr>
              <a:lstStyle/>
              <a:p>
                <a:r>
                  <a:rPr lang="en-US" sz="2400" smtClean="0"/>
                  <a:t>P</a:t>
                </a:r>
                <a:r>
                  <a:rPr lang="en-US" sz="2400" baseline="-25000" smtClean="0"/>
                  <a:t>2</a:t>
                </a:r>
                <a:endParaRPr lang="en-US" sz="2400" baseline="-25000"/>
              </a:p>
            </p:txBody>
          </p:sp>
        </p:grpSp>
        <p:grpSp>
          <p:nvGrpSpPr>
            <p:cNvPr id="11" name="Group 137"/>
            <p:cNvGrpSpPr/>
            <p:nvPr/>
          </p:nvGrpSpPr>
          <p:grpSpPr>
            <a:xfrm>
              <a:off x="3128978" y="2090742"/>
              <a:ext cx="571504" cy="582426"/>
              <a:chOff x="2714612" y="2357430"/>
              <a:chExt cx="571504" cy="582426"/>
            </a:xfrm>
          </p:grpSpPr>
          <p:grpSp>
            <p:nvGrpSpPr>
              <p:cNvPr id="12" name="Group 10"/>
              <p:cNvGrpSpPr>
                <a:grpSpLocks/>
              </p:cNvGrpSpPr>
              <p:nvPr/>
            </p:nvGrpSpPr>
            <p:grpSpPr bwMode="auto">
              <a:xfrm>
                <a:off x="2714612" y="2357430"/>
                <a:ext cx="571504" cy="582426"/>
                <a:chOff x="432" y="624"/>
                <a:chExt cx="384" cy="432"/>
              </a:xfrm>
            </p:grpSpPr>
            <p:sp>
              <p:nvSpPr>
                <p:cNvPr id="111" name="AutoShape 11"/>
                <p:cNvSpPr>
                  <a:spLocks noChangeArrowheads="1"/>
                </p:cNvSpPr>
                <p:nvPr/>
              </p:nvSpPr>
              <p:spPr bwMode="auto">
                <a:xfrm>
                  <a:off x="432" y="624"/>
                  <a:ext cx="384" cy="432"/>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112" name="Line 12"/>
                <p:cNvSpPr>
                  <a:spLocks noChangeShapeType="1"/>
                </p:cNvSpPr>
                <p:nvPr/>
              </p:nvSpPr>
              <p:spPr bwMode="auto">
                <a:xfrm>
                  <a:off x="432" y="720"/>
                  <a:ext cx="384" cy="0"/>
                </a:xfrm>
                <a:prstGeom prst="line">
                  <a:avLst/>
                </a:prstGeom>
                <a:noFill/>
                <a:ln w="9525">
                  <a:solidFill>
                    <a:schemeClr val="tx1"/>
                  </a:solidFill>
                  <a:round/>
                  <a:headEnd/>
                  <a:tailEnd/>
                </a:ln>
              </p:spPr>
              <p:txBody>
                <a:bodyPr/>
                <a:lstStyle/>
                <a:p>
                  <a:endParaRPr lang="en-US"/>
                </a:p>
              </p:txBody>
            </p:sp>
          </p:grpSp>
          <p:sp>
            <p:nvSpPr>
              <p:cNvPr id="136" name="Text Box 16"/>
              <p:cNvSpPr txBox="1">
                <a:spLocks noChangeArrowheads="1"/>
              </p:cNvSpPr>
              <p:nvPr/>
            </p:nvSpPr>
            <p:spPr bwMode="auto">
              <a:xfrm>
                <a:off x="2786050" y="2428868"/>
                <a:ext cx="447558" cy="461665"/>
              </a:xfrm>
              <a:prstGeom prst="rect">
                <a:avLst/>
              </a:prstGeom>
              <a:noFill/>
              <a:ln w="9525">
                <a:noFill/>
                <a:miter lim="800000"/>
                <a:headEnd/>
                <a:tailEnd/>
              </a:ln>
            </p:spPr>
            <p:txBody>
              <a:bodyPr wrap="none">
                <a:spAutoFit/>
              </a:bodyPr>
              <a:lstStyle/>
              <a:p>
                <a:r>
                  <a:rPr lang="en-US" sz="2400" smtClean="0"/>
                  <a:t>P</a:t>
                </a:r>
                <a:r>
                  <a:rPr lang="en-US" sz="2400" baseline="-25000" smtClean="0"/>
                  <a:t>1</a:t>
                </a:r>
                <a:endParaRPr lang="en-US" sz="2400" baseline="-25000"/>
              </a:p>
            </p:txBody>
          </p:sp>
        </p:grpSp>
        <p:grpSp>
          <p:nvGrpSpPr>
            <p:cNvPr id="13" name="Group 159"/>
            <p:cNvGrpSpPr/>
            <p:nvPr/>
          </p:nvGrpSpPr>
          <p:grpSpPr>
            <a:xfrm>
              <a:off x="2111004" y="4423912"/>
              <a:ext cx="2571768" cy="1643074"/>
              <a:chOff x="3143240" y="3786190"/>
              <a:chExt cx="2571768" cy="1643074"/>
            </a:xfrm>
          </p:grpSpPr>
          <p:grpSp>
            <p:nvGrpSpPr>
              <p:cNvPr id="14" name="Group 138"/>
              <p:cNvGrpSpPr/>
              <p:nvPr/>
            </p:nvGrpSpPr>
            <p:grpSpPr>
              <a:xfrm>
                <a:off x="3500430" y="4489648"/>
                <a:ext cx="603050" cy="582426"/>
                <a:chOff x="5612024" y="2357430"/>
                <a:chExt cx="603050" cy="582426"/>
              </a:xfrm>
            </p:grpSpPr>
            <p:grpSp>
              <p:nvGrpSpPr>
                <p:cNvPr id="15" name="Group 10"/>
                <p:cNvGrpSpPr>
                  <a:grpSpLocks/>
                </p:cNvGrpSpPr>
                <p:nvPr/>
              </p:nvGrpSpPr>
              <p:grpSpPr bwMode="auto">
                <a:xfrm>
                  <a:off x="5643570" y="2357430"/>
                  <a:ext cx="571504" cy="582426"/>
                  <a:chOff x="432" y="624"/>
                  <a:chExt cx="384" cy="432"/>
                </a:xfrm>
              </p:grpSpPr>
              <p:sp>
                <p:nvSpPr>
                  <p:cNvPr id="142" name="AutoShape 11"/>
                  <p:cNvSpPr>
                    <a:spLocks noChangeArrowheads="1"/>
                  </p:cNvSpPr>
                  <p:nvPr/>
                </p:nvSpPr>
                <p:spPr bwMode="auto">
                  <a:xfrm>
                    <a:off x="432" y="624"/>
                    <a:ext cx="384" cy="432"/>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143" name="Line 12"/>
                  <p:cNvSpPr>
                    <a:spLocks noChangeShapeType="1"/>
                  </p:cNvSpPr>
                  <p:nvPr/>
                </p:nvSpPr>
                <p:spPr bwMode="auto">
                  <a:xfrm>
                    <a:off x="432" y="720"/>
                    <a:ext cx="384" cy="0"/>
                  </a:xfrm>
                  <a:prstGeom prst="line">
                    <a:avLst/>
                  </a:prstGeom>
                  <a:noFill/>
                  <a:ln w="9525">
                    <a:solidFill>
                      <a:schemeClr val="tx1"/>
                    </a:solidFill>
                    <a:round/>
                    <a:headEnd/>
                    <a:tailEnd/>
                  </a:ln>
                </p:spPr>
                <p:txBody>
                  <a:bodyPr/>
                  <a:lstStyle/>
                  <a:p>
                    <a:endParaRPr lang="en-US"/>
                  </a:p>
                </p:txBody>
              </p:sp>
            </p:grpSp>
            <p:sp>
              <p:nvSpPr>
                <p:cNvPr id="141" name="Text Box 16"/>
                <p:cNvSpPr txBox="1">
                  <a:spLocks noChangeArrowheads="1"/>
                </p:cNvSpPr>
                <p:nvPr/>
              </p:nvSpPr>
              <p:spPr bwMode="auto">
                <a:xfrm>
                  <a:off x="5612024" y="2450640"/>
                  <a:ext cx="603050" cy="461665"/>
                </a:xfrm>
                <a:prstGeom prst="rect">
                  <a:avLst/>
                </a:prstGeom>
                <a:noFill/>
                <a:ln w="9525">
                  <a:noFill/>
                  <a:miter lim="800000"/>
                  <a:headEnd/>
                  <a:tailEnd/>
                </a:ln>
              </p:spPr>
              <p:txBody>
                <a:bodyPr wrap="none">
                  <a:spAutoFit/>
                </a:bodyPr>
                <a:lstStyle/>
                <a:p>
                  <a:r>
                    <a:rPr lang="en-US" sz="2400" smtClean="0"/>
                    <a:t>P</a:t>
                  </a:r>
                  <a:r>
                    <a:rPr lang="en-US" sz="2400" baseline="-25000" smtClean="0"/>
                    <a:t>1.1</a:t>
                  </a:r>
                  <a:endParaRPr lang="en-US" sz="2400" baseline="-25000"/>
                </a:p>
              </p:txBody>
            </p:sp>
          </p:grpSp>
          <p:grpSp>
            <p:nvGrpSpPr>
              <p:cNvPr id="16" name="Group 143"/>
              <p:cNvGrpSpPr/>
              <p:nvPr/>
            </p:nvGrpSpPr>
            <p:grpSpPr>
              <a:xfrm>
                <a:off x="4754768" y="4489648"/>
                <a:ext cx="603050" cy="582426"/>
                <a:chOff x="5612024" y="2357430"/>
                <a:chExt cx="603050" cy="582426"/>
              </a:xfrm>
            </p:grpSpPr>
            <p:grpSp>
              <p:nvGrpSpPr>
                <p:cNvPr id="17" name="Group 10"/>
                <p:cNvGrpSpPr>
                  <a:grpSpLocks/>
                </p:cNvGrpSpPr>
                <p:nvPr/>
              </p:nvGrpSpPr>
              <p:grpSpPr bwMode="auto">
                <a:xfrm>
                  <a:off x="5643570" y="2357430"/>
                  <a:ext cx="571504" cy="582426"/>
                  <a:chOff x="432" y="624"/>
                  <a:chExt cx="384" cy="432"/>
                </a:xfrm>
              </p:grpSpPr>
              <p:sp>
                <p:nvSpPr>
                  <p:cNvPr id="147" name="AutoShape 11"/>
                  <p:cNvSpPr>
                    <a:spLocks noChangeArrowheads="1"/>
                  </p:cNvSpPr>
                  <p:nvPr/>
                </p:nvSpPr>
                <p:spPr bwMode="auto">
                  <a:xfrm>
                    <a:off x="432" y="624"/>
                    <a:ext cx="384" cy="432"/>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148" name="Line 12"/>
                  <p:cNvSpPr>
                    <a:spLocks noChangeShapeType="1"/>
                  </p:cNvSpPr>
                  <p:nvPr/>
                </p:nvSpPr>
                <p:spPr bwMode="auto">
                  <a:xfrm>
                    <a:off x="432" y="720"/>
                    <a:ext cx="384" cy="0"/>
                  </a:xfrm>
                  <a:prstGeom prst="line">
                    <a:avLst/>
                  </a:prstGeom>
                  <a:noFill/>
                  <a:ln w="9525">
                    <a:solidFill>
                      <a:schemeClr val="tx1"/>
                    </a:solidFill>
                    <a:round/>
                    <a:headEnd/>
                    <a:tailEnd/>
                  </a:ln>
                </p:spPr>
                <p:txBody>
                  <a:bodyPr/>
                  <a:lstStyle/>
                  <a:p>
                    <a:endParaRPr lang="en-US"/>
                  </a:p>
                </p:txBody>
              </p:sp>
            </p:grpSp>
            <p:sp>
              <p:nvSpPr>
                <p:cNvPr id="146" name="Text Box 16"/>
                <p:cNvSpPr txBox="1">
                  <a:spLocks noChangeArrowheads="1"/>
                </p:cNvSpPr>
                <p:nvPr/>
              </p:nvSpPr>
              <p:spPr bwMode="auto">
                <a:xfrm>
                  <a:off x="5612024" y="2450640"/>
                  <a:ext cx="603050" cy="461665"/>
                </a:xfrm>
                <a:prstGeom prst="rect">
                  <a:avLst/>
                </a:prstGeom>
                <a:noFill/>
                <a:ln w="9525">
                  <a:noFill/>
                  <a:miter lim="800000"/>
                  <a:headEnd/>
                  <a:tailEnd/>
                </a:ln>
              </p:spPr>
              <p:txBody>
                <a:bodyPr wrap="none">
                  <a:spAutoFit/>
                </a:bodyPr>
                <a:lstStyle/>
                <a:p>
                  <a:r>
                    <a:rPr lang="en-US" sz="2400" smtClean="0"/>
                    <a:t>P</a:t>
                  </a:r>
                  <a:r>
                    <a:rPr lang="en-US" sz="2400" baseline="-25000"/>
                    <a:t>1</a:t>
                  </a:r>
                  <a:r>
                    <a:rPr lang="en-US" sz="2400" baseline="-25000" smtClean="0"/>
                    <a:t>.2</a:t>
                  </a:r>
                  <a:endParaRPr lang="en-US" sz="2400" baseline="-25000"/>
                </a:p>
              </p:txBody>
            </p:sp>
          </p:grpSp>
          <p:grpSp>
            <p:nvGrpSpPr>
              <p:cNvPr id="18" name="Group 148"/>
              <p:cNvGrpSpPr/>
              <p:nvPr/>
            </p:nvGrpSpPr>
            <p:grpSpPr>
              <a:xfrm>
                <a:off x="3143240" y="3786190"/>
                <a:ext cx="2571768" cy="1643074"/>
                <a:chOff x="2428860" y="1714488"/>
                <a:chExt cx="4071966" cy="1785950"/>
              </a:xfrm>
            </p:grpSpPr>
            <p:grpSp>
              <p:nvGrpSpPr>
                <p:cNvPr id="19" name="Group 10"/>
                <p:cNvGrpSpPr>
                  <a:grpSpLocks/>
                </p:cNvGrpSpPr>
                <p:nvPr/>
              </p:nvGrpSpPr>
              <p:grpSpPr bwMode="auto">
                <a:xfrm>
                  <a:off x="2428860" y="1785926"/>
                  <a:ext cx="4071966" cy="1714512"/>
                  <a:chOff x="432" y="624"/>
                  <a:chExt cx="384" cy="432"/>
                </a:xfrm>
              </p:grpSpPr>
              <p:sp>
                <p:nvSpPr>
                  <p:cNvPr id="152" name="AutoShape 11"/>
                  <p:cNvSpPr>
                    <a:spLocks noChangeArrowheads="1"/>
                  </p:cNvSpPr>
                  <p:nvPr/>
                </p:nvSpPr>
                <p:spPr bwMode="auto">
                  <a:xfrm>
                    <a:off x="432" y="624"/>
                    <a:ext cx="384" cy="432"/>
                  </a:xfrm>
                  <a:prstGeom prst="roundRect">
                    <a:avLst>
                      <a:gd name="adj" fmla="val 16667"/>
                    </a:avLst>
                  </a:prstGeom>
                  <a:noFill/>
                  <a:ln w="9525">
                    <a:solidFill>
                      <a:schemeClr val="tx1"/>
                    </a:solidFill>
                    <a:round/>
                    <a:headEnd/>
                    <a:tailEnd/>
                  </a:ln>
                </p:spPr>
                <p:txBody>
                  <a:bodyPr wrap="none" anchor="ctr"/>
                  <a:lstStyle/>
                  <a:p>
                    <a:endParaRPr lang="en-US"/>
                  </a:p>
                </p:txBody>
              </p:sp>
              <p:sp>
                <p:nvSpPr>
                  <p:cNvPr id="153" name="Line 12"/>
                  <p:cNvSpPr>
                    <a:spLocks noChangeShapeType="1"/>
                  </p:cNvSpPr>
                  <p:nvPr/>
                </p:nvSpPr>
                <p:spPr bwMode="auto">
                  <a:xfrm>
                    <a:off x="432" y="720"/>
                    <a:ext cx="384" cy="0"/>
                  </a:xfrm>
                  <a:prstGeom prst="line">
                    <a:avLst/>
                  </a:prstGeom>
                  <a:noFill/>
                  <a:ln w="9525">
                    <a:solidFill>
                      <a:schemeClr val="tx1"/>
                    </a:solidFill>
                    <a:round/>
                    <a:headEnd/>
                    <a:tailEnd/>
                  </a:ln>
                </p:spPr>
                <p:txBody>
                  <a:bodyPr/>
                  <a:lstStyle/>
                  <a:p>
                    <a:endParaRPr lang="en-US"/>
                  </a:p>
                </p:txBody>
              </p:sp>
            </p:grpSp>
            <p:sp>
              <p:nvSpPr>
                <p:cNvPr id="151" name="Text Box 16"/>
                <p:cNvSpPr txBox="1">
                  <a:spLocks noChangeArrowheads="1"/>
                </p:cNvSpPr>
                <p:nvPr/>
              </p:nvSpPr>
              <p:spPr bwMode="auto">
                <a:xfrm>
                  <a:off x="3429837" y="1714488"/>
                  <a:ext cx="2413000" cy="501810"/>
                </a:xfrm>
                <a:prstGeom prst="rect">
                  <a:avLst/>
                </a:prstGeom>
                <a:noFill/>
                <a:ln w="9525">
                  <a:noFill/>
                  <a:miter lim="800000"/>
                  <a:headEnd/>
                  <a:tailEnd/>
                </a:ln>
              </p:spPr>
              <p:txBody>
                <a:bodyPr wrap="square">
                  <a:spAutoFit/>
                </a:bodyPr>
                <a:lstStyle/>
                <a:p>
                  <a:pPr algn="ctr"/>
                  <a:r>
                    <a:rPr lang="en-US" sz="2400" smtClean="0"/>
                    <a:t>DFD P</a:t>
                  </a:r>
                  <a:r>
                    <a:rPr lang="en-US" sz="2400" baseline="-25000" smtClean="0"/>
                    <a:t>1</a:t>
                  </a:r>
                  <a:endParaRPr lang="en-US" sz="2400" baseline="-25000"/>
                </a:p>
              </p:txBody>
            </p:sp>
          </p:grpSp>
          <p:cxnSp>
            <p:nvCxnSpPr>
              <p:cNvPr id="154" name="Straight Arrow Connector 153"/>
              <p:cNvCxnSpPr>
                <a:stCxn id="142" idx="3"/>
                <a:endCxn id="147" idx="1"/>
              </p:cNvCxnSpPr>
              <p:nvPr/>
            </p:nvCxnSpPr>
            <p:spPr>
              <a:xfrm>
                <a:off x="4103480" y="4780861"/>
                <a:ext cx="68283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9" name="Text Box 16"/>
              <p:cNvSpPr txBox="1">
                <a:spLocks noChangeArrowheads="1"/>
              </p:cNvSpPr>
              <p:nvPr/>
            </p:nvSpPr>
            <p:spPr bwMode="auto">
              <a:xfrm>
                <a:off x="4080236" y="4286256"/>
                <a:ext cx="633507" cy="461665"/>
              </a:xfrm>
              <a:prstGeom prst="rect">
                <a:avLst/>
              </a:prstGeom>
              <a:noFill/>
              <a:ln w="9525">
                <a:noFill/>
                <a:miter lim="800000"/>
                <a:headEnd/>
                <a:tailEnd/>
              </a:ln>
            </p:spPr>
            <p:txBody>
              <a:bodyPr wrap="none">
                <a:spAutoFit/>
              </a:bodyPr>
              <a:lstStyle/>
              <a:p>
                <a:r>
                  <a:rPr lang="en-US" sz="2400" smtClean="0"/>
                  <a:t>D</a:t>
                </a:r>
                <a:r>
                  <a:rPr lang="en-US" sz="2400" baseline="-25000" smtClean="0"/>
                  <a:t>1.1</a:t>
                </a:r>
                <a:endParaRPr lang="en-US" sz="2400" baseline="-25000"/>
              </a:p>
            </p:txBody>
          </p:sp>
        </p:grpSp>
        <p:cxnSp>
          <p:nvCxnSpPr>
            <p:cNvPr id="162" name="Straight Arrow Connector 161"/>
            <p:cNvCxnSpPr/>
            <p:nvPr/>
          </p:nvCxnSpPr>
          <p:spPr>
            <a:xfrm rot="5400000">
              <a:off x="2530437" y="3539619"/>
              <a:ext cx="1750744" cy="17842"/>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V="1">
              <a:off x="1468062" y="5418583"/>
              <a:ext cx="1031678" cy="54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4" name="Text Box 16"/>
            <p:cNvSpPr txBox="1">
              <a:spLocks noChangeArrowheads="1"/>
            </p:cNvSpPr>
            <p:nvPr/>
          </p:nvSpPr>
          <p:spPr bwMode="auto">
            <a:xfrm>
              <a:off x="1561550" y="4889353"/>
              <a:ext cx="521297" cy="461665"/>
            </a:xfrm>
            <a:prstGeom prst="rect">
              <a:avLst/>
            </a:prstGeom>
            <a:noFill/>
            <a:ln w="9525">
              <a:noFill/>
              <a:miter lim="800000"/>
              <a:headEnd/>
              <a:tailEnd/>
            </a:ln>
          </p:spPr>
          <p:txBody>
            <a:bodyPr wrap="none">
              <a:spAutoFit/>
            </a:bodyPr>
            <a:lstStyle/>
            <a:p>
              <a:r>
                <a:rPr lang="en-US" sz="2400" smtClean="0"/>
                <a:t>D</a:t>
              </a:r>
              <a:r>
                <a:rPr lang="en-US" sz="2400" baseline="-25000" smtClean="0"/>
                <a:t>1</a:t>
              </a:r>
              <a:endParaRPr lang="en-US" sz="2400" baseline="-25000"/>
            </a:p>
          </p:txBody>
        </p:sp>
        <p:cxnSp>
          <p:nvCxnSpPr>
            <p:cNvPr id="165" name="Straight Arrow Connector 164"/>
            <p:cNvCxnSpPr/>
            <p:nvPr/>
          </p:nvCxnSpPr>
          <p:spPr>
            <a:xfrm>
              <a:off x="4325582" y="5418583"/>
              <a:ext cx="1089412" cy="704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6" name="Text Box 16"/>
            <p:cNvSpPr txBox="1">
              <a:spLocks noChangeArrowheads="1"/>
            </p:cNvSpPr>
            <p:nvPr/>
          </p:nvSpPr>
          <p:spPr bwMode="auto">
            <a:xfrm>
              <a:off x="4754210" y="4890941"/>
              <a:ext cx="478016" cy="461665"/>
            </a:xfrm>
            <a:prstGeom prst="rect">
              <a:avLst/>
            </a:prstGeom>
            <a:noFill/>
            <a:ln w="9525">
              <a:noFill/>
              <a:miter lim="800000"/>
              <a:headEnd/>
              <a:tailEnd/>
            </a:ln>
          </p:spPr>
          <p:txBody>
            <a:bodyPr wrap="none">
              <a:spAutoFit/>
            </a:bodyPr>
            <a:lstStyle/>
            <a:p>
              <a:r>
                <a:rPr lang="en-US" sz="2400" smtClean="0"/>
                <a:t>D</a:t>
              </a:r>
              <a:r>
                <a:rPr lang="en-US" sz="2400" baseline="-25000" smtClean="0"/>
                <a:t>2</a:t>
              </a:r>
              <a:endParaRPr lang="en-US" sz="2400" baseline="-25000"/>
            </a:p>
          </p:txBody>
        </p:sp>
        <p:sp>
          <p:nvSpPr>
            <p:cNvPr id="73" name="TextBox 72"/>
            <p:cNvSpPr txBox="1"/>
            <p:nvPr/>
          </p:nvSpPr>
          <p:spPr>
            <a:xfrm>
              <a:off x="3585784" y="3019436"/>
              <a:ext cx="2472152" cy="369332"/>
            </a:xfrm>
            <a:prstGeom prst="rect">
              <a:avLst/>
            </a:prstGeom>
            <a:noFill/>
          </p:spPr>
          <p:txBody>
            <a:bodyPr wrap="none" rtlCol="0">
              <a:spAutoFit/>
            </a:bodyPr>
            <a:lstStyle/>
            <a:p>
              <a:r>
                <a:rPr lang="en-US" i="1" smtClean="0"/>
                <a:t>Mức tổng quát: DFD-0</a:t>
              </a:r>
              <a:endParaRPr lang="en-US" i="1"/>
            </a:p>
          </p:txBody>
        </p:sp>
        <p:sp>
          <p:nvSpPr>
            <p:cNvPr id="74" name="TextBox 73"/>
            <p:cNvSpPr txBox="1"/>
            <p:nvPr/>
          </p:nvSpPr>
          <p:spPr>
            <a:xfrm>
              <a:off x="2051489" y="6183868"/>
              <a:ext cx="2672911" cy="369332"/>
            </a:xfrm>
            <a:prstGeom prst="rect">
              <a:avLst/>
            </a:prstGeom>
            <a:noFill/>
          </p:spPr>
          <p:txBody>
            <a:bodyPr wrap="none" rtlCol="0">
              <a:spAutoFit/>
            </a:bodyPr>
            <a:lstStyle/>
            <a:p>
              <a:r>
                <a:rPr lang="en-US" i="1" smtClean="0"/>
                <a:t>Mức chi tiết: DFD-1 cho P1</a:t>
              </a:r>
              <a:endParaRPr lang="en-US" i="1"/>
            </a:p>
          </p:txBody>
        </p:sp>
        <p:cxnSp>
          <p:nvCxnSpPr>
            <p:cNvPr id="78" name="Straight Arrow Connector 77"/>
            <p:cNvCxnSpPr>
              <a:stCxn id="99" idx="3"/>
            </p:cNvCxnSpPr>
            <p:nvPr/>
          </p:nvCxnSpPr>
          <p:spPr>
            <a:xfrm flipH="1">
              <a:off x="1485904" y="2376494"/>
              <a:ext cx="714380" cy="3000396"/>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0800000" flipH="1" flipV="1">
              <a:off x="4343424" y="2375702"/>
              <a:ext cx="1071570" cy="3072625"/>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557606" y="3459679"/>
              <a:ext cx="3071794" cy="917079"/>
            </a:xfrm>
            <a:prstGeom prst="leftArrow">
              <a:avLst>
                <a:gd name="adj1" fmla="val 50000"/>
                <a:gd name="adj2" fmla="val 43076"/>
              </a:avLst>
            </a:prstGeom>
            <a:solidFill>
              <a:srgbClr val="FFFFA3"/>
            </a:solidFill>
            <a:ln>
              <a:solidFill>
                <a:schemeClr val="tx1"/>
              </a:solidFill>
            </a:ln>
          </p:spPr>
          <p:txBody>
            <a:bodyPr wrap="square" rtlCol="0">
              <a:spAutoFit/>
            </a:bodyPr>
            <a:lstStyle/>
            <a:p>
              <a:r>
                <a:rPr lang="en-US" sz="2400" i="1">
                  <a:solidFill>
                    <a:srgbClr val="FF0000"/>
                  </a:solidFill>
                </a:rPr>
                <a:t>Sự phân rã xử </a:t>
              </a:r>
              <a:r>
                <a:rPr lang="en-US" sz="2400" i="1" smtClean="0">
                  <a:solidFill>
                    <a:srgbClr val="FF0000"/>
                  </a:solidFill>
                </a:rPr>
                <a:t>lý P</a:t>
              </a:r>
              <a:r>
                <a:rPr lang="en-US" sz="2400" i="1" baseline="-25000" smtClean="0">
                  <a:solidFill>
                    <a:srgbClr val="FF0000"/>
                  </a:solidFill>
                </a:rPr>
                <a:t>1</a:t>
              </a:r>
              <a:endParaRPr lang="en-US" sz="2400" i="1" baseline="-25000">
                <a:solidFill>
                  <a:srgbClr val="FF0000"/>
                </a:solidFill>
              </a:endParaRPr>
            </a:p>
          </p:txBody>
        </p:sp>
        <p:sp>
          <p:nvSpPr>
            <p:cNvPr id="66" name="TextBox 65"/>
            <p:cNvSpPr txBox="1"/>
            <p:nvPr/>
          </p:nvSpPr>
          <p:spPr>
            <a:xfrm>
              <a:off x="2667000" y="990600"/>
              <a:ext cx="1225015" cy="369332"/>
            </a:xfrm>
            <a:prstGeom prst="rect">
              <a:avLst/>
            </a:prstGeom>
            <a:noFill/>
          </p:spPr>
          <p:txBody>
            <a:bodyPr wrap="none" rtlCol="0">
              <a:spAutoFit/>
            </a:bodyPr>
            <a:lstStyle/>
            <a:p>
              <a:r>
                <a:rPr lang="en-US" smtClean="0">
                  <a:solidFill>
                    <a:srgbClr val="0000CC"/>
                  </a:solidFill>
                </a:rPr>
                <a:t>D</a:t>
              </a:r>
              <a:r>
                <a:rPr lang="en-US" baseline="-25000" smtClean="0">
                  <a:solidFill>
                    <a:srgbClr val="0000CC"/>
                  </a:solidFill>
                </a:rPr>
                <a:t>2</a:t>
              </a:r>
              <a:r>
                <a:rPr lang="en-US" smtClean="0">
                  <a:solidFill>
                    <a:srgbClr val="0000CC"/>
                  </a:solidFill>
                </a:rPr>
                <a:t> = P1(D</a:t>
              </a:r>
              <a:r>
                <a:rPr lang="en-US" baseline="-25000" smtClean="0">
                  <a:solidFill>
                    <a:srgbClr val="0000CC"/>
                  </a:solidFill>
                </a:rPr>
                <a:t>1</a:t>
              </a:r>
              <a:r>
                <a:rPr lang="en-US" smtClean="0">
                  <a:solidFill>
                    <a:srgbClr val="0000CC"/>
                  </a:solidFill>
                </a:rPr>
                <a:t>)</a:t>
              </a:r>
              <a:endParaRPr lang="en-US">
                <a:solidFill>
                  <a:srgbClr val="0000CC"/>
                </a:solidFill>
              </a:endParaRPr>
            </a:p>
          </p:txBody>
        </p:sp>
        <p:cxnSp>
          <p:nvCxnSpPr>
            <p:cNvPr id="69" name="Straight Arrow Connector 68"/>
            <p:cNvCxnSpPr>
              <a:endCxn id="66" idx="2"/>
            </p:cNvCxnSpPr>
            <p:nvPr/>
          </p:nvCxnSpPr>
          <p:spPr>
            <a:xfrm rot="16200000" flipV="1">
              <a:off x="2981716" y="1657724"/>
              <a:ext cx="730810" cy="135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76858" y="3962400"/>
              <a:ext cx="1537600" cy="369332"/>
            </a:xfrm>
            <a:prstGeom prst="rect">
              <a:avLst/>
            </a:prstGeom>
            <a:noFill/>
          </p:spPr>
          <p:txBody>
            <a:bodyPr wrap="none" rtlCol="0">
              <a:spAutoFit/>
            </a:bodyPr>
            <a:lstStyle/>
            <a:p>
              <a:r>
                <a:rPr lang="en-US" b="1" smtClean="0">
                  <a:solidFill>
                    <a:srgbClr val="0000CC"/>
                  </a:solidFill>
                </a:rPr>
                <a:t>D</a:t>
              </a:r>
              <a:r>
                <a:rPr lang="en-US" b="1" baseline="-25000" smtClean="0">
                  <a:solidFill>
                    <a:srgbClr val="0000CC"/>
                  </a:solidFill>
                </a:rPr>
                <a:t>1.1</a:t>
              </a:r>
              <a:r>
                <a:rPr lang="en-US" b="1" smtClean="0">
                  <a:solidFill>
                    <a:srgbClr val="0000CC"/>
                  </a:solidFill>
                </a:rPr>
                <a:t> = P1.1(D</a:t>
              </a:r>
              <a:r>
                <a:rPr lang="en-US" b="1" baseline="-25000" smtClean="0">
                  <a:solidFill>
                    <a:srgbClr val="0000CC"/>
                  </a:solidFill>
                </a:rPr>
                <a:t>1</a:t>
              </a:r>
              <a:r>
                <a:rPr lang="en-US" b="1" smtClean="0">
                  <a:solidFill>
                    <a:srgbClr val="0000CC"/>
                  </a:solidFill>
                </a:rPr>
                <a:t>)</a:t>
              </a:r>
              <a:endParaRPr lang="en-US" b="1">
                <a:solidFill>
                  <a:srgbClr val="0000CC"/>
                </a:solidFill>
              </a:endParaRPr>
            </a:p>
          </p:txBody>
        </p:sp>
        <p:cxnSp>
          <p:nvCxnSpPr>
            <p:cNvPr id="76" name="Straight Arrow Connector 75"/>
            <p:cNvCxnSpPr>
              <a:endCxn id="71" idx="2"/>
            </p:cNvCxnSpPr>
            <p:nvPr/>
          </p:nvCxnSpPr>
          <p:spPr>
            <a:xfrm rot="16200000" flipV="1">
              <a:off x="2317758" y="4659632"/>
              <a:ext cx="795638" cy="139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036438" y="5867400"/>
              <a:ext cx="1537600" cy="369332"/>
            </a:xfrm>
            <a:prstGeom prst="rect">
              <a:avLst/>
            </a:prstGeom>
            <a:noFill/>
          </p:spPr>
          <p:txBody>
            <a:bodyPr wrap="none" rtlCol="0">
              <a:spAutoFit/>
            </a:bodyPr>
            <a:lstStyle/>
            <a:p>
              <a:r>
                <a:rPr lang="en-US" b="1" smtClean="0">
                  <a:solidFill>
                    <a:srgbClr val="0000CC"/>
                  </a:solidFill>
                </a:rPr>
                <a:t>D</a:t>
              </a:r>
              <a:r>
                <a:rPr lang="en-US" b="1" baseline="-25000" smtClean="0">
                  <a:solidFill>
                    <a:srgbClr val="0000CC"/>
                  </a:solidFill>
                </a:rPr>
                <a:t>2</a:t>
              </a:r>
              <a:r>
                <a:rPr lang="en-US" b="1" smtClean="0">
                  <a:solidFill>
                    <a:srgbClr val="0000CC"/>
                  </a:solidFill>
                </a:rPr>
                <a:t> = P1.2(D</a:t>
              </a:r>
              <a:r>
                <a:rPr lang="en-US" b="1" baseline="-25000" smtClean="0">
                  <a:solidFill>
                    <a:srgbClr val="0000CC"/>
                  </a:solidFill>
                </a:rPr>
                <a:t>1.1</a:t>
              </a:r>
              <a:r>
                <a:rPr lang="en-US" b="1" smtClean="0">
                  <a:solidFill>
                    <a:srgbClr val="0000CC"/>
                  </a:solidFill>
                </a:rPr>
                <a:t>)</a:t>
              </a:r>
              <a:endParaRPr lang="en-US" b="1">
                <a:solidFill>
                  <a:srgbClr val="0000CC"/>
                </a:solidFill>
              </a:endParaRPr>
            </a:p>
          </p:txBody>
        </p:sp>
        <p:cxnSp>
          <p:nvCxnSpPr>
            <p:cNvPr id="81" name="Straight Arrow Connector 80"/>
            <p:cNvCxnSpPr>
              <a:stCxn id="147" idx="2"/>
              <a:endCxn id="80" idx="1"/>
            </p:cNvCxnSpPr>
            <p:nvPr/>
          </p:nvCxnSpPr>
          <p:spPr>
            <a:xfrm rot="16200000" flipH="1">
              <a:off x="4366999" y="5382627"/>
              <a:ext cx="342270" cy="996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Tiếp cận hướng đối tượng</a:t>
            </a:r>
            <a:endParaRPr lang="en-US"/>
          </a:p>
        </p:txBody>
      </p:sp>
      <p:sp>
        <p:nvSpPr>
          <p:cNvPr id="66" name="Slide Number Placeholder 65"/>
          <p:cNvSpPr>
            <a:spLocks noGrp="1"/>
          </p:cNvSpPr>
          <p:nvPr>
            <p:ph type="sldNum" sz="quarter" idx="4"/>
          </p:nvPr>
        </p:nvSpPr>
        <p:spPr/>
        <p:txBody>
          <a:bodyPr/>
          <a:lstStyle/>
          <a:p>
            <a:fld id="{B6F15528-21DE-4FAA-801E-634DDDAF4B2B}" type="slidenum">
              <a:rPr lang="en-US" smtClean="0"/>
              <a:pPr/>
              <a:t>13</a:t>
            </a:fld>
            <a:endParaRPr lang="en-US"/>
          </a:p>
        </p:txBody>
      </p:sp>
      <p:graphicFrame>
        <p:nvGraphicFramePr>
          <p:cNvPr id="81" name="Table 80"/>
          <p:cNvGraphicFramePr>
            <a:graphicFrameLocks noGrp="1"/>
          </p:cNvGraphicFramePr>
          <p:nvPr/>
        </p:nvGraphicFramePr>
        <p:xfrm>
          <a:off x="6858000" y="2362200"/>
          <a:ext cx="1371600" cy="1097280"/>
        </p:xfrm>
        <a:graphic>
          <a:graphicData uri="http://schemas.openxmlformats.org/drawingml/2006/table">
            <a:tbl>
              <a:tblPr firstRow="1" bandRow="1">
                <a:tableStyleId>{5940675A-B579-460E-94D1-54222C63F5DA}</a:tableStyleId>
              </a:tblPr>
              <a:tblGrid>
                <a:gridCol w="685800"/>
                <a:gridCol w="685800"/>
              </a:tblGrid>
              <a:tr h="304800">
                <a:tc gridSpan="2">
                  <a:txBody>
                    <a:bodyPr/>
                    <a:lstStyle/>
                    <a:p>
                      <a:pPr algn="ctr"/>
                      <a:r>
                        <a:rPr lang="en-US" smtClean="0">
                          <a:solidFill>
                            <a:srgbClr val="0000CC"/>
                          </a:solidFill>
                        </a:rPr>
                        <a:t>Class A</a:t>
                      </a:r>
                      <a:endParaRPr lang="en-US">
                        <a:solidFill>
                          <a:srgbClr val="0000CC"/>
                        </a:solidFill>
                      </a:endParaRPr>
                    </a:p>
                  </a:txBody>
                  <a:tcPr/>
                </a:tc>
                <a:tc hMerge="1">
                  <a:txBody>
                    <a:bodyPr/>
                    <a:lstStyle/>
                    <a:p>
                      <a:endParaRPr lang="en-US"/>
                    </a:p>
                  </a:txBody>
                  <a:tcPr/>
                </a:tc>
              </a:tr>
              <a:tr h="304800">
                <a:tc>
                  <a:txBody>
                    <a:bodyPr/>
                    <a:lstStyle/>
                    <a:p>
                      <a:pPr algn="ctr"/>
                      <a:r>
                        <a:rPr lang="en-US" b="1" smtClean="0"/>
                        <a:t>R</a:t>
                      </a:r>
                      <a:endParaRPr lang="en-US" b="1"/>
                    </a:p>
                  </a:txBody>
                  <a:tcPr/>
                </a:tc>
                <a:tc>
                  <a:txBody>
                    <a:bodyPr/>
                    <a:lstStyle/>
                    <a:p>
                      <a:pPr algn="ctr"/>
                      <a:r>
                        <a:rPr lang="en-US" b="1" smtClean="0"/>
                        <a:t>C</a:t>
                      </a:r>
                      <a:endParaRPr lang="en-US" b="1"/>
                    </a:p>
                  </a:txBody>
                  <a:tcPr/>
                </a:tc>
              </a:tr>
              <a:tr h="304800">
                <a:tc>
                  <a:txBody>
                    <a:bodyPr/>
                    <a:lstStyle/>
                    <a:p>
                      <a:pPr algn="ctr"/>
                      <a:r>
                        <a:rPr lang="en-US" smtClean="0"/>
                        <a:t>UC1</a:t>
                      </a:r>
                      <a:endParaRPr lang="en-US"/>
                    </a:p>
                  </a:txBody>
                  <a:tcPr/>
                </a:tc>
                <a:tc>
                  <a:txBody>
                    <a:bodyPr/>
                    <a:lstStyle/>
                    <a:p>
                      <a:pPr algn="ctr"/>
                      <a:r>
                        <a:rPr lang="en-US" smtClean="0"/>
                        <a:t>B</a:t>
                      </a:r>
                      <a:endParaRPr lang="en-US"/>
                    </a:p>
                  </a:txBody>
                  <a:tcPr/>
                </a:tc>
              </a:tr>
            </a:tbl>
          </a:graphicData>
        </a:graphic>
      </p:graphicFrame>
      <p:graphicFrame>
        <p:nvGraphicFramePr>
          <p:cNvPr id="82" name="Table 81"/>
          <p:cNvGraphicFramePr>
            <a:graphicFrameLocks noGrp="1"/>
          </p:cNvGraphicFramePr>
          <p:nvPr/>
        </p:nvGraphicFramePr>
        <p:xfrm>
          <a:off x="6858000" y="3657600"/>
          <a:ext cx="1371600" cy="1097280"/>
        </p:xfrm>
        <a:graphic>
          <a:graphicData uri="http://schemas.openxmlformats.org/drawingml/2006/table">
            <a:tbl>
              <a:tblPr firstRow="1" bandRow="1">
                <a:tableStyleId>{5940675A-B579-460E-94D1-54222C63F5DA}</a:tableStyleId>
              </a:tblPr>
              <a:tblGrid>
                <a:gridCol w="685800"/>
                <a:gridCol w="685800"/>
              </a:tblGrid>
              <a:tr h="304800">
                <a:tc gridSpan="2">
                  <a:txBody>
                    <a:bodyPr/>
                    <a:lstStyle/>
                    <a:p>
                      <a:pPr algn="ctr"/>
                      <a:r>
                        <a:rPr lang="en-US" smtClean="0">
                          <a:solidFill>
                            <a:srgbClr val="0000CC"/>
                          </a:solidFill>
                        </a:rPr>
                        <a:t>Class B</a:t>
                      </a:r>
                      <a:endParaRPr lang="en-US">
                        <a:solidFill>
                          <a:srgbClr val="0000CC"/>
                        </a:solidFill>
                      </a:endParaRPr>
                    </a:p>
                  </a:txBody>
                  <a:tcPr/>
                </a:tc>
                <a:tc hMerge="1">
                  <a:txBody>
                    <a:bodyPr/>
                    <a:lstStyle/>
                    <a:p>
                      <a:endParaRPr lang="en-US"/>
                    </a:p>
                  </a:txBody>
                  <a:tcPr/>
                </a:tc>
              </a:tr>
              <a:tr h="304800">
                <a:tc>
                  <a:txBody>
                    <a:bodyPr/>
                    <a:lstStyle/>
                    <a:p>
                      <a:pPr algn="ctr"/>
                      <a:r>
                        <a:rPr lang="en-US" b="1" smtClean="0"/>
                        <a:t>R</a:t>
                      </a:r>
                      <a:endParaRPr lang="en-US" b="1"/>
                    </a:p>
                  </a:txBody>
                  <a:tcPr/>
                </a:tc>
                <a:tc>
                  <a:txBody>
                    <a:bodyPr/>
                    <a:lstStyle/>
                    <a:p>
                      <a:pPr algn="ctr"/>
                      <a:r>
                        <a:rPr lang="en-US" b="1" smtClean="0"/>
                        <a:t>C</a:t>
                      </a:r>
                      <a:endParaRPr lang="en-US" b="1"/>
                    </a:p>
                  </a:txBody>
                  <a:tcPr/>
                </a:tc>
              </a:tr>
              <a:tr h="304800">
                <a:tc>
                  <a:txBody>
                    <a:bodyPr/>
                    <a:lstStyle/>
                    <a:p>
                      <a:pPr algn="ctr"/>
                      <a:r>
                        <a:rPr lang="en-US" smtClean="0"/>
                        <a:t>UC1</a:t>
                      </a:r>
                      <a:endParaRPr lang="en-US"/>
                    </a:p>
                  </a:txBody>
                  <a:tcPr/>
                </a:tc>
                <a:tc>
                  <a:txBody>
                    <a:bodyPr/>
                    <a:lstStyle/>
                    <a:p>
                      <a:pPr algn="ctr"/>
                      <a:r>
                        <a:rPr lang="en-US" smtClean="0"/>
                        <a:t>-</a:t>
                      </a:r>
                      <a:endParaRPr lang="en-US"/>
                    </a:p>
                  </a:txBody>
                  <a:tcPr/>
                </a:tc>
              </a:tr>
            </a:tbl>
          </a:graphicData>
        </a:graphic>
      </p:graphicFrame>
      <p:grpSp>
        <p:nvGrpSpPr>
          <p:cNvPr id="148" name="Group 147"/>
          <p:cNvGrpSpPr/>
          <p:nvPr/>
        </p:nvGrpSpPr>
        <p:grpSpPr>
          <a:xfrm>
            <a:off x="1905000" y="2438400"/>
            <a:ext cx="4724400" cy="1740932"/>
            <a:chOff x="1905000" y="2286000"/>
            <a:chExt cx="4724400" cy="1740932"/>
          </a:xfrm>
        </p:grpSpPr>
        <p:sp>
          <p:nvSpPr>
            <p:cNvPr id="49" name="Oval 48"/>
            <p:cNvSpPr/>
            <p:nvPr/>
          </p:nvSpPr>
          <p:spPr>
            <a:xfrm>
              <a:off x="3124200" y="3352800"/>
              <a:ext cx="533400" cy="3048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124200" y="3657600"/>
              <a:ext cx="572593" cy="369332"/>
            </a:xfrm>
            <a:prstGeom prst="rect">
              <a:avLst/>
            </a:prstGeom>
            <a:noFill/>
          </p:spPr>
          <p:txBody>
            <a:bodyPr wrap="none" rtlCol="0">
              <a:spAutoFit/>
            </a:bodyPr>
            <a:lstStyle/>
            <a:p>
              <a:r>
                <a:rPr lang="en-US" smtClean="0"/>
                <a:t>UC1</a:t>
              </a:r>
              <a:endParaRPr lang="en-US"/>
            </a:p>
          </p:txBody>
        </p:sp>
        <p:sp>
          <p:nvSpPr>
            <p:cNvPr id="69" name="Down Arrow 68"/>
            <p:cNvSpPr/>
            <p:nvPr/>
          </p:nvSpPr>
          <p:spPr>
            <a:xfrm>
              <a:off x="3276600" y="2514600"/>
              <a:ext cx="228600" cy="685800"/>
            </a:xfrm>
            <a:prstGeom prst="down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15000" y="2286000"/>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CC"/>
                  </a:solidFill>
                </a:rPr>
                <a:t>A</a:t>
              </a:r>
              <a:endParaRPr lang="en-US">
                <a:solidFill>
                  <a:srgbClr val="0000CC"/>
                </a:solidFill>
              </a:endParaRPr>
            </a:p>
          </p:txBody>
        </p:sp>
        <p:sp>
          <p:nvSpPr>
            <p:cNvPr id="71" name="Rectangle 70"/>
            <p:cNvSpPr/>
            <p:nvPr/>
          </p:nvSpPr>
          <p:spPr>
            <a:xfrm>
              <a:off x="5715000" y="3505200"/>
              <a:ext cx="914400" cy="381000"/>
            </a:xfrm>
            <a:prstGeom prst="rect">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CC"/>
                  </a:solidFill>
                </a:rPr>
                <a:t>B</a:t>
              </a:r>
              <a:endParaRPr lang="en-US">
                <a:solidFill>
                  <a:srgbClr val="0000CC"/>
                </a:solidFill>
              </a:endParaRPr>
            </a:p>
          </p:txBody>
        </p:sp>
        <p:cxnSp>
          <p:nvCxnSpPr>
            <p:cNvPr id="72" name="Straight Arrow Connector 71"/>
            <p:cNvCxnSpPr>
              <a:stCxn id="70" idx="1"/>
              <a:endCxn id="49" idx="7"/>
            </p:cNvCxnSpPr>
            <p:nvPr/>
          </p:nvCxnSpPr>
          <p:spPr>
            <a:xfrm rot="10800000" flipV="1">
              <a:off x="3579486" y="2476499"/>
              <a:ext cx="2135515" cy="920937"/>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1"/>
              <a:endCxn id="49" idx="6"/>
            </p:cNvCxnSpPr>
            <p:nvPr/>
          </p:nvCxnSpPr>
          <p:spPr>
            <a:xfrm rot="10800000">
              <a:off x="3657600" y="3505200"/>
              <a:ext cx="2057400" cy="190500"/>
            </a:xfrm>
            <a:prstGeom prst="straightConnector1">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648200" y="2960132"/>
              <a:ext cx="756874" cy="369332"/>
            </a:xfrm>
            <a:prstGeom prst="rect">
              <a:avLst/>
            </a:prstGeom>
            <a:noFill/>
          </p:spPr>
          <p:txBody>
            <a:bodyPr wrap="none" rtlCol="0">
              <a:spAutoFit/>
            </a:bodyPr>
            <a:lstStyle/>
            <a:p>
              <a:r>
                <a:rPr lang="en-US" smtClean="0"/>
                <a:t>“CRC”</a:t>
              </a:r>
              <a:endParaRPr lang="en-US"/>
            </a:p>
          </p:txBody>
        </p:sp>
        <p:sp>
          <p:nvSpPr>
            <p:cNvPr id="99" name="TextBox 98"/>
            <p:cNvSpPr txBox="1"/>
            <p:nvPr/>
          </p:nvSpPr>
          <p:spPr>
            <a:xfrm>
              <a:off x="5867400" y="3135868"/>
              <a:ext cx="635046" cy="369332"/>
            </a:xfrm>
            <a:prstGeom prst="rect">
              <a:avLst/>
            </a:prstGeom>
            <a:noFill/>
          </p:spPr>
          <p:txBody>
            <a:bodyPr wrap="none" rtlCol="0">
              <a:spAutoFit/>
            </a:bodyPr>
            <a:lstStyle/>
            <a:p>
              <a:r>
                <a:rPr lang="en-US" smtClean="0"/>
                <a:t>(SW)</a:t>
              </a:r>
              <a:endParaRPr lang="en-US"/>
            </a:p>
          </p:txBody>
        </p:sp>
        <p:grpSp>
          <p:nvGrpSpPr>
            <p:cNvPr id="107" name="Group 11"/>
            <p:cNvGrpSpPr>
              <a:grpSpLocks/>
            </p:cNvGrpSpPr>
            <p:nvPr/>
          </p:nvGrpSpPr>
          <p:grpSpPr bwMode="auto">
            <a:xfrm>
              <a:off x="1905000" y="3276600"/>
              <a:ext cx="228600" cy="533400"/>
              <a:chOff x="476" y="1706"/>
              <a:chExt cx="181" cy="590"/>
            </a:xfrm>
          </p:grpSpPr>
          <p:sp>
            <p:nvSpPr>
              <p:cNvPr id="108" name="Oval 4"/>
              <p:cNvSpPr>
                <a:spLocks noChangeArrowheads="1"/>
              </p:cNvSpPr>
              <p:nvPr/>
            </p:nvSpPr>
            <p:spPr bwMode="auto">
              <a:xfrm>
                <a:off x="476" y="1706"/>
                <a:ext cx="181" cy="182"/>
              </a:xfrm>
              <a:prstGeom prst="ellipse">
                <a:avLst/>
              </a:prstGeom>
              <a:noFill/>
              <a:ln w="19050">
                <a:solidFill>
                  <a:srgbClr val="0000CC"/>
                </a:solidFill>
                <a:round/>
                <a:headEnd/>
                <a:tailEnd/>
              </a:ln>
            </p:spPr>
            <p:txBody>
              <a:bodyPr wrap="none" anchor="ctr"/>
              <a:lstStyle/>
              <a:p>
                <a:endParaRPr lang="en-US">
                  <a:solidFill>
                    <a:srgbClr val="0000CC"/>
                  </a:solidFill>
                </a:endParaRPr>
              </a:p>
            </p:txBody>
          </p:sp>
          <p:sp>
            <p:nvSpPr>
              <p:cNvPr id="109" name="Line 5"/>
              <p:cNvSpPr>
                <a:spLocks noChangeShapeType="1"/>
              </p:cNvSpPr>
              <p:nvPr/>
            </p:nvSpPr>
            <p:spPr bwMode="auto">
              <a:xfrm>
                <a:off x="567" y="1888"/>
                <a:ext cx="0" cy="272"/>
              </a:xfrm>
              <a:prstGeom prst="line">
                <a:avLst/>
              </a:prstGeom>
              <a:noFill/>
              <a:ln w="19050">
                <a:solidFill>
                  <a:srgbClr val="0000CC"/>
                </a:solidFill>
                <a:round/>
                <a:headEnd/>
                <a:tailEnd/>
              </a:ln>
            </p:spPr>
            <p:txBody>
              <a:bodyPr/>
              <a:lstStyle/>
              <a:p>
                <a:endParaRPr lang="en-US">
                  <a:solidFill>
                    <a:srgbClr val="0000CC"/>
                  </a:solidFill>
                </a:endParaRPr>
              </a:p>
            </p:txBody>
          </p:sp>
          <p:sp>
            <p:nvSpPr>
              <p:cNvPr id="110" name="Line 8"/>
              <p:cNvSpPr>
                <a:spLocks noChangeShapeType="1"/>
              </p:cNvSpPr>
              <p:nvPr/>
            </p:nvSpPr>
            <p:spPr bwMode="auto">
              <a:xfrm>
                <a:off x="476" y="1979"/>
                <a:ext cx="181" cy="0"/>
              </a:xfrm>
              <a:prstGeom prst="line">
                <a:avLst/>
              </a:prstGeom>
              <a:noFill/>
              <a:ln w="19050">
                <a:solidFill>
                  <a:srgbClr val="0000CC"/>
                </a:solidFill>
                <a:round/>
                <a:headEnd/>
                <a:tailEnd/>
              </a:ln>
            </p:spPr>
            <p:txBody>
              <a:bodyPr/>
              <a:lstStyle/>
              <a:p>
                <a:endParaRPr lang="en-US">
                  <a:solidFill>
                    <a:srgbClr val="0000CC"/>
                  </a:solidFill>
                </a:endParaRPr>
              </a:p>
            </p:txBody>
          </p:sp>
          <p:sp>
            <p:nvSpPr>
              <p:cNvPr id="111" name="Line 9"/>
              <p:cNvSpPr>
                <a:spLocks noChangeShapeType="1"/>
              </p:cNvSpPr>
              <p:nvPr/>
            </p:nvSpPr>
            <p:spPr bwMode="auto">
              <a:xfrm flipH="1">
                <a:off x="476" y="2160"/>
                <a:ext cx="91" cy="136"/>
              </a:xfrm>
              <a:prstGeom prst="line">
                <a:avLst/>
              </a:prstGeom>
              <a:noFill/>
              <a:ln w="19050">
                <a:solidFill>
                  <a:srgbClr val="0000CC"/>
                </a:solidFill>
                <a:round/>
                <a:headEnd/>
                <a:tailEnd/>
              </a:ln>
            </p:spPr>
            <p:txBody>
              <a:bodyPr/>
              <a:lstStyle/>
              <a:p>
                <a:endParaRPr lang="en-US">
                  <a:solidFill>
                    <a:srgbClr val="0000CC"/>
                  </a:solidFill>
                </a:endParaRPr>
              </a:p>
            </p:txBody>
          </p:sp>
          <p:sp>
            <p:nvSpPr>
              <p:cNvPr id="112" name="Line 10"/>
              <p:cNvSpPr>
                <a:spLocks noChangeShapeType="1"/>
              </p:cNvSpPr>
              <p:nvPr/>
            </p:nvSpPr>
            <p:spPr bwMode="auto">
              <a:xfrm>
                <a:off x="567" y="2160"/>
                <a:ext cx="90" cy="136"/>
              </a:xfrm>
              <a:prstGeom prst="line">
                <a:avLst/>
              </a:prstGeom>
              <a:noFill/>
              <a:ln w="19050">
                <a:solidFill>
                  <a:srgbClr val="0000CC"/>
                </a:solidFill>
                <a:round/>
                <a:headEnd/>
                <a:tailEnd/>
              </a:ln>
            </p:spPr>
            <p:txBody>
              <a:bodyPr/>
              <a:lstStyle/>
              <a:p>
                <a:endParaRPr lang="en-US">
                  <a:solidFill>
                    <a:srgbClr val="0000CC"/>
                  </a:solidFill>
                </a:endParaRPr>
              </a:p>
            </p:txBody>
          </p:sp>
        </p:grpSp>
        <p:cxnSp>
          <p:nvCxnSpPr>
            <p:cNvPr id="113" name="Straight Connector 112"/>
            <p:cNvCxnSpPr>
              <a:stCxn id="49" idx="2"/>
            </p:cNvCxnSpPr>
            <p:nvPr/>
          </p:nvCxnSpPr>
          <p:spPr>
            <a:xfrm rot="10800000" flipV="1">
              <a:off x="2133600" y="3505199"/>
              <a:ext cx="990600" cy="18211"/>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141524" y="3657600"/>
              <a:ext cx="296876" cy="369332"/>
            </a:xfrm>
            <a:prstGeom prst="rect">
              <a:avLst/>
            </a:prstGeom>
            <a:noFill/>
          </p:spPr>
          <p:txBody>
            <a:bodyPr wrap="none" rtlCol="0">
              <a:spAutoFit/>
            </a:bodyPr>
            <a:lstStyle/>
            <a:p>
              <a:r>
                <a:rPr lang="en-US" smtClean="0"/>
                <a:t>Y</a:t>
              </a:r>
              <a:endParaRPr lang="en-US"/>
            </a:p>
          </p:txBody>
        </p:sp>
        <p:sp>
          <p:nvSpPr>
            <p:cNvPr id="137" name="Right Arrow 136"/>
            <p:cNvSpPr/>
            <p:nvPr/>
          </p:nvSpPr>
          <p:spPr>
            <a:xfrm>
              <a:off x="4572000" y="3264932"/>
              <a:ext cx="914400" cy="240268"/>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grpSp>
        <p:nvGrpSpPr>
          <p:cNvPr id="143" name="Group 142"/>
          <p:cNvGrpSpPr/>
          <p:nvPr/>
        </p:nvGrpSpPr>
        <p:grpSpPr>
          <a:xfrm>
            <a:off x="1839818" y="4711938"/>
            <a:ext cx="5627782" cy="1753394"/>
            <a:chOff x="2438400" y="4724400"/>
            <a:chExt cx="4604549" cy="1753394"/>
          </a:xfrm>
        </p:grpSpPr>
        <p:sp>
          <p:nvSpPr>
            <p:cNvPr id="100" name="Rectangle 99"/>
            <p:cNvSpPr/>
            <p:nvPr/>
          </p:nvSpPr>
          <p:spPr>
            <a:xfrm>
              <a:off x="5599544" y="4953000"/>
              <a:ext cx="762000" cy="381000"/>
            </a:xfrm>
            <a:prstGeom prst="rect">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CC"/>
                  </a:solidFill>
                </a:rPr>
                <a:t>B</a:t>
              </a:r>
              <a:endParaRPr lang="en-US">
                <a:solidFill>
                  <a:srgbClr val="0000CC"/>
                </a:solidFill>
              </a:endParaRPr>
            </a:p>
          </p:txBody>
        </p:sp>
        <p:sp>
          <p:nvSpPr>
            <p:cNvPr id="101" name="Rectangle 100"/>
            <p:cNvSpPr/>
            <p:nvPr/>
          </p:nvSpPr>
          <p:spPr>
            <a:xfrm>
              <a:off x="3846944" y="4953000"/>
              <a:ext cx="762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CC"/>
                  </a:solidFill>
                </a:rPr>
                <a:t>A</a:t>
              </a:r>
              <a:endParaRPr lang="en-US">
                <a:solidFill>
                  <a:srgbClr val="0000CC"/>
                </a:solidFill>
              </a:endParaRPr>
            </a:p>
          </p:txBody>
        </p:sp>
        <p:cxnSp>
          <p:nvCxnSpPr>
            <p:cNvPr id="103" name="Straight Connector 102"/>
            <p:cNvCxnSpPr>
              <a:stCxn id="101" idx="2"/>
            </p:cNvCxnSpPr>
            <p:nvPr/>
          </p:nvCxnSpPr>
          <p:spPr>
            <a:xfrm rot="5400000">
              <a:off x="3656444" y="59055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0" idx="2"/>
            </p:cNvCxnSpPr>
            <p:nvPr/>
          </p:nvCxnSpPr>
          <p:spPr>
            <a:xfrm rot="5400000">
              <a:off x="5409044" y="59055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19" name="Group 11"/>
            <p:cNvGrpSpPr>
              <a:grpSpLocks/>
            </p:cNvGrpSpPr>
            <p:nvPr/>
          </p:nvGrpSpPr>
          <p:grpSpPr bwMode="auto">
            <a:xfrm>
              <a:off x="2438400" y="4724400"/>
              <a:ext cx="228600" cy="533400"/>
              <a:chOff x="476" y="1706"/>
              <a:chExt cx="181" cy="590"/>
            </a:xfrm>
          </p:grpSpPr>
          <p:sp>
            <p:nvSpPr>
              <p:cNvPr id="120" name="Oval 4"/>
              <p:cNvSpPr>
                <a:spLocks noChangeArrowheads="1"/>
              </p:cNvSpPr>
              <p:nvPr/>
            </p:nvSpPr>
            <p:spPr bwMode="auto">
              <a:xfrm>
                <a:off x="476" y="1706"/>
                <a:ext cx="181" cy="182"/>
              </a:xfrm>
              <a:prstGeom prst="ellipse">
                <a:avLst/>
              </a:prstGeom>
              <a:noFill/>
              <a:ln w="19050">
                <a:solidFill>
                  <a:srgbClr val="0000CC"/>
                </a:solidFill>
                <a:round/>
                <a:headEnd/>
                <a:tailEnd/>
              </a:ln>
            </p:spPr>
            <p:txBody>
              <a:bodyPr wrap="none" anchor="ctr"/>
              <a:lstStyle/>
              <a:p>
                <a:endParaRPr lang="en-US">
                  <a:solidFill>
                    <a:srgbClr val="0000CC"/>
                  </a:solidFill>
                </a:endParaRPr>
              </a:p>
            </p:txBody>
          </p:sp>
          <p:sp>
            <p:nvSpPr>
              <p:cNvPr id="121" name="Line 5"/>
              <p:cNvSpPr>
                <a:spLocks noChangeShapeType="1"/>
              </p:cNvSpPr>
              <p:nvPr/>
            </p:nvSpPr>
            <p:spPr bwMode="auto">
              <a:xfrm>
                <a:off x="567" y="1888"/>
                <a:ext cx="0" cy="272"/>
              </a:xfrm>
              <a:prstGeom prst="line">
                <a:avLst/>
              </a:prstGeom>
              <a:noFill/>
              <a:ln w="19050">
                <a:solidFill>
                  <a:srgbClr val="0000CC"/>
                </a:solidFill>
                <a:round/>
                <a:headEnd/>
                <a:tailEnd/>
              </a:ln>
            </p:spPr>
            <p:txBody>
              <a:bodyPr/>
              <a:lstStyle/>
              <a:p>
                <a:endParaRPr lang="en-US">
                  <a:solidFill>
                    <a:srgbClr val="0000CC"/>
                  </a:solidFill>
                </a:endParaRPr>
              </a:p>
            </p:txBody>
          </p:sp>
          <p:sp>
            <p:nvSpPr>
              <p:cNvPr id="122" name="Line 8"/>
              <p:cNvSpPr>
                <a:spLocks noChangeShapeType="1"/>
              </p:cNvSpPr>
              <p:nvPr/>
            </p:nvSpPr>
            <p:spPr bwMode="auto">
              <a:xfrm>
                <a:off x="476" y="1979"/>
                <a:ext cx="181" cy="0"/>
              </a:xfrm>
              <a:prstGeom prst="line">
                <a:avLst/>
              </a:prstGeom>
              <a:noFill/>
              <a:ln w="19050">
                <a:solidFill>
                  <a:srgbClr val="0000CC"/>
                </a:solidFill>
                <a:round/>
                <a:headEnd/>
                <a:tailEnd/>
              </a:ln>
            </p:spPr>
            <p:txBody>
              <a:bodyPr/>
              <a:lstStyle/>
              <a:p>
                <a:endParaRPr lang="en-US">
                  <a:solidFill>
                    <a:srgbClr val="0000CC"/>
                  </a:solidFill>
                </a:endParaRPr>
              </a:p>
            </p:txBody>
          </p:sp>
          <p:sp>
            <p:nvSpPr>
              <p:cNvPr id="123" name="Line 9"/>
              <p:cNvSpPr>
                <a:spLocks noChangeShapeType="1"/>
              </p:cNvSpPr>
              <p:nvPr/>
            </p:nvSpPr>
            <p:spPr bwMode="auto">
              <a:xfrm flipH="1">
                <a:off x="476" y="2160"/>
                <a:ext cx="91" cy="136"/>
              </a:xfrm>
              <a:prstGeom prst="line">
                <a:avLst/>
              </a:prstGeom>
              <a:noFill/>
              <a:ln w="19050">
                <a:solidFill>
                  <a:srgbClr val="0000CC"/>
                </a:solidFill>
                <a:round/>
                <a:headEnd/>
                <a:tailEnd/>
              </a:ln>
            </p:spPr>
            <p:txBody>
              <a:bodyPr/>
              <a:lstStyle/>
              <a:p>
                <a:endParaRPr lang="en-US">
                  <a:solidFill>
                    <a:srgbClr val="0000CC"/>
                  </a:solidFill>
                </a:endParaRPr>
              </a:p>
            </p:txBody>
          </p:sp>
          <p:sp>
            <p:nvSpPr>
              <p:cNvPr id="124" name="Line 10"/>
              <p:cNvSpPr>
                <a:spLocks noChangeShapeType="1"/>
              </p:cNvSpPr>
              <p:nvPr/>
            </p:nvSpPr>
            <p:spPr bwMode="auto">
              <a:xfrm>
                <a:off x="567" y="2160"/>
                <a:ext cx="90" cy="136"/>
              </a:xfrm>
              <a:prstGeom prst="line">
                <a:avLst/>
              </a:prstGeom>
              <a:noFill/>
              <a:ln w="19050">
                <a:solidFill>
                  <a:srgbClr val="0000CC"/>
                </a:solidFill>
                <a:round/>
                <a:headEnd/>
                <a:tailEnd/>
              </a:ln>
            </p:spPr>
            <p:txBody>
              <a:bodyPr/>
              <a:lstStyle/>
              <a:p>
                <a:endParaRPr lang="en-US">
                  <a:solidFill>
                    <a:srgbClr val="0000CC"/>
                  </a:solidFill>
                </a:endParaRPr>
              </a:p>
            </p:txBody>
          </p:sp>
        </p:grpSp>
        <p:sp>
          <p:nvSpPr>
            <p:cNvPr id="125" name="TextBox 124"/>
            <p:cNvSpPr txBox="1"/>
            <p:nvPr/>
          </p:nvSpPr>
          <p:spPr>
            <a:xfrm>
              <a:off x="2627744" y="5040868"/>
              <a:ext cx="242899" cy="369332"/>
            </a:xfrm>
            <a:prstGeom prst="rect">
              <a:avLst/>
            </a:prstGeom>
            <a:noFill/>
          </p:spPr>
          <p:txBody>
            <a:bodyPr wrap="none" rtlCol="0">
              <a:spAutoFit/>
            </a:bodyPr>
            <a:lstStyle/>
            <a:p>
              <a:r>
                <a:rPr lang="en-US" smtClean="0"/>
                <a:t>Y</a:t>
              </a:r>
              <a:endParaRPr lang="en-US"/>
            </a:p>
          </p:txBody>
        </p:sp>
        <p:cxnSp>
          <p:nvCxnSpPr>
            <p:cNvPr id="126" name="Straight Connector 125"/>
            <p:cNvCxnSpPr/>
            <p:nvPr/>
          </p:nvCxnSpPr>
          <p:spPr>
            <a:xfrm rot="16200000" flipH="1">
              <a:off x="1941945" y="5867399"/>
              <a:ext cx="1219200" cy="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2627744" y="5486400"/>
              <a:ext cx="1524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4227944" y="6018212"/>
              <a:ext cx="16764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10800000">
              <a:off x="4227944" y="6170611"/>
              <a:ext cx="16764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10800000">
              <a:off x="2627744" y="6323011"/>
              <a:ext cx="1524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10800000">
              <a:off x="2590801" y="5638800"/>
              <a:ext cx="1524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2667000" y="5942012"/>
              <a:ext cx="1524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069256" y="5955268"/>
              <a:ext cx="973693" cy="369332"/>
            </a:xfrm>
            <a:prstGeom prst="rect">
              <a:avLst/>
            </a:prstGeom>
            <a:noFill/>
          </p:spPr>
          <p:txBody>
            <a:bodyPr wrap="none" rtlCol="0">
              <a:spAutoFit/>
            </a:bodyPr>
            <a:lstStyle/>
            <a:p>
              <a:r>
                <a:rPr lang="en-US" b="1" smtClean="0">
                  <a:solidFill>
                    <a:srgbClr val="0000CC"/>
                  </a:solidFill>
                </a:rPr>
                <a:t>B’s Service</a:t>
              </a:r>
              <a:endParaRPr lang="en-US" b="1">
                <a:solidFill>
                  <a:srgbClr val="0000CC"/>
                </a:solidFill>
              </a:endParaRPr>
            </a:p>
          </p:txBody>
        </p:sp>
        <p:sp>
          <p:nvSpPr>
            <p:cNvPr id="141" name="TextBox 140"/>
            <p:cNvSpPr txBox="1"/>
            <p:nvPr/>
          </p:nvSpPr>
          <p:spPr>
            <a:xfrm>
              <a:off x="4267200" y="5410200"/>
              <a:ext cx="1068649" cy="369332"/>
            </a:xfrm>
            <a:prstGeom prst="rect">
              <a:avLst/>
            </a:prstGeom>
            <a:noFill/>
          </p:spPr>
          <p:txBody>
            <a:bodyPr wrap="none" rtlCol="0">
              <a:spAutoFit/>
            </a:bodyPr>
            <a:lstStyle/>
            <a:p>
              <a:r>
                <a:rPr lang="en-US" b="1" smtClean="0">
                  <a:solidFill>
                    <a:srgbClr val="0000CC"/>
                  </a:solidFill>
                </a:rPr>
                <a:t>A’s Service1</a:t>
              </a:r>
              <a:endParaRPr lang="en-US" b="1">
                <a:solidFill>
                  <a:srgbClr val="0000CC"/>
                </a:solidFill>
              </a:endParaRPr>
            </a:p>
          </p:txBody>
        </p:sp>
        <p:sp>
          <p:nvSpPr>
            <p:cNvPr id="142" name="TextBox 141"/>
            <p:cNvSpPr txBox="1"/>
            <p:nvPr/>
          </p:nvSpPr>
          <p:spPr>
            <a:xfrm>
              <a:off x="2895600" y="5943600"/>
              <a:ext cx="1068649" cy="369332"/>
            </a:xfrm>
            <a:prstGeom prst="rect">
              <a:avLst/>
            </a:prstGeom>
            <a:noFill/>
          </p:spPr>
          <p:txBody>
            <a:bodyPr wrap="none" rtlCol="0">
              <a:spAutoFit/>
            </a:bodyPr>
            <a:lstStyle/>
            <a:p>
              <a:r>
                <a:rPr lang="en-US" b="1" smtClean="0">
                  <a:solidFill>
                    <a:srgbClr val="0000CC"/>
                  </a:solidFill>
                </a:rPr>
                <a:t>A’s Service2</a:t>
              </a:r>
              <a:endParaRPr lang="en-US" b="1">
                <a:solidFill>
                  <a:srgbClr val="0000CC"/>
                </a:solidFill>
              </a:endParaRPr>
            </a:p>
          </p:txBody>
        </p:sp>
      </p:grpSp>
      <p:sp>
        <p:nvSpPr>
          <p:cNvPr id="144" name="Bent Arrow 143"/>
          <p:cNvSpPr/>
          <p:nvPr/>
        </p:nvSpPr>
        <p:spPr>
          <a:xfrm rot="10800000">
            <a:off x="6934200" y="4800599"/>
            <a:ext cx="685800" cy="838199"/>
          </a:xfrm>
          <a:prstGeom prst="bentArrow">
            <a:avLst>
              <a:gd name="adj1" fmla="val 16919"/>
              <a:gd name="adj2" fmla="val 25000"/>
              <a:gd name="adj3" fmla="val 25000"/>
              <a:gd name="adj4" fmla="val 4375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49" name="TextBox 148"/>
          <p:cNvSpPr txBox="1"/>
          <p:nvPr/>
        </p:nvSpPr>
        <p:spPr>
          <a:xfrm>
            <a:off x="566911" y="4267200"/>
            <a:ext cx="2404889" cy="369332"/>
          </a:xfrm>
          <a:prstGeom prst="rect">
            <a:avLst/>
          </a:prstGeom>
          <a:noFill/>
        </p:spPr>
        <p:txBody>
          <a:bodyPr wrap="none" rtlCol="0">
            <a:spAutoFit/>
          </a:bodyPr>
          <a:lstStyle/>
          <a:p>
            <a:r>
              <a:rPr lang="en-US" u="sng" smtClean="0"/>
              <a:t>UC1: Sequence diagram</a:t>
            </a:r>
            <a:endParaRPr lang="en-US" u="sng"/>
          </a:p>
        </p:txBody>
      </p:sp>
      <p:grpSp>
        <p:nvGrpSpPr>
          <p:cNvPr id="68" name="Group 67"/>
          <p:cNvGrpSpPr/>
          <p:nvPr/>
        </p:nvGrpSpPr>
        <p:grpSpPr>
          <a:xfrm>
            <a:off x="533400" y="990600"/>
            <a:ext cx="4572000" cy="1524000"/>
            <a:chOff x="533400" y="838200"/>
            <a:chExt cx="4572000" cy="1524000"/>
          </a:xfrm>
        </p:grpSpPr>
        <p:grpSp>
          <p:nvGrpSpPr>
            <p:cNvPr id="145" name="Group 144"/>
            <p:cNvGrpSpPr/>
            <p:nvPr/>
          </p:nvGrpSpPr>
          <p:grpSpPr>
            <a:xfrm>
              <a:off x="1295400" y="838200"/>
              <a:ext cx="3810000" cy="1524000"/>
              <a:chOff x="990600" y="914400"/>
              <a:chExt cx="3810000" cy="1524000"/>
            </a:xfrm>
          </p:grpSpPr>
          <p:sp>
            <p:nvSpPr>
              <p:cNvPr id="16" name="Rounded Rectangle 15"/>
              <p:cNvSpPr/>
              <p:nvPr/>
            </p:nvSpPr>
            <p:spPr>
              <a:xfrm>
                <a:off x="3048000" y="1905000"/>
                <a:ext cx="1752600" cy="533400"/>
              </a:xfrm>
              <a:prstGeom prst="round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X</a:t>
                </a:r>
                <a:endParaRPr lang="en-US" b="1">
                  <a:solidFill>
                    <a:srgbClr val="0000CC"/>
                  </a:solidFill>
                </a:endParaRPr>
              </a:p>
            </p:txBody>
          </p:sp>
          <p:sp>
            <p:nvSpPr>
              <p:cNvPr id="17" name="Rounded Rectangle 16"/>
              <p:cNvSpPr/>
              <p:nvPr/>
            </p:nvSpPr>
            <p:spPr>
              <a:xfrm>
                <a:off x="3276600" y="914400"/>
                <a:ext cx="129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CC"/>
                    </a:solidFill>
                  </a:rPr>
                  <a:t>Z</a:t>
                </a:r>
                <a:endParaRPr lang="en-US">
                  <a:solidFill>
                    <a:srgbClr val="0000CC"/>
                  </a:solidFill>
                </a:endParaRPr>
              </a:p>
            </p:txBody>
          </p:sp>
          <p:sp>
            <p:nvSpPr>
              <p:cNvPr id="18" name="Rounded Rectangle 17"/>
              <p:cNvSpPr/>
              <p:nvPr/>
            </p:nvSpPr>
            <p:spPr>
              <a:xfrm>
                <a:off x="990600" y="1905000"/>
                <a:ext cx="1295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CC"/>
                    </a:solidFill>
                  </a:rPr>
                  <a:t>Y</a:t>
                </a:r>
                <a:endParaRPr lang="en-US">
                  <a:solidFill>
                    <a:srgbClr val="0000CC"/>
                  </a:solidFill>
                </a:endParaRPr>
              </a:p>
            </p:txBody>
          </p:sp>
          <p:cxnSp>
            <p:nvCxnSpPr>
              <p:cNvPr id="22" name="Straight Connector 21"/>
              <p:cNvCxnSpPr>
                <a:stCxn id="17" idx="2"/>
                <a:endCxn id="16" idx="0"/>
              </p:cNvCxnSpPr>
              <p:nvPr/>
            </p:nvCxnSpPr>
            <p:spPr>
              <a:xfrm rot="5400000">
                <a:off x="3657600" y="1638300"/>
                <a:ext cx="5334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1"/>
                <a:endCxn id="18" idx="3"/>
              </p:cNvCxnSpPr>
              <p:nvPr/>
            </p:nvCxnSpPr>
            <p:spPr>
              <a:xfrm rot="10800000">
                <a:off x="2286000" y="2171700"/>
                <a:ext cx="7620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438401" y="1981200"/>
                <a:ext cx="457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2438401" y="2360611"/>
                <a:ext cx="381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56806" y="1600200"/>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3922413" y="1608642"/>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810164" y="2018144"/>
                <a:ext cx="533400" cy="3048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533400" y="990600"/>
              <a:ext cx="2209800" cy="646331"/>
            </a:xfrm>
            <a:prstGeom prst="rect">
              <a:avLst/>
            </a:prstGeom>
            <a:noFill/>
          </p:spPr>
          <p:txBody>
            <a:bodyPr wrap="square" rtlCol="0">
              <a:spAutoFit/>
            </a:bodyPr>
            <a:lstStyle/>
            <a:p>
              <a:r>
                <a:rPr lang="en-US" smtClean="0"/>
                <a:t>Môi trường cộng tác của hệ thống X</a:t>
              </a:r>
              <a:endParaRPr lang="en-US"/>
            </a:p>
          </p:txBody>
        </p:sp>
      </p:grpSp>
      <p:sp>
        <p:nvSpPr>
          <p:cNvPr id="67" name="TextBox 66"/>
          <p:cNvSpPr txBox="1"/>
          <p:nvPr/>
        </p:nvSpPr>
        <p:spPr>
          <a:xfrm>
            <a:off x="494865" y="838200"/>
            <a:ext cx="2553135" cy="369332"/>
          </a:xfrm>
          <a:prstGeom prst="rect">
            <a:avLst/>
          </a:prstGeom>
          <a:noFill/>
        </p:spPr>
        <p:txBody>
          <a:bodyPr wrap="none" rtlCol="0">
            <a:spAutoFit/>
          </a:bodyPr>
          <a:lstStyle/>
          <a:p>
            <a:r>
              <a:rPr lang="en-US" u="sng" smtClean="0"/>
              <a:t>Communication diagram:</a:t>
            </a:r>
            <a:endParaRPr lang="en-US" u="sng"/>
          </a:p>
        </p:txBody>
      </p:sp>
      <p:sp>
        <p:nvSpPr>
          <p:cNvPr id="73" name="TextBox 72"/>
          <p:cNvSpPr txBox="1"/>
          <p:nvPr/>
        </p:nvSpPr>
        <p:spPr>
          <a:xfrm>
            <a:off x="595626" y="2819400"/>
            <a:ext cx="1766574" cy="369332"/>
          </a:xfrm>
          <a:prstGeom prst="rect">
            <a:avLst/>
          </a:prstGeom>
          <a:noFill/>
        </p:spPr>
        <p:txBody>
          <a:bodyPr wrap="none" rtlCol="0">
            <a:spAutoFit/>
          </a:bodyPr>
          <a:lstStyle/>
          <a:p>
            <a:r>
              <a:rPr lang="en-US" u="sng" smtClean="0"/>
              <a:t>Usecase diagram</a:t>
            </a:r>
            <a:endParaRPr lang="en-US" u="sn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solidFill>
                  <a:srgbClr val="00B050"/>
                </a:solidFill>
              </a:rPr>
              <a:t>Ví dụ PM “Quản lý tài khoản ngân hàng”</a:t>
            </a:r>
            <a:endParaRPr lang="en-US">
              <a:solidFill>
                <a:srgbClr val="00B050"/>
              </a:solidFill>
            </a:endParaRPr>
          </a:p>
        </p:txBody>
      </p:sp>
      <p:sp>
        <p:nvSpPr>
          <p:cNvPr id="57" name="Slide Number Placeholder 65"/>
          <p:cNvSpPr>
            <a:spLocks noGrp="1"/>
          </p:cNvSpPr>
          <p:nvPr>
            <p:ph type="sldNum" sz="quarter" idx="4"/>
          </p:nvPr>
        </p:nvSpPr>
        <p:spPr>
          <a:xfrm>
            <a:off x="8686800" y="0"/>
            <a:ext cx="457200" cy="609600"/>
          </a:xfrm>
        </p:spPr>
        <p:txBody>
          <a:bodyPr/>
          <a:lstStyle/>
          <a:p>
            <a:fld id="{B6F15528-21DE-4FAA-801E-634DDDAF4B2B}" type="slidenum">
              <a:rPr lang="en-US" smtClean="0"/>
              <a:pPr/>
              <a:t>14</a:t>
            </a:fld>
            <a:endParaRPr lang="en-US"/>
          </a:p>
        </p:txBody>
      </p:sp>
      <p:grpSp>
        <p:nvGrpSpPr>
          <p:cNvPr id="62" name="Group 61"/>
          <p:cNvGrpSpPr/>
          <p:nvPr/>
        </p:nvGrpSpPr>
        <p:grpSpPr>
          <a:xfrm>
            <a:off x="381000" y="1524000"/>
            <a:ext cx="8382000" cy="5029200"/>
            <a:chOff x="381000" y="1143000"/>
            <a:chExt cx="8382000" cy="5029200"/>
          </a:xfrm>
        </p:grpSpPr>
        <p:grpSp>
          <p:nvGrpSpPr>
            <p:cNvPr id="3" name="Group 59"/>
            <p:cNvGrpSpPr>
              <a:grpSpLocks/>
            </p:cNvGrpSpPr>
            <p:nvPr/>
          </p:nvGrpSpPr>
          <p:grpSpPr bwMode="auto">
            <a:xfrm>
              <a:off x="381000" y="1803552"/>
              <a:ext cx="3259138" cy="2979533"/>
              <a:chOff x="465" y="624"/>
              <a:chExt cx="2053" cy="1997"/>
            </a:xfrm>
          </p:grpSpPr>
          <p:sp>
            <p:nvSpPr>
              <p:cNvPr id="22553" name="Text Box 20"/>
              <p:cNvSpPr txBox="1">
                <a:spLocks noChangeArrowheads="1"/>
              </p:cNvSpPr>
              <p:nvPr/>
            </p:nvSpPr>
            <p:spPr bwMode="auto">
              <a:xfrm>
                <a:off x="840" y="1111"/>
                <a:ext cx="1245" cy="269"/>
              </a:xfrm>
              <a:prstGeom prst="rect">
                <a:avLst/>
              </a:prstGeom>
              <a:noFill/>
              <a:ln w="9525">
                <a:noFill/>
                <a:miter lim="800000"/>
                <a:headEnd/>
                <a:tailEnd/>
              </a:ln>
            </p:spPr>
            <p:txBody>
              <a:bodyPr wrap="none">
                <a:spAutoFit/>
              </a:bodyPr>
              <a:lstStyle/>
              <a:p>
                <a:r>
                  <a:rPr lang="en-US" sz="2200"/>
                  <a:t>Bank Employee</a:t>
                </a:r>
              </a:p>
            </p:txBody>
          </p:sp>
          <p:sp>
            <p:nvSpPr>
              <p:cNvPr id="22554" name="Text Box 21"/>
              <p:cNvSpPr txBox="1">
                <a:spLocks noChangeArrowheads="1"/>
              </p:cNvSpPr>
              <p:nvPr/>
            </p:nvSpPr>
            <p:spPr bwMode="auto">
              <a:xfrm>
                <a:off x="465" y="2352"/>
                <a:ext cx="952" cy="269"/>
              </a:xfrm>
              <a:prstGeom prst="rect">
                <a:avLst/>
              </a:prstGeom>
              <a:noFill/>
              <a:ln w="9525">
                <a:noFill/>
                <a:miter lim="800000"/>
                <a:headEnd/>
                <a:tailEnd/>
              </a:ln>
            </p:spPr>
            <p:txBody>
              <a:bodyPr wrap="none">
                <a:spAutoFit/>
              </a:bodyPr>
              <a:lstStyle/>
              <a:p>
                <a:r>
                  <a:rPr lang="en-US" sz="2200"/>
                  <a:t>Bank Teller</a:t>
                </a:r>
              </a:p>
            </p:txBody>
          </p:sp>
          <p:sp>
            <p:nvSpPr>
              <p:cNvPr id="22555" name="Text Box 22"/>
              <p:cNvSpPr txBox="1">
                <a:spLocks noChangeArrowheads="1"/>
              </p:cNvSpPr>
              <p:nvPr/>
            </p:nvSpPr>
            <p:spPr bwMode="auto">
              <a:xfrm>
                <a:off x="1362" y="2332"/>
                <a:ext cx="1156" cy="269"/>
              </a:xfrm>
              <a:prstGeom prst="rect">
                <a:avLst/>
              </a:prstGeom>
              <a:noFill/>
              <a:ln w="9525">
                <a:noFill/>
                <a:miter lim="800000"/>
                <a:headEnd/>
                <a:tailEnd/>
              </a:ln>
            </p:spPr>
            <p:txBody>
              <a:bodyPr wrap="none">
                <a:spAutoFit/>
              </a:bodyPr>
              <a:lstStyle/>
              <a:p>
                <a:r>
                  <a:rPr lang="en-US" sz="2200"/>
                  <a:t>Bank Manager</a:t>
                </a:r>
              </a:p>
            </p:txBody>
          </p:sp>
          <p:sp>
            <p:nvSpPr>
              <p:cNvPr id="22556" name="AutoShape 23"/>
              <p:cNvSpPr>
                <a:spLocks noChangeArrowheads="1"/>
              </p:cNvSpPr>
              <p:nvPr/>
            </p:nvSpPr>
            <p:spPr bwMode="auto">
              <a:xfrm>
                <a:off x="1213" y="1363"/>
                <a:ext cx="136" cy="192"/>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22557" name="Line 24"/>
              <p:cNvSpPr>
                <a:spLocks noChangeShapeType="1"/>
              </p:cNvSpPr>
              <p:nvPr/>
            </p:nvSpPr>
            <p:spPr bwMode="auto">
              <a:xfrm>
                <a:off x="1281" y="1555"/>
                <a:ext cx="0" cy="129"/>
              </a:xfrm>
              <a:prstGeom prst="line">
                <a:avLst/>
              </a:prstGeom>
              <a:noFill/>
              <a:ln w="9525">
                <a:solidFill>
                  <a:schemeClr val="tx1"/>
                </a:solidFill>
                <a:round/>
                <a:headEnd/>
                <a:tailEnd/>
              </a:ln>
            </p:spPr>
            <p:txBody>
              <a:bodyPr/>
              <a:lstStyle/>
              <a:p>
                <a:endParaRPr lang="en-US"/>
              </a:p>
            </p:txBody>
          </p:sp>
          <p:cxnSp>
            <p:nvCxnSpPr>
              <p:cNvPr id="22558" name="AutoShape 25"/>
              <p:cNvCxnSpPr>
                <a:cxnSpLocks noChangeShapeType="1"/>
                <a:stCxn id="22557" idx="1"/>
                <a:endCxn id="22578" idx="3"/>
              </p:cNvCxnSpPr>
              <p:nvPr/>
            </p:nvCxnSpPr>
            <p:spPr bwMode="auto">
              <a:xfrm flipH="1">
                <a:off x="975" y="1684"/>
                <a:ext cx="306" cy="417"/>
              </a:xfrm>
              <a:prstGeom prst="straightConnector1">
                <a:avLst/>
              </a:prstGeom>
              <a:noFill/>
              <a:ln w="9525">
                <a:solidFill>
                  <a:schemeClr val="tx1"/>
                </a:solidFill>
                <a:round/>
                <a:headEnd/>
                <a:tailEnd/>
              </a:ln>
            </p:spPr>
          </p:cxnSp>
          <p:cxnSp>
            <p:nvCxnSpPr>
              <p:cNvPr id="22559" name="AutoShape 26"/>
              <p:cNvCxnSpPr>
                <a:cxnSpLocks noChangeShapeType="1"/>
                <a:stCxn id="22557" idx="1"/>
                <a:endCxn id="22571" idx="1"/>
              </p:cNvCxnSpPr>
              <p:nvPr/>
            </p:nvCxnSpPr>
            <p:spPr bwMode="auto">
              <a:xfrm>
                <a:off x="1281" y="1684"/>
                <a:ext cx="374" cy="385"/>
              </a:xfrm>
              <a:prstGeom prst="straightConnector1">
                <a:avLst/>
              </a:prstGeom>
              <a:noFill/>
              <a:ln w="9525">
                <a:solidFill>
                  <a:schemeClr val="tx1"/>
                </a:solidFill>
                <a:round/>
                <a:headEnd/>
                <a:tailEnd/>
              </a:ln>
            </p:spPr>
          </p:cxnSp>
          <p:grpSp>
            <p:nvGrpSpPr>
              <p:cNvPr id="4" name="Group 27"/>
              <p:cNvGrpSpPr>
                <a:grpSpLocks/>
              </p:cNvGrpSpPr>
              <p:nvPr/>
            </p:nvGrpSpPr>
            <p:grpSpPr bwMode="auto">
              <a:xfrm>
                <a:off x="703" y="1844"/>
                <a:ext cx="272" cy="514"/>
                <a:chOff x="567" y="2976"/>
                <a:chExt cx="363" cy="726"/>
              </a:xfrm>
            </p:grpSpPr>
            <p:grpSp>
              <p:nvGrpSpPr>
                <p:cNvPr id="5" name="Group 28"/>
                <p:cNvGrpSpPr>
                  <a:grpSpLocks/>
                </p:cNvGrpSpPr>
                <p:nvPr/>
              </p:nvGrpSpPr>
              <p:grpSpPr bwMode="auto">
                <a:xfrm>
                  <a:off x="657" y="3051"/>
                  <a:ext cx="182" cy="590"/>
                  <a:chOff x="476" y="1706"/>
                  <a:chExt cx="181" cy="590"/>
                </a:xfrm>
              </p:grpSpPr>
              <p:sp>
                <p:nvSpPr>
                  <p:cNvPr id="22579" name="Oval 29"/>
                  <p:cNvSpPr>
                    <a:spLocks noChangeArrowheads="1"/>
                  </p:cNvSpPr>
                  <p:nvPr/>
                </p:nvSpPr>
                <p:spPr bwMode="auto">
                  <a:xfrm>
                    <a:off x="476" y="1706"/>
                    <a:ext cx="181" cy="182"/>
                  </a:xfrm>
                  <a:prstGeom prst="ellipse">
                    <a:avLst/>
                  </a:prstGeom>
                  <a:noFill/>
                  <a:ln w="9525">
                    <a:solidFill>
                      <a:schemeClr val="tx1"/>
                    </a:solidFill>
                    <a:round/>
                    <a:headEnd/>
                    <a:tailEnd/>
                  </a:ln>
                </p:spPr>
                <p:txBody>
                  <a:bodyPr wrap="none" anchor="ctr"/>
                  <a:lstStyle/>
                  <a:p>
                    <a:endParaRPr lang="en-US"/>
                  </a:p>
                </p:txBody>
              </p:sp>
              <p:sp>
                <p:nvSpPr>
                  <p:cNvPr id="22580" name="Line 30"/>
                  <p:cNvSpPr>
                    <a:spLocks noChangeShapeType="1"/>
                  </p:cNvSpPr>
                  <p:nvPr/>
                </p:nvSpPr>
                <p:spPr bwMode="auto">
                  <a:xfrm>
                    <a:off x="567" y="1888"/>
                    <a:ext cx="0" cy="272"/>
                  </a:xfrm>
                  <a:prstGeom prst="line">
                    <a:avLst/>
                  </a:prstGeom>
                  <a:noFill/>
                  <a:ln w="9525">
                    <a:solidFill>
                      <a:schemeClr val="tx1"/>
                    </a:solidFill>
                    <a:round/>
                    <a:headEnd/>
                    <a:tailEnd/>
                  </a:ln>
                </p:spPr>
                <p:txBody>
                  <a:bodyPr/>
                  <a:lstStyle/>
                  <a:p>
                    <a:endParaRPr lang="en-US"/>
                  </a:p>
                </p:txBody>
              </p:sp>
              <p:sp>
                <p:nvSpPr>
                  <p:cNvPr id="22581" name="Line 31"/>
                  <p:cNvSpPr>
                    <a:spLocks noChangeShapeType="1"/>
                  </p:cNvSpPr>
                  <p:nvPr/>
                </p:nvSpPr>
                <p:spPr bwMode="auto">
                  <a:xfrm>
                    <a:off x="476" y="1979"/>
                    <a:ext cx="181" cy="0"/>
                  </a:xfrm>
                  <a:prstGeom prst="line">
                    <a:avLst/>
                  </a:prstGeom>
                  <a:noFill/>
                  <a:ln w="9525">
                    <a:solidFill>
                      <a:schemeClr val="tx1"/>
                    </a:solidFill>
                    <a:round/>
                    <a:headEnd/>
                    <a:tailEnd/>
                  </a:ln>
                </p:spPr>
                <p:txBody>
                  <a:bodyPr/>
                  <a:lstStyle/>
                  <a:p>
                    <a:endParaRPr lang="en-US"/>
                  </a:p>
                </p:txBody>
              </p:sp>
              <p:sp>
                <p:nvSpPr>
                  <p:cNvPr id="22582" name="Line 32"/>
                  <p:cNvSpPr>
                    <a:spLocks noChangeShapeType="1"/>
                  </p:cNvSpPr>
                  <p:nvPr/>
                </p:nvSpPr>
                <p:spPr bwMode="auto">
                  <a:xfrm flipH="1">
                    <a:off x="476" y="2160"/>
                    <a:ext cx="91" cy="136"/>
                  </a:xfrm>
                  <a:prstGeom prst="line">
                    <a:avLst/>
                  </a:prstGeom>
                  <a:noFill/>
                  <a:ln w="9525">
                    <a:solidFill>
                      <a:schemeClr val="tx1"/>
                    </a:solidFill>
                    <a:round/>
                    <a:headEnd/>
                    <a:tailEnd/>
                  </a:ln>
                </p:spPr>
                <p:txBody>
                  <a:bodyPr/>
                  <a:lstStyle/>
                  <a:p>
                    <a:endParaRPr lang="en-US"/>
                  </a:p>
                </p:txBody>
              </p:sp>
              <p:sp>
                <p:nvSpPr>
                  <p:cNvPr id="22583" name="Line 33"/>
                  <p:cNvSpPr>
                    <a:spLocks noChangeShapeType="1"/>
                  </p:cNvSpPr>
                  <p:nvPr/>
                </p:nvSpPr>
                <p:spPr bwMode="auto">
                  <a:xfrm>
                    <a:off x="567" y="2160"/>
                    <a:ext cx="90" cy="136"/>
                  </a:xfrm>
                  <a:prstGeom prst="line">
                    <a:avLst/>
                  </a:prstGeom>
                  <a:noFill/>
                  <a:ln w="9525">
                    <a:solidFill>
                      <a:schemeClr val="tx1"/>
                    </a:solidFill>
                    <a:round/>
                    <a:headEnd/>
                    <a:tailEnd/>
                  </a:ln>
                </p:spPr>
                <p:txBody>
                  <a:bodyPr/>
                  <a:lstStyle/>
                  <a:p>
                    <a:endParaRPr lang="en-US"/>
                  </a:p>
                </p:txBody>
              </p:sp>
            </p:grpSp>
            <p:sp>
              <p:nvSpPr>
                <p:cNvPr id="22578" name="Rectangle 34"/>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a:p>
              </p:txBody>
            </p:sp>
          </p:grpSp>
          <p:grpSp>
            <p:nvGrpSpPr>
              <p:cNvPr id="6" name="Group 35"/>
              <p:cNvGrpSpPr>
                <a:grpSpLocks/>
              </p:cNvGrpSpPr>
              <p:nvPr/>
            </p:nvGrpSpPr>
            <p:grpSpPr bwMode="auto">
              <a:xfrm>
                <a:off x="1655" y="1812"/>
                <a:ext cx="272" cy="514"/>
                <a:chOff x="567" y="2976"/>
                <a:chExt cx="363" cy="726"/>
              </a:xfrm>
            </p:grpSpPr>
            <p:grpSp>
              <p:nvGrpSpPr>
                <p:cNvPr id="7" name="Group 36"/>
                <p:cNvGrpSpPr>
                  <a:grpSpLocks/>
                </p:cNvGrpSpPr>
                <p:nvPr/>
              </p:nvGrpSpPr>
              <p:grpSpPr bwMode="auto">
                <a:xfrm>
                  <a:off x="657" y="3051"/>
                  <a:ext cx="182" cy="590"/>
                  <a:chOff x="476" y="1706"/>
                  <a:chExt cx="181" cy="590"/>
                </a:xfrm>
              </p:grpSpPr>
              <p:sp>
                <p:nvSpPr>
                  <p:cNvPr id="22572" name="Oval 37"/>
                  <p:cNvSpPr>
                    <a:spLocks noChangeArrowheads="1"/>
                  </p:cNvSpPr>
                  <p:nvPr/>
                </p:nvSpPr>
                <p:spPr bwMode="auto">
                  <a:xfrm>
                    <a:off x="476" y="1706"/>
                    <a:ext cx="181" cy="182"/>
                  </a:xfrm>
                  <a:prstGeom prst="ellipse">
                    <a:avLst/>
                  </a:prstGeom>
                  <a:noFill/>
                  <a:ln w="9525">
                    <a:solidFill>
                      <a:schemeClr val="tx1"/>
                    </a:solidFill>
                    <a:round/>
                    <a:headEnd/>
                    <a:tailEnd/>
                  </a:ln>
                </p:spPr>
                <p:txBody>
                  <a:bodyPr wrap="none" anchor="ctr"/>
                  <a:lstStyle/>
                  <a:p>
                    <a:endParaRPr lang="en-US"/>
                  </a:p>
                </p:txBody>
              </p:sp>
              <p:sp>
                <p:nvSpPr>
                  <p:cNvPr id="22573" name="Line 38"/>
                  <p:cNvSpPr>
                    <a:spLocks noChangeShapeType="1"/>
                  </p:cNvSpPr>
                  <p:nvPr/>
                </p:nvSpPr>
                <p:spPr bwMode="auto">
                  <a:xfrm>
                    <a:off x="567" y="1888"/>
                    <a:ext cx="0" cy="272"/>
                  </a:xfrm>
                  <a:prstGeom prst="line">
                    <a:avLst/>
                  </a:prstGeom>
                  <a:noFill/>
                  <a:ln w="9525">
                    <a:solidFill>
                      <a:schemeClr val="tx1"/>
                    </a:solidFill>
                    <a:round/>
                    <a:headEnd/>
                    <a:tailEnd/>
                  </a:ln>
                </p:spPr>
                <p:txBody>
                  <a:bodyPr/>
                  <a:lstStyle/>
                  <a:p>
                    <a:endParaRPr lang="en-US"/>
                  </a:p>
                </p:txBody>
              </p:sp>
              <p:sp>
                <p:nvSpPr>
                  <p:cNvPr id="22574" name="Line 39"/>
                  <p:cNvSpPr>
                    <a:spLocks noChangeShapeType="1"/>
                  </p:cNvSpPr>
                  <p:nvPr/>
                </p:nvSpPr>
                <p:spPr bwMode="auto">
                  <a:xfrm>
                    <a:off x="476" y="1979"/>
                    <a:ext cx="181" cy="0"/>
                  </a:xfrm>
                  <a:prstGeom prst="line">
                    <a:avLst/>
                  </a:prstGeom>
                  <a:noFill/>
                  <a:ln w="9525">
                    <a:solidFill>
                      <a:schemeClr val="tx1"/>
                    </a:solidFill>
                    <a:round/>
                    <a:headEnd/>
                    <a:tailEnd/>
                  </a:ln>
                </p:spPr>
                <p:txBody>
                  <a:bodyPr/>
                  <a:lstStyle/>
                  <a:p>
                    <a:endParaRPr lang="en-US"/>
                  </a:p>
                </p:txBody>
              </p:sp>
              <p:sp>
                <p:nvSpPr>
                  <p:cNvPr id="22575" name="Line 40"/>
                  <p:cNvSpPr>
                    <a:spLocks noChangeShapeType="1"/>
                  </p:cNvSpPr>
                  <p:nvPr/>
                </p:nvSpPr>
                <p:spPr bwMode="auto">
                  <a:xfrm flipH="1">
                    <a:off x="476" y="2160"/>
                    <a:ext cx="91" cy="136"/>
                  </a:xfrm>
                  <a:prstGeom prst="line">
                    <a:avLst/>
                  </a:prstGeom>
                  <a:noFill/>
                  <a:ln w="9525">
                    <a:solidFill>
                      <a:schemeClr val="tx1"/>
                    </a:solidFill>
                    <a:round/>
                    <a:headEnd/>
                    <a:tailEnd/>
                  </a:ln>
                </p:spPr>
                <p:txBody>
                  <a:bodyPr/>
                  <a:lstStyle/>
                  <a:p>
                    <a:endParaRPr lang="en-US"/>
                  </a:p>
                </p:txBody>
              </p:sp>
              <p:sp>
                <p:nvSpPr>
                  <p:cNvPr id="22576" name="Line 41"/>
                  <p:cNvSpPr>
                    <a:spLocks noChangeShapeType="1"/>
                  </p:cNvSpPr>
                  <p:nvPr/>
                </p:nvSpPr>
                <p:spPr bwMode="auto">
                  <a:xfrm>
                    <a:off x="567" y="2160"/>
                    <a:ext cx="90" cy="136"/>
                  </a:xfrm>
                  <a:prstGeom prst="line">
                    <a:avLst/>
                  </a:prstGeom>
                  <a:noFill/>
                  <a:ln w="9525">
                    <a:solidFill>
                      <a:schemeClr val="tx1"/>
                    </a:solidFill>
                    <a:round/>
                    <a:headEnd/>
                    <a:tailEnd/>
                  </a:ln>
                </p:spPr>
                <p:txBody>
                  <a:bodyPr/>
                  <a:lstStyle/>
                  <a:p>
                    <a:endParaRPr lang="en-US"/>
                  </a:p>
                </p:txBody>
              </p:sp>
            </p:grpSp>
            <p:sp>
              <p:nvSpPr>
                <p:cNvPr id="22571" name="Rectangle 42"/>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a:p>
              </p:txBody>
            </p:sp>
          </p:grpSp>
          <p:grpSp>
            <p:nvGrpSpPr>
              <p:cNvPr id="8" name="Group 43"/>
              <p:cNvGrpSpPr>
                <a:grpSpLocks/>
              </p:cNvGrpSpPr>
              <p:nvPr/>
            </p:nvGrpSpPr>
            <p:grpSpPr bwMode="auto">
              <a:xfrm>
                <a:off x="1144" y="624"/>
                <a:ext cx="272" cy="514"/>
                <a:chOff x="567" y="2976"/>
                <a:chExt cx="363" cy="726"/>
              </a:xfrm>
            </p:grpSpPr>
            <p:grpSp>
              <p:nvGrpSpPr>
                <p:cNvPr id="9" name="Group 44"/>
                <p:cNvGrpSpPr>
                  <a:grpSpLocks/>
                </p:cNvGrpSpPr>
                <p:nvPr/>
              </p:nvGrpSpPr>
              <p:grpSpPr bwMode="auto">
                <a:xfrm>
                  <a:off x="657" y="3051"/>
                  <a:ext cx="182" cy="590"/>
                  <a:chOff x="476" y="1706"/>
                  <a:chExt cx="181" cy="590"/>
                </a:xfrm>
              </p:grpSpPr>
              <p:sp>
                <p:nvSpPr>
                  <p:cNvPr id="22565" name="Oval 45"/>
                  <p:cNvSpPr>
                    <a:spLocks noChangeArrowheads="1"/>
                  </p:cNvSpPr>
                  <p:nvPr/>
                </p:nvSpPr>
                <p:spPr bwMode="auto">
                  <a:xfrm>
                    <a:off x="476" y="1706"/>
                    <a:ext cx="181" cy="182"/>
                  </a:xfrm>
                  <a:prstGeom prst="ellipse">
                    <a:avLst/>
                  </a:prstGeom>
                  <a:noFill/>
                  <a:ln w="9525">
                    <a:solidFill>
                      <a:schemeClr val="tx1"/>
                    </a:solidFill>
                    <a:round/>
                    <a:headEnd/>
                    <a:tailEnd/>
                  </a:ln>
                </p:spPr>
                <p:txBody>
                  <a:bodyPr wrap="none" anchor="ctr"/>
                  <a:lstStyle/>
                  <a:p>
                    <a:endParaRPr lang="en-US"/>
                  </a:p>
                </p:txBody>
              </p:sp>
              <p:sp>
                <p:nvSpPr>
                  <p:cNvPr id="22566" name="Line 46"/>
                  <p:cNvSpPr>
                    <a:spLocks noChangeShapeType="1"/>
                  </p:cNvSpPr>
                  <p:nvPr/>
                </p:nvSpPr>
                <p:spPr bwMode="auto">
                  <a:xfrm>
                    <a:off x="567" y="1888"/>
                    <a:ext cx="0" cy="272"/>
                  </a:xfrm>
                  <a:prstGeom prst="line">
                    <a:avLst/>
                  </a:prstGeom>
                  <a:noFill/>
                  <a:ln w="9525">
                    <a:solidFill>
                      <a:schemeClr val="tx1"/>
                    </a:solidFill>
                    <a:round/>
                    <a:headEnd/>
                    <a:tailEnd/>
                  </a:ln>
                </p:spPr>
                <p:txBody>
                  <a:bodyPr/>
                  <a:lstStyle/>
                  <a:p>
                    <a:endParaRPr lang="en-US"/>
                  </a:p>
                </p:txBody>
              </p:sp>
              <p:sp>
                <p:nvSpPr>
                  <p:cNvPr id="22567" name="Line 47"/>
                  <p:cNvSpPr>
                    <a:spLocks noChangeShapeType="1"/>
                  </p:cNvSpPr>
                  <p:nvPr/>
                </p:nvSpPr>
                <p:spPr bwMode="auto">
                  <a:xfrm>
                    <a:off x="476" y="1979"/>
                    <a:ext cx="181" cy="0"/>
                  </a:xfrm>
                  <a:prstGeom prst="line">
                    <a:avLst/>
                  </a:prstGeom>
                  <a:noFill/>
                  <a:ln w="9525">
                    <a:solidFill>
                      <a:schemeClr val="tx1"/>
                    </a:solidFill>
                    <a:round/>
                    <a:headEnd/>
                    <a:tailEnd/>
                  </a:ln>
                </p:spPr>
                <p:txBody>
                  <a:bodyPr/>
                  <a:lstStyle/>
                  <a:p>
                    <a:endParaRPr lang="en-US"/>
                  </a:p>
                </p:txBody>
              </p:sp>
              <p:sp>
                <p:nvSpPr>
                  <p:cNvPr id="22568" name="Line 48"/>
                  <p:cNvSpPr>
                    <a:spLocks noChangeShapeType="1"/>
                  </p:cNvSpPr>
                  <p:nvPr/>
                </p:nvSpPr>
                <p:spPr bwMode="auto">
                  <a:xfrm flipH="1">
                    <a:off x="476" y="2160"/>
                    <a:ext cx="91" cy="136"/>
                  </a:xfrm>
                  <a:prstGeom prst="line">
                    <a:avLst/>
                  </a:prstGeom>
                  <a:noFill/>
                  <a:ln w="9525">
                    <a:solidFill>
                      <a:schemeClr val="tx1"/>
                    </a:solidFill>
                    <a:round/>
                    <a:headEnd/>
                    <a:tailEnd/>
                  </a:ln>
                </p:spPr>
                <p:txBody>
                  <a:bodyPr/>
                  <a:lstStyle/>
                  <a:p>
                    <a:endParaRPr lang="en-US"/>
                  </a:p>
                </p:txBody>
              </p:sp>
              <p:sp>
                <p:nvSpPr>
                  <p:cNvPr id="22569" name="Line 49"/>
                  <p:cNvSpPr>
                    <a:spLocks noChangeShapeType="1"/>
                  </p:cNvSpPr>
                  <p:nvPr/>
                </p:nvSpPr>
                <p:spPr bwMode="auto">
                  <a:xfrm>
                    <a:off x="567" y="2160"/>
                    <a:ext cx="90" cy="136"/>
                  </a:xfrm>
                  <a:prstGeom prst="line">
                    <a:avLst/>
                  </a:prstGeom>
                  <a:noFill/>
                  <a:ln w="9525">
                    <a:solidFill>
                      <a:schemeClr val="tx1"/>
                    </a:solidFill>
                    <a:round/>
                    <a:headEnd/>
                    <a:tailEnd/>
                  </a:ln>
                </p:spPr>
                <p:txBody>
                  <a:bodyPr/>
                  <a:lstStyle/>
                  <a:p>
                    <a:endParaRPr lang="en-US"/>
                  </a:p>
                </p:txBody>
              </p:sp>
            </p:grpSp>
            <p:sp>
              <p:nvSpPr>
                <p:cNvPr id="22564" name="Rectangle 50"/>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a:p>
              </p:txBody>
            </p:sp>
          </p:grpSp>
        </p:grpSp>
        <p:sp>
          <p:nvSpPr>
            <p:cNvPr id="22535" name="Oval 4"/>
            <p:cNvSpPr>
              <a:spLocks noChangeArrowheads="1"/>
            </p:cNvSpPr>
            <p:nvPr/>
          </p:nvSpPr>
          <p:spPr bwMode="auto">
            <a:xfrm>
              <a:off x="5569956" y="3761062"/>
              <a:ext cx="1182688" cy="441633"/>
            </a:xfrm>
            <a:prstGeom prst="ellipse">
              <a:avLst/>
            </a:prstGeom>
            <a:noFill/>
            <a:ln w="9525">
              <a:solidFill>
                <a:schemeClr val="tx1"/>
              </a:solidFill>
              <a:round/>
              <a:headEnd/>
              <a:tailEnd/>
            </a:ln>
          </p:spPr>
          <p:txBody>
            <a:bodyPr wrap="none" anchor="ctr"/>
            <a:lstStyle/>
            <a:p>
              <a:endParaRPr lang="en-US"/>
            </a:p>
          </p:txBody>
        </p:sp>
        <p:sp>
          <p:nvSpPr>
            <p:cNvPr id="22536" name="Text Box 5"/>
            <p:cNvSpPr txBox="1">
              <a:spLocks noChangeArrowheads="1"/>
            </p:cNvSpPr>
            <p:nvPr/>
          </p:nvSpPr>
          <p:spPr bwMode="auto">
            <a:xfrm>
              <a:off x="5182606" y="3214989"/>
              <a:ext cx="2098675" cy="401349"/>
            </a:xfrm>
            <a:prstGeom prst="rect">
              <a:avLst/>
            </a:prstGeom>
            <a:noFill/>
            <a:ln w="9525">
              <a:noFill/>
              <a:miter lim="800000"/>
              <a:headEnd/>
              <a:tailEnd/>
            </a:ln>
          </p:spPr>
          <p:txBody>
            <a:bodyPr wrap="none">
              <a:spAutoFit/>
            </a:bodyPr>
            <a:lstStyle/>
            <a:p>
              <a:r>
                <a:rPr lang="en-US" sz="2200"/>
                <a:t>Manage Account</a:t>
              </a:r>
            </a:p>
          </p:txBody>
        </p:sp>
        <p:sp>
          <p:nvSpPr>
            <p:cNvPr id="22537" name="Oval 6"/>
            <p:cNvSpPr>
              <a:spLocks noChangeArrowheads="1"/>
            </p:cNvSpPr>
            <p:nvPr/>
          </p:nvSpPr>
          <p:spPr bwMode="auto">
            <a:xfrm>
              <a:off x="4438068" y="4980030"/>
              <a:ext cx="1182688" cy="441633"/>
            </a:xfrm>
            <a:prstGeom prst="ellipse">
              <a:avLst/>
            </a:prstGeom>
            <a:solidFill>
              <a:schemeClr val="bg1">
                <a:lumMod val="75000"/>
              </a:schemeClr>
            </a:solidFill>
            <a:ln w="9525">
              <a:solidFill>
                <a:schemeClr val="tx1"/>
              </a:solidFill>
              <a:round/>
              <a:headEnd/>
              <a:tailEnd/>
            </a:ln>
          </p:spPr>
          <p:txBody>
            <a:bodyPr wrap="none" anchor="ctr"/>
            <a:lstStyle/>
            <a:p>
              <a:endParaRPr lang="en-US"/>
            </a:p>
          </p:txBody>
        </p:sp>
        <p:sp>
          <p:nvSpPr>
            <p:cNvPr id="22538" name="Text Box 7"/>
            <p:cNvSpPr txBox="1">
              <a:spLocks noChangeArrowheads="1"/>
            </p:cNvSpPr>
            <p:nvPr/>
          </p:nvSpPr>
          <p:spPr bwMode="auto">
            <a:xfrm>
              <a:off x="4212643" y="5478359"/>
              <a:ext cx="1804988" cy="401349"/>
            </a:xfrm>
            <a:prstGeom prst="rect">
              <a:avLst/>
            </a:prstGeom>
            <a:noFill/>
            <a:ln w="9525">
              <a:noFill/>
              <a:miter lim="800000"/>
              <a:headEnd/>
              <a:tailEnd/>
            </a:ln>
          </p:spPr>
          <p:txBody>
            <a:bodyPr wrap="none">
              <a:spAutoFit/>
            </a:bodyPr>
            <a:lstStyle/>
            <a:p>
              <a:r>
                <a:rPr lang="en-US" sz="2200"/>
                <a:t>Open Account</a:t>
              </a:r>
            </a:p>
          </p:txBody>
        </p:sp>
        <p:sp>
          <p:nvSpPr>
            <p:cNvPr id="22539" name="Oval 8"/>
            <p:cNvSpPr>
              <a:spLocks noChangeArrowheads="1"/>
            </p:cNvSpPr>
            <p:nvPr/>
          </p:nvSpPr>
          <p:spPr bwMode="auto">
            <a:xfrm>
              <a:off x="6628818" y="4988982"/>
              <a:ext cx="1182688" cy="441633"/>
            </a:xfrm>
            <a:prstGeom prst="ellipse">
              <a:avLst/>
            </a:prstGeom>
            <a:noFill/>
            <a:ln w="9525">
              <a:solidFill>
                <a:schemeClr val="tx1"/>
              </a:solidFill>
              <a:round/>
              <a:headEnd/>
              <a:tailEnd/>
            </a:ln>
          </p:spPr>
          <p:txBody>
            <a:bodyPr wrap="none" anchor="ctr"/>
            <a:lstStyle/>
            <a:p>
              <a:endParaRPr lang="en-US"/>
            </a:p>
          </p:txBody>
        </p:sp>
        <p:sp>
          <p:nvSpPr>
            <p:cNvPr id="22540" name="Text Box 9"/>
            <p:cNvSpPr txBox="1">
              <a:spLocks noChangeArrowheads="1"/>
            </p:cNvSpPr>
            <p:nvPr/>
          </p:nvSpPr>
          <p:spPr bwMode="auto">
            <a:xfrm>
              <a:off x="6517693" y="5444043"/>
              <a:ext cx="1835150" cy="401349"/>
            </a:xfrm>
            <a:prstGeom prst="rect">
              <a:avLst/>
            </a:prstGeom>
            <a:noFill/>
            <a:ln w="9525">
              <a:noFill/>
              <a:miter lim="800000"/>
              <a:headEnd/>
              <a:tailEnd/>
            </a:ln>
          </p:spPr>
          <p:txBody>
            <a:bodyPr wrap="none">
              <a:spAutoFit/>
            </a:bodyPr>
            <a:lstStyle/>
            <a:p>
              <a:r>
                <a:rPr lang="en-US" sz="2200"/>
                <a:t>Close Account</a:t>
              </a:r>
            </a:p>
          </p:txBody>
        </p:sp>
        <p:sp>
          <p:nvSpPr>
            <p:cNvPr id="22543" name="AutoShape 12"/>
            <p:cNvSpPr>
              <a:spLocks noChangeArrowheads="1"/>
            </p:cNvSpPr>
            <p:nvPr/>
          </p:nvSpPr>
          <p:spPr bwMode="auto">
            <a:xfrm>
              <a:off x="6052556" y="4202695"/>
              <a:ext cx="223838" cy="220817"/>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22544" name="Line 13"/>
            <p:cNvSpPr>
              <a:spLocks noChangeShapeType="1"/>
            </p:cNvSpPr>
            <p:nvPr/>
          </p:nvSpPr>
          <p:spPr bwMode="auto">
            <a:xfrm>
              <a:off x="6165268" y="4422020"/>
              <a:ext cx="0" cy="220817"/>
            </a:xfrm>
            <a:prstGeom prst="line">
              <a:avLst/>
            </a:prstGeom>
            <a:noFill/>
            <a:ln w="9525">
              <a:solidFill>
                <a:schemeClr val="tx1"/>
              </a:solidFill>
              <a:round/>
              <a:headEnd/>
              <a:tailEnd/>
            </a:ln>
          </p:spPr>
          <p:txBody>
            <a:bodyPr/>
            <a:lstStyle/>
            <a:p>
              <a:endParaRPr lang="en-US"/>
            </a:p>
          </p:txBody>
        </p:sp>
        <p:cxnSp>
          <p:nvCxnSpPr>
            <p:cNvPr id="22545" name="AutoShape 14"/>
            <p:cNvCxnSpPr>
              <a:cxnSpLocks noChangeShapeType="1"/>
              <a:stCxn id="22537" idx="7"/>
              <a:endCxn id="22544" idx="1"/>
            </p:cNvCxnSpPr>
            <p:nvPr/>
          </p:nvCxnSpPr>
          <p:spPr bwMode="auto">
            <a:xfrm rot="5400000" flipH="1" flipV="1">
              <a:off x="5605025" y="4485482"/>
              <a:ext cx="401349" cy="717550"/>
            </a:xfrm>
            <a:prstGeom prst="straightConnector1">
              <a:avLst/>
            </a:prstGeom>
            <a:noFill/>
            <a:ln w="9525">
              <a:solidFill>
                <a:schemeClr val="tx1"/>
              </a:solidFill>
              <a:round/>
              <a:headEnd/>
              <a:tailEnd/>
            </a:ln>
          </p:spPr>
        </p:cxnSp>
        <p:cxnSp>
          <p:nvCxnSpPr>
            <p:cNvPr id="22546" name="AutoShape 15"/>
            <p:cNvCxnSpPr>
              <a:cxnSpLocks noChangeShapeType="1"/>
              <a:stCxn id="22539" idx="0"/>
              <a:endCxn id="22544" idx="1"/>
            </p:cNvCxnSpPr>
            <p:nvPr/>
          </p:nvCxnSpPr>
          <p:spPr bwMode="auto">
            <a:xfrm rot="16200000" flipV="1">
              <a:off x="6519246" y="4288859"/>
              <a:ext cx="346145" cy="1054100"/>
            </a:xfrm>
            <a:prstGeom prst="straightConnector1">
              <a:avLst/>
            </a:prstGeom>
            <a:noFill/>
            <a:ln w="9525">
              <a:solidFill>
                <a:schemeClr val="tx1"/>
              </a:solidFill>
              <a:round/>
              <a:headEnd/>
              <a:tailEnd/>
            </a:ln>
          </p:spPr>
        </p:cxnSp>
        <p:sp>
          <p:nvSpPr>
            <p:cNvPr id="22548" name="Oval 51"/>
            <p:cNvSpPr>
              <a:spLocks noChangeArrowheads="1"/>
            </p:cNvSpPr>
            <p:nvPr/>
          </p:nvSpPr>
          <p:spPr bwMode="auto">
            <a:xfrm>
              <a:off x="5576306" y="1943801"/>
              <a:ext cx="1133475" cy="480425"/>
            </a:xfrm>
            <a:prstGeom prst="ellipse">
              <a:avLst/>
            </a:prstGeom>
            <a:noFill/>
            <a:ln w="9525">
              <a:solidFill>
                <a:schemeClr val="tx1"/>
              </a:solidFill>
              <a:round/>
              <a:headEnd/>
              <a:tailEnd/>
            </a:ln>
          </p:spPr>
          <p:txBody>
            <a:bodyPr wrap="none" anchor="ctr"/>
            <a:lstStyle/>
            <a:p>
              <a:endParaRPr lang="en-US"/>
            </a:p>
          </p:txBody>
        </p:sp>
        <p:sp>
          <p:nvSpPr>
            <p:cNvPr id="22549" name="Text Box 52"/>
            <p:cNvSpPr txBox="1">
              <a:spLocks noChangeArrowheads="1"/>
            </p:cNvSpPr>
            <p:nvPr/>
          </p:nvSpPr>
          <p:spPr bwMode="auto">
            <a:xfrm>
              <a:off x="5120693" y="2407814"/>
              <a:ext cx="2116138" cy="401349"/>
            </a:xfrm>
            <a:prstGeom prst="rect">
              <a:avLst/>
            </a:prstGeom>
            <a:noFill/>
            <a:ln w="9525">
              <a:noFill/>
              <a:miter lim="800000"/>
              <a:headEnd/>
              <a:tailEnd/>
            </a:ln>
          </p:spPr>
          <p:txBody>
            <a:bodyPr wrap="none">
              <a:spAutoFit/>
            </a:bodyPr>
            <a:lstStyle/>
            <a:p>
              <a:r>
                <a:rPr lang="en-US" sz="2200"/>
                <a:t>Monitor Account</a:t>
              </a:r>
            </a:p>
          </p:txBody>
        </p:sp>
        <p:cxnSp>
          <p:nvCxnSpPr>
            <p:cNvPr id="22550" name="AutoShape 54"/>
            <p:cNvCxnSpPr>
              <a:cxnSpLocks noChangeShapeType="1"/>
              <a:stCxn id="22564" idx="3"/>
              <a:endCxn id="22548" idx="2"/>
            </p:cNvCxnSpPr>
            <p:nvPr/>
          </p:nvCxnSpPr>
          <p:spPr bwMode="auto">
            <a:xfrm flipV="1">
              <a:off x="1890713" y="2184014"/>
              <a:ext cx="3685593" cy="2983"/>
            </a:xfrm>
            <a:prstGeom prst="straightConnector1">
              <a:avLst/>
            </a:prstGeom>
            <a:noFill/>
            <a:ln w="9525">
              <a:solidFill>
                <a:schemeClr val="tx1"/>
              </a:solidFill>
              <a:round/>
              <a:headEnd/>
              <a:tailEnd/>
            </a:ln>
          </p:spPr>
        </p:cxnSp>
        <p:cxnSp>
          <p:nvCxnSpPr>
            <p:cNvPr id="22551" name="AutoShape 58"/>
            <p:cNvCxnSpPr>
              <a:cxnSpLocks noChangeShapeType="1"/>
              <a:stCxn id="22535" idx="2"/>
              <a:endCxn id="22571" idx="3"/>
            </p:cNvCxnSpPr>
            <p:nvPr/>
          </p:nvCxnSpPr>
          <p:spPr bwMode="auto">
            <a:xfrm rot="10800000">
              <a:off x="2701926" y="3959499"/>
              <a:ext cx="2868031" cy="22381"/>
            </a:xfrm>
            <a:prstGeom prst="straightConnector1">
              <a:avLst/>
            </a:prstGeom>
            <a:noFill/>
            <a:ln w="9525">
              <a:solidFill>
                <a:schemeClr val="tx1"/>
              </a:solidFill>
              <a:round/>
              <a:headEnd/>
              <a:tailEnd/>
            </a:ln>
          </p:spPr>
        </p:cxnSp>
        <p:sp>
          <p:nvSpPr>
            <p:cNvPr id="22552" name="Rectangle 61"/>
            <p:cNvSpPr>
              <a:spLocks noChangeArrowheads="1"/>
            </p:cNvSpPr>
            <p:nvPr/>
          </p:nvSpPr>
          <p:spPr bwMode="auto">
            <a:xfrm>
              <a:off x="4088818" y="1657336"/>
              <a:ext cx="4357688" cy="4429761"/>
            </a:xfrm>
            <a:prstGeom prst="roundRect">
              <a:avLst>
                <a:gd name="adj" fmla="val 9543"/>
              </a:avLst>
            </a:prstGeom>
            <a:noFill/>
            <a:ln w="9525">
              <a:solidFill>
                <a:schemeClr val="tx1"/>
              </a:solidFill>
              <a:prstDash val="dash"/>
              <a:miter lim="800000"/>
              <a:headEnd/>
              <a:tailEnd/>
            </a:ln>
          </p:spPr>
          <p:txBody>
            <a:bodyPr wrap="none" anchor="ctr"/>
            <a:lstStyle/>
            <a:p>
              <a:endParaRPr lang="en-US"/>
            </a:p>
          </p:txBody>
        </p:sp>
        <p:grpSp>
          <p:nvGrpSpPr>
            <p:cNvPr id="10" name="Group 54"/>
            <p:cNvGrpSpPr/>
            <p:nvPr/>
          </p:nvGrpSpPr>
          <p:grpSpPr>
            <a:xfrm>
              <a:off x="4303098" y="4515461"/>
              <a:ext cx="1500198" cy="1071570"/>
              <a:chOff x="4000496" y="4786322"/>
              <a:chExt cx="1500198" cy="1071570"/>
            </a:xfrm>
          </p:grpSpPr>
          <p:sp>
            <p:nvSpPr>
              <p:cNvPr id="52" name="Oval 51"/>
              <p:cNvSpPr/>
              <p:nvPr/>
            </p:nvSpPr>
            <p:spPr>
              <a:xfrm>
                <a:off x="4000496" y="4929198"/>
                <a:ext cx="1500198" cy="928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54" name="Down Arrow 53"/>
              <p:cNvSpPr/>
              <p:nvPr/>
            </p:nvSpPr>
            <p:spPr>
              <a:xfrm>
                <a:off x="4597400" y="4786322"/>
                <a:ext cx="285752" cy="42862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58" name="TextBox 57"/>
            <p:cNvSpPr txBox="1"/>
            <p:nvPr/>
          </p:nvSpPr>
          <p:spPr>
            <a:xfrm>
              <a:off x="3966609" y="1143000"/>
              <a:ext cx="4796391" cy="369332"/>
            </a:xfrm>
            <a:prstGeom prst="rect">
              <a:avLst/>
            </a:prstGeom>
            <a:noFill/>
          </p:spPr>
          <p:txBody>
            <a:bodyPr wrap="square" rtlCol="0">
              <a:spAutoFit/>
            </a:bodyPr>
            <a:lstStyle/>
            <a:p>
              <a:r>
                <a:rPr lang="en-US" smtClean="0">
                  <a:latin typeface="Arial Unicode MS" pitchFamily="34" charset="-128"/>
                  <a:ea typeface="Arial Unicode MS" pitchFamily="34" charset="-128"/>
                  <a:cs typeface="Arial Unicode MS" pitchFamily="34" charset="-128"/>
                </a:rPr>
                <a:t>PM “QUẢN LÝ TÀI KHOẢN NH”=HỆ THỐNG</a:t>
              </a:r>
              <a:endParaRPr lang="en-US">
                <a:latin typeface="Arial Unicode MS" pitchFamily="34" charset="-128"/>
                <a:ea typeface="Arial Unicode MS" pitchFamily="34" charset="-128"/>
                <a:cs typeface="Arial Unicode MS" pitchFamily="34" charset="-128"/>
              </a:endParaRPr>
            </a:p>
          </p:txBody>
        </p:sp>
        <p:sp>
          <p:nvSpPr>
            <p:cNvPr id="59" name="TextBox 58"/>
            <p:cNvSpPr txBox="1"/>
            <p:nvPr/>
          </p:nvSpPr>
          <p:spPr>
            <a:xfrm>
              <a:off x="537609" y="1143000"/>
              <a:ext cx="3044423" cy="369332"/>
            </a:xfrm>
            <a:prstGeom prst="rect">
              <a:avLst/>
            </a:prstGeom>
            <a:noFill/>
          </p:spPr>
          <p:txBody>
            <a:bodyPr wrap="none" rtlCol="0">
              <a:spAutoFit/>
            </a:bodyPr>
            <a:lstStyle/>
            <a:p>
              <a:r>
                <a:rPr lang="en-US" smtClean="0">
                  <a:latin typeface="Arial Unicode MS" pitchFamily="34" charset="-128"/>
                  <a:ea typeface="Arial Unicode MS" pitchFamily="34" charset="-128"/>
                  <a:cs typeface="Arial Unicode MS" pitchFamily="34" charset="-128"/>
                </a:rPr>
                <a:t>MÔI TRƯỜNG CỘNG TÁC </a:t>
              </a:r>
              <a:endParaRPr lang="en-US">
                <a:latin typeface="Arial Unicode MS" pitchFamily="34" charset="-128"/>
                <a:ea typeface="Arial Unicode MS" pitchFamily="34" charset="-128"/>
                <a:cs typeface="Arial Unicode MS" pitchFamily="34" charset="-128"/>
              </a:endParaRPr>
            </a:p>
          </p:txBody>
        </p:sp>
        <p:cxnSp>
          <p:nvCxnSpPr>
            <p:cNvPr id="61" name="Straight Connector 60"/>
            <p:cNvCxnSpPr/>
            <p:nvPr/>
          </p:nvCxnSpPr>
          <p:spPr>
            <a:xfrm rot="5400000">
              <a:off x="1296194" y="3656806"/>
              <a:ext cx="5029200"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304800" y="685800"/>
            <a:ext cx="2291781" cy="461665"/>
          </a:xfrm>
          <a:prstGeom prst="rect">
            <a:avLst/>
          </a:prstGeom>
          <a:noFill/>
        </p:spPr>
        <p:txBody>
          <a:bodyPr wrap="none" rtlCol="0">
            <a:spAutoFit/>
          </a:bodyPr>
          <a:lstStyle/>
          <a:p>
            <a:r>
              <a:rPr lang="en-US" sz="2400" u="sng" smtClean="0"/>
              <a:t>Usecase diagram</a:t>
            </a:r>
            <a:endParaRPr lang="en-US" sz="2400" u="sng"/>
          </a:p>
        </p:txBody>
      </p:sp>
    </p:spTree>
  </p:cSld>
  <p:clrMapOvr>
    <a:masterClrMapping/>
  </p:clrMapOvr>
  <p:transition advTm="1800000">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50"/>
                </a:solidFill>
              </a:rPr>
              <a:t>Open Account </a:t>
            </a:r>
            <a:r>
              <a:rPr lang="en-US" u="sng" smtClean="0">
                <a:solidFill>
                  <a:srgbClr val="00B050"/>
                </a:solidFill>
              </a:rPr>
              <a:t>Scenario</a:t>
            </a:r>
            <a:endParaRPr lang="en-US" u="sng">
              <a:solidFill>
                <a:srgbClr val="00B050"/>
              </a:solidFill>
            </a:endParaRPr>
          </a:p>
        </p:txBody>
      </p:sp>
      <p:sp>
        <p:nvSpPr>
          <p:cNvPr id="52" name="Text Box 78"/>
          <p:cNvSpPr txBox="1">
            <a:spLocks noChangeArrowheads="1"/>
          </p:cNvSpPr>
          <p:nvPr/>
        </p:nvSpPr>
        <p:spPr bwMode="auto">
          <a:xfrm>
            <a:off x="228600" y="2775077"/>
            <a:ext cx="4239302" cy="461665"/>
          </a:xfrm>
          <a:prstGeom prst="rect">
            <a:avLst/>
          </a:prstGeom>
          <a:noFill/>
          <a:ln w="9525">
            <a:noFill/>
            <a:miter lim="800000"/>
            <a:headEnd/>
            <a:tailEnd/>
          </a:ln>
        </p:spPr>
        <p:txBody>
          <a:bodyPr wrap="none">
            <a:spAutoFit/>
          </a:bodyPr>
          <a:lstStyle/>
          <a:p>
            <a:r>
              <a:rPr lang="en-US" sz="2400"/>
              <a:t>1.BM: Request Open Account</a:t>
            </a:r>
          </a:p>
        </p:txBody>
      </p:sp>
      <p:sp>
        <p:nvSpPr>
          <p:cNvPr id="53" name="Text Box 80"/>
          <p:cNvSpPr txBox="1">
            <a:spLocks noChangeArrowheads="1"/>
          </p:cNvSpPr>
          <p:nvPr/>
        </p:nvSpPr>
        <p:spPr bwMode="auto">
          <a:xfrm>
            <a:off x="4487631" y="2792237"/>
            <a:ext cx="4527843" cy="461665"/>
          </a:xfrm>
          <a:prstGeom prst="rect">
            <a:avLst/>
          </a:prstGeom>
          <a:noFill/>
          <a:ln w="9525">
            <a:noFill/>
            <a:miter lim="800000"/>
            <a:headEnd/>
            <a:tailEnd/>
          </a:ln>
        </p:spPr>
        <p:txBody>
          <a:bodyPr wrap="none">
            <a:spAutoFit/>
          </a:bodyPr>
          <a:lstStyle/>
          <a:p>
            <a:r>
              <a:rPr lang="en-US" sz="2400"/>
              <a:t>2.SYSTEM: Ask Customer Data</a:t>
            </a:r>
          </a:p>
        </p:txBody>
      </p:sp>
      <p:sp>
        <p:nvSpPr>
          <p:cNvPr id="54" name="Text Box 82"/>
          <p:cNvSpPr txBox="1">
            <a:spLocks noChangeArrowheads="1"/>
          </p:cNvSpPr>
          <p:nvPr/>
        </p:nvSpPr>
        <p:spPr bwMode="auto">
          <a:xfrm>
            <a:off x="228600" y="3145459"/>
            <a:ext cx="3861955" cy="461665"/>
          </a:xfrm>
          <a:prstGeom prst="rect">
            <a:avLst/>
          </a:prstGeom>
          <a:noFill/>
          <a:ln w="9525">
            <a:noFill/>
            <a:miter lim="800000"/>
            <a:headEnd/>
            <a:tailEnd/>
          </a:ln>
        </p:spPr>
        <p:txBody>
          <a:bodyPr wrap="none">
            <a:spAutoFit/>
          </a:bodyPr>
          <a:lstStyle/>
          <a:p>
            <a:r>
              <a:rPr lang="en-US" sz="2400"/>
              <a:t>3.BM: Give Customer Data</a:t>
            </a:r>
          </a:p>
        </p:txBody>
      </p:sp>
      <p:sp>
        <p:nvSpPr>
          <p:cNvPr id="55" name="Text Box 84"/>
          <p:cNvSpPr txBox="1">
            <a:spLocks noChangeArrowheads="1"/>
          </p:cNvSpPr>
          <p:nvPr/>
        </p:nvSpPr>
        <p:spPr bwMode="auto">
          <a:xfrm>
            <a:off x="4489379" y="3162619"/>
            <a:ext cx="4299126" cy="461665"/>
          </a:xfrm>
          <a:prstGeom prst="rect">
            <a:avLst/>
          </a:prstGeom>
          <a:noFill/>
          <a:ln w="9525">
            <a:noFill/>
            <a:miter lim="800000"/>
            <a:headEnd/>
            <a:tailEnd/>
          </a:ln>
        </p:spPr>
        <p:txBody>
          <a:bodyPr wrap="none">
            <a:spAutoFit/>
          </a:bodyPr>
          <a:lstStyle/>
          <a:p>
            <a:r>
              <a:rPr lang="en-US" sz="2400"/>
              <a:t>4.SYSTEM: Ask Account Type</a:t>
            </a:r>
          </a:p>
        </p:txBody>
      </p:sp>
      <p:sp>
        <p:nvSpPr>
          <p:cNvPr id="56" name="Text Box 86"/>
          <p:cNvSpPr txBox="1">
            <a:spLocks noChangeArrowheads="1"/>
          </p:cNvSpPr>
          <p:nvPr/>
        </p:nvSpPr>
        <p:spPr bwMode="auto">
          <a:xfrm>
            <a:off x="228600" y="3502649"/>
            <a:ext cx="3633239" cy="461665"/>
          </a:xfrm>
          <a:prstGeom prst="rect">
            <a:avLst/>
          </a:prstGeom>
          <a:noFill/>
          <a:ln w="9525">
            <a:noFill/>
            <a:miter lim="800000"/>
            <a:headEnd/>
            <a:tailEnd/>
          </a:ln>
        </p:spPr>
        <p:txBody>
          <a:bodyPr wrap="none">
            <a:spAutoFit/>
          </a:bodyPr>
          <a:lstStyle/>
          <a:p>
            <a:r>
              <a:rPr lang="en-US" sz="2400"/>
              <a:t>5.BM: Give Account Type</a:t>
            </a:r>
          </a:p>
        </p:txBody>
      </p:sp>
      <p:sp>
        <p:nvSpPr>
          <p:cNvPr id="57" name="Text Box 88"/>
          <p:cNvSpPr txBox="1">
            <a:spLocks noChangeArrowheads="1"/>
          </p:cNvSpPr>
          <p:nvPr/>
        </p:nvSpPr>
        <p:spPr bwMode="auto">
          <a:xfrm>
            <a:off x="4487631" y="3519809"/>
            <a:ext cx="4375557" cy="461665"/>
          </a:xfrm>
          <a:prstGeom prst="rect">
            <a:avLst/>
          </a:prstGeom>
          <a:noFill/>
          <a:ln w="9525">
            <a:noFill/>
            <a:miter lim="800000"/>
            <a:headEnd/>
            <a:tailEnd/>
          </a:ln>
        </p:spPr>
        <p:txBody>
          <a:bodyPr wrap="none">
            <a:spAutoFit/>
          </a:bodyPr>
          <a:lstStyle/>
          <a:p>
            <a:r>
              <a:rPr lang="en-US" sz="2400"/>
              <a:t>6.SYSTEM: Ask Initial Balance</a:t>
            </a:r>
          </a:p>
        </p:txBody>
      </p:sp>
      <p:sp>
        <p:nvSpPr>
          <p:cNvPr id="58" name="Text Box 90"/>
          <p:cNvSpPr txBox="1">
            <a:spLocks noChangeArrowheads="1"/>
          </p:cNvSpPr>
          <p:nvPr/>
        </p:nvSpPr>
        <p:spPr bwMode="auto">
          <a:xfrm>
            <a:off x="228600" y="3859839"/>
            <a:ext cx="3709670" cy="461665"/>
          </a:xfrm>
          <a:prstGeom prst="rect">
            <a:avLst/>
          </a:prstGeom>
          <a:noFill/>
          <a:ln w="9525">
            <a:noFill/>
            <a:miter lim="800000"/>
            <a:headEnd/>
            <a:tailEnd/>
          </a:ln>
        </p:spPr>
        <p:txBody>
          <a:bodyPr wrap="none">
            <a:spAutoFit/>
          </a:bodyPr>
          <a:lstStyle/>
          <a:p>
            <a:r>
              <a:rPr lang="en-US" sz="2400"/>
              <a:t>7.BM: Give Initial Balance</a:t>
            </a:r>
          </a:p>
        </p:txBody>
      </p:sp>
      <p:sp>
        <p:nvSpPr>
          <p:cNvPr id="59" name="Text Box 92"/>
          <p:cNvSpPr txBox="1">
            <a:spLocks noChangeArrowheads="1"/>
          </p:cNvSpPr>
          <p:nvPr/>
        </p:nvSpPr>
        <p:spPr bwMode="auto">
          <a:xfrm>
            <a:off x="4487631" y="3876997"/>
            <a:ext cx="3842719" cy="461665"/>
          </a:xfrm>
          <a:prstGeom prst="rect">
            <a:avLst/>
          </a:prstGeom>
          <a:noFill/>
          <a:ln w="9525">
            <a:noFill/>
            <a:miter lim="800000"/>
            <a:headEnd/>
            <a:tailEnd/>
          </a:ln>
        </p:spPr>
        <p:txBody>
          <a:bodyPr wrap="none">
            <a:spAutoFit/>
          </a:bodyPr>
          <a:lstStyle/>
          <a:p>
            <a:r>
              <a:rPr lang="en-US" sz="2400"/>
              <a:t>8.SYSTEM: Confirm to BM</a:t>
            </a:r>
          </a:p>
        </p:txBody>
      </p:sp>
      <p:sp>
        <p:nvSpPr>
          <p:cNvPr id="61" name="Text Box 78"/>
          <p:cNvSpPr txBox="1">
            <a:spLocks noChangeArrowheads="1"/>
          </p:cNvSpPr>
          <p:nvPr/>
        </p:nvSpPr>
        <p:spPr bwMode="auto">
          <a:xfrm>
            <a:off x="232272" y="762000"/>
            <a:ext cx="3885744" cy="523220"/>
          </a:xfrm>
          <a:prstGeom prst="rect">
            <a:avLst/>
          </a:prstGeom>
          <a:noFill/>
          <a:ln w="9525">
            <a:noFill/>
            <a:miter lim="800000"/>
            <a:headEnd/>
            <a:tailEnd/>
          </a:ln>
        </p:spPr>
        <p:txBody>
          <a:bodyPr wrap="none">
            <a:spAutoFit/>
          </a:bodyPr>
          <a:lstStyle/>
          <a:p>
            <a:r>
              <a:rPr lang="en-US" sz="2800" b="1" smtClean="0">
                <a:solidFill>
                  <a:schemeClr val="accent2"/>
                </a:solidFill>
              </a:rPr>
              <a:t>USE CASE: Open Account</a:t>
            </a:r>
            <a:endParaRPr lang="en-US" sz="2800" b="1">
              <a:solidFill>
                <a:schemeClr val="accent2"/>
              </a:solidFill>
            </a:endParaRPr>
          </a:p>
        </p:txBody>
      </p:sp>
      <p:sp>
        <p:nvSpPr>
          <p:cNvPr id="62" name="Text Box 78"/>
          <p:cNvSpPr txBox="1">
            <a:spLocks noChangeArrowheads="1"/>
          </p:cNvSpPr>
          <p:nvPr/>
        </p:nvSpPr>
        <p:spPr bwMode="auto">
          <a:xfrm>
            <a:off x="232272" y="1388809"/>
            <a:ext cx="3828292" cy="461665"/>
          </a:xfrm>
          <a:prstGeom prst="rect">
            <a:avLst/>
          </a:prstGeom>
          <a:noFill/>
          <a:ln w="9525">
            <a:noFill/>
            <a:miter lim="800000"/>
            <a:headEnd/>
            <a:tailEnd/>
          </a:ln>
        </p:spPr>
        <p:txBody>
          <a:bodyPr wrap="none">
            <a:spAutoFit/>
          </a:bodyPr>
          <a:lstStyle/>
          <a:p>
            <a:r>
              <a:rPr lang="en-US" sz="2400"/>
              <a:t>Actor: Bank Manager (BM)</a:t>
            </a:r>
          </a:p>
        </p:txBody>
      </p:sp>
      <p:sp>
        <p:nvSpPr>
          <p:cNvPr id="63" name="Text Box 78"/>
          <p:cNvSpPr txBox="1">
            <a:spLocks noChangeArrowheads="1"/>
          </p:cNvSpPr>
          <p:nvPr/>
        </p:nvSpPr>
        <p:spPr bwMode="auto">
          <a:xfrm>
            <a:off x="232272" y="1733857"/>
            <a:ext cx="8683275" cy="461665"/>
          </a:xfrm>
          <a:prstGeom prst="rect">
            <a:avLst/>
          </a:prstGeom>
          <a:noFill/>
          <a:ln w="9525">
            <a:noFill/>
            <a:miter lim="800000"/>
            <a:headEnd/>
            <a:tailEnd/>
          </a:ln>
        </p:spPr>
        <p:txBody>
          <a:bodyPr wrap="none">
            <a:spAutoFit/>
          </a:bodyPr>
          <a:lstStyle/>
          <a:p>
            <a:r>
              <a:rPr lang="en-US" sz="2400"/>
              <a:t>Actor’s goal: Create a new Customer’s Account on the System</a:t>
            </a:r>
          </a:p>
        </p:txBody>
      </p:sp>
      <p:sp>
        <p:nvSpPr>
          <p:cNvPr id="64" name="Text Box 78"/>
          <p:cNvSpPr txBox="1">
            <a:spLocks noChangeArrowheads="1"/>
          </p:cNvSpPr>
          <p:nvPr/>
        </p:nvSpPr>
        <p:spPr bwMode="auto">
          <a:xfrm>
            <a:off x="232272" y="2359641"/>
            <a:ext cx="1980029" cy="461665"/>
          </a:xfrm>
          <a:prstGeom prst="rect">
            <a:avLst/>
          </a:prstGeom>
          <a:noFill/>
          <a:ln w="9525">
            <a:noFill/>
            <a:miter lim="800000"/>
            <a:headEnd/>
            <a:tailEnd/>
          </a:ln>
        </p:spPr>
        <p:txBody>
          <a:bodyPr wrap="none">
            <a:spAutoFit/>
          </a:bodyPr>
          <a:lstStyle/>
          <a:p>
            <a:r>
              <a:rPr lang="en-US" sz="2400" b="1">
                <a:solidFill>
                  <a:srgbClr val="FF0000"/>
                </a:solidFill>
              </a:rPr>
              <a:t>Basic flows:</a:t>
            </a:r>
          </a:p>
        </p:txBody>
      </p:sp>
      <p:sp>
        <p:nvSpPr>
          <p:cNvPr id="30" name="Text Box 78"/>
          <p:cNvSpPr txBox="1">
            <a:spLocks noChangeArrowheads="1"/>
          </p:cNvSpPr>
          <p:nvPr/>
        </p:nvSpPr>
        <p:spPr bwMode="auto">
          <a:xfrm>
            <a:off x="300038" y="4552976"/>
            <a:ext cx="2521011" cy="461665"/>
          </a:xfrm>
          <a:prstGeom prst="rect">
            <a:avLst/>
          </a:prstGeom>
          <a:noFill/>
          <a:ln w="9525">
            <a:noFill/>
            <a:miter lim="800000"/>
            <a:headEnd/>
            <a:tailEnd/>
          </a:ln>
        </p:spPr>
        <p:txBody>
          <a:bodyPr wrap="none">
            <a:spAutoFit/>
          </a:bodyPr>
          <a:lstStyle/>
          <a:p>
            <a:r>
              <a:rPr lang="en-US" sz="2400" b="1">
                <a:solidFill>
                  <a:srgbClr val="FF0000"/>
                </a:solidFill>
              </a:rPr>
              <a:t>Alternative flows: </a:t>
            </a:r>
          </a:p>
        </p:txBody>
      </p:sp>
      <p:sp>
        <p:nvSpPr>
          <p:cNvPr id="16" name="Slide Number Placeholder 65"/>
          <p:cNvSpPr>
            <a:spLocks noGrp="1"/>
          </p:cNvSpPr>
          <p:nvPr>
            <p:ph type="sldNum" sz="quarter" idx="4"/>
          </p:nvPr>
        </p:nvSpPr>
        <p:spPr>
          <a:xfrm>
            <a:off x="8686800" y="0"/>
            <a:ext cx="457200" cy="609600"/>
          </a:xfrm>
        </p:spPr>
        <p:txBody>
          <a:bodyPr/>
          <a:lstStyle/>
          <a:p>
            <a:fld id="{B6F15528-21DE-4FAA-801E-634DDDAF4B2B}" type="slidenum">
              <a:rPr lang="en-US" smtClean="0"/>
              <a:pPr/>
              <a:t>15</a:t>
            </a:fld>
            <a:endParaRPr lang="en-US"/>
          </a:p>
        </p:txBody>
      </p:sp>
      <p:sp>
        <p:nvSpPr>
          <p:cNvPr id="17" name="Text Box 84"/>
          <p:cNvSpPr txBox="1">
            <a:spLocks noChangeArrowheads="1"/>
          </p:cNvSpPr>
          <p:nvPr/>
        </p:nvSpPr>
        <p:spPr bwMode="auto">
          <a:xfrm>
            <a:off x="4416740" y="4842808"/>
            <a:ext cx="4674934" cy="1938992"/>
          </a:xfrm>
          <a:prstGeom prst="rect">
            <a:avLst/>
          </a:prstGeom>
          <a:noFill/>
          <a:ln w="9525">
            <a:noFill/>
            <a:miter lim="800000"/>
            <a:headEnd/>
            <a:tailEnd/>
          </a:ln>
        </p:spPr>
        <p:txBody>
          <a:bodyPr wrap="none">
            <a:spAutoFit/>
          </a:bodyPr>
          <a:lstStyle/>
          <a:p>
            <a:r>
              <a:rPr lang="en-US" sz="2400" smtClean="0"/>
              <a:t>4a SYSTEM:[Empty Customer data]:</a:t>
            </a:r>
          </a:p>
          <a:p>
            <a:r>
              <a:rPr lang="en-US" sz="2400" smtClean="0"/>
              <a:t>Jump to (2)</a:t>
            </a:r>
          </a:p>
          <a:p>
            <a:r>
              <a:rPr lang="en-US" sz="2400" smtClean="0"/>
              <a:t>6a. SYSTEM:[</a:t>
            </a:r>
            <a:r>
              <a:rPr lang="en-US" sz="2400" smtClean="0"/>
              <a:t>Empty </a:t>
            </a:r>
            <a:r>
              <a:rPr lang="en-US" sz="2400" smtClean="0"/>
              <a:t>Account Type]:</a:t>
            </a:r>
            <a:endParaRPr lang="en-US" sz="2400" smtClean="0"/>
          </a:p>
          <a:p>
            <a:r>
              <a:rPr lang="en-US" sz="2400" smtClean="0"/>
              <a:t>Jump </a:t>
            </a:r>
            <a:r>
              <a:rPr lang="en-US" sz="2400" smtClean="0"/>
              <a:t>to </a:t>
            </a:r>
            <a:r>
              <a:rPr lang="en-US" sz="2400" smtClean="0"/>
              <a:t>(4)</a:t>
            </a:r>
            <a:endParaRPr lang="en-US" sz="2400" smtClean="0"/>
          </a:p>
          <a:p>
            <a:r>
              <a:rPr lang="en-US" sz="2400" smtClean="0"/>
              <a:t>….</a:t>
            </a:r>
            <a:endParaRPr lang="en-US" sz="240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50"/>
                </a:solidFill>
              </a:rPr>
              <a:t>Open </a:t>
            </a:r>
            <a:r>
              <a:rPr lang="en-US" smtClean="0">
                <a:solidFill>
                  <a:srgbClr val="00B050"/>
                </a:solidFill>
              </a:rPr>
              <a:t>Account – External view</a:t>
            </a:r>
            <a:endParaRPr lang="en-US">
              <a:solidFill>
                <a:srgbClr val="00B050"/>
              </a:solidFill>
            </a:endParaRPr>
          </a:p>
        </p:txBody>
      </p:sp>
      <p:sp>
        <p:nvSpPr>
          <p:cNvPr id="53" name="Slide Number Placeholder 65"/>
          <p:cNvSpPr>
            <a:spLocks noGrp="1"/>
          </p:cNvSpPr>
          <p:nvPr>
            <p:ph type="sldNum" sz="quarter" idx="4"/>
          </p:nvPr>
        </p:nvSpPr>
        <p:spPr>
          <a:xfrm>
            <a:off x="8686800" y="0"/>
            <a:ext cx="457200" cy="609600"/>
          </a:xfrm>
        </p:spPr>
        <p:txBody>
          <a:bodyPr/>
          <a:lstStyle/>
          <a:p>
            <a:fld id="{B6F15528-21DE-4FAA-801E-634DDDAF4B2B}" type="slidenum">
              <a:rPr lang="en-US" smtClean="0"/>
              <a:pPr/>
              <a:t>16</a:t>
            </a:fld>
            <a:endParaRPr lang="en-US"/>
          </a:p>
        </p:txBody>
      </p:sp>
      <p:grpSp>
        <p:nvGrpSpPr>
          <p:cNvPr id="75" name="Group 74"/>
          <p:cNvGrpSpPr/>
          <p:nvPr/>
        </p:nvGrpSpPr>
        <p:grpSpPr>
          <a:xfrm>
            <a:off x="3886200" y="868930"/>
            <a:ext cx="4941912" cy="5608070"/>
            <a:chOff x="4049688" y="838200"/>
            <a:chExt cx="4941912" cy="5608070"/>
          </a:xfrm>
        </p:grpSpPr>
        <p:grpSp>
          <p:nvGrpSpPr>
            <p:cNvPr id="3" name="Group 84"/>
            <p:cNvGrpSpPr/>
            <p:nvPr/>
          </p:nvGrpSpPr>
          <p:grpSpPr>
            <a:xfrm>
              <a:off x="4049688" y="1295400"/>
              <a:ext cx="4941912" cy="5150870"/>
              <a:chOff x="285720" y="1357296"/>
              <a:chExt cx="4941912" cy="5079434"/>
            </a:xfrm>
          </p:grpSpPr>
          <p:sp>
            <p:nvSpPr>
              <p:cNvPr id="24" name="Text Box 60"/>
              <p:cNvSpPr txBox="1">
                <a:spLocks noChangeArrowheads="1"/>
              </p:cNvSpPr>
              <p:nvPr/>
            </p:nvSpPr>
            <p:spPr bwMode="auto">
              <a:xfrm>
                <a:off x="285720" y="2202412"/>
                <a:ext cx="2274912" cy="455262"/>
              </a:xfrm>
              <a:prstGeom prst="rect">
                <a:avLst/>
              </a:prstGeom>
              <a:noFill/>
              <a:ln w="9525">
                <a:noFill/>
                <a:miter lim="800000"/>
                <a:headEnd/>
                <a:tailEnd/>
              </a:ln>
            </p:spPr>
            <p:txBody>
              <a:bodyPr wrap="square">
                <a:spAutoFit/>
              </a:bodyPr>
              <a:lstStyle/>
              <a:p>
                <a:r>
                  <a:rPr lang="en-US" sz="2400"/>
                  <a:t>Bank Manager</a:t>
                </a:r>
              </a:p>
            </p:txBody>
          </p:sp>
          <p:grpSp>
            <p:nvGrpSpPr>
              <p:cNvPr id="4" name="Group 61"/>
              <p:cNvGrpSpPr>
                <a:grpSpLocks/>
              </p:cNvGrpSpPr>
              <p:nvPr/>
            </p:nvGrpSpPr>
            <p:grpSpPr bwMode="auto">
              <a:xfrm>
                <a:off x="857224" y="1357296"/>
                <a:ext cx="409576" cy="891012"/>
                <a:chOff x="567" y="2976"/>
                <a:chExt cx="363" cy="860"/>
              </a:xfrm>
            </p:grpSpPr>
            <p:grpSp>
              <p:nvGrpSpPr>
                <p:cNvPr id="5" name="Group 62"/>
                <p:cNvGrpSpPr>
                  <a:grpSpLocks/>
                </p:cNvGrpSpPr>
                <p:nvPr/>
              </p:nvGrpSpPr>
              <p:grpSpPr bwMode="auto">
                <a:xfrm>
                  <a:off x="657" y="3246"/>
                  <a:ext cx="182" cy="590"/>
                  <a:chOff x="476" y="1901"/>
                  <a:chExt cx="181" cy="590"/>
                </a:xfrm>
              </p:grpSpPr>
              <p:sp>
                <p:nvSpPr>
                  <p:cNvPr id="59" name="Oval 63"/>
                  <p:cNvSpPr>
                    <a:spLocks noChangeArrowheads="1"/>
                  </p:cNvSpPr>
                  <p:nvPr/>
                </p:nvSpPr>
                <p:spPr bwMode="auto">
                  <a:xfrm>
                    <a:off x="476" y="1901"/>
                    <a:ext cx="181" cy="182"/>
                  </a:xfrm>
                  <a:prstGeom prst="ellipse">
                    <a:avLst/>
                  </a:prstGeom>
                  <a:noFill/>
                  <a:ln w="9525">
                    <a:solidFill>
                      <a:schemeClr val="tx1"/>
                    </a:solidFill>
                    <a:round/>
                    <a:headEnd/>
                    <a:tailEnd/>
                  </a:ln>
                </p:spPr>
                <p:txBody>
                  <a:bodyPr wrap="none" anchor="ctr"/>
                  <a:lstStyle/>
                  <a:p>
                    <a:endParaRPr lang="en-US"/>
                  </a:p>
                </p:txBody>
              </p:sp>
              <p:sp>
                <p:nvSpPr>
                  <p:cNvPr id="60" name="Line 64"/>
                  <p:cNvSpPr>
                    <a:spLocks noChangeShapeType="1"/>
                  </p:cNvSpPr>
                  <p:nvPr/>
                </p:nvSpPr>
                <p:spPr bwMode="auto">
                  <a:xfrm>
                    <a:off x="567" y="2089"/>
                    <a:ext cx="0" cy="272"/>
                  </a:xfrm>
                  <a:prstGeom prst="line">
                    <a:avLst/>
                  </a:prstGeom>
                  <a:noFill/>
                  <a:ln w="9525">
                    <a:solidFill>
                      <a:schemeClr val="tx1"/>
                    </a:solidFill>
                    <a:round/>
                    <a:headEnd/>
                    <a:tailEnd/>
                  </a:ln>
                </p:spPr>
                <p:txBody>
                  <a:bodyPr/>
                  <a:lstStyle/>
                  <a:p>
                    <a:endParaRPr lang="en-US"/>
                  </a:p>
                </p:txBody>
              </p:sp>
              <p:sp>
                <p:nvSpPr>
                  <p:cNvPr id="61" name="Line 65"/>
                  <p:cNvSpPr>
                    <a:spLocks noChangeShapeType="1"/>
                  </p:cNvSpPr>
                  <p:nvPr/>
                </p:nvSpPr>
                <p:spPr bwMode="auto">
                  <a:xfrm>
                    <a:off x="476" y="2174"/>
                    <a:ext cx="181" cy="0"/>
                  </a:xfrm>
                  <a:prstGeom prst="line">
                    <a:avLst/>
                  </a:prstGeom>
                  <a:noFill/>
                  <a:ln w="9525">
                    <a:solidFill>
                      <a:schemeClr val="tx1"/>
                    </a:solidFill>
                    <a:round/>
                    <a:headEnd/>
                    <a:tailEnd/>
                  </a:ln>
                </p:spPr>
                <p:txBody>
                  <a:bodyPr/>
                  <a:lstStyle/>
                  <a:p>
                    <a:endParaRPr lang="en-US"/>
                  </a:p>
                </p:txBody>
              </p:sp>
              <p:sp>
                <p:nvSpPr>
                  <p:cNvPr id="62" name="Line 66"/>
                  <p:cNvSpPr>
                    <a:spLocks noChangeShapeType="1"/>
                  </p:cNvSpPr>
                  <p:nvPr/>
                </p:nvSpPr>
                <p:spPr bwMode="auto">
                  <a:xfrm flipH="1">
                    <a:off x="476" y="2355"/>
                    <a:ext cx="91" cy="136"/>
                  </a:xfrm>
                  <a:prstGeom prst="line">
                    <a:avLst/>
                  </a:prstGeom>
                  <a:noFill/>
                  <a:ln w="9525">
                    <a:solidFill>
                      <a:schemeClr val="tx1"/>
                    </a:solidFill>
                    <a:round/>
                    <a:headEnd/>
                    <a:tailEnd/>
                  </a:ln>
                </p:spPr>
                <p:txBody>
                  <a:bodyPr/>
                  <a:lstStyle/>
                  <a:p>
                    <a:endParaRPr lang="en-US"/>
                  </a:p>
                </p:txBody>
              </p:sp>
              <p:sp>
                <p:nvSpPr>
                  <p:cNvPr id="63" name="Line 67"/>
                  <p:cNvSpPr>
                    <a:spLocks noChangeShapeType="1"/>
                  </p:cNvSpPr>
                  <p:nvPr/>
                </p:nvSpPr>
                <p:spPr bwMode="auto">
                  <a:xfrm>
                    <a:off x="567" y="2355"/>
                    <a:ext cx="90" cy="136"/>
                  </a:xfrm>
                  <a:prstGeom prst="line">
                    <a:avLst/>
                  </a:prstGeom>
                  <a:noFill/>
                  <a:ln w="9525">
                    <a:solidFill>
                      <a:schemeClr val="tx1"/>
                    </a:solidFill>
                    <a:round/>
                    <a:headEnd/>
                    <a:tailEnd/>
                  </a:ln>
                </p:spPr>
                <p:txBody>
                  <a:bodyPr/>
                  <a:lstStyle/>
                  <a:p>
                    <a:endParaRPr lang="en-US"/>
                  </a:p>
                </p:txBody>
              </p:sp>
            </p:grpSp>
            <p:sp>
              <p:nvSpPr>
                <p:cNvPr id="58" name="Rectangle 68"/>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a:p>
              </p:txBody>
            </p:sp>
          </p:grpSp>
          <p:sp>
            <p:nvSpPr>
              <p:cNvPr id="26" name="Line 70"/>
              <p:cNvSpPr>
                <a:spLocks noChangeShapeType="1"/>
              </p:cNvSpPr>
              <p:nvPr/>
            </p:nvSpPr>
            <p:spPr bwMode="auto">
              <a:xfrm>
                <a:off x="1085813" y="2557005"/>
                <a:ext cx="0" cy="3842068"/>
              </a:xfrm>
              <a:prstGeom prst="line">
                <a:avLst/>
              </a:prstGeom>
              <a:noFill/>
              <a:ln w="9525">
                <a:solidFill>
                  <a:schemeClr val="tx1"/>
                </a:solidFill>
                <a:prstDash val="dash"/>
                <a:round/>
                <a:headEnd/>
                <a:tailEnd/>
              </a:ln>
            </p:spPr>
            <p:txBody>
              <a:bodyPr/>
              <a:lstStyle/>
              <a:p>
                <a:endParaRPr lang="en-US"/>
              </a:p>
            </p:txBody>
          </p:sp>
          <p:sp>
            <p:nvSpPr>
              <p:cNvPr id="27" name="Rectangle 71"/>
              <p:cNvSpPr>
                <a:spLocks noChangeArrowheads="1"/>
              </p:cNvSpPr>
              <p:nvPr/>
            </p:nvSpPr>
            <p:spPr bwMode="auto">
              <a:xfrm>
                <a:off x="1014376" y="2746968"/>
                <a:ext cx="144463" cy="351332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1" name="Text Box 78"/>
              <p:cNvSpPr txBox="1">
                <a:spLocks noChangeArrowheads="1"/>
              </p:cNvSpPr>
              <p:nvPr/>
            </p:nvSpPr>
            <p:spPr bwMode="auto">
              <a:xfrm>
                <a:off x="1142976" y="2585980"/>
                <a:ext cx="2839239" cy="369332"/>
              </a:xfrm>
              <a:prstGeom prst="rect">
                <a:avLst/>
              </a:prstGeom>
              <a:noFill/>
              <a:ln w="9525">
                <a:noFill/>
                <a:miter lim="800000"/>
                <a:headEnd/>
                <a:tailEnd/>
              </a:ln>
            </p:spPr>
            <p:txBody>
              <a:bodyPr wrap="none">
                <a:spAutoFit/>
              </a:bodyPr>
              <a:lstStyle/>
              <a:p>
                <a:r>
                  <a:rPr lang="en-US">
                    <a:solidFill>
                      <a:srgbClr val="FF0000"/>
                    </a:solidFill>
                  </a:rPr>
                  <a:t>Request</a:t>
                </a:r>
                <a:r>
                  <a:rPr lang="en-US"/>
                  <a:t>:OpenAccount(id)</a:t>
                </a:r>
              </a:p>
            </p:txBody>
          </p:sp>
          <p:sp>
            <p:nvSpPr>
              <p:cNvPr id="32" name="Text Box 80"/>
              <p:cNvSpPr txBox="1">
                <a:spLocks noChangeArrowheads="1"/>
              </p:cNvSpPr>
              <p:nvPr/>
            </p:nvSpPr>
            <p:spPr bwMode="auto">
              <a:xfrm>
                <a:off x="1729009" y="3031065"/>
                <a:ext cx="1762021" cy="369332"/>
              </a:xfrm>
              <a:prstGeom prst="rect">
                <a:avLst/>
              </a:prstGeom>
              <a:noFill/>
              <a:ln w="9525">
                <a:noFill/>
                <a:miter lim="800000"/>
                <a:headEnd/>
                <a:tailEnd/>
              </a:ln>
            </p:spPr>
            <p:txBody>
              <a:bodyPr wrap="none">
                <a:spAutoFit/>
              </a:bodyPr>
              <a:lstStyle/>
              <a:p>
                <a:r>
                  <a:rPr lang="en-US"/>
                  <a:t>AskCustInfo(id)</a:t>
                </a:r>
              </a:p>
            </p:txBody>
          </p:sp>
          <p:sp>
            <p:nvSpPr>
              <p:cNvPr id="33" name="Text Box 82"/>
              <p:cNvSpPr txBox="1">
                <a:spLocks noChangeArrowheads="1"/>
              </p:cNvSpPr>
              <p:nvPr/>
            </p:nvSpPr>
            <p:spPr bwMode="auto">
              <a:xfrm>
                <a:off x="1729009" y="3488296"/>
                <a:ext cx="2172390" cy="369332"/>
              </a:xfrm>
              <a:prstGeom prst="rect">
                <a:avLst/>
              </a:prstGeom>
              <a:noFill/>
              <a:ln w="9525">
                <a:noFill/>
                <a:miter lim="800000"/>
                <a:headEnd/>
                <a:tailEnd/>
              </a:ln>
            </p:spPr>
            <p:txBody>
              <a:bodyPr wrap="none">
                <a:spAutoFit/>
              </a:bodyPr>
              <a:lstStyle/>
              <a:p>
                <a:r>
                  <a:rPr lang="en-US"/>
                  <a:t>CustomerInfo(data)</a:t>
                </a:r>
              </a:p>
            </p:txBody>
          </p:sp>
          <p:sp>
            <p:nvSpPr>
              <p:cNvPr id="34" name="Text Box 84"/>
              <p:cNvSpPr txBox="1">
                <a:spLocks noChangeArrowheads="1"/>
              </p:cNvSpPr>
              <p:nvPr/>
            </p:nvSpPr>
            <p:spPr bwMode="auto">
              <a:xfrm>
                <a:off x="1729009" y="3991582"/>
                <a:ext cx="2236574" cy="369332"/>
              </a:xfrm>
              <a:prstGeom prst="rect">
                <a:avLst/>
              </a:prstGeom>
              <a:noFill/>
              <a:ln w="9525">
                <a:noFill/>
                <a:miter lim="800000"/>
                <a:headEnd/>
                <a:tailEnd/>
              </a:ln>
            </p:spPr>
            <p:txBody>
              <a:bodyPr wrap="none">
                <a:spAutoFit/>
              </a:bodyPr>
              <a:lstStyle/>
              <a:p>
                <a:r>
                  <a:rPr lang="en-US"/>
                  <a:t>AskAccountType(id)</a:t>
                </a:r>
              </a:p>
            </p:txBody>
          </p:sp>
          <p:sp>
            <p:nvSpPr>
              <p:cNvPr id="35" name="Text Box 86"/>
              <p:cNvSpPr txBox="1">
                <a:spLocks noChangeArrowheads="1"/>
              </p:cNvSpPr>
              <p:nvPr/>
            </p:nvSpPr>
            <p:spPr bwMode="auto">
              <a:xfrm>
                <a:off x="1729009" y="4443431"/>
                <a:ext cx="2557239" cy="369332"/>
              </a:xfrm>
              <a:prstGeom prst="rect">
                <a:avLst/>
              </a:prstGeom>
              <a:noFill/>
              <a:ln w="9525">
                <a:noFill/>
                <a:miter lim="800000"/>
                <a:headEnd/>
                <a:tailEnd/>
              </a:ln>
            </p:spPr>
            <p:txBody>
              <a:bodyPr wrap="none">
                <a:spAutoFit/>
              </a:bodyPr>
              <a:lstStyle/>
              <a:p>
                <a:r>
                  <a:rPr lang="en-US"/>
                  <a:t>AccountType(AccType)</a:t>
                </a:r>
              </a:p>
            </p:txBody>
          </p:sp>
          <p:sp>
            <p:nvSpPr>
              <p:cNvPr id="36" name="Text Box 88"/>
              <p:cNvSpPr txBox="1">
                <a:spLocks noChangeArrowheads="1"/>
              </p:cNvSpPr>
              <p:nvPr/>
            </p:nvSpPr>
            <p:spPr bwMode="auto">
              <a:xfrm>
                <a:off x="1729009" y="4912866"/>
                <a:ext cx="2274982" cy="369332"/>
              </a:xfrm>
              <a:prstGeom prst="rect">
                <a:avLst/>
              </a:prstGeom>
              <a:noFill/>
              <a:ln w="9525">
                <a:noFill/>
                <a:miter lim="800000"/>
                <a:headEnd/>
                <a:tailEnd/>
              </a:ln>
            </p:spPr>
            <p:txBody>
              <a:bodyPr wrap="none">
                <a:spAutoFit/>
              </a:bodyPr>
              <a:lstStyle/>
              <a:p>
                <a:r>
                  <a:rPr lang="en-US"/>
                  <a:t>AskInitialBalance(id)</a:t>
                </a:r>
              </a:p>
            </p:txBody>
          </p:sp>
          <p:sp>
            <p:nvSpPr>
              <p:cNvPr id="37" name="Text Box 90"/>
              <p:cNvSpPr txBox="1">
                <a:spLocks noChangeArrowheads="1"/>
              </p:cNvSpPr>
              <p:nvPr/>
            </p:nvSpPr>
            <p:spPr bwMode="auto">
              <a:xfrm>
                <a:off x="1729009" y="5357826"/>
                <a:ext cx="2313454" cy="369332"/>
              </a:xfrm>
              <a:prstGeom prst="rect">
                <a:avLst/>
              </a:prstGeom>
              <a:noFill/>
              <a:ln w="9525">
                <a:noFill/>
                <a:miter lim="800000"/>
                <a:headEnd/>
                <a:tailEnd/>
              </a:ln>
            </p:spPr>
            <p:txBody>
              <a:bodyPr wrap="none">
                <a:spAutoFit/>
              </a:bodyPr>
              <a:lstStyle/>
              <a:p>
                <a:r>
                  <a:rPr lang="en-US"/>
                  <a:t>Balance(InitBalance)</a:t>
                </a:r>
              </a:p>
            </p:txBody>
          </p:sp>
          <p:sp>
            <p:nvSpPr>
              <p:cNvPr id="40" name="Text Box 92"/>
              <p:cNvSpPr txBox="1">
                <a:spLocks noChangeArrowheads="1"/>
              </p:cNvSpPr>
              <p:nvPr/>
            </p:nvSpPr>
            <p:spPr bwMode="auto">
              <a:xfrm>
                <a:off x="1142976" y="5793566"/>
                <a:ext cx="3454792" cy="369332"/>
              </a:xfrm>
              <a:prstGeom prst="rect">
                <a:avLst/>
              </a:prstGeom>
              <a:noFill/>
              <a:ln w="9525">
                <a:noFill/>
                <a:miter lim="800000"/>
                <a:headEnd/>
                <a:tailEnd/>
              </a:ln>
            </p:spPr>
            <p:txBody>
              <a:bodyPr wrap="none">
                <a:spAutoFit/>
              </a:bodyPr>
              <a:lstStyle/>
              <a:p>
                <a:r>
                  <a:rPr lang="en-US">
                    <a:solidFill>
                      <a:srgbClr val="FF0000"/>
                    </a:solidFill>
                  </a:rPr>
                  <a:t>Response</a:t>
                </a:r>
                <a:r>
                  <a:rPr lang="en-US"/>
                  <a:t>:Confirm(ResultCode)</a:t>
                </a:r>
              </a:p>
            </p:txBody>
          </p:sp>
          <p:sp>
            <p:nvSpPr>
              <p:cNvPr id="41" name="Rectangle 69"/>
              <p:cNvSpPr>
                <a:spLocks noChangeArrowheads="1"/>
              </p:cNvSpPr>
              <p:nvPr/>
            </p:nvSpPr>
            <p:spPr bwMode="auto">
              <a:xfrm>
                <a:off x="3786182" y="1857364"/>
                <a:ext cx="1441450" cy="430203"/>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SYSTEM</a:t>
                </a:r>
              </a:p>
            </p:txBody>
          </p:sp>
          <p:sp>
            <p:nvSpPr>
              <p:cNvPr id="42" name="Line 72"/>
              <p:cNvSpPr>
                <a:spLocks noChangeShapeType="1"/>
              </p:cNvSpPr>
              <p:nvPr/>
            </p:nvSpPr>
            <p:spPr bwMode="auto">
              <a:xfrm>
                <a:off x="4506907" y="2287567"/>
                <a:ext cx="0" cy="4149163"/>
              </a:xfrm>
              <a:prstGeom prst="line">
                <a:avLst/>
              </a:prstGeom>
              <a:noFill/>
              <a:ln w="9525">
                <a:solidFill>
                  <a:schemeClr val="tx1"/>
                </a:solidFill>
                <a:prstDash val="dash"/>
                <a:round/>
                <a:headEnd/>
                <a:tailEnd/>
              </a:ln>
            </p:spPr>
            <p:txBody>
              <a:bodyPr/>
              <a:lstStyle/>
              <a:p>
                <a:endParaRPr lang="en-US"/>
              </a:p>
            </p:txBody>
          </p:sp>
          <p:sp>
            <p:nvSpPr>
              <p:cNvPr id="43" name="Rectangle 74"/>
              <p:cNvSpPr>
                <a:spLocks noChangeArrowheads="1"/>
              </p:cNvSpPr>
              <p:nvPr/>
            </p:nvSpPr>
            <p:spPr bwMode="auto">
              <a:xfrm>
                <a:off x="4435470" y="2714620"/>
                <a:ext cx="155565" cy="3571900"/>
              </a:xfrm>
              <a:prstGeom prst="rect">
                <a:avLst/>
              </a:prstGeom>
              <a:solidFill>
                <a:srgbClr val="C0C0C0"/>
              </a:solidFill>
              <a:ln w="9525">
                <a:solidFill>
                  <a:schemeClr val="tx1"/>
                </a:solidFill>
                <a:miter lim="800000"/>
                <a:headEnd/>
                <a:tailEnd/>
              </a:ln>
            </p:spPr>
            <p:txBody>
              <a:bodyPr wrap="none" anchor="ctr"/>
              <a:lstStyle/>
              <a:p>
                <a:endParaRPr lang="en-US"/>
              </a:p>
            </p:txBody>
          </p:sp>
          <p:grpSp>
            <p:nvGrpSpPr>
              <p:cNvPr id="6" name="Group 76"/>
              <p:cNvGrpSpPr/>
              <p:nvPr/>
            </p:nvGrpSpPr>
            <p:grpSpPr>
              <a:xfrm>
                <a:off x="1142977" y="3000372"/>
                <a:ext cx="3286147" cy="3144860"/>
                <a:chOff x="1142976" y="3000372"/>
                <a:chExt cx="4221187" cy="3144860"/>
              </a:xfrm>
            </p:grpSpPr>
            <p:cxnSp>
              <p:nvCxnSpPr>
                <p:cNvPr id="48" name="Straight Connector 47"/>
                <p:cNvCxnSpPr/>
                <p:nvPr/>
              </p:nvCxnSpPr>
              <p:spPr>
                <a:xfrm>
                  <a:off x="1142976" y="4357694"/>
                  <a:ext cx="4214842" cy="1588"/>
                </a:xfrm>
                <a:prstGeom prst="line">
                  <a:avLst/>
                </a:prstGeom>
                <a:ln w="1905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142976" y="4786322"/>
                  <a:ext cx="4214842"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42976" y="5284800"/>
                  <a:ext cx="4214842" cy="1588"/>
                </a:xfrm>
                <a:prstGeom prst="line">
                  <a:avLst/>
                </a:prstGeom>
                <a:ln w="1905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149321" y="5715016"/>
                  <a:ext cx="4214842"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149321" y="6143644"/>
                  <a:ext cx="4214842" cy="1588"/>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149321" y="3000372"/>
                  <a:ext cx="4214842" cy="1588"/>
                </a:xfrm>
                <a:prstGeom prst="line">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149321" y="3429000"/>
                  <a:ext cx="4214842" cy="1588"/>
                </a:xfrm>
                <a:prstGeom prst="line">
                  <a:avLst/>
                </a:prstGeom>
                <a:ln w="1905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49321" y="3929066"/>
                  <a:ext cx="4214842"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6" name="Text Box 78"/>
            <p:cNvSpPr txBox="1">
              <a:spLocks noChangeArrowheads="1"/>
            </p:cNvSpPr>
            <p:nvPr/>
          </p:nvSpPr>
          <p:spPr bwMode="auto">
            <a:xfrm>
              <a:off x="4800600" y="838200"/>
              <a:ext cx="3505200" cy="461665"/>
            </a:xfrm>
            <a:prstGeom prst="rect">
              <a:avLst/>
            </a:prstGeom>
            <a:noFill/>
            <a:ln w="9525">
              <a:noFill/>
              <a:miter lim="800000"/>
              <a:headEnd/>
              <a:tailEnd/>
            </a:ln>
          </p:spPr>
          <p:txBody>
            <a:bodyPr wrap="square">
              <a:spAutoFit/>
            </a:bodyPr>
            <a:lstStyle/>
            <a:p>
              <a:r>
                <a:rPr lang="en-US" sz="2400" smtClean="0">
                  <a:solidFill>
                    <a:srgbClr val="FF0000"/>
                  </a:solidFill>
                </a:rPr>
                <a:t>Open </a:t>
              </a:r>
              <a:r>
                <a:rPr lang="en-US" sz="2400">
                  <a:solidFill>
                    <a:srgbClr val="FF0000"/>
                  </a:solidFill>
                </a:rPr>
                <a:t>Account</a:t>
              </a:r>
              <a:r>
                <a:rPr lang="en-US" sz="2400"/>
                <a:t> </a:t>
              </a:r>
              <a:r>
                <a:rPr lang="en-US" sz="2400" smtClean="0"/>
                <a:t> </a:t>
              </a:r>
              <a:r>
                <a:rPr lang="en-US" sz="2400" u="sng" smtClean="0"/>
                <a:t>Scenario</a:t>
              </a:r>
              <a:endParaRPr lang="en-US" sz="2400" u="sng"/>
            </a:p>
          </p:txBody>
        </p:sp>
      </p:grpSp>
      <p:grpSp>
        <p:nvGrpSpPr>
          <p:cNvPr id="76" name="Group 75"/>
          <p:cNvGrpSpPr/>
          <p:nvPr/>
        </p:nvGrpSpPr>
        <p:grpSpPr>
          <a:xfrm>
            <a:off x="152400" y="838200"/>
            <a:ext cx="3506788" cy="5638800"/>
            <a:chOff x="152400" y="838200"/>
            <a:chExt cx="3506788" cy="5638800"/>
          </a:xfrm>
        </p:grpSpPr>
        <p:sp>
          <p:nvSpPr>
            <p:cNvPr id="64" name="Text Box 78"/>
            <p:cNvSpPr txBox="1">
              <a:spLocks noChangeArrowheads="1"/>
            </p:cNvSpPr>
            <p:nvPr/>
          </p:nvSpPr>
          <p:spPr bwMode="auto">
            <a:xfrm>
              <a:off x="152400" y="838200"/>
              <a:ext cx="3133756" cy="461665"/>
            </a:xfrm>
            <a:prstGeom prst="rect">
              <a:avLst/>
            </a:prstGeom>
            <a:noFill/>
            <a:ln w="9525">
              <a:noFill/>
              <a:miter lim="800000"/>
              <a:headEnd/>
              <a:tailEnd/>
            </a:ln>
          </p:spPr>
          <p:txBody>
            <a:bodyPr wrap="square">
              <a:spAutoFit/>
            </a:bodyPr>
            <a:lstStyle/>
            <a:p>
              <a:r>
                <a:rPr lang="en-US" sz="2400" smtClean="0">
                  <a:solidFill>
                    <a:srgbClr val="FF0000"/>
                  </a:solidFill>
                </a:rPr>
                <a:t>Open Account</a:t>
              </a:r>
              <a:r>
                <a:rPr lang="en-US" sz="2400" smtClean="0"/>
                <a:t>  </a:t>
              </a:r>
              <a:r>
                <a:rPr lang="en-US" sz="2400" u="sng" smtClean="0"/>
                <a:t>Concept</a:t>
              </a:r>
              <a:endParaRPr lang="en-US" sz="2400" u="sng"/>
            </a:p>
          </p:txBody>
        </p:sp>
        <p:sp>
          <p:nvSpPr>
            <p:cNvPr id="80" name="Text Box 22"/>
            <p:cNvSpPr txBox="1">
              <a:spLocks noChangeArrowheads="1"/>
            </p:cNvSpPr>
            <p:nvPr/>
          </p:nvSpPr>
          <p:spPr bwMode="auto">
            <a:xfrm>
              <a:off x="468691" y="2133600"/>
              <a:ext cx="2122109" cy="461665"/>
            </a:xfrm>
            <a:prstGeom prst="rect">
              <a:avLst/>
            </a:prstGeom>
            <a:noFill/>
            <a:ln w="9525">
              <a:noFill/>
              <a:miter lim="800000"/>
              <a:headEnd/>
              <a:tailEnd/>
            </a:ln>
          </p:spPr>
          <p:txBody>
            <a:bodyPr wrap="square">
              <a:spAutoFit/>
            </a:bodyPr>
            <a:lstStyle/>
            <a:p>
              <a:r>
                <a:rPr lang="en-US" sz="2400"/>
                <a:t>Bank Manager</a:t>
              </a:r>
            </a:p>
          </p:txBody>
        </p:sp>
        <p:grpSp>
          <p:nvGrpSpPr>
            <p:cNvPr id="8" name="Group 35"/>
            <p:cNvGrpSpPr>
              <a:grpSpLocks/>
            </p:cNvGrpSpPr>
            <p:nvPr/>
          </p:nvGrpSpPr>
          <p:grpSpPr bwMode="auto">
            <a:xfrm>
              <a:off x="1219199" y="1371600"/>
              <a:ext cx="457201" cy="762000"/>
              <a:chOff x="567" y="2976"/>
              <a:chExt cx="363" cy="726"/>
            </a:xfrm>
          </p:grpSpPr>
          <p:grpSp>
            <p:nvGrpSpPr>
              <p:cNvPr id="9" name="Group 36"/>
              <p:cNvGrpSpPr>
                <a:grpSpLocks/>
              </p:cNvGrpSpPr>
              <p:nvPr/>
            </p:nvGrpSpPr>
            <p:grpSpPr bwMode="auto">
              <a:xfrm>
                <a:off x="657" y="3051"/>
                <a:ext cx="182" cy="590"/>
                <a:chOff x="476" y="1706"/>
                <a:chExt cx="181" cy="590"/>
              </a:xfrm>
            </p:grpSpPr>
            <p:sp>
              <p:nvSpPr>
                <p:cNvPr id="92" name="Oval 37"/>
                <p:cNvSpPr>
                  <a:spLocks noChangeArrowheads="1"/>
                </p:cNvSpPr>
                <p:nvPr/>
              </p:nvSpPr>
              <p:spPr bwMode="auto">
                <a:xfrm>
                  <a:off x="476" y="1706"/>
                  <a:ext cx="181" cy="182"/>
                </a:xfrm>
                <a:prstGeom prst="ellipse">
                  <a:avLst/>
                </a:prstGeom>
                <a:noFill/>
                <a:ln w="9525">
                  <a:solidFill>
                    <a:schemeClr val="tx1"/>
                  </a:solidFill>
                  <a:round/>
                  <a:headEnd/>
                  <a:tailEnd/>
                </a:ln>
              </p:spPr>
              <p:txBody>
                <a:bodyPr wrap="none" anchor="ctr"/>
                <a:lstStyle/>
                <a:p>
                  <a:endParaRPr lang="en-US" sz="2000"/>
                </a:p>
              </p:txBody>
            </p:sp>
            <p:sp>
              <p:nvSpPr>
                <p:cNvPr id="93" name="Line 38"/>
                <p:cNvSpPr>
                  <a:spLocks noChangeShapeType="1"/>
                </p:cNvSpPr>
                <p:nvPr/>
              </p:nvSpPr>
              <p:spPr bwMode="auto">
                <a:xfrm>
                  <a:off x="567" y="1888"/>
                  <a:ext cx="0" cy="272"/>
                </a:xfrm>
                <a:prstGeom prst="line">
                  <a:avLst/>
                </a:prstGeom>
                <a:noFill/>
                <a:ln w="9525">
                  <a:solidFill>
                    <a:schemeClr val="tx1"/>
                  </a:solidFill>
                  <a:round/>
                  <a:headEnd/>
                  <a:tailEnd/>
                </a:ln>
              </p:spPr>
              <p:txBody>
                <a:bodyPr/>
                <a:lstStyle/>
                <a:p>
                  <a:endParaRPr lang="en-US" sz="2000"/>
                </a:p>
              </p:txBody>
            </p:sp>
            <p:sp>
              <p:nvSpPr>
                <p:cNvPr id="94" name="Line 39"/>
                <p:cNvSpPr>
                  <a:spLocks noChangeShapeType="1"/>
                </p:cNvSpPr>
                <p:nvPr/>
              </p:nvSpPr>
              <p:spPr bwMode="auto">
                <a:xfrm>
                  <a:off x="476" y="1979"/>
                  <a:ext cx="181" cy="0"/>
                </a:xfrm>
                <a:prstGeom prst="line">
                  <a:avLst/>
                </a:prstGeom>
                <a:noFill/>
                <a:ln w="9525">
                  <a:solidFill>
                    <a:schemeClr val="tx1"/>
                  </a:solidFill>
                  <a:round/>
                  <a:headEnd/>
                  <a:tailEnd/>
                </a:ln>
              </p:spPr>
              <p:txBody>
                <a:bodyPr/>
                <a:lstStyle/>
                <a:p>
                  <a:endParaRPr lang="en-US" sz="2000"/>
                </a:p>
              </p:txBody>
            </p:sp>
            <p:sp>
              <p:nvSpPr>
                <p:cNvPr id="99" name="Line 40"/>
                <p:cNvSpPr>
                  <a:spLocks noChangeShapeType="1"/>
                </p:cNvSpPr>
                <p:nvPr/>
              </p:nvSpPr>
              <p:spPr bwMode="auto">
                <a:xfrm flipH="1">
                  <a:off x="476" y="2160"/>
                  <a:ext cx="91" cy="136"/>
                </a:xfrm>
                <a:prstGeom prst="line">
                  <a:avLst/>
                </a:prstGeom>
                <a:noFill/>
                <a:ln w="9525">
                  <a:solidFill>
                    <a:schemeClr val="tx1"/>
                  </a:solidFill>
                  <a:round/>
                  <a:headEnd/>
                  <a:tailEnd/>
                </a:ln>
              </p:spPr>
              <p:txBody>
                <a:bodyPr/>
                <a:lstStyle/>
                <a:p>
                  <a:endParaRPr lang="en-US" sz="2000"/>
                </a:p>
              </p:txBody>
            </p:sp>
            <p:sp>
              <p:nvSpPr>
                <p:cNvPr id="100" name="Line 41"/>
                <p:cNvSpPr>
                  <a:spLocks noChangeShapeType="1"/>
                </p:cNvSpPr>
                <p:nvPr/>
              </p:nvSpPr>
              <p:spPr bwMode="auto">
                <a:xfrm>
                  <a:off x="567" y="2160"/>
                  <a:ext cx="90" cy="136"/>
                </a:xfrm>
                <a:prstGeom prst="line">
                  <a:avLst/>
                </a:prstGeom>
                <a:noFill/>
                <a:ln w="9525">
                  <a:solidFill>
                    <a:schemeClr val="tx1"/>
                  </a:solidFill>
                  <a:round/>
                  <a:headEnd/>
                  <a:tailEnd/>
                </a:ln>
              </p:spPr>
              <p:txBody>
                <a:bodyPr/>
                <a:lstStyle/>
                <a:p>
                  <a:endParaRPr lang="en-US" sz="2000"/>
                </a:p>
              </p:txBody>
            </p:sp>
          </p:grpSp>
          <p:sp>
            <p:nvSpPr>
              <p:cNvPr id="91" name="Rectangle 42"/>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sz="2000"/>
              </a:p>
            </p:txBody>
          </p:sp>
        </p:grpSp>
        <p:sp>
          <p:nvSpPr>
            <p:cNvPr id="101" name="Oval 4"/>
            <p:cNvSpPr>
              <a:spLocks noChangeArrowheads="1"/>
            </p:cNvSpPr>
            <p:nvPr/>
          </p:nvSpPr>
          <p:spPr bwMode="auto">
            <a:xfrm>
              <a:off x="842985" y="3657600"/>
              <a:ext cx="1416731" cy="654692"/>
            </a:xfrm>
            <a:prstGeom prst="ellipse">
              <a:avLst/>
            </a:prstGeom>
            <a:solidFill>
              <a:schemeClr val="bg1">
                <a:lumMod val="75000"/>
              </a:schemeClr>
            </a:solidFill>
            <a:ln w="9525">
              <a:solidFill>
                <a:schemeClr val="tx1"/>
              </a:solidFill>
              <a:round/>
              <a:headEnd/>
              <a:tailEnd/>
            </a:ln>
          </p:spPr>
          <p:txBody>
            <a:bodyPr wrap="none" anchor="ctr"/>
            <a:lstStyle/>
            <a:p>
              <a:endParaRPr lang="en-US" sz="2000"/>
            </a:p>
          </p:txBody>
        </p:sp>
        <p:sp>
          <p:nvSpPr>
            <p:cNvPr id="102" name="Text Box 7"/>
            <p:cNvSpPr txBox="1">
              <a:spLocks noChangeArrowheads="1"/>
            </p:cNvSpPr>
            <p:nvPr/>
          </p:nvSpPr>
          <p:spPr bwMode="auto">
            <a:xfrm>
              <a:off x="504822" y="4238671"/>
              <a:ext cx="2162178" cy="461665"/>
            </a:xfrm>
            <a:prstGeom prst="rect">
              <a:avLst/>
            </a:prstGeom>
            <a:noFill/>
            <a:ln w="9525">
              <a:noFill/>
              <a:miter lim="800000"/>
              <a:headEnd/>
              <a:tailEnd/>
            </a:ln>
          </p:spPr>
          <p:txBody>
            <a:bodyPr wrap="square">
              <a:spAutoFit/>
            </a:bodyPr>
            <a:lstStyle/>
            <a:p>
              <a:r>
                <a:rPr lang="en-US" sz="2400"/>
                <a:t>Open Account</a:t>
              </a:r>
            </a:p>
          </p:txBody>
        </p:sp>
        <p:cxnSp>
          <p:nvCxnSpPr>
            <p:cNvPr id="103" name="AutoShape 58"/>
            <p:cNvCxnSpPr>
              <a:cxnSpLocks noChangeShapeType="1"/>
              <a:stCxn id="101" idx="0"/>
              <a:endCxn id="80" idx="2"/>
            </p:cNvCxnSpPr>
            <p:nvPr/>
          </p:nvCxnSpPr>
          <p:spPr bwMode="auto">
            <a:xfrm rot="16200000" flipV="1">
              <a:off x="1009382" y="3115630"/>
              <a:ext cx="1062335" cy="21605"/>
            </a:xfrm>
            <a:prstGeom prst="straightConnector1">
              <a:avLst/>
            </a:prstGeom>
            <a:ln w="19050">
              <a:solidFill>
                <a:srgbClr val="060402"/>
              </a:solidFill>
              <a:tailEnd type="none"/>
            </a:ln>
          </p:spPr>
          <p:style>
            <a:lnRef idx="1">
              <a:schemeClr val="accent1"/>
            </a:lnRef>
            <a:fillRef idx="0">
              <a:schemeClr val="accent1"/>
            </a:fillRef>
            <a:effectRef idx="0">
              <a:schemeClr val="accent1"/>
            </a:effectRef>
            <a:fontRef idx="minor">
              <a:schemeClr val="tx1"/>
            </a:fontRef>
          </p:style>
        </p:cxnSp>
        <p:sp>
          <p:nvSpPr>
            <p:cNvPr id="107" name="Rectangle 69"/>
            <p:cNvSpPr>
              <a:spLocks noChangeArrowheads="1"/>
            </p:cNvSpPr>
            <p:nvPr/>
          </p:nvSpPr>
          <p:spPr bwMode="auto">
            <a:xfrm>
              <a:off x="885822" y="5638800"/>
              <a:ext cx="1441450" cy="436253"/>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SYSTEM</a:t>
              </a:r>
            </a:p>
          </p:txBody>
        </p:sp>
        <p:cxnSp>
          <p:nvCxnSpPr>
            <p:cNvPr id="109" name="Straight Connector 108"/>
            <p:cNvCxnSpPr>
              <a:stCxn id="102" idx="2"/>
              <a:endCxn id="107" idx="0"/>
            </p:cNvCxnSpPr>
            <p:nvPr/>
          </p:nvCxnSpPr>
          <p:spPr>
            <a:xfrm rot="16200000" flipH="1">
              <a:off x="1126997" y="5159250"/>
              <a:ext cx="938464" cy="20636"/>
            </a:xfrm>
            <a:prstGeom prst="line">
              <a:avLst/>
            </a:prstGeom>
            <a:ln w="19050">
              <a:solidFill>
                <a:srgbClr val="060402"/>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838994" y="3656806"/>
              <a:ext cx="5638800"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B050"/>
                </a:solidFill>
              </a:rPr>
              <a:t>Open Account: Software </a:t>
            </a:r>
            <a:r>
              <a:rPr lang="en-US" b="1" smtClean="0">
                <a:solidFill>
                  <a:srgbClr val="00B050"/>
                </a:solidFill>
              </a:rPr>
              <a:t>components?</a:t>
            </a:r>
            <a:endParaRPr lang="en-US">
              <a:solidFill>
                <a:srgbClr val="00B050"/>
              </a:solidFill>
            </a:endParaRPr>
          </a:p>
        </p:txBody>
      </p:sp>
      <p:grpSp>
        <p:nvGrpSpPr>
          <p:cNvPr id="3" name="Group 84"/>
          <p:cNvGrpSpPr/>
          <p:nvPr/>
        </p:nvGrpSpPr>
        <p:grpSpPr>
          <a:xfrm>
            <a:off x="214282" y="1285860"/>
            <a:ext cx="4941912" cy="5150870"/>
            <a:chOff x="285720" y="1357296"/>
            <a:chExt cx="4941912" cy="5079434"/>
          </a:xfrm>
        </p:grpSpPr>
        <p:sp>
          <p:nvSpPr>
            <p:cNvPr id="24" name="Text Box 60"/>
            <p:cNvSpPr txBox="1">
              <a:spLocks noChangeArrowheads="1"/>
            </p:cNvSpPr>
            <p:nvPr/>
          </p:nvSpPr>
          <p:spPr bwMode="auto">
            <a:xfrm>
              <a:off x="285720" y="2202412"/>
              <a:ext cx="1708167" cy="369332"/>
            </a:xfrm>
            <a:prstGeom prst="rect">
              <a:avLst/>
            </a:prstGeom>
            <a:noFill/>
            <a:ln w="9525">
              <a:noFill/>
              <a:miter lim="800000"/>
              <a:headEnd/>
              <a:tailEnd/>
            </a:ln>
          </p:spPr>
          <p:txBody>
            <a:bodyPr wrap="square">
              <a:spAutoFit/>
            </a:bodyPr>
            <a:lstStyle/>
            <a:p>
              <a:r>
                <a:rPr lang="en-US"/>
                <a:t>Bank Manager</a:t>
              </a:r>
            </a:p>
          </p:txBody>
        </p:sp>
        <p:grpSp>
          <p:nvGrpSpPr>
            <p:cNvPr id="4" name="Group 61"/>
            <p:cNvGrpSpPr>
              <a:grpSpLocks/>
            </p:cNvGrpSpPr>
            <p:nvPr/>
          </p:nvGrpSpPr>
          <p:grpSpPr bwMode="auto">
            <a:xfrm>
              <a:off x="857224" y="1357296"/>
              <a:ext cx="409576" cy="891012"/>
              <a:chOff x="567" y="2976"/>
              <a:chExt cx="363" cy="860"/>
            </a:xfrm>
          </p:grpSpPr>
          <p:grpSp>
            <p:nvGrpSpPr>
              <p:cNvPr id="5" name="Group 62"/>
              <p:cNvGrpSpPr>
                <a:grpSpLocks/>
              </p:cNvGrpSpPr>
              <p:nvPr/>
            </p:nvGrpSpPr>
            <p:grpSpPr bwMode="auto">
              <a:xfrm>
                <a:off x="657" y="3246"/>
                <a:ext cx="182" cy="590"/>
                <a:chOff x="476" y="1901"/>
                <a:chExt cx="181" cy="590"/>
              </a:xfrm>
            </p:grpSpPr>
            <p:sp>
              <p:nvSpPr>
                <p:cNvPr id="59" name="Oval 63"/>
                <p:cNvSpPr>
                  <a:spLocks noChangeArrowheads="1"/>
                </p:cNvSpPr>
                <p:nvPr/>
              </p:nvSpPr>
              <p:spPr bwMode="auto">
                <a:xfrm>
                  <a:off x="476" y="1901"/>
                  <a:ext cx="181" cy="182"/>
                </a:xfrm>
                <a:prstGeom prst="ellipse">
                  <a:avLst/>
                </a:prstGeom>
                <a:noFill/>
                <a:ln w="9525">
                  <a:solidFill>
                    <a:schemeClr val="tx1"/>
                  </a:solidFill>
                  <a:round/>
                  <a:headEnd/>
                  <a:tailEnd/>
                </a:ln>
              </p:spPr>
              <p:txBody>
                <a:bodyPr wrap="none" anchor="ctr"/>
                <a:lstStyle/>
                <a:p>
                  <a:endParaRPr lang="en-US"/>
                </a:p>
              </p:txBody>
            </p:sp>
            <p:sp>
              <p:nvSpPr>
                <p:cNvPr id="60" name="Line 64"/>
                <p:cNvSpPr>
                  <a:spLocks noChangeShapeType="1"/>
                </p:cNvSpPr>
                <p:nvPr/>
              </p:nvSpPr>
              <p:spPr bwMode="auto">
                <a:xfrm>
                  <a:off x="567" y="2089"/>
                  <a:ext cx="0" cy="272"/>
                </a:xfrm>
                <a:prstGeom prst="line">
                  <a:avLst/>
                </a:prstGeom>
                <a:noFill/>
                <a:ln w="9525">
                  <a:solidFill>
                    <a:schemeClr val="tx1"/>
                  </a:solidFill>
                  <a:round/>
                  <a:headEnd/>
                  <a:tailEnd/>
                </a:ln>
              </p:spPr>
              <p:txBody>
                <a:bodyPr/>
                <a:lstStyle/>
                <a:p>
                  <a:endParaRPr lang="en-US"/>
                </a:p>
              </p:txBody>
            </p:sp>
            <p:sp>
              <p:nvSpPr>
                <p:cNvPr id="61" name="Line 65"/>
                <p:cNvSpPr>
                  <a:spLocks noChangeShapeType="1"/>
                </p:cNvSpPr>
                <p:nvPr/>
              </p:nvSpPr>
              <p:spPr bwMode="auto">
                <a:xfrm>
                  <a:off x="476" y="2174"/>
                  <a:ext cx="181" cy="0"/>
                </a:xfrm>
                <a:prstGeom prst="line">
                  <a:avLst/>
                </a:prstGeom>
                <a:noFill/>
                <a:ln w="9525">
                  <a:solidFill>
                    <a:schemeClr val="tx1"/>
                  </a:solidFill>
                  <a:round/>
                  <a:headEnd/>
                  <a:tailEnd/>
                </a:ln>
              </p:spPr>
              <p:txBody>
                <a:bodyPr/>
                <a:lstStyle/>
                <a:p>
                  <a:endParaRPr lang="en-US"/>
                </a:p>
              </p:txBody>
            </p:sp>
            <p:sp>
              <p:nvSpPr>
                <p:cNvPr id="62" name="Line 66"/>
                <p:cNvSpPr>
                  <a:spLocks noChangeShapeType="1"/>
                </p:cNvSpPr>
                <p:nvPr/>
              </p:nvSpPr>
              <p:spPr bwMode="auto">
                <a:xfrm flipH="1">
                  <a:off x="476" y="2355"/>
                  <a:ext cx="91" cy="136"/>
                </a:xfrm>
                <a:prstGeom prst="line">
                  <a:avLst/>
                </a:prstGeom>
                <a:noFill/>
                <a:ln w="9525">
                  <a:solidFill>
                    <a:schemeClr val="tx1"/>
                  </a:solidFill>
                  <a:round/>
                  <a:headEnd/>
                  <a:tailEnd/>
                </a:ln>
              </p:spPr>
              <p:txBody>
                <a:bodyPr/>
                <a:lstStyle/>
                <a:p>
                  <a:endParaRPr lang="en-US"/>
                </a:p>
              </p:txBody>
            </p:sp>
            <p:sp>
              <p:nvSpPr>
                <p:cNvPr id="63" name="Line 67"/>
                <p:cNvSpPr>
                  <a:spLocks noChangeShapeType="1"/>
                </p:cNvSpPr>
                <p:nvPr/>
              </p:nvSpPr>
              <p:spPr bwMode="auto">
                <a:xfrm>
                  <a:off x="567" y="2355"/>
                  <a:ext cx="90" cy="136"/>
                </a:xfrm>
                <a:prstGeom prst="line">
                  <a:avLst/>
                </a:prstGeom>
                <a:noFill/>
                <a:ln w="9525">
                  <a:solidFill>
                    <a:schemeClr val="tx1"/>
                  </a:solidFill>
                  <a:round/>
                  <a:headEnd/>
                  <a:tailEnd/>
                </a:ln>
              </p:spPr>
              <p:txBody>
                <a:bodyPr/>
                <a:lstStyle/>
                <a:p>
                  <a:endParaRPr lang="en-US"/>
                </a:p>
              </p:txBody>
            </p:sp>
          </p:grpSp>
          <p:sp>
            <p:nvSpPr>
              <p:cNvPr id="58" name="Rectangle 68"/>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a:p>
            </p:txBody>
          </p:sp>
        </p:grpSp>
        <p:sp>
          <p:nvSpPr>
            <p:cNvPr id="26" name="Line 70"/>
            <p:cNvSpPr>
              <a:spLocks noChangeShapeType="1"/>
            </p:cNvSpPr>
            <p:nvPr/>
          </p:nvSpPr>
          <p:spPr bwMode="auto">
            <a:xfrm>
              <a:off x="1085813" y="2557005"/>
              <a:ext cx="0" cy="3842068"/>
            </a:xfrm>
            <a:prstGeom prst="line">
              <a:avLst/>
            </a:prstGeom>
            <a:noFill/>
            <a:ln w="9525">
              <a:solidFill>
                <a:schemeClr val="tx1"/>
              </a:solidFill>
              <a:prstDash val="dash"/>
              <a:round/>
              <a:headEnd/>
              <a:tailEnd/>
            </a:ln>
          </p:spPr>
          <p:txBody>
            <a:bodyPr/>
            <a:lstStyle/>
            <a:p>
              <a:endParaRPr lang="en-US"/>
            </a:p>
          </p:txBody>
        </p:sp>
        <p:sp>
          <p:nvSpPr>
            <p:cNvPr id="27" name="Rectangle 71"/>
            <p:cNvSpPr>
              <a:spLocks noChangeArrowheads="1"/>
            </p:cNvSpPr>
            <p:nvPr/>
          </p:nvSpPr>
          <p:spPr bwMode="auto">
            <a:xfrm>
              <a:off x="1014376" y="2746968"/>
              <a:ext cx="144463" cy="351332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1" name="Text Box 78"/>
            <p:cNvSpPr txBox="1">
              <a:spLocks noChangeArrowheads="1"/>
            </p:cNvSpPr>
            <p:nvPr/>
          </p:nvSpPr>
          <p:spPr bwMode="auto">
            <a:xfrm>
              <a:off x="1142976" y="2585980"/>
              <a:ext cx="2839239" cy="369332"/>
            </a:xfrm>
            <a:prstGeom prst="rect">
              <a:avLst/>
            </a:prstGeom>
            <a:noFill/>
            <a:ln w="9525">
              <a:noFill/>
              <a:miter lim="800000"/>
              <a:headEnd/>
              <a:tailEnd/>
            </a:ln>
          </p:spPr>
          <p:txBody>
            <a:bodyPr wrap="none">
              <a:spAutoFit/>
            </a:bodyPr>
            <a:lstStyle/>
            <a:p>
              <a:r>
                <a:rPr lang="en-US">
                  <a:solidFill>
                    <a:srgbClr val="FF0000"/>
                  </a:solidFill>
                </a:rPr>
                <a:t>Request</a:t>
              </a:r>
              <a:r>
                <a:rPr lang="en-US"/>
                <a:t>:OpenAccount(id)</a:t>
              </a:r>
            </a:p>
          </p:txBody>
        </p:sp>
        <p:sp>
          <p:nvSpPr>
            <p:cNvPr id="32" name="Text Box 80"/>
            <p:cNvSpPr txBox="1">
              <a:spLocks noChangeArrowheads="1"/>
            </p:cNvSpPr>
            <p:nvPr/>
          </p:nvSpPr>
          <p:spPr bwMode="auto">
            <a:xfrm>
              <a:off x="1729009" y="3031065"/>
              <a:ext cx="1762021" cy="369332"/>
            </a:xfrm>
            <a:prstGeom prst="rect">
              <a:avLst/>
            </a:prstGeom>
            <a:noFill/>
            <a:ln w="9525">
              <a:noFill/>
              <a:miter lim="800000"/>
              <a:headEnd/>
              <a:tailEnd/>
            </a:ln>
          </p:spPr>
          <p:txBody>
            <a:bodyPr wrap="none">
              <a:spAutoFit/>
            </a:bodyPr>
            <a:lstStyle/>
            <a:p>
              <a:r>
                <a:rPr lang="en-US"/>
                <a:t>AskCustInfo(id)</a:t>
              </a:r>
            </a:p>
          </p:txBody>
        </p:sp>
        <p:sp>
          <p:nvSpPr>
            <p:cNvPr id="33" name="Text Box 82"/>
            <p:cNvSpPr txBox="1">
              <a:spLocks noChangeArrowheads="1"/>
            </p:cNvSpPr>
            <p:nvPr/>
          </p:nvSpPr>
          <p:spPr bwMode="auto">
            <a:xfrm>
              <a:off x="1729009" y="3488296"/>
              <a:ext cx="2172390" cy="369332"/>
            </a:xfrm>
            <a:prstGeom prst="rect">
              <a:avLst/>
            </a:prstGeom>
            <a:noFill/>
            <a:ln w="9525">
              <a:noFill/>
              <a:miter lim="800000"/>
              <a:headEnd/>
              <a:tailEnd/>
            </a:ln>
          </p:spPr>
          <p:txBody>
            <a:bodyPr wrap="none">
              <a:spAutoFit/>
            </a:bodyPr>
            <a:lstStyle/>
            <a:p>
              <a:r>
                <a:rPr lang="en-US"/>
                <a:t>CustomerInfo(data)</a:t>
              </a:r>
            </a:p>
          </p:txBody>
        </p:sp>
        <p:sp>
          <p:nvSpPr>
            <p:cNvPr id="34" name="Text Box 84"/>
            <p:cNvSpPr txBox="1">
              <a:spLocks noChangeArrowheads="1"/>
            </p:cNvSpPr>
            <p:nvPr/>
          </p:nvSpPr>
          <p:spPr bwMode="auto">
            <a:xfrm>
              <a:off x="1729009" y="3991582"/>
              <a:ext cx="2236574" cy="369332"/>
            </a:xfrm>
            <a:prstGeom prst="rect">
              <a:avLst/>
            </a:prstGeom>
            <a:noFill/>
            <a:ln w="9525">
              <a:noFill/>
              <a:miter lim="800000"/>
              <a:headEnd/>
              <a:tailEnd/>
            </a:ln>
          </p:spPr>
          <p:txBody>
            <a:bodyPr wrap="none">
              <a:spAutoFit/>
            </a:bodyPr>
            <a:lstStyle/>
            <a:p>
              <a:r>
                <a:rPr lang="en-US"/>
                <a:t>AskAccountType(id)</a:t>
              </a:r>
            </a:p>
          </p:txBody>
        </p:sp>
        <p:sp>
          <p:nvSpPr>
            <p:cNvPr id="35" name="Text Box 86"/>
            <p:cNvSpPr txBox="1">
              <a:spLocks noChangeArrowheads="1"/>
            </p:cNvSpPr>
            <p:nvPr/>
          </p:nvSpPr>
          <p:spPr bwMode="auto">
            <a:xfrm>
              <a:off x="1729009" y="4443431"/>
              <a:ext cx="2557239" cy="369332"/>
            </a:xfrm>
            <a:prstGeom prst="rect">
              <a:avLst/>
            </a:prstGeom>
            <a:noFill/>
            <a:ln w="9525">
              <a:noFill/>
              <a:miter lim="800000"/>
              <a:headEnd/>
              <a:tailEnd/>
            </a:ln>
          </p:spPr>
          <p:txBody>
            <a:bodyPr wrap="none">
              <a:spAutoFit/>
            </a:bodyPr>
            <a:lstStyle/>
            <a:p>
              <a:r>
                <a:rPr lang="en-US"/>
                <a:t>AccountType(AccType)</a:t>
              </a:r>
            </a:p>
          </p:txBody>
        </p:sp>
        <p:sp>
          <p:nvSpPr>
            <p:cNvPr id="36" name="Text Box 88"/>
            <p:cNvSpPr txBox="1">
              <a:spLocks noChangeArrowheads="1"/>
            </p:cNvSpPr>
            <p:nvPr/>
          </p:nvSpPr>
          <p:spPr bwMode="auto">
            <a:xfrm>
              <a:off x="1729009" y="4912866"/>
              <a:ext cx="2274982" cy="369332"/>
            </a:xfrm>
            <a:prstGeom prst="rect">
              <a:avLst/>
            </a:prstGeom>
            <a:noFill/>
            <a:ln w="9525">
              <a:noFill/>
              <a:miter lim="800000"/>
              <a:headEnd/>
              <a:tailEnd/>
            </a:ln>
          </p:spPr>
          <p:txBody>
            <a:bodyPr wrap="none">
              <a:spAutoFit/>
            </a:bodyPr>
            <a:lstStyle/>
            <a:p>
              <a:r>
                <a:rPr lang="en-US"/>
                <a:t>AskInitialBalance(id)</a:t>
              </a:r>
            </a:p>
          </p:txBody>
        </p:sp>
        <p:sp>
          <p:nvSpPr>
            <p:cNvPr id="37" name="Text Box 90"/>
            <p:cNvSpPr txBox="1">
              <a:spLocks noChangeArrowheads="1"/>
            </p:cNvSpPr>
            <p:nvPr/>
          </p:nvSpPr>
          <p:spPr bwMode="auto">
            <a:xfrm>
              <a:off x="1729009" y="5357826"/>
              <a:ext cx="2313454" cy="369332"/>
            </a:xfrm>
            <a:prstGeom prst="rect">
              <a:avLst/>
            </a:prstGeom>
            <a:noFill/>
            <a:ln w="9525">
              <a:noFill/>
              <a:miter lim="800000"/>
              <a:headEnd/>
              <a:tailEnd/>
            </a:ln>
          </p:spPr>
          <p:txBody>
            <a:bodyPr wrap="none">
              <a:spAutoFit/>
            </a:bodyPr>
            <a:lstStyle/>
            <a:p>
              <a:r>
                <a:rPr lang="en-US"/>
                <a:t>Balance(InitBalance)</a:t>
              </a:r>
            </a:p>
          </p:txBody>
        </p:sp>
        <p:sp>
          <p:nvSpPr>
            <p:cNvPr id="40" name="Text Box 92"/>
            <p:cNvSpPr txBox="1">
              <a:spLocks noChangeArrowheads="1"/>
            </p:cNvSpPr>
            <p:nvPr/>
          </p:nvSpPr>
          <p:spPr bwMode="auto">
            <a:xfrm>
              <a:off x="1142976" y="5793566"/>
              <a:ext cx="3454792" cy="369332"/>
            </a:xfrm>
            <a:prstGeom prst="rect">
              <a:avLst/>
            </a:prstGeom>
            <a:noFill/>
            <a:ln w="9525">
              <a:noFill/>
              <a:miter lim="800000"/>
              <a:headEnd/>
              <a:tailEnd/>
            </a:ln>
          </p:spPr>
          <p:txBody>
            <a:bodyPr wrap="none">
              <a:spAutoFit/>
            </a:bodyPr>
            <a:lstStyle/>
            <a:p>
              <a:r>
                <a:rPr lang="en-US">
                  <a:solidFill>
                    <a:srgbClr val="FF0000"/>
                  </a:solidFill>
                </a:rPr>
                <a:t>Response</a:t>
              </a:r>
              <a:r>
                <a:rPr lang="en-US"/>
                <a:t>:Confirm(ResultCode)</a:t>
              </a:r>
            </a:p>
          </p:txBody>
        </p:sp>
        <p:sp>
          <p:nvSpPr>
            <p:cNvPr id="41" name="Rectangle 69"/>
            <p:cNvSpPr>
              <a:spLocks noChangeArrowheads="1"/>
            </p:cNvSpPr>
            <p:nvPr/>
          </p:nvSpPr>
          <p:spPr bwMode="auto">
            <a:xfrm>
              <a:off x="3786182" y="1857364"/>
              <a:ext cx="1441450" cy="430203"/>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SYSTEM</a:t>
              </a:r>
            </a:p>
          </p:txBody>
        </p:sp>
        <p:sp>
          <p:nvSpPr>
            <p:cNvPr id="42" name="Line 72"/>
            <p:cNvSpPr>
              <a:spLocks noChangeShapeType="1"/>
            </p:cNvSpPr>
            <p:nvPr/>
          </p:nvSpPr>
          <p:spPr bwMode="auto">
            <a:xfrm>
              <a:off x="4506907" y="2287567"/>
              <a:ext cx="0" cy="4149163"/>
            </a:xfrm>
            <a:prstGeom prst="line">
              <a:avLst/>
            </a:prstGeom>
            <a:noFill/>
            <a:ln w="9525">
              <a:solidFill>
                <a:schemeClr val="tx1"/>
              </a:solidFill>
              <a:prstDash val="dash"/>
              <a:round/>
              <a:headEnd/>
              <a:tailEnd/>
            </a:ln>
          </p:spPr>
          <p:txBody>
            <a:bodyPr/>
            <a:lstStyle/>
            <a:p>
              <a:endParaRPr lang="en-US"/>
            </a:p>
          </p:txBody>
        </p:sp>
        <p:sp>
          <p:nvSpPr>
            <p:cNvPr id="43" name="Rectangle 74"/>
            <p:cNvSpPr>
              <a:spLocks noChangeArrowheads="1"/>
            </p:cNvSpPr>
            <p:nvPr/>
          </p:nvSpPr>
          <p:spPr bwMode="auto">
            <a:xfrm>
              <a:off x="4435470" y="2714620"/>
              <a:ext cx="155565" cy="3571900"/>
            </a:xfrm>
            <a:prstGeom prst="rect">
              <a:avLst/>
            </a:prstGeom>
            <a:solidFill>
              <a:srgbClr val="C0C0C0"/>
            </a:solidFill>
            <a:ln w="9525">
              <a:solidFill>
                <a:schemeClr val="tx1"/>
              </a:solidFill>
              <a:miter lim="800000"/>
              <a:headEnd/>
              <a:tailEnd/>
            </a:ln>
          </p:spPr>
          <p:txBody>
            <a:bodyPr wrap="none" anchor="ctr"/>
            <a:lstStyle/>
            <a:p>
              <a:endParaRPr lang="en-US"/>
            </a:p>
          </p:txBody>
        </p:sp>
        <p:grpSp>
          <p:nvGrpSpPr>
            <p:cNvPr id="6" name="Group 76"/>
            <p:cNvGrpSpPr/>
            <p:nvPr/>
          </p:nvGrpSpPr>
          <p:grpSpPr>
            <a:xfrm>
              <a:off x="1142977" y="3000372"/>
              <a:ext cx="3286147" cy="3144860"/>
              <a:chOff x="1142976" y="3000372"/>
              <a:chExt cx="4221187" cy="3144860"/>
            </a:xfrm>
          </p:grpSpPr>
          <p:cxnSp>
            <p:nvCxnSpPr>
              <p:cNvPr id="48" name="Straight Connector 47"/>
              <p:cNvCxnSpPr/>
              <p:nvPr/>
            </p:nvCxnSpPr>
            <p:spPr>
              <a:xfrm>
                <a:off x="1142976" y="4357694"/>
                <a:ext cx="4214842" cy="1588"/>
              </a:xfrm>
              <a:prstGeom prst="line">
                <a:avLst/>
              </a:prstGeom>
              <a:ln w="1905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142976" y="4786322"/>
                <a:ext cx="4214842"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42976" y="5284800"/>
                <a:ext cx="4214842" cy="1588"/>
              </a:xfrm>
              <a:prstGeom prst="line">
                <a:avLst/>
              </a:prstGeom>
              <a:ln w="1905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149321" y="5715016"/>
                <a:ext cx="4214842"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149321" y="6143644"/>
                <a:ext cx="4214842" cy="1588"/>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149321" y="3000372"/>
                <a:ext cx="4214842" cy="1588"/>
              </a:xfrm>
              <a:prstGeom prst="line">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149321" y="3429000"/>
                <a:ext cx="4214842" cy="1588"/>
              </a:xfrm>
              <a:prstGeom prst="line">
                <a:avLst/>
              </a:prstGeom>
              <a:ln w="1905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49321" y="3929066"/>
                <a:ext cx="4214842"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7" name="Group 89"/>
          <p:cNvGrpSpPr/>
          <p:nvPr/>
        </p:nvGrpSpPr>
        <p:grpSpPr>
          <a:xfrm>
            <a:off x="3357554" y="1676400"/>
            <a:ext cx="4567246" cy="714380"/>
            <a:chOff x="3428992" y="1714488"/>
            <a:chExt cx="5357850" cy="714380"/>
          </a:xfrm>
        </p:grpSpPr>
        <p:sp>
          <p:nvSpPr>
            <p:cNvPr id="89" name="Rounded Rectangle 88"/>
            <p:cNvSpPr/>
            <p:nvPr/>
          </p:nvSpPr>
          <p:spPr>
            <a:xfrm>
              <a:off x="3428992" y="1714488"/>
              <a:ext cx="5357850" cy="714380"/>
            </a:xfrm>
            <a:prstGeom prst="roundRect">
              <a:avLst>
                <a:gd name="adj" fmla="val 32667"/>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68" name="Text Box 78"/>
            <p:cNvSpPr txBox="1">
              <a:spLocks noChangeArrowheads="1"/>
            </p:cNvSpPr>
            <p:nvPr/>
          </p:nvSpPr>
          <p:spPr bwMode="auto">
            <a:xfrm>
              <a:off x="5836957" y="1828800"/>
              <a:ext cx="2771104" cy="461665"/>
            </a:xfrm>
            <a:prstGeom prst="rect">
              <a:avLst/>
            </a:prstGeom>
            <a:noFill/>
            <a:ln w="9525">
              <a:noFill/>
              <a:miter lim="800000"/>
              <a:headEnd/>
              <a:tailEnd/>
            </a:ln>
          </p:spPr>
          <p:txBody>
            <a:bodyPr wrap="square">
              <a:spAutoFit/>
            </a:bodyPr>
            <a:lstStyle/>
            <a:p>
              <a:r>
                <a:rPr lang="en-US" sz="2400" smtClean="0">
                  <a:solidFill>
                    <a:srgbClr val="FF0000"/>
                  </a:solidFill>
                </a:rPr>
                <a:t>có </a:t>
              </a:r>
              <a:r>
                <a:rPr lang="en-US" sz="2400">
                  <a:solidFill>
                    <a:srgbClr val="FF0000"/>
                  </a:solidFill>
                </a:rPr>
                <a:t>nhiệm vụ gì ?</a:t>
              </a:r>
            </a:p>
          </p:txBody>
        </p:sp>
      </p:grpSp>
      <p:sp>
        <p:nvSpPr>
          <p:cNvPr id="71" name="Text Box 78"/>
          <p:cNvSpPr txBox="1">
            <a:spLocks noChangeArrowheads="1"/>
          </p:cNvSpPr>
          <p:nvPr/>
        </p:nvSpPr>
        <p:spPr bwMode="auto">
          <a:xfrm>
            <a:off x="5500694" y="3429000"/>
            <a:ext cx="2582758" cy="369332"/>
          </a:xfrm>
          <a:prstGeom prst="rect">
            <a:avLst/>
          </a:prstGeom>
          <a:noFill/>
          <a:ln w="9525">
            <a:noFill/>
            <a:miter lim="800000"/>
            <a:headEnd/>
            <a:tailEnd/>
          </a:ln>
        </p:spPr>
        <p:txBody>
          <a:bodyPr wrap="none">
            <a:spAutoFit/>
          </a:bodyPr>
          <a:lstStyle/>
          <a:p>
            <a:r>
              <a:rPr lang="en-US"/>
              <a:t>3. Lưu trữ và xác nhận </a:t>
            </a:r>
          </a:p>
        </p:txBody>
      </p:sp>
      <p:grpSp>
        <p:nvGrpSpPr>
          <p:cNvPr id="8" name="Group 87"/>
          <p:cNvGrpSpPr/>
          <p:nvPr/>
        </p:nvGrpSpPr>
        <p:grpSpPr>
          <a:xfrm>
            <a:off x="5643570" y="3929066"/>
            <a:ext cx="2643206" cy="2155282"/>
            <a:chOff x="5715008" y="3929066"/>
            <a:chExt cx="2643206" cy="2155282"/>
          </a:xfrm>
        </p:grpSpPr>
        <p:sp>
          <p:nvSpPr>
            <p:cNvPr id="72" name="Down Arrow 71"/>
            <p:cNvSpPr/>
            <p:nvPr/>
          </p:nvSpPr>
          <p:spPr>
            <a:xfrm>
              <a:off x="6026292" y="3929066"/>
              <a:ext cx="285752" cy="78581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73" name="Text Box 78"/>
            <p:cNvSpPr txBox="1">
              <a:spLocks noChangeArrowheads="1"/>
            </p:cNvSpPr>
            <p:nvPr/>
          </p:nvSpPr>
          <p:spPr bwMode="auto">
            <a:xfrm>
              <a:off x="6312044" y="4071942"/>
              <a:ext cx="1760418" cy="461665"/>
            </a:xfrm>
            <a:prstGeom prst="rect">
              <a:avLst/>
            </a:prstGeom>
            <a:noFill/>
            <a:ln w="9525">
              <a:noFill/>
              <a:miter lim="800000"/>
              <a:headEnd/>
              <a:tailEnd/>
            </a:ln>
          </p:spPr>
          <p:txBody>
            <a:bodyPr wrap="none">
              <a:spAutoFit/>
            </a:bodyPr>
            <a:lstStyle/>
            <a:p>
              <a:r>
                <a:rPr lang="en-US" sz="2400" b="1">
                  <a:solidFill>
                    <a:schemeClr val="accent2"/>
                  </a:solidFill>
                </a:rPr>
                <a:t>CRC cards</a:t>
              </a:r>
            </a:p>
          </p:txBody>
        </p:sp>
        <p:sp>
          <p:nvSpPr>
            <p:cNvPr id="74" name="Text Box 78"/>
            <p:cNvSpPr txBox="1">
              <a:spLocks noChangeArrowheads="1"/>
            </p:cNvSpPr>
            <p:nvPr/>
          </p:nvSpPr>
          <p:spPr bwMode="auto">
            <a:xfrm>
              <a:off x="5724160" y="4857760"/>
              <a:ext cx="2630848" cy="369332"/>
            </a:xfrm>
            <a:prstGeom prst="rect">
              <a:avLst/>
            </a:prstGeom>
            <a:solidFill>
              <a:schemeClr val="accent2">
                <a:lumMod val="20000"/>
                <a:lumOff val="80000"/>
              </a:schemeClr>
            </a:solidFill>
            <a:ln w="9525">
              <a:solidFill>
                <a:schemeClr val="tx1"/>
              </a:solidFill>
              <a:miter lim="800000"/>
              <a:headEnd/>
              <a:tailEnd/>
            </a:ln>
          </p:spPr>
          <p:txBody>
            <a:bodyPr wrap="none">
              <a:spAutoFit/>
            </a:bodyPr>
            <a:lstStyle/>
            <a:p>
              <a:r>
                <a:rPr lang="en-US"/>
                <a:t>Lớp Customer Manager</a:t>
              </a:r>
            </a:p>
          </p:txBody>
        </p:sp>
        <p:sp>
          <p:nvSpPr>
            <p:cNvPr id="75" name="Text Box 78"/>
            <p:cNvSpPr txBox="1">
              <a:spLocks noChangeArrowheads="1"/>
            </p:cNvSpPr>
            <p:nvPr/>
          </p:nvSpPr>
          <p:spPr bwMode="auto">
            <a:xfrm>
              <a:off x="5715008" y="5286388"/>
              <a:ext cx="2643206" cy="369332"/>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p>
              <a:r>
                <a:rPr lang="en-US"/>
                <a:t>Lớp Account Manager</a:t>
              </a:r>
            </a:p>
          </p:txBody>
        </p:sp>
        <p:sp>
          <p:nvSpPr>
            <p:cNvPr id="76" name="Text Box 78"/>
            <p:cNvSpPr txBox="1">
              <a:spLocks noChangeArrowheads="1"/>
            </p:cNvSpPr>
            <p:nvPr/>
          </p:nvSpPr>
          <p:spPr bwMode="auto">
            <a:xfrm>
              <a:off x="5715008" y="5715016"/>
              <a:ext cx="2643206" cy="369332"/>
            </a:xfrm>
            <a:prstGeom prst="rect">
              <a:avLst/>
            </a:prstGeom>
            <a:solidFill>
              <a:schemeClr val="accent2">
                <a:lumMod val="20000"/>
                <a:lumOff val="80000"/>
              </a:schemeClr>
            </a:solidFill>
            <a:ln w="9525">
              <a:solidFill>
                <a:schemeClr val="tx1"/>
              </a:solidFill>
              <a:miter lim="800000"/>
              <a:headEnd/>
              <a:tailEnd/>
            </a:ln>
          </p:spPr>
          <p:txBody>
            <a:bodyPr wrap="square">
              <a:spAutoFit/>
            </a:bodyPr>
            <a:lstStyle/>
            <a:p>
              <a:r>
                <a:rPr lang="en-US"/>
                <a:t>Lớp Database </a:t>
              </a:r>
            </a:p>
          </p:txBody>
        </p:sp>
      </p:grpSp>
      <p:grpSp>
        <p:nvGrpSpPr>
          <p:cNvPr id="9" name="Group 85"/>
          <p:cNvGrpSpPr/>
          <p:nvPr/>
        </p:nvGrpSpPr>
        <p:grpSpPr>
          <a:xfrm>
            <a:off x="4572000" y="2571744"/>
            <a:ext cx="3623197" cy="1500198"/>
            <a:chOff x="4643438" y="2571744"/>
            <a:chExt cx="3623197" cy="1500198"/>
          </a:xfrm>
        </p:grpSpPr>
        <p:sp>
          <p:nvSpPr>
            <p:cNvPr id="69" name="Text Box 78"/>
            <p:cNvSpPr txBox="1">
              <a:spLocks noChangeArrowheads="1"/>
            </p:cNvSpPr>
            <p:nvPr/>
          </p:nvSpPr>
          <p:spPr bwMode="auto">
            <a:xfrm>
              <a:off x="5581284" y="2571744"/>
              <a:ext cx="2685351" cy="369332"/>
            </a:xfrm>
            <a:prstGeom prst="rect">
              <a:avLst/>
            </a:prstGeom>
            <a:noFill/>
            <a:ln w="9525">
              <a:noFill/>
              <a:miter lim="800000"/>
              <a:headEnd/>
              <a:tailEnd/>
            </a:ln>
          </p:spPr>
          <p:txBody>
            <a:bodyPr wrap="none">
              <a:spAutoFit/>
            </a:bodyPr>
            <a:lstStyle/>
            <a:p>
              <a:r>
                <a:rPr lang="en-US"/>
                <a:t>1. Nhận biết khách hàng</a:t>
              </a:r>
            </a:p>
          </p:txBody>
        </p:sp>
        <p:sp>
          <p:nvSpPr>
            <p:cNvPr id="78" name="Right Brace 77"/>
            <p:cNvSpPr/>
            <p:nvPr/>
          </p:nvSpPr>
          <p:spPr>
            <a:xfrm>
              <a:off x="4643438" y="3286124"/>
              <a:ext cx="214314" cy="785818"/>
            </a:xfrm>
            <a:prstGeom prst="rightBrace">
              <a:avLst/>
            </a:prstGeom>
            <a:ln w="19050">
              <a:solidFill>
                <a:srgbClr val="06040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1" name="Straight Arrow Connector 80"/>
            <p:cNvCxnSpPr>
              <a:stCxn id="78" idx="1"/>
              <a:endCxn id="69" idx="1"/>
            </p:cNvCxnSpPr>
            <p:nvPr/>
          </p:nvCxnSpPr>
          <p:spPr>
            <a:xfrm rot="10800000" flipH="1">
              <a:off x="4857752" y="2756411"/>
              <a:ext cx="723532" cy="922623"/>
            </a:xfrm>
            <a:prstGeom prst="straightConnector1">
              <a:avLst/>
            </a:prstGeom>
            <a:ln w="19050">
              <a:solidFill>
                <a:srgbClr val="060402"/>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86"/>
          <p:cNvGrpSpPr/>
          <p:nvPr/>
        </p:nvGrpSpPr>
        <p:grpSpPr>
          <a:xfrm>
            <a:off x="4572000" y="3000372"/>
            <a:ext cx="4088533" cy="2786082"/>
            <a:chOff x="4643438" y="3000372"/>
            <a:chExt cx="4088533" cy="2786082"/>
          </a:xfrm>
        </p:grpSpPr>
        <p:sp>
          <p:nvSpPr>
            <p:cNvPr id="70" name="Text Box 78"/>
            <p:cNvSpPr txBox="1">
              <a:spLocks noChangeArrowheads="1"/>
            </p:cNvSpPr>
            <p:nvPr/>
          </p:nvSpPr>
          <p:spPr bwMode="auto">
            <a:xfrm>
              <a:off x="5572132" y="3000372"/>
              <a:ext cx="3159839" cy="369332"/>
            </a:xfrm>
            <a:prstGeom prst="rect">
              <a:avLst/>
            </a:prstGeom>
            <a:noFill/>
            <a:ln w="9525">
              <a:noFill/>
              <a:miter lim="800000"/>
              <a:headEnd/>
              <a:tailEnd/>
            </a:ln>
          </p:spPr>
          <p:txBody>
            <a:bodyPr wrap="none">
              <a:spAutoFit/>
            </a:bodyPr>
            <a:lstStyle/>
            <a:p>
              <a:r>
                <a:rPr lang="en-US"/>
                <a:t>2. Cấp tài khoản (loại, số dư)</a:t>
              </a:r>
            </a:p>
          </p:txBody>
        </p:sp>
        <p:sp>
          <p:nvSpPr>
            <p:cNvPr id="79" name="Right Brace 78"/>
            <p:cNvSpPr/>
            <p:nvPr/>
          </p:nvSpPr>
          <p:spPr>
            <a:xfrm>
              <a:off x="4643438" y="4214818"/>
              <a:ext cx="214314" cy="1571636"/>
            </a:xfrm>
            <a:prstGeom prst="rightBrace">
              <a:avLst/>
            </a:prstGeom>
            <a:ln w="19050">
              <a:solidFill>
                <a:srgbClr val="06040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4" name="Straight Arrow Connector 83"/>
            <p:cNvCxnSpPr>
              <a:stCxn id="79" idx="1"/>
              <a:endCxn id="70" idx="1"/>
            </p:cNvCxnSpPr>
            <p:nvPr/>
          </p:nvCxnSpPr>
          <p:spPr>
            <a:xfrm rot="10800000" flipH="1">
              <a:off x="4857752" y="3185038"/>
              <a:ext cx="714380" cy="1815598"/>
            </a:xfrm>
            <a:prstGeom prst="straightConnector1">
              <a:avLst/>
            </a:prstGeom>
            <a:ln w="19050">
              <a:solidFill>
                <a:srgbClr val="060402"/>
              </a:solidFill>
              <a:tailEnd type="arrow"/>
            </a:ln>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3786182" y="2428868"/>
            <a:ext cx="1285884" cy="407196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nvGrpSpPr>
          <p:cNvPr id="11" name="Group 97"/>
          <p:cNvGrpSpPr/>
          <p:nvPr/>
        </p:nvGrpSpPr>
        <p:grpSpPr>
          <a:xfrm>
            <a:off x="4086562" y="2465062"/>
            <a:ext cx="4278242" cy="3558072"/>
            <a:chOff x="4158000" y="2465062"/>
            <a:chExt cx="4278242" cy="3558072"/>
          </a:xfrm>
        </p:grpSpPr>
        <p:sp>
          <p:nvSpPr>
            <p:cNvPr id="95" name="Arc 94"/>
            <p:cNvSpPr/>
            <p:nvPr/>
          </p:nvSpPr>
          <p:spPr>
            <a:xfrm rot="2697025">
              <a:off x="5562470" y="2465062"/>
              <a:ext cx="2873772" cy="2788099"/>
            </a:xfrm>
            <a:prstGeom prst="arc">
              <a:avLst/>
            </a:prstGeom>
            <a:ln w="254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p:cNvSpPr/>
            <p:nvPr/>
          </p:nvSpPr>
          <p:spPr>
            <a:xfrm rot="3070753">
              <a:off x="4859568" y="2913107"/>
              <a:ext cx="2873772" cy="2664585"/>
            </a:xfrm>
            <a:prstGeom prst="arc">
              <a:avLst/>
            </a:prstGeom>
            <a:ln w="254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96"/>
            <p:cNvSpPr/>
            <p:nvPr/>
          </p:nvSpPr>
          <p:spPr>
            <a:xfrm rot="3275353">
              <a:off x="4053407" y="3253955"/>
              <a:ext cx="2873772" cy="2664585"/>
            </a:xfrm>
            <a:prstGeom prst="arc">
              <a:avLst/>
            </a:prstGeom>
            <a:ln w="254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7" name="Text Box 78"/>
          <p:cNvSpPr txBox="1">
            <a:spLocks noChangeArrowheads="1"/>
          </p:cNvSpPr>
          <p:nvPr/>
        </p:nvSpPr>
        <p:spPr bwMode="auto">
          <a:xfrm>
            <a:off x="228600" y="772180"/>
            <a:ext cx="6673879" cy="523220"/>
          </a:xfrm>
          <a:prstGeom prst="rect">
            <a:avLst/>
          </a:prstGeom>
          <a:noFill/>
          <a:ln w="9525">
            <a:noFill/>
            <a:miter lim="800000"/>
            <a:headEnd/>
            <a:tailEnd/>
          </a:ln>
        </p:spPr>
        <p:txBody>
          <a:bodyPr wrap="none">
            <a:spAutoFit/>
          </a:bodyPr>
          <a:lstStyle/>
          <a:p>
            <a:pPr algn="ctr"/>
            <a:r>
              <a:rPr lang="en-US" sz="2800" b="1" smtClean="0">
                <a:solidFill>
                  <a:schemeClr val="accent2"/>
                </a:solidFill>
              </a:rPr>
              <a:t>CRC = Class |Responsibilities |Collaborators</a:t>
            </a:r>
            <a:endParaRPr lang="en-US" sz="2800"/>
          </a:p>
        </p:txBody>
      </p:sp>
      <p:sp>
        <p:nvSpPr>
          <p:cNvPr id="64" name="Slide Number Placeholder 65"/>
          <p:cNvSpPr>
            <a:spLocks noGrp="1"/>
          </p:cNvSpPr>
          <p:nvPr>
            <p:ph type="sldNum" sz="quarter" idx="4"/>
          </p:nvPr>
        </p:nvSpPr>
        <p:spPr>
          <a:xfrm>
            <a:off x="8686800" y="0"/>
            <a:ext cx="457200" cy="609600"/>
          </a:xfrm>
        </p:spPr>
        <p:txBody>
          <a:bodyPr/>
          <a:lstStyle/>
          <a:p>
            <a:fld id="{B6F15528-21DE-4FAA-801E-634DDDAF4B2B}" type="slidenum">
              <a:rPr lang="en-US" smtClean="0"/>
              <a:pPr/>
              <a:t>17</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blinds(horizontal)">
                                      <p:cBhvr>
                                        <p:cTn id="11" dur="5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blinds(horizontal)">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noFill/>
        </p:spPr>
        <p:txBody>
          <a:bodyPr/>
          <a:lstStyle/>
          <a:p>
            <a:r>
              <a:rPr lang="en-US" smtClean="0">
                <a:solidFill>
                  <a:srgbClr val="00B050"/>
                </a:solidFill>
              </a:rPr>
              <a:t>Open Account </a:t>
            </a:r>
            <a:r>
              <a:rPr lang="en-US" smtClean="0">
                <a:solidFill>
                  <a:srgbClr val="00B050"/>
                </a:solidFill>
              </a:rPr>
              <a:t>– </a:t>
            </a:r>
            <a:r>
              <a:rPr lang="en-US" smtClean="0">
                <a:solidFill>
                  <a:srgbClr val="00B050"/>
                </a:solidFill>
              </a:rPr>
              <a:t>internal </a:t>
            </a:r>
            <a:r>
              <a:rPr lang="en-US" smtClean="0">
                <a:solidFill>
                  <a:srgbClr val="00B050"/>
                </a:solidFill>
              </a:rPr>
              <a:t>view</a:t>
            </a:r>
            <a:endParaRPr lang="en-US" sz="3600" b="1">
              <a:solidFill>
                <a:srgbClr val="008000"/>
              </a:solidFill>
            </a:endParaRPr>
          </a:p>
        </p:txBody>
      </p:sp>
      <p:grpSp>
        <p:nvGrpSpPr>
          <p:cNvPr id="2" name="Group 47"/>
          <p:cNvGrpSpPr/>
          <p:nvPr/>
        </p:nvGrpSpPr>
        <p:grpSpPr>
          <a:xfrm>
            <a:off x="642910" y="1457311"/>
            <a:ext cx="7631176" cy="5095889"/>
            <a:chOff x="577817" y="1476383"/>
            <a:chExt cx="7631176" cy="5095889"/>
          </a:xfrm>
        </p:grpSpPr>
        <p:sp>
          <p:nvSpPr>
            <p:cNvPr id="39942" name="Text Box 60"/>
            <p:cNvSpPr txBox="1">
              <a:spLocks noChangeArrowheads="1"/>
            </p:cNvSpPr>
            <p:nvPr/>
          </p:nvSpPr>
          <p:spPr bwMode="auto">
            <a:xfrm>
              <a:off x="577817" y="2119325"/>
              <a:ext cx="1708167" cy="369332"/>
            </a:xfrm>
            <a:prstGeom prst="rect">
              <a:avLst/>
            </a:prstGeom>
            <a:noFill/>
            <a:ln w="9525">
              <a:noFill/>
              <a:miter lim="800000"/>
              <a:headEnd/>
              <a:tailEnd/>
            </a:ln>
          </p:spPr>
          <p:txBody>
            <a:bodyPr wrap="square">
              <a:spAutoFit/>
            </a:bodyPr>
            <a:lstStyle/>
            <a:p>
              <a:r>
                <a:rPr lang="en-US"/>
                <a:t>Bank Manager</a:t>
              </a:r>
            </a:p>
          </p:txBody>
        </p:sp>
        <p:grpSp>
          <p:nvGrpSpPr>
            <p:cNvPr id="3" name="Group 61"/>
            <p:cNvGrpSpPr>
              <a:grpSpLocks/>
            </p:cNvGrpSpPr>
            <p:nvPr/>
          </p:nvGrpSpPr>
          <p:grpSpPr bwMode="auto">
            <a:xfrm>
              <a:off x="1136631" y="1476383"/>
              <a:ext cx="409575" cy="752180"/>
              <a:chOff x="567" y="2976"/>
              <a:chExt cx="363" cy="726"/>
            </a:xfrm>
          </p:grpSpPr>
          <p:grpSp>
            <p:nvGrpSpPr>
              <p:cNvPr id="4" name="Group 62"/>
              <p:cNvGrpSpPr>
                <a:grpSpLocks/>
              </p:cNvGrpSpPr>
              <p:nvPr/>
            </p:nvGrpSpPr>
            <p:grpSpPr bwMode="auto">
              <a:xfrm>
                <a:off x="657" y="3051"/>
                <a:ext cx="182" cy="590"/>
                <a:chOff x="476" y="1706"/>
                <a:chExt cx="181" cy="590"/>
              </a:xfrm>
            </p:grpSpPr>
            <p:sp>
              <p:nvSpPr>
                <p:cNvPr id="39974" name="Oval 63"/>
                <p:cNvSpPr>
                  <a:spLocks noChangeArrowheads="1"/>
                </p:cNvSpPr>
                <p:nvPr/>
              </p:nvSpPr>
              <p:spPr bwMode="auto">
                <a:xfrm>
                  <a:off x="476" y="1706"/>
                  <a:ext cx="181" cy="182"/>
                </a:xfrm>
                <a:prstGeom prst="ellipse">
                  <a:avLst/>
                </a:prstGeom>
                <a:noFill/>
                <a:ln w="9525">
                  <a:solidFill>
                    <a:schemeClr val="tx1"/>
                  </a:solidFill>
                  <a:round/>
                  <a:headEnd/>
                  <a:tailEnd/>
                </a:ln>
              </p:spPr>
              <p:txBody>
                <a:bodyPr wrap="none" anchor="ctr"/>
                <a:lstStyle/>
                <a:p>
                  <a:endParaRPr lang="en-US"/>
                </a:p>
              </p:txBody>
            </p:sp>
            <p:sp>
              <p:nvSpPr>
                <p:cNvPr id="39975" name="Line 64"/>
                <p:cNvSpPr>
                  <a:spLocks noChangeShapeType="1"/>
                </p:cNvSpPr>
                <p:nvPr/>
              </p:nvSpPr>
              <p:spPr bwMode="auto">
                <a:xfrm>
                  <a:off x="567" y="1888"/>
                  <a:ext cx="0" cy="272"/>
                </a:xfrm>
                <a:prstGeom prst="line">
                  <a:avLst/>
                </a:prstGeom>
                <a:noFill/>
                <a:ln w="9525">
                  <a:solidFill>
                    <a:schemeClr val="tx1"/>
                  </a:solidFill>
                  <a:round/>
                  <a:headEnd/>
                  <a:tailEnd/>
                </a:ln>
              </p:spPr>
              <p:txBody>
                <a:bodyPr/>
                <a:lstStyle/>
                <a:p>
                  <a:endParaRPr lang="en-US"/>
                </a:p>
              </p:txBody>
            </p:sp>
            <p:sp>
              <p:nvSpPr>
                <p:cNvPr id="39976" name="Line 65"/>
                <p:cNvSpPr>
                  <a:spLocks noChangeShapeType="1"/>
                </p:cNvSpPr>
                <p:nvPr/>
              </p:nvSpPr>
              <p:spPr bwMode="auto">
                <a:xfrm>
                  <a:off x="476" y="1979"/>
                  <a:ext cx="181" cy="0"/>
                </a:xfrm>
                <a:prstGeom prst="line">
                  <a:avLst/>
                </a:prstGeom>
                <a:noFill/>
                <a:ln w="9525">
                  <a:solidFill>
                    <a:schemeClr val="tx1"/>
                  </a:solidFill>
                  <a:round/>
                  <a:headEnd/>
                  <a:tailEnd/>
                </a:ln>
              </p:spPr>
              <p:txBody>
                <a:bodyPr/>
                <a:lstStyle/>
                <a:p>
                  <a:endParaRPr lang="en-US"/>
                </a:p>
              </p:txBody>
            </p:sp>
            <p:sp>
              <p:nvSpPr>
                <p:cNvPr id="39977" name="Line 66"/>
                <p:cNvSpPr>
                  <a:spLocks noChangeShapeType="1"/>
                </p:cNvSpPr>
                <p:nvPr/>
              </p:nvSpPr>
              <p:spPr bwMode="auto">
                <a:xfrm flipH="1">
                  <a:off x="476" y="2160"/>
                  <a:ext cx="91" cy="136"/>
                </a:xfrm>
                <a:prstGeom prst="line">
                  <a:avLst/>
                </a:prstGeom>
                <a:noFill/>
                <a:ln w="9525">
                  <a:solidFill>
                    <a:schemeClr val="tx1"/>
                  </a:solidFill>
                  <a:round/>
                  <a:headEnd/>
                  <a:tailEnd/>
                </a:ln>
              </p:spPr>
              <p:txBody>
                <a:bodyPr/>
                <a:lstStyle/>
                <a:p>
                  <a:endParaRPr lang="en-US"/>
                </a:p>
              </p:txBody>
            </p:sp>
            <p:sp>
              <p:nvSpPr>
                <p:cNvPr id="39978" name="Line 67"/>
                <p:cNvSpPr>
                  <a:spLocks noChangeShapeType="1"/>
                </p:cNvSpPr>
                <p:nvPr/>
              </p:nvSpPr>
              <p:spPr bwMode="auto">
                <a:xfrm>
                  <a:off x="567" y="2160"/>
                  <a:ext cx="90" cy="136"/>
                </a:xfrm>
                <a:prstGeom prst="line">
                  <a:avLst/>
                </a:prstGeom>
                <a:noFill/>
                <a:ln w="9525">
                  <a:solidFill>
                    <a:schemeClr val="tx1"/>
                  </a:solidFill>
                  <a:round/>
                  <a:headEnd/>
                  <a:tailEnd/>
                </a:ln>
              </p:spPr>
              <p:txBody>
                <a:bodyPr/>
                <a:lstStyle/>
                <a:p>
                  <a:endParaRPr lang="en-US"/>
                </a:p>
              </p:txBody>
            </p:sp>
          </p:grpSp>
          <p:sp>
            <p:nvSpPr>
              <p:cNvPr id="39973" name="Rectangle 68"/>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a:p>
            </p:txBody>
          </p:sp>
        </p:grpSp>
        <p:sp>
          <p:nvSpPr>
            <p:cNvPr id="39945" name="Line 70"/>
            <p:cNvSpPr>
              <a:spLocks noChangeShapeType="1"/>
            </p:cNvSpPr>
            <p:nvPr/>
          </p:nvSpPr>
          <p:spPr bwMode="auto">
            <a:xfrm>
              <a:off x="1365220" y="2676090"/>
              <a:ext cx="0" cy="3842068"/>
            </a:xfrm>
            <a:prstGeom prst="line">
              <a:avLst/>
            </a:prstGeom>
            <a:noFill/>
            <a:ln w="9525">
              <a:solidFill>
                <a:schemeClr val="tx1"/>
              </a:solidFill>
              <a:prstDash val="dash"/>
              <a:round/>
              <a:headEnd/>
              <a:tailEnd/>
            </a:ln>
          </p:spPr>
          <p:txBody>
            <a:bodyPr/>
            <a:lstStyle/>
            <a:p>
              <a:endParaRPr lang="en-US"/>
            </a:p>
          </p:txBody>
        </p:sp>
        <p:sp>
          <p:nvSpPr>
            <p:cNvPr id="39946" name="Rectangle 71"/>
            <p:cNvSpPr>
              <a:spLocks noChangeArrowheads="1"/>
            </p:cNvSpPr>
            <p:nvPr/>
          </p:nvSpPr>
          <p:spPr bwMode="auto">
            <a:xfrm>
              <a:off x="1293783" y="2651739"/>
              <a:ext cx="144463" cy="351332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9944" name="Rectangle 69"/>
            <p:cNvSpPr>
              <a:spLocks noChangeArrowheads="1"/>
            </p:cNvSpPr>
            <p:nvPr/>
          </p:nvSpPr>
          <p:spPr bwMode="auto">
            <a:xfrm>
              <a:off x="3208333" y="1992906"/>
              <a:ext cx="1441450" cy="430203"/>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Cust manager</a:t>
              </a:r>
            </a:p>
          </p:txBody>
        </p:sp>
        <p:sp>
          <p:nvSpPr>
            <p:cNvPr id="39947" name="Line 72"/>
            <p:cNvSpPr>
              <a:spLocks noChangeShapeType="1"/>
            </p:cNvSpPr>
            <p:nvPr/>
          </p:nvSpPr>
          <p:spPr bwMode="auto">
            <a:xfrm>
              <a:off x="3929058" y="2423109"/>
              <a:ext cx="0" cy="4149163"/>
            </a:xfrm>
            <a:prstGeom prst="line">
              <a:avLst/>
            </a:prstGeom>
            <a:noFill/>
            <a:ln w="9525">
              <a:solidFill>
                <a:schemeClr val="tx1"/>
              </a:solidFill>
              <a:prstDash val="dash"/>
              <a:round/>
              <a:headEnd/>
              <a:tailEnd/>
            </a:ln>
          </p:spPr>
          <p:txBody>
            <a:bodyPr/>
            <a:lstStyle/>
            <a:p>
              <a:endParaRPr lang="en-US"/>
            </a:p>
          </p:txBody>
        </p:sp>
        <p:sp>
          <p:nvSpPr>
            <p:cNvPr id="39948" name="Rectangle 73"/>
            <p:cNvSpPr>
              <a:spLocks noChangeArrowheads="1"/>
            </p:cNvSpPr>
            <p:nvPr/>
          </p:nvSpPr>
          <p:spPr bwMode="auto">
            <a:xfrm>
              <a:off x="3857621" y="2662299"/>
              <a:ext cx="136530" cy="1314414"/>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9953" name="Text Box 78"/>
            <p:cNvSpPr txBox="1">
              <a:spLocks noChangeArrowheads="1"/>
            </p:cNvSpPr>
            <p:nvPr/>
          </p:nvSpPr>
          <p:spPr bwMode="auto">
            <a:xfrm>
              <a:off x="1697036" y="2490751"/>
              <a:ext cx="1915909" cy="369332"/>
            </a:xfrm>
            <a:prstGeom prst="rect">
              <a:avLst/>
            </a:prstGeom>
            <a:noFill/>
            <a:ln w="9525">
              <a:noFill/>
              <a:miter lim="800000"/>
              <a:headEnd/>
              <a:tailEnd/>
            </a:ln>
          </p:spPr>
          <p:txBody>
            <a:bodyPr wrap="none">
              <a:spAutoFit/>
            </a:bodyPr>
            <a:lstStyle/>
            <a:p>
              <a:r>
                <a:rPr lang="en-US"/>
                <a:t>OpenAccount(id)</a:t>
              </a:r>
            </a:p>
          </p:txBody>
        </p:sp>
        <p:sp>
          <p:nvSpPr>
            <p:cNvPr id="39955" name="Text Box 80"/>
            <p:cNvSpPr txBox="1">
              <a:spLocks noChangeArrowheads="1"/>
            </p:cNvSpPr>
            <p:nvPr/>
          </p:nvSpPr>
          <p:spPr bwMode="auto">
            <a:xfrm>
              <a:off x="1714498" y="2935836"/>
              <a:ext cx="1762021" cy="369332"/>
            </a:xfrm>
            <a:prstGeom prst="rect">
              <a:avLst/>
            </a:prstGeom>
            <a:noFill/>
            <a:ln w="9525">
              <a:noFill/>
              <a:miter lim="800000"/>
              <a:headEnd/>
              <a:tailEnd/>
            </a:ln>
          </p:spPr>
          <p:txBody>
            <a:bodyPr wrap="none">
              <a:spAutoFit/>
            </a:bodyPr>
            <a:lstStyle/>
            <a:p>
              <a:r>
                <a:rPr lang="en-US"/>
                <a:t>AskCustInfo(id)</a:t>
              </a:r>
            </a:p>
          </p:txBody>
        </p:sp>
        <p:sp>
          <p:nvSpPr>
            <p:cNvPr id="39957" name="Text Box 82"/>
            <p:cNvSpPr txBox="1">
              <a:spLocks noChangeArrowheads="1"/>
            </p:cNvSpPr>
            <p:nvPr/>
          </p:nvSpPr>
          <p:spPr bwMode="auto">
            <a:xfrm>
              <a:off x="1493821" y="3393067"/>
              <a:ext cx="2172390" cy="369332"/>
            </a:xfrm>
            <a:prstGeom prst="rect">
              <a:avLst/>
            </a:prstGeom>
            <a:noFill/>
            <a:ln w="9525">
              <a:noFill/>
              <a:miter lim="800000"/>
              <a:headEnd/>
              <a:tailEnd/>
            </a:ln>
          </p:spPr>
          <p:txBody>
            <a:bodyPr wrap="none">
              <a:spAutoFit/>
            </a:bodyPr>
            <a:lstStyle/>
            <a:p>
              <a:r>
                <a:rPr lang="en-US"/>
                <a:t>CustomerInfo(data)</a:t>
              </a:r>
            </a:p>
          </p:txBody>
        </p:sp>
        <p:sp>
          <p:nvSpPr>
            <p:cNvPr id="39959" name="Text Box 84"/>
            <p:cNvSpPr txBox="1">
              <a:spLocks noChangeArrowheads="1"/>
            </p:cNvSpPr>
            <p:nvPr/>
          </p:nvSpPr>
          <p:spPr bwMode="auto">
            <a:xfrm>
              <a:off x="1779573" y="3896353"/>
              <a:ext cx="2236574" cy="369332"/>
            </a:xfrm>
            <a:prstGeom prst="rect">
              <a:avLst/>
            </a:prstGeom>
            <a:noFill/>
            <a:ln w="9525">
              <a:noFill/>
              <a:miter lim="800000"/>
              <a:headEnd/>
              <a:tailEnd/>
            </a:ln>
          </p:spPr>
          <p:txBody>
            <a:bodyPr wrap="none">
              <a:spAutoFit/>
            </a:bodyPr>
            <a:lstStyle/>
            <a:p>
              <a:r>
                <a:rPr lang="en-US"/>
                <a:t>AskAccountType(id)</a:t>
              </a:r>
            </a:p>
          </p:txBody>
        </p:sp>
        <p:sp>
          <p:nvSpPr>
            <p:cNvPr id="39961" name="Text Box 86"/>
            <p:cNvSpPr txBox="1">
              <a:spLocks noChangeArrowheads="1"/>
            </p:cNvSpPr>
            <p:nvPr/>
          </p:nvSpPr>
          <p:spPr bwMode="auto">
            <a:xfrm>
              <a:off x="1714498" y="4348202"/>
              <a:ext cx="2557239" cy="369332"/>
            </a:xfrm>
            <a:prstGeom prst="rect">
              <a:avLst/>
            </a:prstGeom>
            <a:noFill/>
            <a:ln w="9525">
              <a:noFill/>
              <a:miter lim="800000"/>
              <a:headEnd/>
              <a:tailEnd/>
            </a:ln>
          </p:spPr>
          <p:txBody>
            <a:bodyPr wrap="none">
              <a:spAutoFit/>
            </a:bodyPr>
            <a:lstStyle/>
            <a:p>
              <a:r>
                <a:rPr lang="en-US"/>
                <a:t>AccountType(AccType)</a:t>
              </a:r>
            </a:p>
          </p:txBody>
        </p:sp>
        <p:sp>
          <p:nvSpPr>
            <p:cNvPr id="39963" name="Text Box 88"/>
            <p:cNvSpPr txBox="1">
              <a:spLocks noChangeArrowheads="1"/>
            </p:cNvSpPr>
            <p:nvPr/>
          </p:nvSpPr>
          <p:spPr bwMode="auto">
            <a:xfrm>
              <a:off x="1714498" y="4817637"/>
              <a:ext cx="2274982" cy="369332"/>
            </a:xfrm>
            <a:prstGeom prst="rect">
              <a:avLst/>
            </a:prstGeom>
            <a:noFill/>
            <a:ln w="9525">
              <a:noFill/>
              <a:miter lim="800000"/>
              <a:headEnd/>
              <a:tailEnd/>
            </a:ln>
          </p:spPr>
          <p:txBody>
            <a:bodyPr wrap="none">
              <a:spAutoFit/>
            </a:bodyPr>
            <a:lstStyle/>
            <a:p>
              <a:r>
                <a:rPr lang="en-US"/>
                <a:t>AskInitialBalance(id)</a:t>
              </a:r>
            </a:p>
          </p:txBody>
        </p:sp>
        <p:sp>
          <p:nvSpPr>
            <p:cNvPr id="39965" name="Text Box 90"/>
            <p:cNvSpPr txBox="1">
              <a:spLocks noChangeArrowheads="1"/>
            </p:cNvSpPr>
            <p:nvPr/>
          </p:nvSpPr>
          <p:spPr bwMode="auto">
            <a:xfrm>
              <a:off x="1714498" y="5262597"/>
              <a:ext cx="2313454" cy="369332"/>
            </a:xfrm>
            <a:prstGeom prst="rect">
              <a:avLst/>
            </a:prstGeom>
            <a:noFill/>
            <a:ln w="9525">
              <a:noFill/>
              <a:miter lim="800000"/>
              <a:headEnd/>
              <a:tailEnd/>
            </a:ln>
          </p:spPr>
          <p:txBody>
            <a:bodyPr wrap="none">
              <a:spAutoFit/>
            </a:bodyPr>
            <a:lstStyle/>
            <a:p>
              <a:r>
                <a:rPr lang="en-US"/>
                <a:t>Balance(InitBalance)</a:t>
              </a:r>
            </a:p>
          </p:txBody>
        </p:sp>
        <p:sp>
          <p:nvSpPr>
            <p:cNvPr id="39952" name="Line 77"/>
            <p:cNvSpPr>
              <a:spLocks noChangeShapeType="1"/>
            </p:cNvSpPr>
            <p:nvPr/>
          </p:nvSpPr>
          <p:spPr bwMode="auto">
            <a:xfrm>
              <a:off x="1436658" y="2835726"/>
              <a:ext cx="2414617" cy="0"/>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lstStyle/>
            <a:p>
              <a:endParaRPr lang="en-US">
                <a:latin typeface="+mn-lt"/>
                <a:cs typeface="+mn-cs"/>
              </a:endParaRPr>
            </a:p>
          </p:txBody>
        </p:sp>
        <p:sp>
          <p:nvSpPr>
            <p:cNvPr id="39954" name="Line 79"/>
            <p:cNvSpPr>
              <a:spLocks noChangeShapeType="1"/>
            </p:cNvSpPr>
            <p:nvPr/>
          </p:nvSpPr>
          <p:spPr bwMode="auto">
            <a:xfrm flipH="1">
              <a:off x="1436658" y="3286222"/>
              <a:ext cx="2414617" cy="0"/>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lstStyle/>
            <a:p>
              <a:endParaRPr lang="en-US"/>
            </a:p>
          </p:txBody>
        </p:sp>
        <p:sp>
          <p:nvSpPr>
            <p:cNvPr id="39967" name="Text Box 92"/>
            <p:cNvSpPr txBox="1">
              <a:spLocks noChangeArrowheads="1"/>
            </p:cNvSpPr>
            <p:nvPr/>
          </p:nvSpPr>
          <p:spPr bwMode="auto">
            <a:xfrm>
              <a:off x="3076491" y="5698337"/>
              <a:ext cx="2351926" cy="369332"/>
            </a:xfrm>
            <a:prstGeom prst="rect">
              <a:avLst/>
            </a:prstGeom>
            <a:noFill/>
            <a:ln w="9525">
              <a:noFill/>
              <a:miter lim="800000"/>
              <a:headEnd/>
              <a:tailEnd/>
            </a:ln>
          </p:spPr>
          <p:txBody>
            <a:bodyPr wrap="none">
              <a:spAutoFit/>
            </a:bodyPr>
            <a:lstStyle/>
            <a:p>
              <a:r>
                <a:rPr lang="en-US"/>
                <a:t>Confirm(ResultCode)</a:t>
              </a:r>
            </a:p>
          </p:txBody>
        </p:sp>
        <p:sp>
          <p:nvSpPr>
            <p:cNvPr id="46" name="Rectangle 69"/>
            <p:cNvSpPr>
              <a:spLocks noChangeArrowheads="1"/>
            </p:cNvSpPr>
            <p:nvPr/>
          </p:nvSpPr>
          <p:spPr bwMode="auto">
            <a:xfrm>
              <a:off x="4981593" y="1976449"/>
              <a:ext cx="1441450" cy="430203"/>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Acc manager</a:t>
              </a:r>
            </a:p>
          </p:txBody>
        </p:sp>
        <p:sp>
          <p:nvSpPr>
            <p:cNvPr id="47" name="Line 72"/>
            <p:cNvSpPr>
              <a:spLocks noChangeShapeType="1"/>
            </p:cNvSpPr>
            <p:nvPr/>
          </p:nvSpPr>
          <p:spPr bwMode="auto">
            <a:xfrm>
              <a:off x="5702318" y="2406652"/>
              <a:ext cx="0" cy="4149163"/>
            </a:xfrm>
            <a:prstGeom prst="line">
              <a:avLst/>
            </a:prstGeom>
            <a:noFill/>
            <a:ln w="9525">
              <a:solidFill>
                <a:schemeClr val="tx1"/>
              </a:solidFill>
              <a:prstDash val="dash"/>
              <a:round/>
              <a:headEnd/>
              <a:tailEnd/>
            </a:ln>
          </p:spPr>
          <p:txBody>
            <a:bodyPr/>
            <a:lstStyle/>
            <a:p>
              <a:endParaRPr lang="en-US"/>
            </a:p>
          </p:txBody>
        </p:sp>
        <p:sp>
          <p:nvSpPr>
            <p:cNvPr id="49" name="Rectangle 74"/>
            <p:cNvSpPr>
              <a:spLocks noChangeArrowheads="1"/>
            </p:cNvSpPr>
            <p:nvPr/>
          </p:nvSpPr>
          <p:spPr bwMode="auto">
            <a:xfrm>
              <a:off x="5630881" y="3690961"/>
              <a:ext cx="149220" cy="2071702"/>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3" name="Rectangle 69"/>
            <p:cNvSpPr>
              <a:spLocks noChangeArrowheads="1"/>
            </p:cNvSpPr>
            <p:nvPr/>
          </p:nvSpPr>
          <p:spPr bwMode="auto">
            <a:xfrm>
              <a:off x="6767543" y="1976449"/>
              <a:ext cx="1441450" cy="430203"/>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Acc DB</a:t>
              </a:r>
            </a:p>
          </p:txBody>
        </p:sp>
        <p:sp>
          <p:nvSpPr>
            <p:cNvPr id="54" name="Line 72"/>
            <p:cNvSpPr>
              <a:spLocks noChangeShapeType="1"/>
            </p:cNvSpPr>
            <p:nvPr/>
          </p:nvSpPr>
          <p:spPr bwMode="auto">
            <a:xfrm>
              <a:off x="7488268" y="2406652"/>
              <a:ext cx="0" cy="4149163"/>
            </a:xfrm>
            <a:prstGeom prst="line">
              <a:avLst/>
            </a:prstGeom>
            <a:noFill/>
            <a:ln w="9525">
              <a:solidFill>
                <a:schemeClr val="tx1"/>
              </a:solidFill>
              <a:prstDash val="dash"/>
              <a:round/>
              <a:headEnd/>
              <a:tailEnd/>
            </a:ln>
          </p:spPr>
          <p:txBody>
            <a:bodyPr/>
            <a:lstStyle/>
            <a:p>
              <a:endParaRPr lang="en-US"/>
            </a:p>
          </p:txBody>
        </p:sp>
        <p:sp>
          <p:nvSpPr>
            <p:cNvPr id="58" name="Rectangle 76"/>
            <p:cNvSpPr>
              <a:spLocks noChangeArrowheads="1"/>
            </p:cNvSpPr>
            <p:nvPr/>
          </p:nvSpPr>
          <p:spPr bwMode="auto">
            <a:xfrm>
              <a:off x="7423175" y="5476911"/>
              <a:ext cx="142875" cy="737298"/>
            </a:xfrm>
            <a:prstGeom prst="rect">
              <a:avLst/>
            </a:prstGeom>
            <a:solidFill>
              <a:srgbClr val="C0C0C0"/>
            </a:solidFill>
            <a:ln w="9525">
              <a:solidFill>
                <a:schemeClr val="tx1"/>
              </a:solidFill>
              <a:miter lim="800000"/>
              <a:headEnd/>
              <a:tailEnd/>
            </a:ln>
          </p:spPr>
          <p:txBody>
            <a:bodyPr wrap="none" anchor="ctr"/>
            <a:lstStyle/>
            <a:p>
              <a:endParaRPr lang="en-US"/>
            </a:p>
          </p:txBody>
        </p:sp>
        <p:cxnSp>
          <p:nvCxnSpPr>
            <p:cNvPr id="62" name="Straight Connector 61"/>
            <p:cNvCxnSpPr/>
            <p:nvPr/>
          </p:nvCxnSpPr>
          <p:spPr>
            <a:xfrm>
              <a:off x="1422383" y="3762399"/>
              <a:ext cx="2428892"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422383" y="4262465"/>
              <a:ext cx="4214842" cy="1588"/>
            </a:xfrm>
            <a:prstGeom prst="line">
              <a:avLst/>
            </a:prstGeom>
            <a:ln w="1905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422383" y="4691093"/>
              <a:ext cx="4214842"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422383" y="5189571"/>
              <a:ext cx="4214842" cy="1588"/>
            </a:xfrm>
            <a:prstGeom prst="line">
              <a:avLst/>
            </a:prstGeom>
            <a:ln w="1905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422383" y="5618199"/>
              <a:ext cx="4214842"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994151" y="3762399"/>
              <a:ext cx="1643074"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780101" y="5619787"/>
              <a:ext cx="1643074" cy="1588"/>
            </a:xfrm>
            <a:prstGeom prst="line">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422383" y="6048415"/>
              <a:ext cx="6000792" cy="1588"/>
            </a:xfrm>
            <a:prstGeom prst="line">
              <a:avLst/>
            </a:prstGeom>
            <a:ln w="19050">
              <a:solidFill>
                <a:schemeClr val="tx1">
                  <a:lumMod val="95000"/>
                  <a:lumOff val="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Text Box 82"/>
            <p:cNvSpPr txBox="1">
              <a:spLocks noChangeArrowheads="1"/>
            </p:cNvSpPr>
            <p:nvPr/>
          </p:nvSpPr>
          <p:spPr bwMode="auto">
            <a:xfrm>
              <a:off x="3922713" y="3371871"/>
              <a:ext cx="1930850" cy="369332"/>
            </a:xfrm>
            <a:prstGeom prst="rect">
              <a:avLst/>
            </a:prstGeom>
            <a:noFill/>
            <a:ln w="9525">
              <a:noFill/>
              <a:miter lim="800000"/>
              <a:headEnd/>
              <a:tailEnd/>
            </a:ln>
          </p:spPr>
          <p:txBody>
            <a:bodyPr wrap="none">
              <a:spAutoFit/>
            </a:bodyPr>
            <a:lstStyle/>
            <a:p>
              <a:r>
                <a:rPr lang="en-US"/>
                <a:t>Activate(CustData)</a:t>
              </a:r>
            </a:p>
          </p:txBody>
        </p:sp>
        <p:sp>
          <p:nvSpPr>
            <p:cNvPr id="76" name="Text Box 82"/>
            <p:cNvSpPr txBox="1">
              <a:spLocks noChangeArrowheads="1"/>
            </p:cNvSpPr>
            <p:nvPr/>
          </p:nvSpPr>
          <p:spPr bwMode="auto">
            <a:xfrm>
              <a:off x="5824178" y="5292546"/>
              <a:ext cx="1313245" cy="646331"/>
            </a:xfrm>
            <a:prstGeom prst="rect">
              <a:avLst/>
            </a:prstGeom>
            <a:noFill/>
            <a:ln w="9525">
              <a:noFill/>
              <a:miter lim="800000"/>
              <a:headEnd/>
              <a:tailEnd/>
            </a:ln>
          </p:spPr>
          <p:txBody>
            <a:bodyPr wrap="none">
              <a:spAutoFit/>
            </a:bodyPr>
            <a:lstStyle/>
            <a:p>
              <a:r>
                <a:rPr lang="en-US"/>
                <a:t>CreateAcc</a:t>
              </a:r>
            </a:p>
            <a:p>
              <a:r>
                <a:rPr lang="en-US"/>
                <a:t>(Cust, Acc)</a:t>
              </a:r>
            </a:p>
          </p:txBody>
        </p:sp>
      </p:grpSp>
      <p:sp>
        <p:nvSpPr>
          <p:cNvPr id="45" name="Slide Number Placeholder 65"/>
          <p:cNvSpPr>
            <a:spLocks noGrp="1"/>
          </p:cNvSpPr>
          <p:nvPr>
            <p:ph type="sldNum" sz="quarter" idx="4"/>
          </p:nvPr>
        </p:nvSpPr>
        <p:spPr>
          <a:xfrm>
            <a:off x="8686800" y="0"/>
            <a:ext cx="457200" cy="609600"/>
          </a:xfrm>
        </p:spPr>
        <p:txBody>
          <a:bodyPr/>
          <a:lstStyle/>
          <a:p>
            <a:fld id="{B6F15528-21DE-4FAA-801E-634DDDAF4B2B}" type="slidenum">
              <a:rPr lang="en-US" smtClean="0"/>
              <a:pPr/>
              <a:t>18</a:t>
            </a:fld>
            <a:endParaRPr lang="en-US"/>
          </a:p>
        </p:txBody>
      </p:sp>
      <p:sp>
        <p:nvSpPr>
          <p:cNvPr id="48" name="Text Box 78"/>
          <p:cNvSpPr txBox="1">
            <a:spLocks noChangeArrowheads="1"/>
          </p:cNvSpPr>
          <p:nvPr/>
        </p:nvSpPr>
        <p:spPr bwMode="auto">
          <a:xfrm>
            <a:off x="228600" y="772180"/>
            <a:ext cx="3025316" cy="523220"/>
          </a:xfrm>
          <a:prstGeom prst="rect">
            <a:avLst/>
          </a:prstGeom>
          <a:noFill/>
          <a:ln w="9525">
            <a:noFill/>
            <a:miter lim="800000"/>
            <a:headEnd/>
            <a:tailEnd/>
          </a:ln>
        </p:spPr>
        <p:txBody>
          <a:bodyPr wrap="none">
            <a:spAutoFit/>
          </a:bodyPr>
          <a:lstStyle/>
          <a:p>
            <a:pPr algn="ctr"/>
            <a:r>
              <a:rPr lang="en-US" sz="2800" b="1" smtClean="0">
                <a:solidFill>
                  <a:schemeClr val="accent2"/>
                </a:solidFill>
              </a:rPr>
              <a:t>Sequence diagram:</a:t>
            </a:r>
            <a:endParaRPr lang="en-US" sz="2800"/>
          </a:p>
        </p:txBody>
      </p:sp>
      <p:sp>
        <p:nvSpPr>
          <p:cNvPr id="50" name="Rectangle 61"/>
          <p:cNvSpPr>
            <a:spLocks noChangeArrowheads="1"/>
          </p:cNvSpPr>
          <p:nvPr/>
        </p:nvSpPr>
        <p:spPr bwMode="auto">
          <a:xfrm>
            <a:off x="2971800" y="1752600"/>
            <a:ext cx="5715000" cy="4724401"/>
          </a:xfrm>
          <a:prstGeom prst="roundRect">
            <a:avLst>
              <a:gd name="adj" fmla="val 9543"/>
            </a:avLst>
          </a:prstGeom>
          <a:noFill/>
          <a:ln w="9525">
            <a:solidFill>
              <a:schemeClr val="tx1"/>
            </a:solidFill>
            <a:prstDash val="dash"/>
            <a:miter lim="800000"/>
            <a:headEnd/>
            <a:tailEnd/>
          </a:ln>
        </p:spPr>
        <p:txBody>
          <a:bodyPr wrap="none" anchor="ctr"/>
          <a:lstStyle/>
          <a:p>
            <a:endParaRPr lang="en-US"/>
          </a:p>
        </p:txBody>
      </p:sp>
      <p:sp>
        <p:nvSpPr>
          <p:cNvPr id="52" name="TextBox 51"/>
          <p:cNvSpPr txBox="1"/>
          <p:nvPr/>
        </p:nvSpPr>
        <p:spPr>
          <a:xfrm>
            <a:off x="3124200" y="1307068"/>
            <a:ext cx="5257800" cy="369332"/>
          </a:xfrm>
          <a:prstGeom prst="rect">
            <a:avLst/>
          </a:prstGeom>
          <a:noFill/>
        </p:spPr>
        <p:txBody>
          <a:bodyPr wrap="square" rtlCol="0">
            <a:spAutoFit/>
          </a:bodyPr>
          <a:lstStyle/>
          <a:p>
            <a:pPr algn="ctr"/>
            <a:r>
              <a:rPr lang="en-US" smtClean="0">
                <a:latin typeface="Arial Unicode MS" pitchFamily="34" charset="-128"/>
                <a:ea typeface="Arial Unicode MS" pitchFamily="34" charset="-128"/>
                <a:cs typeface="Arial Unicode MS" pitchFamily="34" charset="-128"/>
              </a:rPr>
              <a:t>PM “QUẢN LÝ TÀI KHOẢN NH” = HỆ THỐNG</a:t>
            </a:r>
            <a:endParaRPr lang="en-US">
              <a:latin typeface="Arial Unicode MS" pitchFamily="34" charset="-128"/>
              <a:ea typeface="Arial Unicode MS" pitchFamily="34" charset="-128"/>
              <a:cs typeface="Arial Unicode MS" pitchFamily="34" charset="-128"/>
            </a:endParaRPr>
          </a:p>
        </p:txBody>
      </p:sp>
    </p:spTree>
  </p:cSld>
  <p:clrMapOvr>
    <a:masterClrMapping/>
  </p:clrMapOvr>
  <p:transition advTm="1800000">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noFill/>
        </p:spPr>
        <p:txBody>
          <a:bodyPr/>
          <a:lstStyle/>
          <a:p>
            <a:r>
              <a:rPr lang="en-US" smtClean="0">
                <a:solidFill>
                  <a:srgbClr val="00B050"/>
                </a:solidFill>
              </a:rPr>
              <a:t>Open Account: Components specification</a:t>
            </a:r>
            <a:endParaRPr lang="en-US">
              <a:solidFill>
                <a:srgbClr val="00B050"/>
              </a:solidFill>
            </a:endParaRPr>
          </a:p>
        </p:txBody>
      </p:sp>
      <p:sp>
        <p:nvSpPr>
          <p:cNvPr id="41" name="Text Box 78"/>
          <p:cNvSpPr txBox="1">
            <a:spLocks noChangeArrowheads="1"/>
          </p:cNvSpPr>
          <p:nvPr/>
        </p:nvSpPr>
        <p:spPr bwMode="auto">
          <a:xfrm>
            <a:off x="285720" y="824195"/>
            <a:ext cx="3372655" cy="461665"/>
          </a:xfrm>
          <a:prstGeom prst="rect">
            <a:avLst/>
          </a:prstGeom>
          <a:noFill/>
          <a:ln w="9525">
            <a:noFill/>
            <a:miter lim="800000"/>
            <a:headEnd/>
            <a:tailEnd/>
          </a:ln>
        </p:spPr>
        <p:txBody>
          <a:bodyPr wrap="none">
            <a:spAutoFit/>
          </a:bodyPr>
          <a:lstStyle/>
          <a:p>
            <a:r>
              <a:rPr lang="en-US" sz="2400" b="1" smtClean="0">
                <a:solidFill>
                  <a:srgbClr val="C00000"/>
                </a:solidFill>
              </a:rPr>
              <a:t>Class </a:t>
            </a:r>
            <a:r>
              <a:rPr lang="en-US" sz="2400" b="1" smtClean="0">
                <a:solidFill>
                  <a:srgbClr val="C00000"/>
                </a:solidFill>
              </a:rPr>
              <a:t>CustManager </a:t>
            </a:r>
            <a:r>
              <a:rPr lang="en-US" sz="2400" b="1" smtClean="0">
                <a:solidFill>
                  <a:srgbClr val="C00000"/>
                </a:solidFill>
              </a:rPr>
              <a:t>(CM):</a:t>
            </a:r>
            <a:endParaRPr lang="en-US" sz="2400" b="1">
              <a:solidFill>
                <a:srgbClr val="C00000"/>
              </a:solidFill>
            </a:endParaRPr>
          </a:p>
        </p:txBody>
      </p:sp>
      <p:grpSp>
        <p:nvGrpSpPr>
          <p:cNvPr id="59" name="Group 58"/>
          <p:cNvGrpSpPr/>
          <p:nvPr/>
        </p:nvGrpSpPr>
        <p:grpSpPr>
          <a:xfrm>
            <a:off x="-214346" y="1414450"/>
            <a:ext cx="9144064" cy="5138750"/>
            <a:chOff x="-214346" y="1295400"/>
            <a:chExt cx="9144064" cy="5138750"/>
          </a:xfrm>
        </p:grpSpPr>
        <p:sp>
          <p:nvSpPr>
            <p:cNvPr id="40966" name="Line 64"/>
            <p:cNvSpPr>
              <a:spLocks noChangeShapeType="1"/>
            </p:cNvSpPr>
            <p:nvPr/>
          </p:nvSpPr>
          <p:spPr bwMode="auto">
            <a:xfrm>
              <a:off x="-214346" y="2334107"/>
              <a:ext cx="206693" cy="0"/>
            </a:xfrm>
            <a:prstGeom prst="line">
              <a:avLst/>
            </a:prstGeom>
            <a:noFill/>
            <a:ln w="9525">
              <a:noFill/>
              <a:round/>
              <a:headEnd/>
              <a:tailEnd/>
            </a:ln>
          </p:spPr>
          <p:txBody>
            <a:bodyPr/>
            <a:lstStyle/>
            <a:p>
              <a:endParaRPr lang="en-US"/>
            </a:p>
          </p:txBody>
        </p:sp>
        <p:grpSp>
          <p:nvGrpSpPr>
            <p:cNvPr id="2" name="Group 65"/>
            <p:cNvGrpSpPr/>
            <p:nvPr/>
          </p:nvGrpSpPr>
          <p:grpSpPr>
            <a:xfrm>
              <a:off x="126489" y="1295400"/>
              <a:ext cx="6358431" cy="4786754"/>
              <a:chOff x="126489" y="1357298"/>
              <a:chExt cx="6358431" cy="4786754"/>
            </a:xfrm>
          </p:grpSpPr>
          <p:grpSp>
            <p:nvGrpSpPr>
              <p:cNvPr id="3" name="Group 65"/>
              <p:cNvGrpSpPr>
                <a:grpSpLocks/>
              </p:cNvGrpSpPr>
              <p:nvPr/>
            </p:nvGrpSpPr>
            <p:grpSpPr bwMode="auto">
              <a:xfrm>
                <a:off x="126489" y="1833712"/>
                <a:ext cx="714307" cy="1166660"/>
                <a:chOff x="442" y="729"/>
                <a:chExt cx="470" cy="702"/>
              </a:xfrm>
            </p:grpSpPr>
            <p:sp>
              <p:nvSpPr>
                <p:cNvPr id="40995" name="Text Box 4"/>
                <p:cNvSpPr txBox="1">
                  <a:spLocks noChangeArrowheads="1"/>
                </p:cNvSpPr>
                <p:nvPr/>
              </p:nvSpPr>
              <p:spPr bwMode="auto">
                <a:xfrm>
                  <a:off x="442" y="1209"/>
                  <a:ext cx="470" cy="222"/>
                </a:xfrm>
                <a:prstGeom prst="rect">
                  <a:avLst/>
                </a:prstGeom>
                <a:noFill/>
                <a:ln w="9525">
                  <a:noFill/>
                  <a:miter lim="800000"/>
                  <a:headEnd/>
                  <a:tailEnd/>
                </a:ln>
              </p:spPr>
              <p:txBody>
                <a:bodyPr wrap="square">
                  <a:spAutoFit/>
                </a:bodyPr>
                <a:lstStyle/>
                <a:p>
                  <a:pPr algn="ctr"/>
                  <a:r>
                    <a:rPr lang="en-US"/>
                    <a:t>BM</a:t>
                  </a:r>
                </a:p>
              </p:txBody>
            </p:sp>
            <p:grpSp>
              <p:nvGrpSpPr>
                <p:cNvPr id="4" name="Group 5"/>
                <p:cNvGrpSpPr>
                  <a:grpSpLocks/>
                </p:cNvGrpSpPr>
                <p:nvPr/>
              </p:nvGrpSpPr>
              <p:grpSpPr bwMode="auto">
                <a:xfrm>
                  <a:off x="567" y="729"/>
                  <a:ext cx="258" cy="556"/>
                  <a:chOff x="567" y="2976"/>
                  <a:chExt cx="363" cy="726"/>
                </a:xfrm>
              </p:grpSpPr>
              <p:grpSp>
                <p:nvGrpSpPr>
                  <p:cNvPr id="5" name="Group 6"/>
                  <p:cNvGrpSpPr>
                    <a:grpSpLocks/>
                  </p:cNvGrpSpPr>
                  <p:nvPr/>
                </p:nvGrpSpPr>
                <p:grpSpPr bwMode="auto">
                  <a:xfrm>
                    <a:off x="657" y="3051"/>
                    <a:ext cx="182" cy="590"/>
                    <a:chOff x="476" y="1706"/>
                    <a:chExt cx="181" cy="590"/>
                  </a:xfrm>
                </p:grpSpPr>
                <p:sp>
                  <p:nvSpPr>
                    <p:cNvPr id="40999" name="Oval 7"/>
                    <p:cNvSpPr>
                      <a:spLocks noChangeArrowheads="1"/>
                    </p:cNvSpPr>
                    <p:nvPr/>
                  </p:nvSpPr>
                  <p:spPr bwMode="auto">
                    <a:xfrm>
                      <a:off x="476" y="1706"/>
                      <a:ext cx="181" cy="182"/>
                    </a:xfrm>
                    <a:prstGeom prst="ellipse">
                      <a:avLst/>
                    </a:prstGeom>
                    <a:noFill/>
                    <a:ln w="9525">
                      <a:solidFill>
                        <a:schemeClr val="tx1"/>
                      </a:solidFill>
                      <a:round/>
                      <a:headEnd/>
                      <a:tailEnd/>
                    </a:ln>
                  </p:spPr>
                  <p:txBody>
                    <a:bodyPr wrap="none" anchor="ctr"/>
                    <a:lstStyle/>
                    <a:p>
                      <a:endParaRPr lang="en-US"/>
                    </a:p>
                  </p:txBody>
                </p:sp>
                <p:sp>
                  <p:nvSpPr>
                    <p:cNvPr id="41000" name="Line 8"/>
                    <p:cNvSpPr>
                      <a:spLocks noChangeShapeType="1"/>
                    </p:cNvSpPr>
                    <p:nvPr/>
                  </p:nvSpPr>
                  <p:spPr bwMode="auto">
                    <a:xfrm>
                      <a:off x="567" y="1888"/>
                      <a:ext cx="0" cy="272"/>
                    </a:xfrm>
                    <a:prstGeom prst="line">
                      <a:avLst/>
                    </a:prstGeom>
                    <a:noFill/>
                    <a:ln w="9525">
                      <a:solidFill>
                        <a:schemeClr val="tx1"/>
                      </a:solidFill>
                      <a:round/>
                      <a:headEnd/>
                      <a:tailEnd/>
                    </a:ln>
                  </p:spPr>
                  <p:txBody>
                    <a:bodyPr/>
                    <a:lstStyle/>
                    <a:p>
                      <a:endParaRPr lang="en-US"/>
                    </a:p>
                  </p:txBody>
                </p:sp>
                <p:sp>
                  <p:nvSpPr>
                    <p:cNvPr id="41001" name="Line 9"/>
                    <p:cNvSpPr>
                      <a:spLocks noChangeShapeType="1"/>
                    </p:cNvSpPr>
                    <p:nvPr/>
                  </p:nvSpPr>
                  <p:spPr bwMode="auto">
                    <a:xfrm>
                      <a:off x="476" y="1979"/>
                      <a:ext cx="181" cy="0"/>
                    </a:xfrm>
                    <a:prstGeom prst="line">
                      <a:avLst/>
                    </a:prstGeom>
                    <a:noFill/>
                    <a:ln w="9525">
                      <a:solidFill>
                        <a:schemeClr val="tx1"/>
                      </a:solidFill>
                      <a:round/>
                      <a:headEnd/>
                      <a:tailEnd/>
                    </a:ln>
                  </p:spPr>
                  <p:txBody>
                    <a:bodyPr/>
                    <a:lstStyle/>
                    <a:p>
                      <a:endParaRPr lang="en-US"/>
                    </a:p>
                  </p:txBody>
                </p:sp>
                <p:sp>
                  <p:nvSpPr>
                    <p:cNvPr id="41002" name="Line 10"/>
                    <p:cNvSpPr>
                      <a:spLocks noChangeShapeType="1"/>
                    </p:cNvSpPr>
                    <p:nvPr/>
                  </p:nvSpPr>
                  <p:spPr bwMode="auto">
                    <a:xfrm flipH="1">
                      <a:off x="476" y="2160"/>
                      <a:ext cx="91" cy="136"/>
                    </a:xfrm>
                    <a:prstGeom prst="line">
                      <a:avLst/>
                    </a:prstGeom>
                    <a:noFill/>
                    <a:ln w="9525">
                      <a:solidFill>
                        <a:schemeClr val="tx1"/>
                      </a:solidFill>
                      <a:round/>
                      <a:headEnd/>
                      <a:tailEnd/>
                    </a:ln>
                  </p:spPr>
                  <p:txBody>
                    <a:bodyPr/>
                    <a:lstStyle/>
                    <a:p>
                      <a:endParaRPr lang="en-US"/>
                    </a:p>
                  </p:txBody>
                </p:sp>
                <p:sp>
                  <p:nvSpPr>
                    <p:cNvPr id="41003" name="Line 11"/>
                    <p:cNvSpPr>
                      <a:spLocks noChangeShapeType="1"/>
                    </p:cNvSpPr>
                    <p:nvPr/>
                  </p:nvSpPr>
                  <p:spPr bwMode="auto">
                    <a:xfrm>
                      <a:off x="567" y="2160"/>
                      <a:ext cx="90" cy="136"/>
                    </a:xfrm>
                    <a:prstGeom prst="line">
                      <a:avLst/>
                    </a:prstGeom>
                    <a:noFill/>
                    <a:ln w="9525">
                      <a:solidFill>
                        <a:schemeClr val="tx1"/>
                      </a:solidFill>
                      <a:round/>
                      <a:headEnd/>
                      <a:tailEnd/>
                    </a:ln>
                  </p:spPr>
                  <p:txBody>
                    <a:bodyPr/>
                    <a:lstStyle/>
                    <a:p>
                      <a:endParaRPr lang="en-US"/>
                    </a:p>
                  </p:txBody>
                </p:sp>
              </p:grpSp>
              <p:sp>
                <p:nvSpPr>
                  <p:cNvPr id="40998" name="Rectangle 12"/>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a:p>
                </p:txBody>
              </p:sp>
            </p:grpSp>
          </p:grpSp>
          <p:grpSp>
            <p:nvGrpSpPr>
              <p:cNvPr id="6" name="Group 68"/>
              <p:cNvGrpSpPr>
                <a:grpSpLocks/>
              </p:cNvGrpSpPr>
              <p:nvPr/>
            </p:nvGrpSpPr>
            <p:grpSpPr bwMode="auto">
              <a:xfrm>
                <a:off x="483221" y="1357298"/>
                <a:ext cx="6001699" cy="4786754"/>
                <a:chOff x="1236" y="346"/>
                <a:chExt cx="3949" cy="3311"/>
              </a:xfrm>
            </p:grpSpPr>
            <p:sp>
              <p:nvSpPr>
                <p:cNvPr id="286733" name="Rectangle 13"/>
                <p:cNvSpPr>
                  <a:spLocks noChangeArrowheads="1"/>
                </p:cNvSpPr>
                <p:nvPr/>
              </p:nvSpPr>
              <p:spPr bwMode="auto">
                <a:xfrm>
                  <a:off x="3779" y="844"/>
                  <a:ext cx="1406" cy="318"/>
                </a:xfrm>
                <a:prstGeom prst="rect">
                  <a:avLst/>
                </a:prstGeom>
                <a:solidFill>
                  <a:srgbClr val="00B0F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a:t>CustManager</a:t>
                  </a:r>
                </a:p>
              </p:txBody>
            </p:sp>
            <p:sp>
              <p:nvSpPr>
                <p:cNvPr id="40969" name="Text Box 22"/>
                <p:cNvSpPr txBox="1">
                  <a:spLocks noChangeArrowheads="1"/>
                </p:cNvSpPr>
                <p:nvPr/>
              </p:nvSpPr>
              <p:spPr bwMode="auto">
                <a:xfrm>
                  <a:off x="1565" y="346"/>
                  <a:ext cx="1368" cy="256"/>
                </a:xfrm>
                <a:prstGeom prst="rect">
                  <a:avLst/>
                </a:prstGeom>
                <a:noFill/>
                <a:ln w="9525">
                  <a:noFill/>
                  <a:miter lim="800000"/>
                  <a:headEnd/>
                  <a:tailEnd/>
                </a:ln>
              </p:spPr>
              <p:txBody>
                <a:bodyPr wrap="none">
                  <a:spAutoFit/>
                </a:bodyPr>
                <a:lstStyle/>
                <a:p>
                  <a:r>
                    <a:rPr lang="en-US" i="1"/>
                    <a:t>1: OpenAccount(id)</a:t>
                  </a:r>
                </a:p>
              </p:txBody>
            </p:sp>
            <p:sp>
              <p:nvSpPr>
                <p:cNvPr id="40970" name="Text Box 24"/>
                <p:cNvSpPr txBox="1">
                  <a:spLocks noChangeArrowheads="1"/>
                </p:cNvSpPr>
                <p:nvPr/>
              </p:nvSpPr>
              <p:spPr bwMode="auto">
                <a:xfrm>
                  <a:off x="1566" y="1162"/>
                  <a:ext cx="1266" cy="256"/>
                </a:xfrm>
                <a:prstGeom prst="rect">
                  <a:avLst/>
                </a:prstGeom>
                <a:noFill/>
                <a:ln w="9525">
                  <a:noFill/>
                  <a:miter lim="800000"/>
                  <a:headEnd/>
                  <a:tailEnd/>
                </a:ln>
              </p:spPr>
              <p:txBody>
                <a:bodyPr wrap="none">
                  <a:spAutoFit/>
                </a:bodyPr>
                <a:lstStyle/>
                <a:p>
                  <a:r>
                    <a:rPr lang="en-US" i="1"/>
                    <a:t>2: AskCustInfo(id)</a:t>
                  </a:r>
                </a:p>
              </p:txBody>
            </p:sp>
            <p:sp>
              <p:nvSpPr>
                <p:cNvPr id="40971" name="Text Box 26"/>
                <p:cNvSpPr txBox="1">
                  <a:spLocks noChangeArrowheads="1"/>
                </p:cNvSpPr>
                <p:nvPr/>
              </p:nvSpPr>
              <p:spPr bwMode="auto">
                <a:xfrm>
                  <a:off x="1565" y="528"/>
                  <a:ext cx="1849" cy="288"/>
                </a:xfrm>
                <a:prstGeom prst="rect">
                  <a:avLst/>
                </a:prstGeom>
                <a:noFill/>
                <a:ln w="9525">
                  <a:noFill/>
                  <a:miter lim="800000"/>
                  <a:headEnd/>
                  <a:tailEnd/>
                </a:ln>
              </p:spPr>
              <p:txBody>
                <a:bodyPr wrap="none">
                  <a:spAutoFit/>
                </a:bodyPr>
                <a:lstStyle/>
                <a:p>
                  <a:r>
                    <a:rPr lang="en-US" i="1"/>
                    <a:t>3: CustomerInfo(data)</a:t>
                  </a:r>
                </a:p>
              </p:txBody>
            </p:sp>
            <p:sp>
              <p:nvSpPr>
                <p:cNvPr id="40972" name="Text Box 28"/>
                <p:cNvSpPr txBox="1">
                  <a:spLocks noChangeArrowheads="1"/>
                </p:cNvSpPr>
                <p:nvPr/>
              </p:nvSpPr>
              <p:spPr bwMode="auto">
                <a:xfrm>
                  <a:off x="1565" y="1616"/>
                  <a:ext cx="1562" cy="256"/>
                </a:xfrm>
                <a:prstGeom prst="rect">
                  <a:avLst/>
                </a:prstGeom>
                <a:noFill/>
                <a:ln w="9525">
                  <a:noFill/>
                  <a:miter lim="800000"/>
                  <a:headEnd/>
                  <a:tailEnd/>
                </a:ln>
              </p:spPr>
              <p:txBody>
                <a:bodyPr wrap="none">
                  <a:spAutoFit/>
                </a:bodyPr>
                <a:lstStyle/>
                <a:p>
                  <a:r>
                    <a:rPr lang="en-US" i="1"/>
                    <a:t>5: AskAccountType(id)</a:t>
                  </a:r>
                </a:p>
              </p:txBody>
            </p:sp>
            <p:sp>
              <p:nvSpPr>
                <p:cNvPr id="40973" name="Text Box 30"/>
                <p:cNvSpPr txBox="1">
                  <a:spLocks noChangeArrowheads="1"/>
                </p:cNvSpPr>
                <p:nvPr/>
              </p:nvSpPr>
              <p:spPr bwMode="auto">
                <a:xfrm>
                  <a:off x="1577" y="2416"/>
                  <a:ext cx="2059" cy="288"/>
                </a:xfrm>
                <a:prstGeom prst="rect">
                  <a:avLst/>
                </a:prstGeom>
                <a:noFill/>
                <a:ln w="9525">
                  <a:noFill/>
                  <a:miter lim="800000"/>
                  <a:headEnd/>
                  <a:tailEnd/>
                </a:ln>
              </p:spPr>
              <p:txBody>
                <a:bodyPr wrap="none">
                  <a:spAutoFit/>
                </a:bodyPr>
                <a:lstStyle/>
                <a:p>
                  <a:r>
                    <a:rPr lang="en-US" i="1"/>
                    <a:t>6: AccountType(Acctype)</a:t>
                  </a:r>
                </a:p>
              </p:txBody>
            </p:sp>
            <p:sp>
              <p:nvSpPr>
                <p:cNvPr id="40974" name="Text Box 32"/>
                <p:cNvSpPr txBox="1">
                  <a:spLocks noChangeArrowheads="1"/>
                </p:cNvSpPr>
                <p:nvPr/>
              </p:nvSpPr>
              <p:spPr bwMode="auto">
                <a:xfrm>
                  <a:off x="1565" y="1827"/>
                  <a:ext cx="1557" cy="256"/>
                </a:xfrm>
                <a:prstGeom prst="rect">
                  <a:avLst/>
                </a:prstGeom>
                <a:noFill/>
                <a:ln w="9525">
                  <a:noFill/>
                  <a:miter lim="800000"/>
                  <a:headEnd/>
                  <a:tailEnd/>
                </a:ln>
              </p:spPr>
              <p:txBody>
                <a:bodyPr wrap="none">
                  <a:spAutoFit/>
                </a:bodyPr>
                <a:lstStyle/>
                <a:p>
                  <a:r>
                    <a:rPr lang="en-US" i="1"/>
                    <a:t>7: AskIntialBalance(id)</a:t>
                  </a:r>
                </a:p>
              </p:txBody>
            </p:sp>
            <p:sp>
              <p:nvSpPr>
                <p:cNvPr id="40975" name="Text Box 34"/>
                <p:cNvSpPr txBox="1">
                  <a:spLocks noChangeArrowheads="1"/>
                </p:cNvSpPr>
                <p:nvPr/>
              </p:nvSpPr>
              <p:spPr bwMode="auto">
                <a:xfrm>
                  <a:off x="1565" y="2643"/>
                  <a:ext cx="1659" cy="256"/>
                </a:xfrm>
                <a:prstGeom prst="rect">
                  <a:avLst/>
                </a:prstGeom>
                <a:noFill/>
                <a:ln w="9525">
                  <a:noFill/>
                  <a:miter lim="800000"/>
                  <a:headEnd/>
                  <a:tailEnd/>
                </a:ln>
              </p:spPr>
              <p:txBody>
                <a:bodyPr wrap="none">
                  <a:spAutoFit/>
                </a:bodyPr>
                <a:lstStyle/>
                <a:p>
                  <a:r>
                    <a:rPr lang="en-US" i="1"/>
                    <a:t>8: Balance(InitBalance)</a:t>
                  </a:r>
                </a:p>
              </p:txBody>
            </p:sp>
            <p:sp>
              <p:nvSpPr>
                <p:cNvPr id="40976" name="Text Box 36"/>
                <p:cNvSpPr txBox="1">
                  <a:spLocks noChangeArrowheads="1"/>
                </p:cNvSpPr>
                <p:nvPr/>
              </p:nvSpPr>
              <p:spPr bwMode="auto">
                <a:xfrm>
                  <a:off x="1565" y="3022"/>
                  <a:ext cx="1877" cy="256"/>
                </a:xfrm>
                <a:prstGeom prst="rect">
                  <a:avLst/>
                </a:prstGeom>
                <a:noFill/>
                <a:ln w="9525">
                  <a:noFill/>
                  <a:miter lim="800000"/>
                  <a:headEnd/>
                  <a:tailEnd/>
                </a:ln>
              </p:spPr>
              <p:txBody>
                <a:bodyPr wrap="none">
                  <a:spAutoFit/>
                </a:bodyPr>
                <a:lstStyle/>
                <a:p>
                  <a:r>
                    <a:rPr lang="en-US" i="1"/>
                    <a:t>10: Confirm(id,ResultCode)</a:t>
                  </a:r>
                </a:p>
              </p:txBody>
            </p:sp>
            <p:sp>
              <p:nvSpPr>
                <p:cNvPr id="286763" name="Rectangle 43"/>
                <p:cNvSpPr>
                  <a:spLocks noChangeArrowheads="1"/>
                </p:cNvSpPr>
                <p:nvPr/>
              </p:nvSpPr>
              <p:spPr bwMode="auto">
                <a:xfrm>
                  <a:off x="3779" y="2115"/>
                  <a:ext cx="1406" cy="318"/>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a:t>AccManager</a:t>
                  </a:r>
                </a:p>
              </p:txBody>
            </p:sp>
            <p:cxnSp>
              <p:nvCxnSpPr>
                <p:cNvPr id="40978" name="AutoShape 45"/>
                <p:cNvCxnSpPr>
                  <a:cxnSpLocks noChangeShapeType="1"/>
                  <a:stCxn id="40998" idx="3"/>
                  <a:endCxn id="286733" idx="1"/>
                </p:cNvCxnSpPr>
                <p:nvPr/>
              </p:nvCxnSpPr>
              <p:spPr bwMode="auto">
                <a:xfrm>
                  <a:off x="1384" y="995"/>
                  <a:ext cx="2395" cy="8"/>
                </a:xfrm>
                <a:prstGeom prst="straightConnector1">
                  <a:avLst/>
                </a:prstGeom>
                <a:noFill/>
                <a:ln w="9525">
                  <a:solidFill>
                    <a:schemeClr val="tx1"/>
                  </a:solidFill>
                  <a:round/>
                  <a:headEnd/>
                  <a:tailEnd/>
                </a:ln>
              </p:spPr>
            </p:cxnSp>
            <p:sp>
              <p:nvSpPr>
                <p:cNvPr id="40979" name="Line 46"/>
                <p:cNvSpPr>
                  <a:spLocks noChangeShapeType="1"/>
                </p:cNvSpPr>
                <p:nvPr/>
              </p:nvSpPr>
              <p:spPr bwMode="auto">
                <a:xfrm>
                  <a:off x="1611" y="845"/>
                  <a:ext cx="1633" cy="0"/>
                </a:xfrm>
                <a:prstGeom prst="line">
                  <a:avLst/>
                </a:prstGeom>
                <a:noFill/>
                <a:ln w="28575">
                  <a:solidFill>
                    <a:srgbClr val="A50021"/>
                  </a:solidFill>
                  <a:round/>
                  <a:headEnd type="none" w="med" len="med"/>
                  <a:tailEnd type="arrow" w="lg" len="lg"/>
                </a:ln>
              </p:spPr>
              <p:txBody>
                <a:bodyPr/>
                <a:lstStyle/>
                <a:p>
                  <a:endParaRPr lang="en-US"/>
                </a:p>
              </p:txBody>
            </p:sp>
            <p:sp>
              <p:nvSpPr>
                <p:cNvPr id="40980" name="Line 47"/>
                <p:cNvSpPr>
                  <a:spLocks noChangeShapeType="1"/>
                </p:cNvSpPr>
                <p:nvPr/>
              </p:nvSpPr>
              <p:spPr bwMode="auto">
                <a:xfrm flipH="1">
                  <a:off x="1611" y="1162"/>
                  <a:ext cx="1633" cy="0"/>
                </a:xfrm>
                <a:prstGeom prst="line">
                  <a:avLst/>
                </a:prstGeom>
                <a:noFill/>
                <a:ln w="28575">
                  <a:solidFill>
                    <a:srgbClr val="A50021"/>
                  </a:solidFill>
                  <a:round/>
                  <a:headEnd type="none" w="med" len="med"/>
                  <a:tailEnd type="arrow" w="lg" len="lg"/>
                </a:ln>
              </p:spPr>
              <p:txBody>
                <a:bodyPr/>
                <a:lstStyle/>
                <a:p>
                  <a:endParaRPr lang="en-US"/>
                </a:p>
              </p:txBody>
            </p:sp>
            <p:cxnSp>
              <p:nvCxnSpPr>
                <p:cNvPr id="40981" name="AutoShape 49"/>
                <p:cNvCxnSpPr>
                  <a:cxnSpLocks noChangeShapeType="1"/>
                  <a:stCxn id="40995" idx="2"/>
                  <a:endCxn id="286763" idx="1"/>
                </p:cNvCxnSpPr>
                <p:nvPr/>
              </p:nvCxnSpPr>
              <p:spPr bwMode="auto">
                <a:xfrm rot="16200000" flipH="1">
                  <a:off x="2112" y="607"/>
                  <a:ext cx="791" cy="2543"/>
                </a:xfrm>
                <a:prstGeom prst="bentConnector2">
                  <a:avLst/>
                </a:prstGeom>
                <a:noFill/>
                <a:ln w="9525">
                  <a:solidFill>
                    <a:schemeClr val="tx1"/>
                  </a:solidFill>
                  <a:miter lim="800000"/>
                  <a:headEnd/>
                  <a:tailEnd/>
                </a:ln>
              </p:spPr>
            </p:cxnSp>
            <p:cxnSp>
              <p:nvCxnSpPr>
                <p:cNvPr id="40982" name="AutoShape 50"/>
                <p:cNvCxnSpPr>
                  <a:cxnSpLocks noChangeShapeType="1"/>
                  <a:stCxn id="286733" idx="2"/>
                  <a:endCxn id="286763" idx="0"/>
                </p:cNvCxnSpPr>
                <p:nvPr/>
              </p:nvCxnSpPr>
              <p:spPr bwMode="auto">
                <a:xfrm rot="5400000">
                  <a:off x="4005" y="1639"/>
                  <a:ext cx="953" cy="1"/>
                </a:xfrm>
                <a:prstGeom prst="straightConnector1">
                  <a:avLst/>
                </a:prstGeom>
                <a:noFill/>
                <a:ln w="9525">
                  <a:solidFill>
                    <a:schemeClr val="tx1"/>
                  </a:solidFill>
                  <a:round/>
                  <a:headEnd/>
                  <a:tailEnd/>
                </a:ln>
              </p:spPr>
            </p:cxnSp>
            <p:sp>
              <p:nvSpPr>
                <p:cNvPr id="40983" name="Text Box 51"/>
                <p:cNvSpPr txBox="1">
                  <a:spLocks noChangeArrowheads="1"/>
                </p:cNvSpPr>
                <p:nvPr/>
              </p:nvSpPr>
              <p:spPr bwMode="auto">
                <a:xfrm>
                  <a:off x="3350" y="1430"/>
                  <a:ext cx="1023" cy="468"/>
                </a:xfrm>
                <a:prstGeom prst="rect">
                  <a:avLst/>
                </a:prstGeom>
                <a:noFill/>
                <a:ln w="9525">
                  <a:noFill/>
                  <a:miter lim="800000"/>
                  <a:headEnd/>
                  <a:tailEnd/>
                </a:ln>
              </p:spPr>
              <p:txBody>
                <a:bodyPr wrap="square">
                  <a:spAutoFit/>
                </a:bodyPr>
                <a:lstStyle/>
                <a:p>
                  <a:pPr algn="r"/>
                  <a:r>
                    <a:rPr lang="en-US" i="1"/>
                    <a:t>4: Activate (CustData)</a:t>
                  </a:r>
                </a:p>
              </p:txBody>
            </p:sp>
            <p:sp>
              <p:nvSpPr>
                <p:cNvPr id="40984" name="Line 52"/>
                <p:cNvSpPr>
                  <a:spLocks noChangeShapeType="1"/>
                </p:cNvSpPr>
                <p:nvPr/>
              </p:nvSpPr>
              <p:spPr bwMode="auto">
                <a:xfrm>
                  <a:off x="4368" y="1298"/>
                  <a:ext cx="0" cy="635"/>
                </a:xfrm>
                <a:prstGeom prst="line">
                  <a:avLst/>
                </a:prstGeom>
                <a:noFill/>
                <a:ln w="28575">
                  <a:solidFill>
                    <a:srgbClr val="A50021"/>
                  </a:solidFill>
                  <a:round/>
                  <a:headEnd type="none" w="med" len="med"/>
                  <a:tailEnd type="arrow" w="lg" len="lg"/>
                </a:ln>
              </p:spPr>
              <p:txBody>
                <a:bodyPr/>
                <a:lstStyle/>
                <a:p>
                  <a:endParaRPr lang="en-US"/>
                </a:p>
              </p:txBody>
            </p:sp>
            <p:sp>
              <p:nvSpPr>
                <p:cNvPr id="40985" name="Line 53"/>
                <p:cNvSpPr>
                  <a:spLocks noChangeShapeType="1"/>
                </p:cNvSpPr>
                <p:nvPr/>
              </p:nvSpPr>
              <p:spPr bwMode="auto">
                <a:xfrm flipH="1">
                  <a:off x="1611" y="2115"/>
                  <a:ext cx="1633" cy="0"/>
                </a:xfrm>
                <a:prstGeom prst="line">
                  <a:avLst/>
                </a:prstGeom>
                <a:noFill/>
                <a:ln w="28575">
                  <a:solidFill>
                    <a:srgbClr val="A50021"/>
                  </a:solidFill>
                  <a:round/>
                  <a:headEnd type="none" w="med" len="med"/>
                  <a:tailEnd type="arrow" w="lg" len="lg"/>
                </a:ln>
              </p:spPr>
              <p:txBody>
                <a:bodyPr/>
                <a:lstStyle/>
                <a:p>
                  <a:endParaRPr lang="en-US"/>
                </a:p>
              </p:txBody>
            </p:sp>
            <p:sp>
              <p:nvSpPr>
                <p:cNvPr id="40986" name="Line 55"/>
                <p:cNvSpPr>
                  <a:spLocks noChangeShapeType="1"/>
                </p:cNvSpPr>
                <p:nvPr/>
              </p:nvSpPr>
              <p:spPr bwMode="auto">
                <a:xfrm>
                  <a:off x="1628" y="2432"/>
                  <a:ext cx="1633" cy="0"/>
                </a:xfrm>
                <a:prstGeom prst="line">
                  <a:avLst/>
                </a:prstGeom>
                <a:noFill/>
                <a:ln w="28575">
                  <a:solidFill>
                    <a:srgbClr val="A50021"/>
                  </a:solidFill>
                  <a:round/>
                  <a:headEnd type="none" w="med" len="med"/>
                  <a:tailEnd type="arrow" w="lg" len="lg"/>
                </a:ln>
              </p:spPr>
              <p:txBody>
                <a:bodyPr/>
                <a:lstStyle/>
                <a:p>
                  <a:endParaRPr lang="en-US"/>
                </a:p>
              </p:txBody>
            </p:sp>
            <p:sp>
              <p:nvSpPr>
                <p:cNvPr id="286777" name="Rectangle 57"/>
                <p:cNvSpPr>
                  <a:spLocks noChangeArrowheads="1"/>
                </p:cNvSpPr>
                <p:nvPr/>
              </p:nvSpPr>
              <p:spPr bwMode="auto">
                <a:xfrm>
                  <a:off x="3779" y="3339"/>
                  <a:ext cx="1406" cy="318"/>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a:t>AccDatabase</a:t>
                  </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nector1">
                  <a:avLst/>
                </a:prstGeom>
                <a:noFill/>
                <a:ln w="9525">
                  <a:solidFill>
                    <a:schemeClr val="tx1"/>
                  </a:solidFill>
                  <a:round/>
                  <a:headEnd/>
                  <a:tailEnd/>
                </a:ln>
              </p:spPr>
            </p:cxnSp>
            <p:sp>
              <p:nvSpPr>
                <p:cNvPr id="40989" name="Text Box 59"/>
                <p:cNvSpPr txBox="1">
                  <a:spLocks noChangeArrowheads="1"/>
                </p:cNvSpPr>
                <p:nvPr/>
              </p:nvSpPr>
              <p:spPr bwMode="auto">
                <a:xfrm>
                  <a:off x="3350" y="2622"/>
                  <a:ext cx="986" cy="468"/>
                </a:xfrm>
                <a:prstGeom prst="rect">
                  <a:avLst/>
                </a:prstGeom>
                <a:noFill/>
                <a:ln w="9525">
                  <a:noFill/>
                  <a:miter lim="800000"/>
                  <a:headEnd/>
                  <a:tailEnd/>
                </a:ln>
              </p:spPr>
              <p:txBody>
                <a:bodyPr wrap="none">
                  <a:spAutoFit/>
                </a:bodyPr>
                <a:lstStyle/>
                <a:p>
                  <a:pPr algn="r"/>
                  <a:r>
                    <a:rPr lang="en-US" i="1"/>
                    <a:t>9: CreateAcc</a:t>
                  </a:r>
                </a:p>
                <a:p>
                  <a:pPr algn="r"/>
                  <a:r>
                    <a:rPr lang="en-US" i="1"/>
                    <a:t>(CustData,Acc)</a:t>
                  </a:r>
                </a:p>
              </p:txBody>
            </p:sp>
            <p:sp>
              <p:nvSpPr>
                <p:cNvPr id="40990" name="Line 60"/>
                <p:cNvSpPr>
                  <a:spLocks noChangeShapeType="1"/>
                </p:cNvSpPr>
                <p:nvPr/>
              </p:nvSpPr>
              <p:spPr bwMode="auto">
                <a:xfrm>
                  <a:off x="4371" y="2614"/>
                  <a:ext cx="0" cy="635"/>
                </a:xfrm>
                <a:prstGeom prst="line">
                  <a:avLst/>
                </a:prstGeom>
                <a:noFill/>
                <a:ln w="28575">
                  <a:solidFill>
                    <a:srgbClr val="A50021"/>
                  </a:solidFill>
                  <a:round/>
                  <a:headEnd type="none" w="med" len="med"/>
                  <a:tailEnd type="arrow" w="lg" len="lg"/>
                </a:ln>
              </p:spPr>
              <p:txBody>
                <a:bodyPr/>
                <a:lstStyle/>
                <a:p>
                  <a:endParaRPr lang="en-US"/>
                </a:p>
              </p:txBody>
            </p:sp>
            <p:cxnSp>
              <p:nvCxnSpPr>
                <p:cNvPr id="40991" name="AutoShape 61"/>
                <p:cNvCxnSpPr>
                  <a:cxnSpLocks noChangeShapeType="1"/>
                  <a:stCxn id="40995" idx="2"/>
                  <a:endCxn id="286777" idx="1"/>
                </p:cNvCxnSpPr>
                <p:nvPr/>
              </p:nvCxnSpPr>
              <p:spPr bwMode="auto">
                <a:xfrm rot="16200000" flipH="1">
                  <a:off x="1500" y="1219"/>
                  <a:ext cx="2015" cy="2543"/>
                </a:xfrm>
                <a:prstGeom prst="bentConnector2">
                  <a:avLst/>
                </a:prstGeom>
                <a:noFill/>
                <a:ln w="9525">
                  <a:solidFill>
                    <a:schemeClr val="tx1"/>
                  </a:solidFill>
                  <a:miter lim="800000"/>
                  <a:headEnd/>
                  <a:tailEnd/>
                </a:ln>
              </p:spPr>
            </p:cxnSp>
            <p:sp>
              <p:nvSpPr>
                <p:cNvPr id="40992" name="Line 62"/>
                <p:cNvSpPr>
                  <a:spLocks noChangeShapeType="1"/>
                </p:cNvSpPr>
                <p:nvPr/>
              </p:nvSpPr>
              <p:spPr bwMode="auto">
                <a:xfrm flipH="1">
                  <a:off x="1611" y="3340"/>
                  <a:ext cx="1633" cy="0"/>
                </a:xfrm>
                <a:prstGeom prst="line">
                  <a:avLst/>
                </a:prstGeom>
                <a:noFill/>
                <a:ln w="28575">
                  <a:solidFill>
                    <a:srgbClr val="A50021"/>
                  </a:solidFill>
                  <a:round/>
                  <a:headEnd type="none" w="med" len="med"/>
                  <a:tailEnd type="arrow" w="lg" len="lg"/>
                </a:ln>
              </p:spPr>
              <p:txBody>
                <a:bodyPr/>
                <a:lstStyle/>
                <a:p>
                  <a:endParaRPr lang="en-US"/>
                </a:p>
              </p:txBody>
            </p:sp>
          </p:grpSp>
        </p:grpSp>
        <p:grpSp>
          <p:nvGrpSpPr>
            <p:cNvPr id="7" name="Group 41"/>
            <p:cNvGrpSpPr/>
            <p:nvPr/>
          </p:nvGrpSpPr>
          <p:grpSpPr>
            <a:xfrm>
              <a:off x="5857884" y="2362200"/>
              <a:ext cx="2786082" cy="2000264"/>
              <a:chOff x="5214942" y="2500306"/>
              <a:chExt cx="2786082" cy="2000264"/>
            </a:xfrm>
            <a:solidFill>
              <a:srgbClr val="FFFF00"/>
            </a:solidFill>
          </p:grpSpPr>
          <p:sp>
            <p:nvSpPr>
              <p:cNvPr id="43" name="Rectangle 42"/>
              <p:cNvSpPr/>
              <p:nvPr/>
            </p:nvSpPr>
            <p:spPr>
              <a:xfrm>
                <a:off x="5214942" y="2500306"/>
                <a:ext cx="2786082" cy="2000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nvGrpSpPr>
              <p:cNvPr id="8" name="Group 55"/>
              <p:cNvGrpSpPr/>
              <p:nvPr/>
            </p:nvGrpSpPr>
            <p:grpSpPr>
              <a:xfrm>
                <a:off x="5286380" y="2571744"/>
                <a:ext cx="2643206" cy="1857388"/>
                <a:chOff x="6286512" y="2071678"/>
                <a:chExt cx="2143140" cy="1857388"/>
              </a:xfrm>
              <a:grpFill/>
            </p:grpSpPr>
            <p:sp>
              <p:nvSpPr>
                <p:cNvPr id="45" name="Rectangle 69"/>
                <p:cNvSpPr>
                  <a:spLocks noChangeArrowheads="1"/>
                </p:cNvSpPr>
                <p:nvPr/>
              </p:nvSpPr>
              <p:spPr bwMode="auto">
                <a:xfrm>
                  <a:off x="6286512" y="2071678"/>
                  <a:ext cx="2143140" cy="430203"/>
                </a:xfrm>
                <a:prstGeom prst="rect">
                  <a:avLst/>
                </a:prstGeom>
                <a:solidFill>
                  <a:srgbClr val="11AECD"/>
                </a:solidFill>
                <a:ln w="1905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Cust Manager</a:t>
                  </a:r>
                </a:p>
              </p:txBody>
            </p:sp>
            <p:sp>
              <p:nvSpPr>
                <p:cNvPr id="46" name="Rectangle 45"/>
                <p:cNvSpPr/>
                <p:nvPr/>
              </p:nvSpPr>
              <p:spPr>
                <a:xfrm>
                  <a:off x="6286512" y="2500306"/>
                  <a:ext cx="2143140" cy="28575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286512" y="2786058"/>
                  <a:ext cx="2143140" cy="1143008"/>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a:solidFill>
                        <a:schemeClr val="tx1"/>
                      </a:solidFill>
                    </a:rPr>
                    <a:t>+ Open Account ()</a:t>
                  </a:r>
                </a:p>
                <a:p>
                  <a:pPr>
                    <a:buFontTx/>
                    <a:buChar char="-"/>
                  </a:pPr>
                  <a:r>
                    <a:rPr lang="en-US">
                      <a:solidFill>
                        <a:schemeClr val="tx1"/>
                      </a:solidFill>
                    </a:rPr>
                    <a:t>AskCustInfo():FORM</a:t>
                  </a:r>
                </a:p>
                <a:p>
                  <a:pPr>
                    <a:buFontTx/>
                    <a:buChar char="-"/>
                  </a:pPr>
                  <a:r>
                    <a:rPr lang="en-US">
                      <a:solidFill>
                        <a:schemeClr val="tx1"/>
                      </a:solidFill>
                    </a:rPr>
                    <a:t>Activate(AM,CustData)</a:t>
                  </a:r>
                </a:p>
              </p:txBody>
            </p:sp>
          </p:grpSp>
        </p:grpSp>
        <p:grpSp>
          <p:nvGrpSpPr>
            <p:cNvPr id="9" name="Group 47"/>
            <p:cNvGrpSpPr/>
            <p:nvPr/>
          </p:nvGrpSpPr>
          <p:grpSpPr>
            <a:xfrm>
              <a:off x="5943600" y="4648200"/>
              <a:ext cx="2786082" cy="1785950"/>
              <a:chOff x="2357422" y="4572008"/>
              <a:chExt cx="2786082" cy="1785950"/>
            </a:xfrm>
          </p:grpSpPr>
          <p:grpSp>
            <p:nvGrpSpPr>
              <p:cNvPr id="10" name="Group 47"/>
              <p:cNvGrpSpPr/>
              <p:nvPr/>
            </p:nvGrpSpPr>
            <p:grpSpPr>
              <a:xfrm>
                <a:off x="2357422" y="4572008"/>
                <a:ext cx="2786082" cy="1785950"/>
                <a:chOff x="2357422" y="4572008"/>
                <a:chExt cx="2500330" cy="1785950"/>
              </a:xfrm>
            </p:grpSpPr>
            <p:sp>
              <p:nvSpPr>
                <p:cNvPr id="55" name="Rectangle 54"/>
                <p:cNvSpPr/>
                <p:nvPr/>
              </p:nvSpPr>
              <p:spPr>
                <a:xfrm>
                  <a:off x="2357422" y="4572008"/>
                  <a:ext cx="2500330" cy="17859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56" name="TextBox 55"/>
                <p:cNvSpPr txBox="1"/>
                <p:nvPr/>
              </p:nvSpPr>
              <p:spPr>
                <a:xfrm>
                  <a:off x="2357422" y="4572008"/>
                  <a:ext cx="2500330" cy="369332"/>
                </a:xfrm>
                <a:prstGeom prst="rect">
                  <a:avLst/>
                </a:prstGeom>
                <a:solidFill>
                  <a:schemeClr val="accent2"/>
                </a:solidFill>
              </p:spPr>
              <p:txBody>
                <a:bodyPr wrap="square" rtlCol="0">
                  <a:spAutoFit/>
                </a:bodyPr>
                <a:lstStyle/>
                <a:p>
                  <a:pPr algn="ctr"/>
                  <a:r>
                    <a:rPr lang="en-US">
                      <a:solidFill>
                        <a:schemeClr val="bg1"/>
                      </a:solidFill>
                    </a:rPr>
                    <a:t>Open Account</a:t>
                  </a:r>
                </a:p>
              </p:txBody>
            </p:sp>
          </p:grpSp>
          <p:sp>
            <p:nvSpPr>
              <p:cNvPr id="50" name="TextBox 49"/>
              <p:cNvSpPr txBox="1"/>
              <p:nvPr/>
            </p:nvSpPr>
            <p:spPr>
              <a:xfrm>
                <a:off x="2357422" y="4988494"/>
                <a:ext cx="1402948" cy="369332"/>
              </a:xfrm>
              <a:prstGeom prst="rect">
                <a:avLst/>
              </a:prstGeom>
              <a:noFill/>
            </p:spPr>
            <p:txBody>
              <a:bodyPr wrap="none" rtlCol="0">
                <a:spAutoFit/>
              </a:bodyPr>
              <a:lstStyle/>
              <a:p>
                <a:r>
                  <a:rPr lang="en-US"/>
                  <a:t>Cust.Name:</a:t>
                </a:r>
              </a:p>
            </p:txBody>
          </p:sp>
          <p:sp>
            <p:nvSpPr>
              <p:cNvPr id="51" name="TextBox 50"/>
              <p:cNvSpPr txBox="1"/>
              <p:nvPr/>
            </p:nvSpPr>
            <p:spPr>
              <a:xfrm>
                <a:off x="2357422" y="5345684"/>
                <a:ext cx="1274708" cy="369332"/>
              </a:xfrm>
              <a:prstGeom prst="rect">
                <a:avLst/>
              </a:prstGeom>
              <a:noFill/>
            </p:spPr>
            <p:txBody>
              <a:bodyPr wrap="none" rtlCol="0">
                <a:spAutoFit/>
              </a:bodyPr>
              <a:lstStyle/>
              <a:p>
                <a:r>
                  <a:rPr lang="en-US"/>
                  <a:t>Cust.Addr:</a:t>
                </a:r>
              </a:p>
            </p:txBody>
          </p:sp>
          <p:sp>
            <p:nvSpPr>
              <p:cNvPr id="52" name="Rectangle 51"/>
              <p:cNvSpPr/>
              <p:nvPr/>
            </p:nvSpPr>
            <p:spPr>
              <a:xfrm>
                <a:off x="3714744" y="5059932"/>
                <a:ext cx="1357322" cy="2857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53" name="Rectangle 52"/>
              <p:cNvSpPr/>
              <p:nvPr/>
            </p:nvSpPr>
            <p:spPr>
              <a:xfrm>
                <a:off x="3714744" y="5417122"/>
                <a:ext cx="1357322" cy="2857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54" name="Rounded Rectangle 53"/>
              <p:cNvSpPr/>
              <p:nvPr/>
            </p:nvSpPr>
            <p:spPr>
              <a:xfrm>
                <a:off x="4214810" y="5857892"/>
                <a:ext cx="785818" cy="2857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OK</a:t>
                </a:r>
              </a:p>
            </p:txBody>
          </p:sp>
        </p:grpSp>
        <p:sp>
          <p:nvSpPr>
            <p:cNvPr id="57" name="Curved Up Arrow 56"/>
            <p:cNvSpPr/>
            <p:nvPr/>
          </p:nvSpPr>
          <p:spPr>
            <a:xfrm rot="5400000" flipV="1">
              <a:off x="7750991" y="4260077"/>
              <a:ext cx="1714512" cy="642942"/>
            </a:xfrm>
            <a:prstGeom prst="curved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58" name="Slide Number Placeholder 65"/>
          <p:cNvSpPr>
            <a:spLocks noGrp="1"/>
          </p:cNvSpPr>
          <p:nvPr>
            <p:ph type="sldNum" sz="quarter" idx="4"/>
          </p:nvPr>
        </p:nvSpPr>
        <p:spPr>
          <a:xfrm>
            <a:off x="8686800" y="0"/>
            <a:ext cx="457200" cy="609600"/>
          </a:xfrm>
        </p:spPr>
        <p:txBody>
          <a:bodyPr/>
          <a:lstStyle/>
          <a:p>
            <a:fld id="{B6F15528-21DE-4FAA-801E-634DDDAF4B2B}" type="slidenum">
              <a:rPr lang="en-US" smtClean="0"/>
              <a:pPr/>
              <a:t>19</a:t>
            </a:fld>
            <a:endParaRPr lang="en-US"/>
          </a:p>
        </p:txBody>
      </p:sp>
    </p:spTree>
  </p:cSld>
  <p:clrMapOvr>
    <a:masterClrMapping/>
  </p:clrMapOvr>
  <p:transition advTm="1800000">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3400" y="533400"/>
            <a:ext cx="8077200" cy="6100465"/>
            <a:chOff x="533400" y="533400"/>
            <a:chExt cx="8077200" cy="6100465"/>
          </a:xfrm>
        </p:grpSpPr>
        <p:sp>
          <p:nvSpPr>
            <p:cNvPr id="6" name="Title 1"/>
            <p:cNvSpPr txBox="1">
              <a:spLocks/>
            </p:cNvSpPr>
            <p:nvPr/>
          </p:nvSpPr>
          <p:spPr>
            <a:xfrm>
              <a:off x="533400" y="533400"/>
              <a:ext cx="8077200" cy="1295400"/>
            </a:xfrm>
            <a:prstGeom prst="rect">
              <a:avLst/>
            </a:prstGeom>
            <a:noFill/>
            <a:ln>
              <a:noFill/>
            </a:ln>
          </p:spPr>
          <p:txBody>
            <a:bodyPr anchor="ctr" anchorCtr="0"/>
            <a:lstStyle>
              <a:lvl1pPr>
                <a:defRPr sz="3200" b="1" i="0" baseline="0">
                  <a:solidFill>
                    <a:schemeClr val="bg1"/>
                  </a:solidFill>
                  <a:latin typeface="Arial Unicode MS" pitchFamily="34" charset="-128"/>
                  <a:ea typeface="Arial Unicode MS" pitchFamily="34" charset="-128"/>
                  <a:cs typeface="Arial Unicode MS" pitchFamily="34" charset="-128"/>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Đảm bảo chất lượng phần mềm</a:t>
              </a:r>
              <a:br>
                <a:rPr kumimoji="0" lang="en-US" sz="4000" b="1"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br>
              <a:r>
                <a:rPr kumimoji="0" lang="en-US" sz="4000" b="1" i="0" u="none" strike="noStrike" kern="1200" cap="none" spc="0" normalizeH="0" baseline="0" noProof="0" smtClean="0">
                  <a:ln>
                    <a:noFill/>
                  </a:ln>
                  <a:solidFill>
                    <a:srgbClr val="FF0000"/>
                  </a:solidFill>
                  <a:effectLst/>
                  <a:uLnTx/>
                  <a:uFillTx/>
                  <a:latin typeface="Arial Unicode MS" pitchFamily="34" charset="-128"/>
                  <a:ea typeface="Arial Unicode MS" pitchFamily="34" charset="-128"/>
                  <a:cs typeface="Arial Unicode MS" pitchFamily="34" charset="-128"/>
                </a:rPr>
                <a:t>Software Quality Assurance</a:t>
              </a:r>
              <a:endParaRPr kumimoji="0" lang="en-US" sz="4000" b="1" i="0" u="none" strike="noStrike" kern="1200" cap="none" spc="0" normalizeH="0" baseline="0" noProof="0">
                <a:ln>
                  <a:noFill/>
                </a:ln>
                <a:solidFill>
                  <a:srgbClr val="FF0000"/>
                </a:solidFill>
                <a:effectLst/>
                <a:uLnTx/>
                <a:uFillTx/>
                <a:latin typeface="Arial Unicode MS" pitchFamily="34" charset="-128"/>
                <a:ea typeface="Arial Unicode MS" pitchFamily="34" charset="-128"/>
                <a:cs typeface="Arial Unicode MS" pitchFamily="34" charset="-128"/>
              </a:endParaRPr>
            </a:p>
          </p:txBody>
        </p:sp>
        <p:sp>
          <p:nvSpPr>
            <p:cNvPr id="7" name="Subtitle 2"/>
            <p:cNvSpPr txBox="1">
              <a:spLocks/>
            </p:cNvSpPr>
            <p:nvPr/>
          </p:nvSpPr>
          <p:spPr>
            <a:xfrm>
              <a:off x="533400" y="4191000"/>
              <a:ext cx="8001000" cy="1905000"/>
            </a:xfrm>
            <a:prstGeom prst="rect">
              <a:avLst/>
            </a:prstGeom>
          </p:spPr>
          <p:txBody>
            <a:bodyPr vert="horz" lIns="91440" tIns="45720" rIns="91440" bIns="45720" rtlCol="0" anchor="ctr">
              <a:noAutofit/>
            </a:bodyPr>
            <a:lstStyle>
              <a:lvl1pPr marL="0" indent="0" algn="l">
                <a:buNone/>
                <a:defRPr sz="2800" baseline="0">
                  <a:solidFill>
                    <a:srgbClr val="00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Nguyễn Anh Hào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Khoa CNTT2, Học viện Công Nghệ BCVT Tp.HCM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nahao@ptithcm.edu.vn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0913609730</a:t>
              </a:r>
            </a:p>
          </p:txBody>
        </p:sp>
        <p:sp>
          <p:nvSpPr>
            <p:cNvPr id="8" name="TextBox 7"/>
            <p:cNvSpPr txBox="1"/>
            <p:nvPr/>
          </p:nvSpPr>
          <p:spPr>
            <a:xfrm>
              <a:off x="3581400" y="1905000"/>
              <a:ext cx="1518364" cy="584775"/>
            </a:xfrm>
            <a:prstGeom prst="rect">
              <a:avLst/>
            </a:prstGeom>
            <a:noFill/>
          </p:spPr>
          <p:txBody>
            <a:bodyPr wrap="none" rtlCol="0">
              <a:spAutoFit/>
            </a:bodyPr>
            <a:lstStyle/>
            <a:p>
              <a:r>
                <a:rPr lang="en-US" sz="3200" smtClean="0">
                  <a:latin typeface="Arial Unicode MS" pitchFamily="34" charset="-128"/>
                  <a:ea typeface="Arial Unicode MS" pitchFamily="34" charset="-128"/>
                  <a:cs typeface="Arial Unicode MS" pitchFamily="34" charset="-128"/>
                  <a:sym typeface="Wingdings"/>
                </a:rPr>
                <a:t>  </a:t>
              </a:r>
              <a:endParaRPr lang="en-US" sz="3200">
                <a:latin typeface="Arial Unicode MS" pitchFamily="34" charset="-128"/>
                <a:ea typeface="Arial Unicode MS" pitchFamily="34" charset="-128"/>
                <a:cs typeface="Arial Unicode MS" pitchFamily="34" charset="-128"/>
              </a:endParaRPr>
            </a:p>
          </p:txBody>
        </p:sp>
        <p:sp>
          <p:nvSpPr>
            <p:cNvPr id="9" name="Rectangle 8"/>
            <p:cNvSpPr/>
            <p:nvPr/>
          </p:nvSpPr>
          <p:spPr>
            <a:xfrm>
              <a:off x="2895600" y="6172200"/>
              <a:ext cx="3471143" cy="461665"/>
            </a:xfrm>
            <a:prstGeom prst="rect">
              <a:avLst/>
            </a:prstGeom>
          </p:spPr>
          <p:txBody>
            <a:bodyPr wrap="none">
              <a:spAutoFit/>
            </a:bodyPr>
            <a:lstStyle/>
            <a:p>
              <a:pPr algn="ctr"/>
              <a:r>
                <a:rPr lang="en-US" sz="2400" smtClean="0">
                  <a:latin typeface="Tahoma" pitchFamily="34" charset="0"/>
                  <a:ea typeface="Tahoma" pitchFamily="34" charset="0"/>
                  <a:cs typeface="Tahoma" pitchFamily="34" charset="0"/>
                </a:rPr>
                <a:t>Tài liệu môn học – 2019</a:t>
              </a:r>
              <a:endParaRPr lang="en-US" sz="2400">
                <a:latin typeface="Tahoma" pitchFamily="34" charset="0"/>
                <a:ea typeface="Tahoma" pitchFamily="34" charset="0"/>
                <a:cs typeface="Tahoma" pitchFamily="34" charset="0"/>
              </a:endParaRPr>
            </a:p>
          </p:txBody>
        </p:sp>
        <p:sp>
          <p:nvSpPr>
            <p:cNvPr id="10" name="Rectangle 9"/>
            <p:cNvSpPr/>
            <p:nvPr/>
          </p:nvSpPr>
          <p:spPr>
            <a:xfrm>
              <a:off x="533400" y="2734270"/>
              <a:ext cx="8077200" cy="923330"/>
            </a:xfrm>
            <a:prstGeom prst="rect">
              <a:avLst/>
            </a:prstGeom>
            <a:noFill/>
          </p:spPr>
          <p:txBody>
            <a:bodyPr wrap="square" lIns="91440" tIns="45720" rIns="91440" bIns="45720">
              <a:spAutoFit/>
            </a:bodyPr>
            <a:lstStyle/>
            <a:p>
              <a:pPr algn="ctr"/>
              <a:r>
                <a:rPr lang="en-US" sz="5400" b="1" smtClean="0">
                  <a:ln w="17780" cmpd="sng">
                    <a:solidFill>
                      <a:srgbClr val="FFFFFF"/>
                    </a:solidFill>
                    <a:prstDash val="solid"/>
                    <a:miter lim="800000"/>
                  </a:ln>
                  <a:solidFill>
                    <a:srgbClr val="996633"/>
                  </a:solidFill>
                  <a:effectLst>
                    <a:outerShdw blurRad="50800" algn="tl" rotWithShape="0">
                      <a:srgbClr val="000000"/>
                    </a:outerShdw>
                  </a:effectLst>
                </a:rPr>
                <a:t>1.Đặc tả phần mềm</a:t>
              </a:r>
              <a:endParaRPr lang="en-US" sz="5400" b="1" cap="none" spc="0">
                <a:ln w="17780" cmpd="sng">
                  <a:solidFill>
                    <a:srgbClr val="FFFFFF"/>
                  </a:solidFill>
                  <a:prstDash val="solid"/>
                  <a:miter lim="800000"/>
                </a:ln>
                <a:solidFill>
                  <a:srgbClr val="996633"/>
                </a:solidFill>
                <a:effectLst>
                  <a:outerShdw blurRad="50800" algn="tl" rotWithShape="0">
                    <a:srgbClr val="000000"/>
                  </a:outerShdw>
                </a:effectLst>
              </a:endParaRPr>
            </a:p>
          </p:txBody>
        </p:sp>
      </p:grpSp>
    </p:spTree>
  </p:cSld>
  <p:clrMapOvr>
    <a:masterClrMapping/>
  </p:clrMapOvr>
  <p:transition advTm="1459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noFill/>
        </p:spPr>
        <p:txBody>
          <a:bodyPr/>
          <a:lstStyle/>
          <a:p>
            <a:r>
              <a:rPr lang="en-US" smtClean="0">
                <a:solidFill>
                  <a:srgbClr val="00B050"/>
                </a:solidFill>
              </a:rPr>
              <a:t>Open Account: Components specification</a:t>
            </a:r>
            <a:endParaRPr lang="en-US">
              <a:solidFill>
                <a:srgbClr val="00B050"/>
              </a:solidFill>
            </a:endParaRPr>
          </a:p>
        </p:txBody>
      </p:sp>
      <p:sp>
        <p:nvSpPr>
          <p:cNvPr id="40966" name="Line 64"/>
          <p:cNvSpPr>
            <a:spLocks noChangeShapeType="1"/>
          </p:cNvSpPr>
          <p:nvPr/>
        </p:nvSpPr>
        <p:spPr bwMode="auto">
          <a:xfrm>
            <a:off x="-214346" y="2609911"/>
            <a:ext cx="206693" cy="0"/>
          </a:xfrm>
          <a:prstGeom prst="line">
            <a:avLst/>
          </a:prstGeom>
          <a:noFill/>
          <a:ln w="9525">
            <a:noFill/>
            <a:round/>
            <a:headEnd/>
            <a:tailEnd/>
          </a:ln>
        </p:spPr>
        <p:txBody>
          <a:bodyPr/>
          <a:lstStyle/>
          <a:p>
            <a:endParaRPr lang="en-US"/>
          </a:p>
        </p:txBody>
      </p:sp>
      <p:grpSp>
        <p:nvGrpSpPr>
          <p:cNvPr id="2" name="Group 65"/>
          <p:cNvGrpSpPr/>
          <p:nvPr/>
        </p:nvGrpSpPr>
        <p:grpSpPr>
          <a:xfrm>
            <a:off x="126489" y="1571204"/>
            <a:ext cx="6358431" cy="4786754"/>
            <a:chOff x="126489" y="1357298"/>
            <a:chExt cx="6358431" cy="4786754"/>
          </a:xfrm>
        </p:grpSpPr>
        <p:grpSp>
          <p:nvGrpSpPr>
            <p:cNvPr id="3" name="Group 65"/>
            <p:cNvGrpSpPr>
              <a:grpSpLocks/>
            </p:cNvGrpSpPr>
            <p:nvPr/>
          </p:nvGrpSpPr>
          <p:grpSpPr bwMode="auto">
            <a:xfrm>
              <a:off x="126489" y="1833712"/>
              <a:ext cx="714307" cy="1166660"/>
              <a:chOff x="442" y="729"/>
              <a:chExt cx="470" cy="702"/>
            </a:xfrm>
          </p:grpSpPr>
          <p:sp>
            <p:nvSpPr>
              <p:cNvPr id="40995" name="Text Box 4"/>
              <p:cNvSpPr txBox="1">
                <a:spLocks noChangeArrowheads="1"/>
              </p:cNvSpPr>
              <p:nvPr/>
            </p:nvSpPr>
            <p:spPr bwMode="auto">
              <a:xfrm>
                <a:off x="442" y="1209"/>
                <a:ext cx="470" cy="222"/>
              </a:xfrm>
              <a:prstGeom prst="rect">
                <a:avLst/>
              </a:prstGeom>
              <a:noFill/>
              <a:ln w="9525">
                <a:noFill/>
                <a:miter lim="800000"/>
                <a:headEnd/>
                <a:tailEnd/>
              </a:ln>
            </p:spPr>
            <p:txBody>
              <a:bodyPr wrap="square">
                <a:spAutoFit/>
              </a:bodyPr>
              <a:lstStyle/>
              <a:p>
                <a:pPr algn="ctr"/>
                <a:r>
                  <a:rPr lang="en-US"/>
                  <a:t>BM</a:t>
                </a:r>
              </a:p>
            </p:txBody>
          </p:sp>
          <p:grpSp>
            <p:nvGrpSpPr>
              <p:cNvPr id="4" name="Group 5"/>
              <p:cNvGrpSpPr>
                <a:grpSpLocks/>
              </p:cNvGrpSpPr>
              <p:nvPr/>
            </p:nvGrpSpPr>
            <p:grpSpPr bwMode="auto">
              <a:xfrm>
                <a:off x="567" y="729"/>
                <a:ext cx="258" cy="556"/>
                <a:chOff x="567" y="2976"/>
                <a:chExt cx="363" cy="726"/>
              </a:xfrm>
            </p:grpSpPr>
            <p:grpSp>
              <p:nvGrpSpPr>
                <p:cNvPr id="5" name="Group 6"/>
                <p:cNvGrpSpPr>
                  <a:grpSpLocks/>
                </p:cNvGrpSpPr>
                <p:nvPr/>
              </p:nvGrpSpPr>
              <p:grpSpPr bwMode="auto">
                <a:xfrm>
                  <a:off x="657" y="3051"/>
                  <a:ext cx="182" cy="590"/>
                  <a:chOff x="476" y="1706"/>
                  <a:chExt cx="181" cy="590"/>
                </a:xfrm>
              </p:grpSpPr>
              <p:sp>
                <p:nvSpPr>
                  <p:cNvPr id="40999" name="Oval 7"/>
                  <p:cNvSpPr>
                    <a:spLocks noChangeArrowheads="1"/>
                  </p:cNvSpPr>
                  <p:nvPr/>
                </p:nvSpPr>
                <p:spPr bwMode="auto">
                  <a:xfrm>
                    <a:off x="476" y="1706"/>
                    <a:ext cx="181" cy="182"/>
                  </a:xfrm>
                  <a:prstGeom prst="ellipse">
                    <a:avLst/>
                  </a:prstGeom>
                  <a:noFill/>
                  <a:ln w="9525">
                    <a:solidFill>
                      <a:schemeClr val="tx1"/>
                    </a:solidFill>
                    <a:round/>
                    <a:headEnd/>
                    <a:tailEnd/>
                  </a:ln>
                </p:spPr>
                <p:txBody>
                  <a:bodyPr wrap="none" anchor="ctr"/>
                  <a:lstStyle/>
                  <a:p>
                    <a:endParaRPr lang="en-US"/>
                  </a:p>
                </p:txBody>
              </p:sp>
              <p:sp>
                <p:nvSpPr>
                  <p:cNvPr id="41000" name="Line 8"/>
                  <p:cNvSpPr>
                    <a:spLocks noChangeShapeType="1"/>
                  </p:cNvSpPr>
                  <p:nvPr/>
                </p:nvSpPr>
                <p:spPr bwMode="auto">
                  <a:xfrm>
                    <a:off x="567" y="1888"/>
                    <a:ext cx="0" cy="272"/>
                  </a:xfrm>
                  <a:prstGeom prst="line">
                    <a:avLst/>
                  </a:prstGeom>
                  <a:noFill/>
                  <a:ln w="9525">
                    <a:solidFill>
                      <a:schemeClr val="tx1"/>
                    </a:solidFill>
                    <a:round/>
                    <a:headEnd/>
                    <a:tailEnd/>
                  </a:ln>
                </p:spPr>
                <p:txBody>
                  <a:bodyPr/>
                  <a:lstStyle/>
                  <a:p>
                    <a:endParaRPr lang="en-US"/>
                  </a:p>
                </p:txBody>
              </p:sp>
              <p:sp>
                <p:nvSpPr>
                  <p:cNvPr id="41001" name="Line 9"/>
                  <p:cNvSpPr>
                    <a:spLocks noChangeShapeType="1"/>
                  </p:cNvSpPr>
                  <p:nvPr/>
                </p:nvSpPr>
                <p:spPr bwMode="auto">
                  <a:xfrm>
                    <a:off x="476" y="1979"/>
                    <a:ext cx="181" cy="0"/>
                  </a:xfrm>
                  <a:prstGeom prst="line">
                    <a:avLst/>
                  </a:prstGeom>
                  <a:noFill/>
                  <a:ln w="9525">
                    <a:solidFill>
                      <a:schemeClr val="tx1"/>
                    </a:solidFill>
                    <a:round/>
                    <a:headEnd/>
                    <a:tailEnd/>
                  </a:ln>
                </p:spPr>
                <p:txBody>
                  <a:bodyPr/>
                  <a:lstStyle/>
                  <a:p>
                    <a:endParaRPr lang="en-US"/>
                  </a:p>
                </p:txBody>
              </p:sp>
              <p:sp>
                <p:nvSpPr>
                  <p:cNvPr id="41002" name="Line 10"/>
                  <p:cNvSpPr>
                    <a:spLocks noChangeShapeType="1"/>
                  </p:cNvSpPr>
                  <p:nvPr/>
                </p:nvSpPr>
                <p:spPr bwMode="auto">
                  <a:xfrm flipH="1">
                    <a:off x="476" y="2160"/>
                    <a:ext cx="91" cy="136"/>
                  </a:xfrm>
                  <a:prstGeom prst="line">
                    <a:avLst/>
                  </a:prstGeom>
                  <a:noFill/>
                  <a:ln w="9525">
                    <a:solidFill>
                      <a:schemeClr val="tx1"/>
                    </a:solidFill>
                    <a:round/>
                    <a:headEnd/>
                    <a:tailEnd/>
                  </a:ln>
                </p:spPr>
                <p:txBody>
                  <a:bodyPr/>
                  <a:lstStyle/>
                  <a:p>
                    <a:endParaRPr lang="en-US"/>
                  </a:p>
                </p:txBody>
              </p:sp>
              <p:sp>
                <p:nvSpPr>
                  <p:cNvPr id="41003" name="Line 11"/>
                  <p:cNvSpPr>
                    <a:spLocks noChangeShapeType="1"/>
                  </p:cNvSpPr>
                  <p:nvPr/>
                </p:nvSpPr>
                <p:spPr bwMode="auto">
                  <a:xfrm>
                    <a:off x="567" y="2160"/>
                    <a:ext cx="90" cy="136"/>
                  </a:xfrm>
                  <a:prstGeom prst="line">
                    <a:avLst/>
                  </a:prstGeom>
                  <a:noFill/>
                  <a:ln w="9525">
                    <a:solidFill>
                      <a:schemeClr val="tx1"/>
                    </a:solidFill>
                    <a:round/>
                    <a:headEnd/>
                    <a:tailEnd/>
                  </a:ln>
                </p:spPr>
                <p:txBody>
                  <a:bodyPr/>
                  <a:lstStyle/>
                  <a:p>
                    <a:endParaRPr lang="en-US"/>
                  </a:p>
                </p:txBody>
              </p:sp>
            </p:grpSp>
            <p:sp>
              <p:nvSpPr>
                <p:cNvPr id="40998" name="Rectangle 12"/>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a:p>
              </p:txBody>
            </p:sp>
          </p:grpSp>
        </p:grpSp>
        <p:grpSp>
          <p:nvGrpSpPr>
            <p:cNvPr id="6" name="Group 68"/>
            <p:cNvGrpSpPr>
              <a:grpSpLocks/>
            </p:cNvGrpSpPr>
            <p:nvPr/>
          </p:nvGrpSpPr>
          <p:grpSpPr bwMode="auto">
            <a:xfrm>
              <a:off x="483221" y="1357298"/>
              <a:ext cx="6001699" cy="4786754"/>
              <a:chOff x="1236" y="346"/>
              <a:chExt cx="3949" cy="3311"/>
            </a:xfrm>
          </p:grpSpPr>
          <p:sp>
            <p:nvSpPr>
              <p:cNvPr id="286733" name="Rectangle 13"/>
              <p:cNvSpPr>
                <a:spLocks noChangeArrowheads="1"/>
              </p:cNvSpPr>
              <p:nvPr/>
            </p:nvSpPr>
            <p:spPr bwMode="auto">
              <a:xfrm>
                <a:off x="3779" y="844"/>
                <a:ext cx="1406" cy="318"/>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a:t>CustManager</a:t>
                </a:r>
              </a:p>
            </p:txBody>
          </p:sp>
          <p:sp>
            <p:nvSpPr>
              <p:cNvPr id="40969" name="Text Box 22"/>
              <p:cNvSpPr txBox="1">
                <a:spLocks noChangeArrowheads="1"/>
              </p:cNvSpPr>
              <p:nvPr/>
            </p:nvSpPr>
            <p:spPr bwMode="auto">
              <a:xfrm>
                <a:off x="1565" y="346"/>
                <a:ext cx="1368" cy="256"/>
              </a:xfrm>
              <a:prstGeom prst="rect">
                <a:avLst/>
              </a:prstGeom>
              <a:noFill/>
              <a:ln w="9525">
                <a:noFill/>
                <a:miter lim="800000"/>
                <a:headEnd/>
                <a:tailEnd/>
              </a:ln>
            </p:spPr>
            <p:txBody>
              <a:bodyPr wrap="none">
                <a:spAutoFit/>
              </a:bodyPr>
              <a:lstStyle/>
              <a:p>
                <a:r>
                  <a:rPr lang="en-US" i="1"/>
                  <a:t>1: OpenAccount(id)</a:t>
                </a:r>
              </a:p>
            </p:txBody>
          </p:sp>
          <p:sp>
            <p:nvSpPr>
              <p:cNvPr id="40970" name="Text Box 24"/>
              <p:cNvSpPr txBox="1">
                <a:spLocks noChangeArrowheads="1"/>
              </p:cNvSpPr>
              <p:nvPr/>
            </p:nvSpPr>
            <p:spPr bwMode="auto">
              <a:xfrm>
                <a:off x="1566" y="1162"/>
                <a:ext cx="1266" cy="256"/>
              </a:xfrm>
              <a:prstGeom prst="rect">
                <a:avLst/>
              </a:prstGeom>
              <a:noFill/>
              <a:ln w="9525">
                <a:noFill/>
                <a:miter lim="800000"/>
                <a:headEnd/>
                <a:tailEnd/>
              </a:ln>
            </p:spPr>
            <p:txBody>
              <a:bodyPr wrap="none">
                <a:spAutoFit/>
              </a:bodyPr>
              <a:lstStyle/>
              <a:p>
                <a:r>
                  <a:rPr lang="en-US" i="1"/>
                  <a:t>2: AskCustInfo(id)</a:t>
                </a:r>
              </a:p>
            </p:txBody>
          </p:sp>
          <p:sp>
            <p:nvSpPr>
              <p:cNvPr id="40971" name="Text Box 26"/>
              <p:cNvSpPr txBox="1">
                <a:spLocks noChangeArrowheads="1"/>
              </p:cNvSpPr>
              <p:nvPr/>
            </p:nvSpPr>
            <p:spPr bwMode="auto">
              <a:xfrm>
                <a:off x="1565" y="528"/>
                <a:ext cx="1849" cy="288"/>
              </a:xfrm>
              <a:prstGeom prst="rect">
                <a:avLst/>
              </a:prstGeom>
              <a:noFill/>
              <a:ln w="9525">
                <a:noFill/>
                <a:miter lim="800000"/>
                <a:headEnd/>
                <a:tailEnd/>
              </a:ln>
            </p:spPr>
            <p:txBody>
              <a:bodyPr wrap="none">
                <a:spAutoFit/>
              </a:bodyPr>
              <a:lstStyle/>
              <a:p>
                <a:r>
                  <a:rPr lang="en-US" i="1"/>
                  <a:t>3: CustomerInfo(data)</a:t>
                </a:r>
              </a:p>
            </p:txBody>
          </p:sp>
          <p:sp>
            <p:nvSpPr>
              <p:cNvPr id="40972" name="Text Box 28"/>
              <p:cNvSpPr txBox="1">
                <a:spLocks noChangeArrowheads="1"/>
              </p:cNvSpPr>
              <p:nvPr/>
            </p:nvSpPr>
            <p:spPr bwMode="auto">
              <a:xfrm>
                <a:off x="1565" y="1616"/>
                <a:ext cx="1562" cy="256"/>
              </a:xfrm>
              <a:prstGeom prst="rect">
                <a:avLst/>
              </a:prstGeom>
              <a:noFill/>
              <a:ln w="9525">
                <a:noFill/>
                <a:miter lim="800000"/>
                <a:headEnd/>
                <a:tailEnd/>
              </a:ln>
            </p:spPr>
            <p:txBody>
              <a:bodyPr wrap="none">
                <a:spAutoFit/>
              </a:bodyPr>
              <a:lstStyle/>
              <a:p>
                <a:r>
                  <a:rPr lang="en-US" i="1"/>
                  <a:t>5: AskAccountType(id)</a:t>
                </a:r>
              </a:p>
            </p:txBody>
          </p:sp>
          <p:sp>
            <p:nvSpPr>
              <p:cNvPr id="40973" name="Text Box 30"/>
              <p:cNvSpPr txBox="1">
                <a:spLocks noChangeArrowheads="1"/>
              </p:cNvSpPr>
              <p:nvPr/>
            </p:nvSpPr>
            <p:spPr bwMode="auto">
              <a:xfrm>
                <a:off x="1577" y="2416"/>
                <a:ext cx="2059" cy="288"/>
              </a:xfrm>
              <a:prstGeom prst="rect">
                <a:avLst/>
              </a:prstGeom>
              <a:noFill/>
              <a:ln w="9525">
                <a:noFill/>
                <a:miter lim="800000"/>
                <a:headEnd/>
                <a:tailEnd/>
              </a:ln>
            </p:spPr>
            <p:txBody>
              <a:bodyPr wrap="none">
                <a:spAutoFit/>
              </a:bodyPr>
              <a:lstStyle/>
              <a:p>
                <a:r>
                  <a:rPr lang="en-US" i="1"/>
                  <a:t>6: AccountType(Acctype)</a:t>
                </a:r>
              </a:p>
            </p:txBody>
          </p:sp>
          <p:sp>
            <p:nvSpPr>
              <p:cNvPr id="40974" name="Text Box 32"/>
              <p:cNvSpPr txBox="1">
                <a:spLocks noChangeArrowheads="1"/>
              </p:cNvSpPr>
              <p:nvPr/>
            </p:nvSpPr>
            <p:spPr bwMode="auto">
              <a:xfrm>
                <a:off x="1565" y="1827"/>
                <a:ext cx="1557" cy="256"/>
              </a:xfrm>
              <a:prstGeom prst="rect">
                <a:avLst/>
              </a:prstGeom>
              <a:noFill/>
              <a:ln w="9525">
                <a:noFill/>
                <a:miter lim="800000"/>
                <a:headEnd/>
                <a:tailEnd/>
              </a:ln>
            </p:spPr>
            <p:txBody>
              <a:bodyPr wrap="none">
                <a:spAutoFit/>
              </a:bodyPr>
              <a:lstStyle/>
              <a:p>
                <a:r>
                  <a:rPr lang="en-US" i="1"/>
                  <a:t>7: AskIntialBalance(id)</a:t>
                </a:r>
              </a:p>
            </p:txBody>
          </p:sp>
          <p:sp>
            <p:nvSpPr>
              <p:cNvPr id="40975" name="Text Box 34"/>
              <p:cNvSpPr txBox="1">
                <a:spLocks noChangeArrowheads="1"/>
              </p:cNvSpPr>
              <p:nvPr/>
            </p:nvSpPr>
            <p:spPr bwMode="auto">
              <a:xfrm>
                <a:off x="1565" y="2643"/>
                <a:ext cx="1659" cy="256"/>
              </a:xfrm>
              <a:prstGeom prst="rect">
                <a:avLst/>
              </a:prstGeom>
              <a:noFill/>
              <a:ln w="9525">
                <a:noFill/>
                <a:miter lim="800000"/>
                <a:headEnd/>
                <a:tailEnd/>
              </a:ln>
            </p:spPr>
            <p:txBody>
              <a:bodyPr wrap="none">
                <a:spAutoFit/>
              </a:bodyPr>
              <a:lstStyle/>
              <a:p>
                <a:r>
                  <a:rPr lang="en-US" i="1"/>
                  <a:t>8: Balance(InitBalance)</a:t>
                </a:r>
              </a:p>
            </p:txBody>
          </p:sp>
          <p:sp>
            <p:nvSpPr>
              <p:cNvPr id="40976" name="Text Box 36"/>
              <p:cNvSpPr txBox="1">
                <a:spLocks noChangeArrowheads="1"/>
              </p:cNvSpPr>
              <p:nvPr/>
            </p:nvSpPr>
            <p:spPr bwMode="auto">
              <a:xfrm>
                <a:off x="1565" y="3022"/>
                <a:ext cx="1877" cy="256"/>
              </a:xfrm>
              <a:prstGeom prst="rect">
                <a:avLst/>
              </a:prstGeom>
              <a:noFill/>
              <a:ln w="9525">
                <a:noFill/>
                <a:miter lim="800000"/>
                <a:headEnd/>
                <a:tailEnd/>
              </a:ln>
            </p:spPr>
            <p:txBody>
              <a:bodyPr wrap="none">
                <a:spAutoFit/>
              </a:bodyPr>
              <a:lstStyle/>
              <a:p>
                <a:r>
                  <a:rPr lang="en-US" i="1"/>
                  <a:t>10: Confirm(id,ResultCode)</a:t>
                </a:r>
              </a:p>
            </p:txBody>
          </p:sp>
          <p:sp>
            <p:nvSpPr>
              <p:cNvPr id="286763" name="Rectangle 43"/>
              <p:cNvSpPr>
                <a:spLocks noChangeArrowheads="1"/>
              </p:cNvSpPr>
              <p:nvPr/>
            </p:nvSpPr>
            <p:spPr bwMode="auto">
              <a:xfrm>
                <a:off x="3779" y="2115"/>
                <a:ext cx="1406" cy="318"/>
              </a:xfrm>
              <a:prstGeom prst="rect">
                <a:avLst/>
              </a:prstGeom>
              <a:solidFill>
                <a:srgbClr val="00B0F0"/>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a:t>AccManager</a:t>
                </a:r>
              </a:p>
            </p:txBody>
          </p:sp>
          <p:cxnSp>
            <p:nvCxnSpPr>
              <p:cNvPr id="40978" name="AutoShape 45"/>
              <p:cNvCxnSpPr>
                <a:cxnSpLocks noChangeShapeType="1"/>
                <a:stCxn id="40998" idx="3"/>
                <a:endCxn id="286733" idx="1"/>
              </p:cNvCxnSpPr>
              <p:nvPr/>
            </p:nvCxnSpPr>
            <p:spPr bwMode="auto">
              <a:xfrm>
                <a:off x="1384" y="995"/>
                <a:ext cx="2395" cy="8"/>
              </a:xfrm>
              <a:prstGeom prst="straightConnector1">
                <a:avLst/>
              </a:prstGeom>
              <a:noFill/>
              <a:ln w="9525">
                <a:solidFill>
                  <a:schemeClr val="tx1"/>
                </a:solidFill>
                <a:round/>
                <a:headEnd/>
                <a:tailEnd/>
              </a:ln>
            </p:spPr>
          </p:cxnSp>
          <p:sp>
            <p:nvSpPr>
              <p:cNvPr id="40979" name="Line 46"/>
              <p:cNvSpPr>
                <a:spLocks noChangeShapeType="1"/>
              </p:cNvSpPr>
              <p:nvPr/>
            </p:nvSpPr>
            <p:spPr bwMode="auto">
              <a:xfrm>
                <a:off x="1611" y="845"/>
                <a:ext cx="1633" cy="0"/>
              </a:xfrm>
              <a:prstGeom prst="line">
                <a:avLst/>
              </a:prstGeom>
              <a:noFill/>
              <a:ln w="28575">
                <a:solidFill>
                  <a:srgbClr val="A50021"/>
                </a:solidFill>
                <a:round/>
                <a:headEnd type="none" w="med" len="med"/>
                <a:tailEnd type="arrow" w="lg" len="lg"/>
              </a:ln>
            </p:spPr>
            <p:txBody>
              <a:bodyPr/>
              <a:lstStyle/>
              <a:p>
                <a:endParaRPr lang="en-US"/>
              </a:p>
            </p:txBody>
          </p:sp>
          <p:sp>
            <p:nvSpPr>
              <p:cNvPr id="40980" name="Line 47"/>
              <p:cNvSpPr>
                <a:spLocks noChangeShapeType="1"/>
              </p:cNvSpPr>
              <p:nvPr/>
            </p:nvSpPr>
            <p:spPr bwMode="auto">
              <a:xfrm flipH="1">
                <a:off x="1611" y="1162"/>
                <a:ext cx="1633" cy="0"/>
              </a:xfrm>
              <a:prstGeom prst="line">
                <a:avLst/>
              </a:prstGeom>
              <a:noFill/>
              <a:ln w="28575">
                <a:solidFill>
                  <a:srgbClr val="A50021"/>
                </a:solidFill>
                <a:round/>
                <a:headEnd type="none" w="med" len="med"/>
                <a:tailEnd type="arrow" w="lg" len="lg"/>
              </a:ln>
            </p:spPr>
            <p:txBody>
              <a:bodyPr/>
              <a:lstStyle/>
              <a:p>
                <a:endParaRPr lang="en-US"/>
              </a:p>
            </p:txBody>
          </p:sp>
          <p:cxnSp>
            <p:nvCxnSpPr>
              <p:cNvPr id="40981" name="AutoShape 49"/>
              <p:cNvCxnSpPr>
                <a:cxnSpLocks noChangeShapeType="1"/>
                <a:stCxn id="40995" idx="2"/>
                <a:endCxn id="286763" idx="1"/>
              </p:cNvCxnSpPr>
              <p:nvPr/>
            </p:nvCxnSpPr>
            <p:spPr bwMode="auto">
              <a:xfrm rot="16200000" flipH="1">
                <a:off x="2112" y="607"/>
                <a:ext cx="791" cy="2543"/>
              </a:xfrm>
              <a:prstGeom prst="bentConnector2">
                <a:avLst/>
              </a:prstGeom>
              <a:noFill/>
              <a:ln w="9525">
                <a:solidFill>
                  <a:schemeClr val="tx1"/>
                </a:solidFill>
                <a:miter lim="800000"/>
                <a:headEnd/>
                <a:tailEnd/>
              </a:ln>
            </p:spPr>
          </p:cxnSp>
          <p:cxnSp>
            <p:nvCxnSpPr>
              <p:cNvPr id="40982" name="AutoShape 50"/>
              <p:cNvCxnSpPr>
                <a:cxnSpLocks noChangeShapeType="1"/>
                <a:stCxn id="286733" idx="2"/>
                <a:endCxn id="286763" idx="0"/>
              </p:cNvCxnSpPr>
              <p:nvPr/>
            </p:nvCxnSpPr>
            <p:spPr bwMode="auto">
              <a:xfrm rot="5400000">
                <a:off x="4005" y="1639"/>
                <a:ext cx="953" cy="1"/>
              </a:xfrm>
              <a:prstGeom prst="straightConnector1">
                <a:avLst/>
              </a:prstGeom>
              <a:noFill/>
              <a:ln w="9525">
                <a:solidFill>
                  <a:schemeClr val="tx1"/>
                </a:solidFill>
                <a:round/>
                <a:headEnd/>
                <a:tailEnd/>
              </a:ln>
            </p:spPr>
          </p:cxnSp>
          <p:sp>
            <p:nvSpPr>
              <p:cNvPr id="40983" name="Text Box 51"/>
              <p:cNvSpPr txBox="1">
                <a:spLocks noChangeArrowheads="1"/>
              </p:cNvSpPr>
              <p:nvPr/>
            </p:nvSpPr>
            <p:spPr bwMode="auto">
              <a:xfrm>
                <a:off x="3350" y="1430"/>
                <a:ext cx="1023" cy="468"/>
              </a:xfrm>
              <a:prstGeom prst="rect">
                <a:avLst/>
              </a:prstGeom>
              <a:noFill/>
              <a:ln w="9525">
                <a:noFill/>
                <a:miter lim="800000"/>
                <a:headEnd/>
                <a:tailEnd/>
              </a:ln>
            </p:spPr>
            <p:txBody>
              <a:bodyPr wrap="square">
                <a:spAutoFit/>
              </a:bodyPr>
              <a:lstStyle/>
              <a:p>
                <a:pPr algn="r"/>
                <a:r>
                  <a:rPr lang="en-US" i="1"/>
                  <a:t>4: Activate (CustData)</a:t>
                </a:r>
              </a:p>
            </p:txBody>
          </p:sp>
          <p:sp>
            <p:nvSpPr>
              <p:cNvPr id="40984" name="Line 52"/>
              <p:cNvSpPr>
                <a:spLocks noChangeShapeType="1"/>
              </p:cNvSpPr>
              <p:nvPr/>
            </p:nvSpPr>
            <p:spPr bwMode="auto">
              <a:xfrm>
                <a:off x="4368" y="1298"/>
                <a:ext cx="0" cy="635"/>
              </a:xfrm>
              <a:prstGeom prst="line">
                <a:avLst/>
              </a:prstGeom>
              <a:noFill/>
              <a:ln w="28575">
                <a:solidFill>
                  <a:srgbClr val="A50021"/>
                </a:solidFill>
                <a:round/>
                <a:headEnd type="none" w="med" len="med"/>
                <a:tailEnd type="arrow" w="lg" len="lg"/>
              </a:ln>
            </p:spPr>
            <p:txBody>
              <a:bodyPr/>
              <a:lstStyle/>
              <a:p>
                <a:endParaRPr lang="en-US"/>
              </a:p>
            </p:txBody>
          </p:sp>
          <p:sp>
            <p:nvSpPr>
              <p:cNvPr id="40985" name="Line 53"/>
              <p:cNvSpPr>
                <a:spLocks noChangeShapeType="1"/>
              </p:cNvSpPr>
              <p:nvPr/>
            </p:nvSpPr>
            <p:spPr bwMode="auto">
              <a:xfrm flipH="1">
                <a:off x="1611" y="2115"/>
                <a:ext cx="1633" cy="0"/>
              </a:xfrm>
              <a:prstGeom prst="line">
                <a:avLst/>
              </a:prstGeom>
              <a:noFill/>
              <a:ln w="28575">
                <a:solidFill>
                  <a:srgbClr val="A50021"/>
                </a:solidFill>
                <a:round/>
                <a:headEnd type="none" w="med" len="med"/>
                <a:tailEnd type="arrow" w="lg" len="lg"/>
              </a:ln>
            </p:spPr>
            <p:txBody>
              <a:bodyPr/>
              <a:lstStyle/>
              <a:p>
                <a:endParaRPr lang="en-US"/>
              </a:p>
            </p:txBody>
          </p:sp>
          <p:sp>
            <p:nvSpPr>
              <p:cNvPr id="40986" name="Line 55"/>
              <p:cNvSpPr>
                <a:spLocks noChangeShapeType="1"/>
              </p:cNvSpPr>
              <p:nvPr/>
            </p:nvSpPr>
            <p:spPr bwMode="auto">
              <a:xfrm>
                <a:off x="1628" y="2432"/>
                <a:ext cx="1633" cy="0"/>
              </a:xfrm>
              <a:prstGeom prst="line">
                <a:avLst/>
              </a:prstGeom>
              <a:noFill/>
              <a:ln w="28575">
                <a:solidFill>
                  <a:srgbClr val="A50021"/>
                </a:solidFill>
                <a:round/>
                <a:headEnd type="none" w="med" len="med"/>
                <a:tailEnd type="arrow" w="lg" len="lg"/>
              </a:ln>
            </p:spPr>
            <p:txBody>
              <a:bodyPr/>
              <a:lstStyle/>
              <a:p>
                <a:endParaRPr lang="en-US"/>
              </a:p>
            </p:txBody>
          </p:sp>
          <p:sp>
            <p:nvSpPr>
              <p:cNvPr id="286777" name="Rectangle 57"/>
              <p:cNvSpPr>
                <a:spLocks noChangeArrowheads="1"/>
              </p:cNvSpPr>
              <p:nvPr/>
            </p:nvSpPr>
            <p:spPr bwMode="auto">
              <a:xfrm>
                <a:off x="3779" y="3339"/>
                <a:ext cx="1406" cy="318"/>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a:t>AccDatabase</a:t>
                </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nector1">
                <a:avLst/>
              </a:prstGeom>
              <a:noFill/>
              <a:ln w="9525">
                <a:solidFill>
                  <a:schemeClr val="tx1"/>
                </a:solidFill>
                <a:round/>
                <a:headEnd/>
                <a:tailEnd/>
              </a:ln>
            </p:spPr>
          </p:cxnSp>
          <p:sp>
            <p:nvSpPr>
              <p:cNvPr id="40989" name="Text Box 59"/>
              <p:cNvSpPr txBox="1">
                <a:spLocks noChangeArrowheads="1"/>
              </p:cNvSpPr>
              <p:nvPr/>
            </p:nvSpPr>
            <p:spPr bwMode="auto">
              <a:xfrm>
                <a:off x="3350" y="2622"/>
                <a:ext cx="986" cy="468"/>
              </a:xfrm>
              <a:prstGeom prst="rect">
                <a:avLst/>
              </a:prstGeom>
              <a:noFill/>
              <a:ln w="9525">
                <a:noFill/>
                <a:miter lim="800000"/>
                <a:headEnd/>
                <a:tailEnd/>
              </a:ln>
            </p:spPr>
            <p:txBody>
              <a:bodyPr wrap="none">
                <a:spAutoFit/>
              </a:bodyPr>
              <a:lstStyle/>
              <a:p>
                <a:pPr algn="r"/>
                <a:r>
                  <a:rPr lang="en-US" i="1"/>
                  <a:t>9: CreateAcc</a:t>
                </a:r>
              </a:p>
              <a:p>
                <a:pPr algn="r"/>
                <a:r>
                  <a:rPr lang="en-US" i="1"/>
                  <a:t>(CustData,Acc)</a:t>
                </a:r>
              </a:p>
            </p:txBody>
          </p:sp>
          <p:sp>
            <p:nvSpPr>
              <p:cNvPr id="40990" name="Line 60"/>
              <p:cNvSpPr>
                <a:spLocks noChangeShapeType="1"/>
              </p:cNvSpPr>
              <p:nvPr/>
            </p:nvSpPr>
            <p:spPr bwMode="auto">
              <a:xfrm>
                <a:off x="4371" y="2614"/>
                <a:ext cx="0" cy="635"/>
              </a:xfrm>
              <a:prstGeom prst="line">
                <a:avLst/>
              </a:prstGeom>
              <a:noFill/>
              <a:ln w="28575">
                <a:solidFill>
                  <a:srgbClr val="A50021"/>
                </a:solidFill>
                <a:round/>
                <a:headEnd type="none" w="med" len="med"/>
                <a:tailEnd type="arrow" w="lg" len="lg"/>
              </a:ln>
            </p:spPr>
            <p:txBody>
              <a:bodyPr/>
              <a:lstStyle/>
              <a:p>
                <a:endParaRPr lang="en-US"/>
              </a:p>
            </p:txBody>
          </p:sp>
          <p:cxnSp>
            <p:nvCxnSpPr>
              <p:cNvPr id="40991" name="AutoShape 61"/>
              <p:cNvCxnSpPr>
                <a:cxnSpLocks noChangeShapeType="1"/>
                <a:stCxn id="40995" idx="2"/>
                <a:endCxn id="286777" idx="1"/>
              </p:cNvCxnSpPr>
              <p:nvPr/>
            </p:nvCxnSpPr>
            <p:spPr bwMode="auto">
              <a:xfrm rot="16200000" flipH="1">
                <a:off x="1500" y="1219"/>
                <a:ext cx="2015" cy="2543"/>
              </a:xfrm>
              <a:prstGeom prst="bentConnector2">
                <a:avLst/>
              </a:prstGeom>
              <a:noFill/>
              <a:ln w="9525">
                <a:solidFill>
                  <a:schemeClr val="tx1"/>
                </a:solidFill>
                <a:miter lim="800000"/>
                <a:headEnd/>
                <a:tailEnd/>
              </a:ln>
            </p:spPr>
          </p:cxnSp>
          <p:sp>
            <p:nvSpPr>
              <p:cNvPr id="40992" name="Line 62"/>
              <p:cNvSpPr>
                <a:spLocks noChangeShapeType="1"/>
              </p:cNvSpPr>
              <p:nvPr/>
            </p:nvSpPr>
            <p:spPr bwMode="auto">
              <a:xfrm flipH="1">
                <a:off x="1611" y="3340"/>
                <a:ext cx="1633" cy="0"/>
              </a:xfrm>
              <a:prstGeom prst="line">
                <a:avLst/>
              </a:prstGeom>
              <a:noFill/>
              <a:ln w="28575">
                <a:solidFill>
                  <a:srgbClr val="A50021"/>
                </a:solidFill>
                <a:round/>
                <a:headEnd type="none" w="med" len="med"/>
                <a:tailEnd type="arrow" w="lg" len="lg"/>
              </a:ln>
            </p:spPr>
            <p:txBody>
              <a:bodyPr/>
              <a:lstStyle/>
              <a:p>
                <a:endParaRPr lang="en-US"/>
              </a:p>
            </p:txBody>
          </p:sp>
        </p:grpSp>
      </p:grpSp>
      <p:grpSp>
        <p:nvGrpSpPr>
          <p:cNvPr id="7" name="Group 57"/>
          <p:cNvGrpSpPr/>
          <p:nvPr/>
        </p:nvGrpSpPr>
        <p:grpSpPr>
          <a:xfrm>
            <a:off x="5638800" y="2057400"/>
            <a:ext cx="2857520" cy="2143140"/>
            <a:chOff x="5715072" y="2928934"/>
            <a:chExt cx="2857520" cy="2143140"/>
          </a:xfrm>
        </p:grpSpPr>
        <p:sp>
          <p:nvSpPr>
            <p:cNvPr id="59" name="Rectangle 58"/>
            <p:cNvSpPr/>
            <p:nvPr/>
          </p:nvSpPr>
          <p:spPr>
            <a:xfrm>
              <a:off x="5715072" y="2928934"/>
              <a:ext cx="2857520" cy="214314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nvGrpSpPr>
            <p:cNvPr id="8" name="Group 60"/>
            <p:cNvGrpSpPr/>
            <p:nvPr/>
          </p:nvGrpSpPr>
          <p:grpSpPr>
            <a:xfrm>
              <a:off x="5740472" y="3000372"/>
              <a:ext cx="2786082" cy="2000264"/>
              <a:chOff x="6383382" y="2857496"/>
              <a:chExt cx="2786082" cy="2000264"/>
            </a:xfrm>
          </p:grpSpPr>
          <p:sp>
            <p:nvSpPr>
              <p:cNvPr id="61" name="Rectangle 69"/>
              <p:cNvSpPr>
                <a:spLocks noChangeArrowheads="1"/>
              </p:cNvSpPr>
              <p:nvPr/>
            </p:nvSpPr>
            <p:spPr bwMode="auto">
              <a:xfrm>
                <a:off x="6383382" y="2857496"/>
                <a:ext cx="2786082" cy="430203"/>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Acc Manager</a:t>
                </a:r>
              </a:p>
            </p:txBody>
          </p:sp>
          <p:sp>
            <p:nvSpPr>
              <p:cNvPr id="62" name="Rectangle 61"/>
              <p:cNvSpPr/>
              <p:nvPr/>
            </p:nvSpPr>
            <p:spPr>
              <a:xfrm>
                <a:off x="6383382" y="3286124"/>
                <a:ext cx="2786082" cy="28575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383382" y="3571876"/>
                <a:ext cx="2786082" cy="1285884"/>
              </a:xfrm>
              <a:prstGeom prst="rect">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a:solidFill>
                      <a:schemeClr val="tx1"/>
                    </a:solidFill>
                  </a:rPr>
                  <a:t>+ Activate (CustData)</a:t>
                </a:r>
              </a:p>
              <a:p>
                <a:pPr>
                  <a:buFontTx/>
                  <a:buChar char="-"/>
                </a:pPr>
                <a:r>
                  <a:rPr lang="en-US">
                    <a:solidFill>
                      <a:schemeClr val="tx1"/>
                    </a:solidFill>
                  </a:rPr>
                  <a:t>AskAccType(): FORM</a:t>
                </a:r>
              </a:p>
              <a:p>
                <a:pPr>
                  <a:buFontTx/>
                  <a:buChar char="-"/>
                </a:pPr>
                <a:r>
                  <a:rPr lang="en-US">
                    <a:solidFill>
                      <a:schemeClr val="tx1"/>
                    </a:solidFill>
                  </a:rPr>
                  <a:t>AskInitBalance(): FORM</a:t>
                </a:r>
              </a:p>
              <a:p>
                <a:pPr>
                  <a:buFontTx/>
                  <a:buChar char="-"/>
                </a:pPr>
                <a:r>
                  <a:rPr lang="en-US">
                    <a:solidFill>
                      <a:schemeClr val="tx1"/>
                    </a:solidFill>
                  </a:rPr>
                  <a:t>Create(ACDB,Cust,Acc)</a:t>
                </a:r>
              </a:p>
            </p:txBody>
          </p:sp>
        </p:grpSp>
      </p:grpSp>
      <p:sp>
        <p:nvSpPr>
          <p:cNvPr id="48" name="Text Box 78"/>
          <p:cNvSpPr txBox="1">
            <a:spLocks noChangeArrowheads="1"/>
          </p:cNvSpPr>
          <p:nvPr/>
        </p:nvSpPr>
        <p:spPr bwMode="auto">
          <a:xfrm>
            <a:off x="285720" y="824195"/>
            <a:ext cx="3212611" cy="461665"/>
          </a:xfrm>
          <a:prstGeom prst="rect">
            <a:avLst/>
          </a:prstGeom>
          <a:noFill/>
          <a:ln w="9525">
            <a:noFill/>
            <a:miter lim="800000"/>
            <a:headEnd/>
            <a:tailEnd/>
          </a:ln>
        </p:spPr>
        <p:txBody>
          <a:bodyPr wrap="none">
            <a:spAutoFit/>
          </a:bodyPr>
          <a:lstStyle/>
          <a:p>
            <a:r>
              <a:rPr lang="en-US" sz="2400" b="1" smtClean="0">
                <a:solidFill>
                  <a:schemeClr val="accent2"/>
                </a:solidFill>
              </a:rPr>
              <a:t>Class AccManager(AM</a:t>
            </a:r>
            <a:r>
              <a:rPr lang="en-US" sz="2400" b="1" smtClean="0">
                <a:solidFill>
                  <a:schemeClr val="accent2"/>
                </a:solidFill>
              </a:rPr>
              <a:t>):</a:t>
            </a:r>
            <a:endParaRPr lang="en-US" sz="2400" b="1">
              <a:solidFill>
                <a:schemeClr val="accent2"/>
              </a:solidFill>
            </a:endParaRPr>
          </a:p>
        </p:txBody>
      </p:sp>
      <p:sp>
        <p:nvSpPr>
          <p:cNvPr id="49" name="Slide Number Placeholder 65"/>
          <p:cNvSpPr>
            <a:spLocks noGrp="1"/>
          </p:cNvSpPr>
          <p:nvPr>
            <p:ph type="sldNum" sz="quarter" idx="4"/>
          </p:nvPr>
        </p:nvSpPr>
        <p:spPr>
          <a:xfrm>
            <a:off x="8686800" y="0"/>
            <a:ext cx="457200" cy="609600"/>
          </a:xfrm>
        </p:spPr>
        <p:txBody>
          <a:bodyPr/>
          <a:lstStyle/>
          <a:p>
            <a:fld id="{B6F15528-21DE-4FAA-801E-634DDDAF4B2B}" type="slidenum">
              <a:rPr lang="en-US" smtClean="0"/>
              <a:pPr/>
              <a:t>20</a:t>
            </a:fld>
            <a:endParaRPr lang="en-US"/>
          </a:p>
        </p:txBody>
      </p:sp>
    </p:spTree>
  </p:cSld>
  <p:clrMapOvr>
    <a:masterClrMapping/>
  </p:clrMapOvr>
  <p:transition advTm="1800000">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noFill/>
        </p:spPr>
        <p:txBody>
          <a:bodyPr/>
          <a:lstStyle/>
          <a:p>
            <a:r>
              <a:rPr lang="en-US" smtClean="0">
                <a:solidFill>
                  <a:srgbClr val="00B050"/>
                </a:solidFill>
              </a:rPr>
              <a:t>Open Account: Components specification</a:t>
            </a:r>
            <a:endParaRPr lang="en-US">
              <a:solidFill>
                <a:srgbClr val="00B050"/>
              </a:solidFill>
            </a:endParaRPr>
          </a:p>
        </p:txBody>
      </p:sp>
      <p:grpSp>
        <p:nvGrpSpPr>
          <p:cNvPr id="57" name="Group 56"/>
          <p:cNvGrpSpPr/>
          <p:nvPr/>
        </p:nvGrpSpPr>
        <p:grpSpPr>
          <a:xfrm>
            <a:off x="-214346" y="1499766"/>
            <a:ext cx="8910162" cy="4786754"/>
            <a:chOff x="-214346" y="1499766"/>
            <a:chExt cx="8910162" cy="4786754"/>
          </a:xfrm>
        </p:grpSpPr>
        <p:sp>
          <p:nvSpPr>
            <p:cNvPr id="40966" name="Line 64"/>
            <p:cNvSpPr>
              <a:spLocks noChangeShapeType="1"/>
            </p:cNvSpPr>
            <p:nvPr/>
          </p:nvSpPr>
          <p:spPr bwMode="auto">
            <a:xfrm>
              <a:off x="-214346" y="2538473"/>
              <a:ext cx="206693" cy="0"/>
            </a:xfrm>
            <a:prstGeom prst="line">
              <a:avLst/>
            </a:prstGeom>
            <a:noFill/>
            <a:ln w="9525">
              <a:noFill/>
              <a:round/>
              <a:headEnd/>
              <a:tailEnd/>
            </a:ln>
          </p:spPr>
          <p:txBody>
            <a:bodyPr/>
            <a:lstStyle/>
            <a:p>
              <a:endParaRPr lang="en-US"/>
            </a:p>
          </p:txBody>
        </p:sp>
        <p:grpSp>
          <p:nvGrpSpPr>
            <p:cNvPr id="2" name="Group 65"/>
            <p:cNvGrpSpPr/>
            <p:nvPr/>
          </p:nvGrpSpPr>
          <p:grpSpPr>
            <a:xfrm>
              <a:off x="126489" y="1499766"/>
              <a:ext cx="6358431" cy="4786754"/>
              <a:chOff x="126489" y="1357298"/>
              <a:chExt cx="6358431" cy="4786754"/>
            </a:xfrm>
          </p:grpSpPr>
          <p:grpSp>
            <p:nvGrpSpPr>
              <p:cNvPr id="3" name="Group 65"/>
              <p:cNvGrpSpPr>
                <a:grpSpLocks/>
              </p:cNvGrpSpPr>
              <p:nvPr/>
            </p:nvGrpSpPr>
            <p:grpSpPr bwMode="auto">
              <a:xfrm>
                <a:off x="126489" y="1833712"/>
                <a:ext cx="714307" cy="1166660"/>
                <a:chOff x="442" y="729"/>
                <a:chExt cx="470" cy="702"/>
              </a:xfrm>
            </p:grpSpPr>
            <p:sp>
              <p:nvSpPr>
                <p:cNvPr id="40995" name="Text Box 4"/>
                <p:cNvSpPr txBox="1">
                  <a:spLocks noChangeArrowheads="1"/>
                </p:cNvSpPr>
                <p:nvPr/>
              </p:nvSpPr>
              <p:spPr bwMode="auto">
                <a:xfrm>
                  <a:off x="442" y="1209"/>
                  <a:ext cx="470" cy="222"/>
                </a:xfrm>
                <a:prstGeom prst="rect">
                  <a:avLst/>
                </a:prstGeom>
                <a:noFill/>
                <a:ln w="9525">
                  <a:noFill/>
                  <a:miter lim="800000"/>
                  <a:headEnd/>
                  <a:tailEnd/>
                </a:ln>
              </p:spPr>
              <p:txBody>
                <a:bodyPr wrap="square">
                  <a:spAutoFit/>
                </a:bodyPr>
                <a:lstStyle/>
                <a:p>
                  <a:pPr algn="ctr"/>
                  <a:r>
                    <a:rPr lang="en-US"/>
                    <a:t>BM</a:t>
                  </a:r>
                </a:p>
              </p:txBody>
            </p:sp>
            <p:grpSp>
              <p:nvGrpSpPr>
                <p:cNvPr id="4" name="Group 5"/>
                <p:cNvGrpSpPr>
                  <a:grpSpLocks/>
                </p:cNvGrpSpPr>
                <p:nvPr/>
              </p:nvGrpSpPr>
              <p:grpSpPr bwMode="auto">
                <a:xfrm>
                  <a:off x="567" y="729"/>
                  <a:ext cx="258" cy="556"/>
                  <a:chOff x="567" y="2976"/>
                  <a:chExt cx="363" cy="726"/>
                </a:xfrm>
              </p:grpSpPr>
              <p:grpSp>
                <p:nvGrpSpPr>
                  <p:cNvPr id="5" name="Group 6"/>
                  <p:cNvGrpSpPr>
                    <a:grpSpLocks/>
                  </p:cNvGrpSpPr>
                  <p:nvPr/>
                </p:nvGrpSpPr>
                <p:grpSpPr bwMode="auto">
                  <a:xfrm>
                    <a:off x="657" y="3051"/>
                    <a:ext cx="182" cy="590"/>
                    <a:chOff x="476" y="1706"/>
                    <a:chExt cx="181" cy="590"/>
                  </a:xfrm>
                </p:grpSpPr>
                <p:sp>
                  <p:nvSpPr>
                    <p:cNvPr id="40999" name="Oval 7"/>
                    <p:cNvSpPr>
                      <a:spLocks noChangeArrowheads="1"/>
                    </p:cNvSpPr>
                    <p:nvPr/>
                  </p:nvSpPr>
                  <p:spPr bwMode="auto">
                    <a:xfrm>
                      <a:off x="476" y="1706"/>
                      <a:ext cx="181" cy="182"/>
                    </a:xfrm>
                    <a:prstGeom prst="ellipse">
                      <a:avLst/>
                    </a:prstGeom>
                    <a:noFill/>
                    <a:ln w="9525">
                      <a:solidFill>
                        <a:schemeClr val="tx1"/>
                      </a:solidFill>
                      <a:round/>
                      <a:headEnd/>
                      <a:tailEnd/>
                    </a:ln>
                  </p:spPr>
                  <p:txBody>
                    <a:bodyPr wrap="none" anchor="ctr"/>
                    <a:lstStyle/>
                    <a:p>
                      <a:endParaRPr lang="en-US"/>
                    </a:p>
                  </p:txBody>
                </p:sp>
                <p:sp>
                  <p:nvSpPr>
                    <p:cNvPr id="41000" name="Line 8"/>
                    <p:cNvSpPr>
                      <a:spLocks noChangeShapeType="1"/>
                    </p:cNvSpPr>
                    <p:nvPr/>
                  </p:nvSpPr>
                  <p:spPr bwMode="auto">
                    <a:xfrm>
                      <a:off x="567" y="1888"/>
                      <a:ext cx="0" cy="272"/>
                    </a:xfrm>
                    <a:prstGeom prst="line">
                      <a:avLst/>
                    </a:prstGeom>
                    <a:noFill/>
                    <a:ln w="9525">
                      <a:solidFill>
                        <a:schemeClr val="tx1"/>
                      </a:solidFill>
                      <a:round/>
                      <a:headEnd/>
                      <a:tailEnd/>
                    </a:ln>
                  </p:spPr>
                  <p:txBody>
                    <a:bodyPr/>
                    <a:lstStyle/>
                    <a:p>
                      <a:endParaRPr lang="en-US"/>
                    </a:p>
                  </p:txBody>
                </p:sp>
                <p:sp>
                  <p:nvSpPr>
                    <p:cNvPr id="41001" name="Line 9"/>
                    <p:cNvSpPr>
                      <a:spLocks noChangeShapeType="1"/>
                    </p:cNvSpPr>
                    <p:nvPr/>
                  </p:nvSpPr>
                  <p:spPr bwMode="auto">
                    <a:xfrm>
                      <a:off x="476" y="1979"/>
                      <a:ext cx="181" cy="0"/>
                    </a:xfrm>
                    <a:prstGeom prst="line">
                      <a:avLst/>
                    </a:prstGeom>
                    <a:noFill/>
                    <a:ln w="9525">
                      <a:solidFill>
                        <a:schemeClr val="tx1"/>
                      </a:solidFill>
                      <a:round/>
                      <a:headEnd/>
                      <a:tailEnd/>
                    </a:ln>
                  </p:spPr>
                  <p:txBody>
                    <a:bodyPr/>
                    <a:lstStyle/>
                    <a:p>
                      <a:endParaRPr lang="en-US"/>
                    </a:p>
                  </p:txBody>
                </p:sp>
                <p:sp>
                  <p:nvSpPr>
                    <p:cNvPr id="41002" name="Line 10"/>
                    <p:cNvSpPr>
                      <a:spLocks noChangeShapeType="1"/>
                    </p:cNvSpPr>
                    <p:nvPr/>
                  </p:nvSpPr>
                  <p:spPr bwMode="auto">
                    <a:xfrm flipH="1">
                      <a:off x="476" y="2160"/>
                      <a:ext cx="91" cy="136"/>
                    </a:xfrm>
                    <a:prstGeom prst="line">
                      <a:avLst/>
                    </a:prstGeom>
                    <a:noFill/>
                    <a:ln w="9525">
                      <a:solidFill>
                        <a:schemeClr val="tx1"/>
                      </a:solidFill>
                      <a:round/>
                      <a:headEnd/>
                      <a:tailEnd/>
                    </a:ln>
                  </p:spPr>
                  <p:txBody>
                    <a:bodyPr/>
                    <a:lstStyle/>
                    <a:p>
                      <a:endParaRPr lang="en-US"/>
                    </a:p>
                  </p:txBody>
                </p:sp>
                <p:sp>
                  <p:nvSpPr>
                    <p:cNvPr id="41003" name="Line 11"/>
                    <p:cNvSpPr>
                      <a:spLocks noChangeShapeType="1"/>
                    </p:cNvSpPr>
                    <p:nvPr/>
                  </p:nvSpPr>
                  <p:spPr bwMode="auto">
                    <a:xfrm>
                      <a:off x="567" y="2160"/>
                      <a:ext cx="90" cy="136"/>
                    </a:xfrm>
                    <a:prstGeom prst="line">
                      <a:avLst/>
                    </a:prstGeom>
                    <a:noFill/>
                    <a:ln w="9525">
                      <a:solidFill>
                        <a:schemeClr val="tx1"/>
                      </a:solidFill>
                      <a:round/>
                      <a:headEnd/>
                      <a:tailEnd/>
                    </a:ln>
                  </p:spPr>
                  <p:txBody>
                    <a:bodyPr/>
                    <a:lstStyle/>
                    <a:p>
                      <a:endParaRPr lang="en-US"/>
                    </a:p>
                  </p:txBody>
                </p:sp>
              </p:grpSp>
              <p:sp>
                <p:nvSpPr>
                  <p:cNvPr id="40998" name="Rectangle 12"/>
                  <p:cNvSpPr>
                    <a:spLocks noChangeArrowheads="1"/>
                  </p:cNvSpPr>
                  <p:nvPr/>
                </p:nvSpPr>
                <p:spPr bwMode="auto">
                  <a:xfrm>
                    <a:off x="567" y="2976"/>
                    <a:ext cx="363" cy="726"/>
                  </a:xfrm>
                  <a:prstGeom prst="rect">
                    <a:avLst/>
                  </a:prstGeom>
                  <a:noFill/>
                  <a:ln w="9525">
                    <a:noFill/>
                    <a:miter lim="800000"/>
                    <a:headEnd/>
                    <a:tailEnd/>
                  </a:ln>
                </p:spPr>
                <p:txBody>
                  <a:bodyPr wrap="none" anchor="ctr"/>
                  <a:lstStyle/>
                  <a:p>
                    <a:endParaRPr lang="en-US"/>
                  </a:p>
                </p:txBody>
              </p:sp>
            </p:grpSp>
          </p:grpSp>
          <p:grpSp>
            <p:nvGrpSpPr>
              <p:cNvPr id="6" name="Group 68"/>
              <p:cNvGrpSpPr>
                <a:grpSpLocks/>
              </p:cNvGrpSpPr>
              <p:nvPr/>
            </p:nvGrpSpPr>
            <p:grpSpPr bwMode="auto">
              <a:xfrm>
                <a:off x="483221" y="1357298"/>
                <a:ext cx="6001699" cy="4786754"/>
                <a:chOff x="1236" y="346"/>
                <a:chExt cx="3949" cy="3311"/>
              </a:xfrm>
            </p:grpSpPr>
            <p:sp>
              <p:nvSpPr>
                <p:cNvPr id="286733" name="Rectangle 13"/>
                <p:cNvSpPr>
                  <a:spLocks noChangeArrowheads="1"/>
                </p:cNvSpPr>
                <p:nvPr/>
              </p:nvSpPr>
              <p:spPr bwMode="auto">
                <a:xfrm>
                  <a:off x="3779" y="844"/>
                  <a:ext cx="1406" cy="318"/>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a:t>CustManager</a:t>
                  </a:r>
                </a:p>
              </p:txBody>
            </p:sp>
            <p:sp>
              <p:nvSpPr>
                <p:cNvPr id="40969" name="Text Box 22"/>
                <p:cNvSpPr txBox="1">
                  <a:spLocks noChangeArrowheads="1"/>
                </p:cNvSpPr>
                <p:nvPr/>
              </p:nvSpPr>
              <p:spPr bwMode="auto">
                <a:xfrm>
                  <a:off x="1565" y="346"/>
                  <a:ext cx="1368" cy="256"/>
                </a:xfrm>
                <a:prstGeom prst="rect">
                  <a:avLst/>
                </a:prstGeom>
                <a:noFill/>
                <a:ln w="9525">
                  <a:noFill/>
                  <a:miter lim="800000"/>
                  <a:headEnd/>
                  <a:tailEnd/>
                </a:ln>
              </p:spPr>
              <p:txBody>
                <a:bodyPr wrap="none">
                  <a:spAutoFit/>
                </a:bodyPr>
                <a:lstStyle/>
                <a:p>
                  <a:r>
                    <a:rPr lang="en-US" i="1"/>
                    <a:t>1: OpenAccount(id)</a:t>
                  </a:r>
                </a:p>
              </p:txBody>
            </p:sp>
            <p:sp>
              <p:nvSpPr>
                <p:cNvPr id="40970" name="Text Box 24"/>
                <p:cNvSpPr txBox="1">
                  <a:spLocks noChangeArrowheads="1"/>
                </p:cNvSpPr>
                <p:nvPr/>
              </p:nvSpPr>
              <p:spPr bwMode="auto">
                <a:xfrm>
                  <a:off x="1566" y="1162"/>
                  <a:ext cx="1266" cy="256"/>
                </a:xfrm>
                <a:prstGeom prst="rect">
                  <a:avLst/>
                </a:prstGeom>
                <a:noFill/>
                <a:ln w="9525">
                  <a:noFill/>
                  <a:miter lim="800000"/>
                  <a:headEnd/>
                  <a:tailEnd/>
                </a:ln>
              </p:spPr>
              <p:txBody>
                <a:bodyPr wrap="none">
                  <a:spAutoFit/>
                </a:bodyPr>
                <a:lstStyle/>
                <a:p>
                  <a:r>
                    <a:rPr lang="en-US" i="1"/>
                    <a:t>2: AskCustInfo(id)</a:t>
                  </a:r>
                </a:p>
              </p:txBody>
            </p:sp>
            <p:sp>
              <p:nvSpPr>
                <p:cNvPr id="40971" name="Text Box 26"/>
                <p:cNvSpPr txBox="1">
                  <a:spLocks noChangeArrowheads="1"/>
                </p:cNvSpPr>
                <p:nvPr/>
              </p:nvSpPr>
              <p:spPr bwMode="auto">
                <a:xfrm>
                  <a:off x="1565" y="528"/>
                  <a:ext cx="1849" cy="288"/>
                </a:xfrm>
                <a:prstGeom prst="rect">
                  <a:avLst/>
                </a:prstGeom>
                <a:noFill/>
                <a:ln w="9525">
                  <a:noFill/>
                  <a:miter lim="800000"/>
                  <a:headEnd/>
                  <a:tailEnd/>
                </a:ln>
              </p:spPr>
              <p:txBody>
                <a:bodyPr wrap="none">
                  <a:spAutoFit/>
                </a:bodyPr>
                <a:lstStyle/>
                <a:p>
                  <a:r>
                    <a:rPr lang="en-US" i="1"/>
                    <a:t>3: CustomerInfo(data)</a:t>
                  </a:r>
                </a:p>
              </p:txBody>
            </p:sp>
            <p:sp>
              <p:nvSpPr>
                <p:cNvPr id="40972" name="Text Box 28"/>
                <p:cNvSpPr txBox="1">
                  <a:spLocks noChangeArrowheads="1"/>
                </p:cNvSpPr>
                <p:nvPr/>
              </p:nvSpPr>
              <p:spPr bwMode="auto">
                <a:xfrm>
                  <a:off x="1565" y="1616"/>
                  <a:ext cx="1562" cy="256"/>
                </a:xfrm>
                <a:prstGeom prst="rect">
                  <a:avLst/>
                </a:prstGeom>
                <a:noFill/>
                <a:ln w="9525">
                  <a:noFill/>
                  <a:miter lim="800000"/>
                  <a:headEnd/>
                  <a:tailEnd/>
                </a:ln>
              </p:spPr>
              <p:txBody>
                <a:bodyPr wrap="none">
                  <a:spAutoFit/>
                </a:bodyPr>
                <a:lstStyle/>
                <a:p>
                  <a:r>
                    <a:rPr lang="en-US" i="1"/>
                    <a:t>5: AskAccountType(id)</a:t>
                  </a:r>
                </a:p>
              </p:txBody>
            </p:sp>
            <p:sp>
              <p:nvSpPr>
                <p:cNvPr id="40973" name="Text Box 30"/>
                <p:cNvSpPr txBox="1">
                  <a:spLocks noChangeArrowheads="1"/>
                </p:cNvSpPr>
                <p:nvPr/>
              </p:nvSpPr>
              <p:spPr bwMode="auto">
                <a:xfrm>
                  <a:off x="1577" y="2416"/>
                  <a:ext cx="2059" cy="288"/>
                </a:xfrm>
                <a:prstGeom prst="rect">
                  <a:avLst/>
                </a:prstGeom>
                <a:noFill/>
                <a:ln w="9525">
                  <a:noFill/>
                  <a:miter lim="800000"/>
                  <a:headEnd/>
                  <a:tailEnd/>
                </a:ln>
              </p:spPr>
              <p:txBody>
                <a:bodyPr wrap="none">
                  <a:spAutoFit/>
                </a:bodyPr>
                <a:lstStyle/>
                <a:p>
                  <a:r>
                    <a:rPr lang="en-US" i="1"/>
                    <a:t>6: AccountType(Acctype)</a:t>
                  </a:r>
                </a:p>
              </p:txBody>
            </p:sp>
            <p:sp>
              <p:nvSpPr>
                <p:cNvPr id="40974" name="Text Box 32"/>
                <p:cNvSpPr txBox="1">
                  <a:spLocks noChangeArrowheads="1"/>
                </p:cNvSpPr>
                <p:nvPr/>
              </p:nvSpPr>
              <p:spPr bwMode="auto">
                <a:xfrm>
                  <a:off x="1565" y="1827"/>
                  <a:ext cx="1557" cy="256"/>
                </a:xfrm>
                <a:prstGeom prst="rect">
                  <a:avLst/>
                </a:prstGeom>
                <a:noFill/>
                <a:ln w="9525">
                  <a:noFill/>
                  <a:miter lim="800000"/>
                  <a:headEnd/>
                  <a:tailEnd/>
                </a:ln>
              </p:spPr>
              <p:txBody>
                <a:bodyPr wrap="none">
                  <a:spAutoFit/>
                </a:bodyPr>
                <a:lstStyle/>
                <a:p>
                  <a:r>
                    <a:rPr lang="en-US" i="1"/>
                    <a:t>7: AskIntialBalance(id)</a:t>
                  </a:r>
                </a:p>
              </p:txBody>
            </p:sp>
            <p:sp>
              <p:nvSpPr>
                <p:cNvPr id="40975" name="Text Box 34"/>
                <p:cNvSpPr txBox="1">
                  <a:spLocks noChangeArrowheads="1"/>
                </p:cNvSpPr>
                <p:nvPr/>
              </p:nvSpPr>
              <p:spPr bwMode="auto">
                <a:xfrm>
                  <a:off x="1565" y="2643"/>
                  <a:ext cx="1659" cy="256"/>
                </a:xfrm>
                <a:prstGeom prst="rect">
                  <a:avLst/>
                </a:prstGeom>
                <a:noFill/>
                <a:ln w="9525">
                  <a:noFill/>
                  <a:miter lim="800000"/>
                  <a:headEnd/>
                  <a:tailEnd/>
                </a:ln>
              </p:spPr>
              <p:txBody>
                <a:bodyPr wrap="none">
                  <a:spAutoFit/>
                </a:bodyPr>
                <a:lstStyle/>
                <a:p>
                  <a:r>
                    <a:rPr lang="en-US" i="1"/>
                    <a:t>8: Balance(InitBalance)</a:t>
                  </a:r>
                </a:p>
              </p:txBody>
            </p:sp>
            <p:sp>
              <p:nvSpPr>
                <p:cNvPr id="40976" name="Text Box 36"/>
                <p:cNvSpPr txBox="1">
                  <a:spLocks noChangeArrowheads="1"/>
                </p:cNvSpPr>
                <p:nvPr/>
              </p:nvSpPr>
              <p:spPr bwMode="auto">
                <a:xfrm>
                  <a:off x="1565" y="3022"/>
                  <a:ext cx="1877" cy="256"/>
                </a:xfrm>
                <a:prstGeom prst="rect">
                  <a:avLst/>
                </a:prstGeom>
                <a:noFill/>
                <a:ln w="9525">
                  <a:noFill/>
                  <a:miter lim="800000"/>
                  <a:headEnd/>
                  <a:tailEnd/>
                </a:ln>
              </p:spPr>
              <p:txBody>
                <a:bodyPr wrap="none">
                  <a:spAutoFit/>
                </a:bodyPr>
                <a:lstStyle/>
                <a:p>
                  <a:r>
                    <a:rPr lang="en-US" i="1"/>
                    <a:t>10: Confirm(id,ResultCode)</a:t>
                  </a:r>
                </a:p>
              </p:txBody>
            </p:sp>
            <p:sp>
              <p:nvSpPr>
                <p:cNvPr id="286763" name="Rectangle 43"/>
                <p:cNvSpPr>
                  <a:spLocks noChangeArrowheads="1"/>
                </p:cNvSpPr>
                <p:nvPr/>
              </p:nvSpPr>
              <p:spPr bwMode="auto">
                <a:xfrm>
                  <a:off x="3779" y="2115"/>
                  <a:ext cx="1406" cy="318"/>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a:t>AccManager</a:t>
                  </a:r>
                </a:p>
              </p:txBody>
            </p:sp>
            <p:cxnSp>
              <p:nvCxnSpPr>
                <p:cNvPr id="40978" name="AutoShape 45"/>
                <p:cNvCxnSpPr>
                  <a:cxnSpLocks noChangeShapeType="1"/>
                  <a:stCxn id="40998" idx="3"/>
                  <a:endCxn id="286733" idx="1"/>
                </p:cNvCxnSpPr>
                <p:nvPr/>
              </p:nvCxnSpPr>
              <p:spPr bwMode="auto">
                <a:xfrm>
                  <a:off x="1384" y="995"/>
                  <a:ext cx="2395" cy="8"/>
                </a:xfrm>
                <a:prstGeom prst="straightConnector1">
                  <a:avLst/>
                </a:prstGeom>
                <a:noFill/>
                <a:ln w="9525">
                  <a:solidFill>
                    <a:schemeClr val="tx1"/>
                  </a:solidFill>
                  <a:round/>
                  <a:headEnd/>
                  <a:tailEnd/>
                </a:ln>
              </p:spPr>
            </p:cxnSp>
            <p:sp>
              <p:nvSpPr>
                <p:cNvPr id="40979" name="Line 46"/>
                <p:cNvSpPr>
                  <a:spLocks noChangeShapeType="1"/>
                </p:cNvSpPr>
                <p:nvPr/>
              </p:nvSpPr>
              <p:spPr bwMode="auto">
                <a:xfrm>
                  <a:off x="1611" y="845"/>
                  <a:ext cx="1633" cy="0"/>
                </a:xfrm>
                <a:prstGeom prst="line">
                  <a:avLst/>
                </a:prstGeom>
                <a:noFill/>
                <a:ln w="28575">
                  <a:solidFill>
                    <a:srgbClr val="A50021"/>
                  </a:solidFill>
                  <a:round/>
                  <a:headEnd type="none" w="med" len="med"/>
                  <a:tailEnd type="arrow" w="lg" len="lg"/>
                </a:ln>
              </p:spPr>
              <p:txBody>
                <a:bodyPr/>
                <a:lstStyle/>
                <a:p>
                  <a:endParaRPr lang="en-US"/>
                </a:p>
              </p:txBody>
            </p:sp>
            <p:sp>
              <p:nvSpPr>
                <p:cNvPr id="40980" name="Line 47"/>
                <p:cNvSpPr>
                  <a:spLocks noChangeShapeType="1"/>
                </p:cNvSpPr>
                <p:nvPr/>
              </p:nvSpPr>
              <p:spPr bwMode="auto">
                <a:xfrm flipH="1">
                  <a:off x="1611" y="1162"/>
                  <a:ext cx="1633" cy="0"/>
                </a:xfrm>
                <a:prstGeom prst="line">
                  <a:avLst/>
                </a:prstGeom>
                <a:noFill/>
                <a:ln w="28575">
                  <a:solidFill>
                    <a:srgbClr val="A50021"/>
                  </a:solidFill>
                  <a:round/>
                  <a:headEnd type="none" w="med" len="med"/>
                  <a:tailEnd type="arrow" w="lg" len="lg"/>
                </a:ln>
              </p:spPr>
              <p:txBody>
                <a:bodyPr/>
                <a:lstStyle/>
                <a:p>
                  <a:endParaRPr lang="en-US"/>
                </a:p>
              </p:txBody>
            </p:sp>
            <p:cxnSp>
              <p:nvCxnSpPr>
                <p:cNvPr id="40981" name="AutoShape 49"/>
                <p:cNvCxnSpPr>
                  <a:cxnSpLocks noChangeShapeType="1"/>
                  <a:stCxn id="40995" idx="2"/>
                  <a:endCxn id="286763" idx="1"/>
                </p:cNvCxnSpPr>
                <p:nvPr/>
              </p:nvCxnSpPr>
              <p:spPr bwMode="auto">
                <a:xfrm rot="16200000" flipH="1">
                  <a:off x="2112" y="607"/>
                  <a:ext cx="791" cy="2543"/>
                </a:xfrm>
                <a:prstGeom prst="bentConnector2">
                  <a:avLst/>
                </a:prstGeom>
                <a:noFill/>
                <a:ln w="9525">
                  <a:solidFill>
                    <a:schemeClr val="tx1"/>
                  </a:solidFill>
                  <a:miter lim="800000"/>
                  <a:headEnd/>
                  <a:tailEnd/>
                </a:ln>
              </p:spPr>
            </p:cxnSp>
            <p:cxnSp>
              <p:nvCxnSpPr>
                <p:cNvPr id="40982" name="AutoShape 50"/>
                <p:cNvCxnSpPr>
                  <a:cxnSpLocks noChangeShapeType="1"/>
                  <a:stCxn id="286733" idx="2"/>
                  <a:endCxn id="286763" idx="0"/>
                </p:cNvCxnSpPr>
                <p:nvPr/>
              </p:nvCxnSpPr>
              <p:spPr bwMode="auto">
                <a:xfrm rot="5400000">
                  <a:off x="4005" y="1639"/>
                  <a:ext cx="953" cy="1"/>
                </a:xfrm>
                <a:prstGeom prst="straightConnector1">
                  <a:avLst/>
                </a:prstGeom>
                <a:noFill/>
                <a:ln w="9525">
                  <a:solidFill>
                    <a:schemeClr val="tx1"/>
                  </a:solidFill>
                  <a:round/>
                  <a:headEnd/>
                  <a:tailEnd/>
                </a:ln>
              </p:spPr>
            </p:cxnSp>
            <p:sp>
              <p:nvSpPr>
                <p:cNvPr id="40983" name="Text Box 51"/>
                <p:cNvSpPr txBox="1">
                  <a:spLocks noChangeArrowheads="1"/>
                </p:cNvSpPr>
                <p:nvPr/>
              </p:nvSpPr>
              <p:spPr bwMode="auto">
                <a:xfrm>
                  <a:off x="3350" y="1430"/>
                  <a:ext cx="1023" cy="468"/>
                </a:xfrm>
                <a:prstGeom prst="rect">
                  <a:avLst/>
                </a:prstGeom>
                <a:noFill/>
                <a:ln w="9525">
                  <a:noFill/>
                  <a:miter lim="800000"/>
                  <a:headEnd/>
                  <a:tailEnd/>
                </a:ln>
              </p:spPr>
              <p:txBody>
                <a:bodyPr wrap="square">
                  <a:spAutoFit/>
                </a:bodyPr>
                <a:lstStyle/>
                <a:p>
                  <a:pPr algn="r"/>
                  <a:r>
                    <a:rPr lang="en-US" i="1"/>
                    <a:t>4: Activate (CustData)</a:t>
                  </a:r>
                </a:p>
              </p:txBody>
            </p:sp>
            <p:sp>
              <p:nvSpPr>
                <p:cNvPr id="40984" name="Line 52"/>
                <p:cNvSpPr>
                  <a:spLocks noChangeShapeType="1"/>
                </p:cNvSpPr>
                <p:nvPr/>
              </p:nvSpPr>
              <p:spPr bwMode="auto">
                <a:xfrm>
                  <a:off x="4368" y="1298"/>
                  <a:ext cx="0" cy="635"/>
                </a:xfrm>
                <a:prstGeom prst="line">
                  <a:avLst/>
                </a:prstGeom>
                <a:noFill/>
                <a:ln w="28575">
                  <a:solidFill>
                    <a:srgbClr val="A50021"/>
                  </a:solidFill>
                  <a:round/>
                  <a:headEnd type="none" w="med" len="med"/>
                  <a:tailEnd type="arrow" w="lg" len="lg"/>
                </a:ln>
              </p:spPr>
              <p:txBody>
                <a:bodyPr/>
                <a:lstStyle/>
                <a:p>
                  <a:endParaRPr lang="en-US"/>
                </a:p>
              </p:txBody>
            </p:sp>
            <p:sp>
              <p:nvSpPr>
                <p:cNvPr id="40985" name="Line 53"/>
                <p:cNvSpPr>
                  <a:spLocks noChangeShapeType="1"/>
                </p:cNvSpPr>
                <p:nvPr/>
              </p:nvSpPr>
              <p:spPr bwMode="auto">
                <a:xfrm flipH="1">
                  <a:off x="1611" y="2115"/>
                  <a:ext cx="1633" cy="0"/>
                </a:xfrm>
                <a:prstGeom prst="line">
                  <a:avLst/>
                </a:prstGeom>
                <a:noFill/>
                <a:ln w="28575">
                  <a:solidFill>
                    <a:srgbClr val="A50021"/>
                  </a:solidFill>
                  <a:round/>
                  <a:headEnd type="none" w="med" len="med"/>
                  <a:tailEnd type="arrow" w="lg" len="lg"/>
                </a:ln>
              </p:spPr>
              <p:txBody>
                <a:bodyPr/>
                <a:lstStyle/>
                <a:p>
                  <a:endParaRPr lang="en-US"/>
                </a:p>
              </p:txBody>
            </p:sp>
            <p:sp>
              <p:nvSpPr>
                <p:cNvPr id="40986" name="Line 55"/>
                <p:cNvSpPr>
                  <a:spLocks noChangeShapeType="1"/>
                </p:cNvSpPr>
                <p:nvPr/>
              </p:nvSpPr>
              <p:spPr bwMode="auto">
                <a:xfrm>
                  <a:off x="1628" y="2432"/>
                  <a:ext cx="1633" cy="0"/>
                </a:xfrm>
                <a:prstGeom prst="line">
                  <a:avLst/>
                </a:prstGeom>
                <a:noFill/>
                <a:ln w="28575">
                  <a:solidFill>
                    <a:srgbClr val="A50021"/>
                  </a:solidFill>
                  <a:round/>
                  <a:headEnd type="none" w="med" len="med"/>
                  <a:tailEnd type="arrow" w="lg" len="lg"/>
                </a:ln>
              </p:spPr>
              <p:txBody>
                <a:bodyPr/>
                <a:lstStyle/>
                <a:p>
                  <a:endParaRPr lang="en-US"/>
                </a:p>
              </p:txBody>
            </p:sp>
            <p:sp>
              <p:nvSpPr>
                <p:cNvPr id="286777" name="Rectangle 57"/>
                <p:cNvSpPr>
                  <a:spLocks noChangeArrowheads="1"/>
                </p:cNvSpPr>
                <p:nvPr/>
              </p:nvSpPr>
              <p:spPr bwMode="auto">
                <a:xfrm>
                  <a:off x="3779" y="3339"/>
                  <a:ext cx="1406" cy="318"/>
                </a:xfrm>
                <a:prstGeom prst="rect">
                  <a:avLst/>
                </a:prstGeom>
                <a:solidFill>
                  <a:srgbClr val="00B0F0"/>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a:t>AccDatabase</a:t>
                  </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nector1">
                  <a:avLst/>
                </a:prstGeom>
                <a:noFill/>
                <a:ln w="9525">
                  <a:solidFill>
                    <a:schemeClr val="tx1"/>
                  </a:solidFill>
                  <a:round/>
                  <a:headEnd/>
                  <a:tailEnd/>
                </a:ln>
              </p:spPr>
            </p:cxnSp>
            <p:sp>
              <p:nvSpPr>
                <p:cNvPr id="40989" name="Text Box 59"/>
                <p:cNvSpPr txBox="1">
                  <a:spLocks noChangeArrowheads="1"/>
                </p:cNvSpPr>
                <p:nvPr/>
              </p:nvSpPr>
              <p:spPr bwMode="auto">
                <a:xfrm>
                  <a:off x="3350" y="2622"/>
                  <a:ext cx="986" cy="468"/>
                </a:xfrm>
                <a:prstGeom prst="rect">
                  <a:avLst/>
                </a:prstGeom>
                <a:noFill/>
                <a:ln w="9525">
                  <a:noFill/>
                  <a:miter lim="800000"/>
                  <a:headEnd/>
                  <a:tailEnd/>
                </a:ln>
              </p:spPr>
              <p:txBody>
                <a:bodyPr wrap="none">
                  <a:spAutoFit/>
                </a:bodyPr>
                <a:lstStyle/>
                <a:p>
                  <a:pPr algn="r"/>
                  <a:r>
                    <a:rPr lang="en-US" i="1"/>
                    <a:t>9: CreateAcc</a:t>
                  </a:r>
                </a:p>
                <a:p>
                  <a:pPr algn="r"/>
                  <a:r>
                    <a:rPr lang="en-US" i="1"/>
                    <a:t>(CustData,Acc)</a:t>
                  </a:r>
                </a:p>
              </p:txBody>
            </p:sp>
            <p:sp>
              <p:nvSpPr>
                <p:cNvPr id="40990" name="Line 60"/>
                <p:cNvSpPr>
                  <a:spLocks noChangeShapeType="1"/>
                </p:cNvSpPr>
                <p:nvPr/>
              </p:nvSpPr>
              <p:spPr bwMode="auto">
                <a:xfrm>
                  <a:off x="4371" y="2614"/>
                  <a:ext cx="0" cy="635"/>
                </a:xfrm>
                <a:prstGeom prst="line">
                  <a:avLst/>
                </a:prstGeom>
                <a:noFill/>
                <a:ln w="28575">
                  <a:solidFill>
                    <a:srgbClr val="A50021"/>
                  </a:solidFill>
                  <a:round/>
                  <a:headEnd type="none" w="med" len="med"/>
                  <a:tailEnd type="arrow" w="lg" len="lg"/>
                </a:ln>
              </p:spPr>
              <p:txBody>
                <a:bodyPr/>
                <a:lstStyle/>
                <a:p>
                  <a:endParaRPr lang="en-US"/>
                </a:p>
              </p:txBody>
            </p:sp>
            <p:cxnSp>
              <p:nvCxnSpPr>
                <p:cNvPr id="40991" name="AutoShape 61"/>
                <p:cNvCxnSpPr>
                  <a:cxnSpLocks noChangeShapeType="1"/>
                  <a:stCxn id="40995" idx="2"/>
                  <a:endCxn id="286777" idx="1"/>
                </p:cNvCxnSpPr>
                <p:nvPr/>
              </p:nvCxnSpPr>
              <p:spPr bwMode="auto">
                <a:xfrm rot="16200000" flipH="1">
                  <a:off x="1500" y="1219"/>
                  <a:ext cx="2015" cy="2543"/>
                </a:xfrm>
                <a:prstGeom prst="bentConnector2">
                  <a:avLst/>
                </a:prstGeom>
                <a:noFill/>
                <a:ln w="9525">
                  <a:solidFill>
                    <a:schemeClr val="tx1"/>
                  </a:solidFill>
                  <a:miter lim="800000"/>
                  <a:headEnd/>
                  <a:tailEnd/>
                </a:ln>
              </p:spPr>
            </p:cxnSp>
            <p:sp>
              <p:nvSpPr>
                <p:cNvPr id="40992" name="Line 62"/>
                <p:cNvSpPr>
                  <a:spLocks noChangeShapeType="1"/>
                </p:cNvSpPr>
                <p:nvPr/>
              </p:nvSpPr>
              <p:spPr bwMode="auto">
                <a:xfrm flipH="1">
                  <a:off x="1611" y="3340"/>
                  <a:ext cx="1633" cy="0"/>
                </a:xfrm>
                <a:prstGeom prst="line">
                  <a:avLst/>
                </a:prstGeom>
                <a:noFill/>
                <a:ln w="28575">
                  <a:solidFill>
                    <a:srgbClr val="A50021"/>
                  </a:solidFill>
                  <a:round/>
                  <a:headEnd type="none" w="med" len="med"/>
                  <a:tailEnd type="arrow" w="lg" len="lg"/>
                </a:ln>
              </p:spPr>
              <p:txBody>
                <a:bodyPr/>
                <a:lstStyle/>
                <a:p>
                  <a:endParaRPr lang="en-US"/>
                </a:p>
              </p:txBody>
            </p:sp>
          </p:grpSp>
        </p:grpSp>
        <p:grpSp>
          <p:nvGrpSpPr>
            <p:cNvPr id="7" name="Group 47"/>
            <p:cNvGrpSpPr/>
            <p:nvPr/>
          </p:nvGrpSpPr>
          <p:grpSpPr>
            <a:xfrm>
              <a:off x="5638800" y="3962400"/>
              <a:ext cx="3057016" cy="2071702"/>
              <a:chOff x="5214942" y="3723169"/>
              <a:chExt cx="3057016" cy="2071702"/>
            </a:xfrm>
          </p:grpSpPr>
          <p:grpSp>
            <p:nvGrpSpPr>
              <p:cNvPr id="8" name="Group 30"/>
              <p:cNvGrpSpPr/>
              <p:nvPr/>
            </p:nvGrpSpPr>
            <p:grpSpPr>
              <a:xfrm>
                <a:off x="5214942" y="3723169"/>
                <a:ext cx="3000396" cy="1974864"/>
                <a:chOff x="5629999" y="3571876"/>
                <a:chExt cx="2747982" cy="1974864"/>
              </a:xfrm>
            </p:grpSpPr>
            <p:sp>
              <p:nvSpPr>
                <p:cNvPr id="51" name="Rectangle 50"/>
                <p:cNvSpPr/>
                <p:nvPr/>
              </p:nvSpPr>
              <p:spPr>
                <a:xfrm>
                  <a:off x="5629999" y="3571876"/>
                  <a:ext cx="2747982" cy="19748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nvGrpSpPr>
                <p:cNvPr id="9" name="Group 27"/>
                <p:cNvGrpSpPr/>
                <p:nvPr/>
              </p:nvGrpSpPr>
              <p:grpSpPr>
                <a:xfrm>
                  <a:off x="5701438" y="3643314"/>
                  <a:ext cx="2655904" cy="1831988"/>
                  <a:chOff x="6045928" y="3643314"/>
                  <a:chExt cx="2655904" cy="1831988"/>
                </a:xfrm>
              </p:grpSpPr>
              <p:sp>
                <p:nvSpPr>
                  <p:cNvPr id="53" name="Rectangle 69"/>
                  <p:cNvSpPr>
                    <a:spLocks noChangeArrowheads="1"/>
                  </p:cNvSpPr>
                  <p:nvPr/>
                </p:nvSpPr>
                <p:spPr bwMode="auto">
                  <a:xfrm>
                    <a:off x="6045928" y="3643314"/>
                    <a:ext cx="2643206" cy="430203"/>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Acc DB</a:t>
                    </a:r>
                  </a:p>
                </p:txBody>
              </p:sp>
              <p:sp>
                <p:nvSpPr>
                  <p:cNvPr id="54" name="Rectangle 53"/>
                  <p:cNvSpPr/>
                  <p:nvPr/>
                </p:nvSpPr>
                <p:spPr>
                  <a:xfrm>
                    <a:off x="6058627" y="4071942"/>
                    <a:ext cx="2643205" cy="28575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058627" y="4357694"/>
                    <a:ext cx="2643205" cy="11176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a:solidFill>
                          <a:schemeClr val="tx1"/>
                        </a:solidFill>
                      </a:rPr>
                      <a:t>+CreateAcc (Cust, Acc)</a:t>
                    </a:r>
                  </a:p>
                  <a:p>
                    <a:pPr>
                      <a:buFontTx/>
                      <a:buChar char="-"/>
                    </a:pPr>
                    <a:r>
                      <a:rPr lang="en-US">
                        <a:solidFill>
                          <a:schemeClr val="tx1"/>
                        </a:solidFill>
                      </a:rPr>
                      <a:t>DBAdd(DB,Cust,Acc) </a:t>
                    </a:r>
                  </a:p>
                  <a:p>
                    <a:pPr>
                      <a:buFontTx/>
                      <a:buChar char="-"/>
                    </a:pPr>
                    <a:r>
                      <a:rPr lang="en-US">
                        <a:solidFill>
                          <a:schemeClr val="tx1"/>
                        </a:solidFill>
                      </a:rPr>
                      <a:t>Confirm() : FORM</a:t>
                    </a:r>
                  </a:p>
                </p:txBody>
              </p:sp>
            </p:grpSp>
          </p:grpSp>
          <p:sp>
            <p:nvSpPr>
              <p:cNvPr id="50" name="Can 49"/>
              <p:cNvSpPr/>
              <p:nvPr/>
            </p:nvSpPr>
            <p:spPr>
              <a:xfrm>
                <a:off x="7343264" y="5294805"/>
                <a:ext cx="928694" cy="500066"/>
              </a:xfrm>
              <a:prstGeom prst="can">
                <a:avLst>
                  <a:gd name="adj" fmla="val 32901"/>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DBMS</a:t>
                </a:r>
              </a:p>
            </p:txBody>
          </p:sp>
        </p:grpSp>
      </p:grpSp>
      <p:sp>
        <p:nvSpPr>
          <p:cNvPr id="56" name="Text Box 78"/>
          <p:cNvSpPr txBox="1">
            <a:spLocks noChangeArrowheads="1"/>
          </p:cNvSpPr>
          <p:nvPr/>
        </p:nvSpPr>
        <p:spPr bwMode="auto">
          <a:xfrm>
            <a:off x="285720" y="762000"/>
            <a:ext cx="2414444" cy="461665"/>
          </a:xfrm>
          <a:prstGeom prst="rect">
            <a:avLst/>
          </a:prstGeom>
          <a:noFill/>
          <a:ln w="9525">
            <a:noFill/>
            <a:miter lim="800000"/>
            <a:headEnd/>
            <a:tailEnd/>
          </a:ln>
        </p:spPr>
        <p:txBody>
          <a:bodyPr wrap="none">
            <a:spAutoFit/>
          </a:bodyPr>
          <a:lstStyle/>
          <a:p>
            <a:r>
              <a:rPr lang="en-US" sz="2400" b="1" smtClean="0">
                <a:solidFill>
                  <a:srgbClr val="C00000"/>
                </a:solidFill>
              </a:rPr>
              <a:t>Class </a:t>
            </a:r>
            <a:r>
              <a:rPr lang="en-US" sz="2400" b="1" smtClean="0">
                <a:solidFill>
                  <a:srgbClr val="C00000"/>
                </a:solidFill>
              </a:rPr>
              <a:t>AccDB (DB):</a:t>
            </a:r>
            <a:endParaRPr lang="en-US" sz="2400" b="1">
              <a:solidFill>
                <a:srgbClr val="C00000"/>
              </a:solidFill>
            </a:endParaRPr>
          </a:p>
        </p:txBody>
      </p:sp>
      <p:sp>
        <p:nvSpPr>
          <p:cNvPr id="52" name="Slide Number Placeholder 65"/>
          <p:cNvSpPr>
            <a:spLocks noGrp="1"/>
          </p:cNvSpPr>
          <p:nvPr>
            <p:ph type="sldNum" sz="quarter" idx="4"/>
          </p:nvPr>
        </p:nvSpPr>
        <p:spPr>
          <a:xfrm>
            <a:off x="8686800" y="0"/>
            <a:ext cx="457200" cy="609600"/>
          </a:xfrm>
        </p:spPr>
        <p:txBody>
          <a:bodyPr/>
          <a:lstStyle/>
          <a:p>
            <a:fld id="{B6F15528-21DE-4FAA-801E-634DDDAF4B2B}" type="slidenum">
              <a:rPr lang="en-US" smtClean="0"/>
              <a:pPr/>
              <a:t>21</a:t>
            </a:fld>
            <a:endParaRPr lang="en-US"/>
          </a:p>
        </p:txBody>
      </p:sp>
    </p:spTree>
  </p:cSld>
  <p:clrMapOvr>
    <a:masterClrMapping/>
  </p:clrMapOvr>
  <p:transition advTm="1800000">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SW quality specification</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tập tài liệu mô tả các đặc tính </a:t>
            </a:r>
            <a:r>
              <a:rPr lang="en-US" smtClean="0">
                <a:solidFill>
                  <a:srgbClr val="FF0000"/>
                </a:solidFill>
              </a:rPr>
              <a:t>chất lượng của PM</a:t>
            </a:r>
            <a:r>
              <a:rPr lang="en-US" smtClean="0"/>
              <a:t>.</a:t>
            </a:r>
          </a:p>
          <a:p>
            <a:r>
              <a:rPr lang="en-US" smtClean="0"/>
              <a:t>Có khá nhiều định nghĩa về chất lượng của PM:</a:t>
            </a:r>
          </a:p>
          <a:p>
            <a:pPr lvl="1"/>
            <a:r>
              <a:rPr lang="en-US" smtClean="0"/>
              <a:t>Mức độ </a:t>
            </a:r>
            <a:r>
              <a:rPr lang="en-US" smtClean="0">
                <a:solidFill>
                  <a:srgbClr val="FF0000"/>
                </a:solidFill>
              </a:rPr>
              <a:t>hoàn hảo</a:t>
            </a:r>
            <a:r>
              <a:rPr lang="en-US" smtClean="0"/>
              <a:t> của sản phẩm (Oxford)</a:t>
            </a:r>
          </a:p>
          <a:p>
            <a:pPr lvl="1"/>
            <a:r>
              <a:rPr lang="en-US" smtClean="0">
                <a:solidFill>
                  <a:srgbClr val="FF0000"/>
                </a:solidFill>
              </a:rPr>
              <a:t>Đúng như mô tả</a:t>
            </a:r>
            <a:r>
              <a:rPr lang="en-US" smtClean="0"/>
              <a:t> từ nhà sản xuất (Juran)</a:t>
            </a:r>
          </a:p>
          <a:p>
            <a:pPr lvl="1"/>
            <a:r>
              <a:rPr lang="en-US" smtClean="0"/>
              <a:t>Thỏa mãn </a:t>
            </a:r>
            <a:r>
              <a:rPr lang="en-US" smtClean="0">
                <a:solidFill>
                  <a:srgbClr val="FF0000"/>
                </a:solidFill>
              </a:rPr>
              <a:t>mong muốn của khách hàng</a:t>
            </a:r>
            <a:r>
              <a:rPr lang="en-US" smtClean="0"/>
              <a:t> (kinh doanh)</a:t>
            </a:r>
          </a:p>
          <a:p>
            <a:pPr lvl="1"/>
            <a:r>
              <a:rPr lang="en-US" smtClean="0"/>
              <a:t>Đáp ứng </a:t>
            </a:r>
            <a:r>
              <a:rPr lang="en-US" smtClean="0">
                <a:solidFill>
                  <a:srgbClr val="FF0000"/>
                </a:solidFill>
              </a:rPr>
              <a:t>yêu cầu của người sử dụng</a:t>
            </a:r>
            <a:r>
              <a:rPr lang="en-US" smtClean="0"/>
              <a:t> (Crosby)</a:t>
            </a:r>
          </a:p>
          <a:p>
            <a:pPr lvl="1"/>
            <a:r>
              <a:rPr lang="en-US" smtClean="0">
                <a:solidFill>
                  <a:srgbClr val="FF0000"/>
                </a:solidFill>
              </a:rPr>
              <a:t>Đánh giá của người sử dụng</a:t>
            </a:r>
            <a:r>
              <a:rPr lang="en-US" smtClean="0"/>
              <a:t> (Feigenbaum)</a:t>
            </a:r>
          </a:p>
          <a:p>
            <a:pPr lvl="1"/>
            <a:r>
              <a:rPr lang="en-US" smtClean="0"/>
              <a:t>…</a:t>
            </a:r>
          </a:p>
          <a:p>
            <a:r>
              <a:rPr lang="en-US" smtClean="0"/>
              <a:t>Có một điểm chung giữa các định nghĩa là </a:t>
            </a:r>
            <a:r>
              <a:rPr lang="en-US" smtClean="0"/>
              <a:t>để </a:t>
            </a:r>
            <a:r>
              <a:rPr lang="en-US" smtClean="0"/>
              <a:t>có </a:t>
            </a:r>
            <a:r>
              <a:rPr lang="en-US" smtClean="0"/>
              <a:t>chất </a:t>
            </a:r>
            <a:r>
              <a:rPr lang="en-US" smtClean="0"/>
              <a:t>lượng, PM </a:t>
            </a:r>
            <a:r>
              <a:rPr lang="en-US" smtClean="0"/>
              <a:t>phải</a:t>
            </a:r>
            <a:r>
              <a:rPr lang="en-US" smtClean="0"/>
              <a:t> làm thỏa </a:t>
            </a:r>
            <a:r>
              <a:rPr lang="en-US" smtClean="0"/>
              <a:t>mãn </a:t>
            </a:r>
            <a:r>
              <a:rPr lang="en-US" smtClean="0"/>
              <a:t>được </a:t>
            </a:r>
            <a:r>
              <a:rPr lang="en-US" smtClean="0"/>
              <a:t>những </a:t>
            </a:r>
            <a:r>
              <a:rPr lang="en-US" smtClean="0"/>
              <a:t>gì người ta </a:t>
            </a:r>
            <a:r>
              <a:rPr lang="en-US" smtClean="0"/>
              <a:t>muốn </a:t>
            </a:r>
            <a:r>
              <a:rPr lang="en-US" smtClean="0"/>
              <a:t>đ/v </a:t>
            </a:r>
            <a:r>
              <a:rPr lang="en-US" smtClean="0"/>
              <a:t>PM.</a:t>
            </a:r>
            <a:endParaRPr lang="en-US" smtClean="0"/>
          </a:p>
          <a:p>
            <a:pPr lvl="1"/>
            <a:r>
              <a:rPr lang="en-US" smtClean="0">
                <a:solidFill>
                  <a:srgbClr val="FF0000"/>
                </a:solidFill>
              </a:rPr>
              <a:t>Vậy người ta là ai ?</a:t>
            </a:r>
            <a:endParaRPr lang="en-US" smtClean="0"/>
          </a:p>
        </p:txBody>
      </p:sp>
      <p:sp>
        <p:nvSpPr>
          <p:cNvPr id="5" name="Slide Number Placeholder 4"/>
          <p:cNvSpPr>
            <a:spLocks noGrp="1"/>
          </p:cNvSpPr>
          <p:nvPr>
            <p:ph type="sldNum" sz="quarter" idx="4"/>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Hai khía cạnh của </a:t>
            </a:r>
            <a:r>
              <a:rPr lang="en-US" smtClean="0"/>
              <a:t>c</a:t>
            </a:r>
            <a:r>
              <a:rPr lang="en-US" smtClean="0"/>
              <a:t>hất lượng PM</a:t>
            </a:r>
            <a:endParaRPr lang="en-US"/>
          </a:p>
        </p:txBody>
      </p:sp>
      <p:sp>
        <p:nvSpPr>
          <p:cNvPr id="3" name="Content Placeholder 2"/>
          <p:cNvSpPr>
            <a:spLocks noGrp="1"/>
          </p:cNvSpPr>
          <p:nvPr>
            <p:ph idx="1"/>
          </p:nvPr>
        </p:nvSpPr>
        <p:spPr>
          <a:xfrm>
            <a:off x="0" y="609600"/>
            <a:ext cx="9144000" cy="6248400"/>
          </a:xfrm>
        </p:spPr>
        <p:txBody>
          <a:bodyPr/>
          <a:lstStyle/>
          <a:p>
            <a:r>
              <a:rPr lang="en-US" u="sng" smtClean="0"/>
              <a:t>Users</a:t>
            </a:r>
            <a:r>
              <a:rPr lang="en-US" smtClean="0"/>
              <a:t> muốn có PM tốt hơn trong việc sử dụng nó như một công cụ làm việc</a:t>
            </a:r>
          </a:p>
          <a:p>
            <a:pPr lvl="1"/>
            <a:r>
              <a:rPr lang="en-US" smtClean="0"/>
              <a:t>VD: người sử dụng muốn PM </a:t>
            </a:r>
            <a:r>
              <a:rPr lang="en-US" smtClean="0">
                <a:solidFill>
                  <a:srgbClr val="C00000"/>
                </a:solidFill>
              </a:rPr>
              <a:t>có hiệu quả </a:t>
            </a:r>
            <a:r>
              <a:rPr lang="en-US" smtClean="0"/>
              <a:t>(efficiency), </a:t>
            </a:r>
            <a:r>
              <a:rPr lang="en-US" smtClean="0">
                <a:solidFill>
                  <a:srgbClr val="C00000"/>
                </a:solidFill>
              </a:rPr>
              <a:t>dể bảo trì </a:t>
            </a:r>
            <a:r>
              <a:rPr lang="en-US" smtClean="0"/>
              <a:t>(maintainability),…, là những </a:t>
            </a:r>
            <a:r>
              <a:rPr lang="en-US" smtClean="0">
                <a:solidFill>
                  <a:srgbClr val="FF0000"/>
                </a:solidFill>
              </a:rPr>
              <a:t>đặc </a:t>
            </a:r>
            <a:r>
              <a:rPr lang="en-US" smtClean="0">
                <a:solidFill>
                  <a:srgbClr val="FF0000"/>
                </a:solidFill>
              </a:rPr>
              <a:t>điểm mà PM </a:t>
            </a:r>
            <a:r>
              <a:rPr lang="en-US" smtClean="0">
                <a:solidFill>
                  <a:srgbClr val="FF0000"/>
                </a:solidFill>
              </a:rPr>
              <a:t>bộc lộ ra </a:t>
            </a:r>
            <a:r>
              <a:rPr lang="en-US" smtClean="0">
                <a:solidFill>
                  <a:srgbClr val="FF0000"/>
                </a:solidFill>
              </a:rPr>
              <a:t>ngoài</a:t>
            </a:r>
            <a:r>
              <a:rPr lang="en-US" smtClean="0"/>
              <a:t>, user có thể nhận </a:t>
            </a:r>
            <a:r>
              <a:rPr lang="en-US" smtClean="0"/>
              <a:t>biết được.</a:t>
            </a:r>
          </a:p>
          <a:p>
            <a:r>
              <a:rPr lang="en-US" u="sng" smtClean="0"/>
              <a:t>Developers</a:t>
            </a:r>
            <a:r>
              <a:rPr lang="en-US" smtClean="0"/>
              <a:t> muốn có thiết kế tốt hơn cho </a:t>
            </a:r>
            <a:r>
              <a:rPr lang="en-US" smtClean="0"/>
              <a:t>PM để dể hiểu, dể làm, dể bảo trì,…</a:t>
            </a:r>
            <a:endParaRPr lang="en-US" smtClean="0"/>
          </a:p>
          <a:p>
            <a:pPr lvl="1"/>
            <a:r>
              <a:rPr lang="en-US" smtClean="0"/>
              <a:t>vd: Nhất quán, không dư thừa dữ liệu, bảo mật,…, đây là những </a:t>
            </a:r>
            <a:r>
              <a:rPr lang="en-US" smtClean="0">
                <a:solidFill>
                  <a:srgbClr val="FF0000"/>
                </a:solidFill>
              </a:rPr>
              <a:t>đặc tính bên trong </a:t>
            </a:r>
            <a:r>
              <a:rPr lang="en-US" smtClean="0">
                <a:solidFill>
                  <a:srgbClr val="FF0000"/>
                </a:solidFill>
              </a:rPr>
              <a:t>của PM</a:t>
            </a:r>
            <a:r>
              <a:rPr lang="en-US" smtClean="0"/>
              <a:t>, users không biết.</a:t>
            </a:r>
            <a:endParaRPr lang="en-US" smtClean="0"/>
          </a:p>
          <a:p>
            <a:pPr marL="0" indent="0">
              <a:spcBef>
                <a:spcPts val="0"/>
              </a:spcBef>
              <a:buNone/>
            </a:pPr>
            <a:endParaRPr lang="en-US" smtClean="0"/>
          </a:p>
          <a:p>
            <a:pPr marL="0" indent="0">
              <a:spcBef>
                <a:spcPts val="0"/>
              </a:spcBef>
              <a:buNone/>
            </a:pPr>
            <a:r>
              <a:rPr lang="en-US" smtClean="0"/>
              <a:t>Tất </a:t>
            </a:r>
            <a:r>
              <a:rPr lang="en-US" smtClean="0"/>
              <a:t>nhiên, </a:t>
            </a:r>
            <a:r>
              <a:rPr lang="en-US" smtClean="0"/>
              <a:t>PM </a:t>
            </a:r>
            <a:r>
              <a:rPr lang="en-US" smtClean="0"/>
              <a:t>phải </a:t>
            </a:r>
            <a:r>
              <a:rPr lang="en-US" smtClean="0"/>
              <a:t>làm thỏa </a:t>
            </a:r>
            <a:r>
              <a:rPr lang="en-US" smtClean="0"/>
              <a:t>mãn </a:t>
            </a:r>
            <a:r>
              <a:rPr lang="en-US" smtClean="0"/>
              <a:t>yêu </a:t>
            </a:r>
            <a:r>
              <a:rPr lang="en-US" smtClean="0"/>
              <a:t>cầu của users</a:t>
            </a:r>
          </a:p>
          <a:p>
            <a:pPr lvl="1"/>
            <a:r>
              <a:rPr lang="en-US" smtClean="0"/>
              <a:t>Vd: </a:t>
            </a:r>
            <a:r>
              <a:rPr lang="en-US" smtClean="0"/>
              <a:t>Để PM </a:t>
            </a:r>
            <a:r>
              <a:rPr lang="en-US" smtClean="0">
                <a:solidFill>
                  <a:srgbClr val="C00000"/>
                </a:solidFill>
              </a:rPr>
              <a:t>có hiệu quả</a:t>
            </a:r>
            <a:r>
              <a:rPr lang="en-US" smtClean="0"/>
              <a:t> như mong đợi của </a:t>
            </a:r>
            <a:r>
              <a:rPr lang="en-US" smtClean="0"/>
              <a:t>Users, </a:t>
            </a:r>
            <a:r>
              <a:rPr lang="en-US" smtClean="0"/>
              <a:t>thì </a:t>
            </a:r>
            <a:r>
              <a:rPr lang="en-US" smtClean="0"/>
              <a:t>nó</a:t>
            </a:r>
            <a:r>
              <a:rPr lang="en-US" smtClean="0"/>
              <a:t> </a:t>
            </a:r>
            <a:r>
              <a:rPr lang="en-US" smtClean="0"/>
              <a:t>cần phải </a:t>
            </a:r>
            <a:r>
              <a:rPr lang="en-US" smtClean="0">
                <a:solidFill>
                  <a:srgbClr val="C00000"/>
                </a:solidFill>
              </a:rPr>
              <a:t>sử dụng CPU</a:t>
            </a:r>
            <a:r>
              <a:rPr lang="en-US" smtClean="0"/>
              <a:t>, </a:t>
            </a:r>
            <a:r>
              <a:rPr lang="en-US" smtClean="0">
                <a:solidFill>
                  <a:srgbClr val="C00000"/>
                </a:solidFill>
              </a:rPr>
              <a:t>RAM, đường truyền mạng</a:t>
            </a:r>
            <a:r>
              <a:rPr lang="en-US" smtClean="0"/>
              <a:t>,..  một cách hiệu quả.</a:t>
            </a:r>
          </a:p>
        </p:txBody>
      </p:sp>
      <p:sp>
        <p:nvSpPr>
          <p:cNvPr id="5" name="Slide Number Placeholder 4"/>
          <p:cNvSpPr>
            <a:spLocks noGrp="1"/>
          </p:cNvSpPr>
          <p:nvPr>
            <p:ph type="sldNum" sz="quarter" idx="4"/>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tả PM để có chất lượng</a:t>
            </a:r>
            <a:endParaRPr lang="en-US"/>
          </a:p>
        </p:txBody>
      </p:sp>
      <p:sp>
        <p:nvSpPr>
          <p:cNvPr id="3" name="Content Placeholder 2"/>
          <p:cNvSpPr>
            <a:spLocks noGrp="1"/>
          </p:cNvSpPr>
          <p:nvPr>
            <p:ph idx="1"/>
          </p:nvPr>
        </p:nvSpPr>
        <p:spPr>
          <a:xfrm>
            <a:off x="0" y="609600"/>
            <a:ext cx="9144000" cy="6248400"/>
          </a:xfrm>
        </p:spPr>
        <p:txBody>
          <a:bodyPr/>
          <a:lstStyle/>
          <a:p>
            <a:r>
              <a:rPr lang="en-US" sz="2400" smtClean="0"/>
              <a:t>Thông thường, </a:t>
            </a:r>
            <a:r>
              <a:rPr lang="en-US" sz="2400" smtClean="0"/>
              <a:t>users </a:t>
            </a:r>
            <a:r>
              <a:rPr lang="en-US" sz="2400" smtClean="0"/>
              <a:t>cố gắng diễn đạt yêu cầu chất lượng của họ thành đặc tính </a:t>
            </a:r>
            <a:r>
              <a:rPr lang="en-US" sz="2400" smtClean="0"/>
              <a:t>trên</a:t>
            </a:r>
            <a:r>
              <a:rPr lang="en-US" sz="2400" smtClean="0"/>
              <a:t> </a:t>
            </a:r>
            <a:r>
              <a:rPr lang="en-US" sz="2400" smtClean="0"/>
              <a:t>PM để </a:t>
            </a:r>
            <a:r>
              <a:rPr lang="en-US" sz="2400" smtClean="0"/>
              <a:t>devs </a:t>
            </a:r>
            <a:r>
              <a:rPr lang="en-US" sz="2400" smtClean="0"/>
              <a:t>làm đúng yêu cầu </a:t>
            </a:r>
            <a:r>
              <a:rPr lang="en-US" sz="2400" smtClean="0"/>
              <a:t>cho </a:t>
            </a:r>
            <a:r>
              <a:rPr lang="en-US" sz="2400" smtClean="0"/>
              <a:t>họ. </a:t>
            </a:r>
            <a:endParaRPr lang="en-US" sz="2400" smtClean="0"/>
          </a:p>
          <a:p>
            <a:r>
              <a:rPr lang="en-US" sz="2400" smtClean="0"/>
              <a:t>Tuy </a:t>
            </a:r>
            <a:r>
              <a:rPr lang="en-US" sz="2400" smtClean="0"/>
              <a:t>nhiên…</a:t>
            </a:r>
          </a:p>
          <a:p>
            <a:pPr lvl="1"/>
            <a:r>
              <a:rPr lang="en-US" sz="2400" smtClean="0"/>
              <a:t>Users không biết được những đặc tính</a:t>
            </a:r>
            <a:r>
              <a:rPr lang="en-US" sz="2400" smtClean="0">
                <a:solidFill>
                  <a:schemeClr val="tx1"/>
                </a:solidFill>
                <a:effectLst>
                  <a:outerShdw blurRad="38100" dist="38100" dir="2700000" algn="tl">
                    <a:srgbClr val="000000">
                      <a:alpha val="43137"/>
                    </a:srgbClr>
                  </a:outerShdw>
                </a:effectLst>
              </a:rPr>
              <a:t> </a:t>
            </a:r>
            <a:r>
              <a:rPr lang="en-US" sz="2400" smtClean="0"/>
              <a:t>nào </a:t>
            </a:r>
            <a:r>
              <a:rPr lang="en-US" sz="2400" smtClean="0"/>
              <a:t>của PM cần </a:t>
            </a:r>
            <a:r>
              <a:rPr lang="en-US" sz="2400" smtClean="0"/>
              <a:t>phải có, vì họ </a:t>
            </a:r>
            <a:r>
              <a:rPr lang="en-US" sz="2400" smtClean="0">
                <a:solidFill>
                  <a:srgbClr val="C00000"/>
                </a:solidFill>
              </a:rPr>
              <a:t>không biết cách thiết kế </a:t>
            </a:r>
            <a:r>
              <a:rPr lang="en-US" sz="2400" smtClean="0">
                <a:solidFill>
                  <a:srgbClr val="C00000"/>
                </a:solidFill>
              </a:rPr>
              <a:t>(bên trong) của </a:t>
            </a:r>
            <a:r>
              <a:rPr lang="en-US" sz="2400" smtClean="0">
                <a:solidFill>
                  <a:srgbClr val="C00000"/>
                </a:solidFill>
              </a:rPr>
              <a:t>PM</a:t>
            </a:r>
            <a:r>
              <a:rPr lang="en-US" sz="2400" smtClean="0"/>
              <a:t>.</a:t>
            </a:r>
          </a:p>
          <a:p>
            <a:pPr lvl="1"/>
            <a:r>
              <a:rPr lang="en-US" sz="2400" smtClean="0"/>
              <a:t>Các mong muốn như “dể sử dụng”, “thân thiện”,… lại </a:t>
            </a:r>
            <a:r>
              <a:rPr lang="en-US" sz="2400" smtClean="0">
                <a:solidFill>
                  <a:srgbClr val="C00000"/>
                </a:solidFill>
              </a:rPr>
              <a:t>không giống nhau</a:t>
            </a:r>
            <a:r>
              <a:rPr lang="en-US" sz="2400" smtClean="0"/>
              <a:t> </a:t>
            </a:r>
            <a:r>
              <a:rPr lang="en-US" sz="2400" smtClean="0">
                <a:solidFill>
                  <a:srgbClr val="C00000"/>
                </a:solidFill>
              </a:rPr>
              <a:t>giữa các Users của </a:t>
            </a:r>
            <a:r>
              <a:rPr lang="en-US" sz="2400" smtClean="0">
                <a:solidFill>
                  <a:srgbClr val="C00000"/>
                </a:solidFill>
              </a:rPr>
              <a:t>một PM</a:t>
            </a:r>
            <a:r>
              <a:rPr lang="en-US" sz="2400" smtClean="0"/>
              <a:t>.  </a:t>
            </a:r>
          </a:p>
          <a:p>
            <a:r>
              <a:rPr lang="en-US" sz="2400" smtClean="0"/>
              <a:t>Do </a:t>
            </a:r>
            <a:r>
              <a:rPr lang="en-US" sz="2400" smtClean="0"/>
              <a:t>đó, định nghĩa </a:t>
            </a:r>
            <a:r>
              <a:rPr lang="en-US" sz="2400" smtClean="0"/>
              <a:t>rõ ràng cho </a:t>
            </a:r>
            <a:r>
              <a:rPr lang="en-US" sz="2400" smtClean="0">
                <a:solidFill>
                  <a:srgbClr val="FF0000"/>
                </a:solidFill>
              </a:rPr>
              <a:t>mỗi đặc tính chất lượng </a:t>
            </a:r>
            <a:r>
              <a:rPr lang="en-US" sz="2400" smtClean="0">
                <a:solidFill>
                  <a:srgbClr val="FF0000"/>
                </a:solidFill>
              </a:rPr>
              <a:t>được yêu cầu</a:t>
            </a:r>
            <a:r>
              <a:rPr lang="en-US" sz="2400" smtClean="0"/>
              <a:t> </a:t>
            </a:r>
            <a:r>
              <a:rPr lang="en-US" sz="2400" smtClean="0"/>
              <a:t>trên PM là </a:t>
            </a:r>
            <a:r>
              <a:rPr lang="en-US" sz="2400" smtClean="0"/>
              <a:t>rất cần thiết, để</a:t>
            </a:r>
          </a:p>
          <a:p>
            <a:pPr lvl="1"/>
            <a:r>
              <a:rPr lang="en-US" sz="2400" smtClean="0"/>
              <a:t>Dev thỏa mãn được, hoặc gợi ý thêm về các đặc tính cần thiết khác</a:t>
            </a:r>
          </a:p>
          <a:p>
            <a:pPr lvl="1"/>
            <a:r>
              <a:rPr lang="en-US" sz="2400" smtClean="0"/>
              <a:t>User hiểu rõ giá trị sử dụng của các đặc tính này, để hiệu chỉnh yêu </a:t>
            </a:r>
            <a:r>
              <a:rPr lang="en-US" sz="2400" smtClean="0"/>
              <a:t>cầu</a:t>
            </a:r>
          </a:p>
          <a:p>
            <a:endParaRPr lang="en-US" sz="2400" smtClean="0"/>
          </a:p>
          <a:p>
            <a:r>
              <a:rPr lang="en-US" sz="2400" smtClean="0"/>
              <a:t>Các mô </a:t>
            </a:r>
            <a:r>
              <a:rPr lang="en-US" sz="2400" smtClean="0"/>
              <a:t>hình </a:t>
            </a:r>
            <a:r>
              <a:rPr lang="en-US" sz="2400" smtClean="0"/>
              <a:t>chất </a:t>
            </a:r>
            <a:r>
              <a:rPr lang="en-US" sz="2400" smtClean="0"/>
              <a:t>lượng PM ra đời là để làm việc này.</a:t>
            </a:r>
            <a:endParaRPr lang="en-US" sz="2400" smtClean="0"/>
          </a:p>
        </p:txBody>
      </p:sp>
      <p:sp>
        <p:nvSpPr>
          <p:cNvPr id="5" name="Slide Number Placeholder 4"/>
          <p:cNvSpPr>
            <a:spLocks noGrp="1"/>
          </p:cNvSpPr>
          <p:nvPr>
            <p:ph type="sldNum" sz="quarter" idx="4"/>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chất lượng cho PM</a:t>
            </a:r>
            <a:endParaRPr lang="en-US"/>
          </a:p>
        </p:txBody>
      </p:sp>
      <p:sp>
        <p:nvSpPr>
          <p:cNvPr id="3" name="Content Placeholder 2"/>
          <p:cNvSpPr>
            <a:spLocks noGrp="1"/>
          </p:cNvSpPr>
          <p:nvPr>
            <p:ph idx="1"/>
          </p:nvPr>
        </p:nvSpPr>
        <p:spPr>
          <a:xfrm>
            <a:off x="0" y="609600"/>
            <a:ext cx="9144000" cy="6248400"/>
          </a:xfrm>
        </p:spPr>
        <p:txBody>
          <a:bodyPr/>
          <a:lstStyle/>
          <a:p>
            <a:r>
              <a:rPr lang="en-US" smtClean="0"/>
              <a:t>Vai trò của các mô hình chất lượng:</a:t>
            </a:r>
          </a:p>
          <a:p>
            <a:pPr marL="971550" lvl="1" indent="-514350">
              <a:buFont typeface="+mj-lt"/>
              <a:buAutoNum type="arabicPeriod"/>
            </a:pPr>
            <a:r>
              <a:rPr lang="en-US" smtClean="0">
                <a:solidFill>
                  <a:srgbClr val="FF0000"/>
                </a:solidFill>
                <a:effectLst>
                  <a:outerShdw blurRad="38100" dist="38100" dir="2700000" algn="tl">
                    <a:srgbClr val="000000">
                      <a:alpha val="43137"/>
                    </a:srgbClr>
                  </a:outerShdw>
                </a:effectLst>
              </a:rPr>
              <a:t>Chuẩn hoá</a:t>
            </a:r>
            <a:r>
              <a:rPr lang="en-US" smtClean="0"/>
              <a:t> yêu cầu chất lượng cho PM thành các </a:t>
            </a:r>
            <a:r>
              <a:rPr lang="en-US" smtClean="0">
                <a:solidFill>
                  <a:srgbClr val="FF0000"/>
                </a:solidFill>
              </a:rPr>
              <a:t>yếu tố chất lượng</a:t>
            </a:r>
            <a:r>
              <a:rPr lang="en-US" smtClean="0"/>
              <a:t> có định nghĩa (external quaility factor / characteristic) để tránh trùng lặp, mâu thuẩn, hiểu lầm.</a:t>
            </a:r>
          </a:p>
          <a:p>
            <a:pPr marL="971550" lvl="1" indent="-514350">
              <a:buFont typeface="+mj-lt"/>
              <a:buAutoNum type="arabicPeriod"/>
            </a:pPr>
            <a:r>
              <a:rPr lang="en-US" smtClean="0">
                <a:solidFill>
                  <a:srgbClr val="FF0000"/>
                </a:solidFill>
                <a:effectLst>
                  <a:outerShdw blurRad="38100" dist="38100" dir="2700000" algn="tl">
                    <a:srgbClr val="000000">
                      <a:alpha val="43137"/>
                    </a:srgbClr>
                  </a:outerShdw>
                </a:effectLst>
              </a:rPr>
              <a:t>Ánh xạ</a:t>
            </a:r>
            <a:r>
              <a:rPr lang="en-US" smtClean="0"/>
              <a:t> mỗi yếu tố chất </a:t>
            </a:r>
            <a:r>
              <a:rPr lang="en-US" smtClean="0"/>
              <a:t>lượng này </a:t>
            </a:r>
            <a:r>
              <a:rPr lang="en-US" smtClean="0"/>
              <a:t>thành các đặc tính khả </a:t>
            </a:r>
            <a:r>
              <a:rPr lang="en-US" smtClean="0"/>
              <a:t>thi bên </a:t>
            </a:r>
            <a:r>
              <a:rPr lang="en-US" smtClean="0"/>
              <a:t>trong </a:t>
            </a:r>
            <a:r>
              <a:rPr lang="en-US" smtClean="0"/>
              <a:t>PM (</a:t>
            </a:r>
            <a:r>
              <a:rPr lang="en-US" smtClean="0"/>
              <a:t>internal quality factors / attributes) </a:t>
            </a:r>
            <a:r>
              <a:rPr lang="en-US" smtClean="0"/>
              <a:t>để cài đặt</a:t>
            </a:r>
            <a:r>
              <a:rPr lang="en-US" smtClean="0"/>
              <a:t>.</a:t>
            </a:r>
            <a:endParaRPr lang="en-US" smtClean="0"/>
          </a:p>
          <a:p>
            <a:r>
              <a:rPr lang="en-US" smtClean="0"/>
              <a:t>Bằng các mô hình này, người phát triển có thể “</a:t>
            </a:r>
            <a:r>
              <a:rPr lang="en-US" smtClean="0">
                <a:solidFill>
                  <a:srgbClr val="C00000"/>
                </a:solidFill>
              </a:rPr>
              <a:t>tự đo được</a:t>
            </a:r>
            <a:r>
              <a:rPr lang="en-US" smtClean="0"/>
              <a:t>” chất lượng của PM do mình tạo ra.</a:t>
            </a:r>
          </a:p>
          <a:p>
            <a:pPr lvl="1"/>
            <a:r>
              <a:rPr lang="en-US" sz="2400" smtClean="0">
                <a:solidFill>
                  <a:srgbClr val="FF0000"/>
                </a:solidFill>
              </a:rPr>
              <a:t>SQuaRE</a:t>
            </a:r>
            <a:r>
              <a:rPr lang="en-US" sz="2400" smtClean="0"/>
              <a:t> = </a:t>
            </a:r>
            <a:r>
              <a:rPr lang="en-US" sz="2400" smtClean="0">
                <a:solidFill>
                  <a:srgbClr val="FF0000"/>
                </a:solidFill>
              </a:rPr>
              <a:t>S</a:t>
            </a:r>
            <a:r>
              <a:rPr lang="en-US" sz="2400" smtClean="0"/>
              <a:t>w </a:t>
            </a:r>
            <a:r>
              <a:rPr lang="en-US" sz="2400" smtClean="0">
                <a:solidFill>
                  <a:srgbClr val="FF0000"/>
                </a:solidFill>
              </a:rPr>
              <a:t>Qua</a:t>
            </a:r>
            <a:r>
              <a:rPr lang="en-US" sz="2400" smtClean="0"/>
              <a:t>lity </a:t>
            </a:r>
            <a:r>
              <a:rPr lang="en-US" sz="2400" smtClean="0">
                <a:solidFill>
                  <a:srgbClr val="FF0000"/>
                </a:solidFill>
              </a:rPr>
              <a:t>R</a:t>
            </a:r>
            <a:r>
              <a:rPr lang="en-US" sz="2400" smtClean="0"/>
              <a:t>equirement </a:t>
            </a:r>
            <a:r>
              <a:rPr lang="en-US" sz="2400" smtClean="0"/>
              <a:t>&amp; </a:t>
            </a:r>
            <a:r>
              <a:rPr lang="en-US" sz="2400" smtClean="0">
                <a:solidFill>
                  <a:srgbClr val="FF0000"/>
                </a:solidFill>
              </a:rPr>
              <a:t>E</a:t>
            </a:r>
            <a:r>
              <a:rPr lang="en-US" sz="2400" smtClean="0"/>
              <a:t>valuation.</a:t>
            </a:r>
          </a:p>
          <a:p>
            <a:r>
              <a:rPr lang="en-US" smtClean="0"/>
              <a:t>Các mô hình chất lượng PM trong lịch sử :</a:t>
            </a:r>
          </a:p>
          <a:p>
            <a:pPr lvl="1"/>
            <a:r>
              <a:rPr lang="en-US" smtClean="0"/>
              <a:t>McCall (1977) </a:t>
            </a:r>
            <a:r>
              <a:rPr lang="en-US" smtClean="0">
                <a:sym typeface="Wingdings" pitchFamily="2" charset="2"/>
              </a:rPr>
              <a:t></a:t>
            </a:r>
            <a:r>
              <a:rPr lang="en-US" smtClean="0"/>
              <a:t> B. Boelm(1979) </a:t>
            </a:r>
            <a:r>
              <a:rPr lang="en-US" smtClean="0">
                <a:sym typeface="Wingdings" pitchFamily="2" charset="2"/>
              </a:rPr>
              <a:t></a:t>
            </a:r>
            <a:r>
              <a:rPr lang="en-US" smtClean="0"/>
              <a:t> ISO 9126 (2000) </a:t>
            </a:r>
            <a:r>
              <a:rPr lang="en-US" smtClean="0">
                <a:sym typeface="Wingdings" pitchFamily="2" charset="2"/>
              </a:rPr>
              <a:t></a:t>
            </a:r>
            <a:r>
              <a:rPr lang="en-US" smtClean="0"/>
              <a:t> ISO 25010 (2008) </a:t>
            </a:r>
            <a:r>
              <a:rPr lang="en-US" smtClean="0">
                <a:sym typeface="Wingdings" pitchFamily="2" charset="2"/>
              </a:rPr>
              <a:t></a:t>
            </a:r>
            <a:r>
              <a:rPr lang="en-US" smtClean="0"/>
              <a:t> SQuaRE (2010),…</a:t>
            </a:r>
            <a:endParaRPr lang="en-US"/>
          </a:p>
        </p:txBody>
      </p:sp>
      <p:sp>
        <p:nvSpPr>
          <p:cNvPr id="5" name="Slide Number Placeholder 4"/>
          <p:cNvSpPr>
            <a:spLocks noGrp="1"/>
          </p:cNvSpPr>
          <p:nvPr>
            <p:ph type="sldNum" sz="quarter" idx="4"/>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Mc.Call (1977)</a:t>
            </a:r>
            <a:endParaRPr lang="en-US"/>
          </a:p>
        </p:txBody>
      </p:sp>
      <p:sp>
        <p:nvSpPr>
          <p:cNvPr id="9" name="Content Placeholder 2"/>
          <p:cNvSpPr>
            <a:spLocks noGrp="1"/>
          </p:cNvSpPr>
          <p:nvPr>
            <p:ph idx="1"/>
          </p:nvPr>
        </p:nvSpPr>
        <p:spPr>
          <a:xfrm>
            <a:off x="0" y="3048000"/>
            <a:ext cx="9144000" cy="3810000"/>
          </a:xfrm>
        </p:spPr>
        <p:txBody>
          <a:bodyPr/>
          <a:lstStyle/>
          <a:p>
            <a:r>
              <a:rPr lang="en-US" smtClean="0"/>
              <a:t>Các yếu tố chất lượng (Quality factors) được đưa ra từ 3 khía cạnh: </a:t>
            </a:r>
            <a:r>
              <a:rPr lang="en-US" smtClean="0">
                <a:solidFill>
                  <a:srgbClr val="0000CC"/>
                </a:solidFill>
                <a:effectLst>
                  <a:outerShdw blurRad="38100" dist="38100" dir="2700000" algn="tl">
                    <a:srgbClr val="000000">
                      <a:alpha val="43137"/>
                    </a:srgbClr>
                  </a:outerShdw>
                </a:effectLst>
              </a:rPr>
              <a:t>chuyển giao</a:t>
            </a:r>
            <a:r>
              <a:rPr lang="en-US" smtClean="0"/>
              <a:t>, </a:t>
            </a:r>
            <a:r>
              <a:rPr lang="en-US" smtClean="0">
                <a:solidFill>
                  <a:schemeClr val="accent6">
                    <a:lumMod val="75000"/>
                  </a:schemeClr>
                </a:solidFill>
                <a:effectLst>
                  <a:outerShdw blurRad="38100" dist="38100" dir="2700000" algn="tl">
                    <a:srgbClr val="000000">
                      <a:alpha val="43137"/>
                    </a:srgbClr>
                  </a:outerShdw>
                </a:effectLst>
              </a:rPr>
              <a:t>vận hành </a:t>
            </a:r>
            <a:r>
              <a:rPr lang="en-US" smtClean="0"/>
              <a:t>và </a:t>
            </a:r>
            <a:r>
              <a:rPr lang="en-US" smtClean="0">
                <a:solidFill>
                  <a:srgbClr val="FF0000"/>
                </a:solidFill>
                <a:effectLst>
                  <a:outerShdw blurRad="38100" dist="38100" dir="2700000" algn="tl">
                    <a:srgbClr val="000000">
                      <a:alpha val="43137"/>
                    </a:srgbClr>
                  </a:outerShdw>
                </a:effectLst>
              </a:rPr>
              <a:t>cập nhật</a:t>
            </a:r>
            <a:r>
              <a:rPr lang="en-US" smtClean="0"/>
              <a:t>.</a:t>
            </a:r>
          </a:p>
          <a:p>
            <a:pPr lvl="1"/>
            <a:r>
              <a:rPr lang="en-US" smtClean="0"/>
              <a:t>Là 3 khía cạnh có tác động lớn đến việc sử dụng PM</a:t>
            </a:r>
          </a:p>
          <a:p>
            <a:r>
              <a:rPr lang="en-US" smtClean="0"/>
              <a:t>Quality factors được định nghĩa cho Dev &amp; users</a:t>
            </a:r>
          </a:p>
          <a:p>
            <a:r>
              <a:rPr lang="en-US" smtClean="0"/>
              <a:t>Quality factors được “phiên dịch” thành quality criteria để Dev hiện thực được trên PM.</a:t>
            </a:r>
            <a:endParaRPr lang="en-US"/>
          </a:p>
        </p:txBody>
      </p:sp>
      <p:sp>
        <p:nvSpPr>
          <p:cNvPr id="18" name="Slide Number Placeholder 17"/>
          <p:cNvSpPr>
            <a:spLocks noGrp="1"/>
          </p:cNvSpPr>
          <p:nvPr>
            <p:ph type="sldNum" sz="quarter" idx="4"/>
          </p:nvPr>
        </p:nvSpPr>
        <p:spPr/>
        <p:txBody>
          <a:bodyPr/>
          <a:lstStyle/>
          <a:p>
            <a:fld id="{B6F15528-21DE-4FAA-801E-634DDDAF4B2B}" type="slidenum">
              <a:rPr lang="en-US" smtClean="0"/>
              <a:pPr/>
              <a:t>26</a:t>
            </a:fld>
            <a:endParaRPr lang="en-US"/>
          </a:p>
        </p:txBody>
      </p:sp>
      <p:grpSp>
        <p:nvGrpSpPr>
          <p:cNvPr id="3" name="Group 17"/>
          <p:cNvGrpSpPr/>
          <p:nvPr/>
        </p:nvGrpSpPr>
        <p:grpSpPr>
          <a:xfrm>
            <a:off x="1066800" y="848380"/>
            <a:ext cx="6477000" cy="2047220"/>
            <a:chOff x="1828800" y="1143000"/>
            <a:chExt cx="6477000" cy="2047220"/>
          </a:xfrm>
        </p:grpSpPr>
        <p:sp>
          <p:nvSpPr>
            <p:cNvPr id="10" name="Right Arrow 9"/>
            <p:cNvSpPr/>
            <p:nvPr/>
          </p:nvSpPr>
          <p:spPr>
            <a:xfrm>
              <a:off x="1828800" y="2286000"/>
              <a:ext cx="2667000" cy="457200"/>
            </a:xfrm>
            <a:prstGeom prst="rightArrow">
              <a:avLst/>
            </a:prstGeom>
            <a:solidFill>
              <a:schemeClr val="bg1"/>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572000" y="2286000"/>
              <a:ext cx="3733800" cy="457200"/>
            </a:xfrm>
            <a:prstGeom prst="rightArrow">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ular Arrow 11"/>
            <p:cNvSpPr/>
            <p:nvPr/>
          </p:nvSpPr>
          <p:spPr>
            <a:xfrm>
              <a:off x="3733800" y="1600200"/>
              <a:ext cx="1295400" cy="13716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2133600" y="2667000"/>
              <a:ext cx="1726755" cy="523220"/>
            </a:xfrm>
            <a:prstGeom prst="rect">
              <a:avLst/>
            </a:prstGeom>
            <a:noFill/>
          </p:spPr>
          <p:txBody>
            <a:bodyPr wrap="none" rtlCol="0">
              <a:spAutoFit/>
            </a:bodyPr>
            <a:lstStyle/>
            <a:p>
              <a:r>
                <a:rPr lang="en-US" sz="2800">
                  <a:latin typeface="Arial Unicode MS" pitchFamily="34" charset="-128"/>
                  <a:ea typeface="Arial Unicode MS" pitchFamily="34" charset="-128"/>
                  <a:cs typeface="Arial Unicode MS" pitchFamily="34" charset="-128"/>
                </a:rPr>
                <a:t>Xây dựng</a:t>
              </a:r>
            </a:p>
          </p:txBody>
        </p:sp>
        <p:sp>
          <p:nvSpPr>
            <p:cNvPr id="14" name="TextBox 13"/>
            <p:cNvSpPr txBox="1"/>
            <p:nvPr/>
          </p:nvSpPr>
          <p:spPr>
            <a:xfrm>
              <a:off x="4800600" y="2667000"/>
              <a:ext cx="3368230" cy="523220"/>
            </a:xfrm>
            <a:prstGeom prst="rect">
              <a:avLst/>
            </a:prstGeom>
            <a:noFill/>
          </p:spPr>
          <p:txBody>
            <a:bodyPr wrap="none" rtlCol="0">
              <a:spAutoFit/>
            </a:bodyPr>
            <a:lstStyle/>
            <a:p>
              <a:r>
                <a:rPr lang="en-US" sz="2800">
                  <a:solidFill>
                    <a:schemeClr val="accent2">
                      <a:lumMod val="50000"/>
                    </a:schemeClr>
                  </a:solidFill>
                  <a:latin typeface="Arial Unicode MS" pitchFamily="34" charset="-128"/>
                  <a:ea typeface="Arial Unicode MS" pitchFamily="34" charset="-128"/>
                  <a:cs typeface="Arial Unicode MS" pitchFamily="34" charset="-128"/>
                </a:rPr>
                <a:t>Sử dụng (vận hành)</a:t>
              </a:r>
            </a:p>
          </p:txBody>
        </p:sp>
        <p:sp>
          <p:nvSpPr>
            <p:cNvPr id="15" name="TextBox 14"/>
            <p:cNvSpPr txBox="1"/>
            <p:nvPr/>
          </p:nvSpPr>
          <p:spPr>
            <a:xfrm>
              <a:off x="3276600" y="1143000"/>
              <a:ext cx="2206053" cy="523220"/>
            </a:xfrm>
            <a:prstGeom prst="rect">
              <a:avLst/>
            </a:prstGeom>
            <a:noFill/>
          </p:spPr>
          <p:txBody>
            <a:bodyPr wrap="none" rtlCol="0">
              <a:spAutoFit/>
            </a:bodyPr>
            <a:lstStyle/>
            <a:p>
              <a:r>
                <a:rPr lang="en-US" sz="2800">
                  <a:solidFill>
                    <a:srgbClr val="002060"/>
                  </a:solidFill>
                  <a:latin typeface="Arial Unicode MS" pitchFamily="34" charset="-128"/>
                  <a:ea typeface="Arial Unicode MS" pitchFamily="34" charset="-128"/>
                  <a:cs typeface="Arial Unicode MS" pitchFamily="34" charset="-128"/>
                </a:rPr>
                <a:t>Chuyển giao</a:t>
              </a:r>
            </a:p>
          </p:txBody>
        </p:sp>
        <p:sp>
          <p:nvSpPr>
            <p:cNvPr id="16" name="Curved Down Arrow 15"/>
            <p:cNvSpPr/>
            <p:nvPr/>
          </p:nvSpPr>
          <p:spPr>
            <a:xfrm>
              <a:off x="6324600" y="1752600"/>
              <a:ext cx="990600" cy="5334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6051198" y="1143000"/>
              <a:ext cx="1645002" cy="523220"/>
            </a:xfrm>
            <a:prstGeom prst="rect">
              <a:avLst/>
            </a:prstGeom>
            <a:noFill/>
          </p:spPr>
          <p:txBody>
            <a:bodyPr wrap="none" rtlCol="0">
              <a:spAutoFit/>
            </a:bodyPr>
            <a:lstStyle/>
            <a:p>
              <a:r>
                <a:rPr lang="en-US" sz="2800">
                  <a:solidFill>
                    <a:srgbClr val="C00000"/>
                  </a:solidFill>
                  <a:latin typeface="Arial Unicode MS" pitchFamily="34" charset="-128"/>
                  <a:ea typeface="Arial Unicode MS" pitchFamily="34" charset="-128"/>
                  <a:cs typeface="Arial Unicode MS" pitchFamily="34" charset="-128"/>
                </a:rPr>
                <a:t>Cập nhật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 calcmode="lin" valueType="num">
                                      <p:cBhvr additive="base">
                                        <p:cTn id="16"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 calcmode="lin" valueType="num">
                                      <p:cBhvr additive="base">
                                        <p:cTn id="28"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t>Mc.Call: </a:t>
            </a:r>
            <a:r>
              <a:rPr lang="en-US" smtClean="0">
                <a:solidFill>
                  <a:srgbClr val="FF0000"/>
                </a:solidFill>
              </a:rPr>
              <a:t>Quality factors</a:t>
            </a:r>
            <a:endParaRPr lang="en-US">
              <a:solidFill>
                <a:srgbClr val="FF0000"/>
              </a:solidFill>
            </a:endParaRPr>
          </a:p>
        </p:txBody>
      </p:sp>
      <p:pic>
        <p:nvPicPr>
          <p:cNvPr id="7" name="Picture 4"/>
          <p:cNvPicPr>
            <a:picLocks noChangeAspect="1" noChangeArrowheads="1"/>
          </p:cNvPicPr>
          <p:nvPr/>
        </p:nvPicPr>
        <p:blipFill>
          <a:blip r:embed="rId2"/>
          <a:srcRect/>
          <a:stretch>
            <a:fillRect/>
          </a:stretch>
        </p:blipFill>
        <p:spPr bwMode="auto">
          <a:xfrm>
            <a:off x="914400" y="914400"/>
            <a:ext cx="7391400" cy="5181600"/>
          </a:xfrm>
          <a:prstGeom prst="rect">
            <a:avLst/>
          </a:prstGeom>
          <a:noFill/>
          <a:ln w="9525">
            <a:noFill/>
            <a:miter lim="800000"/>
            <a:headEnd/>
            <a:tailEnd/>
          </a:ln>
        </p:spPr>
      </p:pic>
      <p:sp>
        <p:nvSpPr>
          <p:cNvPr id="6" name="Rectangle 5"/>
          <p:cNvSpPr/>
          <p:nvPr/>
        </p:nvSpPr>
        <p:spPr>
          <a:xfrm>
            <a:off x="1600200" y="5867400"/>
            <a:ext cx="64770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Quality </a:t>
            </a:r>
            <a:r>
              <a:rPr lang="en-US" sz="2800" smtClean="0"/>
              <a:t>factors </a:t>
            </a:r>
            <a:r>
              <a:rPr lang="en-US" sz="2800"/>
              <a:t>= </a:t>
            </a:r>
            <a:r>
              <a:rPr lang="en-US" sz="2800" smtClean="0"/>
              <a:t>External </a:t>
            </a:r>
            <a:r>
              <a:rPr lang="en-US" sz="2800"/>
              <a:t>quality factors</a:t>
            </a:r>
          </a:p>
        </p:txBody>
      </p:sp>
      <p:sp>
        <p:nvSpPr>
          <p:cNvPr id="9" name="Slide Number Placeholder 8"/>
          <p:cNvSpPr>
            <a:spLocks noGrp="1"/>
          </p:cNvSpPr>
          <p:nvPr>
            <p:ph type="sldNum" sz="quarter" idx="4"/>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Mc.Call: </a:t>
            </a:r>
            <a:r>
              <a:rPr lang="en-US" smtClean="0">
                <a:solidFill>
                  <a:srgbClr val="0000CC"/>
                </a:solidFill>
              </a:rPr>
              <a:t>Mapping</a:t>
            </a:r>
            <a:endParaRPr lang="en-US">
              <a:solidFill>
                <a:srgbClr val="0000CC"/>
              </a:solidFill>
            </a:endParaRPr>
          </a:p>
        </p:txBody>
      </p:sp>
      <p:sp>
        <p:nvSpPr>
          <p:cNvPr id="41" name="Slide Number Placeholder 40"/>
          <p:cNvSpPr>
            <a:spLocks noGrp="1"/>
          </p:cNvSpPr>
          <p:nvPr>
            <p:ph type="sldNum" sz="quarter" idx="4"/>
          </p:nvPr>
        </p:nvSpPr>
        <p:spPr/>
        <p:txBody>
          <a:bodyPr/>
          <a:lstStyle/>
          <a:p>
            <a:fld id="{B6F15528-21DE-4FAA-801E-634DDDAF4B2B}" type="slidenum">
              <a:rPr lang="en-US" smtClean="0"/>
              <a:pPr/>
              <a:t>28</a:t>
            </a:fld>
            <a:endParaRPr lang="en-US"/>
          </a:p>
        </p:txBody>
      </p:sp>
      <p:grpSp>
        <p:nvGrpSpPr>
          <p:cNvPr id="3" name="Group 23"/>
          <p:cNvGrpSpPr/>
          <p:nvPr/>
        </p:nvGrpSpPr>
        <p:grpSpPr>
          <a:xfrm>
            <a:off x="5495845" y="1714410"/>
            <a:ext cx="2602379" cy="4686390"/>
            <a:chOff x="857224" y="1643050"/>
            <a:chExt cx="2602379" cy="4686390"/>
          </a:xfrm>
        </p:grpSpPr>
        <p:sp>
          <p:nvSpPr>
            <p:cNvPr id="6" name="TextBox 5"/>
            <p:cNvSpPr txBox="1"/>
            <p:nvPr/>
          </p:nvSpPr>
          <p:spPr>
            <a:xfrm>
              <a:off x="857224" y="1643050"/>
              <a:ext cx="1585690" cy="400110"/>
            </a:xfrm>
            <a:prstGeom prst="rect">
              <a:avLst/>
            </a:prstGeom>
            <a:noFill/>
          </p:spPr>
          <p:txBody>
            <a:bodyPr wrap="none" rtlCol="0">
              <a:spAutoFit/>
            </a:bodyPr>
            <a:lstStyle/>
            <a:p>
              <a:r>
                <a:rPr lang="en-US" sz="2000" b="1">
                  <a:solidFill>
                    <a:srgbClr val="0000CC"/>
                  </a:solidFill>
                </a:rPr>
                <a:t>Traceability</a:t>
              </a:r>
            </a:p>
          </p:txBody>
        </p:sp>
        <p:sp>
          <p:nvSpPr>
            <p:cNvPr id="7" name="TextBox 6"/>
            <p:cNvSpPr txBox="1"/>
            <p:nvPr/>
          </p:nvSpPr>
          <p:spPr>
            <a:xfrm>
              <a:off x="857224" y="2032712"/>
              <a:ext cx="1891865" cy="400110"/>
            </a:xfrm>
            <a:prstGeom prst="rect">
              <a:avLst/>
            </a:prstGeom>
            <a:noFill/>
          </p:spPr>
          <p:txBody>
            <a:bodyPr wrap="none" rtlCol="0">
              <a:spAutoFit/>
            </a:bodyPr>
            <a:lstStyle/>
            <a:p>
              <a:r>
                <a:rPr lang="en-US" sz="2000" b="1">
                  <a:solidFill>
                    <a:srgbClr val="0000CC"/>
                  </a:solidFill>
                </a:rPr>
                <a:t>Completeness</a:t>
              </a:r>
            </a:p>
          </p:txBody>
        </p:sp>
        <p:sp>
          <p:nvSpPr>
            <p:cNvPr id="8" name="TextBox 7"/>
            <p:cNvSpPr txBox="1"/>
            <p:nvPr/>
          </p:nvSpPr>
          <p:spPr>
            <a:xfrm>
              <a:off x="857224" y="2422374"/>
              <a:ext cx="1624163" cy="400110"/>
            </a:xfrm>
            <a:prstGeom prst="rect">
              <a:avLst/>
            </a:prstGeom>
            <a:noFill/>
          </p:spPr>
          <p:txBody>
            <a:bodyPr wrap="none" rtlCol="0">
              <a:spAutoFit/>
            </a:bodyPr>
            <a:lstStyle/>
            <a:p>
              <a:r>
                <a:rPr lang="en-US" sz="2000" b="1">
                  <a:solidFill>
                    <a:srgbClr val="0000CC"/>
                  </a:solidFill>
                </a:rPr>
                <a:t>Consistency</a:t>
              </a:r>
            </a:p>
          </p:txBody>
        </p:sp>
        <p:sp>
          <p:nvSpPr>
            <p:cNvPr id="9" name="TextBox 8"/>
            <p:cNvSpPr txBox="1"/>
            <p:nvPr/>
          </p:nvSpPr>
          <p:spPr>
            <a:xfrm>
              <a:off x="857224" y="2812036"/>
              <a:ext cx="1301959" cy="400110"/>
            </a:xfrm>
            <a:prstGeom prst="rect">
              <a:avLst/>
            </a:prstGeom>
            <a:noFill/>
          </p:spPr>
          <p:txBody>
            <a:bodyPr wrap="none" rtlCol="0">
              <a:spAutoFit/>
            </a:bodyPr>
            <a:lstStyle/>
            <a:p>
              <a:r>
                <a:rPr lang="en-US" sz="2000" b="1">
                  <a:solidFill>
                    <a:srgbClr val="0000CC"/>
                  </a:solidFill>
                </a:rPr>
                <a:t>Accuracy</a:t>
              </a:r>
            </a:p>
          </p:txBody>
        </p:sp>
        <p:sp>
          <p:nvSpPr>
            <p:cNvPr id="10" name="TextBox 9"/>
            <p:cNvSpPr txBox="1"/>
            <p:nvPr/>
          </p:nvSpPr>
          <p:spPr>
            <a:xfrm>
              <a:off x="857224" y="3201698"/>
              <a:ext cx="2044855" cy="400110"/>
            </a:xfrm>
            <a:prstGeom prst="rect">
              <a:avLst/>
            </a:prstGeom>
            <a:noFill/>
          </p:spPr>
          <p:txBody>
            <a:bodyPr wrap="none" rtlCol="0">
              <a:spAutoFit/>
            </a:bodyPr>
            <a:lstStyle/>
            <a:p>
              <a:r>
                <a:rPr lang="en-US" sz="2000" b="1">
                  <a:solidFill>
                    <a:srgbClr val="0000CC"/>
                  </a:solidFill>
                </a:rPr>
                <a:t>Error tolerance</a:t>
              </a:r>
            </a:p>
          </p:txBody>
        </p:sp>
        <p:sp>
          <p:nvSpPr>
            <p:cNvPr id="11" name="TextBox 10"/>
            <p:cNvSpPr txBox="1"/>
            <p:nvPr/>
          </p:nvSpPr>
          <p:spPr>
            <a:xfrm>
              <a:off x="857224" y="3591360"/>
              <a:ext cx="2555892" cy="400110"/>
            </a:xfrm>
            <a:prstGeom prst="rect">
              <a:avLst/>
            </a:prstGeom>
            <a:noFill/>
          </p:spPr>
          <p:txBody>
            <a:bodyPr wrap="none" rtlCol="0">
              <a:spAutoFit/>
            </a:bodyPr>
            <a:lstStyle/>
            <a:p>
              <a:r>
                <a:rPr lang="en-US" sz="2000" b="1">
                  <a:solidFill>
                    <a:srgbClr val="0000CC"/>
                  </a:solidFill>
                </a:rPr>
                <a:t>Execution efficiency</a:t>
              </a:r>
            </a:p>
          </p:txBody>
        </p:sp>
        <p:sp>
          <p:nvSpPr>
            <p:cNvPr id="12" name="TextBox 11"/>
            <p:cNvSpPr txBox="1"/>
            <p:nvPr/>
          </p:nvSpPr>
          <p:spPr>
            <a:xfrm>
              <a:off x="857224" y="3981022"/>
              <a:ext cx="2302425" cy="400110"/>
            </a:xfrm>
            <a:prstGeom prst="rect">
              <a:avLst/>
            </a:prstGeom>
            <a:noFill/>
          </p:spPr>
          <p:txBody>
            <a:bodyPr wrap="none" rtlCol="0">
              <a:spAutoFit/>
            </a:bodyPr>
            <a:lstStyle/>
            <a:p>
              <a:r>
                <a:rPr lang="en-US" sz="2000" b="1">
                  <a:solidFill>
                    <a:srgbClr val="0000CC"/>
                  </a:solidFill>
                </a:rPr>
                <a:t>Storage efficiency</a:t>
              </a:r>
            </a:p>
          </p:txBody>
        </p:sp>
        <p:sp>
          <p:nvSpPr>
            <p:cNvPr id="13" name="TextBox 12"/>
            <p:cNvSpPr txBox="1"/>
            <p:nvPr/>
          </p:nvSpPr>
          <p:spPr>
            <a:xfrm>
              <a:off x="857224" y="4370684"/>
              <a:ext cx="1935145" cy="400110"/>
            </a:xfrm>
            <a:prstGeom prst="rect">
              <a:avLst/>
            </a:prstGeom>
            <a:noFill/>
          </p:spPr>
          <p:txBody>
            <a:bodyPr wrap="none" rtlCol="0">
              <a:spAutoFit/>
            </a:bodyPr>
            <a:lstStyle/>
            <a:p>
              <a:r>
                <a:rPr lang="en-US" sz="2000" b="1">
                  <a:solidFill>
                    <a:srgbClr val="0000CC"/>
                  </a:solidFill>
                </a:rPr>
                <a:t>Access control</a:t>
              </a:r>
            </a:p>
          </p:txBody>
        </p:sp>
        <p:sp>
          <p:nvSpPr>
            <p:cNvPr id="14" name="TextBox 13"/>
            <p:cNvSpPr txBox="1"/>
            <p:nvPr/>
          </p:nvSpPr>
          <p:spPr>
            <a:xfrm>
              <a:off x="857224" y="4760346"/>
              <a:ext cx="1678665" cy="400110"/>
            </a:xfrm>
            <a:prstGeom prst="rect">
              <a:avLst/>
            </a:prstGeom>
            <a:noFill/>
          </p:spPr>
          <p:txBody>
            <a:bodyPr wrap="none" rtlCol="0">
              <a:spAutoFit/>
            </a:bodyPr>
            <a:lstStyle/>
            <a:p>
              <a:r>
                <a:rPr lang="en-US" sz="2000" b="1">
                  <a:solidFill>
                    <a:srgbClr val="0000CC"/>
                  </a:solidFill>
                </a:rPr>
                <a:t>Access audit</a:t>
              </a:r>
            </a:p>
          </p:txBody>
        </p:sp>
        <p:sp>
          <p:nvSpPr>
            <p:cNvPr id="15" name="TextBox 14"/>
            <p:cNvSpPr txBox="1"/>
            <p:nvPr/>
          </p:nvSpPr>
          <p:spPr>
            <a:xfrm>
              <a:off x="857224" y="5150008"/>
              <a:ext cx="1542410" cy="400110"/>
            </a:xfrm>
            <a:prstGeom prst="rect">
              <a:avLst/>
            </a:prstGeom>
            <a:noFill/>
          </p:spPr>
          <p:txBody>
            <a:bodyPr wrap="none" rtlCol="0">
              <a:spAutoFit/>
            </a:bodyPr>
            <a:lstStyle/>
            <a:p>
              <a:r>
                <a:rPr lang="en-US" sz="2000" b="1">
                  <a:solidFill>
                    <a:srgbClr val="0000CC"/>
                  </a:solidFill>
                </a:rPr>
                <a:t>Operability</a:t>
              </a:r>
            </a:p>
          </p:txBody>
        </p:sp>
        <p:sp>
          <p:nvSpPr>
            <p:cNvPr id="16" name="TextBox 15"/>
            <p:cNvSpPr txBox="1"/>
            <p:nvPr/>
          </p:nvSpPr>
          <p:spPr>
            <a:xfrm>
              <a:off x="857224" y="5539670"/>
              <a:ext cx="1164101" cy="400110"/>
            </a:xfrm>
            <a:prstGeom prst="rect">
              <a:avLst/>
            </a:prstGeom>
            <a:noFill/>
          </p:spPr>
          <p:txBody>
            <a:bodyPr wrap="none" rtlCol="0">
              <a:spAutoFit/>
            </a:bodyPr>
            <a:lstStyle/>
            <a:p>
              <a:r>
                <a:rPr lang="en-US" sz="2000" b="1">
                  <a:solidFill>
                    <a:srgbClr val="0000CC"/>
                  </a:solidFill>
                </a:rPr>
                <a:t>Training</a:t>
              </a:r>
            </a:p>
          </p:txBody>
        </p:sp>
        <p:sp>
          <p:nvSpPr>
            <p:cNvPr id="17" name="TextBox 16"/>
            <p:cNvSpPr txBox="1"/>
            <p:nvPr/>
          </p:nvSpPr>
          <p:spPr>
            <a:xfrm>
              <a:off x="857224" y="5929330"/>
              <a:ext cx="2602379" cy="400110"/>
            </a:xfrm>
            <a:prstGeom prst="rect">
              <a:avLst/>
            </a:prstGeom>
            <a:noFill/>
          </p:spPr>
          <p:txBody>
            <a:bodyPr wrap="none" rtlCol="0">
              <a:spAutoFit/>
            </a:bodyPr>
            <a:lstStyle/>
            <a:p>
              <a:r>
                <a:rPr lang="en-US" sz="2000" b="1">
                  <a:solidFill>
                    <a:srgbClr val="0000CC"/>
                  </a:solidFill>
                </a:rPr>
                <a:t>Communicativeness</a:t>
              </a:r>
            </a:p>
          </p:txBody>
        </p:sp>
      </p:grpSp>
      <p:grpSp>
        <p:nvGrpSpPr>
          <p:cNvPr id="4" name="Group 24"/>
          <p:cNvGrpSpPr/>
          <p:nvPr/>
        </p:nvGrpSpPr>
        <p:grpSpPr>
          <a:xfrm>
            <a:off x="1524000" y="2186486"/>
            <a:ext cx="2304709" cy="3433188"/>
            <a:chOff x="1376614" y="2000240"/>
            <a:chExt cx="2304709" cy="3433188"/>
          </a:xfrm>
        </p:grpSpPr>
        <p:sp>
          <p:nvSpPr>
            <p:cNvPr id="18" name="TextBox 17"/>
            <p:cNvSpPr txBox="1"/>
            <p:nvPr/>
          </p:nvSpPr>
          <p:spPr>
            <a:xfrm>
              <a:off x="1376614" y="2000240"/>
              <a:ext cx="2304709" cy="432792"/>
            </a:xfrm>
            <a:prstGeom prst="ellipse">
              <a:avLst/>
            </a:prstGeom>
            <a:noFill/>
            <a:ln>
              <a:solidFill>
                <a:schemeClr val="tx1"/>
              </a:solidFill>
            </a:ln>
          </p:spPr>
          <p:txBody>
            <a:bodyPr wrap="none" tIns="0" bIns="0" rtlCol="0">
              <a:spAutoFit/>
            </a:bodyPr>
            <a:lstStyle/>
            <a:p>
              <a:r>
                <a:rPr lang="en-US" sz="2000" b="1">
                  <a:solidFill>
                    <a:srgbClr val="FF0000"/>
                  </a:solidFill>
                </a:rPr>
                <a:t>Correctness</a:t>
              </a:r>
            </a:p>
          </p:txBody>
        </p:sp>
        <p:sp>
          <p:nvSpPr>
            <p:cNvPr id="19" name="TextBox 18"/>
            <p:cNvSpPr txBox="1"/>
            <p:nvPr/>
          </p:nvSpPr>
          <p:spPr>
            <a:xfrm>
              <a:off x="1720005" y="2750339"/>
              <a:ext cx="1918712" cy="432792"/>
            </a:xfrm>
            <a:prstGeom prst="ellipse">
              <a:avLst/>
            </a:prstGeom>
            <a:noFill/>
            <a:ln>
              <a:solidFill>
                <a:schemeClr val="tx1"/>
              </a:solidFill>
            </a:ln>
          </p:spPr>
          <p:txBody>
            <a:bodyPr wrap="none" tIns="0" bIns="0" rtlCol="0">
              <a:spAutoFit/>
            </a:bodyPr>
            <a:lstStyle/>
            <a:p>
              <a:r>
                <a:rPr lang="en-US" sz="2000" b="1">
                  <a:solidFill>
                    <a:srgbClr val="FF0000"/>
                  </a:solidFill>
                </a:rPr>
                <a:t>Reliability</a:t>
              </a:r>
            </a:p>
          </p:txBody>
        </p:sp>
        <p:sp>
          <p:nvSpPr>
            <p:cNvPr id="20" name="TextBox 19"/>
            <p:cNvSpPr txBox="1"/>
            <p:nvPr/>
          </p:nvSpPr>
          <p:spPr>
            <a:xfrm>
              <a:off x="1747897" y="3500438"/>
              <a:ext cx="1853343" cy="432792"/>
            </a:xfrm>
            <a:prstGeom prst="ellipse">
              <a:avLst/>
            </a:prstGeom>
            <a:noFill/>
            <a:ln>
              <a:solidFill>
                <a:schemeClr val="tx1"/>
              </a:solidFill>
            </a:ln>
          </p:spPr>
          <p:txBody>
            <a:bodyPr wrap="none" tIns="0" bIns="0" rtlCol="0">
              <a:spAutoFit/>
            </a:bodyPr>
            <a:lstStyle/>
            <a:p>
              <a:r>
                <a:rPr lang="en-US" sz="2000" b="1">
                  <a:solidFill>
                    <a:srgbClr val="FF0000"/>
                  </a:solidFill>
                </a:rPr>
                <a:t>Efficiency</a:t>
              </a:r>
            </a:p>
          </p:txBody>
        </p:sp>
        <p:sp>
          <p:nvSpPr>
            <p:cNvPr id="21" name="TextBox 20"/>
            <p:cNvSpPr txBox="1"/>
            <p:nvPr/>
          </p:nvSpPr>
          <p:spPr>
            <a:xfrm>
              <a:off x="1844013" y="4250537"/>
              <a:ext cx="1720349" cy="432792"/>
            </a:xfrm>
            <a:prstGeom prst="ellipse">
              <a:avLst/>
            </a:prstGeom>
            <a:noFill/>
            <a:ln>
              <a:solidFill>
                <a:schemeClr val="tx1"/>
              </a:solidFill>
            </a:ln>
          </p:spPr>
          <p:txBody>
            <a:bodyPr wrap="none" tIns="0" bIns="0" rtlCol="0">
              <a:spAutoFit/>
            </a:bodyPr>
            <a:lstStyle/>
            <a:p>
              <a:r>
                <a:rPr lang="en-US" sz="2000" b="1">
                  <a:solidFill>
                    <a:srgbClr val="FF0000"/>
                  </a:solidFill>
                </a:rPr>
                <a:t>Integrity</a:t>
              </a:r>
            </a:p>
          </p:txBody>
        </p:sp>
        <p:sp>
          <p:nvSpPr>
            <p:cNvPr id="22" name="TextBox 21"/>
            <p:cNvSpPr txBox="1"/>
            <p:nvPr/>
          </p:nvSpPr>
          <p:spPr>
            <a:xfrm>
              <a:off x="1824969" y="5000636"/>
              <a:ext cx="1733874" cy="432792"/>
            </a:xfrm>
            <a:prstGeom prst="ellipse">
              <a:avLst/>
            </a:prstGeom>
            <a:noFill/>
            <a:ln>
              <a:solidFill>
                <a:schemeClr val="tx1"/>
              </a:solidFill>
            </a:ln>
          </p:spPr>
          <p:txBody>
            <a:bodyPr wrap="none" tIns="0" bIns="0" rtlCol="0">
              <a:spAutoFit/>
            </a:bodyPr>
            <a:lstStyle/>
            <a:p>
              <a:r>
                <a:rPr lang="en-US" sz="2000" b="1">
                  <a:solidFill>
                    <a:srgbClr val="FF0000"/>
                  </a:solidFill>
                </a:rPr>
                <a:t>Usability</a:t>
              </a:r>
            </a:p>
          </p:txBody>
        </p:sp>
      </p:grpSp>
      <p:cxnSp>
        <p:nvCxnSpPr>
          <p:cNvPr id="27" name="Straight Arrow Connector 26"/>
          <p:cNvCxnSpPr/>
          <p:nvPr/>
        </p:nvCxnSpPr>
        <p:spPr>
          <a:xfrm rot="10800000" flipV="1">
            <a:off x="3781333" y="1899075"/>
            <a:ext cx="1714512" cy="51015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3781333" y="2288737"/>
            <a:ext cx="1714512" cy="120495"/>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3781333" y="2409234"/>
            <a:ext cx="1714512" cy="26916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3736215" y="2678400"/>
            <a:ext cx="1759631" cy="480932"/>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V="1">
            <a:off x="3736215" y="3068062"/>
            <a:ext cx="1759631" cy="91270"/>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3736215" y="3159332"/>
            <a:ext cx="1759631" cy="298392"/>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flipV="1">
            <a:off x="3703785" y="3847385"/>
            <a:ext cx="1792060" cy="62045"/>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3703785" y="3909432"/>
            <a:ext cx="1792060" cy="32761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3666457" y="4626710"/>
            <a:ext cx="1829388" cy="32820"/>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a:off x="3666457" y="4659530"/>
            <a:ext cx="1829388" cy="356842"/>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V="1">
            <a:off x="3683659" y="5406033"/>
            <a:ext cx="1812186" cy="3595"/>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3683659" y="5409630"/>
            <a:ext cx="1812186" cy="38606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3683659" y="5409630"/>
            <a:ext cx="1812186" cy="77572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16200000">
            <a:off x="35302" y="3593678"/>
            <a:ext cx="1701107" cy="400110"/>
          </a:xfrm>
          <a:prstGeom prst="rect">
            <a:avLst/>
          </a:prstGeom>
          <a:noFill/>
        </p:spPr>
        <p:txBody>
          <a:bodyPr wrap="none" rtlCol="0">
            <a:spAutoFit/>
          </a:bodyPr>
          <a:lstStyle/>
          <a:p>
            <a:r>
              <a:rPr lang="en-US" sz="2000" b="1">
                <a:latin typeface="Arial Unicode MS" pitchFamily="34" charset="-128"/>
                <a:ea typeface="Arial Unicode MS" pitchFamily="34" charset="-128"/>
                <a:cs typeface="Arial Unicode MS" pitchFamily="34" charset="-128"/>
              </a:rPr>
              <a:t>OPERATION</a:t>
            </a:r>
          </a:p>
        </p:txBody>
      </p:sp>
      <p:sp>
        <p:nvSpPr>
          <p:cNvPr id="44" name="Left Brace 43"/>
          <p:cNvSpPr/>
          <p:nvPr/>
        </p:nvSpPr>
        <p:spPr>
          <a:xfrm>
            <a:off x="1143000" y="1885874"/>
            <a:ext cx="304800" cy="3886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Left-Right Arrow 44"/>
          <p:cNvSpPr/>
          <p:nvPr/>
        </p:nvSpPr>
        <p:spPr>
          <a:xfrm rot="10800000" flipV="1">
            <a:off x="1219200" y="990599"/>
            <a:ext cx="2895600" cy="685800"/>
          </a:xfrm>
          <a:prstGeom prst="leftRightArrow">
            <a:avLst>
              <a:gd name="adj1" fmla="val 58136"/>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Quality Factors</a:t>
            </a:r>
          </a:p>
        </p:txBody>
      </p:sp>
      <p:sp>
        <p:nvSpPr>
          <p:cNvPr id="46" name="Left-Right Arrow 45"/>
          <p:cNvSpPr/>
          <p:nvPr/>
        </p:nvSpPr>
        <p:spPr>
          <a:xfrm>
            <a:off x="5257800" y="990599"/>
            <a:ext cx="3048000" cy="685800"/>
          </a:xfrm>
          <a:prstGeom prst="leftRightArrow">
            <a:avLst>
              <a:gd name="adj1" fmla="val 62203"/>
              <a:gd name="adj2" fmla="val 50000"/>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Quality Criteria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Mc.Call: </a:t>
            </a:r>
            <a:r>
              <a:rPr lang="en-US" smtClean="0">
                <a:solidFill>
                  <a:schemeClr val="tx1"/>
                </a:solidFill>
              </a:rPr>
              <a:t>Mapping</a:t>
            </a:r>
            <a:endParaRPr lang="en-US">
              <a:solidFill>
                <a:schemeClr val="tx1"/>
              </a:solidFill>
            </a:endParaRPr>
          </a:p>
        </p:txBody>
      </p:sp>
      <p:sp>
        <p:nvSpPr>
          <p:cNvPr id="49" name="Slide Number Placeholder 48"/>
          <p:cNvSpPr>
            <a:spLocks noGrp="1"/>
          </p:cNvSpPr>
          <p:nvPr>
            <p:ph type="sldNum" sz="quarter" idx="4"/>
          </p:nvPr>
        </p:nvSpPr>
        <p:spPr/>
        <p:txBody>
          <a:bodyPr/>
          <a:lstStyle/>
          <a:p>
            <a:fld id="{B6F15528-21DE-4FAA-801E-634DDDAF4B2B}" type="slidenum">
              <a:rPr lang="en-US" smtClean="0"/>
              <a:pPr/>
              <a:t>29</a:t>
            </a:fld>
            <a:endParaRPr lang="en-US"/>
          </a:p>
        </p:txBody>
      </p:sp>
      <p:sp>
        <p:nvSpPr>
          <p:cNvPr id="6" name="TextBox 5"/>
          <p:cNvSpPr txBox="1"/>
          <p:nvPr/>
        </p:nvSpPr>
        <p:spPr>
          <a:xfrm>
            <a:off x="5291159" y="1672902"/>
            <a:ext cx="1374094" cy="400110"/>
          </a:xfrm>
          <a:prstGeom prst="rect">
            <a:avLst/>
          </a:prstGeom>
          <a:noFill/>
        </p:spPr>
        <p:txBody>
          <a:bodyPr wrap="none" rtlCol="0">
            <a:spAutoFit/>
          </a:bodyPr>
          <a:lstStyle/>
          <a:p>
            <a:r>
              <a:rPr lang="en-US" sz="2000" b="1">
                <a:solidFill>
                  <a:srgbClr val="0000CC"/>
                </a:solidFill>
              </a:rPr>
              <a:t>Simplicity</a:t>
            </a:r>
          </a:p>
        </p:txBody>
      </p:sp>
      <p:sp>
        <p:nvSpPr>
          <p:cNvPr id="7" name="TextBox 6"/>
          <p:cNvSpPr txBox="1"/>
          <p:nvPr/>
        </p:nvSpPr>
        <p:spPr>
          <a:xfrm>
            <a:off x="5291159" y="2062564"/>
            <a:ext cx="1638590" cy="400110"/>
          </a:xfrm>
          <a:prstGeom prst="rect">
            <a:avLst/>
          </a:prstGeom>
          <a:noFill/>
        </p:spPr>
        <p:txBody>
          <a:bodyPr wrap="none" rtlCol="0">
            <a:spAutoFit/>
          </a:bodyPr>
          <a:lstStyle/>
          <a:p>
            <a:r>
              <a:rPr lang="en-US" sz="2000" b="1">
                <a:solidFill>
                  <a:srgbClr val="0000CC"/>
                </a:solidFill>
              </a:rPr>
              <a:t>Conciseness</a:t>
            </a:r>
          </a:p>
        </p:txBody>
      </p:sp>
      <p:sp>
        <p:nvSpPr>
          <p:cNvPr id="8" name="TextBox 7"/>
          <p:cNvSpPr txBox="1"/>
          <p:nvPr/>
        </p:nvSpPr>
        <p:spPr>
          <a:xfrm>
            <a:off x="5291159" y="2452226"/>
            <a:ext cx="2146742" cy="400110"/>
          </a:xfrm>
          <a:prstGeom prst="rect">
            <a:avLst/>
          </a:prstGeom>
          <a:noFill/>
        </p:spPr>
        <p:txBody>
          <a:bodyPr wrap="none" rtlCol="0">
            <a:spAutoFit/>
          </a:bodyPr>
          <a:lstStyle/>
          <a:p>
            <a:r>
              <a:rPr lang="en-US" sz="2000" b="1">
                <a:solidFill>
                  <a:srgbClr val="0000CC"/>
                </a:solidFill>
              </a:rPr>
              <a:t>Instrumentation</a:t>
            </a:r>
          </a:p>
        </p:txBody>
      </p:sp>
      <p:sp>
        <p:nvSpPr>
          <p:cNvPr id="9" name="TextBox 8"/>
          <p:cNvSpPr txBox="1"/>
          <p:nvPr/>
        </p:nvSpPr>
        <p:spPr>
          <a:xfrm>
            <a:off x="5291159" y="2841888"/>
            <a:ext cx="2521524" cy="400110"/>
          </a:xfrm>
          <a:prstGeom prst="rect">
            <a:avLst/>
          </a:prstGeom>
          <a:noFill/>
        </p:spPr>
        <p:txBody>
          <a:bodyPr wrap="none" rtlCol="0">
            <a:spAutoFit/>
          </a:bodyPr>
          <a:lstStyle/>
          <a:p>
            <a:r>
              <a:rPr lang="en-US" sz="2000" b="1">
                <a:solidFill>
                  <a:srgbClr val="0000CC"/>
                </a:solidFill>
              </a:rPr>
              <a:t>Self-descriptiveness</a:t>
            </a:r>
          </a:p>
        </p:txBody>
      </p:sp>
      <p:sp>
        <p:nvSpPr>
          <p:cNvPr id="10" name="TextBox 9"/>
          <p:cNvSpPr txBox="1"/>
          <p:nvPr/>
        </p:nvSpPr>
        <p:spPr>
          <a:xfrm>
            <a:off x="5291159" y="3231550"/>
            <a:ext cx="1800493" cy="400110"/>
          </a:xfrm>
          <a:prstGeom prst="rect">
            <a:avLst/>
          </a:prstGeom>
          <a:noFill/>
        </p:spPr>
        <p:txBody>
          <a:bodyPr wrap="none" rtlCol="0">
            <a:spAutoFit/>
          </a:bodyPr>
          <a:lstStyle/>
          <a:p>
            <a:r>
              <a:rPr lang="en-US" sz="2000" b="1">
                <a:solidFill>
                  <a:srgbClr val="0000CC"/>
                </a:solidFill>
              </a:rPr>
              <a:t>Expandability</a:t>
            </a:r>
          </a:p>
        </p:txBody>
      </p:sp>
      <p:sp>
        <p:nvSpPr>
          <p:cNvPr id="11" name="TextBox 10"/>
          <p:cNvSpPr txBox="1"/>
          <p:nvPr/>
        </p:nvSpPr>
        <p:spPr>
          <a:xfrm>
            <a:off x="5291159" y="3621212"/>
            <a:ext cx="1449436" cy="400110"/>
          </a:xfrm>
          <a:prstGeom prst="rect">
            <a:avLst/>
          </a:prstGeom>
          <a:noFill/>
        </p:spPr>
        <p:txBody>
          <a:bodyPr wrap="none" rtlCol="0">
            <a:spAutoFit/>
          </a:bodyPr>
          <a:lstStyle/>
          <a:p>
            <a:r>
              <a:rPr lang="en-US" sz="2000" b="1">
                <a:solidFill>
                  <a:srgbClr val="0000CC"/>
                </a:solidFill>
              </a:rPr>
              <a:t>Generality</a:t>
            </a:r>
          </a:p>
        </p:txBody>
      </p:sp>
      <p:sp>
        <p:nvSpPr>
          <p:cNvPr id="12" name="TextBox 11"/>
          <p:cNvSpPr txBox="1"/>
          <p:nvPr/>
        </p:nvSpPr>
        <p:spPr>
          <a:xfrm>
            <a:off x="5291159" y="4315674"/>
            <a:ext cx="1487908" cy="400110"/>
          </a:xfrm>
          <a:prstGeom prst="rect">
            <a:avLst/>
          </a:prstGeom>
          <a:noFill/>
        </p:spPr>
        <p:txBody>
          <a:bodyPr wrap="none" rtlCol="0">
            <a:spAutoFit/>
          </a:bodyPr>
          <a:lstStyle/>
          <a:p>
            <a:r>
              <a:rPr lang="en-US" sz="2000" b="1">
                <a:solidFill>
                  <a:srgbClr val="0000CC"/>
                </a:solidFill>
              </a:rPr>
              <a:t>Modularity</a:t>
            </a:r>
          </a:p>
        </p:txBody>
      </p:sp>
      <p:sp>
        <p:nvSpPr>
          <p:cNvPr id="13" name="TextBox 12"/>
          <p:cNvSpPr txBox="1"/>
          <p:nvPr/>
        </p:nvSpPr>
        <p:spPr>
          <a:xfrm>
            <a:off x="5291159" y="4705336"/>
            <a:ext cx="3624241" cy="400110"/>
          </a:xfrm>
          <a:prstGeom prst="rect">
            <a:avLst/>
          </a:prstGeom>
          <a:noFill/>
        </p:spPr>
        <p:txBody>
          <a:bodyPr wrap="square" rtlCol="0">
            <a:spAutoFit/>
          </a:bodyPr>
          <a:lstStyle/>
          <a:p>
            <a:r>
              <a:rPr lang="en-US" sz="2000" b="1">
                <a:solidFill>
                  <a:srgbClr val="0000CC"/>
                </a:solidFill>
              </a:rPr>
              <a:t>Software-system independence</a:t>
            </a:r>
          </a:p>
        </p:txBody>
      </p:sp>
      <p:sp>
        <p:nvSpPr>
          <p:cNvPr id="14" name="TextBox 13"/>
          <p:cNvSpPr txBox="1"/>
          <p:nvPr/>
        </p:nvSpPr>
        <p:spPr>
          <a:xfrm>
            <a:off x="5291159" y="5094998"/>
            <a:ext cx="2911374" cy="400110"/>
          </a:xfrm>
          <a:prstGeom prst="rect">
            <a:avLst/>
          </a:prstGeom>
          <a:noFill/>
        </p:spPr>
        <p:txBody>
          <a:bodyPr wrap="none" rtlCol="0">
            <a:spAutoFit/>
          </a:bodyPr>
          <a:lstStyle/>
          <a:p>
            <a:r>
              <a:rPr lang="en-US" sz="2000" b="1">
                <a:solidFill>
                  <a:srgbClr val="0000CC"/>
                </a:solidFill>
              </a:rPr>
              <a:t>Machine independence</a:t>
            </a:r>
          </a:p>
        </p:txBody>
      </p:sp>
      <p:sp>
        <p:nvSpPr>
          <p:cNvPr id="15" name="TextBox 14"/>
          <p:cNvSpPr txBox="1"/>
          <p:nvPr/>
        </p:nvSpPr>
        <p:spPr>
          <a:xfrm>
            <a:off x="5291159" y="5484660"/>
            <a:ext cx="3780907" cy="400110"/>
          </a:xfrm>
          <a:prstGeom prst="rect">
            <a:avLst/>
          </a:prstGeom>
          <a:noFill/>
        </p:spPr>
        <p:txBody>
          <a:bodyPr wrap="none" rtlCol="0">
            <a:spAutoFit/>
          </a:bodyPr>
          <a:lstStyle/>
          <a:p>
            <a:r>
              <a:rPr lang="en-US" sz="2000" b="1">
                <a:solidFill>
                  <a:srgbClr val="0000CC"/>
                </a:solidFill>
              </a:rPr>
              <a:t>Communication commonality</a:t>
            </a:r>
          </a:p>
        </p:txBody>
      </p:sp>
      <p:sp>
        <p:nvSpPr>
          <p:cNvPr id="16" name="TextBox 15"/>
          <p:cNvSpPr txBox="1"/>
          <p:nvPr/>
        </p:nvSpPr>
        <p:spPr>
          <a:xfrm>
            <a:off x="5291159" y="5874322"/>
            <a:ext cx="2419252" cy="400110"/>
          </a:xfrm>
          <a:prstGeom prst="rect">
            <a:avLst/>
          </a:prstGeom>
          <a:noFill/>
        </p:spPr>
        <p:txBody>
          <a:bodyPr wrap="none" rtlCol="0">
            <a:spAutoFit/>
          </a:bodyPr>
          <a:lstStyle/>
          <a:p>
            <a:r>
              <a:rPr lang="en-US" sz="2000" b="1">
                <a:solidFill>
                  <a:srgbClr val="0000CC"/>
                </a:solidFill>
              </a:rPr>
              <a:t>Data commonality</a:t>
            </a:r>
          </a:p>
        </p:txBody>
      </p:sp>
      <p:sp>
        <p:nvSpPr>
          <p:cNvPr id="18" name="TextBox 17"/>
          <p:cNvSpPr txBox="1"/>
          <p:nvPr/>
        </p:nvSpPr>
        <p:spPr>
          <a:xfrm>
            <a:off x="1314511" y="1854746"/>
            <a:ext cx="2514600" cy="432792"/>
          </a:xfrm>
          <a:prstGeom prst="ellipse">
            <a:avLst/>
          </a:prstGeom>
          <a:noFill/>
          <a:ln>
            <a:solidFill>
              <a:schemeClr val="tx1"/>
            </a:solidFill>
          </a:ln>
        </p:spPr>
        <p:txBody>
          <a:bodyPr wrap="square" lIns="0" tIns="0" rIns="0" bIns="0" rtlCol="0">
            <a:spAutoFit/>
          </a:bodyPr>
          <a:lstStyle/>
          <a:p>
            <a:r>
              <a:rPr lang="en-US" sz="2000" b="1">
                <a:solidFill>
                  <a:srgbClr val="FF0000"/>
                </a:solidFill>
              </a:rPr>
              <a:t>Maintainability</a:t>
            </a:r>
          </a:p>
        </p:txBody>
      </p:sp>
      <p:sp>
        <p:nvSpPr>
          <p:cNvPr id="19" name="TextBox 18"/>
          <p:cNvSpPr txBox="1"/>
          <p:nvPr/>
        </p:nvSpPr>
        <p:spPr>
          <a:xfrm>
            <a:off x="2140413" y="2438392"/>
            <a:ext cx="1721251" cy="432792"/>
          </a:xfrm>
          <a:prstGeom prst="ellipse">
            <a:avLst/>
          </a:prstGeom>
          <a:noFill/>
          <a:ln>
            <a:solidFill>
              <a:schemeClr val="tx1"/>
            </a:solidFill>
          </a:ln>
        </p:spPr>
        <p:txBody>
          <a:bodyPr wrap="none" lIns="0" tIns="0" rIns="0" bIns="0" rtlCol="0">
            <a:spAutoFit/>
          </a:bodyPr>
          <a:lstStyle/>
          <a:p>
            <a:r>
              <a:rPr lang="en-US" sz="2000" b="1">
                <a:solidFill>
                  <a:srgbClr val="FF0000"/>
                </a:solidFill>
              </a:rPr>
              <a:t>Testability</a:t>
            </a:r>
          </a:p>
        </p:txBody>
      </p:sp>
      <p:sp>
        <p:nvSpPr>
          <p:cNvPr id="20" name="TextBox 19"/>
          <p:cNvSpPr txBox="1"/>
          <p:nvPr/>
        </p:nvSpPr>
        <p:spPr>
          <a:xfrm>
            <a:off x="2216603" y="3081334"/>
            <a:ext cx="1637488" cy="432792"/>
          </a:xfrm>
          <a:prstGeom prst="ellipse">
            <a:avLst/>
          </a:prstGeom>
          <a:noFill/>
          <a:ln>
            <a:solidFill>
              <a:schemeClr val="tx1"/>
            </a:solidFill>
          </a:ln>
        </p:spPr>
        <p:txBody>
          <a:bodyPr wrap="none" lIns="0" tIns="0" rIns="0" bIns="0" rtlCol="0">
            <a:spAutoFit/>
          </a:bodyPr>
          <a:lstStyle/>
          <a:p>
            <a:r>
              <a:rPr lang="en-US" sz="2000" b="1">
                <a:solidFill>
                  <a:srgbClr val="FF0000"/>
                </a:solidFill>
              </a:rPr>
              <a:t>Flexibility</a:t>
            </a:r>
          </a:p>
        </p:txBody>
      </p:sp>
      <p:sp>
        <p:nvSpPr>
          <p:cNvPr id="21" name="TextBox 20"/>
          <p:cNvSpPr txBox="1"/>
          <p:nvPr/>
        </p:nvSpPr>
        <p:spPr>
          <a:xfrm>
            <a:off x="2102724" y="4672608"/>
            <a:ext cx="1763087" cy="432792"/>
          </a:xfrm>
          <a:prstGeom prst="ellipse">
            <a:avLst/>
          </a:prstGeom>
          <a:noFill/>
          <a:ln>
            <a:solidFill>
              <a:schemeClr val="tx1"/>
            </a:solidFill>
          </a:ln>
        </p:spPr>
        <p:txBody>
          <a:bodyPr wrap="none" lIns="0" tIns="0" rIns="0" bIns="0" rtlCol="0">
            <a:spAutoFit/>
          </a:bodyPr>
          <a:lstStyle/>
          <a:p>
            <a:r>
              <a:rPr lang="en-US" sz="2000" b="1">
                <a:solidFill>
                  <a:srgbClr val="FF0000"/>
                </a:solidFill>
              </a:rPr>
              <a:t>Portability</a:t>
            </a:r>
          </a:p>
        </p:txBody>
      </p:sp>
      <p:sp>
        <p:nvSpPr>
          <p:cNvPr id="22" name="TextBox 21"/>
          <p:cNvSpPr txBox="1"/>
          <p:nvPr/>
        </p:nvSpPr>
        <p:spPr>
          <a:xfrm>
            <a:off x="2026985" y="5243522"/>
            <a:ext cx="1828097" cy="432792"/>
          </a:xfrm>
          <a:prstGeom prst="ellipse">
            <a:avLst/>
          </a:prstGeom>
          <a:noFill/>
          <a:ln>
            <a:solidFill>
              <a:schemeClr val="tx1"/>
            </a:solidFill>
          </a:ln>
        </p:spPr>
        <p:txBody>
          <a:bodyPr wrap="none" lIns="0" tIns="0" rIns="0" bIns="0" rtlCol="0">
            <a:spAutoFit/>
          </a:bodyPr>
          <a:lstStyle/>
          <a:p>
            <a:r>
              <a:rPr lang="en-US" sz="2000" b="1">
                <a:solidFill>
                  <a:srgbClr val="FF0000"/>
                </a:solidFill>
              </a:rPr>
              <a:t>Reusability</a:t>
            </a:r>
          </a:p>
        </p:txBody>
      </p:sp>
      <p:cxnSp>
        <p:nvCxnSpPr>
          <p:cNvPr id="27" name="Straight Arrow Connector 26"/>
          <p:cNvCxnSpPr>
            <a:stCxn id="6" idx="1"/>
            <a:endCxn id="18" idx="6"/>
          </p:cNvCxnSpPr>
          <p:nvPr/>
        </p:nvCxnSpPr>
        <p:spPr>
          <a:xfrm rot="10800000" flipV="1">
            <a:off x="3829111" y="1872956"/>
            <a:ext cx="1462048" cy="198185"/>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1"/>
            <a:endCxn id="19" idx="6"/>
          </p:cNvCxnSpPr>
          <p:nvPr/>
        </p:nvCxnSpPr>
        <p:spPr>
          <a:xfrm rot="10800000" flipV="1">
            <a:off x="3861665" y="1872956"/>
            <a:ext cx="1429495" cy="781831"/>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1"/>
            <a:endCxn id="20" idx="6"/>
          </p:cNvCxnSpPr>
          <p:nvPr/>
        </p:nvCxnSpPr>
        <p:spPr>
          <a:xfrm rot="10800000" flipV="1">
            <a:off x="3854091" y="1872956"/>
            <a:ext cx="1437068" cy="1424773"/>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1"/>
            <a:endCxn id="21" idx="6"/>
          </p:cNvCxnSpPr>
          <p:nvPr/>
        </p:nvCxnSpPr>
        <p:spPr>
          <a:xfrm rot="10800000" flipV="1">
            <a:off x="3865811" y="1872956"/>
            <a:ext cx="1425348" cy="301604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a:endCxn id="22" idx="6"/>
          </p:cNvCxnSpPr>
          <p:nvPr/>
        </p:nvCxnSpPr>
        <p:spPr>
          <a:xfrm rot="10800000" flipV="1">
            <a:off x="3855083" y="1872956"/>
            <a:ext cx="1436077" cy="3586961"/>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1"/>
            <a:endCxn id="18" idx="6"/>
          </p:cNvCxnSpPr>
          <p:nvPr/>
        </p:nvCxnSpPr>
        <p:spPr>
          <a:xfrm rot="10800000">
            <a:off x="3829111" y="2071143"/>
            <a:ext cx="1462048" cy="19147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1"/>
            <a:endCxn id="18" idx="6"/>
          </p:cNvCxnSpPr>
          <p:nvPr/>
        </p:nvCxnSpPr>
        <p:spPr>
          <a:xfrm rot="10800000">
            <a:off x="3829111" y="2071143"/>
            <a:ext cx="1462048" cy="581139"/>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1"/>
            <a:endCxn id="18" idx="6"/>
          </p:cNvCxnSpPr>
          <p:nvPr/>
        </p:nvCxnSpPr>
        <p:spPr>
          <a:xfrm rot="10800000">
            <a:off x="3829111" y="2071143"/>
            <a:ext cx="1462048" cy="970801"/>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1"/>
            <a:endCxn id="19" idx="6"/>
          </p:cNvCxnSpPr>
          <p:nvPr/>
        </p:nvCxnSpPr>
        <p:spPr>
          <a:xfrm rot="10800000" flipV="1">
            <a:off x="3861665" y="2652280"/>
            <a:ext cx="1429495" cy="250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1"/>
            <a:endCxn id="19" idx="6"/>
          </p:cNvCxnSpPr>
          <p:nvPr/>
        </p:nvCxnSpPr>
        <p:spPr>
          <a:xfrm rot="10800000">
            <a:off x="3861665" y="2654789"/>
            <a:ext cx="1429495" cy="387155"/>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1"/>
            <a:endCxn id="19" idx="6"/>
          </p:cNvCxnSpPr>
          <p:nvPr/>
        </p:nvCxnSpPr>
        <p:spPr>
          <a:xfrm rot="10800000">
            <a:off x="3861665" y="2654789"/>
            <a:ext cx="1429495" cy="1860941"/>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1"/>
            <a:endCxn id="20" idx="6"/>
          </p:cNvCxnSpPr>
          <p:nvPr/>
        </p:nvCxnSpPr>
        <p:spPr>
          <a:xfrm rot="10800000">
            <a:off x="3854091" y="3297731"/>
            <a:ext cx="1437068" cy="133875"/>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314511" y="5802884"/>
            <a:ext cx="2635074" cy="432792"/>
          </a:xfrm>
          <a:prstGeom prst="ellipse">
            <a:avLst/>
          </a:prstGeom>
          <a:ln>
            <a:solidFill>
              <a:schemeClr val="tx1"/>
            </a:solidFill>
          </a:ln>
        </p:spPr>
        <p:txBody>
          <a:bodyPr wrap="none" lIns="0" tIns="0" rIns="0" bIns="0">
            <a:spAutoFit/>
          </a:bodyPr>
          <a:lstStyle/>
          <a:p>
            <a:r>
              <a:rPr lang="en-US" sz="2000" b="1">
                <a:solidFill>
                  <a:srgbClr val="FF0000"/>
                </a:solidFill>
              </a:rPr>
              <a:t>Interoperability</a:t>
            </a:r>
          </a:p>
        </p:txBody>
      </p:sp>
      <p:cxnSp>
        <p:nvCxnSpPr>
          <p:cNvPr id="67" name="Straight Arrow Connector 66"/>
          <p:cNvCxnSpPr>
            <a:stCxn id="11" idx="1"/>
            <a:endCxn id="20" idx="6"/>
          </p:cNvCxnSpPr>
          <p:nvPr/>
        </p:nvCxnSpPr>
        <p:spPr>
          <a:xfrm rot="10800000">
            <a:off x="3854091" y="3297731"/>
            <a:ext cx="1437068" cy="52353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2" idx="1"/>
            <a:endCxn id="20" idx="6"/>
          </p:cNvCxnSpPr>
          <p:nvPr/>
        </p:nvCxnSpPr>
        <p:spPr>
          <a:xfrm rot="10800000">
            <a:off x="3854091" y="3297731"/>
            <a:ext cx="1437068" cy="1217999"/>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3" idx="1"/>
            <a:endCxn id="21" idx="6"/>
          </p:cNvCxnSpPr>
          <p:nvPr/>
        </p:nvCxnSpPr>
        <p:spPr>
          <a:xfrm rot="10800000">
            <a:off x="3865811" y="4889005"/>
            <a:ext cx="1425348" cy="1638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4" idx="1"/>
            <a:endCxn id="21" idx="6"/>
          </p:cNvCxnSpPr>
          <p:nvPr/>
        </p:nvCxnSpPr>
        <p:spPr>
          <a:xfrm rot="10800000">
            <a:off x="3865811" y="4889005"/>
            <a:ext cx="1425348" cy="406049"/>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1" idx="1"/>
            <a:endCxn id="22" idx="6"/>
          </p:cNvCxnSpPr>
          <p:nvPr/>
        </p:nvCxnSpPr>
        <p:spPr>
          <a:xfrm rot="10800000" flipV="1">
            <a:off x="3855083" y="3821266"/>
            <a:ext cx="1436077" cy="1638651"/>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3" idx="1"/>
            <a:endCxn id="22" idx="6"/>
          </p:cNvCxnSpPr>
          <p:nvPr/>
        </p:nvCxnSpPr>
        <p:spPr>
          <a:xfrm rot="10800000" flipV="1">
            <a:off x="3855083" y="4905390"/>
            <a:ext cx="1436077" cy="55452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4" idx="1"/>
            <a:endCxn id="22" idx="6"/>
          </p:cNvCxnSpPr>
          <p:nvPr/>
        </p:nvCxnSpPr>
        <p:spPr>
          <a:xfrm rot="10800000" flipV="1">
            <a:off x="3855083" y="5295052"/>
            <a:ext cx="1436077" cy="164865"/>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2" idx="1"/>
            <a:endCxn id="40" idx="6"/>
          </p:cNvCxnSpPr>
          <p:nvPr/>
        </p:nvCxnSpPr>
        <p:spPr>
          <a:xfrm rot="10800000" flipV="1">
            <a:off x="3949585" y="4515728"/>
            <a:ext cx="1341574" cy="1503551"/>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5" idx="1"/>
            <a:endCxn id="40" idx="6"/>
          </p:cNvCxnSpPr>
          <p:nvPr/>
        </p:nvCxnSpPr>
        <p:spPr>
          <a:xfrm rot="10800000" flipV="1">
            <a:off x="3949585" y="5684714"/>
            <a:ext cx="1341574" cy="334565"/>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6" idx="1"/>
            <a:endCxn id="40" idx="6"/>
          </p:cNvCxnSpPr>
          <p:nvPr/>
        </p:nvCxnSpPr>
        <p:spPr>
          <a:xfrm rot="10800000">
            <a:off x="3949585" y="6019281"/>
            <a:ext cx="1341574" cy="55097"/>
          </a:xfrm>
          <a:prstGeom prst="straightConnector1">
            <a:avLst/>
          </a:prstGeom>
          <a:ln w="19050">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rot="16200000">
            <a:off x="-62538" y="5201281"/>
            <a:ext cx="1744388" cy="400110"/>
          </a:xfrm>
          <a:prstGeom prst="rect">
            <a:avLst/>
          </a:prstGeom>
          <a:noFill/>
        </p:spPr>
        <p:txBody>
          <a:bodyPr wrap="none" rtlCol="0">
            <a:spAutoFit/>
          </a:bodyPr>
          <a:lstStyle/>
          <a:p>
            <a:r>
              <a:rPr lang="en-US" sz="2000" b="1">
                <a:latin typeface="Arial Unicode MS" pitchFamily="34" charset="-128"/>
                <a:ea typeface="Arial Unicode MS" pitchFamily="34" charset="-128"/>
                <a:cs typeface="Arial Unicode MS" pitchFamily="34" charset="-128"/>
              </a:rPr>
              <a:t>TRANSITION</a:t>
            </a:r>
          </a:p>
        </p:txBody>
      </p:sp>
      <p:sp>
        <p:nvSpPr>
          <p:cNvPr id="101" name="TextBox 100"/>
          <p:cNvSpPr txBox="1"/>
          <p:nvPr/>
        </p:nvSpPr>
        <p:spPr>
          <a:xfrm rot="16200000">
            <a:off x="101770" y="2517595"/>
            <a:ext cx="1415772" cy="400110"/>
          </a:xfrm>
          <a:prstGeom prst="rect">
            <a:avLst/>
          </a:prstGeom>
          <a:noFill/>
        </p:spPr>
        <p:txBody>
          <a:bodyPr wrap="none" rtlCol="0">
            <a:spAutoFit/>
          </a:bodyPr>
          <a:lstStyle/>
          <a:p>
            <a:r>
              <a:rPr lang="en-US" sz="2000" b="1">
                <a:latin typeface="Arial Unicode MS" pitchFamily="34" charset="-128"/>
                <a:ea typeface="Arial Unicode MS" pitchFamily="34" charset="-128"/>
                <a:cs typeface="Arial Unicode MS" pitchFamily="34" charset="-128"/>
              </a:rPr>
              <a:t>REVISION</a:t>
            </a:r>
          </a:p>
        </p:txBody>
      </p:sp>
      <p:sp>
        <p:nvSpPr>
          <p:cNvPr id="72" name="Left Brace 71"/>
          <p:cNvSpPr/>
          <p:nvPr/>
        </p:nvSpPr>
        <p:spPr>
          <a:xfrm>
            <a:off x="1085911" y="1676400"/>
            <a:ext cx="304800" cy="2057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Left Brace 73"/>
          <p:cNvSpPr/>
          <p:nvPr/>
        </p:nvSpPr>
        <p:spPr>
          <a:xfrm>
            <a:off x="1085911" y="4343400"/>
            <a:ext cx="304800" cy="2057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Left-Right Arrow 74"/>
          <p:cNvSpPr/>
          <p:nvPr/>
        </p:nvSpPr>
        <p:spPr>
          <a:xfrm rot="10800000" flipV="1">
            <a:off x="1355490" y="914399"/>
            <a:ext cx="2895600" cy="685800"/>
          </a:xfrm>
          <a:prstGeom prst="leftRightArrow">
            <a:avLst>
              <a:gd name="adj1" fmla="val 58136"/>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Quality Factors</a:t>
            </a:r>
          </a:p>
        </p:txBody>
      </p:sp>
      <p:sp>
        <p:nvSpPr>
          <p:cNvPr id="77" name="Left-Right Arrow 76"/>
          <p:cNvSpPr/>
          <p:nvPr/>
        </p:nvSpPr>
        <p:spPr>
          <a:xfrm>
            <a:off x="5124511" y="914399"/>
            <a:ext cx="3200400" cy="685800"/>
          </a:xfrm>
          <a:prstGeom prst="leftRightArrow">
            <a:avLst>
              <a:gd name="adj1" fmla="val 62203"/>
              <a:gd name="adj2" fmla="val 50000"/>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Quality Criteria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a:xfrm>
            <a:off x="0" y="609600"/>
            <a:ext cx="9144000" cy="6248400"/>
          </a:xfrm>
        </p:spPr>
        <p:txBody>
          <a:bodyPr/>
          <a:lstStyle/>
          <a:p>
            <a:r>
              <a:rPr lang="en-US" sz="2400" smtClean="0"/>
              <a:t>Phần này cung cấp một cách nhìn tổng quát về việc đặc tả cho một PM sẽ được làm ra, để nó có “chất lượng”, gồm:</a:t>
            </a:r>
          </a:p>
          <a:p>
            <a:pPr marL="457200" indent="-457200">
              <a:buFont typeface="+mj-lt"/>
              <a:buAutoNum type="arabicPeriod"/>
            </a:pPr>
            <a:r>
              <a:rPr lang="en-US" sz="2400" smtClean="0"/>
              <a:t>Đặc điểm của PM</a:t>
            </a:r>
          </a:p>
          <a:p>
            <a:pPr marL="857250" lvl="1" indent="-457200"/>
            <a:r>
              <a:rPr lang="en-US" sz="2200" smtClean="0"/>
              <a:t>Sự khác biệt giữa PM và sản phẩm công nghiệp.</a:t>
            </a:r>
          </a:p>
          <a:p>
            <a:pPr marL="457200" indent="-457200">
              <a:buFont typeface="+mj-lt"/>
              <a:buAutoNum type="arabicPeriod"/>
            </a:pPr>
            <a:r>
              <a:rPr lang="en-US" sz="2400" smtClean="0"/>
              <a:t>Đặc tả cho PM</a:t>
            </a:r>
          </a:p>
          <a:p>
            <a:pPr lvl="1"/>
            <a:r>
              <a:rPr lang="en-US" sz="2400" smtClean="0"/>
              <a:t>Đặc tả về chức năng (Nhắc lại: phân tích thiết kế hệ thống)</a:t>
            </a:r>
          </a:p>
          <a:p>
            <a:pPr lvl="1"/>
            <a:r>
              <a:rPr lang="en-US" sz="2400" smtClean="0"/>
              <a:t>Đặc tả về chất lượng được mong đợi.</a:t>
            </a:r>
          </a:p>
          <a:p>
            <a:pPr lvl="2"/>
            <a:r>
              <a:rPr lang="en-US" sz="2000" smtClean="0"/>
              <a:t>Khái niệm chất lượng của PM</a:t>
            </a:r>
          </a:p>
          <a:p>
            <a:pPr lvl="2"/>
            <a:r>
              <a:rPr lang="en-US" sz="2000" smtClean="0"/>
              <a:t>Yêu cầu, mong muốn và ràng buộc</a:t>
            </a:r>
          </a:p>
          <a:p>
            <a:pPr lvl="2"/>
            <a:r>
              <a:rPr lang="en-US" sz="2000" smtClean="0"/>
              <a:t>Vai trò của các tác nhân trong việc tạo ra PM</a:t>
            </a:r>
          </a:p>
          <a:p>
            <a:pPr lvl="2"/>
            <a:r>
              <a:rPr lang="en-US" sz="2000" smtClean="0"/>
              <a:t>Mô hình chất lượng McCALL, ISO25010</a:t>
            </a:r>
          </a:p>
        </p:txBody>
      </p:sp>
      <p:sp>
        <p:nvSpPr>
          <p:cNvPr id="5" name="Slide Number Placeholder 4"/>
          <p:cNvSpPr>
            <a:spLocks noGrp="1"/>
          </p:cNvSpPr>
          <p:nvPr>
            <p:ph type="sldNum" sz="quarter" idx="4"/>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t>ISO 25010</a:t>
            </a:r>
            <a:endParaRPr lang="en-US">
              <a:solidFill>
                <a:schemeClr val="tx1"/>
              </a:solidFill>
            </a:endParaRPr>
          </a:p>
        </p:txBody>
      </p:sp>
      <p:sp>
        <p:nvSpPr>
          <p:cNvPr id="11" name="Content Placeholder 2"/>
          <p:cNvSpPr>
            <a:spLocks noGrp="1"/>
          </p:cNvSpPr>
          <p:nvPr>
            <p:ph idx="4294967295"/>
          </p:nvPr>
        </p:nvSpPr>
        <p:spPr>
          <a:xfrm>
            <a:off x="0" y="4114800"/>
            <a:ext cx="9144000" cy="2133600"/>
          </a:xfrm>
          <a:prstGeom prst="rect">
            <a:avLst/>
          </a:prstGeom>
        </p:spPr>
        <p:txBody>
          <a:bodyPr>
            <a:normAutofit/>
          </a:bodyPr>
          <a:lstStyle/>
          <a:p>
            <a:pPr marL="609600" indent="-609600">
              <a:lnSpc>
                <a:spcPct val="90000"/>
              </a:lnSpc>
              <a:buFontTx/>
              <a:buAutoNum type="arabicPeriod"/>
              <a:defRPr/>
            </a:pPr>
            <a:r>
              <a:rPr lang="en-US" sz="2400" smtClean="0"/>
              <a:t>Chất lượng của PM có từ việc </a:t>
            </a:r>
            <a:r>
              <a:rPr lang="en-US" sz="2400" u="sng" smtClean="0">
                <a:solidFill>
                  <a:srgbClr val="000099"/>
                </a:solidFill>
              </a:rPr>
              <a:t>sử dụng nó trong một ngữ cảnh cụ thể</a:t>
            </a:r>
            <a:r>
              <a:rPr lang="en-US" sz="2400" smtClean="0"/>
              <a:t> (quality in use)</a:t>
            </a:r>
          </a:p>
          <a:p>
            <a:pPr marL="1009650" lvl="1" indent="-609600">
              <a:lnSpc>
                <a:spcPct val="90000"/>
              </a:lnSpc>
              <a:defRPr/>
            </a:pPr>
            <a:r>
              <a:rPr lang="en-US" sz="2400" smtClean="0"/>
              <a:t>mỗi external quality attribute có trọng số khác nhau</a:t>
            </a:r>
          </a:p>
          <a:p>
            <a:pPr marL="609600" indent="-609600">
              <a:lnSpc>
                <a:spcPct val="90000"/>
              </a:lnSpc>
              <a:buFontTx/>
              <a:buAutoNum type="arabicPeriod"/>
              <a:defRPr/>
            </a:pPr>
            <a:r>
              <a:rPr lang="en-US" sz="2400" smtClean="0"/>
              <a:t>Giống McCall: </a:t>
            </a:r>
            <a:r>
              <a:rPr lang="en-US" sz="2400" smtClean="0">
                <a:solidFill>
                  <a:srgbClr val="C00000"/>
                </a:solidFill>
              </a:rPr>
              <a:t>external quality attributes (=Quality factor)</a:t>
            </a:r>
            <a:r>
              <a:rPr lang="en-US" sz="2400" smtClean="0"/>
              <a:t> phụ thuộc vào </a:t>
            </a:r>
            <a:r>
              <a:rPr lang="en-US" sz="2400" smtClean="0">
                <a:solidFill>
                  <a:srgbClr val="000099"/>
                </a:solidFill>
              </a:rPr>
              <a:t>internal quality attributes (=Quality criteria).</a:t>
            </a:r>
            <a:endParaRPr lang="en-US" sz="2400"/>
          </a:p>
        </p:txBody>
      </p:sp>
      <p:sp>
        <p:nvSpPr>
          <p:cNvPr id="7" name="TextBox 6"/>
          <p:cNvSpPr txBox="1"/>
          <p:nvPr/>
        </p:nvSpPr>
        <p:spPr>
          <a:xfrm>
            <a:off x="3124200" y="6334780"/>
            <a:ext cx="3562835" cy="523220"/>
          </a:xfrm>
          <a:prstGeom prst="rect">
            <a:avLst/>
          </a:prstGeom>
          <a:noFill/>
        </p:spPr>
        <p:txBody>
          <a:bodyPr wrap="none" rtlCol="0">
            <a:spAutoFit/>
          </a:bodyPr>
          <a:lstStyle/>
          <a:p>
            <a:r>
              <a:rPr lang="en-US" sz="2800" i="1">
                <a:solidFill>
                  <a:srgbClr val="FF0000"/>
                </a:solidFill>
              </a:rPr>
              <a:t>ISO 25010.pdf, page 31</a:t>
            </a:r>
          </a:p>
        </p:txBody>
      </p:sp>
      <p:pic>
        <p:nvPicPr>
          <p:cNvPr id="1028" name="Picture 4"/>
          <p:cNvPicPr>
            <a:picLocks noChangeAspect="1" noChangeArrowheads="1"/>
          </p:cNvPicPr>
          <p:nvPr/>
        </p:nvPicPr>
        <p:blipFill>
          <a:blip r:embed="rId2">
            <a:clrChange>
              <a:clrFrom>
                <a:srgbClr val="FFFFFF"/>
              </a:clrFrom>
              <a:clrTo>
                <a:srgbClr val="FFFFFF">
                  <a:alpha val="0"/>
                </a:srgbClr>
              </a:clrTo>
            </a:clrChange>
            <a:lum bright="-10000"/>
          </a:blip>
          <a:srcRect/>
          <a:stretch>
            <a:fillRect/>
          </a:stretch>
        </p:blipFill>
        <p:spPr bwMode="auto">
          <a:xfrm>
            <a:off x="38100" y="685800"/>
            <a:ext cx="9029700" cy="3283527"/>
          </a:xfrm>
          <a:prstGeom prst="rect">
            <a:avLst/>
          </a:prstGeom>
          <a:noFill/>
          <a:ln w="9525">
            <a:noFill/>
            <a:miter lim="800000"/>
            <a:headEnd/>
            <a:tailEnd/>
          </a:ln>
          <a:effectLst/>
        </p:spPr>
      </p:pic>
      <p:sp>
        <p:nvSpPr>
          <p:cNvPr id="8" name="Slide Number Placeholder 7"/>
          <p:cNvSpPr>
            <a:spLocks noGrp="1"/>
          </p:cNvSpPr>
          <p:nvPr>
            <p:ph type="sldNum" sz="quarter" idx="4"/>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ipe(down)">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wipe(down)">
                                      <p:cBhvr>
                                        <p:cTn id="1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solidFill>
                  <a:srgbClr val="FF0000"/>
                </a:solidFill>
              </a:rPr>
              <a:t>ISO </a:t>
            </a:r>
            <a:r>
              <a:rPr lang="en-US" smtClean="0">
                <a:solidFill>
                  <a:srgbClr val="FF0000"/>
                </a:solidFill>
              </a:rPr>
              <a:t>25010</a:t>
            </a:r>
            <a:r>
              <a:rPr lang="en-US" i="1" smtClean="0">
                <a:solidFill>
                  <a:srgbClr val="FF0000"/>
                </a:solidFill>
              </a:rPr>
              <a:t> </a:t>
            </a:r>
            <a:r>
              <a:rPr lang="en-US" smtClean="0">
                <a:solidFill>
                  <a:schemeClr val="tx1"/>
                </a:solidFill>
              </a:rPr>
              <a:t>Quality </a:t>
            </a:r>
            <a:r>
              <a:rPr lang="en-US" smtClean="0">
                <a:solidFill>
                  <a:schemeClr val="tx1"/>
                </a:solidFill>
              </a:rPr>
              <a:t>life-cycle model</a:t>
            </a:r>
            <a:endParaRPr lang="en-US">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457200" y="685800"/>
            <a:ext cx="8077200" cy="5841140"/>
          </a:xfrm>
          <a:prstGeom prst="rect">
            <a:avLst/>
          </a:prstGeom>
          <a:noFill/>
          <a:ln w="9525">
            <a:noFill/>
            <a:miter lim="800000"/>
            <a:headEnd/>
            <a:tailEnd/>
          </a:ln>
          <a:effectLst/>
        </p:spPr>
      </p:pic>
      <p:sp>
        <p:nvSpPr>
          <p:cNvPr id="5" name="TextBox 4"/>
          <p:cNvSpPr txBox="1"/>
          <p:nvPr/>
        </p:nvSpPr>
        <p:spPr>
          <a:xfrm>
            <a:off x="3066565" y="6334780"/>
            <a:ext cx="3562835" cy="523220"/>
          </a:xfrm>
          <a:prstGeom prst="rect">
            <a:avLst/>
          </a:prstGeom>
          <a:noFill/>
        </p:spPr>
        <p:txBody>
          <a:bodyPr wrap="none" rtlCol="0">
            <a:spAutoFit/>
          </a:bodyPr>
          <a:lstStyle/>
          <a:p>
            <a:r>
              <a:rPr lang="en-US" sz="2800" i="1">
                <a:solidFill>
                  <a:srgbClr val="FF0000"/>
                </a:solidFill>
              </a:rPr>
              <a:t>ISO 25010.pdf, page 32</a:t>
            </a:r>
          </a:p>
        </p:txBody>
      </p:sp>
      <p:sp>
        <p:nvSpPr>
          <p:cNvPr id="7" name="Slide Number Placeholder 6"/>
          <p:cNvSpPr>
            <a:spLocks noGrp="1"/>
          </p:cNvSpPr>
          <p:nvPr>
            <p:ph type="sldNum" sz="quarter" idx="4"/>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solidFill>
                  <a:srgbClr val="FF0000"/>
                </a:solidFill>
              </a:rPr>
              <a:t>ISO 25010 </a:t>
            </a:r>
            <a:r>
              <a:rPr lang="en-US" smtClean="0">
                <a:solidFill>
                  <a:schemeClr val="tx1"/>
                </a:solidFill>
              </a:rPr>
              <a:t>SW </a:t>
            </a:r>
            <a:r>
              <a:rPr lang="en-US" smtClean="0">
                <a:solidFill>
                  <a:schemeClr val="tx1"/>
                </a:solidFill>
              </a:rPr>
              <a:t>product quality model</a:t>
            </a:r>
            <a:endParaRPr lang="en-US">
              <a:solidFill>
                <a:schemeClr val="tx1"/>
              </a:solidFill>
            </a:endParaRPr>
          </a:p>
        </p:txBody>
      </p:sp>
      <p:grpSp>
        <p:nvGrpSpPr>
          <p:cNvPr id="13" name="Group 12"/>
          <p:cNvGrpSpPr/>
          <p:nvPr/>
        </p:nvGrpSpPr>
        <p:grpSpPr>
          <a:xfrm>
            <a:off x="381000" y="990600"/>
            <a:ext cx="8314318" cy="5247620"/>
            <a:chOff x="685800" y="838200"/>
            <a:chExt cx="8314318" cy="5247620"/>
          </a:xfrm>
        </p:grpSpPr>
        <p:grpSp>
          <p:nvGrpSpPr>
            <p:cNvPr id="10" name="Group 9"/>
            <p:cNvGrpSpPr/>
            <p:nvPr/>
          </p:nvGrpSpPr>
          <p:grpSpPr>
            <a:xfrm>
              <a:off x="685800" y="838200"/>
              <a:ext cx="8314318" cy="5247620"/>
              <a:chOff x="685800" y="838200"/>
              <a:chExt cx="8314318" cy="5247620"/>
            </a:xfrm>
          </p:grpSpPr>
          <p:pic>
            <p:nvPicPr>
              <p:cNvPr id="2050" name="Picture 2"/>
              <p:cNvPicPr>
                <a:picLocks noChangeAspect="1" noChangeArrowheads="1"/>
              </p:cNvPicPr>
              <p:nvPr/>
            </p:nvPicPr>
            <p:blipFill>
              <a:blip r:embed="rId2"/>
              <a:srcRect/>
              <a:stretch>
                <a:fillRect/>
              </a:stretch>
            </p:blipFill>
            <p:spPr bwMode="auto">
              <a:xfrm>
                <a:off x="685800" y="838200"/>
                <a:ext cx="8314318" cy="4419600"/>
              </a:xfrm>
              <a:prstGeom prst="rect">
                <a:avLst/>
              </a:prstGeom>
              <a:noFill/>
              <a:ln w="9525">
                <a:noFill/>
                <a:miter lim="800000"/>
                <a:headEnd/>
                <a:tailEnd/>
              </a:ln>
              <a:effectLst/>
            </p:spPr>
          </p:pic>
          <p:sp>
            <p:nvSpPr>
              <p:cNvPr id="6" name="Right Brace 5"/>
              <p:cNvSpPr/>
              <p:nvPr/>
            </p:nvSpPr>
            <p:spPr>
              <a:xfrm rot="5400000">
                <a:off x="4572000" y="1371599"/>
                <a:ext cx="381000" cy="8153400"/>
              </a:xfrm>
              <a:prstGeom prst="rightBrace">
                <a:avLst>
                  <a:gd name="adj1" fmla="val 69091"/>
                  <a:gd name="adj2" fmla="val 50000"/>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2773227" y="5562600"/>
                <a:ext cx="4084773" cy="523220"/>
              </a:xfrm>
              <a:prstGeom prst="rect">
                <a:avLst/>
              </a:prstGeom>
            </p:spPr>
            <p:txBody>
              <a:bodyPr wrap="none">
                <a:spAutoFit/>
              </a:bodyPr>
              <a:lstStyle/>
              <a:p>
                <a:r>
                  <a:rPr lang="en-US" sz="2800">
                    <a:solidFill>
                      <a:srgbClr val="000099"/>
                    </a:solidFill>
                    <a:latin typeface="Arial Unicode MS" pitchFamily="34" charset="-128"/>
                    <a:ea typeface="Arial Unicode MS" pitchFamily="34" charset="-128"/>
                    <a:cs typeface="Arial Unicode MS" pitchFamily="34" charset="-128"/>
                  </a:rPr>
                  <a:t>Internal quality attributes</a:t>
                </a:r>
                <a:endParaRPr lang="en-US" sz="2800">
                  <a:latin typeface="Arial Unicode MS" pitchFamily="34" charset="-128"/>
                  <a:ea typeface="Arial Unicode MS" pitchFamily="34" charset="-128"/>
                  <a:cs typeface="Arial Unicode MS" pitchFamily="34" charset="-128"/>
                </a:endParaRPr>
              </a:p>
            </p:txBody>
          </p:sp>
          <p:sp>
            <p:nvSpPr>
              <p:cNvPr id="8" name="Right Brace 7"/>
              <p:cNvSpPr/>
              <p:nvPr/>
            </p:nvSpPr>
            <p:spPr>
              <a:xfrm rot="16200000" flipV="1">
                <a:off x="4572000" y="-1981200"/>
                <a:ext cx="381000" cy="8153400"/>
              </a:xfrm>
              <a:prstGeom prst="rightBrace">
                <a:avLst>
                  <a:gd name="adj1" fmla="val 69091"/>
                  <a:gd name="adj2" fmla="val 2196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6324600" y="1066800"/>
                <a:ext cx="2362200" cy="830997"/>
              </a:xfrm>
              <a:prstGeom prst="rect">
                <a:avLst/>
              </a:prstGeom>
            </p:spPr>
            <p:txBody>
              <a:bodyPr wrap="square">
                <a:spAutoFit/>
              </a:bodyPr>
              <a:lstStyle/>
              <a:p>
                <a:r>
                  <a:rPr lang="en-US" sz="2400">
                    <a:solidFill>
                      <a:srgbClr val="C00000"/>
                    </a:solidFill>
                    <a:latin typeface="Arial Unicode MS" pitchFamily="34" charset="-128"/>
                    <a:ea typeface="Arial Unicode MS" pitchFamily="34" charset="-128"/>
                    <a:cs typeface="Arial Unicode MS" pitchFamily="34" charset="-128"/>
                  </a:rPr>
                  <a:t>External quality attributes </a:t>
                </a:r>
                <a:endParaRPr lang="en-US" sz="2400">
                  <a:latin typeface="Arial Unicode MS" pitchFamily="34" charset="-128"/>
                  <a:ea typeface="Arial Unicode MS" pitchFamily="34" charset="-128"/>
                  <a:cs typeface="Arial Unicode MS" pitchFamily="34" charset="-128"/>
                </a:endParaRPr>
              </a:p>
            </p:txBody>
          </p:sp>
        </p:grpSp>
        <p:sp>
          <p:nvSpPr>
            <p:cNvPr id="11" name="Down Arrow 10"/>
            <p:cNvSpPr/>
            <p:nvPr/>
          </p:nvSpPr>
          <p:spPr>
            <a:xfrm>
              <a:off x="5229489" y="2895600"/>
              <a:ext cx="304800" cy="167640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rgbClr val="0000CC"/>
                </a:solidFill>
              </a:endParaRPr>
            </a:p>
          </p:txBody>
        </p:sp>
        <p:sp>
          <p:nvSpPr>
            <p:cNvPr id="12" name="TextBox 11"/>
            <p:cNvSpPr txBox="1"/>
            <p:nvPr/>
          </p:nvSpPr>
          <p:spPr>
            <a:xfrm>
              <a:off x="4876800" y="2495490"/>
              <a:ext cx="1038489" cy="400110"/>
            </a:xfrm>
            <a:prstGeom prst="rect">
              <a:avLst/>
            </a:prstGeom>
            <a:noFill/>
          </p:spPr>
          <p:txBody>
            <a:bodyPr wrap="none" rtlCol="0">
              <a:spAutoFit/>
            </a:bodyPr>
            <a:lstStyle/>
            <a:p>
              <a:r>
                <a:rPr lang="en-US" sz="2000" smtClean="0">
                  <a:solidFill>
                    <a:srgbClr val="FF5050"/>
                  </a:solidFill>
                </a:rPr>
                <a:t>Maps to</a:t>
              </a:r>
              <a:endParaRPr lang="en-US" sz="2000">
                <a:solidFill>
                  <a:srgbClr val="FF5050"/>
                </a:solidFill>
              </a:endParaRPr>
            </a:p>
          </p:txBody>
        </p:sp>
      </p:grpSp>
      <p:sp>
        <p:nvSpPr>
          <p:cNvPr id="14" name="Slide Number Placeholder 13"/>
          <p:cNvSpPr>
            <a:spLocks noGrp="1"/>
          </p:cNvSpPr>
          <p:nvPr>
            <p:ph type="sldNum" sz="quarter" idx="4"/>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609600"/>
          </a:xfrm>
          <a:prstGeom prst="rect">
            <a:avLst/>
          </a:prstGeom>
        </p:spPr>
        <p:txBody>
          <a:bodyPr/>
          <a:lstStyle/>
          <a:p>
            <a:r>
              <a:rPr lang="en-US" smtClean="0">
                <a:solidFill>
                  <a:srgbClr val="FF0000"/>
                </a:solidFill>
              </a:rPr>
              <a:t>ISO 25010 </a:t>
            </a:r>
            <a:r>
              <a:rPr lang="en-US" smtClean="0">
                <a:solidFill>
                  <a:schemeClr val="tx1"/>
                </a:solidFill>
              </a:rPr>
              <a:t>SW </a:t>
            </a:r>
            <a:r>
              <a:rPr lang="en-US" smtClean="0">
                <a:solidFill>
                  <a:schemeClr val="tx1"/>
                </a:solidFill>
              </a:rPr>
              <a:t>product quality model</a:t>
            </a:r>
            <a:endParaRPr lang="en-US">
              <a:solidFill>
                <a:srgbClr val="0000CC"/>
              </a:solidFill>
            </a:endParaRPr>
          </a:p>
        </p:txBody>
      </p:sp>
      <p:pic>
        <p:nvPicPr>
          <p:cNvPr id="8"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76200" y="685800"/>
            <a:ext cx="8996149" cy="5334000"/>
          </a:xfrm>
          <a:prstGeom prst="rect">
            <a:avLst/>
          </a:prstGeom>
          <a:noFill/>
          <a:ln w="9525">
            <a:noFill/>
            <a:miter lim="800000"/>
            <a:headEnd/>
            <a:tailEnd/>
          </a:ln>
          <a:effectLst/>
        </p:spPr>
      </p:pic>
      <p:sp>
        <p:nvSpPr>
          <p:cNvPr id="11" name="TextBox 10"/>
          <p:cNvSpPr txBox="1"/>
          <p:nvPr/>
        </p:nvSpPr>
        <p:spPr>
          <a:xfrm>
            <a:off x="2971800" y="6334780"/>
            <a:ext cx="3562835" cy="523220"/>
          </a:xfrm>
          <a:prstGeom prst="rect">
            <a:avLst/>
          </a:prstGeom>
          <a:noFill/>
        </p:spPr>
        <p:txBody>
          <a:bodyPr wrap="none" rtlCol="0">
            <a:spAutoFit/>
          </a:bodyPr>
          <a:lstStyle/>
          <a:p>
            <a:r>
              <a:rPr lang="en-US" sz="2800" i="1">
                <a:solidFill>
                  <a:srgbClr val="FF0000"/>
                </a:solidFill>
              </a:rPr>
              <a:t>ISO 25010.pdf, page 14</a:t>
            </a:r>
          </a:p>
        </p:txBody>
      </p:sp>
      <p:sp>
        <p:nvSpPr>
          <p:cNvPr id="6" name="Slide Number Placeholder 5"/>
          <p:cNvSpPr>
            <a:spLocks noGrp="1"/>
          </p:cNvSpPr>
          <p:nvPr>
            <p:ph type="sldNum" sz="quarter" idx="4"/>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solidFill>
                  <a:srgbClr val="FF0000"/>
                </a:solidFill>
              </a:rPr>
              <a:t>ISO 25010 </a:t>
            </a:r>
            <a:r>
              <a:rPr lang="en-US" smtClean="0">
                <a:solidFill>
                  <a:schemeClr val="tx1"/>
                </a:solidFill>
              </a:rPr>
              <a:t>Quality </a:t>
            </a:r>
            <a:r>
              <a:rPr lang="en-US">
                <a:solidFill>
                  <a:schemeClr val="tx1"/>
                </a:solidFill>
              </a:rPr>
              <a:t>in </a:t>
            </a:r>
            <a:r>
              <a:rPr lang="en-US" smtClean="0">
                <a:solidFill>
                  <a:schemeClr val="tx1"/>
                </a:solidFill>
              </a:rPr>
              <a:t>use model</a:t>
            </a:r>
            <a:endParaRPr lang="en-US">
              <a:solidFill>
                <a:schemeClr val="tx1"/>
              </a:solidFill>
            </a:endParaRPr>
          </a:p>
        </p:txBody>
      </p:sp>
      <p:pic>
        <p:nvPicPr>
          <p:cNvPr id="32770" name="Picture 2"/>
          <p:cNvPicPr>
            <a:picLocks noChangeAspect="1" noChangeArrowheads="1"/>
          </p:cNvPicPr>
          <p:nvPr/>
        </p:nvPicPr>
        <p:blipFill>
          <a:blip r:embed="rId2">
            <a:clrChange>
              <a:clrFrom>
                <a:srgbClr val="FFFFFF"/>
              </a:clrFrom>
              <a:clrTo>
                <a:srgbClr val="FFFFFF">
                  <a:alpha val="0"/>
                </a:srgbClr>
              </a:clrTo>
            </a:clrChange>
            <a:lum bright="-20000" contrast="30000"/>
          </a:blip>
          <a:srcRect/>
          <a:stretch>
            <a:fillRect/>
          </a:stretch>
        </p:blipFill>
        <p:spPr bwMode="auto">
          <a:xfrm>
            <a:off x="381000" y="914400"/>
            <a:ext cx="8458200" cy="4724400"/>
          </a:xfrm>
          <a:prstGeom prst="rect">
            <a:avLst/>
          </a:prstGeom>
          <a:noFill/>
          <a:ln w="9525">
            <a:noFill/>
            <a:miter lim="800000"/>
            <a:headEnd/>
            <a:tailEnd/>
          </a:ln>
          <a:effectLst/>
        </p:spPr>
      </p:pic>
      <p:sp>
        <p:nvSpPr>
          <p:cNvPr id="6" name="TextBox 5"/>
          <p:cNvSpPr txBox="1"/>
          <p:nvPr/>
        </p:nvSpPr>
        <p:spPr>
          <a:xfrm>
            <a:off x="3124200" y="6334780"/>
            <a:ext cx="3562835" cy="523220"/>
          </a:xfrm>
          <a:prstGeom prst="rect">
            <a:avLst/>
          </a:prstGeom>
          <a:noFill/>
        </p:spPr>
        <p:txBody>
          <a:bodyPr wrap="none" rtlCol="0">
            <a:spAutoFit/>
          </a:bodyPr>
          <a:lstStyle/>
          <a:p>
            <a:r>
              <a:rPr lang="en-US" sz="2800" i="1">
                <a:solidFill>
                  <a:srgbClr val="FF0000"/>
                </a:solidFill>
              </a:rPr>
              <a:t>ISO 25010.pdf, page 21</a:t>
            </a:r>
          </a:p>
        </p:txBody>
      </p:sp>
      <p:sp>
        <p:nvSpPr>
          <p:cNvPr id="7" name="Slide Number Placeholder 6"/>
          <p:cNvSpPr>
            <a:spLocks noGrp="1"/>
          </p:cNvSpPr>
          <p:nvPr>
            <p:ph type="sldNum" sz="quarter" idx="4"/>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Giá trị của các mô hình chất lượng</a:t>
            </a:r>
            <a:endParaRPr lang="en-US"/>
          </a:p>
        </p:txBody>
      </p:sp>
      <p:sp>
        <p:nvSpPr>
          <p:cNvPr id="3" name="Content Placeholder 2"/>
          <p:cNvSpPr>
            <a:spLocks noGrp="1"/>
          </p:cNvSpPr>
          <p:nvPr>
            <p:ph idx="1"/>
          </p:nvPr>
        </p:nvSpPr>
        <p:spPr>
          <a:xfrm>
            <a:off x="0" y="609600"/>
            <a:ext cx="9144000" cy="6248400"/>
          </a:xfrm>
        </p:spPr>
        <p:txBody>
          <a:bodyPr/>
          <a:lstStyle/>
          <a:p>
            <a:pPr marL="514350" indent="-514350">
              <a:buFont typeface="+mj-lt"/>
              <a:buAutoNum type="arabicPeriod"/>
            </a:pPr>
            <a:r>
              <a:rPr lang="en-US" smtClean="0"/>
              <a:t>Các tiêu chí chất lượng được định nghĩa sẵn là sự gợi ý cho các yêu cầu chất lượng</a:t>
            </a:r>
          </a:p>
          <a:p>
            <a:pPr marL="914400" lvl="1" indent="-514350"/>
            <a:r>
              <a:rPr lang="en-US" smtClean="0"/>
              <a:t>Yêu cầu chất lượng là tập tiêu chí được chọn</a:t>
            </a:r>
          </a:p>
          <a:p>
            <a:pPr marL="514350" indent="-514350">
              <a:buFont typeface="+mj-lt"/>
              <a:buAutoNum type="arabicPeriod"/>
            </a:pPr>
            <a:r>
              <a:rPr lang="vi-VN" smtClean="0"/>
              <a:t>Ư</a:t>
            </a:r>
            <a:r>
              <a:rPr lang="en-US" smtClean="0"/>
              <a:t>ớc lượng được mức độ quan trọng của mỗi tiêu chí trong môi trường ứng dụng thực tế</a:t>
            </a:r>
            <a:r>
              <a:rPr lang="en-US" smtClean="0"/>
              <a:t>.</a:t>
            </a:r>
          </a:p>
          <a:p>
            <a:pPr marL="914400" lvl="1" indent="-514350"/>
            <a:r>
              <a:rPr lang="en-US" smtClean="0"/>
              <a:t>Để ước lượng mức độ thực hiện</a:t>
            </a:r>
            <a:endParaRPr lang="en-US" smtClean="0"/>
          </a:p>
          <a:p>
            <a:pPr marL="514350" indent="-514350">
              <a:buFont typeface="+mj-lt"/>
              <a:buAutoNum type="arabicPeriod"/>
            </a:pPr>
            <a:r>
              <a:rPr lang="en-US" smtClean="0"/>
              <a:t>Với </a:t>
            </a:r>
            <a:r>
              <a:rPr lang="en-US" smtClean="0"/>
              <a:t>bộ tiêu chí được chọn làm yêu cầu, cả </a:t>
            </a:r>
            <a:r>
              <a:rPr lang="en-US" smtClean="0">
                <a:solidFill>
                  <a:srgbClr val="FF0000"/>
                </a:solidFill>
              </a:rPr>
              <a:t>users</a:t>
            </a:r>
            <a:r>
              <a:rPr lang="en-US" smtClean="0"/>
              <a:t> </a:t>
            </a:r>
            <a:r>
              <a:rPr lang="en-US" smtClean="0"/>
              <a:t>lẫn </a:t>
            </a:r>
            <a:r>
              <a:rPr lang="en-US" smtClean="0">
                <a:solidFill>
                  <a:srgbClr val="FF0000"/>
                </a:solidFill>
              </a:rPr>
              <a:t>devs</a:t>
            </a:r>
            <a:r>
              <a:rPr lang="en-US" smtClean="0"/>
              <a:t> đều có thể tự đánh giá chất lượng của PM</a:t>
            </a:r>
          </a:p>
          <a:p>
            <a:pPr marL="914400" lvl="1" indent="-514350"/>
            <a:r>
              <a:rPr lang="en-US" smtClean="0"/>
              <a:t>Kiểm thử trên các đặc tính chất lượng được chọn</a:t>
            </a:r>
          </a:p>
        </p:txBody>
      </p:sp>
      <p:sp>
        <p:nvSpPr>
          <p:cNvPr id="6" name="Slide Number Placeholder 5"/>
          <p:cNvSpPr>
            <a:spLocks noGrp="1"/>
          </p:cNvSpPr>
          <p:nvPr>
            <p:ph type="sldNum" sz="quarter" idx="4"/>
          </p:nvPr>
        </p:nvSpPr>
        <p:spPr/>
        <p:txBody>
          <a:bodyPr/>
          <a:lstStyle/>
          <a:p>
            <a:fld id="{B6F15528-21DE-4FAA-801E-634DDDAF4B2B}"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Phần mềm là gì ?</a:t>
            </a:r>
            <a:endParaRPr lang="en-US"/>
          </a:p>
        </p:txBody>
      </p:sp>
      <p:sp>
        <p:nvSpPr>
          <p:cNvPr id="3" name="Content Placeholder 2"/>
          <p:cNvSpPr>
            <a:spLocks noGrp="1"/>
          </p:cNvSpPr>
          <p:nvPr>
            <p:ph idx="1"/>
          </p:nvPr>
        </p:nvSpPr>
        <p:spPr>
          <a:xfrm>
            <a:off x="0" y="609600"/>
            <a:ext cx="9144000" cy="6248400"/>
          </a:xfrm>
        </p:spPr>
        <p:txBody>
          <a:bodyPr/>
          <a:lstStyle/>
          <a:p>
            <a:r>
              <a:rPr lang="en-US" smtClean="0"/>
              <a:t>PM là chương trình (mã máy + dữ liệu) được cài đặt vào phần cứng (hoặc lớp nền) để thực thi các chức năng đã định nghĩa cho người sử dụng.</a:t>
            </a:r>
          </a:p>
          <a:p>
            <a:pPr lvl="1"/>
            <a:r>
              <a:rPr lang="en-US" smtClean="0"/>
              <a:t>Ie, nó là công cụ để dùng.</a:t>
            </a:r>
          </a:p>
          <a:p>
            <a:r>
              <a:rPr lang="en-US" smtClean="0"/>
              <a:t>PM có tài liệu hướng dẫn cách tạo ra chương trình (cho developers) &amp; cách sử dụng (cho users).</a:t>
            </a:r>
          </a:p>
          <a:p>
            <a:pPr lvl="1"/>
            <a:r>
              <a:rPr lang="en-US" smtClean="0"/>
              <a:t>Ie, nó được mô tả từ nhiều khía cạnh khác nhau.</a:t>
            </a:r>
          </a:p>
          <a:p>
            <a:r>
              <a:rPr lang="en-US" smtClean="0"/>
              <a:t>PM được thể hiện thành các phiên bản (release)</a:t>
            </a:r>
          </a:p>
          <a:p>
            <a:pPr lvl="1"/>
            <a:r>
              <a:rPr lang="en-US" smtClean="0"/>
              <a:t>mặc dù users chỉ sử dụng 1 phiên bản tại một thời điểm, nhưng developers phải kiểm soát được tất cả các phiên bản (tài liệu, chương trình) của PM trong suốt chu kỳ sống của nó.</a:t>
            </a:r>
          </a:p>
        </p:txBody>
      </p:sp>
      <p:sp>
        <p:nvSpPr>
          <p:cNvPr id="5" name="Slide Number Placeholder 4"/>
          <p:cNvSpPr>
            <a:spLocks noGrp="1"/>
          </p:cNvSpPr>
          <p:nvPr>
            <p:ph type="sldNum" sz="quarter" idx="4"/>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điểm của PM</a:t>
            </a:r>
            <a:endParaRPr lang="en-US"/>
          </a:p>
        </p:txBody>
      </p:sp>
      <p:sp>
        <p:nvSpPr>
          <p:cNvPr id="3" name="Content Placeholder 2"/>
          <p:cNvSpPr>
            <a:spLocks noGrp="1"/>
          </p:cNvSpPr>
          <p:nvPr>
            <p:ph idx="1"/>
          </p:nvPr>
        </p:nvSpPr>
        <p:spPr>
          <a:xfrm>
            <a:off x="0" y="609600"/>
            <a:ext cx="9144000" cy="6248400"/>
          </a:xfrm>
        </p:spPr>
        <p:txBody>
          <a:bodyPr/>
          <a:lstStyle/>
          <a:p>
            <a:r>
              <a:rPr lang="en-US" smtClean="0"/>
              <a:t>Không có tính chất vật lý (“vô hình”)</a:t>
            </a:r>
          </a:p>
          <a:p>
            <a:pPr lvl="1"/>
            <a:r>
              <a:rPr lang="en-US" smtClean="0">
                <a:sym typeface="Wingdings" pitchFamily="2" charset="2"/>
              </a:rPr>
              <a:t>Người ta chỉ biết PM qua các tác động của nó lên phần cứng (hiển thị chử, phát âm, rung…).</a:t>
            </a:r>
          </a:p>
          <a:p>
            <a:pPr lvl="1"/>
            <a:r>
              <a:rPr lang="en-US" smtClean="0">
                <a:sym typeface="Wingdings" pitchFamily="2" charset="2"/>
              </a:rPr>
              <a:t>Copy được, để chạy trên nhiều máy.</a:t>
            </a:r>
          </a:p>
          <a:p>
            <a:r>
              <a:rPr lang="en-US" smtClean="0"/>
              <a:t>Không bị hao mòn như phần cứng</a:t>
            </a:r>
          </a:p>
          <a:p>
            <a:pPr lvl="1"/>
            <a:r>
              <a:rPr lang="en-US" smtClean="0">
                <a:sym typeface="Wingdings" pitchFamily="2" charset="2"/>
              </a:rPr>
              <a:t>Chỉ bị “lạc hậu”, hoặc “lỗi”.</a:t>
            </a:r>
            <a:endParaRPr lang="en-US" smtClean="0"/>
          </a:p>
          <a:p>
            <a:r>
              <a:rPr lang="en-US" smtClean="0"/>
              <a:t>Dể thay đổi (sửa, nâng cấp) hơn phần cứng</a:t>
            </a:r>
          </a:p>
          <a:p>
            <a:pPr lvl="1"/>
            <a:r>
              <a:rPr lang="en-US" smtClean="0"/>
              <a:t>vd: làm cho máy điện thoại “thông minh hơn” bằng phần mềm, thay vì phần cứng.</a:t>
            </a:r>
          </a:p>
          <a:p>
            <a:pPr lvl="1"/>
            <a:r>
              <a:rPr lang="en-US" smtClean="0"/>
              <a:t>Đây là ưu thế, và cũng là sứ mệnh của PM.</a:t>
            </a:r>
            <a:endParaRPr lang="en-US"/>
          </a:p>
        </p:txBody>
      </p:sp>
      <p:sp>
        <p:nvSpPr>
          <p:cNvPr id="5" name="Slide Number Placeholder 4"/>
          <p:cNvSpPr>
            <a:spLocks noGrp="1"/>
          </p:cNvSpPr>
          <p:nvPr>
            <p:ph type="sldNum" sz="quarter" idx="4"/>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tả cho PM</a:t>
            </a:r>
            <a:endParaRPr lang="en-US"/>
          </a:p>
        </p:txBody>
      </p:sp>
      <p:sp>
        <p:nvSpPr>
          <p:cNvPr id="3" name="Content Placeholder 2"/>
          <p:cNvSpPr>
            <a:spLocks noGrp="1"/>
          </p:cNvSpPr>
          <p:nvPr>
            <p:ph idx="1"/>
          </p:nvPr>
        </p:nvSpPr>
        <p:spPr>
          <a:xfrm>
            <a:off x="0" y="609600"/>
            <a:ext cx="9144000" cy="6248400"/>
          </a:xfrm>
        </p:spPr>
        <p:txBody>
          <a:bodyPr/>
          <a:lstStyle/>
          <a:p>
            <a:r>
              <a:rPr lang="en-US" i="1" smtClean="0">
                <a:solidFill>
                  <a:srgbClr val="FF0000"/>
                </a:solidFill>
              </a:rPr>
              <a:t>Specification</a:t>
            </a:r>
            <a:r>
              <a:rPr lang="en-US" smtClean="0"/>
              <a:t> : (Một đặc tả) là</a:t>
            </a:r>
            <a:r>
              <a:rPr lang="vi-VN" smtClean="0"/>
              <a:t> một </a:t>
            </a:r>
            <a:r>
              <a:rPr lang="en-US" smtClean="0"/>
              <a:t>phát biểu khẳng định một </a:t>
            </a:r>
            <a:r>
              <a:rPr lang="en-US" u="sng" smtClean="0"/>
              <a:t>hành vi</a:t>
            </a:r>
            <a:r>
              <a:rPr lang="en-US" smtClean="0"/>
              <a:t> (chức năng) hoặc </a:t>
            </a:r>
            <a:r>
              <a:rPr lang="en-US" u="sng" smtClean="0"/>
              <a:t>tính chất</a:t>
            </a:r>
            <a:r>
              <a:rPr lang="en-US" smtClean="0"/>
              <a:t> (chất lượng) của PM.</a:t>
            </a:r>
          </a:p>
          <a:p>
            <a:pPr lvl="1"/>
            <a:r>
              <a:rPr lang="en-US" smtClean="0"/>
              <a:t>Hành vi: “PM có ghi log-file”</a:t>
            </a:r>
          </a:p>
          <a:p>
            <a:pPr lvl="1"/>
            <a:r>
              <a:rPr lang="en-US" smtClean="0"/>
              <a:t>Chất lượng: “PM có bảo mật”</a:t>
            </a:r>
          </a:p>
          <a:p>
            <a:r>
              <a:rPr lang="en-US" i="1" smtClean="0">
                <a:solidFill>
                  <a:srgbClr val="FF0000"/>
                </a:solidFill>
              </a:rPr>
              <a:t>Requirement specification</a:t>
            </a:r>
            <a:r>
              <a:rPr lang="en-US" i="1" smtClean="0"/>
              <a:t> </a:t>
            </a:r>
            <a:r>
              <a:rPr lang="en-US" smtClean="0"/>
              <a:t>: là đặc tả đòi hỏi phải được thỏa mãn trên PM (“what”)</a:t>
            </a:r>
          </a:p>
          <a:p>
            <a:pPr lvl="1"/>
            <a:r>
              <a:rPr lang="en-US" smtClean="0"/>
              <a:t>Là yêu cầu, thường được nêu ra từ người sử dụng</a:t>
            </a:r>
          </a:p>
          <a:p>
            <a:r>
              <a:rPr lang="en-US" i="1" smtClean="0">
                <a:solidFill>
                  <a:srgbClr val="FF0000"/>
                </a:solidFill>
              </a:rPr>
              <a:t>Design specification</a:t>
            </a:r>
            <a:r>
              <a:rPr lang="en-US" i="1" smtClean="0"/>
              <a:t> </a:t>
            </a:r>
            <a:r>
              <a:rPr lang="en-US" smtClean="0"/>
              <a:t>: là đặc tả hướng dẫn cho cách làm PM (“how”)</a:t>
            </a:r>
          </a:p>
          <a:p>
            <a:pPr lvl="1"/>
            <a:r>
              <a:rPr lang="en-US" smtClean="0"/>
              <a:t> Là các loại tài liệu mô tả csdl và các xử lý (tiếp cận cấu trúc ) hoặc mô tả các lớp (tiếp cận hướng đối tượng) của PM</a:t>
            </a:r>
          </a:p>
        </p:txBody>
      </p:sp>
      <p:sp>
        <p:nvSpPr>
          <p:cNvPr id="6" name="Slide Number Placeholder 5"/>
          <p:cNvSpPr>
            <a:spLocks noGrp="1"/>
          </p:cNvSpPr>
          <p:nvPr>
            <p:ph type="sldNum" sz="quarter" idx="4"/>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09600"/>
          </a:xfrm>
          <a:prstGeom prst="rect">
            <a:avLst/>
          </a:prstGeom>
        </p:spPr>
        <p:txBody>
          <a:bodyPr/>
          <a:lstStyle/>
          <a:p>
            <a:r>
              <a:rPr lang="en-US" smtClean="0"/>
              <a:t>Yêu cầu (requirement) là gì ?</a:t>
            </a:r>
            <a:endParaRPr lang="en-US"/>
          </a:p>
        </p:txBody>
      </p:sp>
      <p:sp>
        <p:nvSpPr>
          <p:cNvPr id="3" name="Content Placeholder 2"/>
          <p:cNvSpPr>
            <a:spLocks noGrp="1"/>
          </p:cNvSpPr>
          <p:nvPr>
            <p:ph idx="4294967295"/>
          </p:nvPr>
        </p:nvSpPr>
        <p:spPr>
          <a:xfrm>
            <a:off x="0" y="685800"/>
            <a:ext cx="9144000" cy="6172200"/>
          </a:xfrm>
          <a:prstGeom prst="rect">
            <a:avLst/>
          </a:prstGeom>
        </p:spPr>
        <p:txBody>
          <a:bodyPr>
            <a:noAutofit/>
          </a:bodyPr>
          <a:lstStyle/>
          <a:p>
            <a:pPr>
              <a:buNone/>
            </a:pPr>
            <a:r>
              <a:rPr lang="en-US" sz="2800" smtClean="0"/>
              <a:t>Định nghĩa của IEEE Std 610.12-1990 là: </a:t>
            </a:r>
          </a:p>
          <a:p>
            <a:pPr marL="514350" indent="-457200">
              <a:buAutoNum type="alphaLcParenR"/>
            </a:pPr>
            <a:r>
              <a:rPr lang="en-US" sz="2600" smtClean="0">
                <a:solidFill>
                  <a:srgbClr val="0000CC"/>
                </a:solidFill>
              </a:rPr>
              <a:t>A </a:t>
            </a:r>
            <a:r>
              <a:rPr lang="en-US" sz="2600" smtClean="0">
                <a:solidFill>
                  <a:srgbClr val="FF0000"/>
                </a:solidFill>
              </a:rPr>
              <a:t>condition</a:t>
            </a:r>
            <a:r>
              <a:rPr lang="en-US" sz="2600" smtClean="0">
                <a:solidFill>
                  <a:srgbClr val="0000CC"/>
                </a:solidFill>
              </a:rPr>
              <a:t> or </a:t>
            </a:r>
            <a:r>
              <a:rPr lang="en-US" sz="2600" smtClean="0">
                <a:solidFill>
                  <a:srgbClr val="FF0000"/>
                </a:solidFill>
              </a:rPr>
              <a:t>capability</a:t>
            </a:r>
            <a:r>
              <a:rPr lang="en-US" sz="2600" smtClean="0">
                <a:solidFill>
                  <a:srgbClr val="0000CC"/>
                </a:solidFill>
              </a:rPr>
              <a:t> </a:t>
            </a:r>
            <a:r>
              <a:rPr lang="en-US" sz="2600" u="sng" smtClean="0">
                <a:solidFill>
                  <a:srgbClr val="0000CC"/>
                </a:solidFill>
              </a:rPr>
              <a:t>needed by a user</a:t>
            </a:r>
            <a:r>
              <a:rPr lang="en-US" sz="2600" smtClean="0">
                <a:solidFill>
                  <a:srgbClr val="0000CC"/>
                </a:solidFill>
              </a:rPr>
              <a:t> to </a:t>
            </a:r>
            <a:r>
              <a:rPr lang="en-US" sz="2600" smtClean="0">
                <a:solidFill>
                  <a:schemeClr val="tx1"/>
                </a:solidFill>
              </a:rPr>
              <a:t>solve a problem or achieve an objective</a:t>
            </a:r>
            <a:r>
              <a:rPr lang="en-US" sz="2600" smtClean="0">
                <a:solidFill>
                  <a:srgbClr val="0000CC"/>
                </a:solidFill>
              </a:rPr>
              <a:t>;</a:t>
            </a:r>
          </a:p>
          <a:p>
            <a:pPr marL="514350" indent="-457200">
              <a:buAutoNum type="alphaLcParenR"/>
            </a:pPr>
            <a:r>
              <a:rPr lang="en-US" sz="2600" smtClean="0">
                <a:solidFill>
                  <a:srgbClr val="0000CC"/>
                </a:solidFill>
              </a:rPr>
              <a:t>A </a:t>
            </a:r>
            <a:r>
              <a:rPr lang="en-US" sz="2600" smtClean="0">
                <a:solidFill>
                  <a:srgbClr val="FF0000"/>
                </a:solidFill>
              </a:rPr>
              <a:t>condition</a:t>
            </a:r>
            <a:r>
              <a:rPr lang="en-US" sz="2600" smtClean="0">
                <a:solidFill>
                  <a:srgbClr val="0000CC"/>
                </a:solidFill>
              </a:rPr>
              <a:t> or </a:t>
            </a:r>
            <a:r>
              <a:rPr lang="en-US" sz="2600" smtClean="0">
                <a:solidFill>
                  <a:srgbClr val="FF0000"/>
                </a:solidFill>
              </a:rPr>
              <a:t>capability</a:t>
            </a:r>
            <a:r>
              <a:rPr lang="en-US" sz="2600" smtClean="0">
                <a:solidFill>
                  <a:srgbClr val="0000CC"/>
                </a:solidFill>
              </a:rPr>
              <a:t> that </a:t>
            </a:r>
            <a:r>
              <a:rPr lang="en-US" sz="2600" u="sng" smtClean="0">
                <a:solidFill>
                  <a:srgbClr val="0000CC"/>
                </a:solidFill>
              </a:rPr>
              <a:t>must be met or possessed by a system</a:t>
            </a:r>
            <a:r>
              <a:rPr lang="en-US" sz="2600" smtClean="0">
                <a:solidFill>
                  <a:srgbClr val="0000CC"/>
                </a:solidFill>
              </a:rPr>
              <a:t> (or system component) to </a:t>
            </a:r>
            <a:r>
              <a:rPr lang="en-US" sz="2600" smtClean="0">
                <a:solidFill>
                  <a:schemeClr val="tx1"/>
                </a:solidFill>
              </a:rPr>
              <a:t>satisfy a contract, standard, specification, or other formally imposed documents.</a:t>
            </a:r>
          </a:p>
          <a:p>
            <a:pPr>
              <a:buNone/>
            </a:pPr>
            <a:endParaRPr lang="en-US" sz="2800" smtClean="0"/>
          </a:p>
          <a:p>
            <a:pPr marL="0">
              <a:buNone/>
            </a:pPr>
            <a:r>
              <a:rPr lang="en-US" sz="2800" smtClean="0"/>
              <a:t>Yêu cầu là những điều kiện hoặc năng lực được mong đợi từ user (a) hoặc đòi hỏi trên sản phẩm (b</a:t>
            </a:r>
            <a:r>
              <a:rPr lang="en-US" sz="2800" smtClean="0"/>
              <a:t>).</a:t>
            </a:r>
          </a:p>
          <a:p>
            <a:pPr marL="400050" lvl="1"/>
            <a:r>
              <a:rPr lang="en-US" sz="2400" smtClean="0"/>
              <a:t>Yêu cầu là điều kiện cho công việc tạo mới (có thay đổi)</a:t>
            </a:r>
          </a:p>
          <a:p>
            <a:pPr marL="400050" lvl="1"/>
            <a:r>
              <a:rPr lang="en-US" sz="2400" smtClean="0"/>
              <a:t>R</a:t>
            </a:r>
            <a:r>
              <a:rPr lang="en-US" sz="2400" smtClean="0"/>
              <a:t>àng buộc (constraint) cũng là điều kiện, nhưng để duy trì (vận hành)</a:t>
            </a:r>
            <a:endParaRPr lang="en-US" sz="2400"/>
          </a:p>
        </p:txBody>
      </p:sp>
      <p:sp>
        <p:nvSpPr>
          <p:cNvPr id="5" name="Slide Number Placeholder 4"/>
          <p:cNvSpPr>
            <a:spLocks noGrp="1"/>
          </p:cNvSpPr>
          <p:nvPr>
            <p:ph type="sldNum" sz="quarter" idx="4"/>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Requirement, needs, design</a:t>
            </a:r>
            <a:endParaRPr lang="en-US"/>
          </a:p>
        </p:txBody>
      </p:sp>
      <p:sp>
        <p:nvSpPr>
          <p:cNvPr id="3" name="Content Placeholder 2"/>
          <p:cNvSpPr>
            <a:spLocks noGrp="1"/>
          </p:cNvSpPr>
          <p:nvPr>
            <p:ph idx="1"/>
          </p:nvPr>
        </p:nvSpPr>
        <p:spPr>
          <a:xfrm>
            <a:off x="0" y="609600"/>
            <a:ext cx="9144000" cy="6248400"/>
          </a:xfrm>
        </p:spPr>
        <p:txBody>
          <a:bodyPr/>
          <a:lstStyle/>
          <a:p>
            <a:r>
              <a:rPr lang="en-US" smtClean="0">
                <a:solidFill>
                  <a:srgbClr val="C00000"/>
                </a:solidFill>
              </a:rPr>
              <a:t>Requirement </a:t>
            </a:r>
            <a:r>
              <a:rPr lang="en-US" smtClean="0">
                <a:solidFill>
                  <a:srgbClr val="C00000"/>
                </a:solidFill>
              </a:rPr>
              <a:t>(=</a:t>
            </a:r>
            <a:r>
              <a:rPr lang="en-US" smtClean="0">
                <a:solidFill>
                  <a:srgbClr val="C00000"/>
                </a:solidFill>
              </a:rPr>
              <a:t>requirement specification)</a:t>
            </a:r>
            <a:r>
              <a:rPr lang="en-US" smtClean="0"/>
              <a:t> là yêu cầu được </a:t>
            </a:r>
            <a:r>
              <a:rPr lang="en-US" smtClean="0"/>
              <a:t>mô tả &amp; truyền đạt một cách tường minh đến người </a:t>
            </a:r>
            <a:r>
              <a:rPr lang="en-US" smtClean="0"/>
              <a:t>nhận.</a:t>
            </a:r>
            <a:endParaRPr lang="en-US" smtClean="0"/>
          </a:p>
          <a:p>
            <a:pPr lvl="1"/>
            <a:r>
              <a:rPr lang="en-US" smtClean="0"/>
              <a:t>Vd: </a:t>
            </a:r>
            <a:r>
              <a:rPr lang="en-US" smtClean="0"/>
              <a:t>yêu </a:t>
            </a:r>
            <a:r>
              <a:rPr lang="en-US" smtClean="0"/>
              <a:t>cầu </a:t>
            </a:r>
            <a:r>
              <a:rPr lang="en-US" smtClean="0"/>
              <a:t>tương tác trên form,</a:t>
            </a:r>
            <a:r>
              <a:rPr lang="en-US" smtClean="0"/>
              <a:t> ghi trong tài liệu.</a:t>
            </a:r>
            <a:endParaRPr lang="en-US" smtClean="0"/>
          </a:p>
          <a:p>
            <a:r>
              <a:rPr lang="en-US" smtClean="0">
                <a:solidFill>
                  <a:srgbClr val="C00000"/>
                </a:solidFill>
              </a:rPr>
              <a:t>Needs</a:t>
            </a:r>
            <a:r>
              <a:rPr lang="en-US" smtClean="0"/>
              <a:t> bao gồm cả yêu cầu tường minh lẫn yêu cầu </a:t>
            </a:r>
            <a:r>
              <a:rPr lang="en-US" smtClean="0">
                <a:effectLst>
                  <a:outerShdw blurRad="38100" dist="38100" dir="2700000" algn="tl">
                    <a:srgbClr val="000000">
                      <a:alpha val="43137"/>
                    </a:srgbClr>
                  </a:outerShdw>
                </a:effectLst>
              </a:rPr>
              <a:t>cần thiết</a:t>
            </a:r>
            <a:r>
              <a:rPr lang="en-US" smtClean="0"/>
              <a:t> nhưng </a:t>
            </a:r>
            <a:r>
              <a:rPr lang="en-US" smtClean="0">
                <a:effectLst>
                  <a:outerShdw blurRad="38100" dist="38100" dir="2700000" algn="tl">
                    <a:srgbClr val="000000">
                      <a:alpha val="43137"/>
                    </a:srgbClr>
                  </a:outerShdw>
                </a:effectLst>
              </a:rPr>
              <a:t>không được nêu ra</a:t>
            </a:r>
            <a:r>
              <a:rPr lang="en-US" smtClean="0"/>
              <a:t>.</a:t>
            </a:r>
          </a:p>
          <a:p>
            <a:pPr lvl="1"/>
            <a:r>
              <a:rPr lang="en-US" smtClean="0"/>
              <a:t>Vd: có hiệu quả cao</a:t>
            </a:r>
          </a:p>
          <a:p>
            <a:r>
              <a:rPr lang="en-US" smtClean="0"/>
              <a:t> </a:t>
            </a:r>
            <a:r>
              <a:rPr lang="en-US" smtClean="0">
                <a:solidFill>
                  <a:srgbClr val="C00000"/>
                </a:solidFill>
              </a:rPr>
              <a:t>Design </a:t>
            </a:r>
            <a:r>
              <a:rPr lang="en-US" smtClean="0">
                <a:solidFill>
                  <a:srgbClr val="C00000"/>
                </a:solidFill>
              </a:rPr>
              <a:t>(=design specification)</a:t>
            </a:r>
            <a:r>
              <a:rPr lang="en-US" smtClean="0">
                <a:solidFill>
                  <a:srgbClr val="FF0000"/>
                </a:solidFill>
                <a:effectLst>
                  <a:outerShdw blurRad="38100" dist="38100" dir="2700000" algn="tl">
                    <a:srgbClr val="000000">
                      <a:alpha val="43137"/>
                    </a:srgbClr>
                  </a:outerShdw>
                </a:effectLst>
              </a:rPr>
              <a:t> </a:t>
            </a:r>
            <a:r>
              <a:rPr lang="en-US" smtClean="0"/>
              <a:t>là đặc tả </a:t>
            </a:r>
            <a:r>
              <a:rPr lang="en-US" smtClean="0"/>
              <a:t>sản phẩm </a:t>
            </a:r>
            <a:r>
              <a:rPr lang="en-US" smtClean="0"/>
              <a:t>để </a:t>
            </a:r>
            <a:r>
              <a:rPr lang="en-US" smtClean="0"/>
              <a:t>hướng dẫn </a:t>
            </a:r>
            <a:r>
              <a:rPr lang="en-US" smtClean="0"/>
              <a:t>hành </a:t>
            </a:r>
            <a:r>
              <a:rPr lang="en-US" smtClean="0"/>
              <a:t>động tạo ra </a:t>
            </a:r>
            <a:r>
              <a:rPr lang="en-US" smtClean="0"/>
              <a:t>sản phẩm.</a:t>
            </a:r>
            <a:endParaRPr lang="en-US" smtClean="0"/>
          </a:p>
          <a:p>
            <a:pPr lvl="1"/>
            <a:r>
              <a:rPr lang="en-US" smtClean="0"/>
              <a:t>vd: giải thuật (để lập trình), cấu trúc dữ liệu </a:t>
            </a:r>
            <a:r>
              <a:rPr lang="en-US" smtClean="0"/>
              <a:t>(để cài </a:t>
            </a:r>
            <a:r>
              <a:rPr lang="en-US" smtClean="0"/>
              <a:t>đặt csdl), testcases (để kiểm thử)</a:t>
            </a:r>
          </a:p>
          <a:p>
            <a:r>
              <a:rPr lang="en-US" smtClean="0"/>
              <a:t>Mối quan hệ giữa các khái niệm này được mô tả trong slide tiếp</a:t>
            </a:r>
          </a:p>
        </p:txBody>
      </p:sp>
      <p:sp>
        <p:nvSpPr>
          <p:cNvPr id="5" name="Slide Number Placeholder 4"/>
          <p:cNvSpPr>
            <a:spLocks noGrp="1"/>
          </p:cNvSpPr>
          <p:nvPr>
            <p:ph type="sldNum" sz="quarter" idx="4"/>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Requirement, Need, Design</a:t>
            </a:r>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a:p>
        </p:txBody>
      </p:sp>
      <p:sp>
        <p:nvSpPr>
          <p:cNvPr id="5" name="Rectangle 4"/>
          <p:cNvSpPr/>
          <p:nvPr/>
        </p:nvSpPr>
        <p:spPr>
          <a:xfrm>
            <a:off x="0" y="6324600"/>
            <a:ext cx="8839200" cy="369332"/>
          </a:xfrm>
          <a:prstGeom prst="rect">
            <a:avLst/>
          </a:prstGeom>
        </p:spPr>
        <p:txBody>
          <a:bodyPr wrap="square">
            <a:spAutoFit/>
          </a:bodyPr>
          <a:lstStyle/>
          <a:p>
            <a:r>
              <a:rPr lang="en-US" smtClean="0">
                <a:hlinkClick r:id="rId2"/>
              </a:rPr>
              <a:t>https://reqexperts.com/resources/requirements-articles/articles-what-is-the-difference/</a:t>
            </a:r>
            <a:r>
              <a:rPr lang="en-US" smtClean="0"/>
              <a:t> </a:t>
            </a:r>
            <a:endParaRPr lang="en-US"/>
          </a:p>
        </p:txBody>
      </p:sp>
      <p:grpSp>
        <p:nvGrpSpPr>
          <p:cNvPr id="28" name="Group 27"/>
          <p:cNvGrpSpPr/>
          <p:nvPr/>
        </p:nvGrpSpPr>
        <p:grpSpPr>
          <a:xfrm>
            <a:off x="381000" y="1052409"/>
            <a:ext cx="8458200" cy="4971856"/>
            <a:chOff x="838200" y="1447800"/>
            <a:chExt cx="7115070" cy="4592226"/>
          </a:xfrm>
        </p:grpSpPr>
        <p:sp>
          <p:nvSpPr>
            <p:cNvPr id="9" name="Oval 8"/>
            <p:cNvSpPr/>
            <p:nvPr/>
          </p:nvSpPr>
          <p:spPr>
            <a:xfrm>
              <a:off x="3733800" y="4572000"/>
              <a:ext cx="2274277" cy="914400"/>
            </a:xfrm>
            <a:prstGeom prst="ellipse">
              <a:avLst/>
            </a:prstGeom>
            <a:solidFill>
              <a:schemeClr val="accent6">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mtClean="0">
                <a:solidFill>
                  <a:srgbClr val="0000CC"/>
                </a:solidFill>
              </a:endParaRPr>
            </a:p>
          </p:txBody>
        </p:sp>
        <p:sp>
          <p:nvSpPr>
            <p:cNvPr id="10" name="TextBox 9"/>
            <p:cNvSpPr txBox="1"/>
            <p:nvPr/>
          </p:nvSpPr>
          <p:spPr>
            <a:xfrm>
              <a:off x="4684184" y="5613612"/>
              <a:ext cx="2438400" cy="426414"/>
            </a:xfrm>
            <a:prstGeom prst="rect">
              <a:avLst/>
            </a:prstGeom>
            <a:noFill/>
          </p:spPr>
          <p:txBody>
            <a:bodyPr wrap="square" rtlCol="0">
              <a:spAutoFit/>
            </a:bodyPr>
            <a:lstStyle/>
            <a:p>
              <a:pPr algn="ctr"/>
              <a:r>
                <a:rPr lang="en-US" sz="2400" b="1" i="1" smtClean="0"/>
                <a:t>SW environment</a:t>
              </a:r>
              <a:endParaRPr lang="en-US" sz="2400" b="1" i="1"/>
            </a:p>
          </p:txBody>
        </p:sp>
        <p:cxnSp>
          <p:nvCxnSpPr>
            <p:cNvPr id="12" name="Straight Arrow Connector 11"/>
            <p:cNvCxnSpPr>
              <a:stCxn id="9" idx="5"/>
              <a:endCxn id="10" idx="0"/>
            </p:cNvCxnSpPr>
            <p:nvPr/>
          </p:nvCxnSpPr>
          <p:spPr>
            <a:xfrm rot="16200000" flipH="1">
              <a:off x="5658639" y="5368867"/>
              <a:ext cx="261122" cy="228367"/>
            </a:xfrm>
            <a:prstGeom prst="straightConnector1">
              <a:avLst/>
            </a:prstGeom>
            <a:ln w="28575">
              <a:solidFill>
                <a:srgbClr val="0000CC"/>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Cloud 18"/>
            <p:cNvSpPr/>
            <p:nvPr/>
          </p:nvSpPr>
          <p:spPr>
            <a:xfrm>
              <a:off x="4648200" y="2590800"/>
              <a:ext cx="2030604" cy="838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CC"/>
                  </a:solidFill>
                </a:rPr>
                <a:t>Needs</a:t>
              </a:r>
              <a:endParaRPr lang="en-US" sz="2000" smtClean="0">
                <a:solidFill>
                  <a:srgbClr val="0000CC"/>
                </a:solidFill>
              </a:endParaRPr>
            </a:p>
          </p:txBody>
        </p:sp>
        <p:cxnSp>
          <p:nvCxnSpPr>
            <p:cNvPr id="21" name="Straight Arrow Connector 20"/>
            <p:cNvCxnSpPr>
              <a:stCxn id="9" idx="0"/>
              <a:endCxn id="19" idx="1"/>
            </p:cNvCxnSpPr>
            <p:nvPr/>
          </p:nvCxnSpPr>
          <p:spPr>
            <a:xfrm rot="5400000" flipH="1" flipV="1">
              <a:off x="4695274" y="3603773"/>
              <a:ext cx="1143893" cy="792563"/>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2" name="Flowchart: Document 21"/>
            <p:cNvSpPr/>
            <p:nvPr/>
          </p:nvSpPr>
          <p:spPr>
            <a:xfrm>
              <a:off x="1794468" y="1447800"/>
              <a:ext cx="1786932" cy="762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CC"/>
                  </a:solidFill>
                </a:rPr>
                <a:t>Requirement specification</a:t>
              </a:r>
            </a:p>
          </p:txBody>
        </p:sp>
        <p:cxnSp>
          <p:nvCxnSpPr>
            <p:cNvPr id="24" name="Straight Arrow Connector 23"/>
            <p:cNvCxnSpPr>
              <a:stCxn id="19" idx="3"/>
              <a:endCxn id="22" idx="3"/>
            </p:cNvCxnSpPr>
            <p:nvPr/>
          </p:nvCxnSpPr>
          <p:spPr>
            <a:xfrm rot="16200000" flipV="1">
              <a:off x="4217489" y="1192712"/>
              <a:ext cx="809925" cy="2082102"/>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5" name="Flowchart: Document 24"/>
            <p:cNvSpPr/>
            <p:nvPr/>
          </p:nvSpPr>
          <p:spPr>
            <a:xfrm>
              <a:off x="838200" y="3429000"/>
              <a:ext cx="1786932" cy="7620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CC"/>
                  </a:solidFill>
                </a:rPr>
                <a:t>Design specification</a:t>
              </a:r>
            </a:p>
          </p:txBody>
        </p:sp>
        <p:cxnSp>
          <p:nvCxnSpPr>
            <p:cNvPr id="27" name="Straight Arrow Connector 26"/>
            <p:cNvCxnSpPr>
              <a:stCxn id="22" idx="2"/>
              <a:endCxn id="25" idx="0"/>
            </p:cNvCxnSpPr>
            <p:nvPr/>
          </p:nvCxnSpPr>
          <p:spPr>
            <a:xfrm rot="5400000">
              <a:off x="1575012" y="2316077"/>
              <a:ext cx="1269577" cy="95626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2"/>
              <a:endCxn id="6" idx="2"/>
            </p:cNvCxnSpPr>
            <p:nvPr/>
          </p:nvCxnSpPr>
          <p:spPr>
            <a:xfrm rot="16200000" flipH="1">
              <a:off x="2532118" y="3340171"/>
              <a:ext cx="888577" cy="248948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21146" y="4800600"/>
              <a:ext cx="1299587" cy="463358"/>
              <a:chOff x="4641916" y="4419600"/>
              <a:chExt cx="1219200" cy="463358"/>
            </a:xfrm>
            <a:solidFill>
              <a:schemeClr val="bg1"/>
            </a:solidFill>
          </p:grpSpPr>
          <p:sp>
            <p:nvSpPr>
              <p:cNvPr id="6" name="Oval 5"/>
              <p:cNvSpPr/>
              <p:nvPr/>
            </p:nvSpPr>
            <p:spPr>
              <a:xfrm>
                <a:off x="4641916" y="4419600"/>
                <a:ext cx="1219200" cy="457200"/>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mtClean="0">
                  <a:solidFill>
                    <a:srgbClr val="0000CC"/>
                  </a:solidFill>
                </a:endParaRPr>
              </a:p>
            </p:txBody>
          </p:sp>
          <p:sp>
            <p:nvSpPr>
              <p:cNvPr id="7" name="TextBox 6"/>
              <p:cNvSpPr txBox="1"/>
              <p:nvPr/>
            </p:nvSpPr>
            <p:spPr>
              <a:xfrm>
                <a:off x="5013679" y="4456544"/>
                <a:ext cx="471608" cy="426414"/>
              </a:xfrm>
              <a:prstGeom prst="rect">
                <a:avLst/>
              </a:prstGeom>
              <a:noFill/>
            </p:spPr>
            <p:txBody>
              <a:bodyPr wrap="none" rtlCol="0">
                <a:spAutoFit/>
              </a:bodyPr>
              <a:lstStyle/>
              <a:p>
                <a:r>
                  <a:rPr lang="en-US" sz="2400" smtClean="0"/>
                  <a:t>SW</a:t>
                </a:r>
                <a:endParaRPr lang="en-US" sz="2400"/>
              </a:p>
            </p:txBody>
          </p:sp>
        </p:grpSp>
        <p:sp>
          <p:nvSpPr>
            <p:cNvPr id="58" name="TextBox 57"/>
            <p:cNvSpPr txBox="1"/>
            <p:nvPr/>
          </p:nvSpPr>
          <p:spPr>
            <a:xfrm>
              <a:off x="5029200" y="3524310"/>
              <a:ext cx="2924070" cy="1569660"/>
            </a:xfrm>
            <a:prstGeom prst="rect">
              <a:avLst/>
            </a:prstGeom>
            <a:noFill/>
          </p:spPr>
          <p:txBody>
            <a:bodyPr wrap="square" rtlCol="0">
              <a:spAutoFit/>
            </a:bodyPr>
            <a:lstStyle/>
            <a:p>
              <a:pPr algn="r"/>
              <a:r>
                <a:rPr lang="en-US" sz="2400" b="1" i="1" smtClean="0">
                  <a:solidFill>
                    <a:srgbClr val="FF0000"/>
                  </a:solidFill>
                </a:rPr>
                <a:t>1</a:t>
              </a:r>
              <a:r>
                <a:rPr lang="en-US" sz="2400" i="1" smtClean="0"/>
                <a:t> Nhận thức về môi trường sử dụng SW hình thành mong muốn đ/v SW</a:t>
              </a:r>
              <a:endParaRPr lang="en-US" sz="2400" b="1" i="1"/>
            </a:p>
          </p:txBody>
        </p:sp>
        <p:sp>
          <p:nvSpPr>
            <p:cNvPr id="59" name="TextBox 58"/>
            <p:cNvSpPr txBox="1"/>
            <p:nvPr/>
          </p:nvSpPr>
          <p:spPr>
            <a:xfrm>
              <a:off x="4466786" y="1678890"/>
              <a:ext cx="3294185" cy="767546"/>
            </a:xfrm>
            <a:prstGeom prst="rect">
              <a:avLst/>
            </a:prstGeom>
            <a:noFill/>
          </p:spPr>
          <p:txBody>
            <a:bodyPr wrap="square" rtlCol="0">
              <a:spAutoFit/>
            </a:bodyPr>
            <a:lstStyle/>
            <a:p>
              <a:r>
                <a:rPr lang="en-US" sz="2400" b="1" i="1" smtClean="0">
                  <a:solidFill>
                    <a:srgbClr val="FF0000"/>
                  </a:solidFill>
                </a:rPr>
                <a:t>2</a:t>
              </a:r>
              <a:r>
                <a:rPr lang="en-US" sz="2400" i="1" smtClean="0"/>
                <a:t> Mong muốn </a:t>
              </a:r>
              <a:r>
                <a:rPr lang="en-US" sz="2400" i="1" u="sng" smtClean="0"/>
                <a:t>có thể</a:t>
              </a:r>
              <a:r>
                <a:rPr lang="en-US" sz="2400" i="1" smtClean="0"/>
                <a:t> diễn tả được thành yêu cầu cho SW</a:t>
              </a:r>
              <a:endParaRPr lang="en-US" sz="2400" b="1" i="1"/>
            </a:p>
          </p:txBody>
        </p:sp>
        <p:sp>
          <p:nvSpPr>
            <p:cNvPr id="60" name="TextBox 59"/>
            <p:cNvSpPr txBox="1"/>
            <p:nvPr/>
          </p:nvSpPr>
          <p:spPr>
            <a:xfrm>
              <a:off x="1991995" y="2305673"/>
              <a:ext cx="2286837" cy="1569661"/>
            </a:xfrm>
            <a:prstGeom prst="rect">
              <a:avLst/>
            </a:prstGeom>
            <a:noFill/>
          </p:spPr>
          <p:txBody>
            <a:bodyPr wrap="square" rtlCol="0">
              <a:spAutoFit/>
            </a:bodyPr>
            <a:lstStyle/>
            <a:p>
              <a:pPr algn="r"/>
              <a:r>
                <a:rPr lang="en-US" sz="2400" b="1" i="1" smtClean="0">
                  <a:solidFill>
                    <a:srgbClr val="FF0000"/>
                  </a:solidFill>
                </a:rPr>
                <a:t>3</a:t>
              </a:r>
              <a:r>
                <a:rPr lang="en-US" sz="2400" i="1" smtClean="0"/>
                <a:t> Yêu cầu được cung cấp giải pháp trong bản thiết kế</a:t>
              </a:r>
              <a:endParaRPr lang="en-US" sz="2400" b="1" i="1"/>
            </a:p>
          </p:txBody>
        </p:sp>
        <p:sp>
          <p:nvSpPr>
            <p:cNvPr id="61" name="TextBox 60"/>
            <p:cNvSpPr txBox="1"/>
            <p:nvPr/>
          </p:nvSpPr>
          <p:spPr>
            <a:xfrm>
              <a:off x="1066800" y="4487505"/>
              <a:ext cx="2667000" cy="767546"/>
            </a:xfrm>
            <a:prstGeom prst="rect">
              <a:avLst/>
            </a:prstGeom>
            <a:noFill/>
          </p:spPr>
          <p:txBody>
            <a:bodyPr wrap="square" rtlCol="0">
              <a:spAutoFit/>
            </a:bodyPr>
            <a:lstStyle/>
            <a:p>
              <a:r>
                <a:rPr lang="en-US" sz="2400" b="1" i="1" smtClean="0">
                  <a:solidFill>
                    <a:srgbClr val="FF0000"/>
                  </a:solidFill>
                </a:rPr>
                <a:t>4</a:t>
              </a:r>
              <a:r>
                <a:rPr lang="en-US" sz="2400" i="1" smtClean="0"/>
                <a:t> Devs hiện thực thiết kế thành sản phẩm PM</a:t>
              </a:r>
              <a:endParaRPr lang="en-US" sz="2400" b="1" i="1"/>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smtClean="0">
            <a:solidFill>
              <a:srgbClr val="0000C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0000CC"/>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5420</TotalTime>
  <Words>2707</Words>
  <Application>Microsoft Office PowerPoint</Application>
  <PresentationFormat>On-screen Show (4:3)</PresentationFormat>
  <Paragraphs>436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Nội dung chính</vt:lpstr>
      <vt:lpstr>Phần mềm là gì ?</vt:lpstr>
      <vt:lpstr>Đặc điểm của PM</vt:lpstr>
      <vt:lpstr>Đặc tả cho PM</vt:lpstr>
      <vt:lpstr>Yêu cầu (requirement) là gì ?</vt:lpstr>
      <vt:lpstr>Requirement, needs, design</vt:lpstr>
      <vt:lpstr>Requirement, Need, Design</vt:lpstr>
      <vt:lpstr>Đặc tả cho PM</vt:lpstr>
      <vt:lpstr>1. SW functional specification</vt:lpstr>
      <vt:lpstr>Tiếp cận hướng cấu trúc</vt:lpstr>
      <vt:lpstr>Tiếp cận hướng đối tượng</vt:lpstr>
      <vt:lpstr>Ví dụ PM “Quản lý tài khoản ngân hàng”</vt:lpstr>
      <vt:lpstr>Open Account Scenario</vt:lpstr>
      <vt:lpstr>Open Account – External view</vt:lpstr>
      <vt:lpstr>Open Account: Software components?</vt:lpstr>
      <vt:lpstr>Open Account – internal view</vt:lpstr>
      <vt:lpstr>Open Account: Components specification</vt:lpstr>
      <vt:lpstr>Open Account: Components specification</vt:lpstr>
      <vt:lpstr>Open Account: Components specification</vt:lpstr>
      <vt:lpstr>2. SW quality specification</vt:lpstr>
      <vt:lpstr>Hai khía cạnh của chất lượng PM</vt:lpstr>
      <vt:lpstr>Mô tả PM để có chất lượng</vt:lpstr>
      <vt:lpstr>Mô hình chất lượng cho PM</vt:lpstr>
      <vt:lpstr>Mô hình Mc.Call (1977)</vt:lpstr>
      <vt:lpstr>Mc.Call: Quality factors</vt:lpstr>
      <vt:lpstr>Mc.Call: Mapping</vt:lpstr>
      <vt:lpstr>Mc.Call: Mapping</vt:lpstr>
      <vt:lpstr>ISO 25010</vt:lpstr>
      <vt:lpstr>ISO 25010 Quality life-cycle model</vt:lpstr>
      <vt:lpstr>ISO 25010 SW product quality model</vt:lpstr>
      <vt:lpstr>ISO 25010 SW product quality model</vt:lpstr>
      <vt:lpstr>ISO 25010 Quality in use model</vt:lpstr>
      <vt:lpstr>Giá trị của các mô hình chất lượng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Quality Assurance</dc:title>
  <dc:creator>anh_hao</dc:creator>
  <cp:lastModifiedBy>haong91a@outlook.com</cp:lastModifiedBy>
  <cp:revision>253</cp:revision>
  <dcterms:created xsi:type="dcterms:W3CDTF">2006-08-16T00:00:00Z</dcterms:created>
  <dcterms:modified xsi:type="dcterms:W3CDTF">2022-01-03T01:59:46Z</dcterms:modified>
</cp:coreProperties>
</file>