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9"/>
  </p:notesMasterIdLst>
  <p:sldIdLst>
    <p:sldId id="328" r:id="rId2"/>
    <p:sldId id="262" r:id="rId3"/>
    <p:sldId id="257" r:id="rId4"/>
    <p:sldId id="285" r:id="rId5"/>
    <p:sldId id="320" r:id="rId6"/>
    <p:sldId id="288" r:id="rId7"/>
    <p:sldId id="327" r:id="rId8"/>
    <p:sldId id="326" r:id="rId9"/>
    <p:sldId id="289" r:id="rId10"/>
    <p:sldId id="329" r:id="rId11"/>
    <p:sldId id="315" r:id="rId12"/>
    <p:sldId id="290" r:id="rId13"/>
    <p:sldId id="316" r:id="rId14"/>
    <p:sldId id="291" r:id="rId15"/>
    <p:sldId id="292" r:id="rId16"/>
    <p:sldId id="293" r:id="rId17"/>
    <p:sldId id="29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996633"/>
    <a:srgbClr val="0000CC"/>
    <a:srgbClr val="008000"/>
    <a:srgbClr val="6C2826"/>
    <a:srgbClr val="3E1716"/>
    <a:srgbClr val="0033CC"/>
    <a:srgbClr val="FF5050"/>
    <a:srgbClr val="4D4D4D"/>
    <a:srgbClr val="003300"/>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62" d="100"/>
          <a:sy n="62" d="100"/>
        </p:scale>
        <p:origin x="-139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
    </p:cViewPr>
  </p:sorterViewPr>
  <p:gridSpacing cx="92171838" cy="921718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A5167-4F29-4234-B947-30FFBAEB0CD3}" type="datetimeFigureOut">
              <a:rPr lang="en-US" smtClean="0"/>
              <a:pPr/>
              <a:t>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DCDD68-6FCC-4B6A-A741-91A25F303E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0" y="0"/>
            <a:ext cx="8686800" cy="609600"/>
          </a:xfrm>
          <a:prstGeom prst="rect">
            <a:avLst/>
          </a:prstGeom>
          <a:solidFill>
            <a:schemeClr val="bg1">
              <a:lumMod val="95000"/>
            </a:schemeClr>
          </a:solidFill>
        </p:spPr>
        <p:txBody>
          <a:bodyPr/>
          <a:lstStyle>
            <a:lvl1pPr>
              <a:defRPr>
                <a:solidFill>
                  <a:srgbClr val="996633"/>
                </a:solidFill>
              </a:defRPr>
            </a:lvl1pPr>
          </a:lstStyle>
          <a:p>
            <a:r>
              <a:rPr lang="en-US" smtClean="0"/>
              <a:t>Click to edit Master title style</a:t>
            </a:r>
            <a:endParaRPr lang="en-US"/>
          </a:p>
        </p:txBody>
      </p:sp>
      <p:sp>
        <p:nvSpPr>
          <p:cNvPr id="11" name="Content Placeholder 2"/>
          <p:cNvSpPr>
            <a:spLocks noGrp="1"/>
          </p:cNvSpPr>
          <p:nvPr>
            <p:ph idx="1"/>
          </p:nvPr>
        </p:nvSpPr>
        <p:spPr>
          <a:xfrm>
            <a:off x="0" y="609600"/>
            <a:ext cx="9144000" cy="6248400"/>
          </a:xfrm>
          <a:prstGeom prst="rect">
            <a:avLst/>
          </a:prstGeom>
        </p:spPr>
        <p:txBody>
          <a:bodyPr/>
          <a:lstStyle>
            <a:lvl1pPr>
              <a:defRPr sz="2800"/>
            </a:lvl1pPr>
            <a:lvl2pPr>
              <a:buFont typeface="Arial Unicode MS" pitchFamily="34" charset="-128"/>
              <a:buChar char="-"/>
              <a:defRPr sz="2600">
                <a:solidFill>
                  <a:srgbClr val="0000CC"/>
                </a:solidFill>
              </a:defRPr>
            </a:lvl2pPr>
            <a:lvl3pPr>
              <a:buFont typeface="Wingdings" pitchFamily="2" charset="2"/>
              <a:buChar char="v"/>
              <a:defRPr/>
            </a:lvl3pPr>
            <a:lvl4pPr>
              <a:buFont typeface="Wingdings" pitchFamily="2" charset="2"/>
              <a:buChar char="q"/>
              <a:defRPr sz="2200">
                <a:solidFill>
                  <a:srgbClr val="996633"/>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Slide Number Placeholder 5"/>
          <p:cNvSpPr>
            <a:spLocks noGrp="1"/>
          </p:cNvSpPr>
          <p:nvPr>
            <p:ph type="sldNum" sz="quarter" idx="4"/>
          </p:nvPr>
        </p:nvSpPr>
        <p:spPr>
          <a:xfrm>
            <a:off x="8686800" y="0"/>
            <a:ext cx="457200" cy="609600"/>
          </a:xfrm>
          <a:prstGeom prst="rect">
            <a:avLst/>
          </a:prstGeom>
          <a:solidFill>
            <a:schemeClr val="bg1">
              <a:lumMod val="95000"/>
            </a:schemeClr>
          </a:solidFill>
        </p:spPr>
        <p:txBody>
          <a:bodyPr vert="horz" lIns="0" tIns="45720" rIns="0" bIns="45720" rtlCol="0" anchor="ctr"/>
          <a:lstStyle>
            <a:lvl1pPr algn="l">
              <a:defRPr sz="2400">
                <a:solidFill>
                  <a:srgbClr val="996633"/>
                </a:solidFill>
                <a:latin typeface="Arial Unicode MS" pitchFamily="34" charset="-128"/>
                <a:ea typeface="Arial Unicode MS" pitchFamily="34" charset="-128"/>
                <a:cs typeface="Arial Unicode MS" pitchFamily="34" charset="-128"/>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ctr" defTabSz="914400" rtl="0" eaLnBrk="1" latinLnBrk="0" hangingPunct="1">
        <a:spcBef>
          <a:spcPct val="0"/>
        </a:spcBef>
        <a:buNone/>
        <a:defRPr sz="3600" b="1" kern="1200">
          <a:solidFill>
            <a:srgbClr val="FF0000"/>
          </a:solidFill>
          <a:latin typeface="Arial Unicode MS" pitchFamily="34" charset="-128"/>
          <a:ea typeface="Arial Unicode MS" pitchFamily="34" charset="-128"/>
          <a:cs typeface="Arial Unicode MS" pitchFamily="34" charset="-128"/>
        </a:defRPr>
      </a:lvl1pPr>
    </p:titleStyle>
    <p:bodyStyle>
      <a:lvl1pPr marL="342900" indent="-342900" algn="l" defTabSz="914400" rtl="0" eaLnBrk="1" latinLnBrk="0" hangingPunct="1">
        <a:spcBef>
          <a:spcPct val="20000"/>
        </a:spcBef>
        <a:buSzPct val="100000"/>
        <a:buFont typeface="Wingdings" pitchFamily="2" charset="2"/>
        <a:buChar char="v"/>
        <a:defRPr sz="2800" kern="1200">
          <a:solidFill>
            <a:schemeClr val="tx1"/>
          </a:solidFill>
          <a:latin typeface="Arial Unicode MS" pitchFamily="34" charset="-128"/>
          <a:ea typeface="Arial Unicode MS" pitchFamily="34" charset="-128"/>
          <a:cs typeface="Arial Unicode MS" pitchFamily="34" charset="-128"/>
        </a:defRPr>
      </a:lvl1pPr>
      <a:lvl2pPr marL="742950" indent="-285750" algn="l" defTabSz="914400" rtl="0" eaLnBrk="1" latinLnBrk="0" hangingPunct="1">
        <a:spcBef>
          <a:spcPct val="20000"/>
        </a:spcBef>
        <a:buSzPct val="120000"/>
        <a:buFont typeface="Wingdings" pitchFamily="2" charset="2"/>
        <a:buChar char="§"/>
        <a:defRPr sz="2600" kern="1200">
          <a:solidFill>
            <a:schemeClr val="tx1"/>
          </a:solidFill>
          <a:latin typeface="Arial Unicode MS" pitchFamily="34" charset="-128"/>
          <a:ea typeface="Arial Unicode MS" pitchFamily="34" charset="-128"/>
          <a:cs typeface="Arial Unicode MS" pitchFamily="34" charset="-128"/>
        </a:defRPr>
      </a:lvl2pPr>
      <a:lvl3pPr marL="1143000" indent="-228600" algn="l" defTabSz="914400" rtl="0" eaLnBrk="1" latinLnBrk="0" hangingPunct="1">
        <a:spcBef>
          <a:spcPct val="20000"/>
        </a:spcBef>
        <a:buSzPct val="100000"/>
        <a:buFont typeface="Wingdings" pitchFamily="2" charset="2"/>
        <a:buChar char="ü"/>
        <a:defRPr sz="2400" kern="1200">
          <a:solidFill>
            <a:srgbClr val="FF0000"/>
          </a:solidFill>
          <a:latin typeface="Arial Unicode MS" pitchFamily="34" charset="-128"/>
          <a:ea typeface="Arial Unicode MS" pitchFamily="34" charset="-128"/>
          <a:cs typeface="Arial Unicode MS" pitchFamily="34"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0" name="Picture 6" descr="https://www.itl.cat/pngfile/big/5-57543_mahalaxmi-art-nature-painted-landscape-wallpaper-most-beautiful.jpg"/>
          <p:cNvPicPr>
            <a:picLocks noChangeAspect="1" noChangeArrowheads="1"/>
          </p:cNvPicPr>
          <p:nvPr/>
        </p:nvPicPr>
        <p:blipFill>
          <a:blip r:embed="rId2"/>
          <a:srcRect/>
          <a:stretch>
            <a:fillRect/>
          </a:stretch>
        </p:blipFill>
        <p:spPr bwMode="auto">
          <a:xfrm>
            <a:off x="997" y="0"/>
            <a:ext cx="9130475" cy="6858000"/>
          </a:xfrm>
          <a:prstGeom prst="rect">
            <a:avLst/>
          </a:prstGeom>
          <a:noFill/>
        </p:spPr>
      </p:pic>
      <p:grpSp>
        <p:nvGrpSpPr>
          <p:cNvPr id="2" name="Group 13"/>
          <p:cNvGrpSpPr/>
          <p:nvPr/>
        </p:nvGrpSpPr>
        <p:grpSpPr>
          <a:xfrm>
            <a:off x="7010400" y="0"/>
            <a:ext cx="1996060" cy="2142530"/>
            <a:chOff x="7010400" y="0"/>
            <a:chExt cx="1996060" cy="2142530"/>
          </a:xfrm>
        </p:grpSpPr>
        <p:sp>
          <p:nvSpPr>
            <p:cNvPr id="7" name="Rectangle 6"/>
            <p:cNvSpPr/>
            <p:nvPr/>
          </p:nvSpPr>
          <p:spPr>
            <a:xfrm>
              <a:off x="7010400" y="0"/>
              <a:ext cx="1996060" cy="1323439"/>
            </a:xfrm>
            <a:prstGeom prst="rect">
              <a:avLst/>
            </a:prstGeom>
            <a:noFill/>
          </p:spPr>
          <p:txBody>
            <a:bodyPr wrap="none" lIns="91440" tIns="45720" rIns="91440" bIns="45720">
              <a:spAutoFit/>
            </a:bodyPr>
            <a:lstStyle/>
            <a:p>
              <a:pPr algn="ctr"/>
              <a:r>
                <a:rPr lang="en-US" sz="8000" b="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Narrow" pitchFamily="34" charset="0"/>
                </a:rPr>
                <a:t>SQA</a:t>
              </a:r>
              <a:endParaRPr lang="en-US" sz="80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Narrow" pitchFamily="34" charset="0"/>
              </a:endParaRPr>
            </a:p>
          </p:txBody>
        </p:sp>
        <p:sp>
          <p:nvSpPr>
            <p:cNvPr id="12" name="Rectangle 11"/>
            <p:cNvSpPr/>
            <p:nvPr/>
          </p:nvSpPr>
          <p:spPr>
            <a:xfrm>
              <a:off x="7467600" y="1219200"/>
              <a:ext cx="1031051" cy="923330"/>
            </a:xfrm>
            <a:prstGeom prst="rect">
              <a:avLst/>
            </a:prstGeom>
            <a:noFill/>
          </p:spPr>
          <p:txBody>
            <a:bodyPr wrap="none" lIns="91440" tIns="45720" rIns="91440" bIns="45720">
              <a:spAutoFit/>
            </a:bodyPr>
            <a:lstStyle/>
            <a:p>
              <a:pPr algn="ctr"/>
              <a:r>
                <a:rPr lang="en-US" sz="54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P2</a:t>
              </a:r>
              <a:endParaRPr lang="en-US" sz="5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2000"/>
                                        <p:tgtEl>
                                          <p:spTgt spid="1030"/>
                                        </p:tgtEl>
                                      </p:cBhvr>
                                    </p:animEffect>
                                  </p:childTnLst>
                                </p:cTn>
                              </p:par>
                            </p:childTnLst>
                          </p:cTn>
                        </p:par>
                        <p:par>
                          <p:cTn id="8" fill="hold">
                            <p:stCondLst>
                              <p:cond delay="2000"/>
                            </p:stCondLst>
                            <p:childTnLst>
                              <p:par>
                                <p:cTn id="9" presetID="10" presetClass="entr" presetSubtype="0" fill="hold" nodeType="afterEffect">
                                  <p:stCondLst>
                                    <p:cond delay="2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6500"/>
                            </p:stCondLst>
                            <p:childTnLst>
                              <p:par>
                                <p:cTn id="13" presetID="10" presetClass="exit" presetSubtype="0" fill="hold" nodeType="afterEffect">
                                  <p:stCondLst>
                                    <p:cond delay="7500"/>
                                  </p:stCondLst>
                                  <p:childTnLst>
                                    <p:animEffect transition="out" filter="fade">
                                      <p:cBhvr>
                                        <p:cTn id="14" dur="2000"/>
                                        <p:tgtEl>
                                          <p:spTgt spid="2"/>
                                        </p:tgtEl>
                                      </p:cBhvr>
                                    </p:animEffect>
                                    <p:set>
                                      <p:cBhvr>
                                        <p:cTn id="15" dur="1" fill="hold">
                                          <p:stCondLst>
                                            <p:cond delay="1999"/>
                                          </p:stCondLst>
                                        </p:cTn>
                                        <p:tgtEl>
                                          <p:spTgt spid="2"/>
                                        </p:tgtEl>
                                        <p:attrNameLst>
                                          <p:attrName>style.visibility</p:attrName>
                                        </p:attrNameLst>
                                      </p:cBhvr>
                                      <p:to>
                                        <p:strVal val="hidden"/>
                                      </p:to>
                                    </p:set>
                                  </p:childTnLst>
                                </p:cTn>
                              </p:par>
                            </p:childTnLst>
                          </p:cTn>
                        </p:par>
                        <p:par>
                          <p:cTn id="16" fill="hold">
                            <p:stCondLst>
                              <p:cond delay="16000"/>
                            </p:stCondLst>
                            <p:childTnLst>
                              <p:par>
                                <p:cTn id="17" presetID="10" presetClass="exit" presetSubtype="0" fill="hold" nodeType="afterEffect">
                                  <p:stCondLst>
                                    <p:cond delay="0"/>
                                  </p:stCondLst>
                                  <p:childTnLst>
                                    <p:animEffect transition="out" filter="fade">
                                      <p:cBhvr>
                                        <p:cTn id="18" dur="3000"/>
                                        <p:tgtEl>
                                          <p:spTgt spid="1030"/>
                                        </p:tgtEl>
                                      </p:cBhvr>
                                    </p:animEffect>
                                    <p:set>
                                      <p:cBhvr>
                                        <p:cTn id="19" dur="1" fill="hold">
                                          <p:stCondLst>
                                            <p:cond delay="29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Ý nghĩa của các công đoạn</a:t>
            </a:r>
            <a:endParaRPr lang="en-US"/>
          </a:p>
        </p:txBody>
      </p:sp>
      <p:sp>
        <p:nvSpPr>
          <p:cNvPr id="3" name="Content Placeholder 2"/>
          <p:cNvSpPr>
            <a:spLocks noGrp="1"/>
          </p:cNvSpPr>
          <p:nvPr>
            <p:ph idx="1"/>
          </p:nvPr>
        </p:nvSpPr>
        <p:spPr/>
        <p:txBody>
          <a:bodyPr/>
          <a:lstStyle/>
          <a:p>
            <a:r>
              <a:rPr lang="en-US" smtClean="0"/>
              <a:t>Mô hình thác đổ (còn gọi là </a:t>
            </a:r>
            <a:r>
              <a:rPr lang="en-US" smtClean="0">
                <a:effectLst>
                  <a:outerShdw blurRad="38100" dist="38100" dir="2700000" algn="tl">
                    <a:srgbClr val="000000">
                      <a:alpha val="43137"/>
                    </a:srgbClr>
                  </a:outerShdw>
                </a:effectLst>
              </a:rPr>
              <a:t>SDLC chuẩn</a:t>
            </a:r>
            <a:r>
              <a:rPr lang="en-US" smtClean="0"/>
              <a:t>) dựa trên phương pháp luận giải quyết vấn đề có từng bước dẫn dắt quá trình suy nghĩ cách giải quyết vấn đề:</a:t>
            </a:r>
          </a:p>
          <a:p>
            <a:pPr lvl="1"/>
            <a:r>
              <a:rPr lang="en-US" smtClean="0">
                <a:solidFill>
                  <a:schemeClr val="tx1"/>
                </a:solidFill>
                <a:effectLst>
                  <a:outerShdw blurRad="38100" dist="38100" dir="2700000" algn="tl">
                    <a:srgbClr val="000000">
                      <a:alpha val="43137"/>
                    </a:srgbClr>
                  </a:outerShdw>
                </a:effectLst>
              </a:rPr>
              <a:t>Khảo sát </a:t>
            </a:r>
            <a:r>
              <a:rPr lang="en-US" smtClean="0"/>
              <a:t>: nhận thức </a:t>
            </a:r>
            <a:r>
              <a:rPr lang="en-US" smtClean="0">
                <a:solidFill>
                  <a:srgbClr val="FF0000"/>
                </a:solidFill>
              </a:rPr>
              <a:t>bối cảnh </a:t>
            </a:r>
            <a:r>
              <a:rPr lang="en-US" smtClean="0"/>
              <a:t>phát sinh yêu cầu có PM</a:t>
            </a:r>
          </a:p>
          <a:p>
            <a:pPr lvl="1"/>
            <a:r>
              <a:rPr lang="en-US" smtClean="0">
                <a:solidFill>
                  <a:schemeClr val="tx1"/>
                </a:solidFill>
                <a:effectLst>
                  <a:outerShdw blurRad="38100" dist="38100" dir="2700000" algn="tl">
                    <a:srgbClr val="000000">
                      <a:alpha val="43137"/>
                    </a:srgbClr>
                  </a:outerShdw>
                </a:effectLst>
              </a:rPr>
              <a:t>Phân tích</a:t>
            </a:r>
            <a:r>
              <a:rPr lang="en-US" smtClean="0"/>
              <a:t>: </a:t>
            </a:r>
            <a:r>
              <a:rPr lang="en-US" smtClean="0">
                <a:solidFill>
                  <a:srgbClr val="FF0000"/>
                </a:solidFill>
              </a:rPr>
              <a:t>định nghĩa yêu cầu </a:t>
            </a:r>
            <a:r>
              <a:rPr lang="en-US" smtClean="0"/>
              <a:t>(định nghĩa các chức năng cần thiết của PM từ </a:t>
            </a:r>
            <a:r>
              <a:rPr lang="en-US" u="sng" smtClean="0"/>
              <a:t>yêu cầu hợp lý của user</a:t>
            </a:r>
            <a:r>
              <a:rPr lang="en-US" smtClean="0"/>
              <a:t>)</a:t>
            </a:r>
          </a:p>
          <a:p>
            <a:pPr lvl="1"/>
            <a:r>
              <a:rPr lang="en-US" smtClean="0">
                <a:solidFill>
                  <a:schemeClr val="tx1"/>
                </a:solidFill>
                <a:effectLst>
                  <a:outerShdw blurRad="38100" dist="38100" dir="2700000" algn="tl">
                    <a:srgbClr val="000000">
                      <a:alpha val="43137"/>
                    </a:srgbClr>
                  </a:outerShdw>
                </a:effectLst>
              </a:rPr>
              <a:t>Thiết kế</a:t>
            </a:r>
            <a:r>
              <a:rPr lang="en-US" smtClean="0"/>
              <a:t>: cân nhắc chọn lựa cho giải pháp “tốt nhất” (từ </a:t>
            </a:r>
            <a:r>
              <a:rPr lang="en-US" smtClean="0">
                <a:solidFill>
                  <a:srgbClr val="FF0000"/>
                </a:solidFill>
              </a:rPr>
              <a:t>kiến thức chuyên môn </a:t>
            </a:r>
            <a:r>
              <a:rPr lang="en-US" smtClean="0"/>
              <a:t>trong lĩnh vực CNPM) để thực hiện các chức năng của PM (thành các xử lý của nó).</a:t>
            </a:r>
          </a:p>
          <a:p>
            <a:pPr lvl="1"/>
            <a:r>
              <a:rPr lang="en-US" smtClean="0">
                <a:solidFill>
                  <a:schemeClr val="tx1"/>
                </a:solidFill>
                <a:effectLst>
                  <a:outerShdw blurRad="38100" dist="38100" dir="2700000" algn="tl">
                    <a:srgbClr val="000000">
                      <a:alpha val="43137"/>
                    </a:srgbClr>
                  </a:outerShdw>
                </a:effectLst>
              </a:rPr>
              <a:t>Hiện thực</a:t>
            </a:r>
            <a:r>
              <a:rPr lang="en-US" smtClean="0"/>
              <a:t> (lập trình): </a:t>
            </a:r>
            <a:r>
              <a:rPr lang="en-US" smtClean="0">
                <a:solidFill>
                  <a:srgbClr val="FF0000"/>
                </a:solidFill>
              </a:rPr>
              <a:t>áp dụng </a:t>
            </a:r>
            <a:r>
              <a:rPr lang="en-US" smtClean="0"/>
              <a:t>giải pháp thiết kế</a:t>
            </a:r>
          </a:p>
          <a:p>
            <a:pPr lvl="1"/>
            <a:r>
              <a:rPr lang="en-US" smtClean="0">
                <a:solidFill>
                  <a:schemeClr val="tx1"/>
                </a:solidFill>
                <a:effectLst>
                  <a:outerShdw blurRad="38100" dist="38100" dir="2700000" algn="tl">
                    <a:srgbClr val="000000">
                      <a:alpha val="43137"/>
                    </a:srgbClr>
                  </a:outerShdw>
                </a:effectLst>
              </a:rPr>
              <a:t>Kiểm thử</a:t>
            </a:r>
            <a:r>
              <a:rPr lang="en-US" smtClean="0"/>
              <a:t>: </a:t>
            </a:r>
            <a:r>
              <a:rPr lang="en-US" smtClean="0">
                <a:solidFill>
                  <a:srgbClr val="FF0000"/>
                </a:solidFill>
              </a:rPr>
              <a:t>đánh giá </a:t>
            </a:r>
            <a:r>
              <a:rPr lang="en-US" smtClean="0"/>
              <a:t>mức độ phù hợp của giải pháp (là PM&amp;cách dùng nó) so với yêu cầu làm PM.</a:t>
            </a:r>
          </a:p>
          <a:p>
            <a:pPr lvl="1"/>
            <a:r>
              <a:rPr lang="en-US" smtClean="0">
                <a:solidFill>
                  <a:schemeClr val="tx1"/>
                </a:solidFill>
                <a:effectLst>
                  <a:outerShdw blurRad="38100" dist="38100" dir="2700000" algn="tl">
                    <a:srgbClr val="000000">
                      <a:alpha val="43137"/>
                    </a:srgbClr>
                  </a:outerShdw>
                </a:effectLst>
              </a:rPr>
              <a:t>Bảo trì</a:t>
            </a:r>
            <a:r>
              <a:rPr lang="en-US" smtClean="0"/>
              <a:t>: cách </a:t>
            </a:r>
            <a:r>
              <a:rPr lang="en-US" smtClean="0">
                <a:solidFill>
                  <a:srgbClr val="FF0000"/>
                </a:solidFill>
              </a:rPr>
              <a:t>sửa</a:t>
            </a:r>
            <a:r>
              <a:rPr lang="en-US" smtClean="0"/>
              <a:t> PM cho phù hợp yêu cầu mới</a:t>
            </a:r>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điểm : “tuyến tính”</a:t>
            </a:r>
            <a:endParaRPr lang="en-US"/>
          </a:p>
        </p:txBody>
      </p:sp>
      <p:sp>
        <p:nvSpPr>
          <p:cNvPr id="3" name="Content Placeholder 2"/>
          <p:cNvSpPr>
            <a:spLocks noGrp="1"/>
          </p:cNvSpPr>
          <p:nvPr>
            <p:ph idx="1"/>
          </p:nvPr>
        </p:nvSpPr>
        <p:spPr>
          <a:xfrm>
            <a:off x="0" y="609600"/>
            <a:ext cx="9144000" cy="6248400"/>
          </a:xfrm>
        </p:spPr>
        <p:txBody>
          <a:bodyPr/>
          <a:lstStyle/>
          <a:p>
            <a:r>
              <a:rPr lang="en-US" smtClean="0"/>
              <a:t>Có các tài liệu (vd: tài liệu phân tích, thiết kế) hướng dẫn thực hiện công đoạn tiếp theo để giải quyết yêu cầu ban đầu (từ user).</a:t>
            </a:r>
          </a:p>
          <a:p>
            <a:pPr lvl="1"/>
            <a:r>
              <a:rPr lang="en-US" smtClean="0"/>
              <a:t>Mọi công đoạn cùng cộng tác nhau giải quyết yêu cầu.</a:t>
            </a:r>
          </a:p>
          <a:p>
            <a:pPr lvl="1"/>
            <a:r>
              <a:rPr lang="en-US" smtClean="0"/>
              <a:t>Công đoạn trước phải hoàn tất để làm công đoạn sau.</a:t>
            </a:r>
          </a:p>
          <a:p>
            <a:r>
              <a:rPr lang="en-US" smtClean="0"/>
              <a:t>Người users chỉ đưa ra yêu cầu để có PM sử dụng</a:t>
            </a:r>
          </a:p>
          <a:p>
            <a:pPr lvl="1"/>
            <a:r>
              <a:rPr lang="en-US" smtClean="0"/>
              <a:t>Users không tham gia vào việc làm ra sản phẩm PM.</a:t>
            </a:r>
          </a:p>
          <a:p>
            <a:pPr lvl="1"/>
            <a:r>
              <a:rPr lang="en-US" smtClean="0"/>
              <a:t>Nếu yêu cầu sai, mọi công đoạn phải được xét lại.</a:t>
            </a:r>
          </a:p>
          <a:p>
            <a:r>
              <a:rPr lang="en-US" smtClean="0"/>
              <a:t>Mô hình này chỉ phù hợp với loại yêu cầu “</a:t>
            </a:r>
            <a:r>
              <a:rPr lang="en-US" smtClean="0">
                <a:solidFill>
                  <a:srgbClr val="FF0000"/>
                </a:solidFill>
              </a:rPr>
              <a:t>chắc chắn đúng, đủ và không thay đổi</a:t>
            </a:r>
            <a:r>
              <a:rPr lang="en-US" smtClean="0"/>
              <a:t>”</a:t>
            </a:r>
          </a:p>
          <a:p>
            <a:pPr lvl="1"/>
            <a:r>
              <a:rPr lang="en-US" smtClean="0"/>
              <a:t>Mô hình này cần nhiều công sức để làm lại cho các yêu cầu ban đầu bị thay đổi.</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làm mẫu thử</a:t>
            </a:r>
            <a:endParaRPr lang="en-US"/>
          </a:p>
        </p:txBody>
      </p:sp>
      <p:grpSp>
        <p:nvGrpSpPr>
          <p:cNvPr id="3" name="Group 19"/>
          <p:cNvGrpSpPr/>
          <p:nvPr/>
        </p:nvGrpSpPr>
        <p:grpSpPr>
          <a:xfrm>
            <a:off x="500040" y="1257288"/>
            <a:ext cx="7872456" cy="5067328"/>
            <a:chOff x="685800" y="1219200"/>
            <a:chExt cx="7850124" cy="5410200"/>
          </a:xfrm>
        </p:grpSpPr>
        <p:sp>
          <p:nvSpPr>
            <p:cNvPr id="6" name="Curved Down Arrow 5"/>
            <p:cNvSpPr/>
            <p:nvPr/>
          </p:nvSpPr>
          <p:spPr>
            <a:xfrm flipH="1">
              <a:off x="4495800" y="2743200"/>
              <a:ext cx="3124200" cy="762000"/>
            </a:xfrm>
            <a:prstGeom prst="curvedDownArrow">
              <a:avLst/>
            </a:prstGeom>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Unicode MS" pitchFamily="34" charset="-128"/>
                <a:ea typeface="Arial Unicode MS" pitchFamily="34" charset="-128"/>
                <a:cs typeface="Arial Unicode MS" pitchFamily="34" charset="-128"/>
              </a:endParaRPr>
            </a:p>
          </p:txBody>
        </p:sp>
        <p:sp>
          <p:nvSpPr>
            <p:cNvPr id="7" name="Curved Down Arrow 6"/>
            <p:cNvSpPr/>
            <p:nvPr/>
          </p:nvSpPr>
          <p:spPr>
            <a:xfrm rot="10800000" flipH="1">
              <a:off x="4572001" y="4419600"/>
              <a:ext cx="3124200" cy="762000"/>
            </a:xfrm>
            <a:prstGeom prst="curvedDownArrow">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Unicode MS" pitchFamily="34" charset="-128"/>
                <a:ea typeface="Arial Unicode MS" pitchFamily="34" charset="-128"/>
                <a:cs typeface="Arial Unicode MS" pitchFamily="34" charset="-128"/>
              </a:endParaRPr>
            </a:p>
          </p:txBody>
        </p:sp>
        <p:sp>
          <p:nvSpPr>
            <p:cNvPr id="8" name="TextBox 7"/>
            <p:cNvSpPr txBox="1"/>
            <p:nvPr/>
          </p:nvSpPr>
          <p:spPr>
            <a:xfrm>
              <a:off x="4800600" y="5100936"/>
              <a:ext cx="3297105" cy="557333"/>
            </a:xfrm>
            <a:prstGeom prst="rect">
              <a:avLst/>
            </a:prstGeom>
            <a:noFill/>
          </p:spPr>
          <p:txBody>
            <a:bodyPr wrap="none" rtlCol="0">
              <a:spAutoFit/>
            </a:bodyPr>
            <a:lstStyle/>
            <a:p>
              <a:r>
                <a:rPr lang="en-US" sz="2400">
                  <a:latin typeface="Arial Unicode MS" pitchFamily="34" charset="-128"/>
                  <a:ea typeface="Arial Unicode MS" pitchFamily="34" charset="-128"/>
                  <a:cs typeface="Arial Unicode MS" pitchFamily="34" charset="-128"/>
                </a:rPr>
                <a:t>Yêu cầu cải tiến mẫu</a:t>
              </a:r>
            </a:p>
          </p:txBody>
        </p:sp>
        <p:sp>
          <p:nvSpPr>
            <p:cNvPr id="9" name="TextBox 8"/>
            <p:cNvSpPr txBox="1"/>
            <p:nvPr/>
          </p:nvSpPr>
          <p:spPr>
            <a:xfrm>
              <a:off x="4953000" y="2281535"/>
              <a:ext cx="2449170" cy="557333"/>
            </a:xfrm>
            <a:prstGeom prst="rect">
              <a:avLst/>
            </a:prstGeom>
            <a:noFill/>
          </p:spPr>
          <p:txBody>
            <a:bodyPr wrap="none" rtlCol="0">
              <a:spAutoFit/>
            </a:bodyPr>
            <a:lstStyle/>
            <a:p>
              <a:r>
                <a:rPr lang="en-US" sz="2400">
                  <a:latin typeface="Arial Unicode MS" pitchFamily="34" charset="-128"/>
                  <a:ea typeface="Arial Unicode MS" pitchFamily="34" charset="-128"/>
                  <a:cs typeface="Arial Unicode MS" pitchFamily="34" charset="-128"/>
                </a:rPr>
                <a:t>Mẫu đã cải tiến</a:t>
              </a:r>
            </a:p>
          </p:txBody>
        </p:sp>
        <p:sp>
          <p:nvSpPr>
            <p:cNvPr id="10" name="Rectangle 9"/>
            <p:cNvSpPr/>
            <p:nvPr/>
          </p:nvSpPr>
          <p:spPr>
            <a:xfrm>
              <a:off x="3172040" y="1219200"/>
              <a:ext cx="2077974" cy="9144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Tạo mẫu</a:t>
              </a:r>
            </a:p>
            <a:p>
              <a:pPr algn="ctr"/>
              <a:r>
                <a:rPr lang="en-US" sz="2400">
                  <a:solidFill>
                    <a:srgbClr val="0000CC"/>
                  </a:solidFill>
                  <a:latin typeface="Arial Unicode MS" pitchFamily="34" charset="-128"/>
                  <a:ea typeface="Arial Unicode MS" pitchFamily="34" charset="-128"/>
                  <a:cs typeface="Arial Unicode MS" pitchFamily="34" charset="-128"/>
                </a:rPr>
                <a:t>(</a:t>
              </a:r>
              <a:r>
                <a:rPr lang="en-US" sz="2400" smtClean="0">
                  <a:solidFill>
                    <a:srgbClr val="0000CC"/>
                  </a:solidFill>
                  <a:latin typeface="Arial Unicode MS" pitchFamily="34" charset="-128"/>
                  <a:ea typeface="Arial Unicode MS" pitchFamily="34" charset="-128"/>
                  <a:cs typeface="Arial Unicode MS" pitchFamily="34" charset="-128"/>
                </a:rPr>
                <a:t>Dev)</a:t>
              </a:r>
              <a:endParaRPr lang="en-US" sz="2400">
                <a:solidFill>
                  <a:srgbClr val="0000CC"/>
                </a:solidFill>
                <a:latin typeface="Arial Unicode MS" pitchFamily="34" charset="-128"/>
                <a:ea typeface="Arial Unicode MS" pitchFamily="34" charset="-128"/>
                <a:cs typeface="Arial Unicode MS" pitchFamily="34" charset="-128"/>
              </a:endParaRPr>
            </a:p>
          </p:txBody>
        </p:sp>
        <p:sp>
          <p:nvSpPr>
            <p:cNvPr id="11" name="TextBox 10"/>
            <p:cNvSpPr txBox="1"/>
            <p:nvPr/>
          </p:nvSpPr>
          <p:spPr>
            <a:xfrm>
              <a:off x="3276600" y="2152471"/>
              <a:ext cx="812015" cy="1226133"/>
            </a:xfrm>
            <a:prstGeom prst="rect">
              <a:avLst/>
            </a:prstGeom>
            <a:noFill/>
          </p:spPr>
          <p:txBody>
            <a:bodyPr wrap="none" rtlCol="0">
              <a:spAutoFit/>
            </a:bodyPr>
            <a:lstStyle/>
            <a:p>
              <a:r>
                <a:rPr lang="en-US" sz="2000" i="1">
                  <a:latin typeface="Arial Unicode MS" pitchFamily="34" charset="-128"/>
                  <a:ea typeface="Arial Unicode MS" pitchFamily="34" charset="-128"/>
                  <a:cs typeface="Arial Unicode MS" pitchFamily="34" charset="-128"/>
                </a:rPr>
                <a:t>Mẫu </a:t>
              </a:r>
            </a:p>
            <a:p>
              <a:r>
                <a:rPr lang="en-US" sz="2000" i="1">
                  <a:latin typeface="Arial Unicode MS" pitchFamily="34" charset="-128"/>
                  <a:ea typeface="Arial Unicode MS" pitchFamily="34" charset="-128"/>
                  <a:cs typeface="Arial Unicode MS" pitchFamily="34" charset="-128"/>
                </a:rPr>
                <a:t>ban </a:t>
              </a:r>
            </a:p>
            <a:p>
              <a:r>
                <a:rPr lang="en-US" sz="2000" i="1">
                  <a:latin typeface="Arial Unicode MS" pitchFamily="34" charset="-128"/>
                  <a:ea typeface="Arial Unicode MS" pitchFamily="34" charset="-128"/>
                  <a:cs typeface="Arial Unicode MS" pitchFamily="34" charset="-128"/>
                </a:rPr>
                <a:t>đầu</a:t>
              </a:r>
            </a:p>
          </p:txBody>
        </p:sp>
        <p:sp>
          <p:nvSpPr>
            <p:cNvPr id="12" name="Rectangle 11"/>
            <p:cNvSpPr/>
            <p:nvPr/>
          </p:nvSpPr>
          <p:spPr>
            <a:xfrm>
              <a:off x="3352800" y="5715000"/>
              <a:ext cx="1752600" cy="9144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Ứng dụng mẫu</a:t>
              </a:r>
            </a:p>
          </p:txBody>
        </p:sp>
        <p:sp>
          <p:nvSpPr>
            <p:cNvPr id="13" name="TextBox 12"/>
            <p:cNvSpPr txBox="1"/>
            <p:nvPr/>
          </p:nvSpPr>
          <p:spPr>
            <a:xfrm>
              <a:off x="3304219" y="4419600"/>
              <a:ext cx="889728" cy="1226133"/>
            </a:xfrm>
            <a:prstGeom prst="rect">
              <a:avLst/>
            </a:prstGeom>
            <a:noFill/>
          </p:spPr>
          <p:txBody>
            <a:bodyPr wrap="none" rtlCol="0">
              <a:spAutoFit/>
            </a:bodyPr>
            <a:lstStyle/>
            <a:p>
              <a:r>
                <a:rPr lang="en-US" sz="2000" i="1">
                  <a:latin typeface="Arial Unicode MS" pitchFamily="34" charset="-128"/>
                  <a:ea typeface="Arial Unicode MS" pitchFamily="34" charset="-128"/>
                  <a:cs typeface="Arial Unicode MS" pitchFamily="34" charset="-128"/>
                </a:rPr>
                <a:t>Mẫu </a:t>
              </a:r>
            </a:p>
            <a:p>
              <a:r>
                <a:rPr lang="en-US" sz="2000" i="1">
                  <a:latin typeface="Arial Unicode MS" pitchFamily="34" charset="-128"/>
                  <a:ea typeface="Arial Unicode MS" pitchFamily="34" charset="-128"/>
                  <a:cs typeface="Arial Unicode MS" pitchFamily="34" charset="-128"/>
                </a:rPr>
                <a:t>hoàn </a:t>
              </a:r>
            </a:p>
            <a:p>
              <a:r>
                <a:rPr lang="en-US" sz="2000" i="1">
                  <a:latin typeface="Arial Unicode MS" pitchFamily="34" charset="-128"/>
                  <a:ea typeface="Arial Unicode MS" pitchFamily="34" charset="-128"/>
                  <a:cs typeface="Arial Unicode MS" pitchFamily="34" charset="-128"/>
                </a:rPr>
                <a:t>chỉnh</a:t>
              </a:r>
            </a:p>
          </p:txBody>
        </p:sp>
        <p:cxnSp>
          <p:nvCxnSpPr>
            <p:cNvPr id="14" name="Straight Arrow Connector 13"/>
            <p:cNvCxnSpPr>
              <a:stCxn id="15" idx="2"/>
              <a:endCxn id="12" idx="0"/>
            </p:cNvCxnSpPr>
            <p:nvPr/>
          </p:nvCxnSpPr>
          <p:spPr>
            <a:xfrm rot="16200000" flipH="1">
              <a:off x="3579876" y="5065775"/>
              <a:ext cx="1295401" cy="3048"/>
            </a:xfrm>
            <a:prstGeom prst="straightConnector1">
              <a:avLst/>
            </a:prstGeom>
            <a:noFill/>
            <a:ln w="38100">
              <a:solidFill>
                <a:schemeClr val="tx2"/>
              </a:solidFill>
              <a:round/>
              <a:headEnd/>
              <a:tailEnd type="stealth" w="lg" len="lg"/>
            </a:ln>
          </p:spPr>
        </p:cxnSp>
        <p:sp>
          <p:nvSpPr>
            <p:cNvPr id="15" name="Rectangle 14"/>
            <p:cNvSpPr/>
            <p:nvPr/>
          </p:nvSpPr>
          <p:spPr>
            <a:xfrm>
              <a:off x="3071622" y="3505200"/>
              <a:ext cx="2308860" cy="9144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Arial Unicode MS" pitchFamily="34" charset="-128"/>
                  <a:ea typeface="Arial Unicode MS" pitchFamily="34" charset="-128"/>
                  <a:cs typeface="Arial Unicode MS" pitchFamily="34" charset="-128"/>
                </a:rPr>
                <a:t>kiểm thử mẫu</a:t>
              </a:r>
            </a:p>
            <a:p>
              <a:pPr algn="ctr"/>
              <a:r>
                <a:rPr lang="en-US" sz="2400">
                  <a:solidFill>
                    <a:srgbClr val="FF0000"/>
                  </a:solidFill>
                  <a:latin typeface="Arial Unicode MS" pitchFamily="34" charset="-128"/>
                  <a:ea typeface="Arial Unicode MS" pitchFamily="34" charset="-128"/>
                  <a:cs typeface="Arial Unicode MS" pitchFamily="34" charset="-128"/>
                </a:rPr>
                <a:t>(User)</a:t>
              </a:r>
            </a:p>
          </p:txBody>
        </p:sp>
        <p:sp>
          <p:nvSpPr>
            <p:cNvPr id="16" name="Rectangle 15"/>
            <p:cNvSpPr/>
            <p:nvPr/>
          </p:nvSpPr>
          <p:spPr>
            <a:xfrm>
              <a:off x="6227064" y="3505200"/>
              <a:ext cx="2308860" cy="9144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Arial Unicode MS" pitchFamily="34" charset="-128"/>
                  <a:ea typeface="Arial Unicode MS" pitchFamily="34" charset="-128"/>
                  <a:cs typeface="Arial Unicode MS" pitchFamily="34" charset="-128"/>
                </a:rPr>
                <a:t>Cải tiến mẫu</a:t>
              </a:r>
            </a:p>
            <a:p>
              <a:pPr algn="ctr"/>
              <a:r>
                <a:rPr lang="en-US" sz="2400">
                  <a:solidFill>
                    <a:srgbClr val="0000CC"/>
                  </a:solidFill>
                  <a:latin typeface="Arial Unicode MS" pitchFamily="34" charset="-128"/>
                  <a:ea typeface="Arial Unicode MS" pitchFamily="34" charset="-128"/>
                  <a:cs typeface="Arial Unicode MS" pitchFamily="34" charset="-128"/>
                </a:rPr>
                <a:t>(</a:t>
              </a:r>
              <a:r>
                <a:rPr lang="en-US" sz="2400" smtClean="0">
                  <a:solidFill>
                    <a:srgbClr val="0000CC"/>
                  </a:solidFill>
                  <a:latin typeface="Arial Unicode MS" pitchFamily="34" charset="-128"/>
                  <a:ea typeface="Arial Unicode MS" pitchFamily="34" charset="-128"/>
                  <a:cs typeface="Arial Unicode MS" pitchFamily="34" charset="-128"/>
                </a:rPr>
                <a:t>Dev)</a:t>
              </a:r>
              <a:endParaRPr lang="en-US" sz="2400">
                <a:solidFill>
                  <a:srgbClr val="0000CC"/>
                </a:solidFill>
                <a:latin typeface="Arial Unicode MS" pitchFamily="34" charset="-128"/>
                <a:ea typeface="Arial Unicode MS" pitchFamily="34" charset="-128"/>
                <a:cs typeface="Arial Unicode MS" pitchFamily="34" charset="-128"/>
              </a:endParaRPr>
            </a:p>
          </p:txBody>
        </p:sp>
        <p:cxnSp>
          <p:nvCxnSpPr>
            <p:cNvPr id="17" name="Straight Arrow Connector 16"/>
            <p:cNvCxnSpPr>
              <a:stCxn id="10" idx="2"/>
              <a:endCxn id="15" idx="0"/>
            </p:cNvCxnSpPr>
            <p:nvPr/>
          </p:nvCxnSpPr>
          <p:spPr>
            <a:xfrm rot="16200000" flipH="1">
              <a:off x="3532739" y="2811886"/>
              <a:ext cx="1371601" cy="15025"/>
            </a:xfrm>
            <a:prstGeom prst="straightConnector1">
              <a:avLst/>
            </a:prstGeom>
            <a:noFill/>
            <a:ln w="38100">
              <a:solidFill>
                <a:schemeClr val="tx2"/>
              </a:solidFill>
              <a:round/>
              <a:headEnd/>
              <a:tailEnd type="stealth" w="lg" len="lg"/>
            </a:ln>
          </p:spPr>
        </p:cxnSp>
        <p:sp>
          <p:nvSpPr>
            <p:cNvPr id="18" name="Rectangle 17"/>
            <p:cNvSpPr/>
            <p:nvPr/>
          </p:nvSpPr>
          <p:spPr>
            <a:xfrm>
              <a:off x="685800" y="1219200"/>
              <a:ext cx="1752600" cy="9144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Yêu cầu</a:t>
              </a:r>
            </a:p>
            <a:p>
              <a:pPr algn="ctr"/>
              <a:r>
                <a:rPr lang="en-US" sz="2400">
                  <a:solidFill>
                    <a:srgbClr val="C00000"/>
                  </a:solidFill>
                  <a:latin typeface="Arial Unicode MS" pitchFamily="34" charset="-128"/>
                  <a:ea typeface="Arial Unicode MS" pitchFamily="34" charset="-128"/>
                  <a:cs typeface="Arial Unicode MS" pitchFamily="34" charset="-128"/>
                </a:rPr>
                <a:t>(User)</a:t>
              </a:r>
            </a:p>
          </p:txBody>
        </p:sp>
        <p:cxnSp>
          <p:nvCxnSpPr>
            <p:cNvPr id="19" name="Straight Arrow Connector 18"/>
            <p:cNvCxnSpPr>
              <a:stCxn id="18" idx="3"/>
              <a:endCxn id="10" idx="1"/>
            </p:cNvCxnSpPr>
            <p:nvPr/>
          </p:nvCxnSpPr>
          <p:spPr>
            <a:xfrm>
              <a:off x="2438400" y="1676400"/>
              <a:ext cx="733639" cy="1917"/>
            </a:xfrm>
            <a:prstGeom prst="straightConnector1">
              <a:avLst/>
            </a:prstGeom>
            <a:noFill/>
            <a:ln w="38100">
              <a:solidFill>
                <a:schemeClr val="tx2"/>
              </a:solidFill>
              <a:round/>
              <a:headEnd/>
              <a:tailEnd type="stealth" w="lg" len="lg"/>
            </a:ln>
          </p:spPr>
        </p:cxnSp>
      </p:grpSp>
      <p:sp>
        <p:nvSpPr>
          <p:cNvPr id="20" name="TextBox 19"/>
          <p:cNvSpPr txBox="1"/>
          <p:nvPr/>
        </p:nvSpPr>
        <p:spPr>
          <a:xfrm>
            <a:off x="3938584" y="609600"/>
            <a:ext cx="914400" cy="523220"/>
          </a:xfrm>
          <a:prstGeom prst="rect">
            <a:avLst/>
          </a:prstGeom>
          <a:noFill/>
        </p:spPr>
        <p:txBody>
          <a:bodyPr wrap="square" rtlCol="0">
            <a:spAutoFit/>
          </a:bodyPr>
          <a:lstStyle/>
          <a:p>
            <a:r>
              <a:rPr lang="en-US" sz="2800"/>
              <a:t>1960</a:t>
            </a:r>
          </a:p>
        </p:txBody>
      </p:sp>
      <p:sp>
        <p:nvSpPr>
          <p:cNvPr id="24" name="Slide Number Placeholder 23"/>
          <p:cNvSpPr>
            <a:spLocks noGrp="1"/>
          </p:cNvSpPr>
          <p:nvPr>
            <p:ph type="sldNum" sz="quarter" idx="4"/>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Đặc điểm: “lặp nhiều lần”</a:t>
            </a:r>
            <a:endParaRPr lang="en-US"/>
          </a:p>
        </p:txBody>
      </p:sp>
      <p:sp>
        <p:nvSpPr>
          <p:cNvPr id="3" name="Content Placeholder 2"/>
          <p:cNvSpPr>
            <a:spLocks noGrp="1"/>
          </p:cNvSpPr>
          <p:nvPr>
            <p:ph idx="1"/>
          </p:nvPr>
        </p:nvSpPr>
        <p:spPr>
          <a:xfrm>
            <a:off x="0" y="609600"/>
            <a:ext cx="9144000" cy="6248400"/>
          </a:xfrm>
        </p:spPr>
        <p:txBody>
          <a:bodyPr/>
          <a:lstStyle/>
          <a:p>
            <a:r>
              <a:rPr lang="en-US" smtClean="0"/>
              <a:t>Ngược với mô hình thác đổ, người user (chuyên gia) điều khiển quá trình phát triển mẫu để dần dần tạo thành một phiên bản mẫu hoàn chỉnh (PM).</a:t>
            </a:r>
          </a:p>
          <a:p>
            <a:pPr lvl="1"/>
            <a:r>
              <a:rPr lang="en-US" smtClean="0"/>
              <a:t>Có cộng tác giữa user và dev.</a:t>
            </a:r>
          </a:p>
          <a:p>
            <a:r>
              <a:rPr lang="en-US" smtClean="0"/>
              <a:t>Trực quan, dể nhận xét và bàn luận trên mẫu.</a:t>
            </a:r>
          </a:p>
          <a:p>
            <a:pPr lvl="1"/>
            <a:r>
              <a:rPr lang="en-US" smtClean="0"/>
              <a:t>User tiếp cận sớm với mẫu (sẽ là sản phẩm PM)</a:t>
            </a:r>
          </a:p>
          <a:p>
            <a:pPr lvl="1"/>
            <a:r>
              <a:rPr lang="en-US" smtClean="0"/>
              <a:t>Dev hiểu rõ yêu cầu từ user.</a:t>
            </a:r>
          </a:p>
          <a:p>
            <a:r>
              <a:rPr lang="en-US" smtClean="0"/>
              <a:t>Các công đoạn của SDLC không được yêu cầu</a:t>
            </a:r>
          </a:p>
          <a:p>
            <a:pPr lvl="1"/>
            <a:r>
              <a:rPr lang="en-US" smtClean="0"/>
              <a:t>Mọi thay đổi đều thể hiện trên mẫu, không có tài liệu.</a:t>
            </a:r>
          </a:p>
          <a:p>
            <a:pPr lvl="1"/>
            <a:r>
              <a:rPr lang="en-US" smtClean="0"/>
              <a:t>User quyết định mọi chi tiết của mẫu (Dev không cần phân tích để đưa ra chức năng &amp; đặc tính chất lượng).</a:t>
            </a:r>
          </a:p>
          <a:p>
            <a:pPr lvl="2"/>
            <a:r>
              <a:rPr lang="en-US" smtClean="0"/>
              <a:t>nhiều users có thể sinh mâu thuẩn.</a:t>
            </a:r>
            <a:endParaRPr lang="en-US"/>
          </a:p>
        </p:txBody>
      </p:sp>
      <p:sp>
        <p:nvSpPr>
          <p:cNvPr id="9" name="Slide Number Placeholder 8"/>
          <p:cNvSpPr>
            <a:spLocks noGrp="1"/>
          </p:cNvSpPr>
          <p:nvPr>
            <p:ph type="sldNum" sz="quarter" idx="4"/>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xoắn ốc</a:t>
            </a:r>
            <a:endParaRPr lang="en-US"/>
          </a:p>
        </p:txBody>
      </p:sp>
      <p:sp>
        <p:nvSpPr>
          <p:cNvPr id="71" name="Pie 70"/>
          <p:cNvSpPr/>
          <p:nvPr/>
        </p:nvSpPr>
        <p:spPr>
          <a:xfrm flipH="1">
            <a:off x="1558188" y="1728200"/>
            <a:ext cx="5809704" cy="4162448"/>
          </a:xfrm>
          <a:prstGeom prst="pie">
            <a:avLst>
              <a:gd name="adj1" fmla="val 9459598"/>
              <a:gd name="adj2" fmla="val 10774557"/>
            </a:avLst>
          </a:prstGeom>
          <a:solidFill>
            <a:srgbClr val="6C2826">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ie 8"/>
          <p:cNvSpPr/>
          <p:nvPr/>
        </p:nvSpPr>
        <p:spPr>
          <a:xfrm flipH="1">
            <a:off x="1585896" y="1619240"/>
            <a:ext cx="5791232" cy="4431799"/>
          </a:xfrm>
          <a:prstGeom prst="pie">
            <a:avLst>
              <a:gd name="adj1" fmla="val 12611788"/>
              <a:gd name="adj2" fmla="val 16215827"/>
            </a:avLst>
          </a:prstGeom>
          <a:solidFill>
            <a:srgbClr val="CC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4" name="Group 63"/>
          <p:cNvGrpSpPr/>
          <p:nvPr/>
        </p:nvGrpSpPr>
        <p:grpSpPr>
          <a:xfrm>
            <a:off x="1676384" y="1619240"/>
            <a:ext cx="5700747" cy="4433912"/>
            <a:chOff x="2038333" y="1528752"/>
            <a:chExt cx="5700747" cy="4433912"/>
          </a:xfrm>
        </p:grpSpPr>
        <p:sp>
          <p:nvSpPr>
            <p:cNvPr id="46" name="Arc 25"/>
            <p:cNvSpPr>
              <a:spLocks/>
            </p:cNvSpPr>
            <p:nvPr/>
          </p:nvSpPr>
          <p:spPr bwMode="auto">
            <a:xfrm flipH="1">
              <a:off x="2038333" y="1528752"/>
              <a:ext cx="2805125" cy="21654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B0F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48" name="Arc 24"/>
            <p:cNvSpPr>
              <a:spLocks/>
            </p:cNvSpPr>
            <p:nvPr/>
          </p:nvSpPr>
          <p:spPr bwMode="auto">
            <a:xfrm>
              <a:off x="4837373" y="1528752"/>
              <a:ext cx="2901707" cy="21654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B0F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49" name="Arc 27"/>
            <p:cNvSpPr>
              <a:spLocks/>
            </p:cNvSpPr>
            <p:nvPr/>
          </p:nvSpPr>
          <p:spPr bwMode="auto">
            <a:xfrm flipV="1">
              <a:off x="4837372" y="3652986"/>
              <a:ext cx="2895209" cy="230967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B0F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42" name="Arc 34"/>
            <p:cNvSpPr>
              <a:spLocks/>
            </p:cNvSpPr>
            <p:nvPr/>
          </p:nvSpPr>
          <p:spPr bwMode="auto">
            <a:xfrm flipH="1">
              <a:off x="2762239" y="2162168"/>
              <a:ext cx="2081218" cy="1532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B05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43" name="Arc 33"/>
            <p:cNvSpPr>
              <a:spLocks/>
            </p:cNvSpPr>
            <p:nvPr/>
          </p:nvSpPr>
          <p:spPr bwMode="auto">
            <a:xfrm>
              <a:off x="4837373" y="2162168"/>
              <a:ext cx="2177803" cy="15320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B05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44" name="Arc 31"/>
            <p:cNvSpPr>
              <a:spLocks/>
            </p:cNvSpPr>
            <p:nvPr/>
          </p:nvSpPr>
          <p:spPr bwMode="auto">
            <a:xfrm flipH="1" flipV="1">
              <a:off x="2038337" y="3652985"/>
              <a:ext cx="2805126" cy="16531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B050"/>
              </a:solidFill>
              <a:round/>
              <a:headEnd type="none" w="med" len="med"/>
              <a:tailEnd type="none" w="med" len="med"/>
            </a:ln>
            <a:effectLst>
              <a:outerShdw dist="107763" dir="2700000" algn="ctr" rotWithShape="0">
                <a:srgbClr val="808080">
                  <a:alpha val="50000"/>
                </a:srgbClr>
              </a:outerShdw>
            </a:effectLst>
          </p:spPr>
          <p:txBody>
            <a:bodyPr/>
            <a:lstStyle/>
            <a:p>
              <a:pPr>
                <a:defRPr/>
              </a:pPr>
              <a:endParaRPr lang="en-US"/>
            </a:p>
          </p:txBody>
        </p:sp>
        <p:sp>
          <p:nvSpPr>
            <p:cNvPr id="45" name="Arc 30"/>
            <p:cNvSpPr>
              <a:spLocks/>
            </p:cNvSpPr>
            <p:nvPr/>
          </p:nvSpPr>
          <p:spPr bwMode="auto">
            <a:xfrm flipV="1">
              <a:off x="4837373" y="3652982"/>
              <a:ext cx="2171447" cy="165318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B050"/>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38" name="Arc 40"/>
            <p:cNvSpPr>
              <a:spLocks/>
            </p:cNvSpPr>
            <p:nvPr/>
          </p:nvSpPr>
          <p:spPr bwMode="auto">
            <a:xfrm flipH="1">
              <a:off x="3486143" y="2705096"/>
              <a:ext cx="1357306" cy="989079"/>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3">
                  <a:lumMod val="75000"/>
                </a:schemeClr>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39" name="Arc 39"/>
            <p:cNvSpPr>
              <a:spLocks/>
            </p:cNvSpPr>
            <p:nvPr/>
          </p:nvSpPr>
          <p:spPr bwMode="auto">
            <a:xfrm>
              <a:off x="4752977" y="2705096"/>
              <a:ext cx="1538296" cy="98907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3">
                  <a:lumMod val="75000"/>
                </a:schemeClr>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40" name="Arc 37"/>
            <p:cNvSpPr>
              <a:spLocks/>
            </p:cNvSpPr>
            <p:nvPr/>
          </p:nvSpPr>
          <p:spPr bwMode="auto">
            <a:xfrm flipH="1" flipV="1">
              <a:off x="2768429" y="3652985"/>
              <a:ext cx="2075033" cy="108717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3">
                  <a:lumMod val="75000"/>
                </a:schemeClr>
              </a:solidFill>
              <a:round/>
              <a:headEnd type="none" w="med" len="med"/>
              <a:tailEnd type="none" w="med" len="med"/>
            </a:ln>
            <a:effectLst>
              <a:outerShdw dist="107763" dir="2700000" algn="ctr" rotWithShape="0">
                <a:srgbClr val="808080">
                  <a:alpha val="50000"/>
                </a:srgbClr>
              </a:outerShdw>
            </a:effectLst>
          </p:spPr>
          <p:txBody>
            <a:bodyPr/>
            <a:lstStyle/>
            <a:p>
              <a:pPr>
                <a:defRPr/>
              </a:pPr>
              <a:endParaRPr lang="en-US"/>
            </a:p>
          </p:txBody>
        </p:sp>
        <p:sp>
          <p:nvSpPr>
            <p:cNvPr id="41" name="Arc 36"/>
            <p:cNvSpPr>
              <a:spLocks/>
            </p:cNvSpPr>
            <p:nvPr/>
          </p:nvSpPr>
          <p:spPr bwMode="auto">
            <a:xfrm flipV="1">
              <a:off x="4837373" y="3652988"/>
              <a:ext cx="1447807" cy="108717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3">
                  <a:lumMod val="75000"/>
                </a:schemeClr>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34" name="Arc 48"/>
            <p:cNvSpPr>
              <a:spLocks/>
            </p:cNvSpPr>
            <p:nvPr/>
          </p:nvSpPr>
          <p:spPr bwMode="auto">
            <a:xfrm flipH="1">
              <a:off x="4119559" y="3215807"/>
              <a:ext cx="723901" cy="47836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35" name="Arc 51"/>
            <p:cNvSpPr>
              <a:spLocks/>
            </p:cNvSpPr>
            <p:nvPr/>
          </p:nvSpPr>
          <p:spPr bwMode="auto">
            <a:xfrm flipH="1" flipV="1">
              <a:off x="3486150" y="3652989"/>
              <a:ext cx="1357309" cy="5734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type="none" w="med" len="med"/>
              <a:tailEnd type="none" w="med" len="med"/>
            </a:ln>
            <a:effectLst>
              <a:outerShdw dist="107763" dir="2700000" algn="ctr" rotWithShape="0">
                <a:srgbClr val="808080">
                  <a:alpha val="50000"/>
                </a:srgbClr>
              </a:outerShdw>
            </a:effectLst>
          </p:spPr>
          <p:txBody>
            <a:bodyPr/>
            <a:lstStyle/>
            <a:p>
              <a:pPr>
                <a:defRPr/>
              </a:pPr>
              <a:endParaRPr lang="en-US"/>
            </a:p>
          </p:txBody>
        </p:sp>
        <p:sp>
          <p:nvSpPr>
            <p:cNvPr id="36" name="Arc 47"/>
            <p:cNvSpPr>
              <a:spLocks/>
            </p:cNvSpPr>
            <p:nvPr/>
          </p:nvSpPr>
          <p:spPr bwMode="auto">
            <a:xfrm>
              <a:off x="4752973" y="3215807"/>
              <a:ext cx="881805" cy="47836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outerShdw dist="107763" dir="2700000" algn="ctr" rotWithShape="0">
                <a:srgbClr val="808080">
                  <a:alpha val="50000"/>
                </a:srgbClr>
              </a:outerShdw>
            </a:effectLst>
          </p:spPr>
          <p:txBody>
            <a:bodyPr/>
            <a:lstStyle/>
            <a:p>
              <a:pPr>
                <a:defRPr/>
              </a:pPr>
              <a:endParaRPr lang="en-US"/>
            </a:p>
          </p:txBody>
        </p:sp>
        <p:sp>
          <p:nvSpPr>
            <p:cNvPr id="37" name="Arc 50"/>
            <p:cNvSpPr>
              <a:spLocks/>
            </p:cNvSpPr>
            <p:nvPr/>
          </p:nvSpPr>
          <p:spPr bwMode="auto">
            <a:xfrm flipV="1">
              <a:off x="4752976" y="3652989"/>
              <a:ext cx="904879" cy="57340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tx2"/>
              </a:solidFill>
              <a:round/>
              <a:headEnd/>
              <a:tailEnd/>
            </a:ln>
            <a:effectLst>
              <a:outerShdw dist="107763" dir="2700000" algn="ctr" rotWithShape="0">
                <a:srgbClr val="808080">
                  <a:alpha val="50000"/>
                </a:srgbClr>
              </a:outerShdw>
            </a:effectLst>
          </p:spPr>
          <p:txBody>
            <a:bodyPr/>
            <a:lstStyle/>
            <a:p>
              <a:pPr>
                <a:defRPr/>
              </a:pPr>
              <a:endParaRPr lang="en-US"/>
            </a:p>
          </p:txBody>
        </p:sp>
      </p:grpSp>
      <p:cxnSp>
        <p:nvCxnSpPr>
          <p:cNvPr id="61" name="Straight Connector 60"/>
          <p:cNvCxnSpPr/>
          <p:nvPr/>
        </p:nvCxnSpPr>
        <p:spPr>
          <a:xfrm rot="5400000" flipH="1" flipV="1">
            <a:off x="1858155" y="3971929"/>
            <a:ext cx="5247508" cy="79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09552" y="3790952"/>
            <a:ext cx="8462984" cy="158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Pie 69"/>
          <p:cNvSpPr/>
          <p:nvPr/>
        </p:nvSpPr>
        <p:spPr>
          <a:xfrm flipH="1">
            <a:off x="1585896" y="1619240"/>
            <a:ext cx="5791232" cy="4431799"/>
          </a:xfrm>
          <a:prstGeom prst="pie">
            <a:avLst>
              <a:gd name="adj1" fmla="val 10871077"/>
              <a:gd name="adj2" fmla="val 12574727"/>
            </a:avLst>
          </a:prstGeom>
          <a:solidFill>
            <a:srgbClr val="0033CC">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 Box 45"/>
          <p:cNvSpPr txBox="1">
            <a:spLocks noChangeArrowheads="1"/>
          </p:cNvSpPr>
          <p:nvPr/>
        </p:nvSpPr>
        <p:spPr bwMode="auto">
          <a:xfrm>
            <a:off x="6653224" y="2976560"/>
            <a:ext cx="1719272" cy="452440"/>
          </a:xfrm>
          <a:prstGeom prst="rect">
            <a:avLst/>
          </a:prstGeom>
          <a:noFill/>
          <a:ln w="9525">
            <a:noFill/>
            <a:miter lim="800000"/>
            <a:headEnd/>
            <a:tailEnd/>
          </a:ln>
        </p:spPr>
        <p:txBody>
          <a:bodyPr lIns="0" tIns="0" rIns="0" bIns="0"/>
          <a:lstStyle/>
          <a:p>
            <a:pPr eaLnBrk="0" hangingPunct="0"/>
            <a:r>
              <a:rPr lang="en-US" sz="2400" b="1">
                <a:solidFill>
                  <a:srgbClr val="0000CC"/>
                </a:solidFill>
                <a:latin typeface="Arial Unicode MS" pitchFamily="34" charset="-128"/>
                <a:ea typeface="Arial Unicode MS" pitchFamily="34" charset="-128"/>
                <a:cs typeface="Arial Unicode MS" pitchFamily="34" charset="-128"/>
              </a:rPr>
              <a:t>Prototypes </a:t>
            </a:r>
          </a:p>
        </p:txBody>
      </p:sp>
      <p:sp>
        <p:nvSpPr>
          <p:cNvPr id="72" name="Text Box 45"/>
          <p:cNvSpPr txBox="1">
            <a:spLocks noChangeArrowheads="1"/>
          </p:cNvSpPr>
          <p:nvPr/>
        </p:nvSpPr>
        <p:spPr bwMode="auto">
          <a:xfrm>
            <a:off x="6110296" y="3971928"/>
            <a:ext cx="2714640" cy="723904"/>
          </a:xfrm>
          <a:prstGeom prst="rect">
            <a:avLst/>
          </a:prstGeom>
          <a:noFill/>
          <a:ln w="9525">
            <a:noFill/>
            <a:miter lim="800000"/>
            <a:headEnd/>
            <a:tailEnd/>
          </a:ln>
        </p:spPr>
        <p:txBody>
          <a:bodyPr lIns="0" tIns="0" rIns="0" bIns="0"/>
          <a:lstStyle/>
          <a:p>
            <a:pPr eaLnBrk="0" hangingPunct="0"/>
            <a:r>
              <a:rPr lang="en-US" sz="2400" b="1">
                <a:solidFill>
                  <a:schemeClr val="accent2">
                    <a:lumMod val="50000"/>
                  </a:schemeClr>
                </a:solidFill>
                <a:latin typeface="Arial Unicode MS" pitchFamily="34" charset="-128"/>
                <a:ea typeface="Arial Unicode MS" pitchFamily="34" charset="-128"/>
                <a:cs typeface="Arial Unicode MS" pitchFamily="34" charset="-128"/>
              </a:rPr>
              <a:t>Simulation, models, bench marks</a:t>
            </a:r>
          </a:p>
        </p:txBody>
      </p:sp>
      <p:sp>
        <p:nvSpPr>
          <p:cNvPr id="22" name="Text Box 61"/>
          <p:cNvSpPr txBox="1">
            <a:spLocks noChangeArrowheads="1"/>
          </p:cNvSpPr>
          <p:nvPr/>
        </p:nvSpPr>
        <p:spPr bwMode="auto">
          <a:xfrm>
            <a:off x="4933952" y="4876808"/>
            <a:ext cx="1990736" cy="367487"/>
          </a:xfrm>
          <a:prstGeom prst="rect">
            <a:avLst/>
          </a:prstGeom>
          <a:noFill/>
          <a:ln w="9525">
            <a:noFill/>
            <a:miter lim="800000"/>
            <a:headEnd/>
            <a:tailEnd/>
          </a:ln>
        </p:spPr>
        <p:txBody>
          <a:bodyPr lIns="0" tIns="0" rIns="0" bIns="0"/>
          <a:lstStyle/>
          <a:p>
            <a:pPr eaLnBrk="0" hangingPunct="0"/>
            <a:r>
              <a:rPr lang="en-US" sz="2400" b="1">
                <a:solidFill>
                  <a:schemeClr val="accent6">
                    <a:lumMod val="50000"/>
                  </a:schemeClr>
                </a:solidFill>
                <a:latin typeface="Arial Unicode MS" pitchFamily="34" charset="-128"/>
                <a:ea typeface="Arial Unicode MS" pitchFamily="34" charset="-128"/>
                <a:cs typeface="Arial Unicode MS" pitchFamily="34" charset="-128"/>
              </a:rPr>
              <a:t>Engineering</a:t>
            </a:r>
          </a:p>
        </p:txBody>
      </p:sp>
      <p:sp>
        <p:nvSpPr>
          <p:cNvPr id="73" name="Text Box 61"/>
          <p:cNvSpPr txBox="1">
            <a:spLocks noChangeArrowheads="1"/>
          </p:cNvSpPr>
          <p:nvPr/>
        </p:nvSpPr>
        <p:spPr bwMode="auto">
          <a:xfrm>
            <a:off x="409552" y="6138105"/>
            <a:ext cx="3167080" cy="367487"/>
          </a:xfrm>
          <a:prstGeom prst="rect">
            <a:avLst/>
          </a:prstGeom>
          <a:noFill/>
          <a:ln w="9525">
            <a:noFill/>
            <a:miter lim="800000"/>
            <a:headEnd/>
            <a:tailEnd/>
          </a:ln>
        </p:spPr>
        <p:txBody>
          <a:bodyPr lIns="0" tIns="0" rIns="0" bIns="0"/>
          <a:lstStyle/>
          <a:p>
            <a:pPr eaLnBrk="0" hangingPunct="0"/>
            <a:r>
              <a:rPr lang="en-US" sz="2400" b="1">
                <a:latin typeface="Arial Unicode MS" pitchFamily="34" charset="-128"/>
                <a:ea typeface="Arial Unicode MS" pitchFamily="34" charset="-128"/>
                <a:cs typeface="Arial Unicode MS" pitchFamily="34" charset="-128"/>
              </a:rPr>
              <a:t>4) Plan next phase</a:t>
            </a:r>
          </a:p>
        </p:txBody>
      </p:sp>
      <p:sp>
        <p:nvSpPr>
          <p:cNvPr id="74" name="Text Box 61"/>
          <p:cNvSpPr txBox="1">
            <a:spLocks noChangeArrowheads="1"/>
          </p:cNvSpPr>
          <p:nvPr/>
        </p:nvSpPr>
        <p:spPr bwMode="auto">
          <a:xfrm>
            <a:off x="5838832" y="5781688"/>
            <a:ext cx="2986104" cy="904880"/>
          </a:xfrm>
          <a:prstGeom prst="rect">
            <a:avLst/>
          </a:prstGeom>
          <a:noFill/>
          <a:ln w="9525">
            <a:noFill/>
            <a:miter lim="800000"/>
            <a:headEnd/>
            <a:tailEnd/>
          </a:ln>
        </p:spPr>
        <p:txBody>
          <a:bodyPr lIns="0" tIns="0" rIns="0" bIns="0"/>
          <a:lstStyle/>
          <a:p>
            <a:pPr algn="r" eaLnBrk="0" hangingPunct="0"/>
            <a:r>
              <a:rPr lang="en-US" sz="2400" b="1">
                <a:latin typeface="Arial Unicode MS" pitchFamily="34" charset="-128"/>
                <a:ea typeface="Arial Unicode MS" pitchFamily="34" charset="-128"/>
                <a:cs typeface="Arial Unicode MS" pitchFamily="34" charset="-128"/>
              </a:rPr>
              <a:t>3) Develop, verify next level product</a:t>
            </a:r>
          </a:p>
        </p:txBody>
      </p:sp>
      <p:sp>
        <p:nvSpPr>
          <p:cNvPr id="75" name="Text Box 61"/>
          <p:cNvSpPr txBox="1">
            <a:spLocks noChangeArrowheads="1"/>
          </p:cNvSpPr>
          <p:nvPr/>
        </p:nvSpPr>
        <p:spPr bwMode="auto">
          <a:xfrm>
            <a:off x="409552" y="895336"/>
            <a:ext cx="3348056" cy="1176344"/>
          </a:xfrm>
          <a:prstGeom prst="rect">
            <a:avLst/>
          </a:prstGeom>
          <a:noFill/>
          <a:ln w="9525">
            <a:noFill/>
            <a:miter lim="800000"/>
            <a:headEnd/>
            <a:tailEnd/>
          </a:ln>
        </p:spPr>
        <p:txBody>
          <a:bodyPr lIns="0" tIns="0" rIns="0" bIns="0"/>
          <a:lstStyle/>
          <a:p>
            <a:pPr eaLnBrk="0" hangingPunct="0"/>
            <a:r>
              <a:rPr lang="en-US" sz="2400" b="1">
                <a:latin typeface="Arial Unicode MS" pitchFamily="34" charset="-128"/>
                <a:ea typeface="Arial Unicode MS" pitchFamily="34" charset="-128"/>
                <a:cs typeface="Arial Unicode MS" pitchFamily="34" charset="-128"/>
              </a:rPr>
              <a:t>1) Determine Objectives, alternatives, constraints</a:t>
            </a:r>
          </a:p>
        </p:txBody>
      </p:sp>
      <p:sp>
        <p:nvSpPr>
          <p:cNvPr id="76" name="Text Box 61"/>
          <p:cNvSpPr txBox="1">
            <a:spLocks noChangeArrowheads="1"/>
          </p:cNvSpPr>
          <p:nvPr/>
        </p:nvSpPr>
        <p:spPr bwMode="auto">
          <a:xfrm>
            <a:off x="6834200" y="985824"/>
            <a:ext cx="1900248" cy="723904"/>
          </a:xfrm>
          <a:prstGeom prst="rect">
            <a:avLst/>
          </a:prstGeom>
          <a:noFill/>
          <a:ln w="9525">
            <a:noFill/>
            <a:miter lim="800000"/>
            <a:headEnd/>
            <a:tailEnd/>
          </a:ln>
        </p:spPr>
        <p:txBody>
          <a:bodyPr lIns="0" tIns="0" rIns="0" bIns="0"/>
          <a:lstStyle/>
          <a:p>
            <a:pPr algn="r" eaLnBrk="0" hangingPunct="0"/>
            <a:r>
              <a:rPr lang="en-US" sz="2400" b="1">
                <a:latin typeface="Arial Unicode MS" pitchFamily="34" charset="-128"/>
                <a:ea typeface="Arial Unicode MS" pitchFamily="34" charset="-128"/>
                <a:cs typeface="Arial Unicode MS" pitchFamily="34" charset="-128"/>
              </a:rPr>
              <a:t>2) Identify &amp; resolve risks</a:t>
            </a:r>
          </a:p>
        </p:txBody>
      </p:sp>
      <p:sp>
        <p:nvSpPr>
          <p:cNvPr id="78" name="Text Box 60"/>
          <p:cNvSpPr txBox="1">
            <a:spLocks noChangeArrowheads="1"/>
          </p:cNvSpPr>
          <p:nvPr/>
        </p:nvSpPr>
        <p:spPr bwMode="auto">
          <a:xfrm>
            <a:off x="2581264" y="2614608"/>
            <a:ext cx="1266832" cy="446687"/>
          </a:xfrm>
          <a:prstGeom prst="rect">
            <a:avLst/>
          </a:prstGeom>
          <a:noFill/>
          <a:ln w="9525">
            <a:noFill/>
            <a:miter lim="800000"/>
            <a:headEnd/>
            <a:tailEnd/>
          </a:ln>
        </p:spPr>
        <p:txBody>
          <a:bodyPr lIns="0" tIns="0" rIns="0" bIns="0"/>
          <a:lstStyle/>
          <a:p>
            <a:pPr eaLnBrk="0" hangingPunct="0"/>
            <a:r>
              <a:rPr lang="en-US" sz="2400" b="1">
                <a:solidFill>
                  <a:srgbClr val="FF0000"/>
                </a:solidFill>
                <a:latin typeface="Arial Unicode MS" pitchFamily="34" charset="-128"/>
                <a:ea typeface="Arial Unicode MS" pitchFamily="34" charset="-128"/>
                <a:cs typeface="Arial Unicode MS" pitchFamily="34" charset="-128"/>
              </a:rPr>
              <a:t>Review </a:t>
            </a:r>
          </a:p>
        </p:txBody>
      </p:sp>
      <p:sp>
        <p:nvSpPr>
          <p:cNvPr id="21" name="Text Box 60"/>
          <p:cNvSpPr txBox="1">
            <a:spLocks noChangeArrowheads="1"/>
          </p:cNvSpPr>
          <p:nvPr/>
        </p:nvSpPr>
        <p:spPr bwMode="auto">
          <a:xfrm>
            <a:off x="5024440" y="1890704"/>
            <a:ext cx="2262200" cy="446687"/>
          </a:xfrm>
          <a:prstGeom prst="rect">
            <a:avLst/>
          </a:prstGeom>
          <a:noFill/>
          <a:ln w="9525">
            <a:noFill/>
            <a:miter lim="800000"/>
            <a:headEnd/>
            <a:tailEnd/>
          </a:ln>
        </p:spPr>
        <p:txBody>
          <a:bodyPr lIns="0" tIns="0" rIns="0" bIns="0"/>
          <a:lstStyle/>
          <a:p>
            <a:pPr eaLnBrk="0" hangingPunct="0"/>
            <a:r>
              <a:rPr lang="en-US" sz="2400" b="1">
                <a:solidFill>
                  <a:srgbClr val="FF0000"/>
                </a:solidFill>
                <a:latin typeface="Arial Unicode MS" pitchFamily="34" charset="-128"/>
                <a:ea typeface="Arial Unicode MS" pitchFamily="34" charset="-128"/>
                <a:cs typeface="Arial Unicode MS" pitchFamily="34" charset="-128"/>
              </a:rPr>
              <a:t>Risk analysis </a:t>
            </a:r>
          </a:p>
        </p:txBody>
      </p:sp>
      <p:sp>
        <p:nvSpPr>
          <p:cNvPr id="47" name="TextBox 46"/>
          <p:cNvSpPr txBox="1"/>
          <p:nvPr/>
        </p:nvSpPr>
        <p:spPr>
          <a:xfrm>
            <a:off x="2943216" y="533384"/>
            <a:ext cx="3076592" cy="523220"/>
          </a:xfrm>
          <a:prstGeom prst="rect">
            <a:avLst/>
          </a:prstGeom>
          <a:noFill/>
        </p:spPr>
        <p:txBody>
          <a:bodyPr wrap="square" rtlCol="0">
            <a:spAutoFit/>
          </a:bodyPr>
          <a:lstStyle/>
          <a:p>
            <a:r>
              <a:rPr lang="en-US" sz="2800"/>
              <a:t>1988, Barry Boelm </a:t>
            </a:r>
          </a:p>
        </p:txBody>
      </p:sp>
      <p:sp>
        <p:nvSpPr>
          <p:cNvPr id="52" name="Slide Number Placeholder 51"/>
          <p:cNvSpPr>
            <a:spLocks noGrp="1"/>
          </p:cNvSpPr>
          <p:nvPr>
            <p:ph type="sldNum" sz="quarter" idx="4"/>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9" grpId="0" animBg="1"/>
      <p:bldP spid="70" grpId="0" animBg="1"/>
      <p:bldP spid="14" grpId="0"/>
      <p:bldP spid="72" grpId="0"/>
      <p:bldP spid="22" grpId="0"/>
      <p:bldP spid="73" grpId="0"/>
      <p:bldP spid="74" grpId="0"/>
      <p:bldP spid="75" grpId="0"/>
      <p:bldP spid="76" grpId="0"/>
      <p:bldP spid="78"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điểm: “tiến hóa”</a:t>
            </a:r>
            <a:endParaRPr lang="en-US"/>
          </a:p>
        </p:txBody>
      </p:sp>
      <p:sp>
        <p:nvSpPr>
          <p:cNvPr id="3" name="Content Placeholder 2"/>
          <p:cNvSpPr>
            <a:spLocks noGrp="1"/>
          </p:cNvSpPr>
          <p:nvPr>
            <p:ph idx="1"/>
          </p:nvPr>
        </p:nvSpPr>
        <p:spPr>
          <a:xfrm>
            <a:off x="0" y="609600"/>
            <a:ext cx="9144000" cy="6248400"/>
          </a:xfrm>
        </p:spPr>
        <p:txBody>
          <a:bodyPr/>
          <a:lstStyle/>
          <a:p>
            <a:r>
              <a:rPr lang="en-US" smtClean="0"/>
              <a:t>Thừa kế các mô hình trước:</a:t>
            </a:r>
          </a:p>
          <a:p>
            <a:pPr lvl="1"/>
            <a:r>
              <a:rPr lang="en-US" smtClean="0">
                <a:effectLst>
                  <a:outerShdw blurRad="38100" dist="38100" dir="2700000" algn="tl">
                    <a:srgbClr val="000000">
                      <a:alpha val="43137"/>
                    </a:srgbClr>
                  </a:outerShdw>
                </a:effectLst>
              </a:rPr>
              <a:t>Mô hình thác nước</a:t>
            </a:r>
            <a:r>
              <a:rPr lang="en-US" smtClean="0"/>
              <a:t>: có các công đoạn để tạo mẫu (có tài liệu ấn phẩm của công đoạn).</a:t>
            </a:r>
          </a:p>
          <a:p>
            <a:pPr lvl="1"/>
            <a:r>
              <a:rPr lang="en-US" smtClean="0">
                <a:effectLst>
                  <a:outerShdw blurRad="38100" dist="38100" dir="2700000" algn="tl">
                    <a:srgbClr val="000000">
                      <a:alpha val="43137"/>
                    </a:srgbClr>
                  </a:outerShdw>
                </a:effectLst>
              </a:rPr>
              <a:t>Mô hình mẫu thử</a:t>
            </a:r>
            <a:r>
              <a:rPr lang="en-US" smtClean="0"/>
              <a:t>: cho phép user tham gia đánh giá &amp; cải tiến mẫu sau mỗi chu kỳ.</a:t>
            </a:r>
          </a:p>
          <a:p>
            <a:r>
              <a:rPr lang="en-US" smtClean="0"/>
              <a:t>Khác các mô hình trước:</a:t>
            </a:r>
          </a:p>
          <a:p>
            <a:pPr lvl="1"/>
            <a:r>
              <a:rPr lang="en-US" smtClean="0"/>
              <a:t>Làm từ bản chất  </a:t>
            </a:r>
            <a:r>
              <a:rPr lang="en-US" b="1" smtClean="0">
                <a:solidFill>
                  <a:srgbClr val="FF0000"/>
                </a:solidFill>
                <a:effectLst>
                  <a:outerShdw blurRad="38100" dist="38100" dir="2700000" algn="tl">
                    <a:srgbClr val="000000">
                      <a:alpha val="43137"/>
                    </a:srgbClr>
                  </a:outerShdw>
                </a:effectLst>
              </a:rPr>
              <a:t>⃕</a:t>
            </a:r>
            <a:r>
              <a:rPr lang="en-US" smtClean="0"/>
              <a:t> chi tiết (bất biến ⃕ tùy biến).</a:t>
            </a:r>
          </a:p>
          <a:p>
            <a:pPr lvl="1"/>
            <a:r>
              <a:rPr lang="en-US" smtClean="0"/>
              <a:t>User := </a:t>
            </a:r>
            <a:r>
              <a:rPr lang="en-US" smtClean="0">
                <a:solidFill>
                  <a:srgbClr val="FF0000"/>
                </a:solidFill>
              </a:rPr>
              <a:t>stake-holders</a:t>
            </a:r>
            <a:r>
              <a:rPr lang="en-US" smtClean="0"/>
              <a:t> (User + Dev + Experts +…)</a:t>
            </a:r>
          </a:p>
          <a:p>
            <a:pPr lvl="1"/>
            <a:r>
              <a:rPr lang="en-US" smtClean="0"/>
              <a:t>Các công đoạn trong chu kỳ: </a:t>
            </a:r>
            <a:r>
              <a:rPr lang="en-US" smtClean="0">
                <a:solidFill>
                  <a:srgbClr val="FF0000"/>
                </a:solidFill>
              </a:rPr>
              <a:t>thay đổi được</a:t>
            </a:r>
            <a:r>
              <a:rPr lang="en-US" smtClean="0"/>
              <a:t>.</a:t>
            </a:r>
          </a:p>
          <a:p>
            <a:pPr lvl="1"/>
            <a:r>
              <a:rPr lang="en-US" smtClean="0"/>
              <a:t>Cho phép </a:t>
            </a:r>
            <a:r>
              <a:rPr lang="en-US" smtClean="0">
                <a:solidFill>
                  <a:srgbClr val="FF0000"/>
                </a:solidFill>
              </a:rPr>
              <a:t>cập nhật ấn phẩm</a:t>
            </a:r>
            <a:r>
              <a:rPr lang="en-US" smtClean="0"/>
              <a:t>, thay vì tạo mới.</a:t>
            </a:r>
          </a:p>
          <a:p>
            <a:pPr lvl="1"/>
            <a:r>
              <a:rPr lang="en-US" smtClean="0"/>
              <a:t>Cho phép </a:t>
            </a:r>
            <a:r>
              <a:rPr lang="en-US" smtClean="0">
                <a:solidFill>
                  <a:srgbClr val="FF0000"/>
                </a:solidFill>
              </a:rPr>
              <a:t>tiếp tục phát triển </a:t>
            </a:r>
            <a:r>
              <a:rPr lang="en-US" smtClean="0"/>
              <a:t>trong khi PM đang được sử dụng.</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pPr lvl="0"/>
            <a:r>
              <a:rPr lang="en-US" smtClean="0"/>
              <a:t>Mô hình hợp nhất (UP/RUP)</a:t>
            </a:r>
            <a:endParaRPr lang="en-US"/>
          </a:p>
        </p:txBody>
      </p:sp>
      <p:sp>
        <p:nvSpPr>
          <p:cNvPr id="36" name="TextBox 35"/>
          <p:cNvSpPr txBox="1"/>
          <p:nvPr/>
        </p:nvSpPr>
        <p:spPr>
          <a:xfrm>
            <a:off x="409552" y="643580"/>
            <a:ext cx="8462984" cy="523220"/>
          </a:xfrm>
          <a:prstGeom prst="rect">
            <a:avLst/>
          </a:prstGeom>
          <a:noFill/>
        </p:spPr>
        <p:txBody>
          <a:bodyPr wrap="square" rtlCol="0">
            <a:spAutoFit/>
          </a:bodyPr>
          <a:lstStyle/>
          <a:p>
            <a:r>
              <a:rPr lang="en-US" sz="2800"/>
              <a:t>1999, Ivar Jacobson, Grady Booch and James Rumbaugh.</a:t>
            </a:r>
          </a:p>
        </p:txBody>
      </p:sp>
      <p:sp>
        <p:nvSpPr>
          <p:cNvPr id="35" name="Rectangle 34"/>
          <p:cNvSpPr/>
          <p:nvPr/>
        </p:nvSpPr>
        <p:spPr>
          <a:xfrm>
            <a:off x="409552" y="6405879"/>
            <a:ext cx="3199081" cy="461665"/>
          </a:xfrm>
          <a:prstGeom prst="rect">
            <a:avLst/>
          </a:prstGeom>
        </p:spPr>
        <p:txBody>
          <a:bodyPr wrap="none">
            <a:sp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solidFill>
                  <a:srgbClr val="FF0000"/>
                </a:solidFill>
              </a:rPr>
              <a:t>Introduction to RUP. pdf</a:t>
            </a:r>
          </a:p>
        </p:txBody>
      </p:sp>
      <p:grpSp>
        <p:nvGrpSpPr>
          <p:cNvPr id="80" name="Group 79"/>
          <p:cNvGrpSpPr/>
          <p:nvPr/>
        </p:nvGrpSpPr>
        <p:grpSpPr>
          <a:xfrm>
            <a:off x="319064" y="1035729"/>
            <a:ext cx="8324896" cy="5469863"/>
            <a:chOff x="681016" y="1035729"/>
            <a:chExt cx="8324896" cy="5469863"/>
          </a:xfrm>
        </p:grpSpPr>
        <p:pic>
          <p:nvPicPr>
            <p:cNvPr id="31746" name="Picture 2" descr="3: RUP (Rational Unified Process) development model "/>
            <p:cNvPicPr>
              <a:picLocks noChangeAspect="1" noChangeArrowheads="1"/>
            </p:cNvPicPr>
            <p:nvPr/>
          </p:nvPicPr>
          <p:blipFill>
            <a:blip r:embed="rId2">
              <a:lum bright="10000" contrast="20000"/>
            </a:blip>
            <a:srcRect/>
            <a:stretch>
              <a:fillRect/>
            </a:stretch>
          </p:blipFill>
          <p:spPr bwMode="auto">
            <a:xfrm>
              <a:off x="771504" y="1035729"/>
              <a:ext cx="8234408" cy="5469863"/>
            </a:xfrm>
            <a:prstGeom prst="rect">
              <a:avLst/>
            </a:prstGeom>
            <a:noFill/>
          </p:spPr>
        </p:pic>
        <p:sp>
          <p:nvSpPr>
            <p:cNvPr id="43" name="Left Brace 42"/>
            <p:cNvSpPr/>
            <p:nvPr/>
          </p:nvSpPr>
          <p:spPr>
            <a:xfrm>
              <a:off x="681016" y="1919960"/>
              <a:ext cx="271464" cy="2152440"/>
            </a:xfrm>
            <a:prstGeom prst="leftBrace">
              <a:avLst/>
            </a:prstGeom>
            <a:ln w="28575">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e 46"/>
            <p:cNvSpPr/>
            <p:nvPr/>
          </p:nvSpPr>
          <p:spPr>
            <a:xfrm>
              <a:off x="681016" y="4353152"/>
              <a:ext cx="271464" cy="1029428"/>
            </a:xfrm>
            <a:prstGeom prst="leftBrace">
              <a:avLst/>
            </a:prstGeom>
            <a:ln w="28575">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9" name="Group 78"/>
            <p:cNvGrpSpPr/>
            <p:nvPr/>
          </p:nvGrpSpPr>
          <p:grpSpPr>
            <a:xfrm>
              <a:off x="3648143" y="2053016"/>
              <a:ext cx="2609017" cy="3407506"/>
              <a:chOff x="3648143" y="2053016"/>
              <a:chExt cx="2609017" cy="3407506"/>
            </a:xfrm>
          </p:grpSpPr>
          <p:cxnSp>
            <p:nvCxnSpPr>
              <p:cNvPr id="6" name="Straight Arrow Connector 5"/>
              <p:cNvCxnSpPr/>
              <p:nvPr/>
            </p:nvCxnSpPr>
            <p:spPr>
              <a:xfrm rot="5400000">
                <a:off x="2105420" y="3830143"/>
                <a:ext cx="3258830" cy="1927"/>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973309" y="3829164"/>
                <a:ext cx="3258830" cy="1927"/>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753541" y="3829164"/>
                <a:ext cx="3258830" cy="1927"/>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533774" y="3829164"/>
                <a:ext cx="3258830" cy="1927"/>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648143" y="2507024"/>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515068" y="2507024"/>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3" idx="6"/>
                <a:endCxn id="27" idx="2"/>
              </p:cNvCxnSpPr>
              <p:nvPr/>
            </p:nvCxnSpPr>
            <p:spPr>
              <a:xfrm>
                <a:off x="3821528" y="2595101"/>
                <a:ext cx="69354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95300" y="2507024"/>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7" idx="6"/>
                <a:endCxn id="38" idx="2"/>
              </p:cNvCxnSpPr>
              <p:nvPr/>
            </p:nvCxnSpPr>
            <p:spPr>
              <a:xfrm>
                <a:off x="4688453" y="2595101"/>
                <a:ext cx="606847"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075533" y="2507024"/>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8" idx="6"/>
                <a:endCxn id="40" idx="2"/>
              </p:cNvCxnSpPr>
              <p:nvPr/>
            </p:nvCxnSpPr>
            <p:spPr>
              <a:xfrm>
                <a:off x="5468685" y="2595101"/>
                <a:ext cx="606848"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515068" y="3524311"/>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272540" y="2981383"/>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51" idx="7"/>
                <a:endCxn id="55" idx="2"/>
              </p:cNvCxnSpPr>
              <p:nvPr/>
            </p:nvCxnSpPr>
            <p:spPr>
              <a:xfrm rot="5400000" flipH="1" flipV="1">
                <a:off x="4727476" y="3005045"/>
                <a:ext cx="480648" cy="609479"/>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083775" y="2981383"/>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stCxn id="55" idx="6"/>
                <a:endCxn id="57" idx="2"/>
              </p:cNvCxnSpPr>
              <p:nvPr/>
            </p:nvCxnSpPr>
            <p:spPr>
              <a:xfrm>
                <a:off x="5445925" y="3069460"/>
                <a:ext cx="63785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0"/>
                <a:endCxn id="60" idx="3"/>
              </p:cNvCxnSpPr>
              <p:nvPr/>
            </p:nvCxnSpPr>
            <p:spPr>
              <a:xfrm rot="5400000" flipH="1" flipV="1">
                <a:off x="4302616" y="2502518"/>
                <a:ext cx="1320939" cy="722649"/>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651860" y="2053016"/>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48" idx="6"/>
                <a:endCxn id="60" idx="2"/>
              </p:cNvCxnSpPr>
              <p:nvPr/>
            </p:nvCxnSpPr>
            <p:spPr>
              <a:xfrm>
                <a:off x="3825245" y="2141093"/>
                <a:ext cx="1473773"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299018" y="2053016"/>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079250" y="2053016"/>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stCxn id="60" idx="6"/>
                <a:endCxn id="65" idx="2"/>
              </p:cNvCxnSpPr>
              <p:nvPr/>
            </p:nvCxnSpPr>
            <p:spPr>
              <a:xfrm>
                <a:off x="5472403" y="2141093"/>
                <a:ext cx="606847"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520149" y="3002318"/>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p:cNvCxnSpPr>
                <a:stCxn id="68" idx="6"/>
                <a:endCxn id="55" idx="2"/>
              </p:cNvCxnSpPr>
              <p:nvPr/>
            </p:nvCxnSpPr>
            <p:spPr>
              <a:xfrm flipV="1">
                <a:off x="4693534" y="3069460"/>
                <a:ext cx="579006" cy="2093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5282690" y="3519488"/>
                <a:ext cx="173385" cy="176153"/>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a:stCxn id="73" idx="7"/>
                <a:endCxn id="40" idx="3"/>
              </p:cNvCxnSpPr>
              <p:nvPr/>
            </p:nvCxnSpPr>
            <p:spPr>
              <a:xfrm rot="5400000" flipH="1" flipV="1">
                <a:off x="5321852" y="2766212"/>
                <a:ext cx="887905" cy="670242"/>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sp>
        <p:nvSpPr>
          <p:cNvPr id="46" name="Slide Number Placeholder 45"/>
          <p:cNvSpPr>
            <a:spLocks noGrp="1"/>
          </p:cNvSpPr>
          <p:nvPr>
            <p:ph type="sldNum" sz="quarter" idx="4"/>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điểm: “tiến hóa linh hoạt”</a:t>
            </a:r>
            <a:endParaRPr lang="en-US"/>
          </a:p>
        </p:txBody>
      </p:sp>
      <p:sp>
        <p:nvSpPr>
          <p:cNvPr id="3" name="Content Placeholder 2"/>
          <p:cNvSpPr>
            <a:spLocks noGrp="1"/>
          </p:cNvSpPr>
          <p:nvPr>
            <p:ph idx="1"/>
          </p:nvPr>
        </p:nvSpPr>
        <p:spPr>
          <a:xfrm>
            <a:off x="0" y="609600"/>
            <a:ext cx="9144000" cy="6248400"/>
          </a:xfrm>
        </p:spPr>
        <p:txBody>
          <a:bodyPr/>
          <a:lstStyle/>
          <a:p>
            <a:r>
              <a:rPr lang="en-US" smtClean="0"/>
              <a:t>Có các chu kỳ để cải tiến mẫu (giống như xoắn ốc).</a:t>
            </a:r>
          </a:p>
          <a:p>
            <a:pPr lvl="1"/>
            <a:r>
              <a:rPr lang="en-US" smtClean="0"/>
              <a:t>Mỗi chu kỳ có thể dùng mô hình thác nước,mẫu thử,..</a:t>
            </a:r>
          </a:p>
          <a:p>
            <a:pPr lvl="1"/>
            <a:r>
              <a:rPr lang="en-US" smtClean="0">
                <a:solidFill>
                  <a:srgbClr val="FF0000"/>
                </a:solidFill>
              </a:rPr>
              <a:t>Phải sử dụng tiếp cận hướng đối tượng</a:t>
            </a:r>
            <a:r>
              <a:rPr lang="en-US" smtClean="0"/>
              <a:t>.</a:t>
            </a:r>
          </a:p>
          <a:p>
            <a:r>
              <a:rPr lang="en-US" smtClean="0"/>
              <a:t>Mỗi chu kỳ phát sinh công việc cho chu kỳ kế tiếp.</a:t>
            </a:r>
          </a:p>
          <a:p>
            <a:pPr lvl="1"/>
            <a:r>
              <a:rPr lang="en-US" smtClean="0"/>
              <a:t>Mỗi công đoạn trong một chu kỳ có thể nhận yêu cầu từ bất kỳ công đoạn nào trước đó. vd: kết quả “test” ở chu kỳ trước → sửa “requirements” và bổ sung “design” để thực hiện ở chu kỳ sau.</a:t>
            </a:r>
          </a:p>
          <a:p>
            <a:pPr lvl="1"/>
            <a:r>
              <a:rPr lang="en-US" smtClean="0"/>
              <a:t>“Công đoạn” là “luồng công việc” cập nhật 1 ấn phẩm.</a:t>
            </a:r>
          </a:p>
          <a:p>
            <a:r>
              <a:rPr lang="en-US" smtClean="0"/>
              <a:t>Có 9 luồng công việc làm song song.</a:t>
            </a:r>
          </a:p>
          <a:p>
            <a:pPr lvl="1"/>
            <a:r>
              <a:rPr lang="en-US" smtClean="0"/>
              <a:t>6 luồng công việc phát triển mẫu (</a:t>
            </a:r>
            <a:r>
              <a:rPr lang="en-US" smtClean="0">
                <a:solidFill>
                  <a:srgbClr val="FF0000"/>
                </a:solidFill>
              </a:rPr>
              <a:t>engineering</a:t>
            </a:r>
            <a:r>
              <a:rPr lang="en-US" smtClean="0"/>
              <a:t>)</a:t>
            </a:r>
          </a:p>
          <a:p>
            <a:pPr lvl="1"/>
            <a:r>
              <a:rPr lang="en-US" smtClean="0"/>
              <a:t>3 luồng hổ trợ phát triển mẫu (</a:t>
            </a:r>
            <a:r>
              <a:rPr lang="en-US" smtClean="0">
                <a:solidFill>
                  <a:schemeClr val="tx1"/>
                </a:solidFill>
              </a:rPr>
              <a:t>configuration &amp; change management</a:t>
            </a:r>
            <a:r>
              <a:rPr lang="en-US" smtClean="0"/>
              <a:t>, </a:t>
            </a:r>
            <a:r>
              <a:rPr lang="en-US" smtClean="0">
                <a:solidFill>
                  <a:srgbClr val="996633"/>
                </a:solidFill>
              </a:rPr>
              <a:t>project management</a:t>
            </a:r>
            <a:r>
              <a:rPr lang="en-US" smtClean="0"/>
              <a:t>, </a:t>
            </a:r>
            <a:r>
              <a:rPr lang="en-US" smtClean="0">
                <a:solidFill>
                  <a:srgbClr val="00B050"/>
                </a:solidFill>
              </a:rPr>
              <a:t>environment</a:t>
            </a:r>
            <a:r>
              <a:rPr lang="en-US" smtClean="0"/>
              <a:t>)</a:t>
            </a:r>
          </a:p>
        </p:txBody>
      </p:sp>
      <p:sp>
        <p:nvSpPr>
          <p:cNvPr id="7" name="Slide Number Placeholder 6"/>
          <p:cNvSpPr>
            <a:spLocks noGrp="1"/>
          </p:cNvSpPr>
          <p:nvPr>
            <p:ph type="sldNum" sz="quarter" idx="4"/>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3400" y="533400"/>
            <a:ext cx="8077200" cy="6100465"/>
            <a:chOff x="533400" y="533400"/>
            <a:chExt cx="8077200" cy="6100465"/>
          </a:xfrm>
        </p:grpSpPr>
        <p:sp>
          <p:nvSpPr>
            <p:cNvPr id="6" name="Title 1"/>
            <p:cNvSpPr txBox="1">
              <a:spLocks/>
            </p:cNvSpPr>
            <p:nvPr/>
          </p:nvSpPr>
          <p:spPr>
            <a:xfrm>
              <a:off x="533400" y="533400"/>
              <a:ext cx="8077200" cy="1295400"/>
            </a:xfrm>
            <a:prstGeom prst="rect">
              <a:avLst/>
            </a:prstGeom>
            <a:noFill/>
            <a:ln>
              <a:noFill/>
            </a:ln>
          </p:spPr>
          <p:txBody>
            <a:bodyPr anchor="ctr" anchorCtr="0"/>
            <a:lstStyle>
              <a:lvl1pPr>
                <a:defRPr sz="3200" b="1" i="0" baseline="0">
                  <a:solidFill>
                    <a:schemeClr val="bg1"/>
                  </a:solidFill>
                  <a:latin typeface="Arial Unicode MS" pitchFamily="34" charset="-128"/>
                  <a:ea typeface="Arial Unicode MS" pitchFamily="34" charset="-128"/>
                  <a:cs typeface="Arial Unicode MS" pitchFamily="34" charset="-128"/>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Đảm bảo chất lượng phần mềm</a:t>
              </a:r>
              <a:br>
                <a:rPr kumimoji="0" lang="en-US" sz="4000" b="1"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br>
              <a:r>
                <a:rPr kumimoji="0" lang="en-US" sz="4000" b="1" i="0" u="none" strike="noStrike" kern="1200" cap="none" spc="0" normalizeH="0" baseline="0" noProof="0" smtClean="0">
                  <a:ln>
                    <a:noFill/>
                  </a:ln>
                  <a:solidFill>
                    <a:srgbClr val="FF0000"/>
                  </a:solidFill>
                  <a:effectLst/>
                  <a:uLnTx/>
                  <a:uFillTx/>
                  <a:latin typeface="Arial Unicode MS" pitchFamily="34" charset="-128"/>
                  <a:ea typeface="Arial Unicode MS" pitchFamily="34" charset="-128"/>
                  <a:cs typeface="Arial Unicode MS" pitchFamily="34" charset="-128"/>
                </a:rPr>
                <a:t>Software Quality Assurance</a:t>
              </a:r>
              <a:endParaRPr kumimoji="0" lang="en-US" sz="4000" b="1" i="0" u="none" strike="noStrike" kern="1200" cap="none" spc="0" normalizeH="0" baseline="0" noProof="0">
                <a:ln>
                  <a:noFill/>
                </a:ln>
                <a:solidFill>
                  <a:srgbClr val="FF0000"/>
                </a:solidFill>
                <a:effectLst/>
                <a:uLnTx/>
                <a:uFillTx/>
                <a:latin typeface="Arial Unicode MS" pitchFamily="34" charset="-128"/>
                <a:ea typeface="Arial Unicode MS" pitchFamily="34" charset="-128"/>
                <a:cs typeface="Arial Unicode MS" pitchFamily="34" charset="-128"/>
              </a:endParaRPr>
            </a:p>
          </p:txBody>
        </p:sp>
        <p:sp>
          <p:nvSpPr>
            <p:cNvPr id="7" name="Subtitle 2"/>
            <p:cNvSpPr txBox="1">
              <a:spLocks/>
            </p:cNvSpPr>
            <p:nvPr/>
          </p:nvSpPr>
          <p:spPr>
            <a:xfrm>
              <a:off x="533400" y="4191000"/>
              <a:ext cx="8001000" cy="1905000"/>
            </a:xfrm>
            <a:prstGeom prst="rect">
              <a:avLst/>
            </a:prstGeom>
          </p:spPr>
          <p:txBody>
            <a:bodyPr vert="horz" lIns="91440" tIns="45720" rIns="91440" bIns="45720" rtlCol="0" anchor="ctr">
              <a:noAutofit/>
            </a:bodyPr>
            <a:lstStyle>
              <a:lvl1pPr marL="0" indent="0" algn="l">
                <a:buNone/>
                <a:defRPr sz="2800" baseline="0">
                  <a:solidFill>
                    <a:srgbClr val="00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Nguyễn Anh Hào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Khoa CNTT2, Học viện Công Nghệ BCVT Tp.HCM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nahao@ptithcm.edu.vn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0913609730</a:t>
              </a:r>
            </a:p>
          </p:txBody>
        </p:sp>
        <p:sp>
          <p:nvSpPr>
            <p:cNvPr id="8" name="TextBox 7"/>
            <p:cNvSpPr txBox="1"/>
            <p:nvPr/>
          </p:nvSpPr>
          <p:spPr>
            <a:xfrm>
              <a:off x="3581400" y="1905000"/>
              <a:ext cx="1518364" cy="584775"/>
            </a:xfrm>
            <a:prstGeom prst="rect">
              <a:avLst/>
            </a:prstGeom>
            <a:noFill/>
          </p:spPr>
          <p:txBody>
            <a:bodyPr wrap="none" rtlCol="0">
              <a:spAutoFit/>
            </a:bodyPr>
            <a:lstStyle/>
            <a:p>
              <a:r>
                <a:rPr lang="en-US" sz="3200" smtClean="0">
                  <a:latin typeface="Arial Unicode MS" pitchFamily="34" charset="-128"/>
                  <a:ea typeface="Arial Unicode MS" pitchFamily="34" charset="-128"/>
                  <a:cs typeface="Arial Unicode MS" pitchFamily="34" charset="-128"/>
                  <a:sym typeface="Wingdings"/>
                </a:rPr>
                <a:t>  </a:t>
              </a:r>
              <a:endParaRPr lang="en-US" sz="3200">
                <a:latin typeface="Arial Unicode MS" pitchFamily="34" charset="-128"/>
                <a:ea typeface="Arial Unicode MS" pitchFamily="34" charset="-128"/>
                <a:cs typeface="Arial Unicode MS" pitchFamily="34" charset="-128"/>
              </a:endParaRPr>
            </a:p>
          </p:txBody>
        </p:sp>
        <p:sp>
          <p:nvSpPr>
            <p:cNvPr id="9" name="Rectangle 8"/>
            <p:cNvSpPr/>
            <p:nvPr/>
          </p:nvSpPr>
          <p:spPr>
            <a:xfrm>
              <a:off x="2895600" y="6172200"/>
              <a:ext cx="3471143" cy="461665"/>
            </a:xfrm>
            <a:prstGeom prst="rect">
              <a:avLst/>
            </a:prstGeom>
          </p:spPr>
          <p:txBody>
            <a:bodyPr wrap="none">
              <a:spAutoFit/>
            </a:bodyPr>
            <a:lstStyle/>
            <a:p>
              <a:pPr algn="ctr"/>
              <a:r>
                <a:rPr lang="en-US" sz="2400" smtClean="0">
                  <a:latin typeface="Tahoma" pitchFamily="34" charset="0"/>
                  <a:ea typeface="Tahoma" pitchFamily="34" charset="0"/>
                  <a:cs typeface="Tahoma" pitchFamily="34" charset="0"/>
                </a:rPr>
                <a:t>Tài liệu môn học – 2019</a:t>
              </a:r>
              <a:endParaRPr lang="en-US" sz="2400">
                <a:latin typeface="Tahoma" pitchFamily="34" charset="0"/>
                <a:ea typeface="Tahoma" pitchFamily="34" charset="0"/>
                <a:cs typeface="Tahoma" pitchFamily="34" charset="0"/>
              </a:endParaRPr>
            </a:p>
          </p:txBody>
        </p:sp>
        <p:sp>
          <p:nvSpPr>
            <p:cNvPr id="10" name="Rectangle 9"/>
            <p:cNvSpPr/>
            <p:nvPr/>
          </p:nvSpPr>
          <p:spPr>
            <a:xfrm>
              <a:off x="533400" y="2734270"/>
              <a:ext cx="8077200" cy="923330"/>
            </a:xfrm>
            <a:prstGeom prst="rect">
              <a:avLst/>
            </a:prstGeom>
            <a:noFill/>
          </p:spPr>
          <p:txBody>
            <a:bodyPr wrap="square" lIns="91440" tIns="45720" rIns="91440" bIns="45720">
              <a:spAutoFit/>
            </a:bodyPr>
            <a:lstStyle/>
            <a:p>
              <a:pPr algn="ctr"/>
              <a:r>
                <a:rPr lang="en-US" sz="5400" b="1" smtClean="0">
                  <a:ln w="17780" cmpd="sng">
                    <a:solidFill>
                      <a:srgbClr val="FFFFFF"/>
                    </a:solidFill>
                    <a:prstDash val="solid"/>
                    <a:miter lim="800000"/>
                  </a:ln>
                  <a:solidFill>
                    <a:srgbClr val="996633"/>
                  </a:solidFill>
                  <a:effectLst>
                    <a:outerShdw blurRad="50800" algn="tl" rotWithShape="0">
                      <a:srgbClr val="000000"/>
                    </a:outerShdw>
                  </a:effectLst>
                </a:rPr>
                <a:t>2.Software process models</a:t>
              </a:r>
              <a:endParaRPr lang="en-US" sz="5400" b="1" cap="none" spc="0">
                <a:ln w="17780" cmpd="sng">
                  <a:solidFill>
                    <a:srgbClr val="FFFFFF"/>
                  </a:solidFill>
                  <a:prstDash val="solid"/>
                  <a:miter lim="800000"/>
                </a:ln>
                <a:solidFill>
                  <a:srgbClr val="996633"/>
                </a:solidFill>
                <a:effectLst>
                  <a:outerShdw blurRad="50800" algn="tl" rotWithShape="0">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chính</a:t>
            </a:r>
            <a:endParaRPr lang="en-US"/>
          </a:p>
        </p:txBody>
      </p:sp>
      <p:sp>
        <p:nvSpPr>
          <p:cNvPr id="3" name="Content Placeholder 2"/>
          <p:cNvSpPr>
            <a:spLocks noGrp="1"/>
          </p:cNvSpPr>
          <p:nvPr>
            <p:ph idx="1"/>
          </p:nvPr>
        </p:nvSpPr>
        <p:spPr>
          <a:xfrm>
            <a:off x="0" y="609600"/>
            <a:ext cx="9144000" cy="6248400"/>
          </a:xfrm>
        </p:spPr>
        <p:txBody>
          <a:bodyPr/>
          <a:lstStyle/>
          <a:p>
            <a:r>
              <a:rPr lang="en-US" sz="2400" smtClean="0"/>
              <a:t>Mô hình làm PM là “khuông mẫu” cho các tiến trình tạo ra PM (mỗi dự án chỉ có 1 tiến trình làm PM).Trong phần này, chúng ta xem xét các mô hình làm PM trong lịch sử với quan điểm chất lượng từ nội dung bài học trước</a:t>
            </a:r>
          </a:p>
          <a:p>
            <a:pPr lvl="1"/>
            <a:r>
              <a:rPr lang="en-US" sz="2200" smtClean="0"/>
              <a:t>Nhìn từ khía cạnh người sử dụng PM: họ mong muốn có PM thỏa mãn mọi yêu cầu.</a:t>
            </a:r>
          </a:p>
          <a:p>
            <a:pPr lvl="1"/>
            <a:r>
              <a:rPr lang="en-US" sz="2200" smtClean="0"/>
              <a:t>Nhìn từ khía cạnh người phát triễn PM: họ mong muốn có cách làm nhanh, gọn để đáp ứng cho yêu cầu.</a:t>
            </a:r>
          </a:p>
          <a:p>
            <a:r>
              <a:rPr lang="en-US" sz="2400" smtClean="0"/>
              <a:t>Ngoài ra, sứ mệnh của PM là thay đổi hoặc tùy biến dể hơn PC, do đó cách làm PM cũng được xem xét ở khả năng cập nhật PM theo thời gian.</a:t>
            </a:r>
          </a:p>
          <a:p>
            <a:r>
              <a:rPr lang="en-US" sz="2400" smtClean="0"/>
              <a:t>Nội dung này giúp chúng ta đánh giá được mức độ thỏa mãn của từng mô hình theo quan điểm trên (ie, xem xét sự tiến hóa của mô hình làm phần mềm).</a:t>
            </a:r>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làm phần mềm, nhìn từ SE</a:t>
            </a:r>
            <a:endParaRPr lang="en-US"/>
          </a:p>
        </p:txBody>
      </p:sp>
      <p:sp>
        <p:nvSpPr>
          <p:cNvPr id="3" name="Content Placeholder 2"/>
          <p:cNvSpPr>
            <a:spLocks noGrp="1"/>
          </p:cNvSpPr>
          <p:nvPr>
            <p:ph idx="1"/>
          </p:nvPr>
        </p:nvSpPr>
        <p:spPr>
          <a:xfrm>
            <a:off x="0" y="5148272"/>
            <a:ext cx="9144000" cy="1709728"/>
          </a:xfrm>
        </p:spPr>
        <p:txBody>
          <a:bodyPr/>
          <a:lstStyle/>
          <a:p>
            <a:r>
              <a:rPr lang="en-US" sz="2600" smtClean="0"/>
              <a:t>Ta cần có khuông mẫu, gọi là mô hình làm phần mềm  </a:t>
            </a:r>
            <a:r>
              <a:rPr lang="en-US" sz="2600" smtClean="0">
                <a:effectLst>
                  <a:outerShdw blurRad="38100" dist="38100" dir="2700000" algn="tl">
                    <a:srgbClr val="000000">
                      <a:alpha val="43137"/>
                    </a:srgbClr>
                  </a:outerShdw>
                </a:effectLst>
              </a:rPr>
              <a:t>(SW process model)</a:t>
            </a:r>
            <a:r>
              <a:rPr lang="en-US" sz="2600" smtClean="0"/>
              <a:t>, để định nghĩa chuổi công việc cần thiết để làm ra phần mềm gọi là tiến trình phần mềm </a:t>
            </a:r>
            <a:r>
              <a:rPr lang="en-US" sz="2600" smtClean="0">
                <a:effectLst>
                  <a:outerShdw blurRad="38100" dist="38100" dir="2700000" algn="tl">
                    <a:srgbClr val="000000">
                      <a:alpha val="43137"/>
                    </a:srgbClr>
                  </a:outerShdw>
                </a:effectLst>
              </a:rPr>
              <a:t>(SW process)</a:t>
            </a:r>
            <a:r>
              <a:rPr lang="en-US" sz="2600" smtClean="0"/>
              <a:t>.</a:t>
            </a:r>
            <a:endParaRPr lang="en-US" sz="2600"/>
          </a:p>
        </p:txBody>
      </p:sp>
      <p:sp>
        <p:nvSpPr>
          <p:cNvPr id="25" name="Rectangle 24"/>
          <p:cNvSpPr/>
          <p:nvPr/>
        </p:nvSpPr>
        <p:spPr>
          <a:xfrm>
            <a:off x="4810104" y="2209800"/>
            <a:ext cx="2209800" cy="1569660"/>
          </a:xfrm>
          <a:prstGeom prst="rect">
            <a:avLst/>
          </a:prstGeom>
        </p:spPr>
        <p:txBody>
          <a:bodyPr wrap="square">
            <a:spAutoFit/>
          </a:bodyPr>
          <a:lstStyle/>
          <a:p>
            <a:pPr>
              <a:buFont typeface="Arial" pitchFamily="34" charset="0"/>
              <a:buChar char="•"/>
            </a:pPr>
            <a:r>
              <a:rPr lang="en-US" sz="2400" i="1">
                <a:latin typeface="Arial Unicode MS" pitchFamily="34" charset="-128"/>
                <a:ea typeface="Arial Unicode MS" pitchFamily="34" charset="-128"/>
                <a:cs typeface="Arial Unicode MS" pitchFamily="34" charset="-128"/>
              </a:rPr>
              <a:t>Phối hợp các bước như thế nào để tạo ra sản phẩm ?</a:t>
            </a:r>
          </a:p>
        </p:txBody>
      </p:sp>
      <p:grpSp>
        <p:nvGrpSpPr>
          <p:cNvPr id="4" name="Group 32"/>
          <p:cNvGrpSpPr/>
          <p:nvPr/>
        </p:nvGrpSpPr>
        <p:grpSpPr>
          <a:xfrm>
            <a:off x="771504" y="1066800"/>
            <a:ext cx="1828800" cy="3733800"/>
            <a:chOff x="1066800" y="1219200"/>
            <a:chExt cx="1828800" cy="3733800"/>
          </a:xfrm>
        </p:grpSpPr>
        <p:sp>
          <p:nvSpPr>
            <p:cNvPr id="6" name="Down Arrow 5"/>
            <p:cNvSpPr/>
            <p:nvPr/>
          </p:nvSpPr>
          <p:spPr>
            <a:xfrm>
              <a:off x="1800196" y="1828800"/>
              <a:ext cx="381000" cy="2514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Unicode MS" pitchFamily="34" charset="-128"/>
                <a:ea typeface="Arial Unicode MS" pitchFamily="34" charset="-128"/>
                <a:cs typeface="Arial Unicode MS" pitchFamily="34" charset="-128"/>
              </a:endParaRPr>
            </a:p>
          </p:txBody>
        </p:sp>
        <p:sp>
          <p:nvSpPr>
            <p:cNvPr id="7" name="Rectangle 6"/>
            <p:cNvSpPr/>
            <p:nvPr/>
          </p:nvSpPr>
          <p:spPr>
            <a:xfrm>
              <a:off x="1066800" y="1219200"/>
              <a:ext cx="18288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Yêu cầu</a:t>
              </a:r>
            </a:p>
          </p:txBody>
        </p:sp>
        <p:sp>
          <p:nvSpPr>
            <p:cNvPr id="8" name="Rectangle 7"/>
            <p:cNvSpPr/>
            <p:nvPr/>
          </p:nvSpPr>
          <p:spPr>
            <a:xfrm>
              <a:off x="1114396" y="44196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Phần mềm</a:t>
              </a:r>
            </a:p>
          </p:txBody>
        </p:sp>
      </p:grpSp>
      <p:sp>
        <p:nvSpPr>
          <p:cNvPr id="26" name="Rectangle 25"/>
          <p:cNvSpPr/>
          <p:nvPr/>
        </p:nvSpPr>
        <p:spPr>
          <a:xfrm>
            <a:off x="1914504" y="2209800"/>
            <a:ext cx="2438400" cy="1569660"/>
          </a:xfrm>
          <a:prstGeom prst="rect">
            <a:avLst/>
          </a:prstGeom>
        </p:spPr>
        <p:txBody>
          <a:bodyPr wrap="square">
            <a:spAutoFit/>
          </a:bodyPr>
          <a:lstStyle/>
          <a:p>
            <a:pPr>
              <a:buFont typeface="Arial" pitchFamily="34" charset="0"/>
              <a:buChar char="•"/>
            </a:pPr>
            <a:r>
              <a:rPr lang="en-US" sz="2400" i="1">
                <a:latin typeface="Arial Unicode MS" pitchFamily="34" charset="-128"/>
                <a:ea typeface="Arial Unicode MS" pitchFamily="34" charset="-128"/>
                <a:cs typeface="Arial Unicode MS" pitchFamily="34" charset="-128"/>
              </a:rPr>
              <a:t>Cách làm phải được cụ thể thành từng bước để kiểm soát.</a:t>
            </a:r>
          </a:p>
        </p:txBody>
      </p:sp>
      <p:sp>
        <p:nvSpPr>
          <p:cNvPr id="30" name="Curved Down Arrow 29"/>
          <p:cNvSpPr/>
          <p:nvPr/>
        </p:nvSpPr>
        <p:spPr>
          <a:xfrm>
            <a:off x="3438504" y="1447800"/>
            <a:ext cx="2362200" cy="685800"/>
          </a:xfrm>
          <a:prstGeom prst="curved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33"/>
          <p:cNvGrpSpPr/>
          <p:nvPr/>
        </p:nvGrpSpPr>
        <p:grpSpPr>
          <a:xfrm>
            <a:off x="6715104" y="1066800"/>
            <a:ext cx="1752600" cy="3733800"/>
            <a:chOff x="7239000" y="1219200"/>
            <a:chExt cx="1752600" cy="3733800"/>
          </a:xfrm>
        </p:grpSpPr>
        <p:sp>
          <p:nvSpPr>
            <p:cNvPr id="11" name="Down Arrow 10"/>
            <p:cNvSpPr/>
            <p:nvPr/>
          </p:nvSpPr>
          <p:spPr>
            <a:xfrm>
              <a:off x="7939709" y="35052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Unicode MS" pitchFamily="34" charset="-128"/>
                <a:ea typeface="Arial Unicode MS" pitchFamily="34" charset="-128"/>
                <a:cs typeface="Arial Unicode MS" pitchFamily="34" charset="-128"/>
              </a:endParaRPr>
            </a:p>
          </p:txBody>
        </p:sp>
        <p:sp>
          <p:nvSpPr>
            <p:cNvPr id="12" name="Down Arrow 11"/>
            <p:cNvSpPr/>
            <p:nvPr/>
          </p:nvSpPr>
          <p:spPr>
            <a:xfrm>
              <a:off x="7939709" y="26670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Unicode MS" pitchFamily="34" charset="-128"/>
                <a:ea typeface="Arial Unicode MS" pitchFamily="34" charset="-128"/>
                <a:cs typeface="Arial Unicode MS" pitchFamily="34" charset="-128"/>
              </a:endParaRPr>
            </a:p>
          </p:txBody>
        </p:sp>
        <p:sp>
          <p:nvSpPr>
            <p:cNvPr id="13" name="Down Arrow 12"/>
            <p:cNvSpPr/>
            <p:nvPr/>
          </p:nvSpPr>
          <p:spPr>
            <a:xfrm>
              <a:off x="7939709" y="1828800"/>
              <a:ext cx="3810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Unicode MS" pitchFamily="34" charset="-128"/>
                <a:ea typeface="Arial Unicode MS" pitchFamily="34" charset="-128"/>
                <a:cs typeface="Arial Unicode MS" pitchFamily="34" charset="-128"/>
              </a:endParaRPr>
            </a:p>
          </p:txBody>
        </p:sp>
        <p:sp>
          <p:nvSpPr>
            <p:cNvPr id="14" name="Curved Left Arrow 13"/>
            <p:cNvSpPr/>
            <p:nvPr/>
          </p:nvSpPr>
          <p:spPr>
            <a:xfrm>
              <a:off x="8320709" y="2362200"/>
              <a:ext cx="381000" cy="457200"/>
            </a:xfrm>
            <a:prstGeom prst="curved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Unicode MS" pitchFamily="34" charset="-128"/>
                <a:ea typeface="Arial Unicode MS" pitchFamily="34" charset="-128"/>
                <a:cs typeface="Arial Unicode MS" pitchFamily="34" charset="-128"/>
              </a:endParaRPr>
            </a:p>
          </p:txBody>
        </p:sp>
        <p:sp>
          <p:nvSpPr>
            <p:cNvPr id="15" name="Curved Left Arrow 14"/>
            <p:cNvSpPr/>
            <p:nvPr/>
          </p:nvSpPr>
          <p:spPr>
            <a:xfrm>
              <a:off x="8305800" y="3276600"/>
              <a:ext cx="381000" cy="457200"/>
            </a:xfrm>
            <a:prstGeom prst="curved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Unicode MS" pitchFamily="34" charset="-128"/>
                <a:ea typeface="Arial Unicode MS" pitchFamily="34" charset="-128"/>
                <a:cs typeface="Arial Unicode MS" pitchFamily="34" charset="-128"/>
              </a:endParaRPr>
            </a:p>
          </p:txBody>
        </p:sp>
        <p:sp>
          <p:nvSpPr>
            <p:cNvPr id="16" name="TextBox 15"/>
            <p:cNvSpPr txBox="1"/>
            <p:nvPr/>
          </p:nvSpPr>
          <p:spPr>
            <a:xfrm>
              <a:off x="7560598" y="1905000"/>
              <a:ext cx="397866" cy="400110"/>
            </a:xfrm>
            <a:prstGeom prst="rect">
              <a:avLst/>
            </a:prstGeom>
            <a:noFill/>
          </p:spPr>
          <p:txBody>
            <a:bodyPr wrap="none" rtlCol="0">
              <a:spAutoFit/>
            </a:bodyPr>
            <a:lstStyle/>
            <a:p>
              <a:r>
                <a:rPr lang="en-US" sz="2000">
                  <a:latin typeface="Arial Unicode MS" pitchFamily="34" charset="-128"/>
                  <a:ea typeface="Arial Unicode MS" pitchFamily="34" charset="-128"/>
                  <a:cs typeface="Arial Unicode MS" pitchFamily="34" charset="-128"/>
                </a:rPr>
                <a:t> 1</a:t>
              </a:r>
            </a:p>
          </p:txBody>
        </p:sp>
        <p:sp>
          <p:nvSpPr>
            <p:cNvPr id="17" name="TextBox 16"/>
            <p:cNvSpPr txBox="1"/>
            <p:nvPr/>
          </p:nvSpPr>
          <p:spPr>
            <a:xfrm>
              <a:off x="7620000" y="2819400"/>
              <a:ext cx="397866" cy="400110"/>
            </a:xfrm>
            <a:prstGeom prst="rect">
              <a:avLst/>
            </a:prstGeom>
            <a:noFill/>
          </p:spPr>
          <p:txBody>
            <a:bodyPr wrap="none" rtlCol="0">
              <a:spAutoFit/>
            </a:bodyPr>
            <a:lstStyle/>
            <a:p>
              <a:r>
                <a:rPr lang="en-US" sz="2000">
                  <a:latin typeface="Arial Unicode MS" pitchFamily="34" charset="-128"/>
                  <a:ea typeface="Arial Unicode MS" pitchFamily="34" charset="-128"/>
                  <a:cs typeface="Arial Unicode MS" pitchFamily="34" charset="-128"/>
                </a:rPr>
                <a:t> 2</a:t>
              </a:r>
            </a:p>
          </p:txBody>
        </p:sp>
        <p:sp>
          <p:nvSpPr>
            <p:cNvPr id="18" name="TextBox 17"/>
            <p:cNvSpPr txBox="1"/>
            <p:nvPr/>
          </p:nvSpPr>
          <p:spPr>
            <a:xfrm>
              <a:off x="7620000" y="3657600"/>
              <a:ext cx="327334" cy="400110"/>
            </a:xfrm>
            <a:prstGeom prst="rect">
              <a:avLst/>
            </a:prstGeom>
            <a:noFill/>
          </p:spPr>
          <p:txBody>
            <a:bodyPr wrap="none" rtlCol="0">
              <a:spAutoFit/>
            </a:bodyPr>
            <a:lstStyle/>
            <a:p>
              <a:r>
                <a:rPr lang="en-US" sz="2000">
                  <a:latin typeface="Arial Unicode MS" pitchFamily="34" charset="-128"/>
                  <a:ea typeface="Arial Unicode MS" pitchFamily="34" charset="-128"/>
                  <a:cs typeface="Arial Unicode MS" pitchFamily="34" charset="-128"/>
                </a:rPr>
                <a:t>3</a:t>
              </a:r>
            </a:p>
          </p:txBody>
        </p:sp>
        <p:sp>
          <p:nvSpPr>
            <p:cNvPr id="20" name="Rectangle 19"/>
            <p:cNvSpPr/>
            <p:nvPr/>
          </p:nvSpPr>
          <p:spPr>
            <a:xfrm>
              <a:off x="7239000" y="1219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Yêu cầu</a:t>
              </a:r>
            </a:p>
          </p:txBody>
        </p:sp>
        <p:sp>
          <p:nvSpPr>
            <p:cNvPr id="21" name="Rectangle 20"/>
            <p:cNvSpPr/>
            <p:nvPr/>
          </p:nvSpPr>
          <p:spPr>
            <a:xfrm>
              <a:off x="7239000" y="44196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Phần mềm</a:t>
              </a:r>
            </a:p>
          </p:txBody>
        </p:sp>
        <p:sp>
          <p:nvSpPr>
            <p:cNvPr id="22" name="Curved Left Arrow 21"/>
            <p:cNvSpPr/>
            <p:nvPr/>
          </p:nvSpPr>
          <p:spPr>
            <a:xfrm>
              <a:off x="8305800" y="1905000"/>
              <a:ext cx="381000" cy="457200"/>
            </a:xfrm>
            <a:prstGeom prst="curvedLef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Unicode MS" pitchFamily="34" charset="-128"/>
                <a:ea typeface="Arial Unicode MS" pitchFamily="34" charset="-128"/>
                <a:cs typeface="Arial Unicode MS" pitchFamily="34" charset="-128"/>
              </a:endParaRPr>
            </a:p>
          </p:txBody>
        </p:sp>
        <p:sp>
          <p:nvSpPr>
            <p:cNvPr id="23" name="Curved Left Arrow 22"/>
            <p:cNvSpPr/>
            <p:nvPr/>
          </p:nvSpPr>
          <p:spPr>
            <a:xfrm>
              <a:off x="8305800" y="2819400"/>
              <a:ext cx="381000" cy="457200"/>
            </a:xfrm>
            <a:prstGeom prst="curvedLef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Unicode MS" pitchFamily="34" charset="-128"/>
                <a:ea typeface="Arial Unicode MS" pitchFamily="34" charset="-128"/>
                <a:cs typeface="Arial Unicode MS" pitchFamily="34" charset="-128"/>
              </a:endParaRPr>
            </a:p>
          </p:txBody>
        </p:sp>
        <p:sp>
          <p:nvSpPr>
            <p:cNvPr id="24" name="Curved Left Arrow 23"/>
            <p:cNvSpPr/>
            <p:nvPr/>
          </p:nvSpPr>
          <p:spPr>
            <a:xfrm>
              <a:off x="8320709" y="3733800"/>
              <a:ext cx="381000" cy="457200"/>
            </a:xfrm>
            <a:prstGeom prst="curvedLef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Unicode MS" pitchFamily="34" charset="-128"/>
                <a:ea typeface="Arial Unicode MS" pitchFamily="34" charset="-128"/>
                <a:cs typeface="Arial Unicode MS" pitchFamily="34" charset="-128"/>
              </a:endParaRPr>
            </a:p>
          </p:txBody>
        </p:sp>
        <p:sp>
          <p:nvSpPr>
            <p:cNvPr id="31" name="Curved Down Arrow 30"/>
            <p:cNvSpPr/>
            <p:nvPr/>
          </p:nvSpPr>
          <p:spPr>
            <a:xfrm rot="16200000">
              <a:off x="7162800" y="2895600"/>
              <a:ext cx="1066800" cy="4572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Unicode MS" pitchFamily="34" charset="-128"/>
                <a:ea typeface="Arial Unicode MS" pitchFamily="34" charset="-128"/>
                <a:cs typeface="Arial Unicode MS" pitchFamily="34" charset="-128"/>
              </a:endParaRPr>
            </a:p>
          </p:txBody>
        </p:sp>
      </p:grpSp>
      <p:sp>
        <p:nvSpPr>
          <p:cNvPr id="32" name="Curved Down Arrow 31"/>
          <p:cNvSpPr/>
          <p:nvPr/>
        </p:nvSpPr>
        <p:spPr>
          <a:xfrm rot="16200000">
            <a:off x="-66697" y="2667000"/>
            <a:ext cx="2590800" cy="45720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Arial Unicode MS" pitchFamily="34" charset="-128"/>
              <a:ea typeface="Arial Unicode MS" pitchFamily="34" charset="-128"/>
              <a:cs typeface="Arial Unicode MS" pitchFamily="34" charset="-128"/>
            </a:endParaRPr>
          </a:p>
        </p:txBody>
      </p:sp>
      <p:sp>
        <p:nvSpPr>
          <p:cNvPr id="33" name="Slide Number Placeholder 32"/>
          <p:cNvSpPr>
            <a:spLocks noGrp="1"/>
          </p:cNvSpPr>
          <p:nvPr>
            <p:ph type="sldNum" sz="quarter" idx="4"/>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checkerboard(across)">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checkerboard(across)">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par>
                          <p:cTn id="21" fill="hold">
                            <p:stCondLst>
                              <p:cond delay="0"/>
                            </p:stCondLst>
                            <p:childTnLst>
                              <p:par>
                                <p:cTn id="22" presetID="5" presetClass="entr" presetSubtype="1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heckerboard(across)">
                                      <p:cBhvr>
                                        <p:cTn id="24" dur="500"/>
                                        <p:tgtEl>
                                          <p:spTgt spid="25"/>
                                        </p:tgtEl>
                                      </p:cBhvr>
                                    </p:animEffect>
                                  </p:childTnLst>
                                </p:cTn>
                              </p:par>
                              <p:par>
                                <p:cTn id="25" presetID="5" presetClass="entr" presetSubtype="1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p:bldP spid="26" grpId="0"/>
      <p:bldP spid="30"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 Process &amp; SW Process model</a:t>
            </a:r>
            <a:endParaRPr lang="en-US"/>
          </a:p>
        </p:txBody>
      </p:sp>
      <p:sp>
        <p:nvSpPr>
          <p:cNvPr id="3" name="Content Placeholder 2"/>
          <p:cNvSpPr>
            <a:spLocks noGrp="1"/>
          </p:cNvSpPr>
          <p:nvPr>
            <p:ph idx="1"/>
          </p:nvPr>
        </p:nvSpPr>
        <p:spPr>
          <a:xfrm>
            <a:off x="0" y="609600"/>
            <a:ext cx="9144000" cy="6248400"/>
          </a:xfrm>
        </p:spPr>
        <p:txBody>
          <a:bodyPr/>
          <a:lstStyle/>
          <a:p>
            <a:r>
              <a:rPr lang="en-US" smtClean="0"/>
              <a:t>Tiến trình PM (</a:t>
            </a:r>
            <a:r>
              <a:rPr lang="en-US" smtClean="0">
                <a:effectLst>
                  <a:outerShdw blurRad="38100" dist="38100" dir="2700000" algn="tl">
                    <a:srgbClr val="000000">
                      <a:alpha val="43137"/>
                    </a:srgbClr>
                  </a:outerShdw>
                </a:effectLst>
              </a:rPr>
              <a:t>SW Process</a:t>
            </a:r>
            <a:r>
              <a:rPr lang="en-US" smtClean="0"/>
              <a:t>) là một chuổi hành động cần làm (kế hoạch) để làm ra và cập nhật cải tiến cho PM, đến khi nó bị bỏ đi.</a:t>
            </a:r>
          </a:p>
          <a:p>
            <a:pPr lvl="1"/>
            <a:r>
              <a:rPr lang="en-US" smtClean="0"/>
              <a:t>Mỗi phần mềm </a:t>
            </a:r>
            <a:r>
              <a:rPr lang="en-US" smtClean="0">
                <a:solidFill>
                  <a:srgbClr val="FF0000"/>
                </a:solidFill>
              </a:rPr>
              <a:t>chỉ có 1 tiến trình</a:t>
            </a:r>
            <a:r>
              <a:rPr lang="en-US" smtClean="0"/>
              <a:t> làm phần mềm.</a:t>
            </a:r>
          </a:p>
          <a:p>
            <a:r>
              <a:rPr lang="en-US" smtClean="0"/>
              <a:t>Mô hình làm phần mềm (</a:t>
            </a:r>
            <a:r>
              <a:rPr lang="en-US" smtClean="0">
                <a:effectLst>
                  <a:outerShdw blurRad="38100" dist="38100" dir="2700000" algn="tl">
                    <a:srgbClr val="000000">
                      <a:alpha val="43137"/>
                    </a:srgbClr>
                  </a:outerShdw>
                </a:effectLst>
              </a:rPr>
              <a:t>SW process model</a:t>
            </a:r>
            <a:r>
              <a:rPr lang="en-US" smtClean="0"/>
              <a:t>) là một khuông mẫu để thiết lập tiến trình </a:t>
            </a:r>
            <a:r>
              <a:rPr lang="en-US" smtClean="0"/>
              <a:t>làm phần </a:t>
            </a:r>
            <a:r>
              <a:rPr lang="en-US" smtClean="0"/>
              <a:t>mềm; nó quy định các công đoạn (bước) và thứ tự thực hiện các công đoạn này</a:t>
            </a:r>
          </a:p>
          <a:p>
            <a:pPr lvl="1"/>
            <a:r>
              <a:rPr lang="en-US" smtClean="0"/>
              <a:t>ví dụ: waterfall có các công đoạn khảo sát, phân tích, thiết kế, hiện thực, kiểm thử và bảo trì.</a:t>
            </a:r>
          </a:p>
          <a:p>
            <a:pPr lvl="1"/>
            <a:r>
              <a:rPr lang="en-US" smtClean="0"/>
              <a:t>Công đoạn trước hổ trợ cho một vài công đoạn sau một cách có kiểm soát (biết đúng/sai) và có mục đích (biết dùng để làm gì).</a:t>
            </a:r>
          </a:p>
        </p:txBody>
      </p:sp>
      <p:sp>
        <p:nvSpPr>
          <p:cNvPr id="7" name="Slide Number Placeholder 6"/>
          <p:cNvSpPr>
            <a:spLocks noGrp="1"/>
          </p:cNvSpPr>
          <p:nvPr>
            <p:ph type="sldNum" sz="quarter" idx="4"/>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 Process Models</a:t>
            </a:r>
            <a:endParaRPr lang="en-US"/>
          </a:p>
        </p:txBody>
      </p:sp>
      <p:sp>
        <p:nvSpPr>
          <p:cNvPr id="3" name="Content Placeholder 2"/>
          <p:cNvSpPr>
            <a:spLocks noGrp="1"/>
          </p:cNvSpPr>
          <p:nvPr>
            <p:ph idx="1"/>
          </p:nvPr>
        </p:nvSpPr>
        <p:spPr>
          <a:xfrm>
            <a:off x="0" y="609600"/>
            <a:ext cx="9144000" cy="6248400"/>
          </a:xfrm>
        </p:spPr>
        <p:txBody>
          <a:bodyPr/>
          <a:lstStyle/>
          <a:p>
            <a:r>
              <a:rPr lang="en-US" smtClean="0"/>
              <a:t>Quá trình phát triển PM thực chất là quá trình nhận thức yêu cầu từ thực tế đối với PM trong suốt chu kỳ sống của nó, để thực hiện các thay đổi lên PM làm thỏa mãn các yêu cầu này.</a:t>
            </a:r>
          </a:p>
          <a:p>
            <a:r>
              <a:rPr lang="en-US" smtClean="0"/>
              <a:t>Sự thay đổi của PM thể hiện thành phiên bản mới tốt hơn phiên bản củ ie, </a:t>
            </a:r>
            <a:r>
              <a:rPr lang="en-US" smtClean="0">
                <a:solidFill>
                  <a:srgbClr val="FF0000"/>
                </a:solidFill>
                <a:effectLst>
                  <a:outerShdw blurRad="38100" dist="38100" dir="2700000" algn="tl">
                    <a:srgbClr val="000000">
                      <a:alpha val="43137"/>
                    </a:srgbClr>
                  </a:outerShdw>
                </a:effectLst>
              </a:rPr>
              <a:t>thay đổi có kiểm soát</a:t>
            </a:r>
            <a:r>
              <a:rPr lang="en-US" smtClean="0"/>
              <a:t> </a:t>
            </a:r>
          </a:p>
          <a:p>
            <a:pPr lvl="1"/>
            <a:r>
              <a:rPr lang="en-US" smtClean="0"/>
              <a:t>Nó có phù hợp với mong muốn ? (thỏa mãn chưa)</a:t>
            </a:r>
          </a:p>
          <a:p>
            <a:pPr lvl="1"/>
            <a:r>
              <a:rPr lang="en-US" smtClean="0"/>
              <a:t>Nó có đáng làm hay không ? (lợi ích/thiệt hại)</a:t>
            </a:r>
          </a:p>
          <a:p>
            <a:pPr lvl="1"/>
            <a:r>
              <a:rPr lang="en-US" smtClean="0"/>
              <a:t>Nó được làm như thế nào ? (khó hay dể)</a:t>
            </a:r>
          </a:p>
          <a:p>
            <a:r>
              <a:rPr lang="en-US" smtClean="0"/>
              <a:t>Sự xem xét để thực hiện các thay đổi này đưa đến nhu cầu tìm kiếm </a:t>
            </a:r>
            <a:r>
              <a:rPr lang="en-US" smtClean="0">
                <a:solidFill>
                  <a:srgbClr val="FF0000"/>
                </a:solidFill>
                <a:effectLst>
                  <a:outerShdw blurRad="38100" dist="38100" dir="2700000" algn="tl">
                    <a:srgbClr val="000000">
                      <a:alpha val="43137"/>
                    </a:srgbClr>
                  </a:outerShdw>
                </a:effectLst>
              </a:rPr>
              <a:t>thông tin</a:t>
            </a:r>
            <a:r>
              <a:rPr lang="en-US" smtClean="0"/>
              <a:t> (kiến thức, kinh nghiệm) và </a:t>
            </a:r>
            <a:r>
              <a:rPr lang="en-US" smtClean="0">
                <a:solidFill>
                  <a:srgbClr val="FF0000"/>
                </a:solidFill>
                <a:effectLst>
                  <a:outerShdw blurRad="38100" dist="38100" dir="2700000" algn="tl">
                    <a:srgbClr val="000000">
                      <a:alpha val="43137"/>
                    </a:srgbClr>
                  </a:outerShdw>
                </a:effectLst>
              </a:rPr>
              <a:t>công nghệ </a:t>
            </a:r>
            <a:r>
              <a:rPr lang="en-US" smtClean="0"/>
              <a:t>(phương tiện), để chọn cách làm tốt nhất.</a:t>
            </a:r>
          </a:p>
          <a:p>
            <a:pPr lvl="1"/>
            <a:r>
              <a:rPr lang="en-US" smtClean="0"/>
              <a:t>Cách phối hợp các công đoạn trong tiến trình PM</a:t>
            </a:r>
          </a:p>
        </p:txBody>
      </p:sp>
      <p:sp>
        <p:nvSpPr>
          <p:cNvPr id="8" name="Slide Number Placeholder 7"/>
          <p:cNvSpPr>
            <a:spLocks noGrp="1"/>
          </p:cNvSpPr>
          <p:nvPr>
            <p:ph type="sldNum" sz="quarter" idx="4"/>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 Process Models</a:t>
            </a:r>
            <a:endParaRPr lang="en-US"/>
          </a:p>
        </p:txBody>
      </p:sp>
      <p:sp>
        <p:nvSpPr>
          <p:cNvPr id="3" name="Content Placeholder 2"/>
          <p:cNvSpPr>
            <a:spLocks noGrp="1"/>
          </p:cNvSpPr>
          <p:nvPr>
            <p:ph idx="1"/>
          </p:nvPr>
        </p:nvSpPr>
        <p:spPr>
          <a:xfrm>
            <a:off x="0" y="609600"/>
            <a:ext cx="9144000" cy="6248400"/>
          </a:xfrm>
        </p:spPr>
        <p:txBody>
          <a:bodyPr/>
          <a:lstStyle/>
          <a:p>
            <a:pPr>
              <a:buNone/>
            </a:pPr>
            <a:r>
              <a:rPr lang="en-US" smtClean="0"/>
              <a:t>Một mô hình phát triển PM cần thể hiện 4 nội dung:</a:t>
            </a:r>
          </a:p>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SW specification</a:t>
            </a:r>
          </a:p>
          <a:p>
            <a:pPr lvl="1"/>
            <a:r>
              <a:rPr lang="en-US" smtClean="0"/>
              <a:t>Đặc tả cho vấn đề (yêu cầu, từ mong muốn)</a:t>
            </a:r>
          </a:p>
          <a:p>
            <a:pPr lvl="1"/>
            <a:r>
              <a:rPr lang="en-US" smtClean="0"/>
              <a:t>Đặc tả cho phần mềm (giải pháp, trong thực tế)</a:t>
            </a:r>
          </a:p>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SW design &amp; implementation</a:t>
            </a:r>
          </a:p>
          <a:p>
            <a:pPr lvl="1"/>
            <a:r>
              <a:rPr lang="en-US" smtClean="0"/>
              <a:t>Cách thiết kế và hiện thực đặc tả thành 1 phiên bản PM</a:t>
            </a:r>
          </a:p>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SW verification &amp; validation</a:t>
            </a:r>
          </a:p>
          <a:p>
            <a:pPr lvl="1"/>
            <a:r>
              <a:rPr lang="en-US" smtClean="0"/>
              <a:t>Củng cố cho cách làm PM và phiên bản PM hiện tại để nó thỏa mãn cho yêu cầu (và mong muốn).</a:t>
            </a:r>
          </a:p>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SW evolution  (maintenance)</a:t>
            </a:r>
          </a:p>
          <a:p>
            <a:pPr lvl="1"/>
            <a:r>
              <a:rPr lang="en-US" smtClean="0"/>
              <a:t>Cách cập nhật phiên bản PM hiện tại để nó thỏa mãn cho yêu cầu mới.</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phần mềm trong lịch sử</a:t>
            </a:r>
            <a:endParaRPr lang="en-US"/>
          </a:p>
        </p:txBody>
      </p:sp>
      <p:sp>
        <p:nvSpPr>
          <p:cNvPr id="3" name="Content Placeholder 2"/>
          <p:cNvSpPr>
            <a:spLocks noGrp="1"/>
          </p:cNvSpPr>
          <p:nvPr>
            <p:ph idx="1"/>
          </p:nvPr>
        </p:nvSpPr>
        <p:spPr>
          <a:xfrm>
            <a:off x="0" y="609600"/>
            <a:ext cx="9144000" cy="6248400"/>
          </a:xfrm>
        </p:spPr>
        <p:txBody>
          <a:bodyPr/>
          <a:lstStyle/>
          <a:p>
            <a:r>
              <a:rPr lang="en-US" smtClean="0"/>
              <a:t>Trong công nghệ phần mềm (SE), mỗi mô hình được tạo ra tại từng thời điểm lịch sử và để giải quyết những vấn đề khác nhau.</a:t>
            </a:r>
          </a:p>
          <a:p>
            <a:pPr lvl="1"/>
            <a:r>
              <a:rPr lang="en-US" smtClean="0"/>
              <a:t>Lý do: mô hình phát sinh từ </a:t>
            </a:r>
            <a:r>
              <a:rPr lang="en-US" smtClean="0">
                <a:solidFill>
                  <a:srgbClr val="FF0000"/>
                </a:solidFill>
                <a:effectLst>
                  <a:outerShdw blurRad="38100" dist="38100" dir="2700000" algn="tl">
                    <a:srgbClr val="000000">
                      <a:alpha val="43137"/>
                    </a:srgbClr>
                  </a:outerShdw>
                </a:effectLst>
              </a:rPr>
              <a:t>nhận thức</a:t>
            </a:r>
            <a:r>
              <a:rPr lang="en-US" smtClean="0"/>
              <a:t> (pp luận, pp, kỹ thuật) được nâng cấp theo thời gian, dẫn đến có nhiều mô hình mới thay thế cho mô hình đã biết trước đó.</a:t>
            </a:r>
          </a:p>
          <a:p>
            <a:endParaRPr lang="en-US" smtClean="0"/>
          </a:p>
          <a:p>
            <a:r>
              <a:rPr lang="en-US" smtClean="0"/>
              <a:t>Học </a:t>
            </a:r>
            <a:r>
              <a:rPr lang="en-US" smtClean="0"/>
              <a:t>các mô hình để hiểu biết </a:t>
            </a:r>
            <a:r>
              <a:rPr lang="en-US" smtClean="0">
                <a:effectLst>
                  <a:outerShdw blurRad="38100" dist="38100" dir="2700000" algn="tl">
                    <a:srgbClr val="000000">
                      <a:alpha val="43137"/>
                    </a:srgbClr>
                  </a:outerShdw>
                </a:effectLst>
              </a:rPr>
              <a:t>các đặc trưng và cải tiến của các mô hình </a:t>
            </a:r>
            <a:r>
              <a:rPr lang="en-US" smtClean="0"/>
              <a:t>để chọn mô hình áp dụng phù hợp với bối cảnh thực tế.</a:t>
            </a:r>
          </a:p>
          <a:p>
            <a:pPr lvl="1"/>
            <a:r>
              <a:rPr lang="en-US" smtClean="0"/>
              <a:t>Không có mô hình dở, chỉ có cách dùng mô hình dở.</a:t>
            </a:r>
          </a:p>
          <a:p>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Mô hình thác nước (tuyến tính)</a:t>
            </a:r>
            <a:endParaRPr lang="en-US"/>
          </a:p>
        </p:txBody>
      </p:sp>
      <p:sp>
        <p:nvSpPr>
          <p:cNvPr id="28" name="TextBox 27"/>
          <p:cNvSpPr txBox="1"/>
          <p:nvPr/>
        </p:nvSpPr>
        <p:spPr>
          <a:xfrm>
            <a:off x="3962400" y="609600"/>
            <a:ext cx="914400" cy="523220"/>
          </a:xfrm>
          <a:prstGeom prst="rect">
            <a:avLst/>
          </a:prstGeom>
          <a:noFill/>
        </p:spPr>
        <p:txBody>
          <a:bodyPr wrap="square" rtlCol="0">
            <a:spAutoFit/>
          </a:bodyPr>
          <a:lstStyle/>
          <a:p>
            <a:r>
              <a:rPr lang="en-US" sz="2800"/>
              <a:t>1960</a:t>
            </a:r>
          </a:p>
        </p:txBody>
      </p:sp>
      <p:grpSp>
        <p:nvGrpSpPr>
          <p:cNvPr id="33" name="Group 32"/>
          <p:cNvGrpSpPr/>
          <p:nvPr/>
        </p:nvGrpSpPr>
        <p:grpSpPr>
          <a:xfrm>
            <a:off x="590528" y="848039"/>
            <a:ext cx="8157363" cy="5567065"/>
            <a:chOff x="838200" y="990600"/>
            <a:chExt cx="8157363" cy="5567065"/>
          </a:xfrm>
        </p:grpSpPr>
        <p:sp>
          <p:nvSpPr>
            <p:cNvPr id="6" name="Rectangle 5"/>
            <p:cNvSpPr/>
            <p:nvPr/>
          </p:nvSpPr>
          <p:spPr>
            <a:xfrm>
              <a:off x="838200" y="2031634"/>
              <a:ext cx="1456341" cy="796186"/>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Khảo sát</a:t>
              </a:r>
            </a:p>
          </p:txBody>
        </p:sp>
        <p:sp>
          <p:nvSpPr>
            <p:cNvPr id="7" name="Rectangle 6"/>
            <p:cNvSpPr/>
            <p:nvPr/>
          </p:nvSpPr>
          <p:spPr>
            <a:xfrm>
              <a:off x="1851307" y="2761470"/>
              <a:ext cx="1456341" cy="796186"/>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Phân tích</a:t>
              </a:r>
            </a:p>
          </p:txBody>
        </p:sp>
        <p:sp>
          <p:nvSpPr>
            <p:cNvPr id="8" name="Rectangle 7"/>
            <p:cNvSpPr/>
            <p:nvPr/>
          </p:nvSpPr>
          <p:spPr>
            <a:xfrm>
              <a:off x="2864413" y="3491306"/>
              <a:ext cx="1456341" cy="796186"/>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Thiết kế</a:t>
              </a:r>
            </a:p>
          </p:txBody>
        </p:sp>
        <p:sp>
          <p:nvSpPr>
            <p:cNvPr id="9" name="Rectangle 8"/>
            <p:cNvSpPr/>
            <p:nvPr/>
          </p:nvSpPr>
          <p:spPr>
            <a:xfrm>
              <a:off x="3877520" y="4221143"/>
              <a:ext cx="1456341" cy="796186"/>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Hiện thực</a:t>
              </a:r>
            </a:p>
          </p:txBody>
        </p:sp>
        <p:sp>
          <p:nvSpPr>
            <p:cNvPr id="10" name="Rectangle 9"/>
            <p:cNvSpPr/>
            <p:nvPr/>
          </p:nvSpPr>
          <p:spPr>
            <a:xfrm>
              <a:off x="4890627" y="4950979"/>
              <a:ext cx="1456341" cy="796186"/>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kiểm thử</a:t>
              </a:r>
            </a:p>
          </p:txBody>
        </p:sp>
        <p:sp>
          <p:nvSpPr>
            <p:cNvPr id="11" name="Rectangle 10"/>
            <p:cNvSpPr/>
            <p:nvPr/>
          </p:nvSpPr>
          <p:spPr>
            <a:xfrm>
              <a:off x="5903733" y="5680815"/>
              <a:ext cx="1614084" cy="796186"/>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Unicode MS" pitchFamily="34" charset="-128"/>
                  <a:ea typeface="Arial Unicode MS" pitchFamily="34" charset="-128"/>
                  <a:cs typeface="Arial Unicode MS" pitchFamily="34" charset="-128"/>
                </a:rPr>
                <a:t>Bảo trì</a:t>
              </a:r>
            </a:p>
          </p:txBody>
        </p:sp>
        <p:cxnSp>
          <p:nvCxnSpPr>
            <p:cNvPr id="12" name="Shape 11"/>
            <p:cNvCxnSpPr>
              <a:stCxn id="6" idx="3"/>
              <a:endCxn id="7" idx="0"/>
            </p:cNvCxnSpPr>
            <p:nvPr/>
          </p:nvCxnSpPr>
          <p:spPr>
            <a:xfrm>
              <a:off x="2294541" y="2429727"/>
              <a:ext cx="284937" cy="331744"/>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hape 12"/>
            <p:cNvCxnSpPr>
              <a:stCxn id="7" idx="3"/>
              <a:endCxn id="8" idx="0"/>
            </p:cNvCxnSpPr>
            <p:nvPr/>
          </p:nvCxnSpPr>
          <p:spPr>
            <a:xfrm>
              <a:off x="3307647" y="3159564"/>
              <a:ext cx="284937" cy="331744"/>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hape 13"/>
            <p:cNvCxnSpPr>
              <a:stCxn id="8" idx="3"/>
              <a:endCxn id="9" idx="0"/>
            </p:cNvCxnSpPr>
            <p:nvPr/>
          </p:nvCxnSpPr>
          <p:spPr>
            <a:xfrm>
              <a:off x="4320754" y="3889399"/>
              <a:ext cx="284937" cy="331744"/>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hape 14"/>
            <p:cNvCxnSpPr>
              <a:stCxn id="9" idx="3"/>
              <a:endCxn id="10" idx="0"/>
            </p:cNvCxnSpPr>
            <p:nvPr/>
          </p:nvCxnSpPr>
          <p:spPr>
            <a:xfrm>
              <a:off x="5333861" y="4619236"/>
              <a:ext cx="284937" cy="331744"/>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hape 15"/>
            <p:cNvCxnSpPr>
              <a:stCxn id="10" idx="3"/>
              <a:endCxn id="11" idx="0"/>
            </p:cNvCxnSpPr>
            <p:nvPr/>
          </p:nvCxnSpPr>
          <p:spPr>
            <a:xfrm>
              <a:off x="6346968" y="5349073"/>
              <a:ext cx="363807" cy="331743"/>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hape 16"/>
            <p:cNvCxnSpPr>
              <a:stCxn id="11" idx="1"/>
              <a:endCxn id="9" idx="2"/>
            </p:cNvCxnSpPr>
            <p:nvPr/>
          </p:nvCxnSpPr>
          <p:spPr>
            <a:xfrm rot="10800000">
              <a:off x="4605691" y="5017330"/>
              <a:ext cx="1298043" cy="1061580"/>
            </a:xfrm>
            <a:prstGeom prst="bentConnector2">
              <a:avLst/>
            </a:prstGeom>
            <a:ln>
              <a:prstDash val="lgDash"/>
              <a:tailEnd type="arrow"/>
            </a:ln>
          </p:spPr>
          <p:style>
            <a:lnRef idx="2">
              <a:schemeClr val="dk1"/>
            </a:lnRef>
            <a:fillRef idx="0">
              <a:schemeClr val="dk1"/>
            </a:fillRef>
            <a:effectRef idx="1">
              <a:schemeClr val="dk1"/>
            </a:effectRef>
            <a:fontRef idx="minor">
              <a:schemeClr val="tx1"/>
            </a:fontRef>
          </p:style>
        </p:cxnSp>
        <p:cxnSp>
          <p:nvCxnSpPr>
            <p:cNvPr id="18" name="Shape 17"/>
            <p:cNvCxnSpPr>
              <a:stCxn id="11" idx="1"/>
              <a:endCxn id="8" idx="2"/>
            </p:cNvCxnSpPr>
            <p:nvPr/>
          </p:nvCxnSpPr>
          <p:spPr>
            <a:xfrm rot="10800000">
              <a:off x="3592585" y="4287491"/>
              <a:ext cx="2311150" cy="1791418"/>
            </a:xfrm>
            <a:prstGeom prst="bentConnector2">
              <a:avLst/>
            </a:prstGeom>
            <a:ln>
              <a:prstDash val="lgDash"/>
              <a:tailEnd type="arrow"/>
            </a:ln>
          </p:spPr>
          <p:style>
            <a:lnRef idx="2">
              <a:schemeClr val="dk1"/>
            </a:lnRef>
            <a:fillRef idx="0">
              <a:schemeClr val="dk1"/>
            </a:fillRef>
            <a:effectRef idx="1">
              <a:schemeClr val="dk1"/>
            </a:effectRef>
            <a:fontRef idx="minor">
              <a:schemeClr val="tx1"/>
            </a:fontRef>
          </p:style>
        </p:cxnSp>
        <p:cxnSp>
          <p:nvCxnSpPr>
            <p:cNvPr id="19" name="Shape 18"/>
            <p:cNvCxnSpPr>
              <a:stCxn id="11" idx="1"/>
              <a:endCxn id="7" idx="2"/>
            </p:cNvCxnSpPr>
            <p:nvPr/>
          </p:nvCxnSpPr>
          <p:spPr>
            <a:xfrm rot="10800000">
              <a:off x="2579478" y="3557655"/>
              <a:ext cx="3324256" cy="2521253"/>
            </a:xfrm>
            <a:prstGeom prst="bentConnector2">
              <a:avLst/>
            </a:prstGeom>
            <a:ln>
              <a:prstDash val="lgDash"/>
              <a:tailEnd type="arrow"/>
            </a:ln>
          </p:spPr>
          <p:style>
            <a:lnRef idx="2">
              <a:schemeClr val="dk1"/>
            </a:lnRef>
            <a:fillRef idx="0">
              <a:schemeClr val="dk1"/>
            </a:fillRef>
            <a:effectRef idx="1">
              <a:schemeClr val="dk1"/>
            </a:effectRef>
            <a:fontRef idx="minor">
              <a:schemeClr val="tx1"/>
            </a:fontRef>
          </p:style>
        </p:cxnSp>
        <p:cxnSp>
          <p:nvCxnSpPr>
            <p:cNvPr id="20" name="Shape 19"/>
            <p:cNvCxnSpPr>
              <a:stCxn id="11" idx="1"/>
              <a:endCxn id="6" idx="2"/>
            </p:cNvCxnSpPr>
            <p:nvPr/>
          </p:nvCxnSpPr>
          <p:spPr>
            <a:xfrm rot="10800000">
              <a:off x="1566371" y="2827820"/>
              <a:ext cx="4337363" cy="3251089"/>
            </a:xfrm>
            <a:prstGeom prst="bentConnector2">
              <a:avLst/>
            </a:prstGeom>
            <a:ln>
              <a:prstDash val="lgDash"/>
              <a:tailEnd type="arrow"/>
            </a:ln>
          </p:spPr>
          <p:style>
            <a:lnRef idx="2">
              <a:schemeClr val="dk1"/>
            </a:lnRef>
            <a:fillRef idx="0">
              <a:schemeClr val="dk1"/>
            </a:fillRef>
            <a:effectRef idx="1">
              <a:schemeClr val="dk1"/>
            </a:effectRef>
            <a:fontRef idx="minor">
              <a:schemeClr val="tx1"/>
            </a:fontRef>
          </p:style>
        </p:cxnSp>
        <p:cxnSp>
          <p:nvCxnSpPr>
            <p:cNvPr id="51" name="Shape 50"/>
            <p:cNvCxnSpPr>
              <a:stCxn id="10" idx="2"/>
            </p:cNvCxnSpPr>
            <p:nvPr/>
          </p:nvCxnSpPr>
          <p:spPr>
            <a:xfrm rot="5400000">
              <a:off x="4929865" y="5394200"/>
              <a:ext cx="335968" cy="1041897"/>
            </a:xfrm>
            <a:prstGeom prst="bentConnector2">
              <a:avLst/>
            </a:prstGeom>
            <a:ln>
              <a:prstDash val="lg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7" name="Rectangle 76"/>
            <p:cNvSpPr/>
            <p:nvPr/>
          </p:nvSpPr>
          <p:spPr>
            <a:xfrm>
              <a:off x="937442" y="990600"/>
              <a:ext cx="1131160" cy="461665"/>
            </a:xfrm>
            <a:prstGeom prst="rect">
              <a:avLst/>
            </a:prstGeom>
          </p:spPr>
          <p:txBody>
            <a:bodyPr wrap="none">
              <a:spAutoFit/>
            </a:bodyPr>
            <a:lstStyle/>
            <a:p>
              <a:pPr algn="ctr"/>
              <a:r>
                <a:rPr lang="en-US" sz="2400" b="1">
                  <a:solidFill>
                    <a:srgbClr val="FF0000"/>
                  </a:solidFill>
                  <a:latin typeface="Arial Unicode MS" pitchFamily="34" charset="-128"/>
                  <a:ea typeface="Arial Unicode MS" pitchFamily="34" charset="-128"/>
                  <a:cs typeface="Arial Unicode MS" pitchFamily="34" charset="-128"/>
                </a:rPr>
                <a:t>(Users)</a:t>
              </a:r>
            </a:p>
          </p:txBody>
        </p:sp>
        <p:sp>
          <p:nvSpPr>
            <p:cNvPr id="78" name="Rectangle 77"/>
            <p:cNvSpPr/>
            <p:nvPr/>
          </p:nvSpPr>
          <p:spPr>
            <a:xfrm>
              <a:off x="7864403" y="5714999"/>
              <a:ext cx="1131160" cy="461665"/>
            </a:xfrm>
            <a:prstGeom prst="rect">
              <a:avLst/>
            </a:prstGeom>
          </p:spPr>
          <p:txBody>
            <a:bodyPr wrap="none">
              <a:spAutoFit/>
            </a:bodyPr>
            <a:lstStyle/>
            <a:p>
              <a:pPr algn="ctr"/>
              <a:r>
                <a:rPr lang="en-US" sz="2400" b="1">
                  <a:solidFill>
                    <a:srgbClr val="FF0000"/>
                  </a:solidFill>
                  <a:latin typeface="Arial Unicode MS" pitchFamily="34" charset="-128"/>
                  <a:ea typeface="Arial Unicode MS" pitchFamily="34" charset="-128"/>
                  <a:cs typeface="Arial Unicode MS" pitchFamily="34" charset="-128"/>
                </a:rPr>
                <a:t>(Users)</a:t>
              </a:r>
            </a:p>
          </p:txBody>
        </p:sp>
        <p:cxnSp>
          <p:nvCxnSpPr>
            <p:cNvPr id="80" name="Straight Connector 79"/>
            <p:cNvCxnSpPr>
              <a:stCxn id="78" idx="1"/>
              <a:endCxn id="11" idx="3"/>
            </p:cNvCxnSpPr>
            <p:nvPr/>
          </p:nvCxnSpPr>
          <p:spPr>
            <a:xfrm rot="10800000" flipV="1">
              <a:off x="7517818" y="5945833"/>
              <a:ext cx="346586" cy="133075"/>
            </a:xfrm>
            <a:prstGeom prst="line">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 idx="0"/>
              <a:endCxn id="77" idx="2"/>
            </p:cNvCxnSpPr>
            <p:nvPr/>
          </p:nvCxnSpPr>
          <p:spPr>
            <a:xfrm rot="16200000" flipV="1">
              <a:off x="1245013" y="1710275"/>
              <a:ext cx="579369" cy="63348"/>
            </a:xfrm>
            <a:prstGeom prst="line">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962400" y="2438400"/>
              <a:ext cx="1846103" cy="461665"/>
            </a:xfrm>
            <a:prstGeom prst="rect">
              <a:avLst/>
            </a:prstGeom>
          </p:spPr>
          <p:txBody>
            <a:bodyPr wrap="none">
              <a:spAutoFit/>
            </a:bodyPr>
            <a:lstStyle/>
            <a:p>
              <a:pPr algn="ctr"/>
              <a:r>
                <a:rPr lang="en-US" sz="2400" b="1">
                  <a:solidFill>
                    <a:srgbClr val="000099"/>
                  </a:solidFill>
                  <a:latin typeface="Arial Unicode MS" pitchFamily="34" charset="-128"/>
                  <a:ea typeface="Arial Unicode MS" pitchFamily="34" charset="-128"/>
                  <a:cs typeface="Arial Unicode MS" pitchFamily="34" charset="-128"/>
                </a:rPr>
                <a:t>(Developers)</a:t>
              </a:r>
            </a:p>
          </p:txBody>
        </p:sp>
        <p:sp>
          <p:nvSpPr>
            <p:cNvPr id="86" name="Right Brace 85"/>
            <p:cNvSpPr/>
            <p:nvPr/>
          </p:nvSpPr>
          <p:spPr>
            <a:xfrm rot="18177177">
              <a:off x="4294372" y="419913"/>
              <a:ext cx="482962" cy="5743172"/>
            </a:xfrm>
            <a:prstGeom prst="rightBrace">
              <a:avLst>
                <a:gd name="adj1" fmla="val 75927"/>
                <a:gd name="adj2" fmla="val 45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Unicode MS" pitchFamily="34" charset="-128"/>
                <a:ea typeface="Arial Unicode MS" pitchFamily="34" charset="-128"/>
                <a:cs typeface="Arial Unicode MS" pitchFamily="34" charset="-128"/>
              </a:endParaRPr>
            </a:p>
          </p:txBody>
        </p:sp>
        <p:sp>
          <p:nvSpPr>
            <p:cNvPr id="32" name="Rectangle 31"/>
            <p:cNvSpPr/>
            <p:nvPr/>
          </p:nvSpPr>
          <p:spPr>
            <a:xfrm>
              <a:off x="2438400" y="6096000"/>
              <a:ext cx="2393605" cy="461665"/>
            </a:xfrm>
            <a:prstGeom prst="rect">
              <a:avLst/>
            </a:prstGeom>
          </p:spPr>
          <p:txBody>
            <a:bodyPr wrap="none">
              <a:spAutoFit/>
            </a:bodyPr>
            <a:lstStyle/>
            <a:p>
              <a:pPr algn="ctr"/>
              <a:r>
                <a:rPr lang="en-US" sz="2400">
                  <a:latin typeface="Arial Unicode MS" pitchFamily="34" charset="-128"/>
                  <a:ea typeface="Arial Unicode MS" pitchFamily="34" charset="-128"/>
                  <a:cs typeface="Arial Unicode MS" pitchFamily="34" charset="-128"/>
                </a:rPr>
                <a:t>Làm lại (rework)</a:t>
              </a:r>
            </a:p>
          </p:txBody>
        </p:sp>
      </p:grpSp>
      <p:sp>
        <p:nvSpPr>
          <p:cNvPr id="31" name="Slide Number Placeholder 30"/>
          <p:cNvSpPr>
            <a:spLocks noGrp="1"/>
          </p:cNvSpPr>
          <p:nvPr>
            <p:ph type="sldNum" sz="quarter" idx="4"/>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down)">
                                      <p:cBhvr>
                                        <p:cTn id="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0000CC"/>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6791</TotalTime>
  <Words>1746</Words>
  <Application>Microsoft Office PowerPoint</Application>
  <PresentationFormat>On-screen Show (4:3)</PresentationFormat>
  <Paragraphs>165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Nội dung chính</vt:lpstr>
      <vt:lpstr>Cách làm phần mềm, nhìn từ SE</vt:lpstr>
      <vt:lpstr>SW Process &amp; SW Process model</vt:lpstr>
      <vt:lpstr>SW Process Models</vt:lpstr>
      <vt:lpstr>SW Process Models</vt:lpstr>
      <vt:lpstr>Mô hình phần mềm trong lịch sử</vt:lpstr>
      <vt:lpstr>Mô hình thác nước (tuyến tính)</vt:lpstr>
      <vt:lpstr>Ý nghĩa của các công đoạn</vt:lpstr>
      <vt:lpstr>Đặc điểm : “tuyến tính”</vt:lpstr>
      <vt:lpstr>Mô hình làm mẫu thử</vt:lpstr>
      <vt:lpstr>Đặc điểm: “lặp nhiều lần”</vt:lpstr>
      <vt:lpstr>Mô hình xoắn ốc</vt:lpstr>
      <vt:lpstr>Đặc điểm: “tiến hóa”</vt:lpstr>
      <vt:lpstr>Mô hình hợp nhất (UP/RUP)</vt:lpstr>
      <vt:lpstr>Đặc điểm: “tiến hóa linh hoạt”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Quality Assurance</dc:title>
  <dc:creator>anh_hao</dc:creator>
  <cp:lastModifiedBy>haong91a@outlook.com</cp:lastModifiedBy>
  <cp:revision>173</cp:revision>
  <dcterms:created xsi:type="dcterms:W3CDTF">2006-08-16T00:00:00Z</dcterms:created>
  <dcterms:modified xsi:type="dcterms:W3CDTF">2022-01-03T02:02:19Z</dcterms:modified>
</cp:coreProperties>
</file>