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8"/>
  </p:notesMasterIdLst>
  <p:sldIdLst>
    <p:sldId id="350" r:id="rId2"/>
    <p:sldId id="262" r:id="rId3"/>
    <p:sldId id="291" r:id="rId4"/>
    <p:sldId id="296" r:id="rId5"/>
    <p:sldId id="346" r:id="rId6"/>
    <p:sldId id="351" r:id="rId7"/>
    <p:sldId id="297" r:id="rId8"/>
    <p:sldId id="298" r:id="rId9"/>
    <p:sldId id="348" r:id="rId10"/>
    <p:sldId id="289" r:id="rId11"/>
    <p:sldId id="347" r:id="rId12"/>
    <p:sldId id="299" r:id="rId13"/>
    <p:sldId id="300" r:id="rId14"/>
    <p:sldId id="301" r:id="rId15"/>
    <p:sldId id="302" r:id="rId16"/>
    <p:sldId id="303" r:id="rId17"/>
    <p:sldId id="304" r:id="rId18"/>
    <p:sldId id="305" r:id="rId19"/>
    <p:sldId id="353" r:id="rId20"/>
    <p:sldId id="329" r:id="rId21"/>
    <p:sldId id="352" r:id="rId22"/>
    <p:sldId id="332" r:id="rId23"/>
    <p:sldId id="333" r:id="rId24"/>
    <p:sldId id="334" r:id="rId25"/>
    <p:sldId id="349" r:id="rId26"/>
    <p:sldId id="335" r:id="rId27"/>
    <p:sldId id="337" r:id="rId28"/>
    <p:sldId id="336" r:id="rId29"/>
    <p:sldId id="338" r:id="rId30"/>
    <p:sldId id="339" r:id="rId31"/>
    <p:sldId id="340" r:id="rId32"/>
    <p:sldId id="341" r:id="rId33"/>
    <p:sldId id="342" r:id="rId34"/>
    <p:sldId id="343" r:id="rId35"/>
    <p:sldId id="344" r:id="rId36"/>
    <p:sldId id="34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6633"/>
    <a:srgbClr val="FFFF66"/>
    <a:srgbClr val="00CC00"/>
    <a:srgbClr val="33CC33"/>
    <a:srgbClr val="008000"/>
    <a:srgbClr val="F2F2F2"/>
    <a:srgbClr val="FFCC66"/>
    <a:srgbClr val="FF505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400"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59AC0D-CDF8-46D0-B1B7-3B23F19BB83E}" type="datetimeFigureOut">
              <a:rPr lang="en-US" smtClean="0"/>
              <a:pPr/>
              <a:t>Sunday, 20-03-2022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F42AE-103E-4B1D-B845-F389AB89FE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09600"/>
          </a:xfrm>
          <a:prstGeom prst="rect">
            <a:avLst/>
          </a:prstGeom>
          <a:solidFill>
            <a:schemeClr val="bg1">
              <a:lumMod val="95000"/>
            </a:schemeClr>
          </a:solidFill>
        </p:spPr>
        <p:txBody>
          <a:bodyPr/>
          <a:lstStyle/>
          <a:p>
            <a:r>
              <a:rPr lang="en-US"/>
              <a:t>Click to edit Master title style</a:t>
            </a:r>
          </a:p>
        </p:txBody>
      </p:sp>
      <p:sp>
        <p:nvSpPr>
          <p:cNvPr id="3" name="Content Placeholder 2"/>
          <p:cNvSpPr>
            <a:spLocks noGrp="1"/>
          </p:cNvSpPr>
          <p:nvPr>
            <p:ph idx="1"/>
          </p:nvPr>
        </p:nvSpPr>
        <p:spPr>
          <a:xfrm>
            <a:off x="0" y="609600"/>
            <a:ext cx="9144000" cy="6248400"/>
          </a:xfrm>
          <a:prstGeom prst="rect">
            <a:avLst/>
          </a:prstGeom>
        </p:spPr>
        <p:txBody>
          <a:bodyPr/>
          <a:lstStyle>
            <a:lvl1pPr>
              <a:defRPr sz="2800"/>
            </a:lvl1pPr>
            <a:lvl2pPr>
              <a:defRPr sz="2600">
                <a:solidFill>
                  <a:srgbClr val="0000CC"/>
                </a:solidFill>
              </a:defRPr>
            </a:lvl2pPr>
            <a:lvl3pPr>
              <a:buFont typeface="Wingdings" pitchFamily="2" charset="2"/>
              <a:buChar char="v"/>
              <a:defRPr/>
            </a:lvl3pPr>
            <a:lvl4pPr>
              <a:buFont typeface="Wingdings" pitchFamily="2" charset="2"/>
              <a:buChar char="q"/>
              <a:defRPr>
                <a:solidFill>
                  <a:srgbClr val="996633"/>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8686800" y="0"/>
            <a:ext cx="457200" cy="609600"/>
          </a:xfrm>
          <a:prstGeom prst="rect">
            <a:avLst/>
          </a:prstGeom>
          <a:solidFill>
            <a:schemeClr val="bg1">
              <a:lumMod val="95000"/>
            </a:schemeClr>
          </a:solidFill>
        </p:spPr>
        <p:txBody>
          <a:bodyPr vert="horz" lIns="0" tIns="45720" rIns="0" bIns="45720" rtlCol="0" anchor="ctr"/>
          <a:lstStyle>
            <a:lvl1pPr algn="l">
              <a:defRPr sz="2400">
                <a:solidFill>
                  <a:srgbClr val="996633"/>
                </a:solidFill>
                <a:latin typeface="Arial Unicode MS" pitchFamily="34" charset="-128"/>
                <a:ea typeface="Arial Unicode MS" pitchFamily="34" charset="-128"/>
                <a:cs typeface="Arial Unicode MS" pitchFamily="34" charset="-128"/>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ctr" defTabSz="914400" rtl="0" eaLnBrk="1" latinLnBrk="0" hangingPunct="1">
        <a:spcBef>
          <a:spcPct val="0"/>
        </a:spcBef>
        <a:buNone/>
        <a:defRPr sz="3600" b="1" kern="1200">
          <a:solidFill>
            <a:srgbClr val="FF0000"/>
          </a:solidFill>
          <a:latin typeface="Arial Unicode MS" pitchFamily="34" charset="-128"/>
          <a:ea typeface="Arial Unicode MS" pitchFamily="34" charset="-128"/>
          <a:cs typeface="Arial Unicode MS" pitchFamily="34" charset="-128"/>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Unicode MS" pitchFamily="34" charset="-128"/>
          <a:ea typeface="Arial Unicode MS" pitchFamily="34" charset="-128"/>
          <a:cs typeface="Arial Unicode MS" pitchFamily="34" charset="-128"/>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Unicode MS" pitchFamily="34" charset="-128"/>
          <a:ea typeface="Arial Unicode MS" pitchFamily="34" charset="-128"/>
          <a:cs typeface="Arial Unicode MS" pitchFamily="34" charset="-128"/>
        </a:defRPr>
      </a:lvl2pPr>
      <a:lvl3pPr marL="1143000" indent="-228600" algn="l" defTabSz="914400" rtl="0" eaLnBrk="1" latinLnBrk="0" hangingPunct="1">
        <a:spcBef>
          <a:spcPct val="20000"/>
        </a:spcBef>
        <a:buFont typeface="Arial" pitchFamily="34" charset="0"/>
        <a:buChar char="•"/>
        <a:defRPr sz="2400" kern="1200">
          <a:solidFill>
            <a:srgbClr val="FF0000"/>
          </a:solidFill>
          <a:latin typeface="Arial Unicode MS" pitchFamily="34" charset="-128"/>
          <a:ea typeface="Arial Unicode MS" pitchFamily="34" charset="-128"/>
          <a:cs typeface="Arial Unicode MS" pitchFamily="34"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descr="https://www.itl.cat/pngfile/big/5-57543_mahalaxmi-art-nature-painted-landscape-wallpaper-most-beautiful.jpg"/>
          <p:cNvPicPr>
            <a:picLocks noChangeAspect="1" noChangeArrowheads="1"/>
          </p:cNvPicPr>
          <p:nvPr/>
        </p:nvPicPr>
        <p:blipFill>
          <a:blip r:embed="rId2"/>
          <a:srcRect/>
          <a:stretch>
            <a:fillRect/>
          </a:stretch>
        </p:blipFill>
        <p:spPr bwMode="auto">
          <a:xfrm>
            <a:off x="13525" y="0"/>
            <a:ext cx="9130475" cy="6858000"/>
          </a:xfrm>
          <a:prstGeom prst="rect">
            <a:avLst/>
          </a:prstGeom>
          <a:noFill/>
        </p:spPr>
      </p:pic>
      <p:grpSp>
        <p:nvGrpSpPr>
          <p:cNvPr id="14" name="Group 13"/>
          <p:cNvGrpSpPr/>
          <p:nvPr/>
        </p:nvGrpSpPr>
        <p:grpSpPr>
          <a:xfrm>
            <a:off x="7010400" y="0"/>
            <a:ext cx="1996060" cy="2142530"/>
            <a:chOff x="7010400" y="0"/>
            <a:chExt cx="1996060" cy="2142530"/>
          </a:xfrm>
        </p:grpSpPr>
        <p:sp>
          <p:nvSpPr>
            <p:cNvPr id="7" name="Rectangle 6"/>
            <p:cNvSpPr/>
            <p:nvPr/>
          </p:nvSpPr>
          <p:spPr>
            <a:xfrm>
              <a:off x="7010400" y="0"/>
              <a:ext cx="1996060" cy="1323439"/>
            </a:xfrm>
            <a:prstGeom prst="rect">
              <a:avLst/>
            </a:prstGeom>
            <a:noFill/>
          </p:spPr>
          <p:txBody>
            <a:bodyPr wrap="none" lIns="91440" tIns="45720" rIns="91440" bIns="45720">
              <a:spAutoFit/>
            </a:bodyPr>
            <a:lstStyle/>
            <a:p>
              <a:pPr algn="ctr"/>
              <a:r>
                <a:rPr lang="en-US" sz="80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rPr>
                <a:t>SQA</a:t>
              </a:r>
            </a:p>
          </p:txBody>
        </p:sp>
        <p:sp>
          <p:nvSpPr>
            <p:cNvPr id="12" name="Rectangle 11"/>
            <p:cNvSpPr/>
            <p:nvPr/>
          </p:nvSpPr>
          <p:spPr>
            <a:xfrm>
              <a:off x="7467600" y="1219200"/>
              <a:ext cx="1031051" cy="923330"/>
            </a:xfrm>
            <a:prstGeom prst="rect">
              <a:avLst/>
            </a:prstGeom>
            <a:noFill/>
          </p:spPr>
          <p:txBody>
            <a:bodyPr wrap="none" lIns="91440" tIns="45720" rIns="91440" bIns="45720">
              <a:spAutoFit/>
            </a:bodyPr>
            <a:lstStyle/>
            <a:p>
              <a:pPr algn="ctr"/>
              <a:r>
                <a:rPr lang="en-U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P3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childTnLst>
                                </p:cTn>
                              </p:par>
                            </p:childTnLst>
                          </p:cTn>
                        </p:par>
                        <p:par>
                          <p:cTn id="8" fill="hold">
                            <p:stCondLst>
                              <p:cond delay="2000"/>
                            </p:stCondLst>
                            <p:childTnLst>
                              <p:par>
                                <p:cTn id="9" presetID="10" presetClass="entr" presetSubtype="0" fill="hold" nodeType="afterEffect">
                                  <p:stCondLst>
                                    <p:cond delay="25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000"/>
                                        <p:tgtEl>
                                          <p:spTgt spid="14"/>
                                        </p:tgtEl>
                                      </p:cBhvr>
                                    </p:animEffect>
                                  </p:childTnLst>
                                </p:cTn>
                              </p:par>
                            </p:childTnLst>
                          </p:cTn>
                        </p:par>
                        <p:par>
                          <p:cTn id="12" fill="hold">
                            <p:stCondLst>
                              <p:cond delay="6500"/>
                            </p:stCondLst>
                            <p:childTnLst>
                              <p:par>
                                <p:cTn id="13" presetID="10" presetClass="exit" presetSubtype="0" fill="hold" nodeType="afterEffect">
                                  <p:stCondLst>
                                    <p:cond delay="7500"/>
                                  </p:stCondLst>
                                  <p:childTnLst>
                                    <p:animEffect transition="out" filter="fade">
                                      <p:cBhvr>
                                        <p:cTn id="14" dur="2000"/>
                                        <p:tgtEl>
                                          <p:spTgt spid="14"/>
                                        </p:tgtEl>
                                      </p:cBhvr>
                                    </p:animEffect>
                                    <p:set>
                                      <p:cBhvr>
                                        <p:cTn id="15" dur="1" fill="hold">
                                          <p:stCondLst>
                                            <p:cond delay="1999"/>
                                          </p:stCondLst>
                                        </p:cTn>
                                        <p:tgtEl>
                                          <p:spTgt spid="14"/>
                                        </p:tgtEl>
                                        <p:attrNameLst>
                                          <p:attrName>style.visibility</p:attrName>
                                        </p:attrNameLst>
                                      </p:cBhvr>
                                      <p:to>
                                        <p:strVal val="hidden"/>
                                      </p:to>
                                    </p:set>
                                  </p:childTnLst>
                                </p:cTn>
                              </p:par>
                            </p:childTnLst>
                          </p:cTn>
                        </p:par>
                        <p:par>
                          <p:cTn id="16" fill="hold">
                            <p:stCondLst>
                              <p:cond delay="16000"/>
                            </p:stCondLst>
                            <p:childTnLst>
                              <p:par>
                                <p:cTn id="17" presetID="10" presetClass="exit" presetSubtype="0" fill="hold" nodeType="afterEffect">
                                  <p:stCondLst>
                                    <p:cond delay="0"/>
                                  </p:stCondLst>
                                  <p:childTnLst>
                                    <p:animEffect transition="out" filter="fade">
                                      <p:cBhvr>
                                        <p:cTn id="18" dur="2000"/>
                                        <p:tgtEl>
                                          <p:spTgt spid="1030"/>
                                        </p:tgtEl>
                                      </p:cBhvr>
                                    </p:animEffect>
                                    <p:set>
                                      <p:cBhvr>
                                        <p:cTn id="19"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solidFill>
                  <a:schemeClr val="tx1"/>
                </a:solidFill>
              </a:rPr>
              <a:t>Chất lượng của yêu cầu</a:t>
            </a:r>
          </a:p>
        </p:txBody>
      </p:sp>
      <p:sp>
        <p:nvSpPr>
          <p:cNvPr id="3" name="Content Placeholder 2"/>
          <p:cNvSpPr>
            <a:spLocks noGrp="1"/>
          </p:cNvSpPr>
          <p:nvPr>
            <p:ph idx="1"/>
          </p:nvPr>
        </p:nvSpPr>
        <p:spPr/>
        <p:txBody>
          <a:bodyPr>
            <a:normAutofit/>
          </a:bodyPr>
          <a:lstStyle/>
          <a:p>
            <a:pPr marL="0" indent="-514350">
              <a:buNone/>
            </a:pPr>
            <a:endParaRPr lang="en-US" sz="2800"/>
          </a:p>
          <a:p>
            <a:pPr marL="0" indent="-514350">
              <a:buNone/>
            </a:pPr>
            <a:r>
              <a:rPr lang="en-US" sz="2800"/>
              <a:t>Tiêu chí </a:t>
            </a:r>
            <a:r>
              <a:rPr lang="en-US" sz="2800" u="sng"/>
              <a:t>thể hiện nội dung</a:t>
            </a:r>
            <a:r>
              <a:rPr lang="en-US" sz="2800"/>
              <a:t> yêu cầu:</a:t>
            </a:r>
          </a:p>
          <a:p>
            <a:pPr marL="0" indent="-514350">
              <a:buNone/>
            </a:pPr>
            <a:endParaRPr lang="en-US" sz="2800"/>
          </a:p>
          <a:p>
            <a:pPr marL="596646" indent="-514350">
              <a:buFont typeface="+mj-lt"/>
              <a:buAutoNum type="arabicPeriod"/>
            </a:pPr>
            <a:r>
              <a:rPr lang="en-US" sz="2600" b="1">
                <a:solidFill>
                  <a:srgbClr val="0000CC"/>
                </a:solidFill>
              </a:rPr>
              <a:t>Mạch lạc</a:t>
            </a:r>
          </a:p>
          <a:p>
            <a:pPr marL="596646" indent="-514350">
              <a:buFont typeface="+mj-lt"/>
              <a:buAutoNum type="arabicPeriod"/>
            </a:pPr>
            <a:r>
              <a:rPr lang="en-US" sz="2600" b="1">
                <a:solidFill>
                  <a:srgbClr val="0000CC"/>
                </a:solidFill>
              </a:rPr>
              <a:t>Nhất quán</a:t>
            </a:r>
          </a:p>
          <a:p>
            <a:pPr marL="596646" indent="-514350">
              <a:buFont typeface="+mj-lt"/>
              <a:buAutoNum type="arabicPeriod"/>
            </a:pPr>
            <a:r>
              <a:rPr lang="en-US" sz="2600" b="1">
                <a:solidFill>
                  <a:srgbClr val="0000CC"/>
                </a:solidFill>
              </a:rPr>
              <a:t>Kết quả được mô tả chính xác</a:t>
            </a:r>
          </a:p>
          <a:p>
            <a:pPr marL="596646" indent="-514350">
              <a:buFont typeface="+mj-lt"/>
              <a:buAutoNum type="arabicPeriod"/>
            </a:pPr>
            <a:r>
              <a:rPr lang="en-US" sz="2600" b="1">
                <a:solidFill>
                  <a:srgbClr val="0000CC"/>
                </a:solidFill>
              </a:rPr>
              <a:t>Hậu quả được mô tả rõ</a:t>
            </a:r>
          </a:p>
          <a:p>
            <a:pPr marL="514350" indent="-514350">
              <a:buNone/>
            </a:pPr>
            <a:endParaRPr lang="en-US" sz="2800"/>
          </a:p>
          <a:p>
            <a:pPr marL="514350" indent="-514350">
              <a:buNone/>
            </a:pPr>
            <a:r>
              <a:rPr lang="en-US" sz="2800"/>
              <a:t>Tiêu chí </a:t>
            </a:r>
            <a:r>
              <a:rPr lang="en-US" sz="2800" u="sng"/>
              <a:t>truyền đạt</a:t>
            </a:r>
            <a:r>
              <a:rPr lang="en-US" sz="2800"/>
              <a:t> yêu cầu: </a:t>
            </a:r>
            <a:r>
              <a:rPr lang="en-US" sz="2800" b="1">
                <a:solidFill>
                  <a:srgbClr val="FF0000"/>
                </a:solidFill>
              </a:rPr>
              <a:t>S.M.A.R.T. </a:t>
            </a:r>
          </a:p>
        </p:txBody>
      </p:sp>
      <p:sp>
        <p:nvSpPr>
          <p:cNvPr id="5" name="Slide Number Placeholder 4"/>
          <p:cNvSpPr>
            <a:spLocks noGrp="1"/>
          </p:cNvSpPr>
          <p:nvPr>
            <p:ph type="sldNum" sz="quarter" idx="4"/>
          </p:nvPr>
        </p:nvSpPr>
        <p:spPr>
          <a:prstGeom prst="rect">
            <a:avLst/>
          </a:prstGeom>
        </p:spPr>
        <p:txBody>
          <a:bodyPr/>
          <a:lstStyle/>
          <a:p>
            <a:fld id="{7198C05A-2E02-4D73-967F-51908256D81E}" type="slidenum">
              <a:rPr lang="en-US"/>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a:t>
            </a:r>
            <a:r>
              <a:rPr lang="en-US">
                <a:solidFill>
                  <a:schemeClr val="tx1"/>
                </a:solidFill>
              </a:rPr>
              <a:t>RM </a:t>
            </a:r>
            <a:r>
              <a:rPr lang="en-US"/>
              <a:t>Tracking &amp; Oversight</a:t>
            </a:r>
          </a:p>
        </p:txBody>
      </p:sp>
      <p:grpSp>
        <p:nvGrpSpPr>
          <p:cNvPr id="43" name="Group 42"/>
          <p:cNvGrpSpPr/>
          <p:nvPr/>
        </p:nvGrpSpPr>
        <p:grpSpPr>
          <a:xfrm>
            <a:off x="381000" y="989013"/>
            <a:ext cx="8229601" cy="5487987"/>
            <a:chOff x="685799" y="989013"/>
            <a:chExt cx="8229601" cy="5487987"/>
          </a:xfrm>
        </p:grpSpPr>
        <p:grpSp>
          <p:nvGrpSpPr>
            <p:cNvPr id="3" name="Group 40"/>
            <p:cNvGrpSpPr/>
            <p:nvPr/>
          </p:nvGrpSpPr>
          <p:grpSpPr>
            <a:xfrm>
              <a:off x="685799" y="989013"/>
              <a:ext cx="8229601" cy="5487987"/>
              <a:chOff x="685799" y="1065213"/>
              <a:chExt cx="8229601" cy="5487987"/>
            </a:xfrm>
          </p:grpSpPr>
          <p:sp>
            <p:nvSpPr>
              <p:cNvPr id="5" name="Text Box 34"/>
              <p:cNvSpPr txBox="1">
                <a:spLocks noChangeArrowheads="1"/>
              </p:cNvSpPr>
              <p:nvPr/>
            </p:nvSpPr>
            <p:spPr bwMode="auto">
              <a:xfrm>
                <a:off x="6665912" y="3540125"/>
                <a:ext cx="2249488" cy="650875"/>
              </a:xfrm>
              <a:prstGeom prst="rect">
                <a:avLst/>
              </a:prstGeom>
              <a:noFill/>
              <a:ln w="9525">
                <a:noFill/>
                <a:miter lim="800000"/>
                <a:headEnd/>
                <a:tailEnd/>
              </a:ln>
            </p:spPr>
            <p:txBody>
              <a:bodyPr lIns="0" tIns="10800" rIns="0" bIns="10800"/>
              <a:lstStyle/>
              <a:p>
                <a:pPr algn="ctr" eaLnBrk="0" hangingPunct="0"/>
                <a:r>
                  <a:rPr lang="en-US" sz="2000"/>
                  <a:t>Cải tiến, khắc phục, phòng ngừa</a:t>
                </a:r>
              </a:p>
            </p:txBody>
          </p:sp>
          <p:sp>
            <p:nvSpPr>
              <p:cNvPr id="6" name="AutoShape 5"/>
              <p:cNvSpPr>
                <a:spLocks noChangeArrowheads="1"/>
              </p:cNvSpPr>
              <p:nvPr/>
            </p:nvSpPr>
            <p:spPr bwMode="auto">
              <a:xfrm>
                <a:off x="3751262" y="1065213"/>
                <a:ext cx="1831975" cy="898525"/>
              </a:xfrm>
              <a:prstGeom prst="roundRect">
                <a:avLst>
                  <a:gd name="adj" fmla="val 16667"/>
                </a:avLst>
              </a:prstGeom>
              <a:solidFill>
                <a:srgbClr val="EAEAEA"/>
              </a:solidFill>
              <a:ln w="9525">
                <a:solidFill>
                  <a:srgbClr val="000000"/>
                </a:solidFill>
                <a:round/>
                <a:headEnd/>
                <a:tailEnd/>
              </a:ln>
              <a:effectLst>
                <a:outerShdw dist="53882" dir="2700000" algn="ctr" rotWithShape="0">
                  <a:srgbClr val="808080"/>
                </a:outerShdw>
              </a:effectLst>
            </p:spPr>
            <p:txBody>
              <a:bodyPr lIns="0" tIns="36000" rIns="0" bIns="36000"/>
              <a:lstStyle/>
              <a:p>
                <a:pPr algn="ctr" eaLnBrk="0" hangingPunct="0">
                  <a:defRPr/>
                </a:pPr>
                <a:r>
                  <a:rPr lang="en-US" sz="2000" b="1"/>
                  <a:t>Khởi động </a:t>
                </a:r>
              </a:p>
              <a:p>
                <a:pPr algn="ctr" eaLnBrk="0" hangingPunct="0">
                  <a:defRPr/>
                </a:pPr>
                <a:r>
                  <a:rPr lang="en-US" sz="2000" b="1"/>
                  <a:t>dự án</a:t>
                </a:r>
              </a:p>
            </p:txBody>
          </p:sp>
          <p:sp>
            <p:nvSpPr>
              <p:cNvPr id="7" name="AutoShape 6"/>
              <p:cNvSpPr>
                <a:spLocks noChangeArrowheads="1"/>
              </p:cNvSpPr>
              <p:nvPr/>
            </p:nvSpPr>
            <p:spPr bwMode="auto">
              <a:xfrm>
                <a:off x="3703637" y="2592388"/>
                <a:ext cx="1935163" cy="898525"/>
              </a:xfrm>
              <a:prstGeom prst="roundRect">
                <a:avLst>
                  <a:gd name="adj" fmla="val 16667"/>
                </a:avLst>
              </a:prstGeom>
              <a:solidFill>
                <a:srgbClr val="EAEAEA"/>
              </a:solidFill>
              <a:ln w="9525">
                <a:solidFill>
                  <a:srgbClr val="000000"/>
                </a:solidFill>
                <a:round/>
                <a:headEnd/>
                <a:tailEnd/>
              </a:ln>
              <a:effectLst>
                <a:outerShdw dist="53882" dir="2700000" algn="ctr" rotWithShape="0">
                  <a:srgbClr val="808080"/>
                </a:outerShdw>
              </a:effectLst>
            </p:spPr>
            <p:txBody>
              <a:bodyPr lIns="0" tIns="36000" rIns="0" bIns="36000"/>
              <a:lstStyle/>
              <a:p>
                <a:pPr algn="ctr" eaLnBrk="0" hangingPunct="0">
                  <a:defRPr/>
                </a:pPr>
                <a:r>
                  <a:rPr lang="en-US" sz="2000" b="1"/>
                  <a:t>Lập kế hoạch </a:t>
                </a:r>
              </a:p>
              <a:p>
                <a:pPr algn="ctr" eaLnBrk="0" hangingPunct="0">
                  <a:defRPr/>
                </a:pPr>
                <a:r>
                  <a:rPr lang="en-US" sz="2000" b="1"/>
                  <a:t>tổng thể</a:t>
                </a:r>
              </a:p>
            </p:txBody>
          </p:sp>
          <p:sp>
            <p:nvSpPr>
              <p:cNvPr id="8" name="AutoShape 7"/>
              <p:cNvSpPr>
                <a:spLocks noChangeArrowheads="1"/>
              </p:cNvSpPr>
              <p:nvPr/>
            </p:nvSpPr>
            <p:spPr bwMode="auto">
              <a:xfrm>
                <a:off x="3800474" y="4176713"/>
                <a:ext cx="1800225" cy="896938"/>
              </a:xfrm>
              <a:prstGeom prst="roundRect">
                <a:avLst>
                  <a:gd name="adj" fmla="val 16667"/>
                </a:avLst>
              </a:prstGeom>
              <a:solidFill>
                <a:srgbClr val="EAEAEA"/>
              </a:solidFill>
              <a:ln w="9525">
                <a:solidFill>
                  <a:srgbClr val="000000"/>
                </a:solidFill>
                <a:round/>
                <a:headEnd/>
                <a:tailEnd/>
              </a:ln>
              <a:effectLst>
                <a:outerShdw dist="53882" dir="2700000" algn="ctr" rotWithShape="0">
                  <a:srgbClr val="808080"/>
                </a:outerShdw>
              </a:effectLst>
            </p:spPr>
            <p:txBody>
              <a:bodyPr lIns="0" tIns="36000" rIns="0" bIns="36000"/>
              <a:lstStyle/>
              <a:p>
                <a:pPr algn="ctr" eaLnBrk="0" hangingPunct="0">
                  <a:defRPr/>
                </a:pPr>
                <a:r>
                  <a:rPr lang="en-US" sz="2000" b="1"/>
                  <a:t>Thực hiện </a:t>
                </a:r>
              </a:p>
              <a:p>
                <a:pPr algn="ctr" eaLnBrk="0" hangingPunct="0">
                  <a:defRPr/>
                </a:pPr>
                <a:r>
                  <a:rPr lang="en-US" sz="2000" b="1"/>
                  <a:t>dự án</a:t>
                </a:r>
              </a:p>
            </p:txBody>
          </p:sp>
          <p:sp>
            <p:nvSpPr>
              <p:cNvPr id="9" name="AutoShape 8"/>
              <p:cNvSpPr>
                <a:spLocks noChangeArrowheads="1"/>
              </p:cNvSpPr>
              <p:nvPr/>
            </p:nvSpPr>
            <p:spPr bwMode="auto">
              <a:xfrm>
                <a:off x="6850062" y="4211638"/>
                <a:ext cx="1814513" cy="898525"/>
              </a:xfrm>
              <a:prstGeom prst="roundRect">
                <a:avLst>
                  <a:gd name="adj" fmla="val 16667"/>
                </a:avLst>
              </a:prstGeom>
              <a:solidFill>
                <a:srgbClr val="FFFF66"/>
              </a:solidFill>
              <a:ln w="9525">
                <a:solidFill>
                  <a:srgbClr val="000000"/>
                </a:solidFill>
                <a:round/>
                <a:headEnd/>
                <a:tailEnd/>
              </a:ln>
              <a:effectLst>
                <a:outerShdw dist="53882" dir="2700000" algn="ctr" rotWithShape="0">
                  <a:srgbClr val="808080"/>
                </a:outerShdw>
              </a:effectLst>
            </p:spPr>
            <p:txBody>
              <a:bodyPr lIns="0" tIns="36000" rIns="0" bIns="36000"/>
              <a:lstStyle/>
              <a:p>
                <a:pPr algn="ctr" eaLnBrk="0" hangingPunct="0">
                  <a:defRPr/>
                </a:pPr>
                <a:r>
                  <a:rPr lang="en-US" sz="2000" b="1"/>
                  <a:t>Giám sát &amp; </a:t>
                </a:r>
              </a:p>
              <a:p>
                <a:pPr algn="ctr" eaLnBrk="0" hangingPunct="0">
                  <a:defRPr/>
                </a:pPr>
                <a:r>
                  <a:rPr lang="en-US" sz="2000" b="1"/>
                  <a:t>điều khiển </a:t>
                </a:r>
              </a:p>
            </p:txBody>
          </p:sp>
          <p:sp>
            <p:nvSpPr>
              <p:cNvPr id="10" name="AutoShape 9"/>
              <p:cNvSpPr>
                <a:spLocks noChangeArrowheads="1"/>
              </p:cNvSpPr>
              <p:nvPr/>
            </p:nvSpPr>
            <p:spPr bwMode="auto">
              <a:xfrm>
                <a:off x="6850062" y="2609850"/>
                <a:ext cx="1847850" cy="898525"/>
              </a:xfrm>
              <a:prstGeom prst="roundRect">
                <a:avLst>
                  <a:gd name="adj" fmla="val 16667"/>
                </a:avLst>
              </a:prstGeom>
              <a:solidFill>
                <a:srgbClr val="EAEAEA"/>
              </a:solidFill>
              <a:ln w="9525">
                <a:solidFill>
                  <a:srgbClr val="000000"/>
                </a:solidFill>
                <a:round/>
                <a:headEnd/>
                <a:tailEnd/>
              </a:ln>
              <a:effectLst>
                <a:outerShdw dist="53882" dir="2700000" algn="ctr" rotWithShape="0">
                  <a:srgbClr val="808080"/>
                </a:outerShdw>
              </a:effectLst>
            </p:spPr>
            <p:txBody>
              <a:bodyPr lIns="0" tIns="36000" rIns="0" bIns="36000"/>
              <a:lstStyle/>
              <a:p>
                <a:pPr algn="ctr" eaLnBrk="0" hangingPunct="0">
                  <a:defRPr/>
                </a:pPr>
                <a:r>
                  <a:rPr lang="en-US" sz="2000" b="1"/>
                  <a:t>Kiểm soát </a:t>
                </a:r>
              </a:p>
              <a:p>
                <a:pPr algn="ctr" eaLnBrk="0" hangingPunct="0">
                  <a:defRPr/>
                </a:pPr>
                <a:r>
                  <a:rPr lang="en-US" sz="2000" b="1"/>
                  <a:t>thay đổi</a:t>
                </a:r>
              </a:p>
            </p:txBody>
          </p:sp>
          <p:sp>
            <p:nvSpPr>
              <p:cNvPr id="11" name="AutoShape 10"/>
              <p:cNvSpPr>
                <a:spLocks noChangeArrowheads="1"/>
              </p:cNvSpPr>
              <p:nvPr/>
            </p:nvSpPr>
            <p:spPr bwMode="auto">
              <a:xfrm>
                <a:off x="3800474" y="5654675"/>
                <a:ext cx="1817688" cy="898525"/>
              </a:xfrm>
              <a:prstGeom prst="roundRect">
                <a:avLst>
                  <a:gd name="adj" fmla="val 16667"/>
                </a:avLst>
              </a:prstGeom>
              <a:solidFill>
                <a:srgbClr val="EAEAEA"/>
              </a:solidFill>
              <a:ln w="9525">
                <a:solidFill>
                  <a:srgbClr val="000000"/>
                </a:solidFill>
                <a:round/>
                <a:headEnd/>
                <a:tailEnd/>
              </a:ln>
              <a:effectLst>
                <a:outerShdw dist="53882" dir="2700000" algn="ctr" rotWithShape="0">
                  <a:srgbClr val="808080"/>
                </a:outerShdw>
              </a:effectLst>
            </p:spPr>
            <p:txBody>
              <a:bodyPr lIns="0" tIns="36000" rIns="0" bIns="36000"/>
              <a:lstStyle/>
              <a:p>
                <a:pPr algn="ctr" eaLnBrk="0" hangingPunct="0">
                  <a:defRPr/>
                </a:pPr>
                <a:r>
                  <a:rPr lang="en-US" sz="2000" b="1"/>
                  <a:t>Kết thúc </a:t>
                </a:r>
              </a:p>
              <a:p>
                <a:pPr algn="ctr" eaLnBrk="0" hangingPunct="0">
                  <a:defRPr/>
                </a:pPr>
                <a:r>
                  <a:rPr lang="en-US" sz="2000" b="1"/>
                  <a:t>dự án</a:t>
                </a:r>
              </a:p>
            </p:txBody>
          </p:sp>
          <p:sp>
            <p:nvSpPr>
              <p:cNvPr id="12" name="AutoShape 11"/>
              <p:cNvSpPr>
                <a:spLocks noChangeArrowheads="1"/>
              </p:cNvSpPr>
              <p:nvPr/>
            </p:nvSpPr>
            <p:spPr bwMode="auto">
              <a:xfrm>
                <a:off x="685799" y="2592388"/>
                <a:ext cx="1798638" cy="898525"/>
              </a:xfrm>
              <a:prstGeom prst="roundRect">
                <a:avLst>
                  <a:gd name="adj" fmla="val 16667"/>
                </a:avLst>
              </a:prstGeom>
              <a:solidFill>
                <a:srgbClr val="EAEAEA"/>
              </a:solidFill>
              <a:ln w="9525">
                <a:solidFill>
                  <a:srgbClr val="000000"/>
                </a:solidFill>
                <a:round/>
                <a:headEnd/>
                <a:tailEnd/>
              </a:ln>
              <a:effectLst>
                <a:outerShdw dist="53882" dir="2700000" algn="ctr" rotWithShape="0">
                  <a:srgbClr val="808080"/>
                </a:outerShdw>
              </a:effectLst>
            </p:spPr>
            <p:txBody>
              <a:bodyPr lIns="0" tIns="36000" rIns="0" bIns="36000"/>
              <a:lstStyle/>
              <a:p>
                <a:pPr algn="ctr" eaLnBrk="0" hangingPunct="0">
                  <a:defRPr/>
                </a:pPr>
                <a:r>
                  <a:rPr lang="en-US" sz="2000" b="1"/>
                  <a:t>Lập kế hoạch</a:t>
                </a:r>
              </a:p>
              <a:p>
                <a:pPr algn="ctr" eaLnBrk="0" hangingPunct="0">
                  <a:defRPr/>
                </a:pPr>
                <a:r>
                  <a:rPr lang="en-US" sz="2000" b="1"/>
                  <a:t>chi tiết</a:t>
                </a:r>
              </a:p>
            </p:txBody>
          </p:sp>
          <p:sp>
            <p:nvSpPr>
              <p:cNvPr id="13" name="Line 12"/>
              <p:cNvSpPr>
                <a:spLocks noChangeShapeType="1"/>
              </p:cNvSpPr>
              <p:nvPr/>
            </p:nvSpPr>
            <p:spPr bwMode="auto">
              <a:xfrm flipH="1">
                <a:off x="5583237" y="1524000"/>
                <a:ext cx="1382713" cy="0"/>
              </a:xfrm>
              <a:prstGeom prst="line">
                <a:avLst/>
              </a:prstGeom>
              <a:noFill/>
              <a:ln w="25400">
                <a:solidFill>
                  <a:srgbClr val="FF0000"/>
                </a:solidFill>
                <a:round/>
                <a:headEnd/>
                <a:tailEnd type="stealth" w="lg" len="lg"/>
              </a:ln>
            </p:spPr>
            <p:txBody>
              <a:bodyPr/>
              <a:lstStyle/>
              <a:p>
                <a:endParaRPr lang="en-US"/>
              </a:p>
            </p:txBody>
          </p:sp>
          <p:sp>
            <p:nvSpPr>
              <p:cNvPr id="14" name="Line 13"/>
              <p:cNvSpPr>
                <a:spLocks noChangeShapeType="1"/>
              </p:cNvSpPr>
              <p:nvPr/>
            </p:nvSpPr>
            <p:spPr bwMode="auto">
              <a:xfrm>
                <a:off x="4667249" y="1958975"/>
                <a:ext cx="0" cy="598488"/>
              </a:xfrm>
              <a:prstGeom prst="line">
                <a:avLst/>
              </a:prstGeom>
              <a:noFill/>
              <a:ln w="28575">
                <a:solidFill>
                  <a:srgbClr val="FF0000"/>
                </a:solidFill>
                <a:round/>
                <a:headEnd/>
                <a:tailEnd type="stealth" w="lg" len="lg"/>
              </a:ln>
            </p:spPr>
            <p:txBody>
              <a:bodyPr/>
              <a:lstStyle/>
              <a:p>
                <a:endParaRPr lang="en-US"/>
              </a:p>
            </p:txBody>
          </p:sp>
          <p:sp>
            <p:nvSpPr>
              <p:cNvPr id="15" name="Line 14"/>
              <p:cNvSpPr>
                <a:spLocks noChangeShapeType="1"/>
              </p:cNvSpPr>
              <p:nvPr/>
            </p:nvSpPr>
            <p:spPr bwMode="auto">
              <a:xfrm>
                <a:off x="4684712" y="3511550"/>
                <a:ext cx="0" cy="650875"/>
              </a:xfrm>
              <a:prstGeom prst="line">
                <a:avLst/>
              </a:prstGeom>
              <a:noFill/>
              <a:ln w="28575">
                <a:solidFill>
                  <a:srgbClr val="FF0000"/>
                </a:solidFill>
                <a:round/>
                <a:headEnd/>
                <a:tailEnd type="stealth" w="lg" len="lg"/>
              </a:ln>
            </p:spPr>
            <p:txBody>
              <a:bodyPr/>
              <a:lstStyle/>
              <a:p>
                <a:endParaRPr lang="en-US"/>
              </a:p>
            </p:txBody>
          </p:sp>
          <p:sp>
            <p:nvSpPr>
              <p:cNvPr id="16" name="Line 15"/>
              <p:cNvSpPr>
                <a:spLocks noChangeShapeType="1"/>
              </p:cNvSpPr>
              <p:nvPr/>
            </p:nvSpPr>
            <p:spPr bwMode="auto">
              <a:xfrm>
                <a:off x="4702174" y="5091113"/>
                <a:ext cx="0" cy="546100"/>
              </a:xfrm>
              <a:prstGeom prst="line">
                <a:avLst/>
              </a:prstGeom>
              <a:noFill/>
              <a:ln w="38100">
                <a:solidFill>
                  <a:schemeClr val="tx1"/>
                </a:solidFill>
                <a:round/>
                <a:headEnd/>
                <a:tailEnd type="stealth" w="lg" len="lg"/>
              </a:ln>
            </p:spPr>
            <p:txBody>
              <a:bodyPr/>
              <a:lstStyle/>
              <a:p>
                <a:endParaRPr lang="en-US"/>
              </a:p>
            </p:txBody>
          </p:sp>
          <p:sp>
            <p:nvSpPr>
              <p:cNvPr id="17" name="Line 16"/>
              <p:cNvSpPr>
                <a:spLocks noChangeShapeType="1"/>
              </p:cNvSpPr>
              <p:nvPr/>
            </p:nvSpPr>
            <p:spPr bwMode="auto">
              <a:xfrm flipV="1">
                <a:off x="5634037" y="4511675"/>
                <a:ext cx="1231900" cy="0"/>
              </a:xfrm>
              <a:prstGeom prst="line">
                <a:avLst/>
              </a:prstGeom>
              <a:noFill/>
              <a:ln w="38100">
                <a:solidFill>
                  <a:schemeClr val="tx1"/>
                </a:solidFill>
                <a:round/>
                <a:headEnd/>
                <a:tailEnd type="stealth" w="lg" len="lg"/>
              </a:ln>
            </p:spPr>
            <p:txBody>
              <a:bodyPr/>
              <a:lstStyle/>
              <a:p>
                <a:endParaRPr lang="en-US"/>
              </a:p>
            </p:txBody>
          </p:sp>
          <p:sp>
            <p:nvSpPr>
              <p:cNvPr id="18" name="Line 17"/>
              <p:cNvSpPr>
                <a:spLocks noChangeShapeType="1"/>
              </p:cNvSpPr>
              <p:nvPr/>
            </p:nvSpPr>
            <p:spPr bwMode="auto">
              <a:xfrm flipH="1">
                <a:off x="2492374" y="2908300"/>
                <a:ext cx="1217613" cy="0"/>
              </a:xfrm>
              <a:prstGeom prst="line">
                <a:avLst/>
              </a:prstGeom>
              <a:noFill/>
              <a:ln w="25400">
                <a:solidFill>
                  <a:srgbClr val="0000FF"/>
                </a:solidFill>
                <a:round/>
                <a:headEnd/>
                <a:tailEnd type="stealth" w="lg" len="lg"/>
              </a:ln>
            </p:spPr>
            <p:txBody>
              <a:bodyPr/>
              <a:lstStyle/>
              <a:p>
                <a:endParaRPr lang="en-US"/>
              </a:p>
            </p:txBody>
          </p:sp>
          <p:sp>
            <p:nvSpPr>
              <p:cNvPr id="19" name="Line 18"/>
              <p:cNvSpPr>
                <a:spLocks noChangeShapeType="1"/>
              </p:cNvSpPr>
              <p:nvPr/>
            </p:nvSpPr>
            <p:spPr bwMode="auto">
              <a:xfrm>
                <a:off x="2509837" y="3208338"/>
                <a:ext cx="1200150" cy="0"/>
              </a:xfrm>
              <a:prstGeom prst="line">
                <a:avLst/>
              </a:prstGeom>
              <a:noFill/>
              <a:ln w="25400">
                <a:solidFill>
                  <a:srgbClr val="0000FF"/>
                </a:solidFill>
                <a:round/>
                <a:headEnd/>
                <a:tailEnd type="stealth" w="lg" len="lg"/>
              </a:ln>
            </p:spPr>
            <p:txBody>
              <a:bodyPr/>
              <a:lstStyle/>
              <a:p>
                <a:endParaRPr lang="en-US"/>
              </a:p>
            </p:txBody>
          </p:sp>
          <p:sp>
            <p:nvSpPr>
              <p:cNvPr id="20" name="Text Box 19"/>
              <p:cNvSpPr txBox="1">
                <a:spLocks noChangeArrowheads="1"/>
              </p:cNvSpPr>
              <p:nvPr/>
            </p:nvSpPr>
            <p:spPr bwMode="auto">
              <a:xfrm>
                <a:off x="5567362" y="1600200"/>
                <a:ext cx="1498600" cy="476250"/>
              </a:xfrm>
              <a:prstGeom prst="rect">
                <a:avLst/>
              </a:prstGeom>
              <a:noFill/>
              <a:ln w="9525">
                <a:noFill/>
                <a:miter lim="800000"/>
                <a:headEnd/>
                <a:tailEnd/>
              </a:ln>
            </p:spPr>
            <p:txBody>
              <a:bodyPr lIns="0" tIns="10800" rIns="0" bIns="10800"/>
              <a:lstStyle/>
              <a:p>
                <a:pPr algn="ctr" eaLnBrk="0" hangingPunct="0"/>
                <a:r>
                  <a:rPr lang="en-US" sz="2000"/>
                  <a:t>Hiện trạng </a:t>
                </a:r>
              </a:p>
            </p:txBody>
          </p:sp>
          <p:sp>
            <p:nvSpPr>
              <p:cNvPr id="22" name="Text Box 21"/>
              <p:cNvSpPr txBox="1">
                <a:spLocks noChangeArrowheads="1"/>
              </p:cNvSpPr>
              <p:nvPr/>
            </p:nvSpPr>
            <p:spPr bwMode="auto">
              <a:xfrm>
                <a:off x="5649912" y="1125537"/>
                <a:ext cx="1300163" cy="474663"/>
              </a:xfrm>
              <a:prstGeom prst="rect">
                <a:avLst/>
              </a:prstGeom>
              <a:noFill/>
              <a:ln w="9525">
                <a:noFill/>
                <a:miter lim="800000"/>
                <a:headEnd/>
                <a:tailEnd/>
              </a:ln>
            </p:spPr>
            <p:txBody>
              <a:bodyPr lIns="0" tIns="10800" rIns="0" bIns="10800"/>
              <a:lstStyle/>
              <a:p>
                <a:pPr algn="ctr" eaLnBrk="0" hangingPunct="0"/>
                <a:r>
                  <a:rPr lang="en-US" sz="2000"/>
                  <a:t>Yêu cầu, </a:t>
                </a:r>
              </a:p>
            </p:txBody>
          </p:sp>
          <p:sp>
            <p:nvSpPr>
              <p:cNvPr id="23" name="Text Box 22"/>
              <p:cNvSpPr txBox="1">
                <a:spLocks noChangeArrowheads="1"/>
              </p:cNvSpPr>
              <p:nvPr/>
            </p:nvSpPr>
            <p:spPr bwMode="auto">
              <a:xfrm>
                <a:off x="5600699" y="2681288"/>
                <a:ext cx="1298575" cy="862013"/>
              </a:xfrm>
              <a:prstGeom prst="rect">
                <a:avLst/>
              </a:prstGeom>
              <a:noFill/>
              <a:ln w="9525">
                <a:noFill/>
                <a:miter lim="800000"/>
                <a:headEnd/>
                <a:tailEnd/>
              </a:ln>
            </p:spPr>
            <p:txBody>
              <a:bodyPr lIns="0" tIns="10800" rIns="0" bIns="10800"/>
              <a:lstStyle/>
              <a:p>
                <a:pPr algn="ctr" eaLnBrk="0" hangingPunct="0"/>
                <a:r>
                  <a:rPr lang="en-US" sz="2000"/>
                  <a:t>Thay đổi </a:t>
                </a:r>
              </a:p>
            </p:txBody>
          </p:sp>
          <p:sp>
            <p:nvSpPr>
              <p:cNvPr id="24" name="Text Box 23"/>
              <p:cNvSpPr txBox="1">
                <a:spLocks noChangeArrowheads="1"/>
              </p:cNvSpPr>
              <p:nvPr/>
            </p:nvSpPr>
            <p:spPr bwMode="auto">
              <a:xfrm>
                <a:off x="3505199" y="3657600"/>
                <a:ext cx="2414588" cy="304800"/>
              </a:xfrm>
              <a:prstGeom prst="rect">
                <a:avLst/>
              </a:prstGeom>
              <a:noFill/>
              <a:ln w="9525">
                <a:noFill/>
                <a:miter lim="800000"/>
                <a:headEnd/>
                <a:tailEnd/>
              </a:ln>
            </p:spPr>
            <p:txBody>
              <a:bodyPr lIns="0" tIns="10800" rIns="0" bIns="10800"/>
              <a:lstStyle/>
              <a:p>
                <a:pPr algn="ctr" eaLnBrk="0" hangingPunct="0"/>
                <a:r>
                  <a:rPr lang="en-US" sz="2000" b="1">
                    <a:solidFill>
                      <a:srgbClr val="FF0000"/>
                    </a:solidFill>
                  </a:rPr>
                  <a:t>Baseline Project Plan</a:t>
                </a:r>
              </a:p>
            </p:txBody>
          </p:sp>
          <p:sp>
            <p:nvSpPr>
              <p:cNvPr id="25" name="Text Box 24"/>
              <p:cNvSpPr txBox="1">
                <a:spLocks noChangeArrowheads="1"/>
              </p:cNvSpPr>
              <p:nvPr/>
            </p:nvSpPr>
            <p:spPr bwMode="auto">
              <a:xfrm>
                <a:off x="3684587" y="2070100"/>
                <a:ext cx="1998663" cy="368300"/>
              </a:xfrm>
              <a:prstGeom prst="rect">
                <a:avLst/>
              </a:prstGeom>
              <a:noFill/>
              <a:ln w="9525">
                <a:noFill/>
                <a:miter lim="800000"/>
                <a:headEnd/>
                <a:tailEnd/>
              </a:ln>
            </p:spPr>
            <p:txBody>
              <a:bodyPr lIns="0" tIns="10800" rIns="0" bIns="10800"/>
              <a:lstStyle/>
              <a:p>
                <a:pPr algn="ctr" eaLnBrk="0" hangingPunct="0"/>
                <a:r>
                  <a:rPr lang="en-US" sz="2000" b="1">
                    <a:solidFill>
                      <a:srgbClr val="FF0000"/>
                    </a:solidFill>
                  </a:rPr>
                  <a:t>Project Charter</a:t>
                </a:r>
              </a:p>
            </p:txBody>
          </p:sp>
          <p:sp>
            <p:nvSpPr>
              <p:cNvPr id="26" name="Text Box 25"/>
              <p:cNvSpPr txBox="1">
                <a:spLocks noChangeArrowheads="1"/>
              </p:cNvSpPr>
              <p:nvPr/>
            </p:nvSpPr>
            <p:spPr bwMode="auto">
              <a:xfrm>
                <a:off x="3657599" y="5145088"/>
                <a:ext cx="1965325" cy="476250"/>
              </a:xfrm>
              <a:prstGeom prst="rect">
                <a:avLst/>
              </a:prstGeom>
              <a:noFill/>
              <a:ln w="9525">
                <a:noFill/>
                <a:miter lim="800000"/>
                <a:headEnd/>
                <a:tailEnd/>
              </a:ln>
            </p:spPr>
            <p:txBody>
              <a:bodyPr lIns="0" tIns="10800" rIns="0" bIns="10800"/>
              <a:lstStyle/>
              <a:p>
                <a:pPr algn="ctr" eaLnBrk="0" hangingPunct="0"/>
                <a:r>
                  <a:rPr lang="en-US" sz="2000"/>
                  <a:t>Các chuyển giao</a:t>
                </a:r>
              </a:p>
            </p:txBody>
          </p:sp>
          <p:sp>
            <p:nvSpPr>
              <p:cNvPr id="27" name="Text Box 26"/>
              <p:cNvSpPr txBox="1">
                <a:spLocks noChangeArrowheads="1"/>
              </p:cNvSpPr>
              <p:nvPr/>
            </p:nvSpPr>
            <p:spPr bwMode="auto">
              <a:xfrm>
                <a:off x="914399" y="3581400"/>
                <a:ext cx="1865313" cy="2112963"/>
              </a:xfrm>
              <a:prstGeom prst="rect">
                <a:avLst/>
              </a:prstGeom>
              <a:noFill/>
              <a:ln w="9525">
                <a:noFill/>
                <a:miter lim="800000"/>
                <a:headEnd/>
                <a:tailEnd/>
              </a:ln>
            </p:spPr>
            <p:txBody>
              <a:bodyPr lIns="0" tIns="10800" rIns="0" bIns="10800"/>
              <a:lstStyle/>
              <a:p>
                <a:pPr eaLnBrk="0" hangingPunct="0"/>
                <a:r>
                  <a:rPr lang="en-US" sz="2000"/>
                  <a:t>Q.Lý Chất lượng</a:t>
                </a:r>
              </a:p>
              <a:p>
                <a:pPr eaLnBrk="0" hangingPunct="0"/>
                <a:r>
                  <a:rPr lang="en-US" sz="2000"/>
                  <a:t>Q.Lý Phạm vi</a:t>
                </a:r>
              </a:p>
              <a:p>
                <a:pPr eaLnBrk="0" hangingPunct="0"/>
                <a:r>
                  <a:rPr lang="en-US" sz="2000"/>
                  <a:t>Q.Lý Thời gian</a:t>
                </a:r>
              </a:p>
              <a:p>
                <a:pPr eaLnBrk="0" hangingPunct="0"/>
                <a:r>
                  <a:rPr lang="en-US" sz="2000"/>
                  <a:t>Q.Lý Chi phí</a:t>
                </a:r>
              </a:p>
              <a:p>
                <a:pPr eaLnBrk="0" hangingPunct="0"/>
                <a:r>
                  <a:rPr lang="en-US" sz="2000"/>
                  <a:t>Q.Lý Nhân lực</a:t>
                </a:r>
              </a:p>
              <a:p>
                <a:pPr eaLnBrk="0" hangingPunct="0"/>
                <a:r>
                  <a:rPr lang="en-US" sz="2000"/>
                  <a:t>…</a:t>
                </a:r>
              </a:p>
              <a:p>
                <a:pPr eaLnBrk="0" hangingPunct="0"/>
                <a:endParaRPr lang="en-US" sz="2000"/>
              </a:p>
              <a:p>
                <a:pPr eaLnBrk="0" hangingPunct="0"/>
                <a:endParaRPr lang="en-US" sz="2000"/>
              </a:p>
            </p:txBody>
          </p:sp>
          <p:sp>
            <p:nvSpPr>
              <p:cNvPr id="28" name="Line 28"/>
              <p:cNvSpPr>
                <a:spLocks noChangeShapeType="1"/>
              </p:cNvSpPr>
              <p:nvPr/>
            </p:nvSpPr>
            <p:spPr bwMode="auto">
              <a:xfrm flipH="1">
                <a:off x="5618162" y="3032125"/>
                <a:ext cx="1214438" cy="0"/>
              </a:xfrm>
              <a:prstGeom prst="line">
                <a:avLst/>
              </a:prstGeom>
              <a:noFill/>
              <a:ln w="38100">
                <a:solidFill>
                  <a:srgbClr val="FF0000"/>
                </a:solidFill>
                <a:prstDash val="sysDash"/>
                <a:round/>
                <a:headEnd/>
                <a:tailEnd type="stealth" w="lg" len="lg"/>
              </a:ln>
            </p:spPr>
            <p:txBody>
              <a:bodyPr/>
              <a:lstStyle/>
              <a:p>
                <a:endParaRPr lang="en-US"/>
              </a:p>
            </p:txBody>
          </p:sp>
          <p:sp>
            <p:nvSpPr>
              <p:cNvPr id="29" name="Line 29"/>
              <p:cNvSpPr>
                <a:spLocks noChangeShapeType="1"/>
              </p:cNvSpPr>
              <p:nvPr/>
            </p:nvSpPr>
            <p:spPr bwMode="auto">
              <a:xfrm flipV="1">
                <a:off x="7816849" y="3524250"/>
                <a:ext cx="0" cy="652463"/>
              </a:xfrm>
              <a:prstGeom prst="line">
                <a:avLst/>
              </a:prstGeom>
              <a:noFill/>
              <a:ln w="38100">
                <a:solidFill>
                  <a:srgbClr val="FF0000"/>
                </a:solidFill>
                <a:prstDash val="sysDash"/>
                <a:round/>
                <a:headEnd/>
                <a:tailEnd type="stealth" w="lg" len="lg"/>
              </a:ln>
            </p:spPr>
            <p:txBody>
              <a:bodyPr/>
              <a:lstStyle/>
              <a:p>
                <a:endParaRPr lang="en-US"/>
              </a:p>
            </p:txBody>
          </p:sp>
          <p:sp>
            <p:nvSpPr>
              <p:cNvPr id="30" name="Line 30"/>
              <p:cNvSpPr>
                <a:spLocks noChangeShapeType="1"/>
              </p:cNvSpPr>
              <p:nvPr/>
            </p:nvSpPr>
            <p:spPr bwMode="auto">
              <a:xfrm flipH="1">
                <a:off x="5600699" y="4757738"/>
                <a:ext cx="1216025" cy="0"/>
              </a:xfrm>
              <a:prstGeom prst="line">
                <a:avLst/>
              </a:prstGeom>
              <a:noFill/>
              <a:ln w="38100">
                <a:solidFill>
                  <a:schemeClr val="tx1"/>
                </a:solidFill>
                <a:round/>
                <a:headEnd/>
                <a:tailEnd type="stealth" w="lg" len="lg"/>
              </a:ln>
            </p:spPr>
            <p:txBody>
              <a:bodyPr/>
              <a:lstStyle/>
              <a:p>
                <a:endParaRPr lang="en-US"/>
              </a:p>
            </p:txBody>
          </p:sp>
          <p:sp>
            <p:nvSpPr>
              <p:cNvPr id="31" name="Rectangle 31"/>
              <p:cNvSpPr>
                <a:spLocks noChangeArrowheads="1"/>
              </p:cNvSpPr>
              <p:nvPr/>
            </p:nvSpPr>
            <p:spPr bwMode="auto">
              <a:xfrm>
                <a:off x="6978649" y="1133475"/>
                <a:ext cx="1666875" cy="811213"/>
              </a:xfrm>
              <a:prstGeom prst="rect">
                <a:avLst/>
              </a:prstGeom>
              <a:solidFill>
                <a:schemeClr val="bg1">
                  <a:lumMod val="95000"/>
                </a:schemeClr>
              </a:solidFill>
              <a:ln w="9525">
                <a:solidFill>
                  <a:srgbClr val="000000"/>
                </a:solidFill>
                <a:miter lim="800000"/>
                <a:headEnd/>
                <a:tailEnd/>
              </a:ln>
              <a:effectLst>
                <a:outerShdw dist="53882" dir="2700000" algn="ctr" rotWithShape="0">
                  <a:srgbClr val="808080"/>
                </a:outerShdw>
              </a:effectLst>
            </p:spPr>
            <p:txBody>
              <a:bodyPr lIns="0" tIns="36000" rIns="0" bIns="0"/>
              <a:lstStyle/>
              <a:p>
                <a:pPr algn="ctr" eaLnBrk="0" hangingPunct="0">
                  <a:defRPr/>
                </a:pPr>
                <a:r>
                  <a:rPr lang="en-US" sz="2000" b="1">
                    <a:solidFill>
                      <a:schemeClr val="accent2"/>
                    </a:solidFill>
                  </a:rPr>
                  <a:t>Tổ chức, stakeholders</a:t>
                </a:r>
              </a:p>
            </p:txBody>
          </p:sp>
          <p:sp>
            <p:nvSpPr>
              <p:cNvPr id="32" name="Line 32"/>
              <p:cNvSpPr>
                <a:spLocks noChangeShapeType="1"/>
              </p:cNvSpPr>
              <p:nvPr/>
            </p:nvSpPr>
            <p:spPr bwMode="auto">
              <a:xfrm flipH="1">
                <a:off x="7832724" y="1958975"/>
                <a:ext cx="0" cy="650875"/>
              </a:xfrm>
              <a:prstGeom prst="line">
                <a:avLst/>
              </a:prstGeom>
              <a:noFill/>
              <a:ln w="38100">
                <a:solidFill>
                  <a:srgbClr val="FF0000"/>
                </a:solidFill>
                <a:prstDash val="sysDash"/>
                <a:round/>
                <a:headEnd/>
                <a:tailEnd type="stealth" w="lg" len="lg"/>
              </a:ln>
            </p:spPr>
            <p:txBody>
              <a:bodyPr/>
              <a:lstStyle/>
              <a:p>
                <a:endParaRPr lang="en-US"/>
              </a:p>
            </p:txBody>
          </p:sp>
          <p:sp>
            <p:nvSpPr>
              <p:cNvPr id="33" name="Text Box 33"/>
              <p:cNvSpPr txBox="1">
                <a:spLocks noChangeArrowheads="1"/>
              </p:cNvSpPr>
              <p:nvPr/>
            </p:nvSpPr>
            <p:spPr bwMode="auto">
              <a:xfrm>
                <a:off x="6799262" y="2065338"/>
                <a:ext cx="2000250" cy="387350"/>
              </a:xfrm>
              <a:prstGeom prst="rect">
                <a:avLst/>
              </a:prstGeom>
              <a:noFill/>
              <a:ln w="9525">
                <a:noFill/>
                <a:miter lim="800000"/>
                <a:headEnd/>
                <a:tailEnd/>
              </a:ln>
            </p:spPr>
            <p:txBody>
              <a:bodyPr lIns="0" tIns="10800" rIns="0" bIns="10800"/>
              <a:lstStyle/>
              <a:p>
                <a:pPr algn="ctr" eaLnBrk="0" hangingPunct="0"/>
                <a:r>
                  <a:rPr lang="en-US" sz="2000"/>
                  <a:t>Thay đổi yêu cầu</a:t>
                </a:r>
              </a:p>
            </p:txBody>
          </p:sp>
          <p:sp>
            <p:nvSpPr>
              <p:cNvPr id="34" name="Text Box 35"/>
              <p:cNvSpPr txBox="1">
                <a:spLocks noChangeArrowheads="1"/>
              </p:cNvSpPr>
              <p:nvPr/>
            </p:nvSpPr>
            <p:spPr bwMode="auto">
              <a:xfrm>
                <a:off x="3779837" y="1081088"/>
                <a:ext cx="352425" cy="319088"/>
              </a:xfrm>
              <a:prstGeom prst="rect">
                <a:avLst/>
              </a:prstGeom>
              <a:noFill/>
              <a:ln w="9525">
                <a:noFill/>
                <a:miter lim="800000"/>
                <a:headEnd/>
                <a:tailEnd/>
              </a:ln>
            </p:spPr>
            <p:txBody>
              <a:bodyPr lIns="0" tIns="0" rIns="0" bIns="0"/>
              <a:lstStyle/>
              <a:p>
                <a:pPr eaLnBrk="0" hangingPunct="0"/>
                <a:r>
                  <a:rPr lang="en-US" sz="2000">
                    <a:sym typeface="Wingdings" pitchFamily="2" charset="2"/>
                  </a:rPr>
                  <a:t></a:t>
                </a:r>
                <a:endParaRPr lang="en-US" sz="2000"/>
              </a:p>
            </p:txBody>
          </p:sp>
          <p:sp>
            <p:nvSpPr>
              <p:cNvPr id="35" name="Text Box 36"/>
              <p:cNvSpPr txBox="1">
                <a:spLocks noChangeArrowheads="1"/>
              </p:cNvSpPr>
              <p:nvPr/>
            </p:nvSpPr>
            <p:spPr bwMode="auto">
              <a:xfrm>
                <a:off x="3703637" y="2624138"/>
                <a:ext cx="349250" cy="317500"/>
              </a:xfrm>
              <a:prstGeom prst="rect">
                <a:avLst/>
              </a:prstGeom>
              <a:noFill/>
              <a:ln w="9525">
                <a:noFill/>
                <a:miter lim="800000"/>
                <a:headEnd/>
                <a:tailEnd/>
              </a:ln>
            </p:spPr>
            <p:txBody>
              <a:bodyPr lIns="0" tIns="0" rIns="0" bIns="0"/>
              <a:lstStyle/>
              <a:p>
                <a:pPr eaLnBrk="0" hangingPunct="0"/>
                <a:r>
                  <a:rPr lang="en-US" sz="2000">
                    <a:sym typeface="Wingdings" pitchFamily="2" charset="2"/>
                  </a:rPr>
                  <a:t></a:t>
                </a:r>
                <a:endParaRPr lang="en-US" sz="2000"/>
              </a:p>
            </p:txBody>
          </p:sp>
          <p:sp>
            <p:nvSpPr>
              <p:cNvPr id="36" name="Text Box 37"/>
              <p:cNvSpPr txBox="1">
                <a:spLocks noChangeArrowheads="1"/>
              </p:cNvSpPr>
              <p:nvPr/>
            </p:nvSpPr>
            <p:spPr bwMode="auto">
              <a:xfrm>
                <a:off x="698499" y="2614613"/>
                <a:ext cx="350838" cy="315913"/>
              </a:xfrm>
              <a:prstGeom prst="rect">
                <a:avLst/>
              </a:prstGeom>
              <a:noFill/>
              <a:ln w="9525">
                <a:noFill/>
                <a:miter lim="800000"/>
                <a:headEnd/>
                <a:tailEnd/>
              </a:ln>
            </p:spPr>
            <p:txBody>
              <a:bodyPr lIns="0" tIns="0" rIns="0" bIns="0"/>
              <a:lstStyle/>
              <a:p>
                <a:pPr eaLnBrk="0" hangingPunct="0"/>
                <a:r>
                  <a:rPr lang="en-US" sz="2000">
                    <a:sym typeface="Wingdings" pitchFamily="2" charset="2"/>
                  </a:rPr>
                  <a:t></a:t>
                </a:r>
                <a:endParaRPr lang="en-US" sz="2000"/>
              </a:p>
            </p:txBody>
          </p:sp>
          <p:sp>
            <p:nvSpPr>
              <p:cNvPr id="37" name="Text Box 38"/>
              <p:cNvSpPr txBox="1">
                <a:spLocks noChangeArrowheads="1"/>
              </p:cNvSpPr>
              <p:nvPr/>
            </p:nvSpPr>
            <p:spPr bwMode="auto">
              <a:xfrm>
                <a:off x="3813174" y="4214813"/>
                <a:ext cx="350838" cy="317500"/>
              </a:xfrm>
              <a:prstGeom prst="rect">
                <a:avLst/>
              </a:prstGeom>
              <a:noFill/>
              <a:ln w="9525">
                <a:noFill/>
                <a:miter lim="800000"/>
                <a:headEnd/>
                <a:tailEnd/>
              </a:ln>
            </p:spPr>
            <p:txBody>
              <a:bodyPr lIns="0" tIns="0" rIns="0" bIns="0"/>
              <a:lstStyle/>
              <a:p>
                <a:pPr eaLnBrk="0" hangingPunct="0"/>
                <a:r>
                  <a:rPr lang="en-US" sz="2000">
                    <a:sym typeface="Wingdings" pitchFamily="2" charset="2"/>
                  </a:rPr>
                  <a:t></a:t>
                </a:r>
                <a:endParaRPr lang="en-US" sz="2000"/>
              </a:p>
            </p:txBody>
          </p:sp>
          <p:sp>
            <p:nvSpPr>
              <p:cNvPr id="38" name="Text Box 39"/>
              <p:cNvSpPr txBox="1">
                <a:spLocks noChangeArrowheads="1"/>
              </p:cNvSpPr>
              <p:nvPr/>
            </p:nvSpPr>
            <p:spPr bwMode="auto">
              <a:xfrm>
                <a:off x="6880224" y="4233863"/>
                <a:ext cx="349250" cy="315913"/>
              </a:xfrm>
              <a:prstGeom prst="rect">
                <a:avLst/>
              </a:prstGeom>
              <a:noFill/>
              <a:ln w="9525">
                <a:noFill/>
                <a:miter lim="800000"/>
                <a:headEnd/>
                <a:tailEnd/>
              </a:ln>
            </p:spPr>
            <p:txBody>
              <a:bodyPr lIns="0" tIns="0" rIns="0" bIns="0"/>
              <a:lstStyle/>
              <a:p>
                <a:pPr eaLnBrk="0" hangingPunct="0"/>
                <a:r>
                  <a:rPr lang="en-US" sz="2000">
                    <a:sym typeface="Wingdings" pitchFamily="2" charset="2"/>
                  </a:rPr>
                  <a:t></a:t>
                </a:r>
                <a:endParaRPr lang="en-US" sz="2000"/>
              </a:p>
            </p:txBody>
          </p:sp>
          <p:sp>
            <p:nvSpPr>
              <p:cNvPr id="39" name="Text Box 40"/>
              <p:cNvSpPr txBox="1">
                <a:spLocks noChangeArrowheads="1"/>
              </p:cNvSpPr>
              <p:nvPr/>
            </p:nvSpPr>
            <p:spPr bwMode="auto">
              <a:xfrm>
                <a:off x="6862762" y="2630488"/>
                <a:ext cx="349250" cy="317500"/>
              </a:xfrm>
              <a:prstGeom prst="rect">
                <a:avLst/>
              </a:prstGeom>
              <a:noFill/>
              <a:ln w="9525">
                <a:noFill/>
                <a:miter lim="800000"/>
                <a:headEnd/>
                <a:tailEnd/>
              </a:ln>
            </p:spPr>
            <p:txBody>
              <a:bodyPr lIns="0" tIns="0" rIns="0" bIns="0"/>
              <a:lstStyle/>
              <a:p>
                <a:pPr eaLnBrk="0" hangingPunct="0"/>
                <a:r>
                  <a:rPr lang="en-US" sz="2000">
                    <a:sym typeface="Wingdings" pitchFamily="2" charset="2"/>
                  </a:rPr>
                  <a:t></a:t>
                </a:r>
                <a:endParaRPr lang="en-US" sz="2000"/>
              </a:p>
            </p:txBody>
          </p:sp>
          <p:sp>
            <p:nvSpPr>
              <p:cNvPr id="40" name="Text Box 41"/>
              <p:cNvSpPr txBox="1">
                <a:spLocks noChangeArrowheads="1"/>
              </p:cNvSpPr>
              <p:nvPr/>
            </p:nvSpPr>
            <p:spPr bwMode="auto">
              <a:xfrm>
                <a:off x="3830637" y="5676900"/>
                <a:ext cx="349250" cy="315913"/>
              </a:xfrm>
              <a:prstGeom prst="rect">
                <a:avLst/>
              </a:prstGeom>
              <a:noFill/>
              <a:ln w="9525">
                <a:noFill/>
                <a:miter lim="800000"/>
                <a:headEnd/>
                <a:tailEnd/>
              </a:ln>
            </p:spPr>
            <p:txBody>
              <a:bodyPr lIns="0" tIns="0" rIns="0" bIns="0"/>
              <a:lstStyle/>
              <a:p>
                <a:pPr eaLnBrk="0" hangingPunct="0"/>
                <a:r>
                  <a:rPr lang="en-US" sz="2000">
                    <a:sym typeface="Wingdings" pitchFamily="2" charset="2"/>
                  </a:rPr>
                  <a:t></a:t>
                </a:r>
                <a:endParaRPr lang="en-US" sz="2000"/>
              </a:p>
            </p:txBody>
          </p:sp>
        </p:grpSp>
        <p:sp>
          <p:nvSpPr>
            <p:cNvPr id="42" name="Up Arrow 41"/>
            <p:cNvSpPr/>
            <p:nvPr/>
          </p:nvSpPr>
          <p:spPr>
            <a:xfrm>
              <a:off x="7543800" y="5029200"/>
              <a:ext cx="609600" cy="6858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Slide Number Placeholder 45"/>
          <p:cNvSpPr>
            <a:spLocks noGrp="1"/>
          </p:cNvSpPr>
          <p:nvPr>
            <p:ph type="sldNum" sz="quarter" idx="4"/>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checkerboard(down)">
                                      <p:cBhvr>
                                        <p:cTn id="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33400"/>
            <a:r>
              <a:rPr lang="en-US"/>
              <a:t>d) </a:t>
            </a:r>
            <a:r>
              <a:rPr lang="en-US">
                <a:solidFill>
                  <a:schemeClr val="tx1"/>
                </a:solidFill>
              </a:rPr>
              <a:t>RM </a:t>
            </a:r>
            <a:r>
              <a:rPr lang="en-US"/>
              <a:t>Kiểm soát các thay đổi</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12</a:t>
            </a:fld>
            <a:endParaRPr lang="en-US"/>
          </a:p>
        </p:txBody>
      </p:sp>
      <p:grpSp>
        <p:nvGrpSpPr>
          <p:cNvPr id="18" name="Group 17"/>
          <p:cNvGrpSpPr/>
          <p:nvPr/>
        </p:nvGrpSpPr>
        <p:grpSpPr>
          <a:xfrm>
            <a:off x="228600" y="685800"/>
            <a:ext cx="8686800" cy="6100465"/>
            <a:chOff x="228600" y="685800"/>
            <a:chExt cx="8686800" cy="6100465"/>
          </a:xfrm>
        </p:grpSpPr>
        <p:sp>
          <p:nvSpPr>
            <p:cNvPr id="6" name="Rectangle 5"/>
            <p:cNvSpPr/>
            <p:nvPr/>
          </p:nvSpPr>
          <p:spPr>
            <a:xfrm>
              <a:off x="1219200" y="6324600"/>
              <a:ext cx="6966651" cy="461665"/>
            </a:xfrm>
            <a:prstGeom prst="rect">
              <a:avLst/>
            </a:prstGeom>
          </p:spPr>
          <p:txBody>
            <a:bodyPr wrap="none">
              <a:spAutoFit/>
            </a:bodyPr>
            <a:lstStyle/>
            <a:p>
              <a:r>
                <a:rPr lang="en-US" sz="2400">
                  <a:solidFill>
                    <a:srgbClr val="FF0000"/>
                  </a:solidFill>
                </a:rPr>
                <a:t>Software_Requirements, 3rd edition, 2013.pdf: Page 18</a:t>
              </a:r>
            </a:p>
          </p:txBody>
        </p:sp>
        <p:sp>
          <p:nvSpPr>
            <p:cNvPr id="7" name="TextBox 6"/>
            <p:cNvSpPr txBox="1"/>
            <p:nvPr/>
          </p:nvSpPr>
          <p:spPr>
            <a:xfrm>
              <a:off x="609600" y="6019800"/>
              <a:ext cx="8212505" cy="369332"/>
            </a:xfrm>
            <a:prstGeom prst="rect">
              <a:avLst/>
            </a:prstGeom>
            <a:noFill/>
          </p:spPr>
          <p:txBody>
            <a:bodyPr wrap="none" rtlCol="0">
              <a:spAutoFit/>
            </a:bodyPr>
            <a:lstStyle/>
            <a:p>
              <a:r>
                <a:rPr lang="en-US">
                  <a:latin typeface="Arial Unicode MS" pitchFamily="34" charset="-128"/>
                  <a:ea typeface="Arial Unicode MS" pitchFamily="34" charset="-128"/>
                  <a:cs typeface="Arial Unicode MS" pitchFamily="34" charset="-128"/>
                </a:rPr>
                <a:t>Quản lý thay đổi trên yêu cầu hoặc trên PM đều giống nhau: </a:t>
              </a:r>
              <a:r>
                <a:rPr lang="en-US" b="1">
                  <a:solidFill>
                    <a:srgbClr val="0000CC"/>
                  </a:solidFill>
                  <a:latin typeface="Arial Unicode MS" pitchFamily="34" charset="-128"/>
                  <a:ea typeface="Arial Unicode MS" pitchFamily="34" charset="-128"/>
                  <a:cs typeface="Arial Unicode MS" pitchFamily="34" charset="-128"/>
                </a:rPr>
                <a:t>Quản lý cấu hình </a:t>
              </a:r>
            </a:p>
          </p:txBody>
        </p:sp>
        <p:grpSp>
          <p:nvGrpSpPr>
            <p:cNvPr id="17" name="Group 16"/>
            <p:cNvGrpSpPr/>
            <p:nvPr/>
          </p:nvGrpSpPr>
          <p:grpSpPr>
            <a:xfrm>
              <a:off x="228600" y="685800"/>
              <a:ext cx="8686800" cy="5143805"/>
              <a:chOff x="685800" y="729029"/>
              <a:chExt cx="8458200" cy="5143805"/>
            </a:xfrm>
          </p:grpSpPr>
          <p:pic>
            <p:nvPicPr>
              <p:cNvPr id="1026" name="Picture 2"/>
              <p:cNvPicPr>
                <a:picLocks noChangeAspect="1" noChangeArrowheads="1"/>
              </p:cNvPicPr>
              <p:nvPr/>
            </p:nvPicPr>
            <p:blipFill>
              <a:blip r:embed="rId2"/>
              <a:srcRect/>
              <a:stretch>
                <a:fillRect/>
              </a:stretch>
            </p:blipFill>
            <p:spPr bwMode="auto">
              <a:xfrm>
                <a:off x="685800" y="729029"/>
                <a:ext cx="8458200" cy="5143805"/>
              </a:xfrm>
              <a:prstGeom prst="rect">
                <a:avLst/>
              </a:prstGeom>
              <a:noFill/>
              <a:ln w="9525">
                <a:noFill/>
                <a:miter lim="800000"/>
                <a:headEnd/>
                <a:tailEnd/>
              </a:ln>
              <a:effectLst/>
            </p:spPr>
          </p:pic>
          <p:grpSp>
            <p:nvGrpSpPr>
              <p:cNvPr id="16" name="Group 15"/>
              <p:cNvGrpSpPr/>
              <p:nvPr/>
            </p:nvGrpSpPr>
            <p:grpSpPr>
              <a:xfrm>
                <a:off x="6705600" y="1828800"/>
                <a:ext cx="2097380" cy="1886129"/>
                <a:chOff x="6705600" y="1828800"/>
                <a:chExt cx="2097380" cy="1886129"/>
              </a:xfrm>
            </p:grpSpPr>
            <p:grpSp>
              <p:nvGrpSpPr>
                <p:cNvPr id="10" name="Group 9"/>
                <p:cNvGrpSpPr/>
                <p:nvPr/>
              </p:nvGrpSpPr>
              <p:grpSpPr>
                <a:xfrm>
                  <a:off x="6705600" y="2514600"/>
                  <a:ext cx="1195132" cy="1200329"/>
                  <a:chOff x="6705600" y="2514600"/>
                  <a:chExt cx="1195132" cy="1200329"/>
                </a:xfrm>
              </p:grpSpPr>
              <p:sp>
                <p:nvSpPr>
                  <p:cNvPr id="8" name="Flowchart: Multidocument 7"/>
                  <p:cNvSpPr/>
                  <p:nvPr/>
                </p:nvSpPr>
                <p:spPr>
                  <a:xfrm>
                    <a:off x="6705600" y="2514600"/>
                    <a:ext cx="685800" cy="1143000"/>
                  </a:xfrm>
                  <a:prstGeom prst="flowChartMultidocument">
                    <a:avLst/>
                  </a:prstGeom>
                  <a:solidFill>
                    <a:srgbClr val="FFCC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467600" y="2514600"/>
                    <a:ext cx="433132" cy="1200329"/>
                  </a:xfrm>
                  <a:prstGeom prst="rect">
                    <a:avLst/>
                  </a:prstGeom>
                  <a:noFill/>
                </p:spPr>
                <p:txBody>
                  <a:bodyPr wrap="none" rtlCol="0">
                    <a:spAutoFit/>
                  </a:bodyPr>
                  <a:lstStyle/>
                  <a:p>
                    <a:r>
                      <a:rPr lang="en-US"/>
                      <a:t>V1</a:t>
                    </a:r>
                  </a:p>
                  <a:p>
                    <a:r>
                      <a:rPr lang="en-US"/>
                      <a:t>V2</a:t>
                    </a:r>
                  </a:p>
                  <a:p>
                    <a:r>
                      <a:rPr lang="en-US"/>
                      <a:t>V3</a:t>
                    </a:r>
                  </a:p>
                  <a:p>
                    <a:r>
                      <a:rPr lang="en-US"/>
                      <a:t>…</a:t>
                    </a:r>
                  </a:p>
                </p:txBody>
              </p:sp>
            </p:grpSp>
            <p:sp>
              <p:nvSpPr>
                <p:cNvPr id="11" name="Curved Left Arrow 10"/>
                <p:cNvSpPr/>
                <p:nvPr/>
              </p:nvSpPr>
              <p:spPr>
                <a:xfrm>
                  <a:off x="7924800" y="2590800"/>
                  <a:ext cx="228600" cy="3810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urved Left Arrow 11"/>
                <p:cNvSpPr/>
                <p:nvPr/>
              </p:nvSpPr>
              <p:spPr>
                <a:xfrm>
                  <a:off x="7924800" y="2971800"/>
                  <a:ext cx="228600" cy="3810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7315200" y="1828800"/>
                  <a:ext cx="1487780" cy="369332"/>
                </a:xfrm>
                <a:prstGeom prst="rect">
                  <a:avLst/>
                </a:prstGeom>
                <a:noFill/>
              </p:spPr>
              <p:txBody>
                <a:bodyPr wrap="none" rtlCol="0">
                  <a:spAutoFit/>
                </a:bodyPr>
                <a:lstStyle/>
                <a:p>
                  <a:r>
                    <a:rPr lang="en-US"/>
                    <a:t>Track changes</a:t>
                  </a:r>
                </a:p>
              </p:txBody>
            </p:sp>
            <p:cxnSp>
              <p:nvCxnSpPr>
                <p:cNvPr id="15" name="Straight Arrow Connector 14"/>
                <p:cNvCxnSpPr>
                  <a:stCxn id="13" idx="2"/>
                  <a:endCxn id="11" idx="0"/>
                </p:cNvCxnSpPr>
                <p:nvPr/>
              </p:nvCxnSpPr>
              <p:spPr>
                <a:xfrm rot="5400000">
                  <a:off x="7781324" y="2341608"/>
                  <a:ext cx="421243" cy="1342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down)">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solidFill>
                  <a:schemeClr val="tx1"/>
                </a:solidFill>
              </a:rPr>
              <a:t>Dự án:</a:t>
            </a:r>
            <a:r>
              <a:rPr lang="en-US">
                <a:solidFill>
                  <a:srgbClr val="996633"/>
                </a:solidFill>
              </a:rPr>
              <a:t> Giai đoạn tiền dự án</a:t>
            </a:r>
          </a:p>
        </p:txBody>
      </p:sp>
      <p:sp>
        <p:nvSpPr>
          <p:cNvPr id="5124" name="Rectangle 3"/>
          <p:cNvSpPr>
            <a:spLocks noGrp="1" noChangeArrowheads="1"/>
          </p:cNvSpPr>
          <p:nvPr>
            <p:ph idx="1"/>
          </p:nvPr>
        </p:nvSpPr>
        <p:spPr/>
        <p:txBody>
          <a:bodyPr/>
          <a:lstStyle/>
          <a:p>
            <a:r>
              <a:rPr lang="en-US"/>
              <a:t>Tiền dự án (pre-project) Là một tập hợp có hệ thống các việc cần làm để khẳng định các yêu cầu sẽ được cam kết thực hiện (sẽ ghi trong bản hợp đồng) giữa các bên tham gia vào quá trình tạo ra sản phẩm phần mềm.</a:t>
            </a:r>
          </a:p>
          <a:p>
            <a:r>
              <a:rPr lang="en-US"/>
              <a:t>Mục tiêu:</a:t>
            </a:r>
          </a:p>
          <a:p>
            <a:pPr lvl="1"/>
            <a:r>
              <a:rPr lang="en-US"/>
              <a:t>Lập tôn chỉ (charter) và hợp đồng (contract) để khẳng định vai trò và trách nhiệm của các bên tham gia dự án, và các tiêu chí để đánh giá, nghiệm thu cho hợp đồng dự án.</a:t>
            </a:r>
          </a:p>
          <a:p>
            <a:pPr lvl="1"/>
            <a:r>
              <a:rPr lang="en-US"/>
              <a:t>Khẳng định kế hoạch hợp tác thực hiện (Baseline Project Plan, BPP).</a:t>
            </a:r>
          </a:p>
        </p:txBody>
      </p:sp>
      <p:sp>
        <p:nvSpPr>
          <p:cNvPr id="6" name="Slide Number Placeholder 5"/>
          <p:cNvSpPr>
            <a:spLocks noGrp="1"/>
          </p:cNvSpPr>
          <p:nvPr>
            <p:ph type="sldNum" sz="quarter" idx="4"/>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down)">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wipe(down)">
                                      <p:cBhvr>
                                        <p:cTn id="12" dur="500"/>
                                        <p:tgtEl>
                                          <p:spTgt spid="5124">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animEffect transition="in" filter="wipe(down)">
                                      <p:cBhvr>
                                        <p:cTn id="15" dur="500"/>
                                        <p:tgtEl>
                                          <p:spTgt spid="5124">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24">
                                            <p:txEl>
                                              <p:pRg st="3" end="3"/>
                                            </p:txEl>
                                          </p:spTgt>
                                        </p:tgtEl>
                                        <p:attrNameLst>
                                          <p:attrName>style.visibility</p:attrName>
                                        </p:attrNameLst>
                                      </p:cBhvr>
                                      <p:to>
                                        <p:strVal val="visible"/>
                                      </p:to>
                                    </p:set>
                                    <p:animEffect transition="in" filter="wipe(down)">
                                      <p:cBhvr>
                                        <p:cTn id="18" dur="5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rgbClr val="996633"/>
                </a:solidFill>
              </a:rPr>
              <a:t>Project Charter (tôn chỉ)</a:t>
            </a:r>
          </a:p>
        </p:txBody>
      </p:sp>
      <p:sp>
        <p:nvSpPr>
          <p:cNvPr id="5" name="Rectangle 3"/>
          <p:cNvSpPr>
            <a:spLocks noGrp="1" noChangeArrowheads="1"/>
          </p:cNvSpPr>
          <p:nvPr>
            <p:ph idx="1"/>
          </p:nvPr>
        </p:nvSpPr>
        <p:spPr/>
        <p:txBody>
          <a:bodyPr>
            <a:normAutofit/>
          </a:bodyPr>
          <a:lstStyle/>
          <a:p>
            <a:pPr marL="0" indent="-533400">
              <a:buNone/>
            </a:pPr>
            <a:r>
              <a:rPr lang="en-US" sz="2800" b="1">
                <a:solidFill>
                  <a:srgbClr val="FF0000"/>
                </a:solidFill>
                <a:cs typeface="Times New Roman" pitchFamily="18" charset="0"/>
              </a:rPr>
              <a:t>Project charter </a:t>
            </a:r>
            <a:r>
              <a:rPr lang="en-US" sz="2800">
                <a:cs typeface="Times New Roman" pitchFamily="18" charset="0"/>
              </a:rPr>
              <a:t>là tập tài liệu xác định một cách hết sức cơ bản về </a:t>
            </a:r>
            <a:r>
              <a:rPr lang="en-US" sz="2800" u="sng">
                <a:cs typeface="Times New Roman" pitchFamily="18" charset="0"/>
              </a:rPr>
              <a:t>trách nhiệm</a:t>
            </a:r>
            <a:r>
              <a:rPr lang="en-US" sz="2800">
                <a:cs typeface="Times New Roman" pitchFamily="18" charset="0"/>
              </a:rPr>
              <a:t> và </a:t>
            </a:r>
            <a:r>
              <a:rPr lang="en-US" sz="2800" u="sng">
                <a:cs typeface="Times New Roman" pitchFamily="18" charset="0"/>
              </a:rPr>
              <a:t>quyền hạn</a:t>
            </a:r>
            <a:r>
              <a:rPr lang="en-US" sz="2800">
                <a:cs typeface="Times New Roman" pitchFamily="18" charset="0"/>
              </a:rPr>
              <a:t> của dự án </a:t>
            </a:r>
            <a:r>
              <a:rPr lang="en-US">
                <a:cs typeface="Times New Roman" pitchFamily="18" charset="0"/>
              </a:rPr>
              <a:t>và</a:t>
            </a:r>
            <a:r>
              <a:rPr lang="en-US" sz="2800">
                <a:cs typeface="Times New Roman" pitchFamily="18" charset="0"/>
              </a:rPr>
              <a:t> các bên có liên quan.</a:t>
            </a:r>
          </a:p>
          <a:p>
            <a:pPr marL="533400" indent="-533400"/>
            <a:r>
              <a:rPr lang="en-US" sz="2600">
                <a:cs typeface="Times New Roman" pitchFamily="18" charset="0"/>
              </a:rPr>
              <a:t>Nó được các key-persons ( </a:t>
            </a:r>
            <a:r>
              <a:rPr lang="en-US" sz="2600">
                <a:cs typeface="Times New Roman" pitchFamily="18" charset="0"/>
                <a:sym typeface="Symbol"/>
              </a:rPr>
              <a:t> stakeholders) cùng nhau tạo ra </a:t>
            </a:r>
            <a:r>
              <a:rPr lang="en-US" sz="2600">
                <a:cs typeface="Times New Roman" pitchFamily="18" charset="0"/>
              </a:rPr>
              <a:t>để làm </a:t>
            </a:r>
            <a:r>
              <a:rPr lang="en-US" sz="2600" u="sng">
                <a:solidFill>
                  <a:srgbClr val="000099"/>
                </a:solidFill>
                <a:cs typeface="Times New Roman" pitchFamily="18" charset="0"/>
              </a:rPr>
              <a:t>tiên đề cho các hành động phối hợp thực hiện dự án</a:t>
            </a:r>
            <a:r>
              <a:rPr lang="en-US" sz="2600">
                <a:cs typeface="Times New Roman" pitchFamily="18" charset="0"/>
              </a:rPr>
              <a:t>, </a:t>
            </a:r>
            <a:r>
              <a:rPr lang="en-US" sz="2600">
                <a:solidFill>
                  <a:schemeClr val="tx1"/>
                </a:solidFill>
                <a:cs typeface="Times New Roman" pitchFamily="18" charset="0"/>
              </a:rPr>
              <a:t>ie: mọi vấn đề &amp; giải pháp cụ thể đều bắt nguồn từ charter này.</a:t>
            </a:r>
          </a:p>
          <a:p>
            <a:pPr marL="533400" indent="-533400"/>
            <a:r>
              <a:rPr lang="en-US" sz="2600">
                <a:solidFill>
                  <a:schemeClr val="tx1"/>
                </a:solidFill>
                <a:cs typeface="Times New Roman" pitchFamily="18" charset="0"/>
              </a:rPr>
              <a:t>Project charter diễn tả mối quan hệ giữa vấn đề, mục tiêu, giải pháp, lợi ích và kinh phí thực hiện của dự án.</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t>Charter Index</a:t>
            </a:r>
          </a:p>
        </p:txBody>
      </p:sp>
      <p:sp>
        <p:nvSpPr>
          <p:cNvPr id="5" name="Rectangle 3"/>
          <p:cNvSpPr>
            <a:spLocks noGrp="1" noChangeArrowheads="1"/>
          </p:cNvSpPr>
          <p:nvPr>
            <p:ph idx="1"/>
          </p:nvPr>
        </p:nvSpPr>
        <p:spPr/>
        <p:txBody>
          <a:bodyPr>
            <a:normAutofit/>
          </a:bodyPr>
          <a:lstStyle/>
          <a:p>
            <a:pPr marL="533400" indent="-533400">
              <a:buFontTx/>
              <a:buAutoNum type="arabicPeriod"/>
            </a:pPr>
            <a:r>
              <a:rPr lang="en-US" sz="2800">
                <a:solidFill>
                  <a:srgbClr val="000099"/>
                </a:solidFill>
                <a:cs typeface="Times New Roman" pitchFamily="18" charset="0"/>
              </a:rPr>
              <a:t>Những vấn đề</a:t>
            </a:r>
            <a:r>
              <a:rPr lang="en-US" sz="2800">
                <a:cs typeface="Times New Roman" pitchFamily="18" charset="0"/>
              </a:rPr>
              <a:t>, hậu quả và cơ hội khắc phục của tổ chức thụ hưởng.</a:t>
            </a:r>
          </a:p>
          <a:p>
            <a:pPr marL="533400" indent="-533400">
              <a:buFontTx/>
              <a:buAutoNum type="arabicPeriod"/>
            </a:pPr>
            <a:r>
              <a:rPr lang="en-US" sz="2800">
                <a:solidFill>
                  <a:srgbClr val="000099"/>
                </a:solidFill>
                <a:cs typeface="Times New Roman" pitchFamily="18" charset="0"/>
              </a:rPr>
              <a:t>Mục tiêu</a:t>
            </a:r>
            <a:r>
              <a:rPr lang="en-US" sz="2800">
                <a:cs typeface="Times New Roman" pitchFamily="18" charset="0"/>
              </a:rPr>
              <a:t> của dự án  (→ giải quyết vấn đề nào).</a:t>
            </a:r>
            <a:endParaRPr lang="en-US" sz="2800"/>
          </a:p>
          <a:p>
            <a:pPr marL="533400" indent="-533400">
              <a:buFontTx/>
              <a:buAutoNum type="arabicPeriod"/>
            </a:pPr>
            <a:r>
              <a:rPr lang="en-US" sz="2800">
                <a:solidFill>
                  <a:srgbClr val="000099"/>
                </a:solidFill>
                <a:cs typeface="Times New Roman" pitchFamily="18" charset="0"/>
              </a:rPr>
              <a:t>Yêu cầu</a:t>
            </a:r>
            <a:r>
              <a:rPr lang="en-US" sz="2800">
                <a:cs typeface="Times New Roman" pitchFamily="18" charset="0"/>
              </a:rPr>
              <a:t> đối với sản phẩm/dịch vụ của dự án.</a:t>
            </a:r>
            <a:endParaRPr lang="en-US" sz="2800"/>
          </a:p>
          <a:p>
            <a:pPr marL="533400" indent="-533400">
              <a:buFontTx/>
              <a:buAutoNum type="arabicPeriod"/>
            </a:pPr>
            <a:r>
              <a:rPr lang="en-US" sz="2800">
                <a:solidFill>
                  <a:srgbClr val="000099"/>
                </a:solidFill>
                <a:cs typeface="Times New Roman" pitchFamily="18" charset="0"/>
              </a:rPr>
              <a:t>Phương pháp</a:t>
            </a:r>
            <a:r>
              <a:rPr lang="en-US" sz="2800">
                <a:cs typeface="Times New Roman" pitchFamily="18" charset="0"/>
              </a:rPr>
              <a:t> </a:t>
            </a:r>
            <a:r>
              <a:rPr lang="en-US">
                <a:cs typeface="Times New Roman" pitchFamily="18" charset="0"/>
              </a:rPr>
              <a:t>giải quyết</a:t>
            </a:r>
            <a:r>
              <a:rPr lang="en-US" sz="2800">
                <a:cs typeface="Times New Roman" pitchFamily="18" charset="0"/>
              </a:rPr>
              <a:t> yêu cầu</a:t>
            </a:r>
          </a:p>
          <a:p>
            <a:pPr marL="533400" indent="-533400">
              <a:buFontTx/>
              <a:buAutoNum type="arabicPeriod"/>
            </a:pPr>
            <a:r>
              <a:rPr lang="en-US" sz="2800">
                <a:solidFill>
                  <a:srgbClr val="000099"/>
                </a:solidFill>
                <a:cs typeface="Times New Roman" pitchFamily="18" charset="0"/>
              </a:rPr>
              <a:t>Giả định</a:t>
            </a:r>
            <a:r>
              <a:rPr lang="en-US" sz="2800">
                <a:cs typeface="Times New Roman" pitchFamily="18" charset="0"/>
              </a:rPr>
              <a:t> và </a:t>
            </a:r>
            <a:r>
              <a:rPr lang="en-US" sz="2800">
                <a:solidFill>
                  <a:srgbClr val="000099"/>
                </a:solidFill>
                <a:cs typeface="Times New Roman" pitchFamily="18" charset="0"/>
              </a:rPr>
              <a:t>phụ thuộc</a:t>
            </a:r>
            <a:r>
              <a:rPr lang="en-US" sz="2800">
                <a:cs typeface="Times New Roman" pitchFamily="18" charset="0"/>
              </a:rPr>
              <a:t> của phương pháp</a:t>
            </a:r>
          </a:p>
          <a:p>
            <a:pPr marL="533400" indent="-533400">
              <a:buFontTx/>
              <a:buAutoNum type="arabicPeriod"/>
            </a:pPr>
            <a:r>
              <a:rPr lang="en-US" sz="2800">
                <a:cs typeface="Times New Roman" pitchFamily="18" charset="0"/>
              </a:rPr>
              <a:t>Các </a:t>
            </a:r>
            <a:r>
              <a:rPr lang="en-US" sz="2800">
                <a:solidFill>
                  <a:srgbClr val="000099"/>
                </a:solidFill>
                <a:cs typeface="Times New Roman" pitchFamily="18" charset="0"/>
              </a:rPr>
              <a:t>chuyển giao,</a:t>
            </a:r>
            <a:r>
              <a:rPr lang="en-US" sz="2800">
                <a:cs typeface="Times New Roman" pitchFamily="18" charset="0"/>
              </a:rPr>
              <a:t> và </a:t>
            </a:r>
            <a:r>
              <a:rPr lang="en-US" sz="2800">
                <a:solidFill>
                  <a:srgbClr val="000099"/>
                </a:solidFill>
                <a:cs typeface="Times New Roman" pitchFamily="18" charset="0"/>
              </a:rPr>
              <a:t>mốc chuyển giao</a:t>
            </a:r>
            <a:r>
              <a:rPr lang="en-US" sz="2800">
                <a:cs typeface="Times New Roman" pitchFamily="18" charset="0"/>
              </a:rPr>
              <a:t>  </a:t>
            </a:r>
          </a:p>
          <a:p>
            <a:pPr marL="533400" indent="-533400">
              <a:buFontTx/>
              <a:buAutoNum type="arabicPeriod"/>
            </a:pPr>
            <a:r>
              <a:rPr lang="en-US" sz="2800">
                <a:solidFill>
                  <a:srgbClr val="000099"/>
                </a:solidFill>
                <a:cs typeface="Times New Roman" pitchFamily="18" charset="0"/>
              </a:rPr>
              <a:t>Lợi ích</a:t>
            </a:r>
            <a:r>
              <a:rPr lang="en-US" sz="2800">
                <a:cs typeface="Times New Roman" pitchFamily="18" charset="0"/>
              </a:rPr>
              <a:t> từ các chuyển giao</a:t>
            </a:r>
          </a:p>
          <a:p>
            <a:pPr marL="533400" indent="-533400">
              <a:buFontTx/>
              <a:buAutoNum type="arabicPeriod"/>
            </a:pPr>
            <a:r>
              <a:rPr lang="en-US" sz="2800">
                <a:solidFill>
                  <a:srgbClr val="000099"/>
                </a:solidFill>
                <a:cs typeface="Times New Roman" pitchFamily="18" charset="0"/>
              </a:rPr>
              <a:t>Nguồn lực</a:t>
            </a:r>
            <a:r>
              <a:rPr lang="en-US" sz="2800">
                <a:cs typeface="Times New Roman" pitchFamily="18" charset="0"/>
              </a:rPr>
              <a:t> &amp; </a:t>
            </a:r>
            <a:r>
              <a:rPr lang="en-US" sz="2800">
                <a:solidFill>
                  <a:srgbClr val="000099"/>
                </a:solidFill>
                <a:cs typeface="Times New Roman" pitchFamily="18" charset="0"/>
              </a:rPr>
              <a:t>nơi cấp nguồn lực</a:t>
            </a:r>
            <a:r>
              <a:rPr lang="en-US" sz="2800">
                <a:cs typeface="Times New Roman" pitchFamily="18" charset="0"/>
              </a:rPr>
              <a:t> cho dự án</a:t>
            </a:r>
          </a:p>
          <a:p>
            <a:pPr marL="533400" indent="-533400">
              <a:buFontTx/>
              <a:buAutoNum type="arabicPeriod"/>
            </a:pPr>
            <a:r>
              <a:rPr lang="en-US" sz="2800">
                <a:solidFill>
                  <a:srgbClr val="000099"/>
                </a:solidFill>
                <a:cs typeface="Times New Roman" pitchFamily="18" charset="0"/>
              </a:rPr>
              <a:t>Vai trò</a:t>
            </a:r>
            <a:r>
              <a:rPr lang="en-US" sz="2800">
                <a:cs typeface="Times New Roman" pitchFamily="18" charset="0"/>
              </a:rPr>
              <a:t> và </a:t>
            </a:r>
            <a:r>
              <a:rPr lang="en-US" sz="2800">
                <a:solidFill>
                  <a:srgbClr val="000099"/>
                </a:solidFill>
                <a:cs typeface="Times New Roman" pitchFamily="18" charset="0"/>
              </a:rPr>
              <a:t>trách nhiệm</a:t>
            </a:r>
            <a:r>
              <a:rPr lang="en-US" sz="2800">
                <a:cs typeface="Times New Roman" pitchFamily="18" charset="0"/>
              </a:rPr>
              <a:t> của stakeholders đối với dự án (trong đó có nhiệm vụ và quyền hạn của trưởng dự án)</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solidFill>
            <a:schemeClr val="bg1">
              <a:lumMod val="95000"/>
            </a:schemeClr>
          </a:solidFill>
        </p:spPr>
        <p:txBody>
          <a:bodyPr/>
          <a:lstStyle/>
          <a:p>
            <a:r>
              <a:rPr lang="en-US">
                <a:solidFill>
                  <a:schemeClr val="tx1"/>
                </a:solidFill>
              </a:rPr>
              <a:t>Dự án: </a:t>
            </a:r>
            <a:r>
              <a:rPr lang="en-US">
                <a:solidFill>
                  <a:srgbClr val="996633"/>
                </a:solidFill>
              </a:rPr>
              <a:t>Lập hợp đồng</a:t>
            </a:r>
          </a:p>
        </p:txBody>
      </p:sp>
      <p:sp>
        <p:nvSpPr>
          <p:cNvPr id="30723" name="Rectangle 3"/>
          <p:cNvSpPr>
            <a:spLocks noGrp="1" noChangeArrowheads="1"/>
          </p:cNvSpPr>
          <p:nvPr>
            <p:ph idx="1"/>
          </p:nvPr>
        </p:nvSpPr>
        <p:spPr/>
        <p:txBody>
          <a:bodyPr>
            <a:normAutofit/>
          </a:bodyPr>
          <a:lstStyle/>
          <a:p>
            <a:pPr marL="609600" indent="-609600" eaLnBrk="1" hangingPunct="1">
              <a:buFontTx/>
              <a:buAutoNum type="arabicPeriod"/>
            </a:pPr>
            <a:r>
              <a:rPr lang="en-US" sz="2800"/>
              <a:t>Lập bản </a:t>
            </a:r>
            <a:r>
              <a:rPr lang="en-US" sz="2800" b="1">
                <a:solidFill>
                  <a:srgbClr val="000099"/>
                </a:solidFill>
              </a:rPr>
              <a:t>hồ sơ dự thầu </a:t>
            </a:r>
            <a:r>
              <a:rPr lang="en-US" sz="2800"/>
              <a:t>(</a:t>
            </a:r>
            <a:r>
              <a:rPr lang="en-US" sz="2800" b="1">
                <a:solidFill>
                  <a:srgbClr val="FF0000"/>
                </a:solidFill>
              </a:rPr>
              <a:t>proposal</a:t>
            </a:r>
            <a:r>
              <a:rPr lang="en-US" sz="2800" b="1" i="1">
                <a:solidFill>
                  <a:srgbClr val="FF0000"/>
                </a:solidFill>
              </a:rPr>
              <a:t> </a:t>
            </a:r>
            <a:r>
              <a:rPr lang="en-US" sz="2800"/>
              <a:t>) hoặc </a:t>
            </a:r>
            <a:r>
              <a:rPr lang="en-US" sz="2800" b="1">
                <a:solidFill>
                  <a:srgbClr val="FF0000"/>
                </a:solidFill>
              </a:rPr>
              <a:t>phương án sơ bộ</a:t>
            </a:r>
            <a:r>
              <a:rPr lang="en-US" sz="2800"/>
              <a:t> gửi đến khách hàng để hai bên cùng xem xét nội dung yêu cầu &amp; giải pháp trước khi ký hợp đồng.</a:t>
            </a:r>
          </a:p>
          <a:p>
            <a:pPr marL="883920" lvl="1" indent="-609600"/>
            <a:r>
              <a:rPr lang="en-US" sz="2400">
                <a:solidFill>
                  <a:schemeClr val="tx1"/>
                </a:solidFill>
              </a:rPr>
              <a:t>Đây là giai đoạn khảo sát để nhận biết yêu cầu từ hiện trạng thực tế.</a:t>
            </a:r>
          </a:p>
          <a:p>
            <a:pPr marL="609600" indent="-609600" eaLnBrk="1" hangingPunct="1">
              <a:buFontTx/>
              <a:buAutoNum type="arabicPeriod"/>
            </a:pPr>
            <a:r>
              <a:rPr lang="en-US" sz="2800"/>
              <a:t>Lập </a:t>
            </a:r>
            <a:r>
              <a:rPr lang="en-US" sz="2800" b="1">
                <a:solidFill>
                  <a:srgbClr val="000099"/>
                </a:solidFill>
              </a:rPr>
              <a:t>bản hợp đồng dự án </a:t>
            </a:r>
            <a:r>
              <a:rPr lang="en-US" sz="2800"/>
              <a:t>(</a:t>
            </a:r>
            <a:r>
              <a:rPr lang="en-US" sz="2800" b="1">
                <a:solidFill>
                  <a:srgbClr val="FF0000"/>
                </a:solidFill>
              </a:rPr>
              <a:t>contract</a:t>
            </a:r>
            <a:r>
              <a:rPr lang="en-US" sz="2800" b="1" i="1">
                <a:solidFill>
                  <a:srgbClr val="FF0000"/>
                </a:solidFill>
              </a:rPr>
              <a:t> </a:t>
            </a:r>
            <a:r>
              <a:rPr lang="en-US" sz="2800"/>
              <a:t>) sau khi proposal/phương án sơ bộ đã hoàn chỉnh.</a:t>
            </a:r>
          </a:p>
          <a:p>
            <a:pPr marL="609600" indent="-609600">
              <a:buFontTx/>
              <a:buAutoNum type="arabicPeriod"/>
            </a:pPr>
            <a:r>
              <a:rPr lang="en-US" sz="2800"/>
              <a:t>Lập bản </a:t>
            </a:r>
            <a:r>
              <a:rPr lang="en-US" sz="2800" b="1">
                <a:solidFill>
                  <a:srgbClr val="000099"/>
                </a:solidFill>
              </a:rPr>
              <a:t>hợp đồng phụ</a:t>
            </a:r>
            <a:r>
              <a:rPr lang="en-US" sz="2800">
                <a:solidFill>
                  <a:srgbClr val="000099"/>
                </a:solidFill>
              </a:rPr>
              <a:t> </a:t>
            </a:r>
            <a:r>
              <a:rPr lang="en-US" sz="2800"/>
              <a:t>(</a:t>
            </a:r>
            <a:r>
              <a:rPr lang="en-US" sz="2800" b="1">
                <a:solidFill>
                  <a:srgbClr val="FF0000"/>
                </a:solidFill>
              </a:rPr>
              <a:t>sub-contract</a:t>
            </a:r>
            <a:r>
              <a:rPr lang="en-US" sz="2800"/>
              <a:t>) với các đối tác bên ngoài để thực hiện một phần việc được outsource từ dự án (nếu có).</a:t>
            </a:r>
          </a:p>
        </p:txBody>
      </p:sp>
      <p:sp>
        <p:nvSpPr>
          <p:cNvPr id="6" name="Slide Number Placeholder 5"/>
          <p:cNvSpPr>
            <a:spLocks noGrp="1"/>
          </p:cNvSpPr>
          <p:nvPr>
            <p:ph type="sldNum" sz="quarter" idx="4"/>
          </p:nvPr>
        </p:nvSpPr>
        <p:spPr>
          <a:prstGeom prst="rect">
            <a:avLst/>
          </a:prstGeom>
        </p:spPr>
        <p:txBody>
          <a:bodyPr/>
          <a:lstStyle/>
          <a:p>
            <a:fld id="{B6F15528-21DE-4FAA-801E-634DDDAF4B2B}" type="slidenum">
              <a:rPr lang="en-US"/>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checkerboard(across)">
                                      <p:cBhvr>
                                        <p:cTn id="7" dur="500"/>
                                        <p:tgtEl>
                                          <p:spTgt spid="3072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10" dur="500"/>
                                        <p:tgtEl>
                                          <p:spTgt spid="307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15" dur="500"/>
                                        <p:tgtEl>
                                          <p:spTgt spid="307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20"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solidFill>
            <a:schemeClr val="bg1">
              <a:lumMod val="95000"/>
            </a:schemeClr>
          </a:solidFill>
        </p:spPr>
        <p:txBody>
          <a:bodyPr/>
          <a:lstStyle/>
          <a:p>
            <a:r>
              <a:rPr lang="en-US">
                <a:solidFill>
                  <a:srgbClr val="0000CC"/>
                </a:solidFill>
              </a:rPr>
              <a:t>Hồ sơ dự thầu </a:t>
            </a:r>
            <a:r>
              <a:rPr lang="en-US"/>
              <a:t>(proposal)</a:t>
            </a:r>
          </a:p>
        </p:txBody>
      </p:sp>
      <p:sp>
        <p:nvSpPr>
          <p:cNvPr id="18435" name="Rectangle 3"/>
          <p:cNvSpPr>
            <a:spLocks noGrp="1" noChangeArrowheads="1"/>
          </p:cNvSpPr>
          <p:nvPr>
            <p:ph idx="1"/>
          </p:nvPr>
        </p:nvSpPr>
        <p:spPr/>
        <p:txBody>
          <a:bodyPr>
            <a:normAutofit/>
          </a:bodyPr>
          <a:lstStyle/>
          <a:p>
            <a:pPr marL="609600" indent="-609600">
              <a:buFontTx/>
              <a:buAutoNum type="arabicPeriod"/>
              <a:defRPr/>
            </a:pPr>
            <a:r>
              <a:rPr lang="en-US" sz="2800" b="1">
                <a:solidFill>
                  <a:srgbClr val="000099"/>
                </a:solidFill>
              </a:rPr>
              <a:t>Mọi yêu cầu</a:t>
            </a:r>
            <a:r>
              <a:rPr lang="en-US" sz="2800" b="1"/>
              <a:t> </a:t>
            </a:r>
            <a:r>
              <a:rPr lang="en-US" sz="2800"/>
              <a:t>đều phải có phương án khả thi &amp; các phương án được </a:t>
            </a:r>
            <a:r>
              <a:rPr lang="en-US" sz="2800" i="1">
                <a:solidFill>
                  <a:srgbClr val="FF0000"/>
                </a:solidFill>
              </a:rPr>
              <a:t>xem xét từ 2 phía</a:t>
            </a:r>
            <a:r>
              <a:rPr lang="en-US" sz="2800"/>
              <a:t>.</a:t>
            </a:r>
          </a:p>
          <a:p>
            <a:pPr marL="609600" indent="-609600" eaLnBrk="1" hangingPunct="1">
              <a:buFontTx/>
              <a:buAutoNum type="arabicPeriod"/>
              <a:defRPr/>
            </a:pPr>
            <a:r>
              <a:rPr lang="en-US" sz="2800" b="1">
                <a:solidFill>
                  <a:srgbClr val="000099"/>
                </a:solidFill>
              </a:rPr>
              <a:t>Mọi yêu cầu </a:t>
            </a:r>
            <a:r>
              <a:rPr lang="en-US" sz="2800">
                <a:solidFill>
                  <a:srgbClr val="333333"/>
                </a:solidFill>
              </a:rPr>
              <a:t>được </a:t>
            </a:r>
            <a:r>
              <a:rPr lang="en-US" sz="2800" i="1">
                <a:solidFill>
                  <a:srgbClr val="FF0000"/>
                </a:solidFill>
              </a:rPr>
              <a:t>nêu rõ và lập tài liệu</a:t>
            </a:r>
            <a:r>
              <a:rPr lang="en-US" sz="2800">
                <a:solidFill>
                  <a:srgbClr val="FF0000"/>
                </a:solidFill>
              </a:rPr>
              <a:t> </a:t>
            </a:r>
            <a:r>
              <a:rPr lang="en-US" sz="2800">
                <a:solidFill>
                  <a:srgbClr val="333333"/>
                </a:solidFill>
              </a:rPr>
              <a:t> (cho từng phiên bản, để có thể thay đổi).</a:t>
            </a:r>
            <a:endParaRPr lang="en-US" sz="2800" b="1" i="1">
              <a:solidFill>
                <a:srgbClr val="333333"/>
              </a:solidFill>
            </a:endParaRPr>
          </a:p>
          <a:p>
            <a:pPr marL="609600" indent="-609600" eaLnBrk="1" hangingPunct="1">
              <a:buFontTx/>
              <a:buAutoNum type="arabicPeriod"/>
              <a:defRPr/>
            </a:pPr>
            <a:r>
              <a:rPr lang="en-US" sz="2800" b="1">
                <a:solidFill>
                  <a:srgbClr val="000099"/>
                </a:solidFill>
              </a:rPr>
              <a:t>Thiết lập quan hệ</a:t>
            </a:r>
            <a:r>
              <a:rPr lang="en-US" sz="2800"/>
              <a:t> giữa khách hàng &amp; dự án để hợp tác thực hiện, gồm</a:t>
            </a:r>
          </a:p>
          <a:p>
            <a:pPr marL="990600" lvl="1" indent="-533400" eaLnBrk="1" hangingPunct="1">
              <a:buFont typeface="+mj-lt"/>
              <a:buAutoNum type="arabicPeriod"/>
              <a:defRPr/>
            </a:pPr>
            <a:r>
              <a:rPr lang="en-US" i="1">
                <a:solidFill>
                  <a:schemeClr val="tx1"/>
                </a:solidFill>
              </a:rPr>
              <a:t>Thiết lập các </a:t>
            </a:r>
            <a:r>
              <a:rPr lang="en-US" b="1" i="1">
                <a:solidFill>
                  <a:schemeClr val="tx1"/>
                </a:solidFill>
              </a:rPr>
              <a:t>kênh thông tin </a:t>
            </a:r>
            <a:r>
              <a:rPr lang="en-US" i="1">
                <a:solidFill>
                  <a:schemeClr val="tx1"/>
                </a:solidFill>
              </a:rPr>
              <a:t>liên lạc;</a:t>
            </a:r>
          </a:p>
          <a:p>
            <a:pPr marL="990600" lvl="1" indent="-533400">
              <a:buFont typeface="+mj-lt"/>
              <a:buAutoNum type="arabicPeriod"/>
              <a:defRPr/>
            </a:pPr>
            <a:r>
              <a:rPr lang="en-US" i="1">
                <a:solidFill>
                  <a:schemeClr val="tx1"/>
                </a:solidFill>
              </a:rPr>
              <a:t>Cách thức nêu </a:t>
            </a:r>
            <a:r>
              <a:rPr lang="en-US" b="1" i="1">
                <a:solidFill>
                  <a:schemeClr val="tx1"/>
                </a:solidFill>
              </a:rPr>
              <a:t>yêu cầu </a:t>
            </a:r>
            <a:r>
              <a:rPr lang="en-US" i="1">
                <a:solidFill>
                  <a:schemeClr val="tx1"/>
                </a:solidFill>
              </a:rPr>
              <a:t>&amp; </a:t>
            </a:r>
            <a:r>
              <a:rPr lang="en-US" b="1" i="1">
                <a:solidFill>
                  <a:schemeClr val="tx1"/>
                </a:solidFill>
              </a:rPr>
              <a:t>thay đổi </a:t>
            </a:r>
            <a:r>
              <a:rPr lang="en-US" i="1">
                <a:solidFill>
                  <a:schemeClr val="tx1"/>
                </a:solidFill>
              </a:rPr>
              <a:t>yêu cầu;</a:t>
            </a:r>
          </a:p>
          <a:p>
            <a:pPr marL="990600" lvl="1" indent="-533400" eaLnBrk="1" hangingPunct="1">
              <a:buFont typeface="+mj-lt"/>
              <a:buAutoNum type="arabicPeriod"/>
              <a:defRPr/>
            </a:pPr>
            <a:r>
              <a:rPr lang="en-US" i="1">
                <a:solidFill>
                  <a:schemeClr val="tx1"/>
                </a:solidFill>
              </a:rPr>
              <a:t>Cách thức </a:t>
            </a:r>
            <a:r>
              <a:rPr lang="en-US" b="1" i="1">
                <a:solidFill>
                  <a:schemeClr val="tx1"/>
                </a:solidFill>
              </a:rPr>
              <a:t>chuyển giao </a:t>
            </a:r>
            <a:r>
              <a:rPr lang="en-US" i="1">
                <a:solidFill>
                  <a:schemeClr val="tx1"/>
                </a:solidFill>
              </a:rPr>
              <a:t>và tiêu chí đánh giá;</a:t>
            </a:r>
          </a:p>
          <a:p>
            <a:pPr marL="990600" lvl="1" indent="-533400" eaLnBrk="1" hangingPunct="1">
              <a:buFont typeface="+mj-lt"/>
              <a:buAutoNum type="arabicPeriod"/>
              <a:defRPr/>
            </a:pPr>
            <a:r>
              <a:rPr lang="en-US" i="1">
                <a:solidFill>
                  <a:schemeClr val="tx1"/>
                </a:solidFill>
              </a:rPr>
              <a:t>Cách thức </a:t>
            </a:r>
            <a:r>
              <a:rPr lang="en-US" b="1" i="1">
                <a:solidFill>
                  <a:schemeClr val="tx1"/>
                </a:solidFill>
              </a:rPr>
              <a:t>kiểm thử </a:t>
            </a:r>
            <a:r>
              <a:rPr lang="en-US" i="1">
                <a:solidFill>
                  <a:schemeClr val="tx1"/>
                </a:solidFill>
              </a:rPr>
              <a:t>và thông báo lỗi;</a:t>
            </a:r>
          </a:p>
          <a:p>
            <a:pPr marL="990600" lvl="1" indent="-533400" eaLnBrk="1" hangingPunct="1">
              <a:buFont typeface="+mj-lt"/>
              <a:buAutoNum type="arabicPeriod"/>
              <a:defRPr/>
            </a:pPr>
            <a:r>
              <a:rPr lang="en-US" i="1">
                <a:solidFill>
                  <a:schemeClr val="tx1"/>
                </a:solidFill>
              </a:rPr>
              <a:t>Cách kết thúc từng giai đoạn (nghiệm thu).</a:t>
            </a:r>
          </a:p>
        </p:txBody>
      </p:sp>
      <p:sp>
        <p:nvSpPr>
          <p:cNvPr id="6" name="Slide Number Placeholder 5"/>
          <p:cNvSpPr>
            <a:spLocks noGrp="1"/>
          </p:cNvSpPr>
          <p:nvPr>
            <p:ph type="sldNum" sz="quarter" idx="4"/>
          </p:nvPr>
        </p:nvSpPr>
        <p:spPr>
          <a:prstGeom prst="rect">
            <a:avLst/>
          </a:prstGeom>
        </p:spPr>
        <p:txBody>
          <a:bodyPr/>
          <a:lstStyle/>
          <a:p>
            <a:fld id="{B6F15528-21DE-4FAA-801E-634DDDAF4B2B}" type="slidenum">
              <a:rPr lang="en-US"/>
              <a:pPr/>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lide(fromBottom)">
                                      <p:cBhvr>
                                        <p:cTn id="7" dur="500">
                                          <p:stCondLst>
                                            <p:cond delay="0"/>
                                          </p:stCondLst>
                                        </p:cTn>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slide(fromBottom)">
                                      <p:cBhvr>
                                        <p:cTn id="12" dur="500">
                                          <p:stCondLst>
                                            <p:cond delay="0"/>
                                          </p:stCondLst>
                                        </p:cTn>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slide(fromBottom)">
                                      <p:cBhvr>
                                        <p:cTn id="17" dur="500">
                                          <p:stCondLst>
                                            <p:cond delay="0"/>
                                          </p:stCondLst>
                                        </p:cTn>
                                        <p:tgtEl>
                                          <p:spTgt spid="18435">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slide(fromBottom)">
                                      <p:cBhvr>
                                        <p:cTn id="20" dur="500">
                                          <p:stCondLst>
                                            <p:cond delay="0"/>
                                          </p:stCondLst>
                                        </p:cTn>
                                        <p:tgtEl>
                                          <p:spTgt spid="18435">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slide(fromBottom)">
                                      <p:cBhvr>
                                        <p:cTn id="23" dur="500">
                                          <p:stCondLst>
                                            <p:cond delay="0"/>
                                          </p:stCondLst>
                                        </p:cTn>
                                        <p:tgtEl>
                                          <p:spTgt spid="18435">
                                            <p:txEl>
                                              <p:pRg st="4" end="4"/>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8435">
                                            <p:txEl>
                                              <p:pRg st="5" end="5"/>
                                            </p:txEl>
                                          </p:spTgt>
                                        </p:tgtEl>
                                        <p:attrNameLst>
                                          <p:attrName>style.visibility</p:attrName>
                                        </p:attrNameLst>
                                      </p:cBhvr>
                                      <p:to>
                                        <p:strVal val="visible"/>
                                      </p:to>
                                    </p:set>
                                    <p:animEffect transition="in" filter="slide(fromBottom)">
                                      <p:cBhvr>
                                        <p:cTn id="26" dur="500">
                                          <p:stCondLst>
                                            <p:cond delay="0"/>
                                          </p:stCondLst>
                                        </p:cTn>
                                        <p:tgtEl>
                                          <p:spTgt spid="18435">
                                            <p:txEl>
                                              <p:pRg st="5" end="5"/>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animEffect transition="in" filter="slide(fromBottom)">
                                      <p:cBhvr>
                                        <p:cTn id="29" dur="500">
                                          <p:stCondLst>
                                            <p:cond delay="0"/>
                                          </p:stCondLst>
                                        </p:cTn>
                                        <p:tgtEl>
                                          <p:spTgt spid="18435">
                                            <p:txEl>
                                              <p:pRg st="6" end="6"/>
                                            </p:txEl>
                                          </p:spTgt>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slide(fromBottom)">
                                      <p:cBhvr>
                                        <p:cTn id="32" dur="500">
                                          <p:stCondLst>
                                            <p:cond delay="0"/>
                                          </p:stCondLst>
                                        </p:cTn>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solidFill>
                  <a:srgbClr val="0000CC"/>
                </a:solidFill>
              </a:rPr>
              <a:t>Hợp đồng </a:t>
            </a:r>
            <a:r>
              <a:rPr lang="en-US"/>
              <a:t>(contract)</a:t>
            </a:r>
          </a:p>
        </p:txBody>
      </p:sp>
      <p:sp>
        <p:nvSpPr>
          <p:cNvPr id="19459" name="Rectangle 3"/>
          <p:cNvSpPr>
            <a:spLocks noGrp="1" noChangeArrowheads="1"/>
          </p:cNvSpPr>
          <p:nvPr>
            <p:ph idx="1"/>
          </p:nvPr>
        </p:nvSpPr>
        <p:spPr/>
        <p:txBody>
          <a:bodyPr/>
          <a:lstStyle/>
          <a:p>
            <a:r>
              <a:rPr lang="en-US"/>
              <a:t>Hợp đồng ghi rõ nhiệm vụ của các bên liên quan và điều khoản thi hành.</a:t>
            </a:r>
          </a:p>
          <a:p>
            <a:pPr lvl="1"/>
            <a:r>
              <a:rPr lang="en-US"/>
              <a:t>Những điều cần biết về hợp đồng dự án (yêu cầu chi tiết cho sản phẩm, mong muốn, giải pháp, kinh phí…) đều được thể hiện trong bản hợp đồng hoặc </a:t>
            </a:r>
            <a:r>
              <a:rPr lang="en-US">
                <a:solidFill>
                  <a:schemeClr val="accent2">
                    <a:lumMod val="75000"/>
                  </a:schemeClr>
                </a:solidFill>
              </a:rPr>
              <a:t>phụ lục hợp đồng</a:t>
            </a:r>
            <a:r>
              <a:rPr lang="en-US"/>
              <a:t>.</a:t>
            </a:r>
          </a:p>
          <a:p>
            <a:r>
              <a:rPr lang="en-US"/>
              <a:t>Mọi sự thay đổi cần thiết trong hợp đồng đã ký đều phải được thảo luận và đồng ý giữa các bên.</a:t>
            </a:r>
          </a:p>
        </p:txBody>
      </p:sp>
      <p:sp>
        <p:nvSpPr>
          <p:cNvPr id="6" name="Slide Number Placeholder 5"/>
          <p:cNvSpPr>
            <a:spLocks noGrp="1"/>
          </p:cNvSpPr>
          <p:nvPr>
            <p:ph type="sldNum" sz="quarter" idx="4"/>
          </p:nvPr>
        </p:nvSpPr>
        <p:spPr/>
        <p:txBody>
          <a:bodyPr/>
          <a:lstStyle/>
          <a:p>
            <a:fld id="{B6F15528-21DE-4FAA-801E-634DDDAF4B2B}"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533400" y="533400"/>
            <a:ext cx="8077200" cy="6100465"/>
            <a:chOff x="533400" y="533400"/>
            <a:chExt cx="8077200" cy="6100465"/>
          </a:xfrm>
        </p:grpSpPr>
        <p:sp>
          <p:nvSpPr>
            <p:cNvPr id="5" name="Title 1"/>
            <p:cNvSpPr txBox="1">
              <a:spLocks/>
            </p:cNvSpPr>
            <p:nvPr/>
          </p:nvSpPr>
          <p:spPr>
            <a:xfrm>
              <a:off x="533400" y="533400"/>
              <a:ext cx="8077200" cy="1295400"/>
            </a:xfrm>
            <a:prstGeom prst="rect">
              <a:avLst/>
            </a:prstGeom>
            <a:noFill/>
            <a:ln>
              <a:noFill/>
            </a:ln>
          </p:spPr>
          <p:txBody>
            <a:bodyPr anchor="ctr" anchorCtr="0"/>
            <a:lstStyle>
              <a:lvl1pPr>
                <a:defRPr sz="3200" b="1" i="0" baseline="0">
                  <a:solidFill>
                    <a:schemeClr val="bg1"/>
                  </a:solidFill>
                  <a:latin typeface="Arial Unicode MS" pitchFamily="34" charset="-128"/>
                  <a:ea typeface="Arial Unicode MS" pitchFamily="34" charset="-128"/>
                  <a:cs typeface="Arial Unicode MS" pitchFamily="34" charset="-128"/>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Đảm bảo chất lượng phần mềm</a:t>
              </a:r>
              <a:br>
                <a:rPr kumimoji="0" lang="en-US" sz="4000" b="1"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br>
              <a:r>
                <a:rPr kumimoji="0" lang="en-US" sz="4000" b="1" i="0" u="none" strike="noStrike" kern="1200" cap="none" spc="0" normalizeH="0" baseline="0" noProof="0">
                  <a:ln>
                    <a:noFill/>
                  </a:ln>
                  <a:solidFill>
                    <a:srgbClr val="FF0000"/>
                  </a:solidFill>
                  <a:effectLst/>
                  <a:uLnTx/>
                  <a:uFillTx/>
                  <a:latin typeface="Arial Unicode MS" pitchFamily="34" charset="-128"/>
                  <a:ea typeface="Arial Unicode MS" pitchFamily="34" charset="-128"/>
                  <a:cs typeface="Arial Unicode MS" pitchFamily="34" charset="-128"/>
                </a:rPr>
                <a:t>Software Quality Assurance</a:t>
              </a:r>
            </a:p>
          </p:txBody>
        </p:sp>
        <p:sp>
          <p:nvSpPr>
            <p:cNvPr id="6" name="Subtitle 2"/>
            <p:cNvSpPr txBox="1">
              <a:spLocks/>
            </p:cNvSpPr>
            <p:nvPr/>
          </p:nvSpPr>
          <p:spPr>
            <a:xfrm>
              <a:off x="533400" y="4191000"/>
              <a:ext cx="8001000" cy="1905000"/>
            </a:xfrm>
            <a:prstGeom prst="rect">
              <a:avLst/>
            </a:prstGeom>
          </p:spPr>
          <p:txBody>
            <a:bodyPr vert="horz" lIns="91440" tIns="45720" rIns="91440" bIns="45720" rtlCol="0" anchor="ctr">
              <a:noAutofit/>
            </a:bodyPr>
            <a:lstStyle>
              <a:lvl1pPr marL="0" indent="0" algn="l">
                <a:buNone/>
                <a:defRPr sz="2800" baseline="0">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Nguyễn Anh Hào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Khoa CNTT2, Học viện Công Nghệ BCVT Tp.HCM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nahao@ptithcm.edu.vn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a:ln>
                    <a:noFill/>
                  </a:ln>
                  <a:solidFill>
                    <a:schemeClr val="tx1"/>
                  </a:solidFill>
                  <a:effectLst/>
                  <a:uLnTx/>
                  <a:uFillTx/>
                  <a:latin typeface="Arial Unicode MS" pitchFamily="34" charset="-128"/>
                  <a:ea typeface="Arial Unicode MS" pitchFamily="34" charset="-128"/>
                  <a:cs typeface="Arial Unicode MS" pitchFamily="34" charset="-128"/>
                </a:rPr>
                <a:t>0913609730</a:t>
              </a:r>
            </a:p>
          </p:txBody>
        </p:sp>
        <p:sp>
          <p:nvSpPr>
            <p:cNvPr id="7" name="TextBox 6"/>
            <p:cNvSpPr txBox="1"/>
            <p:nvPr/>
          </p:nvSpPr>
          <p:spPr>
            <a:xfrm>
              <a:off x="3581400" y="1905000"/>
              <a:ext cx="1518364" cy="584775"/>
            </a:xfrm>
            <a:prstGeom prst="rect">
              <a:avLst/>
            </a:prstGeom>
            <a:noFill/>
          </p:spPr>
          <p:txBody>
            <a:bodyPr wrap="none" rtlCol="0">
              <a:spAutoFit/>
            </a:bodyPr>
            <a:lstStyle/>
            <a:p>
              <a:r>
                <a:rPr lang="en-US" sz="3200">
                  <a:latin typeface="Arial Unicode MS" pitchFamily="34" charset="-128"/>
                  <a:ea typeface="Arial Unicode MS" pitchFamily="34" charset="-128"/>
                  <a:cs typeface="Arial Unicode MS" pitchFamily="34" charset="-128"/>
                  <a:sym typeface="Wingdings"/>
                </a:rPr>
                <a:t>  </a:t>
              </a:r>
              <a:endParaRPr lang="en-US" sz="3200">
                <a:latin typeface="Arial Unicode MS" pitchFamily="34" charset="-128"/>
                <a:ea typeface="Arial Unicode MS" pitchFamily="34" charset="-128"/>
                <a:cs typeface="Arial Unicode MS" pitchFamily="34" charset="-128"/>
              </a:endParaRPr>
            </a:p>
          </p:txBody>
        </p:sp>
        <p:sp>
          <p:nvSpPr>
            <p:cNvPr id="8" name="Rectangle 7"/>
            <p:cNvSpPr/>
            <p:nvPr/>
          </p:nvSpPr>
          <p:spPr>
            <a:xfrm>
              <a:off x="2895600" y="6172200"/>
              <a:ext cx="3471143" cy="461665"/>
            </a:xfrm>
            <a:prstGeom prst="rect">
              <a:avLst/>
            </a:prstGeom>
          </p:spPr>
          <p:txBody>
            <a:bodyPr wrap="none">
              <a:spAutoFit/>
            </a:bodyPr>
            <a:lstStyle/>
            <a:p>
              <a:pPr algn="ctr"/>
              <a:r>
                <a:rPr lang="en-US" sz="2400">
                  <a:latin typeface="Tahoma" pitchFamily="34" charset="0"/>
                  <a:ea typeface="Tahoma" pitchFamily="34" charset="0"/>
                  <a:cs typeface="Tahoma" pitchFamily="34" charset="0"/>
                </a:rPr>
                <a:t>Tài liệu môn học – 2019</a:t>
              </a:r>
            </a:p>
          </p:txBody>
        </p:sp>
        <p:sp>
          <p:nvSpPr>
            <p:cNvPr id="9" name="Rectangle 8"/>
            <p:cNvSpPr/>
            <p:nvPr/>
          </p:nvSpPr>
          <p:spPr>
            <a:xfrm>
              <a:off x="533400" y="2734270"/>
              <a:ext cx="8077200" cy="923330"/>
            </a:xfrm>
            <a:prstGeom prst="rect">
              <a:avLst/>
            </a:prstGeom>
            <a:noFill/>
          </p:spPr>
          <p:txBody>
            <a:bodyPr wrap="square" lIns="91440" tIns="45720" rIns="91440" bIns="45720">
              <a:spAutoFit/>
            </a:bodyPr>
            <a:lstStyle/>
            <a:p>
              <a:pPr algn="ctr"/>
              <a:r>
                <a:rPr lang="en-US" sz="5400" b="1">
                  <a:ln w="17780" cmpd="sng">
                    <a:solidFill>
                      <a:srgbClr val="FFFFFF"/>
                    </a:solidFill>
                    <a:prstDash val="solid"/>
                    <a:miter lim="800000"/>
                  </a:ln>
                  <a:solidFill>
                    <a:srgbClr val="996633"/>
                  </a:solidFill>
                  <a:effectLst>
                    <a:outerShdw blurRad="50800" algn="tl" rotWithShape="0">
                      <a:srgbClr val="000000"/>
                    </a:outerShdw>
                  </a:effectLst>
                </a:rPr>
                <a:t>3. Ứ</a:t>
              </a:r>
              <a:r>
                <a:rPr lang="en-US" sz="5400" b="1" cap="none" spc="0">
                  <a:ln w="17780" cmpd="sng">
                    <a:solidFill>
                      <a:srgbClr val="FFFFFF"/>
                    </a:solidFill>
                    <a:prstDash val="solid"/>
                    <a:miter lim="800000"/>
                  </a:ln>
                  <a:solidFill>
                    <a:srgbClr val="996633"/>
                  </a:solidFill>
                  <a:effectLst>
                    <a:outerShdw blurRad="50800" algn="tl" rotWithShape="0">
                      <a:srgbClr val="000000"/>
                    </a:outerShdw>
                  </a:effectLst>
                </a:rPr>
                <a:t>ng xử với yêu cầu</a:t>
              </a:r>
            </a:p>
          </p:txBody>
        </p:sp>
      </p:grpSp>
    </p:spTree>
  </p:cSld>
  <p:clrMapOvr>
    <a:masterClrMapping/>
  </p:clrMapOvr>
  <p:transition advTm="4999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3000" fill="hold"/>
                                        <p:tgtEl>
                                          <p:spTgt spid="10"/>
                                        </p:tgtEl>
                                        <p:attrNameLst>
                                          <p:attrName>ppt_x</p:attrName>
                                        </p:attrNameLst>
                                      </p:cBhvr>
                                      <p:tavLst>
                                        <p:tav tm="0">
                                          <p:val>
                                            <p:strVal val="#ppt_x-.2"/>
                                          </p:val>
                                        </p:tav>
                                        <p:tav tm="100000">
                                          <p:val>
                                            <p:strVal val="#ppt_x"/>
                                          </p:val>
                                        </p:tav>
                                      </p:tavLst>
                                    </p:anim>
                                    <p:anim calcmode="lin" valueType="num">
                                      <p:cBhvr>
                                        <p:cTn id="8" dur="3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3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8000"/>
                </a:solidFill>
              </a:rPr>
              <a:t>2. Phát triển yêu cầu (RD)</a:t>
            </a:r>
          </a:p>
        </p:txBody>
      </p:sp>
      <p:sp>
        <p:nvSpPr>
          <p:cNvPr id="3" name="Content Placeholder 2"/>
          <p:cNvSpPr>
            <a:spLocks noGrp="1"/>
          </p:cNvSpPr>
          <p:nvPr>
            <p:ph idx="1"/>
          </p:nvPr>
        </p:nvSpPr>
        <p:spPr>
          <a:xfrm>
            <a:off x="228600" y="685800"/>
            <a:ext cx="8915400" cy="5791200"/>
          </a:xfrm>
        </p:spPr>
        <p:txBody>
          <a:bodyPr>
            <a:normAutofit/>
          </a:bodyPr>
          <a:lstStyle/>
          <a:p>
            <a:pPr marL="514350" indent="-514350">
              <a:buFont typeface="+mj-lt"/>
              <a:buAutoNum type="alphaLcParenR"/>
            </a:pPr>
            <a:r>
              <a:rPr lang="en-US" sz="2800" b="1">
                <a:solidFill>
                  <a:srgbClr val="0000CC"/>
                </a:solidFill>
              </a:rPr>
              <a:t> </a:t>
            </a:r>
            <a:r>
              <a:rPr lang="en-US" sz="2800" b="1" u="sng">
                <a:solidFill>
                  <a:srgbClr val="FF0000"/>
                </a:solidFill>
              </a:rPr>
              <a:t>Thấu hiểu</a:t>
            </a:r>
            <a:r>
              <a:rPr lang="en-US" sz="2800" b="1">
                <a:solidFill>
                  <a:srgbClr val="0000CC"/>
                </a:solidFill>
              </a:rPr>
              <a:t> yêu cầu đ/v phần mềm</a:t>
            </a:r>
          </a:p>
          <a:p>
            <a:pPr lvl="1"/>
            <a:r>
              <a:rPr lang="en-US" sz="2400"/>
              <a:t>Khám phá những </a:t>
            </a:r>
            <a:r>
              <a:rPr lang="en-US" sz="2400">
                <a:solidFill>
                  <a:srgbClr val="FF0000"/>
                </a:solidFill>
              </a:rPr>
              <a:t>mong muốn</a:t>
            </a:r>
            <a:r>
              <a:rPr lang="en-US" sz="2400"/>
              <a:t> về phần mềm theo </a:t>
            </a:r>
            <a:r>
              <a:rPr lang="en-US" sz="2400">
                <a:solidFill>
                  <a:srgbClr val="FF0000"/>
                </a:solidFill>
              </a:rPr>
              <a:t>quan điểm hệ thống</a:t>
            </a:r>
            <a:r>
              <a:rPr lang="en-US" sz="2400"/>
              <a:t> trong </a:t>
            </a:r>
            <a:r>
              <a:rPr lang="en-US" sz="2400">
                <a:solidFill>
                  <a:schemeClr val="tx1"/>
                </a:solidFill>
              </a:rPr>
              <a:t>suốt chu kỳ sống </a:t>
            </a:r>
            <a:r>
              <a:rPr lang="en-US" sz="2400"/>
              <a:t>của nó.</a:t>
            </a:r>
          </a:p>
          <a:p>
            <a:pPr marL="514350" indent="-533400">
              <a:lnSpc>
                <a:spcPct val="110000"/>
              </a:lnSpc>
              <a:buFont typeface="+mj-lt"/>
              <a:buAutoNum type="alphaLcParenR" startAt="2"/>
            </a:pPr>
            <a:r>
              <a:rPr lang="en-US" sz="2800" b="1" u="sng">
                <a:solidFill>
                  <a:srgbClr val="FF0000"/>
                </a:solidFill>
              </a:rPr>
              <a:t>Chi tiết hóa</a:t>
            </a:r>
            <a:r>
              <a:rPr lang="en-US" sz="2800" b="1">
                <a:solidFill>
                  <a:srgbClr val="0000CC"/>
                </a:solidFill>
              </a:rPr>
              <a:t> yêu cầu thành đặc tả cho PM</a:t>
            </a:r>
          </a:p>
          <a:p>
            <a:pPr lvl="1"/>
            <a:r>
              <a:rPr lang="en-US" sz="2400">
                <a:solidFill>
                  <a:schemeClr val="tx1"/>
                </a:solidFill>
              </a:rPr>
              <a:t>“</a:t>
            </a:r>
            <a:r>
              <a:rPr lang="en-US" sz="2400" i="1">
                <a:solidFill>
                  <a:schemeClr val="tx1"/>
                </a:solidFill>
              </a:rPr>
              <a:t>Requirements allocation and flow-down</a:t>
            </a:r>
            <a:r>
              <a:rPr lang="en-US" sz="2400">
                <a:solidFill>
                  <a:schemeClr val="tx1"/>
                </a:solidFill>
              </a:rPr>
              <a:t>”: </a:t>
            </a:r>
            <a:r>
              <a:rPr lang="en-US" sz="2400"/>
              <a:t>phiên dịch yêu cầu đ/v PM (nhìn từ quan điểm sử dụng) thành đặc tả sản phẩm, thiết kế, lập trình, kiểm thử,.. (quan điểm xây dựng, tạo sản phẩm)</a:t>
            </a:r>
          </a:p>
          <a:p>
            <a:pPr marL="514350" indent="-533400">
              <a:lnSpc>
                <a:spcPct val="110000"/>
              </a:lnSpc>
              <a:buFont typeface="+mj-lt"/>
              <a:buAutoNum type="alphaLcParenR" startAt="3"/>
            </a:pPr>
            <a:r>
              <a:rPr lang="en-US" sz="2800" b="1">
                <a:solidFill>
                  <a:srgbClr val="0000CC"/>
                </a:solidFill>
              </a:rPr>
              <a:t>Phân tích và </a:t>
            </a:r>
            <a:r>
              <a:rPr lang="en-US" sz="2800" b="1" u="sng">
                <a:solidFill>
                  <a:srgbClr val="FF0000"/>
                </a:solidFill>
              </a:rPr>
              <a:t>kiểm chứng</a:t>
            </a:r>
            <a:r>
              <a:rPr lang="en-US" sz="2800" b="1">
                <a:solidFill>
                  <a:srgbClr val="0000CC"/>
                </a:solidFill>
              </a:rPr>
              <a:t> các đặc tả</a:t>
            </a:r>
          </a:p>
          <a:p>
            <a:pPr marL="914400" lvl="1" indent="-457200">
              <a:buFont typeface="+mj-lt"/>
              <a:buAutoNum type="arabicPeriod"/>
            </a:pPr>
            <a:r>
              <a:rPr lang="en-US" sz="2400"/>
              <a:t>Mô phỏng môi trường vận hành, phân tích các tình huống cần sử dụng phần mềm (</a:t>
            </a:r>
            <a:r>
              <a:rPr lang="en-US" sz="2400">
                <a:solidFill>
                  <a:srgbClr val="FF0000"/>
                </a:solidFill>
              </a:rPr>
              <a:t>bằng prototype hoặc user story</a:t>
            </a:r>
            <a:r>
              <a:rPr lang="en-US" sz="2400"/>
              <a:t>);</a:t>
            </a:r>
          </a:p>
          <a:p>
            <a:pPr marL="914400" lvl="1" indent="-457200">
              <a:buFont typeface="+mj-lt"/>
              <a:buAutoNum type="arabicPeriod"/>
            </a:pPr>
            <a:r>
              <a:rPr lang="en-US" sz="2400"/>
              <a:t>Chỉ ra sự phù hợp của bản thiết kế PM với các môi trường nghiệp vụ, vận hành, phát triển của nó.</a:t>
            </a:r>
          </a:p>
        </p:txBody>
      </p:sp>
      <p:sp>
        <p:nvSpPr>
          <p:cNvPr id="4" name="Rectangle 3"/>
          <p:cNvSpPr/>
          <p:nvPr/>
        </p:nvSpPr>
        <p:spPr>
          <a:xfrm>
            <a:off x="2571736" y="6412468"/>
            <a:ext cx="4297395" cy="369332"/>
          </a:xfrm>
          <a:prstGeom prst="rect">
            <a:avLst/>
          </a:prstGeom>
        </p:spPr>
        <p:txBody>
          <a:bodyPr wrap="none">
            <a:spAutoFit/>
          </a:bodyPr>
          <a:lstStyle/>
          <a:p>
            <a:r>
              <a:rPr lang="en-US">
                <a:solidFill>
                  <a:srgbClr val="FF0000"/>
                </a:solidFill>
              </a:rPr>
              <a:t>CMMI DEV-V1.3 (2010).pdf Page 341 &amp; 325</a:t>
            </a:r>
          </a:p>
        </p:txBody>
      </p:sp>
      <p:sp>
        <p:nvSpPr>
          <p:cNvPr id="6" name="Slide Number Placeholder 5"/>
          <p:cNvSpPr>
            <a:spLocks noGrp="1"/>
          </p:cNvSpPr>
          <p:nvPr>
            <p:ph type="sldNum" sz="quarter" idx="4"/>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00CC"/>
                </a:solidFill>
              </a:rPr>
              <a:t>a) </a:t>
            </a:r>
            <a:r>
              <a:rPr lang="en-US" u="sng"/>
              <a:t>Thấu hiểu</a:t>
            </a:r>
            <a:r>
              <a:rPr lang="en-US">
                <a:solidFill>
                  <a:srgbClr val="0000CC"/>
                </a:solidFill>
              </a:rPr>
              <a:t> yêu cầu đ/v phần mềm</a:t>
            </a:r>
            <a:endParaRPr lang="en-US">
              <a:solidFill>
                <a:schemeClr val="tx1"/>
              </a:solidFill>
            </a:endParaRPr>
          </a:p>
        </p:txBody>
      </p:sp>
      <p:sp>
        <p:nvSpPr>
          <p:cNvPr id="37" name="Slide Number Placeholder 36"/>
          <p:cNvSpPr>
            <a:spLocks noGrp="1"/>
          </p:cNvSpPr>
          <p:nvPr>
            <p:ph type="sldNum" sz="quarter" idx="4"/>
          </p:nvPr>
        </p:nvSpPr>
        <p:spPr>
          <a:prstGeom prst="rect">
            <a:avLst/>
          </a:prstGeom>
        </p:spPr>
        <p:txBody>
          <a:bodyPr/>
          <a:lstStyle/>
          <a:p>
            <a:fld id="{B6F15528-21DE-4FAA-801E-634DDDAF4B2B}" type="slidenum">
              <a:rPr lang="en-US"/>
              <a:pPr/>
              <a:t>21</a:t>
            </a:fld>
            <a:endParaRPr lang="en-US"/>
          </a:p>
        </p:txBody>
      </p:sp>
      <p:grpSp>
        <p:nvGrpSpPr>
          <p:cNvPr id="3" name="Group 47"/>
          <p:cNvGrpSpPr/>
          <p:nvPr/>
        </p:nvGrpSpPr>
        <p:grpSpPr>
          <a:xfrm>
            <a:off x="228600" y="1066800"/>
            <a:ext cx="8763000" cy="5638800"/>
            <a:chOff x="533400" y="914400"/>
            <a:chExt cx="8458200" cy="5712994"/>
          </a:xfrm>
        </p:grpSpPr>
        <p:grpSp>
          <p:nvGrpSpPr>
            <p:cNvPr id="4" name="Group 50"/>
            <p:cNvGrpSpPr/>
            <p:nvPr/>
          </p:nvGrpSpPr>
          <p:grpSpPr>
            <a:xfrm>
              <a:off x="533400" y="914400"/>
              <a:ext cx="8458200" cy="5712994"/>
              <a:chOff x="533400" y="914400"/>
              <a:chExt cx="8458200" cy="5712994"/>
            </a:xfrm>
          </p:grpSpPr>
          <p:sp>
            <p:nvSpPr>
              <p:cNvPr id="35" name="Text Box 36"/>
              <p:cNvSpPr txBox="1">
                <a:spLocks noChangeArrowheads="1"/>
              </p:cNvSpPr>
              <p:nvPr/>
            </p:nvSpPr>
            <p:spPr bwMode="auto">
              <a:xfrm rot="16200000">
                <a:off x="-358040" y="5278754"/>
                <a:ext cx="2240080" cy="457200"/>
              </a:xfrm>
              <a:prstGeom prst="rect">
                <a:avLst/>
              </a:prstGeom>
              <a:solidFill>
                <a:schemeClr val="accent6">
                  <a:lumMod val="20000"/>
                  <a:lumOff val="80000"/>
                </a:schemeClr>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i="0" u="none" strike="noStrike" cap="none" normalizeH="0" baseline="0">
                    <a:ln>
                      <a:noFill/>
                    </a:ln>
                    <a:solidFill>
                      <a:schemeClr val="tx1"/>
                    </a:solidFill>
                    <a:effectLst/>
                    <a:latin typeface="Calibri" pitchFamily="34" charset="0"/>
                    <a:cs typeface="Arial" pitchFamily="34" charset="0"/>
                  </a:rPr>
                  <a:t>Design domain</a:t>
                </a:r>
                <a:endParaRPr kumimoji="0" lang="en-US" sz="2800" i="0" u="none" strike="noStrike" cap="none" normalizeH="0" baseline="0">
                  <a:ln>
                    <a:noFill/>
                  </a:ln>
                  <a:solidFill>
                    <a:schemeClr val="tx1"/>
                  </a:solidFill>
                  <a:effectLst/>
                  <a:latin typeface="Arial" pitchFamily="34" charset="0"/>
                  <a:cs typeface="Arial" pitchFamily="34" charset="0"/>
                </a:endParaRPr>
              </a:p>
            </p:txBody>
          </p:sp>
          <p:cxnSp>
            <p:nvCxnSpPr>
              <p:cNvPr id="8" name="AutoShape 5"/>
              <p:cNvCxnSpPr>
                <a:cxnSpLocks noChangeShapeType="1"/>
              </p:cNvCxnSpPr>
              <p:nvPr/>
            </p:nvCxnSpPr>
            <p:spPr bwMode="auto">
              <a:xfrm flipV="1">
                <a:off x="533400" y="4191000"/>
                <a:ext cx="8382000" cy="76201"/>
              </a:xfrm>
              <a:prstGeom prst="straightConnector1">
                <a:avLst/>
              </a:prstGeom>
              <a:noFill/>
              <a:ln w="28575">
                <a:solidFill>
                  <a:srgbClr val="000000"/>
                </a:solidFill>
                <a:prstDash val="lgDashDot"/>
                <a:round/>
                <a:headEnd/>
                <a:tailEnd/>
              </a:ln>
            </p:spPr>
          </p:cxnSp>
          <p:sp>
            <p:nvSpPr>
              <p:cNvPr id="34" name="Text Box 35"/>
              <p:cNvSpPr txBox="1">
                <a:spLocks noChangeArrowheads="1"/>
              </p:cNvSpPr>
              <p:nvPr/>
            </p:nvSpPr>
            <p:spPr bwMode="auto">
              <a:xfrm rot="16200000">
                <a:off x="-571499" y="2171700"/>
                <a:ext cx="2667000" cy="457199"/>
              </a:xfrm>
              <a:prstGeom prst="rect">
                <a:avLst/>
              </a:prstGeom>
              <a:solidFill>
                <a:schemeClr val="accent6">
                  <a:lumMod val="20000"/>
                  <a:lumOff val="80000"/>
                </a:schemeClr>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800" i="0" u="none" strike="noStrike" cap="none" normalizeH="0" baseline="0">
                    <a:ln>
                      <a:noFill/>
                    </a:ln>
                    <a:solidFill>
                      <a:schemeClr val="tx1"/>
                    </a:solidFill>
                    <a:effectLst/>
                    <a:latin typeface="Calibri" pitchFamily="34" charset="0"/>
                    <a:cs typeface="Arial" pitchFamily="34" charset="0"/>
                  </a:rPr>
                  <a:t>Problem  domain</a:t>
                </a:r>
                <a:endParaRPr kumimoji="0" lang="en-US" sz="2800" i="0" u="none" strike="noStrike" cap="none" normalizeH="0" baseline="0">
                  <a:ln>
                    <a:noFill/>
                  </a:ln>
                  <a:solidFill>
                    <a:schemeClr val="tx1"/>
                  </a:solidFill>
                  <a:effectLst/>
                  <a:latin typeface="Arial" pitchFamily="34" charset="0"/>
                  <a:cs typeface="Arial" pitchFamily="34" charset="0"/>
                </a:endParaRPr>
              </a:p>
            </p:txBody>
          </p:sp>
          <p:sp>
            <p:nvSpPr>
              <p:cNvPr id="9" name="Rectangle 6"/>
              <p:cNvSpPr>
                <a:spLocks noChangeArrowheads="1"/>
              </p:cNvSpPr>
              <p:nvPr/>
            </p:nvSpPr>
            <p:spPr bwMode="auto">
              <a:xfrm>
                <a:off x="4114800" y="2288159"/>
                <a:ext cx="1765788" cy="724113"/>
              </a:xfrm>
              <a:prstGeom prst="flowChartDocumen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CC"/>
                    </a:solidFill>
                    <a:effectLst/>
                    <a:latin typeface="Calibri" pitchFamily="34" charset="0"/>
                    <a:cs typeface="Arial" pitchFamily="34" charset="0"/>
                  </a:rPr>
                  <a:t>Giải pháp</a:t>
                </a:r>
              </a:p>
            </p:txBody>
          </p:sp>
          <p:sp>
            <p:nvSpPr>
              <p:cNvPr id="10" name="Oval 7"/>
              <p:cNvSpPr>
                <a:spLocks noChangeArrowheads="1"/>
              </p:cNvSpPr>
              <p:nvPr/>
            </p:nvSpPr>
            <p:spPr bwMode="auto">
              <a:xfrm>
                <a:off x="3801459" y="3812706"/>
                <a:ext cx="2440422" cy="839102"/>
              </a:xfrm>
              <a:prstGeom prst="ellipse">
                <a:avLst/>
              </a:prstGeom>
              <a:solidFill>
                <a:srgbClr val="FFFFA3"/>
              </a:solidFill>
              <a:ln w="12700">
                <a:solidFill>
                  <a:srgbClr val="000000"/>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Arial" pitchFamily="34" charset="0"/>
                    <a:cs typeface="Arial" pitchFamily="34" charset="0"/>
                  </a:rPr>
                  <a:t>Phần</a:t>
                </a:r>
                <a:r>
                  <a:rPr kumimoji="0" lang="en-US" sz="2000" b="0" i="0" u="none" strike="noStrike" cap="none" normalizeH="0">
                    <a:ln>
                      <a:noFill/>
                    </a:ln>
                    <a:solidFill>
                      <a:schemeClr val="tx1"/>
                    </a:solidFill>
                    <a:effectLst/>
                    <a:latin typeface="Arial" pitchFamily="34" charset="0"/>
                    <a:cs typeface="Arial" pitchFamily="34" charset="0"/>
                  </a:rPr>
                  <a:t> mềm</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cxnSp>
            <p:nvCxnSpPr>
              <p:cNvPr id="11" name="AutoShape 8"/>
              <p:cNvCxnSpPr>
                <a:cxnSpLocks noChangeShapeType="1"/>
                <a:endCxn id="10" idx="0"/>
              </p:cNvCxnSpPr>
              <p:nvPr/>
            </p:nvCxnSpPr>
            <p:spPr bwMode="auto">
              <a:xfrm rot="16200000" flipH="1">
                <a:off x="4609465" y="3400501"/>
                <a:ext cx="800434" cy="23976"/>
              </a:xfrm>
              <a:prstGeom prst="straightConnector1">
                <a:avLst/>
              </a:prstGeom>
              <a:noFill/>
              <a:ln w="28575">
                <a:solidFill>
                  <a:srgbClr val="000000"/>
                </a:solidFill>
                <a:round/>
                <a:headEnd/>
                <a:tailEnd type="triangle" w="lg" len="lg"/>
              </a:ln>
            </p:spPr>
          </p:cxnSp>
          <p:sp>
            <p:nvSpPr>
              <p:cNvPr id="12" name="Rectangle 9"/>
              <p:cNvSpPr>
                <a:spLocks noChangeArrowheads="1"/>
              </p:cNvSpPr>
              <p:nvPr/>
            </p:nvSpPr>
            <p:spPr bwMode="auto">
              <a:xfrm>
                <a:off x="3048000" y="914400"/>
                <a:ext cx="1676400" cy="692569"/>
              </a:xfrm>
              <a:prstGeom prst="doubleWave">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FF0000"/>
                    </a:solidFill>
                    <a:effectLst/>
                    <a:latin typeface="Calibri" pitchFamily="34" charset="0"/>
                    <a:cs typeface="Arial" pitchFamily="34" charset="0"/>
                  </a:rPr>
                  <a:t>Vấn đề</a:t>
                </a:r>
                <a:endParaRPr kumimoji="0" lang="en-US" sz="2800" b="0" i="0" u="none" strike="noStrike" cap="none" normalizeH="0" baseline="0">
                  <a:ln>
                    <a:noFill/>
                  </a:ln>
                  <a:solidFill>
                    <a:srgbClr val="FF0000"/>
                  </a:solidFill>
                  <a:effectLst/>
                  <a:latin typeface="Arial" pitchFamily="34" charset="0"/>
                  <a:cs typeface="Arial" pitchFamily="34" charset="0"/>
                </a:endParaRPr>
              </a:p>
            </p:txBody>
          </p:sp>
          <p:cxnSp>
            <p:nvCxnSpPr>
              <p:cNvPr id="13" name="AutoShape 10"/>
              <p:cNvCxnSpPr>
                <a:cxnSpLocks noChangeShapeType="1"/>
                <a:stCxn id="12" idx="2"/>
              </p:cNvCxnSpPr>
              <p:nvPr/>
            </p:nvCxnSpPr>
            <p:spPr bwMode="auto">
              <a:xfrm rot="16200000" flipH="1">
                <a:off x="4079709" y="1370174"/>
                <a:ext cx="724476" cy="1111494"/>
              </a:xfrm>
              <a:prstGeom prst="straightConnector1">
                <a:avLst/>
              </a:prstGeom>
              <a:noFill/>
              <a:ln w="28575">
                <a:solidFill>
                  <a:srgbClr val="000000"/>
                </a:solidFill>
                <a:round/>
                <a:headEnd/>
                <a:tailEnd type="triangle" w="lg" len="lg"/>
              </a:ln>
            </p:spPr>
          </p:cxnSp>
          <p:sp>
            <p:nvSpPr>
              <p:cNvPr id="14" name="Rectangle 11"/>
              <p:cNvSpPr>
                <a:spLocks noChangeArrowheads="1"/>
              </p:cNvSpPr>
              <p:nvPr/>
            </p:nvSpPr>
            <p:spPr bwMode="auto">
              <a:xfrm>
                <a:off x="6679109" y="2115677"/>
                <a:ext cx="1626691" cy="1048877"/>
              </a:xfrm>
              <a:prstGeom prst="horizontalScroll">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FF0000"/>
                    </a:solidFill>
                    <a:effectLst/>
                    <a:latin typeface="Calibri" pitchFamily="34" charset="0"/>
                    <a:cs typeface="Arial" pitchFamily="34" charset="0"/>
                  </a:rPr>
                  <a:t>Yêu cầu chất lượng</a:t>
                </a:r>
                <a:endParaRPr kumimoji="0" lang="en-US" sz="2400" b="0" i="0" u="none" strike="noStrike" cap="none" normalizeH="0" baseline="0">
                  <a:ln>
                    <a:noFill/>
                  </a:ln>
                  <a:solidFill>
                    <a:srgbClr val="FF0000"/>
                  </a:solidFill>
                  <a:effectLst/>
                  <a:latin typeface="Arial" pitchFamily="34" charset="0"/>
                  <a:cs typeface="Arial" pitchFamily="34" charset="0"/>
                </a:endParaRPr>
              </a:p>
            </p:txBody>
          </p:sp>
          <p:cxnSp>
            <p:nvCxnSpPr>
              <p:cNvPr id="15" name="AutoShape 12"/>
              <p:cNvCxnSpPr>
                <a:cxnSpLocks noChangeShapeType="1"/>
                <a:stCxn id="23" idx="2"/>
                <a:endCxn id="10" idx="1"/>
              </p:cNvCxnSpPr>
              <p:nvPr/>
            </p:nvCxnSpPr>
            <p:spPr bwMode="auto">
              <a:xfrm rot="16200000" flipH="1">
                <a:off x="2802946" y="2579684"/>
                <a:ext cx="851167" cy="1860644"/>
              </a:xfrm>
              <a:prstGeom prst="straightConnector1">
                <a:avLst/>
              </a:prstGeom>
              <a:noFill/>
              <a:ln w="28575">
                <a:solidFill>
                  <a:srgbClr val="000000"/>
                </a:solidFill>
                <a:round/>
                <a:headEnd/>
                <a:tailEnd type="triangle" w="lg" len="lg"/>
              </a:ln>
            </p:spPr>
          </p:cxnSp>
          <p:cxnSp>
            <p:nvCxnSpPr>
              <p:cNvPr id="16" name="AutoShape 13"/>
              <p:cNvCxnSpPr>
                <a:cxnSpLocks noChangeShapeType="1"/>
                <a:stCxn id="14" idx="2"/>
                <a:endCxn id="10" idx="7"/>
              </p:cNvCxnSpPr>
              <p:nvPr/>
            </p:nvCxnSpPr>
            <p:spPr bwMode="auto">
              <a:xfrm rot="16200000" flipH="1" flipV="1">
                <a:off x="6237399" y="2680534"/>
                <a:ext cx="902146" cy="1607966"/>
              </a:xfrm>
              <a:prstGeom prst="straightConnector1">
                <a:avLst/>
              </a:prstGeom>
              <a:noFill/>
              <a:ln w="28575">
                <a:solidFill>
                  <a:srgbClr val="000000"/>
                </a:solidFill>
                <a:round/>
                <a:headEnd/>
                <a:tailEnd type="triangle" w="lg" len="lg"/>
              </a:ln>
            </p:spPr>
          </p:cxnSp>
          <p:sp>
            <p:nvSpPr>
              <p:cNvPr id="17" name="Rectangle 14"/>
              <p:cNvSpPr>
                <a:spLocks noChangeArrowheads="1"/>
              </p:cNvSpPr>
              <p:nvPr/>
            </p:nvSpPr>
            <p:spPr bwMode="auto">
              <a:xfrm>
                <a:off x="1752600" y="5410200"/>
                <a:ext cx="1584081" cy="909027"/>
              </a:xfrm>
              <a:prstGeom prst="plaque">
                <a:avLst>
                  <a:gd name="adj" fmla="val 28519"/>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Kết cấu của hệ thống</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cxnSp>
            <p:nvCxnSpPr>
              <p:cNvPr id="18" name="AutoShape 16"/>
              <p:cNvCxnSpPr>
                <a:cxnSpLocks noChangeShapeType="1"/>
                <a:stCxn id="17" idx="0"/>
                <a:endCxn id="10" idx="3"/>
              </p:cNvCxnSpPr>
              <p:nvPr/>
            </p:nvCxnSpPr>
            <p:spPr bwMode="auto">
              <a:xfrm rot="5400000" flipH="1" flipV="1">
                <a:off x="2911108" y="4162457"/>
                <a:ext cx="881276" cy="1614210"/>
              </a:xfrm>
              <a:prstGeom prst="straightConnector1">
                <a:avLst/>
              </a:prstGeom>
              <a:noFill/>
              <a:ln w="28575">
                <a:solidFill>
                  <a:srgbClr val="000000"/>
                </a:solidFill>
                <a:round/>
                <a:headEnd/>
                <a:tailEnd type="triangle" w="lg" len="lg"/>
              </a:ln>
            </p:spPr>
          </p:cxnSp>
          <p:sp>
            <p:nvSpPr>
              <p:cNvPr id="19" name="Rectangle 18"/>
              <p:cNvSpPr>
                <a:spLocks noChangeArrowheads="1"/>
              </p:cNvSpPr>
              <p:nvPr/>
            </p:nvSpPr>
            <p:spPr bwMode="auto">
              <a:xfrm>
                <a:off x="3969727" y="5463778"/>
                <a:ext cx="2126273" cy="937022"/>
              </a:xfrm>
              <a:prstGeom prst="cloud">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Các hổ trợ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(công nghệ)</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cxnSp>
            <p:nvCxnSpPr>
              <p:cNvPr id="20" name="AutoShape 19"/>
              <p:cNvCxnSpPr>
                <a:cxnSpLocks noChangeShapeType="1"/>
                <a:stCxn id="19" idx="3"/>
                <a:endCxn id="10" idx="4"/>
              </p:cNvCxnSpPr>
              <p:nvPr/>
            </p:nvCxnSpPr>
            <p:spPr bwMode="auto">
              <a:xfrm rot="16200000" flipV="1">
                <a:off x="4594495" y="5078984"/>
                <a:ext cx="865545" cy="11194"/>
              </a:xfrm>
              <a:prstGeom prst="straightConnector1">
                <a:avLst/>
              </a:prstGeom>
              <a:noFill/>
              <a:ln w="28575">
                <a:solidFill>
                  <a:srgbClr val="000000"/>
                </a:solidFill>
                <a:round/>
                <a:headEnd/>
                <a:tailEnd type="triangle" w="lg" len="lg"/>
              </a:ln>
            </p:spPr>
          </p:cxnSp>
          <p:cxnSp>
            <p:nvCxnSpPr>
              <p:cNvPr id="21" name="AutoShape 20"/>
              <p:cNvCxnSpPr>
                <a:cxnSpLocks noChangeShapeType="1"/>
                <a:stCxn id="14" idx="1"/>
              </p:cNvCxnSpPr>
              <p:nvPr/>
            </p:nvCxnSpPr>
            <p:spPr bwMode="auto">
              <a:xfrm rot="10800000" flipV="1">
                <a:off x="5880589" y="2640116"/>
                <a:ext cx="798521" cy="10100"/>
              </a:xfrm>
              <a:prstGeom prst="straightConnector1">
                <a:avLst/>
              </a:prstGeom>
              <a:noFill/>
              <a:ln w="28575">
                <a:solidFill>
                  <a:srgbClr val="000000"/>
                </a:solidFill>
                <a:round/>
                <a:headEnd type="triangle" w="lg" len="lg"/>
                <a:tailEnd type="none" w="lg" len="lg"/>
              </a:ln>
            </p:spPr>
          </p:cxnSp>
          <p:cxnSp>
            <p:nvCxnSpPr>
              <p:cNvPr id="22" name="AutoShape 21"/>
              <p:cNvCxnSpPr>
                <a:cxnSpLocks noChangeShapeType="1"/>
                <a:stCxn id="23" idx="3"/>
              </p:cNvCxnSpPr>
              <p:nvPr/>
            </p:nvCxnSpPr>
            <p:spPr bwMode="auto">
              <a:xfrm flipV="1">
                <a:off x="3200400" y="2650216"/>
                <a:ext cx="914400" cy="6281"/>
              </a:xfrm>
              <a:prstGeom prst="straightConnector1">
                <a:avLst/>
              </a:prstGeom>
              <a:noFill/>
              <a:ln w="28575">
                <a:solidFill>
                  <a:srgbClr val="000000"/>
                </a:solidFill>
                <a:round/>
                <a:headEnd/>
                <a:tailEnd type="triangle" w="lg" len="lg"/>
              </a:ln>
            </p:spPr>
          </p:cxnSp>
          <p:sp>
            <p:nvSpPr>
              <p:cNvPr id="23" name="Rectangle 22"/>
              <p:cNvSpPr>
                <a:spLocks noChangeArrowheads="1"/>
              </p:cNvSpPr>
              <p:nvPr/>
            </p:nvSpPr>
            <p:spPr bwMode="auto">
              <a:xfrm>
                <a:off x="1616319" y="2193502"/>
                <a:ext cx="1584081" cy="925989"/>
              </a:xfrm>
              <a:prstGeom prst="flowChartMultidocumen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Yêu</a:t>
                </a:r>
                <a:r>
                  <a:rPr kumimoji="0" lang="en-US" sz="2000" b="0" i="0" u="none" strike="noStrike" cap="none" normalizeH="0">
                    <a:ln>
                      <a:noFill/>
                    </a:ln>
                    <a:solidFill>
                      <a:schemeClr val="tx1"/>
                    </a:solidFill>
                    <a:effectLst/>
                    <a:latin typeface="Calibri" pitchFamily="34" charset="0"/>
                    <a:cs typeface="Arial" pitchFamily="34" charset="0"/>
                  </a:rPr>
                  <a:t> cầu từ</a:t>
                </a:r>
                <a:r>
                  <a:rPr kumimoji="0" lang="en-US" sz="2000" b="0" i="0" u="none" strike="noStrike" cap="none" normalizeH="0" baseline="0">
                    <a:ln>
                      <a:noFill/>
                    </a:ln>
                    <a:solidFill>
                      <a:schemeClr val="tx1"/>
                    </a:solidFill>
                    <a:effectLst/>
                    <a:latin typeface="Calibri" pitchFamily="34" charset="0"/>
                    <a:cs typeface="Arial" pitchFamily="34" charset="0"/>
                  </a:rPr>
                  <a:t> </a:t>
                </a:r>
                <a:endParaRPr kumimoji="0" lang="en-US" sz="2000" b="0" i="0" u="none" strike="noStrike" cap="none" normalizeH="0" baseline="0">
                  <a:ln>
                    <a:noFill/>
                  </a:ln>
                  <a:solidFill>
                    <a:schemeClr val="tx1"/>
                  </a:solidFill>
                  <a:effectLst/>
                  <a:latin typeface="Arial Unicode MS" pitchFamily="34" charset="-128"/>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cs typeface="Arial" pitchFamily="34" charset="0"/>
                  </a:rPr>
                  <a:t>users</a:t>
                </a:r>
              </a:p>
            </p:txBody>
          </p:sp>
          <p:cxnSp>
            <p:nvCxnSpPr>
              <p:cNvPr id="24" name="AutoShape 23"/>
              <p:cNvCxnSpPr>
                <a:cxnSpLocks noChangeShapeType="1"/>
                <a:stCxn id="12" idx="2"/>
                <a:endCxn id="23" idx="0"/>
              </p:cNvCxnSpPr>
              <p:nvPr/>
            </p:nvCxnSpPr>
            <p:spPr bwMode="auto">
              <a:xfrm rot="16200000" flipH="1" flipV="1">
                <a:off x="2886859" y="1194161"/>
                <a:ext cx="629819" cy="1368862"/>
              </a:xfrm>
              <a:prstGeom prst="straightConnector1">
                <a:avLst/>
              </a:prstGeom>
              <a:noFill/>
              <a:ln w="28575">
                <a:solidFill>
                  <a:srgbClr val="000000"/>
                </a:solidFill>
                <a:round/>
                <a:headEnd/>
                <a:tailEnd type="triangle" w="lg" len="lg"/>
              </a:ln>
            </p:spPr>
          </p:cxnSp>
          <p:sp>
            <p:nvSpPr>
              <p:cNvPr id="25" name="Text Box 24"/>
              <p:cNvSpPr txBox="1">
                <a:spLocks noChangeArrowheads="1"/>
              </p:cNvSpPr>
              <p:nvPr/>
            </p:nvSpPr>
            <p:spPr bwMode="auto">
              <a:xfrm>
                <a:off x="2895600" y="1600200"/>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1</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26" name="Text Box 25"/>
              <p:cNvSpPr txBox="1">
                <a:spLocks noChangeArrowheads="1"/>
              </p:cNvSpPr>
              <p:nvPr/>
            </p:nvSpPr>
            <p:spPr bwMode="auto">
              <a:xfrm>
                <a:off x="3920403" y="3468172"/>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2</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27" name="Text Box 26"/>
              <p:cNvSpPr txBox="1">
                <a:spLocks noChangeArrowheads="1"/>
              </p:cNvSpPr>
              <p:nvPr/>
            </p:nvSpPr>
            <p:spPr bwMode="auto">
              <a:xfrm>
                <a:off x="3657600" y="2209800"/>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3</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28" name="Text Box 27"/>
              <p:cNvSpPr txBox="1">
                <a:spLocks noChangeArrowheads="1"/>
              </p:cNvSpPr>
              <p:nvPr/>
            </p:nvSpPr>
            <p:spPr bwMode="auto">
              <a:xfrm>
                <a:off x="4572000" y="1600200"/>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4</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29" name="Text Box 28"/>
              <p:cNvSpPr txBox="1">
                <a:spLocks noChangeArrowheads="1"/>
              </p:cNvSpPr>
              <p:nvPr/>
            </p:nvSpPr>
            <p:spPr bwMode="auto">
              <a:xfrm>
                <a:off x="5181600" y="3391972"/>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5</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0" name="Text Box 29"/>
              <p:cNvSpPr txBox="1">
                <a:spLocks noChangeArrowheads="1"/>
              </p:cNvSpPr>
              <p:nvPr/>
            </p:nvSpPr>
            <p:spPr bwMode="auto">
              <a:xfrm>
                <a:off x="6206403" y="2275843"/>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6</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1" name="Text Box 30"/>
              <p:cNvSpPr txBox="1">
                <a:spLocks noChangeArrowheads="1"/>
              </p:cNvSpPr>
              <p:nvPr/>
            </p:nvSpPr>
            <p:spPr bwMode="auto">
              <a:xfrm>
                <a:off x="5943600" y="3468172"/>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7</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2" name="Text Box 31"/>
              <p:cNvSpPr txBox="1">
                <a:spLocks noChangeArrowheads="1"/>
              </p:cNvSpPr>
              <p:nvPr/>
            </p:nvSpPr>
            <p:spPr bwMode="auto">
              <a:xfrm>
                <a:off x="3962400" y="4687372"/>
                <a:ext cx="118197"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8</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3" name="Text Box 32"/>
              <p:cNvSpPr txBox="1">
                <a:spLocks noChangeArrowheads="1"/>
              </p:cNvSpPr>
              <p:nvPr/>
            </p:nvSpPr>
            <p:spPr bwMode="auto">
              <a:xfrm>
                <a:off x="5173725" y="4724400"/>
                <a:ext cx="160275"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a:ln>
                      <a:noFill/>
                    </a:ln>
                    <a:solidFill>
                      <a:schemeClr val="tx1"/>
                    </a:solidFill>
                    <a:effectLst/>
                    <a:latin typeface="Calibri" pitchFamily="34" charset="0"/>
                    <a:cs typeface="Arial" pitchFamily="34" charset="0"/>
                  </a:rPr>
                  <a:t>9</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42" name="Rectangle 11"/>
              <p:cNvSpPr>
                <a:spLocks noChangeArrowheads="1"/>
              </p:cNvSpPr>
              <p:nvPr/>
            </p:nvSpPr>
            <p:spPr bwMode="auto">
              <a:xfrm>
                <a:off x="6705600" y="5181600"/>
                <a:ext cx="1752600" cy="1048877"/>
              </a:xfrm>
              <a:prstGeom prst="horizontalScroll">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a:solidFill>
                      <a:srgbClr val="000099"/>
                    </a:solidFill>
                    <a:latin typeface="Calibri" pitchFamily="34" charset="0"/>
                    <a:cs typeface="Arial" pitchFamily="34" charset="0"/>
                  </a:rPr>
                  <a:t>Đặc tính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99"/>
                    </a:solidFill>
                    <a:effectLst/>
                    <a:latin typeface="Calibri" pitchFamily="34" charset="0"/>
                    <a:cs typeface="Arial" pitchFamily="34" charset="0"/>
                  </a:rPr>
                  <a:t>của</a:t>
                </a:r>
                <a:r>
                  <a:rPr kumimoji="0" lang="en-US" sz="2400" b="0" i="0" u="none" strike="noStrike" cap="none" normalizeH="0">
                    <a:ln>
                      <a:noFill/>
                    </a:ln>
                    <a:solidFill>
                      <a:srgbClr val="000099"/>
                    </a:solidFill>
                    <a:effectLst/>
                    <a:latin typeface="Calibri" pitchFamily="34" charset="0"/>
                    <a:cs typeface="Arial" pitchFamily="34" charset="0"/>
                  </a:rPr>
                  <a:t> </a:t>
                </a:r>
                <a:r>
                  <a:rPr kumimoji="0" lang="en-US" sz="2400" b="0" i="0" u="none" strike="noStrike" cap="none" normalizeH="0" baseline="0">
                    <a:ln>
                      <a:noFill/>
                    </a:ln>
                    <a:solidFill>
                      <a:srgbClr val="000099"/>
                    </a:solidFill>
                    <a:effectLst/>
                    <a:latin typeface="Calibri" pitchFamily="34" charset="0"/>
                    <a:cs typeface="Arial" pitchFamily="34" charset="0"/>
                  </a:rPr>
                  <a:t>PM</a:t>
                </a:r>
                <a:endParaRPr kumimoji="0" lang="en-US" sz="2400" b="0" i="0" u="none" strike="noStrike" cap="none" normalizeH="0" baseline="0">
                  <a:ln>
                    <a:noFill/>
                  </a:ln>
                  <a:solidFill>
                    <a:srgbClr val="000099"/>
                  </a:solidFill>
                  <a:effectLst/>
                  <a:latin typeface="Arial" pitchFamily="34" charset="0"/>
                  <a:cs typeface="Arial" pitchFamily="34" charset="0"/>
                </a:endParaRPr>
              </a:p>
            </p:txBody>
          </p:sp>
          <p:cxnSp>
            <p:nvCxnSpPr>
              <p:cNvPr id="43" name="AutoShape 13"/>
              <p:cNvCxnSpPr>
                <a:cxnSpLocks noChangeShapeType="1"/>
                <a:stCxn id="42" idx="0"/>
                <a:endCxn id="10" idx="5"/>
              </p:cNvCxnSpPr>
              <p:nvPr/>
            </p:nvCxnSpPr>
            <p:spPr bwMode="auto">
              <a:xfrm rot="5400000" flipH="1">
                <a:off x="6341302" y="4072112"/>
                <a:ext cx="783786" cy="1697411"/>
              </a:xfrm>
              <a:prstGeom prst="straightConnector1">
                <a:avLst/>
              </a:prstGeom>
              <a:noFill/>
              <a:ln w="28575">
                <a:solidFill>
                  <a:srgbClr val="000000"/>
                </a:solidFill>
                <a:round/>
                <a:headEnd type="triangle" w="lg" len="lg"/>
                <a:tailEnd type="none" w="med" len="med"/>
              </a:ln>
            </p:spPr>
          </p:cxnSp>
          <p:sp>
            <p:nvSpPr>
              <p:cNvPr id="47" name="Text Box 32"/>
              <p:cNvSpPr txBox="1">
                <a:spLocks noChangeArrowheads="1"/>
              </p:cNvSpPr>
              <p:nvPr/>
            </p:nvSpPr>
            <p:spPr bwMode="auto">
              <a:xfrm>
                <a:off x="5867400" y="4648200"/>
                <a:ext cx="160275" cy="341828"/>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a:latin typeface="Calibri" pitchFamily="34" charset="0"/>
                    <a:cs typeface="Arial" pitchFamily="34" charset="0"/>
                  </a:rPr>
                  <a:t>10</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39" name="TextBox 38"/>
              <p:cNvSpPr txBox="1"/>
              <p:nvPr/>
            </p:nvSpPr>
            <p:spPr>
              <a:xfrm>
                <a:off x="3124200" y="5024735"/>
                <a:ext cx="556563" cy="461665"/>
              </a:xfrm>
              <a:prstGeom prst="rect">
                <a:avLst/>
              </a:prstGeom>
              <a:noFill/>
            </p:spPr>
            <p:txBody>
              <a:bodyPr wrap="none" rtlCol="0">
                <a:spAutoFit/>
              </a:bodyPr>
              <a:lstStyle/>
              <a:p>
                <a:r>
                  <a:rPr lang="en-US" sz="2400">
                    <a:solidFill>
                      <a:srgbClr val="000099"/>
                    </a:solidFill>
                  </a:rPr>
                  <a:t>C1</a:t>
                </a:r>
              </a:p>
            </p:txBody>
          </p:sp>
          <p:sp>
            <p:nvSpPr>
              <p:cNvPr id="44" name="TextBox 43"/>
              <p:cNvSpPr txBox="1"/>
              <p:nvPr/>
            </p:nvSpPr>
            <p:spPr>
              <a:xfrm>
                <a:off x="3048000" y="3043535"/>
                <a:ext cx="668773" cy="461665"/>
              </a:xfrm>
              <a:prstGeom prst="rect">
                <a:avLst/>
              </a:prstGeom>
              <a:noFill/>
            </p:spPr>
            <p:txBody>
              <a:bodyPr wrap="none" rtlCol="0">
                <a:spAutoFit/>
              </a:bodyPr>
              <a:lstStyle/>
              <a:p>
                <a:r>
                  <a:rPr lang="en-US" sz="2400">
                    <a:solidFill>
                      <a:srgbClr val="000099"/>
                    </a:solidFill>
                  </a:rPr>
                  <a:t>FR1</a:t>
                </a:r>
              </a:p>
            </p:txBody>
          </p:sp>
          <p:sp>
            <p:nvSpPr>
              <p:cNvPr id="45" name="TextBox 44"/>
              <p:cNvSpPr txBox="1"/>
              <p:nvPr/>
            </p:nvSpPr>
            <p:spPr>
              <a:xfrm>
                <a:off x="6026465" y="3048000"/>
                <a:ext cx="755335" cy="461665"/>
              </a:xfrm>
              <a:prstGeom prst="rect">
                <a:avLst/>
              </a:prstGeom>
              <a:noFill/>
            </p:spPr>
            <p:txBody>
              <a:bodyPr wrap="none" rtlCol="0">
                <a:spAutoFit/>
              </a:bodyPr>
              <a:lstStyle/>
              <a:p>
                <a:r>
                  <a:rPr lang="en-US" sz="2400">
                    <a:solidFill>
                      <a:srgbClr val="FF0000"/>
                    </a:solidFill>
                  </a:rPr>
                  <a:t>NFR</a:t>
                </a:r>
              </a:p>
            </p:txBody>
          </p:sp>
          <p:sp>
            <p:nvSpPr>
              <p:cNvPr id="40" name="TextBox 39"/>
              <p:cNvSpPr txBox="1"/>
              <p:nvPr/>
            </p:nvSpPr>
            <p:spPr>
              <a:xfrm>
                <a:off x="4419600" y="5020270"/>
                <a:ext cx="556563" cy="461665"/>
              </a:xfrm>
              <a:prstGeom prst="rect">
                <a:avLst/>
              </a:prstGeom>
              <a:noFill/>
            </p:spPr>
            <p:txBody>
              <a:bodyPr wrap="none" rtlCol="0">
                <a:spAutoFit/>
              </a:bodyPr>
              <a:lstStyle/>
              <a:p>
                <a:r>
                  <a:rPr lang="en-US" sz="2400">
                    <a:solidFill>
                      <a:srgbClr val="000099"/>
                    </a:solidFill>
                  </a:rPr>
                  <a:t>C2</a:t>
                </a:r>
              </a:p>
            </p:txBody>
          </p:sp>
          <p:sp>
            <p:nvSpPr>
              <p:cNvPr id="41" name="TextBox 40"/>
              <p:cNvSpPr txBox="1"/>
              <p:nvPr/>
            </p:nvSpPr>
            <p:spPr>
              <a:xfrm>
                <a:off x="4297415" y="3048000"/>
                <a:ext cx="668773" cy="461665"/>
              </a:xfrm>
              <a:prstGeom prst="rect">
                <a:avLst/>
              </a:prstGeom>
              <a:noFill/>
            </p:spPr>
            <p:txBody>
              <a:bodyPr wrap="none" rtlCol="0">
                <a:spAutoFit/>
              </a:bodyPr>
              <a:lstStyle/>
              <a:p>
                <a:r>
                  <a:rPr lang="en-US" sz="2400">
                    <a:solidFill>
                      <a:srgbClr val="000099"/>
                    </a:solidFill>
                  </a:rPr>
                  <a:t>FR2</a:t>
                </a:r>
              </a:p>
            </p:txBody>
          </p:sp>
          <p:sp>
            <p:nvSpPr>
              <p:cNvPr id="49" name="TextBox 48"/>
              <p:cNvSpPr txBox="1"/>
              <p:nvPr/>
            </p:nvSpPr>
            <p:spPr>
              <a:xfrm>
                <a:off x="6096000" y="1809690"/>
                <a:ext cx="2895600" cy="400110"/>
              </a:xfrm>
              <a:prstGeom prst="rect">
                <a:avLst/>
              </a:prstGeom>
              <a:noFill/>
            </p:spPr>
            <p:txBody>
              <a:bodyPr wrap="square" rtlCol="0">
                <a:spAutoFit/>
              </a:bodyPr>
              <a:lstStyle/>
              <a:p>
                <a:r>
                  <a:rPr lang="en-US" sz="2000" i="1">
                    <a:solidFill>
                      <a:srgbClr val="FF0000"/>
                    </a:solidFill>
                  </a:rPr>
                  <a:t>(External Quality Factors)</a:t>
                </a:r>
              </a:p>
            </p:txBody>
          </p:sp>
          <p:sp>
            <p:nvSpPr>
              <p:cNvPr id="50" name="TextBox 49"/>
              <p:cNvSpPr txBox="1"/>
              <p:nvPr/>
            </p:nvSpPr>
            <p:spPr>
              <a:xfrm>
                <a:off x="6477000" y="6172200"/>
                <a:ext cx="2362200" cy="400110"/>
              </a:xfrm>
              <a:prstGeom prst="rect">
                <a:avLst/>
              </a:prstGeom>
              <a:noFill/>
            </p:spPr>
            <p:txBody>
              <a:bodyPr wrap="square" rtlCol="0">
                <a:spAutoFit/>
              </a:bodyPr>
              <a:lstStyle/>
              <a:p>
                <a:r>
                  <a:rPr lang="en-US" sz="2000" i="1">
                    <a:solidFill>
                      <a:srgbClr val="000099"/>
                    </a:solidFill>
                  </a:rPr>
                  <a:t>(Internal Attributes)</a:t>
                </a:r>
              </a:p>
            </p:txBody>
          </p:sp>
        </p:grpSp>
        <p:sp>
          <p:nvSpPr>
            <p:cNvPr id="46" name="TextBox 45"/>
            <p:cNvSpPr txBox="1"/>
            <p:nvPr/>
          </p:nvSpPr>
          <p:spPr>
            <a:xfrm>
              <a:off x="5459069" y="921603"/>
              <a:ext cx="3456331" cy="830997"/>
            </a:xfrm>
            <a:prstGeom prst="rect">
              <a:avLst/>
            </a:prstGeom>
            <a:noFill/>
          </p:spPr>
          <p:txBody>
            <a:bodyPr wrap="none" rtlCol="0">
              <a:spAutoFit/>
            </a:bodyPr>
            <a:lstStyle/>
            <a:p>
              <a:r>
                <a:rPr lang="en-US" sz="2400"/>
                <a:t>SW Requirements </a:t>
              </a:r>
            </a:p>
            <a:p>
              <a:r>
                <a:rPr lang="en-US" sz="2400"/>
                <a:t>= FRs + NFRs + Constraints</a:t>
              </a:r>
            </a:p>
          </p:txBody>
        </p:sp>
      </p:grpSp>
      <p:sp>
        <p:nvSpPr>
          <p:cNvPr id="48" name="Rectangle 47"/>
          <p:cNvSpPr/>
          <p:nvPr/>
        </p:nvSpPr>
        <p:spPr>
          <a:xfrm>
            <a:off x="1773310" y="533400"/>
            <a:ext cx="5770490" cy="461665"/>
          </a:xfrm>
          <a:prstGeom prst="rect">
            <a:avLst/>
          </a:prstGeom>
        </p:spPr>
        <p:txBody>
          <a:bodyPr wrap="none">
            <a:spAutoFit/>
          </a:bodyPr>
          <a:lstStyle/>
          <a:p>
            <a:r>
              <a:rPr lang="en-US" sz="2400">
                <a:effectLst>
                  <a:outerShdw blurRad="38100" dist="38100" dir="2700000" algn="tl">
                    <a:srgbClr val="000000">
                      <a:alpha val="43137"/>
                    </a:srgbClr>
                  </a:outerShdw>
                </a:effectLst>
              </a:rPr>
              <a:t>Yêu cầu đ/v PM nhìn từ quan điểm hệ thống </a:t>
            </a:r>
          </a:p>
        </p:txBody>
      </p:sp>
      <p:sp>
        <p:nvSpPr>
          <p:cNvPr id="51" name="Up Arrow 50"/>
          <p:cNvSpPr/>
          <p:nvPr/>
        </p:nvSpPr>
        <p:spPr>
          <a:xfrm>
            <a:off x="7772400" y="3276600"/>
            <a:ext cx="304800" cy="2057400"/>
          </a:xfrm>
          <a:prstGeom prst="upArrow">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996633"/>
                </a:solidFill>
              </a:rPr>
              <a:t>Môi trường sống của PM</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b="1">
                <a:solidFill>
                  <a:schemeClr val="accent2">
                    <a:lumMod val="75000"/>
                  </a:schemeClr>
                </a:solidFill>
              </a:rPr>
              <a:t>Môi trường nghiệp vụ </a:t>
            </a:r>
            <a:r>
              <a:rPr lang="en-US" sz="2800" b="1">
                <a:solidFill>
                  <a:srgbClr val="0000CC"/>
                </a:solidFill>
              </a:rPr>
              <a:t>(</a:t>
            </a:r>
            <a:r>
              <a:rPr lang="en-US" sz="2800" b="1">
                <a:effectLst>
                  <a:outerShdw blurRad="38100" dist="38100" dir="2700000" algn="tl">
                    <a:srgbClr val="000000">
                      <a:alpha val="43137"/>
                    </a:srgbClr>
                  </a:outerShdw>
                </a:effectLst>
              </a:rPr>
              <a:t>business</a:t>
            </a:r>
            <a:r>
              <a:rPr lang="en-US" sz="2800" b="1">
                <a:solidFill>
                  <a:srgbClr val="0000CC"/>
                </a:solidFill>
              </a:rPr>
              <a:t>)</a:t>
            </a:r>
          </a:p>
          <a:p>
            <a:pPr lvl="1"/>
            <a:r>
              <a:rPr lang="en-US" sz="2400"/>
              <a:t>Các vấn đề gì cần giải quyết trong tổ chức (lợi ích gì).</a:t>
            </a:r>
          </a:p>
          <a:p>
            <a:pPr lvl="1"/>
            <a:r>
              <a:rPr lang="en-US" sz="2400"/>
              <a:t>Các quy tắc quản lý phải tuân thủ (ràng buộc gì).</a:t>
            </a:r>
          </a:p>
          <a:p>
            <a:pPr marL="514350" indent="-514350">
              <a:buFont typeface="+mj-lt"/>
              <a:buAutoNum type="arabicPeriod"/>
            </a:pPr>
            <a:r>
              <a:rPr lang="en-US" sz="2800" b="1">
                <a:solidFill>
                  <a:schemeClr val="accent2">
                    <a:lumMod val="75000"/>
                  </a:schemeClr>
                </a:solidFill>
              </a:rPr>
              <a:t>Môi trường vận hành </a:t>
            </a:r>
            <a:r>
              <a:rPr lang="en-US" sz="2800" b="1">
                <a:solidFill>
                  <a:srgbClr val="0000CC"/>
                </a:solidFill>
              </a:rPr>
              <a:t>(</a:t>
            </a:r>
            <a:r>
              <a:rPr lang="en-US" sz="2800" b="1">
                <a:effectLst>
                  <a:outerShdw blurRad="38100" dist="38100" dir="2700000" algn="tl">
                    <a:srgbClr val="000000">
                      <a:alpha val="43137"/>
                    </a:srgbClr>
                  </a:outerShdw>
                </a:effectLst>
              </a:rPr>
              <a:t>operation</a:t>
            </a:r>
            <a:r>
              <a:rPr lang="en-US" sz="2800" b="1">
                <a:solidFill>
                  <a:srgbClr val="0000CC"/>
                </a:solidFill>
              </a:rPr>
              <a:t>)</a:t>
            </a:r>
          </a:p>
          <a:p>
            <a:pPr lvl="1"/>
            <a:r>
              <a:rPr lang="en-US" sz="2400"/>
              <a:t>Máy tính và các thiết bị hổ trợ cho phần mềm.</a:t>
            </a:r>
          </a:p>
          <a:p>
            <a:pPr lvl="1"/>
            <a:r>
              <a:rPr lang="en-US" sz="2400"/>
              <a:t>Người sử dụng (trực tiếp và gián tiếp)</a:t>
            </a:r>
          </a:p>
          <a:p>
            <a:pPr lvl="1"/>
            <a:r>
              <a:rPr lang="en-US" sz="2400"/>
              <a:t>Các ràng buộc trong giao tiếp, vd: quy trình xử lý</a:t>
            </a:r>
          </a:p>
          <a:p>
            <a:pPr marL="514350" indent="-514350">
              <a:lnSpc>
                <a:spcPct val="110000"/>
              </a:lnSpc>
              <a:buFont typeface="+mj-lt"/>
              <a:buAutoNum type="arabicPeriod"/>
            </a:pPr>
            <a:r>
              <a:rPr lang="en-US" sz="2800" b="1">
                <a:solidFill>
                  <a:schemeClr val="accent2">
                    <a:lumMod val="75000"/>
                  </a:schemeClr>
                </a:solidFill>
              </a:rPr>
              <a:t>Môi trường phát triển </a:t>
            </a:r>
            <a:r>
              <a:rPr lang="en-US" sz="2800" b="1">
                <a:solidFill>
                  <a:srgbClr val="0000CC"/>
                </a:solidFill>
              </a:rPr>
              <a:t>(</a:t>
            </a:r>
            <a:r>
              <a:rPr lang="en-US" sz="2800" b="1">
                <a:effectLst>
                  <a:outerShdw blurRad="38100" dist="38100" dir="2700000" algn="tl">
                    <a:srgbClr val="000000">
                      <a:alpha val="43137"/>
                    </a:srgbClr>
                  </a:outerShdw>
                </a:effectLst>
              </a:rPr>
              <a:t>development</a:t>
            </a:r>
            <a:r>
              <a:rPr lang="en-US" sz="2800" b="1">
                <a:solidFill>
                  <a:srgbClr val="0000CC"/>
                </a:solidFill>
              </a:rPr>
              <a:t>)</a:t>
            </a:r>
          </a:p>
          <a:p>
            <a:pPr lvl="1"/>
            <a:r>
              <a:rPr lang="en-US" sz="2400"/>
              <a:t>Công cụ: Phần mềm hổ trợ lập trình,…</a:t>
            </a:r>
          </a:p>
          <a:p>
            <a:pPr lvl="1"/>
            <a:r>
              <a:rPr lang="en-US" sz="2400"/>
              <a:t>Người: Kiến thức chuyên môn, kênh thông tin</a:t>
            </a:r>
          </a:p>
          <a:p>
            <a:pPr lvl="1"/>
            <a:r>
              <a:rPr lang="en-US" sz="2400"/>
              <a:t>Phương pháp, kỹ thuật, công nghệ hiện có</a:t>
            </a:r>
          </a:p>
        </p:txBody>
      </p:sp>
      <p:sp>
        <p:nvSpPr>
          <p:cNvPr id="4" name="Slide Number Placeholder 3"/>
          <p:cNvSpPr>
            <a:spLocks noGrp="1"/>
          </p:cNvSpPr>
          <p:nvPr>
            <p:ph type="sldNum" sz="quarter" idx="4"/>
          </p:nvPr>
        </p:nvSpPr>
        <p:spPr>
          <a:prstGeom prst="rect">
            <a:avLst/>
          </a:prstGeom>
        </p:spPr>
        <p:txBody>
          <a:bodyPr/>
          <a:lstStyle/>
          <a:p>
            <a:fld id="{7198C05A-2E02-4D73-967F-51908256D81E}" type="slidenum">
              <a:rPr lang="en-US"/>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heckerboard(across)">
                                      <p:cBhvr>
                                        <p:cTn id="35" dur="500"/>
                                        <p:tgtEl>
                                          <p:spTgt spid="3">
                                            <p:txEl>
                                              <p:pRg st="8" end="8"/>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checkerboard(across)">
                                      <p:cBhvr>
                                        <p:cTn id="38" dur="500"/>
                                        <p:tgtEl>
                                          <p:spTgt spid="3">
                                            <p:txEl>
                                              <p:pRg st="9" end="9"/>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solidFill>
                  <a:srgbClr val="996633"/>
                </a:solidFill>
              </a:rPr>
              <a:t>Quan hệ giữa PM và môi trường</a:t>
            </a:r>
          </a:p>
        </p:txBody>
      </p:sp>
      <p:sp>
        <p:nvSpPr>
          <p:cNvPr id="144387" name="Rectangle 3"/>
          <p:cNvSpPr>
            <a:spLocks noGrp="1" noChangeArrowheads="1"/>
          </p:cNvSpPr>
          <p:nvPr>
            <p:ph type="body" idx="1"/>
          </p:nvPr>
        </p:nvSpPr>
        <p:spPr/>
        <p:txBody>
          <a:bodyPr>
            <a:normAutofit/>
          </a:bodyPr>
          <a:lstStyle/>
          <a:p>
            <a:r>
              <a:rPr lang="en-US" sz="2800"/>
              <a:t>Môi trường </a:t>
            </a:r>
            <a:r>
              <a:rPr lang="en-US" sz="2800">
                <a:solidFill>
                  <a:srgbClr val="FF0000"/>
                </a:solidFill>
                <a:effectLst>
                  <a:outerShdw blurRad="38100" dist="38100" dir="2700000" algn="tl">
                    <a:srgbClr val="000000">
                      <a:alpha val="43137"/>
                    </a:srgbClr>
                  </a:outerShdw>
                </a:effectLst>
              </a:rPr>
              <a:t>nghiệp vụ</a:t>
            </a:r>
            <a:r>
              <a:rPr lang="en-US" sz="2800">
                <a:effectLst>
                  <a:outerShdw blurRad="38100" dist="38100" dir="2700000" algn="tl">
                    <a:srgbClr val="000000">
                      <a:alpha val="43137"/>
                    </a:srgbClr>
                  </a:outerShdw>
                </a:effectLst>
              </a:rPr>
              <a:t> </a:t>
            </a:r>
            <a:r>
              <a:rPr lang="en-US" sz="2800"/>
              <a:t>hoặc </a:t>
            </a:r>
            <a:r>
              <a:rPr lang="en-US" sz="2800">
                <a:solidFill>
                  <a:srgbClr val="FF0000"/>
                </a:solidFill>
                <a:effectLst>
                  <a:outerShdw blurRad="38100" dist="38100" dir="2700000" algn="tl">
                    <a:srgbClr val="000000">
                      <a:alpha val="43137"/>
                    </a:srgbClr>
                  </a:outerShdw>
                </a:effectLst>
              </a:rPr>
              <a:t>vận hành</a:t>
            </a:r>
            <a:r>
              <a:rPr lang="en-US" sz="2800">
                <a:effectLst>
                  <a:outerShdw blurRad="38100" dist="38100" dir="2700000" algn="tl">
                    <a:srgbClr val="000000">
                      <a:alpha val="43137"/>
                    </a:srgbClr>
                  </a:outerShdw>
                </a:effectLst>
              </a:rPr>
              <a:t> </a:t>
            </a:r>
            <a:r>
              <a:rPr lang="en-US" sz="2800"/>
              <a:t>của PM là miền vấn đề (problem domain) có nhiều vấn đề “bất biến” (không đổi &amp; tồn tại lâu dài) làm phát sinh </a:t>
            </a:r>
            <a:r>
              <a:rPr lang="en-US"/>
              <a:t>nhu</a:t>
            </a:r>
            <a:r>
              <a:rPr lang="en-US" sz="2800"/>
              <a:t> cầu sử dụng PM để giải quyết các vấn đề này.</a:t>
            </a:r>
          </a:p>
          <a:p>
            <a:pPr lvl="1"/>
            <a:r>
              <a:rPr lang="en-US"/>
              <a:t>Nguồn gốc</a:t>
            </a:r>
            <a:r>
              <a:rPr lang="en-US" sz="2600"/>
              <a:t> của yêu cầu đ/v phần mềm là từ những vấn đề bất biến trên, không phải từ users</a:t>
            </a:r>
          </a:p>
          <a:p>
            <a:endParaRPr lang="en-US" sz="2800"/>
          </a:p>
          <a:p>
            <a:r>
              <a:rPr lang="en-US" sz="2800"/>
              <a:t>Người phát triển làm ra PM bằng cách dùng các hổ trợ cần thiết (công nghệ, phương pháp, cộng đồng,…) từ môi trường </a:t>
            </a:r>
            <a:r>
              <a:rPr lang="en-US" sz="2800">
                <a:solidFill>
                  <a:srgbClr val="FF0000"/>
                </a:solidFill>
                <a:effectLst>
                  <a:outerShdw blurRad="38100" dist="38100" dir="2700000" algn="tl">
                    <a:srgbClr val="000000">
                      <a:alpha val="43137"/>
                    </a:srgbClr>
                  </a:outerShdw>
                </a:effectLst>
              </a:rPr>
              <a:t>phát triển</a:t>
            </a:r>
            <a:r>
              <a:rPr lang="en-US" sz="2800"/>
              <a:t> PM.</a:t>
            </a:r>
          </a:p>
          <a:p>
            <a:pPr lvl="1"/>
            <a:r>
              <a:rPr lang="en-US" sz="2600" b="1">
                <a:solidFill>
                  <a:srgbClr val="0000CC"/>
                </a:solidFill>
              </a:rPr>
              <a:t>Thông tin cộng tác </a:t>
            </a:r>
            <a:r>
              <a:rPr lang="en-US" sz="2600"/>
              <a:t>giữa các chuyên gia (</a:t>
            </a:r>
            <a:r>
              <a:rPr lang="en-US" sz="2600">
                <a:solidFill>
                  <a:srgbClr val="FF0000"/>
                </a:solidFill>
              </a:rPr>
              <a:t>devs + users = </a:t>
            </a:r>
            <a:r>
              <a:rPr lang="en-US" sz="2600">
                <a:solidFill>
                  <a:srgbClr val="FF0000"/>
                </a:solidFill>
                <a:effectLst>
                  <a:outerShdw blurRad="38100" dist="38100" dir="2700000" algn="tl">
                    <a:srgbClr val="000000">
                      <a:alpha val="43137"/>
                    </a:srgbClr>
                  </a:outerShdw>
                </a:effectLst>
              </a:rPr>
              <a:t>COMMUNITY</a:t>
            </a:r>
            <a:r>
              <a:rPr lang="en-US" sz="2600"/>
              <a:t>) có thể cung cấp giải pháp </a:t>
            </a:r>
            <a:r>
              <a:rPr lang="en-US"/>
              <a:t>tốt nhất </a:t>
            </a:r>
            <a:r>
              <a:rPr lang="en-US" sz="2600"/>
              <a:t>cho việc phát triển PM (IEEEstd1233)</a:t>
            </a:r>
          </a:p>
        </p:txBody>
      </p:sp>
      <p:sp>
        <p:nvSpPr>
          <p:cNvPr id="4" name="Slide Number Placeholder 53"/>
          <p:cNvSpPr>
            <a:spLocks noGrp="1"/>
          </p:cNvSpPr>
          <p:nvPr>
            <p:ph type="sldNum" sz="quarter" idx="4"/>
          </p:nvPr>
        </p:nvSpPr>
        <p:spPr>
          <a:xfrm>
            <a:off x="8686800" y="0"/>
            <a:ext cx="457200" cy="609600"/>
          </a:xfrm>
          <a:prstGeom prst="rect">
            <a:avLst/>
          </a:prstGeom>
        </p:spPr>
        <p:txBody>
          <a:bodyPr/>
          <a:lstStyle/>
          <a:p>
            <a:fld id="{7198C05A-2E02-4D73-967F-51908256D81E}" type="slidenum">
              <a:rPr lang="en-US"/>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4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IEEEstd 1233:1998</a:t>
            </a:r>
          </a:p>
        </p:txBody>
      </p:sp>
      <p:sp>
        <p:nvSpPr>
          <p:cNvPr id="5" name="TextBox 4"/>
          <p:cNvSpPr txBox="1"/>
          <p:nvPr/>
        </p:nvSpPr>
        <p:spPr>
          <a:xfrm>
            <a:off x="1235378" y="6143644"/>
            <a:ext cx="6994222" cy="461665"/>
          </a:xfrm>
          <a:prstGeom prst="rect">
            <a:avLst/>
          </a:prstGeom>
          <a:noFill/>
        </p:spPr>
        <p:txBody>
          <a:bodyPr wrap="none" rtlCol="0">
            <a:spAutoFit/>
          </a:bodyPr>
          <a:lstStyle/>
          <a:p>
            <a:r>
              <a:rPr lang="en-US" sz="2400">
                <a:solidFill>
                  <a:srgbClr val="FF0000"/>
                </a:solidFill>
              </a:rPr>
              <a:t>IEEEstd1233  - System Requirements.pdf, page 7</a:t>
            </a:r>
          </a:p>
        </p:txBody>
      </p:sp>
      <p:grpSp>
        <p:nvGrpSpPr>
          <p:cNvPr id="3" name="Group 16"/>
          <p:cNvGrpSpPr/>
          <p:nvPr/>
        </p:nvGrpSpPr>
        <p:grpSpPr>
          <a:xfrm>
            <a:off x="152400" y="1371600"/>
            <a:ext cx="8915400" cy="4341767"/>
            <a:chOff x="609600" y="1371600"/>
            <a:chExt cx="8534400" cy="4301458"/>
          </a:xfrm>
        </p:grpSpPr>
        <p:pic>
          <p:nvPicPr>
            <p:cNvPr id="1026" name="Picture 2"/>
            <p:cNvPicPr>
              <a:picLocks noChangeAspect="1" noChangeArrowheads="1"/>
            </p:cNvPicPr>
            <p:nvPr/>
          </p:nvPicPr>
          <p:blipFill>
            <a:blip r:embed="rId2">
              <a:lum bright="-10000" contrast="20000"/>
            </a:blip>
            <a:srcRect/>
            <a:stretch>
              <a:fillRect/>
            </a:stretch>
          </p:blipFill>
          <p:spPr bwMode="auto">
            <a:xfrm>
              <a:off x="609600" y="1371600"/>
              <a:ext cx="8534400" cy="3352800"/>
            </a:xfrm>
            <a:prstGeom prst="rect">
              <a:avLst/>
            </a:prstGeom>
            <a:noFill/>
            <a:ln w="9525">
              <a:noFill/>
              <a:miter lim="800000"/>
              <a:headEnd/>
              <a:tailEnd/>
            </a:ln>
            <a:effectLst/>
          </p:spPr>
        </p:pic>
        <p:sp>
          <p:nvSpPr>
            <p:cNvPr id="8" name="TextBox 7"/>
            <p:cNvSpPr txBox="1"/>
            <p:nvPr/>
          </p:nvSpPr>
          <p:spPr>
            <a:xfrm>
              <a:off x="3962400" y="1428690"/>
              <a:ext cx="327334" cy="400110"/>
            </a:xfrm>
            <a:prstGeom prst="rect">
              <a:avLst/>
            </a:prstGeom>
            <a:noFill/>
          </p:spPr>
          <p:txBody>
            <a:bodyPr wrap="none" rtlCol="0">
              <a:spAutoFit/>
            </a:bodyPr>
            <a:lstStyle/>
            <a:p>
              <a:r>
                <a:rPr lang="en-US" sz="2000" b="1">
                  <a:solidFill>
                    <a:srgbClr val="FF0000"/>
                  </a:solidFill>
                  <a:latin typeface="Arial Unicode MS" pitchFamily="34" charset="-128"/>
                  <a:ea typeface="Arial Unicode MS" pitchFamily="34" charset="-128"/>
                  <a:cs typeface="Arial Unicode MS" pitchFamily="34" charset="-128"/>
                </a:rPr>
                <a:t>1</a:t>
              </a:r>
            </a:p>
          </p:txBody>
        </p:sp>
        <p:sp>
          <p:nvSpPr>
            <p:cNvPr id="9" name="TextBox 8"/>
            <p:cNvSpPr txBox="1"/>
            <p:nvPr/>
          </p:nvSpPr>
          <p:spPr>
            <a:xfrm>
              <a:off x="3124200" y="4114800"/>
              <a:ext cx="327334" cy="400110"/>
            </a:xfrm>
            <a:prstGeom prst="rect">
              <a:avLst/>
            </a:prstGeom>
            <a:noFill/>
          </p:spPr>
          <p:txBody>
            <a:bodyPr wrap="none" rtlCol="0">
              <a:spAutoFit/>
            </a:bodyPr>
            <a:lstStyle/>
            <a:p>
              <a:r>
                <a:rPr lang="en-US" sz="2000" b="1">
                  <a:solidFill>
                    <a:srgbClr val="FF0000"/>
                  </a:solidFill>
                  <a:latin typeface="Arial Unicode MS" pitchFamily="34" charset="-128"/>
                  <a:ea typeface="Arial Unicode MS" pitchFamily="34" charset="-128"/>
                  <a:cs typeface="Arial Unicode MS" pitchFamily="34" charset="-128"/>
                </a:rPr>
                <a:t>2</a:t>
              </a:r>
            </a:p>
          </p:txBody>
        </p:sp>
        <p:sp>
          <p:nvSpPr>
            <p:cNvPr id="10" name="TextBox 9"/>
            <p:cNvSpPr txBox="1"/>
            <p:nvPr/>
          </p:nvSpPr>
          <p:spPr>
            <a:xfrm>
              <a:off x="5311466" y="4191000"/>
              <a:ext cx="327334" cy="400110"/>
            </a:xfrm>
            <a:prstGeom prst="rect">
              <a:avLst/>
            </a:prstGeom>
            <a:noFill/>
          </p:spPr>
          <p:txBody>
            <a:bodyPr wrap="none" rtlCol="0">
              <a:spAutoFit/>
            </a:bodyPr>
            <a:lstStyle/>
            <a:p>
              <a:r>
                <a:rPr lang="en-US" sz="2000" b="1">
                  <a:solidFill>
                    <a:srgbClr val="FF0000"/>
                  </a:solidFill>
                  <a:latin typeface="Arial Unicode MS" pitchFamily="34" charset="-128"/>
                  <a:ea typeface="Arial Unicode MS" pitchFamily="34" charset="-128"/>
                  <a:cs typeface="Arial Unicode MS" pitchFamily="34" charset="-128"/>
                </a:rPr>
                <a:t>3</a:t>
              </a:r>
            </a:p>
          </p:txBody>
        </p:sp>
        <p:sp>
          <p:nvSpPr>
            <p:cNvPr id="11" name="TextBox 10"/>
            <p:cNvSpPr txBox="1"/>
            <p:nvPr/>
          </p:nvSpPr>
          <p:spPr>
            <a:xfrm>
              <a:off x="7467600" y="2514600"/>
              <a:ext cx="327334" cy="400110"/>
            </a:xfrm>
            <a:prstGeom prst="rect">
              <a:avLst/>
            </a:prstGeom>
            <a:noFill/>
          </p:spPr>
          <p:txBody>
            <a:bodyPr wrap="none" rtlCol="0">
              <a:spAutoFit/>
            </a:bodyPr>
            <a:lstStyle/>
            <a:p>
              <a:r>
                <a:rPr lang="en-US" sz="2000" b="1">
                  <a:solidFill>
                    <a:srgbClr val="FF0000"/>
                  </a:solidFill>
                  <a:latin typeface="Arial Unicode MS" pitchFamily="34" charset="-128"/>
                  <a:ea typeface="Arial Unicode MS" pitchFamily="34" charset="-128"/>
                  <a:cs typeface="Arial Unicode MS" pitchFamily="34" charset="-128"/>
                </a:rPr>
                <a:t>4</a:t>
              </a:r>
            </a:p>
          </p:txBody>
        </p:sp>
        <p:sp>
          <p:nvSpPr>
            <p:cNvPr id="12" name="TextBox 11"/>
            <p:cNvSpPr txBox="1"/>
            <p:nvPr/>
          </p:nvSpPr>
          <p:spPr>
            <a:xfrm>
              <a:off x="2590800" y="3048000"/>
              <a:ext cx="327334" cy="400110"/>
            </a:xfrm>
            <a:prstGeom prst="rect">
              <a:avLst/>
            </a:prstGeom>
            <a:noFill/>
          </p:spPr>
          <p:txBody>
            <a:bodyPr wrap="none" rtlCol="0">
              <a:spAutoFit/>
            </a:bodyPr>
            <a:lstStyle/>
            <a:p>
              <a:r>
                <a:rPr lang="en-US" sz="2000" b="1">
                  <a:solidFill>
                    <a:srgbClr val="FF0000"/>
                  </a:solidFill>
                  <a:latin typeface="Arial Unicode MS" pitchFamily="34" charset="-128"/>
                  <a:ea typeface="Arial Unicode MS" pitchFamily="34" charset="-128"/>
                  <a:cs typeface="Arial Unicode MS" pitchFamily="34" charset="-128"/>
                </a:rPr>
                <a:t>5</a:t>
              </a:r>
            </a:p>
          </p:txBody>
        </p:sp>
        <p:sp>
          <p:nvSpPr>
            <p:cNvPr id="13" name="TextBox 12"/>
            <p:cNvSpPr txBox="1"/>
            <p:nvPr/>
          </p:nvSpPr>
          <p:spPr>
            <a:xfrm>
              <a:off x="3352800" y="2057400"/>
              <a:ext cx="327334" cy="400110"/>
            </a:xfrm>
            <a:prstGeom prst="rect">
              <a:avLst/>
            </a:prstGeom>
            <a:noFill/>
          </p:spPr>
          <p:txBody>
            <a:bodyPr wrap="none" rtlCol="0">
              <a:spAutoFit/>
            </a:bodyPr>
            <a:lstStyle/>
            <a:p>
              <a:r>
                <a:rPr lang="en-US" sz="2000" b="1">
                  <a:solidFill>
                    <a:srgbClr val="FF0000"/>
                  </a:solidFill>
                  <a:latin typeface="Arial Unicode MS" pitchFamily="34" charset="-128"/>
                  <a:ea typeface="Arial Unicode MS" pitchFamily="34" charset="-128"/>
                  <a:cs typeface="Arial Unicode MS" pitchFamily="34" charset="-128"/>
                </a:rPr>
                <a:t>6</a:t>
              </a:r>
            </a:p>
          </p:txBody>
        </p:sp>
        <p:sp>
          <p:nvSpPr>
            <p:cNvPr id="15" name="TextBox 14"/>
            <p:cNvSpPr txBox="1"/>
            <p:nvPr/>
          </p:nvSpPr>
          <p:spPr>
            <a:xfrm>
              <a:off x="1047262" y="4919750"/>
              <a:ext cx="7513595" cy="338554"/>
            </a:xfrm>
            <a:prstGeom prst="rect">
              <a:avLst/>
            </a:prstGeom>
            <a:noFill/>
          </p:spPr>
          <p:txBody>
            <a:bodyPr wrap="none" rtlCol="0">
              <a:spAutoFit/>
            </a:bodyPr>
            <a:lstStyle/>
            <a:p>
              <a:r>
                <a:rPr lang="en-US" sz="1600" b="1">
                  <a:latin typeface="Arial Unicode MS" pitchFamily="34" charset="-128"/>
                  <a:ea typeface="Arial Unicode MS" pitchFamily="34" charset="-128"/>
                  <a:cs typeface="Arial Unicode MS" pitchFamily="34" charset="-128"/>
                </a:rPr>
                <a:t>TECHNICAL REPRESENTATION: </a:t>
              </a:r>
              <a:r>
                <a:rPr lang="en-US" sz="1600" b="1">
                  <a:solidFill>
                    <a:srgbClr val="0000CC"/>
                  </a:solidFill>
                  <a:latin typeface="Arial Unicode MS" pitchFamily="34" charset="-128"/>
                  <a:ea typeface="Arial Unicode MS" pitchFamily="34" charset="-128"/>
                  <a:cs typeface="Arial Unicode MS" pitchFamily="34" charset="-128"/>
                </a:rPr>
                <a:t>DFD/ERD, USECASE/CLASS, PROGRAM,…</a:t>
              </a:r>
            </a:p>
          </p:txBody>
        </p:sp>
        <p:sp>
          <p:nvSpPr>
            <p:cNvPr id="16" name="TextBox 15"/>
            <p:cNvSpPr txBox="1"/>
            <p:nvPr/>
          </p:nvSpPr>
          <p:spPr>
            <a:xfrm>
              <a:off x="1047262" y="5334504"/>
              <a:ext cx="7184980" cy="338554"/>
            </a:xfrm>
            <a:prstGeom prst="rect">
              <a:avLst/>
            </a:prstGeom>
            <a:noFill/>
          </p:spPr>
          <p:txBody>
            <a:bodyPr wrap="none" rtlCol="0">
              <a:spAutoFit/>
            </a:bodyPr>
            <a:lstStyle/>
            <a:p>
              <a:r>
                <a:rPr lang="en-US" sz="1600" b="1">
                  <a:latin typeface="Arial Unicode MS" pitchFamily="34" charset="-128"/>
                  <a:ea typeface="Arial Unicode MS" pitchFamily="34" charset="-128"/>
                  <a:cs typeface="Arial Unicode MS" pitchFamily="34" charset="-128"/>
                </a:rPr>
                <a:t> CUSTOMER  REPRESENTATION</a:t>
              </a:r>
              <a:r>
                <a:rPr lang="en-US" sz="1600" b="1">
                  <a:solidFill>
                    <a:srgbClr val="0000CC"/>
                  </a:solidFill>
                  <a:latin typeface="Arial Unicode MS" pitchFamily="34" charset="-128"/>
                  <a:ea typeface="Arial Unicode MS" pitchFamily="34" charset="-128"/>
                  <a:cs typeface="Arial Unicode MS" pitchFamily="34" charset="-128"/>
                </a:rPr>
                <a:t>: ROLE, PROTOTYPE, USER STORY,…</a:t>
              </a:r>
            </a:p>
          </p:txBody>
        </p:sp>
      </p:grpSp>
      <p:sp>
        <p:nvSpPr>
          <p:cNvPr id="17" name="Slide Number Placeholder 53"/>
          <p:cNvSpPr>
            <a:spLocks noGrp="1"/>
          </p:cNvSpPr>
          <p:nvPr>
            <p:ph type="sldNum" sz="quarter" idx="4"/>
          </p:nvPr>
        </p:nvSpPr>
        <p:spPr>
          <a:xfrm>
            <a:off x="8686800" y="0"/>
            <a:ext cx="457200" cy="609600"/>
          </a:xfrm>
          <a:prstGeom prst="rect">
            <a:avLst/>
          </a:prstGeom>
        </p:spPr>
        <p:txBody>
          <a:bodyPr/>
          <a:lstStyle/>
          <a:p>
            <a:fld id="{7198C05A-2E02-4D73-967F-51908256D81E}" type="slidenum">
              <a:rPr lang="en-US"/>
              <a:pPr/>
              <a:t>24</a:t>
            </a:fld>
            <a:endParaRPr lang="en-US"/>
          </a:p>
        </p:txBody>
      </p:sp>
      <p:sp>
        <p:nvSpPr>
          <p:cNvPr id="18" name="Rectangle 17"/>
          <p:cNvSpPr/>
          <p:nvPr/>
        </p:nvSpPr>
        <p:spPr>
          <a:xfrm>
            <a:off x="2057400" y="609600"/>
            <a:ext cx="4447051" cy="461665"/>
          </a:xfrm>
          <a:prstGeom prst="rect">
            <a:avLst/>
          </a:prstGeom>
        </p:spPr>
        <p:txBody>
          <a:bodyPr wrap="none">
            <a:spAutoFit/>
          </a:bodyPr>
          <a:lstStyle/>
          <a:p>
            <a:r>
              <a:rPr lang="en-US" sz="2400">
                <a:latin typeface="Arial Unicode MS" pitchFamily="34" charset="-128"/>
                <a:ea typeface="Arial Unicode MS" pitchFamily="34" charset="-128"/>
                <a:cs typeface="Arial Unicode MS" pitchFamily="34" charset="-128"/>
              </a:rPr>
              <a:t>System Requirements Analysis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Các tài liệu để khám phá yêu cầu (RE)</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25</a:t>
            </a:fld>
            <a:endParaRPr lang="en-US"/>
          </a:p>
        </p:txBody>
      </p:sp>
      <p:sp>
        <p:nvSpPr>
          <p:cNvPr id="7" name="Rectangle 6"/>
          <p:cNvSpPr/>
          <p:nvPr/>
        </p:nvSpPr>
        <p:spPr>
          <a:xfrm>
            <a:off x="1447800" y="6324600"/>
            <a:ext cx="6812762" cy="461665"/>
          </a:xfrm>
          <a:prstGeom prst="rect">
            <a:avLst/>
          </a:prstGeom>
        </p:spPr>
        <p:txBody>
          <a:bodyPr wrap="none">
            <a:spAutoFit/>
          </a:bodyPr>
          <a:lstStyle/>
          <a:p>
            <a:r>
              <a:rPr lang="en-US" sz="2400">
                <a:solidFill>
                  <a:srgbClr val="FF0000"/>
                </a:solidFill>
              </a:rPr>
              <a:t>Software_Requirements, 3rd edition, 2013.pdf: Page 8</a:t>
            </a:r>
          </a:p>
        </p:txBody>
      </p:sp>
      <p:pic>
        <p:nvPicPr>
          <p:cNvPr id="10241" name="Picture 1"/>
          <p:cNvPicPr>
            <a:picLocks noChangeAspect="1" noChangeArrowheads="1"/>
          </p:cNvPicPr>
          <p:nvPr/>
        </p:nvPicPr>
        <p:blipFill>
          <a:blip r:embed="rId2"/>
          <a:srcRect/>
          <a:stretch>
            <a:fillRect/>
          </a:stretch>
        </p:blipFill>
        <p:spPr bwMode="auto">
          <a:xfrm>
            <a:off x="49041" y="877622"/>
            <a:ext cx="9067800" cy="5218378"/>
          </a:xfrm>
          <a:prstGeom prst="rect">
            <a:avLst/>
          </a:prstGeom>
          <a:noFill/>
          <a:ln w="9525">
            <a:noFill/>
            <a:miter lim="800000"/>
            <a:headEnd/>
            <a:tailEnd/>
          </a:ln>
          <a:effectLst/>
        </p:spPr>
      </p:pic>
      <p:sp>
        <p:nvSpPr>
          <p:cNvPr id="6" name="Up Arrow 5"/>
          <p:cNvSpPr/>
          <p:nvPr/>
        </p:nvSpPr>
        <p:spPr>
          <a:xfrm>
            <a:off x="1066800" y="51816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3124200" y="51816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6172200" y="46482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8077200" y="52578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7696200" y="32004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5638800" y="16002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33400">
              <a:lnSpc>
                <a:spcPct val="110000"/>
              </a:lnSpc>
            </a:pPr>
            <a:r>
              <a:rPr lang="en-US">
                <a:solidFill>
                  <a:srgbClr val="0000CC"/>
                </a:solidFill>
              </a:rPr>
              <a:t>b) Chi tiết hóa yêu cầu thành </a:t>
            </a:r>
            <a:r>
              <a:rPr lang="en-US"/>
              <a:t>đặc tả</a:t>
            </a:r>
            <a:r>
              <a:rPr lang="en-US">
                <a:solidFill>
                  <a:srgbClr val="0000CC"/>
                </a:solidFill>
              </a:rPr>
              <a:t> </a:t>
            </a:r>
          </a:p>
        </p:txBody>
      </p:sp>
      <p:sp>
        <p:nvSpPr>
          <p:cNvPr id="3" name="Content Placeholder 2"/>
          <p:cNvSpPr>
            <a:spLocks noGrp="1"/>
          </p:cNvSpPr>
          <p:nvPr>
            <p:ph idx="1"/>
          </p:nvPr>
        </p:nvSpPr>
        <p:spPr/>
        <p:txBody>
          <a:bodyPr>
            <a:normAutofit/>
          </a:bodyPr>
          <a:lstStyle/>
          <a:p>
            <a:pPr marL="180000" indent="0">
              <a:lnSpc>
                <a:spcPct val="120000"/>
              </a:lnSpc>
              <a:spcBef>
                <a:spcPts val="0"/>
              </a:spcBef>
              <a:buNone/>
            </a:pPr>
            <a:r>
              <a:rPr lang="en-US"/>
              <a:t>Là sự cụ thể hóa yêu cầu thành </a:t>
            </a:r>
            <a:r>
              <a:rPr lang="en-US">
                <a:solidFill>
                  <a:srgbClr val="C00000"/>
                </a:solidFill>
              </a:rPr>
              <a:t>đặc tả chi tiết ở các mức </a:t>
            </a:r>
            <a:r>
              <a:rPr lang="en-US"/>
              <a:t>(mức ý niệm, mức thiết kế, mức lập trình,..), vd:</a:t>
            </a:r>
          </a:p>
          <a:p>
            <a:pPr marL="180000" indent="0">
              <a:lnSpc>
                <a:spcPct val="120000"/>
              </a:lnSpc>
              <a:spcBef>
                <a:spcPts val="0"/>
              </a:spcBef>
            </a:pPr>
            <a:r>
              <a:rPr lang="en-US" sz="2400">
                <a:solidFill>
                  <a:srgbClr val="FF0000"/>
                </a:solidFill>
              </a:rPr>
              <a:t> </a:t>
            </a:r>
            <a:r>
              <a:rPr lang="en-US" sz="2400"/>
              <a:t>FR: </a:t>
            </a:r>
            <a:r>
              <a:rPr lang="en-US" sz="2400">
                <a:solidFill>
                  <a:srgbClr val="FF0000"/>
                </a:solidFill>
              </a:rPr>
              <a:t>Ngữ cảnh </a:t>
            </a:r>
            <a:r>
              <a:rPr lang="en-US" sz="2400">
                <a:sym typeface="Symbol"/>
              </a:rPr>
              <a:t></a:t>
            </a:r>
            <a:r>
              <a:rPr lang="en-US" sz="2400"/>
              <a:t> </a:t>
            </a:r>
            <a:r>
              <a:rPr lang="en-US" sz="2400">
                <a:solidFill>
                  <a:srgbClr val="0000CC"/>
                </a:solidFill>
              </a:rPr>
              <a:t>DFD-0</a:t>
            </a:r>
            <a:r>
              <a:rPr lang="en-US" sz="2400"/>
              <a:t> </a:t>
            </a:r>
            <a:r>
              <a:rPr lang="en-US" sz="2400">
                <a:sym typeface="Symbol"/>
              </a:rPr>
              <a:t></a:t>
            </a:r>
            <a:r>
              <a:rPr lang="en-US" sz="2400">
                <a:solidFill>
                  <a:srgbClr val="0000CC"/>
                </a:solidFill>
              </a:rPr>
              <a:t> DFD-1</a:t>
            </a:r>
            <a:r>
              <a:rPr lang="en-US" sz="2400"/>
              <a:t> …</a:t>
            </a:r>
          </a:p>
          <a:p>
            <a:pPr marL="180000" indent="0">
              <a:lnSpc>
                <a:spcPct val="120000"/>
              </a:lnSpc>
              <a:spcBef>
                <a:spcPts val="0"/>
              </a:spcBef>
            </a:pPr>
            <a:r>
              <a:rPr lang="en-US" sz="2400">
                <a:solidFill>
                  <a:srgbClr val="FF0000"/>
                </a:solidFill>
              </a:rPr>
              <a:t> </a:t>
            </a:r>
            <a:r>
              <a:rPr lang="en-US" sz="2400"/>
              <a:t>NFR: </a:t>
            </a:r>
            <a:r>
              <a:rPr lang="en-US" sz="2400">
                <a:solidFill>
                  <a:srgbClr val="FF0000"/>
                </a:solidFill>
              </a:rPr>
              <a:t>External quality factors </a:t>
            </a:r>
            <a:r>
              <a:rPr lang="en-US" sz="2400">
                <a:sym typeface="Symbol"/>
              </a:rPr>
              <a:t></a:t>
            </a:r>
            <a:r>
              <a:rPr lang="en-US" sz="2400"/>
              <a:t> </a:t>
            </a:r>
            <a:r>
              <a:rPr lang="en-US" sz="2400">
                <a:solidFill>
                  <a:srgbClr val="0000CC"/>
                </a:solidFill>
              </a:rPr>
              <a:t>internal quality </a:t>
            </a:r>
            <a:r>
              <a:rPr lang="en-US">
                <a:solidFill>
                  <a:srgbClr val="0000CC"/>
                </a:solidFill>
              </a:rPr>
              <a:t>attibutes</a:t>
            </a:r>
            <a:r>
              <a:rPr lang="en-US"/>
              <a:t>.</a:t>
            </a:r>
          </a:p>
          <a:p>
            <a:pPr>
              <a:buNone/>
            </a:pPr>
            <a:endParaRPr lang="en-US"/>
          </a:p>
          <a:p>
            <a:pPr>
              <a:buNone/>
            </a:pPr>
            <a:r>
              <a:rPr lang="en-US"/>
              <a:t> Theo CMMI, có 3 mức chi tiết:</a:t>
            </a:r>
          </a:p>
          <a:p>
            <a:pPr marL="571500" indent="-514350">
              <a:buFont typeface="+mj-lt"/>
              <a:buAutoNum type="arabicPeriod"/>
            </a:pPr>
            <a:r>
              <a:rPr lang="en-US" sz="2600" b="1">
                <a:solidFill>
                  <a:srgbClr val="0000CC"/>
                </a:solidFill>
              </a:rPr>
              <a:t>User</a:t>
            </a:r>
            <a:r>
              <a:rPr lang="en-US" sz="2600" b="1">
                <a:solidFill>
                  <a:srgbClr val="FF0000"/>
                </a:solidFill>
              </a:rPr>
              <a:t> requirements</a:t>
            </a:r>
            <a:r>
              <a:rPr lang="en-US" sz="2600"/>
              <a:t>: đặc tả yêu cầu của users</a:t>
            </a:r>
          </a:p>
          <a:p>
            <a:pPr marL="571500" indent="-514350">
              <a:buFont typeface="+mj-lt"/>
              <a:buAutoNum type="arabicPeriod"/>
            </a:pPr>
            <a:r>
              <a:rPr lang="en-US" sz="2600" b="1">
                <a:solidFill>
                  <a:srgbClr val="0000CC"/>
                </a:solidFill>
              </a:rPr>
              <a:t>Product</a:t>
            </a:r>
            <a:r>
              <a:rPr lang="en-US" sz="2600" b="1">
                <a:solidFill>
                  <a:srgbClr val="FF0000"/>
                </a:solidFill>
              </a:rPr>
              <a:t> </a:t>
            </a:r>
            <a:r>
              <a:rPr lang="en-US" sz="2600"/>
              <a:t>(system) </a:t>
            </a:r>
            <a:r>
              <a:rPr lang="en-US" sz="2600" b="1">
                <a:solidFill>
                  <a:srgbClr val="FF0000"/>
                </a:solidFill>
              </a:rPr>
              <a:t>requirements</a:t>
            </a:r>
            <a:r>
              <a:rPr lang="en-US" sz="2600"/>
              <a:t> : đặc tả yêu cầu đối với hệ thống lớn (nhìn từ </a:t>
            </a:r>
            <a:r>
              <a:rPr lang="en-US" sz="2600" u="sng"/>
              <a:t>bên ngoài</a:t>
            </a:r>
            <a:r>
              <a:rPr lang="en-US" sz="2600"/>
              <a:t> system)</a:t>
            </a:r>
          </a:p>
          <a:p>
            <a:pPr marL="571500" indent="-514350">
              <a:buFont typeface="+mj-lt"/>
              <a:buAutoNum type="arabicPeriod"/>
            </a:pPr>
            <a:r>
              <a:rPr lang="en-US" sz="2600" b="1">
                <a:solidFill>
                  <a:srgbClr val="0000CC"/>
                </a:solidFill>
              </a:rPr>
              <a:t>Product-component</a:t>
            </a:r>
            <a:r>
              <a:rPr lang="en-US" sz="2600" b="1">
                <a:solidFill>
                  <a:srgbClr val="FF0000"/>
                </a:solidFill>
              </a:rPr>
              <a:t> requirements</a:t>
            </a:r>
            <a:r>
              <a:rPr lang="en-US" sz="2600"/>
              <a:t>: đặc tả từng môđun của hệ thống (nhìn vào </a:t>
            </a:r>
            <a:r>
              <a:rPr lang="en-US" sz="2600" u="sng"/>
              <a:t>bên trong</a:t>
            </a:r>
            <a:r>
              <a:rPr lang="en-US" sz="2600"/>
              <a:t> system) </a:t>
            </a:r>
          </a:p>
        </p:txBody>
      </p:sp>
      <p:sp>
        <p:nvSpPr>
          <p:cNvPr id="5" name="Slide Number Placeholder 4"/>
          <p:cNvSpPr>
            <a:spLocks noGrp="1"/>
          </p:cNvSpPr>
          <p:nvPr>
            <p:ph type="sldNum" sz="quarter" idx="4"/>
          </p:nvPr>
        </p:nvSpPr>
        <p:spPr/>
        <p:txBody>
          <a:bodyPr/>
          <a:lstStyle/>
          <a:p>
            <a:fld id="{7198C05A-2E02-4D73-967F-51908256D81E}" type="slidenum">
              <a:rPr lang="en-US"/>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Chi tiết hóa yêu cầu làm PM</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a:solidFill>
                  <a:srgbClr val="0000CC"/>
                </a:solidFill>
              </a:rPr>
              <a:t>Tìm hiểu nhu cầu về PM từ môi trường nghiệp vụ</a:t>
            </a:r>
            <a:r>
              <a:rPr lang="en-US"/>
              <a:t> (</a:t>
            </a:r>
            <a:r>
              <a:rPr lang="en-US" b="1">
                <a:solidFill>
                  <a:srgbClr val="FF0000"/>
                </a:solidFill>
              </a:rPr>
              <a:t>“User” requirements</a:t>
            </a:r>
            <a:r>
              <a:rPr lang="en-US"/>
              <a:t>) thông qua các stakeholders</a:t>
            </a:r>
          </a:p>
          <a:p>
            <a:pPr marL="914400" lvl="1" indent="-514350"/>
            <a:r>
              <a:rPr lang="en-US"/>
              <a:t>Cân nhắc từ các mục tiêu kinh tế ($)</a:t>
            </a:r>
          </a:p>
          <a:p>
            <a:pPr marL="514350" indent="-514350">
              <a:buFont typeface="+mj-lt"/>
              <a:buAutoNum type="arabicPeriod"/>
            </a:pPr>
            <a:r>
              <a:rPr lang="en-US" b="1">
                <a:solidFill>
                  <a:srgbClr val="0000CC"/>
                </a:solidFill>
              </a:rPr>
              <a:t>Xem xét User requirements theo quan điểm hệ thống</a:t>
            </a:r>
            <a:r>
              <a:rPr lang="en-US"/>
              <a:t> (</a:t>
            </a:r>
            <a:r>
              <a:rPr lang="en-US" i="1"/>
              <a:t>nghiệp vụ</a:t>
            </a:r>
            <a:r>
              <a:rPr lang="en-US"/>
              <a:t>, </a:t>
            </a:r>
            <a:r>
              <a:rPr lang="en-US" i="1"/>
              <a:t>vận hành</a:t>
            </a:r>
            <a:r>
              <a:rPr lang="en-US"/>
              <a:t>, </a:t>
            </a:r>
            <a:r>
              <a:rPr lang="en-US" i="1"/>
              <a:t>phát triển</a:t>
            </a:r>
            <a:r>
              <a:rPr lang="en-US"/>
              <a:t>) để diễn tả thành yêu cầu đ/v hệ thống (</a:t>
            </a:r>
            <a:r>
              <a:rPr lang="en-US" b="1">
                <a:solidFill>
                  <a:srgbClr val="FF0000"/>
                </a:solidFill>
              </a:rPr>
              <a:t>System requirements</a:t>
            </a:r>
            <a:r>
              <a:rPr lang="en-US"/>
              <a:t>)</a:t>
            </a:r>
          </a:p>
          <a:p>
            <a:pPr marL="514350" indent="-514350">
              <a:buFont typeface="+mj-lt"/>
              <a:buAutoNum type="arabicPeriod"/>
            </a:pPr>
            <a:r>
              <a:rPr lang="en-US" b="1">
                <a:solidFill>
                  <a:srgbClr val="0000CC"/>
                </a:solidFill>
              </a:rPr>
              <a:t>Từ System requirements, đặc tả yêu cầu (bên ngoài) cho phần mềm </a:t>
            </a:r>
            <a:r>
              <a:rPr lang="en-US"/>
              <a:t>(</a:t>
            </a:r>
            <a:r>
              <a:rPr lang="en-US" b="1">
                <a:solidFill>
                  <a:srgbClr val="FF0000"/>
                </a:solidFill>
              </a:rPr>
              <a:t>SW Product requirements</a:t>
            </a:r>
            <a:r>
              <a:rPr lang="en-US"/>
              <a:t>)</a:t>
            </a:r>
          </a:p>
          <a:p>
            <a:pPr marL="914400" lvl="1" indent="-514350"/>
            <a:r>
              <a:rPr lang="en-US"/>
              <a:t>Yêu cầu chức năng và phi chức năng</a:t>
            </a:r>
          </a:p>
          <a:p>
            <a:pPr marL="514350" indent="-514350">
              <a:buFont typeface="+mj-lt"/>
              <a:buAutoNum type="arabicPeriod"/>
            </a:pPr>
            <a:r>
              <a:rPr lang="en-US" b="1">
                <a:solidFill>
                  <a:srgbClr val="0000CC"/>
                </a:solidFill>
              </a:rPr>
              <a:t>Từ Product requirements, tạo ra bản thiết kế </a:t>
            </a:r>
            <a:r>
              <a:rPr lang="en-US"/>
              <a:t>có nhiều thành phần; mỗi thành phần giải quyết cho 1 yêu cầu được phân rã từ Product requirements (</a:t>
            </a:r>
            <a:r>
              <a:rPr lang="en-US" b="1">
                <a:solidFill>
                  <a:srgbClr val="FF0000"/>
                </a:solidFill>
              </a:rPr>
              <a:t>SW Components requirements</a:t>
            </a:r>
            <a:r>
              <a:rPr lang="en-US"/>
              <a:t>)</a:t>
            </a:r>
          </a:p>
          <a:p>
            <a:pPr marL="514350" indent="-514350">
              <a:buFont typeface="+mj-lt"/>
              <a:buAutoNum type="arabicPeriod"/>
            </a:pPr>
            <a:r>
              <a:rPr lang="en-US"/>
              <a:t>Đặc tả trong thiết kế là </a:t>
            </a:r>
            <a:r>
              <a:rPr lang="en-US" b="1">
                <a:solidFill>
                  <a:srgbClr val="0000CC"/>
                </a:solidFill>
              </a:rPr>
              <a:t>yêu cầu cho các công đoạn tiếp theo</a:t>
            </a:r>
            <a:r>
              <a:rPr lang="en-US"/>
              <a:t> (lập trình, kiểm thử, cài đặt,…)</a:t>
            </a:r>
          </a:p>
        </p:txBody>
      </p:sp>
      <p:sp>
        <p:nvSpPr>
          <p:cNvPr id="4" name="Slide Number Placeholder 53"/>
          <p:cNvSpPr>
            <a:spLocks noGrp="1"/>
          </p:cNvSpPr>
          <p:nvPr>
            <p:ph type="sldNum" sz="quarter" idx="4"/>
          </p:nvPr>
        </p:nvSpPr>
        <p:spPr>
          <a:xfrm>
            <a:off x="8686800" y="0"/>
            <a:ext cx="457200" cy="609600"/>
          </a:xfrm>
          <a:prstGeom prst="rect">
            <a:avLst/>
          </a:prstGeom>
        </p:spPr>
        <p:txBody>
          <a:bodyPr/>
          <a:lstStyle/>
          <a:p>
            <a:fld id="{7198C05A-2E02-4D73-967F-51908256D81E}"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Chi tiết hóa yêu cầu theo CMMI</a:t>
            </a:r>
          </a:p>
        </p:txBody>
      </p:sp>
      <p:sp>
        <p:nvSpPr>
          <p:cNvPr id="54" name="Slide Number Placeholder 53"/>
          <p:cNvSpPr>
            <a:spLocks noGrp="1"/>
          </p:cNvSpPr>
          <p:nvPr>
            <p:ph type="sldNum" sz="quarter" idx="4"/>
          </p:nvPr>
        </p:nvSpPr>
        <p:spPr>
          <a:prstGeom prst="rect">
            <a:avLst/>
          </a:prstGeom>
        </p:spPr>
        <p:txBody>
          <a:bodyPr/>
          <a:lstStyle/>
          <a:p>
            <a:fld id="{7198C05A-2E02-4D73-967F-51908256D81E}" type="slidenum">
              <a:rPr lang="en-US"/>
              <a:pPr/>
              <a:t>28</a:t>
            </a:fld>
            <a:endParaRPr lang="en-US"/>
          </a:p>
        </p:txBody>
      </p:sp>
      <p:sp>
        <p:nvSpPr>
          <p:cNvPr id="56" name="TextBox 55"/>
          <p:cNvSpPr txBox="1"/>
          <p:nvPr/>
        </p:nvSpPr>
        <p:spPr>
          <a:xfrm>
            <a:off x="1215397" y="6381690"/>
            <a:ext cx="7090403" cy="400110"/>
          </a:xfrm>
          <a:prstGeom prst="rect">
            <a:avLst/>
          </a:prstGeom>
          <a:noFill/>
        </p:spPr>
        <p:txBody>
          <a:bodyPr wrap="none" rtlCol="0">
            <a:spAutoFit/>
          </a:bodyPr>
          <a:lstStyle/>
          <a:p>
            <a:r>
              <a:rPr lang="en-US" sz="2000">
                <a:solidFill>
                  <a:srgbClr val="0000CC"/>
                </a:solidFill>
                <a:latin typeface="Arial Unicode MS" pitchFamily="34" charset="-128"/>
                <a:ea typeface="Arial Unicode MS" pitchFamily="34" charset="-128"/>
                <a:cs typeface="Arial Unicode MS" pitchFamily="34" charset="-128"/>
              </a:rPr>
              <a:t>(Vết và dò vết –Traceability- được trình bày trong phần riêng)</a:t>
            </a:r>
          </a:p>
        </p:txBody>
      </p:sp>
      <p:grpSp>
        <p:nvGrpSpPr>
          <p:cNvPr id="3" name="Group 60"/>
          <p:cNvGrpSpPr/>
          <p:nvPr/>
        </p:nvGrpSpPr>
        <p:grpSpPr>
          <a:xfrm>
            <a:off x="152400" y="1004854"/>
            <a:ext cx="8991599" cy="5014946"/>
            <a:chOff x="609601" y="1081054"/>
            <a:chExt cx="8762999" cy="5014946"/>
          </a:xfrm>
        </p:grpSpPr>
        <p:sp>
          <p:nvSpPr>
            <p:cNvPr id="7" name="Rectangle 6"/>
            <p:cNvSpPr/>
            <p:nvPr/>
          </p:nvSpPr>
          <p:spPr>
            <a:xfrm>
              <a:off x="1066800" y="1081055"/>
              <a:ext cx="1875878" cy="428628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4961" y="1081054"/>
              <a:ext cx="1719555" cy="553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SW spec.</a:t>
              </a:r>
            </a:p>
          </p:txBody>
        </p:sp>
        <p:sp>
          <p:nvSpPr>
            <p:cNvPr id="14" name="Rectangle 13"/>
            <p:cNvSpPr/>
            <p:nvPr/>
          </p:nvSpPr>
          <p:spPr>
            <a:xfrm>
              <a:off x="1133195" y="3081318"/>
              <a:ext cx="1714512" cy="6429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External  requirements</a:t>
              </a:r>
            </a:p>
          </p:txBody>
        </p:sp>
        <p:sp>
          <p:nvSpPr>
            <p:cNvPr id="15" name="Rectangle 14"/>
            <p:cNvSpPr/>
            <p:nvPr/>
          </p:nvSpPr>
          <p:spPr>
            <a:xfrm>
              <a:off x="1133195" y="4581516"/>
              <a:ext cx="1714512" cy="6429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Internal  requirements</a:t>
              </a:r>
            </a:p>
          </p:txBody>
        </p:sp>
        <p:sp>
          <p:nvSpPr>
            <p:cNvPr id="16" name="Rectangle 15"/>
            <p:cNvSpPr/>
            <p:nvPr/>
          </p:nvSpPr>
          <p:spPr>
            <a:xfrm>
              <a:off x="1133195" y="1652558"/>
              <a:ext cx="1714512" cy="6429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Needs</a:t>
              </a:r>
            </a:p>
          </p:txBody>
        </p:sp>
        <p:cxnSp>
          <p:nvCxnSpPr>
            <p:cNvPr id="18" name="Straight Arrow Connector 17"/>
            <p:cNvCxnSpPr>
              <a:stCxn id="16" idx="2"/>
              <a:endCxn id="14" idx="0"/>
            </p:cNvCxnSpPr>
            <p:nvPr/>
          </p:nvCxnSpPr>
          <p:spPr>
            <a:xfrm rot="5400000">
              <a:off x="1597542" y="2688409"/>
              <a:ext cx="78581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76071" y="2438376"/>
              <a:ext cx="1519198" cy="369332"/>
            </a:xfrm>
            <a:prstGeom prst="rect">
              <a:avLst/>
            </a:prstGeom>
            <a:solidFill>
              <a:schemeClr val="accent6">
                <a:lumMod val="40000"/>
                <a:lumOff val="60000"/>
              </a:schemeClr>
            </a:solidFill>
          </p:spPr>
          <p:txBody>
            <a:bodyPr wrap="none" rtlCol="0">
              <a:spAutoFit/>
            </a:bodyPr>
            <a:lstStyle/>
            <a:p>
              <a:r>
                <a:rPr lang="en-US" i="1"/>
                <a:t>Req.Elicitation</a:t>
              </a:r>
            </a:p>
          </p:txBody>
        </p:sp>
        <p:cxnSp>
          <p:nvCxnSpPr>
            <p:cNvPr id="21" name="Straight Arrow Connector 20"/>
            <p:cNvCxnSpPr>
              <a:stCxn id="14" idx="2"/>
              <a:endCxn id="15" idx="0"/>
            </p:cNvCxnSpPr>
            <p:nvPr/>
          </p:nvCxnSpPr>
          <p:spPr>
            <a:xfrm rot="5400000">
              <a:off x="1561823" y="4152888"/>
              <a:ext cx="85725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rot="16200000">
              <a:off x="157329" y="3224194"/>
              <a:ext cx="1273875" cy="369332"/>
            </a:xfrm>
            <a:prstGeom prst="rect">
              <a:avLst/>
            </a:prstGeom>
          </p:spPr>
          <p:txBody>
            <a:bodyPr wrap="none">
              <a:spAutoFit/>
            </a:bodyPr>
            <a:lstStyle/>
            <a:p>
              <a:pPr algn="ctr"/>
              <a:r>
                <a:rPr lang="en-US" b="1"/>
                <a:t>User’s view</a:t>
              </a:r>
            </a:p>
          </p:txBody>
        </p:sp>
        <p:sp>
          <p:nvSpPr>
            <p:cNvPr id="25" name="Rectangle 24"/>
            <p:cNvSpPr/>
            <p:nvPr/>
          </p:nvSpPr>
          <p:spPr>
            <a:xfrm rot="16200000">
              <a:off x="194364" y="4724392"/>
              <a:ext cx="1256691" cy="369332"/>
            </a:xfrm>
            <a:prstGeom prst="rect">
              <a:avLst/>
            </a:prstGeom>
          </p:spPr>
          <p:txBody>
            <a:bodyPr wrap="none">
              <a:spAutoFit/>
            </a:bodyPr>
            <a:lstStyle/>
            <a:p>
              <a:pPr algn="ctr"/>
              <a:r>
                <a:rPr lang="en-US" b="1"/>
                <a:t>Dev ‘s view</a:t>
              </a:r>
            </a:p>
          </p:txBody>
        </p:sp>
        <p:sp>
          <p:nvSpPr>
            <p:cNvPr id="28" name="TextBox 27"/>
            <p:cNvSpPr txBox="1"/>
            <p:nvPr/>
          </p:nvSpPr>
          <p:spPr>
            <a:xfrm>
              <a:off x="1084732" y="3938574"/>
              <a:ext cx="1834413" cy="369332"/>
            </a:xfrm>
            <a:prstGeom prst="rect">
              <a:avLst/>
            </a:prstGeom>
            <a:solidFill>
              <a:schemeClr val="accent6">
                <a:lumMod val="40000"/>
                <a:lumOff val="60000"/>
              </a:schemeClr>
            </a:solidFill>
          </p:spPr>
          <p:txBody>
            <a:bodyPr wrap="none" rtlCol="0">
              <a:spAutoFit/>
            </a:bodyPr>
            <a:lstStyle/>
            <a:p>
              <a:r>
                <a:rPr lang="en-US" i="1"/>
                <a:t>Req.Development</a:t>
              </a:r>
            </a:p>
          </p:txBody>
        </p:sp>
        <p:grpSp>
          <p:nvGrpSpPr>
            <p:cNvPr id="4" name="Group 60"/>
            <p:cNvGrpSpPr/>
            <p:nvPr/>
          </p:nvGrpSpPr>
          <p:grpSpPr>
            <a:xfrm>
              <a:off x="3200376" y="3081318"/>
              <a:ext cx="3429024" cy="785818"/>
              <a:chOff x="4643438" y="3214686"/>
              <a:chExt cx="3429024" cy="785818"/>
            </a:xfrm>
          </p:grpSpPr>
          <p:sp>
            <p:nvSpPr>
              <p:cNvPr id="40" name="Rectangle 39"/>
              <p:cNvSpPr/>
              <p:nvPr/>
            </p:nvSpPr>
            <p:spPr>
              <a:xfrm>
                <a:off x="4643438" y="3214686"/>
                <a:ext cx="3429024"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b="1">
                  <a:solidFill>
                    <a:schemeClr val="tx1"/>
                  </a:solidFill>
                </a:endParaRPr>
              </a:p>
            </p:txBody>
          </p:sp>
          <p:sp>
            <p:nvSpPr>
              <p:cNvPr id="41" name="Rectangle 40"/>
              <p:cNvSpPr/>
              <p:nvPr/>
            </p:nvSpPr>
            <p:spPr>
              <a:xfrm>
                <a:off x="5072066" y="364331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429256" y="364331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786446" y="364331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6528378" y="3286124"/>
                <a:ext cx="1472646" cy="646331"/>
              </a:xfrm>
              <a:prstGeom prst="rect">
                <a:avLst/>
              </a:prstGeom>
            </p:spPr>
            <p:txBody>
              <a:bodyPr wrap="none">
                <a:spAutoFit/>
              </a:bodyPr>
              <a:lstStyle/>
              <a:p>
                <a:pPr algn="ctr"/>
                <a:r>
                  <a:rPr lang="en-US" b="1"/>
                  <a:t>Product </a:t>
                </a:r>
              </a:p>
              <a:p>
                <a:pPr algn="ctr"/>
                <a:r>
                  <a:rPr lang="en-US" b="1"/>
                  <a:t>requirements</a:t>
                </a:r>
              </a:p>
            </p:txBody>
          </p:sp>
        </p:grpSp>
        <p:grpSp>
          <p:nvGrpSpPr>
            <p:cNvPr id="5" name="Group 61"/>
            <p:cNvGrpSpPr/>
            <p:nvPr/>
          </p:nvGrpSpPr>
          <p:grpSpPr>
            <a:xfrm>
              <a:off x="3200376" y="3505200"/>
              <a:ext cx="3429024" cy="1790696"/>
              <a:chOff x="4643438" y="3638568"/>
              <a:chExt cx="3429024" cy="1790696"/>
            </a:xfrm>
          </p:grpSpPr>
          <p:sp>
            <p:nvSpPr>
              <p:cNvPr id="33" name="Rectangle 32"/>
              <p:cNvSpPr/>
              <p:nvPr/>
            </p:nvSpPr>
            <p:spPr>
              <a:xfrm>
                <a:off x="4643438" y="4643446"/>
                <a:ext cx="3429024"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b="1">
                  <a:solidFill>
                    <a:schemeClr val="tx1"/>
                  </a:solidFill>
                </a:endParaRPr>
              </a:p>
            </p:txBody>
          </p:sp>
          <p:sp>
            <p:nvSpPr>
              <p:cNvPr id="34" name="Rectangle 33"/>
              <p:cNvSpPr/>
              <p:nvPr/>
            </p:nvSpPr>
            <p:spPr>
              <a:xfrm>
                <a:off x="4857752" y="507207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214942" y="507207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572132" y="507207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929322" y="5072074"/>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167462" y="3638568"/>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572264" y="4714884"/>
                <a:ext cx="1472647" cy="646331"/>
              </a:xfrm>
              <a:prstGeom prst="rect">
                <a:avLst/>
              </a:prstGeom>
            </p:spPr>
            <p:txBody>
              <a:bodyPr wrap="none">
                <a:spAutoFit/>
              </a:bodyPr>
              <a:lstStyle/>
              <a:p>
                <a:pPr algn="ctr"/>
                <a:r>
                  <a:rPr lang="en-US" b="1"/>
                  <a:t>Component </a:t>
                </a:r>
              </a:p>
              <a:p>
                <a:pPr algn="ctr"/>
                <a:r>
                  <a:rPr lang="en-US" b="1"/>
                  <a:t>requirements</a:t>
                </a:r>
              </a:p>
            </p:txBody>
          </p:sp>
        </p:grpSp>
        <p:cxnSp>
          <p:nvCxnSpPr>
            <p:cNvPr id="60" name="Straight Arrow Connector 59"/>
            <p:cNvCxnSpPr/>
            <p:nvPr/>
          </p:nvCxnSpPr>
          <p:spPr>
            <a:xfrm rot="5400000">
              <a:off x="3021781" y="4224326"/>
              <a:ext cx="1214446" cy="214314"/>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16200000" flipH="1">
              <a:off x="3200376" y="4260045"/>
              <a:ext cx="1214446" cy="142876"/>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16200000" flipH="1">
              <a:off x="3557566" y="4260045"/>
              <a:ext cx="1214446" cy="142876"/>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0"/>
            </p:cNvCxnSpPr>
            <p:nvPr/>
          </p:nvCxnSpPr>
          <p:spPr>
            <a:xfrm rot="16200000" flipH="1">
              <a:off x="3914756" y="4260045"/>
              <a:ext cx="1214446" cy="142876"/>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3736161" y="4224326"/>
              <a:ext cx="1214446" cy="214314"/>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 name="Group 58"/>
            <p:cNvGrpSpPr/>
            <p:nvPr/>
          </p:nvGrpSpPr>
          <p:grpSpPr>
            <a:xfrm>
              <a:off x="3200376" y="1576382"/>
              <a:ext cx="3429024" cy="785818"/>
              <a:chOff x="4643438" y="1714488"/>
              <a:chExt cx="3429024" cy="785818"/>
            </a:xfrm>
          </p:grpSpPr>
          <p:sp>
            <p:nvSpPr>
              <p:cNvPr id="32" name="Rectangle 31"/>
              <p:cNvSpPr/>
              <p:nvPr/>
            </p:nvSpPr>
            <p:spPr>
              <a:xfrm>
                <a:off x="4643438" y="1714488"/>
                <a:ext cx="3429024" cy="7858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b="1">
                  <a:solidFill>
                    <a:schemeClr val="tx1"/>
                  </a:solidFill>
                </a:endParaRPr>
              </a:p>
            </p:txBody>
          </p:sp>
          <p:sp>
            <p:nvSpPr>
              <p:cNvPr id="29" name="Rectangle 28"/>
              <p:cNvSpPr/>
              <p:nvPr/>
            </p:nvSpPr>
            <p:spPr>
              <a:xfrm>
                <a:off x="5357818" y="2143116"/>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715008" y="2143116"/>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72264" y="1785926"/>
                <a:ext cx="1472646" cy="646331"/>
              </a:xfrm>
              <a:prstGeom prst="rect">
                <a:avLst/>
              </a:prstGeom>
            </p:spPr>
            <p:txBody>
              <a:bodyPr wrap="none">
                <a:spAutoFit/>
              </a:bodyPr>
              <a:lstStyle/>
              <a:p>
                <a:pPr algn="ctr"/>
                <a:r>
                  <a:rPr lang="en-US" b="1"/>
                  <a:t>User’s </a:t>
                </a:r>
              </a:p>
              <a:p>
                <a:pPr algn="ctr"/>
                <a:r>
                  <a:rPr lang="en-US" b="1"/>
                  <a:t>requirements</a:t>
                </a:r>
              </a:p>
            </p:txBody>
          </p:sp>
          <p:sp>
            <p:nvSpPr>
              <p:cNvPr id="46" name="Rectangle 45"/>
              <p:cNvSpPr/>
              <p:nvPr/>
            </p:nvSpPr>
            <p:spPr>
              <a:xfrm>
                <a:off x="6143636" y="2143116"/>
                <a:ext cx="214314"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Line Callout 1 (No Border) 46"/>
            <p:cNvSpPr/>
            <p:nvPr/>
          </p:nvSpPr>
          <p:spPr>
            <a:xfrm>
              <a:off x="5181040" y="2509814"/>
              <a:ext cx="1829360" cy="357190"/>
            </a:xfrm>
            <a:prstGeom prst="callout1">
              <a:avLst>
                <a:gd name="adj1" fmla="val 55322"/>
                <a:gd name="adj2" fmla="val 345"/>
                <a:gd name="adj3" fmla="val 85072"/>
                <a:gd name="adj4" fmla="val -3625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solidFill>
                    <a:srgbClr val="FF0000"/>
                  </a:solidFill>
                  <a:latin typeface="Times New Roman" pitchFamily="18" charset="0"/>
                  <a:cs typeface="Times New Roman" pitchFamily="18" charset="0"/>
                </a:rPr>
                <a:t>Trace (vết)</a:t>
              </a:r>
            </a:p>
          </p:txBody>
        </p:sp>
        <p:cxnSp>
          <p:nvCxnSpPr>
            <p:cNvPr id="45" name="Straight Arrow Connector 44"/>
            <p:cNvCxnSpPr/>
            <p:nvPr/>
          </p:nvCxnSpPr>
          <p:spPr>
            <a:xfrm rot="5400000">
              <a:off x="3236095" y="2724128"/>
              <a:ext cx="1285884" cy="285752"/>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6200000" flipH="1">
              <a:off x="3414690" y="2831285"/>
              <a:ext cx="1285884" cy="71438"/>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3771880" y="2831285"/>
              <a:ext cx="1285884" cy="71438"/>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6" idx="2"/>
              <a:endCxn id="38" idx="0"/>
            </p:cNvCxnSpPr>
            <p:nvPr/>
          </p:nvCxnSpPr>
          <p:spPr>
            <a:xfrm rot="16200000" flipH="1">
              <a:off x="4176706" y="2850349"/>
              <a:ext cx="1285876" cy="23826"/>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9" idx="3"/>
            </p:cNvCxnSpPr>
            <p:nvPr/>
          </p:nvCxnSpPr>
          <p:spPr>
            <a:xfrm flipV="1">
              <a:off x="2795269" y="2057401"/>
              <a:ext cx="938532" cy="5656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81201" y="5634335"/>
              <a:ext cx="6244017" cy="461665"/>
            </a:xfrm>
            <a:prstGeom prst="rect">
              <a:avLst/>
            </a:prstGeom>
            <a:noFill/>
          </p:spPr>
          <p:txBody>
            <a:bodyPr wrap="none" rtlCol="0">
              <a:spAutoFit/>
            </a:bodyPr>
            <a:lstStyle/>
            <a:p>
              <a:r>
                <a:rPr lang="en-US" sz="2400" b="1">
                  <a:solidFill>
                    <a:srgbClr val="FF0000"/>
                  </a:solidFill>
                  <a:latin typeface="Times New Roman" pitchFamily="18" charset="0"/>
                  <a:cs typeface="Times New Roman" pitchFamily="18" charset="0"/>
                </a:rPr>
                <a:t>Yêu cầu giữa các mức có liên kết nhau (trace) </a:t>
              </a:r>
            </a:p>
          </p:txBody>
        </p:sp>
        <p:sp>
          <p:nvSpPr>
            <p:cNvPr id="59" name="TextBox 58"/>
            <p:cNvSpPr txBox="1"/>
            <p:nvPr/>
          </p:nvSpPr>
          <p:spPr>
            <a:xfrm>
              <a:off x="6629401" y="1472148"/>
              <a:ext cx="2743199" cy="3785652"/>
            </a:xfrm>
            <a:prstGeom prst="rect">
              <a:avLst/>
            </a:prstGeom>
            <a:noFill/>
          </p:spPr>
          <p:txBody>
            <a:bodyPr wrap="square" rtlCol="0">
              <a:spAutoFit/>
            </a:bodyPr>
            <a:lstStyle/>
            <a:p>
              <a:r>
                <a:rPr lang="en-US" sz="2400" i="1"/>
                <a:t>Yêu cầu của users được phát triển thành yêu cầu chi tiết cho hệ thống (ie, usecases), và  gán nhiệm vụ giải quyết yêu cầu (ie, lập CRC) cho các thành phần của hệ thống (components)</a:t>
              </a:r>
            </a:p>
          </p:txBody>
        </p:sp>
      </p:grpSp>
      <p:cxnSp>
        <p:nvCxnSpPr>
          <p:cNvPr id="64" name="Straight Arrow Connector 63"/>
          <p:cNvCxnSpPr>
            <a:stCxn id="28" idx="3"/>
          </p:cNvCxnSpPr>
          <p:nvPr/>
        </p:nvCxnSpPr>
        <p:spPr>
          <a:xfrm>
            <a:off x="2522193" y="4047040"/>
            <a:ext cx="754406" cy="6773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3"/>
          </p:cNvCxnSpPr>
          <p:nvPr/>
        </p:nvCxnSpPr>
        <p:spPr>
          <a:xfrm>
            <a:off x="2395085" y="2546842"/>
            <a:ext cx="957714" cy="7297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Phân tích và kiểm chứng các đặc tả</a:t>
            </a:r>
          </a:p>
        </p:txBody>
      </p:sp>
      <p:sp>
        <p:nvSpPr>
          <p:cNvPr id="3" name="Content Placeholder 2"/>
          <p:cNvSpPr>
            <a:spLocks noGrp="1"/>
          </p:cNvSpPr>
          <p:nvPr>
            <p:ph idx="1"/>
          </p:nvPr>
        </p:nvSpPr>
        <p:spPr/>
        <p:txBody>
          <a:bodyPr/>
          <a:lstStyle/>
          <a:p>
            <a:r>
              <a:rPr lang="en-US"/>
              <a:t>Là hành động chứng minh rằng các đặc tả đ/v PM phản ánh đúng “mong đợi”.</a:t>
            </a:r>
          </a:p>
          <a:p>
            <a:pPr lvl="1"/>
            <a:r>
              <a:rPr lang="en-US"/>
              <a:t>Mong đợi từ những tác nhân (</a:t>
            </a:r>
            <a:r>
              <a:rPr lang="en-US">
                <a:solidFill>
                  <a:srgbClr val="FF0000"/>
                </a:solidFill>
              </a:rPr>
              <a:t>stakehoders</a:t>
            </a:r>
            <a:r>
              <a:rPr lang="en-US"/>
              <a:t>). Hành động này phân tích mối quan hệ giữa phần mềm với các môi trường  (nghiệp vụ, phát triển, vận hành) trong suốt chu kỳ sống của nó kể cả các môđun trong hệ thống/PM, để khẳng định rằng các đặc tả là cần thiết, đúng và đầy đủ.</a:t>
            </a:r>
          </a:p>
          <a:p>
            <a:r>
              <a:rPr lang="en-US"/>
              <a:t>Phương pháp:</a:t>
            </a:r>
          </a:p>
          <a:p>
            <a:pPr lvl="1"/>
            <a:r>
              <a:rPr lang="en-US" i="1">
                <a:solidFill>
                  <a:schemeClr val="tx1"/>
                </a:solidFill>
              </a:rPr>
              <a:t>Validation</a:t>
            </a:r>
            <a:r>
              <a:rPr lang="en-US"/>
              <a:t>: CMR sản phẩm sẽ thỏa mãn mong đợi</a:t>
            </a:r>
          </a:p>
          <a:p>
            <a:pPr lvl="1"/>
            <a:r>
              <a:rPr lang="en-US" i="1">
                <a:solidFill>
                  <a:schemeClr val="tx1"/>
                </a:solidFill>
              </a:rPr>
              <a:t>Verification</a:t>
            </a:r>
            <a:r>
              <a:rPr lang="en-US"/>
              <a:t>: CMR hành động làm sản phẩm là đúng.</a:t>
            </a:r>
          </a:p>
          <a:p>
            <a:r>
              <a:rPr lang="en-US"/>
              <a:t>Kỹ thuật:</a:t>
            </a:r>
          </a:p>
          <a:p>
            <a:pPr lvl="1"/>
            <a:r>
              <a:rPr lang="en-US"/>
              <a:t>Peer review, inspection, user story, prototype,..</a:t>
            </a:r>
          </a:p>
        </p:txBody>
      </p:sp>
      <p:sp>
        <p:nvSpPr>
          <p:cNvPr id="5" name="Slide Number Placeholder 4"/>
          <p:cNvSpPr>
            <a:spLocks noGrp="1"/>
          </p:cNvSpPr>
          <p:nvPr>
            <p:ph type="sldNum" sz="quarter" idx="4"/>
          </p:nvPr>
        </p:nvSpPr>
        <p:spPr/>
        <p:txBody>
          <a:bodyPr/>
          <a:lstStyle/>
          <a:p>
            <a:fld id="{7198C05A-2E02-4D73-967F-51908256D81E}"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solidFill>
                  <a:srgbClr val="996633"/>
                </a:solidFill>
              </a:rPr>
              <a:t>Nội</a:t>
            </a:r>
            <a:r>
              <a:rPr lang="en-US" dirty="0">
                <a:solidFill>
                  <a:srgbClr val="996633"/>
                </a:solidFill>
              </a:rPr>
              <a:t> dung </a:t>
            </a:r>
            <a:r>
              <a:rPr lang="en-US" dirty="0" err="1">
                <a:solidFill>
                  <a:srgbClr val="996633"/>
                </a:solidFill>
              </a:rPr>
              <a:t>chính</a:t>
            </a:r>
            <a:endParaRPr lang="en-US" dirty="0">
              <a:solidFill>
                <a:srgbClr val="996633"/>
              </a:solidFill>
            </a:endParaRPr>
          </a:p>
        </p:txBody>
      </p:sp>
      <p:sp>
        <p:nvSpPr>
          <p:cNvPr id="3" name="Content Placeholder 2"/>
          <p:cNvSpPr>
            <a:spLocks noGrp="1"/>
          </p:cNvSpPr>
          <p:nvPr>
            <p:ph idx="1"/>
          </p:nvPr>
        </p:nvSpPr>
        <p:spPr>
          <a:xfrm>
            <a:off x="228600" y="685800"/>
            <a:ext cx="8915400" cy="5486400"/>
          </a:xfrm>
        </p:spPr>
        <p:txBody>
          <a:bodyPr>
            <a:noAutofit/>
          </a:bodyPr>
          <a:lstStyle/>
          <a:p>
            <a:pPr marL="533400" indent="-533400">
              <a:buFont typeface="+mj-lt"/>
              <a:buAutoNum type="arabicPeriod"/>
            </a:pPr>
            <a:r>
              <a:rPr lang="en-US" sz="2800" b="1" dirty="0" err="1">
                <a:solidFill>
                  <a:srgbClr val="008000"/>
                </a:solidFill>
                <a:effectLst>
                  <a:outerShdw blurRad="38100" dist="38100" dir="2700000" algn="tl">
                    <a:srgbClr val="000000">
                      <a:alpha val="43137"/>
                    </a:srgbClr>
                  </a:outerShdw>
                </a:effectLst>
              </a:rPr>
              <a:t>Quản</a:t>
            </a:r>
            <a:r>
              <a:rPr lang="en-US" sz="2800" b="1" dirty="0">
                <a:solidFill>
                  <a:srgbClr val="008000"/>
                </a:solidFill>
                <a:effectLst>
                  <a:outerShdw blurRad="38100" dist="38100" dir="2700000" algn="tl">
                    <a:srgbClr val="000000">
                      <a:alpha val="43137"/>
                    </a:srgbClr>
                  </a:outerShdw>
                </a:effectLst>
              </a:rPr>
              <a:t> </a:t>
            </a:r>
            <a:r>
              <a:rPr lang="en-US" sz="2800" b="1" dirty="0" err="1">
                <a:solidFill>
                  <a:srgbClr val="008000"/>
                </a:solidFill>
                <a:effectLst>
                  <a:outerShdw blurRad="38100" dist="38100" dir="2700000" algn="tl">
                    <a:srgbClr val="000000">
                      <a:alpha val="43137"/>
                    </a:srgbClr>
                  </a:outerShdw>
                </a:effectLst>
              </a:rPr>
              <a:t>lý</a:t>
            </a:r>
            <a:r>
              <a:rPr lang="en-US" sz="2800" b="1" dirty="0">
                <a:solidFill>
                  <a:srgbClr val="008000"/>
                </a:solidFill>
                <a:effectLst>
                  <a:outerShdw blurRad="38100" dist="38100" dir="2700000" algn="tl">
                    <a:srgbClr val="000000">
                      <a:alpha val="43137"/>
                    </a:srgbClr>
                  </a:outerShdw>
                </a:effectLst>
              </a:rPr>
              <a:t> </a:t>
            </a:r>
            <a:r>
              <a:rPr lang="en-US" sz="2800" b="1" dirty="0" err="1">
                <a:solidFill>
                  <a:srgbClr val="008000"/>
                </a:solidFill>
                <a:effectLst>
                  <a:outerShdw blurRad="38100" dist="38100" dir="2700000" algn="tl">
                    <a:srgbClr val="000000">
                      <a:alpha val="43137"/>
                    </a:srgbClr>
                  </a:outerShdw>
                </a:effectLst>
              </a:rPr>
              <a:t>yêu</a:t>
            </a:r>
            <a:r>
              <a:rPr lang="en-US" sz="2800" b="1" dirty="0">
                <a:solidFill>
                  <a:srgbClr val="008000"/>
                </a:solidFill>
                <a:effectLst>
                  <a:outerShdw blurRad="38100" dist="38100" dir="2700000" algn="tl">
                    <a:srgbClr val="000000">
                      <a:alpha val="43137"/>
                    </a:srgbClr>
                  </a:outerShdw>
                </a:effectLst>
              </a:rPr>
              <a:t> </a:t>
            </a:r>
            <a:r>
              <a:rPr lang="en-US" sz="2800" b="1" dirty="0" err="1">
                <a:solidFill>
                  <a:srgbClr val="008000"/>
                </a:solidFill>
                <a:effectLst>
                  <a:outerShdw blurRad="38100" dist="38100" dir="2700000" algn="tl">
                    <a:srgbClr val="000000">
                      <a:alpha val="43137"/>
                    </a:srgbClr>
                  </a:outerShdw>
                </a:effectLst>
              </a:rPr>
              <a:t>cầu</a:t>
            </a:r>
            <a:r>
              <a:rPr lang="en-US" sz="2800" b="1" dirty="0">
                <a:solidFill>
                  <a:srgbClr val="008000"/>
                </a:solidFill>
                <a:effectLst>
                  <a:outerShdw blurRad="38100" dist="38100" dir="2700000" algn="tl">
                    <a:srgbClr val="000000">
                      <a:alpha val="43137"/>
                    </a:srgbClr>
                  </a:outerShdw>
                </a:effectLst>
              </a:rPr>
              <a:t> (CMMI-L2-RM)</a:t>
            </a:r>
          </a:p>
          <a:p>
            <a:pPr marL="807720" lvl="1" indent="-533400"/>
            <a:r>
              <a:rPr lang="en-US" dirty="0"/>
              <a:t>Ý </a:t>
            </a:r>
            <a:r>
              <a:rPr lang="en-US" dirty="0" err="1"/>
              <a:t>chính</a:t>
            </a:r>
            <a:r>
              <a:rPr lang="en-US" dirty="0"/>
              <a:t>: </a:t>
            </a:r>
            <a:r>
              <a:rPr lang="en-US" dirty="0" err="1">
                <a:solidFill>
                  <a:srgbClr val="FF0000"/>
                </a:solidFill>
              </a:rPr>
              <a:t>khám</a:t>
            </a:r>
            <a:r>
              <a:rPr lang="en-US" dirty="0">
                <a:solidFill>
                  <a:srgbClr val="FF0000"/>
                </a:solidFill>
              </a:rPr>
              <a:t> </a:t>
            </a:r>
            <a:r>
              <a:rPr lang="en-US" dirty="0" err="1">
                <a:solidFill>
                  <a:srgbClr val="FF0000"/>
                </a:solidFill>
              </a:rPr>
              <a:t>phá</a:t>
            </a:r>
            <a:r>
              <a:rPr lang="en-US" dirty="0">
                <a:solidFill>
                  <a:srgbClr val="FF0000"/>
                </a:solidFill>
              </a:rPr>
              <a:t> </a:t>
            </a:r>
            <a:r>
              <a:rPr lang="en-US" dirty="0" err="1">
                <a:solidFill>
                  <a:srgbClr val="FF0000"/>
                </a:solidFill>
              </a:rPr>
              <a:t>yêu</a:t>
            </a:r>
            <a:r>
              <a:rPr lang="en-US" dirty="0">
                <a:solidFill>
                  <a:srgbClr val="FF0000"/>
                </a:solidFill>
              </a:rPr>
              <a:t> </a:t>
            </a:r>
            <a:r>
              <a:rPr lang="en-US" dirty="0" err="1">
                <a:solidFill>
                  <a:srgbClr val="FF0000"/>
                </a:solidFill>
              </a:rPr>
              <a:t>cầu</a:t>
            </a:r>
            <a:r>
              <a:rPr lang="en-US" dirty="0">
                <a:solidFill>
                  <a:srgbClr val="FF0000"/>
                </a:solidFill>
              </a:rPr>
              <a:t> </a:t>
            </a:r>
            <a:r>
              <a:rPr lang="en-US" dirty="0" err="1">
                <a:solidFill>
                  <a:srgbClr val="FF0000"/>
                </a:solidFill>
              </a:rPr>
              <a:t>mới</a:t>
            </a:r>
            <a:r>
              <a:rPr lang="en-US" dirty="0">
                <a:solidFill>
                  <a:srgbClr val="FF0000"/>
                </a:solidFill>
              </a:rPr>
              <a:t> &amp; </a:t>
            </a:r>
            <a:r>
              <a:rPr lang="en-US" dirty="0" err="1">
                <a:solidFill>
                  <a:srgbClr val="FF0000"/>
                </a:solidFill>
              </a:rPr>
              <a:t>kiểm</a:t>
            </a:r>
            <a:r>
              <a:rPr lang="en-US" dirty="0">
                <a:solidFill>
                  <a:srgbClr val="FF0000"/>
                </a:solidFill>
              </a:rPr>
              <a:t> </a:t>
            </a:r>
            <a:r>
              <a:rPr lang="en-US" dirty="0" err="1">
                <a:solidFill>
                  <a:srgbClr val="FF0000"/>
                </a:solidFill>
              </a:rPr>
              <a:t>soát</a:t>
            </a:r>
            <a:r>
              <a:rPr lang="en-US" dirty="0">
                <a:solidFill>
                  <a:srgbClr val="FF0000"/>
                </a:solidFill>
              </a:rPr>
              <a:t> </a:t>
            </a:r>
            <a:r>
              <a:rPr lang="en-US" dirty="0" err="1">
                <a:solidFill>
                  <a:srgbClr val="FF0000"/>
                </a:solidFill>
              </a:rPr>
              <a:t>chúng</a:t>
            </a:r>
            <a:r>
              <a:rPr lang="en-US" dirty="0"/>
              <a:t>.</a:t>
            </a:r>
          </a:p>
          <a:p>
            <a:pPr marL="807720" lvl="1" indent="-533400"/>
            <a:r>
              <a:rPr lang="en-US" dirty="0" err="1"/>
              <a:t>Nhận</a:t>
            </a:r>
            <a:r>
              <a:rPr lang="en-US" dirty="0"/>
              <a:t> </a:t>
            </a:r>
            <a:r>
              <a:rPr lang="en-US" dirty="0" err="1"/>
              <a:t>biết</a:t>
            </a:r>
            <a:r>
              <a:rPr lang="en-US" dirty="0"/>
              <a:t> </a:t>
            </a:r>
            <a:r>
              <a:rPr lang="en-US" dirty="0" err="1"/>
              <a:t>đúng</a:t>
            </a:r>
            <a:r>
              <a:rPr lang="en-US" dirty="0"/>
              <a:t> </a:t>
            </a:r>
            <a:r>
              <a:rPr lang="en-US" dirty="0" err="1"/>
              <a:t>về</a:t>
            </a:r>
            <a:r>
              <a:rPr lang="en-US" dirty="0"/>
              <a:t> </a:t>
            </a:r>
            <a:r>
              <a:rPr lang="en-US" dirty="0" err="1"/>
              <a:t>nhu</a:t>
            </a:r>
            <a:r>
              <a:rPr lang="en-US" dirty="0"/>
              <a:t> </a:t>
            </a:r>
            <a:r>
              <a:rPr lang="en-US" dirty="0" err="1"/>
              <a:t>cầu</a:t>
            </a:r>
            <a:r>
              <a:rPr lang="en-US" dirty="0"/>
              <a:t> </a:t>
            </a:r>
            <a:r>
              <a:rPr lang="en-US" dirty="0" err="1"/>
              <a:t>và</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từ</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kể</a:t>
            </a:r>
            <a:r>
              <a:rPr lang="en-US" dirty="0"/>
              <a:t> </a:t>
            </a:r>
            <a:r>
              <a:rPr lang="en-US" dirty="0" err="1"/>
              <a:t>cả</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yêu</a:t>
            </a:r>
            <a:r>
              <a:rPr lang="en-US" dirty="0"/>
              <a:t> </a:t>
            </a:r>
            <a:r>
              <a:rPr lang="en-US" dirty="0" err="1"/>
              <a:t>cầu</a:t>
            </a:r>
            <a:r>
              <a:rPr lang="en-US" dirty="0"/>
              <a:t> ban </a:t>
            </a:r>
            <a:r>
              <a:rPr lang="en-US" dirty="0" err="1"/>
              <a:t>đầu</a:t>
            </a:r>
            <a:r>
              <a:rPr lang="en-US" dirty="0"/>
              <a:t>, </a:t>
            </a:r>
            <a:r>
              <a:rPr lang="en-US" dirty="0" err="1"/>
              <a:t>và</a:t>
            </a:r>
            <a:r>
              <a:rPr lang="en-US" dirty="0"/>
              <a:t> </a:t>
            </a:r>
            <a:r>
              <a:rPr lang="en-US" dirty="0" err="1"/>
              <a:t>xem</a:t>
            </a:r>
            <a:r>
              <a:rPr lang="en-US" dirty="0"/>
              <a:t> </a:t>
            </a:r>
            <a:r>
              <a:rPr lang="en-US" dirty="0" err="1"/>
              <a:t>xét</a:t>
            </a:r>
            <a:r>
              <a:rPr lang="en-US" dirty="0"/>
              <a:t> </a:t>
            </a:r>
            <a:r>
              <a:rPr lang="en-US" dirty="0" err="1"/>
              <a:t>tính</a:t>
            </a:r>
            <a:r>
              <a:rPr lang="en-US" dirty="0"/>
              <a:t> </a:t>
            </a:r>
            <a:r>
              <a:rPr lang="en-US" dirty="0" err="1"/>
              <a:t>khả</a:t>
            </a:r>
            <a:r>
              <a:rPr lang="en-US" dirty="0"/>
              <a:t> </a:t>
            </a:r>
            <a:r>
              <a:rPr lang="en-US" dirty="0" err="1"/>
              <a:t>thi</a:t>
            </a:r>
            <a:r>
              <a:rPr lang="en-US" dirty="0"/>
              <a:t>.</a:t>
            </a:r>
          </a:p>
          <a:p>
            <a:pPr marL="533400" indent="-533400">
              <a:buFont typeface="+mj-lt"/>
              <a:buAutoNum type="arabicPeriod"/>
            </a:pPr>
            <a:r>
              <a:rPr lang="en-US" sz="2800" b="1" dirty="0" err="1">
                <a:solidFill>
                  <a:srgbClr val="008000"/>
                </a:solidFill>
                <a:effectLst>
                  <a:outerShdw blurRad="38100" dist="38100" dir="2700000" algn="tl">
                    <a:srgbClr val="000000">
                      <a:alpha val="43137"/>
                    </a:srgbClr>
                  </a:outerShdw>
                </a:effectLst>
              </a:rPr>
              <a:t>Phát</a:t>
            </a:r>
            <a:r>
              <a:rPr lang="en-US" sz="2800" b="1" dirty="0">
                <a:solidFill>
                  <a:srgbClr val="008000"/>
                </a:solidFill>
                <a:effectLst>
                  <a:outerShdw blurRad="38100" dist="38100" dir="2700000" algn="tl">
                    <a:srgbClr val="000000">
                      <a:alpha val="43137"/>
                    </a:srgbClr>
                  </a:outerShdw>
                </a:effectLst>
              </a:rPr>
              <a:t> </a:t>
            </a:r>
            <a:r>
              <a:rPr lang="en-US" sz="2800" b="1" dirty="0" err="1">
                <a:solidFill>
                  <a:srgbClr val="008000"/>
                </a:solidFill>
                <a:effectLst>
                  <a:outerShdw blurRad="38100" dist="38100" dir="2700000" algn="tl">
                    <a:srgbClr val="000000">
                      <a:alpha val="43137"/>
                    </a:srgbClr>
                  </a:outerShdw>
                </a:effectLst>
              </a:rPr>
              <a:t>triển</a:t>
            </a:r>
            <a:r>
              <a:rPr lang="en-US" sz="2800" b="1" dirty="0">
                <a:solidFill>
                  <a:srgbClr val="008000"/>
                </a:solidFill>
                <a:effectLst>
                  <a:outerShdw blurRad="38100" dist="38100" dir="2700000" algn="tl">
                    <a:srgbClr val="000000">
                      <a:alpha val="43137"/>
                    </a:srgbClr>
                  </a:outerShdw>
                </a:effectLst>
              </a:rPr>
              <a:t> </a:t>
            </a:r>
            <a:r>
              <a:rPr lang="en-US" sz="2800" b="1" dirty="0" err="1">
                <a:solidFill>
                  <a:srgbClr val="008000"/>
                </a:solidFill>
                <a:effectLst>
                  <a:outerShdw blurRad="38100" dist="38100" dir="2700000" algn="tl">
                    <a:srgbClr val="000000">
                      <a:alpha val="43137"/>
                    </a:srgbClr>
                  </a:outerShdw>
                </a:effectLst>
              </a:rPr>
              <a:t>yêu</a:t>
            </a:r>
            <a:r>
              <a:rPr lang="en-US" sz="2800" b="1" dirty="0">
                <a:solidFill>
                  <a:srgbClr val="008000"/>
                </a:solidFill>
                <a:effectLst>
                  <a:outerShdw blurRad="38100" dist="38100" dir="2700000" algn="tl">
                    <a:srgbClr val="000000">
                      <a:alpha val="43137"/>
                    </a:srgbClr>
                  </a:outerShdw>
                </a:effectLst>
              </a:rPr>
              <a:t> </a:t>
            </a:r>
            <a:r>
              <a:rPr lang="en-US" sz="2800" b="1" dirty="0" err="1">
                <a:solidFill>
                  <a:srgbClr val="008000"/>
                </a:solidFill>
                <a:effectLst>
                  <a:outerShdw blurRad="38100" dist="38100" dir="2700000" algn="tl">
                    <a:srgbClr val="000000">
                      <a:alpha val="43137"/>
                    </a:srgbClr>
                  </a:outerShdw>
                </a:effectLst>
              </a:rPr>
              <a:t>cầu</a:t>
            </a:r>
            <a:r>
              <a:rPr lang="en-US" sz="2800" b="1" dirty="0">
                <a:solidFill>
                  <a:srgbClr val="008000"/>
                </a:solidFill>
                <a:effectLst>
                  <a:outerShdw blurRad="38100" dist="38100" dir="2700000" algn="tl">
                    <a:srgbClr val="000000">
                      <a:alpha val="43137"/>
                    </a:srgbClr>
                  </a:outerShdw>
                </a:effectLst>
              </a:rPr>
              <a:t> (CMMI-L3-RD)</a:t>
            </a:r>
          </a:p>
          <a:p>
            <a:pPr marL="807720" lvl="1" indent="-533400"/>
            <a:r>
              <a:rPr lang="en-US" dirty="0"/>
              <a:t>Ý </a:t>
            </a:r>
            <a:r>
              <a:rPr lang="en-US" dirty="0" err="1"/>
              <a:t>chính</a:t>
            </a:r>
            <a:r>
              <a:rPr lang="en-US" dirty="0"/>
              <a:t>: </a:t>
            </a:r>
            <a:r>
              <a:rPr lang="en-US" dirty="0" err="1">
                <a:solidFill>
                  <a:srgbClr val="FF0000"/>
                </a:solidFill>
              </a:rPr>
              <a:t>biến</a:t>
            </a:r>
            <a:r>
              <a:rPr lang="en-US" dirty="0">
                <a:solidFill>
                  <a:srgbClr val="FF0000"/>
                </a:solidFill>
              </a:rPr>
              <a:t> </a:t>
            </a:r>
            <a:r>
              <a:rPr lang="en-US" dirty="0" err="1">
                <a:solidFill>
                  <a:srgbClr val="FF0000"/>
                </a:solidFill>
              </a:rPr>
              <a:t>yêu</a:t>
            </a:r>
            <a:r>
              <a:rPr lang="en-US" dirty="0">
                <a:solidFill>
                  <a:srgbClr val="FF0000"/>
                </a:solidFill>
              </a:rPr>
              <a:t> </a:t>
            </a:r>
            <a:r>
              <a:rPr lang="en-US" dirty="0" err="1">
                <a:solidFill>
                  <a:srgbClr val="FF0000"/>
                </a:solidFill>
              </a:rPr>
              <a:t>cầu</a:t>
            </a:r>
            <a:r>
              <a:rPr lang="en-US" dirty="0">
                <a:solidFill>
                  <a:srgbClr val="FF0000"/>
                </a:solidFill>
              </a:rPr>
              <a:t> </a:t>
            </a:r>
            <a:r>
              <a:rPr lang="en-US" dirty="0" err="1">
                <a:solidFill>
                  <a:srgbClr val="FF0000"/>
                </a:solidFill>
              </a:rPr>
              <a:t>thành</a:t>
            </a:r>
            <a:r>
              <a:rPr lang="en-US" dirty="0">
                <a:solidFill>
                  <a:srgbClr val="FF0000"/>
                </a:solidFill>
              </a:rPr>
              <a:t> </a:t>
            </a:r>
            <a:r>
              <a:rPr lang="en-US" dirty="0" err="1">
                <a:solidFill>
                  <a:srgbClr val="FF0000"/>
                </a:solidFill>
              </a:rPr>
              <a:t>đặc</a:t>
            </a:r>
            <a:r>
              <a:rPr lang="en-US" dirty="0">
                <a:solidFill>
                  <a:srgbClr val="FF0000"/>
                </a:solidFill>
              </a:rPr>
              <a:t> </a:t>
            </a:r>
            <a:r>
              <a:rPr lang="en-US" dirty="0" err="1">
                <a:solidFill>
                  <a:srgbClr val="FF0000"/>
                </a:solidFill>
              </a:rPr>
              <a:t>tả</a:t>
            </a:r>
            <a:r>
              <a:rPr lang="en-US" dirty="0">
                <a:solidFill>
                  <a:srgbClr val="FF0000"/>
                </a:solidFill>
              </a:rPr>
              <a:t> PM</a:t>
            </a:r>
            <a:r>
              <a:rPr lang="en-US" dirty="0"/>
              <a:t>.</a:t>
            </a:r>
          </a:p>
          <a:p>
            <a:pPr marL="807720" lvl="1" indent="-533400"/>
            <a:r>
              <a:rPr lang="en-US" dirty="0"/>
              <a:t>Là </a:t>
            </a:r>
            <a:r>
              <a:rPr lang="en-US" dirty="0" err="1"/>
              <a:t>việc</a:t>
            </a:r>
            <a:r>
              <a:rPr lang="en-US" dirty="0"/>
              <a:t> </a:t>
            </a:r>
            <a:r>
              <a:rPr lang="en-US" dirty="0" err="1"/>
              <a:t>cụ</a:t>
            </a:r>
            <a:r>
              <a:rPr lang="en-US" dirty="0"/>
              <a:t> </a:t>
            </a:r>
            <a:r>
              <a:rPr lang="en-US" dirty="0" err="1"/>
              <a:t>thể</a:t>
            </a:r>
            <a:r>
              <a:rPr lang="en-US" dirty="0"/>
              <a:t> </a:t>
            </a:r>
            <a:r>
              <a:rPr lang="en-US" dirty="0" err="1"/>
              <a:t>hóa</a:t>
            </a:r>
            <a:r>
              <a:rPr lang="en-US" dirty="0"/>
              <a:t> </a:t>
            </a:r>
            <a:r>
              <a:rPr lang="en-US" dirty="0" err="1"/>
              <a:t>yêu</a:t>
            </a:r>
            <a:r>
              <a:rPr lang="en-US" dirty="0"/>
              <a:t> </a:t>
            </a:r>
            <a:r>
              <a:rPr lang="en-US" dirty="0" err="1"/>
              <a:t>cầu</a:t>
            </a:r>
            <a:r>
              <a:rPr lang="en-US" dirty="0"/>
              <a:t> </a:t>
            </a:r>
            <a:r>
              <a:rPr lang="en-US" dirty="0" err="1"/>
              <a:t>đối</a:t>
            </a:r>
            <a:r>
              <a:rPr lang="en-US" dirty="0"/>
              <a:t> </a:t>
            </a:r>
            <a:r>
              <a:rPr lang="en-US" dirty="0" err="1"/>
              <a:t>với</a:t>
            </a:r>
            <a:r>
              <a:rPr lang="en-US" dirty="0"/>
              <a:t> PM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thành</a:t>
            </a:r>
            <a:r>
              <a:rPr lang="en-US" dirty="0"/>
              <a:t> </a:t>
            </a:r>
            <a:r>
              <a:rPr lang="en-US" dirty="0" err="1"/>
              <a:t>các</a:t>
            </a:r>
            <a:r>
              <a:rPr lang="en-US" dirty="0"/>
              <a:t> </a:t>
            </a:r>
            <a:r>
              <a:rPr lang="en-US" dirty="0" err="1"/>
              <a:t>đặc</a:t>
            </a:r>
            <a:r>
              <a:rPr lang="en-US" dirty="0"/>
              <a:t> </a:t>
            </a:r>
            <a:r>
              <a:rPr lang="en-US" dirty="0" err="1"/>
              <a:t>tả</a:t>
            </a:r>
            <a:r>
              <a:rPr lang="en-US" dirty="0"/>
              <a:t> chi </a:t>
            </a:r>
            <a:r>
              <a:rPr lang="en-US" dirty="0" err="1"/>
              <a:t>tiết</a:t>
            </a:r>
            <a:r>
              <a:rPr lang="en-US" dirty="0"/>
              <a:t> </a:t>
            </a:r>
            <a:r>
              <a:rPr lang="en-US" dirty="0" err="1"/>
              <a:t>về</a:t>
            </a:r>
            <a:r>
              <a:rPr lang="en-US" dirty="0"/>
              <a:t> </a:t>
            </a:r>
            <a:r>
              <a:rPr lang="en-US" dirty="0" err="1"/>
              <a:t>phần</a:t>
            </a:r>
            <a:r>
              <a:rPr lang="en-US" dirty="0"/>
              <a:t> </a:t>
            </a:r>
            <a:r>
              <a:rPr lang="en-US" dirty="0" err="1"/>
              <a:t>mềm</a:t>
            </a:r>
            <a:r>
              <a:rPr lang="en-US" dirty="0"/>
              <a:t> </a:t>
            </a:r>
            <a:r>
              <a:rPr lang="en-US" dirty="0" err="1"/>
              <a:t>cho</a:t>
            </a:r>
            <a:r>
              <a:rPr lang="en-US" dirty="0"/>
              <a:t> </a:t>
            </a:r>
            <a:r>
              <a:rPr lang="en-US" dirty="0" err="1"/>
              <a:t>người</a:t>
            </a:r>
            <a:r>
              <a:rPr lang="en-US" dirty="0"/>
              <a:t> </a:t>
            </a:r>
            <a:r>
              <a:rPr lang="en-US" dirty="0" err="1"/>
              <a:t>phát</a:t>
            </a:r>
            <a:r>
              <a:rPr lang="en-US" dirty="0"/>
              <a:t> </a:t>
            </a:r>
            <a:r>
              <a:rPr lang="en-US" dirty="0" err="1"/>
              <a:t>triển</a:t>
            </a:r>
            <a:r>
              <a:rPr lang="en-US" dirty="0"/>
              <a:t>.</a:t>
            </a:r>
            <a:endParaRPr lang="en-US" sz="2800" dirty="0">
              <a:effectLst>
                <a:outerShdw blurRad="38100" dist="38100" dir="2700000" algn="tl">
                  <a:srgbClr val="000000">
                    <a:alpha val="43137"/>
                  </a:srgbClr>
                </a:outerShdw>
              </a:effectLst>
            </a:endParaRPr>
          </a:p>
          <a:p>
            <a:pPr marL="0" indent="-533400">
              <a:buNone/>
            </a:pPr>
            <a:r>
              <a:rPr lang="en-US" sz="2800" dirty="0" err="1">
                <a:solidFill>
                  <a:srgbClr val="C00000"/>
                </a:solidFill>
                <a:effectLst>
                  <a:outerShdw blurRad="38100" dist="38100" dir="2700000" algn="tl">
                    <a:srgbClr val="000000">
                      <a:alpha val="43137"/>
                    </a:srgbClr>
                  </a:outerShdw>
                </a:effectLst>
              </a:rPr>
              <a:t>Kiểm</a:t>
            </a:r>
            <a:r>
              <a:rPr lang="en-US" sz="2800" dirty="0">
                <a:solidFill>
                  <a:srgbClr val="C00000"/>
                </a:solidFill>
                <a:effectLst>
                  <a:outerShdw blurRad="38100" dist="38100" dir="2700000" algn="tl">
                    <a:srgbClr val="000000">
                      <a:alpha val="43137"/>
                    </a:srgbClr>
                  </a:outerShdw>
                </a:effectLst>
              </a:rPr>
              <a:t> </a:t>
            </a:r>
            <a:r>
              <a:rPr lang="en-US" sz="2800" dirty="0" err="1">
                <a:solidFill>
                  <a:srgbClr val="C00000"/>
                </a:solidFill>
                <a:effectLst>
                  <a:outerShdw blurRad="38100" dist="38100" dir="2700000" algn="tl">
                    <a:srgbClr val="000000">
                      <a:alpha val="43137"/>
                    </a:srgbClr>
                  </a:outerShdw>
                </a:effectLst>
              </a:rPr>
              <a:t>chứng</a:t>
            </a:r>
            <a:r>
              <a:rPr lang="en-US" sz="2800" dirty="0">
                <a:solidFill>
                  <a:srgbClr val="C00000"/>
                </a:solidFill>
                <a:effectLst>
                  <a:outerShdw blurRad="38100" dist="38100" dir="2700000" algn="tl">
                    <a:srgbClr val="000000">
                      <a:alpha val="43137"/>
                    </a:srgbClr>
                  </a:outerShdw>
                </a:effectLst>
              </a:rPr>
              <a:t> </a:t>
            </a:r>
            <a:r>
              <a:rPr lang="en-US" dirty="0" err="1"/>
              <a:t>và</a:t>
            </a:r>
            <a:r>
              <a:rPr lang="en-US" dirty="0"/>
              <a:t> </a:t>
            </a:r>
            <a:r>
              <a:rPr lang="en-US" dirty="0" err="1">
                <a:solidFill>
                  <a:srgbClr val="C00000"/>
                </a:solidFill>
                <a:effectLst>
                  <a:outerShdw blurRad="38100" dist="38100" dir="2700000" algn="tl">
                    <a:srgbClr val="000000">
                      <a:alpha val="43137"/>
                    </a:srgbClr>
                  </a:outerShdw>
                </a:effectLst>
              </a:rPr>
              <a:t>diễn</a:t>
            </a:r>
            <a:r>
              <a:rPr lang="en-US" dirty="0">
                <a:solidFill>
                  <a:srgbClr val="C00000"/>
                </a:solidFill>
                <a:effectLst>
                  <a:outerShdw blurRad="38100" dist="38100" dir="2700000" algn="tl">
                    <a:srgbClr val="000000">
                      <a:alpha val="43137"/>
                    </a:srgbClr>
                  </a:outerShdw>
                </a:effectLst>
              </a:rPr>
              <a:t> </a:t>
            </a:r>
            <a:r>
              <a:rPr lang="en-US" dirty="0" err="1">
                <a:solidFill>
                  <a:srgbClr val="C00000"/>
                </a:solidFill>
                <a:effectLst>
                  <a:outerShdw blurRad="38100" dist="38100" dir="2700000" algn="tl">
                    <a:srgbClr val="000000">
                      <a:alpha val="43137"/>
                    </a:srgbClr>
                  </a:outerShdw>
                </a:effectLst>
              </a:rPr>
              <a:t>đạt</a:t>
            </a:r>
            <a:r>
              <a:rPr lang="en-US" dirty="0">
                <a:solidFill>
                  <a:srgbClr val="C00000"/>
                </a:solidFill>
                <a:effectLst>
                  <a:outerShdw blurRad="38100" dist="38100" dir="2700000" algn="tl">
                    <a:srgbClr val="000000">
                      <a:alpha val="43137"/>
                    </a:srgbClr>
                  </a:outerShdw>
                </a:effectLst>
              </a:rPr>
              <a:t> </a:t>
            </a:r>
            <a:r>
              <a:rPr lang="en-US" dirty="0" err="1"/>
              <a:t>yêu</a:t>
            </a:r>
            <a:r>
              <a:rPr lang="en-US" dirty="0"/>
              <a:t> </a:t>
            </a:r>
            <a:r>
              <a:rPr lang="en-US" dirty="0" err="1"/>
              <a:t>cầu</a:t>
            </a:r>
            <a:r>
              <a:rPr lang="en-US" dirty="0"/>
              <a:t> </a:t>
            </a:r>
            <a:r>
              <a:rPr lang="en-US" dirty="0" err="1"/>
              <a:t>cũng</a:t>
            </a:r>
            <a:r>
              <a:rPr lang="en-US" dirty="0"/>
              <a:t> là </a:t>
            </a:r>
            <a:r>
              <a:rPr lang="en-US" dirty="0" err="1"/>
              <a:t>hành</a:t>
            </a:r>
            <a:r>
              <a:rPr lang="en-US" dirty="0"/>
              <a:t> </a:t>
            </a:r>
            <a:r>
              <a:rPr lang="en-US" dirty="0" err="1"/>
              <a:t>động</a:t>
            </a:r>
            <a:r>
              <a:rPr lang="en-US" dirty="0"/>
              <a:t> </a:t>
            </a:r>
            <a:r>
              <a:rPr lang="en-US" dirty="0" err="1"/>
              <a:t>cần</a:t>
            </a:r>
            <a:r>
              <a:rPr lang="en-US" dirty="0"/>
              <a:t> </a:t>
            </a:r>
            <a:r>
              <a:rPr lang="en-US" dirty="0" err="1"/>
              <a:t>phải</a:t>
            </a:r>
            <a:r>
              <a:rPr lang="en-US" dirty="0"/>
              <a:t> </a:t>
            </a:r>
            <a:r>
              <a:rPr lang="en-US" dirty="0" err="1"/>
              <a:t>có</a:t>
            </a:r>
            <a:r>
              <a:rPr lang="en-US" dirty="0"/>
              <a:t> </a:t>
            </a:r>
            <a:r>
              <a:rPr lang="en-US" dirty="0" err="1"/>
              <a:t>trong</a:t>
            </a:r>
            <a:r>
              <a:rPr lang="en-US" dirty="0"/>
              <a:t> </a:t>
            </a:r>
            <a:r>
              <a:rPr lang="en-US" dirty="0" err="1"/>
              <a:t>cả</a:t>
            </a:r>
            <a:r>
              <a:rPr lang="en-US" dirty="0"/>
              <a:t> </a:t>
            </a:r>
            <a:r>
              <a:rPr lang="en-US" dirty="0" err="1"/>
              <a:t>hai</a:t>
            </a:r>
            <a:r>
              <a:rPr lang="en-US" dirty="0"/>
              <a:t> </a:t>
            </a:r>
            <a:r>
              <a:rPr lang="en-US" dirty="0" err="1"/>
              <a:t>xử</a:t>
            </a:r>
            <a:r>
              <a:rPr lang="en-US" dirty="0"/>
              <a:t> </a:t>
            </a:r>
            <a:r>
              <a:rPr lang="en-US" dirty="0" err="1"/>
              <a:t>lý</a:t>
            </a:r>
            <a:r>
              <a:rPr lang="en-US" dirty="0"/>
              <a:t> </a:t>
            </a:r>
            <a:r>
              <a:rPr lang="en-US" dirty="0" err="1"/>
              <a:t>trên</a:t>
            </a:r>
            <a:r>
              <a:rPr lang="en-US" dirty="0"/>
              <a:t>.</a:t>
            </a:r>
            <a:endParaRPr lang="en-US" sz="2800" dirty="0"/>
          </a:p>
        </p:txBody>
      </p:sp>
      <p:sp>
        <p:nvSpPr>
          <p:cNvPr id="7" name="Slide Number Placeholder 6"/>
          <p:cNvSpPr>
            <a:spLocks noGrp="1"/>
          </p:cNvSpPr>
          <p:nvPr>
            <p:ph type="sldNum" sz="quarter" idx="4"/>
          </p:nvPr>
        </p:nvSpPr>
        <p:spPr>
          <a:prstGeom prst="rect">
            <a:avLst/>
          </a:prstGeom>
        </p:spPr>
        <p:txBody>
          <a:bodyPr/>
          <a:lstStyle/>
          <a:p>
            <a:fld id="{B6F15528-21DE-4FAA-801E-634DDDAF4B2B}" type="slidenum">
              <a:rPr lang="en-US"/>
              <a:pPr/>
              <a:t>3</a:t>
            </a:fld>
            <a:endParaRPr lang="en-US"/>
          </a:p>
        </p:txBody>
      </p:sp>
      <p:sp>
        <p:nvSpPr>
          <p:cNvPr id="5" name="Rectangle 4"/>
          <p:cNvSpPr/>
          <p:nvPr/>
        </p:nvSpPr>
        <p:spPr>
          <a:xfrm>
            <a:off x="3435953" y="6324600"/>
            <a:ext cx="2202847" cy="461665"/>
          </a:xfrm>
          <a:prstGeom prst="rect">
            <a:avLst/>
          </a:prstGeom>
        </p:spPr>
        <p:txBody>
          <a:bodyPr wrap="none">
            <a:spAutoFit/>
          </a:bodyPr>
          <a:lstStyle/>
          <a:p>
            <a:r>
              <a:rPr lang="en-US" sz="2400">
                <a:solidFill>
                  <a:srgbClr val="FF0000"/>
                </a:solidFill>
                <a:latin typeface="Arial Unicode MS" pitchFamily="34" charset="-128"/>
                <a:ea typeface="Arial Unicode MS" pitchFamily="34" charset="-128"/>
                <a:cs typeface="Arial Unicode MS" pitchFamily="34" charset="-128"/>
              </a:rPr>
              <a:t>CMMI v1-1.pdf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chemeClr val="tx1"/>
                </a:solidFill>
              </a:rPr>
              <a:t>Dự án: </a:t>
            </a:r>
            <a:r>
              <a:rPr lang="en-US">
                <a:solidFill>
                  <a:srgbClr val="996633"/>
                </a:solidFill>
              </a:rPr>
              <a:t>Khảo sát &amp; phân tích</a:t>
            </a:r>
          </a:p>
        </p:txBody>
      </p:sp>
      <p:sp>
        <p:nvSpPr>
          <p:cNvPr id="3" name="Content Placeholder 2"/>
          <p:cNvSpPr>
            <a:spLocks noGrp="1"/>
          </p:cNvSpPr>
          <p:nvPr>
            <p:ph idx="1"/>
          </p:nvPr>
        </p:nvSpPr>
        <p:spPr/>
        <p:txBody>
          <a:bodyPr>
            <a:normAutofit/>
          </a:bodyPr>
          <a:lstStyle/>
          <a:p>
            <a:pPr>
              <a:buNone/>
            </a:pPr>
            <a:r>
              <a:rPr lang="en-US" sz="2800"/>
              <a:t>	Khảo sát hiện trạng là một hệ thống các công việc đưa ra nhận định về bối cảnh phát sinh vấn đề, yêu cầu và giải pháp để giải quyết vấn đề mà PM sẽ hổ trợ thực hiện</a:t>
            </a:r>
            <a:r>
              <a:rPr lang="en-US" sz="2400"/>
              <a:t>.</a:t>
            </a:r>
          </a:p>
          <a:p>
            <a:pPr marL="807720" lvl="1" indent="-533400"/>
            <a:r>
              <a:rPr lang="en-US" sz="2400" b="1">
                <a:cs typeface="Times New Roman" pitchFamily="18" charset="0"/>
              </a:rPr>
              <a:t>Xem xét</a:t>
            </a:r>
            <a:r>
              <a:rPr lang="en-US" sz="2400">
                <a:cs typeface="Times New Roman" pitchFamily="18" charset="0"/>
              </a:rPr>
              <a:t> nhu cầu sử dụng PM từ </a:t>
            </a:r>
            <a:r>
              <a:rPr lang="en-US" sz="2400">
                <a:solidFill>
                  <a:srgbClr val="FF0000"/>
                </a:solidFill>
                <a:cs typeface="Times New Roman" pitchFamily="18" charset="0"/>
              </a:rPr>
              <a:t>môi trường nghiệp vụ</a:t>
            </a:r>
            <a:r>
              <a:rPr lang="en-US" sz="2400">
                <a:cs typeface="Times New Roman" pitchFamily="18" charset="0"/>
              </a:rPr>
              <a:t>, khả năng triển khai áp dụng PM từ </a:t>
            </a:r>
            <a:r>
              <a:rPr lang="en-US" sz="2400">
                <a:solidFill>
                  <a:srgbClr val="FF0000"/>
                </a:solidFill>
                <a:cs typeface="Times New Roman" pitchFamily="18" charset="0"/>
              </a:rPr>
              <a:t>môi trường vận hành</a:t>
            </a:r>
            <a:r>
              <a:rPr lang="en-US" sz="2400">
                <a:cs typeface="Times New Roman" pitchFamily="18" charset="0"/>
              </a:rPr>
              <a:t>, cách thức xây dựng PM trong </a:t>
            </a:r>
            <a:r>
              <a:rPr lang="en-US" sz="2400">
                <a:solidFill>
                  <a:srgbClr val="FF0000"/>
                </a:solidFill>
                <a:cs typeface="Times New Roman" pitchFamily="18" charset="0"/>
              </a:rPr>
              <a:t>môi trường phát triển</a:t>
            </a:r>
            <a:r>
              <a:rPr lang="en-US" sz="2400">
                <a:cs typeface="Times New Roman" pitchFamily="18" charset="0"/>
              </a:rPr>
              <a:t> từ khía cạnh học thuật, mô hình phát triển, công nghệ và chuẩn … để đưa ra nhận định về vấn đề và giải pháp.</a:t>
            </a:r>
          </a:p>
          <a:p>
            <a:pPr marL="807720" lvl="1" indent="-533400"/>
            <a:r>
              <a:rPr lang="en-US" sz="2400" b="1">
                <a:cs typeface="Times New Roman" pitchFamily="18" charset="0"/>
              </a:rPr>
              <a:t>Theo dõi</a:t>
            </a:r>
            <a:r>
              <a:rPr lang="en-US" sz="2400">
                <a:cs typeface="Times New Roman" pitchFamily="18" charset="0"/>
              </a:rPr>
              <a:t> sự thay đổi trong các môi trường này; vì chúng có thể làm thay đổi yêu cầu ban đầu (trong mô hình RUP: giám sát môi trường &amp; quản lý cấu hình)</a:t>
            </a:r>
            <a:endParaRPr lang="en-US" sz="2400"/>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chemeClr val="tx1"/>
                </a:solidFill>
              </a:rPr>
              <a:t>Dự án: </a:t>
            </a:r>
            <a:r>
              <a:rPr lang="en-US">
                <a:solidFill>
                  <a:srgbClr val="996633"/>
                </a:solidFill>
              </a:rPr>
              <a:t>Thiết kế</a:t>
            </a:r>
          </a:p>
        </p:txBody>
      </p:sp>
      <p:sp>
        <p:nvSpPr>
          <p:cNvPr id="3" name="Content Placeholder 2"/>
          <p:cNvSpPr>
            <a:spLocks noGrp="1"/>
          </p:cNvSpPr>
          <p:nvPr>
            <p:ph idx="1"/>
          </p:nvPr>
        </p:nvSpPr>
        <p:spPr/>
        <p:txBody>
          <a:bodyPr>
            <a:normAutofit/>
          </a:bodyPr>
          <a:lstStyle/>
          <a:p>
            <a:r>
              <a:rPr lang="en-US" sz="2800"/>
              <a:t>Thiết kế phần mềm là một hệ thống các công việc chỉ ra giải pháp của PM cho các vấn đề đã biết, và đặc tả chi tiết cho PM để xây dựng, kiểm thử và triển khai ứng dụng </a:t>
            </a:r>
            <a:r>
              <a:rPr lang="en-US" sz="2800" u="sng"/>
              <a:t>một phiên bản</a:t>
            </a:r>
            <a:r>
              <a:rPr lang="en-US" sz="2800"/>
              <a:t> PM:</a:t>
            </a:r>
          </a:p>
          <a:p>
            <a:pPr lvl="1"/>
            <a:r>
              <a:rPr lang="en-US" sz="2400"/>
              <a:t>Đặc tả các </a:t>
            </a:r>
            <a:r>
              <a:rPr lang="en-US" sz="2400">
                <a:solidFill>
                  <a:srgbClr val="FF0000"/>
                </a:solidFill>
              </a:rPr>
              <a:t>chức năng và kết cấu </a:t>
            </a:r>
            <a:r>
              <a:rPr lang="en-US" sz="2400"/>
              <a:t>của PM (các usecase, class, layers, package/subsystem,…) </a:t>
            </a:r>
          </a:p>
          <a:p>
            <a:pPr lvl="1"/>
            <a:r>
              <a:rPr lang="en-US" sz="2400"/>
              <a:t>Đặc tả </a:t>
            </a:r>
            <a:r>
              <a:rPr lang="en-US" sz="2400">
                <a:solidFill>
                  <a:srgbClr val="FF0000"/>
                </a:solidFill>
              </a:rPr>
              <a:t>chi tiết để lập trình </a:t>
            </a:r>
            <a:r>
              <a:rPr lang="en-US" sz="2400"/>
              <a:t>(mô đun, dữ liệu, giải thuật, giao tiếp, công nghệ / chuẩn,…)</a:t>
            </a:r>
          </a:p>
          <a:p>
            <a:pPr lvl="1"/>
            <a:r>
              <a:rPr lang="en-US" sz="2400"/>
              <a:t>Đặc tả </a:t>
            </a:r>
            <a:r>
              <a:rPr lang="en-US" sz="2400">
                <a:solidFill>
                  <a:srgbClr val="FF0000"/>
                </a:solidFill>
              </a:rPr>
              <a:t>chi tiết kiểm thử</a:t>
            </a:r>
            <a:r>
              <a:rPr lang="en-US" sz="2400"/>
              <a:t>: test cases, test plans</a:t>
            </a:r>
          </a:p>
          <a:p>
            <a:pPr lvl="1"/>
            <a:r>
              <a:rPr lang="en-US" sz="2400"/>
              <a:t>Đặc tả </a:t>
            </a:r>
            <a:r>
              <a:rPr lang="en-US" sz="2400">
                <a:solidFill>
                  <a:srgbClr val="FF0000"/>
                </a:solidFill>
              </a:rPr>
              <a:t>cách vận hành </a:t>
            </a:r>
            <a:r>
              <a:rPr lang="en-US" sz="2400"/>
              <a:t>của PM (mô hình vận hành, các vai trò của users, flat-forms, giao tiếp với các hệ thống khác,… )</a:t>
            </a:r>
          </a:p>
          <a:p>
            <a:r>
              <a:rPr lang="en-US" sz="2800"/>
              <a:t>Tất cả các hành động đưa ra đặc tả đều phải được chứng minh là đúng (thỏa mãn cả FR lẫn NFR)</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rgbClr val="996633"/>
                </a:solidFill>
              </a:rPr>
              <a:t>Yêu cầu &amp; giải pháp làm PM (1)</a:t>
            </a:r>
          </a:p>
        </p:txBody>
      </p:sp>
      <p:sp>
        <p:nvSpPr>
          <p:cNvPr id="5" name="Rectangle 3"/>
          <p:cNvSpPr>
            <a:spLocks noGrp="1" noChangeArrowheads="1"/>
          </p:cNvSpPr>
          <p:nvPr>
            <p:ph idx="1"/>
          </p:nvPr>
        </p:nvSpPr>
        <p:spPr/>
        <p:txBody>
          <a:bodyPr>
            <a:normAutofit/>
          </a:bodyPr>
          <a:lstStyle/>
          <a:p>
            <a:pPr marL="533400" indent="-533400">
              <a:buNone/>
            </a:pPr>
            <a:r>
              <a:rPr lang="en-US" sz="3600">
                <a:cs typeface="Times New Roman" pitchFamily="18" charset="0"/>
                <a:sym typeface="Wingdings 2"/>
              </a:rPr>
              <a:t></a:t>
            </a:r>
            <a:r>
              <a:rPr lang="en-US" sz="2800">
                <a:cs typeface="Times New Roman" pitchFamily="18" charset="0"/>
                <a:sym typeface="Wingdings 2"/>
              </a:rPr>
              <a:t>	</a:t>
            </a:r>
            <a:r>
              <a:rPr lang="en-US" sz="2800">
                <a:cs typeface="Times New Roman" pitchFamily="18" charset="0"/>
              </a:rPr>
              <a:t>Yêu cầu dùng để xây dựng các giải pháp từ tổng quát đến chi tiết, mà kết quả sau cùng là PM; do đó, cần phát hiện những yêu cầu “chắc chắn đúng” cho PM </a:t>
            </a:r>
            <a:r>
              <a:rPr lang="en-US" sz="2800" b="1">
                <a:solidFill>
                  <a:srgbClr val="FF0000"/>
                </a:solidFill>
                <a:cs typeface="Times New Roman" pitchFamily="18" charset="0"/>
              </a:rPr>
              <a:t>càng sớm càng tốt</a:t>
            </a:r>
            <a:r>
              <a:rPr lang="en-US" sz="2800">
                <a:cs typeface="Times New Roman" pitchFamily="18" charset="0"/>
              </a:rPr>
              <a:t>  để làm cơ sở phát triển các yêu cầu khác (vd: mh xoắn ốc).</a:t>
            </a:r>
          </a:p>
          <a:p>
            <a:pPr marL="807720" lvl="1" indent="-533400">
              <a:buFont typeface="+mj-lt"/>
              <a:buAutoNum type="arabicPeriod"/>
            </a:pPr>
            <a:r>
              <a:rPr lang="en-US" sz="2400">
                <a:cs typeface="Times New Roman" pitchFamily="18" charset="0"/>
              </a:rPr>
              <a:t>Yêu cầu đúng là yêu cầu dẫn xuất từ bản chất của vấn đề, không hoặc ít bị thay đổi (</a:t>
            </a:r>
            <a:r>
              <a:rPr lang="en-US" sz="2400" b="1">
                <a:solidFill>
                  <a:schemeClr val="tx1"/>
                </a:solidFill>
                <a:cs typeface="Times New Roman" pitchFamily="18" charset="0"/>
              </a:rPr>
              <a:t>invariances</a:t>
            </a:r>
            <a:r>
              <a:rPr lang="en-US" sz="2400">
                <a:cs typeface="Times New Roman" pitchFamily="18" charset="0"/>
              </a:rPr>
              <a:t>).</a:t>
            </a:r>
          </a:p>
          <a:p>
            <a:pPr marL="807720" lvl="1" indent="-533400">
              <a:buFont typeface="+mj-lt"/>
              <a:buAutoNum type="arabicPeriod"/>
            </a:pPr>
            <a:r>
              <a:rPr lang="en-US" sz="2400">
                <a:cs typeface="Times New Roman" pitchFamily="18" charset="0"/>
              </a:rPr>
              <a:t>Tạo điều kiện cho users tiếp cận sớm với PM (</a:t>
            </a:r>
            <a:r>
              <a:rPr lang="en-US" sz="2400" b="1">
                <a:solidFill>
                  <a:schemeClr val="tx1"/>
                </a:solidFill>
                <a:cs typeface="Times New Roman" pitchFamily="18" charset="0"/>
              </a:rPr>
              <a:t>user involvement</a:t>
            </a:r>
            <a:r>
              <a:rPr lang="en-US" sz="2400">
                <a:cs typeface="Times New Roman" pitchFamily="18" charset="0"/>
              </a:rPr>
              <a:t>) để họ tư vấn/gợi ý/đánh giá:</a:t>
            </a:r>
          </a:p>
          <a:p>
            <a:pPr marL="1054608" lvl="2" indent="-533400"/>
            <a:r>
              <a:rPr lang="en-US">
                <a:solidFill>
                  <a:schemeClr val="tx1"/>
                </a:solidFill>
                <a:cs typeface="Times New Roman" pitchFamily="18" charset="0"/>
              </a:rPr>
              <a:t>Nhận định về vấn đề bị sai, hoặc còn thiếu</a:t>
            </a:r>
          </a:p>
          <a:p>
            <a:pPr marL="1054608" lvl="2" indent="-533400"/>
            <a:r>
              <a:rPr lang="en-US">
                <a:solidFill>
                  <a:schemeClr val="tx1"/>
                </a:solidFill>
                <a:cs typeface="Times New Roman" pitchFamily="18" charset="0"/>
              </a:rPr>
              <a:t>Đánh giá tầm quan trọng của vấn đề không đúng</a:t>
            </a:r>
          </a:p>
          <a:p>
            <a:pPr marL="1054608" lvl="2" indent="-533400"/>
            <a:r>
              <a:rPr lang="en-US">
                <a:solidFill>
                  <a:schemeClr val="tx1"/>
                </a:solidFill>
                <a:cs typeface="Times New Roman" pitchFamily="18" charset="0"/>
              </a:rPr>
              <a:t>Giải pháp của phần mềm chưa tốt </a:t>
            </a:r>
          </a:p>
          <a:p>
            <a:pPr marL="1054608" lvl="2" indent="-533400"/>
            <a:r>
              <a:rPr lang="en-US">
                <a:solidFill>
                  <a:schemeClr val="tx1"/>
                </a:solidFill>
                <a:cs typeface="Times New Roman" pitchFamily="18" charset="0"/>
              </a:rPr>
              <a:t>…</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rgbClr val="996633"/>
                </a:solidFill>
              </a:rPr>
              <a:t>Yêu cầu &amp; giải pháp làm PM (2)</a:t>
            </a:r>
          </a:p>
        </p:txBody>
      </p:sp>
      <p:sp>
        <p:nvSpPr>
          <p:cNvPr id="5" name="Rectangle 3"/>
          <p:cNvSpPr>
            <a:spLocks noGrp="1" noChangeArrowheads="1"/>
          </p:cNvSpPr>
          <p:nvPr>
            <p:ph idx="1"/>
          </p:nvPr>
        </p:nvSpPr>
        <p:spPr/>
        <p:txBody>
          <a:bodyPr>
            <a:normAutofit/>
          </a:bodyPr>
          <a:lstStyle/>
          <a:p>
            <a:pPr marL="533400" indent="-533400">
              <a:buNone/>
            </a:pPr>
            <a:r>
              <a:rPr lang="en-US" sz="3600">
                <a:cs typeface="Times New Roman" pitchFamily="18" charset="0"/>
                <a:sym typeface="Wingdings 2"/>
              </a:rPr>
              <a:t></a:t>
            </a:r>
            <a:r>
              <a:rPr lang="en-US" sz="2800">
                <a:cs typeface="Times New Roman" pitchFamily="18" charset="0"/>
                <a:sym typeface="Wingdings 2"/>
              </a:rPr>
              <a:t> </a:t>
            </a:r>
            <a:r>
              <a:rPr lang="en-US" sz="2800">
                <a:cs typeface="Times New Roman" pitchFamily="18" charset="0"/>
              </a:rPr>
              <a:t>Xem xét toàn diện các khía cạnh </a:t>
            </a:r>
            <a:r>
              <a:rPr lang="en-US" sz="2800">
                <a:effectLst>
                  <a:outerShdw blurRad="38100" dist="38100" dir="2700000" algn="tl">
                    <a:srgbClr val="000000">
                      <a:alpha val="43137"/>
                    </a:srgbClr>
                  </a:outerShdw>
                </a:effectLst>
                <a:cs typeface="Times New Roman" pitchFamily="18" charset="0"/>
              </a:rPr>
              <a:t>phát triển</a:t>
            </a:r>
            <a:r>
              <a:rPr lang="en-US" sz="2800">
                <a:cs typeface="Times New Roman" pitchFamily="18" charset="0"/>
              </a:rPr>
              <a:t>, </a:t>
            </a:r>
            <a:r>
              <a:rPr lang="en-US" sz="2800">
                <a:effectLst>
                  <a:outerShdw blurRad="38100" dist="38100" dir="2700000" algn="tl">
                    <a:srgbClr val="000000">
                      <a:alpha val="43137"/>
                    </a:srgbClr>
                  </a:outerShdw>
                </a:effectLst>
                <a:cs typeface="Times New Roman" pitchFamily="18" charset="0"/>
              </a:rPr>
              <a:t>chuyển giao</a:t>
            </a:r>
            <a:r>
              <a:rPr lang="en-US" sz="2800">
                <a:cs typeface="Times New Roman" pitchFamily="18" charset="0"/>
              </a:rPr>
              <a:t>, </a:t>
            </a:r>
            <a:r>
              <a:rPr lang="en-US" sz="2800">
                <a:effectLst>
                  <a:outerShdw blurRad="38100" dist="38100" dir="2700000" algn="tl">
                    <a:srgbClr val="000000">
                      <a:alpha val="43137"/>
                    </a:srgbClr>
                  </a:outerShdw>
                </a:effectLst>
                <a:cs typeface="Times New Roman" pitchFamily="18" charset="0"/>
              </a:rPr>
              <a:t>vận hành</a:t>
            </a:r>
            <a:r>
              <a:rPr lang="en-US" sz="2800">
                <a:cs typeface="Times New Roman" pitchFamily="18" charset="0"/>
              </a:rPr>
              <a:t>, </a:t>
            </a:r>
            <a:r>
              <a:rPr lang="en-US" sz="2800">
                <a:effectLst>
                  <a:outerShdw blurRad="38100" dist="38100" dir="2700000" algn="tl">
                    <a:srgbClr val="000000">
                      <a:alpha val="43137"/>
                    </a:srgbClr>
                  </a:outerShdw>
                </a:effectLst>
                <a:cs typeface="Times New Roman" pitchFamily="18" charset="0"/>
              </a:rPr>
              <a:t>tiến hóa </a:t>
            </a:r>
            <a:r>
              <a:rPr lang="en-US" sz="2800">
                <a:cs typeface="Times New Roman" pitchFamily="18" charset="0"/>
              </a:rPr>
              <a:t>của PM (mô hình McCALL, ISO 9126) để đưa ra đặc tả, bằng cách phối hợp </a:t>
            </a:r>
            <a:r>
              <a:rPr lang="en-US" sz="2800" b="1">
                <a:solidFill>
                  <a:srgbClr val="FF0000"/>
                </a:solidFill>
                <a:cs typeface="Times New Roman" pitchFamily="18" charset="0"/>
              </a:rPr>
              <a:t>nhiều chuyên gia </a:t>
            </a:r>
            <a:r>
              <a:rPr lang="en-US" sz="2800">
                <a:cs typeface="Times New Roman" pitchFamily="18" charset="0"/>
              </a:rPr>
              <a:t>(ie, community).</a:t>
            </a:r>
            <a:endParaRPr lang="en-US" sz="2800" b="1">
              <a:solidFill>
                <a:srgbClr val="FF0000"/>
              </a:solidFill>
              <a:cs typeface="Times New Roman" pitchFamily="18" charset="0"/>
            </a:endParaRPr>
          </a:p>
          <a:p>
            <a:pPr marL="807720" lvl="1" indent="-533400"/>
            <a:r>
              <a:rPr lang="en-US">
                <a:cs typeface="Times New Roman" pitchFamily="18" charset="0"/>
              </a:rPr>
              <a:t>Peer review / forum / workflow</a:t>
            </a:r>
          </a:p>
          <a:p>
            <a:pPr marL="807720" lvl="1" indent="-533400"/>
            <a:r>
              <a:rPr lang="en-US">
                <a:cs typeface="Times New Roman" pitchFamily="18" charset="0"/>
              </a:rPr>
              <a:t>Ý kiến từ người sử dụng được ưu tiên, vì nó thường diễn tả trực tiếp yêu cầu từ </a:t>
            </a:r>
            <a:r>
              <a:rPr lang="en-US" u="sng">
                <a:cs typeface="Times New Roman" pitchFamily="18" charset="0"/>
              </a:rPr>
              <a:t>tổ chức</a:t>
            </a:r>
            <a:r>
              <a:rPr lang="en-US">
                <a:cs typeface="Times New Roman" pitchFamily="18" charset="0"/>
              </a:rPr>
              <a:t> có sử dụng PM (nghiệp vụ, môi trường vận hành, hiệu quả dùng tài nguyên,..), tuy nhiên người sử dụng </a:t>
            </a:r>
            <a:r>
              <a:rPr lang="en-US">
                <a:solidFill>
                  <a:srgbClr val="FF0000"/>
                </a:solidFill>
                <a:cs typeface="Times New Roman" pitchFamily="18" charset="0"/>
              </a:rPr>
              <a:t>không giải quyết được </a:t>
            </a:r>
            <a:r>
              <a:rPr lang="en-US">
                <a:cs typeface="Times New Roman" pitchFamily="18" charset="0"/>
              </a:rPr>
              <a:t>vấn đề </a:t>
            </a:r>
            <a:r>
              <a:rPr lang="en-US" u="sng">
                <a:cs typeface="Times New Roman" pitchFamily="18" charset="0"/>
              </a:rPr>
              <a:t>sử dụng lâu dà</a:t>
            </a:r>
            <a:r>
              <a:rPr lang="en-US">
                <a:cs typeface="Times New Roman" pitchFamily="18" charset="0"/>
              </a:rPr>
              <a:t>i của PM (công nghệ, an toàn, cải tiến,... ).</a:t>
            </a:r>
          </a:p>
          <a:p>
            <a:pPr marL="807720" lvl="1" indent="-533400"/>
            <a:r>
              <a:rPr lang="en-US">
                <a:cs typeface="Times New Roman" pitchFamily="18" charset="0"/>
              </a:rPr>
              <a:t>Các website stackOverflow.com, expertExchange.com, codeProject.com, hoặc gitHub.com đều cung cấp các nghiên cứu chuyên sâu cho giải pháp.</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rgbClr val="996633"/>
                </a:solidFill>
              </a:rPr>
              <a:t>Yêu cầu &amp; giải pháp làm PM (3)</a:t>
            </a:r>
          </a:p>
        </p:txBody>
      </p:sp>
      <p:sp>
        <p:nvSpPr>
          <p:cNvPr id="5" name="Rectangle 3"/>
          <p:cNvSpPr>
            <a:spLocks noGrp="1" noChangeArrowheads="1"/>
          </p:cNvSpPr>
          <p:nvPr>
            <p:ph idx="1"/>
          </p:nvPr>
        </p:nvSpPr>
        <p:spPr/>
        <p:txBody>
          <a:bodyPr>
            <a:normAutofit/>
          </a:bodyPr>
          <a:lstStyle/>
          <a:p>
            <a:pPr marL="533400" indent="-533400">
              <a:buNone/>
            </a:pPr>
            <a:r>
              <a:rPr lang="en-US" sz="3600">
                <a:cs typeface="Times New Roman" pitchFamily="18" charset="0"/>
                <a:sym typeface="Wingdings 2"/>
              </a:rPr>
              <a:t> </a:t>
            </a:r>
            <a:r>
              <a:rPr lang="en-US" sz="2800">
                <a:cs typeface="Times New Roman" pitchFamily="18" charset="0"/>
              </a:rPr>
              <a:t>PM sẽ thực hiện các chức năng theo yêu cầu nhưng vì chưa có sẵn nên khó hình dung cách xử lý; vì vậy, cần mô tả hành vi của chúng một cách </a:t>
            </a:r>
            <a:r>
              <a:rPr lang="en-US" sz="2800" b="1">
                <a:solidFill>
                  <a:srgbClr val="FF0000"/>
                </a:solidFill>
                <a:cs typeface="Times New Roman" pitchFamily="18" charset="0"/>
              </a:rPr>
              <a:t>trực quan</a:t>
            </a:r>
            <a:r>
              <a:rPr lang="en-US" sz="2800">
                <a:cs typeface="Times New Roman" pitchFamily="18" charset="0"/>
              </a:rPr>
              <a:t>.</a:t>
            </a:r>
          </a:p>
          <a:p>
            <a:pPr marL="807720" lvl="1" indent="-533400"/>
            <a:r>
              <a:rPr lang="en-US">
                <a:cs typeface="Times New Roman" pitchFamily="18" charset="0"/>
              </a:rPr>
              <a:t>Vẽ ra các lược đồ (</a:t>
            </a:r>
            <a:r>
              <a:rPr lang="en-US">
                <a:solidFill>
                  <a:srgbClr val="002060"/>
                </a:solidFill>
                <a:cs typeface="Times New Roman" pitchFamily="18" charset="0"/>
              </a:rPr>
              <a:t>DFD/ERD,UMLs</a:t>
            </a:r>
            <a:r>
              <a:rPr lang="en-US">
                <a:cs typeface="Times New Roman" pitchFamily="18" charset="0"/>
              </a:rPr>
              <a:t>), làm phim minh họa (user story)</a:t>
            </a:r>
          </a:p>
          <a:p>
            <a:pPr marL="807720" lvl="1" indent="-533400"/>
            <a:r>
              <a:rPr lang="en-US">
                <a:cs typeface="Times New Roman" pitchFamily="18" charset="0"/>
              </a:rPr>
              <a:t>Dùng CASE tools để thiết kế (</a:t>
            </a:r>
            <a:r>
              <a:rPr lang="en-US">
                <a:solidFill>
                  <a:srgbClr val="002060"/>
                </a:solidFill>
                <a:cs typeface="Times New Roman" pitchFamily="18" charset="0"/>
              </a:rPr>
              <a:t>Rational Rose/ Power Designer/Oracle Designer,..</a:t>
            </a:r>
            <a:r>
              <a:rPr lang="en-US">
                <a:cs typeface="Times New Roman" pitchFamily="18" charset="0"/>
              </a:rPr>
              <a:t>)</a:t>
            </a:r>
          </a:p>
          <a:p>
            <a:pPr marL="807720" lvl="1" indent="-533400"/>
            <a:r>
              <a:rPr lang="en-US">
                <a:cs typeface="Times New Roman" pitchFamily="18" charset="0"/>
              </a:rPr>
              <a:t>Làm </a:t>
            </a:r>
            <a:r>
              <a:rPr lang="en-US" b="1">
                <a:solidFill>
                  <a:srgbClr val="002060"/>
                </a:solidFill>
                <a:cs typeface="Times New Roman" pitchFamily="18" charset="0"/>
              </a:rPr>
              <a:t>mẫu thử bỏ đi </a:t>
            </a:r>
            <a:r>
              <a:rPr lang="en-US">
                <a:cs typeface="Times New Roman" pitchFamily="18" charset="0"/>
              </a:rPr>
              <a:t>(throw-away prototype)</a:t>
            </a:r>
          </a:p>
          <a:p>
            <a:pPr marL="807720" lvl="1" indent="-533400"/>
            <a:r>
              <a:rPr lang="en-US">
                <a:cs typeface="Times New Roman" pitchFamily="18" charset="0"/>
              </a:rPr>
              <a:t>Agile: Minh hoạ bằng chính source code đang làm.</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rgbClr val="996633"/>
                </a:solidFill>
              </a:rPr>
              <a:t>Yêu cầu &amp; giải pháp làm PM (4)</a:t>
            </a:r>
          </a:p>
        </p:txBody>
      </p:sp>
      <p:sp>
        <p:nvSpPr>
          <p:cNvPr id="5" name="Rectangle 3"/>
          <p:cNvSpPr>
            <a:spLocks noGrp="1" noChangeArrowheads="1"/>
          </p:cNvSpPr>
          <p:nvPr>
            <p:ph idx="1"/>
          </p:nvPr>
        </p:nvSpPr>
        <p:spPr/>
        <p:txBody>
          <a:bodyPr>
            <a:normAutofit/>
          </a:bodyPr>
          <a:lstStyle/>
          <a:p>
            <a:pPr marL="533400" indent="-533400">
              <a:buNone/>
            </a:pPr>
            <a:r>
              <a:rPr lang="en-US" sz="3600">
                <a:cs typeface="Times New Roman" pitchFamily="18" charset="0"/>
                <a:sym typeface="Wingdings 2"/>
              </a:rPr>
              <a:t></a:t>
            </a:r>
            <a:r>
              <a:rPr lang="en-US" sz="2800">
                <a:cs typeface="Times New Roman" pitchFamily="18" charset="0"/>
              </a:rPr>
              <a:t>Tài liệu phát triển PM phải được mô tả một cách có hệ thống; sự “phiên dịch” yêu cầu ban đầu thành đặc tả chi tiết cho giải pháp (sản phẩm) phải </a:t>
            </a:r>
            <a:r>
              <a:rPr lang="en-US" sz="2800" b="1">
                <a:solidFill>
                  <a:srgbClr val="FF0000"/>
                </a:solidFill>
                <a:cs typeface="Times New Roman" pitchFamily="18" charset="0"/>
              </a:rPr>
              <a:t>rõ ràng, trong suốt </a:t>
            </a:r>
            <a:r>
              <a:rPr lang="en-US" sz="2800">
                <a:cs typeface="Times New Roman" pitchFamily="18" charset="0"/>
              </a:rPr>
              <a:t>(~traceability).</a:t>
            </a:r>
          </a:p>
          <a:p>
            <a:pPr marL="807720" lvl="1" indent="-533400"/>
            <a:r>
              <a:rPr lang="en-US">
                <a:cs typeface="Times New Roman" pitchFamily="18" charset="0"/>
              </a:rPr>
              <a:t>Mọi vấn đề/giải pháp trong từng mức đều nhất quán (</a:t>
            </a:r>
            <a:r>
              <a:rPr lang="en-US" b="1">
                <a:solidFill>
                  <a:schemeClr val="tx1"/>
                </a:solidFill>
                <a:cs typeface="Times New Roman" pitchFamily="18" charset="0"/>
              </a:rPr>
              <a:t>consistency</a:t>
            </a:r>
            <a:r>
              <a:rPr lang="en-US" b="1">
                <a:solidFill>
                  <a:srgbClr val="000099"/>
                </a:solidFill>
                <a:cs typeface="Times New Roman" pitchFamily="18" charset="0"/>
              </a:rPr>
              <a:t>).</a:t>
            </a:r>
          </a:p>
          <a:p>
            <a:pPr marL="807720" lvl="1" indent="-533400"/>
            <a:r>
              <a:rPr lang="en-US">
                <a:cs typeface="Times New Roman" pitchFamily="18" charset="0"/>
              </a:rPr>
              <a:t>Mỗi yêu cầu được cụ thể hóa thành giải pháp chi tiết trong mức thấp hơn (</a:t>
            </a:r>
            <a:r>
              <a:rPr lang="en-US" b="1">
                <a:solidFill>
                  <a:schemeClr val="tx1"/>
                </a:solidFill>
                <a:cs typeface="Times New Roman" pitchFamily="18" charset="0"/>
              </a:rPr>
              <a:t>impact</a:t>
            </a:r>
            <a:r>
              <a:rPr lang="en-US">
                <a:solidFill>
                  <a:srgbClr val="000099"/>
                </a:solidFill>
                <a:cs typeface="Times New Roman" pitchFamily="18" charset="0"/>
              </a:rPr>
              <a:t>).</a:t>
            </a:r>
          </a:p>
          <a:p>
            <a:pPr marL="807720" lvl="1" indent="-533400"/>
            <a:r>
              <a:rPr lang="en-US">
                <a:cs typeface="Times New Roman" pitchFamily="18" charset="0"/>
              </a:rPr>
              <a:t>Mỗi chi tiết phải giải quyết vấn đề nào đó ở mức cao hơn (</a:t>
            </a:r>
            <a:r>
              <a:rPr lang="en-US" b="1">
                <a:solidFill>
                  <a:schemeClr val="tx1"/>
                </a:solidFill>
                <a:cs typeface="Times New Roman" pitchFamily="18" charset="0"/>
              </a:rPr>
              <a:t>derive</a:t>
            </a:r>
            <a:r>
              <a:rPr lang="en-US">
                <a:cs typeface="Times New Roman" pitchFamily="18" charset="0"/>
              </a:rPr>
              <a:t>).</a:t>
            </a:r>
          </a:p>
          <a:p>
            <a:pPr marL="807720" lvl="1" indent="-533400"/>
            <a:r>
              <a:rPr lang="en-US">
                <a:cs typeface="Times New Roman" pitchFamily="18" charset="0"/>
              </a:rPr>
              <a:t>Liệu mọi yêu cầu ở mức cao đều đã có giải pháp ở mức chi tiết hơn ? (</a:t>
            </a:r>
            <a:r>
              <a:rPr lang="en-US" b="1">
                <a:solidFill>
                  <a:schemeClr val="tx1"/>
                </a:solidFill>
                <a:cs typeface="Times New Roman" pitchFamily="18" charset="0"/>
              </a:rPr>
              <a:t>coverage</a:t>
            </a:r>
            <a:r>
              <a:rPr lang="en-US" b="1">
                <a:solidFill>
                  <a:srgbClr val="0000CC"/>
                </a:solidFill>
                <a:cs typeface="Times New Roman" pitchFamily="18" charset="0"/>
              </a:rPr>
              <a:t>).</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a:solidFill>
                  <a:srgbClr val="996633"/>
                </a:solidFill>
              </a:rPr>
              <a:t>Yêu cầu &amp; giải pháp làm PM (5)</a:t>
            </a:r>
          </a:p>
        </p:txBody>
      </p:sp>
      <p:sp>
        <p:nvSpPr>
          <p:cNvPr id="5" name="Rectangle 3"/>
          <p:cNvSpPr>
            <a:spLocks noGrp="1" noChangeArrowheads="1"/>
          </p:cNvSpPr>
          <p:nvPr>
            <p:ph idx="1"/>
          </p:nvPr>
        </p:nvSpPr>
        <p:spPr/>
        <p:txBody>
          <a:bodyPr>
            <a:normAutofit/>
          </a:bodyPr>
          <a:lstStyle/>
          <a:p>
            <a:pPr marL="533400" indent="-533400">
              <a:buNone/>
            </a:pPr>
            <a:r>
              <a:rPr lang="en-US" sz="3600">
                <a:cs typeface="Times New Roman" pitchFamily="18" charset="0"/>
                <a:sym typeface="Wingdings 2"/>
              </a:rPr>
              <a:t></a:t>
            </a:r>
            <a:r>
              <a:rPr lang="en-US" sz="2800">
                <a:cs typeface="Times New Roman" pitchFamily="18" charset="0"/>
              </a:rPr>
              <a:t>Yêu cầu chức năng và phi chức năng cần được phát triển đồng thời.</a:t>
            </a:r>
          </a:p>
          <a:p>
            <a:pPr marL="807720" lvl="1" indent="-533400"/>
            <a:r>
              <a:rPr lang="en-US">
                <a:cs typeface="Times New Roman" pitchFamily="18" charset="0"/>
              </a:rPr>
              <a:t>Các yêu cầu chức năng được phân rã / chi tiết hoá đến mức lập trình được bằng </a:t>
            </a:r>
            <a:r>
              <a:rPr lang="en-US" b="1">
                <a:solidFill>
                  <a:schemeClr val="tx1"/>
                </a:solidFill>
                <a:cs typeface="Times New Roman" pitchFamily="18" charset="0"/>
              </a:rPr>
              <a:t>DFD, UML Class diagram</a:t>
            </a:r>
            <a:r>
              <a:rPr lang="en-US">
                <a:cs typeface="Times New Roman" pitchFamily="18" charset="0"/>
              </a:rPr>
              <a:t>,..</a:t>
            </a:r>
          </a:p>
          <a:p>
            <a:pPr marL="807720" lvl="1" indent="-533400"/>
            <a:r>
              <a:rPr lang="en-US">
                <a:cs typeface="Times New Roman" pitchFamily="18" charset="0"/>
              </a:rPr>
              <a:t>Các yêu cầu phi chức năng được quy chuẩn thành các yếu tố chất lượng (</a:t>
            </a:r>
            <a:r>
              <a:rPr lang="en-US" b="1">
                <a:solidFill>
                  <a:srgbClr val="FF0000"/>
                </a:solidFill>
                <a:cs typeface="Times New Roman" pitchFamily="18" charset="0"/>
              </a:rPr>
              <a:t>external quality factors</a:t>
            </a:r>
            <a:r>
              <a:rPr lang="en-US">
                <a:cs typeface="Times New Roman" pitchFamily="18" charset="0"/>
              </a:rPr>
              <a:t>) và diễn tả thành các đặc trưng phải có của PM (</a:t>
            </a:r>
            <a:r>
              <a:rPr lang="en-US" b="1">
                <a:solidFill>
                  <a:srgbClr val="002060"/>
                </a:solidFill>
                <a:cs typeface="Times New Roman" pitchFamily="18" charset="0"/>
              </a:rPr>
              <a:t>internal attributes</a:t>
            </a:r>
            <a:r>
              <a:rPr lang="en-US">
                <a:cs typeface="Times New Roman" pitchFamily="18" charset="0"/>
              </a:rPr>
              <a:t>) bằng các mô hình chất lượng, như ISO 25010.</a:t>
            </a:r>
          </a:p>
          <a:p>
            <a:pPr marL="807720" lvl="1" indent="-533400"/>
            <a:r>
              <a:rPr lang="en-US">
                <a:cs typeface="Times New Roman" pitchFamily="18" charset="0"/>
              </a:rPr>
              <a:t>Xem xét đồng thời yêu cầu chức năng &amp; phi chức năng của PM để quyết định cách cài đặt các chức năng này (chọn giải thuật phù hợp).</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8000"/>
                </a:solidFill>
                <a:effectLst>
                  <a:outerShdw blurRad="38100" dist="38100" dir="2700000" algn="tl">
                    <a:srgbClr val="000000">
                      <a:alpha val="43137"/>
                    </a:srgbClr>
                  </a:outerShdw>
                </a:effectLst>
              </a:rPr>
              <a:t>1. Quản lý yêu cầu (RM)</a:t>
            </a:r>
          </a:p>
        </p:txBody>
      </p:sp>
      <p:sp>
        <p:nvSpPr>
          <p:cNvPr id="3" name="Content Placeholder 2"/>
          <p:cNvSpPr>
            <a:spLocks noGrp="1"/>
          </p:cNvSpPr>
          <p:nvPr>
            <p:ph idx="1"/>
          </p:nvPr>
        </p:nvSpPr>
        <p:spPr>
          <a:xfrm>
            <a:off x="0" y="609600"/>
            <a:ext cx="9144000" cy="6248400"/>
          </a:xfrm>
        </p:spPr>
        <p:txBody>
          <a:bodyPr>
            <a:noAutofit/>
          </a:bodyPr>
          <a:lstStyle/>
          <a:p>
            <a:pPr marL="514350" indent="-533400">
              <a:buFont typeface="+mj-lt"/>
              <a:buAutoNum type="alphaLcParenR"/>
            </a:pPr>
            <a:r>
              <a:rPr lang="en-US" sz="2800" b="1">
                <a:solidFill>
                  <a:srgbClr val="FF0000"/>
                </a:solidFill>
              </a:rPr>
              <a:t>Hiểu đúng yêu cầu</a:t>
            </a:r>
          </a:p>
          <a:p>
            <a:pPr marL="971550" lvl="1" indent="-533400"/>
            <a:r>
              <a:rPr lang="en-US" sz="2400"/>
              <a:t>Hiểu nguyên nhân phát sinh yêu cầu (vấn đề, mong muốn)</a:t>
            </a:r>
          </a:p>
          <a:p>
            <a:pPr marL="971550" lvl="1" indent="-533400"/>
            <a:r>
              <a:rPr lang="en-US" sz="2400"/>
              <a:t>Kiểm chứng yêu cầu, vd: làm mẫu thử.</a:t>
            </a:r>
          </a:p>
          <a:p>
            <a:pPr marL="514350" indent="-533400">
              <a:buFont typeface="Wingdings" pitchFamily="2" charset="2"/>
              <a:buAutoNum type="alphaLcParenR"/>
            </a:pPr>
            <a:r>
              <a:rPr lang="en-US" sz="2800" b="1">
                <a:solidFill>
                  <a:srgbClr val="FF0000"/>
                </a:solidFill>
              </a:rPr>
              <a:t>Cam kết cho yêu cầu</a:t>
            </a:r>
          </a:p>
          <a:p>
            <a:pPr marL="971550" lvl="1" indent="-533400"/>
            <a:r>
              <a:rPr lang="en-US" sz="2400"/>
              <a:t>Tiến trình cam kết &amp; thỏa thuận</a:t>
            </a:r>
          </a:p>
          <a:p>
            <a:pPr marL="514350" indent="-533400">
              <a:buFont typeface="Wingdings" pitchFamily="2" charset="2"/>
              <a:buAutoNum type="alphaLcParenR"/>
            </a:pPr>
            <a:r>
              <a:rPr lang="en-US" sz="2800" b="1">
                <a:solidFill>
                  <a:srgbClr val="FF0000"/>
                </a:solidFill>
              </a:rPr>
              <a:t>Theo dõi việc thực hiện (tracking &amp; oversight)</a:t>
            </a:r>
          </a:p>
          <a:p>
            <a:pPr marL="971550" lvl="1" indent="-533400"/>
            <a:r>
              <a:rPr lang="en-US" sz="2400"/>
              <a:t>Ngăn ngừa và loại bỏ sự không nhất quán giữa yêu cầu và hành động thực hiện</a:t>
            </a:r>
          </a:p>
          <a:p>
            <a:pPr marL="514350" indent="-533400">
              <a:buFont typeface="Wingdings" pitchFamily="2" charset="2"/>
              <a:buAutoNum type="alphaLcParenR"/>
            </a:pPr>
            <a:r>
              <a:rPr lang="en-US" sz="2800" b="1">
                <a:solidFill>
                  <a:srgbClr val="FF0000"/>
                </a:solidFill>
              </a:rPr>
              <a:t>Kiểm soát các thay đổi</a:t>
            </a:r>
          </a:p>
          <a:p>
            <a:pPr marL="971550" lvl="1" indent="-533400"/>
            <a:r>
              <a:rPr lang="en-US" sz="2400"/>
              <a:t>Nhận biết sự thay đổi trên yêu cầu ban đầu từ các tác nhân nêu ra yêu cầu, cân nhắc về các thay đổi và kiểm soát các hành động đáp ứng cho thay đổi.</a:t>
            </a:r>
          </a:p>
        </p:txBody>
      </p:sp>
      <p:sp>
        <p:nvSpPr>
          <p:cNvPr id="5" name="Slide Number Placeholder 4"/>
          <p:cNvSpPr>
            <a:spLocks noGrp="1"/>
          </p:cNvSpPr>
          <p:nvPr>
            <p:ph type="sldNum" sz="quarter" idx="4"/>
          </p:nvPr>
        </p:nvSpPr>
        <p:spPr>
          <a:prstGeom prst="rect">
            <a:avLst/>
          </a:prstGeom>
        </p:spPr>
        <p:txBody>
          <a:bodyPr/>
          <a:lstStyle/>
          <a:p>
            <a:fld id="{7198C05A-2E02-4D73-967F-51908256D81E}" type="slidenum">
              <a:rPr lang="en-US"/>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a:t>
            </a:r>
            <a:r>
              <a:rPr lang="en-US">
                <a:solidFill>
                  <a:schemeClr val="tx1"/>
                </a:solidFill>
              </a:rPr>
              <a:t>RM</a:t>
            </a:r>
            <a:r>
              <a:rPr lang="en-US"/>
              <a:t> Hiểu đúng yêu cầu</a:t>
            </a:r>
          </a:p>
        </p:txBody>
      </p:sp>
      <p:sp>
        <p:nvSpPr>
          <p:cNvPr id="8" name="Rectangle 7"/>
          <p:cNvSpPr/>
          <p:nvPr/>
        </p:nvSpPr>
        <p:spPr>
          <a:xfrm>
            <a:off x="6169818" y="2133600"/>
            <a:ext cx="2059782" cy="861391"/>
          </a:xfrm>
          <a:prstGeom prst="rect">
            <a:avLst/>
          </a:prstGeom>
          <a:solidFill>
            <a:schemeClr val="accent6">
              <a:lumMod val="40000"/>
              <a:lumOff val="60000"/>
            </a:schemeClr>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Xem xét (mẫu)</a:t>
            </a:r>
          </a:p>
          <a:p>
            <a:pPr algn="ctr"/>
            <a:r>
              <a:rPr lang="en-US" sz="2400" b="1">
                <a:solidFill>
                  <a:srgbClr val="0000CC"/>
                </a:solidFill>
              </a:rPr>
              <a:t>Đặt yêu cầu</a:t>
            </a:r>
          </a:p>
        </p:txBody>
      </p:sp>
      <p:sp>
        <p:nvSpPr>
          <p:cNvPr id="9" name="Rectangle 8"/>
          <p:cNvSpPr/>
          <p:nvPr/>
        </p:nvSpPr>
        <p:spPr>
          <a:xfrm>
            <a:off x="1066800" y="2133600"/>
            <a:ext cx="1919288" cy="861391"/>
          </a:xfrm>
          <a:prstGeom prst="rect">
            <a:avLst/>
          </a:prstGeom>
          <a:solidFill>
            <a:schemeClr val="accent1">
              <a:lumMod val="20000"/>
              <a:lumOff val="80000"/>
            </a:schemeClr>
          </a:solidFill>
          <a:ln>
            <a:solidFill>
              <a:srgbClr val="008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Hiểu yêu cầu</a:t>
            </a:r>
          </a:p>
          <a:p>
            <a:pPr algn="ctr"/>
            <a:r>
              <a:rPr lang="en-US" sz="2400" b="1">
                <a:solidFill>
                  <a:srgbClr val="0000CC"/>
                </a:solidFill>
              </a:rPr>
              <a:t>Tạo/sửa mẫu</a:t>
            </a:r>
          </a:p>
        </p:txBody>
      </p:sp>
      <p:cxnSp>
        <p:nvCxnSpPr>
          <p:cNvPr id="13" name="Straight Arrow Connector 12"/>
          <p:cNvCxnSpPr>
            <a:endCxn id="8" idx="2"/>
          </p:cNvCxnSpPr>
          <p:nvPr/>
        </p:nvCxnSpPr>
        <p:spPr>
          <a:xfrm flipV="1">
            <a:off x="5834648" y="2994991"/>
            <a:ext cx="1365061" cy="77268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24" idx="3"/>
          </p:cNvCxnSpPr>
          <p:nvPr/>
        </p:nvCxnSpPr>
        <p:spPr>
          <a:xfrm rot="16200000" flipV="1">
            <a:off x="6090797" y="1024688"/>
            <a:ext cx="735496" cy="14823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Multidocument 23"/>
          <p:cNvSpPr/>
          <p:nvPr/>
        </p:nvSpPr>
        <p:spPr>
          <a:xfrm>
            <a:off x="3429000" y="1000539"/>
            <a:ext cx="2288381" cy="79513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Yêu cầu</a:t>
            </a:r>
          </a:p>
        </p:txBody>
      </p:sp>
      <p:cxnSp>
        <p:nvCxnSpPr>
          <p:cNvPr id="26" name="Straight Arrow Connector 25"/>
          <p:cNvCxnSpPr>
            <a:stCxn id="24" idx="1"/>
            <a:endCxn id="9" idx="0"/>
          </p:cNvCxnSpPr>
          <p:nvPr/>
        </p:nvCxnSpPr>
        <p:spPr>
          <a:xfrm rot="10800000" flipV="1">
            <a:off x="2026444" y="1398104"/>
            <a:ext cx="1402556" cy="73549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980900" y="3048000"/>
            <a:ext cx="1553502" cy="646331"/>
          </a:xfrm>
          <a:prstGeom prst="rect">
            <a:avLst/>
          </a:prstGeom>
          <a:noFill/>
        </p:spPr>
        <p:txBody>
          <a:bodyPr wrap="none" rtlCol="0">
            <a:spAutoFit/>
          </a:bodyPr>
          <a:lstStyle/>
          <a:p>
            <a:pPr algn="r"/>
            <a:r>
              <a:rPr lang="en-US" b="1">
                <a:solidFill>
                  <a:schemeClr val="accent2">
                    <a:lumMod val="75000"/>
                  </a:schemeClr>
                </a:solidFill>
              </a:rPr>
              <a:t>(Stakeholders:</a:t>
            </a:r>
          </a:p>
          <a:p>
            <a:pPr algn="r"/>
            <a:r>
              <a:rPr lang="en-US" b="1">
                <a:solidFill>
                  <a:schemeClr val="accent2">
                    <a:lumMod val="75000"/>
                  </a:schemeClr>
                </a:solidFill>
              </a:rPr>
              <a:t>Users,Dev,..)</a:t>
            </a:r>
          </a:p>
        </p:txBody>
      </p:sp>
      <p:sp>
        <p:nvSpPr>
          <p:cNvPr id="32" name="TextBox 31"/>
          <p:cNvSpPr txBox="1"/>
          <p:nvPr/>
        </p:nvSpPr>
        <p:spPr>
          <a:xfrm>
            <a:off x="838200" y="3059668"/>
            <a:ext cx="1400063" cy="369332"/>
          </a:xfrm>
          <a:prstGeom prst="rect">
            <a:avLst/>
          </a:prstGeom>
          <a:noFill/>
        </p:spPr>
        <p:txBody>
          <a:bodyPr wrap="none" rtlCol="0">
            <a:spAutoFit/>
          </a:bodyPr>
          <a:lstStyle/>
          <a:p>
            <a:r>
              <a:rPr lang="en-US" b="1">
                <a:solidFill>
                  <a:schemeClr val="accent2">
                    <a:lumMod val="75000"/>
                  </a:schemeClr>
                </a:solidFill>
              </a:rPr>
              <a:t>(Developers)</a:t>
            </a:r>
          </a:p>
        </p:txBody>
      </p:sp>
      <p:grpSp>
        <p:nvGrpSpPr>
          <p:cNvPr id="45" name="Group 44"/>
          <p:cNvGrpSpPr/>
          <p:nvPr/>
        </p:nvGrpSpPr>
        <p:grpSpPr>
          <a:xfrm>
            <a:off x="685800" y="3525078"/>
            <a:ext cx="7696200" cy="2570922"/>
            <a:chOff x="838200" y="3482009"/>
            <a:chExt cx="7696200" cy="2570922"/>
          </a:xfrm>
        </p:grpSpPr>
        <p:sp>
          <p:nvSpPr>
            <p:cNvPr id="5" name="Oval 4"/>
            <p:cNvSpPr/>
            <p:nvPr/>
          </p:nvSpPr>
          <p:spPr>
            <a:xfrm>
              <a:off x="3064669" y="3482009"/>
              <a:ext cx="3248025" cy="1656522"/>
            </a:xfrm>
            <a:prstGeom prst="ellipse">
              <a:avLst/>
            </a:prstGeom>
            <a:solidFill>
              <a:schemeClr val="bg1">
                <a:lumMod val="8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62400" y="4615070"/>
              <a:ext cx="1447800" cy="468777"/>
            </a:xfrm>
            <a:prstGeom prst="rect">
              <a:avLst/>
            </a:prstGeom>
            <a:noFill/>
            <a:ln>
              <a:noFill/>
              <a:prstDash val="lgDash"/>
            </a:ln>
          </p:spPr>
          <p:txBody>
            <a:bodyPr wrap="none" rtlCol="0">
              <a:prstTxWarp prst="textCanDown">
                <a:avLst>
                  <a:gd name="adj" fmla="val 20853"/>
                </a:avLst>
              </a:prstTxWarp>
              <a:spAutoFit/>
            </a:bodyPr>
            <a:lstStyle/>
            <a:p>
              <a:r>
                <a:rPr lang="en-US" sz="1200"/>
                <a:t>Môi trường </a:t>
              </a:r>
            </a:p>
          </p:txBody>
        </p:sp>
        <p:sp>
          <p:nvSpPr>
            <p:cNvPr id="20" name="Oval Callout 19"/>
            <p:cNvSpPr/>
            <p:nvPr/>
          </p:nvSpPr>
          <p:spPr>
            <a:xfrm>
              <a:off x="838200" y="3766931"/>
              <a:ext cx="2057400" cy="685800"/>
            </a:xfrm>
            <a:prstGeom prst="wedgeEllipseCallout">
              <a:avLst>
                <a:gd name="adj1" fmla="val 95665"/>
                <a:gd name="adj2" fmla="val 44318"/>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solidFill>
                    <a:srgbClr val="FF0000"/>
                  </a:solidFill>
                </a:rPr>
                <a:t>Tình huống dùng </a:t>
              </a:r>
            </a:p>
            <a:p>
              <a:pPr algn="ctr"/>
              <a:r>
                <a:rPr lang="en-US">
                  <a:solidFill>
                    <a:srgbClr val="FF0000"/>
                  </a:solidFill>
                </a:rPr>
                <a:t>(usecases)</a:t>
              </a:r>
            </a:p>
          </p:txBody>
        </p:sp>
        <p:sp>
          <p:nvSpPr>
            <p:cNvPr id="21" name="Oval Callout 20"/>
            <p:cNvSpPr/>
            <p:nvPr/>
          </p:nvSpPr>
          <p:spPr>
            <a:xfrm>
              <a:off x="6400800" y="3766931"/>
              <a:ext cx="2133600" cy="685800"/>
            </a:xfrm>
            <a:prstGeom prst="wedgeEllipseCallout">
              <a:avLst>
                <a:gd name="adj1" fmla="val -77812"/>
                <a:gd name="adj2" fmla="val 32029"/>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FF0000"/>
                  </a:solidFill>
                </a:rPr>
                <a:t>Lợi/hại</a:t>
              </a:r>
            </a:p>
            <a:p>
              <a:pPr algn="ctr"/>
              <a:r>
                <a:rPr lang="en-US">
                  <a:solidFill>
                    <a:srgbClr val="FF0000"/>
                  </a:solidFill>
                </a:rPr>
                <a:t>(consequences)</a:t>
              </a:r>
            </a:p>
          </p:txBody>
        </p:sp>
        <p:sp>
          <p:nvSpPr>
            <p:cNvPr id="22" name="Oval Callout 21"/>
            <p:cNvSpPr/>
            <p:nvPr/>
          </p:nvSpPr>
          <p:spPr>
            <a:xfrm>
              <a:off x="5943600" y="4909931"/>
              <a:ext cx="1600200" cy="609600"/>
            </a:xfrm>
            <a:prstGeom prst="wedgeEllipseCallout">
              <a:avLst>
                <a:gd name="adj1" fmla="val -61989"/>
                <a:gd name="adj2" fmla="val -78577"/>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FF0000"/>
                  </a:solidFill>
                </a:rPr>
                <a:t>Hiệu quả</a:t>
              </a:r>
            </a:p>
          </p:txBody>
        </p:sp>
        <p:sp>
          <p:nvSpPr>
            <p:cNvPr id="23" name="Oval Callout 22"/>
            <p:cNvSpPr/>
            <p:nvPr/>
          </p:nvSpPr>
          <p:spPr>
            <a:xfrm>
              <a:off x="1295400" y="4843670"/>
              <a:ext cx="1752600" cy="752061"/>
            </a:xfrm>
            <a:prstGeom prst="wedgeEllipseCallout">
              <a:avLst>
                <a:gd name="adj1" fmla="val 98261"/>
                <a:gd name="adj2" fmla="val -89578"/>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FF0000"/>
                  </a:solidFill>
                </a:rPr>
                <a:t>Ràng buộc/</a:t>
              </a:r>
            </a:p>
            <a:p>
              <a:pPr algn="ctr"/>
              <a:r>
                <a:rPr lang="en-US">
                  <a:solidFill>
                    <a:srgbClr val="FF0000"/>
                  </a:solidFill>
                </a:rPr>
                <a:t>Phụ thuộc</a:t>
              </a:r>
            </a:p>
          </p:txBody>
        </p:sp>
        <p:sp>
          <p:nvSpPr>
            <p:cNvPr id="25" name="Oval Callout 24"/>
            <p:cNvSpPr/>
            <p:nvPr/>
          </p:nvSpPr>
          <p:spPr>
            <a:xfrm>
              <a:off x="3429000" y="5443331"/>
              <a:ext cx="1600200" cy="609600"/>
            </a:xfrm>
            <a:prstGeom prst="wedgeEllipseCallout">
              <a:avLst>
                <a:gd name="adj1" fmla="val 27478"/>
                <a:gd name="adj2" fmla="val -121001"/>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rgbClr val="FF0000"/>
                  </a:solidFill>
                </a:rPr>
                <a:t>Rủi ro</a:t>
              </a:r>
            </a:p>
          </p:txBody>
        </p:sp>
      </p:grpSp>
      <p:sp>
        <p:nvSpPr>
          <p:cNvPr id="28" name="Rectangle 27"/>
          <p:cNvSpPr/>
          <p:nvPr/>
        </p:nvSpPr>
        <p:spPr>
          <a:xfrm>
            <a:off x="1143000" y="6324600"/>
            <a:ext cx="6753387" cy="369332"/>
          </a:xfrm>
          <a:prstGeom prst="rect">
            <a:avLst/>
          </a:prstGeom>
        </p:spPr>
        <p:txBody>
          <a:bodyPr wrap="none">
            <a:spAutoFit/>
          </a:bodyPr>
          <a:lstStyle/>
          <a:p>
            <a:pPr marL="533400" indent="-533400"/>
            <a:r>
              <a:rPr lang="en-US" b="1">
                <a:solidFill>
                  <a:srgbClr val="008000"/>
                </a:solidFill>
                <a:effectLst>
                  <a:outerShdw blurRad="38100" dist="38100" dir="2700000" algn="tl">
                    <a:srgbClr val="000000">
                      <a:alpha val="43137"/>
                    </a:srgbClr>
                  </a:outerShdw>
                </a:effectLst>
              </a:rPr>
              <a:t>Quá trình này dùng để đặt yêu cầu &amp; kiểm chứng yêu cầu (validation)</a:t>
            </a:r>
          </a:p>
        </p:txBody>
      </p:sp>
      <p:cxnSp>
        <p:nvCxnSpPr>
          <p:cNvPr id="12" name="Straight Arrow Connector 11"/>
          <p:cNvCxnSpPr>
            <a:stCxn id="9" idx="2"/>
            <a:endCxn id="4" idx="1"/>
          </p:cNvCxnSpPr>
          <p:nvPr/>
        </p:nvCxnSpPr>
        <p:spPr>
          <a:xfrm rot="16200000" flipH="1">
            <a:off x="2415177" y="2606257"/>
            <a:ext cx="1053800" cy="183126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576638" y="3922643"/>
            <a:ext cx="1919288" cy="861391"/>
          </a:xfrm>
          <a:prstGeom prst="ellipse">
            <a:avLst/>
          </a:prstGeom>
          <a:solidFill>
            <a:srgbClr val="FFFF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Mẫu thử</a:t>
            </a:r>
          </a:p>
        </p:txBody>
      </p:sp>
      <p:sp>
        <p:nvSpPr>
          <p:cNvPr id="33" name="Slide Number Placeholder 32"/>
          <p:cNvSpPr>
            <a:spLocks noGrp="1"/>
          </p:cNvSpPr>
          <p:nvPr>
            <p:ph type="sldNum" sz="quarter" idx="4"/>
          </p:nvPr>
        </p:nvSpPr>
        <p:spPr/>
        <p:txBody>
          <a:bodyPr/>
          <a:lstStyle/>
          <a:p>
            <a:fld id="{B6F15528-21DE-4FAA-801E-634DDDAF4B2B}" type="slidenum">
              <a:rPr lang="en-US" smtClean="0"/>
              <a:pPr/>
              <a:t>5</a:t>
            </a:fld>
            <a:endParaRPr lang="en-US"/>
          </a:p>
        </p:txBody>
      </p:sp>
      <p:sp>
        <p:nvSpPr>
          <p:cNvPr id="27" name="TextBox 26"/>
          <p:cNvSpPr txBox="1"/>
          <p:nvPr/>
        </p:nvSpPr>
        <p:spPr>
          <a:xfrm rot="19973848">
            <a:off x="5274861" y="3134139"/>
            <a:ext cx="1516762" cy="369332"/>
          </a:xfrm>
          <a:prstGeom prst="rect">
            <a:avLst/>
          </a:prstGeom>
          <a:noFill/>
        </p:spPr>
        <p:txBody>
          <a:bodyPr wrap="none" rtlCol="0">
            <a:spAutoFit/>
          </a:bodyPr>
          <a:lstStyle/>
          <a:p>
            <a:r>
              <a:rPr lang="en-US"/>
              <a:t>“mong muốn”</a:t>
            </a:r>
          </a:p>
        </p:txBody>
      </p:sp>
      <p:sp>
        <p:nvSpPr>
          <p:cNvPr id="29" name="TextBox 28"/>
          <p:cNvSpPr txBox="1"/>
          <p:nvPr/>
        </p:nvSpPr>
        <p:spPr>
          <a:xfrm rot="1857254">
            <a:off x="2518048" y="3209817"/>
            <a:ext cx="1285416" cy="369332"/>
          </a:xfrm>
          <a:prstGeom prst="rect">
            <a:avLst/>
          </a:prstGeom>
          <a:noFill/>
        </p:spPr>
        <p:txBody>
          <a:bodyPr wrap="none" rtlCol="0">
            <a:spAutoFit/>
          </a:bodyPr>
          <a:lstStyle/>
          <a:p>
            <a:r>
              <a:rPr lang="en-US"/>
              <a:t>“sản phẩm”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par>
                          <p:cTn id="23" fill="hold">
                            <p:stCondLst>
                              <p:cond delay="1000"/>
                            </p:stCondLst>
                            <p:childTnLst>
                              <p:par>
                                <p:cTn id="24" presetID="2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Các tài liệu để hiểu đúng yêu cầu</a:t>
            </a:r>
          </a:p>
        </p:txBody>
      </p:sp>
      <p:sp>
        <p:nvSpPr>
          <p:cNvPr id="4" name="Slide Number Placeholder 3"/>
          <p:cNvSpPr>
            <a:spLocks noGrp="1"/>
          </p:cNvSpPr>
          <p:nvPr>
            <p:ph type="sldNum" sz="quarter" idx="4"/>
          </p:nvPr>
        </p:nvSpPr>
        <p:spPr>
          <a:prstGeom prst="rect">
            <a:avLst/>
          </a:prstGeom>
        </p:spPr>
        <p:txBody>
          <a:bodyPr/>
          <a:lstStyle/>
          <a:p>
            <a:fld id="{B6F15528-21DE-4FAA-801E-634DDDAF4B2B}" type="slidenum">
              <a:rPr lang="en-US"/>
              <a:pPr/>
              <a:t>6</a:t>
            </a:fld>
            <a:endParaRPr lang="en-US"/>
          </a:p>
        </p:txBody>
      </p:sp>
      <p:sp>
        <p:nvSpPr>
          <p:cNvPr id="7" name="Rectangle 6"/>
          <p:cNvSpPr/>
          <p:nvPr/>
        </p:nvSpPr>
        <p:spPr>
          <a:xfrm>
            <a:off x="1447800" y="6324600"/>
            <a:ext cx="6812762" cy="461665"/>
          </a:xfrm>
          <a:prstGeom prst="rect">
            <a:avLst/>
          </a:prstGeom>
        </p:spPr>
        <p:txBody>
          <a:bodyPr wrap="none">
            <a:spAutoFit/>
          </a:bodyPr>
          <a:lstStyle/>
          <a:p>
            <a:r>
              <a:rPr lang="en-US" sz="2400">
                <a:solidFill>
                  <a:srgbClr val="FF0000"/>
                </a:solidFill>
              </a:rPr>
              <a:t>Software_Requirements, 3rd edition, 2013.pdf: Page 8</a:t>
            </a:r>
          </a:p>
        </p:txBody>
      </p:sp>
      <p:grpSp>
        <p:nvGrpSpPr>
          <p:cNvPr id="16" name="Group 15"/>
          <p:cNvGrpSpPr/>
          <p:nvPr/>
        </p:nvGrpSpPr>
        <p:grpSpPr>
          <a:xfrm>
            <a:off x="49041" y="877622"/>
            <a:ext cx="9067800" cy="5218378"/>
            <a:chOff x="49041" y="877622"/>
            <a:chExt cx="9067800" cy="5218378"/>
          </a:xfrm>
        </p:grpSpPr>
        <p:pic>
          <p:nvPicPr>
            <p:cNvPr id="10241" name="Picture 1"/>
            <p:cNvPicPr>
              <a:picLocks noChangeAspect="1" noChangeArrowheads="1"/>
            </p:cNvPicPr>
            <p:nvPr/>
          </p:nvPicPr>
          <p:blipFill>
            <a:blip r:embed="rId2"/>
            <a:srcRect/>
            <a:stretch>
              <a:fillRect/>
            </a:stretch>
          </p:blipFill>
          <p:spPr bwMode="auto">
            <a:xfrm>
              <a:off x="49041" y="877622"/>
              <a:ext cx="9067800" cy="5218378"/>
            </a:xfrm>
            <a:prstGeom prst="rect">
              <a:avLst/>
            </a:prstGeom>
            <a:noFill/>
            <a:ln w="9525">
              <a:noFill/>
              <a:miter lim="800000"/>
              <a:headEnd/>
              <a:tailEnd/>
            </a:ln>
            <a:effectLst/>
          </p:spPr>
        </p:pic>
        <p:sp>
          <p:nvSpPr>
            <p:cNvPr id="11" name="Up Arrow 10"/>
            <p:cNvSpPr/>
            <p:nvPr/>
          </p:nvSpPr>
          <p:spPr>
            <a:xfrm>
              <a:off x="5562600" y="16002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7239000" y="32004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2209800" y="33528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1143000" y="1600200"/>
              <a:ext cx="228600" cy="457200"/>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 </a:t>
            </a:r>
            <a:r>
              <a:rPr lang="en-US">
                <a:solidFill>
                  <a:schemeClr val="tx1"/>
                </a:solidFill>
              </a:rPr>
              <a:t>RM</a:t>
            </a:r>
            <a:r>
              <a:rPr lang="en-US"/>
              <a:t> Cam kết cho yêu cầu</a:t>
            </a:r>
          </a:p>
        </p:txBody>
      </p:sp>
      <p:sp>
        <p:nvSpPr>
          <p:cNvPr id="31" name="Content Placeholder 2"/>
          <p:cNvSpPr>
            <a:spLocks noGrp="1"/>
          </p:cNvSpPr>
          <p:nvPr>
            <p:ph idx="1"/>
          </p:nvPr>
        </p:nvSpPr>
        <p:spPr>
          <a:xfrm>
            <a:off x="0" y="3886200"/>
            <a:ext cx="9144000" cy="2971800"/>
          </a:xfrm>
        </p:spPr>
        <p:txBody>
          <a:bodyPr>
            <a:noAutofit/>
          </a:bodyPr>
          <a:lstStyle/>
          <a:p>
            <a:pPr marL="514350" indent="-514350">
              <a:buFont typeface="+mj-lt"/>
              <a:buAutoNum type="arabicPeriod"/>
            </a:pPr>
            <a:r>
              <a:rPr lang="en-US" sz="2200" u="sng" dirty="0" err="1">
                <a:effectLst>
                  <a:outerShdw blurRad="38100" dist="38100" dir="2700000" algn="tl">
                    <a:srgbClr val="000000">
                      <a:alpha val="43137"/>
                    </a:srgbClr>
                  </a:outerShdw>
                </a:effectLst>
              </a:rPr>
              <a:t>Nhận</a:t>
            </a:r>
            <a:r>
              <a:rPr lang="en-US" sz="2200" u="sng" dirty="0"/>
              <a:t> </a:t>
            </a:r>
            <a:r>
              <a:rPr lang="en-US" sz="2200" u="sng" dirty="0" err="1">
                <a:effectLst>
                  <a:outerShdw blurRad="38100" dist="38100" dir="2700000" algn="tl">
                    <a:srgbClr val="000000">
                      <a:alpha val="43137"/>
                    </a:srgbClr>
                  </a:outerShdw>
                </a:effectLst>
              </a:rPr>
              <a:t>biết</a:t>
            </a:r>
            <a:r>
              <a:rPr lang="en-US" sz="2200" dirty="0"/>
              <a:t> </a:t>
            </a:r>
            <a:r>
              <a:rPr lang="en-US" sz="2200" dirty="0" err="1"/>
              <a:t>yêu</a:t>
            </a:r>
            <a:r>
              <a:rPr lang="en-US" sz="2200" dirty="0"/>
              <a:t> </a:t>
            </a:r>
            <a:r>
              <a:rPr lang="en-US" sz="2200" dirty="0" err="1"/>
              <a:t>cầu</a:t>
            </a:r>
            <a:r>
              <a:rPr lang="en-US" sz="2200" dirty="0"/>
              <a:t> </a:t>
            </a:r>
            <a:r>
              <a:rPr lang="en-US" sz="2200" dirty="0" err="1"/>
              <a:t>từ</a:t>
            </a:r>
            <a:r>
              <a:rPr lang="en-US" sz="2200" dirty="0"/>
              <a:t> </a:t>
            </a:r>
            <a:r>
              <a:rPr lang="en-US" sz="2200" dirty="0" err="1"/>
              <a:t>khách</a:t>
            </a:r>
            <a:r>
              <a:rPr lang="en-US" sz="2200" dirty="0"/>
              <a:t> </a:t>
            </a:r>
            <a:r>
              <a:rPr lang="en-US" sz="2200" dirty="0" err="1"/>
              <a:t>hàng</a:t>
            </a:r>
            <a:r>
              <a:rPr lang="en-US" sz="2200" dirty="0"/>
              <a:t>, users </a:t>
            </a:r>
            <a:r>
              <a:rPr lang="en-US" sz="2200" dirty="0" err="1"/>
              <a:t>hoặc</a:t>
            </a:r>
            <a:r>
              <a:rPr lang="en-US" sz="2200" dirty="0"/>
              <a:t> stakeholders</a:t>
            </a:r>
          </a:p>
          <a:p>
            <a:pPr marL="514350" indent="-514350">
              <a:buFont typeface="+mj-lt"/>
              <a:buAutoNum type="arabicPeriod"/>
            </a:pPr>
            <a:r>
              <a:rPr lang="en-US" sz="2200" dirty="0" err="1"/>
              <a:t>Xem</a:t>
            </a:r>
            <a:r>
              <a:rPr lang="en-US" sz="2200" dirty="0"/>
              <a:t> </a:t>
            </a:r>
            <a:r>
              <a:rPr lang="en-US" sz="2200" dirty="0" err="1"/>
              <a:t>xét</a:t>
            </a:r>
            <a:r>
              <a:rPr lang="en-US" sz="2200" dirty="0"/>
              <a:t> </a:t>
            </a:r>
            <a:r>
              <a:rPr lang="en-US" sz="2200" u="sng" dirty="0" err="1">
                <a:effectLst>
                  <a:outerShdw blurRad="38100" dist="38100" dir="2700000" algn="tl">
                    <a:srgbClr val="000000">
                      <a:alpha val="43137"/>
                    </a:srgbClr>
                  </a:outerShdw>
                </a:effectLst>
              </a:rPr>
              <a:t>khả</a:t>
            </a:r>
            <a:r>
              <a:rPr lang="en-US" sz="2200" u="sng" dirty="0">
                <a:effectLst>
                  <a:outerShdw blurRad="38100" dist="38100" dir="2700000" algn="tl">
                    <a:srgbClr val="000000">
                      <a:alpha val="43137"/>
                    </a:srgbClr>
                  </a:outerShdw>
                </a:effectLst>
              </a:rPr>
              <a:t> </a:t>
            </a:r>
            <a:r>
              <a:rPr lang="en-US" sz="2200" u="sng" dirty="0" err="1">
                <a:effectLst>
                  <a:outerShdw blurRad="38100" dist="38100" dir="2700000" algn="tl">
                    <a:srgbClr val="000000">
                      <a:alpha val="43137"/>
                    </a:srgbClr>
                  </a:outerShdw>
                </a:effectLst>
              </a:rPr>
              <a:t>năng</a:t>
            </a:r>
            <a:r>
              <a:rPr lang="en-US" sz="2200" dirty="0"/>
              <a:t> </a:t>
            </a:r>
            <a:r>
              <a:rPr lang="en-US" sz="2200" dirty="0" err="1"/>
              <a:t>đáp</a:t>
            </a:r>
            <a:r>
              <a:rPr lang="en-US" sz="2200" dirty="0"/>
              <a:t> </a:t>
            </a:r>
            <a:r>
              <a:rPr lang="en-US" sz="2200" dirty="0" err="1"/>
              <a:t>ứng</a:t>
            </a:r>
            <a:r>
              <a:rPr lang="en-US" sz="2200" dirty="0"/>
              <a:t> </a:t>
            </a:r>
            <a:r>
              <a:rPr lang="en-US" sz="2200" dirty="0" err="1"/>
              <a:t>từ</a:t>
            </a:r>
            <a:r>
              <a:rPr lang="en-US" sz="2200" dirty="0"/>
              <a:t> </a:t>
            </a:r>
            <a:r>
              <a:rPr lang="en-US" sz="2200" dirty="0" err="1"/>
              <a:t>dự</a:t>
            </a:r>
            <a:r>
              <a:rPr lang="en-US" sz="2200" dirty="0"/>
              <a:t> </a:t>
            </a:r>
            <a:r>
              <a:rPr lang="en-US" sz="2200" dirty="0" err="1"/>
              <a:t>án</a:t>
            </a:r>
            <a:r>
              <a:rPr lang="en-US" sz="2200" dirty="0"/>
              <a:t>, </a:t>
            </a:r>
            <a:r>
              <a:rPr lang="en-US" sz="2200" dirty="0" err="1"/>
              <a:t>theo</a:t>
            </a:r>
            <a:r>
              <a:rPr lang="en-US" sz="2200" dirty="0"/>
              <a:t> </a:t>
            </a:r>
            <a:r>
              <a:rPr lang="en-US" sz="2200" dirty="0" err="1"/>
              <a:t>nhiều</a:t>
            </a:r>
            <a:r>
              <a:rPr lang="en-US" sz="2200" dirty="0"/>
              <a:t> </a:t>
            </a:r>
            <a:r>
              <a:rPr lang="en-US" sz="2200" dirty="0" err="1"/>
              <a:t>khía</a:t>
            </a:r>
            <a:r>
              <a:rPr lang="en-US" sz="2200" dirty="0"/>
              <a:t> </a:t>
            </a:r>
            <a:r>
              <a:rPr lang="en-US" sz="2200" dirty="0" err="1"/>
              <a:t>cạnh</a:t>
            </a:r>
            <a:endParaRPr lang="en-US" sz="2200" dirty="0"/>
          </a:p>
          <a:p>
            <a:pPr marL="514350" indent="-514350">
              <a:buFont typeface="+mj-lt"/>
              <a:buAutoNum type="arabicPeriod"/>
            </a:pPr>
            <a:r>
              <a:rPr lang="en-US" sz="2200" dirty="0" err="1"/>
              <a:t>Xem</a:t>
            </a:r>
            <a:r>
              <a:rPr lang="en-US" sz="2200" dirty="0"/>
              <a:t> </a:t>
            </a:r>
            <a:r>
              <a:rPr lang="en-US" sz="2200" dirty="0" err="1"/>
              <a:t>xét</a:t>
            </a:r>
            <a:r>
              <a:rPr lang="en-US" sz="2200" dirty="0"/>
              <a:t> </a:t>
            </a:r>
            <a:r>
              <a:rPr lang="en-US" sz="2200" dirty="0" err="1"/>
              <a:t>khả</a:t>
            </a:r>
            <a:r>
              <a:rPr lang="en-US" sz="2200" dirty="0"/>
              <a:t> </a:t>
            </a:r>
            <a:r>
              <a:rPr lang="en-US" sz="2200" dirty="0" err="1"/>
              <a:t>năng</a:t>
            </a:r>
            <a:r>
              <a:rPr lang="en-US" sz="2200" dirty="0"/>
              <a:t> </a:t>
            </a:r>
            <a:r>
              <a:rPr lang="en-US" sz="2200" dirty="0" err="1"/>
              <a:t>thực</a:t>
            </a:r>
            <a:r>
              <a:rPr lang="en-US" sz="2200" dirty="0"/>
              <a:t> </a:t>
            </a:r>
            <a:r>
              <a:rPr lang="en-US" sz="2200" dirty="0" err="1"/>
              <a:t>hiện</a:t>
            </a:r>
            <a:r>
              <a:rPr lang="en-US" sz="2200" dirty="0"/>
              <a:t> </a:t>
            </a:r>
            <a:r>
              <a:rPr lang="en-US" sz="2200" dirty="0" err="1"/>
              <a:t>có</a:t>
            </a:r>
            <a:r>
              <a:rPr lang="en-US" sz="2200" dirty="0"/>
              <a:t> </a:t>
            </a:r>
            <a:r>
              <a:rPr lang="en-US" sz="2200" dirty="0" err="1"/>
              <a:t>thêm</a:t>
            </a:r>
            <a:r>
              <a:rPr lang="en-US" sz="2200" dirty="0"/>
              <a:t> </a:t>
            </a:r>
            <a:r>
              <a:rPr lang="en-US" sz="2200" u="sng" dirty="0" err="1">
                <a:effectLst>
                  <a:outerShdw blurRad="38100" dist="38100" dir="2700000" algn="tl">
                    <a:srgbClr val="000000">
                      <a:alpha val="43137"/>
                    </a:srgbClr>
                  </a:outerShdw>
                </a:effectLst>
              </a:rPr>
              <a:t>trợ</a:t>
            </a:r>
            <a:r>
              <a:rPr lang="en-US" sz="2200" u="sng" dirty="0">
                <a:effectLst>
                  <a:outerShdw blurRad="38100" dist="38100" dir="2700000" algn="tl">
                    <a:srgbClr val="000000">
                      <a:alpha val="43137"/>
                    </a:srgbClr>
                  </a:outerShdw>
                </a:effectLst>
              </a:rPr>
              <a:t> </a:t>
            </a:r>
            <a:r>
              <a:rPr lang="en-US" sz="2200" u="sng" dirty="0" err="1">
                <a:effectLst>
                  <a:outerShdw blurRad="38100" dist="38100" dir="2700000" algn="tl">
                    <a:srgbClr val="000000">
                      <a:alpha val="43137"/>
                    </a:srgbClr>
                  </a:outerShdw>
                </a:effectLst>
              </a:rPr>
              <a:t>giúp</a:t>
            </a:r>
            <a:r>
              <a:rPr lang="en-US" sz="2200" dirty="0"/>
              <a:t> </a:t>
            </a:r>
            <a:r>
              <a:rPr lang="en-US" sz="2200" dirty="0" err="1"/>
              <a:t>từ</a:t>
            </a:r>
            <a:r>
              <a:rPr lang="en-US" sz="2200" dirty="0"/>
              <a:t> </a:t>
            </a:r>
            <a:r>
              <a:rPr lang="en-US" sz="2200" dirty="0" err="1"/>
              <a:t>bên</a:t>
            </a:r>
            <a:r>
              <a:rPr lang="en-US" sz="2200" dirty="0"/>
              <a:t> </a:t>
            </a:r>
            <a:r>
              <a:rPr lang="en-US" sz="2200" dirty="0" err="1"/>
              <a:t>ngoài</a:t>
            </a:r>
            <a:endParaRPr lang="en-US" sz="2200" dirty="0"/>
          </a:p>
          <a:p>
            <a:pPr marL="514350" indent="-514350">
              <a:buFont typeface="+mj-lt"/>
              <a:buAutoNum type="arabicPeriod"/>
            </a:pPr>
            <a:r>
              <a:rPr lang="en-US" sz="2200" u="sng" dirty="0">
                <a:effectLst>
                  <a:outerShdw blurRad="38100" dist="38100" dir="2700000" algn="tl">
                    <a:srgbClr val="000000">
                      <a:alpha val="43137"/>
                    </a:srgbClr>
                  </a:outerShdw>
                </a:effectLst>
              </a:rPr>
              <a:t>Cam </a:t>
            </a:r>
            <a:r>
              <a:rPr lang="en-US" sz="2200" u="sng" dirty="0" err="1">
                <a:effectLst>
                  <a:outerShdw blurRad="38100" dist="38100" dir="2700000" algn="tl">
                    <a:srgbClr val="000000">
                      <a:alpha val="43137"/>
                    </a:srgbClr>
                  </a:outerShdw>
                </a:effectLst>
              </a:rPr>
              <a:t>kết</a:t>
            </a:r>
            <a:r>
              <a:rPr lang="en-US" sz="2200" dirty="0"/>
              <a:t> </a:t>
            </a:r>
            <a:r>
              <a:rPr lang="en-US" sz="2200" dirty="0" err="1"/>
              <a:t>thực</a:t>
            </a:r>
            <a:r>
              <a:rPr lang="en-US" sz="2200" dirty="0"/>
              <a:t> </a:t>
            </a:r>
            <a:r>
              <a:rPr lang="en-US" sz="2200" dirty="0" err="1"/>
              <a:t>hiện</a:t>
            </a:r>
            <a:r>
              <a:rPr lang="en-US" sz="2200" dirty="0"/>
              <a:t> </a:t>
            </a:r>
            <a:r>
              <a:rPr lang="en-US" sz="2200" dirty="0" err="1"/>
              <a:t>yêu</a:t>
            </a:r>
            <a:r>
              <a:rPr lang="en-US" sz="2200" dirty="0"/>
              <a:t> </a:t>
            </a:r>
            <a:r>
              <a:rPr lang="en-US" sz="2200" dirty="0" err="1"/>
              <a:t>cầu</a:t>
            </a:r>
            <a:r>
              <a:rPr lang="en-US" sz="2200" dirty="0"/>
              <a:t> </a:t>
            </a:r>
            <a:r>
              <a:rPr lang="en-US" sz="2200" dirty="0" err="1"/>
              <a:t>khả</a:t>
            </a:r>
            <a:r>
              <a:rPr lang="en-US" sz="2200" dirty="0"/>
              <a:t> </a:t>
            </a:r>
            <a:r>
              <a:rPr lang="en-US" sz="2200" dirty="0" err="1"/>
              <a:t>thi</a:t>
            </a:r>
            <a:r>
              <a:rPr lang="en-US" sz="2200" dirty="0"/>
              <a:t> </a:t>
            </a:r>
            <a:r>
              <a:rPr lang="en-US" sz="2200" dirty="0" err="1"/>
              <a:t>bằng</a:t>
            </a:r>
            <a:r>
              <a:rPr lang="en-US" sz="2200" dirty="0"/>
              <a:t> </a:t>
            </a:r>
            <a:r>
              <a:rPr lang="en-US" sz="2200" dirty="0" err="1"/>
              <a:t>kế</a:t>
            </a:r>
            <a:r>
              <a:rPr lang="en-US" sz="2200" dirty="0"/>
              <a:t> </a:t>
            </a:r>
            <a:r>
              <a:rPr lang="en-US" sz="2200" dirty="0" err="1"/>
              <a:t>hoạch</a:t>
            </a:r>
            <a:r>
              <a:rPr lang="en-US" sz="2200" dirty="0"/>
              <a:t> </a:t>
            </a:r>
            <a:r>
              <a:rPr lang="en-US" sz="2200" dirty="0" err="1"/>
              <a:t>cơ</a:t>
            </a:r>
            <a:r>
              <a:rPr lang="en-US" sz="2200" dirty="0"/>
              <a:t> </a:t>
            </a:r>
            <a:r>
              <a:rPr lang="en-US" sz="2200" dirty="0" err="1"/>
              <a:t>sở</a:t>
            </a:r>
            <a:r>
              <a:rPr lang="en-US" sz="2200" dirty="0"/>
              <a:t> (base line project plan, BPP)</a:t>
            </a:r>
          </a:p>
          <a:p>
            <a:pPr marL="514350" indent="-514350">
              <a:buFont typeface="+mj-lt"/>
              <a:buAutoNum type="arabicPeriod"/>
            </a:pPr>
            <a:r>
              <a:rPr lang="en-US" sz="2200" u="sng" dirty="0" err="1">
                <a:effectLst>
                  <a:outerShdw blurRad="38100" dist="38100" dir="2700000" algn="tl">
                    <a:srgbClr val="000000">
                      <a:alpha val="43137"/>
                    </a:srgbClr>
                  </a:outerShdw>
                </a:effectLst>
              </a:rPr>
              <a:t>Thực</a:t>
            </a:r>
            <a:r>
              <a:rPr lang="en-US" sz="2200" u="sng" dirty="0">
                <a:effectLst>
                  <a:outerShdw blurRad="38100" dist="38100" dir="2700000" algn="tl">
                    <a:srgbClr val="000000">
                      <a:alpha val="43137"/>
                    </a:srgbClr>
                  </a:outerShdw>
                </a:effectLst>
              </a:rPr>
              <a:t> </a:t>
            </a:r>
            <a:r>
              <a:rPr lang="en-US" sz="2200" u="sng" dirty="0" err="1">
                <a:effectLst>
                  <a:outerShdw blurRad="38100" dist="38100" dir="2700000" algn="tl">
                    <a:srgbClr val="000000">
                      <a:alpha val="43137"/>
                    </a:srgbClr>
                  </a:outerShdw>
                </a:effectLst>
              </a:rPr>
              <a:t>hiện</a:t>
            </a:r>
            <a:r>
              <a:rPr lang="en-US" sz="2200" dirty="0"/>
              <a:t> </a:t>
            </a:r>
            <a:r>
              <a:rPr lang="en-US" sz="2200" dirty="0" err="1"/>
              <a:t>theo</a:t>
            </a:r>
            <a:r>
              <a:rPr lang="en-US" sz="2200" dirty="0"/>
              <a:t> </a:t>
            </a:r>
            <a:r>
              <a:rPr lang="en-US" sz="2200" dirty="0" err="1"/>
              <a:t>kế</a:t>
            </a:r>
            <a:r>
              <a:rPr lang="en-US" sz="2200" dirty="0"/>
              <a:t> </a:t>
            </a:r>
            <a:r>
              <a:rPr lang="en-US" sz="2200" dirty="0" err="1"/>
              <a:t>hoạch</a:t>
            </a:r>
            <a:r>
              <a:rPr lang="en-US" sz="2200" dirty="0"/>
              <a:t> </a:t>
            </a:r>
            <a:r>
              <a:rPr lang="en-US" sz="2200" dirty="0" err="1"/>
              <a:t>để</a:t>
            </a:r>
            <a:r>
              <a:rPr lang="en-US" sz="2200" dirty="0"/>
              <a:t> </a:t>
            </a:r>
            <a:r>
              <a:rPr lang="en-US" sz="2200" dirty="0" err="1"/>
              <a:t>làm</a:t>
            </a:r>
            <a:r>
              <a:rPr lang="en-US" sz="2200" dirty="0"/>
              <a:t> </a:t>
            </a:r>
            <a:r>
              <a:rPr lang="en-US" sz="2200" dirty="0" err="1"/>
              <a:t>thỏa</a:t>
            </a:r>
            <a:r>
              <a:rPr lang="en-US" sz="2200" dirty="0"/>
              <a:t> </a:t>
            </a:r>
            <a:r>
              <a:rPr lang="en-US" sz="2200" dirty="0" err="1"/>
              <a:t>mãn</a:t>
            </a:r>
            <a:r>
              <a:rPr lang="en-US" sz="2200" dirty="0"/>
              <a:t> </a:t>
            </a:r>
            <a:r>
              <a:rPr lang="en-US" sz="2200" dirty="0" err="1"/>
              <a:t>cho</a:t>
            </a:r>
            <a:r>
              <a:rPr lang="en-US" sz="2200" dirty="0"/>
              <a:t> </a:t>
            </a:r>
            <a:r>
              <a:rPr lang="en-US" sz="2200" dirty="0" err="1"/>
              <a:t>các</a:t>
            </a:r>
            <a:r>
              <a:rPr lang="en-US" sz="2200" dirty="0"/>
              <a:t> cam </a:t>
            </a:r>
            <a:r>
              <a:rPr lang="en-US" sz="2200" dirty="0" err="1"/>
              <a:t>kết</a:t>
            </a:r>
            <a:endParaRPr lang="en-US" sz="2200" dirty="0"/>
          </a:p>
        </p:txBody>
      </p:sp>
      <p:sp>
        <p:nvSpPr>
          <p:cNvPr id="32" name="Slide Number Placeholder 31"/>
          <p:cNvSpPr>
            <a:spLocks noGrp="1"/>
          </p:cNvSpPr>
          <p:nvPr>
            <p:ph type="sldNum" sz="quarter" idx="4"/>
          </p:nvPr>
        </p:nvSpPr>
        <p:spPr>
          <a:prstGeom prst="rect">
            <a:avLst/>
          </a:prstGeom>
        </p:spPr>
        <p:txBody>
          <a:bodyPr/>
          <a:lstStyle/>
          <a:p>
            <a:fld id="{7198C05A-2E02-4D73-967F-51908256D81E}" type="slidenum">
              <a:rPr lang="en-US"/>
              <a:pPr/>
              <a:t>7</a:t>
            </a:fld>
            <a:endParaRPr lang="en-US"/>
          </a:p>
        </p:txBody>
      </p:sp>
      <p:grpSp>
        <p:nvGrpSpPr>
          <p:cNvPr id="3" name="Group 83"/>
          <p:cNvGrpSpPr/>
          <p:nvPr/>
        </p:nvGrpSpPr>
        <p:grpSpPr>
          <a:xfrm>
            <a:off x="533400" y="685800"/>
            <a:ext cx="8205591" cy="3124200"/>
            <a:chOff x="428596" y="1357321"/>
            <a:chExt cx="8382001" cy="3575562"/>
          </a:xfrm>
        </p:grpSpPr>
        <p:sp>
          <p:nvSpPr>
            <p:cNvPr id="57" name="Line 5"/>
            <p:cNvSpPr>
              <a:spLocks noChangeShapeType="1"/>
            </p:cNvSpPr>
            <p:nvPr/>
          </p:nvSpPr>
          <p:spPr bwMode="auto">
            <a:xfrm>
              <a:off x="1479521" y="3330584"/>
              <a:ext cx="1692275" cy="0"/>
            </a:xfrm>
            <a:prstGeom prst="line">
              <a:avLst/>
            </a:prstGeom>
            <a:noFill/>
            <a:ln w="28575">
              <a:solidFill>
                <a:srgbClr val="000000"/>
              </a:solidFill>
              <a:round/>
              <a:headEnd/>
              <a:tailEnd type="stealth" w="lg" len="lg"/>
            </a:ln>
          </p:spPr>
          <p:txBody>
            <a:bodyPr/>
            <a:lstStyle/>
            <a:p>
              <a:endParaRPr lang="en-US" sz="2000">
                <a:latin typeface="Arial Unicode MS" pitchFamily="34" charset="-128"/>
                <a:ea typeface="Arial Unicode MS" pitchFamily="34" charset="-128"/>
                <a:cs typeface="Arial Unicode MS" pitchFamily="34" charset="-128"/>
              </a:endParaRPr>
            </a:p>
          </p:txBody>
        </p:sp>
        <p:sp>
          <p:nvSpPr>
            <p:cNvPr id="58" name="Text Box 6"/>
            <p:cNvSpPr txBox="1">
              <a:spLocks noChangeArrowheads="1"/>
            </p:cNvSpPr>
            <p:nvPr/>
          </p:nvSpPr>
          <p:spPr bwMode="auto">
            <a:xfrm>
              <a:off x="1643042" y="2854325"/>
              <a:ext cx="1409700" cy="646113"/>
            </a:xfrm>
            <a:prstGeom prst="rect">
              <a:avLst/>
            </a:prstGeom>
            <a:noFill/>
            <a:ln w="9525">
              <a:noFill/>
              <a:miter lim="800000"/>
              <a:headEnd/>
              <a:tailEnd/>
            </a:ln>
          </p:spPr>
          <p:txBody>
            <a:bodyPr/>
            <a:lstStyle/>
            <a:p>
              <a:pPr algn="ctr" eaLnBrk="0" hangingPunct="0"/>
              <a:r>
                <a:rPr lang="en-US" sz="2000">
                  <a:latin typeface="Arial Unicode MS" pitchFamily="34" charset="-128"/>
                  <a:ea typeface="Arial Unicode MS" pitchFamily="34" charset="-128"/>
                  <a:cs typeface="Arial Unicode MS" pitchFamily="34" charset="-128"/>
                </a:rPr>
                <a:t>Yêu cầu</a:t>
              </a:r>
            </a:p>
          </p:txBody>
        </p:sp>
        <p:sp>
          <p:nvSpPr>
            <p:cNvPr id="59" name="AutoShape 7"/>
            <p:cNvSpPr>
              <a:spLocks noChangeArrowheads="1"/>
            </p:cNvSpPr>
            <p:nvPr/>
          </p:nvSpPr>
          <p:spPr bwMode="auto">
            <a:xfrm>
              <a:off x="3171796" y="3006734"/>
              <a:ext cx="563563" cy="647700"/>
            </a:xfrm>
            <a:prstGeom prst="flowChartCollate">
              <a:avLst/>
            </a:prstGeom>
            <a:solidFill>
              <a:srgbClr val="FF0000"/>
            </a:solidFill>
            <a:ln w="9525">
              <a:solidFill>
                <a:srgbClr val="000000"/>
              </a:solidFill>
              <a:miter lim="800000"/>
              <a:headEnd/>
              <a:tailEnd/>
            </a:ln>
            <a:effectLst>
              <a:outerShdw dist="35921" dir="2700000" algn="ctr" rotWithShape="0">
                <a:srgbClr val="808080"/>
              </a:outerShdw>
            </a:effectLst>
          </p:spPr>
          <p:txBody>
            <a:bodyPr/>
            <a:lstStyle/>
            <a:p>
              <a:pPr>
                <a:defRPr/>
              </a:pPr>
              <a:endParaRPr lang="en-US" sz="2000">
                <a:latin typeface="Arial Unicode MS" pitchFamily="34" charset="-128"/>
                <a:ea typeface="Arial Unicode MS" pitchFamily="34" charset="-128"/>
                <a:cs typeface="Arial Unicode MS" pitchFamily="34" charset="-128"/>
              </a:endParaRPr>
            </a:p>
          </p:txBody>
        </p:sp>
        <p:sp>
          <p:nvSpPr>
            <p:cNvPr id="60" name="Line 8"/>
            <p:cNvSpPr>
              <a:spLocks noChangeShapeType="1"/>
            </p:cNvSpPr>
            <p:nvPr/>
          </p:nvSpPr>
          <p:spPr bwMode="auto">
            <a:xfrm>
              <a:off x="3735359" y="3330584"/>
              <a:ext cx="1692275" cy="0"/>
            </a:xfrm>
            <a:prstGeom prst="line">
              <a:avLst/>
            </a:prstGeom>
            <a:noFill/>
            <a:ln w="28575">
              <a:solidFill>
                <a:srgbClr val="FF0000"/>
              </a:solidFill>
              <a:round/>
              <a:headEnd/>
              <a:tailEnd type="stealth" w="lg" len="lg"/>
            </a:ln>
          </p:spPr>
          <p:txBody>
            <a:bodyPr/>
            <a:lstStyle/>
            <a:p>
              <a:endParaRPr lang="en-US" sz="2000">
                <a:latin typeface="Arial Unicode MS" pitchFamily="34" charset="-128"/>
                <a:ea typeface="Arial Unicode MS" pitchFamily="34" charset="-128"/>
                <a:cs typeface="Arial Unicode MS" pitchFamily="34" charset="-128"/>
              </a:endParaRPr>
            </a:p>
          </p:txBody>
        </p:sp>
        <p:sp>
          <p:nvSpPr>
            <p:cNvPr id="61" name="Text Box 9"/>
            <p:cNvSpPr txBox="1">
              <a:spLocks noChangeArrowheads="1"/>
            </p:cNvSpPr>
            <p:nvPr/>
          </p:nvSpPr>
          <p:spPr bwMode="auto">
            <a:xfrm>
              <a:off x="3876646" y="1428736"/>
              <a:ext cx="1550988" cy="646113"/>
            </a:xfrm>
            <a:prstGeom prst="rect">
              <a:avLst/>
            </a:prstGeom>
            <a:noFill/>
            <a:ln w="9525">
              <a:noFill/>
              <a:miter lim="800000"/>
              <a:headEnd/>
              <a:tailEnd/>
            </a:ln>
          </p:spPr>
          <p:txBody>
            <a:bodyPr/>
            <a:lstStyle/>
            <a:p>
              <a:pPr eaLnBrk="0" hangingPunct="0"/>
              <a:r>
                <a:rPr lang="en-US" sz="2000">
                  <a:latin typeface="Arial Unicode MS" pitchFamily="34" charset="-128"/>
                  <a:ea typeface="Arial Unicode MS" pitchFamily="34" charset="-128"/>
                  <a:cs typeface="Arial Unicode MS" pitchFamily="34" charset="-128"/>
                </a:rPr>
                <a:t>Khả năng</a:t>
              </a:r>
            </a:p>
          </p:txBody>
        </p:sp>
        <p:sp>
          <p:nvSpPr>
            <p:cNvPr id="62" name="Rectangle 10"/>
            <p:cNvSpPr>
              <a:spLocks noChangeArrowheads="1"/>
            </p:cNvSpPr>
            <p:nvPr/>
          </p:nvSpPr>
          <p:spPr bwMode="auto">
            <a:xfrm>
              <a:off x="5427634" y="3041065"/>
              <a:ext cx="3382963" cy="548665"/>
            </a:xfrm>
            <a:prstGeom prst="rect">
              <a:avLst/>
            </a:prstGeom>
            <a:solidFill>
              <a:srgbClr val="99CCFF"/>
            </a:solidFill>
            <a:ln w="9525">
              <a:solidFill>
                <a:srgbClr val="000000"/>
              </a:solidFill>
              <a:miter lim="800000"/>
              <a:headEnd/>
              <a:tailEnd/>
            </a:ln>
            <a:effectLst>
              <a:outerShdw dist="35921" dir="2700000" algn="ctr" rotWithShape="0">
                <a:srgbClr val="808080"/>
              </a:outerShdw>
            </a:effectLst>
          </p:spPr>
          <p:txBody>
            <a:bodyPr anchor="ctr"/>
            <a:lstStyle/>
            <a:p>
              <a:pPr algn="ctr" eaLnBrk="0" hangingPunct="0">
                <a:defRPr/>
              </a:pPr>
              <a:r>
                <a:rPr lang="en-US" sz="2000">
                  <a:latin typeface="Arial Unicode MS" pitchFamily="34" charset="-128"/>
                  <a:ea typeface="Arial Unicode MS" pitchFamily="34" charset="-128"/>
                  <a:cs typeface="Arial Unicode MS" pitchFamily="34" charset="-128"/>
                </a:rPr>
                <a:t>Kế hoạch sơ sở (</a:t>
              </a:r>
              <a:r>
                <a:rPr lang="en-US" sz="2000" b="1">
                  <a:solidFill>
                    <a:srgbClr val="FF0000"/>
                  </a:solidFill>
                  <a:latin typeface="Arial Unicode MS" pitchFamily="34" charset="-128"/>
                  <a:ea typeface="Arial Unicode MS" pitchFamily="34" charset="-128"/>
                  <a:cs typeface="Arial Unicode MS" pitchFamily="34" charset="-128"/>
                </a:rPr>
                <a:t>BPP</a:t>
              </a:r>
              <a:r>
                <a:rPr lang="en-US" sz="2000">
                  <a:latin typeface="Arial Unicode MS" pitchFamily="34" charset="-128"/>
                  <a:ea typeface="Arial Unicode MS" pitchFamily="34" charset="-128"/>
                  <a:cs typeface="Arial Unicode MS" pitchFamily="34" charset="-128"/>
                </a:rPr>
                <a:t>)</a:t>
              </a:r>
            </a:p>
          </p:txBody>
        </p:sp>
        <p:sp>
          <p:nvSpPr>
            <p:cNvPr id="63" name="Text Box 11"/>
            <p:cNvSpPr txBox="1">
              <a:spLocks noChangeArrowheads="1"/>
            </p:cNvSpPr>
            <p:nvPr/>
          </p:nvSpPr>
          <p:spPr bwMode="auto">
            <a:xfrm>
              <a:off x="5427634" y="1390659"/>
              <a:ext cx="3382963" cy="1285509"/>
            </a:xfrm>
            <a:prstGeom prst="rect">
              <a:avLst/>
            </a:prstGeom>
            <a:solidFill>
              <a:srgbClr val="FFFF99"/>
            </a:solidFill>
            <a:ln w="9525">
              <a:solidFill>
                <a:srgbClr val="000000"/>
              </a:solidFill>
              <a:miter lim="800000"/>
              <a:headEnd/>
              <a:tailEnd/>
            </a:ln>
            <a:effectLst>
              <a:outerShdw dist="35921" dir="2700000" algn="ctr" rotWithShape="0">
                <a:srgbClr val="808080"/>
              </a:outerShdw>
            </a:effectLst>
          </p:spPr>
          <p:txBody>
            <a:bodyPr anchor="ctr"/>
            <a:lstStyle/>
            <a:p>
              <a:pPr eaLnBrk="0" hangingPunct="0">
                <a:defRPr/>
              </a:pPr>
              <a:r>
                <a:rPr lang="en-US" sz="2000">
                  <a:latin typeface="Arial Unicode MS" pitchFamily="34" charset="-128"/>
                  <a:ea typeface="Arial Unicode MS" pitchFamily="34" charset="-128"/>
                  <a:cs typeface="Arial Unicode MS" pitchFamily="34" charset="-128"/>
                </a:rPr>
                <a:t>Mục tiêu</a:t>
              </a:r>
            </a:p>
            <a:p>
              <a:pPr eaLnBrk="0" hangingPunct="0">
                <a:defRPr/>
              </a:pPr>
              <a:r>
                <a:rPr lang="en-US" sz="2000">
                  <a:latin typeface="Arial Unicode MS" pitchFamily="34" charset="-128"/>
                  <a:ea typeface="Arial Unicode MS" pitchFamily="34" charset="-128"/>
                  <a:cs typeface="Arial Unicode MS" pitchFamily="34" charset="-128"/>
                </a:rPr>
                <a:t>Nguồn lực</a:t>
              </a:r>
            </a:p>
            <a:p>
              <a:pPr eaLnBrk="0" hangingPunct="0">
                <a:defRPr/>
              </a:pPr>
              <a:r>
                <a:rPr lang="en-US" sz="2000">
                  <a:latin typeface="Arial Unicode MS" pitchFamily="34" charset="-128"/>
                  <a:ea typeface="Arial Unicode MS" pitchFamily="34" charset="-128"/>
                  <a:cs typeface="Arial Unicode MS" pitchFamily="34" charset="-128"/>
                </a:rPr>
                <a:t>Phương án &amp; rủi ro</a:t>
              </a:r>
            </a:p>
          </p:txBody>
        </p:sp>
        <p:grpSp>
          <p:nvGrpSpPr>
            <p:cNvPr id="4" name="Group 12"/>
            <p:cNvGrpSpPr>
              <a:grpSpLocks/>
            </p:cNvGrpSpPr>
            <p:nvPr/>
          </p:nvGrpSpPr>
          <p:grpSpPr bwMode="auto">
            <a:xfrm>
              <a:off x="3586112" y="1928825"/>
              <a:ext cx="1833563" cy="1076325"/>
              <a:chOff x="5373" y="11530"/>
              <a:chExt cx="1582" cy="678"/>
            </a:xfrm>
          </p:grpSpPr>
          <p:sp>
            <p:nvSpPr>
              <p:cNvPr id="78" name="Line 13"/>
              <p:cNvSpPr>
                <a:spLocks noChangeShapeType="1"/>
              </p:cNvSpPr>
              <p:nvPr/>
            </p:nvSpPr>
            <p:spPr bwMode="auto">
              <a:xfrm flipH="1" flipV="1">
                <a:off x="5599" y="11530"/>
                <a:ext cx="1356" cy="0"/>
              </a:xfrm>
              <a:prstGeom prst="line">
                <a:avLst/>
              </a:prstGeom>
              <a:noFill/>
              <a:ln w="28575">
                <a:solidFill>
                  <a:srgbClr val="0000CC"/>
                </a:solidFill>
                <a:round/>
                <a:headEnd/>
                <a:tailEnd/>
              </a:ln>
            </p:spPr>
            <p:txBody>
              <a:bodyPr/>
              <a:lstStyle/>
              <a:p>
                <a:endParaRPr lang="en-US" sz="2000">
                  <a:latin typeface="Arial Unicode MS" pitchFamily="34" charset="-128"/>
                  <a:ea typeface="Arial Unicode MS" pitchFamily="34" charset="-128"/>
                  <a:cs typeface="Arial Unicode MS" pitchFamily="34" charset="-128"/>
                </a:endParaRPr>
              </a:p>
            </p:txBody>
          </p:sp>
          <p:sp>
            <p:nvSpPr>
              <p:cNvPr id="79" name="Line 14"/>
              <p:cNvSpPr>
                <a:spLocks noChangeShapeType="1"/>
              </p:cNvSpPr>
              <p:nvPr/>
            </p:nvSpPr>
            <p:spPr bwMode="auto">
              <a:xfrm>
                <a:off x="5373" y="11756"/>
                <a:ext cx="0" cy="452"/>
              </a:xfrm>
              <a:prstGeom prst="line">
                <a:avLst/>
              </a:prstGeom>
              <a:noFill/>
              <a:ln w="28575">
                <a:solidFill>
                  <a:srgbClr val="0000CC"/>
                </a:solidFill>
                <a:round/>
                <a:headEnd/>
                <a:tailEnd type="stealth" w="lg" len="lg"/>
              </a:ln>
            </p:spPr>
            <p:txBody>
              <a:bodyPr/>
              <a:lstStyle/>
              <a:p>
                <a:endParaRPr lang="en-US" sz="2000">
                  <a:latin typeface="Arial Unicode MS" pitchFamily="34" charset="-128"/>
                  <a:ea typeface="Arial Unicode MS" pitchFamily="34" charset="-128"/>
                  <a:cs typeface="Arial Unicode MS" pitchFamily="34" charset="-128"/>
                </a:endParaRPr>
              </a:p>
            </p:txBody>
          </p:sp>
          <p:sp>
            <p:nvSpPr>
              <p:cNvPr id="80" name="Arc 15"/>
              <p:cNvSpPr>
                <a:spLocks/>
              </p:cNvSpPr>
              <p:nvPr/>
            </p:nvSpPr>
            <p:spPr bwMode="auto">
              <a:xfrm flipH="1">
                <a:off x="5373" y="11530"/>
                <a:ext cx="226" cy="22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CC"/>
                </a:solidFill>
                <a:round/>
                <a:headEnd/>
                <a:tailEnd/>
              </a:ln>
            </p:spPr>
            <p:txBody>
              <a:bodyPr/>
              <a:lstStyle/>
              <a:p>
                <a:endParaRPr lang="en-US" sz="2000">
                  <a:latin typeface="Arial Unicode MS" pitchFamily="34" charset="-128"/>
                  <a:ea typeface="Arial Unicode MS" pitchFamily="34" charset="-128"/>
                  <a:cs typeface="Arial Unicode MS" pitchFamily="34" charset="-128"/>
                </a:endParaRPr>
              </a:p>
            </p:txBody>
          </p:sp>
        </p:grpSp>
        <p:sp>
          <p:nvSpPr>
            <p:cNvPr id="65" name="Text Box 16"/>
            <p:cNvSpPr txBox="1">
              <a:spLocks noChangeArrowheads="1"/>
            </p:cNvSpPr>
            <p:nvPr/>
          </p:nvSpPr>
          <p:spPr bwMode="auto">
            <a:xfrm>
              <a:off x="3910018" y="2894012"/>
              <a:ext cx="1447800" cy="534988"/>
            </a:xfrm>
            <a:prstGeom prst="rect">
              <a:avLst/>
            </a:prstGeom>
            <a:noFill/>
            <a:ln w="9525">
              <a:noFill/>
              <a:miter lim="800000"/>
              <a:headEnd/>
              <a:tailEnd/>
            </a:ln>
          </p:spPr>
          <p:txBody>
            <a:bodyPr lIns="0" tIns="0" rIns="0" bIns="0"/>
            <a:lstStyle/>
            <a:p>
              <a:pPr eaLnBrk="0" hangingPunct="0"/>
              <a:r>
                <a:rPr lang="en-US" sz="2000" b="1">
                  <a:solidFill>
                    <a:srgbClr val="FF0000"/>
                  </a:solidFill>
                  <a:latin typeface="Arial Unicode MS" pitchFamily="34" charset="-128"/>
                  <a:ea typeface="Arial Unicode MS" pitchFamily="34" charset="-128"/>
                  <a:cs typeface="Arial Unicode MS" pitchFamily="34" charset="-128"/>
                </a:rPr>
                <a:t>Y/c Khả thi</a:t>
              </a:r>
            </a:p>
          </p:txBody>
        </p:sp>
        <p:sp>
          <p:nvSpPr>
            <p:cNvPr id="66" name="Rectangle 17"/>
            <p:cNvSpPr>
              <a:spLocks noChangeArrowheads="1"/>
            </p:cNvSpPr>
            <p:nvPr/>
          </p:nvSpPr>
          <p:spPr bwMode="auto">
            <a:xfrm>
              <a:off x="428596" y="1357321"/>
              <a:ext cx="1050925" cy="3226727"/>
            </a:xfrm>
            <a:prstGeom prst="rect">
              <a:avLst/>
            </a:prstGeom>
            <a:solidFill>
              <a:srgbClr val="CCFFFF"/>
            </a:solidFill>
            <a:ln w="9525">
              <a:solidFill>
                <a:srgbClr val="000000"/>
              </a:solidFill>
              <a:miter lim="800000"/>
              <a:headEnd/>
              <a:tailEnd/>
            </a:ln>
            <a:effectLst>
              <a:outerShdw dist="107763" dir="2700000" algn="ctr" rotWithShape="0">
                <a:srgbClr val="808080">
                  <a:alpha val="50000"/>
                </a:srgbClr>
              </a:outerShdw>
            </a:effectLst>
          </p:spPr>
          <p:txBody>
            <a:bodyPr anchor="ctr"/>
            <a:lstStyle/>
            <a:p>
              <a:pPr algn="ctr" eaLnBrk="0" hangingPunct="0">
                <a:defRPr/>
              </a:pPr>
              <a:r>
                <a:rPr lang="en-US" sz="2000">
                  <a:latin typeface="Arial Unicode MS" pitchFamily="34" charset="-128"/>
                  <a:ea typeface="Arial Unicode MS" pitchFamily="34" charset="-128"/>
                  <a:cs typeface="Arial Unicode MS" pitchFamily="34" charset="-128"/>
                </a:rPr>
                <a:t>Nơi phát sinh yêu cầu </a:t>
              </a:r>
            </a:p>
          </p:txBody>
        </p:sp>
        <p:sp>
          <p:nvSpPr>
            <p:cNvPr id="67" name="Text Box 18"/>
            <p:cNvSpPr txBox="1">
              <a:spLocks noChangeArrowheads="1"/>
            </p:cNvSpPr>
            <p:nvPr/>
          </p:nvSpPr>
          <p:spPr bwMode="auto">
            <a:xfrm>
              <a:off x="2044671" y="3330584"/>
              <a:ext cx="704850" cy="647700"/>
            </a:xfrm>
            <a:prstGeom prst="rect">
              <a:avLst/>
            </a:prstGeom>
            <a:noFill/>
            <a:ln w="9525">
              <a:noFill/>
              <a:miter lim="800000"/>
              <a:headEnd/>
              <a:tailEnd/>
            </a:ln>
          </p:spPr>
          <p:txBody>
            <a:bodyPr/>
            <a:lstStyle/>
            <a:p>
              <a:pPr eaLnBrk="0" hangingPunct="0"/>
              <a:r>
                <a:rPr lang="en-US" sz="2800">
                  <a:latin typeface="Arial Unicode MS" pitchFamily="34" charset="-128"/>
                  <a:ea typeface="Arial Unicode MS" pitchFamily="34" charset="-128"/>
                  <a:cs typeface="Arial Unicode MS" pitchFamily="34" charset="-128"/>
                  <a:sym typeface="Wingdings" pitchFamily="2" charset="2"/>
                </a:rPr>
                <a:t></a:t>
              </a:r>
              <a:endParaRPr lang="en-US" sz="2800">
                <a:latin typeface="Arial Unicode MS" pitchFamily="34" charset="-128"/>
                <a:ea typeface="Arial Unicode MS" pitchFamily="34" charset="-128"/>
                <a:cs typeface="Arial Unicode MS" pitchFamily="34" charset="-128"/>
              </a:endParaRPr>
            </a:p>
          </p:txBody>
        </p:sp>
        <p:sp>
          <p:nvSpPr>
            <p:cNvPr id="68" name="Text Box 19"/>
            <p:cNvSpPr txBox="1">
              <a:spLocks noChangeArrowheads="1"/>
            </p:cNvSpPr>
            <p:nvPr/>
          </p:nvSpPr>
          <p:spPr bwMode="auto">
            <a:xfrm>
              <a:off x="4238361" y="1928802"/>
              <a:ext cx="704850" cy="647700"/>
            </a:xfrm>
            <a:prstGeom prst="rect">
              <a:avLst/>
            </a:prstGeom>
            <a:noFill/>
            <a:ln w="9525">
              <a:noFill/>
              <a:miter lim="800000"/>
              <a:headEnd/>
              <a:tailEnd/>
            </a:ln>
          </p:spPr>
          <p:txBody>
            <a:bodyPr/>
            <a:lstStyle/>
            <a:p>
              <a:pPr eaLnBrk="0" hangingPunct="0"/>
              <a:r>
                <a:rPr lang="en-US" sz="2800">
                  <a:latin typeface="Arial Unicode MS" pitchFamily="34" charset="-128"/>
                  <a:ea typeface="Arial Unicode MS" pitchFamily="34" charset="-128"/>
                  <a:cs typeface="Arial Unicode MS" pitchFamily="34" charset="-128"/>
                  <a:sym typeface="Wingdings" pitchFamily="2" charset="2"/>
                </a:rPr>
                <a:t></a:t>
              </a:r>
              <a:endParaRPr lang="en-US" sz="2800">
                <a:latin typeface="Arial Unicode MS" pitchFamily="34" charset="-128"/>
                <a:ea typeface="Arial Unicode MS" pitchFamily="34" charset="-128"/>
                <a:cs typeface="Arial Unicode MS" pitchFamily="34" charset="-128"/>
              </a:endParaRPr>
            </a:p>
          </p:txBody>
        </p:sp>
        <p:sp>
          <p:nvSpPr>
            <p:cNvPr id="69" name="Text Box 20"/>
            <p:cNvSpPr txBox="1">
              <a:spLocks noChangeArrowheads="1"/>
            </p:cNvSpPr>
            <p:nvPr/>
          </p:nvSpPr>
          <p:spPr bwMode="auto">
            <a:xfrm>
              <a:off x="2608066" y="4253431"/>
              <a:ext cx="1824658" cy="646113"/>
            </a:xfrm>
            <a:prstGeom prst="rect">
              <a:avLst/>
            </a:prstGeom>
            <a:noFill/>
            <a:ln w="9525">
              <a:noFill/>
              <a:miter lim="800000"/>
              <a:headEnd/>
              <a:tailEnd/>
            </a:ln>
          </p:spPr>
          <p:txBody>
            <a:bodyPr anchor="ctr"/>
            <a:lstStyle/>
            <a:p>
              <a:pPr algn="ctr" eaLnBrk="0" hangingPunct="0"/>
              <a:r>
                <a:rPr lang="en-US" sz="2000">
                  <a:latin typeface="Arial Unicode MS" pitchFamily="34" charset="-128"/>
                  <a:ea typeface="Arial Unicode MS" pitchFamily="34" charset="-128"/>
                  <a:cs typeface="Arial Unicode MS" pitchFamily="34" charset="-128"/>
                </a:rPr>
                <a:t>Kết quả</a:t>
              </a:r>
            </a:p>
          </p:txBody>
        </p:sp>
        <p:sp>
          <p:nvSpPr>
            <p:cNvPr id="70" name="Line 21"/>
            <p:cNvSpPr>
              <a:spLocks noChangeShapeType="1"/>
            </p:cNvSpPr>
            <p:nvPr/>
          </p:nvSpPr>
          <p:spPr bwMode="auto">
            <a:xfrm flipH="1">
              <a:off x="1484285" y="4289945"/>
              <a:ext cx="3946525" cy="0"/>
            </a:xfrm>
            <a:prstGeom prst="line">
              <a:avLst/>
            </a:prstGeom>
            <a:noFill/>
            <a:ln w="28575">
              <a:solidFill>
                <a:schemeClr val="accent2">
                  <a:lumMod val="75000"/>
                </a:schemeClr>
              </a:solidFill>
              <a:round/>
              <a:headEnd/>
              <a:tailEnd type="stealth" w="lg" len="lg"/>
            </a:ln>
          </p:spPr>
          <p:txBody>
            <a:bodyPr/>
            <a:lstStyle/>
            <a:p>
              <a:endParaRPr lang="en-US" sz="2000">
                <a:latin typeface="Arial Unicode MS" pitchFamily="34" charset="-128"/>
                <a:ea typeface="Arial Unicode MS" pitchFamily="34" charset="-128"/>
                <a:cs typeface="Arial Unicode MS" pitchFamily="34" charset="-128"/>
              </a:endParaRPr>
            </a:p>
          </p:txBody>
        </p:sp>
        <p:sp>
          <p:nvSpPr>
            <p:cNvPr id="71" name="Text Box 22"/>
            <p:cNvSpPr txBox="1">
              <a:spLocks noChangeArrowheads="1"/>
            </p:cNvSpPr>
            <p:nvPr/>
          </p:nvSpPr>
          <p:spPr bwMode="auto">
            <a:xfrm>
              <a:off x="4242668" y="4286770"/>
              <a:ext cx="704850" cy="646113"/>
            </a:xfrm>
            <a:prstGeom prst="rect">
              <a:avLst/>
            </a:prstGeom>
            <a:noFill/>
            <a:ln w="9525">
              <a:noFill/>
              <a:miter lim="800000"/>
              <a:headEnd/>
              <a:tailEnd/>
            </a:ln>
          </p:spPr>
          <p:txBody>
            <a:bodyPr/>
            <a:lstStyle/>
            <a:p>
              <a:pPr eaLnBrk="0" hangingPunct="0"/>
              <a:r>
                <a:rPr lang="en-US" sz="2800">
                  <a:latin typeface="Arial Unicode MS" pitchFamily="34" charset="-128"/>
                  <a:ea typeface="Arial Unicode MS" pitchFamily="34" charset="-128"/>
                  <a:cs typeface="Arial Unicode MS" pitchFamily="34" charset="-128"/>
                  <a:sym typeface="Wingdings"/>
                </a:rPr>
                <a:t></a:t>
              </a:r>
              <a:endParaRPr lang="en-US" sz="2800">
                <a:latin typeface="Arial Unicode MS" pitchFamily="34" charset="-128"/>
                <a:ea typeface="Arial Unicode MS" pitchFamily="34" charset="-128"/>
                <a:cs typeface="Arial Unicode MS" pitchFamily="34" charset="-128"/>
              </a:endParaRPr>
            </a:p>
          </p:txBody>
        </p:sp>
        <p:sp>
          <p:nvSpPr>
            <p:cNvPr id="72" name="Rectangle 23"/>
            <p:cNvSpPr>
              <a:spLocks noChangeArrowheads="1"/>
            </p:cNvSpPr>
            <p:nvPr/>
          </p:nvSpPr>
          <p:spPr bwMode="auto">
            <a:xfrm>
              <a:off x="5422870" y="4009971"/>
              <a:ext cx="3384549" cy="563686"/>
            </a:xfrm>
            <a:prstGeom prst="rect">
              <a:avLst/>
            </a:prstGeom>
            <a:solidFill>
              <a:srgbClr val="FFCCFF"/>
            </a:solidFill>
            <a:ln w="9525">
              <a:solidFill>
                <a:srgbClr val="000000"/>
              </a:solidFill>
              <a:miter lim="800000"/>
              <a:headEnd/>
              <a:tailEnd/>
            </a:ln>
            <a:effectLst>
              <a:outerShdw dist="35921" dir="2700000" algn="ctr" rotWithShape="0">
                <a:srgbClr val="808080"/>
              </a:outerShdw>
            </a:effectLst>
          </p:spPr>
          <p:txBody>
            <a:bodyPr rIns="0" anchor="ctr"/>
            <a:lstStyle/>
            <a:p>
              <a:pPr algn="ctr" eaLnBrk="0" hangingPunct="0">
                <a:defRPr/>
              </a:pPr>
              <a:r>
                <a:rPr lang="en-US" sz="2000">
                  <a:latin typeface="Arial Unicode MS" pitchFamily="34" charset="-128"/>
                  <a:ea typeface="Arial Unicode MS" pitchFamily="34" charset="-128"/>
                  <a:cs typeface="Arial Unicode MS" pitchFamily="34" charset="-128"/>
                </a:rPr>
                <a:t>Người thực hiện</a:t>
              </a:r>
            </a:p>
          </p:txBody>
        </p:sp>
        <p:grpSp>
          <p:nvGrpSpPr>
            <p:cNvPr id="5" name="Group 24"/>
            <p:cNvGrpSpPr>
              <a:grpSpLocks/>
            </p:cNvGrpSpPr>
            <p:nvPr/>
          </p:nvGrpSpPr>
          <p:grpSpPr bwMode="auto">
            <a:xfrm flipH="1">
              <a:off x="1471562" y="1928825"/>
              <a:ext cx="1833563" cy="1076325"/>
              <a:chOff x="5373" y="11530"/>
              <a:chExt cx="1582" cy="678"/>
            </a:xfrm>
          </p:grpSpPr>
          <p:sp>
            <p:nvSpPr>
              <p:cNvPr id="75" name="Line 25"/>
              <p:cNvSpPr>
                <a:spLocks noChangeShapeType="1"/>
              </p:cNvSpPr>
              <p:nvPr/>
            </p:nvSpPr>
            <p:spPr bwMode="auto">
              <a:xfrm flipH="1" flipV="1">
                <a:off x="5599" y="11530"/>
                <a:ext cx="1356" cy="0"/>
              </a:xfrm>
              <a:prstGeom prst="line">
                <a:avLst/>
              </a:prstGeom>
              <a:noFill/>
              <a:ln w="28575">
                <a:solidFill>
                  <a:srgbClr val="0000CC"/>
                </a:solidFill>
                <a:round/>
                <a:headEnd/>
                <a:tailEnd/>
              </a:ln>
            </p:spPr>
            <p:txBody>
              <a:bodyPr/>
              <a:lstStyle/>
              <a:p>
                <a:endParaRPr lang="en-US" sz="2000">
                  <a:latin typeface="Arial Unicode MS" pitchFamily="34" charset="-128"/>
                  <a:ea typeface="Arial Unicode MS" pitchFamily="34" charset="-128"/>
                  <a:cs typeface="Arial Unicode MS" pitchFamily="34" charset="-128"/>
                </a:endParaRPr>
              </a:p>
            </p:txBody>
          </p:sp>
          <p:sp>
            <p:nvSpPr>
              <p:cNvPr id="76" name="Line 26"/>
              <p:cNvSpPr>
                <a:spLocks noChangeShapeType="1"/>
              </p:cNvSpPr>
              <p:nvPr/>
            </p:nvSpPr>
            <p:spPr bwMode="auto">
              <a:xfrm>
                <a:off x="5373" y="11756"/>
                <a:ext cx="0" cy="452"/>
              </a:xfrm>
              <a:prstGeom prst="line">
                <a:avLst/>
              </a:prstGeom>
              <a:noFill/>
              <a:ln w="28575">
                <a:solidFill>
                  <a:srgbClr val="0000CC"/>
                </a:solidFill>
                <a:round/>
                <a:headEnd/>
                <a:tailEnd type="stealth" w="lg" len="lg"/>
              </a:ln>
            </p:spPr>
            <p:txBody>
              <a:bodyPr/>
              <a:lstStyle/>
              <a:p>
                <a:endParaRPr lang="en-US" sz="2000">
                  <a:latin typeface="Arial Unicode MS" pitchFamily="34" charset="-128"/>
                  <a:ea typeface="Arial Unicode MS" pitchFamily="34" charset="-128"/>
                  <a:cs typeface="Arial Unicode MS" pitchFamily="34" charset="-128"/>
                </a:endParaRPr>
              </a:p>
            </p:txBody>
          </p:sp>
          <p:sp>
            <p:nvSpPr>
              <p:cNvPr id="77" name="Arc 27"/>
              <p:cNvSpPr>
                <a:spLocks/>
              </p:cNvSpPr>
              <p:nvPr/>
            </p:nvSpPr>
            <p:spPr bwMode="auto">
              <a:xfrm flipH="1">
                <a:off x="5373" y="11530"/>
                <a:ext cx="226" cy="22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CC"/>
                </a:solidFill>
                <a:round/>
                <a:headEnd/>
                <a:tailEnd/>
              </a:ln>
            </p:spPr>
            <p:txBody>
              <a:bodyPr/>
              <a:lstStyle/>
              <a:p>
                <a:endParaRPr lang="en-US" sz="2000">
                  <a:latin typeface="Arial Unicode MS" pitchFamily="34" charset="-128"/>
                  <a:ea typeface="Arial Unicode MS" pitchFamily="34" charset="-128"/>
                  <a:cs typeface="Arial Unicode MS" pitchFamily="34" charset="-128"/>
                </a:endParaRPr>
              </a:p>
            </p:txBody>
          </p:sp>
        </p:grpSp>
        <p:sp>
          <p:nvSpPr>
            <p:cNvPr id="74" name="Text Box 28"/>
            <p:cNvSpPr txBox="1">
              <a:spLocks noChangeArrowheads="1"/>
            </p:cNvSpPr>
            <p:nvPr/>
          </p:nvSpPr>
          <p:spPr bwMode="auto">
            <a:xfrm>
              <a:off x="1643042" y="1428736"/>
              <a:ext cx="1409700" cy="646113"/>
            </a:xfrm>
            <a:prstGeom prst="rect">
              <a:avLst/>
            </a:prstGeom>
            <a:noFill/>
            <a:ln w="9525">
              <a:noFill/>
              <a:miter lim="800000"/>
              <a:headEnd/>
              <a:tailEnd/>
            </a:ln>
          </p:spPr>
          <p:txBody>
            <a:bodyPr/>
            <a:lstStyle/>
            <a:p>
              <a:pPr algn="ctr" eaLnBrk="0" hangingPunct="0"/>
              <a:r>
                <a:rPr lang="en-US" sz="2000">
                  <a:latin typeface="Arial Unicode MS" pitchFamily="34" charset="-128"/>
                  <a:ea typeface="Arial Unicode MS" pitchFamily="34" charset="-128"/>
                  <a:cs typeface="Arial Unicode MS" pitchFamily="34" charset="-128"/>
                </a:rPr>
                <a:t>Trợ giúp</a:t>
              </a:r>
            </a:p>
          </p:txBody>
        </p:sp>
        <p:sp>
          <p:nvSpPr>
            <p:cNvPr id="81" name="Text Box 19"/>
            <p:cNvSpPr txBox="1">
              <a:spLocks noChangeArrowheads="1"/>
            </p:cNvSpPr>
            <p:nvPr/>
          </p:nvSpPr>
          <p:spPr bwMode="auto">
            <a:xfrm>
              <a:off x="4238361" y="3363124"/>
              <a:ext cx="704850" cy="647700"/>
            </a:xfrm>
            <a:prstGeom prst="rect">
              <a:avLst/>
            </a:prstGeom>
            <a:noFill/>
            <a:ln w="9525">
              <a:noFill/>
              <a:miter lim="800000"/>
              <a:headEnd/>
              <a:tailEnd/>
            </a:ln>
          </p:spPr>
          <p:txBody>
            <a:bodyPr/>
            <a:lstStyle/>
            <a:p>
              <a:pPr eaLnBrk="0" hangingPunct="0"/>
              <a:r>
                <a:rPr lang="en-US" sz="2800">
                  <a:latin typeface="Arial Unicode MS" pitchFamily="34" charset="-128"/>
                  <a:ea typeface="Arial Unicode MS" pitchFamily="34" charset="-128"/>
                  <a:cs typeface="Arial Unicode MS" pitchFamily="34" charset="-128"/>
                  <a:sym typeface="Wingdings"/>
                </a:rPr>
                <a:t></a:t>
              </a:r>
              <a:endParaRPr lang="en-US" sz="2800">
                <a:latin typeface="Arial Unicode MS" pitchFamily="34" charset="-128"/>
                <a:ea typeface="Arial Unicode MS" pitchFamily="34" charset="-128"/>
                <a:cs typeface="Arial Unicode MS" pitchFamily="34" charset="-128"/>
              </a:endParaRPr>
            </a:p>
          </p:txBody>
        </p:sp>
        <p:sp>
          <p:nvSpPr>
            <p:cNvPr id="83" name="Text Box 19"/>
            <p:cNvSpPr txBox="1">
              <a:spLocks noChangeArrowheads="1"/>
            </p:cNvSpPr>
            <p:nvPr/>
          </p:nvSpPr>
          <p:spPr bwMode="auto">
            <a:xfrm>
              <a:off x="2071670" y="1928802"/>
              <a:ext cx="704850" cy="647700"/>
            </a:xfrm>
            <a:prstGeom prst="rect">
              <a:avLst/>
            </a:prstGeom>
            <a:noFill/>
            <a:ln w="9525">
              <a:noFill/>
              <a:miter lim="800000"/>
              <a:headEnd/>
              <a:tailEnd/>
            </a:ln>
          </p:spPr>
          <p:txBody>
            <a:bodyPr/>
            <a:lstStyle/>
            <a:p>
              <a:pPr eaLnBrk="0" hangingPunct="0"/>
              <a:r>
                <a:rPr lang="en-US" sz="2800">
                  <a:latin typeface="Arial Unicode MS" pitchFamily="34" charset="-128"/>
                  <a:ea typeface="Arial Unicode MS" pitchFamily="34" charset="-128"/>
                  <a:cs typeface="Arial Unicode MS" pitchFamily="34" charset="-128"/>
                  <a:sym typeface="Wingdings"/>
                </a:rPr>
                <a:t></a:t>
              </a:r>
              <a:endParaRPr lang="en-US" sz="2800">
                <a:latin typeface="Arial Unicode MS" pitchFamily="34" charset="-128"/>
                <a:ea typeface="Arial Unicode MS" pitchFamily="34" charset="-128"/>
                <a:cs typeface="Arial Unicode MS" pitchFamily="34" charset="-128"/>
              </a:endParaRPr>
            </a:p>
          </p:txBody>
        </p:sp>
      </p:grpSp>
      <p:sp>
        <p:nvSpPr>
          <p:cNvPr id="33" name="Down Arrow 32"/>
          <p:cNvSpPr/>
          <p:nvPr/>
        </p:nvSpPr>
        <p:spPr>
          <a:xfrm>
            <a:off x="5638799" y="2743200"/>
            <a:ext cx="236899" cy="4074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20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Effect transition="in" filter="fade">
                                      <p:cBhvr>
                                        <p:cTn id="13" dur="2000"/>
                                        <p:tgtEl>
                                          <p:spTgt spid="3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xEl>
                                              <p:pRg st="1" end="1"/>
                                            </p:txEl>
                                          </p:spTgt>
                                        </p:tgtEl>
                                        <p:attrNameLst>
                                          <p:attrName>style.visibility</p:attrName>
                                        </p:attrNameLst>
                                      </p:cBhvr>
                                      <p:to>
                                        <p:strVal val="visible"/>
                                      </p:to>
                                    </p:set>
                                    <p:animEffect transition="in" filter="fade">
                                      <p:cBhvr>
                                        <p:cTn id="18" dur="2000"/>
                                        <p:tgtEl>
                                          <p:spTgt spid="3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xEl>
                                              <p:pRg st="2" end="2"/>
                                            </p:txEl>
                                          </p:spTgt>
                                        </p:tgtEl>
                                        <p:attrNameLst>
                                          <p:attrName>style.visibility</p:attrName>
                                        </p:attrNameLst>
                                      </p:cBhvr>
                                      <p:to>
                                        <p:strVal val="visible"/>
                                      </p:to>
                                    </p:set>
                                    <p:animEffect transition="in" filter="fade">
                                      <p:cBhvr>
                                        <p:cTn id="23" dur="2000"/>
                                        <p:tgtEl>
                                          <p:spTgt spid="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xEl>
                                              <p:pRg st="3" end="3"/>
                                            </p:txEl>
                                          </p:spTgt>
                                        </p:tgtEl>
                                        <p:attrNameLst>
                                          <p:attrName>style.visibility</p:attrName>
                                        </p:attrNameLst>
                                      </p:cBhvr>
                                      <p:to>
                                        <p:strVal val="visible"/>
                                      </p:to>
                                    </p:set>
                                    <p:animEffect transition="in" filter="fade">
                                      <p:cBhvr>
                                        <p:cTn id="28" dur="2000"/>
                                        <p:tgtEl>
                                          <p:spTgt spid="3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xEl>
                                              <p:pRg st="4" end="4"/>
                                            </p:txEl>
                                          </p:spTgt>
                                        </p:tgtEl>
                                        <p:attrNameLst>
                                          <p:attrName>style.visibility</p:attrName>
                                        </p:attrNameLst>
                                      </p:cBhvr>
                                      <p:to>
                                        <p:strVal val="visible"/>
                                      </p:to>
                                    </p:set>
                                    <p:animEffect transition="in" filter="fade">
                                      <p:cBhvr>
                                        <p:cTn id="33" dur="20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Các khía cạnh xem xét tính khả thi</a:t>
            </a:r>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600">
                <a:solidFill>
                  <a:srgbClr val="FF0000"/>
                </a:solidFill>
                <a:effectLst>
                  <a:outerShdw blurRad="38100" dist="38100" dir="2700000" algn="tl">
                    <a:srgbClr val="000000">
                      <a:alpha val="43137"/>
                    </a:srgbClr>
                  </a:outerShdw>
                </a:effectLst>
              </a:rPr>
              <a:t>Kinh tế</a:t>
            </a:r>
            <a:r>
              <a:rPr lang="en-US" sz="2600"/>
              <a:t>: PM sẽ giúp ích được gì cho users / tổ chức ?</a:t>
            </a:r>
          </a:p>
          <a:p>
            <a:pPr marL="514350" indent="-514350">
              <a:buFont typeface="+mj-lt"/>
              <a:buAutoNum type="arabicPeriod"/>
            </a:pPr>
            <a:r>
              <a:rPr lang="en-US" sz="2600">
                <a:solidFill>
                  <a:srgbClr val="FF0000"/>
                </a:solidFill>
                <a:effectLst>
                  <a:outerShdw blurRad="38100" dist="38100" dir="2700000" algn="tl">
                    <a:srgbClr val="000000">
                      <a:alpha val="43137"/>
                    </a:srgbClr>
                  </a:outerShdw>
                </a:effectLst>
              </a:rPr>
              <a:t>Vận hành</a:t>
            </a:r>
            <a:r>
              <a:rPr lang="en-US" sz="2600"/>
              <a:t>: PM có thể tích hợp được với các thành phần khác (hệ điều hành, máy tính, quy trình) để tạo thành hệ thống vận hành tốt trong môi trường hiện tại không ?</a:t>
            </a:r>
          </a:p>
          <a:p>
            <a:pPr marL="514350" indent="-514350">
              <a:buFont typeface="+mj-lt"/>
              <a:buAutoNum type="arabicPeriod"/>
            </a:pPr>
            <a:r>
              <a:rPr lang="en-US" sz="2600">
                <a:solidFill>
                  <a:srgbClr val="FF0000"/>
                </a:solidFill>
                <a:effectLst>
                  <a:outerShdw blurRad="38100" dist="38100" dir="2700000" algn="tl">
                    <a:srgbClr val="000000">
                      <a:alpha val="43137"/>
                    </a:srgbClr>
                  </a:outerShdw>
                </a:effectLst>
              </a:rPr>
              <a:t>Kỹ thuật</a:t>
            </a:r>
            <a:r>
              <a:rPr lang="en-US" sz="2600"/>
              <a:t>: PM có hiện thực được không, với các hổ trợ hiện có (vd: công nghệ, năng lực, phương pháp,..) trong giới hạn cho phép về chi phí và thời gian ?</a:t>
            </a:r>
          </a:p>
          <a:p>
            <a:pPr marL="514350" indent="-514350">
              <a:buFont typeface="+mj-lt"/>
              <a:buAutoNum type="arabicPeriod"/>
            </a:pPr>
            <a:r>
              <a:rPr lang="en-US" sz="2600">
                <a:solidFill>
                  <a:srgbClr val="FF0000"/>
                </a:solidFill>
                <a:effectLst>
                  <a:outerShdw blurRad="38100" dist="38100" dir="2700000" algn="tl">
                    <a:srgbClr val="000000">
                      <a:alpha val="43137"/>
                    </a:srgbClr>
                  </a:outerShdw>
                </a:effectLst>
              </a:rPr>
              <a:t>Kế hoạch</a:t>
            </a:r>
            <a:r>
              <a:rPr lang="en-US" sz="2600"/>
              <a:t>: Có kế hoạch khả thi để giải quyết mọi yêu cầu từ nhiều phương diện : kỹ thuật, vận hành, thời gian, chi phí,…?</a:t>
            </a:r>
          </a:p>
          <a:p>
            <a:pPr marL="514350" indent="-514350">
              <a:buFont typeface="+mj-lt"/>
              <a:buAutoNum type="arabicPeriod"/>
            </a:pPr>
            <a:r>
              <a:rPr lang="en-US" sz="2600">
                <a:solidFill>
                  <a:srgbClr val="FF0000"/>
                </a:solidFill>
                <a:effectLst>
                  <a:outerShdw blurRad="38100" dist="38100" dir="2700000" algn="tl">
                    <a:srgbClr val="000000">
                      <a:alpha val="43137"/>
                    </a:srgbClr>
                  </a:outerShdw>
                </a:effectLst>
              </a:rPr>
              <a:t>Chính trị-xã hội</a:t>
            </a:r>
            <a:r>
              <a:rPr lang="en-US" sz="2600"/>
              <a:t>: Có gây hại (hiệu ứng lề) gì không ?</a:t>
            </a:r>
          </a:p>
        </p:txBody>
      </p:sp>
      <p:sp>
        <p:nvSpPr>
          <p:cNvPr id="6" name="Slide Number Placeholder 5"/>
          <p:cNvSpPr>
            <a:spLocks noGrp="1"/>
          </p:cNvSpPr>
          <p:nvPr>
            <p:ph type="sldNum" sz="quarter" idx="4"/>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Đàm phán, thỏa thuận</a:t>
            </a:r>
          </a:p>
        </p:txBody>
      </p:sp>
      <p:sp>
        <p:nvSpPr>
          <p:cNvPr id="3" name="Content Placeholder 2"/>
          <p:cNvSpPr>
            <a:spLocks noGrp="1"/>
          </p:cNvSpPr>
          <p:nvPr>
            <p:ph idx="1"/>
          </p:nvPr>
        </p:nvSpPr>
        <p:spPr/>
        <p:txBody>
          <a:bodyPr>
            <a:normAutofit/>
          </a:bodyPr>
          <a:lstStyle/>
          <a:p>
            <a:r>
              <a:rPr lang="en-US" sz="2800"/>
              <a:t>Là chuổi công việc cùng hợp tác nhau để xây dựng các yêu cầu cho sản phẩm.</a:t>
            </a:r>
          </a:p>
          <a:p>
            <a:r>
              <a:rPr lang="en-US" sz="2800"/>
              <a:t>Sự hợp tác dựa trên quan điểm đôi bên cùng có lợi (</a:t>
            </a:r>
            <a:r>
              <a:rPr lang="en-US" sz="2800">
                <a:solidFill>
                  <a:srgbClr val="0000CC"/>
                </a:solidFill>
              </a:rPr>
              <a:t>win-win</a:t>
            </a:r>
            <a:r>
              <a:rPr lang="en-US" sz="2800"/>
              <a:t>): Mọi yêu cầu (hoặc thay đổi yêu cầu) được </a:t>
            </a:r>
            <a:r>
              <a:rPr lang="en-US"/>
              <a:t>cân nhắc giữa</a:t>
            </a:r>
            <a:r>
              <a:rPr lang="en-US" sz="2800"/>
              <a:t> </a:t>
            </a:r>
            <a:r>
              <a:rPr lang="en-US"/>
              <a:t>lợi ích</a:t>
            </a:r>
            <a:r>
              <a:rPr lang="en-US" sz="2800"/>
              <a:t> thực tiễn (ie, MOV) với chi phí thực hiện (cost), để đưa đến kết luận.</a:t>
            </a:r>
          </a:p>
          <a:p>
            <a:r>
              <a:rPr lang="en-US" sz="2800"/>
              <a:t>Kết thúc bằng sự </a:t>
            </a:r>
            <a:r>
              <a:rPr lang="en-US" sz="2800">
                <a:solidFill>
                  <a:srgbClr val="FF0000"/>
                </a:solidFill>
              </a:rPr>
              <a:t>cam kết </a:t>
            </a:r>
            <a:r>
              <a:rPr lang="en-US" sz="2800"/>
              <a:t>làm thỏa mãn cho yêu cầu, thể hiện trong kế hoạch (vd: Baseline Project Plan).</a:t>
            </a:r>
          </a:p>
        </p:txBody>
      </p:sp>
      <p:sp>
        <p:nvSpPr>
          <p:cNvPr id="4" name="Slide Number Placeholder 53"/>
          <p:cNvSpPr>
            <a:spLocks noGrp="1"/>
          </p:cNvSpPr>
          <p:nvPr>
            <p:ph type="sldNum" sz="quarter" idx="4"/>
          </p:nvPr>
        </p:nvSpPr>
        <p:spPr/>
        <p:txBody>
          <a:bodyPr/>
          <a:lstStyle/>
          <a:p>
            <a:fld id="{7198C05A-2E02-4D73-967F-51908256D81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8146</TotalTime>
  <Words>3740</Words>
  <Application>Microsoft Office PowerPoint</Application>
  <PresentationFormat>On-screen Show (4:3)</PresentationFormat>
  <Paragraphs>370</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Narrow</vt:lpstr>
      <vt:lpstr>Arial Unicode MS</vt:lpstr>
      <vt:lpstr>Calibri</vt:lpstr>
      <vt:lpstr>Tahoma</vt:lpstr>
      <vt:lpstr>Times New Roman</vt:lpstr>
      <vt:lpstr>Wingdings</vt:lpstr>
      <vt:lpstr>Office Theme</vt:lpstr>
      <vt:lpstr>PowerPoint Presentation</vt:lpstr>
      <vt:lpstr>PowerPoint Presentation</vt:lpstr>
      <vt:lpstr>Nội dung chính</vt:lpstr>
      <vt:lpstr>1. Quản lý yêu cầu (RM)</vt:lpstr>
      <vt:lpstr>a) RM Hiểu đúng yêu cầu</vt:lpstr>
      <vt:lpstr>Các tài liệu để hiểu đúng yêu cầu</vt:lpstr>
      <vt:lpstr>b) RM Cam kết cho yêu cầu</vt:lpstr>
      <vt:lpstr>Các khía cạnh xem xét tính khả thi</vt:lpstr>
      <vt:lpstr>Đàm phán, thỏa thuận</vt:lpstr>
      <vt:lpstr>Chất lượng của yêu cầu</vt:lpstr>
      <vt:lpstr>c) RM Tracking &amp; Oversight</vt:lpstr>
      <vt:lpstr>d) RM Kiểm soát các thay đổi</vt:lpstr>
      <vt:lpstr>Dự án: Giai đoạn tiền dự án</vt:lpstr>
      <vt:lpstr>Project Charter (tôn chỉ)</vt:lpstr>
      <vt:lpstr>Charter Index</vt:lpstr>
      <vt:lpstr>Dự án: Lập hợp đồng</vt:lpstr>
      <vt:lpstr>Hồ sơ dự thầu (proposal)</vt:lpstr>
      <vt:lpstr>Hợp đồng (contract)</vt:lpstr>
      <vt:lpstr>PowerPoint Presentation</vt:lpstr>
      <vt:lpstr>2. Phát triển yêu cầu (RD)</vt:lpstr>
      <vt:lpstr>a) Thấu hiểu yêu cầu đ/v phần mềm</vt:lpstr>
      <vt:lpstr>Môi trường sống của PM</vt:lpstr>
      <vt:lpstr>Quan hệ giữa PM và môi trường</vt:lpstr>
      <vt:lpstr>IEEEstd 1233:1998</vt:lpstr>
      <vt:lpstr>Các tài liệu để khám phá yêu cầu (RE)</vt:lpstr>
      <vt:lpstr>b) Chi tiết hóa yêu cầu thành đặc tả </vt:lpstr>
      <vt:lpstr>Chi tiết hóa yêu cầu làm PM</vt:lpstr>
      <vt:lpstr>Chi tiết hóa yêu cầu theo CMMI</vt:lpstr>
      <vt:lpstr>c) Phân tích và kiểm chứng các đặc tả</vt:lpstr>
      <vt:lpstr>Dự án: Khảo sát &amp; phân tích</vt:lpstr>
      <vt:lpstr>Dự án: Thiết kế</vt:lpstr>
      <vt:lpstr>Yêu cầu &amp; giải pháp làm PM (1)</vt:lpstr>
      <vt:lpstr>Yêu cầu &amp; giải pháp làm PM (2)</vt:lpstr>
      <vt:lpstr>Yêu cầu &amp; giải pháp làm PM (3)</vt:lpstr>
      <vt:lpstr>Yêu cầu &amp; giải pháp làm PM (4)</vt:lpstr>
      <vt:lpstr>Yêu cầu &amp; giải pháp làm PM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Quality Assurance</dc:title>
  <dc:creator>anh_hao</dc:creator>
  <cp:lastModifiedBy>Phong</cp:lastModifiedBy>
  <cp:revision>265</cp:revision>
  <dcterms:created xsi:type="dcterms:W3CDTF">2006-08-16T00:00:00Z</dcterms:created>
  <dcterms:modified xsi:type="dcterms:W3CDTF">2022-03-20T09:50:24Z</dcterms:modified>
</cp:coreProperties>
</file>