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7"/>
  </p:notesMasterIdLst>
  <p:sldIdLst>
    <p:sldId id="330" r:id="rId2"/>
    <p:sldId id="262" r:id="rId3"/>
    <p:sldId id="257" r:id="rId4"/>
    <p:sldId id="268" r:id="rId5"/>
    <p:sldId id="331" r:id="rId6"/>
    <p:sldId id="332" r:id="rId7"/>
    <p:sldId id="328" r:id="rId8"/>
    <p:sldId id="327" r:id="rId9"/>
    <p:sldId id="276" r:id="rId10"/>
    <p:sldId id="265" r:id="rId11"/>
    <p:sldId id="273" r:id="rId12"/>
    <p:sldId id="271" r:id="rId13"/>
    <p:sldId id="329" r:id="rId14"/>
    <p:sldId id="277" r:id="rId15"/>
    <p:sldId id="31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CC"/>
    <a:srgbClr val="6C2826"/>
    <a:srgbClr val="FFFF00"/>
    <a:srgbClr val="FFFF99"/>
    <a:srgbClr val="3E1716"/>
    <a:srgbClr val="008000"/>
    <a:srgbClr val="0033CC"/>
    <a:srgbClr val="FF505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40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A5167-4F29-4234-B947-30FFBAEB0CD3}" type="datetimeFigureOut">
              <a:rPr lang="en-US" smtClean="0"/>
              <a:pPr/>
              <a:t>Monday, 21-03-2022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CDD68-6FCC-4B6A-A741-91A25F303E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0" y="0"/>
            <a:ext cx="8686800" cy="609600"/>
          </a:xfrm>
          <a:prstGeom prst="rect">
            <a:avLst/>
          </a:prstGeom>
          <a:solidFill>
            <a:schemeClr val="bg1">
              <a:lumMod val="95000"/>
            </a:schemeClr>
          </a:solidFill>
        </p:spPr>
        <p:txBody>
          <a:bodyPr/>
          <a:lstStyle>
            <a:lvl1pPr>
              <a:defRPr>
                <a:solidFill>
                  <a:srgbClr val="6C2826"/>
                </a:solidFill>
              </a:defRPr>
            </a:lvl1pPr>
          </a:lstStyle>
          <a:p>
            <a:r>
              <a:rPr lang="en-US"/>
              <a:t>Click to edit Master title style</a:t>
            </a:r>
          </a:p>
        </p:txBody>
      </p:sp>
      <p:sp>
        <p:nvSpPr>
          <p:cNvPr id="11" name="Content Placeholder 2"/>
          <p:cNvSpPr>
            <a:spLocks noGrp="1"/>
          </p:cNvSpPr>
          <p:nvPr>
            <p:ph idx="1"/>
          </p:nvPr>
        </p:nvSpPr>
        <p:spPr>
          <a:xfrm>
            <a:off x="0" y="609600"/>
            <a:ext cx="9144000" cy="6248400"/>
          </a:xfrm>
          <a:prstGeom prst="rect">
            <a:avLst/>
          </a:prstGeom>
        </p:spPr>
        <p:txBody>
          <a:bodyPr/>
          <a:lstStyle>
            <a:lvl1pPr>
              <a:buFont typeface="Arial" pitchFamily="34" charset="0"/>
              <a:buChar char="•"/>
              <a:defRPr sz="2800"/>
            </a:lvl1pPr>
            <a:lvl2pPr>
              <a:buFont typeface="Arial Unicode MS" pitchFamily="34" charset="-128"/>
              <a:buChar char="-"/>
              <a:defRPr sz="2600">
                <a:solidFill>
                  <a:srgbClr val="0000CC"/>
                </a:solidFill>
              </a:defRPr>
            </a:lvl2pPr>
            <a:lvl3pPr>
              <a:buFont typeface="Wingdings" pitchFamily="2" charset="2"/>
              <a:buChar char="v"/>
              <a:defRPr/>
            </a:lvl3pPr>
            <a:lvl4pPr>
              <a:buFont typeface="Wingdings" pitchFamily="2" charset="2"/>
              <a:buChar char="q"/>
              <a:defRPr>
                <a:solidFill>
                  <a:srgbClr val="996633"/>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4"/>
          </p:nvPr>
        </p:nvSpPr>
        <p:spPr>
          <a:xfrm>
            <a:off x="8686800" y="0"/>
            <a:ext cx="457200" cy="609600"/>
          </a:xfrm>
          <a:prstGeom prst="rect">
            <a:avLst/>
          </a:prstGeom>
          <a:solidFill>
            <a:schemeClr val="bg1">
              <a:lumMod val="95000"/>
            </a:schemeClr>
          </a:solidFill>
        </p:spPr>
        <p:txBody>
          <a:bodyPr vert="horz" lIns="0" tIns="45720" rIns="0" bIns="45720" rtlCol="0" anchor="ctr"/>
          <a:lstStyle>
            <a:lvl1pPr algn="l">
              <a:defRPr sz="2400">
                <a:solidFill>
                  <a:schemeClr val="tx1"/>
                </a:solidFill>
                <a:latin typeface="Arial Unicode MS" pitchFamily="34" charset="-128"/>
                <a:ea typeface="Arial Unicode MS" pitchFamily="34" charset="-128"/>
                <a:cs typeface="Arial Unicode MS" pitchFamily="34" charset="-128"/>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14400" rtl="0" eaLnBrk="1" latinLnBrk="0" hangingPunct="1">
        <a:spcBef>
          <a:spcPct val="0"/>
        </a:spcBef>
        <a:buNone/>
        <a:defRPr sz="3600" b="1" kern="1200">
          <a:solidFill>
            <a:srgbClr val="FF0000"/>
          </a:solidFill>
          <a:latin typeface="Arial Unicode MS" pitchFamily="34" charset="-128"/>
          <a:ea typeface="Arial Unicode MS" pitchFamily="34" charset="-128"/>
          <a:cs typeface="Arial Unicode MS" pitchFamily="34" charset="-128"/>
        </a:defRPr>
      </a:lvl1pPr>
    </p:titleStyle>
    <p:bodyStyle>
      <a:lvl1pPr marL="342900" indent="-342900" algn="l" defTabSz="914400" rtl="0" eaLnBrk="1" latinLnBrk="0" hangingPunct="1">
        <a:spcBef>
          <a:spcPct val="20000"/>
        </a:spcBef>
        <a:buSzPct val="100000"/>
        <a:buFont typeface="Wingdings" pitchFamily="2" charset="2"/>
        <a:buChar char="v"/>
        <a:defRPr sz="2800" kern="1200">
          <a:solidFill>
            <a:schemeClr val="tx1"/>
          </a:solidFill>
          <a:latin typeface="Arial Unicode MS" pitchFamily="34" charset="-128"/>
          <a:ea typeface="Arial Unicode MS" pitchFamily="34" charset="-128"/>
          <a:cs typeface="Arial Unicode MS" pitchFamily="34" charset="-128"/>
        </a:defRPr>
      </a:lvl1pPr>
      <a:lvl2pPr marL="742950" indent="-285750" algn="l" defTabSz="914400" rtl="0" eaLnBrk="1" latinLnBrk="0" hangingPunct="1">
        <a:spcBef>
          <a:spcPct val="20000"/>
        </a:spcBef>
        <a:buSzPct val="120000"/>
        <a:buFont typeface="Wingdings" pitchFamily="2" charset="2"/>
        <a:buChar char="§"/>
        <a:defRPr sz="2600" kern="1200">
          <a:solidFill>
            <a:schemeClr val="tx1"/>
          </a:solidFill>
          <a:latin typeface="Arial Unicode MS" pitchFamily="34" charset="-128"/>
          <a:ea typeface="Arial Unicode MS" pitchFamily="34" charset="-128"/>
          <a:cs typeface="Arial Unicode MS" pitchFamily="34" charset="-128"/>
        </a:defRPr>
      </a:lvl2pPr>
      <a:lvl3pPr marL="1143000" indent="-228600" algn="l" defTabSz="914400" rtl="0" eaLnBrk="1" latinLnBrk="0" hangingPunct="1">
        <a:spcBef>
          <a:spcPct val="20000"/>
        </a:spcBef>
        <a:buSzPct val="100000"/>
        <a:buFont typeface="Wingdings" pitchFamily="2" charset="2"/>
        <a:buChar char="ü"/>
        <a:defRPr sz="2400" kern="1200">
          <a:solidFill>
            <a:srgbClr val="FF0000"/>
          </a:solidFill>
          <a:latin typeface="Arial Unicode MS" pitchFamily="34" charset="-128"/>
          <a:ea typeface="Arial Unicode MS" pitchFamily="34" charset="-128"/>
          <a:cs typeface="Arial Unicode MS" pitchFamily="34"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https://www.itl.cat/pngfile/big/5-57543_mahalaxmi-art-nature-painted-landscape-wallpaper-most-beautiful.jpg"/>
          <p:cNvPicPr>
            <a:picLocks noChangeAspect="1" noChangeArrowheads="1"/>
          </p:cNvPicPr>
          <p:nvPr/>
        </p:nvPicPr>
        <p:blipFill>
          <a:blip r:embed="rId2"/>
          <a:srcRect/>
          <a:stretch>
            <a:fillRect/>
          </a:stretch>
        </p:blipFill>
        <p:spPr bwMode="auto">
          <a:xfrm>
            <a:off x="-5944" y="0"/>
            <a:ext cx="9130475" cy="6858000"/>
          </a:xfrm>
          <a:prstGeom prst="rect">
            <a:avLst/>
          </a:prstGeom>
          <a:noFill/>
        </p:spPr>
      </p:pic>
      <p:grpSp>
        <p:nvGrpSpPr>
          <p:cNvPr id="2" name="Group 13"/>
          <p:cNvGrpSpPr/>
          <p:nvPr/>
        </p:nvGrpSpPr>
        <p:grpSpPr>
          <a:xfrm>
            <a:off x="7010400" y="0"/>
            <a:ext cx="1996060" cy="2142530"/>
            <a:chOff x="7010400" y="0"/>
            <a:chExt cx="1996060" cy="2142530"/>
          </a:xfrm>
        </p:grpSpPr>
        <p:sp>
          <p:nvSpPr>
            <p:cNvPr id="7" name="Rectangle 6"/>
            <p:cNvSpPr/>
            <p:nvPr/>
          </p:nvSpPr>
          <p:spPr>
            <a:xfrm>
              <a:off x="7010400" y="0"/>
              <a:ext cx="1996060" cy="1323439"/>
            </a:xfrm>
            <a:prstGeom prst="rect">
              <a:avLst/>
            </a:prstGeom>
            <a:noFill/>
          </p:spPr>
          <p:txBody>
            <a:bodyPr wrap="none" lIns="91440" tIns="45720" rIns="91440" bIns="45720">
              <a:spAutoFit/>
            </a:bodyPr>
            <a:lstStyle/>
            <a:p>
              <a:pPr algn="ctr"/>
              <a:r>
                <a:rPr lang="en-US" sz="80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rPr>
                <a:t>SQA</a:t>
              </a:r>
            </a:p>
          </p:txBody>
        </p:sp>
        <p:sp>
          <p:nvSpPr>
            <p:cNvPr id="12" name="Rectangle 11"/>
            <p:cNvSpPr/>
            <p:nvPr/>
          </p:nvSpPr>
          <p:spPr>
            <a:xfrm>
              <a:off x="7467600" y="1219200"/>
              <a:ext cx="1031051" cy="923330"/>
            </a:xfrm>
            <a:prstGeom prst="rect">
              <a:avLst/>
            </a:prstGeom>
            <a:noFill/>
          </p:spPr>
          <p:txBody>
            <a:bodyPr wrap="none" lIns="91440" tIns="45720" rIns="91440" bIns="45720">
              <a:spAutoFit/>
            </a:bodyPr>
            <a:lstStyle/>
            <a:p>
              <a:pPr algn="ctr"/>
              <a:r>
                <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P4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6500"/>
                            </p:stCondLst>
                            <p:childTnLst>
                              <p:par>
                                <p:cTn id="13" presetID="10" presetClass="exit" presetSubtype="0" fill="hold" nodeType="afterEffect">
                                  <p:stCondLst>
                                    <p:cond delay="7500"/>
                                  </p:stCondLst>
                                  <p:childTnLst>
                                    <p:animEffect transition="out" filter="fade">
                                      <p:cBhvr>
                                        <p:cTn id="14" dur="2000"/>
                                        <p:tgtEl>
                                          <p:spTgt spid="2"/>
                                        </p:tgtEl>
                                      </p:cBhvr>
                                    </p:animEffect>
                                    <p:set>
                                      <p:cBhvr>
                                        <p:cTn id="15" dur="1" fill="hold">
                                          <p:stCondLst>
                                            <p:cond delay="1999"/>
                                          </p:stCondLst>
                                        </p:cTn>
                                        <p:tgtEl>
                                          <p:spTgt spid="2"/>
                                        </p:tgtEl>
                                        <p:attrNameLst>
                                          <p:attrName>style.visibility</p:attrName>
                                        </p:attrNameLst>
                                      </p:cBhvr>
                                      <p:to>
                                        <p:strVal val="hidden"/>
                                      </p:to>
                                    </p:set>
                                  </p:childTnLst>
                                </p:cTn>
                              </p:par>
                            </p:childTnLst>
                          </p:cTn>
                        </p:par>
                        <p:par>
                          <p:cTn id="16" fill="hold">
                            <p:stCondLst>
                              <p:cond delay="16000"/>
                            </p:stCondLst>
                            <p:childTnLst>
                              <p:par>
                                <p:cTn id="17" presetID="10" presetClass="exit" presetSubtype="0" fill="hold" nodeType="afterEffect">
                                  <p:stCondLst>
                                    <p:cond delay="0"/>
                                  </p:stCondLst>
                                  <p:childTnLst>
                                    <p:animEffect transition="out" filter="fade">
                                      <p:cBhvr>
                                        <p:cTn id="18" dur="2000"/>
                                        <p:tgtEl>
                                          <p:spTgt spid="1030"/>
                                        </p:tgtEl>
                                      </p:cBhvr>
                                    </p:animEffect>
                                    <p:set>
                                      <p:cBhvr>
                                        <p:cTn id="19"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t>Dò vết (traceability)</a:t>
            </a:r>
          </a:p>
        </p:txBody>
      </p:sp>
      <p:sp>
        <p:nvSpPr>
          <p:cNvPr id="3" name="Content Placeholder 2"/>
          <p:cNvSpPr>
            <a:spLocks noGrp="1"/>
          </p:cNvSpPr>
          <p:nvPr>
            <p:ph idx="4294967295"/>
          </p:nvPr>
        </p:nvSpPr>
        <p:spPr>
          <a:xfrm>
            <a:off x="0" y="685800"/>
            <a:ext cx="9144000" cy="6172200"/>
          </a:xfrm>
          <a:prstGeom prst="rect">
            <a:avLst/>
          </a:prstGeom>
        </p:spPr>
        <p:txBody>
          <a:bodyPr>
            <a:normAutofit lnSpcReduction="10000"/>
          </a:bodyPr>
          <a:lstStyle/>
          <a:p>
            <a:r>
              <a:rPr lang="en-US"/>
              <a:t>Dò vết là xem xét các vết xuyên suốt tiến trình làm PM; ie, xem xét tính chất liên kết của các ý từ ấn phẩm đầu tiên đến ấn phẩm sau cùng.</a:t>
            </a:r>
          </a:p>
          <a:p>
            <a:pPr lvl="1"/>
            <a:r>
              <a:rPr lang="en-US"/>
              <a:t>Vd: dò vết từ yêu cầu → thiết kế  → source → testcases</a:t>
            </a:r>
          </a:p>
          <a:p>
            <a:r>
              <a:rPr lang="en-US"/>
              <a:t>Để bảo đảm cho quá trình hình thành và giải quyết yêu cầu (</a:t>
            </a:r>
            <a:r>
              <a:rPr lang="en-US">
                <a:solidFill>
                  <a:srgbClr val="0000CC"/>
                </a:solidFill>
              </a:rPr>
              <a:t>chức năng </a:t>
            </a:r>
            <a:r>
              <a:rPr lang="en-US"/>
              <a:t>và </a:t>
            </a:r>
            <a:r>
              <a:rPr lang="en-US">
                <a:solidFill>
                  <a:srgbClr val="FF0000"/>
                </a:solidFill>
              </a:rPr>
              <a:t>tính năng</a:t>
            </a:r>
            <a:r>
              <a:rPr lang="en-US"/>
              <a:t>) đ/v phần mềm là đúng,đủ và không dư thừa (=đặc tả không có vết dẫn từ nguồn).</a:t>
            </a:r>
          </a:p>
          <a:p>
            <a:pPr marL="514350" indent="-514350">
              <a:buFont typeface="+mj-lt"/>
              <a:buAutoNum type="arabicPeriod"/>
            </a:pPr>
            <a:r>
              <a:rPr lang="en-US" u="sng">
                <a:solidFill>
                  <a:srgbClr val="0000CC"/>
                </a:solidFill>
              </a:rPr>
              <a:t>Dò vết cho chức năng</a:t>
            </a:r>
            <a:r>
              <a:rPr lang="en-US"/>
              <a:t>:</a:t>
            </a:r>
          </a:p>
          <a:p>
            <a:pPr lvl="1">
              <a:buNone/>
            </a:pPr>
            <a:r>
              <a:rPr lang="en-US"/>
              <a:t>	</a:t>
            </a:r>
            <a:r>
              <a:rPr lang="en-US">
                <a:solidFill>
                  <a:srgbClr val="C00000"/>
                </a:solidFill>
              </a:rPr>
              <a:t>SADT</a:t>
            </a:r>
            <a:r>
              <a:rPr lang="en-US"/>
              <a:t>: stakeholders → Context  → DFD0  → DFD1 →…</a:t>
            </a:r>
          </a:p>
          <a:p>
            <a:pPr lvl="1">
              <a:buNone/>
            </a:pPr>
            <a:r>
              <a:rPr lang="en-US"/>
              <a:t>	</a:t>
            </a:r>
            <a:r>
              <a:rPr lang="en-US">
                <a:solidFill>
                  <a:srgbClr val="C00000"/>
                </a:solidFill>
              </a:rPr>
              <a:t>OOAD</a:t>
            </a:r>
            <a:r>
              <a:rPr lang="en-US"/>
              <a:t>:stakeholders → Usecases → Methods → Testcases →…</a:t>
            </a:r>
          </a:p>
          <a:p>
            <a:pPr marL="514350" indent="-514350">
              <a:buFont typeface="+mj-lt"/>
              <a:buAutoNum type="arabicPeriod"/>
            </a:pPr>
            <a:r>
              <a:rPr lang="en-US" u="sng">
                <a:solidFill>
                  <a:srgbClr val="FF0000"/>
                </a:solidFill>
              </a:rPr>
              <a:t>Dò vết cho chất lượng</a:t>
            </a:r>
            <a:r>
              <a:rPr lang="en-US"/>
              <a:t>: (ISO25010, SQuaRE) </a:t>
            </a:r>
          </a:p>
          <a:p>
            <a:pPr lvl="1">
              <a:buNone/>
            </a:pPr>
            <a:r>
              <a:rPr lang="en-US">
                <a:solidFill>
                  <a:srgbClr val="FF0000"/>
                </a:solidFill>
              </a:rPr>
              <a:t>External Quality Attributes </a:t>
            </a:r>
            <a:r>
              <a:rPr lang="en-US"/>
              <a:t>→ </a:t>
            </a:r>
            <a:r>
              <a:rPr lang="en-US">
                <a:solidFill>
                  <a:srgbClr val="0000CC"/>
                </a:solidFill>
              </a:rPr>
              <a:t>Internal Quality Attributes</a:t>
            </a:r>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lide(fromBottom)">
                                      <p:cBhvr>
                                        <p:cTn id="20" dur="500"/>
                                        <p:tgtEl>
                                          <p:spTgt spid="3">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slide(fromBottom)">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500"/>
                                        <p:tgtEl>
                                          <p:spTgt spid="3">
                                            <p:txEl>
                                              <p:pRg st="6" end="6"/>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slide(fromBottom)">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dò vết trong phát triển PM</a:t>
            </a:r>
          </a:p>
        </p:txBody>
      </p:sp>
      <p:sp>
        <p:nvSpPr>
          <p:cNvPr id="40" name="Rectangle 39"/>
          <p:cNvSpPr/>
          <p:nvPr/>
        </p:nvSpPr>
        <p:spPr>
          <a:xfrm>
            <a:off x="1314432" y="6324616"/>
            <a:ext cx="6519862" cy="461665"/>
          </a:xfrm>
          <a:prstGeom prst="rect">
            <a:avLst/>
          </a:prstGeom>
        </p:spPr>
        <p:txBody>
          <a:bodyPr wrap="square">
            <a:spAutoFit/>
          </a:bodyPr>
          <a:lstStyle/>
          <a:p>
            <a:r>
              <a:rPr lang="en-US" sz="2400">
                <a:solidFill>
                  <a:srgbClr val="FF0000"/>
                </a:solidFill>
              </a:rPr>
              <a:t>Requirements Engineering, 2nd Edition - 2005.pdf</a:t>
            </a:r>
          </a:p>
        </p:txBody>
      </p:sp>
      <p:sp>
        <p:nvSpPr>
          <p:cNvPr id="37" name="Slide Number Placeholder 36"/>
          <p:cNvSpPr>
            <a:spLocks noGrp="1"/>
          </p:cNvSpPr>
          <p:nvPr>
            <p:ph type="sldNum" sz="quarter" idx="4"/>
          </p:nvPr>
        </p:nvSpPr>
        <p:spPr/>
        <p:txBody>
          <a:bodyPr/>
          <a:lstStyle/>
          <a:p>
            <a:fld id="{B6F15528-21DE-4FAA-801E-634DDDAF4B2B}" type="slidenum">
              <a:rPr lang="en-US" smtClean="0"/>
              <a:pPr/>
              <a:t>11</a:t>
            </a:fld>
            <a:endParaRPr lang="en-US"/>
          </a:p>
        </p:txBody>
      </p:sp>
      <p:grpSp>
        <p:nvGrpSpPr>
          <p:cNvPr id="46" name="Group 45"/>
          <p:cNvGrpSpPr/>
          <p:nvPr/>
        </p:nvGrpSpPr>
        <p:grpSpPr>
          <a:xfrm>
            <a:off x="228576" y="533384"/>
            <a:ext cx="8824936" cy="5715016"/>
            <a:chOff x="228576" y="533384"/>
            <a:chExt cx="8824936" cy="5715016"/>
          </a:xfrm>
        </p:grpSpPr>
        <p:grpSp>
          <p:nvGrpSpPr>
            <p:cNvPr id="3" name="Group 43"/>
            <p:cNvGrpSpPr/>
            <p:nvPr/>
          </p:nvGrpSpPr>
          <p:grpSpPr>
            <a:xfrm>
              <a:off x="228576" y="990600"/>
              <a:ext cx="8763025" cy="5257800"/>
              <a:chOff x="285720" y="1285860"/>
              <a:chExt cx="8429685" cy="4286280"/>
            </a:xfrm>
          </p:grpSpPr>
          <p:sp>
            <p:nvSpPr>
              <p:cNvPr id="6" name="Right Arrow 5"/>
              <p:cNvSpPr/>
              <p:nvPr/>
            </p:nvSpPr>
            <p:spPr>
              <a:xfrm rot="5400000">
                <a:off x="239729" y="3112458"/>
                <a:ext cx="4230042" cy="5768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Impact analysis</a:t>
                </a:r>
              </a:p>
            </p:txBody>
          </p:sp>
          <p:sp>
            <p:nvSpPr>
              <p:cNvPr id="7" name="Right Arrow 6"/>
              <p:cNvSpPr/>
              <p:nvPr/>
            </p:nvSpPr>
            <p:spPr>
              <a:xfrm rot="16200000">
                <a:off x="4503233" y="3140577"/>
                <a:ext cx="4286280" cy="576846"/>
              </a:xfrm>
              <a:prstGeom prst="rightArrow">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Derivation analysis</a:t>
                </a:r>
              </a:p>
            </p:txBody>
          </p:sp>
          <p:sp>
            <p:nvSpPr>
              <p:cNvPr id="14" name="Rectangle 13"/>
              <p:cNvSpPr/>
              <p:nvPr/>
            </p:nvSpPr>
            <p:spPr>
              <a:xfrm>
                <a:off x="2643174" y="1285860"/>
                <a:ext cx="3714776"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b="1">
                  <a:solidFill>
                    <a:schemeClr val="tx1"/>
                  </a:solidFill>
                </a:endParaRPr>
              </a:p>
            </p:txBody>
          </p:sp>
          <p:sp>
            <p:nvSpPr>
              <p:cNvPr id="15" name="Rectangle 14"/>
              <p:cNvSpPr/>
              <p:nvPr/>
            </p:nvSpPr>
            <p:spPr>
              <a:xfrm>
                <a:off x="3357554" y="1714488"/>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4744" y="1714488"/>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43174" y="4786322"/>
                <a:ext cx="3786214"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b="1">
                  <a:solidFill>
                    <a:schemeClr val="tx1"/>
                  </a:solidFill>
                </a:endParaRPr>
              </a:p>
            </p:txBody>
          </p:sp>
          <p:sp>
            <p:nvSpPr>
              <p:cNvPr id="18" name="Rectangle 17"/>
              <p:cNvSpPr/>
              <p:nvPr/>
            </p:nvSpPr>
            <p:spPr>
              <a:xfrm>
                <a:off x="2857488" y="5214950"/>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14678" y="5214950"/>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71868" y="5214950"/>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29058" y="5214950"/>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248" y="5214950"/>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643174" y="2786058"/>
                <a:ext cx="3714776"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b="1">
                  <a:solidFill>
                    <a:schemeClr val="tx1"/>
                  </a:solidFill>
                </a:endParaRPr>
              </a:p>
            </p:txBody>
          </p:sp>
          <p:sp>
            <p:nvSpPr>
              <p:cNvPr id="24" name="Rectangle 23"/>
              <p:cNvSpPr/>
              <p:nvPr/>
            </p:nvSpPr>
            <p:spPr>
              <a:xfrm>
                <a:off x="3071802" y="3214686"/>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428992" y="3214686"/>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86182" y="3214686"/>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15" idx="2"/>
                <a:endCxn id="24" idx="0"/>
              </p:cNvCxnSpPr>
              <p:nvPr/>
            </p:nvCxnSpPr>
            <p:spPr>
              <a:xfrm rot="5400000">
                <a:off x="2678893" y="2428868"/>
                <a:ext cx="1285884" cy="28575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857752" y="1357298"/>
                <a:ext cx="1472646" cy="646331"/>
              </a:xfrm>
              <a:prstGeom prst="rect">
                <a:avLst/>
              </a:prstGeom>
            </p:spPr>
            <p:txBody>
              <a:bodyPr wrap="none">
                <a:spAutoFit/>
              </a:bodyPr>
              <a:lstStyle/>
              <a:p>
                <a:pPr algn="ctr"/>
                <a:r>
                  <a:rPr lang="en-US" b="1"/>
                  <a:t>User’s </a:t>
                </a:r>
              </a:p>
              <a:p>
                <a:pPr algn="ctr"/>
                <a:r>
                  <a:rPr lang="en-US" b="1"/>
                  <a:t>requirements</a:t>
                </a:r>
              </a:p>
            </p:txBody>
          </p:sp>
          <p:sp>
            <p:nvSpPr>
              <p:cNvPr id="29" name="Rectangle 28"/>
              <p:cNvSpPr/>
              <p:nvPr/>
            </p:nvSpPr>
            <p:spPr>
              <a:xfrm>
                <a:off x="4857752" y="2857496"/>
                <a:ext cx="1472646" cy="646331"/>
              </a:xfrm>
              <a:prstGeom prst="rect">
                <a:avLst/>
              </a:prstGeom>
            </p:spPr>
            <p:txBody>
              <a:bodyPr wrap="none">
                <a:spAutoFit/>
              </a:bodyPr>
              <a:lstStyle/>
              <a:p>
                <a:pPr algn="ctr"/>
                <a:r>
                  <a:rPr lang="en-US" b="1"/>
                  <a:t>Product </a:t>
                </a:r>
              </a:p>
              <a:p>
                <a:pPr algn="ctr"/>
                <a:r>
                  <a:rPr lang="en-US" b="1"/>
                  <a:t>requirements</a:t>
                </a:r>
              </a:p>
            </p:txBody>
          </p:sp>
          <p:sp>
            <p:nvSpPr>
              <p:cNvPr id="30" name="Rectangle 29"/>
              <p:cNvSpPr/>
              <p:nvPr/>
            </p:nvSpPr>
            <p:spPr>
              <a:xfrm>
                <a:off x="4929190" y="4857760"/>
                <a:ext cx="1472647" cy="646331"/>
              </a:xfrm>
              <a:prstGeom prst="rect">
                <a:avLst/>
              </a:prstGeom>
            </p:spPr>
            <p:txBody>
              <a:bodyPr wrap="none">
                <a:spAutoFit/>
              </a:bodyPr>
              <a:lstStyle/>
              <a:p>
                <a:pPr algn="ctr"/>
                <a:r>
                  <a:rPr lang="en-US" b="1"/>
                  <a:t>Component </a:t>
                </a:r>
              </a:p>
              <a:p>
                <a:pPr algn="ctr"/>
                <a:r>
                  <a:rPr lang="en-US" b="1"/>
                  <a:t>requirements</a:t>
                </a:r>
              </a:p>
            </p:txBody>
          </p:sp>
          <p:cxnSp>
            <p:nvCxnSpPr>
              <p:cNvPr id="31" name="Straight Arrow Connector 30"/>
              <p:cNvCxnSpPr>
                <a:stCxn id="15" idx="2"/>
                <a:endCxn id="25" idx="0"/>
              </p:cNvCxnSpPr>
              <p:nvPr/>
            </p:nvCxnSpPr>
            <p:spPr>
              <a:xfrm rot="16200000" flipH="1">
                <a:off x="2857488" y="2536025"/>
                <a:ext cx="1285884" cy="7143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26" idx="0"/>
              </p:cNvCxnSpPr>
              <p:nvPr/>
            </p:nvCxnSpPr>
            <p:spPr>
              <a:xfrm rot="16200000" flipH="1">
                <a:off x="3214678" y="2536025"/>
                <a:ext cx="1285884" cy="7143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2"/>
                <a:endCxn id="18" idx="0"/>
              </p:cNvCxnSpPr>
              <p:nvPr/>
            </p:nvCxnSpPr>
            <p:spPr>
              <a:xfrm rot="5400000">
                <a:off x="2178827" y="4214818"/>
                <a:ext cx="1785950" cy="2143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2"/>
                <a:endCxn id="19" idx="0"/>
              </p:cNvCxnSpPr>
              <p:nvPr/>
            </p:nvCxnSpPr>
            <p:spPr>
              <a:xfrm rot="16200000" flipH="1">
                <a:off x="2357422" y="4250537"/>
                <a:ext cx="1785950" cy="14287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a:endCxn id="20" idx="0"/>
              </p:cNvCxnSpPr>
              <p:nvPr/>
            </p:nvCxnSpPr>
            <p:spPr>
              <a:xfrm rot="16200000" flipH="1">
                <a:off x="2714612" y="4250537"/>
                <a:ext cx="1785950" cy="14287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2"/>
                <a:endCxn id="21" idx="0"/>
              </p:cNvCxnSpPr>
              <p:nvPr/>
            </p:nvCxnSpPr>
            <p:spPr>
              <a:xfrm rot="16200000" flipH="1">
                <a:off x="3071802" y="4250537"/>
                <a:ext cx="1785950" cy="14287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9" idx="2"/>
                <a:endCxn id="22" idx="0"/>
              </p:cNvCxnSpPr>
              <p:nvPr/>
            </p:nvCxnSpPr>
            <p:spPr>
              <a:xfrm rot="16200000" flipH="1">
                <a:off x="2678893" y="3500438"/>
                <a:ext cx="3286148" cy="14287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143372" y="1714488"/>
                <a:ext cx="214314" cy="2143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2643174" y="3927818"/>
                <a:ext cx="2071702" cy="572752"/>
              </a:xfrm>
              <a:prstGeom prst="leftRightArrow">
                <a:avLst>
                  <a:gd name="adj1" fmla="val 63029"/>
                  <a:gd name="adj2" fmla="val 5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Coverage</a:t>
                </a:r>
              </a:p>
            </p:txBody>
          </p:sp>
          <p:sp>
            <p:nvSpPr>
              <p:cNvPr id="41" name="TextBox 40"/>
              <p:cNvSpPr txBox="1"/>
              <p:nvPr/>
            </p:nvSpPr>
            <p:spPr>
              <a:xfrm>
                <a:off x="285720" y="1285860"/>
                <a:ext cx="1785950" cy="3086151"/>
              </a:xfrm>
              <a:prstGeom prst="rect">
                <a:avLst/>
              </a:prstGeom>
              <a:noFill/>
            </p:spPr>
            <p:txBody>
              <a:bodyPr wrap="square" rtlCol="0">
                <a:spAutoFit/>
              </a:bodyPr>
              <a:lstStyle/>
              <a:p>
                <a:pPr algn="r"/>
                <a:r>
                  <a:rPr lang="en-US" sz="2400" b="1" u="sng">
                    <a:solidFill>
                      <a:srgbClr val="FF0000"/>
                    </a:solidFill>
                    <a:latin typeface="Arial Unicode MS" pitchFamily="34" charset="-128"/>
                    <a:ea typeface="Arial Unicode MS" pitchFamily="34" charset="-128"/>
                    <a:cs typeface="Arial Unicode MS" pitchFamily="34" charset="-128"/>
                  </a:rPr>
                  <a:t>1.Impact</a:t>
                </a:r>
                <a:r>
                  <a:rPr lang="en-US" sz="2400">
                    <a:latin typeface="Arial Unicode MS" pitchFamily="34" charset="-128"/>
                    <a:ea typeface="Arial Unicode MS" pitchFamily="34" charset="-128"/>
                    <a:cs typeface="Arial Unicode MS" pitchFamily="34" charset="-128"/>
                  </a:rPr>
                  <a:t>: </a:t>
                </a:r>
                <a:r>
                  <a:rPr lang="en-US" sz="2400" i="1">
                    <a:latin typeface="Arial Unicode MS" pitchFamily="34" charset="-128"/>
                    <a:ea typeface="Arial Unicode MS" pitchFamily="34" charset="-128"/>
                    <a:cs typeface="Arial Unicode MS" pitchFamily="34" charset="-128"/>
                  </a:rPr>
                  <a:t>Những đặc tả chi tiết nào sẽ bị ảnh hưởng bởi sự thay đổi của 1 đặc tả ở mức cao hơn ?</a:t>
                </a:r>
              </a:p>
            </p:txBody>
          </p:sp>
          <p:sp>
            <p:nvSpPr>
              <p:cNvPr id="42" name="TextBox 41"/>
              <p:cNvSpPr txBox="1"/>
              <p:nvPr/>
            </p:nvSpPr>
            <p:spPr>
              <a:xfrm>
                <a:off x="6814163" y="3377618"/>
                <a:ext cx="1901242" cy="2182887"/>
              </a:xfrm>
              <a:prstGeom prst="rect">
                <a:avLst/>
              </a:prstGeom>
              <a:noFill/>
            </p:spPr>
            <p:txBody>
              <a:bodyPr wrap="square" rtlCol="0">
                <a:spAutoFit/>
              </a:bodyPr>
              <a:lstStyle/>
              <a:p>
                <a:r>
                  <a:rPr lang="en-US" sz="2400" b="1" u="sng">
                    <a:solidFill>
                      <a:srgbClr val="FF0000"/>
                    </a:solidFill>
                    <a:latin typeface="Arial Unicode MS" pitchFamily="34" charset="-128"/>
                    <a:ea typeface="Arial Unicode MS" pitchFamily="34" charset="-128"/>
                    <a:cs typeface="Arial Unicode MS" pitchFamily="34" charset="-128"/>
                  </a:rPr>
                  <a:t>2.Derivation</a:t>
                </a:r>
                <a:r>
                  <a:rPr lang="en-US" sz="2400">
                    <a:solidFill>
                      <a:schemeClr val="accent6">
                        <a:lumMod val="50000"/>
                      </a:schemeClr>
                    </a:solidFill>
                    <a:latin typeface="Arial Unicode MS" pitchFamily="34" charset="-128"/>
                    <a:ea typeface="Arial Unicode MS" pitchFamily="34" charset="-128"/>
                    <a:cs typeface="Arial Unicode MS" pitchFamily="34" charset="-128"/>
                  </a:rPr>
                  <a:t>: </a:t>
                </a:r>
                <a:r>
                  <a:rPr lang="en-US" sz="2400" i="1">
                    <a:latin typeface="Arial Unicode MS" pitchFamily="34" charset="-128"/>
                    <a:ea typeface="Arial Unicode MS" pitchFamily="34" charset="-128"/>
                    <a:cs typeface="Arial Unicode MS" pitchFamily="34" charset="-128"/>
                  </a:rPr>
                  <a:t>Những đặc tả chi tiết nào là cần thiết, và nó cần nằm ở mức nào ?</a:t>
                </a:r>
              </a:p>
            </p:txBody>
          </p:sp>
          <p:sp>
            <p:nvSpPr>
              <p:cNvPr id="43" name="TextBox 42"/>
              <p:cNvSpPr txBox="1"/>
              <p:nvPr/>
            </p:nvSpPr>
            <p:spPr>
              <a:xfrm>
                <a:off x="4550970" y="3571876"/>
                <a:ext cx="1806981" cy="878173"/>
              </a:xfrm>
              <a:prstGeom prst="rect">
                <a:avLst/>
              </a:prstGeom>
              <a:noFill/>
            </p:spPr>
            <p:txBody>
              <a:bodyPr wrap="square" rtlCol="0">
                <a:spAutoFit/>
              </a:bodyPr>
              <a:lstStyle/>
              <a:p>
                <a:r>
                  <a:rPr lang="en-US" sz="2400" b="1" u="sng">
                    <a:solidFill>
                      <a:srgbClr val="FF0000"/>
                    </a:solidFill>
                    <a:latin typeface="Arial Unicode MS" pitchFamily="34" charset="-128"/>
                    <a:ea typeface="Arial Unicode MS" pitchFamily="34" charset="-128"/>
                    <a:cs typeface="Arial Unicode MS" pitchFamily="34" charset="-128"/>
                  </a:rPr>
                  <a:t>3.Coverage</a:t>
                </a:r>
                <a:r>
                  <a:rPr lang="en-US" sz="2400" b="1">
                    <a:solidFill>
                      <a:srgbClr val="FF0000"/>
                    </a:solidFill>
                    <a:latin typeface="Arial Unicode MS" pitchFamily="34" charset="-128"/>
                    <a:ea typeface="Arial Unicode MS" pitchFamily="34" charset="-128"/>
                    <a:cs typeface="Arial Unicode MS" pitchFamily="34" charset="-128"/>
                  </a:rPr>
                  <a:t>: </a:t>
                </a:r>
                <a:r>
                  <a:rPr lang="en-US" sz="2000" i="1">
                    <a:latin typeface="Arial Unicode MS" pitchFamily="34" charset="-128"/>
                    <a:ea typeface="Arial Unicode MS" pitchFamily="34" charset="-128"/>
                    <a:cs typeface="Arial Unicode MS" pitchFamily="34" charset="-128"/>
                  </a:rPr>
                  <a:t>Đặc tả chi tiết đã đủ chưa ?</a:t>
                </a:r>
              </a:p>
            </p:txBody>
          </p:sp>
        </p:grpSp>
        <p:sp>
          <p:nvSpPr>
            <p:cNvPr id="44" name="TextBox 43"/>
            <p:cNvSpPr txBox="1"/>
            <p:nvPr/>
          </p:nvSpPr>
          <p:spPr>
            <a:xfrm>
              <a:off x="3124192" y="976599"/>
              <a:ext cx="1616148" cy="461665"/>
            </a:xfrm>
            <a:prstGeom prst="rect">
              <a:avLst/>
            </a:prstGeom>
            <a:noFill/>
          </p:spPr>
          <p:txBody>
            <a:bodyPr wrap="none" rtlCol="0">
              <a:spAutoFit/>
            </a:bodyPr>
            <a:lstStyle/>
            <a:p>
              <a:r>
                <a:rPr lang="en-US" sz="2400" b="1">
                  <a:solidFill>
                    <a:schemeClr val="tx2"/>
                  </a:solidFill>
                </a:rPr>
                <a:t>statements</a:t>
              </a:r>
              <a:endParaRPr lang="en-US" b="1">
                <a:solidFill>
                  <a:schemeClr val="tx2"/>
                </a:solidFill>
              </a:endParaRPr>
            </a:p>
          </p:txBody>
        </p:sp>
        <p:sp>
          <p:nvSpPr>
            <p:cNvPr id="45" name="Rectangle 44"/>
            <p:cNvSpPr/>
            <p:nvPr/>
          </p:nvSpPr>
          <p:spPr>
            <a:xfrm>
              <a:off x="500040" y="533384"/>
              <a:ext cx="8553472" cy="400110"/>
            </a:xfrm>
            <a:prstGeom prst="rect">
              <a:avLst/>
            </a:prstGeom>
          </p:spPr>
          <p:txBody>
            <a:bodyPr wrap="square">
              <a:spAutoFit/>
            </a:bodyPr>
            <a:lstStyle/>
            <a:p>
              <a:r>
                <a:rPr lang="en-US" sz="2000" b="1">
                  <a:solidFill>
                    <a:schemeClr val="tx2"/>
                  </a:solidFill>
                </a:rPr>
                <a:t>statement</a:t>
              </a:r>
              <a:r>
                <a:rPr lang="en-US" sz="2000" i="1">
                  <a:solidFill>
                    <a:schemeClr val="tx2"/>
                  </a:solidFill>
                </a:rPr>
                <a:t>: </a:t>
              </a:r>
              <a:r>
                <a:rPr lang="en-US" sz="2000" i="1"/>
                <a:t>a </a:t>
              </a:r>
              <a:r>
                <a:rPr lang="en-US" sz="2000" i="1">
                  <a:solidFill>
                    <a:srgbClr val="FF0000"/>
                  </a:solidFill>
                </a:rPr>
                <a:t>definite or clear expression</a:t>
              </a:r>
              <a:r>
                <a:rPr lang="en-US" sz="2000" i="1"/>
                <a:t> of something in speech or writing.</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4448" cy="609600"/>
          </a:xfrm>
          <a:prstGeom prst="rect">
            <a:avLst/>
          </a:prstGeom>
        </p:spPr>
        <p:txBody>
          <a:bodyPr/>
          <a:lstStyle/>
          <a:p>
            <a:r>
              <a:rPr lang="en-US"/>
              <a:t>Đặc tính của việc dò vết (traceability)</a:t>
            </a:r>
          </a:p>
        </p:txBody>
      </p:sp>
      <p:sp>
        <p:nvSpPr>
          <p:cNvPr id="3" name="Content Placeholder 2"/>
          <p:cNvSpPr>
            <a:spLocks noGrp="1"/>
          </p:cNvSpPr>
          <p:nvPr>
            <p:ph idx="4294967295"/>
          </p:nvPr>
        </p:nvSpPr>
        <p:spPr>
          <a:xfrm>
            <a:off x="0" y="685800"/>
            <a:ext cx="9144000" cy="5548328"/>
          </a:xfrm>
          <a:prstGeom prst="rect">
            <a:avLst/>
          </a:prstGeom>
        </p:spPr>
        <p:txBody>
          <a:bodyPr>
            <a:normAutofit/>
          </a:bodyPr>
          <a:lstStyle/>
          <a:p>
            <a:pPr marL="514350" indent="-514350">
              <a:lnSpc>
                <a:spcPct val="110000"/>
              </a:lnSpc>
              <a:spcBef>
                <a:spcPts val="0"/>
              </a:spcBef>
              <a:buFont typeface="+mj-lt"/>
              <a:buAutoNum type="arabicPeriod"/>
              <a:defRPr/>
            </a:pPr>
            <a:r>
              <a:rPr lang="en-US" sz="2600" b="1">
                <a:solidFill>
                  <a:srgbClr val="FF0000"/>
                </a:solidFill>
              </a:rPr>
              <a:t>Tính tác động </a:t>
            </a:r>
            <a:r>
              <a:rPr lang="en-US" sz="2600"/>
              <a:t>(impact): Nếu một đặc tả ở mức trên bị thay đổi (phát sinh, sửa, hủy) sẽ làm cho những </a:t>
            </a:r>
            <a:r>
              <a:rPr lang="en-US" sz="2600" u="sng"/>
              <a:t>đặc tả nào ở mức chi tiết bị thay đổi theo</a:t>
            </a:r>
            <a:r>
              <a:rPr lang="en-US" sz="2600"/>
              <a:t> ?</a:t>
            </a:r>
          </a:p>
          <a:p>
            <a:pPr marL="0" lvl="1" indent="0">
              <a:lnSpc>
                <a:spcPct val="110000"/>
              </a:lnSpc>
              <a:spcBef>
                <a:spcPts val="0"/>
              </a:spcBef>
              <a:buClr>
                <a:schemeClr val="accent1"/>
              </a:buClr>
              <a:buSzPct val="80000"/>
              <a:defRPr/>
            </a:pPr>
            <a:r>
              <a:rPr lang="en-US" sz="2200" i="1">
                <a:solidFill>
                  <a:srgbClr val="0000CC"/>
                </a:solidFill>
              </a:rPr>
              <a:t>Ý nghĩa: chỉ ra phạm vi bị tác động bởi sự thay đổi yêu cầu, để loại bỏ các đặc tả chi tiết dư thừa (không bị ảnh hưởng)</a:t>
            </a:r>
          </a:p>
          <a:p>
            <a:pPr marL="514350" indent="-514350">
              <a:lnSpc>
                <a:spcPct val="110000"/>
              </a:lnSpc>
              <a:spcBef>
                <a:spcPts val="0"/>
              </a:spcBef>
              <a:buClrTx/>
              <a:buFont typeface="+mj-lt"/>
              <a:buAutoNum type="arabicPeriod"/>
              <a:defRPr/>
            </a:pPr>
            <a:r>
              <a:rPr lang="en-US" sz="2600" b="1">
                <a:solidFill>
                  <a:srgbClr val="FF0000"/>
                </a:solidFill>
              </a:rPr>
              <a:t>Tính dẫn xuất </a:t>
            </a:r>
            <a:r>
              <a:rPr lang="en-US" sz="2600"/>
              <a:t>(derivation): một đặc tả ở mức chi tiết (ie, mức </a:t>
            </a:r>
            <a:r>
              <a:rPr lang="en-US" sz="2600" i="1"/>
              <a:t>giải pháp </a:t>
            </a:r>
            <a:r>
              <a:rPr lang="en-US" sz="2600"/>
              <a:t>) được sinh ra từ đặc tả nào ở mức trên (ie, mức </a:t>
            </a:r>
            <a:r>
              <a:rPr lang="en-US" sz="2600" i="1"/>
              <a:t>yêu cầu </a:t>
            </a:r>
            <a:r>
              <a:rPr lang="en-US" sz="2600"/>
              <a:t>), và </a:t>
            </a:r>
            <a:r>
              <a:rPr lang="en-US" sz="2600" u="sng"/>
              <a:t>tại sao nó lại nằm ở mức này</a:t>
            </a:r>
            <a:r>
              <a:rPr lang="en-US" sz="2600"/>
              <a:t> ?</a:t>
            </a:r>
          </a:p>
          <a:p>
            <a:pPr marL="0" lvl="1" indent="0">
              <a:lnSpc>
                <a:spcPct val="110000"/>
              </a:lnSpc>
              <a:spcBef>
                <a:spcPts val="0"/>
              </a:spcBef>
              <a:buClr>
                <a:schemeClr val="accent1"/>
              </a:buClr>
              <a:buSzPct val="80000"/>
              <a:buNone/>
              <a:defRPr/>
            </a:pPr>
            <a:r>
              <a:rPr lang="en-US" sz="2200" i="1">
                <a:solidFill>
                  <a:srgbClr val="0000CC"/>
                </a:solidFill>
              </a:rPr>
              <a:t>Ý nghĩa: sắp xếp các đặc tả vào đúng mức cho phù hợp với nội dung thực hiện của từng mức (gom vào từng hồ sơ phân tích, thiết kế,..).</a:t>
            </a:r>
          </a:p>
          <a:p>
            <a:pPr marL="514350" indent="-514350">
              <a:lnSpc>
                <a:spcPct val="110000"/>
              </a:lnSpc>
              <a:spcBef>
                <a:spcPts val="0"/>
              </a:spcBef>
              <a:buClrTx/>
              <a:buFont typeface="+mj-lt"/>
              <a:buAutoNum type="arabicPeriod"/>
              <a:defRPr/>
            </a:pPr>
            <a:r>
              <a:rPr lang="en-US" sz="2600" b="1">
                <a:solidFill>
                  <a:srgbClr val="FF0000"/>
                </a:solidFill>
              </a:rPr>
              <a:t>Tính toàn diện </a:t>
            </a:r>
            <a:r>
              <a:rPr lang="en-US" sz="2600"/>
              <a:t>(coverage): Các đặc tả nằm ở mức chi tiết có </a:t>
            </a:r>
            <a:r>
              <a:rPr lang="en-US" sz="2600" u="sng"/>
              <a:t>thoả mãn đầy đủ mọi yêu cầu ở mức trên không</a:t>
            </a:r>
            <a:r>
              <a:rPr lang="en-US" sz="2600"/>
              <a:t> ?</a:t>
            </a:r>
          </a:p>
          <a:p>
            <a:pPr marL="0" lvl="1" indent="0">
              <a:lnSpc>
                <a:spcPct val="110000"/>
              </a:lnSpc>
              <a:spcBef>
                <a:spcPts val="0"/>
              </a:spcBef>
              <a:buClr>
                <a:schemeClr val="accent1"/>
              </a:buClr>
              <a:buSzPct val="80000"/>
              <a:defRPr/>
            </a:pPr>
            <a:r>
              <a:rPr lang="en-US" sz="2200" i="1">
                <a:solidFill>
                  <a:srgbClr val="0000CC"/>
                </a:solidFill>
              </a:rPr>
              <a:t>Ý nghĩa: để phát hiện thiếu sót (không đủ) của đặc tả chi tiết</a:t>
            </a:r>
          </a:p>
        </p:txBody>
      </p:sp>
      <p:sp>
        <p:nvSpPr>
          <p:cNvPr id="5" name="Rectangle 4"/>
          <p:cNvSpPr/>
          <p:nvPr/>
        </p:nvSpPr>
        <p:spPr>
          <a:xfrm>
            <a:off x="1404920" y="6324616"/>
            <a:ext cx="6610350" cy="461665"/>
          </a:xfrm>
          <a:prstGeom prst="rect">
            <a:avLst/>
          </a:prstGeom>
        </p:spPr>
        <p:txBody>
          <a:bodyPr wrap="square">
            <a:spAutoFit/>
          </a:bodyPr>
          <a:lstStyle/>
          <a:p>
            <a:r>
              <a:rPr lang="en-US" sz="2400">
                <a:solidFill>
                  <a:srgbClr val="FF0000"/>
                </a:solidFill>
              </a:rPr>
              <a:t>Requirements Engineering, 2nd Edition - 2005.pdf</a:t>
            </a:r>
          </a:p>
        </p:txBody>
      </p:sp>
      <p:sp>
        <p:nvSpPr>
          <p:cNvPr id="6" name="Slide Number Placeholder 5"/>
          <p:cNvSpPr>
            <a:spLocks noGrp="1"/>
          </p:cNvSpPr>
          <p:nvPr>
            <p:ph type="sldNum" sz="quarter" idx="4"/>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kiểu dò vết</a:t>
            </a:r>
          </a:p>
        </p:txBody>
      </p:sp>
      <p:sp>
        <p:nvSpPr>
          <p:cNvPr id="62" name="TextBox 61"/>
          <p:cNvSpPr txBox="1"/>
          <p:nvPr/>
        </p:nvSpPr>
        <p:spPr>
          <a:xfrm>
            <a:off x="138088" y="4820201"/>
            <a:ext cx="9005912" cy="1323439"/>
          </a:xfrm>
          <a:prstGeom prst="rect">
            <a:avLst/>
          </a:prstGeom>
          <a:noFill/>
        </p:spPr>
        <p:txBody>
          <a:bodyPr wrap="square" rtlCol="0">
            <a:spAutoFit/>
          </a:bodyPr>
          <a:lstStyle/>
          <a:p>
            <a:r>
              <a:rPr lang="en-US" sz="2000"/>
              <a:t>1) Forward to </a:t>
            </a:r>
            <a:r>
              <a:rPr lang="en-US" sz="2000" b="1"/>
              <a:t>Components Specification</a:t>
            </a:r>
            <a:r>
              <a:rPr lang="en-US" sz="2000"/>
              <a:t>:  các ý phải được đưa vào tài liệu này</a:t>
            </a:r>
            <a:endParaRPr lang="en-US" sz="2000" u="sng"/>
          </a:p>
          <a:p>
            <a:r>
              <a:rPr lang="en-US" sz="2000"/>
              <a:t>2) Forward from </a:t>
            </a:r>
            <a:r>
              <a:rPr lang="en-US" sz="2000" b="1"/>
              <a:t>Stackholder’s needs</a:t>
            </a:r>
            <a:r>
              <a:rPr lang="en-US" sz="2000"/>
              <a:t>: các ý  được đòi hỏi từ tài liệu này</a:t>
            </a:r>
            <a:endParaRPr lang="en-US" sz="2000" u="sng"/>
          </a:p>
          <a:p>
            <a:r>
              <a:rPr lang="en-US" sz="2000"/>
              <a:t>3) Backward from </a:t>
            </a:r>
            <a:r>
              <a:rPr lang="en-US" sz="2000" b="1"/>
              <a:t>Components Specification </a:t>
            </a:r>
            <a:r>
              <a:rPr lang="en-US" sz="2000"/>
              <a:t>: các ý phải có, để tài liệu này đúng</a:t>
            </a:r>
            <a:endParaRPr lang="en-US" sz="2000" u="sng"/>
          </a:p>
          <a:p>
            <a:r>
              <a:rPr lang="en-US" sz="2000"/>
              <a:t>4) Backward to </a:t>
            </a:r>
            <a:r>
              <a:rPr lang="en-US" sz="2000" b="1"/>
              <a:t>Stackholder’s needs </a:t>
            </a:r>
            <a:r>
              <a:rPr lang="en-US" sz="2000"/>
              <a:t>: các ý phải có trong tài liệu này để làm chứng cứ</a:t>
            </a:r>
          </a:p>
        </p:txBody>
      </p:sp>
      <p:sp>
        <p:nvSpPr>
          <p:cNvPr id="63" name="Rectangle 62"/>
          <p:cNvSpPr/>
          <p:nvPr/>
        </p:nvSpPr>
        <p:spPr>
          <a:xfrm>
            <a:off x="2128824" y="6324616"/>
            <a:ext cx="5410129" cy="461665"/>
          </a:xfrm>
          <a:prstGeom prst="rect">
            <a:avLst/>
          </a:prstGeom>
        </p:spPr>
        <p:txBody>
          <a:bodyPr wrap="square">
            <a:spAutoFit/>
          </a:bodyPr>
          <a:lstStyle/>
          <a:p>
            <a:r>
              <a:rPr lang="en-US" sz="2400">
                <a:solidFill>
                  <a:srgbClr val="FF0000"/>
                </a:solidFill>
                <a:latin typeface="Arial Unicode MS" pitchFamily="34" charset="-128"/>
                <a:ea typeface="Arial Unicode MS" pitchFamily="34" charset="-128"/>
                <a:cs typeface="Arial Unicode MS" pitchFamily="34" charset="-128"/>
              </a:rPr>
              <a:t>2011 Requirements Traceability.pdf</a:t>
            </a:r>
          </a:p>
        </p:txBody>
      </p:sp>
      <p:sp>
        <p:nvSpPr>
          <p:cNvPr id="69" name="Slide Number Placeholder 68"/>
          <p:cNvSpPr>
            <a:spLocks noGrp="1"/>
          </p:cNvSpPr>
          <p:nvPr>
            <p:ph type="sldNum" sz="quarter" idx="4"/>
          </p:nvPr>
        </p:nvSpPr>
        <p:spPr/>
        <p:txBody>
          <a:bodyPr/>
          <a:lstStyle/>
          <a:p>
            <a:fld id="{B6F15528-21DE-4FAA-801E-634DDDAF4B2B}" type="slidenum">
              <a:rPr lang="en-US" smtClean="0"/>
              <a:pPr/>
              <a:t>13</a:t>
            </a:fld>
            <a:endParaRPr lang="en-US"/>
          </a:p>
        </p:txBody>
      </p:sp>
      <p:grpSp>
        <p:nvGrpSpPr>
          <p:cNvPr id="74" name="Group 73"/>
          <p:cNvGrpSpPr/>
          <p:nvPr/>
        </p:nvGrpSpPr>
        <p:grpSpPr>
          <a:xfrm>
            <a:off x="731421" y="714360"/>
            <a:ext cx="7226154" cy="3886705"/>
            <a:chOff x="731421" y="714360"/>
            <a:chExt cx="7226154" cy="3886705"/>
          </a:xfrm>
        </p:grpSpPr>
        <p:sp>
          <p:nvSpPr>
            <p:cNvPr id="28" name="Rectangle 27"/>
            <p:cNvSpPr/>
            <p:nvPr/>
          </p:nvSpPr>
          <p:spPr>
            <a:xfrm>
              <a:off x="3091087" y="759635"/>
              <a:ext cx="2582219" cy="369332"/>
            </a:xfrm>
            <a:prstGeom prst="rect">
              <a:avLst/>
            </a:prstGeom>
          </p:spPr>
          <p:txBody>
            <a:bodyPr wrap="square">
              <a:spAutoFit/>
            </a:bodyPr>
            <a:lstStyle/>
            <a:p>
              <a:pPr algn="ctr"/>
              <a:r>
                <a:rPr lang="en-US" b="1"/>
                <a:t>Stackholder’s needs</a:t>
              </a:r>
            </a:p>
          </p:txBody>
        </p:sp>
        <p:sp>
          <p:nvSpPr>
            <p:cNvPr id="29" name="Rectangle 28"/>
            <p:cNvSpPr/>
            <p:nvPr/>
          </p:nvSpPr>
          <p:spPr>
            <a:xfrm>
              <a:off x="2852728" y="2343144"/>
              <a:ext cx="2895615" cy="646331"/>
            </a:xfrm>
            <a:prstGeom prst="rect">
              <a:avLst/>
            </a:prstGeom>
          </p:spPr>
          <p:txBody>
            <a:bodyPr wrap="square">
              <a:spAutoFit/>
            </a:bodyPr>
            <a:lstStyle/>
            <a:p>
              <a:pPr algn="ctr"/>
              <a:r>
                <a:rPr lang="en-US" b="1"/>
                <a:t>System requirements</a:t>
              </a:r>
            </a:p>
            <a:p>
              <a:pPr algn="ctr"/>
              <a:r>
                <a:rPr lang="en-US" b="1">
                  <a:solidFill>
                    <a:srgbClr val="FF0000"/>
                  </a:solidFill>
                </a:rPr>
                <a:t>(đang xem xét tài liệu này)</a:t>
              </a:r>
            </a:p>
          </p:txBody>
        </p:sp>
        <p:sp>
          <p:nvSpPr>
            <p:cNvPr id="30" name="Rectangle 29"/>
            <p:cNvSpPr/>
            <p:nvPr/>
          </p:nvSpPr>
          <p:spPr>
            <a:xfrm>
              <a:off x="2793138" y="4198179"/>
              <a:ext cx="2979483" cy="369332"/>
            </a:xfrm>
            <a:prstGeom prst="rect">
              <a:avLst/>
            </a:prstGeom>
          </p:spPr>
          <p:txBody>
            <a:bodyPr wrap="square">
              <a:spAutoFit/>
            </a:bodyPr>
            <a:lstStyle/>
            <a:p>
              <a:pPr algn="ctr"/>
              <a:r>
                <a:rPr lang="en-US" b="1"/>
                <a:t>Components Specification</a:t>
              </a:r>
            </a:p>
          </p:txBody>
        </p:sp>
        <p:sp>
          <p:nvSpPr>
            <p:cNvPr id="15" name="Rectangle 14"/>
            <p:cNvSpPr/>
            <p:nvPr/>
          </p:nvSpPr>
          <p:spPr>
            <a:xfrm>
              <a:off x="1721716" y="755294"/>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07992" y="755294"/>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180929" y="43381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67206" y="43381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53481" y="43381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39758" y="43381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412694" y="26312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98971" y="26312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85248" y="2631275"/>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15" idx="2"/>
              <a:endCxn id="24" idx="0"/>
            </p:cNvCxnSpPr>
            <p:nvPr/>
          </p:nvCxnSpPr>
          <p:spPr>
            <a:xfrm rot="5400000">
              <a:off x="876543" y="1670219"/>
              <a:ext cx="1613091" cy="30902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5" idx="0"/>
            </p:cNvCxnSpPr>
            <p:nvPr/>
          </p:nvCxnSpPr>
          <p:spPr>
            <a:xfrm rot="16200000" flipH="1">
              <a:off x="1069681" y="1786101"/>
              <a:ext cx="1613091" cy="7725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26" idx="0"/>
            </p:cNvCxnSpPr>
            <p:nvPr/>
          </p:nvCxnSpPr>
          <p:spPr>
            <a:xfrm rot="16200000" flipH="1">
              <a:off x="1455958" y="1786101"/>
              <a:ext cx="1613091" cy="7725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2"/>
              <a:endCxn id="18" idx="0"/>
            </p:cNvCxnSpPr>
            <p:nvPr/>
          </p:nvCxnSpPr>
          <p:spPr>
            <a:xfrm rot="5400000">
              <a:off x="690689" y="3500287"/>
              <a:ext cx="1444010" cy="2317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2"/>
              <a:endCxn id="19" idx="0"/>
            </p:cNvCxnSpPr>
            <p:nvPr/>
          </p:nvCxnSpPr>
          <p:spPr>
            <a:xfrm rot="16200000" flipH="1">
              <a:off x="883827" y="3538914"/>
              <a:ext cx="1444010" cy="15451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2"/>
              <a:endCxn id="20" idx="0"/>
            </p:cNvCxnSpPr>
            <p:nvPr/>
          </p:nvCxnSpPr>
          <p:spPr>
            <a:xfrm rot="16200000" flipH="1">
              <a:off x="1270104" y="3538915"/>
              <a:ext cx="1444010" cy="15451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2"/>
              <a:endCxn id="21" idx="0"/>
            </p:cNvCxnSpPr>
            <p:nvPr/>
          </p:nvCxnSpPr>
          <p:spPr>
            <a:xfrm rot="16200000" flipH="1">
              <a:off x="1656380" y="3538915"/>
              <a:ext cx="1444010" cy="15451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31421" y="1626357"/>
              <a:ext cx="2359666" cy="400110"/>
            </a:xfrm>
            <a:prstGeom prst="rect">
              <a:avLst/>
            </a:prstGeom>
            <a:solidFill>
              <a:srgbClr val="FFFF00">
                <a:alpha val="85882"/>
              </a:srgbClr>
            </a:solidFill>
          </p:spPr>
          <p:txBody>
            <a:bodyPr wrap="square">
              <a:spAutoFit/>
            </a:bodyPr>
            <a:lstStyle/>
            <a:p>
              <a:pPr algn="ctr"/>
              <a:r>
                <a:rPr lang="en-US" sz="2000" b="1">
                  <a:solidFill>
                    <a:srgbClr val="0000CC"/>
                  </a:solidFill>
                  <a:latin typeface="Courier New" pitchFamily="49" charset="0"/>
                  <a:ea typeface="Arial Unicode MS" pitchFamily="34" charset="-128"/>
                  <a:cs typeface="Courier New" pitchFamily="49" charset="0"/>
                </a:rPr>
                <a:t>“Forward from”</a:t>
              </a:r>
              <a:endParaRPr lang="en-US" sz="2000" b="1">
                <a:latin typeface="Courier New" pitchFamily="49" charset="0"/>
                <a:ea typeface="Arial Unicode MS" pitchFamily="34" charset="-128"/>
                <a:cs typeface="Courier New" pitchFamily="49" charset="0"/>
              </a:endParaRPr>
            </a:p>
          </p:txBody>
        </p:sp>
        <p:sp>
          <p:nvSpPr>
            <p:cNvPr id="66" name="Rectangle 65"/>
            <p:cNvSpPr/>
            <p:nvPr/>
          </p:nvSpPr>
          <p:spPr>
            <a:xfrm>
              <a:off x="806816" y="3383787"/>
              <a:ext cx="2085638" cy="400110"/>
            </a:xfrm>
            <a:prstGeom prst="rect">
              <a:avLst/>
            </a:prstGeom>
            <a:solidFill>
              <a:srgbClr val="FFFF00">
                <a:alpha val="85882"/>
              </a:srgbClr>
            </a:solidFill>
          </p:spPr>
          <p:txBody>
            <a:bodyPr wrap="square">
              <a:spAutoFit/>
            </a:bodyPr>
            <a:lstStyle/>
            <a:p>
              <a:pPr algn="ctr"/>
              <a:r>
                <a:rPr lang="en-US" sz="2000" b="1">
                  <a:solidFill>
                    <a:srgbClr val="0000CC"/>
                  </a:solidFill>
                  <a:latin typeface="Courier New" pitchFamily="49" charset="0"/>
                  <a:ea typeface="Arial Unicode MS" pitchFamily="34" charset="-128"/>
                  <a:cs typeface="Courier New" pitchFamily="49" charset="0"/>
                </a:rPr>
                <a:t>“Forward to”</a:t>
              </a:r>
              <a:endParaRPr lang="en-US" sz="2000" b="1">
                <a:latin typeface="Courier New" pitchFamily="49" charset="0"/>
                <a:ea typeface="Arial Unicode MS" pitchFamily="34" charset="-128"/>
                <a:cs typeface="Courier New" pitchFamily="49" charset="0"/>
              </a:endParaRPr>
            </a:p>
          </p:txBody>
        </p:sp>
        <p:sp>
          <p:nvSpPr>
            <p:cNvPr id="70" name="Oval 69"/>
            <p:cNvSpPr/>
            <p:nvPr/>
          </p:nvSpPr>
          <p:spPr>
            <a:xfrm>
              <a:off x="1180929" y="2330291"/>
              <a:ext cx="1489741" cy="723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2400288" y="2071680"/>
              <a:ext cx="373344" cy="400110"/>
            </a:xfrm>
            <a:prstGeom prst="rect">
              <a:avLst/>
            </a:prstGeom>
            <a:noFill/>
          </p:spPr>
          <p:txBody>
            <a:bodyPr wrap="none" rtlCol="0">
              <a:spAutoFit/>
            </a:bodyPr>
            <a:lstStyle/>
            <a:p>
              <a:r>
                <a:rPr lang="en-US" sz="2000" b="1"/>
                <a:t>A</a:t>
              </a:r>
            </a:p>
          </p:txBody>
        </p:sp>
        <p:sp>
          <p:nvSpPr>
            <p:cNvPr id="44" name="Rectangle 43"/>
            <p:cNvSpPr/>
            <p:nvPr/>
          </p:nvSpPr>
          <p:spPr>
            <a:xfrm>
              <a:off x="6448232" y="714360"/>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834508" y="714360"/>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907445" y="42972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293721" y="42972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679997" y="42972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066274" y="42972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39210" y="25903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525487" y="25903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911763" y="2590341"/>
              <a:ext cx="231765" cy="2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44" idx="2"/>
              <a:endCxn id="52" idx="0"/>
            </p:cNvCxnSpPr>
            <p:nvPr/>
          </p:nvCxnSpPr>
          <p:spPr>
            <a:xfrm rot="5400000">
              <a:off x="5603059" y="1629285"/>
              <a:ext cx="1613091" cy="309022"/>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4" idx="2"/>
              <a:endCxn id="53" idx="0"/>
            </p:cNvCxnSpPr>
            <p:nvPr/>
          </p:nvCxnSpPr>
          <p:spPr>
            <a:xfrm rot="16200000" flipH="1">
              <a:off x="5796197" y="1745167"/>
              <a:ext cx="1613091" cy="7725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6" idx="2"/>
              <a:endCxn id="54" idx="0"/>
            </p:cNvCxnSpPr>
            <p:nvPr/>
          </p:nvCxnSpPr>
          <p:spPr>
            <a:xfrm rot="16200000" flipH="1">
              <a:off x="6182474" y="1745167"/>
              <a:ext cx="1613091" cy="7725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2"/>
              <a:endCxn id="47" idx="0"/>
            </p:cNvCxnSpPr>
            <p:nvPr/>
          </p:nvCxnSpPr>
          <p:spPr>
            <a:xfrm rot="5400000">
              <a:off x="5417205" y="3459353"/>
              <a:ext cx="1444010" cy="23176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2"/>
              <a:endCxn id="48" idx="0"/>
            </p:cNvCxnSpPr>
            <p:nvPr/>
          </p:nvCxnSpPr>
          <p:spPr>
            <a:xfrm rot="16200000" flipH="1">
              <a:off x="5610343" y="3497980"/>
              <a:ext cx="1444010" cy="154511"/>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3" idx="2"/>
              <a:endCxn id="49" idx="0"/>
            </p:cNvCxnSpPr>
            <p:nvPr/>
          </p:nvCxnSpPr>
          <p:spPr>
            <a:xfrm rot="16200000" flipH="1">
              <a:off x="5996619" y="3497981"/>
              <a:ext cx="1444010" cy="15451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4" idx="2"/>
              <a:endCxn id="50" idx="0"/>
            </p:cNvCxnSpPr>
            <p:nvPr/>
          </p:nvCxnSpPr>
          <p:spPr>
            <a:xfrm rot="16200000" flipH="1">
              <a:off x="6382896" y="3497981"/>
              <a:ext cx="1444010" cy="15451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673305" y="1565453"/>
              <a:ext cx="2184954" cy="400110"/>
            </a:xfrm>
            <a:prstGeom prst="rect">
              <a:avLst/>
            </a:prstGeom>
            <a:solidFill>
              <a:srgbClr val="FFFF00">
                <a:alpha val="85882"/>
              </a:srgbClr>
            </a:solidFill>
          </p:spPr>
          <p:txBody>
            <a:bodyPr wrap="square">
              <a:spAutoFit/>
            </a:bodyPr>
            <a:lstStyle/>
            <a:p>
              <a:pPr algn="ctr"/>
              <a:r>
                <a:rPr lang="en-US" sz="2000" b="1">
                  <a:solidFill>
                    <a:srgbClr val="0000CC"/>
                  </a:solidFill>
                  <a:latin typeface="Courier New" pitchFamily="49" charset="0"/>
                  <a:ea typeface="Arial Unicode MS" pitchFamily="34" charset="-128"/>
                  <a:cs typeface="Courier New" pitchFamily="49" charset="0"/>
                </a:rPr>
                <a:t>“Backward to”</a:t>
              </a:r>
              <a:endParaRPr lang="en-US" sz="2000" b="1">
                <a:latin typeface="Courier New" pitchFamily="49" charset="0"/>
                <a:ea typeface="Arial Unicode MS" pitchFamily="34" charset="-128"/>
                <a:cs typeface="Courier New" pitchFamily="49" charset="0"/>
              </a:endParaRPr>
            </a:p>
          </p:txBody>
        </p:sp>
        <p:sp>
          <p:nvSpPr>
            <p:cNvPr id="71" name="Oval 70"/>
            <p:cNvSpPr/>
            <p:nvPr/>
          </p:nvSpPr>
          <p:spPr>
            <a:xfrm>
              <a:off x="5867271" y="2379845"/>
              <a:ext cx="2043232" cy="723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762344" y="2124010"/>
              <a:ext cx="438440" cy="400110"/>
            </a:xfrm>
            <a:prstGeom prst="rect">
              <a:avLst/>
            </a:prstGeom>
            <a:noFill/>
          </p:spPr>
          <p:txBody>
            <a:bodyPr wrap="none" rtlCol="0">
              <a:spAutoFit/>
            </a:bodyPr>
            <a:lstStyle/>
            <a:p>
              <a:r>
                <a:rPr lang="en-US" sz="2000" b="1"/>
                <a:t>A’</a:t>
              </a:r>
            </a:p>
          </p:txBody>
        </p:sp>
        <p:sp>
          <p:nvSpPr>
            <p:cNvPr id="81" name="Rectangle 80"/>
            <p:cNvSpPr/>
            <p:nvPr/>
          </p:nvSpPr>
          <p:spPr>
            <a:xfrm>
              <a:off x="7357013" y="2599458"/>
              <a:ext cx="231765" cy="262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1" idx="2"/>
              <a:endCxn id="50" idx="0"/>
            </p:cNvCxnSpPr>
            <p:nvPr/>
          </p:nvCxnSpPr>
          <p:spPr>
            <a:xfrm rot="5400000">
              <a:off x="6610080" y="3434424"/>
              <a:ext cx="1434893" cy="29074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5476880" y="3345629"/>
              <a:ext cx="2480695" cy="400110"/>
            </a:xfrm>
            <a:prstGeom prst="rect">
              <a:avLst/>
            </a:prstGeom>
            <a:solidFill>
              <a:srgbClr val="FFFF00">
                <a:alpha val="85882"/>
              </a:srgbClr>
            </a:solidFill>
          </p:spPr>
          <p:txBody>
            <a:bodyPr wrap="square">
              <a:spAutoFit/>
            </a:bodyPr>
            <a:lstStyle/>
            <a:p>
              <a:pPr algn="ctr"/>
              <a:r>
                <a:rPr lang="en-US" sz="2000" b="1">
                  <a:solidFill>
                    <a:srgbClr val="0000CC"/>
                  </a:solidFill>
                  <a:latin typeface="Courier New" pitchFamily="49" charset="0"/>
                  <a:ea typeface="Arial Unicode MS" pitchFamily="34" charset="-128"/>
                  <a:cs typeface="Courier New" pitchFamily="49" charset="0"/>
                </a:rPr>
                <a:t>“Backward from”</a:t>
              </a:r>
              <a:endParaRPr lang="en-US" sz="2000" b="1">
                <a:latin typeface="Courier New" pitchFamily="49" charset="0"/>
                <a:ea typeface="Arial Unicode MS" pitchFamily="34" charset="-128"/>
                <a:cs typeface="Courier New" pitchFamily="49" charset="0"/>
              </a:endParaRPr>
            </a:p>
          </p:txBody>
        </p:sp>
        <p:sp>
          <p:nvSpPr>
            <p:cNvPr id="72" name="Left Arrow 71"/>
            <p:cNvSpPr/>
            <p:nvPr/>
          </p:nvSpPr>
          <p:spPr>
            <a:xfrm>
              <a:off x="2671752" y="2614608"/>
              <a:ext cx="271464" cy="180976"/>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Left Arrow 72"/>
            <p:cNvSpPr/>
            <p:nvPr/>
          </p:nvSpPr>
          <p:spPr>
            <a:xfrm flipH="1">
              <a:off x="5567368" y="2614608"/>
              <a:ext cx="271464" cy="180976"/>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4448" cy="609600"/>
          </a:xfrm>
          <a:prstGeom prst="rect">
            <a:avLst/>
          </a:prstGeom>
        </p:spPr>
        <p:txBody>
          <a:bodyPr/>
          <a:lstStyle/>
          <a:p>
            <a:r>
              <a:rPr lang="en-US"/>
              <a:t>Các kiểu của vết trong việc dò vết</a:t>
            </a:r>
          </a:p>
        </p:txBody>
      </p:sp>
      <p:sp>
        <p:nvSpPr>
          <p:cNvPr id="3" name="Content Placeholder 2"/>
          <p:cNvSpPr>
            <a:spLocks noGrp="1"/>
          </p:cNvSpPr>
          <p:nvPr>
            <p:ph idx="4294967295"/>
          </p:nvPr>
        </p:nvSpPr>
        <p:spPr>
          <a:xfrm>
            <a:off x="0" y="685800"/>
            <a:ext cx="9144000" cy="6172200"/>
          </a:xfrm>
          <a:prstGeom prst="rect">
            <a:avLst/>
          </a:prstGeom>
        </p:spPr>
        <p:txBody>
          <a:bodyPr/>
          <a:lstStyle/>
          <a:p>
            <a:pPr marL="514350" indent="-514350">
              <a:buFont typeface="+mj-lt"/>
              <a:buAutoNum type="arabicPeriod"/>
            </a:pPr>
            <a:r>
              <a:rPr lang="en-US" sz="2600">
                <a:solidFill>
                  <a:srgbClr val="0000CC"/>
                </a:solidFill>
              </a:rPr>
              <a:t>Dependency</a:t>
            </a:r>
            <a:r>
              <a:rPr lang="en-US" sz="2600"/>
              <a:t> (phụ thuộc từ gốc)</a:t>
            </a:r>
          </a:p>
          <a:p>
            <a:pPr marL="514350" indent="-514350">
              <a:buFont typeface="+mj-lt"/>
              <a:buAutoNum type="arabicPeriod"/>
            </a:pPr>
            <a:r>
              <a:rPr lang="en-US" sz="2600">
                <a:solidFill>
                  <a:srgbClr val="0000CC"/>
                </a:solidFill>
              </a:rPr>
              <a:t>Generalisation/Refinement</a:t>
            </a:r>
            <a:r>
              <a:rPr lang="en-US" sz="2600"/>
              <a:t> (tổng quát hóa, chi tiết hóa cho gốc)</a:t>
            </a:r>
          </a:p>
          <a:p>
            <a:pPr marL="514350" indent="-514350">
              <a:buFont typeface="+mj-lt"/>
              <a:buAutoNum type="arabicPeriod"/>
            </a:pPr>
            <a:r>
              <a:rPr lang="en-US" sz="2600">
                <a:solidFill>
                  <a:srgbClr val="0000CC"/>
                </a:solidFill>
              </a:rPr>
              <a:t>Satisfiability</a:t>
            </a:r>
            <a:r>
              <a:rPr lang="en-US" sz="2600"/>
              <a:t> (làm thỏa mãn cho gốc)</a:t>
            </a:r>
          </a:p>
          <a:p>
            <a:pPr marL="514350" indent="-514350">
              <a:buFont typeface="+mj-lt"/>
              <a:buAutoNum type="arabicPeriod"/>
            </a:pPr>
            <a:r>
              <a:rPr lang="en-US" sz="2600">
                <a:solidFill>
                  <a:srgbClr val="0000CC"/>
                </a:solidFill>
              </a:rPr>
              <a:t>Evolution</a:t>
            </a:r>
            <a:r>
              <a:rPr lang="en-US" sz="2600"/>
              <a:t> (cập nhật – hiệu chỉnh gốc)</a:t>
            </a:r>
          </a:p>
          <a:p>
            <a:pPr marL="514350" indent="-514350">
              <a:buFont typeface="+mj-lt"/>
              <a:buAutoNum type="arabicPeriod"/>
            </a:pPr>
            <a:endParaRPr lang="en-US" sz="2600">
              <a:solidFill>
                <a:srgbClr val="FF0000"/>
              </a:solidFill>
            </a:endParaRPr>
          </a:p>
          <a:p>
            <a:pPr marL="514350" indent="-514350">
              <a:buFont typeface="+mj-lt"/>
              <a:buAutoNum type="arabicPeriod"/>
            </a:pPr>
            <a:r>
              <a:rPr lang="en-US" sz="2600">
                <a:solidFill>
                  <a:srgbClr val="FF0000"/>
                </a:solidFill>
              </a:rPr>
              <a:t>Overlap</a:t>
            </a:r>
            <a:r>
              <a:rPr lang="en-US" sz="2600"/>
              <a:t> (trùng lặp với gốc)</a:t>
            </a:r>
          </a:p>
          <a:p>
            <a:pPr marL="514350" indent="-514350">
              <a:buFont typeface="+mj-lt"/>
              <a:buAutoNum type="arabicPeriod"/>
            </a:pPr>
            <a:r>
              <a:rPr lang="en-US" sz="2600">
                <a:solidFill>
                  <a:srgbClr val="FF0000"/>
                </a:solidFill>
              </a:rPr>
              <a:t>Conflict </a:t>
            </a:r>
            <a:r>
              <a:rPr lang="en-US" sz="2600"/>
              <a:t>(mâu thuẩn với gốc)</a:t>
            </a:r>
          </a:p>
          <a:p>
            <a:pPr marL="514350" indent="-514350">
              <a:buFont typeface="+mj-lt"/>
              <a:buAutoNum type="arabicPeriod"/>
            </a:pPr>
            <a:endParaRPr lang="en-US" sz="2600"/>
          </a:p>
          <a:p>
            <a:pPr marL="514350" indent="-514350">
              <a:buFont typeface="+mj-lt"/>
              <a:buAutoNum type="arabicPeriod"/>
            </a:pPr>
            <a:r>
              <a:rPr lang="en-US" sz="2600">
                <a:solidFill>
                  <a:schemeClr val="accent3">
                    <a:lumMod val="50000"/>
                  </a:schemeClr>
                </a:solidFill>
              </a:rPr>
              <a:t>Contribution</a:t>
            </a:r>
            <a:r>
              <a:rPr lang="en-US" sz="2600"/>
              <a:t> (đóng góp thêm cho gốc)</a:t>
            </a:r>
          </a:p>
          <a:p>
            <a:pPr marL="514350" indent="-514350">
              <a:buFont typeface="+mj-lt"/>
              <a:buAutoNum type="arabicPeriod"/>
            </a:pPr>
            <a:r>
              <a:rPr lang="en-US" sz="2600">
                <a:solidFill>
                  <a:schemeClr val="accent3">
                    <a:lumMod val="50000"/>
                  </a:schemeClr>
                </a:solidFill>
              </a:rPr>
              <a:t>Rationalisation</a:t>
            </a:r>
            <a:r>
              <a:rPr lang="en-US" sz="2600"/>
              <a:t> (giải thích thêm cho vết)</a:t>
            </a:r>
          </a:p>
        </p:txBody>
      </p:sp>
      <p:sp>
        <p:nvSpPr>
          <p:cNvPr id="4" name="TextBox 3"/>
          <p:cNvSpPr txBox="1"/>
          <p:nvPr/>
        </p:nvSpPr>
        <p:spPr>
          <a:xfrm>
            <a:off x="1404920" y="6317236"/>
            <a:ext cx="5881721" cy="400110"/>
          </a:xfrm>
          <a:prstGeom prst="rect">
            <a:avLst/>
          </a:prstGeom>
          <a:noFill/>
        </p:spPr>
        <p:txBody>
          <a:bodyPr wrap="square" rtlCol="0">
            <a:spAutoFit/>
          </a:bodyPr>
          <a:lstStyle/>
          <a:p>
            <a:pPr algn="ctr"/>
            <a:r>
              <a:rPr lang="en-US" sz="2000">
                <a:solidFill>
                  <a:srgbClr val="FF0000"/>
                </a:solidFill>
              </a:rPr>
              <a:t>SOFTWARE WARE TRACEABILITY-A ROAD MAP.PDF</a:t>
            </a:r>
          </a:p>
        </p:txBody>
      </p:sp>
      <p:sp>
        <p:nvSpPr>
          <p:cNvPr id="5" name="Slide Number Placeholder 4"/>
          <p:cNvSpPr>
            <a:spLocks noGrp="1"/>
          </p:cNvSpPr>
          <p:nvPr>
            <p:ph type="sldNum" sz="quarter" idx="4"/>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43960" cy="609600"/>
          </a:xfrm>
          <a:prstGeom prst="rect">
            <a:avLst/>
          </a:prstGeom>
        </p:spPr>
        <p:txBody>
          <a:bodyPr/>
          <a:lstStyle/>
          <a:p>
            <a:r>
              <a:rPr lang="en-US"/>
              <a:t>Một số tình huống trong dò vết</a:t>
            </a:r>
          </a:p>
        </p:txBody>
      </p:sp>
      <p:sp>
        <p:nvSpPr>
          <p:cNvPr id="3" name="Content Placeholder 2"/>
          <p:cNvSpPr>
            <a:spLocks noGrp="1"/>
          </p:cNvSpPr>
          <p:nvPr>
            <p:ph idx="4294967295"/>
          </p:nvPr>
        </p:nvSpPr>
        <p:spPr>
          <a:xfrm>
            <a:off x="0" y="3338512"/>
            <a:ext cx="9144000" cy="3519488"/>
          </a:xfrm>
          <a:prstGeom prst="rect">
            <a:avLst/>
          </a:prstGeom>
        </p:spPr>
        <p:txBody>
          <a:bodyPr>
            <a:normAutofit/>
          </a:bodyPr>
          <a:lstStyle/>
          <a:p>
            <a:pPr>
              <a:buNone/>
            </a:pPr>
            <a:r>
              <a:rPr lang="en-US"/>
              <a:t>Xem xét vết của đặc tả từ </a:t>
            </a:r>
            <a:r>
              <a:rPr lang="en-US" i="1"/>
              <a:t>nguồn</a:t>
            </a:r>
            <a:r>
              <a:rPr lang="en-US"/>
              <a:t> (vd:SyRD) sang </a:t>
            </a:r>
            <a:r>
              <a:rPr lang="en-US" i="1"/>
              <a:t>đích</a:t>
            </a:r>
            <a:r>
              <a:rPr lang="en-US"/>
              <a:t> (vd:DD, phải nhất quán với SyRD):</a:t>
            </a:r>
          </a:p>
          <a:p>
            <a:r>
              <a:rPr lang="en-US">
                <a:solidFill>
                  <a:srgbClr val="0000CC"/>
                </a:solidFill>
              </a:rPr>
              <a:t>Cách làm đúng</a:t>
            </a:r>
            <a:r>
              <a:rPr lang="en-US"/>
              <a:t>: đặc tả nguồn (yêu cầu) có đặc tả đích (giải pháp) phù hợp, là vết màu xanh (</a:t>
            </a:r>
            <a:r>
              <a:rPr lang="en-US">
                <a:solidFill>
                  <a:srgbClr val="0000CC"/>
                </a:solidFill>
              </a:rPr>
              <a:t>A</a:t>
            </a:r>
            <a:r>
              <a:rPr lang="en-US">
                <a:solidFill>
                  <a:srgbClr val="0000CC"/>
                </a:solidFill>
                <a:sym typeface="Wingdings" pitchFamily="2" charset="2"/>
              </a:rPr>
              <a:t></a:t>
            </a:r>
            <a:r>
              <a:rPr lang="en-US">
                <a:solidFill>
                  <a:srgbClr val="0000CC"/>
                </a:solidFill>
              </a:rPr>
              <a:t>B</a:t>
            </a:r>
            <a:r>
              <a:rPr lang="en-US"/>
              <a:t>);</a:t>
            </a:r>
          </a:p>
          <a:p>
            <a:r>
              <a:rPr lang="en-US">
                <a:solidFill>
                  <a:srgbClr val="FF0000"/>
                </a:solidFill>
              </a:rPr>
              <a:t>Cách làm sai</a:t>
            </a:r>
            <a:r>
              <a:rPr lang="en-US"/>
              <a:t>: không có vết hoặc dẫn chứng (</a:t>
            </a:r>
            <a:r>
              <a:rPr lang="en-US">
                <a:solidFill>
                  <a:srgbClr val="FF0000"/>
                </a:solidFill>
              </a:rPr>
              <a:t>C,D</a:t>
            </a:r>
            <a:r>
              <a:rPr lang="en-US"/>
              <a:t>), mâu thuẩn (</a:t>
            </a:r>
            <a:r>
              <a:rPr lang="en-US">
                <a:solidFill>
                  <a:srgbClr val="FF0000"/>
                </a:solidFill>
              </a:rPr>
              <a:t>E,F</a:t>
            </a:r>
            <a:r>
              <a:rPr lang="en-US"/>
              <a:t>), dư thừa hoặc trùng lặp (</a:t>
            </a:r>
            <a:r>
              <a:rPr lang="en-US">
                <a:solidFill>
                  <a:srgbClr val="FF0000"/>
                </a:solidFill>
              </a:rPr>
              <a:t>G</a:t>
            </a:r>
            <a:r>
              <a:rPr lang="en-US"/>
              <a:t>),…</a:t>
            </a:r>
          </a:p>
        </p:txBody>
      </p:sp>
      <p:grpSp>
        <p:nvGrpSpPr>
          <p:cNvPr id="41" name="Group 40"/>
          <p:cNvGrpSpPr/>
          <p:nvPr/>
        </p:nvGrpSpPr>
        <p:grpSpPr>
          <a:xfrm>
            <a:off x="1404920" y="714360"/>
            <a:ext cx="6095999" cy="2581507"/>
            <a:chOff x="1681768" y="771293"/>
            <a:chExt cx="6095999" cy="2581507"/>
          </a:xfrm>
        </p:grpSpPr>
        <p:sp>
          <p:nvSpPr>
            <p:cNvPr id="67" name="TextBox 66"/>
            <p:cNvSpPr txBox="1"/>
            <p:nvPr/>
          </p:nvSpPr>
          <p:spPr>
            <a:xfrm>
              <a:off x="1691295" y="771293"/>
              <a:ext cx="1251921" cy="461665"/>
            </a:xfrm>
            <a:prstGeom prst="rect">
              <a:avLst/>
            </a:prstGeom>
            <a:noFill/>
          </p:spPr>
          <p:txBody>
            <a:bodyPr wrap="square" rtlCol="0">
              <a:spAutoFit/>
            </a:bodyPr>
            <a:lstStyle/>
            <a:p>
              <a:r>
                <a:rPr lang="en-US" sz="2400" i="1">
                  <a:latin typeface="Arial Unicode MS" pitchFamily="34" charset="-128"/>
                  <a:ea typeface="Arial Unicode MS" pitchFamily="34" charset="-128"/>
                  <a:cs typeface="Arial Unicode MS" pitchFamily="34" charset="-128"/>
                </a:rPr>
                <a:t>Nguồn</a:t>
              </a:r>
            </a:p>
          </p:txBody>
        </p:sp>
        <p:sp>
          <p:nvSpPr>
            <p:cNvPr id="68" name="TextBox 67"/>
            <p:cNvSpPr txBox="1"/>
            <p:nvPr/>
          </p:nvSpPr>
          <p:spPr>
            <a:xfrm>
              <a:off x="6658608" y="793379"/>
              <a:ext cx="1085856" cy="461665"/>
            </a:xfrm>
            <a:prstGeom prst="rect">
              <a:avLst/>
            </a:prstGeom>
            <a:noFill/>
          </p:spPr>
          <p:txBody>
            <a:bodyPr wrap="square" rtlCol="0">
              <a:spAutoFit/>
            </a:bodyPr>
            <a:lstStyle/>
            <a:p>
              <a:pPr algn="ctr"/>
              <a:r>
                <a:rPr lang="en-US" sz="2400" i="1">
                  <a:latin typeface="Arial Unicode MS" pitchFamily="34" charset="-128"/>
                  <a:ea typeface="Arial Unicode MS" pitchFamily="34" charset="-128"/>
                  <a:cs typeface="Arial Unicode MS" pitchFamily="34" charset="-128"/>
                </a:rPr>
                <a:t>Đích</a:t>
              </a:r>
            </a:p>
          </p:txBody>
        </p:sp>
        <p:sp>
          <p:nvSpPr>
            <p:cNvPr id="5" name="Oval 4"/>
            <p:cNvSpPr/>
            <p:nvPr/>
          </p:nvSpPr>
          <p:spPr>
            <a:xfrm>
              <a:off x="1681768" y="1347776"/>
              <a:ext cx="1219200" cy="19288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6" name="Oval 5"/>
            <p:cNvSpPr/>
            <p:nvPr/>
          </p:nvSpPr>
          <p:spPr>
            <a:xfrm>
              <a:off x="6558567" y="1347776"/>
              <a:ext cx="1219200" cy="2005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cxnSp>
          <p:nvCxnSpPr>
            <p:cNvPr id="8" name="Straight Arrow Connector 7"/>
            <p:cNvCxnSpPr>
              <a:stCxn id="21" idx="6"/>
              <a:endCxn id="32" idx="2"/>
            </p:cNvCxnSpPr>
            <p:nvPr/>
          </p:nvCxnSpPr>
          <p:spPr>
            <a:xfrm>
              <a:off x="2529963" y="1672557"/>
              <a:ext cx="4485213" cy="1588"/>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337042" y="2033522"/>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21" name="Oval 20"/>
            <p:cNvSpPr/>
            <p:nvPr/>
          </p:nvSpPr>
          <p:spPr>
            <a:xfrm>
              <a:off x="2411430" y="1619240"/>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23" name="Oval 22"/>
            <p:cNvSpPr/>
            <p:nvPr/>
          </p:nvSpPr>
          <p:spPr>
            <a:xfrm>
              <a:off x="2261703" y="2379391"/>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26" name="Oval 25"/>
            <p:cNvSpPr/>
            <p:nvPr/>
          </p:nvSpPr>
          <p:spPr>
            <a:xfrm>
              <a:off x="7015176" y="2004946"/>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27" name="Oval 26"/>
            <p:cNvSpPr/>
            <p:nvPr/>
          </p:nvSpPr>
          <p:spPr>
            <a:xfrm>
              <a:off x="7015176" y="2430850"/>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63" name="TextBox 62"/>
            <p:cNvSpPr txBox="1"/>
            <p:nvPr/>
          </p:nvSpPr>
          <p:spPr>
            <a:xfrm>
              <a:off x="2038336" y="1438264"/>
              <a:ext cx="463582" cy="400110"/>
            </a:xfrm>
            <a:prstGeom prst="rect">
              <a:avLst/>
            </a:prstGeom>
            <a:noFill/>
          </p:spPr>
          <p:txBody>
            <a:bodyPr wrap="square" rtlCol="0">
              <a:spAutoFit/>
            </a:bodyPr>
            <a:lstStyle/>
            <a:p>
              <a:r>
                <a:rPr lang="en-US" sz="2000">
                  <a:solidFill>
                    <a:srgbClr val="0000CC"/>
                  </a:solidFill>
                  <a:latin typeface="Arial Unicode MS" pitchFamily="34" charset="-128"/>
                  <a:ea typeface="Arial Unicode MS" pitchFamily="34" charset="-128"/>
                  <a:cs typeface="Arial Unicode MS" pitchFamily="34" charset="-128"/>
                </a:rPr>
                <a:t>A</a:t>
              </a:r>
            </a:p>
          </p:txBody>
        </p:sp>
        <p:sp>
          <p:nvSpPr>
            <p:cNvPr id="64" name="TextBox 63"/>
            <p:cNvSpPr txBox="1"/>
            <p:nvPr/>
          </p:nvSpPr>
          <p:spPr>
            <a:xfrm>
              <a:off x="7091376" y="2252656"/>
              <a:ext cx="341760" cy="400110"/>
            </a:xfrm>
            <a:prstGeom prst="rect">
              <a:avLst/>
            </a:prstGeom>
            <a:noFill/>
          </p:spPr>
          <p:txBody>
            <a:bodyPr wrap="none" rtlCol="0">
              <a:spAutoFit/>
            </a:bodyPr>
            <a:lstStyle/>
            <a:p>
              <a:r>
                <a:rPr lang="en-US" sz="2000">
                  <a:solidFill>
                    <a:srgbClr val="FF0000"/>
                  </a:solidFill>
                  <a:latin typeface="Arial Unicode MS" pitchFamily="34" charset="-128"/>
                  <a:ea typeface="Arial Unicode MS" pitchFamily="34" charset="-128"/>
                  <a:cs typeface="Arial Unicode MS" pitchFamily="34" charset="-128"/>
                </a:rPr>
                <a:t>F</a:t>
              </a:r>
            </a:p>
          </p:txBody>
        </p:sp>
        <p:cxnSp>
          <p:nvCxnSpPr>
            <p:cNvPr id="71" name="Straight Arrow Connector 70"/>
            <p:cNvCxnSpPr>
              <a:stCxn id="23" idx="6"/>
              <a:endCxn id="27" idx="2"/>
            </p:cNvCxnSpPr>
            <p:nvPr/>
          </p:nvCxnSpPr>
          <p:spPr>
            <a:xfrm>
              <a:off x="2380236" y="2432708"/>
              <a:ext cx="4634940" cy="51459"/>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47848" y="1852546"/>
              <a:ext cx="370614" cy="400110"/>
            </a:xfrm>
            <a:prstGeom prst="rect">
              <a:avLst/>
            </a:prstGeom>
            <a:noFill/>
          </p:spPr>
          <p:txBody>
            <a:bodyPr wrap="none" rtlCol="0">
              <a:spAutoFit/>
            </a:bodyPr>
            <a:lstStyle/>
            <a:p>
              <a:r>
                <a:rPr lang="en-US" sz="2000">
                  <a:solidFill>
                    <a:srgbClr val="FF0000"/>
                  </a:solidFill>
                  <a:latin typeface="Arial Unicode MS" pitchFamily="34" charset="-128"/>
                  <a:ea typeface="Arial Unicode MS" pitchFamily="34" charset="-128"/>
                  <a:cs typeface="Arial Unicode MS" pitchFamily="34" charset="-128"/>
                </a:rPr>
                <a:t>C</a:t>
              </a:r>
            </a:p>
          </p:txBody>
        </p:sp>
        <p:sp>
          <p:nvSpPr>
            <p:cNvPr id="28" name="Oval 27"/>
            <p:cNvSpPr/>
            <p:nvPr/>
          </p:nvSpPr>
          <p:spPr>
            <a:xfrm>
              <a:off x="2309800" y="2779439"/>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32" name="Oval 31"/>
            <p:cNvSpPr/>
            <p:nvPr/>
          </p:nvSpPr>
          <p:spPr>
            <a:xfrm>
              <a:off x="7015176" y="1619240"/>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33" name="TextBox 32"/>
            <p:cNvSpPr txBox="1"/>
            <p:nvPr/>
          </p:nvSpPr>
          <p:spPr>
            <a:xfrm>
              <a:off x="7133709" y="1852546"/>
              <a:ext cx="370614" cy="400110"/>
            </a:xfrm>
            <a:prstGeom prst="rect">
              <a:avLst/>
            </a:prstGeom>
            <a:noFill/>
          </p:spPr>
          <p:txBody>
            <a:bodyPr wrap="none" rtlCol="0">
              <a:spAutoFit/>
            </a:bodyPr>
            <a:lstStyle/>
            <a:p>
              <a:r>
                <a:rPr lang="en-US" sz="2000">
                  <a:solidFill>
                    <a:srgbClr val="FF0000"/>
                  </a:solidFill>
                  <a:latin typeface="Arial Unicode MS" pitchFamily="34" charset="-128"/>
                  <a:ea typeface="Arial Unicode MS" pitchFamily="34" charset="-128"/>
                  <a:cs typeface="Arial Unicode MS" pitchFamily="34" charset="-128"/>
                </a:rPr>
                <a:t>D</a:t>
              </a:r>
            </a:p>
          </p:txBody>
        </p:sp>
        <p:sp>
          <p:nvSpPr>
            <p:cNvPr id="34" name="TextBox 33"/>
            <p:cNvSpPr txBox="1"/>
            <p:nvPr/>
          </p:nvSpPr>
          <p:spPr>
            <a:xfrm>
              <a:off x="1857360" y="2252656"/>
              <a:ext cx="356188" cy="400110"/>
            </a:xfrm>
            <a:prstGeom prst="rect">
              <a:avLst/>
            </a:prstGeom>
            <a:noFill/>
          </p:spPr>
          <p:txBody>
            <a:bodyPr wrap="none" rtlCol="0">
              <a:spAutoFit/>
            </a:bodyPr>
            <a:lstStyle/>
            <a:p>
              <a:r>
                <a:rPr lang="en-US" sz="2000">
                  <a:solidFill>
                    <a:srgbClr val="FF0000"/>
                  </a:solidFill>
                  <a:latin typeface="Arial Unicode MS" pitchFamily="34" charset="-128"/>
                  <a:ea typeface="Arial Unicode MS" pitchFamily="34" charset="-128"/>
                  <a:cs typeface="Arial Unicode MS" pitchFamily="34" charset="-128"/>
                </a:rPr>
                <a:t>E</a:t>
              </a:r>
            </a:p>
          </p:txBody>
        </p:sp>
        <p:sp>
          <p:nvSpPr>
            <p:cNvPr id="30" name="TextBox 29"/>
            <p:cNvSpPr txBox="1"/>
            <p:nvPr/>
          </p:nvSpPr>
          <p:spPr>
            <a:xfrm>
              <a:off x="7105664" y="1490594"/>
              <a:ext cx="463582" cy="400110"/>
            </a:xfrm>
            <a:prstGeom prst="rect">
              <a:avLst/>
            </a:prstGeom>
            <a:noFill/>
          </p:spPr>
          <p:txBody>
            <a:bodyPr wrap="square" rtlCol="0">
              <a:spAutoFit/>
            </a:bodyPr>
            <a:lstStyle/>
            <a:p>
              <a:r>
                <a:rPr lang="en-US" sz="2000">
                  <a:solidFill>
                    <a:srgbClr val="0000CC"/>
                  </a:solidFill>
                  <a:latin typeface="Arial Unicode MS" pitchFamily="34" charset="-128"/>
                  <a:ea typeface="Arial Unicode MS" pitchFamily="34" charset="-128"/>
                  <a:cs typeface="Arial Unicode MS" pitchFamily="34" charset="-128"/>
                </a:rPr>
                <a:t>B</a:t>
              </a:r>
            </a:p>
          </p:txBody>
        </p:sp>
        <p:sp>
          <p:nvSpPr>
            <p:cNvPr id="37" name="TextBox 36"/>
            <p:cNvSpPr txBox="1"/>
            <p:nvPr/>
          </p:nvSpPr>
          <p:spPr>
            <a:xfrm>
              <a:off x="1953612" y="2666938"/>
              <a:ext cx="383438" cy="400110"/>
            </a:xfrm>
            <a:prstGeom prst="rect">
              <a:avLst/>
            </a:prstGeom>
            <a:noFill/>
          </p:spPr>
          <p:txBody>
            <a:bodyPr wrap="none" rtlCol="0">
              <a:spAutoFit/>
            </a:bodyPr>
            <a:lstStyle/>
            <a:p>
              <a:r>
                <a:rPr lang="en-US" sz="2000">
                  <a:solidFill>
                    <a:srgbClr val="FF0000"/>
                  </a:solidFill>
                  <a:latin typeface="Arial Unicode MS" pitchFamily="34" charset="-128"/>
                  <a:ea typeface="Arial Unicode MS" pitchFamily="34" charset="-128"/>
                  <a:cs typeface="Arial Unicode MS" pitchFamily="34" charset="-128"/>
                </a:rPr>
                <a:t>G</a:t>
              </a:r>
            </a:p>
          </p:txBody>
        </p:sp>
        <p:sp>
          <p:nvSpPr>
            <p:cNvPr id="38" name="Oval 37"/>
            <p:cNvSpPr/>
            <p:nvPr/>
          </p:nvSpPr>
          <p:spPr>
            <a:xfrm>
              <a:off x="7015176" y="2817597"/>
              <a:ext cx="118533" cy="106633"/>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rial Unicode MS" pitchFamily="34" charset="-128"/>
                <a:ea typeface="Arial Unicode MS" pitchFamily="34" charset="-128"/>
                <a:cs typeface="Arial Unicode MS" pitchFamily="34" charset="-128"/>
              </a:endParaRPr>
            </a:p>
          </p:txBody>
        </p:sp>
        <p:sp>
          <p:nvSpPr>
            <p:cNvPr id="39" name="TextBox 38"/>
            <p:cNvSpPr txBox="1"/>
            <p:nvPr/>
          </p:nvSpPr>
          <p:spPr>
            <a:xfrm>
              <a:off x="7112223" y="2666938"/>
              <a:ext cx="383438" cy="400110"/>
            </a:xfrm>
            <a:prstGeom prst="rect">
              <a:avLst/>
            </a:prstGeom>
            <a:noFill/>
          </p:spPr>
          <p:txBody>
            <a:bodyPr wrap="none" rtlCol="0">
              <a:spAutoFit/>
            </a:bodyPr>
            <a:lstStyle/>
            <a:p>
              <a:r>
                <a:rPr lang="en-US" sz="2000">
                  <a:solidFill>
                    <a:srgbClr val="FF0000"/>
                  </a:solidFill>
                  <a:latin typeface="Arial Unicode MS" pitchFamily="34" charset="-128"/>
                  <a:ea typeface="Arial Unicode MS" pitchFamily="34" charset="-128"/>
                  <a:cs typeface="Arial Unicode MS" pitchFamily="34" charset="-128"/>
                </a:rPr>
                <a:t>G</a:t>
              </a:r>
            </a:p>
          </p:txBody>
        </p:sp>
        <p:cxnSp>
          <p:nvCxnSpPr>
            <p:cNvPr id="43" name="Straight Connector 42"/>
            <p:cNvCxnSpPr>
              <a:stCxn id="28" idx="7"/>
              <a:endCxn id="38" idx="0"/>
            </p:cNvCxnSpPr>
            <p:nvPr/>
          </p:nvCxnSpPr>
          <p:spPr>
            <a:xfrm rot="16200000" flipH="1">
              <a:off x="4731437" y="474592"/>
              <a:ext cx="22542" cy="466346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391024" y="2705096"/>
              <a:ext cx="543739" cy="523220"/>
            </a:xfrm>
            <a:prstGeom prst="rect">
              <a:avLst/>
            </a:prstGeom>
            <a:noFill/>
          </p:spPr>
          <p:txBody>
            <a:bodyPr wrap="none" rtlCol="0">
              <a:spAutoFit/>
            </a:bodyPr>
            <a:lstStyle/>
            <a:p>
              <a:r>
                <a:rPr lang="en-US" sz="2800"/>
                <a:t>==</a:t>
              </a:r>
            </a:p>
          </p:txBody>
        </p:sp>
        <p:sp>
          <p:nvSpPr>
            <p:cNvPr id="48" name="TextBox 47"/>
            <p:cNvSpPr txBox="1"/>
            <p:nvPr/>
          </p:nvSpPr>
          <p:spPr>
            <a:xfrm>
              <a:off x="4481512" y="2162168"/>
              <a:ext cx="370614" cy="523220"/>
            </a:xfrm>
            <a:prstGeom prst="rect">
              <a:avLst/>
            </a:prstGeom>
            <a:noFill/>
          </p:spPr>
          <p:txBody>
            <a:bodyPr wrap="none" rtlCol="0">
              <a:spAutoFit/>
            </a:bodyPr>
            <a:lstStyle/>
            <a:p>
              <a:r>
                <a:rPr lang="en-US" sz="2800"/>
                <a:t>X</a:t>
              </a:r>
            </a:p>
          </p:txBody>
        </p:sp>
      </p:grpSp>
      <p:sp>
        <p:nvSpPr>
          <p:cNvPr id="35" name="Slide Number Placeholder 34"/>
          <p:cNvSpPr>
            <a:spLocks noGrp="1"/>
          </p:cNvSpPr>
          <p:nvPr>
            <p:ph type="sldNum" sz="quarter" idx="4"/>
          </p:nvPr>
        </p:nvSpPr>
        <p:spPr/>
        <p:txBody>
          <a:bodyPr/>
          <a:lstStyle/>
          <a:p>
            <a:fld id="{B6F15528-21DE-4FAA-801E-634DDDAF4B2B}"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533400"/>
            <a:ext cx="8077200" cy="6100465"/>
            <a:chOff x="533400" y="533400"/>
            <a:chExt cx="8077200" cy="6100465"/>
          </a:xfrm>
        </p:grpSpPr>
        <p:sp>
          <p:nvSpPr>
            <p:cNvPr id="6" name="Title 1"/>
            <p:cNvSpPr txBox="1">
              <a:spLocks/>
            </p:cNvSpPr>
            <p:nvPr/>
          </p:nvSpPr>
          <p:spPr>
            <a:xfrm>
              <a:off x="533400" y="533400"/>
              <a:ext cx="8077200" cy="1295400"/>
            </a:xfrm>
            <a:prstGeom prst="rect">
              <a:avLst/>
            </a:prstGeom>
            <a:noFill/>
            <a:ln>
              <a:noFill/>
            </a:ln>
          </p:spPr>
          <p:txBody>
            <a:bodyPr anchor="ctr" anchorCtr="0"/>
            <a:lstStyle>
              <a:lvl1pPr>
                <a:defRPr sz="3200" b="1" i="0" baseline="0">
                  <a:solidFill>
                    <a:schemeClr val="bg1"/>
                  </a:solidFill>
                  <a:latin typeface="Arial Unicode MS" pitchFamily="34" charset="-128"/>
                  <a:ea typeface="Arial Unicode MS" pitchFamily="34" charset="-128"/>
                  <a:cs typeface="Arial Unicode MS" pitchFamily="34" charset="-128"/>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Đảm bảo chất lượng phần mềm</a:t>
              </a:r>
              <a:br>
                <a:rPr kumimoji="0" lang="en-US" sz="4000" b="1"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br>
              <a:r>
                <a:rPr kumimoji="0" lang="en-US" sz="4000" b="1" i="0" u="none" strike="noStrike" kern="1200" cap="none" spc="0" normalizeH="0" baseline="0" noProof="0">
                  <a:ln>
                    <a:noFill/>
                  </a:ln>
                  <a:solidFill>
                    <a:srgbClr val="FF0000"/>
                  </a:solidFill>
                  <a:effectLst/>
                  <a:uLnTx/>
                  <a:uFillTx/>
                  <a:latin typeface="Arial Unicode MS" pitchFamily="34" charset="-128"/>
                  <a:ea typeface="Arial Unicode MS" pitchFamily="34" charset="-128"/>
                  <a:cs typeface="Arial Unicode MS" pitchFamily="34" charset="-128"/>
                </a:rPr>
                <a:t>Software Quality Assurance</a:t>
              </a:r>
            </a:p>
          </p:txBody>
        </p:sp>
        <p:sp>
          <p:nvSpPr>
            <p:cNvPr id="7" name="Subtitle 2"/>
            <p:cNvSpPr txBox="1">
              <a:spLocks/>
            </p:cNvSpPr>
            <p:nvPr/>
          </p:nvSpPr>
          <p:spPr>
            <a:xfrm>
              <a:off x="533400" y="4191000"/>
              <a:ext cx="8001000" cy="1905000"/>
            </a:xfrm>
            <a:prstGeom prst="rect">
              <a:avLst/>
            </a:prstGeom>
          </p:spPr>
          <p:txBody>
            <a:bodyPr vert="horz" lIns="91440" tIns="45720" rIns="91440" bIns="45720" rtlCol="0" anchor="ctr">
              <a:noAutofit/>
            </a:bodyPr>
            <a:lstStyle>
              <a:lvl1pPr marL="0" indent="0" algn="l">
                <a:buNone/>
                <a:defRPr sz="2800" baseline="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Nguyễn Anh Hào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Khoa CNTT2, Học viện Công Nghệ BCVT Tp.HCM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nahao@ptithcm.edu.vn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0913609730</a:t>
              </a:r>
            </a:p>
          </p:txBody>
        </p:sp>
        <p:sp>
          <p:nvSpPr>
            <p:cNvPr id="8" name="TextBox 7"/>
            <p:cNvSpPr txBox="1"/>
            <p:nvPr/>
          </p:nvSpPr>
          <p:spPr>
            <a:xfrm>
              <a:off x="3581400" y="1905000"/>
              <a:ext cx="1518364" cy="584775"/>
            </a:xfrm>
            <a:prstGeom prst="rect">
              <a:avLst/>
            </a:prstGeom>
            <a:noFill/>
          </p:spPr>
          <p:txBody>
            <a:bodyPr wrap="none" rtlCol="0">
              <a:spAutoFit/>
            </a:bodyPr>
            <a:lstStyle/>
            <a:p>
              <a:r>
                <a:rPr lang="en-US" sz="3200">
                  <a:latin typeface="Arial Unicode MS" pitchFamily="34" charset="-128"/>
                  <a:ea typeface="Arial Unicode MS" pitchFamily="34" charset="-128"/>
                  <a:cs typeface="Arial Unicode MS" pitchFamily="34" charset="-128"/>
                  <a:sym typeface="Wingdings"/>
                </a:rPr>
                <a:t>  </a:t>
              </a:r>
              <a:endParaRPr lang="en-US" sz="3200">
                <a:latin typeface="Arial Unicode MS" pitchFamily="34" charset="-128"/>
                <a:ea typeface="Arial Unicode MS" pitchFamily="34" charset="-128"/>
                <a:cs typeface="Arial Unicode MS" pitchFamily="34" charset="-128"/>
              </a:endParaRPr>
            </a:p>
          </p:txBody>
        </p:sp>
        <p:sp>
          <p:nvSpPr>
            <p:cNvPr id="9" name="Rectangle 8"/>
            <p:cNvSpPr/>
            <p:nvPr/>
          </p:nvSpPr>
          <p:spPr>
            <a:xfrm>
              <a:off x="2895600" y="6172200"/>
              <a:ext cx="3471143" cy="461665"/>
            </a:xfrm>
            <a:prstGeom prst="rect">
              <a:avLst/>
            </a:prstGeom>
          </p:spPr>
          <p:txBody>
            <a:bodyPr wrap="none">
              <a:spAutoFit/>
            </a:bodyPr>
            <a:lstStyle/>
            <a:p>
              <a:pPr algn="ctr"/>
              <a:r>
                <a:rPr lang="en-US" sz="2400">
                  <a:latin typeface="Tahoma" pitchFamily="34" charset="0"/>
                  <a:ea typeface="Tahoma" pitchFamily="34" charset="0"/>
                  <a:cs typeface="Tahoma" pitchFamily="34" charset="0"/>
                </a:rPr>
                <a:t>Tài liệu môn học – 2019</a:t>
              </a:r>
            </a:p>
          </p:txBody>
        </p:sp>
        <p:sp>
          <p:nvSpPr>
            <p:cNvPr id="10" name="Rectangle 9"/>
            <p:cNvSpPr/>
            <p:nvPr/>
          </p:nvSpPr>
          <p:spPr>
            <a:xfrm>
              <a:off x="533400" y="2734270"/>
              <a:ext cx="8077200" cy="923330"/>
            </a:xfrm>
            <a:prstGeom prst="rect">
              <a:avLst/>
            </a:prstGeom>
            <a:noFill/>
          </p:spPr>
          <p:txBody>
            <a:bodyPr wrap="square" lIns="91440" tIns="45720" rIns="91440" bIns="45720">
              <a:spAutoFit/>
            </a:bodyPr>
            <a:lstStyle/>
            <a:p>
              <a:pPr algn="ctr"/>
              <a:r>
                <a:rPr lang="en-US" sz="5400" b="1">
                  <a:ln w="17780" cmpd="sng">
                    <a:solidFill>
                      <a:srgbClr val="FFFFFF"/>
                    </a:solidFill>
                    <a:prstDash val="solid"/>
                    <a:miter lim="800000"/>
                  </a:ln>
                  <a:solidFill>
                    <a:srgbClr val="996633"/>
                  </a:solidFill>
                  <a:effectLst>
                    <a:outerShdw blurRad="50800" algn="tl" rotWithShape="0">
                      <a:srgbClr val="000000"/>
                    </a:outerShdw>
                  </a:effectLst>
                </a:rPr>
                <a:t>4.Traceability</a:t>
              </a:r>
              <a:endParaRPr lang="en-US" sz="5400" b="1" cap="none" spc="0">
                <a:ln w="17780" cmpd="sng">
                  <a:solidFill>
                    <a:srgbClr val="FFFFFF"/>
                  </a:solidFill>
                  <a:prstDash val="solid"/>
                  <a:miter lim="800000"/>
                </a:ln>
                <a:solidFill>
                  <a:srgbClr val="996633"/>
                </a:solidFill>
                <a:effectLst>
                  <a:outerShdw blurRad="50800" algn="tl" rotWithShape="0">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chính</a:t>
            </a:r>
          </a:p>
        </p:txBody>
      </p:sp>
      <p:sp>
        <p:nvSpPr>
          <p:cNvPr id="3" name="Content Placeholder 2"/>
          <p:cNvSpPr>
            <a:spLocks noGrp="1"/>
          </p:cNvSpPr>
          <p:nvPr>
            <p:ph idx="1"/>
          </p:nvPr>
        </p:nvSpPr>
        <p:spPr>
          <a:xfrm>
            <a:off x="0" y="609600"/>
            <a:ext cx="9144000" cy="6248400"/>
          </a:xfrm>
        </p:spPr>
        <p:txBody>
          <a:bodyPr/>
          <a:lstStyle/>
          <a:p>
            <a:r>
              <a:rPr lang="en-US">
                <a:effectLst>
                  <a:outerShdw blurRad="38100" dist="38100" dir="2700000" algn="tl">
                    <a:srgbClr val="000000">
                      <a:alpha val="43137"/>
                    </a:srgbClr>
                  </a:outerShdw>
                </a:effectLst>
              </a:rPr>
              <a:t>Vết</a:t>
            </a:r>
            <a:r>
              <a:rPr lang="en-US"/>
              <a:t> (</a:t>
            </a:r>
            <a:r>
              <a:rPr lang="en-US">
                <a:solidFill>
                  <a:srgbClr val="FF0000"/>
                </a:solidFill>
                <a:effectLst>
                  <a:outerShdw blurRad="38100" dist="38100" dir="2700000" algn="tl">
                    <a:srgbClr val="000000">
                      <a:alpha val="43137"/>
                    </a:srgbClr>
                  </a:outerShdw>
                </a:effectLst>
              </a:rPr>
              <a:t>trace</a:t>
            </a:r>
            <a:r>
              <a:rPr lang="en-US"/>
              <a:t>): quan hệ giữa các nội dung đặc tả.</a:t>
            </a:r>
          </a:p>
          <a:p>
            <a:r>
              <a:rPr lang="en-US"/>
              <a:t>Dò vết, để phát hiện và loại bỏ mâu thuẩn trong các tài liệu, đảm bảo cho tính nhất quán (consistency) của các đặc tả thể hiện trong một và nhiều hồ sơ khác nhau trong các công đoạn (nhận biết yêu cầu, phân tích, thiết kế, source, test, cài đặt,…).</a:t>
            </a:r>
          </a:p>
          <a:p>
            <a:r>
              <a:rPr lang="en-US"/>
              <a:t>Dò vết là hành động cơ bản làm cơ sở cho việc chứng minh cách làm đúng/sai hoặc sản phẩm thỏa/không thỏa yêu cầu sử dụng.</a:t>
            </a:r>
          </a:p>
          <a:p>
            <a:r>
              <a:rPr lang="en-US"/>
              <a:t>Vì vậy, các tài liệu đặc tả phải có </a:t>
            </a:r>
            <a:r>
              <a:rPr lang="en-US">
                <a:effectLst>
                  <a:outerShdw blurRad="38100" dist="38100" dir="2700000" algn="tl">
                    <a:srgbClr val="000000">
                      <a:alpha val="43137"/>
                    </a:srgbClr>
                  </a:outerShdw>
                </a:effectLst>
              </a:rPr>
              <a:t>khả năng để dò vết </a:t>
            </a:r>
            <a:r>
              <a:rPr lang="en-US"/>
              <a:t>(</a:t>
            </a:r>
            <a:r>
              <a:rPr lang="en-US">
                <a:solidFill>
                  <a:srgbClr val="FF0000"/>
                </a:solidFill>
                <a:effectLst>
                  <a:outerShdw blurRad="38100" dist="38100" dir="2700000" algn="tl">
                    <a:srgbClr val="000000">
                      <a:alpha val="43137"/>
                    </a:srgbClr>
                  </a:outerShdw>
                </a:effectLst>
              </a:rPr>
              <a:t>traceability</a:t>
            </a:r>
            <a:r>
              <a:rPr lang="en-US"/>
              <a:t>) là đặc điểm được yêu cầu của các chuẩn chất lượng cho PM.</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t>Trace</a:t>
            </a:r>
          </a:p>
        </p:txBody>
      </p:sp>
      <p:sp>
        <p:nvSpPr>
          <p:cNvPr id="3" name="Content Placeholder 2"/>
          <p:cNvSpPr>
            <a:spLocks noGrp="1"/>
          </p:cNvSpPr>
          <p:nvPr>
            <p:ph idx="4294967295"/>
          </p:nvPr>
        </p:nvSpPr>
        <p:spPr>
          <a:xfrm>
            <a:off x="0" y="685800"/>
            <a:ext cx="9144000" cy="6172200"/>
          </a:xfrm>
          <a:prstGeom prst="rect">
            <a:avLst/>
          </a:prstGeom>
        </p:spPr>
        <p:txBody>
          <a:bodyPr>
            <a:normAutofit/>
          </a:bodyPr>
          <a:lstStyle/>
          <a:p>
            <a:r>
              <a:rPr lang="en-US" sz="2600" b="1"/>
              <a:t>IEEE 610.12-1990</a:t>
            </a:r>
            <a:r>
              <a:rPr lang="en-US" sz="2600"/>
              <a:t>: </a:t>
            </a:r>
            <a:r>
              <a:rPr lang="en-US" sz="2600" i="1"/>
              <a:t>The  degree  to  which  a  relationship  can  be  established  between  two  or more  </a:t>
            </a:r>
            <a:r>
              <a:rPr lang="en-US" sz="2600" i="1">
                <a:solidFill>
                  <a:srgbClr val="FF0000"/>
                </a:solidFill>
              </a:rPr>
              <a:t>products  of  the  development  process</a:t>
            </a:r>
            <a:r>
              <a:rPr lang="en-US" sz="2600" i="1"/>
              <a:t>;  for  example,  the  degree  to which  the  requirements  and  design  of  a  given  software  component  match</a:t>
            </a:r>
            <a:r>
              <a:rPr lang="en-US" sz="2600"/>
              <a:t>.</a:t>
            </a:r>
          </a:p>
          <a:p>
            <a:r>
              <a:rPr lang="en-US" b="1">
                <a:solidFill>
                  <a:srgbClr val="FF0000"/>
                </a:solidFill>
              </a:rPr>
              <a:t>Vết</a:t>
            </a:r>
            <a:r>
              <a:rPr lang="en-US"/>
              <a:t>: là một mối quan hệ giữa một đặc tả đã biết với một số đặc tả khác có</a:t>
            </a:r>
            <a:r>
              <a:rPr lang="en-US">
                <a:solidFill>
                  <a:srgbClr val="FF0000"/>
                </a:solidFill>
              </a:rPr>
              <a:t> liên quan mật thiết theo cách làm phần mềm</a:t>
            </a:r>
            <a:endParaRPr lang="en-US"/>
          </a:p>
          <a:p>
            <a:pPr lvl="1"/>
            <a:r>
              <a:rPr lang="en-US"/>
              <a:t>vd: giải thuật (l</a:t>
            </a:r>
            <a:r>
              <a:rPr lang="en-US">
                <a:solidFill>
                  <a:srgbClr val="0000CC"/>
                </a:solidFill>
              </a:rPr>
              <a:t>à một đặc tả trong bản thiết kế</a:t>
            </a:r>
            <a:r>
              <a:rPr lang="en-US"/>
              <a:t>) được đưa ra như là giải pháp để thỏa mãn cho một chức năng được yêu cầu (</a:t>
            </a:r>
            <a:r>
              <a:rPr lang="en-US">
                <a:solidFill>
                  <a:srgbClr val="0000CC"/>
                </a:solidFill>
              </a:rPr>
              <a:t>là một đặc tả trong bản phân tích</a:t>
            </a:r>
            <a:r>
              <a:rPr lang="en-US"/>
              <a:t>); và giải thuật này cũng là yêu cầu bắt buộc phải tuân thủ trong source code.</a:t>
            </a:r>
          </a:p>
          <a:p>
            <a:pPr lvl="1"/>
            <a:r>
              <a:rPr lang="en-US"/>
              <a:t>Mức độ phù hợp = mức độ thỏa mãn của yêu cầu</a:t>
            </a:r>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t>Ví dụ: Open Account usecase </a:t>
            </a:r>
          </a:p>
        </p:txBody>
      </p:sp>
      <p:grpSp>
        <p:nvGrpSpPr>
          <p:cNvPr id="3" name="Group 47"/>
          <p:cNvGrpSpPr/>
          <p:nvPr/>
        </p:nvGrpSpPr>
        <p:grpSpPr>
          <a:xfrm>
            <a:off x="409546" y="985824"/>
            <a:ext cx="8440394" cy="5338793"/>
            <a:chOff x="500034" y="1184719"/>
            <a:chExt cx="8103205" cy="4994677"/>
          </a:xfrm>
        </p:grpSpPr>
        <p:sp>
          <p:nvSpPr>
            <p:cNvPr id="5" name="Text Box 22"/>
            <p:cNvSpPr txBox="1">
              <a:spLocks noChangeArrowheads="1"/>
            </p:cNvSpPr>
            <p:nvPr/>
          </p:nvSpPr>
          <p:spPr bwMode="auto">
            <a:xfrm>
              <a:off x="749431" y="2241833"/>
              <a:ext cx="607859" cy="430887"/>
            </a:xfrm>
            <a:prstGeom prst="rect">
              <a:avLst/>
            </a:prstGeom>
            <a:noFill/>
            <a:ln w="9525">
              <a:noFill/>
              <a:miter lim="800000"/>
              <a:headEnd/>
              <a:tailEnd/>
            </a:ln>
          </p:spPr>
          <p:txBody>
            <a:bodyPr wrap="none">
              <a:spAutoFit/>
            </a:bodyPr>
            <a:lstStyle/>
            <a:p>
              <a:r>
                <a:rPr lang="en-US" sz="2200"/>
                <a:t>BM</a:t>
              </a:r>
            </a:p>
          </p:txBody>
        </p:sp>
        <p:grpSp>
          <p:nvGrpSpPr>
            <p:cNvPr id="4" name="Group 36"/>
            <p:cNvGrpSpPr>
              <a:grpSpLocks/>
            </p:cNvGrpSpPr>
            <p:nvPr/>
          </p:nvGrpSpPr>
          <p:grpSpPr bwMode="auto">
            <a:xfrm>
              <a:off x="963888" y="1545214"/>
              <a:ext cx="215699" cy="623230"/>
              <a:chOff x="476" y="1706"/>
              <a:chExt cx="181" cy="590"/>
            </a:xfrm>
          </p:grpSpPr>
          <p:sp>
            <p:nvSpPr>
              <p:cNvPr id="16" name="Oval 37"/>
              <p:cNvSpPr>
                <a:spLocks noChangeArrowheads="1"/>
              </p:cNvSpPr>
              <p:nvPr/>
            </p:nvSpPr>
            <p:spPr bwMode="auto">
              <a:xfrm>
                <a:off x="476" y="1706"/>
                <a:ext cx="181" cy="182"/>
              </a:xfrm>
              <a:prstGeom prst="ellipse">
                <a:avLst/>
              </a:prstGeom>
              <a:noFill/>
              <a:ln w="19050">
                <a:solidFill>
                  <a:schemeClr val="tx1"/>
                </a:solidFill>
                <a:round/>
                <a:headEnd/>
                <a:tailEnd/>
              </a:ln>
            </p:spPr>
            <p:txBody>
              <a:bodyPr wrap="none" anchor="ctr"/>
              <a:lstStyle/>
              <a:p>
                <a:endParaRPr lang="en-US"/>
              </a:p>
            </p:txBody>
          </p:sp>
          <p:sp>
            <p:nvSpPr>
              <p:cNvPr id="17" name="Line 38"/>
              <p:cNvSpPr>
                <a:spLocks noChangeShapeType="1"/>
              </p:cNvSpPr>
              <p:nvPr/>
            </p:nvSpPr>
            <p:spPr bwMode="auto">
              <a:xfrm>
                <a:off x="567" y="1888"/>
                <a:ext cx="0" cy="272"/>
              </a:xfrm>
              <a:prstGeom prst="line">
                <a:avLst/>
              </a:prstGeom>
              <a:noFill/>
              <a:ln w="19050">
                <a:solidFill>
                  <a:schemeClr val="tx1"/>
                </a:solidFill>
                <a:round/>
                <a:headEnd/>
                <a:tailEnd/>
              </a:ln>
            </p:spPr>
            <p:txBody>
              <a:bodyPr/>
              <a:lstStyle/>
              <a:p>
                <a:endParaRPr lang="en-US"/>
              </a:p>
            </p:txBody>
          </p:sp>
          <p:sp>
            <p:nvSpPr>
              <p:cNvPr id="18" name="Line 39"/>
              <p:cNvSpPr>
                <a:spLocks noChangeShapeType="1"/>
              </p:cNvSpPr>
              <p:nvPr/>
            </p:nvSpPr>
            <p:spPr bwMode="auto">
              <a:xfrm>
                <a:off x="476" y="1979"/>
                <a:ext cx="181" cy="0"/>
              </a:xfrm>
              <a:prstGeom prst="line">
                <a:avLst/>
              </a:prstGeom>
              <a:noFill/>
              <a:ln w="19050">
                <a:solidFill>
                  <a:schemeClr val="tx1"/>
                </a:solidFill>
                <a:round/>
                <a:headEnd/>
                <a:tailEnd/>
              </a:ln>
            </p:spPr>
            <p:txBody>
              <a:bodyPr/>
              <a:lstStyle/>
              <a:p>
                <a:endParaRPr lang="en-US"/>
              </a:p>
            </p:txBody>
          </p:sp>
          <p:sp>
            <p:nvSpPr>
              <p:cNvPr id="19" name="Line 40"/>
              <p:cNvSpPr>
                <a:spLocks noChangeShapeType="1"/>
              </p:cNvSpPr>
              <p:nvPr/>
            </p:nvSpPr>
            <p:spPr bwMode="auto">
              <a:xfrm flipH="1">
                <a:off x="476" y="2160"/>
                <a:ext cx="91" cy="136"/>
              </a:xfrm>
              <a:prstGeom prst="line">
                <a:avLst/>
              </a:prstGeom>
              <a:noFill/>
              <a:ln w="19050">
                <a:solidFill>
                  <a:schemeClr val="tx1"/>
                </a:solidFill>
                <a:round/>
                <a:headEnd/>
                <a:tailEnd/>
              </a:ln>
            </p:spPr>
            <p:txBody>
              <a:bodyPr/>
              <a:lstStyle/>
              <a:p>
                <a:endParaRPr lang="en-US"/>
              </a:p>
            </p:txBody>
          </p:sp>
          <p:sp>
            <p:nvSpPr>
              <p:cNvPr id="20" name="Line 41"/>
              <p:cNvSpPr>
                <a:spLocks noChangeShapeType="1"/>
              </p:cNvSpPr>
              <p:nvPr/>
            </p:nvSpPr>
            <p:spPr bwMode="auto">
              <a:xfrm>
                <a:off x="567" y="2160"/>
                <a:ext cx="90" cy="136"/>
              </a:xfrm>
              <a:prstGeom prst="line">
                <a:avLst/>
              </a:prstGeom>
              <a:noFill/>
              <a:ln w="19050">
                <a:solidFill>
                  <a:schemeClr val="tx1"/>
                </a:solidFill>
                <a:round/>
                <a:headEnd/>
                <a:tailEnd/>
              </a:ln>
            </p:spPr>
            <p:txBody>
              <a:bodyPr/>
              <a:lstStyle/>
              <a:p>
                <a:endParaRPr lang="en-US"/>
              </a:p>
            </p:txBody>
          </p:sp>
        </p:grpSp>
        <p:sp>
          <p:nvSpPr>
            <p:cNvPr id="15" name="Rectangle 42"/>
            <p:cNvSpPr>
              <a:spLocks noChangeArrowheads="1"/>
            </p:cNvSpPr>
            <p:nvPr/>
          </p:nvSpPr>
          <p:spPr bwMode="auto">
            <a:xfrm>
              <a:off x="857224" y="1465990"/>
              <a:ext cx="430213" cy="766890"/>
            </a:xfrm>
            <a:prstGeom prst="rect">
              <a:avLst/>
            </a:prstGeom>
            <a:noFill/>
            <a:ln w="9525">
              <a:noFill/>
              <a:miter lim="800000"/>
              <a:headEnd/>
              <a:tailEnd/>
            </a:ln>
          </p:spPr>
          <p:txBody>
            <a:bodyPr wrap="none" anchor="ctr"/>
            <a:lstStyle/>
            <a:p>
              <a:endParaRPr lang="en-US"/>
            </a:p>
          </p:txBody>
        </p:sp>
        <p:sp>
          <p:nvSpPr>
            <p:cNvPr id="7" name="Oval 4"/>
            <p:cNvSpPr>
              <a:spLocks noChangeArrowheads="1"/>
            </p:cNvSpPr>
            <p:nvPr/>
          </p:nvSpPr>
          <p:spPr bwMode="auto">
            <a:xfrm>
              <a:off x="3695718" y="1613745"/>
              <a:ext cx="1182688" cy="441633"/>
            </a:xfrm>
            <a:prstGeom prst="ellipse">
              <a:avLst/>
            </a:prstGeom>
            <a:solidFill>
              <a:srgbClr val="FFFFCC"/>
            </a:solidFill>
            <a:ln w="19050">
              <a:solidFill>
                <a:srgbClr val="FF0000"/>
              </a:solidFill>
              <a:round/>
              <a:headEnd/>
              <a:tailEnd/>
            </a:ln>
          </p:spPr>
          <p:txBody>
            <a:bodyPr wrap="none" anchor="ctr"/>
            <a:lstStyle/>
            <a:p>
              <a:endParaRPr lang="en-US"/>
            </a:p>
          </p:txBody>
        </p:sp>
        <p:sp>
          <p:nvSpPr>
            <p:cNvPr id="8" name="Text Box 7"/>
            <p:cNvSpPr txBox="1">
              <a:spLocks noChangeArrowheads="1"/>
            </p:cNvSpPr>
            <p:nvPr/>
          </p:nvSpPr>
          <p:spPr bwMode="auto">
            <a:xfrm>
              <a:off x="3277793" y="1184719"/>
              <a:ext cx="2000264" cy="374321"/>
            </a:xfrm>
            <a:prstGeom prst="rect">
              <a:avLst/>
            </a:prstGeom>
            <a:solidFill>
              <a:schemeClr val="bg1">
                <a:lumMod val="95000"/>
              </a:schemeClr>
            </a:solidFill>
            <a:ln w="9525">
              <a:noFill/>
              <a:miter lim="800000"/>
              <a:headEnd/>
              <a:tailEnd/>
            </a:ln>
          </p:spPr>
          <p:txBody>
            <a:bodyPr wrap="square">
              <a:spAutoFit/>
            </a:bodyPr>
            <a:lstStyle/>
            <a:p>
              <a:pPr algn="ctr"/>
              <a:r>
                <a:rPr lang="en-US" sz="2000" b="1">
                  <a:solidFill>
                    <a:srgbClr val="FF0000"/>
                  </a:solidFill>
                  <a:latin typeface="Arial Unicode MS" pitchFamily="34" charset="-128"/>
                  <a:ea typeface="Arial Unicode MS" pitchFamily="34" charset="-128"/>
                  <a:cs typeface="Arial Unicode MS" pitchFamily="34" charset="-128"/>
                </a:rPr>
                <a:t>Open Account</a:t>
              </a:r>
            </a:p>
          </p:txBody>
        </p:sp>
        <p:cxnSp>
          <p:nvCxnSpPr>
            <p:cNvPr id="9" name="AutoShape 58"/>
            <p:cNvCxnSpPr>
              <a:cxnSpLocks noChangeShapeType="1"/>
              <a:stCxn id="7" idx="2"/>
              <a:endCxn id="18" idx="1"/>
            </p:cNvCxnSpPr>
            <p:nvPr/>
          </p:nvCxnSpPr>
          <p:spPr bwMode="auto">
            <a:xfrm rot="10800000">
              <a:off x="1179588" y="1833590"/>
              <a:ext cx="2516131" cy="972"/>
            </a:xfrm>
            <a:prstGeom prst="straightConnector1">
              <a:avLst/>
            </a:prstGeom>
            <a:noFill/>
            <a:ln w="9525">
              <a:solidFill>
                <a:schemeClr val="tx1"/>
              </a:solidFill>
              <a:round/>
              <a:headEnd/>
              <a:tailEnd/>
            </a:ln>
          </p:spPr>
        </p:cxnSp>
        <p:sp>
          <p:nvSpPr>
            <p:cNvPr id="10" name="Oval 4"/>
            <p:cNvSpPr>
              <a:spLocks noChangeArrowheads="1"/>
            </p:cNvSpPr>
            <p:nvPr/>
          </p:nvSpPr>
          <p:spPr bwMode="auto">
            <a:xfrm>
              <a:off x="6961212" y="3929066"/>
              <a:ext cx="1182688" cy="441633"/>
            </a:xfrm>
            <a:prstGeom prst="ellipse">
              <a:avLst/>
            </a:prstGeom>
            <a:noFill/>
            <a:ln w="19050">
              <a:solidFill>
                <a:srgbClr val="FF0000"/>
              </a:solidFill>
              <a:round/>
              <a:headEnd/>
              <a:tailEnd/>
            </a:ln>
          </p:spPr>
          <p:txBody>
            <a:bodyPr wrap="none" anchor="ctr"/>
            <a:lstStyle/>
            <a:p>
              <a:endParaRPr lang="en-US"/>
            </a:p>
          </p:txBody>
        </p:sp>
        <p:cxnSp>
          <p:nvCxnSpPr>
            <p:cNvPr id="12" name="Straight Arrow Connector 11"/>
            <p:cNvCxnSpPr>
              <a:stCxn id="10" idx="1"/>
              <a:endCxn id="7" idx="5"/>
            </p:cNvCxnSpPr>
            <p:nvPr/>
          </p:nvCxnSpPr>
          <p:spPr>
            <a:xfrm rot="16200000" flipV="1">
              <a:off x="4918289" y="1777618"/>
              <a:ext cx="2003040" cy="2429208"/>
            </a:xfrm>
            <a:prstGeom prst="straightConnector1">
              <a:avLst/>
            </a:prstGeom>
            <a:ln w="19050">
              <a:solidFill>
                <a:srgbClr val="060402"/>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400000">
              <a:off x="5215306" y="2602514"/>
              <a:ext cx="1569660" cy="369332"/>
            </a:xfrm>
            <a:prstGeom prst="rect">
              <a:avLst/>
            </a:prstGeom>
            <a:noFill/>
          </p:spPr>
          <p:txBody>
            <a:bodyPr wrap="none" rtlCol="0">
              <a:spAutoFit/>
            </a:bodyPr>
            <a:lstStyle/>
            <a:p>
              <a:r>
                <a:rPr lang="en-US"/>
                <a:t>&lt;&lt;includes&gt;&gt;</a:t>
              </a:r>
            </a:p>
          </p:txBody>
        </p:sp>
        <p:sp>
          <p:nvSpPr>
            <p:cNvPr id="21" name="Oval 4"/>
            <p:cNvSpPr>
              <a:spLocks noChangeArrowheads="1"/>
            </p:cNvSpPr>
            <p:nvPr/>
          </p:nvSpPr>
          <p:spPr bwMode="auto">
            <a:xfrm>
              <a:off x="784415" y="3028890"/>
              <a:ext cx="1182688" cy="441633"/>
            </a:xfrm>
            <a:prstGeom prst="ellipse">
              <a:avLst/>
            </a:prstGeom>
            <a:noFill/>
            <a:ln w="19050">
              <a:solidFill>
                <a:srgbClr val="FF0000"/>
              </a:solidFill>
              <a:round/>
              <a:headEnd/>
              <a:tailEnd/>
            </a:ln>
          </p:spPr>
          <p:txBody>
            <a:bodyPr wrap="none" anchor="ctr"/>
            <a:lstStyle/>
            <a:p>
              <a:endParaRPr lang="en-US"/>
            </a:p>
          </p:txBody>
        </p:sp>
        <p:sp>
          <p:nvSpPr>
            <p:cNvPr id="23" name="Oval 4"/>
            <p:cNvSpPr>
              <a:spLocks noChangeArrowheads="1"/>
            </p:cNvSpPr>
            <p:nvPr/>
          </p:nvSpPr>
          <p:spPr bwMode="auto">
            <a:xfrm>
              <a:off x="2650399" y="3929066"/>
              <a:ext cx="1182688" cy="441633"/>
            </a:xfrm>
            <a:prstGeom prst="ellipse">
              <a:avLst/>
            </a:prstGeom>
            <a:noFill/>
            <a:ln w="19050">
              <a:solidFill>
                <a:srgbClr val="FF0000"/>
              </a:solidFill>
              <a:round/>
              <a:headEnd/>
              <a:tailEnd/>
            </a:ln>
          </p:spPr>
          <p:txBody>
            <a:bodyPr wrap="none" anchor="ctr"/>
            <a:lstStyle/>
            <a:p>
              <a:endParaRPr lang="en-US"/>
            </a:p>
          </p:txBody>
        </p:sp>
        <p:sp>
          <p:nvSpPr>
            <p:cNvPr id="25" name="Oval 4"/>
            <p:cNvSpPr>
              <a:spLocks noChangeArrowheads="1"/>
            </p:cNvSpPr>
            <p:nvPr/>
          </p:nvSpPr>
          <p:spPr bwMode="auto">
            <a:xfrm>
              <a:off x="7358082" y="1671568"/>
              <a:ext cx="1182688" cy="441633"/>
            </a:xfrm>
            <a:prstGeom prst="ellipse">
              <a:avLst/>
            </a:prstGeom>
            <a:noFill/>
            <a:ln w="19050">
              <a:solidFill>
                <a:srgbClr val="FF0000"/>
              </a:solidFill>
              <a:round/>
              <a:headEnd/>
              <a:tailEnd/>
            </a:ln>
          </p:spPr>
          <p:txBody>
            <a:bodyPr wrap="none" anchor="ctr"/>
            <a:lstStyle/>
            <a:p>
              <a:endParaRPr lang="en-US"/>
            </a:p>
          </p:txBody>
        </p:sp>
        <p:sp>
          <p:nvSpPr>
            <p:cNvPr id="27" name="Oval 4"/>
            <p:cNvSpPr>
              <a:spLocks noChangeArrowheads="1"/>
            </p:cNvSpPr>
            <p:nvPr/>
          </p:nvSpPr>
          <p:spPr bwMode="auto">
            <a:xfrm>
              <a:off x="4714876" y="3929066"/>
              <a:ext cx="1182688" cy="441633"/>
            </a:xfrm>
            <a:prstGeom prst="ellipse">
              <a:avLst/>
            </a:prstGeom>
            <a:noFill/>
            <a:ln w="19050">
              <a:solidFill>
                <a:srgbClr val="FF0000"/>
              </a:solidFill>
              <a:prstDash val="dash"/>
              <a:round/>
              <a:headEnd/>
              <a:tailEnd/>
            </a:ln>
          </p:spPr>
          <p:txBody>
            <a:bodyPr wrap="none" anchor="ctr"/>
            <a:lstStyle/>
            <a:p>
              <a:endParaRPr lang="en-US"/>
            </a:p>
          </p:txBody>
        </p:sp>
        <p:cxnSp>
          <p:nvCxnSpPr>
            <p:cNvPr id="29" name="Straight Arrow Connector 28"/>
            <p:cNvCxnSpPr>
              <a:stCxn id="7" idx="3"/>
              <a:endCxn id="21" idx="7"/>
            </p:cNvCxnSpPr>
            <p:nvPr/>
          </p:nvCxnSpPr>
          <p:spPr>
            <a:xfrm rot="5400000">
              <a:off x="2279979" y="1504626"/>
              <a:ext cx="1102864" cy="2075017"/>
            </a:xfrm>
            <a:prstGeom prst="straightConnector1">
              <a:avLst/>
            </a:prstGeom>
            <a:ln w="19050">
              <a:solidFill>
                <a:srgbClr val="06040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4"/>
              <a:endCxn id="23" idx="0"/>
            </p:cNvCxnSpPr>
            <p:nvPr/>
          </p:nvCxnSpPr>
          <p:spPr>
            <a:xfrm rot="5400000">
              <a:off x="2827559" y="2469563"/>
              <a:ext cx="1873688" cy="1045319"/>
            </a:xfrm>
            <a:prstGeom prst="straightConnector1">
              <a:avLst/>
            </a:prstGeom>
            <a:ln w="19050">
              <a:solidFill>
                <a:srgbClr val="06040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4"/>
              <a:endCxn id="27" idx="0"/>
            </p:cNvCxnSpPr>
            <p:nvPr/>
          </p:nvCxnSpPr>
          <p:spPr>
            <a:xfrm rot="16200000" flipH="1">
              <a:off x="3859797" y="2482643"/>
              <a:ext cx="1873688" cy="1019158"/>
            </a:xfrm>
            <a:prstGeom prst="straightConnector1">
              <a:avLst/>
            </a:prstGeom>
            <a:ln w="19050">
              <a:solidFill>
                <a:srgbClr val="06040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6"/>
              <a:endCxn id="25" idx="2"/>
            </p:cNvCxnSpPr>
            <p:nvPr/>
          </p:nvCxnSpPr>
          <p:spPr>
            <a:xfrm>
              <a:off x="4878406" y="1834562"/>
              <a:ext cx="2479676" cy="57823"/>
            </a:xfrm>
            <a:prstGeom prst="straightConnector1">
              <a:avLst/>
            </a:prstGeom>
            <a:ln w="19050">
              <a:solidFill>
                <a:srgbClr val="060402"/>
              </a:solidFill>
              <a:tailEnd type="arrow" w="lg" len="lg"/>
            </a:ln>
          </p:spPr>
          <p:style>
            <a:lnRef idx="1">
              <a:schemeClr val="accent1"/>
            </a:lnRef>
            <a:fillRef idx="0">
              <a:schemeClr val="accent1"/>
            </a:fillRef>
            <a:effectRef idx="0">
              <a:schemeClr val="accent1"/>
            </a:effectRef>
            <a:fontRef idx="minor">
              <a:schemeClr val="tx1"/>
            </a:fontRef>
          </p:style>
        </p:cxnSp>
        <p:sp>
          <p:nvSpPr>
            <p:cNvPr id="41" name="Rectangle 69"/>
            <p:cNvSpPr>
              <a:spLocks noChangeArrowheads="1"/>
            </p:cNvSpPr>
            <p:nvPr/>
          </p:nvSpPr>
          <p:spPr bwMode="auto">
            <a:xfrm>
              <a:off x="857224" y="4572008"/>
              <a:ext cx="1000132" cy="464380"/>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CM</a:t>
              </a:r>
            </a:p>
          </p:txBody>
        </p:sp>
        <p:sp>
          <p:nvSpPr>
            <p:cNvPr id="42" name="Rectangle 69"/>
            <p:cNvSpPr>
              <a:spLocks noChangeArrowheads="1"/>
            </p:cNvSpPr>
            <p:nvPr/>
          </p:nvSpPr>
          <p:spPr bwMode="auto">
            <a:xfrm>
              <a:off x="4643438" y="5715016"/>
              <a:ext cx="1071570" cy="464380"/>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AM</a:t>
              </a:r>
            </a:p>
          </p:txBody>
        </p:sp>
        <p:sp>
          <p:nvSpPr>
            <p:cNvPr id="43" name="Rectangle 69"/>
            <p:cNvSpPr>
              <a:spLocks noChangeArrowheads="1"/>
            </p:cNvSpPr>
            <p:nvPr/>
          </p:nvSpPr>
          <p:spPr bwMode="auto">
            <a:xfrm>
              <a:off x="7429520" y="3036058"/>
              <a:ext cx="1071570" cy="464380"/>
            </a:xfrm>
            <a:prstGeom prst="rect">
              <a:avLst/>
            </a:prstGeom>
            <a:solidFill>
              <a:srgbClr val="00B0F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a:t>DB</a:t>
              </a:r>
            </a:p>
          </p:txBody>
        </p:sp>
        <p:cxnSp>
          <p:nvCxnSpPr>
            <p:cNvPr id="45" name="Straight Connector 44"/>
            <p:cNvCxnSpPr>
              <a:stCxn id="41" idx="0"/>
              <a:endCxn id="21" idx="4"/>
            </p:cNvCxnSpPr>
            <p:nvPr/>
          </p:nvCxnSpPr>
          <p:spPr>
            <a:xfrm rot="5400000" flipH="1" flipV="1">
              <a:off x="815782" y="4012032"/>
              <a:ext cx="1101485" cy="18469"/>
            </a:xfrm>
            <a:prstGeom prst="line">
              <a:avLst/>
            </a:prstGeom>
            <a:ln w="19050">
              <a:solidFill>
                <a:srgbClr val="0000CC"/>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0"/>
              <a:endCxn id="23" idx="4"/>
            </p:cNvCxnSpPr>
            <p:nvPr/>
          </p:nvCxnSpPr>
          <p:spPr>
            <a:xfrm rot="16200000" flipV="1">
              <a:off x="3538325" y="4074118"/>
              <a:ext cx="1344317" cy="1937480"/>
            </a:xfrm>
            <a:prstGeom prst="line">
              <a:avLst/>
            </a:prstGeom>
            <a:ln w="19050">
              <a:solidFill>
                <a:srgbClr val="0000CC"/>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7" idx="4"/>
              <a:endCxn id="42" idx="0"/>
            </p:cNvCxnSpPr>
            <p:nvPr/>
          </p:nvCxnSpPr>
          <p:spPr>
            <a:xfrm rot="5400000">
              <a:off x="4570564" y="4979359"/>
              <a:ext cx="1344317" cy="126997"/>
            </a:xfrm>
            <a:prstGeom prst="line">
              <a:avLst/>
            </a:prstGeom>
            <a:ln w="19050">
              <a:solidFill>
                <a:srgbClr val="0000CC"/>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0"/>
              <a:endCxn id="25" idx="4"/>
            </p:cNvCxnSpPr>
            <p:nvPr/>
          </p:nvCxnSpPr>
          <p:spPr>
            <a:xfrm rot="16200000" flipV="1">
              <a:off x="7495938" y="2566690"/>
              <a:ext cx="922857" cy="15879"/>
            </a:xfrm>
            <a:prstGeom prst="line">
              <a:avLst/>
            </a:prstGeom>
            <a:ln w="19050">
              <a:solidFill>
                <a:srgbClr val="0000CC"/>
              </a:solidFill>
              <a:tailEnd type="none"/>
            </a:ln>
          </p:spPr>
          <p:style>
            <a:lnRef idx="1">
              <a:schemeClr val="accent1"/>
            </a:lnRef>
            <a:fillRef idx="0">
              <a:schemeClr val="accent1"/>
            </a:fillRef>
            <a:effectRef idx="0">
              <a:schemeClr val="accent1"/>
            </a:effectRef>
            <a:fontRef idx="minor">
              <a:schemeClr val="tx1"/>
            </a:fontRef>
          </p:style>
        </p:cxnSp>
        <p:sp>
          <p:nvSpPr>
            <p:cNvPr id="22" name="Text Box 7"/>
            <p:cNvSpPr txBox="1">
              <a:spLocks noChangeArrowheads="1"/>
            </p:cNvSpPr>
            <p:nvPr/>
          </p:nvSpPr>
          <p:spPr bwMode="auto">
            <a:xfrm>
              <a:off x="500034" y="3528955"/>
              <a:ext cx="1693168" cy="374321"/>
            </a:xfrm>
            <a:prstGeom prst="rect">
              <a:avLst/>
            </a:prstGeom>
            <a:solidFill>
              <a:srgbClr val="CCCCCC">
                <a:alpha val="52157"/>
              </a:srgbClr>
            </a:solidFill>
            <a:ln w="9525">
              <a:noFill/>
              <a:miter lim="800000"/>
              <a:headEnd/>
              <a:tailEnd/>
            </a:ln>
          </p:spPr>
          <p:txBody>
            <a:bodyPr wrap="none">
              <a:spAutoFit/>
            </a:bodyPr>
            <a:lstStyle/>
            <a:p>
              <a:r>
                <a:rPr lang="en-US" sz="2000">
                  <a:latin typeface="Arial Unicode MS" pitchFamily="34" charset="-128"/>
                  <a:ea typeface="Arial Unicode MS" pitchFamily="34" charset="-128"/>
                  <a:cs typeface="Arial Unicode MS" pitchFamily="34" charset="-128"/>
                </a:rPr>
                <a:t>Get Cust data</a:t>
              </a:r>
            </a:p>
          </p:txBody>
        </p:sp>
        <p:sp>
          <p:nvSpPr>
            <p:cNvPr id="24" name="Text Box 7"/>
            <p:cNvSpPr txBox="1">
              <a:spLocks noChangeArrowheads="1"/>
            </p:cNvSpPr>
            <p:nvPr/>
          </p:nvSpPr>
          <p:spPr bwMode="auto">
            <a:xfrm>
              <a:off x="2285984" y="4429131"/>
              <a:ext cx="1667006" cy="374321"/>
            </a:xfrm>
            <a:prstGeom prst="rect">
              <a:avLst/>
            </a:prstGeom>
            <a:solidFill>
              <a:srgbClr val="CCCCCC">
                <a:alpha val="52157"/>
              </a:srgbClr>
            </a:solidFill>
            <a:ln w="9525">
              <a:noFill/>
              <a:miter lim="800000"/>
              <a:headEnd/>
              <a:tailEnd/>
            </a:ln>
          </p:spPr>
          <p:txBody>
            <a:bodyPr wrap="none">
              <a:spAutoFit/>
            </a:bodyPr>
            <a:lstStyle/>
            <a:p>
              <a:r>
                <a:rPr lang="en-US" sz="2000">
                  <a:latin typeface="Arial Unicode MS" pitchFamily="34" charset="-128"/>
                  <a:ea typeface="Arial Unicode MS" pitchFamily="34" charset="-128"/>
                  <a:cs typeface="Arial Unicode MS" pitchFamily="34" charset="-128"/>
                </a:rPr>
                <a:t>Get Acc Type</a:t>
              </a:r>
            </a:p>
          </p:txBody>
        </p:sp>
        <p:sp>
          <p:nvSpPr>
            <p:cNvPr id="26" name="Text Box 7"/>
            <p:cNvSpPr txBox="1">
              <a:spLocks noChangeArrowheads="1"/>
            </p:cNvSpPr>
            <p:nvPr/>
          </p:nvSpPr>
          <p:spPr bwMode="auto">
            <a:xfrm>
              <a:off x="7358082" y="2171634"/>
              <a:ext cx="1245157" cy="400110"/>
            </a:xfrm>
            <a:prstGeom prst="rect">
              <a:avLst/>
            </a:prstGeom>
            <a:solidFill>
              <a:srgbClr val="CCCCCC">
                <a:alpha val="45098"/>
              </a:srgbClr>
            </a:solidFill>
            <a:ln w="9525">
              <a:noFill/>
              <a:miter lim="800000"/>
              <a:headEnd/>
              <a:tailEnd/>
            </a:ln>
          </p:spPr>
          <p:txBody>
            <a:bodyPr wrap="square">
              <a:spAutoFit/>
            </a:bodyPr>
            <a:lstStyle/>
            <a:p>
              <a:pPr algn="ctr"/>
              <a:r>
                <a:rPr lang="en-US" sz="2000">
                  <a:latin typeface="Arial Unicode MS" pitchFamily="34" charset="-128"/>
                  <a:ea typeface="Arial Unicode MS" pitchFamily="34" charset="-128"/>
                  <a:cs typeface="Arial Unicode MS" pitchFamily="34" charset="-128"/>
                </a:rPr>
                <a:t>Confirm</a:t>
              </a:r>
            </a:p>
          </p:txBody>
        </p:sp>
        <p:sp>
          <p:nvSpPr>
            <p:cNvPr id="63" name="TextBox 62"/>
            <p:cNvSpPr txBox="1"/>
            <p:nvPr/>
          </p:nvSpPr>
          <p:spPr>
            <a:xfrm rot="19980000">
              <a:off x="2069966" y="2151986"/>
              <a:ext cx="1569660" cy="369332"/>
            </a:xfrm>
            <a:prstGeom prst="rect">
              <a:avLst/>
            </a:prstGeom>
            <a:noFill/>
          </p:spPr>
          <p:txBody>
            <a:bodyPr wrap="none" rtlCol="0">
              <a:spAutoFit/>
            </a:bodyPr>
            <a:lstStyle/>
            <a:p>
              <a:r>
                <a:rPr lang="en-US"/>
                <a:t>&lt;&lt;includes&gt;&gt;</a:t>
              </a:r>
            </a:p>
          </p:txBody>
        </p:sp>
        <p:sp>
          <p:nvSpPr>
            <p:cNvPr id="64" name="TextBox 63"/>
            <p:cNvSpPr txBox="1"/>
            <p:nvPr/>
          </p:nvSpPr>
          <p:spPr>
            <a:xfrm rot="17984272">
              <a:off x="2765180" y="2731522"/>
              <a:ext cx="1569660" cy="369332"/>
            </a:xfrm>
            <a:prstGeom prst="rect">
              <a:avLst/>
            </a:prstGeom>
            <a:noFill/>
          </p:spPr>
          <p:txBody>
            <a:bodyPr wrap="none" rtlCol="0">
              <a:spAutoFit/>
            </a:bodyPr>
            <a:lstStyle/>
            <a:p>
              <a:r>
                <a:rPr lang="en-US"/>
                <a:t>&lt;&lt;includes&gt;&gt;</a:t>
              </a:r>
            </a:p>
          </p:txBody>
        </p:sp>
        <p:sp>
          <p:nvSpPr>
            <p:cNvPr id="65" name="TextBox 64"/>
            <p:cNvSpPr txBox="1"/>
            <p:nvPr/>
          </p:nvSpPr>
          <p:spPr>
            <a:xfrm rot="3789353">
              <a:off x="4276590" y="2787899"/>
              <a:ext cx="1531188" cy="369332"/>
            </a:xfrm>
            <a:prstGeom prst="rect">
              <a:avLst/>
            </a:prstGeom>
            <a:noFill/>
          </p:spPr>
          <p:txBody>
            <a:bodyPr wrap="none" rtlCol="0">
              <a:spAutoFit/>
            </a:bodyPr>
            <a:lstStyle/>
            <a:p>
              <a:r>
                <a:rPr lang="en-US"/>
                <a:t>&lt;&lt;extends&gt;&gt;</a:t>
              </a:r>
            </a:p>
          </p:txBody>
        </p:sp>
        <p:sp>
          <p:nvSpPr>
            <p:cNvPr id="66" name="TextBox 65"/>
            <p:cNvSpPr txBox="1"/>
            <p:nvPr/>
          </p:nvSpPr>
          <p:spPr>
            <a:xfrm rot="60000">
              <a:off x="5447238" y="1463907"/>
              <a:ext cx="1569660" cy="369332"/>
            </a:xfrm>
            <a:prstGeom prst="rect">
              <a:avLst/>
            </a:prstGeom>
            <a:noFill/>
          </p:spPr>
          <p:txBody>
            <a:bodyPr wrap="none" rtlCol="0">
              <a:spAutoFit/>
            </a:bodyPr>
            <a:lstStyle/>
            <a:p>
              <a:r>
                <a:rPr lang="en-US"/>
                <a:t>&lt;&lt;includes&gt;&gt;</a:t>
              </a:r>
            </a:p>
          </p:txBody>
        </p:sp>
        <p:cxnSp>
          <p:nvCxnSpPr>
            <p:cNvPr id="52" name="Straight Connector 51"/>
            <p:cNvCxnSpPr>
              <a:stCxn id="10" idx="3"/>
              <a:endCxn id="42" idx="0"/>
            </p:cNvCxnSpPr>
            <p:nvPr/>
          </p:nvCxnSpPr>
          <p:spPr>
            <a:xfrm rot="5400000">
              <a:off x="5452322" y="4032924"/>
              <a:ext cx="1408993" cy="1955190"/>
            </a:xfrm>
            <a:prstGeom prst="line">
              <a:avLst/>
            </a:prstGeom>
            <a:ln w="19050">
              <a:solidFill>
                <a:srgbClr val="0000CC"/>
              </a:solidFill>
              <a:tailEnd type="none"/>
            </a:ln>
          </p:spPr>
          <p:style>
            <a:lnRef idx="1">
              <a:schemeClr val="accent1"/>
            </a:lnRef>
            <a:fillRef idx="0">
              <a:schemeClr val="accent1"/>
            </a:fillRef>
            <a:effectRef idx="0">
              <a:schemeClr val="accent1"/>
            </a:effectRef>
            <a:fontRef idx="minor">
              <a:schemeClr val="tx1"/>
            </a:fontRef>
          </p:style>
        </p:cxnSp>
        <p:sp>
          <p:nvSpPr>
            <p:cNvPr id="11" name="Text Box 7"/>
            <p:cNvSpPr txBox="1">
              <a:spLocks noChangeArrowheads="1"/>
            </p:cNvSpPr>
            <p:nvPr/>
          </p:nvSpPr>
          <p:spPr bwMode="auto">
            <a:xfrm>
              <a:off x="4435153" y="4457449"/>
              <a:ext cx="1711636" cy="374321"/>
            </a:xfrm>
            <a:prstGeom prst="rect">
              <a:avLst/>
            </a:prstGeom>
            <a:solidFill>
              <a:srgbClr val="CCCCCC">
                <a:alpha val="52157"/>
              </a:srgbClr>
            </a:solidFill>
            <a:ln w="9525">
              <a:noFill/>
              <a:miter lim="800000"/>
              <a:headEnd/>
              <a:tailEnd/>
            </a:ln>
          </p:spPr>
          <p:txBody>
            <a:bodyPr wrap="none">
              <a:spAutoFit/>
            </a:bodyPr>
            <a:lstStyle/>
            <a:p>
              <a:r>
                <a:rPr lang="en-US" sz="2000">
                  <a:latin typeface="Arial Unicode MS" pitchFamily="34" charset="-128"/>
                  <a:ea typeface="Arial Unicode MS" pitchFamily="34" charset="-128"/>
                  <a:cs typeface="Arial Unicode MS" pitchFamily="34" charset="-128"/>
                </a:rPr>
                <a:t>Show Catalog</a:t>
              </a:r>
            </a:p>
          </p:txBody>
        </p:sp>
        <p:sp>
          <p:nvSpPr>
            <p:cNvPr id="28" name="Text Box 7"/>
            <p:cNvSpPr txBox="1">
              <a:spLocks noChangeArrowheads="1"/>
            </p:cNvSpPr>
            <p:nvPr/>
          </p:nvSpPr>
          <p:spPr bwMode="auto">
            <a:xfrm>
              <a:off x="6700698" y="4486285"/>
              <a:ext cx="1791663" cy="374321"/>
            </a:xfrm>
            <a:prstGeom prst="rect">
              <a:avLst/>
            </a:prstGeom>
            <a:solidFill>
              <a:srgbClr val="CCCCCC">
                <a:alpha val="52157"/>
              </a:srgbClr>
            </a:solidFill>
            <a:ln w="9525">
              <a:noFill/>
              <a:miter lim="800000"/>
              <a:headEnd/>
              <a:tailEnd/>
            </a:ln>
          </p:spPr>
          <p:txBody>
            <a:bodyPr wrap="none">
              <a:spAutoFit/>
            </a:bodyPr>
            <a:lstStyle/>
            <a:p>
              <a:r>
                <a:rPr lang="en-US" sz="2000">
                  <a:latin typeface="Arial Unicode MS" pitchFamily="34" charset="-128"/>
                  <a:ea typeface="Arial Unicode MS" pitchFamily="34" charset="-128"/>
                  <a:cs typeface="Arial Unicode MS" pitchFamily="34" charset="-128"/>
                </a:rPr>
                <a:t>Get IniBalance</a:t>
              </a:r>
            </a:p>
          </p:txBody>
        </p:sp>
        <p:sp>
          <p:nvSpPr>
            <p:cNvPr id="61" name="TextBox 60"/>
            <p:cNvSpPr txBox="1"/>
            <p:nvPr/>
          </p:nvSpPr>
          <p:spPr>
            <a:xfrm>
              <a:off x="1078251" y="5743534"/>
              <a:ext cx="2064989" cy="400110"/>
            </a:xfrm>
            <a:prstGeom prst="rect">
              <a:avLst/>
            </a:prstGeom>
            <a:noFill/>
          </p:spPr>
          <p:txBody>
            <a:bodyPr wrap="none" rtlCol="0">
              <a:spAutoFit/>
            </a:bodyPr>
            <a:lstStyle/>
            <a:p>
              <a:r>
                <a:rPr lang="en-US" sz="2000" i="1"/>
                <a:t>SW components</a:t>
              </a:r>
            </a:p>
          </p:txBody>
        </p:sp>
        <p:cxnSp>
          <p:nvCxnSpPr>
            <p:cNvPr id="81" name="Straight Arrow Connector 80"/>
            <p:cNvCxnSpPr>
              <a:stCxn id="61" idx="0"/>
              <a:endCxn id="41" idx="2"/>
            </p:cNvCxnSpPr>
            <p:nvPr/>
          </p:nvCxnSpPr>
          <p:spPr>
            <a:xfrm rot="16200000" flipV="1">
              <a:off x="1380445" y="5013233"/>
              <a:ext cx="707146" cy="753456"/>
            </a:xfrm>
            <a:prstGeom prst="straightConnector1">
              <a:avLst/>
            </a:prstGeom>
            <a:ln w="19050">
              <a:solidFill>
                <a:srgbClr val="06040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1" idx="3"/>
              <a:endCxn id="42" idx="1"/>
            </p:cNvCxnSpPr>
            <p:nvPr/>
          </p:nvCxnSpPr>
          <p:spPr>
            <a:xfrm>
              <a:off x="3143240" y="5943589"/>
              <a:ext cx="1500198" cy="3617"/>
            </a:xfrm>
            <a:prstGeom prst="straightConnector1">
              <a:avLst/>
            </a:prstGeom>
            <a:ln w="19050">
              <a:solidFill>
                <a:srgbClr val="060402"/>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8" name="Slide Number Placeholder 34"/>
          <p:cNvSpPr>
            <a:spLocks noGrp="1"/>
          </p:cNvSpPr>
          <p:nvPr>
            <p:ph type="sldNum" sz="quarter" idx="4"/>
          </p:nvPr>
        </p:nvSpPr>
        <p:spPr>
          <a:xfrm>
            <a:off x="8686800" y="0"/>
            <a:ext cx="457200" cy="609600"/>
          </a:xfrm>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Account: CRC cards</a:t>
            </a:r>
          </a:p>
        </p:txBody>
      </p:sp>
      <p:graphicFrame>
        <p:nvGraphicFramePr>
          <p:cNvPr id="4" name="Table 3"/>
          <p:cNvGraphicFramePr>
            <a:graphicFrameLocks noGrp="1"/>
          </p:cNvGraphicFramePr>
          <p:nvPr/>
        </p:nvGraphicFramePr>
        <p:xfrm>
          <a:off x="571478" y="1076312"/>
          <a:ext cx="3786214" cy="1615440"/>
        </p:xfrm>
        <a:graphic>
          <a:graphicData uri="http://schemas.openxmlformats.org/drawingml/2006/table">
            <a:tbl>
              <a:tblPr firstRow="1" bandRow="1">
                <a:tableStyleId>{5940675A-B579-460E-94D1-54222C63F5DA}</a:tableStyleId>
              </a:tblPr>
              <a:tblGrid>
                <a:gridCol w="2974882">
                  <a:extLst>
                    <a:ext uri="{9D8B030D-6E8A-4147-A177-3AD203B41FA5}">
                      <a16:colId xmlns:a16="http://schemas.microsoft.com/office/drawing/2014/main" val="20000"/>
                    </a:ext>
                  </a:extLst>
                </a:gridCol>
                <a:gridCol w="811332">
                  <a:extLst>
                    <a:ext uri="{9D8B030D-6E8A-4147-A177-3AD203B41FA5}">
                      <a16:colId xmlns:a16="http://schemas.microsoft.com/office/drawing/2014/main" val="20001"/>
                    </a:ext>
                  </a:extLst>
                </a:gridCol>
              </a:tblGrid>
              <a:tr h="438306">
                <a:tc gridSpan="2">
                  <a:txBody>
                    <a:bodyPr/>
                    <a:lstStyle/>
                    <a:p>
                      <a:pPr algn="ctr"/>
                      <a:r>
                        <a:rPr lang="en-US" sz="2400" b="1">
                          <a:latin typeface="Arial Unicode MS" pitchFamily="34" charset="-128"/>
                          <a:ea typeface="Arial Unicode MS" pitchFamily="34" charset="-128"/>
                          <a:cs typeface="Arial Unicode MS" pitchFamily="34" charset="-128"/>
                        </a:rPr>
                        <a:t>CM</a:t>
                      </a:r>
                    </a:p>
                  </a:txBody>
                  <a:tcPr>
                    <a:solidFill>
                      <a:srgbClr val="FFFFCC"/>
                    </a:solidFill>
                  </a:tcPr>
                </a:tc>
                <a:tc hMerge="1">
                  <a:txBody>
                    <a:bodyPr/>
                    <a:lstStyle/>
                    <a:p>
                      <a:endParaRPr lang="en-US"/>
                    </a:p>
                  </a:txBody>
                  <a:tcPr/>
                </a:tc>
                <a:extLst>
                  <a:ext uri="{0D108BD9-81ED-4DB2-BD59-A6C34878D82A}">
                    <a16:rowId xmlns:a16="http://schemas.microsoft.com/office/drawing/2014/main" val="10000"/>
                  </a:ext>
                </a:extLst>
              </a:tr>
              <a:tr h="438306">
                <a:tc>
                  <a:txBody>
                    <a:bodyPr/>
                    <a:lstStyle/>
                    <a:p>
                      <a:pPr algn="ctr"/>
                      <a:r>
                        <a:rPr lang="en-US" sz="2400" b="0">
                          <a:solidFill>
                            <a:srgbClr val="FF0000"/>
                          </a:solidFill>
                          <a:latin typeface="Arial Unicode MS" pitchFamily="34" charset="-128"/>
                          <a:ea typeface="Arial Unicode MS" pitchFamily="34" charset="-128"/>
                          <a:cs typeface="Arial Unicode MS" pitchFamily="34" charset="-128"/>
                        </a:rPr>
                        <a:t>R</a:t>
                      </a:r>
                    </a:p>
                  </a:txBody>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C</a:t>
                      </a:r>
                    </a:p>
                  </a:txBody>
                  <a:tcPr/>
                </a:tc>
                <a:extLst>
                  <a:ext uri="{0D108BD9-81ED-4DB2-BD59-A6C34878D82A}">
                    <a16:rowId xmlns:a16="http://schemas.microsoft.com/office/drawing/2014/main" val="10001"/>
                  </a:ext>
                </a:extLst>
              </a:tr>
              <a:tr h="695024">
                <a:tc>
                  <a:txBody>
                    <a:bodyPr/>
                    <a:lstStyle/>
                    <a:p>
                      <a:pPr>
                        <a:buFontTx/>
                        <a:buNone/>
                      </a:pPr>
                      <a:r>
                        <a:rPr lang="en-US" sz="2000" baseline="0">
                          <a:solidFill>
                            <a:srgbClr val="FF0000"/>
                          </a:solidFill>
                        </a:rPr>
                        <a:t>1.Nhận biết Khách hàng (</a:t>
                      </a:r>
                      <a:r>
                        <a:rPr lang="en-US" sz="2000" baseline="0">
                          <a:solidFill>
                            <a:schemeClr val="tx1"/>
                          </a:solidFill>
                        </a:rPr>
                        <a:t>get cust data</a:t>
                      </a:r>
                      <a:r>
                        <a:rPr lang="en-US" sz="2000" baseline="0">
                          <a:solidFill>
                            <a:srgbClr val="FF0000"/>
                          </a:solidFill>
                        </a:rPr>
                        <a:t>)</a:t>
                      </a:r>
                    </a:p>
                  </a:txBody>
                  <a:tcPr/>
                </a:tc>
                <a:tc>
                  <a:txBody>
                    <a:bodyPr/>
                    <a:lstStyle/>
                    <a:p>
                      <a:pPr>
                        <a:buFontTx/>
                        <a:buChar char="-"/>
                      </a:pPr>
                      <a:r>
                        <a:rPr lang="en-US" sz="2000">
                          <a:solidFill>
                            <a:srgbClr val="0000CC"/>
                          </a:solidFill>
                        </a:rPr>
                        <a:t>BM</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30536418"/>
              </p:ext>
            </p:extLst>
          </p:nvPr>
        </p:nvGraphicFramePr>
        <p:xfrm>
          <a:off x="4643444" y="2039472"/>
          <a:ext cx="4000528" cy="2927824"/>
        </p:xfrm>
        <a:graphic>
          <a:graphicData uri="http://schemas.openxmlformats.org/drawingml/2006/table">
            <a:tbl>
              <a:tblPr firstRow="1" bandRow="1">
                <a:tableStyleId>{5940675A-B579-460E-94D1-54222C63F5DA}</a:tableStyleId>
              </a:tblPr>
              <a:tblGrid>
                <a:gridCol w="3143272">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tblGrid>
              <a:tr h="505894">
                <a:tc gridSpan="2">
                  <a:txBody>
                    <a:bodyPr/>
                    <a:lstStyle/>
                    <a:p>
                      <a:pPr algn="ctr"/>
                      <a:r>
                        <a:rPr lang="en-US" sz="2400" b="1">
                          <a:latin typeface="Arial Unicode MS" pitchFamily="34" charset="-128"/>
                          <a:ea typeface="Arial Unicode MS" pitchFamily="34" charset="-128"/>
                          <a:cs typeface="Arial Unicode MS" pitchFamily="34" charset="-128"/>
                        </a:rPr>
                        <a:t>AM</a:t>
                      </a:r>
                    </a:p>
                  </a:txBody>
                  <a:tcPr>
                    <a:solidFill>
                      <a:srgbClr val="FFFFCC"/>
                    </a:solidFill>
                  </a:tcPr>
                </a:tc>
                <a:tc hMerge="1">
                  <a:txBody>
                    <a:bodyPr/>
                    <a:lstStyle/>
                    <a:p>
                      <a:endParaRPr lang="en-US"/>
                    </a:p>
                  </a:txBody>
                  <a:tcPr/>
                </a:tc>
                <a:extLst>
                  <a:ext uri="{0D108BD9-81ED-4DB2-BD59-A6C34878D82A}">
                    <a16:rowId xmlns:a16="http://schemas.microsoft.com/office/drawing/2014/main" val="10000"/>
                  </a:ext>
                </a:extLst>
              </a:tr>
              <a:tr h="501690">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R</a:t>
                      </a:r>
                    </a:p>
                  </a:txBody>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C</a:t>
                      </a:r>
                    </a:p>
                  </a:txBody>
                  <a:tcPr/>
                </a:tc>
                <a:extLst>
                  <a:ext uri="{0D108BD9-81ED-4DB2-BD59-A6C34878D82A}">
                    <a16:rowId xmlns:a16="http://schemas.microsoft.com/office/drawing/2014/main" val="10001"/>
                  </a:ext>
                </a:extLst>
              </a:tr>
              <a:tr h="992680">
                <a:tc>
                  <a:txBody>
                    <a:bodyPr/>
                    <a:lstStyle/>
                    <a:p>
                      <a:pPr>
                        <a:buFontTx/>
                        <a:buNone/>
                      </a:pPr>
                      <a:r>
                        <a:rPr lang="en-US" sz="2000" baseline="0" dirty="0">
                          <a:solidFill>
                            <a:srgbClr val="FF0000"/>
                          </a:solidFill>
                        </a:rPr>
                        <a:t>1.Biết </a:t>
                      </a:r>
                      <a:r>
                        <a:rPr lang="en-US" sz="2000" baseline="0" dirty="0" err="1">
                          <a:solidFill>
                            <a:srgbClr val="FF0000"/>
                          </a:solidFill>
                        </a:rPr>
                        <a:t>loại</a:t>
                      </a:r>
                      <a:r>
                        <a:rPr lang="en-US" sz="2000" baseline="0" dirty="0">
                          <a:solidFill>
                            <a:srgbClr val="FF0000"/>
                          </a:solidFill>
                        </a:rPr>
                        <a:t> </a:t>
                      </a:r>
                      <a:r>
                        <a:rPr lang="en-US" sz="2000" baseline="0" dirty="0" err="1">
                          <a:solidFill>
                            <a:srgbClr val="FF0000"/>
                          </a:solidFill>
                        </a:rPr>
                        <a:t>tài</a:t>
                      </a:r>
                      <a:r>
                        <a:rPr lang="en-US" sz="2000" baseline="0" dirty="0">
                          <a:solidFill>
                            <a:srgbClr val="FF0000"/>
                          </a:solidFill>
                        </a:rPr>
                        <a:t> </a:t>
                      </a:r>
                      <a:r>
                        <a:rPr lang="en-US" sz="2000" baseline="0" dirty="0" err="1">
                          <a:solidFill>
                            <a:srgbClr val="FF0000"/>
                          </a:solidFill>
                        </a:rPr>
                        <a:t>khoản</a:t>
                      </a:r>
                      <a:r>
                        <a:rPr lang="en-US" sz="2000" baseline="0" dirty="0">
                          <a:solidFill>
                            <a:srgbClr val="FF0000"/>
                          </a:solidFill>
                        </a:rPr>
                        <a:t> (</a:t>
                      </a:r>
                      <a:r>
                        <a:rPr lang="en-US" sz="2000" baseline="0" dirty="0">
                          <a:solidFill>
                            <a:schemeClr val="tx1"/>
                          </a:solidFill>
                        </a:rPr>
                        <a:t>get acc type</a:t>
                      </a:r>
                      <a:r>
                        <a:rPr lang="en-US" sz="2000" baseline="0" dirty="0">
                          <a:solidFill>
                            <a:srgbClr val="FF0000"/>
                          </a:solidFill>
                        </a:rPr>
                        <a:t>)</a:t>
                      </a:r>
                    </a:p>
                    <a:p>
                      <a:pPr>
                        <a:buFontTx/>
                        <a:buNone/>
                      </a:pPr>
                      <a:r>
                        <a:rPr lang="en-US" sz="2000" baseline="0" dirty="0">
                          <a:solidFill>
                            <a:srgbClr val="FF0000"/>
                          </a:solidFill>
                        </a:rPr>
                        <a:t>2.Biết </a:t>
                      </a:r>
                      <a:r>
                        <a:rPr lang="en-US" sz="2000" baseline="0" dirty="0" err="1">
                          <a:solidFill>
                            <a:srgbClr val="FF0000"/>
                          </a:solidFill>
                        </a:rPr>
                        <a:t>số</a:t>
                      </a:r>
                      <a:r>
                        <a:rPr lang="en-US" sz="2000" baseline="0" dirty="0">
                          <a:solidFill>
                            <a:srgbClr val="FF0000"/>
                          </a:solidFill>
                        </a:rPr>
                        <a:t> </a:t>
                      </a:r>
                      <a:r>
                        <a:rPr lang="en-US" sz="2000" baseline="0" dirty="0" err="1">
                          <a:solidFill>
                            <a:srgbClr val="FF0000"/>
                          </a:solidFill>
                        </a:rPr>
                        <a:t>dư</a:t>
                      </a:r>
                      <a:r>
                        <a:rPr lang="en-US" sz="2000" baseline="0" dirty="0">
                          <a:solidFill>
                            <a:srgbClr val="FF0000"/>
                          </a:solidFill>
                        </a:rPr>
                        <a:t> ban </a:t>
                      </a:r>
                      <a:r>
                        <a:rPr lang="en-US" sz="2000" baseline="0" dirty="0" err="1">
                          <a:solidFill>
                            <a:srgbClr val="FF0000"/>
                          </a:solidFill>
                        </a:rPr>
                        <a:t>đầu</a:t>
                      </a:r>
                      <a:r>
                        <a:rPr lang="en-US" sz="2000" baseline="0" dirty="0">
                          <a:solidFill>
                            <a:srgbClr val="FF0000"/>
                          </a:solidFill>
                        </a:rPr>
                        <a:t> (</a:t>
                      </a:r>
                      <a:r>
                        <a:rPr lang="en-US" sz="2000" baseline="0" dirty="0">
                          <a:solidFill>
                            <a:schemeClr val="tx1"/>
                          </a:solidFill>
                        </a:rPr>
                        <a:t>get acc balance</a:t>
                      </a:r>
                      <a:r>
                        <a:rPr lang="en-US" sz="2000" baseline="0" dirty="0">
                          <a:solidFill>
                            <a:srgbClr val="FF0000"/>
                          </a:solidFill>
                        </a:rPr>
                        <a:t>)</a:t>
                      </a:r>
                    </a:p>
                    <a:p>
                      <a:pPr>
                        <a:buFontTx/>
                        <a:buNone/>
                      </a:pPr>
                      <a:r>
                        <a:rPr lang="en-US" sz="2000" baseline="0" dirty="0">
                          <a:solidFill>
                            <a:srgbClr val="FF0000"/>
                          </a:solidFill>
                        </a:rPr>
                        <a:t>3.Cung </a:t>
                      </a:r>
                      <a:r>
                        <a:rPr lang="en-US" sz="2000" baseline="0" dirty="0" err="1">
                          <a:solidFill>
                            <a:srgbClr val="FF0000"/>
                          </a:solidFill>
                        </a:rPr>
                        <a:t>cấp</a:t>
                      </a:r>
                      <a:r>
                        <a:rPr lang="en-US" sz="2000" baseline="0" dirty="0">
                          <a:solidFill>
                            <a:srgbClr val="FF0000"/>
                          </a:solidFill>
                        </a:rPr>
                        <a:t> catalog </a:t>
                      </a:r>
                      <a:r>
                        <a:rPr lang="en-US" sz="2000" baseline="0" dirty="0">
                          <a:solidFill>
                            <a:schemeClr val="accent3">
                              <a:lumMod val="50000"/>
                            </a:schemeClr>
                          </a:solidFill>
                        </a:rPr>
                        <a:t>(</a:t>
                      </a:r>
                      <a:r>
                        <a:rPr lang="en-US" sz="2000" baseline="0" dirty="0">
                          <a:solidFill>
                            <a:schemeClr val="tx1"/>
                          </a:solidFill>
                        </a:rPr>
                        <a:t>show catalogue</a:t>
                      </a:r>
                      <a:r>
                        <a:rPr lang="en-US" sz="2000" baseline="0" dirty="0">
                          <a:solidFill>
                            <a:schemeClr val="accent3">
                              <a:lumMod val="50000"/>
                            </a:schemeClr>
                          </a:solidFill>
                        </a:rPr>
                        <a:t>)</a:t>
                      </a:r>
                    </a:p>
                  </a:txBody>
                  <a:tcPr/>
                </a:tc>
                <a:tc>
                  <a:txBody>
                    <a:bodyPr/>
                    <a:lstStyle/>
                    <a:p>
                      <a:pPr>
                        <a:buFontTx/>
                        <a:buChar char="-"/>
                      </a:pPr>
                      <a:r>
                        <a:rPr lang="en-US" sz="2000" dirty="0">
                          <a:solidFill>
                            <a:srgbClr val="0000CC"/>
                          </a:solidFill>
                        </a:rPr>
                        <a:t>BM</a:t>
                      </a:r>
                    </a:p>
                    <a:p>
                      <a:pPr>
                        <a:buFontTx/>
                        <a:buChar char="-"/>
                      </a:pPr>
                      <a:endParaRPr lang="en-US" sz="2000" dirty="0">
                        <a:solidFill>
                          <a:srgbClr val="0000CC"/>
                        </a:solidFill>
                      </a:endParaRPr>
                    </a:p>
                    <a:p>
                      <a:pPr>
                        <a:buFontTx/>
                        <a:buChar char="-"/>
                      </a:pPr>
                      <a:r>
                        <a:rPr lang="en-US" sz="2000" dirty="0">
                          <a:solidFill>
                            <a:srgbClr val="0000CC"/>
                          </a:solidFill>
                        </a:rPr>
                        <a:t>BM</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319064" y="4243580"/>
          <a:ext cx="4071960" cy="2225040"/>
        </p:xfrm>
        <a:graphic>
          <a:graphicData uri="http://schemas.openxmlformats.org/drawingml/2006/table">
            <a:tbl>
              <a:tblPr firstRow="1" bandRow="1">
                <a:tableStyleId>{5940675A-B579-460E-94D1-54222C63F5DA}</a:tableStyleId>
              </a:tblPr>
              <a:tblGrid>
                <a:gridCol w="2754597">
                  <a:extLst>
                    <a:ext uri="{9D8B030D-6E8A-4147-A177-3AD203B41FA5}">
                      <a16:colId xmlns:a16="http://schemas.microsoft.com/office/drawing/2014/main" val="20000"/>
                    </a:ext>
                  </a:extLst>
                </a:gridCol>
                <a:gridCol w="1317363">
                  <a:extLst>
                    <a:ext uri="{9D8B030D-6E8A-4147-A177-3AD203B41FA5}">
                      <a16:colId xmlns:a16="http://schemas.microsoft.com/office/drawing/2014/main" val="20001"/>
                    </a:ext>
                  </a:extLst>
                </a:gridCol>
              </a:tblGrid>
              <a:tr h="454914">
                <a:tc gridSpan="2">
                  <a:txBody>
                    <a:bodyPr/>
                    <a:lstStyle/>
                    <a:p>
                      <a:pPr algn="ctr"/>
                      <a:r>
                        <a:rPr lang="en-US" sz="2400" b="1">
                          <a:latin typeface="Arial Unicode MS" pitchFamily="34" charset="-128"/>
                          <a:ea typeface="Arial Unicode MS" pitchFamily="34" charset="-128"/>
                          <a:cs typeface="Arial Unicode MS" pitchFamily="34" charset="-128"/>
                        </a:rPr>
                        <a:t>DB</a:t>
                      </a:r>
                    </a:p>
                  </a:txBody>
                  <a:tcPr>
                    <a:solidFill>
                      <a:srgbClr val="FFFFCC"/>
                    </a:solidFill>
                  </a:tcPr>
                </a:tc>
                <a:tc hMerge="1">
                  <a:txBody>
                    <a:bodyPr/>
                    <a:lstStyle/>
                    <a:p>
                      <a:endParaRPr lang="en-US"/>
                    </a:p>
                  </a:txBody>
                  <a:tcPr/>
                </a:tc>
                <a:extLst>
                  <a:ext uri="{0D108BD9-81ED-4DB2-BD59-A6C34878D82A}">
                    <a16:rowId xmlns:a16="http://schemas.microsoft.com/office/drawing/2014/main" val="10000"/>
                  </a:ext>
                </a:extLst>
              </a:tr>
              <a:tr h="454914">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R</a:t>
                      </a:r>
                    </a:p>
                  </a:txBody>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C</a:t>
                      </a:r>
                    </a:p>
                  </a:txBody>
                  <a:tcPr/>
                </a:tc>
                <a:extLst>
                  <a:ext uri="{0D108BD9-81ED-4DB2-BD59-A6C34878D82A}">
                    <a16:rowId xmlns:a16="http://schemas.microsoft.com/office/drawing/2014/main" val="10001"/>
                  </a:ext>
                </a:extLst>
              </a:tr>
              <a:tr h="804684">
                <a:tc>
                  <a:txBody>
                    <a:bodyPr/>
                    <a:lstStyle/>
                    <a:p>
                      <a:pPr>
                        <a:buFontTx/>
                        <a:buNone/>
                      </a:pPr>
                      <a:r>
                        <a:rPr lang="en-US" sz="2000" baseline="0">
                          <a:solidFill>
                            <a:srgbClr val="FF0000"/>
                          </a:solidFill>
                        </a:rPr>
                        <a:t>1.Lưu tài khoản (</a:t>
                      </a:r>
                      <a:r>
                        <a:rPr lang="en-US" sz="2000" baseline="0">
                          <a:solidFill>
                            <a:schemeClr val="tx1"/>
                          </a:solidFill>
                        </a:rPr>
                        <a:t>store cust data, store acc type, store initBalance</a:t>
                      </a:r>
                      <a:r>
                        <a:rPr lang="en-US" sz="2000" baseline="0">
                          <a:solidFill>
                            <a:srgbClr val="FF0000"/>
                          </a:solidFill>
                        </a:rPr>
                        <a:t> )</a:t>
                      </a:r>
                    </a:p>
                    <a:p>
                      <a:pPr>
                        <a:buFontTx/>
                        <a:buNone/>
                      </a:pPr>
                      <a:r>
                        <a:rPr lang="en-US" sz="2000" baseline="0">
                          <a:solidFill>
                            <a:srgbClr val="FF0000"/>
                          </a:solidFill>
                        </a:rPr>
                        <a:t>2.Xác nhận (</a:t>
                      </a:r>
                      <a:r>
                        <a:rPr lang="en-US" sz="2000" baseline="0">
                          <a:solidFill>
                            <a:schemeClr val="tx1"/>
                          </a:solidFill>
                        </a:rPr>
                        <a:t>confirm</a:t>
                      </a:r>
                      <a:r>
                        <a:rPr lang="en-US" sz="2000" baseline="0">
                          <a:solidFill>
                            <a:srgbClr val="FF0000"/>
                          </a:solidFill>
                        </a:rPr>
                        <a:t>)</a:t>
                      </a:r>
                    </a:p>
                  </a:txBody>
                  <a:tcPr/>
                </a:tc>
                <a:tc>
                  <a:txBody>
                    <a:bodyPr/>
                    <a:lstStyle/>
                    <a:p>
                      <a:pPr>
                        <a:buFontTx/>
                        <a:buChar char="-"/>
                      </a:pPr>
                      <a:r>
                        <a:rPr lang="en-US" sz="2000">
                          <a:solidFill>
                            <a:srgbClr val="0000CC"/>
                          </a:solidFill>
                        </a:rPr>
                        <a:t>CM,AM</a:t>
                      </a:r>
                    </a:p>
                  </a:txBody>
                  <a:tcPr/>
                </a:tc>
                <a:extLst>
                  <a:ext uri="{0D108BD9-81ED-4DB2-BD59-A6C34878D82A}">
                    <a16:rowId xmlns:a16="http://schemas.microsoft.com/office/drawing/2014/main" val="10002"/>
                  </a:ext>
                </a:extLst>
              </a:tr>
            </a:tbl>
          </a:graphicData>
        </a:graphic>
      </p:graphicFrame>
      <p:sp>
        <p:nvSpPr>
          <p:cNvPr id="8" name="Slide Number Placeholder 34"/>
          <p:cNvSpPr>
            <a:spLocks noGrp="1"/>
          </p:cNvSpPr>
          <p:nvPr>
            <p:ph type="sldNum" sz="quarter" idx="4"/>
          </p:nvPr>
        </p:nvSpPr>
        <p:spPr>
          <a:xfrm>
            <a:off x="8686800" y="0"/>
            <a:ext cx="457200" cy="609600"/>
          </a:xfrm>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Account: Traces</a:t>
            </a:r>
          </a:p>
        </p:txBody>
      </p:sp>
      <p:sp>
        <p:nvSpPr>
          <p:cNvPr id="35" name="Slide Number Placeholder 34"/>
          <p:cNvSpPr>
            <a:spLocks noGrp="1"/>
          </p:cNvSpPr>
          <p:nvPr>
            <p:ph type="sldNum" sz="quarter" idx="4"/>
          </p:nvPr>
        </p:nvSpPr>
        <p:spPr/>
        <p:txBody>
          <a:bodyPr/>
          <a:lstStyle/>
          <a:p>
            <a:fld id="{B6F15528-21DE-4FAA-801E-634DDDAF4B2B}" type="slidenum">
              <a:rPr lang="en-US" smtClean="0"/>
              <a:pPr/>
              <a:t>7</a:t>
            </a:fld>
            <a:endParaRPr lang="en-US"/>
          </a:p>
        </p:txBody>
      </p:sp>
      <p:grpSp>
        <p:nvGrpSpPr>
          <p:cNvPr id="46" name="Group 45"/>
          <p:cNvGrpSpPr/>
          <p:nvPr/>
        </p:nvGrpSpPr>
        <p:grpSpPr>
          <a:xfrm>
            <a:off x="500040" y="714360"/>
            <a:ext cx="8234408" cy="5889100"/>
            <a:chOff x="409552" y="714360"/>
            <a:chExt cx="8234408" cy="5889100"/>
          </a:xfrm>
        </p:grpSpPr>
        <p:sp>
          <p:nvSpPr>
            <p:cNvPr id="9" name="Oval 8"/>
            <p:cNvSpPr/>
            <p:nvPr/>
          </p:nvSpPr>
          <p:spPr>
            <a:xfrm>
              <a:off x="1947848" y="1179715"/>
              <a:ext cx="2805128" cy="562630"/>
            </a:xfrm>
            <a:prstGeom prst="ellipse">
              <a:avLst/>
            </a:prstGeom>
            <a:solidFill>
              <a:schemeClr val="bg1"/>
            </a:solidFill>
            <a:ln>
              <a:solidFill>
                <a:schemeClr val="tx1"/>
              </a:solidFill>
            </a:ln>
          </p:spPr>
          <p:txBody>
            <a:bodyPr wrap="none" lIns="0" rIns="0">
              <a:noAutofit/>
            </a:bodyPr>
            <a:lstStyle/>
            <a:p>
              <a:r>
                <a:rPr lang="en-US" sz="2000" b="1"/>
                <a:t>FR11: </a:t>
              </a:r>
              <a:r>
                <a:rPr lang="en-US" sz="2000" b="1">
                  <a:solidFill>
                    <a:srgbClr val="FF0000"/>
                  </a:solidFill>
                </a:rPr>
                <a:t>Customer ?</a:t>
              </a:r>
            </a:p>
          </p:txBody>
        </p:sp>
        <p:sp>
          <p:nvSpPr>
            <p:cNvPr id="10" name="Oval 9"/>
            <p:cNvSpPr/>
            <p:nvPr/>
          </p:nvSpPr>
          <p:spPr>
            <a:xfrm>
              <a:off x="3124192" y="2872894"/>
              <a:ext cx="2171712" cy="562630"/>
            </a:xfrm>
            <a:prstGeom prst="ellipse">
              <a:avLst/>
            </a:prstGeom>
            <a:solidFill>
              <a:schemeClr val="bg1"/>
            </a:solidFill>
            <a:ln>
              <a:solidFill>
                <a:schemeClr val="tx1"/>
              </a:solidFill>
            </a:ln>
          </p:spPr>
          <p:txBody>
            <a:bodyPr wrap="none" lIns="0" rIns="0">
              <a:noAutofit/>
            </a:bodyPr>
            <a:lstStyle/>
            <a:p>
              <a:r>
                <a:rPr lang="en-US" sz="2000" b="1"/>
                <a:t>FR12: </a:t>
              </a:r>
              <a:r>
                <a:rPr lang="en-US" sz="2000" b="1">
                  <a:solidFill>
                    <a:srgbClr val="FF0000"/>
                  </a:solidFill>
                </a:rPr>
                <a:t>Account ?</a:t>
              </a:r>
            </a:p>
          </p:txBody>
        </p:sp>
        <p:sp>
          <p:nvSpPr>
            <p:cNvPr id="11" name="Oval 10"/>
            <p:cNvSpPr/>
            <p:nvPr/>
          </p:nvSpPr>
          <p:spPr>
            <a:xfrm>
              <a:off x="1585896" y="4689046"/>
              <a:ext cx="2895616" cy="562630"/>
            </a:xfrm>
            <a:prstGeom prst="ellipse">
              <a:avLst/>
            </a:prstGeom>
            <a:solidFill>
              <a:schemeClr val="bg1"/>
            </a:solidFill>
            <a:ln>
              <a:solidFill>
                <a:schemeClr val="tx1"/>
              </a:solidFill>
            </a:ln>
          </p:spPr>
          <p:txBody>
            <a:bodyPr wrap="none" lIns="0" rIns="0">
              <a:noAutofit/>
            </a:bodyPr>
            <a:lstStyle/>
            <a:p>
              <a:r>
                <a:rPr lang="en-US" sz="2000" b="1"/>
                <a:t>FR13:</a:t>
              </a:r>
              <a:r>
                <a:rPr lang="en-US" sz="2000" b="1">
                  <a:solidFill>
                    <a:srgbClr val="FF0000"/>
                  </a:solidFill>
                </a:rPr>
                <a:t> Register to DB </a:t>
              </a:r>
            </a:p>
          </p:txBody>
        </p:sp>
        <p:sp>
          <p:nvSpPr>
            <p:cNvPr id="12" name="TextBox 11"/>
            <p:cNvSpPr txBox="1"/>
            <p:nvPr/>
          </p:nvSpPr>
          <p:spPr>
            <a:xfrm>
              <a:off x="409552" y="2898987"/>
              <a:ext cx="2081224" cy="562630"/>
            </a:xfrm>
            <a:prstGeom prst="ellipse">
              <a:avLst/>
            </a:prstGeom>
            <a:solidFill>
              <a:srgbClr val="FFFFCC"/>
            </a:solidFill>
            <a:ln>
              <a:solidFill>
                <a:schemeClr val="tx1"/>
              </a:solidFill>
            </a:ln>
          </p:spPr>
          <p:txBody>
            <a:bodyPr wrap="none" lIns="0" rIns="0">
              <a:noAutofit/>
            </a:bodyPr>
            <a:lstStyle/>
            <a:p>
              <a:r>
                <a:rPr lang="en-US" sz="2000" b="1">
                  <a:solidFill>
                    <a:srgbClr val="FF0000"/>
                  </a:solidFill>
                </a:rPr>
                <a:t>OpenAccount</a:t>
              </a:r>
            </a:p>
          </p:txBody>
        </p:sp>
        <p:cxnSp>
          <p:nvCxnSpPr>
            <p:cNvPr id="13" name="Straight Arrow Connector 12"/>
            <p:cNvCxnSpPr>
              <a:stCxn id="9" idx="3"/>
              <a:endCxn id="12" idx="0"/>
            </p:cNvCxnSpPr>
            <p:nvPr/>
          </p:nvCxnSpPr>
          <p:spPr>
            <a:xfrm rot="5400000">
              <a:off x="1284889" y="1825225"/>
              <a:ext cx="1239037" cy="908486"/>
            </a:xfrm>
            <a:prstGeom prst="straightConnector1">
              <a:avLst/>
            </a:prstGeom>
            <a:ln w="28575">
              <a:solidFill>
                <a:srgbClr val="06040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a:endCxn id="12" idx="4"/>
            </p:cNvCxnSpPr>
            <p:nvPr/>
          </p:nvCxnSpPr>
          <p:spPr>
            <a:xfrm rot="16200000" flipV="1">
              <a:off x="1075145" y="3836636"/>
              <a:ext cx="1309824" cy="559785"/>
            </a:xfrm>
            <a:prstGeom prst="straightConnector1">
              <a:avLst/>
            </a:prstGeom>
            <a:ln w="28575">
              <a:solidFill>
                <a:srgbClr val="06040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12" idx="6"/>
            </p:cNvCxnSpPr>
            <p:nvPr/>
          </p:nvCxnSpPr>
          <p:spPr>
            <a:xfrm rot="10800000" flipV="1">
              <a:off x="2490776" y="3154208"/>
              <a:ext cx="633416" cy="26093"/>
            </a:xfrm>
            <a:prstGeom prst="straightConnector1">
              <a:avLst/>
            </a:prstGeom>
            <a:ln w="28575">
              <a:solidFill>
                <a:srgbClr val="06040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83" idx="1"/>
              <a:endCxn id="10" idx="6"/>
            </p:cNvCxnSpPr>
            <p:nvPr/>
          </p:nvCxnSpPr>
          <p:spPr>
            <a:xfrm rot="10800000" flipV="1">
              <a:off x="5295904" y="3137751"/>
              <a:ext cx="995368" cy="16458"/>
            </a:xfrm>
            <a:prstGeom prst="straightConnector1">
              <a:avLst/>
            </a:prstGeom>
            <a:ln w="28575">
              <a:solidFill>
                <a:srgbClr val="06040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4" idx="1"/>
              <a:endCxn id="11" idx="6"/>
            </p:cNvCxnSpPr>
            <p:nvPr/>
          </p:nvCxnSpPr>
          <p:spPr>
            <a:xfrm rot="10800000" flipV="1">
              <a:off x="4481512" y="4961061"/>
              <a:ext cx="1357320" cy="9300"/>
            </a:xfrm>
            <a:prstGeom prst="straightConnector1">
              <a:avLst/>
            </a:prstGeom>
            <a:ln w="28575">
              <a:solidFill>
                <a:srgbClr val="060402"/>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181" name="Group 180"/>
            <p:cNvGrpSpPr/>
            <p:nvPr/>
          </p:nvGrpSpPr>
          <p:grpSpPr>
            <a:xfrm>
              <a:off x="6200784" y="714360"/>
              <a:ext cx="1990736" cy="1098771"/>
              <a:chOff x="6924688" y="985824"/>
              <a:chExt cx="1990736" cy="1098771"/>
            </a:xfrm>
          </p:grpSpPr>
          <p:sp>
            <p:nvSpPr>
              <p:cNvPr id="6" name="Rectangle 13"/>
              <p:cNvSpPr>
                <a:spLocks noChangeArrowheads="1"/>
              </p:cNvSpPr>
              <p:nvPr/>
            </p:nvSpPr>
            <p:spPr bwMode="auto">
              <a:xfrm>
                <a:off x="6924688" y="985824"/>
                <a:ext cx="1990736" cy="459737"/>
              </a:xfrm>
              <a:prstGeom prst="rect">
                <a:avLst/>
              </a:prstGeom>
              <a:solidFill>
                <a:srgbClr val="FFFF99"/>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b="1">
                    <a:solidFill>
                      <a:srgbClr val="0000CC"/>
                    </a:solidFill>
                  </a:rPr>
                  <a:t>CRC: </a:t>
                </a:r>
                <a:r>
                  <a:rPr lang="en-US" b="1">
                    <a:solidFill>
                      <a:srgbClr val="C00000"/>
                    </a:solidFill>
                  </a:rPr>
                  <a:t>CM</a:t>
                </a:r>
              </a:p>
            </p:txBody>
          </p:sp>
          <p:sp>
            <p:nvSpPr>
              <p:cNvPr id="139" name="TextBox 138"/>
              <p:cNvSpPr txBox="1"/>
              <p:nvPr/>
            </p:nvSpPr>
            <p:spPr>
              <a:xfrm>
                <a:off x="6924688" y="1438264"/>
                <a:ext cx="1447808" cy="646331"/>
              </a:xfrm>
              <a:prstGeom prst="rect">
                <a:avLst/>
              </a:prstGeom>
              <a:noFill/>
              <a:ln>
                <a:solidFill>
                  <a:schemeClr val="tx1"/>
                </a:solidFill>
              </a:ln>
            </p:spPr>
            <p:txBody>
              <a:bodyPr wrap="square" rtlCol="0">
                <a:spAutoFit/>
              </a:bodyPr>
              <a:lstStyle/>
              <a:p>
                <a:r>
                  <a:rPr lang="en-US"/>
                  <a:t>Get cust data</a:t>
                </a:r>
              </a:p>
              <a:p>
                <a:r>
                  <a:rPr lang="en-US"/>
                  <a:t>Activate AM</a:t>
                </a:r>
              </a:p>
            </p:txBody>
          </p:sp>
          <p:sp>
            <p:nvSpPr>
              <p:cNvPr id="174" name="TextBox 173"/>
              <p:cNvSpPr txBox="1"/>
              <p:nvPr/>
            </p:nvSpPr>
            <p:spPr>
              <a:xfrm>
                <a:off x="8372496" y="1438264"/>
                <a:ext cx="542928" cy="646331"/>
              </a:xfrm>
              <a:prstGeom prst="rect">
                <a:avLst/>
              </a:prstGeom>
              <a:noFill/>
              <a:ln>
                <a:solidFill>
                  <a:schemeClr val="tx1"/>
                </a:solidFill>
              </a:ln>
            </p:spPr>
            <p:txBody>
              <a:bodyPr wrap="square" rtlCol="0">
                <a:spAutoFit/>
              </a:bodyPr>
              <a:lstStyle/>
              <a:p>
                <a:r>
                  <a:rPr lang="en-US"/>
                  <a:t>BM</a:t>
                </a:r>
              </a:p>
              <a:p>
                <a:r>
                  <a:rPr lang="en-US"/>
                  <a:t>AM</a:t>
                </a:r>
              </a:p>
            </p:txBody>
          </p:sp>
        </p:grpSp>
        <p:grpSp>
          <p:nvGrpSpPr>
            <p:cNvPr id="45" name="Group 44"/>
            <p:cNvGrpSpPr/>
            <p:nvPr/>
          </p:nvGrpSpPr>
          <p:grpSpPr>
            <a:xfrm>
              <a:off x="6562736" y="2071680"/>
              <a:ext cx="2081224" cy="1603325"/>
              <a:chOff x="6562736" y="2187627"/>
              <a:chExt cx="2081224" cy="1603325"/>
            </a:xfrm>
          </p:grpSpPr>
          <p:sp>
            <p:nvSpPr>
              <p:cNvPr id="7" name="Rectangle 43"/>
              <p:cNvSpPr>
                <a:spLocks noChangeArrowheads="1"/>
              </p:cNvSpPr>
              <p:nvPr/>
            </p:nvSpPr>
            <p:spPr bwMode="auto">
              <a:xfrm>
                <a:off x="6562736" y="2187627"/>
                <a:ext cx="2081224" cy="459737"/>
              </a:xfrm>
              <a:prstGeom prst="rect">
                <a:avLst/>
              </a:prstGeom>
              <a:solidFill>
                <a:srgbClr val="FFFF99"/>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b="1">
                    <a:solidFill>
                      <a:srgbClr val="0000CC"/>
                    </a:solidFill>
                  </a:rPr>
                  <a:t>CRC:</a:t>
                </a:r>
                <a:r>
                  <a:rPr lang="en-US" b="1">
                    <a:solidFill>
                      <a:srgbClr val="C00000"/>
                    </a:solidFill>
                  </a:rPr>
                  <a:t>AM</a:t>
                </a:r>
              </a:p>
            </p:txBody>
          </p:sp>
          <p:sp>
            <p:nvSpPr>
              <p:cNvPr id="145" name="TextBox 144"/>
              <p:cNvSpPr txBox="1"/>
              <p:nvPr/>
            </p:nvSpPr>
            <p:spPr>
              <a:xfrm>
                <a:off x="6562736" y="2640066"/>
                <a:ext cx="1538296" cy="1150886"/>
              </a:xfrm>
              <a:prstGeom prst="rect">
                <a:avLst/>
              </a:prstGeom>
              <a:noFill/>
              <a:ln>
                <a:solidFill>
                  <a:schemeClr val="tx1"/>
                </a:solidFill>
              </a:ln>
            </p:spPr>
            <p:txBody>
              <a:bodyPr wrap="square" rIns="0" rtlCol="0">
                <a:noAutofit/>
              </a:bodyPr>
              <a:lstStyle/>
              <a:p>
                <a:r>
                  <a:rPr lang="en-US"/>
                  <a:t>Get acc type</a:t>
                </a:r>
              </a:p>
              <a:p>
                <a:r>
                  <a:rPr lang="en-US"/>
                  <a:t>Get initBalance</a:t>
                </a:r>
              </a:p>
              <a:p>
                <a:r>
                  <a:rPr lang="en-US"/>
                  <a:t>ShowCatalog</a:t>
                </a:r>
              </a:p>
              <a:p>
                <a:r>
                  <a:rPr lang="en-US"/>
                  <a:t>Activate DB</a:t>
                </a:r>
              </a:p>
            </p:txBody>
          </p:sp>
          <p:sp>
            <p:nvSpPr>
              <p:cNvPr id="175" name="TextBox 174"/>
              <p:cNvSpPr txBox="1"/>
              <p:nvPr/>
            </p:nvSpPr>
            <p:spPr>
              <a:xfrm>
                <a:off x="8101032" y="2640066"/>
                <a:ext cx="542928" cy="1150886"/>
              </a:xfrm>
              <a:prstGeom prst="rect">
                <a:avLst/>
              </a:prstGeom>
              <a:noFill/>
              <a:ln>
                <a:solidFill>
                  <a:schemeClr val="tx1"/>
                </a:solidFill>
              </a:ln>
            </p:spPr>
            <p:txBody>
              <a:bodyPr wrap="square" rtlCol="0">
                <a:noAutofit/>
              </a:bodyPr>
              <a:lstStyle/>
              <a:p>
                <a:r>
                  <a:rPr lang="en-US"/>
                  <a:t>BM</a:t>
                </a:r>
              </a:p>
              <a:p>
                <a:r>
                  <a:rPr lang="en-US"/>
                  <a:t>BM</a:t>
                </a:r>
              </a:p>
              <a:p>
                <a:endParaRPr lang="en-US"/>
              </a:p>
              <a:p>
                <a:r>
                  <a:rPr lang="en-US"/>
                  <a:t>DB</a:t>
                </a:r>
              </a:p>
            </p:txBody>
          </p:sp>
        </p:grpSp>
        <p:grpSp>
          <p:nvGrpSpPr>
            <p:cNvPr id="179" name="Group 178"/>
            <p:cNvGrpSpPr/>
            <p:nvPr/>
          </p:nvGrpSpPr>
          <p:grpSpPr>
            <a:xfrm>
              <a:off x="6110296" y="3920449"/>
              <a:ext cx="2262200" cy="1628784"/>
              <a:chOff x="6653224" y="4876808"/>
              <a:chExt cx="2262200" cy="1628784"/>
            </a:xfrm>
          </p:grpSpPr>
          <p:sp>
            <p:nvSpPr>
              <p:cNvPr id="8" name="Rectangle 57"/>
              <p:cNvSpPr>
                <a:spLocks noChangeArrowheads="1"/>
              </p:cNvSpPr>
              <p:nvPr/>
            </p:nvSpPr>
            <p:spPr bwMode="auto">
              <a:xfrm>
                <a:off x="6653224" y="4876808"/>
                <a:ext cx="2262200" cy="459737"/>
              </a:xfrm>
              <a:prstGeom prst="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b="1">
                    <a:solidFill>
                      <a:srgbClr val="0000CC"/>
                    </a:solidFill>
                  </a:rPr>
                  <a:t>CRC: </a:t>
                </a:r>
                <a:r>
                  <a:rPr lang="en-US" b="1">
                    <a:solidFill>
                      <a:srgbClr val="C00000"/>
                    </a:solidFill>
                  </a:rPr>
                  <a:t>DB</a:t>
                </a:r>
              </a:p>
            </p:txBody>
          </p:sp>
          <p:sp>
            <p:nvSpPr>
              <p:cNvPr id="158" name="TextBox 157"/>
              <p:cNvSpPr txBox="1"/>
              <p:nvPr/>
            </p:nvSpPr>
            <p:spPr>
              <a:xfrm>
                <a:off x="6653224" y="5329248"/>
                <a:ext cx="1719272" cy="1176344"/>
              </a:xfrm>
              <a:prstGeom prst="rect">
                <a:avLst/>
              </a:prstGeom>
              <a:noFill/>
              <a:ln>
                <a:solidFill>
                  <a:schemeClr val="tx1"/>
                </a:solidFill>
              </a:ln>
            </p:spPr>
            <p:txBody>
              <a:bodyPr wrap="none" rtlCol="0">
                <a:noAutofit/>
              </a:bodyPr>
              <a:lstStyle/>
              <a:p>
                <a:r>
                  <a:rPr lang="en-US"/>
                  <a:t>Store cust data</a:t>
                </a:r>
              </a:p>
              <a:p>
                <a:r>
                  <a:rPr lang="en-US"/>
                  <a:t>Store acc type</a:t>
                </a:r>
              </a:p>
              <a:p>
                <a:r>
                  <a:rPr lang="en-US"/>
                  <a:t>Store initBalance</a:t>
                </a:r>
              </a:p>
              <a:p>
                <a:r>
                  <a:rPr lang="en-US"/>
                  <a:t>Confirm</a:t>
                </a:r>
              </a:p>
            </p:txBody>
          </p:sp>
          <p:sp>
            <p:nvSpPr>
              <p:cNvPr id="177" name="TextBox 176"/>
              <p:cNvSpPr txBox="1"/>
              <p:nvPr/>
            </p:nvSpPr>
            <p:spPr>
              <a:xfrm>
                <a:off x="8372496" y="5329248"/>
                <a:ext cx="542928" cy="1176344"/>
              </a:xfrm>
              <a:prstGeom prst="rect">
                <a:avLst/>
              </a:prstGeom>
              <a:noFill/>
              <a:ln>
                <a:solidFill>
                  <a:schemeClr val="tx1"/>
                </a:solidFill>
              </a:ln>
            </p:spPr>
            <p:txBody>
              <a:bodyPr wrap="none" rtlCol="0">
                <a:noAutofit/>
              </a:bodyPr>
              <a:lstStyle/>
              <a:p>
                <a:endParaRPr lang="en-US"/>
              </a:p>
              <a:p>
                <a:endParaRPr lang="en-US"/>
              </a:p>
              <a:p>
                <a:endParaRPr lang="en-US"/>
              </a:p>
              <a:p>
                <a:r>
                  <a:rPr lang="en-US"/>
                  <a:t>BM</a:t>
                </a:r>
              </a:p>
            </p:txBody>
          </p:sp>
        </p:grpSp>
        <p:sp>
          <p:nvSpPr>
            <p:cNvPr id="182" name="Left Brace 181"/>
            <p:cNvSpPr/>
            <p:nvPr/>
          </p:nvSpPr>
          <p:spPr>
            <a:xfrm>
              <a:off x="5929320" y="998739"/>
              <a:ext cx="180976" cy="904880"/>
            </a:xfrm>
            <a:prstGeom prst="leftBrace">
              <a:avLst>
                <a:gd name="adj1" fmla="val 36798"/>
                <a:gd name="adj2" fmla="val 50000"/>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Left Brace 182"/>
            <p:cNvSpPr/>
            <p:nvPr/>
          </p:nvSpPr>
          <p:spPr>
            <a:xfrm>
              <a:off x="6291272" y="2640067"/>
              <a:ext cx="180976" cy="995368"/>
            </a:xfrm>
            <a:prstGeom prst="leftBrace">
              <a:avLst>
                <a:gd name="adj1" fmla="val 36798"/>
                <a:gd name="adj2" fmla="val 50000"/>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Left Brace 183"/>
            <p:cNvSpPr/>
            <p:nvPr/>
          </p:nvSpPr>
          <p:spPr>
            <a:xfrm>
              <a:off x="5838832" y="4372889"/>
              <a:ext cx="180976" cy="1176344"/>
            </a:xfrm>
            <a:prstGeom prst="leftBrace">
              <a:avLst>
                <a:gd name="adj1" fmla="val 36798"/>
                <a:gd name="adj2" fmla="val 50000"/>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7" name="Straight Arrow Connector 186"/>
            <p:cNvCxnSpPr>
              <a:stCxn id="182" idx="1"/>
              <a:endCxn id="9" idx="6"/>
            </p:cNvCxnSpPr>
            <p:nvPr/>
          </p:nvCxnSpPr>
          <p:spPr>
            <a:xfrm rot="10800000" flipV="1">
              <a:off x="4752976" y="1451178"/>
              <a:ext cx="1176344" cy="9851"/>
            </a:xfrm>
            <a:prstGeom prst="straightConnector1">
              <a:avLst/>
            </a:prstGeom>
            <a:ln w="28575">
              <a:solidFill>
                <a:srgbClr val="06040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4876275" y="1081847"/>
              <a:ext cx="1053045" cy="369332"/>
            </a:xfrm>
            <a:prstGeom prst="rect">
              <a:avLst/>
            </a:prstGeom>
            <a:noFill/>
          </p:spPr>
          <p:txBody>
            <a:bodyPr wrap="none" rtlCol="0">
              <a:spAutoFit/>
            </a:bodyPr>
            <a:lstStyle/>
            <a:p>
              <a:r>
                <a:rPr lang="en-US" i="1"/>
                <a:t>Traced to</a:t>
              </a:r>
            </a:p>
          </p:txBody>
        </p:sp>
        <p:sp>
          <p:nvSpPr>
            <p:cNvPr id="199" name="TextBox 198"/>
            <p:cNvSpPr txBox="1"/>
            <p:nvPr/>
          </p:nvSpPr>
          <p:spPr>
            <a:xfrm>
              <a:off x="5295904" y="2718011"/>
              <a:ext cx="1053045" cy="369332"/>
            </a:xfrm>
            <a:prstGeom prst="rect">
              <a:avLst/>
            </a:prstGeom>
            <a:noFill/>
          </p:spPr>
          <p:txBody>
            <a:bodyPr wrap="none" rtlCol="0">
              <a:spAutoFit/>
            </a:bodyPr>
            <a:lstStyle/>
            <a:p>
              <a:r>
                <a:rPr lang="en-US" i="1"/>
                <a:t>Traced to</a:t>
              </a:r>
            </a:p>
          </p:txBody>
        </p:sp>
        <p:sp>
          <p:nvSpPr>
            <p:cNvPr id="200" name="TextBox 199"/>
            <p:cNvSpPr txBox="1"/>
            <p:nvPr/>
          </p:nvSpPr>
          <p:spPr>
            <a:xfrm>
              <a:off x="4662488" y="4610879"/>
              <a:ext cx="1053045" cy="369332"/>
            </a:xfrm>
            <a:prstGeom prst="rect">
              <a:avLst/>
            </a:prstGeom>
            <a:noFill/>
          </p:spPr>
          <p:txBody>
            <a:bodyPr wrap="none" rtlCol="0">
              <a:spAutoFit/>
            </a:bodyPr>
            <a:lstStyle/>
            <a:p>
              <a:r>
                <a:rPr lang="en-US" i="1"/>
                <a:t>Traced to</a:t>
              </a:r>
            </a:p>
          </p:txBody>
        </p:sp>
        <p:sp>
          <p:nvSpPr>
            <p:cNvPr id="201" name="TextBox 200"/>
            <p:cNvSpPr txBox="1"/>
            <p:nvPr/>
          </p:nvSpPr>
          <p:spPr>
            <a:xfrm rot="18423216">
              <a:off x="1128140" y="1911381"/>
              <a:ext cx="1053045" cy="369332"/>
            </a:xfrm>
            <a:prstGeom prst="rect">
              <a:avLst/>
            </a:prstGeom>
            <a:noFill/>
          </p:spPr>
          <p:txBody>
            <a:bodyPr wrap="none" rtlCol="0">
              <a:spAutoFit/>
            </a:bodyPr>
            <a:lstStyle/>
            <a:p>
              <a:r>
                <a:rPr lang="en-US" i="1"/>
                <a:t>Traced to</a:t>
              </a:r>
            </a:p>
          </p:txBody>
        </p:sp>
        <p:sp>
          <p:nvSpPr>
            <p:cNvPr id="202" name="TextBox 201"/>
            <p:cNvSpPr txBox="1"/>
            <p:nvPr/>
          </p:nvSpPr>
          <p:spPr>
            <a:xfrm rot="14894866">
              <a:off x="964194" y="3995693"/>
              <a:ext cx="1053045" cy="369332"/>
            </a:xfrm>
            <a:prstGeom prst="rect">
              <a:avLst/>
            </a:prstGeom>
            <a:noFill/>
          </p:spPr>
          <p:txBody>
            <a:bodyPr wrap="none" rtlCol="0">
              <a:spAutoFit/>
            </a:bodyPr>
            <a:lstStyle/>
            <a:p>
              <a:r>
                <a:rPr lang="en-US" i="1"/>
                <a:t>Traced to</a:t>
              </a:r>
            </a:p>
          </p:txBody>
        </p:sp>
        <p:sp>
          <p:nvSpPr>
            <p:cNvPr id="203" name="TextBox 202"/>
            <p:cNvSpPr txBox="1"/>
            <p:nvPr/>
          </p:nvSpPr>
          <p:spPr>
            <a:xfrm>
              <a:off x="2309800" y="2601430"/>
              <a:ext cx="1053045" cy="369332"/>
            </a:xfrm>
            <a:prstGeom prst="rect">
              <a:avLst/>
            </a:prstGeom>
            <a:noFill/>
          </p:spPr>
          <p:txBody>
            <a:bodyPr wrap="none" rtlCol="0">
              <a:spAutoFit/>
            </a:bodyPr>
            <a:lstStyle/>
            <a:p>
              <a:r>
                <a:rPr lang="en-US" i="1"/>
                <a:t>Traced to</a:t>
              </a:r>
            </a:p>
          </p:txBody>
        </p:sp>
        <p:sp>
          <p:nvSpPr>
            <p:cNvPr id="36" name="TextBox 35"/>
            <p:cNvSpPr txBox="1"/>
            <p:nvPr/>
          </p:nvSpPr>
          <p:spPr>
            <a:xfrm>
              <a:off x="998999" y="6234128"/>
              <a:ext cx="962058" cy="369332"/>
            </a:xfrm>
            <a:prstGeom prst="rect">
              <a:avLst/>
            </a:prstGeom>
            <a:noFill/>
          </p:spPr>
          <p:txBody>
            <a:bodyPr wrap="none" rtlCol="0">
              <a:spAutoFit/>
            </a:bodyPr>
            <a:lstStyle/>
            <a:p>
              <a:r>
                <a:rPr lang="en-US" b="1">
                  <a:solidFill>
                    <a:srgbClr val="FF0000"/>
                  </a:solidFill>
                </a:rPr>
                <a:t>SOURCE</a:t>
              </a:r>
            </a:p>
          </p:txBody>
        </p:sp>
        <p:sp>
          <p:nvSpPr>
            <p:cNvPr id="37" name="TextBox 36"/>
            <p:cNvSpPr txBox="1"/>
            <p:nvPr/>
          </p:nvSpPr>
          <p:spPr>
            <a:xfrm>
              <a:off x="6019808" y="6234128"/>
              <a:ext cx="2501903" cy="369332"/>
            </a:xfrm>
            <a:prstGeom prst="rect">
              <a:avLst/>
            </a:prstGeom>
            <a:noFill/>
          </p:spPr>
          <p:txBody>
            <a:bodyPr wrap="none" rtlCol="0">
              <a:spAutoFit/>
            </a:bodyPr>
            <a:lstStyle/>
            <a:p>
              <a:r>
                <a:rPr lang="en-US" b="1">
                  <a:solidFill>
                    <a:srgbClr val="FF0000"/>
                  </a:solidFill>
                </a:rPr>
                <a:t>DERIVED FROM SOURCE</a:t>
              </a:r>
            </a:p>
          </p:txBody>
        </p:sp>
        <p:sp>
          <p:nvSpPr>
            <p:cNvPr id="38" name="Right Brace 37"/>
            <p:cNvSpPr/>
            <p:nvPr/>
          </p:nvSpPr>
          <p:spPr>
            <a:xfrm rot="5400000">
              <a:off x="1359676" y="5012540"/>
              <a:ext cx="271464" cy="1990736"/>
            </a:xfrm>
            <a:prstGeom prst="rightBrace">
              <a:avLst>
                <a:gd name="adj1" fmla="val 99166"/>
                <a:gd name="adj2" fmla="val 50000"/>
              </a:avLst>
            </a:prstGeom>
            <a:ln w="28575">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rot="5400000">
              <a:off x="7060420" y="4650588"/>
              <a:ext cx="271464" cy="2714640"/>
            </a:xfrm>
            <a:prstGeom prst="rightBrace">
              <a:avLst>
                <a:gd name="adj1" fmla="val 99166"/>
                <a:gd name="adj2" fmla="val 50000"/>
              </a:avLst>
            </a:prstGeom>
            <a:ln w="28575">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Right Arrow 41"/>
            <p:cNvSpPr/>
            <p:nvPr/>
          </p:nvSpPr>
          <p:spPr>
            <a:xfrm>
              <a:off x="2038336" y="6324616"/>
              <a:ext cx="3981472" cy="271464"/>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714842" y="5872176"/>
              <a:ext cx="2990049" cy="369332"/>
            </a:xfrm>
            <a:prstGeom prst="rect">
              <a:avLst/>
            </a:prstGeom>
            <a:noFill/>
          </p:spPr>
          <p:txBody>
            <a:bodyPr wrap="none" rtlCol="0">
              <a:spAutoFit/>
            </a:bodyPr>
            <a:lstStyle/>
            <a:p>
              <a:r>
                <a:rPr lang="en-US"/>
                <a:t>“Consistency!”, ”Traceability!”</a:t>
              </a:r>
            </a:p>
          </p:txBody>
        </p:sp>
      </p:grpSp>
      <p:cxnSp>
        <p:nvCxnSpPr>
          <p:cNvPr id="52" name="Straight Connector 51"/>
          <p:cNvCxnSpPr/>
          <p:nvPr/>
        </p:nvCxnSpPr>
        <p:spPr>
          <a:xfrm rot="16200000" flipV="1">
            <a:off x="3893340" y="6279372"/>
            <a:ext cx="452440" cy="361952"/>
          </a:xfrm>
          <a:prstGeom prst="line">
            <a:avLst/>
          </a:prstGeom>
          <a:ln w="28575">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Account: Traceability matrix</a:t>
            </a:r>
          </a:p>
        </p:txBody>
      </p:sp>
      <p:graphicFrame>
        <p:nvGraphicFramePr>
          <p:cNvPr id="14" name="Table 13"/>
          <p:cNvGraphicFramePr>
            <a:graphicFrameLocks noGrp="1"/>
          </p:cNvGraphicFramePr>
          <p:nvPr/>
        </p:nvGraphicFramePr>
        <p:xfrm>
          <a:off x="319064" y="895336"/>
          <a:ext cx="8505872" cy="5574063"/>
        </p:xfrm>
        <a:graphic>
          <a:graphicData uri="http://schemas.openxmlformats.org/drawingml/2006/table">
            <a:tbl>
              <a:tblPr firstRow="1" bandRow="1">
                <a:tableStyleId>{5940675A-B579-460E-94D1-54222C63F5DA}</a:tableStyleId>
              </a:tblPr>
              <a:tblGrid>
                <a:gridCol w="1294372">
                  <a:extLst>
                    <a:ext uri="{9D8B030D-6E8A-4147-A177-3AD203B41FA5}">
                      <a16:colId xmlns:a16="http://schemas.microsoft.com/office/drawing/2014/main" val="20000"/>
                    </a:ext>
                  </a:extLst>
                </a:gridCol>
                <a:gridCol w="2034013">
                  <a:extLst>
                    <a:ext uri="{9D8B030D-6E8A-4147-A177-3AD203B41FA5}">
                      <a16:colId xmlns:a16="http://schemas.microsoft.com/office/drawing/2014/main" val="20001"/>
                    </a:ext>
                  </a:extLst>
                </a:gridCol>
                <a:gridCol w="3420840">
                  <a:extLst>
                    <a:ext uri="{9D8B030D-6E8A-4147-A177-3AD203B41FA5}">
                      <a16:colId xmlns:a16="http://schemas.microsoft.com/office/drawing/2014/main" val="20002"/>
                    </a:ext>
                  </a:extLst>
                </a:gridCol>
                <a:gridCol w="1756647">
                  <a:extLst>
                    <a:ext uri="{9D8B030D-6E8A-4147-A177-3AD203B41FA5}">
                      <a16:colId xmlns:a16="http://schemas.microsoft.com/office/drawing/2014/main" val="20003"/>
                    </a:ext>
                  </a:extLst>
                </a:gridCol>
              </a:tblGrid>
              <a:tr h="506733">
                <a:tc>
                  <a:txBody>
                    <a:bodyPr/>
                    <a:lstStyle/>
                    <a:p>
                      <a:pPr algn="ctr"/>
                      <a:r>
                        <a:rPr lang="en-US" sz="2400" u="sng">
                          <a:solidFill>
                            <a:schemeClr val="bg1"/>
                          </a:solidFill>
                        </a:rPr>
                        <a:t>Usecase</a:t>
                      </a:r>
                    </a:p>
                  </a:txBody>
                  <a:tcPr anchor="ctr">
                    <a:solidFill>
                      <a:schemeClr val="tx1"/>
                    </a:solidFill>
                  </a:tcPr>
                </a:tc>
                <a:tc>
                  <a:txBody>
                    <a:bodyPr/>
                    <a:lstStyle/>
                    <a:p>
                      <a:pPr algn="ctr"/>
                      <a:r>
                        <a:rPr lang="en-US" sz="2400" u="sng">
                          <a:solidFill>
                            <a:schemeClr val="bg1"/>
                          </a:solidFill>
                        </a:rPr>
                        <a:t>Requirements</a:t>
                      </a:r>
                    </a:p>
                  </a:txBody>
                  <a:tcPr anchor="ctr">
                    <a:solidFill>
                      <a:schemeClr val="tx1"/>
                    </a:solidFill>
                  </a:tcPr>
                </a:tc>
                <a:tc>
                  <a:txBody>
                    <a:bodyPr/>
                    <a:lstStyle/>
                    <a:p>
                      <a:pPr algn="ctr"/>
                      <a:r>
                        <a:rPr lang="en-US" sz="2400" u="sng">
                          <a:solidFill>
                            <a:schemeClr val="bg1"/>
                          </a:solidFill>
                        </a:rPr>
                        <a:t>Functions</a:t>
                      </a:r>
                    </a:p>
                  </a:txBody>
                  <a:tcPr anchor="ctr">
                    <a:solidFill>
                      <a:schemeClr val="tx1"/>
                    </a:solidFill>
                  </a:tcPr>
                </a:tc>
                <a:tc>
                  <a:txBody>
                    <a:bodyPr/>
                    <a:lstStyle/>
                    <a:p>
                      <a:pPr algn="ctr"/>
                      <a:r>
                        <a:rPr lang="en-US" sz="2400" u="sng">
                          <a:solidFill>
                            <a:schemeClr val="bg1"/>
                          </a:solidFill>
                        </a:rPr>
                        <a:t>Testcases</a:t>
                      </a:r>
                    </a:p>
                  </a:txBody>
                  <a:tcPr anchor="ctr">
                    <a:solidFill>
                      <a:schemeClr val="tx1"/>
                    </a:solidFill>
                  </a:tcPr>
                </a:tc>
                <a:extLst>
                  <a:ext uri="{0D108BD9-81ED-4DB2-BD59-A6C34878D82A}">
                    <a16:rowId xmlns:a16="http://schemas.microsoft.com/office/drawing/2014/main" val="10000"/>
                  </a:ext>
                </a:extLst>
              </a:tr>
              <a:tr h="506733">
                <a:tc rowSpan="10">
                  <a:txBody>
                    <a:bodyPr/>
                    <a:lstStyle/>
                    <a:p>
                      <a:pPr algn="ctr"/>
                      <a:r>
                        <a:rPr lang="en-US" sz="2000" b="1">
                          <a:solidFill>
                            <a:srgbClr val="C00000"/>
                          </a:solidFill>
                          <a:latin typeface="Arial Unicode MS" pitchFamily="34" charset="-128"/>
                          <a:ea typeface="Arial Unicode MS" pitchFamily="34" charset="-128"/>
                          <a:cs typeface="Arial Unicode MS" pitchFamily="34" charset="-128"/>
                        </a:rPr>
                        <a:t>Open</a:t>
                      </a:r>
                    </a:p>
                    <a:p>
                      <a:pPr algn="ctr"/>
                      <a:r>
                        <a:rPr lang="en-US" sz="2000" b="1">
                          <a:solidFill>
                            <a:srgbClr val="C00000"/>
                          </a:solidFill>
                          <a:latin typeface="Arial Unicode MS" pitchFamily="34" charset="-128"/>
                          <a:ea typeface="Arial Unicode MS" pitchFamily="34" charset="-128"/>
                          <a:cs typeface="Arial Unicode MS" pitchFamily="34" charset="-128"/>
                        </a:rPr>
                        <a:t>Account</a:t>
                      </a:r>
                    </a:p>
                  </a:txBody>
                  <a:tcPr anchor="ctr"/>
                </a:tc>
                <a:tc rowSpan="2">
                  <a:txBody>
                    <a:bodyPr/>
                    <a:lstStyle/>
                    <a:p>
                      <a:pPr algn="ctr"/>
                      <a:r>
                        <a:rPr lang="en-US" sz="2000" b="1">
                          <a:latin typeface="+mn-lt"/>
                          <a:ea typeface="Arial Unicode MS" pitchFamily="34" charset="-128"/>
                          <a:cs typeface="Arial Unicode MS" pitchFamily="34" charset="-128"/>
                        </a:rPr>
                        <a:t>FR11</a:t>
                      </a:r>
                      <a:r>
                        <a:rPr lang="en-US" sz="2000">
                          <a:latin typeface="+mn-lt"/>
                          <a:ea typeface="Arial Unicode MS" pitchFamily="34" charset="-128"/>
                          <a:cs typeface="Arial Unicode MS" pitchFamily="34" charset="-128"/>
                        </a:rPr>
                        <a:t>:</a:t>
                      </a:r>
                    </a:p>
                    <a:p>
                      <a:pPr algn="ctr"/>
                      <a:r>
                        <a:rPr lang="en-US" sz="2000">
                          <a:solidFill>
                            <a:srgbClr val="0000CC"/>
                          </a:solidFill>
                          <a:latin typeface="+mn-lt"/>
                          <a:ea typeface="Arial Unicode MS" pitchFamily="34" charset="-128"/>
                          <a:cs typeface="Arial Unicode MS" pitchFamily="34" charset="-128"/>
                        </a:rPr>
                        <a:t>Customer </a:t>
                      </a:r>
                    </a:p>
                    <a:p>
                      <a:pPr algn="ctr"/>
                      <a:r>
                        <a:rPr lang="en-US" sz="2000">
                          <a:solidFill>
                            <a:srgbClr val="0000CC"/>
                          </a:solidFill>
                          <a:latin typeface="+mn-lt"/>
                          <a:ea typeface="Arial Unicode MS" pitchFamily="34" charset="-128"/>
                          <a:cs typeface="Arial Unicode MS" pitchFamily="34" charset="-128"/>
                        </a:rPr>
                        <a:t>Acknowledge</a:t>
                      </a:r>
                    </a:p>
                  </a:txBody>
                  <a:tcPr anchor="ctr"/>
                </a:tc>
                <a:tc>
                  <a:txBody>
                    <a:bodyPr/>
                    <a:lstStyle/>
                    <a:p>
                      <a:r>
                        <a:rPr lang="en-US" sz="2000" b="1">
                          <a:solidFill>
                            <a:srgbClr val="C00000"/>
                          </a:solidFill>
                        </a:rPr>
                        <a:t>CM</a:t>
                      </a:r>
                      <a:r>
                        <a:rPr lang="en-US" sz="2000"/>
                        <a:t>.GetCustData(Cust.data)</a:t>
                      </a:r>
                    </a:p>
                  </a:txBody>
                  <a:tcPr anchor="ctr"/>
                </a:tc>
                <a:tc>
                  <a:txBody>
                    <a:bodyPr/>
                    <a:lstStyle/>
                    <a:p>
                      <a:r>
                        <a:rPr lang="en-US" sz="2000"/>
                        <a:t>FR11_Test01()</a:t>
                      </a:r>
                    </a:p>
                  </a:txBody>
                  <a:tcPr anchor="ctr"/>
                </a:tc>
                <a:extLst>
                  <a:ext uri="{0D108BD9-81ED-4DB2-BD59-A6C34878D82A}">
                    <a16:rowId xmlns:a16="http://schemas.microsoft.com/office/drawing/2014/main" val="10001"/>
                  </a:ext>
                </a:extLst>
              </a:tr>
              <a:tr h="506733">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a:solidFill>
                            <a:srgbClr val="C00000"/>
                          </a:solidFill>
                        </a:rPr>
                        <a:t>CM</a:t>
                      </a:r>
                      <a:r>
                        <a:rPr lang="en-US" sz="2000"/>
                        <a:t>.Activate(AM,Cust)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FR11_Test02()</a:t>
                      </a:r>
                    </a:p>
                  </a:txBody>
                  <a:tcPr anchor="ctr"/>
                </a:tc>
                <a:extLst>
                  <a:ext uri="{0D108BD9-81ED-4DB2-BD59-A6C34878D82A}">
                    <a16:rowId xmlns:a16="http://schemas.microsoft.com/office/drawing/2014/main" val="10002"/>
                  </a:ext>
                </a:extLst>
              </a:tr>
              <a:tr h="506733">
                <a:tc vMerge="1">
                  <a:txBody>
                    <a:bodyPr/>
                    <a:lstStyle/>
                    <a:p>
                      <a:endParaRPr lang="en-US"/>
                    </a:p>
                  </a:txBody>
                  <a:tcPr/>
                </a:tc>
                <a:tc rowSpan="4">
                  <a:txBody>
                    <a:bodyPr/>
                    <a:lstStyle/>
                    <a:p>
                      <a:pPr algn="ctr"/>
                      <a:r>
                        <a:rPr lang="en-US" sz="2000" b="1">
                          <a:latin typeface="+mn-lt"/>
                          <a:ea typeface="Arial Unicode MS" pitchFamily="34" charset="-128"/>
                          <a:cs typeface="Arial Unicode MS" pitchFamily="34" charset="-128"/>
                        </a:rPr>
                        <a:t>FR12</a:t>
                      </a:r>
                      <a:r>
                        <a:rPr lang="en-US" sz="2000">
                          <a:latin typeface="+mn-lt"/>
                          <a:ea typeface="Arial Unicode MS" pitchFamily="34" charset="-128"/>
                          <a:cs typeface="Arial Unicode MS" pitchFamily="34" charset="-128"/>
                        </a:rPr>
                        <a:t>:</a:t>
                      </a:r>
                    </a:p>
                    <a:p>
                      <a:pPr algn="ctr"/>
                      <a:r>
                        <a:rPr lang="en-US" sz="2000">
                          <a:solidFill>
                            <a:srgbClr val="0000CC"/>
                          </a:solidFill>
                          <a:latin typeface="+mn-lt"/>
                          <a:ea typeface="Arial Unicode MS" pitchFamily="34" charset="-128"/>
                          <a:cs typeface="Arial Unicode MS" pitchFamily="34" charset="-128"/>
                        </a:rPr>
                        <a:t>Account</a:t>
                      </a:r>
                    </a:p>
                    <a:p>
                      <a:pPr algn="ctr"/>
                      <a:r>
                        <a:rPr lang="en-US" sz="2000">
                          <a:solidFill>
                            <a:srgbClr val="0000CC"/>
                          </a:solidFill>
                          <a:latin typeface="+mn-lt"/>
                          <a:ea typeface="Arial Unicode MS" pitchFamily="34" charset="-128"/>
                          <a:cs typeface="Arial Unicode MS" pitchFamily="34" charset="-128"/>
                        </a:rPr>
                        <a:t>Acknowledge</a:t>
                      </a:r>
                    </a:p>
                  </a:txBody>
                  <a:tcPr anchor="ctr"/>
                </a:tc>
                <a:tc>
                  <a:txBody>
                    <a:bodyPr/>
                    <a:lstStyle/>
                    <a:p>
                      <a:r>
                        <a:rPr lang="en-US" sz="2000" b="1">
                          <a:solidFill>
                            <a:srgbClr val="C00000"/>
                          </a:solidFill>
                        </a:rPr>
                        <a:t>AM</a:t>
                      </a:r>
                      <a:r>
                        <a:rPr lang="en-US" sz="2000"/>
                        <a:t>.GetAccType(Acc.type)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FR12_Test01()</a:t>
                      </a:r>
                    </a:p>
                  </a:txBody>
                  <a:tcPr anchor="ctr"/>
                </a:tc>
                <a:extLst>
                  <a:ext uri="{0D108BD9-81ED-4DB2-BD59-A6C34878D82A}">
                    <a16:rowId xmlns:a16="http://schemas.microsoft.com/office/drawing/2014/main" val="10003"/>
                  </a:ext>
                </a:extLst>
              </a:tr>
              <a:tr h="506733">
                <a:tc vMerge="1">
                  <a:txBody>
                    <a:bodyPr/>
                    <a:lstStyle/>
                    <a:p>
                      <a:endParaRPr lang="en-US"/>
                    </a:p>
                  </a:txBody>
                  <a:tcPr/>
                </a:tc>
                <a:tc vMerge="1">
                  <a:txBody>
                    <a:bodyPr/>
                    <a:lstStyle/>
                    <a:p>
                      <a:endParaRPr lang="en-US"/>
                    </a:p>
                  </a:txBody>
                  <a:tcPr/>
                </a:tc>
                <a:tc>
                  <a:txBody>
                    <a:bodyPr/>
                    <a:lstStyle/>
                    <a:p>
                      <a:r>
                        <a:rPr lang="en-US" sz="2000" b="1">
                          <a:solidFill>
                            <a:srgbClr val="C00000"/>
                          </a:solidFill>
                        </a:rPr>
                        <a:t>AM</a:t>
                      </a:r>
                      <a:r>
                        <a:rPr lang="en-US" sz="2000"/>
                        <a:t>.GetInitBalance(Acc.init)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FR12_Test02()</a:t>
                      </a:r>
                    </a:p>
                  </a:txBody>
                  <a:tcPr anchor="ctr"/>
                </a:tc>
                <a:extLst>
                  <a:ext uri="{0D108BD9-81ED-4DB2-BD59-A6C34878D82A}">
                    <a16:rowId xmlns:a16="http://schemas.microsoft.com/office/drawing/2014/main" val="10004"/>
                  </a:ext>
                </a:extLst>
              </a:tr>
              <a:tr h="506733">
                <a:tc vMerge="1">
                  <a:txBody>
                    <a:bodyPr/>
                    <a:lstStyle/>
                    <a:p>
                      <a:endParaRPr lang="en-US"/>
                    </a:p>
                  </a:txBody>
                  <a:tcPr/>
                </a:tc>
                <a:tc vMerge="1">
                  <a:txBody>
                    <a:bodyPr/>
                    <a:lstStyle/>
                    <a:p>
                      <a:endParaRPr lang="en-US"/>
                    </a:p>
                  </a:txBody>
                  <a:tcPr/>
                </a:tc>
                <a:tc>
                  <a:txBody>
                    <a:bodyPr/>
                    <a:lstStyle/>
                    <a:p>
                      <a:r>
                        <a:rPr lang="en-US" sz="2000" b="1">
                          <a:solidFill>
                            <a:srgbClr val="C00000"/>
                          </a:solidFill>
                        </a:rPr>
                        <a:t>AM</a:t>
                      </a:r>
                      <a:r>
                        <a:rPr lang="en-US" sz="2000"/>
                        <a:t>.ShowCatalog()</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FR12_Test03()</a:t>
                      </a:r>
                    </a:p>
                  </a:txBody>
                  <a:tcPr anchor="ctr"/>
                </a:tc>
                <a:extLst>
                  <a:ext uri="{0D108BD9-81ED-4DB2-BD59-A6C34878D82A}">
                    <a16:rowId xmlns:a16="http://schemas.microsoft.com/office/drawing/2014/main" val="10005"/>
                  </a:ext>
                </a:extLst>
              </a:tr>
              <a:tr h="506733">
                <a:tc vMerge="1">
                  <a:txBody>
                    <a:bodyPr/>
                    <a:lstStyle/>
                    <a:p>
                      <a:endParaRPr lang="en-US"/>
                    </a:p>
                  </a:txBody>
                  <a:tcPr/>
                </a:tc>
                <a:tc vMerge="1">
                  <a:txBody>
                    <a:bodyPr/>
                    <a:lstStyle/>
                    <a:p>
                      <a:pPr algn="ctr"/>
                      <a:endParaRPr lang="en-US" sz="2000">
                        <a:solidFill>
                          <a:srgbClr val="0000CC"/>
                        </a:solidFill>
                        <a:latin typeface="+mn-lt"/>
                        <a:ea typeface="Arial Unicode MS" pitchFamily="34" charset="-128"/>
                        <a:cs typeface="Arial Unicode MS" pitchFamily="34" charset="-128"/>
                      </a:endParaRPr>
                    </a:p>
                  </a:txBody>
                  <a:tcPr anchor="ctr"/>
                </a:tc>
                <a:tc>
                  <a:txBody>
                    <a:bodyPr/>
                    <a:lstStyle/>
                    <a:p>
                      <a:r>
                        <a:rPr lang="en-US" sz="2000" b="1">
                          <a:solidFill>
                            <a:srgbClr val="C00000"/>
                          </a:solidFill>
                        </a:rPr>
                        <a:t>AM</a:t>
                      </a:r>
                      <a:r>
                        <a:rPr lang="en-US" sz="2000"/>
                        <a:t>.Activate(DB,Cust,Acc)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FR12_Test04()</a:t>
                      </a:r>
                    </a:p>
                  </a:txBody>
                  <a:tcPr anchor="ctr"/>
                </a:tc>
                <a:extLst>
                  <a:ext uri="{0D108BD9-81ED-4DB2-BD59-A6C34878D82A}">
                    <a16:rowId xmlns:a16="http://schemas.microsoft.com/office/drawing/2014/main" val="10006"/>
                  </a:ext>
                </a:extLst>
              </a:tr>
              <a:tr h="506733">
                <a:tc vMerge="1">
                  <a:txBody>
                    <a:bodyPr/>
                    <a:lstStyle/>
                    <a:p>
                      <a:endParaRPr lang="en-US"/>
                    </a:p>
                  </a:txBody>
                  <a:tcPr/>
                </a:tc>
                <a:tc rowSpan="4">
                  <a:txBody>
                    <a:bodyPr/>
                    <a:lstStyle/>
                    <a:p>
                      <a:pPr algn="ctr"/>
                      <a:r>
                        <a:rPr lang="en-US" sz="2000" b="1">
                          <a:latin typeface="+mn-lt"/>
                          <a:ea typeface="Arial Unicode MS" pitchFamily="34" charset="-128"/>
                          <a:cs typeface="Arial Unicode MS" pitchFamily="34" charset="-128"/>
                        </a:rPr>
                        <a:t>FR13</a:t>
                      </a:r>
                      <a:r>
                        <a:rPr lang="en-US" sz="2000">
                          <a:latin typeface="+mn-lt"/>
                          <a:ea typeface="Arial Unicode MS" pitchFamily="34" charset="-128"/>
                          <a:cs typeface="Arial Unicode MS" pitchFamily="34" charset="-128"/>
                        </a:rPr>
                        <a:t>:</a:t>
                      </a:r>
                    </a:p>
                    <a:p>
                      <a:pPr algn="ctr"/>
                      <a:r>
                        <a:rPr lang="en-US" sz="2000">
                          <a:solidFill>
                            <a:srgbClr val="0000CC"/>
                          </a:solidFill>
                          <a:latin typeface="+mn-lt"/>
                          <a:ea typeface="Arial Unicode MS" pitchFamily="34" charset="-128"/>
                          <a:cs typeface="Arial Unicode MS" pitchFamily="34" charset="-128"/>
                        </a:rPr>
                        <a:t>Register to Database</a:t>
                      </a:r>
                    </a:p>
                    <a:p>
                      <a:endParaRPr lang="en-US" sz="2000">
                        <a:latin typeface="+mn-lt"/>
                      </a:endParaRPr>
                    </a:p>
                  </a:txBody>
                  <a:tcPr anchor="ctr"/>
                </a:tc>
                <a:tc>
                  <a:txBody>
                    <a:bodyPr/>
                    <a:lstStyle/>
                    <a:p>
                      <a:r>
                        <a:rPr lang="en-US" sz="2000" b="1">
                          <a:solidFill>
                            <a:srgbClr val="C00000"/>
                          </a:solidFill>
                        </a:rPr>
                        <a:t>DB</a:t>
                      </a:r>
                      <a:r>
                        <a:rPr lang="en-US" sz="2000"/>
                        <a:t>.Store(Cust.data)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FR13_Test01()</a:t>
                      </a:r>
                    </a:p>
                  </a:txBody>
                  <a:tcPr anchor="ctr"/>
                </a:tc>
                <a:extLst>
                  <a:ext uri="{0D108BD9-81ED-4DB2-BD59-A6C34878D82A}">
                    <a16:rowId xmlns:a16="http://schemas.microsoft.com/office/drawing/2014/main" val="10007"/>
                  </a:ext>
                </a:extLst>
              </a:tr>
              <a:tr h="506733">
                <a:tc vMerge="1">
                  <a:txBody>
                    <a:bodyPr/>
                    <a:lstStyle/>
                    <a:p>
                      <a:endParaRPr lang="en-US"/>
                    </a:p>
                  </a:txBody>
                  <a:tcPr/>
                </a:tc>
                <a:tc vMerge="1">
                  <a:txBody>
                    <a:bodyPr/>
                    <a:lstStyle/>
                    <a:p>
                      <a:endParaRPr lang="en-US"/>
                    </a:p>
                  </a:txBody>
                  <a:tcPr/>
                </a:tc>
                <a:tc>
                  <a:txBody>
                    <a:bodyPr/>
                    <a:lstStyle/>
                    <a:p>
                      <a:r>
                        <a:rPr lang="en-US" sz="2000" b="1">
                          <a:solidFill>
                            <a:srgbClr val="C00000"/>
                          </a:solidFill>
                        </a:rPr>
                        <a:t>DB</a:t>
                      </a:r>
                      <a:r>
                        <a:rPr lang="en-US" sz="2000"/>
                        <a:t>.Store(Acc.type)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FR13_Test02()</a:t>
                      </a:r>
                    </a:p>
                  </a:txBody>
                  <a:tcPr anchor="ctr"/>
                </a:tc>
                <a:extLst>
                  <a:ext uri="{0D108BD9-81ED-4DB2-BD59-A6C34878D82A}">
                    <a16:rowId xmlns:a16="http://schemas.microsoft.com/office/drawing/2014/main" val="10008"/>
                  </a:ext>
                </a:extLst>
              </a:tr>
              <a:tr h="506733">
                <a:tc vMerge="1">
                  <a:txBody>
                    <a:bodyPr/>
                    <a:lstStyle/>
                    <a:p>
                      <a:endParaRPr lang="en-US"/>
                    </a:p>
                  </a:txBody>
                  <a:tcPr/>
                </a:tc>
                <a:tc vMerge="1">
                  <a:txBody>
                    <a:bodyPr/>
                    <a:lstStyle/>
                    <a:p>
                      <a:endParaRPr lang="en-US"/>
                    </a:p>
                  </a:txBody>
                  <a:tcPr/>
                </a:tc>
                <a:tc>
                  <a:txBody>
                    <a:bodyPr/>
                    <a:lstStyle/>
                    <a:p>
                      <a:r>
                        <a:rPr lang="en-US" sz="2000" b="1">
                          <a:solidFill>
                            <a:srgbClr val="C00000"/>
                          </a:solidFill>
                        </a:rPr>
                        <a:t>DB</a:t>
                      </a:r>
                      <a:r>
                        <a:rPr lang="en-US" sz="2000"/>
                        <a:t>.Store(Acc.init)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FR13_Test03()</a:t>
                      </a:r>
                    </a:p>
                  </a:txBody>
                  <a:tcPr anchor="ctr"/>
                </a:tc>
                <a:extLst>
                  <a:ext uri="{0D108BD9-81ED-4DB2-BD59-A6C34878D82A}">
                    <a16:rowId xmlns:a16="http://schemas.microsoft.com/office/drawing/2014/main" val="10009"/>
                  </a:ext>
                </a:extLst>
              </a:tr>
              <a:tr h="506733">
                <a:tc vMerge="1">
                  <a:txBody>
                    <a:bodyPr/>
                    <a:lstStyle/>
                    <a:p>
                      <a:endParaRPr lang="en-US"/>
                    </a:p>
                  </a:txBody>
                  <a:tcPr/>
                </a:tc>
                <a:tc vMerge="1">
                  <a:txBody>
                    <a:bodyPr/>
                    <a:lstStyle/>
                    <a:p>
                      <a:endParaRPr lang="en-US"/>
                    </a:p>
                  </a:txBody>
                  <a:tcPr/>
                </a:tc>
                <a:tc>
                  <a:txBody>
                    <a:bodyPr/>
                    <a:lstStyle/>
                    <a:p>
                      <a:r>
                        <a:rPr lang="en-US" sz="2000" b="1">
                          <a:solidFill>
                            <a:srgbClr val="C00000"/>
                          </a:solidFill>
                        </a:rPr>
                        <a:t>DB</a:t>
                      </a:r>
                      <a:r>
                        <a:rPr lang="en-US" sz="2000"/>
                        <a:t>.Confirm()</a:t>
                      </a:r>
                    </a:p>
                  </a:txBody>
                  <a:tcPr anchor="ctr"/>
                </a:tc>
                <a:tc>
                  <a:txBody>
                    <a:bodyPr/>
                    <a:lstStyle/>
                    <a:p>
                      <a:endParaRPr lang="en-US" sz="2000"/>
                    </a:p>
                  </a:txBody>
                  <a:tcPr anchor="ct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Vết trong các mức phát triển PM</a:t>
            </a:r>
          </a:p>
        </p:txBody>
      </p:sp>
      <p:grpSp>
        <p:nvGrpSpPr>
          <p:cNvPr id="15" name="Group 14"/>
          <p:cNvGrpSpPr/>
          <p:nvPr/>
        </p:nvGrpSpPr>
        <p:grpSpPr>
          <a:xfrm>
            <a:off x="681016" y="714360"/>
            <a:ext cx="8234408" cy="5500704"/>
            <a:chOff x="875920" y="1500174"/>
            <a:chExt cx="7196542" cy="5143536"/>
          </a:xfrm>
        </p:grpSpPr>
        <p:pic>
          <p:nvPicPr>
            <p:cNvPr id="75778" name="Picture 2" descr="https://flylib.com/books/2/623/1/html/2/images/032112247x/graphics/27fig03.gif"/>
            <p:cNvPicPr>
              <a:picLocks noChangeAspect="1" noChangeArrowheads="1"/>
            </p:cNvPicPr>
            <p:nvPr/>
          </p:nvPicPr>
          <p:blipFill>
            <a:blip r:embed="rId2">
              <a:clrChange>
                <a:clrFrom>
                  <a:srgbClr val="FFFFFF"/>
                </a:clrFrom>
                <a:clrTo>
                  <a:srgbClr val="FFFFFF">
                    <a:alpha val="0"/>
                  </a:srgbClr>
                </a:clrTo>
              </a:clrChange>
              <a:lum bright="-20000" contrast="-20000"/>
            </a:blip>
            <a:srcRect/>
            <a:stretch>
              <a:fillRect/>
            </a:stretch>
          </p:blipFill>
          <p:spPr bwMode="auto">
            <a:xfrm>
              <a:off x="1071538" y="1500174"/>
              <a:ext cx="7000924" cy="5143536"/>
            </a:xfrm>
            <a:prstGeom prst="rect">
              <a:avLst/>
            </a:prstGeom>
            <a:noFill/>
          </p:spPr>
        </p:pic>
        <p:sp>
          <p:nvSpPr>
            <p:cNvPr id="6" name="TextBox 5"/>
            <p:cNvSpPr txBox="1"/>
            <p:nvPr/>
          </p:nvSpPr>
          <p:spPr>
            <a:xfrm>
              <a:off x="4210804" y="3544433"/>
              <a:ext cx="1406727" cy="414464"/>
            </a:xfrm>
            <a:prstGeom prst="rect">
              <a:avLst/>
            </a:prstGeom>
            <a:noFill/>
          </p:spPr>
          <p:txBody>
            <a:bodyPr wrap="square" rtlCol="0">
              <a:spAutoFit/>
            </a:bodyPr>
            <a:lstStyle/>
            <a:p>
              <a:r>
                <a:rPr lang="en-US" sz="2400" b="1">
                  <a:solidFill>
                    <a:srgbClr val="FF0000"/>
                  </a:solidFill>
                </a:rPr>
                <a:t>Functions</a:t>
              </a:r>
            </a:p>
          </p:txBody>
        </p:sp>
        <p:sp>
          <p:nvSpPr>
            <p:cNvPr id="13" name="TextBox 12"/>
            <p:cNvSpPr txBox="1"/>
            <p:nvPr/>
          </p:nvSpPr>
          <p:spPr>
            <a:xfrm>
              <a:off x="875920" y="3548441"/>
              <a:ext cx="1926823" cy="414464"/>
            </a:xfrm>
            <a:prstGeom prst="rect">
              <a:avLst/>
            </a:prstGeom>
            <a:noFill/>
          </p:spPr>
          <p:txBody>
            <a:bodyPr wrap="square" rtlCol="0">
              <a:spAutoFit/>
            </a:bodyPr>
            <a:lstStyle/>
            <a:p>
              <a:r>
                <a:rPr lang="en-US" sz="2400" b="1">
                  <a:solidFill>
                    <a:srgbClr val="FF0000"/>
                  </a:solidFill>
                </a:rPr>
                <a:t>Quality needs</a:t>
              </a:r>
            </a:p>
          </p:txBody>
        </p:sp>
        <p:sp>
          <p:nvSpPr>
            <p:cNvPr id="12" name="TextBox 11"/>
            <p:cNvSpPr txBox="1"/>
            <p:nvPr/>
          </p:nvSpPr>
          <p:spPr>
            <a:xfrm>
              <a:off x="6508171" y="3548441"/>
              <a:ext cx="1556280" cy="414464"/>
            </a:xfrm>
            <a:prstGeom prst="rect">
              <a:avLst/>
            </a:prstGeom>
            <a:noFill/>
          </p:spPr>
          <p:txBody>
            <a:bodyPr wrap="square" rtlCol="0">
              <a:spAutoFit/>
            </a:bodyPr>
            <a:lstStyle/>
            <a:p>
              <a:r>
                <a:rPr lang="en-US" sz="2400" b="1">
                  <a:solidFill>
                    <a:srgbClr val="FF0000"/>
                  </a:solidFill>
                </a:rPr>
                <a:t>Prototypes</a:t>
              </a:r>
            </a:p>
          </p:txBody>
        </p:sp>
        <p:sp>
          <p:nvSpPr>
            <p:cNvPr id="9" name="Down Arrow 8"/>
            <p:cNvSpPr/>
            <p:nvPr/>
          </p:nvSpPr>
          <p:spPr>
            <a:xfrm>
              <a:off x="1704466" y="4010112"/>
              <a:ext cx="357190" cy="50006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Down Arrow 10"/>
            <p:cNvSpPr/>
            <p:nvPr/>
          </p:nvSpPr>
          <p:spPr>
            <a:xfrm>
              <a:off x="4729565" y="3941703"/>
              <a:ext cx="357190" cy="50006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Down Arrow 13"/>
            <p:cNvSpPr/>
            <p:nvPr/>
          </p:nvSpPr>
          <p:spPr>
            <a:xfrm>
              <a:off x="7215205" y="3962905"/>
              <a:ext cx="357190" cy="42862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6" name="Slide Number Placeholder 15"/>
          <p:cNvSpPr>
            <a:spLocks noGrp="1"/>
          </p:cNvSpPr>
          <p:nvPr>
            <p:ph type="sldNum" sz="quarter" idx="4"/>
          </p:nvPr>
        </p:nvSpPr>
        <p:spPr/>
        <p:txBody>
          <a:bodyPr/>
          <a:lstStyle/>
          <a:p>
            <a:fld id="{B6F15528-21DE-4FAA-801E-634DDDAF4B2B}" type="slidenum">
              <a:rPr lang="en-US" smtClean="0"/>
              <a:pPr/>
              <a:t>9</a:t>
            </a:fld>
            <a:endParaRPr lang="en-US"/>
          </a:p>
        </p:txBody>
      </p:sp>
      <p:sp>
        <p:nvSpPr>
          <p:cNvPr id="17" name="Rectangle 16"/>
          <p:cNvSpPr/>
          <p:nvPr/>
        </p:nvSpPr>
        <p:spPr>
          <a:xfrm>
            <a:off x="2309800" y="6315391"/>
            <a:ext cx="5048177" cy="461665"/>
          </a:xfrm>
          <a:prstGeom prst="rect">
            <a:avLst/>
          </a:prstGeom>
        </p:spPr>
        <p:txBody>
          <a:bodyPr wrap="none">
            <a:spAutoFit/>
          </a:bodyPr>
          <a:lstStyle/>
          <a:p>
            <a:r>
              <a:rPr lang="en-US" sz="2400">
                <a:solidFill>
                  <a:srgbClr val="FF0000"/>
                </a:solidFill>
                <a:latin typeface="Arial Unicode MS" pitchFamily="34" charset="-128"/>
                <a:ea typeface="Arial Unicode MS" pitchFamily="34" charset="-128"/>
                <a:cs typeface="Arial Unicode MS" pitchFamily="34" charset="-128"/>
              </a:rPr>
              <a:t>2011 Requirements Traceability.pdf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0000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7977</TotalTime>
  <Words>1463</Words>
  <Application>Microsoft Office PowerPoint</Application>
  <PresentationFormat>On-screen Show (4:3)</PresentationFormat>
  <Paragraphs>224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Narrow</vt:lpstr>
      <vt:lpstr>Arial Unicode MS</vt:lpstr>
      <vt:lpstr>Calibri</vt:lpstr>
      <vt:lpstr>Courier New</vt:lpstr>
      <vt:lpstr>Tahoma</vt:lpstr>
      <vt:lpstr>Wingdings</vt:lpstr>
      <vt:lpstr>Office Theme</vt:lpstr>
      <vt:lpstr>PowerPoint Presentation</vt:lpstr>
      <vt:lpstr>PowerPoint Presentation</vt:lpstr>
      <vt:lpstr>Nội dung chính</vt:lpstr>
      <vt:lpstr>Trace</vt:lpstr>
      <vt:lpstr>Ví dụ: Open Account usecase </vt:lpstr>
      <vt:lpstr>Open Account: CRC cards</vt:lpstr>
      <vt:lpstr>Open Account: Traces</vt:lpstr>
      <vt:lpstr>Open Account: Traceability matrix</vt:lpstr>
      <vt:lpstr>Vết trong các mức phát triển PM</vt:lpstr>
      <vt:lpstr>Dò vết (traceability)</vt:lpstr>
      <vt:lpstr>Nội dung dò vết trong phát triển PM</vt:lpstr>
      <vt:lpstr>Đặc tính của việc dò vết (traceability)</vt:lpstr>
      <vt:lpstr>Các kiểu dò vết</vt:lpstr>
      <vt:lpstr>Các kiểu của vết trong việc dò vết</vt:lpstr>
      <vt:lpstr>Một số tình huống trong dò vết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Quality Assurance</dc:title>
  <dc:creator>anh_hao</dc:creator>
  <cp:lastModifiedBy>Phong</cp:lastModifiedBy>
  <cp:revision>189</cp:revision>
  <dcterms:created xsi:type="dcterms:W3CDTF">2006-08-16T00:00:00Z</dcterms:created>
  <dcterms:modified xsi:type="dcterms:W3CDTF">2022-03-21T14:41:58Z</dcterms:modified>
</cp:coreProperties>
</file>