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0" r:id="rId1"/>
  </p:sldMasterIdLst>
  <p:notesMasterIdLst>
    <p:notesMasterId r:id="rId67"/>
  </p:notesMasterIdLst>
  <p:sldIdLst>
    <p:sldId id="422" r:id="rId2"/>
    <p:sldId id="262" r:id="rId3"/>
    <p:sldId id="257" r:id="rId4"/>
    <p:sldId id="406" r:id="rId5"/>
    <p:sldId id="407" r:id="rId6"/>
    <p:sldId id="408" r:id="rId7"/>
    <p:sldId id="409" r:id="rId8"/>
    <p:sldId id="410" r:id="rId9"/>
    <p:sldId id="411" r:id="rId10"/>
    <p:sldId id="412" r:id="rId11"/>
    <p:sldId id="413" r:id="rId12"/>
    <p:sldId id="414" r:id="rId13"/>
    <p:sldId id="415" r:id="rId14"/>
    <p:sldId id="416" r:id="rId15"/>
    <p:sldId id="417" r:id="rId16"/>
    <p:sldId id="418" r:id="rId17"/>
    <p:sldId id="419" r:id="rId18"/>
    <p:sldId id="420" r:id="rId19"/>
    <p:sldId id="390" r:id="rId20"/>
    <p:sldId id="425" r:id="rId21"/>
    <p:sldId id="424" r:id="rId22"/>
    <p:sldId id="323" r:id="rId23"/>
    <p:sldId id="324" r:id="rId24"/>
    <p:sldId id="426" r:id="rId25"/>
    <p:sldId id="427" r:id="rId26"/>
    <p:sldId id="428" r:id="rId27"/>
    <p:sldId id="366" r:id="rId28"/>
    <p:sldId id="393" r:id="rId29"/>
    <p:sldId id="394" r:id="rId30"/>
    <p:sldId id="423" r:id="rId31"/>
    <p:sldId id="395" r:id="rId32"/>
    <p:sldId id="396" r:id="rId33"/>
    <p:sldId id="397" r:id="rId34"/>
    <p:sldId id="398" r:id="rId35"/>
    <p:sldId id="327" r:id="rId36"/>
    <p:sldId id="402" r:id="rId37"/>
    <p:sldId id="359" r:id="rId38"/>
    <p:sldId id="360" r:id="rId39"/>
    <p:sldId id="361" r:id="rId40"/>
    <p:sldId id="328" r:id="rId41"/>
    <p:sldId id="369" r:id="rId42"/>
    <p:sldId id="370" r:id="rId43"/>
    <p:sldId id="371" r:id="rId44"/>
    <p:sldId id="372" r:id="rId45"/>
    <p:sldId id="374" r:id="rId46"/>
    <p:sldId id="373" r:id="rId47"/>
    <p:sldId id="375" r:id="rId48"/>
    <p:sldId id="330" r:id="rId49"/>
    <p:sldId id="333" r:id="rId50"/>
    <p:sldId id="337" r:id="rId51"/>
    <p:sldId id="334" r:id="rId52"/>
    <p:sldId id="376" r:id="rId53"/>
    <p:sldId id="377" r:id="rId54"/>
    <p:sldId id="378" r:id="rId55"/>
    <p:sldId id="379" r:id="rId56"/>
    <p:sldId id="389" r:id="rId57"/>
    <p:sldId id="380" r:id="rId58"/>
    <p:sldId id="381" r:id="rId59"/>
    <p:sldId id="382" r:id="rId60"/>
    <p:sldId id="383" r:id="rId61"/>
    <p:sldId id="384" r:id="rId62"/>
    <p:sldId id="385" r:id="rId63"/>
    <p:sldId id="386" r:id="rId64"/>
    <p:sldId id="387" r:id="rId65"/>
    <p:sldId id="40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00CC"/>
    <a:srgbClr val="FFFFCC"/>
    <a:srgbClr val="008000"/>
    <a:srgbClr val="66FF66"/>
    <a:srgbClr val="003300"/>
    <a:srgbClr val="FF5050"/>
    <a:srgbClr val="4D4D4D"/>
    <a:srgbClr val="996633"/>
    <a:srgbClr val="5F5F5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62" d="100"/>
          <a:sy n="62" d="100"/>
        </p:scale>
        <p:origin x="-1396"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696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4FBC00-2D1F-46AE-AF68-6C9B09753012}" type="datetimeFigureOut">
              <a:rPr lang="en-US" smtClean="0"/>
              <a:pPr/>
              <a:t>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3767FE-991F-4B3A-AF9A-311A28FD62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65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3767FE-991F-4B3A-AF9A-311A28FD62E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1"/>
          <p:cNvSpPr>
            <a:spLocks noGrp="1"/>
          </p:cNvSpPr>
          <p:nvPr>
            <p:ph type="title"/>
          </p:nvPr>
        </p:nvSpPr>
        <p:spPr>
          <a:xfrm>
            <a:off x="0" y="0"/>
            <a:ext cx="8686800" cy="609600"/>
          </a:xfrm>
          <a:prstGeom prst="rect">
            <a:avLst/>
          </a:prstGeom>
          <a:solidFill>
            <a:schemeClr val="bg1">
              <a:lumMod val="95000"/>
            </a:schemeClr>
          </a:solidFill>
        </p:spPr>
        <p:txBody>
          <a:bodyPr/>
          <a:lstStyle>
            <a:lvl1pPr>
              <a:defRPr>
                <a:solidFill>
                  <a:srgbClr val="996633"/>
                </a:solidFill>
              </a:defRPr>
            </a:lvl1pPr>
          </a:lstStyle>
          <a:p>
            <a:r>
              <a:rPr lang="en-US" smtClean="0"/>
              <a:t>Click to edit Master title style</a:t>
            </a:r>
            <a:endParaRPr lang="en-US"/>
          </a:p>
        </p:txBody>
      </p:sp>
      <p:sp>
        <p:nvSpPr>
          <p:cNvPr id="11" name="Content Placeholder 2"/>
          <p:cNvSpPr>
            <a:spLocks noGrp="1"/>
          </p:cNvSpPr>
          <p:nvPr>
            <p:ph idx="1"/>
          </p:nvPr>
        </p:nvSpPr>
        <p:spPr>
          <a:xfrm>
            <a:off x="0" y="609600"/>
            <a:ext cx="9144000" cy="6248400"/>
          </a:xfrm>
          <a:prstGeom prst="rect">
            <a:avLst/>
          </a:prstGeom>
        </p:spPr>
        <p:txBody>
          <a:bodyPr/>
          <a:lstStyle>
            <a:lvl1pPr>
              <a:defRPr sz="2800"/>
            </a:lvl1pPr>
            <a:lvl2pPr>
              <a:defRPr sz="2600">
                <a:solidFill>
                  <a:srgbClr val="0000CC"/>
                </a:solidFill>
              </a:defRPr>
            </a:lvl2pPr>
            <a:lvl3pPr>
              <a:buFont typeface="Wingdings" pitchFamily="2" charset="2"/>
              <a:buChar char="v"/>
              <a:defRPr/>
            </a:lvl3pPr>
            <a:lvl4pPr>
              <a:buFont typeface="Wingdings" pitchFamily="2" charset="2"/>
              <a:buChar char="q"/>
              <a:defRPr>
                <a:solidFill>
                  <a:srgbClr val="996633"/>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Slide Number Placeholder 5"/>
          <p:cNvSpPr>
            <a:spLocks noGrp="1"/>
          </p:cNvSpPr>
          <p:nvPr>
            <p:ph type="sldNum" sz="quarter" idx="4"/>
          </p:nvPr>
        </p:nvSpPr>
        <p:spPr>
          <a:xfrm>
            <a:off x="8686800" y="0"/>
            <a:ext cx="457200" cy="609600"/>
          </a:xfrm>
          <a:prstGeom prst="rect">
            <a:avLst/>
          </a:prstGeom>
          <a:solidFill>
            <a:schemeClr val="bg1">
              <a:lumMod val="95000"/>
            </a:schemeClr>
          </a:solidFill>
        </p:spPr>
        <p:txBody>
          <a:bodyPr vert="horz" lIns="0" tIns="45720" rIns="0" bIns="45720" rtlCol="0" anchor="ctr"/>
          <a:lstStyle>
            <a:lvl1pPr algn="l">
              <a:defRPr sz="2400">
                <a:solidFill>
                  <a:schemeClr val="tx1"/>
                </a:solidFill>
                <a:latin typeface="Arial Unicode MS" pitchFamily="34" charset="-128"/>
                <a:ea typeface="Arial Unicode MS" pitchFamily="34" charset="-128"/>
                <a:cs typeface="Arial Unicode MS" pitchFamily="34" charset="-128"/>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ctr" defTabSz="914400" rtl="0" eaLnBrk="1" latinLnBrk="0" hangingPunct="1">
        <a:spcBef>
          <a:spcPct val="0"/>
        </a:spcBef>
        <a:buNone/>
        <a:defRPr sz="3600" b="1" kern="1200">
          <a:solidFill>
            <a:srgbClr val="FF0000"/>
          </a:solidFill>
          <a:latin typeface="Arial Unicode MS" pitchFamily="34" charset="-128"/>
          <a:ea typeface="Arial Unicode MS" pitchFamily="34" charset="-128"/>
          <a:cs typeface="Arial Unicode MS" pitchFamily="34" charset="-128"/>
        </a:defRPr>
      </a:lvl1pPr>
    </p:titleStyle>
    <p:bodyStyle>
      <a:lvl1pPr marL="342900" indent="-342900" algn="l" defTabSz="914400" rtl="0" eaLnBrk="1" latinLnBrk="0" hangingPunct="1">
        <a:spcBef>
          <a:spcPct val="20000"/>
        </a:spcBef>
        <a:buSzPct val="100000"/>
        <a:buFont typeface="Wingdings" pitchFamily="2" charset="2"/>
        <a:buChar char="v"/>
        <a:defRPr sz="2800" kern="1200">
          <a:solidFill>
            <a:schemeClr val="tx1"/>
          </a:solidFill>
          <a:latin typeface="Arial Unicode MS" pitchFamily="34" charset="-128"/>
          <a:ea typeface="Arial Unicode MS" pitchFamily="34" charset="-128"/>
          <a:cs typeface="Arial Unicode MS" pitchFamily="34" charset="-128"/>
        </a:defRPr>
      </a:lvl1pPr>
      <a:lvl2pPr marL="742950" indent="-285750" algn="l" defTabSz="914400" rtl="0" eaLnBrk="1" latinLnBrk="0" hangingPunct="1">
        <a:spcBef>
          <a:spcPct val="20000"/>
        </a:spcBef>
        <a:buSzPct val="120000"/>
        <a:buFont typeface="Wingdings" pitchFamily="2" charset="2"/>
        <a:buChar char="§"/>
        <a:defRPr sz="2600" kern="1200">
          <a:solidFill>
            <a:schemeClr val="tx1"/>
          </a:solidFill>
          <a:latin typeface="Arial Unicode MS" pitchFamily="34" charset="-128"/>
          <a:ea typeface="Arial Unicode MS" pitchFamily="34" charset="-128"/>
          <a:cs typeface="Arial Unicode MS" pitchFamily="34" charset="-128"/>
        </a:defRPr>
      </a:lvl2pPr>
      <a:lvl3pPr marL="1143000" indent="-228600" algn="l" defTabSz="914400" rtl="0" eaLnBrk="1" latinLnBrk="0" hangingPunct="1">
        <a:spcBef>
          <a:spcPct val="20000"/>
        </a:spcBef>
        <a:buSzPct val="100000"/>
        <a:buFont typeface="Wingdings" pitchFamily="2" charset="2"/>
        <a:buChar char="ü"/>
        <a:defRPr sz="2400" kern="1200">
          <a:solidFill>
            <a:srgbClr val="FF0000"/>
          </a:solidFill>
          <a:latin typeface="Arial Unicode MS" pitchFamily="34" charset="-128"/>
          <a:ea typeface="Arial Unicode MS" pitchFamily="34" charset="-128"/>
          <a:cs typeface="Arial Unicode MS" pitchFamily="34" charset="-128"/>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Unicode MS" pitchFamily="34" charset="-128"/>
          <a:ea typeface="Arial Unicode MS" pitchFamily="34" charset="-128"/>
          <a:cs typeface="Arial Unicode MS" pitchFamily="3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0" name="Picture 6" descr="https://www.itl.cat/pngfile/big/5-57543_mahalaxmi-art-nature-painted-landscape-wallpaper-most-beautiful.jpg"/>
          <p:cNvPicPr>
            <a:picLocks noChangeAspect="1" noChangeArrowheads="1"/>
          </p:cNvPicPr>
          <p:nvPr/>
        </p:nvPicPr>
        <p:blipFill>
          <a:blip r:embed="rId3"/>
          <a:srcRect/>
          <a:stretch>
            <a:fillRect/>
          </a:stretch>
        </p:blipFill>
        <p:spPr bwMode="auto">
          <a:xfrm>
            <a:off x="0" y="0"/>
            <a:ext cx="9130475" cy="6858000"/>
          </a:xfrm>
          <a:prstGeom prst="rect">
            <a:avLst/>
          </a:prstGeom>
          <a:noFill/>
        </p:spPr>
      </p:pic>
      <p:grpSp>
        <p:nvGrpSpPr>
          <p:cNvPr id="2" name="Group 13"/>
          <p:cNvGrpSpPr/>
          <p:nvPr/>
        </p:nvGrpSpPr>
        <p:grpSpPr>
          <a:xfrm>
            <a:off x="7010400" y="0"/>
            <a:ext cx="1996060" cy="2142530"/>
            <a:chOff x="7010400" y="0"/>
            <a:chExt cx="1996060" cy="2142530"/>
          </a:xfrm>
        </p:grpSpPr>
        <p:sp>
          <p:nvSpPr>
            <p:cNvPr id="7" name="Rectangle 6"/>
            <p:cNvSpPr/>
            <p:nvPr/>
          </p:nvSpPr>
          <p:spPr>
            <a:xfrm>
              <a:off x="7010400" y="0"/>
              <a:ext cx="1996060" cy="1323439"/>
            </a:xfrm>
            <a:prstGeom prst="rect">
              <a:avLst/>
            </a:prstGeom>
            <a:noFill/>
          </p:spPr>
          <p:txBody>
            <a:bodyPr wrap="none" lIns="91440" tIns="45720" rIns="91440" bIns="45720">
              <a:spAutoFit/>
            </a:bodyPr>
            <a:lstStyle/>
            <a:p>
              <a:pPr algn="ctr"/>
              <a:r>
                <a:rPr lang="en-US" sz="8000" b="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Narrow" pitchFamily="34" charset="0"/>
                </a:rPr>
                <a:t>SQA</a:t>
              </a:r>
              <a:endParaRPr lang="en-US" sz="80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Narrow" pitchFamily="34" charset="0"/>
              </a:endParaRPr>
            </a:p>
          </p:txBody>
        </p:sp>
        <p:sp>
          <p:nvSpPr>
            <p:cNvPr id="12" name="Rectangle 11"/>
            <p:cNvSpPr/>
            <p:nvPr/>
          </p:nvSpPr>
          <p:spPr>
            <a:xfrm>
              <a:off x="7467600" y="1219200"/>
              <a:ext cx="1031051" cy="923330"/>
            </a:xfrm>
            <a:prstGeom prst="rect">
              <a:avLst/>
            </a:prstGeom>
            <a:noFill/>
          </p:spPr>
          <p:txBody>
            <a:bodyPr wrap="none" lIns="91440" tIns="45720" rIns="91440" bIns="45720">
              <a:spAutoFit/>
            </a:bodyPr>
            <a:lstStyle/>
            <a:p>
              <a:pPr algn="ctr"/>
              <a:r>
                <a:rPr lang="en-US" sz="54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P5</a:t>
              </a:r>
              <a:endParaRPr lang="en-US" sz="5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2000"/>
                                        <p:tgtEl>
                                          <p:spTgt spid="1030"/>
                                        </p:tgtEl>
                                      </p:cBhvr>
                                    </p:animEffect>
                                  </p:childTnLst>
                                </p:cTn>
                              </p:par>
                            </p:childTnLst>
                          </p:cTn>
                        </p:par>
                        <p:par>
                          <p:cTn id="8" fill="hold">
                            <p:stCondLst>
                              <p:cond delay="2000"/>
                            </p:stCondLst>
                            <p:childTnLst>
                              <p:par>
                                <p:cTn id="9" presetID="10" presetClass="entr" presetSubtype="0" fill="hold" nodeType="afterEffect">
                                  <p:stCondLst>
                                    <p:cond delay="25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par>
                          <p:cTn id="12" fill="hold">
                            <p:stCondLst>
                              <p:cond delay="6500"/>
                            </p:stCondLst>
                            <p:childTnLst>
                              <p:par>
                                <p:cTn id="13" presetID="10" presetClass="exit" presetSubtype="0" fill="hold" nodeType="afterEffect">
                                  <p:stCondLst>
                                    <p:cond delay="7500"/>
                                  </p:stCondLst>
                                  <p:childTnLst>
                                    <p:animEffect transition="out" filter="fade">
                                      <p:cBhvr>
                                        <p:cTn id="14" dur="2000"/>
                                        <p:tgtEl>
                                          <p:spTgt spid="2"/>
                                        </p:tgtEl>
                                      </p:cBhvr>
                                    </p:animEffect>
                                    <p:set>
                                      <p:cBhvr>
                                        <p:cTn id="15" dur="1" fill="hold">
                                          <p:stCondLst>
                                            <p:cond delay="1999"/>
                                          </p:stCondLst>
                                        </p:cTn>
                                        <p:tgtEl>
                                          <p:spTgt spid="2"/>
                                        </p:tgtEl>
                                        <p:attrNameLst>
                                          <p:attrName>style.visibility</p:attrName>
                                        </p:attrNameLst>
                                      </p:cBhvr>
                                      <p:to>
                                        <p:strVal val="hidden"/>
                                      </p:to>
                                    </p:set>
                                  </p:childTnLst>
                                </p:cTn>
                              </p:par>
                            </p:childTnLst>
                          </p:cTn>
                        </p:par>
                        <p:par>
                          <p:cTn id="16" fill="hold">
                            <p:stCondLst>
                              <p:cond delay="16000"/>
                            </p:stCondLst>
                            <p:childTnLst>
                              <p:par>
                                <p:cTn id="17" presetID="10" presetClass="exit" presetSubtype="0" fill="hold" nodeType="afterEffect">
                                  <p:stCondLst>
                                    <p:cond delay="0"/>
                                  </p:stCondLst>
                                  <p:childTnLst>
                                    <p:animEffect transition="out" filter="fade">
                                      <p:cBhvr>
                                        <p:cTn id="18" dur="2000"/>
                                        <p:tgtEl>
                                          <p:spTgt spid="1030"/>
                                        </p:tgtEl>
                                      </p:cBhvr>
                                    </p:animEffect>
                                    <p:set>
                                      <p:cBhvr>
                                        <p:cTn id="19" dur="1" fill="hold">
                                          <p:stCondLst>
                                            <p:cond delay="19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 Consistency</a:t>
            </a:r>
            <a:endParaRPr lang="en-US"/>
          </a:p>
        </p:txBody>
      </p:sp>
      <p:sp>
        <p:nvSpPr>
          <p:cNvPr id="3" name="Content Placeholder 2"/>
          <p:cNvSpPr>
            <a:spLocks noGrp="1"/>
          </p:cNvSpPr>
          <p:nvPr>
            <p:ph idx="1"/>
          </p:nvPr>
        </p:nvSpPr>
        <p:spPr>
          <a:xfrm>
            <a:off x="0" y="609600"/>
            <a:ext cx="9144000" cy="6248400"/>
          </a:xfrm>
        </p:spPr>
        <p:txBody>
          <a:bodyPr/>
          <a:lstStyle/>
          <a:p>
            <a:r>
              <a:rPr lang="en-US" smtClean="0"/>
              <a:t>Các (phát biểu) đặc tả trong tài liệu của PM có tính mạch lạc &amp; nhất quán (trong 1 mức và giữa các mức)</a:t>
            </a:r>
          </a:p>
          <a:p>
            <a:pPr lvl="1"/>
            <a:r>
              <a:rPr lang="en-US" smtClean="0">
                <a:solidFill>
                  <a:srgbClr val="FF0000"/>
                </a:solidFill>
                <a:effectLst>
                  <a:outerShdw blurRad="38100" dist="38100" dir="2700000" algn="tl">
                    <a:srgbClr val="000000">
                      <a:alpha val="43137"/>
                    </a:srgbClr>
                  </a:outerShdw>
                </a:effectLst>
              </a:rPr>
              <a:t>Mạch lạc</a:t>
            </a:r>
            <a:r>
              <a:rPr lang="en-US" smtClean="0"/>
              <a:t>: liên kết, không thừa, không thiếu.</a:t>
            </a:r>
          </a:p>
          <a:p>
            <a:pPr lvl="1"/>
            <a:r>
              <a:rPr lang="en-US" smtClean="0">
                <a:solidFill>
                  <a:srgbClr val="FF0000"/>
                </a:solidFill>
                <a:effectLst>
                  <a:outerShdw blurRad="38100" dist="38100" dir="2700000" algn="tl">
                    <a:srgbClr val="000000">
                      <a:alpha val="43137"/>
                    </a:srgbClr>
                  </a:outerShdw>
                </a:effectLst>
              </a:rPr>
              <a:t>Nhất quán</a:t>
            </a:r>
            <a:r>
              <a:rPr lang="en-US" smtClean="0"/>
              <a:t>: không có mâu thuẩn nhau.</a:t>
            </a:r>
          </a:p>
          <a:p>
            <a:endParaRPr lang="en-US" smtClean="0"/>
          </a:p>
          <a:p>
            <a:r>
              <a:rPr lang="en-US" smtClean="0"/>
              <a:t>Việc dò vết là để đưa các đặc tả vào đúng mức của nó, để nhằm phát hiện và loại bỏ sự dư thừa hoặc không nhất quán, trong:</a:t>
            </a:r>
          </a:p>
          <a:p>
            <a:pPr lvl="1"/>
            <a:r>
              <a:rPr lang="en-US" smtClean="0"/>
              <a:t>Một ấn phẩm (một mức)</a:t>
            </a:r>
          </a:p>
          <a:p>
            <a:pPr lvl="1"/>
            <a:r>
              <a:rPr lang="en-US" smtClean="0"/>
              <a:t>Giữa các ấn phẩm (nhiều mức)</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 Feasibility</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khả năng thực hiện trong </a:t>
            </a:r>
            <a:r>
              <a:rPr lang="en-US" smtClean="0">
                <a:solidFill>
                  <a:srgbClr val="FF0000"/>
                </a:solidFill>
                <a:effectLst>
                  <a:outerShdw blurRad="38100" dist="38100" dir="2700000" algn="tl">
                    <a:srgbClr val="000000">
                      <a:alpha val="43137"/>
                    </a:srgbClr>
                  </a:outerShdw>
                </a:effectLst>
              </a:rPr>
              <a:t>thời hạn và kinh phí </a:t>
            </a:r>
            <a:r>
              <a:rPr lang="en-US" smtClean="0"/>
              <a:t>cho phép</a:t>
            </a:r>
          </a:p>
          <a:p>
            <a:pPr lvl="1"/>
            <a:r>
              <a:rPr lang="en-US" smtClean="0"/>
              <a:t>Đối với verification: là khả năng chứng minh cho cách tạo ra sản phẩm là đúng và khả thi.</a:t>
            </a:r>
          </a:p>
          <a:p>
            <a:pPr lvl="1"/>
            <a:r>
              <a:rPr lang="en-US" smtClean="0"/>
              <a:t>Đối với validation: là khả năng kiểm lỗi trên ấn phẩm/sản phẩm so với yêu cầu.</a:t>
            </a:r>
          </a:p>
          <a:p>
            <a:r>
              <a:rPr lang="en-US" smtClean="0"/>
              <a:t>Đặc tính này phụ thuộc vào:</a:t>
            </a:r>
          </a:p>
          <a:p>
            <a:pPr lvl="1"/>
            <a:r>
              <a:rPr lang="en-US" smtClean="0">
                <a:solidFill>
                  <a:srgbClr val="FF0000"/>
                </a:solidFill>
              </a:rPr>
              <a:t>Nguồn lực hữu hình</a:t>
            </a:r>
            <a:r>
              <a:rPr lang="en-US" smtClean="0"/>
              <a:t>: Con người (users, devs,…), phương pháp &amp; công cụ.</a:t>
            </a:r>
          </a:p>
          <a:p>
            <a:pPr lvl="1"/>
            <a:r>
              <a:rPr lang="en-US" smtClean="0"/>
              <a:t>Mức độ chắc chắn (hoặc độ tin cậy) của phương pháp được chọn =&gt; phụ thuộc vào </a:t>
            </a:r>
            <a:r>
              <a:rPr lang="en-US" smtClean="0">
                <a:solidFill>
                  <a:srgbClr val="FF0000"/>
                </a:solidFill>
              </a:rPr>
              <a:t>chất lượng của thông tin. </a:t>
            </a:r>
            <a:r>
              <a:rPr lang="en-US" smtClean="0"/>
              <a:t>Vd: hiểu biết về hiện trạng, tư vấn </a:t>
            </a:r>
            <a:r>
              <a:rPr lang="en-US" smtClean="0"/>
              <a:t>của </a:t>
            </a:r>
            <a:r>
              <a:rPr lang="en-US" smtClean="0"/>
              <a:t>chuyên gia.</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 Testability</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khả năng “hổ trợ” của ấn phẩm/sản phẩm cho việc đánh giá đúng sai</a:t>
            </a:r>
          </a:p>
          <a:p>
            <a:pPr lvl="1"/>
            <a:r>
              <a:rPr lang="en-US" smtClean="0"/>
              <a:t>Verification: tài liệu có dẫn chứng từ thực tế để chứng minh là phương pháp đúng/sai hay không ?</a:t>
            </a:r>
          </a:p>
          <a:p>
            <a:pPr lvl="1"/>
            <a:r>
              <a:rPr lang="en-US" smtClean="0"/>
              <a:t>Validation: có cách để kiểm thử sản phẩm ?</a:t>
            </a:r>
          </a:p>
          <a:p>
            <a:r>
              <a:rPr lang="en-US" smtClean="0"/>
              <a:t>Ví dụ về tính khả kiểm:</a:t>
            </a:r>
          </a:p>
          <a:p>
            <a:pPr lvl="1"/>
            <a:r>
              <a:rPr lang="en-US" smtClean="0"/>
              <a:t>Phát biểu đến mức chi tiết, cụ thể để hiểu đúng.</a:t>
            </a:r>
          </a:p>
          <a:p>
            <a:pPr lvl="1"/>
            <a:r>
              <a:rPr lang="en-US" smtClean="0"/>
              <a:t>Có phương pháp làm</a:t>
            </a:r>
          </a:p>
          <a:p>
            <a:pPr lvl="1"/>
            <a:r>
              <a:rPr lang="en-US" smtClean="0"/>
              <a:t>Đo được  (để thiết lập ngưỡng đạt/không đạt)</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Verification vs Validation in SW project</a:t>
            </a:r>
            <a:endParaRPr lang="en-US"/>
          </a:p>
        </p:txBody>
      </p:sp>
      <p:graphicFrame>
        <p:nvGraphicFramePr>
          <p:cNvPr id="8" name="Table 7"/>
          <p:cNvGraphicFramePr>
            <a:graphicFrameLocks noGrp="1"/>
          </p:cNvGraphicFramePr>
          <p:nvPr/>
        </p:nvGraphicFramePr>
        <p:xfrm>
          <a:off x="152400" y="685800"/>
          <a:ext cx="8782072" cy="5700744"/>
        </p:xfrm>
        <a:graphic>
          <a:graphicData uri="http://schemas.openxmlformats.org/drawingml/2006/table">
            <a:tbl>
              <a:tblPr/>
              <a:tblGrid>
                <a:gridCol w="464532"/>
                <a:gridCol w="3716255"/>
                <a:gridCol w="4601285"/>
              </a:tblGrid>
              <a:tr h="420586">
                <a:tc>
                  <a:txBody>
                    <a:bodyPr/>
                    <a:lstStyle/>
                    <a:p>
                      <a:pPr algn="ctr"/>
                      <a:endParaRPr lang="en-US" sz="2400">
                        <a:latin typeface="Arial Narrow"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a:latin typeface="Arial Narrow" pitchFamily="34" charset="0"/>
                        </a:rPr>
                        <a:t>Verification</a:t>
                      </a:r>
                      <a:endParaRPr lang="en-US" sz="2400">
                        <a:latin typeface="Arial Narrow"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a:latin typeface="Arial Narrow" pitchFamily="34" charset="0"/>
                        </a:rPr>
                        <a:t>Validation</a:t>
                      </a:r>
                      <a:endParaRPr lang="en-US" sz="2400">
                        <a:latin typeface="Arial Narrow"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70150">
                <a:tc>
                  <a:txBody>
                    <a:bodyPr/>
                    <a:lstStyle/>
                    <a:p>
                      <a:pPr algn="ctr"/>
                      <a:r>
                        <a:rPr lang="en-US" sz="2000" b="1" i="1">
                          <a:solidFill>
                            <a:srgbClr val="FF0000"/>
                          </a:solidFill>
                          <a:latin typeface="Arial Narrow" pitchFamily="34" charset="0"/>
                        </a:rPr>
                        <a:t>Definition</a:t>
                      </a:r>
                      <a:endParaRPr lang="en-US" sz="2000" b="1">
                        <a:solidFill>
                          <a:srgbClr val="FF0000"/>
                        </a:solidFill>
                        <a:latin typeface="Arial Narrow" pitchFamily="34" charset="0"/>
                      </a:endParaRPr>
                    </a:p>
                  </a:txBody>
                  <a:tcPr marL="0" marR="0" marT="0"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latin typeface="Arial Narrow" pitchFamily="34" charset="0"/>
                        </a:rPr>
                        <a:t>The process of evaluating work-products of a development phase to determine whether they </a:t>
                      </a:r>
                      <a:r>
                        <a:rPr lang="en-US" sz="2000">
                          <a:solidFill>
                            <a:srgbClr val="000099"/>
                          </a:solidFill>
                          <a:latin typeface="Arial Narrow" pitchFamily="34" charset="0"/>
                        </a:rPr>
                        <a:t>meet the specified requirements for </a:t>
                      </a:r>
                      <a:r>
                        <a:rPr lang="en-US" sz="2000" b="1">
                          <a:solidFill>
                            <a:srgbClr val="FF0000"/>
                          </a:solidFill>
                          <a:latin typeface="Arial Narrow" pitchFamily="34" charset="0"/>
                        </a:rPr>
                        <a:t>that phase</a:t>
                      </a:r>
                      <a:r>
                        <a:rPr lang="en-US" sz="2000">
                          <a:latin typeface="Arial Narrow"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latin typeface="Arial Narrow" pitchFamily="34" charset="0"/>
                        </a:rPr>
                        <a:t>The process of evaluating software during or </a:t>
                      </a:r>
                      <a:endParaRPr lang="en-US" sz="2000" smtClean="0">
                        <a:latin typeface="Arial Narrow" pitchFamily="34" charset="0"/>
                      </a:endParaRPr>
                    </a:p>
                    <a:p>
                      <a:pPr algn="ctr"/>
                      <a:r>
                        <a:rPr lang="en-US" sz="2000" smtClean="0">
                          <a:latin typeface="Arial Narrow" pitchFamily="34" charset="0"/>
                        </a:rPr>
                        <a:t>at </a:t>
                      </a:r>
                      <a:r>
                        <a:rPr lang="en-US" sz="2000">
                          <a:latin typeface="Arial Narrow" pitchFamily="34" charset="0"/>
                        </a:rPr>
                        <a:t>the end of the development process to determine whether it </a:t>
                      </a:r>
                      <a:r>
                        <a:rPr lang="en-US" sz="2000">
                          <a:solidFill>
                            <a:srgbClr val="000099"/>
                          </a:solidFill>
                          <a:latin typeface="Arial Narrow" pitchFamily="34" charset="0"/>
                        </a:rPr>
                        <a:t>satisfies specified </a:t>
                      </a:r>
                      <a:endParaRPr lang="en-US" sz="2000" smtClean="0">
                        <a:solidFill>
                          <a:srgbClr val="000099"/>
                        </a:solidFill>
                        <a:latin typeface="Arial Narrow" pitchFamily="34" charset="0"/>
                      </a:endParaRPr>
                    </a:p>
                    <a:p>
                      <a:pPr algn="ctr"/>
                      <a:r>
                        <a:rPr lang="en-US" sz="2000" smtClean="0">
                          <a:solidFill>
                            <a:srgbClr val="000099"/>
                          </a:solidFill>
                          <a:latin typeface="Arial Narrow" pitchFamily="34" charset="0"/>
                        </a:rPr>
                        <a:t>business </a:t>
                      </a:r>
                      <a:r>
                        <a:rPr lang="en-US" sz="2000">
                          <a:solidFill>
                            <a:srgbClr val="000099"/>
                          </a:solidFill>
                          <a:latin typeface="Arial Narrow" pitchFamily="34" charset="0"/>
                        </a:rPr>
                        <a:t>requirements</a:t>
                      </a:r>
                      <a:r>
                        <a:rPr lang="en-US" sz="2000">
                          <a:latin typeface="Arial Narrow" pitchFamily="34"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90736">
                <a:tc>
                  <a:txBody>
                    <a:bodyPr/>
                    <a:lstStyle/>
                    <a:p>
                      <a:pPr algn="ctr"/>
                      <a:r>
                        <a:rPr lang="en-US" sz="2000" b="1" i="1">
                          <a:solidFill>
                            <a:srgbClr val="FF0000"/>
                          </a:solidFill>
                          <a:latin typeface="Arial Narrow" pitchFamily="34" charset="0"/>
                        </a:rPr>
                        <a:t>Objective</a:t>
                      </a:r>
                      <a:endParaRPr lang="en-US" sz="2000" b="1">
                        <a:solidFill>
                          <a:srgbClr val="FF0000"/>
                        </a:solidFill>
                        <a:latin typeface="Arial Narrow" pitchFamily="34" charset="0"/>
                      </a:endParaRPr>
                    </a:p>
                  </a:txBody>
                  <a:tcPr marL="0" marR="0" marT="0"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Narrow" pitchFamily="34" charset="0"/>
                        </a:rPr>
                        <a:t> To </a:t>
                      </a:r>
                      <a:r>
                        <a:rPr lang="en-US" sz="2000">
                          <a:latin typeface="Arial Narrow" pitchFamily="34" charset="0"/>
                        </a:rPr>
                        <a:t>ensure that the product </a:t>
                      </a:r>
                      <a:r>
                        <a:rPr lang="en-US" sz="2000">
                          <a:solidFill>
                            <a:srgbClr val="000099"/>
                          </a:solidFill>
                          <a:latin typeface="Arial Narrow" pitchFamily="34" charset="0"/>
                        </a:rPr>
                        <a:t>is being built according to the requirements and design specifications</a:t>
                      </a:r>
                      <a:r>
                        <a:rPr lang="en-US" sz="2000">
                          <a:latin typeface="Arial Narrow" pitchFamily="34" charset="0"/>
                        </a:rPr>
                        <a:t>. In other words, to ensure that work products meet their specified </a:t>
                      </a:r>
                      <a:r>
                        <a:rPr lang="en-US" sz="2000" smtClean="0">
                          <a:latin typeface="Arial Narrow" pitchFamily="34" charset="0"/>
                        </a:rPr>
                        <a:t>requirements (</a:t>
                      </a:r>
                      <a:r>
                        <a:rPr lang="en-US" sz="2000" i="1" smtClean="0">
                          <a:latin typeface="Arial Narrow" pitchFamily="34" charset="0"/>
                        </a:rPr>
                        <a:t>req. baseline</a:t>
                      </a:r>
                      <a:r>
                        <a:rPr lang="en-US" sz="2000" smtClean="0">
                          <a:latin typeface="Arial Narrow" pitchFamily="34" charset="0"/>
                        </a:rPr>
                        <a:t>).</a:t>
                      </a:r>
                      <a:endParaRPr lang="en-US" sz="2000">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smtClean="0">
                          <a:latin typeface="Arial Narrow" pitchFamily="34" charset="0"/>
                        </a:rPr>
                        <a:t>  To </a:t>
                      </a:r>
                      <a:r>
                        <a:rPr lang="en-US" sz="2000">
                          <a:latin typeface="Arial Narrow" pitchFamily="34" charset="0"/>
                        </a:rPr>
                        <a:t>ensure that the </a:t>
                      </a:r>
                      <a:r>
                        <a:rPr lang="en-US" sz="2000">
                          <a:solidFill>
                            <a:srgbClr val="000099"/>
                          </a:solidFill>
                          <a:latin typeface="Arial Narrow" pitchFamily="34" charset="0"/>
                        </a:rPr>
                        <a:t>product actually meets the user’s needs</a:t>
                      </a:r>
                      <a:r>
                        <a:rPr lang="en-US" sz="2000">
                          <a:latin typeface="Arial Narrow" pitchFamily="34" charset="0"/>
                        </a:rPr>
                        <a:t>, and that the </a:t>
                      </a:r>
                      <a:r>
                        <a:rPr lang="en-US" sz="2000">
                          <a:solidFill>
                            <a:srgbClr val="000099"/>
                          </a:solidFill>
                          <a:latin typeface="Arial Narrow" pitchFamily="34" charset="0"/>
                        </a:rPr>
                        <a:t>specifications were correct in the first place</a:t>
                      </a:r>
                      <a:r>
                        <a:rPr lang="en-US" sz="2000">
                          <a:latin typeface="Arial Narrow" pitchFamily="34" charset="0"/>
                        </a:rPr>
                        <a:t>. In other words, to demonstrate that the product fulfills its intended use when placed in its intended environment.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6344">
                <a:tc>
                  <a:txBody>
                    <a:bodyPr/>
                    <a:lstStyle/>
                    <a:p>
                      <a:pPr algn="ctr"/>
                      <a:r>
                        <a:rPr lang="en-US" sz="2000" b="1" i="1">
                          <a:solidFill>
                            <a:srgbClr val="FF0000"/>
                          </a:solidFill>
                          <a:latin typeface="Arial Narrow" pitchFamily="34" charset="0"/>
                        </a:rPr>
                        <a:t>Evaluation</a:t>
                      </a:r>
                      <a:endParaRPr lang="en-US" sz="2000">
                        <a:latin typeface="Arial Narrow" pitchFamily="34" charset="0"/>
                      </a:endParaRPr>
                    </a:p>
                  </a:txBody>
                  <a:tcPr marL="0" marR="0" marT="0"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latin typeface="Arial Narrow" pitchFamily="34" charset="0"/>
                        </a:rPr>
                        <a:t>Plans, Requirement Specs, Design Specs, Code, </a:t>
                      </a:r>
                      <a:r>
                        <a:rPr lang="en-US" sz="2000" b="0">
                          <a:solidFill>
                            <a:schemeClr val="tx1"/>
                          </a:solidFill>
                          <a:latin typeface="Arial Narrow" pitchFamily="34" charset="0"/>
                        </a:rPr>
                        <a:t>Test </a:t>
                      </a:r>
                      <a:r>
                        <a:rPr lang="en-US" sz="2000" b="0" smtClean="0">
                          <a:solidFill>
                            <a:schemeClr val="tx1"/>
                          </a:solidFill>
                          <a:latin typeface="Arial Narrow" pitchFamily="34" charset="0"/>
                        </a:rPr>
                        <a:t>Cases (</a:t>
                      </a:r>
                      <a:r>
                        <a:rPr lang="en-US" sz="2000" b="0" i="1" smtClean="0">
                          <a:solidFill>
                            <a:schemeClr val="tx1"/>
                          </a:solidFill>
                          <a:latin typeface="Arial Narrow" pitchFamily="34" charset="0"/>
                        </a:rPr>
                        <a:t>kết</a:t>
                      </a:r>
                      <a:r>
                        <a:rPr lang="en-US" sz="2000" b="0" i="1" baseline="0" smtClean="0">
                          <a:solidFill>
                            <a:schemeClr val="tx1"/>
                          </a:solidFill>
                          <a:latin typeface="Arial Narrow" pitchFamily="34" charset="0"/>
                        </a:rPr>
                        <a:t> quả của từng công đoạn làm PM</a:t>
                      </a:r>
                      <a:r>
                        <a:rPr lang="en-US" sz="2000" b="0" baseline="0" smtClean="0">
                          <a:solidFill>
                            <a:schemeClr val="tx1"/>
                          </a:solidFill>
                          <a:latin typeface="Arial Narrow" pitchFamily="34" charset="0"/>
                        </a:rPr>
                        <a:t>)</a:t>
                      </a:r>
                      <a:endParaRPr lang="en-US" sz="2000" b="1">
                        <a:solidFill>
                          <a:schemeClr val="tx1"/>
                        </a:solidFill>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latin typeface="Arial Narrow" pitchFamily="34" charset="0"/>
                        </a:rPr>
                        <a:t>The actual </a:t>
                      </a:r>
                      <a:r>
                        <a:rPr lang="en-US" sz="2000" smtClean="0">
                          <a:latin typeface="Arial Narrow" pitchFamily="34" charset="0"/>
                        </a:rPr>
                        <a:t>product/software</a:t>
                      </a:r>
                      <a:r>
                        <a:rPr lang="en-US" sz="2000" baseline="0" smtClean="0">
                          <a:latin typeface="Arial Narrow" pitchFamily="34" charset="0"/>
                        </a:rPr>
                        <a:t> </a:t>
                      </a:r>
                    </a:p>
                    <a:p>
                      <a:pPr algn="ctr"/>
                      <a:r>
                        <a:rPr lang="en-US" sz="2000" baseline="0" smtClean="0">
                          <a:latin typeface="Arial Narrow" pitchFamily="34" charset="0"/>
                        </a:rPr>
                        <a:t>(</a:t>
                      </a:r>
                      <a:r>
                        <a:rPr lang="en-US" sz="2000" i="1" baseline="0" smtClean="0">
                          <a:latin typeface="Arial Narrow" pitchFamily="34" charset="0"/>
                        </a:rPr>
                        <a:t>chính xác là tất cả các ấn phẩm của phần mềm được dùng để đối chiếu với mong muốn</a:t>
                      </a:r>
                      <a:r>
                        <a:rPr lang="en-US" sz="2000" baseline="0" smtClean="0">
                          <a:latin typeface="Arial Narrow" pitchFamily="34" charset="0"/>
                        </a:rPr>
                        <a:t>)</a:t>
                      </a:r>
                      <a:endParaRPr lang="en-US" sz="2000">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2928">
                <a:tc>
                  <a:txBody>
                    <a:bodyPr/>
                    <a:lstStyle/>
                    <a:p>
                      <a:pPr algn="ctr"/>
                      <a:r>
                        <a:rPr lang="en-US" sz="2000" b="1" i="1" smtClean="0">
                          <a:solidFill>
                            <a:srgbClr val="FF0000"/>
                          </a:solidFill>
                          <a:latin typeface="Arial Narrow" pitchFamily="34" charset="0"/>
                        </a:rPr>
                        <a:t>Act.</a:t>
                      </a:r>
                      <a:endParaRPr lang="en-US" sz="2000" b="1">
                        <a:solidFill>
                          <a:srgbClr val="FF0000"/>
                        </a:solidFill>
                        <a:latin typeface="Arial Narrow" pitchFamily="34" charset="0"/>
                      </a:endParaRPr>
                    </a:p>
                  </a:txBody>
                  <a:tcPr marL="0" marR="0" marT="0" marB="0"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Font typeface="Arial"/>
                        <a:buChar char="•"/>
                      </a:pPr>
                      <a:r>
                        <a:rPr lang="en-US" sz="2000" smtClean="0">
                          <a:latin typeface="Arial Narrow" pitchFamily="34" charset="0"/>
                        </a:rPr>
                        <a:t>Reviews, Walkthroughs, Inspections</a:t>
                      </a:r>
                      <a:endParaRPr lang="en-US" sz="2000">
                        <a:latin typeface="Arial Narrow"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Font typeface="Arial"/>
                        <a:buChar char="•"/>
                      </a:pPr>
                      <a:r>
                        <a:rPr lang="en-US" sz="2000">
                          <a:latin typeface="Arial Narrow" pitchFamily="34" charset="0"/>
                        </a:rPr>
                        <a:t>Testing (dynamic testing)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2590800" y="6396335"/>
            <a:ext cx="4420056" cy="461665"/>
          </a:xfrm>
          <a:prstGeom prst="rect">
            <a:avLst/>
          </a:prstGeom>
        </p:spPr>
        <p:txBody>
          <a:bodyPr wrap="none">
            <a:spAutoFit/>
          </a:bodyPr>
          <a:lstStyle/>
          <a:p>
            <a:r>
              <a:rPr lang="en-US" sz="2400">
                <a:solidFill>
                  <a:srgbClr val="FF0000"/>
                </a:solidFill>
              </a:rPr>
              <a:t>softwaretestingfundamentals.com</a:t>
            </a:r>
          </a:p>
        </p:txBody>
      </p:sp>
      <p:sp>
        <p:nvSpPr>
          <p:cNvPr id="11" name="Slide Number Placeholder 10"/>
          <p:cNvSpPr>
            <a:spLocks noGrp="1"/>
          </p:cNvSpPr>
          <p:nvPr>
            <p:ph type="sldNum" sz="quarter" idx="4"/>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effectLst>
                  <a:outerShdw blurRad="38100" dist="38100" dir="2700000" algn="tl">
                    <a:srgbClr val="000000">
                      <a:alpha val="43137"/>
                    </a:srgbClr>
                  </a:outerShdw>
                </a:effectLst>
              </a:rPr>
              <a:t>VERIFICATION</a:t>
            </a:r>
            <a:endParaRPr lang="en-US">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09600"/>
            <a:ext cx="9144000" cy="6248400"/>
          </a:xfrm>
        </p:spPr>
        <p:txBody>
          <a:bodyPr/>
          <a:lstStyle/>
          <a:p>
            <a:r>
              <a:rPr lang="en-US" smtClean="0"/>
              <a:t>Là chuổi hành động xem xét các ấn phẩm/tài liệu của phần mềm (bản thiết kế, soure code,…) để khẳng định rằng chúng đã được làm đúng yêu cầu hoặc cần phải sửa.</a:t>
            </a:r>
          </a:p>
          <a:p>
            <a:r>
              <a:rPr lang="en-US" smtClean="0"/>
              <a:t>Vài phương pháp:</a:t>
            </a:r>
          </a:p>
          <a:p>
            <a:pPr lvl="1"/>
            <a:r>
              <a:rPr lang="en-US" smtClean="0"/>
              <a:t>Code Review  ← 1 lập trình viên. </a:t>
            </a:r>
            <a:r>
              <a:rPr lang="en-US" smtClean="0">
                <a:solidFill>
                  <a:srgbClr val="FF0000"/>
                </a:solidFill>
              </a:rPr>
              <a:t>Khuyết điểm ?</a:t>
            </a:r>
          </a:p>
          <a:p>
            <a:pPr lvl="1"/>
            <a:r>
              <a:rPr lang="en-US" smtClean="0"/>
              <a:t>Pair Programming  ← 2 lập trình viên </a:t>
            </a:r>
            <a:r>
              <a:rPr lang="en-US" smtClean="0">
                <a:solidFill>
                  <a:srgbClr val="FF0000"/>
                </a:solidFill>
              </a:rPr>
              <a:t>Ưu điểm ?</a:t>
            </a:r>
          </a:p>
          <a:p>
            <a:pPr lvl="1"/>
            <a:r>
              <a:rPr lang="en-US" smtClean="0"/>
              <a:t>Peer Review  ← Cuộc họp nhiều chuyên gia</a:t>
            </a:r>
          </a:p>
          <a:p>
            <a:pPr lvl="2"/>
            <a:r>
              <a:rPr lang="en-US" smtClean="0">
                <a:solidFill>
                  <a:schemeClr val="tx1"/>
                </a:solidFill>
                <a:effectLst>
                  <a:outerShdw blurRad="38100" dist="38100" dir="2700000" algn="tl">
                    <a:srgbClr val="000000">
                      <a:alpha val="43137"/>
                    </a:srgbClr>
                  </a:outerShdw>
                </a:effectLst>
              </a:rPr>
              <a:t>Walk-through</a:t>
            </a:r>
          </a:p>
          <a:p>
            <a:pPr lvl="2"/>
            <a:r>
              <a:rPr lang="en-US" smtClean="0">
                <a:solidFill>
                  <a:schemeClr val="tx1"/>
                </a:solidFill>
                <a:effectLst>
                  <a:outerShdw blurRad="38100" dist="38100" dir="2700000" algn="tl">
                    <a:srgbClr val="000000">
                      <a:alpha val="43137"/>
                    </a:srgbClr>
                  </a:outerShdw>
                </a:effectLst>
              </a:rPr>
              <a:t>Inspection</a:t>
            </a:r>
            <a:endParaRPr lang="en-US">
              <a:solidFill>
                <a:schemeClr val="tx1"/>
              </a:solidFill>
              <a:effectLst>
                <a:outerShdw blurRad="38100" dist="38100" dir="2700000" algn="tl">
                  <a:srgbClr val="000000">
                    <a:alpha val="43137"/>
                  </a:srgbClr>
                </a:outerShdw>
              </a:effectLst>
            </a:endParaRPr>
          </a:p>
        </p:txBody>
      </p:sp>
      <p:sp>
        <p:nvSpPr>
          <p:cNvPr id="8" name="Slide Number Placeholder 7"/>
          <p:cNvSpPr>
            <a:spLocks noGrp="1"/>
          </p:cNvSpPr>
          <p:nvPr>
            <p:ph type="sldNum" sz="quarter" idx="4"/>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a:t>
            </a:r>
            <a:r>
              <a:rPr lang="en-US" smtClean="0">
                <a:solidFill>
                  <a:schemeClr val="tx1"/>
                </a:solidFill>
              </a:rPr>
              <a:t>Walk-through</a:t>
            </a:r>
            <a:r>
              <a:rPr lang="en-US" smtClean="0"/>
              <a:t> trong verification</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cuộc họp xem xét các ấn phẩm nhằm làm </a:t>
            </a:r>
            <a:r>
              <a:rPr lang="en-US" smtClean="0">
                <a:solidFill>
                  <a:srgbClr val="FF0000"/>
                </a:solidFill>
                <a:effectLst>
                  <a:outerShdw blurRad="38100" dist="38100" dir="2700000" algn="tl">
                    <a:srgbClr val="000000">
                      <a:alpha val="43137"/>
                    </a:srgbClr>
                  </a:outerShdw>
                </a:effectLst>
              </a:rPr>
              <a:t>gia tăng sự hiểu biết </a:t>
            </a:r>
            <a:r>
              <a:rPr lang="en-US" smtClean="0"/>
              <a:t>về cách làm ra PM.</a:t>
            </a:r>
          </a:p>
          <a:p>
            <a:pPr lvl="1"/>
            <a:r>
              <a:rPr lang="en-US" smtClean="0"/>
              <a:t>Vd: xem xét thiết kế so với yêu cầu của hệ thống.</a:t>
            </a:r>
          </a:p>
          <a:p>
            <a:r>
              <a:rPr lang="en-US" smtClean="0"/>
              <a:t>Mục đích: nhận góp ý để cải tiến cách làm</a:t>
            </a:r>
          </a:p>
          <a:p>
            <a:r>
              <a:rPr lang="en-US" smtClean="0"/>
              <a:t>Nội dung: tác giả chia sẽ cách làm ra ấn phẩm, cách áp dụng kỹ thuật-công nghệ, tính hoàn chỉnh &amp; tính đúng đắn của phương pháp làm ra ấn phẩm với các đồng nghiệp:</a:t>
            </a:r>
          </a:p>
          <a:p>
            <a:pPr lvl="1"/>
            <a:r>
              <a:rPr lang="en-US" smtClean="0"/>
              <a:t>Cách làm này sẽ đưa đến kết quả gì (ưu/khuyết)</a:t>
            </a:r>
          </a:p>
          <a:p>
            <a:pPr lvl="1"/>
            <a:r>
              <a:rPr lang="en-US" smtClean="0"/>
              <a:t>Cách làm này có giải quyết được trọn vẹn yêu cầu ?</a:t>
            </a:r>
          </a:p>
          <a:p>
            <a:r>
              <a:rPr lang="en-US" smtClean="0"/>
              <a:t>Đặc điểm: tìm sự đồng thuận về quan điểm làm cho phần mềm trở nên tốt hơn.</a:t>
            </a:r>
            <a:endParaRPr lang="en-US"/>
          </a:p>
        </p:txBody>
      </p:sp>
      <p:sp>
        <p:nvSpPr>
          <p:cNvPr id="5" name="TextBox 4"/>
          <p:cNvSpPr txBox="1"/>
          <p:nvPr/>
        </p:nvSpPr>
        <p:spPr>
          <a:xfrm>
            <a:off x="1123167" y="6324600"/>
            <a:ext cx="7106433" cy="430887"/>
          </a:xfrm>
          <a:prstGeom prst="rect">
            <a:avLst/>
          </a:prstGeom>
          <a:noFill/>
        </p:spPr>
        <p:txBody>
          <a:bodyPr wrap="none" rtlCol="0">
            <a:spAutoFit/>
          </a:bodyPr>
          <a:lstStyle/>
          <a:p>
            <a:r>
              <a:rPr lang="en-US" sz="2200">
                <a:solidFill>
                  <a:srgbClr val="FF0000"/>
                </a:solidFill>
                <a:latin typeface="Arial Unicode MS" pitchFamily="34" charset="-128"/>
                <a:ea typeface="Arial Unicode MS" pitchFamily="34" charset="-128"/>
                <a:cs typeface="Arial Unicode MS" pitchFamily="34" charset="-128"/>
              </a:rPr>
              <a:t>Handbook of Software Quality Assurance.pdf, Page151</a:t>
            </a:r>
          </a:p>
        </p:txBody>
      </p:sp>
      <p:sp>
        <p:nvSpPr>
          <p:cNvPr id="9" name="Slide Number Placeholder 8"/>
          <p:cNvSpPr>
            <a:spLocks noGrp="1"/>
          </p:cNvSpPr>
          <p:nvPr>
            <p:ph type="sldNum" sz="quarter" idx="4"/>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 </a:t>
            </a:r>
            <a:r>
              <a:rPr lang="en-US" smtClean="0">
                <a:solidFill>
                  <a:schemeClr val="tx1"/>
                </a:solidFill>
              </a:rPr>
              <a:t>Inspection</a:t>
            </a:r>
            <a:r>
              <a:rPr lang="en-US" smtClean="0"/>
              <a:t> trong verification</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cuộc họp xem xét ấn phẩm (= kq của từng công đoạn) để </a:t>
            </a:r>
            <a:r>
              <a:rPr lang="en-US" smtClean="0">
                <a:solidFill>
                  <a:srgbClr val="FF0000"/>
                </a:solidFill>
                <a:effectLst>
                  <a:outerShdw blurRad="38100" dist="38100" dir="2700000" algn="tl">
                    <a:srgbClr val="000000">
                      <a:alpha val="43137"/>
                    </a:srgbClr>
                  </a:outerShdw>
                </a:effectLst>
              </a:rPr>
              <a:t>đánh giá</a:t>
            </a:r>
            <a:r>
              <a:rPr lang="en-US" smtClean="0"/>
              <a:t> mức độ thỏa mãn của ấn phẩm đối với các yêu cầu ban đầu của ấn phẩm.</a:t>
            </a:r>
          </a:p>
          <a:p>
            <a:r>
              <a:rPr lang="en-US" smtClean="0"/>
              <a:t>Mục đích: xem ấn phẩm có dùng được không.</a:t>
            </a:r>
          </a:p>
          <a:p>
            <a:r>
              <a:rPr lang="en-US" smtClean="0"/>
              <a:t>Nội dung: các chuyên gia cùng nhau đánh giá nghiêm túc về chất lượng của ấn phẩm dựa trên checklist và các chuẩn, để đưa ra kết luận.</a:t>
            </a:r>
          </a:p>
          <a:p>
            <a:pPr lvl="1"/>
            <a:r>
              <a:rPr lang="en-US" smtClean="0"/>
              <a:t>Ấn phẩm này có bị lỗi không ?</a:t>
            </a:r>
          </a:p>
          <a:p>
            <a:pPr lvl="1"/>
            <a:r>
              <a:rPr lang="en-US" smtClean="0"/>
              <a:t>Logic xử lý của PM có thỏa mãn cho yêu cầu ?</a:t>
            </a:r>
          </a:p>
          <a:p>
            <a:r>
              <a:rPr lang="en-US" smtClean="0"/>
              <a:t>Đặc điểm: Phân tich, đánh giá </a:t>
            </a:r>
            <a:r>
              <a:rPr lang="en-US" smtClean="0">
                <a:solidFill>
                  <a:srgbClr val="FF0000"/>
                </a:solidFill>
              </a:rPr>
              <a:t>chuyên sâu </a:t>
            </a:r>
            <a:r>
              <a:rPr lang="en-US" smtClean="0"/>
              <a:t>về cách làm PM dựa trên nội dung của ấn phẩm, để biết ấn phẩm có đạt yêu cầu hay không.</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609600"/>
          </a:xfrm>
          <a:prstGeom prst="rect">
            <a:avLst/>
          </a:prstGeom>
        </p:spPr>
        <p:txBody>
          <a:bodyPr/>
          <a:lstStyle/>
          <a:p>
            <a:r>
              <a:rPr lang="en-US" smtClean="0"/>
              <a:t>Pp tiến hành: </a:t>
            </a:r>
            <a:r>
              <a:rPr lang="en-US" smtClean="0">
                <a:solidFill>
                  <a:srgbClr val="0000CC"/>
                </a:solidFill>
              </a:rPr>
              <a:t>Review (</a:t>
            </a:r>
            <a:r>
              <a:rPr lang="en-US">
                <a:solidFill>
                  <a:srgbClr val="0000CC"/>
                </a:solidFill>
              </a:rPr>
              <a:t>rà soát)</a:t>
            </a:r>
          </a:p>
        </p:txBody>
      </p:sp>
      <p:sp>
        <p:nvSpPr>
          <p:cNvPr id="3" name="Content Placeholder 2"/>
          <p:cNvSpPr>
            <a:spLocks noGrp="1"/>
          </p:cNvSpPr>
          <p:nvPr>
            <p:ph idx="4294967295"/>
          </p:nvPr>
        </p:nvSpPr>
        <p:spPr>
          <a:xfrm>
            <a:off x="228600" y="685800"/>
            <a:ext cx="8915400" cy="5910280"/>
          </a:xfrm>
          <a:prstGeom prst="rect">
            <a:avLst/>
          </a:prstGeom>
        </p:spPr>
        <p:txBody>
          <a:bodyPr>
            <a:normAutofit/>
          </a:bodyPr>
          <a:lstStyle/>
          <a:p>
            <a:r>
              <a:rPr lang="en-US" sz="2400"/>
              <a:t>Nội dung review (là ấn phẩm) được chuẩn bị trước</a:t>
            </a:r>
          </a:p>
          <a:p>
            <a:r>
              <a:rPr lang="en-US" sz="2400"/>
              <a:t>Có trình tự thực hiện cuộc họp (plan)</a:t>
            </a:r>
          </a:p>
          <a:p>
            <a:r>
              <a:rPr lang="en-US" sz="2400"/>
              <a:t>Có </a:t>
            </a:r>
            <a:r>
              <a:rPr lang="en-US" sz="2400" b="1">
                <a:solidFill>
                  <a:srgbClr val="FF0000"/>
                </a:solidFill>
              </a:rPr>
              <a:t>nhiều vai trò</a:t>
            </a:r>
            <a:r>
              <a:rPr lang="en-US" sz="2400">
                <a:solidFill>
                  <a:srgbClr val="FF0000"/>
                </a:solidFill>
              </a:rPr>
              <a:t> </a:t>
            </a:r>
            <a:r>
              <a:rPr lang="en-US" sz="2400"/>
              <a:t>cùng tham gia (brain-storming)</a:t>
            </a:r>
          </a:p>
          <a:p>
            <a:r>
              <a:rPr lang="en-US" sz="2400"/>
              <a:t>Có 2 loại: </a:t>
            </a:r>
            <a:r>
              <a:rPr lang="en-US" sz="2400" u="sng"/>
              <a:t>Formal</a:t>
            </a:r>
            <a:r>
              <a:rPr lang="en-US" sz="2400"/>
              <a:t> </a:t>
            </a:r>
            <a:r>
              <a:rPr lang="en-US" sz="2400" smtClean="0"/>
              <a:t>(cho inspection</a:t>
            </a:r>
            <a:r>
              <a:rPr lang="en-US" sz="2400"/>
              <a:t>) &amp; </a:t>
            </a:r>
            <a:r>
              <a:rPr lang="en-US" sz="2400" u="sng"/>
              <a:t>Informal</a:t>
            </a:r>
            <a:r>
              <a:rPr lang="en-US" sz="2400"/>
              <a:t> </a:t>
            </a:r>
            <a:r>
              <a:rPr lang="en-US" sz="2400" smtClean="0"/>
              <a:t>(cho walk-through, peer review)</a:t>
            </a:r>
            <a:endParaRPr lang="en-US" sz="2400"/>
          </a:p>
        </p:txBody>
      </p:sp>
      <p:graphicFrame>
        <p:nvGraphicFramePr>
          <p:cNvPr id="5" name="Table 4"/>
          <p:cNvGraphicFramePr>
            <a:graphicFrameLocks noGrp="1"/>
          </p:cNvGraphicFramePr>
          <p:nvPr/>
        </p:nvGraphicFramePr>
        <p:xfrm>
          <a:off x="304800" y="3200224"/>
          <a:ext cx="8610600" cy="2852928"/>
        </p:xfrm>
        <a:graphic>
          <a:graphicData uri="http://schemas.openxmlformats.org/drawingml/2006/table">
            <a:tbl>
              <a:tblPr firstRow="1" bandRow="1">
                <a:tableStyleId>{00A15C55-8517-42AA-B614-E9B94910E393}</a:tableStyleId>
              </a:tblPr>
              <a:tblGrid>
                <a:gridCol w="4305300"/>
                <a:gridCol w="4305300"/>
              </a:tblGrid>
              <a:tr h="353401">
                <a:tc>
                  <a:txBody>
                    <a:bodyPr/>
                    <a:lstStyle/>
                    <a:p>
                      <a:pPr algn="ctr"/>
                      <a:r>
                        <a:rPr lang="en-US" sz="2400"/>
                        <a:t>FORMAL </a:t>
                      </a:r>
                      <a:endParaRPr lang="en-US" sz="2400">
                        <a:latin typeface="Arial Unicode MS" pitchFamily="34" charset="-128"/>
                        <a:ea typeface="Arial Unicode MS" pitchFamily="34" charset="-128"/>
                        <a:cs typeface="Arial Unicode MS" pitchFamily="34" charset="-128"/>
                      </a:endParaRPr>
                    </a:p>
                  </a:txBody>
                  <a:tcPr/>
                </a:tc>
                <a:tc>
                  <a:txBody>
                    <a:bodyPr/>
                    <a:lstStyle/>
                    <a:p>
                      <a:pPr algn="ctr"/>
                      <a:r>
                        <a:rPr lang="en-US" sz="2400"/>
                        <a:t>INFORMAL </a:t>
                      </a:r>
                      <a:endParaRPr lang="en-US" sz="2400">
                        <a:latin typeface="Arial Unicode MS" pitchFamily="34" charset="-128"/>
                        <a:ea typeface="Arial Unicode MS" pitchFamily="34" charset="-128"/>
                        <a:cs typeface="Arial Unicode MS" pitchFamily="34" charset="-128"/>
                      </a:endParaRPr>
                    </a:p>
                  </a:txBody>
                  <a:tcPr/>
                </a:tc>
              </a:tr>
              <a:tr h="1289673">
                <a:tc>
                  <a:txBody>
                    <a:bodyPr/>
                    <a:lstStyle/>
                    <a:p>
                      <a:pPr marL="360000" lvl="1" indent="-360000">
                        <a:lnSpc>
                          <a:spcPct val="90000"/>
                        </a:lnSpc>
                        <a:buFont typeface="Wingdings" pitchFamily="2" charset="2"/>
                        <a:buChar char="v"/>
                      </a:pPr>
                      <a:r>
                        <a:rPr lang="en-US" sz="2400"/>
                        <a:t>Có người ra quyết định sau cùng</a:t>
                      </a:r>
                      <a:r>
                        <a:rPr lang="en-US" sz="2400" baseline="0"/>
                        <a:t> </a:t>
                      </a:r>
                      <a:r>
                        <a:rPr lang="en-US" sz="2400"/>
                        <a:t>(chủ tịch)</a:t>
                      </a:r>
                    </a:p>
                    <a:p>
                      <a:pPr marL="360000" lvl="1" indent="-360000">
                        <a:lnSpc>
                          <a:spcPct val="90000"/>
                        </a:lnSpc>
                        <a:buFont typeface="Wingdings" pitchFamily="2" charset="2"/>
                        <a:buChar char="v"/>
                      </a:pPr>
                      <a:endParaRPr lang="en-US" sz="2400"/>
                    </a:p>
                    <a:p>
                      <a:pPr marL="360000" lvl="1" indent="-360000">
                        <a:lnSpc>
                          <a:spcPct val="90000"/>
                        </a:lnSpc>
                        <a:buFont typeface="Wingdings" pitchFamily="2" charset="2"/>
                        <a:buChar char="v"/>
                      </a:pPr>
                      <a:r>
                        <a:rPr lang="en-US" sz="2400"/>
                        <a:t>Có kết luận hoặc phê duyệt sau khi họp, để</a:t>
                      </a:r>
                      <a:r>
                        <a:rPr lang="en-US" sz="2400" baseline="0"/>
                        <a:t> chính thức sử dụng tài liệu đã phê duyệt</a:t>
                      </a:r>
                      <a:endParaRPr lang="en-US" sz="2400">
                        <a:latin typeface="Arial Unicode MS" pitchFamily="34" charset="-128"/>
                        <a:ea typeface="Arial Unicode MS" pitchFamily="34" charset="-128"/>
                        <a:cs typeface="Arial Unicode MS" pitchFamily="34" charset="-128"/>
                      </a:endParaRPr>
                    </a:p>
                  </a:txBody>
                  <a:tcPr/>
                </a:tc>
                <a:tc>
                  <a:txBody>
                    <a:bodyPr/>
                    <a:lstStyle/>
                    <a:p>
                      <a:pPr marL="360000" lvl="1" indent="-360000" algn="l" defTabSz="914400" rtl="0" eaLnBrk="1" latinLnBrk="0" hangingPunct="1">
                        <a:lnSpc>
                          <a:spcPct val="90000"/>
                        </a:lnSpc>
                        <a:buFont typeface="Wingdings" pitchFamily="2" charset="2"/>
                        <a:buChar char="v"/>
                      </a:pPr>
                      <a:r>
                        <a:rPr lang="en-US" sz="2400" kern="1200"/>
                        <a:t>Không</a:t>
                      </a:r>
                      <a:r>
                        <a:rPr lang="en-US" sz="2400" kern="1200" baseline="0"/>
                        <a:t> có người quyết định, chỉ </a:t>
                      </a:r>
                      <a:r>
                        <a:rPr lang="en-US" sz="2400" kern="1200"/>
                        <a:t>hợp tác để</a:t>
                      </a:r>
                      <a:r>
                        <a:rPr lang="en-US" sz="2400" kern="1200" baseline="0"/>
                        <a:t> có giải pháp tốt nhất</a:t>
                      </a:r>
                      <a:endParaRPr lang="en-US" sz="2400" kern="1200"/>
                    </a:p>
                    <a:p>
                      <a:pPr marL="360000" lvl="1" indent="-360000" algn="l" defTabSz="914400" rtl="0" eaLnBrk="1" latinLnBrk="0" hangingPunct="1">
                        <a:lnSpc>
                          <a:spcPct val="90000"/>
                        </a:lnSpc>
                        <a:buFont typeface="Wingdings" pitchFamily="2" charset="2"/>
                        <a:buChar char="v"/>
                      </a:pPr>
                      <a:endParaRPr lang="en-US" sz="2400" kern="1200"/>
                    </a:p>
                    <a:p>
                      <a:pPr marL="360000" lvl="1" indent="-360000" algn="l" defTabSz="914400" rtl="0" eaLnBrk="1" latinLnBrk="0" hangingPunct="1">
                        <a:lnSpc>
                          <a:spcPct val="90000"/>
                        </a:lnSpc>
                        <a:buFont typeface="Wingdings" pitchFamily="2" charset="2"/>
                        <a:buChar char="v"/>
                      </a:pPr>
                      <a:r>
                        <a:rPr lang="en-US" sz="2400" kern="1200"/>
                        <a:t>Chỉ có khuyến nghị sau khi họp</a:t>
                      </a:r>
                      <a:endParaRPr lang="en-US" sz="2400" kern="1200">
                        <a:solidFill>
                          <a:schemeClr val="dk1"/>
                        </a:solidFill>
                        <a:latin typeface="Arial Unicode MS" pitchFamily="34" charset="-128"/>
                        <a:ea typeface="Arial Unicode MS" pitchFamily="34" charset="-128"/>
                        <a:cs typeface="Arial Unicode MS" pitchFamily="34" charset="-128"/>
                      </a:endParaRPr>
                    </a:p>
                  </a:txBody>
                  <a:tcPr/>
                </a:tc>
              </a:tr>
            </a:tbl>
          </a:graphicData>
        </a:graphic>
      </p:graphicFrame>
      <p:sp>
        <p:nvSpPr>
          <p:cNvPr id="7" name="Slide Number Placeholder 6"/>
          <p:cNvSpPr>
            <a:spLocks noGrp="1"/>
          </p:cNvSpPr>
          <p:nvPr>
            <p:ph type="sldNum" sz="quarter" idx="4"/>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Inspection: M.Fagan, 1972</a:t>
            </a:r>
            <a:endParaRPr lang="en-US"/>
          </a:p>
        </p:txBody>
      </p:sp>
      <p:sp>
        <p:nvSpPr>
          <p:cNvPr id="3" name="Content Placeholder 2"/>
          <p:cNvSpPr>
            <a:spLocks noGrp="1"/>
          </p:cNvSpPr>
          <p:nvPr>
            <p:ph idx="1"/>
          </p:nvPr>
        </p:nvSpPr>
        <p:spPr>
          <a:xfrm>
            <a:off x="0" y="609600"/>
            <a:ext cx="9144000" cy="6248400"/>
          </a:xfrm>
        </p:spPr>
        <p:txBody>
          <a:bodyPr/>
          <a:lstStyle/>
          <a:p>
            <a:r>
              <a:rPr lang="en-US" sz="2400" u="sng" smtClean="0"/>
              <a:t>Ấn phẩm</a:t>
            </a:r>
            <a:r>
              <a:rPr lang="en-US" sz="2400" smtClean="0"/>
              <a:t>: có phương pháp làm, có chứng cớ thực tế, và mọi thành viên đều đọc được.</a:t>
            </a:r>
          </a:p>
          <a:p>
            <a:pPr lvl="1"/>
            <a:r>
              <a:rPr lang="en-US" sz="2400" smtClean="0"/>
              <a:t>Có phương tiện truyền đạt hiệu quả (vd: forum)</a:t>
            </a:r>
          </a:p>
          <a:p>
            <a:r>
              <a:rPr lang="en-US" sz="2400" u="sng" smtClean="0"/>
              <a:t>Các tiêu chí</a:t>
            </a:r>
            <a:r>
              <a:rPr lang="en-US" sz="2400" smtClean="0"/>
              <a:t>: được chuẩn bị sẵn để đánh giá ấn phẩm đạt/không đạt/cần sửa, dựa trên chuẩn chất lượng đã được công nhận.</a:t>
            </a:r>
          </a:p>
          <a:p>
            <a:pPr lvl="1"/>
            <a:r>
              <a:rPr lang="en-US" sz="2400" smtClean="0"/>
              <a:t>Ấn phẩm phải thoả mãn các tiêu chí này trước khi nó được sử dụng.</a:t>
            </a:r>
          </a:p>
          <a:p>
            <a:pPr lvl="1"/>
            <a:r>
              <a:rPr lang="en-US" sz="2400" smtClean="0"/>
              <a:t>Diễn tả thành check list (pass/fail).</a:t>
            </a:r>
          </a:p>
          <a:p>
            <a:r>
              <a:rPr lang="en-US" sz="2400" u="sng" smtClean="0"/>
              <a:t>Các vai trò</a:t>
            </a:r>
            <a:r>
              <a:rPr lang="en-US" sz="2400" smtClean="0"/>
              <a:t>:</a:t>
            </a:r>
          </a:p>
          <a:p>
            <a:pPr lvl="1"/>
            <a:r>
              <a:rPr lang="en-US" sz="2400" smtClean="0"/>
              <a:t>Tác giả: kiểm soát sự hiệu chỉnh ấn phẩm</a:t>
            </a:r>
          </a:p>
          <a:p>
            <a:pPr lvl="1"/>
            <a:r>
              <a:rPr lang="en-US" sz="2400" smtClean="0"/>
              <a:t>Người kiễm thử: kiễm chứng các nhận định</a:t>
            </a:r>
          </a:p>
          <a:p>
            <a:pPr lvl="1"/>
            <a:r>
              <a:rPr lang="en-US" sz="2400" smtClean="0"/>
              <a:t>Người tư vấn: gợi ý &amp; đánh giá</a:t>
            </a:r>
          </a:p>
          <a:p>
            <a:pPr lvl="1"/>
            <a:r>
              <a:rPr lang="en-US" sz="2400" smtClean="0"/>
              <a:t>Người điều khiển cuộc họp (moderator)</a:t>
            </a:r>
          </a:p>
          <a:p>
            <a:pPr lvl="1"/>
            <a:r>
              <a:rPr lang="en-US" sz="2400" smtClean="0"/>
              <a:t>Chủ trì và Thư ký : lập biên bản cuộc họp.</a:t>
            </a:r>
            <a:endParaRPr lang="en-US" sz="2400"/>
          </a:p>
        </p:txBody>
      </p:sp>
      <p:sp>
        <p:nvSpPr>
          <p:cNvPr id="7" name="Slide Number Placeholder 6"/>
          <p:cNvSpPr>
            <a:spLocks noGrp="1"/>
          </p:cNvSpPr>
          <p:nvPr>
            <p:ph type="sldNum" sz="quarter" idx="4"/>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down)">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effectLst>
                  <a:outerShdw blurRad="38100" dist="38100" dir="2700000" algn="tl">
                    <a:srgbClr val="000000">
                      <a:alpha val="43137"/>
                    </a:srgbClr>
                  </a:outerShdw>
                </a:effectLst>
              </a:rPr>
              <a:t>VALIDATION</a:t>
            </a:r>
            <a:endParaRPr lang="en-US">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09600"/>
            <a:ext cx="9144000" cy="6248400"/>
          </a:xfrm>
        </p:spPr>
        <p:txBody>
          <a:bodyPr/>
          <a:lstStyle/>
          <a:p>
            <a:r>
              <a:rPr lang="en-US" smtClean="0"/>
              <a:t>Là hành động bảo đảm rằng yêu cầu đ/v sản phẩm (hoặc ấn phẩm) là đã được thỏa mãn so với mong đợi.</a:t>
            </a:r>
          </a:p>
          <a:p>
            <a:pPr lvl="1"/>
            <a:r>
              <a:rPr lang="en-US" smtClean="0"/>
              <a:t>Ie, nội dung yêu cầu có diễn tả đúng mong đợi ?</a:t>
            </a:r>
          </a:p>
          <a:p>
            <a:r>
              <a:rPr lang="en-US" smtClean="0"/>
              <a:t>Là hành động bảo </a:t>
            </a:r>
            <a:r>
              <a:rPr lang="vi-VN" smtClean="0"/>
              <a:t>đảm</a:t>
            </a:r>
            <a:r>
              <a:rPr lang="en-US" smtClean="0"/>
              <a:t> rằng PM (hoặc từng phần của nó) đã thỏa mãn yêu cầu hoặc mong đợi.</a:t>
            </a:r>
          </a:p>
          <a:p>
            <a:pPr lvl="1"/>
            <a:r>
              <a:rPr lang="en-US" smtClean="0"/>
              <a:t>Xem xét tính khả dụng của PM cho người sử dụng</a:t>
            </a:r>
          </a:p>
          <a:p>
            <a:r>
              <a:rPr lang="en-US" smtClean="0"/>
              <a:t>Vì SP PM là kết quả sau cùng của chuổi quá trình làm PM, nên các ấn phẩm trung gian (đặc tả yêu cầu, đặc tả thiết kế, source code) cũng sẽ cần xem xét đối chiếu với yêu cầu/mong đợi để phát hiện sự không phù hợp</a:t>
            </a:r>
          </a:p>
          <a:p>
            <a:pPr lvl="1"/>
            <a:r>
              <a:rPr lang="en-US" smtClean="0"/>
              <a:t>Đặt ra các tình huống xử lý từ môi trường sử dụng PM để xem xét tính khả dụng của ấn phẩm</a:t>
            </a:r>
          </a:p>
        </p:txBody>
      </p:sp>
      <p:sp>
        <p:nvSpPr>
          <p:cNvPr id="7" name="Slide Number Placeholder 6"/>
          <p:cNvSpPr>
            <a:spLocks noGrp="1"/>
          </p:cNvSpPr>
          <p:nvPr>
            <p:ph type="sldNum" sz="quarter" idx="4"/>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3400" y="533400"/>
            <a:ext cx="8077200" cy="6100465"/>
            <a:chOff x="533400" y="533400"/>
            <a:chExt cx="8077200" cy="6100465"/>
          </a:xfrm>
        </p:grpSpPr>
        <p:sp>
          <p:nvSpPr>
            <p:cNvPr id="6" name="Title 1"/>
            <p:cNvSpPr txBox="1">
              <a:spLocks/>
            </p:cNvSpPr>
            <p:nvPr/>
          </p:nvSpPr>
          <p:spPr>
            <a:xfrm>
              <a:off x="533400" y="533400"/>
              <a:ext cx="8077200" cy="1295400"/>
            </a:xfrm>
            <a:prstGeom prst="rect">
              <a:avLst/>
            </a:prstGeom>
            <a:noFill/>
            <a:ln>
              <a:noFill/>
            </a:ln>
          </p:spPr>
          <p:txBody>
            <a:bodyPr anchor="ctr" anchorCtr="0"/>
            <a:lstStyle>
              <a:lvl1pPr>
                <a:defRPr sz="3200" b="1" i="0" baseline="0">
                  <a:solidFill>
                    <a:schemeClr val="bg1"/>
                  </a:solidFill>
                  <a:latin typeface="Arial Unicode MS" pitchFamily="34" charset="-128"/>
                  <a:ea typeface="Arial Unicode MS" pitchFamily="34" charset="-128"/>
                  <a:cs typeface="Arial Unicode MS" pitchFamily="34" charset="-128"/>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Đảm bảo chất lượng phần mềm</a:t>
              </a:r>
              <a:br>
                <a:rPr kumimoji="0" lang="en-US" sz="4000" b="1"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br>
              <a:r>
                <a:rPr kumimoji="0" lang="en-US" sz="4000" b="1" i="0" u="none" strike="noStrike" kern="1200" cap="none" spc="0" normalizeH="0" baseline="0" noProof="0" smtClean="0">
                  <a:ln>
                    <a:noFill/>
                  </a:ln>
                  <a:solidFill>
                    <a:srgbClr val="FF0000"/>
                  </a:solidFill>
                  <a:effectLst/>
                  <a:uLnTx/>
                  <a:uFillTx/>
                  <a:latin typeface="Arial Unicode MS" pitchFamily="34" charset="-128"/>
                  <a:ea typeface="Arial Unicode MS" pitchFamily="34" charset="-128"/>
                  <a:cs typeface="Arial Unicode MS" pitchFamily="34" charset="-128"/>
                </a:rPr>
                <a:t>Software Quality Assurance</a:t>
              </a:r>
              <a:endParaRPr kumimoji="0" lang="en-US" sz="4000" b="1" i="0" u="none" strike="noStrike" kern="1200" cap="none" spc="0" normalizeH="0" baseline="0" noProof="0">
                <a:ln>
                  <a:noFill/>
                </a:ln>
                <a:solidFill>
                  <a:srgbClr val="FF0000"/>
                </a:solidFill>
                <a:effectLst/>
                <a:uLnTx/>
                <a:uFillTx/>
                <a:latin typeface="Arial Unicode MS" pitchFamily="34" charset="-128"/>
                <a:ea typeface="Arial Unicode MS" pitchFamily="34" charset="-128"/>
                <a:cs typeface="Arial Unicode MS" pitchFamily="34" charset="-128"/>
              </a:endParaRPr>
            </a:p>
          </p:txBody>
        </p:sp>
        <p:sp>
          <p:nvSpPr>
            <p:cNvPr id="7" name="Subtitle 2"/>
            <p:cNvSpPr txBox="1">
              <a:spLocks/>
            </p:cNvSpPr>
            <p:nvPr/>
          </p:nvSpPr>
          <p:spPr>
            <a:xfrm>
              <a:off x="533400" y="4191000"/>
              <a:ext cx="8001000" cy="1905000"/>
            </a:xfrm>
            <a:prstGeom prst="rect">
              <a:avLst/>
            </a:prstGeom>
          </p:spPr>
          <p:txBody>
            <a:bodyPr vert="horz" lIns="91440" tIns="45720" rIns="91440" bIns="45720" rtlCol="0" anchor="ctr">
              <a:noAutofit/>
            </a:bodyPr>
            <a:lstStyle>
              <a:lvl1pPr marL="0" indent="0" algn="l">
                <a:buNone/>
                <a:defRPr sz="2800" baseline="0">
                  <a:solidFill>
                    <a:srgbClr val="0000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Nguyễn Anh Hào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Khoa CNTT2, Học viện Công Nghệ BCVT Tp.HCM</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nahao@ptithcm.edu.vn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sym typeface="Wingdings"/>
                </a:rPr>
                <a:t>: </a:t>
              </a:r>
              <a:r>
                <a:rPr kumimoji="0" lang="en-US" sz="2000" b="0" i="0" u="none" strike="noStrike" kern="1200" cap="none" spc="0" normalizeH="0" baseline="0" noProof="0" smtClean="0">
                  <a:ln>
                    <a:noFill/>
                  </a:ln>
                  <a:solidFill>
                    <a:schemeClr val="tx1"/>
                  </a:solidFill>
                  <a:effectLst/>
                  <a:uLnTx/>
                  <a:uFillTx/>
                  <a:latin typeface="Arial Unicode MS" pitchFamily="34" charset="-128"/>
                  <a:ea typeface="Arial Unicode MS" pitchFamily="34" charset="-128"/>
                  <a:cs typeface="Arial Unicode MS" pitchFamily="34" charset="-128"/>
                </a:rPr>
                <a:t>0913609730</a:t>
              </a:r>
            </a:p>
          </p:txBody>
        </p:sp>
        <p:sp>
          <p:nvSpPr>
            <p:cNvPr id="8" name="TextBox 7"/>
            <p:cNvSpPr txBox="1"/>
            <p:nvPr/>
          </p:nvSpPr>
          <p:spPr>
            <a:xfrm>
              <a:off x="3581400" y="1905000"/>
              <a:ext cx="1518364" cy="584775"/>
            </a:xfrm>
            <a:prstGeom prst="rect">
              <a:avLst/>
            </a:prstGeom>
            <a:noFill/>
          </p:spPr>
          <p:txBody>
            <a:bodyPr wrap="none" rtlCol="0">
              <a:spAutoFit/>
            </a:bodyPr>
            <a:lstStyle/>
            <a:p>
              <a:r>
                <a:rPr lang="en-US" sz="3200" smtClean="0">
                  <a:latin typeface="Arial Unicode MS" pitchFamily="34" charset="-128"/>
                  <a:ea typeface="Arial Unicode MS" pitchFamily="34" charset="-128"/>
                  <a:cs typeface="Arial Unicode MS" pitchFamily="34" charset="-128"/>
                  <a:sym typeface="Wingdings"/>
                </a:rPr>
                <a:t>  </a:t>
              </a:r>
              <a:endParaRPr lang="en-US" sz="3200">
                <a:latin typeface="Arial Unicode MS" pitchFamily="34" charset="-128"/>
                <a:ea typeface="Arial Unicode MS" pitchFamily="34" charset="-128"/>
                <a:cs typeface="Arial Unicode MS" pitchFamily="34" charset="-128"/>
              </a:endParaRPr>
            </a:p>
          </p:txBody>
        </p:sp>
        <p:sp>
          <p:nvSpPr>
            <p:cNvPr id="9" name="Rectangle 8"/>
            <p:cNvSpPr/>
            <p:nvPr/>
          </p:nvSpPr>
          <p:spPr>
            <a:xfrm>
              <a:off x="2895600" y="6172200"/>
              <a:ext cx="3471143" cy="461665"/>
            </a:xfrm>
            <a:prstGeom prst="rect">
              <a:avLst/>
            </a:prstGeom>
          </p:spPr>
          <p:txBody>
            <a:bodyPr wrap="none">
              <a:spAutoFit/>
            </a:bodyPr>
            <a:lstStyle/>
            <a:p>
              <a:pPr algn="ctr"/>
              <a:r>
                <a:rPr lang="en-US" sz="2400" smtClean="0">
                  <a:latin typeface="Tahoma" pitchFamily="34" charset="0"/>
                  <a:ea typeface="Tahoma" pitchFamily="34" charset="0"/>
                  <a:cs typeface="Tahoma" pitchFamily="34" charset="0"/>
                </a:rPr>
                <a:t>Tài liệu môn học – 2019</a:t>
              </a:r>
              <a:endParaRPr lang="en-US" sz="2400">
                <a:latin typeface="Tahoma" pitchFamily="34" charset="0"/>
                <a:ea typeface="Tahoma" pitchFamily="34" charset="0"/>
                <a:cs typeface="Tahoma" pitchFamily="34" charset="0"/>
              </a:endParaRPr>
            </a:p>
          </p:txBody>
        </p:sp>
        <p:sp>
          <p:nvSpPr>
            <p:cNvPr id="10" name="Rectangle 9"/>
            <p:cNvSpPr/>
            <p:nvPr/>
          </p:nvSpPr>
          <p:spPr>
            <a:xfrm>
              <a:off x="533400" y="2734270"/>
              <a:ext cx="8077200" cy="923330"/>
            </a:xfrm>
            <a:prstGeom prst="rect">
              <a:avLst/>
            </a:prstGeom>
            <a:noFill/>
          </p:spPr>
          <p:txBody>
            <a:bodyPr wrap="square" lIns="91440" tIns="45720" rIns="91440" bIns="45720">
              <a:spAutoFit/>
            </a:bodyPr>
            <a:lstStyle/>
            <a:p>
              <a:pPr algn="ctr"/>
              <a:r>
                <a:rPr lang="en-US" sz="5400" b="1" smtClean="0">
                  <a:ln w="17780" cmpd="sng">
                    <a:solidFill>
                      <a:srgbClr val="FFFFFF"/>
                    </a:solidFill>
                    <a:prstDash val="solid"/>
                    <a:miter lim="800000"/>
                  </a:ln>
                  <a:solidFill>
                    <a:srgbClr val="996633"/>
                  </a:solidFill>
                  <a:effectLst>
                    <a:outerShdw blurRad="50800" algn="tl" rotWithShape="0">
                      <a:srgbClr val="000000"/>
                    </a:outerShdw>
                  </a:effectLst>
                </a:rPr>
                <a:t>5.Verification &amp; Validation</a:t>
              </a:r>
              <a:endParaRPr lang="en-US" sz="5400" b="1" cap="none" spc="0">
                <a:ln w="17780" cmpd="sng">
                  <a:solidFill>
                    <a:srgbClr val="FFFFFF"/>
                  </a:solidFill>
                  <a:prstDash val="solid"/>
                  <a:miter lim="800000"/>
                </a:ln>
                <a:solidFill>
                  <a:srgbClr val="996633"/>
                </a:solidFill>
                <a:effectLst>
                  <a:outerShdw blurRad="50800" algn="tl" rotWithShape="0">
                    <a:srgbClr val="00000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ppt_x</p:attrName>
                                        </p:attrNameLst>
                                      </p:cBhvr>
                                      <p:tavLst>
                                        <p:tav tm="0">
                                          <p:val>
                                            <p:strVal val="#ppt_x-.2"/>
                                          </p:val>
                                        </p:tav>
                                        <p:tav tm="100000">
                                          <p:val>
                                            <p:strVal val="#ppt_x"/>
                                          </p:val>
                                        </p:tav>
                                      </p:tavLst>
                                    </p:anim>
                                    <p:anim calcmode="lin" valueType="num">
                                      <p:cBhvr>
                                        <p:cTn id="8" dur="3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a:t>
            </a:r>
            <a:r>
              <a:rPr lang="en-US" smtClean="0">
                <a:solidFill>
                  <a:schemeClr val="tx1"/>
                </a:solidFill>
              </a:rPr>
              <a:t>Walk-through</a:t>
            </a:r>
            <a:r>
              <a:rPr lang="en-US" smtClean="0"/>
              <a:t> trong Validation</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cuộc họp xem xét các ấn phẩm &amp; sản phẩm để làm cho chúng thỏa mãn tối đa yêu cầu &amp; mong đợi.</a:t>
            </a:r>
          </a:p>
          <a:p>
            <a:r>
              <a:rPr lang="en-US" smtClean="0"/>
              <a:t>Mục đích: nhận góp ý về sản phẩm để cải tiến</a:t>
            </a:r>
          </a:p>
          <a:p>
            <a:r>
              <a:rPr lang="en-US" smtClean="0"/>
              <a:t>Nội dung: chia sẽ với các đồng nghiệp cách thiết kế sản phẩm, các kỹ thuật-công nghệ của sản phẩm, đặc điểm và chức năng của sản phẩm.</a:t>
            </a:r>
          </a:p>
          <a:p>
            <a:pPr lvl="1"/>
            <a:r>
              <a:rPr lang="en-US" smtClean="0"/>
              <a:t>Sản phẩm PM sẽ làm được gì cho người sử dụng ?</a:t>
            </a:r>
          </a:p>
          <a:p>
            <a:pPr lvl="1"/>
            <a:r>
              <a:rPr lang="en-US" smtClean="0"/>
              <a:t>Sản phẩm PM có cải tiến được không ?</a:t>
            </a:r>
          </a:p>
          <a:p>
            <a:pPr lvl="1"/>
            <a:r>
              <a:rPr lang="en-US" smtClean="0"/>
              <a:t>Cấu trúc dữ liệu &amp; giải thuật của PM đã “</a:t>
            </a:r>
            <a:r>
              <a:rPr lang="en-US" smtClean="0">
                <a:solidFill>
                  <a:srgbClr val="FF0000"/>
                </a:solidFill>
              </a:rPr>
              <a:t>tốt</a:t>
            </a:r>
            <a:r>
              <a:rPr lang="en-US" smtClean="0"/>
              <a:t>” chưa ?</a:t>
            </a:r>
          </a:p>
          <a:p>
            <a:r>
              <a:rPr lang="en-US" smtClean="0"/>
              <a:t>Đặc điểm: tìm </a:t>
            </a:r>
            <a:r>
              <a:rPr lang="en-US" smtClean="0">
                <a:solidFill>
                  <a:srgbClr val="FF0000"/>
                </a:solidFill>
              </a:rPr>
              <a:t>sự đồng thuận </a:t>
            </a:r>
            <a:r>
              <a:rPr lang="en-US" smtClean="0"/>
              <a:t>về quan điểm làm cho sản phẩm phần mềm trở nên tốt hơn.</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 </a:t>
            </a:r>
            <a:r>
              <a:rPr lang="en-US" smtClean="0">
                <a:solidFill>
                  <a:schemeClr val="tx1"/>
                </a:solidFill>
              </a:rPr>
              <a:t>Inspection</a:t>
            </a:r>
            <a:r>
              <a:rPr lang="en-US" smtClean="0"/>
              <a:t> trong Validation </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cuộc họp xem xét các ấn phẩm &amp; PM để </a:t>
            </a:r>
            <a:r>
              <a:rPr lang="en-US" smtClean="0">
                <a:solidFill>
                  <a:srgbClr val="FF0000"/>
                </a:solidFill>
                <a:effectLst>
                  <a:outerShdw blurRad="38100" dist="38100" dir="2700000" algn="tl">
                    <a:srgbClr val="000000">
                      <a:alpha val="43137"/>
                    </a:srgbClr>
                  </a:outerShdw>
                </a:effectLst>
              </a:rPr>
              <a:t>đánh giá </a:t>
            </a:r>
            <a:r>
              <a:rPr lang="en-US" smtClean="0"/>
              <a:t>mức độ thỏa mãn của nó đối với nhu cầu sử dụng.</a:t>
            </a:r>
          </a:p>
          <a:p>
            <a:r>
              <a:rPr lang="en-US" smtClean="0"/>
              <a:t>Mục đích: để khẳng định ấn phẩm &amp; PM có dùng được không.</a:t>
            </a:r>
          </a:p>
          <a:p>
            <a:r>
              <a:rPr lang="en-US" smtClean="0"/>
              <a:t>Nội dung: các chuyên gia cùng nhau đánh giá chuyên sâu về đặc tính và chức năng của PM cho nhu cầu sử dụng (checklists) và các chuẩn, để đưa ra kết luận.</a:t>
            </a:r>
          </a:p>
          <a:p>
            <a:pPr lvl="1"/>
            <a:r>
              <a:rPr lang="en-US" smtClean="0"/>
              <a:t>PM này còn bị lỗi hoặc khiếm khuyết không ?</a:t>
            </a:r>
          </a:p>
          <a:p>
            <a:pPr lvl="1"/>
            <a:r>
              <a:rPr lang="en-US" smtClean="0"/>
              <a:t>PM hoặc ấn phẩm có sử dụng được không ?</a:t>
            </a:r>
          </a:p>
          <a:p>
            <a:r>
              <a:rPr lang="en-US" smtClean="0"/>
              <a:t>Đặc điểm: Phân tich, đánh giá chuyên sâu về PM đã được làm (hoặc đặc tả cho nó), để biết nó có thỏa mãn nhu cầu hay không.</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effectLst>
                  <a:outerShdw blurRad="38100" dist="38100" dir="2700000" algn="tl">
                    <a:srgbClr val="000000">
                      <a:alpha val="43137"/>
                    </a:srgbClr>
                  </a:outerShdw>
                </a:effectLst>
              </a:rPr>
              <a:t>TESTING</a:t>
            </a:r>
            <a:r>
              <a:rPr lang="en-US" smtClean="0">
                <a:effectLst>
                  <a:outerShdw blurRad="38100" dist="38100" dir="2700000" algn="tl">
                    <a:srgbClr val="000000">
                      <a:alpha val="43137"/>
                    </a:srgbClr>
                  </a:outerShdw>
                </a:effectLst>
              </a:rPr>
              <a:t> </a:t>
            </a:r>
            <a:r>
              <a:rPr lang="en-US" smtClean="0"/>
              <a:t>(kiểm thử)</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hành động tìm </a:t>
            </a:r>
            <a:r>
              <a:rPr lang="en-US" u="sng" smtClean="0"/>
              <a:t>chổ không phù hợp</a:t>
            </a:r>
            <a:r>
              <a:rPr lang="en-US" smtClean="0">
                <a:solidFill>
                  <a:srgbClr val="FF0000"/>
                </a:solidFill>
                <a:effectLst>
                  <a:outerShdw blurRad="38100" dist="38100" dir="2700000" algn="tl">
                    <a:srgbClr val="000000">
                      <a:alpha val="43137"/>
                    </a:srgbClr>
                  </a:outerShdw>
                </a:effectLst>
              </a:rPr>
              <a:t> </a:t>
            </a:r>
            <a:r>
              <a:rPr lang="en-US" smtClean="0"/>
              <a:t>của sản phẩm PM so với yêu cầu/mong đợi đối với PM, để chỉ ra rằng PM chưa thỏa mãn cho nhu cầu sử dụng (trong tình huống nào đó được test).</a:t>
            </a:r>
          </a:p>
          <a:p>
            <a:pPr lvl="1"/>
            <a:r>
              <a:rPr lang="en-US" smtClean="0"/>
              <a:t>Kiểm thử là để tìm lỗi &amp; khiếm khuyết trên sản phẩm để sửa (cải tiến chất lượng);  Không dùng để chứng minh rằng PM hoàn toàn phù hợp với nhu cầu sử dụng.</a:t>
            </a:r>
          </a:p>
          <a:p>
            <a:r>
              <a:rPr lang="en-US" smtClean="0"/>
              <a:t>Kiểm thử có nhiều dạng:</a:t>
            </a:r>
          </a:p>
          <a:p>
            <a:pPr lvl="1"/>
            <a:r>
              <a:rPr lang="en-US" sz="2400" smtClean="0"/>
              <a:t>Tìm lỗi trong việc sử dụng PM bằng cách kiểm thử trên kết quả xử lý của nó cho từng tình huống sử dụng;</a:t>
            </a:r>
          </a:p>
          <a:p>
            <a:pPr lvl="1"/>
            <a:r>
              <a:rPr lang="en-US" sz="2400" smtClean="0"/>
              <a:t>Xem xét cách xử lý của PM trong hệ thống (system test) theo các tiêu chí chất lượng;</a:t>
            </a:r>
          </a:p>
          <a:p>
            <a:pPr lvl="1"/>
            <a:r>
              <a:rPr lang="en-US" sz="2400" smtClean="0"/>
              <a:t>Tìm lỗi trên từng thành phần của PM (unit-test) ….</a:t>
            </a:r>
            <a:endParaRPr lang="en-US" sz="2400"/>
          </a:p>
        </p:txBody>
      </p:sp>
      <p:sp>
        <p:nvSpPr>
          <p:cNvPr id="7" name="Slide Number Placeholder 6"/>
          <p:cNvSpPr>
            <a:spLocks noGrp="1"/>
          </p:cNvSpPr>
          <p:nvPr>
            <p:ph type="sldNum" sz="quarter" idx="4"/>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Các kiểm thử</a:t>
            </a:r>
            <a:endParaRPr lang="en-US"/>
          </a:p>
        </p:txBody>
      </p:sp>
      <p:sp>
        <p:nvSpPr>
          <p:cNvPr id="6" name="Content Placeholder 5"/>
          <p:cNvSpPr>
            <a:spLocks noGrp="1"/>
          </p:cNvSpPr>
          <p:nvPr>
            <p:ph idx="1"/>
          </p:nvPr>
        </p:nvSpPr>
        <p:spPr>
          <a:xfrm>
            <a:off x="0" y="609600"/>
            <a:ext cx="9144000" cy="6248400"/>
          </a:xfrm>
        </p:spPr>
        <p:txBody>
          <a:bodyPr/>
          <a:lstStyle/>
          <a:p>
            <a:r>
              <a:rPr lang="en-US" smtClean="0"/>
              <a:t>K</a:t>
            </a:r>
            <a:r>
              <a:rPr lang="vi-VN" smtClean="0"/>
              <a:t>iểm</a:t>
            </a:r>
            <a:r>
              <a:rPr lang="en-US" smtClean="0"/>
              <a:t> thử mô đun (unit testing)</a:t>
            </a:r>
          </a:p>
          <a:p>
            <a:pPr lvl="1"/>
            <a:r>
              <a:rPr lang="en-US" smtClean="0"/>
              <a:t>Mô-đun có được thực thi đúng ? (functionality)</a:t>
            </a:r>
          </a:p>
          <a:p>
            <a:pPr lvl="1"/>
            <a:r>
              <a:rPr lang="en-GB" smtClean="0"/>
              <a:t>Giao tiếp gi</a:t>
            </a:r>
            <a:r>
              <a:rPr lang="en-US" smtClean="0"/>
              <a:t>ữ</a:t>
            </a:r>
            <a:r>
              <a:rPr lang="en-GB" smtClean="0"/>
              <a:t>a c</a:t>
            </a:r>
            <a:r>
              <a:rPr lang="en-US" smtClean="0"/>
              <a:t>á</a:t>
            </a:r>
            <a:r>
              <a:rPr lang="en-GB" smtClean="0"/>
              <a:t>c mô-đun có đúng ? (functionality)</a:t>
            </a:r>
            <a:endParaRPr lang="en-US" smtClean="0"/>
          </a:p>
          <a:p>
            <a:r>
              <a:rPr lang="en-US" smtClean="0"/>
              <a:t>K</a:t>
            </a:r>
            <a:r>
              <a:rPr lang="vi-VN" smtClean="0"/>
              <a:t>iểm</a:t>
            </a:r>
            <a:r>
              <a:rPr lang="en-US" smtClean="0"/>
              <a:t> thử hệ thống (system testing)</a:t>
            </a:r>
          </a:p>
          <a:p>
            <a:pPr lvl="1"/>
            <a:r>
              <a:rPr lang="en-GB" smtClean="0"/>
              <a:t>Xem x</a:t>
            </a:r>
            <a:r>
              <a:rPr lang="en-US" smtClean="0"/>
              <a:t>é</a:t>
            </a:r>
            <a:r>
              <a:rPr lang="en-GB" smtClean="0"/>
              <a:t>t m</a:t>
            </a:r>
            <a:r>
              <a:rPr lang="en-US" smtClean="0"/>
              <a:t>ứ</a:t>
            </a:r>
            <a:r>
              <a:rPr lang="en-GB" smtClean="0"/>
              <a:t>c </a:t>
            </a:r>
            <a:r>
              <a:rPr lang="en-US" smtClean="0"/>
              <a:t>độ</a:t>
            </a:r>
            <a:r>
              <a:rPr lang="en-GB" smtClean="0"/>
              <a:t> th</a:t>
            </a:r>
            <a:r>
              <a:rPr lang="en-US" smtClean="0"/>
              <a:t>ỏ</a:t>
            </a:r>
            <a:r>
              <a:rPr lang="en-GB" smtClean="0"/>
              <a:t>a m</a:t>
            </a:r>
            <a:r>
              <a:rPr lang="en-US" smtClean="0"/>
              <a:t>ã</a:t>
            </a:r>
            <a:r>
              <a:rPr lang="en-GB" smtClean="0"/>
              <a:t>n y</a:t>
            </a:r>
            <a:r>
              <a:rPr lang="en-US" smtClean="0"/>
              <a:t>ê</a:t>
            </a:r>
            <a:r>
              <a:rPr lang="en-GB" smtClean="0"/>
              <a:t>u c</a:t>
            </a:r>
            <a:r>
              <a:rPr lang="en-US" smtClean="0"/>
              <a:t>ầ</a:t>
            </a:r>
            <a:r>
              <a:rPr lang="en-GB" smtClean="0"/>
              <a:t>u c</a:t>
            </a:r>
            <a:r>
              <a:rPr lang="en-US" smtClean="0"/>
              <a:t>ủ</a:t>
            </a:r>
            <a:r>
              <a:rPr lang="en-GB" smtClean="0"/>
              <a:t>a PM trong môi trường thực thi (</a:t>
            </a:r>
            <a:r>
              <a:rPr lang="en-US" smtClean="0"/>
              <a:t>functionality, performance, reliability, security,…)</a:t>
            </a:r>
          </a:p>
          <a:p>
            <a:r>
              <a:rPr lang="en-US" smtClean="0"/>
              <a:t>K</a:t>
            </a:r>
            <a:r>
              <a:rPr lang="vi-VN" smtClean="0"/>
              <a:t>iểm</a:t>
            </a:r>
            <a:r>
              <a:rPr lang="en-US" smtClean="0"/>
              <a:t> thử chấp nhận (acceptance testing)</a:t>
            </a:r>
          </a:p>
          <a:p>
            <a:pPr lvl="1"/>
            <a:r>
              <a:rPr lang="en-US" smtClean="0"/>
              <a:t>Chạy PM trong môi trường sử dụng của users</a:t>
            </a:r>
          </a:p>
          <a:p>
            <a:pPr lvl="1"/>
            <a:r>
              <a:rPr lang="en-US" smtClean="0"/>
              <a:t>PM có thoả yêu cầu ? (functionality, workload performance, response-time, human factors test, procedures, backup &amp; recovery,..)</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down)">
                                      <p:cBhvr>
                                        <p:cTn id="10" dur="500"/>
                                        <p:tgtEl>
                                          <p:spTgt spid="6">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down)">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down)">
                                      <p:cBhvr>
                                        <p:cTn id="18" dur="500"/>
                                        <p:tgtEl>
                                          <p:spTgt spid="6">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down)">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wipe(down)">
                                      <p:cBhvr>
                                        <p:cTn id="26" dur="500"/>
                                        <p:tgtEl>
                                          <p:spTgt spid="6">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wipe(down)">
                                      <p:cBhvr>
                                        <p:cTn id="29" dur="500"/>
                                        <p:tgtEl>
                                          <p:spTgt spid="6">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wipe(down)">
                                      <p:cBhvr>
                                        <p:cTn id="3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của phần mềm</a:t>
            </a:r>
            <a:endParaRPr lang="en-US"/>
          </a:p>
        </p:txBody>
      </p:sp>
      <p:grpSp>
        <p:nvGrpSpPr>
          <p:cNvPr id="3" name="Group 16"/>
          <p:cNvGrpSpPr/>
          <p:nvPr/>
        </p:nvGrpSpPr>
        <p:grpSpPr>
          <a:xfrm>
            <a:off x="457200" y="1295400"/>
            <a:ext cx="8153400" cy="4648200"/>
            <a:chOff x="1143000" y="1307068"/>
            <a:chExt cx="7620000" cy="5093732"/>
          </a:xfrm>
        </p:grpSpPr>
        <p:sp>
          <p:nvSpPr>
            <p:cNvPr id="11" name="Bent Arrow 10"/>
            <p:cNvSpPr/>
            <p:nvPr/>
          </p:nvSpPr>
          <p:spPr>
            <a:xfrm rot="5400000">
              <a:off x="2895600" y="1383268"/>
              <a:ext cx="609600" cy="609600"/>
            </a:xfrm>
            <a:prstGeom prst="bentArrow">
              <a:avLst>
                <a:gd name="adj1" fmla="val 17372"/>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rot="5400000">
              <a:off x="4953000" y="1992868"/>
              <a:ext cx="609600" cy="609600"/>
            </a:xfrm>
            <a:prstGeom prst="bentArrow">
              <a:avLst>
                <a:gd name="adj1" fmla="val 17372"/>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p:cNvSpPr/>
            <p:nvPr/>
          </p:nvSpPr>
          <p:spPr>
            <a:xfrm rot="5400000">
              <a:off x="5867400" y="2754868"/>
              <a:ext cx="609600" cy="609600"/>
            </a:xfrm>
            <a:prstGeom prst="bentArrow">
              <a:avLst>
                <a:gd name="adj1" fmla="val 17372"/>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102" name="Picture 6"/>
            <p:cNvPicPr>
              <a:picLocks noChangeAspect="1" noChangeArrowheads="1"/>
            </p:cNvPicPr>
            <p:nvPr/>
          </p:nvPicPr>
          <p:blipFill>
            <a:blip r:embed="rId3"/>
            <a:srcRect/>
            <a:stretch>
              <a:fillRect/>
            </a:stretch>
          </p:blipFill>
          <p:spPr bwMode="auto">
            <a:xfrm>
              <a:off x="1143000" y="1307068"/>
              <a:ext cx="1685925" cy="2809875"/>
            </a:xfrm>
            <a:prstGeom prst="rect">
              <a:avLst/>
            </a:prstGeom>
            <a:noFill/>
            <a:ln w="9525">
              <a:noFill/>
              <a:miter lim="800000"/>
              <a:headEnd/>
              <a:tailEnd/>
            </a:ln>
            <a:effectLst/>
          </p:spPr>
        </p:pic>
        <p:pic>
          <p:nvPicPr>
            <p:cNvPr id="4103" name="Picture 7"/>
            <p:cNvPicPr>
              <a:picLocks noChangeAspect="1" noChangeArrowheads="1"/>
            </p:cNvPicPr>
            <p:nvPr/>
          </p:nvPicPr>
          <p:blipFill>
            <a:blip r:embed="rId4"/>
            <a:srcRect/>
            <a:stretch>
              <a:fillRect/>
            </a:stretch>
          </p:blipFill>
          <p:spPr bwMode="auto">
            <a:xfrm>
              <a:off x="3200400" y="1992868"/>
              <a:ext cx="1685925" cy="2771775"/>
            </a:xfrm>
            <a:prstGeom prst="rect">
              <a:avLst/>
            </a:prstGeom>
            <a:noFill/>
            <a:ln w="9525">
              <a:noFill/>
              <a:miter lim="800000"/>
              <a:headEnd/>
              <a:tailEnd/>
            </a:ln>
            <a:effectLst/>
          </p:spPr>
        </p:pic>
        <p:pic>
          <p:nvPicPr>
            <p:cNvPr id="4104" name="Picture 8"/>
            <p:cNvPicPr>
              <a:picLocks noChangeAspect="1" noChangeArrowheads="1"/>
            </p:cNvPicPr>
            <p:nvPr/>
          </p:nvPicPr>
          <p:blipFill>
            <a:blip r:embed="rId5"/>
            <a:srcRect/>
            <a:stretch>
              <a:fillRect/>
            </a:stretch>
          </p:blipFill>
          <p:spPr bwMode="auto">
            <a:xfrm>
              <a:off x="7086600" y="3212068"/>
              <a:ext cx="1676400" cy="2781300"/>
            </a:xfrm>
            <a:prstGeom prst="rect">
              <a:avLst/>
            </a:prstGeom>
            <a:noFill/>
            <a:ln w="9525">
              <a:noFill/>
              <a:miter lim="800000"/>
              <a:headEnd/>
              <a:tailEnd/>
            </a:ln>
            <a:effectLst/>
          </p:spPr>
        </p:pic>
        <p:pic>
          <p:nvPicPr>
            <p:cNvPr id="4105" name="Picture 9"/>
            <p:cNvPicPr>
              <a:picLocks noChangeAspect="1" noChangeArrowheads="1"/>
            </p:cNvPicPr>
            <p:nvPr/>
          </p:nvPicPr>
          <p:blipFill>
            <a:blip r:embed="rId6"/>
            <a:srcRect/>
            <a:stretch>
              <a:fillRect/>
            </a:stretch>
          </p:blipFill>
          <p:spPr bwMode="auto">
            <a:xfrm>
              <a:off x="5181600" y="2602468"/>
              <a:ext cx="1695450" cy="2762250"/>
            </a:xfrm>
            <a:prstGeom prst="rect">
              <a:avLst/>
            </a:prstGeom>
            <a:noFill/>
            <a:ln w="9525">
              <a:noFill/>
              <a:miter lim="800000"/>
              <a:headEnd/>
              <a:tailEnd/>
            </a:ln>
            <a:effectLst/>
          </p:spPr>
        </p:pic>
        <p:sp>
          <p:nvSpPr>
            <p:cNvPr id="18" name="Bent Arrow 17"/>
            <p:cNvSpPr/>
            <p:nvPr/>
          </p:nvSpPr>
          <p:spPr>
            <a:xfrm rot="5400000">
              <a:off x="6858000" y="2602468"/>
              <a:ext cx="609600" cy="609600"/>
            </a:xfrm>
            <a:prstGeom prst="bentArrow">
              <a:avLst>
                <a:gd name="adj1" fmla="val 17372"/>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7086600" y="6031468"/>
              <a:ext cx="1050480" cy="369332"/>
            </a:xfrm>
            <a:prstGeom prst="rect">
              <a:avLst/>
            </a:prstGeom>
            <a:noFill/>
          </p:spPr>
          <p:txBody>
            <a:bodyPr wrap="none" rtlCol="0">
              <a:spAutoFit/>
            </a:bodyPr>
            <a:lstStyle/>
            <a:p>
              <a:r>
                <a:rPr lang="en-US" b="1"/>
                <a:t>DEBUG</a:t>
              </a:r>
            </a:p>
          </p:txBody>
        </p:sp>
        <p:sp>
          <p:nvSpPr>
            <p:cNvPr id="20" name="TextBox 19"/>
            <p:cNvSpPr txBox="1"/>
            <p:nvPr/>
          </p:nvSpPr>
          <p:spPr>
            <a:xfrm>
              <a:off x="5181600" y="5421868"/>
              <a:ext cx="894797" cy="369332"/>
            </a:xfrm>
            <a:prstGeom prst="rect">
              <a:avLst/>
            </a:prstGeom>
            <a:noFill/>
          </p:spPr>
          <p:txBody>
            <a:bodyPr wrap="none" rtlCol="0">
              <a:spAutoFit/>
            </a:bodyPr>
            <a:lstStyle/>
            <a:p>
              <a:r>
                <a:rPr lang="en-US" b="1"/>
                <a:t>CODE</a:t>
              </a:r>
            </a:p>
          </p:txBody>
        </p:sp>
        <p:sp>
          <p:nvSpPr>
            <p:cNvPr id="21" name="TextBox 20"/>
            <p:cNvSpPr txBox="1"/>
            <p:nvPr/>
          </p:nvSpPr>
          <p:spPr>
            <a:xfrm>
              <a:off x="3200400" y="4812268"/>
              <a:ext cx="1114408" cy="369332"/>
            </a:xfrm>
            <a:prstGeom prst="rect">
              <a:avLst/>
            </a:prstGeom>
            <a:noFill/>
          </p:spPr>
          <p:txBody>
            <a:bodyPr wrap="none" rtlCol="0">
              <a:spAutoFit/>
            </a:bodyPr>
            <a:lstStyle/>
            <a:p>
              <a:r>
                <a:rPr lang="en-US" b="1"/>
                <a:t>DESIGN</a:t>
              </a:r>
            </a:p>
          </p:txBody>
        </p:sp>
        <p:sp>
          <p:nvSpPr>
            <p:cNvPr id="22" name="TextBox 21"/>
            <p:cNvSpPr txBox="1"/>
            <p:nvPr/>
          </p:nvSpPr>
          <p:spPr>
            <a:xfrm>
              <a:off x="1143000" y="4214336"/>
              <a:ext cx="1393202" cy="369332"/>
            </a:xfrm>
            <a:prstGeom prst="rect">
              <a:avLst/>
            </a:prstGeom>
            <a:noFill/>
          </p:spPr>
          <p:txBody>
            <a:bodyPr wrap="none" rtlCol="0">
              <a:spAutoFit/>
            </a:bodyPr>
            <a:lstStyle/>
            <a:p>
              <a:r>
                <a:rPr lang="en-US" b="1"/>
                <a:t>ANALISYS</a:t>
              </a:r>
            </a:p>
          </p:txBody>
        </p:sp>
      </p:grpSp>
      <p:sp>
        <p:nvSpPr>
          <p:cNvPr id="24" name="Slide Number Placeholder 23"/>
          <p:cNvSpPr>
            <a:spLocks noGrp="1"/>
          </p:cNvSpPr>
          <p:nvPr>
            <p:ph type="sldNum" sz="quarter" idx="4"/>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phần mềm : ngôn từ</a:t>
            </a:r>
            <a:endParaRPr lang="en-US"/>
          </a:p>
        </p:txBody>
      </p:sp>
      <p:sp>
        <p:nvSpPr>
          <p:cNvPr id="3" name="Content Placeholder 2"/>
          <p:cNvSpPr>
            <a:spLocks noGrp="1"/>
          </p:cNvSpPr>
          <p:nvPr>
            <p:ph idx="1"/>
          </p:nvPr>
        </p:nvSpPr>
        <p:spPr>
          <a:xfrm>
            <a:off x="0" y="609600"/>
            <a:ext cx="9144000" cy="6248400"/>
          </a:xfrm>
        </p:spPr>
        <p:txBody>
          <a:bodyPr/>
          <a:lstStyle/>
          <a:p>
            <a:r>
              <a:rPr lang="en-US" smtClean="0">
                <a:solidFill>
                  <a:srgbClr val="FF0000"/>
                </a:solidFill>
                <a:effectLst>
                  <a:outerShdw blurRad="38100" dist="38100" dir="2700000" algn="tl">
                    <a:srgbClr val="000000">
                      <a:alpha val="43137"/>
                    </a:srgbClr>
                  </a:outerShdw>
                </a:effectLst>
              </a:rPr>
              <a:t>Error</a:t>
            </a:r>
            <a:r>
              <a:rPr lang="en-US" smtClean="0"/>
              <a:t>: là “sự hư hỏng” trong bản thân phần mềm (vd: logic bị sai) theo quan điểm của developers.</a:t>
            </a:r>
          </a:p>
          <a:p>
            <a:r>
              <a:rPr lang="en-US" smtClean="0">
                <a:solidFill>
                  <a:srgbClr val="FF0000"/>
                </a:solidFill>
                <a:effectLst>
                  <a:outerShdw blurRad="38100" dist="38100" dir="2700000" algn="tl">
                    <a:srgbClr val="000000">
                      <a:alpha val="43137"/>
                    </a:srgbClr>
                  </a:outerShdw>
                </a:effectLst>
              </a:rPr>
              <a:t>Fault</a:t>
            </a:r>
            <a:r>
              <a:rPr lang="en-US" smtClean="0"/>
              <a:t>: là “sự hư hỏng” trong cách xử lý của phần mềm do error gây ra khi phần mềm đang chạy.</a:t>
            </a:r>
          </a:p>
          <a:p>
            <a:r>
              <a:rPr lang="en-US" smtClean="0">
                <a:solidFill>
                  <a:srgbClr val="FF0000"/>
                </a:solidFill>
                <a:effectLst>
                  <a:outerShdw blurRad="38100" dist="38100" dir="2700000" algn="tl">
                    <a:srgbClr val="000000">
                      <a:alpha val="43137"/>
                    </a:srgbClr>
                  </a:outerShdw>
                </a:effectLst>
              </a:rPr>
              <a:t>Failure</a:t>
            </a:r>
            <a:r>
              <a:rPr lang="en-US" smtClean="0"/>
              <a:t>: là “sự hư hỏng” bộc lộ ra ngoài của fault khi phần mềm đang chạy đụng đến fault.</a:t>
            </a:r>
          </a:p>
          <a:p>
            <a:pPr lvl="1"/>
            <a:r>
              <a:rPr lang="en-US" smtClean="0"/>
              <a:t>Không chắc là fault sẽ luôn luôn gây ra failure !</a:t>
            </a:r>
          </a:p>
          <a:p>
            <a:r>
              <a:rPr lang="en-US" smtClean="0">
                <a:solidFill>
                  <a:srgbClr val="FF0000"/>
                </a:solidFill>
                <a:effectLst>
                  <a:outerShdw blurRad="38100" dist="38100" dir="2700000" algn="tl">
                    <a:srgbClr val="000000">
                      <a:alpha val="43137"/>
                    </a:srgbClr>
                  </a:outerShdw>
                </a:effectLst>
              </a:rPr>
              <a:t>Defect</a:t>
            </a:r>
            <a:r>
              <a:rPr lang="en-US" smtClean="0"/>
              <a:t>: là khiếm khuyết của phần mềm so với mong đợi của người sử dụng.</a:t>
            </a:r>
          </a:p>
          <a:p>
            <a:pPr lvl="1"/>
            <a:r>
              <a:rPr lang="en-US" smtClean="0"/>
              <a:t>Phần mềm không lỗi nhưng vẫn có defect</a:t>
            </a:r>
          </a:p>
          <a:p>
            <a:r>
              <a:rPr lang="en-US" smtClean="0">
                <a:solidFill>
                  <a:srgbClr val="FF0000"/>
                </a:solidFill>
                <a:effectLst>
                  <a:outerShdw blurRad="38100" dist="38100" dir="2700000" algn="tl">
                    <a:srgbClr val="000000">
                      <a:alpha val="43137"/>
                    </a:srgbClr>
                  </a:outerShdw>
                </a:effectLst>
              </a:rPr>
              <a:t>Bug</a:t>
            </a:r>
            <a:r>
              <a:rPr lang="en-US" smtClean="0"/>
              <a:t>: là hư hỏng trong hệ thống, có thể là phần cứng hoặc phần mềm.</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phần mềm: </a:t>
            </a:r>
            <a:r>
              <a:rPr lang="en-US" smtClean="0">
                <a:solidFill>
                  <a:srgbClr val="FF0000"/>
                </a:solidFill>
                <a:effectLst>
                  <a:outerShdw blurRad="38100" dist="38100" dir="2700000" algn="tl">
                    <a:srgbClr val="000000">
                      <a:alpha val="43137"/>
                    </a:srgbClr>
                  </a:outerShdw>
                </a:effectLst>
              </a:rPr>
              <a:t>quan điểm</a:t>
            </a:r>
            <a:endParaRPr lang="en-US">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09600"/>
            <a:ext cx="9144000" cy="6248400"/>
          </a:xfrm>
        </p:spPr>
        <p:txBody>
          <a:bodyPr/>
          <a:lstStyle/>
          <a:p>
            <a:pPr marL="514350" indent="-514350">
              <a:buFont typeface="+mj-lt"/>
              <a:buAutoNum type="arabicPeriod"/>
            </a:pPr>
            <a:r>
              <a:rPr lang="en-US" smtClean="0"/>
              <a:t>Phần mềm có chất lượng tốt là phần mềm không còn lỗi (fault/failure) =&gt; kiểm thử để sửa hết lỗi (error) ?</a:t>
            </a:r>
          </a:p>
          <a:p>
            <a:pPr lvl="1"/>
            <a:r>
              <a:rPr lang="en-US" smtClean="0"/>
              <a:t>Dijkstra: kiểm thử chỉ khẳng định PM có lỗi, </a:t>
            </a:r>
            <a:r>
              <a:rPr lang="en-US" smtClean="0">
                <a:solidFill>
                  <a:srgbClr val="FF0000"/>
                </a:solidFill>
                <a:effectLst>
                  <a:outerShdw blurRad="38100" dist="38100" dir="2700000" algn="tl">
                    <a:srgbClr val="000000">
                      <a:alpha val="43137"/>
                    </a:srgbClr>
                  </a:outerShdw>
                </a:effectLst>
              </a:rPr>
              <a:t>không thể </a:t>
            </a:r>
            <a:r>
              <a:rPr lang="en-US" smtClean="0"/>
              <a:t>khẳng định PM hết lỗi (“</a:t>
            </a:r>
            <a:r>
              <a:rPr lang="en-US" i="1" smtClean="0">
                <a:solidFill>
                  <a:schemeClr val="tx1"/>
                </a:solidFill>
              </a:rPr>
              <a:t>SW Testting &amp; QA from theory to practice”, P13</a:t>
            </a:r>
            <a:r>
              <a:rPr lang="en-US" smtClean="0"/>
              <a:t>).</a:t>
            </a:r>
          </a:p>
          <a:p>
            <a:pPr lvl="1"/>
            <a:r>
              <a:rPr lang="en-US" smtClean="0"/>
              <a:t>Phần mềm không lỗi chưa chắc đã có chất lượng, nhưng kiểm thử và sửa lỗi giúp cải thiện chất lượng.</a:t>
            </a:r>
          </a:p>
          <a:p>
            <a:pPr marL="514350" indent="-514350">
              <a:buFont typeface="+mj-lt"/>
              <a:buAutoNum type="arabicPeriod"/>
            </a:pPr>
            <a:r>
              <a:rPr lang="en-US" smtClean="0"/>
              <a:t>Phát hiện và sửa lỗi trên các ấn phẩm ban đầu (đặc tả yêu cầu, thiết kế) là rất cần thiết, để tránh phát tán lỗi sang các công đoạn theo sau.</a:t>
            </a:r>
          </a:p>
          <a:p>
            <a:pPr lvl="1"/>
            <a:r>
              <a:rPr lang="en-US" smtClean="0"/>
              <a:t>Làm đúng theo yêu cầu sai : phải làm lại !</a:t>
            </a:r>
          </a:p>
          <a:p>
            <a:pPr marL="514350" indent="-514350">
              <a:buFont typeface="+mj-lt"/>
              <a:buAutoNum type="arabicPeriod"/>
            </a:pPr>
            <a:r>
              <a:rPr lang="en-US" smtClean="0"/>
              <a:t>Tự động hoá việc kiểm thử là rất cần thiết.</a:t>
            </a:r>
          </a:p>
          <a:p>
            <a:pPr lvl="1"/>
            <a:r>
              <a:rPr lang="en-US" smtClean="0"/>
              <a:t>Có lỗi </a:t>
            </a:r>
            <a:r>
              <a:rPr lang="en-US" smtClean="0">
                <a:sym typeface="Wingdings" pitchFamily="2" charset="2"/>
              </a:rPr>
              <a:t> sửa  kiểm thử lại toàn bộ sản phẩm.</a:t>
            </a:r>
            <a:endParaRPr lang="en-US" smtClean="0"/>
          </a:p>
          <a:p>
            <a:pPr marL="514350" indent="-514350">
              <a:buNone/>
            </a:pPr>
            <a:endParaRPr lang="en-US" smtClean="0"/>
          </a:p>
        </p:txBody>
      </p:sp>
      <p:sp>
        <p:nvSpPr>
          <p:cNvPr id="8" name="Slide Number Placeholder 7"/>
          <p:cNvSpPr>
            <a:spLocks noGrp="1"/>
          </p:cNvSpPr>
          <p:nvPr>
            <p:ph type="sldNum" sz="quarter" idx="4"/>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Kiểm thử và sửa lỗi</a:t>
            </a:r>
            <a:endParaRPr lang="en-US"/>
          </a:p>
        </p:txBody>
      </p:sp>
      <p:sp>
        <p:nvSpPr>
          <p:cNvPr id="3" name="Content Placeholder 2"/>
          <p:cNvSpPr>
            <a:spLocks noGrp="1"/>
          </p:cNvSpPr>
          <p:nvPr>
            <p:ph idx="1"/>
          </p:nvPr>
        </p:nvSpPr>
        <p:spPr>
          <a:xfrm>
            <a:off x="0" y="609600"/>
            <a:ext cx="9144000" cy="6248400"/>
          </a:xfrm>
        </p:spPr>
        <p:txBody>
          <a:bodyPr/>
          <a:lstStyle/>
          <a:p>
            <a:r>
              <a:rPr lang="en-US" sz="2600" smtClean="0"/>
              <a:t>Mục tiêu của kiểm thử là tìm lỗi; nhưng mục đích của tìm lỗi vẫn là để sửa lỗi – làm giảm tối đa xác suất gây lỗi từ phần mềm.</a:t>
            </a:r>
          </a:p>
          <a:p>
            <a:r>
              <a:rPr lang="en-US" sz="2600" smtClean="0"/>
              <a:t>như vậy, kiểm thử không chỉ khẳng định PM có/không có lỗi; nó cần </a:t>
            </a:r>
            <a:r>
              <a:rPr lang="en-US" sz="2600" smtClean="0">
                <a:solidFill>
                  <a:srgbClr val="FF0000"/>
                </a:solidFill>
                <a:effectLst>
                  <a:outerShdw blurRad="38100" dist="38100" dir="2700000" algn="tl">
                    <a:srgbClr val="000000">
                      <a:alpha val="43137"/>
                    </a:srgbClr>
                  </a:outerShdw>
                </a:effectLst>
              </a:rPr>
              <a:t>đưa ra chứng cứ cụ thể về lỗi</a:t>
            </a:r>
            <a:r>
              <a:rPr lang="en-US" sz="2600" smtClean="0"/>
              <a:t>. Việc sửa lỗi sẽ phân tích chứng cứ này để tìm nguyên nhân.</a:t>
            </a:r>
          </a:p>
          <a:p>
            <a:r>
              <a:rPr lang="en-US" sz="2600" smtClean="0"/>
              <a:t>Lỗi được phát hiện trong phần mềm không đương nhiên phải sửa ngay, có thể vì nhiều lý do:</a:t>
            </a:r>
          </a:p>
          <a:p>
            <a:pPr lvl="1"/>
            <a:r>
              <a:rPr lang="en-US" sz="2400" smtClean="0"/>
              <a:t>Nó không quan trọng</a:t>
            </a:r>
          </a:p>
          <a:p>
            <a:pPr lvl="1"/>
            <a:r>
              <a:rPr lang="en-US" sz="2400" smtClean="0"/>
              <a:t>Chi phí sửa lỗi lớn  → tránh cho phần mềm gây lỗi thay vì sửa (vd: thay đổi cách dùng PM).</a:t>
            </a:r>
          </a:p>
          <a:p>
            <a:pPr lvl="1"/>
            <a:r>
              <a:rPr lang="en-US" sz="2400" smtClean="0"/>
              <a:t>Trì hoãn, để sửa chung với các lỗi có liên quan.</a:t>
            </a:r>
          </a:p>
          <a:p>
            <a:pPr lvl="1"/>
            <a:r>
              <a:rPr lang="en-US" sz="2400" smtClean="0"/>
              <a:t>Tách biệt công việc của Devs và Testers…</a:t>
            </a:r>
            <a:endParaRPr lang="en-US" sz="2400"/>
          </a:p>
        </p:txBody>
      </p:sp>
      <p:sp>
        <p:nvSpPr>
          <p:cNvPr id="7" name="Slide Number Placeholder 6"/>
          <p:cNvSpPr>
            <a:spLocks noGrp="1"/>
          </p:cNvSpPr>
          <p:nvPr>
            <p:ph type="sldNum" sz="quarter" idx="4"/>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Chiến lược kiểm thử (testing strategies)</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cách tiếp cận để xây dựng kế hoạch kiểm thử có hiệu quả, nhằm giảm bớt khối lượng kiểm thử (rất nhiều và ngày càng nhiều).</a:t>
            </a:r>
          </a:p>
          <a:p>
            <a:r>
              <a:rPr lang="en-US" smtClean="0"/>
              <a:t>Tài liệu này giới thiệu một số triết lý để thiết lập chiến lược kiểm thử, đó là:</a:t>
            </a:r>
          </a:p>
          <a:p>
            <a:pPr lvl="1"/>
            <a:r>
              <a:rPr lang="en-US" smtClean="0">
                <a:solidFill>
                  <a:srgbClr val="008000"/>
                </a:solidFill>
                <a:effectLst>
                  <a:outerShdw blurRad="38100" dist="38100" dir="2700000" algn="tl">
                    <a:srgbClr val="000000">
                      <a:alpha val="43137"/>
                    </a:srgbClr>
                  </a:outerShdw>
                </a:effectLst>
              </a:rPr>
              <a:t>Gieo lỗi</a:t>
            </a:r>
            <a:r>
              <a:rPr lang="en-US" smtClean="0"/>
              <a:t>, để điều khiển quá trình kiểm thử</a:t>
            </a:r>
          </a:p>
          <a:p>
            <a:pPr lvl="1"/>
            <a:r>
              <a:rPr lang="en-US" smtClean="0">
                <a:solidFill>
                  <a:srgbClr val="008000"/>
                </a:solidFill>
                <a:effectLst>
                  <a:outerShdw blurRad="38100" dist="38100" dir="2700000" algn="tl">
                    <a:srgbClr val="000000">
                      <a:alpha val="43137"/>
                    </a:srgbClr>
                  </a:outerShdw>
                </a:effectLst>
              </a:rPr>
              <a:t>Nguyên lý Paretto</a:t>
            </a:r>
            <a:r>
              <a:rPr lang="en-US" smtClean="0"/>
              <a:t>, để kiểm thử đạt hiệu quả cao</a:t>
            </a:r>
          </a:p>
          <a:p>
            <a:pPr lvl="1"/>
            <a:r>
              <a:rPr lang="en-US" smtClean="0">
                <a:solidFill>
                  <a:srgbClr val="008000"/>
                </a:solidFill>
                <a:effectLst>
                  <a:outerShdw blurRad="38100" dist="38100" dir="2700000" algn="tl">
                    <a:srgbClr val="000000">
                      <a:alpha val="43137"/>
                    </a:srgbClr>
                  </a:outerShdw>
                </a:effectLst>
              </a:rPr>
              <a:t>Dùng “top-down” thay cho “bottom-up”</a:t>
            </a:r>
            <a:r>
              <a:rPr lang="en-US" smtClean="0"/>
              <a:t>, để giảm chi phí sửa lỗi.</a:t>
            </a:r>
          </a:p>
          <a:p>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8000"/>
                </a:solidFill>
                <a:effectLst>
                  <a:outerShdw blurRad="38100" dist="38100" dir="2700000" algn="tl">
                    <a:srgbClr val="000000">
                      <a:alpha val="43137"/>
                    </a:srgbClr>
                  </a:outerShdw>
                </a:effectLst>
              </a:rPr>
              <a:t>a.Gieo lỗi (1)</a:t>
            </a:r>
            <a:endParaRPr lang="en-US">
              <a:solidFill>
                <a:srgbClr val="008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09600"/>
            <a:ext cx="9144000" cy="4267200"/>
          </a:xfrm>
        </p:spPr>
        <p:txBody>
          <a:bodyPr/>
          <a:lstStyle/>
          <a:p>
            <a:r>
              <a:rPr lang="en-GB" smtClean="0"/>
              <a:t>Gieo lỗi để ước tính số lỗi còn sót lại trong phần mềm, </a:t>
            </a:r>
            <a:r>
              <a:rPr lang="en-GB" smtClean="0">
                <a:sym typeface="Symbol"/>
              </a:rPr>
              <a:t>tương tự như việc đếm (ước tính) số cá trong ao:</a:t>
            </a:r>
            <a:endParaRPr lang="en-GB" smtClean="0"/>
          </a:p>
          <a:p>
            <a:pPr marL="971550" lvl="1" indent="-514350">
              <a:buFont typeface="+mj-lt"/>
              <a:buAutoNum type="arabicPeriod"/>
            </a:pPr>
            <a:r>
              <a:rPr lang="en-GB" smtClean="0"/>
              <a:t>Bắt </a:t>
            </a:r>
            <a:r>
              <a:rPr lang="en-GB" smtClean="0">
                <a:solidFill>
                  <a:srgbClr val="FF0000"/>
                </a:solidFill>
                <a:effectLst>
                  <a:outerShdw blurRad="38100" dist="38100" dir="2700000" algn="tl">
                    <a:srgbClr val="000000">
                      <a:alpha val="43137"/>
                    </a:srgbClr>
                  </a:outerShdw>
                </a:effectLst>
              </a:rPr>
              <a:t>N</a:t>
            </a:r>
            <a:r>
              <a:rPr lang="en-GB" smtClean="0"/>
              <a:t> con cá trong ao nuôi cá.  </a:t>
            </a:r>
          </a:p>
          <a:p>
            <a:pPr marL="971550" lvl="1" indent="-514350">
              <a:buFont typeface="+mj-lt"/>
              <a:buAutoNum type="arabicPeriod"/>
            </a:pPr>
            <a:r>
              <a:rPr lang="en-GB" smtClean="0"/>
              <a:t>Đánh dấu hết N con cá này và thả lại vào ao.</a:t>
            </a:r>
          </a:p>
          <a:p>
            <a:pPr marL="971550" lvl="1" indent="-514350">
              <a:buFont typeface="+mj-lt"/>
              <a:buAutoNum type="arabicPeriod"/>
            </a:pPr>
            <a:r>
              <a:rPr lang="en-GB" smtClean="0"/>
              <a:t>Quăng 1 mẽ lưới bắt được </a:t>
            </a:r>
            <a:r>
              <a:rPr lang="en-GB" smtClean="0">
                <a:solidFill>
                  <a:srgbClr val="FF0000"/>
                </a:solidFill>
                <a:effectLst>
                  <a:outerShdw blurRad="38100" dist="38100" dir="2700000" algn="tl">
                    <a:srgbClr val="000000">
                      <a:alpha val="43137"/>
                    </a:srgbClr>
                  </a:outerShdw>
                </a:effectLst>
              </a:rPr>
              <a:t>M</a:t>
            </a:r>
            <a:r>
              <a:rPr lang="en-GB" smtClean="0"/>
              <a:t> con; trong đó có </a:t>
            </a:r>
            <a:r>
              <a:rPr lang="en-GB" smtClean="0">
                <a:solidFill>
                  <a:srgbClr val="FF0000"/>
                </a:solidFill>
                <a:effectLst>
                  <a:outerShdw blurRad="38100" dist="38100" dir="2700000" algn="tl">
                    <a:srgbClr val="000000">
                      <a:alpha val="43137"/>
                    </a:srgbClr>
                  </a:outerShdw>
                </a:effectLst>
              </a:rPr>
              <a:t>n</a:t>
            </a:r>
            <a:r>
              <a:rPr lang="en-GB" smtClean="0"/>
              <a:t> con có đánh dấu.</a:t>
            </a:r>
          </a:p>
          <a:p>
            <a:pPr marL="971550" lvl="1" indent="-514350">
              <a:buFont typeface="+mj-lt"/>
              <a:buAutoNum type="arabicPeriod"/>
            </a:pPr>
            <a:r>
              <a:rPr lang="en-GB" smtClean="0"/>
              <a:t>Gọi </a:t>
            </a:r>
            <a:r>
              <a:rPr lang="en-GB" smtClean="0">
                <a:solidFill>
                  <a:srgbClr val="FF0000"/>
                </a:solidFill>
                <a:effectLst>
                  <a:outerShdw blurRad="38100" dist="38100" dir="2700000" algn="tl">
                    <a:srgbClr val="000000">
                      <a:alpha val="43137"/>
                    </a:srgbClr>
                  </a:outerShdw>
                </a:effectLst>
              </a:rPr>
              <a:t>X</a:t>
            </a:r>
            <a:r>
              <a:rPr lang="en-GB" smtClean="0"/>
              <a:t> là tổng số cá trong ao, dựa trên giả định rằng các con cá có đánh dấu và không được đánh dấu hoàn toàn trộn lẫn vào nhau, thì ta có tỉ lệ này:</a:t>
            </a:r>
          </a:p>
          <a:p>
            <a:pPr lvl="1" algn="ctr">
              <a:buNone/>
            </a:pPr>
            <a:r>
              <a:rPr lang="en-GB" smtClean="0">
                <a:solidFill>
                  <a:srgbClr val="FF0000"/>
                </a:solidFill>
                <a:effectLst>
                  <a:outerShdw blurRad="38100" dist="38100" dir="2700000" algn="tl">
                    <a:srgbClr val="000000">
                      <a:alpha val="43137"/>
                    </a:srgbClr>
                  </a:outerShdw>
                </a:effectLst>
              </a:rPr>
              <a:t> </a:t>
            </a:r>
          </a:p>
          <a:p>
            <a:pPr lvl="1" algn="ctr">
              <a:buNone/>
            </a:pPr>
            <a:endParaRPr lang="en-GB" smtClean="0">
              <a:solidFill>
                <a:srgbClr val="FF0000"/>
              </a:solidFill>
              <a:effectLst>
                <a:outerShdw blurRad="38100" dist="38100" dir="2700000" algn="tl">
                  <a:srgbClr val="000000">
                    <a:alpha val="43137"/>
                  </a:srgbClr>
                </a:outerShdw>
              </a:effectLst>
            </a:endParaRPr>
          </a:p>
        </p:txBody>
      </p:sp>
      <p:sp>
        <p:nvSpPr>
          <p:cNvPr id="26" name="Slide Number Placeholder 25"/>
          <p:cNvSpPr>
            <a:spLocks noGrp="1"/>
          </p:cNvSpPr>
          <p:nvPr>
            <p:ph type="sldNum" sz="quarter" idx="4"/>
          </p:nvPr>
        </p:nvSpPr>
        <p:spPr/>
        <p:txBody>
          <a:bodyPr/>
          <a:lstStyle/>
          <a:p>
            <a:fld id="{B6F15528-21DE-4FAA-801E-634DDDAF4B2B}" type="slidenum">
              <a:rPr lang="en-US" smtClean="0"/>
              <a:pPr/>
              <a:t>29</a:t>
            </a:fld>
            <a:endParaRPr lang="en-US"/>
          </a:p>
        </p:txBody>
      </p:sp>
      <p:graphicFrame>
        <p:nvGraphicFramePr>
          <p:cNvPr id="24" name="Object 23"/>
          <p:cNvGraphicFramePr>
            <a:graphicFrameLocks noChangeAspect="1"/>
          </p:cNvGraphicFramePr>
          <p:nvPr/>
        </p:nvGraphicFramePr>
        <p:xfrm>
          <a:off x="2439988" y="4800600"/>
          <a:ext cx="3656012" cy="1303337"/>
        </p:xfrm>
        <a:graphic>
          <a:graphicData uri="http://schemas.openxmlformats.org/presentationml/2006/ole">
            <p:oleObj spid="_x0000_s1026" name="Equation" r:id="rId4" imgW="1104840" imgH="39348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 chính</a:t>
            </a:r>
            <a:endParaRPr lang="en-US"/>
          </a:p>
        </p:txBody>
      </p:sp>
      <p:sp>
        <p:nvSpPr>
          <p:cNvPr id="3" name="Content Placeholder 2"/>
          <p:cNvSpPr>
            <a:spLocks noGrp="1"/>
          </p:cNvSpPr>
          <p:nvPr>
            <p:ph idx="1"/>
          </p:nvPr>
        </p:nvSpPr>
        <p:spPr>
          <a:xfrm>
            <a:off x="0" y="609600"/>
            <a:ext cx="9144000" cy="6248400"/>
          </a:xfrm>
        </p:spPr>
        <p:txBody>
          <a:bodyPr/>
          <a:lstStyle/>
          <a:p>
            <a:pPr>
              <a:buNone/>
            </a:pPr>
            <a:endParaRPr lang="en-US" smtClean="0"/>
          </a:p>
          <a:p>
            <a:r>
              <a:rPr lang="en-US" smtClean="0"/>
              <a:t>Mục 1: Cách làm phần mềm, Verification &amp; Validation</a:t>
            </a:r>
          </a:p>
          <a:p>
            <a:r>
              <a:rPr lang="en-US" smtClean="0"/>
              <a:t>Mục 2: Kiểm thử phần mềm (SW Testing)</a:t>
            </a:r>
          </a:p>
        </p:txBody>
      </p:sp>
      <p:sp>
        <p:nvSpPr>
          <p:cNvPr id="7" name="Slide Number Placeholder 6"/>
          <p:cNvSpPr>
            <a:spLocks noGrp="1"/>
          </p:cNvSpPr>
          <p:nvPr>
            <p:ph type="sldNum" sz="quarter" idx="4"/>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8000"/>
                </a:solidFill>
                <a:effectLst>
                  <a:outerShdw blurRad="38100" dist="38100" dir="2700000" algn="tl">
                    <a:srgbClr val="000000">
                      <a:alpha val="43137"/>
                    </a:srgbClr>
                  </a:outerShdw>
                </a:effectLst>
              </a:rPr>
              <a:t>Gieo lỗi (2)</a:t>
            </a:r>
            <a:endParaRPr lang="en-US">
              <a:solidFill>
                <a:srgbClr val="008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609600"/>
            <a:ext cx="9144000" cy="6248400"/>
          </a:xfrm>
        </p:spPr>
        <p:txBody>
          <a:bodyPr/>
          <a:lstStyle/>
          <a:p>
            <a:r>
              <a:rPr lang="en-GB" smtClean="0"/>
              <a:t>Giả sử:</a:t>
            </a:r>
          </a:p>
          <a:p>
            <a:pPr lvl="1"/>
            <a:r>
              <a:rPr lang="en-GB" smtClean="0"/>
              <a:t>Số lỗi được gieo vào PM là </a:t>
            </a:r>
            <a:r>
              <a:rPr lang="en-GB" smtClean="0">
                <a:solidFill>
                  <a:srgbClr val="FF0000"/>
                </a:solidFill>
                <a:effectLst>
                  <a:outerShdw blurRad="38100" dist="38100" dir="2700000" algn="tl">
                    <a:srgbClr val="000000">
                      <a:alpha val="43137"/>
                    </a:srgbClr>
                  </a:outerShdw>
                </a:effectLst>
              </a:rPr>
              <a:t>N (total seeds)</a:t>
            </a:r>
          </a:p>
          <a:p>
            <a:pPr lvl="1"/>
            <a:r>
              <a:rPr lang="en-GB" smtClean="0"/>
              <a:t>Số lỗi phát hiện qua kiểm thử là </a:t>
            </a:r>
            <a:r>
              <a:rPr lang="en-GB" smtClean="0">
                <a:solidFill>
                  <a:schemeClr val="tx1"/>
                </a:solidFill>
                <a:effectLst>
                  <a:outerShdw blurRad="38100" dist="38100" dir="2700000" algn="tl">
                    <a:srgbClr val="000000">
                      <a:alpha val="43137"/>
                    </a:srgbClr>
                  </a:outerShdw>
                </a:effectLst>
              </a:rPr>
              <a:t>M</a:t>
            </a:r>
            <a:r>
              <a:rPr lang="en-GB" smtClean="0"/>
              <a:t>, trong đó có </a:t>
            </a:r>
            <a:r>
              <a:rPr lang="en-GB" smtClean="0">
                <a:solidFill>
                  <a:srgbClr val="FF0000"/>
                </a:solidFill>
                <a:effectLst>
                  <a:outerShdw blurRad="38100" dist="38100" dir="2700000" algn="tl">
                    <a:srgbClr val="000000">
                      <a:alpha val="43137"/>
                    </a:srgbClr>
                  </a:outerShdw>
                </a:effectLst>
              </a:rPr>
              <a:t>n </a:t>
            </a:r>
            <a:r>
              <a:rPr lang="en-GB" smtClean="0"/>
              <a:t>lỗi được gieo trước đây </a:t>
            </a:r>
            <a:r>
              <a:rPr lang="en-GB" smtClean="0">
                <a:solidFill>
                  <a:srgbClr val="FF0000"/>
                </a:solidFill>
                <a:effectLst>
                  <a:outerShdw blurRad="38100" dist="38100" dir="2700000" algn="tl">
                    <a:srgbClr val="000000">
                      <a:alpha val="43137"/>
                    </a:srgbClr>
                  </a:outerShdw>
                </a:effectLst>
              </a:rPr>
              <a:t>(detected seeds)</a:t>
            </a:r>
            <a:r>
              <a:rPr lang="en-GB" smtClean="0"/>
              <a:t>, và </a:t>
            </a:r>
            <a:r>
              <a:rPr lang="en-GB" smtClean="0">
                <a:solidFill>
                  <a:schemeClr val="tx1"/>
                </a:solidFill>
                <a:effectLst>
                  <a:outerShdw blurRad="38100" dist="38100" dir="2700000" algn="tl">
                    <a:srgbClr val="000000">
                      <a:alpha val="43137"/>
                    </a:srgbClr>
                  </a:outerShdw>
                </a:effectLst>
              </a:rPr>
              <a:t>M</a:t>
            </a:r>
            <a:r>
              <a:rPr lang="en-GB" smtClean="0"/>
              <a:t>-</a:t>
            </a:r>
            <a:r>
              <a:rPr lang="en-GB" smtClean="0">
                <a:solidFill>
                  <a:srgbClr val="FF0000"/>
                </a:solidFill>
                <a:effectLst>
                  <a:outerShdw blurRad="38100" dist="38100" dir="2700000" algn="tl">
                    <a:srgbClr val="000000">
                      <a:alpha val="43137"/>
                    </a:srgbClr>
                  </a:outerShdw>
                </a:effectLst>
              </a:rPr>
              <a:t>n</a:t>
            </a:r>
            <a:r>
              <a:rPr lang="en-GB" smtClean="0"/>
              <a:t> lỗi không được gieo </a:t>
            </a:r>
            <a:r>
              <a:rPr lang="en-GB" smtClean="0">
                <a:solidFill>
                  <a:srgbClr val="FF0000"/>
                </a:solidFill>
                <a:effectLst>
                  <a:outerShdw blurRad="38100" dist="38100" dir="2700000" algn="tl">
                    <a:srgbClr val="000000">
                      <a:alpha val="43137"/>
                    </a:srgbClr>
                  </a:outerShdw>
                </a:effectLst>
              </a:rPr>
              <a:t>(detected non seeds)</a:t>
            </a:r>
            <a:r>
              <a:rPr lang="en-GB" smtClean="0"/>
              <a:t>.</a:t>
            </a:r>
            <a:endParaRPr lang="en-GB" smtClean="0">
              <a:solidFill>
                <a:srgbClr val="FF0000"/>
              </a:solidFill>
              <a:effectLst>
                <a:outerShdw blurRad="38100" dist="38100" dir="2700000" algn="tl">
                  <a:srgbClr val="000000">
                    <a:alpha val="43137"/>
                  </a:srgbClr>
                </a:outerShdw>
              </a:effectLst>
            </a:endParaRPr>
          </a:p>
          <a:p>
            <a:pPr lvl="1"/>
            <a:r>
              <a:rPr lang="en-GB" smtClean="0"/>
              <a:t>Gọi số lỗi của PM sau khi gieo lỗi là </a:t>
            </a:r>
            <a:r>
              <a:rPr lang="en-GB" b="1" smtClean="0">
                <a:solidFill>
                  <a:schemeClr val="tx1"/>
                </a:solidFill>
              </a:rPr>
              <a:t>X</a:t>
            </a:r>
            <a:r>
              <a:rPr lang="en-GB" smtClean="0"/>
              <a:t>, thì số lỗi của chính PM đó là </a:t>
            </a:r>
            <a:r>
              <a:rPr lang="en-GB" smtClean="0">
                <a:solidFill>
                  <a:schemeClr val="tx1"/>
                </a:solidFill>
                <a:effectLst>
                  <a:outerShdw blurRad="38100" dist="38100" dir="2700000" algn="tl">
                    <a:srgbClr val="000000">
                      <a:alpha val="43137"/>
                    </a:srgbClr>
                  </a:outerShdw>
                </a:effectLst>
              </a:rPr>
              <a:t>X</a:t>
            </a:r>
            <a:r>
              <a:rPr lang="en-GB" smtClean="0"/>
              <a:t>-</a:t>
            </a:r>
            <a:r>
              <a:rPr lang="en-GB" smtClean="0">
                <a:solidFill>
                  <a:srgbClr val="FF0000"/>
                </a:solidFill>
                <a:effectLst>
                  <a:outerShdw blurRad="38100" dist="38100" dir="2700000" algn="tl">
                    <a:srgbClr val="000000">
                      <a:alpha val="43137"/>
                    </a:srgbClr>
                  </a:outerShdw>
                </a:effectLst>
              </a:rPr>
              <a:t>N (total non seeds)</a:t>
            </a:r>
            <a:r>
              <a:rPr lang="en-GB" smtClean="0"/>
              <a:t>.</a:t>
            </a:r>
          </a:p>
          <a:p>
            <a:r>
              <a:rPr lang="en-GB" smtClean="0"/>
              <a:t>Hệ số phát hiện lỗi C</a:t>
            </a:r>
            <a:r>
              <a:rPr lang="en-GB" baseline="-25000" smtClean="0"/>
              <a:t>f</a:t>
            </a:r>
            <a:r>
              <a:rPr lang="en-GB" smtClean="0"/>
              <a:t>  của việc kiểm thử là:</a:t>
            </a:r>
            <a:endParaRPr lang="en-US"/>
          </a:p>
        </p:txBody>
      </p:sp>
      <p:grpSp>
        <p:nvGrpSpPr>
          <p:cNvPr id="4" name="Group 17"/>
          <p:cNvGrpSpPr/>
          <p:nvPr/>
        </p:nvGrpSpPr>
        <p:grpSpPr>
          <a:xfrm>
            <a:off x="228600" y="4401006"/>
            <a:ext cx="8610599" cy="856794"/>
            <a:chOff x="1447800" y="4466094"/>
            <a:chExt cx="7188269" cy="856794"/>
          </a:xfrm>
        </p:grpSpPr>
        <p:sp>
          <p:nvSpPr>
            <p:cNvPr id="16" name="Rectangle 6"/>
            <p:cNvSpPr>
              <a:spLocks noChangeArrowheads="1"/>
            </p:cNvSpPr>
            <p:nvPr/>
          </p:nvSpPr>
          <p:spPr bwMode="auto">
            <a:xfrm>
              <a:off x="2244191" y="4495800"/>
              <a:ext cx="2479859" cy="369332"/>
            </a:xfrm>
            <a:prstGeom prst="rect">
              <a:avLst/>
            </a:prstGeom>
            <a:noFill/>
            <a:ln w="9525">
              <a:noFill/>
              <a:miter lim="800000"/>
              <a:headEnd/>
              <a:tailEnd/>
            </a:ln>
          </p:spPr>
          <p:txBody>
            <a:bodyPr wrap="square" lIns="0" tIns="0" rIns="0" bIns="0">
              <a:spAutoFit/>
            </a:bodyPr>
            <a:lstStyle/>
            <a:p>
              <a:r>
                <a:rPr lang="en-US" sz="2400" b="1" i="1">
                  <a:solidFill>
                    <a:srgbClr val="C00000"/>
                  </a:solidFill>
                </a:rPr>
                <a:t>detected seeds (n)</a:t>
              </a:r>
              <a:endParaRPr lang="en-US" sz="2400" b="1">
                <a:solidFill>
                  <a:srgbClr val="C00000"/>
                </a:solidFill>
              </a:endParaRPr>
            </a:p>
          </p:txBody>
        </p:sp>
        <p:sp>
          <p:nvSpPr>
            <p:cNvPr id="17" name="Rectangle 7"/>
            <p:cNvSpPr>
              <a:spLocks noChangeArrowheads="1"/>
            </p:cNvSpPr>
            <p:nvPr/>
          </p:nvSpPr>
          <p:spPr bwMode="auto">
            <a:xfrm flipV="1">
              <a:off x="2244191" y="4876800"/>
              <a:ext cx="2198947" cy="53975"/>
            </a:xfrm>
            <a:prstGeom prst="rect">
              <a:avLst/>
            </a:prstGeom>
            <a:solidFill>
              <a:srgbClr val="000000"/>
            </a:solidFill>
            <a:ln w="9525">
              <a:noFill/>
              <a:miter lim="800000"/>
              <a:headEnd/>
              <a:tailEnd/>
            </a:ln>
          </p:spPr>
          <p:txBody>
            <a:bodyPr/>
            <a:lstStyle/>
            <a:p>
              <a:endParaRPr lang="en-US" sz="1600">
                <a:solidFill>
                  <a:srgbClr val="C00000"/>
                </a:solidFill>
              </a:endParaRPr>
            </a:p>
          </p:txBody>
        </p:sp>
        <p:sp>
          <p:nvSpPr>
            <p:cNvPr id="18" name="Rectangle 8"/>
            <p:cNvSpPr>
              <a:spLocks noChangeArrowheads="1"/>
            </p:cNvSpPr>
            <p:nvPr/>
          </p:nvSpPr>
          <p:spPr bwMode="auto">
            <a:xfrm>
              <a:off x="4572000" y="4724400"/>
              <a:ext cx="689291" cy="369332"/>
            </a:xfrm>
            <a:prstGeom prst="rect">
              <a:avLst/>
            </a:prstGeom>
            <a:noFill/>
            <a:ln w="9525">
              <a:noFill/>
              <a:miter lim="800000"/>
              <a:headEnd/>
              <a:tailEnd/>
            </a:ln>
          </p:spPr>
          <p:txBody>
            <a:bodyPr wrap="none" lIns="0" tIns="0" rIns="0" bIns="0">
              <a:spAutoFit/>
            </a:bodyPr>
            <a:lstStyle/>
            <a:p>
              <a:r>
                <a:rPr lang="en-US" sz="2400" b="1" i="1">
                  <a:solidFill>
                    <a:schemeClr val="accent6">
                      <a:lumMod val="75000"/>
                    </a:schemeClr>
                  </a:solidFill>
                </a:rPr>
                <a:t>   =   </a:t>
              </a:r>
              <a:endParaRPr lang="en-US" sz="2400" b="1">
                <a:solidFill>
                  <a:schemeClr val="accent6">
                    <a:lumMod val="75000"/>
                  </a:schemeClr>
                </a:solidFill>
              </a:endParaRPr>
            </a:p>
          </p:txBody>
        </p:sp>
        <p:sp>
          <p:nvSpPr>
            <p:cNvPr id="19" name="Rectangle 9"/>
            <p:cNvSpPr>
              <a:spLocks noChangeArrowheads="1"/>
            </p:cNvSpPr>
            <p:nvPr/>
          </p:nvSpPr>
          <p:spPr bwMode="auto">
            <a:xfrm>
              <a:off x="5204039" y="4466094"/>
              <a:ext cx="3432030" cy="369332"/>
            </a:xfrm>
            <a:prstGeom prst="rect">
              <a:avLst/>
            </a:prstGeom>
            <a:noFill/>
            <a:ln w="9525">
              <a:noFill/>
              <a:miter lim="800000"/>
              <a:headEnd/>
              <a:tailEnd/>
            </a:ln>
          </p:spPr>
          <p:txBody>
            <a:bodyPr wrap="none" lIns="0" tIns="0" rIns="0" bIns="0">
              <a:spAutoFit/>
            </a:bodyPr>
            <a:lstStyle/>
            <a:p>
              <a:r>
                <a:rPr lang="en-US" sz="2400" b="1" i="1">
                  <a:solidFill>
                    <a:srgbClr val="003300"/>
                  </a:solidFill>
                </a:rPr>
                <a:t>detected non seeds (M-</a:t>
              </a:r>
              <a:r>
                <a:rPr lang="en-US" sz="2400" b="1" i="1">
                  <a:solidFill>
                    <a:srgbClr val="FF0000"/>
                  </a:solidFill>
                </a:rPr>
                <a:t>n</a:t>
              </a:r>
              <a:r>
                <a:rPr lang="en-US" sz="2400" b="1" i="1">
                  <a:solidFill>
                    <a:srgbClr val="006600"/>
                  </a:solidFill>
                </a:rPr>
                <a:t>)</a:t>
              </a:r>
              <a:endParaRPr lang="en-US" sz="2400" b="1">
                <a:solidFill>
                  <a:srgbClr val="006600"/>
                </a:solidFill>
              </a:endParaRPr>
            </a:p>
          </p:txBody>
        </p:sp>
        <p:sp>
          <p:nvSpPr>
            <p:cNvPr id="20" name="Rectangle 11"/>
            <p:cNvSpPr>
              <a:spLocks noChangeArrowheads="1"/>
            </p:cNvSpPr>
            <p:nvPr/>
          </p:nvSpPr>
          <p:spPr bwMode="auto">
            <a:xfrm>
              <a:off x="5311928" y="4889401"/>
              <a:ext cx="2418984" cy="46038"/>
            </a:xfrm>
            <a:prstGeom prst="rect">
              <a:avLst/>
            </a:prstGeom>
            <a:solidFill>
              <a:srgbClr val="000000"/>
            </a:solidFill>
            <a:ln w="9525">
              <a:noFill/>
              <a:miter lim="800000"/>
              <a:headEnd/>
              <a:tailEnd/>
            </a:ln>
          </p:spPr>
          <p:txBody>
            <a:bodyPr/>
            <a:lstStyle/>
            <a:p>
              <a:endParaRPr lang="en-US" sz="1600">
                <a:solidFill>
                  <a:srgbClr val="C00000"/>
                </a:solidFill>
              </a:endParaRPr>
            </a:p>
          </p:txBody>
        </p:sp>
        <p:sp>
          <p:nvSpPr>
            <p:cNvPr id="21" name="Rectangle 12"/>
            <p:cNvSpPr>
              <a:spLocks noChangeArrowheads="1"/>
            </p:cNvSpPr>
            <p:nvPr/>
          </p:nvSpPr>
          <p:spPr bwMode="auto">
            <a:xfrm>
              <a:off x="2265485" y="4953000"/>
              <a:ext cx="2495641" cy="369888"/>
            </a:xfrm>
            <a:prstGeom prst="rect">
              <a:avLst/>
            </a:prstGeom>
            <a:noFill/>
            <a:ln w="9525" algn="ctr">
              <a:noFill/>
              <a:miter lim="800000"/>
              <a:headEnd/>
              <a:tailEnd/>
            </a:ln>
          </p:spPr>
          <p:txBody>
            <a:bodyPr lIns="0" tIns="0" rIns="0" bIns="0">
              <a:spAutoFit/>
            </a:bodyPr>
            <a:lstStyle/>
            <a:p>
              <a:r>
                <a:rPr lang="en-US" sz="2400" b="1" i="1">
                  <a:solidFill>
                    <a:srgbClr val="C00000"/>
                  </a:solidFill>
                </a:rPr>
                <a:t>  total seeds (N)</a:t>
              </a:r>
            </a:p>
          </p:txBody>
        </p:sp>
        <p:sp>
          <p:nvSpPr>
            <p:cNvPr id="22" name="Rectangle 13"/>
            <p:cNvSpPr>
              <a:spLocks noChangeArrowheads="1"/>
            </p:cNvSpPr>
            <p:nvPr/>
          </p:nvSpPr>
          <p:spPr bwMode="auto">
            <a:xfrm>
              <a:off x="5331802" y="4923294"/>
              <a:ext cx="2978379" cy="369332"/>
            </a:xfrm>
            <a:prstGeom prst="rect">
              <a:avLst/>
            </a:prstGeom>
            <a:noFill/>
            <a:ln w="9525" algn="ctr">
              <a:noFill/>
              <a:miter lim="800000"/>
              <a:headEnd/>
              <a:tailEnd/>
            </a:ln>
          </p:spPr>
          <p:txBody>
            <a:bodyPr wrap="none" lIns="0" tIns="0" rIns="0" bIns="0">
              <a:spAutoFit/>
            </a:bodyPr>
            <a:lstStyle/>
            <a:p>
              <a:r>
                <a:rPr lang="en-US" sz="2400" b="1" i="1">
                  <a:solidFill>
                    <a:srgbClr val="003300"/>
                  </a:solidFill>
                </a:rPr>
                <a:t>total non</a:t>
              </a:r>
              <a:r>
                <a:rPr lang="en-US" sz="2400" b="1">
                  <a:solidFill>
                    <a:srgbClr val="003300"/>
                  </a:solidFill>
                </a:rPr>
                <a:t> </a:t>
              </a:r>
              <a:r>
                <a:rPr lang="en-US" sz="2400" b="1" i="1">
                  <a:solidFill>
                    <a:srgbClr val="003300"/>
                  </a:solidFill>
                </a:rPr>
                <a:t>seeds (X-</a:t>
              </a:r>
              <a:r>
                <a:rPr lang="en-US" sz="2400" b="1" i="1">
                  <a:solidFill>
                    <a:srgbClr val="FF0000"/>
                  </a:solidFill>
                </a:rPr>
                <a:t>N</a:t>
              </a:r>
              <a:r>
                <a:rPr lang="en-US" sz="2400" b="1" i="1">
                  <a:solidFill>
                    <a:srgbClr val="006600"/>
                  </a:solidFill>
                </a:rPr>
                <a:t>)</a:t>
              </a:r>
              <a:r>
                <a:rPr lang="en-US" sz="2400" b="1" i="1">
                  <a:solidFill>
                    <a:srgbClr val="003300"/>
                  </a:solidFill>
                </a:rPr>
                <a:t> </a:t>
              </a:r>
            </a:p>
          </p:txBody>
        </p:sp>
        <p:sp>
          <p:nvSpPr>
            <p:cNvPr id="23" name="Text Box 14"/>
            <p:cNvSpPr txBox="1">
              <a:spLocks noChangeArrowheads="1"/>
            </p:cNvSpPr>
            <p:nvPr/>
          </p:nvSpPr>
          <p:spPr bwMode="auto">
            <a:xfrm>
              <a:off x="1447800" y="4679196"/>
              <a:ext cx="679984" cy="461963"/>
            </a:xfrm>
            <a:prstGeom prst="rect">
              <a:avLst/>
            </a:prstGeom>
            <a:noFill/>
            <a:ln w="9525">
              <a:noFill/>
              <a:miter lim="800000"/>
              <a:headEnd/>
              <a:tailEnd/>
            </a:ln>
          </p:spPr>
          <p:txBody>
            <a:bodyPr wrap="none">
              <a:spAutoFit/>
            </a:bodyPr>
            <a:lstStyle/>
            <a:p>
              <a:r>
                <a:rPr lang="en-US" sz="2400" b="1" i="1">
                  <a:solidFill>
                    <a:srgbClr val="C00000"/>
                  </a:solidFill>
                </a:rPr>
                <a:t>C</a:t>
              </a:r>
              <a:r>
                <a:rPr lang="en-US" sz="2400" b="1" i="1" baseline="-25000">
                  <a:solidFill>
                    <a:srgbClr val="C00000"/>
                  </a:solidFill>
                </a:rPr>
                <a:t>f</a:t>
              </a:r>
              <a:r>
                <a:rPr lang="en-US" sz="2400" b="1" baseline="-25000">
                  <a:solidFill>
                    <a:srgbClr val="C00000"/>
                  </a:solidFill>
                </a:rPr>
                <a:t>  </a:t>
              </a:r>
              <a:r>
                <a:rPr lang="en-US" sz="2400" b="1">
                  <a:solidFill>
                    <a:srgbClr val="C00000"/>
                  </a:solidFill>
                </a:rPr>
                <a:t>=</a:t>
              </a:r>
            </a:p>
          </p:txBody>
        </p:sp>
      </p:grpSp>
      <p:sp>
        <p:nvSpPr>
          <p:cNvPr id="15" name="Rectangle 14"/>
          <p:cNvSpPr/>
          <p:nvPr/>
        </p:nvSpPr>
        <p:spPr>
          <a:xfrm>
            <a:off x="304800" y="5595068"/>
            <a:ext cx="7629012" cy="480131"/>
          </a:xfrm>
          <a:prstGeom prst="rect">
            <a:avLst/>
          </a:prstGeom>
        </p:spPr>
        <p:txBody>
          <a:bodyPr wrap="none">
            <a:spAutoFit/>
          </a:bodyPr>
          <a:lstStyle/>
          <a:p>
            <a:pPr marL="533400" indent="-533400">
              <a:lnSpc>
                <a:spcPct val="90000"/>
              </a:lnSpc>
            </a:pPr>
            <a:r>
              <a:rPr lang="en-GB" sz="2800">
                <a:latin typeface="Arial Unicode MS" pitchFamily="34" charset="-128"/>
                <a:ea typeface="Arial Unicode MS" pitchFamily="34" charset="-128"/>
                <a:cs typeface="Arial Unicode MS" pitchFamily="34" charset="-128"/>
              </a:rPr>
              <a:t>Nếu </a:t>
            </a:r>
            <a:r>
              <a:rPr lang="en-GB" sz="2800" smtClean="0">
                <a:latin typeface="Arial Unicode MS" pitchFamily="34" charset="-128"/>
                <a:ea typeface="Arial Unicode MS" pitchFamily="34" charset="-128"/>
                <a:cs typeface="Arial Unicode MS" pitchFamily="34" charset="-128"/>
              </a:rPr>
              <a:t>(1 – C</a:t>
            </a:r>
            <a:r>
              <a:rPr lang="en-GB" sz="2800" baseline="-25000" smtClean="0">
                <a:latin typeface="Arial Unicode MS" pitchFamily="34" charset="-128"/>
                <a:ea typeface="Arial Unicode MS" pitchFamily="34" charset="-128"/>
                <a:cs typeface="Arial Unicode MS" pitchFamily="34" charset="-128"/>
              </a:rPr>
              <a:t>f</a:t>
            </a:r>
            <a:r>
              <a:rPr lang="en-GB" sz="2800" smtClean="0">
                <a:latin typeface="Arial Unicode MS" pitchFamily="34" charset="-128"/>
                <a:ea typeface="Arial Unicode MS" pitchFamily="34" charset="-128"/>
                <a:cs typeface="Arial Unicode MS" pitchFamily="34" charset="-128"/>
              </a:rPr>
              <a:t>) </a:t>
            </a:r>
            <a:r>
              <a:rPr lang="en-GB" sz="2800">
                <a:latin typeface="Arial Unicode MS" pitchFamily="34" charset="-128"/>
                <a:ea typeface="Arial Unicode MS" pitchFamily="34" charset="-128"/>
                <a:cs typeface="Arial Unicode MS" pitchFamily="34" charset="-128"/>
              </a:rPr>
              <a:t>không đáng kể thì </a:t>
            </a:r>
            <a:r>
              <a:rPr lang="en-GB" sz="2800" smtClean="0">
                <a:latin typeface="Arial Unicode MS" pitchFamily="34" charset="-128"/>
                <a:ea typeface="Arial Unicode MS" pitchFamily="34" charset="-128"/>
                <a:cs typeface="Arial Unicode MS" pitchFamily="34" charset="-128"/>
              </a:rPr>
              <a:t>không </a:t>
            </a:r>
            <a:r>
              <a:rPr lang="en-GB" sz="2800">
                <a:latin typeface="Arial Unicode MS" pitchFamily="34" charset="-128"/>
                <a:ea typeface="Arial Unicode MS" pitchFamily="34" charset="-128"/>
                <a:cs typeface="Arial Unicode MS" pitchFamily="34" charset="-128"/>
              </a:rPr>
              <a:t>test </a:t>
            </a:r>
            <a:r>
              <a:rPr lang="en-GB" sz="2800" smtClean="0">
                <a:latin typeface="Arial Unicode MS" pitchFamily="34" charset="-128"/>
                <a:ea typeface="Arial Unicode MS" pitchFamily="34" charset="-128"/>
                <a:cs typeface="Arial Unicode MS" pitchFamily="34" charset="-128"/>
              </a:rPr>
              <a:t>nữa.</a:t>
            </a:r>
            <a:endParaRPr lang="en-US" sz="2800">
              <a:latin typeface="Arial Unicode MS" pitchFamily="34" charset="-128"/>
              <a:ea typeface="Arial Unicode MS" pitchFamily="34" charset="-128"/>
              <a:cs typeface="Arial Unicode MS" pitchFamily="34" charset="-128"/>
            </a:endParaRPr>
          </a:p>
        </p:txBody>
      </p:sp>
      <p:sp>
        <p:nvSpPr>
          <p:cNvPr id="26" name="Slide Number Placeholder 25"/>
          <p:cNvSpPr>
            <a:spLocks noGrp="1"/>
          </p:cNvSpPr>
          <p:nvPr>
            <p:ph type="sldNum" sz="quarter" idx="4"/>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0" y="0"/>
            <a:ext cx="9144000" cy="609600"/>
          </a:xfrm>
          <a:prstGeom prst="rect">
            <a:avLst/>
          </a:prstGeom>
        </p:spPr>
        <p:txBody>
          <a:bodyPr/>
          <a:lstStyle/>
          <a:p>
            <a:r>
              <a:rPr lang="en-US" smtClean="0">
                <a:solidFill>
                  <a:srgbClr val="008000"/>
                </a:solidFill>
                <a:effectLst>
                  <a:outerShdw blurRad="38100" dist="38100" dir="2700000" algn="tl">
                    <a:srgbClr val="000000">
                      <a:alpha val="43137"/>
                    </a:srgbClr>
                  </a:outerShdw>
                </a:effectLst>
              </a:rPr>
              <a:t>b.Nguyên </a:t>
            </a:r>
            <a:r>
              <a:rPr lang="en-US">
                <a:solidFill>
                  <a:srgbClr val="008000"/>
                </a:solidFill>
                <a:effectLst>
                  <a:outerShdw blurRad="38100" dist="38100" dir="2700000" algn="tl">
                    <a:srgbClr val="000000">
                      <a:alpha val="43137"/>
                    </a:srgbClr>
                  </a:outerShdw>
                </a:effectLst>
              </a:rPr>
              <a:t>lý Paretto (luật 20/80)</a:t>
            </a:r>
          </a:p>
        </p:txBody>
      </p:sp>
      <p:pic>
        <p:nvPicPr>
          <p:cNvPr id="1028" name="Picture 4" descr="Image result for pareto chart SW testing"/>
          <p:cNvPicPr>
            <a:picLocks noChangeAspect="1" noChangeArrowheads="1"/>
          </p:cNvPicPr>
          <p:nvPr/>
        </p:nvPicPr>
        <p:blipFill>
          <a:blip r:embed="rId3"/>
          <a:srcRect/>
          <a:stretch>
            <a:fillRect/>
          </a:stretch>
        </p:blipFill>
        <p:spPr bwMode="auto">
          <a:xfrm>
            <a:off x="304800" y="838200"/>
            <a:ext cx="8763000" cy="4953000"/>
          </a:xfrm>
          <a:prstGeom prst="rect">
            <a:avLst/>
          </a:prstGeom>
          <a:noFill/>
        </p:spPr>
      </p:pic>
      <p:sp>
        <p:nvSpPr>
          <p:cNvPr id="5" name="TextBox 4"/>
          <p:cNvSpPr txBox="1"/>
          <p:nvPr/>
        </p:nvSpPr>
        <p:spPr>
          <a:xfrm>
            <a:off x="685800" y="5874603"/>
            <a:ext cx="8229600" cy="830997"/>
          </a:xfrm>
          <a:prstGeom prst="rect">
            <a:avLst/>
          </a:prstGeom>
          <a:noFill/>
        </p:spPr>
        <p:txBody>
          <a:bodyPr wrap="square" rtlCol="0">
            <a:spAutoFit/>
          </a:bodyPr>
          <a:lstStyle/>
          <a:p>
            <a:r>
              <a:rPr lang="en-US" sz="2400">
                <a:latin typeface="Arial Unicode MS" pitchFamily="34" charset="-128"/>
                <a:ea typeface="Arial Unicode MS" pitchFamily="34" charset="-128"/>
                <a:cs typeface="Arial Unicode MS" pitchFamily="34" charset="-128"/>
              </a:rPr>
              <a:t>Những lỗi nghiêm trọng (trong môđun được dùng nhiều)</a:t>
            </a:r>
          </a:p>
          <a:p>
            <a:r>
              <a:rPr lang="en-US" sz="2400">
                <a:latin typeface="Arial Unicode MS" pitchFamily="34" charset="-128"/>
                <a:ea typeface="Arial Unicode MS" pitchFamily="34" charset="-128"/>
                <a:cs typeface="Arial Unicode MS" pitchFamily="34" charset="-128"/>
              </a:rPr>
              <a:t>được ưu tiên kiểm thử và sửa trước.</a:t>
            </a:r>
          </a:p>
        </p:txBody>
      </p:sp>
      <p:sp>
        <p:nvSpPr>
          <p:cNvPr id="6" name="Slide Number Placeholder 5"/>
          <p:cNvSpPr>
            <a:spLocks noGrp="1"/>
          </p:cNvSpPr>
          <p:nvPr>
            <p:ph type="sldNum" sz="quarter" idx="4"/>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dissolv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8000"/>
                </a:solidFill>
                <a:effectLst>
                  <a:outerShdw blurRad="38100" dist="38100" dir="2700000" algn="tl">
                    <a:srgbClr val="000000">
                      <a:alpha val="43137"/>
                    </a:srgbClr>
                  </a:outerShdw>
                </a:effectLst>
              </a:rPr>
              <a:t>c. Bottom-up vs Top-down (1/3)</a:t>
            </a:r>
            <a:endParaRPr lang="en-US">
              <a:solidFill>
                <a:srgbClr val="008000"/>
              </a:solidFill>
              <a:effectLst>
                <a:outerShdw blurRad="38100" dist="38100" dir="2700000" algn="tl">
                  <a:srgbClr val="000000">
                    <a:alpha val="43137"/>
                  </a:srgbClr>
                </a:outerShdw>
              </a:effectLst>
            </a:endParaRPr>
          </a:p>
        </p:txBody>
      </p:sp>
      <p:sp>
        <p:nvSpPr>
          <p:cNvPr id="5" name="Text Box 17"/>
          <p:cNvSpPr txBox="1">
            <a:spLocks noChangeArrowheads="1"/>
          </p:cNvSpPr>
          <p:nvPr/>
        </p:nvSpPr>
        <p:spPr bwMode="auto">
          <a:xfrm>
            <a:off x="3581400" y="3276600"/>
            <a:ext cx="5486400" cy="3416320"/>
          </a:xfrm>
          <a:prstGeom prst="rect">
            <a:avLst/>
          </a:prstGeom>
          <a:noFill/>
          <a:ln w="9525">
            <a:noFill/>
            <a:miter lim="800000"/>
            <a:headEnd/>
            <a:tailEnd/>
          </a:ln>
        </p:spPr>
        <p:txBody>
          <a:bodyPr wrap="square">
            <a:spAutoFit/>
          </a:bodyPr>
          <a:lstStyle/>
          <a:p>
            <a:pPr eaLnBrk="0" hangingPunct="0"/>
            <a:r>
              <a:rPr lang="en-US" sz="2400" b="1" u="sng">
                <a:latin typeface="Arial Unicode MS" pitchFamily="34" charset="-128"/>
                <a:ea typeface="Arial Unicode MS" pitchFamily="34" charset="-128"/>
                <a:cs typeface="Arial Unicode MS" pitchFamily="34" charset="-128"/>
              </a:rPr>
              <a:t>Driver</a:t>
            </a:r>
            <a:r>
              <a:rPr lang="en-US" sz="2400">
                <a:latin typeface="Arial Unicode MS" pitchFamily="34" charset="-128"/>
                <a:ea typeface="Arial Unicode MS" pitchFamily="34" charset="-128"/>
                <a:cs typeface="Arial Unicode MS" pitchFamily="34" charset="-128"/>
              </a:rPr>
              <a:t>: là một mô-đun “rỗng” (b, c) dùng để tạo ra các lệnh gọi tới các mô-đun mức thấp (E, F, G) để </a:t>
            </a:r>
            <a:r>
              <a:rPr lang="vi-VN" sz="2400">
                <a:latin typeface="Arial Unicode MS" pitchFamily="34" charset="-128"/>
                <a:ea typeface="Arial Unicode MS" pitchFamily="34" charset="-128"/>
                <a:cs typeface="Arial Unicode MS" pitchFamily="34" charset="-128"/>
              </a:rPr>
              <a:t>kiểm</a:t>
            </a:r>
            <a:r>
              <a:rPr lang="en-US" sz="2400">
                <a:latin typeface="Arial Unicode MS" pitchFamily="34" charset="-128"/>
                <a:ea typeface="Arial Unicode MS" pitchFamily="34" charset="-128"/>
                <a:cs typeface="Arial Unicode MS" pitchFamily="34" charset="-128"/>
              </a:rPr>
              <a:t> tra các mô-dun mức thấp có hoạt động đúng không. </a:t>
            </a:r>
            <a:r>
              <a:rPr lang="en-GB" sz="2400">
                <a:latin typeface="Arial Unicode MS" pitchFamily="34" charset="-128"/>
                <a:ea typeface="Arial Unicode MS" pitchFamily="34" charset="-128"/>
                <a:cs typeface="Arial Unicode MS" pitchFamily="34" charset="-128"/>
              </a:rPr>
              <a:t>C</a:t>
            </a:r>
            <a:r>
              <a:rPr lang="en-US" sz="2400">
                <a:latin typeface="Arial Unicode MS" pitchFamily="34" charset="-128"/>
                <a:ea typeface="Arial Unicode MS" pitchFamily="34" charset="-128"/>
                <a:cs typeface="Arial Unicode MS" pitchFamily="34" charset="-128"/>
              </a:rPr>
              <a:t>á</a:t>
            </a:r>
            <a:r>
              <a:rPr lang="en-GB" sz="2400">
                <a:latin typeface="Arial Unicode MS" pitchFamily="34" charset="-128"/>
                <a:ea typeface="Arial Unicode MS" pitchFamily="34" charset="-128"/>
                <a:cs typeface="Arial Unicode MS" pitchFamily="34" charset="-128"/>
              </a:rPr>
              <a:t>c mô-đun ch</a:t>
            </a:r>
            <a:r>
              <a:rPr lang="en-US" sz="2400">
                <a:latin typeface="Arial Unicode MS" pitchFamily="34" charset="-128"/>
                <a:ea typeface="Arial Unicode MS" pitchFamily="34" charset="-128"/>
                <a:cs typeface="Arial Unicode MS" pitchFamily="34" charset="-128"/>
              </a:rPr>
              <a:t>ươ</a:t>
            </a:r>
            <a:r>
              <a:rPr lang="en-GB" sz="2400">
                <a:latin typeface="Arial Unicode MS" pitchFamily="34" charset="-128"/>
                <a:ea typeface="Arial Unicode MS" pitchFamily="34" charset="-128"/>
                <a:cs typeface="Arial Unicode MS" pitchFamily="34" charset="-128"/>
              </a:rPr>
              <a:t>ng tr</a:t>
            </a:r>
            <a:r>
              <a:rPr lang="en-US" sz="2400">
                <a:latin typeface="Arial Unicode MS" pitchFamily="34" charset="-128"/>
                <a:ea typeface="Arial Unicode MS" pitchFamily="34" charset="-128"/>
                <a:cs typeface="Arial Unicode MS" pitchFamily="34" charset="-128"/>
              </a:rPr>
              <a:t>ì</a:t>
            </a:r>
            <a:r>
              <a:rPr lang="en-GB" sz="2400">
                <a:latin typeface="Arial Unicode MS" pitchFamily="34" charset="-128"/>
                <a:ea typeface="Arial Unicode MS" pitchFamily="34" charset="-128"/>
                <a:cs typeface="Arial Unicode MS" pitchFamily="34" charset="-128"/>
              </a:rPr>
              <a:t>nh n</a:t>
            </a:r>
            <a:r>
              <a:rPr lang="en-US" sz="2400">
                <a:latin typeface="Arial Unicode MS" pitchFamily="34" charset="-128"/>
                <a:ea typeface="Arial Unicode MS" pitchFamily="34" charset="-128"/>
                <a:cs typeface="Arial Unicode MS" pitchFamily="34" charset="-128"/>
              </a:rPr>
              <a:t>ằ</a:t>
            </a:r>
            <a:r>
              <a:rPr lang="en-GB" sz="2400">
                <a:latin typeface="Arial Unicode MS" pitchFamily="34" charset="-128"/>
                <a:ea typeface="Arial Unicode MS" pitchFamily="34" charset="-128"/>
                <a:cs typeface="Arial Unicode MS" pitchFamily="34" charset="-128"/>
              </a:rPr>
              <a:t>m </a:t>
            </a:r>
            <a:r>
              <a:rPr lang="en-US" sz="2400">
                <a:latin typeface="Arial Unicode MS" pitchFamily="34" charset="-128"/>
                <a:ea typeface="Arial Unicode MS" pitchFamily="34" charset="-128"/>
                <a:cs typeface="Arial Unicode MS" pitchFamily="34" charset="-128"/>
              </a:rPr>
              <a:t>ở</a:t>
            </a:r>
            <a:r>
              <a:rPr lang="en-GB" sz="2400">
                <a:latin typeface="Arial Unicode MS" pitchFamily="34" charset="-128"/>
                <a:ea typeface="Arial Unicode MS" pitchFamily="34" charset="-128"/>
                <a:cs typeface="Arial Unicode MS" pitchFamily="34" charset="-128"/>
              </a:rPr>
              <a:t> m</a:t>
            </a:r>
            <a:r>
              <a:rPr lang="en-US" sz="2400">
                <a:latin typeface="Arial Unicode MS" pitchFamily="34" charset="-128"/>
                <a:ea typeface="Arial Unicode MS" pitchFamily="34" charset="-128"/>
                <a:cs typeface="Arial Unicode MS" pitchFamily="34" charset="-128"/>
              </a:rPr>
              <a:t>ứ</a:t>
            </a:r>
            <a:r>
              <a:rPr lang="en-GB" sz="2400">
                <a:latin typeface="Arial Unicode MS" pitchFamily="34" charset="-128"/>
                <a:ea typeface="Arial Unicode MS" pitchFamily="34" charset="-128"/>
                <a:cs typeface="Arial Unicode MS" pitchFamily="34" charset="-128"/>
              </a:rPr>
              <a:t>c th</a:t>
            </a:r>
            <a:r>
              <a:rPr lang="en-US" sz="2400">
                <a:latin typeface="Arial Unicode MS" pitchFamily="34" charset="-128"/>
                <a:ea typeface="Arial Unicode MS" pitchFamily="34" charset="-128"/>
                <a:cs typeface="Arial Unicode MS" pitchFamily="34" charset="-128"/>
              </a:rPr>
              <a:t>ấ</a:t>
            </a:r>
            <a:r>
              <a:rPr lang="en-GB" sz="2400">
                <a:latin typeface="Arial Unicode MS" pitchFamily="34" charset="-128"/>
                <a:ea typeface="Arial Unicode MS" pitchFamily="34" charset="-128"/>
                <a:cs typeface="Arial Unicode MS" pitchFamily="34" charset="-128"/>
              </a:rPr>
              <a:t>p nh</a:t>
            </a:r>
            <a:r>
              <a:rPr lang="en-US" sz="2400">
                <a:latin typeface="Arial Unicode MS" pitchFamily="34" charset="-128"/>
                <a:ea typeface="Arial Unicode MS" pitchFamily="34" charset="-128"/>
                <a:cs typeface="Arial Unicode MS" pitchFamily="34" charset="-128"/>
              </a:rPr>
              <a:t>ấ</a:t>
            </a:r>
            <a:r>
              <a:rPr lang="en-GB" sz="2400">
                <a:latin typeface="Arial Unicode MS" pitchFamily="34" charset="-128"/>
                <a:ea typeface="Arial Unicode MS" pitchFamily="34" charset="-128"/>
                <a:cs typeface="Arial Unicode MS" pitchFamily="34" charset="-128"/>
              </a:rPr>
              <a:t>t </a:t>
            </a:r>
            <a:r>
              <a:rPr lang="en-US" sz="2400">
                <a:latin typeface="Arial Unicode MS" pitchFamily="34" charset="-128"/>
                <a:ea typeface="Arial Unicode MS" pitchFamily="34" charset="-128"/>
                <a:cs typeface="Arial Unicode MS" pitchFamily="34" charset="-128"/>
              </a:rPr>
              <a:t>đượ</a:t>
            </a:r>
            <a:r>
              <a:rPr lang="en-GB" sz="2400">
                <a:latin typeface="Arial Unicode MS" pitchFamily="34" charset="-128"/>
                <a:ea typeface="Arial Unicode MS" pitchFamily="34" charset="-128"/>
                <a:cs typeface="Arial Unicode MS" pitchFamily="34" charset="-128"/>
              </a:rPr>
              <a:t>c ki</a:t>
            </a:r>
            <a:r>
              <a:rPr lang="en-US" sz="2400">
                <a:latin typeface="Arial Unicode MS" pitchFamily="34" charset="-128"/>
                <a:ea typeface="Arial Unicode MS" pitchFamily="34" charset="-128"/>
                <a:cs typeface="Arial Unicode MS" pitchFamily="34" charset="-128"/>
              </a:rPr>
              <a:t>ể</a:t>
            </a:r>
            <a:r>
              <a:rPr lang="en-GB" sz="2400">
                <a:latin typeface="Arial Unicode MS" pitchFamily="34" charset="-128"/>
                <a:ea typeface="Arial Unicode MS" pitchFamily="34" charset="-128"/>
                <a:cs typeface="Arial Unicode MS" pitchFamily="34" charset="-128"/>
              </a:rPr>
              <a:t>m tra tr</a:t>
            </a:r>
            <a:r>
              <a:rPr lang="en-US" sz="2400">
                <a:latin typeface="Arial Unicode MS" pitchFamily="34" charset="-128"/>
                <a:ea typeface="Arial Unicode MS" pitchFamily="34" charset="-128"/>
                <a:cs typeface="Arial Unicode MS" pitchFamily="34" charset="-128"/>
              </a:rPr>
              <a:t>ướ</a:t>
            </a:r>
            <a:r>
              <a:rPr lang="en-GB" sz="2400">
                <a:latin typeface="Arial Unicode MS" pitchFamily="34" charset="-128"/>
                <a:ea typeface="Arial Unicode MS" pitchFamily="34" charset="-128"/>
                <a:cs typeface="Arial Unicode MS" pitchFamily="34" charset="-128"/>
              </a:rPr>
              <a:t>c, r</a:t>
            </a:r>
            <a:r>
              <a:rPr lang="en-US" sz="2400">
                <a:latin typeface="Arial Unicode MS" pitchFamily="34" charset="-128"/>
                <a:ea typeface="Arial Unicode MS" pitchFamily="34" charset="-128"/>
                <a:cs typeface="Arial Unicode MS" pitchFamily="34" charset="-128"/>
              </a:rPr>
              <a:t>ồ</a:t>
            </a:r>
            <a:r>
              <a:rPr lang="en-GB" sz="2400">
                <a:latin typeface="Arial Unicode MS" pitchFamily="34" charset="-128"/>
                <a:ea typeface="Arial Unicode MS" pitchFamily="34" charset="-128"/>
                <a:cs typeface="Arial Unicode MS" pitchFamily="34" charset="-128"/>
              </a:rPr>
              <a:t>i </a:t>
            </a:r>
            <a:r>
              <a:rPr lang="en-US" sz="2400">
                <a:latin typeface="Arial Unicode MS" pitchFamily="34" charset="-128"/>
                <a:ea typeface="Arial Unicode MS" pitchFamily="34" charset="-128"/>
                <a:cs typeface="Arial Unicode MS" pitchFamily="34" charset="-128"/>
              </a:rPr>
              <a:t>đế</a:t>
            </a:r>
            <a:r>
              <a:rPr lang="en-GB" sz="2400">
                <a:latin typeface="Arial Unicode MS" pitchFamily="34" charset="-128"/>
                <a:ea typeface="Arial Unicode MS" pitchFamily="34" charset="-128"/>
                <a:cs typeface="Arial Unicode MS" pitchFamily="34" charset="-128"/>
              </a:rPr>
              <a:t>n c</a:t>
            </a:r>
            <a:r>
              <a:rPr lang="en-US" sz="2400">
                <a:latin typeface="Arial Unicode MS" pitchFamily="34" charset="-128"/>
                <a:ea typeface="Arial Unicode MS" pitchFamily="34" charset="-128"/>
                <a:cs typeface="Arial Unicode MS" pitchFamily="34" charset="-128"/>
              </a:rPr>
              <a:t>á</a:t>
            </a:r>
            <a:r>
              <a:rPr lang="en-GB" sz="2400">
                <a:latin typeface="Arial Unicode MS" pitchFamily="34" charset="-128"/>
                <a:ea typeface="Arial Unicode MS" pitchFamily="34" charset="-128"/>
                <a:cs typeface="Arial Unicode MS" pitchFamily="34" charset="-128"/>
              </a:rPr>
              <a:t>c mô-đun </a:t>
            </a:r>
            <a:r>
              <a:rPr lang="en-US" sz="2400">
                <a:latin typeface="Arial Unicode MS" pitchFamily="34" charset="-128"/>
                <a:ea typeface="Arial Unicode MS" pitchFamily="34" charset="-128"/>
                <a:cs typeface="Arial Unicode MS" pitchFamily="34" charset="-128"/>
              </a:rPr>
              <a:t>ở</a:t>
            </a:r>
            <a:r>
              <a:rPr lang="en-GB" sz="2400">
                <a:latin typeface="Arial Unicode MS" pitchFamily="34" charset="-128"/>
                <a:ea typeface="Arial Unicode MS" pitchFamily="34" charset="-128"/>
                <a:cs typeface="Arial Unicode MS" pitchFamily="34" charset="-128"/>
              </a:rPr>
              <a:t> tr</a:t>
            </a:r>
            <a:r>
              <a:rPr lang="en-US" sz="2400">
                <a:latin typeface="Arial Unicode MS" pitchFamily="34" charset="-128"/>
                <a:ea typeface="Arial Unicode MS" pitchFamily="34" charset="-128"/>
                <a:cs typeface="Arial Unicode MS" pitchFamily="34" charset="-128"/>
              </a:rPr>
              <a:t>ê</a:t>
            </a:r>
            <a:r>
              <a:rPr lang="en-GB" sz="2400">
                <a:latin typeface="Arial Unicode MS" pitchFamily="34" charset="-128"/>
                <a:ea typeface="Arial Unicode MS" pitchFamily="34" charset="-128"/>
                <a:cs typeface="Arial Unicode MS" pitchFamily="34" charset="-128"/>
              </a:rPr>
              <a:t>n, là các mô-đun c</a:t>
            </a:r>
            <a:r>
              <a:rPr lang="en-US" sz="2400">
                <a:latin typeface="Arial Unicode MS" pitchFamily="34" charset="-128"/>
                <a:ea typeface="Arial Unicode MS" pitchFamily="34" charset="-128"/>
                <a:cs typeface="Arial Unicode MS" pitchFamily="34" charset="-128"/>
              </a:rPr>
              <a:t>ó</a:t>
            </a:r>
            <a:r>
              <a:rPr lang="en-GB" sz="2400">
                <a:latin typeface="Arial Unicode MS" pitchFamily="34" charset="-128"/>
                <a:ea typeface="Arial Unicode MS" pitchFamily="34" charset="-128"/>
                <a:cs typeface="Arial Unicode MS" pitchFamily="34" charset="-128"/>
              </a:rPr>
              <a:t> l</a:t>
            </a:r>
            <a:r>
              <a:rPr lang="en-US" sz="2400">
                <a:latin typeface="Arial Unicode MS" pitchFamily="34" charset="-128"/>
                <a:ea typeface="Arial Unicode MS" pitchFamily="34" charset="-128"/>
                <a:cs typeface="Arial Unicode MS" pitchFamily="34" charset="-128"/>
              </a:rPr>
              <a:t>ời</a:t>
            </a:r>
            <a:r>
              <a:rPr lang="en-GB" sz="2400">
                <a:latin typeface="Arial Unicode MS" pitchFamily="34" charset="-128"/>
                <a:ea typeface="Arial Unicode MS" pitchFamily="34" charset="-128"/>
                <a:cs typeface="Arial Unicode MS" pitchFamily="34" charset="-128"/>
              </a:rPr>
              <a:t> g</a:t>
            </a:r>
            <a:r>
              <a:rPr lang="en-US" sz="2400">
                <a:latin typeface="Arial Unicode MS" pitchFamily="34" charset="-128"/>
                <a:ea typeface="Arial Unicode MS" pitchFamily="34" charset="-128"/>
                <a:cs typeface="Arial Unicode MS" pitchFamily="34" charset="-128"/>
              </a:rPr>
              <a:t>ọ</a:t>
            </a:r>
            <a:r>
              <a:rPr lang="en-GB" sz="2400">
                <a:latin typeface="Arial Unicode MS" pitchFamily="34" charset="-128"/>
                <a:ea typeface="Arial Unicode MS" pitchFamily="34" charset="-128"/>
                <a:cs typeface="Arial Unicode MS" pitchFamily="34" charset="-128"/>
              </a:rPr>
              <a:t>i </a:t>
            </a:r>
            <a:r>
              <a:rPr lang="en-US" sz="2400">
                <a:latin typeface="Arial Unicode MS" pitchFamily="34" charset="-128"/>
                <a:ea typeface="Arial Unicode MS" pitchFamily="34" charset="-128"/>
                <a:cs typeface="Arial Unicode MS" pitchFamily="34" charset="-128"/>
              </a:rPr>
              <a:t>đế</a:t>
            </a:r>
            <a:r>
              <a:rPr lang="en-GB" sz="2400">
                <a:latin typeface="Arial Unicode MS" pitchFamily="34" charset="-128"/>
                <a:ea typeface="Arial Unicode MS" pitchFamily="34" charset="-128"/>
                <a:cs typeface="Arial Unicode MS" pitchFamily="34" charset="-128"/>
              </a:rPr>
              <a:t>n c</a:t>
            </a:r>
            <a:r>
              <a:rPr lang="en-US" sz="2400">
                <a:latin typeface="Arial Unicode MS" pitchFamily="34" charset="-128"/>
                <a:ea typeface="Arial Unicode MS" pitchFamily="34" charset="-128"/>
                <a:cs typeface="Arial Unicode MS" pitchFamily="34" charset="-128"/>
              </a:rPr>
              <a:t>á</a:t>
            </a:r>
            <a:r>
              <a:rPr lang="en-GB" sz="2400">
                <a:latin typeface="Arial Unicode MS" pitchFamily="34" charset="-128"/>
                <a:ea typeface="Arial Unicode MS" pitchFamily="34" charset="-128"/>
                <a:cs typeface="Arial Unicode MS" pitchFamily="34" charset="-128"/>
              </a:rPr>
              <a:t>c mô-đun mức d</a:t>
            </a:r>
            <a:r>
              <a:rPr lang="en-US" sz="2400">
                <a:latin typeface="Arial Unicode MS" pitchFamily="34" charset="-128"/>
                <a:ea typeface="Arial Unicode MS" pitchFamily="34" charset="-128"/>
                <a:cs typeface="Arial Unicode MS" pitchFamily="34" charset="-128"/>
              </a:rPr>
              <a:t>ướ</a:t>
            </a:r>
            <a:r>
              <a:rPr lang="en-GB" sz="2400">
                <a:latin typeface="Arial Unicode MS" pitchFamily="34" charset="-128"/>
                <a:ea typeface="Arial Unicode MS" pitchFamily="34" charset="-128"/>
                <a:cs typeface="Arial Unicode MS" pitchFamily="34" charset="-128"/>
              </a:rPr>
              <a:t>i.</a:t>
            </a:r>
            <a:endParaRPr lang="en-US" sz="3200">
              <a:latin typeface="Arial Unicode MS" pitchFamily="34" charset="-128"/>
              <a:ea typeface="Arial Unicode MS" pitchFamily="34" charset="-128"/>
              <a:cs typeface="Arial Unicode MS" pitchFamily="34" charset="-128"/>
            </a:endParaRPr>
          </a:p>
        </p:txBody>
      </p:sp>
      <p:grpSp>
        <p:nvGrpSpPr>
          <p:cNvPr id="3" name="Group 83"/>
          <p:cNvGrpSpPr>
            <a:grpSpLocks/>
          </p:cNvGrpSpPr>
          <p:nvPr/>
        </p:nvGrpSpPr>
        <p:grpSpPr bwMode="auto">
          <a:xfrm>
            <a:off x="533400" y="1143000"/>
            <a:ext cx="3711575" cy="1951037"/>
            <a:chOff x="2750" y="2803"/>
            <a:chExt cx="2338" cy="1229"/>
          </a:xfrm>
        </p:grpSpPr>
        <p:sp>
          <p:nvSpPr>
            <p:cNvPr id="7" name="AutoShape 20"/>
            <p:cNvSpPr>
              <a:spLocks noChangeArrowheads="1"/>
            </p:cNvSpPr>
            <p:nvPr/>
          </p:nvSpPr>
          <p:spPr bwMode="auto">
            <a:xfrm>
              <a:off x="3208" y="2976"/>
              <a:ext cx="400" cy="251"/>
            </a:xfrm>
            <a:prstGeom prst="hexagon">
              <a:avLst>
                <a:gd name="adj" fmla="val 39841"/>
                <a:gd name="vf" fmla="val 115470"/>
              </a:avLst>
            </a:prstGeom>
            <a:solidFill>
              <a:srgbClr val="FFFF99"/>
            </a:solidFill>
            <a:ln w="9525">
              <a:solidFill>
                <a:schemeClr val="tx1"/>
              </a:solidFill>
              <a:miter lim="800000"/>
              <a:headEnd/>
              <a:tailEnd/>
            </a:ln>
          </p:spPr>
          <p:txBody>
            <a:bodyPr wrap="none" anchor="ctr"/>
            <a:lstStyle/>
            <a:p>
              <a:pPr algn="ctr" eaLnBrk="0" hangingPunct="0"/>
              <a:r>
                <a:rPr lang="en-US" sz="2400"/>
                <a:t>b</a:t>
              </a:r>
              <a:endParaRPr lang="en-US" sz="2800"/>
            </a:p>
          </p:txBody>
        </p:sp>
        <p:sp>
          <p:nvSpPr>
            <p:cNvPr id="8" name="Rectangle 21"/>
            <p:cNvSpPr>
              <a:spLocks noChangeArrowheads="1"/>
            </p:cNvSpPr>
            <p:nvPr/>
          </p:nvSpPr>
          <p:spPr bwMode="auto">
            <a:xfrm>
              <a:off x="2920" y="3600"/>
              <a:ext cx="432" cy="24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400"/>
                <a:t>E</a:t>
              </a:r>
            </a:p>
          </p:txBody>
        </p:sp>
        <p:sp>
          <p:nvSpPr>
            <p:cNvPr id="9" name="Rectangle 22"/>
            <p:cNvSpPr>
              <a:spLocks noChangeArrowheads="1"/>
            </p:cNvSpPr>
            <p:nvPr/>
          </p:nvSpPr>
          <p:spPr bwMode="auto">
            <a:xfrm>
              <a:off x="3544" y="3600"/>
              <a:ext cx="432" cy="24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400"/>
                <a:t>F</a:t>
              </a:r>
            </a:p>
          </p:txBody>
        </p:sp>
        <p:cxnSp>
          <p:nvCxnSpPr>
            <p:cNvPr id="10" name="AutoShape 23"/>
            <p:cNvCxnSpPr>
              <a:cxnSpLocks noChangeShapeType="1"/>
              <a:stCxn id="7" idx="2"/>
              <a:endCxn id="8" idx="0"/>
            </p:cNvCxnSpPr>
            <p:nvPr/>
          </p:nvCxnSpPr>
          <p:spPr bwMode="auto">
            <a:xfrm flipH="1">
              <a:off x="3136" y="3227"/>
              <a:ext cx="272" cy="373"/>
            </a:xfrm>
            <a:prstGeom prst="straightConnector1">
              <a:avLst/>
            </a:prstGeom>
            <a:noFill/>
            <a:ln w="9525">
              <a:solidFill>
                <a:schemeClr val="tx1"/>
              </a:solidFill>
              <a:round/>
              <a:headEnd/>
              <a:tailEnd type="triangle" w="med" len="med"/>
            </a:ln>
          </p:spPr>
        </p:cxnSp>
        <p:cxnSp>
          <p:nvCxnSpPr>
            <p:cNvPr id="11" name="AutoShape 24"/>
            <p:cNvCxnSpPr>
              <a:cxnSpLocks noChangeShapeType="1"/>
              <a:stCxn id="7" idx="2"/>
              <a:endCxn id="9" idx="0"/>
            </p:cNvCxnSpPr>
            <p:nvPr/>
          </p:nvCxnSpPr>
          <p:spPr bwMode="auto">
            <a:xfrm>
              <a:off x="3408" y="3227"/>
              <a:ext cx="352" cy="373"/>
            </a:xfrm>
            <a:prstGeom prst="straightConnector1">
              <a:avLst/>
            </a:prstGeom>
            <a:noFill/>
            <a:ln w="9525">
              <a:solidFill>
                <a:schemeClr val="tx1"/>
              </a:solidFill>
              <a:round/>
              <a:headEnd/>
              <a:tailEnd type="triangle" w="med" len="med"/>
            </a:ln>
          </p:spPr>
        </p:cxnSp>
        <p:sp>
          <p:nvSpPr>
            <p:cNvPr id="12" name="Text Box 25"/>
            <p:cNvSpPr txBox="1">
              <a:spLocks noChangeArrowheads="1"/>
            </p:cNvSpPr>
            <p:nvPr/>
          </p:nvSpPr>
          <p:spPr bwMode="auto">
            <a:xfrm>
              <a:off x="3544" y="2803"/>
              <a:ext cx="584" cy="269"/>
            </a:xfrm>
            <a:prstGeom prst="rect">
              <a:avLst/>
            </a:prstGeom>
            <a:noFill/>
            <a:ln w="9525">
              <a:noFill/>
              <a:miter lim="800000"/>
              <a:headEnd/>
              <a:tailEnd/>
            </a:ln>
          </p:spPr>
          <p:txBody>
            <a:bodyPr wrap="none">
              <a:spAutoFit/>
            </a:bodyPr>
            <a:lstStyle/>
            <a:p>
              <a:pPr eaLnBrk="0" hangingPunct="0"/>
              <a:r>
                <a:rPr lang="en-US" sz="2200" i="1"/>
                <a:t>Driver</a:t>
              </a:r>
              <a:endParaRPr lang="en-US" sz="2400" i="1"/>
            </a:p>
          </p:txBody>
        </p:sp>
        <p:sp>
          <p:nvSpPr>
            <p:cNvPr id="13" name="Line 26"/>
            <p:cNvSpPr>
              <a:spLocks noChangeShapeType="1"/>
            </p:cNvSpPr>
            <p:nvPr/>
          </p:nvSpPr>
          <p:spPr bwMode="auto">
            <a:xfrm flipV="1">
              <a:off x="3048" y="3257"/>
              <a:ext cx="256" cy="343"/>
            </a:xfrm>
            <a:prstGeom prst="line">
              <a:avLst/>
            </a:prstGeom>
            <a:noFill/>
            <a:ln w="9525">
              <a:solidFill>
                <a:schemeClr val="tx1"/>
              </a:solidFill>
              <a:prstDash val="lgDash"/>
              <a:round/>
              <a:headEnd/>
              <a:tailEnd type="triangle" w="med" len="med"/>
            </a:ln>
          </p:spPr>
          <p:txBody>
            <a:bodyPr/>
            <a:lstStyle/>
            <a:p>
              <a:endParaRPr lang="en-US"/>
            </a:p>
          </p:txBody>
        </p:sp>
        <p:sp>
          <p:nvSpPr>
            <p:cNvPr id="14" name="Line 27"/>
            <p:cNvSpPr>
              <a:spLocks noChangeShapeType="1"/>
            </p:cNvSpPr>
            <p:nvPr/>
          </p:nvSpPr>
          <p:spPr bwMode="auto">
            <a:xfrm flipH="1" flipV="1">
              <a:off x="3496" y="3257"/>
              <a:ext cx="302" cy="295"/>
            </a:xfrm>
            <a:prstGeom prst="line">
              <a:avLst/>
            </a:prstGeom>
            <a:noFill/>
            <a:ln w="9525">
              <a:solidFill>
                <a:schemeClr val="tx1"/>
              </a:solidFill>
              <a:prstDash val="lgDash"/>
              <a:round/>
              <a:headEnd/>
              <a:tailEnd type="triangle" w="med" len="med"/>
            </a:ln>
          </p:spPr>
          <p:txBody>
            <a:bodyPr/>
            <a:lstStyle/>
            <a:p>
              <a:endParaRPr lang="en-US"/>
            </a:p>
          </p:txBody>
        </p:sp>
        <p:sp>
          <p:nvSpPr>
            <p:cNvPr id="15" name="AutoShape 29"/>
            <p:cNvSpPr>
              <a:spLocks noChangeArrowheads="1"/>
            </p:cNvSpPr>
            <p:nvPr/>
          </p:nvSpPr>
          <p:spPr bwMode="auto">
            <a:xfrm>
              <a:off x="4168" y="2976"/>
              <a:ext cx="400" cy="251"/>
            </a:xfrm>
            <a:prstGeom prst="hexagon">
              <a:avLst>
                <a:gd name="adj" fmla="val 39841"/>
                <a:gd name="vf" fmla="val 115470"/>
              </a:avLst>
            </a:prstGeom>
            <a:solidFill>
              <a:srgbClr val="FFFF99"/>
            </a:solidFill>
            <a:ln w="9525">
              <a:solidFill>
                <a:schemeClr val="tx1"/>
              </a:solidFill>
              <a:miter lim="800000"/>
              <a:headEnd/>
              <a:tailEnd/>
            </a:ln>
          </p:spPr>
          <p:txBody>
            <a:bodyPr wrap="none" anchor="ctr"/>
            <a:lstStyle/>
            <a:p>
              <a:pPr algn="ctr" eaLnBrk="0" hangingPunct="0"/>
              <a:r>
                <a:rPr lang="en-US" sz="2400"/>
                <a:t>c</a:t>
              </a:r>
              <a:endParaRPr lang="en-US" sz="2800"/>
            </a:p>
          </p:txBody>
        </p:sp>
        <p:sp>
          <p:nvSpPr>
            <p:cNvPr id="16" name="Rectangle 30"/>
            <p:cNvSpPr>
              <a:spLocks noChangeArrowheads="1"/>
            </p:cNvSpPr>
            <p:nvPr/>
          </p:nvSpPr>
          <p:spPr bwMode="auto">
            <a:xfrm>
              <a:off x="4168" y="3600"/>
              <a:ext cx="432" cy="24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400"/>
                <a:t>G</a:t>
              </a:r>
            </a:p>
          </p:txBody>
        </p:sp>
        <p:cxnSp>
          <p:nvCxnSpPr>
            <p:cNvPr id="17" name="AutoShape 31"/>
            <p:cNvCxnSpPr>
              <a:cxnSpLocks noChangeShapeType="1"/>
              <a:stCxn id="15" idx="2"/>
              <a:endCxn id="16" idx="0"/>
            </p:cNvCxnSpPr>
            <p:nvPr/>
          </p:nvCxnSpPr>
          <p:spPr bwMode="auto">
            <a:xfrm>
              <a:off x="4368" y="3227"/>
              <a:ext cx="16" cy="373"/>
            </a:xfrm>
            <a:prstGeom prst="straightConnector1">
              <a:avLst/>
            </a:prstGeom>
            <a:noFill/>
            <a:ln w="9525">
              <a:solidFill>
                <a:schemeClr val="tx1"/>
              </a:solidFill>
              <a:round/>
              <a:headEnd/>
              <a:tailEnd type="triangle" w="med" len="med"/>
            </a:ln>
          </p:spPr>
        </p:cxnSp>
        <p:sp>
          <p:nvSpPr>
            <p:cNvPr id="18" name="Text Box 32"/>
            <p:cNvSpPr txBox="1">
              <a:spLocks noChangeArrowheads="1"/>
            </p:cNvSpPr>
            <p:nvPr/>
          </p:nvSpPr>
          <p:spPr bwMode="auto">
            <a:xfrm>
              <a:off x="4504" y="2803"/>
              <a:ext cx="584" cy="269"/>
            </a:xfrm>
            <a:prstGeom prst="rect">
              <a:avLst/>
            </a:prstGeom>
            <a:noFill/>
            <a:ln w="9525">
              <a:noFill/>
              <a:miter lim="800000"/>
              <a:headEnd/>
              <a:tailEnd/>
            </a:ln>
          </p:spPr>
          <p:txBody>
            <a:bodyPr wrap="none">
              <a:spAutoFit/>
            </a:bodyPr>
            <a:lstStyle/>
            <a:p>
              <a:pPr eaLnBrk="0" hangingPunct="0"/>
              <a:r>
                <a:rPr lang="en-US" sz="2200" i="1"/>
                <a:t>Driver</a:t>
              </a:r>
              <a:endParaRPr lang="en-US" sz="2400" i="1"/>
            </a:p>
          </p:txBody>
        </p:sp>
        <p:sp>
          <p:nvSpPr>
            <p:cNvPr id="19" name="Line 33"/>
            <p:cNvSpPr>
              <a:spLocks noChangeShapeType="1"/>
            </p:cNvSpPr>
            <p:nvPr/>
          </p:nvSpPr>
          <p:spPr bwMode="auto">
            <a:xfrm flipV="1">
              <a:off x="4455" y="3264"/>
              <a:ext cx="1" cy="288"/>
            </a:xfrm>
            <a:prstGeom prst="line">
              <a:avLst/>
            </a:prstGeom>
            <a:noFill/>
            <a:ln w="9525">
              <a:solidFill>
                <a:schemeClr val="tx1"/>
              </a:solidFill>
              <a:prstDash val="lgDash"/>
              <a:round/>
              <a:headEnd/>
              <a:tailEnd type="triangle" w="med" len="med"/>
            </a:ln>
          </p:spPr>
          <p:txBody>
            <a:bodyPr/>
            <a:lstStyle/>
            <a:p>
              <a:endParaRPr lang="en-US"/>
            </a:p>
          </p:txBody>
        </p:sp>
        <p:sp>
          <p:nvSpPr>
            <p:cNvPr id="20" name="AutoShape 59"/>
            <p:cNvSpPr>
              <a:spLocks noChangeArrowheads="1"/>
            </p:cNvSpPr>
            <p:nvPr/>
          </p:nvSpPr>
          <p:spPr bwMode="auto">
            <a:xfrm rot="16200000" flipV="1">
              <a:off x="3112" y="3792"/>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21" name="AutoShape 60"/>
            <p:cNvSpPr>
              <a:spLocks noChangeArrowheads="1"/>
            </p:cNvSpPr>
            <p:nvPr/>
          </p:nvSpPr>
          <p:spPr bwMode="auto">
            <a:xfrm rot="16200000" flipV="1">
              <a:off x="3736" y="3792"/>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22" name="AutoShape 61"/>
            <p:cNvSpPr>
              <a:spLocks noChangeArrowheads="1"/>
            </p:cNvSpPr>
            <p:nvPr/>
          </p:nvSpPr>
          <p:spPr bwMode="auto">
            <a:xfrm rot="16200000" flipV="1">
              <a:off x="4360" y="3792"/>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23" name="Text Box 78"/>
            <p:cNvSpPr txBox="1">
              <a:spLocks noChangeArrowheads="1"/>
            </p:cNvSpPr>
            <p:nvPr/>
          </p:nvSpPr>
          <p:spPr bwMode="auto">
            <a:xfrm>
              <a:off x="2750" y="2803"/>
              <a:ext cx="322" cy="269"/>
            </a:xfrm>
            <a:prstGeom prst="rect">
              <a:avLst/>
            </a:prstGeom>
            <a:noFill/>
            <a:ln w="9525">
              <a:noFill/>
              <a:miter lim="800000"/>
              <a:headEnd/>
              <a:tailEnd/>
            </a:ln>
          </p:spPr>
          <p:txBody>
            <a:bodyPr wrap="none">
              <a:spAutoFit/>
            </a:bodyPr>
            <a:lstStyle/>
            <a:p>
              <a:pPr eaLnBrk="0" hangingPunct="0"/>
              <a:r>
                <a:rPr lang="en-US" sz="2200" b="1"/>
                <a:t>(1)</a:t>
              </a:r>
              <a:endParaRPr lang="en-US" sz="2400" b="1"/>
            </a:p>
          </p:txBody>
        </p:sp>
      </p:grpSp>
      <p:grpSp>
        <p:nvGrpSpPr>
          <p:cNvPr id="6" name="Group 82"/>
          <p:cNvGrpSpPr>
            <a:grpSpLocks/>
          </p:cNvGrpSpPr>
          <p:nvPr/>
        </p:nvGrpSpPr>
        <p:grpSpPr bwMode="auto">
          <a:xfrm>
            <a:off x="5257800" y="838200"/>
            <a:ext cx="3124200" cy="2286000"/>
            <a:chOff x="336" y="2448"/>
            <a:chExt cx="1968" cy="1440"/>
          </a:xfrm>
        </p:grpSpPr>
        <p:sp>
          <p:nvSpPr>
            <p:cNvPr id="25" name="AutoShape 41"/>
            <p:cNvSpPr>
              <a:spLocks noChangeArrowheads="1"/>
            </p:cNvSpPr>
            <p:nvPr/>
          </p:nvSpPr>
          <p:spPr bwMode="auto">
            <a:xfrm>
              <a:off x="1201" y="2448"/>
              <a:ext cx="430" cy="242"/>
            </a:xfrm>
            <a:prstGeom prst="hexagon">
              <a:avLst>
                <a:gd name="adj" fmla="val 44421"/>
                <a:gd name="vf" fmla="val 115470"/>
              </a:avLst>
            </a:prstGeom>
            <a:solidFill>
              <a:srgbClr val="FFFF99"/>
            </a:solidFill>
            <a:ln w="9525">
              <a:solidFill>
                <a:schemeClr val="tx1"/>
              </a:solidFill>
              <a:miter lim="800000"/>
              <a:headEnd/>
              <a:tailEnd/>
            </a:ln>
          </p:spPr>
          <p:txBody>
            <a:bodyPr wrap="none" anchor="ctr"/>
            <a:lstStyle/>
            <a:p>
              <a:pPr algn="ctr" eaLnBrk="0" hangingPunct="0"/>
              <a:r>
                <a:rPr lang="en-US" sz="2400"/>
                <a:t>a</a:t>
              </a:r>
              <a:endParaRPr lang="en-US" sz="2800"/>
            </a:p>
          </p:txBody>
        </p:sp>
        <p:sp>
          <p:nvSpPr>
            <p:cNvPr id="26" name="Rectangle 42"/>
            <p:cNvSpPr>
              <a:spLocks noChangeArrowheads="1"/>
            </p:cNvSpPr>
            <p:nvPr/>
          </p:nvSpPr>
          <p:spPr bwMode="auto">
            <a:xfrm>
              <a:off x="773" y="3087"/>
              <a:ext cx="428" cy="241"/>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400"/>
                <a:t>B</a:t>
              </a:r>
            </a:p>
          </p:txBody>
        </p:sp>
        <p:sp>
          <p:nvSpPr>
            <p:cNvPr id="27" name="Rectangle 43"/>
            <p:cNvSpPr>
              <a:spLocks noChangeArrowheads="1"/>
            </p:cNvSpPr>
            <p:nvPr/>
          </p:nvSpPr>
          <p:spPr bwMode="auto">
            <a:xfrm>
              <a:off x="1324" y="3087"/>
              <a:ext cx="429" cy="241"/>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400"/>
                <a:t>C</a:t>
              </a:r>
            </a:p>
          </p:txBody>
        </p:sp>
        <p:sp>
          <p:nvSpPr>
            <p:cNvPr id="28" name="Rectangle 44"/>
            <p:cNvSpPr>
              <a:spLocks noChangeArrowheads="1"/>
            </p:cNvSpPr>
            <p:nvPr/>
          </p:nvSpPr>
          <p:spPr bwMode="auto">
            <a:xfrm>
              <a:off x="1875" y="3087"/>
              <a:ext cx="429" cy="241"/>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400"/>
                <a:t>D</a:t>
              </a:r>
            </a:p>
          </p:txBody>
        </p:sp>
        <p:cxnSp>
          <p:nvCxnSpPr>
            <p:cNvPr id="29" name="AutoShape 45"/>
            <p:cNvCxnSpPr>
              <a:cxnSpLocks noChangeShapeType="1"/>
              <a:stCxn id="25" idx="2"/>
              <a:endCxn id="26" idx="0"/>
            </p:cNvCxnSpPr>
            <p:nvPr/>
          </p:nvCxnSpPr>
          <p:spPr bwMode="auto">
            <a:xfrm flipH="1">
              <a:off x="987" y="2690"/>
              <a:ext cx="429" cy="397"/>
            </a:xfrm>
            <a:prstGeom prst="straightConnector1">
              <a:avLst/>
            </a:prstGeom>
            <a:noFill/>
            <a:ln w="9525">
              <a:solidFill>
                <a:schemeClr val="tx1"/>
              </a:solidFill>
              <a:round/>
              <a:headEnd/>
              <a:tailEnd type="triangle" w="med" len="med"/>
            </a:ln>
          </p:spPr>
        </p:cxnSp>
        <p:cxnSp>
          <p:nvCxnSpPr>
            <p:cNvPr id="30" name="AutoShape 46"/>
            <p:cNvCxnSpPr>
              <a:cxnSpLocks noChangeShapeType="1"/>
              <a:stCxn id="25" idx="2"/>
              <a:endCxn id="27" idx="0"/>
            </p:cNvCxnSpPr>
            <p:nvPr/>
          </p:nvCxnSpPr>
          <p:spPr bwMode="auto">
            <a:xfrm>
              <a:off x="1416" y="2690"/>
              <a:ext cx="123" cy="397"/>
            </a:xfrm>
            <a:prstGeom prst="straightConnector1">
              <a:avLst/>
            </a:prstGeom>
            <a:noFill/>
            <a:ln w="9525">
              <a:solidFill>
                <a:schemeClr val="tx1"/>
              </a:solidFill>
              <a:round/>
              <a:headEnd/>
              <a:tailEnd type="triangle" w="med" len="med"/>
            </a:ln>
          </p:spPr>
        </p:cxnSp>
        <p:cxnSp>
          <p:nvCxnSpPr>
            <p:cNvPr id="31" name="AutoShape 47"/>
            <p:cNvCxnSpPr>
              <a:cxnSpLocks noChangeShapeType="1"/>
              <a:stCxn id="25" idx="2"/>
              <a:endCxn id="28" idx="0"/>
            </p:cNvCxnSpPr>
            <p:nvPr/>
          </p:nvCxnSpPr>
          <p:spPr bwMode="auto">
            <a:xfrm>
              <a:off x="1416" y="2690"/>
              <a:ext cx="674" cy="397"/>
            </a:xfrm>
            <a:prstGeom prst="straightConnector1">
              <a:avLst/>
            </a:prstGeom>
            <a:noFill/>
            <a:ln w="9525">
              <a:solidFill>
                <a:schemeClr val="tx1"/>
              </a:solidFill>
              <a:round/>
              <a:headEnd/>
              <a:tailEnd type="triangle" w="med" len="med"/>
            </a:ln>
          </p:spPr>
        </p:cxnSp>
        <p:sp>
          <p:nvSpPr>
            <p:cNvPr id="32" name="Rectangle 48"/>
            <p:cNvSpPr>
              <a:spLocks noChangeArrowheads="1"/>
            </p:cNvSpPr>
            <p:nvPr/>
          </p:nvSpPr>
          <p:spPr bwMode="auto">
            <a:xfrm>
              <a:off x="432" y="3647"/>
              <a:ext cx="429" cy="241"/>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400"/>
                <a:t>E</a:t>
              </a:r>
              <a:endParaRPr lang="en-US" sz="2800"/>
            </a:p>
          </p:txBody>
        </p:sp>
        <p:sp>
          <p:nvSpPr>
            <p:cNvPr id="33" name="Rectangle 49"/>
            <p:cNvSpPr>
              <a:spLocks noChangeArrowheads="1"/>
            </p:cNvSpPr>
            <p:nvPr/>
          </p:nvSpPr>
          <p:spPr bwMode="auto">
            <a:xfrm>
              <a:off x="1058" y="3647"/>
              <a:ext cx="430" cy="241"/>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400"/>
                <a:t>F</a:t>
              </a:r>
              <a:endParaRPr lang="en-US" sz="2800"/>
            </a:p>
          </p:txBody>
        </p:sp>
        <p:sp>
          <p:nvSpPr>
            <p:cNvPr id="34" name="Rectangle 50"/>
            <p:cNvSpPr>
              <a:spLocks noChangeArrowheads="1"/>
            </p:cNvSpPr>
            <p:nvPr/>
          </p:nvSpPr>
          <p:spPr bwMode="auto">
            <a:xfrm>
              <a:off x="1684" y="3647"/>
              <a:ext cx="428" cy="241"/>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400"/>
                <a:t>G</a:t>
              </a:r>
              <a:endParaRPr lang="en-US" sz="2800"/>
            </a:p>
          </p:txBody>
        </p:sp>
        <p:cxnSp>
          <p:nvCxnSpPr>
            <p:cNvPr id="35" name="AutoShape 51"/>
            <p:cNvCxnSpPr>
              <a:cxnSpLocks noChangeShapeType="1"/>
              <a:stCxn id="26" idx="2"/>
              <a:endCxn id="32" idx="0"/>
            </p:cNvCxnSpPr>
            <p:nvPr/>
          </p:nvCxnSpPr>
          <p:spPr bwMode="auto">
            <a:xfrm flipH="1">
              <a:off x="647" y="3328"/>
              <a:ext cx="340" cy="319"/>
            </a:xfrm>
            <a:prstGeom prst="straightConnector1">
              <a:avLst/>
            </a:prstGeom>
            <a:noFill/>
            <a:ln w="9525">
              <a:solidFill>
                <a:schemeClr val="tx1"/>
              </a:solidFill>
              <a:round/>
              <a:headEnd/>
              <a:tailEnd type="triangle" w="med" len="med"/>
            </a:ln>
          </p:spPr>
        </p:cxnSp>
        <p:cxnSp>
          <p:nvCxnSpPr>
            <p:cNvPr id="36" name="AutoShape 52"/>
            <p:cNvCxnSpPr>
              <a:cxnSpLocks noChangeShapeType="1"/>
              <a:stCxn id="26" idx="2"/>
              <a:endCxn id="33" idx="0"/>
            </p:cNvCxnSpPr>
            <p:nvPr/>
          </p:nvCxnSpPr>
          <p:spPr bwMode="auto">
            <a:xfrm>
              <a:off x="987" y="3328"/>
              <a:ext cx="286" cy="319"/>
            </a:xfrm>
            <a:prstGeom prst="straightConnector1">
              <a:avLst/>
            </a:prstGeom>
            <a:noFill/>
            <a:ln w="9525">
              <a:solidFill>
                <a:schemeClr val="tx1"/>
              </a:solidFill>
              <a:round/>
              <a:headEnd/>
              <a:tailEnd type="triangle" w="med" len="med"/>
            </a:ln>
          </p:spPr>
        </p:cxnSp>
        <p:cxnSp>
          <p:nvCxnSpPr>
            <p:cNvPr id="37" name="AutoShape 53"/>
            <p:cNvCxnSpPr>
              <a:cxnSpLocks noChangeShapeType="1"/>
              <a:stCxn id="27" idx="2"/>
              <a:endCxn id="34" idx="0"/>
            </p:cNvCxnSpPr>
            <p:nvPr/>
          </p:nvCxnSpPr>
          <p:spPr bwMode="auto">
            <a:xfrm>
              <a:off x="1539" y="3328"/>
              <a:ext cx="359" cy="319"/>
            </a:xfrm>
            <a:prstGeom prst="straightConnector1">
              <a:avLst/>
            </a:prstGeom>
            <a:noFill/>
            <a:ln w="9525">
              <a:solidFill>
                <a:schemeClr val="tx1"/>
              </a:solidFill>
              <a:round/>
              <a:headEnd/>
              <a:tailEnd type="triangle" w="med" len="med"/>
            </a:ln>
          </p:spPr>
        </p:cxnSp>
        <p:sp>
          <p:nvSpPr>
            <p:cNvPr id="38" name="Text Box 54"/>
            <p:cNvSpPr txBox="1">
              <a:spLocks noChangeArrowheads="1"/>
            </p:cNvSpPr>
            <p:nvPr/>
          </p:nvSpPr>
          <p:spPr bwMode="auto">
            <a:xfrm>
              <a:off x="1644" y="2448"/>
              <a:ext cx="584" cy="269"/>
            </a:xfrm>
            <a:prstGeom prst="rect">
              <a:avLst/>
            </a:prstGeom>
            <a:noFill/>
            <a:ln w="9525">
              <a:noFill/>
              <a:miter lim="800000"/>
              <a:headEnd/>
              <a:tailEnd/>
            </a:ln>
          </p:spPr>
          <p:txBody>
            <a:bodyPr wrap="none">
              <a:spAutoFit/>
            </a:bodyPr>
            <a:lstStyle/>
            <a:p>
              <a:pPr eaLnBrk="0" hangingPunct="0"/>
              <a:r>
                <a:rPr lang="en-US" sz="2200" i="1"/>
                <a:t>Driver</a:t>
              </a:r>
            </a:p>
          </p:txBody>
        </p:sp>
        <p:sp>
          <p:nvSpPr>
            <p:cNvPr id="39" name="Line 55"/>
            <p:cNvSpPr>
              <a:spLocks noChangeShapeType="1"/>
            </p:cNvSpPr>
            <p:nvPr/>
          </p:nvSpPr>
          <p:spPr bwMode="auto">
            <a:xfrm flipV="1">
              <a:off x="934" y="2688"/>
              <a:ext cx="362" cy="343"/>
            </a:xfrm>
            <a:prstGeom prst="line">
              <a:avLst/>
            </a:prstGeom>
            <a:noFill/>
            <a:ln w="9525">
              <a:solidFill>
                <a:schemeClr val="tx1"/>
              </a:solidFill>
              <a:prstDash val="lgDash"/>
              <a:round/>
              <a:headEnd/>
              <a:tailEnd type="triangle" w="med" len="med"/>
            </a:ln>
          </p:spPr>
          <p:txBody>
            <a:bodyPr/>
            <a:lstStyle/>
            <a:p>
              <a:endParaRPr lang="en-US"/>
            </a:p>
          </p:txBody>
        </p:sp>
        <p:sp>
          <p:nvSpPr>
            <p:cNvPr id="40" name="Line 56"/>
            <p:cNvSpPr>
              <a:spLocks noChangeShapeType="1"/>
            </p:cNvSpPr>
            <p:nvPr/>
          </p:nvSpPr>
          <p:spPr bwMode="auto">
            <a:xfrm flipH="1" flipV="1">
              <a:off x="1488" y="2736"/>
              <a:ext cx="144" cy="335"/>
            </a:xfrm>
            <a:prstGeom prst="line">
              <a:avLst/>
            </a:prstGeom>
            <a:noFill/>
            <a:ln w="9525">
              <a:solidFill>
                <a:schemeClr val="tx1"/>
              </a:solidFill>
              <a:prstDash val="lgDash"/>
              <a:round/>
              <a:headEnd/>
              <a:tailEnd type="triangle" w="med" len="med"/>
            </a:ln>
          </p:spPr>
          <p:txBody>
            <a:bodyPr/>
            <a:lstStyle/>
            <a:p>
              <a:endParaRPr lang="en-US"/>
            </a:p>
          </p:txBody>
        </p:sp>
        <p:sp>
          <p:nvSpPr>
            <p:cNvPr id="41" name="Line 57"/>
            <p:cNvSpPr>
              <a:spLocks noChangeShapeType="1"/>
            </p:cNvSpPr>
            <p:nvPr/>
          </p:nvSpPr>
          <p:spPr bwMode="auto">
            <a:xfrm flipH="1" flipV="1">
              <a:off x="1536" y="2688"/>
              <a:ext cx="616" cy="343"/>
            </a:xfrm>
            <a:prstGeom prst="line">
              <a:avLst/>
            </a:prstGeom>
            <a:noFill/>
            <a:ln w="9525">
              <a:solidFill>
                <a:schemeClr val="tx1"/>
              </a:solidFill>
              <a:prstDash val="lgDash"/>
              <a:round/>
              <a:headEnd/>
              <a:tailEnd type="triangle" w="med" len="med"/>
            </a:ln>
          </p:spPr>
          <p:txBody>
            <a:bodyPr/>
            <a:lstStyle/>
            <a:p>
              <a:endParaRPr lang="en-US"/>
            </a:p>
          </p:txBody>
        </p:sp>
        <p:sp>
          <p:nvSpPr>
            <p:cNvPr id="42" name="AutoShape 62"/>
            <p:cNvSpPr>
              <a:spLocks noChangeArrowheads="1"/>
            </p:cNvSpPr>
            <p:nvPr/>
          </p:nvSpPr>
          <p:spPr bwMode="auto">
            <a:xfrm rot="16200000" flipV="1">
              <a:off x="2016" y="3281"/>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43" name="AutoShape 63"/>
            <p:cNvSpPr>
              <a:spLocks noChangeArrowheads="1"/>
            </p:cNvSpPr>
            <p:nvPr/>
          </p:nvSpPr>
          <p:spPr bwMode="auto">
            <a:xfrm rot="16200000" flipV="1">
              <a:off x="720" y="3281"/>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44" name="AutoShape 64"/>
            <p:cNvSpPr>
              <a:spLocks noChangeArrowheads="1"/>
            </p:cNvSpPr>
            <p:nvPr/>
          </p:nvSpPr>
          <p:spPr bwMode="auto">
            <a:xfrm rot="16200000" flipV="1">
              <a:off x="1296" y="3281"/>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45" name="Text Box 79"/>
            <p:cNvSpPr txBox="1">
              <a:spLocks noChangeArrowheads="1"/>
            </p:cNvSpPr>
            <p:nvPr/>
          </p:nvSpPr>
          <p:spPr bwMode="auto">
            <a:xfrm>
              <a:off x="336" y="2448"/>
              <a:ext cx="322" cy="269"/>
            </a:xfrm>
            <a:prstGeom prst="rect">
              <a:avLst/>
            </a:prstGeom>
            <a:noFill/>
            <a:ln w="9525">
              <a:noFill/>
              <a:miter lim="800000"/>
              <a:headEnd/>
              <a:tailEnd/>
            </a:ln>
          </p:spPr>
          <p:txBody>
            <a:bodyPr wrap="none">
              <a:spAutoFit/>
            </a:bodyPr>
            <a:lstStyle/>
            <a:p>
              <a:pPr eaLnBrk="0" hangingPunct="0"/>
              <a:r>
                <a:rPr lang="en-US" sz="2200" b="1"/>
                <a:t>(2)</a:t>
              </a:r>
              <a:endParaRPr lang="en-US" sz="2400" b="1"/>
            </a:p>
          </p:txBody>
        </p:sp>
      </p:grpSp>
      <p:grpSp>
        <p:nvGrpSpPr>
          <p:cNvPr id="24" name="Group 81"/>
          <p:cNvGrpSpPr>
            <a:grpSpLocks/>
          </p:cNvGrpSpPr>
          <p:nvPr/>
        </p:nvGrpSpPr>
        <p:grpSpPr bwMode="auto">
          <a:xfrm>
            <a:off x="304800" y="3581400"/>
            <a:ext cx="3028950" cy="2362200"/>
            <a:chOff x="384" y="672"/>
            <a:chExt cx="1908" cy="1488"/>
          </a:xfrm>
        </p:grpSpPr>
        <p:sp>
          <p:nvSpPr>
            <p:cNvPr id="47" name="Rectangle 4"/>
            <p:cNvSpPr>
              <a:spLocks noChangeArrowheads="1"/>
            </p:cNvSpPr>
            <p:nvPr/>
          </p:nvSpPr>
          <p:spPr bwMode="auto">
            <a:xfrm>
              <a:off x="1160" y="720"/>
              <a:ext cx="440" cy="238"/>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400"/>
                <a:t>A</a:t>
              </a:r>
              <a:endParaRPr lang="en-US" sz="2800"/>
            </a:p>
          </p:txBody>
        </p:sp>
        <p:sp>
          <p:nvSpPr>
            <p:cNvPr id="48" name="Rectangle 5"/>
            <p:cNvSpPr>
              <a:spLocks noChangeArrowheads="1"/>
            </p:cNvSpPr>
            <p:nvPr/>
          </p:nvSpPr>
          <p:spPr bwMode="auto">
            <a:xfrm>
              <a:off x="720" y="1351"/>
              <a:ext cx="440" cy="238"/>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400"/>
                <a:t>B</a:t>
              </a:r>
              <a:endParaRPr lang="en-US" sz="2800"/>
            </a:p>
          </p:txBody>
        </p:sp>
        <p:sp>
          <p:nvSpPr>
            <p:cNvPr id="49" name="Rectangle 6"/>
            <p:cNvSpPr>
              <a:spLocks noChangeArrowheads="1"/>
            </p:cNvSpPr>
            <p:nvPr/>
          </p:nvSpPr>
          <p:spPr bwMode="auto">
            <a:xfrm>
              <a:off x="1286" y="1351"/>
              <a:ext cx="440" cy="238"/>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400"/>
                <a:t>C</a:t>
              </a:r>
              <a:endParaRPr lang="en-US" sz="2800"/>
            </a:p>
          </p:txBody>
        </p:sp>
        <p:sp>
          <p:nvSpPr>
            <p:cNvPr id="50" name="Rectangle 7"/>
            <p:cNvSpPr>
              <a:spLocks noChangeArrowheads="1"/>
            </p:cNvSpPr>
            <p:nvPr/>
          </p:nvSpPr>
          <p:spPr bwMode="auto">
            <a:xfrm>
              <a:off x="1852" y="1351"/>
              <a:ext cx="440" cy="238"/>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400"/>
                <a:t>D</a:t>
              </a:r>
              <a:endParaRPr lang="en-US" sz="2800"/>
            </a:p>
          </p:txBody>
        </p:sp>
        <p:cxnSp>
          <p:nvCxnSpPr>
            <p:cNvPr id="51" name="AutoShape 8"/>
            <p:cNvCxnSpPr>
              <a:cxnSpLocks noChangeShapeType="1"/>
              <a:stCxn id="47" idx="2"/>
              <a:endCxn id="48" idx="0"/>
            </p:cNvCxnSpPr>
            <p:nvPr/>
          </p:nvCxnSpPr>
          <p:spPr bwMode="auto">
            <a:xfrm flipH="1">
              <a:off x="940" y="958"/>
              <a:ext cx="440" cy="393"/>
            </a:xfrm>
            <a:prstGeom prst="straightConnector1">
              <a:avLst/>
            </a:prstGeom>
            <a:noFill/>
            <a:ln w="9525">
              <a:solidFill>
                <a:schemeClr val="tx1"/>
              </a:solidFill>
              <a:round/>
              <a:headEnd/>
              <a:tailEnd type="triangle" w="med" len="med"/>
            </a:ln>
          </p:spPr>
        </p:cxnSp>
        <p:cxnSp>
          <p:nvCxnSpPr>
            <p:cNvPr id="52" name="AutoShape 9"/>
            <p:cNvCxnSpPr>
              <a:cxnSpLocks noChangeShapeType="1"/>
              <a:stCxn id="47" idx="2"/>
              <a:endCxn id="49" idx="0"/>
            </p:cNvCxnSpPr>
            <p:nvPr/>
          </p:nvCxnSpPr>
          <p:spPr bwMode="auto">
            <a:xfrm>
              <a:off x="1380" y="958"/>
              <a:ext cx="126" cy="393"/>
            </a:xfrm>
            <a:prstGeom prst="straightConnector1">
              <a:avLst/>
            </a:prstGeom>
            <a:noFill/>
            <a:ln w="9525">
              <a:solidFill>
                <a:schemeClr val="tx1"/>
              </a:solidFill>
              <a:round/>
              <a:headEnd/>
              <a:tailEnd type="triangle" w="med" len="med"/>
            </a:ln>
          </p:spPr>
        </p:cxnSp>
        <p:cxnSp>
          <p:nvCxnSpPr>
            <p:cNvPr id="53" name="AutoShape 10"/>
            <p:cNvCxnSpPr>
              <a:cxnSpLocks noChangeShapeType="1"/>
              <a:stCxn id="47" idx="2"/>
              <a:endCxn id="50" idx="0"/>
            </p:cNvCxnSpPr>
            <p:nvPr/>
          </p:nvCxnSpPr>
          <p:spPr bwMode="auto">
            <a:xfrm>
              <a:off x="1380" y="958"/>
              <a:ext cx="692" cy="393"/>
            </a:xfrm>
            <a:prstGeom prst="straightConnector1">
              <a:avLst/>
            </a:prstGeom>
            <a:noFill/>
            <a:ln w="9525">
              <a:solidFill>
                <a:schemeClr val="tx1"/>
              </a:solidFill>
              <a:round/>
              <a:headEnd/>
              <a:tailEnd type="triangle" w="med" len="med"/>
            </a:ln>
          </p:spPr>
        </p:cxnSp>
        <p:sp>
          <p:nvSpPr>
            <p:cNvPr id="54" name="Rectangle 11"/>
            <p:cNvSpPr>
              <a:spLocks noChangeArrowheads="1"/>
            </p:cNvSpPr>
            <p:nvPr/>
          </p:nvSpPr>
          <p:spPr bwMode="auto">
            <a:xfrm>
              <a:off x="384" y="1922"/>
              <a:ext cx="440" cy="238"/>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400"/>
                <a:t>E</a:t>
              </a:r>
              <a:endParaRPr lang="en-US" sz="2800"/>
            </a:p>
          </p:txBody>
        </p:sp>
        <p:sp>
          <p:nvSpPr>
            <p:cNvPr id="55" name="Rectangle 12"/>
            <p:cNvSpPr>
              <a:spLocks noChangeArrowheads="1"/>
            </p:cNvSpPr>
            <p:nvPr/>
          </p:nvSpPr>
          <p:spPr bwMode="auto">
            <a:xfrm>
              <a:off x="983" y="1922"/>
              <a:ext cx="440" cy="238"/>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400"/>
                <a:t>F</a:t>
              </a:r>
              <a:endParaRPr lang="en-US" sz="2800"/>
            </a:p>
          </p:txBody>
        </p:sp>
        <p:sp>
          <p:nvSpPr>
            <p:cNvPr id="56" name="Rectangle 13"/>
            <p:cNvSpPr>
              <a:spLocks noChangeArrowheads="1"/>
            </p:cNvSpPr>
            <p:nvPr/>
          </p:nvSpPr>
          <p:spPr bwMode="auto">
            <a:xfrm>
              <a:off x="1623" y="1922"/>
              <a:ext cx="441" cy="238"/>
            </a:xfrm>
            <a:prstGeom prst="rect">
              <a:avLst/>
            </a:prstGeom>
            <a:solidFill>
              <a:srgbClr val="CCFFFF"/>
            </a:solidFill>
            <a:ln w="9525">
              <a:solidFill>
                <a:schemeClr val="tx1"/>
              </a:solidFill>
              <a:miter lim="800000"/>
              <a:headEnd/>
              <a:tailEnd/>
            </a:ln>
          </p:spPr>
          <p:txBody>
            <a:bodyPr wrap="none" anchor="ctr"/>
            <a:lstStyle/>
            <a:p>
              <a:pPr algn="ctr" eaLnBrk="0" hangingPunct="0"/>
              <a:r>
                <a:rPr lang="en-US" sz="2400"/>
                <a:t>G</a:t>
              </a:r>
              <a:endParaRPr lang="en-US" sz="2800"/>
            </a:p>
          </p:txBody>
        </p:sp>
        <p:cxnSp>
          <p:nvCxnSpPr>
            <p:cNvPr id="57" name="AutoShape 14"/>
            <p:cNvCxnSpPr>
              <a:cxnSpLocks noChangeShapeType="1"/>
              <a:stCxn id="48" idx="2"/>
              <a:endCxn id="54" idx="0"/>
            </p:cNvCxnSpPr>
            <p:nvPr/>
          </p:nvCxnSpPr>
          <p:spPr bwMode="auto">
            <a:xfrm flipH="1">
              <a:off x="604" y="1589"/>
              <a:ext cx="336" cy="333"/>
            </a:xfrm>
            <a:prstGeom prst="straightConnector1">
              <a:avLst/>
            </a:prstGeom>
            <a:noFill/>
            <a:ln w="9525">
              <a:solidFill>
                <a:schemeClr val="tx1"/>
              </a:solidFill>
              <a:round/>
              <a:headEnd/>
              <a:tailEnd type="triangle" w="med" len="med"/>
            </a:ln>
          </p:spPr>
        </p:cxnSp>
        <p:cxnSp>
          <p:nvCxnSpPr>
            <p:cNvPr id="58" name="AutoShape 15"/>
            <p:cNvCxnSpPr>
              <a:cxnSpLocks noChangeShapeType="1"/>
              <a:stCxn id="48" idx="2"/>
              <a:endCxn id="55" idx="0"/>
            </p:cNvCxnSpPr>
            <p:nvPr/>
          </p:nvCxnSpPr>
          <p:spPr bwMode="auto">
            <a:xfrm>
              <a:off x="940" y="1589"/>
              <a:ext cx="263" cy="333"/>
            </a:xfrm>
            <a:prstGeom prst="straightConnector1">
              <a:avLst/>
            </a:prstGeom>
            <a:noFill/>
            <a:ln w="9525">
              <a:solidFill>
                <a:schemeClr val="tx1"/>
              </a:solidFill>
              <a:round/>
              <a:headEnd/>
              <a:tailEnd type="triangle" w="med" len="med"/>
            </a:ln>
          </p:spPr>
        </p:cxnSp>
        <p:cxnSp>
          <p:nvCxnSpPr>
            <p:cNvPr id="59" name="AutoShape 16"/>
            <p:cNvCxnSpPr>
              <a:cxnSpLocks noChangeShapeType="1"/>
              <a:stCxn id="49" idx="2"/>
              <a:endCxn id="56" idx="0"/>
            </p:cNvCxnSpPr>
            <p:nvPr/>
          </p:nvCxnSpPr>
          <p:spPr bwMode="auto">
            <a:xfrm>
              <a:off x="1506" y="1589"/>
              <a:ext cx="338" cy="333"/>
            </a:xfrm>
            <a:prstGeom prst="straightConnector1">
              <a:avLst/>
            </a:prstGeom>
            <a:noFill/>
            <a:ln w="9525">
              <a:solidFill>
                <a:schemeClr val="tx1"/>
              </a:solidFill>
              <a:round/>
              <a:headEnd/>
              <a:tailEnd type="triangle" w="med" len="med"/>
            </a:ln>
          </p:spPr>
        </p:cxnSp>
        <p:sp>
          <p:nvSpPr>
            <p:cNvPr id="60" name="AutoShape 65"/>
            <p:cNvSpPr>
              <a:spLocks noChangeArrowheads="1"/>
            </p:cNvSpPr>
            <p:nvPr/>
          </p:nvSpPr>
          <p:spPr bwMode="auto">
            <a:xfrm rot="16200000" flipV="1">
              <a:off x="1104" y="912"/>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61" name="Text Box 80"/>
            <p:cNvSpPr txBox="1">
              <a:spLocks noChangeArrowheads="1"/>
            </p:cNvSpPr>
            <p:nvPr/>
          </p:nvSpPr>
          <p:spPr bwMode="auto">
            <a:xfrm>
              <a:off x="542" y="672"/>
              <a:ext cx="322" cy="269"/>
            </a:xfrm>
            <a:prstGeom prst="rect">
              <a:avLst/>
            </a:prstGeom>
            <a:noFill/>
            <a:ln w="9525">
              <a:noFill/>
              <a:miter lim="800000"/>
              <a:headEnd/>
              <a:tailEnd/>
            </a:ln>
          </p:spPr>
          <p:txBody>
            <a:bodyPr wrap="none">
              <a:spAutoFit/>
            </a:bodyPr>
            <a:lstStyle/>
            <a:p>
              <a:pPr eaLnBrk="0" hangingPunct="0"/>
              <a:r>
                <a:rPr lang="en-US" sz="2200" b="1"/>
                <a:t>(3)</a:t>
              </a:r>
              <a:endParaRPr lang="en-US" sz="2400" b="1"/>
            </a:p>
          </p:txBody>
        </p:sp>
      </p:grpSp>
      <p:sp>
        <p:nvSpPr>
          <p:cNvPr id="64" name="Slide Number Placeholder 63"/>
          <p:cNvSpPr>
            <a:spLocks noGrp="1"/>
          </p:cNvSpPr>
          <p:nvPr>
            <p:ph type="sldNum" sz="quarter" idx="4"/>
          </p:nvPr>
        </p:nvSpPr>
        <p:spPr/>
        <p:txBody>
          <a:bodyPr/>
          <a:lstStyle/>
          <a:p>
            <a:fld id="{B6F15528-21DE-4FAA-801E-634DDDAF4B2B}" type="slidenum">
              <a:rPr lang="en-US" smtClean="0"/>
              <a:pPr/>
              <a:t>32</a:t>
            </a:fld>
            <a:endParaRPr lang="en-US"/>
          </a:p>
        </p:txBody>
      </p:sp>
      <p:sp>
        <p:nvSpPr>
          <p:cNvPr id="62" name="Rectangle 61"/>
          <p:cNvSpPr/>
          <p:nvPr/>
        </p:nvSpPr>
        <p:spPr>
          <a:xfrm>
            <a:off x="0" y="545068"/>
            <a:ext cx="1774845" cy="461665"/>
          </a:xfrm>
          <a:prstGeom prst="rect">
            <a:avLst/>
          </a:prstGeom>
          <a:solidFill>
            <a:srgbClr val="FFFFCC"/>
          </a:solidFill>
        </p:spPr>
        <p:txBody>
          <a:bodyPr wrap="none">
            <a:spAutoFit/>
          </a:bodyPr>
          <a:lstStyle/>
          <a:p>
            <a:r>
              <a:rPr lang="en-US" sz="2400" u="sng" smtClean="0">
                <a:effectLst>
                  <a:outerShdw blurRad="38100" dist="38100" dir="2700000" algn="tl">
                    <a:srgbClr val="000000">
                      <a:alpha val="43137"/>
                    </a:srgbClr>
                  </a:outerShdw>
                </a:effectLst>
              </a:rPr>
              <a:t>Bottom-up :</a:t>
            </a:r>
            <a:endParaRPr lang="en-US" sz="2400"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8000"/>
                </a:solidFill>
                <a:effectLst>
                  <a:outerShdw blurRad="38100" dist="38100" dir="2700000" algn="tl">
                    <a:srgbClr val="000000">
                      <a:alpha val="43137"/>
                    </a:srgbClr>
                  </a:outerShdw>
                </a:effectLst>
              </a:rPr>
              <a:t>Bottom-up vs Top-down (2/3)</a:t>
            </a:r>
            <a:endParaRPr lang="en-US"/>
          </a:p>
        </p:txBody>
      </p:sp>
      <p:sp>
        <p:nvSpPr>
          <p:cNvPr id="5" name="Text Box 17"/>
          <p:cNvSpPr txBox="1">
            <a:spLocks noChangeArrowheads="1"/>
          </p:cNvSpPr>
          <p:nvPr/>
        </p:nvSpPr>
        <p:spPr bwMode="auto">
          <a:xfrm>
            <a:off x="3886200" y="3441680"/>
            <a:ext cx="5257800" cy="3416320"/>
          </a:xfrm>
          <a:prstGeom prst="rect">
            <a:avLst/>
          </a:prstGeom>
          <a:noFill/>
          <a:ln w="9525">
            <a:noFill/>
            <a:miter lim="800000"/>
            <a:headEnd/>
            <a:tailEnd/>
          </a:ln>
        </p:spPr>
        <p:txBody>
          <a:bodyPr wrap="square">
            <a:spAutoFit/>
          </a:bodyPr>
          <a:lstStyle/>
          <a:p>
            <a:pPr eaLnBrk="0" hangingPunct="0"/>
            <a:r>
              <a:rPr lang="en-US" sz="2400" b="1" u="sng">
                <a:latin typeface="Arial Unicode MS" pitchFamily="34" charset="-128"/>
                <a:ea typeface="Arial Unicode MS" pitchFamily="34" charset="-128"/>
                <a:cs typeface="Arial Unicode MS" pitchFamily="34" charset="-128"/>
              </a:rPr>
              <a:t>Stubs</a:t>
            </a:r>
            <a:r>
              <a:rPr lang="en-US" sz="2400">
                <a:latin typeface="Arial Unicode MS" pitchFamily="34" charset="-128"/>
                <a:ea typeface="Arial Unicode MS" pitchFamily="34" charset="-128"/>
                <a:cs typeface="Arial Unicode MS" pitchFamily="34" charset="-128"/>
              </a:rPr>
              <a:t>: là các mô-đun “rỗng” (b, c, d) thay thế cho mô-đun thật (B, C, D) để xem mô-đun mức cao (A) có hoạt động đúng không. Các stubs chỉ được cài đặt các giao tiếp (inputs, outputs) và các bảng chuyển đổi inputs-outputs tính sẵn cho các testcases chứ không được cài đặt code chính thức.</a:t>
            </a:r>
            <a:endParaRPr lang="en-US" sz="3200">
              <a:latin typeface="Arial Unicode MS" pitchFamily="34" charset="-128"/>
              <a:ea typeface="Arial Unicode MS" pitchFamily="34" charset="-128"/>
              <a:cs typeface="Arial Unicode MS" pitchFamily="34" charset="-128"/>
            </a:endParaRPr>
          </a:p>
        </p:txBody>
      </p:sp>
      <p:grpSp>
        <p:nvGrpSpPr>
          <p:cNvPr id="3" name="Group 72"/>
          <p:cNvGrpSpPr>
            <a:grpSpLocks/>
          </p:cNvGrpSpPr>
          <p:nvPr/>
        </p:nvGrpSpPr>
        <p:grpSpPr bwMode="auto">
          <a:xfrm>
            <a:off x="381000" y="1143000"/>
            <a:ext cx="3435350" cy="2362200"/>
            <a:chOff x="3212" y="528"/>
            <a:chExt cx="2164" cy="1488"/>
          </a:xfrm>
        </p:grpSpPr>
        <p:sp>
          <p:nvSpPr>
            <p:cNvPr id="64" name="Rectangle 6"/>
            <p:cNvSpPr>
              <a:spLocks noChangeArrowheads="1"/>
            </p:cNvSpPr>
            <p:nvPr/>
          </p:nvSpPr>
          <p:spPr bwMode="auto">
            <a:xfrm>
              <a:off x="3901" y="846"/>
              <a:ext cx="480" cy="258"/>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800"/>
                <a:t>A</a:t>
              </a:r>
            </a:p>
          </p:txBody>
        </p:sp>
        <p:sp>
          <p:nvSpPr>
            <p:cNvPr id="65" name="Rectangle 7"/>
            <p:cNvSpPr>
              <a:spLocks noChangeArrowheads="1"/>
            </p:cNvSpPr>
            <p:nvPr/>
          </p:nvSpPr>
          <p:spPr bwMode="auto">
            <a:xfrm>
              <a:off x="3565" y="1758"/>
              <a:ext cx="475" cy="258"/>
            </a:xfrm>
            <a:prstGeom prst="rect">
              <a:avLst/>
            </a:prstGeom>
            <a:noFill/>
            <a:ln w="9525">
              <a:solidFill>
                <a:schemeClr val="tx1"/>
              </a:solidFill>
              <a:prstDash val="dash"/>
              <a:miter lim="800000"/>
              <a:headEnd/>
              <a:tailEnd/>
            </a:ln>
          </p:spPr>
          <p:txBody>
            <a:bodyPr wrap="none" anchor="ctr"/>
            <a:lstStyle/>
            <a:p>
              <a:pPr algn="ctr" eaLnBrk="0" hangingPunct="0"/>
              <a:r>
                <a:rPr lang="en-US" sz="2800"/>
                <a:t>B</a:t>
              </a:r>
              <a:endParaRPr lang="en-US" sz="3200"/>
            </a:p>
          </p:txBody>
        </p:sp>
        <p:sp>
          <p:nvSpPr>
            <p:cNvPr id="66" name="Rectangle 8"/>
            <p:cNvSpPr>
              <a:spLocks noChangeArrowheads="1"/>
            </p:cNvSpPr>
            <p:nvPr/>
          </p:nvSpPr>
          <p:spPr bwMode="auto">
            <a:xfrm>
              <a:off x="4175" y="1758"/>
              <a:ext cx="474" cy="258"/>
            </a:xfrm>
            <a:prstGeom prst="rect">
              <a:avLst/>
            </a:prstGeom>
            <a:noFill/>
            <a:ln w="9525">
              <a:solidFill>
                <a:schemeClr val="tx1"/>
              </a:solidFill>
              <a:prstDash val="dash"/>
              <a:miter lim="800000"/>
              <a:headEnd/>
              <a:tailEnd/>
            </a:ln>
          </p:spPr>
          <p:txBody>
            <a:bodyPr wrap="none" anchor="ctr"/>
            <a:lstStyle/>
            <a:p>
              <a:pPr algn="ctr" eaLnBrk="0" hangingPunct="0"/>
              <a:r>
                <a:rPr lang="en-US" sz="2800"/>
                <a:t>C</a:t>
              </a:r>
              <a:endParaRPr lang="en-US" sz="3200"/>
            </a:p>
          </p:txBody>
        </p:sp>
        <p:sp>
          <p:nvSpPr>
            <p:cNvPr id="67" name="Rectangle 9"/>
            <p:cNvSpPr>
              <a:spLocks noChangeArrowheads="1"/>
            </p:cNvSpPr>
            <p:nvPr/>
          </p:nvSpPr>
          <p:spPr bwMode="auto">
            <a:xfrm>
              <a:off x="4784" y="1758"/>
              <a:ext cx="475" cy="258"/>
            </a:xfrm>
            <a:prstGeom prst="rect">
              <a:avLst/>
            </a:prstGeom>
            <a:noFill/>
            <a:ln w="9525">
              <a:solidFill>
                <a:schemeClr val="tx1"/>
              </a:solidFill>
              <a:prstDash val="dash"/>
              <a:miter lim="800000"/>
              <a:headEnd/>
              <a:tailEnd/>
            </a:ln>
          </p:spPr>
          <p:txBody>
            <a:bodyPr wrap="none" anchor="ctr"/>
            <a:lstStyle/>
            <a:p>
              <a:pPr algn="ctr" eaLnBrk="0" hangingPunct="0"/>
              <a:r>
                <a:rPr lang="en-US" sz="2800"/>
                <a:t>D</a:t>
              </a:r>
              <a:endParaRPr lang="en-US" sz="3200"/>
            </a:p>
          </p:txBody>
        </p:sp>
        <p:cxnSp>
          <p:nvCxnSpPr>
            <p:cNvPr id="68" name="AutoShape 10"/>
            <p:cNvCxnSpPr>
              <a:cxnSpLocks noChangeShapeType="1"/>
              <a:stCxn id="64" idx="2"/>
              <a:endCxn id="75" idx="7"/>
            </p:cNvCxnSpPr>
            <p:nvPr/>
          </p:nvCxnSpPr>
          <p:spPr bwMode="auto">
            <a:xfrm flipH="1">
              <a:off x="3907" y="1104"/>
              <a:ext cx="234" cy="456"/>
            </a:xfrm>
            <a:prstGeom prst="straightConnector1">
              <a:avLst/>
            </a:prstGeom>
            <a:noFill/>
            <a:ln w="9525">
              <a:solidFill>
                <a:schemeClr val="tx1"/>
              </a:solidFill>
              <a:round/>
              <a:headEnd/>
              <a:tailEnd type="triangle" w="med" len="med"/>
            </a:ln>
          </p:spPr>
        </p:cxnSp>
        <p:cxnSp>
          <p:nvCxnSpPr>
            <p:cNvPr id="69" name="AutoShape 11"/>
            <p:cNvCxnSpPr>
              <a:cxnSpLocks noChangeShapeType="1"/>
              <a:stCxn id="64" idx="2"/>
              <a:endCxn id="76" idx="1"/>
            </p:cNvCxnSpPr>
            <p:nvPr/>
          </p:nvCxnSpPr>
          <p:spPr bwMode="auto">
            <a:xfrm>
              <a:off x="4141" y="1104"/>
              <a:ext cx="138" cy="456"/>
            </a:xfrm>
            <a:prstGeom prst="straightConnector1">
              <a:avLst/>
            </a:prstGeom>
            <a:noFill/>
            <a:ln w="9525">
              <a:solidFill>
                <a:schemeClr val="tx1"/>
              </a:solidFill>
              <a:round/>
              <a:headEnd/>
              <a:tailEnd type="triangle" w="med" len="med"/>
            </a:ln>
          </p:spPr>
        </p:cxnSp>
        <p:cxnSp>
          <p:nvCxnSpPr>
            <p:cNvPr id="70" name="AutoShape 12"/>
            <p:cNvCxnSpPr>
              <a:cxnSpLocks noChangeShapeType="1"/>
              <a:stCxn id="64" idx="2"/>
              <a:endCxn id="77" idx="1"/>
            </p:cNvCxnSpPr>
            <p:nvPr/>
          </p:nvCxnSpPr>
          <p:spPr bwMode="auto">
            <a:xfrm>
              <a:off x="4141" y="1104"/>
              <a:ext cx="762" cy="456"/>
            </a:xfrm>
            <a:prstGeom prst="straightConnector1">
              <a:avLst/>
            </a:prstGeom>
            <a:noFill/>
            <a:ln w="9525">
              <a:solidFill>
                <a:schemeClr val="tx1"/>
              </a:solidFill>
              <a:round/>
              <a:headEnd/>
              <a:tailEnd type="triangle" w="med" len="med"/>
            </a:ln>
          </p:spPr>
        </p:cxnSp>
        <p:sp>
          <p:nvSpPr>
            <p:cNvPr id="71" name="AutoShape 13"/>
            <p:cNvSpPr>
              <a:spLocks noChangeArrowheads="1"/>
            </p:cNvSpPr>
            <p:nvPr/>
          </p:nvSpPr>
          <p:spPr bwMode="auto">
            <a:xfrm>
              <a:off x="4813" y="1134"/>
              <a:ext cx="563" cy="269"/>
            </a:xfrm>
            <a:prstGeom prst="homePlate">
              <a:avLst>
                <a:gd name="adj" fmla="val 52323"/>
              </a:avLst>
            </a:prstGeom>
            <a:noFill/>
            <a:ln w="9525">
              <a:noFill/>
              <a:miter lim="800000"/>
              <a:headEnd/>
              <a:tailEnd/>
            </a:ln>
          </p:spPr>
          <p:txBody>
            <a:bodyPr wrap="none">
              <a:spAutoFit/>
            </a:bodyPr>
            <a:lstStyle/>
            <a:p>
              <a:pPr eaLnBrk="0" hangingPunct="0"/>
              <a:r>
                <a:rPr lang="en-US" sz="2200"/>
                <a:t>Stubs</a:t>
              </a:r>
            </a:p>
          </p:txBody>
        </p:sp>
        <p:sp>
          <p:nvSpPr>
            <p:cNvPr id="72" name="Line 14"/>
            <p:cNvSpPr>
              <a:spLocks noChangeShapeType="1"/>
            </p:cNvSpPr>
            <p:nvPr/>
          </p:nvSpPr>
          <p:spPr bwMode="auto">
            <a:xfrm flipV="1">
              <a:off x="3853" y="1134"/>
              <a:ext cx="192" cy="336"/>
            </a:xfrm>
            <a:prstGeom prst="line">
              <a:avLst/>
            </a:prstGeom>
            <a:noFill/>
            <a:ln w="9525">
              <a:solidFill>
                <a:schemeClr val="tx1"/>
              </a:solidFill>
              <a:prstDash val="lgDash"/>
              <a:round/>
              <a:headEnd/>
              <a:tailEnd type="triangle" w="med" len="med"/>
            </a:ln>
          </p:spPr>
          <p:txBody>
            <a:bodyPr/>
            <a:lstStyle/>
            <a:p>
              <a:endParaRPr lang="en-US"/>
            </a:p>
          </p:txBody>
        </p:sp>
        <p:sp>
          <p:nvSpPr>
            <p:cNvPr id="73" name="Line 15"/>
            <p:cNvSpPr>
              <a:spLocks noChangeShapeType="1"/>
            </p:cNvSpPr>
            <p:nvPr/>
          </p:nvSpPr>
          <p:spPr bwMode="auto">
            <a:xfrm flipH="1" flipV="1">
              <a:off x="4237" y="1182"/>
              <a:ext cx="96" cy="288"/>
            </a:xfrm>
            <a:prstGeom prst="line">
              <a:avLst/>
            </a:prstGeom>
            <a:noFill/>
            <a:ln w="9525">
              <a:solidFill>
                <a:schemeClr val="tx1"/>
              </a:solidFill>
              <a:prstDash val="lgDash"/>
              <a:round/>
              <a:headEnd/>
              <a:tailEnd type="triangle" w="med" len="med"/>
            </a:ln>
          </p:spPr>
          <p:txBody>
            <a:bodyPr/>
            <a:lstStyle/>
            <a:p>
              <a:endParaRPr lang="en-US"/>
            </a:p>
          </p:txBody>
        </p:sp>
        <p:sp>
          <p:nvSpPr>
            <p:cNvPr id="74" name="Line 16"/>
            <p:cNvSpPr>
              <a:spLocks noChangeShapeType="1"/>
            </p:cNvSpPr>
            <p:nvPr/>
          </p:nvSpPr>
          <p:spPr bwMode="auto">
            <a:xfrm flipH="1" flipV="1">
              <a:off x="4333" y="1134"/>
              <a:ext cx="576" cy="336"/>
            </a:xfrm>
            <a:prstGeom prst="line">
              <a:avLst/>
            </a:prstGeom>
            <a:noFill/>
            <a:ln w="9525">
              <a:solidFill>
                <a:schemeClr val="tx1"/>
              </a:solidFill>
              <a:prstDash val="lgDash"/>
              <a:round/>
              <a:headEnd/>
              <a:tailEnd type="triangle" w="med" len="med"/>
            </a:ln>
          </p:spPr>
          <p:txBody>
            <a:bodyPr/>
            <a:lstStyle/>
            <a:p>
              <a:endParaRPr lang="en-US"/>
            </a:p>
          </p:txBody>
        </p:sp>
        <p:sp>
          <p:nvSpPr>
            <p:cNvPr id="75" name="Oval 17"/>
            <p:cNvSpPr>
              <a:spLocks noChangeArrowheads="1"/>
            </p:cNvSpPr>
            <p:nvPr/>
          </p:nvSpPr>
          <p:spPr bwMode="auto">
            <a:xfrm>
              <a:off x="3661" y="1518"/>
              <a:ext cx="288" cy="288"/>
            </a:xfrm>
            <a:prstGeom prst="ellipse">
              <a:avLst/>
            </a:prstGeom>
            <a:solidFill>
              <a:srgbClr val="FFFF99"/>
            </a:solidFill>
            <a:ln w="9525">
              <a:solidFill>
                <a:schemeClr val="tx1"/>
              </a:solidFill>
              <a:round/>
              <a:headEnd/>
              <a:tailEnd/>
            </a:ln>
          </p:spPr>
          <p:txBody>
            <a:bodyPr wrap="none" anchor="ctr"/>
            <a:lstStyle/>
            <a:p>
              <a:pPr algn="ctr"/>
              <a:r>
                <a:rPr lang="en-US" sz="2400"/>
                <a:t>b</a:t>
              </a:r>
            </a:p>
          </p:txBody>
        </p:sp>
        <p:sp>
          <p:nvSpPr>
            <p:cNvPr id="76" name="Oval 18"/>
            <p:cNvSpPr>
              <a:spLocks noChangeArrowheads="1"/>
            </p:cNvSpPr>
            <p:nvPr/>
          </p:nvSpPr>
          <p:spPr bwMode="auto">
            <a:xfrm>
              <a:off x="4237" y="1518"/>
              <a:ext cx="288" cy="288"/>
            </a:xfrm>
            <a:prstGeom prst="ellipse">
              <a:avLst/>
            </a:prstGeom>
            <a:solidFill>
              <a:srgbClr val="FFFF99"/>
            </a:solidFill>
            <a:ln w="9525">
              <a:solidFill>
                <a:schemeClr val="tx1"/>
              </a:solidFill>
              <a:round/>
              <a:headEnd/>
              <a:tailEnd/>
            </a:ln>
          </p:spPr>
          <p:txBody>
            <a:bodyPr wrap="none" anchor="ctr"/>
            <a:lstStyle/>
            <a:p>
              <a:pPr algn="ctr"/>
              <a:r>
                <a:rPr lang="en-US" sz="2400"/>
                <a:t>c</a:t>
              </a:r>
            </a:p>
          </p:txBody>
        </p:sp>
        <p:sp>
          <p:nvSpPr>
            <p:cNvPr id="77" name="Oval 19"/>
            <p:cNvSpPr>
              <a:spLocks noChangeArrowheads="1"/>
            </p:cNvSpPr>
            <p:nvPr/>
          </p:nvSpPr>
          <p:spPr bwMode="auto">
            <a:xfrm>
              <a:off x="4861" y="1518"/>
              <a:ext cx="288" cy="288"/>
            </a:xfrm>
            <a:prstGeom prst="ellipse">
              <a:avLst/>
            </a:prstGeom>
            <a:solidFill>
              <a:srgbClr val="FFFF99"/>
            </a:solidFill>
            <a:ln w="9525">
              <a:solidFill>
                <a:schemeClr val="tx1"/>
              </a:solidFill>
              <a:round/>
              <a:headEnd/>
              <a:tailEnd/>
            </a:ln>
          </p:spPr>
          <p:txBody>
            <a:bodyPr wrap="none" anchor="ctr"/>
            <a:lstStyle/>
            <a:p>
              <a:pPr algn="ctr"/>
              <a:r>
                <a:rPr lang="en-US" sz="2400"/>
                <a:t>d</a:t>
              </a:r>
            </a:p>
          </p:txBody>
        </p:sp>
        <p:sp>
          <p:nvSpPr>
            <p:cNvPr id="78" name="AutoShape 43"/>
            <p:cNvSpPr>
              <a:spLocks noChangeArrowheads="1"/>
            </p:cNvSpPr>
            <p:nvPr/>
          </p:nvSpPr>
          <p:spPr bwMode="auto">
            <a:xfrm rot="5400000">
              <a:off x="4093" y="702"/>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79" name="Text Box 58"/>
            <p:cNvSpPr txBox="1">
              <a:spLocks noChangeArrowheads="1"/>
            </p:cNvSpPr>
            <p:nvPr/>
          </p:nvSpPr>
          <p:spPr bwMode="auto">
            <a:xfrm>
              <a:off x="4381" y="558"/>
              <a:ext cx="960" cy="288"/>
            </a:xfrm>
            <a:prstGeom prst="rect">
              <a:avLst/>
            </a:prstGeom>
            <a:noFill/>
            <a:ln w="9525">
              <a:noFill/>
              <a:miter lim="800000"/>
              <a:headEnd/>
              <a:tailEnd/>
            </a:ln>
          </p:spPr>
          <p:txBody>
            <a:bodyPr>
              <a:spAutoFit/>
            </a:bodyPr>
            <a:lstStyle/>
            <a:p>
              <a:r>
                <a:rPr lang="en-US" sz="2400"/>
                <a:t>Testing…</a:t>
              </a:r>
            </a:p>
          </p:txBody>
        </p:sp>
        <p:sp>
          <p:nvSpPr>
            <p:cNvPr id="80" name="Text Box 65"/>
            <p:cNvSpPr txBox="1">
              <a:spLocks noChangeArrowheads="1"/>
            </p:cNvSpPr>
            <p:nvPr/>
          </p:nvSpPr>
          <p:spPr bwMode="auto">
            <a:xfrm>
              <a:off x="3212" y="528"/>
              <a:ext cx="340" cy="288"/>
            </a:xfrm>
            <a:prstGeom prst="rect">
              <a:avLst/>
            </a:prstGeom>
            <a:noFill/>
            <a:ln w="9525">
              <a:noFill/>
              <a:miter lim="800000"/>
              <a:headEnd/>
              <a:tailEnd/>
            </a:ln>
          </p:spPr>
          <p:txBody>
            <a:bodyPr wrap="none">
              <a:spAutoFit/>
            </a:bodyPr>
            <a:lstStyle/>
            <a:p>
              <a:r>
                <a:rPr lang="en-US" sz="2400" b="1"/>
                <a:t>(1)</a:t>
              </a:r>
            </a:p>
          </p:txBody>
        </p:sp>
      </p:grpSp>
      <p:grpSp>
        <p:nvGrpSpPr>
          <p:cNvPr id="6" name="Group 70"/>
          <p:cNvGrpSpPr>
            <a:grpSpLocks/>
          </p:cNvGrpSpPr>
          <p:nvPr/>
        </p:nvGrpSpPr>
        <p:grpSpPr bwMode="auto">
          <a:xfrm>
            <a:off x="5251450" y="762000"/>
            <a:ext cx="3130550" cy="2590800"/>
            <a:chOff x="332" y="2304"/>
            <a:chExt cx="1972" cy="1632"/>
          </a:xfrm>
        </p:grpSpPr>
        <p:sp>
          <p:nvSpPr>
            <p:cNvPr id="82" name="Rectangle 21"/>
            <p:cNvSpPr>
              <a:spLocks noChangeArrowheads="1"/>
            </p:cNvSpPr>
            <p:nvPr/>
          </p:nvSpPr>
          <p:spPr bwMode="auto">
            <a:xfrm>
              <a:off x="912" y="2352"/>
              <a:ext cx="480" cy="258"/>
            </a:xfrm>
            <a:prstGeom prst="rect">
              <a:avLst/>
            </a:prstGeom>
            <a:solidFill>
              <a:srgbClr val="CCFFFF"/>
            </a:solidFill>
            <a:ln w="9525" algn="ctr">
              <a:solidFill>
                <a:schemeClr val="tx1"/>
              </a:solidFill>
              <a:miter lim="800000"/>
              <a:headEnd/>
              <a:tailEnd/>
            </a:ln>
          </p:spPr>
          <p:txBody>
            <a:bodyPr wrap="none" anchor="ctr"/>
            <a:lstStyle/>
            <a:p>
              <a:pPr algn="ctr" eaLnBrk="0" hangingPunct="0"/>
              <a:r>
                <a:rPr lang="en-US" sz="2400"/>
                <a:t>A</a:t>
              </a:r>
            </a:p>
          </p:txBody>
        </p:sp>
        <p:sp>
          <p:nvSpPr>
            <p:cNvPr id="83" name="Rectangle 22"/>
            <p:cNvSpPr>
              <a:spLocks noChangeArrowheads="1"/>
            </p:cNvSpPr>
            <p:nvPr/>
          </p:nvSpPr>
          <p:spPr bwMode="auto">
            <a:xfrm>
              <a:off x="610" y="2976"/>
              <a:ext cx="475" cy="24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800"/>
                <a:t>B</a:t>
              </a:r>
              <a:endParaRPr lang="en-US" sz="3200"/>
            </a:p>
          </p:txBody>
        </p:sp>
        <p:sp>
          <p:nvSpPr>
            <p:cNvPr id="84" name="Rectangle 23"/>
            <p:cNvSpPr>
              <a:spLocks noChangeArrowheads="1"/>
            </p:cNvSpPr>
            <p:nvPr/>
          </p:nvSpPr>
          <p:spPr bwMode="auto">
            <a:xfrm>
              <a:off x="1220" y="2976"/>
              <a:ext cx="474" cy="24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800"/>
                <a:t>C</a:t>
              </a:r>
              <a:endParaRPr lang="en-US" sz="3200"/>
            </a:p>
          </p:txBody>
        </p:sp>
        <p:sp>
          <p:nvSpPr>
            <p:cNvPr id="85" name="Rectangle 24"/>
            <p:cNvSpPr>
              <a:spLocks noChangeArrowheads="1"/>
            </p:cNvSpPr>
            <p:nvPr/>
          </p:nvSpPr>
          <p:spPr bwMode="auto">
            <a:xfrm>
              <a:off x="1829" y="2976"/>
              <a:ext cx="475" cy="240"/>
            </a:xfrm>
            <a:prstGeom prst="rect">
              <a:avLst/>
            </a:prstGeom>
            <a:solidFill>
              <a:schemeClr val="bg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800"/>
                <a:t>D</a:t>
              </a:r>
              <a:endParaRPr lang="en-US" sz="3200"/>
            </a:p>
          </p:txBody>
        </p:sp>
        <p:cxnSp>
          <p:nvCxnSpPr>
            <p:cNvPr id="86" name="AutoShape 25"/>
            <p:cNvCxnSpPr>
              <a:cxnSpLocks noChangeShapeType="1"/>
              <a:stCxn id="82" idx="2"/>
              <a:endCxn id="83" idx="0"/>
            </p:cNvCxnSpPr>
            <p:nvPr/>
          </p:nvCxnSpPr>
          <p:spPr bwMode="auto">
            <a:xfrm flipH="1">
              <a:off x="848" y="2610"/>
              <a:ext cx="304" cy="366"/>
            </a:xfrm>
            <a:prstGeom prst="straightConnector1">
              <a:avLst/>
            </a:prstGeom>
            <a:noFill/>
            <a:ln w="9525">
              <a:solidFill>
                <a:schemeClr val="tx1"/>
              </a:solidFill>
              <a:round/>
              <a:headEnd/>
              <a:tailEnd type="triangle" w="med" len="med"/>
            </a:ln>
          </p:spPr>
        </p:cxnSp>
        <p:cxnSp>
          <p:nvCxnSpPr>
            <p:cNvPr id="87" name="AutoShape 26"/>
            <p:cNvCxnSpPr>
              <a:cxnSpLocks noChangeShapeType="1"/>
              <a:stCxn id="82" idx="2"/>
              <a:endCxn id="84" idx="0"/>
            </p:cNvCxnSpPr>
            <p:nvPr/>
          </p:nvCxnSpPr>
          <p:spPr bwMode="auto">
            <a:xfrm>
              <a:off x="1152" y="2610"/>
              <a:ext cx="305" cy="366"/>
            </a:xfrm>
            <a:prstGeom prst="straightConnector1">
              <a:avLst/>
            </a:prstGeom>
            <a:noFill/>
            <a:ln w="9525">
              <a:solidFill>
                <a:schemeClr val="tx1"/>
              </a:solidFill>
              <a:round/>
              <a:headEnd/>
              <a:tailEnd type="triangle" w="med" len="med"/>
            </a:ln>
          </p:spPr>
        </p:cxnSp>
        <p:cxnSp>
          <p:nvCxnSpPr>
            <p:cNvPr id="88" name="AutoShape 27"/>
            <p:cNvCxnSpPr>
              <a:cxnSpLocks noChangeShapeType="1"/>
              <a:stCxn id="82" idx="2"/>
              <a:endCxn id="85" idx="0"/>
            </p:cNvCxnSpPr>
            <p:nvPr/>
          </p:nvCxnSpPr>
          <p:spPr bwMode="auto">
            <a:xfrm>
              <a:off x="1152" y="2610"/>
              <a:ext cx="915" cy="366"/>
            </a:xfrm>
            <a:prstGeom prst="straightConnector1">
              <a:avLst/>
            </a:prstGeom>
            <a:noFill/>
            <a:ln w="9525">
              <a:solidFill>
                <a:schemeClr val="tx1"/>
              </a:solidFill>
              <a:round/>
              <a:headEnd/>
              <a:tailEnd type="triangle" w="med" len="med"/>
            </a:ln>
          </p:spPr>
        </p:cxnSp>
        <p:sp>
          <p:nvSpPr>
            <p:cNvPr id="89" name="Rectangle 28"/>
            <p:cNvSpPr>
              <a:spLocks noChangeArrowheads="1"/>
            </p:cNvSpPr>
            <p:nvPr/>
          </p:nvSpPr>
          <p:spPr bwMode="auto">
            <a:xfrm>
              <a:off x="370" y="3693"/>
              <a:ext cx="413" cy="243"/>
            </a:xfrm>
            <a:prstGeom prst="rect">
              <a:avLst/>
            </a:prstGeom>
            <a:noFill/>
            <a:ln w="9525">
              <a:solidFill>
                <a:schemeClr val="tx1"/>
              </a:solidFill>
              <a:prstDash val="dash"/>
              <a:miter lim="800000"/>
              <a:headEnd/>
              <a:tailEnd/>
            </a:ln>
          </p:spPr>
          <p:txBody>
            <a:bodyPr wrap="none" anchor="ctr"/>
            <a:lstStyle/>
            <a:p>
              <a:pPr algn="ctr" eaLnBrk="0" hangingPunct="0"/>
              <a:r>
                <a:rPr lang="en-US" sz="2800"/>
                <a:t>E</a:t>
              </a:r>
              <a:endParaRPr lang="en-US" sz="3200"/>
            </a:p>
          </p:txBody>
        </p:sp>
        <p:sp>
          <p:nvSpPr>
            <p:cNvPr id="90" name="Rectangle 29"/>
            <p:cNvSpPr>
              <a:spLocks noChangeArrowheads="1"/>
            </p:cNvSpPr>
            <p:nvPr/>
          </p:nvSpPr>
          <p:spPr bwMode="auto">
            <a:xfrm>
              <a:off x="980" y="3693"/>
              <a:ext cx="412" cy="243"/>
            </a:xfrm>
            <a:prstGeom prst="rect">
              <a:avLst/>
            </a:prstGeom>
            <a:noFill/>
            <a:ln w="9525">
              <a:solidFill>
                <a:schemeClr val="tx1"/>
              </a:solidFill>
              <a:prstDash val="dash"/>
              <a:miter lim="800000"/>
              <a:headEnd/>
              <a:tailEnd/>
            </a:ln>
          </p:spPr>
          <p:txBody>
            <a:bodyPr wrap="none" anchor="ctr"/>
            <a:lstStyle/>
            <a:p>
              <a:pPr algn="ctr" eaLnBrk="0" hangingPunct="0"/>
              <a:r>
                <a:rPr lang="en-US" sz="2800"/>
                <a:t>F</a:t>
              </a:r>
              <a:endParaRPr lang="en-US" sz="3200"/>
            </a:p>
          </p:txBody>
        </p:sp>
        <p:sp>
          <p:nvSpPr>
            <p:cNvPr id="91" name="Rectangle 30"/>
            <p:cNvSpPr>
              <a:spLocks noChangeArrowheads="1"/>
            </p:cNvSpPr>
            <p:nvPr/>
          </p:nvSpPr>
          <p:spPr bwMode="auto">
            <a:xfrm>
              <a:off x="1589" y="3693"/>
              <a:ext cx="413" cy="243"/>
            </a:xfrm>
            <a:prstGeom prst="rect">
              <a:avLst/>
            </a:prstGeom>
            <a:noFill/>
            <a:ln w="9525">
              <a:solidFill>
                <a:schemeClr val="tx1"/>
              </a:solidFill>
              <a:prstDash val="dash"/>
              <a:miter lim="800000"/>
              <a:headEnd/>
              <a:tailEnd/>
            </a:ln>
          </p:spPr>
          <p:txBody>
            <a:bodyPr wrap="none" anchor="ctr"/>
            <a:lstStyle/>
            <a:p>
              <a:pPr algn="ctr" eaLnBrk="0" hangingPunct="0"/>
              <a:r>
                <a:rPr lang="en-US" sz="2800"/>
                <a:t>G</a:t>
              </a:r>
              <a:endParaRPr lang="en-US" sz="3200"/>
            </a:p>
          </p:txBody>
        </p:sp>
        <p:cxnSp>
          <p:nvCxnSpPr>
            <p:cNvPr id="92" name="AutoShape 31"/>
            <p:cNvCxnSpPr>
              <a:cxnSpLocks noChangeShapeType="1"/>
              <a:stCxn id="83" idx="2"/>
              <a:endCxn id="98" idx="7"/>
            </p:cNvCxnSpPr>
            <p:nvPr/>
          </p:nvCxnSpPr>
          <p:spPr bwMode="auto">
            <a:xfrm flipH="1">
              <a:off x="664" y="3216"/>
              <a:ext cx="184" cy="282"/>
            </a:xfrm>
            <a:prstGeom prst="straightConnector1">
              <a:avLst/>
            </a:prstGeom>
            <a:noFill/>
            <a:ln w="9525">
              <a:solidFill>
                <a:schemeClr val="tx1"/>
              </a:solidFill>
              <a:round/>
              <a:headEnd/>
              <a:tailEnd type="triangle" w="med" len="med"/>
            </a:ln>
          </p:spPr>
        </p:cxnSp>
        <p:cxnSp>
          <p:nvCxnSpPr>
            <p:cNvPr id="93" name="AutoShape 32"/>
            <p:cNvCxnSpPr>
              <a:cxnSpLocks noChangeShapeType="1"/>
              <a:stCxn id="83" idx="2"/>
              <a:endCxn id="99" idx="1"/>
            </p:cNvCxnSpPr>
            <p:nvPr/>
          </p:nvCxnSpPr>
          <p:spPr bwMode="auto">
            <a:xfrm>
              <a:off x="848" y="3216"/>
              <a:ext cx="188" cy="282"/>
            </a:xfrm>
            <a:prstGeom prst="straightConnector1">
              <a:avLst/>
            </a:prstGeom>
            <a:noFill/>
            <a:ln w="9525">
              <a:solidFill>
                <a:schemeClr val="tx1"/>
              </a:solidFill>
              <a:round/>
              <a:headEnd/>
              <a:tailEnd type="triangle" w="med" len="med"/>
            </a:ln>
          </p:spPr>
        </p:cxnSp>
        <p:cxnSp>
          <p:nvCxnSpPr>
            <p:cNvPr id="94" name="AutoShape 33"/>
            <p:cNvCxnSpPr>
              <a:cxnSpLocks noChangeShapeType="1"/>
              <a:stCxn id="84" idx="2"/>
              <a:endCxn id="100" idx="1"/>
            </p:cNvCxnSpPr>
            <p:nvPr/>
          </p:nvCxnSpPr>
          <p:spPr bwMode="auto">
            <a:xfrm>
              <a:off x="1457" y="3216"/>
              <a:ext cx="203" cy="282"/>
            </a:xfrm>
            <a:prstGeom prst="straightConnector1">
              <a:avLst/>
            </a:prstGeom>
            <a:noFill/>
            <a:ln w="9525">
              <a:solidFill>
                <a:schemeClr val="tx1"/>
              </a:solidFill>
              <a:round/>
              <a:headEnd/>
              <a:tailEnd type="triangle" w="med" len="med"/>
            </a:ln>
          </p:spPr>
        </p:cxnSp>
        <p:sp>
          <p:nvSpPr>
            <p:cNvPr id="95" name="Line 34"/>
            <p:cNvSpPr>
              <a:spLocks noChangeShapeType="1"/>
            </p:cNvSpPr>
            <p:nvPr/>
          </p:nvSpPr>
          <p:spPr bwMode="auto">
            <a:xfrm flipV="1">
              <a:off x="610" y="3216"/>
              <a:ext cx="144" cy="240"/>
            </a:xfrm>
            <a:prstGeom prst="line">
              <a:avLst/>
            </a:prstGeom>
            <a:noFill/>
            <a:ln w="9525">
              <a:solidFill>
                <a:schemeClr val="tx1"/>
              </a:solidFill>
              <a:prstDash val="lgDash"/>
              <a:round/>
              <a:headEnd/>
              <a:tailEnd type="triangle" w="med" len="med"/>
            </a:ln>
          </p:spPr>
          <p:txBody>
            <a:bodyPr/>
            <a:lstStyle/>
            <a:p>
              <a:endParaRPr lang="en-US"/>
            </a:p>
          </p:txBody>
        </p:sp>
        <p:sp>
          <p:nvSpPr>
            <p:cNvPr id="96" name="Line 35"/>
            <p:cNvSpPr>
              <a:spLocks noChangeShapeType="1"/>
            </p:cNvSpPr>
            <p:nvPr/>
          </p:nvSpPr>
          <p:spPr bwMode="auto">
            <a:xfrm flipH="1" flipV="1">
              <a:off x="946" y="3216"/>
              <a:ext cx="144" cy="240"/>
            </a:xfrm>
            <a:prstGeom prst="line">
              <a:avLst/>
            </a:prstGeom>
            <a:noFill/>
            <a:ln w="9525">
              <a:solidFill>
                <a:schemeClr val="tx1"/>
              </a:solidFill>
              <a:prstDash val="lgDash"/>
              <a:round/>
              <a:headEnd/>
              <a:tailEnd type="triangle" w="med" len="med"/>
            </a:ln>
          </p:spPr>
          <p:txBody>
            <a:bodyPr/>
            <a:lstStyle/>
            <a:p>
              <a:endParaRPr lang="en-US"/>
            </a:p>
          </p:txBody>
        </p:sp>
        <p:sp>
          <p:nvSpPr>
            <p:cNvPr id="97" name="Line 36"/>
            <p:cNvSpPr>
              <a:spLocks noChangeShapeType="1"/>
            </p:cNvSpPr>
            <p:nvPr/>
          </p:nvSpPr>
          <p:spPr bwMode="auto">
            <a:xfrm flipH="1" flipV="1">
              <a:off x="1522" y="3216"/>
              <a:ext cx="192" cy="240"/>
            </a:xfrm>
            <a:prstGeom prst="line">
              <a:avLst/>
            </a:prstGeom>
            <a:noFill/>
            <a:ln w="9525">
              <a:solidFill>
                <a:schemeClr val="tx1"/>
              </a:solidFill>
              <a:prstDash val="lgDash"/>
              <a:round/>
              <a:headEnd/>
              <a:tailEnd type="triangle" w="med" len="med"/>
            </a:ln>
          </p:spPr>
          <p:txBody>
            <a:bodyPr/>
            <a:lstStyle/>
            <a:p>
              <a:endParaRPr lang="en-US"/>
            </a:p>
          </p:txBody>
        </p:sp>
        <p:sp>
          <p:nvSpPr>
            <p:cNvPr id="98" name="Oval 37"/>
            <p:cNvSpPr>
              <a:spLocks noChangeArrowheads="1"/>
            </p:cNvSpPr>
            <p:nvPr/>
          </p:nvSpPr>
          <p:spPr bwMode="auto">
            <a:xfrm>
              <a:off x="418" y="3456"/>
              <a:ext cx="288" cy="288"/>
            </a:xfrm>
            <a:prstGeom prst="ellipse">
              <a:avLst/>
            </a:prstGeom>
            <a:solidFill>
              <a:srgbClr val="FFFF99"/>
            </a:solidFill>
            <a:ln w="9525">
              <a:solidFill>
                <a:schemeClr val="tx1"/>
              </a:solidFill>
              <a:round/>
              <a:headEnd/>
              <a:tailEnd/>
            </a:ln>
          </p:spPr>
          <p:txBody>
            <a:bodyPr wrap="none" anchor="ctr"/>
            <a:lstStyle/>
            <a:p>
              <a:pPr algn="ctr"/>
              <a:r>
                <a:rPr lang="en-US" sz="2800"/>
                <a:t>e</a:t>
              </a:r>
            </a:p>
          </p:txBody>
        </p:sp>
        <p:sp>
          <p:nvSpPr>
            <p:cNvPr id="99" name="Oval 38"/>
            <p:cNvSpPr>
              <a:spLocks noChangeArrowheads="1"/>
            </p:cNvSpPr>
            <p:nvPr/>
          </p:nvSpPr>
          <p:spPr bwMode="auto">
            <a:xfrm>
              <a:off x="994" y="3456"/>
              <a:ext cx="288" cy="288"/>
            </a:xfrm>
            <a:prstGeom prst="ellipse">
              <a:avLst/>
            </a:prstGeom>
            <a:solidFill>
              <a:srgbClr val="FFFF99"/>
            </a:solidFill>
            <a:ln w="9525">
              <a:solidFill>
                <a:schemeClr val="tx1"/>
              </a:solidFill>
              <a:round/>
              <a:headEnd/>
              <a:tailEnd/>
            </a:ln>
          </p:spPr>
          <p:txBody>
            <a:bodyPr wrap="none" anchor="ctr"/>
            <a:lstStyle/>
            <a:p>
              <a:pPr algn="ctr"/>
              <a:r>
                <a:rPr lang="en-US" sz="2800"/>
                <a:t>f</a:t>
              </a:r>
            </a:p>
          </p:txBody>
        </p:sp>
        <p:sp>
          <p:nvSpPr>
            <p:cNvPr id="100" name="Oval 39"/>
            <p:cNvSpPr>
              <a:spLocks noChangeArrowheads="1"/>
            </p:cNvSpPr>
            <p:nvPr/>
          </p:nvSpPr>
          <p:spPr bwMode="auto">
            <a:xfrm>
              <a:off x="1618" y="3456"/>
              <a:ext cx="288" cy="288"/>
            </a:xfrm>
            <a:prstGeom prst="ellipse">
              <a:avLst/>
            </a:prstGeom>
            <a:solidFill>
              <a:srgbClr val="FFFF99"/>
            </a:solidFill>
            <a:ln w="9525">
              <a:solidFill>
                <a:schemeClr val="tx1"/>
              </a:solidFill>
              <a:round/>
              <a:headEnd/>
              <a:tailEnd/>
            </a:ln>
          </p:spPr>
          <p:txBody>
            <a:bodyPr wrap="none" anchor="ctr"/>
            <a:lstStyle/>
            <a:p>
              <a:pPr algn="ctr"/>
              <a:r>
                <a:rPr lang="en-US" sz="2800"/>
                <a:t>g</a:t>
              </a:r>
            </a:p>
          </p:txBody>
        </p:sp>
        <p:sp>
          <p:nvSpPr>
            <p:cNvPr id="101" name="AutoShape 40"/>
            <p:cNvSpPr>
              <a:spLocks noChangeArrowheads="1"/>
            </p:cNvSpPr>
            <p:nvPr/>
          </p:nvSpPr>
          <p:spPr bwMode="auto">
            <a:xfrm rot="5400000">
              <a:off x="576" y="2832"/>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102" name="AutoShape 41"/>
            <p:cNvSpPr>
              <a:spLocks noChangeArrowheads="1"/>
            </p:cNvSpPr>
            <p:nvPr/>
          </p:nvSpPr>
          <p:spPr bwMode="auto">
            <a:xfrm rot="5400000">
              <a:off x="1440" y="2832"/>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103" name="AutoShape 42"/>
            <p:cNvSpPr>
              <a:spLocks noChangeArrowheads="1"/>
            </p:cNvSpPr>
            <p:nvPr/>
          </p:nvSpPr>
          <p:spPr bwMode="auto">
            <a:xfrm rot="5400000">
              <a:off x="2064" y="2832"/>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104" name="Text Box 67"/>
            <p:cNvSpPr txBox="1">
              <a:spLocks noChangeArrowheads="1"/>
            </p:cNvSpPr>
            <p:nvPr/>
          </p:nvSpPr>
          <p:spPr bwMode="auto">
            <a:xfrm>
              <a:off x="332" y="2304"/>
              <a:ext cx="340" cy="288"/>
            </a:xfrm>
            <a:prstGeom prst="rect">
              <a:avLst/>
            </a:prstGeom>
            <a:noFill/>
            <a:ln w="9525">
              <a:noFill/>
              <a:miter lim="800000"/>
              <a:headEnd/>
              <a:tailEnd/>
            </a:ln>
          </p:spPr>
          <p:txBody>
            <a:bodyPr wrap="none">
              <a:spAutoFit/>
            </a:bodyPr>
            <a:lstStyle/>
            <a:p>
              <a:r>
                <a:rPr lang="en-US" sz="2400" b="1"/>
                <a:t>(2)</a:t>
              </a:r>
            </a:p>
          </p:txBody>
        </p:sp>
      </p:grpSp>
      <p:grpSp>
        <p:nvGrpSpPr>
          <p:cNvPr id="7" name="Group 71"/>
          <p:cNvGrpSpPr>
            <a:grpSpLocks/>
          </p:cNvGrpSpPr>
          <p:nvPr/>
        </p:nvGrpSpPr>
        <p:grpSpPr bwMode="auto">
          <a:xfrm>
            <a:off x="457200" y="3962400"/>
            <a:ext cx="3222625" cy="2514600"/>
            <a:chOff x="2880" y="2352"/>
            <a:chExt cx="2030" cy="1584"/>
          </a:xfrm>
        </p:grpSpPr>
        <p:sp>
          <p:nvSpPr>
            <p:cNvPr id="106" name="Rectangle 45"/>
            <p:cNvSpPr>
              <a:spLocks noChangeArrowheads="1"/>
            </p:cNvSpPr>
            <p:nvPr/>
          </p:nvSpPr>
          <p:spPr bwMode="auto">
            <a:xfrm>
              <a:off x="3688" y="2395"/>
              <a:ext cx="476" cy="245"/>
            </a:xfrm>
            <a:prstGeom prst="rect">
              <a:avLst/>
            </a:prstGeom>
            <a:solidFill>
              <a:srgbClr val="CCFFFF"/>
            </a:solidFill>
            <a:ln w="9525" algn="ctr">
              <a:solidFill>
                <a:schemeClr val="tx1"/>
              </a:solidFill>
              <a:miter lim="800000"/>
              <a:headEnd/>
              <a:tailEnd/>
            </a:ln>
          </p:spPr>
          <p:txBody>
            <a:bodyPr wrap="none" anchor="ctr"/>
            <a:lstStyle/>
            <a:p>
              <a:pPr algn="ctr" eaLnBrk="0" hangingPunct="0"/>
              <a:r>
                <a:rPr lang="en-US" sz="2400"/>
                <a:t>A</a:t>
              </a:r>
            </a:p>
          </p:txBody>
        </p:sp>
        <p:sp>
          <p:nvSpPr>
            <p:cNvPr id="107" name="Rectangle 46"/>
            <p:cNvSpPr>
              <a:spLocks noChangeArrowheads="1"/>
            </p:cNvSpPr>
            <p:nvPr/>
          </p:nvSpPr>
          <p:spPr bwMode="auto">
            <a:xfrm>
              <a:off x="3213" y="2976"/>
              <a:ext cx="475" cy="245"/>
            </a:xfrm>
            <a:prstGeom prst="rect">
              <a:avLst/>
            </a:prstGeom>
            <a:solidFill>
              <a:srgbClr val="CCFFFF"/>
            </a:solidFill>
            <a:ln w="9525" algn="ctr">
              <a:solidFill>
                <a:schemeClr val="tx1"/>
              </a:solidFill>
              <a:miter lim="800000"/>
              <a:headEnd/>
              <a:tailEnd/>
            </a:ln>
          </p:spPr>
          <p:txBody>
            <a:bodyPr wrap="none" anchor="ctr"/>
            <a:lstStyle/>
            <a:p>
              <a:pPr algn="ctr" eaLnBrk="0" hangingPunct="0"/>
              <a:r>
                <a:rPr lang="en-US" sz="2400"/>
                <a:t>B</a:t>
              </a:r>
            </a:p>
          </p:txBody>
        </p:sp>
        <p:sp>
          <p:nvSpPr>
            <p:cNvPr id="108" name="Rectangle 47"/>
            <p:cNvSpPr>
              <a:spLocks noChangeArrowheads="1"/>
            </p:cNvSpPr>
            <p:nvPr/>
          </p:nvSpPr>
          <p:spPr bwMode="auto">
            <a:xfrm>
              <a:off x="3824" y="2976"/>
              <a:ext cx="475" cy="245"/>
            </a:xfrm>
            <a:prstGeom prst="rect">
              <a:avLst/>
            </a:prstGeom>
            <a:solidFill>
              <a:srgbClr val="CCFFFF"/>
            </a:solidFill>
            <a:ln w="9525" algn="ctr">
              <a:solidFill>
                <a:schemeClr val="tx1"/>
              </a:solidFill>
              <a:miter lim="800000"/>
              <a:headEnd/>
              <a:tailEnd/>
            </a:ln>
          </p:spPr>
          <p:txBody>
            <a:bodyPr wrap="none" anchor="ctr"/>
            <a:lstStyle/>
            <a:p>
              <a:pPr algn="ctr" eaLnBrk="0" hangingPunct="0"/>
              <a:r>
                <a:rPr lang="en-US" sz="2400"/>
                <a:t>C</a:t>
              </a:r>
            </a:p>
          </p:txBody>
        </p:sp>
        <p:sp>
          <p:nvSpPr>
            <p:cNvPr id="109" name="Rectangle 48"/>
            <p:cNvSpPr>
              <a:spLocks noChangeArrowheads="1"/>
            </p:cNvSpPr>
            <p:nvPr/>
          </p:nvSpPr>
          <p:spPr bwMode="auto">
            <a:xfrm>
              <a:off x="4435" y="2976"/>
              <a:ext cx="475" cy="245"/>
            </a:xfrm>
            <a:prstGeom prst="rect">
              <a:avLst/>
            </a:prstGeom>
            <a:solidFill>
              <a:srgbClr val="CCFFFF"/>
            </a:solidFill>
            <a:ln w="9525" algn="ctr">
              <a:solidFill>
                <a:schemeClr val="tx1"/>
              </a:solidFill>
              <a:miter lim="800000"/>
              <a:headEnd/>
              <a:tailEnd/>
            </a:ln>
          </p:spPr>
          <p:txBody>
            <a:bodyPr wrap="none" anchor="ctr"/>
            <a:lstStyle/>
            <a:p>
              <a:pPr algn="ctr" eaLnBrk="0" hangingPunct="0"/>
              <a:r>
                <a:rPr lang="en-US" sz="2400"/>
                <a:t>D</a:t>
              </a:r>
            </a:p>
          </p:txBody>
        </p:sp>
        <p:cxnSp>
          <p:nvCxnSpPr>
            <p:cNvPr id="110" name="AutoShape 49"/>
            <p:cNvCxnSpPr>
              <a:cxnSpLocks noChangeShapeType="1"/>
              <a:stCxn id="106" idx="2"/>
              <a:endCxn id="107" idx="0"/>
            </p:cNvCxnSpPr>
            <p:nvPr/>
          </p:nvCxnSpPr>
          <p:spPr bwMode="auto">
            <a:xfrm flipH="1">
              <a:off x="3451" y="2640"/>
              <a:ext cx="475" cy="336"/>
            </a:xfrm>
            <a:prstGeom prst="straightConnector1">
              <a:avLst/>
            </a:prstGeom>
            <a:noFill/>
            <a:ln w="9525">
              <a:solidFill>
                <a:schemeClr val="tx1"/>
              </a:solidFill>
              <a:round/>
              <a:headEnd/>
              <a:tailEnd type="triangle" w="med" len="med"/>
            </a:ln>
          </p:spPr>
        </p:cxnSp>
        <p:cxnSp>
          <p:nvCxnSpPr>
            <p:cNvPr id="111" name="AutoShape 50"/>
            <p:cNvCxnSpPr>
              <a:cxnSpLocks noChangeShapeType="1"/>
              <a:stCxn id="106" idx="2"/>
              <a:endCxn id="108" idx="0"/>
            </p:cNvCxnSpPr>
            <p:nvPr/>
          </p:nvCxnSpPr>
          <p:spPr bwMode="auto">
            <a:xfrm>
              <a:off x="3926" y="2640"/>
              <a:ext cx="136" cy="336"/>
            </a:xfrm>
            <a:prstGeom prst="straightConnector1">
              <a:avLst/>
            </a:prstGeom>
            <a:noFill/>
            <a:ln w="9525">
              <a:solidFill>
                <a:schemeClr val="tx1"/>
              </a:solidFill>
              <a:round/>
              <a:headEnd/>
              <a:tailEnd type="triangle" w="med" len="med"/>
            </a:ln>
          </p:spPr>
        </p:cxnSp>
        <p:cxnSp>
          <p:nvCxnSpPr>
            <p:cNvPr id="112" name="AutoShape 51"/>
            <p:cNvCxnSpPr>
              <a:cxnSpLocks noChangeShapeType="1"/>
              <a:stCxn id="106" idx="2"/>
              <a:endCxn id="109" idx="0"/>
            </p:cNvCxnSpPr>
            <p:nvPr/>
          </p:nvCxnSpPr>
          <p:spPr bwMode="auto">
            <a:xfrm>
              <a:off x="3926" y="2640"/>
              <a:ext cx="747" cy="336"/>
            </a:xfrm>
            <a:prstGeom prst="straightConnector1">
              <a:avLst/>
            </a:prstGeom>
            <a:noFill/>
            <a:ln w="9525">
              <a:solidFill>
                <a:schemeClr val="tx1"/>
              </a:solidFill>
              <a:round/>
              <a:headEnd/>
              <a:tailEnd type="triangle" w="med" len="med"/>
            </a:ln>
          </p:spPr>
        </p:cxnSp>
        <p:sp>
          <p:nvSpPr>
            <p:cNvPr id="113" name="Rectangle 52"/>
            <p:cNvSpPr>
              <a:spLocks noChangeArrowheads="1"/>
            </p:cNvSpPr>
            <p:nvPr/>
          </p:nvSpPr>
          <p:spPr bwMode="auto">
            <a:xfrm>
              <a:off x="2942" y="3691"/>
              <a:ext cx="475" cy="245"/>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800"/>
                <a:t>E</a:t>
              </a:r>
            </a:p>
          </p:txBody>
        </p:sp>
        <p:sp>
          <p:nvSpPr>
            <p:cNvPr id="114" name="Rectangle 53"/>
            <p:cNvSpPr>
              <a:spLocks noChangeArrowheads="1"/>
            </p:cNvSpPr>
            <p:nvPr/>
          </p:nvSpPr>
          <p:spPr bwMode="auto">
            <a:xfrm>
              <a:off x="3485" y="3691"/>
              <a:ext cx="475" cy="245"/>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800"/>
                <a:t>F</a:t>
              </a:r>
            </a:p>
          </p:txBody>
        </p:sp>
        <p:sp>
          <p:nvSpPr>
            <p:cNvPr id="115" name="Rectangle 54"/>
            <p:cNvSpPr>
              <a:spLocks noChangeArrowheads="1"/>
            </p:cNvSpPr>
            <p:nvPr/>
          </p:nvSpPr>
          <p:spPr bwMode="auto">
            <a:xfrm>
              <a:off x="4096" y="3691"/>
              <a:ext cx="475" cy="245"/>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eaLnBrk="0" hangingPunct="0">
                <a:defRPr/>
              </a:pPr>
              <a:r>
                <a:rPr lang="en-US" sz="2800"/>
                <a:t>G</a:t>
              </a:r>
            </a:p>
          </p:txBody>
        </p:sp>
        <p:cxnSp>
          <p:nvCxnSpPr>
            <p:cNvPr id="116" name="AutoShape 55"/>
            <p:cNvCxnSpPr>
              <a:cxnSpLocks noChangeShapeType="1"/>
              <a:stCxn id="107" idx="2"/>
              <a:endCxn id="113" idx="0"/>
            </p:cNvCxnSpPr>
            <p:nvPr/>
          </p:nvCxnSpPr>
          <p:spPr bwMode="auto">
            <a:xfrm flipH="1">
              <a:off x="3180" y="3221"/>
              <a:ext cx="271" cy="470"/>
            </a:xfrm>
            <a:prstGeom prst="straightConnector1">
              <a:avLst/>
            </a:prstGeom>
            <a:noFill/>
            <a:ln w="9525">
              <a:solidFill>
                <a:schemeClr val="tx1"/>
              </a:solidFill>
              <a:round/>
              <a:headEnd/>
              <a:tailEnd type="triangle" w="med" len="med"/>
            </a:ln>
          </p:spPr>
        </p:cxnSp>
        <p:cxnSp>
          <p:nvCxnSpPr>
            <p:cNvPr id="117" name="AutoShape 56"/>
            <p:cNvCxnSpPr>
              <a:cxnSpLocks noChangeShapeType="1"/>
              <a:stCxn id="107" idx="2"/>
              <a:endCxn id="114" idx="0"/>
            </p:cNvCxnSpPr>
            <p:nvPr/>
          </p:nvCxnSpPr>
          <p:spPr bwMode="auto">
            <a:xfrm>
              <a:off x="3451" y="3221"/>
              <a:ext cx="272" cy="470"/>
            </a:xfrm>
            <a:prstGeom prst="straightConnector1">
              <a:avLst/>
            </a:prstGeom>
            <a:noFill/>
            <a:ln w="9525">
              <a:solidFill>
                <a:schemeClr val="tx1"/>
              </a:solidFill>
              <a:round/>
              <a:headEnd/>
              <a:tailEnd type="triangle" w="med" len="med"/>
            </a:ln>
          </p:spPr>
        </p:cxnSp>
        <p:cxnSp>
          <p:nvCxnSpPr>
            <p:cNvPr id="118" name="AutoShape 57"/>
            <p:cNvCxnSpPr>
              <a:cxnSpLocks noChangeShapeType="1"/>
              <a:stCxn id="108" idx="2"/>
              <a:endCxn id="115" idx="0"/>
            </p:cNvCxnSpPr>
            <p:nvPr/>
          </p:nvCxnSpPr>
          <p:spPr bwMode="auto">
            <a:xfrm>
              <a:off x="4062" y="3221"/>
              <a:ext cx="272" cy="470"/>
            </a:xfrm>
            <a:prstGeom prst="straightConnector1">
              <a:avLst/>
            </a:prstGeom>
            <a:noFill/>
            <a:ln w="9525">
              <a:solidFill>
                <a:schemeClr val="tx1"/>
              </a:solidFill>
              <a:round/>
              <a:headEnd/>
              <a:tailEnd type="triangle" w="med" len="med"/>
            </a:ln>
          </p:spPr>
        </p:cxnSp>
        <p:sp>
          <p:nvSpPr>
            <p:cNvPr id="119" name="AutoShape 59"/>
            <p:cNvSpPr>
              <a:spLocks noChangeArrowheads="1"/>
            </p:cNvSpPr>
            <p:nvPr/>
          </p:nvSpPr>
          <p:spPr bwMode="auto">
            <a:xfrm rot="5400000">
              <a:off x="2894" y="3504"/>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120" name="AutoShape 60"/>
            <p:cNvSpPr>
              <a:spLocks noChangeArrowheads="1"/>
            </p:cNvSpPr>
            <p:nvPr/>
          </p:nvSpPr>
          <p:spPr bwMode="auto">
            <a:xfrm rot="5400000">
              <a:off x="3710" y="3504"/>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121" name="AutoShape 61"/>
            <p:cNvSpPr>
              <a:spLocks noChangeArrowheads="1"/>
            </p:cNvSpPr>
            <p:nvPr/>
          </p:nvSpPr>
          <p:spPr bwMode="auto">
            <a:xfrm rot="5400000">
              <a:off x="4334" y="3504"/>
              <a:ext cx="288" cy="192"/>
            </a:xfrm>
            <a:prstGeom prst="rightArrow">
              <a:avLst>
                <a:gd name="adj1" fmla="val 50000"/>
                <a:gd name="adj2" fmla="val 37500"/>
              </a:avLst>
            </a:prstGeom>
            <a:solidFill>
              <a:srgbClr val="FF0000"/>
            </a:solidFill>
            <a:ln w="9525">
              <a:solidFill>
                <a:schemeClr val="tx1"/>
              </a:solidFill>
              <a:miter lim="800000"/>
              <a:headEnd/>
              <a:tailEnd/>
            </a:ln>
          </p:spPr>
          <p:txBody>
            <a:bodyPr wrap="none" anchor="ctr"/>
            <a:lstStyle/>
            <a:p>
              <a:endParaRPr lang="en-US"/>
            </a:p>
          </p:txBody>
        </p:sp>
        <p:sp>
          <p:nvSpPr>
            <p:cNvPr id="122" name="Text Box 68"/>
            <p:cNvSpPr txBox="1">
              <a:spLocks noChangeArrowheads="1"/>
            </p:cNvSpPr>
            <p:nvPr/>
          </p:nvSpPr>
          <p:spPr bwMode="auto">
            <a:xfrm>
              <a:off x="2880" y="2352"/>
              <a:ext cx="340" cy="288"/>
            </a:xfrm>
            <a:prstGeom prst="rect">
              <a:avLst/>
            </a:prstGeom>
            <a:noFill/>
            <a:ln w="9525">
              <a:noFill/>
              <a:miter lim="800000"/>
              <a:headEnd/>
              <a:tailEnd/>
            </a:ln>
          </p:spPr>
          <p:txBody>
            <a:bodyPr wrap="none">
              <a:spAutoFit/>
            </a:bodyPr>
            <a:lstStyle/>
            <a:p>
              <a:r>
                <a:rPr lang="en-US" sz="2400" b="1"/>
                <a:t>(3)</a:t>
              </a:r>
            </a:p>
          </p:txBody>
        </p:sp>
      </p:grpSp>
      <p:sp>
        <p:nvSpPr>
          <p:cNvPr id="123" name="Slide Number Placeholder 122"/>
          <p:cNvSpPr>
            <a:spLocks noGrp="1"/>
          </p:cNvSpPr>
          <p:nvPr>
            <p:ph type="sldNum" sz="quarter" idx="4"/>
          </p:nvPr>
        </p:nvSpPr>
        <p:spPr/>
        <p:txBody>
          <a:bodyPr/>
          <a:lstStyle/>
          <a:p>
            <a:fld id="{B6F15528-21DE-4FAA-801E-634DDDAF4B2B}" type="slidenum">
              <a:rPr lang="en-US" smtClean="0"/>
              <a:pPr/>
              <a:t>33</a:t>
            </a:fld>
            <a:endParaRPr lang="en-US"/>
          </a:p>
        </p:txBody>
      </p:sp>
      <p:sp>
        <p:nvSpPr>
          <p:cNvPr id="81" name="Rectangle 80"/>
          <p:cNvSpPr/>
          <p:nvPr/>
        </p:nvSpPr>
        <p:spPr>
          <a:xfrm>
            <a:off x="0" y="545068"/>
            <a:ext cx="1640193" cy="461665"/>
          </a:xfrm>
          <a:prstGeom prst="rect">
            <a:avLst/>
          </a:prstGeom>
          <a:solidFill>
            <a:srgbClr val="FFFFCC"/>
          </a:solidFill>
        </p:spPr>
        <p:txBody>
          <a:bodyPr wrap="none">
            <a:spAutoFit/>
          </a:bodyPr>
          <a:lstStyle/>
          <a:p>
            <a:r>
              <a:rPr lang="en-US" sz="2400" u="sng" smtClean="0">
                <a:effectLst>
                  <a:outerShdw blurRad="38100" dist="38100" dir="2700000" algn="tl">
                    <a:srgbClr val="000000">
                      <a:alpha val="43137"/>
                    </a:srgbClr>
                  </a:outerShdw>
                </a:effectLst>
              </a:rPr>
              <a:t>Top-down:</a:t>
            </a:r>
            <a:endParaRPr lang="en-US" sz="2400"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8000"/>
                </a:solidFill>
                <a:effectLst>
                  <a:outerShdw blurRad="38100" dist="38100" dir="2700000" algn="tl">
                    <a:srgbClr val="000000">
                      <a:alpha val="43137"/>
                    </a:srgbClr>
                  </a:outerShdw>
                </a:effectLst>
              </a:rPr>
              <a:t>Bottom-up vs Top-down (3/3)</a:t>
            </a:r>
            <a:endParaRPr lang="en-US"/>
          </a:p>
        </p:txBody>
      </p:sp>
      <p:sp>
        <p:nvSpPr>
          <p:cNvPr id="3" name="Content Placeholder 2"/>
          <p:cNvSpPr>
            <a:spLocks noGrp="1"/>
          </p:cNvSpPr>
          <p:nvPr>
            <p:ph idx="1"/>
          </p:nvPr>
        </p:nvSpPr>
        <p:spPr>
          <a:xfrm>
            <a:off x="0" y="609600"/>
            <a:ext cx="9144000" cy="6248400"/>
          </a:xfrm>
        </p:spPr>
        <p:txBody>
          <a:bodyPr/>
          <a:lstStyle/>
          <a:p>
            <a:r>
              <a:rPr lang="en-US" smtClean="0">
                <a:effectLst>
                  <a:outerShdw blurRad="38100" dist="38100" dir="2700000" algn="tl">
                    <a:srgbClr val="000000">
                      <a:alpha val="43137"/>
                    </a:srgbClr>
                  </a:outerShdw>
                </a:effectLst>
              </a:rPr>
              <a:t>Top-Down</a:t>
            </a:r>
            <a:r>
              <a:rPr lang="en-US" smtClean="0"/>
              <a:t>: các mô-đun chính được viết và test trước (đối chiếu với chức năng) - như vậy tính logic được nâng cao khi các mô-đun được </a:t>
            </a:r>
            <a:r>
              <a:rPr lang="vi-VN" smtClean="0"/>
              <a:t>kiểm</a:t>
            </a:r>
            <a:r>
              <a:rPr lang="en-US" smtClean="0"/>
              <a:t> thử xong.</a:t>
            </a:r>
          </a:p>
          <a:p>
            <a:endParaRPr lang="en-US" smtClean="0"/>
          </a:p>
          <a:p>
            <a:r>
              <a:rPr lang="en-US" smtClean="0">
                <a:effectLst>
                  <a:outerShdw blurRad="38100" dist="38100" dir="2700000" algn="tl">
                    <a:srgbClr val="000000">
                      <a:alpha val="43137"/>
                    </a:srgbClr>
                  </a:outerShdw>
                </a:effectLst>
              </a:rPr>
              <a:t>Bottom-Up</a:t>
            </a:r>
            <a:r>
              <a:rPr lang="en-US" smtClean="0"/>
              <a:t>: không có chương trình chạy được cho tới khi mô-đun cuối cùng (môđun cấp cao, system) được test và tích hợp – lúc này các lỗi thiết kế mới có thể phát hiện và có thể phải làm lại các mô-đun con đã pass qua </a:t>
            </a:r>
            <a:r>
              <a:rPr lang="vi-VN" smtClean="0"/>
              <a:t>kiểm</a:t>
            </a:r>
            <a:r>
              <a:rPr lang="en-US" smtClean="0"/>
              <a:t> thử !</a:t>
            </a:r>
          </a:p>
          <a:p>
            <a:endParaRPr lang="en-US" smtClean="0"/>
          </a:p>
          <a:p>
            <a:r>
              <a:rPr lang="en-US" smtClean="0"/>
              <a:t>Như vậy việc sử dụng Top down thay cho Bottom up sẽ hạn chế việc sửa lại các môđun đã được làm đúng theo yêu cầu sai.</a:t>
            </a:r>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a:solidFill>
            <a:schemeClr val="bg1">
              <a:lumMod val="95000"/>
            </a:schemeClr>
          </a:solidFill>
        </p:spPr>
        <p:txBody>
          <a:bodyPr/>
          <a:lstStyle/>
          <a:p>
            <a:r>
              <a:rPr lang="en-US" smtClean="0"/>
              <a:t>Thiết kế các testcases</a:t>
            </a:r>
            <a:endParaRPr lang="en-US"/>
          </a:p>
        </p:txBody>
      </p:sp>
      <p:sp>
        <p:nvSpPr>
          <p:cNvPr id="7" name="Content Placeholder 6"/>
          <p:cNvSpPr>
            <a:spLocks noGrp="1"/>
          </p:cNvSpPr>
          <p:nvPr>
            <p:ph idx="4294967295"/>
          </p:nvPr>
        </p:nvSpPr>
        <p:spPr>
          <a:xfrm>
            <a:off x="228600" y="685800"/>
            <a:ext cx="8915400" cy="6172200"/>
          </a:xfrm>
          <a:prstGeom prst="rect">
            <a:avLst/>
          </a:prstGeom>
        </p:spPr>
        <p:txBody>
          <a:bodyPr/>
          <a:lstStyle/>
          <a:p>
            <a:pPr>
              <a:buNone/>
            </a:pPr>
            <a:endParaRPr lang="en-US"/>
          </a:p>
          <a:p>
            <a:pPr>
              <a:buNone/>
            </a:pPr>
            <a:r>
              <a:rPr lang="en-US" i="1"/>
              <a:t>“</a:t>
            </a:r>
            <a:r>
              <a:rPr lang="en-US" i="1">
                <a:solidFill>
                  <a:srgbClr val="0000CC"/>
                </a:solidFill>
              </a:rPr>
              <a:t>What subset of all possible testcases has the highest probability of detecting the most errors?”</a:t>
            </a:r>
          </a:p>
          <a:p>
            <a:pPr>
              <a:buNone/>
            </a:pPr>
            <a:endParaRPr lang="en-US"/>
          </a:p>
          <a:p>
            <a:pPr marL="514350" indent="-514350">
              <a:buFont typeface="+mj-lt"/>
              <a:buAutoNum type="alphaLcParenR"/>
            </a:pPr>
            <a:r>
              <a:rPr lang="en-US">
                <a:solidFill>
                  <a:srgbClr val="008000"/>
                </a:solidFill>
                <a:effectLst>
                  <a:outerShdw blurRad="38100" dist="38100" dir="2700000" algn="tl">
                    <a:srgbClr val="000000">
                      <a:alpha val="43137"/>
                    </a:srgbClr>
                  </a:outerShdw>
                </a:effectLst>
              </a:rPr>
              <a:t>Thiết kế testcases từ usecases.</a:t>
            </a:r>
          </a:p>
          <a:p>
            <a:pPr marL="514350" indent="-514350">
              <a:buFont typeface="+mj-lt"/>
              <a:buAutoNum type="alphaLcParenR"/>
            </a:pPr>
            <a:r>
              <a:rPr lang="en-US">
                <a:solidFill>
                  <a:srgbClr val="008000"/>
                </a:solidFill>
                <a:effectLst>
                  <a:outerShdw blurRad="38100" dist="38100" dir="2700000" algn="tl">
                    <a:srgbClr val="000000">
                      <a:alpha val="43137"/>
                    </a:srgbClr>
                  </a:outerShdw>
                </a:effectLst>
              </a:rPr>
              <a:t>Thiết kế testcase trong white box test.</a:t>
            </a:r>
          </a:p>
          <a:p>
            <a:pPr marL="514350" indent="-514350">
              <a:buFont typeface="+mj-lt"/>
              <a:buAutoNum type="alphaLcParenR"/>
            </a:pPr>
            <a:r>
              <a:rPr lang="en-US">
                <a:solidFill>
                  <a:srgbClr val="008000"/>
                </a:solidFill>
                <a:effectLst>
                  <a:outerShdw blurRad="38100" dist="38100" dir="2700000" algn="tl">
                    <a:srgbClr val="000000">
                      <a:alpha val="43137"/>
                    </a:srgbClr>
                  </a:outerShdw>
                </a:effectLst>
              </a:rPr>
              <a:t>Thiết kế testcase trong black box test</a:t>
            </a:r>
            <a:r>
              <a:rPr lang="en-US" smtClean="0">
                <a:solidFill>
                  <a:srgbClr val="008000"/>
                </a:solidFill>
                <a:effectLst>
                  <a:outerShdw blurRad="38100" dist="38100" dir="2700000" algn="tl">
                    <a:srgbClr val="000000">
                      <a:alpha val="43137"/>
                    </a:srgbClr>
                  </a:outerShdw>
                </a:effectLst>
              </a:rPr>
              <a:t>.</a:t>
            </a:r>
            <a:endParaRPr lang="en-US">
              <a:solidFill>
                <a:srgbClr val="008000"/>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4"/>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Test-case</a:t>
            </a:r>
            <a:endParaRPr lang="en-US"/>
          </a:p>
        </p:txBody>
      </p:sp>
      <p:sp>
        <p:nvSpPr>
          <p:cNvPr id="3" name="Content Placeholder 2"/>
          <p:cNvSpPr>
            <a:spLocks noGrp="1"/>
          </p:cNvSpPr>
          <p:nvPr>
            <p:ph idx="1"/>
          </p:nvPr>
        </p:nvSpPr>
        <p:spPr>
          <a:xfrm>
            <a:off x="0" y="609600"/>
            <a:ext cx="9144000" cy="6248400"/>
          </a:xfrm>
        </p:spPr>
        <p:txBody>
          <a:bodyPr/>
          <a:lstStyle/>
          <a:p>
            <a:r>
              <a:rPr lang="en-US" smtClean="0"/>
              <a:t>Testcase là một tình huống kiểm thử để biết PM có lỗi không.</a:t>
            </a:r>
          </a:p>
          <a:p>
            <a:pPr lvl="1"/>
            <a:r>
              <a:rPr lang="en-US" smtClean="0"/>
              <a:t>testcase = (</a:t>
            </a:r>
            <a:r>
              <a:rPr lang="en-US" smtClean="0">
                <a:solidFill>
                  <a:srgbClr val="FF0000"/>
                </a:solidFill>
              </a:rPr>
              <a:t>inputs</a:t>
            </a:r>
            <a:r>
              <a:rPr lang="en-US" smtClean="0"/>
              <a:t>, condition, </a:t>
            </a:r>
            <a:r>
              <a:rPr lang="en-US" smtClean="0">
                <a:solidFill>
                  <a:srgbClr val="FF0000"/>
                </a:solidFill>
              </a:rPr>
              <a:t>expected outputs</a:t>
            </a:r>
            <a:r>
              <a:rPr lang="en-US" smtClean="0"/>
              <a:t>).</a:t>
            </a:r>
          </a:p>
          <a:p>
            <a:pPr lvl="1"/>
            <a:r>
              <a:rPr lang="en-US" smtClean="0"/>
              <a:t>Tình huống xử lý là vô hạn; testcase là hữu hạn !</a:t>
            </a:r>
          </a:p>
          <a:p>
            <a:r>
              <a:rPr lang="en-US" smtClean="0"/>
              <a:t>testcase được tạo ra từ sự hiểu biết về phần mềm:</a:t>
            </a:r>
          </a:p>
          <a:p>
            <a:pPr lvl="1"/>
            <a:r>
              <a:rPr lang="en-US" smtClean="0">
                <a:effectLst>
                  <a:outerShdw blurRad="38100" dist="38100" dir="2700000" algn="tl">
                    <a:srgbClr val="000000">
                      <a:alpha val="43137"/>
                    </a:srgbClr>
                  </a:outerShdw>
                </a:effectLst>
              </a:rPr>
              <a:t>Nhìn từ bên ngoài </a:t>
            </a:r>
            <a:r>
              <a:rPr lang="en-US" smtClean="0"/>
              <a:t>(black-box test): dựa trên đặc tả yêu cầu (functional &amp; non-functional)</a:t>
            </a:r>
          </a:p>
          <a:p>
            <a:pPr lvl="1"/>
            <a:r>
              <a:rPr lang="en-US" smtClean="0">
                <a:effectLst>
                  <a:outerShdw blurRad="38100" dist="38100" dir="2700000" algn="tl">
                    <a:srgbClr val="000000">
                      <a:alpha val="43137"/>
                    </a:srgbClr>
                  </a:outerShdw>
                </a:effectLst>
              </a:rPr>
              <a:t>Nhìn vào bên trong </a:t>
            </a:r>
            <a:r>
              <a:rPr lang="en-US" smtClean="0"/>
              <a:t>(white-box test): dựa trên đặc tả của thiết kế PM (trace, interface, algorithm,…)</a:t>
            </a:r>
          </a:p>
          <a:p>
            <a:r>
              <a:rPr lang="en-US" smtClean="0"/>
              <a:t>testcase được thực hiện thủ công hoặc tự động.</a:t>
            </a:r>
          </a:p>
          <a:p>
            <a:pPr lvl="1"/>
            <a:r>
              <a:rPr lang="en-US" smtClean="0"/>
              <a:t>testing automation là chuyên ngành </a:t>
            </a:r>
            <a:r>
              <a:rPr lang="en-US" smtClean="0">
                <a:solidFill>
                  <a:srgbClr val="FF0000"/>
                </a:solidFill>
              </a:rPr>
              <a:t>“HOT !!”</a:t>
            </a:r>
            <a:r>
              <a:rPr lang="en-US" smtClean="0"/>
              <a:t>.</a:t>
            </a:r>
          </a:p>
          <a:p>
            <a:pPr lvl="1"/>
            <a:r>
              <a:rPr lang="en-US" smtClean="0"/>
              <a:t>Có thể tự động hóa các testcase đang được làm thủ công hay không ?</a:t>
            </a:r>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609600"/>
          </a:xfrm>
          <a:prstGeom prst="rect">
            <a:avLst/>
          </a:prstGeom>
        </p:spPr>
        <p:txBody>
          <a:bodyPr/>
          <a:lstStyle/>
          <a:p>
            <a:r>
              <a:rPr lang="en-US">
                <a:solidFill>
                  <a:srgbClr val="008000"/>
                </a:solidFill>
                <a:effectLst>
                  <a:outerShdw blurRad="38100" dist="38100" dir="2700000" algn="tl">
                    <a:srgbClr val="000000">
                      <a:alpha val="43137"/>
                    </a:srgbClr>
                  </a:outerShdw>
                </a:effectLst>
              </a:rPr>
              <a:t>a) Thiết kế testcase từ usecase</a:t>
            </a:r>
          </a:p>
        </p:txBody>
      </p:sp>
      <p:grpSp>
        <p:nvGrpSpPr>
          <p:cNvPr id="5" name="Group 4"/>
          <p:cNvGrpSpPr/>
          <p:nvPr/>
        </p:nvGrpSpPr>
        <p:grpSpPr>
          <a:xfrm>
            <a:off x="457200" y="804848"/>
            <a:ext cx="8277248" cy="5157816"/>
            <a:chOff x="1585896" y="990600"/>
            <a:chExt cx="7804900" cy="5334000"/>
          </a:xfrm>
        </p:grpSpPr>
        <p:sp>
          <p:nvSpPr>
            <p:cNvPr id="6" name="Oval 5"/>
            <p:cNvSpPr/>
            <p:nvPr/>
          </p:nvSpPr>
          <p:spPr>
            <a:xfrm>
              <a:off x="5567368" y="2071680"/>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933952" y="3429000"/>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67368" y="3157536"/>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200784" y="3338512"/>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62488" y="4243392"/>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86392" y="4067192"/>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2248" y="4243392"/>
              <a:ext cx="180976" cy="180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10048" y="4881584"/>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843464" y="4967296"/>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029072" y="5600712"/>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81512" y="5872176"/>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43464" y="5600712"/>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95904" y="5872176"/>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24688" y="5962664"/>
              <a:ext cx="180976" cy="180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86640" y="5600712"/>
              <a:ext cx="180976" cy="180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386392" y="4786320"/>
              <a:ext cx="180976" cy="1809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6" idx="3"/>
              <a:endCxn id="7" idx="0"/>
            </p:cNvCxnSpPr>
            <p:nvPr/>
          </p:nvCxnSpPr>
          <p:spPr>
            <a:xfrm rot="5400000">
              <a:off x="4707733" y="2542861"/>
              <a:ext cx="1202847" cy="569431"/>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4"/>
              <a:endCxn id="8" idx="0"/>
            </p:cNvCxnSpPr>
            <p:nvPr/>
          </p:nvCxnSpPr>
          <p:spPr>
            <a:xfrm rot="5400000">
              <a:off x="5205416" y="2705096"/>
              <a:ext cx="904880"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5"/>
              <a:endCxn id="9" idx="1"/>
            </p:cNvCxnSpPr>
            <p:nvPr/>
          </p:nvCxnSpPr>
          <p:spPr>
            <a:xfrm rot="16200000" flipH="1">
              <a:off x="5405133" y="2542861"/>
              <a:ext cx="1138862" cy="50544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10" idx="0"/>
            </p:cNvCxnSpPr>
            <p:nvPr/>
          </p:nvCxnSpPr>
          <p:spPr>
            <a:xfrm rot="5400000">
              <a:off x="4526757" y="3809693"/>
              <a:ext cx="659919" cy="20747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4"/>
              <a:endCxn id="11" idx="0"/>
            </p:cNvCxnSpPr>
            <p:nvPr/>
          </p:nvCxnSpPr>
          <p:spPr>
            <a:xfrm rot="16200000" flipH="1">
              <a:off x="5022052" y="3612364"/>
              <a:ext cx="457216" cy="45244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4"/>
              <a:endCxn id="12" idx="0"/>
            </p:cNvCxnSpPr>
            <p:nvPr/>
          </p:nvCxnSpPr>
          <p:spPr>
            <a:xfrm rot="16200000" flipH="1">
              <a:off x="6065052" y="3745708"/>
              <a:ext cx="723904" cy="27146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5"/>
              <a:endCxn id="20" idx="0"/>
            </p:cNvCxnSpPr>
            <p:nvPr/>
          </p:nvCxnSpPr>
          <p:spPr>
            <a:xfrm rot="16200000" flipH="1">
              <a:off x="6400501" y="4624084"/>
              <a:ext cx="1202847" cy="750407"/>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4"/>
              <a:endCxn id="19" idx="0"/>
            </p:cNvCxnSpPr>
            <p:nvPr/>
          </p:nvCxnSpPr>
          <p:spPr>
            <a:xfrm rot="16200000" flipH="1">
              <a:off x="6019808" y="4967296"/>
              <a:ext cx="1538296" cy="452440"/>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3" idx="0"/>
            </p:cNvCxnSpPr>
            <p:nvPr/>
          </p:nvCxnSpPr>
          <p:spPr>
            <a:xfrm rot="5400000">
              <a:off x="4252905" y="4445497"/>
              <a:ext cx="483719" cy="388455"/>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4" idx="0"/>
            </p:cNvCxnSpPr>
            <p:nvPr/>
          </p:nvCxnSpPr>
          <p:spPr>
            <a:xfrm rot="16200000" flipH="1">
              <a:off x="4572000" y="4605344"/>
              <a:ext cx="542928" cy="1809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21" idx="0"/>
            </p:cNvCxnSpPr>
            <p:nvPr/>
          </p:nvCxnSpPr>
          <p:spPr>
            <a:xfrm rot="16200000" flipH="1">
              <a:off x="4952693" y="4262132"/>
              <a:ext cx="388455" cy="65991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2"/>
              <a:endCxn id="15" idx="7"/>
            </p:cNvCxnSpPr>
            <p:nvPr/>
          </p:nvCxnSpPr>
          <p:spPr>
            <a:xfrm rot="10800000" flipV="1">
              <a:off x="4183546" y="5057783"/>
              <a:ext cx="659919" cy="569431"/>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3"/>
              <a:endCxn id="16" idx="0"/>
            </p:cNvCxnSpPr>
            <p:nvPr/>
          </p:nvCxnSpPr>
          <p:spPr>
            <a:xfrm rot="5400000">
              <a:off x="4345781" y="5347989"/>
              <a:ext cx="750407" cy="297967"/>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4" idx="4"/>
              <a:endCxn id="17" idx="0"/>
            </p:cNvCxnSpPr>
            <p:nvPr/>
          </p:nvCxnSpPr>
          <p:spPr>
            <a:xfrm rot="5400000">
              <a:off x="4707732" y="5374492"/>
              <a:ext cx="452440"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5"/>
              <a:endCxn id="18" idx="0"/>
            </p:cNvCxnSpPr>
            <p:nvPr/>
          </p:nvCxnSpPr>
          <p:spPr>
            <a:xfrm rot="16200000" flipH="1">
              <a:off x="4816961" y="5302744"/>
              <a:ext cx="750407" cy="388455"/>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nvGrpSpPr>
            <p:cNvPr id="37" name="Group 81"/>
            <p:cNvGrpSpPr/>
            <p:nvPr/>
          </p:nvGrpSpPr>
          <p:grpSpPr>
            <a:xfrm>
              <a:off x="3200400" y="990600"/>
              <a:ext cx="5140037" cy="5334000"/>
              <a:chOff x="3200400" y="990600"/>
              <a:chExt cx="5140037" cy="5334000"/>
            </a:xfrm>
          </p:grpSpPr>
          <p:grpSp>
            <p:nvGrpSpPr>
              <p:cNvPr id="44" name="Group 13"/>
              <p:cNvGrpSpPr/>
              <p:nvPr/>
            </p:nvGrpSpPr>
            <p:grpSpPr>
              <a:xfrm>
                <a:off x="3200400" y="990600"/>
                <a:ext cx="5140037" cy="5334000"/>
                <a:chOff x="3200400" y="990600"/>
                <a:chExt cx="5140037" cy="5334000"/>
              </a:xfrm>
            </p:grpSpPr>
            <p:sp>
              <p:nvSpPr>
                <p:cNvPr id="46" name="Isosceles Triangle 45"/>
                <p:cNvSpPr/>
                <p:nvPr/>
              </p:nvSpPr>
              <p:spPr>
                <a:xfrm>
                  <a:off x="3200400" y="990600"/>
                  <a:ext cx="4876800" cy="5334000"/>
                </a:xfrm>
                <a:prstGeom prst="triangle">
                  <a:avLst>
                    <a:gd name="adj" fmla="val 50000"/>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5657850" y="1016000"/>
                  <a:ext cx="2682587" cy="5308600"/>
                </a:xfrm>
                <a:custGeom>
                  <a:avLst/>
                  <a:gdLst>
                    <a:gd name="connsiteX0" fmla="*/ 0 w 2687781"/>
                    <a:gd name="connsiteY0" fmla="*/ 0 h 5361709"/>
                    <a:gd name="connsiteX1" fmla="*/ 2424545 w 2687781"/>
                    <a:gd name="connsiteY1" fmla="*/ 5361709 h 5361709"/>
                    <a:gd name="connsiteX2" fmla="*/ 2687781 w 2687781"/>
                    <a:gd name="connsiteY2" fmla="*/ 4281055 h 5361709"/>
                    <a:gd name="connsiteX3" fmla="*/ 0 w 2687781"/>
                    <a:gd name="connsiteY3" fmla="*/ 0 h 5361709"/>
                  </a:gdLst>
                  <a:ahLst/>
                  <a:cxnLst>
                    <a:cxn ang="0">
                      <a:pos x="connsiteX0" y="connsiteY0"/>
                    </a:cxn>
                    <a:cxn ang="0">
                      <a:pos x="connsiteX1" y="connsiteY1"/>
                    </a:cxn>
                    <a:cxn ang="0">
                      <a:pos x="connsiteX2" y="connsiteY2"/>
                    </a:cxn>
                    <a:cxn ang="0">
                      <a:pos x="connsiteX3" y="connsiteY3"/>
                    </a:cxn>
                  </a:cxnLst>
                  <a:rect l="l" t="t" r="r" b="b"/>
                  <a:pathLst>
                    <a:path w="2687781" h="5361709">
                      <a:moveTo>
                        <a:pt x="0" y="0"/>
                      </a:moveTo>
                      <a:lnTo>
                        <a:pt x="2424545" y="5361709"/>
                      </a:lnTo>
                      <a:lnTo>
                        <a:pt x="2687781" y="4281055"/>
                      </a:lnTo>
                      <a:lnTo>
                        <a:pt x="0" y="0"/>
                      </a:lnTo>
                      <a:close/>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4738255" y="2576945"/>
                  <a:ext cx="1925781" cy="415637"/>
                </a:xfrm>
                <a:custGeom>
                  <a:avLst/>
                  <a:gdLst>
                    <a:gd name="connsiteX0" fmla="*/ 0 w 1925781"/>
                    <a:gd name="connsiteY0" fmla="*/ 401782 h 415637"/>
                    <a:gd name="connsiteX1" fmla="*/ 1828800 w 1925781"/>
                    <a:gd name="connsiteY1" fmla="*/ 415637 h 415637"/>
                    <a:gd name="connsiteX2" fmla="*/ 1925781 w 1925781"/>
                    <a:gd name="connsiteY2" fmla="*/ 0 h 415637"/>
                  </a:gdLst>
                  <a:ahLst/>
                  <a:cxnLst>
                    <a:cxn ang="0">
                      <a:pos x="connsiteX0" y="connsiteY0"/>
                    </a:cxn>
                    <a:cxn ang="0">
                      <a:pos x="connsiteX1" y="connsiteY1"/>
                    </a:cxn>
                    <a:cxn ang="0">
                      <a:pos x="connsiteX2" y="connsiteY2"/>
                    </a:cxn>
                  </a:cxnLst>
                  <a:rect l="l" t="t" r="r" b="b"/>
                  <a:pathLst>
                    <a:path w="1925781" h="415637">
                      <a:moveTo>
                        <a:pt x="0" y="401782"/>
                      </a:moveTo>
                      <a:lnTo>
                        <a:pt x="1828800" y="415637"/>
                      </a:lnTo>
                      <a:lnTo>
                        <a:pt x="1925781" y="0"/>
                      </a:lnTo>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4364182" y="3255818"/>
                  <a:ext cx="2743200" cy="526473"/>
                </a:xfrm>
                <a:custGeom>
                  <a:avLst/>
                  <a:gdLst>
                    <a:gd name="connsiteX0" fmla="*/ 0 w 2743200"/>
                    <a:gd name="connsiteY0" fmla="*/ 526473 h 526473"/>
                    <a:gd name="connsiteX1" fmla="*/ 2576945 w 2743200"/>
                    <a:gd name="connsiteY1" fmla="*/ 526473 h 526473"/>
                    <a:gd name="connsiteX2" fmla="*/ 2743200 w 2743200"/>
                    <a:gd name="connsiteY2" fmla="*/ 0 h 526473"/>
                  </a:gdLst>
                  <a:ahLst/>
                  <a:cxnLst>
                    <a:cxn ang="0">
                      <a:pos x="connsiteX0" y="connsiteY0"/>
                    </a:cxn>
                    <a:cxn ang="0">
                      <a:pos x="connsiteX1" y="connsiteY1"/>
                    </a:cxn>
                    <a:cxn ang="0">
                      <a:pos x="connsiteX2" y="connsiteY2"/>
                    </a:cxn>
                  </a:cxnLst>
                  <a:rect l="l" t="t" r="r" b="b"/>
                  <a:pathLst>
                    <a:path w="2743200" h="526473">
                      <a:moveTo>
                        <a:pt x="0" y="526473"/>
                      </a:moveTo>
                      <a:lnTo>
                        <a:pt x="2576945" y="526473"/>
                      </a:lnTo>
                      <a:lnTo>
                        <a:pt x="2743200" y="0"/>
                      </a:lnTo>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3948545" y="3893127"/>
                  <a:ext cx="3560619" cy="720437"/>
                </a:xfrm>
                <a:custGeom>
                  <a:avLst/>
                  <a:gdLst>
                    <a:gd name="connsiteX0" fmla="*/ 0 w 3560619"/>
                    <a:gd name="connsiteY0" fmla="*/ 706582 h 720437"/>
                    <a:gd name="connsiteX1" fmla="*/ 3352800 w 3560619"/>
                    <a:gd name="connsiteY1" fmla="*/ 720437 h 720437"/>
                    <a:gd name="connsiteX2" fmla="*/ 3560619 w 3560619"/>
                    <a:gd name="connsiteY2" fmla="*/ 0 h 720437"/>
                  </a:gdLst>
                  <a:ahLst/>
                  <a:cxnLst>
                    <a:cxn ang="0">
                      <a:pos x="connsiteX0" y="connsiteY0"/>
                    </a:cxn>
                    <a:cxn ang="0">
                      <a:pos x="connsiteX1" y="connsiteY1"/>
                    </a:cxn>
                    <a:cxn ang="0">
                      <a:pos x="connsiteX2" y="connsiteY2"/>
                    </a:cxn>
                  </a:cxnLst>
                  <a:rect l="l" t="t" r="r" b="b"/>
                  <a:pathLst>
                    <a:path w="3560619" h="720437">
                      <a:moveTo>
                        <a:pt x="0" y="706582"/>
                      </a:moveTo>
                      <a:lnTo>
                        <a:pt x="3352800" y="720437"/>
                      </a:lnTo>
                      <a:lnTo>
                        <a:pt x="3560619" y="0"/>
                      </a:lnTo>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3616036" y="4585855"/>
                  <a:ext cx="4322619" cy="803563"/>
                </a:xfrm>
                <a:custGeom>
                  <a:avLst/>
                  <a:gdLst>
                    <a:gd name="connsiteX0" fmla="*/ 0 w 4322619"/>
                    <a:gd name="connsiteY0" fmla="*/ 775854 h 803563"/>
                    <a:gd name="connsiteX1" fmla="*/ 4045528 w 4322619"/>
                    <a:gd name="connsiteY1" fmla="*/ 803563 h 803563"/>
                    <a:gd name="connsiteX2" fmla="*/ 4322619 w 4322619"/>
                    <a:gd name="connsiteY2" fmla="*/ 0 h 803563"/>
                  </a:gdLst>
                  <a:ahLst/>
                  <a:cxnLst>
                    <a:cxn ang="0">
                      <a:pos x="connsiteX0" y="connsiteY0"/>
                    </a:cxn>
                    <a:cxn ang="0">
                      <a:pos x="connsiteX1" y="connsiteY1"/>
                    </a:cxn>
                    <a:cxn ang="0">
                      <a:pos x="connsiteX2" y="connsiteY2"/>
                    </a:cxn>
                  </a:cxnLst>
                  <a:rect l="l" t="t" r="r" b="b"/>
                  <a:pathLst>
                    <a:path w="4322619" h="803563">
                      <a:moveTo>
                        <a:pt x="0" y="775854"/>
                      </a:moveTo>
                      <a:lnTo>
                        <a:pt x="4045528" y="803563"/>
                      </a:lnTo>
                      <a:lnTo>
                        <a:pt x="4322619" y="0"/>
                      </a:lnTo>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5" name="Straight Connector 44"/>
              <p:cNvCxnSpPr/>
              <p:nvPr/>
            </p:nvCxnSpPr>
            <p:spPr>
              <a:xfrm rot="16200000" flipH="1">
                <a:off x="5047951" y="4762809"/>
                <a:ext cx="2533648" cy="589932"/>
              </a:xfrm>
              <a:prstGeom prst="line">
                <a:avLst/>
              </a:prstGeom>
              <a:ln w="28575">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1944742" y="1895480"/>
              <a:ext cx="2992870" cy="477435"/>
            </a:xfrm>
            <a:prstGeom prst="rect">
              <a:avLst/>
            </a:prstGeom>
            <a:noFill/>
          </p:spPr>
          <p:txBody>
            <a:bodyPr wrap="none" rtlCol="0">
              <a:spAutoFit/>
            </a:bodyPr>
            <a:lstStyle/>
            <a:p>
              <a:r>
                <a:rPr lang="en-US" sz="2400">
                  <a:latin typeface="Arial Unicode MS" pitchFamily="34" charset="-128"/>
                  <a:ea typeface="Arial Unicode MS" pitchFamily="34" charset="-128"/>
                  <a:cs typeface="Arial Unicode MS" pitchFamily="34" charset="-128"/>
                </a:rPr>
                <a:t>Stakeholders’ Needs</a:t>
              </a:r>
            </a:p>
          </p:txBody>
        </p:sp>
        <p:sp>
          <p:nvSpPr>
            <p:cNvPr id="39" name="TextBox 38"/>
            <p:cNvSpPr txBox="1"/>
            <p:nvPr/>
          </p:nvSpPr>
          <p:spPr>
            <a:xfrm>
              <a:off x="1947848" y="3067048"/>
              <a:ext cx="2545890" cy="461665"/>
            </a:xfrm>
            <a:prstGeom prst="rect">
              <a:avLst/>
            </a:prstGeom>
            <a:noFill/>
          </p:spPr>
          <p:txBody>
            <a:bodyPr wrap="none" rtlCol="0">
              <a:spAutoFit/>
            </a:bodyPr>
            <a:lstStyle/>
            <a:p>
              <a:r>
                <a:rPr lang="en-US" sz="2400">
                  <a:latin typeface="Arial Unicode MS" pitchFamily="34" charset="-128"/>
                  <a:ea typeface="Arial Unicode MS" pitchFamily="34" charset="-128"/>
                  <a:cs typeface="Arial Unicode MS" pitchFamily="34" charset="-128"/>
                </a:rPr>
                <a:t>Product Features</a:t>
              </a:r>
            </a:p>
          </p:txBody>
        </p:sp>
        <p:sp>
          <p:nvSpPr>
            <p:cNvPr id="40" name="TextBox 39"/>
            <p:cNvSpPr txBox="1"/>
            <p:nvPr/>
          </p:nvSpPr>
          <p:spPr>
            <a:xfrm>
              <a:off x="2490776" y="3881440"/>
              <a:ext cx="1608636" cy="477435"/>
            </a:xfrm>
            <a:prstGeom prst="rect">
              <a:avLst/>
            </a:prstGeom>
            <a:noFill/>
          </p:spPr>
          <p:txBody>
            <a:bodyPr wrap="none" rtlCol="0">
              <a:spAutoFit/>
            </a:bodyPr>
            <a:lstStyle/>
            <a:p>
              <a:r>
                <a:rPr lang="en-US" sz="2400" b="1" u="sng">
                  <a:solidFill>
                    <a:srgbClr val="FF0000"/>
                  </a:solidFill>
                  <a:latin typeface="Arial Unicode MS" pitchFamily="34" charset="-128"/>
                  <a:ea typeface="Arial Unicode MS" pitchFamily="34" charset="-128"/>
                  <a:cs typeface="Arial Unicode MS" pitchFamily="34" charset="-128"/>
                </a:rPr>
                <a:t>Use cases</a:t>
              </a:r>
            </a:p>
          </p:txBody>
        </p:sp>
        <p:sp>
          <p:nvSpPr>
            <p:cNvPr id="41" name="TextBox 40"/>
            <p:cNvSpPr txBox="1"/>
            <p:nvPr/>
          </p:nvSpPr>
          <p:spPr>
            <a:xfrm>
              <a:off x="7133447" y="3881440"/>
              <a:ext cx="2257349" cy="461665"/>
            </a:xfrm>
            <a:prstGeom prst="rect">
              <a:avLst/>
            </a:prstGeom>
            <a:noFill/>
          </p:spPr>
          <p:txBody>
            <a:bodyPr wrap="none" rtlCol="0">
              <a:spAutoFit/>
            </a:bodyPr>
            <a:lstStyle/>
            <a:p>
              <a:r>
                <a:rPr lang="en-US" sz="2400">
                  <a:latin typeface="Arial Unicode MS" pitchFamily="34" charset="-128"/>
                  <a:ea typeface="Arial Unicode MS" pitchFamily="34" charset="-128"/>
                  <a:cs typeface="Arial Unicode MS" pitchFamily="34" charset="-128"/>
                </a:rPr>
                <a:t>Supplementary</a:t>
              </a:r>
            </a:p>
          </p:txBody>
        </p:sp>
        <p:sp>
          <p:nvSpPr>
            <p:cNvPr id="42" name="TextBox 41"/>
            <p:cNvSpPr txBox="1"/>
            <p:nvPr/>
          </p:nvSpPr>
          <p:spPr>
            <a:xfrm>
              <a:off x="2128824" y="4492418"/>
              <a:ext cx="1466483" cy="859383"/>
            </a:xfrm>
            <a:prstGeom prst="rect">
              <a:avLst/>
            </a:prstGeom>
            <a:noFill/>
          </p:spPr>
          <p:txBody>
            <a:bodyPr wrap="none" rtlCol="0">
              <a:spAutoFit/>
            </a:bodyPr>
            <a:lstStyle/>
            <a:p>
              <a:r>
                <a:rPr lang="en-US" sz="2400" smtClean="0">
                  <a:latin typeface="Arial Unicode MS" pitchFamily="34" charset="-128"/>
                  <a:ea typeface="Arial Unicode MS" pitchFamily="34" charset="-128"/>
                  <a:cs typeface="Arial Unicode MS" pitchFamily="34" charset="-128"/>
                </a:rPr>
                <a:t>Scenarios</a:t>
              </a:r>
            </a:p>
            <a:p>
              <a:r>
                <a:rPr lang="en-US" sz="2400" smtClean="0">
                  <a:latin typeface="Arial Unicode MS" pitchFamily="34" charset="-128"/>
                  <a:ea typeface="Arial Unicode MS" pitchFamily="34" charset="-128"/>
                  <a:cs typeface="Arial Unicode MS" pitchFamily="34" charset="-128"/>
                </a:rPr>
                <a:t>(flows)</a:t>
              </a:r>
              <a:endParaRPr lang="en-US" sz="2400">
                <a:latin typeface="Arial Unicode MS" pitchFamily="34" charset="-128"/>
                <a:ea typeface="Arial Unicode MS" pitchFamily="34" charset="-128"/>
                <a:cs typeface="Arial Unicode MS" pitchFamily="34" charset="-128"/>
              </a:endParaRPr>
            </a:p>
          </p:txBody>
        </p:sp>
        <p:sp>
          <p:nvSpPr>
            <p:cNvPr id="43" name="TextBox 42"/>
            <p:cNvSpPr txBox="1"/>
            <p:nvPr/>
          </p:nvSpPr>
          <p:spPr>
            <a:xfrm>
              <a:off x="1585896" y="5510224"/>
              <a:ext cx="1726240" cy="477435"/>
            </a:xfrm>
            <a:prstGeom prst="rect">
              <a:avLst/>
            </a:prstGeom>
            <a:noFill/>
          </p:spPr>
          <p:txBody>
            <a:bodyPr wrap="none" rtlCol="0">
              <a:spAutoFit/>
            </a:bodyPr>
            <a:lstStyle/>
            <a:p>
              <a:r>
                <a:rPr lang="en-US" sz="2400" b="1" u="sng">
                  <a:solidFill>
                    <a:srgbClr val="FF0000"/>
                  </a:solidFill>
                  <a:latin typeface="Arial Unicode MS" pitchFamily="34" charset="-128"/>
                  <a:ea typeface="Arial Unicode MS" pitchFamily="34" charset="-128"/>
                  <a:cs typeface="Arial Unicode MS" pitchFamily="34" charset="-128"/>
                </a:rPr>
                <a:t>Test Cases</a:t>
              </a:r>
            </a:p>
          </p:txBody>
        </p:sp>
      </p:grpSp>
      <p:sp>
        <p:nvSpPr>
          <p:cNvPr id="52" name="Rectangle 51"/>
          <p:cNvSpPr/>
          <p:nvPr/>
        </p:nvSpPr>
        <p:spPr>
          <a:xfrm>
            <a:off x="457200" y="6096000"/>
            <a:ext cx="4570482" cy="369332"/>
          </a:xfrm>
          <a:prstGeom prst="rect">
            <a:avLst/>
          </a:prstGeom>
        </p:spPr>
        <p:txBody>
          <a:bodyPr wrap="none">
            <a:spAutoFit/>
          </a:bodyPr>
          <a:lstStyle/>
          <a:p>
            <a:r>
              <a:rPr lang="en-US" b="1">
                <a:solidFill>
                  <a:srgbClr val="FF0000"/>
                </a:solidFill>
                <a:latin typeface="Arial Unicode MS" pitchFamily="34" charset="-128"/>
                <a:ea typeface="Arial Unicode MS" pitchFamily="34" charset="-128"/>
                <a:cs typeface="Arial Unicode MS" pitchFamily="34" charset="-128"/>
              </a:rPr>
              <a:t>Traceability from Use Cases to Test Cases</a:t>
            </a:r>
          </a:p>
        </p:txBody>
      </p:sp>
      <p:sp>
        <p:nvSpPr>
          <p:cNvPr id="53" name="Rectangle 52"/>
          <p:cNvSpPr/>
          <p:nvPr/>
        </p:nvSpPr>
        <p:spPr>
          <a:xfrm>
            <a:off x="457200" y="6367464"/>
            <a:ext cx="6924688" cy="369332"/>
          </a:xfrm>
          <a:prstGeom prst="rect">
            <a:avLst/>
          </a:prstGeom>
        </p:spPr>
        <p:txBody>
          <a:bodyPr wrap="square">
            <a:spAutoFit/>
          </a:bodyPr>
          <a:lstStyle/>
          <a:p>
            <a:r>
              <a:rPr lang="en-US">
                <a:latin typeface="Arial Unicode MS" pitchFamily="34" charset="-128"/>
                <a:ea typeface="Arial Unicode MS" pitchFamily="34" charset="-128"/>
                <a:cs typeface="Arial Unicode MS" pitchFamily="34" charset="-128"/>
              </a:rPr>
              <a:t>https://www.ibm.com/developerworks/rational/library/04/r-3217/</a:t>
            </a:r>
          </a:p>
        </p:txBody>
      </p:sp>
      <p:sp>
        <p:nvSpPr>
          <p:cNvPr id="54" name="Slide Number Placeholder 53"/>
          <p:cNvSpPr>
            <a:spLocks noGrp="1"/>
          </p:cNvSpPr>
          <p:nvPr>
            <p:ph type="sldNum" sz="quarter" idx="4"/>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smtClean="0"/>
              <a:t>Usecase</a:t>
            </a:r>
            <a:endParaRPr lang="en-US"/>
          </a:p>
        </p:txBody>
      </p:sp>
      <p:pic>
        <p:nvPicPr>
          <p:cNvPr id="1026" name="Picture 2" descr="Diagram described in caption."/>
          <p:cNvPicPr>
            <a:picLocks noChangeAspect="1" noChangeArrowheads="1"/>
          </p:cNvPicPr>
          <p:nvPr/>
        </p:nvPicPr>
        <p:blipFill>
          <a:blip r:embed="rId3">
            <a:lum bright="-20000" contrast="30000"/>
          </a:blip>
          <a:srcRect/>
          <a:stretch>
            <a:fillRect/>
          </a:stretch>
        </p:blipFill>
        <p:spPr bwMode="auto">
          <a:xfrm>
            <a:off x="304800" y="990599"/>
            <a:ext cx="5270750" cy="4505135"/>
          </a:xfrm>
          <a:prstGeom prst="rect">
            <a:avLst/>
          </a:prstGeom>
          <a:noFill/>
        </p:spPr>
      </p:pic>
      <p:sp>
        <p:nvSpPr>
          <p:cNvPr id="6" name="TextBox 5"/>
          <p:cNvSpPr txBox="1"/>
          <p:nvPr/>
        </p:nvSpPr>
        <p:spPr>
          <a:xfrm>
            <a:off x="5715000" y="762001"/>
            <a:ext cx="3429000" cy="5262979"/>
          </a:xfrm>
          <a:prstGeom prst="rect">
            <a:avLst/>
          </a:prstGeom>
          <a:noFill/>
        </p:spPr>
        <p:txBody>
          <a:bodyPr wrap="square" rtlCol="0">
            <a:spAutoFit/>
          </a:bodyPr>
          <a:lstStyle/>
          <a:p>
            <a:r>
              <a:rPr lang="en-US" sz="2400">
                <a:latin typeface="Arial Unicode MS" pitchFamily="34" charset="-128"/>
                <a:ea typeface="Arial Unicode MS" pitchFamily="34" charset="-128"/>
                <a:cs typeface="Arial Unicode MS" pitchFamily="34" charset="-128"/>
              </a:rPr>
              <a:t>Usecase diễn tả tương tác giữa PM với các actors tùy theo tình huống sử dụng PM.</a:t>
            </a:r>
          </a:p>
          <a:p>
            <a:endParaRPr lang="en-US" sz="2400">
              <a:latin typeface="Arial Unicode MS" pitchFamily="34" charset="-128"/>
              <a:ea typeface="Arial Unicode MS" pitchFamily="34" charset="-128"/>
              <a:cs typeface="Arial Unicode MS" pitchFamily="34" charset="-128"/>
            </a:endParaRPr>
          </a:p>
          <a:p>
            <a:r>
              <a:rPr lang="en-US" sz="2400">
                <a:latin typeface="Arial Unicode MS" pitchFamily="34" charset="-128"/>
                <a:ea typeface="Arial Unicode MS" pitchFamily="34" charset="-128"/>
                <a:cs typeface="Arial Unicode MS" pitchFamily="34" charset="-128"/>
              </a:rPr>
              <a:t>Diễn biến của tương tác thể hiện trong dòng xử lý chính (main flow) và các ngoại lệ (alternative flows)</a:t>
            </a:r>
          </a:p>
          <a:p>
            <a:endParaRPr lang="en-US" sz="2400">
              <a:latin typeface="Arial Unicode MS" pitchFamily="34" charset="-128"/>
              <a:ea typeface="Arial Unicode MS" pitchFamily="34" charset="-128"/>
              <a:cs typeface="Arial Unicode MS" pitchFamily="34" charset="-128"/>
            </a:endParaRPr>
          </a:p>
          <a:p>
            <a:r>
              <a:rPr lang="en-US" sz="2400">
                <a:latin typeface="Arial Unicode MS" pitchFamily="34" charset="-128"/>
                <a:ea typeface="Arial Unicode MS" pitchFamily="34" charset="-128"/>
                <a:cs typeface="Arial Unicode MS" pitchFamily="34" charset="-128"/>
              </a:rPr>
              <a:t>Mỗi dòng xử lý là một </a:t>
            </a:r>
            <a:r>
              <a:rPr lang="en-US" sz="2400" smtClean="0">
                <a:latin typeface="Arial Unicode MS" pitchFamily="34" charset="-128"/>
                <a:ea typeface="Arial Unicode MS" pitchFamily="34" charset="-128"/>
                <a:cs typeface="Arial Unicode MS" pitchFamily="34" charset="-128"/>
              </a:rPr>
              <a:t>Scenario/flow </a:t>
            </a:r>
            <a:r>
              <a:rPr lang="en-US" sz="2400">
                <a:latin typeface="Arial Unicode MS" pitchFamily="34" charset="-128"/>
                <a:ea typeface="Arial Unicode MS" pitchFamily="34" charset="-128"/>
                <a:cs typeface="Arial Unicode MS" pitchFamily="34" charset="-128"/>
              </a:rPr>
              <a:t>trong lược đồ usecase</a:t>
            </a:r>
          </a:p>
        </p:txBody>
      </p:sp>
      <p:sp>
        <p:nvSpPr>
          <p:cNvPr id="7" name="Slide Number Placeholder 6"/>
          <p:cNvSpPr>
            <a:spLocks noGrp="1"/>
          </p:cNvSpPr>
          <p:nvPr>
            <p:ph type="sldNum" sz="quarter" idx="4"/>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Testcase từ usecase</a:t>
            </a:r>
            <a:endParaRPr lang="en-US"/>
          </a:p>
        </p:txBody>
      </p:sp>
      <p:sp>
        <p:nvSpPr>
          <p:cNvPr id="3" name="Content Placeholder 2"/>
          <p:cNvSpPr>
            <a:spLocks noGrp="1"/>
          </p:cNvSpPr>
          <p:nvPr>
            <p:ph idx="1"/>
          </p:nvPr>
        </p:nvSpPr>
        <p:spPr>
          <a:xfrm>
            <a:off x="0" y="4800600"/>
            <a:ext cx="9144000" cy="2057400"/>
          </a:xfrm>
        </p:spPr>
        <p:txBody>
          <a:bodyPr/>
          <a:lstStyle/>
          <a:p>
            <a:r>
              <a:rPr lang="en-US" smtClean="0"/>
              <a:t>Testcases được phát triển từ main-flow &amp; alternatives</a:t>
            </a:r>
          </a:p>
          <a:p>
            <a:r>
              <a:rPr lang="en-US" smtClean="0">
                <a:solidFill>
                  <a:srgbClr val="0000CC"/>
                </a:solidFill>
                <a:effectLst>
                  <a:outerShdw blurRad="38100" dist="38100" dir="2700000" algn="tl">
                    <a:srgbClr val="000000">
                      <a:alpha val="43137"/>
                    </a:srgbClr>
                  </a:outerShdw>
                </a:effectLst>
              </a:rPr>
              <a:t>Positive</a:t>
            </a:r>
            <a:r>
              <a:rPr lang="en-US" smtClean="0"/>
              <a:t> testcases : </a:t>
            </a:r>
            <a:r>
              <a:rPr lang="en-US" u="sng" smtClean="0">
                <a:solidFill>
                  <a:srgbClr val="FF0000"/>
                </a:solidFill>
              </a:rPr>
              <a:t>valid</a:t>
            </a:r>
            <a:r>
              <a:rPr lang="en-US" smtClean="0"/>
              <a:t> inputs (expected “kết quả”)</a:t>
            </a:r>
          </a:p>
          <a:p>
            <a:r>
              <a:rPr lang="en-US" smtClean="0">
                <a:solidFill>
                  <a:srgbClr val="FF0000"/>
                </a:solidFill>
                <a:effectLst>
                  <a:outerShdw blurRad="38100" dist="38100" dir="2700000" algn="tl">
                    <a:srgbClr val="000000">
                      <a:alpha val="43137"/>
                    </a:srgbClr>
                  </a:outerShdw>
                </a:effectLst>
              </a:rPr>
              <a:t>Negative</a:t>
            </a:r>
            <a:r>
              <a:rPr lang="en-US" smtClean="0"/>
              <a:t> testcases : </a:t>
            </a:r>
            <a:r>
              <a:rPr lang="en-US" u="sng" smtClean="0">
                <a:solidFill>
                  <a:srgbClr val="FF0000"/>
                </a:solidFill>
              </a:rPr>
              <a:t>invalid</a:t>
            </a:r>
            <a:r>
              <a:rPr lang="en-US" smtClean="0"/>
              <a:t> inputs (expected “từ chối”)</a:t>
            </a:r>
            <a:endParaRPr lang="en-US"/>
          </a:p>
        </p:txBody>
      </p:sp>
      <p:sp>
        <p:nvSpPr>
          <p:cNvPr id="31" name="Slide Number Placeholder 30"/>
          <p:cNvSpPr>
            <a:spLocks noGrp="1"/>
          </p:cNvSpPr>
          <p:nvPr>
            <p:ph type="sldNum" sz="quarter" idx="4"/>
          </p:nvPr>
        </p:nvSpPr>
        <p:spPr/>
        <p:txBody>
          <a:bodyPr/>
          <a:lstStyle/>
          <a:p>
            <a:fld id="{B6F15528-21DE-4FAA-801E-634DDDAF4B2B}" type="slidenum">
              <a:rPr lang="en-US" smtClean="0"/>
              <a:pPr/>
              <a:t>39</a:t>
            </a:fld>
            <a:endParaRPr lang="en-US"/>
          </a:p>
        </p:txBody>
      </p:sp>
      <p:grpSp>
        <p:nvGrpSpPr>
          <p:cNvPr id="33" name="Group 32"/>
          <p:cNvGrpSpPr/>
          <p:nvPr/>
        </p:nvGrpSpPr>
        <p:grpSpPr>
          <a:xfrm>
            <a:off x="457200" y="710625"/>
            <a:ext cx="8153400" cy="3785175"/>
            <a:chOff x="457200" y="710625"/>
            <a:chExt cx="8153400" cy="3785175"/>
          </a:xfrm>
        </p:grpSpPr>
        <p:sp>
          <p:nvSpPr>
            <p:cNvPr id="10" name="Oval 9"/>
            <p:cNvSpPr/>
            <p:nvPr/>
          </p:nvSpPr>
          <p:spPr>
            <a:xfrm>
              <a:off x="3301409" y="914400"/>
              <a:ext cx="218056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a:solidFill>
                    <a:schemeClr val="tx1"/>
                  </a:solidFill>
                  <a:latin typeface="Arial Unicode MS" pitchFamily="34" charset="-128"/>
                  <a:ea typeface="Arial Unicode MS" pitchFamily="34" charset="-128"/>
                  <a:cs typeface="Arial Unicode MS" pitchFamily="34" charset="-128"/>
                </a:rPr>
                <a:t>usecase X</a:t>
              </a:r>
            </a:p>
          </p:txBody>
        </p:sp>
        <p:sp>
          <p:nvSpPr>
            <p:cNvPr id="11" name="Oval 10"/>
            <p:cNvSpPr/>
            <p:nvPr/>
          </p:nvSpPr>
          <p:spPr>
            <a:xfrm>
              <a:off x="457200" y="3656806"/>
              <a:ext cx="1801333" cy="83820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a:solidFill>
                    <a:srgbClr val="0000CC"/>
                  </a:solidFill>
                  <a:latin typeface="Arial Unicode MS" pitchFamily="34" charset="-128"/>
                  <a:ea typeface="Arial Unicode MS" pitchFamily="34" charset="-128"/>
                  <a:cs typeface="Arial Unicode MS" pitchFamily="34" charset="-128"/>
                </a:rPr>
                <a:t>Positive</a:t>
              </a:r>
            </a:p>
            <a:p>
              <a:pPr algn="ctr"/>
              <a:r>
                <a:rPr lang="en-US" sz="2000" smtClean="0">
                  <a:solidFill>
                    <a:srgbClr val="0000CC"/>
                  </a:solidFill>
                  <a:latin typeface="Arial Unicode MS" pitchFamily="34" charset="-128"/>
                  <a:ea typeface="Arial Unicode MS" pitchFamily="34" charset="-128"/>
                  <a:cs typeface="Arial Unicode MS" pitchFamily="34" charset="-128"/>
                </a:rPr>
                <a:t>Test[0]-1</a:t>
              </a:r>
              <a:endParaRPr lang="en-US" sz="2000">
                <a:solidFill>
                  <a:srgbClr val="0000CC"/>
                </a:solidFill>
                <a:latin typeface="Arial Unicode MS" pitchFamily="34" charset="-128"/>
                <a:ea typeface="Arial Unicode MS" pitchFamily="34" charset="-128"/>
                <a:cs typeface="Arial Unicode MS" pitchFamily="34" charset="-128"/>
              </a:endParaRPr>
            </a:p>
          </p:txBody>
        </p:sp>
        <p:cxnSp>
          <p:nvCxnSpPr>
            <p:cNvPr id="12" name="Straight Arrow Connector 11"/>
            <p:cNvCxnSpPr>
              <a:stCxn id="10" idx="3"/>
              <a:endCxn id="14" idx="0"/>
            </p:cNvCxnSpPr>
            <p:nvPr/>
          </p:nvCxnSpPr>
          <p:spPr>
            <a:xfrm rot="5400000">
              <a:off x="2693829" y="1206682"/>
              <a:ext cx="633833" cy="122000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500077" y="2133600"/>
              <a:ext cx="1801333"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a:solidFill>
                    <a:schemeClr val="tx1"/>
                  </a:solidFill>
                  <a:latin typeface="Arial Unicode MS" pitchFamily="34" charset="-128"/>
                  <a:ea typeface="Arial Unicode MS" pitchFamily="34" charset="-128"/>
                  <a:cs typeface="Arial Unicode MS" pitchFamily="34" charset="-128"/>
                </a:rPr>
                <a:t>Main flow</a:t>
              </a:r>
            </a:p>
          </p:txBody>
        </p:sp>
        <p:cxnSp>
          <p:nvCxnSpPr>
            <p:cNvPr id="18" name="Straight Arrow Connector 17"/>
            <p:cNvCxnSpPr>
              <a:stCxn id="14" idx="2"/>
              <a:endCxn id="11" idx="0"/>
            </p:cNvCxnSpPr>
            <p:nvPr/>
          </p:nvCxnSpPr>
          <p:spPr>
            <a:xfrm rot="5400000">
              <a:off x="1384402" y="2640465"/>
              <a:ext cx="989806" cy="104287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481970" y="2133600"/>
              <a:ext cx="218056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a:solidFill>
                    <a:schemeClr val="tx1"/>
                  </a:solidFill>
                  <a:latin typeface="Arial Unicode MS" pitchFamily="34" charset="-128"/>
                  <a:ea typeface="Arial Unicode MS" pitchFamily="34" charset="-128"/>
                  <a:cs typeface="Arial Unicode MS" pitchFamily="34" charset="-128"/>
                </a:rPr>
                <a:t>Alternative[k]</a:t>
              </a:r>
            </a:p>
          </p:txBody>
        </p:sp>
        <p:cxnSp>
          <p:nvCxnSpPr>
            <p:cNvPr id="34" name="Straight Arrow Connector 33"/>
            <p:cNvCxnSpPr>
              <a:stCxn id="10" idx="5"/>
              <a:endCxn id="32" idx="0"/>
            </p:cNvCxnSpPr>
            <p:nvPr/>
          </p:nvCxnSpPr>
          <p:spPr>
            <a:xfrm rot="16200000" flipH="1">
              <a:off x="5550525" y="1111874"/>
              <a:ext cx="633833" cy="14096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2542953" y="3656806"/>
              <a:ext cx="1801333" cy="8389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a:solidFill>
                    <a:srgbClr val="FF0000"/>
                  </a:solidFill>
                  <a:latin typeface="Arial Unicode MS" pitchFamily="34" charset="-128"/>
                  <a:ea typeface="Arial Unicode MS" pitchFamily="34" charset="-128"/>
                  <a:cs typeface="Arial Unicode MS" pitchFamily="34" charset="-128"/>
                </a:rPr>
                <a:t>Negative</a:t>
              </a:r>
            </a:p>
            <a:p>
              <a:pPr algn="ctr"/>
              <a:r>
                <a:rPr lang="en-US" sz="2000" smtClean="0">
                  <a:solidFill>
                    <a:srgbClr val="FF0000"/>
                  </a:solidFill>
                  <a:latin typeface="Arial Unicode MS" pitchFamily="34" charset="-128"/>
                  <a:ea typeface="Arial Unicode MS" pitchFamily="34" charset="-128"/>
                  <a:cs typeface="Arial Unicode MS" pitchFamily="34" charset="-128"/>
                </a:rPr>
                <a:t>Test[0]-2</a:t>
              </a:r>
              <a:endParaRPr lang="en-US" sz="2000">
                <a:solidFill>
                  <a:srgbClr val="FF0000"/>
                </a:solidFill>
                <a:latin typeface="Arial Unicode MS" pitchFamily="34" charset="-128"/>
                <a:ea typeface="Arial Unicode MS" pitchFamily="34" charset="-128"/>
                <a:cs typeface="Arial Unicode MS" pitchFamily="34" charset="-128"/>
              </a:endParaRPr>
            </a:p>
          </p:txBody>
        </p:sp>
        <p:cxnSp>
          <p:nvCxnSpPr>
            <p:cNvPr id="42" name="Straight Arrow Connector 41"/>
            <p:cNvCxnSpPr>
              <a:stCxn id="14" idx="2"/>
              <a:endCxn id="41" idx="0"/>
            </p:cNvCxnSpPr>
            <p:nvPr/>
          </p:nvCxnSpPr>
          <p:spPr>
            <a:xfrm rot="16200000" flipH="1">
              <a:off x="2427278" y="2640465"/>
              <a:ext cx="989806" cy="104287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4723514" y="3657600"/>
              <a:ext cx="1801333" cy="83820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a:solidFill>
                    <a:srgbClr val="0000CC"/>
                  </a:solidFill>
                  <a:latin typeface="Arial Unicode MS" pitchFamily="34" charset="-128"/>
                  <a:ea typeface="Arial Unicode MS" pitchFamily="34" charset="-128"/>
                  <a:cs typeface="Arial Unicode MS" pitchFamily="34" charset="-128"/>
                </a:rPr>
                <a:t>Positive</a:t>
              </a:r>
            </a:p>
            <a:p>
              <a:pPr algn="ctr"/>
              <a:r>
                <a:rPr lang="en-US" sz="2000">
                  <a:solidFill>
                    <a:srgbClr val="0000CC"/>
                  </a:solidFill>
                  <a:latin typeface="Arial Unicode MS" pitchFamily="34" charset="-128"/>
                  <a:ea typeface="Arial Unicode MS" pitchFamily="34" charset="-128"/>
                  <a:cs typeface="Arial Unicode MS" pitchFamily="34" charset="-128"/>
                </a:rPr>
                <a:t>test[k</a:t>
              </a:r>
              <a:r>
                <a:rPr lang="en-US" sz="2000" smtClean="0">
                  <a:solidFill>
                    <a:srgbClr val="0000CC"/>
                  </a:solidFill>
                  <a:latin typeface="Arial Unicode MS" pitchFamily="34" charset="-128"/>
                  <a:ea typeface="Arial Unicode MS" pitchFamily="34" charset="-128"/>
                  <a:cs typeface="Arial Unicode MS" pitchFamily="34" charset="-128"/>
                </a:rPr>
                <a:t>]-1</a:t>
              </a:r>
              <a:endParaRPr lang="en-US" sz="2000">
                <a:solidFill>
                  <a:srgbClr val="0000CC"/>
                </a:solidFill>
                <a:latin typeface="Arial Unicode MS" pitchFamily="34" charset="-128"/>
                <a:ea typeface="Arial Unicode MS" pitchFamily="34" charset="-128"/>
                <a:cs typeface="Arial Unicode MS" pitchFamily="34" charset="-128"/>
              </a:endParaRPr>
            </a:p>
          </p:txBody>
        </p:sp>
        <p:sp>
          <p:nvSpPr>
            <p:cNvPr id="56" name="Oval 55"/>
            <p:cNvSpPr/>
            <p:nvPr/>
          </p:nvSpPr>
          <p:spPr>
            <a:xfrm>
              <a:off x="6809267" y="3656806"/>
              <a:ext cx="1801333" cy="8389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a:solidFill>
                    <a:srgbClr val="FF0000"/>
                  </a:solidFill>
                  <a:latin typeface="Arial Unicode MS" pitchFamily="34" charset="-128"/>
                  <a:ea typeface="Arial Unicode MS" pitchFamily="34" charset="-128"/>
                  <a:cs typeface="Arial Unicode MS" pitchFamily="34" charset="-128"/>
                </a:rPr>
                <a:t>Negative</a:t>
              </a:r>
            </a:p>
            <a:p>
              <a:pPr algn="ctr"/>
              <a:r>
                <a:rPr lang="en-US" sz="2000">
                  <a:solidFill>
                    <a:srgbClr val="FF0000"/>
                  </a:solidFill>
                  <a:latin typeface="Arial Unicode MS" pitchFamily="34" charset="-128"/>
                  <a:ea typeface="Arial Unicode MS" pitchFamily="34" charset="-128"/>
                  <a:cs typeface="Arial Unicode MS" pitchFamily="34" charset="-128"/>
                </a:rPr>
                <a:t>test[k</a:t>
              </a:r>
              <a:r>
                <a:rPr lang="en-US" sz="2000" smtClean="0">
                  <a:solidFill>
                    <a:srgbClr val="FF0000"/>
                  </a:solidFill>
                  <a:latin typeface="Arial Unicode MS" pitchFamily="34" charset="-128"/>
                  <a:ea typeface="Arial Unicode MS" pitchFamily="34" charset="-128"/>
                  <a:cs typeface="Arial Unicode MS" pitchFamily="34" charset="-128"/>
                </a:rPr>
                <a:t>]-2</a:t>
              </a:r>
              <a:endParaRPr lang="en-US" sz="2000">
                <a:solidFill>
                  <a:srgbClr val="FF0000"/>
                </a:solidFill>
                <a:latin typeface="Arial Unicode MS" pitchFamily="34" charset="-128"/>
                <a:ea typeface="Arial Unicode MS" pitchFamily="34" charset="-128"/>
                <a:cs typeface="Arial Unicode MS" pitchFamily="34" charset="-128"/>
              </a:endParaRPr>
            </a:p>
          </p:txBody>
        </p:sp>
        <p:cxnSp>
          <p:nvCxnSpPr>
            <p:cNvPr id="57" name="Straight Arrow Connector 56"/>
            <p:cNvCxnSpPr>
              <a:stCxn id="32" idx="2"/>
              <a:endCxn id="55" idx="0"/>
            </p:cNvCxnSpPr>
            <p:nvPr/>
          </p:nvCxnSpPr>
          <p:spPr>
            <a:xfrm rot="5400000">
              <a:off x="5602915" y="2688265"/>
              <a:ext cx="990600" cy="9480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2" idx="2"/>
              <a:endCxn id="56" idx="0"/>
            </p:cNvCxnSpPr>
            <p:nvPr/>
          </p:nvCxnSpPr>
          <p:spPr>
            <a:xfrm rot="16200000" flipH="1">
              <a:off x="6646189" y="2593061"/>
              <a:ext cx="989806" cy="11376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19400" y="710625"/>
              <a:ext cx="740334" cy="584775"/>
            </a:xfrm>
            <a:prstGeom prst="rect">
              <a:avLst/>
            </a:prstGeom>
            <a:noFill/>
          </p:spPr>
          <p:txBody>
            <a:bodyPr wrap="none" rtlCol="0">
              <a:spAutoFit/>
            </a:bodyPr>
            <a:lstStyle/>
            <a:p>
              <a:r>
                <a:rPr lang="en-US" sz="3200"/>
                <a:t>①</a:t>
              </a:r>
            </a:p>
          </p:txBody>
        </p:sp>
        <p:sp>
          <p:nvSpPr>
            <p:cNvPr id="25" name="TextBox 24"/>
            <p:cNvSpPr txBox="1"/>
            <p:nvPr/>
          </p:nvSpPr>
          <p:spPr>
            <a:xfrm>
              <a:off x="1879305" y="1524000"/>
              <a:ext cx="740334" cy="584775"/>
            </a:xfrm>
            <a:prstGeom prst="rect">
              <a:avLst/>
            </a:prstGeom>
            <a:noFill/>
          </p:spPr>
          <p:txBody>
            <a:bodyPr wrap="none" rtlCol="0">
              <a:spAutoFit/>
            </a:bodyPr>
            <a:lstStyle/>
            <a:p>
              <a:r>
                <a:rPr lang="en-US" sz="3200"/>
                <a:t>②</a:t>
              </a:r>
            </a:p>
          </p:txBody>
        </p:sp>
        <p:sp>
          <p:nvSpPr>
            <p:cNvPr id="26" name="TextBox 25"/>
            <p:cNvSpPr txBox="1"/>
            <p:nvPr/>
          </p:nvSpPr>
          <p:spPr>
            <a:xfrm>
              <a:off x="6335233" y="1548825"/>
              <a:ext cx="740334" cy="584775"/>
            </a:xfrm>
            <a:prstGeom prst="rect">
              <a:avLst/>
            </a:prstGeom>
            <a:noFill/>
          </p:spPr>
          <p:txBody>
            <a:bodyPr wrap="none" rtlCol="0">
              <a:spAutoFit/>
            </a:bodyPr>
            <a:lstStyle/>
            <a:p>
              <a:r>
                <a:rPr lang="en-US" sz="3200"/>
                <a:t>③</a:t>
              </a:r>
            </a:p>
          </p:txBody>
        </p:sp>
        <p:sp>
          <p:nvSpPr>
            <p:cNvPr id="27" name="TextBox 26"/>
            <p:cNvSpPr txBox="1"/>
            <p:nvPr/>
          </p:nvSpPr>
          <p:spPr>
            <a:xfrm>
              <a:off x="741621" y="3072825"/>
              <a:ext cx="740334" cy="584775"/>
            </a:xfrm>
            <a:prstGeom prst="rect">
              <a:avLst/>
            </a:prstGeom>
            <a:noFill/>
          </p:spPr>
          <p:txBody>
            <a:bodyPr wrap="none" rtlCol="0">
              <a:spAutoFit/>
            </a:bodyPr>
            <a:lstStyle/>
            <a:p>
              <a:r>
                <a:rPr lang="en-US" sz="3200"/>
                <a:t>④</a:t>
              </a:r>
            </a:p>
          </p:txBody>
        </p:sp>
        <p:sp>
          <p:nvSpPr>
            <p:cNvPr id="28" name="TextBox 27"/>
            <p:cNvSpPr txBox="1"/>
            <p:nvPr/>
          </p:nvSpPr>
          <p:spPr>
            <a:xfrm>
              <a:off x="3396216" y="3124200"/>
              <a:ext cx="740334" cy="584775"/>
            </a:xfrm>
            <a:prstGeom prst="rect">
              <a:avLst/>
            </a:prstGeom>
            <a:noFill/>
          </p:spPr>
          <p:txBody>
            <a:bodyPr wrap="none" rtlCol="0">
              <a:spAutoFit/>
            </a:bodyPr>
            <a:lstStyle/>
            <a:p>
              <a:r>
                <a:rPr lang="en-US" sz="3200"/>
                <a:t>⑤</a:t>
              </a:r>
            </a:p>
          </p:txBody>
        </p:sp>
        <p:sp>
          <p:nvSpPr>
            <p:cNvPr id="24" name="TextBox 23"/>
            <p:cNvSpPr txBox="1"/>
            <p:nvPr/>
          </p:nvSpPr>
          <p:spPr>
            <a:xfrm>
              <a:off x="5050866" y="3149025"/>
              <a:ext cx="550151" cy="584775"/>
            </a:xfrm>
            <a:prstGeom prst="rect">
              <a:avLst/>
            </a:prstGeom>
            <a:noFill/>
          </p:spPr>
          <p:txBody>
            <a:bodyPr wrap="none" rtlCol="0">
              <a:spAutoFit/>
            </a:bodyPr>
            <a:lstStyle/>
            <a:p>
              <a:r>
                <a:rPr lang="en-US" sz="3200" b="1" smtClean="0">
                  <a:sym typeface="Wingdings"/>
                </a:rPr>
                <a:t></a:t>
              </a:r>
              <a:endParaRPr lang="en-US" sz="3200" b="1"/>
            </a:p>
          </p:txBody>
        </p:sp>
        <p:sp>
          <p:nvSpPr>
            <p:cNvPr id="30" name="TextBox 29"/>
            <p:cNvSpPr txBox="1"/>
            <p:nvPr/>
          </p:nvSpPr>
          <p:spPr>
            <a:xfrm>
              <a:off x="7603249" y="3124200"/>
              <a:ext cx="550151" cy="584775"/>
            </a:xfrm>
            <a:prstGeom prst="rect">
              <a:avLst/>
            </a:prstGeom>
            <a:noFill/>
          </p:spPr>
          <p:txBody>
            <a:bodyPr wrap="none" rtlCol="0">
              <a:spAutoFit/>
            </a:bodyPr>
            <a:lstStyle/>
            <a:p>
              <a:r>
                <a:rPr lang="en-US" sz="3200" b="1" smtClean="0">
                  <a:sym typeface="Wingdings"/>
                </a:rPr>
                <a:t></a:t>
              </a:r>
              <a:endParaRPr lang="en-US" sz="3200" b="1"/>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làm đúng</a:t>
            </a:r>
            <a:endParaRPr lang="en-US"/>
          </a:p>
        </p:txBody>
      </p:sp>
      <p:sp>
        <p:nvSpPr>
          <p:cNvPr id="3" name="Content Placeholder 2"/>
          <p:cNvSpPr>
            <a:spLocks noGrp="1"/>
          </p:cNvSpPr>
          <p:nvPr>
            <p:ph idx="1"/>
          </p:nvPr>
        </p:nvSpPr>
        <p:spPr>
          <a:xfrm>
            <a:off x="0" y="609600"/>
            <a:ext cx="9144000" cy="6248400"/>
          </a:xfrm>
        </p:spPr>
        <p:txBody>
          <a:bodyPr/>
          <a:lstStyle/>
          <a:p>
            <a:r>
              <a:rPr lang="en-US" smtClean="0"/>
              <a:t>Cách làm đúng tạo ra sản phẩm làm hài lòng người sử dụng. Sản phẩm không đúng là:</a:t>
            </a:r>
          </a:p>
          <a:p>
            <a:pPr lvl="1"/>
            <a:r>
              <a:rPr lang="en-US" smtClean="0"/>
              <a:t>Không thoả mãn hết mọi yêu cầu đầu vào,</a:t>
            </a:r>
          </a:p>
          <a:p>
            <a:pPr lvl="1"/>
            <a:r>
              <a:rPr lang="en-US" smtClean="0"/>
              <a:t>Có mâu thuẩn với yêu cầu,</a:t>
            </a:r>
          </a:p>
          <a:p>
            <a:pPr lvl="1"/>
            <a:r>
              <a:rPr lang="en-US" smtClean="0"/>
              <a:t>Không dùng được,…</a:t>
            </a:r>
          </a:p>
          <a:p>
            <a:r>
              <a:rPr lang="en-US" smtClean="0"/>
              <a:t>SE đưa ra 2 hành động đảm bảo sản phẩm đúng:</a:t>
            </a:r>
          </a:p>
          <a:p>
            <a:pPr lvl="1"/>
            <a:r>
              <a:rPr lang="en-US" smtClean="0">
                <a:solidFill>
                  <a:srgbClr val="FF0000"/>
                </a:solidFill>
                <a:effectLst>
                  <a:outerShdw blurRad="38100" dist="38100" dir="2700000" algn="tl">
                    <a:srgbClr val="000000">
                      <a:alpha val="43137"/>
                    </a:srgbClr>
                  </a:outerShdw>
                </a:effectLst>
              </a:rPr>
              <a:t>Verification</a:t>
            </a:r>
            <a:r>
              <a:rPr lang="en-US" smtClean="0"/>
              <a:t>: Xem xét cách làm (cách tạo ra các ấn phẩm), để tin rằng nó sẽ tạo ra sản phẩm đúng.</a:t>
            </a:r>
          </a:p>
          <a:p>
            <a:pPr lvl="1"/>
            <a:r>
              <a:rPr lang="en-US" smtClean="0">
                <a:solidFill>
                  <a:srgbClr val="FF0000"/>
                </a:solidFill>
                <a:effectLst>
                  <a:outerShdw blurRad="38100" dist="38100" dir="2700000" algn="tl">
                    <a:srgbClr val="000000">
                      <a:alpha val="43137"/>
                    </a:srgbClr>
                  </a:outerShdw>
                </a:effectLst>
              </a:rPr>
              <a:t>Validation</a:t>
            </a:r>
            <a:r>
              <a:rPr lang="en-US" smtClean="0"/>
              <a:t>: Xem xét sản phẩm, để tin rằng nó đã thoả mãn hoàn toàn cho mong đợi.</a:t>
            </a:r>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t>Dữ liệu của testcase</a:t>
            </a:r>
          </a:p>
        </p:txBody>
      </p:sp>
      <p:sp>
        <p:nvSpPr>
          <p:cNvPr id="3" name="Content Placeholder 2"/>
          <p:cNvSpPr>
            <a:spLocks noGrp="1"/>
          </p:cNvSpPr>
          <p:nvPr>
            <p:ph idx="4294967295"/>
          </p:nvPr>
        </p:nvSpPr>
        <p:spPr>
          <a:xfrm>
            <a:off x="0" y="3733800"/>
            <a:ext cx="9144000" cy="2438400"/>
          </a:xfrm>
          <a:prstGeom prst="rect">
            <a:avLst/>
          </a:prstGeom>
        </p:spPr>
        <p:txBody>
          <a:bodyPr>
            <a:normAutofit/>
          </a:bodyPr>
          <a:lstStyle/>
          <a:p>
            <a:r>
              <a:rPr lang="en-US"/>
              <a:t>Trạng thái của dữ liệu đầu vào (Valid / Invalid / Not Present) được quyết định dựa trên </a:t>
            </a:r>
            <a:r>
              <a:rPr lang="en-US">
                <a:solidFill>
                  <a:srgbClr val="FF0000"/>
                </a:solidFill>
              </a:rPr>
              <a:t>chuổi thông điệp được xử lý </a:t>
            </a:r>
            <a:r>
              <a:rPr lang="en-US"/>
              <a:t>trong lược đồ tuần tự (hoặc tương tác) vẽ cho usecase. </a:t>
            </a:r>
          </a:p>
          <a:p>
            <a:r>
              <a:rPr lang="en-US"/>
              <a:t>Chú ý: 1 bộ input data có thể tạo ra nhiều expects.</a:t>
            </a:r>
          </a:p>
        </p:txBody>
      </p:sp>
      <p:graphicFrame>
        <p:nvGraphicFramePr>
          <p:cNvPr id="6" name="Table 5"/>
          <p:cNvGraphicFramePr>
            <a:graphicFrameLocks noGrp="1"/>
          </p:cNvGraphicFramePr>
          <p:nvPr/>
        </p:nvGraphicFramePr>
        <p:xfrm>
          <a:off x="457201" y="762000"/>
          <a:ext cx="8534401" cy="2590800"/>
        </p:xfrm>
        <a:graphic>
          <a:graphicData uri="http://schemas.openxmlformats.org/drawingml/2006/table">
            <a:tbl>
              <a:tblPr firstRow="1" bandRow="1">
                <a:tableStyleId>{5940675A-B579-460E-94D1-54222C63F5DA}</a:tableStyleId>
              </a:tblPr>
              <a:tblGrid>
                <a:gridCol w="957129"/>
                <a:gridCol w="2472583"/>
                <a:gridCol w="2073779"/>
                <a:gridCol w="3030910"/>
              </a:tblGrid>
              <a:tr h="647700">
                <a:tc>
                  <a:txBody>
                    <a:bodyPr/>
                    <a:lstStyle/>
                    <a:p>
                      <a:pPr algn="ctr"/>
                      <a:r>
                        <a:rPr lang="en-US" sz="2400" b="1"/>
                        <a:t> ID</a:t>
                      </a:r>
                      <a:endParaRPr lang="en-US" sz="2400" b="1">
                        <a:latin typeface="Arial Unicode MS" pitchFamily="34" charset="-128"/>
                        <a:ea typeface="Arial Unicode MS" pitchFamily="34" charset="-128"/>
                        <a:cs typeface="Arial Unicode MS" pitchFamily="34" charset="-128"/>
                      </a:endParaRPr>
                    </a:p>
                  </a:txBody>
                  <a:tcPr anchor="ctr"/>
                </a:tc>
                <a:tc>
                  <a:txBody>
                    <a:bodyPr/>
                    <a:lstStyle/>
                    <a:p>
                      <a:pPr algn="ctr"/>
                      <a:r>
                        <a:rPr lang="en-US" sz="2400" b="1"/>
                        <a:t>Flow/condition</a:t>
                      </a:r>
                      <a:endParaRPr lang="en-US" sz="2400" b="1">
                        <a:latin typeface="Arial Unicode MS" pitchFamily="34" charset="-128"/>
                        <a:ea typeface="Arial Unicode MS" pitchFamily="34" charset="-128"/>
                        <a:cs typeface="Arial Unicode MS" pitchFamily="34" charset="-128"/>
                      </a:endParaRPr>
                    </a:p>
                  </a:txBody>
                  <a:tcPr anchor="ctr"/>
                </a:tc>
                <a:tc>
                  <a:txBody>
                    <a:bodyPr/>
                    <a:lstStyle/>
                    <a:p>
                      <a:pPr algn="ctr"/>
                      <a:r>
                        <a:rPr lang="en-US" sz="2400" b="1"/>
                        <a:t>Input data</a:t>
                      </a:r>
                      <a:endParaRPr lang="en-US" sz="2400" b="1">
                        <a:latin typeface="Arial Unicode MS" pitchFamily="34" charset="-128"/>
                        <a:ea typeface="Arial Unicode MS" pitchFamily="34" charset="-128"/>
                        <a:cs typeface="Arial Unicode MS" pitchFamily="34" charset="-128"/>
                      </a:endParaRPr>
                    </a:p>
                  </a:txBody>
                  <a:tcPr anchor="ctr"/>
                </a:tc>
                <a:tc>
                  <a:txBody>
                    <a:bodyPr/>
                    <a:lstStyle/>
                    <a:p>
                      <a:pPr algn="ctr"/>
                      <a:r>
                        <a:rPr lang="en-US" sz="2400" b="1"/>
                        <a:t>Expected</a:t>
                      </a:r>
                      <a:endParaRPr lang="en-US" sz="2400" b="1">
                        <a:latin typeface="Arial Unicode MS" pitchFamily="34" charset="-128"/>
                        <a:ea typeface="Arial Unicode MS" pitchFamily="34" charset="-128"/>
                        <a:cs typeface="Arial Unicode MS" pitchFamily="34" charset="-128"/>
                      </a:endParaRPr>
                    </a:p>
                  </a:txBody>
                  <a:tcPr anchor="ctr"/>
                </a:tc>
              </a:tr>
              <a:tr h="647700">
                <a:tc>
                  <a:txBody>
                    <a:bodyPr/>
                    <a:lstStyle/>
                    <a:p>
                      <a:pPr algn="ctr"/>
                      <a:r>
                        <a:rPr lang="en-US" sz="2400"/>
                        <a:t>1</a:t>
                      </a:r>
                      <a:endParaRPr lang="en-US" sz="2400">
                        <a:latin typeface="Arial Unicode MS" pitchFamily="34" charset="-128"/>
                        <a:ea typeface="Arial Unicode MS" pitchFamily="34" charset="-128"/>
                        <a:cs typeface="Arial Unicode MS" pitchFamily="34" charset="-128"/>
                      </a:endParaRPr>
                    </a:p>
                  </a:txBody>
                  <a:tcPr anchor="ctr"/>
                </a:tc>
                <a:tc>
                  <a:txBody>
                    <a:bodyPr/>
                    <a:lstStyle/>
                    <a:p>
                      <a:pPr algn="ctr"/>
                      <a:r>
                        <a:rPr lang="en-US" sz="2400" baseline="0"/>
                        <a:t>flow[k] </a:t>
                      </a:r>
                      <a:r>
                        <a:rPr lang="en-US" sz="2400" baseline="0">
                          <a:solidFill>
                            <a:srgbClr val="0000CC"/>
                          </a:solidFill>
                        </a:rPr>
                        <a:t>(+)</a:t>
                      </a:r>
                      <a:endParaRPr lang="en-US" sz="2400">
                        <a:solidFill>
                          <a:srgbClr val="0000CC"/>
                        </a:solidFill>
                        <a:latin typeface="Arial Unicode MS" pitchFamily="34" charset="-128"/>
                        <a:ea typeface="Arial Unicode MS" pitchFamily="34" charset="-128"/>
                        <a:cs typeface="Arial Unicode MS" pitchFamily="34" charset="-128"/>
                      </a:endParaRPr>
                    </a:p>
                  </a:txBody>
                  <a:tcPr anchor="ctr"/>
                </a:tc>
                <a:tc>
                  <a:txBody>
                    <a:bodyPr/>
                    <a:lstStyle/>
                    <a:p>
                      <a:pPr algn="ctr"/>
                      <a:r>
                        <a:rPr lang="en-US" sz="2400">
                          <a:solidFill>
                            <a:srgbClr val="0000CC"/>
                          </a:solidFill>
                          <a:effectLst>
                            <a:outerShdw blurRad="38100" dist="38100" dir="2700000" algn="tl">
                              <a:srgbClr val="000000">
                                <a:alpha val="43137"/>
                              </a:srgbClr>
                            </a:outerShdw>
                          </a:effectLst>
                        </a:rPr>
                        <a:t>Valid</a:t>
                      </a:r>
                      <a:endParaRPr lang="en-US" sz="2400">
                        <a:solidFill>
                          <a:srgbClr val="0000CC"/>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a:txBody>
                  <a:tcPr anchor="ctr"/>
                </a:tc>
                <a:tc>
                  <a:txBody>
                    <a:bodyPr/>
                    <a:lstStyle/>
                    <a:p>
                      <a:pPr algn="ctr"/>
                      <a:r>
                        <a:rPr lang="en-US" sz="2400"/>
                        <a:t>&lt;result&gt;</a:t>
                      </a:r>
                      <a:endParaRPr lang="en-US" sz="2400">
                        <a:latin typeface="Arial Unicode MS" pitchFamily="34" charset="-128"/>
                        <a:ea typeface="Arial Unicode MS" pitchFamily="34" charset="-128"/>
                        <a:cs typeface="Arial Unicode MS" pitchFamily="34" charset="-128"/>
                      </a:endParaRPr>
                    </a:p>
                  </a:txBody>
                  <a:tcPr anchor="ctr"/>
                </a:tc>
              </a:tr>
              <a:tr h="647700">
                <a:tc>
                  <a:txBody>
                    <a:bodyPr/>
                    <a:lstStyle/>
                    <a:p>
                      <a:pPr algn="ctr"/>
                      <a:r>
                        <a:rPr lang="en-US" sz="2400"/>
                        <a:t>2</a:t>
                      </a:r>
                      <a:endParaRPr lang="en-US" sz="2400">
                        <a:latin typeface="Arial Unicode MS" pitchFamily="34" charset="-128"/>
                        <a:ea typeface="Arial Unicode MS" pitchFamily="34" charset="-128"/>
                        <a:cs typeface="Arial Unicode MS" pitchFamily="34" charset="-128"/>
                      </a:endParaRPr>
                    </a:p>
                  </a:txBody>
                  <a:tcPr anchor="ctr"/>
                </a:tc>
                <a:tc>
                  <a:txBody>
                    <a:bodyPr/>
                    <a:lstStyle/>
                    <a:p>
                      <a:pPr algn="ctr"/>
                      <a:r>
                        <a:rPr lang="en-US" sz="2400"/>
                        <a:t>flow[k] </a:t>
                      </a:r>
                      <a:r>
                        <a:rPr lang="en-US" sz="2400">
                          <a:solidFill>
                            <a:srgbClr val="FF0000"/>
                          </a:solidFill>
                        </a:rPr>
                        <a:t>(-)</a:t>
                      </a:r>
                      <a:endParaRPr lang="en-US" sz="2400">
                        <a:solidFill>
                          <a:srgbClr val="FF0000"/>
                        </a:solidFill>
                        <a:latin typeface="Arial Unicode MS" pitchFamily="34" charset="-128"/>
                        <a:ea typeface="Arial Unicode MS" pitchFamily="34" charset="-128"/>
                        <a:cs typeface="Arial Unicode MS" pitchFamily="34" charset="-128"/>
                      </a:endParaRPr>
                    </a:p>
                  </a:txBody>
                  <a:tcPr anchor="ctr"/>
                </a:tc>
                <a:tc>
                  <a:txBody>
                    <a:bodyPr/>
                    <a:lstStyle/>
                    <a:p>
                      <a:pPr algn="ctr"/>
                      <a:r>
                        <a:rPr lang="en-US" sz="2400">
                          <a:solidFill>
                            <a:srgbClr val="FF0000"/>
                          </a:solidFill>
                          <a:effectLst>
                            <a:outerShdw blurRad="38100" dist="38100" dir="2700000" algn="tl">
                              <a:srgbClr val="000000">
                                <a:alpha val="43137"/>
                              </a:srgbClr>
                            </a:outerShdw>
                          </a:effectLst>
                        </a:rPr>
                        <a:t>Invalid</a:t>
                      </a:r>
                      <a:endParaRPr lang="en-US" sz="2400">
                        <a:solidFill>
                          <a:srgbClr val="FF00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a:txBody>
                  <a:tcPr anchor="ctr"/>
                </a:tc>
                <a:tc>
                  <a:txBody>
                    <a:bodyPr/>
                    <a:lstStyle/>
                    <a:p>
                      <a:pPr algn="ctr"/>
                      <a:r>
                        <a:rPr lang="en-US" sz="2400"/>
                        <a:t>&lt;error-1&gt;</a:t>
                      </a:r>
                      <a:endParaRPr lang="en-US" sz="2400">
                        <a:latin typeface="Arial Unicode MS" pitchFamily="34" charset="-128"/>
                        <a:ea typeface="Arial Unicode MS" pitchFamily="34" charset="-128"/>
                        <a:cs typeface="Arial Unicode MS" pitchFamily="34" charset="-128"/>
                      </a:endParaRPr>
                    </a:p>
                  </a:txBody>
                  <a:tcPr anchor="ctr"/>
                </a:tc>
              </a:tr>
              <a:tr h="647700">
                <a:tc>
                  <a:txBody>
                    <a:bodyPr/>
                    <a:lstStyle/>
                    <a:p>
                      <a:pPr algn="ctr"/>
                      <a:r>
                        <a:rPr lang="en-US" sz="2400"/>
                        <a:t>3</a:t>
                      </a:r>
                      <a:endParaRPr lang="en-US" sz="2400">
                        <a:latin typeface="Arial Unicode MS" pitchFamily="34" charset="-128"/>
                        <a:ea typeface="Arial Unicode MS" pitchFamily="34" charset="-128"/>
                        <a:cs typeface="Arial Unicode MS" pitchFamily="34" charset="-128"/>
                      </a:endParaRPr>
                    </a:p>
                  </a:txBody>
                  <a:tcPr anchor="ctr"/>
                </a:tc>
                <a:tc>
                  <a:txBody>
                    <a:bodyPr/>
                    <a:lstStyle/>
                    <a:p>
                      <a:pPr algn="ctr"/>
                      <a:r>
                        <a:rPr lang="en-US" sz="2400"/>
                        <a:t>flow[k] </a:t>
                      </a:r>
                      <a:r>
                        <a:rPr lang="en-US" sz="2400">
                          <a:solidFill>
                            <a:srgbClr val="FF0000"/>
                          </a:solidFill>
                        </a:rPr>
                        <a:t>(-)</a:t>
                      </a:r>
                      <a:endParaRPr lang="en-US" sz="2400">
                        <a:solidFill>
                          <a:srgbClr val="FF0000"/>
                        </a:solidFill>
                        <a:latin typeface="Arial Unicode MS" pitchFamily="34" charset="-128"/>
                        <a:ea typeface="Arial Unicode MS" pitchFamily="34" charset="-128"/>
                        <a:cs typeface="Arial Unicode MS" pitchFamily="34" charset="-128"/>
                      </a:endParaRPr>
                    </a:p>
                  </a:txBody>
                  <a:tcPr anchor="ctr"/>
                </a:tc>
                <a:tc>
                  <a:txBody>
                    <a:bodyPr/>
                    <a:lstStyle/>
                    <a:p>
                      <a:pPr algn="ctr"/>
                      <a:r>
                        <a:rPr lang="en-US" sz="2400">
                          <a:solidFill>
                            <a:srgbClr val="C00000"/>
                          </a:solidFill>
                          <a:effectLst>
                            <a:outerShdw blurRad="38100" dist="38100" dir="2700000" algn="tl">
                              <a:srgbClr val="000000">
                                <a:alpha val="43137"/>
                              </a:srgbClr>
                            </a:outerShdw>
                          </a:effectLst>
                        </a:rPr>
                        <a:t>Not</a:t>
                      </a:r>
                      <a:r>
                        <a:rPr lang="en-US" sz="2400" baseline="0">
                          <a:solidFill>
                            <a:srgbClr val="C00000"/>
                          </a:solidFill>
                          <a:effectLst>
                            <a:outerShdw blurRad="38100" dist="38100" dir="2700000" algn="tl">
                              <a:srgbClr val="000000">
                                <a:alpha val="43137"/>
                              </a:srgbClr>
                            </a:outerShdw>
                          </a:effectLst>
                        </a:rPr>
                        <a:t> present</a:t>
                      </a:r>
                      <a:endParaRPr lang="en-US" sz="2400">
                        <a:solidFill>
                          <a:srgbClr val="C00000"/>
                        </a:solidFill>
                        <a:effectLst>
                          <a:outerShdw blurRad="38100" dist="38100" dir="2700000" algn="tl">
                            <a:srgbClr val="000000">
                              <a:alpha val="43137"/>
                            </a:srgbClr>
                          </a:outerShdw>
                        </a:effectLst>
                        <a:latin typeface="Arial Unicode MS" pitchFamily="34" charset="-128"/>
                        <a:ea typeface="Arial Unicode MS" pitchFamily="34" charset="-128"/>
                        <a:cs typeface="Arial Unicode MS" pitchFamily="34" charset="-128"/>
                      </a:endParaRPr>
                    </a:p>
                  </a:txBody>
                  <a:tcPr anchor="ctr"/>
                </a:tc>
                <a:tc>
                  <a:txBody>
                    <a:bodyPr/>
                    <a:lstStyle/>
                    <a:p>
                      <a:pPr algn="ctr"/>
                      <a:r>
                        <a:rPr lang="en-US" sz="2400"/>
                        <a:t>&lt;error-2&gt;</a:t>
                      </a:r>
                      <a:endParaRPr lang="en-US" sz="2400">
                        <a:latin typeface="Arial Unicode MS" pitchFamily="34" charset="-128"/>
                        <a:ea typeface="Arial Unicode MS" pitchFamily="34" charset="-128"/>
                        <a:cs typeface="Arial Unicode MS" pitchFamily="34" charset="-128"/>
                      </a:endParaRPr>
                    </a:p>
                  </a:txBody>
                  <a:tcPr anchor="ctr"/>
                </a:tc>
              </a:tr>
            </a:tbl>
          </a:graphicData>
        </a:graphic>
      </p:graphicFrame>
      <p:sp>
        <p:nvSpPr>
          <p:cNvPr id="7" name="TextBox 6"/>
          <p:cNvSpPr txBox="1"/>
          <p:nvPr/>
        </p:nvSpPr>
        <p:spPr>
          <a:xfrm>
            <a:off x="1524000" y="6248400"/>
            <a:ext cx="6324600" cy="461665"/>
          </a:xfrm>
          <a:prstGeom prst="rect">
            <a:avLst/>
          </a:prstGeom>
          <a:noFill/>
        </p:spPr>
        <p:txBody>
          <a:bodyPr wrap="square" rtlCol="0">
            <a:spAutoFit/>
          </a:bodyPr>
          <a:lstStyle/>
          <a:p>
            <a:r>
              <a:rPr lang="en-US" sz="2400">
                <a:solidFill>
                  <a:srgbClr val="FF0000"/>
                </a:solidFill>
              </a:rPr>
              <a:t>Generating testcase from usecase - IBM.pdf</a:t>
            </a:r>
          </a:p>
        </p:txBody>
      </p:sp>
      <p:sp>
        <p:nvSpPr>
          <p:cNvPr id="8" name="Slide Number Placeholder 7"/>
          <p:cNvSpPr>
            <a:spLocks noGrp="1"/>
          </p:cNvSpPr>
          <p:nvPr>
            <p:ph type="sldNum" sz="quarter" idx="4"/>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Testcase từ usecase: ý nghĩa</a:t>
            </a:r>
            <a:endParaRPr lang="en-US"/>
          </a:p>
        </p:txBody>
      </p:sp>
      <p:sp>
        <p:nvSpPr>
          <p:cNvPr id="3" name="Content Placeholder 2"/>
          <p:cNvSpPr>
            <a:spLocks noGrp="1"/>
          </p:cNvSpPr>
          <p:nvPr>
            <p:ph idx="1"/>
          </p:nvPr>
        </p:nvSpPr>
        <p:spPr>
          <a:xfrm>
            <a:off x="0" y="609600"/>
            <a:ext cx="9144000" cy="6248400"/>
          </a:xfrm>
        </p:spPr>
        <p:txBody>
          <a:bodyPr/>
          <a:lstStyle/>
          <a:p>
            <a:r>
              <a:rPr lang="en-US" smtClean="0"/>
              <a:t>Testcase được phát sinh rất sớm (chưa xây dựng xong sản phẩm phần mềm).</a:t>
            </a:r>
          </a:p>
          <a:p>
            <a:pPr lvl="1"/>
            <a:r>
              <a:rPr lang="en-US" smtClean="0"/>
              <a:t>Có thể test thủ công trên tài liệu thiết kế </a:t>
            </a:r>
          </a:p>
          <a:p>
            <a:r>
              <a:rPr lang="en-US" smtClean="0"/>
              <a:t>Testcase được phát sinh trực tiếp từ yêu cầu làm phần mềm đã được mô tả bằng usecase</a:t>
            </a:r>
          </a:p>
          <a:p>
            <a:pPr lvl="1"/>
            <a:r>
              <a:rPr lang="en-US" smtClean="0"/>
              <a:t>Phù hợp với acceptance test</a:t>
            </a:r>
          </a:p>
          <a:p>
            <a:pPr lvl="1"/>
            <a:r>
              <a:rPr lang="en-US" smtClean="0"/>
              <a:t>Trợ giúp sửa lỗi khi phần mềm đang được làm (top down)</a:t>
            </a:r>
          </a:p>
          <a:p>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solidFill>
                  <a:srgbClr val="008000"/>
                </a:solidFill>
                <a:effectLst>
                  <a:outerShdw blurRad="38100" dist="38100" dir="2700000" algn="tl">
                    <a:srgbClr val="000000">
                      <a:alpha val="43137"/>
                    </a:srgbClr>
                  </a:outerShdw>
                </a:effectLst>
              </a:rPr>
              <a:t>b) Thiết kế testcase trong </a:t>
            </a:r>
            <a:r>
              <a:rPr lang="en-US">
                <a:solidFill>
                  <a:schemeClr val="bg1">
                    <a:lumMod val="75000"/>
                  </a:schemeClr>
                </a:solidFill>
                <a:effectLst>
                  <a:outerShdw blurRad="38100" dist="38100" dir="2700000" algn="tl">
                    <a:srgbClr val="000000">
                      <a:alpha val="43137"/>
                    </a:srgbClr>
                  </a:outerShdw>
                </a:effectLst>
              </a:rPr>
              <a:t>white box </a:t>
            </a:r>
            <a:r>
              <a:rPr lang="en-US">
                <a:solidFill>
                  <a:srgbClr val="008000"/>
                </a:solidFill>
                <a:effectLst>
                  <a:outerShdw blurRad="38100" dist="38100" dir="2700000" algn="tl">
                    <a:srgbClr val="000000">
                      <a:alpha val="43137"/>
                    </a:srgbClr>
                  </a:outerShdw>
                </a:effectLst>
              </a:rPr>
              <a:t>test</a:t>
            </a:r>
          </a:p>
        </p:txBody>
      </p:sp>
      <p:pic>
        <p:nvPicPr>
          <p:cNvPr id="1027" name="Picture 3"/>
          <p:cNvPicPr>
            <a:picLocks noChangeAspect="1" noChangeArrowheads="1"/>
          </p:cNvPicPr>
          <p:nvPr/>
        </p:nvPicPr>
        <p:blipFill>
          <a:blip r:embed="rId3"/>
          <a:srcRect/>
          <a:stretch>
            <a:fillRect/>
          </a:stretch>
        </p:blipFill>
        <p:spPr bwMode="auto">
          <a:xfrm>
            <a:off x="990600" y="2162175"/>
            <a:ext cx="6877050" cy="2533650"/>
          </a:xfrm>
          <a:prstGeom prst="rect">
            <a:avLst/>
          </a:prstGeom>
          <a:noFill/>
          <a:ln w="9525">
            <a:noFill/>
            <a:miter lim="800000"/>
            <a:headEnd/>
            <a:tailEnd/>
          </a:ln>
          <a:effectLst/>
        </p:spPr>
      </p:pic>
      <p:sp>
        <p:nvSpPr>
          <p:cNvPr id="5" name="Slide Number Placeholder 4"/>
          <p:cNvSpPr>
            <a:spLocks noGrp="1"/>
          </p:cNvSpPr>
          <p:nvPr>
            <p:ph type="sldNum" sz="quarter" idx="4"/>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White box testing</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các kỹ thuật kiểm thử giải pháp của PM bằng cách nhìn vào </a:t>
            </a:r>
            <a:r>
              <a:rPr lang="en-US" u="sng" smtClean="0"/>
              <a:t>cấu trúc luận lý bên trong</a:t>
            </a:r>
            <a:r>
              <a:rPr lang="en-US" smtClean="0"/>
              <a:t> của nó (thiết kế, mã lệnh) để kiểm chứng cách biến đổi inputs thành outputs theo yêu cầu.</a:t>
            </a:r>
          </a:p>
          <a:p>
            <a:pPr lvl="1"/>
            <a:r>
              <a:rPr lang="en-US" smtClean="0"/>
              <a:t>“Box” là đối tượng được kiểm thử. White box phân tích các hành vi xử lý bên trong; Black box phân tích tương tác bên ngoài của Box.</a:t>
            </a:r>
          </a:p>
          <a:p>
            <a:r>
              <a:rPr lang="en-US" smtClean="0"/>
              <a:t>Ưu điểm của whitebox trong SQA</a:t>
            </a:r>
          </a:p>
          <a:p>
            <a:pPr lvl="1"/>
            <a:r>
              <a:rPr lang="en-US" smtClean="0"/>
              <a:t>Để định nghĩa testcase cho Black box testing.</a:t>
            </a:r>
          </a:p>
          <a:p>
            <a:pPr lvl="1"/>
            <a:r>
              <a:rPr lang="en-US" smtClean="0"/>
              <a:t>Phát hiện được lổ hỏng bảo mật (security)</a:t>
            </a:r>
          </a:p>
          <a:p>
            <a:pPr lvl="1"/>
            <a:r>
              <a:rPr lang="en-US" smtClean="0"/>
              <a:t>Bắt đầu sớm trong tiến trình làm PM.</a:t>
            </a:r>
          </a:p>
          <a:p>
            <a:r>
              <a:rPr lang="en-US" smtClean="0"/>
              <a:t>Khuyết điểm trong SQA</a:t>
            </a:r>
          </a:p>
          <a:p>
            <a:pPr lvl="1"/>
            <a:r>
              <a:rPr lang="en-US" smtClean="0"/>
              <a:t>Không dùng lại được sau khi sửa PM.</a:t>
            </a:r>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Coverage</a:t>
            </a:r>
            <a:endParaRPr lang="en-US"/>
          </a:p>
        </p:txBody>
      </p:sp>
      <p:sp>
        <p:nvSpPr>
          <p:cNvPr id="3" name="Content Placeholder 2"/>
          <p:cNvSpPr>
            <a:spLocks noGrp="1"/>
          </p:cNvSpPr>
          <p:nvPr>
            <p:ph idx="1"/>
          </p:nvPr>
        </p:nvSpPr>
        <p:spPr>
          <a:xfrm>
            <a:off x="0" y="609600"/>
            <a:ext cx="9144000" cy="6248400"/>
          </a:xfrm>
        </p:spPr>
        <p:txBody>
          <a:bodyPr/>
          <a:lstStyle/>
          <a:p>
            <a:r>
              <a:rPr lang="en-US" sz="2400" smtClean="0"/>
              <a:t>Số lượng testcase thực hiện được là hữu hạn; trong khi đó số trường hợp xử lý của phần mềm có thể rất lớn (số mã lệnh * trạng thái dữ liệu), không khả thi cho việc tạo testcase một cách toàn diện (không bỏ sót trường hợp nào).</a:t>
            </a:r>
          </a:p>
          <a:p>
            <a:r>
              <a:rPr lang="en-US" sz="2400" smtClean="0"/>
              <a:t>Vấn đề là phải có kỹ thuật khả thi để đưa ra tập testcase tương đối phủ hết các trường hợp xử lý của phần mềm.</a:t>
            </a:r>
          </a:p>
          <a:p>
            <a:r>
              <a:rPr lang="en-US" sz="2400" smtClean="0"/>
              <a:t>Test coverage = số trường hợp được kiểm thử / tổng số trường hợp có thể có</a:t>
            </a:r>
          </a:p>
          <a:p>
            <a:pPr lvl="1"/>
            <a:r>
              <a:rPr lang="en-US" sz="2400" smtClean="0"/>
              <a:t>Gọi là độ bao phủ của phương pháp test</a:t>
            </a:r>
          </a:p>
          <a:p>
            <a:r>
              <a:rPr lang="en-US" sz="2400" smtClean="0"/>
              <a:t>Trong white box test, số trường hợp xử lý của phần mềm được giới hạn trong logic của  source code  → testcases sinh ra từ các điều kiện rẽ nhánh (IF)</a:t>
            </a:r>
          </a:p>
          <a:p>
            <a:pPr lvl="1"/>
            <a:r>
              <a:rPr lang="en-US" sz="2400" smtClean="0"/>
              <a:t>Chú ý kết hợp xem xét miền giá trị của các biến</a:t>
            </a:r>
            <a:endParaRPr lang="en-US" sz="2400"/>
          </a:p>
        </p:txBody>
      </p:sp>
      <p:sp>
        <p:nvSpPr>
          <p:cNvPr id="7" name="Slide Number Placeholder 6"/>
          <p:cNvSpPr>
            <a:spLocks noGrp="1"/>
          </p:cNvSpPr>
          <p:nvPr>
            <p:ph type="sldNum" sz="quarter" idx="4"/>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a:xfrm>
            <a:off x="0" y="609600"/>
            <a:ext cx="9144000" cy="6248400"/>
          </a:xfrm>
        </p:spPr>
        <p:txBody>
          <a:bodyPr/>
          <a:lstStyle/>
          <a:p>
            <a:pPr>
              <a:buNone/>
            </a:pPr>
            <a:r>
              <a:rPr lang="en-US" smtClean="0"/>
              <a:t>	</a:t>
            </a:r>
            <a:r>
              <a:rPr lang="en-US" b="1" smtClean="0"/>
              <a:t>function</a:t>
            </a:r>
            <a:r>
              <a:rPr lang="en-US" smtClean="0"/>
              <a:t>  F(a, b) </a:t>
            </a:r>
            <a:endParaRPr lang="en-US" smtClean="0">
              <a:solidFill>
                <a:srgbClr val="FF0000"/>
              </a:solidFill>
            </a:endParaRPr>
          </a:p>
          <a:p>
            <a:pPr>
              <a:buNone/>
            </a:pPr>
            <a:r>
              <a:rPr lang="en-US" smtClean="0"/>
              <a:t>	{	if (</a:t>
            </a:r>
            <a:r>
              <a:rPr lang="en-US" smtClean="0">
                <a:solidFill>
                  <a:srgbClr val="0000CC"/>
                </a:solidFill>
                <a:effectLst>
                  <a:outerShdw blurRad="38100" dist="38100" dir="2700000" algn="tl">
                    <a:srgbClr val="000000">
                      <a:alpha val="43137"/>
                    </a:srgbClr>
                  </a:outerShdw>
                </a:effectLst>
              </a:rPr>
              <a:t>a &gt; 5</a:t>
            </a:r>
            <a:r>
              <a:rPr lang="en-US" smtClean="0"/>
              <a:t>) 	// Atomic  boolean C1</a:t>
            </a:r>
          </a:p>
          <a:p>
            <a:pPr>
              <a:buNone/>
            </a:pPr>
            <a:r>
              <a:rPr lang="en-US" smtClean="0"/>
              <a:t>			</a:t>
            </a:r>
            <a:r>
              <a:rPr lang="en-US" smtClean="0">
                <a:effectLst>
                  <a:outerShdw blurRad="38100" dist="38100" dir="2700000" algn="tl">
                    <a:srgbClr val="000000">
                      <a:alpha val="43137"/>
                    </a:srgbClr>
                  </a:outerShdw>
                </a:effectLst>
              </a:rPr>
              <a:t>S1</a:t>
            </a:r>
            <a:r>
              <a:rPr lang="en-US" smtClean="0"/>
              <a:t>;  </a:t>
            </a:r>
          </a:p>
          <a:p>
            <a:pPr>
              <a:buNone/>
            </a:pPr>
            <a:r>
              <a:rPr lang="en-US" smtClean="0"/>
              <a:t>		else </a:t>
            </a:r>
          </a:p>
          <a:p>
            <a:pPr>
              <a:buNone/>
            </a:pPr>
            <a:r>
              <a:rPr lang="en-US" smtClean="0"/>
              <a:t>			</a:t>
            </a:r>
            <a:r>
              <a:rPr lang="en-US" smtClean="0">
                <a:effectLst>
                  <a:outerShdw blurRad="38100" dist="38100" dir="2700000" algn="tl">
                    <a:srgbClr val="000000">
                      <a:alpha val="43137"/>
                    </a:srgbClr>
                  </a:outerShdw>
                </a:effectLst>
              </a:rPr>
              <a:t>S2</a:t>
            </a:r>
            <a:r>
              <a:rPr lang="en-US" smtClean="0"/>
              <a:t>;  </a:t>
            </a:r>
          </a:p>
          <a:p>
            <a:pPr>
              <a:buNone/>
            </a:pPr>
            <a:r>
              <a:rPr lang="en-US" smtClean="0"/>
              <a:t>		if ( (</a:t>
            </a:r>
            <a:r>
              <a:rPr lang="en-US" smtClean="0">
                <a:solidFill>
                  <a:srgbClr val="0000CC"/>
                </a:solidFill>
                <a:effectLst>
                  <a:outerShdw blurRad="38100" dist="38100" dir="2700000" algn="tl">
                    <a:srgbClr val="000000">
                      <a:alpha val="43137"/>
                    </a:srgbClr>
                  </a:outerShdw>
                </a:effectLst>
              </a:rPr>
              <a:t>a % 2 == 0</a:t>
            </a:r>
            <a:r>
              <a:rPr lang="en-US" smtClean="0"/>
              <a:t>) || (</a:t>
            </a:r>
            <a:r>
              <a:rPr lang="en-US" smtClean="0">
                <a:solidFill>
                  <a:srgbClr val="0000CC"/>
                </a:solidFill>
                <a:effectLst>
                  <a:outerShdw blurRad="38100" dist="38100" dir="2700000" algn="tl">
                    <a:srgbClr val="000000">
                      <a:alpha val="43137"/>
                    </a:srgbClr>
                  </a:outerShdw>
                </a:effectLst>
              </a:rPr>
              <a:t>b % 3 == 0</a:t>
            </a:r>
            <a:r>
              <a:rPr lang="en-US" smtClean="0"/>
              <a:t>) ) // C2 &amp; C3</a:t>
            </a:r>
          </a:p>
          <a:p>
            <a:pPr>
              <a:buNone/>
            </a:pPr>
            <a:r>
              <a:rPr lang="en-US" smtClean="0"/>
              <a:t>			</a:t>
            </a:r>
            <a:r>
              <a:rPr lang="en-US" smtClean="0">
                <a:effectLst>
                  <a:outerShdw blurRad="38100" dist="38100" dir="2700000" algn="tl">
                    <a:srgbClr val="000000">
                      <a:alpha val="43137"/>
                    </a:srgbClr>
                  </a:outerShdw>
                </a:effectLst>
              </a:rPr>
              <a:t>S3</a:t>
            </a:r>
            <a:r>
              <a:rPr lang="en-US" smtClean="0"/>
              <a:t>;  </a:t>
            </a:r>
          </a:p>
          <a:p>
            <a:pPr>
              <a:buNone/>
            </a:pPr>
            <a:r>
              <a:rPr lang="en-US" smtClean="0"/>
              <a:t>		else </a:t>
            </a:r>
          </a:p>
          <a:p>
            <a:pPr>
              <a:buNone/>
            </a:pPr>
            <a:r>
              <a:rPr lang="en-US" smtClean="0"/>
              <a:t>			</a:t>
            </a:r>
            <a:r>
              <a:rPr lang="en-US" smtClean="0">
                <a:effectLst>
                  <a:outerShdw blurRad="38100" dist="38100" dir="2700000" algn="tl">
                    <a:srgbClr val="000000">
                      <a:alpha val="43137"/>
                    </a:srgbClr>
                  </a:outerShdw>
                </a:effectLst>
              </a:rPr>
              <a:t>S4</a:t>
            </a:r>
            <a:r>
              <a:rPr lang="en-US" smtClean="0"/>
              <a:t>; </a:t>
            </a:r>
          </a:p>
          <a:p>
            <a:pPr>
              <a:buNone/>
            </a:pPr>
            <a:r>
              <a:rPr lang="en-US" smtClean="0"/>
              <a:t>	}</a:t>
            </a:r>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Coverage criteria (1/2)</a:t>
            </a:r>
            <a:endParaRPr lang="en-US"/>
          </a:p>
        </p:txBody>
      </p:sp>
      <p:sp>
        <p:nvSpPr>
          <p:cNvPr id="3" name="Content Placeholder 2"/>
          <p:cNvSpPr>
            <a:spLocks noGrp="1"/>
          </p:cNvSpPr>
          <p:nvPr>
            <p:ph idx="1"/>
          </p:nvPr>
        </p:nvSpPr>
        <p:spPr>
          <a:xfrm>
            <a:off x="0" y="609600"/>
            <a:ext cx="9144000" cy="6248400"/>
          </a:xfrm>
        </p:spPr>
        <p:txBody>
          <a:bodyPr/>
          <a:lstStyle/>
          <a:p>
            <a:pPr marL="514350" indent="-514350">
              <a:buFont typeface="+mj-lt"/>
              <a:buAutoNum type="arabicPeriod"/>
            </a:pPr>
            <a:r>
              <a:rPr lang="en-US" smtClean="0">
                <a:solidFill>
                  <a:srgbClr val="FF0000"/>
                </a:solidFill>
                <a:effectLst>
                  <a:outerShdw blurRad="38100" dist="38100" dir="2700000" algn="tl">
                    <a:srgbClr val="000000">
                      <a:alpha val="43137"/>
                    </a:srgbClr>
                  </a:outerShdw>
                </a:effectLst>
              </a:rPr>
              <a:t>Statement coverage</a:t>
            </a:r>
            <a:r>
              <a:rPr lang="en-US" smtClean="0"/>
              <a:t>: mỗi lệnh của chương trình được thực thi ít nhất một lần.</a:t>
            </a:r>
          </a:p>
          <a:p>
            <a:pPr lvl="1"/>
            <a:r>
              <a:rPr lang="en-US" smtClean="0"/>
              <a:t>S1-S3 : testcase 1 = (a = 6, N/A)</a:t>
            </a:r>
          </a:p>
          <a:p>
            <a:pPr lvl="1"/>
            <a:r>
              <a:rPr lang="en-US" smtClean="0"/>
              <a:t>S2-S4 : testcase 2 = (a=1, b = 2)</a:t>
            </a:r>
          </a:p>
          <a:p>
            <a:pPr marL="514350" indent="-514350">
              <a:buFont typeface="+mj-lt"/>
              <a:buAutoNum type="arabicPeriod"/>
            </a:pPr>
            <a:r>
              <a:rPr lang="en-US" smtClean="0">
                <a:solidFill>
                  <a:srgbClr val="FF0000"/>
                </a:solidFill>
                <a:effectLst>
                  <a:outerShdw blurRad="38100" dist="38100" dir="2700000" algn="tl">
                    <a:srgbClr val="000000">
                      <a:alpha val="43137"/>
                    </a:srgbClr>
                  </a:outerShdw>
                </a:effectLst>
              </a:rPr>
              <a:t>Branch coverage</a:t>
            </a:r>
            <a:r>
              <a:rPr lang="en-US" smtClean="0"/>
              <a:t>: mỗi exec-path trong control flow graph được thực thi ít nhất một lần.</a:t>
            </a:r>
          </a:p>
          <a:p>
            <a:pPr lvl="1"/>
            <a:r>
              <a:rPr lang="en-US" smtClean="0"/>
              <a:t>S1-S3 : testcase 1 = (a = 6, b = 4)</a:t>
            </a:r>
          </a:p>
          <a:p>
            <a:pPr lvl="1"/>
            <a:r>
              <a:rPr lang="en-US" smtClean="0"/>
              <a:t>S1-S4 : testcase 2 = (a = 7, b = 3)</a:t>
            </a:r>
          </a:p>
          <a:p>
            <a:pPr lvl="1"/>
            <a:r>
              <a:rPr lang="en-US" smtClean="0"/>
              <a:t>S2-S3 : testcase 3 = (a = 3, b = 3)</a:t>
            </a:r>
          </a:p>
          <a:p>
            <a:pPr lvl="1"/>
            <a:r>
              <a:rPr lang="en-US" smtClean="0"/>
              <a:t>S2-S4 : testcase 4 = (a = 3, b = 4)</a:t>
            </a:r>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Coverage criteria (2/2)</a:t>
            </a:r>
            <a:endParaRPr lang="en-US"/>
          </a:p>
        </p:txBody>
      </p:sp>
      <p:sp>
        <p:nvSpPr>
          <p:cNvPr id="3" name="Content Placeholder 2"/>
          <p:cNvSpPr>
            <a:spLocks noGrp="1"/>
          </p:cNvSpPr>
          <p:nvPr>
            <p:ph idx="1"/>
          </p:nvPr>
        </p:nvSpPr>
        <p:spPr>
          <a:xfrm>
            <a:off x="0" y="609600"/>
            <a:ext cx="9144000" cy="6248400"/>
          </a:xfrm>
        </p:spPr>
        <p:txBody>
          <a:bodyPr/>
          <a:lstStyle/>
          <a:p>
            <a:pPr marL="514350" indent="-514350">
              <a:buFont typeface="+mj-lt"/>
              <a:buAutoNum type="arabicPeriod" startAt="3"/>
            </a:pPr>
            <a:r>
              <a:rPr lang="en-US" smtClean="0">
                <a:solidFill>
                  <a:srgbClr val="FF0000"/>
                </a:solidFill>
                <a:effectLst>
                  <a:outerShdw blurRad="38100" dist="38100" dir="2700000" algn="tl">
                    <a:srgbClr val="000000">
                      <a:alpha val="43137"/>
                    </a:srgbClr>
                  </a:outerShdw>
                </a:effectLst>
              </a:rPr>
              <a:t>Condition coverage</a:t>
            </a:r>
            <a:r>
              <a:rPr lang="en-US" smtClean="0"/>
              <a:t>: mỗi mệnh đề logic cơ bản trong điều kiện rẽ nhánh (atomic boolean) được ước lượng với 2 trường hợp :True, và False</a:t>
            </a:r>
          </a:p>
          <a:p>
            <a:pPr lvl="1"/>
            <a:r>
              <a:rPr lang="en-US" smtClean="0"/>
              <a:t>C1 = (a&gt;5) 		có 2 trường hợp</a:t>
            </a:r>
          </a:p>
          <a:p>
            <a:pPr lvl="1"/>
            <a:r>
              <a:rPr lang="en-US" smtClean="0"/>
              <a:t>C2 = (a%2==0) 	có 2 trường hợp</a:t>
            </a:r>
          </a:p>
          <a:p>
            <a:pPr lvl="1"/>
            <a:r>
              <a:rPr lang="en-US" smtClean="0"/>
              <a:t>C3 = (b%3==0) 	có 2 trường hợp</a:t>
            </a:r>
          </a:p>
          <a:p>
            <a:pPr>
              <a:buNone/>
            </a:pPr>
            <a:r>
              <a:rPr lang="en-US" smtClean="0"/>
              <a:t>	Tổ hợp các trường hợp ta có 2 * 2 * 2 = 8 testcases</a:t>
            </a:r>
          </a:p>
          <a:p>
            <a:pPr lvl="1"/>
            <a:r>
              <a:rPr lang="en-US" sz="2400" smtClean="0"/>
              <a:t>C1 &amp; C2 &amp; C3:		(a&gt;5) &amp; (a%2==0) &amp; (b%3==0)</a:t>
            </a:r>
          </a:p>
          <a:p>
            <a:pPr lvl="1"/>
            <a:r>
              <a:rPr lang="en-US" sz="2400" smtClean="0"/>
              <a:t>C1 &amp; C2 &amp; !C3	:	(a&gt;5) &amp; (a%2==0) &amp; (b%3!=0)</a:t>
            </a:r>
          </a:p>
          <a:p>
            <a:pPr lvl="1"/>
            <a:r>
              <a:rPr lang="en-US" sz="2400" smtClean="0"/>
              <a:t>C1 &amp; !C2 &amp; C3	:	(a&gt;5) &amp; (a%2!=0) &amp; (b%3==0)</a:t>
            </a:r>
          </a:p>
          <a:p>
            <a:pPr lvl="1"/>
            <a:r>
              <a:rPr lang="en-US" sz="2400" smtClean="0"/>
              <a:t>C1 &amp; !C2 &amp; !C3:	(a&gt;5) &amp; (a%2!=0) &amp; (b%3!=0)</a:t>
            </a:r>
          </a:p>
          <a:p>
            <a:pPr lvl="1"/>
            <a:r>
              <a:rPr lang="en-US" sz="2400" smtClean="0"/>
              <a:t>!C1 &amp; C2 &amp; C3	:	(a≤5) &amp; (a%2==0) &amp; (b%3==0)</a:t>
            </a:r>
          </a:p>
          <a:p>
            <a:pPr lvl="1"/>
            <a:r>
              <a:rPr lang="en-US" sz="2400" smtClean="0"/>
              <a:t>!C1 &amp; C2 &amp; !C3:	(a≤5) &amp; (a%2==0) &amp; (b%3!=0)</a:t>
            </a:r>
          </a:p>
          <a:p>
            <a:pPr lvl="1"/>
            <a:r>
              <a:rPr lang="en-US" sz="2400" smtClean="0"/>
              <a:t>…</a:t>
            </a:r>
            <a:endParaRPr lang="en-US" sz="2400"/>
          </a:p>
        </p:txBody>
      </p:sp>
      <p:sp>
        <p:nvSpPr>
          <p:cNvPr id="7" name="Slide Number Placeholder 6"/>
          <p:cNvSpPr>
            <a:spLocks noGrp="1"/>
          </p:cNvSpPr>
          <p:nvPr>
            <p:ph type="sldNum" sz="quarter" idx="4"/>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Bao nhiêu cái test-case thì đủ ?</a:t>
            </a:r>
            <a:endParaRPr lang="en-US"/>
          </a:p>
        </p:txBody>
      </p:sp>
      <p:sp>
        <p:nvSpPr>
          <p:cNvPr id="3" name="Content Placeholder 2"/>
          <p:cNvSpPr>
            <a:spLocks noGrp="1"/>
          </p:cNvSpPr>
          <p:nvPr>
            <p:ph idx="1"/>
          </p:nvPr>
        </p:nvSpPr>
        <p:spPr>
          <a:xfrm>
            <a:off x="0" y="609600"/>
            <a:ext cx="9144000" cy="6248400"/>
          </a:xfrm>
        </p:spPr>
        <p:txBody>
          <a:bodyPr/>
          <a:lstStyle/>
          <a:p>
            <a:r>
              <a:rPr lang="en-US" smtClean="0"/>
              <a:t>Nếu một chương trình đã được test và sửa hết lỗi thì có phải là nó không còn lỗi, hay bộ testcase chưa đủ để phát hiện các lỗi còn lại ? </a:t>
            </a:r>
          </a:p>
          <a:p>
            <a:r>
              <a:rPr lang="en-US" smtClean="0">
                <a:solidFill>
                  <a:srgbClr val="FF0000"/>
                </a:solidFill>
                <a:effectLst>
                  <a:outerShdw blurRad="38100" dist="38100" dir="2700000" algn="tl">
                    <a:srgbClr val="000000">
                      <a:alpha val="43137"/>
                    </a:srgbClr>
                  </a:outerShdw>
                </a:effectLst>
              </a:rPr>
              <a:t>Nguyên lý McCabe</a:t>
            </a:r>
            <a:r>
              <a:rPr lang="en-US" smtClean="0"/>
              <a:t>: chỉ ra số test-case tối thiểu cho một function</a:t>
            </a:r>
          </a:p>
          <a:p>
            <a:pPr lvl="1"/>
            <a:r>
              <a:rPr lang="en-US" smtClean="0"/>
              <a:t>Function được phân tích thành các tình huống thực thi (cách chạy, 1 flow / path)</a:t>
            </a:r>
          </a:p>
          <a:p>
            <a:pPr lvl="1"/>
            <a:r>
              <a:rPr lang="en-US" smtClean="0">
                <a:solidFill>
                  <a:srgbClr val="FF0000"/>
                </a:solidFill>
              </a:rPr>
              <a:t>Mỗi flow phải có (ít nhất) 1 testcase</a:t>
            </a:r>
            <a:r>
              <a:rPr lang="en-US" smtClean="0"/>
              <a:t>.</a:t>
            </a:r>
          </a:p>
          <a:p>
            <a:pPr lvl="1"/>
            <a:r>
              <a:rPr lang="en-US" smtClean="0"/>
              <a:t>McCabe đếm số flow để tính số testcase tối thiểu.</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 Flow Graph (CFG)</a:t>
            </a:r>
            <a:endParaRPr lang="en-US"/>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lum bright="-20000"/>
          </a:blip>
          <a:srcRect/>
          <a:stretch>
            <a:fillRect/>
          </a:stretch>
        </p:blipFill>
        <p:spPr bwMode="auto">
          <a:xfrm>
            <a:off x="76200" y="685800"/>
            <a:ext cx="8991600" cy="5943600"/>
          </a:xfrm>
          <a:prstGeom prst="rect">
            <a:avLst/>
          </a:prstGeom>
          <a:noFill/>
          <a:ln w="9525">
            <a:noFill/>
            <a:miter lim="800000"/>
            <a:headEnd/>
            <a:tailEnd/>
          </a:ln>
          <a:effectLst/>
        </p:spPr>
      </p:pic>
      <p:sp>
        <p:nvSpPr>
          <p:cNvPr id="6" name="TextBox 5"/>
          <p:cNvSpPr txBox="1"/>
          <p:nvPr/>
        </p:nvSpPr>
        <p:spPr>
          <a:xfrm>
            <a:off x="76200" y="685800"/>
            <a:ext cx="1752600" cy="461665"/>
          </a:xfrm>
          <a:prstGeom prst="rect">
            <a:avLst/>
          </a:prstGeom>
          <a:solidFill>
            <a:srgbClr val="FFFF00"/>
          </a:solidFill>
        </p:spPr>
        <p:txBody>
          <a:bodyPr wrap="square" rtlCol="0">
            <a:spAutoFit/>
          </a:bodyPr>
          <a:lstStyle/>
          <a:p>
            <a:pPr algn="ctr"/>
            <a:r>
              <a:rPr lang="en-US" sz="2400" b="1"/>
              <a:t>Example</a:t>
            </a:r>
          </a:p>
        </p:txBody>
      </p:sp>
      <p:sp>
        <p:nvSpPr>
          <p:cNvPr id="9" name="Slide Number Placeholder 8"/>
          <p:cNvSpPr>
            <a:spLocks noGrp="1"/>
          </p:cNvSpPr>
          <p:nvPr>
            <p:ph type="sldNum" sz="quarter" idx="4"/>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 V&amp;V của IEEE</a:t>
            </a:r>
            <a:endParaRPr lang="en-US"/>
          </a:p>
        </p:txBody>
      </p:sp>
      <p:sp>
        <p:nvSpPr>
          <p:cNvPr id="3" name="Content Placeholder 2"/>
          <p:cNvSpPr>
            <a:spLocks noGrp="1"/>
          </p:cNvSpPr>
          <p:nvPr>
            <p:ph idx="1"/>
          </p:nvPr>
        </p:nvSpPr>
        <p:spPr>
          <a:xfrm>
            <a:off x="0" y="609600"/>
            <a:ext cx="9144000" cy="6248400"/>
          </a:xfrm>
        </p:spPr>
        <p:txBody>
          <a:bodyPr/>
          <a:lstStyle/>
          <a:p>
            <a:r>
              <a:rPr lang="en-US" smtClean="0">
                <a:solidFill>
                  <a:srgbClr val="FF0000"/>
                </a:solidFill>
                <a:effectLst>
                  <a:outerShdw blurRad="38100" dist="38100" dir="2700000" algn="tl">
                    <a:srgbClr val="000000">
                      <a:alpha val="43137"/>
                    </a:srgbClr>
                  </a:outerShdw>
                </a:effectLst>
              </a:rPr>
              <a:t>Verification</a:t>
            </a:r>
            <a:r>
              <a:rPr lang="en-US" smtClean="0"/>
              <a:t> : </a:t>
            </a:r>
            <a:r>
              <a:rPr lang="en-US" i="1" smtClean="0"/>
              <a:t>The process of evaluating a system or component to determine whether the products of a given development phase </a:t>
            </a:r>
            <a:r>
              <a:rPr lang="en-US" i="1" smtClean="0">
                <a:solidFill>
                  <a:srgbClr val="FF0000"/>
                </a:solidFill>
              </a:rPr>
              <a:t>satisfy the conditions imposed </a:t>
            </a:r>
            <a:r>
              <a:rPr lang="en-US" i="1" smtClean="0">
                <a:solidFill>
                  <a:srgbClr val="FF0000"/>
                </a:solidFill>
                <a:effectLst>
                  <a:outerShdw blurRad="38100" dist="38100" dir="2700000" algn="tl">
                    <a:srgbClr val="000000">
                      <a:alpha val="43137"/>
                    </a:srgbClr>
                  </a:outerShdw>
                </a:effectLst>
              </a:rPr>
              <a:t>at the start of that phase</a:t>
            </a:r>
            <a:r>
              <a:rPr lang="en-US" smtClean="0"/>
              <a:t>.</a:t>
            </a:r>
          </a:p>
          <a:p>
            <a:pPr lvl="1"/>
            <a:r>
              <a:rPr lang="en-US" smtClean="0"/>
              <a:t>Verification </a:t>
            </a:r>
            <a:r>
              <a:rPr lang="en-US" u="sng" smtClean="0"/>
              <a:t>không kiểm tra đầu vào sai</a:t>
            </a:r>
            <a:r>
              <a:rPr lang="en-US" smtClean="0"/>
              <a:t>; lỗi (yêu cầu sai) sẽ phát tán đến sản phẩm =&gt; cần có validation.</a:t>
            </a:r>
          </a:p>
          <a:p>
            <a:r>
              <a:rPr lang="en-US" smtClean="0">
                <a:solidFill>
                  <a:srgbClr val="FF0000"/>
                </a:solidFill>
                <a:effectLst>
                  <a:outerShdw blurRad="38100" dist="38100" dir="2700000" algn="tl">
                    <a:srgbClr val="000000">
                      <a:alpha val="43137"/>
                    </a:srgbClr>
                  </a:outerShdw>
                </a:effectLst>
              </a:rPr>
              <a:t>Validation</a:t>
            </a:r>
            <a:r>
              <a:rPr lang="en-US" smtClean="0"/>
              <a:t>: </a:t>
            </a:r>
            <a:r>
              <a:rPr lang="en-US" i="1" smtClean="0"/>
              <a:t>The process of evaluating a system or component during or at the end of the evelopment process to determine whether it </a:t>
            </a:r>
            <a:r>
              <a:rPr lang="en-US" i="1" smtClean="0">
                <a:solidFill>
                  <a:srgbClr val="FF0000"/>
                </a:solidFill>
              </a:rPr>
              <a:t>satisfies specified requirements.</a:t>
            </a:r>
          </a:p>
          <a:p>
            <a:pPr lvl="1"/>
            <a:r>
              <a:rPr lang="en-US" smtClean="0"/>
              <a:t>Validation </a:t>
            </a:r>
            <a:r>
              <a:rPr lang="en-US" u="sng" smtClean="0"/>
              <a:t>không thể kiểm thử hết mọi tình huống xử lý của sản phẩm</a:t>
            </a:r>
            <a:r>
              <a:rPr lang="en-US" smtClean="0"/>
              <a:t> (do thiếu thời gian hoặc nguồn lực , vd: testing) =&gt; cần có verification.</a:t>
            </a:r>
            <a:endParaRPr lang="en-US"/>
          </a:p>
        </p:txBody>
      </p:sp>
      <p:sp>
        <p:nvSpPr>
          <p:cNvPr id="5" name="Rectangle 4"/>
          <p:cNvSpPr/>
          <p:nvPr/>
        </p:nvSpPr>
        <p:spPr>
          <a:xfrm>
            <a:off x="3033704" y="6315391"/>
            <a:ext cx="3405099" cy="461665"/>
          </a:xfrm>
          <a:prstGeom prst="rect">
            <a:avLst/>
          </a:prstGeom>
        </p:spPr>
        <p:txBody>
          <a:bodyPr wrap="none">
            <a:spAutoFit/>
          </a:bodyPr>
          <a:lstStyle/>
          <a:p>
            <a:r>
              <a:rPr lang="en-US" sz="2400">
                <a:solidFill>
                  <a:srgbClr val="FF0000"/>
                </a:solidFill>
              </a:rPr>
              <a:t>IEEE 1022 V&amp;V (2004).pdf</a:t>
            </a:r>
          </a:p>
        </p:txBody>
      </p:sp>
      <p:sp>
        <p:nvSpPr>
          <p:cNvPr id="8" name="Slide Number Placeholder 7"/>
          <p:cNvSpPr>
            <a:spLocks noGrp="1"/>
          </p:cNvSpPr>
          <p:nvPr>
            <p:ph type="sldNum" sz="quarter" idx="4"/>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CFG: Basis paths from example</a:t>
            </a:r>
            <a:endParaRPr lang="en-US"/>
          </a:p>
        </p:txBody>
      </p:sp>
      <p:pic>
        <p:nvPicPr>
          <p:cNvPr id="7170" name="Picture 2"/>
          <p:cNvPicPr>
            <a:picLocks noChangeAspect="1" noChangeArrowheads="1"/>
          </p:cNvPicPr>
          <p:nvPr/>
        </p:nvPicPr>
        <p:blipFill>
          <a:blip r:embed="rId3"/>
          <a:srcRect/>
          <a:stretch>
            <a:fillRect/>
          </a:stretch>
        </p:blipFill>
        <p:spPr bwMode="auto">
          <a:xfrm>
            <a:off x="304800" y="685800"/>
            <a:ext cx="8458200" cy="6096000"/>
          </a:xfrm>
          <a:prstGeom prst="rect">
            <a:avLst/>
          </a:prstGeom>
          <a:noFill/>
          <a:ln w="9525">
            <a:noFill/>
            <a:miter lim="800000"/>
            <a:headEnd/>
            <a:tailEnd/>
          </a:ln>
          <a:effectLst/>
        </p:spPr>
      </p:pic>
      <p:sp>
        <p:nvSpPr>
          <p:cNvPr id="8" name="Slide Number Placeholder 7"/>
          <p:cNvSpPr>
            <a:spLocks noGrp="1"/>
          </p:cNvSpPr>
          <p:nvPr>
            <p:ph type="sldNum" sz="quarter" idx="4"/>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Cyclomatic complexity (McCabe,1976)</a:t>
            </a:r>
            <a:endParaRPr lang="en-US"/>
          </a:p>
        </p:txBody>
      </p:sp>
      <p:pic>
        <p:nvPicPr>
          <p:cNvPr id="4098" name="Picture 2"/>
          <p:cNvPicPr>
            <a:picLocks noChangeAspect="1" noChangeArrowheads="1"/>
          </p:cNvPicPr>
          <p:nvPr/>
        </p:nvPicPr>
        <p:blipFill>
          <a:blip r:embed="rId3">
            <a:clrChange>
              <a:clrFrom>
                <a:srgbClr val="FFFFFF"/>
              </a:clrFrom>
              <a:clrTo>
                <a:srgbClr val="FFFFFF">
                  <a:alpha val="0"/>
                </a:srgbClr>
              </a:clrTo>
            </a:clrChange>
            <a:lum bright="-20000"/>
          </a:blip>
          <a:srcRect/>
          <a:stretch>
            <a:fillRect/>
          </a:stretch>
        </p:blipFill>
        <p:spPr bwMode="auto">
          <a:xfrm>
            <a:off x="381000" y="762000"/>
            <a:ext cx="8610600" cy="5181601"/>
          </a:xfrm>
          <a:prstGeom prst="rect">
            <a:avLst/>
          </a:prstGeom>
          <a:noFill/>
          <a:ln w="9525">
            <a:noFill/>
            <a:miter lim="800000"/>
            <a:headEnd/>
            <a:tailEnd/>
          </a:ln>
          <a:effectLst/>
        </p:spPr>
      </p:pic>
      <p:sp>
        <p:nvSpPr>
          <p:cNvPr id="6" name="TextBox 5"/>
          <p:cNvSpPr txBox="1"/>
          <p:nvPr/>
        </p:nvSpPr>
        <p:spPr>
          <a:xfrm>
            <a:off x="76200" y="6096000"/>
            <a:ext cx="8839200" cy="523220"/>
          </a:xfrm>
          <a:prstGeom prst="rect">
            <a:avLst/>
          </a:prstGeom>
          <a:solidFill>
            <a:srgbClr val="FFFF00"/>
          </a:solidFill>
        </p:spPr>
        <p:txBody>
          <a:bodyPr wrap="square" rtlCol="0">
            <a:spAutoFit/>
          </a:bodyPr>
          <a:lstStyle/>
          <a:p>
            <a:pPr algn="ctr"/>
            <a:r>
              <a:rPr lang="en-US" sz="2800" b="1" smtClean="0">
                <a:solidFill>
                  <a:srgbClr val="FF0000"/>
                </a:solidFill>
              </a:rPr>
              <a:t>McCabe</a:t>
            </a:r>
            <a:r>
              <a:rPr lang="en-US" sz="2800" smtClean="0"/>
              <a:t>:</a:t>
            </a:r>
            <a:r>
              <a:rPr lang="en-US" sz="2800" smtClean="0">
                <a:latin typeface="Arial Unicode MS" pitchFamily="34" charset="-128"/>
                <a:ea typeface="Arial Unicode MS" pitchFamily="34" charset="-128"/>
                <a:cs typeface="Arial Unicode MS" pitchFamily="34" charset="-128"/>
              </a:rPr>
              <a:t>The </a:t>
            </a:r>
            <a:r>
              <a:rPr lang="en-US" sz="2800">
                <a:latin typeface="Arial Unicode MS" pitchFamily="34" charset="-128"/>
                <a:ea typeface="Arial Unicode MS" pitchFamily="34" charset="-128"/>
                <a:cs typeface="Arial Unicode MS" pitchFamily="34" charset="-128"/>
              </a:rPr>
              <a:t>minimum number of test-cases is V(G)</a:t>
            </a:r>
          </a:p>
        </p:txBody>
      </p:sp>
      <p:sp>
        <p:nvSpPr>
          <p:cNvPr id="9" name="Slide Number Placeholder 8"/>
          <p:cNvSpPr>
            <a:spLocks noGrp="1"/>
          </p:cNvSpPr>
          <p:nvPr>
            <p:ph type="sldNum" sz="quarter" idx="4"/>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solidFill>
                  <a:srgbClr val="008000"/>
                </a:solidFill>
                <a:effectLst>
                  <a:outerShdw blurRad="38100" dist="38100" dir="2700000" algn="tl">
                    <a:srgbClr val="000000">
                      <a:alpha val="43137"/>
                    </a:srgbClr>
                  </a:outerShdw>
                </a:effectLst>
              </a:rPr>
              <a:t>c) Thiết kế testcase trong </a:t>
            </a:r>
            <a:r>
              <a:rPr lang="en-US">
                <a:solidFill>
                  <a:schemeClr val="tx1"/>
                </a:solidFill>
                <a:effectLst>
                  <a:outerShdw blurRad="38100" dist="38100" dir="2700000" algn="tl">
                    <a:srgbClr val="000000">
                      <a:alpha val="43137"/>
                    </a:srgbClr>
                  </a:outerShdw>
                </a:effectLst>
              </a:rPr>
              <a:t>black box </a:t>
            </a:r>
            <a:r>
              <a:rPr lang="en-US">
                <a:solidFill>
                  <a:srgbClr val="008000"/>
                </a:solidFill>
                <a:effectLst>
                  <a:outerShdw blurRad="38100" dist="38100" dir="2700000" algn="tl">
                    <a:srgbClr val="000000">
                      <a:alpha val="43137"/>
                    </a:srgbClr>
                  </a:outerShdw>
                </a:effectLst>
              </a:rPr>
              <a:t>test</a:t>
            </a:r>
          </a:p>
        </p:txBody>
      </p:sp>
      <p:pic>
        <p:nvPicPr>
          <p:cNvPr id="49154" name="Picture 2" descr="Black box testing"/>
          <p:cNvPicPr>
            <a:picLocks noChangeAspect="1" noChangeArrowheads="1"/>
          </p:cNvPicPr>
          <p:nvPr/>
        </p:nvPicPr>
        <p:blipFill>
          <a:blip r:embed="rId3"/>
          <a:srcRect/>
          <a:stretch>
            <a:fillRect/>
          </a:stretch>
        </p:blipFill>
        <p:spPr bwMode="auto">
          <a:xfrm>
            <a:off x="1371600" y="2057400"/>
            <a:ext cx="5715000" cy="2595572"/>
          </a:xfrm>
          <a:prstGeom prst="rect">
            <a:avLst/>
          </a:prstGeom>
          <a:noFill/>
        </p:spPr>
      </p:pic>
      <p:sp>
        <p:nvSpPr>
          <p:cNvPr id="5" name="Slide Number Placeholder 4"/>
          <p:cNvSpPr>
            <a:spLocks noGrp="1"/>
          </p:cNvSpPr>
          <p:nvPr>
            <p:ph type="sldNum" sz="quarter" idx="4"/>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 box testing</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các kỹ thuật kiểm thử PM bằng cách kiểm tra đối chiếu </a:t>
            </a:r>
            <a:r>
              <a:rPr lang="en-US" u="sng" smtClean="0"/>
              <a:t>kết quả xử lý của nó</a:t>
            </a:r>
            <a:r>
              <a:rPr lang="en-US" smtClean="0"/>
              <a:t> so với yêu cầu / mong đợi mà không cần phân tích cấu trúc bên trong của nó.</a:t>
            </a:r>
          </a:p>
          <a:p>
            <a:pPr lvl="1"/>
            <a:r>
              <a:rPr lang="en-US" smtClean="0"/>
              <a:t>Testcase được đưa ra từ đặc tả yêu cầu cho “Box”. </a:t>
            </a:r>
          </a:p>
          <a:p>
            <a:r>
              <a:rPr lang="en-US" smtClean="0"/>
              <a:t>Ưu điểm trong SQA</a:t>
            </a:r>
          </a:p>
          <a:p>
            <a:pPr lvl="1"/>
            <a:r>
              <a:rPr lang="en-US" smtClean="0"/>
              <a:t>Bám sát yêu cầu từ môi trường bên ngoài.</a:t>
            </a:r>
          </a:p>
          <a:p>
            <a:pPr lvl="1"/>
            <a:r>
              <a:rPr lang="en-US" smtClean="0"/>
              <a:t>Dùng lại được các testcase củ (nếu yêu cầu chưa thay đổi)</a:t>
            </a:r>
          </a:p>
          <a:p>
            <a:r>
              <a:rPr lang="en-US" smtClean="0"/>
              <a:t>Khuyết điểm trong SQA</a:t>
            </a:r>
          </a:p>
          <a:p>
            <a:pPr lvl="1"/>
            <a:r>
              <a:rPr lang="en-US" smtClean="0"/>
              <a:t>Không phát hiện được xử lý dở, hoặc nguy hiểm.</a:t>
            </a:r>
          </a:p>
          <a:p>
            <a:pPr lvl="1"/>
            <a:r>
              <a:rPr lang="en-US" smtClean="0"/>
              <a:t>Các testcase thường bị trùng lặp (nếu không có white box hổ trợ)</a:t>
            </a:r>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Coverage criteria</a:t>
            </a:r>
            <a:endParaRPr lang="en-US"/>
          </a:p>
        </p:txBody>
      </p:sp>
      <p:sp>
        <p:nvSpPr>
          <p:cNvPr id="3" name="Content Placeholder 2"/>
          <p:cNvSpPr>
            <a:spLocks noGrp="1"/>
          </p:cNvSpPr>
          <p:nvPr>
            <p:ph idx="1"/>
          </p:nvPr>
        </p:nvSpPr>
        <p:spPr>
          <a:xfrm>
            <a:off x="0" y="609600"/>
            <a:ext cx="9144000" cy="6248400"/>
          </a:xfrm>
        </p:spPr>
        <p:txBody>
          <a:bodyPr/>
          <a:lstStyle/>
          <a:p>
            <a:pPr marL="514350" indent="-514350">
              <a:buFont typeface="+mj-lt"/>
              <a:buAutoNum type="arabicPeriod"/>
            </a:pPr>
            <a:r>
              <a:rPr lang="en-US" smtClean="0">
                <a:solidFill>
                  <a:srgbClr val="FF0000"/>
                </a:solidFill>
                <a:effectLst>
                  <a:outerShdw blurRad="38100" dist="38100" dir="2700000" algn="tl">
                    <a:srgbClr val="000000">
                      <a:alpha val="43137"/>
                    </a:srgbClr>
                  </a:outerShdw>
                </a:effectLst>
              </a:rPr>
              <a:t>Decision technique</a:t>
            </a:r>
            <a:r>
              <a:rPr lang="en-US" smtClean="0"/>
              <a:t>: lập bảng quyết định nếu miền giá trị của input và output là rời rạc hữu hạn</a:t>
            </a:r>
          </a:p>
          <a:p>
            <a:pPr lvl="1"/>
            <a:r>
              <a:rPr lang="en-US" smtClean="0"/>
              <a:t>	ví dụ: mail check</a:t>
            </a:r>
          </a:p>
          <a:p>
            <a:pPr lvl="1"/>
            <a:r>
              <a:rPr lang="en-US" smtClean="0"/>
              <a:t>	Email : exists, not exist</a:t>
            </a:r>
          </a:p>
          <a:p>
            <a:pPr lvl="1"/>
            <a:r>
              <a:rPr lang="en-US" smtClean="0"/>
              <a:t>	Password : matched, not matched</a:t>
            </a:r>
            <a:endParaRPr lang="en-US"/>
          </a:p>
        </p:txBody>
      </p:sp>
      <p:graphicFrame>
        <p:nvGraphicFramePr>
          <p:cNvPr id="5" name="Table 4"/>
          <p:cNvGraphicFramePr>
            <a:graphicFrameLocks noGrp="1"/>
          </p:cNvGraphicFramePr>
          <p:nvPr/>
        </p:nvGraphicFramePr>
        <p:xfrm>
          <a:off x="533400" y="3368040"/>
          <a:ext cx="8001000" cy="3032760"/>
        </p:xfrm>
        <a:graphic>
          <a:graphicData uri="http://schemas.openxmlformats.org/drawingml/2006/table">
            <a:tbl>
              <a:tblPr firstRow="1" bandRow="1">
                <a:tableStyleId>{2D5ABB26-0587-4C30-8999-92F81FD0307C}</a:tableStyleId>
              </a:tblPr>
              <a:tblGrid>
                <a:gridCol w="1600200"/>
                <a:gridCol w="1600200"/>
                <a:gridCol w="1600200"/>
                <a:gridCol w="1600200"/>
                <a:gridCol w="1600200"/>
              </a:tblGrid>
              <a:tr h="736600">
                <a:tc>
                  <a:txBody>
                    <a:bodyPr/>
                    <a:lstStyle/>
                    <a:p>
                      <a:pPr algn="ctr"/>
                      <a:endParaRPr lang="en-US" sz="2400" b="1">
                        <a:latin typeface="Arial Unicode MS" pitchFamily="34" charset="-128"/>
                        <a:ea typeface="Arial Unicode MS" pitchFamily="34" charset="-128"/>
                        <a:cs typeface="Arial Unicode MS"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0000CC"/>
                          </a:solidFill>
                          <a:latin typeface="Arial Unicode MS" pitchFamily="34" charset="-128"/>
                          <a:ea typeface="Arial Unicode MS" pitchFamily="34" charset="-128"/>
                          <a:cs typeface="Arial Unicode MS" pitchFamily="34" charset="-128"/>
                        </a:rPr>
                        <a:t>Tc-01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a:solidFill>
                            <a:srgbClr val="FF0000"/>
                          </a:solidFill>
                          <a:latin typeface="Arial Unicode MS" pitchFamily="34" charset="-128"/>
                          <a:ea typeface="Arial Unicode MS" pitchFamily="34" charset="-128"/>
                          <a:cs typeface="Arial Unicode MS" pitchFamily="34" charset="-128"/>
                        </a:rPr>
                        <a:t>Tc-02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Tc-03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Tc-04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6600">
                <a:tc>
                  <a:txBody>
                    <a:bodyPr/>
                    <a:lstStyle/>
                    <a:p>
                      <a:pPr algn="ctr"/>
                      <a:r>
                        <a:rPr lang="en-US" sz="2400" b="1">
                          <a:latin typeface="Arial Unicode MS" pitchFamily="34" charset="-128"/>
                          <a:ea typeface="Arial Unicode MS" pitchFamily="34" charset="-128"/>
                          <a:cs typeface="Arial Unicode MS" pitchFamily="34" charset="-128"/>
                        </a:rPr>
                        <a:t>Email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0000CC"/>
                          </a:solidFill>
                          <a:latin typeface="Arial Unicode MS" pitchFamily="34" charset="-128"/>
                          <a:ea typeface="Arial Unicode MS" pitchFamily="34" charset="-128"/>
                          <a:cs typeface="Arial Unicode MS" pitchFamily="34" charset="-128"/>
                        </a:rPr>
                        <a:t>Exists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Exists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Not exist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Not exist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6600">
                <a:tc>
                  <a:txBody>
                    <a:bodyPr/>
                    <a:lstStyle/>
                    <a:p>
                      <a:pPr algn="ctr"/>
                      <a:r>
                        <a:rPr lang="en-US" sz="2400" b="1">
                          <a:latin typeface="Arial Unicode MS" pitchFamily="34" charset="-128"/>
                          <a:ea typeface="Arial Unicode MS" pitchFamily="34" charset="-128"/>
                          <a:cs typeface="Arial Unicode MS" pitchFamily="34" charset="-128"/>
                        </a:rPr>
                        <a:t>Password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0000CC"/>
                          </a:solidFill>
                          <a:latin typeface="Arial Unicode MS" pitchFamily="34" charset="-128"/>
                          <a:ea typeface="Arial Unicode MS" pitchFamily="34" charset="-128"/>
                          <a:cs typeface="Arial Unicode MS" pitchFamily="34" charset="-128"/>
                        </a:rPr>
                        <a:t>Matched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Not match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Matched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Not match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6600">
                <a:tc>
                  <a:txBody>
                    <a:bodyPr/>
                    <a:lstStyle/>
                    <a:p>
                      <a:pPr algn="ctr"/>
                      <a:r>
                        <a:rPr lang="en-US" sz="2400" b="1">
                          <a:latin typeface="Arial Unicode MS" pitchFamily="34" charset="-128"/>
                          <a:ea typeface="Arial Unicode MS" pitchFamily="34" charset="-128"/>
                          <a:cs typeface="Arial Unicode MS" pitchFamily="34" charset="-128"/>
                        </a:rPr>
                        <a:t>Expected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0000CC"/>
                          </a:solidFill>
                          <a:latin typeface="Arial Unicode MS" pitchFamily="34" charset="-128"/>
                          <a:ea typeface="Arial Unicode MS" pitchFamily="34" charset="-128"/>
                          <a:cs typeface="Arial Unicode MS" pitchFamily="34" charset="-128"/>
                        </a:rPr>
                        <a:t>(logon)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“incorrect password”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“incorrect 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“incorrect</a:t>
                      </a:r>
                      <a:r>
                        <a:rPr lang="en-US" sz="2400" baseline="0">
                          <a:solidFill>
                            <a:srgbClr val="FF0000"/>
                          </a:solidFill>
                          <a:latin typeface="Arial Unicode MS" pitchFamily="34" charset="-128"/>
                          <a:ea typeface="Arial Unicode MS" pitchFamily="34" charset="-128"/>
                          <a:cs typeface="Arial Unicode MS" pitchFamily="34" charset="-128"/>
                        </a:rPr>
                        <a:t> email</a:t>
                      </a:r>
                      <a:r>
                        <a:rPr lang="en-US" sz="2400">
                          <a:solidFill>
                            <a:srgbClr val="FF0000"/>
                          </a:solidFill>
                          <a:latin typeface="Arial Unicode MS" pitchFamily="34" charset="-128"/>
                          <a:ea typeface="Arial Unicode MS" pitchFamily="34" charset="-128"/>
                          <a:cs typeface="Arial Unicode MS" pitchFamily="34"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Slide Number Placeholder 7"/>
          <p:cNvSpPr>
            <a:spLocks noGrp="1"/>
          </p:cNvSpPr>
          <p:nvPr>
            <p:ph type="sldNum" sz="quarter" idx="4"/>
          </p:nvPr>
        </p:nvSpPr>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Coverage criteria</a:t>
            </a:r>
            <a:endParaRPr lang="en-US"/>
          </a:p>
        </p:txBody>
      </p:sp>
      <p:sp>
        <p:nvSpPr>
          <p:cNvPr id="3" name="Content Placeholder 2"/>
          <p:cNvSpPr>
            <a:spLocks noGrp="1"/>
          </p:cNvSpPr>
          <p:nvPr>
            <p:ph idx="1"/>
          </p:nvPr>
        </p:nvSpPr>
        <p:spPr>
          <a:xfrm>
            <a:off x="0" y="609600"/>
            <a:ext cx="9144000" cy="6248400"/>
          </a:xfrm>
        </p:spPr>
        <p:txBody>
          <a:bodyPr/>
          <a:lstStyle/>
          <a:p>
            <a:pPr marL="514350" indent="-514350">
              <a:buFont typeface="+mj-lt"/>
              <a:buAutoNum type="arabicPeriod" startAt="2"/>
            </a:pPr>
            <a:r>
              <a:rPr lang="en-US" smtClean="0">
                <a:solidFill>
                  <a:srgbClr val="FF0000"/>
                </a:solidFill>
                <a:effectLst>
                  <a:outerShdw blurRad="38100" dist="38100" dir="2700000" algn="tl">
                    <a:srgbClr val="000000">
                      <a:alpha val="43137"/>
                    </a:srgbClr>
                  </a:outerShdw>
                </a:effectLst>
              </a:rPr>
              <a:t>Equivalent Class Partitioning</a:t>
            </a:r>
            <a:r>
              <a:rPr lang="en-US" smtClean="0"/>
              <a:t>: Phân hoạch miền giá trị input thành các miền giá trị tương đương: mọi giá trị trong miền này được phần mềm ứng xử như nhau (1 flow của usecase). Chỉ một vài giá trị đại diện trong miền được chọn để kiểm thử.</a:t>
            </a:r>
          </a:p>
          <a:p>
            <a:pPr lvl="1"/>
            <a:r>
              <a:rPr lang="en-US" smtClean="0"/>
              <a:t>Ví dụ: nếu mua từ 4 đến 10 bánh piza thì từ cái thứ 4 giá giảm 50%; trên 10 bánh là không hợp lệ.</a:t>
            </a:r>
            <a:endParaRPr lang="en-US"/>
          </a:p>
        </p:txBody>
      </p:sp>
      <p:graphicFrame>
        <p:nvGraphicFramePr>
          <p:cNvPr id="5" name="Table 4"/>
          <p:cNvGraphicFramePr>
            <a:graphicFrameLocks noGrp="1"/>
          </p:cNvGraphicFramePr>
          <p:nvPr/>
        </p:nvGraphicFramePr>
        <p:xfrm>
          <a:off x="609600" y="4038600"/>
          <a:ext cx="8001001" cy="2209800"/>
        </p:xfrm>
        <a:graphic>
          <a:graphicData uri="http://schemas.openxmlformats.org/drawingml/2006/table">
            <a:tbl>
              <a:tblPr firstRow="1" bandRow="1">
                <a:tableStyleId>{2D5ABB26-0587-4C30-8999-92F81FD0307C}</a:tableStyleId>
              </a:tblPr>
              <a:tblGrid>
                <a:gridCol w="1600200"/>
                <a:gridCol w="1447800"/>
                <a:gridCol w="1752601"/>
                <a:gridCol w="1600200"/>
                <a:gridCol w="1600200"/>
              </a:tblGrid>
              <a:tr h="736600">
                <a:tc>
                  <a:txBody>
                    <a:bodyPr/>
                    <a:lstStyle/>
                    <a:p>
                      <a:pPr algn="ctr"/>
                      <a:r>
                        <a:rPr lang="en-US" sz="2400">
                          <a:latin typeface="Arial Unicode MS" pitchFamily="34" charset="-128"/>
                          <a:ea typeface="Arial Unicode MS" pitchFamily="34" charset="-128"/>
                          <a:cs typeface="Arial Unicode MS" pitchFamily="34" charset="-128"/>
                        </a:rPr>
                        <a:t>Số</a:t>
                      </a:r>
                      <a:r>
                        <a:rPr lang="en-US" sz="2400" baseline="0">
                          <a:latin typeface="Arial Unicode MS" pitchFamily="34" charset="-128"/>
                          <a:ea typeface="Arial Unicode MS" pitchFamily="34" charset="-128"/>
                          <a:cs typeface="Arial Unicode MS" pitchFamily="34" charset="-128"/>
                        </a:rPr>
                        <a:t> lượng</a:t>
                      </a:r>
                      <a:endParaRPr lang="en-US" sz="2400">
                        <a:latin typeface="Arial Unicode MS" pitchFamily="34" charset="-128"/>
                        <a:ea typeface="Arial Unicode MS" pitchFamily="34" charset="-128"/>
                        <a:cs typeface="Arial Unicode MS"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0000CC"/>
                          </a:solidFill>
                          <a:latin typeface="Arial Unicode MS" pitchFamily="34" charset="-128"/>
                          <a:ea typeface="Arial Unicode MS" pitchFamily="34" charset="-128"/>
                          <a:cs typeface="Arial Unicode MS" pitchFamily="34" charset="-128"/>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0000CC"/>
                          </a:solidFill>
                          <a:latin typeface="Arial Unicode MS" pitchFamily="34" charset="-128"/>
                          <a:ea typeface="Arial Unicode MS" pitchFamily="34" charset="-128"/>
                          <a:cs typeface="Arial Unicode MS" pitchFamily="34" charset="-128"/>
                        </a:rPr>
                        <a:t>4-10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&gt;10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6600">
                <a:tc>
                  <a:txBody>
                    <a:bodyPr/>
                    <a:lstStyle/>
                    <a:p>
                      <a:pPr algn="ctr"/>
                      <a:r>
                        <a:rPr lang="en-US" sz="2400">
                          <a:latin typeface="Arial Unicode MS" pitchFamily="34" charset="-128"/>
                          <a:ea typeface="Arial Unicode MS" pitchFamily="34" charset="-128"/>
                          <a:cs typeface="Arial Unicode MS" pitchFamily="34" charset="-128"/>
                        </a:rPr>
                        <a:t>Test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a:solidFill>
                            <a:srgbClr val="FF0000"/>
                          </a:solidFill>
                          <a:latin typeface="Arial Unicode MS" pitchFamily="34" charset="-128"/>
                          <a:ea typeface="Arial Unicode MS" pitchFamily="34" charset="-128"/>
                          <a:cs typeface="Arial Unicode MS" pitchFamily="34" charset="-128"/>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a:solidFill>
                            <a:srgbClr val="0000CC"/>
                          </a:solidFill>
                          <a:latin typeface="Arial Unicode MS" pitchFamily="34" charset="-128"/>
                          <a:ea typeface="Arial Unicode MS" pitchFamily="34" charset="-128"/>
                          <a:cs typeface="Arial Unicode MS" pitchFamily="34" charset="-128"/>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a:solidFill>
                            <a:srgbClr val="0000CC"/>
                          </a:solidFill>
                          <a:latin typeface="Arial Unicode MS" pitchFamily="34" charset="-128"/>
                          <a:ea typeface="Arial Unicode MS" pitchFamily="34" charset="-128"/>
                          <a:cs typeface="Arial Unicode MS" pitchFamily="34" charset="-128"/>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a:solidFill>
                            <a:srgbClr val="FF0000"/>
                          </a:solidFill>
                          <a:latin typeface="Arial Unicode MS" pitchFamily="34" charset="-128"/>
                          <a:ea typeface="Arial Unicode MS" pitchFamily="34" charset="-128"/>
                          <a:cs typeface="Arial Unicode MS" pitchFamily="34" charset="-128"/>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36600">
                <a:tc>
                  <a:txBody>
                    <a:bodyPr/>
                    <a:lstStyle/>
                    <a:p>
                      <a:pPr algn="ctr"/>
                      <a:r>
                        <a:rPr lang="en-US" sz="2400">
                          <a:latin typeface="Arial Unicode MS" pitchFamily="34" charset="-128"/>
                          <a:ea typeface="Arial Unicode MS" pitchFamily="34" charset="-128"/>
                          <a:cs typeface="Arial Unicode MS" pitchFamily="34" charset="-128"/>
                        </a:rPr>
                        <a:t>Expected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“Invalid”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0000CC"/>
                          </a:solidFill>
                          <a:latin typeface="Arial Unicode MS" pitchFamily="34" charset="-128"/>
                          <a:ea typeface="Arial Unicode MS" pitchFamily="34" charset="-128"/>
                          <a:cs typeface="Arial Unicode MS" pitchFamily="34" charset="-128"/>
                        </a:rPr>
                        <a:t>giá</a:t>
                      </a:r>
                      <a:r>
                        <a:rPr lang="en-US" sz="2400" baseline="0">
                          <a:solidFill>
                            <a:srgbClr val="0000CC"/>
                          </a:solidFill>
                          <a:latin typeface="Arial Unicode MS" pitchFamily="34" charset="-128"/>
                          <a:ea typeface="Arial Unicode MS" pitchFamily="34" charset="-128"/>
                          <a:cs typeface="Arial Unicode MS" pitchFamily="34" charset="-128"/>
                        </a:rPr>
                        <a:t> thường</a:t>
                      </a:r>
                      <a:endParaRPr lang="en-US" sz="2400">
                        <a:solidFill>
                          <a:srgbClr val="0000CC"/>
                        </a:solidFill>
                        <a:latin typeface="Arial Unicode MS" pitchFamily="34" charset="-128"/>
                        <a:ea typeface="Arial Unicode MS" pitchFamily="34" charset="-128"/>
                        <a:cs typeface="Arial Unicode MS"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0000CC"/>
                          </a:solidFill>
                          <a:latin typeface="Arial Unicode MS" pitchFamily="34" charset="-128"/>
                          <a:ea typeface="Arial Unicode MS" pitchFamily="34" charset="-128"/>
                          <a:cs typeface="Arial Unicode MS" pitchFamily="34" charset="-128"/>
                        </a:rPr>
                        <a:t>giá</a:t>
                      </a:r>
                      <a:r>
                        <a:rPr lang="en-US" sz="2400" baseline="0">
                          <a:solidFill>
                            <a:srgbClr val="0000CC"/>
                          </a:solidFill>
                          <a:latin typeface="Arial Unicode MS" pitchFamily="34" charset="-128"/>
                          <a:ea typeface="Arial Unicode MS" pitchFamily="34" charset="-128"/>
                          <a:cs typeface="Arial Unicode MS" pitchFamily="34" charset="-128"/>
                        </a:rPr>
                        <a:t> giảm</a:t>
                      </a:r>
                      <a:endParaRPr lang="en-US" sz="2400">
                        <a:solidFill>
                          <a:srgbClr val="0000CC"/>
                        </a:solidFill>
                        <a:latin typeface="Arial Unicode MS" pitchFamily="34" charset="-128"/>
                        <a:ea typeface="Arial Unicode MS" pitchFamily="34" charset="-128"/>
                        <a:cs typeface="Arial Unicode MS"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solidFill>
                            <a:srgbClr val="FF0000"/>
                          </a:solidFill>
                          <a:latin typeface="Arial Unicode MS" pitchFamily="34" charset="-128"/>
                          <a:ea typeface="Arial Unicode MS" pitchFamily="34" charset="-128"/>
                          <a:cs typeface="Arial Unicode MS" pitchFamily="34" charset="-128"/>
                        </a:rPr>
                        <a:t>“invalid”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Slide Number Placeholder 7"/>
          <p:cNvSpPr>
            <a:spLocks noGrp="1"/>
          </p:cNvSpPr>
          <p:nvPr>
            <p:ph type="sldNum" sz="quarter" idx="4"/>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b="0">
                <a:solidFill>
                  <a:srgbClr val="FF0000"/>
                </a:solidFill>
                <a:effectLst>
                  <a:outerShdw blurRad="38100" dist="38100" dir="2700000" algn="tl">
                    <a:srgbClr val="000000">
                      <a:alpha val="43137"/>
                    </a:srgbClr>
                  </a:outerShdw>
                </a:effectLst>
              </a:rPr>
              <a:t>Dependency islands</a:t>
            </a:r>
          </a:p>
        </p:txBody>
      </p:sp>
      <p:sp>
        <p:nvSpPr>
          <p:cNvPr id="9" name="Content Placeholder 8"/>
          <p:cNvSpPr>
            <a:spLocks noGrp="1"/>
          </p:cNvSpPr>
          <p:nvPr>
            <p:ph idx="4294967295"/>
          </p:nvPr>
        </p:nvSpPr>
        <p:spPr>
          <a:xfrm>
            <a:off x="0" y="685800"/>
            <a:ext cx="9144000" cy="6172200"/>
          </a:xfrm>
          <a:prstGeom prst="rect">
            <a:avLst/>
          </a:prstGeom>
        </p:spPr>
        <p:txBody>
          <a:bodyPr>
            <a:normAutofit fontScale="92500" lnSpcReduction="10000"/>
          </a:bodyPr>
          <a:lstStyle/>
          <a:p>
            <a:pPr>
              <a:lnSpc>
                <a:spcPct val="120000"/>
              </a:lnSpc>
            </a:pPr>
            <a:r>
              <a:rPr lang="en-US"/>
              <a:t>Giả sử PM có 6 inputs I</a:t>
            </a:r>
            <a:r>
              <a:rPr lang="en-US" baseline="-25000"/>
              <a:t>1</a:t>
            </a:r>
            <a:r>
              <a:rPr lang="en-US"/>
              <a:t>,.. I</a:t>
            </a:r>
            <a:r>
              <a:rPr lang="en-US" baseline="-25000"/>
              <a:t>6</a:t>
            </a:r>
            <a:r>
              <a:rPr lang="en-US"/>
              <a:t> và 3 outputs O</a:t>
            </a:r>
            <a:r>
              <a:rPr lang="en-US" baseline="-25000"/>
              <a:t>1</a:t>
            </a:r>
            <a:r>
              <a:rPr lang="en-US"/>
              <a:t>,O</a:t>
            </a:r>
            <a:r>
              <a:rPr lang="en-US" baseline="-25000"/>
              <a:t>2</a:t>
            </a:r>
            <a:r>
              <a:rPr lang="en-US"/>
              <a:t>,O</a:t>
            </a:r>
            <a:r>
              <a:rPr lang="en-US" baseline="-25000"/>
              <a:t>3</a:t>
            </a:r>
            <a:endParaRPr lang="en-US"/>
          </a:p>
          <a:p>
            <a:pPr lvl="1">
              <a:lnSpc>
                <a:spcPct val="120000"/>
              </a:lnSpc>
            </a:pPr>
            <a:r>
              <a:rPr lang="en-US"/>
              <a:t>Nếu mỗi input có 5 lớp tương đương thì để test cho 6 inputs cần thực hiện khoảng 5</a:t>
            </a:r>
            <a:r>
              <a:rPr lang="en-US" baseline="30000"/>
              <a:t>6</a:t>
            </a:r>
            <a:r>
              <a:rPr lang="en-US"/>
              <a:t> = 15.625 test cases !</a:t>
            </a:r>
          </a:p>
          <a:p>
            <a:pPr>
              <a:lnSpc>
                <a:spcPct val="120000"/>
              </a:lnSpc>
            </a:pPr>
            <a:r>
              <a:rPr lang="en-US"/>
              <a:t>Giả sử:</a:t>
            </a:r>
          </a:p>
          <a:p>
            <a:pPr lvl="1">
              <a:lnSpc>
                <a:spcPct val="120000"/>
              </a:lnSpc>
            </a:pPr>
            <a:r>
              <a:rPr lang="en-US" sz="2400"/>
              <a:t>O</a:t>
            </a:r>
            <a:r>
              <a:rPr lang="en-US" sz="2400" baseline="-25000"/>
              <a:t>1</a:t>
            </a:r>
            <a:r>
              <a:rPr lang="en-US" sz="2400"/>
              <a:t> chỉ phụ thuộc I</a:t>
            </a:r>
            <a:r>
              <a:rPr lang="en-US" sz="2400" baseline="-25000"/>
              <a:t>1</a:t>
            </a:r>
            <a:r>
              <a:rPr lang="en-US" sz="2400"/>
              <a:t>, I</a:t>
            </a:r>
            <a:r>
              <a:rPr lang="en-US" sz="2400" baseline="-25000"/>
              <a:t>2</a:t>
            </a:r>
            <a:r>
              <a:rPr lang="en-US" sz="2400"/>
              <a:t>, I</a:t>
            </a:r>
            <a:r>
              <a:rPr lang="en-US" sz="2400" baseline="-25000"/>
              <a:t>3</a:t>
            </a:r>
            <a:r>
              <a:rPr lang="en-US" sz="2400"/>
              <a:t>  →  {I</a:t>
            </a:r>
            <a:r>
              <a:rPr lang="en-US" sz="2400" baseline="-25000"/>
              <a:t>1</a:t>
            </a:r>
            <a:r>
              <a:rPr lang="en-US" sz="2400"/>
              <a:t>, I</a:t>
            </a:r>
            <a:r>
              <a:rPr lang="en-US" sz="2400" baseline="-25000"/>
              <a:t>2</a:t>
            </a:r>
            <a:r>
              <a:rPr lang="en-US" sz="2400"/>
              <a:t>, I</a:t>
            </a:r>
            <a:r>
              <a:rPr lang="en-US" sz="2400" baseline="-25000"/>
              <a:t>3 </a:t>
            </a:r>
            <a:r>
              <a:rPr lang="en-US" sz="2400"/>
              <a:t>} là ốc đảo của O</a:t>
            </a:r>
            <a:r>
              <a:rPr lang="en-US" sz="2400" baseline="-25000"/>
              <a:t>1</a:t>
            </a:r>
          </a:p>
          <a:p>
            <a:pPr lvl="1">
              <a:lnSpc>
                <a:spcPct val="120000"/>
              </a:lnSpc>
            </a:pPr>
            <a:r>
              <a:rPr lang="en-US" sz="2400"/>
              <a:t>O</a:t>
            </a:r>
            <a:r>
              <a:rPr lang="en-US" sz="2400" baseline="-25000"/>
              <a:t>2</a:t>
            </a:r>
            <a:r>
              <a:rPr lang="en-US" sz="2400"/>
              <a:t> chỉ phụ thuộc I</a:t>
            </a:r>
            <a:r>
              <a:rPr lang="en-US" sz="2400" baseline="-25000"/>
              <a:t>4</a:t>
            </a:r>
            <a:r>
              <a:rPr lang="en-US" sz="2400"/>
              <a:t>, I</a:t>
            </a:r>
            <a:r>
              <a:rPr lang="en-US" sz="2400" baseline="-25000"/>
              <a:t>5     </a:t>
            </a:r>
            <a:r>
              <a:rPr lang="en-US" sz="2400"/>
              <a:t> →  {I</a:t>
            </a:r>
            <a:r>
              <a:rPr lang="en-US" sz="2400" baseline="-25000"/>
              <a:t>4</a:t>
            </a:r>
            <a:r>
              <a:rPr lang="en-US" sz="2400"/>
              <a:t>, I</a:t>
            </a:r>
            <a:r>
              <a:rPr lang="en-US" sz="2400" baseline="-25000"/>
              <a:t>5 </a:t>
            </a:r>
            <a:r>
              <a:rPr lang="en-US" sz="2400"/>
              <a:t>} là ốc đảo của O</a:t>
            </a:r>
            <a:r>
              <a:rPr lang="en-US" sz="2400" baseline="-25000"/>
              <a:t>2</a:t>
            </a:r>
          </a:p>
          <a:p>
            <a:pPr lvl="1">
              <a:lnSpc>
                <a:spcPct val="120000"/>
              </a:lnSpc>
            </a:pPr>
            <a:r>
              <a:rPr lang="en-US" sz="2400"/>
              <a:t>O</a:t>
            </a:r>
            <a:r>
              <a:rPr lang="en-US" sz="2400" baseline="-25000"/>
              <a:t>3</a:t>
            </a:r>
            <a:r>
              <a:rPr lang="en-US" sz="2400"/>
              <a:t> chỉ phụ thuộc I</a:t>
            </a:r>
            <a:r>
              <a:rPr lang="en-US" sz="2400" baseline="-25000"/>
              <a:t>6   	</a:t>
            </a:r>
            <a:r>
              <a:rPr lang="en-US" sz="2400"/>
              <a:t>→  {I</a:t>
            </a:r>
            <a:r>
              <a:rPr lang="en-US" sz="2400" baseline="-25000"/>
              <a:t>6 </a:t>
            </a:r>
            <a:r>
              <a:rPr lang="en-US" sz="2400"/>
              <a:t>} là ốc đảo của O</a:t>
            </a:r>
            <a:r>
              <a:rPr lang="en-US" sz="2400" baseline="-25000"/>
              <a:t>3</a:t>
            </a:r>
          </a:p>
          <a:p>
            <a:pPr>
              <a:lnSpc>
                <a:spcPct val="120000"/>
              </a:lnSpc>
            </a:pPr>
            <a:r>
              <a:rPr lang="en-US"/>
              <a:t>Như vậy:</a:t>
            </a:r>
          </a:p>
          <a:p>
            <a:pPr lvl="1">
              <a:lnSpc>
                <a:spcPct val="120000"/>
              </a:lnSpc>
            </a:pPr>
            <a:r>
              <a:rPr lang="en-US" sz="2400">
                <a:solidFill>
                  <a:srgbClr val="0000CC"/>
                </a:solidFill>
              </a:rPr>
              <a:t>Đối với O</a:t>
            </a:r>
            <a:r>
              <a:rPr lang="en-US" sz="2400" baseline="-25000">
                <a:solidFill>
                  <a:srgbClr val="0000CC"/>
                </a:solidFill>
              </a:rPr>
              <a:t>1</a:t>
            </a:r>
            <a:r>
              <a:rPr lang="en-US" sz="2400">
                <a:solidFill>
                  <a:srgbClr val="0000CC"/>
                </a:solidFill>
              </a:rPr>
              <a:t>: chỉ cần test bộ I</a:t>
            </a:r>
            <a:r>
              <a:rPr lang="en-US" sz="2400" baseline="-25000">
                <a:solidFill>
                  <a:srgbClr val="0000CC"/>
                </a:solidFill>
              </a:rPr>
              <a:t>1</a:t>
            </a:r>
            <a:r>
              <a:rPr lang="en-US" sz="2400">
                <a:solidFill>
                  <a:srgbClr val="0000CC"/>
                </a:solidFill>
              </a:rPr>
              <a:t>, I</a:t>
            </a:r>
            <a:r>
              <a:rPr lang="en-US" sz="2400" baseline="-25000">
                <a:solidFill>
                  <a:srgbClr val="0000CC"/>
                </a:solidFill>
              </a:rPr>
              <a:t>2</a:t>
            </a:r>
            <a:r>
              <a:rPr lang="en-US" sz="2400">
                <a:solidFill>
                  <a:srgbClr val="0000CC"/>
                </a:solidFill>
              </a:rPr>
              <a:t>, I</a:t>
            </a:r>
            <a:r>
              <a:rPr lang="en-US" sz="2400" baseline="-25000">
                <a:solidFill>
                  <a:srgbClr val="0000CC"/>
                </a:solidFill>
              </a:rPr>
              <a:t>3</a:t>
            </a:r>
            <a:r>
              <a:rPr lang="en-US" sz="2400">
                <a:solidFill>
                  <a:srgbClr val="0000CC"/>
                </a:solidFill>
              </a:rPr>
              <a:t>	: 5</a:t>
            </a:r>
            <a:r>
              <a:rPr lang="en-US" sz="2400" baseline="30000">
                <a:solidFill>
                  <a:srgbClr val="0000CC"/>
                </a:solidFill>
              </a:rPr>
              <a:t>3</a:t>
            </a:r>
            <a:r>
              <a:rPr lang="en-US" sz="2400">
                <a:solidFill>
                  <a:srgbClr val="0000CC"/>
                </a:solidFill>
              </a:rPr>
              <a:t> test cases</a:t>
            </a:r>
          </a:p>
          <a:p>
            <a:pPr lvl="1">
              <a:lnSpc>
                <a:spcPct val="120000"/>
              </a:lnSpc>
            </a:pPr>
            <a:r>
              <a:rPr lang="en-US" sz="2400">
                <a:solidFill>
                  <a:srgbClr val="0000CC"/>
                </a:solidFill>
              </a:rPr>
              <a:t>Đối với O</a:t>
            </a:r>
            <a:r>
              <a:rPr lang="en-US" sz="2400" baseline="-25000">
                <a:solidFill>
                  <a:srgbClr val="0000CC"/>
                </a:solidFill>
              </a:rPr>
              <a:t>2</a:t>
            </a:r>
            <a:r>
              <a:rPr lang="en-US" sz="2400">
                <a:solidFill>
                  <a:srgbClr val="0000CC"/>
                </a:solidFill>
              </a:rPr>
              <a:t>: chỉ cần test bộ I</a:t>
            </a:r>
            <a:r>
              <a:rPr lang="en-US" sz="2400" baseline="-25000">
                <a:solidFill>
                  <a:srgbClr val="0000CC"/>
                </a:solidFill>
              </a:rPr>
              <a:t>4</a:t>
            </a:r>
            <a:r>
              <a:rPr lang="en-US" sz="2400">
                <a:solidFill>
                  <a:srgbClr val="0000CC"/>
                </a:solidFill>
              </a:rPr>
              <a:t>, I</a:t>
            </a:r>
            <a:r>
              <a:rPr lang="en-US" sz="2400" baseline="-25000">
                <a:solidFill>
                  <a:srgbClr val="0000CC"/>
                </a:solidFill>
              </a:rPr>
              <a:t>5</a:t>
            </a:r>
            <a:r>
              <a:rPr lang="en-US" sz="2400">
                <a:solidFill>
                  <a:srgbClr val="0000CC"/>
                </a:solidFill>
              </a:rPr>
              <a:t> 	: 5</a:t>
            </a:r>
            <a:r>
              <a:rPr lang="en-US" sz="2400" baseline="30000">
                <a:solidFill>
                  <a:srgbClr val="0000CC"/>
                </a:solidFill>
              </a:rPr>
              <a:t>2</a:t>
            </a:r>
            <a:r>
              <a:rPr lang="en-US" sz="2400">
                <a:solidFill>
                  <a:srgbClr val="0000CC"/>
                </a:solidFill>
              </a:rPr>
              <a:t> test cases</a:t>
            </a:r>
          </a:p>
          <a:p>
            <a:pPr lvl="1">
              <a:lnSpc>
                <a:spcPct val="120000"/>
              </a:lnSpc>
            </a:pPr>
            <a:r>
              <a:rPr lang="en-US" sz="2400">
                <a:solidFill>
                  <a:srgbClr val="0000CC"/>
                </a:solidFill>
              </a:rPr>
              <a:t>Đối với O</a:t>
            </a:r>
            <a:r>
              <a:rPr lang="en-US" sz="2400" baseline="-25000">
                <a:solidFill>
                  <a:srgbClr val="0000CC"/>
                </a:solidFill>
              </a:rPr>
              <a:t>3</a:t>
            </a:r>
            <a:r>
              <a:rPr lang="en-US" sz="2400">
                <a:solidFill>
                  <a:srgbClr val="0000CC"/>
                </a:solidFill>
              </a:rPr>
              <a:t>: chỉ test I</a:t>
            </a:r>
            <a:r>
              <a:rPr lang="en-US" sz="2400" baseline="-25000">
                <a:solidFill>
                  <a:srgbClr val="0000CC"/>
                </a:solidFill>
              </a:rPr>
              <a:t>6</a:t>
            </a:r>
            <a:r>
              <a:rPr lang="en-US" sz="2400">
                <a:solidFill>
                  <a:srgbClr val="0000CC"/>
                </a:solidFill>
              </a:rPr>
              <a:t>               		: 5  test cases</a:t>
            </a:r>
          </a:p>
          <a:p>
            <a:pPr>
              <a:lnSpc>
                <a:spcPct val="120000"/>
              </a:lnSpc>
            </a:pPr>
            <a:r>
              <a:rPr lang="en-US"/>
              <a:t>Theo cách này, tổng số test cases cần thực hiện là 5</a:t>
            </a:r>
            <a:r>
              <a:rPr lang="en-US" baseline="30000"/>
              <a:t>3</a:t>
            </a:r>
            <a:r>
              <a:rPr lang="en-US"/>
              <a:t>+5</a:t>
            </a:r>
            <a:r>
              <a:rPr lang="en-US" baseline="30000"/>
              <a:t>2</a:t>
            </a:r>
            <a:r>
              <a:rPr lang="en-US"/>
              <a:t>+5 = 155 (thay vì 15.626) test cases.</a:t>
            </a:r>
          </a:p>
        </p:txBody>
      </p:sp>
      <p:sp>
        <p:nvSpPr>
          <p:cNvPr id="6" name="Slide Number Placeholder 5"/>
          <p:cNvSpPr>
            <a:spLocks noGrp="1"/>
          </p:cNvSpPr>
          <p:nvPr>
            <p:ph type="sldNum" sz="quarter" idx="4"/>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Coverage criteria</a:t>
            </a:r>
            <a:endParaRPr lang="en-US"/>
          </a:p>
        </p:txBody>
      </p:sp>
      <p:sp>
        <p:nvSpPr>
          <p:cNvPr id="3" name="Content Placeholder 2"/>
          <p:cNvSpPr>
            <a:spLocks noGrp="1"/>
          </p:cNvSpPr>
          <p:nvPr>
            <p:ph idx="1"/>
          </p:nvPr>
        </p:nvSpPr>
        <p:spPr>
          <a:xfrm>
            <a:off x="0" y="609600"/>
            <a:ext cx="9144000" cy="6248400"/>
          </a:xfrm>
        </p:spPr>
        <p:txBody>
          <a:bodyPr/>
          <a:lstStyle/>
          <a:p>
            <a:pPr marL="514350" indent="-514350">
              <a:buFont typeface="+mj-lt"/>
              <a:buAutoNum type="arabicPeriod" startAt="3"/>
            </a:pPr>
            <a:r>
              <a:rPr lang="en-US" smtClean="0">
                <a:solidFill>
                  <a:srgbClr val="FF0000"/>
                </a:solidFill>
                <a:effectLst>
                  <a:outerShdw blurRad="38100" dist="38100" dir="2700000" algn="tl">
                    <a:srgbClr val="000000">
                      <a:alpha val="43137"/>
                    </a:srgbClr>
                  </a:outerShdw>
                </a:effectLst>
              </a:rPr>
              <a:t>Boundary value analysis</a:t>
            </a:r>
            <a:r>
              <a:rPr lang="en-US" smtClean="0"/>
              <a:t>: Phân hoạch miền giá trị tương đương cho inputs và chọn giá trị trên biên và/hoặc cận biên (trong và ngoài) để kiểm thử.</a:t>
            </a:r>
          </a:p>
          <a:p>
            <a:pPr marL="514350" indent="-514350">
              <a:buFont typeface="+mj-lt"/>
              <a:buAutoNum type="arabicPeriod" startAt="3"/>
            </a:pPr>
            <a:endParaRPr lang="en-US" smtClean="0"/>
          </a:p>
          <a:p>
            <a:pPr marL="514350" indent="-514350">
              <a:buFont typeface="+mj-lt"/>
              <a:buAutoNum type="arabicPeriod" startAt="3"/>
            </a:pPr>
            <a:r>
              <a:rPr lang="en-US" smtClean="0">
                <a:solidFill>
                  <a:srgbClr val="FF0000"/>
                </a:solidFill>
                <a:effectLst>
                  <a:outerShdw blurRad="38100" dist="38100" dir="2700000" algn="tl">
                    <a:srgbClr val="000000">
                      <a:alpha val="43137"/>
                    </a:srgbClr>
                  </a:outerShdw>
                </a:effectLst>
              </a:rPr>
              <a:t>State transition diagram</a:t>
            </a:r>
            <a:r>
              <a:rPr lang="en-US" smtClean="0"/>
              <a:t>: lập bảng quyết định dựa trên lược đồ trạng thái của usecase.</a:t>
            </a:r>
          </a:p>
          <a:p>
            <a:pPr marL="914400" lvl="1" indent="-514350"/>
            <a:r>
              <a:rPr lang="en-US" smtClean="0"/>
              <a:t>Cause &amp; Effect graph</a:t>
            </a:r>
          </a:p>
          <a:p>
            <a:endParaRPr lang="en-US" smtClean="0"/>
          </a:p>
          <a:p>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00CC"/>
                </a:solidFill>
              </a:rPr>
              <a:t>Cause &amp; Effect Graph</a:t>
            </a:r>
            <a:endParaRPr lang="en-US"/>
          </a:p>
        </p:txBody>
      </p:sp>
      <p:sp>
        <p:nvSpPr>
          <p:cNvPr id="3" name="Content Placeholder 2"/>
          <p:cNvSpPr>
            <a:spLocks noGrp="1"/>
          </p:cNvSpPr>
          <p:nvPr>
            <p:ph idx="1"/>
          </p:nvPr>
        </p:nvSpPr>
        <p:spPr>
          <a:xfrm>
            <a:off x="0" y="609600"/>
            <a:ext cx="9144000" cy="6248400"/>
          </a:xfrm>
        </p:spPr>
        <p:txBody>
          <a:bodyPr/>
          <a:lstStyle/>
          <a:p>
            <a:r>
              <a:rPr lang="en-US" smtClean="0"/>
              <a:t>Là kỹ thuật kiểm thử chức năng, bằng cách diễn tả yêu cầu thành điều kiện ràng buộc giữa input -“nguyên nhân” và output-”hậu quả” của phần mềm để đưa ra các testcases</a:t>
            </a:r>
          </a:p>
          <a:p>
            <a:r>
              <a:rPr lang="en-US" smtClean="0"/>
              <a:t>Trình tự xác định testcase gồm các bước:</a:t>
            </a:r>
          </a:p>
          <a:p>
            <a:pPr marL="971550" lvl="1" indent="-514350">
              <a:buFont typeface="+mj-lt"/>
              <a:buAutoNum type="arabicPeriod"/>
            </a:pPr>
            <a:r>
              <a:rPr lang="en-US" smtClean="0"/>
              <a:t>Phân tích các trạng thái logic của yêu cầu </a:t>
            </a:r>
          </a:p>
          <a:p>
            <a:pPr marL="971550" lvl="1" indent="-514350">
              <a:buFont typeface="+mj-lt"/>
              <a:buAutoNum type="arabicPeriod"/>
            </a:pPr>
            <a:r>
              <a:rPr lang="en-US" smtClean="0"/>
              <a:t>Từ yêu cầu, vẽ lược đồ cause-effect</a:t>
            </a:r>
          </a:p>
          <a:p>
            <a:pPr marL="971550" lvl="1" indent="-514350">
              <a:buFont typeface="+mj-lt"/>
              <a:buAutoNum type="arabicPeriod"/>
            </a:pPr>
            <a:r>
              <a:rPr lang="en-US" smtClean="0"/>
              <a:t>Từ lược đồ, lập bảng quyết định tình huống</a:t>
            </a:r>
          </a:p>
          <a:p>
            <a:pPr marL="971550" lvl="1" indent="-514350">
              <a:buFont typeface="+mj-lt"/>
              <a:buAutoNum type="arabicPeriod"/>
            </a:pPr>
            <a:r>
              <a:rPr lang="en-US" smtClean="0"/>
              <a:t>Từ bảng, tạo các testcase</a:t>
            </a:r>
            <a:endParaRPr lang="en-US"/>
          </a:p>
        </p:txBody>
      </p:sp>
      <p:sp>
        <p:nvSpPr>
          <p:cNvPr id="5" name="Rectangle 4"/>
          <p:cNvSpPr/>
          <p:nvPr/>
        </p:nvSpPr>
        <p:spPr>
          <a:xfrm>
            <a:off x="304800" y="5997714"/>
            <a:ext cx="8610600" cy="707886"/>
          </a:xfrm>
          <a:prstGeom prst="rect">
            <a:avLst/>
          </a:prstGeom>
        </p:spPr>
        <p:txBody>
          <a:bodyPr wrap="square">
            <a:spAutoFit/>
          </a:bodyPr>
          <a:lstStyle/>
          <a:p>
            <a:r>
              <a:rPr lang="en-US" sz="2000">
                <a:solidFill>
                  <a:srgbClr val="FF0000"/>
                </a:solidFill>
                <a:latin typeface="Arial Unicode MS" pitchFamily="34" charset="-128"/>
                <a:ea typeface="Arial Unicode MS" pitchFamily="34" charset="-128"/>
                <a:cs typeface="Arial Unicode MS" pitchFamily="34" charset="-128"/>
              </a:rPr>
              <a:t>https://www.softwaretestinghelp.com/cause-and-effect-graph-test-case-writing-technique/</a:t>
            </a:r>
          </a:p>
        </p:txBody>
      </p:sp>
      <p:sp>
        <p:nvSpPr>
          <p:cNvPr id="8" name="Slide Number Placeholder 7"/>
          <p:cNvSpPr>
            <a:spLocks noGrp="1"/>
          </p:cNvSpPr>
          <p:nvPr>
            <p:ph type="sldNum" sz="quarter" idx="4"/>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a:solidFill>
                  <a:schemeClr val="tx1"/>
                </a:solidFill>
                <a:effectLst>
                  <a:outerShdw blurRad="38100" dist="38100" dir="2700000" algn="tl">
                    <a:srgbClr val="000000">
                      <a:alpha val="43137"/>
                    </a:srgbClr>
                  </a:outerShdw>
                </a:effectLst>
              </a:rPr>
              <a:t>C</a:t>
            </a:r>
            <a:r>
              <a:rPr lang="en-US">
                <a:solidFill>
                  <a:srgbClr val="0000CC"/>
                </a:solidFill>
              </a:rPr>
              <a:t>ause </a:t>
            </a:r>
            <a:r>
              <a:rPr lang="en-US" smtClean="0">
                <a:solidFill>
                  <a:srgbClr val="0000CC"/>
                </a:solidFill>
              </a:rPr>
              <a:t>&amp; </a:t>
            </a:r>
            <a:r>
              <a:rPr lang="en-US">
                <a:solidFill>
                  <a:schemeClr val="tx1"/>
                </a:solidFill>
                <a:effectLst>
                  <a:outerShdw blurRad="38100" dist="38100" dir="2700000" algn="tl">
                    <a:srgbClr val="000000">
                      <a:alpha val="43137"/>
                    </a:srgbClr>
                  </a:outerShdw>
                </a:effectLst>
              </a:rPr>
              <a:t>E</a:t>
            </a:r>
            <a:r>
              <a:rPr lang="en-US">
                <a:solidFill>
                  <a:srgbClr val="0000CC"/>
                </a:solidFill>
              </a:rPr>
              <a:t>ffect </a:t>
            </a:r>
            <a:r>
              <a:rPr lang="en-US" smtClean="0">
                <a:solidFill>
                  <a:srgbClr val="0000CC"/>
                </a:solidFill>
              </a:rPr>
              <a:t>Graph: ký hiệu</a:t>
            </a:r>
            <a:endParaRPr lang="en-US"/>
          </a:p>
        </p:txBody>
      </p:sp>
      <p:sp>
        <p:nvSpPr>
          <p:cNvPr id="3" name="Content Placeholder 2"/>
          <p:cNvSpPr>
            <a:spLocks noGrp="1"/>
          </p:cNvSpPr>
          <p:nvPr>
            <p:ph idx="4294967295"/>
          </p:nvPr>
        </p:nvSpPr>
        <p:spPr>
          <a:xfrm>
            <a:off x="0" y="685800"/>
            <a:ext cx="9144000" cy="1676400"/>
          </a:xfrm>
          <a:prstGeom prst="rect">
            <a:avLst/>
          </a:prstGeom>
        </p:spPr>
        <p:txBody>
          <a:bodyPr>
            <a:normAutofit/>
          </a:bodyPr>
          <a:lstStyle/>
          <a:p>
            <a:r>
              <a:rPr lang="en-US" smtClean="0"/>
              <a:t>Nếu </a:t>
            </a:r>
            <a:r>
              <a:rPr lang="en-US"/>
              <a:t>tình huống input ( i ) xuất hiện thì </a:t>
            </a:r>
            <a:r>
              <a:rPr lang="en-US">
                <a:effectLst>
                  <a:outerShdw blurRad="38100" dist="38100" dir="2700000" algn="tl">
                    <a:srgbClr val="000000">
                      <a:alpha val="43137"/>
                    </a:srgbClr>
                  </a:outerShdw>
                </a:effectLst>
              </a:rPr>
              <a:t>C</a:t>
            </a:r>
            <a:r>
              <a:rPr lang="en-US"/>
              <a:t>i = </a:t>
            </a:r>
            <a:r>
              <a:rPr lang="en-US" smtClean="0"/>
              <a:t>True</a:t>
            </a:r>
            <a:endParaRPr lang="en-US"/>
          </a:p>
          <a:p>
            <a:r>
              <a:rPr lang="en-US"/>
              <a:t>Nếu kết xuất ( j ) xuất hiện thì </a:t>
            </a:r>
            <a:r>
              <a:rPr lang="en-US">
                <a:effectLst>
                  <a:outerShdw blurRad="38100" dist="38100" dir="2700000" algn="tl">
                    <a:srgbClr val="000000">
                      <a:alpha val="43137"/>
                    </a:srgbClr>
                  </a:outerShdw>
                </a:effectLst>
              </a:rPr>
              <a:t>E</a:t>
            </a:r>
            <a:r>
              <a:rPr lang="en-US"/>
              <a:t>j = True</a:t>
            </a:r>
          </a:p>
          <a:p>
            <a:r>
              <a:rPr lang="en-US" smtClean="0"/>
              <a:t>Các </a:t>
            </a:r>
            <a:r>
              <a:rPr lang="en-US"/>
              <a:t>toán tử luận lý AND, OR, NOT:</a:t>
            </a:r>
          </a:p>
        </p:txBody>
      </p:sp>
      <p:grpSp>
        <p:nvGrpSpPr>
          <p:cNvPr id="35" name="Group 34"/>
          <p:cNvGrpSpPr/>
          <p:nvPr/>
        </p:nvGrpSpPr>
        <p:grpSpPr>
          <a:xfrm>
            <a:off x="914400" y="2438401"/>
            <a:ext cx="6934200" cy="4028420"/>
            <a:chOff x="1219200" y="2810887"/>
            <a:chExt cx="5936015" cy="3655933"/>
          </a:xfrm>
        </p:grpSpPr>
        <p:sp>
          <p:nvSpPr>
            <p:cNvPr id="6" name="TextBox 5"/>
            <p:cNvSpPr txBox="1"/>
            <p:nvPr/>
          </p:nvSpPr>
          <p:spPr>
            <a:xfrm>
              <a:off x="3048000" y="2971800"/>
              <a:ext cx="4107215" cy="523220"/>
            </a:xfrm>
            <a:prstGeom prst="rect">
              <a:avLst/>
            </a:prstGeom>
            <a:noFill/>
          </p:spPr>
          <p:txBody>
            <a:bodyPr wrap="none" rtlCol="0">
              <a:spAutoFit/>
            </a:bodyPr>
            <a:lstStyle/>
            <a:p>
              <a:r>
                <a:rPr lang="en-US" sz="2800">
                  <a:solidFill>
                    <a:srgbClr val="FF0000"/>
                  </a:solidFill>
                </a:rPr>
                <a:t>AND</a:t>
              </a:r>
              <a:r>
                <a:rPr lang="en-US" sz="2800"/>
                <a:t>: E1 = (C1 AND C2)</a:t>
              </a:r>
            </a:p>
          </p:txBody>
        </p:sp>
        <p:grpSp>
          <p:nvGrpSpPr>
            <p:cNvPr id="26" name="Group 25"/>
            <p:cNvGrpSpPr/>
            <p:nvPr/>
          </p:nvGrpSpPr>
          <p:grpSpPr>
            <a:xfrm>
              <a:off x="1219200" y="2810887"/>
              <a:ext cx="1813409" cy="1042392"/>
              <a:chOff x="1219200" y="2971800"/>
              <a:chExt cx="1813409" cy="1042392"/>
            </a:xfrm>
          </p:grpSpPr>
          <p:sp>
            <p:nvSpPr>
              <p:cNvPr id="7" name="Oval 6"/>
              <p:cNvSpPr/>
              <p:nvPr/>
            </p:nvSpPr>
            <p:spPr>
              <a:xfrm>
                <a:off x="1219200" y="2971800"/>
                <a:ext cx="462097" cy="43279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000">
                    <a:solidFill>
                      <a:srgbClr val="003300"/>
                    </a:solidFill>
                  </a:rPr>
                  <a:t>C1</a:t>
                </a:r>
              </a:p>
            </p:txBody>
          </p:sp>
          <p:sp>
            <p:nvSpPr>
              <p:cNvPr id="8" name="Oval 7"/>
              <p:cNvSpPr/>
              <p:nvPr/>
            </p:nvSpPr>
            <p:spPr>
              <a:xfrm>
                <a:off x="1219200" y="3581400"/>
                <a:ext cx="462097" cy="43279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000">
                    <a:solidFill>
                      <a:srgbClr val="003300"/>
                    </a:solidFill>
                  </a:rPr>
                  <a:t>C2</a:t>
                </a:r>
              </a:p>
            </p:txBody>
          </p:sp>
          <p:sp>
            <p:nvSpPr>
              <p:cNvPr id="9" name="Oval 8"/>
              <p:cNvSpPr/>
              <p:nvPr/>
            </p:nvSpPr>
            <p:spPr>
              <a:xfrm>
                <a:off x="2590800" y="3200400"/>
                <a:ext cx="441809" cy="43279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000">
                    <a:solidFill>
                      <a:srgbClr val="003300"/>
                    </a:solidFill>
                  </a:rPr>
                  <a:t>E1</a:t>
                </a:r>
              </a:p>
            </p:txBody>
          </p:sp>
          <p:cxnSp>
            <p:nvCxnSpPr>
              <p:cNvPr id="11" name="Straight Connector 10"/>
              <p:cNvCxnSpPr>
                <a:stCxn id="7" idx="6"/>
                <a:endCxn id="9" idx="2"/>
              </p:cNvCxnSpPr>
              <p:nvPr/>
            </p:nvCxnSpPr>
            <p:spPr>
              <a:xfrm>
                <a:off x="1681297" y="3188196"/>
                <a:ext cx="909503"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6"/>
                <a:endCxn id="9" idx="2"/>
              </p:cNvCxnSpPr>
              <p:nvPr/>
            </p:nvCxnSpPr>
            <p:spPr>
              <a:xfrm flipV="1">
                <a:off x="1681297" y="3416796"/>
                <a:ext cx="909503"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779553" y="3170345"/>
                <a:ext cx="855753" cy="533400"/>
                <a:chOff x="1779553" y="3170345"/>
                <a:chExt cx="855753" cy="533400"/>
              </a:xfrm>
            </p:grpSpPr>
            <p:sp>
              <p:nvSpPr>
                <p:cNvPr id="14" name="Arc 13"/>
                <p:cNvSpPr/>
                <p:nvPr/>
              </p:nvSpPr>
              <p:spPr>
                <a:xfrm rot="13292509">
                  <a:off x="2086875" y="3170345"/>
                  <a:ext cx="548431" cy="533400"/>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3300"/>
                    </a:solidFill>
                  </a:endParaRPr>
                </a:p>
              </p:txBody>
            </p:sp>
            <p:sp>
              <p:nvSpPr>
                <p:cNvPr id="15" name="TextBox 14"/>
                <p:cNvSpPr txBox="1"/>
                <p:nvPr/>
              </p:nvSpPr>
              <p:spPr>
                <a:xfrm>
                  <a:off x="1779553" y="3218378"/>
                  <a:ext cx="328936" cy="400110"/>
                </a:xfrm>
                <a:prstGeom prst="rect">
                  <a:avLst/>
                </a:prstGeom>
                <a:noFill/>
              </p:spPr>
              <p:txBody>
                <a:bodyPr wrap="none" rtlCol="0">
                  <a:spAutoFit/>
                </a:bodyPr>
                <a:lstStyle/>
                <a:p>
                  <a:r>
                    <a:rPr lang="en-US" sz="2000">
                      <a:solidFill>
                        <a:srgbClr val="FF0000"/>
                      </a:solidFill>
                    </a:rPr>
                    <a:t>∧</a:t>
                  </a:r>
                </a:p>
              </p:txBody>
            </p:sp>
          </p:grpSp>
        </p:grpSp>
        <p:grpSp>
          <p:nvGrpSpPr>
            <p:cNvPr id="27" name="Group 26"/>
            <p:cNvGrpSpPr/>
            <p:nvPr/>
          </p:nvGrpSpPr>
          <p:grpSpPr>
            <a:xfrm>
              <a:off x="1219200" y="4114800"/>
              <a:ext cx="1813409" cy="1042392"/>
              <a:chOff x="3090441" y="4224843"/>
              <a:chExt cx="1813409" cy="1042392"/>
            </a:xfrm>
          </p:grpSpPr>
          <p:sp>
            <p:nvSpPr>
              <p:cNvPr id="18" name="Oval 17"/>
              <p:cNvSpPr/>
              <p:nvPr/>
            </p:nvSpPr>
            <p:spPr>
              <a:xfrm>
                <a:off x="3090441" y="4224843"/>
                <a:ext cx="462097" cy="43279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000">
                    <a:solidFill>
                      <a:srgbClr val="003300"/>
                    </a:solidFill>
                  </a:rPr>
                  <a:t>C1</a:t>
                </a:r>
              </a:p>
            </p:txBody>
          </p:sp>
          <p:sp>
            <p:nvSpPr>
              <p:cNvPr id="19" name="Oval 18"/>
              <p:cNvSpPr/>
              <p:nvPr/>
            </p:nvSpPr>
            <p:spPr>
              <a:xfrm>
                <a:off x="3090441" y="4834443"/>
                <a:ext cx="462097" cy="43279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000">
                    <a:solidFill>
                      <a:srgbClr val="003300"/>
                    </a:solidFill>
                  </a:rPr>
                  <a:t>C2</a:t>
                </a:r>
              </a:p>
            </p:txBody>
          </p:sp>
          <p:sp>
            <p:nvSpPr>
              <p:cNvPr id="20" name="Oval 19"/>
              <p:cNvSpPr/>
              <p:nvPr/>
            </p:nvSpPr>
            <p:spPr>
              <a:xfrm>
                <a:off x="4462041" y="4453443"/>
                <a:ext cx="441809" cy="43279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000">
                    <a:solidFill>
                      <a:srgbClr val="003300"/>
                    </a:solidFill>
                  </a:rPr>
                  <a:t>E1</a:t>
                </a:r>
              </a:p>
            </p:txBody>
          </p:sp>
          <p:cxnSp>
            <p:nvCxnSpPr>
              <p:cNvPr id="21" name="Straight Connector 20"/>
              <p:cNvCxnSpPr>
                <a:stCxn id="18" idx="6"/>
                <a:endCxn id="20" idx="2"/>
              </p:cNvCxnSpPr>
              <p:nvPr/>
            </p:nvCxnSpPr>
            <p:spPr>
              <a:xfrm>
                <a:off x="3552538" y="4441239"/>
                <a:ext cx="909503"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6"/>
                <a:endCxn id="20" idx="2"/>
              </p:cNvCxnSpPr>
              <p:nvPr/>
            </p:nvCxnSpPr>
            <p:spPr>
              <a:xfrm flipV="1">
                <a:off x="3552538" y="4669839"/>
                <a:ext cx="909503"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3700041" y="4414875"/>
                <a:ext cx="855753" cy="533400"/>
                <a:chOff x="1828800" y="3161832"/>
                <a:chExt cx="855753" cy="533400"/>
              </a:xfrm>
            </p:grpSpPr>
            <p:sp>
              <p:nvSpPr>
                <p:cNvPr id="24" name="Arc 23"/>
                <p:cNvSpPr/>
                <p:nvPr/>
              </p:nvSpPr>
              <p:spPr>
                <a:xfrm rot="13292509">
                  <a:off x="2136122" y="3161832"/>
                  <a:ext cx="548431" cy="533400"/>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3300"/>
                    </a:solidFill>
                  </a:endParaRPr>
                </a:p>
              </p:txBody>
            </p:sp>
            <p:sp>
              <p:nvSpPr>
                <p:cNvPr id="25" name="TextBox 24"/>
                <p:cNvSpPr txBox="1"/>
                <p:nvPr/>
              </p:nvSpPr>
              <p:spPr>
                <a:xfrm>
                  <a:off x="1828800" y="3209865"/>
                  <a:ext cx="328936" cy="400110"/>
                </a:xfrm>
                <a:prstGeom prst="rect">
                  <a:avLst/>
                </a:prstGeom>
                <a:noFill/>
              </p:spPr>
              <p:txBody>
                <a:bodyPr wrap="none" rtlCol="0">
                  <a:spAutoFit/>
                </a:bodyPr>
                <a:lstStyle/>
                <a:p>
                  <a:r>
                    <a:rPr lang="en-US" sz="2000">
                      <a:solidFill>
                        <a:srgbClr val="FF0000"/>
                      </a:solidFill>
                    </a:rPr>
                    <a:t>∨</a:t>
                  </a:r>
                </a:p>
              </p:txBody>
            </p:sp>
          </p:grpSp>
        </p:grpSp>
        <p:sp>
          <p:nvSpPr>
            <p:cNvPr id="28" name="TextBox 27"/>
            <p:cNvSpPr txBox="1"/>
            <p:nvPr/>
          </p:nvSpPr>
          <p:spPr>
            <a:xfrm>
              <a:off x="3048000" y="4267200"/>
              <a:ext cx="3966150" cy="523220"/>
            </a:xfrm>
            <a:prstGeom prst="rect">
              <a:avLst/>
            </a:prstGeom>
            <a:noFill/>
          </p:spPr>
          <p:txBody>
            <a:bodyPr wrap="none" rtlCol="0">
              <a:spAutoFit/>
            </a:bodyPr>
            <a:lstStyle/>
            <a:p>
              <a:r>
                <a:rPr lang="en-US" sz="2800">
                  <a:solidFill>
                    <a:srgbClr val="FF0000"/>
                  </a:solidFill>
                </a:rPr>
                <a:t>OR</a:t>
              </a:r>
              <a:r>
                <a:rPr lang="en-US" sz="2800"/>
                <a:t>: E1 = (C1  OR  C2) </a:t>
              </a:r>
            </a:p>
          </p:txBody>
        </p:sp>
        <p:sp>
          <p:nvSpPr>
            <p:cNvPr id="30" name="Oval 29"/>
            <p:cNvSpPr/>
            <p:nvPr/>
          </p:nvSpPr>
          <p:spPr>
            <a:xfrm>
              <a:off x="1219200" y="5342513"/>
              <a:ext cx="462097" cy="43279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000">
                  <a:solidFill>
                    <a:srgbClr val="003300"/>
                  </a:solidFill>
                </a:rPr>
                <a:t>C1</a:t>
              </a:r>
            </a:p>
          </p:txBody>
        </p:sp>
        <p:sp>
          <p:nvSpPr>
            <p:cNvPr id="32" name="Oval 31"/>
            <p:cNvSpPr/>
            <p:nvPr/>
          </p:nvSpPr>
          <p:spPr>
            <a:xfrm>
              <a:off x="2590800" y="5334000"/>
              <a:ext cx="441809" cy="43279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000">
                  <a:solidFill>
                    <a:srgbClr val="003300"/>
                  </a:solidFill>
                </a:rPr>
                <a:t>E1</a:t>
              </a:r>
            </a:p>
          </p:txBody>
        </p:sp>
        <p:cxnSp>
          <p:nvCxnSpPr>
            <p:cNvPr id="33" name="Straight Connector 32"/>
            <p:cNvCxnSpPr>
              <a:stCxn id="30" idx="6"/>
              <a:endCxn id="32" idx="2"/>
            </p:cNvCxnSpPr>
            <p:nvPr/>
          </p:nvCxnSpPr>
          <p:spPr>
            <a:xfrm flipV="1">
              <a:off x="1681297" y="5550396"/>
              <a:ext cx="909503" cy="85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48000" y="5257800"/>
              <a:ext cx="3031599" cy="523220"/>
            </a:xfrm>
            <a:prstGeom prst="rect">
              <a:avLst/>
            </a:prstGeom>
            <a:noFill/>
          </p:spPr>
          <p:txBody>
            <a:bodyPr wrap="none" rtlCol="0">
              <a:spAutoFit/>
            </a:bodyPr>
            <a:lstStyle/>
            <a:p>
              <a:r>
                <a:rPr lang="en-US" sz="2800"/>
                <a:t>Identical: E1 = C1</a:t>
              </a:r>
            </a:p>
          </p:txBody>
        </p:sp>
        <p:sp>
          <p:nvSpPr>
            <p:cNvPr id="39" name="Oval 38"/>
            <p:cNvSpPr/>
            <p:nvPr/>
          </p:nvSpPr>
          <p:spPr>
            <a:xfrm>
              <a:off x="1219200" y="6000690"/>
              <a:ext cx="462097" cy="43279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000">
                  <a:solidFill>
                    <a:srgbClr val="003300"/>
                  </a:solidFill>
                </a:rPr>
                <a:t>C1</a:t>
              </a:r>
            </a:p>
          </p:txBody>
        </p:sp>
        <p:sp>
          <p:nvSpPr>
            <p:cNvPr id="40" name="Oval 39"/>
            <p:cNvSpPr/>
            <p:nvPr/>
          </p:nvSpPr>
          <p:spPr>
            <a:xfrm>
              <a:off x="2590800" y="5992177"/>
              <a:ext cx="441809" cy="43279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000">
                  <a:solidFill>
                    <a:srgbClr val="003300"/>
                  </a:solidFill>
                </a:rPr>
                <a:t>E1</a:t>
              </a:r>
            </a:p>
          </p:txBody>
        </p:sp>
        <p:cxnSp>
          <p:nvCxnSpPr>
            <p:cNvPr id="41" name="Straight Connector 40"/>
            <p:cNvCxnSpPr>
              <a:stCxn id="39" idx="6"/>
              <a:endCxn id="40" idx="2"/>
            </p:cNvCxnSpPr>
            <p:nvPr/>
          </p:nvCxnSpPr>
          <p:spPr>
            <a:xfrm flipV="1">
              <a:off x="1681297" y="6208573"/>
              <a:ext cx="909503" cy="85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8000" y="5943600"/>
              <a:ext cx="3945311" cy="523220"/>
            </a:xfrm>
            <a:prstGeom prst="rect">
              <a:avLst/>
            </a:prstGeom>
            <a:noFill/>
          </p:spPr>
          <p:txBody>
            <a:bodyPr wrap="none" rtlCol="0">
              <a:spAutoFit/>
            </a:bodyPr>
            <a:lstStyle/>
            <a:p>
              <a:r>
                <a:rPr lang="en-US" sz="2800">
                  <a:solidFill>
                    <a:srgbClr val="FF0000"/>
                  </a:solidFill>
                </a:rPr>
                <a:t>NOT</a:t>
              </a:r>
              <a:r>
                <a:rPr lang="en-US" sz="2800"/>
                <a:t>:   E1 = NOT ( C1 )</a:t>
              </a:r>
            </a:p>
          </p:txBody>
        </p:sp>
        <p:sp>
          <p:nvSpPr>
            <p:cNvPr id="54" name="Freeform 53"/>
            <p:cNvSpPr/>
            <p:nvPr/>
          </p:nvSpPr>
          <p:spPr>
            <a:xfrm>
              <a:off x="2057400" y="5991225"/>
              <a:ext cx="304800" cy="457200"/>
            </a:xfrm>
            <a:custGeom>
              <a:avLst/>
              <a:gdLst>
                <a:gd name="connsiteX0" fmla="*/ 0 w 952500"/>
                <a:gd name="connsiteY0" fmla="*/ 527050 h 1073150"/>
                <a:gd name="connsiteX1" fmla="*/ 228600 w 952500"/>
                <a:gd name="connsiteY1" fmla="*/ 79375 h 1073150"/>
                <a:gd name="connsiteX2" fmla="*/ 704850 w 952500"/>
                <a:gd name="connsiteY2" fmla="*/ 1003300 h 1073150"/>
                <a:gd name="connsiteX3" fmla="*/ 952500 w 952500"/>
                <a:gd name="connsiteY3" fmla="*/ 498475 h 1073150"/>
              </a:gdLst>
              <a:ahLst/>
              <a:cxnLst>
                <a:cxn ang="0">
                  <a:pos x="connsiteX0" y="connsiteY0"/>
                </a:cxn>
                <a:cxn ang="0">
                  <a:pos x="connsiteX1" y="connsiteY1"/>
                </a:cxn>
                <a:cxn ang="0">
                  <a:pos x="connsiteX2" y="connsiteY2"/>
                </a:cxn>
                <a:cxn ang="0">
                  <a:pos x="connsiteX3" y="connsiteY3"/>
                </a:cxn>
              </a:cxnLst>
              <a:rect l="l" t="t" r="r" b="b"/>
              <a:pathLst>
                <a:path w="952500" h="1073150">
                  <a:moveTo>
                    <a:pt x="0" y="527050"/>
                  </a:moveTo>
                  <a:cubicBezTo>
                    <a:pt x="55562" y="263525"/>
                    <a:pt x="111125" y="0"/>
                    <a:pt x="228600" y="79375"/>
                  </a:cubicBezTo>
                  <a:cubicBezTo>
                    <a:pt x="346075" y="158750"/>
                    <a:pt x="584200" y="933450"/>
                    <a:pt x="704850" y="1003300"/>
                  </a:cubicBezTo>
                  <a:cubicBezTo>
                    <a:pt x="825500" y="1073150"/>
                    <a:pt x="889000" y="785812"/>
                    <a:pt x="952500" y="498475"/>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4" name="Slide Number Placeholder 33"/>
          <p:cNvSpPr>
            <a:spLocks noGrp="1"/>
          </p:cNvSpPr>
          <p:nvPr>
            <p:ph type="sldNum" sz="quarter" idx="4"/>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Verification </a:t>
            </a:r>
            <a:r>
              <a:rPr lang="en-US" smtClean="0">
                <a:solidFill>
                  <a:srgbClr val="FF0000"/>
                </a:solidFill>
              </a:rPr>
              <a:t>vs</a:t>
            </a:r>
            <a:r>
              <a:rPr lang="en-US" smtClean="0"/>
              <a:t> Validation</a:t>
            </a:r>
            <a:endParaRPr lang="en-US"/>
          </a:p>
        </p:txBody>
      </p:sp>
      <p:sp>
        <p:nvSpPr>
          <p:cNvPr id="7" name="Content Placeholder 2"/>
          <p:cNvSpPr>
            <a:spLocks noGrp="1"/>
          </p:cNvSpPr>
          <p:nvPr>
            <p:ph idx="1"/>
          </p:nvPr>
        </p:nvSpPr>
        <p:spPr>
          <a:xfrm>
            <a:off x="0" y="609600"/>
            <a:ext cx="9144000" cy="6248400"/>
          </a:xfrm>
        </p:spPr>
        <p:txBody>
          <a:bodyPr/>
          <a:lstStyle/>
          <a:p>
            <a:r>
              <a:rPr lang="en-US" b="1" smtClean="0"/>
              <a:t>Verification</a:t>
            </a:r>
            <a:r>
              <a:rPr lang="en-US" smtClean="0"/>
              <a:t>: “Are we building the product right ?”</a:t>
            </a:r>
          </a:p>
          <a:p>
            <a:pPr lvl="1"/>
            <a:r>
              <a:rPr lang="en-US" smtClean="0"/>
              <a:t>Implementation against its specifications is correct ?</a:t>
            </a:r>
          </a:p>
          <a:p>
            <a:pPr lvl="1"/>
            <a:endParaRPr lang="en-US" smtClean="0"/>
          </a:p>
          <a:p>
            <a:r>
              <a:rPr lang="en-US" b="1" smtClean="0"/>
              <a:t>Validation</a:t>
            </a:r>
            <a:r>
              <a:rPr lang="en-US" smtClean="0"/>
              <a:t>: “Are we building the right product ?”</a:t>
            </a:r>
          </a:p>
          <a:p>
            <a:pPr lvl="1"/>
            <a:r>
              <a:rPr lang="en-US" smtClean="0"/>
              <a:t>The expected functions or features are present ?</a:t>
            </a:r>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6</a:t>
            </a:fld>
            <a:endParaRPr lang="en-US"/>
          </a:p>
        </p:txBody>
      </p:sp>
      <p:grpSp>
        <p:nvGrpSpPr>
          <p:cNvPr id="32" name="Group 31"/>
          <p:cNvGrpSpPr/>
          <p:nvPr/>
        </p:nvGrpSpPr>
        <p:grpSpPr>
          <a:xfrm>
            <a:off x="376192" y="3810001"/>
            <a:ext cx="8234408" cy="2509024"/>
            <a:chOff x="376192" y="3810001"/>
            <a:chExt cx="8234408" cy="2509024"/>
          </a:xfrm>
        </p:grpSpPr>
        <p:grpSp>
          <p:nvGrpSpPr>
            <p:cNvPr id="5" name="Group 63"/>
            <p:cNvGrpSpPr/>
            <p:nvPr/>
          </p:nvGrpSpPr>
          <p:grpSpPr>
            <a:xfrm>
              <a:off x="376192" y="3810001"/>
              <a:ext cx="8234408" cy="2509024"/>
              <a:chOff x="681016" y="4723852"/>
              <a:chExt cx="8234408" cy="2056929"/>
            </a:xfrm>
          </p:grpSpPr>
          <p:grpSp>
            <p:nvGrpSpPr>
              <p:cNvPr id="6" name="Group 19"/>
              <p:cNvGrpSpPr/>
              <p:nvPr/>
            </p:nvGrpSpPr>
            <p:grpSpPr>
              <a:xfrm>
                <a:off x="681016" y="5329248"/>
                <a:ext cx="1809760" cy="995368"/>
                <a:chOff x="681016" y="5419736"/>
                <a:chExt cx="1719272" cy="814392"/>
              </a:xfrm>
            </p:grpSpPr>
            <p:sp>
              <p:nvSpPr>
                <p:cNvPr id="28" name="Cloud 6"/>
                <p:cNvSpPr/>
                <p:nvPr/>
              </p:nvSpPr>
              <p:spPr>
                <a:xfrm>
                  <a:off x="681016" y="5419736"/>
                  <a:ext cx="1719272" cy="814392"/>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7"/>
                <p:cNvSpPr txBox="1"/>
                <p:nvPr/>
              </p:nvSpPr>
              <p:spPr>
                <a:xfrm>
                  <a:off x="952480" y="5606094"/>
                  <a:ext cx="1315745" cy="453271"/>
                </a:xfrm>
                <a:prstGeom prst="rect">
                  <a:avLst/>
                </a:prstGeom>
                <a:noFill/>
              </p:spPr>
              <p:txBody>
                <a:bodyPr wrap="none" lIns="0" tIns="0" rIns="0" bIns="0" rtlCol="0">
                  <a:spAutoFit/>
                </a:bodyPr>
                <a:lstStyle/>
                <a:p>
                  <a:pPr algn="ctr"/>
                  <a:r>
                    <a:rPr lang="en-US" smtClean="0">
                      <a:latin typeface="Arial Unicode MS" pitchFamily="34" charset="-128"/>
                      <a:ea typeface="Arial Unicode MS" pitchFamily="34" charset="-128"/>
                      <a:cs typeface="Arial Unicode MS" pitchFamily="34" charset="-128"/>
                    </a:rPr>
                    <a:t>Stackholders’</a:t>
                  </a:r>
                </a:p>
                <a:p>
                  <a:pPr algn="ctr"/>
                  <a:r>
                    <a:rPr lang="en-US" smtClean="0">
                      <a:latin typeface="Arial Unicode MS" pitchFamily="34" charset="-128"/>
                      <a:ea typeface="Arial Unicode MS" pitchFamily="34" charset="-128"/>
                      <a:cs typeface="Arial Unicode MS" pitchFamily="34" charset="-128"/>
                    </a:rPr>
                    <a:t>NEED</a:t>
                  </a:r>
                  <a:endParaRPr lang="en-US">
                    <a:latin typeface="Arial Unicode MS" pitchFamily="34" charset="-128"/>
                    <a:ea typeface="Arial Unicode MS" pitchFamily="34" charset="-128"/>
                    <a:cs typeface="Arial Unicode MS" pitchFamily="34" charset="-128"/>
                  </a:endParaRPr>
                </a:p>
              </p:txBody>
            </p:sp>
          </p:grpSp>
          <p:grpSp>
            <p:nvGrpSpPr>
              <p:cNvPr id="9" name="Group 18"/>
              <p:cNvGrpSpPr/>
              <p:nvPr/>
            </p:nvGrpSpPr>
            <p:grpSpPr>
              <a:xfrm>
                <a:off x="2921444" y="5365306"/>
                <a:ext cx="1628784" cy="814392"/>
                <a:chOff x="3033704" y="5455794"/>
                <a:chExt cx="1628784" cy="814392"/>
              </a:xfrm>
            </p:grpSpPr>
            <p:sp>
              <p:nvSpPr>
                <p:cNvPr id="26" name="Flowchart: Document 25"/>
                <p:cNvSpPr/>
                <p:nvPr/>
              </p:nvSpPr>
              <p:spPr>
                <a:xfrm>
                  <a:off x="3033704" y="5455794"/>
                  <a:ext cx="1628784" cy="814392"/>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091534" y="5567872"/>
                  <a:ext cx="1538296" cy="454175"/>
                </a:xfrm>
                <a:prstGeom prst="rect">
                  <a:avLst/>
                </a:prstGeom>
                <a:noFill/>
              </p:spPr>
              <p:txBody>
                <a:bodyPr wrap="square" lIns="0" tIns="0" rIns="0" bIns="0" rtlCol="0">
                  <a:spAutoFit/>
                </a:bodyPr>
                <a:lstStyle/>
                <a:p>
                  <a:pPr algn="ctr"/>
                  <a:r>
                    <a:rPr lang="en-US" smtClean="0">
                      <a:solidFill>
                        <a:srgbClr val="FF0000"/>
                      </a:solidFill>
                      <a:latin typeface="Arial Unicode MS" pitchFamily="34" charset="-128"/>
                      <a:ea typeface="Arial Unicode MS" pitchFamily="34" charset="-128"/>
                      <a:cs typeface="Arial Unicode MS" pitchFamily="34" charset="-128"/>
                    </a:rPr>
                    <a:t>Requirements </a:t>
                  </a:r>
                </a:p>
                <a:p>
                  <a:pPr algn="ctr"/>
                  <a:r>
                    <a:rPr lang="en-US" smtClean="0">
                      <a:solidFill>
                        <a:srgbClr val="FF0000"/>
                      </a:solidFill>
                      <a:latin typeface="Arial Unicode MS" pitchFamily="34" charset="-128"/>
                      <a:ea typeface="Arial Unicode MS" pitchFamily="34" charset="-128"/>
                      <a:cs typeface="Arial Unicode MS" pitchFamily="34" charset="-128"/>
                    </a:rPr>
                    <a:t>BASELINE</a:t>
                  </a:r>
                  <a:endParaRPr lang="en-US">
                    <a:solidFill>
                      <a:srgbClr val="FF0000"/>
                    </a:solidFill>
                    <a:latin typeface="Arial Unicode MS" pitchFamily="34" charset="-128"/>
                    <a:ea typeface="Arial Unicode MS" pitchFamily="34" charset="-128"/>
                    <a:cs typeface="Arial Unicode MS" pitchFamily="34" charset="-128"/>
                  </a:endParaRPr>
                </a:p>
              </p:txBody>
            </p:sp>
          </p:grpSp>
          <p:grpSp>
            <p:nvGrpSpPr>
              <p:cNvPr id="10" name="Group 15"/>
              <p:cNvGrpSpPr/>
              <p:nvPr/>
            </p:nvGrpSpPr>
            <p:grpSpPr>
              <a:xfrm>
                <a:off x="7467616" y="5329248"/>
                <a:ext cx="1447808" cy="814392"/>
                <a:chOff x="7467616" y="5419736"/>
                <a:chExt cx="1447808" cy="814392"/>
              </a:xfrm>
            </p:grpSpPr>
            <p:sp>
              <p:nvSpPr>
                <p:cNvPr id="24" name="Cube 23"/>
                <p:cNvSpPr/>
                <p:nvPr/>
              </p:nvSpPr>
              <p:spPr>
                <a:xfrm>
                  <a:off x="7467616" y="5419736"/>
                  <a:ext cx="1447808" cy="814392"/>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571134" y="5638808"/>
                  <a:ext cx="1115690" cy="553998"/>
                </a:xfrm>
                <a:prstGeom prst="rect">
                  <a:avLst/>
                </a:prstGeom>
                <a:noFill/>
              </p:spPr>
              <p:txBody>
                <a:bodyPr wrap="square" lIns="0" tIns="0" rIns="0" bIns="0" rtlCol="0">
                  <a:spAutoFit/>
                </a:bodyPr>
                <a:lstStyle/>
                <a:p>
                  <a:pPr algn="ctr"/>
                  <a:r>
                    <a:rPr lang="en-US" smtClean="0">
                      <a:solidFill>
                        <a:srgbClr val="0000CC"/>
                      </a:solidFill>
                      <a:latin typeface="Arial Unicode MS" pitchFamily="34" charset="-128"/>
                      <a:ea typeface="Arial Unicode MS" pitchFamily="34" charset="-128"/>
                      <a:cs typeface="Arial Unicode MS" pitchFamily="34" charset="-128"/>
                    </a:rPr>
                    <a:t>SW Product </a:t>
                  </a:r>
                </a:p>
              </p:txBody>
            </p:sp>
          </p:grpSp>
          <p:grpSp>
            <p:nvGrpSpPr>
              <p:cNvPr id="11" name="Group 17"/>
              <p:cNvGrpSpPr/>
              <p:nvPr/>
            </p:nvGrpSpPr>
            <p:grpSpPr>
              <a:xfrm>
                <a:off x="5114932" y="5319720"/>
                <a:ext cx="1809761" cy="859978"/>
                <a:chOff x="5748344" y="5182288"/>
                <a:chExt cx="1447808" cy="859978"/>
              </a:xfrm>
            </p:grpSpPr>
            <p:sp>
              <p:nvSpPr>
                <p:cNvPr id="22" name="TextBox 21"/>
                <p:cNvSpPr txBox="1"/>
                <p:nvPr/>
              </p:nvSpPr>
              <p:spPr>
                <a:xfrm>
                  <a:off x="5820734" y="5381641"/>
                  <a:ext cx="1115690" cy="454175"/>
                </a:xfrm>
                <a:prstGeom prst="rect">
                  <a:avLst/>
                </a:prstGeom>
                <a:noFill/>
              </p:spPr>
              <p:txBody>
                <a:bodyPr wrap="square" lIns="0" tIns="0" rIns="0" bIns="0" rtlCol="0">
                  <a:spAutoFit/>
                </a:bodyPr>
                <a:lstStyle/>
                <a:p>
                  <a:pPr algn="ctr"/>
                  <a:r>
                    <a:rPr lang="en-US" smtClean="0">
                      <a:solidFill>
                        <a:srgbClr val="0000CC"/>
                      </a:solidFill>
                      <a:latin typeface="Arial Unicode MS" pitchFamily="34" charset="-128"/>
                      <a:ea typeface="Arial Unicode MS" pitchFamily="34" charset="-128"/>
                      <a:cs typeface="Arial Unicode MS" pitchFamily="34" charset="-128"/>
                    </a:rPr>
                    <a:t>SW </a:t>
                  </a:r>
                </a:p>
                <a:p>
                  <a:pPr algn="ctr"/>
                  <a:r>
                    <a:rPr lang="en-US" smtClean="0">
                      <a:solidFill>
                        <a:srgbClr val="0000CC"/>
                      </a:solidFill>
                      <a:latin typeface="Arial Unicode MS" pitchFamily="34" charset="-128"/>
                      <a:ea typeface="Arial Unicode MS" pitchFamily="34" charset="-128"/>
                      <a:cs typeface="Arial Unicode MS" pitchFamily="34" charset="-128"/>
                    </a:rPr>
                    <a:t>SPEC</a:t>
                  </a:r>
                  <a:endParaRPr lang="en-US">
                    <a:solidFill>
                      <a:srgbClr val="0000CC"/>
                    </a:solidFill>
                    <a:latin typeface="Arial Unicode MS" pitchFamily="34" charset="-128"/>
                    <a:ea typeface="Arial Unicode MS" pitchFamily="34" charset="-128"/>
                    <a:cs typeface="Arial Unicode MS" pitchFamily="34" charset="-128"/>
                  </a:endParaRPr>
                </a:p>
              </p:txBody>
            </p:sp>
            <p:sp>
              <p:nvSpPr>
                <p:cNvPr id="23" name="Flowchart: Multidocument 22"/>
                <p:cNvSpPr/>
                <p:nvPr/>
              </p:nvSpPr>
              <p:spPr>
                <a:xfrm>
                  <a:off x="5748344" y="5182288"/>
                  <a:ext cx="1447808" cy="859978"/>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53"/>
              <p:cNvGrpSpPr/>
              <p:nvPr/>
            </p:nvGrpSpPr>
            <p:grpSpPr>
              <a:xfrm>
                <a:off x="1828784" y="4786320"/>
                <a:ext cx="6362736" cy="542928"/>
                <a:chOff x="1919272" y="4605344"/>
                <a:chExt cx="6362736" cy="542928"/>
              </a:xfrm>
            </p:grpSpPr>
            <p:sp>
              <p:nvSpPr>
                <p:cNvPr id="19" name="Freeform 18"/>
                <p:cNvSpPr/>
                <p:nvPr/>
              </p:nvSpPr>
              <p:spPr>
                <a:xfrm>
                  <a:off x="1936962" y="4967296"/>
                  <a:ext cx="1900248" cy="180976"/>
                </a:xfrm>
                <a:custGeom>
                  <a:avLst/>
                  <a:gdLst>
                    <a:gd name="connsiteX0" fmla="*/ 2438400 w 2438400"/>
                    <a:gd name="connsiteY0" fmla="*/ 535214 h 535214"/>
                    <a:gd name="connsiteX1" fmla="*/ 1208314 w 2438400"/>
                    <a:gd name="connsiteY1" fmla="*/ 1814 h 535214"/>
                    <a:gd name="connsiteX2" fmla="*/ 0 w 2438400"/>
                    <a:gd name="connsiteY2" fmla="*/ 524328 h 535214"/>
                  </a:gdLst>
                  <a:ahLst/>
                  <a:cxnLst>
                    <a:cxn ang="0">
                      <a:pos x="connsiteX0" y="connsiteY0"/>
                    </a:cxn>
                    <a:cxn ang="0">
                      <a:pos x="connsiteX1" y="connsiteY1"/>
                    </a:cxn>
                    <a:cxn ang="0">
                      <a:pos x="connsiteX2" y="connsiteY2"/>
                    </a:cxn>
                  </a:cxnLst>
                  <a:rect l="l" t="t" r="r" b="b"/>
                  <a:pathLst>
                    <a:path w="2438400" h="535214">
                      <a:moveTo>
                        <a:pt x="2438400" y="535214"/>
                      </a:moveTo>
                      <a:cubicBezTo>
                        <a:pt x="2026557" y="269421"/>
                        <a:pt x="1614714" y="3628"/>
                        <a:pt x="1208314" y="1814"/>
                      </a:cubicBezTo>
                      <a:cubicBezTo>
                        <a:pt x="801914" y="0"/>
                        <a:pt x="400957" y="262164"/>
                        <a:pt x="0" y="524328"/>
                      </a:cubicBezTo>
                    </a:path>
                  </a:pathLst>
                </a:cu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1947848" y="4786320"/>
                  <a:ext cx="4100536" cy="354238"/>
                </a:xfrm>
                <a:custGeom>
                  <a:avLst/>
                  <a:gdLst>
                    <a:gd name="connsiteX0" fmla="*/ 2438400 w 2438400"/>
                    <a:gd name="connsiteY0" fmla="*/ 535214 h 535214"/>
                    <a:gd name="connsiteX1" fmla="*/ 1208314 w 2438400"/>
                    <a:gd name="connsiteY1" fmla="*/ 1814 h 535214"/>
                    <a:gd name="connsiteX2" fmla="*/ 0 w 2438400"/>
                    <a:gd name="connsiteY2" fmla="*/ 524328 h 535214"/>
                  </a:gdLst>
                  <a:ahLst/>
                  <a:cxnLst>
                    <a:cxn ang="0">
                      <a:pos x="connsiteX0" y="connsiteY0"/>
                    </a:cxn>
                    <a:cxn ang="0">
                      <a:pos x="connsiteX1" y="connsiteY1"/>
                    </a:cxn>
                    <a:cxn ang="0">
                      <a:pos x="connsiteX2" y="connsiteY2"/>
                    </a:cxn>
                  </a:cxnLst>
                  <a:rect l="l" t="t" r="r" b="b"/>
                  <a:pathLst>
                    <a:path w="2438400" h="535214">
                      <a:moveTo>
                        <a:pt x="2438400" y="535214"/>
                      </a:moveTo>
                      <a:cubicBezTo>
                        <a:pt x="2026557" y="269421"/>
                        <a:pt x="1614714" y="3628"/>
                        <a:pt x="1208314" y="1814"/>
                      </a:cubicBezTo>
                      <a:cubicBezTo>
                        <a:pt x="801914" y="0"/>
                        <a:pt x="400957" y="262164"/>
                        <a:pt x="0" y="524328"/>
                      </a:cubicBezTo>
                    </a:path>
                  </a:pathLst>
                </a:cu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1919272" y="4605344"/>
                  <a:ext cx="6362736" cy="542928"/>
                </a:xfrm>
                <a:custGeom>
                  <a:avLst/>
                  <a:gdLst>
                    <a:gd name="connsiteX0" fmla="*/ 2438400 w 2438400"/>
                    <a:gd name="connsiteY0" fmla="*/ 535214 h 535214"/>
                    <a:gd name="connsiteX1" fmla="*/ 1208314 w 2438400"/>
                    <a:gd name="connsiteY1" fmla="*/ 1814 h 535214"/>
                    <a:gd name="connsiteX2" fmla="*/ 0 w 2438400"/>
                    <a:gd name="connsiteY2" fmla="*/ 524328 h 535214"/>
                  </a:gdLst>
                  <a:ahLst/>
                  <a:cxnLst>
                    <a:cxn ang="0">
                      <a:pos x="connsiteX0" y="connsiteY0"/>
                    </a:cxn>
                    <a:cxn ang="0">
                      <a:pos x="connsiteX1" y="connsiteY1"/>
                    </a:cxn>
                    <a:cxn ang="0">
                      <a:pos x="connsiteX2" y="connsiteY2"/>
                    </a:cxn>
                  </a:cxnLst>
                  <a:rect l="l" t="t" r="r" b="b"/>
                  <a:pathLst>
                    <a:path w="2438400" h="535214">
                      <a:moveTo>
                        <a:pt x="2438400" y="535214"/>
                      </a:moveTo>
                      <a:cubicBezTo>
                        <a:pt x="2026557" y="269421"/>
                        <a:pt x="1614714" y="3628"/>
                        <a:pt x="1208314" y="1814"/>
                      </a:cubicBezTo>
                      <a:cubicBezTo>
                        <a:pt x="801914" y="0"/>
                        <a:pt x="400957" y="262164"/>
                        <a:pt x="0" y="524328"/>
                      </a:cubicBezTo>
                    </a:path>
                  </a:pathLst>
                </a:custGeom>
                <a:ln w="28575">
                  <a:solidFill>
                    <a:srgbClr val="0066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 name="Freeform 12"/>
              <p:cNvSpPr/>
              <p:nvPr/>
            </p:nvSpPr>
            <p:spPr>
              <a:xfrm flipV="1">
                <a:off x="3891640" y="6136154"/>
                <a:ext cx="1990736" cy="257178"/>
              </a:xfrm>
              <a:custGeom>
                <a:avLst/>
                <a:gdLst>
                  <a:gd name="connsiteX0" fmla="*/ 2438400 w 2438400"/>
                  <a:gd name="connsiteY0" fmla="*/ 535214 h 535214"/>
                  <a:gd name="connsiteX1" fmla="*/ 1208314 w 2438400"/>
                  <a:gd name="connsiteY1" fmla="*/ 1814 h 535214"/>
                  <a:gd name="connsiteX2" fmla="*/ 0 w 2438400"/>
                  <a:gd name="connsiteY2" fmla="*/ 524328 h 535214"/>
                </a:gdLst>
                <a:ahLst/>
                <a:cxnLst>
                  <a:cxn ang="0">
                    <a:pos x="connsiteX0" y="connsiteY0"/>
                  </a:cxn>
                  <a:cxn ang="0">
                    <a:pos x="connsiteX1" y="connsiteY1"/>
                  </a:cxn>
                  <a:cxn ang="0">
                    <a:pos x="connsiteX2" y="connsiteY2"/>
                  </a:cxn>
                </a:cxnLst>
                <a:rect l="l" t="t" r="r" b="b"/>
                <a:pathLst>
                  <a:path w="2438400" h="535214">
                    <a:moveTo>
                      <a:pt x="2438400" y="535214"/>
                    </a:moveTo>
                    <a:cubicBezTo>
                      <a:pt x="2026557" y="269421"/>
                      <a:pt x="1614714" y="3628"/>
                      <a:pt x="1208314" y="1814"/>
                    </a:cubicBezTo>
                    <a:cubicBezTo>
                      <a:pt x="801914" y="0"/>
                      <a:pt x="400957" y="262164"/>
                      <a:pt x="0" y="524328"/>
                    </a:cubicBezTo>
                  </a:path>
                </a:pathLst>
              </a:custGeom>
              <a:ln w="28575">
                <a:solidFill>
                  <a:srgbClr val="6C2826"/>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flipV="1">
                <a:off x="6110296" y="6143640"/>
                <a:ext cx="2081224" cy="180976"/>
              </a:xfrm>
              <a:custGeom>
                <a:avLst/>
                <a:gdLst>
                  <a:gd name="connsiteX0" fmla="*/ 2438400 w 2438400"/>
                  <a:gd name="connsiteY0" fmla="*/ 535214 h 535214"/>
                  <a:gd name="connsiteX1" fmla="*/ 1208314 w 2438400"/>
                  <a:gd name="connsiteY1" fmla="*/ 1814 h 535214"/>
                  <a:gd name="connsiteX2" fmla="*/ 0 w 2438400"/>
                  <a:gd name="connsiteY2" fmla="*/ 524328 h 535214"/>
                </a:gdLst>
                <a:ahLst/>
                <a:cxnLst>
                  <a:cxn ang="0">
                    <a:pos x="connsiteX0" y="connsiteY0"/>
                  </a:cxn>
                  <a:cxn ang="0">
                    <a:pos x="connsiteX1" y="connsiteY1"/>
                  </a:cxn>
                  <a:cxn ang="0">
                    <a:pos x="connsiteX2" y="connsiteY2"/>
                  </a:cxn>
                </a:cxnLst>
                <a:rect l="l" t="t" r="r" b="b"/>
                <a:pathLst>
                  <a:path w="2438400" h="535214">
                    <a:moveTo>
                      <a:pt x="2438400" y="535214"/>
                    </a:moveTo>
                    <a:cubicBezTo>
                      <a:pt x="2026557" y="269421"/>
                      <a:pt x="1614714" y="3628"/>
                      <a:pt x="1208314" y="1814"/>
                    </a:cubicBezTo>
                    <a:cubicBezTo>
                      <a:pt x="801914" y="0"/>
                      <a:pt x="400957" y="262164"/>
                      <a:pt x="0" y="524328"/>
                    </a:cubicBezTo>
                  </a:path>
                </a:pathLst>
              </a:custGeom>
              <a:ln w="28575">
                <a:solidFill>
                  <a:srgbClr val="6C2826"/>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232797" y="6473003"/>
                <a:ext cx="1615827" cy="276999"/>
              </a:xfrm>
              <a:prstGeom prst="rect">
                <a:avLst/>
              </a:prstGeom>
              <a:noFill/>
            </p:spPr>
            <p:txBody>
              <a:bodyPr wrap="none" lIns="0" tIns="0" rIns="0" bIns="0" rtlCol="0">
                <a:spAutoFit/>
              </a:bodyPr>
              <a:lstStyle/>
              <a:p>
                <a:r>
                  <a:rPr lang="en-US" b="1" smtClean="0">
                    <a:solidFill>
                      <a:srgbClr val="6C2826"/>
                    </a:solidFill>
                    <a:latin typeface="Arial Unicode MS" pitchFamily="34" charset="-128"/>
                    <a:ea typeface="Arial Unicode MS" pitchFamily="34" charset="-128"/>
                    <a:cs typeface="Arial Unicode MS" pitchFamily="34" charset="-128"/>
                  </a:rPr>
                  <a:t>VERIFICATION</a:t>
                </a:r>
              </a:p>
            </p:txBody>
          </p:sp>
          <p:sp>
            <p:nvSpPr>
              <p:cNvPr id="16" name="TextBox 15"/>
              <p:cNvSpPr txBox="1"/>
              <p:nvPr/>
            </p:nvSpPr>
            <p:spPr>
              <a:xfrm>
                <a:off x="1295424" y="4723852"/>
                <a:ext cx="1372171" cy="276999"/>
              </a:xfrm>
              <a:prstGeom prst="rect">
                <a:avLst/>
              </a:prstGeom>
              <a:noFill/>
            </p:spPr>
            <p:txBody>
              <a:bodyPr wrap="none" lIns="0" tIns="0" rIns="0" bIns="0" rtlCol="0">
                <a:spAutoFit/>
              </a:bodyPr>
              <a:lstStyle/>
              <a:p>
                <a:r>
                  <a:rPr lang="en-US" b="1" smtClean="0">
                    <a:solidFill>
                      <a:srgbClr val="006600"/>
                    </a:solidFill>
                    <a:latin typeface="Arial Unicode MS" pitchFamily="34" charset="-128"/>
                    <a:ea typeface="Arial Unicode MS" pitchFamily="34" charset="-128"/>
                    <a:cs typeface="Arial Unicode MS" pitchFamily="34" charset="-128"/>
                  </a:rPr>
                  <a:t>VALIDATION</a:t>
                </a:r>
              </a:p>
            </p:txBody>
          </p:sp>
          <p:sp>
            <p:nvSpPr>
              <p:cNvPr id="17" name="Curved Up Arrow 16"/>
              <p:cNvSpPr/>
              <p:nvPr/>
            </p:nvSpPr>
            <p:spPr>
              <a:xfrm>
                <a:off x="1857360" y="6143640"/>
                <a:ext cx="1719272" cy="271464"/>
              </a:xfrm>
              <a:prstGeom prst="curvedUpArrow">
                <a:avLst>
                  <a:gd name="adj1" fmla="val 25000"/>
                  <a:gd name="adj2" fmla="val 131913"/>
                  <a:gd name="adj3" fmla="val 40038"/>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1295424" y="6473004"/>
                <a:ext cx="2898229" cy="307777"/>
              </a:xfrm>
              <a:prstGeom prst="rect">
                <a:avLst/>
              </a:prstGeom>
              <a:noFill/>
            </p:spPr>
            <p:txBody>
              <a:bodyPr wrap="none" lIns="0" tIns="0" rIns="0" bIns="0" rtlCol="0">
                <a:spAutoFit/>
              </a:bodyPr>
              <a:lstStyle/>
              <a:p>
                <a:r>
                  <a:rPr lang="en-US" sz="2000" b="1" smtClean="0">
                    <a:solidFill>
                      <a:schemeClr val="tx2"/>
                    </a:solidFill>
                    <a:latin typeface="Arial Unicode MS" pitchFamily="34" charset="-128"/>
                    <a:ea typeface="Arial Unicode MS" pitchFamily="34" charset="-128"/>
                    <a:cs typeface="Arial Unicode MS" pitchFamily="34" charset="-128"/>
                  </a:rPr>
                  <a:t>Requirements Enginering</a:t>
                </a:r>
              </a:p>
            </p:txBody>
          </p:sp>
        </p:grpSp>
        <p:sp>
          <p:nvSpPr>
            <p:cNvPr id="30" name="TextBox 29"/>
            <p:cNvSpPr txBox="1"/>
            <p:nvPr/>
          </p:nvSpPr>
          <p:spPr>
            <a:xfrm>
              <a:off x="5105400" y="4038600"/>
              <a:ext cx="1317990" cy="369332"/>
            </a:xfrm>
            <a:prstGeom prst="rect">
              <a:avLst/>
            </a:prstGeom>
            <a:noFill/>
          </p:spPr>
          <p:txBody>
            <a:bodyPr wrap="none" rtlCol="0">
              <a:spAutoFit/>
            </a:bodyPr>
            <a:lstStyle/>
            <a:p>
              <a:r>
                <a:rPr lang="en-US" smtClean="0"/>
                <a:t>“Traced to”</a:t>
              </a:r>
              <a:endParaRPr 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a:xfrm>
            <a:off x="0" y="609600"/>
            <a:ext cx="9144000" cy="6248400"/>
          </a:xfrm>
        </p:spPr>
        <p:txBody>
          <a:bodyPr/>
          <a:lstStyle/>
          <a:p>
            <a:r>
              <a:rPr lang="en-US" smtClean="0"/>
              <a:t>Chương trình cập nhật file và in thông điệp tùy theo 2 ký tự nhập vào:</a:t>
            </a:r>
          </a:p>
          <a:p>
            <a:pPr lvl="1">
              <a:buNone/>
            </a:pPr>
            <a:r>
              <a:rPr lang="en-US" u="sng" smtClean="0">
                <a:solidFill>
                  <a:schemeClr val="tx1"/>
                </a:solidFill>
              </a:rPr>
              <a:t>Causes</a:t>
            </a:r>
            <a:r>
              <a:rPr lang="en-US" smtClean="0"/>
              <a:t>:</a:t>
            </a:r>
          </a:p>
          <a:p>
            <a:pPr lvl="1"/>
            <a:r>
              <a:rPr lang="en-US" smtClean="0">
                <a:solidFill>
                  <a:schemeClr val="tx1"/>
                </a:solidFill>
              </a:rPr>
              <a:t>Ký tự đầu: phải là A hoặc B</a:t>
            </a:r>
          </a:p>
          <a:p>
            <a:pPr lvl="1"/>
            <a:r>
              <a:rPr lang="en-US" smtClean="0">
                <a:solidFill>
                  <a:schemeClr val="tx1"/>
                </a:solidFill>
              </a:rPr>
              <a:t>Ký tự kế tiếp: là số, vd: A2</a:t>
            </a:r>
          </a:p>
          <a:p>
            <a:pPr lvl="1">
              <a:buNone/>
            </a:pPr>
            <a:r>
              <a:rPr lang="en-US" u="sng" smtClean="0">
                <a:solidFill>
                  <a:schemeClr val="tx1"/>
                </a:solidFill>
              </a:rPr>
              <a:t>Effects:</a:t>
            </a:r>
          </a:p>
          <a:p>
            <a:pPr lvl="1"/>
            <a:r>
              <a:rPr lang="en-US" smtClean="0"/>
              <a:t>Nếu 2 ký tự nhập vào là hợp lệ, cập nhật file</a:t>
            </a:r>
          </a:p>
          <a:p>
            <a:pPr lvl="1"/>
            <a:r>
              <a:rPr lang="en-US" smtClean="0">
                <a:solidFill>
                  <a:srgbClr val="FF0000"/>
                </a:solidFill>
              </a:rPr>
              <a:t>Nếu ký tự đầu không hợp lệ (≠ A B), in thông điệp X</a:t>
            </a:r>
          </a:p>
          <a:p>
            <a:pPr lvl="1"/>
            <a:r>
              <a:rPr lang="en-US" smtClean="0">
                <a:solidFill>
                  <a:srgbClr val="FF0000"/>
                </a:solidFill>
              </a:rPr>
              <a:t>Nếu ký tự kế không phải là số, in thông điệp Y</a:t>
            </a:r>
          </a:p>
          <a:p>
            <a:pPr lvl="1"/>
            <a:endParaRPr lang="en-US" smtClean="0"/>
          </a:p>
          <a:p>
            <a:pPr lvl="1"/>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Bước 1: định nghĩa tập Ci và Ej</a:t>
            </a:r>
            <a:endParaRPr lang="en-US"/>
          </a:p>
        </p:txBody>
      </p:sp>
      <p:sp>
        <p:nvSpPr>
          <p:cNvPr id="3" name="Content Placeholder 2"/>
          <p:cNvSpPr>
            <a:spLocks noGrp="1"/>
          </p:cNvSpPr>
          <p:nvPr>
            <p:ph idx="1"/>
          </p:nvPr>
        </p:nvSpPr>
        <p:spPr>
          <a:xfrm>
            <a:off x="0" y="609600"/>
            <a:ext cx="9144000" cy="6248400"/>
          </a:xfrm>
        </p:spPr>
        <p:txBody>
          <a:bodyPr/>
          <a:lstStyle/>
          <a:p>
            <a:r>
              <a:rPr lang="en-US" smtClean="0"/>
              <a:t>Định nghĩa các Ci (“nguyên nhân”):</a:t>
            </a:r>
          </a:p>
          <a:p>
            <a:pPr lvl="1"/>
            <a:r>
              <a:rPr lang="en-US" smtClean="0"/>
              <a:t>C1 = ký tự đầu là A</a:t>
            </a:r>
          </a:p>
          <a:p>
            <a:pPr lvl="1"/>
            <a:r>
              <a:rPr lang="en-US" smtClean="0"/>
              <a:t>C2 = ký tự đầu là B</a:t>
            </a:r>
          </a:p>
          <a:p>
            <a:pPr lvl="1"/>
            <a:r>
              <a:rPr lang="en-US" smtClean="0"/>
              <a:t>C3 = ký tự kế là ký số 0..9</a:t>
            </a:r>
          </a:p>
          <a:p>
            <a:r>
              <a:rPr lang="en-US" smtClean="0"/>
              <a:t>Định nghĩa các Ej (“hậu quả”)</a:t>
            </a:r>
          </a:p>
          <a:p>
            <a:pPr lvl="1"/>
            <a:r>
              <a:rPr lang="en-US" smtClean="0"/>
              <a:t>E1 = Cập nhật file (positive test)</a:t>
            </a:r>
          </a:p>
          <a:p>
            <a:pPr lvl="1"/>
            <a:r>
              <a:rPr lang="en-US" smtClean="0"/>
              <a:t>E2 = In thông điệp X (negative test)</a:t>
            </a:r>
          </a:p>
          <a:p>
            <a:pPr lvl="1"/>
            <a:r>
              <a:rPr lang="en-US" smtClean="0"/>
              <a:t>E3 = in thông điệp Y (negative test)</a:t>
            </a:r>
            <a:endParaRPr lang="en-US"/>
          </a:p>
        </p:txBody>
      </p:sp>
      <p:sp>
        <p:nvSpPr>
          <p:cNvPr id="7" name="Slide Number Placeholder 6"/>
          <p:cNvSpPr>
            <a:spLocks noGrp="1"/>
          </p:cNvSpPr>
          <p:nvPr>
            <p:ph type="sldNum" sz="quarter" idx="4"/>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Bước 2: vẽ lược đồ cause-effect</a:t>
            </a:r>
            <a:endParaRPr lang="en-US"/>
          </a:p>
        </p:txBody>
      </p:sp>
      <p:grpSp>
        <p:nvGrpSpPr>
          <p:cNvPr id="43" name="Group 42"/>
          <p:cNvGrpSpPr/>
          <p:nvPr/>
        </p:nvGrpSpPr>
        <p:grpSpPr>
          <a:xfrm>
            <a:off x="457200" y="762000"/>
            <a:ext cx="8153400" cy="5257800"/>
            <a:chOff x="609600" y="914400"/>
            <a:chExt cx="7848600" cy="4615782"/>
          </a:xfrm>
        </p:grpSpPr>
        <p:cxnSp>
          <p:nvCxnSpPr>
            <p:cNvPr id="9" name="Straight Connector 8"/>
            <p:cNvCxnSpPr/>
            <p:nvPr/>
          </p:nvCxnSpPr>
          <p:spPr>
            <a:xfrm>
              <a:off x="1875500" y="1621553"/>
              <a:ext cx="2076167" cy="801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22"/>
            <p:cNvGrpSpPr/>
            <p:nvPr/>
          </p:nvGrpSpPr>
          <p:grpSpPr>
            <a:xfrm>
              <a:off x="2667000" y="1944100"/>
              <a:ext cx="1570436" cy="957947"/>
              <a:chOff x="1756410" y="3200526"/>
              <a:chExt cx="1053457" cy="533400"/>
            </a:xfrm>
          </p:grpSpPr>
          <p:sp>
            <p:nvSpPr>
              <p:cNvPr id="13" name="TextBox 12"/>
              <p:cNvSpPr txBox="1"/>
              <p:nvPr/>
            </p:nvSpPr>
            <p:spPr>
              <a:xfrm>
                <a:off x="1756410" y="3257116"/>
                <a:ext cx="444352" cy="378552"/>
              </a:xfrm>
              <a:prstGeom prst="rect">
                <a:avLst/>
              </a:prstGeom>
              <a:noFill/>
            </p:spPr>
            <p:txBody>
              <a:bodyPr wrap="square" rtlCol="0">
                <a:spAutoFit/>
              </a:bodyPr>
              <a:lstStyle/>
              <a:p>
                <a:r>
                  <a:rPr lang="en-US" sz="3600">
                    <a:solidFill>
                      <a:srgbClr val="FF0000"/>
                    </a:solidFill>
                  </a:rPr>
                  <a:t>∨</a:t>
                </a:r>
              </a:p>
            </p:txBody>
          </p:sp>
          <p:sp>
            <p:nvSpPr>
              <p:cNvPr id="12" name="Arc 11"/>
              <p:cNvSpPr/>
              <p:nvPr/>
            </p:nvSpPr>
            <p:spPr>
              <a:xfrm rot="13292509">
                <a:off x="2118094" y="3200526"/>
                <a:ext cx="691773" cy="533400"/>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solidFill>
                    <a:srgbClr val="003300"/>
                  </a:solidFill>
                </a:endParaRPr>
              </a:p>
            </p:txBody>
          </p:sp>
        </p:grpSp>
        <p:cxnSp>
          <p:nvCxnSpPr>
            <p:cNvPr id="25" name="Straight Connector 24"/>
            <p:cNvCxnSpPr/>
            <p:nvPr/>
          </p:nvCxnSpPr>
          <p:spPr>
            <a:xfrm flipV="1">
              <a:off x="1917183" y="2423071"/>
              <a:ext cx="2034485" cy="8855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14071" y="2423071"/>
              <a:ext cx="2288269" cy="801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957224" y="3224589"/>
              <a:ext cx="4945117" cy="16069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Group 22"/>
            <p:cNvGrpSpPr/>
            <p:nvPr/>
          </p:nvGrpSpPr>
          <p:grpSpPr>
            <a:xfrm>
              <a:off x="5638801" y="2724642"/>
              <a:ext cx="1558400" cy="1011331"/>
              <a:chOff x="1776359" y="3233476"/>
              <a:chExt cx="1045382" cy="563125"/>
            </a:xfrm>
          </p:grpSpPr>
          <p:sp>
            <p:nvSpPr>
              <p:cNvPr id="38" name="TextBox 37"/>
              <p:cNvSpPr txBox="1"/>
              <p:nvPr/>
            </p:nvSpPr>
            <p:spPr>
              <a:xfrm>
                <a:off x="1776359" y="3279742"/>
                <a:ext cx="444352" cy="378552"/>
              </a:xfrm>
              <a:prstGeom prst="rect">
                <a:avLst/>
              </a:prstGeom>
              <a:noFill/>
            </p:spPr>
            <p:txBody>
              <a:bodyPr wrap="square" rtlCol="0">
                <a:spAutoFit/>
              </a:bodyPr>
              <a:lstStyle/>
              <a:p>
                <a:r>
                  <a:rPr lang="en-US" sz="3600">
                    <a:solidFill>
                      <a:srgbClr val="FF0000"/>
                    </a:solidFill>
                  </a:rPr>
                  <a:t>∧</a:t>
                </a:r>
              </a:p>
            </p:txBody>
          </p:sp>
          <p:sp>
            <p:nvSpPr>
              <p:cNvPr id="37" name="Arc 36"/>
              <p:cNvSpPr/>
              <p:nvPr/>
            </p:nvSpPr>
            <p:spPr>
              <a:xfrm rot="13292509">
                <a:off x="2129968" y="3233476"/>
                <a:ext cx="691773" cy="563125"/>
              </a:xfrm>
              <a:prstGeom prst="arc">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solidFill>
                    <a:srgbClr val="003300"/>
                  </a:solidFill>
                </a:endParaRPr>
              </a:p>
            </p:txBody>
          </p:sp>
        </p:grpSp>
        <p:sp>
          <p:nvSpPr>
            <p:cNvPr id="40" name="TextBox 39"/>
            <p:cNvSpPr txBox="1"/>
            <p:nvPr/>
          </p:nvSpPr>
          <p:spPr>
            <a:xfrm>
              <a:off x="7065789" y="2505163"/>
              <a:ext cx="335589" cy="388486"/>
            </a:xfrm>
            <a:prstGeom prst="rect">
              <a:avLst/>
            </a:prstGeom>
            <a:noFill/>
          </p:spPr>
          <p:txBody>
            <a:bodyPr wrap="none" rtlCol="0">
              <a:spAutoFit/>
            </a:bodyPr>
            <a:lstStyle/>
            <a:p>
              <a:r>
                <a:rPr lang="en-US" b="1"/>
                <a:t>1</a:t>
              </a:r>
            </a:p>
          </p:txBody>
        </p:sp>
        <p:sp>
          <p:nvSpPr>
            <p:cNvPr id="41" name="Freeform 40"/>
            <p:cNvSpPr/>
            <p:nvPr/>
          </p:nvSpPr>
          <p:spPr>
            <a:xfrm rot="20654339">
              <a:off x="5676482" y="1717145"/>
              <a:ext cx="502376" cy="533400"/>
            </a:xfrm>
            <a:custGeom>
              <a:avLst/>
              <a:gdLst>
                <a:gd name="connsiteX0" fmla="*/ 0 w 952500"/>
                <a:gd name="connsiteY0" fmla="*/ 527050 h 1073150"/>
                <a:gd name="connsiteX1" fmla="*/ 228600 w 952500"/>
                <a:gd name="connsiteY1" fmla="*/ 79375 h 1073150"/>
                <a:gd name="connsiteX2" fmla="*/ 704850 w 952500"/>
                <a:gd name="connsiteY2" fmla="*/ 1003300 h 1073150"/>
                <a:gd name="connsiteX3" fmla="*/ 952500 w 952500"/>
                <a:gd name="connsiteY3" fmla="*/ 498475 h 1073150"/>
              </a:gdLst>
              <a:ahLst/>
              <a:cxnLst>
                <a:cxn ang="0">
                  <a:pos x="connsiteX0" y="connsiteY0"/>
                </a:cxn>
                <a:cxn ang="0">
                  <a:pos x="connsiteX1" y="connsiteY1"/>
                </a:cxn>
                <a:cxn ang="0">
                  <a:pos x="connsiteX2" y="connsiteY2"/>
                </a:cxn>
                <a:cxn ang="0">
                  <a:pos x="connsiteX3" y="connsiteY3"/>
                </a:cxn>
              </a:cxnLst>
              <a:rect l="l" t="t" r="r" b="b"/>
              <a:pathLst>
                <a:path w="952500" h="1073150">
                  <a:moveTo>
                    <a:pt x="0" y="527050"/>
                  </a:moveTo>
                  <a:cubicBezTo>
                    <a:pt x="55562" y="263525"/>
                    <a:pt x="111125" y="0"/>
                    <a:pt x="228600" y="79375"/>
                  </a:cubicBezTo>
                  <a:cubicBezTo>
                    <a:pt x="346075" y="158750"/>
                    <a:pt x="584200" y="933450"/>
                    <a:pt x="704850" y="1003300"/>
                  </a:cubicBezTo>
                  <a:cubicBezTo>
                    <a:pt x="825500" y="1073150"/>
                    <a:pt x="889000" y="785812"/>
                    <a:pt x="952500" y="498475"/>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Connector 41"/>
            <p:cNvCxnSpPr/>
            <p:nvPr/>
          </p:nvCxnSpPr>
          <p:spPr>
            <a:xfrm flipV="1">
              <a:off x="4614071" y="1621553"/>
              <a:ext cx="2279655" cy="801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065789" y="914400"/>
              <a:ext cx="335589" cy="388486"/>
            </a:xfrm>
            <a:prstGeom prst="rect">
              <a:avLst/>
            </a:prstGeom>
            <a:noFill/>
          </p:spPr>
          <p:txBody>
            <a:bodyPr wrap="none" rtlCol="0">
              <a:spAutoFit/>
            </a:bodyPr>
            <a:lstStyle/>
            <a:p>
              <a:r>
                <a:rPr lang="en-US" b="1"/>
                <a:t>2</a:t>
              </a:r>
            </a:p>
          </p:txBody>
        </p:sp>
        <p:cxnSp>
          <p:nvCxnSpPr>
            <p:cNvPr id="46" name="Straight Connector 45"/>
            <p:cNvCxnSpPr/>
            <p:nvPr/>
          </p:nvCxnSpPr>
          <p:spPr>
            <a:xfrm flipV="1">
              <a:off x="1957224" y="4747473"/>
              <a:ext cx="4985158" cy="8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Freeform 48"/>
            <p:cNvSpPr/>
            <p:nvPr/>
          </p:nvSpPr>
          <p:spPr>
            <a:xfrm>
              <a:off x="4450624" y="4484132"/>
              <a:ext cx="502376" cy="533400"/>
            </a:xfrm>
            <a:custGeom>
              <a:avLst/>
              <a:gdLst>
                <a:gd name="connsiteX0" fmla="*/ 0 w 952500"/>
                <a:gd name="connsiteY0" fmla="*/ 527050 h 1073150"/>
                <a:gd name="connsiteX1" fmla="*/ 228600 w 952500"/>
                <a:gd name="connsiteY1" fmla="*/ 79375 h 1073150"/>
                <a:gd name="connsiteX2" fmla="*/ 704850 w 952500"/>
                <a:gd name="connsiteY2" fmla="*/ 1003300 h 1073150"/>
                <a:gd name="connsiteX3" fmla="*/ 952500 w 952500"/>
                <a:gd name="connsiteY3" fmla="*/ 498475 h 1073150"/>
              </a:gdLst>
              <a:ahLst/>
              <a:cxnLst>
                <a:cxn ang="0">
                  <a:pos x="connsiteX0" y="connsiteY0"/>
                </a:cxn>
                <a:cxn ang="0">
                  <a:pos x="connsiteX1" y="connsiteY1"/>
                </a:cxn>
                <a:cxn ang="0">
                  <a:pos x="connsiteX2" y="connsiteY2"/>
                </a:cxn>
                <a:cxn ang="0">
                  <a:pos x="connsiteX3" y="connsiteY3"/>
                </a:cxn>
              </a:cxnLst>
              <a:rect l="l" t="t" r="r" b="b"/>
              <a:pathLst>
                <a:path w="952500" h="1073150">
                  <a:moveTo>
                    <a:pt x="0" y="527050"/>
                  </a:moveTo>
                  <a:cubicBezTo>
                    <a:pt x="55562" y="263525"/>
                    <a:pt x="111125" y="0"/>
                    <a:pt x="228600" y="79375"/>
                  </a:cubicBezTo>
                  <a:cubicBezTo>
                    <a:pt x="346075" y="158750"/>
                    <a:pt x="584200" y="933450"/>
                    <a:pt x="704850" y="1003300"/>
                  </a:cubicBezTo>
                  <a:cubicBezTo>
                    <a:pt x="825500" y="1073150"/>
                    <a:pt x="889000" y="785812"/>
                    <a:pt x="952500" y="498475"/>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7065789" y="4040321"/>
              <a:ext cx="335589" cy="388486"/>
            </a:xfrm>
            <a:prstGeom prst="rect">
              <a:avLst/>
            </a:prstGeom>
            <a:noFill/>
          </p:spPr>
          <p:txBody>
            <a:bodyPr wrap="none" rtlCol="0">
              <a:spAutoFit/>
            </a:bodyPr>
            <a:lstStyle/>
            <a:p>
              <a:r>
                <a:rPr lang="en-US" b="1"/>
                <a:t>3</a:t>
              </a:r>
            </a:p>
          </p:txBody>
        </p:sp>
        <p:grpSp>
          <p:nvGrpSpPr>
            <p:cNvPr id="59" name="Group 58"/>
            <p:cNvGrpSpPr/>
            <p:nvPr/>
          </p:nvGrpSpPr>
          <p:grpSpPr>
            <a:xfrm>
              <a:off x="609600" y="1302886"/>
              <a:ext cx="1879439" cy="1062074"/>
              <a:chOff x="914400" y="1390754"/>
              <a:chExt cx="1879439" cy="1062074"/>
            </a:xfrm>
          </p:grpSpPr>
          <p:sp>
            <p:nvSpPr>
              <p:cNvPr id="6" name="Oval 5"/>
              <p:cNvSpPr/>
              <p:nvPr/>
            </p:nvSpPr>
            <p:spPr>
              <a:xfrm>
                <a:off x="1486467" y="1390754"/>
                <a:ext cx="693833" cy="63733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800">
                    <a:solidFill>
                      <a:srgbClr val="003300"/>
                    </a:solidFill>
                  </a:rPr>
                  <a:t>C1</a:t>
                </a:r>
              </a:p>
            </p:txBody>
          </p:sp>
          <p:sp>
            <p:nvSpPr>
              <p:cNvPr id="51" name="Rectangle 50"/>
              <p:cNvSpPr/>
              <p:nvPr/>
            </p:nvSpPr>
            <p:spPr>
              <a:xfrm>
                <a:off x="914400" y="2031968"/>
                <a:ext cx="1879439" cy="420860"/>
              </a:xfrm>
              <a:prstGeom prst="rect">
                <a:avLst/>
              </a:prstGeom>
            </p:spPr>
            <p:txBody>
              <a:bodyPr wrap="none">
                <a:spAutoFit/>
              </a:bodyPr>
              <a:lstStyle/>
              <a:p>
                <a:r>
                  <a:rPr lang="en-US" sz="2000"/>
                  <a:t>ký tự đầu là A</a:t>
                </a:r>
              </a:p>
            </p:txBody>
          </p:sp>
        </p:grpSp>
        <p:grpSp>
          <p:nvGrpSpPr>
            <p:cNvPr id="60" name="Group 59"/>
            <p:cNvGrpSpPr/>
            <p:nvPr/>
          </p:nvGrpSpPr>
          <p:grpSpPr>
            <a:xfrm>
              <a:off x="691324" y="2989956"/>
              <a:ext cx="1879439" cy="1058193"/>
              <a:chOff x="996124" y="3077824"/>
              <a:chExt cx="1879439" cy="1058193"/>
            </a:xfrm>
          </p:grpSpPr>
          <p:sp>
            <p:nvSpPr>
              <p:cNvPr id="7" name="Oval 6"/>
              <p:cNvSpPr/>
              <p:nvPr/>
            </p:nvSpPr>
            <p:spPr>
              <a:xfrm>
                <a:off x="1528150" y="3077824"/>
                <a:ext cx="693833" cy="63733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800">
                    <a:solidFill>
                      <a:srgbClr val="003300"/>
                    </a:solidFill>
                  </a:rPr>
                  <a:t>C2</a:t>
                </a:r>
              </a:p>
            </p:txBody>
          </p:sp>
          <p:sp>
            <p:nvSpPr>
              <p:cNvPr id="52" name="Rectangle 51"/>
              <p:cNvSpPr/>
              <p:nvPr/>
            </p:nvSpPr>
            <p:spPr>
              <a:xfrm>
                <a:off x="996124" y="3715157"/>
                <a:ext cx="1879439" cy="420860"/>
              </a:xfrm>
              <a:prstGeom prst="rect">
                <a:avLst/>
              </a:prstGeom>
            </p:spPr>
            <p:txBody>
              <a:bodyPr wrap="none">
                <a:spAutoFit/>
              </a:bodyPr>
              <a:lstStyle/>
              <a:p>
                <a:r>
                  <a:rPr lang="en-US" sz="2000"/>
                  <a:t>ký tự đầu là B</a:t>
                </a:r>
              </a:p>
            </p:txBody>
          </p:sp>
        </p:grpSp>
        <p:grpSp>
          <p:nvGrpSpPr>
            <p:cNvPr id="61" name="Group 60"/>
            <p:cNvGrpSpPr/>
            <p:nvPr/>
          </p:nvGrpSpPr>
          <p:grpSpPr>
            <a:xfrm>
              <a:off x="691324" y="4512841"/>
              <a:ext cx="1694695" cy="1017341"/>
              <a:chOff x="996124" y="4600709"/>
              <a:chExt cx="1694695" cy="1017341"/>
            </a:xfrm>
          </p:grpSpPr>
          <p:sp>
            <p:nvSpPr>
              <p:cNvPr id="20" name="Oval 19"/>
              <p:cNvSpPr/>
              <p:nvPr/>
            </p:nvSpPr>
            <p:spPr>
              <a:xfrm>
                <a:off x="1568191" y="4600709"/>
                <a:ext cx="693833" cy="63733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800">
                    <a:solidFill>
                      <a:srgbClr val="003300"/>
                    </a:solidFill>
                  </a:rPr>
                  <a:t>C3</a:t>
                </a:r>
              </a:p>
            </p:txBody>
          </p:sp>
          <p:sp>
            <p:nvSpPr>
              <p:cNvPr id="53" name="Rectangle 52"/>
              <p:cNvSpPr/>
              <p:nvPr/>
            </p:nvSpPr>
            <p:spPr>
              <a:xfrm>
                <a:off x="996124" y="5217940"/>
                <a:ext cx="1694695" cy="400110"/>
              </a:xfrm>
              <a:prstGeom prst="rect">
                <a:avLst/>
              </a:prstGeom>
            </p:spPr>
            <p:txBody>
              <a:bodyPr wrap="none">
                <a:spAutoFit/>
              </a:bodyPr>
              <a:lstStyle/>
              <a:p>
                <a:r>
                  <a:rPr lang="en-US" sz="2000"/>
                  <a:t>ký tự kế là số</a:t>
                </a:r>
              </a:p>
            </p:txBody>
          </p:sp>
        </p:grpSp>
        <p:grpSp>
          <p:nvGrpSpPr>
            <p:cNvPr id="62" name="Group 61"/>
            <p:cNvGrpSpPr/>
            <p:nvPr/>
          </p:nvGrpSpPr>
          <p:grpSpPr>
            <a:xfrm>
              <a:off x="6330274" y="1302886"/>
              <a:ext cx="2046203" cy="1062074"/>
              <a:chOff x="6635074" y="1390754"/>
              <a:chExt cx="2046203" cy="1062074"/>
            </a:xfrm>
          </p:grpSpPr>
          <p:sp>
            <p:nvSpPr>
              <p:cNvPr id="8" name="Oval 7"/>
              <p:cNvSpPr/>
              <p:nvPr/>
            </p:nvSpPr>
            <p:spPr>
              <a:xfrm>
                <a:off x="7198527" y="1390754"/>
                <a:ext cx="662404" cy="63733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800">
                    <a:solidFill>
                      <a:srgbClr val="003300"/>
                    </a:solidFill>
                  </a:rPr>
                  <a:t>E2</a:t>
                </a:r>
              </a:p>
            </p:txBody>
          </p:sp>
          <p:sp>
            <p:nvSpPr>
              <p:cNvPr id="54" name="Rectangle 53"/>
              <p:cNvSpPr/>
              <p:nvPr/>
            </p:nvSpPr>
            <p:spPr>
              <a:xfrm>
                <a:off x="6635074" y="2031968"/>
                <a:ext cx="2046203" cy="420860"/>
              </a:xfrm>
              <a:prstGeom prst="rect">
                <a:avLst/>
              </a:prstGeom>
            </p:spPr>
            <p:txBody>
              <a:bodyPr wrap="none">
                <a:spAutoFit/>
              </a:bodyPr>
              <a:lstStyle/>
              <a:p>
                <a:r>
                  <a:rPr lang="en-US" sz="2000"/>
                  <a:t>In thông điệp X</a:t>
                </a:r>
              </a:p>
            </p:txBody>
          </p:sp>
        </p:grpSp>
        <p:grpSp>
          <p:nvGrpSpPr>
            <p:cNvPr id="64" name="Group 63"/>
            <p:cNvGrpSpPr/>
            <p:nvPr/>
          </p:nvGrpSpPr>
          <p:grpSpPr>
            <a:xfrm>
              <a:off x="6411997" y="4428807"/>
              <a:ext cx="2046203" cy="1062074"/>
              <a:chOff x="6716797" y="4516675"/>
              <a:chExt cx="2046203" cy="1062074"/>
            </a:xfrm>
          </p:grpSpPr>
          <p:sp>
            <p:nvSpPr>
              <p:cNvPr id="22" name="Oval 21"/>
              <p:cNvSpPr/>
              <p:nvPr/>
            </p:nvSpPr>
            <p:spPr>
              <a:xfrm>
                <a:off x="7247182" y="4516675"/>
                <a:ext cx="662404" cy="63733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800">
                    <a:solidFill>
                      <a:srgbClr val="003300"/>
                    </a:solidFill>
                  </a:rPr>
                  <a:t>E3</a:t>
                </a:r>
              </a:p>
            </p:txBody>
          </p:sp>
          <p:sp>
            <p:nvSpPr>
              <p:cNvPr id="55" name="Rectangle 54"/>
              <p:cNvSpPr/>
              <p:nvPr/>
            </p:nvSpPr>
            <p:spPr>
              <a:xfrm>
                <a:off x="6716797" y="5157889"/>
                <a:ext cx="2046203" cy="420860"/>
              </a:xfrm>
              <a:prstGeom prst="rect">
                <a:avLst/>
              </a:prstGeom>
            </p:spPr>
            <p:txBody>
              <a:bodyPr wrap="none">
                <a:spAutoFit/>
              </a:bodyPr>
              <a:lstStyle/>
              <a:p>
                <a:r>
                  <a:rPr lang="en-US" sz="2000"/>
                  <a:t>In thông điệp Y</a:t>
                </a:r>
              </a:p>
            </p:txBody>
          </p:sp>
        </p:grpSp>
        <p:grpSp>
          <p:nvGrpSpPr>
            <p:cNvPr id="63" name="Group 62"/>
            <p:cNvGrpSpPr/>
            <p:nvPr/>
          </p:nvGrpSpPr>
          <p:grpSpPr>
            <a:xfrm>
              <a:off x="6468021" y="2905922"/>
              <a:ext cx="1741902" cy="1041974"/>
              <a:chOff x="6772821" y="2993790"/>
              <a:chExt cx="1741902" cy="1041974"/>
            </a:xfrm>
          </p:grpSpPr>
          <p:sp>
            <p:nvSpPr>
              <p:cNvPr id="21" name="Oval 20"/>
              <p:cNvSpPr/>
              <p:nvPr/>
            </p:nvSpPr>
            <p:spPr>
              <a:xfrm>
                <a:off x="7207141" y="2993790"/>
                <a:ext cx="662404" cy="63733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ctr"/>
                <a:r>
                  <a:rPr lang="en-US" sz="2800">
                    <a:solidFill>
                      <a:srgbClr val="003300"/>
                    </a:solidFill>
                  </a:rPr>
                  <a:t>E1</a:t>
                </a:r>
              </a:p>
            </p:txBody>
          </p:sp>
          <p:sp>
            <p:nvSpPr>
              <p:cNvPr id="56" name="Rectangle 55"/>
              <p:cNvSpPr/>
              <p:nvPr/>
            </p:nvSpPr>
            <p:spPr>
              <a:xfrm>
                <a:off x="6772821" y="3614904"/>
                <a:ext cx="1741902" cy="420860"/>
              </a:xfrm>
              <a:prstGeom prst="rect">
                <a:avLst/>
              </a:prstGeom>
            </p:spPr>
            <p:txBody>
              <a:bodyPr wrap="none">
                <a:spAutoFit/>
              </a:bodyPr>
              <a:lstStyle/>
              <a:p>
                <a:r>
                  <a:rPr lang="en-US" sz="2000"/>
                  <a:t>Cập nhật file</a:t>
                </a:r>
              </a:p>
            </p:txBody>
          </p:sp>
        </p:grpSp>
        <p:grpSp>
          <p:nvGrpSpPr>
            <p:cNvPr id="65" name="Group 64"/>
            <p:cNvGrpSpPr/>
            <p:nvPr/>
          </p:nvGrpSpPr>
          <p:grpSpPr>
            <a:xfrm>
              <a:off x="3532536" y="2104404"/>
              <a:ext cx="1649064" cy="1062075"/>
              <a:chOff x="3837336" y="2192272"/>
              <a:chExt cx="1649064" cy="1062075"/>
            </a:xfrm>
          </p:grpSpPr>
          <p:sp>
            <p:nvSpPr>
              <p:cNvPr id="23" name="Oval 22"/>
              <p:cNvSpPr/>
              <p:nvPr/>
            </p:nvSpPr>
            <p:spPr>
              <a:xfrm>
                <a:off x="4256467" y="2192272"/>
                <a:ext cx="662404" cy="637332"/>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endParaRPr lang="en-US" sz="2800">
                  <a:solidFill>
                    <a:srgbClr val="003300"/>
                  </a:solidFill>
                </a:endParaRPr>
              </a:p>
            </p:txBody>
          </p:sp>
          <p:sp>
            <p:nvSpPr>
              <p:cNvPr id="57" name="Rectangle 56"/>
              <p:cNvSpPr/>
              <p:nvPr/>
            </p:nvSpPr>
            <p:spPr>
              <a:xfrm>
                <a:off x="3837336" y="2833487"/>
                <a:ext cx="1649064" cy="420860"/>
              </a:xfrm>
              <a:prstGeom prst="rect">
                <a:avLst/>
              </a:prstGeom>
            </p:spPr>
            <p:txBody>
              <a:bodyPr wrap="none">
                <a:spAutoFit/>
              </a:bodyPr>
              <a:lstStyle/>
              <a:p>
                <a:r>
                  <a:rPr lang="en-US" sz="2000">
                    <a:solidFill>
                      <a:srgbClr val="FF0000"/>
                    </a:solidFill>
                  </a:rPr>
                  <a:t>(C1 OR C2)</a:t>
                </a:r>
              </a:p>
            </p:txBody>
          </p:sp>
        </p:grpSp>
      </p:grpSp>
      <p:sp>
        <p:nvSpPr>
          <p:cNvPr id="47" name="Slide Number Placeholder 46"/>
          <p:cNvSpPr>
            <a:spLocks noGrp="1"/>
          </p:cNvSpPr>
          <p:nvPr>
            <p:ph type="sldNum" sz="quarter" idx="4"/>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Bước 3: lập bảng quyết định</a:t>
            </a:r>
            <a:endParaRPr lang="en-US"/>
          </a:p>
        </p:txBody>
      </p:sp>
      <p:graphicFrame>
        <p:nvGraphicFramePr>
          <p:cNvPr id="5" name="Table 4"/>
          <p:cNvGraphicFramePr>
            <a:graphicFrameLocks noGrp="1"/>
          </p:cNvGraphicFramePr>
          <p:nvPr/>
        </p:nvGraphicFramePr>
        <p:xfrm>
          <a:off x="1447800" y="1244601"/>
          <a:ext cx="1295400" cy="4851399"/>
        </p:xfrm>
        <a:graphic>
          <a:graphicData uri="http://schemas.openxmlformats.org/drawingml/2006/table">
            <a:tbl>
              <a:tblPr firstRow="1" bandRow="1">
                <a:tableStyleId>{5940675A-B579-460E-94D1-54222C63F5DA}</a:tableStyleId>
              </a:tblPr>
              <a:tblGrid>
                <a:gridCol w="1295400"/>
              </a:tblGrid>
              <a:tr h="693057">
                <a:tc>
                  <a:txBody>
                    <a:bodyPr/>
                    <a:lstStyle/>
                    <a:p>
                      <a:pPr algn="ctr"/>
                      <a:r>
                        <a:rPr lang="en-US" sz="2400"/>
                        <a:t>Case</a:t>
                      </a:r>
                    </a:p>
                  </a:txBody>
                  <a:tcPr marL="0" marR="0" marT="0" marB="0" anchor="ctr"/>
                </a:tc>
              </a:tr>
              <a:tr h="693057">
                <a:tc>
                  <a:txBody>
                    <a:bodyPr/>
                    <a:lstStyle/>
                    <a:p>
                      <a:pPr algn="ctr"/>
                      <a:r>
                        <a:rPr lang="en-US" sz="2400"/>
                        <a:t>C1</a:t>
                      </a:r>
                    </a:p>
                  </a:txBody>
                  <a:tcPr marL="0" marR="0" marT="0" marB="0" anchor="ctr">
                    <a:solidFill>
                      <a:srgbClr val="66FF66"/>
                    </a:solidFill>
                  </a:tcPr>
                </a:tc>
              </a:tr>
              <a:tr h="693057">
                <a:tc>
                  <a:txBody>
                    <a:bodyPr/>
                    <a:lstStyle/>
                    <a:p>
                      <a:pPr algn="ctr"/>
                      <a:r>
                        <a:rPr lang="en-US" sz="2400"/>
                        <a:t>C2</a:t>
                      </a:r>
                    </a:p>
                  </a:txBody>
                  <a:tcPr marL="0" marR="0" marT="0" marB="0" anchor="ctr">
                    <a:solidFill>
                      <a:srgbClr val="66FF66"/>
                    </a:solidFill>
                  </a:tcPr>
                </a:tc>
              </a:tr>
              <a:tr h="693057">
                <a:tc>
                  <a:txBody>
                    <a:bodyPr/>
                    <a:lstStyle/>
                    <a:p>
                      <a:pPr algn="ctr"/>
                      <a:r>
                        <a:rPr lang="en-US" sz="2400"/>
                        <a:t>C3</a:t>
                      </a:r>
                    </a:p>
                  </a:txBody>
                  <a:tcPr marL="0" marR="0" marT="0" marB="0" anchor="ctr">
                    <a:solidFill>
                      <a:srgbClr val="66FF66"/>
                    </a:solidFill>
                  </a:tcPr>
                </a:tc>
              </a:tr>
              <a:tr h="693057">
                <a:tc>
                  <a:txBody>
                    <a:bodyPr/>
                    <a:lstStyle/>
                    <a:p>
                      <a:pPr algn="ctr"/>
                      <a:r>
                        <a:rPr lang="en-US" sz="2400"/>
                        <a:t>E1</a:t>
                      </a:r>
                    </a:p>
                  </a:txBody>
                  <a:tcPr marL="0" marR="0" marT="0" marB="0" anchor="ctr">
                    <a:solidFill>
                      <a:srgbClr val="FFFF00"/>
                    </a:solidFill>
                  </a:tcPr>
                </a:tc>
              </a:tr>
              <a:tr h="693057">
                <a:tc>
                  <a:txBody>
                    <a:bodyPr/>
                    <a:lstStyle/>
                    <a:p>
                      <a:pPr algn="ctr"/>
                      <a:r>
                        <a:rPr lang="en-US" sz="2400"/>
                        <a:t>E2</a:t>
                      </a:r>
                    </a:p>
                  </a:txBody>
                  <a:tcPr marL="0" marR="0" marT="0" marB="0" anchor="ctr">
                    <a:solidFill>
                      <a:srgbClr val="FFFF00"/>
                    </a:solidFill>
                  </a:tcPr>
                </a:tc>
              </a:tr>
              <a:tr h="693057">
                <a:tc>
                  <a:txBody>
                    <a:bodyPr/>
                    <a:lstStyle/>
                    <a:p>
                      <a:pPr algn="ctr"/>
                      <a:r>
                        <a:rPr lang="en-US" sz="2400"/>
                        <a:t>E3</a:t>
                      </a:r>
                    </a:p>
                  </a:txBody>
                  <a:tcPr marL="0" marR="0" marT="0" marB="0" anchor="ctr">
                    <a:solidFill>
                      <a:srgbClr val="FFFF00"/>
                    </a:solidFill>
                  </a:tcPr>
                </a:tc>
              </a:tr>
            </a:tbl>
          </a:graphicData>
        </a:graphic>
      </p:graphicFrame>
      <p:graphicFrame>
        <p:nvGraphicFramePr>
          <p:cNvPr id="6" name="Table 5"/>
          <p:cNvGraphicFramePr>
            <a:graphicFrameLocks noGrp="1"/>
          </p:cNvGraphicFramePr>
          <p:nvPr/>
        </p:nvGraphicFramePr>
        <p:xfrm>
          <a:off x="2971800" y="1244601"/>
          <a:ext cx="990600" cy="4851399"/>
        </p:xfrm>
        <a:graphic>
          <a:graphicData uri="http://schemas.openxmlformats.org/drawingml/2006/table">
            <a:tbl>
              <a:tblPr firstRow="1" bandRow="1">
                <a:tableStyleId>{5940675A-B579-460E-94D1-54222C63F5DA}</a:tableStyleId>
              </a:tblPr>
              <a:tblGrid>
                <a:gridCol w="990600"/>
              </a:tblGrid>
              <a:tr h="693057">
                <a:tc>
                  <a:txBody>
                    <a:bodyPr/>
                    <a:lstStyle/>
                    <a:p>
                      <a:pPr algn="ctr"/>
                      <a:r>
                        <a:rPr lang="en-US" sz="2400"/>
                        <a:t>TC1</a:t>
                      </a:r>
                    </a:p>
                  </a:txBody>
                  <a:tcPr marL="0" marR="0" marT="0" marB="0" anchor="ctr"/>
                </a:tc>
              </a:tr>
              <a:tr h="693057">
                <a:tc>
                  <a:txBody>
                    <a:bodyPr/>
                    <a:lstStyle/>
                    <a:p>
                      <a:pPr algn="ctr"/>
                      <a:r>
                        <a:rPr lang="en-US" sz="2400" b="1">
                          <a:solidFill>
                            <a:srgbClr val="FF0000"/>
                          </a:solidFill>
                        </a:rPr>
                        <a:t>T</a:t>
                      </a:r>
                    </a:p>
                  </a:txBody>
                  <a:tcPr marL="0" marR="0" marT="0" marB="0" anchor="ctr">
                    <a:solidFill>
                      <a:srgbClr val="66FF66"/>
                    </a:solidFill>
                  </a:tcPr>
                </a:tc>
              </a:tr>
              <a:tr h="693057">
                <a:tc>
                  <a:txBody>
                    <a:bodyPr/>
                    <a:lstStyle/>
                    <a:p>
                      <a:pPr algn="ctr"/>
                      <a:endParaRPr lang="en-US" sz="2400" b="1">
                        <a:solidFill>
                          <a:srgbClr val="FF0000"/>
                        </a:solidFill>
                      </a:endParaRPr>
                    </a:p>
                  </a:txBody>
                  <a:tcPr marL="0" marR="0" marT="0" marB="0" anchor="ctr">
                    <a:solidFill>
                      <a:srgbClr val="66FF66"/>
                    </a:solidFill>
                  </a:tcPr>
                </a:tc>
              </a:tr>
              <a:tr h="693057">
                <a:tc>
                  <a:txBody>
                    <a:bodyPr/>
                    <a:lstStyle/>
                    <a:p>
                      <a:pPr algn="ctr"/>
                      <a:r>
                        <a:rPr lang="en-US" sz="2400" b="1">
                          <a:solidFill>
                            <a:srgbClr val="FF0000"/>
                          </a:solidFill>
                        </a:rPr>
                        <a:t>T</a:t>
                      </a:r>
                    </a:p>
                  </a:txBody>
                  <a:tcPr marL="0" marR="0" marT="0" marB="0" anchor="ctr">
                    <a:solidFill>
                      <a:srgbClr val="66FF66"/>
                    </a:solidFill>
                  </a:tcPr>
                </a:tc>
              </a:tr>
              <a:tr h="693057">
                <a:tc>
                  <a:txBody>
                    <a:bodyPr/>
                    <a:lstStyle/>
                    <a:p>
                      <a:pPr algn="ctr"/>
                      <a:r>
                        <a:rPr lang="en-US" sz="2400" b="1">
                          <a:solidFill>
                            <a:srgbClr val="FF0000"/>
                          </a:solidFill>
                        </a:rPr>
                        <a:t>T</a:t>
                      </a:r>
                    </a:p>
                  </a:txBody>
                  <a:tcPr marL="0" marR="0" marT="0" marB="0" anchor="ctr">
                    <a:solidFill>
                      <a:srgbClr val="FFFF00"/>
                    </a:solidFill>
                  </a:tcPr>
                </a:tc>
              </a:tr>
              <a:tr h="693057">
                <a:tc>
                  <a:txBody>
                    <a:bodyPr/>
                    <a:lstStyle/>
                    <a:p>
                      <a:pPr algn="ctr"/>
                      <a:endParaRPr lang="en-US" sz="2400" b="1">
                        <a:solidFill>
                          <a:srgbClr val="FF0000"/>
                        </a:solidFill>
                      </a:endParaRPr>
                    </a:p>
                  </a:txBody>
                  <a:tcPr marL="0" marR="0" marT="0" marB="0" anchor="ctr">
                    <a:solidFill>
                      <a:srgbClr val="FFFF00"/>
                    </a:solidFill>
                  </a:tcPr>
                </a:tc>
              </a:tr>
              <a:tr h="693057">
                <a:tc>
                  <a:txBody>
                    <a:bodyPr/>
                    <a:lstStyle/>
                    <a:p>
                      <a:pPr algn="ctr"/>
                      <a:endParaRPr lang="en-US" sz="2400" b="1">
                        <a:solidFill>
                          <a:srgbClr val="FF0000"/>
                        </a:solidFill>
                      </a:endParaRPr>
                    </a:p>
                  </a:txBody>
                  <a:tcPr marL="0" marR="0" marT="0" marB="0" anchor="ctr">
                    <a:solidFill>
                      <a:srgbClr val="FFFF00"/>
                    </a:solidFill>
                  </a:tcPr>
                </a:tc>
              </a:tr>
            </a:tbl>
          </a:graphicData>
        </a:graphic>
      </p:graphicFrame>
      <p:graphicFrame>
        <p:nvGraphicFramePr>
          <p:cNvPr id="7" name="Table 6"/>
          <p:cNvGraphicFramePr>
            <a:graphicFrameLocks noGrp="1"/>
          </p:cNvGraphicFramePr>
          <p:nvPr/>
        </p:nvGraphicFramePr>
        <p:xfrm>
          <a:off x="3962400" y="1244601"/>
          <a:ext cx="990600" cy="4851399"/>
        </p:xfrm>
        <a:graphic>
          <a:graphicData uri="http://schemas.openxmlformats.org/drawingml/2006/table">
            <a:tbl>
              <a:tblPr firstRow="1" bandRow="1">
                <a:tableStyleId>{5940675A-B579-460E-94D1-54222C63F5DA}</a:tableStyleId>
              </a:tblPr>
              <a:tblGrid>
                <a:gridCol w="990600"/>
              </a:tblGrid>
              <a:tr h="693057">
                <a:tc>
                  <a:txBody>
                    <a:bodyPr/>
                    <a:lstStyle/>
                    <a:p>
                      <a:pPr algn="ctr"/>
                      <a:r>
                        <a:rPr lang="en-US" sz="2400"/>
                        <a:t>TC2</a:t>
                      </a:r>
                    </a:p>
                  </a:txBody>
                  <a:tcPr marL="0" marR="0" marT="0" marB="0" anchor="ctr"/>
                </a:tc>
              </a:tr>
              <a:tr h="693057">
                <a:tc>
                  <a:txBody>
                    <a:bodyPr/>
                    <a:lstStyle/>
                    <a:p>
                      <a:pPr algn="ctr"/>
                      <a:endParaRPr lang="en-US" sz="2400" b="1">
                        <a:solidFill>
                          <a:srgbClr val="FF0000"/>
                        </a:solidFill>
                      </a:endParaRPr>
                    </a:p>
                  </a:txBody>
                  <a:tcPr marL="0" marR="0" marT="0" marB="0" anchor="ctr">
                    <a:solidFill>
                      <a:srgbClr val="66FF66"/>
                    </a:solidFill>
                  </a:tcPr>
                </a:tc>
              </a:tr>
              <a:tr h="693057">
                <a:tc>
                  <a:txBody>
                    <a:bodyPr/>
                    <a:lstStyle/>
                    <a:p>
                      <a:pPr algn="ctr"/>
                      <a:r>
                        <a:rPr lang="en-US" sz="2400" b="1">
                          <a:solidFill>
                            <a:srgbClr val="FF0000"/>
                          </a:solidFill>
                        </a:rPr>
                        <a:t>T</a:t>
                      </a:r>
                    </a:p>
                  </a:txBody>
                  <a:tcPr marL="0" marR="0" marT="0" marB="0" anchor="ctr">
                    <a:solidFill>
                      <a:srgbClr val="66FF66"/>
                    </a:solidFill>
                  </a:tcPr>
                </a:tc>
              </a:tr>
              <a:tr h="693057">
                <a:tc>
                  <a:txBody>
                    <a:bodyPr/>
                    <a:lstStyle/>
                    <a:p>
                      <a:pPr algn="ctr"/>
                      <a:r>
                        <a:rPr lang="en-US" sz="2400" b="1">
                          <a:solidFill>
                            <a:srgbClr val="FF0000"/>
                          </a:solidFill>
                        </a:rPr>
                        <a:t>T</a:t>
                      </a:r>
                    </a:p>
                  </a:txBody>
                  <a:tcPr marL="0" marR="0" marT="0" marB="0" anchor="ctr">
                    <a:solidFill>
                      <a:srgbClr val="66FF66"/>
                    </a:solidFill>
                  </a:tcPr>
                </a:tc>
              </a:tr>
              <a:tr h="693057">
                <a:tc>
                  <a:txBody>
                    <a:bodyPr/>
                    <a:lstStyle/>
                    <a:p>
                      <a:pPr algn="ctr"/>
                      <a:r>
                        <a:rPr lang="en-US" sz="2400" b="1">
                          <a:solidFill>
                            <a:srgbClr val="FF0000"/>
                          </a:solidFill>
                        </a:rPr>
                        <a:t>T</a:t>
                      </a:r>
                    </a:p>
                  </a:txBody>
                  <a:tcPr marL="0" marR="0" marT="0" marB="0" anchor="ctr">
                    <a:solidFill>
                      <a:srgbClr val="FFFF00"/>
                    </a:solidFill>
                  </a:tcPr>
                </a:tc>
              </a:tr>
              <a:tr h="693057">
                <a:tc>
                  <a:txBody>
                    <a:bodyPr/>
                    <a:lstStyle/>
                    <a:p>
                      <a:pPr algn="ctr"/>
                      <a:endParaRPr lang="en-US" sz="2400" b="1">
                        <a:solidFill>
                          <a:srgbClr val="FF0000"/>
                        </a:solidFill>
                      </a:endParaRPr>
                    </a:p>
                  </a:txBody>
                  <a:tcPr marL="0" marR="0" marT="0" marB="0" anchor="ctr">
                    <a:solidFill>
                      <a:srgbClr val="FFFF00"/>
                    </a:solidFill>
                  </a:tcPr>
                </a:tc>
              </a:tr>
              <a:tr h="693057">
                <a:tc>
                  <a:txBody>
                    <a:bodyPr/>
                    <a:lstStyle/>
                    <a:p>
                      <a:pPr algn="ctr"/>
                      <a:endParaRPr lang="en-US" sz="2400" b="1">
                        <a:solidFill>
                          <a:srgbClr val="FF0000"/>
                        </a:solidFill>
                      </a:endParaRPr>
                    </a:p>
                  </a:txBody>
                  <a:tcPr marL="0" marR="0" marT="0" marB="0" anchor="ctr">
                    <a:solidFill>
                      <a:srgbClr val="FFFF00"/>
                    </a:solidFill>
                  </a:tcPr>
                </a:tc>
              </a:tr>
            </a:tbl>
          </a:graphicData>
        </a:graphic>
      </p:graphicFrame>
      <p:graphicFrame>
        <p:nvGraphicFramePr>
          <p:cNvPr id="8" name="Table 7"/>
          <p:cNvGraphicFramePr>
            <a:graphicFrameLocks noGrp="1"/>
          </p:cNvGraphicFramePr>
          <p:nvPr/>
        </p:nvGraphicFramePr>
        <p:xfrm>
          <a:off x="5105400" y="1244601"/>
          <a:ext cx="990600" cy="4851399"/>
        </p:xfrm>
        <a:graphic>
          <a:graphicData uri="http://schemas.openxmlformats.org/drawingml/2006/table">
            <a:tbl>
              <a:tblPr firstRow="1" bandRow="1">
                <a:tableStyleId>{5940675A-B579-460E-94D1-54222C63F5DA}</a:tableStyleId>
              </a:tblPr>
              <a:tblGrid>
                <a:gridCol w="990600"/>
              </a:tblGrid>
              <a:tr h="693057">
                <a:tc>
                  <a:txBody>
                    <a:bodyPr/>
                    <a:lstStyle/>
                    <a:p>
                      <a:pPr algn="ctr"/>
                      <a:r>
                        <a:rPr lang="en-US" sz="2400"/>
                        <a:t>TC3</a:t>
                      </a:r>
                    </a:p>
                  </a:txBody>
                  <a:tcPr marL="0" marR="0" marT="0" marB="0" anchor="ctr"/>
                </a:tc>
              </a:tr>
              <a:tr h="693057">
                <a:tc>
                  <a:txBody>
                    <a:bodyPr/>
                    <a:lstStyle/>
                    <a:p>
                      <a:pPr algn="ctr"/>
                      <a:r>
                        <a:rPr lang="en-US" sz="2400" b="1">
                          <a:solidFill>
                            <a:srgbClr val="FF0000"/>
                          </a:solidFill>
                        </a:rPr>
                        <a:t>F</a:t>
                      </a:r>
                    </a:p>
                  </a:txBody>
                  <a:tcPr marL="0" marR="0" marT="0" marB="0" anchor="ctr">
                    <a:solidFill>
                      <a:srgbClr val="66FF66"/>
                    </a:solidFill>
                  </a:tcPr>
                </a:tc>
              </a:tr>
              <a:tr h="693057">
                <a:tc>
                  <a:txBody>
                    <a:bodyPr/>
                    <a:lstStyle/>
                    <a:p>
                      <a:pPr algn="ctr"/>
                      <a:r>
                        <a:rPr lang="en-US" sz="2400" b="1">
                          <a:solidFill>
                            <a:srgbClr val="FF0000"/>
                          </a:solidFill>
                        </a:rPr>
                        <a:t>F</a:t>
                      </a:r>
                    </a:p>
                  </a:txBody>
                  <a:tcPr marL="0" marR="0" marT="0" marB="0" anchor="ctr">
                    <a:solidFill>
                      <a:srgbClr val="66FF66"/>
                    </a:solidFill>
                  </a:tcPr>
                </a:tc>
              </a:tr>
              <a:tr h="693057">
                <a:tc>
                  <a:txBody>
                    <a:bodyPr/>
                    <a:lstStyle/>
                    <a:p>
                      <a:pPr algn="ctr"/>
                      <a:endParaRPr lang="en-US" sz="2400" b="1">
                        <a:solidFill>
                          <a:srgbClr val="FF0000"/>
                        </a:solidFill>
                      </a:endParaRPr>
                    </a:p>
                  </a:txBody>
                  <a:tcPr marL="0" marR="0" marT="0" marB="0" anchor="ctr">
                    <a:solidFill>
                      <a:srgbClr val="66FF66"/>
                    </a:solidFill>
                  </a:tcPr>
                </a:tc>
              </a:tr>
              <a:tr h="693057">
                <a:tc>
                  <a:txBody>
                    <a:bodyPr/>
                    <a:lstStyle/>
                    <a:p>
                      <a:pPr algn="ctr"/>
                      <a:endParaRPr lang="en-US" sz="2400" b="1">
                        <a:solidFill>
                          <a:srgbClr val="FF0000"/>
                        </a:solidFill>
                      </a:endParaRPr>
                    </a:p>
                  </a:txBody>
                  <a:tcPr marL="0" marR="0" marT="0" marB="0" anchor="ctr">
                    <a:solidFill>
                      <a:srgbClr val="FFFF00"/>
                    </a:solidFill>
                  </a:tcPr>
                </a:tc>
              </a:tr>
              <a:tr h="693057">
                <a:tc>
                  <a:txBody>
                    <a:bodyPr/>
                    <a:lstStyle/>
                    <a:p>
                      <a:pPr algn="ctr"/>
                      <a:r>
                        <a:rPr lang="en-US" sz="2400" b="1">
                          <a:solidFill>
                            <a:srgbClr val="FF0000"/>
                          </a:solidFill>
                        </a:rPr>
                        <a:t>T</a:t>
                      </a:r>
                    </a:p>
                  </a:txBody>
                  <a:tcPr marL="0" marR="0" marT="0" marB="0" anchor="ctr">
                    <a:solidFill>
                      <a:srgbClr val="FFFF00"/>
                    </a:solidFill>
                  </a:tcPr>
                </a:tc>
              </a:tr>
              <a:tr h="693057">
                <a:tc>
                  <a:txBody>
                    <a:bodyPr/>
                    <a:lstStyle/>
                    <a:p>
                      <a:pPr algn="ctr"/>
                      <a:endParaRPr lang="en-US" sz="2400" b="1">
                        <a:solidFill>
                          <a:srgbClr val="FF0000"/>
                        </a:solidFill>
                      </a:endParaRPr>
                    </a:p>
                  </a:txBody>
                  <a:tcPr marL="0" marR="0" marT="0" marB="0" anchor="ctr">
                    <a:solidFill>
                      <a:srgbClr val="FFFF00"/>
                    </a:solidFill>
                  </a:tcPr>
                </a:tc>
              </a:tr>
            </a:tbl>
          </a:graphicData>
        </a:graphic>
      </p:graphicFrame>
      <p:graphicFrame>
        <p:nvGraphicFramePr>
          <p:cNvPr id="9" name="Table 8"/>
          <p:cNvGraphicFramePr>
            <a:graphicFrameLocks noGrp="1"/>
          </p:cNvGraphicFramePr>
          <p:nvPr/>
        </p:nvGraphicFramePr>
        <p:xfrm>
          <a:off x="6248400" y="1244601"/>
          <a:ext cx="990600" cy="4851399"/>
        </p:xfrm>
        <a:graphic>
          <a:graphicData uri="http://schemas.openxmlformats.org/drawingml/2006/table">
            <a:tbl>
              <a:tblPr firstRow="1" bandRow="1">
                <a:tableStyleId>{5940675A-B579-460E-94D1-54222C63F5DA}</a:tableStyleId>
              </a:tblPr>
              <a:tblGrid>
                <a:gridCol w="990600"/>
              </a:tblGrid>
              <a:tr h="693057">
                <a:tc>
                  <a:txBody>
                    <a:bodyPr/>
                    <a:lstStyle/>
                    <a:p>
                      <a:pPr algn="ctr"/>
                      <a:r>
                        <a:rPr lang="en-US" sz="2400"/>
                        <a:t>TC4</a:t>
                      </a:r>
                    </a:p>
                  </a:txBody>
                  <a:tcPr marL="0" marR="0" marT="0" marB="0" anchor="ctr"/>
                </a:tc>
              </a:tr>
              <a:tr h="693057">
                <a:tc>
                  <a:txBody>
                    <a:bodyPr/>
                    <a:lstStyle/>
                    <a:p>
                      <a:pPr algn="ctr"/>
                      <a:endParaRPr lang="en-US" sz="2400" b="1">
                        <a:solidFill>
                          <a:srgbClr val="FF0000"/>
                        </a:solidFill>
                      </a:endParaRPr>
                    </a:p>
                  </a:txBody>
                  <a:tcPr marL="0" marR="0" marT="0" marB="0" anchor="ctr">
                    <a:solidFill>
                      <a:srgbClr val="66FF66"/>
                    </a:solidFill>
                  </a:tcPr>
                </a:tc>
              </a:tr>
              <a:tr h="693057">
                <a:tc>
                  <a:txBody>
                    <a:bodyPr/>
                    <a:lstStyle/>
                    <a:p>
                      <a:pPr algn="ctr"/>
                      <a:endParaRPr lang="en-US" sz="2400" b="1">
                        <a:solidFill>
                          <a:srgbClr val="FF0000"/>
                        </a:solidFill>
                      </a:endParaRPr>
                    </a:p>
                  </a:txBody>
                  <a:tcPr marL="0" marR="0" marT="0" marB="0" anchor="ctr">
                    <a:solidFill>
                      <a:srgbClr val="66FF66"/>
                    </a:solidFill>
                  </a:tcPr>
                </a:tc>
              </a:tr>
              <a:tr h="693057">
                <a:tc>
                  <a:txBody>
                    <a:bodyPr/>
                    <a:lstStyle/>
                    <a:p>
                      <a:pPr algn="ctr"/>
                      <a:r>
                        <a:rPr lang="en-US" sz="2400" b="1">
                          <a:solidFill>
                            <a:srgbClr val="FF0000"/>
                          </a:solidFill>
                        </a:rPr>
                        <a:t>F</a:t>
                      </a:r>
                    </a:p>
                  </a:txBody>
                  <a:tcPr marL="0" marR="0" marT="0" marB="0" anchor="ctr">
                    <a:solidFill>
                      <a:srgbClr val="66FF66"/>
                    </a:solidFill>
                  </a:tcPr>
                </a:tc>
              </a:tr>
              <a:tr h="693057">
                <a:tc>
                  <a:txBody>
                    <a:bodyPr/>
                    <a:lstStyle/>
                    <a:p>
                      <a:pPr algn="ctr"/>
                      <a:endParaRPr lang="en-US" sz="2400" b="1">
                        <a:solidFill>
                          <a:srgbClr val="FF0000"/>
                        </a:solidFill>
                      </a:endParaRPr>
                    </a:p>
                  </a:txBody>
                  <a:tcPr marL="0" marR="0" marT="0" marB="0" anchor="ctr">
                    <a:solidFill>
                      <a:srgbClr val="FFFF00"/>
                    </a:solidFill>
                  </a:tcPr>
                </a:tc>
              </a:tr>
              <a:tr h="693057">
                <a:tc>
                  <a:txBody>
                    <a:bodyPr/>
                    <a:lstStyle/>
                    <a:p>
                      <a:pPr algn="ctr"/>
                      <a:endParaRPr lang="en-US" sz="2400" b="1">
                        <a:solidFill>
                          <a:srgbClr val="FF0000"/>
                        </a:solidFill>
                      </a:endParaRPr>
                    </a:p>
                  </a:txBody>
                  <a:tcPr marL="0" marR="0" marT="0" marB="0" anchor="ctr">
                    <a:solidFill>
                      <a:srgbClr val="FFFF00"/>
                    </a:solidFill>
                  </a:tcPr>
                </a:tc>
              </a:tr>
              <a:tr h="693057">
                <a:tc>
                  <a:txBody>
                    <a:bodyPr/>
                    <a:lstStyle/>
                    <a:p>
                      <a:pPr algn="ctr"/>
                      <a:r>
                        <a:rPr lang="en-US" sz="2400" b="1">
                          <a:solidFill>
                            <a:srgbClr val="FF0000"/>
                          </a:solidFill>
                        </a:rPr>
                        <a:t>T</a:t>
                      </a:r>
                    </a:p>
                  </a:txBody>
                  <a:tcPr marL="0" marR="0" marT="0" marB="0" anchor="ctr">
                    <a:solidFill>
                      <a:srgbClr val="FFFF00"/>
                    </a:solidFill>
                  </a:tcPr>
                </a:tc>
              </a:tr>
            </a:tbl>
          </a:graphicData>
        </a:graphic>
      </p:graphicFrame>
      <p:sp>
        <p:nvSpPr>
          <p:cNvPr id="11" name="TextBox 10"/>
          <p:cNvSpPr txBox="1"/>
          <p:nvPr/>
        </p:nvSpPr>
        <p:spPr>
          <a:xfrm>
            <a:off x="1905000" y="838200"/>
            <a:ext cx="327334" cy="400110"/>
          </a:xfrm>
          <a:prstGeom prst="rect">
            <a:avLst/>
          </a:prstGeom>
          <a:noFill/>
        </p:spPr>
        <p:txBody>
          <a:bodyPr wrap="none" rtlCol="0">
            <a:spAutoFit/>
          </a:bodyPr>
          <a:lstStyle/>
          <a:p>
            <a:r>
              <a:rPr lang="en-US" sz="2000" b="1"/>
              <a:t>1</a:t>
            </a:r>
          </a:p>
        </p:txBody>
      </p:sp>
      <p:sp>
        <p:nvSpPr>
          <p:cNvPr id="12" name="TextBox 11"/>
          <p:cNvSpPr txBox="1"/>
          <p:nvPr/>
        </p:nvSpPr>
        <p:spPr>
          <a:xfrm>
            <a:off x="3810000" y="819090"/>
            <a:ext cx="327334" cy="400110"/>
          </a:xfrm>
          <a:prstGeom prst="rect">
            <a:avLst/>
          </a:prstGeom>
          <a:noFill/>
        </p:spPr>
        <p:txBody>
          <a:bodyPr wrap="none" rtlCol="0">
            <a:spAutoFit/>
          </a:bodyPr>
          <a:lstStyle/>
          <a:p>
            <a:r>
              <a:rPr lang="en-US" sz="2000" b="1"/>
              <a:t>2</a:t>
            </a:r>
          </a:p>
        </p:txBody>
      </p:sp>
      <p:sp>
        <p:nvSpPr>
          <p:cNvPr id="14" name="TextBox 13"/>
          <p:cNvSpPr txBox="1"/>
          <p:nvPr/>
        </p:nvSpPr>
        <p:spPr>
          <a:xfrm>
            <a:off x="5463866" y="819090"/>
            <a:ext cx="327334" cy="400110"/>
          </a:xfrm>
          <a:prstGeom prst="rect">
            <a:avLst/>
          </a:prstGeom>
          <a:noFill/>
        </p:spPr>
        <p:txBody>
          <a:bodyPr wrap="none" rtlCol="0">
            <a:spAutoFit/>
          </a:bodyPr>
          <a:lstStyle/>
          <a:p>
            <a:r>
              <a:rPr lang="en-US" sz="2000" b="1"/>
              <a:t>3</a:t>
            </a:r>
          </a:p>
        </p:txBody>
      </p:sp>
      <p:sp>
        <p:nvSpPr>
          <p:cNvPr id="15" name="TextBox 14"/>
          <p:cNvSpPr txBox="1"/>
          <p:nvPr/>
        </p:nvSpPr>
        <p:spPr>
          <a:xfrm>
            <a:off x="6629400" y="838200"/>
            <a:ext cx="327334" cy="400110"/>
          </a:xfrm>
          <a:prstGeom prst="rect">
            <a:avLst/>
          </a:prstGeom>
          <a:noFill/>
        </p:spPr>
        <p:txBody>
          <a:bodyPr wrap="none" rtlCol="0">
            <a:spAutoFit/>
          </a:bodyPr>
          <a:lstStyle/>
          <a:p>
            <a:r>
              <a:rPr lang="en-US" sz="2000" b="1"/>
              <a:t>4</a:t>
            </a:r>
          </a:p>
        </p:txBody>
      </p:sp>
      <p:sp>
        <p:nvSpPr>
          <p:cNvPr id="17" name="Slide Number Placeholder 16"/>
          <p:cNvSpPr>
            <a:spLocks noGrp="1"/>
          </p:cNvSpPr>
          <p:nvPr>
            <p:ph type="sldNum" sz="quarter" idx="4"/>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Bước 4: thiết lập testcases</a:t>
            </a:r>
            <a:endParaRPr lang="en-US"/>
          </a:p>
        </p:txBody>
      </p:sp>
      <p:graphicFrame>
        <p:nvGraphicFramePr>
          <p:cNvPr id="5" name="Table 4"/>
          <p:cNvGraphicFramePr>
            <a:graphicFrameLocks noGrp="1"/>
          </p:cNvGraphicFramePr>
          <p:nvPr/>
        </p:nvGraphicFramePr>
        <p:xfrm>
          <a:off x="381000" y="1295400"/>
          <a:ext cx="8305800" cy="4516845"/>
        </p:xfrm>
        <a:graphic>
          <a:graphicData uri="http://schemas.openxmlformats.org/drawingml/2006/table">
            <a:tbl>
              <a:tblPr firstRow="1" bandRow="1">
                <a:tableStyleId>{5940675A-B579-460E-94D1-54222C63F5DA}</a:tableStyleId>
              </a:tblPr>
              <a:tblGrid>
                <a:gridCol w="870131"/>
                <a:gridCol w="1344749"/>
                <a:gridCol w="1186543"/>
                <a:gridCol w="3401423"/>
                <a:gridCol w="1502954"/>
              </a:tblGrid>
              <a:tr h="556623">
                <a:tc>
                  <a:txBody>
                    <a:bodyPr/>
                    <a:lstStyle/>
                    <a:p>
                      <a:pPr algn="ctr"/>
                      <a:r>
                        <a:rPr lang="en-US" sz="2000" b="1">
                          <a:solidFill>
                            <a:srgbClr val="0000CC"/>
                          </a:solidFill>
                        </a:rPr>
                        <a:t>ID</a:t>
                      </a:r>
                    </a:p>
                  </a:txBody>
                  <a:tcPr/>
                </a:tc>
                <a:tc>
                  <a:txBody>
                    <a:bodyPr/>
                    <a:lstStyle/>
                    <a:p>
                      <a:pPr algn="ctr"/>
                      <a:r>
                        <a:rPr lang="en-US" sz="2000" b="1">
                          <a:solidFill>
                            <a:srgbClr val="0000CC"/>
                          </a:solidFill>
                        </a:rPr>
                        <a:t>Name</a:t>
                      </a:r>
                    </a:p>
                  </a:txBody>
                  <a:tcPr/>
                </a:tc>
                <a:tc>
                  <a:txBody>
                    <a:bodyPr/>
                    <a:lstStyle/>
                    <a:p>
                      <a:pPr algn="ctr"/>
                      <a:r>
                        <a:rPr lang="en-US" sz="2000" b="1">
                          <a:solidFill>
                            <a:srgbClr val="0000CC"/>
                          </a:solidFill>
                        </a:rPr>
                        <a:t>Des.</a:t>
                      </a:r>
                    </a:p>
                  </a:txBody>
                  <a:tcPr/>
                </a:tc>
                <a:tc>
                  <a:txBody>
                    <a:bodyPr/>
                    <a:lstStyle/>
                    <a:p>
                      <a:pPr algn="ctr"/>
                      <a:r>
                        <a:rPr lang="en-US" sz="2000" b="1">
                          <a:solidFill>
                            <a:srgbClr val="0000CC"/>
                          </a:solidFill>
                        </a:rPr>
                        <a:t>Steps</a:t>
                      </a:r>
                    </a:p>
                  </a:txBody>
                  <a:tcPr/>
                </a:tc>
                <a:tc>
                  <a:txBody>
                    <a:bodyPr/>
                    <a:lstStyle/>
                    <a:p>
                      <a:pPr algn="ctr"/>
                      <a:r>
                        <a:rPr lang="en-US" sz="2000" b="1">
                          <a:solidFill>
                            <a:srgbClr val="0000CC"/>
                          </a:solidFill>
                        </a:rPr>
                        <a:t>Expected</a:t>
                      </a:r>
                    </a:p>
                  </a:txBody>
                  <a:tcPr/>
                </a:tc>
              </a:tr>
              <a:tr h="984794">
                <a:tc>
                  <a:txBody>
                    <a:bodyPr/>
                    <a:lstStyle/>
                    <a:p>
                      <a:pPr algn="ctr"/>
                      <a:r>
                        <a:rPr lang="en-US" sz="2000"/>
                        <a:t>TC1</a:t>
                      </a:r>
                    </a:p>
                  </a:txBody>
                  <a:tcPr/>
                </a:tc>
                <a:tc>
                  <a:txBody>
                    <a:bodyPr/>
                    <a:lstStyle/>
                    <a:p>
                      <a:pPr algn="ctr"/>
                      <a:r>
                        <a:rPr lang="en-US" sz="2000"/>
                        <a:t>UpdFile-1</a:t>
                      </a:r>
                    </a:p>
                  </a:txBody>
                  <a:tcPr/>
                </a:tc>
                <a:tc>
                  <a:txBody>
                    <a:bodyPr/>
                    <a:lstStyle/>
                    <a:p>
                      <a:pPr algn="ctr"/>
                      <a:r>
                        <a:rPr lang="en-US" sz="2000"/>
                        <a:t>…</a:t>
                      </a:r>
                    </a:p>
                  </a:txBody>
                  <a:tcPr/>
                </a:tc>
                <a:tc>
                  <a:txBody>
                    <a:bodyPr/>
                    <a:lstStyle/>
                    <a:p>
                      <a:pPr algn="l"/>
                      <a:r>
                        <a:rPr lang="en-US" sz="2000"/>
                        <a:t>1.Enter </a:t>
                      </a:r>
                      <a:r>
                        <a:rPr lang="en-US" sz="2000" baseline="0"/>
                        <a:t> 1rst char = ‘A’</a:t>
                      </a:r>
                    </a:p>
                    <a:p>
                      <a:pPr algn="l"/>
                      <a:r>
                        <a:rPr lang="en-US" sz="2000" baseline="0"/>
                        <a:t>2.Enter  2</a:t>
                      </a:r>
                      <a:r>
                        <a:rPr lang="en-US" sz="2000" baseline="30000"/>
                        <a:t>nd</a:t>
                      </a:r>
                      <a:r>
                        <a:rPr lang="en-US" sz="2000" baseline="0"/>
                        <a:t>   char = ‘5’</a:t>
                      </a:r>
                      <a:endParaRPr lang="en-US" sz="2000"/>
                    </a:p>
                  </a:txBody>
                  <a:tcPr/>
                </a:tc>
                <a:tc>
                  <a:txBody>
                    <a:bodyPr/>
                    <a:lstStyle/>
                    <a:p>
                      <a:pPr algn="ctr"/>
                      <a:r>
                        <a:rPr lang="en-US" sz="2000"/>
                        <a:t>File update</a:t>
                      </a:r>
                    </a:p>
                  </a:txBody>
                  <a:tcPr/>
                </a:tc>
              </a:tr>
              <a:tr h="984794">
                <a:tc>
                  <a:txBody>
                    <a:bodyPr/>
                    <a:lstStyle/>
                    <a:p>
                      <a:pPr algn="ctr"/>
                      <a:r>
                        <a:rPr lang="en-US" sz="2000"/>
                        <a:t>TC2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a:t>UpdFile-2</a:t>
                      </a:r>
                    </a:p>
                  </a:txBody>
                  <a:tcPr/>
                </a:tc>
                <a:tc>
                  <a:txBody>
                    <a:bodyPr/>
                    <a:lstStyle/>
                    <a:p>
                      <a:pPr algn="ctr"/>
                      <a:r>
                        <a:rPr lang="en-US" sz="2000"/>
                        <a:t>…</a:t>
                      </a:r>
                    </a:p>
                  </a:txBody>
                  <a:tcPr/>
                </a:tc>
                <a:tc>
                  <a:txBody>
                    <a:bodyPr/>
                    <a:lstStyle/>
                    <a:p>
                      <a:pPr algn="l"/>
                      <a:r>
                        <a:rPr lang="en-US" sz="2000"/>
                        <a:t>1.Enter </a:t>
                      </a:r>
                      <a:r>
                        <a:rPr lang="en-US" sz="2000" baseline="0"/>
                        <a:t> 1rst char = ‘B’</a:t>
                      </a:r>
                    </a:p>
                    <a:p>
                      <a:pPr algn="l"/>
                      <a:r>
                        <a:rPr lang="en-US" sz="2000" baseline="0"/>
                        <a:t>2.Enter  2</a:t>
                      </a:r>
                      <a:r>
                        <a:rPr lang="en-US" sz="2000" baseline="30000"/>
                        <a:t>nd</a:t>
                      </a:r>
                      <a:r>
                        <a:rPr lang="en-US" sz="2000" baseline="0"/>
                        <a:t>   char = ‘6’</a:t>
                      </a:r>
                      <a:endParaRPr lang="en-US" sz="20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a:t>File update</a:t>
                      </a:r>
                    </a:p>
                    <a:p>
                      <a:pPr algn="ctr"/>
                      <a:endParaRPr lang="en-US" sz="2000"/>
                    </a:p>
                  </a:txBody>
                  <a:tcPr/>
                </a:tc>
              </a:tr>
              <a:tr h="984794">
                <a:tc>
                  <a:txBody>
                    <a:bodyPr/>
                    <a:lstStyle/>
                    <a:p>
                      <a:pPr algn="ctr"/>
                      <a:r>
                        <a:rPr lang="en-US" sz="2000"/>
                        <a:t>TC3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a:t>Print-X</a:t>
                      </a:r>
                    </a:p>
                  </a:txBody>
                  <a:tcPr/>
                </a:tc>
                <a:tc>
                  <a:txBody>
                    <a:bodyPr/>
                    <a:lstStyle/>
                    <a:p>
                      <a:pPr algn="ctr"/>
                      <a:r>
                        <a:rPr lang="en-US" sz="2000"/>
                        <a:t>…</a:t>
                      </a:r>
                    </a:p>
                  </a:txBody>
                  <a:tcPr/>
                </a:tc>
                <a:tc>
                  <a:txBody>
                    <a:bodyPr/>
                    <a:lstStyle/>
                    <a:p>
                      <a:pPr algn="l"/>
                      <a:r>
                        <a:rPr lang="en-US" sz="2000"/>
                        <a:t>1.Enter </a:t>
                      </a:r>
                      <a:r>
                        <a:rPr lang="en-US" sz="2000" baseline="0"/>
                        <a:t> 1rst char = ‘C’</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a:t>2.Enter  2</a:t>
                      </a:r>
                      <a:r>
                        <a:rPr lang="en-US" sz="2000" baseline="30000"/>
                        <a:t>nd</a:t>
                      </a:r>
                      <a:r>
                        <a:rPr lang="en-US" sz="2000" baseline="0"/>
                        <a:t>   char = ‘6’</a:t>
                      </a:r>
                    </a:p>
                    <a:p>
                      <a:pPr algn="l"/>
                      <a:endParaRPr lang="en-US" sz="2000" baseline="0"/>
                    </a:p>
                  </a:txBody>
                  <a:tcPr/>
                </a:tc>
                <a:tc>
                  <a:txBody>
                    <a:bodyPr/>
                    <a:lstStyle/>
                    <a:p>
                      <a:pPr algn="ctr"/>
                      <a:r>
                        <a:rPr lang="en-US" sz="2000"/>
                        <a:t>Print X</a:t>
                      </a:r>
                    </a:p>
                  </a:txBody>
                  <a:tcPr/>
                </a:tc>
              </a:tr>
              <a:tr h="984794">
                <a:tc>
                  <a:txBody>
                    <a:bodyPr/>
                    <a:lstStyle/>
                    <a:p>
                      <a:pPr algn="ctr"/>
                      <a:r>
                        <a:rPr lang="en-US" sz="2000"/>
                        <a:t>TC4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a:t>Print-Y</a:t>
                      </a:r>
                    </a:p>
                  </a:txBody>
                  <a:tcPr/>
                </a:tc>
                <a:tc>
                  <a:txBody>
                    <a:bodyPr/>
                    <a:lstStyle/>
                    <a:p>
                      <a:pPr algn="ctr"/>
                      <a:r>
                        <a:rPr lang="en-US" sz="200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1.Enter </a:t>
                      </a:r>
                      <a:r>
                        <a:rPr lang="en-US" sz="2000" baseline="0"/>
                        <a:t> 1rst char = ‘A’</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aseline="0"/>
                        <a:t>2.Enter  2</a:t>
                      </a:r>
                      <a:r>
                        <a:rPr lang="en-US" sz="2000" baseline="30000"/>
                        <a:t>nd</a:t>
                      </a:r>
                      <a:r>
                        <a:rPr lang="en-US" sz="2000" baseline="0"/>
                        <a:t>   char = ‘C’</a:t>
                      </a:r>
                      <a:endParaRPr lang="en-US" sz="2000"/>
                    </a:p>
                  </a:txBody>
                  <a:tcPr/>
                </a:tc>
                <a:tc>
                  <a:txBody>
                    <a:bodyPr/>
                    <a:lstStyle/>
                    <a:p>
                      <a:pPr algn="ctr"/>
                      <a:r>
                        <a:rPr lang="en-US" sz="2000"/>
                        <a:t>Printf Y</a:t>
                      </a:r>
                    </a:p>
                  </a:txBody>
                  <a:tcPr/>
                </a:tc>
              </a:tr>
            </a:tbl>
          </a:graphicData>
        </a:graphic>
      </p:graphicFrame>
      <p:sp>
        <p:nvSpPr>
          <p:cNvPr id="9" name="Slide Number Placeholder 8"/>
          <p:cNvSpPr>
            <a:spLocks noGrp="1"/>
          </p:cNvSpPr>
          <p:nvPr>
            <p:ph type="sldNum" sz="quarter" idx="4"/>
          </p:nvPr>
        </p:nvSpPr>
        <p:spPr/>
        <p:txBody>
          <a:bodyPr/>
          <a:lstStyle/>
          <a:p>
            <a:fld id="{B6F15528-21DE-4FAA-801E-634DDDAF4B2B}"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prstGeom prst="rect">
            <a:avLst/>
          </a:prstGeom>
        </p:spPr>
        <p:txBody>
          <a:bodyPr/>
          <a:lstStyle/>
          <a:p>
            <a:r>
              <a:rPr lang="en-US" smtClean="0">
                <a:solidFill>
                  <a:srgbClr val="0000CC"/>
                </a:solidFill>
              </a:rPr>
              <a:t>TESTING: Some useful principles</a:t>
            </a:r>
            <a:endParaRPr lang="en-US">
              <a:solidFill>
                <a:srgbClr val="0000CC"/>
              </a:solidFill>
            </a:endParaRPr>
          </a:p>
        </p:txBody>
      </p:sp>
      <p:sp>
        <p:nvSpPr>
          <p:cNvPr id="3" name="Content Placeholder 2"/>
          <p:cNvSpPr>
            <a:spLocks noGrp="1"/>
          </p:cNvSpPr>
          <p:nvPr>
            <p:ph idx="4294967295"/>
          </p:nvPr>
        </p:nvSpPr>
        <p:spPr>
          <a:xfrm>
            <a:off x="0" y="685800"/>
            <a:ext cx="9144000" cy="5562600"/>
          </a:xfrm>
          <a:prstGeom prst="rect">
            <a:avLst/>
          </a:prstGeom>
        </p:spPr>
        <p:txBody>
          <a:bodyPr>
            <a:normAutofit/>
          </a:bodyPr>
          <a:lstStyle/>
          <a:p>
            <a:pPr marL="514350" indent="-514350">
              <a:buFont typeface="+mj-lt"/>
              <a:buAutoNum type="arabicPeriod"/>
            </a:pPr>
            <a:r>
              <a:rPr lang="en-US"/>
              <a:t>Define expected </a:t>
            </a:r>
            <a:r>
              <a:rPr lang="en-US">
                <a:solidFill>
                  <a:srgbClr val="FF0000"/>
                </a:solidFill>
              </a:rPr>
              <a:t>output or result of test-case</a:t>
            </a:r>
          </a:p>
          <a:p>
            <a:pPr marL="514350" indent="-514350">
              <a:buFont typeface="+mj-lt"/>
              <a:buAutoNum type="arabicPeriod"/>
            </a:pPr>
            <a:r>
              <a:rPr lang="en-US"/>
              <a:t>Avoid testing </a:t>
            </a:r>
            <a:r>
              <a:rPr lang="en-US">
                <a:solidFill>
                  <a:srgbClr val="0000CC"/>
                </a:solidFill>
              </a:rPr>
              <a:t>my own program</a:t>
            </a:r>
            <a:r>
              <a:rPr lang="en-US"/>
              <a:t>.</a:t>
            </a:r>
          </a:p>
          <a:p>
            <a:pPr marL="514350" indent="-514350">
              <a:buFont typeface="+mj-lt"/>
              <a:buAutoNum type="arabicPeriod"/>
            </a:pPr>
            <a:r>
              <a:rPr lang="en-US"/>
              <a:t>Thoroughly inspect </a:t>
            </a:r>
            <a:r>
              <a:rPr lang="en-US">
                <a:solidFill>
                  <a:srgbClr val="FF0000"/>
                </a:solidFill>
              </a:rPr>
              <a:t>the results of each test</a:t>
            </a:r>
            <a:r>
              <a:rPr lang="en-US"/>
              <a:t>.</a:t>
            </a:r>
          </a:p>
          <a:p>
            <a:pPr marL="514350" indent="-514350">
              <a:buFont typeface="+mj-lt"/>
              <a:buAutoNum type="arabicPeriod"/>
            </a:pPr>
            <a:r>
              <a:rPr lang="en-US"/>
              <a:t>Test cases for </a:t>
            </a:r>
            <a:r>
              <a:rPr lang="en-US">
                <a:solidFill>
                  <a:srgbClr val="0000CC"/>
                </a:solidFill>
              </a:rPr>
              <a:t>invalid &amp; unexpected input </a:t>
            </a:r>
            <a:r>
              <a:rPr lang="en-US"/>
              <a:t>as well as valid &amp; expected input.</a:t>
            </a:r>
          </a:p>
          <a:p>
            <a:pPr marL="514350" indent="-514350">
              <a:buFont typeface="+mj-lt"/>
              <a:buAutoNum type="arabicPeriod"/>
            </a:pPr>
            <a:r>
              <a:rPr lang="en-US"/>
              <a:t>To see if program does NOT do what it is supposed to do, AND </a:t>
            </a:r>
            <a:r>
              <a:rPr lang="en-US">
                <a:solidFill>
                  <a:srgbClr val="FF0000"/>
                </a:solidFill>
              </a:rPr>
              <a:t>if it does what it is NOT supposed to do</a:t>
            </a:r>
            <a:r>
              <a:rPr lang="en-US"/>
              <a:t>.</a:t>
            </a:r>
          </a:p>
          <a:p>
            <a:pPr marL="514350" indent="-514350">
              <a:buFont typeface="+mj-lt"/>
              <a:buAutoNum type="arabicPeriod"/>
            </a:pPr>
            <a:r>
              <a:rPr lang="en-US">
                <a:solidFill>
                  <a:srgbClr val="0000CC"/>
                </a:solidFill>
              </a:rPr>
              <a:t>Avoid throwaway</a:t>
            </a:r>
            <a:r>
              <a:rPr lang="en-US"/>
              <a:t> test cases.</a:t>
            </a:r>
          </a:p>
          <a:p>
            <a:pPr marL="514350" indent="-514350">
              <a:buFont typeface="+mj-lt"/>
              <a:buAutoNum type="arabicPeriod"/>
            </a:pPr>
            <a:r>
              <a:rPr lang="en-US"/>
              <a:t>Do not plan testing under assumption that </a:t>
            </a:r>
            <a:r>
              <a:rPr lang="en-US">
                <a:solidFill>
                  <a:srgbClr val="FF0000"/>
                </a:solidFill>
              </a:rPr>
              <a:t>no errors will be found !</a:t>
            </a:r>
            <a:r>
              <a:rPr lang="en-US"/>
              <a:t>.</a:t>
            </a:r>
          </a:p>
          <a:p>
            <a:pPr marL="514350" indent="-514350">
              <a:buFont typeface="+mj-lt"/>
              <a:buAutoNum type="arabicPeriod"/>
            </a:pPr>
            <a:r>
              <a:rPr lang="en-US"/>
              <a:t>…</a:t>
            </a:r>
          </a:p>
        </p:txBody>
      </p:sp>
      <p:sp>
        <p:nvSpPr>
          <p:cNvPr id="5" name="TextBox 4"/>
          <p:cNvSpPr txBox="1"/>
          <p:nvPr/>
        </p:nvSpPr>
        <p:spPr>
          <a:xfrm>
            <a:off x="882087" y="6248400"/>
            <a:ext cx="7576113" cy="400110"/>
          </a:xfrm>
          <a:prstGeom prst="rect">
            <a:avLst/>
          </a:prstGeom>
          <a:noFill/>
        </p:spPr>
        <p:txBody>
          <a:bodyPr wrap="none" rtlCol="0">
            <a:spAutoFit/>
          </a:bodyPr>
          <a:lstStyle/>
          <a:p>
            <a:r>
              <a:rPr lang="en-US" sz="2000" i="1">
                <a:solidFill>
                  <a:srgbClr val="0000CC"/>
                </a:solidFill>
              </a:rPr>
              <a:t>The Art of Software Testing.pdf, Software Testing Principles, P16</a:t>
            </a:r>
          </a:p>
        </p:txBody>
      </p:sp>
      <p:sp>
        <p:nvSpPr>
          <p:cNvPr id="6" name="Slide Number Placeholder 5"/>
          <p:cNvSpPr>
            <a:spLocks noGrp="1"/>
          </p:cNvSpPr>
          <p:nvPr>
            <p:ph type="sldNum" sz="quarter" idx="4"/>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V&amp;V trong V model</a:t>
            </a:r>
            <a:endParaRPr lang="en-US"/>
          </a:p>
        </p:txBody>
      </p:sp>
      <p:sp>
        <p:nvSpPr>
          <p:cNvPr id="60" name="Rectangle 59"/>
          <p:cNvSpPr/>
          <p:nvPr/>
        </p:nvSpPr>
        <p:spPr>
          <a:xfrm>
            <a:off x="152400" y="6400800"/>
            <a:ext cx="8839200" cy="369332"/>
          </a:xfrm>
          <a:prstGeom prst="rect">
            <a:avLst/>
          </a:prstGeom>
          <a:solidFill>
            <a:srgbClr val="FFFF99"/>
          </a:solidFill>
        </p:spPr>
        <p:txBody>
          <a:bodyPr wrap="square">
            <a:spAutoFit/>
          </a:bodyPr>
          <a:lstStyle/>
          <a:p>
            <a:pPr algn="ctr"/>
            <a:r>
              <a:rPr lang="en-US">
                <a:solidFill>
                  <a:srgbClr val="FF0000"/>
                </a:solidFill>
              </a:rPr>
              <a:t>GUIDELINES FOR VERIFYING AND VALIDATING SOFTWARE.PDF</a:t>
            </a:r>
          </a:p>
        </p:txBody>
      </p:sp>
      <p:sp>
        <p:nvSpPr>
          <p:cNvPr id="33" name="Slide Number Placeholder 32"/>
          <p:cNvSpPr>
            <a:spLocks noGrp="1"/>
          </p:cNvSpPr>
          <p:nvPr>
            <p:ph type="sldNum" sz="quarter" idx="4"/>
          </p:nvPr>
        </p:nvSpPr>
        <p:spPr/>
        <p:txBody>
          <a:bodyPr/>
          <a:lstStyle/>
          <a:p>
            <a:fld id="{B6F15528-21DE-4FAA-801E-634DDDAF4B2B}" type="slidenum">
              <a:rPr lang="en-US" smtClean="0"/>
              <a:pPr/>
              <a:t>7</a:t>
            </a:fld>
            <a:endParaRPr lang="en-US"/>
          </a:p>
        </p:txBody>
      </p:sp>
      <p:grpSp>
        <p:nvGrpSpPr>
          <p:cNvPr id="36" name="Group 35"/>
          <p:cNvGrpSpPr/>
          <p:nvPr/>
        </p:nvGrpSpPr>
        <p:grpSpPr>
          <a:xfrm>
            <a:off x="152400" y="714360"/>
            <a:ext cx="8915400" cy="5610240"/>
            <a:chOff x="152400" y="714360"/>
            <a:chExt cx="8915400" cy="5610240"/>
          </a:xfrm>
        </p:grpSpPr>
        <p:pic>
          <p:nvPicPr>
            <p:cNvPr id="1026" name="Picture 2"/>
            <p:cNvPicPr>
              <a:picLocks noChangeAspect="1" noChangeArrowheads="1"/>
            </p:cNvPicPr>
            <p:nvPr/>
          </p:nvPicPr>
          <p:blipFill>
            <a:blip r:embed="rId3"/>
            <a:stretch>
              <a:fillRect/>
            </a:stretch>
          </p:blipFill>
          <p:spPr bwMode="auto">
            <a:xfrm>
              <a:off x="152400" y="714360"/>
              <a:ext cx="8839200" cy="5153040"/>
            </a:xfrm>
            <a:prstGeom prst="rect">
              <a:avLst/>
            </a:prstGeom>
            <a:noFill/>
            <a:ln>
              <a:noFill/>
            </a:ln>
          </p:spPr>
        </p:pic>
        <p:sp>
          <p:nvSpPr>
            <p:cNvPr id="58" name="Rectangle 57"/>
            <p:cNvSpPr/>
            <p:nvPr/>
          </p:nvSpPr>
          <p:spPr>
            <a:xfrm>
              <a:off x="152400" y="4696361"/>
              <a:ext cx="3052784" cy="1323439"/>
            </a:xfrm>
            <a:prstGeom prst="rect">
              <a:avLst/>
            </a:prstGeom>
          </p:spPr>
          <p:txBody>
            <a:bodyPr wrap="square">
              <a:spAutoFit/>
            </a:bodyPr>
            <a:lstStyle/>
            <a:p>
              <a:r>
                <a:rPr lang="en-US" sz="2000" b="1" smtClean="0">
                  <a:latin typeface="Calibri" pitchFamily="34" charset="0"/>
                  <a:cs typeface="Calibri" pitchFamily="34" charset="0"/>
                </a:rPr>
                <a:t>Verification</a:t>
              </a:r>
              <a:r>
                <a:rPr lang="en-US" sz="2000" smtClean="0">
                  <a:solidFill>
                    <a:srgbClr val="0000CC"/>
                  </a:solidFill>
                  <a:latin typeface="Calibri" pitchFamily="34" charset="0"/>
                  <a:cs typeface="Calibri" pitchFamily="34" charset="0"/>
                </a:rPr>
                <a:t> activities begin in the Product Design phase and conclude with the </a:t>
              </a:r>
              <a:r>
                <a:rPr lang="en-US" sz="2000" u="sng" smtClean="0">
                  <a:solidFill>
                    <a:srgbClr val="0000CC"/>
                  </a:solidFill>
                  <a:latin typeface="Calibri" pitchFamily="34" charset="0"/>
                  <a:cs typeface="Calibri" pitchFamily="34" charset="0"/>
                </a:rPr>
                <a:t>acceptance Test</a:t>
              </a:r>
              <a:r>
                <a:rPr lang="en-US" sz="2000" smtClean="0">
                  <a:solidFill>
                    <a:srgbClr val="0000CC"/>
                  </a:solidFill>
                  <a:latin typeface="Calibri" pitchFamily="34" charset="0"/>
                  <a:cs typeface="Calibri" pitchFamily="34" charset="0"/>
                </a:rPr>
                <a:t>.</a:t>
              </a:r>
              <a:endParaRPr lang="en-US" sz="2000">
                <a:solidFill>
                  <a:srgbClr val="0000CC"/>
                </a:solidFill>
                <a:latin typeface="Calibri" pitchFamily="34" charset="0"/>
                <a:cs typeface="Calibri" pitchFamily="34" charset="0"/>
              </a:endParaRPr>
            </a:p>
          </p:txBody>
        </p:sp>
        <p:sp>
          <p:nvSpPr>
            <p:cNvPr id="59" name="Rectangle 58"/>
            <p:cNvSpPr/>
            <p:nvPr/>
          </p:nvSpPr>
          <p:spPr>
            <a:xfrm>
              <a:off x="5410200" y="4693384"/>
              <a:ext cx="3657600" cy="1631216"/>
            </a:xfrm>
            <a:prstGeom prst="rect">
              <a:avLst/>
            </a:prstGeom>
          </p:spPr>
          <p:txBody>
            <a:bodyPr wrap="square" lIns="0" rIns="0">
              <a:spAutoFit/>
            </a:bodyPr>
            <a:lstStyle/>
            <a:p>
              <a:r>
                <a:rPr lang="en-US" sz="2000" b="1" smtClean="0">
                  <a:latin typeface="Calibri" pitchFamily="34" charset="0"/>
                  <a:cs typeface="Calibri" pitchFamily="34" charset="0"/>
                </a:rPr>
                <a:t>Validation</a:t>
              </a:r>
              <a:r>
                <a:rPr lang="en-US" sz="2000" smtClean="0">
                  <a:solidFill>
                    <a:srgbClr val="0000CC"/>
                  </a:solidFill>
                  <a:latin typeface="Calibri" pitchFamily="34" charset="0"/>
                  <a:cs typeface="Calibri" pitchFamily="34" charset="0"/>
                </a:rPr>
                <a:t> identifies problems which must be resolved by a </a:t>
              </a:r>
              <a:r>
                <a:rPr lang="en-US" sz="2000" u="sng" smtClean="0">
                  <a:solidFill>
                    <a:srgbClr val="FF0000"/>
                  </a:solidFill>
                  <a:latin typeface="Calibri" pitchFamily="34" charset="0"/>
                  <a:cs typeface="Calibri" pitchFamily="34" charset="0"/>
                </a:rPr>
                <a:t>change</a:t>
              </a:r>
              <a:r>
                <a:rPr lang="en-US" sz="2000" smtClean="0">
                  <a:solidFill>
                    <a:srgbClr val="0000CC"/>
                  </a:solidFill>
                  <a:latin typeface="Calibri" pitchFamily="34" charset="0"/>
                  <a:cs typeface="Calibri" pitchFamily="34" charset="0"/>
                </a:rPr>
                <a:t> of the requirements specification for customer’s benefits (</a:t>
              </a:r>
              <a:r>
                <a:rPr lang="en-US" sz="2000" i="1" smtClean="0">
                  <a:solidFill>
                    <a:srgbClr val="0000CC"/>
                  </a:solidFill>
                  <a:latin typeface="Calibri" pitchFamily="34" charset="0"/>
                  <a:cs typeface="Calibri" pitchFamily="34" charset="0"/>
                </a:rPr>
                <a:t>functionality, time, cost</a:t>
              </a:r>
              <a:r>
                <a:rPr lang="en-US" sz="2000" smtClean="0">
                  <a:solidFill>
                    <a:srgbClr val="0000CC"/>
                  </a:solidFill>
                  <a:latin typeface="Calibri" pitchFamily="34" charset="0"/>
                  <a:cs typeface="Calibri" pitchFamily="34" charset="0"/>
                </a:rPr>
                <a:t>)</a:t>
              </a:r>
              <a:endParaRPr lang="en-US" sz="2000">
                <a:solidFill>
                  <a:srgbClr val="0000CC"/>
                </a:solidFill>
                <a:latin typeface="Calibri" pitchFamily="34" charset="0"/>
                <a:cs typeface="Calibri" pitchFamily="34" charset="0"/>
              </a:endParaRPr>
            </a:p>
          </p:txBody>
        </p:sp>
        <p:grpSp>
          <p:nvGrpSpPr>
            <p:cNvPr id="35" name="Group 34"/>
            <p:cNvGrpSpPr/>
            <p:nvPr/>
          </p:nvGrpSpPr>
          <p:grpSpPr>
            <a:xfrm>
              <a:off x="7772400" y="1676400"/>
              <a:ext cx="1219200" cy="1600200"/>
              <a:chOff x="7772400" y="1676400"/>
              <a:chExt cx="1219200" cy="1600200"/>
            </a:xfrm>
          </p:grpSpPr>
          <p:sp>
            <p:nvSpPr>
              <p:cNvPr id="31" name="Oval 30"/>
              <p:cNvSpPr/>
              <p:nvPr/>
            </p:nvSpPr>
            <p:spPr>
              <a:xfrm>
                <a:off x="7772400" y="1981200"/>
                <a:ext cx="1219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8153400" y="2819400"/>
                <a:ext cx="381000" cy="457200"/>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flipV="1">
                <a:off x="8188504" y="1676400"/>
                <a:ext cx="381000" cy="457200"/>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Chất lượng của cách làm</a:t>
            </a:r>
            <a:endParaRPr lang="en-US"/>
          </a:p>
        </p:txBody>
      </p:sp>
      <p:sp>
        <p:nvSpPr>
          <p:cNvPr id="3" name="Content Placeholder 2"/>
          <p:cNvSpPr>
            <a:spLocks noGrp="1"/>
          </p:cNvSpPr>
          <p:nvPr>
            <p:ph idx="1"/>
          </p:nvPr>
        </p:nvSpPr>
        <p:spPr>
          <a:xfrm>
            <a:off x="0" y="609600"/>
            <a:ext cx="9144000" cy="6248400"/>
          </a:xfrm>
        </p:spPr>
        <p:txBody>
          <a:bodyPr/>
          <a:lstStyle/>
          <a:p>
            <a:r>
              <a:rPr lang="en-US" smtClean="0"/>
              <a:t>Các hành động kiểm định (verification và validation) cũng phải được bảo đảm là </a:t>
            </a:r>
            <a:r>
              <a:rPr lang="en-US" smtClean="0">
                <a:solidFill>
                  <a:srgbClr val="FF0000"/>
                </a:solidFill>
              </a:rPr>
              <a:t>đúng</a:t>
            </a:r>
            <a:r>
              <a:rPr lang="en-US" smtClean="0"/>
              <a:t> (ie, phải được chứng </a:t>
            </a:r>
            <a:r>
              <a:rPr lang="en-US" smtClean="0"/>
              <a:t>minh). Ví </a:t>
            </a:r>
            <a:r>
              <a:rPr lang="en-US" smtClean="0"/>
              <a:t>dụ: </a:t>
            </a:r>
            <a:r>
              <a:rPr lang="en-US" smtClean="0"/>
              <a:t>các </a:t>
            </a:r>
            <a:r>
              <a:rPr lang="en-US" smtClean="0"/>
              <a:t>test-case phải được chứng minh là đúng trước khi dùng chúng để kiểm </a:t>
            </a:r>
            <a:r>
              <a:rPr lang="en-US" smtClean="0"/>
              <a:t>thử ( </a:t>
            </a:r>
            <a:r>
              <a:rPr lang="en-US" smtClean="0">
                <a:solidFill>
                  <a:schemeClr val="tx1"/>
                </a:solidFill>
              </a:rPr>
              <a:t>How </a:t>
            </a:r>
            <a:r>
              <a:rPr lang="en-US" smtClean="0">
                <a:solidFill>
                  <a:schemeClr val="tx1"/>
                </a:solidFill>
              </a:rPr>
              <a:t>? )</a:t>
            </a:r>
          </a:p>
          <a:p>
            <a:r>
              <a:rPr lang="en-US" smtClean="0"/>
              <a:t>4 </a:t>
            </a:r>
            <a:r>
              <a:rPr lang="en-US" smtClean="0"/>
              <a:t>yêu cầu - mục tiêu của VV (nội dung của VV là để làm cho PM thỏa mãn 4 mục tiêu này): </a:t>
            </a:r>
          </a:p>
          <a:p>
            <a:pPr lvl="1"/>
            <a:r>
              <a:rPr lang="en-US" smtClean="0">
                <a:solidFill>
                  <a:srgbClr val="FF0000"/>
                </a:solidFill>
                <a:effectLst>
                  <a:outerShdw blurRad="38100" dist="38100" dir="2700000" algn="tl">
                    <a:srgbClr val="000000">
                      <a:alpha val="43137"/>
                    </a:srgbClr>
                  </a:outerShdw>
                </a:effectLst>
              </a:rPr>
              <a:t>Completeness:</a:t>
            </a:r>
            <a:r>
              <a:rPr lang="en-US" smtClean="0">
                <a:effectLst>
                  <a:outerShdw blurRad="38100" dist="38100" dir="2700000" algn="tl">
                    <a:srgbClr val="000000">
                      <a:alpha val="43137"/>
                    </a:srgbClr>
                  </a:outerShdw>
                </a:effectLst>
              </a:rPr>
              <a:t> </a:t>
            </a:r>
            <a:r>
              <a:rPr lang="en-US" smtClean="0"/>
              <a:t>hoàn chỉnh cho mọi tình huống</a:t>
            </a:r>
          </a:p>
          <a:p>
            <a:pPr lvl="1"/>
            <a:r>
              <a:rPr lang="en-US" smtClean="0">
                <a:solidFill>
                  <a:srgbClr val="FF0000"/>
                </a:solidFill>
                <a:effectLst>
                  <a:outerShdw blurRad="38100" dist="38100" dir="2700000" algn="tl">
                    <a:srgbClr val="000000">
                      <a:alpha val="43137"/>
                    </a:srgbClr>
                  </a:outerShdw>
                </a:effectLst>
              </a:rPr>
              <a:t>Consistency:</a:t>
            </a:r>
            <a:r>
              <a:rPr lang="en-US" smtClean="0">
                <a:effectLst>
                  <a:outerShdw blurRad="38100" dist="38100" dir="2700000" algn="tl">
                    <a:srgbClr val="000000">
                      <a:alpha val="43137"/>
                    </a:srgbClr>
                  </a:outerShdw>
                </a:effectLst>
              </a:rPr>
              <a:t> </a:t>
            </a:r>
            <a:r>
              <a:rPr lang="en-US" smtClean="0"/>
              <a:t>nội dung hoàn toàn nhất quán</a:t>
            </a:r>
          </a:p>
          <a:p>
            <a:pPr lvl="1"/>
            <a:r>
              <a:rPr lang="en-US" smtClean="0">
                <a:solidFill>
                  <a:srgbClr val="FF0000"/>
                </a:solidFill>
                <a:effectLst>
                  <a:outerShdw blurRad="38100" dist="38100" dir="2700000" algn="tl">
                    <a:srgbClr val="000000">
                      <a:alpha val="43137"/>
                    </a:srgbClr>
                  </a:outerShdw>
                </a:effectLst>
              </a:rPr>
              <a:t>Feasibility:</a:t>
            </a:r>
            <a:r>
              <a:rPr lang="en-US" smtClean="0">
                <a:effectLst>
                  <a:outerShdw blurRad="38100" dist="38100" dir="2700000" algn="tl">
                    <a:srgbClr val="000000">
                      <a:alpha val="43137"/>
                    </a:srgbClr>
                  </a:outerShdw>
                </a:effectLst>
              </a:rPr>
              <a:t> </a:t>
            </a:r>
            <a:r>
              <a:rPr lang="en-US" smtClean="0"/>
              <a:t>có thể làm được, bằng cái gì đó</a:t>
            </a:r>
          </a:p>
          <a:p>
            <a:pPr lvl="1"/>
            <a:r>
              <a:rPr lang="en-US" smtClean="0">
                <a:solidFill>
                  <a:srgbClr val="FF0000"/>
                </a:solidFill>
              </a:rPr>
              <a:t>Testability:</a:t>
            </a:r>
            <a:r>
              <a:rPr lang="en-US" smtClean="0"/>
              <a:t> khả kiểm, có chứng cứ</a:t>
            </a:r>
          </a:p>
          <a:p>
            <a:r>
              <a:rPr lang="en-US" smtClean="0">
                <a:solidFill>
                  <a:srgbClr val="FF0000"/>
                </a:solidFill>
                <a:effectLst>
                  <a:outerShdw blurRad="38100" dist="38100" dir="2700000" algn="tl">
                    <a:srgbClr val="000000">
                      <a:alpha val="43137"/>
                    </a:srgbClr>
                  </a:outerShdw>
                </a:effectLst>
              </a:rPr>
              <a:t>Vết</a:t>
            </a:r>
            <a:r>
              <a:rPr lang="en-US" smtClean="0"/>
              <a:t> </a:t>
            </a:r>
            <a:r>
              <a:rPr lang="en-US" smtClean="0"/>
              <a:t>là phương tiện để thực hiện 4 mục tiêu này.</a:t>
            </a:r>
            <a:endParaRPr lang="en-US"/>
          </a:p>
        </p:txBody>
      </p:sp>
      <p:sp>
        <p:nvSpPr>
          <p:cNvPr id="6" name="Rectangle 5"/>
          <p:cNvSpPr/>
          <p:nvPr/>
        </p:nvSpPr>
        <p:spPr>
          <a:xfrm>
            <a:off x="533400" y="6324600"/>
            <a:ext cx="8153400" cy="400110"/>
          </a:xfrm>
          <a:prstGeom prst="rect">
            <a:avLst/>
          </a:prstGeom>
        </p:spPr>
        <p:txBody>
          <a:bodyPr wrap="square">
            <a:spAutoFit/>
          </a:bodyPr>
          <a:lstStyle/>
          <a:p>
            <a:r>
              <a:rPr lang="en-US" sz="2000">
                <a:solidFill>
                  <a:srgbClr val="FF0000"/>
                </a:solidFill>
              </a:rPr>
              <a:t>GUIDELINES FOR VERIFYING AND VALIDATING SOFTWARE.PDF</a:t>
            </a:r>
          </a:p>
        </p:txBody>
      </p:sp>
      <p:sp>
        <p:nvSpPr>
          <p:cNvPr id="9" name="Slide Number Placeholder 8"/>
          <p:cNvSpPr>
            <a:spLocks noGrp="1"/>
          </p:cNvSpPr>
          <p:nvPr>
            <p:ph type="sldNum" sz="quarter" idx="4"/>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Completeness</a:t>
            </a:r>
            <a:endParaRPr lang="en-US"/>
          </a:p>
        </p:txBody>
      </p:sp>
      <p:sp>
        <p:nvSpPr>
          <p:cNvPr id="3" name="Content Placeholder 2"/>
          <p:cNvSpPr>
            <a:spLocks noGrp="1"/>
          </p:cNvSpPr>
          <p:nvPr>
            <p:ph idx="1"/>
          </p:nvPr>
        </p:nvSpPr>
        <p:spPr>
          <a:xfrm>
            <a:off x="0" y="609600"/>
            <a:ext cx="9144000" cy="6248400"/>
          </a:xfrm>
        </p:spPr>
        <p:txBody>
          <a:bodyPr/>
          <a:lstStyle/>
          <a:p>
            <a:r>
              <a:rPr lang="en-US" smtClean="0"/>
              <a:t>Nội dung thực hiện V&amp;V: PM phải thỏa mãn </a:t>
            </a:r>
            <a:r>
              <a:rPr lang="en-US" smtClean="0">
                <a:solidFill>
                  <a:srgbClr val="FF0000"/>
                </a:solidFill>
                <a:effectLst>
                  <a:outerShdw blurRad="38100" dist="38100" dir="2700000" algn="tl">
                    <a:srgbClr val="000000">
                      <a:alpha val="43137"/>
                    </a:srgbClr>
                  </a:outerShdw>
                </a:effectLst>
              </a:rPr>
              <a:t>đầy đủ </a:t>
            </a:r>
            <a:r>
              <a:rPr lang="en-US" smtClean="0"/>
              <a:t>cho vấn đề đã biết.</a:t>
            </a:r>
          </a:p>
          <a:p>
            <a:pPr lvl="1"/>
            <a:r>
              <a:rPr lang="en-US" smtClean="0"/>
              <a:t>Đây là phần biện luận về cách làm PM:  Xem xét và đánh giá tất cả các trường hợp xử lý của PM cho các vấn đề đã biết (tính bao phủ - coverage).</a:t>
            </a:r>
          </a:p>
          <a:p>
            <a:r>
              <a:rPr lang="en-US" smtClean="0"/>
              <a:t>Ví dụ: Những trường hợp không hoàn chỉnh trong thiết kế:</a:t>
            </a:r>
          </a:p>
          <a:p>
            <a:pPr lvl="1"/>
            <a:r>
              <a:rPr lang="en-US" smtClean="0"/>
              <a:t>Tham chiếu đến hàm, tham số không tồn tại</a:t>
            </a:r>
          </a:p>
          <a:p>
            <a:pPr lvl="1"/>
            <a:r>
              <a:rPr lang="en-US" smtClean="0"/>
              <a:t>Thiếu hàm xử lý cho yêu cầu</a:t>
            </a:r>
          </a:p>
          <a:p>
            <a:pPr lvl="1"/>
            <a:r>
              <a:rPr lang="en-US" smtClean="0"/>
              <a:t>Thiếu hổ trợ cho kiểm thử (vd: kết quả của google search.)</a:t>
            </a:r>
          </a:p>
          <a:p>
            <a:endParaRPr lang="en-US"/>
          </a:p>
        </p:txBody>
      </p:sp>
      <p:sp>
        <p:nvSpPr>
          <p:cNvPr id="8" name="Slide Number Placeholder 7"/>
          <p:cNvSpPr>
            <a:spLocks noGrp="1"/>
          </p:cNvSpPr>
          <p:nvPr>
            <p:ph type="sldNum" sz="quarter" idx="4"/>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5838</Words>
  <Application>Microsoft Office PowerPoint</Application>
  <PresentationFormat>On-screen Show (4:3)</PresentationFormat>
  <Paragraphs>789</Paragraphs>
  <Slides>65</Slides>
  <Notes>65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Office Theme</vt:lpstr>
      <vt:lpstr>Equation</vt:lpstr>
      <vt:lpstr>Slide 1</vt:lpstr>
      <vt:lpstr>Slide 2</vt:lpstr>
      <vt:lpstr>Nội dung chính</vt:lpstr>
      <vt:lpstr>Cách làm đúng</vt:lpstr>
      <vt:lpstr>Định nghĩa V&amp;V của IEEE</vt:lpstr>
      <vt:lpstr>Verification vs Validation</vt:lpstr>
      <vt:lpstr>V&amp;V trong V model</vt:lpstr>
      <vt:lpstr>Chất lượng của cách làm</vt:lpstr>
      <vt:lpstr>a) Completeness</vt:lpstr>
      <vt:lpstr>b) Consistency</vt:lpstr>
      <vt:lpstr>c) Feasibility</vt:lpstr>
      <vt:lpstr>d) Testability</vt:lpstr>
      <vt:lpstr>Verification vs Validation in SW project</vt:lpstr>
      <vt:lpstr>VERIFICATION</vt:lpstr>
      <vt:lpstr>a) Walk-through trong verification</vt:lpstr>
      <vt:lpstr>b) Inspection trong verification</vt:lpstr>
      <vt:lpstr>Pp tiến hành: Review (rà soát)</vt:lpstr>
      <vt:lpstr>Inspection: M.Fagan, 1972</vt:lpstr>
      <vt:lpstr>VALIDATION</vt:lpstr>
      <vt:lpstr>a) Walk-through trong Validation</vt:lpstr>
      <vt:lpstr>b) Inspection trong Validation </vt:lpstr>
      <vt:lpstr>TESTING (kiểm thử)</vt:lpstr>
      <vt:lpstr>Ví dụ: Các kiểm thử</vt:lpstr>
      <vt:lpstr>Lỗi của phần mềm</vt:lpstr>
      <vt:lpstr>Lỗi phần mềm : ngôn từ</vt:lpstr>
      <vt:lpstr>Lỗi phần mềm: quan điểm</vt:lpstr>
      <vt:lpstr>Kiểm thử và sửa lỗi</vt:lpstr>
      <vt:lpstr>Chiến lược kiểm thử (testing strategies)</vt:lpstr>
      <vt:lpstr>a.Gieo lỗi (1)</vt:lpstr>
      <vt:lpstr>Gieo lỗi (2)</vt:lpstr>
      <vt:lpstr>b.Nguyên lý Paretto (luật 20/80)</vt:lpstr>
      <vt:lpstr>c. Bottom-up vs Top-down (1/3)</vt:lpstr>
      <vt:lpstr>Bottom-up vs Top-down (2/3)</vt:lpstr>
      <vt:lpstr>Bottom-up vs Top-down (3/3)</vt:lpstr>
      <vt:lpstr>Thiết kế các testcases</vt:lpstr>
      <vt:lpstr>Test-case</vt:lpstr>
      <vt:lpstr>a) Thiết kế testcase từ usecase</vt:lpstr>
      <vt:lpstr>Usecase</vt:lpstr>
      <vt:lpstr>Testcase từ usecase</vt:lpstr>
      <vt:lpstr>Dữ liệu của testcase</vt:lpstr>
      <vt:lpstr>Testcase từ usecase: ý nghĩa</vt:lpstr>
      <vt:lpstr>b) Thiết kế testcase trong white box test</vt:lpstr>
      <vt:lpstr>White box testing</vt:lpstr>
      <vt:lpstr>Testing Coverage</vt:lpstr>
      <vt:lpstr>Ví dụ</vt:lpstr>
      <vt:lpstr>Coverage criteria (1/2)</vt:lpstr>
      <vt:lpstr>Coverage criteria (2/2)</vt:lpstr>
      <vt:lpstr>Bao nhiêu cái test-case thì đủ ?</vt:lpstr>
      <vt:lpstr>Control Flow Graph (CFG)</vt:lpstr>
      <vt:lpstr>CFG: Basis paths from example</vt:lpstr>
      <vt:lpstr>Cyclomatic complexity (McCabe,1976)</vt:lpstr>
      <vt:lpstr>c) Thiết kế testcase trong black box test</vt:lpstr>
      <vt:lpstr>Black box testing</vt:lpstr>
      <vt:lpstr>Coverage criteria</vt:lpstr>
      <vt:lpstr>Coverage criteria</vt:lpstr>
      <vt:lpstr>Dependency islands</vt:lpstr>
      <vt:lpstr>Coverage criteria</vt:lpstr>
      <vt:lpstr>Cause &amp; Effect Graph</vt:lpstr>
      <vt:lpstr>Cause &amp; Effect Graph: ký hiệu</vt:lpstr>
      <vt:lpstr>Ví dụ</vt:lpstr>
      <vt:lpstr>Bước 1: định nghĩa tập Ci và Ej</vt:lpstr>
      <vt:lpstr>Bước 2: vẽ lược đồ cause-effect</vt:lpstr>
      <vt:lpstr>Bước 3: lập bảng quyết định</vt:lpstr>
      <vt:lpstr>Bước 4: thiết lập testcases</vt:lpstr>
      <vt:lpstr>TESTING: Some useful principles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2021-04-07T12:11:34Z</dcterms:created>
  <dcterms:modified xsi:type="dcterms:W3CDTF">2022-01-03T02:11:36Z</dcterms:modified>
</cp:coreProperties>
</file>