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9"/>
  </p:notesMasterIdLst>
  <p:sldIdLst>
    <p:sldId id="411" r:id="rId2"/>
    <p:sldId id="262" r:id="rId3"/>
    <p:sldId id="257" r:id="rId4"/>
    <p:sldId id="373" r:id="rId5"/>
    <p:sldId id="352" r:id="rId6"/>
    <p:sldId id="388" r:id="rId7"/>
    <p:sldId id="389" r:id="rId8"/>
    <p:sldId id="376" r:id="rId9"/>
    <p:sldId id="401" r:id="rId10"/>
    <p:sldId id="396" r:id="rId11"/>
    <p:sldId id="390" r:id="rId12"/>
    <p:sldId id="397" r:id="rId13"/>
    <p:sldId id="399" r:id="rId14"/>
    <p:sldId id="402" r:id="rId15"/>
    <p:sldId id="403" r:id="rId16"/>
    <p:sldId id="357" r:id="rId17"/>
    <p:sldId id="358" r:id="rId18"/>
    <p:sldId id="359" r:id="rId19"/>
    <p:sldId id="412" r:id="rId20"/>
    <p:sldId id="404" r:id="rId21"/>
    <p:sldId id="410" r:id="rId22"/>
    <p:sldId id="405" r:id="rId23"/>
    <p:sldId id="362" r:id="rId24"/>
    <p:sldId id="406" r:id="rId25"/>
    <p:sldId id="407" r:id="rId26"/>
    <p:sldId id="408" r:id="rId27"/>
    <p:sldId id="40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66"/>
    <a:srgbClr val="FFFFCC"/>
    <a:srgbClr val="0000CC"/>
    <a:srgbClr val="006600"/>
    <a:srgbClr val="4F81BD"/>
    <a:srgbClr val="FF5050"/>
    <a:srgbClr val="FC0A04"/>
    <a:srgbClr val="008000"/>
    <a:srgbClr val="EAFD8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2" d="100"/>
          <a:sy n="62" d="100"/>
        </p:scale>
        <p:origin x="-1396" y="-15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21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DEBCB6-EBBE-4D03-8D5F-97F733DA1FB7}" type="datetimeFigureOut">
              <a:rPr lang="en-US" smtClean="0"/>
              <a:pPr/>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D3DFD-9EC6-4FD1-B402-4AC9858C69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9D3DFD-9EC6-4FD1-B402-4AC9858C69C5}"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0" y="0"/>
            <a:ext cx="8686800" cy="609600"/>
          </a:xfrm>
          <a:prstGeom prst="rect">
            <a:avLst/>
          </a:prstGeom>
          <a:solidFill>
            <a:schemeClr val="bg1">
              <a:lumMod val="95000"/>
            </a:schemeClr>
          </a:solidFill>
        </p:spPr>
        <p:txBody>
          <a:bodyPr/>
          <a:lstStyle>
            <a:lvl1pPr>
              <a:defRPr>
                <a:solidFill>
                  <a:srgbClr val="996633"/>
                </a:solidFill>
              </a:defRPr>
            </a:lvl1pPr>
          </a:lstStyle>
          <a:p>
            <a:r>
              <a:rPr lang="en-US" smtClean="0"/>
              <a:t>Click to edit Master title style</a:t>
            </a:r>
            <a:endParaRPr lang="en-US"/>
          </a:p>
        </p:txBody>
      </p:sp>
      <p:sp>
        <p:nvSpPr>
          <p:cNvPr id="11" name="Content Placeholder 2"/>
          <p:cNvSpPr>
            <a:spLocks noGrp="1"/>
          </p:cNvSpPr>
          <p:nvPr>
            <p:ph idx="1"/>
          </p:nvPr>
        </p:nvSpPr>
        <p:spPr>
          <a:xfrm>
            <a:off x="0" y="609600"/>
            <a:ext cx="9144000" cy="6248400"/>
          </a:xfrm>
          <a:prstGeom prst="rect">
            <a:avLst/>
          </a:prstGeom>
        </p:spPr>
        <p:txBody>
          <a:bodyPr/>
          <a:lstStyle>
            <a:lvl1pPr>
              <a:defRPr sz="2800"/>
            </a:lvl1pPr>
            <a:lvl2pPr>
              <a:defRPr sz="2600">
                <a:solidFill>
                  <a:srgbClr val="0000CC"/>
                </a:solidFill>
              </a:defRPr>
            </a:lvl2pPr>
            <a:lvl3pPr>
              <a:buFont typeface="Wingdings" pitchFamily="2" charset="2"/>
              <a:buChar char="v"/>
              <a:defRPr/>
            </a:lvl3pPr>
            <a:lvl4pPr>
              <a:buFont typeface="Wingdings" pitchFamily="2" charset="2"/>
              <a:buChar char="q"/>
              <a:defRPr>
                <a:solidFill>
                  <a:srgbClr val="996633"/>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5"/>
          <p:cNvSpPr>
            <a:spLocks noGrp="1"/>
          </p:cNvSpPr>
          <p:nvPr>
            <p:ph type="sldNum" sz="quarter" idx="4"/>
          </p:nvPr>
        </p:nvSpPr>
        <p:spPr>
          <a:xfrm>
            <a:off x="8686800" y="0"/>
            <a:ext cx="457200" cy="609600"/>
          </a:xfrm>
          <a:prstGeom prst="rect">
            <a:avLst/>
          </a:prstGeom>
          <a:solidFill>
            <a:schemeClr val="bg1">
              <a:lumMod val="95000"/>
            </a:schemeClr>
          </a:solidFill>
        </p:spPr>
        <p:txBody>
          <a:bodyPr vert="horz" lIns="0" tIns="45720" rIns="0" bIns="45720" rtlCol="0" anchor="ctr"/>
          <a:lstStyle>
            <a:lvl1pPr algn="l">
              <a:defRPr sz="2400">
                <a:solidFill>
                  <a:schemeClr val="tx1"/>
                </a:solidFill>
                <a:latin typeface="Arial Unicode MS" pitchFamily="34" charset="-128"/>
                <a:ea typeface="Arial Unicode MS" pitchFamily="34" charset="-128"/>
                <a:cs typeface="Arial Unicode MS" pitchFamily="34" charset="-128"/>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ctr" defTabSz="914400" rtl="0" eaLnBrk="1" latinLnBrk="0" hangingPunct="1">
        <a:spcBef>
          <a:spcPct val="0"/>
        </a:spcBef>
        <a:buNone/>
        <a:defRPr sz="3600" b="1" kern="1200">
          <a:solidFill>
            <a:srgbClr val="FF0000"/>
          </a:solidFill>
          <a:latin typeface="Arial Unicode MS" pitchFamily="34" charset="-128"/>
          <a:ea typeface="Arial Unicode MS" pitchFamily="34" charset="-128"/>
          <a:cs typeface="Arial Unicode MS" pitchFamily="34" charset="-128"/>
        </a:defRPr>
      </a:lvl1pPr>
    </p:titleStyle>
    <p:bodyStyle>
      <a:lvl1pPr marL="342900" indent="-342900" algn="l" defTabSz="914400" rtl="0" eaLnBrk="1" latinLnBrk="0" hangingPunct="1">
        <a:spcBef>
          <a:spcPct val="20000"/>
        </a:spcBef>
        <a:buSzPct val="100000"/>
        <a:buFont typeface="Wingdings" pitchFamily="2" charset="2"/>
        <a:buChar char="v"/>
        <a:defRPr sz="2800" kern="1200">
          <a:solidFill>
            <a:schemeClr val="tx1"/>
          </a:solidFill>
          <a:latin typeface="Arial Unicode MS" pitchFamily="34" charset="-128"/>
          <a:ea typeface="Arial Unicode MS" pitchFamily="34" charset="-128"/>
          <a:cs typeface="Arial Unicode MS" pitchFamily="34" charset="-128"/>
        </a:defRPr>
      </a:lvl1pPr>
      <a:lvl2pPr marL="742950" indent="-285750" algn="l" defTabSz="914400" rtl="0" eaLnBrk="1" latinLnBrk="0" hangingPunct="1">
        <a:spcBef>
          <a:spcPct val="20000"/>
        </a:spcBef>
        <a:buSzPct val="120000"/>
        <a:buFont typeface="Wingdings" pitchFamily="2" charset="2"/>
        <a:buChar char="§"/>
        <a:defRPr sz="2600" kern="1200">
          <a:solidFill>
            <a:schemeClr val="tx1"/>
          </a:solidFill>
          <a:latin typeface="Arial Unicode MS" pitchFamily="34" charset="-128"/>
          <a:ea typeface="Arial Unicode MS" pitchFamily="34" charset="-128"/>
          <a:cs typeface="Arial Unicode MS" pitchFamily="34" charset="-128"/>
        </a:defRPr>
      </a:lvl2pPr>
      <a:lvl3pPr marL="1143000" indent="-228600" algn="l" defTabSz="914400" rtl="0" eaLnBrk="1" latinLnBrk="0" hangingPunct="1">
        <a:spcBef>
          <a:spcPct val="20000"/>
        </a:spcBef>
        <a:buSzPct val="100000"/>
        <a:buFont typeface="Wingdings" pitchFamily="2" charset="2"/>
        <a:buChar char="ü"/>
        <a:defRPr sz="2400" kern="1200">
          <a:solidFill>
            <a:srgbClr val="FF0000"/>
          </a:solidFill>
          <a:latin typeface="Arial Unicode MS" pitchFamily="34" charset="-128"/>
          <a:ea typeface="Arial Unicode MS" pitchFamily="34" charset="-128"/>
          <a:cs typeface="Arial Unicode MS" pitchFamily="34"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itl.cat/pngfile/big/5-57543_mahalaxmi-art-nature-painted-landscape-wallpaper-most-beautiful.jpg"/>
          <p:cNvPicPr>
            <a:picLocks noChangeAspect="1" noChangeArrowheads="1"/>
          </p:cNvPicPr>
          <p:nvPr/>
        </p:nvPicPr>
        <p:blipFill>
          <a:blip r:embed="rId2"/>
          <a:srcRect/>
          <a:stretch>
            <a:fillRect/>
          </a:stretch>
        </p:blipFill>
        <p:spPr bwMode="auto">
          <a:xfrm>
            <a:off x="0" y="0"/>
            <a:ext cx="9130475" cy="6858000"/>
          </a:xfrm>
          <a:prstGeom prst="rect">
            <a:avLst/>
          </a:prstGeom>
          <a:noFill/>
        </p:spPr>
      </p:pic>
      <p:grpSp>
        <p:nvGrpSpPr>
          <p:cNvPr id="2" name="Group 13"/>
          <p:cNvGrpSpPr/>
          <p:nvPr/>
        </p:nvGrpSpPr>
        <p:grpSpPr>
          <a:xfrm>
            <a:off x="7010400" y="0"/>
            <a:ext cx="1996060" cy="2142530"/>
            <a:chOff x="7010400" y="0"/>
            <a:chExt cx="1996060" cy="2142530"/>
          </a:xfrm>
        </p:grpSpPr>
        <p:sp>
          <p:nvSpPr>
            <p:cNvPr id="7" name="Rectangle 6"/>
            <p:cNvSpPr/>
            <p:nvPr/>
          </p:nvSpPr>
          <p:spPr>
            <a:xfrm>
              <a:off x="7010400" y="0"/>
              <a:ext cx="1996060" cy="1323439"/>
            </a:xfrm>
            <a:prstGeom prst="rect">
              <a:avLst/>
            </a:prstGeom>
            <a:noFill/>
          </p:spPr>
          <p:txBody>
            <a:bodyPr wrap="none" lIns="91440" tIns="45720" rIns="91440" bIns="45720">
              <a:spAutoFit/>
            </a:bodyPr>
            <a:lstStyle/>
            <a:p>
              <a:pPr algn="ctr"/>
              <a:r>
                <a:rPr lang="en-US" sz="8000" b="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rPr>
                <a:t>SQA</a:t>
              </a:r>
              <a:endParaRPr lang="en-US" sz="80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endParaRPr>
            </a:p>
          </p:txBody>
        </p:sp>
        <p:sp>
          <p:nvSpPr>
            <p:cNvPr id="12" name="Rectangle 11"/>
            <p:cNvSpPr/>
            <p:nvPr/>
          </p:nvSpPr>
          <p:spPr>
            <a:xfrm>
              <a:off x="7467600" y="1219200"/>
              <a:ext cx="1031051" cy="923330"/>
            </a:xfrm>
            <a:prstGeom prst="rect">
              <a:avLst/>
            </a:prstGeom>
            <a:noFill/>
          </p:spPr>
          <p:txBody>
            <a:bodyPr wrap="none" lIns="91440" tIns="45720" rIns="91440" bIns="45720">
              <a:spAutoFit/>
            </a:bodyPr>
            <a:lstStyle/>
            <a:p>
              <a:pPr algn="ctr"/>
              <a:r>
                <a:rPr lang="en-US" sz="54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P6</a:t>
              </a:r>
              <a:endParaRPr lang="en-US" sz="5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childTnLst>
                                </p:cTn>
                              </p:par>
                            </p:childTnLst>
                          </p:cTn>
                        </p:par>
                        <p:par>
                          <p:cTn id="8" fill="hold">
                            <p:stCondLst>
                              <p:cond delay="2000"/>
                            </p:stCondLst>
                            <p:childTnLst>
                              <p:par>
                                <p:cTn id="9" presetID="10" presetClass="entr" presetSubtype="0" fill="hold" nodeType="afterEffect">
                                  <p:stCondLst>
                                    <p:cond delay="2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6500"/>
                            </p:stCondLst>
                            <p:childTnLst>
                              <p:par>
                                <p:cTn id="13" presetID="10" presetClass="exit" presetSubtype="0" fill="hold" nodeType="afterEffect">
                                  <p:stCondLst>
                                    <p:cond delay="7500"/>
                                  </p:stCondLst>
                                  <p:childTnLst>
                                    <p:animEffect transition="out" filter="fade">
                                      <p:cBhvr>
                                        <p:cTn id="14" dur="2000"/>
                                        <p:tgtEl>
                                          <p:spTgt spid="2"/>
                                        </p:tgtEl>
                                      </p:cBhvr>
                                    </p:animEffect>
                                    <p:set>
                                      <p:cBhvr>
                                        <p:cTn id="15" dur="1" fill="hold">
                                          <p:stCondLst>
                                            <p:cond delay="1999"/>
                                          </p:stCondLst>
                                        </p:cTn>
                                        <p:tgtEl>
                                          <p:spTgt spid="2"/>
                                        </p:tgtEl>
                                        <p:attrNameLst>
                                          <p:attrName>style.visibility</p:attrName>
                                        </p:attrNameLst>
                                      </p:cBhvr>
                                      <p:to>
                                        <p:strVal val="hidden"/>
                                      </p:to>
                                    </p:set>
                                  </p:childTnLst>
                                </p:cTn>
                              </p:par>
                            </p:childTnLst>
                          </p:cTn>
                        </p:par>
                        <p:par>
                          <p:cTn id="16" fill="hold">
                            <p:stCondLst>
                              <p:cond delay="16000"/>
                            </p:stCondLst>
                            <p:childTnLst>
                              <p:par>
                                <p:cTn id="17" presetID="10" presetClass="exit" presetSubtype="0" fill="hold" nodeType="afterEffect">
                                  <p:stCondLst>
                                    <p:cond delay="0"/>
                                  </p:stCondLst>
                                  <p:childTnLst>
                                    <p:animEffect transition="out" filter="fade">
                                      <p:cBhvr>
                                        <p:cTn id="18" dur="2000"/>
                                        <p:tgtEl>
                                          <p:spTgt spid="1030"/>
                                        </p:tgtEl>
                                      </p:cBhvr>
                                    </p:animEffect>
                                    <p:set>
                                      <p:cBhvr>
                                        <p:cTn id="19"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Evolution model: Nhận biết &amp; thay đổi</a:t>
            </a:r>
            <a:endParaRPr lang="en-US"/>
          </a:p>
        </p:txBody>
      </p:sp>
      <p:sp>
        <p:nvSpPr>
          <p:cNvPr id="5" name="TextBox 4"/>
          <p:cNvSpPr txBox="1"/>
          <p:nvPr/>
        </p:nvSpPr>
        <p:spPr>
          <a:xfrm>
            <a:off x="984881" y="1367135"/>
            <a:ext cx="3328457" cy="461665"/>
          </a:xfrm>
          <a:prstGeom prst="rect">
            <a:avLst/>
          </a:prstGeom>
          <a:solidFill>
            <a:schemeClr val="tx2">
              <a:lumMod val="20000"/>
              <a:lumOff val="80000"/>
            </a:schemeClr>
          </a:solidFill>
        </p:spPr>
        <p:txBody>
          <a:bodyPr wrap="none" rtlCol="0">
            <a:spAutoFit/>
          </a:bodyPr>
          <a:lstStyle/>
          <a:p>
            <a:r>
              <a:rPr lang="en-US" sz="2400">
                <a:latin typeface="Arial Unicode MS" pitchFamily="34" charset="-128"/>
                <a:ea typeface="Arial Unicode MS" pitchFamily="34" charset="-128"/>
                <a:cs typeface="Arial Unicode MS" pitchFamily="34" charset="-128"/>
              </a:rPr>
              <a:t>Business modeling</a:t>
            </a:r>
          </a:p>
        </p:txBody>
      </p:sp>
      <p:sp>
        <p:nvSpPr>
          <p:cNvPr id="6" name="TextBox 5"/>
          <p:cNvSpPr txBox="1"/>
          <p:nvPr/>
        </p:nvSpPr>
        <p:spPr>
          <a:xfrm>
            <a:off x="1787545" y="2020278"/>
            <a:ext cx="2525794" cy="461665"/>
          </a:xfrm>
          <a:prstGeom prst="rect">
            <a:avLst/>
          </a:prstGeom>
          <a:solidFill>
            <a:schemeClr val="tx2">
              <a:lumMod val="20000"/>
              <a:lumOff val="80000"/>
            </a:schemeClr>
          </a:solidFill>
        </p:spPr>
        <p:txBody>
          <a:bodyPr wrap="none" rtlCol="0">
            <a:spAutoFit/>
          </a:bodyPr>
          <a:lstStyle/>
          <a:p>
            <a:r>
              <a:rPr lang="en-US" sz="2400">
                <a:latin typeface="Arial Unicode MS" pitchFamily="34" charset="-128"/>
                <a:ea typeface="Arial Unicode MS" pitchFamily="34" charset="-128"/>
                <a:cs typeface="Arial Unicode MS" pitchFamily="34" charset="-128"/>
              </a:rPr>
              <a:t>Requirements</a:t>
            </a:r>
          </a:p>
        </p:txBody>
      </p:sp>
      <p:sp>
        <p:nvSpPr>
          <p:cNvPr id="7" name="TextBox 6"/>
          <p:cNvSpPr txBox="1"/>
          <p:nvPr/>
        </p:nvSpPr>
        <p:spPr>
          <a:xfrm>
            <a:off x="1171591" y="2673421"/>
            <a:ext cx="3141747" cy="461665"/>
          </a:xfrm>
          <a:prstGeom prst="rect">
            <a:avLst/>
          </a:prstGeom>
          <a:solidFill>
            <a:schemeClr val="tx2">
              <a:lumMod val="20000"/>
              <a:lumOff val="80000"/>
            </a:schemeClr>
          </a:solidFill>
        </p:spPr>
        <p:txBody>
          <a:bodyPr wrap="none" rtlCol="0">
            <a:spAutoFit/>
          </a:bodyPr>
          <a:lstStyle/>
          <a:p>
            <a:r>
              <a:rPr lang="en-US" sz="2400">
                <a:latin typeface="Arial Unicode MS" pitchFamily="34" charset="-128"/>
                <a:ea typeface="Arial Unicode MS" pitchFamily="34" charset="-128"/>
                <a:cs typeface="Arial Unicode MS" pitchFamily="34" charset="-128"/>
              </a:rPr>
              <a:t>Analysis &amp; design</a:t>
            </a:r>
          </a:p>
        </p:txBody>
      </p:sp>
      <p:sp>
        <p:nvSpPr>
          <p:cNvPr id="8" name="TextBox 7"/>
          <p:cNvSpPr txBox="1"/>
          <p:nvPr/>
        </p:nvSpPr>
        <p:spPr>
          <a:xfrm>
            <a:off x="1562337" y="3326564"/>
            <a:ext cx="2751001" cy="461665"/>
          </a:xfrm>
          <a:prstGeom prst="rect">
            <a:avLst/>
          </a:prstGeom>
          <a:solidFill>
            <a:schemeClr val="tx2">
              <a:lumMod val="20000"/>
              <a:lumOff val="80000"/>
            </a:schemeClr>
          </a:solidFill>
        </p:spPr>
        <p:txBody>
          <a:bodyPr wrap="none" rtlCol="0">
            <a:spAutoFit/>
          </a:bodyPr>
          <a:lstStyle/>
          <a:p>
            <a:r>
              <a:rPr lang="en-US" sz="2400">
                <a:latin typeface="Arial Unicode MS" pitchFamily="34" charset="-128"/>
                <a:ea typeface="Arial Unicode MS" pitchFamily="34" charset="-128"/>
                <a:cs typeface="Arial Unicode MS" pitchFamily="34" charset="-128"/>
              </a:rPr>
              <a:t>Implementation</a:t>
            </a:r>
          </a:p>
        </p:txBody>
      </p:sp>
      <p:sp>
        <p:nvSpPr>
          <p:cNvPr id="9" name="TextBox 8"/>
          <p:cNvSpPr txBox="1"/>
          <p:nvPr/>
        </p:nvSpPr>
        <p:spPr>
          <a:xfrm>
            <a:off x="3373624" y="3979707"/>
            <a:ext cx="939715" cy="461665"/>
          </a:xfrm>
          <a:prstGeom prst="rect">
            <a:avLst/>
          </a:prstGeom>
          <a:solidFill>
            <a:schemeClr val="tx2">
              <a:lumMod val="20000"/>
              <a:lumOff val="80000"/>
            </a:schemeClr>
          </a:solidFill>
        </p:spPr>
        <p:txBody>
          <a:bodyPr wrap="none" rtlCol="0">
            <a:spAutoFit/>
          </a:bodyPr>
          <a:lstStyle/>
          <a:p>
            <a:r>
              <a:rPr lang="en-US" sz="2400">
                <a:latin typeface="Arial Unicode MS" pitchFamily="34" charset="-128"/>
                <a:ea typeface="Arial Unicode MS" pitchFamily="34" charset="-128"/>
                <a:cs typeface="Arial Unicode MS" pitchFamily="34" charset="-128"/>
              </a:rPr>
              <a:t>Test</a:t>
            </a:r>
          </a:p>
        </p:txBody>
      </p:sp>
      <p:sp>
        <p:nvSpPr>
          <p:cNvPr id="12" name="TextBox 11"/>
          <p:cNvSpPr txBox="1"/>
          <p:nvPr/>
        </p:nvSpPr>
        <p:spPr>
          <a:xfrm>
            <a:off x="1991375" y="4648200"/>
            <a:ext cx="2298661" cy="461665"/>
          </a:xfrm>
          <a:prstGeom prst="rect">
            <a:avLst/>
          </a:prstGeom>
          <a:solidFill>
            <a:srgbClr val="EAFD8D"/>
          </a:solidFill>
        </p:spPr>
        <p:txBody>
          <a:bodyPr wrap="none" rtlCol="0">
            <a:spAutoFit/>
          </a:bodyPr>
          <a:lstStyle/>
          <a:p>
            <a:r>
              <a:rPr lang="en-US" sz="2400">
                <a:latin typeface="Arial Unicode MS" pitchFamily="34" charset="-128"/>
                <a:ea typeface="Arial Unicode MS" pitchFamily="34" charset="-128"/>
                <a:cs typeface="Arial Unicode MS" pitchFamily="34" charset="-128"/>
              </a:rPr>
              <a:t>Environment</a:t>
            </a:r>
          </a:p>
        </p:txBody>
      </p:sp>
      <p:sp>
        <p:nvSpPr>
          <p:cNvPr id="13" name="Rectangle 12"/>
          <p:cNvSpPr/>
          <p:nvPr/>
        </p:nvSpPr>
        <p:spPr>
          <a:xfrm>
            <a:off x="4718681" y="14478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718681" y="21336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18681" y="28194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18681" y="41148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718681" y="34290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293345" y="14478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293345" y="21336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293345" y="27432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93345" y="41148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293345" y="3429000"/>
            <a:ext cx="63531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718681" y="4800600"/>
            <a:ext cx="635312" cy="228600"/>
          </a:xfrm>
          <a:prstGeom prst="rect">
            <a:avLst/>
          </a:prstGeom>
          <a:solidFill>
            <a:srgbClr val="EAFD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16" idx="3"/>
            <a:endCxn id="19" idx="1"/>
          </p:cNvCxnSpPr>
          <p:nvPr/>
        </p:nvCxnSpPr>
        <p:spPr>
          <a:xfrm flipV="1">
            <a:off x="5353993" y="2247900"/>
            <a:ext cx="1939352" cy="198120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4" idx="1"/>
          </p:cNvCxnSpPr>
          <p:nvPr/>
        </p:nvCxnSpPr>
        <p:spPr>
          <a:xfrm flipH="1">
            <a:off x="4718681" y="1562100"/>
            <a:ext cx="635312"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15" idx="1"/>
          </p:cNvCxnSpPr>
          <p:nvPr/>
        </p:nvCxnSpPr>
        <p:spPr>
          <a:xfrm flipH="1">
            <a:off x="4718681" y="2247900"/>
            <a:ext cx="635312"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3" idx="3"/>
            <a:endCxn id="18" idx="1"/>
          </p:cNvCxnSpPr>
          <p:nvPr/>
        </p:nvCxnSpPr>
        <p:spPr>
          <a:xfrm>
            <a:off x="5353993" y="1562100"/>
            <a:ext cx="1939352" cy="158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4" idx="3"/>
            <a:endCxn id="19" idx="1"/>
          </p:cNvCxnSpPr>
          <p:nvPr/>
        </p:nvCxnSpPr>
        <p:spPr>
          <a:xfrm>
            <a:off x="5353993" y="2247900"/>
            <a:ext cx="1939352" cy="158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5" idx="3"/>
          </p:cNvCxnSpPr>
          <p:nvPr/>
        </p:nvCxnSpPr>
        <p:spPr>
          <a:xfrm flipV="1">
            <a:off x="5353993" y="2895600"/>
            <a:ext cx="2201171" cy="381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7" idx="3"/>
            <a:endCxn id="22" idx="1"/>
          </p:cNvCxnSpPr>
          <p:nvPr/>
        </p:nvCxnSpPr>
        <p:spPr>
          <a:xfrm>
            <a:off x="5353993" y="3543300"/>
            <a:ext cx="1939352" cy="158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6" idx="3"/>
            <a:endCxn id="21" idx="1"/>
          </p:cNvCxnSpPr>
          <p:nvPr/>
        </p:nvCxnSpPr>
        <p:spPr>
          <a:xfrm>
            <a:off x="5353993" y="4229100"/>
            <a:ext cx="1939352" cy="158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3"/>
            <a:endCxn id="20" idx="1"/>
          </p:cNvCxnSpPr>
          <p:nvPr/>
        </p:nvCxnSpPr>
        <p:spPr>
          <a:xfrm flipV="1">
            <a:off x="5353993" y="2857500"/>
            <a:ext cx="1939352" cy="205740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3"/>
            <a:endCxn id="19" idx="1"/>
          </p:cNvCxnSpPr>
          <p:nvPr/>
        </p:nvCxnSpPr>
        <p:spPr>
          <a:xfrm flipH="1">
            <a:off x="7293345" y="1562100"/>
            <a:ext cx="635312"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9" idx="3"/>
            <a:endCxn id="20" idx="1"/>
          </p:cNvCxnSpPr>
          <p:nvPr/>
        </p:nvCxnSpPr>
        <p:spPr>
          <a:xfrm flipH="1">
            <a:off x="7293345" y="2247900"/>
            <a:ext cx="635312" cy="609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5" idx="3"/>
            <a:endCxn id="17" idx="1"/>
          </p:cNvCxnSpPr>
          <p:nvPr/>
        </p:nvCxnSpPr>
        <p:spPr>
          <a:xfrm flipH="1">
            <a:off x="4718681" y="2933700"/>
            <a:ext cx="635312" cy="609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3"/>
            <a:endCxn id="22" idx="1"/>
          </p:cNvCxnSpPr>
          <p:nvPr/>
        </p:nvCxnSpPr>
        <p:spPr>
          <a:xfrm flipH="1">
            <a:off x="7293345" y="2857500"/>
            <a:ext cx="635312"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3"/>
            <a:endCxn id="16" idx="1"/>
          </p:cNvCxnSpPr>
          <p:nvPr/>
        </p:nvCxnSpPr>
        <p:spPr>
          <a:xfrm flipH="1">
            <a:off x="4718681" y="3543300"/>
            <a:ext cx="635312"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2" idx="3"/>
            <a:endCxn id="21" idx="1"/>
          </p:cNvCxnSpPr>
          <p:nvPr/>
        </p:nvCxnSpPr>
        <p:spPr>
          <a:xfrm flipH="1">
            <a:off x="7293345" y="3543300"/>
            <a:ext cx="635312"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690889" y="762000"/>
            <a:ext cx="1004697" cy="523220"/>
          </a:xfrm>
          <a:prstGeom prst="rect">
            <a:avLst/>
          </a:prstGeom>
          <a:noFill/>
        </p:spPr>
        <p:txBody>
          <a:bodyPr wrap="none" rtlCol="0">
            <a:spAutoFit/>
          </a:bodyPr>
          <a:lstStyle/>
          <a:p>
            <a:r>
              <a:rPr lang="en-US" sz="2800" b="1"/>
              <a:t>1rst </a:t>
            </a:r>
          </a:p>
        </p:txBody>
      </p:sp>
      <p:sp>
        <p:nvSpPr>
          <p:cNvPr id="80" name="TextBox 79"/>
          <p:cNvSpPr txBox="1"/>
          <p:nvPr/>
        </p:nvSpPr>
        <p:spPr>
          <a:xfrm>
            <a:off x="7174053" y="762000"/>
            <a:ext cx="1001310" cy="523220"/>
          </a:xfrm>
          <a:prstGeom prst="rect">
            <a:avLst/>
          </a:prstGeom>
          <a:noFill/>
        </p:spPr>
        <p:txBody>
          <a:bodyPr wrap="none" rtlCol="0">
            <a:spAutoFit/>
          </a:bodyPr>
          <a:lstStyle/>
          <a:p>
            <a:r>
              <a:rPr lang="en-US" sz="2800" b="1"/>
              <a:t>2nd </a:t>
            </a:r>
          </a:p>
        </p:txBody>
      </p:sp>
      <p:grpSp>
        <p:nvGrpSpPr>
          <p:cNvPr id="103" name="Group 102"/>
          <p:cNvGrpSpPr/>
          <p:nvPr/>
        </p:nvGrpSpPr>
        <p:grpSpPr>
          <a:xfrm>
            <a:off x="838200" y="5341204"/>
            <a:ext cx="7696200" cy="1200329"/>
            <a:chOff x="1516554" y="5265004"/>
            <a:chExt cx="7315099" cy="1200329"/>
          </a:xfrm>
        </p:grpSpPr>
        <p:cxnSp>
          <p:nvCxnSpPr>
            <p:cNvPr id="83" name="Straight Arrow Connector 82"/>
            <p:cNvCxnSpPr/>
            <p:nvPr/>
          </p:nvCxnSpPr>
          <p:spPr>
            <a:xfrm>
              <a:off x="1516554" y="5555247"/>
              <a:ext cx="693245" cy="12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1516554" y="6018590"/>
              <a:ext cx="693245" cy="121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454835" y="5265004"/>
              <a:ext cx="6376818" cy="1200329"/>
            </a:xfrm>
            <a:prstGeom prst="rect">
              <a:avLst/>
            </a:prstGeom>
            <a:noFill/>
          </p:spPr>
          <p:txBody>
            <a:bodyPr wrap="square" rtlCol="0">
              <a:spAutoFit/>
            </a:bodyPr>
            <a:lstStyle/>
            <a:p>
              <a:r>
                <a:rPr lang="en-US" sz="2400"/>
                <a:t>Là yêu cầu tạo mới hoặc chỉnh sửa ấn phẩm từ nhiều nguồn (tạo thành “vết”); cần thực hiện </a:t>
              </a:r>
              <a:r>
                <a:rPr lang="en-US" sz="2400">
                  <a:solidFill>
                    <a:srgbClr val="FF0000"/>
                  </a:solidFill>
                </a:rPr>
                <a:t>trong</a:t>
              </a:r>
              <a:r>
                <a:rPr lang="en-US" sz="2400"/>
                <a:t> hoặc</a:t>
              </a:r>
              <a:r>
                <a:rPr lang="en-US" sz="2400">
                  <a:solidFill>
                    <a:srgbClr val="006600"/>
                  </a:solidFill>
                </a:rPr>
                <a:t> </a:t>
              </a:r>
              <a:r>
                <a:rPr lang="en-US" sz="2400">
                  <a:solidFill>
                    <a:srgbClr val="FF0000"/>
                  </a:solidFill>
                </a:rPr>
                <a:t>sau</a:t>
              </a:r>
              <a:r>
                <a:rPr lang="en-US" sz="2400">
                  <a:solidFill>
                    <a:srgbClr val="006600"/>
                  </a:solidFill>
                </a:rPr>
                <a:t> </a:t>
              </a:r>
              <a:r>
                <a:rPr lang="en-US" sz="2400"/>
                <a:t>chu kỳ hiện tại.</a:t>
              </a:r>
            </a:p>
          </p:txBody>
        </p:sp>
        <p:cxnSp>
          <p:nvCxnSpPr>
            <p:cNvPr id="100" name="Straight Connector 99"/>
            <p:cNvCxnSpPr/>
            <p:nvPr/>
          </p:nvCxnSpPr>
          <p:spPr>
            <a:xfrm rot="5400000">
              <a:off x="1905000" y="5867400"/>
              <a:ext cx="91360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rot="18848309">
            <a:off x="4782788" y="2974958"/>
            <a:ext cx="2798780" cy="369332"/>
          </a:xfrm>
          <a:prstGeom prst="rect">
            <a:avLst/>
          </a:prstGeom>
          <a:noFill/>
        </p:spPr>
        <p:txBody>
          <a:bodyPr wrap="none" rtlCol="0">
            <a:spAutoFit/>
          </a:bodyPr>
          <a:lstStyle/>
          <a:p>
            <a:r>
              <a:rPr lang="en-US"/>
              <a:t>(backward) change </a:t>
            </a:r>
            <a:r>
              <a:rPr lang="en-US" smtClean="0"/>
              <a:t>request</a:t>
            </a:r>
            <a:endParaRPr lang="en-US"/>
          </a:p>
        </p:txBody>
      </p:sp>
      <p:sp>
        <p:nvSpPr>
          <p:cNvPr id="52" name="TextBox 51"/>
          <p:cNvSpPr txBox="1"/>
          <p:nvPr/>
        </p:nvSpPr>
        <p:spPr>
          <a:xfrm>
            <a:off x="6166481" y="1676400"/>
            <a:ext cx="2743251" cy="369332"/>
          </a:xfrm>
          <a:prstGeom prst="rect">
            <a:avLst/>
          </a:prstGeom>
          <a:noFill/>
        </p:spPr>
        <p:txBody>
          <a:bodyPr wrap="none" rtlCol="0">
            <a:spAutoFit/>
          </a:bodyPr>
          <a:lstStyle/>
          <a:p>
            <a:r>
              <a:rPr lang="en-US">
                <a:solidFill>
                  <a:srgbClr val="FF0000"/>
                </a:solidFill>
              </a:rPr>
              <a:t>(foreward) change </a:t>
            </a:r>
            <a:r>
              <a:rPr lang="en-US" smtClean="0">
                <a:solidFill>
                  <a:srgbClr val="FF0000"/>
                </a:solidFill>
              </a:rPr>
              <a:t>request</a:t>
            </a:r>
            <a:endParaRPr lang="en-US">
              <a:solidFill>
                <a:srgbClr val="FF0000"/>
              </a:solidFill>
            </a:endParaRPr>
          </a:p>
        </p:txBody>
      </p:sp>
      <p:sp>
        <p:nvSpPr>
          <p:cNvPr id="51" name="Slide Number Placeholder 50"/>
          <p:cNvSpPr>
            <a:spLocks noGrp="1"/>
          </p:cNvSpPr>
          <p:nvPr>
            <p:ph type="sldNum" sz="quarter" idx="4"/>
          </p:nvPr>
        </p:nvSpPr>
        <p:spPr/>
        <p:txBody>
          <a:bodyPr/>
          <a:lstStyle/>
          <a:p>
            <a:fld id="{B6F15528-21DE-4FAA-801E-634DDDAF4B2B}" type="slidenum">
              <a:rPr lang="en-US" smtClean="0"/>
              <a:pPr/>
              <a:t>10</a:t>
            </a:fld>
            <a:endParaRPr lang="en-US"/>
          </a:p>
        </p:txBody>
      </p:sp>
      <p:sp>
        <p:nvSpPr>
          <p:cNvPr id="49" name="TextBox 48"/>
          <p:cNvSpPr txBox="1"/>
          <p:nvPr/>
        </p:nvSpPr>
        <p:spPr>
          <a:xfrm>
            <a:off x="76200" y="681335"/>
            <a:ext cx="3073149" cy="461665"/>
          </a:xfrm>
          <a:prstGeom prst="rect">
            <a:avLst/>
          </a:prstGeom>
          <a:noFill/>
        </p:spPr>
        <p:txBody>
          <a:bodyPr wrap="none" rtlCol="0">
            <a:spAutoFit/>
          </a:bodyPr>
          <a:lstStyle/>
          <a:p>
            <a:r>
              <a:rPr lang="en-US" sz="2400" u="sng" smtClean="0">
                <a:solidFill>
                  <a:srgbClr val="FF0000"/>
                </a:solidFill>
                <a:effectLst>
                  <a:outerShdw blurRad="38100" dist="38100" dir="2700000" algn="tl">
                    <a:srgbClr val="000000">
                      <a:alpha val="43137"/>
                    </a:srgbClr>
                  </a:outerShdw>
                </a:effectLst>
              </a:rPr>
              <a:t>Unified Process Model:</a:t>
            </a:r>
            <a:endParaRPr lang="en-US" sz="2400" u="sng">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yêu cầu thay đổi</a:t>
            </a:r>
            <a:endParaRPr lang="en-US"/>
          </a:p>
        </p:txBody>
      </p:sp>
      <p:sp>
        <p:nvSpPr>
          <p:cNvPr id="3" name="Content Placeholder 2"/>
          <p:cNvSpPr>
            <a:spLocks noGrp="1"/>
          </p:cNvSpPr>
          <p:nvPr>
            <p:ph idx="1"/>
          </p:nvPr>
        </p:nvSpPr>
        <p:spPr>
          <a:xfrm>
            <a:off x="0" y="609600"/>
            <a:ext cx="9144000" cy="6248400"/>
          </a:xfrm>
        </p:spPr>
        <p:txBody>
          <a:bodyPr/>
          <a:lstStyle/>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Corrective action</a:t>
            </a:r>
            <a:r>
              <a:rPr lang="en-US" smtClean="0"/>
              <a:t>: sửa lỗi cho PM.</a:t>
            </a:r>
          </a:p>
          <a:p>
            <a:pPr lvl="1"/>
            <a:r>
              <a:rPr lang="en-US" smtClean="0"/>
              <a:t>test </a:t>
            </a:r>
            <a:r>
              <a:rPr lang="en-US" smtClean="0">
                <a:sym typeface="Symbol"/>
              </a:rPr>
              <a:t> định nghĩa lỗi  sửa lỗi  test  …</a:t>
            </a:r>
            <a:endParaRPr lang="en-US" smtClean="0"/>
          </a:p>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Adaptive action</a:t>
            </a:r>
            <a:r>
              <a:rPr lang="en-US" smtClean="0"/>
              <a:t>: làm PM thích nghi với môi trường.</a:t>
            </a:r>
          </a:p>
          <a:p>
            <a:pPr lvl="1"/>
            <a:r>
              <a:rPr lang="en-US" smtClean="0"/>
              <a:t>3 môi trường: nghiệp vụ, vận hành, phát triển</a:t>
            </a:r>
          </a:p>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Perfective  action</a:t>
            </a:r>
            <a:r>
              <a:rPr lang="en-US" smtClean="0"/>
              <a:t>: làm cho phần mềm hoàn hảo hơn.</a:t>
            </a:r>
          </a:p>
          <a:p>
            <a:pPr lvl="1"/>
            <a:r>
              <a:rPr lang="en-US" smtClean="0"/>
              <a:t>Chức năng &amp; đặc tính của phần mềm</a:t>
            </a:r>
          </a:p>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Preventive  action</a:t>
            </a:r>
            <a:r>
              <a:rPr lang="en-US" smtClean="0"/>
              <a:t>:  dự phòng &amp; ngăn ngừa trước các rủi ro</a:t>
            </a:r>
          </a:p>
          <a:p>
            <a:pPr lvl="1"/>
            <a:r>
              <a:rPr lang="en-US" smtClean="0"/>
              <a:t>Vd: chống virus, chống hackers, …</a:t>
            </a:r>
          </a:p>
          <a:p>
            <a:pPr lvl="1"/>
            <a:r>
              <a:rPr lang="en-US" smtClean="0"/>
              <a:t>Thiết kế mềm dẻo (môđun hóa, hợp chuẩn, hướng đối tượng,..) để dự phòng trước cho yêu cầu chỉnh sửa</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Ứng xử với các thay đổi</a:t>
            </a:r>
            <a:endParaRPr lang="en-US"/>
          </a:p>
        </p:txBody>
      </p:sp>
      <p:sp>
        <p:nvSpPr>
          <p:cNvPr id="3" name="Content Placeholder 2"/>
          <p:cNvSpPr>
            <a:spLocks noGrp="1"/>
          </p:cNvSpPr>
          <p:nvPr>
            <p:ph idx="1"/>
          </p:nvPr>
        </p:nvSpPr>
        <p:spPr>
          <a:xfrm>
            <a:off x="0" y="609600"/>
            <a:ext cx="9144000" cy="6248400"/>
          </a:xfrm>
        </p:spPr>
        <p:txBody>
          <a:bodyPr/>
          <a:lstStyle/>
          <a:p>
            <a:r>
              <a:rPr lang="en-US" smtClean="0"/>
              <a:t>Các yêu cầu thay đổi (change requests) được xem xét đồng thời ở 2 khía cạnh:</a:t>
            </a:r>
          </a:p>
          <a:p>
            <a:pPr>
              <a:buNone/>
            </a:pPr>
            <a:endParaRPr lang="en-US" smtClean="0"/>
          </a:p>
          <a:p>
            <a:pPr lvl="1"/>
            <a:r>
              <a:rPr lang="en-US" smtClean="0"/>
              <a:t>Thiết kế phần mềm hổ trợ thay đổi/sửa (Product)</a:t>
            </a:r>
          </a:p>
          <a:p>
            <a:pPr lvl="2"/>
            <a:r>
              <a:rPr lang="en-US" smtClean="0"/>
              <a:t>ie, PM có tính sẵn sàng cho các thay đổi</a:t>
            </a:r>
          </a:p>
          <a:p>
            <a:pPr lvl="1"/>
            <a:r>
              <a:rPr lang="en-US" smtClean="0"/>
              <a:t>Đáp ứng cho các thay đổi khi nó xuất hiện (Process)</a:t>
            </a:r>
          </a:p>
          <a:p>
            <a:pPr lvl="2"/>
            <a:r>
              <a:rPr lang="en-US" smtClean="0"/>
              <a:t>Ie, thực hiện các thay đổi cần thiết lên PM; và việc này được trợ giúp bằng việc quản lý cấu hình làm PM.</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609600"/>
          </a:xfrm>
          <a:prstGeom prst="rect">
            <a:avLst/>
          </a:prstGeom>
        </p:spPr>
        <p:txBody>
          <a:bodyPr/>
          <a:lstStyle/>
          <a:p>
            <a:r>
              <a:rPr lang="en-US">
                <a:solidFill>
                  <a:srgbClr val="006600"/>
                </a:solidFill>
                <a:effectLst>
                  <a:outerShdw blurRad="38100" dist="38100" dir="2700000" algn="tl">
                    <a:srgbClr val="000000">
                      <a:alpha val="43137"/>
                    </a:srgbClr>
                  </a:outerShdw>
                </a:effectLst>
              </a:rPr>
              <a:t>a) </a:t>
            </a:r>
            <a:r>
              <a:rPr lang="en-US" smtClean="0">
                <a:solidFill>
                  <a:srgbClr val="006600"/>
                </a:solidFill>
                <a:effectLst>
                  <a:outerShdw blurRad="38100" dist="38100" dir="2700000" algn="tl">
                    <a:srgbClr val="000000">
                      <a:alpha val="43137"/>
                    </a:srgbClr>
                  </a:outerShdw>
                </a:effectLst>
              </a:rPr>
              <a:t>Product support</a:t>
            </a:r>
            <a:endParaRPr lang="en-US">
              <a:solidFill>
                <a:srgbClr val="006600"/>
              </a:solidFill>
              <a:effectLst>
                <a:outerShdw blurRad="38100" dist="38100" dir="2700000" algn="tl">
                  <a:srgbClr val="000000">
                    <a:alpha val="43137"/>
                  </a:srgbClr>
                </a:outerShdw>
              </a:effectLst>
            </a:endParaRPr>
          </a:p>
        </p:txBody>
      </p:sp>
      <p:grpSp>
        <p:nvGrpSpPr>
          <p:cNvPr id="16" name="Group 15"/>
          <p:cNvGrpSpPr/>
          <p:nvPr/>
        </p:nvGrpSpPr>
        <p:grpSpPr>
          <a:xfrm>
            <a:off x="0" y="762000"/>
            <a:ext cx="8991600" cy="5410200"/>
            <a:chOff x="685800" y="762000"/>
            <a:chExt cx="8305800" cy="5410200"/>
          </a:xfrm>
        </p:grpSpPr>
        <p:pic>
          <p:nvPicPr>
            <p:cNvPr id="1026"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685800" y="762000"/>
              <a:ext cx="8305800" cy="5410200"/>
            </a:xfrm>
            <a:prstGeom prst="rect">
              <a:avLst/>
            </a:prstGeom>
            <a:noFill/>
            <a:ln w="9525">
              <a:noFill/>
              <a:miter lim="800000"/>
              <a:headEnd/>
              <a:tailEnd/>
            </a:ln>
            <a:effectLst/>
          </p:spPr>
        </p:pic>
        <p:sp>
          <p:nvSpPr>
            <p:cNvPr id="9" name="Isosceles Triangle 8"/>
            <p:cNvSpPr/>
            <p:nvPr/>
          </p:nvSpPr>
          <p:spPr>
            <a:xfrm>
              <a:off x="6934200" y="1981200"/>
              <a:ext cx="914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316851" y="1524000"/>
              <a:ext cx="2373824" cy="400110"/>
            </a:xfrm>
            <a:prstGeom prst="rect">
              <a:avLst/>
            </a:prstGeom>
            <a:noFill/>
          </p:spPr>
          <p:txBody>
            <a:bodyPr wrap="square" rtlCol="0">
              <a:spAutoFit/>
            </a:bodyPr>
            <a:lstStyle/>
            <a:p>
              <a:r>
                <a:rPr lang="en-US" sz="2000" b="1" smtClean="0">
                  <a:solidFill>
                    <a:srgbClr val="FF0000"/>
                  </a:solidFill>
                </a:rPr>
                <a:t>For  change </a:t>
              </a:r>
              <a:r>
                <a:rPr lang="en-US" sz="2000" b="1">
                  <a:solidFill>
                    <a:srgbClr val="FF0000"/>
                  </a:solidFill>
                </a:rPr>
                <a:t>r</a:t>
              </a:r>
              <a:r>
                <a:rPr lang="en-US" sz="2000" b="1" smtClean="0">
                  <a:solidFill>
                    <a:srgbClr val="FF0000"/>
                  </a:solidFill>
                </a:rPr>
                <a:t>equests</a:t>
              </a:r>
              <a:endParaRPr lang="en-US" sz="2000" b="1">
                <a:solidFill>
                  <a:srgbClr val="FF0000"/>
                </a:solidFill>
              </a:endParaRPr>
            </a:p>
          </p:txBody>
        </p:sp>
      </p:grpSp>
      <p:sp>
        <p:nvSpPr>
          <p:cNvPr id="14" name="Rectangle 13"/>
          <p:cNvSpPr/>
          <p:nvPr/>
        </p:nvSpPr>
        <p:spPr>
          <a:xfrm>
            <a:off x="1721831" y="6248400"/>
            <a:ext cx="6431569" cy="461665"/>
          </a:xfrm>
          <a:prstGeom prst="rect">
            <a:avLst/>
          </a:prstGeom>
        </p:spPr>
        <p:txBody>
          <a:bodyPr wrap="none">
            <a:spAutoFit/>
          </a:bodyPr>
          <a:lstStyle/>
          <a:p>
            <a:r>
              <a:rPr lang="en-US" sz="2400">
                <a:solidFill>
                  <a:srgbClr val="FF0000"/>
                </a:solidFill>
                <a:latin typeface="Arial Unicode MS" pitchFamily="34" charset="-128"/>
                <a:ea typeface="Arial Unicode MS" pitchFamily="34" charset="-128"/>
                <a:cs typeface="Arial Unicode MS" pitchFamily="34" charset="-128"/>
              </a:rPr>
              <a:t>ISO_25010.PDF, 6.7 maintainability, page 19 </a:t>
            </a:r>
          </a:p>
        </p:txBody>
      </p:sp>
      <p:sp>
        <p:nvSpPr>
          <p:cNvPr id="10" name="Slide Number Placeholder 9"/>
          <p:cNvSpPr>
            <a:spLocks noGrp="1"/>
          </p:cNvSpPr>
          <p:nvPr>
            <p:ph type="sldNum" sz="quarter" idx="4"/>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chemeClr val="tx1"/>
                </a:solidFill>
              </a:rPr>
              <a:t>ISO_25010: </a:t>
            </a:r>
            <a:r>
              <a:rPr lang="en-US"/>
              <a:t>Maintainability (1/2)</a:t>
            </a:r>
          </a:p>
        </p:txBody>
      </p:sp>
      <p:sp>
        <p:nvSpPr>
          <p:cNvPr id="3" name="Content Placeholder 2"/>
          <p:cNvSpPr>
            <a:spLocks noGrp="1"/>
          </p:cNvSpPr>
          <p:nvPr>
            <p:ph idx="4294967295"/>
          </p:nvPr>
        </p:nvSpPr>
        <p:spPr>
          <a:xfrm>
            <a:off x="0" y="685800"/>
            <a:ext cx="9144000" cy="6172200"/>
          </a:xfrm>
          <a:prstGeom prst="rect">
            <a:avLst/>
          </a:prstGeom>
        </p:spPr>
        <p:txBody>
          <a:bodyPr>
            <a:normAutofit fontScale="92500"/>
          </a:bodyPr>
          <a:lstStyle/>
          <a:p>
            <a:r>
              <a:rPr lang="en-US" sz="3300">
                <a:solidFill>
                  <a:srgbClr val="FF0000"/>
                </a:solidFill>
                <a:effectLst>
                  <a:outerShdw blurRad="38100" dist="38100" dir="2700000" algn="tl">
                    <a:srgbClr val="000000">
                      <a:alpha val="43137"/>
                    </a:srgbClr>
                  </a:outerShdw>
                </a:effectLst>
              </a:rPr>
              <a:t>Modularity</a:t>
            </a:r>
          </a:p>
          <a:p>
            <a:pPr lvl="1"/>
            <a:r>
              <a:rPr lang="en-US" sz="2800"/>
              <a:t>Product = discrete components such that </a:t>
            </a:r>
            <a:r>
              <a:rPr lang="en-US" sz="2800">
                <a:solidFill>
                  <a:srgbClr val="0000CC"/>
                </a:solidFill>
              </a:rPr>
              <a:t>a change </a:t>
            </a:r>
            <a:r>
              <a:rPr lang="en-US" sz="2800"/>
              <a:t>to one component </a:t>
            </a:r>
            <a:r>
              <a:rPr lang="en-US" sz="2800">
                <a:solidFill>
                  <a:srgbClr val="FF0000"/>
                </a:solidFill>
                <a:effectLst>
                  <a:outerShdw blurRad="38100" dist="38100" dir="2700000" algn="tl">
                    <a:srgbClr val="000000">
                      <a:alpha val="43137"/>
                    </a:srgbClr>
                  </a:outerShdw>
                </a:effectLst>
              </a:rPr>
              <a:t>has minimal impact </a:t>
            </a:r>
            <a:r>
              <a:rPr lang="en-US" sz="2800"/>
              <a:t>on other components.</a:t>
            </a:r>
          </a:p>
          <a:p>
            <a:r>
              <a:rPr lang="en-US" sz="3300">
                <a:solidFill>
                  <a:srgbClr val="FF0000"/>
                </a:solidFill>
                <a:effectLst>
                  <a:outerShdw blurRad="38100" dist="38100" dir="2700000" algn="tl">
                    <a:srgbClr val="000000">
                      <a:alpha val="43137"/>
                    </a:srgbClr>
                  </a:outerShdw>
                </a:effectLst>
              </a:rPr>
              <a:t>Reusability</a:t>
            </a:r>
          </a:p>
          <a:p>
            <a:pPr lvl="1"/>
            <a:r>
              <a:rPr lang="en-US" sz="2800"/>
              <a:t>Asset (packaged component) can be used in </a:t>
            </a:r>
            <a:r>
              <a:rPr lang="en-US" sz="2800">
                <a:solidFill>
                  <a:srgbClr val="0000CC"/>
                </a:solidFill>
                <a:effectLst>
                  <a:outerShdw blurRad="38100" dist="38100" dir="2700000" algn="tl">
                    <a:srgbClr val="000000">
                      <a:alpha val="43137"/>
                    </a:srgbClr>
                  </a:outerShdw>
                </a:effectLst>
              </a:rPr>
              <a:t>more than one</a:t>
            </a:r>
            <a:r>
              <a:rPr lang="en-US" sz="2800"/>
              <a:t> software system, or in </a:t>
            </a:r>
            <a:r>
              <a:rPr lang="en-US" sz="2800">
                <a:solidFill>
                  <a:srgbClr val="0000CC"/>
                </a:solidFill>
                <a:effectLst>
                  <a:outerShdw blurRad="38100" dist="38100" dir="2700000" algn="tl">
                    <a:srgbClr val="000000">
                      <a:alpha val="43137"/>
                    </a:srgbClr>
                  </a:outerShdw>
                </a:effectLst>
              </a:rPr>
              <a:t>building other </a:t>
            </a:r>
            <a:r>
              <a:rPr lang="en-US" sz="2800"/>
              <a:t>asset.</a:t>
            </a:r>
          </a:p>
          <a:p>
            <a:r>
              <a:rPr lang="en-US" sz="3300">
                <a:solidFill>
                  <a:srgbClr val="FF0000"/>
                </a:solidFill>
                <a:effectLst>
                  <a:outerShdw blurRad="38100" dist="38100" dir="2700000" algn="tl">
                    <a:srgbClr val="000000">
                      <a:alpha val="43137"/>
                    </a:srgbClr>
                  </a:outerShdw>
                </a:effectLst>
              </a:rPr>
              <a:t>Analysability</a:t>
            </a:r>
          </a:p>
          <a:p>
            <a:pPr lvl="1"/>
            <a:r>
              <a:rPr lang="en-US" sz="2800"/>
              <a:t>Degree to assess the </a:t>
            </a:r>
            <a:r>
              <a:rPr lang="en-US" sz="2800">
                <a:solidFill>
                  <a:srgbClr val="0000CC"/>
                </a:solidFill>
                <a:effectLst>
                  <a:outerShdw blurRad="38100" dist="38100" dir="2700000" algn="tl">
                    <a:srgbClr val="000000">
                      <a:alpha val="43137"/>
                    </a:srgbClr>
                  </a:outerShdw>
                </a:effectLst>
              </a:rPr>
              <a:t>impact of an intended change</a:t>
            </a:r>
            <a:r>
              <a:rPr lang="en-US" sz="2800">
                <a:solidFill>
                  <a:srgbClr val="0000CC"/>
                </a:solidFill>
              </a:rPr>
              <a:t> </a:t>
            </a:r>
            <a:r>
              <a:rPr lang="en-US" sz="2800"/>
              <a:t>to one or more of product parts, or</a:t>
            </a:r>
          </a:p>
          <a:p>
            <a:pPr lvl="1"/>
            <a:r>
              <a:rPr lang="en-US" sz="2800"/>
              <a:t>Degree to diagnose a product for</a:t>
            </a:r>
            <a:r>
              <a:rPr lang="en-US" sz="2800">
                <a:solidFill>
                  <a:srgbClr val="0000CC"/>
                </a:solidFill>
              </a:rPr>
              <a:t> </a:t>
            </a:r>
            <a:r>
              <a:rPr lang="en-US" sz="2800">
                <a:solidFill>
                  <a:srgbClr val="7030A0"/>
                </a:solidFill>
                <a:effectLst>
                  <a:outerShdw blurRad="38100" dist="38100" dir="2700000" algn="tl">
                    <a:srgbClr val="000000">
                      <a:alpha val="43137"/>
                    </a:srgbClr>
                  </a:outerShdw>
                </a:effectLst>
              </a:rPr>
              <a:t>deficiencies</a:t>
            </a:r>
            <a:r>
              <a:rPr lang="en-US" sz="2800">
                <a:solidFill>
                  <a:srgbClr val="FF0000"/>
                </a:solidFill>
                <a:effectLst>
                  <a:outerShdw blurRad="38100" dist="38100" dir="2700000" algn="tl">
                    <a:srgbClr val="000000">
                      <a:alpha val="43137"/>
                    </a:srgbClr>
                  </a:outerShdw>
                </a:effectLst>
              </a:rPr>
              <a:t> </a:t>
            </a:r>
            <a:r>
              <a:rPr lang="en-US" sz="2800"/>
              <a:t>or </a:t>
            </a:r>
            <a:r>
              <a:rPr lang="en-US" sz="2800">
                <a:solidFill>
                  <a:srgbClr val="7030A0"/>
                </a:solidFill>
                <a:effectLst>
                  <a:outerShdw blurRad="38100" dist="38100" dir="2700000" algn="tl">
                    <a:srgbClr val="000000">
                      <a:alpha val="43137"/>
                    </a:srgbClr>
                  </a:outerShdw>
                </a:effectLst>
              </a:rPr>
              <a:t>causes</a:t>
            </a:r>
            <a:r>
              <a:rPr lang="en-US" sz="2800">
                <a:solidFill>
                  <a:srgbClr val="7030A0"/>
                </a:solidFill>
              </a:rPr>
              <a:t> </a:t>
            </a:r>
            <a:r>
              <a:rPr lang="en-US" sz="2800">
                <a:solidFill>
                  <a:srgbClr val="7030A0"/>
                </a:solidFill>
                <a:effectLst>
                  <a:outerShdw blurRad="38100" dist="38100" dir="2700000" algn="tl">
                    <a:srgbClr val="000000">
                      <a:alpha val="43137"/>
                    </a:srgbClr>
                  </a:outerShdw>
                </a:effectLst>
              </a:rPr>
              <a:t>of failures</a:t>
            </a:r>
            <a:r>
              <a:rPr lang="en-US" sz="2800"/>
              <a:t>, or to identify </a:t>
            </a:r>
            <a:r>
              <a:rPr lang="en-US" sz="2800">
                <a:solidFill>
                  <a:srgbClr val="7030A0"/>
                </a:solidFill>
              </a:rPr>
              <a:t>parts to be modified</a:t>
            </a:r>
            <a:r>
              <a:rPr lang="en-US" sz="2800"/>
              <a:t>.</a:t>
            </a:r>
          </a:p>
        </p:txBody>
      </p:sp>
      <p:sp>
        <p:nvSpPr>
          <p:cNvPr id="5" name="Slide Number Placeholder 4"/>
          <p:cNvSpPr>
            <a:spLocks noGrp="1"/>
          </p:cNvSpPr>
          <p:nvPr>
            <p:ph type="sldNum" sz="quarter" idx="4"/>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chemeClr val="tx1"/>
                </a:solidFill>
              </a:rPr>
              <a:t>ISO_25010: </a:t>
            </a:r>
            <a:r>
              <a:rPr lang="en-US"/>
              <a:t>Maintainability (2/2)</a:t>
            </a:r>
          </a:p>
        </p:txBody>
      </p:sp>
      <p:sp>
        <p:nvSpPr>
          <p:cNvPr id="3" name="Content Placeholder 2"/>
          <p:cNvSpPr>
            <a:spLocks noGrp="1"/>
          </p:cNvSpPr>
          <p:nvPr>
            <p:ph idx="4294967295"/>
          </p:nvPr>
        </p:nvSpPr>
        <p:spPr>
          <a:xfrm>
            <a:off x="0" y="685800"/>
            <a:ext cx="9144000" cy="6172200"/>
          </a:xfrm>
          <a:prstGeom prst="rect">
            <a:avLst/>
          </a:prstGeom>
        </p:spPr>
        <p:txBody>
          <a:bodyPr>
            <a:normAutofit/>
          </a:bodyPr>
          <a:lstStyle/>
          <a:p>
            <a:r>
              <a:rPr lang="en-US" sz="3100">
                <a:solidFill>
                  <a:srgbClr val="FF0000"/>
                </a:solidFill>
                <a:effectLst>
                  <a:outerShdw blurRad="38100" dist="38100" dir="2700000" algn="tl">
                    <a:srgbClr val="000000">
                      <a:alpha val="43137"/>
                    </a:srgbClr>
                  </a:outerShdw>
                </a:effectLst>
              </a:rPr>
              <a:t>Changeability</a:t>
            </a:r>
          </a:p>
          <a:p>
            <a:pPr lvl="1">
              <a:buNone/>
            </a:pPr>
            <a:r>
              <a:rPr lang="en-US" smtClean="0">
                <a:solidFill>
                  <a:srgbClr val="0000CC"/>
                </a:solidFill>
              </a:rPr>
              <a:t>(includes </a:t>
            </a:r>
            <a:r>
              <a:rPr lang="en-US">
                <a:solidFill>
                  <a:srgbClr val="0000CC"/>
                </a:solidFill>
              </a:rPr>
              <a:t>coding, designing and documenting </a:t>
            </a:r>
            <a:r>
              <a:rPr lang="en-US" smtClean="0">
                <a:solidFill>
                  <a:srgbClr val="0000CC"/>
                </a:solidFill>
              </a:rPr>
              <a:t>changes)</a:t>
            </a:r>
            <a:endParaRPr lang="en-US">
              <a:solidFill>
                <a:srgbClr val="0000CC"/>
              </a:solidFill>
            </a:endParaRPr>
          </a:p>
          <a:p>
            <a:pPr lvl="1"/>
            <a:r>
              <a:rPr lang="en-US"/>
              <a:t>Degree to which software product </a:t>
            </a:r>
            <a:r>
              <a:rPr lang="en-US">
                <a:solidFill>
                  <a:srgbClr val="0000CC"/>
                </a:solidFill>
                <a:effectLst>
                  <a:outerShdw blurRad="38100" dist="38100" dir="2700000" algn="tl">
                    <a:srgbClr val="000000">
                      <a:alpha val="43137"/>
                    </a:srgbClr>
                  </a:outerShdw>
                </a:effectLst>
              </a:rPr>
              <a:t>enables a specified modification to be implemented</a:t>
            </a:r>
            <a:r>
              <a:rPr lang="en-US"/>
              <a:t>. </a:t>
            </a:r>
          </a:p>
          <a:p>
            <a:pPr lvl="1"/>
            <a:r>
              <a:rPr lang="en-US"/>
              <a:t>The </a:t>
            </a:r>
            <a:r>
              <a:rPr lang="en-US">
                <a:solidFill>
                  <a:srgbClr val="0000CC"/>
                </a:solidFill>
                <a:effectLst>
                  <a:outerShdw blurRad="38100" dist="38100" dir="2700000" algn="tl">
                    <a:srgbClr val="000000">
                      <a:alpha val="43137"/>
                    </a:srgbClr>
                  </a:outerShdw>
                </a:effectLst>
              </a:rPr>
              <a:t>ease</a:t>
            </a:r>
            <a:r>
              <a:rPr lang="en-US">
                <a:effectLst>
                  <a:outerShdw blurRad="38100" dist="38100" dir="2700000" algn="tl">
                    <a:srgbClr val="000000">
                      <a:alpha val="43137"/>
                    </a:srgbClr>
                  </a:outerShdw>
                </a:effectLst>
              </a:rPr>
              <a:t> </a:t>
            </a:r>
            <a:r>
              <a:rPr lang="en-US"/>
              <a:t>with which SW product can be modified.</a:t>
            </a:r>
          </a:p>
          <a:p>
            <a:r>
              <a:rPr lang="en-US" sz="3100">
                <a:solidFill>
                  <a:srgbClr val="FF0000"/>
                </a:solidFill>
                <a:effectLst>
                  <a:outerShdw blurRad="38100" dist="38100" dir="2700000" algn="tl">
                    <a:srgbClr val="000000">
                      <a:alpha val="43137"/>
                    </a:srgbClr>
                  </a:outerShdw>
                </a:effectLst>
              </a:rPr>
              <a:t>Modification stability </a:t>
            </a:r>
          </a:p>
          <a:p>
            <a:pPr lvl="1"/>
            <a:r>
              <a:rPr lang="en-US"/>
              <a:t>Product can be modified </a:t>
            </a:r>
            <a:r>
              <a:rPr lang="en-US">
                <a:solidFill>
                  <a:srgbClr val="FF0000"/>
                </a:solidFill>
                <a:effectLst>
                  <a:outerShdw blurRad="38100" dist="38100" dir="2700000" algn="tl">
                    <a:srgbClr val="000000">
                      <a:alpha val="43137"/>
                    </a:srgbClr>
                  </a:outerShdw>
                </a:effectLst>
              </a:rPr>
              <a:t>without introducing unexpected effects</a:t>
            </a:r>
            <a:r>
              <a:rPr lang="en-US"/>
              <a:t>.</a:t>
            </a:r>
          </a:p>
          <a:p>
            <a:r>
              <a:rPr lang="en-US" sz="3100">
                <a:solidFill>
                  <a:srgbClr val="FF0000"/>
                </a:solidFill>
                <a:effectLst>
                  <a:outerShdw blurRad="38100" dist="38100" dir="2700000" algn="tl">
                    <a:srgbClr val="000000">
                      <a:alpha val="43137"/>
                    </a:srgbClr>
                  </a:outerShdw>
                </a:effectLst>
              </a:rPr>
              <a:t>Testability</a:t>
            </a:r>
          </a:p>
          <a:p>
            <a:pPr lvl="1"/>
            <a:r>
              <a:rPr lang="en-US">
                <a:solidFill>
                  <a:srgbClr val="0000CC"/>
                </a:solidFill>
                <a:effectLst>
                  <a:outerShdw blurRad="38100" dist="38100" dir="2700000" algn="tl">
                    <a:srgbClr val="000000">
                      <a:alpha val="43137"/>
                    </a:srgbClr>
                  </a:outerShdw>
                </a:effectLst>
              </a:rPr>
              <a:t>Test criteria </a:t>
            </a:r>
            <a:r>
              <a:rPr lang="en-US"/>
              <a:t>can be established for a system, product or component, and</a:t>
            </a:r>
          </a:p>
          <a:p>
            <a:pPr lvl="1"/>
            <a:r>
              <a:rPr lang="en-US">
                <a:solidFill>
                  <a:srgbClr val="0000CC"/>
                </a:solidFill>
                <a:effectLst>
                  <a:outerShdw blurRad="38100" dist="38100" dir="2700000" algn="tl">
                    <a:srgbClr val="000000">
                      <a:alpha val="43137"/>
                    </a:srgbClr>
                  </a:outerShdw>
                </a:effectLst>
              </a:rPr>
              <a:t>Tests can be performed</a:t>
            </a:r>
            <a:r>
              <a:rPr lang="en-US">
                <a:solidFill>
                  <a:srgbClr val="0000CC"/>
                </a:solidFill>
              </a:rPr>
              <a:t> </a:t>
            </a:r>
            <a:r>
              <a:rPr lang="en-US"/>
              <a:t>to determine whether those criteria have been met.</a:t>
            </a:r>
          </a:p>
        </p:txBody>
      </p:sp>
      <p:sp>
        <p:nvSpPr>
          <p:cNvPr id="5" name="Slide Number Placeholder 4"/>
          <p:cNvSpPr>
            <a:spLocks noGrp="1"/>
          </p:cNvSpPr>
          <p:nvPr>
            <p:ph type="sldNum" sz="quarter" idx="4"/>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0"/>
            <a:ext cx="9144000" cy="609600"/>
          </a:xfrm>
          <a:prstGeom prst="rect">
            <a:avLst/>
          </a:prstGeom>
        </p:spPr>
        <p:txBody>
          <a:bodyPr/>
          <a:lstStyle/>
          <a:p>
            <a:r>
              <a:rPr lang="en-US" smtClean="0">
                <a:solidFill>
                  <a:srgbClr val="006600"/>
                </a:solidFill>
                <a:effectLst>
                  <a:outerShdw blurRad="38100" dist="38100" dir="2700000" algn="tl">
                    <a:srgbClr val="000000">
                      <a:alpha val="43137"/>
                    </a:srgbClr>
                  </a:outerShdw>
                </a:effectLst>
              </a:rPr>
              <a:t>b) Process support</a:t>
            </a:r>
            <a:endParaRPr lang="en-US"/>
          </a:p>
        </p:txBody>
      </p:sp>
      <p:sp>
        <p:nvSpPr>
          <p:cNvPr id="120835" name="Rectangle 3"/>
          <p:cNvSpPr>
            <a:spLocks noGrp="1" noChangeArrowheads="1"/>
          </p:cNvSpPr>
          <p:nvPr>
            <p:ph type="body" idx="4294967295"/>
          </p:nvPr>
        </p:nvSpPr>
        <p:spPr>
          <a:xfrm>
            <a:off x="0" y="1295400"/>
            <a:ext cx="9144000" cy="5562600"/>
          </a:xfrm>
          <a:prstGeom prst="rect">
            <a:avLst/>
          </a:prstGeom>
        </p:spPr>
        <p:txBody>
          <a:bodyPr>
            <a:normAutofit/>
          </a:bodyPr>
          <a:lstStyle/>
          <a:p>
            <a:r>
              <a:rPr lang="en-US">
                <a:solidFill>
                  <a:srgbClr val="FF0000"/>
                </a:solidFill>
              </a:rPr>
              <a:t>Software Configuration Item </a:t>
            </a:r>
            <a:r>
              <a:rPr lang="en-US"/>
              <a:t>(SCI): Là bất kỳ đối tượng nào của phần mềm được xem như là một thực thể có ý nghĩa đối với phần mềm; ie, nó góp phần tạo ra các đặc điểm của sản phẩm.</a:t>
            </a:r>
          </a:p>
          <a:p>
            <a:pPr marL="971550" lvl="1" indent="-514350">
              <a:buFont typeface="+mj-lt"/>
              <a:buAutoNum type="arabicPeriod"/>
            </a:pPr>
            <a:r>
              <a:rPr lang="en-US" u="sng"/>
              <a:t>Object</a:t>
            </a:r>
            <a:r>
              <a:rPr lang="en-US"/>
              <a:t>: 1 requirement, 1 design specification,…</a:t>
            </a:r>
          </a:p>
          <a:p>
            <a:pPr marL="971550" lvl="1" indent="-514350">
              <a:buFont typeface="+mj-lt"/>
              <a:buAutoNum type="arabicPeriod"/>
            </a:pPr>
            <a:r>
              <a:rPr lang="en-US" u="sng"/>
              <a:t>Objects Set</a:t>
            </a:r>
            <a:r>
              <a:rPr lang="en-US"/>
              <a:t>: Là 1 tài liệu ấn phẩm: Req. Spec. (SWRS), System Spec.(SS), Design Doc.(DD), User Man. (UM), Source Code, Project Plan,  Installation Doc., …</a:t>
            </a:r>
          </a:p>
          <a:p>
            <a:endParaRPr lang="en-US" smtClean="0">
              <a:solidFill>
                <a:srgbClr val="0000CC"/>
              </a:solidFill>
            </a:endParaRPr>
          </a:p>
          <a:p>
            <a:pPr marL="0" indent="0">
              <a:buNone/>
            </a:pPr>
            <a:r>
              <a:rPr lang="en-US" i="1" smtClean="0">
                <a:solidFill>
                  <a:srgbClr val="0000CC"/>
                </a:solidFill>
              </a:rPr>
              <a:t>Quản </a:t>
            </a:r>
            <a:r>
              <a:rPr lang="en-US" i="1">
                <a:solidFill>
                  <a:srgbClr val="0000CC"/>
                </a:solidFill>
              </a:rPr>
              <a:t>lý </a:t>
            </a:r>
            <a:r>
              <a:rPr lang="en-US" i="1" smtClean="0">
                <a:solidFill>
                  <a:srgbClr val="0000CC"/>
                </a:solidFill>
              </a:rPr>
              <a:t>yêu </a:t>
            </a:r>
            <a:r>
              <a:rPr lang="en-US" i="1">
                <a:solidFill>
                  <a:srgbClr val="0000CC"/>
                </a:solidFill>
              </a:rPr>
              <a:t>cầu (RM) cũng là </a:t>
            </a:r>
            <a:r>
              <a:rPr lang="en-US" i="1" smtClean="0">
                <a:solidFill>
                  <a:srgbClr val="0000CC"/>
                </a:solidFill>
              </a:rPr>
              <a:t>một nội </a:t>
            </a:r>
            <a:r>
              <a:rPr lang="en-US" i="1">
                <a:solidFill>
                  <a:srgbClr val="0000CC"/>
                </a:solidFill>
              </a:rPr>
              <a:t>dung quản lý cấu </a:t>
            </a:r>
            <a:r>
              <a:rPr lang="en-US" i="1" smtClean="0">
                <a:solidFill>
                  <a:srgbClr val="0000CC"/>
                </a:solidFill>
              </a:rPr>
              <a:t>hình (vì nó luôn thay đổi).</a:t>
            </a:r>
            <a:endParaRPr lang="en-US" i="1">
              <a:solidFill>
                <a:srgbClr val="0000CC"/>
              </a:solidFill>
            </a:endParaRPr>
          </a:p>
        </p:txBody>
      </p:sp>
      <p:sp>
        <p:nvSpPr>
          <p:cNvPr id="5" name="Slide Number Placeholder 4"/>
          <p:cNvSpPr>
            <a:spLocks noGrp="1"/>
          </p:cNvSpPr>
          <p:nvPr>
            <p:ph type="sldNum" sz="quarter" idx="4"/>
          </p:nvPr>
        </p:nvSpPr>
        <p:spPr/>
        <p:txBody>
          <a:bodyPr/>
          <a:lstStyle/>
          <a:p>
            <a:fld id="{B6F15528-21DE-4FAA-801E-634DDDAF4B2B}" type="slidenum">
              <a:rPr lang="en-US" smtClean="0"/>
              <a:pPr/>
              <a:t>16</a:t>
            </a:fld>
            <a:endParaRPr lang="en-US"/>
          </a:p>
        </p:txBody>
      </p:sp>
      <p:sp>
        <p:nvSpPr>
          <p:cNvPr id="6" name="Rectangle 5"/>
          <p:cNvSpPr/>
          <p:nvPr/>
        </p:nvSpPr>
        <p:spPr>
          <a:xfrm>
            <a:off x="2667000" y="609600"/>
            <a:ext cx="3810000" cy="523220"/>
          </a:xfrm>
          <a:prstGeom prst="rect">
            <a:avLst/>
          </a:prstGeom>
          <a:solidFill>
            <a:srgbClr val="FFFFCC"/>
          </a:solidFill>
        </p:spPr>
        <p:txBody>
          <a:bodyPr wrap="square">
            <a:spAutoFit/>
          </a:bodyPr>
          <a:lstStyle/>
          <a:p>
            <a:pPr algn="ctr"/>
            <a:r>
              <a:rPr lang="en-US" sz="2800" smtClean="0">
                <a:effectLst>
                  <a:outerShdw blurRad="38100" dist="38100" dir="2700000" algn="tl">
                    <a:srgbClr val="000000">
                      <a:alpha val="43137"/>
                    </a:srgbClr>
                  </a:outerShdw>
                </a:effectLst>
              </a:rPr>
              <a:t>Quản lý cấu hình (CM)</a:t>
            </a:r>
            <a:endParaRPr lang="en-US" sz="280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8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0"/>
            <a:ext cx="9144000" cy="609600"/>
          </a:xfrm>
          <a:prstGeom prst="rect">
            <a:avLst/>
          </a:prstGeom>
        </p:spPr>
        <p:txBody>
          <a:bodyPr/>
          <a:lstStyle/>
          <a:p>
            <a:r>
              <a:rPr lang="en-US" smtClean="0"/>
              <a:t>Quản lý cấu hình (</a:t>
            </a:r>
            <a:r>
              <a:rPr lang="en-US" smtClean="0">
                <a:solidFill>
                  <a:schemeClr val="tx1"/>
                </a:solidFill>
              </a:rPr>
              <a:t>CM</a:t>
            </a:r>
            <a:r>
              <a:rPr lang="en-US" smtClean="0"/>
              <a:t>)</a:t>
            </a:r>
            <a:endParaRPr lang="en-US"/>
          </a:p>
        </p:txBody>
      </p:sp>
      <p:sp>
        <p:nvSpPr>
          <p:cNvPr id="120835" name="Rectangle 3"/>
          <p:cNvSpPr>
            <a:spLocks noGrp="1" noChangeArrowheads="1"/>
          </p:cNvSpPr>
          <p:nvPr>
            <p:ph type="body" idx="4294967295"/>
          </p:nvPr>
        </p:nvSpPr>
        <p:spPr>
          <a:xfrm>
            <a:off x="0" y="685800"/>
            <a:ext cx="9144000" cy="6172200"/>
          </a:xfrm>
          <a:prstGeom prst="rect">
            <a:avLst/>
          </a:prstGeom>
        </p:spPr>
        <p:txBody>
          <a:bodyPr/>
          <a:lstStyle/>
          <a:p>
            <a:r>
              <a:rPr lang="en-US">
                <a:solidFill>
                  <a:srgbClr val="FF0000"/>
                </a:solidFill>
              </a:rPr>
              <a:t>SCI Version</a:t>
            </a:r>
            <a:r>
              <a:rPr lang="en-US"/>
              <a:t>: là một trạng thái được </a:t>
            </a:r>
            <a:r>
              <a:rPr lang="en-US" smtClean="0"/>
              <a:t>duyệt </a:t>
            </a:r>
            <a:r>
              <a:rPr lang="en-US"/>
              <a:t>của </a:t>
            </a:r>
            <a:r>
              <a:rPr lang="en-US" smtClean="0"/>
              <a:t>SCI</a:t>
            </a:r>
            <a:endParaRPr lang="en-US"/>
          </a:p>
          <a:p>
            <a:pPr lvl="1"/>
            <a:r>
              <a:rPr lang="en-US"/>
              <a:t>Vd: Source code ver 1.24, DD ver 1.23</a:t>
            </a:r>
            <a:endParaRPr lang="en-US">
              <a:solidFill>
                <a:srgbClr val="FF0000"/>
              </a:solidFill>
            </a:endParaRPr>
          </a:p>
          <a:p>
            <a:r>
              <a:rPr lang="en-US">
                <a:solidFill>
                  <a:srgbClr val="FF0000"/>
                </a:solidFill>
              </a:rPr>
              <a:t>Software Configuration Version</a:t>
            </a:r>
            <a:r>
              <a:rPr lang="en-US"/>
              <a:t>: là </a:t>
            </a:r>
            <a:r>
              <a:rPr lang="en-US" u="sng"/>
              <a:t>một bộ</a:t>
            </a:r>
            <a:r>
              <a:rPr lang="en-US"/>
              <a:t> gồm nhiều SCI version đã được phê duyệt; nó xác định đặc tính riêng của một phiên bản của sản phẩm trong chuổi tiến trình tạo &amp; cập nhật sản phẩm</a:t>
            </a:r>
          </a:p>
          <a:p>
            <a:pPr lvl="1"/>
            <a:r>
              <a:rPr lang="en-US"/>
              <a:t>Vd: Product Ver 1.00 ≠ Product Ver 1.01</a:t>
            </a:r>
          </a:p>
          <a:p>
            <a:r>
              <a:rPr lang="en-US">
                <a:solidFill>
                  <a:srgbClr val="FF0000"/>
                </a:solidFill>
              </a:rPr>
              <a:t>Software Configuration Management (SCM): </a:t>
            </a:r>
            <a:r>
              <a:rPr lang="en-US"/>
              <a:t>:là sự theo đõi (nhận biết, phân biệt) và kiễm soát (phê duyệt) tất cả các thay đổi trên các SCI.</a:t>
            </a:r>
          </a:p>
        </p:txBody>
      </p:sp>
      <p:sp>
        <p:nvSpPr>
          <p:cNvPr id="5" name="Slide Number Placeholder 4"/>
          <p:cNvSpPr>
            <a:spLocks noGrp="1"/>
          </p:cNvSpPr>
          <p:nvPr>
            <p:ph type="sldNum" sz="quarter" idx="4"/>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8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08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0"/>
            <a:ext cx="9144000" cy="609600"/>
          </a:xfrm>
          <a:prstGeom prst="rect">
            <a:avLst/>
          </a:prstGeom>
        </p:spPr>
        <p:txBody>
          <a:bodyPr/>
          <a:lstStyle/>
          <a:p>
            <a:r>
              <a:rPr lang="en-US"/>
              <a:t> </a:t>
            </a:r>
            <a:r>
              <a:rPr lang="en-US" smtClean="0">
                <a:solidFill>
                  <a:schemeClr val="tx1"/>
                </a:solidFill>
              </a:rPr>
              <a:t>CM:</a:t>
            </a:r>
            <a:r>
              <a:rPr lang="en-US" smtClean="0"/>
              <a:t> </a:t>
            </a:r>
            <a:r>
              <a:rPr lang="en-US" smtClean="0">
                <a:solidFill>
                  <a:srgbClr val="0000CC"/>
                </a:solidFill>
              </a:rPr>
              <a:t>Processes</a:t>
            </a:r>
            <a:endParaRPr lang="en-US">
              <a:solidFill>
                <a:srgbClr val="0000CC"/>
              </a:solidFill>
            </a:endParaRPr>
          </a:p>
        </p:txBody>
      </p:sp>
      <p:sp>
        <p:nvSpPr>
          <p:cNvPr id="141316" name="Rectangle 4"/>
          <p:cNvSpPr>
            <a:spLocks noChangeArrowheads="1"/>
          </p:cNvSpPr>
          <p:nvPr/>
        </p:nvSpPr>
        <p:spPr bwMode="auto">
          <a:xfrm>
            <a:off x="4114800" y="838200"/>
            <a:ext cx="4800600" cy="6019800"/>
          </a:xfrm>
          <a:prstGeom prst="rect">
            <a:avLst/>
          </a:prstGeom>
          <a:noFill/>
          <a:ln w="9525">
            <a:noFill/>
            <a:miter lim="800000"/>
            <a:headEnd/>
            <a:tailEnd/>
          </a:ln>
        </p:spPr>
        <p:txBody>
          <a:bodyPr/>
          <a:lstStyle/>
          <a:p>
            <a:pPr marL="533400" indent="-533400" algn="just">
              <a:lnSpc>
                <a:spcPct val="90000"/>
              </a:lnSpc>
              <a:spcBef>
                <a:spcPct val="20000"/>
              </a:spcBef>
              <a:buFontTx/>
              <a:buAutoNum type="arabicPeriod"/>
            </a:pPr>
            <a:r>
              <a:rPr lang="en-US" sz="2400" b="1">
                <a:solidFill>
                  <a:srgbClr val="A50021"/>
                </a:solidFill>
                <a:latin typeface="Arial Unicode MS" pitchFamily="34" charset="-128"/>
                <a:ea typeface="Arial Unicode MS" pitchFamily="34" charset="-128"/>
                <a:cs typeface="Arial Unicode MS" pitchFamily="34" charset="-128"/>
              </a:rPr>
              <a:t>Version control</a:t>
            </a:r>
            <a:r>
              <a:rPr lang="en-US" sz="2400">
                <a:latin typeface="Arial Unicode MS" pitchFamily="34" charset="-128"/>
                <a:ea typeface="Arial Unicode MS" pitchFamily="34" charset="-128"/>
                <a:cs typeface="Arial Unicode MS" pitchFamily="34" charset="-128"/>
              </a:rPr>
              <a:t>: Phân biệt các phiên bản SCI. Mỗi SCI có nhiều phiên bản trong lịch sử: mỗi phiên bản thể hiện sự khác biệt của PM so với các phiên bản khác của SCI.</a:t>
            </a:r>
          </a:p>
          <a:p>
            <a:pPr marL="533400" indent="-533400" algn="just">
              <a:lnSpc>
                <a:spcPct val="90000"/>
              </a:lnSpc>
              <a:spcBef>
                <a:spcPct val="20000"/>
              </a:spcBef>
              <a:buFontTx/>
              <a:buAutoNum type="arabicPeriod"/>
            </a:pPr>
            <a:r>
              <a:rPr lang="en-US" sz="2400" b="1">
                <a:solidFill>
                  <a:srgbClr val="FF00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Change control</a:t>
            </a:r>
            <a:r>
              <a:rPr lang="en-US" sz="2400">
                <a:latin typeface="Arial Unicode MS" pitchFamily="34" charset="-128"/>
                <a:ea typeface="Arial Unicode MS" pitchFamily="34" charset="-128"/>
                <a:cs typeface="Arial Unicode MS" pitchFamily="34" charset="-128"/>
              </a:rPr>
              <a:t>: xem xét yêu cầu thay đổi để quyết định thay đổi, thực hiện và ghi vết các thay đổi trên cấu hình.</a:t>
            </a:r>
          </a:p>
          <a:p>
            <a:pPr marL="533400" indent="-533400" algn="just">
              <a:lnSpc>
                <a:spcPct val="90000"/>
              </a:lnSpc>
              <a:spcBef>
                <a:spcPct val="20000"/>
              </a:spcBef>
              <a:buFontTx/>
              <a:buAutoNum type="arabicPeriod"/>
            </a:pPr>
            <a:r>
              <a:rPr lang="en-US" sz="2400" b="1">
                <a:solidFill>
                  <a:srgbClr val="A50021"/>
                </a:solidFill>
                <a:latin typeface="Arial Unicode MS" pitchFamily="34" charset="-128"/>
                <a:ea typeface="Arial Unicode MS" pitchFamily="34" charset="-128"/>
                <a:cs typeface="Arial Unicode MS" pitchFamily="34" charset="-128"/>
              </a:rPr>
              <a:t>Build control</a:t>
            </a:r>
            <a:r>
              <a:rPr lang="en-US" sz="2400">
                <a:latin typeface="Arial Unicode MS" pitchFamily="34" charset="-128"/>
                <a:ea typeface="Arial Unicode MS" pitchFamily="34" charset="-128"/>
                <a:cs typeface="Arial Unicode MS" pitchFamily="34" charset="-128"/>
              </a:rPr>
              <a:t>: quyết định những phiên bản SCI nào được tích hợp với nhau để tạo ra một phiên bản PM mới</a:t>
            </a:r>
          </a:p>
          <a:p>
            <a:pPr marL="533400" indent="-533400" algn="just">
              <a:lnSpc>
                <a:spcPct val="90000"/>
              </a:lnSpc>
              <a:spcBef>
                <a:spcPct val="20000"/>
              </a:spcBef>
              <a:buFontTx/>
              <a:buAutoNum type="arabicPeriod"/>
            </a:pPr>
            <a:r>
              <a:rPr lang="en-US" sz="2400">
                <a:latin typeface="Arial Unicode MS" pitchFamily="34" charset="-128"/>
                <a:ea typeface="Arial Unicode MS" pitchFamily="34" charset="-128"/>
                <a:cs typeface="Arial Unicode MS" pitchFamily="34" charset="-128"/>
              </a:rPr>
              <a:t>Audit &amp; Query …</a:t>
            </a:r>
          </a:p>
        </p:txBody>
      </p:sp>
      <p:grpSp>
        <p:nvGrpSpPr>
          <p:cNvPr id="2" name="Group 30"/>
          <p:cNvGrpSpPr/>
          <p:nvPr/>
        </p:nvGrpSpPr>
        <p:grpSpPr>
          <a:xfrm>
            <a:off x="381002" y="1066800"/>
            <a:ext cx="3352798" cy="5182397"/>
            <a:chOff x="5562602" y="1828800"/>
            <a:chExt cx="3352798" cy="4859339"/>
          </a:xfrm>
        </p:grpSpPr>
        <p:sp>
          <p:nvSpPr>
            <p:cNvPr id="141336" name="Text Box 24"/>
            <p:cNvSpPr txBox="1">
              <a:spLocks noChangeArrowheads="1"/>
            </p:cNvSpPr>
            <p:nvPr/>
          </p:nvSpPr>
          <p:spPr bwMode="auto">
            <a:xfrm rot="5400000">
              <a:off x="7669667" y="4134655"/>
              <a:ext cx="1847366" cy="400110"/>
            </a:xfrm>
            <a:prstGeom prst="rect">
              <a:avLst/>
            </a:prstGeom>
            <a:noFill/>
            <a:ln w="9525">
              <a:noFill/>
              <a:miter lim="800000"/>
              <a:headEnd/>
              <a:tailEnd type="none" w="lg" len="lg"/>
            </a:ln>
          </p:spPr>
          <p:txBody>
            <a:bodyPr wrap="square">
              <a:spAutoFit/>
            </a:bodyPr>
            <a:lstStyle/>
            <a:p>
              <a:r>
                <a:rPr lang="en-US" sz="2000" b="1">
                  <a:solidFill>
                    <a:srgbClr val="A50021"/>
                  </a:solidFill>
                  <a:latin typeface="Arial Unicode MS" pitchFamily="34" charset="-128"/>
                  <a:ea typeface="Arial Unicode MS" pitchFamily="34" charset="-128"/>
                  <a:cs typeface="Arial Unicode MS" pitchFamily="34" charset="-128"/>
                </a:rPr>
                <a:t>Change control</a:t>
              </a:r>
            </a:p>
          </p:txBody>
        </p:sp>
        <p:grpSp>
          <p:nvGrpSpPr>
            <p:cNvPr id="3" name="Group 59"/>
            <p:cNvGrpSpPr>
              <a:grpSpLocks/>
            </p:cNvGrpSpPr>
            <p:nvPr/>
          </p:nvGrpSpPr>
          <p:grpSpPr bwMode="auto">
            <a:xfrm>
              <a:off x="5562602" y="3111502"/>
              <a:ext cx="1239838" cy="2498726"/>
              <a:chOff x="3504" y="1960"/>
              <a:chExt cx="781" cy="1574"/>
            </a:xfrm>
          </p:grpSpPr>
          <p:sp>
            <p:nvSpPr>
              <p:cNvPr id="24603" name="Text Box 25"/>
              <p:cNvSpPr txBox="1">
                <a:spLocks noChangeArrowheads="1"/>
              </p:cNvSpPr>
              <p:nvPr/>
            </p:nvSpPr>
            <p:spPr bwMode="auto">
              <a:xfrm>
                <a:off x="3504" y="2399"/>
                <a:ext cx="576" cy="418"/>
              </a:xfrm>
              <a:prstGeom prst="rect">
                <a:avLst/>
              </a:prstGeom>
              <a:noFill/>
              <a:ln w="9525">
                <a:noFill/>
                <a:miter lim="800000"/>
                <a:headEnd/>
                <a:tailEnd type="none" w="lg" len="lg"/>
              </a:ln>
            </p:spPr>
            <p:txBody>
              <a:bodyPr wrap="square" lIns="0" rIns="0">
                <a:spAutoFit/>
              </a:bodyPr>
              <a:lstStyle/>
              <a:p>
                <a:r>
                  <a:rPr lang="en-US" sz="2000">
                    <a:solidFill>
                      <a:srgbClr val="A50021"/>
                    </a:solidFill>
                    <a:latin typeface="Arial Unicode MS" pitchFamily="34" charset="-128"/>
                    <a:ea typeface="Arial Unicode MS" pitchFamily="34" charset="-128"/>
                    <a:cs typeface="Arial Unicode MS" pitchFamily="34" charset="-128"/>
                  </a:rPr>
                  <a:t>Version control</a:t>
                </a:r>
              </a:p>
            </p:txBody>
          </p:sp>
          <p:cxnSp>
            <p:nvCxnSpPr>
              <p:cNvPr id="24604" name="AutoShape 31"/>
              <p:cNvCxnSpPr>
                <a:cxnSpLocks noChangeShapeType="1"/>
                <a:stCxn id="24603" idx="3"/>
                <a:endCxn id="24591" idx="1"/>
              </p:cNvCxnSpPr>
              <p:nvPr/>
            </p:nvCxnSpPr>
            <p:spPr bwMode="auto">
              <a:xfrm>
                <a:off x="4080" y="2608"/>
                <a:ext cx="205" cy="118"/>
              </a:xfrm>
              <a:prstGeom prst="straightConnector1">
                <a:avLst/>
              </a:prstGeom>
              <a:noFill/>
              <a:ln w="9525">
                <a:solidFill>
                  <a:schemeClr val="tx1"/>
                </a:solidFill>
                <a:prstDash val="dash"/>
                <a:round/>
                <a:headEnd/>
                <a:tailEnd type="stealth" w="lg" len="lg"/>
              </a:ln>
            </p:spPr>
          </p:cxnSp>
          <p:cxnSp>
            <p:nvCxnSpPr>
              <p:cNvPr id="24605" name="AutoShape 32"/>
              <p:cNvCxnSpPr>
                <a:cxnSpLocks noChangeShapeType="1"/>
                <a:stCxn id="24603" idx="0"/>
                <a:endCxn id="24588" idx="1"/>
              </p:cNvCxnSpPr>
              <p:nvPr/>
            </p:nvCxnSpPr>
            <p:spPr bwMode="auto">
              <a:xfrm rot="5400000" flipH="1" flipV="1">
                <a:off x="3765" y="1988"/>
                <a:ext cx="439" cy="384"/>
              </a:xfrm>
              <a:prstGeom prst="straightConnector1">
                <a:avLst/>
              </a:prstGeom>
              <a:noFill/>
              <a:ln w="9525">
                <a:solidFill>
                  <a:schemeClr val="tx1"/>
                </a:solidFill>
                <a:prstDash val="dash"/>
                <a:round/>
                <a:headEnd/>
                <a:tailEnd type="stealth" w="lg" len="lg"/>
              </a:ln>
            </p:spPr>
          </p:cxnSp>
          <p:cxnSp>
            <p:nvCxnSpPr>
              <p:cNvPr id="24606" name="AutoShape 33"/>
              <p:cNvCxnSpPr>
                <a:cxnSpLocks noChangeShapeType="1"/>
                <a:stCxn id="24603" idx="2"/>
                <a:endCxn id="24592" idx="1"/>
              </p:cNvCxnSpPr>
              <p:nvPr/>
            </p:nvCxnSpPr>
            <p:spPr bwMode="auto">
              <a:xfrm rot="16200000" flipH="1">
                <a:off x="3608" y="3001"/>
                <a:ext cx="717" cy="349"/>
              </a:xfrm>
              <a:prstGeom prst="straightConnector1">
                <a:avLst/>
              </a:prstGeom>
              <a:noFill/>
              <a:ln w="9525">
                <a:solidFill>
                  <a:schemeClr val="tx1"/>
                </a:solidFill>
                <a:prstDash val="dash"/>
                <a:round/>
                <a:headEnd/>
                <a:tailEnd type="stealth" w="lg" len="lg"/>
              </a:ln>
            </p:spPr>
          </p:cxnSp>
        </p:grpSp>
        <p:grpSp>
          <p:nvGrpSpPr>
            <p:cNvPr id="4" name="Group 62"/>
            <p:cNvGrpSpPr>
              <a:grpSpLocks/>
            </p:cNvGrpSpPr>
            <p:nvPr/>
          </p:nvGrpSpPr>
          <p:grpSpPr bwMode="auto">
            <a:xfrm>
              <a:off x="6096000" y="2730500"/>
              <a:ext cx="2819400" cy="3352800"/>
              <a:chOff x="3840" y="1720"/>
              <a:chExt cx="1776" cy="2112"/>
            </a:xfrm>
          </p:grpSpPr>
          <p:sp>
            <p:nvSpPr>
              <p:cNvPr id="24600" name="Text Box 23"/>
              <p:cNvSpPr txBox="1">
                <a:spLocks noChangeArrowheads="1"/>
              </p:cNvSpPr>
              <p:nvPr/>
            </p:nvSpPr>
            <p:spPr bwMode="auto">
              <a:xfrm>
                <a:off x="4224" y="3592"/>
                <a:ext cx="1008" cy="236"/>
              </a:xfrm>
              <a:prstGeom prst="rect">
                <a:avLst/>
              </a:prstGeom>
              <a:noFill/>
              <a:ln w="9525">
                <a:noFill/>
                <a:miter lim="800000"/>
                <a:headEnd/>
                <a:tailEnd type="none" w="lg" len="lg"/>
              </a:ln>
            </p:spPr>
            <p:txBody>
              <a:bodyPr wrap="none">
                <a:spAutoFit/>
              </a:bodyPr>
              <a:lstStyle/>
              <a:p>
                <a:r>
                  <a:rPr lang="en-US" sz="2000">
                    <a:solidFill>
                      <a:srgbClr val="A50021"/>
                    </a:solidFill>
                    <a:latin typeface="Arial Unicode MS" pitchFamily="34" charset="-128"/>
                    <a:ea typeface="Arial Unicode MS" pitchFamily="34" charset="-128"/>
                    <a:cs typeface="Arial Unicode MS" pitchFamily="34" charset="-128"/>
                  </a:rPr>
                  <a:t>Build control</a:t>
                </a:r>
              </a:p>
            </p:txBody>
          </p:sp>
          <p:sp>
            <p:nvSpPr>
              <p:cNvPr id="24601" name="AutoShape 22"/>
              <p:cNvSpPr>
                <a:spLocks noChangeArrowheads="1"/>
              </p:cNvSpPr>
              <p:nvPr/>
            </p:nvSpPr>
            <p:spPr bwMode="auto">
              <a:xfrm>
                <a:off x="3840" y="1720"/>
                <a:ext cx="1776" cy="432"/>
              </a:xfrm>
              <a:prstGeom prst="roundRect">
                <a:avLst>
                  <a:gd name="adj" fmla="val 16667"/>
                </a:avLst>
              </a:prstGeom>
              <a:noFill/>
              <a:ln w="9525">
                <a:solidFill>
                  <a:schemeClr val="tx1"/>
                </a:solidFill>
                <a:prstDash val="dash"/>
                <a:round/>
                <a:headEnd/>
                <a:tailEnd type="none" w="lg" len="lg"/>
              </a:ln>
            </p:spPr>
            <p:txBody>
              <a:bodyPr wrap="none" anchor="ctr"/>
              <a:lstStyle/>
              <a:p>
                <a:endParaRPr lang="en-US" sz="2000" b="1">
                  <a:latin typeface="Arial Unicode MS" pitchFamily="34" charset="-128"/>
                  <a:ea typeface="Arial Unicode MS" pitchFamily="34" charset="-128"/>
                  <a:cs typeface="Arial Unicode MS" pitchFamily="34" charset="-128"/>
                </a:endParaRPr>
              </a:p>
            </p:txBody>
          </p:sp>
          <p:sp>
            <p:nvSpPr>
              <p:cNvPr id="24602" name="AutoShape 21"/>
              <p:cNvSpPr>
                <a:spLocks noChangeArrowheads="1"/>
              </p:cNvSpPr>
              <p:nvPr/>
            </p:nvSpPr>
            <p:spPr bwMode="auto">
              <a:xfrm>
                <a:off x="3840" y="3304"/>
                <a:ext cx="1776" cy="528"/>
              </a:xfrm>
              <a:prstGeom prst="roundRect">
                <a:avLst>
                  <a:gd name="adj" fmla="val 16667"/>
                </a:avLst>
              </a:prstGeom>
              <a:noFill/>
              <a:ln w="28575">
                <a:solidFill>
                  <a:schemeClr val="tx1"/>
                </a:solidFill>
                <a:prstDash val="dash"/>
                <a:round/>
                <a:headEnd/>
                <a:tailEnd type="none" w="lg" len="lg"/>
              </a:ln>
            </p:spPr>
            <p:txBody>
              <a:bodyPr wrap="none" anchor="ctr"/>
              <a:lstStyle/>
              <a:p>
                <a:endParaRPr lang="en-US" sz="2000" b="1">
                  <a:latin typeface="Arial Unicode MS" pitchFamily="34" charset="-128"/>
                  <a:ea typeface="Arial Unicode MS" pitchFamily="34" charset="-128"/>
                  <a:cs typeface="Arial Unicode MS" pitchFamily="34" charset="-128"/>
                </a:endParaRPr>
              </a:p>
            </p:txBody>
          </p:sp>
        </p:grpSp>
        <p:grpSp>
          <p:nvGrpSpPr>
            <p:cNvPr id="5" name="Group 61"/>
            <p:cNvGrpSpPr>
              <a:grpSpLocks/>
            </p:cNvGrpSpPr>
            <p:nvPr/>
          </p:nvGrpSpPr>
          <p:grpSpPr bwMode="auto">
            <a:xfrm>
              <a:off x="6573840" y="1828800"/>
              <a:ext cx="1960563" cy="4859339"/>
              <a:chOff x="4141" y="1144"/>
              <a:chExt cx="1235" cy="3061"/>
            </a:xfrm>
          </p:grpSpPr>
          <p:sp>
            <p:nvSpPr>
              <p:cNvPr id="24586" name="Oval 7"/>
              <p:cNvSpPr>
                <a:spLocks noChangeArrowheads="1"/>
              </p:cNvSpPr>
              <p:nvPr/>
            </p:nvSpPr>
            <p:spPr bwMode="auto">
              <a:xfrm>
                <a:off x="4224" y="1144"/>
                <a:ext cx="432" cy="288"/>
              </a:xfrm>
              <a:prstGeom prst="ellipse">
                <a:avLst/>
              </a:prstGeom>
              <a:solidFill>
                <a:schemeClr val="bg1"/>
              </a:solidFill>
              <a:ln w="9525">
                <a:solidFill>
                  <a:schemeClr val="tx1"/>
                </a:solidFill>
                <a:round/>
                <a:headEnd/>
                <a:tailEnd type="none" w="lg" len="lg"/>
              </a:ln>
            </p:spPr>
            <p:txBody>
              <a:bodyPr wrap="none" anchor="ctr"/>
              <a:lstStyle/>
              <a:p>
                <a:pPr algn="ctr"/>
                <a:r>
                  <a:rPr lang="en-US" sz="2400" b="1">
                    <a:latin typeface="Arial Unicode MS" pitchFamily="34" charset="-128"/>
                    <a:ea typeface="Arial Unicode MS" pitchFamily="34" charset="-128"/>
                    <a:cs typeface="Arial Unicode MS" pitchFamily="34" charset="-128"/>
                  </a:rPr>
                  <a:t>DD</a:t>
                </a:r>
              </a:p>
            </p:txBody>
          </p:sp>
          <p:sp>
            <p:nvSpPr>
              <p:cNvPr id="24587" name="Oval 8"/>
              <p:cNvSpPr>
                <a:spLocks noChangeArrowheads="1"/>
              </p:cNvSpPr>
              <p:nvPr/>
            </p:nvSpPr>
            <p:spPr bwMode="auto">
              <a:xfrm>
                <a:off x="4896" y="1144"/>
                <a:ext cx="432" cy="288"/>
              </a:xfrm>
              <a:prstGeom prst="ellipse">
                <a:avLst/>
              </a:prstGeom>
              <a:solidFill>
                <a:schemeClr val="bg1"/>
              </a:solidFill>
              <a:ln w="9525">
                <a:solidFill>
                  <a:schemeClr val="tx1"/>
                </a:solidFill>
                <a:round/>
                <a:headEnd/>
                <a:tailEnd type="none" w="lg" len="lg"/>
              </a:ln>
            </p:spPr>
            <p:txBody>
              <a:bodyPr wrap="none" anchor="ctr"/>
              <a:lstStyle/>
              <a:p>
                <a:pPr algn="ctr"/>
                <a:r>
                  <a:rPr lang="en-US" sz="2400" b="1">
                    <a:latin typeface="Arial Unicode MS" pitchFamily="34" charset="-128"/>
                    <a:ea typeface="Arial Unicode MS" pitchFamily="34" charset="-128"/>
                    <a:cs typeface="Arial Unicode MS" pitchFamily="34" charset="-128"/>
                  </a:rPr>
                  <a:t>SC</a:t>
                </a:r>
              </a:p>
            </p:txBody>
          </p:sp>
          <p:sp>
            <p:nvSpPr>
              <p:cNvPr id="24588" name="Text Box 10"/>
              <p:cNvSpPr txBox="1">
                <a:spLocks noChangeArrowheads="1"/>
              </p:cNvSpPr>
              <p:nvPr/>
            </p:nvSpPr>
            <p:spPr bwMode="auto">
              <a:xfrm>
                <a:off x="4176" y="1816"/>
                <a:ext cx="515" cy="273"/>
              </a:xfrm>
              <a:prstGeom prst="rect">
                <a:avLst/>
              </a:prstGeom>
              <a:noFill/>
              <a:ln w="9525">
                <a:noFill/>
                <a:miter lim="800000"/>
                <a:headEnd/>
                <a:tailEnd type="none" w="lg" len="lg"/>
              </a:ln>
            </p:spPr>
            <p:txBody>
              <a:bodyPr wrap="none">
                <a:spAutoFit/>
              </a:bodyPr>
              <a:lstStyle/>
              <a:p>
                <a:r>
                  <a:rPr lang="en-US" sz="2400" b="1">
                    <a:latin typeface="Arial Unicode MS" pitchFamily="34" charset="-128"/>
                    <a:ea typeface="Arial Unicode MS" pitchFamily="34" charset="-128"/>
                    <a:cs typeface="Arial Unicode MS" pitchFamily="34" charset="-128"/>
                  </a:rPr>
                  <a:t>V1.1</a:t>
                </a:r>
              </a:p>
            </p:txBody>
          </p:sp>
          <p:sp>
            <p:nvSpPr>
              <p:cNvPr id="24589" name="Text Box 11"/>
              <p:cNvSpPr txBox="1">
                <a:spLocks noChangeArrowheads="1"/>
              </p:cNvSpPr>
              <p:nvPr/>
            </p:nvSpPr>
            <p:spPr bwMode="auto">
              <a:xfrm>
                <a:off x="4861" y="1816"/>
                <a:ext cx="515" cy="273"/>
              </a:xfrm>
              <a:prstGeom prst="rect">
                <a:avLst/>
              </a:prstGeom>
              <a:noFill/>
              <a:ln w="9525">
                <a:noFill/>
                <a:miter lim="800000"/>
                <a:headEnd/>
                <a:tailEnd type="none" w="lg" len="lg"/>
              </a:ln>
            </p:spPr>
            <p:txBody>
              <a:bodyPr wrap="none">
                <a:spAutoFit/>
              </a:bodyPr>
              <a:lstStyle/>
              <a:p>
                <a:r>
                  <a:rPr lang="en-US" sz="2400" b="1">
                    <a:latin typeface="Arial Unicode MS" pitchFamily="34" charset="-128"/>
                    <a:ea typeface="Arial Unicode MS" pitchFamily="34" charset="-128"/>
                    <a:cs typeface="Arial Unicode MS" pitchFamily="34" charset="-128"/>
                  </a:rPr>
                  <a:t>V2.1</a:t>
                </a:r>
              </a:p>
            </p:txBody>
          </p:sp>
          <p:sp>
            <p:nvSpPr>
              <p:cNvPr id="24590" name="Text Box 12"/>
              <p:cNvSpPr txBox="1">
                <a:spLocks noChangeArrowheads="1"/>
              </p:cNvSpPr>
              <p:nvPr/>
            </p:nvSpPr>
            <p:spPr bwMode="auto">
              <a:xfrm>
                <a:off x="4861" y="3380"/>
                <a:ext cx="515" cy="273"/>
              </a:xfrm>
              <a:prstGeom prst="rect">
                <a:avLst/>
              </a:prstGeom>
              <a:noFill/>
              <a:ln w="9525">
                <a:noFill/>
                <a:miter lim="800000"/>
                <a:headEnd/>
                <a:tailEnd type="none" w="lg" len="lg"/>
              </a:ln>
            </p:spPr>
            <p:txBody>
              <a:bodyPr wrap="none">
                <a:spAutoFit/>
              </a:bodyPr>
              <a:lstStyle/>
              <a:p>
                <a:r>
                  <a:rPr lang="en-US" sz="2400" b="1">
                    <a:latin typeface="Arial Unicode MS" pitchFamily="34" charset="-128"/>
                    <a:ea typeface="Arial Unicode MS" pitchFamily="34" charset="-128"/>
                    <a:cs typeface="Arial Unicode MS" pitchFamily="34" charset="-128"/>
                  </a:rPr>
                  <a:t>V2.2</a:t>
                </a:r>
              </a:p>
            </p:txBody>
          </p:sp>
          <p:sp>
            <p:nvSpPr>
              <p:cNvPr id="24591" name="Text Box 14"/>
              <p:cNvSpPr txBox="1">
                <a:spLocks noChangeArrowheads="1"/>
              </p:cNvSpPr>
              <p:nvPr/>
            </p:nvSpPr>
            <p:spPr bwMode="auto">
              <a:xfrm>
                <a:off x="4285" y="2582"/>
                <a:ext cx="515" cy="273"/>
              </a:xfrm>
              <a:prstGeom prst="rect">
                <a:avLst/>
              </a:prstGeom>
              <a:noFill/>
              <a:ln w="9525">
                <a:noFill/>
                <a:miter lim="800000"/>
                <a:headEnd/>
                <a:tailEnd type="none" w="lg" len="lg"/>
              </a:ln>
            </p:spPr>
            <p:txBody>
              <a:bodyPr wrap="none">
                <a:spAutoFit/>
              </a:bodyPr>
              <a:lstStyle/>
              <a:p>
                <a:r>
                  <a:rPr lang="en-US" sz="2400" b="1">
                    <a:latin typeface="Arial Unicode MS" pitchFamily="34" charset="-128"/>
                    <a:ea typeface="Arial Unicode MS" pitchFamily="34" charset="-128"/>
                    <a:cs typeface="Arial Unicode MS" pitchFamily="34" charset="-128"/>
                  </a:rPr>
                  <a:t>V1.2</a:t>
                </a:r>
              </a:p>
            </p:txBody>
          </p:sp>
          <p:sp>
            <p:nvSpPr>
              <p:cNvPr id="24592" name="Text Box 15"/>
              <p:cNvSpPr txBox="1">
                <a:spLocks noChangeArrowheads="1"/>
              </p:cNvSpPr>
              <p:nvPr/>
            </p:nvSpPr>
            <p:spPr bwMode="auto">
              <a:xfrm>
                <a:off x="4141" y="3390"/>
                <a:ext cx="515" cy="273"/>
              </a:xfrm>
              <a:prstGeom prst="rect">
                <a:avLst/>
              </a:prstGeom>
              <a:noFill/>
              <a:ln w="9525">
                <a:noFill/>
                <a:miter lim="800000"/>
                <a:headEnd/>
                <a:tailEnd type="none" w="lg" len="lg"/>
              </a:ln>
            </p:spPr>
            <p:txBody>
              <a:bodyPr wrap="none">
                <a:spAutoFit/>
              </a:bodyPr>
              <a:lstStyle/>
              <a:p>
                <a:r>
                  <a:rPr lang="en-US" sz="2400" b="1">
                    <a:latin typeface="Arial Unicode MS" pitchFamily="34" charset="-128"/>
                    <a:ea typeface="Arial Unicode MS" pitchFamily="34" charset="-128"/>
                    <a:cs typeface="Arial Unicode MS" pitchFamily="34" charset="-128"/>
                  </a:rPr>
                  <a:t>V1.3</a:t>
                </a:r>
              </a:p>
            </p:txBody>
          </p:sp>
          <p:cxnSp>
            <p:nvCxnSpPr>
              <p:cNvPr id="24593" name="AutoShape 16"/>
              <p:cNvCxnSpPr>
                <a:cxnSpLocks noChangeShapeType="1"/>
                <a:stCxn id="24586" idx="4"/>
                <a:endCxn id="24588" idx="0"/>
              </p:cNvCxnSpPr>
              <p:nvPr/>
            </p:nvCxnSpPr>
            <p:spPr bwMode="auto">
              <a:xfrm rot="5400000">
                <a:off x="4245" y="1621"/>
                <a:ext cx="384" cy="6"/>
              </a:xfrm>
              <a:prstGeom prst="straightConnector1">
                <a:avLst/>
              </a:prstGeom>
              <a:noFill/>
              <a:ln w="19050">
                <a:solidFill>
                  <a:schemeClr val="tx1"/>
                </a:solidFill>
                <a:round/>
                <a:headEnd/>
                <a:tailEnd type="stealth" w="lg" len="lg"/>
              </a:ln>
            </p:spPr>
          </p:cxnSp>
          <p:cxnSp>
            <p:nvCxnSpPr>
              <p:cNvPr id="24594" name="AutoShape 17"/>
              <p:cNvCxnSpPr>
                <a:cxnSpLocks noChangeShapeType="1"/>
                <a:stCxn id="24588" idx="2"/>
                <a:endCxn id="24591" idx="0"/>
              </p:cNvCxnSpPr>
              <p:nvPr/>
            </p:nvCxnSpPr>
            <p:spPr bwMode="auto">
              <a:xfrm rot="16200000" flipH="1">
                <a:off x="4242" y="2281"/>
                <a:ext cx="493" cy="109"/>
              </a:xfrm>
              <a:prstGeom prst="straightConnector1">
                <a:avLst/>
              </a:prstGeom>
              <a:noFill/>
              <a:ln w="19050">
                <a:solidFill>
                  <a:schemeClr val="tx1"/>
                </a:solidFill>
                <a:round/>
                <a:headEnd/>
                <a:tailEnd type="stealth" w="lg" len="lg"/>
              </a:ln>
            </p:spPr>
          </p:cxnSp>
          <p:cxnSp>
            <p:nvCxnSpPr>
              <p:cNvPr id="24595" name="AutoShape 18"/>
              <p:cNvCxnSpPr>
                <a:cxnSpLocks noChangeShapeType="1"/>
                <a:stCxn id="24591" idx="2"/>
                <a:endCxn id="24592" idx="0"/>
              </p:cNvCxnSpPr>
              <p:nvPr/>
            </p:nvCxnSpPr>
            <p:spPr bwMode="auto">
              <a:xfrm rot="5400000">
                <a:off x="4203" y="3050"/>
                <a:ext cx="535" cy="144"/>
              </a:xfrm>
              <a:prstGeom prst="straightConnector1">
                <a:avLst/>
              </a:prstGeom>
              <a:noFill/>
              <a:ln w="19050">
                <a:solidFill>
                  <a:schemeClr val="tx1"/>
                </a:solidFill>
                <a:round/>
                <a:headEnd/>
                <a:tailEnd type="stealth" w="lg" len="lg"/>
              </a:ln>
            </p:spPr>
          </p:cxnSp>
          <p:cxnSp>
            <p:nvCxnSpPr>
              <p:cNvPr id="24596" name="AutoShape 19"/>
              <p:cNvCxnSpPr>
                <a:cxnSpLocks noChangeShapeType="1"/>
                <a:stCxn id="24587" idx="4"/>
                <a:endCxn id="24589" idx="0"/>
              </p:cNvCxnSpPr>
              <p:nvPr/>
            </p:nvCxnSpPr>
            <p:spPr bwMode="auto">
              <a:xfrm rot="16200000" flipH="1">
                <a:off x="4923" y="1621"/>
                <a:ext cx="384" cy="7"/>
              </a:xfrm>
              <a:prstGeom prst="straightConnector1">
                <a:avLst/>
              </a:prstGeom>
              <a:noFill/>
              <a:ln w="19050">
                <a:solidFill>
                  <a:schemeClr val="tx1"/>
                </a:solidFill>
                <a:round/>
                <a:headEnd/>
                <a:tailEnd type="stealth" w="lg" len="lg"/>
              </a:ln>
            </p:spPr>
          </p:cxnSp>
          <p:cxnSp>
            <p:nvCxnSpPr>
              <p:cNvPr id="24597" name="AutoShape 20"/>
              <p:cNvCxnSpPr>
                <a:cxnSpLocks noChangeShapeType="1"/>
                <a:stCxn id="24589" idx="2"/>
                <a:endCxn id="24590" idx="0"/>
              </p:cNvCxnSpPr>
              <p:nvPr/>
            </p:nvCxnSpPr>
            <p:spPr bwMode="auto">
              <a:xfrm rot="5400000">
                <a:off x="4473" y="2734"/>
                <a:ext cx="1291" cy="1"/>
              </a:xfrm>
              <a:prstGeom prst="straightConnector1">
                <a:avLst/>
              </a:prstGeom>
              <a:noFill/>
              <a:ln w="19050">
                <a:solidFill>
                  <a:schemeClr val="tx1"/>
                </a:solidFill>
                <a:round/>
                <a:headEnd/>
                <a:tailEnd type="stealth" w="lg" len="lg"/>
              </a:ln>
            </p:spPr>
          </p:cxnSp>
          <p:sp>
            <p:nvSpPr>
              <p:cNvPr id="24598" name="Line 56"/>
              <p:cNvSpPr>
                <a:spLocks noChangeShapeType="1"/>
              </p:cNvSpPr>
              <p:nvPr/>
            </p:nvSpPr>
            <p:spPr bwMode="auto">
              <a:xfrm>
                <a:off x="5088" y="3813"/>
                <a:ext cx="0" cy="384"/>
              </a:xfrm>
              <a:prstGeom prst="line">
                <a:avLst/>
              </a:prstGeom>
              <a:noFill/>
              <a:ln w="19050">
                <a:solidFill>
                  <a:schemeClr val="tx1"/>
                </a:solidFill>
                <a:round/>
                <a:headEnd/>
                <a:tailEnd type="stealth" w="lg" len="lg"/>
              </a:ln>
            </p:spPr>
            <p:txBody>
              <a:bodyPr/>
              <a:lstStyle/>
              <a:p>
                <a:endParaRPr lang="en-US" sz="2000" b="1">
                  <a:latin typeface="Arial Unicode MS" pitchFamily="34" charset="-128"/>
                  <a:ea typeface="Arial Unicode MS" pitchFamily="34" charset="-128"/>
                  <a:cs typeface="Arial Unicode MS" pitchFamily="34" charset="-128"/>
                </a:endParaRPr>
              </a:p>
            </p:txBody>
          </p:sp>
          <p:sp>
            <p:nvSpPr>
              <p:cNvPr id="24599" name="Line 57"/>
              <p:cNvSpPr>
                <a:spLocks noChangeShapeType="1"/>
              </p:cNvSpPr>
              <p:nvPr/>
            </p:nvSpPr>
            <p:spPr bwMode="auto">
              <a:xfrm>
                <a:off x="4400" y="3821"/>
                <a:ext cx="0" cy="384"/>
              </a:xfrm>
              <a:prstGeom prst="line">
                <a:avLst/>
              </a:prstGeom>
              <a:noFill/>
              <a:ln w="19050">
                <a:solidFill>
                  <a:schemeClr val="tx1"/>
                </a:solidFill>
                <a:round/>
                <a:headEnd/>
                <a:tailEnd type="stealth" w="lg" len="lg"/>
              </a:ln>
            </p:spPr>
            <p:txBody>
              <a:bodyPr/>
              <a:lstStyle/>
              <a:p>
                <a:endParaRPr lang="en-US" sz="2000" b="1">
                  <a:latin typeface="Arial Unicode MS" pitchFamily="34" charset="-128"/>
                  <a:ea typeface="Arial Unicode MS" pitchFamily="34" charset="-128"/>
                  <a:cs typeface="Arial Unicode MS" pitchFamily="34" charset="-128"/>
                </a:endParaRPr>
              </a:p>
            </p:txBody>
          </p:sp>
        </p:grpSp>
      </p:grpSp>
      <p:sp>
        <p:nvSpPr>
          <p:cNvPr id="31" name="Slide Number Placeholder 30"/>
          <p:cNvSpPr>
            <a:spLocks noGrp="1"/>
          </p:cNvSpPr>
          <p:nvPr>
            <p:ph type="sldNum" sz="quarter" idx="4"/>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animEffect transition="in" filter="checkerboard(across)">
                                      <p:cBhvr>
                                        <p:cTn id="7" dur="500"/>
                                        <p:tgtEl>
                                          <p:spTgt spid="141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1316">
                                            <p:txEl>
                                              <p:pRg st="1" end="1"/>
                                            </p:txEl>
                                          </p:spTgt>
                                        </p:tgtEl>
                                        <p:attrNameLst>
                                          <p:attrName>style.visibility</p:attrName>
                                        </p:attrNameLst>
                                      </p:cBhvr>
                                      <p:to>
                                        <p:strVal val="visible"/>
                                      </p:to>
                                    </p:set>
                                    <p:animEffect transition="in" filter="checkerboard(across)">
                                      <p:cBhvr>
                                        <p:cTn id="12" dur="500"/>
                                        <p:tgtEl>
                                          <p:spTgt spid="141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41316">
                                            <p:txEl>
                                              <p:pRg st="2" end="2"/>
                                            </p:txEl>
                                          </p:spTgt>
                                        </p:tgtEl>
                                        <p:attrNameLst>
                                          <p:attrName>style.visibility</p:attrName>
                                        </p:attrNameLst>
                                      </p:cBhvr>
                                      <p:to>
                                        <p:strVal val="visible"/>
                                      </p:to>
                                    </p:set>
                                    <p:animEffect transition="in" filter="diamond(in)">
                                      <p:cBhvr>
                                        <p:cTn id="17" dur="2000"/>
                                        <p:tgtEl>
                                          <p:spTgt spid="141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41316">
                                            <p:txEl>
                                              <p:pRg st="3" end="3"/>
                                            </p:txEl>
                                          </p:spTgt>
                                        </p:tgtEl>
                                        <p:attrNameLst>
                                          <p:attrName>style.visibility</p:attrName>
                                        </p:attrNameLst>
                                      </p:cBhvr>
                                      <p:to>
                                        <p:strVal val="visible"/>
                                      </p:to>
                                    </p:set>
                                    <p:animEffect transition="in" filter="diamond(in)">
                                      <p:cBhvr>
                                        <p:cTn id="22" dur="2000"/>
                                        <p:tgtEl>
                                          <p:spTgt spid="141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solidFill>
                  <a:schemeClr val="tx1"/>
                </a:solidFill>
              </a:rPr>
              <a:t>CM:</a:t>
            </a:r>
            <a:r>
              <a:rPr lang="en-US" smtClean="0"/>
              <a:t> </a:t>
            </a:r>
            <a:r>
              <a:rPr lang="en-US" smtClean="0">
                <a:solidFill>
                  <a:srgbClr val="FF0000"/>
                </a:solidFill>
              </a:rPr>
              <a:t>2) Change control</a:t>
            </a:r>
            <a:endParaRPr lang="en-US">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0" y="4191000"/>
            <a:ext cx="9144000" cy="2438400"/>
          </a:xfrm>
          <a:prstGeom prst="rect">
            <a:avLst/>
          </a:prstGeom>
        </p:spPr>
        <p:txBody>
          <a:bodyPr>
            <a:normAutofit/>
          </a:bodyPr>
          <a:lstStyle/>
          <a:p>
            <a:pPr marL="514350" indent="-514350">
              <a:buFont typeface="+mj-lt"/>
              <a:buAutoNum type="arabicPeriod"/>
            </a:pPr>
            <a:r>
              <a:rPr lang="en-US" sz="2400" b="1">
                <a:solidFill>
                  <a:srgbClr val="0000CC"/>
                </a:solidFill>
              </a:rPr>
              <a:t>Change </a:t>
            </a:r>
            <a:r>
              <a:rPr lang="en-US" sz="2400" b="1" smtClean="0">
                <a:solidFill>
                  <a:srgbClr val="0000CC"/>
                </a:solidFill>
              </a:rPr>
              <a:t>Identification (elicitation &amp; representation)</a:t>
            </a:r>
            <a:endParaRPr lang="en-US" sz="2400" b="1">
              <a:solidFill>
                <a:srgbClr val="0000CC"/>
              </a:solidFill>
            </a:endParaRPr>
          </a:p>
          <a:p>
            <a:pPr marL="914400" lvl="1" indent="-514350"/>
            <a:r>
              <a:rPr lang="en-US" sz="2400" smtClean="0"/>
              <a:t>Giống như ứng xử với yêu cầu (RM,RD)</a:t>
            </a:r>
            <a:endParaRPr lang="en-US" sz="2400"/>
          </a:p>
          <a:p>
            <a:pPr marL="514350" indent="-514350">
              <a:buFont typeface="+mj-lt"/>
              <a:buAutoNum type="arabicPeriod"/>
            </a:pPr>
            <a:r>
              <a:rPr lang="en-US" sz="2400" b="1">
                <a:solidFill>
                  <a:srgbClr val="0000CC"/>
                </a:solidFill>
              </a:rPr>
              <a:t>Change </a:t>
            </a:r>
            <a:r>
              <a:rPr lang="en-US" sz="2400" b="1" smtClean="0">
                <a:solidFill>
                  <a:srgbClr val="0000CC"/>
                </a:solidFill>
              </a:rPr>
              <a:t>Analysis (impact &amp; priority) </a:t>
            </a:r>
            <a:r>
              <a:rPr lang="en-US" sz="2400" b="1" smtClean="0">
                <a:solidFill>
                  <a:srgbClr val="0000CC"/>
                </a:solidFill>
                <a:sym typeface="Wingdings" pitchFamily="2" charset="2"/>
              </a:rPr>
              <a:t> </a:t>
            </a:r>
            <a:r>
              <a:rPr lang="en-US" sz="2400" smtClean="0"/>
              <a:t>risks management</a:t>
            </a:r>
            <a:endParaRPr lang="en-US" sz="2400" b="1" smtClean="0">
              <a:solidFill>
                <a:srgbClr val="0000CC"/>
              </a:solidFill>
            </a:endParaRPr>
          </a:p>
          <a:p>
            <a:pPr marL="914400" lvl="1" indent="-514350"/>
            <a:r>
              <a:rPr lang="en-US" sz="2400" smtClean="0"/>
              <a:t>Phân tích phạm vi tác động &amp; xác định mức ưu tiên</a:t>
            </a:r>
          </a:p>
          <a:p>
            <a:pPr marL="514350" indent="-514350">
              <a:buFont typeface="+mj-lt"/>
              <a:buAutoNum type="arabicPeriod"/>
            </a:pPr>
            <a:r>
              <a:rPr lang="en-US" sz="2400" b="1" smtClean="0">
                <a:solidFill>
                  <a:srgbClr val="0000CC"/>
                </a:solidFill>
              </a:rPr>
              <a:t>Change </a:t>
            </a:r>
            <a:r>
              <a:rPr lang="en-US" sz="2400" b="1">
                <a:solidFill>
                  <a:srgbClr val="0000CC"/>
                </a:solidFill>
              </a:rPr>
              <a:t>Cost/Effort </a:t>
            </a:r>
            <a:r>
              <a:rPr lang="en-US" sz="2400" b="1" smtClean="0">
                <a:solidFill>
                  <a:srgbClr val="0000CC"/>
                </a:solidFill>
              </a:rPr>
              <a:t>Estimation </a:t>
            </a:r>
            <a:r>
              <a:rPr lang="en-US" sz="2400" smtClean="0"/>
              <a:t>(impact on resource)</a:t>
            </a:r>
            <a:endParaRPr lang="en-US" sz="2400"/>
          </a:p>
        </p:txBody>
      </p:sp>
      <p:pic>
        <p:nvPicPr>
          <p:cNvPr id="45058" name="Picture 2"/>
          <p:cNvPicPr>
            <a:picLocks noChangeAspect="1" noChangeArrowheads="1"/>
          </p:cNvPicPr>
          <p:nvPr/>
        </p:nvPicPr>
        <p:blipFill>
          <a:blip r:embed="rId2">
            <a:clrChange>
              <a:clrFrom>
                <a:srgbClr val="FFFFFF"/>
              </a:clrFrom>
              <a:clrTo>
                <a:srgbClr val="FFFFFF">
                  <a:alpha val="0"/>
                </a:srgbClr>
              </a:clrTo>
            </a:clrChange>
            <a:lum bright="-30000" contrast="40000"/>
          </a:blip>
          <a:srcRect/>
          <a:stretch>
            <a:fillRect/>
          </a:stretch>
        </p:blipFill>
        <p:spPr bwMode="auto">
          <a:xfrm>
            <a:off x="0" y="609600"/>
            <a:ext cx="8991600" cy="3505200"/>
          </a:xfrm>
          <a:prstGeom prst="rect">
            <a:avLst/>
          </a:prstGeom>
          <a:noFill/>
          <a:ln w="9525">
            <a:noFill/>
            <a:miter lim="800000"/>
            <a:headEnd/>
            <a:tailEnd/>
          </a:ln>
          <a:effectLst/>
        </p:spPr>
      </p:pic>
      <p:sp>
        <p:nvSpPr>
          <p:cNvPr id="6" name="Rectangle 5"/>
          <p:cNvSpPr/>
          <p:nvPr/>
        </p:nvSpPr>
        <p:spPr>
          <a:xfrm>
            <a:off x="914400" y="6400800"/>
            <a:ext cx="7620000" cy="400110"/>
          </a:xfrm>
          <a:prstGeom prst="rect">
            <a:avLst/>
          </a:prstGeom>
        </p:spPr>
        <p:txBody>
          <a:bodyPr wrap="square">
            <a:spAutoFit/>
          </a:bodyPr>
          <a:lstStyle/>
          <a:p>
            <a:r>
              <a:rPr lang="en-US" sz="2000">
                <a:solidFill>
                  <a:srgbClr val="FF0000"/>
                </a:solidFill>
              </a:rPr>
              <a:t>2017 A systematic review of requirements change management.pdf</a:t>
            </a:r>
          </a:p>
        </p:txBody>
      </p:sp>
      <p:sp>
        <p:nvSpPr>
          <p:cNvPr id="7" name="Slide Number Placeholder 6"/>
          <p:cNvSpPr>
            <a:spLocks noGrp="1"/>
          </p:cNvSpPr>
          <p:nvPr>
            <p:ph type="sldNum" sz="quarter" idx="4"/>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3400" y="533400"/>
            <a:ext cx="8077200" cy="6100465"/>
            <a:chOff x="533400" y="533400"/>
            <a:chExt cx="8077200" cy="6100465"/>
          </a:xfrm>
        </p:grpSpPr>
        <p:sp>
          <p:nvSpPr>
            <p:cNvPr id="6" name="Title 1"/>
            <p:cNvSpPr txBox="1">
              <a:spLocks/>
            </p:cNvSpPr>
            <p:nvPr/>
          </p:nvSpPr>
          <p:spPr>
            <a:xfrm>
              <a:off x="533400" y="533400"/>
              <a:ext cx="8077200" cy="1295400"/>
            </a:xfrm>
            <a:prstGeom prst="rect">
              <a:avLst/>
            </a:prstGeom>
            <a:noFill/>
            <a:ln>
              <a:noFill/>
            </a:ln>
          </p:spPr>
          <p:txBody>
            <a:bodyPr anchor="ctr" anchorCtr="0"/>
            <a:lstStyle>
              <a:lvl1pPr>
                <a:defRPr sz="3200" b="1" i="0" baseline="0">
                  <a:solidFill>
                    <a:schemeClr val="bg1"/>
                  </a:solidFill>
                  <a:latin typeface="Arial Unicode MS" pitchFamily="34" charset="-128"/>
                  <a:ea typeface="Arial Unicode MS" pitchFamily="34" charset="-128"/>
                  <a:cs typeface="Arial Unicode MS" pitchFamily="34" charset="-128"/>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Đảm bảo chất lượng phần mềm</a:t>
              </a:r>
              <a:br>
                <a:rPr kumimoji="0" lang="en-US" sz="4000" b="1"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br>
              <a:r>
                <a:rPr kumimoji="0" lang="en-US" sz="4000" b="1" i="0" u="none" strike="noStrike" kern="1200" cap="none" spc="0" normalizeH="0" baseline="0" noProof="0" smtClean="0">
                  <a:ln>
                    <a:noFill/>
                  </a:ln>
                  <a:solidFill>
                    <a:srgbClr val="FF0000"/>
                  </a:solidFill>
                  <a:effectLst/>
                  <a:uLnTx/>
                  <a:uFillTx/>
                  <a:latin typeface="Arial Unicode MS" pitchFamily="34" charset="-128"/>
                  <a:ea typeface="Arial Unicode MS" pitchFamily="34" charset="-128"/>
                  <a:cs typeface="Arial Unicode MS" pitchFamily="34" charset="-128"/>
                </a:rPr>
                <a:t>Software Quality Assurance</a:t>
              </a:r>
              <a:endParaRPr kumimoji="0" lang="en-US" sz="4000" b="1" i="0" u="none" strike="noStrike" kern="1200" cap="none" spc="0" normalizeH="0" baseline="0" noProof="0">
                <a:ln>
                  <a:noFill/>
                </a:ln>
                <a:solidFill>
                  <a:srgbClr val="FF0000"/>
                </a:solidFill>
                <a:effectLst/>
                <a:uLnTx/>
                <a:uFillTx/>
                <a:latin typeface="Arial Unicode MS" pitchFamily="34" charset="-128"/>
                <a:ea typeface="Arial Unicode MS" pitchFamily="34" charset="-128"/>
                <a:cs typeface="Arial Unicode MS" pitchFamily="34" charset="-128"/>
              </a:endParaRPr>
            </a:p>
          </p:txBody>
        </p:sp>
        <p:sp>
          <p:nvSpPr>
            <p:cNvPr id="7" name="Subtitle 2"/>
            <p:cNvSpPr txBox="1">
              <a:spLocks/>
            </p:cNvSpPr>
            <p:nvPr/>
          </p:nvSpPr>
          <p:spPr>
            <a:xfrm>
              <a:off x="533400" y="4191000"/>
              <a:ext cx="8001000" cy="1905000"/>
            </a:xfrm>
            <a:prstGeom prst="rect">
              <a:avLst/>
            </a:prstGeom>
          </p:spPr>
          <p:txBody>
            <a:bodyPr vert="horz" lIns="91440" tIns="45720" rIns="91440" bIns="45720" rtlCol="0" anchor="ctr">
              <a:noAutofit/>
            </a:bodyPr>
            <a:lstStyle>
              <a:lvl1pPr marL="0" indent="0" algn="l">
                <a:buNone/>
                <a:defRPr sz="2800" baseline="0">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Nguyễn Anh Hào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Khoa CNTT2, Học viện Công Nghệ BCVT Tp.HCM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nahao@ptithcm.edu.vn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0913609730</a:t>
              </a:r>
            </a:p>
          </p:txBody>
        </p:sp>
        <p:sp>
          <p:nvSpPr>
            <p:cNvPr id="8" name="TextBox 7"/>
            <p:cNvSpPr txBox="1"/>
            <p:nvPr/>
          </p:nvSpPr>
          <p:spPr>
            <a:xfrm>
              <a:off x="3581400" y="1905000"/>
              <a:ext cx="1518364" cy="584775"/>
            </a:xfrm>
            <a:prstGeom prst="rect">
              <a:avLst/>
            </a:prstGeom>
            <a:noFill/>
          </p:spPr>
          <p:txBody>
            <a:bodyPr wrap="none" rtlCol="0">
              <a:spAutoFit/>
            </a:bodyPr>
            <a:lstStyle/>
            <a:p>
              <a:r>
                <a:rPr lang="en-US" sz="3200" smtClean="0">
                  <a:latin typeface="Arial Unicode MS" pitchFamily="34" charset="-128"/>
                  <a:ea typeface="Arial Unicode MS" pitchFamily="34" charset="-128"/>
                  <a:cs typeface="Arial Unicode MS" pitchFamily="34" charset="-128"/>
                  <a:sym typeface="Wingdings"/>
                </a:rPr>
                <a:t>  </a:t>
              </a:r>
              <a:endParaRPr lang="en-US" sz="3200">
                <a:latin typeface="Arial Unicode MS" pitchFamily="34" charset="-128"/>
                <a:ea typeface="Arial Unicode MS" pitchFamily="34" charset="-128"/>
                <a:cs typeface="Arial Unicode MS" pitchFamily="34" charset="-128"/>
              </a:endParaRPr>
            </a:p>
          </p:txBody>
        </p:sp>
        <p:sp>
          <p:nvSpPr>
            <p:cNvPr id="9" name="Rectangle 8"/>
            <p:cNvSpPr/>
            <p:nvPr/>
          </p:nvSpPr>
          <p:spPr>
            <a:xfrm>
              <a:off x="2895600" y="6172200"/>
              <a:ext cx="3471143" cy="461665"/>
            </a:xfrm>
            <a:prstGeom prst="rect">
              <a:avLst/>
            </a:prstGeom>
          </p:spPr>
          <p:txBody>
            <a:bodyPr wrap="none">
              <a:spAutoFit/>
            </a:bodyPr>
            <a:lstStyle/>
            <a:p>
              <a:pPr algn="ctr"/>
              <a:r>
                <a:rPr lang="en-US" sz="2400" smtClean="0">
                  <a:latin typeface="Tahoma" pitchFamily="34" charset="0"/>
                  <a:ea typeface="Tahoma" pitchFamily="34" charset="0"/>
                  <a:cs typeface="Tahoma" pitchFamily="34" charset="0"/>
                </a:rPr>
                <a:t>Tài liệu môn học – 2019</a:t>
              </a:r>
              <a:endParaRPr lang="en-US" sz="2400">
                <a:latin typeface="Tahoma" pitchFamily="34" charset="0"/>
                <a:ea typeface="Tahoma" pitchFamily="34" charset="0"/>
                <a:cs typeface="Tahoma" pitchFamily="34" charset="0"/>
              </a:endParaRPr>
            </a:p>
          </p:txBody>
        </p:sp>
        <p:sp>
          <p:nvSpPr>
            <p:cNvPr id="10" name="Rectangle 9"/>
            <p:cNvSpPr/>
            <p:nvPr/>
          </p:nvSpPr>
          <p:spPr>
            <a:xfrm>
              <a:off x="533400" y="2734270"/>
              <a:ext cx="8077200" cy="923330"/>
            </a:xfrm>
            <a:prstGeom prst="rect">
              <a:avLst/>
            </a:prstGeom>
            <a:noFill/>
          </p:spPr>
          <p:txBody>
            <a:bodyPr wrap="square" lIns="91440" tIns="45720" rIns="91440" bIns="45720">
              <a:spAutoFit/>
            </a:bodyPr>
            <a:lstStyle/>
            <a:p>
              <a:pPr algn="ctr"/>
              <a:r>
                <a:rPr lang="en-US" sz="5400" b="1" smtClean="0">
                  <a:ln w="17780" cmpd="sng">
                    <a:solidFill>
                      <a:srgbClr val="FFFFFF"/>
                    </a:solidFill>
                    <a:prstDash val="solid"/>
                    <a:miter lim="800000"/>
                  </a:ln>
                  <a:solidFill>
                    <a:srgbClr val="996633"/>
                  </a:solidFill>
                  <a:effectLst>
                    <a:outerShdw blurRad="50800" algn="tl" rotWithShape="0">
                      <a:srgbClr val="000000"/>
                    </a:outerShdw>
                  </a:effectLst>
                </a:rPr>
                <a:t>6.Evolution</a:t>
              </a:r>
              <a:endParaRPr lang="en-US" sz="5400" b="1" cap="none" spc="0">
                <a:ln w="17780" cmpd="sng">
                  <a:solidFill>
                    <a:srgbClr val="FFFFFF"/>
                  </a:solidFill>
                  <a:prstDash val="solid"/>
                  <a:miter lim="800000"/>
                </a:ln>
                <a:solidFill>
                  <a:srgbClr val="996633"/>
                </a:solidFill>
                <a:effectLst>
                  <a:outerShdw blurRad="50800" algn="tl" rotWithShape="0">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solidFill>
                  <a:srgbClr val="FF0000"/>
                </a:solidFill>
              </a:rPr>
              <a:t>Change </a:t>
            </a:r>
            <a:r>
              <a:rPr lang="en-US">
                <a:solidFill>
                  <a:srgbClr val="FF0000"/>
                </a:solidFill>
              </a:rPr>
              <a:t>control</a:t>
            </a:r>
            <a:r>
              <a:rPr lang="en-US"/>
              <a:t>: </a:t>
            </a:r>
            <a:r>
              <a:rPr lang="en-US">
                <a:solidFill>
                  <a:srgbClr val="006600"/>
                </a:solidFill>
              </a:rPr>
              <a:t>Impact </a:t>
            </a:r>
            <a:r>
              <a:rPr lang="en-US" smtClean="0">
                <a:solidFill>
                  <a:srgbClr val="006600"/>
                </a:solidFill>
              </a:rPr>
              <a:t>analysis</a:t>
            </a:r>
            <a:endParaRPr lang="en-US">
              <a:solidFill>
                <a:srgbClr val="006600"/>
              </a:solidFill>
            </a:endParaRPr>
          </a:p>
        </p:txBody>
      </p:sp>
      <p:sp>
        <p:nvSpPr>
          <p:cNvPr id="3" name="Content Placeholder 2"/>
          <p:cNvSpPr>
            <a:spLocks noGrp="1"/>
          </p:cNvSpPr>
          <p:nvPr>
            <p:ph idx="4294967295"/>
          </p:nvPr>
        </p:nvSpPr>
        <p:spPr>
          <a:xfrm>
            <a:off x="0" y="5029200"/>
            <a:ext cx="9144000" cy="1676400"/>
          </a:xfrm>
          <a:prstGeom prst="rect">
            <a:avLst/>
          </a:prstGeom>
        </p:spPr>
        <p:txBody>
          <a:bodyPr>
            <a:normAutofit/>
          </a:bodyPr>
          <a:lstStyle/>
          <a:p>
            <a:r>
              <a:rPr lang="en-US" sz="2400"/>
              <a:t>Phân tích (</a:t>
            </a:r>
            <a:r>
              <a:rPr lang="en-US" sz="2400" u="sng"/>
              <a:t>đệ quy</a:t>
            </a:r>
            <a:r>
              <a:rPr lang="en-US" sz="2400"/>
              <a:t>) các thay đổi trên các đối tượng </a:t>
            </a:r>
            <a:r>
              <a:rPr lang="en-US" sz="2400">
                <a:solidFill>
                  <a:srgbClr val="FF0000"/>
                </a:solidFill>
                <a:effectLst>
                  <a:outerShdw blurRad="38100" dist="38100" dir="2700000" algn="tl">
                    <a:srgbClr val="000000">
                      <a:alpha val="43137"/>
                    </a:srgbClr>
                  </a:outerShdw>
                </a:effectLst>
              </a:rPr>
              <a:t>trong ấn phẩm có thay đổi</a:t>
            </a:r>
            <a:r>
              <a:rPr lang="en-US" sz="2400"/>
              <a:t> và các </a:t>
            </a:r>
            <a:r>
              <a:rPr lang="en-US" sz="2400" smtClean="0">
                <a:solidFill>
                  <a:srgbClr val="FF0000"/>
                </a:solidFill>
                <a:effectLst>
                  <a:outerShdw blurRad="38100" dist="38100" dir="2700000" algn="tl">
                    <a:srgbClr val="000000">
                      <a:alpha val="43137"/>
                    </a:srgbClr>
                  </a:outerShdw>
                </a:effectLst>
              </a:rPr>
              <a:t>ấn phẩm có </a:t>
            </a:r>
            <a:r>
              <a:rPr lang="en-US" sz="2400">
                <a:solidFill>
                  <a:srgbClr val="FF0000"/>
                </a:solidFill>
                <a:effectLst>
                  <a:outerShdw blurRad="38100" dist="38100" dir="2700000" algn="tl">
                    <a:srgbClr val="000000">
                      <a:alpha val="43137"/>
                    </a:srgbClr>
                  </a:outerShdw>
                </a:effectLst>
              </a:rPr>
              <a:t>liên quan</a:t>
            </a:r>
            <a:r>
              <a:rPr lang="en-US" sz="2400"/>
              <a:t>, </a:t>
            </a:r>
            <a:r>
              <a:rPr lang="en-US" sz="2400" smtClean="0"/>
              <a:t>để xác định phạm vi sẽ bị thay đổi theo.</a:t>
            </a:r>
          </a:p>
          <a:p>
            <a:pPr lvl="1"/>
            <a:r>
              <a:rPr lang="en-US" sz="2200" smtClean="0"/>
              <a:t>Mức độ thay đổi: đối chiếu với </a:t>
            </a:r>
            <a:r>
              <a:rPr lang="en-US" sz="2200" u="sng"/>
              <a:t>requirements </a:t>
            </a:r>
            <a:r>
              <a:rPr lang="en-US" sz="2200" u="sng" smtClean="0"/>
              <a:t>baseline</a:t>
            </a:r>
            <a:endParaRPr lang="en-US" sz="2200"/>
          </a:p>
        </p:txBody>
      </p:sp>
      <p:grpSp>
        <p:nvGrpSpPr>
          <p:cNvPr id="77" name="Group 76"/>
          <p:cNvGrpSpPr/>
          <p:nvPr/>
        </p:nvGrpSpPr>
        <p:grpSpPr>
          <a:xfrm>
            <a:off x="609600" y="762000"/>
            <a:ext cx="8305801" cy="4191000"/>
            <a:chOff x="609600" y="914400"/>
            <a:chExt cx="8305801" cy="4191000"/>
          </a:xfrm>
        </p:grpSpPr>
        <p:sp>
          <p:nvSpPr>
            <p:cNvPr id="70" name="Freeform 69"/>
            <p:cNvSpPr/>
            <p:nvPr/>
          </p:nvSpPr>
          <p:spPr>
            <a:xfrm>
              <a:off x="5779655" y="2440710"/>
              <a:ext cx="1246909" cy="2526144"/>
            </a:xfrm>
            <a:custGeom>
              <a:avLst/>
              <a:gdLst>
                <a:gd name="connsiteX0" fmla="*/ 288636 w 1246909"/>
                <a:gd name="connsiteY0" fmla="*/ 136235 h 2526144"/>
                <a:gd name="connsiteX1" fmla="*/ 66963 w 1246909"/>
                <a:gd name="connsiteY1" fmla="*/ 385617 h 2526144"/>
                <a:gd name="connsiteX2" fmla="*/ 53109 w 1246909"/>
                <a:gd name="connsiteY2" fmla="*/ 745835 h 2526144"/>
                <a:gd name="connsiteX3" fmla="*/ 385618 w 1246909"/>
                <a:gd name="connsiteY3" fmla="*/ 2242126 h 2526144"/>
                <a:gd name="connsiteX4" fmla="*/ 925945 w 1246909"/>
                <a:gd name="connsiteY4" fmla="*/ 2449945 h 2526144"/>
                <a:gd name="connsiteX5" fmla="*/ 1244600 w 1246909"/>
                <a:gd name="connsiteY5" fmla="*/ 2034308 h 2526144"/>
                <a:gd name="connsiteX6" fmla="*/ 912090 w 1246909"/>
                <a:gd name="connsiteY6" fmla="*/ 316345 h 2526144"/>
                <a:gd name="connsiteX7" fmla="*/ 288636 w 1246909"/>
                <a:gd name="connsiteY7" fmla="*/ 136235 h 252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909" h="2526144">
                  <a:moveTo>
                    <a:pt x="288636" y="136235"/>
                  </a:moveTo>
                  <a:cubicBezTo>
                    <a:pt x="147782" y="147780"/>
                    <a:pt x="106217" y="284017"/>
                    <a:pt x="66963" y="385617"/>
                  </a:cubicBezTo>
                  <a:cubicBezTo>
                    <a:pt x="27709" y="487217"/>
                    <a:pt x="0" y="436417"/>
                    <a:pt x="53109" y="745835"/>
                  </a:cubicBezTo>
                  <a:cubicBezTo>
                    <a:pt x="106218" y="1055253"/>
                    <a:pt x="240145" y="1958108"/>
                    <a:pt x="385618" y="2242126"/>
                  </a:cubicBezTo>
                  <a:cubicBezTo>
                    <a:pt x="531091" y="2526144"/>
                    <a:pt x="782781" y="2484581"/>
                    <a:pt x="925945" y="2449945"/>
                  </a:cubicBezTo>
                  <a:cubicBezTo>
                    <a:pt x="1069109" y="2415309"/>
                    <a:pt x="1246909" y="2389908"/>
                    <a:pt x="1244600" y="2034308"/>
                  </a:cubicBezTo>
                  <a:cubicBezTo>
                    <a:pt x="1242291" y="1678708"/>
                    <a:pt x="1076035" y="632690"/>
                    <a:pt x="912090" y="316345"/>
                  </a:cubicBezTo>
                  <a:cubicBezTo>
                    <a:pt x="748145" y="0"/>
                    <a:pt x="429490" y="124690"/>
                    <a:pt x="288636" y="136235"/>
                  </a:cubicBezTo>
                  <a:close/>
                </a:path>
              </a:pathLst>
            </a:custGeom>
            <a:solidFill>
              <a:srgbClr val="FF0066">
                <a:alpha val="23922"/>
              </a:srgbClr>
            </a:solid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609600" y="914400"/>
              <a:ext cx="2767943" cy="4191000"/>
              <a:chOff x="1423057" y="838200"/>
              <a:chExt cx="2767943" cy="4191000"/>
            </a:xfrm>
          </p:grpSpPr>
          <p:sp>
            <p:nvSpPr>
              <p:cNvPr id="7" name="Oval 6"/>
              <p:cNvSpPr/>
              <p:nvPr/>
            </p:nvSpPr>
            <p:spPr>
              <a:xfrm>
                <a:off x="2438400" y="838200"/>
                <a:ext cx="1676400" cy="99060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438400" y="2438400"/>
                <a:ext cx="1676400" cy="99060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70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52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48000" y="2971800"/>
                <a:ext cx="152400" cy="152400"/>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33800" y="2971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14600" y="4038600"/>
                <a:ext cx="1676400" cy="99060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194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528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24200" y="457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57600" y="457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100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423057" y="3276600"/>
                <a:ext cx="895438" cy="461665"/>
              </a:xfrm>
              <a:prstGeom prst="rect">
                <a:avLst/>
              </a:prstGeom>
              <a:noFill/>
            </p:spPr>
            <p:txBody>
              <a:bodyPr wrap="none" rtlCol="0">
                <a:spAutoFit/>
              </a:bodyPr>
              <a:lstStyle/>
              <a:p>
                <a:r>
                  <a:rPr lang="en-US" sz="2400" u="sng"/>
                  <a:t>cause</a:t>
                </a:r>
              </a:p>
            </p:txBody>
          </p:sp>
          <p:cxnSp>
            <p:nvCxnSpPr>
              <p:cNvPr id="25" name="Straight Arrow Connector 24"/>
              <p:cNvCxnSpPr>
                <a:stCxn id="23" idx="3"/>
                <a:endCxn id="13" idx="2"/>
              </p:cNvCxnSpPr>
              <p:nvPr/>
            </p:nvCxnSpPr>
            <p:spPr>
              <a:xfrm flipV="1">
                <a:off x="2318495" y="3048000"/>
                <a:ext cx="729505" cy="459433"/>
              </a:xfrm>
              <a:prstGeom prst="straightConnector1">
                <a:avLst/>
              </a:prstGeom>
              <a:ln w="28575">
                <a:solidFill>
                  <a:srgbClr val="FF5050"/>
                </a:solidFill>
                <a:tailEnd type="arrow"/>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p:cNvCxnSpPr>
              <a:stCxn id="11" idx="4"/>
              <a:endCxn id="15" idx="0"/>
            </p:cNvCxnSpPr>
            <p:nvPr/>
          </p:nvCxnSpPr>
          <p:spPr>
            <a:xfrm rot="16200000" flipH="1">
              <a:off x="1282043" y="3619500"/>
              <a:ext cx="1447800" cy="1524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3" idx="4"/>
              <a:endCxn id="17" idx="0"/>
            </p:cNvCxnSpPr>
            <p:nvPr/>
          </p:nvCxnSpPr>
          <p:spPr>
            <a:xfrm rot="16200000" flipH="1">
              <a:off x="1624943" y="3886200"/>
              <a:ext cx="1447800" cy="762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3" idx="4"/>
              <a:endCxn id="16" idx="0"/>
            </p:cNvCxnSpPr>
            <p:nvPr/>
          </p:nvCxnSpPr>
          <p:spPr>
            <a:xfrm rot="16200000" flipH="1">
              <a:off x="1853543" y="3657600"/>
              <a:ext cx="1219200" cy="3048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12" idx="4"/>
              <a:endCxn id="18" idx="0"/>
            </p:cNvCxnSpPr>
            <p:nvPr/>
          </p:nvCxnSpPr>
          <p:spPr>
            <a:xfrm rot="16200000" flipH="1">
              <a:off x="1929743" y="3657600"/>
              <a:ext cx="1676400" cy="3048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4" idx="4"/>
              <a:endCxn id="19" idx="0"/>
            </p:cNvCxnSpPr>
            <p:nvPr/>
          </p:nvCxnSpPr>
          <p:spPr>
            <a:xfrm rot="16200000" flipH="1">
              <a:off x="2425043" y="3771900"/>
              <a:ext cx="1219200" cy="762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 idx="4"/>
              <a:endCxn id="11" idx="0"/>
            </p:cNvCxnSpPr>
            <p:nvPr/>
          </p:nvCxnSpPr>
          <p:spPr>
            <a:xfrm rot="5400000">
              <a:off x="1434443" y="2019300"/>
              <a:ext cx="1295400" cy="3048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 idx="4"/>
              <a:endCxn id="13" idx="0"/>
            </p:cNvCxnSpPr>
            <p:nvPr/>
          </p:nvCxnSpPr>
          <p:spPr>
            <a:xfrm rot="16200000" flipH="1">
              <a:off x="1510643" y="2247900"/>
              <a:ext cx="1524000" cy="762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 idx="4"/>
              <a:endCxn id="12" idx="0"/>
            </p:cNvCxnSpPr>
            <p:nvPr/>
          </p:nvCxnSpPr>
          <p:spPr>
            <a:xfrm rot="5400000">
              <a:off x="2044043" y="2095500"/>
              <a:ext cx="1295400" cy="1524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 idx="4"/>
              <a:endCxn id="14" idx="0"/>
            </p:cNvCxnSpPr>
            <p:nvPr/>
          </p:nvCxnSpPr>
          <p:spPr>
            <a:xfrm rot="16200000" flipH="1">
              <a:off x="2120243" y="2171700"/>
              <a:ext cx="1524000" cy="2286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867400" y="914400"/>
              <a:ext cx="1676400" cy="99060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00800" y="1371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137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867400" y="2514600"/>
              <a:ext cx="1676400" cy="99060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96000" y="2819400"/>
              <a:ext cx="152400" cy="152400"/>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7818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477000" y="3048000"/>
              <a:ext cx="152400" cy="152400"/>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628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943600" y="4114800"/>
              <a:ext cx="1676400" cy="99060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248400" y="4419600"/>
              <a:ext cx="152400" cy="152400"/>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781800" y="4419600"/>
              <a:ext cx="152400" cy="152400"/>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553200" y="4648200"/>
              <a:ext cx="152400" cy="152400"/>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0866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239000" y="4419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39" idx="4"/>
              <a:endCxn id="43" idx="1"/>
            </p:cNvCxnSpPr>
            <p:nvPr/>
          </p:nvCxnSpPr>
          <p:spPr>
            <a:xfrm rot="16200000" flipH="1">
              <a:off x="6057900" y="3695700"/>
              <a:ext cx="1241518" cy="250918"/>
            </a:xfrm>
            <a:prstGeom prst="straightConnector1">
              <a:avLst/>
            </a:prstGeom>
            <a:ln w="28575">
              <a:solidFill>
                <a:srgbClr val="FF505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7" idx="4"/>
              <a:endCxn id="42" idx="1"/>
            </p:cNvCxnSpPr>
            <p:nvPr/>
          </p:nvCxnSpPr>
          <p:spPr>
            <a:xfrm rot="16200000" flipH="1">
              <a:off x="5486400" y="3657600"/>
              <a:ext cx="1470118" cy="98518"/>
            </a:xfrm>
            <a:prstGeom prst="straightConnector1">
              <a:avLst/>
            </a:prstGeom>
            <a:ln w="28575">
              <a:solidFill>
                <a:srgbClr val="FF505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9" idx="4"/>
              <a:endCxn id="44" idx="0"/>
            </p:cNvCxnSpPr>
            <p:nvPr/>
          </p:nvCxnSpPr>
          <p:spPr>
            <a:xfrm rot="16200000" flipH="1">
              <a:off x="5867400" y="3886200"/>
              <a:ext cx="1447800" cy="76200"/>
            </a:xfrm>
            <a:prstGeom prst="straightConnector1">
              <a:avLst/>
            </a:prstGeom>
            <a:ln w="28575">
              <a:solidFill>
                <a:srgbClr val="FF5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8" idx="4"/>
              <a:endCxn id="45" idx="0"/>
            </p:cNvCxnSpPr>
            <p:nvPr/>
          </p:nvCxnSpPr>
          <p:spPr>
            <a:xfrm rot="16200000" flipH="1">
              <a:off x="6172200" y="3657600"/>
              <a:ext cx="1676400" cy="3048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0" idx="4"/>
              <a:endCxn id="46" idx="0"/>
            </p:cNvCxnSpPr>
            <p:nvPr/>
          </p:nvCxnSpPr>
          <p:spPr>
            <a:xfrm rot="16200000" flipH="1">
              <a:off x="6667500" y="3771900"/>
              <a:ext cx="1219200" cy="762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34" idx="4"/>
              <a:endCxn id="37" idx="0"/>
            </p:cNvCxnSpPr>
            <p:nvPr/>
          </p:nvCxnSpPr>
          <p:spPr>
            <a:xfrm rot="5400000">
              <a:off x="5676900" y="2019300"/>
              <a:ext cx="1295400" cy="304800"/>
            </a:xfrm>
            <a:prstGeom prst="straightConnector1">
              <a:avLst/>
            </a:prstGeom>
            <a:ln w="28575">
              <a:solidFill>
                <a:srgbClr val="FF5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34" idx="4"/>
              <a:endCxn id="39" idx="0"/>
            </p:cNvCxnSpPr>
            <p:nvPr/>
          </p:nvCxnSpPr>
          <p:spPr>
            <a:xfrm rot="16200000" flipH="1">
              <a:off x="5753100" y="2247900"/>
              <a:ext cx="1524000" cy="76200"/>
            </a:xfrm>
            <a:prstGeom prst="straightConnector1">
              <a:avLst/>
            </a:prstGeom>
            <a:ln w="28575">
              <a:solidFill>
                <a:srgbClr val="FF5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35" idx="4"/>
              <a:endCxn id="38" idx="0"/>
            </p:cNvCxnSpPr>
            <p:nvPr/>
          </p:nvCxnSpPr>
          <p:spPr>
            <a:xfrm rot="5400000">
              <a:off x="6286500" y="2095500"/>
              <a:ext cx="1295400" cy="1524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35" idx="4"/>
              <a:endCxn id="40" idx="0"/>
            </p:cNvCxnSpPr>
            <p:nvPr/>
          </p:nvCxnSpPr>
          <p:spPr>
            <a:xfrm rot="16200000" flipH="1">
              <a:off x="6362700" y="2171700"/>
              <a:ext cx="1524000" cy="22860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39" idx="1"/>
              <a:endCxn id="37" idx="5"/>
            </p:cNvCxnSpPr>
            <p:nvPr/>
          </p:nvCxnSpPr>
          <p:spPr>
            <a:xfrm rot="16200000" flipV="1">
              <a:off x="6302282" y="2873282"/>
              <a:ext cx="120836" cy="27323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0" name="Right Arrow 139"/>
            <p:cNvSpPr/>
            <p:nvPr/>
          </p:nvSpPr>
          <p:spPr>
            <a:xfrm>
              <a:off x="3429000" y="2667000"/>
              <a:ext cx="2362200" cy="685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CC"/>
                  </a:solidFill>
                </a:rPr>
                <a:t>impact analysis</a:t>
              </a:r>
            </a:p>
          </p:txBody>
        </p:sp>
        <p:sp>
          <p:nvSpPr>
            <p:cNvPr id="141" name="TextBox 140"/>
            <p:cNvSpPr txBox="1"/>
            <p:nvPr/>
          </p:nvSpPr>
          <p:spPr>
            <a:xfrm>
              <a:off x="4495800" y="1752600"/>
              <a:ext cx="1888209" cy="707886"/>
            </a:xfrm>
            <a:prstGeom prst="rect">
              <a:avLst/>
            </a:prstGeom>
            <a:noFill/>
          </p:spPr>
          <p:txBody>
            <a:bodyPr wrap="none" rtlCol="0">
              <a:spAutoFit/>
            </a:bodyPr>
            <a:lstStyle/>
            <a:p>
              <a:r>
                <a:rPr lang="en-US" sz="2000"/>
                <a:t>Backward traces</a:t>
              </a:r>
            </a:p>
            <a:p>
              <a:r>
                <a:rPr lang="en-US" sz="2000"/>
                <a:t>(derived from)</a:t>
              </a:r>
            </a:p>
          </p:txBody>
        </p:sp>
        <p:sp>
          <p:nvSpPr>
            <p:cNvPr id="142" name="TextBox 141"/>
            <p:cNvSpPr txBox="1"/>
            <p:nvPr/>
          </p:nvSpPr>
          <p:spPr>
            <a:xfrm>
              <a:off x="4386031" y="3505200"/>
              <a:ext cx="1862369" cy="707886"/>
            </a:xfrm>
            <a:prstGeom prst="rect">
              <a:avLst/>
            </a:prstGeom>
            <a:noFill/>
          </p:spPr>
          <p:txBody>
            <a:bodyPr wrap="none" rtlCol="0">
              <a:spAutoFit/>
            </a:bodyPr>
            <a:lstStyle/>
            <a:p>
              <a:r>
                <a:rPr lang="en-US" sz="2000"/>
                <a:t>Foreward traces</a:t>
              </a:r>
            </a:p>
            <a:p>
              <a:r>
                <a:rPr lang="en-US" sz="2000"/>
                <a:t>(impact on)</a:t>
              </a:r>
            </a:p>
          </p:txBody>
        </p:sp>
        <p:sp>
          <p:nvSpPr>
            <p:cNvPr id="143" name="TextBox 142"/>
            <p:cNvSpPr txBox="1"/>
            <p:nvPr/>
          </p:nvSpPr>
          <p:spPr>
            <a:xfrm>
              <a:off x="7239000" y="1828800"/>
              <a:ext cx="1467068" cy="707886"/>
            </a:xfrm>
            <a:prstGeom prst="rect">
              <a:avLst/>
            </a:prstGeom>
            <a:noFill/>
          </p:spPr>
          <p:txBody>
            <a:bodyPr wrap="none" rtlCol="0">
              <a:spAutoFit/>
            </a:bodyPr>
            <a:lstStyle/>
            <a:p>
              <a:r>
                <a:rPr lang="en-US" sz="2000"/>
                <a:t>Internal </a:t>
              </a:r>
            </a:p>
            <a:p>
              <a:r>
                <a:rPr lang="en-US" sz="2000"/>
                <a:t>dependency</a:t>
              </a:r>
            </a:p>
          </p:txBody>
        </p:sp>
        <p:cxnSp>
          <p:nvCxnSpPr>
            <p:cNvPr id="145" name="Straight Arrow Connector 144"/>
            <p:cNvCxnSpPr>
              <a:stCxn id="143" idx="1"/>
            </p:cNvCxnSpPr>
            <p:nvPr/>
          </p:nvCxnSpPr>
          <p:spPr>
            <a:xfrm rot="10800000" flipV="1">
              <a:off x="6400800" y="2182742"/>
              <a:ext cx="838200" cy="71285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733800" y="990600"/>
              <a:ext cx="1739900" cy="461665"/>
            </a:xfrm>
            <a:prstGeom prst="rect">
              <a:avLst/>
            </a:prstGeom>
            <a:noFill/>
          </p:spPr>
          <p:txBody>
            <a:bodyPr wrap="none" rtlCol="0">
              <a:spAutoFit/>
            </a:bodyPr>
            <a:lstStyle/>
            <a:p>
              <a:r>
                <a:rPr lang="en-US" sz="2400"/>
                <a:t>Upper levels</a:t>
              </a:r>
            </a:p>
          </p:txBody>
        </p:sp>
        <p:sp>
          <p:nvSpPr>
            <p:cNvPr id="147" name="TextBox 146"/>
            <p:cNvSpPr txBox="1"/>
            <p:nvPr/>
          </p:nvSpPr>
          <p:spPr>
            <a:xfrm>
              <a:off x="3886200" y="4191000"/>
              <a:ext cx="1726370" cy="461665"/>
            </a:xfrm>
            <a:prstGeom prst="rect">
              <a:avLst/>
            </a:prstGeom>
            <a:noFill/>
          </p:spPr>
          <p:txBody>
            <a:bodyPr wrap="none" rtlCol="0">
              <a:spAutoFit/>
            </a:bodyPr>
            <a:lstStyle/>
            <a:p>
              <a:r>
                <a:rPr lang="en-US" sz="2400"/>
                <a:t>Lower levels</a:t>
              </a:r>
            </a:p>
          </p:txBody>
        </p:sp>
        <p:cxnSp>
          <p:nvCxnSpPr>
            <p:cNvPr id="149" name="Straight Connector 148"/>
            <p:cNvCxnSpPr>
              <a:stCxn id="7" idx="6"/>
              <a:endCxn id="33" idx="2"/>
            </p:cNvCxnSpPr>
            <p:nvPr/>
          </p:nvCxnSpPr>
          <p:spPr>
            <a:xfrm>
              <a:off x="3301343" y="1409700"/>
              <a:ext cx="2566057" cy="158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6" idx="6"/>
              <a:endCxn id="41" idx="2"/>
            </p:cNvCxnSpPr>
            <p:nvPr/>
          </p:nvCxnSpPr>
          <p:spPr>
            <a:xfrm>
              <a:off x="3377543" y="4610100"/>
              <a:ext cx="2566057" cy="158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7467601" y="3429000"/>
              <a:ext cx="1447800" cy="707886"/>
            </a:xfrm>
            <a:prstGeom prst="rect">
              <a:avLst/>
            </a:prstGeom>
            <a:noFill/>
          </p:spPr>
          <p:txBody>
            <a:bodyPr wrap="square" rtlCol="0">
              <a:spAutoFit/>
            </a:bodyPr>
            <a:lstStyle/>
            <a:p>
              <a:r>
                <a:rPr lang="en-US" sz="2000"/>
                <a:t>Scope of change</a:t>
              </a:r>
            </a:p>
          </p:txBody>
        </p:sp>
        <p:cxnSp>
          <p:nvCxnSpPr>
            <p:cNvPr id="155" name="Straight Arrow Connector 154"/>
            <p:cNvCxnSpPr>
              <a:stCxn id="154" idx="1"/>
            </p:cNvCxnSpPr>
            <p:nvPr/>
          </p:nvCxnSpPr>
          <p:spPr>
            <a:xfrm rot="10800000" flipV="1">
              <a:off x="6934201" y="3782942"/>
              <a:ext cx="533401" cy="2705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9" name="Slide Number Placeholder 68"/>
          <p:cNvSpPr>
            <a:spLocks noGrp="1"/>
          </p:cNvSpPr>
          <p:nvPr>
            <p:ph type="sldNum" sz="quarter" idx="4"/>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t>Ấn phẩm có liên quan: dò vết.</a:t>
            </a:r>
            <a:endParaRPr lang="en-US"/>
          </a:p>
        </p:txBody>
      </p:sp>
      <p:sp>
        <p:nvSpPr>
          <p:cNvPr id="3" name="Content Placeholder 2"/>
          <p:cNvSpPr>
            <a:spLocks noGrp="1"/>
          </p:cNvSpPr>
          <p:nvPr>
            <p:ph idx="4294967295"/>
          </p:nvPr>
        </p:nvSpPr>
        <p:spPr>
          <a:xfrm>
            <a:off x="0" y="685800"/>
            <a:ext cx="9144000" cy="6172200"/>
          </a:xfrm>
          <a:prstGeom prst="rect">
            <a:avLst/>
          </a:prstGeom>
        </p:spPr>
        <p:txBody>
          <a:bodyPr/>
          <a:lstStyle/>
          <a:p>
            <a:pPr marL="514350" indent="-514350">
              <a:buNone/>
            </a:pPr>
            <a:r>
              <a:rPr lang="en-US">
                <a:solidFill>
                  <a:srgbClr val="0000CC"/>
                </a:solidFill>
              </a:rPr>
              <a:t>Những vết đồng thuận với yêu cầu thay </a:t>
            </a:r>
            <a:r>
              <a:rPr lang="en-US" smtClean="0">
                <a:solidFill>
                  <a:srgbClr val="0000CC"/>
                </a:solidFill>
              </a:rPr>
              <a:t>đổi</a:t>
            </a:r>
          </a:p>
          <a:p>
            <a:pPr marL="514350" indent="-514350">
              <a:buFont typeface="+mj-lt"/>
              <a:buAutoNum type="arabicPeriod"/>
            </a:pPr>
            <a:r>
              <a:rPr lang="en-US" smtClean="0">
                <a:solidFill>
                  <a:srgbClr val="0000CC"/>
                </a:solidFill>
              </a:rPr>
              <a:t>Dependency</a:t>
            </a:r>
            <a:r>
              <a:rPr lang="en-US" smtClean="0"/>
              <a:t> </a:t>
            </a:r>
            <a:r>
              <a:rPr lang="en-US"/>
              <a:t>(phụ thuộc từ gốc)</a:t>
            </a:r>
          </a:p>
          <a:p>
            <a:pPr marL="514350" indent="-514350">
              <a:buFont typeface="+mj-lt"/>
              <a:buAutoNum type="arabicPeriod"/>
            </a:pPr>
            <a:r>
              <a:rPr lang="en-US">
                <a:solidFill>
                  <a:srgbClr val="0000CC"/>
                </a:solidFill>
              </a:rPr>
              <a:t>Generalisation/Refinement</a:t>
            </a:r>
            <a:r>
              <a:rPr lang="en-US"/>
              <a:t> (cụ thể hóa cho gốc)</a:t>
            </a:r>
          </a:p>
          <a:p>
            <a:pPr marL="514350" indent="-514350">
              <a:buFont typeface="+mj-lt"/>
              <a:buAutoNum type="arabicPeriod"/>
            </a:pPr>
            <a:r>
              <a:rPr lang="en-US">
                <a:solidFill>
                  <a:srgbClr val="0000CC"/>
                </a:solidFill>
              </a:rPr>
              <a:t>Satisfiability</a:t>
            </a:r>
            <a:r>
              <a:rPr lang="en-US"/>
              <a:t> (làm thỏa mãn cho gốc)</a:t>
            </a:r>
          </a:p>
          <a:p>
            <a:pPr marL="514350" indent="-514350">
              <a:buNone/>
            </a:pPr>
            <a:endParaRPr lang="en-US">
              <a:solidFill>
                <a:srgbClr val="FF0000"/>
              </a:solidFill>
            </a:endParaRPr>
          </a:p>
          <a:p>
            <a:pPr marL="514350" indent="-514350">
              <a:buNone/>
            </a:pPr>
            <a:r>
              <a:rPr lang="en-US">
                <a:solidFill>
                  <a:srgbClr val="FF0000"/>
                </a:solidFill>
              </a:rPr>
              <a:t>Những vết cần cân nhắc:</a:t>
            </a:r>
          </a:p>
          <a:p>
            <a:pPr marL="514350" indent="-514350">
              <a:buFont typeface="+mj-lt"/>
              <a:buAutoNum type="arabicPeriod"/>
            </a:pPr>
            <a:r>
              <a:rPr lang="en-US">
                <a:solidFill>
                  <a:srgbClr val="FF0000"/>
                </a:solidFill>
              </a:rPr>
              <a:t>Evolution</a:t>
            </a:r>
            <a:r>
              <a:rPr lang="en-US"/>
              <a:t> (thay thế hoặc hủy bỏ gốc)</a:t>
            </a:r>
          </a:p>
          <a:p>
            <a:pPr marL="514350" indent="-514350">
              <a:buFont typeface="+mj-lt"/>
              <a:buAutoNum type="arabicPeriod"/>
            </a:pPr>
            <a:r>
              <a:rPr lang="en-US">
                <a:solidFill>
                  <a:srgbClr val="FF0000"/>
                </a:solidFill>
              </a:rPr>
              <a:t>Overlap</a:t>
            </a:r>
            <a:r>
              <a:rPr lang="en-US"/>
              <a:t> (trùng với gốc)</a:t>
            </a:r>
          </a:p>
          <a:p>
            <a:pPr marL="514350" indent="-514350">
              <a:buFont typeface="+mj-lt"/>
              <a:buAutoNum type="arabicPeriod"/>
            </a:pPr>
            <a:r>
              <a:rPr lang="en-US">
                <a:solidFill>
                  <a:srgbClr val="FF0000"/>
                </a:solidFill>
              </a:rPr>
              <a:t>Conflict </a:t>
            </a:r>
            <a:r>
              <a:rPr lang="en-US"/>
              <a:t>(mâu thuẩn với gốc)</a:t>
            </a:r>
          </a:p>
          <a:p>
            <a:pPr marL="514350" indent="-514350">
              <a:buNone/>
            </a:pPr>
            <a:endParaRPr lang="en-US"/>
          </a:p>
          <a:p>
            <a:pPr marL="514350" indent="-514350">
              <a:buNone/>
            </a:pPr>
            <a:r>
              <a:rPr lang="en-US"/>
              <a:t>xem xét </a:t>
            </a:r>
            <a:r>
              <a:rPr lang="en-US" u="sng" smtClean="0"/>
              <a:t>toàn </a:t>
            </a:r>
            <a:r>
              <a:rPr lang="en-US" u="sng"/>
              <a:t>diện</a:t>
            </a:r>
            <a:r>
              <a:rPr lang="en-US"/>
              <a:t> </a:t>
            </a:r>
            <a:r>
              <a:rPr lang="en-US" smtClean="0"/>
              <a:t>(coverage).</a:t>
            </a:r>
            <a:endParaRPr lang="en-US"/>
          </a:p>
        </p:txBody>
      </p:sp>
      <p:sp>
        <p:nvSpPr>
          <p:cNvPr id="4" name="TextBox 3"/>
          <p:cNvSpPr txBox="1"/>
          <p:nvPr/>
        </p:nvSpPr>
        <p:spPr>
          <a:xfrm>
            <a:off x="1928795" y="6317236"/>
            <a:ext cx="5357846" cy="369332"/>
          </a:xfrm>
          <a:prstGeom prst="rect">
            <a:avLst/>
          </a:prstGeom>
          <a:noFill/>
        </p:spPr>
        <p:txBody>
          <a:bodyPr wrap="square" rtlCol="0">
            <a:spAutoFit/>
          </a:bodyPr>
          <a:lstStyle/>
          <a:p>
            <a:pPr algn="ctr"/>
            <a:r>
              <a:rPr lang="en-US">
                <a:solidFill>
                  <a:srgbClr val="FF0000"/>
                </a:solidFill>
              </a:rPr>
              <a:t>SOFTWARE WARE TRACEABILITY-A ROAD MAP.PDF</a:t>
            </a:r>
          </a:p>
        </p:txBody>
      </p:sp>
      <p:sp>
        <p:nvSpPr>
          <p:cNvPr id="6" name="Slide Number Placeholder 5"/>
          <p:cNvSpPr>
            <a:spLocks noGrp="1"/>
          </p:cNvSpPr>
          <p:nvPr>
            <p:ph type="sldNum" sz="quarter" idx="4"/>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solidFill>
                  <a:srgbClr val="FF0000"/>
                </a:solidFill>
              </a:rPr>
              <a:t>Change control: </a:t>
            </a:r>
            <a:r>
              <a:rPr lang="en-US" smtClean="0">
                <a:solidFill>
                  <a:srgbClr val="006600"/>
                </a:solidFill>
              </a:rPr>
              <a:t>Implementation</a:t>
            </a:r>
            <a:endParaRPr lang="en-US">
              <a:solidFill>
                <a:srgbClr val="006600"/>
              </a:solidFill>
            </a:endParaRPr>
          </a:p>
        </p:txBody>
      </p:sp>
      <p:sp>
        <p:nvSpPr>
          <p:cNvPr id="106" name="Slide Number Placeholder 105"/>
          <p:cNvSpPr>
            <a:spLocks noGrp="1"/>
          </p:cNvSpPr>
          <p:nvPr>
            <p:ph type="sldNum" sz="quarter" idx="4"/>
          </p:nvPr>
        </p:nvSpPr>
        <p:spPr/>
        <p:txBody>
          <a:bodyPr/>
          <a:lstStyle/>
          <a:p>
            <a:fld id="{B6F15528-21DE-4FAA-801E-634DDDAF4B2B}" type="slidenum">
              <a:rPr lang="en-US" smtClean="0"/>
              <a:pPr/>
              <a:t>22</a:t>
            </a:fld>
            <a:endParaRPr lang="en-US"/>
          </a:p>
        </p:txBody>
      </p:sp>
      <p:grpSp>
        <p:nvGrpSpPr>
          <p:cNvPr id="117" name="Group 116"/>
          <p:cNvGrpSpPr/>
          <p:nvPr/>
        </p:nvGrpSpPr>
        <p:grpSpPr>
          <a:xfrm>
            <a:off x="685800" y="757535"/>
            <a:ext cx="8077200" cy="5795665"/>
            <a:chOff x="838200" y="757535"/>
            <a:chExt cx="8077200" cy="5795665"/>
          </a:xfrm>
        </p:grpSpPr>
        <p:sp>
          <p:nvSpPr>
            <p:cNvPr id="114" name="Rounded Rectangle 113"/>
            <p:cNvSpPr/>
            <p:nvPr/>
          </p:nvSpPr>
          <p:spPr>
            <a:xfrm>
              <a:off x="838200" y="4038600"/>
              <a:ext cx="7391400" cy="533400"/>
            </a:xfrm>
            <a:prstGeom prst="roundRect">
              <a:avLst/>
            </a:prstGeom>
            <a:solidFill>
              <a:srgbClr val="4F81BD">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838200" y="1371600"/>
              <a:ext cx="7391400" cy="533400"/>
            </a:xfrm>
            <a:prstGeom prst="roundRect">
              <a:avLst/>
            </a:prstGeom>
            <a:solidFill>
              <a:srgbClr val="4F81BD">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335314" y="2484120"/>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35314" y="3007822"/>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04419" y="2222269"/>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4419" y="2571404"/>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04419" y="2920538"/>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79066" y="2395017"/>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79066" y="2744152"/>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79066" y="3093286"/>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04419" y="3269673"/>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279066" y="2134985"/>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79066" y="3368503"/>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6" idx="6"/>
              <a:endCxn id="12" idx="2"/>
            </p:cNvCxnSpPr>
            <p:nvPr/>
          </p:nvCxnSpPr>
          <p:spPr>
            <a:xfrm flipV="1">
              <a:off x="1514324" y="3007822"/>
              <a:ext cx="1790095" cy="87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6" idx="6"/>
              <a:endCxn id="34" idx="2"/>
            </p:cNvCxnSpPr>
            <p:nvPr/>
          </p:nvCxnSpPr>
          <p:spPr>
            <a:xfrm>
              <a:off x="1514324" y="3095105"/>
              <a:ext cx="1790095" cy="261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 idx="6"/>
              <a:endCxn id="11" idx="2"/>
            </p:cNvCxnSpPr>
            <p:nvPr/>
          </p:nvCxnSpPr>
          <p:spPr>
            <a:xfrm>
              <a:off x="1514324" y="2571404"/>
              <a:ext cx="1790095" cy="87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6"/>
              <a:endCxn id="10" idx="2"/>
            </p:cNvCxnSpPr>
            <p:nvPr/>
          </p:nvCxnSpPr>
          <p:spPr>
            <a:xfrm flipV="1">
              <a:off x="1514324" y="2309553"/>
              <a:ext cx="1790095" cy="261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a:endCxn id="36" idx="2"/>
            </p:cNvCxnSpPr>
            <p:nvPr/>
          </p:nvCxnSpPr>
          <p:spPr>
            <a:xfrm flipV="1">
              <a:off x="3483429" y="2222269"/>
              <a:ext cx="1795637" cy="87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1" idx="6"/>
              <a:endCxn id="20" idx="2"/>
            </p:cNvCxnSpPr>
            <p:nvPr/>
          </p:nvCxnSpPr>
          <p:spPr>
            <a:xfrm flipV="1">
              <a:off x="3483429" y="2482301"/>
              <a:ext cx="1795637" cy="1763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6"/>
              <a:endCxn id="21" idx="2"/>
            </p:cNvCxnSpPr>
            <p:nvPr/>
          </p:nvCxnSpPr>
          <p:spPr>
            <a:xfrm flipV="1">
              <a:off x="3483429" y="2831436"/>
              <a:ext cx="1795637" cy="1763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2" idx="6"/>
              <a:endCxn id="22" idx="2"/>
            </p:cNvCxnSpPr>
            <p:nvPr/>
          </p:nvCxnSpPr>
          <p:spPr>
            <a:xfrm>
              <a:off x="3483429" y="3007822"/>
              <a:ext cx="1795637" cy="1727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4" idx="6"/>
              <a:endCxn id="37" idx="2"/>
            </p:cNvCxnSpPr>
            <p:nvPr/>
          </p:nvCxnSpPr>
          <p:spPr>
            <a:xfrm>
              <a:off x="3483429" y="3356956"/>
              <a:ext cx="1795637" cy="988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424819" y="5155752"/>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424819" y="5679454"/>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393924" y="4893901"/>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393924" y="5243036"/>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393924" y="5592171"/>
              <a:ext cx="179010" cy="1745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368570" y="5066650"/>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368570" y="5415784"/>
              <a:ext cx="179010" cy="1745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68570" y="5764919"/>
              <a:ext cx="179010" cy="1745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483429" y="5330320"/>
              <a:ext cx="352477" cy="423053"/>
            </a:xfrm>
            <a:prstGeom prst="rect">
              <a:avLst/>
            </a:prstGeom>
            <a:noFill/>
          </p:spPr>
          <p:txBody>
            <a:bodyPr wrap="none" rtlCol="0">
              <a:spAutoFit/>
            </a:bodyPr>
            <a:lstStyle/>
            <a:p>
              <a:r>
                <a:rPr lang="en-US"/>
                <a:t>√</a:t>
              </a:r>
            </a:p>
          </p:txBody>
        </p:sp>
        <p:sp>
          <p:nvSpPr>
            <p:cNvPr id="77" name="TextBox 76"/>
            <p:cNvSpPr txBox="1"/>
            <p:nvPr/>
          </p:nvSpPr>
          <p:spPr>
            <a:xfrm>
              <a:off x="5542038" y="5243036"/>
              <a:ext cx="352477" cy="423053"/>
            </a:xfrm>
            <a:prstGeom prst="rect">
              <a:avLst/>
            </a:prstGeom>
            <a:noFill/>
          </p:spPr>
          <p:txBody>
            <a:bodyPr wrap="none" rtlCol="0">
              <a:spAutoFit/>
            </a:bodyPr>
            <a:lstStyle/>
            <a:p>
              <a:r>
                <a:rPr lang="en-US"/>
                <a:t>√</a:t>
              </a:r>
            </a:p>
          </p:txBody>
        </p:sp>
        <p:sp>
          <p:nvSpPr>
            <p:cNvPr id="78" name="TextBox 77"/>
            <p:cNvSpPr txBox="1"/>
            <p:nvPr/>
          </p:nvSpPr>
          <p:spPr>
            <a:xfrm>
              <a:off x="5542038" y="5592171"/>
              <a:ext cx="352477" cy="423053"/>
            </a:xfrm>
            <a:prstGeom prst="rect">
              <a:avLst/>
            </a:prstGeom>
            <a:noFill/>
          </p:spPr>
          <p:txBody>
            <a:bodyPr wrap="none" rtlCol="0">
              <a:spAutoFit/>
            </a:bodyPr>
            <a:lstStyle/>
            <a:p>
              <a:r>
                <a:rPr lang="en-US"/>
                <a:t>√</a:t>
              </a:r>
            </a:p>
          </p:txBody>
        </p:sp>
        <p:sp>
          <p:nvSpPr>
            <p:cNvPr id="79" name="Oval 78"/>
            <p:cNvSpPr/>
            <p:nvPr/>
          </p:nvSpPr>
          <p:spPr>
            <a:xfrm>
              <a:off x="3393924" y="5941305"/>
              <a:ext cx="179010" cy="1745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483429" y="5679454"/>
              <a:ext cx="352477" cy="423053"/>
            </a:xfrm>
            <a:prstGeom prst="rect">
              <a:avLst/>
            </a:prstGeom>
            <a:noFill/>
          </p:spPr>
          <p:txBody>
            <a:bodyPr wrap="none" rtlCol="0">
              <a:spAutoFit/>
            </a:bodyPr>
            <a:lstStyle/>
            <a:p>
              <a:r>
                <a:rPr lang="en-US"/>
                <a:t>√</a:t>
              </a:r>
            </a:p>
          </p:txBody>
        </p:sp>
        <p:sp>
          <p:nvSpPr>
            <p:cNvPr id="81" name="Oval 80"/>
            <p:cNvSpPr/>
            <p:nvPr/>
          </p:nvSpPr>
          <p:spPr>
            <a:xfrm>
              <a:off x="5368570" y="4806618"/>
              <a:ext cx="179010" cy="174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368570" y="6040135"/>
              <a:ext cx="179010" cy="1745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542038" y="5867387"/>
              <a:ext cx="352477" cy="423053"/>
            </a:xfrm>
            <a:prstGeom prst="rect">
              <a:avLst/>
            </a:prstGeom>
            <a:noFill/>
          </p:spPr>
          <p:txBody>
            <a:bodyPr wrap="none" rtlCol="0">
              <a:spAutoFit/>
            </a:bodyPr>
            <a:lstStyle/>
            <a:p>
              <a:r>
                <a:rPr lang="en-US"/>
                <a:t>√</a:t>
              </a:r>
            </a:p>
          </p:txBody>
        </p:sp>
        <p:cxnSp>
          <p:nvCxnSpPr>
            <p:cNvPr id="84" name="Straight Arrow Connector 83"/>
            <p:cNvCxnSpPr>
              <a:stCxn id="67" idx="6"/>
              <a:endCxn id="71" idx="2"/>
            </p:cNvCxnSpPr>
            <p:nvPr/>
          </p:nvCxnSpPr>
          <p:spPr>
            <a:xfrm flipV="1">
              <a:off x="1603829" y="5679454"/>
              <a:ext cx="1790095" cy="87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7" idx="6"/>
              <a:endCxn id="79" idx="2"/>
            </p:cNvCxnSpPr>
            <p:nvPr/>
          </p:nvCxnSpPr>
          <p:spPr>
            <a:xfrm>
              <a:off x="1603829" y="5766738"/>
              <a:ext cx="1790095" cy="261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6" idx="6"/>
              <a:endCxn id="70" idx="2"/>
            </p:cNvCxnSpPr>
            <p:nvPr/>
          </p:nvCxnSpPr>
          <p:spPr>
            <a:xfrm>
              <a:off x="1603829" y="5243036"/>
              <a:ext cx="1790095" cy="87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6" idx="6"/>
              <a:endCxn id="69" idx="2"/>
            </p:cNvCxnSpPr>
            <p:nvPr/>
          </p:nvCxnSpPr>
          <p:spPr>
            <a:xfrm flipV="1">
              <a:off x="1603829" y="4981185"/>
              <a:ext cx="1790095" cy="261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9" idx="6"/>
              <a:endCxn id="81" idx="2"/>
            </p:cNvCxnSpPr>
            <p:nvPr/>
          </p:nvCxnSpPr>
          <p:spPr>
            <a:xfrm flipV="1">
              <a:off x="3572933" y="4893901"/>
              <a:ext cx="1795637" cy="87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0" idx="6"/>
              <a:endCxn id="73" idx="2"/>
            </p:cNvCxnSpPr>
            <p:nvPr/>
          </p:nvCxnSpPr>
          <p:spPr>
            <a:xfrm flipV="1">
              <a:off x="3572933" y="5153933"/>
              <a:ext cx="1795637" cy="1763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1" idx="6"/>
              <a:endCxn id="74" idx="2"/>
            </p:cNvCxnSpPr>
            <p:nvPr/>
          </p:nvCxnSpPr>
          <p:spPr>
            <a:xfrm flipV="1">
              <a:off x="3572933" y="5503068"/>
              <a:ext cx="1795637" cy="17638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1" idx="6"/>
              <a:endCxn id="75" idx="2"/>
            </p:cNvCxnSpPr>
            <p:nvPr/>
          </p:nvCxnSpPr>
          <p:spPr>
            <a:xfrm>
              <a:off x="3572933" y="5679454"/>
              <a:ext cx="1795637" cy="1727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9" idx="6"/>
              <a:endCxn id="82" idx="2"/>
            </p:cNvCxnSpPr>
            <p:nvPr/>
          </p:nvCxnSpPr>
          <p:spPr>
            <a:xfrm>
              <a:off x="3572933" y="6028589"/>
              <a:ext cx="1795637" cy="9883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3" name="Flowchart: Document 92"/>
            <p:cNvSpPr/>
            <p:nvPr/>
          </p:nvSpPr>
          <p:spPr>
            <a:xfrm>
              <a:off x="5005010" y="1960418"/>
              <a:ext cx="895048" cy="192024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Document 93"/>
            <p:cNvSpPr/>
            <p:nvPr/>
          </p:nvSpPr>
          <p:spPr>
            <a:xfrm>
              <a:off x="2946400" y="1960418"/>
              <a:ext cx="895048" cy="192024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Document 94"/>
            <p:cNvSpPr/>
            <p:nvPr/>
          </p:nvSpPr>
          <p:spPr>
            <a:xfrm>
              <a:off x="1066800" y="1960418"/>
              <a:ext cx="895048" cy="192024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Document 96"/>
            <p:cNvSpPr/>
            <p:nvPr/>
          </p:nvSpPr>
          <p:spPr>
            <a:xfrm>
              <a:off x="5005010" y="4632960"/>
              <a:ext cx="895048" cy="192024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Document 97"/>
            <p:cNvSpPr/>
            <p:nvPr/>
          </p:nvSpPr>
          <p:spPr>
            <a:xfrm>
              <a:off x="2946400" y="4632960"/>
              <a:ext cx="895048" cy="192024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Document 98"/>
            <p:cNvSpPr/>
            <p:nvPr/>
          </p:nvSpPr>
          <p:spPr>
            <a:xfrm>
              <a:off x="1066800" y="4632960"/>
              <a:ext cx="895048" cy="192024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981464" y="4120342"/>
              <a:ext cx="1075936" cy="369332"/>
            </a:xfrm>
            <a:prstGeom prst="rect">
              <a:avLst/>
            </a:prstGeom>
            <a:noFill/>
          </p:spPr>
          <p:txBody>
            <a:bodyPr wrap="none" rtlCol="0">
              <a:spAutoFit/>
            </a:bodyPr>
            <a:lstStyle/>
            <a:p>
              <a:r>
                <a:rPr lang="en-US"/>
                <a:t>URD V1.0</a:t>
              </a:r>
            </a:p>
          </p:txBody>
        </p:sp>
        <p:sp>
          <p:nvSpPr>
            <p:cNvPr id="101" name="TextBox 100"/>
            <p:cNvSpPr txBox="1"/>
            <p:nvPr/>
          </p:nvSpPr>
          <p:spPr>
            <a:xfrm>
              <a:off x="981464" y="1447800"/>
              <a:ext cx="1075936" cy="369332"/>
            </a:xfrm>
            <a:prstGeom prst="rect">
              <a:avLst/>
            </a:prstGeom>
            <a:noFill/>
          </p:spPr>
          <p:txBody>
            <a:bodyPr wrap="none" rtlCol="0">
              <a:spAutoFit/>
            </a:bodyPr>
            <a:lstStyle/>
            <a:p>
              <a:r>
                <a:rPr lang="en-US"/>
                <a:t>URD V1.0</a:t>
              </a:r>
            </a:p>
          </p:txBody>
        </p:sp>
        <p:sp>
          <p:nvSpPr>
            <p:cNvPr id="102" name="TextBox 101"/>
            <p:cNvSpPr txBox="1"/>
            <p:nvPr/>
          </p:nvSpPr>
          <p:spPr>
            <a:xfrm>
              <a:off x="2895600" y="1461165"/>
              <a:ext cx="946093" cy="369332"/>
            </a:xfrm>
            <a:prstGeom prst="rect">
              <a:avLst/>
            </a:prstGeom>
            <a:noFill/>
          </p:spPr>
          <p:txBody>
            <a:bodyPr wrap="none" rtlCol="0">
              <a:spAutoFit/>
            </a:bodyPr>
            <a:lstStyle/>
            <a:p>
              <a:r>
                <a:rPr lang="en-US"/>
                <a:t>DD V1.0</a:t>
              </a:r>
            </a:p>
          </p:txBody>
        </p:sp>
        <p:sp>
          <p:nvSpPr>
            <p:cNvPr id="103" name="TextBox 102"/>
            <p:cNvSpPr txBox="1"/>
            <p:nvPr/>
          </p:nvSpPr>
          <p:spPr>
            <a:xfrm>
              <a:off x="4876800" y="1447800"/>
              <a:ext cx="1189300" cy="369332"/>
            </a:xfrm>
            <a:prstGeom prst="rect">
              <a:avLst/>
            </a:prstGeom>
            <a:noFill/>
          </p:spPr>
          <p:txBody>
            <a:bodyPr wrap="none" rtlCol="0">
              <a:spAutoFit/>
            </a:bodyPr>
            <a:lstStyle/>
            <a:p>
              <a:r>
                <a:rPr lang="en-US"/>
                <a:t>CODE V1.0</a:t>
              </a:r>
            </a:p>
          </p:txBody>
        </p:sp>
        <p:sp>
          <p:nvSpPr>
            <p:cNvPr id="104" name="TextBox 103"/>
            <p:cNvSpPr txBox="1"/>
            <p:nvPr/>
          </p:nvSpPr>
          <p:spPr>
            <a:xfrm>
              <a:off x="2895600" y="4120342"/>
              <a:ext cx="946093" cy="369332"/>
            </a:xfrm>
            <a:prstGeom prst="rect">
              <a:avLst/>
            </a:prstGeom>
            <a:noFill/>
          </p:spPr>
          <p:txBody>
            <a:bodyPr wrap="none" rtlCol="0">
              <a:spAutoFit/>
            </a:bodyPr>
            <a:lstStyle/>
            <a:p>
              <a:r>
                <a:rPr lang="en-US">
                  <a:solidFill>
                    <a:srgbClr val="FF0000"/>
                  </a:solidFill>
                  <a:effectLst>
                    <a:outerShdw blurRad="38100" dist="38100" dir="2700000" algn="tl">
                      <a:srgbClr val="000000">
                        <a:alpha val="43137"/>
                      </a:srgbClr>
                    </a:outerShdw>
                  </a:effectLst>
                </a:rPr>
                <a:t>DD V1.1</a:t>
              </a:r>
            </a:p>
          </p:txBody>
        </p:sp>
        <p:sp>
          <p:nvSpPr>
            <p:cNvPr id="105" name="TextBox 104"/>
            <p:cNvSpPr txBox="1"/>
            <p:nvPr/>
          </p:nvSpPr>
          <p:spPr>
            <a:xfrm>
              <a:off x="4876800" y="4120342"/>
              <a:ext cx="1189300" cy="369332"/>
            </a:xfrm>
            <a:prstGeom prst="rect">
              <a:avLst/>
            </a:prstGeom>
            <a:noFill/>
          </p:spPr>
          <p:txBody>
            <a:bodyPr wrap="none" rtlCol="0">
              <a:spAutoFit/>
            </a:bodyPr>
            <a:lstStyle/>
            <a:p>
              <a:r>
                <a:rPr lang="en-US">
                  <a:solidFill>
                    <a:srgbClr val="FF0000"/>
                  </a:solidFill>
                  <a:effectLst>
                    <a:outerShdw blurRad="38100" dist="38100" dir="2700000" algn="tl">
                      <a:srgbClr val="000000">
                        <a:alpha val="43137"/>
                      </a:srgbClr>
                    </a:outerShdw>
                  </a:effectLst>
                </a:rPr>
                <a:t>CODE V1.1</a:t>
              </a:r>
            </a:p>
          </p:txBody>
        </p:sp>
        <p:sp>
          <p:nvSpPr>
            <p:cNvPr id="107" name="Curved Right Arrow 106"/>
            <p:cNvSpPr/>
            <p:nvPr/>
          </p:nvSpPr>
          <p:spPr>
            <a:xfrm flipH="1">
              <a:off x="5989562" y="2745971"/>
              <a:ext cx="716038" cy="235665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TextBox 112"/>
            <p:cNvSpPr txBox="1"/>
            <p:nvPr/>
          </p:nvSpPr>
          <p:spPr>
            <a:xfrm>
              <a:off x="7010400" y="1447800"/>
              <a:ext cx="986104" cy="369332"/>
            </a:xfrm>
            <a:prstGeom prst="rect">
              <a:avLst/>
            </a:prstGeom>
            <a:noFill/>
          </p:spPr>
          <p:txBody>
            <a:bodyPr wrap="none" rtlCol="0">
              <a:spAutoFit/>
            </a:bodyPr>
            <a:lstStyle/>
            <a:p>
              <a:r>
                <a:rPr lang="en-US" b="1"/>
                <a:t>SW V1.0</a:t>
              </a:r>
            </a:p>
          </p:txBody>
        </p:sp>
        <p:sp>
          <p:nvSpPr>
            <p:cNvPr id="115" name="TextBox 114"/>
            <p:cNvSpPr txBox="1"/>
            <p:nvPr/>
          </p:nvSpPr>
          <p:spPr>
            <a:xfrm>
              <a:off x="7010400" y="4114800"/>
              <a:ext cx="1039002" cy="369332"/>
            </a:xfrm>
            <a:prstGeom prst="rect">
              <a:avLst/>
            </a:prstGeom>
            <a:noFill/>
          </p:spPr>
          <p:txBody>
            <a:bodyPr wrap="none" rtlCol="0">
              <a:spAutoFit/>
            </a:bodyPr>
            <a:lstStyle/>
            <a:p>
              <a:r>
                <a:rPr lang="en-US" b="1">
                  <a:solidFill>
                    <a:srgbClr val="FF0000"/>
                  </a:solidFill>
                </a:rPr>
                <a:t>SW  V1.1</a:t>
              </a:r>
            </a:p>
          </p:txBody>
        </p:sp>
        <p:sp>
          <p:nvSpPr>
            <p:cNvPr id="72" name="TextBox 71"/>
            <p:cNvSpPr txBox="1"/>
            <p:nvPr/>
          </p:nvSpPr>
          <p:spPr>
            <a:xfrm>
              <a:off x="6096000" y="5105400"/>
              <a:ext cx="2819400" cy="1323439"/>
            </a:xfrm>
            <a:prstGeom prst="rect">
              <a:avLst/>
            </a:prstGeom>
            <a:noFill/>
          </p:spPr>
          <p:txBody>
            <a:bodyPr wrap="square" rtlCol="0">
              <a:spAutoFit/>
            </a:bodyPr>
            <a:lstStyle/>
            <a:p>
              <a:r>
                <a:rPr lang="en-US" sz="2000">
                  <a:latin typeface="Arial Unicode MS" pitchFamily="34" charset="-128"/>
                  <a:ea typeface="Arial Unicode MS" pitchFamily="34" charset="-128"/>
                  <a:cs typeface="Arial Unicode MS" pitchFamily="34" charset="-128"/>
                </a:rPr>
                <a:t>Khi nào PM có phiên bản </a:t>
              </a:r>
              <a:r>
                <a:rPr lang="en-US" sz="2000" smtClean="0">
                  <a:latin typeface="Arial Unicode MS" pitchFamily="34" charset="-128"/>
                  <a:ea typeface="Arial Unicode MS" pitchFamily="34" charset="-128"/>
                  <a:cs typeface="Arial Unicode MS" pitchFamily="34" charset="-128"/>
                </a:rPr>
                <a:t>mới khẳng định các thay đổi này?</a:t>
              </a:r>
            </a:p>
            <a:p>
              <a:r>
                <a:rPr lang="en-US" sz="2000" smtClean="0">
                  <a:solidFill>
                    <a:srgbClr val="CC33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CM: 3)Build Control.</a:t>
              </a:r>
              <a:endParaRPr lang="en-US" sz="2000">
                <a:solidFill>
                  <a:srgbClr val="CC33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p:txBody>
        </p:sp>
        <p:sp>
          <p:nvSpPr>
            <p:cNvPr id="96" name="Rectangle 95"/>
            <p:cNvSpPr/>
            <p:nvPr/>
          </p:nvSpPr>
          <p:spPr>
            <a:xfrm>
              <a:off x="3124200" y="757535"/>
              <a:ext cx="3025417" cy="461665"/>
            </a:xfrm>
            <a:prstGeom prst="rect">
              <a:avLst/>
            </a:prstGeom>
            <a:solidFill>
              <a:srgbClr val="FFFF00"/>
            </a:solidFill>
          </p:spPr>
          <p:txBody>
            <a:bodyPr wrap="square">
              <a:spAutoFit/>
            </a:bodyPr>
            <a:lstStyle/>
            <a:p>
              <a:pPr algn="ctr"/>
              <a:r>
                <a:rPr lang="en-US" sz="2400" smtClean="0">
                  <a:latin typeface="Arial Unicode MS" pitchFamily="34" charset="-128"/>
                  <a:ea typeface="Arial Unicode MS" pitchFamily="34" charset="-128"/>
                  <a:cs typeface="Arial Unicode MS" pitchFamily="34" charset="-128"/>
                </a:rPr>
                <a:t>Sequential version</a:t>
              </a:r>
              <a:endParaRPr lang="en-US" sz="2400">
                <a:latin typeface="Arial Unicode MS" pitchFamily="34" charset="-128"/>
                <a:ea typeface="Arial Unicode MS" pitchFamily="34" charset="-128"/>
                <a:cs typeface="Arial Unicode MS" pitchFamily="34" charset="-128"/>
              </a:endParaRPr>
            </a:p>
          </p:txBody>
        </p:sp>
        <p:sp>
          <p:nvSpPr>
            <p:cNvPr id="108" name="Rectangle 107"/>
            <p:cNvSpPr/>
            <p:nvPr/>
          </p:nvSpPr>
          <p:spPr>
            <a:xfrm>
              <a:off x="3124200" y="2819400"/>
              <a:ext cx="533400" cy="685800"/>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5105400" y="2667000"/>
              <a:ext cx="533400" cy="990600"/>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208911" y="914400"/>
              <a:ext cx="944489" cy="369332"/>
            </a:xfrm>
            <a:prstGeom prst="rect">
              <a:avLst/>
            </a:prstGeom>
            <a:noFill/>
          </p:spPr>
          <p:txBody>
            <a:bodyPr wrap="none" rtlCol="0">
              <a:spAutoFit/>
            </a:bodyPr>
            <a:lstStyle/>
            <a:p>
              <a:r>
                <a:rPr lang="en-US" i="1" smtClean="0">
                  <a:effectLst>
                    <a:outerShdw blurRad="38100" dist="38100" dir="2700000" algn="tl">
                      <a:srgbClr val="000000">
                        <a:alpha val="43137"/>
                      </a:srgbClr>
                    </a:outerShdw>
                  </a:effectLst>
                </a:rPr>
                <a:t>Build : 1</a:t>
              </a:r>
              <a:endParaRPr lang="en-US" i="1">
                <a:effectLst>
                  <a:outerShdw blurRad="38100" dist="38100" dir="2700000" algn="tl">
                    <a:srgbClr val="000000">
                      <a:alpha val="43137"/>
                    </a:srgbClr>
                  </a:outerShdw>
                </a:effectLst>
              </a:endParaRPr>
            </a:p>
          </p:txBody>
        </p:sp>
        <p:sp>
          <p:nvSpPr>
            <p:cNvPr id="111" name="TextBox 110"/>
            <p:cNvSpPr txBox="1"/>
            <p:nvPr/>
          </p:nvSpPr>
          <p:spPr>
            <a:xfrm>
              <a:off x="7162800" y="3516868"/>
              <a:ext cx="938077" cy="369332"/>
            </a:xfrm>
            <a:prstGeom prst="rect">
              <a:avLst/>
            </a:prstGeom>
            <a:noFill/>
          </p:spPr>
          <p:txBody>
            <a:bodyPr wrap="none" rtlCol="0">
              <a:spAutoFit/>
            </a:bodyPr>
            <a:lstStyle/>
            <a:p>
              <a:r>
                <a:rPr lang="en-US" i="1" smtClean="0">
                  <a:effectLst>
                    <a:outerShdw blurRad="38100" dist="38100" dir="2700000" algn="tl">
                      <a:srgbClr val="000000">
                        <a:alpha val="43137"/>
                      </a:srgbClr>
                    </a:outerShdw>
                  </a:effectLst>
                </a:rPr>
                <a:t>Build : 2</a:t>
              </a:r>
              <a:endParaRPr lang="en-US" i="1">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0"/>
            <a:ext cx="9144000" cy="609600"/>
          </a:xfrm>
          <a:prstGeom prst="rect">
            <a:avLst/>
          </a:prstGeom>
        </p:spPr>
        <p:txBody>
          <a:bodyPr/>
          <a:lstStyle/>
          <a:p>
            <a:r>
              <a:rPr lang="en-US" smtClean="0">
                <a:solidFill>
                  <a:schemeClr val="tx1"/>
                </a:solidFill>
              </a:rPr>
              <a:t>CM</a:t>
            </a:r>
            <a:r>
              <a:rPr lang="en-US" smtClean="0"/>
              <a:t> change control: </a:t>
            </a:r>
            <a:r>
              <a:rPr lang="en-US" smtClean="0">
                <a:solidFill>
                  <a:srgbClr val="006600"/>
                </a:solidFill>
              </a:rPr>
              <a:t>Implementation</a:t>
            </a:r>
            <a:endParaRPr lang="en-US"/>
          </a:p>
        </p:txBody>
      </p:sp>
      <p:pic>
        <p:nvPicPr>
          <p:cNvPr id="22532" name="Picture 4" descr="Aa730834.branchmerge05(en-US,VS.80).gif"/>
          <p:cNvPicPr>
            <a:picLocks noChangeAspect="1" noChangeArrowheads="1"/>
          </p:cNvPicPr>
          <p:nvPr/>
        </p:nvPicPr>
        <p:blipFill>
          <a:blip r:embed="rId2">
            <a:lum bright="-10000"/>
          </a:blip>
          <a:srcRect/>
          <a:stretch>
            <a:fillRect/>
          </a:stretch>
        </p:blipFill>
        <p:spPr bwMode="auto">
          <a:xfrm>
            <a:off x="854943" y="3505200"/>
            <a:ext cx="7908057" cy="2397724"/>
          </a:xfrm>
          <a:prstGeom prst="rect">
            <a:avLst/>
          </a:prstGeom>
          <a:noFill/>
        </p:spPr>
      </p:pic>
      <p:pic>
        <p:nvPicPr>
          <p:cNvPr id="7" name="Picture 2" descr="Aa730834.branchmerge02(en-US,VS.80).gif"/>
          <p:cNvPicPr>
            <a:picLocks noChangeAspect="1" noChangeArrowheads="1"/>
          </p:cNvPicPr>
          <p:nvPr/>
        </p:nvPicPr>
        <p:blipFill>
          <a:blip r:embed="rId3">
            <a:clrChange>
              <a:clrFrom>
                <a:srgbClr val="CCFFFF"/>
              </a:clrFrom>
              <a:clrTo>
                <a:srgbClr val="CCFFFF">
                  <a:alpha val="0"/>
                </a:srgbClr>
              </a:clrTo>
            </a:clrChange>
            <a:lum bright="-10000"/>
          </a:blip>
          <a:srcRect/>
          <a:stretch>
            <a:fillRect/>
          </a:stretch>
        </p:blipFill>
        <p:spPr bwMode="auto">
          <a:xfrm>
            <a:off x="838200" y="1398075"/>
            <a:ext cx="7924800" cy="1954725"/>
          </a:xfrm>
          <a:prstGeom prst="rect">
            <a:avLst/>
          </a:prstGeom>
          <a:noFill/>
        </p:spPr>
      </p:pic>
      <p:sp>
        <p:nvSpPr>
          <p:cNvPr id="8" name="Rectangle 7"/>
          <p:cNvSpPr/>
          <p:nvPr/>
        </p:nvSpPr>
        <p:spPr>
          <a:xfrm>
            <a:off x="914400" y="6019800"/>
            <a:ext cx="7696200" cy="707886"/>
          </a:xfrm>
          <a:prstGeom prst="rect">
            <a:avLst/>
          </a:prstGeom>
        </p:spPr>
        <p:txBody>
          <a:bodyPr wrap="square">
            <a:spAutoFit/>
          </a:bodyPr>
          <a:lstStyle/>
          <a:p>
            <a:r>
              <a:rPr lang="en-US" sz="2000" b="1">
                <a:solidFill>
                  <a:srgbClr val="FF0000"/>
                </a:solidFill>
              </a:rPr>
              <a:t>Microsoft website. Branching and Merging Primer.</a:t>
            </a:r>
          </a:p>
          <a:p>
            <a:r>
              <a:rPr lang="en-US" sz="2000">
                <a:solidFill>
                  <a:srgbClr val="FF0000"/>
                </a:solidFill>
              </a:rPr>
              <a:t>https://msdn.microsoft.com/en-us/library/aa730834(VS.80).aspx</a:t>
            </a:r>
          </a:p>
        </p:txBody>
      </p:sp>
      <p:sp>
        <p:nvSpPr>
          <p:cNvPr id="10" name="Rectangle 9"/>
          <p:cNvSpPr/>
          <p:nvPr/>
        </p:nvSpPr>
        <p:spPr>
          <a:xfrm>
            <a:off x="3429000" y="772180"/>
            <a:ext cx="2819400" cy="461665"/>
          </a:xfrm>
          <a:prstGeom prst="rect">
            <a:avLst/>
          </a:prstGeom>
          <a:solidFill>
            <a:srgbClr val="FFFF00"/>
          </a:solidFill>
        </p:spPr>
        <p:txBody>
          <a:bodyPr wrap="square">
            <a:spAutoFit/>
          </a:bodyPr>
          <a:lstStyle/>
          <a:p>
            <a:pPr algn="ctr"/>
            <a:r>
              <a:rPr lang="en-US" sz="2400" smtClean="0">
                <a:latin typeface="Arial Unicode MS" pitchFamily="34" charset="-128"/>
                <a:ea typeface="Arial Unicode MS" pitchFamily="34" charset="-128"/>
                <a:cs typeface="Arial Unicode MS" pitchFamily="34" charset="-128"/>
              </a:rPr>
              <a:t>Tree version</a:t>
            </a:r>
            <a:endParaRPr lang="en-US" sz="2400">
              <a:latin typeface="Arial Unicode MS" pitchFamily="34" charset="-128"/>
              <a:ea typeface="Arial Unicode MS" pitchFamily="34" charset="-128"/>
              <a:cs typeface="Arial Unicode MS" pitchFamily="34" charset="-128"/>
            </a:endParaRPr>
          </a:p>
        </p:txBody>
      </p:sp>
      <p:sp>
        <p:nvSpPr>
          <p:cNvPr id="9" name="Slide Number Placeholder 8"/>
          <p:cNvSpPr>
            <a:spLocks noGrp="1"/>
          </p:cNvSpPr>
          <p:nvPr>
            <p:ph type="sldNum" sz="quarter" idx="4"/>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chemeClr val="tx1"/>
                </a:solidFill>
              </a:rPr>
              <a:t>Dự án: </a:t>
            </a:r>
            <a:r>
              <a:rPr lang="en-US">
                <a:solidFill>
                  <a:srgbClr val="0000CC"/>
                </a:solidFill>
              </a:rPr>
              <a:t>Corrective action</a:t>
            </a:r>
          </a:p>
        </p:txBody>
      </p:sp>
      <p:sp>
        <p:nvSpPr>
          <p:cNvPr id="3" name="Content Placeholder 2"/>
          <p:cNvSpPr>
            <a:spLocks noGrp="1"/>
          </p:cNvSpPr>
          <p:nvPr>
            <p:ph idx="4294967295"/>
          </p:nvPr>
        </p:nvSpPr>
        <p:spPr>
          <a:xfrm>
            <a:off x="0" y="685800"/>
            <a:ext cx="9144000" cy="6172200"/>
          </a:xfrm>
          <a:prstGeom prst="rect">
            <a:avLst/>
          </a:prstGeom>
        </p:spPr>
        <p:txBody>
          <a:bodyPr>
            <a:normAutofit/>
          </a:bodyPr>
          <a:lstStyle/>
          <a:p>
            <a:pPr marL="514350" indent="-514350">
              <a:buFont typeface="+mj-lt"/>
              <a:buAutoNum type="arabicPeriod"/>
            </a:pPr>
            <a:r>
              <a:rPr lang="en-US" sz="2800"/>
              <a:t>Cấu trúc cho các tài liệu đặc tả thuận lợi cho việc dò vết (</a:t>
            </a:r>
            <a:r>
              <a:rPr lang="en-US" u="sng"/>
              <a:t>traceability</a:t>
            </a:r>
            <a:r>
              <a:rPr lang="en-US" sz="2800"/>
              <a:t>) để định vị lỗi và sửa lỗi.</a:t>
            </a:r>
          </a:p>
          <a:p>
            <a:pPr marL="514350" indent="-514350">
              <a:buFont typeface="+mj-lt"/>
              <a:buAutoNum type="arabicPeriod"/>
            </a:pPr>
            <a:r>
              <a:rPr lang="en-US" sz="2800"/>
              <a:t>Có </a:t>
            </a:r>
            <a:r>
              <a:rPr lang="en-US"/>
              <a:t>cách</a:t>
            </a:r>
            <a:r>
              <a:rPr lang="en-US" sz="2800"/>
              <a:t> phát hiện lỗi và phân tích lỗi, trong suốt chu kỳ </a:t>
            </a:r>
            <a:r>
              <a:rPr lang="en-US" sz="2800" smtClean="0"/>
              <a:t>phát triển.</a:t>
            </a:r>
            <a:endParaRPr lang="en-US" sz="2800"/>
          </a:p>
          <a:p>
            <a:pPr lvl="1"/>
            <a:r>
              <a:rPr lang="en-US">
                <a:solidFill>
                  <a:srgbClr val="0000CC"/>
                </a:solidFill>
              </a:rPr>
              <a:t>Testing: làm càng sớm càng tốt.</a:t>
            </a:r>
            <a:endParaRPr lang="en-US" sz="2800">
              <a:solidFill>
                <a:srgbClr val="0000CC"/>
              </a:solidFill>
            </a:endParaRPr>
          </a:p>
          <a:p>
            <a:pPr lvl="1"/>
            <a:r>
              <a:rPr lang="en-US" sz="2600">
                <a:solidFill>
                  <a:srgbClr val="0000CC"/>
                </a:solidFill>
              </a:rPr>
              <a:t>Cân nhắc phương án và thời gian/chi phí sửa lỗi.</a:t>
            </a:r>
          </a:p>
          <a:p>
            <a:pPr marL="514350" indent="-514350">
              <a:buFont typeface="+mj-lt"/>
              <a:buAutoNum type="arabicPeriod"/>
            </a:pPr>
            <a:r>
              <a:rPr lang="en-US" sz="2800"/>
              <a:t>Lỗi: </a:t>
            </a:r>
            <a:r>
              <a:rPr lang="en-US"/>
              <a:t>ưu tiên sửa, nhưng không bắt buộc phải sửa.</a:t>
            </a:r>
          </a:p>
          <a:p>
            <a:pPr lvl="1"/>
            <a:r>
              <a:rPr lang="en-US">
                <a:solidFill>
                  <a:srgbClr val="0000CC"/>
                </a:solidFill>
              </a:rPr>
              <a:t>Thay vì khắc phục lỗi, phòng tránh lỗi đã biết từ nhiều mức thiết kế.</a:t>
            </a:r>
          </a:p>
        </p:txBody>
      </p:sp>
      <p:sp>
        <p:nvSpPr>
          <p:cNvPr id="6" name="Slide Number Placeholder 5"/>
          <p:cNvSpPr>
            <a:spLocks noGrp="1"/>
          </p:cNvSpPr>
          <p:nvPr>
            <p:ph type="sldNum" sz="quarter" idx="4"/>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chemeClr val="tx1"/>
                </a:solidFill>
              </a:rPr>
              <a:t>Dự án: </a:t>
            </a:r>
            <a:r>
              <a:rPr lang="en-US">
                <a:solidFill>
                  <a:srgbClr val="0000CC"/>
                </a:solidFill>
              </a:rPr>
              <a:t>Adaptive action</a:t>
            </a:r>
          </a:p>
        </p:txBody>
      </p:sp>
      <p:sp>
        <p:nvSpPr>
          <p:cNvPr id="3" name="Content Placeholder 2"/>
          <p:cNvSpPr>
            <a:spLocks noGrp="1"/>
          </p:cNvSpPr>
          <p:nvPr>
            <p:ph idx="4294967295"/>
          </p:nvPr>
        </p:nvSpPr>
        <p:spPr>
          <a:xfrm>
            <a:off x="0" y="685800"/>
            <a:ext cx="9144000" cy="6172200"/>
          </a:xfrm>
          <a:prstGeom prst="rect">
            <a:avLst/>
          </a:prstGeom>
        </p:spPr>
        <p:txBody>
          <a:bodyPr>
            <a:normAutofit/>
          </a:bodyPr>
          <a:lstStyle/>
          <a:p>
            <a:pPr marL="514350" indent="-514350">
              <a:buFont typeface="+mj-lt"/>
              <a:buAutoNum type="arabicPeriod"/>
            </a:pPr>
            <a:r>
              <a:rPr lang="en-US"/>
              <a:t>Giới hạn yêu cầu vào các </a:t>
            </a:r>
            <a:r>
              <a:rPr lang="en-US">
                <a:solidFill>
                  <a:srgbClr val="FF0000"/>
                </a:solidFill>
              </a:rPr>
              <a:t>bất biến </a:t>
            </a:r>
            <a:r>
              <a:rPr lang="en-US"/>
              <a:t>của môi trường (hạn chế yêu cầu tùy tiện)</a:t>
            </a:r>
          </a:p>
          <a:p>
            <a:pPr lvl="1"/>
            <a:r>
              <a:rPr lang="en-US">
                <a:solidFill>
                  <a:srgbClr val="0000CC"/>
                </a:solidFill>
              </a:rPr>
              <a:t>vd: yêu cầu nghiệp vụ lấy từ luật của nhà nước sẽ ổn định hơn quy tắc riêng của tổ chức.</a:t>
            </a:r>
          </a:p>
          <a:p>
            <a:pPr marL="514350" indent="-514350">
              <a:buFont typeface="+mj-lt"/>
              <a:buAutoNum type="arabicPeriod"/>
            </a:pPr>
            <a:r>
              <a:rPr lang="en-US"/>
              <a:t>Thiết kế để phần mềm </a:t>
            </a:r>
            <a:r>
              <a:rPr lang="en-US">
                <a:solidFill>
                  <a:srgbClr val="FF0000"/>
                </a:solidFill>
              </a:rPr>
              <a:t>ít bị phụ thuộc ràng buộc</a:t>
            </a:r>
            <a:r>
              <a:rPr lang="en-US"/>
              <a:t> vào môi trường</a:t>
            </a:r>
          </a:p>
          <a:p>
            <a:pPr lvl="1"/>
            <a:r>
              <a:rPr lang="en-US">
                <a:solidFill>
                  <a:srgbClr val="0000CC"/>
                </a:solidFill>
              </a:rPr>
              <a:t>vd: Portable là phần mềm chạy được trên nhiều lớp nền khác nhau</a:t>
            </a:r>
          </a:p>
          <a:p>
            <a:pPr marL="514350" indent="-514350">
              <a:buFont typeface="+mj-lt"/>
              <a:buAutoNum type="arabicPeriod"/>
            </a:pPr>
            <a:r>
              <a:rPr lang="en-US">
                <a:solidFill>
                  <a:srgbClr val="FF0000"/>
                </a:solidFill>
              </a:rPr>
              <a:t>Chuẩn hóa </a:t>
            </a:r>
            <a:r>
              <a:rPr lang="en-US"/>
              <a:t>các yêu cầu và giải pháp </a:t>
            </a:r>
          </a:p>
          <a:p>
            <a:pPr lvl="1"/>
            <a:r>
              <a:rPr lang="en-US">
                <a:solidFill>
                  <a:srgbClr val="0000CC"/>
                </a:solidFill>
              </a:rPr>
              <a:t>vd: dùng công nghệ chuẩn, giao tiếp chuẩn, trừu tượng hóa yêu cầu</a:t>
            </a:r>
          </a:p>
        </p:txBody>
      </p:sp>
      <p:sp>
        <p:nvSpPr>
          <p:cNvPr id="6" name="Slide Number Placeholder 5"/>
          <p:cNvSpPr>
            <a:spLocks noGrp="1"/>
          </p:cNvSpPr>
          <p:nvPr>
            <p:ph type="sldNum" sz="quarter" idx="4"/>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chemeClr val="tx1"/>
                </a:solidFill>
              </a:rPr>
              <a:t>Dự án: </a:t>
            </a:r>
            <a:r>
              <a:rPr lang="en-US">
                <a:solidFill>
                  <a:srgbClr val="0000CC"/>
                </a:solidFill>
              </a:rPr>
              <a:t>Perfective action</a:t>
            </a:r>
          </a:p>
        </p:txBody>
      </p:sp>
      <p:sp>
        <p:nvSpPr>
          <p:cNvPr id="3" name="Content Placeholder 2"/>
          <p:cNvSpPr>
            <a:spLocks noGrp="1"/>
          </p:cNvSpPr>
          <p:nvPr>
            <p:ph idx="4294967295"/>
          </p:nvPr>
        </p:nvSpPr>
        <p:spPr>
          <a:xfrm>
            <a:off x="0" y="685800"/>
            <a:ext cx="9144000" cy="6172200"/>
          </a:xfrm>
          <a:prstGeom prst="rect">
            <a:avLst/>
          </a:prstGeom>
        </p:spPr>
        <p:txBody>
          <a:bodyPr>
            <a:normAutofit lnSpcReduction="10000"/>
          </a:bodyPr>
          <a:lstStyle/>
          <a:p>
            <a:pPr marL="514350" indent="-514350">
              <a:buFont typeface="+mj-lt"/>
              <a:buAutoNum type="arabicPeriod"/>
            </a:pPr>
            <a:r>
              <a:rPr lang="en-US"/>
              <a:t>Thỏa mãn cho nhu cầu (</a:t>
            </a:r>
            <a:r>
              <a:rPr lang="en-US">
                <a:solidFill>
                  <a:srgbClr val="FF0000"/>
                </a:solidFill>
              </a:rPr>
              <a:t>need</a:t>
            </a:r>
            <a:r>
              <a:rPr lang="en-US"/>
              <a:t>) thay cho yêu cầu.</a:t>
            </a:r>
          </a:p>
          <a:p>
            <a:pPr marL="514350" indent="-514350">
              <a:buFont typeface="+mj-lt"/>
              <a:buAutoNum type="arabicPeriod"/>
            </a:pPr>
            <a:r>
              <a:rPr lang="en-US"/>
              <a:t>Phân tích kỹ problem domain &amp; solution/design domain để định hướng cho các hành động xử lý</a:t>
            </a:r>
            <a:r>
              <a:rPr lang="en-US" smtClean="0"/>
              <a:t>.</a:t>
            </a:r>
          </a:p>
          <a:p>
            <a:pPr>
              <a:buNone/>
            </a:pPr>
            <a:r>
              <a:rPr lang="en-US" u="sng" smtClean="0"/>
              <a:t>Trong </a:t>
            </a:r>
            <a:r>
              <a:rPr lang="en-US" u="sng"/>
              <a:t>solution domain</a:t>
            </a:r>
            <a:r>
              <a:rPr lang="en-US"/>
              <a:t>:</a:t>
            </a:r>
          </a:p>
          <a:p>
            <a:pPr marL="514350" indent="-514350">
              <a:buFont typeface="+mj-lt"/>
              <a:buAutoNum type="arabicPeriod"/>
            </a:pPr>
            <a:r>
              <a:rPr lang="en-US"/>
              <a:t>Dùng lại, hạn chế tạo </a:t>
            </a:r>
            <a:r>
              <a:rPr lang="en-US" smtClean="0"/>
              <a:t>mới</a:t>
            </a:r>
            <a:endParaRPr lang="en-US"/>
          </a:p>
          <a:p>
            <a:pPr marL="514350" indent="-514350">
              <a:buFont typeface="+mj-lt"/>
              <a:buAutoNum type="arabicPeriod"/>
            </a:pPr>
            <a:r>
              <a:rPr lang="en-US"/>
              <a:t>Thiết kế (package) mới hướng đến dùng lại nhiều</a:t>
            </a:r>
          </a:p>
          <a:p>
            <a:pPr lvl="1"/>
            <a:r>
              <a:rPr lang="en-US">
                <a:solidFill>
                  <a:srgbClr val="0000CC"/>
                </a:solidFill>
              </a:rPr>
              <a:t>Trừu tượng hóa các phương thức</a:t>
            </a:r>
          </a:p>
          <a:p>
            <a:pPr marL="514350" indent="-514350">
              <a:buFont typeface="+mj-lt"/>
              <a:buAutoNum type="arabicPeriod"/>
            </a:pPr>
            <a:r>
              <a:rPr lang="en-US"/>
              <a:t>Thiết kế hướng đối tượng, </a:t>
            </a:r>
            <a:r>
              <a:rPr lang="en-US" smtClean="0"/>
              <a:t>nguyên </a:t>
            </a:r>
            <a:r>
              <a:rPr lang="en-US"/>
              <a:t>lý </a:t>
            </a:r>
            <a:r>
              <a:rPr lang="en-US">
                <a:solidFill>
                  <a:srgbClr val="FF0000"/>
                </a:solidFill>
                <a:effectLst>
                  <a:outerShdw blurRad="38100" dist="38100" dir="2700000" algn="tl">
                    <a:srgbClr val="000000">
                      <a:alpha val="43137"/>
                    </a:srgbClr>
                  </a:outerShdw>
                </a:effectLst>
              </a:rPr>
              <a:t>SOLID</a:t>
            </a:r>
            <a:r>
              <a:rPr lang="en-US"/>
              <a:t>.</a:t>
            </a:r>
          </a:p>
          <a:p>
            <a:pPr marL="514350" indent="-514350">
              <a:buFont typeface="+mj-lt"/>
              <a:buAutoNum type="arabicPeriod"/>
            </a:pPr>
            <a:r>
              <a:rPr lang="en-US" smtClean="0"/>
              <a:t>Thiết </a:t>
            </a:r>
            <a:r>
              <a:rPr lang="en-US"/>
              <a:t>kế phần mềm có tính tùy biến cao bằng thông số cấu hình bên ngoài</a:t>
            </a:r>
          </a:p>
          <a:p>
            <a:pPr lvl="1"/>
            <a:r>
              <a:rPr lang="en-US">
                <a:solidFill>
                  <a:srgbClr val="0000CC"/>
                </a:solidFill>
              </a:rPr>
              <a:t>Vd: Các quy tắc tính toán, xử lý dữ liệu,.. của nghiệp vụ được khai báo trong file .ini hoặc CSDL thay vì viết thành mã lệnh.</a:t>
            </a:r>
          </a:p>
        </p:txBody>
      </p:sp>
      <p:sp>
        <p:nvSpPr>
          <p:cNvPr id="6" name="Slide Number Placeholder 5"/>
          <p:cNvSpPr>
            <a:spLocks noGrp="1"/>
          </p:cNvSpPr>
          <p:nvPr>
            <p:ph type="sldNum" sz="quarter" idx="4"/>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chemeClr val="tx1"/>
                </a:solidFill>
              </a:rPr>
              <a:t>Dự án: </a:t>
            </a:r>
            <a:r>
              <a:rPr lang="en-US">
                <a:solidFill>
                  <a:srgbClr val="0000CC"/>
                </a:solidFill>
              </a:rPr>
              <a:t>Preventive action</a:t>
            </a:r>
          </a:p>
        </p:txBody>
      </p:sp>
      <p:sp>
        <p:nvSpPr>
          <p:cNvPr id="3" name="Content Placeholder 2"/>
          <p:cNvSpPr>
            <a:spLocks noGrp="1"/>
          </p:cNvSpPr>
          <p:nvPr>
            <p:ph idx="4294967295"/>
          </p:nvPr>
        </p:nvSpPr>
        <p:spPr>
          <a:xfrm>
            <a:off x="0" y="685800"/>
            <a:ext cx="9144000" cy="6172200"/>
          </a:xfrm>
          <a:prstGeom prst="rect">
            <a:avLst/>
          </a:prstGeom>
        </p:spPr>
        <p:txBody>
          <a:bodyPr/>
          <a:lstStyle/>
          <a:p>
            <a:r>
              <a:rPr lang="en-US"/>
              <a:t>Là thiết kế phòng ngừa cho các thay đổi có xác suất xuất hiện cao, hoặc các thành phần có chi phí sửa cao</a:t>
            </a:r>
          </a:p>
          <a:p>
            <a:pPr lvl="1"/>
            <a:r>
              <a:rPr lang="en-US">
                <a:solidFill>
                  <a:srgbClr val="FF0000"/>
                </a:solidFill>
              </a:rPr>
              <a:t>Fault tolerance </a:t>
            </a:r>
            <a:r>
              <a:rPr lang="en-US">
                <a:solidFill>
                  <a:srgbClr val="0000CC"/>
                </a:solidFill>
              </a:rPr>
              <a:t>được cài đặt để giúp cho hệ thống chịu đựng các hư hỏng từ phần cứng</a:t>
            </a:r>
          </a:p>
          <a:p>
            <a:pPr lvl="1"/>
            <a:r>
              <a:rPr lang="en-US">
                <a:solidFill>
                  <a:srgbClr val="FF0000"/>
                </a:solidFill>
              </a:rPr>
              <a:t>Control chart </a:t>
            </a:r>
            <a:r>
              <a:rPr lang="en-US">
                <a:solidFill>
                  <a:srgbClr val="0000CC"/>
                </a:solidFill>
              </a:rPr>
              <a:t>là cơ chế phát hiện sự bất thường có thể gây hại cho hệ </a:t>
            </a:r>
            <a:r>
              <a:rPr lang="en-US" smtClean="0">
                <a:solidFill>
                  <a:srgbClr val="0000CC"/>
                </a:solidFill>
              </a:rPr>
              <a:t>thống.</a:t>
            </a:r>
            <a:endParaRPr lang="en-US">
              <a:solidFill>
                <a:srgbClr val="0000CC"/>
              </a:solidFill>
            </a:endParaRPr>
          </a:p>
        </p:txBody>
      </p:sp>
      <p:sp>
        <p:nvSpPr>
          <p:cNvPr id="6" name="Slide Number Placeholder 5"/>
          <p:cNvSpPr>
            <a:spLocks noGrp="1"/>
          </p:cNvSpPr>
          <p:nvPr>
            <p:ph type="sldNum" sz="quarter" idx="4"/>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a:xfrm>
            <a:off x="0" y="609600"/>
            <a:ext cx="9144000" cy="6248400"/>
          </a:xfrm>
        </p:spPr>
        <p:txBody>
          <a:bodyPr/>
          <a:lstStyle/>
          <a:p>
            <a:r>
              <a:rPr lang="en-US" smtClean="0"/>
              <a:t>Gồm các phương pháp để kiểm soát các yêu cầu gây ra thay đổi lên PM và thực hiện các yêu cầu này (cập nhật cho PM).</a:t>
            </a:r>
          </a:p>
          <a:p>
            <a:pPr marL="514350" indent="-514350">
              <a:buFont typeface="+mj-lt"/>
              <a:buAutoNum type="arabicPeriod"/>
            </a:pPr>
            <a:r>
              <a:rPr lang="en-US" smtClean="0"/>
              <a:t>SW Maintenance</a:t>
            </a:r>
          </a:p>
          <a:p>
            <a:pPr marL="514350" indent="-514350">
              <a:buFont typeface="+mj-lt"/>
              <a:buAutoNum type="arabicPeriod"/>
            </a:pPr>
            <a:r>
              <a:rPr lang="en-US" smtClean="0"/>
              <a:t>SW Maintenance to SW Evolution</a:t>
            </a:r>
          </a:p>
          <a:p>
            <a:pPr lvl="1"/>
            <a:r>
              <a:rPr lang="en-US" smtClean="0"/>
              <a:t>Product support</a:t>
            </a:r>
          </a:p>
          <a:p>
            <a:pPr lvl="1"/>
            <a:r>
              <a:rPr lang="en-US" smtClean="0"/>
              <a:t>Process support</a:t>
            </a:r>
          </a:p>
          <a:p>
            <a:pPr lvl="2"/>
            <a:r>
              <a:rPr lang="en-US" smtClean="0"/>
              <a:t> SW Configuration Management (SCM)</a:t>
            </a:r>
            <a:endParaRPr lang="en-US"/>
          </a:p>
        </p:txBody>
      </p:sp>
      <p:sp>
        <p:nvSpPr>
          <p:cNvPr id="5" name="Rectangle 4"/>
          <p:cNvSpPr/>
          <p:nvPr/>
        </p:nvSpPr>
        <p:spPr>
          <a:xfrm>
            <a:off x="228600" y="5619690"/>
            <a:ext cx="7620000" cy="400110"/>
          </a:xfrm>
          <a:prstGeom prst="rect">
            <a:avLst/>
          </a:prstGeom>
        </p:spPr>
        <p:txBody>
          <a:bodyPr wrap="square">
            <a:spAutoFit/>
          </a:bodyPr>
          <a:lstStyle/>
          <a:p>
            <a:r>
              <a:rPr lang="en-US" sz="2000"/>
              <a:t>2017 A systematic review of requirements change management.pdf</a:t>
            </a:r>
          </a:p>
        </p:txBody>
      </p:sp>
      <p:sp>
        <p:nvSpPr>
          <p:cNvPr id="6" name="Rectangle 5"/>
          <p:cNvSpPr/>
          <p:nvPr/>
        </p:nvSpPr>
        <p:spPr>
          <a:xfrm>
            <a:off x="228600" y="6059269"/>
            <a:ext cx="8153400" cy="646331"/>
          </a:xfrm>
          <a:prstGeom prst="rect">
            <a:avLst/>
          </a:prstGeom>
        </p:spPr>
        <p:txBody>
          <a:bodyPr wrap="square">
            <a:spAutoFit/>
          </a:bodyPr>
          <a:lstStyle/>
          <a:p>
            <a:r>
              <a:rPr lang="en-US"/>
              <a:t>2012 A Process model for Requirements Change </a:t>
            </a:r>
            <a:r>
              <a:rPr lang="en-US" smtClean="0"/>
              <a:t>Management </a:t>
            </a:r>
            <a:r>
              <a:rPr lang="en-US"/>
              <a:t>in Collocated Software Development.pdf</a:t>
            </a:r>
          </a:p>
        </p:txBody>
      </p:sp>
      <p:sp>
        <p:nvSpPr>
          <p:cNvPr id="12" name="Slide Number Placeholder 11"/>
          <p:cNvSpPr>
            <a:spLocks noGrp="1"/>
          </p:cNvSpPr>
          <p:nvPr>
            <p:ph type="sldNum" sz="quarter" idx="4"/>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en-GB" smtClean="0"/>
              <a:t>1. SW Maintenance</a:t>
            </a:r>
            <a:endParaRPr lang="en-GB"/>
          </a:p>
        </p:txBody>
      </p:sp>
      <p:sp>
        <p:nvSpPr>
          <p:cNvPr id="8194" name="Rectangle 2"/>
          <p:cNvSpPr>
            <a:spLocks noGrp="1" noChangeArrowheads="1"/>
          </p:cNvSpPr>
          <p:nvPr>
            <p:ph type="body" idx="1"/>
          </p:nvPr>
        </p:nvSpPr>
        <p:spPr>
          <a:xfrm>
            <a:off x="0" y="685800"/>
            <a:ext cx="9144000" cy="6172200"/>
          </a:xfrm>
        </p:spPr>
        <p:txBody>
          <a:bodyPr/>
          <a:lstStyle/>
          <a:p>
            <a:r>
              <a:rPr lang="en-GB" smtClean="0"/>
              <a:t>Theo mô hình truyền thống (thác nước), bảo trì PM là chuổi hành động làm thay đổi phần mềm cho phù hợp với yêu cầu mới khi nó đang được sử dụng.</a:t>
            </a:r>
          </a:p>
          <a:p>
            <a:r>
              <a:rPr lang="en-GB" smtClean="0"/>
              <a:t>Việc bảo trì không bao gồm các thay đổi lớn trong cấu trúc của hệ thống</a:t>
            </a:r>
          </a:p>
          <a:p>
            <a:pPr lvl="1"/>
            <a:r>
              <a:rPr lang="en-GB" smtClean="0"/>
              <a:t>Chỉ chỉnh sửa một vài thành phần đang có, hoặc hoặc thêm mới vài thành phần vào hệ thống.</a:t>
            </a:r>
          </a:p>
          <a:p>
            <a:pPr lvl="1"/>
            <a:r>
              <a:rPr lang="en-GB" smtClean="0"/>
              <a:t>Hành động bảo trì trong mô hình này: Tạo ra sự thay đổi lớn lên phần mềm là vấn đề lớn. </a:t>
            </a:r>
            <a:r>
              <a:rPr lang="en-GB" smtClean="0">
                <a:solidFill>
                  <a:srgbClr val="FF0000"/>
                </a:solidFill>
              </a:rPr>
              <a:t>Why ?</a:t>
            </a:r>
            <a:endParaRPr lang="en-GB">
              <a:solidFill>
                <a:srgbClr val="FF0000"/>
              </a:solidFill>
            </a:endParaRPr>
          </a:p>
        </p:txBody>
      </p:sp>
      <p:sp>
        <p:nvSpPr>
          <p:cNvPr id="14" name="Slide Number Placeholder 13"/>
          <p:cNvSpPr>
            <a:spLocks noGrp="1"/>
          </p:cNvSpPr>
          <p:nvPr>
            <p:ph type="sldNum" sz="quarter" idx="4"/>
          </p:nvPr>
        </p:nvSpPr>
        <p:spPr/>
        <p:txBody>
          <a:bodyPr/>
          <a:lstStyle/>
          <a:p>
            <a:fld id="{B6F15528-21DE-4FAA-801E-634DDDAF4B2B}" type="slidenum">
              <a:rPr lang="en-US" smtClean="0"/>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4">
                                            <p:bg/>
                                          </p:spTgt>
                                        </p:tgtEl>
                                        <p:attrNameLst>
                                          <p:attrName>style.visibility</p:attrName>
                                        </p:attrNameLst>
                                      </p:cBhvr>
                                      <p:to>
                                        <p:strVal val="visible"/>
                                      </p:to>
                                    </p:set>
                                    <p:animEffect transition="in" filter="wipe(down)">
                                      <p:cBhvr>
                                        <p:cTn id="7" dur="500"/>
                                        <p:tgtEl>
                                          <p:spTgt spid="819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4">
                                            <p:txEl>
                                              <p:pRg st="0" end="0"/>
                                            </p:txEl>
                                          </p:spTgt>
                                        </p:tgtEl>
                                        <p:attrNameLst>
                                          <p:attrName>style.visibility</p:attrName>
                                        </p:attrNameLst>
                                      </p:cBhvr>
                                      <p:to>
                                        <p:strVal val="visible"/>
                                      </p:to>
                                    </p:set>
                                    <p:animEffect transition="in" filter="wipe(down)">
                                      <p:cBhvr>
                                        <p:cTn id="12" dur="500"/>
                                        <p:tgtEl>
                                          <p:spTgt spid="81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4">
                                            <p:txEl>
                                              <p:pRg st="1" end="1"/>
                                            </p:txEl>
                                          </p:spTgt>
                                        </p:tgtEl>
                                        <p:attrNameLst>
                                          <p:attrName>style.visibility</p:attrName>
                                        </p:attrNameLst>
                                      </p:cBhvr>
                                      <p:to>
                                        <p:strVal val="visible"/>
                                      </p:to>
                                    </p:set>
                                    <p:animEffect transition="in" filter="wipe(down)">
                                      <p:cBhvr>
                                        <p:cTn id="17" dur="500"/>
                                        <p:tgtEl>
                                          <p:spTgt spid="8194">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194">
                                            <p:txEl>
                                              <p:pRg st="2" end="2"/>
                                            </p:txEl>
                                          </p:spTgt>
                                        </p:tgtEl>
                                        <p:attrNameLst>
                                          <p:attrName>style.visibility</p:attrName>
                                        </p:attrNameLst>
                                      </p:cBhvr>
                                      <p:to>
                                        <p:strVal val="visible"/>
                                      </p:to>
                                    </p:set>
                                    <p:animEffect transition="in" filter="wipe(down)">
                                      <p:cBhvr>
                                        <p:cTn id="20" dur="500"/>
                                        <p:tgtEl>
                                          <p:spTgt spid="8194">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194">
                                            <p:txEl>
                                              <p:pRg st="3" end="3"/>
                                            </p:txEl>
                                          </p:spTgt>
                                        </p:tgtEl>
                                        <p:attrNameLst>
                                          <p:attrName>style.visibility</p:attrName>
                                        </p:attrNameLst>
                                      </p:cBhvr>
                                      <p:to>
                                        <p:strVal val="visible"/>
                                      </p:to>
                                    </p:set>
                                    <p:animEffect transition="in" filter="wipe(down)">
                                      <p:cBhvr>
                                        <p:cTn id="23" dur="500"/>
                                        <p:tgtEl>
                                          <p:spTgt spid="8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Vài lý do thay đổi phần mềm</a:t>
            </a:r>
            <a:endParaRPr lang="en-US"/>
          </a:p>
        </p:txBody>
      </p:sp>
      <p:sp>
        <p:nvSpPr>
          <p:cNvPr id="3" name="Content Placeholder 2"/>
          <p:cNvSpPr>
            <a:spLocks noGrp="1"/>
          </p:cNvSpPr>
          <p:nvPr>
            <p:ph idx="1"/>
          </p:nvPr>
        </p:nvSpPr>
        <p:spPr>
          <a:xfrm>
            <a:off x="0" y="609600"/>
            <a:ext cx="9144000" cy="6248400"/>
          </a:xfrm>
        </p:spPr>
        <p:txBody>
          <a:bodyPr/>
          <a:lstStyle/>
          <a:p>
            <a:r>
              <a:rPr lang="en-US" smtClean="0"/>
              <a:t>Do yêu cầu ban đầu cần phải thay đổi </a:t>
            </a:r>
          </a:p>
          <a:p>
            <a:pPr lvl="1"/>
            <a:r>
              <a:rPr lang="en-US" smtClean="0"/>
              <a:t>Vì PM là một mô hình về thế giới thực. Thế giới thực luôn thay đổi (quy luật Lehman)</a:t>
            </a:r>
          </a:p>
          <a:p>
            <a:pPr lvl="2"/>
            <a:r>
              <a:rPr lang="en-US" smtClean="0"/>
              <a:t>Công nghệ luôn cải tiến</a:t>
            </a:r>
          </a:p>
          <a:p>
            <a:pPr lvl="2"/>
            <a:r>
              <a:rPr lang="en-US" smtClean="0"/>
              <a:t>Nghiệp vụ của tổ chức thay đổi</a:t>
            </a:r>
          </a:p>
          <a:p>
            <a:pPr lvl="1"/>
            <a:r>
              <a:rPr lang="en-US" smtClean="0"/>
              <a:t>Users cần sửa phần mềm (cá nhân hóa).</a:t>
            </a:r>
          </a:p>
          <a:p>
            <a:pPr lvl="2"/>
            <a:r>
              <a:rPr lang="en-US" smtClean="0"/>
              <a:t>Để dùng nó có hiệu quả cao hơn</a:t>
            </a:r>
          </a:p>
          <a:p>
            <a:r>
              <a:rPr lang="en-US" smtClean="0"/>
              <a:t>Khắc phục khuyết điểm của hệ thống</a:t>
            </a:r>
          </a:p>
          <a:p>
            <a:pPr lvl="1"/>
            <a:r>
              <a:rPr lang="en-US" smtClean="0"/>
              <a:t>Thay đổi phần mềm ưu tiên hơn phần cứng.</a:t>
            </a:r>
          </a:p>
          <a:p>
            <a:pPr lvl="1"/>
            <a:r>
              <a:rPr lang="en-US" smtClean="0"/>
              <a:t>Sửa lỗi, chịu dựng lỗi thay cho phần cứng</a:t>
            </a:r>
          </a:p>
          <a:p>
            <a:pPr lvl="1"/>
            <a:r>
              <a:rPr lang="en-US" smtClean="0"/>
              <a:t>Bổ sung thêm chức năng mới</a:t>
            </a:r>
          </a:p>
          <a:p>
            <a:pPr lvl="1"/>
            <a:r>
              <a:rPr lang="en-US" smtClean="0"/>
              <a:t>…</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Nguồn gốc gây thay đổi lên PM</a:t>
            </a:r>
            <a:endParaRPr lang="en-US"/>
          </a:p>
        </p:txBody>
      </p:sp>
      <p:sp>
        <p:nvSpPr>
          <p:cNvPr id="3" name="Content Placeholder 2"/>
          <p:cNvSpPr>
            <a:spLocks noGrp="1"/>
          </p:cNvSpPr>
          <p:nvPr>
            <p:ph idx="1"/>
          </p:nvPr>
        </p:nvSpPr>
        <p:spPr>
          <a:xfrm>
            <a:off x="0" y="609600"/>
            <a:ext cx="9144000" cy="6248400"/>
          </a:xfrm>
        </p:spPr>
        <p:txBody>
          <a:bodyPr/>
          <a:lstStyle/>
          <a:p>
            <a:r>
              <a:rPr lang="en-US" sz="2400" smtClean="0">
                <a:effectLst>
                  <a:outerShdw blurRad="38100" dist="38100" dir="2700000" algn="tl">
                    <a:srgbClr val="000000">
                      <a:alpha val="43137"/>
                    </a:srgbClr>
                  </a:outerShdw>
                </a:effectLst>
              </a:rPr>
              <a:t>Thị trường </a:t>
            </a:r>
            <a:r>
              <a:rPr lang="en-US" sz="2400" smtClean="0"/>
              <a:t>(external market) ⇔ mt nghiệp vụ</a:t>
            </a:r>
          </a:p>
          <a:p>
            <a:pPr lvl="1"/>
            <a:r>
              <a:rPr lang="en-US" sz="2400" smtClean="0"/>
              <a:t>Luật của chính phủ, đòi hỏi từ khách hàng và mức độ cạnh tranh từ các đối thủ</a:t>
            </a:r>
          </a:p>
          <a:p>
            <a:r>
              <a:rPr lang="en-US" sz="2400" smtClean="0">
                <a:effectLst>
                  <a:outerShdw blurRad="38100" dist="38100" dir="2700000" algn="tl">
                    <a:srgbClr val="000000">
                      <a:alpha val="43137"/>
                    </a:srgbClr>
                  </a:outerShdw>
                </a:effectLst>
              </a:rPr>
              <a:t>Tổ chức </a:t>
            </a:r>
            <a:r>
              <a:rPr lang="en-US" sz="2400" smtClean="0"/>
              <a:t>(customer organisation) ⇔ mt vận hành</a:t>
            </a:r>
          </a:p>
          <a:p>
            <a:pPr lvl="1"/>
            <a:r>
              <a:rPr lang="en-US" sz="2400" smtClean="0"/>
              <a:t>Chiến lược, cấu trúc tổ chức và môi trường vận hành của tổ chức phải thay đổi thích nghi với thị trường</a:t>
            </a:r>
          </a:p>
          <a:p>
            <a:r>
              <a:rPr lang="en-US" sz="2400" smtClean="0">
                <a:effectLst>
                  <a:outerShdw blurRad="38100" dist="38100" dir="2700000" algn="tl">
                    <a:srgbClr val="000000">
                      <a:alpha val="43137"/>
                    </a:srgbClr>
                  </a:outerShdw>
                </a:effectLst>
              </a:rPr>
              <a:t>Dự án </a:t>
            </a:r>
            <a:r>
              <a:rPr lang="en-US" sz="2400" smtClean="0"/>
              <a:t>(project vision) ⇔ mt phát triển</a:t>
            </a:r>
          </a:p>
          <a:p>
            <a:pPr lvl="1"/>
            <a:r>
              <a:rPr lang="en-US" sz="2400" smtClean="0"/>
              <a:t>Nguồn lực để làm phần mềm (cộng đồng các chuyên gia, phương pháp, công nghệ, thông tin)</a:t>
            </a:r>
          </a:p>
          <a:p>
            <a:r>
              <a:rPr lang="en-US" sz="2400" smtClean="0">
                <a:effectLst>
                  <a:outerShdw blurRad="38100" dist="38100" dir="2700000" algn="tl">
                    <a:srgbClr val="000000">
                      <a:alpha val="43137"/>
                    </a:srgbClr>
                  </a:outerShdw>
                </a:effectLst>
              </a:rPr>
              <a:t>Yêu cầu </a:t>
            </a:r>
            <a:r>
              <a:rPr lang="en-US" sz="2400" smtClean="0"/>
              <a:t>(requirements specification) ⇔ engineering</a:t>
            </a:r>
          </a:p>
          <a:p>
            <a:pPr lvl="1"/>
            <a:r>
              <a:rPr lang="en-US" sz="2400" smtClean="0"/>
              <a:t>Từ việc cần làm rõ yêu cầu cho phần mềm (ngày càng phức tạp) trong tình huống không chắc chắn</a:t>
            </a:r>
          </a:p>
          <a:p>
            <a:r>
              <a:rPr lang="en-US" sz="2400" smtClean="0">
                <a:effectLst>
                  <a:outerShdw blurRad="38100" dist="38100" dir="2700000" algn="tl">
                    <a:srgbClr val="000000">
                      <a:alpha val="43137"/>
                    </a:srgbClr>
                  </a:outerShdw>
                </a:effectLst>
              </a:rPr>
              <a:t>Giải pháp </a:t>
            </a:r>
            <a:r>
              <a:rPr lang="en-US" sz="2400" smtClean="0"/>
              <a:t>(solution) ⇔ engineering</a:t>
            </a:r>
          </a:p>
          <a:p>
            <a:pPr lvl="1"/>
            <a:r>
              <a:rPr lang="en-US" sz="2400" smtClean="0"/>
              <a:t>Do nhu cầu cải tiến giải pháp bằng phương pháp, công nghệ mới khi kiến thức ngày càng được mở rộng.</a:t>
            </a:r>
            <a:endParaRPr lang="en-US" sz="2400"/>
          </a:p>
        </p:txBody>
      </p:sp>
      <p:sp>
        <p:nvSpPr>
          <p:cNvPr id="8" name="Slide Number Placeholder 7"/>
          <p:cNvSpPr>
            <a:spLocks noGrp="1"/>
          </p:cNvSpPr>
          <p:nvPr>
            <p:ph type="sldNum" sz="quarter" idx="4"/>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Ứng xử với yêu cầu thay đổi</a:t>
            </a:r>
            <a:endParaRPr lang="en-US"/>
          </a:p>
        </p:txBody>
      </p:sp>
      <p:sp>
        <p:nvSpPr>
          <p:cNvPr id="3" name="Content Placeholder 2"/>
          <p:cNvSpPr>
            <a:spLocks noGrp="1"/>
          </p:cNvSpPr>
          <p:nvPr>
            <p:ph idx="1"/>
          </p:nvPr>
        </p:nvSpPr>
        <p:spPr>
          <a:xfrm>
            <a:off x="0" y="609600"/>
            <a:ext cx="9144000" cy="6248400"/>
          </a:xfrm>
        </p:spPr>
        <p:txBody>
          <a:bodyPr/>
          <a:lstStyle/>
          <a:p>
            <a:r>
              <a:rPr lang="en-US" smtClean="0">
                <a:effectLst>
                  <a:outerShdw blurRad="38100" dist="38100" dir="2700000" algn="tl">
                    <a:srgbClr val="000000">
                      <a:alpha val="43137"/>
                    </a:srgbClr>
                  </a:outerShdw>
                </a:effectLst>
              </a:rPr>
              <a:t>Bảo trì trong water fall</a:t>
            </a:r>
            <a:r>
              <a:rPr lang="en-US" smtClean="0"/>
              <a:t>: phân tích, thiết kế và lập trình lại cho một phần của phần mềm (modify).</a:t>
            </a:r>
          </a:p>
          <a:p>
            <a:pPr lvl="1"/>
            <a:r>
              <a:rPr lang="en-US" smtClean="0"/>
              <a:t>Việc sửa đổi phức tạp hơn làm mới, do phải xem xét các ràng buộc phức tạp </a:t>
            </a:r>
            <a:r>
              <a:rPr lang="en-US" smtClean="0">
                <a:solidFill>
                  <a:schemeClr val="tx1"/>
                </a:solidFill>
                <a:effectLst>
                  <a:outerShdw blurRad="38100" dist="38100" dir="2700000" algn="tl">
                    <a:srgbClr val="000000">
                      <a:alpha val="43137"/>
                    </a:srgbClr>
                  </a:outerShdw>
                </a:effectLst>
              </a:rPr>
              <a:t>bên trong và bên ngoài</a:t>
            </a:r>
            <a:r>
              <a:rPr lang="en-US" smtClean="0"/>
              <a:t> phần mềm </a:t>
            </a:r>
            <a:r>
              <a:rPr lang="en-US" smtClean="0">
                <a:solidFill>
                  <a:schemeClr val="tx1"/>
                </a:solidFill>
                <a:effectLst>
                  <a:outerShdw blurRad="38100" dist="38100" dir="2700000" algn="tl">
                    <a:srgbClr val="000000">
                      <a:alpha val="43137"/>
                    </a:srgbClr>
                  </a:outerShdw>
                </a:effectLst>
              </a:rPr>
              <a:t>có liên quan đến phần được sửa</a:t>
            </a:r>
            <a:r>
              <a:rPr lang="en-US" smtClean="0"/>
              <a:t>.</a:t>
            </a:r>
          </a:p>
          <a:p>
            <a:pPr lvl="1"/>
            <a:r>
              <a:rPr lang="en-US" smtClean="0"/>
              <a:t>Yêu cầu thay đổi </a:t>
            </a:r>
            <a:r>
              <a:rPr lang="en-US" smtClean="0">
                <a:solidFill>
                  <a:schemeClr val="tx1"/>
                </a:solidFill>
                <a:effectLst>
                  <a:outerShdw blurRad="38100" dist="38100" dir="2700000" algn="tl">
                    <a:srgbClr val="000000">
                      <a:alpha val="43137"/>
                    </a:srgbClr>
                  </a:outerShdw>
                </a:effectLst>
              </a:rPr>
              <a:t>xuất hiện ngẫu nhiên</a:t>
            </a:r>
            <a:r>
              <a:rPr lang="en-US" smtClean="0"/>
              <a:t>, không có nhiều thời gian để xử lý triệt để.</a:t>
            </a:r>
          </a:p>
          <a:p>
            <a:r>
              <a:rPr lang="en-US" smtClean="0">
                <a:effectLst>
                  <a:outerShdw blurRad="38100" dist="38100" dir="2700000" algn="tl">
                    <a:srgbClr val="000000">
                      <a:alpha val="43137"/>
                    </a:srgbClr>
                  </a:outerShdw>
                </a:effectLst>
              </a:rPr>
              <a:t>Trong CNPM</a:t>
            </a:r>
            <a:r>
              <a:rPr lang="en-US" smtClean="0"/>
              <a:t>: modify là một phần việc cần thiết để phát triển phần mềm, không chỉ để bảo trì.</a:t>
            </a:r>
          </a:p>
          <a:p>
            <a:pPr lvl="1"/>
            <a:r>
              <a:rPr lang="en-US" smtClean="0"/>
              <a:t>Vd: sửa lỗi là tất yếu trong tiến trình làm phần mềm.</a:t>
            </a:r>
          </a:p>
          <a:p>
            <a:pPr lvl="1"/>
            <a:r>
              <a:rPr lang="en-US" smtClean="0"/>
              <a:t>Vậy cách làm PM như thế nào cho phù hợp với quan điểm này ?</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a:xfrm>
            <a:off x="609600" y="0"/>
            <a:ext cx="8534400" cy="609600"/>
          </a:xfrm>
          <a:prstGeom prst="rect">
            <a:avLst/>
          </a:prstGeom>
        </p:spPr>
        <p:txBody>
          <a:bodyPr/>
          <a:lstStyle/>
          <a:p>
            <a:r>
              <a:rPr lang="en-GB" smtClean="0"/>
              <a:t>2. From Maintenance </a:t>
            </a:r>
            <a:r>
              <a:rPr lang="en-GB"/>
              <a:t>to Evolution</a:t>
            </a:r>
          </a:p>
        </p:txBody>
      </p:sp>
      <p:graphicFrame>
        <p:nvGraphicFramePr>
          <p:cNvPr id="81920" name="Object 1024"/>
          <p:cNvGraphicFramePr>
            <a:graphicFrameLocks noChangeAspect="1"/>
          </p:cNvGraphicFramePr>
          <p:nvPr/>
        </p:nvGraphicFramePr>
        <p:xfrm>
          <a:off x="3978543" y="3091080"/>
          <a:ext cx="4860657" cy="3486648"/>
        </p:xfrm>
        <a:graphic>
          <a:graphicData uri="http://schemas.openxmlformats.org/presentationml/2006/ole">
            <p:oleObj spid="_x0000_s2050" name="Bitmap Image" r:id="rId3" imgW="6066667" imgH="4161905" progId="PBrush">
              <p:embed/>
            </p:oleObj>
          </a:graphicData>
        </a:graphic>
      </p:graphicFrame>
      <p:grpSp>
        <p:nvGrpSpPr>
          <p:cNvPr id="11" name="Group 10"/>
          <p:cNvGrpSpPr/>
          <p:nvPr/>
        </p:nvGrpSpPr>
        <p:grpSpPr>
          <a:xfrm>
            <a:off x="762000" y="1230868"/>
            <a:ext cx="7552740" cy="1207532"/>
            <a:chOff x="762000" y="1230868"/>
            <a:chExt cx="7552740" cy="1207532"/>
          </a:xfrm>
        </p:grpSpPr>
        <p:sp>
          <p:nvSpPr>
            <p:cNvPr id="4" name="TextBox 3"/>
            <p:cNvSpPr txBox="1"/>
            <p:nvPr/>
          </p:nvSpPr>
          <p:spPr>
            <a:xfrm>
              <a:off x="762000" y="1611868"/>
              <a:ext cx="3809999" cy="400110"/>
            </a:xfrm>
            <a:prstGeom prst="rect">
              <a:avLst/>
            </a:prstGeom>
            <a:solidFill>
              <a:schemeClr val="accent5">
                <a:lumMod val="20000"/>
                <a:lumOff val="80000"/>
              </a:schemeClr>
            </a:solidFill>
            <a:ln w="19050">
              <a:solidFill>
                <a:srgbClr val="FF0000"/>
              </a:solidFill>
            </a:ln>
          </p:spPr>
          <p:txBody>
            <a:bodyPr wrap="square" lIns="0" rIns="0" rtlCol="0">
              <a:spAutoFit/>
            </a:bodyPr>
            <a:lstStyle/>
            <a:p>
              <a:pPr algn="ctr"/>
              <a:r>
                <a:rPr lang="en-US" sz="2000"/>
                <a:t>SW Analysis/Design/Coding/Testing </a:t>
              </a:r>
            </a:p>
          </p:txBody>
        </p:sp>
        <p:sp>
          <p:nvSpPr>
            <p:cNvPr id="5" name="TextBox 4"/>
            <p:cNvSpPr txBox="1"/>
            <p:nvPr/>
          </p:nvSpPr>
          <p:spPr>
            <a:xfrm>
              <a:off x="5257800" y="1611868"/>
              <a:ext cx="2895600" cy="400110"/>
            </a:xfrm>
            <a:prstGeom prst="rect">
              <a:avLst/>
            </a:prstGeom>
            <a:solidFill>
              <a:schemeClr val="accent6">
                <a:lumMod val="20000"/>
                <a:lumOff val="80000"/>
              </a:schemeClr>
            </a:solidFill>
            <a:ln w="19050">
              <a:solidFill>
                <a:srgbClr val="FF0000"/>
              </a:solidFill>
            </a:ln>
          </p:spPr>
          <p:txBody>
            <a:bodyPr wrap="square" rtlCol="0">
              <a:spAutoFit/>
            </a:bodyPr>
            <a:lstStyle/>
            <a:p>
              <a:r>
                <a:rPr lang="en-US" sz="2000"/>
                <a:t>SW Maintenance </a:t>
              </a:r>
            </a:p>
          </p:txBody>
        </p:sp>
        <p:sp>
          <p:nvSpPr>
            <p:cNvPr id="6" name="Curved Down Arrow 5"/>
            <p:cNvSpPr/>
            <p:nvPr/>
          </p:nvSpPr>
          <p:spPr>
            <a:xfrm>
              <a:off x="4572000" y="1230868"/>
              <a:ext cx="7620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5105400" y="2069068"/>
              <a:ext cx="3209340" cy="369332"/>
            </a:xfrm>
            <a:prstGeom prst="rect">
              <a:avLst/>
            </a:prstGeom>
          </p:spPr>
          <p:txBody>
            <a:bodyPr wrap="none">
              <a:spAutoFit/>
            </a:bodyPr>
            <a:lstStyle/>
            <a:p>
              <a:r>
                <a:rPr lang="en-US" i="1"/>
                <a:t>Analysis, Design,Coding, Testing </a:t>
              </a:r>
            </a:p>
          </p:txBody>
        </p:sp>
      </p:grpSp>
      <p:sp>
        <p:nvSpPr>
          <p:cNvPr id="8" name="Rectangle 7"/>
          <p:cNvSpPr/>
          <p:nvPr/>
        </p:nvSpPr>
        <p:spPr>
          <a:xfrm>
            <a:off x="609600" y="754559"/>
            <a:ext cx="4495800" cy="707886"/>
          </a:xfrm>
          <a:prstGeom prst="rect">
            <a:avLst/>
          </a:prstGeom>
          <a:noFill/>
        </p:spPr>
        <p:txBody>
          <a:bodyPr wrap="square" lIns="91440" tIns="45720" rIns="91440" bIns="45720">
            <a:spAutoFit/>
          </a:bodyPr>
          <a:lstStyle/>
          <a:p>
            <a:r>
              <a:rPr lang="en-US" sz="4000" b="1" cap="none" spc="0">
                <a:ln w="900" cmpd="sng">
                  <a:solidFill>
                    <a:srgbClr val="0000CC">
                      <a:alpha val="55000"/>
                    </a:srgbClr>
                  </a:solidFill>
                  <a:prstDash val="solid"/>
                </a:ln>
                <a:solidFill>
                  <a:schemeClr val="tx2">
                    <a:lumMod val="40000"/>
                    <a:lumOff val="60000"/>
                  </a:schemeClr>
                </a:solidFill>
                <a:effectLst>
                  <a:outerShdw blurRad="38100" dist="38100" dir="2700000" algn="tl">
                    <a:srgbClr val="000000">
                      <a:alpha val="43137"/>
                    </a:srgbClr>
                  </a:outerShdw>
                </a:effectLst>
              </a:rPr>
              <a:t>Water fall model</a:t>
            </a:r>
          </a:p>
        </p:txBody>
      </p:sp>
      <p:sp>
        <p:nvSpPr>
          <p:cNvPr id="9" name="Rectangle 8"/>
          <p:cNvSpPr/>
          <p:nvPr/>
        </p:nvSpPr>
        <p:spPr>
          <a:xfrm>
            <a:off x="609600" y="3048000"/>
            <a:ext cx="4495800" cy="707886"/>
          </a:xfrm>
          <a:prstGeom prst="rect">
            <a:avLst/>
          </a:prstGeom>
          <a:noFill/>
        </p:spPr>
        <p:txBody>
          <a:bodyPr wrap="square" lIns="91440" tIns="45720" rIns="91440" bIns="45720">
            <a:spAutoFit/>
          </a:bodyPr>
          <a:lstStyle/>
          <a:p>
            <a:r>
              <a:rPr lang="en-US" sz="4000" b="1">
                <a:ln w="18000">
                  <a:solidFill>
                    <a:schemeClr val="accent2">
                      <a:satMod val="140000"/>
                    </a:schemeClr>
                  </a:solidFill>
                  <a:prstDash val="solid"/>
                  <a:miter lim="800000"/>
                </a:ln>
                <a:solidFill>
                  <a:schemeClr val="accent2">
                    <a:lumMod val="60000"/>
                    <a:lumOff val="40000"/>
                  </a:schemeClr>
                </a:solidFill>
                <a:effectLst>
                  <a:outerShdw blurRad="25500" dist="23000" dir="7020000" algn="tl">
                    <a:srgbClr val="000000">
                      <a:alpha val="50000"/>
                    </a:srgbClr>
                  </a:outerShdw>
                </a:effectLst>
              </a:rPr>
              <a:t>Evolution model</a:t>
            </a:r>
          </a:p>
        </p:txBody>
      </p:sp>
      <p:sp>
        <p:nvSpPr>
          <p:cNvPr id="10" name="Down Arrow 9"/>
          <p:cNvSpPr/>
          <p:nvPr/>
        </p:nvSpPr>
        <p:spPr>
          <a:xfrm>
            <a:off x="5715000" y="2590800"/>
            <a:ext cx="685800" cy="76200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9600" y="3770055"/>
            <a:ext cx="3581400" cy="2246769"/>
          </a:xfrm>
          <a:prstGeom prst="rect">
            <a:avLst/>
          </a:prstGeom>
          <a:noFill/>
        </p:spPr>
        <p:txBody>
          <a:bodyPr wrap="square" rtlCol="0">
            <a:spAutoFit/>
          </a:bodyPr>
          <a:lstStyle/>
          <a:p>
            <a:r>
              <a:rPr lang="en-US" sz="2000">
                <a:latin typeface="Arial Unicode MS" pitchFamily="34" charset="-128"/>
                <a:ea typeface="Arial Unicode MS" pitchFamily="34" charset="-128"/>
                <a:cs typeface="Arial Unicode MS" pitchFamily="34" charset="-128"/>
              </a:rPr>
              <a:t>Giai đoạn bảo trì không còn, các hành động bảo trì của mô hình thác nước được lồng ghép vào tiến trình </a:t>
            </a:r>
            <a:r>
              <a:rPr lang="en-US" sz="2000" smtClean="0">
                <a:latin typeface="Arial Unicode MS" pitchFamily="34" charset="-128"/>
                <a:ea typeface="Arial Unicode MS" pitchFamily="34" charset="-128"/>
                <a:cs typeface="Arial Unicode MS" pitchFamily="34" charset="-128"/>
              </a:rPr>
              <a:t>phát triển </a:t>
            </a:r>
            <a:r>
              <a:rPr lang="en-US" sz="2000">
                <a:latin typeface="Arial Unicode MS" pitchFamily="34" charset="-128"/>
                <a:ea typeface="Arial Unicode MS" pitchFamily="34" charset="-128"/>
                <a:cs typeface="Arial Unicode MS" pitchFamily="34" charset="-128"/>
              </a:rPr>
              <a:t>phần mềm, ie: mô hình sẵn sàng thực hiện bảo trì trong mỗi chu kỳ </a:t>
            </a:r>
            <a:r>
              <a:rPr lang="en-US" sz="2000" smtClean="0">
                <a:latin typeface="Arial Unicode MS" pitchFamily="34" charset="-128"/>
                <a:ea typeface="Arial Unicode MS" pitchFamily="34" charset="-128"/>
                <a:cs typeface="Arial Unicode MS" pitchFamily="34" charset="-128"/>
              </a:rPr>
              <a:t>phát triển.</a:t>
            </a:r>
            <a:endParaRPr lang="en-US" sz="2000">
              <a:latin typeface="Arial Unicode MS" pitchFamily="34" charset="-128"/>
              <a:ea typeface="Arial Unicode MS" pitchFamily="34" charset="-128"/>
              <a:cs typeface="Arial Unicode MS" pitchFamily="34" charset="-128"/>
            </a:endParaRPr>
          </a:p>
        </p:txBody>
      </p:sp>
      <p:sp>
        <p:nvSpPr>
          <p:cNvPr id="14" name="Slide Number Placeholder 13"/>
          <p:cNvSpPr>
            <a:spLocks noGrp="1"/>
          </p:cNvSpPr>
          <p:nvPr>
            <p:ph type="sldNum" sz="quarter" idx="4"/>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 Maintenance </a:t>
            </a:r>
            <a:r>
              <a:rPr lang="en-US" smtClean="0">
                <a:sym typeface="Wingdings" pitchFamily="2" charset="2"/>
              </a:rPr>
              <a:t></a:t>
            </a:r>
            <a:r>
              <a:rPr lang="en-US" smtClean="0"/>
              <a:t> SW Evolution</a:t>
            </a:r>
            <a:endParaRPr lang="en-US"/>
          </a:p>
        </p:txBody>
      </p:sp>
      <p:sp>
        <p:nvSpPr>
          <p:cNvPr id="3" name="Content Placeholder 2"/>
          <p:cNvSpPr>
            <a:spLocks noGrp="1"/>
          </p:cNvSpPr>
          <p:nvPr>
            <p:ph idx="1"/>
          </p:nvPr>
        </p:nvSpPr>
        <p:spPr>
          <a:xfrm>
            <a:off x="0" y="609600"/>
            <a:ext cx="9144000" cy="6248400"/>
          </a:xfrm>
        </p:spPr>
        <p:txBody>
          <a:bodyPr/>
          <a:lstStyle/>
          <a:p>
            <a:r>
              <a:rPr lang="en-US" smtClean="0"/>
              <a:t>Các mô hình tiến hóa (xoắn ốc, UP, Agile …) đều hổ trợ cập nhật PM liên tục, suốt đời.</a:t>
            </a:r>
          </a:p>
          <a:p>
            <a:pPr lvl="1"/>
            <a:r>
              <a:rPr lang="en-US" smtClean="0"/>
              <a:t>‘Sản phẩm’ (mẫu thử) được đánh giá trong mỗi chu kỳ (đưa ra nhận xét), để thay đổi mẫu trong chu kỳ kế.</a:t>
            </a:r>
          </a:p>
          <a:p>
            <a:pPr lvl="1"/>
            <a:r>
              <a:rPr lang="en-US" smtClean="0"/>
              <a:t>Mô hình mẫu thử cũng dùng chu kỳ để phát triển sản phẩm; nhưng nó không thể ‘bảo trì’. </a:t>
            </a:r>
            <a:r>
              <a:rPr lang="en-US" smtClean="0">
                <a:solidFill>
                  <a:srgbClr val="FF0000"/>
                </a:solidFill>
              </a:rPr>
              <a:t>Why ?</a:t>
            </a:r>
          </a:p>
          <a:p>
            <a:r>
              <a:rPr lang="en-US" smtClean="0"/>
              <a:t>“Evolution model”: chu kỳ sau làm cho phần mềm trưởng thành hơn chu kỳ trước.</a:t>
            </a:r>
          </a:p>
          <a:p>
            <a:pPr lvl="1"/>
            <a:r>
              <a:rPr lang="en-US" smtClean="0"/>
              <a:t>Phát triển phần mềm từ quan điểm hệ thống, để biết môi trường đòi hỏi mẫu phải thay đổi thế nào.</a:t>
            </a:r>
          </a:p>
          <a:p>
            <a:pPr lvl="1"/>
            <a:r>
              <a:rPr lang="en-US" smtClean="0"/>
              <a:t>Mô hình tiến hóa: nhận thức liên tục về môi trường, để tạo ra sự thay đổi phần mềm cho phù hợp.</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7559</TotalTime>
  <Words>2311</Words>
  <Application>Microsoft Office PowerPoint</Application>
  <PresentationFormat>On-screen Show (4:3)</PresentationFormat>
  <Paragraphs>258</Paragraphs>
  <Slides>27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Bitmap Image</vt:lpstr>
      <vt:lpstr>Slide 1</vt:lpstr>
      <vt:lpstr>Slide 2</vt:lpstr>
      <vt:lpstr>Nội dung chính</vt:lpstr>
      <vt:lpstr>1. SW Maintenance</vt:lpstr>
      <vt:lpstr>Vài lý do thay đổi phần mềm</vt:lpstr>
      <vt:lpstr>Nguồn gốc gây thay đổi lên PM</vt:lpstr>
      <vt:lpstr>Ứng xử với yêu cầu thay đổi</vt:lpstr>
      <vt:lpstr>2. From Maintenance to Evolution</vt:lpstr>
      <vt:lpstr>SW Maintenance  SW Evolution</vt:lpstr>
      <vt:lpstr>Evolution model: Nhận biết &amp; thay đổi</vt:lpstr>
      <vt:lpstr>Các loại yêu cầu thay đổi</vt:lpstr>
      <vt:lpstr>Ứng xử với các thay đổi</vt:lpstr>
      <vt:lpstr>a) Product support</vt:lpstr>
      <vt:lpstr>ISO_25010: Maintainability (1/2)</vt:lpstr>
      <vt:lpstr>ISO_25010: Maintainability (2/2)</vt:lpstr>
      <vt:lpstr>b) Process support</vt:lpstr>
      <vt:lpstr>Quản lý cấu hình (CM)</vt:lpstr>
      <vt:lpstr> CM: Processes</vt:lpstr>
      <vt:lpstr>CM: 2) Change control</vt:lpstr>
      <vt:lpstr>Change control: Impact analysis</vt:lpstr>
      <vt:lpstr>Ấn phẩm có liên quan: dò vết.</vt:lpstr>
      <vt:lpstr>Change control: Implementation</vt:lpstr>
      <vt:lpstr>CM change control: Implementation</vt:lpstr>
      <vt:lpstr>Dự án: Corrective action</vt:lpstr>
      <vt:lpstr>Dự án: Adaptive action</vt:lpstr>
      <vt:lpstr>Dự án: Perfective action</vt:lpstr>
      <vt:lpstr>Dự án: Preventive action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Quality Assurance</dc:title>
  <dc:creator>anh_hao</dc:creator>
  <cp:lastModifiedBy>haong91a@outlook.com</cp:lastModifiedBy>
  <cp:revision>132</cp:revision>
  <dcterms:created xsi:type="dcterms:W3CDTF">2006-08-16T00:00:00Z</dcterms:created>
  <dcterms:modified xsi:type="dcterms:W3CDTF">2022-01-03T02:15:10Z</dcterms:modified>
</cp:coreProperties>
</file>