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6" r:id="rId2"/>
    <p:sldId id="260" r:id="rId3"/>
    <p:sldId id="261" r:id="rId4"/>
    <p:sldId id="262" r:id="rId5"/>
    <p:sldId id="263" r:id="rId6"/>
    <p:sldId id="258"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6"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AD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96" autoAdjust="0"/>
  </p:normalViewPr>
  <p:slideViewPr>
    <p:cSldViewPr snapToGrid="0">
      <p:cViewPr>
        <p:scale>
          <a:sx n="90" d="100"/>
          <a:sy n="90" d="100"/>
        </p:scale>
        <p:origin x="-96" y="4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35F53-56A2-406B-A075-A6C023DE48C7}" type="datetimeFigureOut">
              <a:rPr lang="en-US" smtClean="0"/>
              <a:pPr/>
              <a:t>30/08/2019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18310-CC20-4DB4-8A0A-C0C42615F638}" type="slidenum">
              <a:rPr lang="en-US" smtClean="0"/>
              <a:pPr/>
              <a:t>‹#›</a:t>
            </a:fld>
            <a:endParaRPr lang="en-US"/>
          </a:p>
        </p:txBody>
      </p:sp>
    </p:spTree>
    <p:extLst>
      <p:ext uri="{BB962C8B-B14F-4D97-AF65-F5344CB8AC3E}">
        <p14:creationId xmlns:p14="http://schemas.microsoft.com/office/powerpoint/2010/main" val="881052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E18310-CC20-4DB4-8A0A-C0C42615F63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18310-CC20-4DB4-8A0A-C0C42615F638}" type="slidenum">
              <a:rPr lang="en-US" smtClean="0"/>
              <a:pPr/>
              <a:t>23</a:t>
            </a:fld>
            <a:endParaRPr lang="en-US"/>
          </a:p>
        </p:txBody>
      </p:sp>
    </p:spTree>
    <p:extLst>
      <p:ext uri="{BB962C8B-B14F-4D97-AF65-F5344CB8AC3E}">
        <p14:creationId xmlns:p14="http://schemas.microsoft.com/office/powerpoint/2010/main" val="2013042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18310-CC20-4DB4-8A0A-C0C42615F638}" type="slidenum">
              <a:rPr lang="en-US" smtClean="0"/>
              <a:pPr/>
              <a:t>24</a:t>
            </a:fld>
            <a:endParaRPr lang="en-US"/>
          </a:p>
        </p:txBody>
      </p:sp>
    </p:spTree>
    <p:extLst>
      <p:ext uri="{BB962C8B-B14F-4D97-AF65-F5344CB8AC3E}">
        <p14:creationId xmlns:p14="http://schemas.microsoft.com/office/powerpoint/2010/main" val="2013042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18310-CC20-4DB4-8A0A-C0C42615F638}" type="slidenum">
              <a:rPr lang="en-US" smtClean="0"/>
              <a:pPr/>
              <a:t>25</a:t>
            </a:fld>
            <a:endParaRPr lang="en-US"/>
          </a:p>
        </p:txBody>
      </p:sp>
    </p:spTree>
    <p:extLst>
      <p:ext uri="{BB962C8B-B14F-4D97-AF65-F5344CB8AC3E}">
        <p14:creationId xmlns:p14="http://schemas.microsoft.com/office/powerpoint/2010/main" val="2013042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18310-CC20-4DB4-8A0A-C0C42615F638}" type="slidenum">
              <a:rPr lang="en-US" smtClean="0"/>
              <a:pPr/>
              <a:t>26</a:t>
            </a:fld>
            <a:endParaRPr lang="en-US"/>
          </a:p>
        </p:txBody>
      </p:sp>
    </p:spTree>
    <p:extLst>
      <p:ext uri="{BB962C8B-B14F-4D97-AF65-F5344CB8AC3E}">
        <p14:creationId xmlns:p14="http://schemas.microsoft.com/office/powerpoint/2010/main" val="2013042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18310-CC20-4DB4-8A0A-C0C42615F638}" type="slidenum">
              <a:rPr lang="en-US" smtClean="0"/>
              <a:pPr/>
              <a:t>27</a:t>
            </a:fld>
            <a:endParaRPr lang="en-US"/>
          </a:p>
        </p:txBody>
      </p:sp>
    </p:spTree>
    <p:extLst>
      <p:ext uri="{BB962C8B-B14F-4D97-AF65-F5344CB8AC3E}">
        <p14:creationId xmlns:p14="http://schemas.microsoft.com/office/powerpoint/2010/main" val="201304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từ </a:t>
            </a:r>
            <a:r>
              <a:rPr lang="vi-VN" b="1" dirty="0" smtClean="0"/>
              <a:t>REST</a:t>
            </a:r>
            <a:r>
              <a:rPr lang="vi-VN" b="1" i="1" dirty="0" smtClean="0"/>
              <a:t>ful</a:t>
            </a:r>
            <a:r>
              <a:rPr lang="vi-VN" dirty="0" smtClean="0"/>
              <a:t>, thì từ </a:t>
            </a:r>
            <a:r>
              <a:rPr lang="vi-VN" i="1" dirty="0" smtClean="0"/>
              <a:t>ful</a:t>
            </a:r>
            <a:r>
              <a:rPr lang="vi-VN" dirty="0" smtClean="0"/>
              <a:t> chính là hậu tố (suffix) trong tiếng Anh, giống như từ </a:t>
            </a:r>
            <a:r>
              <a:rPr lang="vi-VN" b="1" dirty="0" smtClean="0"/>
              <a:t>help </a:t>
            </a:r>
            <a:r>
              <a:rPr lang="vi-VN" dirty="0" smtClean="0"/>
              <a:t>có nghĩa là giúp đỡ thì từ </a:t>
            </a:r>
            <a:r>
              <a:rPr lang="vi-VN" b="1" dirty="0" smtClean="0"/>
              <a:t>helpful </a:t>
            </a:r>
            <a:r>
              <a:rPr lang="vi-VN" dirty="0" smtClean="0"/>
              <a:t>là rất hữu ích. </a:t>
            </a:r>
            <a:endParaRPr lang="en-US" dirty="0"/>
          </a:p>
        </p:txBody>
      </p:sp>
      <p:sp>
        <p:nvSpPr>
          <p:cNvPr id="4" name="Slide Number Placeholder 3"/>
          <p:cNvSpPr>
            <a:spLocks noGrp="1"/>
          </p:cNvSpPr>
          <p:nvPr>
            <p:ph type="sldNum" sz="quarter" idx="10"/>
          </p:nvPr>
        </p:nvSpPr>
        <p:spPr/>
        <p:txBody>
          <a:bodyPr/>
          <a:lstStyle/>
          <a:p>
            <a:fld id="{19E18310-CC20-4DB4-8A0A-C0C42615F638}" type="slidenum">
              <a:rPr lang="en-US" smtClean="0"/>
              <a:pPr/>
              <a:t>9</a:t>
            </a:fld>
            <a:endParaRPr lang="en-US"/>
          </a:p>
        </p:txBody>
      </p:sp>
    </p:spTree>
    <p:extLst>
      <p:ext uri="{BB962C8B-B14F-4D97-AF65-F5344CB8AC3E}">
        <p14:creationId xmlns:p14="http://schemas.microsoft.com/office/powerpoint/2010/main" val="2013042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18310-CC20-4DB4-8A0A-C0C42615F638}" type="slidenum">
              <a:rPr lang="en-US" smtClean="0"/>
              <a:pPr/>
              <a:t>16</a:t>
            </a:fld>
            <a:endParaRPr lang="en-US"/>
          </a:p>
        </p:txBody>
      </p:sp>
    </p:spTree>
    <p:extLst>
      <p:ext uri="{BB962C8B-B14F-4D97-AF65-F5344CB8AC3E}">
        <p14:creationId xmlns:p14="http://schemas.microsoft.com/office/powerpoint/2010/main" val="2013042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18310-CC20-4DB4-8A0A-C0C42615F638}" type="slidenum">
              <a:rPr lang="en-US" smtClean="0"/>
              <a:pPr/>
              <a:t>17</a:t>
            </a:fld>
            <a:endParaRPr lang="en-US"/>
          </a:p>
        </p:txBody>
      </p:sp>
    </p:spTree>
    <p:extLst>
      <p:ext uri="{BB962C8B-B14F-4D97-AF65-F5344CB8AC3E}">
        <p14:creationId xmlns:p14="http://schemas.microsoft.com/office/powerpoint/2010/main" val="2013042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18310-CC20-4DB4-8A0A-C0C42615F638}" type="slidenum">
              <a:rPr lang="en-US" smtClean="0"/>
              <a:pPr/>
              <a:t>18</a:t>
            </a:fld>
            <a:endParaRPr lang="en-US"/>
          </a:p>
        </p:txBody>
      </p:sp>
    </p:spTree>
    <p:extLst>
      <p:ext uri="{BB962C8B-B14F-4D97-AF65-F5344CB8AC3E}">
        <p14:creationId xmlns:p14="http://schemas.microsoft.com/office/powerpoint/2010/main" val="201304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18310-CC20-4DB4-8A0A-C0C42615F638}" type="slidenum">
              <a:rPr lang="en-US" smtClean="0"/>
              <a:pPr/>
              <a:t>19</a:t>
            </a:fld>
            <a:endParaRPr lang="en-US"/>
          </a:p>
        </p:txBody>
      </p:sp>
    </p:spTree>
    <p:extLst>
      <p:ext uri="{BB962C8B-B14F-4D97-AF65-F5344CB8AC3E}">
        <p14:creationId xmlns:p14="http://schemas.microsoft.com/office/powerpoint/2010/main" val="2013042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18310-CC20-4DB4-8A0A-C0C42615F638}" type="slidenum">
              <a:rPr lang="en-US" smtClean="0"/>
              <a:pPr/>
              <a:t>20</a:t>
            </a:fld>
            <a:endParaRPr lang="en-US"/>
          </a:p>
        </p:txBody>
      </p:sp>
    </p:spTree>
    <p:extLst>
      <p:ext uri="{BB962C8B-B14F-4D97-AF65-F5344CB8AC3E}">
        <p14:creationId xmlns:p14="http://schemas.microsoft.com/office/powerpoint/2010/main" val="2013042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18310-CC20-4DB4-8A0A-C0C42615F638}" type="slidenum">
              <a:rPr lang="en-US" smtClean="0"/>
              <a:pPr/>
              <a:t>21</a:t>
            </a:fld>
            <a:endParaRPr lang="en-US"/>
          </a:p>
        </p:txBody>
      </p:sp>
    </p:spTree>
    <p:extLst>
      <p:ext uri="{BB962C8B-B14F-4D97-AF65-F5344CB8AC3E}">
        <p14:creationId xmlns:p14="http://schemas.microsoft.com/office/powerpoint/2010/main" val="2013042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18310-CC20-4DB4-8A0A-C0C42615F638}" type="slidenum">
              <a:rPr lang="en-US" smtClean="0"/>
              <a:pPr/>
              <a:t>22</a:t>
            </a:fld>
            <a:endParaRPr lang="en-US"/>
          </a:p>
        </p:txBody>
      </p:sp>
    </p:spTree>
    <p:extLst>
      <p:ext uri="{BB962C8B-B14F-4D97-AF65-F5344CB8AC3E}">
        <p14:creationId xmlns:p14="http://schemas.microsoft.com/office/powerpoint/2010/main" val="2013042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latin typeface="Times New Roman" pitchFamily="18" charset="0"/>
              <a:cs typeface="Times New Roman" pitchFamily="18" charset="0"/>
            </a:endParaRPr>
          </a:p>
        </p:txBody>
      </p:sp>
      <p:sp useBgFill="1">
        <p:nvSpPr>
          <p:cNvPr id="13" name="Rounded Rectangle 12"/>
          <p:cNvSpPr/>
          <p:nvPr/>
        </p:nvSpPr>
        <p:spPr>
          <a:xfrm>
            <a:off x="87084" y="69758"/>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latin typeface="Times New Roman" pitchFamily="18" charset="0"/>
              <a:cs typeface="Times New Roman" pitchFamily="18" charset="0"/>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latin typeface="Times New Roman" pitchFamily="18" charset="0"/>
                <a:cs typeface="Times New Roman"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lvl1pPr>
              <a:defRPr>
                <a:latin typeface="Times New Roman" pitchFamily="18" charset="0"/>
                <a:cs typeface="Times New Roman" pitchFamily="18" charset="0"/>
              </a:defRPr>
            </a:lvl1pPr>
          </a:lstStyle>
          <a:p>
            <a:fld id="{3BE45249-C01F-48CC-B762-7365F46D2DD2}" type="datetime1">
              <a:rPr lang="en-US" smtClean="0"/>
              <a:pPr/>
              <a:t>30/08/2019</a:t>
            </a:fld>
            <a:endParaRPr lang="en-US"/>
          </a:p>
        </p:txBody>
      </p:sp>
      <p:sp>
        <p:nvSpPr>
          <p:cNvPr id="17" name="Footer Placeholder 16"/>
          <p:cNvSpPr>
            <a:spLocks noGrp="1"/>
          </p:cNvSpPr>
          <p:nvPr>
            <p:ph type="ftr" sz="quarter" idx="11"/>
          </p:nvPr>
        </p:nvSpPr>
        <p:spPr/>
        <p:txBody>
          <a:bodyPr/>
          <a:lstStyle>
            <a:lvl1pPr>
              <a:defRPr>
                <a:latin typeface="Times New Roman" pitchFamily="18" charset="0"/>
                <a:cs typeface="Times New Roman" pitchFamily="18" charset="0"/>
              </a:defRPr>
            </a:lvl1p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latin typeface="Times New Roman" pitchFamily="18" charset="0"/>
                <a:cs typeface="Times New Roman" pitchFamily="18" charset="0"/>
              </a:defRPr>
            </a:lvl1pPr>
          </a:lstStyle>
          <a:p>
            <a:fld id="{415ED294-5811-41E5-AD09-58EABBCBA6C8}" type="slidenum">
              <a:rPr lang="en-US" smtClean="0"/>
              <a:pPr/>
              <a:t>‹#›</a:t>
            </a:fld>
            <a:endParaRPr lang="en-US"/>
          </a:p>
        </p:txBody>
      </p:sp>
      <p:sp>
        <p:nvSpPr>
          <p:cNvPr id="7" name="Rectangle 6"/>
          <p:cNvSpPr/>
          <p:nvPr/>
        </p:nvSpPr>
        <p:spPr>
          <a:xfrm>
            <a:off x="83910" y="1449306"/>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latin typeface="Times New Roman" pitchFamily="18" charset="0"/>
              <a:cs typeface="Times New Roman" pitchFamily="18" charset="0"/>
            </a:endParaRPr>
          </a:p>
        </p:txBody>
      </p:sp>
      <p:sp>
        <p:nvSpPr>
          <p:cNvPr id="10" name="Rectangle 9"/>
          <p:cNvSpPr/>
          <p:nvPr/>
        </p:nvSpPr>
        <p:spPr>
          <a:xfrm>
            <a:off x="83910"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latin typeface="Times New Roman" pitchFamily="18" charset="0"/>
              <a:cs typeface="Times New Roman" pitchFamily="18" charset="0"/>
            </a:endParaRPr>
          </a:p>
        </p:txBody>
      </p:sp>
      <p:sp>
        <p:nvSpPr>
          <p:cNvPr id="11" name="Rectangle 10"/>
          <p:cNvSpPr/>
          <p:nvPr/>
        </p:nvSpPr>
        <p:spPr>
          <a:xfrm>
            <a:off x="83910"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latin typeface="Times New Roman" pitchFamily="18" charset="0"/>
              <a:cs typeface="Times New Roman" pitchFamily="18" charset="0"/>
            </a:endParaRPr>
          </a:p>
        </p:txBody>
      </p:sp>
      <p:sp>
        <p:nvSpPr>
          <p:cNvPr id="8" name="Title 7"/>
          <p:cNvSpPr>
            <a:spLocks noGrp="1"/>
          </p:cNvSpPr>
          <p:nvPr>
            <p:ph type="ctrTitle"/>
          </p:nvPr>
        </p:nvSpPr>
        <p:spPr>
          <a:xfrm>
            <a:off x="609600" y="1505933"/>
            <a:ext cx="10972800" cy="1470025"/>
          </a:xfrm>
        </p:spPr>
        <p:txBody>
          <a:bodyPr anchor="ctr"/>
          <a:lstStyle>
            <a:lvl1pPr algn="ctr">
              <a:defRPr lang="en-US" dirty="0">
                <a:solidFill>
                  <a:srgbClr val="FFFFFF"/>
                </a:solidFill>
                <a:latin typeface="Times New Roman" pitchFamily="18" charset="0"/>
                <a:cs typeface="Times New Roman" pitchFamily="18" charset="0"/>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4729931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11F19B-B35F-4A4E-A1B5-BEBDF6D9B74B}" type="datetime1">
              <a:rPr lang="en-US" smtClean="0"/>
              <a:pPr/>
              <a:t>30/08/2019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ED294-5811-41E5-AD09-58EABBCBA6C8}" type="slidenum">
              <a:rPr lang="en-US" smtClean="0"/>
              <a:pPr/>
              <a:t>‹#›</a:t>
            </a:fld>
            <a:endParaRPr lang="en-US"/>
          </a:p>
        </p:txBody>
      </p:sp>
    </p:spTree>
    <p:extLst>
      <p:ext uri="{BB962C8B-B14F-4D97-AF65-F5344CB8AC3E}">
        <p14:creationId xmlns:p14="http://schemas.microsoft.com/office/powerpoint/2010/main" val="188760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3"/>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782483-54B7-4958-B41D-7B808F378FF2}" type="datetime1">
              <a:rPr lang="en-US" smtClean="0"/>
              <a:pPr/>
              <a:t>30/08/2019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ED294-5811-41E5-AD09-58EABBCBA6C8}" type="slidenum">
              <a:rPr lang="en-US" smtClean="0"/>
              <a:pPr/>
              <a:t>‹#›</a:t>
            </a:fld>
            <a:endParaRPr lang="en-US"/>
          </a:p>
        </p:txBody>
      </p:sp>
    </p:spTree>
    <p:extLst>
      <p:ext uri="{BB962C8B-B14F-4D97-AF65-F5344CB8AC3E}">
        <p14:creationId xmlns:p14="http://schemas.microsoft.com/office/powerpoint/2010/main" val="126647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solidFill>
                  <a:srgbClr val="FF0000"/>
                </a:solidFill>
              </a:defRPr>
            </a:lvl1pPr>
          </a:lstStyle>
          <a:p>
            <a:r>
              <a:rPr kumimoji="0" lang="en-US" smtClean="0"/>
              <a:t>Click to edit Master title style</a:t>
            </a:r>
            <a:endParaRPr kumimoji="0" lang="en-US" dirty="0"/>
          </a:p>
        </p:txBody>
      </p:sp>
      <p:sp>
        <p:nvSpPr>
          <p:cNvPr id="4" name="Date Placeholder 3"/>
          <p:cNvSpPr>
            <a:spLocks noGrp="1"/>
          </p:cNvSpPr>
          <p:nvPr>
            <p:ph type="dt" sz="half" idx="10"/>
          </p:nvPr>
        </p:nvSpPr>
        <p:spPr/>
        <p:txBody>
          <a:bodyPr/>
          <a:lstStyle/>
          <a:p>
            <a:fld id="{C167357F-C61A-42F9-B644-1161AAEC3FED}" type="datetime1">
              <a:rPr lang="en-US" smtClean="0"/>
              <a:pPr/>
              <a:t>30/08/2019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ED294-5811-41E5-AD09-58EABBCBA6C8}"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9130739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8"/>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3"/>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F9F1E1-6535-4B39-9B32-7B973021D781}" type="datetime1">
              <a:rPr lang="en-US" smtClean="0"/>
              <a:pPr/>
              <a:t>30/08/2019</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1"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7" y="2341478"/>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7"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415ED294-5811-41E5-AD09-58EABBCBA6C8}" type="slidenum">
              <a:rPr lang="en-US" smtClean="0"/>
              <a:pPr/>
              <a:t>‹#›</a:t>
            </a:fld>
            <a:endParaRPr lang="en-US"/>
          </a:p>
        </p:txBody>
      </p:sp>
    </p:spTree>
    <p:extLst>
      <p:ext uri="{BB962C8B-B14F-4D97-AF65-F5344CB8AC3E}">
        <p14:creationId xmlns:p14="http://schemas.microsoft.com/office/powerpoint/2010/main" val="29056301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solidFill>
                  <a:srgbClr val="FF0000"/>
                </a:solidFill>
              </a:defRPr>
            </a:lvl1pPr>
          </a:lstStyle>
          <a:p>
            <a:r>
              <a:rPr kumimoji="0" lang="en-US" smtClean="0"/>
              <a:t>Click to edit Master title style</a:t>
            </a:r>
            <a:endParaRPr kumimoji="0" lang="en-US" dirty="0"/>
          </a:p>
        </p:txBody>
      </p:sp>
      <p:sp>
        <p:nvSpPr>
          <p:cNvPr id="5" name="Date Placeholder 4"/>
          <p:cNvSpPr>
            <a:spLocks noGrp="1"/>
          </p:cNvSpPr>
          <p:nvPr>
            <p:ph type="dt" sz="half" idx="10"/>
          </p:nvPr>
        </p:nvSpPr>
        <p:spPr/>
        <p:txBody>
          <a:bodyPr/>
          <a:lstStyle/>
          <a:p>
            <a:fld id="{2AAF027F-B580-483C-8480-9063C4D926F7}" type="datetime1">
              <a:rPr lang="en-US" smtClean="0"/>
              <a:pPr/>
              <a:t>30/08/2019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ED294-5811-41E5-AD09-58EABBCBA6C8}"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6147497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1977632-1C85-4F73-A5E1-9741C1D37195}" type="datetime1">
              <a:rPr lang="en-US" smtClean="0"/>
              <a:pPr/>
              <a:t>30/08/2019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5ED294-5811-41E5-AD09-58EABBCBA6C8}"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10270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84A7E7-AA3F-42D6-8C30-FA235E2E8924}" type="datetime1">
              <a:rPr lang="en-US" smtClean="0"/>
              <a:pPr/>
              <a:t>30/08/2019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5ED294-5811-41E5-AD09-58EABBCBA6C8}" type="slidenum">
              <a:rPr lang="en-US" smtClean="0"/>
              <a:pPr/>
              <a:t>‹#›</a:t>
            </a:fld>
            <a:endParaRPr lang="en-US"/>
          </a:p>
        </p:txBody>
      </p:sp>
    </p:spTree>
    <p:extLst>
      <p:ext uri="{BB962C8B-B14F-4D97-AF65-F5344CB8AC3E}">
        <p14:creationId xmlns:p14="http://schemas.microsoft.com/office/powerpoint/2010/main" val="2373817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D99942-AA09-4C4B-8F92-08DD79A02A9B}" type="datetime1">
              <a:rPr lang="en-US" smtClean="0"/>
              <a:pPr/>
              <a:t>30/08/2019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5ED294-5811-41E5-AD09-58EABBCBA6C8}" type="slidenum">
              <a:rPr lang="en-US" smtClean="0"/>
              <a:pPr/>
              <a:t>‹#›</a:t>
            </a:fld>
            <a:endParaRPr lang="en-US"/>
          </a:p>
        </p:txBody>
      </p:sp>
    </p:spTree>
    <p:extLst>
      <p:ext uri="{BB962C8B-B14F-4D97-AF65-F5344CB8AC3E}">
        <p14:creationId xmlns:p14="http://schemas.microsoft.com/office/powerpoint/2010/main" val="136321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20F7C3-8118-4C63-B2F0-EA06A0026343}" type="datetime1">
              <a:rPr lang="en-US" smtClean="0"/>
              <a:pPr/>
              <a:t>30/08/2019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ED294-5811-41E5-AD09-58EABBCBA6C8}"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17660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7989B39-123B-403E-B9C0-6571682E3E4A}" type="datetime1">
              <a:rPr lang="en-US" smtClean="0"/>
              <a:pPr/>
              <a:t>30/08/2019</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415ED294-5811-41E5-AD09-58EABBCBA6C8}"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6" y="4650477"/>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9" y="4773227"/>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80" y="66678"/>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218957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ln/>
        </p:spPr>
        <p:style>
          <a:lnRef idx="1">
            <a:schemeClr val="accent3"/>
          </a:lnRef>
          <a:fillRef idx="1003">
            <a:schemeClr val="lt1"/>
          </a:fillRef>
          <a:effectRef idx="1">
            <a:schemeClr val="accent3"/>
          </a:effectRef>
          <a:fontRef idx="minor">
            <a:schemeClr val="dk1"/>
          </a:fontRef>
        </p:style>
        <p:txBody>
          <a:bodyPr rtlCol="0" anchor="ctr"/>
          <a:lstStyle/>
          <a:p>
            <a:pPr algn="ctr" eaLnBrk="1" latinLnBrk="0" hangingPunct="1"/>
            <a:endParaRPr kumimoji="0" lang="en-US" sz="1800">
              <a:latin typeface="Times New Roman" pitchFamily="18" charset="0"/>
              <a:cs typeface="Times New Roman" pitchFamily="18" charset="0"/>
            </a:endParaRPr>
          </a:p>
        </p:txBody>
      </p:sp>
      <p:sp>
        <p:nvSpPr>
          <p:cNvPr id="8" name="Rounded Rectangle 7"/>
          <p:cNvSpPr/>
          <p:nvPr/>
        </p:nvSpPr>
        <p:spPr>
          <a:xfrm>
            <a:off x="85344" y="69755"/>
            <a:ext cx="12017829" cy="6693408"/>
          </a:xfrm>
          <a:prstGeom prst="roundRect">
            <a:avLst>
              <a:gd name="adj" fmla="val 4929"/>
            </a:avLst>
          </a:prstGeom>
          <a:noFill/>
          <a:ln/>
        </p:spPr>
        <p:style>
          <a:lnRef idx="2">
            <a:schemeClr val="accent1"/>
          </a:lnRef>
          <a:fillRef idx="1">
            <a:schemeClr val="lt1"/>
          </a:fillRef>
          <a:effectRef idx="0">
            <a:schemeClr val="accent1"/>
          </a:effectRef>
          <a:fontRef idx="minor">
            <a:schemeClr val="dk1"/>
          </a:fontRef>
        </p:style>
        <p:txBody>
          <a:bodyPr anchor="ctr"/>
          <a:lstStyle/>
          <a:p>
            <a:pPr algn="ctr" eaLnBrk="1" latinLnBrk="0" hangingPunct="1"/>
            <a:endParaRPr kumimoji="0" lang="en-US" sz="1800">
              <a:latin typeface="Times New Roman" pitchFamily="18" charset="0"/>
              <a:cs typeface="Times New Roman" pitchFamily="18" charset="0"/>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latin typeface="Times New Roman" pitchFamily="18" charset="0"/>
                <a:cs typeface="Times New Roman" pitchFamily="18" charset="0"/>
              </a:defRPr>
            </a:lvl1pPr>
          </a:lstStyle>
          <a:p>
            <a:fld id="{080012FD-FDBF-4CBA-BC8F-AA8ACE33D479}" type="datetime1">
              <a:rPr lang="en-US" smtClean="0"/>
              <a:pPr/>
              <a:t>30/08/2019</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latin typeface="Times New Roman" pitchFamily="18" charset="0"/>
                <a:cs typeface="Times New Roman" pitchFamily="18" charset="0"/>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Times New Roman" pitchFamily="18" charset="0"/>
                <a:ea typeface="+mj-ea"/>
                <a:cs typeface="Times New Roman" pitchFamily="18" charset="0"/>
              </a:defRPr>
            </a:lvl1pPr>
          </a:lstStyle>
          <a:p>
            <a:fld id="{415ED294-5811-41E5-AD09-58EABBCBA6C8}" type="slidenum">
              <a:rPr lang="en-US" smtClean="0"/>
              <a:pPr/>
              <a:t>‹#›</a:t>
            </a:fld>
            <a:endParaRPr lang="en-US"/>
          </a:p>
        </p:txBody>
      </p:sp>
    </p:spTree>
    <p:extLst>
      <p:ext uri="{BB962C8B-B14F-4D97-AF65-F5344CB8AC3E}">
        <p14:creationId xmlns:p14="http://schemas.microsoft.com/office/powerpoint/2010/main" val="32189189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rtl="0" eaLnBrk="1" latinLnBrk="0" hangingPunct="1">
        <a:spcBef>
          <a:spcPct val="0"/>
        </a:spcBef>
        <a:buNone/>
        <a:defRPr kumimoji="0" sz="4000" kern="1200">
          <a:solidFill>
            <a:schemeClr val="tx2"/>
          </a:solidFill>
          <a:latin typeface="Times New Roman" pitchFamily="18" charset="0"/>
          <a:ea typeface="+mj-ea"/>
          <a:cs typeface="Times New Roman" pitchFamily="18"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Times New Roman" pitchFamily="18" charset="0"/>
          <a:ea typeface="+mn-ea"/>
          <a:cs typeface="Times New Roman" pitchFamily="18"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Times New Roman" pitchFamily="18" charset="0"/>
          <a:ea typeface="+mn-ea"/>
          <a:cs typeface="Times New Roman" pitchFamily="18"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Times New Roman" pitchFamily="18" charset="0"/>
          <a:ea typeface="+mn-ea"/>
          <a:cs typeface="Times New Roman" pitchFamily="18"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Times New Roman" pitchFamily="18" charset="0"/>
          <a:ea typeface="+mn-ea"/>
          <a:cs typeface="Times New Roman" pitchFamily="18"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Times New Roman" pitchFamily="18" charset="0"/>
          <a:ea typeface="+mn-ea"/>
          <a:cs typeface="Times New Roman" pitchFamily="18"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ruht@ptithcm.edu.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myservice.com/weather/chicago/2017-09-2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myservice.com/weather/hanoi/2016-11-11"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XÂY DỰNG WEBSERVICE VỚI RESTFUL API</a:t>
            </a:r>
            <a:endParaRPr lang="en-US" dirty="0"/>
          </a:p>
        </p:txBody>
      </p:sp>
      <p:sp>
        <p:nvSpPr>
          <p:cNvPr id="4" name="Slide Number Placeholder 3"/>
          <p:cNvSpPr>
            <a:spLocks noGrp="1"/>
          </p:cNvSpPr>
          <p:nvPr>
            <p:ph type="sldNum" sz="quarter" idx="12"/>
          </p:nvPr>
        </p:nvSpPr>
        <p:spPr/>
        <p:txBody>
          <a:bodyPr/>
          <a:lstStyle/>
          <a:p>
            <a:fld id="{415ED294-5811-41E5-AD09-58EABBCBA6C8}" type="slidenum">
              <a:rPr lang="en-US" smtClean="0"/>
              <a:pPr/>
              <a:t>1</a:t>
            </a:fld>
            <a:endParaRPr lang="en-US"/>
          </a:p>
        </p:txBody>
      </p:sp>
      <p:sp>
        <p:nvSpPr>
          <p:cNvPr id="5" name="Subtitle 4"/>
          <p:cNvSpPr>
            <a:spLocks noGrp="1"/>
          </p:cNvSpPr>
          <p:nvPr>
            <p:ph type="subTitle" idx="1"/>
          </p:nvPr>
        </p:nvSpPr>
        <p:spPr/>
        <p:txBody>
          <a:bodyPr/>
          <a:lstStyle/>
          <a:p>
            <a:r>
              <a:rPr lang="en-US" dirty="0" smtClean="0"/>
              <a:t>Email: </a:t>
            </a:r>
            <a:r>
              <a:rPr lang="en-US" dirty="0" smtClean="0">
                <a:hlinkClick r:id="rId3"/>
              </a:rPr>
              <a:t>truht@ptithcm.edu.vn</a:t>
            </a:r>
            <a:endParaRPr lang="en-US" dirty="0" smtClean="0"/>
          </a:p>
          <a:p>
            <a:r>
              <a:rPr lang="en-US" dirty="0" smtClean="0"/>
              <a:t>DT: 098.698.1177</a:t>
            </a:r>
            <a:endParaRPr lang="en-US" dirty="0"/>
          </a:p>
        </p:txBody>
      </p:sp>
    </p:spTree>
    <p:extLst>
      <p:ext uri="{BB962C8B-B14F-4D97-AF65-F5344CB8AC3E}">
        <p14:creationId xmlns:p14="http://schemas.microsoft.com/office/powerpoint/2010/main" val="94943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Sư</a:t>
            </a:r>
            <a:r>
              <a:rPr lang="en-US" dirty="0" smtClean="0"/>
              <a:t>̉ </a:t>
            </a:r>
            <a:r>
              <a:rPr lang="en-US" dirty="0" err="1" smtClean="0"/>
              <a:t>dụng</a:t>
            </a:r>
            <a:r>
              <a:rPr lang="en-US" dirty="0" smtClean="0"/>
              <a:t> </a:t>
            </a:r>
            <a:r>
              <a:rPr lang="en-US" dirty="0" err="1" smtClean="0"/>
              <a:t>các</a:t>
            </a:r>
            <a:r>
              <a:rPr lang="en-US" dirty="0" smtClean="0"/>
              <a:t> </a:t>
            </a:r>
            <a:r>
              <a:rPr lang="en-US" dirty="0" err="1" smtClean="0"/>
              <a:t>phương</a:t>
            </a:r>
            <a:r>
              <a:rPr lang="en-US" dirty="0" smtClean="0"/>
              <a:t> </a:t>
            </a:r>
            <a:r>
              <a:rPr lang="en-US" dirty="0" err="1" smtClean="0"/>
              <a:t>thức</a:t>
            </a:r>
            <a:r>
              <a:rPr lang="en-US" dirty="0"/>
              <a:t> </a:t>
            </a:r>
            <a:r>
              <a:rPr lang="en-US" dirty="0" smtClean="0"/>
              <a:t>HTTP </a:t>
            </a:r>
            <a:r>
              <a:rPr lang="en-US" dirty="0" err="1" smtClean="0"/>
              <a:t>một</a:t>
            </a:r>
            <a:r>
              <a:rPr lang="en-US" dirty="0" smtClean="0"/>
              <a:t> </a:t>
            </a:r>
            <a:r>
              <a:rPr lang="en-US" dirty="0" err="1" smtClean="0"/>
              <a:t>cách</a:t>
            </a:r>
            <a:r>
              <a:rPr lang="en-US" dirty="0" smtClean="0"/>
              <a:t> </a:t>
            </a:r>
            <a:r>
              <a:rPr lang="en-US" dirty="0" err="1" smtClean="0"/>
              <a:t>ro</a:t>
            </a:r>
            <a:r>
              <a:rPr lang="en-US" dirty="0" smtClean="0"/>
              <a:t>̃ </a:t>
            </a:r>
            <a:r>
              <a:rPr lang="en-US" dirty="0" err="1" smtClean="0"/>
              <a:t>ràng</a:t>
            </a:r>
            <a:endParaRPr lang="en-US" dirty="0"/>
          </a:p>
        </p:txBody>
      </p:sp>
      <p:sp>
        <p:nvSpPr>
          <p:cNvPr id="3" name="Content Placeholder 2"/>
          <p:cNvSpPr>
            <a:spLocks noGrp="1"/>
          </p:cNvSpPr>
          <p:nvPr>
            <p:ph sz="quarter" idx="1"/>
          </p:nvPr>
        </p:nvSpPr>
        <p:spPr>
          <a:xfrm>
            <a:off x="1219200" y="1447799"/>
            <a:ext cx="10363200" cy="5106749"/>
          </a:xfrm>
        </p:spPr>
        <p:txBody>
          <a:bodyPr>
            <a:normAutofit/>
          </a:bodyPr>
          <a:lstStyle/>
          <a:p>
            <a:r>
              <a:rPr lang="vi-VN" b="1" dirty="0"/>
              <a:t>REST</a:t>
            </a:r>
            <a:r>
              <a:rPr lang="vi-VN" dirty="0"/>
              <a:t> đặt ra một quy tắc đòi hỏi lập trình viên xác định rõ ý định của mình thông qua các phương thức của </a:t>
            </a:r>
            <a:r>
              <a:rPr lang="vi-VN" b="1" dirty="0"/>
              <a:t>HTTP</a:t>
            </a:r>
            <a:r>
              <a:rPr lang="vi-VN" dirty="0"/>
              <a:t>. Thông thường ý định đó bao gồm lấy dữ liệu, </a:t>
            </a:r>
            <a:r>
              <a:rPr lang="en-US" dirty="0" err="1" smtClean="0"/>
              <a:t>thêm</a:t>
            </a:r>
            <a:r>
              <a:rPr lang="vi-VN" dirty="0" smtClean="0"/>
              <a:t> </a:t>
            </a:r>
            <a:r>
              <a:rPr lang="vi-VN" dirty="0"/>
              <a:t>dữ liệu, cập nhập dữ liệu hoặc xóa dữ liệu. Vậy khi bạn muốn thực hiện một trong các ý định trên hãy lưu ý các quy tắc </a:t>
            </a:r>
            <a:r>
              <a:rPr lang="vi-VN" dirty="0" smtClean="0"/>
              <a:t>sau</a:t>
            </a:r>
            <a:r>
              <a:rPr lang="en-US" dirty="0" smtClean="0"/>
              <a:t>:</a:t>
            </a:r>
          </a:p>
          <a:p>
            <a:pPr lvl="1"/>
            <a:r>
              <a:rPr lang="en-US" dirty="0" smtClean="0"/>
              <a:t>1.</a:t>
            </a:r>
            <a:r>
              <a:rPr lang="vi-VN" dirty="0" smtClean="0"/>
              <a:t>Để </a:t>
            </a:r>
            <a:r>
              <a:rPr lang="vi-VN" dirty="0"/>
              <a:t>tạo một tài nguyên trên máy chủ, bạn cần sử dụng phương thức </a:t>
            </a:r>
            <a:r>
              <a:rPr lang="vi-VN" b="1" dirty="0"/>
              <a:t>POST</a:t>
            </a:r>
            <a:r>
              <a:rPr lang="vi-VN" dirty="0"/>
              <a:t>.</a:t>
            </a:r>
          </a:p>
          <a:p>
            <a:pPr lvl="1"/>
            <a:r>
              <a:rPr lang="en-US" dirty="0" smtClean="0"/>
              <a:t>2.</a:t>
            </a:r>
            <a:r>
              <a:rPr lang="vi-VN" dirty="0" smtClean="0"/>
              <a:t>Để </a:t>
            </a:r>
            <a:r>
              <a:rPr lang="vi-VN" dirty="0"/>
              <a:t>truy xuất một tài nguyên, sử dụng </a:t>
            </a:r>
            <a:r>
              <a:rPr lang="vi-VN" b="1" dirty="0"/>
              <a:t>GET</a:t>
            </a:r>
            <a:r>
              <a:rPr lang="vi-VN" dirty="0"/>
              <a:t>.</a:t>
            </a:r>
          </a:p>
          <a:p>
            <a:pPr lvl="1"/>
            <a:r>
              <a:rPr lang="en-US" dirty="0" smtClean="0"/>
              <a:t>3.</a:t>
            </a:r>
            <a:r>
              <a:rPr lang="vi-VN" dirty="0" smtClean="0"/>
              <a:t>Để </a:t>
            </a:r>
            <a:r>
              <a:rPr lang="vi-VN" dirty="0"/>
              <a:t>thay đổi trạng thái một tài nguyên hoặc để cập nhật nó, sử dụng </a:t>
            </a:r>
            <a:r>
              <a:rPr lang="vi-VN" b="1" dirty="0"/>
              <a:t>PUT</a:t>
            </a:r>
            <a:r>
              <a:rPr lang="vi-VN" dirty="0"/>
              <a:t>.</a:t>
            </a:r>
          </a:p>
          <a:p>
            <a:pPr lvl="1"/>
            <a:r>
              <a:rPr lang="en-US" dirty="0" smtClean="0"/>
              <a:t>4.</a:t>
            </a:r>
            <a:r>
              <a:rPr lang="vi-VN" dirty="0" smtClean="0"/>
              <a:t>Để </a:t>
            </a:r>
            <a:r>
              <a:rPr lang="vi-VN" dirty="0"/>
              <a:t>huỷ bỏ hoặc xoá một tài nguyên, sử dụng </a:t>
            </a:r>
            <a:r>
              <a:rPr lang="vi-VN" b="1" dirty="0"/>
              <a:t>DELETE</a:t>
            </a:r>
            <a:r>
              <a:rPr lang="vi-VN" dirty="0"/>
              <a:t>.</a:t>
            </a:r>
          </a:p>
          <a:p>
            <a:r>
              <a:rPr lang="vi-VN" dirty="0"/>
              <a:t>Chú ý rằng các nguyên tắc ở trên là không bắt buộc, thực tế bạn có thể sử dụng phương thức </a:t>
            </a:r>
            <a:r>
              <a:rPr lang="vi-VN" b="1" dirty="0"/>
              <a:t>GET</a:t>
            </a:r>
            <a:r>
              <a:rPr lang="vi-VN" dirty="0"/>
              <a:t> để yêu cầu lấy dữ liệu, trèn, sửa hoặc xóa dữ liệu trên Server. Tuy nhiên </a:t>
            </a:r>
            <a:r>
              <a:rPr lang="vi-VN" b="1" dirty="0"/>
              <a:t>REST</a:t>
            </a:r>
            <a:r>
              <a:rPr lang="vi-VN" dirty="0"/>
              <a:t> đưa ra các nguyên tắc ở trên mục đích đưa mọi thứ trở lên rõ ràng và dễ hiểu.</a:t>
            </a:r>
            <a:endParaRPr lang="en-US" dirty="0" smtClean="0"/>
          </a:p>
        </p:txBody>
      </p:sp>
    </p:spTree>
    <p:extLst>
      <p:ext uri="{BB962C8B-B14F-4D97-AF65-F5344CB8AC3E}">
        <p14:creationId xmlns:p14="http://schemas.microsoft.com/office/powerpoint/2010/main" val="979802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Sư</a:t>
            </a:r>
            <a:r>
              <a:rPr lang="en-US" dirty="0" smtClean="0"/>
              <a:t>̉ </a:t>
            </a:r>
            <a:r>
              <a:rPr lang="en-US" dirty="0" err="1" smtClean="0"/>
              <a:t>dụng</a:t>
            </a:r>
            <a:r>
              <a:rPr lang="en-US" dirty="0" smtClean="0"/>
              <a:t> </a:t>
            </a:r>
            <a:r>
              <a:rPr lang="en-US" dirty="0" err="1" smtClean="0"/>
              <a:t>các</a:t>
            </a:r>
            <a:r>
              <a:rPr lang="en-US" dirty="0" smtClean="0"/>
              <a:t> </a:t>
            </a:r>
            <a:r>
              <a:rPr lang="en-US" dirty="0" err="1" smtClean="0"/>
              <a:t>phương</a:t>
            </a:r>
            <a:r>
              <a:rPr lang="en-US" dirty="0" smtClean="0"/>
              <a:t> </a:t>
            </a:r>
            <a:r>
              <a:rPr lang="en-US" dirty="0" err="1" smtClean="0"/>
              <a:t>thức</a:t>
            </a:r>
            <a:r>
              <a:rPr lang="en-US" dirty="0"/>
              <a:t> </a:t>
            </a:r>
            <a:r>
              <a:rPr lang="en-US" dirty="0" smtClean="0"/>
              <a:t>HTTP </a:t>
            </a:r>
            <a:r>
              <a:rPr lang="en-US" dirty="0" err="1" smtClean="0"/>
              <a:t>một</a:t>
            </a:r>
            <a:r>
              <a:rPr lang="en-US" dirty="0" smtClean="0"/>
              <a:t> </a:t>
            </a:r>
            <a:r>
              <a:rPr lang="en-US" dirty="0" err="1" smtClean="0"/>
              <a:t>cách</a:t>
            </a:r>
            <a:r>
              <a:rPr lang="en-US" dirty="0" smtClean="0"/>
              <a:t> </a:t>
            </a:r>
            <a:r>
              <a:rPr lang="en-US" dirty="0" err="1" smtClean="0"/>
              <a:t>ro</a:t>
            </a:r>
            <a:r>
              <a:rPr lang="en-US" dirty="0" smtClean="0"/>
              <a:t>̃ </a:t>
            </a:r>
            <a:r>
              <a:rPr lang="en-US" dirty="0" err="1" smtClean="0"/>
              <a:t>ràng</a:t>
            </a:r>
            <a:endParaRPr lang="en-US" dirty="0"/>
          </a:p>
        </p:txBody>
      </p:sp>
      <p:sp>
        <p:nvSpPr>
          <p:cNvPr id="3" name="Content Placeholder 2"/>
          <p:cNvSpPr>
            <a:spLocks noGrp="1"/>
          </p:cNvSpPr>
          <p:nvPr>
            <p:ph sz="quarter" idx="1"/>
          </p:nvPr>
        </p:nvSpPr>
        <p:spPr>
          <a:xfrm>
            <a:off x="1219200" y="1447799"/>
            <a:ext cx="10363200" cy="5106749"/>
          </a:xfrm>
        </p:spPr>
        <p:txBody>
          <a:bodyPr>
            <a:normAutofit/>
          </a:bodyPr>
          <a:lstStyle/>
          <a:p>
            <a:r>
              <a:rPr lang="vi-VN" dirty="0"/>
              <a:t>Ví dụ dưới đây là cách bạn sử dụng </a:t>
            </a:r>
            <a:r>
              <a:rPr lang="vi-VN" b="1" dirty="0"/>
              <a:t>GET</a:t>
            </a:r>
            <a:r>
              <a:rPr lang="vi-VN" dirty="0"/>
              <a:t> để yêu cầu thêm dữ liệu trên server (Chú ý, đây là cách trái với nguyên tắc của </a:t>
            </a:r>
            <a:r>
              <a:rPr lang="vi-VN" b="1" dirty="0"/>
              <a:t>REST</a:t>
            </a:r>
            <a:r>
              <a:rPr lang="vi-VN" dirty="0"/>
              <a:t>). </a:t>
            </a:r>
          </a:p>
          <a:p>
            <a:r>
              <a:rPr lang="vi-VN" dirty="0"/>
              <a:t>Sử dụng </a:t>
            </a:r>
            <a:r>
              <a:rPr lang="vi-VN" b="1" dirty="0"/>
              <a:t>GET </a:t>
            </a:r>
            <a:r>
              <a:rPr lang="vi-VN" dirty="0"/>
              <a:t>để yêu cầu thêm một người dùng có tên </a:t>
            </a:r>
            <a:r>
              <a:rPr lang="vi-VN" b="1" i="1" dirty="0" smtClean="0"/>
              <a:t>Robert</a:t>
            </a:r>
            <a:endParaRPr lang="en-US" dirty="0" smtClean="0"/>
          </a:p>
          <a:p>
            <a:pPr lvl="1"/>
            <a:r>
              <a:rPr lang="en-US" dirty="0"/>
              <a:t>GET /</a:t>
            </a:r>
            <a:r>
              <a:rPr lang="en-US" dirty="0" err="1"/>
              <a:t>adduser?name</a:t>
            </a:r>
            <a:r>
              <a:rPr lang="en-US" dirty="0"/>
              <a:t>=Robert </a:t>
            </a:r>
            <a:r>
              <a:rPr lang="en-US" dirty="0" smtClean="0"/>
              <a:t>HTTP/1.1</a:t>
            </a:r>
          </a:p>
          <a:p>
            <a:r>
              <a:rPr lang="vi-VN" dirty="0"/>
              <a:t>Sử dụng </a:t>
            </a:r>
            <a:r>
              <a:rPr lang="vi-VN" b="1" dirty="0"/>
              <a:t>GET </a:t>
            </a:r>
            <a:r>
              <a:rPr lang="vi-VN" dirty="0"/>
              <a:t>để yêu cầu server đổi tên người dùng có tên </a:t>
            </a:r>
            <a:r>
              <a:rPr lang="vi-VN" b="1" i="1" dirty="0"/>
              <a:t>Robert</a:t>
            </a:r>
            <a:r>
              <a:rPr lang="vi-VN" dirty="0"/>
              <a:t> thành </a:t>
            </a:r>
            <a:r>
              <a:rPr lang="vi-VN" b="1" i="1" dirty="0"/>
              <a:t>Smith</a:t>
            </a:r>
            <a:r>
              <a:rPr lang="vi-VN" dirty="0"/>
              <a:t>. </a:t>
            </a:r>
            <a:endParaRPr lang="en-US" dirty="0" smtClean="0"/>
          </a:p>
          <a:p>
            <a:pPr lvl="1"/>
            <a:r>
              <a:rPr lang="en-US" dirty="0"/>
              <a:t>GET /</a:t>
            </a:r>
            <a:r>
              <a:rPr lang="en-US" dirty="0" err="1"/>
              <a:t>updateuser?name</a:t>
            </a:r>
            <a:r>
              <a:rPr lang="en-US" dirty="0"/>
              <a:t>=</a:t>
            </a:r>
            <a:r>
              <a:rPr lang="en-US" dirty="0" err="1"/>
              <a:t>Robert&amp;amp;newname</a:t>
            </a:r>
            <a:r>
              <a:rPr lang="en-US" dirty="0"/>
              <a:t>=Smith HTTP/1.1</a:t>
            </a:r>
            <a:endParaRPr lang="en-US" dirty="0" smtClean="0"/>
          </a:p>
          <a:p>
            <a:endParaRPr lang="en-US" dirty="0" smtClean="0"/>
          </a:p>
        </p:txBody>
      </p:sp>
    </p:spTree>
    <p:extLst>
      <p:ext uri="{BB962C8B-B14F-4D97-AF65-F5344CB8AC3E}">
        <p14:creationId xmlns:p14="http://schemas.microsoft.com/office/powerpoint/2010/main" val="2468938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Sư</a:t>
            </a:r>
            <a:r>
              <a:rPr lang="en-US" dirty="0" smtClean="0"/>
              <a:t>̉ </a:t>
            </a:r>
            <a:r>
              <a:rPr lang="en-US" dirty="0" err="1" smtClean="0"/>
              <a:t>dụng</a:t>
            </a:r>
            <a:r>
              <a:rPr lang="en-US" dirty="0" smtClean="0"/>
              <a:t> </a:t>
            </a:r>
            <a:r>
              <a:rPr lang="en-US" dirty="0" err="1" smtClean="0"/>
              <a:t>các</a:t>
            </a:r>
            <a:r>
              <a:rPr lang="en-US" dirty="0" smtClean="0"/>
              <a:t> </a:t>
            </a:r>
            <a:r>
              <a:rPr lang="en-US" dirty="0" err="1" smtClean="0"/>
              <a:t>phương</a:t>
            </a:r>
            <a:r>
              <a:rPr lang="en-US" dirty="0" smtClean="0"/>
              <a:t> </a:t>
            </a:r>
            <a:r>
              <a:rPr lang="en-US" dirty="0" err="1" smtClean="0"/>
              <a:t>thức</a:t>
            </a:r>
            <a:r>
              <a:rPr lang="en-US" dirty="0"/>
              <a:t> </a:t>
            </a:r>
            <a:r>
              <a:rPr lang="en-US" dirty="0" smtClean="0"/>
              <a:t>HTTP </a:t>
            </a:r>
            <a:r>
              <a:rPr lang="en-US" dirty="0" err="1" smtClean="0"/>
              <a:t>một</a:t>
            </a:r>
            <a:r>
              <a:rPr lang="en-US" dirty="0" smtClean="0"/>
              <a:t> </a:t>
            </a:r>
            <a:r>
              <a:rPr lang="en-US" dirty="0" err="1" smtClean="0"/>
              <a:t>cách</a:t>
            </a:r>
            <a:r>
              <a:rPr lang="en-US" dirty="0" smtClean="0"/>
              <a:t> </a:t>
            </a:r>
            <a:r>
              <a:rPr lang="en-US" dirty="0" err="1" smtClean="0"/>
              <a:t>ro</a:t>
            </a:r>
            <a:r>
              <a:rPr lang="en-US" dirty="0" smtClean="0"/>
              <a:t>̃ </a:t>
            </a:r>
            <a:r>
              <a:rPr lang="en-US" dirty="0" err="1" smtClean="0"/>
              <a:t>ràng</a:t>
            </a:r>
            <a:endParaRPr lang="en-US" dirty="0"/>
          </a:p>
        </p:txBody>
      </p:sp>
      <p:sp>
        <p:nvSpPr>
          <p:cNvPr id="3" name="Content Placeholder 2"/>
          <p:cNvSpPr>
            <a:spLocks noGrp="1"/>
          </p:cNvSpPr>
          <p:nvPr>
            <p:ph sz="quarter" idx="1"/>
          </p:nvPr>
        </p:nvSpPr>
        <p:spPr>
          <a:xfrm>
            <a:off x="1219200" y="1447799"/>
            <a:ext cx="10363200" cy="5106749"/>
          </a:xfrm>
        </p:spPr>
        <p:txBody>
          <a:bodyPr>
            <a:normAutofit/>
          </a:bodyPr>
          <a:lstStyle/>
          <a:p>
            <a:r>
              <a:rPr lang="vi-VN" dirty="0"/>
              <a:t>Và bây giờ theo các quy tắc của </a:t>
            </a:r>
            <a:r>
              <a:rPr lang="vi-VN" b="1" dirty="0"/>
              <a:t>REST</a:t>
            </a:r>
            <a:r>
              <a:rPr lang="vi-VN" dirty="0"/>
              <a:t> mọi thứ trở lên rõ ràng hơn. </a:t>
            </a:r>
          </a:p>
          <a:p>
            <a:r>
              <a:rPr lang="vi-VN" dirty="0"/>
              <a:t>Gửi lệnh HTTP POST để thêm dữ liệu</a:t>
            </a:r>
            <a:r>
              <a:rPr lang="vi-VN" dirty="0" smtClean="0"/>
              <a:t>:</a:t>
            </a:r>
            <a:endParaRPr lang="en-US" dirty="0" smtClean="0"/>
          </a:p>
          <a:p>
            <a:pPr marL="0" indent="0">
              <a:buNone/>
            </a:pPr>
            <a:r>
              <a:rPr lang="en-US" dirty="0" smtClean="0"/>
              <a:t>	POST </a:t>
            </a:r>
            <a:r>
              <a:rPr lang="en-US" dirty="0"/>
              <a:t>/users/Robert </a:t>
            </a:r>
            <a:r>
              <a:rPr lang="en-US" dirty="0" smtClean="0"/>
              <a:t>HTTP/1.1</a:t>
            </a:r>
          </a:p>
          <a:p>
            <a:pPr marL="0" indent="0">
              <a:buNone/>
            </a:pPr>
            <a:r>
              <a:rPr lang="en-US" dirty="0"/>
              <a:t>	</a:t>
            </a:r>
            <a:r>
              <a:rPr lang="en-US" dirty="0" smtClean="0"/>
              <a:t>Host</a:t>
            </a:r>
            <a:r>
              <a:rPr lang="en-US" dirty="0"/>
              <a:t>: </a:t>
            </a:r>
            <a:r>
              <a:rPr lang="en-US" dirty="0" err="1"/>
              <a:t>myserver</a:t>
            </a:r>
            <a:endParaRPr lang="en-US" dirty="0"/>
          </a:p>
          <a:p>
            <a:pPr marL="0" indent="0">
              <a:buNone/>
            </a:pPr>
            <a:r>
              <a:rPr lang="en-US" dirty="0" smtClean="0"/>
              <a:t>	Content-Type</a:t>
            </a:r>
            <a:r>
              <a:rPr lang="en-US" dirty="0"/>
              <a:t>: application/xml</a:t>
            </a:r>
          </a:p>
          <a:p>
            <a:pPr marL="0" indent="0">
              <a:buNone/>
            </a:pPr>
            <a:r>
              <a:rPr lang="en-US" dirty="0" smtClean="0"/>
              <a:t>	&lt;?</a:t>
            </a:r>
            <a:r>
              <a:rPr lang="en-US" dirty="0"/>
              <a:t>xml version="1.0"?&gt;</a:t>
            </a:r>
          </a:p>
          <a:p>
            <a:pPr marL="0" indent="0">
              <a:buNone/>
            </a:pPr>
            <a:r>
              <a:rPr lang="en-US" dirty="0"/>
              <a:t>	</a:t>
            </a:r>
            <a:r>
              <a:rPr lang="en-US" dirty="0" smtClean="0"/>
              <a:t>&lt;</a:t>
            </a:r>
            <a:r>
              <a:rPr lang="en-US" dirty="0"/>
              <a:t>user&gt;</a:t>
            </a:r>
          </a:p>
          <a:p>
            <a:pPr marL="0" indent="0">
              <a:buNone/>
            </a:pPr>
            <a:r>
              <a:rPr lang="en-US" dirty="0" smtClean="0"/>
              <a:t>	&lt;</a:t>
            </a:r>
            <a:r>
              <a:rPr lang="en-US" dirty="0"/>
              <a:t>name&gt;Robert&lt;/name&gt;</a:t>
            </a:r>
          </a:p>
          <a:p>
            <a:pPr marL="0" indent="0">
              <a:buNone/>
            </a:pPr>
            <a:r>
              <a:rPr lang="en-US" dirty="0" smtClean="0"/>
              <a:t>	&lt;/</a:t>
            </a:r>
            <a:r>
              <a:rPr lang="en-US" dirty="0"/>
              <a:t>user</a:t>
            </a:r>
            <a:r>
              <a:rPr lang="en-US" dirty="0" smtClean="0"/>
              <a:t>&gt;</a:t>
            </a:r>
          </a:p>
        </p:txBody>
      </p:sp>
    </p:spTree>
    <p:extLst>
      <p:ext uri="{BB962C8B-B14F-4D97-AF65-F5344CB8AC3E}">
        <p14:creationId xmlns:p14="http://schemas.microsoft.com/office/powerpoint/2010/main" val="1461263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Sư</a:t>
            </a:r>
            <a:r>
              <a:rPr lang="en-US" dirty="0" smtClean="0"/>
              <a:t>̉ </a:t>
            </a:r>
            <a:r>
              <a:rPr lang="en-US" dirty="0" err="1" smtClean="0"/>
              <a:t>dụng</a:t>
            </a:r>
            <a:r>
              <a:rPr lang="en-US" dirty="0" smtClean="0"/>
              <a:t> </a:t>
            </a:r>
            <a:r>
              <a:rPr lang="en-US" dirty="0" err="1" smtClean="0"/>
              <a:t>các</a:t>
            </a:r>
            <a:r>
              <a:rPr lang="en-US" dirty="0" smtClean="0"/>
              <a:t> </a:t>
            </a:r>
            <a:r>
              <a:rPr lang="en-US" dirty="0" err="1" smtClean="0"/>
              <a:t>phương</a:t>
            </a:r>
            <a:r>
              <a:rPr lang="en-US" dirty="0" smtClean="0"/>
              <a:t> </a:t>
            </a:r>
            <a:r>
              <a:rPr lang="en-US" dirty="0" err="1" smtClean="0"/>
              <a:t>thức</a:t>
            </a:r>
            <a:r>
              <a:rPr lang="en-US" dirty="0"/>
              <a:t> </a:t>
            </a:r>
            <a:r>
              <a:rPr lang="en-US" dirty="0" smtClean="0"/>
              <a:t>HTTP </a:t>
            </a:r>
            <a:r>
              <a:rPr lang="en-US" dirty="0" err="1" smtClean="0"/>
              <a:t>một</a:t>
            </a:r>
            <a:r>
              <a:rPr lang="en-US" dirty="0" smtClean="0"/>
              <a:t> </a:t>
            </a:r>
            <a:r>
              <a:rPr lang="en-US" dirty="0" err="1" smtClean="0"/>
              <a:t>cách</a:t>
            </a:r>
            <a:r>
              <a:rPr lang="en-US" dirty="0" smtClean="0"/>
              <a:t> </a:t>
            </a:r>
            <a:r>
              <a:rPr lang="en-US" dirty="0" err="1" smtClean="0"/>
              <a:t>ro</a:t>
            </a:r>
            <a:r>
              <a:rPr lang="en-US" dirty="0" smtClean="0"/>
              <a:t>̃ </a:t>
            </a:r>
            <a:r>
              <a:rPr lang="en-US" dirty="0" err="1" smtClean="0"/>
              <a:t>ràng</a:t>
            </a:r>
            <a:endParaRPr lang="en-US" dirty="0"/>
          </a:p>
        </p:txBody>
      </p:sp>
      <p:sp>
        <p:nvSpPr>
          <p:cNvPr id="3" name="Content Placeholder 2"/>
          <p:cNvSpPr>
            <a:spLocks noGrp="1"/>
          </p:cNvSpPr>
          <p:nvPr>
            <p:ph sz="quarter" idx="1"/>
          </p:nvPr>
        </p:nvSpPr>
        <p:spPr>
          <a:xfrm>
            <a:off x="1219200" y="1447799"/>
            <a:ext cx="10363200" cy="5106749"/>
          </a:xfrm>
        </p:spPr>
        <p:txBody>
          <a:bodyPr>
            <a:normAutofit/>
          </a:bodyPr>
          <a:lstStyle/>
          <a:p>
            <a:r>
              <a:rPr lang="en-US" dirty="0" err="1"/>
              <a:t>Gửi</a:t>
            </a:r>
            <a:r>
              <a:rPr lang="en-US" dirty="0"/>
              <a:t> </a:t>
            </a:r>
            <a:r>
              <a:rPr lang="en-US" dirty="0" err="1"/>
              <a:t>một</a:t>
            </a:r>
            <a:r>
              <a:rPr lang="en-US" dirty="0"/>
              <a:t> </a:t>
            </a:r>
            <a:r>
              <a:rPr lang="en-US" dirty="0" err="1"/>
              <a:t>lệnh</a:t>
            </a:r>
            <a:r>
              <a:rPr lang="en-US" dirty="0"/>
              <a:t> </a:t>
            </a:r>
            <a:r>
              <a:rPr lang="en-US" b="1" dirty="0"/>
              <a:t>GET</a:t>
            </a:r>
            <a:r>
              <a:rPr lang="en-US" dirty="0"/>
              <a:t> </a:t>
            </a:r>
            <a:r>
              <a:rPr lang="en-US" dirty="0" err="1"/>
              <a:t>nếu</a:t>
            </a:r>
            <a:r>
              <a:rPr lang="en-US" dirty="0"/>
              <a:t> </a:t>
            </a:r>
            <a:r>
              <a:rPr lang="en-US" dirty="0" err="1"/>
              <a:t>bạn</a:t>
            </a:r>
            <a:r>
              <a:rPr lang="en-US" dirty="0"/>
              <a:t> </a:t>
            </a:r>
            <a:r>
              <a:rPr lang="en-US" dirty="0" err="1"/>
              <a:t>muốn</a:t>
            </a:r>
            <a:r>
              <a:rPr lang="en-US" dirty="0"/>
              <a:t> </a:t>
            </a:r>
            <a:r>
              <a:rPr lang="en-US" dirty="0" err="1"/>
              <a:t>lấy</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hệ</a:t>
            </a:r>
            <a:r>
              <a:rPr lang="en-US" dirty="0"/>
              <a:t> </a:t>
            </a:r>
            <a:r>
              <a:rPr lang="en-US" dirty="0" err="1"/>
              <a:t>thống</a:t>
            </a:r>
            <a:r>
              <a:rPr lang="en-US" dirty="0" smtClean="0"/>
              <a:t>.</a:t>
            </a:r>
            <a:r>
              <a:rPr lang="vi-VN" dirty="0" smtClean="0"/>
              <a:t> </a:t>
            </a:r>
            <a:endParaRPr lang="en-US" dirty="0" smtClean="0"/>
          </a:p>
          <a:p>
            <a:pPr marL="0" indent="0">
              <a:buNone/>
            </a:pPr>
            <a:r>
              <a:rPr lang="en-US" dirty="0" smtClean="0"/>
              <a:t>	GET </a:t>
            </a:r>
            <a:r>
              <a:rPr lang="en-US" dirty="0"/>
              <a:t>/users/Robert HTTP/1.1</a:t>
            </a:r>
          </a:p>
          <a:p>
            <a:pPr marL="0" indent="0">
              <a:buNone/>
            </a:pPr>
            <a:r>
              <a:rPr lang="en-US" dirty="0" smtClean="0"/>
              <a:t>	Host</a:t>
            </a:r>
            <a:r>
              <a:rPr lang="en-US" dirty="0"/>
              <a:t>: </a:t>
            </a:r>
            <a:r>
              <a:rPr lang="en-US" dirty="0" err="1"/>
              <a:t>myserver</a:t>
            </a:r>
            <a:endParaRPr lang="en-US" dirty="0"/>
          </a:p>
          <a:p>
            <a:pPr marL="0" indent="0">
              <a:buNone/>
            </a:pPr>
            <a:r>
              <a:rPr lang="en-US" dirty="0" smtClean="0"/>
              <a:t>	Accept</a:t>
            </a:r>
            <a:r>
              <a:rPr lang="en-US" dirty="0"/>
              <a:t>: application/xml</a:t>
            </a:r>
          </a:p>
          <a:p>
            <a:pPr marL="0" indent="0">
              <a:buNone/>
            </a:pPr>
            <a:endParaRPr lang="en-US" dirty="0" smtClean="0"/>
          </a:p>
        </p:txBody>
      </p:sp>
    </p:spTree>
    <p:extLst>
      <p:ext uri="{BB962C8B-B14F-4D97-AF65-F5344CB8AC3E}">
        <p14:creationId xmlns:p14="http://schemas.microsoft.com/office/powerpoint/2010/main" val="462068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Sư</a:t>
            </a:r>
            <a:r>
              <a:rPr lang="en-US" dirty="0" smtClean="0"/>
              <a:t>̉ </a:t>
            </a:r>
            <a:r>
              <a:rPr lang="en-US" dirty="0" err="1" smtClean="0"/>
              <a:t>dụng</a:t>
            </a:r>
            <a:r>
              <a:rPr lang="en-US" dirty="0" smtClean="0"/>
              <a:t> </a:t>
            </a:r>
            <a:r>
              <a:rPr lang="en-US" dirty="0" err="1" smtClean="0"/>
              <a:t>các</a:t>
            </a:r>
            <a:r>
              <a:rPr lang="en-US" dirty="0" smtClean="0"/>
              <a:t> </a:t>
            </a:r>
            <a:r>
              <a:rPr lang="en-US" dirty="0" err="1" smtClean="0"/>
              <a:t>phương</a:t>
            </a:r>
            <a:r>
              <a:rPr lang="en-US" dirty="0" smtClean="0"/>
              <a:t> </a:t>
            </a:r>
            <a:r>
              <a:rPr lang="en-US" dirty="0" err="1" smtClean="0"/>
              <a:t>thức</a:t>
            </a:r>
            <a:r>
              <a:rPr lang="en-US" dirty="0"/>
              <a:t> </a:t>
            </a:r>
            <a:r>
              <a:rPr lang="en-US" dirty="0" smtClean="0"/>
              <a:t>HTTP </a:t>
            </a:r>
            <a:r>
              <a:rPr lang="en-US" dirty="0" err="1" smtClean="0"/>
              <a:t>một</a:t>
            </a:r>
            <a:r>
              <a:rPr lang="en-US" dirty="0" smtClean="0"/>
              <a:t> </a:t>
            </a:r>
            <a:r>
              <a:rPr lang="en-US" dirty="0" err="1" smtClean="0"/>
              <a:t>cách</a:t>
            </a:r>
            <a:r>
              <a:rPr lang="en-US" dirty="0" smtClean="0"/>
              <a:t> </a:t>
            </a:r>
            <a:r>
              <a:rPr lang="en-US" dirty="0" err="1" smtClean="0"/>
              <a:t>ro</a:t>
            </a:r>
            <a:r>
              <a:rPr lang="en-US" dirty="0" smtClean="0"/>
              <a:t>̃ </a:t>
            </a:r>
            <a:r>
              <a:rPr lang="en-US" dirty="0" err="1" smtClean="0"/>
              <a:t>ràng</a:t>
            </a:r>
            <a:endParaRPr lang="en-US" dirty="0"/>
          </a:p>
        </p:txBody>
      </p:sp>
      <p:sp>
        <p:nvSpPr>
          <p:cNvPr id="3" name="Content Placeholder 2"/>
          <p:cNvSpPr>
            <a:spLocks noGrp="1"/>
          </p:cNvSpPr>
          <p:nvPr>
            <p:ph sz="quarter" idx="1"/>
          </p:nvPr>
        </p:nvSpPr>
        <p:spPr>
          <a:xfrm>
            <a:off x="1219200" y="1447799"/>
            <a:ext cx="10363200" cy="5106749"/>
          </a:xfrm>
        </p:spPr>
        <p:txBody>
          <a:bodyPr>
            <a:normAutofit/>
          </a:bodyPr>
          <a:lstStyle/>
          <a:p>
            <a:r>
              <a:rPr lang="en-US" dirty="0" err="1"/>
              <a:t>Gửi</a:t>
            </a:r>
            <a:r>
              <a:rPr lang="en-US" dirty="0"/>
              <a:t> </a:t>
            </a:r>
            <a:r>
              <a:rPr lang="en-US" dirty="0" err="1"/>
              <a:t>một</a:t>
            </a:r>
            <a:r>
              <a:rPr lang="en-US" dirty="0"/>
              <a:t> </a:t>
            </a:r>
            <a:r>
              <a:rPr lang="en-US" dirty="0" err="1"/>
              <a:t>lệnh</a:t>
            </a:r>
            <a:r>
              <a:rPr lang="en-US" dirty="0"/>
              <a:t> PUT </a:t>
            </a:r>
            <a:r>
              <a:rPr lang="en-US" dirty="0" err="1"/>
              <a:t>nếu</a:t>
            </a:r>
            <a:r>
              <a:rPr lang="en-US" dirty="0"/>
              <a:t> </a:t>
            </a:r>
            <a:r>
              <a:rPr lang="en-US" dirty="0" err="1"/>
              <a:t>bạn</a:t>
            </a:r>
            <a:r>
              <a:rPr lang="en-US" dirty="0"/>
              <a:t> </a:t>
            </a:r>
            <a:r>
              <a:rPr lang="en-US" dirty="0" err="1"/>
              <a:t>muốn</a:t>
            </a:r>
            <a:r>
              <a:rPr lang="en-US" dirty="0"/>
              <a:t> </a:t>
            </a:r>
            <a:r>
              <a:rPr lang="en-US" dirty="0" err="1"/>
              <a:t>cập</a:t>
            </a:r>
            <a:r>
              <a:rPr lang="en-US" dirty="0"/>
              <a:t> </a:t>
            </a:r>
            <a:r>
              <a:rPr lang="en-US" dirty="0" err="1"/>
              <a:t>nhập</a:t>
            </a:r>
            <a:r>
              <a:rPr lang="en-US" dirty="0"/>
              <a:t> </a:t>
            </a:r>
            <a:r>
              <a:rPr lang="en-US" dirty="0" err="1"/>
              <a:t>dữ</a:t>
            </a:r>
            <a:r>
              <a:rPr lang="en-US" dirty="0"/>
              <a:t> </a:t>
            </a:r>
            <a:r>
              <a:rPr lang="en-US" dirty="0" err="1"/>
              <a:t>liệu</a:t>
            </a:r>
            <a:r>
              <a:rPr lang="en-US" dirty="0"/>
              <a:t>. .</a:t>
            </a:r>
            <a:r>
              <a:rPr lang="vi-VN" dirty="0" smtClean="0"/>
              <a:t> </a:t>
            </a:r>
            <a:endParaRPr lang="en-US" dirty="0" smtClean="0"/>
          </a:p>
          <a:p>
            <a:pPr marL="0" indent="0">
              <a:buNone/>
            </a:pPr>
            <a:r>
              <a:rPr lang="en-US" dirty="0" smtClean="0"/>
              <a:t>	PUT </a:t>
            </a:r>
            <a:r>
              <a:rPr lang="en-US" dirty="0"/>
              <a:t>/users/Robert HTTP/1.1</a:t>
            </a:r>
          </a:p>
          <a:p>
            <a:pPr marL="0" indent="0">
              <a:buNone/>
            </a:pPr>
            <a:r>
              <a:rPr lang="en-US" dirty="0" smtClean="0"/>
              <a:t>	Host</a:t>
            </a:r>
            <a:r>
              <a:rPr lang="en-US" dirty="0"/>
              <a:t>: </a:t>
            </a:r>
            <a:r>
              <a:rPr lang="en-US" dirty="0" err="1"/>
              <a:t>myserver</a:t>
            </a:r>
            <a:endParaRPr lang="en-US" dirty="0"/>
          </a:p>
          <a:p>
            <a:pPr marL="0" indent="0">
              <a:buNone/>
            </a:pPr>
            <a:r>
              <a:rPr lang="en-US" dirty="0" smtClean="0"/>
              <a:t>	Content-Type</a:t>
            </a:r>
            <a:r>
              <a:rPr lang="en-US" dirty="0"/>
              <a:t>: application/xml</a:t>
            </a:r>
          </a:p>
          <a:p>
            <a:pPr marL="0" indent="0">
              <a:buNone/>
            </a:pPr>
            <a:r>
              <a:rPr lang="en-US" dirty="0" smtClean="0"/>
              <a:t>	&lt;?</a:t>
            </a:r>
            <a:r>
              <a:rPr lang="en-US" dirty="0"/>
              <a:t>xml version="1.0"?&gt;</a:t>
            </a:r>
          </a:p>
          <a:p>
            <a:pPr marL="0" indent="0">
              <a:buNone/>
            </a:pPr>
            <a:r>
              <a:rPr lang="en-US" dirty="0" smtClean="0"/>
              <a:t>	&lt;</a:t>
            </a:r>
            <a:r>
              <a:rPr lang="en-US" dirty="0"/>
              <a:t>user&gt;</a:t>
            </a:r>
          </a:p>
          <a:p>
            <a:pPr marL="0" indent="0">
              <a:buNone/>
            </a:pPr>
            <a:r>
              <a:rPr lang="en-US" dirty="0" smtClean="0"/>
              <a:t>	</a:t>
            </a:r>
            <a:r>
              <a:rPr lang="en-US" dirty="0"/>
              <a:t> &lt;name&gt;Smith&lt;/name&gt;</a:t>
            </a:r>
          </a:p>
          <a:p>
            <a:pPr marL="0" indent="0">
              <a:buNone/>
            </a:pPr>
            <a:r>
              <a:rPr lang="en-US" dirty="0" smtClean="0"/>
              <a:t>	&lt;/</a:t>
            </a:r>
            <a:r>
              <a:rPr lang="en-US" dirty="0"/>
              <a:t>user</a:t>
            </a:r>
            <a:r>
              <a:rPr lang="en-US" dirty="0" smtClean="0"/>
              <a:t>&gt;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728465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811" y="453154"/>
            <a:ext cx="10983589" cy="964484"/>
          </a:xfrm>
        </p:spPr>
        <p:txBody>
          <a:bodyPr>
            <a:normAutofit fontScale="90000"/>
          </a:bodyPr>
          <a:lstStyle/>
          <a:p>
            <a:r>
              <a:rPr lang="en-US" dirty="0" err="1" smtClean="0"/>
              <a:t>Sư</a:t>
            </a:r>
            <a:r>
              <a:rPr lang="en-US" dirty="0" smtClean="0"/>
              <a:t>̉ </a:t>
            </a:r>
            <a:r>
              <a:rPr lang="en-US" dirty="0" err="1" smtClean="0"/>
              <a:t>dụng</a:t>
            </a:r>
            <a:r>
              <a:rPr lang="en-US" dirty="0" smtClean="0"/>
              <a:t> </a:t>
            </a:r>
            <a:r>
              <a:rPr lang="en-US" dirty="0" err="1" smtClean="0"/>
              <a:t>các</a:t>
            </a:r>
            <a:r>
              <a:rPr lang="en-US" dirty="0" smtClean="0"/>
              <a:t> </a:t>
            </a:r>
            <a:r>
              <a:rPr lang="en-US" dirty="0" err="1" smtClean="0"/>
              <a:t>phương</a:t>
            </a:r>
            <a:r>
              <a:rPr lang="en-US" dirty="0" smtClean="0"/>
              <a:t> </a:t>
            </a:r>
            <a:r>
              <a:rPr lang="en-US" dirty="0" err="1" smtClean="0"/>
              <a:t>thức</a:t>
            </a:r>
            <a:r>
              <a:rPr lang="en-US" dirty="0"/>
              <a:t> </a:t>
            </a:r>
            <a:r>
              <a:rPr lang="en-US" dirty="0" smtClean="0"/>
              <a:t>HTTP </a:t>
            </a:r>
            <a:r>
              <a:rPr lang="en-US" dirty="0" err="1" smtClean="0"/>
              <a:t>một</a:t>
            </a:r>
            <a:r>
              <a:rPr lang="en-US" dirty="0" smtClean="0"/>
              <a:t> </a:t>
            </a:r>
            <a:r>
              <a:rPr lang="en-US" dirty="0" err="1" smtClean="0"/>
              <a:t>cách</a:t>
            </a:r>
            <a:r>
              <a:rPr lang="en-US" dirty="0" smtClean="0"/>
              <a:t> </a:t>
            </a:r>
            <a:r>
              <a:rPr lang="en-US" dirty="0" err="1" smtClean="0"/>
              <a:t>ro</a:t>
            </a:r>
            <a:r>
              <a:rPr lang="en-US" dirty="0" smtClean="0"/>
              <a:t>̃ </a:t>
            </a:r>
            <a:r>
              <a:rPr lang="en-US" dirty="0" err="1" smtClean="0"/>
              <a:t>ràng</a:t>
            </a:r>
            <a:endParaRPr lang="en-US" dirty="0"/>
          </a:p>
        </p:txBody>
      </p:sp>
      <p:sp>
        <p:nvSpPr>
          <p:cNvPr id="3" name="Content Placeholder 2"/>
          <p:cNvSpPr>
            <a:spLocks noGrp="1"/>
          </p:cNvSpPr>
          <p:nvPr>
            <p:ph sz="quarter" idx="1"/>
          </p:nvPr>
        </p:nvSpPr>
        <p:spPr>
          <a:xfrm>
            <a:off x="1219200" y="1447799"/>
            <a:ext cx="10363200" cy="5106749"/>
          </a:xfrm>
        </p:spPr>
        <p:txBody>
          <a:bodyPr>
            <a:normAutofit/>
          </a:bodyPr>
          <a:lstStyle/>
          <a:p>
            <a:r>
              <a:rPr lang="en-US" dirty="0" err="1"/>
              <a:t>Gửi</a:t>
            </a:r>
            <a:r>
              <a:rPr lang="en-US" dirty="0"/>
              <a:t> </a:t>
            </a:r>
            <a:r>
              <a:rPr lang="en-US" dirty="0" err="1"/>
              <a:t>lệnh</a:t>
            </a:r>
            <a:r>
              <a:rPr lang="en-US" dirty="0"/>
              <a:t> DELETE </a:t>
            </a:r>
            <a:r>
              <a:rPr lang="en-US" dirty="0" err="1"/>
              <a:t>nếu</a:t>
            </a:r>
            <a:r>
              <a:rPr lang="en-US" dirty="0"/>
              <a:t> </a:t>
            </a:r>
            <a:r>
              <a:rPr lang="en-US" dirty="0" err="1"/>
              <a:t>bạn</a:t>
            </a:r>
            <a:r>
              <a:rPr lang="en-US" dirty="0"/>
              <a:t> </a:t>
            </a:r>
            <a:r>
              <a:rPr lang="en-US" dirty="0" err="1"/>
              <a:t>muốn</a:t>
            </a:r>
            <a:r>
              <a:rPr lang="en-US" dirty="0"/>
              <a:t> </a:t>
            </a:r>
            <a:r>
              <a:rPr lang="en-US" dirty="0" err="1"/>
              <a:t>xóa</a:t>
            </a:r>
            <a:r>
              <a:rPr lang="en-US" dirty="0"/>
              <a:t> </a:t>
            </a:r>
            <a:r>
              <a:rPr lang="en-US" dirty="0" err="1"/>
              <a:t>dữ</a:t>
            </a:r>
            <a:r>
              <a:rPr lang="en-US" dirty="0"/>
              <a:t> </a:t>
            </a:r>
            <a:r>
              <a:rPr lang="en-US" dirty="0" err="1"/>
              <a:t>liệu</a:t>
            </a:r>
            <a:r>
              <a:rPr lang="en-US" dirty="0"/>
              <a:t>: </a:t>
            </a:r>
            <a:r>
              <a:rPr lang="vi-VN" dirty="0" smtClean="0"/>
              <a:t> </a:t>
            </a:r>
            <a:endParaRPr lang="en-US" dirty="0" smtClean="0"/>
          </a:p>
          <a:p>
            <a:pPr marL="0" indent="0">
              <a:buNone/>
            </a:pPr>
            <a:r>
              <a:rPr lang="en-US" dirty="0"/>
              <a:t>	DELETE /users/Robert HTTP/1.1</a:t>
            </a:r>
          </a:p>
          <a:p>
            <a:pPr marL="0" indent="0">
              <a:buNone/>
            </a:pPr>
            <a:r>
              <a:rPr lang="en-US" dirty="0" smtClean="0"/>
              <a:t>	</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29621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 </a:t>
            </a:r>
            <a:r>
              <a:rPr lang="en-US" dirty="0" err="1" smtClean="0"/>
              <a:t>trạng</a:t>
            </a:r>
            <a:r>
              <a:rPr lang="en-US" dirty="0" smtClean="0"/>
              <a:t> </a:t>
            </a:r>
            <a:r>
              <a:rPr lang="en-US" dirty="0" err="1" smtClean="0"/>
              <a:t>thái</a:t>
            </a:r>
            <a:r>
              <a:rPr lang="en-US" dirty="0" smtClean="0"/>
              <a:t> (Stateless)</a:t>
            </a:r>
            <a:endParaRPr lang="en-US" dirty="0"/>
          </a:p>
        </p:txBody>
      </p:sp>
      <p:sp>
        <p:nvSpPr>
          <p:cNvPr id="3" name="Content Placeholder 2"/>
          <p:cNvSpPr>
            <a:spLocks noGrp="1"/>
          </p:cNvSpPr>
          <p:nvPr>
            <p:ph sz="quarter" idx="1"/>
          </p:nvPr>
        </p:nvSpPr>
        <p:spPr>
          <a:xfrm>
            <a:off x="1219200" y="1447799"/>
            <a:ext cx="10363200" cy="5106749"/>
          </a:xfrm>
        </p:spPr>
        <p:txBody>
          <a:bodyPr>
            <a:normAutofit/>
          </a:bodyPr>
          <a:lstStyle/>
          <a:p>
            <a:r>
              <a:rPr lang="vi-VN" dirty="0"/>
              <a:t>Một đặc điểm của </a:t>
            </a:r>
            <a:r>
              <a:rPr lang="vi-VN" b="1" dirty="0"/>
              <a:t>REST</a:t>
            </a:r>
            <a:r>
              <a:rPr lang="vi-VN" dirty="0"/>
              <a:t> là phi trạng thái (stateless), có nghĩa là nó không lưu giữ thông tin của client. Chẳng hạn bạn vừa gửi yêu cầu để xem trang thứ 2 của một tài liệu, và bây giờ bạn muốn xem trang tiếp theo (sẽ là trang 3</a:t>
            </a:r>
            <a:r>
              <a:rPr lang="vi-VN" dirty="0" smtClean="0"/>
              <a:t>)</a:t>
            </a:r>
            <a:r>
              <a:rPr lang="en-US" dirty="0" smtClean="0"/>
              <a:t>.</a:t>
            </a:r>
          </a:p>
          <a:p>
            <a:r>
              <a:rPr lang="vi-VN" b="1" dirty="0"/>
              <a:t>REST</a:t>
            </a:r>
            <a:r>
              <a:rPr lang="vi-VN" dirty="0"/>
              <a:t> không lưu trữ lại thông tin rằng trước đó nó đã phục vụ bạn trang số 2. Điều đó có nghĩa là </a:t>
            </a:r>
            <a:r>
              <a:rPr lang="vi-VN" b="1" dirty="0"/>
              <a:t>REST</a:t>
            </a:r>
            <a:r>
              <a:rPr lang="vi-VN" dirty="0"/>
              <a:t> không quản lý phiên làm việc (Session). </a:t>
            </a:r>
            <a:endParaRPr lang="en-US" dirty="0" smtClean="0"/>
          </a:p>
          <a:p>
            <a:endParaRPr lang="en-US" dirty="0" smtClean="0"/>
          </a:p>
          <a:p>
            <a:pPr marL="320040" lvl="1" indent="0">
              <a:buNone/>
            </a:pPr>
            <a:endParaRPr lang="vi-VN" dirty="0"/>
          </a:p>
        </p:txBody>
      </p:sp>
    </p:spTree>
    <p:extLst>
      <p:ext uri="{BB962C8B-B14F-4D97-AF65-F5344CB8AC3E}">
        <p14:creationId xmlns:p14="http://schemas.microsoft.com/office/powerpoint/2010/main" val="1062849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 </a:t>
            </a:r>
            <a:r>
              <a:rPr lang="en-US" dirty="0" err="1" smtClean="0"/>
              <a:t>trạng</a:t>
            </a:r>
            <a:r>
              <a:rPr lang="en-US" dirty="0" smtClean="0"/>
              <a:t> </a:t>
            </a:r>
            <a:r>
              <a:rPr lang="en-US" dirty="0" err="1" smtClean="0"/>
              <a:t>thái</a:t>
            </a:r>
            <a:r>
              <a:rPr lang="en-US" dirty="0" smtClean="0"/>
              <a:t> (Stateless)</a:t>
            </a:r>
            <a:endParaRPr lang="en-US" dirty="0"/>
          </a:p>
        </p:txBody>
      </p:sp>
      <p:sp>
        <p:nvSpPr>
          <p:cNvPr id="3" name="Content Placeholder 2"/>
          <p:cNvSpPr>
            <a:spLocks noGrp="1"/>
          </p:cNvSpPr>
          <p:nvPr>
            <p:ph sz="quarter" idx="1"/>
          </p:nvPr>
        </p:nvSpPr>
        <p:spPr>
          <a:xfrm>
            <a:off x="1219200" y="1447799"/>
            <a:ext cx="10363200" cy="5106749"/>
          </a:xfrm>
        </p:spPr>
        <p:txBody>
          <a:bodyPr>
            <a:normAutofit/>
          </a:bodyPr>
          <a:lstStyle/>
          <a:p>
            <a:r>
              <a:rPr lang="vi-VN" dirty="0"/>
              <a:t>Hình dưới đây minh họa một ứng dụng có lưu trữ trạng thái, nó biết người dùng đang xem trang số mấy. Và người dùng chỉ cần yêu cầu </a:t>
            </a:r>
            <a:r>
              <a:rPr lang="vi-VN" b="1" i="1" dirty="0"/>
              <a:t>"Trang Tiếp theo"</a:t>
            </a:r>
            <a:r>
              <a:rPr lang="vi-VN" dirty="0"/>
              <a:t> để nhận được trang mong muốn</a:t>
            </a:r>
            <a:r>
              <a:rPr lang="vi-VN" dirty="0" smtClean="0"/>
              <a:t>. </a:t>
            </a:r>
            <a:endParaRPr lang="en-US" dirty="0" smtClean="0"/>
          </a:p>
          <a:p>
            <a:endParaRPr lang="en-US" dirty="0" smtClean="0"/>
          </a:p>
          <a:p>
            <a:pPr marL="320040" lvl="1" indent="0">
              <a:buNone/>
            </a:pPr>
            <a:endParaRPr lang="vi-VN" dirty="0"/>
          </a:p>
        </p:txBody>
      </p:sp>
      <p:pic>
        <p:nvPicPr>
          <p:cNvPr id="6146" name="Picture 2" descr="https://o7planning.org/vi/10773/cache/images/i/43118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782" y="2913132"/>
            <a:ext cx="5524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049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 </a:t>
            </a:r>
            <a:r>
              <a:rPr lang="en-US" dirty="0" err="1" smtClean="0"/>
              <a:t>trạng</a:t>
            </a:r>
            <a:r>
              <a:rPr lang="en-US" dirty="0" smtClean="0"/>
              <a:t> </a:t>
            </a:r>
            <a:r>
              <a:rPr lang="en-US" dirty="0" err="1" smtClean="0"/>
              <a:t>thái</a:t>
            </a:r>
            <a:r>
              <a:rPr lang="en-US" dirty="0" smtClean="0"/>
              <a:t> (Stateless)</a:t>
            </a:r>
            <a:endParaRPr lang="en-US" dirty="0"/>
          </a:p>
        </p:txBody>
      </p:sp>
      <p:sp>
        <p:nvSpPr>
          <p:cNvPr id="3" name="Content Placeholder 2"/>
          <p:cNvSpPr>
            <a:spLocks noGrp="1"/>
          </p:cNvSpPr>
          <p:nvPr>
            <p:ph sz="quarter" idx="1"/>
          </p:nvPr>
        </p:nvSpPr>
        <p:spPr>
          <a:xfrm>
            <a:off x="1219200" y="1375647"/>
            <a:ext cx="10363200" cy="5178902"/>
          </a:xfrm>
        </p:spPr>
        <p:txBody>
          <a:bodyPr>
            <a:normAutofit lnSpcReduction="10000"/>
          </a:bodyPr>
          <a:lstStyle/>
          <a:p>
            <a:r>
              <a:rPr lang="en-US" dirty="0" err="1"/>
              <a:t>Với</a:t>
            </a:r>
            <a:r>
              <a:rPr lang="en-US" dirty="0"/>
              <a:t> </a:t>
            </a:r>
            <a:r>
              <a:rPr lang="en-US" dirty="0" err="1"/>
              <a:t>các</a:t>
            </a:r>
            <a:r>
              <a:rPr lang="en-US" dirty="0"/>
              <a:t> </a:t>
            </a:r>
            <a:r>
              <a:rPr lang="en-US" dirty="0" err="1"/>
              <a:t>thiết</a:t>
            </a:r>
            <a:r>
              <a:rPr lang="en-US" dirty="0"/>
              <a:t> </a:t>
            </a:r>
            <a:r>
              <a:rPr lang="en-US" dirty="0" err="1"/>
              <a:t>kế</a:t>
            </a:r>
            <a:r>
              <a:rPr lang="en-US" dirty="0"/>
              <a:t> phi </a:t>
            </a:r>
            <a:r>
              <a:rPr lang="en-US" dirty="0" err="1"/>
              <a:t>trạng</a:t>
            </a:r>
            <a:r>
              <a:rPr lang="en-US" dirty="0"/>
              <a:t> </a:t>
            </a:r>
            <a:r>
              <a:rPr lang="en-US" dirty="0" err="1"/>
              <a:t>thái</a:t>
            </a:r>
            <a:r>
              <a:rPr lang="en-US" dirty="0"/>
              <a:t>, Client </a:t>
            </a:r>
            <a:r>
              <a:rPr lang="en-US" dirty="0" err="1"/>
              <a:t>phải</a:t>
            </a:r>
            <a:r>
              <a:rPr lang="en-US" dirty="0"/>
              <a:t> </a:t>
            </a:r>
            <a:r>
              <a:rPr lang="en-US" dirty="0" err="1"/>
              <a:t>gửi</a:t>
            </a:r>
            <a:r>
              <a:rPr lang="en-US" dirty="0"/>
              <a:t> </a:t>
            </a:r>
            <a:r>
              <a:rPr lang="en-US" dirty="0" err="1"/>
              <a:t>yêu</a:t>
            </a:r>
            <a:r>
              <a:rPr lang="en-US" dirty="0"/>
              <a:t> </a:t>
            </a:r>
            <a:r>
              <a:rPr lang="en-US" dirty="0" err="1"/>
              <a:t>cầu</a:t>
            </a:r>
            <a:r>
              <a:rPr lang="en-US" dirty="0"/>
              <a:t> </a:t>
            </a:r>
            <a:r>
              <a:rPr lang="en-US" dirty="0" err="1"/>
              <a:t>rõ</a:t>
            </a:r>
            <a:r>
              <a:rPr lang="en-US" dirty="0"/>
              <a:t> </a:t>
            </a:r>
            <a:r>
              <a:rPr lang="en-US" dirty="0" err="1"/>
              <a:t>ràng</a:t>
            </a:r>
            <a:r>
              <a:rPr lang="en-US" dirty="0"/>
              <a:t>, </a:t>
            </a:r>
            <a:r>
              <a:rPr lang="en-US" dirty="0" err="1"/>
              <a:t>bao</a:t>
            </a:r>
            <a:r>
              <a:rPr lang="en-US" dirty="0"/>
              <a:t> </a:t>
            </a:r>
            <a:r>
              <a:rPr lang="en-US" dirty="0" err="1"/>
              <a:t>gồm</a:t>
            </a:r>
            <a:r>
              <a:rPr lang="en-US" dirty="0"/>
              <a:t> </a:t>
            </a:r>
            <a:r>
              <a:rPr lang="en-US" dirty="0" err="1"/>
              <a:t>số</a:t>
            </a:r>
            <a:r>
              <a:rPr lang="en-US" dirty="0"/>
              <a:t> </a:t>
            </a:r>
            <a:r>
              <a:rPr lang="en-US" dirty="0" err="1"/>
              <a:t>thự</a:t>
            </a:r>
            <a:r>
              <a:rPr lang="en-US" dirty="0"/>
              <a:t> </a:t>
            </a:r>
            <a:r>
              <a:rPr lang="en-US" dirty="0" err="1"/>
              <a:t>tự</a:t>
            </a:r>
            <a:r>
              <a:rPr lang="en-US" dirty="0"/>
              <a:t> </a:t>
            </a:r>
            <a:r>
              <a:rPr lang="en-US" dirty="0" err="1"/>
              <a:t>của</a:t>
            </a:r>
            <a:r>
              <a:rPr lang="en-US" dirty="0"/>
              <a:t> </a:t>
            </a:r>
            <a:r>
              <a:rPr lang="en-US" dirty="0" err="1"/>
              <a:t>trang</a:t>
            </a:r>
            <a:r>
              <a:rPr lang="en-US" dirty="0"/>
              <a:t> </a:t>
            </a:r>
            <a:r>
              <a:rPr lang="en-US" dirty="0" err="1"/>
              <a:t>cần</a:t>
            </a:r>
            <a:r>
              <a:rPr lang="en-US" dirty="0"/>
              <a:t> </a:t>
            </a:r>
            <a:r>
              <a:rPr lang="en-US" dirty="0" err="1"/>
              <a:t>xem</a:t>
            </a:r>
            <a:r>
              <a:rPr lang="en-US" dirty="0"/>
              <a:t>.</a:t>
            </a:r>
            <a:r>
              <a:rPr lang="vi-VN" dirty="0" smtClean="0"/>
              <a:t>. </a:t>
            </a:r>
            <a:endParaRPr lang="en-US" dirty="0" smtClean="0"/>
          </a:p>
          <a:p>
            <a:endParaRPr lang="en-US" dirty="0" smtClean="0"/>
          </a:p>
          <a:p>
            <a:endParaRPr lang="en-US" dirty="0"/>
          </a:p>
          <a:p>
            <a:endParaRPr lang="en-US" dirty="0" smtClean="0"/>
          </a:p>
          <a:p>
            <a:endParaRPr lang="en-US" dirty="0"/>
          </a:p>
          <a:p>
            <a:r>
              <a:rPr lang="vi-VN" dirty="0" smtClean="0"/>
              <a:t>Như </a:t>
            </a:r>
            <a:r>
              <a:rPr lang="vi-VN" dirty="0"/>
              <a:t>vậy, các thành phần máy chủ phi trạng thái ít phức tạp hơn để thiết kế, viết và phân bổ thông qua máy chủ được cân bằng tải. Dịch vụ phi trạng thái không chỉ hoạt động tốt hơn, nó còn chuyển hầu hết vai trò duy trì trạng thái sang ứng dụng ở máy khách. Trong một dịch vụ mạng </a:t>
            </a:r>
            <a:r>
              <a:rPr lang="vi-VN" b="1" dirty="0"/>
              <a:t>RESTful</a:t>
            </a:r>
            <a:r>
              <a:rPr lang="vi-VN" dirty="0"/>
              <a:t>, máy chủ chịu trách nhiệm đưa ra các phản hồi và cung cấp một cách thức cho phép Client duy trì trạng thái ứng dụng của chính nó. </a:t>
            </a:r>
            <a:endParaRPr lang="en-US" dirty="0" smtClean="0"/>
          </a:p>
          <a:p>
            <a:endParaRPr lang="en-US" dirty="0" smtClean="0"/>
          </a:p>
          <a:p>
            <a:pPr marL="320040" lvl="1" indent="0">
              <a:buNone/>
            </a:pPr>
            <a:endParaRPr lang="vi-VN" dirty="0"/>
          </a:p>
        </p:txBody>
      </p:sp>
      <p:pic>
        <p:nvPicPr>
          <p:cNvPr id="17410" name="Picture 2" descr="https://o7planning.org/vi/10773/cache/images/i/43118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82" y="2103929"/>
            <a:ext cx="5524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386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Đưa</a:t>
            </a:r>
            <a:r>
              <a:rPr lang="en-US" dirty="0" smtClean="0"/>
              <a:t> </a:t>
            </a:r>
            <a:r>
              <a:rPr lang="en-US" dirty="0" err="1" smtClean="0"/>
              <a:t>ra</a:t>
            </a:r>
            <a:r>
              <a:rPr lang="en-US" dirty="0" smtClean="0"/>
              <a:t> </a:t>
            </a:r>
            <a:r>
              <a:rPr lang="en-US" dirty="0" err="1" smtClean="0"/>
              <a:t>cấu</a:t>
            </a:r>
            <a:r>
              <a:rPr lang="en-US" dirty="0" smtClean="0"/>
              <a:t> </a:t>
            </a:r>
            <a:r>
              <a:rPr lang="en-US" dirty="0" err="1" smtClean="0"/>
              <a:t>trúc</a:t>
            </a:r>
            <a:r>
              <a:rPr lang="en-US" dirty="0" smtClean="0"/>
              <a:t> </a:t>
            </a:r>
            <a:r>
              <a:rPr lang="en-US" dirty="0" err="1" smtClean="0"/>
              <a:t>thư</a:t>
            </a:r>
            <a:r>
              <a:rPr lang="en-US" dirty="0" smtClean="0"/>
              <a:t> </a:t>
            </a:r>
            <a:r>
              <a:rPr lang="en-US" dirty="0" err="1" smtClean="0"/>
              <a:t>mục</a:t>
            </a:r>
            <a:r>
              <a:rPr lang="en-US" dirty="0" smtClean="0"/>
              <a:t> </a:t>
            </a:r>
            <a:r>
              <a:rPr lang="en-US" dirty="0" err="1" smtClean="0"/>
              <a:t>giống</a:t>
            </a:r>
            <a:r>
              <a:rPr lang="en-US" dirty="0" smtClean="0"/>
              <a:t> </a:t>
            </a:r>
            <a:r>
              <a:rPr lang="en-US" dirty="0" err="1" smtClean="0"/>
              <a:t>các</a:t>
            </a:r>
            <a:r>
              <a:rPr lang="en-US" dirty="0" smtClean="0"/>
              <a:t> URI</a:t>
            </a:r>
            <a:endParaRPr lang="en-US" dirty="0"/>
          </a:p>
        </p:txBody>
      </p:sp>
      <p:sp>
        <p:nvSpPr>
          <p:cNvPr id="3" name="Content Placeholder 2"/>
          <p:cNvSpPr>
            <a:spLocks noGrp="1"/>
          </p:cNvSpPr>
          <p:nvPr>
            <p:ph sz="quarter" idx="1"/>
          </p:nvPr>
        </p:nvSpPr>
        <p:spPr>
          <a:xfrm>
            <a:off x="1219200" y="1375647"/>
            <a:ext cx="10363200" cy="5178902"/>
          </a:xfrm>
        </p:spPr>
        <p:txBody>
          <a:bodyPr>
            <a:normAutofit/>
          </a:bodyPr>
          <a:lstStyle/>
          <a:p>
            <a:r>
              <a:rPr lang="vi-VN" b="1" dirty="0"/>
              <a:t>REST</a:t>
            </a:r>
            <a:r>
              <a:rPr lang="vi-VN" dirty="0"/>
              <a:t> đưa ra một cấu trúc để người dùng có thể truy cập vào tài nguyên của nó thông qua các </a:t>
            </a:r>
            <a:r>
              <a:rPr lang="vi-VN" b="1" dirty="0"/>
              <a:t>URL</a:t>
            </a:r>
            <a:r>
              <a:rPr lang="vi-VN" dirty="0"/>
              <a:t>, tài nguyên ở đây là tất cả những cái mà bạn có thể gọi tên được (Video, ảnh, báo cáo thời tiết</a:t>
            </a:r>
            <a:r>
              <a:rPr lang="vi-VN" dirty="0" smtClean="0"/>
              <a:t>,..)</a:t>
            </a:r>
            <a:endParaRPr lang="en-US" dirty="0" smtClean="0"/>
          </a:p>
          <a:p>
            <a:r>
              <a:rPr lang="vi-VN" dirty="0"/>
              <a:t>Bạn cần tạo ra các REST serivce để nó trả về cho người dùng các nguồn tài nguyên tương ứng. </a:t>
            </a:r>
          </a:p>
          <a:p>
            <a:r>
              <a:rPr lang="vi-VN" dirty="0"/>
              <a:t>Các địa chỉ </a:t>
            </a:r>
            <a:r>
              <a:rPr lang="vi-VN" b="1" dirty="0"/>
              <a:t>REST service</a:t>
            </a:r>
            <a:r>
              <a:rPr lang="vi-VN" dirty="0"/>
              <a:t> cần phải thật trực quan đến mức người dùng dễ đoán. Hãy nghĩ về một địa chỉ (URI) giống như một gợi ý rõ ràng, dễ đoán rằng nó đang trỏ tới cái gì và cung cấp tài nguyên gì. Tóm lại, cấu trúc của một URI nên được đơn giản, có thể dự đoán, và dễ hiểu. </a:t>
            </a:r>
          </a:p>
          <a:p>
            <a:pPr marL="0" indent="0">
              <a:buNone/>
            </a:pPr>
            <a:endParaRPr lang="en-US" dirty="0" smtClean="0"/>
          </a:p>
          <a:p>
            <a:endParaRPr lang="en-US" dirty="0" smtClean="0"/>
          </a:p>
          <a:p>
            <a:pPr marL="320040" lvl="1" indent="0">
              <a:buNone/>
            </a:pPr>
            <a:endParaRPr lang="vi-VN" dirty="0"/>
          </a:p>
        </p:txBody>
      </p:sp>
    </p:spTree>
    <p:extLst>
      <p:ext uri="{BB962C8B-B14F-4D97-AF65-F5344CB8AC3E}">
        <p14:creationId xmlns:p14="http://schemas.microsoft.com/office/powerpoint/2010/main" val="1440814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&amp; WEB SERVICE?</a:t>
            </a:r>
            <a:endParaRPr lang="en-US" dirty="0"/>
          </a:p>
        </p:txBody>
      </p:sp>
      <p:sp>
        <p:nvSpPr>
          <p:cNvPr id="3" name="Content Placeholder 2"/>
          <p:cNvSpPr>
            <a:spLocks noGrp="1"/>
          </p:cNvSpPr>
          <p:nvPr>
            <p:ph sz="quarter" idx="1"/>
          </p:nvPr>
        </p:nvSpPr>
        <p:spPr/>
        <p:txBody>
          <a:bodyPr>
            <a:normAutofit/>
          </a:bodyPr>
          <a:lstStyle/>
          <a:p>
            <a:endParaRPr lang="en-US" dirty="0" smtClean="0"/>
          </a:p>
          <a:p>
            <a:endParaRPr lang="en-US" dirty="0"/>
          </a:p>
          <a:p>
            <a:endParaRPr lang="en-US" dirty="0" smtClean="0"/>
          </a:p>
          <a:p>
            <a:endParaRPr lang="en-US" dirty="0"/>
          </a:p>
          <a:p>
            <a:endParaRPr lang="en-US" dirty="0" smtClean="0"/>
          </a:p>
          <a:p>
            <a:r>
              <a:rPr lang="vi-VN" dirty="0"/>
              <a:t>Khi </a:t>
            </a:r>
            <a:r>
              <a:rPr lang="vi-VN" dirty="0" smtClean="0"/>
              <a:t>gõ </a:t>
            </a:r>
            <a:r>
              <a:rPr lang="vi-VN" dirty="0"/>
              <a:t>vào một URL vào trình duyệt và </a:t>
            </a:r>
            <a:r>
              <a:rPr lang="vi-VN" dirty="0" smtClean="0"/>
              <a:t>nhận </a:t>
            </a:r>
            <a:r>
              <a:rPr lang="vi-VN" dirty="0"/>
              <a:t>được một trang web. Đây là một nội dung mà thông thường bạn có thể đọc được, nó là nội dung dành cho người dùng ở đầu cuối</a:t>
            </a:r>
            <a:r>
              <a:rPr lang="vi-VN" dirty="0" smtClean="0"/>
              <a:t>.</a:t>
            </a:r>
            <a:endParaRPr lang="en-US" dirty="0" smtClean="0"/>
          </a:p>
        </p:txBody>
      </p:sp>
      <p:pic>
        <p:nvPicPr>
          <p:cNvPr id="1026" name="Picture 2" descr="https://o7planning.org/vi/10773/cache/images/i/43105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2580" y="1501591"/>
            <a:ext cx="3952875"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825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Đưa</a:t>
            </a:r>
            <a:r>
              <a:rPr lang="en-US" dirty="0" smtClean="0"/>
              <a:t> </a:t>
            </a:r>
            <a:r>
              <a:rPr lang="en-US" dirty="0" err="1" smtClean="0"/>
              <a:t>ra</a:t>
            </a:r>
            <a:r>
              <a:rPr lang="en-US" dirty="0" smtClean="0"/>
              <a:t> </a:t>
            </a:r>
            <a:r>
              <a:rPr lang="en-US" dirty="0" err="1" smtClean="0"/>
              <a:t>cấu</a:t>
            </a:r>
            <a:r>
              <a:rPr lang="en-US" dirty="0" smtClean="0"/>
              <a:t> </a:t>
            </a:r>
            <a:r>
              <a:rPr lang="en-US" dirty="0" err="1" smtClean="0"/>
              <a:t>trúc</a:t>
            </a:r>
            <a:r>
              <a:rPr lang="en-US" dirty="0" smtClean="0"/>
              <a:t> </a:t>
            </a:r>
            <a:r>
              <a:rPr lang="en-US" dirty="0" err="1" smtClean="0"/>
              <a:t>thư</a:t>
            </a:r>
            <a:r>
              <a:rPr lang="en-US" dirty="0" smtClean="0"/>
              <a:t> </a:t>
            </a:r>
            <a:r>
              <a:rPr lang="en-US" dirty="0" err="1" smtClean="0"/>
              <a:t>mục</a:t>
            </a:r>
            <a:r>
              <a:rPr lang="en-US" dirty="0" smtClean="0"/>
              <a:t> </a:t>
            </a:r>
            <a:r>
              <a:rPr lang="en-US" dirty="0" err="1" smtClean="0"/>
              <a:t>giống</a:t>
            </a:r>
            <a:r>
              <a:rPr lang="en-US" dirty="0" smtClean="0"/>
              <a:t> </a:t>
            </a:r>
            <a:r>
              <a:rPr lang="en-US" dirty="0" err="1" smtClean="0"/>
              <a:t>các</a:t>
            </a:r>
            <a:r>
              <a:rPr lang="en-US" dirty="0" smtClean="0"/>
              <a:t> URI</a:t>
            </a:r>
            <a:endParaRPr lang="en-US" dirty="0"/>
          </a:p>
        </p:txBody>
      </p:sp>
      <p:sp>
        <p:nvSpPr>
          <p:cNvPr id="3" name="Content Placeholder 2"/>
          <p:cNvSpPr>
            <a:spLocks noGrp="1"/>
          </p:cNvSpPr>
          <p:nvPr>
            <p:ph sz="quarter" idx="1"/>
          </p:nvPr>
        </p:nvSpPr>
        <p:spPr>
          <a:xfrm>
            <a:off x="1219200" y="1375647"/>
            <a:ext cx="10363200" cy="5178902"/>
          </a:xfrm>
        </p:spPr>
        <p:txBody>
          <a:bodyPr>
            <a:normAutofit/>
          </a:bodyPr>
          <a:lstStyle/>
          <a:p>
            <a:r>
              <a:rPr lang="vi-VN" dirty="0"/>
              <a:t>Hãy xem một URL dưới đây, nó cung cấp thông tin thời tiết của một khu vực ứng với một ngày cụ thể, và nó dễ hiểu đối với người dùng. </a:t>
            </a:r>
            <a:endParaRPr lang="en-US" dirty="0" smtClean="0"/>
          </a:p>
          <a:p>
            <a:r>
              <a:rPr lang="en-US" dirty="0">
                <a:hlinkClick r:id="rId3"/>
              </a:rPr>
              <a:t>http://</a:t>
            </a:r>
            <a:r>
              <a:rPr lang="en-US" dirty="0" smtClean="0">
                <a:hlinkClick r:id="rId3"/>
              </a:rPr>
              <a:t>myservice.com/weather/chicago/2017-09-27</a:t>
            </a:r>
            <a:endParaRPr lang="en-US" dirty="0"/>
          </a:p>
          <a:p>
            <a:r>
              <a:rPr lang="en-US" dirty="0" smtClean="0">
                <a:hlinkClick r:id="rId4"/>
              </a:rPr>
              <a:t>http</a:t>
            </a:r>
            <a:r>
              <a:rPr lang="en-US" dirty="0">
                <a:hlinkClick r:id="rId4"/>
              </a:rPr>
              <a:t>://</a:t>
            </a:r>
            <a:r>
              <a:rPr lang="en-US" dirty="0" smtClean="0">
                <a:hlinkClick r:id="rId4"/>
              </a:rPr>
              <a:t>myservice.com/weather/hanoi/2017-11-11</a:t>
            </a:r>
            <a:r>
              <a:rPr lang="vi-VN" dirty="0" smtClean="0"/>
              <a:t> </a:t>
            </a:r>
            <a:endParaRPr lang="vi-VN" dirty="0"/>
          </a:p>
          <a:p>
            <a:pPr marL="0" indent="0">
              <a:buNone/>
            </a:pPr>
            <a:endParaRPr lang="en-US" dirty="0" smtClean="0"/>
          </a:p>
          <a:p>
            <a:endParaRPr lang="en-US" dirty="0" smtClean="0"/>
          </a:p>
          <a:p>
            <a:pPr marL="320040" lvl="1" indent="0">
              <a:buNone/>
            </a:pPr>
            <a:endParaRPr lang="vi-VN" dirty="0"/>
          </a:p>
        </p:txBody>
      </p:sp>
    </p:spTree>
    <p:extLst>
      <p:ext uri="{BB962C8B-B14F-4D97-AF65-F5344CB8AC3E}">
        <p14:creationId xmlns:p14="http://schemas.microsoft.com/office/powerpoint/2010/main" val="2673067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Đưa</a:t>
            </a:r>
            <a:r>
              <a:rPr lang="en-US" dirty="0" smtClean="0"/>
              <a:t> </a:t>
            </a:r>
            <a:r>
              <a:rPr lang="en-US" dirty="0" err="1" smtClean="0"/>
              <a:t>ra</a:t>
            </a:r>
            <a:r>
              <a:rPr lang="en-US" dirty="0" smtClean="0"/>
              <a:t> </a:t>
            </a:r>
            <a:r>
              <a:rPr lang="en-US" dirty="0" err="1" smtClean="0"/>
              <a:t>cấu</a:t>
            </a:r>
            <a:r>
              <a:rPr lang="en-US" dirty="0" smtClean="0"/>
              <a:t> </a:t>
            </a:r>
            <a:r>
              <a:rPr lang="en-US" dirty="0" err="1" smtClean="0"/>
              <a:t>trúc</a:t>
            </a:r>
            <a:r>
              <a:rPr lang="en-US" dirty="0" smtClean="0"/>
              <a:t> </a:t>
            </a:r>
            <a:r>
              <a:rPr lang="en-US" dirty="0" err="1" smtClean="0"/>
              <a:t>thư</a:t>
            </a:r>
            <a:r>
              <a:rPr lang="en-US" dirty="0" smtClean="0"/>
              <a:t> </a:t>
            </a:r>
            <a:r>
              <a:rPr lang="en-US" dirty="0" err="1" smtClean="0"/>
              <a:t>mục</a:t>
            </a:r>
            <a:r>
              <a:rPr lang="en-US" dirty="0" smtClean="0"/>
              <a:t> </a:t>
            </a:r>
            <a:r>
              <a:rPr lang="en-US" dirty="0" err="1" smtClean="0"/>
              <a:t>giống</a:t>
            </a:r>
            <a:r>
              <a:rPr lang="en-US" dirty="0" smtClean="0"/>
              <a:t> </a:t>
            </a:r>
            <a:r>
              <a:rPr lang="en-US" dirty="0" err="1" smtClean="0"/>
              <a:t>các</a:t>
            </a:r>
            <a:r>
              <a:rPr lang="en-US" dirty="0" smtClean="0"/>
              <a:t> URI</a:t>
            </a:r>
            <a:endParaRPr lang="en-US" dirty="0"/>
          </a:p>
        </p:txBody>
      </p:sp>
      <p:sp>
        <p:nvSpPr>
          <p:cNvPr id="3" name="Content Placeholder 2"/>
          <p:cNvSpPr>
            <a:spLocks noGrp="1"/>
          </p:cNvSpPr>
          <p:nvPr>
            <p:ph sz="quarter" idx="1"/>
          </p:nvPr>
        </p:nvSpPr>
        <p:spPr>
          <a:xfrm>
            <a:off x="1219200" y="1375647"/>
            <a:ext cx="10363200" cy="5178902"/>
          </a:xfrm>
        </p:spPr>
        <p:txBody>
          <a:bodyPr>
            <a:normAutofit lnSpcReduction="10000"/>
          </a:bodyPr>
          <a:lstStyle/>
          <a:p>
            <a:r>
              <a:rPr lang="vi-VN" dirty="0"/>
              <a:t>Một vài nguyên tắc bổ sung để lưu ý trong khi nói về cấu trúc địa chỉ của </a:t>
            </a:r>
            <a:r>
              <a:rPr lang="vi-VN" b="1" dirty="0"/>
              <a:t>RESTful Web service</a:t>
            </a:r>
            <a:r>
              <a:rPr lang="vi-VN" dirty="0"/>
              <a:t> là: </a:t>
            </a:r>
            <a:r>
              <a:rPr lang="vi-VN" dirty="0" smtClean="0"/>
              <a:t> </a:t>
            </a:r>
            <a:endParaRPr lang="en-US" dirty="0" smtClean="0"/>
          </a:p>
          <a:p>
            <a:r>
              <a:rPr lang="vi-VN" dirty="0"/>
              <a:t>Giấu các đuôi tài liệu mở rộng của bản gốc trong máy chủ (.jsp, .php, .asp), nếu có, vì vậy bạn có thể giấu một số thứ mà không cần thay đổi địa chỉ Urls.</a:t>
            </a:r>
          </a:p>
          <a:p>
            <a:r>
              <a:rPr lang="vi-VN" dirty="0"/>
              <a:t>Để mọi thứ là chữ thường.</a:t>
            </a:r>
          </a:p>
          <a:p>
            <a:r>
              <a:rPr lang="vi-VN" dirty="0"/>
              <a:t>Thay thế các khoảng trống bằng gạch chân hoặc hoặc gạch nối (một trong hai loại).</a:t>
            </a:r>
          </a:p>
          <a:p>
            <a:r>
              <a:rPr lang="vi-VN" dirty="0"/>
              <a:t>Tránh các chuỗi yêu cầu càng nhiều càng tốt.</a:t>
            </a:r>
          </a:p>
          <a:p>
            <a:r>
              <a:rPr lang="vi-VN" dirty="0"/>
              <a:t>Thay vì sử dụng mã (404 Not Found) khi yêu cầu địa chỉ cho một phần đường dẫn, luôn luôn cung cấp một trang mặc định hoặc tài nguyên như một phản hồi.</a:t>
            </a:r>
          </a:p>
          <a:p>
            <a:endParaRPr lang="en-US" dirty="0" smtClean="0"/>
          </a:p>
          <a:p>
            <a:endParaRPr lang="en-US" dirty="0" smtClean="0"/>
          </a:p>
          <a:p>
            <a:pPr marL="320040" lvl="1" indent="0">
              <a:buNone/>
            </a:pPr>
            <a:endParaRPr lang="vi-VN" dirty="0"/>
          </a:p>
        </p:txBody>
      </p:sp>
    </p:spTree>
    <p:extLst>
      <p:ext uri="{BB962C8B-B14F-4D97-AF65-F5344CB8AC3E}">
        <p14:creationId xmlns:p14="http://schemas.microsoft.com/office/powerpoint/2010/main" val="3672292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Truyền</a:t>
            </a:r>
            <a:r>
              <a:rPr lang="en-US" dirty="0" smtClean="0"/>
              <a:t> </a:t>
            </a:r>
            <a:r>
              <a:rPr lang="en-US" dirty="0" err="1" smtClean="0"/>
              <a:t>tải</a:t>
            </a:r>
            <a:r>
              <a:rPr lang="en-US" dirty="0" smtClean="0"/>
              <a:t> XML, JSON </a:t>
            </a:r>
            <a:r>
              <a:rPr lang="en-US" dirty="0" err="1" smtClean="0"/>
              <a:t>hoặc</a:t>
            </a:r>
            <a:r>
              <a:rPr lang="en-US" dirty="0" smtClean="0"/>
              <a:t> </a:t>
            </a:r>
            <a:r>
              <a:rPr lang="en-US" dirty="0" err="1" smtClean="0"/>
              <a:t>ca</a:t>
            </a:r>
            <a:r>
              <a:rPr lang="en-US" dirty="0" smtClean="0"/>
              <a:t>̉ </a:t>
            </a:r>
            <a:r>
              <a:rPr lang="en-US" dirty="0" err="1" smtClean="0"/>
              <a:t>hai</a:t>
            </a:r>
            <a:endParaRPr lang="en-US" dirty="0"/>
          </a:p>
        </p:txBody>
      </p:sp>
      <p:sp>
        <p:nvSpPr>
          <p:cNvPr id="3" name="Content Placeholder 2"/>
          <p:cNvSpPr>
            <a:spLocks noGrp="1"/>
          </p:cNvSpPr>
          <p:nvPr>
            <p:ph sz="quarter" idx="1"/>
          </p:nvPr>
        </p:nvSpPr>
        <p:spPr>
          <a:xfrm>
            <a:off x="1219200" y="1375647"/>
            <a:ext cx="10363200" cy="5178902"/>
          </a:xfrm>
        </p:spPr>
        <p:txBody>
          <a:bodyPr>
            <a:normAutofit/>
          </a:bodyPr>
          <a:lstStyle/>
          <a:p>
            <a:r>
              <a:rPr lang="vi-VN" dirty="0"/>
              <a:t>Khi Client gửi một yêu cầu tới web service nó thường được truyền tải dưới dạng XML hoặc JSON và thông thường nhận về với hình thức tương tự. </a:t>
            </a:r>
          </a:p>
          <a:p>
            <a:r>
              <a:rPr lang="vi-VN" dirty="0"/>
              <a:t>Đôi khi Client cũng có thể chỉ định kiểu dữ liệu nhận về mà nó mong muốn (JSON, hoặc XML,..), các chỉ định này được gọi là các kiểu MINE, nó được gửi kèm trên phần HEADER của request. </a:t>
            </a:r>
          </a:p>
          <a:p>
            <a:endParaRPr lang="vi-VN" dirty="0"/>
          </a:p>
          <a:p>
            <a:endParaRPr lang="en-US" dirty="0" smtClean="0"/>
          </a:p>
          <a:p>
            <a:endParaRPr lang="en-US" dirty="0" smtClean="0"/>
          </a:p>
          <a:p>
            <a:pPr marL="320040" lvl="1" indent="0">
              <a:buNone/>
            </a:pPr>
            <a:endParaRPr lang="vi-VN" dirty="0"/>
          </a:p>
        </p:txBody>
      </p:sp>
    </p:spTree>
    <p:extLst>
      <p:ext uri="{BB962C8B-B14F-4D97-AF65-F5344CB8AC3E}">
        <p14:creationId xmlns:p14="http://schemas.microsoft.com/office/powerpoint/2010/main" val="1306534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Truyền</a:t>
            </a:r>
            <a:r>
              <a:rPr lang="en-US" dirty="0" smtClean="0"/>
              <a:t> </a:t>
            </a:r>
            <a:r>
              <a:rPr lang="en-US" dirty="0" err="1" smtClean="0"/>
              <a:t>tải</a:t>
            </a:r>
            <a:r>
              <a:rPr lang="en-US" dirty="0" smtClean="0"/>
              <a:t> XML, JSON </a:t>
            </a:r>
            <a:r>
              <a:rPr lang="en-US" dirty="0" err="1" smtClean="0"/>
              <a:t>hoặc</a:t>
            </a:r>
            <a:r>
              <a:rPr lang="en-US" dirty="0" smtClean="0"/>
              <a:t> </a:t>
            </a:r>
            <a:r>
              <a:rPr lang="en-US" dirty="0" err="1" smtClean="0"/>
              <a:t>ca</a:t>
            </a:r>
            <a:r>
              <a:rPr lang="en-US" dirty="0" smtClean="0"/>
              <a:t>̉ </a:t>
            </a:r>
            <a:r>
              <a:rPr lang="en-US" dirty="0" err="1" smtClean="0"/>
              <a:t>hai</a:t>
            </a:r>
            <a:endParaRPr lang="en-US" dirty="0"/>
          </a:p>
        </p:txBody>
      </p:sp>
      <p:sp>
        <p:nvSpPr>
          <p:cNvPr id="3" name="Content Placeholder 2"/>
          <p:cNvSpPr>
            <a:spLocks noGrp="1"/>
          </p:cNvSpPr>
          <p:nvPr>
            <p:ph sz="quarter" idx="1"/>
          </p:nvPr>
        </p:nvSpPr>
        <p:spPr>
          <a:xfrm>
            <a:off x="1219200" y="1375647"/>
            <a:ext cx="10363200" cy="5178902"/>
          </a:xfrm>
        </p:spPr>
        <p:txBody>
          <a:bodyPr>
            <a:normAutofit/>
          </a:bodyPr>
          <a:lstStyle/>
          <a:p>
            <a:r>
              <a:rPr lang="vi-VN" dirty="0"/>
              <a:t>Dưới đây là các kiểu MINE phổ biến thường sử dụng với </a:t>
            </a:r>
            <a:r>
              <a:rPr lang="vi-VN" b="1" dirty="0"/>
              <a:t>REST</a:t>
            </a:r>
            <a:r>
              <a:rPr lang="vi-VN" dirty="0"/>
              <a:t> service. </a:t>
            </a:r>
            <a:r>
              <a:rPr lang="vi-VN" dirty="0" smtClean="0"/>
              <a:t> </a:t>
            </a:r>
            <a:endParaRPr lang="vi-VN" dirty="0"/>
          </a:p>
          <a:p>
            <a:endParaRPr lang="vi-VN" dirty="0"/>
          </a:p>
          <a:p>
            <a:endParaRPr lang="en-US" dirty="0" smtClean="0"/>
          </a:p>
          <a:p>
            <a:endParaRPr lang="en-US" dirty="0" smtClean="0"/>
          </a:p>
          <a:p>
            <a:pPr marL="320040" lvl="1" indent="0">
              <a:buNone/>
            </a:pPr>
            <a:endParaRPr lang="vi-VN" dirty="0"/>
          </a:p>
        </p:txBody>
      </p:sp>
      <p:graphicFrame>
        <p:nvGraphicFramePr>
          <p:cNvPr id="6" name="Table 5"/>
          <p:cNvGraphicFramePr>
            <a:graphicFrameLocks noGrp="1"/>
          </p:cNvGraphicFramePr>
          <p:nvPr>
            <p:extLst>
              <p:ext uri="{D42A27DB-BD31-4B8C-83A1-F6EECF244321}">
                <p14:modId xmlns:p14="http://schemas.microsoft.com/office/powerpoint/2010/main" val="1921078033"/>
              </p:ext>
            </p:extLst>
          </p:nvPr>
        </p:nvGraphicFramePr>
        <p:xfrm>
          <a:off x="1951080" y="2062945"/>
          <a:ext cx="8128000" cy="14833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latin typeface="Times New Roman" pitchFamily="18" charset="0"/>
                          <a:cs typeface="Times New Roman" pitchFamily="18" charset="0"/>
                        </a:rPr>
                        <a:t>MIME-Type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Content-Type</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JSON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application/</a:t>
                      </a:r>
                      <a:r>
                        <a:rPr lang="en-US" dirty="0" err="1" smtClean="0">
                          <a:latin typeface="Times New Roman" pitchFamily="18" charset="0"/>
                          <a:cs typeface="Times New Roman" pitchFamily="18" charset="0"/>
                        </a:rPr>
                        <a:t>json</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XML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application/xml</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XHTML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application/</a:t>
                      </a:r>
                      <a:r>
                        <a:rPr lang="en-US" dirty="0" err="1" smtClean="0">
                          <a:latin typeface="Times New Roman" pitchFamily="18" charset="0"/>
                          <a:cs typeface="Times New Roman" pitchFamily="18" charset="0"/>
                        </a:rPr>
                        <a:t>xhtml+xml</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1416551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Truyền</a:t>
            </a:r>
            <a:r>
              <a:rPr lang="en-US" dirty="0" smtClean="0"/>
              <a:t> </a:t>
            </a:r>
            <a:r>
              <a:rPr lang="en-US" dirty="0" err="1" smtClean="0"/>
              <a:t>tải</a:t>
            </a:r>
            <a:r>
              <a:rPr lang="en-US" dirty="0" smtClean="0"/>
              <a:t> XML, JSON </a:t>
            </a:r>
            <a:r>
              <a:rPr lang="en-US" dirty="0" err="1" smtClean="0"/>
              <a:t>hoặc</a:t>
            </a:r>
            <a:r>
              <a:rPr lang="en-US" dirty="0" smtClean="0"/>
              <a:t> </a:t>
            </a:r>
            <a:r>
              <a:rPr lang="en-US" dirty="0" err="1" smtClean="0"/>
              <a:t>ca</a:t>
            </a:r>
            <a:r>
              <a:rPr lang="en-US" dirty="0" smtClean="0"/>
              <a:t>̉ </a:t>
            </a:r>
            <a:r>
              <a:rPr lang="en-US" dirty="0" err="1" smtClean="0"/>
              <a:t>hai</a:t>
            </a:r>
            <a:endParaRPr lang="en-US" dirty="0"/>
          </a:p>
        </p:txBody>
      </p:sp>
      <p:sp>
        <p:nvSpPr>
          <p:cNvPr id="3" name="Content Placeholder 2"/>
          <p:cNvSpPr>
            <a:spLocks noGrp="1"/>
          </p:cNvSpPr>
          <p:nvPr>
            <p:ph sz="quarter" idx="1"/>
          </p:nvPr>
        </p:nvSpPr>
        <p:spPr>
          <a:xfrm>
            <a:off x="1219200" y="1375647"/>
            <a:ext cx="10363200" cy="5178902"/>
          </a:xfrm>
        </p:spPr>
        <p:txBody>
          <a:bodyPr>
            <a:normAutofit fontScale="47500" lnSpcReduction="20000"/>
          </a:bodyPr>
          <a:lstStyle/>
          <a:p>
            <a:r>
              <a:rPr lang="vi-VN" dirty="0"/>
              <a:t>Ví dụ Client gửi một yêu cầu để lấy thông tin thời tiết, và yêu cầu dữ liệu trả về là định dạng XML. </a:t>
            </a:r>
            <a:r>
              <a:rPr lang="vi-VN" dirty="0" smtClean="0"/>
              <a:t> </a:t>
            </a:r>
            <a:endParaRPr lang="vi-VN" dirty="0"/>
          </a:p>
          <a:p>
            <a:pPr lvl="1"/>
            <a:r>
              <a:rPr lang="en-US" dirty="0"/>
              <a:t>GET /</a:t>
            </a:r>
            <a:r>
              <a:rPr lang="en-US" dirty="0" smtClean="0"/>
              <a:t>weather/</a:t>
            </a:r>
            <a:r>
              <a:rPr lang="en-US" dirty="0" err="1" smtClean="0"/>
              <a:t>HoChiMinh</a:t>
            </a:r>
            <a:r>
              <a:rPr lang="en-US" dirty="0" smtClean="0"/>
              <a:t>/2017-08-27 </a:t>
            </a:r>
            <a:r>
              <a:rPr lang="en-US" dirty="0"/>
              <a:t>HTTP/1.1</a:t>
            </a:r>
          </a:p>
          <a:p>
            <a:pPr lvl="1"/>
            <a:r>
              <a:rPr lang="en-US" dirty="0"/>
              <a:t>Host: myservice.com</a:t>
            </a:r>
          </a:p>
          <a:p>
            <a:pPr lvl="1"/>
            <a:r>
              <a:rPr lang="en-US" dirty="0"/>
              <a:t>Accept: application/</a:t>
            </a:r>
            <a:r>
              <a:rPr lang="en-US" dirty="0" err="1"/>
              <a:t>xml;q</a:t>
            </a:r>
            <a:r>
              <a:rPr lang="en-US" dirty="0"/>
              <a:t>=0.5</a:t>
            </a:r>
          </a:p>
          <a:p>
            <a:r>
              <a:rPr lang="vi-VN" dirty="0" smtClean="0"/>
              <a:t>Và </a:t>
            </a:r>
            <a:r>
              <a:rPr lang="vi-VN" dirty="0"/>
              <a:t>dữ liệu nhận được: </a:t>
            </a:r>
          </a:p>
          <a:p>
            <a:r>
              <a:rPr lang="en-US" dirty="0"/>
              <a:t>&lt;</a:t>
            </a:r>
            <a:r>
              <a:rPr lang="en-US" dirty="0">
                <a:solidFill>
                  <a:srgbClr val="FF0000"/>
                </a:solidFill>
              </a:rPr>
              <a:t>weather</a:t>
            </a:r>
            <a:r>
              <a:rPr lang="en-US" dirty="0"/>
              <a:t>&gt;</a:t>
            </a:r>
          </a:p>
          <a:p>
            <a:r>
              <a:rPr lang="en-US" dirty="0"/>
              <a:t>    &lt;</a:t>
            </a:r>
            <a:r>
              <a:rPr lang="en-US" dirty="0" smtClean="0">
                <a:solidFill>
                  <a:srgbClr val="FF0000"/>
                </a:solidFill>
              </a:rPr>
              <a:t>date</a:t>
            </a:r>
            <a:r>
              <a:rPr lang="en-US" dirty="0" smtClean="0"/>
              <a:t>&gt;2017-08-27</a:t>
            </a:r>
            <a:r>
              <a:rPr lang="en-US" dirty="0"/>
              <a:t>&lt;/</a:t>
            </a:r>
            <a:r>
              <a:rPr lang="en-US" dirty="0">
                <a:solidFill>
                  <a:srgbClr val="FF0000"/>
                </a:solidFill>
              </a:rPr>
              <a:t>date</a:t>
            </a:r>
            <a:r>
              <a:rPr lang="en-US" dirty="0"/>
              <a:t>&gt;</a:t>
            </a:r>
          </a:p>
          <a:p>
            <a:r>
              <a:rPr lang="en-US" dirty="0"/>
              <a:t>    &lt;</a:t>
            </a:r>
            <a:r>
              <a:rPr lang="en-US" dirty="0" smtClean="0">
                <a:solidFill>
                  <a:srgbClr val="FF0000"/>
                </a:solidFill>
              </a:rPr>
              <a:t>location</a:t>
            </a:r>
            <a:r>
              <a:rPr lang="en-US" dirty="0" smtClean="0"/>
              <a:t>&gt;</a:t>
            </a:r>
            <a:r>
              <a:rPr lang="en-US" dirty="0" err="1" smtClean="0"/>
              <a:t>HoChiMinh</a:t>
            </a:r>
            <a:r>
              <a:rPr lang="en-US" dirty="0" smtClean="0"/>
              <a:t>&lt;/</a:t>
            </a:r>
            <a:r>
              <a:rPr lang="en-US" dirty="0">
                <a:solidFill>
                  <a:srgbClr val="FF0000"/>
                </a:solidFill>
              </a:rPr>
              <a:t>location</a:t>
            </a:r>
            <a:r>
              <a:rPr lang="en-US" dirty="0"/>
              <a:t>&gt;</a:t>
            </a:r>
          </a:p>
          <a:p>
            <a:r>
              <a:rPr lang="en-US" dirty="0"/>
              <a:t>    &lt;</a:t>
            </a:r>
            <a:r>
              <a:rPr lang="en-US" dirty="0">
                <a:solidFill>
                  <a:srgbClr val="FF0000"/>
                </a:solidFill>
              </a:rPr>
              <a:t>info</a:t>
            </a:r>
            <a:r>
              <a:rPr lang="en-US" dirty="0"/>
              <a:t>&gt;Hot&lt;/</a:t>
            </a:r>
            <a:r>
              <a:rPr lang="en-US" dirty="0">
                <a:solidFill>
                  <a:srgbClr val="FF0000"/>
                </a:solidFill>
              </a:rPr>
              <a:t>info</a:t>
            </a:r>
            <a:r>
              <a:rPr lang="en-US" dirty="0"/>
              <a:t>&gt;"//</a:t>
            </a:r>
          </a:p>
          <a:p>
            <a:r>
              <a:rPr lang="en-US" dirty="0"/>
              <a:t>&lt;/</a:t>
            </a:r>
            <a:r>
              <a:rPr lang="en-US">
                <a:solidFill>
                  <a:srgbClr val="FF0000"/>
                </a:solidFill>
              </a:rPr>
              <a:t>weather</a:t>
            </a:r>
            <a:r>
              <a:rPr lang="en-US" smtClean="0"/>
              <a:t>&gt;</a:t>
            </a:r>
          </a:p>
          <a:p>
            <a:endParaRPr lang="en-US" smtClean="0"/>
          </a:p>
          <a:p>
            <a:r>
              <a:rPr lang="en-US"/>
              <a:t>&lt;</a:t>
            </a:r>
            <a:r>
              <a:rPr lang="en-US" smtClean="0">
                <a:solidFill>
                  <a:srgbClr val="FF0000"/>
                </a:solidFill>
              </a:rPr>
              <a:t>weather</a:t>
            </a:r>
            <a:r>
              <a:rPr lang="en-US" smtClean="0"/>
              <a:t>&gt;</a:t>
            </a:r>
            <a:endParaRPr lang="en-US"/>
          </a:p>
          <a:p>
            <a:r>
              <a:rPr lang="en-US"/>
              <a:t>    &lt;</a:t>
            </a:r>
            <a:r>
              <a:rPr lang="en-US">
                <a:solidFill>
                  <a:srgbClr val="FF0000"/>
                </a:solidFill>
              </a:rPr>
              <a:t>date</a:t>
            </a:r>
            <a:r>
              <a:rPr lang="en-US"/>
              <a:t>&gt;2017-08-27&lt;/</a:t>
            </a:r>
            <a:r>
              <a:rPr lang="en-US">
                <a:solidFill>
                  <a:srgbClr val="FF0000"/>
                </a:solidFill>
              </a:rPr>
              <a:t>date</a:t>
            </a:r>
            <a:r>
              <a:rPr lang="en-US"/>
              <a:t>&gt;</a:t>
            </a:r>
          </a:p>
          <a:p>
            <a:r>
              <a:rPr lang="en-US"/>
              <a:t>    &lt;</a:t>
            </a:r>
            <a:r>
              <a:rPr lang="en-US">
                <a:solidFill>
                  <a:srgbClr val="FF0000"/>
                </a:solidFill>
              </a:rPr>
              <a:t>location</a:t>
            </a:r>
            <a:r>
              <a:rPr lang="en-US"/>
              <a:t>&gt;HoChiMinh&lt;/</a:t>
            </a:r>
            <a:r>
              <a:rPr lang="en-US">
                <a:solidFill>
                  <a:srgbClr val="FF0000"/>
                </a:solidFill>
              </a:rPr>
              <a:t>location</a:t>
            </a:r>
            <a:r>
              <a:rPr lang="en-US"/>
              <a:t>&gt;</a:t>
            </a:r>
          </a:p>
          <a:p>
            <a:r>
              <a:rPr lang="en-US"/>
              <a:t>    &lt;</a:t>
            </a:r>
            <a:r>
              <a:rPr lang="en-US">
                <a:solidFill>
                  <a:srgbClr val="FF0000"/>
                </a:solidFill>
              </a:rPr>
              <a:t>info</a:t>
            </a:r>
            <a:r>
              <a:rPr lang="en-US"/>
              <a:t>&gt;Hot&lt;/</a:t>
            </a:r>
            <a:r>
              <a:rPr lang="en-US">
                <a:solidFill>
                  <a:srgbClr val="FF0000"/>
                </a:solidFill>
              </a:rPr>
              <a:t>info</a:t>
            </a:r>
            <a:r>
              <a:rPr lang="en-US"/>
              <a:t>&gt;"//</a:t>
            </a:r>
          </a:p>
          <a:p>
            <a:r>
              <a:rPr lang="en-US"/>
              <a:t>&lt;/</a:t>
            </a:r>
            <a:r>
              <a:rPr lang="en-US" smtClean="0">
                <a:solidFill>
                  <a:srgbClr val="FF0000"/>
                </a:solidFill>
              </a:rPr>
              <a:t>weather</a:t>
            </a:r>
            <a:r>
              <a:rPr lang="en-US" smtClean="0"/>
              <a:t>&gt;</a:t>
            </a:r>
            <a:endParaRPr lang="en-US"/>
          </a:p>
          <a:p>
            <a:endParaRPr lang="en-US" smtClean="0"/>
          </a:p>
          <a:p>
            <a:r>
              <a:rPr lang="en-US"/>
              <a:t>&lt;</a:t>
            </a:r>
            <a:r>
              <a:rPr lang="en-US" smtClean="0">
                <a:solidFill>
                  <a:srgbClr val="FF0000"/>
                </a:solidFill>
              </a:rPr>
              <a:t>weather</a:t>
            </a:r>
            <a:r>
              <a:rPr lang="en-US" smtClean="0"/>
              <a:t>&gt;</a:t>
            </a:r>
            <a:endParaRPr lang="en-US"/>
          </a:p>
          <a:p>
            <a:r>
              <a:rPr lang="en-US"/>
              <a:t>    &lt;</a:t>
            </a:r>
            <a:r>
              <a:rPr lang="en-US">
                <a:solidFill>
                  <a:srgbClr val="FF0000"/>
                </a:solidFill>
              </a:rPr>
              <a:t>date</a:t>
            </a:r>
            <a:r>
              <a:rPr lang="en-US"/>
              <a:t>&gt;2017-08-27&lt;/</a:t>
            </a:r>
            <a:r>
              <a:rPr lang="en-US">
                <a:solidFill>
                  <a:srgbClr val="FF0000"/>
                </a:solidFill>
              </a:rPr>
              <a:t>date</a:t>
            </a:r>
            <a:r>
              <a:rPr lang="en-US"/>
              <a:t>&gt;</a:t>
            </a:r>
          </a:p>
          <a:p>
            <a:r>
              <a:rPr lang="en-US"/>
              <a:t>    &lt;</a:t>
            </a:r>
            <a:r>
              <a:rPr lang="en-US">
                <a:solidFill>
                  <a:srgbClr val="FF0000"/>
                </a:solidFill>
              </a:rPr>
              <a:t>location</a:t>
            </a:r>
            <a:r>
              <a:rPr lang="en-US"/>
              <a:t>&gt;HoChiMinh&lt;/</a:t>
            </a:r>
            <a:r>
              <a:rPr lang="en-US">
                <a:solidFill>
                  <a:srgbClr val="FF0000"/>
                </a:solidFill>
              </a:rPr>
              <a:t>location</a:t>
            </a:r>
            <a:r>
              <a:rPr lang="en-US"/>
              <a:t>&gt;</a:t>
            </a:r>
          </a:p>
          <a:p>
            <a:r>
              <a:rPr lang="en-US"/>
              <a:t>    &lt;</a:t>
            </a:r>
            <a:r>
              <a:rPr lang="en-US">
                <a:solidFill>
                  <a:srgbClr val="FF0000"/>
                </a:solidFill>
              </a:rPr>
              <a:t>info</a:t>
            </a:r>
            <a:r>
              <a:rPr lang="en-US"/>
              <a:t>&gt;Hot&lt;/</a:t>
            </a:r>
            <a:r>
              <a:rPr lang="en-US">
                <a:solidFill>
                  <a:srgbClr val="FF0000"/>
                </a:solidFill>
              </a:rPr>
              <a:t>info</a:t>
            </a:r>
            <a:r>
              <a:rPr lang="en-US"/>
              <a:t>&gt;"//</a:t>
            </a:r>
          </a:p>
          <a:p>
            <a:r>
              <a:rPr lang="en-US"/>
              <a:t>&lt;/</a:t>
            </a:r>
            <a:r>
              <a:rPr lang="en-US" smtClean="0">
                <a:solidFill>
                  <a:srgbClr val="FF0000"/>
                </a:solidFill>
              </a:rPr>
              <a:t>weather</a:t>
            </a:r>
            <a:r>
              <a:rPr lang="en-US" smtClean="0"/>
              <a:t>&gt;</a:t>
            </a:r>
            <a:endParaRPr lang="en-US"/>
          </a:p>
          <a:p>
            <a:endParaRPr lang="en-US" dirty="0"/>
          </a:p>
          <a:p>
            <a:endParaRPr lang="en-US" dirty="0" smtClean="0"/>
          </a:p>
          <a:p>
            <a:endParaRPr lang="en-US" dirty="0" smtClean="0"/>
          </a:p>
          <a:p>
            <a:pPr marL="320040" lvl="1" indent="0">
              <a:buNone/>
            </a:pPr>
            <a:endParaRPr lang="vi-VN" dirty="0"/>
          </a:p>
        </p:txBody>
      </p:sp>
    </p:spTree>
    <p:extLst>
      <p:ext uri="{BB962C8B-B14F-4D97-AF65-F5344CB8AC3E}">
        <p14:creationId xmlns:p14="http://schemas.microsoft.com/office/powerpoint/2010/main" val="204456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Truyền</a:t>
            </a:r>
            <a:r>
              <a:rPr lang="en-US" dirty="0" smtClean="0"/>
              <a:t> </a:t>
            </a:r>
            <a:r>
              <a:rPr lang="en-US" dirty="0" err="1" smtClean="0"/>
              <a:t>tải</a:t>
            </a:r>
            <a:r>
              <a:rPr lang="en-US" dirty="0" smtClean="0"/>
              <a:t> XML, JSON </a:t>
            </a:r>
            <a:r>
              <a:rPr lang="en-US" dirty="0" err="1" smtClean="0"/>
              <a:t>hoặc</a:t>
            </a:r>
            <a:r>
              <a:rPr lang="en-US" dirty="0" smtClean="0"/>
              <a:t> </a:t>
            </a:r>
            <a:r>
              <a:rPr lang="en-US" dirty="0" err="1" smtClean="0"/>
              <a:t>ca</a:t>
            </a:r>
            <a:r>
              <a:rPr lang="en-US" dirty="0" smtClean="0"/>
              <a:t>̉ </a:t>
            </a:r>
            <a:r>
              <a:rPr lang="en-US" dirty="0" err="1" smtClean="0"/>
              <a:t>hai</a:t>
            </a:r>
            <a:endParaRPr lang="en-US" dirty="0"/>
          </a:p>
        </p:txBody>
      </p:sp>
      <p:sp>
        <p:nvSpPr>
          <p:cNvPr id="3" name="Content Placeholder 2"/>
          <p:cNvSpPr>
            <a:spLocks noGrp="1"/>
          </p:cNvSpPr>
          <p:nvPr>
            <p:ph sz="quarter" idx="1"/>
          </p:nvPr>
        </p:nvSpPr>
        <p:spPr>
          <a:xfrm>
            <a:off x="1219200" y="1375647"/>
            <a:ext cx="10363200" cy="5178902"/>
          </a:xfrm>
        </p:spPr>
        <p:txBody>
          <a:bodyPr>
            <a:normAutofit fontScale="77500" lnSpcReduction="20000"/>
          </a:bodyPr>
          <a:lstStyle/>
          <a:p>
            <a:r>
              <a:rPr lang="vi-VN" dirty="0"/>
              <a:t>Trường hợp client yêu cầu dữ liệu trả về có định dạng JSON: </a:t>
            </a:r>
            <a:r>
              <a:rPr lang="vi-VN" dirty="0" smtClean="0"/>
              <a:t>  </a:t>
            </a:r>
            <a:endParaRPr lang="vi-VN" dirty="0"/>
          </a:p>
          <a:p>
            <a:pPr marL="0" indent="0">
              <a:buNone/>
            </a:pPr>
            <a:r>
              <a:rPr lang="en-US" dirty="0" smtClean="0"/>
              <a:t>	{</a:t>
            </a:r>
            <a:endParaRPr lang="en-US" dirty="0"/>
          </a:p>
          <a:p>
            <a:pPr marL="0" indent="0">
              <a:buNone/>
            </a:pPr>
            <a:r>
              <a:rPr lang="en-US" dirty="0" smtClean="0"/>
              <a:t>	      </a:t>
            </a:r>
            <a:r>
              <a:rPr lang="en-US" dirty="0"/>
              <a:t> </a:t>
            </a:r>
            <a:r>
              <a:rPr lang="en-US">
                <a:solidFill>
                  <a:srgbClr val="0070C0"/>
                </a:solidFill>
              </a:rPr>
              <a:t>"</a:t>
            </a:r>
            <a:r>
              <a:rPr lang="en-US" smtClean="0">
                <a:solidFill>
                  <a:srgbClr val="0070C0"/>
                </a:solidFill>
              </a:rPr>
              <a:t>date": </a:t>
            </a:r>
            <a:r>
              <a:rPr lang="en-US" dirty="0">
                <a:solidFill>
                  <a:srgbClr val="0070C0"/>
                </a:solidFill>
              </a:rPr>
              <a:t>"</a:t>
            </a:r>
            <a:r>
              <a:rPr lang="en-US" dirty="0" smtClean="0">
                <a:solidFill>
                  <a:srgbClr val="0070C0"/>
                </a:solidFill>
              </a:rPr>
              <a:t>2017-08-27</a:t>
            </a:r>
            <a:r>
              <a:rPr lang="en-US" dirty="0">
                <a:solidFill>
                  <a:srgbClr val="0070C0"/>
                </a:solidFill>
              </a:rPr>
              <a:t>",</a:t>
            </a:r>
          </a:p>
          <a:p>
            <a:pPr marL="0" indent="0">
              <a:buNone/>
            </a:pPr>
            <a:r>
              <a:rPr lang="en-US" dirty="0" smtClean="0">
                <a:solidFill>
                  <a:srgbClr val="0070C0"/>
                </a:solidFill>
              </a:rPr>
              <a:t>	      </a:t>
            </a:r>
            <a:r>
              <a:rPr lang="en-US" dirty="0">
                <a:solidFill>
                  <a:srgbClr val="0070C0"/>
                </a:solidFill>
              </a:rPr>
              <a:t> "location": </a:t>
            </a:r>
            <a:r>
              <a:rPr lang="en-US" dirty="0" smtClean="0">
                <a:solidFill>
                  <a:srgbClr val="0070C0"/>
                </a:solidFill>
              </a:rPr>
              <a:t>“</a:t>
            </a:r>
            <a:r>
              <a:rPr lang="en-US" dirty="0" err="1" smtClean="0">
                <a:solidFill>
                  <a:srgbClr val="0070C0"/>
                </a:solidFill>
              </a:rPr>
              <a:t>HoChiMinh</a:t>
            </a:r>
            <a:r>
              <a:rPr lang="en-US" dirty="0" smtClean="0">
                <a:solidFill>
                  <a:srgbClr val="0070C0"/>
                </a:solidFill>
              </a:rPr>
              <a:t>",</a:t>
            </a:r>
            <a:endParaRPr lang="en-US" dirty="0">
              <a:solidFill>
                <a:srgbClr val="0070C0"/>
              </a:solidFill>
            </a:endParaRPr>
          </a:p>
          <a:p>
            <a:pPr marL="0" indent="0">
              <a:buNone/>
            </a:pPr>
            <a:r>
              <a:rPr lang="en-US" dirty="0" smtClean="0">
                <a:solidFill>
                  <a:srgbClr val="0070C0"/>
                </a:solidFill>
              </a:rPr>
              <a:t>	      </a:t>
            </a:r>
            <a:r>
              <a:rPr lang="en-US" dirty="0">
                <a:solidFill>
                  <a:srgbClr val="0070C0"/>
                </a:solidFill>
              </a:rPr>
              <a:t> "info": </a:t>
            </a:r>
            <a:r>
              <a:rPr lang="en-US">
                <a:solidFill>
                  <a:srgbClr val="0070C0"/>
                </a:solidFill>
              </a:rPr>
              <a:t>"</a:t>
            </a:r>
            <a:r>
              <a:rPr lang="en-US" smtClean="0">
                <a:solidFill>
                  <a:srgbClr val="0070C0"/>
                </a:solidFill>
              </a:rPr>
              <a:t>Hot“,</a:t>
            </a:r>
          </a:p>
          <a:p>
            <a:pPr marL="0" indent="0">
              <a:buNone/>
            </a:pPr>
            <a:endParaRPr lang="en-US" smtClean="0">
              <a:solidFill>
                <a:srgbClr val="0070C0"/>
              </a:solidFill>
            </a:endParaRPr>
          </a:p>
          <a:p>
            <a:pPr marL="0" indent="0">
              <a:buNone/>
            </a:pPr>
            <a:r>
              <a:rPr lang="en-US"/>
              <a:t> </a:t>
            </a:r>
            <a:r>
              <a:rPr lang="en-US" smtClean="0"/>
              <a:t>	        </a:t>
            </a:r>
            <a:r>
              <a:rPr lang="en-US" smtClean="0">
                <a:solidFill>
                  <a:srgbClr val="0070C0"/>
                </a:solidFill>
              </a:rPr>
              <a:t>"date": </a:t>
            </a:r>
            <a:r>
              <a:rPr lang="en-US">
                <a:solidFill>
                  <a:srgbClr val="0070C0"/>
                </a:solidFill>
              </a:rPr>
              <a:t>"</a:t>
            </a:r>
            <a:r>
              <a:rPr lang="en-US" smtClean="0">
                <a:solidFill>
                  <a:srgbClr val="0070C0"/>
                </a:solidFill>
              </a:rPr>
              <a:t>2017-08-28",</a:t>
            </a:r>
            <a:endParaRPr lang="en-US">
              <a:solidFill>
                <a:srgbClr val="0070C0"/>
              </a:solidFill>
            </a:endParaRPr>
          </a:p>
          <a:p>
            <a:pPr marL="0" indent="0">
              <a:buNone/>
            </a:pPr>
            <a:r>
              <a:rPr lang="en-US">
                <a:solidFill>
                  <a:srgbClr val="0070C0"/>
                </a:solidFill>
              </a:rPr>
              <a:t>	       "location": “HoChiMinh",</a:t>
            </a:r>
          </a:p>
          <a:p>
            <a:pPr marL="0" indent="0">
              <a:buNone/>
            </a:pPr>
            <a:r>
              <a:rPr lang="en-US">
                <a:solidFill>
                  <a:srgbClr val="0070C0"/>
                </a:solidFill>
              </a:rPr>
              <a:t>	       "info</a:t>
            </a:r>
            <a:r>
              <a:rPr lang="en-US">
                <a:solidFill>
                  <a:srgbClr val="0070C0"/>
                </a:solidFill>
              </a:rPr>
              <a:t>": </a:t>
            </a:r>
            <a:r>
              <a:rPr lang="en-US" smtClean="0">
                <a:solidFill>
                  <a:srgbClr val="0070C0"/>
                </a:solidFill>
              </a:rPr>
              <a:t>“Col“,</a:t>
            </a:r>
          </a:p>
          <a:p>
            <a:pPr marL="0" indent="0">
              <a:buNone/>
            </a:pPr>
            <a:endParaRPr lang="en-US" smtClean="0">
              <a:solidFill>
                <a:srgbClr val="0070C0"/>
              </a:solidFill>
            </a:endParaRPr>
          </a:p>
          <a:p>
            <a:pPr marL="0" indent="0">
              <a:buNone/>
            </a:pPr>
            <a:r>
              <a:rPr lang="en-US" smtClean="0"/>
              <a:t>                      </a:t>
            </a:r>
            <a:r>
              <a:rPr lang="en-US" smtClean="0">
                <a:solidFill>
                  <a:srgbClr val="0070C0"/>
                </a:solidFill>
              </a:rPr>
              <a:t>"date": </a:t>
            </a:r>
            <a:r>
              <a:rPr lang="en-US">
                <a:solidFill>
                  <a:srgbClr val="0070C0"/>
                </a:solidFill>
              </a:rPr>
              <a:t>"</a:t>
            </a:r>
            <a:r>
              <a:rPr lang="en-US" smtClean="0">
                <a:solidFill>
                  <a:srgbClr val="0070C0"/>
                </a:solidFill>
              </a:rPr>
              <a:t>2017-08-29",</a:t>
            </a:r>
            <a:endParaRPr lang="en-US">
              <a:solidFill>
                <a:srgbClr val="0070C0"/>
              </a:solidFill>
            </a:endParaRPr>
          </a:p>
          <a:p>
            <a:pPr marL="0" indent="0">
              <a:buNone/>
            </a:pPr>
            <a:r>
              <a:rPr lang="en-US">
                <a:solidFill>
                  <a:srgbClr val="0070C0"/>
                </a:solidFill>
              </a:rPr>
              <a:t>	       "location": “HoChiMinh",</a:t>
            </a:r>
          </a:p>
          <a:p>
            <a:pPr marL="0" indent="0">
              <a:buNone/>
            </a:pPr>
            <a:r>
              <a:rPr lang="en-US">
                <a:solidFill>
                  <a:srgbClr val="0070C0"/>
                </a:solidFill>
              </a:rPr>
              <a:t>	       "info": </a:t>
            </a:r>
            <a:r>
              <a:rPr lang="en-US">
                <a:solidFill>
                  <a:srgbClr val="0070C0"/>
                </a:solidFill>
              </a:rPr>
              <a:t>“</a:t>
            </a:r>
            <a:r>
              <a:rPr lang="en-US" smtClean="0">
                <a:solidFill>
                  <a:srgbClr val="0070C0"/>
                </a:solidFill>
              </a:rPr>
              <a:t>Col“</a:t>
            </a:r>
            <a:endParaRPr lang="en-US">
              <a:solidFill>
                <a:srgbClr val="0070C0"/>
              </a:solidFill>
            </a:endParaRPr>
          </a:p>
          <a:p>
            <a:pPr marL="0" indent="0">
              <a:buNone/>
            </a:pPr>
            <a:endParaRPr lang="en-US" dirty="0">
              <a:solidFill>
                <a:srgbClr val="0070C0"/>
              </a:solidFill>
            </a:endParaRPr>
          </a:p>
          <a:p>
            <a:pPr marL="0" indent="0">
              <a:buNone/>
            </a:pPr>
            <a:r>
              <a:rPr lang="en-US" dirty="0" smtClean="0"/>
              <a:t>	}</a:t>
            </a:r>
            <a:endParaRPr lang="en-US" dirty="0"/>
          </a:p>
          <a:p>
            <a:endParaRPr lang="en-US" dirty="0" smtClean="0"/>
          </a:p>
          <a:p>
            <a:endParaRPr lang="en-US" dirty="0" smtClean="0"/>
          </a:p>
          <a:p>
            <a:pPr marL="320040" lvl="1" indent="0">
              <a:buNone/>
            </a:pPr>
            <a:endParaRPr lang="vi-VN" dirty="0"/>
          </a:p>
        </p:txBody>
      </p:sp>
    </p:spTree>
    <p:extLst>
      <p:ext uri="{BB962C8B-B14F-4D97-AF65-F5344CB8AC3E}">
        <p14:creationId xmlns:p14="http://schemas.microsoft.com/office/powerpoint/2010/main" val="3313145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Truyền</a:t>
            </a:r>
            <a:r>
              <a:rPr lang="en-US" dirty="0" smtClean="0"/>
              <a:t> </a:t>
            </a:r>
            <a:r>
              <a:rPr lang="en-US" dirty="0" err="1" smtClean="0"/>
              <a:t>tải</a:t>
            </a:r>
            <a:r>
              <a:rPr lang="en-US" dirty="0" smtClean="0"/>
              <a:t> XML, JSON </a:t>
            </a:r>
            <a:r>
              <a:rPr lang="en-US" dirty="0" err="1" smtClean="0"/>
              <a:t>hoặc</a:t>
            </a:r>
            <a:r>
              <a:rPr lang="en-US" dirty="0" smtClean="0"/>
              <a:t> </a:t>
            </a:r>
            <a:r>
              <a:rPr lang="en-US" dirty="0" err="1" smtClean="0"/>
              <a:t>ca</a:t>
            </a:r>
            <a:r>
              <a:rPr lang="en-US" dirty="0" smtClean="0"/>
              <a:t>̉ </a:t>
            </a:r>
            <a:r>
              <a:rPr lang="en-US" dirty="0" err="1" smtClean="0"/>
              <a:t>hai</a:t>
            </a:r>
            <a:endParaRPr lang="en-US" dirty="0"/>
          </a:p>
        </p:txBody>
      </p:sp>
      <p:sp>
        <p:nvSpPr>
          <p:cNvPr id="3" name="Content Placeholder 2"/>
          <p:cNvSpPr>
            <a:spLocks noGrp="1"/>
          </p:cNvSpPr>
          <p:nvPr>
            <p:ph sz="quarter" idx="1"/>
          </p:nvPr>
        </p:nvSpPr>
        <p:spPr>
          <a:xfrm>
            <a:off x="1219200" y="1375647"/>
            <a:ext cx="10363200" cy="5178902"/>
          </a:xfrm>
        </p:spPr>
        <p:txBody>
          <a:bodyPr>
            <a:normAutofit/>
          </a:bodyPr>
          <a:lstStyle/>
          <a:p>
            <a:endParaRPr lang="en-US" dirty="0" smtClean="0"/>
          </a:p>
          <a:p>
            <a:endParaRPr lang="en-US" dirty="0" smtClean="0"/>
          </a:p>
          <a:p>
            <a:pPr marL="320040" lvl="1" indent="0">
              <a:buNone/>
            </a:pPr>
            <a:endParaRPr lang="vi-VN" dirty="0"/>
          </a:p>
        </p:txBody>
      </p:sp>
      <p:pic>
        <p:nvPicPr>
          <p:cNvPr id="24578" name="Picture 2" descr="https://techtalk.vn/wp-content/uploads/2017/10/rest-696x3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958" y="1494667"/>
            <a:ext cx="66294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2777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sz="quarter" idx="1"/>
          </p:nvPr>
        </p:nvSpPr>
        <p:spPr>
          <a:xfrm>
            <a:off x="1219200" y="1375647"/>
            <a:ext cx="10363200" cy="5178902"/>
          </a:xfrm>
        </p:spPr>
        <p:txBody>
          <a:bodyPr>
            <a:normAutofit/>
          </a:bodyPr>
          <a:lstStyle/>
          <a:p>
            <a:endParaRPr lang="en-US" dirty="0" smtClean="0"/>
          </a:p>
          <a:p>
            <a:endParaRPr lang="en-US" dirty="0" smtClean="0"/>
          </a:p>
          <a:p>
            <a:pPr marL="320040" lvl="1" indent="0">
              <a:buNone/>
            </a:pPr>
            <a:endParaRPr lang="vi-VN" dirty="0"/>
          </a:p>
        </p:txBody>
      </p:sp>
      <p:pic>
        <p:nvPicPr>
          <p:cNvPr id="5" name="Picture 3" descr="MCj0134567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7665" y="2002383"/>
            <a:ext cx="5405349" cy="403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16275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API LÀ GÌ?</a:t>
            </a:r>
            <a:endParaRPr lang="en-US" dirty="0"/>
          </a:p>
        </p:txBody>
      </p:sp>
      <p:sp>
        <p:nvSpPr>
          <p:cNvPr id="3" name="Content Placeholder 2"/>
          <p:cNvSpPr>
            <a:spLocks noGrp="1"/>
          </p:cNvSpPr>
          <p:nvPr>
            <p:ph sz="quarter" idx="1"/>
          </p:nvPr>
        </p:nvSpPr>
        <p:spPr/>
        <p:txBody>
          <a:bodyPr>
            <a:normAutofit/>
          </a:bodyPr>
          <a:lstStyle/>
          <a:p>
            <a:r>
              <a:rPr lang="en-US" b="1" dirty="0"/>
              <a:t>API </a:t>
            </a:r>
            <a:r>
              <a:rPr lang="en-US" b="1" dirty="0" err="1"/>
              <a:t>là</a:t>
            </a:r>
            <a:r>
              <a:rPr lang="en-US" b="1" dirty="0"/>
              <a:t> </a:t>
            </a:r>
            <a:r>
              <a:rPr lang="en-US" b="1" dirty="0" err="1"/>
              <a:t>gì</a:t>
            </a:r>
            <a:r>
              <a:rPr lang="en-US" b="1" dirty="0"/>
              <a:t>?</a:t>
            </a:r>
          </a:p>
          <a:p>
            <a:r>
              <a:rPr lang="vi-VN" dirty="0"/>
              <a:t>API là từ viết tắt của Application Programming Interface. Nó cho phép kết nối và trao đổi dữ liệu giữa hai hệ thống phần mềm riêng </a:t>
            </a:r>
            <a:r>
              <a:rPr lang="vi-VN" dirty="0" smtClean="0"/>
              <a:t>biệt.</a:t>
            </a:r>
            <a:endParaRPr lang="en-US" dirty="0" smtClean="0"/>
          </a:p>
          <a:p>
            <a:r>
              <a:rPr lang="vi-VN" dirty="0"/>
              <a:t>Một hệ thống phần mềm có thể nhúng các API bao gồm các hàm/thủ tục con (functions/sub-routines) mà có thể chạy bởi một hệ thống phần mềm khác</a:t>
            </a:r>
            <a:r>
              <a:rPr lang="vi-VN" dirty="0" smtClean="0"/>
              <a:t>.</a:t>
            </a:r>
            <a:endParaRPr lang="en-US" dirty="0" smtClean="0"/>
          </a:p>
          <a:p>
            <a:r>
              <a:rPr lang="vi-VN" dirty="0"/>
              <a:t>Một sử dụng phổ biến của một API là khi bạn muốn để có được dữ liệu từ một ứng dụng (chẳng hạn như một công thức làm bánh) mà không cần phải thực sự truy cập các ứng dụng riêng của mình</a:t>
            </a:r>
            <a:r>
              <a:rPr lang="vi-VN" dirty="0" smtClean="0"/>
              <a:t>.</a:t>
            </a:r>
            <a:endParaRPr lang="en-US" dirty="0" smtClean="0"/>
          </a:p>
          <a:p>
            <a:endParaRPr lang="en-US" dirty="0"/>
          </a:p>
        </p:txBody>
      </p:sp>
    </p:spTree>
    <p:extLst>
      <p:ext uri="{BB962C8B-B14F-4D97-AF65-F5344CB8AC3E}">
        <p14:creationId xmlns:p14="http://schemas.microsoft.com/office/powerpoint/2010/main" val="20741225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API LÀ GÌ?</a:t>
            </a:r>
            <a:endParaRPr lang="en-US" dirty="0"/>
          </a:p>
        </p:txBody>
      </p:sp>
      <p:sp>
        <p:nvSpPr>
          <p:cNvPr id="3" name="Content Placeholder 2"/>
          <p:cNvSpPr>
            <a:spLocks noGrp="1"/>
          </p:cNvSpPr>
          <p:nvPr>
            <p:ph sz="quarter" idx="1"/>
          </p:nvPr>
        </p:nvSpPr>
        <p:spPr/>
        <p:txBody>
          <a:bodyPr>
            <a:normAutofit/>
          </a:bodyPr>
          <a:lstStyle/>
          <a:p>
            <a:r>
              <a:rPr lang="en-US" b="1" dirty="0"/>
              <a:t>API </a:t>
            </a:r>
            <a:r>
              <a:rPr lang="en-US" b="1" dirty="0" err="1"/>
              <a:t>là</a:t>
            </a:r>
            <a:r>
              <a:rPr lang="en-US" b="1" dirty="0"/>
              <a:t> </a:t>
            </a:r>
            <a:r>
              <a:rPr lang="en-US" b="1" dirty="0" err="1"/>
              <a:t>gì</a:t>
            </a:r>
            <a:r>
              <a:rPr lang="en-US" b="1" dirty="0"/>
              <a:t>?</a:t>
            </a:r>
          </a:p>
          <a:p>
            <a:r>
              <a:rPr lang="vi-VN" dirty="0" smtClean="0"/>
              <a:t>Để </a:t>
            </a:r>
            <a:r>
              <a:rPr lang="vi-VN" dirty="0"/>
              <a:t>cho phép các hành động này diễn ra, ứng dụng đã xuất bản một API mà cụ thể cho phép cho các ứng dụng bên ngoài để thực hiện truy vấn đến các dữ liệu của nó và trả lại cho người dùng.</a:t>
            </a:r>
            <a:br>
              <a:rPr lang="vi-VN" dirty="0"/>
            </a:br>
            <a:r>
              <a:rPr lang="vi-VN" dirty="0"/>
              <a:t>Trên trang web, điều này thường được thực hiện thông qua việc sử dụng RESTful URIs</a:t>
            </a:r>
            <a:r>
              <a:rPr lang="vi-VN" dirty="0" smtClean="0"/>
              <a:t>.</a:t>
            </a:r>
            <a:endParaRPr lang="en-US" dirty="0"/>
          </a:p>
        </p:txBody>
      </p:sp>
      <p:pic>
        <p:nvPicPr>
          <p:cNvPr id="4" name="Picture 2" descr="http://media02.hongkiat.com/rest-restful-api-dev/01-restful-rest-diagram-ap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1728" y="3585949"/>
            <a:ext cx="6667500" cy="2762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283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&amp; WEB SERVICE?</a:t>
            </a:r>
            <a:endParaRPr lang="en-US" dirty="0"/>
          </a:p>
        </p:txBody>
      </p:sp>
      <p:sp>
        <p:nvSpPr>
          <p:cNvPr id="3" name="Content Placeholder 2"/>
          <p:cNvSpPr>
            <a:spLocks noGrp="1"/>
          </p:cNvSpPr>
          <p:nvPr>
            <p:ph sz="quarter" idx="1"/>
          </p:nvPr>
        </p:nvSpPr>
        <p:spPr>
          <a:xfrm>
            <a:off x="1219200" y="1447799"/>
            <a:ext cx="10363200" cy="5211945"/>
          </a:xfrm>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sz="2800" dirty="0" smtClean="0"/>
          </a:p>
          <a:p>
            <a:endParaRPr lang="en-US" sz="2800" dirty="0"/>
          </a:p>
          <a:p>
            <a:endParaRPr lang="en-US" sz="2800" dirty="0" smtClean="0"/>
          </a:p>
          <a:p>
            <a:r>
              <a:rPr lang="vi-VN" sz="2800" dirty="0" smtClean="0"/>
              <a:t>Trong </a:t>
            </a:r>
            <a:r>
              <a:rPr lang="vi-VN" sz="2800" dirty="0"/>
              <a:t>khi đó </a:t>
            </a:r>
            <a:r>
              <a:rPr lang="vi-VN" sz="2800" b="1" dirty="0"/>
              <a:t>Web Service</a:t>
            </a:r>
            <a:r>
              <a:rPr lang="vi-VN" sz="2800" dirty="0"/>
              <a:t> là một dịch vụ web, nó là một khái niệm rộng hơn so với khái niệm web thông thường, nó cung cấp các thông tin thô, và khó hiểu với đa số người dùng, chính vì vậy nó được sử dụng bởi các ứng dụng. Các ứng dụng này sẽ chế biến các dữ liệu thô trước khi trả về cho người dùng cuối cùng. </a:t>
            </a:r>
            <a:endParaRPr lang="en-US" sz="2800" dirty="0" smtClean="0"/>
          </a:p>
        </p:txBody>
      </p:sp>
      <p:pic>
        <p:nvPicPr>
          <p:cNvPr id="2050" name="Picture 2" descr="https://o7planning.org/vi/10773/cache/images/i/43109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879" y="1391338"/>
            <a:ext cx="5591175"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82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API LÀ GÌ?</a:t>
            </a:r>
            <a:endParaRPr lang="en-US" dirty="0"/>
          </a:p>
        </p:txBody>
      </p:sp>
      <p:sp>
        <p:nvSpPr>
          <p:cNvPr id="3" name="Content Placeholder 2"/>
          <p:cNvSpPr>
            <a:spLocks noGrp="1"/>
          </p:cNvSpPr>
          <p:nvPr>
            <p:ph sz="quarter"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err="1" smtClean="0"/>
              <a:t>Đầu</a:t>
            </a:r>
            <a:r>
              <a:rPr lang="en-US" dirty="0" smtClean="0"/>
              <a:t> </a:t>
            </a:r>
            <a:r>
              <a:rPr lang="en-US" dirty="0" err="1"/>
              <a:t>tiên</a:t>
            </a:r>
            <a:r>
              <a:rPr lang="en-US" dirty="0"/>
              <a:t> </a:t>
            </a:r>
            <a:r>
              <a:rPr lang="en-US" dirty="0" err="1"/>
              <a:t>chúng</a:t>
            </a:r>
            <a:r>
              <a:rPr lang="en-US" dirty="0"/>
              <a:t> ta </a:t>
            </a:r>
            <a:r>
              <a:rPr lang="en-US" dirty="0" err="1"/>
              <a:t>cần</a:t>
            </a:r>
            <a:r>
              <a:rPr lang="en-US" dirty="0"/>
              <a:t> </a:t>
            </a:r>
            <a:r>
              <a:rPr lang="en-US" dirty="0" err="1"/>
              <a:t>tìm</a:t>
            </a:r>
            <a:r>
              <a:rPr lang="en-US" dirty="0"/>
              <a:t> </a:t>
            </a:r>
            <a:r>
              <a:rPr lang="en-US" dirty="0" err="1"/>
              <a:t>hiểu</a:t>
            </a:r>
            <a:r>
              <a:rPr lang="en-US" dirty="0"/>
              <a:t> </a:t>
            </a:r>
            <a:r>
              <a:rPr lang="en-US" dirty="0" err="1"/>
              <a:t>về</a:t>
            </a:r>
            <a:r>
              <a:rPr lang="en-US" dirty="0"/>
              <a:t> </a:t>
            </a:r>
            <a:r>
              <a:rPr lang="en-US" dirty="0" err="1"/>
              <a:t>khái</a:t>
            </a:r>
            <a:r>
              <a:rPr lang="en-US" dirty="0"/>
              <a:t> </a:t>
            </a:r>
            <a:r>
              <a:rPr lang="en-US" dirty="0" err="1"/>
              <a:t>niệm</a:t>
            </a:r>
            <a:r>
              <a:rPr lang="en-US" dirty="0"/>
              <a:t> </a:t>
            </a:r>
            <a:r>
              <a:rPr lang="en-US" i="1" dirty="0"/>
              <a:t>resource</a:t>
            </a:r>
            <a:r>
              <a:rPr lang="en-US" dirty="0"/>
              <a:t>.</a:t>
            </a:r>
            <a:r>
              <a:rPr lang="vi-VN" dirty="0" smtClean="0"/>
              <a:t>.</a:t>
            </a:r>
            <a:endParaRPr lang="en-US" dirty="0" smtClean="0"/>
          </a:p>
          <a:p>
            <a:pPr marL="0" indent="0">
              <a:buNone/>
            </a:pPr>
            <a:endParaRPr lang="en-US" dirty="0"/>
          </a:p>
        </p:txBody>
      </p:sp>
      <p:pic>
        <p:nvPicPr>
          <p:cNvPr id="31746" name="Picture 2" descr="RESTful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076" y="1458799"/>
            <a:ext cx="5905500"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74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a:t>
            </a:r>
            <a:endParaRPr lang="en-US" dirty="0"/>
          </a:p>
        </p:txBody>
      </p:sp>
      <p:sp>
        <p:nvSpPr>
          <p:cNvPr id="3" name="Content Placeholder 2"/>
          <p:cNvSpPr>
            <a:spLocks noGrp="1"/>
          </p:cNvSpPr>
          <p:nvPr>
            <p:ph sz="quarter" idx="1"/>
          </p:nvPr>
        </p:nvSpPr>
        <p:spPr/>
        <p:txBody>
          <a:bodyPr>
            <a:normAutofit/>
          </a:bodyPr>
          <a:lstStyle/>
          <a:p>
            <a:r>
              <a:rPr lang="vi-VN" dirty="0"/>
              <a:t>Quản lý </a:t>
            </a:r>
            <a:r>
              <a:rPr lang="vi-VN" i="1" dirty="0"/>
              <a:t>resource</a:t>
            </a:r>
            <a:r>
              <a:rPr lang="vi-VN" dirty="0"/>
              <a:t> (tài nguyên) là một phần quan trọng và chiếm phần lớn trong việc phát triển website. </a:t>
            </a:r>
            <a:endParaRPr lang="en-US" dirty="0" smtClean="0"/>
          </a:p>
          <a:p>
            <a:r>
              <a:rPr lang="vi-VN" dirty="0" smtClean="0"/>
              <a:t>Trong </a:t>
            </a:r>
            <a:r>
              <a:rPr lang="vi-VN" dirty="0"/>
              <a:t>đó </a:t>
            </a:r>
            <a:r>
              <a:rPr lang="vi-VN" i="1" dirty="0"/>
              <a:t>resource</a:t>
            </a:r>
            <a:r>
              <a:rPr lang="vi-VN" dirty="0"/>
              <a:t> của các website khác nhau có thể sẽ khác nhau. </a:t>
            </a:r>
            <a:endParaRPr lang="en-US" dirty="0" smtClean="0"/>
          </a:p>
          <a:p>
            <a:r>
              <a:rPr lang="vi-VN" dirty="0" smtClean="0"/>
              <a:t>Với </a:t>
            </a:r>
            <a:r>
              <a:rPr lang="vi-VN" dirty="0"/>
              <a:t>các trang mạng xã hội như Facebook thì resource thường là danh sách người dùng (user hoặc account), danh sách các bài viết (post hoặc article), các ảnh được đăng (photo hoặc image), các trang fanpage (fanpage)... Đối với một trang chia sẻ ảnh như Instagram thì resource có thể là các ảnh được đăng (photo), danh sách người dùng (user)... Đối với các trang bán hàng thì resource có thể là danh sách sản phẩm (product), danh sách các người bán (seller), danh sách khách hàng (user hay customer)...</a:t>
            </a: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20853985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a:t>
            </a:r>
          </a:p>
        </p:txBody>
      </p:sp>
      <p:sp>
        <p:nvSpPr>
          <p:cNvPr id="3" name="Content Placeholder 2"/>
          <p:cNvSpPr>
            <a:spLocks noGrp="1"/>
          </p:cNvSpPr>
          <p:nvPr>
            <p:ph sz="quarter" idx="1"/>
          </p:nvPr>
        </p:nvSpPr>
        <p:spPr/>
        <p:txBody>
          <a:bodyPr>
            <a:normAutofit/>
          </a:bodyPr>
          <a:lstStyle/>
          <a:p>
            <a:r>
              <a:rPr lang="en-US" dirty="0" err="1"/>
              <a:t>Việc</a:t>
            </a:r>
            <a:r>
              <a:rPr lang="en-US" dirty="0"/>
              <a:t> </a:t>
            </a:r>
            <a:r>
              <a:rPr lang="en-US" dirty="0" err="1"/>
              <a:t>quản</a:t>
            </a:r>
            <a:r>
              <a:rPr lang="en-US" dirty="0"/>
              <a:t> </a:t>
            </a:r>
            <a:r>
              <a:rPr lang="en-US" dirty="0" err="1"/>
              <a:t>lý</a:t>
            </a:r>
            <a:r>
              <a:rPr lang="en-US" dirty="0"/>
              <a:t> resource </a:t>
            </a:r>
            <a:r>
              <a:rPr lang="en-US" dirty="0" err="1"/>
              <a:t>của</a:t>
            </a:r>
            <a:r>
              <a:rPr lang="en-US" dirty="0"/>
              <a:t> </a:t>
            </a:r>
            <a:r>
              <a:rPr lang="en-US" dirty="0" err="1"/>
              <a:t>một</a:t>
            </a:r>
            <a:r>
              <a:rPr lang="en-US" dirty="0"/>
              <a:t> website </a:t>
            </a:r>
            <a:r>
              <a:rPr lang="en-US" dirty="0" err="1"/>
              <a:t>bao</a:t>
            </a:r>
            <a:r>
              <a:rPr lang="en-US" dirty="0"/>
              <a:t> </a:t>
            </a:r>
            <a:r>
              <a:rPr lang="en-US" dirty="0" err="1"/>
              <a:t>gồm</a:t>
            </a:r>
            <a:r>
              <a:rPr lang="en-US" dirty="0"/>
              <a:t> 4 </a:t>
            </a:r>
            <a:r>
              <a:rPr lang="en-US" dirty="0" err="1"/>
              <a:t>tác</a:t>
            </a:r>
            <a:r>
              <a:rPr lang="en-US" dirty="0"/>
              <a:t> </a:t>
            </a:r>
            <a:r>
              <a:rPr lang="en-US" dirty="0" err="1"/>
              <a:t>vụ</a:t>
            </a:r>
            <a:r>
              <a:rPr lang="en-US" dirty="0"/>
              <a:t> </a:t>
            </a:r>
            <a:r>
              <a:rPr lang="en-US" dirty="0" err="1"/>
              <a:t>chính</a:t>
            </a:r>
            <a:r>
              <a:rPr lang="en-US" dirty="0" smtClean="0"/>
              <a:t>:</a:t>
            </a:r>
            <a:r>
              <a:rPr lang="vi-VN" dirty="0" smtClean="0"/>
              <a:t> </a:t>
            </a:r>
            <a:endParaRPr lang="en-US" dirty="0" smtClean="0"/>
          </a:p>
          <a:p>
            <a:r>
              <a:rPr lang="en-US" dirty="0" err="1"/>
              <a:t>Tạo</a:t>
            </a:r>
            <a:r>
              <a:rPr lang="en-US" dirty="0"/>
              <a:t> </a:t>
            </a:r>
            <a:r>
              <a:rPr lang="en-US" dirty="0" err="1"/>
              <a:t>mới</a:t>
            </a:r>
            <a:r>
              <a:rPr lang="en-US" dirty="0"/>
              <a:t> </a:t>
            </a:r>
            <a:r>
              <a:rPr lang="en-US" dirty="0" err="1"/>
              <a:t>một</a:t>
            </a:r>
            <a:r>
              <a:rPr lang="en-US" dirty="0"/>
              <a:t> resource (create)</a:t>
            </a:r>
          </a:p>
          <a:p>
            <a:r>
              <a:rPr lang="en-US" dirty="0" err="1"/>
              <a:t>Lấy</a:t>
            </a:r>
            <a:r>
              <a:rPr lang="en-US" dirty="0"/>
              <a:t> </a:t>
            </a:r>
            <a:r>
              <a:rPr lang="en-US" dirty="0" err="1"/>
              <a:t>thông</a:t>
            </a:r>
            <a:r>
              <a:rPr lang="en-US" dirty="0"/>
              <a:t> tin </a:t>
            </a:r>
            <a:r>
              <a:rPr lang="en-US" dirty="0" err="1"/>
              <a:t>một</a:t>
            </a:r>
            <a:r>
              <a:rPr lang="en-US" dirty="0"/>
              <a:t> resource (read)</a:t>
            </a:r>
          </a:p>
          <a:p>
            <a:r>
              <a:rPr lang="en-US" dirty="0" err="1"/>
              <a:t>Cập</a:t>
            </a:r>
            <a:r>
              <a:rPr lang="en-US" dirty="0"/>
              <a:t> </a:t>
            </a:r>
            <a:r>
              <a:rPr lang="en-US" dirty="0" err="1"/>
              <a:t>nhật</a:t>
            </a:r>
            <a:r>
              <a:rPr lang="en-US" dirty="0"/>
              <a:t> </a:t>
            </a:r>
            <a:r>
              <a:rPr lang="en-US" dirty="0" err="1"/>
              <a:t>một</a:t>
            </a:r>
            <a:r>
              <a:rPr lang="en-US" dirty="0"/>
              <a:t> resource (update)</a:t>
            </a:r>
          </a:p>
          <a:p>
            <a:r>
              <a:rPr lang="en-US" dirty="0" err="1"/>
              <a:t>Xoá</a:t>
            </a:r>
            <a:r>
              <a:rPr lang="en-US" dirty="0"/>
              <a:t> </a:t>
            </a:r>
            <a:r>
              <a:rPr lang="en-US" dirty="0" err="1"/>
              <a:t>một</a:t>
            </a:r>
            <a:r>
              <a:rPr lang="en-US" dirty="0"/>
              <a:t> resource (delete)</a:t>
            </a:r>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14398254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a:t>
            </a:r>
            <a:endParaRPr lang="en-US" dirty="0"/>
          </a:p>
        </p:txBody>
      </p:sp>
      <p:sp>
        <p:nvSpPr>
          <p:cNvPr id="3" name="Content Placeholder 2"/>
          <p:cNvSpPr>
            <a:spLocks noGrp="1"/>
          </p:cNvSpPr>
          <p:nvPr>
            <p:ph sz="quarter" idx="1"/>
          </p:nvPr>
        </p:nvSpPr>
        <p:spPr>
          <a:xfrm>
            <a:off x="1219200" y="1366879"/>
            <a:ext cx="10363200" cy="5284774"/>
          </a:xfrm>
        </p:spPr>
        <p:txBody>
          <a:bodyPr>
            <a:normAutofit fontScale="92500"/>
          </a:bodyPr>
          <a:lstStyle/>
          <a:p>
            <a:r>
              <a:rPr lang="vi-VN" dirty="0"/>
              <a:t>Có rất nhiều cách khác nhau để xây dựng một trang web thực hiện 4 tác vụ trên. Ví dụ với một trang blog chạy dưới tên miền là http://my-blog.xyz thì để xem nội dung một bài viết (</a:t>
            </a:r>
            <a:r>
              <a:rPr lang="vi-VN" i="1" dirty="0"/>
              <a:t>post</a:t>
            </a:r>
            <a:r>
              <a:rPr lang="vi-VN" dirty="0"/>
              <a:t>) với ID là 123 bạn có thể làm theo một trong các cách sau</a:t>
            </a:r>
            <a:r>
              <a:rPr lang="vi-VN" dirty="0" smtClean="0"/>
              <a:t>:</a:t>
            </a:r>
            <a:endParaRPr lang="en-US" dirty="0" smtClean="0"/>
          </a:p>
          <a:p>
            <a:pPr lvl="1"/>
            <a:r>
              <a:rPr lang="en-US" dirty="0" err="1"/>
              <a:t>Gửi</a:t>
            </a:r>
            <a:r>
              <a:rPr lang="en-US" dirty="0"/>
              <a:t> </a:t>
            </a:r>
            <a:r>
              <a:rPr lang="en-US" dirty="0" err="1"/>
              <a:t>một</a:t>
            </a:r>
            <a:r>
              <a:rPr lang="en-US" dirty="0"/>
              <a:t> request </a:t>
            </a:r>
            <a:r>
              <a:rPr lang="en-US" dirty="0" err="1"/>
              <a:t>tới</a:t>
            </a:r>
            <a:r>
              <a:rPr lang="en-US" dirty="0"/>
              <a:t> URL http://my-blog.xyz/posts?id=123 </a:t>
            </a:r>
            <a:r>
              <a:rPr lang="en-US" dirty="0" err="1"/>
              <a:t>với</a:t>
            </a:r>
            <a:r>
              <a:rPr lang="en-US" dirty="0"/>
              <a:t> HTTP method </a:t>
            </a:r>
            <a:r>
              <a:rPr lang="en-US" dirty="0" err="1"/>
              <a:t>là</a:t>
            </a:r>
            <a:r>
              <a:rPr lang="en-US" dirty="0"/>
              <a:t> </a:t>
            </a:r>
            <a:r>
              <a:rPr lang="en-US" i="1" dirty="0"/>
              <a:t>GET</a:t>
            </a:r>
            <a:endParaRPr lang="en-US" dirty="0"/>
          </a:p>
          <a:p>
            <a:pPr lvl="1"/>
            <a:r>
              <a:rPr lang="en-US" dirty="0" err="1"/>
              <a:t>Gửi</a:t>
            </a:r>
            <a:r>
              <a:rPr lang="en-US" dirty="0"/>
              <a:t> </a:t>
            </a:r>
            <a:r>
              <a:rPr lang="en-US" dirty="0" err="1"/>
              <a:t>một</a:t>
            </a:r>
            <a:r>
              <a:rPr lang="en-US" dirty="0"/>
              <a:t> request </a:t>
            </a:r>
            <a:r>
              <a:rPr lang="en-US" dirty="0" err="1"/>
              <a:t>tới</a:t>
            </a:r>
            <a:r>
              <a:rPr lang="en-US" dirty="0"/>
              <a:t> URL http://my-blog.xyz/posts/123 </a:t>
            </a:r>
            <a:r>
              <a:rPr lang="en-US" dirty="0" err="1"/>
              <a:t>với</a:t>
            </a:r>
            <a:r>
              <a:rPr lang="en-US" dirty="0"/>
              <a:t> HTTP method </a:t>
            </a:r>
            <a:r>
              <a:rPr lang="en-US" dirty="0" err="1"/>
              <a:t>là</a:t>
            </a:r>
            <a:r>
              <a:rPr lang="en-US" dirty="0"/>
              <a:t> </a:t>
            </a:r>
            <a:r>
              <a:rPr lang="en-US" i="1" dirty="0"/>
              <a:t>GET</a:t>
            </a:r>
            <a:endParaRPr lang="en-US" dirty="0"/>
          </a:p>
          <a:p>
            <a:pPr lvl="1"/>
            <a:r>
              <a:rPr lang="en-US" dirty="0" err="1"/>
              <a:t>Gửi</a:t>
            </a:r>
            <a:r>
              <a:rPr lang="en-US" dirty="0"/>
              <a:t> </a:t>
            </a:r>
            <a:r>
              <a:rPr lang="en-US" dirty="0" err="1"/>
              <a:t>một</a:t>
            </a:r>
            <a:r>
              <a:rPr lang="en-US" dirty="0"/>
              <a:t> request </a:t>
            </a:r>
            <a:r>
              <a:rPr lang="en-US" dirty="0" err="1"/>
              <a:t>tới</a:t>
            </a:r>
            <a:r>
              <a:rPr lang="en-US" dirty="0"/>
              <a:t> URL http://my-blog.xyz/action=view_post&amp;id=123 </a:t>
            </a:r>
            <a:r>
              <a:rPr lang="en-US" dirty="0" err="1"/>
              <a:t>với</a:t>
            </a:r>
            <a:r>
              <a:rPr lang="en-US" dirty="0"/>
              <a:t> HTTP method </a:t>
            </a:r>
            <a:r>
              <a:rPr lang="en-US" dirty="0" err="1"/>
              <a:t>là</a:t>
            </a:r>
            <a:r>
              <a:rPr lang="en-US" dirty="0"/>
              <a:t> </a:t>
            </a:r>
            <a:r>
              <a:rPr lang="en-US" i="1" dirty="0" smtClean="0"/>
              <a:t>GET</a:t>
            </a:r>
            <a:endParaRPr lang="en-US" dirty="0"/>
          </a:p>
          <a:p>
            <a:pPr lvl="1"/>
            <a:r>
              <a:rPr lang="en-US" dirty="0" err="1"/>
              <a:t>Gửi</a:t>
            </a:r>
            <a:r>
              <a:rPr lang="en-US" dirty="0"/>
              <a:t> </a:t>
            </a:r>
            <a:r>
              <a:rPr lang="en-US" dirty="0" err="1"/>
              <a:t>một</a:t>
            </a:r>
            <a:r>
              <a:rPr lang="en-US" dirty="0"/>
              <a:t> request </a:t>
            </a:r>
            <a:r>
              <a:rPr lang="en-US" dirty="0" err="1"/>
              <a:t>tới</a:t>
            </a:r>
            <a:r>
              <a:rPr lang="en-US" dirty="0"/>
              <a:t> URL http://my-blog.xyz/view_post&amp;id=123 </a:t>
            </a:r>
            <a:r>
              <a:rPr lang="en-US" dirty="0" err="1"/>
              <a:t>với</a:t>
            </a:r>
            <a:r>
              <a:rPr lang="en-US" dirty="0"/>
              <a:t> HTTP method </a:t>
            </a:r>
            <a:r>
              <a:rPr lang="en-US" dirty="0" err="1"/>
              <a:t>là</a:t>
            </a:r>
            <a:r>
              <a:rPr lang="en-US" dirty="0"/>
              <a:t> </a:t>
            </a:r>
            <a:r>
              <a:rPr lang="en-US" i="1" dirty="0"/>
              <a:t>GET</a:t>
            </a:r>
            <a:endParaRPr lang="en-US" dirty="0"/>
          </a:p>
          <a:p>
            <a:pPr lvl="1"/>
            <a:r>
              <a:rPr lang="en-US" dirty="0" err="1"/>
              <a:t>Gửi</a:t>
            </a:r>
            <a:r>
              <a:rPr lang="en-US" dirty="0"/>
              <a:t> </a:t>
            </a:r>
            <a:r>
              <a:rPr lang="en-US" dirty="0" err="1"/>
              <a:t>một</a:t>
            </a:r>
            <a:r>
              <a:rPr lang="en-US" dirty="0"/>
              <a:t> request </a:t>
            </a:r>
            <a:r>
              <a:rPr lang="en-US" dirty="0" err="1"/>
              <a:t>tới</a:t>
            </a:r>
            <a:r>
              <a:rPr lang="en-US" dirty="0"/>
              <a:t> URL http://my-blog.xyz/posts?id=123 </a:t>
            </a:r>
            <a:r>
              <a:rPr lang="en-US" dirty="0" err="1"/>
              <a:t>với</a:t>
            </a:r>
            <a:r>
              <a:rPr lang="en-US" dirty="0"/>
              <a:t> HTTP method </a:t>
            </a:r>
            <a:r>
              <a:rPr lang="en-US" dirty="0" err="1"/>
              <a:t>là</a:t>
            </a:r>
            <a:r>
              <a:rPr lang="en-US" dirty="0"/>
              <a:t> </a:t>
            </a:r>
            <a:r>
              <a:rPr lang="en-US" i="1" dirty="0"/>
              <a:t>POST</a:t>
            </a:r>
            <a:endParaRPr lang="en-US" dirty="0"/>
          </a:p>
          <a:p>
            <a:pPr lvl="1"/>
            <a:r>
              <a:rPr lang="en-US" dirty="0" err="1"/>
              <a:t>Gửi</a:t>
            </a:r>
            <a:r>
              <a:rPr lang="en-US" dirty="0"/>
              <a:t> </a:t>
            </a:r>
            <a:r>
              <a:rPr lang="en-US" dirty="0" err="1"/>
              <a:t>một</a:t>
            </a:r>
            <a:r>
              <a:rPr lang="en-US" dirty="0"/>
              <a:t> request </a:t>
            </a:r>
            <a:r>
              <a:rPr lang="en-US" dirty="0" err="1"/>
              <a:t>tới</a:t>
            </a:r>
            <a:r>
              <a:rPr lang="en-US" dirty="0"/>
              <a:t> URL http://my-blog.xyz/posts/123 </a:t>
            </a:r>
            <a:r>
              <a:rPr lang="en-US" dirty="0" err="1"/>
              <a:t>với</a:t>
            </a:r>
            <a:r>
              <a:rPr lang="en-US" dirty="0"/>
              <a:t> HTTP method </a:t>
            </a:r>
            <a:r>
              <a:rPr lang="en-US" dirty="0" err="1"/>
              <a:t>là</a:t>
            </a:r>
            <a:r>
              <a:rPr lang="en-US" dirty="0"/>
              <a:t> </a:t>
            </a:r>
            <a:r>
              <a:rPr lang="en-US" i="1" dirty="0"/>
              <a:t>POST</a:t>
            </a:r>
            <a:endParaRPr lang="en-US" dirty="0"/>
          </a:p>
          <a:p>
            <a:pPr marL="0" indent="0">
              <a:buNone/>
            </a:pPr>
            <a:endParaRPr lang="en-US" dirty="0"/>
          </a:p>
          <a:p>
            <a:endParaRPr lang="en-US" dirty="0"/>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654426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API LÀ GÌ?</a:t>
            </a:r>
            <a:endParaRPr lang="en-US" dirty="0"/>
          </a:p>
        </p:txBody>
      </p:sp>
      <p:sp>
        <p:nvSpPr>
          <p:cNvPr id="3" name="Content Placeholder 2"/>
          <p:cNvSpPr>
            <a:spLocks noGrp="1"/>
          </p:cNvSpPr>
          <p:nvPr>
            <p:ph sz="quarter" idx="1"/>
          </p:nvPr>
        </p:nvSpPr>
        <p:spPr>
          <a:xfrm>
            <a:off x="1219200" y="1366879"/>
            <a:ext cx="10363200" cy="5155302"/>
          </a:xfrm>
        </p:spPr>
        <p:txBody>
          <a:bodyPr>
            <a:normAutofit/>
          </a:bodyPr>
          <a:lstStyle/>
          <a:p>
            <a:r>
              <a:rPr lang="vi-VN" dirty="0"/>
              <a:t>Và sau một thời gian dài thì người ta đã thống nhất ra các tiêu chuẩn khác nhau để thực hiện việc quản lý resource. Các tiêu chuẩn này (hay còn được gọi là Web API hoặc HTTP API) quy định một cách thống nhất việc quản lý các resource của web. Và RESTful là một trong các web API được sử dụng phổ biến ngày nay</a:t>
            </a:r>
            <a:r>
              <a:rPr lang="vi-VN" dirty="0" smtClean="0"/>
              <a:t>.</a:t>
            </a:r>
            <a:endParaRPr lang="en-US" dirty="0" smtClean="0"/>
          </a:p>
          <a:p>
            <a:pPr marL="0" indent="0">
              <a:buNone/>
            </a:pPr>
            <a:endParaRPr lang="en-US" dirty="0"/>
          </a:p>
          <a:p>
            <a:endParaRPr lang="en-US" dirty="0"/>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5249732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882523"/>
          </a:xfrm>
        </p:spPr>
        <p:txBody>
          <a:bodyPr/>
          <a:lstStyle/>
          <a:p>
            <a:r>
              <a:rPr lang="en-US" dirty="0" smtClean="0"/>
              <a:t>RESTFUL API LÀ GÌ?</a:t>
            </a:r>
            <a:endParaRPr lang="en-US" dirty="0"/>
          </a:p>
        </p:txBody>
      </p:sp>
      <p:sp>
        <p:nvSpPr>
          <p:cNvPr id="3" name="Content Placeholder 2"/>
          <p:cNvSpPr>
            <a:spLocks noGrp="1"/>
          </p:cNvSpPr>
          <p:nvPr>
            <p:ph sz="quarter" idx="1"/>
          </p:nvPr>
        </p:nvSpPr>
        <p:spPr>
          <a:xfrm>
            <a:off x="1219200" y="1140977"/>
            <a:ext cx="10363200" cy="5494492"/>
          </a:xfrm>
        </p:spPr>
        <p:txBody>
          <a:bodyPr>
            <a:normAutofit fontScale="92500"/>
          </a:bodyPr>
          <a:lstStyle/>
          <a:p>
            <a:r>
              <a:rPr lang="vi-VN" dirty="0"/>
              <a:t>RESTful API là một tiêu chuẩn dùng trong việc thết kế các thiết kế API cho các ứng dụng web để quản lý các </a:t>
            </a:r>
            <a:r>
              <a:rPr lang="vi-VN" i="1" dirty="0"/>
              <a:t>resource</a:t>
            </a:r>
            <a:r>
              <a:rPr lang="vi-VN" dirty="0"/>
              <a:t>. </a:t>
            </a:r>
            <a:r>
              <a:rPr lang="vi-VN" i="1" dirty="0"/>
              <a:t>RESTful</a:t>
            </a:r>
            <a:r>
              <a:rPr lang="vi-VN" dirty="0"/>
              <a:t> là một trong những kiểu thiết kế API được sử dụng phổ biến nhất ngày nay.</a:t>
            </a:r>
          </a:p>
          <a:p>
            <a:r>
              <a:rPr lang="vi-VN" dirty="0"/>
              <a:t>Trọng tâm của REST quy định cách sử dụng các HTTP method (như </a:t>
            </a:r>
            <a:r>
              <a:rPr lang="vi-VN" i="1" dirty="0"/>
              <a:t>GET</a:t>
            </a:r>
            <a:r>
              <a:rPr lang="vi-VN" dirty="0"/>
              <a:t>, </a:t>
            </a:r>
            <a:r>
              <a:rPr lang="vi-VN" i="1" dirty="0"/>
              <a:t>POST</a:t>
            </a:r>
            <a:r>
              <a:rPr lang="vi-VN" dirty="0"/>
              <a:t>, </a:t>
            </a:r>
            <a:r>
              <a:rPr lang="vi-VN" i="1" dirty="0"/>
              <a:t>PUT</a:t>
            </a:r>
            <a:r>
              <a:rPr lang="vi-VN" dirty="0"/>
              <a:t>, </a:t>
            </a:r>
            <a:r>
              <a:rPr lang="vi-VN" i="1" dirty="0"/>
              <a:t>DELETE</a:t>
            </a:r>
            <a:r>
              <a:rPr lang="vi-VN" dirty="0"/>
              <a:t>...) và cách định dạng các URL cho ứng dụng web để quản các resource. Ví dụ với một trang blog để quản lý các bài viết chúng ta có các URL đi với HTTP method như sau:</a:t>
            </a:r>
          </a:p>
          <a:p>
            <a:pPr lvl="1"/>
            <a:r>
              <a:rPr lang="vi-VN" dirty="0"/>
              <a:t>URL tạo bài viết: http://my-blog.xyz/posts. Tương ứng với HTTP method là POST</a:t>
            </a:r>
          </a:p>
          <a:p>
            <a:pPr lvl="1"/>
            <a:r>
              <a:rPr lang="vi-VN" dirty="0"/>
              <a:t>URL đọc bài viết với ID là 123: http://my-blog.xyz/posts/123. Tương ứng với HTTP method là GET</a:t>
            </a:r>
          </a:p>
          <a:p>
            <a:pPr lvl="1"/>
            <a:r>
              <a:rPr lang="vi-VN" dirty="0"/>
              <a:t>URL cập nhật bài viết với ID là 123: http://my-blog.xyz/posts/123. Tương ứng với HTTP method là PUT</a:t>
            </a:r>
          </a:p>
          <a:p>
            <a:pPr lvl="1"/>
            <a:r>
              <a:rPr lang="vi-VN" dirty="0"/>
              <a:t>URL xoá bài viết với ID là 123: http://my-blog.xyz/posts/123. Tương ứng với HTTP method là DELETE</a:t>
            </a:r>
          </a:p>
          <a:p>
            <a:endParaRPr lang="en-US" dirty="0" smtClean="0"/>
          </a:p>
          <a:p>
            <a:pPr marL="0" indent="0">
              <a:buNone/>
            </a:pPr>
            <a:endParaRPr lang="en-US" dirty="0"/>
          </a:p>
          <a:p>
            <a:endParaRPr lang="en-US" dirty="0"/>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283878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&amp; WEB SERVICE?</a:t>
            </a:r>
            <a:endParaRPr lang="en-US" dirty="0"/>
          </a:p>
        </p:txBody>
      </p:sp>
      <p:sp>
        <p:nvSpPr>
          <p:cNvPr id="3" name="Content Placeholder 2"/>
          <p:cNvSpPr>
            <a:spLocks noGrp="1"/>
          </p:cNvSpPr>
          <p:nvPr>
            <p:ph sz="quarter" idx="1"/>
          </p:nvPr>
        </p:nvSpPr>
        <p:spPr>
          <a:xfrm>
            <a:off x="1219200" y="1447799"/>
            <a:ext cx="10363200" cy="5211945"/>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sz="2800" dirty="0" smtClean="0"/>
          </a:p>
          <a:p>
            <a:r>
              <a:rPr lang="vi-VN" dirty="0" smtClean="0"/>
              <a:t>Ví </a:t>
            </a:r>
            <a:r>
              <a:rPr lang="vi-VN" dirty="0"/>
              <a:t>dụ </a:t>
            </a:r>
            <a:r>
              <a:rPr lang="vi-VN" dirty="0" smtClean="0"/>
              <a:t>vào </a:t>
            </a:r>
            <a:r>
              <a:rPr lang="vi-VN" dirty="0"/>
              <a:t>một trang web ABC nào đó để xem thông tin về thời tiết và </a:t>
            </a:r>
            <a:r>
              <a:rPr lang="vi-VN" dirty="0" smtClean="0"/>
              <a:t>chứng </a:t>
            </a:r>
            <a:r>
              <a:rPr lang="vi-VN" dirty="0"/>
              <a:t>khoán. Trang web đó sẽ hiển thị cho bạn các thông tin bạn muốn</a:t>
            </a:r>
            <a:r>
              <a:rPr lang="vi-VN" dirty="0" smtClean="0"/>
              <a:t>.</a:t>
            </a:r>
            <a:endParaRPr lang="en-US" dirty="0" smtClean="0"/>
          </a:p>
          <a:p>
            <a:r>
              <a:rPr lang="vi-VN" dirty="0"/>
              <a:t>Để có được các dữ liệu về thời tiết ứng dụng ABC cần phải lấy thông tin từ một nguồn nào đó, nó có thể là một dịch vụ web chuyên cung cấp các số liệu thời tiết ứng với các vùng miền khác nhau.</a:t>
            </a:r>
            <a:endParaRPr lang="en-US" dirty="0" smtClean="0"/>
          </a:p>
        </p:txBody>
      </p:sp>
      <p:pic>
        <p:nvPicPr>
          <p:cNvPr id="3074" name="Picture 2" descr="https://o7planning.org/vi/10773/cache/images/i/43110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125" y="1304701"/>
            <a:ext cx="5362575"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927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&amp; WEB SERVICE?</a:t>
            </a:r>
            <a:endParaRPr lang="en-US" dirty="0"/>
          </a:p>
        </p:txBody>
      </p:sp>
      <p:sp>
        <p:nvSpPr>
          <p:cNvPr id="3" name="Content Placeholder 2"/>
          <p:cNvSpPr>
            <a:spLocks noGrp="1"/>
          </p:cNvSpPr>
          <p:nvPr>
            <p:ph sz="quarter" idx="1"/>
          </p:nvPr>
        </p:nvSpPr>
        <p:spPr>
          <a:xfrm>
            <a:off x="1219200" y="1447799"/>
            <a:ext cx="10363200" cy="5211945"/>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sz="2800" dirty="0" smtClean="0"/>
          </a:p>
          <a:p>
            <a:r>
              <a:rPr lang="vi-VN" dirty="0"/>
              <a:t>Tương tự như vậy để có các số liệu về chứng khoán ứng dụng ABC cũng cần phải liên hệ với dịch vụ cung cấp các số liệu này. Các dữ liệu sẽ được chế biến trước khi trả về cho bạn là một trang web hoàn chỉnh..</a:t>
            </a:r>
            <a:endParaRPr lang="en-US" dirty="0" smtClean="0"/>
          </a:p>
          <a:p>
            <a:r>
              <a:rPr lang="vi-VN" dirty="0"/>
              <a:t>Các </a:t>
            </a:r>
            <a:r>
              <a:rPr lang="vi-VN" b="1" dirty="0"/>
              <a:t>Web Service</a:t>
            </a:r>
            <a:r>
              <a:rPr lang="vi-VN" dirty="0"/>
              <a:t> thường cung cấp các dữ liệu thô mà nó khó hiểu đối với đa số người dùng thông thường, chúng thường được trả về dưới dạng </a:t>
            </a:r>
            <a:r>
              <a:rPr lang="vi-VN" b="1" dirty="0"/>
              <a:t>XML </a:t>
            </a:r>
            <a:r>
              <a:rPr lang="vi-VN" dirty="0"/>
              <a:t>hoặc </a:t>
            </a:r>
            <a:r>
              <a:rPr lang="vi-VN" b="1" dirty="0"/>
              <a:t>JSON</a:t>
            </a:r>
            <a:r>
              <a:rPr lang="vi-VN" dirty="0"/>
              <a:t>. .</a:t>
            </a:r>
            <a:endParaRPr lang="en-US" dirty="0" smtClean="0"/>
          </a:p>
        </p:txBody>
      </p:sp>
      <p:pic>
        <p:nvPicPr>
          <p:cNvPr id="3074" name="Picture 2" descr="https://o7planning.org/vi/10773/cache/images/i/43110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125" y="1304701"/>
            <a:ext cx="5362575" cy="28384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17140" y="3139710"/>
            <a:ext cx="2225310" cy="8982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FF0000"/>
                </a:solidFill>
                <a:latin typeface="Times New Roman" pitchFamily="18" charset="0"/>
                <a:cs typeface="Times New Roman" pitchFamily="18" charset="0"/>
              </a:rPr>
              <a:t>{</a:t>
            </a:r>
          </a:p>
          <a:p>
            <a:r>
              <a:rPr lang="en-US" sz="1200" dirty="0" smtClean="0">
                <a:solidFill>
                  <a:srgbClr val="FF0000"/>
                </a:solidFill>
                <a:latin typeface="Times New Roman" pitchFamily="18" charset="0"/>
                <a:cs typeface="Times New Roman" pitchFamily="18" charset="0"/>
              </a:rPr>
              <a:t> "date": "2016-08-26",</a:t>
            </a:r>
          </a:p>
          <a:p>
            <a:r>
              <a:rPr lang="en-US" sz="1200" dirty="0" smtClean="0">
                <a:solidFill>
                  <a:srgbClr val="FF0000"/>
                </a:solidFill>
                <a:latin typeface="Times New Roman" pitchFamily="18" charset="0"/>
                <a:cs typeface="Times New Roman" pitchFamily="18" charset="0"/>
              </a:rPr>
              <a:t> "location": "Chicago",</a:t>
            </a:r>
          </a:p>
          <a:p>
            <a:r>
              <a:rPr lang="en-US" sz="1200" dirty="0" smtClean="0">
                <a:solidFill>
                  <a:srgbClr val="FF0000"/>
                </a:solidFill>
                <a:latin typeface="Times New Roman" pitchFamily="18" charset="0"/>
                <a:cs typeface="Times New Roman" pitchFamily="18" charset="0"/>
              </a:rPr>
              <a:t> "info": "Hot"</a:t>
            </a:r>
          </a:p>
          <a:p>
            <a:r>
              <a:rPr lang="en-US" sz="1200" dirty="0" smtClean="0">
                <a:solidFill>
                  <a:srgbClr val="FF0000"/>
                </a:solidFill>
                <a:latin typeface="Times New Roman" pitchFamily="18" charset="0"/>
                <a:cs typeface="Times New Roman" pitchFamily="18" charset="0"/>
              </a:rPr>
              <a:t>}</a:t>
            </a:r>
          </a:p>
          <a:p>
            <a:pPr algn="ctr"/>
            <a:endParaRPr lang="en-US" sz="1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95755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LÀ GÌ?</a:t>
            </a:r>
            <a:endParaRPr lang="en-US" dirty="0"/>
          </a:p>
        </p:txBody>
      </p:sp>
      <p:sp>
        <p:nvSpPr>
          <p:cNvPr id="3" name="Content Placeholder 2"/>
          <p:cNvSpPr>
            <a:spLocks noGrp="1"/>
          </p:cNvSpPr>
          <p:nvPr>
            <p:ph sz="quarter" idx="1"/>
          </p:nvPr>
        </p:nvSpPr>
        <p:spPr/>
        <p:txBody>
          <a:bodyPr/>
          <a:lstStyle/>
          <a:p>
            <a:r>
              <a:rPr lang="vi-VN" dirty="0"/>
              <a:t>REST là viết tắt của cụm từ Representational State Transfer là một kiểu kiến trúc được sử dụng trong việc giao tiếp giữa các máy tính (máy tính cá nhân và máy chủ của trang web) trong việc quản lý các tài nguyên trên internet.</a:t>
            </a:r>
            <a:endParaRPr lang="en-US" dirty="0" smtClean="0"/>
          </a:p>
          <a:p>
            <a:r>
              <a:rPr lang="vi-VN" dirty="0"/>
              <a:t>REST sử dụng các cách biểu diễn khác nhau để biểu diễn các nguồn tài nguyên như text, JSON, XML nhưng phổ biến nhất vẫn là JSON.</a:t>
            </a:r>
            <a:endParaRPr lang="en-US" dirty="0" smtClean="0"/>
          </a:p>
          <a:p>
            <a:r>
              <a:rPr lang="vi-VN" dirty="0"/>
              <a:t>REST được sử dụng rất nhiều trong việc phát triển các ứng dụng Web Services sử dụng giao thức HTTP trong giao tiếp thông qua mạng </a:t>
            </a:r>
            <a:r>
              <a:rPr lang="vi-VN" dirty="0" smtClean="0"/>
              <a:t>internet</a:t>
            </a:r>
            <a:r>
              <a:rPr lang="en-US" dirty="0" smtClean="0"/>
              <a:t>.</a:t>
            </a:r>
          </a:p>
          <a:p>
            <a:r>
              <a:rPr lang="vi-VN" dirty="0"/>
              <a:t>Các ứng dụng sử dụng kiến trúc REST này thì sẽ được gọi là ứng dụng phát triển theo kiểu RESTful.</a:t>
            </a:r>
            <a:endParaRPr lang="en-US" dirty="0"/>
          </a:p>
        </p:txBody>
      </p:sp>
    </p:spTree>
    <p:extLst>
      <p:ext uri="{BB962C8B-B14F-4D97-AF65-F5344CB8AC3E}">
        <p14:creationId xmlns:p14="http://schemas.microsoft.com/office/powerpoint/2010/main" val="1829738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LÀ GÌ?</a:t>
            </a:r>
            <a:endParaRPr lang="en-US" dirty="0"/>
          </a:p>
        </p:txBody>
      </p:sp>
      <p:sp>
        <p:nvSpPr>
          <p:cNvPr id="3" name="Content Placeholder 2"/>
          <p:cNvSpPr>
            <a:spLocks noGrp="1"/>
          </p:cNvSpPr>
          <p:nvPr>
            <p:ph sz="quarter" idx="1"/>
          </p:nvPr>
        </p:nvSpPr>
        <p:spPr>
          <a:xfrm>
            <a:off x="1219200" y="1447799"/>
            <a:ext cx="10363200" cy="5106749"/>
          </a:xfrm>
        </p:spPr>
        <p:txBody>
          <a:bodyPr>
            <a:normAutofit/>
          </a:bodyPr>
          <a:lstStyle/>
          <a:p>
            <a:endParaRPr lang="en-US" dirty="0" smtClean="0"/>
          </a:p>
          <a:p>
            <a:endParaRPr lang="en-US" dirty="0" smtClean="0"/>
          </a:p>
          <a:p>
            <a:endParaRPr lang="en-US" dirty="0"/>
          </a:p>
          <a:p>
            <a:endParaRPr lang="en-US" dirty="0" smtClean="0"/>
          </a:p>
          <a:p>
            <a:endParaRPr lang="en-US" dirty="0" smtClean="0"/>
          </a:p>
          <a:p>
            <a:endParaRPr lang="en-US" dirty="0" smtClean="0"/>
          </a:p>
          <a:p>
            <a:r>
              <a:rPr lang="vi-VN" dirty="0" smtClean="0"/>
              <a:t>REST </a:t>
            </a:r>
            <a:r>
              <a:rPr lang="vi-VN" dirty="0"/>
              <a:t>được sử dụng rất nhiều trong việc phát triển các ứng dụng Web Services sử dụng giao thức HTTP trong giao tiếp thông qua mạng </a:t>
            </a:r>
            <a:r>
              <a:rPr lang="vi-VN" dirty="0" smtClean="0"/>
              <a:t>internet</a:t>
            </a:r>
            <a:r>
              <a:rPr lang="en-US" dirty="0" smtClean="0"/>
              <a:t>.</a:t>
            </a:r>
          </a:p>
          <a:p>
            <a:r>
              <a:rPr lang="vi-VN" dirty="0"/>
              <a:t>Các ứng dụng sử dụng kiến trúc REST này thì sẽ được gọi là ứng dụng phát triển theo kiểu RESTful.</a:t>
            </a:r>
            <a:endParaRPr lang="en-US" dirty="0"/>
          </a:p>
        </p:txBody>
      </p:sp>
      <p:pic>
        <p:nvPicPr>
          <p:cNvPr id="4" name="Picture 2" descr="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831" y="1285495"/>
            <a:ext cx="4991100" cy="265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606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LÀ GÌ?</a:t>
            </a:r>
            <a:endParaRPr lang="en-US" dirty="0"/>
          </a:p>
        </p:txBody>
      </p:sp>
      <p:sp>
        <p:nvSpPr>
          <p:cNvPr id="3" name="Content Placeholder 2"/>
          <p:cNvSpPr>
            <a:spLocks noGrp="1"/>
          </p:cNvSpPr>
          <p:nvPr>
            <p:ph sz="quarter" idx="1"/>
          </p:nvPr>
        </p:nvSpPr>
        <p:spPr>
          <a:xfrm>
            <a:off x="1219200" y="1447799"/>
            <a:ext cx="10363200" cy="5106749"/>
          </a:xfrm>
        </p:spPr>
        <p:txBody>
          <a:bodyPr>
            <a:normAutofit/>
          </a:bodyPr>
          <a:lstStyle/>
          <a:p>
            <a:r>
              <a:rPr lang="vi-VN" b="1" dirty="0"/>
              <a:t>REST</a:t>
            </a:r>
            <a:r>
              <a:rPr lang="vi-VN" dirty="0"/>
              <a:t> định nghĩa các quy tắc kiến trúc để bạn thiết kế </a:t>
            </a:r>
            <a:r>
              <a:rPr lang="vi-VN" b="1" dirty="0"/>
              <a:t>Web services</a:t>
            </a:r>
            <a:r>
              <a:rPr lang="vi-VN" dirty="0"/>
              <a:t>, chú trọng vào tài nguyên hệ thống, bao gồm các trạng thái tài nguyên được định dạng như thế nào và được truyền tải qua </a:t>
            </a:r>
            <a:r>
              <a:rPr lang="vi-VN" b="1" dirty="0"/>
              <a:t>HTTP</a:t>
            </a:r>
            <a:r>
              <a:rPr lang="vi-VN" dirty="0"/>
              <a:t>, và được viết bởi nhiều ngôn ngữ khác </a:t>
            </a:r>
            <a:r>
              <a:rPr lang="vi-VN" dirty="0" smtClean="0"/>
              <a:t>nhau</a:t>
            </a:r>
            <a:endParaRPr lang="en-US" dirty="0" smtClean="0"/>
          </a:p>
          <a:p>
            <a:r>
              <a:rPr lang="vi-VN" dirty="0" smtClean="0"/>
              <a:t>Nếu tính theo số dịch vụ mạng sử dụng, </a:t>
            </a:r>
            <a:r>
              <a:rPr lang="vi-VN" b="1" dirty="0" smtClean="0"/>
              <a:t>REST</a:t>
            </a:r>
            <a:r>
              <a:rPr lang="vi-VN" dirty="0" smtClean="0"/>
              <a:t> đã nổi lên trong vài năm qua như là một mô hình thiết kế dịch vụ chiếm ưu thế</a:t>
            </a:r>
            <a:r>
              <a:rPr lang="en-US" dirty="0" smtClean="0"/>
              <a:t>.</a:t>
            </a:r>
          </a:p>
          <a:p>
            <a:r>
              <a:rPr lang="vi-VN" dirty="0" smtClean="0"/>
              <a:t>Trong thực tế, </a:t>
            </a:r>
            <a:r>
              <a:rPr lang="vi-VN" b="1" dirty="0" smtClean="0"/>
              <a:t>REST</a:t>
            </a:r>
            <a:r>
              <a:rPr lang="vi-VN" dirty="0" smtClean="0"/>
              <a:t> đã có những ảnh hưởng lớn và gần như thay thế </a:t>
            </a:r>
            <a:r>
              <a:rPr lang="vi-VN" b="1" dirty="0" smtClean="0"/>
              <a:t>SOAP</a:t>
            </a:r>
            <a:r>
              <a:rPr lang="vi-VN" dirty="0" smtClean="0"/>
              <a:t> và </a:t>
            </a:r>
            <a:r>
              <a:rPr lang="vi-VN" b="1" dirty="0" smtClean="0"/>
              <a:t>WSDL</a:t>
            </a:r>
            <a:r>
              <a:rPr lang="vi-VN" dirty="0" smtClean="0"/>
              <a:t> vì nó đơn giản và dễ sử dụng hơn rất nhiều.</a:t>
            </a:r>
            <a:endParaRPr lang="en-US" dirty="0"/>
          </a:p>
        </p:txBody>
      </p:sp>
    </p:spTree>
    <p:extLst>
      <p:ext uri="{BB962C8B-B14F-4D97-AF65-F5344CB8AC3E}">
        <p14:creationId xmlns:p14="http://schemas.microsoft.com/office/powerpoint/2010/main" val="4022496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LÀ GÌ?</a:t>
            </a:r>
            <a:endParaRPr lang="en-US" dirty="0"/>
          </a:p>
        </p:txBody>
      </p:sp>
      <p:sp>
        <p:nvSpPr>
          <p:cNvPr id="3" name="Content Placeholder 2"/>
          <p:cNvSpPr>
            <a:spLocks noGrp="1"/>
          </p:cNvSpPr>
          <p:nvPr>
            <p:ph sz="quarter" idx="1"/>
          </p:nvPr>
        </p:nvSpPr>
        <p:spPr>
          <a:xfrm>
            <a:off x="1219200" y="1447799"/>
            <a:ext cx="10363200" cy="5106749"/>
          </a:xfrm>
        </p:spPr>
        <p:txBody>
          <a:bodyPr>
            <a:normAutofit/>
          </a:bodyPr>
          <a:lstStyle/>
          <a:p>
            <a:r>
              <a:rPr lang="vi-VN" b="1" dirty="0"/>
              <a:t>REST</a:t>
            </a:r>
            <a:r>
              <a:rPr lang="vi-VN" dirty="0"/>
              <a:t> là một bộ quy tắc để tạo ra một ứng dụng </a:t>
            </a:r>
            <a:r>
              <a:rPr lang="vi-VN" b="1" dirty="0"/>
              <a:t>Web Service</a:t>
            </a:r>
            <a:r>
              <a:rPr lang="vi-VN" dirty="0"/>
              <a:t>, mà nó tuân thủ 4 nguyên tắc thiết kế cơ bản sau: </a:t>
            </a:r>
            <a:endParaRPr lang="en-US" dirty="0" smtClean="0"/>
          </a:p>
          <a:p>
            <a:pPr lvl="1"/>
            <a:r>
              <a:rPr lang="en-US" dirty="0" smtClean="0"/>
              <a:t>1.</a:t>
            </a:r>
            <a:r>
              <a:rPr lang="vi-VN" dirty="0" smtClean="0"/>
              <a:t>Sử </a:t>
            </a:r>
            <a:r>
              <a:rPr lang="vi-VN" dirty="0"/>
              <a:t>dụng các phương thức HTTP một cách rõ ràng</a:t>
            </a:r>
          </a:p>
          <a:p>
            <a:pPr lvl="1"/>
            <a:r>
              <a:rPr lang="en-US" dirty="0" smtClean="0"/>
              <a:t>2.</a:t>
            </a:r>
            <a:r>
              <a:rPr lang="vi-VN" dirty="0" smtClean="0"/>
              <a:t>Phi </a:t>
            </a:r>
            <a:r>
              <a:rPr lang="vi-VN" dirty="0"/>
              <a:t>trạng thái</a:t>
            </a:r>
          </a:p>
          <a:p>
            <a:pPr lvl="1"/>
            <a:r>
              <a:rPr lang="en-US" dirty="0" smtClean="0"/>
              <a:t>3.</a:t>
            </a:r>
            <a:r>
              <a:rPr lang="vi-VN" dirty="0" smtClean="0"/>
              <a:t>Hiển </a:t>
            </a:r>
            <a:r>
              <a:rPr lang="vi-VN" dirty="0"/>
              <a:t>thị cấu trúc thư mục như các URls</a:t>
            </a:r>
          </a:p>
          <a:p>
            <a:pPr lvl="1"/>
            <a:r>
              <a:rPr lang="en-US" dirty="0" smtClean="0"/>
              <a:t>4.</a:t>
            </a:r>
            <a:r>
              <a:rPr lang="vi-VN" dirty="0" smtClean="0"/>
              <a:t>Truyền </a:t>
            </a:r>
            <a:r>
              <a:rPr lang="vi-VN" dirty="0"/>
              <a:t>tải </a:t>
            </a:r>
            <a:r>
              <a:rPr lang="vi-VN" b="1" dirty="0"/>
              <a:t>JavaScript Object Notation (JSON)</a:t>
            </a:r>
            <a:r>
              <a:rPr lang="vi-VN" dirty="0"/>
              <a:t>, </a:t>
            </a:r>
            <a:r>
              <a:rPr lang="vi-VN" b="1" dirty="0"/>
              <a:t>XML </a:t>
            </a:r>
            <a:r>
              <a:rPr lang="vi-VN" dirty="0"/>
              <a:t>hoặc cả hai</a:t>
            </a:r>
            <a:r>
              <a:rPr lang="vi-VN" dirty="0" smtClean="0"/>
              <a:t>.</a:t>
            </a:r>
            <a:endParaRPr lang="vi-VN" dirty="0"/>
          </a:p>
        </p:txBody>
      </p:sp>
    </p:spTree>
    <p:extLst>
      <p:ext uri="{BB962C8B-B14F-4D97-AF65-F5344CB8AC3E}">
        <p14:creationId xmlns:p14="http://schemas.microsoft.com/office/powerpoint/2010/main" val="31797947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xmlns="" name="Theme1" id="{E7F88EB1-A173-4EA0-8401-334AB664E1AD}" vid="{43A8AEF7-5B6E-457C-B40C-60FE0F5F89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565</TotalTime>
  <Words>2496</Words>
  <Application>Microsoft Office PowerPoint</Application>
  <PresentationFormat>Custom</PresentationFormat>
  <Paragraphs>271</Paragraphs>
  <Slides>35</Slides>
  <Notes>14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Theme1</vt:lpstr>
      <vt:lpstr>XÂY DỰNG WEBSERVICE VỚI RESTFUL API</vt:lpstr>
      <vt:lpstr>WEB &amp; WEB SERVICE?</vt:lpstr>
      <vt:lpstr>WEB &amp; WEB SERVICE?</vt:lpstr>
      <vt:lpstr>WEB &amp; WEB SERVICE?</vt:lpstr>
      <vt:lpstr>WEB &amp; WEB SERVICE?</vt:lpstr>
      <vt:lpstr>RESTFUL LÀ GÌ?</vt:lpstr>
      <vt:lpstr>RESTFUL LÀ GÌ?</vt:lpstr>
      <vt:lpstr>RESTFUL LÀ GÌ?</vt:lpstr>
      <vt:lpstr>RESTFUL LÀ GÌ?</vt:lpstr>
      <vt:lpstr>Sử dụng các phương thức HTTP một cách rõ ràng</vt:lpstr>
      <vt:lpstr>Sử dụng các phương thức HTTP một cách rõ ràng</vt:lpstr>
      <vt:lpstr>Sử dụng các phương thức HTTP một cách rõ ràng</vt:lpstr>
      <vt:lpstr>Sử dụng các phương thức HTTP một cách rõ ràng</vt:lpstr>
      <vt:lpstr>Sử dụng các phương thức HTTP một cách rõ ràng</vt:lpstr>
      <vt:lpstr>Sử dụng các phương thức HTTP một cách rõ ràng</vt:lpstr>
      <vt:lpstr>Phi trạng thái (Stateless)</vt:lpstr>
      <vt:lpstr>Phi trạng thái (Stateless)</vt:lpstr>
      <vt:lpstr>Phi trạng thái (Stateless)</vt:lpstr>
      <vt:lpstr>Đưa ra cấu trúc thư mục giống các URI</vt:lpstr>
      <vt:lpstr>Đưa ra cấu trúc thư mục giống các URI</vt:lpstr>
      <vt:lpstr>Đưa ra cấu trúc thư mục giống các URI</vt:lpstr>
      <vt:lpstr>Truyền tải XML, JSON hoặc cả hai</vt:lpstr>
      <vt:lpstr>Truyền tải XML, JSON hoặc cả hai</vt:lpstr>
      <vt:lpstr>Truyền tải XML, JSON hoặc cả hai</vt:lpstr>
      <vt:lpstr>Truyền tải XML, JSON hoặc cả hai</vt:lpstr>
      <vt:lpstr>Truyền tải XML, JSON hoặc cả hai</vt:lpstr>
      <vt:lpstr>Q&amp;A</vt:lpstr>
      <vt:lpstr>RESTFUL API LÀ GÌ?</vt:lpstr>
      <vt:lpstr>RESTFUL API LÀ GÌ?</vt:lpstr>
      <vt:lpstr>RESTFUL API LÀ GÌ?</vt:lpstr>
      <vt:lpstr>Resource</vt:lpstr>
      <vt:lpstr>Resource</vt:lpstr>
      <vt:lpstr>Resource</vt:lpstr>
      <vt:lpstr>RESTFUL API LÀ GÌ?</vt:lpstr>
      <vt:lpstr>RESTFUL API LÀ GÌ?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Tuyet Hai N</dc:creator>
  <cp:lastModifiedBy>User</cp:lastModifiedBy>
  <cp:revision>116</cp:revision>
  <dcterms:created xsi:type="dcterms:W3CDTF">2015-08-11T01:18:21Z</dcterms:created>
  <dcterms:modified xsi:type="dcterms:W3CDTF">2019-08-30T01:42:50Z</dcterms:modified>
</cp:coreProperties>
</file>