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0" r:id="rId2"/>
    <p:sldId id="282" r:id="rId3"/>
    <p:sldId id="283" r:id="rId4"/>
    <p:sldId id="258" r:id="rId5"/>
    <p:sldId id="262" r:id="rId6"/>
    <p:sldId id="286" r:id="rId7"/>
    <p:sldId id="261" r:id="rId8"/>
    <p:sldId id="285" r:id="rId9"/>
    <p:sldId id="263" r:id="rId10"/>
    <p:sldId id="264" r:id="rId11"/>
    <p:sldId id="288" r:id="rId12"/>
    <p:sldId id="290" r:id="rId13"/>
    <p:sldId id="266" r:id="rId14"/>
    <p:sldId id="289" r:id="rId15"/>
    <p:sldId id="265" r:id="rId16"/>
    <p:sldId id="284" r:id="rId17"/>
    <p:sldId id="267" r:id="rId18"/>
    <p:sldId id="268" r:id="rId19"/>
    <p:sldId id="269" r:id="rId20"/>
    <p:sldId id="278" r:id="rId21"/>
    <p:sldId id="279" r:id="rId22"/>
    <p:sldId id="291" r:id="rId23"/>
    <p:sldId id="280" r:id="rId24"/>
    <p:sldId id="281" r:id="rId25"/>
    <p:sldId id="292" r:id="rId26"/>
    <p:sldId id="293" r:id="rId27"/>
    <p:sldId id="270" r:id="rId28"/>
    <p:sldId id="271" r:id="rId29"/>
    <p:sldId id="272" r:id="rId30"/>
    <p:sldId id="277" r:id="rId31"/>
    <p:sldId id="287" r:id="rId32"/>
    <p:sldId id="273" r:id="rId33"/>
    <p:sldId id="275" r:id="rId34"/>
    <p:sldId id="298" r:id="rId35"/>
    <p:sldId id="299" r:id="rId36"/>
    <p:sldId id="301" r:id="rId37"/>
    <p:sldId id="294" r:id="rId38"/>
    <p:sldId id="297" r:id="rId39"/>
    <p:sldId id="295" r:id="rId40"/>
    <p:sldId id="296" r:id="rId4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504" autoAdjust="0"/>
  </p:normalViewPr>
  <p:slideViewPr>
    <p:cSldViewPr showGuides="1">
      <p:cViewPr varScale="1">
        <p:scale>
          <a:sx n="83" d="100"/>
          <a:sy n="83" d="100"/>
        </p:scale>
        <p:origin x="-6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explosion val="19"/>
          <c:dPt>
            <c:idx val="0"/>
            <c:explosion val="4"/>
          </c:dPt>
          <c:dLbls>
            <c:dLbl>
              <c:idx val="0"/>
              <c:layout>
                <c:manualLayout>
                  <c:x val="-3.1790244969378857E-3"/>
                  <c:y val="-0.14720180810732017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/>
                      <a:t>Nokia
48%</a:t>
                    </a:r>
                  </a:p>
                </c:rich>
              </c:tx>
              <c:showCatName val="1"/>
              <c:showPercent val="1"/>
            </c:dLbl>
            <c:dLbl>
              <c:idx val="1"/>
              <c:layout>
                <c:manualLayout>
                  <c:x val="-7.940160232182694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 smtClean="0"/>
                      <a:t>RIM-Blackberry</a:t>
                    </a:r>
                    <a:r>
                      <a:rPr lang="en-US" sz="1600" dirty="0"/>
                      <a:t>
17%</a:t>
                    </a:r>
                  </a:p>
                </c:rich>
              </c:tx>
              <c:showCatName val="1"/>
              <c:showPercent val="1"/>
            </c:dLbl>
            <c:dLbl>
              <c:idx val="2"/>
              <c:layout>
                <c:manualLayout>
                  <c:x val="-4.1460520559930075E-2"/>
                  <c:y val="0.12087343248760572"/>
                </c:manualLayout>
              </c:layout>
              <c:showCatName val="1"/>
              <c:showPercent val="1"/>
            </c:dLbl>
            <c:dLbl>
              <c:idx val="3"/>
              <c:layout>
                <c:manualLayout>
                  <c:x val="-9.1203740157480381E-2"/>
                  <c:y val="-9.8046077573636873E-3"/>
                </c:manualLayout>
              </c:layout>
              <c:showCatName val="1"/>
              <c:showPercent val="1"/>
            </c:dLbl>
            <c:dLbl>
              <c:idx val="4"/>
              <c:layout>
                <c:manualLayout>
                  <c:x val="-6.3831474190726253E-2"/>
                  <c:y val="-0.17587634878973471"/>
                </c:manualLayout>
              </c:layout>
              <c:showCatName val="1"/>
              <c:showPercent val="1"/>
            </c:dLbl>
            <c:dLbl>
              <c:idx val="5"/>
              <c:layout>
                <c:manualLayout>
                  <c:x val="3.6147200349956297E-3"/>
                  <c:y val="-7.2479221347331715E-2"/>
                </c:manualLayout>
              </c:layout>
              <c:tx>
                <c:rich>
                  <a:bodyPr/>
                  <a:lstStyle/>
                  <a:p>
                    <a:r>
                      <a:rPr lang="fr-FR" sz="1600" dirty="0"/>
                      <a:t>Autres (Fujitsu, HTC, Sharp, Apple…)
35%</a:t>
                    </a:r>
                  </a:p>
                </c:rich>
              </c:tx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Feuil1!$A$9:$A$14</c:f>
              <c:strCache>
                <c:ptCount val="6"/>
                <c:pt idx="0">
                  <c:v>Nokia</c:v>
                </c:pt>
                <c:pt idx="1">
                  <c:v>Blackberry</c:v>
                </c:pt>
                <c:pt idx="5">
                  <c:v>Autres (Fujitsu, HTC, Sharp, Apple…)</c:v>
                </c:pt>
              </c:strCache>
            </c:strRef>
          </c:cat>
          <c:val>
            <c:numRef>
              <c:f>Feuil1!$B$9:$B$14</c:f>
              <c:numCache>
                <c:formatCode>General</c:formatCode>
                <c:ptCount val="6"/>
                <c:pt idx="0">
                  <c:v>47.5</c:v>
                </c:pt>
                <c:pt idx="1">
                  <c:v>17.399999999999999</c:v>
                </c:pt>
                <c:pt idx="5">
                  <c:v>35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explosion val="33"/>
          <c:dLbls>
            <c:dLbl>
              <c:idx val="0"/>
              <c:layout>
                <c:manualLayout>
                  <c:x val="-4.0544709953956183E-2"/>
                  <c:y val="-0.48170830465238695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 err="1"/>
                      <a:t>symbian</a:t>
                    </a:r>
                    <a:r>
                      <a:rPr lang="en-US" sz="1600" dirty="0"/>
                      <a:t> (Nokia)
65%</a:t>
                    </a:r>
                  </a:p>
                </c:rich>
              </c:tx>
              <c:showCatName val="1"/>
              <c:showPercent val="1"/>
            </c:dLbl>
            <c:dLbl>
              <c:idx val="1"/>
              <c:layout>
                <c:manualLayout>
                  <c:x val="-2.7941899298158622E-2"/>
                  <c:y val="-0.12928985012638899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/>
                      <a:t>windows mobile
13%</a:t>
                    </a:r>
                  </a:p>
                </c:rich>
              </c:tx>
              <c:showCatName val="1"/>
              <c:showPercent val="1"/>
            </c:dLbl>
            <c:dLbl>
              <c:idx val="2"/>
              <c:layout>
                <c:manualLayout>
                  <c:x val="-5.9277051717833075E-2"/>
                  <c:y val="-4.6022940900861314E-2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OS X iPhone
7%</a:t>
                    </a:r>
                  </a:p>
                </c:rich>
              </c:tx>
              <c:showCatName val="1"/>
              <c:showPercent val="1"/>
            </c:dLbl>
            <c:dLbl>
              <c:idx val="3"/>
              <c:layout>
                <c:manualLayout>
                  <c:x val="-5.0285692185538723E-2"/>
                  <c:y val="-2.2646186060770842E-2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blackberry
9%</a:t>
                    </a:r>
                  </a:p>
                </c:rich>
              </c:tx>
              <c:showCatName val="1"/>
              <c:showPercent val="1"/>
            </c:dLbl>
            <c:dLbl>
              <c:idx val="4"/>
              <c:layout>
                <c:manualLayout>
                  <c:x val="-4.7358058014692575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 err="1"/>
                      <a:t>linux
5%</a:t>
                    </a:r>
                    <a:endParaRPr lang="en-US" sz="1400" dirty="0"/>
                  </a:p>
                </c:rich>
              </c:tx>
              <c:showCatName val="1"/>
              <c:showPercent val="1"/>
            </c:dLbl>
            <c:dLbl>
              <c:idx val="5"/>
              <c:layout>
                <c:manualLayout>
                  <c:x val="9.8505069495775144E-2"/>
                  <c:y val="-6.9366435483777756E-3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Palm OS
1%</a:t>
                    </a:r>
                  </a:p>
                </c:rich>
              </c:tx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Feuil1!$A$1:$A$6</c:f>
              <c:strCache>
                <c:ptCount val="6"/>
                <c:pt idx="0">
                  <c:v>symbian</c:v>
                </c:pt>
                <c:pt idx="1">
                  <c:v>windows mobile</c:v>
                </c:pt>
                <c:pt idx="2">
                  <c:v>OS X iPhone</c:v>
                </c:pt>
                <c:pt idx="3">
                  <c:v>blackberry</c:v>
                </c:pt>
                <c:pt idx="4">
                  <c:v>linux</c:v>
                </c:pt>
                <c:pt idx="5">
                  <c:v>Palm OS</c:v>
                </c:pt>
              </c:strCache>
            </c:strRef>
          </c:cat>
          <c:val>
            <c:numRef>
              <c:f>Feuil1!$B$1:$B$6</c:f>
              <c:numCache>
                <c:formatCode>General</c:formatCode>
                <c:ptCount val="6"/>
                <c:pt idx="0">
                  <c:v>66</c:v>
                </c:pt>
                <c:pt idx="1">
                  <c:v>13</c:v>
                </c:pt>
                <c:pt idx="2">
                  <c:v>7</c:v>
                </c:pt>
                <c:pt idx="3">
                  <c:v>9</c:v>
                </c:pt>
                <c:pt idx="4">
                  <c:v>5</c:v>
                </c:pt>
                <c:pt idx="5">
                  <c:v>1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029F3D9-A1E0-4087-A547-AAEED167BACE}" type="datetimeFigureOut">
              <a:rPr lang="fr-FR"/>
              <a:pPr>
                <a:defRPr/>
              </a:pPr>
              <a:t>01/12/2008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D058BB-0596-4354-B4A0-9EBC86F7143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4301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2C8A8A-07D7-477E-8A1A-2CD2A6FB528B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522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A3E352-CE6C-4DE9-AA97-A5283E6CA8CC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5325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B50CF4-4247-4B30-BB6F-C8352F417896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5427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40D972-0069-42A8-8AE1-9090EDC89FA1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Iphone os / windows mobile 6 (basé sur un CE) en illustration</a:t>
            </a:r>
          </a:p>
        </p:txBody>
      </p:sp>
      <p:sp>
        <p:nvSpPr>
          <p:cNvPr id="5530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0181C8-21FD-4E75-AC46-043E50635AFD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Symbian ltd. créé par un consortium (nokia, samsung et autres), rachetée à 100% par nokia</a:t>
            </a:r>
          </a:p>
          <a:p>
            <a:pPr>
              <a:spcBef>
                <a:spcPct val="0"/>
              </a:spcBef>
            </a:pPr>
            <a:r>
              <a:rPr lang="fr-FR" smtClean="0"/>
              <a:t>Du coup l’os symbian équipe plus que les smartphone nokia (notamment samsung)</a:t>
            </a:r>
          </a:p>
        </p:txBody>
      </p:sp>
      <p:sp>
        <p:nvSpPr>
          <p:cNvPr id="5632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2FC7F5-1DBB-4548-83CA-5B874AE6CAC4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5734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C573A1-8CA8-4746-B731-33AACA7FBBBA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583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C42138-138E-4707-90CA-4AEB3066A245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+ de 30 entreprises</a:t>
            </a:r>
          </a:p>
        </p:txBody>
      </p:sp>
      <p:sp>
        <p:nvSpPr>
          <p:cNvPr id="593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63792DF-F148-43B3-BF3C-C13291E8620A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Sauf certain modules sous GPL (linux kernel)</a:t>
            </a:r>
          </a:p>
        </p:txBody>
      </p:sp>
      <p:sp>
        <p:nvSpPr>
          <p:cNvPr id="604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9B53B5-4855-40F8-99C0-C39D874F3CB2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Runtime android : VM + core libraries</a:t>
            </a:r>
          </a:p>
          <a:p>
            <a:pPr>
              <a:spcBef>
                <a:spcPct val="0"/>
              </a:spcBef>
            </a:pPr>
            <a:r>
              <a:rPr lang="fr-FR" smtClean="0"/>
              <a:t>Appli : phone , browser</a:t>
            </a:r>
          </a:p>
          <a:p>
            <a:pPr>
              <a:spcBef>
                <a:spcPct val="0"/>
              </a:spcBef>
            </a:pPr>
            <a:r>
              <a:rPr lang="fr-FR" smtClean="0"/>
              <a:t>Framework : window mgr, ressource mgr, telephony mgr …</a:t>
            </a:r>
          </a:p>
          <a:p>
            <a:pPr>
              <a:spcBef>
                <a:spcPct val="0"/>
              </a:spcBef>
            </a:pPr>
            <a:r>
              <a:rPr lang="fr-FR" smtClean="0"/>
              <a:t>Libraries : SQL, OpenGL, SSL</a:t>
            </a:r>
          </a:p>
          <a:p>
            <a:pPr>
              <a:spcBef>
                <a:spcPct val="0"/>
              </a:spcBef>
            </a:pPr>
            <a:r>
              <a:rPr lang="fr-FR" smtClean="0"/>
              <a:t>Kernel : drivers  wifi, usb, audio, power mgr …</a:t>
            </a:r>
          </a:p>
        </p:txBody>
      </p:sp>
      <p:sp>
        <p:nvSpPr>
          <p:cNvPr id="6144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1D50D3-7CCC-485F-9141-5A0746240715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Syst. Embarqués en général</a:t>
            </a:r>
          </a:p>
          <a:p>
            <a:pPr>
              <a:spcBef>
                <a:spcPct val="0"/>
              </a:spcBef>
            </a:pPr>
            <a:r>
              <a:rPr lang="fr-FR" smtClean="0"/>
              <a:t>Puis l’embarqué multimédia avec un exemple</a:t>
            </a:r>
          </a:p>
          <a:p>
            <a:pPr>
              <a:spcBef>
                <a:spcPct val="0"/>
              </a:spcBef>
            </a:pPr>
            <a:r>
              <a:rPr lang="fr-FR" smtClean="0"/>
              <a:t>On se limitera aux smartphones</a:t>
            </a:r>
          </a:p>
          <a:p>
            <a:pPr>
              <a:spcBef>
                <a:spcPct val="0"/>
              </a:spcBef>
            </a:pPr>
            <a:endParaRPr lang="fr-FR" smtClean="0"/>
          </a:p>
          <a:p>
            <a:pPr>
              <a:spcBef>
                <a:spcPct val="0"/>
              </a:spcBef>
            </a:pPr>
            <a:r>
              <a:rPr lang="fr-FR" smtClean="0"/>
              <a:t>Présenter Android : un système d’exploitation pour smartphone</a:t>
            </a:r>
          </a:p>
          <a:p>
            <a:pPr>
              <a:spcBef>
                <a:spcPct val="0"/>
              </a:spcBef>
            </a:pPr>
            <a:r>
              <a:rPr lang="fr-FR" smtClean="0"/>
              <a:t>Les technos utilisées</a:t>
            </a:r>
          </a:p>
          <a:p>
            <a:pPr>
              <a:spcBef>
                <a:spcPct val="0"/>
              </a:spcBef>
            </a:pPr>
            <a:r>
              <a:rPr lang="fr-FR" smtClean="0"/>
              <a:t>Enfin plus dans le dtail : comment programmer pour android</a:t>
            </a:r>
          </a:p>
        </p:txBody>
      </p:sp>
      <p:sp>
        <p:nvSpPr>
          <p:cNvPr id="440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69F2C1-03BD-4D80-AA4B-E99BB5DD18FE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Bas niveau, alimentation critique dans un systeme embarqué</a:t>
            </a:r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ED3230-4557-4763-B354-9BA1FE040C31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Dalvik: machine virtuelle crée pour android</a:t>
            </a:r>
          </a:p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6349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0AB803A-E59B-4A90-8E3E-256077399A91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Dalvik: machine virtuelle crée pour android</a:t>
            </a:r>
          </a:p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6451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31B563-F247-4AA8-82B3-BF6E23A27895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Runtime android : VM + core libraries</a:t>
            </a:r>
          </a:p>
          <a:p>
            <a:pPr>
              <a:spcBef>
                <a:spcPct val="0"/>
              </a:spcBef>
            </a:pPr>
            <a:r>
              <a:rPr lang="fr-FR" smtClean="0"/>
              <a:t>Appli : phone , browser</a:t>
            </a:r>
          </a:p>
          <a:p>
            <a:pPr>
              <a:spcBef>
                <a:spcPct val="0"/>
              </a:spcBef>
            </a:pPr>
            <a:r>
              <a:rPr lang="fr-FR" smtClean="0"/>
              <a:t>Framework : window mgr, ressource mgr, telephony mgr …</a:t>
            </a:r>
          </a:p>
          <a:p>
            <a:pPr>
              <a:spcBef>
                <a:spcPct val="0"/>
              </a:spcBef>
            </a:pPr>
            <a:r>
              <a:rPr lang="fr-FR" smtClean="0"/>
              <a:t>Libraries : SQL, OpenGL, SSL</a:t>
            </a:r>
          </a:p>
          <a:p>
            <a:pPr>
              <a:spcBef>
                <a:spcPct val="0"/>
              </a:spcBef>
            </a:pPr>
            <a:r>
              <a:rPr lang="fr-FR" smtClean="0"/>
              <a:t>Kernel : drivers  wifi, usb, audio, power mgr …</a:t>
            </a:r>
          </a:p>
        </p:txBody>
      </p:sp>
      <p:sp>
        <p:nvSpPr>
          <p:cNvPr id="6554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BD06D1-5A0E-412A-8CA8-66AA7EE87B2D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Runtime android : VM + core libraries</a:t>
            </a:r>
          </a:p>
          <a:p>
            <a:pPr>
              <a:spcBef>
                <a:spcPct val="0"/>
              </a:spcBef>
            </a:pPr>
            <a:r>
              <a:rPr lang="fr-FR" smtClean="0"/>
              <a:t>Appli : phone , browser</a:t>
            </a:r>
          </a:p>
          <a:p>
            <a:pPr>
              <a:spcBef>
                <a:spcPct val="0"/>
              </a:spcBef>
            </a:pPr>
            <a:r>
              <a:rPr lang="fr-FR" smtClean="0"/>
              <a:t>Framework : window mgr, ressource mgr, telephony mgr …</a:t>
            </a:r>
          </a:p>
          <a:p>
            <a:pPr>
              <a:spcBef>
                <a:spcPct val="0"/>
              </a:spcBef>
            </a:pPr>
            <a:r>
              <a:rPr lang="fr-FR" smtClean="0"/>
              <a:t>Libraries : SQL, OpenGL, SSL</a:t>
            </a:r>
          </a:p>
          <a:p>
            <a:pPr>
              <a:spcBef>
                <a:spcPct val="0"/>
              </a:spcBef>
            </a:pPr>
            <a:r>
              <a:rPr lang="fr-FR" smtClean="0"/>
              <a:t>Kernel : drivers  wifi, usb, audio, power mgr …</a:t>
            </a:r>
          </a:p>
        </p:txBody>
      </p:sp>
      <p:sp>
        <p:nvSpPr>
          <p:cNvPr id="6656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44FAFD-5468-425C-BF8A-CFA61A12934F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Dalvik = village d’islande</a:t>
            </a:r>
          </a:p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6758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70602B-C8F7-4981-89B3-336261F171D5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dirty="0" smtClean="0"/>
              <a:t>Sun a mis la SE sous </a:t>
            </a:r>
            <a:r>
              <a:rPr lang="fr-FR" dirty="0" err="1" smtClean="0"/>
              <a:t>license</a:t>
            </a:r>
            <a:r>
              <a:rPr lang="fr-FR" dirty="0" smtClean="0"/>
              <a:t> GPL (pour passer pour des gentils et profiter de la communauté) en précisant que tout code plate-forme dérivé doit être sous GPL aussi (contamination)</a:t>
            </a:r>
          </a:p>
          <a:p>
            <a:pPr>
              <a:spcBef>
                <a:spcPct val="0"/>
              </a:spcBef>
            </a:pPr>
            <a:r>
              <a:rPr lang="fr-FR" dirty="0" smtClean="0"/>
              <a:t>Par contre tout code utilisateur peut rester propriétaire (heureusement sinon personne utiliserait java !)</a:t>
            </a:r>
          </a:p>
          <a:p>
            <a:pPr>
              <a:spcBef>
                <a:spcPct val="0"/>
              </a:spcBef>
            </a:pPr>
            <a:endParaRPr lang="fr-FR" dirty="0" smtClean="0"/>
          </a:p>
          <a:p>
            <a:pPr>
              <a:spcBef>
                <a:spcPct val="0"/>
              </a:spcBef>
            </a:pPr>
            <a:r>
              <a:rPr lang="fr-FR" dirty="0" smtClean="0"/>
              <a:t> … sauf pour la version ME (mobil </a:t>
            </a:r>
            <a:r>
              <a:rPr lang="fr-FR" dirty="0" err="1" smtClean="0"/>
              <a:t>edition</a:t>
            </a:r>
            <a:r>
              <a:rPr lang="fr-FR" dirty="0" smtClean="0"/>
              <a:t>)  ou </a:t>
            </a:r>
            <a:r>
              <a:rPr lang="fr-FR" dirty="0" err="1" smtClean="0"/>
              <a:t>meme</a:t>
            </a:r>
            <a:r>
              <a:rPr lang="fr-FR" dirty="0" smtClean="0"/>
              <a:t> le code utilisateur doit être rendu libre !!</a:t>
            </a:r>
          </a:p>
          <a:p>
            <a:pPr>
              <a:spcBef>
                <a:spcPct val="0"/>
              </a:spcBef>
            </a:pPr>
            <a:r>
              <a:rPr lang="fr-FR" dirty="0" smtClean="0"/>
              <a:t>les fabricant de portable préfèrent donc payer </a:t>
            </a:r>
            <a:r>
              <a:rPr lang="fr-FR" dirty="0" err="1" smtClean="0"/>
              <a:t>sun</a:t>
            </a:r>
            <a:r>
              <a:rPr lang="fr-FR" dirty="0" smtClean="0"/>
              <a:t> pour avoir une licence d’utilisation privée</a:t>
            </a:r>
          </a:p>
          <a:p>
            <a:pPr>
              <a:spcBef>
                <a:spcPct val="0"/>
              </a:spcBef>
            </a:pPr>
            <a:endParaRPr lang="fr-FR" dirty="0" smtClean="0"/>
          </a:p>
          <a:p>
            <a:pPr>
              <a:spcBef>
                <a:spcPct val="0"/>
              </a:spcBef>
            </a:pPr>
            <a:r>
              <a:rPr lang="fr-FR" dirty="0" smtClean="0"/>
              <a:t>Alors </a:t>
            </a:r>
            <a:r>
              <a:rPr lang="fr-FR" dirty="0" err="1" smtClean="0"/>
              <a:t>google</a:t>
            </a:r>
            <a:r>
              <a:rPr lang="fr-FR" dirty="0" smtClean="0"/>
              <a:t> a juste pris la partie gratuite (java SE) mais a créé sa propre plate-forme d’</a:t>
            </a:r>
            <a:r>
              <a:rPr lang="fr-FR" dirty="0" err="1" smtClean="0"/>
              <a:t>execution</a:t>
            </a:r>
            <a:r>
              <a:rPr lang="fr-FR" dirty="0" smtClean="0"/>
              <a:t> (leur </a:t>
            </a:r>
            <a:r>
              <a:rPr lang="fr-FR" dirty="0" err="1" smtClean="0"/>
              <a:t>implem</a:t>
            </a:r>
            <a:r>
              <a:rPr lang="fr-FR" dirty="0" smtClean="0"/>
              <a:t> de la SE, leur VM, leur </a:t>
            </a:r>
            <a:r>
              <a:rPr lang="fr-FR" dirty="0" err="1" smtClean="0"/>
              <a:t>bytecode</a:t>
            </a:r>
            <a:r>
              <a:rPr lang="fr-FR" dirty="0" smtClean="0"/>
              <a:t>)</a:t>
            </a:r>
          </a:p>
          <a:p>
            <a:pPr>
              <a:spcBef>
                <a:spcPct val="0"/>
              </a:spcBef>
            </a:pPr>
            <a:r>
              <a:rPr lang="fr-FR" dirty="0" smtClean="0"/>
              <a:t>… et a tout mis libre</a:t>
            </a:r>
          </a:p>
          <a:p>
            <a:pPr>
              <a:spcBef>
                <a:spcPct val="0"/>
              </a:spcBef>
            </a:pPr>
            <a:endParaRPr lang="fr-FR" dirty="0" smtClean="0"/>
          </a:p>
        </p:txBody>
      </p:sp>
      <p:sp>
        <p:nvSpPr>
          <p:cNvPr id="6861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B363DF-9CBF-4444-AA79-FB96F163A349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Photo d’un code barre et comparaison des prix dans les magasins proches + sur internet</a:t>
            </a:r>
          </a:p>
        </p:txBody>
      </p:sp>
      <p:sp>
        <p:nvSpPr>
          <p:cNvPr id="696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EB04D6-3C5D-4F6A-B4AC-D8B7A372D042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Définir des paramètres du portable en fonction de la localisation: </a:t>
            </a:r>
          </a:p>
          <a:p>
            <a:pPr>
              <a:spcBef>
                <a:spcPct val="0"/>
              </a:spcBef>
            </a:pPr>
            <a:r>
              <a:rPr lang="fr-FR" smtClean="0"/>
              <a:t>Localisation avec GPS automatique</a:t>
            </a:r>
          </a:p>
        </p:txBody>
      </p:sp>
      <p:sp>
        <p:nvSpPr>
          <p:cNvPr id="706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B19073-09E5-4775-8F2B-2D36C28D093A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Ajout de tags ou recup sur internet, puis affichage par-dessus la vision caméra</a:t>
            </a:r>
          </a:p>
        </p:txBody>
      </p:sp>
      <p:sp>
        <p:nvSpPr>
          <p:cNvPr id="7168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8FCD808-E69B-4A0A-B1F8-0222D2DC99A7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450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1AB726-C2AD-40F0-82E0-F683EEA45377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Téléphonie mobile, localisation gps, </a:t>
            </a:r>
          </a:p>
          <a:p>
            <a:pPr>
              <a:spcBef>
                <a:spcPct val="0"/>
              </a:spcBef>
            </a:pPr>
            <a:r>
              <a:rPr lang="fr-FR" smtClean="0"/>
              <a:t>Après la recherche google</a:t>
            </a:r>
          </a:p>
          <a:p>
            <a:pPr>
              <a:spcBef>
                <a:spcPct val="0"/>
              </a:spcBef>
            </a:pPr>
            <a:r>
              <a:rPr lang="fr-FR" smtClean="0"/>
              <a:t>Le mail google</a:t>
            </a:r>
          </a:p>
          <a:p>
            <a:pPr>
              <a:spcBef>
                <a:spcPct val="0"/>
              </a:spcBef>
            </a:pPr>
            <a:r>
              <a:rPr lang="fr-FR" smtClean="0"/>
              <a:t>le browser google</a:t>
            </a:r>
          </a:p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7270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0FD9DD-F727-40B9-B543-AE41CFC26C9A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7373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912A32-BCA7-4768-9D1D-7F8AC25F0457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Restreint :  pas de swing, awt : ils ont leur propre trucs pour GUI</a:t>
            </a:r>
          </a:p>
          <a:p>
            <a:pPr>
              <a:spcBef>
                <a:spcPct val="0"/>
              </a:spcBef>
            </a:pPr>
            <a:r>
              <a:rPr lang="fr-FR" smtClean="0"/>
              <a:t>Open GL pour l’embarqué</a:t>
            </a:r>
          </a:p>
        </p:txBody>
      </p:sp>
      <p:sp>
        <p:nvSpPr>
          <p:cNvPr id="7475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EBAE89-0197-4D1C-B415-632FA5C57D7D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dirty="0" smtClean="0"/>
          </a:p>
        </p:txBody>
      </p:sp>
      <p:sp>
        <p:nvSpPr>
          <p:cNvPr id="7578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E3294DD-2423-4204-A33E-C97AAAD617AC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7680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B5A90C-921E-46D7-A24E-87E0233B7E10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778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D1DD7A-7BC7-453F-B848-25E5847F794A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dirty="0" smtClean="0"/>
          </a:p>
        </p:txBody>
      </p:sp>
      <p:sp>
        <p:nvSpPr>
          <p:cNvPr id="778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D1DD7A-7BC7-453F-B848-25E5847F794A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Restreint :  pas de swing, awt : ils ont leur propre trucs pour GUI</a:t>
            </a:r>
          </a:p>
          <a:p>
            <a:pPr>
              <a:spcBef>
                <a:spcPct val="0"/>
              </a:spcBef>
            </a:pPr>
            <a:r>
              <a:rPr lang="fr-FR" smtClean="0"/>
              <a:t>Open GL pour l’embarqué</a:t>
            </a:r>
          </a:p>
        </p:txBody>
      </p:sp>
      <p:sp>
        <p:nvSpPr>
          <p:cNvPr id="7885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86641-F579-450E-ADFE-5A4473B16718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Restreint :  pas de swing, awt : ils ont leur propre trucs pour GUI</a:t>
            </a:r>
          </a:p>
          <a:p>
            <a:pPr>
              <a:spcBef>
                <a:spcPct val="0"/>
              </a:spcBef>
            </a:pPr>
            <a:r>
              <a:rPr lang="fr-FR" smtClean="0"/>
              <a:t>Open GL pour l’embarqué</a:t>
            </a:r>
          </a:p>
        </p:txBody>
      </p:sp>
      <p:sp>
        <p:nvSpPr>
          <p:cNvPr id="7987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88CFFE-4148-44FD-B7C0-0E031BCECE29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8090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ED42172-D203-4F75-B124-0AE25942D8E0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Motorola dynatac 8000X !!!</a:t>
            </a:r>
          </a:p>
          <a:p>
            <a:pPr>
              <a:spcBef>
                <a:spcPct val="0"/>
              </a:spcBef>
            </a:pPr>
            <a:r>
              <a:rPr lang="fr-FR" smtClean="0"/>
              <a:t>Le grand père de JC</a:t>
            </a:r>
          </a:p>
        </p:txBody>
      </p:sp>
      <p:sp>
        <p:nvSpPr>
          <p:cNvPr id="4608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995DB4-6759-47C1-A2F4-735B21B69F0C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8192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16C93C-1E0E-4EC6-9A37-A26FF4FC9FA2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4710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AF0E0B-A378-4109-BB86-795828F8DC58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SDK prop =&gt; Documentation non publique, payante parfois</a:t>
            </a:r>
          </a:p>
          <a:p>
            <a:pPr>
              <a:spcBef>
                <a:spcPct val="0"/>
              </a:spcBef>
            </a:pPr>
            <a:r>
              <a:rPr lang="fr-FR" smtClean="0"/>
              <a:t>Abscence de communauté de développeurs</a:t>
            </a:r>
          </a:p>
          <a:p>
            <a:pPr>
              <a:spcBef>
                <a:spcPct val="0"/>
              </a:spcBef>
            </a:pPr>
            <a:r>
              <a:rPr lang="fr-FR" smtClean="0"/>
              <a:t>Bas niveau : souvent obligation de toucher au bas niveau</a:t>
            </a:r>
          </a:p>
        </p:txBody>
      </p:sp>
      <p:sp>
        <p:nvSpPr>
          <p:cNvPr id="4813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E44BD7-A76F-4C16-AECE-83531B1C50A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4915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DC7813E-F9E4-4FB6-888B-9C7CBF35C92E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SDK prop =&gt; Documentation non publique, payante parfois</a:t>
            </a:r>
          </a:p>
          <a:p>
            <a:pPr>
              <a:spcBef>
                <a:spcPct val="0"/>
              </a:spcBef>
            </a:pPr>
            <a:r>
              <a:rPr lang="fr-FR" smtClean="0"/>
              <a:t>Abscence de communauté de développeurs</a:t>
            </a:r>
          </a:p>
          <a:p>
            <a:pPr>
              <a:spcBef>
                <a:spcPct val="0"/>
              </a:spcBef>
            </a:pPr>
            <a:r>
              <a:rPr lang="fr-FR" smtClean="0"/>
              <a:t>Bas niveau : souvent obligation de toucher au bas niveau</a:t>
            </a:r>
          </a:p>
        </p:txBody>
      </p:sp>
      <p:sp>
        <p:nvSpPr>
          <p:cNvPr id="5018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053F05-8119-4174-8273-CE209263EDAF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smtClean="0"/>
              <a:t>1 CPU 2D/3D et un CPU 2D</a:t>
            </a:r>
          </a:p>
        </p:txBody>
      </p:sp>
      <p:sp>
        <p:nvSpPr>
          <p:cNvPr id="5120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797A319-E202-465D-8712-63E54C6197DE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8590-BD23-4C8C-86BD-FC6CD4BF79DC}" type="datetime1">
              <a:rPr lang="fr-FR"/>
              <a:pPr>
                <a:defRPr/>
              </a:pPr>
              <a:t>01/12/2008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INSA Rennes - L'informatique embarqué : Android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9AEBD-74C3-42FC-8C0C-41764490A2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ED75D-FD22-494E-A624-42337FB5B5A4}" type="datetime1">
              <a:rPr lang="fr-FR"/>
              <a:pPr>
                <a:defRPr/>
              </a:pPr>
              <a:t>01/12/2008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INSA Rennes - L'informatique embarqué : Android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1BB0D-0110-458F-97E2-B287667635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684FC-E43F-44E0-A153-807C19D2E9E9}" type="datetime1">
              <a:rPr lang="fr-FR"/>
              <a:pPr>
                <a:defRPr/>
              </a:pPr>
              <a:t>01/12/2008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INSA Rennes - L'informatique embarqué : Android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B0002-33DB-4894-9461-24C7B6F263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44A3D-2AF3-4C01-A77B-D6A189E2A134}" type="datetime1">
              <a:rPr lang="fr-FR"/>
              <a:pPr>
                <a:defRPr/>
              </a:pPr>
              <a:t>01/12/2008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INSA Rennes - L'informatique embarqué : Android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40060-46DB-4BEA-998B-158C30DA98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942CC-11CD-4654-9B0C-12260B056C3D}" type="datetime1">
              <a:rPr lang="fr-FR"/>
              <a:pPr>
                <a:defRPr/>
              </a:pPr>
              <a:t>01/12/2008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INSA Rennes - L'informatique embarqué : Android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4EDE-1886-42FD-8F15-9E054A399E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3CF3A-01C6-4905-8820-31623D3C55DA}" type="datetime1">
              <a:rPr lang="fr-FR"/>
              <a:pPr>
                <a:defRPr/>
              </a:pPr>
              <a:t>01/12/2008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INSA Rennes - L'informatique embarqué : Android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6AF3-ED41-40CE-8468-1837A6746D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91236-218C-415A-9C34-EED05DEBD828}" type="datetime1">
              <a:rPr lang="fr-FR"/>
              <a:pPr>
                <a:defRPr/>
              </a:pPr>
              <a:t>01/12/2008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INSA Rennes - L'informatique embarqué : Android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7BD97-A50B-4801-A326-0AF3B5BDCBA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BCBEC-1236-4AB3-9599-C16A14D541BE}" type="datetime1">
              <a:rPr lang="fr-FR"/>
              <a:pPr>
                <a:defRPr/>
              </a:pPr>
              <a:t>01/12/2008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INSA Rennes - L'informatique embarqué : Android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0EBFB-68BF-494E-9E0F-7629AE5B5C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D9058-8A4D-4CFC-AF72-8523484E7D74}" type="datetime1">
              <a:rPr lang="fr-FR"/>
              <a:pPr>
                <a:defRPr/>
              </a:pPr>
              <a:t>01/12/2008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INSA Rennes - L'informatique embarqué : Android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5CADE-53FD-4C46-8B31-885E75E494A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95328-CE29-4714-BEF9-9D79D664AC76}" type="datetime1">
              <a:rPr lang="fr-FR"/>
              <a:pPr>
                <a:defRPr/>
              </a:pPr>
              <a:t>01/12/2008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INSA Rennes - L'informatique embarqué : Android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CF590-5DDF-4AA7-A5E7-F55FA76605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0F67E-DF70-46E1-AE81-96BA7D26CDA5}" type="datetime1">
              <a:rPr lang="fr-FR"/>
              <a:pPr>
                <a:defRPr/>
              </a:pPr>
              <a:t>01/12/2008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INSA Rennes - L'informatique embarqué : Android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55E58-D97E-461F-A3B6-5110FFD6F67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124D4A-B7E5-4404-BB98-2EE8ECF313FC}" type="datetime1">
              <a:rPr lang="fr-FR"/>
              <a:pPr>
                <a:defRPr/>
              </a:pPr>
              <a:t>01/12/2008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/>
              <a:t>INSA Rennes - L'informatique embarqué : Android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62DEBA-DA1A-4C8C-8526-0C2F2D1BC2C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source.android.com/downloa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E:\DocPersos\Boulot\5INFO - 2008-2009\SFFS - Android\bandea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143625"/>
            <a:ext cx="914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re 1"/>
          <p:cNvSpPr>
            <a:spLocks noGrp="1"/>
          </p:cNvSpPr>
          <p:nvPr>
            <p:ph type="ctrTitle"/>
          </p:nvPr>
        </p:nvSpPr>
        <p:spPr>
          <a:xfrm>
            <a:off x="685800" y="1416050"/>
            <a:ext cx="7772400" cy="1470025"/>
          </a:xfrm>
        </p:spPr>
        <p:txBody>
          <a:bodyPr/>
          <a:lstStyle/>
          <a:p>
            <a:r>
              <a:rPr lang="fr-FR" smtClean="0"/>
              <a:t>Le multimédia embarqué :</a:t>
            </a:r>
            <a:br>
              <a:rPr lang="fr-FR" smtClean="0"/>
            </a:br>
            <a:endParaRPr lang="fr-FR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63" y="3357563"/>
            <a:ext cx="2035175" cy="17526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200" dirty="0" smtClean="0"/>
              <a:t>Laurent Bonnet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200" dirty="0" smtClean="0"/>
              <a:t>Fabien Devos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200" dirty="0" smtClean="0"/>
              <a:t>Manuel Garnier	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200" dirty="0" smtClean="0"/>
              <a:t>Pierre Viau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6072188" y="4143375"/>
            <a:ext cx="3071812" cy="1000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Encadrant :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Marie-Jo </a:t>
            </a:r>
            <a:r>
              <a:rPr lang="fr-FR" sz="2200" dirty="0" err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Pedrono</a:t>
            </a:r>
            <a:endParaRPr lang="fr-FR" sz="2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054" name="Picture 3" descr="E:\DocPersos\Boulot\5INFO - 2008-2009\SFFS - Android\bandeau.png"/>
          <p:cNvPicPr>
            <a:picLocks noChangeAspect="1" noChangeArrowheads="1"/>
          </p:cNvPicPr>
          <p:nvPr/>
        </p:nvPicPr>
        <p:blipFill>
          <a:blip r:embed="rId4"/>
          <a:srcRect t="7811" r="20497"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2" descr="E:\DocPersos\Boulot\5INFO - 2008-2009\SFFS - Android\android-wallpaper5_2560x160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67075" y="2928938"/>
            <a:ext cx="2609850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ous-titre 2"/>
          <p:cNvSpPr txBox="1">
            <a:spLocks/>
          </p:cNvSpPr>
          <p:nvPr/>
        </p:nvSpPr>
        <p:spPr>
          <a:xfrm>
            <a:off x="3035300" y="1000125"/>
            <a:ext cx="3073400" cy="1000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SFFS - 2 décembre 2008</a:t>
            </a:r>
          </a:p>
        </p:txBody>
      </p:sp>
      <p:pic>
        <p:nvPicPr>
          <p:cNvPr id="2057" name="Picture 2" descr="E:\DocPersos\Boulot\5INFO - 2008-2009\SFFS - Android\logo_android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79788" y="2143125"/>
            <a:ext cx="23844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INSA Rennes - Département informatique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solidFill>
                  <a:schemeClr val="bg1"/>
                </a:solidFill>
              </a:rPr>
              <a:t>Exemple : console </a:t>
            </a:r>
            <a:r>
              <a:rPr lang="fr-FR" dirty="0" err="1" smtClean="0">
                <a:solidFill>
                  <a:schemeClr val="bg1"/>
                </a:solidFill>
              </a:rPr>
              <a:t>nintendo</a:t>
            </a:r>
            <a:r>
              <a:rPr lang="fr-FR" dirty="0" smtClean="0">
                <a:solidFill>
                  <a:schemeClr val="bg1"/>
                </a:solidFill>
              </a:rPr>
              <a:t> DS (2/2)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267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6413"/>
            <a:ext cx="8229600" cy="4525962"/>
          </a:xfrm>
        </p:spPr>
        <p:txBody>
          <a:bodyPr/>
          <a:lstStyle/>
          <a:p>
            <a:r>
              <a:rPr lang="fr-FR" smtClean="0"/>
              <a:t>Logiciel</a:t>
            </a:r>
          </a:p>
          <a:p>
            <a:pPr lvl="1"/>
            <a:r>
              <a:rPr lang="fr-FR" smtClean="0"/>
              <a:t>SDK propriétaire de Nintendo, bibliothèques relativement bas niveau</a:t>
            </a:r>
          </a:p>
          <a:p>
            <a:pPr lvl="1"/>
            <a:r>
              <a:rPr lang="fr-FR" smtClean="0"/>
              <a:t>Kit de développement et documentation payante</a:t>
            </a:r>
          </a:p>
          <a:p>
            <a:pPr lvl="1"/>
            <a:r>
              <a:rPr lang="fr-FR" smtClean="0"/>
              <a:t>Langage C ou C++</a:t>
            </a:r>
          </a:p>
          <a:p>
            <a:r>
              <a:rPr lang="fr-FR" smtClean="0"/>
              <a:t>Exemple de contrainte : chargement en Vram</a:t>
            </a:r>
          </a:p>
          <a:p>
            <a:pPr lvl="1"/>
            <a:r>
              <a:rPr lang="fr-FR" smtClean="0"/>
              <a:t>Chargement des données en temps limité (Vblank)</a:t>
            </a:r>
          </a:p>
          <a:p>
            <a:pPr lvl="1"/>
            <a:r>
              <a:rPr lang="fr-FR" smtClean="0"/>
              <a:t>« Vector » trop lent : utilisation d’un tableau</a:t>
            </a:r>
          </a:p>
          <a:p>
            <a:pPr lvl="1"/>
            <a:endParaRPr lang="fr-FR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F44C4-757E-4167-9677-28575092599E}" type="slidenum">
              <a:rPr lang="fr-FR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11270" name="ZoneTexte 5"/>
          <p:cNvSpPr txBox="1">
            <a:spLocks noChangeArrowheads="1"/>
          </p:cNvSpPr>
          <p:nvPr/>
        </p:nvSpPr>
        <p:spPr bwMode="auto">
          <a:xfrm>
            <a:off x="0" y="0"/>
            <a:ext cx="2505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Les systèmes embarqués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Les smartphones (1/5)</a:t>
            </a:r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6413"/>
            <a:ext cx="8229600" cy="4525962"/>
          </a:xfrm>
        </p:spPr>
        <p:txBody>
          <a:bodyPr/>
          <a:lstStyle/>
          <a:p>
            <a:r>
              <a:rPr lang="fr-FR" smtClean="0"/>
              <a:t>Téléphone portable couplé avec un PDA</a:t>
            </a:r>
          </a:p>
          <a:p>
            <a:pPr lvl="1"/>
            <a:r>
              <a:rPr lang="fr-FR" smtClean="0"/>
              <a:t>Agenda, navigation Web, messagerie instantanée, musique, vidéo, GPS…</a:t>
            </a:r>
          </a:p>
          <a:p>
            <a:r>
              <a:rPr lang="fr-FR" smtClean="0"/>
              <a:t>Pour l’entreprise à l’origine</a:t>
            </a:r>
          </a:p>
          <a:p>
            <a:pPr lvl="1"/>
            <a:r>
              <a:rPr lang="fr-FR" smtClean="0"/>
              <a:t>Vers le grand public (iPhone)</a:t>
            </a:r>
          </a:p>
          <a:p>
            <a:r>
              <a:rPr lang="fr-FR" smtClean="0"/>
              <a:t>2005 : 5% des téléphones portables</a:t>
            </a:r>
          </a:p>
          <a:p>
            <a:r>
              <a:rPr lang="fr-FR" smtClean="0"/>
              <a:t>2009 : 25% prévu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9E409B-3124-45E3-8FC1-FBBEDEFA6865}" type="slidenum">
              <a:rPr lang="fr-FR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12294" name="ZoneTexte 7"/>
          <p:cNvSpPr txBox="1">
            <a:spLocks noChangeArrowheads="1"/>
          </p:cNvSpPr>
          <p:nvPr/>
        </p:nvSpPr>
        <p:spPr bwMode="auto">
          <a:xfrm>
            <a:off x="0" y="0"/>
            <a:ext cx="2505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Les systèmes embarqués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Les smartphones (2/5)</a:t>
            </a:r>
          </a:p>
        </p:txBody>
      </p:sp>
      <p:sp>
        <p:nvSpPr>
          <p:cNvPr id="13315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6413"/>
            <a:ext cx="8229600" cy="4525962"/>
          </a:xfrm>
        </p:spPr>
        <p:txBody>
          <a:bodyPr/>
          <a:lstStyle/>
          <a:p>
            <a:r>
              <a:rPr lang="fr-FR" smtClean="0"/>
              <a:t>Le marché des smartphones (2008)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C52357-BC9B-4B85-A533-5702074E432C}" type="slidenum">
              <a:rPr lang="fr-FR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13318" name="ZoneTexte 7"/>
          <p:cNvSpPr txBox="1">
            <a:spLocks noChangeArrowheads="1"/>
          </p:cNvSpPr>
          <p:nvPr/>
        </p:nvSpPr>
        <p:spPr bwMode="auto">
          <a:xfrm>
            <a:off x="0" y="0"/>
            <a:ext cx="2505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Les systèmes embarqués</a:t>
            </a:r>
          </a:p>
        </p:txBody>
      </p:sp>
      <p:graphicFrame>
        <p:nvGraphicFramePr>
          <p:cNvPr id="11" name="Graphique 10"/>
          <p:cNvGraphicFramePr/>
          <p:nvPr/>
        </p:nvGraphicFramePr>
        <p:xfrm>
          <a:off x="1142976" y="2428868"/>
          <a:ext cx="6858048" cy="3171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Les smartphones (3/5)</a:t>
            </a: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6413"/>
            <a:ext cx="8229600" cy="4525962"/>
          </a:xfrm>
        </p:spPr>
        <p:txBody>
          <a:bodyPr/>
          <a:lstStyle/>
          <a:p>
            <a:r>
              <a:rPr lang="fr-FR" smtClean="0"/>
              <a:t>OS dédiés</a:t>
            </a:r>
          </a:p>
          <a:p>
            <a:pPr lvl="1"/>
            <a:r>
              <a:rPr lang="fr-FR" smtClean="0"/>
              <a:t>Nokia &amp; co. : Symbian</a:t>
            </a:r>
          </a:p>
          <a:p>
            <a:pPr lvl="1"/>
            <a:r>
              <a:rPr lang="fr-FR" smtClean="0"/>
              <a:t>Palm : Palm OS</a:t>
            </a:r>
          </a:p>
          <a:p>
            <a:pPr lvl="1"/>
            <a:r>
              <a:rPr lang="fr-FR" smtClean="0"/>
              <a:t>Apple : iPhone OS</a:t>
            </a:r>
          </a:p>
          <a:p>
            <a:r>
              <a:rPr lang="fr-FR" smtClean="0"/>
              <a:t>OS génériques</a:t>
            </a:r>
          </a:p>
          <a:p>
            <a:pPr lvl="1"/>
            <a:r>
              <a:rPr lang="fr-FR" smtClean="0"/>
              <a:t>Microsoft : Windows Mobil </a:t>
            </a:r>
          </a:p>
          <a:p>
            <a:pPr lvl="1"/>
            <a:r>
              <a:rPr lang="fr-FR" smtClean="0"/>
              <a:t>Google : Android</a:t>
            </a:r>
          </a:p>
          <a:p>
            <a:pPr lvl="2"/>
            <a:r>
              <a:rPr lang="fr-FR" smtClean="0"/>
              <a:t>Le seul open source et gratuit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818CF-676B-4B14-9EC4-09B3335487DE}" type="slidenum">
              <a:rPr lang="fr-FR"/>
              <a:pPr>
                <a:defRPr/>
              </a:pPr>
              <a:t>13</a:t>
            </a:fld>
            <a:endParaRPr lang="fr-FR" dirty="0"/>
          </a:p>
        </p:txBody>
      </p:sp>
      <p:pic>
        <p:nvPicPr>
          <p:cNvPr id="14342" name="Picture 2" descr="E:\DocPersos\Boulot\5INFO - 2008-2009\SFFS - Android\ipho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0" y="1857375"/>
            <a:ext cx="1881188" cy="28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3" descr="E:\DocPersos\Boulot\5INFO - 2008-2009\SFFS - Android\windows ce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50" y="3214688"/>
            <a:ext cx="2081213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ZoneTexte 7"/>
          <p:cNvSpPr txBox="1">
            <a:spLocks noChangeArrowheads="1"/>
          </p:cNvSpPr>
          <p:nvPr/>
        </p:nvSpPr>
        <p:spPr bwMode="auto">
          <a:xfrm>
            <a:off x="0" y="0"/>
            <a:ext cx="2505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Les systèmes embarqués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Les smartphones (4/5)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6413"/>
            <a:ext cx="8229600" cy="4525962"/>
          </a:xfrm>
        </p:spPr>
        <p:txBody>
          <a:bodyPr/>
          <a:lstStyle/>
          <a:p>
            <a:r>
              <a:rPr lang="fr-FR" smtClean="0"/>
              <a:t>Le marché des OS pour smartphones (2007)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796FA-C2DC-40D1-84A0-CC4006D2368C}" type="slidenum">
              <a:rPr lang="fr-FR"/>
              <a:pPr>
                <a:defRPr/>
              </a:pPr>
              <a:t>14</a:t>
            </a:fld>
            <a:endParaRPr lang="fr-FR" dirty="0"/>
          </a:p>
        </p:txBody>
      </p:sp>
      <p:sp>
        <p:nvSpPr>
          <p:cNvPr id="15366" name="ZoneTexte 7"/>
          <p:cNvSpPr txBox="1">
            <a:spLocks noChangeArrowheads="1"/>
          </p:cNvSpPr>
          <p:nvPr/>
        </p:nvSpPr>
        <p:spPr bwMode="auto">
          <a:xfrm>
            <a:off x="0" y="0"/>
            <a:ext cx="2505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Les systèmes embarqués</a:t>
            </a:r>
          </a:p>
        </p:txBody>
      </p:sp>
      <p:graphicFrame>
        <p:nvGraphicFramePr>
          <p:cNvPr id="7" name="Graphique 6"/>
          <p:cNvGraphicFramePr/>
          <p:nvPr/>
        </p:nvGraphicFramePr>
        <p:xfrm>
          <a:off x="1357290" y="2857496"/>
          <a:ext cx="6929486" cy="3457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Les smartphones (5/5)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6413"/>
            <a:ext cx="8229600" cy="4525962"/>
          </a:xfrm>
        </p:spPr>
        <p:txBody>
          <a:bodyPr/>
          <a:lstStyle/>
          <a:p>
            <a:r>
              <a:rPr lang="fr-FR" smtClean="0"/>
              <a:t>L’évolution matérielle</a:t>
            </a:r>
          </a:p>
          <a:p>
            <a:pPr lvl="1"/>
            <a:r>
              <a:rPr lang="fr-FR" smtClean="0"/>
              <a:t>Sony Ericsson P800 (2002)</a:t>
            </a:r>
          </a:p>
          <a:p>
            <a:pPr lvl="2"/>
            <a:r>
              <a:rPr lang="fr-FR" smtClean="0"/>
              <a:t>200 Mhz – 12 Mo RAM</a:t>
            </a:r>
          </a:p>
          <a:p>
            <a:pPr lvl="1"/>
            <a:r>
              <a:rPr lang="fr-FR" smtClean="0"/>
              <a:t>Palm Treo 650 (2005)</a:t>
            </a:r>
          </a:p>
          <a:p>
            <a:pPr lvl="2"/>
            <a:r>
              <a:rPr lang="fr-FR" smtClean="0"/>
              <a:t>312 Mhz – 32 Mo RAM</a:t>
            </a:r>
          </a:p>
          <a:p>
            <a:pPr lvl="1"/>
            <a:r>
              <a:rPr lang="fr-FR" smtClean="0"/>
              <a:t>HTC G1 (2008)</a:t>
            </a:r>
          </a:p>
          <a:p>
            <a:pPr lvl="2"/>
            <a:r>
              <a:rPr lang="fr-FR" smtClean="0"/>
              <a:t>528 Mhz – 192 Mo RAM</a:t>
            </a:r>
          </a:p>
          <a:p>
            <a:pPr lvl="2"/>
            <a:r>
              <a:rPr lang="fr-FR" smtClean="0"/>
              <a:t>Le premier sous Android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25BCC-581A-4C70-9E48-97E4C4A6B998}" type="slidenum">
              <a:rPr lang="fr-FR"/>
              <a:pPr>
                <a:defRPr/>
              </a:pPr>
              <a:t>15</a:t>
            </a:fld>
            <a:endParaRPr lang="fr-FR" dirty="0"/>
          </a:p>
        </p:txBody>
      </p:sp>
      <p:pic>
        <p:nvPicPr>
          <p:cNvPr id="16390" name="Picture 2" descr="E:\DocPersos\Boulot\5INFO - 2008-2009\SFFS - Android\g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3" y="3714750"/>
            <a:ext cx="3586162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3" descr="E:\DocPersos\Boulot\5INFO - 2008-2009\SFFS - Android\p80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25" y="1571625"/>
            <a:ext cx="18573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ZoneTexte 7"/>
          <p:cNvSpPr txBox="1">
            <a:spLocks noChangeArrowheads="1"/>
          </p:cNvSpPr>
          <p:nvPr/>
        </p:nvSpPr>
        <p:spPr bwMode="auto">
          <a:xfrm>
            <a:off x="0" y="0"/>
            <a:ext cx="2505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Les systèmes embarqués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E:\DocPersos\Boulot\5INFO - 2008-2009\SFFS - Android\bandea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143625"/>
            <a:ext cx="914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 descr="E:\DocPersos\Boulot\5INFO - 2008-2009\SFFS - Android\bandeau.png"/>
          <p:cNvPicPr>
            <a:picLocks noChangeAspect="1" noChangeArrowheads="1"/>
          </p:cNvPicPr>
          <p:nvPr/>
        </p:nvPicPr>
        <p:blipFill>
          <a:blip r:embed="rId4"/>
          <a:srcRect t="7811" r="20497"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itre 13"/>
          <p:cNvSpPr>
            <a:spLocks noGrp="1"/>
          </p:cNvSpPr>
          <p:nvPr>
            <p:ph type="ctrTitle"/>
          </p:nvPr>
        </p:nvSpPr>
        <p:spPr>
          <a:xfrm>
            <a:off x="685800" y="1643063"/>
            <a:ext cx="7772400" cy="1470025"/>
          </a:xfrm>
        </p:spPr>
        <p:txBody>
          <a:bodyPr/>
          <a:lstStyle/>
          <a:p>
            <a:r>
              <a:rPr lang="fr-FR" smtClean="0"/>
              <a:t>Android</a:t>
            </a:r>
          </a:p>
        </p:txBody>
      </p:sp>
      <p:pic>
        <p:nvPicPr>
          <p:cNvPr id="17413" name="Picture 2" descr="E:\DocPersos\Boulot\5INFO - 2008-2009\SFFS - Android\android-wallpaper6_2560x1600.jpg"/>
          <p:cNvPicPr>
            <a:picLocks noChangeAspect="1" noChangeArrowheads="1"/>
          </p:cNvPicPr>
          <p:nvPr/>
        </p:nvPicPr>
        <p:blipFill>
          <a:blip r:embed="rId5"/>
          <a:srcRect l="22520" t="29254" r="22884" b="32529"/>
          <a:stretch>
            <a:fillRect/>
          </a:stretch>
        </p:blipFill>
        <p:spPr bwMode="auto">
          <a:xfrm>
            <a:off x="1714500" y="3000375"/>
            <a:ext cx="5715000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714500" y="2928938"/>
            <a:ext cx="1714500" cy="264318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500688" y="2928938"/>
            <a:ext cx="1928812" cy="264318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Historique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6413"/>
            <a:ext cx="8229600" cy="4525962"/>
          </a:xfrm>
        </p:spPr>
        <p:txBody>
          <a:bodyPr/>
          <a:lstStyle/>
          <a:p>
            <a:r>
              <a:rPr lang="fr-FR" smtClean="0"/>
              <a:t>2005 : Google rachète la start-up Android Inc.</a:t>
            </a:r>
          </a:p>
          <a:p>
            <a:r>
              <a:rPr lang="fr-FR" smtClean="0"/>
              <a:t>2007 : Open Handset Alliance</a:t>
            </a:r>
          </a:p>
          <a:p>
            <a:pPr lvl="1"/>
            <a:r>
              <a:rPr lang="fr-FR" smtClean="0"/>
              <a:t>Motorola, Samsung, HTC, Intel, Nvidia, TI…</a:t>
            </a:r>
          </a:p>
          <a:p>
            <a:pPr lvl="1"/>
            <a:r>
              <a:rPr lang="fr-FR" smtClean="0"/>
              <a:t>Promouvoir Android, système d’exploitation ouvert</a:t>
            </a:r>
          </a:p>
          <a:p>
            <a:r>
              <a:rPr lang="fr-FR" smtClean="0"/>
              <a:t>Sept. 2008 : SDK 1.0</a:t>
            </a:r>
          </a:p>
          <a:p>
            <a:r>
              <a:rPr lang="fr-FR" smtClean="0"/>
              <a:t>Oct. 2008 : sortie du HTC G1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CD507-A84C-4270-BA0C-54AECBB9E8F7}" type="slidenum">
              <a:rPr lang="fr-FR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18438" name="ZoneTexte 5"/>
          <p:cNvSpPr txBox="1">
            <a:spLocks noChangeArrowheads="1"/>
          </p:cNvSpPr>
          <p:nvPr/>
        </p:nvSpPr>
        <p:spPr bwMode="auto">
          <a:xfrm>
            <a:off x="0" y="0"/>
            <a:ext cx="93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 OS ouvert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6413"/>
            <a:ext cx="8229600" cy="4525962"/>
          </a:xfrm>
        </p:spPr>
        <p:txBody>
          <a:bodyPr/>
          <a:lstStyle/>
          <a:p>
            <a:r>
              <a:rPr lang="fr-FR" smtClean="0"/>
              <a:t>License majoritairement Apache 2.0 </a:t>
            </a:r>
          </a:p>
          <a:p>
            <a:r>
              <a:rPr lang="fr-FR" smtClean="0"/>
              <a:t>Open source </a:t>
            </a:r>
          </a:p>
          <a:p>
            <a:pPr lvl="1">
              <a:buFont typeface="Arial" charset="0"/>
              <a:buNone/>
            </a:pPr>
            <a:r>
              <a:rPr lang="fr-FR" sz="2100" smtClean="0">
                <a:hlinkClick r:id="rId4"/>
              </a:rPr>
              <a:t>http://source.android.com/download</a:t>
            </a:r>
            <a:endParaRPr lang="fr-FR" sz="2100" smtClean="0"/>
          </a:p>
          <a:p>
            <a:r>
              <a:rPr lang="fr-FR" smtClean="0"/>
              <a:t>Forte communauté de développeurs</a:t>
            </a:r>
          </a:p>
          <a:p>
            <a:pPr lvl="1"/>
            <a:r>
              <a:rPr lang="fr-FR" smtClean="0"/>
              <a:t>SDK mis à disposition</a:t>
            </a:r>
          </a:p>
          <a:p>
            <a:pPr lvl="1"/>
            <a:r>
              <a:rPr lang="fr-FR" smtClean="0"/>
              <a:t>Concours d’applications </a:t>
            </a:r>
          </a:p>
          <a:p>
            <a:pPr lvl="2"/>
            <a:r>
              <a:rPr lang="fr-FR" smtClean="0"/>
              <a:t>10 M$ pour 50 gagnants</a:t>
            </a:r>
          </a:p>
          <a:p>
            <a:endParaRPr lang="fr-FR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D9430-7C78-447E-84B4-8B6C80B09BF2}" type="slidenum">
              <a:rPr lang="fr-FR"/>
              <a:pPr>
                <a:defRPr/>
              </a:pPr>
              <a:t>18</a:t>
            </a:fld>
            <a:endParaRPr lang="fr-FR" dirty="0"/>
          </a:p>
        </p:txBody>
      </p:sp>
      <p:pic>
        <p:nvPicPr>
          <p:cNvPr id="19462" name="Picture 2" descr="E:\DocPersos\Boulot\5INFO - 2008-2009\SFFS - Android\mone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38" y="4357688"/>
            <a:ext cx="1576387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ZoneTexte 6"/>
          <p:cNvSpPr txBox="1">
            <a:spLocks noChangeArrowheads="1"/>
          </p:cNvSpPr>
          <p:nvPr/>
        </p:nvSpPr>
        <p:spPr bwMode="auto">
          <a:xfrm>
            <a:off x="0" y="0"/>
            <a:ext cx="93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Architecture (1/8)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95F32-2857-4539-B990-A7311D3C1664}" type="slidenum">
              <a:rPr lang="fr-FR"/>
              <a:pPr>
                <a:defRPr/>
              </a:pPr>
              <a:t>19</a:t>
            </a:fld>
            <a:endParaRPr lang="fr-FR" dirty="0"/>
          </a:p>
        </p:txBody>
      </p:sp>
      <p:pic>
        <p:nvPicPr>
          <p:cNvPr id="20485" name="Espace réservé du contenu 7" descr="archi simplifiés.jpg"/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1571625" y="2143125"/>
            <a:ext cx="5524500" cy="3711575"/>
          </a:xfrm>
        </p:spPr>
      </p:pic>
      <p:sp>
        <p:nvSpPr>
          <p:cNvPr id="20486" name="ZoneTexte 10"/>
          <p:cNvSpPr txBox="1">
            <a:spLocks noChangeArrowheads="1"/>
          </p:cNvSpPr>
          <p:nvPr/>
        </p:nvSpPr>
        <p:spPr bwMode="auto">
          <a:xfrm>
            <a:off x="0" y="0"/>
            <a:ext cx="93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2438" y="1824038"/>
            <a:ext cx="8229600" cy="4525962"/>
          </a:xfrm>
        </p:spPr>
        <p:txBody>
          <a:bodyPr/>
          <a:lstStyle/>
          <a:p>
            <a:r>
              <a:rPr lang="fr-FR" smtClean="0"/>
              <a:t>Systèmes embarqués</a:t>
            </a:r>
          </a:p>
          <a:p>
            <a:pPr lvl="1"/>
            <a:r>
              <a:rPr lang="fr-FR" smtClean="0"/>
              <a:t>Généralités</a:t>
            </a:r>
          </a:p>
          <a:p>
            <a:pPr lvl="1"/>
            <a:r>
              <a:rPr lang="fr-FR" smtClean="0"/>
              <a:t>L’embarqué multimédia</a:t>
            </a:r>
          </a:p>
          <a:p>
            <a:pPr lvl="1"/>
            <a:r>
              <a:rPr lang="fr-FR" smtClean="0"/>
              <a:t>Les smartphones</a:t>
            </a:r>
          </a:p>
          <a:p>
            <a:r>
              <a:rPr lang="fr-FR" smtClean="0"/>
              <a:t>Android</a:t>
            </a:r>
          </a:p>
          <a:p>
            <a:pPr lvl="1"/>
            <a:r>
              <a:rPr lang="fr-FR" smtClean="0"/>
              <a:t>Présentation</a:t>
            </a:r>
          </a:p>
          <a:p>
            <a:pPr lvl="1"/>
            <a:r>
              <a:rPr lang="fr-FR" smtClean="0"/>
              <a:t>Technologies</a:t>
            </a:r>
          </a:p>
          <a:p>
            <a:r>
              <a:rPr lang="fr-FR" smtClean="0"/>
              <a:t>Programmer sous Android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01747-D695-4FEE-8FFD-CAF9E23B30DC}" type="slidenum">
              <a:rPr lang="fr-FR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Architecture (2/8)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AD42F-9A5A-4780-892F-6221FF8595DC}" type="slidenum">
              <a:rPr lang="fr-FR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21509" name="Espace réservé du contenu 5"/>
          <p:cNvSpPr>
            <a:spLocks noGrp="1"/>
          </p:cNvSpPr>
          <p:nvPr>
            <p:ph idx="1"/>
          </p:nvPr>
        </p:nvSpPr>
        <p:spPr>
          <a:xfrm>
            <a:off x="1571625" y="2428875"/>
            <a:ext cx="5500688" cy="3697288"/>
          </a:xfrm>
        </p:spPr>
        <p:txBody>
          <a:bodyPr/>
          <a:lstStyle/>
          <a:p>
            <a:r>
              <a:rPr lang="fr-FR" smtClean="0"/>
              <a:t>Pilotes</a:t>
            </a:r>
          </a:p>
          <a:p>
            <a:pPr lvl="1"/>
            <a:r>
              <a:rPr lang="fr-FR" smtClean="0"/>
              <a:t>Wifi, USB, audio, video, affichage…</a:t>
            </a:r>
          </a:p>
          <a:p>
            <a:r>
              <a:rPr lang="fr-FR" smtClean="0"/>
              <a:t>Gestion de l’alimentation</a:t>
            </a:r>
          </a:p>
        </p:txBody>
      </p:sp>
      <p:pic>
        <p:nvPicPr>
          <p:cNvPr id="21510" name="Espace réservé du contenu 7" descr="archi simplifiés.jpg"/>
          <p:cNvPicPr>
            <a:picLocks noChangeAspect="1"/>
          </p:cNvPicPr>
          <p:nvPr/>
        </p:nvPicPr>
        <p:blipFill>
          <a:blip r:embed="rId4"/>
          <a:srcRect t="78030"/>
          <a:stretch>
            <a:fillRect/>
          </a:stretch>
        </p:blipFill>
        <p:spPr bwMode="auto">
          <a:xfrm>
            <a:off x="1571625" y="5038725"/>
            <a:ext cx="55245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ZoneTexte 9"/>
          <p:cNvSpPr txBox="1">
            <a:spLocks noChangeArrowheads="1"/>
          </p:cNvSpPr>
          <p:nvPr/>
        </p:nvSpPr>
        <p:spPr bwMode="auto">
          <a:xfrm>
            <a:off x="0" y="0"/>
            <a:ext cx="93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Architecture (3/8)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80E0B-D3EA-4AAE-911A-94AA21CD02EF}" type="slidenum">
              <a:rPr lang="fr-FR"/>
              <a:pPr>
                <a:defRPr/>
              </a:pPr>
              <a:t>21</a:t>
            </a:fld>
            <a:endParaRPr lang="fr-FR" dirty="0"/>
          </a:p>
        </p:txBody>
      </p:sp>
      <p:pic>
        <p:nvPicPr>
          <p:cNvPr id="22533" name="Espace réservé du contenu 7" descr="archi simplifiés.jpg"/>
          <p:cNvPicPr>
            <a:picLocks noGrp="1" noChangeAspect="1"/>
          </p:cNvPicPr>
          <p:nvPr>
            <p:ph idx="1"/>
          </p:nvPr>
        </p:nvPicPr>
        <p:blipFill>
          <a:blip r:embed="rId4"/>
          <a:srcRect t="48128" b="24022"/>
          <a:stretch>
            <a:fillRect/>
          </a:stretch>
        </p:blipFill>
        <p:spPr>
          <a:xfrm>
            <a:off x="1571625" y="3929063"/>
            <a:ext cx="5524500" cy="1033462"/>
          </a:xfrm>
        </p:spPr>
      </p:pic>
      <p:sp>
        <p:nvSpPr>
          <p:cNvPr id="22534" name="Espace réservé du contenu 5"/>
          <p:cNvSpPr txBox="1">
            <a:spLocks/>
          </p:cNvSpPr>
          <p:nvPr/>
        </p:nvSpPr>
        <p:spPr bwMode="auto">
          <a:xfrm>
            <a:off x="1571625" y="2071688"/>
            <a:ext cx="6215063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fr-FR" sz="3200">
                <a:latin typeface="Calibri" pitchFamily="34" charset="0"/>
              </a:rPr>
              <a:t>Bibliothèques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fr-FR" sz="2800">
                <a:latin typeface="Calibri" pitchFamily="34" charset="0"/>
              </a:rPr>
              <a:t>OpenGL/ES, SQLite, SSL, Webkit… </a:t>
            </a:r>
          </a:p>
        </p:txBody>
      </p:sp>
      <p:sp>
        <p:nvSpPr>
          <p:cNvPr id="22535" name="ZoneTexte 50"/>
          <p:cNvSpPr txBox="1">
            <a:spLocks noChangeArrowheads="1"/>
          </p:cNvSpPr>
          <p:nvPr/>
        </p:nvSpPr>
        <p:spPr bwMode="auto">
          <a:xfrm>
            <a:off x="0" y="0"/>
            <a:ext cx="93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Android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57813" y="3786188"/>
            <a:ext cx="1857375" cy="928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20" name="Forme 19"/>
          <p:cNvCxnSpPr>
            <a:stCxn id="22534" idx="1"/>
            <a:endCxn id="8" idx="1"/>
          </p:cNvCxnSpPr>
          <p:nvPr/>
        </p:nvCxnSpPr>
        <p:spPr>
          <a:xfrm rot="10800000" flipV="1">
            <a:off x="1571625" y="2892425"/>
            <a:ext cx="1588" cy="1554163"/>
          </a:xfrm>
          <a:prstGeom prst="bentConnector3">
            <a:avLst>
              <a:gd name="adj1" fmla="val 37719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Architecture (4/8)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F4CF4-EAF1-4649-9C10-A55648277007}" type="slidenum">
              <a:rPr lang="fr-FR"/>
              <a:pPr>
                <a:defRPr/>
              </a:pPr>
              <a:t>22</a:t>
            </a:fld>
            <a:endParaRPr lang="fr-FR" dirty="0"/>
          </a:p>
        </p:txBody>
      </p:sp>
      <p:pic>
        <p:nvPicPr>
          <p:cNvPr id="23557" name="Espace réservé du contenu 7" descr="archi simplifiés.jpg"/>
          <p:cNvPicPr>
            <a:picLocks noGrp="1" noChangeAspect="1"/>
          </p:cNvPicPr>
          <p:nvPr>
            <p:ph idx="1"/>
          </p:nvPr>
        </p:nvPicPr>
        <p:blipFill>
          <a:blip r:embed="rId4"/>
          <a:srcRect t="48128" b="24022"/>
          <a:stretch>
            <a:fillRect/>
          </a:stretch>
        </p:blipFill>
        <p:spPr>
          <a:xfrm>
            <a:off x="1571625" y="3929063"/>
            <a:ext cx="5524500" cy="1033462"/>
          </a:xfrm>
        </p:spPr>
      </p:pic>
      <p:sp>
        <p:nvSpPr>
          <p:cNvPr id="23558" name="Espace réservé du contenu 5"/>
          <p:cNvSpPr txBox="1">
            <a:spLocks/>
          </p:cNvSpPr>
          <p:nvPr/>
        </p:nvSpPr>
        <p:spPr bwMode="auto">
          <a:xfrm>
            <a:off x="1571625" y="2286000"/>
            <a:ext cx="5500688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fr-FR" sz="3200">
                <a:latin typeface="Calibri" pitchFamily="34" charset="0"/>
              </a:rPr>
              <a:t>Système d’exécution Android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fr-FR" sz="2800">
                <a:latin typeface="Calibri" pitchFamily="34" charset="0"/>
              </a:rPr>
              <a:t>Bibliothèque principale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fr-FR" sz="2800">
                <a:latin typeface="Calibri" pitchFamily="34" charset="0"/>
              </a:rPr>
              <a:t>Machine virtuelle (Dalvik)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fr-FR" sz="3200">
              <a:latin typeface="Calibri" pitchFamily="34" charset="0"/>
            </a:endParaRPr>
          </a:p>
        </p:txBody>
      </p:sp>
      <p:cxnSp>
        <p:nvCxnSpPr>
          <p:cNvPr id="12" name="Connecteur en angle 11"/>
          <p:cNvCxnSpPr/>
          <p:nvPr/>
        </p:nvCxnSpPr>
        <p:spPr>
          <a:xfrm>
            <a:off x="7143750" y="2928938"/>
            <a:ext cx="23813" cy="1338262"/>
          </a:xfrm>
          <a:prstGeom prst="bentConnector3">
            <a:avLst>
              <a:gd name="adj1" fmla="val 15411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0" name="ZoneTexte 50"/>
          <p:cNvSpPr txBox="1">
            <a:spLocks noChangeArrowheads="1"/>
          </p:cNvSpPr>
          <p:nvPr/>
        </p:nvSpPr>
        <p:spPr bwMode="auto">
          <a:xfrm>
            <a:off x="0" y="0"/>
            <a:ext cx="93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Android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71625" y="3929063"/>
            <a:ext cx="3786188" cy="104775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357813" y="4733925"/>
            <a:ext cx="1738312" cy="23812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Architecture (5/8)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0777A-C182-4FAE-BF7A-B901A21F0833}" type="slidenum">
              <a:rPr lang="fr-FR"/>
              <a:pPr>
                <a:defRPr/>
              </a:pPr>
              <a:t>23</a:t>
            </a:fld>
            <a:endParaRPr lang="fr-FR" dirty="0"/>
          </a:p>
        </p:txBody>
      </p:sp>
      <p:pic>
        <p:nvPicPr>
          <p:cNvPr id="24581" name="Espace réservé du contenu 7" descr="archi simplifiés.jpg"/>
          <p:cNvPicPr>
            <a:picLocks noGrp="1" noChangeAspect="1"/>
          </p:cNvPicPr>
          <p:nvPr>
            <p:ph idx="1"/>
          </p:nvPr>
        </p:nvPicPr>
        <p:blipFill>
          <a:blip r:embed="rId4"/>
          <a:srcRect t="23102" b="53796"/>
          <a:stretch>
            <a:fillRect/>
          </a:stretch>
        </p:blipFill>
        <p:spPr>
          <a:xfrm>
            <a:off x="1571625" y="3000375"/>
            <a:ext cx="5524500" cy="857250"/>
          </a:xfrm>
        </p:spPr>
      </p:pic>
      <p:sp>
        <p:nvSpPr>
          <p:cNvPr id="6" name="Espace réservé du contenu 5"/>
          <p:cNvSpPr txBox="1">
            <a:spLocks/>
          </p:cNvSpPr>
          <p:nvPr/>
        </p:nvSpPr>
        <p:spPr>
          <a:xfrm>
            <a:off x="1571625" y="3929063"/>
            <a:ext cx="5500688" cy="164306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3200" dirty="0">
                <a:latin typeface="+mn-lt"/>
                <a:cs typeface="+mn-cs"/>
              </a:rPr>
              <a:t>Gestionnaires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sz="2800" dirty="0">
                <a:latin typeface="+mn-lt"/>
                <a:cs typeface="+mn-cs"/>
              </a:rPr>
              <a:t>Fenêtres, ressources, téléphonie, contenu, localisation…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fr-FR" sz="3200" dirty="0">
              <a:latin typeface="+mn-lt"/>
              <a:cs typeface="+mn-cs"/>
            </a:endParaRPr>
          </a:p>
        </p:txBody>
      </p:sp>
      <p:sp>
        <p:nvSpPr>
          <p:cNvPr id="24583" name="ZoneTexte 6"/>
          <p:cNvSpPr txBox="1">
            <a:spLocks noChangeArrowheads="1"/>
          </p:cNvSpPr>
          <p:nvPr/>
        </p:nvSpPr>
        <p:spPr bwMode="auto">
          <a:xfrm>
            <a:off x="0" y="0"/>
            <a:ext cx="93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Architecture (6/8)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55443-407B-4D00-904F-A6802C8F6255}" type="slidenum">
              <a:rPr lang="fr-FR"/>
              <a:pPr>
                <a:defRPr/>
              </a:pPr>
              <a:t>24</a:t>
            </a:fld>
            <a:endParaRPr lang="fr-FR" dirty="0"/>
          </a:p>
        </p:txBody>
      </p:sp>
      <p:pic>
        <p:nvPicPr>
          <p:cNvPr id="25605" name="Espace réservé du contenu 7" descr="archi simplifiés.jpg"/>
          <p:cNvPicPr>
            <a:picLocks noGrp="1" noChangeAspect="1"/>
          </p:cNvPicPr>
          <p:nvPr>
            <p:ph idx="1"/>
          </p:nvPr>
        </p:nvPicPr>
        <p:blipFill>
          <a:blip r:embed="rId4"/>
          <a:srcRect b="76898"/>
          <a:stretch>
            <a:fillRect/>
          </a:stretch>
        </p:blipFill>
        <p:spPr>
          <a:xfrm>
            <a:off x="1571625" y="2143125"/>
            <a:ext cx="5524500" cy="857250"/>
          </a:xfrm>
        </p:spPr>
      </p:pic>
      <p:sp>
        <p:nvSpPr>
          <p:cNvPr id="25606" name="Espace réservé du contenu 5"/>
          <p:cNvSpPr txBox="1">
            <a:spLocks/>
          </p:cNvSpPr>
          <p:nvPr/>
        </p:nvSpPr>
        <p:spPr bwMode="auto">
          <a:xfrm>
            <a:off x="1571625" y="3000375"/>
            <a:ext cx="5500688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fr-FR" sz="3200">
                <a:latin typeface="Calibri" pitchFamily="34" charset="0"/>
              </a:rPr>
              <a:t>Pour l’utilisateur final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fr-FR" sz="2800">
                <a:latin typeface="Calibri" pitchFamily="34" charset="0"/>
              </a:rPr>
              <a:t>Agenda, navigateur web, communication, lecteur multimédia…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fr-FR" sz="3200">
              <a:latin typeface="Calibri" pitchFamily="34" charset="0"/>
            </a:endParaRPr>
          </a:p>
        </p:txBody>
      </p:sp>
      <p:sp>
        <p:nvSpPr>
          <p:cNvPr id="25607" name="ZoneTexte 6"/>
          <p:cNvSpPr txBox="1">
            <a:spLocks noChangeArrowheads="1"/>
          </p:cNvSpPr>
          <p:nvPr/>
        </p:nvSpPr>
        <p:spPr bwMode="auto">
          <a:xfrm>
            <a:off x="0" y="0"/>
            <a:ext cx="93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Architecture (7/8)</a:t>
            </a:r>
          </a:p>
        </p:txBody>
      </p:sp>
      <p:sp>
        <p:nvSpPr>
          <p:cNvPr id="26627" name="Espace réservé du contenu 17"/>
          <p:cNvSpPr>
            <a:spLocks noGrp="1"/>
          </p:cNvSpPr>
          <p:nvPr>
            <p:ph idx="1"/>
          </p:nvPr>
        </p:nvSpPr>
        <p:spPr>
          <a:xfrm>
            <a:off x="428625" y="1857375"/>
            <a:ext cx="8229600" cy="4525963"/>
          </a:xfrm>
        </p:spPr>
        <p:txBody>
          <a:bodyPr/>
          <a:lstStyle/>
          <a:p>
            <a:r>
              <a:rPr lang="fr-FR" dirty="0" smtClean="0"/>
              <a:t>Machine virtuelle </a:t>
            </a:r>
            <a:r>
              <a:rPr lang="fr-FR" dirty="0" err="1" smtClean="0"/>
              <a:t>Dalvik</a:t>
            </a:r>
            <a:endParaRPr lang="fr-FR" dirty="0" smtClean="0"/>
          </a:p>
          <a:p>
            <a:pPr lvl="1"/>
            <a:r>
              <a:rPr lang="fr-FR" dirty="0" smtClean="0"/>
              <a:t>Pour exécuter du code java</a:t>
            </a:r>
          </a:p>
          <a:p>
            <a:pPr lvl="1"/>
            <a:r>
              <a:rPr lang="fr-FR" dirty="0" smtClean="0"/>
              <a:t>Réduite pour libérer de l’espace en mémoire</a:t>
            </a:r>
          </a:p>
          <a:p>
            <a:pPr lvl="1"/>
            <a:r>
              <a:rPr lang="fr-FR" dirty="0" smtClean="0"/>
              <a:t>Optimisée pour demander moins de ressource</a:t>
            </a:r>
          </a:p>
          <a:p>
            <a:pPr lvl="1"/>
            <a:r>
              <a:rPr lang="fr-FR" dirty="0" smtClean="0"/>
              <a:t>Pas de compilateur </a:t>
            </a:r>
            <a:r>
              <a:rPr lang="fr-FR" i="1" dirty="0" err="1" smtClean="0"/>
              <a:t>just</a:t>
            </a:r>
            <a:r>
              <a:rPr lang="fr-FR" i="1" dirty="0" smtClean="0"/>
              <a:t>-</a:t>
            </a:r>
            <a:r>
              <a:rPr lang="fr-FR" i="1" dirty="0" err="1" smtClean="0"/>
              <a:t>in-time</a:t>
            </a:r>
            <a:endParaRPr lang="fr-FR" i="1" dirty="0" smtClean="0"/>
          </a:p>
          <a:p>
            <a:pPr lvl="1"/>
            <a:r>
              <a:rPr lang="fr-FR" dirty="0" smtClean="0"/>
              <a:t>Plusieurs </a:t>
            </a:r>
            <a:r>
              <a:rPr lang="fr-FR" dirty="0" smtClean="0"/>
              <a:t>instances </a:t>
            </a:r>
            <a:r>
              <a:rPr lang="fr-FR" dirty="0" smtClean="0"/>
              <a:t>de VM à la fois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Le multimédia embarqué : 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D3F09-A0AD-4491-9514-099708061BF8}" type="slidenum">
              <a:rPr lang="fr-FR"/>
              <a:pPr>
                <a:defRPr/>
              </a:pPr>
              <a:t>25</a:t>
            </a:fld>
            <a:endParaRPr lang="fr-FR" dirty="0"/>
          </a:p>
        </p:txBody>
      </p:sp>
      <p:sp>
        <p:nvSpPr>
          <p:cNvPr id="26630" name="ZoneTexte 50"/>
          <p:cNvSpPr txBox="1">
            <a:spLocks noChangeArrowheads="1"/>
          </p:cNvSpPr>
          <p:nvPr/>
        </p:nvSpPr>
        <p:spPr bwMode="auto">
          <a:xfrm>
            <a:off x="0" y="0"/>
            <a:ext cx="93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Architecture (8/8)</a:t>
            </a:r>
          </a:p>
        </p:txBody>
      </p:sp>
      <p:sp>
        <p:nvSpPr>
          <p:cNvPr id="18" name="Espace réservé du contenu 17"/>
          <p:cNvSpPr>
            <a:spLocks noGrp="1"/>
          </p:cNvSpPr>
          <p:nvPr>
            <p:ph idx="1"/>
          </p:nvPr>
        </p:nvSpPr>
        <p:spPr>
          <a:xfrm>
            <a:off x="428625" y="1857375"/>
            <a:ext cx="8229600" cy="4525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800" dirty="0" smtClean="0"/>
              <a:t>Machine virtuelle </a:t>
            </a:r>
            <a:r>
              <a:rPr lang="fr-FR" sz="2800" dirty="0" err="1" smtClean="0"/>
              <a:t>Dalvik</a:t>
            </a:r>
            <a:r>
              <a:rPr lang="fr-FR" sz="2800" dirty="0" smtClean="0"/>
              <a:t> </a:t>
            </a:r>
            <a:r>
              <a:rPr lang="fr-FR" sz="2800" i="1" dirty="0" smtClean="0"/>
              <a:t>vs</a:t>
            </a:r>
            <a:r>
              <a:rPr lang="fr-FR" sz="2800" dirty="0" smtClean="0"/>
              <a:t> machine virtuelle java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Permet à Google d’utiliser java standard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…mais sans la VM </a:t>
            </a:r>
            <a:r>
              <a:rPr lang="fr-FR" i="1" dirty="0" smtClean="0"/>
              <a:t>mobile </a:t>
            </a:r>
            <a:r>
              <a:rPr lang="fr-FR" i="1" dirty="0" err="1" smtClean="0"/>
              <a:t>edition</a:t>
            </a:r>
            <a:r>
              <a:rPr lang="fr-FR" dirty="0" smtClean="0"/>
              <a:t> de Sun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z="28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1D814F-0890-4D38-827F-7A5325EB8B20}" type="slidenum">
              <a:rPr lang="fr-FR"/>
              <a:pPr>
                <a:defRPr/>
              </a:pPr>
              <a:t>26</a:t>
            </a:fld>
            <a:endParaRPr lang="fr-FR" dirty="0"/>
          </a:p>
        </p:txBody>
      </p:sp>
      <p:sp>
        <p:nvSpPr>
          <p:cNvPr id="27654" name="ZoneTexte 50"/>
          <p:cNvSpPr txBox="1">
            <a:spLocks noChangeArrowheads="1"/>
          </p:cNvSpPr>
          <p:nvPr/>
        </p:nvSpPr>
        <p:spPr bwMode="auto">
          <a:xfrm>
            <a:off x="0" y="0"/>
            <a:ext cx="93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Android</a:t>
            </a:r>
          </a:p>
        </p:txBody>
      </p:sp>
      <p:pic>
        <p:nvPicPr>
          <p:cNvPr id="27655" name="Picture 4" descr="E:\DocPersos\Boulot\5INFO - 2008-2009\SFFS - Android\dalvik VS Androi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813" y="2357438"/>
            <a:ext cx="60483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E:\DocPersos\Boulot\5INFO - 2008-2009\SFFS - Android\background.png"/>
          <p:cNvPicPr>
            <a:picLocks noChangeAspect="1" noChangeArrowheads="1"/>
          </p:cNvPicPr>
          <p:nvPr/>
        </p:nvPicPr>
        <p:blipFill>
          <a:blip r:embed="rId4"/>
          <a:srcRect b="8682"/>
          <a:stretch>
            <a:fillRect/>
          </a:stretch>
        </p:blipFill>
        <p:spPr bwMode="auto">
          <a:xfrm>
            <a:off x="214313" y="1785938"/>
            <a:ext cx="73310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Exemples d’application (1/3)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F2683-F2D6-44CA-81D9-A8D5614F0DEA}" type="slidenum">
              <a:rPr lang="fr-FR"/>
              <a:pPr>
                <a:defRPr/>
              </a:pPr>
              <a:t>27</a:t>
            </a:fld>
            <a:endParaRPr lang="fr-FR" dirty="0"/>
          </a:p>
        </p:txBody>
      </p:sp>
      <p:pic>
        <p:nvPicPr>
          <p:cNvPr id="28678" name="Image 8" descr="snippet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50" y="3357563"/>
            <a:ext cx="2071688" cy="30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Image 9" descr="snippet3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9250" y="3357563"/>
            <a:ext cx="2047875" cy="30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ZoneTexte 11"/>
          <p:cNvSpPr txBox="1">
            <a:spLocks noChangeArrowheads="1"/>
          </p:cNvSpPr>
          <p:nvPr/>
        </p:nvSpPr>
        <p:spPr bwMode="auto">
          <a:xfrm>
            <a:off x="0" y="0"/>
            <a:ext cx="93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Exemples d’application (2/3)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26BDC-BAEB-4E9D-8353-250F0FABD164}" type="slidenum">
              <a:rPr lang="fr-FR"/>
              <a:pPr>
                <a:defRPr/>
              </a:pPr>
              <a:t>28</a:t>
            </a:fld>
            <a:endParaRPr lang="fr-FR" dirty="0"/>
          </a:p>
        </p:txBody>
      </p:sp>
      <p:pic>
        <p:nvPicPr>
          <p:cNvPr id="29701" name="Image 7" descr="local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3" y="3429000"/>
            <a:ext cx="20637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Image 10" descr="local2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38" y="2786063"/>
            <a:ext cx="2111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Image 11" descr="local3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9250" y="2071688"/>
            <a:ext cx="2071688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ZoneTexte 14"/>
          <p:cNvSpPr txBox="1">
            <a:spLocks noChangeArrowheads="1"/>
          </p:cNvSpPr>
          <p:nvPr/>
        </p:nvSpPr>
        <p:spPr bwMode="auto">
          <a:xfrm>
            <a:off x="0" y="0"/>
            <a:ext cx="93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Android</a:t>
            </a:r>
          </a:p>
        </p:txBody>
      </p:sp>
      <p:pic>
        <p:nvPicPr>
          <p:cNvPr id="29705" name="Picture 3" descr="E:\DocPersos\Boulot\5INFO - 2008-2009\SFFS - Android\locale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50" y="1785938"/>
            <a:ext cx="3786188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Exemples d’application (3/3)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DE756-11C0-49C3-9147-35E03EC1F228}" type="slidenum">
              <a:rPr lang="fr-FR"/>
              <a:pPr>
                <a:defRPr/>
              </a:pPr>
              <a:t>29</a:t>
            </a:fld>
            <a:endParaRPr lang="fr-FR" dirty="0"/>
          </a:p>
        </p:txBody>
      </p:sp>
      <p:sp>
        <p:nvSpPr>
          <p:cNvPr id="30725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64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endParaRPr lang="fr-FR" smtClean="0"/>
          </a:p>
          <a:p>
            <a:endParaRPr lang="fr-FR" smtClean="0"/>
          </a:p>
        </p:txBody>
      </p:sp>
      <p:pic>
        <p:nvPicPr>
          <p:cNvPr id="30726" name="Picture 2" descr="E:\DocPersos\Boulot\5INFO - 2008-2009\SFFS - Android\enkin.jpg"/>
          <p:cNvPicPr>
            <a:picLocks noChangeAspect="1" noChangeArrowheads="1"/>
          </p:cNvPicPr>
          <p:nvPr/>
        </p:nvPicPr>
        <p:blipFill>
          <a:blip r:embed="rId4"/>
          <a:srcRect l="1093"/>
          <a:stretch>
            <a:fillRect/>
          </a:stretch>
        </p:blipFill>
        <p:spPr bwMode="auto">
          <a:xfrm>
            <a:off x="1000125" y="2500313"/>
            <a:ext cx="647065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ZoneTexte 9"/>
          <p:cNvSpPr txBox="1">
            <a:spLocks noChangeArrowheads="1"/>
          </p:cNvSpPr>
          <p:nvPr/>
        </p:nvSpPr>
        <p:spPr bwMode="auto">
          <a:xfrm>
            <a:off x="0" y="0"/>
            <a:ext cx="93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Android</a:t>
            </a:r>
          </a:p>
        </p:txBody>
      </p:sp>
      <p:pic>
        <p:nvPicPr>
          <p:cNvPr id="30728" name="Picture 2" descr="E:\DocPersos\Boulot\5INFO - 2008-2009\SFFS - Android\enki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3" y="1643063"/>
            <a:ext cx="2268537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E:\DocPersos\Boulot\5INFO - 2008-2009\SFFS - Android\bandea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143625"/>
            <a:ext cx="914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E:\DocPersos\Boulot\5INFO - 2008-2009\SFFS - Android\bandeau.png"/>
          <p:cNvPicPr>
            <a:picLocks noChangeAspect="1" noChangeArrowheads="1"/>
          </p:cNvPicPr>
          <p:nvPr/>
        </p:nvPicPr>
        <p:blipFill>
          <a:blip r:embed="rId4"/>
          <a:srcRect t="7811" r="20497"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itre 13"/>
          <p:cNvSpPr>
            <a:spLocks noGrp="1"/>
          </p:cNvSpPr>
          <p:nvPr>
            <p:ph type="ctrTitle"/>
          </p:nvPr>
        </p:nvSpPr>
        <p:spPr>
          <a:xfrm>
            <a:off x="685800" y="1643063"/>
            <a:ext cx="7772400" cy="1470025"/>
          </a:xfrm>
        </p:spPr>
        <p:txBody>
          <a:bodyPr/>
          <a:lstStyle/>
          <a:p>
            <a:r>
              <a:rPr lang="fr-FR" smtClean="0"/>
              <a:t>Les systèmes embarqués</a:t>
            </a:r>
          </a:p>
        </p:txBody>
      </p:sp>
      <p:pic>
        <p:nvPicPr>
          <p:cNvPr id="4101" name="Picture 2" descr="E:\DocPersos\Boulot\5INFO - 2008-2009\SFFS - Android\android-wallpaper6_2560x1600.jpg"/>
          <p:cNvPicPr>
            <a:picLocks noChangeAspect="1" noChangeArrowheads="1"/>
          </p:cNvPicPr>
          <p:nvPr/>
        </p:nvPicPr>
        <p:blipFill>
          <a:blip r:embed="rId5"/>
          <a:srcRect l="22520" t="29254" r="22884" b="32529"/>
          <a:stretch>
            <a:fillRect/>
          </a:stretch>
        </p:blipFill>
        <p:spPr bwMode="auto">
          <a:xfrm>
            <a:off x="1714500" y="3000375"/>
            <a:ext cx="5715000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3643313" y="2928938"/>
            <a:ext cx="4071937" cy="264318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Le côté obscur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4CBE11-2A36-4675-B0A5-4D49E93F1C12}" type="slidenum">
              <a:rPr lang="fr-FR"/>
              <a:pPr>
                <a:defRPr/>
              </a:pPr>
              <a:t>30</a:t>
            </a:fld>
            <a:endParaRPr lang="fr-FR" dirty="0"/>
          </a:p>
        </p:txBody>
      </p:sp>
      <p:sp>
        <p:nvSpPr>
          <p:cNvPr id="31749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6413"/>
            <a:ext cx="8229600" cy="4525962"/>
          </a:xfrm>
        </p:spPr>
        <p:txBody>
          <a:bodyPr/>
          <a:lstStyle/>
          <a:p>
            <a:r>
              <a:rPr lang="fr-FR" smtClean="0"/>
              <a:t>Un autre tentacule pour la pieuvre Google ?</a:t>
            </a:r>
          </a:p>
          <a:p>
            <a:endParaRPr lang="fr-FR" smtClean="0"/>
          </a:p>
        </p:txBody>
      </p:sp>
      <p:pic>
        <p:nvPicPr>
          <p:cNvPr id="31750" name="Picture 2" descr="E:\DocPersos\Boulot\5INFO - 2008-2009\SFFS - Android\google_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50" y="2500313"/>
            <a:ext cx="1714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3" descr="E:\DocPersos\Boulot\5INFO - 2008-2009\SFFS - Android\pieuvr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9688" y="2643188"/>
            <a:ext cx="3984625" cy="384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ZoneTexte 9"/>
          <p:cNvSpPr txBox="1">
            <a:spLocks noChangeArrowheads="1"/>
          </p:cNvSpPr>
          <p:nvPr/>
        </p:nvSpPr>
        <p:spPr bwMode="auto">
          <a:xfrm>
            <a:off x="0" y="0"/>
            <a:ext cx="93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 descr="E:\DocPersos\Boulot\5INFO - 2008-2009\SFFS - Android\bandea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143625"/>
            <a:ext cx="914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 descr="E:\DocPersos\Boulot\5INFO - 2008-2009\SFFS - Android\bandeau.png"/>
          <p:cNvPicPr>
            <a:picLocks noChangeAspect="1" noChangeArrowheads="1"/>
          </p:cNvPicPr>
          <p:nvPr/>
        </p:nvPicPr>
        <p:blipFill>
          <a:blip r:embed="rId4"/>
          <a:srcRect t="7811" r="20497"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Titre 13"/>
          <p:cNvSpPr>
            <a:spLocks noGrp="1"/>
          </p:cNvSpPr>
          <p:nvPr>
            <p:ph type="ctrTitle"/>
          </p:nvPr>
        </p:nvSpPr>
        <p:spPr>
          <a:xfrm>
            <a:off x="685800" y="1643063"/>
            <a:ext cx="7772400" cy="1470025"/>
          </a:xfrm>
        </p:spPr>
        <p:txBody>
          <a:bodyPr/>
          <a:lstStyle/>
          <a:p>
            <a:r>
              <a:rPr lang="fr-FR" smtClean="0"/>
              <a:t>Programmer sous Android</a:t>
            </a:r>
          </a:p>
        </p:txBody>
      </p:sp>
      <p:pic>
        <p:nvPicPr>
          <p:cNvPr id="32773" name="Picture 2" descr="E:\DocPersos\Boulot\5INFO - 2008-2009\SFFS - Android\android-wallpaper6_2560x1600.jpg"/>
          <p:cNvPicPr>
            <a:picLocks noChangeAspect="1" noChangeArrowheads="1"/>
          </p:cNvPicPr>
          <p:nvPr/>
        </p:nvPicPr>
        <p:blipFill>
          <a:blip r:embed="rId5"/>
          <a:srcRect l="22520" t="29254" r="22884" b="32529"/>
          <a:stretch>
            <a:fillRect/>
          </a:stretch>
        </p:blipFill>
        <p:spPr bwMode="auto">
          <a:xfrm>
            <a:off x="1714500" y="3000375"/>
            <a:ext cx="5715000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214438" y="2928938"/>
            <a:ext cx="4143375" cy="264318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Moyens techniques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9171AF-2E9C-44FE-A2B0-86C765322A64}" type="slidenum">
              <a:rPr lang="fr-FR"/>
              <a:pPr>
                <a:defRPr/>
              </a:pPr>
              <a:t>32</a:t>
            </a:fld>
            <a:endParaRPr lang="fr-FR" dirty="0"/>
          </a:p>
        </p:txBody>
      </p:sp>
      <p:sp>
        <p:nvSpPr>
          <p:cNvPr id="33797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6413"/>
            <a:ext cx="8229600" cy="4525962"/>
          </a:xfrm>
        </p:spPr>
        <p:txBody>
          <a:bodyPr/>
          <a:lstStyle/>
          <a:p>
            <a:r>
              <a:rPr lang="fr-FR" dirty="0" smtClean="0"/>
              <a:t>Technologies</a:t>
            </a:r>
          </a:p>
          <a:p>
            <a:pPr lvl="1"/>
            <a:r>
              <a:rPr lang="fr-FR" dirty="0" smtClean="0"/>
              <a:t>Java restreint (</a:t>
            </a:r>
            <a:r>
              <a:rPr lang="fr-FR" dirty="0" err="1" smtClean="0"/>
              <a:t>java.util</a:t>
            </a:r>
            <a:r>
              <a:rPr lang="fr-FR" dirty="0" smtClean="0"/>
              <a:t>, .</a:t>
            </a:r>
            <a:r>
              <a:rPr lang="fr-FR" dirty="0" err="1" smtClean="0"/>
              <a:t>lang</a:t>
            </a:r>
            <a:r>
              <a:rPr lang="fr-FR" dirty="0" smtClean="0"/>
              <a:t>, .</a:t>
            </a:r>
            <a:r>
              <a:rPr lang="fr-FR" dirty="0" err="1" smtClean="0"/>
              <a:t>security</a:t>
            </a:r>
            <a:r>
              <a:rPr lang="fr-FR" dirty="0" smtClean="0"/>
              <a:t>…)</a:t>
            </a:r>
            <a:endParaRPr lang="fr-FR" dirty="0" smtClean="0"/>
          </a:p>
          <a:p>
            <a:pPr lvl="1"/>
            <a:r>
              <a:rPr lang="fr-FR" dirty="0" smtClean="0"/>
              <a:t>XML pour l’interface graphique</a:t>
            </a:r>
          </a:p>
          <a:p>
            <a:pPr lvl="1"/>
            <a:r>
              <a:rPr lang="fr-FR" dirty="0" smtClean="0"/>
              <a:t>Bibliothèques (base de données, 3D…)</a:t>
            </a:r>
          </a:p>
          <a:p>
            <a:r>
              <a:rPr lang="fr-FR" dirty="0" smtClean="0"/>
              <a:t>SDK</a:t>
            </a:r>
          </a:p>
          <a:p>
            <a:pPr lvl="1"/>
            <a:r>
              <a:rPr lang="fr-FR" dirty="0" smtClean="0"/>
              <a:t>Plug-in pour Eclipse</a:t>
            </a:r>
          </a:p>
          <a:p>
            <a:pPr lvl="1"/>
            <a:r>
              <a:rPr lang="fr-FR" dirty="0" smtClean="0"/>
              <a:t>Outils de </a:t>
            </a:r>
            <a:r>
              <a:rPr lang="fr-FR" dirty="0" err="1" smtClean="0"/>
              <a:t>debug</a:t>
            </a:r>
            <a:endParaRPr lang="fr-FR" dirty="0" smtClean="0"/>
          </a:p>
          <a:p>
            <a:pPr lvl="1"/>
            <a:r>
              <a:rPr lang="fr-FR" dirty="0" smtClean="0"/>
              <a:t>Emulateur complet (Internet, carte SD, </a:t>
            </a:r>
            <a:r>
              <a:rPr lang="fr-FR" dirty="0" smtClean="0"/>
              <a:t>GPS…)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33798" name="ZoneTexte 6"/>
          <p:cNvSpPr txBox="1">
            <a:spLocks noChangeArrowheads="1"/>
          </p:cNvSpPr>
          <p:nvPr/>
        </p:nvSpPr>
        <p:spPr bwMode="auto">
          <a:xfrm>
            <a:off x="0" y="0"/>
            <a:ext cx="2640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Programmer sous 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Une application Android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C3F54D-679D-49C2-8A7F-7661B8E94021}" type="slidenum">
              <a:rPr lang="fr-FR"/>
              <a:pPr>
                <a:defRPr/>
              </a:pPr>
              <a:t>33</a:t>
            </a:fld>
            <a:endParaRPr lang="fr-FR" dirty="0"/>
          </a:p>
        </p:txBody>
      </p:sp>
      <p:sp>
        <p:nvSpPr>
          <p:cNvPr id="34821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6413"/>
            <a:ext cx="8229600" cy="4525962"/>
          </a:xfrm>
        </p:spPr>
        <p:txBody>
          <a:bodyPr/>
          <a:lstStyle/>
          <a:p>
            <a:r>
              <a:rPr lang="fr-FR" dirty="0" smtClean="0"/>
              <a:t>Architecture d’un projet 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/>
              <a:t>Java</a:t>
            </a:r>
          </a:p>
          <a:p>
            <a:pPr lvl="2"/>
            <a:r>
              <a:rPr lang="fr-FR" dirty="0" smtClean="0"/>
              <a:t>Code </a:t>
            </a:r>
            <a:r>
              <a:rPr lang="fr-FR" dirty="0" smtClean="0"/>
              <a:t>de l’utilisateur</a:t>
            </a:r>
            <a:endParaRPr lang="fr-FR" dirty="0" smtClean="0"/>
          </a:p>
          <a:p>
            <a:pPr lvl="2"/>
            <a:r>
              <a:rPr lang="fr-FR" dirty="0" smtClean="0"/>
              <a:t>Fichier </a:t>
            </a:r>
            <a:r>
              <a:rPr lang="fr-FR" dirty="0" smtClean="0"/>
              <a:t>R.java </a:t>
            </a:r>
            <a:r>
              <a:rPr lang="fr-FR" dirty="0" smtClean="0"/>
              <a:t>(</a:t>
            </a:r>
            <a:r>
              <a:rPr lang="fr-FR" dirty="0" smtClean="0"/>
              <a:t>ressources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XML</a:t>
            </a:r>
          </a:p>
          <a:p>
            <a:pPr lvl="2"/>
            <a:r>
              <a:rPr lang="fr-FR" dirty="0" smtClean="0"/>
              <a:t>Description de </a:t>
            </a:r>
            <a:r>
              <a:rPr lang="fr-FR" dirty="0" smtClean="0"/>
              <a:t>l’interface</a:t>
            </a:r>
          </a:p>
          <a:p>
            <a:pPr lvl="2"/>
            <a:r>
              <a:rPr lang="fr-FR" dirty="0" smtClean="0"/>
              <a:t>Description de styles</a:t>
            </a:r>
            <a:endParaRPr lang="fr-FR" dirty="0" smtClean="0"/>
          </a:p>
          <a:p>
            <a:pPr lvl="2"/>
            <a:endParaRPr lang="fr-FR" dirty="0" smtClean="0"/>
          </a:p>
        </p:txBody>
      </p:sp>
      <p:sp>
        <p:nvSpPr>
          <p:cNvPr id="34822" name="ZoneTexte 5"/>
          <p:cNvSpPr txBox="1">
            <a:spLocks noChangeArrowheads="1"/>
          </p:cNvSpPr>
          <p:nvPr/>
        </p:nvSpPr>
        <p:spPr bwMode="auto">
          <a:xfrm>
            <a:off x="0" y="0"/>
            <a:ext cx="2640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Programmer sous Android</a:t>
            </a:r>
          </a:p>
        </p:txBody>
      </p:sp>
      <p:pic>
        <p:nvPicPr>
          <p:cNvPr id="34823" name="Picture 7" descr="H:\Mes Documents\Ca Bosse\5info\Android\svn\media TP\tree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2357430"/>
            <a:ext cx="2324100" cy="4067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Activity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A1AD7-E7A5-468E-9EE4-0026196141F2}" type="slidenum">
              <a:rPr lang="fr-FR"/>
              <a:pPr>
                <a:defRPr/>
              </a:pPr>
              <a:t>34</a:t>
            </a:fld>
            <a:endParaRPr lang="fr-FR" dirty="0"/>
          </a:p>
        </p:txBody>
      </p:sp>
      <p:sp>
        <p:nvSpPr>
          <p:cNvPr id="35845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6413"/>
            <a:ext cx="8229600" cy="4525962"/>
          </a:xfrm>
        </p:spPr>
        <p:txBody>
          <a:bodyPr/>
          <a:lstStyle/>
          <a:p>
            <a:r>
              <a:rPr lang="fr-FR" dirty="0" smtClean="0"/>
              <a:t>Une </a:t>
            </a:r>
            <a:r>
              <a:rPr lang="fr-FR" i="1" dirty="0" smtClean="0"/>
              <a:t>chose </a:t>
            </a:r>
            <a:r>
              <a:rPr lang="fr-FR" dirty="0" smtClean="0"/>
              <a:t>unique et précise que peut faire l’utilisateur</a:t>
            </a:r>
          </a:p>
          <a:p>
            <a:pPr lvl="1"/>
            <a:r>
              <a:rPr lang="fr-FR" dirty="0" smtClean="0"/>
              <a:t>Affichage d’un élément graphique (fenêtre, fenêtre flottante)</a:t>
            </a:r>
          </a:p>
          <a:p>
            <a:pPr lvl="1"/>
            <a:r>
              <a:rPr lang="fr-FR" dirty="0" smtClean="0"/>
              <a:t>Cycle de vie</a:t>
            </a:r>
          </a:p>
          <a:p>
            <a:r>
              <a:rPr lang="fr-FR" dirty="0" smtClean="0"/>
              <a:t>Arborescence d’activités</a:t>
            </a:r>
          </a:p>
          <a:p>
            <a:pPr lvl="1"/>
            <a:r>
              <a:rPr lang="fr-FR" dirty="0" smtClean="0"/>
              <a:t>Une seule activité à la main</a:t>
            </a:r>
          </a:p>
          <a:p>
            <a:pPr lvl="1"/>
            <a:r>
              <a:rPr lang="fr-FR" dirty="0" smtClean="0"/>
              <a:t>Peut lancer une sous-activité qui prend la main</a:t>
            </a:r>
          </a:p>
        </p:txBody>
      </p:sp>
      <p:sp>
        <p:nvSpPr>
          <p:cNvPr id="35846" name="ZoneTexte 5"/>
          <p:cNvSpPr txBox="1">
            <a:spLocks noChangeArrowheads="1"/>
          </p:cNvSpPr>
          <p:nvPr/>
        </p:nvSpPr>
        <p:spPr bwMode="auto">
          <a:xfrm>
            <a:off x="0" y="0"/>
            <a:ext cx="2640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Programmer sous 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Activity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BA40E0-6EDB-4465-92A1-D0DCEC3AEE38}" type="slidenum">
              <a:rPr lang="fr-FR"/>
              <a:pPr>
                <a:defRPr/>
              </a:pPr>
              <a:t>35</a:t>
            </a:fld>
            <a:endParaRPr lang="fr-FR" dirty="0"/>
          </a:p>
        </p:txBody>
      </p:sp>
      <p:sp>
        <p:nvSpPr>
          <p:cNvPr id="36869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6413"/>
            <a:ext cx="8229600" cy="4525962"/>
          </a:xfrm>
        </p:spPr>
        <p:txBody>
          <a:bodyPr/>
          <a:lstStyle/>
          <a:p>
            <a:r>
              <a:rPr lang="fr-FR" smtClean="0"/>
              <a:t>Cycle de vie</a:t>
            </a:r>
          </a:p>
        </p:txBody>
      </p:sp>
      <p:sp>
        <p:nvSpPr>
          <p:cNvPr id="36870" name="ZoneTexte 5"/>
          <p:cNvSpPr txBox="1">
            <a:spLocks noChangeArrowheads="1"/>
          </p:cNvSpPr>
          <p:nvPr/>
        </p:nvSpPr>
        <p:spPr bwMode="auto">
          <a:xfrm>
            <a:off x="0" y="0"/>
            <a:ext cx="2640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Programmer sous Android</a:t>
            </a:r>
          </a:p>
        </p:txBody>
      </p:sp>
      <p:pic>
        <p:nvPicPr>
          <p:cNvPr id="36871" name="Picture 2" descr="E:\DocPersos\Boulot\5INFO - 2008-2009\SFFS - Android\activity_lifecyc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75" y="1643063"/>
            <a:ext cx="3857625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bg1"/>
                </a:solidFill>
              </a:rPr>
              <a:t>Sub</a:t>
            </a:r>
            <a:r>
              <a:rPr lang="fr-FR" dirty="0" smtClean="0">
                <a:solidFill>
                  <a:schemeClr val="bg1"/>
                </a:solidFill>
              </a:rPr>
              <a:t>-</a:t>
            </a:r>
            <a:r>
              <a:rPr lang="fr-FR" dirty="0" err="1" smtClean="0">
                <a:solidFill>
                  <a:schemeClr val="bg1"/>
                </a:solidFill>
              </a:rPr>
              <a:t>Activity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BA40E0-6EDB-4465-92A1-D0DCEC3AEE38}" type="slidenum">
              <a:rPr lang="fr-FR"/>
              <a:pPr>
                <a:defRPr/>
              </a:pPr>
              <a:t>36</a:t>
            </a:fld>
            <a:endParaRPr lang="fr-FR" dirty="0"/>
          </a:p>
        </p:txBody>
      </p:sp>
      <p:sp>
        <p:nvSpPr>
          <p:cNvPr id="36869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6413"/>
            <a:ext cx="8229600" cy="4525962"/>
          </a:xfrm>
        </p:spPr>
        <p:txBody>
          <a:bodyPr/>
          <a:lstStyle/>
          <a:p>
            <a:r>
              <a:rPr lang="fr-FR" i="1" dirty="0" err="1" smtClean="0"/>
              <a:t>startActivity</a:t>
            </a:r>
            <a:r>
              <a:rPr lang="fr-FR" i="1" dirty="0" smtClean="0"/>
              <a:t>() </a:t>
            </a:r>
            <a:r>
              <a:rPr lang="fr-FR" dirty="0" smtClean="0"/>
              <a:t>ou</a:t>
            </a:r>
            <a:r>
              <a:rPr lang="fr-FR" i="1" dirty="0" smtClean="0"/>
              <a:t> </a:t>
            </a:r>
            <a:r>
              <a:rPr lang="fr-FR" i="1" dirty="0" err="1" smtClean="0"/>
              <a:t>startActivityForResult</a:t>
            </a:r>
            <a:r>
              <a:rPr lang="fr-FR" i="1" dirty="0" smtClean="0"/>
              <a:t>() </a:t>
            </a:r>
            <a:r>
              <a:rPr lang="fr-FR" dirty="0" smtClean="0"/>
              <a:t>dans l’activité principale</a:t>
            </a:r>
            <a:endParaRPr lang="fr-FR" dirty="0" smtClean="0"/>
          </a:p>
          <a:p>
            <a:r>
              <a:rPr lang="fr-FR" i="1" dirty="0" smtClean="0"/>
              <a:t>finish() </a:t>
            </a:r>
            <a:r>
              <a:rPr lang="fr-FR" dirty="0" smtClean="0"/>
              <a:t>dans la nouvelle activité </a:t>
            </a:r>
            <a:endParaRPr lang="fr-FR" i="1" dirty="0" smtClean="0"/>
          </a:p>
        </p:txBody>
      </p:sp>
      <p:sp>
        <p:nvSpPr>
          <p:cNvPr id="36870" name="ZoneTexte 5"/>
          <p:cNvSpPr txBox="1">
            <a:spLocks noChangeArrowheads="1"/>
          </p:cNvSpPr>
          <p:nvPr/>
        </p:nvSpPr>
        <p:spPr bwMode="auto">
          <a:xfrm>
            <a:off x="0" y="0"/>
            <a:ext cx="2640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Programmer sous 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0CAEF5-5AD6-4DFE-BC75-567B325BA7DF}" type="slidenum">
              <a:rPr lang="fr-FR"/>
              <a:pPr>
                <a:defRPr/>
              </a:pPr>
              <a:t>37</a:t>
            </a:fld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6413"/>
            <a:ext cx="8229600" cy="4081462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i="1" dirty="0" err="1" smtClean="0"/>
              <a:t>View</a:t>
            </a:r>
            <a:endParaRPr lang="fr-FR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Structure de donnée stockant un </a:t>
            </a:r>
            <a:r>
              <a:rPr lang="fr-FR" i="1" dirty="0" err="1" smtClean="0"/>
              <a:t>layout</a:t>
            </a:r>
            <a:r>
              <a:rPr lang="fr-FR" i="1" dirty="0" smtClean="0"/>
              <a:t> </a:t>
            </a:r>
            <a:r>
              <a:rPr lang="fr-FR" dirty="0" smtClean="0"/>
              <a:t>et des composants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Pour une zone rectangulaire de l’écran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Gère le dessin, le focus, les touches ou mouvements sur la zone concernée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ViewGroup</a:t>
            </a:r>
            <a:endParaRPr lang="fr-FR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View</a:t>
            </a:r>
            <a:r>
              <a:rPr lang="fr-FR" dirty="0" smtClean="0"/>
              <a:t> contenant d’autres </a:t>
            </a:r>
            <a:r>
              <a:rPr lang="fr-FR" dirty="0" err="1" smtClean="0"/>
              <a:t>views</a:t>
            </a:r>
            <a:endParaRPr lang="fr-FR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IG = Structure arborescente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ViewGroup</a:t>
            </a:r>
            <a:r>
              <a:rPr lang="fr-FR" dirty="0" smtClean="0"/>
              <a:t> = </a:t>
            </a:r>
            <a:r>
              <a:rPr lang="fr-FR" dirty="0" err="1" smtClean="0"/>
              <a:t>Layouts</a:t>
            </a:r>
            <a:endParaRPr lang="fr-FR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</p:txBody>
      </p:sp>
      <p:sp>
        <p:nvSpPr>
          <p:cNvPr id="37894" name="ZoneTexte 6"/>
          <p:cNvSpPr txBox="1">
            <a:spLocks noChangeArrowheads="1"/>
          </p:cNvSpPr>
          <p:nvPr/>
        </p:nvSpPr>
        <p:spPr bwMode="auto">
          <a:xfrm>
            <a:off x="0" y="0"/>
            <a:ext cx="2640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Programmer sous Android</a:t>
            </a:r>
          </a:p>
        </p:txBody>
      </p:sp>
      <p:pic>
        <p:nvPicPr>
          <p:cNvPr id="37895" name="Image 7" descr="viewgroup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3300" y="3500438"/>
            <a:ext cx="433070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Layouts et composants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D8EE1-DD0D-4B13-B604-2D873899CF28}" type="slidenum">
              <a:rPr lang="fr-FR"/>
              <a:pPr>
                <a:defRPr/>
              </a:pPr>
              <a:t>38</a:t>
            </a:fld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6413"/>
            <a:ext cx="8229600" cy="3081337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i="1" dirty="0" err="1" smtClean="0"/>
              <a:t>Layout</a:t>
            </a:r>
            <a:endParaRPr lang="fr-FR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Définit </a:t>
            </a:r>
            <a:r>
              <a:rPr lang="fr-FR" dirty="0" smtClean="0"/>
              <a:t>la stratégie de placement des composants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Selon un axe, par des coordonnées etc.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Propriétés contenues dans une classe interne </a:t>
            </a:r>
            <a:r>
              <a:rPr lang="fr-FR" i="1" dirty="0" err="1" smtClean="0"/>
              <a:t>LayoutParams</a:t>
            </a:r>
            <a:endParaRPr lang="fr-FR" i="1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Composants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Pré-implémentés : les </a:t>
            </a:r>
            <a:r>
              <a:rPr lang="fr-FR" i="1" dirty="0" err="1" smtClean="0"/>
              <a:t>Widgets</a:t>
            </a:r>
            <a:endParaRPr lang="fr-FR" i="1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Possibilité de créer ses propres composants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</p:txBody>
      </p:sp>
      <p:sp>
        <p:nvSpPr>
          <p:cNvPr id="38918" name="ZoneTexte 6"/>
          <p:cNvSpPr txBox="1">
            <a:spLocks noChangeArrowheads="1"/>
          </p:cNvSpPr>
          <p:nvPr/>
        </p:nvSpPr>
        <p:spPr bwMode="auto">
          <a:xfrm>
            <a:off x="0" y="0"/>
            <a:ext cx="2640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Programmer sous Android</a:t>
            </a:r>
          </a:p>
        </p:txBody>
      </p:sp>
      <p:pic>
        <p:nvPicPr>
          <p:cNvPr id="38919" name="Image 8" descr="views_gallery_example1.png"/>
          <p:cNvPicPr>
            <a:picLocks noChangeAspect="1"/>
          </p:cNvPicPr>
          <p:nvPr/>
        </p:nvPicPr>
        <p:blipFill>
          <a:blip r:embed="rId4"/>
          <a:srcRect b="65701"/>
          <a:stretch>
            <a:fillRect/>
          </a:stretch>
        </p:blipFill>
        <p:spPr bwMode="auto">
          <a:xfrm>
            <a:off x="4878388" y="4643438"/>
            <a:ext cx="2921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0" name="Image 9" descr="views_spinner.png"/>
          <p:cNvPicPr>
            <a:picLocks noChangeAspect="1"/>
          </p:cNvPicPr>
          <p:nvPr/>
        </p:nvPicPr>
        <p:blipFill>
          <a:blip r:embed="rId5"/>
          <a:srcRect b="54268"/>
          <a:stretch>
            <a:fillRect/>
          </a:stretch>
        </p:blipFill>
        <p:spPr bwMode="auto">
          <a:xfrm>
            <a:off x="1344613" y="4643438"/>
            <a:ext cx="2190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Layouts (1/2)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BD9F1-3F66-4C17-8B98-B1DC9886D619}" type="slidenum">
              <a:rPr lang="fr-FR"/>
              <a:pPr>
                <a:defRPr/>
              </a:pPr>
              <a:t>39</a:t>
            </a:fld>
            <a:endParaRPr lang="fr-FR" dirty="0"/>
          </a:p>
        </p:txBody>
      </p:sp>
      <p:sp>
        <p:nvSpPr>
          <p:cNvPr id="39941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6413"/>
            <a:ext cx="8229600" cy="4525962"/>
          </a:xfrm>
        </p:spPr>
        <p:txBody>
          <a:bodyPr/>
          <a:lstStyle/>
          <a:p>
            <a:r>
              <a:rPr lang="fr-FR" i="1" dirty="0" err="1" smtClean="0"/>
              <a:t>Linear</a:t>
            </a:r>
            <a:r>
              <a:rPr lang="fr-FR" i="1" dirty="0" smtClean="0"/>
              <a:t> </a:t>
            </a:r>
            <a:r>
              <a:rPr lang="fr-FR" i="1" dirty="0" err="1" smtClean="0"/>
              <a:t>Layout</a:t>
            </a:r>
            <a:endParaRPr lang="fr-FR" i="1" dirty="0" smtClean="0"/>
          </a:p>
          <a:p>
            <a:pPr lvl="1"/>
            <a:r>
              <a:rPr lang="fr-FR" dirty="0" smtClean="0"/>
              <a:t>Aligne tous ses fils selon une direction </a:t>
            </a:r>
            <a:r>
              <a:rPr lang="fr-FR" dirty="0" smtClean="0"/>
              <a:t>(H </a:t>
            </a:r>
            <a:r>
              <a:rPr lang="fr-FR" dirty="0" smtClean="0"/>
              <a:t>ou V)</a:t>
            </a:r>
          </a:p>
        </p:txBody>
      </p:sp>
      <p:sp>
        <p:nvSpPr>
          <p:cNvPr id="39942" name="ZoneTexte 5"/>
          <p:cNvSpPr txBox="1">
            <a:spLocks noChangeArrowheads="1"/>
          </p:cNvSpPr>
          <p:nvPr/>
        </p:nvSpPr>
        <p:spPr bwMode="auto">
          <a:xfrm>
            <a:off x="0" y="0"/>
            <a:ext cx="2640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Programmer sous Android</a:t>
            </a:r>
          </a:p>
        </p:txBody>
      </p:sp>
      <p:grpSp>
        <p:nvGrpSpPr>
          <p:cNvPr id="39943" name="Groupe 11"/>
          <p:cNvGrpSpPr>
            <a:grpSpLocks/>
          </p:cNvGrpSpPr>
          <p:nvPr/>
        </p:nvGrpSpPr>
        <p:grpSpPr bwMode="auto">
          <a:xfrm>
            <a:off x="2500313" y="3143250"/>
            <a:ext cx="4286250" cy="3214688"/>
            <a:chOff x="2500298" y="3143248"/>
            <a:chExt cx="4286280" cy="3214710"/>
          </a:xfrm>
        </p:grpSpPr>
        <p:pic>
          <p:nvPicPr>
            <p:cNvPr id="39944" name="Picture 2" descr="E:\DocPersos\Boulot\5INFO - 2008-2009\SFFS - Android\linearlayout.png"/>
            <p:cNvPicPr>
              <a:picLocks noChangeAspect="1" noChangeArrowheads="1"/>
            </p:cNvPicPr>
            <p:nvPr/>
          </p:nvPicPr>
          <p:blipFill>
            <a:blip r:embed="rId4"/>
            <a:srcRect l="5608" t="3703" r="2547" b="12962"/>
            <a:stretch>
              <a:fillRect/>
            </a:stretch>
          </p:blipFill>
          <p:spPr bwMode="auto">
            <a:xfrm>
              <a:off x="2500298" y="3143248"/>
              <a:ext cx="4286280" cy="321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4967290" y="4691072"/>
              <a:ext cx="1638311" cy="1423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62527" y="4262444"/>
              <a:ext cx="1647837" cy="21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28886" y="4271969"/>
              <a:ext cx="1647837" cy="21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33649" y="4691072"/>
              <a:ext cx="1647837" cy="21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Généralités (1/2)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2438" y="1824038"/>
            <a:ext cx="8229600" cy="4525962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Définition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Electronique et informatique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Autonome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Mobile</a:t>
            </a:r>
            <a:endParaRPr lang="fr-FR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Caractéristiques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Ressources limitées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Mémoire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Puissance de calcul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Source d’énergie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Entrées/Sorties spécifiques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écran, touches, …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54E78-29F8-46F6-9948-EA7E45177DC5}" type="slidenum">
              <a:rPr lang="fr-FR"/>
              <a:pPr>
                <a:defRPr/>
              </a:pPr>
              <a:t>4</a:t>
            </a:fld>
            <a:endParaRPr lang="fr-FR" dirty="0"/>
          </a:p>
        </p:txBody>
      </p:sp>
      <p:pic>
        <p:nvPicPr>
          <p:cNvPr id="5126" name="Picture 2" descr="E:\DocPersos\Boulot\5INFO - 2008-2009\SFFS - Android\A030625_RUDI_KROLLOP_MOTOROLA-DYNATAC__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75" y="2428875"/>
            <a:ext cx="3071813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ZoneTexte 6"/>
          <p:cNvSpPr txBox="1">
            <a:spLocks noChangeArrowheads="1"/>
          </p:cNvSpPr>
          <p:nvPr/>
        </p:nvSpPr>
        <p:spPr bwMode="auto">
          <a:xfrm>
            <a:off x="0" y="0"/>
            <a:ext cx="2505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Les systèmes embarqués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Layouts (2/2)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AA4ED-A3DC-44F1-A151-D688279B5223}" type="slidenum">
              <a:rPr lang="fr-FR"/>
              <a:pPr>
                <a:defRPr/>
              </a:pPr>
              <a:t>40</a:t>
            </a:fld>
            <a:endParaRPr lang="fr-FR" dirty="0"/>
          </a:p>
        </p:txBody>
      </p:sp>
      <p:sp>
        <p:nvSpPr>
          <p:cNvPr id="40965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6413"/>
            <a:ext cx="8229600" cy="4525962"/>
          </a:xfrm>
        </p:spPr>
        <p:txBody>
          <a:bodyPr/>
          <a:lstStyle/>
          <a:p>
            <a:r>
              <a:rPr lang="fr-FR" i="1" smtClean="0"/>
              <a:t>Absolute Layout</a:t>
            </a:r>
          </a:p>
          <a:p>
            <a:pPr lvl="1"/>
            <a:r>
              <a:rPr lang="fr-FR" smtClean="0"/>
              <a:t>Coordonnées par rapport au coin haut gauche</a:t>
            </a:r>
          </a:p>
          <a:p>
            <a:r>
              <a:rPr lang="fr-FR" i="1" smtClean="0"/>
              <a:t>Relative Layout</a:t>
            </a:r>
            <a:endParaRPr lang="fr-FR" smtClean="0"/>
          </a:p>
          <a:p>
            <a:pPr lvl="1"/>
            <a:r>
              <a:rPr lang="fr-FR" smtClean="0"/>
              <a:t>Composants identifiés par un ID</a:t>
            </a:r>
          </a:p>
          <a:p>
            <a:pPr lvl="1"/>
            <a:r>
              <a:rPr lang="fr-FR" smtClean="0"/>
              <a:t>Placement par rapport </a:t>
            </a:r>
          </a:p>
          <a:p>
            <a:pPr lvl="2"/>
            <a:r>
              <a:rPr lang="fr-FR" smtClean="0"/>
              <a:t>au composant parent</a:t>
            </a:r>
          </a:p>
          <a:p>
            <a:pPr lvl="2">
              <a:buFont typeface="Arial" charset="0"/>
              <a:buNone/>
            </a:pPr>
            <a:r>
              <a:rPr lang="fr-FR" smtClean="0"/>
              <a:t>	</a:t>
            </a:r>
            <a:r>
              <a:rPr lang="fr-FR" i="1" smtClean="0"/>
              <a:t> AlignParentRight(true), etc.</a:t>
            </a:r>
            <a:endParaRPr lang="fr-FR" smtClean="0"/>
          </a:p>
          <a:p>
            <a:pPr lvl="2"/>
            <a:r>
              <a:rPr lang="fr-FR" smtClean="0"/>
              <a:t>à un autre composant :</a:t>
            </a:r>
          </a:p>
          <a:p>
            <a:pPr lvl="2">
              <a:buFont typeface="Arial" charset="0"/>
              <a:buNone/>
            </a:pPr>
            <a:r>
              <a:rPr lang="fr-FR" smtClean="0"/>
              <a:t>	 </a:t>
            </a:r>
            <a:r>
              <a:rPr lang="fr-FR" i="1" smtClean="0"/>
              <a:t>below(myButton), toLeft(myTextBox), etc.</a:t>
            </a:r>
            <a:endParaRPr lang="fr-FR" smtClean="0"/>
          </a:p>
          <a:p>
            <a:pPr lvl="1"/>
            <a:endParaRPr lang="fr-FR" smtClean="0"/>
          </a:p>
        </p:txBody>
      </p:sp>
      <p:sp>
        <p:nvSpPr>
          <p:cNvPr id="40966" name="ZoneTexte 5"/>
          <p:cNvSpPr txBox="1">
            <a:spLocks noChangeArrowheads="1"/>
          </p:cNvSpPr>
          <p:nvPr/>
        </p:nvSpPr>
        <p:spPr bwMode="auto">
          <a:xfrm>
            <a:off x="0" y="0"/>
            <a:ext cx="2640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Programmer sous Android</a:t>
            </a:r>
          </a:p>
        </p:txBody>
      </p:sp>
      <p:pic>
        <p:nvPicPr>
          <p:cNvPr id="40967" name="Image 11" descr="views_layouts_relativelayout_example2.png"/>
          <p:cNvPicPr>
            <a:picLocks noChangeAspect="1"/>
          </p:cNvPicPr>
          <p:nvPr/>
        </p:nvPicPr>
        <p:blipFill>
          <a:blip r:embed="rId4"/>
          <a:srcRect b="45619"/>
          <a:stretch>
            <a:fillRect/>
          </a:stretch>
        </p:blipFill>
        <p:spPr bwMode="auto">
          <a:xfrm>
            <a:off x="6286500" y="3643313"/>
            <a:ext cx="27146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Domaines d’applications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2913" y="1724025"/>
            <a:ext cx="8229600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Industrie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Transports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Militaire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Robotique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Grand public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Consoles de jeu portables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PDA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Téléphonie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Vers le multimédia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8A5C9-2CA8-4D90-9D0A-7A3F08078FF1}" type="slidenum">
              <a:rPr lang="fr-FR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6150" name="ZoneTexte 8"/>
          <p:cNvSpPr txBox="1">
            <a:spLocks noChangeArrowheads="1"/>
          </p:cNvSpPr>
          <p:nvPr/>
        </p:nvSpPr>
        <p:spPr bwMode="auto">
          <a:xfrm>
            <a:off x="0" y="0"/>
            <a:ext cx="2505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Les systèmes embarqués</a:t>
            </a:r>
          </a:p>
        </p:txBody>
      </p:sp>
      <p:pic>
        <p:nvPicPr>
          <p:cNvPr id="6151" name="Picture 3" descr="E:\DocPersos\Boulot\5INFO - 2008-2009\SFFS - Android\robot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75" y="1857375"/>
            <a:ext cx="20637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solidFill>
                  <a:schemeClr val="bg1"/>
                </a:solidFill>
              </a:rPr>
              <a:t>La problématique de l’embarqué multimédia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442913" y="1757363"/>
            <a:ext cx="8229600" cy="4525962"/>
          </a:xfrm>
        </p:spPr>
        <p:txBody>
          <a:bodyPr/>
          <a:lstStyle/>
          <a:p>
            <a:r>
              <a:rPr lang="fr-FR" smtClean="0"/>
              <a:t>Applications multiples</a:t>
            </a:r>
          </a:p>
          <a:p>
            <a:pPr lvl="1"/>
            <a:r>
              <a:rPr lang="fr-FR" smtClean="0"/>
              <a:t>Internet</a:t>
            </a:r>
          </a:p>
          <a:p>
            <a:pPr lvl="1"/>
            <a:r>
              <a:rPr lang="fr-FR" smtClean="0"/>
              <a:t>GPS</a:t>
            </a:r>
          </a:p>
          <a:p>
            <a:pPr lvl="1"/>
            <a:r>
              <a:rPr lang="fr-FR" smtClean="0"/>
              <a:t>Video</a:t>
            </a:r>
          </a:p>
          <a:p>
            <a:pPr lvl="1"/>
            <a:r>
              <a:rPr lang="fr-FR" smtClean="0"/>
              <a:t>Musique</a:t>
            </a:r>
          </a:p>
          <a:p>
            <a:pPr lvl="1"/>
            <a:r>
              <a:rPr lang="fr-FR" smtClean="0"/>
              <a:t>Communication</a:t>
            </a:r>
          </a:p>
          <a:p>
            <a:r>
              <a:rPr lang="fr-FR" smtClean="0"/>
              <a:t>… dans le creux de la main !</a:t>
            </a:r>
          </a:p>
          <a:p>
            <a:pPr lvl="1">
              <a:buFont typeface="Arial" charset="0"/>
              <a:buNone/>
            </a:pPr>
            <a:endParaRPr lang="fr-FR" smtClean="0"/>
          </a:p>
          <a:p>
            <a:pPr lvl="2">
              <a:buFont typeface="Arial" charset="0"/>
              <a:buNone/>
            </a:pPr>
            <a:endParaRPr lang="fr-FR" smtClean="0"/>
          </a:p>
          <a:p>
            <a:pPr lvl="1"/>
            <a:endParaRPr lang="fr-FR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0DAAD-3A85-47D9-9F8B-9811247EFFF3}" type="slidenum">
              <a:rPr lang="fr-FR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7174" name="ZoneTexte 6"/>
          <p:cNvSpPr txBox="1">
            <a:spLocks noChangeArrowheads="1"/>
          </p:cNvSpPr>
          <p:nvPr/>
        </p:nvSpPr>
        <p:spPr bwMode="auto">
          <a:xfrm>
            <a:off x="0" y="0"/>
            <a:ext cx="2505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Les systèmes embarqués</a:t>
            </a:r>
          </a:p>
        </p:txBody>
      </p:sp>
      <p:pic>
        <p:nvPicPr>
          <p:cNvPr id="7175" name="Picture 3" descr="E:\DocPersos\Boulot\5INFO - 2008-2009\SFFS - Android\multi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714500"/>
            <a:ext cx="3168650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solidFill>
                  <a:schemeClr val="bg1"/>
                </a:solidFill>
              </a:rPr>
              <a:t>La problématique de l’embarqué multimédia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442913" y="1757363"/>
            <a:ext cx="8229600" cy="4525962"/>
          </a:xfrm>
        </p:spPr>
        <p:txBody>
          <a:bodyPr/>
          <a:lstStyle/>
          <a:p>
            <a:r>
              <a:rPr lang="fr-FR" smtClean="0"/>
              <a:t>Contraintes matérielles</a:t>
            </a:r>
          </a:p>
          <a:p>
            <a:pPr lvl="1"/>
            <a:r>
              <a:rPr lang="fr-FR" smtClean="0"/>
              <a:t>Evolution rapide</a:t>
            </a:r>
          </a:p>
          <a:p>
            <a:pPr lvl="1"/>
            <a:r>
              <a:rPr lang="fr-FR" smtClean="0"/>
              <a:t>Ressources restent limitées</a:t>
            </a:r>
          </a:p>
          <a:p>
            <a:pPr lvl="2"/>
            <a:r>
              <a:rPr lang="fr-FR" smtClean="0"/>
              <a:t>Mémoire vive : dizaines de Mo</a:t>
            </a:r>
          </a:p>
          <a:p>
            <a:pPr lvl="2"/>
            <a:r>
              <a:rPr lang="fr-FR" smtClean="0"/>
              <a:t>Processeurs : centaines de Mhz</a:t>
            </a:r>
          </a:p>
          <a:p>
            <a:pPr lvl="2"/>
            <a:r>
              <a:rPr lang="fr-FR" smtClean="0"/>
              <a:t>Résolution d’écran : 300x500 pixels environ</a:t>
            </a:r>
          </a:p>
          <a:p>
            <a:pPr lvl="2">
              <a:buFont typeface="Arial" charset="0"/>
              <a:buNone/>
            </a:pPr>
            <a:endParaRPr lang="fr-FR" smtClean="0"/>
          </a:p>
          <a:p>
            <a:pPr lvl="1"/>
            <a:r>
              <a:rPr lang="fr-FR" smtClean="0"/>
              <a:t>Bien moins que pour un PC</a:t>
            </a:r>
          </a:p>
          <a:p>
            <a:pPr lvl="2"/>
            <a:r>
              <a:rPr lang="fr-FR" smtClean="0"/>
              <a:t>Mais demande comparable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4C0D2-4D4C-4BBA-AF53-6B59C56E4FEB}" type="slidenum">
              <a:rPr lang="fr-FR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8198" name="ZoneTexte 6"/>
          <p:cNvSpPr txBox="1">
            <a:spLocks noChangeArrowheads="1"/>
          </p:cNvSpPr>
          <p:nvPr/>
        </p:nvSpPr>
        <p:spPr bwMode="auto">
          <a:xfrm>
            <a:off x="0" y="0"/>
            <a:ext cx="2505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Les systèmes embarqués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solidFill>
                  <a:schemeClr val="bg1"/>
                </a:solidFill>
              </a:rPr>
              <a:t>La problématique de l’embarqué multimédia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442913" y="1757363"/>
            <a:ext cx="8229600" cy="4525962"/>
          </a:xfrm>
        </p:spPr>
        <p:txBody>
          <a:bodyPr/>
          <a:lstStyle/>
          <a:p>
            <a:r>
              <a:rPr lang="fr-FR" smtClean="0"/>
              <a:t>Contraintes logicielles</a:t>
            </a:r>
          </a:p>
          <a:p>
            <a:pPr lvl="1"/>
            <a:r>
              <a:rPr lang="fr-FR" smtClean="0"/>
              <a:t>SDK propriétaires</a:t>
            </a:r>
          </a:p>
          <a:p>
            <a:pPr lvl="1"/>
            <a:r>
              <a:rPr lang="fr-FR" smtClean="0"/>
              <a:t>Langage souvent imposé et non standard</a:t>
            </a:r>
          </a:p>
          <a:p>
            <a:pPr lvl="1"/>
            <a:r>
              <a:rPr lang="fr-FR" smtClean="0"/>
              <a:t>Bas niveau</a:t>
            </a:r>
          </a:p>
          <a:p>
            <a:pPr lvl="2"/>
            <a:endParaRPr lang="fr-FR" smtClean="0"/>
          </a:p>
          <a:p>
            <a:pPr lvl="1"/>
            <a:endParaRPr lang="fr-FR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DF2FC-13F0-4C88-AA4D-0D1919D7C252}" type="slidenum">
              <a:rPr lang="fr-FR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9222" name="ZoneTexte 6"/>
          <p:cNvSpPr txBox="1">
            <a:spLocks noChangeArrowheads="1"/>
          </p:cNvSpPr>
          <p:nvPr/>
        </p:nvSpPr>
        <p:spPr bwMode="auto">
          <a:xfrm>
            <a:off x="0" y="0"/>
            <a:ext cx="2505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Les systèmes embarqués</a:t>
            </a:r>
          </a:p>
        </p:txBody>
      </p:sp>
      <p:pic>
        <p:nvPicPr>
          <p:cNvPr id="9223" name="Picture 3" descr="E:\DocPersos\Boulot\5INFO - 2008-2009\SFFS - Android\garagiste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71863" y="3071813"/>
            <a:ext cx="2200275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solidFill>
                  <a:schemeClr val="bg1"/>
                </a:solidFill>
              </a:rPr>
              <a:t>Exemple : console </a:t>
            </a:r>
            <a:r>
              <a:rPr lang="fr-FR" dirty="0" err="1" smtClean="0">
                <a:solidFill>
                  <a:schemeClr val="bg1"/>
                </a:solidFill>
              </a:rPr>
              <a:t>nintendo</a:t>
            </a:r>
            <a:r>
              <a:rPr lang="fr-FR" dirty="0" smtClean="0">
                <a:solidFill>
                  <a:schemeClr val="bg1"/>
                </a:solidFill>
              </a:rPr>
              <a:t> DS (1/2)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>
          <a:xfrm>
            <a:off x="442913" y="1785938"/>
            <a:ext cx="8229600" cy="4525962"/>
          </a:xfrm>
        </p:spPr>
        <p:txBody>
          <a:bodyPr/>
          <a:lstStyle/>
          <a:p>
            <a:r>
              <a:rPr lang="fr-FR" smtClean="0"/>
              <a:t>Matériel</a:t>
            </a:r>
          </a:p>
          <a:p>
            <a:pPr lvl="1"/>
            <a:r>
              <a:rPr lang="fr-FR" smtClean="0"/>
              <a:t>Deux CPUs (66 et 33 Mhz)</a:t>
            </a:r>
          </a:p>
          <a:p>
            <a:pPr lvl="1"/>
            <a:r>
              <a:rPr lang="fr-FR" smtClean="0"/>
              <a:t>Mémoire </a:t>
            </a:r>
          </a:p>
          <a:p>
            <a:pPr lvl="2"/>
            <a:r>
              <a:rPr lang="fr-FR" smtClean="0"/>
              <a:t>RAM : 4 Mo</a:t>
            </a:r>
          </a:p>
          <a:p>
            <a:pPr lvl="2"/>
            <a:r>
              <a:rPr lang="fr-FR" smtClean="0"/>
              <a:t>RAM Video : plusieurs banques (3D : 3x128 Mo max)</a:t>
            </a:r>
          </a:p>
          <a:p>
            <a:pPr lvl="1"/>
            <a:r>
              <a:rPr lang="fr-FR" smtClean="0"/>
              <a:t>Deux écrans (256x192 pixels chacun) dont un tactile</a:t>
            </a:r>
          </a:p>
          <a:p>
            <a:pPr lvl="1"/>
            <a:r>
              <a:rPr lang="fr-FR" smtClean="0"/>
              <a:t>Wifi, microphone</a:t>
            </a:r>
          </a:p>
          <a:p>
            <a:pPr lvl="1"/>
            <a:endParaRPr lang="fr-FR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 multimédia embarqué :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812F1-4DFC-4500-887E-CE63C8F638C7}" type="slidenum">
              <a:rPr lang="fr-FR"/>
              <a:pPr>
                <a:defRPr/>
              </a:pPr>
              <a:t>9</a:t>
            </a:fld>
            <a:endParaRPr lang="fr-FR" dirty="0"/>
          </a:p>
        </p:txBody>
      </p:sp>
      <p:pic>
        <p:nvPicPr>
          <p:cNvPr id="10246" name="Image 5" descr="ds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25" y="1643063"/>
            <a:ext cx="2214563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ZoneTexte 6"/>
          <p:cNvSpPr txBox="1">
            <a:spLocks noChangeArrowheads="1"/>
          </p:cNvSpPr>
          <p:nvPr/>
        </p:nvSpPr>
        <p:spPr bwMode="auto">
          <a:xfrm>
            <a:off x="0" y="0"/>
            <a:ext cx="2505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itchFamily="34" charset="0"/>
              </a:rPr>
              <a:t>Les systèmes embarqués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1823</Words>
  <Application>Microsoft Office PowerPoint</Application>
  <PresentationFormat>Affichage à l'écran (4:3)</PresentationFormat>
  <Paragraphs>448</Paragraphs>
  <Slides>40</Slides>
  <Notes>40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4" baseType="lpstr">
      <vt:lpstr>Calibri</vt:lpstr>
      <vt:lpstr>Arial</vt:lpstr>
      <vt:lpstr>Wingdings</vt:lpstr>
      <vt:lpstr>Thème Office</vt:lpstr>
      <vt:lpstr>Le multimédia embarqué : </vt:lpstr>
      <vt:lpstr>Plan</vt:lpstr>
      <vt:lpstr>Les systèmes embarqués</vt:lpstr>
      <vt:lpstr>Généralités (1/2)</vt:lpstr>
      <vt:lpstr>Domaines d’applications</vt:lpstr>
      <vt:lpstr>La problématique de l’embarqué multimédia</vt:lpstr>
      <vt:lpstr>La problématique de l’embarqué multimédia</vt:lpstr>
      <vt:lpstr>La problématique de l’embarqué multimédia</vt:lpstr>
      <vt:lpstr>Exemple : console nintendo DS (1/2)</vt:lpstr>
      <vt:lpstr>Exemple : console nintendo DS (2/2)</vt:lpstr>
      <vt:lpstr>Les smartphones (1/5)</vt:lpstr>
      <vt:lpstr>Les smartphones (2/5)</vt:lpstr>
      <vt:lpstr>Les smartphones (3/5)</vt:lpstr>
      <vt:lpstr>Les smartphones (4/5)</vt:lpstr>
      <vt:lpstr>Les smartphones (5/5)</vt:lpstr>
      <vt:lpstr>Android</vt:lpstr>
      <vt:lpstr>Historique</vt:lpstr>
      <vt:lpstr>Un OS ouvert</vt:lpstr>
      <vt:lpstr>Architecture (1/8)</vt:lpstr>
      <vt:lpstr>Architecture (2/8)</vt:lpstr>
      <vt:lpstr>Architecture (3/8)</vt:lpstr>
      <vt:lpstr>Architecture (4/8)</vt:lpstr>
      <vt:lpstr>Architecture (5/8)</vt:lpstr>
      <vt:lpstr>Architecture (6/8)</vt:lpstr>
      <vt:lpstr>Architecture (7/8)</vt:lpstr>
      <vt:lpstr>Architecture (8/8)</vt:lpstr>
      <vt:lpstr>Exemples d’application (1/3)</vt:lpstr>
      <vt:lpstr>Exemples d’application (2/3)</vt:lpstr>
      <vt:lpstr>Exemples d’application (3/3)</vt:lpstr>
      <vt:lpstr>Le côté obscur</vt:lpstr>
      <vt:lpstr>Programmer sous Android</vt:lpstr>
      <vt:lpstr>Moyens techniques</vt:lpstr>
      <vt:lpstr>Une application Android</vt:lpstr>
      <vt:lpstr>Activity</vt:lpstr>
      <vt:lpstr>Activity</vt:lpstr>
      <vt:lpstr>Sub-Activity</vt:lpstr>
      <vt:lpstr>View</vt:lpstr>
      <vt:lpstr>Layouts et composants</vt:lpstr>
      <vt:lpstr>Layouts (1/2)</vt:lpstr>
      <vt:lpstr>Layouts (2/2)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Laurent</dc:creator>
  <cp:lastModifiedBy>Manuel Garnier</cp:lastModifiedBy>
  <cp:revision>105</cp:revision>
  <dcterms:created xsi:type="dcterms:W3CDTF">2008-11-08T16:02:34Z</dcterms:created>
  <dcterms:modified xsi:type="dcterms:W3CDTF">2008-12-01T09:06:47Z</dcterms:modified>
</cp:coreProperties>
</file>