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82" r:id="rId3"/>
    <p:sldId id="283" r:id="rId4"/>
    <p:sldId id="258" r:id="rId5"/>
    <p:sldId id="262" r:id="rId6"/>
    <p:sldId id="286" r:id="rId7"/>
    <p:sldId id="261" r:id="rId8"/>
    <p:sldId id="285" r:id="rId9"/>
    <p:sldId id="263" r:id="rId10"/>
    <p:sldId id="264" r:id="rId11"/>
    <p:sldId id="288" r:id="rId12"/>
    <p:sldId id="290" r:id="rId13"/>
    <p:sldId id="266" r:id="rId14"/>
    <p:sldId id="289" r:id="rId15"/>
    <p:sldId id="265" r:id="rId16"/>
    <p:sldId id="284" r:id="rId17"/>
    <p:sldId id="267" r:id="rId18"/>
    <p:sldId id="268" r:id="rId19"/>
    <p:sldId id="269" r:id="rId20"/>
    <p:sldId id="278" r:id="rId21"/>
    <p:sldId id="279" r:id="rId22"/>
    <p:sldId id="291" r:id="rId23"/>
    <p:sldId id="280" r:id="rId24"/>
    <p:sldId id="281" r:id="rId25"/>
    <p:sldId id="292" r:id="rId26"/>
    <p:sldId id="293" r:id="rId27"/>
    <p:sldId id="270" r:id="rId28"/>
    <p:sldId id="271" r:id="rId29"/>
    <p:sldId id="272" r:id="rId30"/>
    <p:sldId id="277" r:id="rId31"/>
    <p:sldId id="287" r:id="rId32"/>
    <p:sldId id="273" r:id="rId33"/>
    <p:sldId id="275" r:id="rId34"/>
    <p:sldId id="298" r:id="rId35"/>
    <p:sldId id="299" r:id="rId36"/>
    <p:sldId id="294" r:id="rId37"/>
    <p:sldId id="297" r:id="rId38"/>
    <p:sldId id="295" r:id="rId39"/>
    <p:sldId id="296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504" autoAdjust="0"/>
  </p:normalViewPr>
  <p:slideViewPr>
    <p:cSldViewPr>
      <p:cViewPr varScale="1">
        <p:scale>
          <a:sx n="80" d="100"/>
          <a:sy n="80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explosion val="19"/>
          <c:dPt>
            <c:idx val="0"/>
            <c:explosion val="4"/>
          </c:dPt>
          <c:dLbls>
            <c:dLbl>
              <c:idx val="0"/>
              <c:layout>
                <c:manualLayout>
                  <c:x val="-3.1790244969378849E-3"/>
                  <c:y val="-0.14720180810732006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Nokia
48%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7.9401602321826914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/>
                      <a:t>RIM-Blackberry</a:t>
                    </a:r>
                    <a:r>
                      <a:rPr lang="en-US" sz="1600" dirty="0"/>
                      <a:t>
17%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4.1460520559930054E-2"/>
                  <c:y val="0.1208734324876057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9.1203740157480354E-2"/>
                  <c:y val="-9.8046077573636804E-3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-6.3831474190726212E-2"/>
                  <c:y val="-0.17587634878973471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3.6147200349956284E-3"/>
                  <c:y val="-7.247922134733166E-2"/>
                </c:manualLayout>
              </c:layout>
              <c:tx>
                <c:rich>
                  <a:bodyPr/>
                  <a:lstStyle/>
                  <a:p>
                    <a:r>
                      <a:rPr lang="fr-FR" sz="1600" dirty="0"/>
                      <a:t>Autres (Fujitsu, HTC, Sharp, Apple…)
35%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Feuil1!$A$9:$A$14</c:f>
              <c:strCache>
                <c:ptCount val="6"/>
                <c:pt idx="0">
                  <c:v>Nokia</c:v>
                </c:pt>
                <c:pt idx="1">
                  <c:v>Blackberry</c:v>
                </c:pt>
                <c:pt idx="5">
                  <c:v>Autres (Fujitsu, HTC, Sharp, Apple…)</c:v>
                </c:pt>
              </c:strCache>
            </c:strRef>
          </c:cat>
          <c:val>
            <c:numRef>
              <c:f>Feuil1!$B$9:$B$14</c:f>
              <c:numCache>
                <c:formatCode>General</c:formatCode>
                <c:ptCount val="6"/>
                <c:pt idx="0">
                  <c:v>47.5</c:v>
                </c:pt>
                <c:pt idx="1">
                  <c:v>17.399999999999999</c:v>
                </c:pt>
                <c:pt idx="5">
                  <c:v>35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explosion val="33"/>
          <c:dLbls>
            <c:dLbl>
              <c:idx val="0"/>
              <c:layout>
                <c:manualLayout>
                  <c:x val="-4.0544709953956183E-2"/>
                  <c:y val="-0.48170830465238695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err="1"/>
                      <a:t>symbian</a:t>
                    </a:r>
                    <a:r>
                      <a:rPr lang="en-US" sz="1600" dirty="0"/>
                      <a:t> (Nokia)
65%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2.7941899298158622E-2"/>
                  <c:y val="-0.12928985012638899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windows mobile
13%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5.9277051717833061E-2"/>
                  <c:y val="-4.6022940900861307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OS X iPhone
7%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-5.0285692185538723E-2"/>
                  <c:y val="-2.2646186060770838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blackberry
9%</a:t>
                    </a:r>
                  </a:p>
                </c:rich>
              </c:tx>
              <c:showCatName val="1"/>
              <c:showPercent val="1"/>
            </c:dLbl>
            <c:dLbl>
              <c:idx val="4"/>
              <c:layout>
                <c:manualLayout>
                  <c:x val="-4.7358058014692575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err="1"/>
                      <a:t>linux
5%</a:t>
                    </a:r>
                    <a:endParaRPr lang="en-US" sz="1400" dirty="0"/>
                  </a:p>
                </c:rich>
              </c:tx>
              <c:showCatName val="1"/>
              <c:showPercent val="1"/>
            </c:dLbl>
            <c:dLbl>
              <c:idx val="5"/>
              <c:layout>
                <c:manualLayout>
                  <c:x val="9.8505069495775074E-2"/>
                  <c:y val="-6.9366435483777722E-3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Palm OS
1%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Feuil1!$A$1:$A$6</c:f>
              <c:strCache>
                <c:ptCount val="6"/>
                <c:pt idx="0">
                  <c:v>symbian</c:v>
                </c:pt>
                <c:pt idx="1">
                  <c:v>windows mobile</c:v>
                </c:pt>
                <c:pt idx="2">
                  <c:v>OS X iPhone</c:v>
                </c:pt>
                <c:pt idx="3">
                  <c:v>blackberry</c:v>
                </c:pt>
                <c:pt idx="4">
                  <c:v>linux</c:v>
                </c:pt>
                <c:pt idx="5">
                  <c:v>Palm OS</c:v>
                </c:pt>
              </c:strCache>
            </c:strRef>
          </c:cat>
          <c:val>
            <c:numRef>
              <c:f>Feuil1!$B$1:$B$6</c:f>
              <c:numCache>
                <c:formatCode>General</c:formatCode>
                <c:ptCount val="6"/>
                <c:pt idx="0">
                  <c:v>66</c:v>
                </c:pt>
                <c:pt idx="1">
                  <c:v>13</c:v>
                </c:pt>
                <c:pt idx="2">
                  <c:v>7</c:v>
                </c:pt>
                <c:pt idx="3">
                  <c:v>9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9F58D-1682-4FDB-98BE-11E913526D88}" type="datetimeFigureOut">
              <a:rPr lang="fr-FR" smtClean="0"/>
              <a:pPr/>
              <a:t>28/11/2008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EB98-2297-4D39-9EAF-5B73537891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Iphone</a:t>
            </a:r>
            <a:r>
              <a:rPr lang="fr-FR" dirty="0" smtClean="0"/>
              <a:t> os / </a:t>
            </a:r>
            <a:r>
              <a:rPr lang="fr-FR" dirty="0" err="1" smtClean="0"/>
              <a:t>windows</a:t>
            </a:r>
            <a:r>
              <a:rPr lang="fr-FR" dirty="0" smtClean="0"/>
              <a:t> mobile 6 (basé sur un CE) en illustration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Symbian</a:t>
            </a:r>
            <a:r>
              <a:rPr lang="fr-FR" dirty="0" smtClean="0"/>
              <a:t> </a:t>
            </a:r>
            <a:r>
              <a:rPr lang="fr-FR" dirty="0" err="1" smtClean="0"/>
              <a:t>ltd</a:t>
            </a:r>
            <a:r>
              <a:rPr lang="fr-FR" dirty="0" smtClean="0"/>
              <a:t>. créé par un consortium (</a:t>
            </a:r>
            <a:r>
              <a:rPr lang="fr-FR" dirty="0" err="1" smtClean="0"/>
              <a:t>nokia</a:t>
            </a:r>
            <a:r>
              <a:rPr lang="fr-FR" dirty="0" smtClean="0"/>
              <a:t>, </a:t>
            </a:r>
            <a:r>
              <a:rPr lang="fr-FR" dirty="0" err="1" smtClean="0"/>
              <a:t>samsung</a:t>
            </a:r>
            <a:r>
              <a:rPr lang="fr-FR" dirty="0" smtClean="0"/>
              <a:t> et autres), rachetée à 100% par </a:t>
            </a:r>
            <a:r>
              <a:rPr lang="fr-FR" dirty="0" err="1" smtClean="0"/>
              <a:t>nokia</a:t>
            </a:r>
            <a:endParaRPr lang="fr-FR" dirty="0" smtClean="0"/>
          </a:p>
          <a:p>
            <a:r>
              <a:rPr lang="fr-FR" dirty="0" smtClean="0"/>
              <a:t>Du coup l’os </a:t>
            </a:r>
            <a:r>
              <a:rPr lang="fr-FR" dirty="0" err="1" smtClean="0"/>
              <a:t>symbian</a:t>
            </a:r>
            <a:r>
              <a:rPr lang="fr-FR" baseline="0" dirty="0" smtClean="0"/>
              <a:t> équipe plus que les </a:t>
            </a:r>
            <a:r>
              <a:rPr lang="fr-FR" baseline="0" dirty="0" err="1" smtClean="0"/>
              <a:t>smartphone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nokia</a:t>
            </a:r>
            <a:r>
              <a:rPr lang="fr-FR" baseline="0" dirty="0" smtClean="0"/>
              <a:t> (notamment </a:t>
            </a:r>
            <a:r>
              <a:rPr lang="fr-FR" baseline="0" dirty="0" err="1" smtClean="0"/>
              <a:t>samsung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+ de 30 entreprises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Sauf certain modules sous GPL (linux </a:t>
            </a:r>
            <a:r>
              <a:rPr lang="fr-FR" dirty="0" err="1" smtClean="0"/>
              <a:t>kernel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: VM +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endParaRPr lang="fr-FR" dirty="0" smtClean="0"/>
          </a:p>
          <a:p>
            <a:r>
              <a:rPr lang="fr-FR" dirty="0" smtClean="0"/>
              <a:t>Appli : phone</a:t>
            </a:r>
            <a:r>
              <a:rPr lang="fr-FR" baseline="0" dirty="0" smtClean="0"/>
              <a:t> , browser</a:t>
            </a:r>
          </a:p>
          <a:p>
            <a:r>
              <a:rPr lang="fr-FR" baseline="0" dirty="0" smtClean="0"/>
              <a:t>Framework : </a:t>
            </a:r>
            <a:r>
              <a:rPr lang="fr-FR" baseline="0" dirty="0" err="1" smtClean="0"/>
              <a:t>window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, ressource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telephony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 …</a:t>
            </a:r>
          </a:p>
          <a:p>
            <a:r>
              <a:rPr lang="fr-FR" baseline="0" dirty="0" err="1" smtClean="0"/>
              <a:t>Libraries</a:t>
            </a:r>
            <a:r>
              <a:rPr lang="fr-FR" baseline="0" dirty="0" smtClean="0"/>
              <a:t> : SQL, </a:t>
            </a:r>
            <a:r>
              <a:rPr lang="fr-FR" baseline="0" dirty="0" err="1" smtClean="0"/>
              <a:t>OpenGL</a:t>
            </a:r>
            <a:r>
              <a:rPr lang="fr-FR" baseline="0" dirty="0" smtClean="0"/>
              <a:t>, SSL</a:t>
            </a:r>
          </a:p>
          <a:p>
            <a:r>
              <a:rPr lang="fr-FR" baseline="0" dirty="0" err="1" smtClean="0"/>
              <a:t>Kernel</a:t>
            </a:r>
            <a:r>
              <a:rPr lang="fr-FR" baseline="0" dirty="0" smtClean="0"/>
              <a:t> : drivers  wifi, </a:t>
            </a:r>
            <a:r>
              <a:rPr lang="fr-FR" baseline="0" dirty="0" err="1" smtClean="0"/>
              <a:t>usb</a:t>
            </a:r>
            <a:r>
              <a:rPr lang="fr-FR" baseline="0" dirty="0" smtClean="0"/>
              <a:t>, audio, power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Syst</a:t>
            </a:r>
            <a:r>
              <a:rPr lang="fr-FR" dirty="0" smtClean="0"/>
              <a:t>.</a:t>
            </a:r>
            <a:r>
              <a:rPr lang="fr-FR" baseline="0" dirty="0" smtClean="0"/>
              <a:t> Embarqués en général</a:t>
            </a:r>
          </a:p>
          <a:p>
            <a:r>
              <a:rPr lang="fr-FR" baseline="0" dirty="0" smtClean="0"/>
              <a:t>Puis l’embarqué multimédia avec un exemple</a:t>
            </a:r>
          </a:p>
          <a:p>
            <a:r>
              <a:rPr lang="fr-FR" baseline="0" dirty="0" smtClean="0"/>
              <a:t>On se limitera aux </a:t>
            </a:r>
            <a:r>
              <a:rPr lang="fr-FR" baseline="0" dirty="0" err="1" smtClean="0"/>
              <a:t>smartphones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Présenter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: un système d’exploitation pour </a:t>
            </a:r>
            <a:r>
              <a:rPr lang="fr-FR" baseline="0" dirty="0" err="1" smtClean="0"/>
              <a:t>smartphone</a:t>
            </a:r>
            <a:endParaRPr lang="fr-FR" baseline="0" dirty="0" smtClean="0"/>
          </a:p>
          <a:p>
            <a:r>
              <a:rPr lang="fr-FR" baseline="0" dirty="0" smtClean="0"/>
              <a:t>Les technos utilisées</a:t>
            </a:r>
          </a:p>
          <a:p>
            <a:r>
              <a:rPr lang="fr-FR" baseline="0" dirty="0" smtClean="0"/>
              <a:t>Enfin plus dans le </a:t>
            </a:r>
            <a:r>
              <a:rPr lang="fr-FR" baseline="0" dirty="0" err="1" smtClean="0"/>
              <a:t>dtail</a:t>
            </a:r>
            <a:r>
              <a:rPr lang="fr-FR" baseline="0" dirty="0" smtClean="0"/>
              <a:t> : comment programmer pour </a:t>
            </a:r>
            <a:r>
              <a:rPr lang="fr-FR" baseline="0" dirty="0" err="1" smtClean="0"/>
              <a:t>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</a:t>
            </a:r>
            <a:r>
              <a:rPr lang="fr-FR" baseline="0" dirty="0" smtClean="0"/>
              <a:t> niveau, alimentation critique dans un </a:t>
            </a:r>
            <a:r>
              <a:rPr lang="fr-FR" baseline="0" dirty="0" err="1" smtClean="0"/>
              <a:t>systeme</a:t>
            </a:r>
            <a:r>
              <a:rPr lang="fr-FR" baseline="0" dirty="0" smtClean="0"/>
              <a:t> embarqué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Dalvik</a:t>
            </a:r>
            <a:r>
              <a:rPr lang="fr-FR" dirty="0" smtClean="0"/>
              <a:t>: machine virtuelle crée pour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Dalvik</a:t>
            </a:r>
            <a:r>
              <a:rPr lang="fr-FR" dirty="0" smtClean="0"/>
              <a:t>: machine virtuelle crée pour </a:t>
            </a:r>
            <a:r>
              <a:rPr lang="fr-FR" dirty="0" err="1" smtClean="0"/>
              <a:t>android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: VM +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endParaRPr lang="fr-FR" dirty="0" smtClean="0"/>
          </a:p>
          <a:p>
            <a:r>
              <a:rPr lang="fr-FR" dirty="0" smtClean="0"/>
              <a:t>Appli : phone</a:t>
            </a:r>
            <a:r>
              <a:rPr lang="fr-FR" baseline="0" dirty="0" smtClean="0"/>
              <a:t> , browser</a:t>
            </a:r>
          </a:p>
          <a:p>
            <a:r>
              <a:rPr lang="fr-FR" baseline="0" dirty="0" smtClean="0"/>
              <a:t>Framework : </a:t>
            </a:r>
            <a:r>
              <a:rPr lang="fr-FR" baseline="0" dirty="0" err="1" smtClean="0"/>
              <a:t>window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, ressource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telephony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 …</a:t>
            </a:r>
          </a:p>
          <a:p>
            <a:r>
              <a:rPr lang="fr-FR" baseline="0" dirty="0" err="1" smtClean="0"/>
              <a:t>Libraries</a:t>
            </a:r>
            <a:r>
              <a:rPr lang="fr-FR" baseline="0" dirty="0" smtClean="0"/>
              <a:t> : SQL, </a:t>
            </a:r>
            <a:r>
              <a:rPr lang="fr-FR" baseline="0" dirty="0" err="1" smtClean="0"/>
              <a:t>OpenGL</a:t>
            </a:r>
            <a:r>
              <a:rPr lang="fr-FR" baseline="0" dirty="0" smtClean="0"/>
              <a:t>, SSL</a:t>
            </a:r>
          </a:p>
          <a:p>
            <a:r>
              <a:rPr lang="fr-FR" baseline="0" dirty="0" err="1" smtClean="0"/>
              <a:t>Kernel</a:t>
            </a:r>
            <a:r>
              <a:rPr lang="fr-FR" baseline="0" dirty="0" smtClean="0"/>
              <a:t> : drivers  wifi, </a:t>
            </a:r>
            <a:r>
              <a:rPr lang="fr-FR" baseline="0" dirty="0" err="1" smtClean="0"/>
              <a:t>usb</a:t>
            </a:r>
            <a:r>
              <a:rPr lang="fr-FR" baseline="0" dirty="0" smtClean="0"/>
              <a:t>, audio, power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: VM +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endParaRPr lang="fr-FR" dirty="0" smtClean="0"/>
          </a:p>
          <a:p>
            <a:r>
              <a:rPr lang="fr-FR" dirty="0" smtClean="0"/>
              <a:t>Appli : phone</a:t>
            </a:r>
            <a:r>
              <a:rPr lang="fr-FR" baseline="0" dirty="0" smtClean="0"/>
              <a:t> , browser</a:t>
            </a:r>
          </a:p>
          <a:p>
            <a:r>
              <a:rPr lang="fr-FR" baseline="0" dirty="0" smtClean="0"/>
              <a:t>Framework : </a:t>
            </a:r>
            <a:r>
              <a:rPr lang="fr-FR" baseline="0" dirty="0" err="1" smtClean="0"/>
              <a:t>window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, ressource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telephony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 …</a:t>
            </a:r>
          </a:p>
          <a:p>
            <a:r>
              <a:rPr lang="fr-FR" baseline="0" dirty="0" err="1" smtClean="0"/>
              <a:t>Libraries</a:t>
            </a:r>
            <a:r>
              <a:rPr lang="fr-FR" baseline="0" dirty="0" smtClean="0"/>
              <a:t> : SQL, </a:t>
            </a:r>
            <a:r>
              <a:rPr lang="fr-FR" baseline="0" dirty="0" err="1" smtClean="0"/>
              <a:t>OpenGL</a:t>
            </a:r>
            <a:r>
              <a:rPr lang="fr-FR" baseline="0" dirty="0" smtClean="0"/>
              <a:t>, SSL</a:t>
            </a:r>
          </a:p>
          <a:p>
            <a:r>
              <a:rPr lang="fr-FR" baseline="0" dirty="0" err="1" smtClean="0"/>
              <a:t>Kernel</a:t>
            </a:r>
            <a:r>
              <a:rPr lang="fr-FR" baseline="0" dirty="0" smtClean="0"/>
              <a:t> : drivers  wifi, </a:t>
            </a:r>
            <a:r>
              <a:rPr lang="fr-FR" baseline="0" dirty="0" err="1" smtClean="0"/>
              <a:t>usb</a:t>
            </a:r>
            <a:r>
              <a:rPr lang="fr-FR" baseline="0" dirty="0" smtClean="0"/>
              <a:t>, audio, power </a:t>
            </a:r>
            <a:r>
              <a:rPr lang="fr-FR" baseline="0" dirty="0" err="1" smtClean="0"/>
              <a:t>mgr</a:t>
            </a:r>
            <a:r>
              <a:rPr lang="fr-FR" baseline="0" dirty="0" smtClean="0"/>
              <a:t>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Dalvik</a:t>
            </a:r>
            <a:r>
              <a:rPr lang="fr-FR" dirty="0" smtClean="0"/>
              <a:t> = village d’</a:t>
            </a:r>
            <a:r>
              <a:rPr lang="fr-FR" dirty="0" err="1" smtClean="0"/>
              <a:t>islande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Sun a mis la SE </a:t>
            </a:r>
            <a:r>
              <a:rPr lang="fr-FR" baseline="0" dirty="0" smtClean="0"/>
              <a:t>sous </a:t>
            </a:r>
            <a:r>
              <a:rPr lang="fr-FR" baseline="0" dirty="0" err="1" smtClean="0"/>
              <a:t>license</a:t>
            </a:r>
            <a:r>
              <a:rPr lang="fr-FR" baseline="0" dirty="0" smtClean="0"/>
              <a:t> GPL (pour passer pour des gentils et profiter de la communauté) en précisant que tout code plate-forme dérivé doit être sous GPL aussi (contamination)</a:t>
            </a:r>
          </a:p>
          <a:p>
            <a:r>
              <a:rPr lang="fr-FR" baseline="0" dirty="0" smtClean="0"/>
              <a:t>Par contre tout code utilisateur peut rester propriétaire (heureusement sinon personne utiliserait java !)</a:t>
            </a:r>
          </a:p>
          <a:p>
            <a:endParaRPr lang="fr-FR" baseline="0" dirty="0" smtClean="0"/>
          </a:p>
          <a:p>
            <a:r>
              <a:rPr lang="fr-FR" baseline="0" dirty="0" smtClean="0"/>
              <a:t> … sauf pour la version ME (mobil </a:t>
            </a:r>
            <a:r>
              <a:rPr lang="fr-FR" baseline="0" dirty="0" err="1" smtClean="0"/>
              <a:t>edition</a:t>
            </a:r>
            <a:r>
              <a:rPr lang="fr-FR" baseline="0" dirty="0" smtClean="0"/>
              <a:t>)  ou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le code utilisateur doit être rendu libre !!</a:t>
            </a:r>
          </a:p>
          <a:p>
            <a:r>
              <a:rPr lang="fr-FR" baseline="0" dirty="0" smtClean="0"/>
              <a:t>les fabricant de portable préfèrent donc payer </a:t>
            </a:r>
            <a:r>
              <a:rPr lang="fr-FR" baseline="0" dirty="0" err="1" smtClean="0"/>
              <a:t>sun</a:t>
            </a:r>
            <a:r>
              <a:rPr lang="fr-FR" baseline="0" dirty="0" smtClean="0"/>
              <a:t> pour avoir une licence d’utilisation privée</a:t>
            </a:r>
          </a:p>
          <a:p>
            <a:endParaRPr lang="fr-FR" baseline="0" dirty="0" smtClean="0"/>
          </a:p>
          <a:p>
            <a:r>
              <a:rPr lang="fr-FR" baseline="0" dirty="0" smtClean="0"/>
              <a:t>Alors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 a juste pris la partie gratuite (java SE) mais a créé sa propre plate-forme d’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(leur </a:t>
            </a:r>
            <a:r>
              <a:rPr lang="fr-FR" baseline="0" dirty="0" err="1" smtClean="0"/>
              <a:t>implem</a:t>
            </a:r>
            <a:r>
              <a:rPr lang="fr-FR" baseline="0" dirty="0" smtClean="0"/>
              <a:t> de la SE, leur VM, leur </a:t>
            </a:r>
            <a:r>
              <a:rPr lang="fr-FR" baseline="0" dirty="0" err="1" smtClean="0"/>
              <a:t>bytecode</a:t>
            </a:r>
            <a:r>
              <a:rPr lang="fr-FR" baseline="0" dirty="0" smtClean="0"/>
              <a:t>)</a:t>
            </a:r>
          </a:p>
          <a:p>
            <a:r>
              <a:rPr lang="fr-FR" dirty="0" smtClean="0"/>
              <a:t>… et a tout mis libre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Photo d’un code barre et comparaison des prix dans</a:t>
            </a:r>
            <a:r>
              <a:rPr lang="fr-FR" baseline="0" dirty="0" smtClean="0"/>
              <a:t> les magasins proches + sur internet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des paramètres du portable en fonction de la localisation: </a:t>
            </a:r>
          </a:p>
          <a:p>
            <a:r>
              <a:rPr lang="fr-FR" dirty="0" smtClean="0"/>
              <a:t>Localisation avec GPS automatique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 de tags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recup</a:t>
            </a:r>
            <a:r>
              <a:rPr lang="fr-FR" baseline="0" dirty="0" smtClean="0"/>
              <a:t> sur internet, puis affichage par-dessus la vision caméra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Téléphonie mobile,</a:t>
            </a:r>
            <a:r>
              <a:rPr lang="fr-FR" baseline="0" dirty="0" smtClean="0"/>
              <a:t> localisation </a:t>
            </a:r>
            <a:r>
              <a:rPr lang="fr-FR" baseline="0" dirty="0" err="1" smtClean="0"/>
              <a:t>gps</a:t>
            </a:r>
            <a:r>
              <a:rPr lang="fr-FR" baseline="0" dirty="0" smtClean="0"/>
              <a:t>, </a:t>
            </a:r>
          </a:p>
          <a:p>
            <a:r>
              <a:rPr lang="fr-FR" baseline="0" dirty="0" smtClean="0"/>
              <a:t>Après la recherche </a:t>
            </a:r>
            <a:r>
              <a:rPr lang="fr-FR" baseline="0" dirty="0" err="1" smtClean="0"/>
              <a:t>google</a:t>
            </a:r>
            <a:endParaRPr lang="fr-FR" baseline="0" dirty="0" smtClean="0"/>
          </a:p>
          <a:p>
            <a:r>
              <a:rPr lang="fr-FR" baseline="0" dirty="0" smtClean="0"/>
              <a:t>Le mail </a:t>
            </a:r>
            <a:r>
              <a:rPr lang="fr-FR" baseline="0" dirty="0" err="1" smtClean="0"/>
              <a:t>google</a:t>
            </a:r>
            <a:endParaRPr lang="fr-FR" baseline="0" dirty="0" smtClean="0"/>
          </a:p>
          <a:p>
            <a:r>
              <a:rPr lang="fr-FR" baseline="0" dirty="0" smtClean="0"/>
              <a:t>le browser </a:t>
            </a:r>
            <a:r>
              <a:rPr lang="fr-FR" baseline="0" dirty="0" err="1" smtClean="0"/>
              <a:t>google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Restreint :  pas de swing, </a:t>
            </a:r>
            <a:r>
              <a:rPr lang="fr-FR" dirty="0" err="1" smtClean="0"/>
              <a:t>awt</a:t>
            </a:r>
            <a:r>
              <a:rPr lang="fr-FR" dirty="0" smtClean="0"/>
              <a:t> : ils ont leur propre trucs pour GUI</a:t>
            </a:r>
          </a:p>
          <a:p>
            <a:r>
              <a:rPr lang="fr-FR" dirty="0" smtClean="0"/>
              <a:t>Open GL</a:t>
            </a:r>
            <a:r>
              <a:rPr lang="fr-FR" baseline="0" dirty="0" smtClean="0"/>
              <a:t> pour l’embarqué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Restreint :  pas de swing, </a:t>
            </a:r>
            <a:r>
              <a:rPr lang="fr-FR" dirty="0" err="1" smtClean="0"/>
              <a:t>awt</a:t>
            </a:r>
            <a:r>
              <a:rPr lang="fr-FR" dirty="0" smtClean="0"/>
              <a:t> : ils ont leur propre trucs pour GUI</a:t>
            </a:r>
          </a:p>
          <a:p>
            <a:r>
              <a:rPr lang="fr-FR" dirty="0" smtClean="0"/>
              <a:t>Open GL</a:t>
            </a:r>
            <a:r>
              <a:rPr lang="fr-FR" baseline="0" dirty="0" smtClean="0"/>
              <a:t> pour l’embarqué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Restreint :  pas de swing, </a:t>
            </a:r>
            <a:r>
              <a:rPr lang="fr-FR" dirty="0" err="1" smtClean="0"/>
              <a:t>awt</a:t>
            </a:r>
            <a:r>
              <a:rPr lang="fr-FR" dirty="0" smtClean="0"/>
              <a:t> : ils ont leur propre trucs pour GUI</a:t>
            </a:r>
          </a:p>
          <a:p>
            <a:r>
              <a:rPr lang="fr-FR" dirty="0" smtClean="0"/>
              <a:t>Open GL</a:t>
            </a:r>
            <a:r>
              <a:rPr lang="fr-FR" baseline="0" dirty="0" smtClean="0"/>
              <a:t> pour l’embarqué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Motorola </a:t>
            </a:r>
            <a:r>
              <a:rPr lang="fr-FR" dirty="0" err="1" smtClean="0"/>
              <a:t>dynatac</a:t>
            </a:r>
            <a:r>
              <a:rPr lang="fr-FR" dirty="0" smtClean="0"/>
              <a:t> 8000X !!!</a:t>
            </a:r>
          </a:p>
          <a:p>
            <a:r>
              <a:rPr lang="fr-FR" dirty="0" smtClean="0"/>
              <a:t>Le</a:t>
            </a:r>
            <a:r>
              <a:rPr lang="fr-FR" baseline="0" dirty="0" smtClean="0"/>
              <a:t> grand père de JC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SDK </a:t>
            </a:r>
            <a:r>
              <a:rPr lang="fr-FR" dirty="0" err="1" smtClean="0"/>
              <a:t>prop</a:t>
            </a:r>
            <a:r>
              <a:rPr lang="fr-FR" dirty="0" smtClean="0"/>
              <a:t> =&gt; Documentation</a:t>
            </a:r>
            <a:r>
              <a:rPr lang="fr-FR" baseline="0" dirty="0" smtClean="0"/>
              <a:t> non publique, payante parfois</a:t>
            </a:r>
          </a:p>
          <a:p>
            <a:r>
              <a:rPr lang="fr-FR" baseline="0" dirty="0" err="1" smtClean="0"/>
              <a:t>Abscence</a:t>
            </a:r>
            <a:r>
              <a:rPr lang="fr-FR" baseline="0" dirty="0" smtClean="0"/>
              <a:t> de communauté de développeurs</a:t>
            </a:r>
          </a:p>
          <a:p>
            <a:r>
              <a:rPr lang="fr-FR" baseline="0" dirty="0" smtClean="0"/>
              <a:t>Bas niveau : souvent obligation de toucher au bas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SDK </a:t>
            </a:r>
            <a:r>
              <a:rPr lang="fr-FR" dirty="0" err="1" smtClean="0"/>
              <a:t>prop</a:t>
            </a:r>
            <a:r>
              <a:rPr lang="fr-FR" dirty="0" smtClean="0"/>
              <a:t> =&gt; Documentation</a:t>
            </a:r>
            <a:r>
              <a:rPr lang="fr-FR" baseline="0" dirty="0" smtClean="0"/>
              <a:t> non publique, payante parfois</a:t>
            </a:r>
          </a:p>
          <a:p>
            <a:r>
              <a:rPr lang="fr-FR" baseline="0" dirty="0" err="1" smtClean="0"/>
              <a:t>Abscence</a:t>
            </a:r>
            <a:r>
              <a:rPr lang="fr-FR" baseline="0" dirty="0" smtClean="0"/>
              <a:t> de communauté de développeurs</a:t>
            </a:r>
          </a:p>
          <a:p>
            <a:r>
              <a:rPr lang="fr-FR" baseline="0" dirty="0" smtClean="0"/>
              <a:t>Bas niveau : souvent obligation de toucher au bas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</a:t>
            </a:r>
            <a:r>
              <a:rPr lang="fr-FR" baseline="0" dirty="0" smtClean="0"/>
              <a:t> CPU 2D/3D et un CPU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BEB98-2297-4D39-9EAF-5B73537891A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C526-B9DB-4922-AC14-19519F1F8234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8C17-E275-4FDD-BD01-CB360D6FD465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D9E-60FF-4596-8AAE-EAED158FD1CF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DA80-1B2E-474D-B2BE-DC251C2350D1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B736-2AC2-4F64-BF06-ECEFED067116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6984-58F5-48BA-981F-646936A1B750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3744-166B-42E7-B4EC-78CD5C1D3720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A803-71AD-4671-A940-B5D789D36BA1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2C7D-38E6-407C-93EA-38B7AE53AC25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1C1-C0C5-44F8-9ABC-3F7812D50303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7FCC-A7B2-433A-AD36-F975066EB404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4EF-9799-48F8-A9C0-C617733AF800}" type="datetime1">
              <a:rPr lang="fr-FR" smtClean="0"/>
              <a:pPr/>
              <a:t>28/11/2008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647D-E97D-4194-86AF-0FDC602661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source.android.com/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6143644"/>
            <a:ext cx="9143999" cy="71435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16045"/>
            <a:ext cx="7772400" cy="1470025"/>
          </a:xfrm>
        </p:spPr>
        <p:txBody>
          <a:bodyPr/>
          <a:lstStyle/>
          <a:p>
            <a:r>
              <a:rPr lang="fr-FR" dirty="0" smtClean="0"/>
              <a:t>Le multimédia embarqué :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3357562"/>
            <a:ext cx="2035983" cy="1752600"/>
          </a:xfrm>
        </p:spPr>
        <p:txBody>
          <a:bodyPr>
            <a:normAutofit/>
          </a:bodyPr>
          <a:lstStyle/>
          <a:p>
            <a:pPr algn="l"/>
            <a:r>
              <a:rPr lang="fr-FR" sz="2200" dirty="0" smtClean="0"/>
              <a:t>Laurent Bonnet</a:t>
            </a:r>
          </a:p>
          <a:p>
            <a:pPr algn="l"/>
            <a:r>
              <a:rPr lang="fr-FR" sz="2200" dirty="0" smtClean="0"/>
              <a:t>Fabien Devos</a:t>
            </a:r>
          </a:p>
          <a:p>
            <a:pPr algn="l"/>
            <a:r>
              <a:rPr lang="fr-FR" sz="2200" dirty="0" smtClean="0"/>
              <a:t>Manuel Garnier	</a:t>
            </a:r>
          </a:p>
          <a:p>
            <a:pPr algn="l"/>
            <a:r>
              <a:rPr lang="fr-FR" sz="2200" dirty="0" smtClean="0"/>
              <a:t>Pierre Viau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072166" y="4143380"/>
            <a:ext cx="3071834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Encadrant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200" dirty="0" smtClean="0">
                <a:solidFill>
                  <a:schemeClr val="tx1">
                    <a:tint val="75000"/>
                  </a:schemeClr>
                </a:solidFill>
              </a:rPr>
              <a:t>Marie-Jo </a:t>
            </a:r>
            <a:r>
              <a:rPr lang="fr-FR" sz="2200" dirty="0" err="1" smtClean="0">
                <a:solidFill>
                  <a:schemeClr val="tx1">
                    <a:tint val="75000"/>
                  </a:schemeClr>
                </a:solidFill>
              </a:rPr>
              <a:t>Pedrono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3999" cy="1000108"/>
          </a:xfrm>
          <a:prstGeom prst="rect">
            <a:avLst/>
          </a:prstGeom>
          <a:noFill/>
        </p:spPr>
      </p:pic>
      <p:pic>
        <p:nvPicPr>
          <p:cNvPr id="1026" name="Picture 2" descr="E:\DocPersos\Boulot\5INFO - 2008-2009\SFFS - Android\android-wallpaper5_2560x16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7094" y="2928934"/>
            <a:ext cx="2609813" cy="3050505"/>
          </a:xfrm>
          <a:prstGeom prst="rect">
            <a:avLst/>
          </a:prstGeom>
          <a:noFill/>
        </p:spPr>
      </p:pic>
      <p:sp>
        <p:nvSpPr>
          <p:cNvPr id="11" name="Sous-titre 2"/>
          <p:cNvSpPr txBox="1">
            <a:spLocks/>
          </p:cNvSpPr>
          <p:nvPr/>
        </p:nvSpPr>
        <p:spPr>
          <a:xfrm>
            <a:off x="3036083" y="1000108"/>
            <a:ext cx="3071834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SFFS - 2 décembre 2008</a:t>
            </a:r>
          </a:p>
        </p:txBody>
      </p:sp>
      <p:pic>
        <p:nvPicPr>
          <p:cNvPr id="4098" name="Picture 2" descr="E:\DocPersos\Boulot\5INFO - 2008-2009\SFFS - Android\logo_android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79636" y="2143116"/>
            <a:ext cx="2384729" cy="857256"/>
          </a:xfrm>
          <a:prstGeom prst="rect">
            <a:avLst/>
          </a:prstGeom>
          <a:noFill/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INSA Rennes - Département informatique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Exemple : console </a:t>
            </a:r>
            <a:r>
              <a:rPr lang="fr-FR" dirty="0" err="1" smtClean="0">
                <a:solidFill>
                  <a:schemeClr val="bg1"/>
                </a:solidFill>
              </a:rPr>
              <a:t>nintendo</a:t>
            </a:r>
            <a:r>
              <a:rPr lang="fr-FR" dirty="0" smtClean="0">
                <a:solidFill>
                  <a:schemeClr val="bg1"/>
                </a:solidFill>
              </a:rPr>
              <a:t> DS (2/2)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Logiciel</a:t>
            </a:r>
          </a:p>
          <a:p>
            <a:pPr lvl="1"/>
            <a:r>
              <a:rPr lang="fr-FR" dirty="0" smtClean="0"/>
              <a:t>SDK propriétaire de Nintendo, bibliothèques relativement bas niveau</a:t>
            </a:r>
          </a:p>
          <a:p>
            <a:pPr lvl="1"/>
            <a:r>
              <a:rPr lang="fr-FR" dirty="0" smtClean="0"/>
              <a:t>Kit de développement et documentation payante</a:t>
            </a:r>
          </a:p>
          <a:p>
            <a:pPr lvl="1"/>
            <a:r>
              <a:rPr lang="fr-FR" dirty="0" smtClean="0"/>
              <a:t>Langage C ou C++</a:t>
            </a:r>
          </a:p>
          <a:p>
            <a:r>
              <a:rPr lang="fr-FR" dirty="0" smtClean="0"/>
              <a:t>Exemple de contrainte : chargement en </a:t>
            </a:r>
            <a:r>
              <a:rPr lang="fr-FR" dirty="0" err="1" smtClean="0"/>
              <a:t>Vram</a:t>
            </a:r>
            <a:endParaRPr lang="fr-FR" dirty="0" smtClean="0"/>
          </a:p>
          <a:p>
            <a:pPr lvl="1"/>
            <a:r>
              <a:rPr lang="fr-FR" dirty="0" smtClean="0"/>
              <a:t>Chargement des données en temps limité (</a:t>
            </a:r>
            <a:r>
              <a:rPr lang="fr-FR" dirty="0" err="1" smtClean="0"/>
              <a:t>Vblank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Vector</a:t>
            </a:r>
            <a:r>
              <a:rPr lang="fr-FR" dirty="0" smtClean="0"/>
              <a:t> » trop lent : utilisation d’un tableau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</a:t>
            </a:r>
            <a:r>
              <a:rPr lang="fr-FR" dirty="0" err="1" smtClean="0">
                <a:solidFill>
                  <a:schemeClr val="bg1"/>
                </a:solidFill>
              </a:rPr>
              <a:t>smartphones</a:t>
            </a:r>
            <a:r>
              <a:rPr lang="fr-FR" dirty="0" smtClean="0">
                <a:solidFill>
                  <a:schemeClr val="bg1"/>
                </a:solidFill>
              </a:rPr>
              <a:t> (1/5)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Téléphone portable couplé avec un PDA</a:t>
            </a:r>
          </a:p>
          <a:p>
            <a:pPr lvl="1"/>
            <a:r>
              <a:rPr lang="fr-FR" dirty="0" smtClean="0"/>
              <a:t>Agenda, navigation Web, messagerie instantanée, musique, vidéo, GPS…</a:t>
            </a:r>
          </a:p>
          <a:p>
            <a:r>
              <a:rPr lang="fr-FR" dirty="0" smtClean="0"/>
              <a:t>Pour l’entreprise à l’origine</a:t>
            </a:r>
          </a:p>
          <a:p>
            <a:pPr lvl="1"/>
            <a:r>
              <a:rPr lang="fr-FR" dirty="0" smtClean="0"/>
              <a:t>Vers le grand public (</a:t>
            </a:r>
            <a:r>
              <a:rPr lang="fr-FR" dirty="0" err="1" smtClean="0"/>
              <a:t>iPhone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2005 : 5% des téléphones portables</a:t>
            </a:r>
          </a:p>
          <a:p>
            <a:r>
              <a:rPr lang="fr-FR" dirty="0" smtClean="0"/>
              <a:t>2009 : 25% prévu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</a:t>
            </a:r>
            <a:r>
              <a:rPr lang="fr-FR" dirty="0" err="1" smtClean="0">
                <a:solidFill>
                  <a:schemeClr val="bg1"/>
                </a:solidFill>
              </a:rPr>
              <a:t>smartphones</a:t>
            </a:r>
            <a:r>
              <a:rPr lang="fr-FR" dirty="0" smtClean="0">
                <a:solidFill>
                  <a:schemeClr val="bg1"/>
                </a:solidFill>
              </a:rPr>
              <a:t> (2/5)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Le marché des </a:t>
            </a:r>
            <a:r>
              <a:rPr lang="fr-FR" dirty="0" err="1" smtClean="0"/>
              <a:t>smartphones</a:t>
            </a:r>
            <a:r>
              <a:rPr lang="fr-FR" dirty="0" smtClean="0"/>
              <a:t> (2008)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/>
        </p:nvGraphicFramePr>
        <p:xfrm>
          <a:off x="1142976" y="2428868"/>
          <a:ext cx="6858048" cy="317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</a:t>
            </a:r>
            <a:r>
              <a:rPr lang="fr-FR" dirty="0" err="1" smtClean="0">
                <a:solidFill>
                  <a:schemeClr val="bg1"/>
                </a:solidFill>
              </a:rPr>
              <a:t>smartphones</a:t>
            </a:r>
            <a:r>
              <a:rPr lang="fr-FR" dirty="0" smtClean="0">
                <a:solidFill>
                  <a:schemeClr val="bg1"/>
                </a:solidFill>
              </a:rPr>
              <a:t> (3/5)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OS dédiés</a:t>
            </a:r>
          </a:p>
          <a:p>
            <a:pPr lvl="1"/>
            <a:r>
              <a:rPr lang="fr-FR" dirty="0" smtClean="0"/>
              <a:t>Nokia &amp; </a:t>
            </a:r>
            <a:r>
              <a:rPr lang="fr-FR" dirty="0" err="1" smtClean="0"/>
              <a:t>co</a:t>
            </a:r>
            <a:r>
              <a:rPr lang="fr-FR" dirty="0" smtClean="0"/>
              <a:t>. : </a:t>
            </a:r>
            <a:r>
              <a:rPr lang="fr-FR" dirty="0" err="1" smtClean="0"/>
              <a:t>Symbian</a:t>
            </a:r>
            <a:endParaRPr lang="fr-FR" dirty="0" smtClean="0"/>
          </a:p>
          <a:p>
            <a:pPr lvl="1"/>
            <a:r>
              <a:rPr lang="fr-FR" dirty="0" smtClean="0"/>
              <a:t>Palm : Palm OS</a:t>
            </a:r>
          </a:p>
          <a:p>
            <a:pPr lvl="1"/>
            <a:r>
              <a:rPr lang="fr-FR" dirty="0" smtClean="0"/>
              <a:t>Apple : </a:t>
            </a:r>
            <a:r>
              <a:rPr lang="fr-FR" dirty="0" err="1" smtClean="0"/>
              <a:t>iPhone</a:t>
            </a:r>
            <a:r>
              <a:rPr lang="fr-FR" dirty="0" smtClean="0"/>
              <a:t> OS</a:t>
            </a:r>
          </a:p>
          <a:p>
            <a:r>
              <a:rPr lang="fr-FR" dirty="0" smtClean="0"/>
              <a:t>OS génériques</a:t>
            </a:r>
          </a:p>
          <a:p>
            <a:pPr lvl="1"/>
            <a:r>
              <a:rPr lang="fr-FR" dirty="0" smtClean="0"/>
              <a:t>Microsoft : Windows Mobil </a:t>
            </a:r>
          </a:p>
          <a:p>
            <a:pPr lvl="1"/>
            <a:r>
              <a:rPr lang="fr-FR" dirty="0" smtClean="0"/>
              <a:t>Google :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2"/>
            <a:r>
              <a:rPr lang="fr-FR" dirty="0" smtClean="0"/>
              <a:t>Le seul open source et gratuit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194" name="Picture 2" descr="E:\DocPersos\Boulot\5INFO - 2008-2009\SFFS - Android\ipho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857364"/>
            <a:ext cx="1881186" cy="2821779"/>
          </a:xfrm>
          <a:prstGeom prst="rect">
            <a:avLst/>
          </a:prstGeom>
          <a:noFill/>
        </p:spPr>
      </p:pic>
      <p:pic>
        <p:nvPicPr>
          <p:cNvPr id="8195" name="Picture 3" descr="E:\DocPersos\Boulot\5INFO - 2008-2009\SFFS - Android\windows ce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3214686"/>
            <a:ext cx="2081198" cy="277493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</a:t>
            </a:r>
            <a:r>
              <a:rPr lang="fr-FR" dirty="0" err="1" smtClean="0">
                <a:solidFill>
                  <a:schemeClr val="bg1"/>
                </a:solidFill>
              </a:rPr>
              <a:t>smartphones</a:t>
            </a:r>
            <a:r>
              <a:rPr lang="fr-FR" dirty="0" smtClean="0">
                <a:solidFill>
                  <a:schemeClr val="bg1"/>
                </a:solidFill>
              </a:rPr>
              <a:t> (4/5)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Le marché des OS pour </a:t>
            </a:r>
            <a:r>
              <a:rPr lang="fr-FR" dirty="0" err="1" smtClean="0"/>
              <a:t>smartphones</a:t>
            </a:r>
            <a:r>
              <a:rPr lang="fr-FR" dirty="0" smtClean="0"/>
              <a:t> (2007)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7" name="Graphique 6"/>
          <p:cNvGraphicFramePr/>
          <p:nvPr/>
        </p:nvGraphicFramePr>
        <p:xfrm>
          <a:off x="1357290" y="2857496"/>
          <a:ext cx="6929486" cy="345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</a:t>
            </a:r>
            <a:r>
              <a:rPr lang="fr-FR" dirty="0" err="1" smtClean="0">
                <a:solidFill>
                  <a:schemeClr val="bg1"/>
                </a:solidFill>
              </a:rPr>
              <a:t>smartphones</a:t>
            </a:r>
            <a:r>
              <a:rPr lang="fr-FR" dirty="0" smtClean="0">
                <a:solidFill>
                  <a:schemeClr val="bg1"/>
                </a:solidFill>
              </a:rPr>
              <a:t> (5/5)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L’évolution matérielle</a:t>
            </a:r>
          </a:p>
          <a:p>
            <a:pPr lvl="1"/>
            <a:r>
              <a:rPr lang="fr-FR" dirty="0" smtClean="0"/>
              <a:t>Sony Ericsson P800 (2002)</a:t>
            </a:r>
          </a:p>
          <a:p>
            <a:pPr lvl="2"/>
            <a:r>
              <a:rPr lang="fr-FR" dirty="0" smtClean="0"/>
              <a:t>200 Mhz – 12 Mo RAM</a:t>
            </a:r>
          </a:p>
          <a:p>
            <a:pPr lvl="1"/>
            <a:r>
              <a:rPr lang="fr-FR" dirty="0" smtClean="0"/>
              <a:t>Palm </a:t>
            </a:r>
            <a:r>
              <a:rPr lang="fr-FR" dirty="0" err="1" smtClean="0"/>
              <a:t>Treo</a:t>
            </a:r>
            <a:r>
              <a:rPr lang="fr-FR" dirty="0" smtClean="0"/>
              <a:t> 650 (2005)</a:t>
            </a:r>
          </a:p>
          <a:p>
            <a:pPr lvl="2"/>
            <a:r>
              <a:rPr lang="fr-FR" dirty="0" smtClean="0"/>
              <a:t>312 Mhz – 32 Mo RAM</a:t>
            </a:r>
          </a:p>
          <a:p>
            <a:pPr lvl="1"/>
            <a:r>
              <a:rPr lang="fr-FR" dirty="0" smtClean="0"/>
              <a:t>HTC G1 (2008)</a:t>
            </a:r>
          </a:p>
          <a:p>
            <a:pPr lvl="2"/>
            <a:r>
              <a:rPr lang="fr-FR" dirty="0" smtClean="0"/>
              <a:t>528 Mhz – 192 Mo RAM</a:t>
            </a:r>
          </a:p>
          <a:p>
            <a:pPr lvl="2"/>
            <a:r>
              <a:rPr lang="fr-FR" dirty="0" smtClean="0"/>
              <a:t>Le premier sous </a:t>
            </a:r>
            <a:r>
              <a:rPr lang="fr-FR" dirty="0" err="1" smtClean="0"/>
              <a:t>Android</a:t>
            </a:r>
            <a:r>
              <a:rPr lang="fr-FR" dirty="0" smtClean="0"/>
              <a:t>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170" name="Picture 2" descr="E:\DocPersos\Boulot\5INFO - 2008-2009\SFFS - Android\g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714752"/>
            <a:ext cx="3586152" cy="2988336"/>
          </a:xfrm>
          <a:prstGeom prst="rect">
            <a:avLst/>
          </a:prstGeom>
          <a:noFill/>
        </p:spPr>
      </p:pic>
      <p:pic>
        <p:nvPicPr>
          <p:cNvPr id="7171" name="Picture 3" descr="E:\DocPersos\Boulot\5INFO - 2008-2009\SFFS - Android\p8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1571612"/>
            <a:ext cx="1857388" cy="242819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6143644"/>
            <a:ext cx="9143999" cy="714356"/>
          </a:xfrm>
          <a:prstGeom prst="rect">
            <a:avLst/>
          </a:prstGeom>
          <a:noFill/>
        </p:spPr>
      </p:pic>
      <p:pic>
        <p:nvPicPr>
          <p:cNvPr id="2051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3999" cy="1000108"/>
          </a:xfrm>
          <a:prstGeom prst="rect">
            <a:avLst/>
          </a:prstGeom>
          <a:noFill/>
        </p:spPr>
      </p:pic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/>
          <a:p>
            <a:r>
              <a:rPr lang="fr-FR" dirty="0" err="1" smtClean="0"/>
              <a:t>Android</a:t>
            </a:r>
            <a:endParaRPr lang="fr-FR" dirty="0"/>
          </a:p>
        </p:txBody>
      </p:sp>
      <p:pic>
        <p:nvPicPr>
          <p:cNvPr id="12290" name="Picture 2" descr="E:\DocPersos\Boulot\5INFO - 2008-2009\SFFS - Android\android-wallpaper6_2560x1600.jpg"/>
          <p:cNvPicPr>
            <a:picLocks noChangeAspect="1" noChangeArrowheads="1"/>
          </p:cNvPicPr>
          <p:nvPr/>
        </p:nvPicPr>
        <p:blipFill>
          <a:blip r:embed="rId5" cstate="print"/>
          <a:srcRect l="22521" t="29254" r="22883" b="32529"/>
          <a:stretch>
            <a:fillRect/>
          </a:stretch>
        </p:blipFill>
        <p:spPr bwMode="auto">
          <a:xfrm>
            <a:off x="1714480" y="3000372"/>
            <a:ext cx="5715040" cy="250033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714480" y="2928934"/>
            <a:ext cx="1714512" cy="264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500694" y="2928934"/>
            <a:ext cx="1928826" cy="264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Historique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2005 : Google rachète la start-up </a:t>
            </a:r>
            <a:r>
              <a:rPr lang="fr-FR" dirty="0" err="1" smtClean="0"/>
              <a:t>Android</a:t>
            </a:r>
            <a:r>
              <a:rPr lang="fr-FR" dirty="0" smtClean="0"/>
              <a:t> Inc.</a:t>
            </a:r>
          </a:p>
          <a:p>
            <a:r>
              <a:rPr lang="fr-FR" dirty="0" smtClean="0"/>
              <a:t>2007 : Open </a:t>
            </a:r>
            <a:r>
              <a:rPr lang="fr-FR" dirty="0" err="1" smtClean="0"/>
              <a:t>Handset</a:t>
            </a:r>
            <a:r>
              <a:rPr lang="fr-FR" dirty="0" smtClean="0"/>
              <a:t> Alliance</a:t>
            </a:r>
          </a:p>
          <a:p>
            <a:pPr lvl="1"/>
            <a:r>
              <a:rPr lang="fr-FR" dirty="0" smtClean="0"/>
              <a:t>Motorola, Samsung, HTC, Intel, </a:t>
            </a:r>
            <a:r>
              <a:rPr lang="fr-FR" dirty="0" err="1" smtClean="0"/>
              <a:t>Nvidia</a:t>
            </a:r>
            <a:r>
              <a:rPr lang="fr-FR" dirty="0" smtClean="0"/>
              <a:t>, TI…</a:t>
            </a:r>
          </a:p>
          <a:p>
            <a:pPr lvl="1"/>
            <a:r>
              <a:rPr lang="fr-FR" dirty="0" smtClean="0"/>
              <a:t>Promouvoir </a:t>
            </a:r>
            <a:r>
              <a:rPr lang="fr-FR" dirty="0" err="1" smtClean="0"/>
              <a:t>Android</a:t>
            </a:r>
            <a:r>
              <a:rPr lang="fr-FR" dirty="0" smtClean="0"/>
              <a:t>, système d’exploitation ouvert</a:t>
            </a:r>
          </a:p>
          <a:p>
            <a:r>
              <a:rPr lang="fr-FR" dirty="0" smtClean="0"/>
              <a:t>Sept. 2008 : SDK 1.0</a:t>
            </a:r>
          </a:p>
          <a:p>
            <a:r>
              <a:rPr lang="fr-FR" dirty="0" smtClean="0"/>
              <a:t>Oct. 2008 : sortie du HTC G1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Un OS ouvert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License majoritairement Apache 2.0 </a:t>
            </a:r>
          </a:p>
          <a:p>
            <a:r>
              <a:rPr lang="fr-FR" dirty="0" smtClean="0"/>
              <a:t>Open source </a:t>
            </a:r>
          </a:p>
          <a:p>
            <a:pPr lvl="1">
              <a:buNone/>
            </a:pPr>
            <a:r>
              <a:rPr lang="fr-FR" sz="2100" dirty="0" smtClean="0">
                <a:hlinkClick r:id="rId4"/>
              </a:rPr>
              <a:t>http://source.android.com/download</a:t>
            </a:r>
            <a:endParaRPr lang="fr-FR" sz="2100" dirty="0" smtClean="0"/>
          </a:p>
          <a:p>
            <a:r>
              <a:rPr lang="fr-FR" dirty="0" smtClean="0"/>
              <a:t>Forte communauté de développeurs</a:t>
            </a:r>
          </a:p>
          <a:p>
            <a:pPr lvl="1"/>
            <a:r>
              <a:rPr lang="fr-FR" dirty="0" smtClean="0"/>
              <a:t>SDK mis à disposition</a:t>
            </a:r>
          </a:p>
          <a:p>
            <a:pPr lvl="1"/>
            <a:r>
              <a:rPr lang="fr-FR" dirty="0" smtClean="0"/>
              <a:t>Concours d’applications </a:t>
            </a:r>
          </a:p>
          <a:p>
            <a:pPr lvl="2"/>
            <a:r>
              <a:rPr lang="fr-FR" dirty="0" smtClean="0"/>
              <a:t>10 M$ pour 50 gagnants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9218" name="Picture 2" descr="E:\DocPersos\Boulot\5INFO - 2008-2009\SFFS - Android\mone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4357694"/>
            <a:ext cx="1575815" cy="1520845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(1/8)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1604" y="2143116"/>
            <a:ext cx="5524520" cy="3710810"/>
          </a:xfrm>
        </p:spPr>
      </p:pic>
      <p:sp>
        <p:nvSpPr>
          <p:cNvPr id="11" name="ZoneTexte 10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2434" y="182405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Systèmes embarqués</a:t>
            </a:r>
          </a:p>
          <a:p>
            <a:pPr lvl="1"/>
            <a:r>
              <a:rPr lang="fr-FR" dirty="0" smtClean="0"/>
              <a:t>Généralités</a:t>
            </a:r>
          </a:p>
          <a:p>
            <a:pPr lvl="1"/>
            <a:r>
              <a:rPr lang="fr-FR" dirty="0" smtClean="0"/>
              <a:t>L’embarqué multimédia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smartphones</a:t>
            </a:r>
            <a:endParaRPr lang="fr-FR" dirty="0" smtClean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Technologies</a:t>
            </a:r>
          </a:p>
          <a:p>
            <a:r>
              <a:rPr lang="fr-FR" dirty="0" smtClean="0"/>
              <a:t>Programmer sous </a:t>
            </a:r>
            <a:r>
              <a:rPr lang="fr-FR" dirty="0" err="1" smtClean="0"/>
              <a:t>Android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(2/8)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571604" y="2428868"/>
            <a:ext cx="5500726" cy="3697295"/>
          </a:xfrm>
        </p:spPr>
        <p:txBody>
          <a:bodyPr/>
          <a:lstStyle/>
          <a:p>
            <a:r>
              <a:rPr lang="fr-FR" dirty="0" smtClean="0"/>
              <a:t>Pilotes</a:t>
            </a:r>
          </a:p>
          <a:p>
            <a:pPr lvl="1"/>
            <a:r>
              <a:rPr lang="fr-FR" dirty="0" smtClean="0"/>
              <a:t>Wifi, USB, audio, </a:t>
            </a:r>
            <a:r>
              <a:rPr lang="fr-FR" dirty="0" err="1" smtClean="0"/>
              <a:t>video</a:t>
            </a:r>
            <a:r>
              <a:rPr lang="fr-FR" dirty="0" smtClean="0"/>
              <a:t>, affichage…</a:t>
            </a:r>
          </a:p>
          <a:p>
            <a:r>
              <a:rPr lang="fr-FR" dirty="0" smtClean="0"/>
              <a:t>Gestion de l’alimentation</a:t>
            </a:r>
            <a:endParaRPr lang="fr-FR" dirty="0"/>
          </a:p>
        </p:txBody>
      </p:sp>
      <p:pic>
        <p:nvPicPr>
          <p:cNvPr id="9" name="Espace réservé du contenu 7" descr="archi simplifiés.jpg"/>
          <p:cNvPicPr>
            <a:picLocks noChangeAspect="1"/>
          </p:cNvPicPr>
          <p:nvPr/>
        </p:nvPicPr>
        <p:blipFill>
          <a:blip r:embed="rId4"/>
          <a:srcRect t="78031"/>
          <a:stretch>
            <a:fillRect/>
          </a:stretch>
        </p:blipFill>
        <p:spPr>
          <a:xfrm>
            <a:off x="1571604" y="5038725"/>
            <a:ext cx="5524520" cy="81520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(3/8)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8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t="48128" b="24022"/>
          <a:stretch>
            <a:fillRect/>
          </a:stretch>
        </p:blipFill>
        <p:spPr>
          <a:xfrm>
            <a:off x="1571604" y="3929066"/>
            <a:ext cx="5524520" cy="1033459"/>
          </a:xfrm>
        </p:spPr>
      </p:pic>
      <p:sp>
        <p:nvSpPr>
          <p:cNvPr id="9" name="Espace réservé du contenu 5"/>
          <p:cNvSpPr txBox="1">
            <a:spLocks/>
          </p:cNvSpPr>
          <p:nvPr/>
        </p:nvSpPr>
        <p:spPr>
          <a:xfrm>
            <a:off x="1571604" y="2071678"/>
            <a:ext cx="6215106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noProof="0" dirty="0" smtClean="0"/>
              <a:t>Bibliothèques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OpenGL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/ES,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SQLite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SSL,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Webkit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7818" y="3786190"/>
            <a:ext cx="1857388" cy="92869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Forme 19"/>
          <p:cNvCxnSpPr>
            <a:stCxn id="9" idx="1"/>
            <a:endCxn id="8" idx="1"/>
          </p:cNvCxnSpPr>
          <p:nvPr/>
        </p:nvCxnSpPr>
        <p:spPr>
          <a:xfrm rot="10800000" flipV="1">
            <a:off x="1571604" y="2893214"/>
            <a:ext cx="1588" cy="1552581"/>
          </a:xfrm>
          <a:prstGeom prst="bentConnector3">
            <a:avLst>
              <a:gd name="adj1" fmla="val 37719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(4/8)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8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t="48128" b="24022"/>
          <a:stretch>
            <a:fillRect/>
          </a:stretch>
        </p:blipFill>
        <p:spPr>
          <a:xfrm>
            <a:off x="1571604" y="3929066"/>
            <a:ext cx="5524520" cy="1033459"/>
          </a:xfr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1571604" y="2285993"/>
            <a:ext cx="5500726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Système d’exécution </a:t>
            </a:r>
            <a:r>
              <a:rPr lang="fr-FR" sz="3200" dirty="0" err="1" smtClean="0"/>
              <a:t>Android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Bibliothèque principale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fr-FR" sz="2800" dirty="0" smtClean="0"/>
              <a:t>Machine virtuelle (</a:t>
            </a:r>
            <a:r>
              <a:rPr lang="fr-FR" sz="2800" dirty="0" err="1" smtClean="0"/>
              <a:t>Dalvik</a:t>
            </a:r>
            <a:r>
              <a:rPr lang="fr-FR" sz="2800" dirty="0" smtClean="0"/>
              <a:t>)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cteur en angle 11"/>
          <p:cNvCxnSpPr/>
          <p:nvPr/>
        </p:nvCxnSpPr>
        <p:spPr>
          <a:xfrm>
            <a:off x="7143768" y="2928934"/>
            <a:ext cx="23794" cy="1338266"/>
          </a:xfrm>
          <a:prstGeom prst="bentConnector3">
            <a:avLst>
              <a:gd name="adj1" fmla="val 15411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1604" y="3929066"/>
            <a:ext cx="3786214" cy="10480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357818" y="4734045"/>
            <a:ext cx="1738307" cy="2380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(5/8)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8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t="23102" b="53797"/>
          <a:stretch>
            <a:fillRect/>
          </a:stretch>
        </p:blipFill>
        <p:spPr>
          <a:xfrm>
            <a:off x="1571604" y="3000372"/>
            <a:ext cx="5524520" cy="857256"/>
          </a:xfrm>
        </p:spPr>
      </p:pic>
      <p:sp>
        <p:nvSpPr>
          <p:cNvPr id="6" name="Espace réservé du contenu 5"/>
          <p:cNvSpPr txBox="1">
            <a:spLocks/>
          </p:cNvSpPr>
          <p:nvPr/>
        </p:nvSpPr>
        <p:spPr>
          <a:xfrm>
            <a:off x="1571604" y="3929066"/>
            <a:ext cx="5500726" cy="164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Gestionnaires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fr-FR" sz="2800" dirty="0" smtClean="0"/>
              <a:t>Fenêtres, ressources, téléphonie, contenu, localisation…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(6/8)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8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b="76898"/>
          <a:stretch>
            <a:fillRect/>
          </a:stretch>
        </p:blipFill>
        <p:spPr>
          <a:xfrm>
            <a:off x="1571604" y="2143116"/>
            <a:ext cx="5524520" cy="857256"/>
          </a:xfrm>
        </p:spPr>
      </p:pic>
      <p:sp>
        <p:nvSpPr>
          <p:cNvPr id="6" name="Espace réservé du contenu 5"/>
          <p:cNvSpPr txBox="1">
            <a:spLocks/>
          </p:cNvSpPr>
          <p:nvPr/>
        </p:nvSpPr>
        <p:spPr>
          <a:xfrm>
            <a:off x="1571604" y="3000372"/>
            <a:ext cx="5500726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noProof="0" dirty="0" smtClean="0"/>
              <a:t>Pour l’utilisateur final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fr-FR" sz="2800" dirty="0" smtClean="0"/>
              <a:t>Agenda, navigateur web, communication, lecteur multimédia…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Architecture (7/8)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/>
          <a:lstStyle/>
          <a:p>
            <a:r>
              <a:rPr lang="fr-FR" dirty="0" smtClean="0"/>
              <a:t>Machine virtuelle </a:t>
            </a:r>
            <a:r>
              <a:rPr lang="fr-FR" dirty="0" err="1" smtClean="0"/>
              <a:t>Dalvik</a:t>
            </a:r>
            <a:endParaRPr lang="fr-FR" dirty="0" smtClean="0"/>
          </a:p>
          <a:p>
            <a:pPr lvl="1"/>
            <a:r>
              <a:rPr lang="fr-FR" dirty="0" smtClean="0"/>
              <a:t>Pour exécuter du code java</a:t>
            </a:r>
          </a:p>
          <a:p>
            <a:pPr lvl="1"/>
            <a:r>
              <a:rPr lang="fr-FR" dirty="0" smtClean="0"/>
              <a:t>Réduite pour libérer de l’espace en mémoire</a:t>
            </a:r>
          </a:p>
          <a:p>
            <a:pPr lvl="1"/>
            <a:r>
              <a:rPr lang="fr-FR" dirty="0" smtClean="0"/>
              <a:t>Optimisée pour demander moins de ressource</a:t>
            </a:r>
          </a:p>
          <a:p>
            <a:pPr lvl="1"/>
            <a:r>
              <a:rPr lang="fr-FR" dirty="0" smtClean="0"/>
              <a:t>Pas de compilateur </a:t>
            </a:r>
            <a:r>
              <a:rPr lang="fr-FR" i="1" dirty="0" err="1" smtClean="0"/>
              <a:t>just</a:t>
            </a:r>
            <a:r>
              <a:rPr lang="fr-FR" i="1" dirty="0" smtClean="0"/>
              <a:t>-</a:t>
            </a:r>
            <a:r>
              <a:rPr lang="fr-FR" i="1" dirty="0" err="1" smtClean="0"/>
              <a:t>in-time</a:t>
            </a:r>
            <a:endParaRPr lang="fr-FR" i="1" dirty="0" smtClean="0"/>
          </a:p>
          <a:p>
            <a:pPr lvl="1"/>
            <a:r>
              <a:rPr lang="fr-FR" dirty="0" smtClean="0"/>
              <a:t>Plusieurs instance de VM à la fois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 multimédia embarqué : 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Architecture (8/8)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Machine virtuelle </a:t>
            </a:r>
            <a:r>
              <a:rPr lang="fr-FR" sz="2800" dirty="0" err="1" smtClean="0"/>
              <a:t>Dalvik</a:t>
            </a:r>
            <a:r>
              <a:rPr lang="fr-FR" sz="2800" dirty="0" smtClean="0"/>
              <a:t> </a:t>
            </a:r>
            <a:r>
              <a:rPr lang="fr-FR" sz="2800" i="1" dirty="0" smtClean="0"/>
              <a:t>vs</a:t>
            </a:r>
            <a:r>
              <a:rPr lang="fr-FR" sz="2800" dirty="0" smtClean="0"/>
              <a:t> machine virtuelle java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Permet à Google d’utiliser java standard </a:t>
            </a:r>
          </a:p>
          <a:p>
            <a:pPr lvl="1"/>
            <a:r>
              <a:rPr lang="fr-FR" dirty="0" smtClean="0"/>
              <a:t>…mais sans la VM </a:t>
            </a:r>
            <a:r>
              <a:rPr lang="fr-FR" i="1" dirty="0" smtClean="0"/>
              <a:t>mobile </a:t>
            </a:r>
            <a:r>
              <a:rPr lang="fr-FR" i="1" dirty="0" err="1" smtClean="0"/>
              <a:t>edition</a:t>
            </a:r>
            <a:r>
              <a:rPr lang="fr-FR" dirty="0" smtClean="0"/>
              <a:t> de Sun</a:t>
            </a:r>
          </a:p>
          <a:p>
            <a:endParaRPr lang="fr-FR" sz="2800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Picture 4" descr="E:\DocPersos\Boulot\5INFO - 2008-2009\SFFS - Android\dalvik VS Android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48586" y="2357430"/>
            <a:ext cx="6046828" cy="2724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Persos\Boulot\5INFO - 2008-2009\SFFS - Android\background.png"/>
          <p:cNvPicPr>
            <a:picLocks noChangeAspect="1" noChangeArrowheads="1"/>
          </p:cNvPicPr>
          <p:nvPr/>
        </p:nvPicPr>
        <p:blipFill>
          <a:blip r:embed="rId4"/>
          <a:srcRect b="8682"/>
          <a:stretch>
            <a:fillRect/>
          </a:stretch>
        </p:blipFill>
        <p:spPr bwMode="auto">
          <a:xfrm>
            <a:off x="214282" y="1785926"/>
            <a:ext cx="7330436" cy="471490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Exemples d’application (1/3)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9" name="Image 8" descr="snippe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3357563"/>
            <a:ext cx="2071702" cy="3043238"/>
          </a:xfrm>
          <a:prstGeom prst="rect">
            <a:avLst/>
          </a:prstGeom>
        </p:spPr>
      </p:pic>
      <p:pic>
        <p:nvPicPr>
          <p:cNvPr id="10" name="Image 9" descr="snippet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6" y="3357562"/>
            <a:ext cx="2047889" cy="304323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Exemples d’application (2/3)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8" name="Image 7" descr="loca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429000"/>
            <a:ext cx="2063530" cy="3095295"/>
          </a:xfrm>
          <a:prstGeom prst="rect">
            <a:avLst/>
          </a:prstGeom>
        </p:spPr>
      </p:pic>
      <p:pic>
        <p:nvPicPr>
          <p:cNvPr id="11" name="Image 10" descr="local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2786058"/>
            <a:ext cx="2111155" cy="3166733"/>
          </a:xfrm>
          <a:prstGeom prst="rect">
            <a:avLst/>
          </a:prstGeom>
        </p:spPr>
      </p:pic>
      <p:pic>
        <p:nvPicPr>
          <p:cNvPr id="12" name="Image 11" descr="local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6" y="2071678"/>
            <a:ext cx="2071702" cy="310755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363" name="Picture 3" descr="E:\DocPersos\Boulot\5INFO - 2008-2009\SFFS - Android\locale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1785926"/>
            <a:ext cx="3786214" cy="1476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Exemples d’application (3/3)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 descr="E:\DocPersos\Boulot\5INFO - 2008-2009\SFFS - Android\enkin.jpg"/>
          <p:cNvPicPr>
            <a:picLocks noChangeAspect="1" noChangeArrowheads="1"/>
          </p:cNvPicPr>
          <p:nvPr/>
        </p:nvPicPr>
        <p:blipFill>
          <a:blip r:embed="rId4"/>
          <a:srcRect l="1092"/>
          <a:stretch>
            <a:fillRect/>
          </a:stretch>
        </p:blipFill>
        <p:spPr bwMode="auto">
          <a:xfrm>
            <a:off x="1000100" y="2500306"/>
            <a:ext cx="6469966" cy="350046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Picture 2" descr="E:\DocPersos\Boulot\5INFO - 2008-2009\SFFS - Android\enki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643050"/>
            <a:ext cx="2268570" cy="79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6143644"/>
            <a:ext cx="9143999" cy="714356"/>
          </a:xfrm>
          <a:prstGeom prst="rect">
            <a:avLst/>
          </a:prstGeom>
          <a:noFill/>
        </p:spPr>
      </p:pic>
      <p:pic>
        <p:nvPicPr>
          <p:cNvPr id="2051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3999" cy="1000108"/>
          </a:xfrm>
          <a:prstGeom prst="rect">
            <a:avLst/>
          </a:prstGeom>
          <a:noFill/>
        </p:spPr>
      </p:pic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/>
          <a:p>
            <a:r>
              <a:rPr lang="fr-FR" dirty="0" smtClean="0"/>
              <a:t>Les systèmes embarqués</a:t>
            </a:r>
            <a:endParaRPr lang="fr-FR" dirty="0"/>
          </a:p>
        </p:txBody>
      </p:sp>
      <p:pic>
        <p:nvPicPr>
          <p:cNvPr id="12290" name="Picture 2" descr="E:\DocPersos\Boulot\5INFO - 2008-2009\SFFS - Android\android-wallpaper6_2560x1600.jpg"/>
          <p:cNvPicPr>
            <a:picLocks noChangeAspect="1" noChangeArrowheads="1"/>
          </p:cNvPicPr>
          <p:nvPr/>
        </p:nvPicPr>
        <p:blipFill>
          <a:blip r:embed="rId5" cstate="print"/>
          <a:srcRect l="22521" t="29254" r="22883" b="32529"/>
          <a:stretch>
            <a:fillRect/>
          </a:stretch>
        </p:blipFill>
        <p:spPr bwMode="auto">
          <a:xfrm>
            <a:off x="1714480" y="3000372"/>
            <a:ext cx="5715040" cy="250033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643306" y="2928934"/>
            <a:ext cx="4071966" cy="264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 côté obscur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Un autre tentacule pour la pieuvre Google ?</a:t>
            </a:r>
          </a:p>
          <a:p>
            <a:endParaRPr lang="fr-FR" dirty="0" smtClean="0"/>
          </a:p>
        </p:txBody>
      </p:sp>
      <p:pic>
        <p:nvPicPr>
          <p:cNvPr id="3074" name="Picture 2" descr="E:\DocPersos\Boulot\5INFO - 2008-2009\SFFS - Android\google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500306"/>
            <a:ext cx="1714512" cy="714726"/>
          </a:xfrm>
          <a:prstGeom prst="rect">
            <a:avLst/>
          </a:prstGeom>
          <a:noFill/>
        </p:spPr>
      </p:pic>
      <p:pic>
        <p:nvPicPr>
          <p:cNvPr id="3075" name="Picture 3" descr="E:\DocPersos\Boulot\5INFO - 2008-2009\SFFS - Android\pieuvr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9377" y="2643182"/>
            <a:ext cx="3985247" cy="383999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6143644"/>
            <a:ext cx="9143999" cy="714356"/>
          </a:xfrm>
          <a:prstGeom prst="rect">
            <a:avLst/>
          </a:prstGeom>
          <a:noFill/>
        </p:spPr>
      </p:pic>
      <p:pic>
        <p:nvPicPr>
          <p:cNvPr id="2051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3999" cy="1000108"/>
          </a:xfrm>
          <a:prstGeom prst="rect">
            <a:avLst/>
          </a:prstGeom>
          <a:noFill/>
        </p:spPr>
      </p:pic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/>
          <a:p>
            <a:r>
              <a:rPr lang="fr-FR" dirty="0" smtClean="0"/>
              <a:t>Programmer sous </a:t>
            </a:r>
            <a:r>
              <a:rPr lang="fr-FR" dirty="0" err="1" smtClean="0"/>
              <a:t>Android</a:t>
            </a:r>
            <a:endParaRPr lang="fr-FR" dirty="0"/>
          </a:p>
        </p:txBody>
      </p:sp>
      <p:pic>
        <p:nvPicPr>
          <p:cNvPr id="12290" name="Picture 2" descr="E:\DocPersos\Boulot\5INFO - 2008-2009\SFFS - Android\android-wallpaper6_2560x1600.jpg"/>
          <p:cNvPicPr>
            <a:picLocks noChangeAspect="1" noChangeArrowheads="1"/>
          </p:cNvPicPr>
          <p:nvPr/>
        </p:nvPicPr>
        <p:blipFill>
          <a:blip r:embed="rId5" cstate="print"/>
          <a:srcRect l="22521" t="29254" r="22883" b="32529"/>
          <a:stretch>
            <a:fillRect/>
          </a:stretch>
        </p:blipFill>
        <p:spPr bwMode="auto">
          <a:xfrm>
            <a:off x="1714480" y="3000372"/>
            <a:ext cx="5715040" cy="250033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4414" y="2928934"/>
            <a:ext cx="4143404" cy="264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Moyens techniques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Technologies</a:t>
            </a:r>
          </a:p>
          <a:p>
            <a:pPr lvl="1"/>
            <a:r>
              <a:rPr lang="fr-FR" dirty="0" smtClean="0"/>
              <a:t>Java restreint (</a:t>
            </a:r>
            <a:r>
              <a:rPr lang="fr-FR" dirty="0" err="1" smtClean="0"/>
              <a:t>java.util</a:t>
            </a:r>
            <a:r>
              <a:rPr lang="fr-FR" dirty="0" smtClean="0"/>
              <a:t>, .</a:t>
            </a:r>
            <a:r>
              <a:rPr lang="fr-FR" dirty="0" err="1" smtClean="0"/>
              <a:t>lang</a:t>
            </a:r>
            <a:r>
              <a:rPr lang="fr-FR" dirty="0" smtClean="0"/>
              <a:t>, .</a:t>
            </a:r>
            <a:r>
              <a:rPr lang="fr-FR" dirty="0" err="1" smtClean="0"/>
              <a:t>security</a:t>
            </a:r>
            <a:r>
              <a:rPr lang="fr-FR" dirty="0" smtClean="0"/>
              <a:t>, …)</a:t>
            </a:r>
          </a:p>
          <a:p>
            <a:pPr lvl="1"/>
            <a:r>
              <a:rPr lang="fr-FR" dirty="0" smtClean="0"/>
              <a:t>XML pour l’interface graphique</a:t>
            </a:r>
          </a:p>
          <a:p>
            <a:pPr lvl="1"/>
            <a:r>
              <a:rPr lang="fr-FR" dirty="0" smtClean="0"/>
              <a:t>Bibliothèques (base de données, 3D…)</a:t>
            </a:r>
          </a:p>
          <a:p>
            <a:r>
              <a:rPr lang="fr-FR" dirty="0" smtClean="0"/>
              <a:t>SDK</a:t>
            </a:r>
          </a:p>
          <a:p>
            <a:pPr lvl="1"/>
            <a:r>
              <a:rPr lang="fr-FR" dirty="0" smtClean="0"/>
              <a:t>Plug-in pour Eclipse</a:t>
            </a:r>
          </a:p>
          <a:p>
            <a:pPr lvl="1"/>
            <a:r>
              <a:rPr lang="fr-FR" dirty="0" smtClean="0"/>
              <a:t>Outils de </a:t>
            </a:r>
            <a:r>
              <a:rPr lang="fr-FR" dirty="0" err="1" smtClean="0"/>
              <a:t>debug</a:t>
            </a:r>
            <a:endParaRPr lang="fr-FR" dirty="0" smtClean="0"/>
          </a:p>
          <a:p>
            <a:pPr lvl="1"/>
            <a:r>
              <a:rPr lang="fr-FR" dirty="0" smtClean="0"/>
              <a:t>Emulateur complet (Internet, carte SD, GPS, …)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Une application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d’un projet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Java</a:t>
            </a:r>
          </a:p>
          <a:p>
            <a:pPr lvl="2"/>
            <a:r>
              <a:rPr lang="fr-FR" dirty="0" smtClean="0"/>
              <a:t>Code « utile »</a:t>
            </a:r>
          </a:p>
          <a:p>
            <a:pPr lvl="2"/>
            <a:r>
              <a:rPr lang="fr-FR" dirty="0" smtClean="0"/>
              <a:t>Fichier r.java (</a:t>
            </a:r>
            <a:r>
              <a:rPr lang="fr-FR" dirty="0" err="1" smtClean="0"/>
              <a:t>resources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XML</a:t>
            </a:r>
          </a:p>
          <a:p>
            <a:pPr lvl="2"/>
            <a:r>
              <a:rPr lang="fr-FR" dirty="0" smtClean="0"/>
              <a:t>Description de l’interface</a:t>
            </a:r>
          </a:p>
          <a:p>
            <a:pPr lvl="2"/>
            <a:endParaRPr lang="fr-FR" dirty="0" smtClean="0"/>
          </a:p>
          <a:p>
            <a:r>
              <a:rPr lang="fr-FR" i="1" dirty="0" err="1" smtClean="0"/>
              <a:t>Screenshot</a:t>
            </a:r>
            <a:endParaRPr lang="fr-FR" i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Activity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Une « chose » unique et précise que peut faire l’utilisateur</a:t>
            </a:r>
          </a:p>
          <a:p>
            <a:pPr lvl="1"/>
            <a:r>
              <a:rPr lang="fr-FR" dirty="0" smtClean="0"/>
              <a:t>Affichage d’un élément graphique (fenêtre, fenêtre flottante)</a:t>
            </a:r>
          </a:p>
          <a:p>
            <a:pPr lvl="1"/>
            <a:r>
              <a:rPr lang="fr-FR" dirty="0" smtClean="0"/>
              <a:t>Cycle de vie</a:t>
            </a:r>
            <a:endParaRPr lang="fr-FR" dirty="0" smtClean="0"/>
          </a:p>
          <a:p>
            <a:r>
              <a:rPr lang="fr-FR" dirty="0" smtClean="0"/>
              <a:t>Arborescence d’activités</a:t>
            </a:r>
          </a:p>
          <a:p>
            <a:pPr lvl="1"/>
            <a:r>
              <a:rPr lang="fr-FR" dirty="0" smtClean="0"/>
              <a:t>Une seule activité à la main</a:t>
            </a:r>
          </a:p>
          <a:p>
            <a:pPr lvl="1"/>
            <a:r>
              <a:rPr lang="fr-FR" dirty="0" smtClean="0"/>
              <a:t>Peut lancer une sous-activité qui prend la main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Activity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Cycle de vie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4" name="Picture 2" descr="E:\DocPersos\Boulot\5INFO - 2008-2009\SFFS - Android\activity_lifecyc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643050"/>
            <a:ext cx="3857652" cy="4789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081467"/>
          </a:xfrm>
        </p:spPr>
        <p:txBody>
          <a:bodyPr>
            <a:normAutofit fontScale="85000" lnSpcReduction="10000"/>
          </a:bodyPr>
          <a:lstStyle/>
          <a:p>
            <a:r>
              <a:rPr lang="fr-FR" i="1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Structure de donnée stockant un </a:t>
            </a:r>
            <a:r>
              <a:rPr lang="fr-FR" i="1" dirty="0" err="1" smtClean="0"/>
              <a:t>layout</a:t>
            </a:r>
            <a:r>
              <a:rPr lang="fr-FR" i="1" dirty="0" smtClean="0"/>
              <a:t> </a:t>
            </a:r>
            <a:r>
              <a:rPr lang="fr-FR" dirty="0" smtClean="0"/>
              <a:t>et des composants </a:t>
            </a:r>
          </a:p>
          <a:p>
            <a:pPr lvl="1"/>
            <a:r>
              <a:rPr lang="fr-FR" dirty="0" smtClean="0"/>
              <a:t>Pour une zone rectangulaire de l’écran</a:t>
            </a:r>
          </a:p>
          <a:p>
            <a:pPr lvl="1"/>
            <a:r>
              <a:rPr lang="fr-FR" dirty="0" smtClean="0"/>
              <a:t>Gère le dessin, le focus, les touches ou mouvements sur la zone concernée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ViewGroup</a:t>
            </a:r>
            <a:endParaRPr lang="fr-FR" dirty="0" smtClean="0"/>
          </a:p>
          <a:p>
            <a:pPr lvl="1"/>
            <a:r>
              <a:rPr lang="fr-FR" dirty="0" err="1" smtClean="0"/>
              <a:t>View</a:t>
            </a:r>
            <a:r>
              <a:rPr lang="fr-FR" dirty="0" smtClean="0"/>
              <a:t> contenant d’autres </a:t>
            </a:r>
            <a:r>
              <a:rPr lang="fr-FR" dirty="0" err="1" smtClean="0"/>
              <a:t>views</a:t>
            </a:r>
            <a:endParaRPr lang="fr-FR" dirty="0" smtClean="0"/>
          </a:p>
          <a:p>
            <a:pPr lvl="1"/>
            <a:r>
              <a:rPr lang="fr-FR" dirty="0" smtClean="0"/>
              <a:t>IG = Structure arborescente</a:t>
            </a:r>
          </a:p>
          <a:p>
            <a:pPr lvl="1"/>
            <a:r>
              <a:rPr lang="fr-FR" dirty="0" err="1" smtClean="0"/>
              <a:t>ViewGroup</a:t>
            </a:r>
            <a:r>
              <a:rPr lang="fr-FR" dirty="0" smtClean="0"/>
              <a:t> = </a:t>
            </a:r>
            <a:r>
              <a:rPr lang="fr-FR" dirty="0" err="1" smtClean="0"/>
              <a:t>Layouts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viewgro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029" y="3500438"/>
            <a:ext cx="4330971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Layouts</a:t>
            </a:r>
            <a:r>
              <a:rPr lang="fr-FR" dirty="0" smtClean="0">
                <a:solidFill>
                  <a:schemeClr val="bg1"/>
                </a:solidFill>
              </a:rPr>
              <a:t> et composants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3081335"/>
          </a:xfrm>
        </p:spPr>
        <p:txBody>
          <a:bodyPr>
            <a:normAutofit fontScale="77500" lnSpcReduction="20000"/>
          </a:bodyPr>
          <a:lstStyle/>
          <a:p>
            <a:r>
              <a:rPr lang="fr-FR" i="1" dirty="0" err="1" smtClean="0"/>
              <a:t>Layout</a:t>
            </a:r>
            <a:endParaRPr lang="fr-FR" dirty="0" smtClean="0"/>
          </a:p>
          <a:p>
            <a:pPr lvl="1"/>
            <a:r>
              <a:rPr lang="fr-FR" dirty="0" smtClean="0"/>
              <a:t>Défini la stratégie de placement des composants</a:t>
            </a:r>
            <a:endParaRPr lang="fr-FR" dirty="0" smtClean="0"/>
          </a:p>
          <a:p>
            <a:pPr lvl="1"/>
            <a:r>
              <a:rPr lang="fr-FR" dirty="0" smtClean="0"/>
              <a:t>Selon un axe, par des coordonnées etc.</a:t>
            </a:r>
          </a:p>
          <a:p>
            <a:pPr lvl="1"/>
            <a:r>
              <a:rPr lang="fr-FR" dirty="0" smtClean="0"/>
              <a:t>Propriétés contenues dans une classe interne </a:t>
            </a:r>
            <a:r>
              <a:rPr lang="fr-FR" i="1" dirty="0" err="1" smtClean="0"/>
              <a:t>LayoutParams</a:t>
            </a:r>
            <a:endParaRPr lang="fr-FR" i="1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Composants</a:t>
            </a:r>
            <a:endParaRPr lang="fr-FR" dirty="0" smtClean="0"/>
          </a:p>
          <a:p>
            <a:pPr lvl="1"/>
            <a:r>
              <a:rPr lang="fr-FR" dirty="0" smtClean="0"/>
              <a:t>Pré-implémentés : les </a:t>
            </a:r>
            <a:r>
              <a:rPr lang="fr-FR" i="1" dirty="0" err="1" smtClean="0"/>
              <a:t>Widgets</a:t>
            </a:r>
            <a:endParaRPr lang="fr-FR" i="1" dirty="0" smtClean="0"/>
          </a:p>
          <a:p>
            <a:pPr lvl="1"/>
            <a:r>
              <a:rPr lang="fr-FR" dirty="0" smtClean="0"/>
              <a:t>Possibilité de créer ses propres composants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 descr="views_gallery_example1.png"/>
          <p:cNvPicPr>
            <a:picLocks noChangeAspect="1"/>
          </p:cNvPicPr>
          <p:nvPr/>
        </p:nvPicPr>
        <p:blipFill>
          <a:blip r:embed="rId4"/>
          <a:srcRect b="65701"/>
          <a:stretch>
            <a:fillRect/>
          </a:stretch>
        </p:blipFill>
        <p:spPr>
          <a:xfrm>
            <a:off x="4878916" y="4643446"/>
            <a:ext cx="2921000" cy="1428760"/>
          </a:xfrm>
          <a:prstGeom prst="rect">
            <a:avLst/>
          </a:prstGeom>
        </p:spPr>
      </p:pic>
      <p:pic>
        <p:nvPicPr>
          <p:cNvPr id="10" name="Image 9" descr="views_spinner.png"/>
          <p:cNvPicPr>
            <a:picLocks noChangeAspect="1"/>
          </p:cNvPicPr>
          <p:nvPr/>
        </p:nvPicPr>
        <p:blipFill>
          <a:blip r:embed="rId5"/>
          <a:srcRect b="54268"/>
          <a:stretch>
            <a:fillRect/>
          </a:stretch>
        </p:blipFill>
        <p:spPr>
          <a:xfrm>
            <a:off x="1344083" y="4643446"/>
            <a:ext cx="219075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Layouts</a:t>
            </a:r>
            <a:r>
              <a:rPr lang="fr-FR" dirty="0" smtClean="0">
                <a:solidFill>
                  <a:schemeClr val="bg1"/>
                </a:solidFill>
              </a:rPr>
              <a:t> (1/2)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i="1" dirty="0" err="1" smtClean="0"/>
              <a:t>Linear</a:t>
            </a:r>
            <a:r>
              <a:rPr lang="fr-FR" i="1" dirty="0" smtClean="0"/>
              <a:t> </a:t>
            </a:r>
            <a:r>
              <a:rPr lang="fr-FR" i="1" dirty="0" err="1" smtClean="0"/>
              <a:t>Layout</a:t>
            </a:r>
            <a:endParaRPr lang="fr-FR" i="1" dirty="0" smtClean="0"/>
          </a:p>
          <a:p>
            <a:pPr lvl="1"/>
            <a:r>
              <a:rPr lang="fr-FR" dirty="0" smtClean="0"/>
              <a:t>Aligne tous ses fils selon une direction ( H ou V)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500298" y="3143248"/>
            <a:ext cx="4286280" cy="3214710"/>
            <a:chOff x="2500298" y="3143248"/>
            <a:chExt cx="4286280" cy="3214710"/>
          </a:xfrm>
        </p:grpSpPr>
        <p:pic>
          <p:nvPicPr>
            <p:cNvPr id="2050" name="Picture 2" descr="E:\DocPersos\Boulot\5INFO - 2008-2009\SFFS - Android\linearlayout.png"/>
            <p:cNvPicPr>
              <a:picLocks noChangeAspect="1" noChangeArrowheads="1"/>
            </p:cNvPicPr>
            <p:nvPr/>
          </p:nvPicPr>
          <p:blipFill>
            <a:blip r:embed="rId4"/>
            <a:srcRect l="5608" t="3704" r="2547" b="12962"/>
            <a:stretch>
              <a:fillRect/>
            </a:stretch>
          </p:blipFill>
          <p:spPr bwMode="auto">
            <a:xfrm>
              <a:off x="2500298" y="3143248"/>
              <a:ext cx="4286280" cy="321471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4967287" y="4691060"/>
              <a:ext cx="1638301" cy="1423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62526" y="4262436"/>
              <a:ext cx="164782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8895" y="4271962"/>
              <a:ext cx="164782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3666" y="4691054"/>
              <a:ext cx="164782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Layouts</a:t>
            </a:r>
            <a:r>
              <a:rPr lang="fr-FR" dirty="0" smtClean="0">
                <a:solidFill>
                  <a:schemeClr val="bg1"/>
                </a:solidFill>
              </a:rPr>
              <a:t> (2/2)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16" y="1776425"/>
            <a:ext cx="8229600" cy="4525963"/>
          </a:xfrm>
        </p:spPr>
        <p:txBody>
          <a:bodyPr>
            <a:normAutofit/>
          </a:bodyPr>
          <a:lstStyle/>
          <a:p>
            <a:r>
              <a:rPr lang="fr-FR" i="1" dirty="0" err="1" smtClean="0"/>
              <a:t>Absolute</a:t>
            </a:r>
            <a:r>
              <a:rPr lang="fr-FR" i="1" dirty="0" smtClean="0"/>
              <a:t> </a:t>
            </a:r>
            <a:r>
              <a:rPr lang="fr-FR" i="1" dirty="0" err="1" smtClean="0"/>
              <a:t>Layout</a:t>
            </a:r>
            <a:endParaRPr lang="fr-FR" i="1" dirty="0" smtClean="0"/>
          </a:p>
          <a:p>
            <a:pPr lvl="1"/>
            <a:r>
              <a:rPr lang="fr-FR" dirty="0" smtClean="0"/>
              <a:t>Coordonnées par rapport au coin haut gauche</a:t>
            </a:r>
          </a:p>
          <a:p>
            <a:r>
              <a:rPr lang="fr-FR" i="1" dirty="0" smtClean="0"/>
              <a:t>Relative </a:t>
            </a:r>
            <a:r>
              <a:rPr lang="fr-FR" i="1" dirty="0" err="1" smtClean="0"/>
              <a:t>Layout</a:t>
            </a:r>
            <a:endParaRPr lang="fr-FR" dirty="0" smtClean="0"/>
          </a:p>
          <a:p>
            <a:pPr lvl="1"/>
            <a:r>
              <a:rPr lang="fr-FR" dirty="0" smtClean="0"/>
              <a:t>Composants identifiés par un ID</a:t>
            </a:r>
          </a:p>
          <a:p>
            <a:pPr lvl="1"/>
            <a:r>
              <a:rPr lang="fr-FR" dirty="0" smtClean="0"/>
              <a:t>Placement par rapport </a:t>
            </a:r>
            <a:endParaRPr lang="fr-FR" dirty="0" smtClean="0"/>
          </a:p>
          <a:p>
            <a:pPr lvl="2"/>
            <a:r>
              <a:rPr lang="fr-FR" dirty="0" smtClean="0"/>
              <a:t>au composant parent</a:t>
            </a:r>
          </a:p>
          <a:p>
            <a:pPr lvl="2">
              <a:buNone/>
            </a:pPr>
            <a:r>
              <a:rPr lang="fr-FR" dirty="0" smtClean="0"/>
              <a:t>	</a:t>
            </a:r>
            <a:r>
              <a:rPr lang="fr-FR" i="1" dirty="0" smtClean="0"/>
              <a:t> </a:t>
            </a:r>
            <a:r>
              <a:rPr lang="fr-FR" i="1" dirty="0" err="1" smtClean="0"/>
              <a:t>AlignParentRight</a:t>
            </a:r>
            <a:r>
              <a:rPr lang="fr-FR" i="1" dirty="0" smtClean="0"/>
              <a:t>(</a:t>
            </a:r>
            <a:r>
              <a:rPr lang="fr-FR" i="1" dirty="0" err="1" smtClean="0"/>
              <a:t>true</a:t>
            </a:r>
            <a:r>
              <a:rPr lang="fr-FR" i="1" dirty="0" smtClean="0"/>
              <a:t>), etc.</a:t>
            </a:r>
            <a:endParaRPr lang="fr-FR" dirty="0" smtClean="0"/>
          </a:p>
          <a:p>
            <a:pPr lvl="2"/>
            <a:r>
              <a:rPr lang="fr-FR" dirty="0" smtClean="0"/>
              <a:t>à un autre composant :</a:t>
            </a:r>
          </a:p>
          <a:p>
            <a:pPr lvl="2">
              <a:buNone/>
            </a:pPr>
            <a:r>
              <a:rPr lang="fr-FR" dirty="0" smtClean="0"/>
              <a:t>	</a:t>
            </a:r>
            <a:r>
              <a:rPr lang="fr-FR" dirty="0" smtClean="0"/>
              <a:t> </a:t>
            </a:r>
            <a:r>
              <a:rPr lang="fr-FR" i="1" dirty="0" err="1" smtClean="0"/>
              <a:t>below</a:t>
            </a:r>
            <a:r>
              <a:rPr lang="fr-FR" i="1" dirty="0" smtClean="0"/>
              <a:t>(</a:t>
            </a:r>
            <a:r>
              <a:rPr lang="fr-FR" i="1" dirty="0" err="1" smtClean="0"/>
              <a:t>myButton</a:t>
            </a:r>
            <a:r>
              <a:rPr lang="fr-FR" i="1" dirty="0" smtClean="0"/>
              <a:t>), </a:t>
            </a:r>
            <a:r>
              <a:rPr lang="fr-FR" i="1" dirty="0" err="1" smtClean="0"/>
              <a:t>toLeft</a:t>
            </a:r>
            <a:r>
              <a:rPr lang="fr-FR" i="1" dirty="0" smtClean="0"/>
              <a:t>(</a:t>
            </a:r>
            <a:r>
              <a:rPr lang="fr-FR" i="1" dirty="0" err="1" smtClean="0"/>
              <a:t>myTextBox</a:t>
            </a:r>
            <a:r>
              <a:rPr lang="fr-FR" i="1" dirty="0" smtClean="0"/>
              <a:t>), etc.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Programmer sous </a:t>
            </a:r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Image 11" descr="views_layouts_relativelayout_example2.png"/>
          <p:cNvPicPr>
            <a:picLocks noChangeAspect="1"/>
          </p:cNvPicPr>
          <p:nvPr/>
        </p:nvPicPr>
        <p:blipFill>
          <a:blip r:embed="rId4"/>
          <a:srcRect b="45619"/>
          <a:stretch>
            <a:fillRect/>
          </a:stretch>
        </p:blipFill>
        <p:spPr>
          <a:xfrm>
            <a:off x="6286512" y="3643314"/>
            <a:ext cx="2714644" cy="212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Généralités (1/2)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2434" y="182405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Electronique et informatique</a:t>
            </a:r>
          </a:p>
          <a:p>
            <a:pPr lvl="1"/>
            <a:r>
              <a:rPr lang="fr-FR" dirty="0" smtClean="0"/>
              <a:t>Autonome</a:t>
            </a:r>
          </a:p>
          <a:p>
            <a:pPr lvl="1"/>
            <a:r>
              <a:rPr lang="fr-FR" dirty="0" smtClean="0"/>
              <a:t>Mobile</a:t>
            </a:r>
            <a:endParaRPr lang="fr-FR" dirty="0"/>
          </a:p>
          <a:p>
            <a:r>
              <a:rPr lang="fr-FR" dirty="0" smtClean="0"/>
              <a:t>Caractéristiques</a:t>
            </a:r>
          </a:p>
          <a:p>
            <a:pPr lvl="1"/>
            <a:r>
              <a:rPr lang="fr-FR" dirty="0" smtClean="0"/>
              <a:t>Ressources limitées</a:t>
            </a:r>
          </a:p>
          <a:p>
            <a:pPr lvl="2"/>
            <a:r>
              <a:rPr lang="fr-FR" dirty="0" smtClean="0"/>
              <a:t>Mémoire</a:t>
            </a:r>
          </a:p>
          <a:p>
            <a:pPr lvl="2"/>
            <a:r>
              <a:rPr lang="fr-FR" dirty="0" smtClean="0"/>
              <a:t>Puissance de calcul</a:t>
            </a:r>
          </a:p>
          <a:p>
            <a:pPr lvl="2"/>
            <a:r>
              <a:rPr lang="fr-FR" dirty="0" smtClean="0"/>
              <a:t>Source d’énergie</a:t>
            </a:r>
          </a:p>
          <a:p>
            <a:pPr lvl="1"/>
            <a:r>
              <a:rPr lang="fr-FR" dirty="0" smtClean="0"/>
              <a:t>Entrées/Sorties spécifiques</a:t>
            </a:r>
          </a:p>
          <a:p>
            <a:pPr lvl="2"/>
            <a:r>
              <a:rPr lang="fr-FR" dirty="0" smtClean="0"/>
              <a:t>écran, touches,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122" name="Picture 2" descr="E:\DocPersos\Boulot\5INFO - 2008-2009\SFFS - Android\A030625_RUDI_KROLLOP_MOTOROLA-DYNATAC_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428868"/>
            <a:ext cx="3071834" cy="323351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Domaines d’applications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25" y="17240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Industrie</a:t>
            </a:r>
          </a:p>
          <a:p>
            <a:pPr lvl="1"/>
            <a:r>
              <a:rPr lang="fr-FR" dirty="0" smtClean="0"/>
              <a:t>Transports</a:t>
            </a:r>
          </a:p>
          <a:p>
            <a:pPr lvl="1"/>
            <a:r>
              <a:rPr lang="fr-FR" dirty="0" smtClean="0"/>
              <a:t>Militaire</a:t>
            </a:r>
          </a:p>
          <a:p>
            <a:pPr lvl="1"/>
            <a:r>
              <a:rPr lang="fr-FR" dirty="0" smtClean="0"/>
              <a:t>Robotique</a:t>
            </a:r>
          </a:p>
          <a:p>
            <a:r>
              <a:rPr lang="fr-FR" dirty="0" smtClean="0"/>
              <a:t>Grand public</a:t>
            </a:r>
          </a:p>
          <a:p>
            <a:pPr lvl="1"/>
            <a:r>
              <a:rPr lang="fr-FR" dirty="0" smtClean="0"/>
              <a:t>Consoles de jeu portables</a:t>
            </a:r>
          </a:p>
          <a:p>
            <a:pPr lvl="1"/>
            <a:r>
              <a:rPr lang="fr-FR" dirty="0" smtClean="0"/>
              <a:t>PDA</a:t>
            </a:r>
          </a:p>
          <a:p>
            <a:pPr lvl="1"/>
            <a:r>
              <a:rPr lang="fr-FR" dirty="0" smtClean="0"/>
              <a:t>Téléphonie</a:t>
            </a:r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Vers le multimédia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147" name="Picture 3" descr="E:\DocPersos\Boulot\5INFO - 2008-2009\SFFS - Android\robo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857364"/>
            <a:ext cx="2063028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 problématique de l’embarqué multimédia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25" y="175737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Applications multiples</a:t>
            </a:r>
          </a:p>
          <a:p>
            <a:pPr lvl="1"/>
            <a:r>
              <a:rPr lang="fr-FR" dirty="0" smtClean="0"/>
              <a:t>Internet</a:t>
            </a:r>
          </a:p>
          <a:p>
            <a:pPr lvl="1"/>
            <a:r>
              <a:rPr lang="fr-FR" dirty="0" smtClean="0"/>
              <a:t>GPS</a:t>
            </a:r>
          </a:p>
          <a:p>
            <a:pPr lvl="1"/>
            <a:r>
              <a:rPr lang="fr-FR" dirty="0" err="1" smtClean="0"/>
              <a:t>Video</a:t>
            </a:r>
            <a:endParaRPr lang="fr-FR" dirty="0" smtClean="0"/>
          </a:p>
          <a:p>
            <a:pPr lvl="1"/>
            <a:r>
              <a:rPr lang="fr-FR" dirty="0" smtClean="0"/>
              <a:t>Musique</a:t>
            </a:r>
          </a:p>
          <a:p>
            <a:pPr lvl="1"/>
            <a:r>
              <a:rPr lang="fr-FR" dirty="0" smtClean="0"/>
              <a:t>Communication</a:t>
            </a:r>
          </a:p>
          <a:p>
            <a:r>
              <a:rPr lang="fr-FR" dirty="0" smtClean="0"/>
              <a:t>… dans le creux de la main !</a:t>
            </a:r>
          </a:p>
          <a:p>
            <a:pPr lvl="1">
              <a:buNone/>
            </a:pPr>
            <a:endParaRPr lang="fr-FR" dirty="0" smtClean="0"/>
          </a:p>
          <a:p>
            <a:pPr lvl="2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315" name="Picture 3" descr="E:\DocPersos\Boulot\5INFO - 2008-2009\SFFS - Android\mult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714488"/>
            <a:ext cx="3169432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 problématique de l’embarqué multimédia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25" y="175737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 matérielles</a:t>
            </a:r>
          </a:p>
          <a:p>
            <a:pPr lvl="1"/>
            <a:r>
              <a:rPr lang="fr-FR" dirty="0" smtClean="0"/>
              <a:t>Evolution rapide</a:t>
            </a:r>
          </a:p>
          <a:p>
            <a:pPr lvl="1"/>
            <a:r>
              <a:rPr lang="fr-FR" dirty="0" smtClean="0"/>
              <a:t>Ressources restent limitées</a:t>
            </a:r>
          </a:p>
          <a:p>
            <a:pPr lvl="2"/>
            <a:r>
              <a:rPr lang="fr-FR" dirty="0" smtClean="0"/>
              <a:t>Mémoire vive : dizaines de Mo</a:t>
            </a:r>
          </a:p>
          <a:p>
            <a:pPr lvl="2"/>
            <a:r>
              <a:rPr lang="fr-FR" dirty="0" smtClean="0"/>
              <a:t>Processeurs : centaines de Mhz</a:t>
            </a:r>
          </a:p>
          <a:p>
            <a:pPr lvl="2"/>
            <a:r>
              <a:rPr lang="fr-FR" dirty="0" smtClean="0"/>
              <a:t>Résolution d’écran : 300x500 pixels environ</a:t>
            </a:r>
          </a:p>
          <a:p>
            <a:pPr lvl="2">
              <a:buNone/>
            </a:pPr>
            <a:endParaRPr lang="fr-FR" dirty="0" smtClean="0"/>
          </a:p>
          <a:p>
            <a:pPr lvl="1"/>
            <a:r>
              <a:rPr lang="fr-FR" dirty="0" smtClean="0"/>
              <a:t>Bien moins que pour un PC</a:t>
            </a:r>
          </a:p>
          <a:p>
            <a:pPr lvl="2"/>
            <a:r>
              <a:rPr lang="fr-FR" dirty="0" smtClean="0"/>
              <a:t>Mais demande comparable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 problématique de l’embarqué multimédia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25" y="1757375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 logicielles</a:t>
            </a:r>
          </a:p>
          <a:p>
            <a:pPr lvl="1"/>
            <a:r>
              <a:rPr lang="fr-FR" dirty="0" smtClean="0"/>
              <a:t>SDK propriétaires</a:t>
            </a:r>
          </a:p>
          <a:p>
            <a:pPr lvl="1"/>
            <a:r>
              <a:rPr lang="fr-FR" dirty="0" smtClean="0"/>
              <a:t>Langage souvent imposé et non standard</a:t>
            </a:r>
          </a:p>
          <a:p>
            <a:pPr lvl="1"/>
            <a:r>
              <a:rPr lang="fr-FR" dirty="0" smtClean="0"/>
              <a:t>Bas niveau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339" name="Picture 3" descr="E:\DocPersos\Boulot\5INFO - 2008-2009\SFFS - Android\garagiste2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471855" y="3071810"/>
            <a:ext cx="2200291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Exemple : console </a:t>
            </a:r>
            <a:r>
              <a:rPr lang="fr-FR" dirty="0" err="1" smtClean="0">
                <a:solidFill>
                  <a:schemeClr val="bg1"/>
                </a:solidFill>
              </a:rPr>
              <a:t>nintendo</a:t>
            </a:r>
            <a:r>
              <a:rPr lang="fr-FR" dirty="0" smtClean="0">
                <a:solidFill>
                  <a:schemeClr val="bg1"/>
                </a:solidFill>
              </a:rPr>
              <a:t> DS (1/2)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18" y="178595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Matériel</a:t>
            </a:r>
          </a:p>
          <a:p>
            <a:pPr lvl="1"/>
            <a:r>
              <a:rPr lang="fr-FR" dirty="0" smtClean="0"/>
              <a:t>Deux </a:t>
            </a:r>
            <a:r>
              <a:rPr lang="fr-FR" dirty="0" err="1" smtClean="0"/>
              <a:t>CPUs</a:t>
            </a:r>
            <a:r>
              <a:rPr lang="fr-FR" dirty="0" smtClean="0"/>
              <a:t> (66 et 33 Mhz)</a:t>
            </a:r>
          </a:p>
          <a:p>
            <a:pPr lvl="1"/>
            <a:r>
              <a:rPr lang="fr-FR" dirty="0" smtClean="0"/>
              <a:t>Mémoire </a:t>
            </a:r>
          </a:p>
          <a:p>
            <a:pPr lvl="2"/>
            <a:r>
              <a:rPr lang="fr-FR" dirty="0" smtClean="0"/>
              <a:t>RAM : 4 Mo</a:t>
            </a:r>
          </a:p>
          <a:p>
            <a:pPr lvl="2"/>
            <a:r>
              <a:rPr lang="fr-FR" dirty="0" smtClean="0"/>
              <a:t>RAM </a:t>
            </a:r>
            <a:r>
              <a:rPr lang="fr-FR" dirty="0" err="1" smtClean="0"/>
              <a:t>Video</a:t>
            </a:r>
            <a:r>
              <a:rPr lang="fr-FR" dirty="0" smtClean="0"/>
              <a:t> : plusieurs banques (3D : 3x128 Mo max)</a:t>
            </a:r>
          </a:p>
          <a:p>
            <a:pPr lvl="1"/>
            <a:r>
              <a:rPr lang="fr-FR" dirty="0" smtClean="0"/>
              <a:t>Deux écrans (256x192 pixels chacun) dont un tactile</a:t>
            </a:r>
          </a:p>
          <a:p>
            <a:pPr lvl="1"/>
            <a:r>
              <a:rPr lang="fr-FR" dirty="0" smtClean="0"/>
              <a:t>Wifi, microphone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Le multimédia embarqué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C75E-75D0-46E3-87FC-1FE137E5BBEB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6" name="Image 5" descr="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643050"/>
            <a:ext cx="2214578" cy="22145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systèmes embarqués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1751</Words>
  <Application>Microsoft Office PowerPoint</Application>
  <PresentationFormat>Affichage à l'écran (4:3)</PresentationFormat>
  <Paragraphs>442</Paragraphs>
  <Slides>39</Slides>
  <Notes>39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Le multimédia embarqué : </vt:lpstr>
      <vt:lpstr>Plan</vt:lpstr>
      <vt:lpstr>Les systèmes embarqués</vt:lpstr>
      <vt:lpstr>Généralités (1/2)</vt:lpstr>
      <vt:lpstr>Domaines d’applications</vt:lpstr>
      <vt:lpstr>La problématique de l’embarqué multimédia</vt:lpstr>
      <vt:lpstr>La problématique de l’embarqué multimédia</vt:lpstr>
      <vt:lpstr>La problématique de l’embarqué multimédia</vt:lpstr>
      <vt:lpstr>Exemple : console nintendo DS (1/2)</vt:lpstr>
      <vt:lpstr>Exemple : console nintendo DS (2/2)</vt:lpstr>
      <vt:lpstr>Les smartphones (1/5)</vt:lpstr>
      <vt:lpstr>Les smartphones (2/5)</vt:lpstr>
      <vt:lpstr>Les smartphones (3/5)</vt:lpstr>
      <vt:lpstr>Les smartphones (4/5)</vt:lpstr>
      <vt:lpstr>Les smartphones (5/5)</vt:lpstr>
      <vt:lpstr>Android</vt:lpstr>
      <vt:lpstr>Historique</vt:lpstr>
      <vt:lpstr>Un OS ouvert</vt:lpstr>
      <vt:lpstr>Architecture (1/8)</vt:lpstr>
      <vt:lpstr>Architecture (2/8)</vt:lpstr>
      <vt:lpstr>Architecture (3/8)</vt:lpstr>
      <vt:lpstr>Architecture (4/8)</vt:lpstr>
      <vt:lpstr>Architecture (5/8)</vt:lpstr>
      <vt:lpstr>Architecture (6/8)</vt:lpstr>
      <vt:lpstr>Architecture (7/8)</vt:lpstr>
      <vt:lpstr>Architecture (8/8)</vt:lpstr>
      <vt:lpstr>Exemples d’application (1/3)</vt:lpstr>
      <vt:lpstr>Exemples d’application (2/3)</vt:lpstr>
      <vt:lpstr>Exemples d’application (3/3)</vt:lpstr>
      <vt:lpstr>Le côté obscur</vt:lpstr>
      <vt:lpstr>Programmer sous Android</vt:lpstr>
      <vt:lpstr>Moyens techniques</vt:lpstr>
      <vt:lpstr>Une application Android</vt:lpstr>
      <vt:lpstr>Activity</vt:lpstr>
      <vt:lpstr>Activity</vt:lpstr>
      <vt:lpstr>View</vt:lpstr>
      <vt:lpstr>Layouts et composants</vt:lpstr>
      <vt:lpstr>Layouts (1/2)</vt:lpstr>
      <vt:lpstr>Layouts 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</dc:creator>
  <cp:lastModifiedBy>Laurent</cp:lastModifiedBy>
  <cp:revision>101</cp:revision>
  <dcterms:created xsi:type="dcterms:W3CDTF">2008-11-08T16:02:34Z</dcterms:created>
  <dcterms:modified xsi:type="dcterms:W3CDTF">2008-11-28T17:40:25Z</dcterms:modified>
</cp:coreProperties>
</file>