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4" r:id="rId2"/>
    <p:sldId id="256" r:id="rId3"/>
    <p:sldId id="265" r:id="rId4"/>
    <p:sldId id="263" r:id="rId5"/>
    <p:sldId id="266" r:id="rId6"/>
    <p:sldId id="267" r:id="rId7"/>
    <p:sldId id="268" r:id="rId8"/>
    <p:sldId id="270" r:id="rId9"/>
    <p:sldId id="279" r:id="rId10"/>
    <p:sldId id="273" r:id="rId11"/>
    <p:sldId id="274" r:id="rId12"/>
    <p:sldId id="280" r:id="rId13"/>
    <p:sldId id="275" r:id="rId14"/>
    <p:sldId id="272" r:id="rId15"/>
    <p:sldId id="281" r:id="rId16"/>
    <p:sldId id="276" r:id="rId17"/>
    <p:sldId id="277" r:id="rId18"/>
    <p:sldId id="282" r:id="rId19"/>
    <p:sldId id="278" r:id="rId20"/>
    <p:sldId id="283" r:id="rId21"/>
    <p:sldId id="285" r:id="rId22"/>
    <p:sldId id="287" r:id="rId23"/>
    <p:sldId id="288" r:id="rId24"/>
    <p:sldId id="289" r:id="rId25"/>
    <p:sldId id="26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C369E"/>
    <a:srgbClr val="384980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>
      <p:cViewPr varScale="1">
        <p:scale>
          <a:sx n="84" d="100"/>
          <a:sy n="84" d="100"/>
        </p:scale>
        <p:origin x="145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C5C9-9749-4CAD-B8B0-BCA874B768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95CB-71EE-4250-8F34-0C100E18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95CB-71EE-4250-8F34-0C100E18B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000066"/>
                </a:solidFill>
              </a:rPr>
              <a:t>Phần dành cho đơn vị</a:t>
            </a:r>
          </a:p>
        </p:txBody>
      </p:sp>
      <p:pic>
        <p:nvPicPr>
          <p:cNvPr id="8194" name="Picture 2" descr="Trường Đại học Cần Thơ - Logo Trường Đại học Cần Thơ | Facebook">
            <a:extLst>
              <a:ext uri="{FF2B5EF4-FFF2-40B4-BE49-F238E27FC236}">
                <a16:creationId xmlns:a16="http://schemas.microsoft.com/office/drawing/2014/main" id="{27694505-D7B6-E193-FFAE-A4BE497A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rường Công nghệ Thông tin và Truyền thông - Đại học Cần Thơ | Can Tho">
            <a:extLst>
              <a:ext uri="{FF2B5EF4-FFF2-40B4-BE49-F238E27FC236}">
                <a16:creationId xmlns:a16="http://schemas.microsoft.com/office/drawing/2014/main" id="{30475D1A-C9F3-FAA4-3B4B-093FEA8F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F73FA-3836-8654-7F3B-9F2EBF65206D}"/>
              </a:ext>
            </a:extLst>
          </p:cNvPr>
          <p:cNvSpPr txBox="1"/>
          <p:nvPr/>
        </p:nvSpPr>
        <p:spPr>
          <a:xfrm flipH="1">
            <a:off x="1447800" y="2105561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HELLO, WELCOME TO </a:t>
            </a:r>
            <a:r>
              <a:rPr lang="vi-V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03F9E-FF03-92BD-C6C5-A505B65431C5}"/>
              </a:ext>
            </a:extLst>
          </p:cNvPr>
          <p:cNvSpPr txBox="1"/>
          <p:nvPr/>
        </p:nvSpPr>
        <p:spPr>
          <a:xfrm>
            <a:off x="1752600" y="476597"/>
            <a:ext cx="681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 THO UNIVERSITY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THUẬT TOÁN DFS: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Tìm kiếm theo chiều sâu – Wikipedia tiếng Việt">
            <a:extLst>
              <a:ext uri="{FF2B5EF4-FFF2-40B4-BE49-F238E27FC236}">
                <a16:creationId xmlns:a16="http://schemas.microsoft.com/office/drawing/2014/main" id="{70A0BA51-715D-4527-CD7B-247427B2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87562"/>
            <a:ext cx="7086600" cy="41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58D5AD-AD95-404C-90C9-8E7B6B0A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CÁC BƯỚC TÌM KIẾM CỦA DFS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ED1F01-6202-D116-7A28-5D5CAD938E5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018948"/>
          <a:ext cx="8382000" cy="277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014">
                  <a:extLst>
                    <a:ext uri="{9D8B030D-6E8A-4147-A177-3AD203B41FA5}">
                      <a16:colId xmlns:a16="http://schemas.microsoft.com/office/drawing/2014/main" val="4246960740"/>
                    </a:ext>
                  </a:extLst>
                </a:gridCol>
                <a:gridCol w="2095014">
                  <a:extLst>
                    <a:ext uri="{9D8B030D-6E8A-4147-A177-3AD203B41FA5}">
                      <a16:colId xmlns:a16="http://schemas.microsoft.com/office/drawing/2014/main" val="1055404673"/>
                    </a:ext>
                  </a:extLst>
                </a:gridCol>
                <a:gridCol w="2095986">
                  <a:extLst>
                    <a:ext uri="{9D8B030D-6E8A-4147-A177-3AD203B41FA5}">
                      <a16:colId xmlns:a16="http://schemas.microsoft.com/office/drawing/2014/main" val="604718944"/>
                    </a:ext>
                  </a:extLst>
                </a:gridCol>
                <a:gridCol w="2095986">
                  <a:extLst>
                    <a:ext uri="{9D8B030D-6E8A-4147-A177-3AD203B41FA5}">
                      <a16:colId xmlns:a16="http://schemas.microsoft.com/office/drawing/2014/main" val="485419111"/>
                    </a:ext>
                  </a:extLst>
                </a:gridCol>
              </a:tblGrid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 Matrix[0][0]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4.  Matrix[0][3]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 Matrix[2][4]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10.  Matrix[4][3]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21752"/>
                  </a:ext>
                </a:extLst>
              </a:tr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Matrix[0][1]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5.  Matrix[0][4]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 Matrix[2][3]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11.  Matrix[4][4]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188016"/>
                  </a:ext>
                </a:extLst>
              </a:tr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Matrix[0][2]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6.  Matrix[1][4]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 Matrix[3][3]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9203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38361C5-AEC9-41A7-B11D-3CBA2C72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 SÁNH THUẬT TOÁN BFS VÀ DFS:</a:t>
            </a:r>
          </a:p>
          <a:p>
            <a:pPr marL="514350" indent="-514350"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ựa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mù</a:t>
            </a:r>
            <a:endParaRPr lang="en-US" sz="2400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 tìm kiếm</a:t>
            </a:r>
            <a:endParaRPr lang="en-US" sz="2400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E5C16-5661-47D6-910D-7D13BBEB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1600200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B7D60B-6F26-C5E4-805A-1F03192C0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8050"/>
              </p:ext>
            </p:extLst>
          </p:nvPr>
        </p:nvGraphicFramePr>
        <p:xfrm>
          <a:off x="604730" y="2286000"/>
          <a:ext cx="8083550" cy="3870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030">
                  <a:extLst>
                    <a:ext uri="{9D8B030D-6E8A-4147-A177-3AD203B41FA5}">
                      <a16:colId xmlns:a16="http://schemas.microsoft.com/office/drawing/2014/main" val="1400415732"/>
                    </a:ext>
                  </a:extLst>
                </a:gridCol>
                <a:gridCol w="1353886">
                  <a:extLst>
                    <a:ext uri="{9D8B030D-6E8A-4147-A177-3AD203B41FA5}">
                      <a16:colId xmlns:a16="http://schemas.microsoft.com/office/drawing/2014/main" val="1911837916"/>
                    </a:ext>
                  </a:extLst>
                </a:gridCol>
                <a:gridCol w="2956763">
                  <a:extLst>
                    <a:ext uri="{9D8B030D-6E8A-4147-A177-3AD203B41FA5}">
                      <a16:colId xmlns:a16="http://schemas.microsoft.com/office/drawing/2014/main" val="2441134531"/>
                    </a:ext>
                  </a:extLst>
                </a:gridCol>
                <a:gridCol w="3185871">
                  <a:extLst>
                    <a:ext uri="{9D8B030D-6E8A-4147-A177-3AD203B41FA5}">
                      <a16:colId xmlns:a16="http://schemas.microsoft.com/office/drawing/2014/main" val="1218182811"/>
                    </a:ext>
                  </a:extLst>
                </a:gridCol>
              </a:tblGrid>
              <a:tr h="792247">
                <a:tc>
                  <a:txBody>
                    <a:bodyPr/>
                    <a:lstStyle/>
                    <a:p>
                      <a:pPr algn="ctr"/>
                      <a:r>
                        <a:rPr lang="vi-VN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BREATH FIRST SEARCH </a:t>
                      </a:r>
                      <a:r>
                        <a:rPr lang="vi-VN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(BFS)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FIRST SEARCH</a:t>
                      </a:r>
                      <a:endParaRPr lang="vi-VN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DFS</a:t>
                      </a:r>
                      <a:r>
                        <a:rPr lang="vi-VN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20272"/>
                  </a:ext>
                </a:extLst>
              </a:tr>
              <a:tr h="994754"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bài toán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 tìm ra kết quả của bài toán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còn phụ thuộc vào các duyệt của giải thuật, một số bài toán không tìm thấy đuocẹ kết quả.</a:t>
                      </a:r>
                      <a:endParaRPr lang="en-US" sz="1800" b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00232"/>
                  </a:ext>
                </a:extLst>
              </a:tr>
              <a:tr h="1056330"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 dữ liệu được sử dụng để lưu trữ</a:t>
                      </a:r>
                      <a:endParaRPr lang="en-US" sz="1800" b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 hàng đợi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 ngăn xếp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52771"/>
                  </a:ext>
                </a:extLst>
              </a:tr>
              <a:tr h="853290"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 trúc của cây được xây dựng</a:t>
                      </a:r>
                      <a:endParaRPr lang="en-US" sz="1800" b="0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 và ngắn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Sâu và dài</a:t>
                      </a:r>
                      <a:endParaRPr lang="en-US" sz="18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4388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EC29C06-58ED-4566-AD78-DE499402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F15D-972D-D9C2-9FD1-41C88D7E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195262"/>
            <a:ext cx="7086600" cy="1706563"/>
          </a:xfrm>
        </p:spPr>
        <p:txBody>
          <a:bodyPr/>
          <a:lstStyle/>
          <a:p>
            <a:pPr lvl="0" algn="ctr">
              <a:tabLst>
                <a:tab pos="3657600" algn="ctr"/>
              </a:tabLst>
            </a:pP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IV. </a:t>
            </a:r>
            <a:b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(INFORMED/HEURISTIC SEARCH)</a:t>
            </a:r>
            <a:endParaRPr lang="en-US" sz="24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TÌM KIẾM BẰNG GIẢI THUẬT HÁU ĂN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 kiếm háu ăn chỉ dùng hàm Heuristic H(n) để lượng giá các nút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 các trạng thái có F(n) thấp nhất tiếp theo.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05D803-2317-0E1D-9E2B-A3999DE5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5502"/>
              </p:ext>
            </p:extLst>
          </p:nvPr>
        </p:nvGraphicFramePr>
        <p:xfrm>
          <a:off x="2971800" y="3657600"/>
          <a:ext cx="2971800" cy="838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34213011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F(n)=H(n)</a:t>
                      </a:r>
                      <a:endParaRPr lang="en-US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6522B-47BC-B3B4-16C5-32014742B27E}"/>
              </a:ext>
            </a:extLst>
          </p:cNvPr>
          <p:cNvSpPr/>
          <p:nvPr/>
        </p:nvSpPr>
        <p:spPr>
          <a:xfrm>
            <a:off x="647700" y="2165957"/>
            <a:ext cx="7848600" cy="3886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92607F-F322-2A48-9D01-7C767DC4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195262"/>
            <a:ext cx="7086600" cy="1706563"/>
          </a:xfrm>
        </p:spPr>
        <p:txBody>
          <a:bodyPr/>
          <a:lstStyle/>
          <a:p>
            <a:pPr lvl="0" algn="ctr">
              <a:tabLst>
                <a:tab pos="3657600" algn="ctr"/>
              </a:tabLst>
            </a:pP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IV. </a:t>
            </a:r>
            <a:b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(INFORMED/HEURISTIC SEARCH)</a:t>
            </a:r>
            <a:endParaRPr lang="en-US" sz="24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TÌM KIẾM BẰNG GIẢI THUẬT A*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 thuật A* 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 cập nhật lại đường đi dựa trên giá trị G(n) thay vì dựa trên giá trị </a:t>
            </a:r>
            <a:r>
              <a:rPr kumimoji="0" lang="vi-VN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tổng quát.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28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trạng thái n tùy ý sẽ gồm 4 yếu tố </a:t>
            </a:r>
            <a:r>
              <a:rPr lang="vi-V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[G(n), H(n), F(n), Cha(n)]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2D3E5-3243-9261-840B-D68D466B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6691"/>
              </p:ext>
            </p:extLst>
          </p:nvPr>
        </p:nvGraphicFramePr>
        <p:xfrm>
          <a:off x="3087052" y="3651046"/>
          <a:ext cx="2969895" cy="91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9895">
                  <a:extLst>
                    <a:ext uri="{9D8B030D-6E8A-4147-A177-3AD203B41FA5}">
                      <a16:colId xmlns:a16="http://schemas.microsoft.com/office/drawing/2014/main" val="2315179174"/>
                    </a:ext>
                  </a:extLst>
                </a:gridCol>
              </a:tblGrid>
              <a:tr h="919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F(n)=G(n)+H(n).</a:t>
                      </a:r>
                      <a:endParaRPr lang="en-US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4308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7651B29-CAFE-DAA5-0FCB-EB4D488B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195262"/>
            <a:ext cx="7086600" cy="1706563"/>
          </a:xfrm>
        </p:spPr>
        <p:txBody>
          <a:bodyPr/>
          <a:lstStyle/>
          <a:p>
            <a:pPr lvl="0" algn="ctr">
              <a:tabLst>
                <a:tab pos="3657600" algn="ctr"/>
              </a:tabLst>
            </a:pP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IV. </a:t>
            </a:r>
            <a:b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(INFORMED/HEURISTIC SEARCH)</a:t>
            </a:r>
            <a:endParaRPr lang="en-US" sz="24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TÌM KIẾM BẰNG GIẢI THUẬT LEO ĐỒI </a:t>
            </a:r>
            <a:endParaRPr lang="en-US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Leo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Leo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Leo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dốc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1BF691-9D83-E3FC-3046-4733960C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195262"/>
            <a:ext cx="7086600" cy="1706563"/>
          </a:xfrm>
        </p:spPr>
        <p:txBody>
          <a:bodyPr/>
          <a:lstStyle/>
          <a:p>
            <a:pPr lvl="0" algn="ctr">
              <a:tabLst>
                <a:tab pos="3657600" algn="ctr"/>
              </a:tabLst>
            </a:pP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IV. </a:t>
            </a:r>
            <a:b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(INFORMED/HEURISTIC SEARCH)</a:t>
            </a:r>
            <a:endParaRPr lang="en-US" sz="24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1" descr="Ảnh có chứa biểu đồ, hàng, Sơ đồ, văn bản&#10;&#10;Mô tả được tạo tự động">
            <a:extLst>
              <a:ext uri="{FF2B5EF4-FFF2-40B4-BE49-F238E27FC236}">
                <a16:creationId xmlns:a16="http://schemas.microsoft.com/office/drawing/2014/main" id="{925D948D-E681-848A-0924-A2A46109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12119" cy="3558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2B4CB4-640D-463D-93A8-9724E57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195262"/>
            <a:ext cx="7086600" cy="1706563"/>
          </a:xfrm>
        </p:spPr>
        <p:txBody>
          <a:bodyPr/>
          <a:lstStyle/>
          <a:p>
            <a:pPr lvl="0" algn="ctr">
              <a:tabLst>
                <a:tab pos="3657600" algn="ctr"/>
              </a:tabLst>
            </a:pP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IV. </a:t>
            </a:r>
            <a:b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(INFORMED/HEURISTIC SEARCH)</a:t>
            </a:r>
            <a:endParaRPr lang="en-US" sz="24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C28A-F14E-F571-8996-5A28E781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V.</a:t>
            </a:r>
            <a:b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5019F-3A98-F50B-D344-D6C3A11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E1090-E5A7-90FF-A72C-5691B6CB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DEV_C&gt;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EA4F0-3F20-5E37-7CCB-FAC534BE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" y="2407958"/>
            <a:ext cx="7696200" cy="37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vi-V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NHÓM II</a:t>
            </a:r>
            <a:br>
              <a:rPr lang="vi-V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MÔN TRÍ TUỆ NHÂN TẠO CT190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2260599"/>
            <a:ext cx="8534400" cy="4170363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SỐ PHƯƠNG PHÁP TÌM KIẾM 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 ĐI TRONG MÊ CUNG.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vi-VN" sz="1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vi-V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 viên giảng dạy	:  </a:t>
            </a:r>
            <a:r>
              <a:rPr lang="vi-VN" sz="2000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Th.s Huỳnh Gia Khương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vi-VN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 sinh viên thực hiện		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1. Huỳnh Thanh Phong 		KHMT	        K48 MSSV:B2207555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2. Vũ Đức Thắng 			KHMT	        K48 MSSV:B2207567</a:t>
            </a:r>
            <a:endParaRPr lang="vi-V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 Trần V</a:t>
            </a:r>
            <a:r>
              <a:rPr lang="vi-VN" sz="18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vi-V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Khỏe   			CNTT 	        K47 MSSV:B2111848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4. Nguyễn Trịnh Trọng Chiến		MMT&amp;TTDL K48 MSSV:B2204924	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>
                <a:solidFill>
                  <a:srgbClr val="000066"/>
                </a:solidFill>
              </a:rPr>
              <a:t>Phần dành cho đơn vị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5019F-3A98-F50B-D344-D6C3A11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E1090-E5A7-90FF-A72C-5691B6CB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OUTPUT.TXT&gt;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2E580-BF41-FE95-CEA9-C12D91BA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7543800" cy="3733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627B32-2DA3-1FA0-36CD-0465747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V.</a:t>
            </a:r>
            <a:b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0DF-7D95-4672-14C8-0A80B9F2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09800"/>
            <a:ext cx="7086600" cy="2697163"/>
          </a:xfrm>
        </p:spPr>
        <p:txBody>
          <a:bodyPr/>
          <a:lstStyle/>
          <a:p>
            <a:pPr algn="ctr"/>
            <a:r>
              <a:rPr lang="vi-V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MÊ CUNG</a:t>
            </a:r>
            <a:br>
              <a:rPr lang="vi-V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MÔ PHỎNG 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0DF-7D95-4672-14C8-0A80B9F2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72200" cy="1066799"/>
          </a:xfrm>
        </p:spPr>
        <p:txBody>
          <a:bodyPr/>
          <a:lstStyle/>
          <a:p>
            <a:pPr algn="ctr"/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MÊ CUNG</a:t>
            </a:r>
            <a:b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MÔ PHỎNG 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2133600"/>
            <a:ext cx="30480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 smtClean="0"/>
              <a:t>Game: </a:t>
            </a:r>
            <a:r>
              <a:rPr lang="vi-VN" dirty="0" smtClean="0"/>
              <a:t>Finding Rabit</a:t>
            </a:r>
          </a:p>
          <a:p>
            <a:pPr>
              <a:lnSpc>
                <a:spcPct val="150000"/>
              </a:lnSpc>
            </a:pPr>
            <a:r>
              <a:rPr lang="vi-VN" b="1" dirty="0" smtClean="0"/>
              <a:t>Thể loại: </a:t>
            </a:r>
            <a:r>
              <a:rPr lang="vi-VN" dirty="0"/>
              <a:t>G</a:t>
            </a:r>
            <a:r>
              <a:rPr lang="vi-VN" dirty="0" smtClean="0"/>
              <a:t>iải đố</a:t>
            </a:r>
          </a:p>
          <a:p>
            <a:pPr>
              <a:lnSpc>
                <a:spcPct val="150000"/>
              </a:lnSpc>
            </a:pPr>
            <a:r>
              <a:rPr lang="vi-VN" b="1" dirty="0" smtClean="0"/>
              <a:t>Bối cảnh: </a:t>
            </a:r>
            <a:r>
              <a:rPr lang="vi-VN" dirty="0" smtClean="0"/>
              <a:t>Người chơi phải ngăn không cho các con vật chạy thoát khỏi nông trại</a:t>
            </a:r>
          </a:p>
          <a:p>
            <a:pPr>
              <a:lnSpc>
                <a:spcPct val="150000"/>
              </a:lnSpc>
            </a:pPr>
            <a:r>
              <a:rPr lang="vi-VN" b="1" dirty="0" smtClean="0"/>
              <a:t>Giải thuật áp dụng: </a:t>
            </a:r>
            <a:r>
              <a:rPr lang="vi-VN" dirty="0" smtClean="0"/>
              <a:t>Giải thuật tìm kiếm A star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5029200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0DF-7D95-4672-14C8-0A80B9F2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72200" cy="1066799"/>
          </a:xfrm>
        </p:spPr>
        <p:txBody>
          <a:bodyPr/>
          <a:lstStyle/>
          <a:p>
            <a:pPr algn="ctr"/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MÊ CUNG</a:t>
            </a:r>
            <a:b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MÔ PHỎNG 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1676400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Giải thuật: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Lựa chọn đường đi ngắn nhất mà không đi vào vật cản hoặc vùng xung quanh người chơi</a:t>
            </a:r>
          </a:p>
          <a:p>
            <a:endParaRPr lang="vi-VN" b="1" dirty="0" smtClean="0"/>
          </a:p>
          <a:p>
            <a:pPr marL="285750" indent="-285750">
              <a:buFontTx/>
              <a:buChar char="-"/>
            </a:pPr>
            <a:r>
              <a:rPr lang="vi-VN" dirty="0" smtClean="0"/>
              <a:t>Luôn cập nhật lại đường đi mỗi khi người chơi đứng trên đường đi đã tìm trước đó</a:t>
            </a:r>
          </a:p>
          <a:p>
            <a:endParaRPr lang="vi-VN" dirty="0" smtClean="0"/>
          </a:p>
          <a:p>
            <a:pPr marL="285750" indent="-285750">
              <a:buFontTx/>
              <a:buChar char="-"/>
            </a:pPr>
            <a:r>
              <a:rPr lang="vi-VN" dirty="0" smtClean="0"/>
              <a:t>Nếu không tìm được Goal nữa sẽ đứng im hoặc di chuyển ngẫu nhiên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4846399" cy="30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0DF-7D95-4672-14C8-0A80B9F2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72200" cy="1066799"/>
          </a:xfrm>
        </p:spPr>
        <p:txBody>
          <a:bodyPr/>
          <a:lstStyle/>
          <a:p>
            <a:pPr algn="ctr"/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MÊ CUNG</a:t>
            </a:r>
            <a:b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MÔ PHỎNG 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Demo-0511 (fix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6800" y="16002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51062"/>
            <a:ext cx="8534400" cy="255587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>
              <a:buFontTx/>
              <a:buNone/>
            </a:pPr>
            <a:r>
              <a:rPr lang="vi-V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FRIENDS AND TEACHER</a:t>
            </a:r>
            <a:endParaRPr lang="en-US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B137-A749-79CF-C1D5-80EAC56A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543;p48">
            <a:extLst>
              <a:ext uri="{FF2B5EF4-FFF2-40B4-BE49-F238E27FC236}">
                <a16:creationId xmlns:a16="http://schemas.microsoft.com/office/drawing/2014/main" id="{6821EFA2-88BB-CEED-2838-3593C7DE345F}"/>
              </a:ext>
            </a:extLst>
          </p:cNvPr>
          <p:cNvGrpSpPr/>
          <p:nvPr/>
        </p:nvGrpSpPr>
        <p:grpSpPr>
          <a:xfrm>
            <a:off x="3548818" y="3070809"/>
            <a:ext cx="2046364" cy="1897201"/>
            <a:chOff x="8338678" y="5506443"/>
            <a:chExt cx="720227" cy="686993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" name="Google Shape;1544;p48">
              <a:extLst>
                <a:ext uri="{FF2B5EF4-FFF2-40B4-BE49-F238E27FC236}">
                  <a16:creationId xmlns:a16="http://schemas.microsoft.com/office/drawing/2014/main" id="{E0A087AF-61F3-F3CB-FE2F-7640B6B3FE44}"/>
                </a:ext>
              </a:extLst>
            </p:cNvPr>
            <p:cNvSpPr/>
            <p:nvPr/>
          </p:nvSpPr>
          <p:spPr>
            <a:xfrm>
              <a:off x="8706180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45;p48">
              <a:extLst>
                <a:ext uri="{FF2B5EF4-FFF2-40B4-BE49-F238E27FC236}">
                  <a16:creationId xmlns:a16="http://schemas.microsoft.com/office/drawing/2014/main" id="{36963346-F881-1627-D12C-D0E5BD969B69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46;p48">
              <a:extLst>
                <a:ext uri="{FF2B5EF4-FFF2-40B4-BE49-F238E27FC236}">
                  <a16:creationId xmlns:a16="http://schemas.microsoft.com/office/drawing/2014/main" id="{42ED4305-46B9-B17C-48B9-D63A03D817FE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rgbClr val="9C369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47;p48">
              <a:extLst>
                <a:ext uri="{FF2B5EF4-FFF2-40B4-BE49-F238E27FC236}">
                  <a16:creationId xmlns:a16="http://schemas.microsoft.com/office/drawing/2014/main" id="{13D85714-6996-31AD-334A-90B8818E8A94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48;p48">
              <a:extLst>
                <a:ext uri="{FF2B5EF4-FFF2-40B4-BE49-F238E27FC236}">
                  <a16:creationId xmlns:a16="http://schemas.microsoft.com/office/drawing/2014/main" id="{9D5622DD-0F01-FB5D-4ED3-F5A17A1242CC}"/>
                </a:ext>
              </a:extLst>
            </p:cNvPr>
            <p:cNvSpPr/>
            <p:nvPr/>
          </p:nvSpPr>
          <p:spPr>
            <a:xfrm>
              <a:off x="8706183" y="5930611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49;p48">
              <a:extLst>
                <a:ext uri="{FF2B5EF4-FFF2-40B4-BE49-F238E27FC236}">
                  <a16:creationId xmlns:a16="http://schemas.microsoft.com/office/drawing/2014/main" id="{8462ECF9-3B6A-DB88-09EB-6A218FE40770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/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A12CC-84BD-CA11-22E0-2C37066C5142}"/>
              </a:ext>
            </a:extLst>
          </p:cNvPr>
          <p:cNvGrpSpPr/>
          <p:nvPr/>
        </p:nvGrpSpPr>
        <p:grpSpPr>
          <a:xfrm>
            <a:off x="5062153" y="2663804"/>
            <a:ext cx="3395676" cy="439668"/>
            <a:chOff x="5062153" y="2663804"/>
            <a:chExt cx="3319847" cy="43966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7DB6B3-E914-8A15-F065-DB22D5382B84}"/>
                </a:ext>
              </a:extLst>
            </p:cNvPr>
            <p:cNvCxnSpPr/>
            <p:nvPr/>
          </p:nvCxnSpPr>
          <p:spPr>
            <a:xfrm flipV="1">
              <a:off x="5062153" y="2663804"/>
              <a:ext cx="457200" cy="439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06BF36-EF25-8EDE-85A2-CE48E9BBB421}"/>
                </a:ext>
              </a:extLst>
            </p:cNvPr>
            <p:cNvCxnSpPr/>
            <p:nvPr/>
          </p:nvCxnSpPr>
          <p:spPr>
            <a:xfrm flipH="1">
              <a:off x="5519353" y="2663804"/>
              <a:ext cx="28626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75D645-9143-EABB-F622-9AFCE07ED1F0}"/>
              </a:ext>
            </a:extLst>
          </p:cNvPr>
          <p:cNvCxnSpPr/>
          <p:nvPr/>
        </p:nvCxnSpPr>
        <p:spPr>
          <a:xfrm flipH="1">
            <a:off x="5595182" y="3978763"/>
            <a:ext cx="2862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4D0FA9-30CC-CA96-6A17-E28FC14E481D}"/>
              </a:ext>
            </a:extLst>
          </p:cNvPr>
          <p:cNvGrpSpPr/>
          <p:nvPr/>
        </p:nvGrpSpPr>
        <p:grpSpPr>
          <a:xfrm rot="10800000">
            <a:off x="578457" y="4785729"/>
            <a:ext cx="3503389" cy="439668"/>
            <a:chOff x="5062153" y="2663804"/>
            <a:chExt cx="3319847" cy="4396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63F407-A738-5C07-5749-3EE7BBD810EB}"/>
                </a:ext>
              </a:extLst>
            </p:cNvPr>
            <p:cNvCxnSpPr/>
            <p:nvPr/>
          </p:nvCxnSpPr>
          <p:spPr>
            <a:xfrm flipV="1">
              <a:off x="5062153" y="2663804"/>
              <a:ext cx="457200" cy="439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AA40C8-0DE8-C839-59C7-E66A9301B160}"/>
                </a:ext>
              </a:extLst>
            </p:cNvPr>
            <p:cNvCxnSpPr/>
            <p:nvPr/>
          </p:nvCxnSpPr>
          <p:spPr>
            <a:xfrm flipH="1">
              <a:off x="5519353" y="2663804"/>
              <a:ext cx="28626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20621C-9496-E6B2-966F-7EDC2BD5C34C}"/>
              </a:ext>
            </a:extLst>
          </p:cNvPr>
          <p:cNvCxnSpPr>
            <a:cxnSpLocks/>
          </p:cNvCxnSpPr>
          <p:nvPr/>
        </p:nvCxnSpPr>
        <p:spPr>
          <a:xfrm flipH="1">
            <a:off x="578458" y="3994365"/>
            <a:ext cx="2970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F0F6CE-4B78-0F4C-8ADF-E4AEDE3F8121}"/>
              </a:ext>
            </a:extLst>
          </p:cNvPr>
          <p:cNvGrpSpPr/>
          <p:nvPr/>
        </p:nvGrpSpPr>
        <p:grpSpPr>
          <a:xfrm>
            <a:off x="5068402" y="4846866"/>
            <a:ext cx="3389427" cy="399692"/>
            <a:chOff x="5144973" y="2498820"/>
            <a:chExt cx="3389427" cy="29833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A11F43-2ED0-9C12-1CED-B8E0A12BD755}"/>
                </a:ext>
              </a:extLst>
            </p:cNvPr>
            <p:cNvCxnSpPr/>
            <p:nvPr/>
          </p:nvCxnSpPr>
          <p:spPr>
            <a:xfrm flipH="1">
              <a:off x="5671753" y="2797158"/>
              <a:ext cx="28626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670B14-F3F2-BA9F-828A-4494FD861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4973" y="2498820"/>
              <a:ext cx="526780" cy="298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4F5A69-7A24-6533-99FD-ED226D2CE253}"/>
              </a:ext>
            </a:extLst>
          </p:cNvPr>
          <p:cNvGrpSpPr/>
          <p:nvPr/>
        </p:nvGrpSpPr>
        <p:grpSpPr>
          <a:xfrm>
            <a:off x="578458" y="2815324"/>
            <a:ext cx="3425104" cy="362609"/>
            <a:chOff x="578458" y="2815324"/>
            <a:chExt cx="3425104" cy="36260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E2BE18-F74B-FE10-CF7E-D17DFE551B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1105" y="2815324"/>
              <a:ext cx="562457" cy="362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1552541-F2FA-9412-47DD-C24B6D027AB6}"/>
                </a:ext>
              </a:extLst>
            </p:cNvPr>
            <p:cNvCxnSpPr/>
            <p:nvPr/>
          </p:nvCxnSpPr>
          <p:spPr>
            <a:xfrm flipH="1">
              <a:off x="578458" y="2815324"/>
              <a:ext cx="28626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472FEEE-E8E0-DDD6-7490-36B865B739A0}"/>
              </a:ext>
            </a:extLst>
          </p:cNvPr>
          <p:cNvSpPr txBox="1"/>
          <p:nvPr/>
        </p:nvSpPr>
        <p:spPr>
          <a:xfrm>
            <a:off x="5292064" y="200992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QUÁT VỀ BÀI TOÁN</a:t>
            </a: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1800" b="1" kern="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KHÁI NIỆM CƠ BẢN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E1EA81-9F17-AD6D-E3FF-7A6E343FE4DF}"/>
              </a:ext>
            </a:extLst>
          </p:cNvPr>
          <p:cNvSpPr txBox="1"/>
          <p:nvPr/>
        </p:nvSpPr>
        <p:spPr>
          <a:xfrm>
            <a:off x="4881282" y="3200401"/>
            <a:ext cx="4574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 GIAN TRẠNG THÁI</a:t>
            </a: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1800" b="1" kern="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HÀM LIÊN QUAN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25207D-8290-5573-251E-E7149CAEFE9D}"/>
              </a:ext>
            </a:extLst>
          </p:cNvPr>
          <p:cNvSpPr txBox="1"/>
          <p:nvPr/>
        </p:nvSpPr>
        <p:spPr>
          <a:xfrm>
            <a:off x="4912326" y="45433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 PHÁP TÌM KIẾM MÙ (UNINFORMED BLIND SEARCH)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8B63E-9BB0-099C-C18E-4B5B67A93BB0}"/>
              </a:ext>
            </a:extLst>
          </p:cNvPr>
          <p:cNvSpPr txBox="1"/>
          <p:nvPr/>
        </p:nvSpPr>
        <p:spPr>
          <a:xfrm>
            <a:off x="0" y="21696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DỰA TRÊN KINH NGHIỆM             </a:t>
            </a:r>
            <a:r>
              <a:rPr lang="vi-V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(INFORMED/HEURISTIC SEARCH)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B7025B-AE1D-E221-E95E-8852582F5FA4}"/>
              </a:ext>
            </a:extLst>
          </p:cNvPr>
          <p:cNvSpPr txBox="1"/>
          <p:nvPr/>
        </p:nvSpPr>
        <p:spPr>
          <a:xfrm>
            <a:off x="-490154" y="329293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 TRÚC DỮ LIỆU &amp;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GIẢI THUẬT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484BAB-45F3-F528-07F3-425E80FB1EDD}"/>
              </a:ext>
            </a:extLst>
          </p:cNvPr>
          <p:cNvSpPr txBox="1"/>
          <p:nvPr/>
        </p:nvSpPr>
        <p:spPr>
          <a:xfrm>
            <a:off x="-325405" y="48208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3657600" algn="ctr"/>
              </a:tabLst>
            </a:pPr>
            <a:r>
              <a:rPr lang="vi-VN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 TÀI LIỆU THAM KHẢO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267" y="-29044"/>
            <a:ext cx="7391400" cy="1350963"/>
          </a:xfrm>
        </p:spPr>
        <p:txBody>
          <a:bodyPr/>
          <a:lstStyle/>
          <a:p>
            <a:pPr algn="ctr"/>
            <a:r>
              <a:rPr lang="vi-V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I.</a:t>
            </a:r>
            <a:br>
              <a:rPr lang="vi-V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 QUÁT VỀ BÀI TOÁN</a:t>
            </a:r>
            <a:r>
              <a:rPr lang="en-US" sz="26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CÁC KHÁI NIỆM CƠ BẢN</a:t>
            </a: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730;p50">
            <a:extLst>
              <a:ext uri="{FF2B5EF4-FFF2-40B4-BE49-F238E27FC236}">
                <a16:creationId xmlns:a16="http://schemas.microsoft.com/office/drawing/2014/main" id="{59B43E6B-A740-7C83-E627-A560A76E7ED0}"/>
              </a:ext>
            </a:extLst>
          </p:cNvPr>
          <p:cNvGrpSpPr/>
          <p:nvPr/>
        </p:nvGrpSpPr>
        <p:grpSpPr>
          <a:xfrm>
            <a:off x="1466850" y="1795167"/>
            <a:ext cx="476250" cy="658498"/>
            <a:chOff x="584925" y="238125"/>
            <a:chExt cx="415200" cy="5251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Google Shape;731;p50">
              <a:extLst>
                <a:ext uri="{FF2B5EF4-FFF2-40B4-BE49-F238E27FC236}">
                  <a16:creationId xmlns:a16="http://schemas.microsoft.com/office/drawing/2014/main" id="{33AD2A9C-ADE5-0B23-7F31-B2D94F662C5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2;p50">
              <a:extLst>
                <a:ext uri="{FF2B5EF4-FFF2-40B4-BE49-F238E27FC236}">
                  <a16:creationId xmlns:a16="http://schemas.microsoft.com/office/drawing/2014/main" id="{BC77DFA1-8896-9097-E62A-68961D71403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3;p50">
              <a:extLst>
                <a:ext uri="{FF2B5EF4-FFF2-40B4-BE49-F238E27FC236}">
                  <a16:creationId xmlns:a16="http://schemas.microsoft.com/office/drawing/2014/main" id="{B60A8EF6-4874-D3E6-F9A6-6B11F6872B8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4;p50">
              <a:extLst>
                <a:ext uri="{FF2B5EF4-FFF2-40B4-BE49-F238E27FC236}">
                  <a16:creationId xmlns:a16="http://schemas.microsoft.com/office/drawing/2014/main" id="{435D9518-84CE-D936-E26C-DB9CA76F856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5;p50">
              <a:extLst>
                <a:ext uri="{FF2B5EF4-FFF2-40B4-BE49-F238E27FC236}">
                  <a16:creationId xmlns:a16="http://schemas.microsoft.com/office/drawing/2014/main" id="{249748C3-C513-B8E5-A988-C28CE3B63D5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6;p50">
              <a:extLst>
                <a:ext uri="{FF2B5EF4-FFF2-40B4-BE49-F238E27FC236}">
                  <a16:creationId xmlns:a16="http://schemas.microsoft.com/office/drawing/2014/main" id="{484C3557-AF4E-6368-ECBC-7CAF71A0FAE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859;p50">
            <a:extLst>
              <a:ext uri="{FF2B5EF4-FFF2-40B4-BE49-F238E27FC236}">
                <a16:creationId xmlns:a16="http://schemas.microsoft.com/office/drawing/2014/main" id="{347F4DEC-E7E9-FCA8-0FD3-F8589AC761A5}"/>
              </a:ext>
            </a:extLst>
          </p:cNvPr>
          <p:cNvGrpSpPr/>
          <p:nvPr/>
        </p:nvGrpSpPr>
        <p:grpSpPr>
          <a:xfrm>
            <a:off x="1491940" y="2529703"/>
            <a:ext cx="451160" cy="681923"/>
            <a:chOff x="4076175" y="2267050"/>
            <a:chExt cx="173450" cy="50437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1" name="Google Shape;860;p50">
              <a:extLst>
                <a:ext uri="{FF2B5EF4-FFF2-40B4-BE49-F238E27FC236}">
                  <a16:creationId xmlns:a16="http://schemas.microsoft.com/office/drawing/2014/main" id="{8C501158-3B8D-658B-6C69-68639F9B5554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1;p50">
              <a:extLst>
                <a:ext uri="{FF2B5EF4-FFF2-40B4-BE49-F238E27FC236}">
                  <a16:creationId xmlns:a16="http://schemas.microsoft.com/office/drawing/2014/main" id="{0870105D-999C-BA2A-BC44-3E53D06A970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945;p50">
            <a:extLst>
              <a:ext uri="{FF2B5EF4-FFF2-40B4-BE49-F238E27FC236}">
                <a16:creationId xmlns:a16="http://schemas.microsoft.com/office/drawing/2014/main" id="{443A3A4F-CA00-9555-7848-D4F48EF9DBF4}"/>
              </a:ext>
            </a:extLst>
          </p:cNvPr>
          <p:cNvSpPr/>
          <p:nvPr/>
        </p:nvSpPr>
        <p:spPr>
          <a:xfrm>
            <a:off x="1377959" y="3352695"/>
            <a:ext cx="670778" cy="54239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887;p50">
            <a:extLst>
              <a:ext uri="{FF2B5EF4-FFF2-40B4-BE49-F238E27FC236}">
                <a16:creationId xmlns:a16="http://schemas.microsoft.com/office/drawing/2014/main" id="{E20AB804-2285-E4DC-330C-9EA3993ADC1C}"/>
              </a:ext>
            </a:extLst>
          </p:cNvPr>
          <p:cNvGrpSpPr/>
          <p:nvPr/>
        </p:nvGrpSpPr>
        <p:grpSpPr>
          <a:xfrm>
            <a:off x="1414038" y="4083412"/>
            <a:ext cx="598619" cy="581939"/>
            <a:chOff x="3955900" y="2984500"/>
            <a:chExt cx="414000" cy="42252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5" name="Google Shape;888;p50">
              <a:extLst>
                <a:ext uri="{FF2B5EF4-FFF2-40B4-BE49-F238E27FC236}">
                  <a16:creationId xmlns:a16="http://schemas.microsoft.com/office/drawing/2014/main" id="{7B605DE3-3A18-F8CA-6C3E-BB8CCC5E5BBF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9;p50">
              <a:extLst>
                <a:ext uri="{FF2B5EF4-FFF2-40B4-BE49-F238E27FC236}">
                  <a16:creationId xmlns:a16="http://schemas.microsoft.com/office/drawing/2014/main" id="{DFCF8D90-260A-DFF7-5D44-3BD41C6EE4CA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0;p50">
              <a:extLst>
                <a:ext uri="{FF2B5EF4-FFF2-40B4-BE49-F238E27FC236}">
                  <a16:creationId xmlns:a16="http://schemas.microsoft.com/office/drawing/2014/main" id="{F6E12BEA-7142-D62B-29B7-D3E29465AAF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45;p50">
            <a:extLst>
              <a:ext uri="{FF2B5EF4-FFF2-40B4-BE49-F238E27FC236}">
                <a16:creationId xmlns:a16="http://schemas.microsoft.com/office/drawing/2014/main" id="{506AB9E6-29C7-97FE-667C-A7A4D19A6B10}"/>
              </a:ext>
            </a:extLst>
          </p:cNvPr>
          <p:cNvGrpSpPr/>
          <p:nvPr/>
        </p:nvGrpSpPr>
        <p:grpSpPr>
          <a:xfrm>
            <a:off x="1423563" y="4768260"/>
            <a:ext cx="624303" cy="507632"/>
            <a:chOff x="3918650" y="293075"/>
            <a:chExt cx="488500" cy="412775"/>
          </a:xfrm>
          <a:solidFill>
            <a:schemeClr val="tx1"/>
          </a:solidFill>
        </p:grpSpPr>
        <p:sp>
          <p:nvSpPr>
            <p:cNvPr id="19" name="Google Shape;746;p50">
              <a:extLst>
                <a:ext uri="{FF2B5EF4-FFF2-40B4-BE49-F238E27FC236}">
                  <a16:creationId xmlns:a16="http://schemas.microsoft.com/office/drawing/2014/main" id="{6FA91538-2CBB-E4ED-7C30-1D64B79698D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50">
              <a:extLst>
                <a:ext uri="{FF2B5EF4-FFF2-40B4-BE49-F238E27FC236}">
                  <a16:creationId xmlns:a16="http://schemas.microsoft.com/office/drawing/2014/main" id="{64E5A6D8-A93D-6809-807D-DF8801EEA350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50">
              <a:extLst>
                <a:ext uri="{FF2B5EF4-FFF2-40B4-BE49-F238E27FC236}">
                  <a16:creationId xmlns:a16="http://schemas.microsoft.com/office/drawing/2014/main" id="{50FC3BEA-D5E8-8E37-4271-4601B8C51FA2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33;p50">
            <a:extLst>
              <a:ext uri="{FF2B5EF4-FFF2-40B4-BE49-F238E27FC236}">
                <a16:creationId xmlns:a16="http://schemas.microsoft.com/office/drawing/2014/main" id="{D49AD77C-FCDD-4B60-8A6D-5969CFEEE0EF}"/>
              </a:ext>
            </a:extLst>
          </p:cNvPr>
          <p:cNvGrpSpPr/>
          <p:nvPr/>
        </p:nvGrpSpPr>
        <p:grpSpPr>
          <a:xfrm>
            <a:off x="1462090" y="5519200"/>
            <a:ext cx="654338" cy="551874"/>
            <a:chOff x="5970800" y="1619250"/>
            <a:chExt cx="428650" cy="456725"/>
          </a:xfrm>
          <a:solidFill>
            <a:schemeClr val="tx1"/>
          </a:solidFill>
        </p:grpSpPr>
        <p:sp>
          <p:nvSpPr>
            <p:cNvPr id="23" name="Google Shape;834;p50">
              <a:extLst>
                <a:ext uri="{FF2B5EF4-FFF2-40B4-BE49-F238E27FC236}">
                  <a16:creationId xmlns:a16="http://schemas.microsoft.com/office/drawing/2014/main" id="{54D89067-56CE-5D22-D688-3C0B347975B5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;p50">
              <a:extLst>
                <a:ext uri="{FF2B5EF4-FFF2-40B4-BE49-F238E27FC236}">
                  <a16:creationId xmlns:a16="http://schemas.microsoft.com/office/drawing/2014/main" id="{FDDB7AF7-592C-B802-FAC3-72B2625E449B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6;p50">
              <a:extLst>
                <a:ext uri="{FF2B5EF4-FFF2-40B4-BE49-F238E27FC236}">
                  <a16:creationId xmlns:a16="http://schemas.microsoft.com/office/drawing/2014/main" id="{5E9DDA32-A495-D38C-44B0-E7A62CFE3F4D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7;p50">
              <a:extLst>
                <a:ext uri="{FF2B5EF4-FFF2-40B4-BE49-F238E27FC236}">
                  <a16:creationId xmlns:a16="http://schemas.microsoft.com/office/drawing/2014/main" id="{CC43A09B-072D-221B-A9D9-CEF731281223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8;p50">
              <a:extLst>
                <a:ext uri="{FF2B5EF4-FFF2-40B4-BE49-F238E27FC236}">
                  <a16:creationId xmlns:a16="http://schemas.microsoft.com/office/drawing/2014/main" id="{509AF4C4-5E60-AA40-31E3-51FE47E670A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966813-C7B6-8403-39E4-95E25B1B8758}"/>
              </a:ext>
            </a:extLst>
          </p:cNvPr>
          <p:cNvSpPr txBox="1"/>
          <p:nvPr/>
        </p:nvSpPr>
        <p:spPr>
          <a:xfrm>
            <a:off x="4267200" y="1910572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endParaRPr lang="en-US" sz="28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61DF2D3-16E8-226C-DD00-5D66E4F2216A}"/>
              </a:ext>
            </a:extLst>
          </p:cNvPr>
          <p:cNvSpPr/>
          <p:nvPr/>
        </p:nvSpPr>
        <p:spPr>
          <a:xfrm>
            <a:off x="2380442" y="2084994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124BB-5E5A-933B-CC92-A54AFCDA72A6}"/>
              </a:ext>
            </a:extLst>
          </p:cNvPr>
          <p:cNvSpPr txBox="1"/>
          <p:nvPr/>
        </p:nvSpPr>
        <p:spPr>
          <a:xfrm>
            <a:off x="4277188" y="2561360"/>
            <a:ext cx="453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2800" kern="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Đích</a:t>
            </a:r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B0B54A-A40A-C11E-790A-88D7F7E99B10}"/>
              </a:ext>
            </a:extLst>
          </p:cNvPr>
          <p:cNvSpPr/>
          <p:nvPr/>
        </p:nvSpPr>
        <p:spPr>
          <a:xfrm>
            <a:off x="2390430" y="2735782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0" name="TextBox 25599">
            <a:extLst>
              <a:ext uri="{FF2B5EF4-FFF2-40B4-BE49-F238E27FC236}">
                <a16:creationId xmlns:a16="http://schemas.microsoft.com/office/drawing/2014/main" id="{08C02680-AE97-9278-263F-A8B197CF4D63}"/>
              </a:ext>
            </a:extLst>
          </p:cNvPr>
          <p:cNvSpPr txBox="1"/>
          <p:nvPr/>
        </p:nvSpPr>
        <p:spPr>
          <a:xfrm>
            <a:off x="4267200" y="3307090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endParaRPr lang="en-US" sz="2800" dirty="0"/>
          </a:p>
        </p:txBody>
      </p:sp>
      <p:sp>
        <p:nvSpPr>
          <p:cNvPr id="25601" name="Arrow: Right 25600">
            <a:extLst>
              <a:ext uri="{FF2B5EF4-FFF2-40B4-BE49-F238E27FC236}">
                <a16:creationId xmlns:a16="http://schemas.microsoft.com/office/drawing/2014/main" id="{A3B6FE31-5572-E375-27C2-0753ACE4C027}"/>
              </a:ext>
            </a:extLst>
          </p:cNvPr>
          <p:cNvSpPr/>
          <p:nvPr/>
        </p:nvSpPr>
        <p:spPr>
          <a:xfrm>
            <a:off x="2380442" y="3481512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4" name="TextBox 25603">
            <a:extLst>
              <a:ext uri="{FF2B5EF4-FFF2-40B4-BE49-F238E27FC236}">
                <a16:creationId xmlns:a16="http://schemas.microsoft.com/office/drawing/2014/main" id="{5D89D842-BB97-45F7-E625-F04CA6A9791B}"/>
              </a:ext>
            </a:extLst>
          </p:cNvPr>
          <p:cNvSpPr txBox="1"/>
          <p:nvPr/>
        </p:nvSpPr>
        <p:spPr>
          <a:xfrm>
            <a:off x="4267200" y="4085451"/>
            <a:ext cx="403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>
              <a:effectLst/>
              <a:latin typeface="VN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Arrow: Right 25604">
            <a:extLst>
              <a:ext uri="{FF2B5EF4-FFF2-40B4-BE49-F238E27FC236}">
                <a16:creationId xmlns:a16="http://schemas.microsoft.com/office/drawing/2014/main" id="{0971E9F0-BA7C-0235-B47F-FDEFBE546C7E}"/>
              </a:ext>
            </a:extLst>
          </p:cNvPr>
          <p:cNvSpPr/>
          <p:nvPr/>
        </p:nvSpPr>
        <p:spPr>
          <a:xfrm>
            <a:off x="2380442" y="4259873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6" name="TextBox 25605">
            <a:extLst>
              <a:ext uri="{FF2B5EF4-FFF2-40B4-BE49-F238E27FC236}">
                <a16:creationId xmlns:a16="http://schemas.microsoft.com/office/drawing/2014/main" id="{8AA747B5-905E-2D41-B242-0A9BDFEC4E28}"/>
              </a:ext>
            </a:extLst>
          </p:cNvPr>
          <p:cNvSpPr txBox="1"/>
          <p:nvPr/>
        </p:nvSpPr>
        <p:spPr>
          <a:xfrm>
            <a:off x="4281487" y="4830421"/>
            <a:ext cx="3219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800" dirty="0">
              <a:effectLst/>
              <a:latin typeface="VN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Arrow: Right 25606">
            <a:extLst>
              <a:ext uri="{FF2B5EF4-FFF2-40B4-BE49-F238E27FC236}">
                <a16:creationId xmlns:a16="http://schemas.microsoft.com/office/drawing/2014/main" id="{ED2BB507-821D-45C8-19BC-B85300D6C21E}"/>
              </a:ext>
            </a:extLst>
          </p:cNvPr>
          <p:cNvSpPr/>
          <p:nvPr/>
        </p:nvSpPr>
        <p:spPr>
          <a:xfrm>
            <a:off x="2394729" y="5004843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8" name="TextBox 25607">
            <a:extLst>
              <a:ext uri="{FF2B5EF4-FFF2-40B4-BE49-F238E27FC236}">
                <a16:creationId xmlns:a16="http://schemas.microsoft.com/office/drawing/2014/main" id="{10D57E1D-EDCB-0638-B506-6789DD702F72}"/>
              </a:ext>
            </a:extLst>
          </p:cNvPr>
          <p:cNvSpPr txBox="1"/>
          <p:nvPr/>
        </p:nvSpPr>
        <p:spPr>
          <a:xfrm>
            <a:off x="4277188" y="5514653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>
              <a:effectLst/>
              <a:latin typeface="VN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Arrow: Right 25608">
            <a:extLst>
              <a:ext uri="{FF2B5EF4-FFF2-40B4-BE49-F238E27FC236}">
                <a16:creationId xmlns:a16="http://schemas.microsoft.com/office/drawing/2014/main" id="{8A669D26-5EBE-17D5-F8D3-61C7695AE29C}"/>
              </a:ext>
            </a:extLst>
          </p:cNvPr>
          <p:cNvSpPr/>
          <p:nvPr/>
        </p:nvSpPr>
        <p:spPr>
          <a:xfrm>
            <a:off x="2390430" y="5689075"/>
            <a:ext cx="1464972" cy="152400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/>
      <p:bldP spid="29" grpId="0" animBg="1"/>
      <p:bldP spid="30" grpId="0"/>
      <p:bldP spid="31" grpId="0" animBg="1"/>
      <p:bldP spid="25600" grpId="0"/>
      <p:bldP spid="25601" grpId="0" animBg="1"/>
      <p:bldP spid="25604" grpId="0"/>
      <p:bldP spid="25605" grpId="0" animBg="1"/>
      <p:bldP spid="25606" grpId="0"/>
      <p:bldP spid="25607" grpId="0" animBg="1"/>
      <p:bldP spid="25608" grpId="0"/>
      <p:bldP spid="256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64E9-C760-7585-06BE-4CD63C8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71" y="-20162"/>
            <a:ext cx="7772400" cy="1350963"/>
          </a:xfrm>
        </p:spPr>
        <p:txBody>
          <a:bodyPr/>
          <a:lstStyle/>
          <a:p>
            <a:pPr algn="ctr"/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 II.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 GIAN TRẠNG THÁI</a:t>
            </a:r>
            <a:b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 CÁC HÀM LIÊN QUAN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C776-F812-294E-940D-3F2ABD45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XÂY DỰNG MA TRẬN </a:t>
            </a:r>
          </a:p>
          <a:p>
            <a:pPr marL="0" indent="0">
              <a:buNone/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&lt;Lưu với tên Matrix.TXT&gt;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08077C-92CC-8E26-0D23-ED0621C9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44177"/>
              </p:ext>
            </p:extLst>
          </p:nvPr>
        </p:nvGraphicFramePr>
        <p:xfrm>
          <a:off x="1295400" y="2667000"/>
          <a:ext cx="704626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377">
                  <a:extLst>
                    <a:ext uri="{9D8B030D-6E8A-4147-A177-3AD203B41FA5}">
                      <a16:colId xmlns:a16="http://schemas.microsoft.com/office/drawing/2014/main" val="4172150580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1876298106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3877530181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1490326800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4112664812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27302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 số mảng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9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5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88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60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6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5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F119-8150-010B-4AE0-3938331F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KHÔNG GIAN TRẠNG THÁI</a:t>
            </a:r>
          </a:p>
          <a:p>
            <a:pPr marL="0" indent="0" algn="ctr">
              <a:buNone/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&lt;Xây dựng không gian trạng thái&gt;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Char char="-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(Node)			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SzPts val="1400"/>
              <a:buFont typeface="Times New Roman" panose="02020603050405020304" pitchFamily="18" charset="0"/>
              <a:buChar char="-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(Start)			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	</a:t>
            </a:r>
            <a:endParaRPr lang="vi-VN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400"/>
              </a:spcAft>
              <a:buSzPts val="1400"/>
              <a:buFont typeface="Times New Roman" panose="02020603050405020304" pitchFamily="18" charset="0"/>
              <a:buChar char="-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 (Goal Description)	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Char char="-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 (Operator)		</a:t>
            </a:r>
            <a:r>
              <a:rPr lang="vi-V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59AF6E-A2F6-48CC-9D00-2B9C7341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71" y="-20162"/>
            <a:ext cx="7772400" cy="1350963"/>
          </a:xfrm>
        </p:spPr>
        <p:txBody>
          <a:bodyPr/>
          <a:lstStyle/>
          <a:p>
            <a:pPr algn="ctr"/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 II.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 GIAN TRẠNG THÁI</a:t>
            </a:r>
            <a:b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 CÁC HÀM LIÊN QUAN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0379-BD00-44BA-E165-DA1CB456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HÀM ĐÁNH GIÁ HEURISTIC</a:t>
            </a:r>
          </a:p>
          <a:p>
            <a:pPr marL="0" indent="0">
              <a:buNone/>
            </a:pP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Trong đó:		</a:t>
            </a:r>
            <a:endParaRPr lang="vi-VN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SzPts val="1400"/>
              <a:buNone/>
            </a:pPr>
            <a:r>
              <a:rPr lang="vi-VN" sz="2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F(n)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Heuristic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800"/>
              </a:spcAft>
              <a:buSzPts val="1400"/>
              <a:buNone/>
            </a:pPr>
            <a:r>
              <a:rPr lang="vi-VN" sz="2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G(n)</a:t>
            </a:r>
            <a:r>
              <a:rPr lang="vi-VN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là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của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(Start)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vi-VN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H(n)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ngắn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US" sz="2800" kern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Goal.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ED5622-F175-064F-F96B-3613D956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23169"/>
              </p:ext>
            </p:extLst>
          </p:nvPr>
        </p:nvGraphicFramePr>
        <p:xfrm>
          <a:off x="2438400" y="2362200"/>
          <a:ext cx="3581400" cy="838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34213011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F(n)=G(n)+H(n)</a:t>
                      </a:r>
                      <a:endParaRPr lang="en-US" sz="3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0019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EA48ED-763D-4E90-ACD1-07537093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71" y="-20162"/>
            <a:ext cx="7772400" cy="1350963"/>
          </a:xfrm>
        </p:spPr>
        <p:txBody>
          <a:bodyPr/>
          <a:lstStyle/>
          <a:p>
            <a:pPr algn="ctr"/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 II.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 GIAN TRẠNG THÁI</a:t>
            </a:r>
            <a:b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 CÁC HÀM LIÊN QUAN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THUẬT TOÁN BFS: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FS (Breadth-first search)">
            <a:extLst>
              <a:ext uri="{FF2B5EF4-FFF2-40B4-BE49-F238E27FC236}">
                <a16:creationId xmlns:a16="http://schemas.microsoft.com/office/drawing/2014/main" id="{A638A1EE-4E75-5535-4FC7-811835C3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7563"/>
            <a:ext cx="73152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F5DC96-7258-4E1A-8255-10E6A7C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802-9C93-D690-A5BB-00FE0B82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35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CÁC BƯỚC TÌM KIẾM CỦA BFS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ED1F01-6202-D116-7A28-5D5CAD938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11587"/>
              </p:ext>
            </p:extLst>
          </p:nvPr>
        </p:nvGraphicFramePr>
        <p:xfrm>
          <a:off x="494930" y="2590800"/>
          <a:ext cx="8382000" cy="2772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014">
                  <a:extLst>
                    <a:ext uri="{9D8B030D-6E8A-4147-A177-3AD203B41FA5}">
                      <a16:colId xmlns:a16="http://schemas.microsoft.com/office/drawing/2014/main" val="4246960740"/>
                    </a:ext>
                  </a:extLst>
                </a:gridCol>
                <a:gridCol w="2095014">
                  <a:extLst>
                    <a:ext uri="{9D8B030D-6E8A-4147-A177-3AD203B41FA5}">
                      <a16:colId xmlns:a16="http://schemas.microsoft.com/office/drawing/2014/main" val="1055404673"/>
                    </a:ext>
                  </a:extLst>
                </a:gridCol>
                <a:gridCol w="2095986">
                  <a:extLst>
                    <a:ext uri="{9D8B030D-6E8A-4147-A177-3AD203B41FA5}">
                      <a16:colId xmlns:a16="http://schemas.microsoft.com/office/drawing/2014/main" val="604718944"/>
                    </a:ext>
                  </a:extLst>
                </a:gridCol>
                <a:gridCol w="2095986">
                  <a:extLst>
                    <a:ext uri="{9D8B030D-6E8A-4147-A177-3AD203B41FA5}">
                      <a16:colId xmlns:a16="http://schemas.microsoft.com/office/drawing/2014/main" val="485419111"/>
                    </a:ext>
                  </a:extLst>
                </a:gridCol>
              </a:tblGrid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 Matrix[0][0]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4.  Matrix[0][3]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 Matrix[2][4]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10.  Matrix[4][3]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21752"/>
                  </a:ext>
                </a:extLst>
              </a:tr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Matrix[0][1]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5.  Matrix[0][4]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 Matrix[2][3]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11.  Matrix[4][4]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188016"/>
                  </a:ext>
                </a:extLst>
              </a:tr>
              <a:tr h="924084"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Matrix[0][2]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6.  Matrix[1][4]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 Matrix[3][3]</a:t>
                      </a:r>
                      <a:endParaRPr lang="en-US" sz="2000" b="1" kern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l"/>
                      <a:r>
                        <a:rPr lang="en-US" sz="20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9203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D0382C0-1341-408E-AA30-4E2DC7BC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-228600"/>
            <a:ext cx="7391400" cy="1706563"/>
          </a:xfrm>
        </p:spPr>
        <p:txBody>
          <a:bodyPr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b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TÌM KIẾM MÙ</a:t>
            </a:r>
            <a: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(UNINFORMED BLIND SEARCH)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808</Words>
  <Application>Microsoft Office PowerPoint</Application>
  <PresentationFormat>On-screen Show (4:3)</PresentationFormat>
  <Paragraphs>202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VNtimes new roman</vt:lpstr>
      <vt:lpstr>Wingdings</vt:lpstr>
      <vt:lpstr>Default Design</vt:lpstr>
      <vt:lpstr>PowerPoint Presentation</vt:lpstr>
      <vt:lpstr>BÁO CÁO NHÓM II NHẬP MÔN TRÍ TUỆ NHÂN TẠO CT190</vt:lpstr>
      <vt:lpstr>TỔNG QUAN </vt:lpstr>
      <vt:lpstr>PHẦN I. KHÁI QUÁT VỀ BÀI TOÁN VÀ CÁC KHÁI NIỆM CƠ BẢN</vt:lpstr>
      <vt:lpstr>PHẦN II. KHÔNG GIAN TRẠNG THÁI VÀ CÁC HÀM LIÊN QUAN</vt:lpstr>
      <vt:lpstr>PHẦN II. KHÔNG GIAN TRẠNG THÁI VÀ CÁC HÀM LIÊN QUAN</vt:lpstr>
      <vt:lpstr>PHẦN II. KHÔNG GIAN TRẠNG THÁI VÀ CÁC HÀM LIÊN QUAN</vt:lpstr>
      <vt:lpstr>PHẦN III.  PHƯƠNG PHÁP TÌM KIẾM MÙ  (UNINFORMED BLIND SEARCH)</vt:lpstr>
      <vt:lpstr>PHẦN III.  PHƯƠNG PHÁP TÌM KIẾM MÙ  (UNINFORMED BLIND SEARCH)</vt:lpstr>
      <vt:lpstr>PHẦN III.  PHƯƠNG PHÁP TÌM KIẾM MÙ  (UNINFORMED BLIND SEARCH)</vt:lpstr>
      <vt:lpstr>PHẦN III.  PHƯƠNG PHÁP TÌM KIẾM MÙ  (UNINFORMED BLIND SEARCH)</vt:lpstr>
      <vt:lpstr>PHẦN III.  PHƯƠNG PHÁP TÌM KIẾM MÙ  (UNINFORMED BLIND SEARCH)</vt:lpstr>
      <vt:lpstr>PHẦN III.  PHƯƠNG PHÁP TÌM KIẾM MÙ  (UNINFORMED BLIND SEARCH)</vt:lpstr>
      <vt:lpstr>CHƯƠNG IV.  TÌM KIẾM DỰA TRÊN KINH NGHIỆM             (INFORMED/HEURISTIC SEARCH)</vt:lpstr>
      <vt:lpstr>CHƯƠNG IV.  TÌM KIẾM DỰA TRÊN KINH NGHIỆM             (INFORMED/HEURISTIC SEARCH)</vt:lpstr>
      <vt:lpstr>CHƯƠNG IV.  TÌM KIẾM DỰA TRÊN KINH NGHIỆM             (INFORMED/HEURISTIC SEARCH)</vt:lpstr>
      <vt:lpstr>CHƯƠNG IV.  TÌM KIẾM DỰA TRÊN KINH NGHIỆM             (INFORMED/HEURISTIC SEARCH)</vt:lpstr>
      <vt:lpstr>CHƯƠNG IV.  TÌM KIẾM DỰA TRÊN KINH NGHIỆM             (INFORMED/HEURISTIC SEARCH)</vt:lpstr>
      <vt:lpstr>CHƯƠNG V. CẤU TRÚC DỮ LIỆU VÀ GIẢI THUẬT</vt:lpstr>
      <vt:lpstr>CHƯƠNG V. CẤU TRÚC DỮ LIỆU VÀ GIẢI THUẬT</vt:lpstr>
      <vt:lpstr>GIẢI MÊ CUNG GAME MÔ PHỎNG </vt:lpstr>
      <vt:lpstr>GIẢI MÊ CUNG GAME MÔ PHỎNG </vt:lpstr>
      <vt:lpstr>GIẢI MÊ CUNG GAME MÔ PHỎNG </vt:lpstr>
      <vt:lpstr>GIẢI MÊ CUNG GAME MÔ PHỎNG 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PC</cp:lastModifiedBy>
  <cp:revision>85</cp:revision>
  <dcterms:created xsi:type="dcterms:W3CDTF">2008-08-06T06:37:20Z</dcterms:created>
  <dcterms:modified xsi:type="dcterms:W3CDTF">2023-11-08T09:01:47Z</dcterms:modified>
</cp:coreProperties>
</file>