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9"/>
  </p:notesMasterIdLst>
  <p:sldIdLst>
    <p:sldId id="256" r:id="rId3"/>
    <p:sldId id="257" r:id="rId4"/>
    <p:sldId id="258" r:id="rId5"/>
    <p:sldId id="281" r:id="rId6"/>
    <p:sldId id="268" r:id="rId7"/>
    <p:sldId id="269" r:id="rId8"/>
    <p:sldId id="271" r:id="rId9"/>
    <p:sldId id="319" r:id="rId10"/>
    <p:sldId id="284" r:id="rId11"/>
    <p:sldId id="290" r:id="rId12"/>
    <p:sldId id="289" r:id="rId13"/>
    <p:sldId id="273" r:id="rId14"/>
    <p:sldId id="282" r:id="rId15"/>
    <p:sldId id="274" r:id="rId16"/>
    <p:sldId id="283" r:id="rId17"/>
    <p:sldId id="286" r:id="rId18"/>
    <p:sldId id="291" r:id="rId19"/>
    <p:sldId id="288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259" r:id="rId48"/>
  </p:sldIdLst>
  <p:sldSz cx="9144000" cy="5143500" type="screen16x9"/>
  <p:notesSz cx="6858000" cy="9144000"/>
  <p:embeddedFontLst>
    <p:embeddedFont>
      <p:font typeface="Noto Sans Symbols" pitchFamily="2" charset="0"/>
      <p:regular r:id="rId50"/>
      <p:bold r:id="rId51"/>
    </p:embeddedFont>
    <p:embeddedFont>
      <p:font typeface="Sigmar One" panose="00000500000000000000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30AC5-6697-5652-E427-FB17C9A014EB}" v="179" dt="2024-11-25T06:11:00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850f94118_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7850f94118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82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850f94118_2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7850f94118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47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850f94118_2_5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7850f94118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850f94118_2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7850f94118_2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4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850f94118_2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7850f94118_2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850f94118_2_3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7850f94118_2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889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21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471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850f94118_2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7850f94118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23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0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50f94118_2_2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7850f94118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177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850f94118_2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7850f94118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651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825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98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850f94118_2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7850f94118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111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850f94118_2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7850f94118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184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19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617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002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72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850f94118_2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850f94118_2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627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529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362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526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343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109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459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51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696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33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850f94118_2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7850f94118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857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770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25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897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53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60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50f9411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850f9411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459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850f94118_2_2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7850f94118_2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850f94118_2_4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7850f94118_2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850f94118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7850f94118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850f94118_2_4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7850f94118_2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850f94118_2_5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7850f94118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09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850f94118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850f94118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59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t="37241"/>
          <a:stretch/>
        </p:blipFill>
        <p:spPr>
          <a:xfrm>
            <a:off x="7905482" y="336947"/>
            <a:ext cx="468183" cy="748903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0" y="336948"/>
            <a:ext cx="1989534" cy="1013361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t="15837"/>
          <a:stretch/>
        </p:blipFill>
        <p:spPr>
          <a:xfrm>
            <a:off x="7017793" y="336947"/>
            <a:ext cx="315266" cy="1091803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 t="35066"/>
          <a:stretch/>
        </p:blipFill>
        <p:spPr>
          <a:xfrm>
            <a:off x="522685" y="336947"/>
            <a:ext cx="453487" cy="653653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6">
            <a:alphaModFix/>
          </a:blip>
          <a:srcRect t="19324"/>
          <a:stretch/>
        </p:blipFill>
        <p:spPr>
          <a:xfrm>
            <a:off x="2106764" y="336947"/>
            <a:ext cx="334597" cy="1013362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91716" y="336948"/>
            <a:ext cx="1989534" cy="1013361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42530" y="3426285"/>
            <a:ext cx="771630" cy="1174592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60874" y="3705923"/>
            <a:ext cx="496414" cy="566159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49099" y="4018081"/>
            <a:ext cx="694467" cy="694467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8702" y="2892076"/>
            <a:ext cx="754091" cy="901115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783455">
            <a:off x="8246281" y="2609075"/>
            <a:ext cx="403130" cy="1067110"/>
          </a:xfrm>
          <a:prstGeom prst="rect">
            <a:avLst/>
          </a:prstGeom>
          <a:noFill/>
          <a:ln>
            <a:noFill/>
          </a:ln>
          <a:effectLst>
            <a:outerShdw dist="38100" dir="13500000" algn="br" rotWithShape="0">
              <a:srgbClr val="AC002D">
                <a:alpha val="24705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77279" y="3156347"/>
            <a:ext cx="1189918" cy="1189918"/>
          </a:xfrm>
          <a:prstGeom prst="rect">
            <a:avLst/>
          </a:prstGeom>
          <a:noFill/>
          <a:ln>
            <a:noFill/>
          </a:ln>
          <a:effectLst>
            <a:outerShdw dist="38100" dir="13500000" algn="br" rotWithShape="0">
              <a:srgbClr val="AC002D">
                <a:alpha val="24705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00434" y="3720942"/>
            <a:ext cx="796773" cy="796773"/>
          </a:xfrm>
          <a:prstGeom prst="rect">
            <a:avLst/>
          </a:prstGeom>
          <a:noFill/>
          <a:ln>
            <a:noFill/>
          </a:ln>
          <a:effectLst>
            <a:outerShdw dist="38100" dir="13500000" algn="br" rotWithShape="0">
              <a:srgbClr val="AC002D">
                <a:alpha val="24705"/>
              </a:srgbClr>
            </a:outerShdw>
          </a:effectLst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77279" y="3114675"/>
            <a:ext cx="2061946" cy="189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flipH="1">
            <a:off x="104775" y="3114675"/>
            <a:ext cx="2061946" cy="189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22685" y="903173"/>
            <a:ext cx="8098630" cy="333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t="37241"/>
          <a:stretch/>
        </p:blipFill>
        <p:spPr>
          <a:xfrm>
            <a:off x="8119535" y="336947"/>
            <a:ext cx="349837" cy="559598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658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t="15837"/>
          <a:stretch/>
        </p:blipFill>
        <p:spPr>
          <a:xfrm>
            <a:off x="7456232" y="336947"/>
            <a:ext cx="235574" cy="815820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t="35066"/>
          <a:stretch/>
        </p:blipFill>
        <p:spPr>
          <a:xfrm>
            <a:off x="489579" y="336947"/>
            <a:ext cx="338856" cy="488425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t="19324"/>
          <a:stretch/>
        </p:blipFill>
        <p:spPr>
          <a:xfrm>
            <a:off x="1673239" y="336947"/>
            <a:ext cx="250019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91716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5175" y="4318722"/>
            <a:ext cx="477985" cy="727599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30226" y="4507168"/>
            <a:ext cx="307503" cy="350706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04576" y="4590767"/>
            <a:ext cx="430186" cy="430186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572" y="2792916"/>
            <a:ext cx="477986" cy="571177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783455">
            <a:off x="3878620" y="4391547"/>
            <a:ext cx="255526" cy="676394"/>
          </a:xfrm>
          <a:prstGeom prst="rect">
            <a:avLst/>
          </a:prstGeom>
          <a:noFill/>
          <a:ln>
            <a:noFill/>
          </a:ln>
          <a:effectLst>
            <a:outerShdw dist="38100" dir="13500000" algn="br" rotWithShape="0">
              <a:srgbClr val="AC002D">
                <a:alpha val="24705"/>
              </a:srgbClr>
            </a:outerShdw>
          </a:effectLst>
        </p:spPr>
      </p:pic>
      <p:grpSp>
        <p:nvGrpSpPr>
          <p:cNvPr id="86" name="Google Shape;86;p15"/>
          <p:cNvGrpSpPr/>
          <p:nvPr/>
        </p:nvGrpSpPr>
        <p:grpSpPr>
          <a:xfrm>
            <a:off x="3031869" y="4368692"/>
            <a:ext cx="879188" cy="718098"/>
            <a:chOff x="8667245" y="4208462"/>
            <a:chExt cx="2222350" cy="1815158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303038" y="4208462"/>
              <a:ext cx="1586557" cy="1586557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667245" y="4961256"/>
              <a:ext cx="1062364" cy="1062364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</p:grpSp>
      <p:pic>
        <p:nvPicPr>
          <p:cNvPr id="89" name="Google Shape;89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745267" y="3880851"/>
            <a:ext cx="1586110" cy="145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flipH="1">
            <a:off x="-161394" y="3832056"/>
            <a:ext cx="1586110" cy="145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2123" y="799566"/>
            <a:ext cx="8169596" cy="370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685" y="903173"/>
            <a:ext cx="8098630" cy="333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t="37241"/>
          <a:stretch/>
        </p:blipFill>
        <p:spPr>
          <a:xfrm>
            <a:off x="8119535" y="336947"/>
            <a:ext cx="349837" cy="559598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5658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 t="15837"/>
          <a:stretch/>
        </p:blipFill>
        <p:spPr>
          <a:xfrm>
            <a:off x="7456232" y="336947"/>
            <a:ext cx="235574" cy="815820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6">
            <a:alphaModFix/>
          </a:blip>
          <a:srcRect t="35066"/>
          <a:stretch/>
        </p:blipFill>
        <p:spPr>
          <a:xfrm>
            <a:off x="489579" y="336947"/>
            <a:ext cx="338856" cy="488425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7">
            <a:alphaModFix/>
          </a:blip>
          <a:srcRect t="19324"/>
          <a:stretch/>
        </p:blipFill>
        <p:spPr>
          <a:xfrm>
            <a:off x="1673239" y="336947"/>
            <a:ext cx="250019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1716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5886" y="3915775"/>
            <a:ext cx="477985" cy="727599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38642" y="4088996"/>
            <a:ext cx="307503" cy="350706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9679" y="4282361"/>
            <a:ext cx="430186" cy="430186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65405" y="3561012"/>
            <a:ext cx="477986" cy="571177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1783455">
            <a:off x="8150180" y="3454995"/>
            <a:ext cx="255526" cy="676394"/>
          </a:xfrm>
          <a:prstGeom prst="rect">
            <a:avLst/>
          </a:prstGeom>
          <a:noFill/>
          <a:ln>
            <a:noFill/>
          </a:ln>
          <a:effectLst>
            <a:outerShdw dist="38100" dir="13500000" algn="br" rotWithShape="0">
              <a:srgbClr val="AC002D">
                <a:alpha val="24705"/>
              </a:srgbClr>
            </a:outerShdw>
          </a:effectLst>
        </p:spPr>
      </p:pic>
      <p:grpSp>
        <p:nvGrpSpPr>
          <p:cNvPr id="107" name="Google Shape;107;p16"/>
          <p:cNvGrpSpPr/>
          <p:nvPr/>
        </p:nvGrpSpPr>
        <p:grpSpPr>
          <a:xfrm>
            <a:off x="6907826" y="3994450"/>
            <a:ext cx="879188" cy="718098"/>
            <a:chOff x="8667245" y="4208462"/>
            <a:chExt cx="2222350" cy="1815158"/>
          </a:xfrm>
        </p:grpSpPr>
        <p:pic>
          <p:nvPicPr>
            <p:cNvPr id="108" name="Google Shape;108;p1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303038" y="4208462"/>
              <a:ext cx="1586557" cy="1586557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109" name="Google Shape;109;p1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8667245" y="4961256"/>
              <a:ext cx="1062364" cy="1062364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</p:grpSp>
      <p:pic>
        <p:nvPicPr>
          <p:cNvPr id="110" name="Google Shape;110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74141" y="3513163"/>
            <a:ext cx="1586110" cy="145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flipH="1">
            <a:off x="183117" y="3513163"/>
            <a:ext cx="1586110" cy="1453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4859980" y="1018406"/>
            <a:ext cx="3106691" cy="3106687"/>
          </a:xfrm>
          <a:prstGeom prst="roundRect">
            <a:avLst>
              <a:gd name="adj" fmla="val 865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685" y="903173"/>
            <a:ext cx="8098630" cy="333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t="37241"/>
          <a:stretch/>
        </p:blipFill>
        <p:spPr>
          <a:xfrm>
            <a:off x="8119535" y="336947"/>
            <a:ext cx="349837" cy="559598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5658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t="15837"/>
          <a:stretch/>
        </p:blipFill>
        <p:spPr>
          <a:xfrm>
            <a:off x="7456232" y="336947"/>
            <a:ext cx="235574" cy="815820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6">
            <a:alphaModFix/>
          </a:blip>
          <a:srcRect t="35066"/>
          <a:stretch/>
        </p:blipFill>
        <p:spPr>
          <a:xfrm>
            <a:off x="489579" y="336947"/>
            <a:ext cx="338856" cy="488425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7">
            <a:alphaModFix/>
          </a:blip>
          <a:srcRect t="19324"/>
          <a:stretch/>
        </p:blipFill>
        <p:spPr>
          <a:xfrm>
            <a:off x="1673239" y="336947"/>
            <a:ext cx="250019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1716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5886" y="3915775"/>
            <a:ext cx="477985" cy="727599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59679" y="4282361"/>
            <a:ext cx="430186" cy="430186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5405" y="3561012"/>
            <a:ext cx="477986" cy="571177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783455">
            <a:off x="8150180" y="3454995"/>
            <a:ext cx="255526" cy="676394"/>
          </a:xfrm>
          <a:prstGeom prst="rect">
            <a:avLst/>
          </a:prstGeom>
          <a:noFill/>
          <a:ln>
            <a:noFill/>
          </a:ln>
          <a:effectLst>
            <a:outerShdw dist="38100" dir="13500000" algn="br" rotWithShape="0">
              <a:srgbClr val="AC002D">
                <a:alpha val="24705"/>
              </a:srgbClr>
            </a:outerShdw>
          </a:effectLst>
        </p:spPr>
      </p:pic>
      <p:grpSp>
        <p:nvGrpSpPr>
          <p:cNvPr id="152" name="Google Shape;152;p18"/>
          <p:cNvGrpSpPr/>
          <p:nvPr/>
        </p:nvGrpSpPr>
        <p:grpSpPr>
          <a:xfrm>
            <a:off x="6907826" y="3994450"/>
            <a:ext cx="879188" cy="718098"/>
            <a:chOff x="8667245" y="4208462"/>
            <a:chExt cx="2222350" cy="1815158"/>
          </a:xfrm>
        </p:grpSpPr>
        <p:pic>
          <p:nvPicPr>
            <p:cNvPr id="153" name="Google Shape;153;p1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303038" y="4208462"/>
              <a:ext cx="1586557" cy="1586557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154" name="Google Shape;154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667245" y="4961256"/>
              <a:ext cx="1062364" cy="1062364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</p:grpSp>
      <p:pic>
        <p:nvPicPr>
          <p:cNvPr id="155" name="Google Shape;155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74141" y="3513163"/>
            <a:ext cx="1586110" cy="145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flipH="1">
            <a:off x="183117" y="3513163"/>
            <a:ext cx="1586110" cy="1453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>
            <a:spLocks noGrp="1"/>
          </p:cNvSpPr>
          <p:nvPr>
            <p:ph type="pic" idx="2"/>
          </p:nvPr>
        </p:nvSpPr>
        <p:spPr>
          <a:xfrm>
            <a:off x="756268" y="1715226"/>
            <a:ext cx="3642871" cy="16853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24000" anchor="b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38642" y="4088996"/>
            <a:ext cx="307503" cy="350706"/>
          </a:xfrm>
          <a:prstGeom prst="rect">
            <a:avLst/>
          </a:prstGeom>
          <a:noFill/>
          <a:ln>
            <a:noFill/>
          </a:ln>
          <a:effectLst>
            <a:outerShdw dist="38100" dir="18900000" algn="bl" rotWithShape="0">
              <a:srgbClr val="AC002D">
                <a:alpha val="24705"/>
              </a:srgbClr>
            </a:outerShdw>
          </a:effec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685" y="903173"/>
            <a:ext cx="8098630" cy="333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t="37241"/>
          <a:stretch/>
        </p:blipFill>
        <p:spPr>
          <a:xfrm>
            <a:off x="8119535" y="336947"/>
            <a:ext cx="349837" cy="559598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5658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 t="15837"/>
          <a:stretch/>
        </p:blipFill>
        <p:spPr>
          <a:xfrm>
            <a:off x="7456232" y="336947"/>
            <a:ext cx="235574" cy="815820"/>
          </a:xfrm>
          <a:prstGeom prst="rect">
            <a:avLst/>
          </a:prstGeom>
          <a:noFill/>
          <a:ln>
            <a:noFill/>
          </a:ln>
          <a:effectLst>
            <a:outerShdw dist="38100" dir="8100000" algn="tr" rotWithShape="0">
              <a:srgbClr val="AC002D">
                <a:alpha val="24705"/>
              </a:srgbClr>
            </a:outerShdw>
          </a:effectLst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6">
            <a:alphaModFix/>
          </a:blip>
          <a:srcRect t="35066"/>
          <a:stretch/>
        </p:blipFill>
        <p:spPr>
          <a:xfrm>
            <a:off x="489579" y="336947"/>
            <a:ext cx="338856" cy="488425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7">
            <a:alphaModFix/>
          </a:blip>
          <a:srcRect t="19324"/>
          <a:stretch/>
        </p:blipFill>
        <p:spPr>
          <a:xfrm>
            <a:off x="1673239" y="336947"/>
            <a:ext cx="250019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1716" y="336947"/>
            <a:ext cx="1486626" cy="757207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AC002D">
                <a:alpha val="24705"/>
              </a:srgbClr>
            </a:outerShdw>
          </a:effectLst>
        </p:spPr>
      </p:pic>
      <p:sp>
        <p:nvSpPr>
          <p:cNvPr id="168" name="Google Shape;168;p19"/>
          <p:cNvSpPr>
            <a:spLocks noGrp="1"/>
          </p:cNvSpPr>
          <p:nvPr>
            <p:ph type="pic" idx="2"/>
          </p:nvPr>
        </p:nvSpPr>
        <p:spPr>
          <a:xfrm>
            <a:off x="752475" y="2478088"/>
            <a:ext cx="7639050" cy="197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439341" y="394097"/>
            <a:ext cx="8265318" cy="4355306"/>
          </a:xfrm>
          <a:prstGeom prst="rect">
            <a:avLst/>
          </a:prstGeom>
          <a:solidFill>
            <a:srgbClr val="D50037"/>
          </a:solidFill>
          <a:ln w="127000" cap="flat" cmpd="sng">
            <a:solidFill>
              <a:srgbClr val="B28D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>
              <a:solidFill>
                <a:srgbClr val="574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/>
          <p:nvPr/>
        </p:nvSpPr>
        <p:spPr>
          <a:xfrm>
            <a:off x="1355285" y="3129283"/>
            <a:ext cx="64334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" tIns="13500" rIns="13500" bIns="13500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Desktop Application for Billiard Club Management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382487" y="3519339"/>
            <a:ext cx="6379027" cy="2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" tIns="13500" rIns="13500" bIns="135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NHÓM:</a:t>
            </a:r>
            <a:r>
              <a:rPr lang="ko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｜   </a:t>
            </a:r>
            <a:r>
              <a:rPr lang="en-US" altLang="ko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altLang="ko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/11/2024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382487" y="1255360"/>
            <a:ext cx="6379027" cy="1873923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AC002D"/>
            </a:outerShdw>
          </a:effectLst>
        </p:spPr>
        <p:txBody>
          <a:bodyPr spcFirstLastPara="1" wrap="square" lIns="13500" tIns="13500" rIns="13500" bIns="135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Hệ</a:t>
            </a:r>
            <a:r>
              <a:rPr lang="en-US" altLang="ko" sz="6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6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trị</a:t>
            </a:r>
            <a:br>
              <a:rPr lang="en-US" altLang="ko" sz="6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cơ</a:t>
            </a:r>
            <a:r>
              <a:rPr lang="en-US" altLang="ko" sz="6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sở</a:t>
            </a:r>
            <a:r>
              <a:rPr lang="en-US" altLang="ko" sz="6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dữ</a:t>
            </a:r>
            <a:r>
              <a:rPr lang="en-US" altLang="ko" sz="6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6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liệu</a:t>
            </a:r>
            <a:endParaRPr sz="60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sz="2100" dirty="0" err="1">
                <a:solidFill>
                  <a:schemeClr val="lt1"/>
                </a:solidFill>
                <a:latin typeface="Sigmar One"/>
                <a:sym typeface="Sigmar One"/>
              </a:rPr>
              <a:t>Bước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sym typeface="Sigmar One"/>
              </a:rPr>
              <a:t> 2</a:t>
            </a:r>
            <a:endParaRPr lang="en-US" altLang="ko" sz="2100" dirty="0">
              <a:solidFill>
                <a:schemeClr val="lt1"/>
              </a:solidFill>
              <a:latin typeface="Sigmar One"/>
            </a:endParaRPr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200177" y="3255395"/>
            <a:ext cx="2945312" cy="26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Phân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quyền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người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dùng</a:t>
            </a:r>
            <a:endParaRPr lang="en-US" altLang="ko" sz="1500" dirty="0" err="1">
              <a:solidFill>
                <a:schemeClr val="lt1"/>
              </a:solidFill>
              <a:latin typeface="Sigmar One"/>
              <a:ea typeface="Sigmar One"/>
              <a:cs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7515" y="338291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DD61F2-F030-2355-CA13-7F38BF95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7" y="1641021"/>
            <a:ext cx="3794392" cy="27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0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sz="2100" dirty="0" err="1">
                <a:solidFill>
                  <a:schemeClr val="lt1"/>
                </a:solidFill>
                <a:latin typeface="Sigmar One"/>
                <a:sym typeface="Sigmar One"/>
              </a:rPr>
              <a:t>Bước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sym typeface="Sigmar One"/>
              </a:rPr>
              <a:t> 3</a:t>
            </a:r>
            <a:endParaRPr lang="en-US" altLang="ko" sz="2100" dirty="0">
              <a:solidFill>
                <a:schemeClr val="lt1"/>
              </a:solidFill>
              <a:latin typeface="Sigmar One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5103650" y="2341511"/>
            <a:ext cx="3081500" cy="52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Tạo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bảng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b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</a:rPr>
            </a:b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các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endParaRPr lang="en-US" altLang="ko" sz="1500" dirty="0" err="1">
              <a:solidFill>
                <a:schemeClr val="lt1"/>
              </a:solidFill>
              <a:latin typeface="Sigmar One"/>
              <a:ea typeface="Sigmar One"/>
              <a:cs typeface="Sigmar One"/>
            </a:endParaRPr>
          </a:p>
        </p:txBody>
      </p:sp>
      <p:cxnSp>
        <p:nvCxnSpPr>
          <p:cNvPr id="417" name="Google Shape;417;p35"/>
          <p:cNvCxnSpPr/>
          <p:nvPr/>
        </p:nvCxnSpPr>
        <p:spPr>
          <a:xfrm flipH="1" flipV="1">
            <a:off x="4968358" y="425611"/>
            <a:ext cx="10042" cy="2133439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35"/>
          <p:cNvSpPr/>
          <p:nvPr/>
        </p:nvSpPr>
        <p:spPr>
          <a:xfrm rot="10800000" flipH="1">
            <a:off x="4910753" y="249140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27;p36">
            <a:extLst>
              <a:ext uri="{FF2B5EF4-FFF2-40B4-BE49-F238E27FC236}">
                <a16:creationId xmlns:a16="http://schemas.microsoft.com/office/drawing/2014/main" id="{4D512577-26E1-C29B-0B50-F7DA714ABD20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" y="1810103"/>
            <a:ext cx="3909786" cy="2297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994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/>
          <p:nvPr/>
        </p:nvSpPr>
        <p:spPr>
          <a:xfrm>
            <a:off x="1460895" y="2463799"/>
            <a:ext cx="62611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3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3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3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3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mô</a:t>
            </a:r>
            <a:r>
              <a:rPr lang="en-US" altLang="ko" sz="3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3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hình</a:t>
            </a:r>
            <a:r>
              <a:rPr lang="en-US" altLang="ko" sz="3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3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quan</a:t>
            </a:r>
            <a:r>
              <a:rPr lang="en-US" altLang="ko" sz="3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30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hệ</a:t>
            </a:r>
            <a:endParaRPr sz="30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596" y="1383059"/>
            <a:ext cx="6452807" cy="23773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ThucDon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MaMon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TenMon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LoaiMon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NhomThucDon, DonViTinh, Gia,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HinhAnh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BanBillards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MaBan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LoaiBan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TrangThai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NhanVien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MaNV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TenNV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VaiTro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NgaySinh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GioiTinh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MaCa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HinhAnh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CaLamViec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(</a:t>
            </a:r>
            <a:r>
              <a:rPr lang="en-US" b="1" u="sng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MaCa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TenCa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ThoiGianBatDau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ThoiGianKetThuc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NguoiDung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(</a:t>
            </a:r>
            <a:r>
              <a:rPr lang="en-US" b="1" u="sng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MaNguoiDung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MaNV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TenDangNhap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MatKhau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LoaiNguoiDung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KhachHang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MaKH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HoTen, SDT,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NgaySinh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Email,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DiemTichLuy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9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992" y="1646664"/>
            <a:ext cx="7340600" cy="23004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HoaDon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SoHoaDon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MaKH, MaBan,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MaNV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SoGioChoi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ThanhTien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NgayLap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HinhThucThanhToan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MaKM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ChiTietHoaDon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SoHoaDon</a:t>
            </a:r>
            <a:r>
              <a:rPr lang="en-US" b="1" u="sng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MaMon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SoLuong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Gia)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KhoHang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(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MaSP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SoLuong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NgayNhapGanNhat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KhuyenMai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(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MaKM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TenKM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MoTa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ThoiGianApDungStart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ThoiGianApDungEnd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GiaTriKM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KhachHang_KhuyenMai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 (</a:t>
            </a:r>
            <a:r>
              <a:rPr lang="en-US" b="1" u="sng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MaKH, 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MaKM</a:t>
            </a:r>
            <a:r>
              <a:rPr lang="en-US" b="1" u="sng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, </a:t>
            </a:r>
            <a:r>
              <a:rPr lang="en-US" b="1" u="sng" err="1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NgayNhan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6"/>
          <p:cNvPicPr preferRelativeResize="0"/>
          <p:nvPr/>
        </p:nvPicPr>
        <p:blipFill>
          <a:blip r:embed="rId3"/>
          <a:srcRect/>
          <a:stretch/>
        </p:blipFill>
        <p:spPr>
          <a:xfrm>
            <a:off x="1621895" y="1357518"/>
            <a:ext cx="5894655" cy="3183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36"/>
          <p:cNvGrpSpPr/>
          <p:nvPr/>
        </p:nvGrpSpPr>
        <p:grpSpPr>
          <a:xfrm>
            <a:off x="6907826" y="3436146"/>
            <a:ext cx="2052425" cy="1530952"/>
            <a:chOff x="9210434" y="4581528"/>
            <a:chExt cx="2736567" cy="2041269"/>
          </a:xfrm>
        </p:grpSpPr>
        <p:pic>
          <p:nvPicPr>
            <p:cNvPr id="433" name="Google Shape;433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783455">
              <a:off x="10866907" y="4606660"/>
              <a:ext cx="340702" cy="901858"/>
            </a:xfrm>
            <a:prstGeom prst="rect">
              <a:avLst/>
            </a:prstGeom>
            <a:noFill/>
            <a:ln>
              <a:noFill/>
            </a:ln>
            <a:effectLst>
              <a:outerShdw dist="38100" dir="13500000" algn="br" rotWithShape="0">
                <a:srgbClr val="AC002D">
                  <a:alpha val="24705"/>
                </a:srgbClr>
              </a:outerShdw>
            </a:effectLst>
          </p:spPr>
        </p:pic>
        <p:grpSp>
          <p:nvGrpSpPr>
            <p:cNvPr id="434" name="Google Shape;434;p36"/>
            <p:cNvGrpSpPr/>
            <p:nvPr/>
          </p:nvGrpSpPr>
          <p:grpSpPr>
            <a:xfrm>
              <a:off x="9210434" y="5325933"/>
              <a:ext cx="1172251" cy="957464"/>
              <a:chOff x="8667245" y="4208462"/>
              <a:chExt cx="2222350" cy="1815158"/>
            </a:xfrm>
          </p:grpSpPr>
          <p:pic>
            <p:nvPicPr>
              <p:cNvPr id="435" name="Google Shape;435;p3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303038" y="4208462"/>
                <a:ext cx="1586557" cy="1586557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8100" dir="13500000" algn="br" rotWithShape="0">
                  <a:srgbClr val="AC002D">
                    <a:alpha val="24705"/>
                  </a:srgbClr>
                </a:outerShdw>
              </a:effectLst>
            </p:spPr>
          </p:pic>
          <p:pic>
            <p:nvPicPr>
              <p:cNvPr id="436" name="Google Shape;436;p3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8667245" y="4961256"/>
                <a:ext cx="1062364" cy="106236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8100" dir="13500000" algn="br" rotWithShape="0">
                  <a:srgbClr val="AC002D">
                    <a:alpha val="24705"/>
                  </a:srgbClr>
                </a:outerShdw>
              </a:effectLst>
            </p:spPr>
          </p:pic>
        </p:grpSp>
        <p:pic>
          <p:nvPicPr>
            <p:cNvPr id="437" name="Google Shape;437;p3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2188" y="4684218"/>
              <a:ext cx="2114813" cy="19385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Google Shape;438;p36"/>
          <p:cNvGrpSpPr/>
          <p:nvPr/>
        </p:nvGrpSpPr>
        <p:grpSpPr>
          <a:xfrm>
            <a:off x="183117" y="3513163"/>
            <a:ext cx="1963028" cy="1453934"/>
            <a:chOff x="244156" y="4684218"/>
            <a:chExt cx="2617371" cy="1938579"/>
          </a:xfrm>
        </p:grpSpPr>
        <p:pic>
          <p:nvPicPr>
            <p:cNvPr id="439" name="Google Shape;439;p3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27848" y="5221033"/>
              <a:ext cx="637313" cy="970132"/>
            </a:xfrm>
            <a:prstGeom prst="rect">
              <a:avLst/>
            </a:prstGeom>
            <a:noFill/>
            <a:ln>
              <a:noFill/>
            </a:ln>
            <a:effectLst>
              <a:outerShdw dist="38100" dir="18900000" algn="bl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440" name="Google Shape;440;p3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451523" y="5451994"/>
              <a:ext cx="410004" cy="467608"/>
            </a:xfrm>
            <a:prstGeom prst="rect">
              <a:avLst/>
            </a:prstGeom>
            <a:noFill/>
            <a:ln>
              <a:noFill/>
            </a:ln>
            <a:effectLst>
              <a:outerShdw dist="38100" dir="18900000" algn="bl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441" name="Google Shape;441;p3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46239" y="5709815"/>
              <a:ext cx="573582" cy="573582"/>
            </a:xfrm>
            <a:prstGeom prst="rect">
              <a:avLst/>
            </a:prstGeom>
            <a:noFill/>
            <a:ln>
              <a:noFill/>
            </a:ln>
            <a:effectLst>
              <a:outerShdw dist="38100" dir="18900000" algn="bl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442" name="Google Shape;442;p3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87207" y="4748016"/>
              <a:ext cx="637314" cy="761570"/>
            </a:xfrm>
            <a:prstGeom prst="rect">
              <a:avLst/>
            </a:prstGeom>
            <a:noFill/>
            <a:ln>
              <a:noFill/>
            </a:ln>
            <a:effectLst>
              <a:outerShdw dist="38100" dir="18900000" algn="bl" rotWithShape="0">
                <a:srgbClr val="AC002D">
                  <a:alpha val="24705"/>
                </a:srgbClr>
              </a:outerShdw>
            </a:effectLst>
          </p:spPr>
        </p:pic>
        <p:pic>
          <p:nvPicPr>
            <p:cNvPr id="443" name="Google Shape;443;p3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flipH="1">
              <a:off x="244156" y="4684218"/>
              <a:ext cx="2114813" cy="1938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411;p35"/>
          <p:cNvSpPr txBox="1"/>
          <p:nvPr/>
        </p:nvSpPr>
        <p:spPr>
          <a:xfrm>
            <a:off x="3192442" y="965103"/>
            <a:ext cx="254021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Sơ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đồ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diagram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7571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2" y="2012730"/>
            <a:ext cx="3708926" cy="249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100" dirty="0"/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103650" y="1373795"/>
            <a:ext cx="2790014" cy="53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danh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trong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0711" y="321679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50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1" y="2004060"/>
            <a:ext cx="4001879" cy="242669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100" dirty="0"/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148100" y="3022905"/>
            <a:ext cx="2790014" cy="53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cập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nhật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lang="en-US" altLang="ko"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0711" y="321679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0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0" y="2241065"/>
            <a:ext cx="3925832" cy="206492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lang="en-US" sz="1100" dirty="0"/>
          </a:p>
        </p:txBody>
      </p:sp>
      <p:sp>
        <p:nvSpPr>
          <p:cNvPr id="415" name="Google Shape;415;p35"/>
          <p:cNvSpPr/>
          <p:nvPr/>
        </p:nvSpPr>
        <p:spPr>
          <a:xfrm>
            <a:off x="5160800" y="2420905"/>
            <a:ext cx="2790014" cy="52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xóa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món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trong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cxnSp>
        <p:nvCxnSpPr>
          <p:cNvPr id="2" name="Google Shape;397;p34">
            <a:extLst>
              <a:ext uri="{FF2B5EF4-FFF2-40B4-BE49-F238E27FC236}">
                <a16:creationId xmlns:a16="http://schemas.microsoft.com/office/drawing/2014/main" id="{A6068111-EE9A-1624-87C4-5A7AEED5E2D9}"/>
              </a:ext>
            </a:extLst>
          </p:cNvPr>
          <p:cNvCxnSpPr>
            <a:stCxn id="3" idx="4"/>
          </p:cNvCxnSpPr>
          <p:nvPr/>
        </p:nvCxnSpPr>
        <p:spPr>
          <a:xfrm>
            <a:off x="4968357" y="-303899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398;p34">
            <a:extLst>
              <a:ext uri="{FF2B5EF4-FFF2-40B4-BE49-F238E27FC236}">
                <a16:creationId xmlns:a16="http://schemas.microsoft.com/office/drawing/2014/main" id="{6B8D6B83-8EB2-BA42-7607-C840597BA11F}"/>
              </a:ext>
            </a:extLst>
          </p:cNvPr>
          <p:cNvSpPr/>
          <p:nvPr/>
        </p:nvSpPr>
        <p:spPr>
          <a:xfrm>
            <a:off x="4900711" y="-439192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04;p34">
            <a:extLst>
              <a:ext uri="{FF2B5EF4-FFF2-40B4-BE49-F238E27FC236}">
                <a16:creationId xmlns:a16="http://schemas.microsoft.com/office/drawing/2014/main" id="{C531D034-A7AF-A0E4-4170-CB72368FD173}"/>
              </a:ext>
            </a:extLst>
          </p:cNvPr>
          <p:cNvSpPr/>
          <p:nvPr/>
        </p:nvSpPr>
        <p:spPr>
          <a:xfrm>
            <a:off x="4900711" y="2725954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96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0" y="2184799"/>
            <a:ext cx="4131547" cy="169061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bida</a:t>
            </a:r>
            <a:endParaRPr sz="1100" dirty="0"/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103650" y="1373795"/>
            <a:ext cx="2790014" cy="53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tất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cả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các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0711" y="321679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94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/>
        </p:nvSpPr>
        <p:spPr>
          <a:xfrm>
            <a:off x="1504949" y="879547"/>
            <a:ext cx="613410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Mục</a:t>
            </a:r>
            <a:r>
              <a:rPr lang="en-US" altLang="ko" sz="2400" b="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400" b="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lục</a:t>
            </a:r>
            <a:endParaRPr sz="2400" b="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504949" y="2584624"/>
            <a:ext cx="1898521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chọn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đề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tài</a:t>
            </a:r>
            <a:endParaRPr sz="1100" dirty="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tiêu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7000"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tượng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7000"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Phạm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vi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Ý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nghĩa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học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indent="-127000"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Ý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nghĩa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tiễn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1504949" y="2225501"/>
            <a:ext cx="189852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altLang="k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mở</a:t>
            </a:r>
            <a:r>
              <a:rPr lang="en-US" altLang="k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1504949" y="1906667"/>
            <a:ext cx="65130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3562653" y="2584624"/>
            <a:ext cx="1898521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Tổng</a:t>
            </a: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quan</a:t>
            </a:r>
            <a:endParaRPr lang="en-US" sz="12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Phân</a:t>
            </a: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tích</a:t>
            </a: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hệ</a:t>
            </a: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thống</a:t>
            </a:r>
            <a:endParaRPr lang="en-US" sz="12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3562652" y="2225501"/>
            <a:ext cx="189852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altLang="k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dung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3562652" y="1906667"/>
            <a:ext cx="65130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5740532" y="2584624"/>
            <a:ext cx="198741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xây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dựng</a:t>
            </a:r>
            <a:endParaRPr lang="en-U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</a:pP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giao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diện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endParaRPr lang="en-U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2" indent="-127000">
              <a:buClr>
                <a:schemeClr val="lt1"/>
              </a:buClr>
              <a:buSzPts val="1200"/>
              <a:buFont typeface="Noto Sans Symbols"/>
              <a:buChar char="▪"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5740532" y="2225501"/>
            <a:ext cx="189852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altLang="k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altLang="k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CSDL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5740532" y="1906667"/>
            <a:ext cx="65130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" y="2458543"/>
            <a:ext cx="4131781" cy="15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bida</a:t>
            </a:r>
            <a:endParaRPr sz="1100" dirty="0"/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148100" y="3145445"/>
            <a:ext cx="2790014" cy="53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thêm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mới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0711" y="321679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44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3" y="2393533"/>
            <a:ext cx="3993067" cy="110271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bida</a:t>
            </a:r>
            <a:endParaRPr lang="en-US" sz="1100" dirty="0"/>
          </a:p>
        </p:txBody>
      </p:sp>
      <p:sp>
        <p:nvSpPr>
          <p:cNvPr id="415" name="Google Shape;415;p35"/>
          <p:cNvSpPr/>
          <p:nvPr/>
        </p:nvSpPr>
        <p:spPr>
          <a:xfrm>
            <a:off x="5160800" y="2420905"/>
            <a:ext cx="2790014" cy="52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xóa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cxnSp>
        <p:nvCxnSpPr>
          <p:cNvPr id="417" name="Google Shape;417;p35"/>
          <p:cNvCxnSpPr/>
          <p:nvPr/>
        </p:nvCxnSpPr>
        <p:spPr>
          <a:xfrm flipH="1" flipV="1">
            <a:off x="4968357" y="425611"/>
            <a:ext cx="3693" cy="2184239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35"/>
          <p:cNvSpPr/>
          <p:nvPr/>
        </p:nvSpPr>
        <p:spPr>
          <a:xfrm rot="10800000" flipH="1">
            <a:off x="4900710" y="254220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84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" y="2448938"/>
            <a:ext cx="4086894" cy="119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100" dirty="0"/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103650" y="1373795"/>
            <a:ext cx="2790014" cy="53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danh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các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nhóm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0711" y="321679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289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7" y="2456986"/>
            <a:ext cx="3755518" cy="152084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100" dirty="0"/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103650" y="1373795"/>
            <a:ext cx="2790014" cy="53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danh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0711" y="321679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47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46" y="2022191"/>
            <a:ext cx="2748937" cy="262748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lang="en-US" sz="1100" dirty="0"/>
          </a:p>
        </p:txBody>
      </p:sp>
      <p:sp>
        <p:nvSpPr>
          <p:cNvPr id="415" name="Google Shape;415;p35"/>
          <p:cNvSpPr/>
          <p:nvPr/>
        </p:nvSpPr>
        <p:spPr>
          <a:xfrm>
            <a:off x="5103649" y="1384882"/>
            <a:ext cx="2790014" cy="52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cập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nhật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cxnSp>
        <p:nvCxnSpPr>
          <p:cNvPr id="417" name="Google Shape;417;p35"/>
          <p:cNvCxnSpPr/>
          <p:nvPr/>
        </p:nvCxnSpPr>
        <p:spPr>
          <a:xfrm flipV="1">
            <a:off x="4968356" y="425612"/>
            <a:ext cx="2" cy="3035138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35"/>
          <p:cNvSpPr/>
          <p:nvPr/>
        </p:nvSpPr>
        <p:spPr>
          <a:xfrm rot="10800000" flipH="1">
            <a:off x="4900709" y="157976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18;p35"/>
          <p:cNvSpPr/>
          <p:nvPr/>
        </p:nvSpPr>
        <p:spPr>
          <a:xfrm rot="10800000" flipH="1">
            <a:off x="4900709" y="3393297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066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5" y="2282529"/>
            <a:ext cx="3632601" cy="1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lang="en-US" sz="1100" dirty="0"/>
          </a:p>
        </p:txBody>
      </p:sp>
      <p:sp>
        <p:nvSpPr>
          <p:cNvPr id="415" name="Google Shape;415;p35"/>
          <p:cNvSpPr/>
          <p:nvPr/>
        </p:nvSpPr>
        <p:spPr>
          <a:xfrm>
            <a:off x="5103649" y="3345638"/>
            <a:ext cx="2790014" cy="52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Thủ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tục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xóa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cxnSp>
        <p:nvCxnSpPr>
          <p:cNvPr id="417" name="Google Shape;417;p35"/>
          <p:cNvCxnSpPr/>
          <p:nvPr/>
        </p:nvCxnSpPr>
        <p:spPr>
          <a:xfrm flipV="1">
            <a:off x="4968356" y="425612"/>
            <a:ext cx="2" cy="3035138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35"/>
          <p:cNvSpPr/>
          <p:nvPr/>
        </p:nvSpPr>
        <p:spPr>
          <a:xfrm rot="10800000" flipH="1">
            <a:off x="4900709" y="157976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18;p35"/>
          <p:cNvSpPr/>
          <p:nvPr/>
        </p:nvSpPr>
        <p:spPr>
          <a:xfrm rot="10800000" flipH="1">
            <a:off x="4900709" y="3393297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9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40" y="1129100"/>
            <a:ext cx="4442459" cy="2885300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mã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viên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428197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56" y="617220"/>
            <a:ext cx="3678275" cy="3878579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dữ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liệu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354460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82" y="647700"/>
            <a:ext cx="3887817" cy="3848100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lấy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dữ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liệu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191289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34" y="689282"/>
            <a:ext cx="3678274" cy="3829378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Hàm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tính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thời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gian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sử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dụng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354459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/>
        </p:nvSpPr>
        <p:spPr>
          <a:xfrm>
            <a:off x="1504949" y="879547"/>
            <a:ext cx="613410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Mở</a:t>
            </a:r>
            <a:r>
              <a:rPr lang="en-US" altLang="ko" sz="2400" b="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400" b="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đầu</a:t>
            </a:r>
            <a:endParaRPr sz="2400" b="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1168019" y="1568416"/>
            <a:ext cx="796349" cy="79634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74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4869349" y="1568416"/>
            <a:ext cx="796349" cy="79634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74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29"/>
          <p:cNvGrpSpPr/>
          <p:nvPr/>
        </p:nvGrpSpPr>
        <p:grpSpPr>
          <a:xfrm>
            <a:off x="1427959" y="1785278"/>
            <a:ext cx="327023" cy="326620"/>
            <a:chOff x="2090919" y="902017"/>
            <a:chExt cx="388715" cy="388239"/>
          </a:xfrm>
        </p:grpSpPr>
        <p:sp>
          <p:nvSpPr>
            <p:cNvPr id="313" name="Google Shape;313;p29"/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 extrusionOk="0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/>
              <a:ahLst/>
              <a:cxnLst/>
              <a:rect l="l" t="t" r="r" b="b"/>
              <a:pathLst>
                <a:path w="257175" h="342900" extrusionOk="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 extrusionOk="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/>
              <a:ahLst/>
              <a:cxnLst/>
              <a:rect l="l" t="t" r="r" b="b"/>
              <a:pathLst>
                <a:path w="257175" h="342900" extrusionOk="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29"/>
          <p:cNvSpPr txBox="1"/>
          <p:nvPr/>
        </p:nvSpPr>
        <p:spPr>
          <a:xfrm>
            <a:off x="2030864" y="1953081"/>
            <a:ext cx="2325236" cy="74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 lý quán bida nhằm tối ưu hóa kinh doanh. Hệ thống hỗ trợ kiểm soát hiệu quả, cải thiện trải nghiệm khách hàng qua khuyến mãi và tích điểm.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016140" y="1670462"/>
            <a:ext cx="24364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chọn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đề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tài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5751806" y="1953080"/>
            <a:ext cx="2493154" cy="91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Thiết kế hệ thống quản lý quán bida với các chức năng: quản lý bàn, nhân viên, khách hàng, thanh toán, tồn kho, báo cáo. 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Tối ưu quy trình, nâng cao hiệu suất, đảm bảo bảo mật dữ liệu.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5737082" y="1658079"/>
            <a:ext cx="24364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tiêu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29"/>
          <p:cNvGrpSpPr/>
          <p:nvPr/>
        </p:nvGrpSpPr>
        <p:grpSpPr>
          <a:xfrm>
            <a:off x="5103249" y="1768658"/>
            <a:ext cx="328545" cy="328544"/>
            <a:chOff x="752656" y="1562597"/>
            <a:chExt cx="390525" cy="390525"/>
          </a:xfrm>
        </p:grpSpPr>
        <p:sp>
          <p:nvSpPr>
            <p:cNvPr id="325" name="Google Shape;325;p29"/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/>
              <a:ahLst/>
              <a:cxnLst/>
              <a:rect l="l" t="t" r="r" b="b"/>
              <a:pathLst>
                <a:path w="209550" h="161925" extrusionOk="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 extrusionOk="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/>
              <a:ahLst/>
              <a:cxnLst/>
              <a:rect l="l" t="t" r="r" b="b"/>
              <a:pathLst>
                <a:path w="95250" h="171450" extrusionOk="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/>
              <a:ahLst/>
              <a:cxnLst/>
              <a:rect l="l" t="t" r="r" b="b"/>
              <a:pathLst>
                <a:path w="142875" h="304800" extrusionOk="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 extrusionOk="0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29"/>
          <p:cNvSpPr/>
          <p:nvPr/>
        </p:nvSpPr>
        <p:spPr>
          <a:xfrm>
            <a:off x="1168019" y="2872398"/>
            <a:ext cx="796349" cy="79634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74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4869349" y="2872398"/>
            <a:ext cx="796349" cy="79634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74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5123283" y="3131162"/>
            <a:ext cx="288478" cy="328544"/>
          </a:xfrm>
          <a:custGeom>
            <a:avLst/>
            <a:gdLst/>
            <a:ahLst/>
            <a:cxnLst/>
            <a:rect l="l" t="t" r="r" b="b"/>
            <a:pathLst>
              <a:path w="342900" h="390525" extrusionOk="0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D5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29"/>
          <p:cNvGrpSpPr/>
          <p:nvPr/>
        </p:nvGrpSpPr>
        <p:grpSpPr>
          <a:xfrm>
            <a:off x="1415850" y="3113230"/>
            <a:ext cx="328307" cy="314682"/>
            <a:chOff x="6793030" y="2235612"/>
            <a:chExt cx="390241" cy="374047"/>
          </a:xfrm>
        </p:grpSpPr>
        <p:sp>
          <p:nvSpPr>
            <p:cNvPr id="334" name="Google Shape;334;p29"/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/>
              <a:ahLst/>
              <a:cxnLst/>
              <a:rect l="l" t="t" r="r" b="b"/>
              <a:pathLst>
                <a:path w="285750" h="295275" extrusionOk="0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/>
              <a:ahLst/>
              <a:cxnLst/>
              <a:rect l="l" t="t" r="r" b="b"/>
              <a:pathLst>
                <a:path w="285750" h="304800" extrusionOk="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solidFill>
              <a:srgbClr val="D500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9"/>
          <p:cNvSpPr txBox="1"/>
          <p:nvPr/>
        </p:nvSpPr>
        <p:spPr>
          <a:xfrm>
            <a:off x="2030864" y="3248127"/>
            <a:ext cx="2530366" cy="7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Đối tượng: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Quy trình và yêu cầu quản lý quán bida.</a:t>
            </a:r>
            <a:endParaRPr lang="en-US" altLang="ko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vi-VN" altLang="ko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Phạm vi: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Phát triển hệ thống quản lý đặt bàn, khách hàng, nhân viên, và doanh thu.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2016140" y="2965509"/>
            <a:ext cx="268921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Đối tượng 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vi-VN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phạm vi nghiên cứu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5751806" y="3248127"/>
            <a:ext cx="2706394" cy="14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Nâng cao kiến thức về phân tích, thiết kế hệ thống quản lý, góp phần phát triển giải pháp công nghệ cho các dịch vụ tương tự.</a:t>
            </a:r>
            <a:endParaRPr lang="en-US" altLang="ko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Tối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ưu quy trình, tiết kiệm thời gian, nhân lực, giảm sai sót, nâng cao hiệu quả, hỗ trợ mở rộng kinh doanh và cải thiện phục vụ.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5737082" y="2953126"/>
            <a:ext cx="24364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Ý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nghĩa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học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tiễn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1" grpId="0" animBg="1"/>
      <p:bldP spid="320" grpId="0"/>
      <p:bldP spid="321" grpId="0"/>
      <p:bldP spid="322" grpId="0"/>
      <p:bldP spid="323" grpId="0"/>
      <p:bldP spid="330" grpId="0" animBg="1"/>
      <p:bldP spid="331" grpId="0" animBg="1"/>
      <p:bldP spid="332" grpId="0" animBg="1"/>
      <p:bldP spid="336" grpId="0"/>
      <p:bldP spid="337" grpId="0"/>
      <p:bldP spid="338" grpId="0"/>
      <p:bldP spid="3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80" y="1586565"/>
            <a:ext cx="3768086" cy="2245934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trigger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Trigger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ự động cập nhật ngày xuất hóa đơn là ngày hiện tại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429451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97" y="1466502"/>
            <a:ext cx="3381239" cy="2548492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trigger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Trigger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iểm tra số lượng trong kho trước khi bán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339924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28" y="1663055"/>
            <a:ext cx="3371635" cy="2068940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trigger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Trigger c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ập nhật điểm tích lũy khi khách hàng thanh toán hóa 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3157591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11" y="1964587"/>
            <a:ext cx="3477290" cy="1699646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trigger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Trigger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tự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động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cập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nhật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thời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gian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gần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nhất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trong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424582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560080"/>
            <a:ext cx="4206797" cy="2023339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trigger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999859" y="2042501"/>
            <a:ext cx="3304894" cy="52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Trigger k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iểm tra khuyến mãi phải lớn hơn bắt đầu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29093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36" y="1663589"/>
            <a:ext cx="3059798" cy="2461679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view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View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hông tin nhân viên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334572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7" y="2111309"/>
            <a:ext cx="3424789" cy="1592319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view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View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hông tin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khuyến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mãi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178986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14" y="1372497"/>
            <a:ext cx="3708138" cy="2884198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view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View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hông tin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235383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75" y="1592783"/>
            <a:ext cx="3818596" cy="2617476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view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View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hông tin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lịch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sử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hóa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295012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36" y="1875085"/>
            <a:ext cx="3980995" cy="2195730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view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View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hông tin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3000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/>
        </p:nvSpPr>
        <p:spPr>
          <a:xfrm>
            <a:off x="1321899" y="1045608"/>
            <a:ext cx="650020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7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Tổng</a:t>
            </a:r>
            <a:r>
              <a:rPr lang="en-US" altLang="ko" sz="27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7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quan</a:t>
            </a:r>
            <a:endParaRPr sz="27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1022610" y="2682086"/>
            <a:ext cx="1707053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Quán bida cung cấp dịch vụ cho thuê bàn chơi, bán đồ ăn/uống, với quy mô từ vài đến hàng chục bàn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Hệ thống quản lý cần theo dõi tình trạng bàn và dịch vụ khách hàng.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882651" y="1956180"/>
            <a:ext cx="200788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Quy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mô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b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loại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hình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kinh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doanh</a:t>
            </a:r>
            <a:endParaRPr sz="1100" dirty="0"/>
          </a:p>
        </p:txBody>
      </p:sp>
      <p:sp>
        <p:nvSpPr>
          <p:cNvPr id="353" name="Google Shape;353;p31"/>
          <p:cNvSpPr/>
          <p:nvPr/>
        </p:nvSpPr>
        <p:spPr>
          <a:xfrm>
            <a:off x="1093297" y="1566071"/>
            <a:ext cx="156568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01.</a:t>
            </a:r>
            <a:endParaRPr sz="1100"/>
          </a:p>
        </p:txBody>
      </p:sp>
      <p:sp>
        <p:nvSpPr>
          <p:cNvPr id="354" name="Google Shape;354;p31"/>
          <p:cNvSpPr txBox="1"/>
          <p:nvPr/>
        </p:nvSpPr>
        <p:spPr>
          <a:xfrm>
            <a:off x="2890538" y="2682086"/>
            <a:ext cx="1565681" cy="1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Bao gồm lưu trữ thông tin nhân viên, phân ca làm việc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 quản lý thông tin khách hàn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2890539" y="1956180"/>
            <a:ext cx="156568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sự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100" dirty="0"/>
          </a:p>
        </p:txBody>
      </p:sp>
      <p:sp>
        <p:nvSpPr>
          <p:cNvPr id="356" name="Google Shape;356;p31"/>
          <p:cNvSpPr/>
          <p:nvPr/>
        </p:nvSpPr>
        <p:spPr>
          <a:xfrm>
            <a:off x="2890539" y="1566071"/>
            <a:ext cx="156568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02.</a:t>
            </a:r>
            <a:endParaRPr sz="1100" dirty="0"/>
          </a:p>
        </p:txBody>
      </p:sp>
      <p:sp>
        <p:nvSpPr>
          <p:cNvPr id="357" name="Google Shape;357;p31"/>
          <p:cNvSpPr txBox="1"/>
          <p:nvPr/>
        </p:nvSpPr>
        <p:spPr>
          <a:xfrm>
            <a:off x="4687779" y="2682086"/>
            <a:ext cx="1565681" cy="112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cập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nhật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doanh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dõi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chi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phí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vận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hành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chi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doanh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chi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phí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hỗ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trợ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tài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4687780" y="1956180"/>
            <a:ext cx="156568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tài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chính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hoạt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động</a:t>
            </a:r>
            <a:endParaRPr sz="1100" dirty="0"/>
          </a:p>
        </p:txBody>
      </p:sp>
      <p:sp>
        <p:nvSpPr>
          <p:cNvPr id="359" name="Google Shape;359;p31"/>
          <p:cNvSpPr/>
          <p:nvPr/>
        </p:nvSpPr>
        <p:spPr>
          <a:xfrm>
            <a:off x="4687780" y="1566071"/>
            <a:ext cx="156568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03.</a:t>
            </a:r>
            <a:endParaRPr sz="1100" dirty="0"/>
          </a:p>
        </p:txBody>
      </p:sp>
      <p:sp>
        <p:nvSpPr>
          <p:cNvPr id="360" name="Google Shape;360;p31"/>
          <p:cNvSpPr txBox="1"/>
          <p:nvPr/>
        </p:nvSpPr>
        <p:spPr>
          <a:xfrm>
            <a:off x="6485023" y="2682086"/>
            <a:ext cx="1565681" cy="113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đảm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bảo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bảo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mật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nhạy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cảm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quyền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trò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giới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hạn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truy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cập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quyền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hạn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6485023" y="1956180"/>
            <a:ext cx="156568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Yêu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cầu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b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bảo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mật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phân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quyền</a:t>
            </a:r>
            <a:endParaRPr sz="1100" dirty="0"/>
          </a:p>
        </p:txBody>
      </p:sp>
      <p:sp>
        <p:nvSpPr>
          <p:cNvPr id="362" name="Google Shape;362;p31"/>
          <p:cNvSpPr/>
          <p:nvPr/>
        </p:nvSpPr>
        <p:spPr>
          <a:xfrm>
            <a:off x="6485023" y="1566071"/>
            <a:ext cx="156568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04.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7408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111221"/>
            <a:ext cx="3876226" cy="2074227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view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View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hông tin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176093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15" y="932829"/>
            <a:ext cx="3360596" cy="3452550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cursor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Cursor c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ập nhật trạng thái các bàn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120692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56601"/>
            <a:ext cx="3750518" cy="3439014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cursor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Cursor c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ập nhật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thông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tin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271975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53" y="2111308"/>
            <a:ext cx="3764008" cy="2027281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cursor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Cursor t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ính tổng tiền của tất cả hóa đơn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117269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5" y="1036728"/>
            <a:ext cx="3439155" cy="3182819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cursor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Cursor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hiển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thị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các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viên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theo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ca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69438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65" y="2465094"/>
            <a:ext cx="4225050" cy="1852789"/>
          </a:xfrm>
          <a:prstGeom prst="roundRect">
            <a:avLst>
              <a:gd name="adj" fmla="val 1526"/>
            </a:avLst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999859" y="1268501"/>
            <a:ext cx="367827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Xây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dựng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cursor 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152261" y="1962492"/>
            <a:ext cx="36782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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Cursor k</a:t>
            </a:r>
            <a:r>
              <a:rPr lang="vi-VN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iểm tra các sản phẩm số lượng sắp hết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43770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/>
        </p:nvSpPr>
        <p:spPr>
          <a:xfrm>
            <a:off x="2514600" y="1887328"/>
            <a:ext cx="4114800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2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demo</a:t>
            </a:r>
            <a:endParaRPr sz="72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/>
          <p:nvPr/>
        </p:nvSpPr>
        <p:spPr>
          <a:xfrm>
            <a:off x="1631248" y="1891293"/>
            <a:ext cx="769052" cy="7690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000" tIns="27000" rIns="54000" bIns="27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D50037"/>
                </a:solidFill>
                <a:latin typeface="Sigmar One"/>
                <a:ea typeface="Sigmar One"/>
                <a:cs typeface="Sigmar One"/>
                <a:sym typeface="Sigmar One"/>
              </a:rPr>
              <a:t>01</a:t>
            </a:r>
            <a:endParaRPr sz="2100">
              <a:solidFill>
                <a:srgbClr val="D50037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1631249" y="3203801"/>
            <a:ext cx="2828903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bàn</a:t>
            </a:r>
            <a:endParaRPr lang="en-US" altLang="ko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thanh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toán</a:t>
            </a:r>
            <a:endParaRPr lang="en-US" altLang="ko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hàng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1631248" y="2835580"/>
            <a:ext cx="299790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Quy</a:t>
            </a:r>
            <a:r>
              <a:rPr lang="en-US" altLang="ko" sz="18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trình</a:t>
            </a:r>
            <a:r>
              <a:rPr lang="en-US" altLang="ko" sz="18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nghiệp</a:t>
            </a:r>
            <a:r>
              <a:rPr lang="en-US" altLang="ko" sz="18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vụ</a:t>
            </a:r>
            <a:endParaRPr sz="18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5181600" y="1891293"/>
            <a:ext cx="769052" cy="7690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000" tIns="27000" rIns="54000" bIns="27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D50037"/>
                </a:solidFill>
                <a:latin typeface="Sigmar One"/>
                <a:ea typeface="Sigmar One"/>
                <a:cs typeface="Sigmar One"/>
                <a:sym typeface="Sigmar One"/>
              </a:rPr>
              <a:t>02</a:t>
            </a:r>
            <a:endParaRPr sz="2100">
              <a:solidFill>
                <a:srgbClr val="D50037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497" name="Google Shape;497;p39"/>
          <p:cNvSpPr txBox="1"/>
          <p:nvPr/>
        </p:nvSpPr>
        <p:spPr>
          <a:xfrm>
            <a:off x="5181601" y="3203801"/>
            <a:ext cx="2828903" cy="97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bàn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chỗ</a:t>
            </a:r>
            <a:endParaRPr lang="en-US" altLang="ko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khách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hàng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điểm</a:t>
            </a:r>
            <a:endParaRPr lang="en-US" altLang="ko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kèm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endParaRPr lang="en-US" altLang="ko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altLang="ko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endParaRPr lang="en-US" altLang="ko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Báo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doanh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5181600" y="2835580"/>
            <a:ext cx="294005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Chức</a:t>
            </a:r>
            <a:r>
              <a:rPr lang="en-US" altLang="ko" sz="18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năng</a:t>
            </a:r>
            <a:r>
              <a:rPr lang="en-US" altLang="ko" sz="18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hệ</a:t>
            </a:r>
            <a:r>
              <a:rPr lang="en-US" altLang="ko" sz="18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8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thống</a:t>
            </a:r>
            <a:endParaRPr sz="18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1863544" y="1028891"/>
            <a:ext cx="541691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Phân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tích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hệ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thống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 animBg="1"/>
      <p:bldP spid="494" grpId="0"/>
      <p:bldP spid="495" grpId="0"/>
      <p:bldP spid="496" grpId="0" animBg="1"/>
      <p:bldP spid="497" grpId="0"/>
      <p:bldP spid="4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/>
        </p:nvSpPr>
        <p:spPr>
          <a:xfrm>
            <a:off x="6263243" y="3081203"/>
            <a:ext cx="23012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Theo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dõi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tồn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đồ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ăn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uống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bổ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sung.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6252487" y="2804204"/>
            <a:ext cx="231627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06" name="Google Shape;506;p40"/>
          <p:cNvSpPr txBox="1"/>
          <p:nvPr/>
        </p:nvSpPr>
        <p:spPr>
          <a:xfrm>
            <a:off x="627310" y="3350279"/>
            <a:ext cx="23012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r"/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ính tổng tiền dựa trên thời gian chơi, dịch vụ và khuyến mãi.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616553" y="3073280"/>
            <a:ext cx="248744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thanh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toán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3735509" y="1404721"/>
            <a:ext cx="1672981" cy="1672981"/>
          </a:xfrm>
          <a:prstGeom prst="ellipse">
            <a:avLst/>
          </a:prstGeom>
          <a:solidFill>
            <a:srgbClr val="FFCF38">
              <a:alpha val="71764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3067049" y="2621114"/>
            <a:ext cx="1672981" cy="1672981"/>
          </a:xfrm>
          <a:prstGeom prst="ellipse">
            <a:avLst/>
          </a:prstGeom>
          <a:solidFill>
            <a:srgbClr val="006941">
              <a:alpha val="71764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4403970" y="2621114"/>
            <a:ext cx="1672981" cy="1672981"/>
          </a:xfrm>
          <a:prstGeom prst="ellipse">
            <a:avLst/>
          </a:prstGeom>
          <a:solidFill>
            <a:srgbClr val="E74F42">
              <a:alpha val="71764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1" name="Google Shape;511;p40"/>
          <p:cNvGrpSpPr/>
          <p:nvPr/>
        </p:nvGrpSpPr>
        <p:grpSpPr>
          <a:xfrm>
            <a:off x="4443394" y="1985960"/>
            <a:ext cx="257211" cy="343005"/>
            <a:chOff x="3471472" y="902398"/>
            <a:chExt cx="295275" cy="393763"/>
          </a:xfrm>
        </p:grpSpPr>
        <p:sp>
          <p:nvSpPr>
            <p:cNvPr id="512" name="Google Shape;512;p40"/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 extrusionOk="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/>
              <a:ahLst/>
              <a:cxnLst/>
              <a:rect l="l" t="t" r="r" b="b"/>
              <a:pathLst>
                <a:path w="295275" h="371475" extrusionOk="0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3733286" y="3287513"/>
            <a:ext cx="340182" cy="340182"/>
            <a:chOff x="752656" y="1562597"/>
            <a:chExt cx="390525" cy="390525"/>
          </a:xfrm>
        </p:grpSpPr>
        <p:sp>
          <p:nvSpPr>
            <p:cNvPr id="515" name="Google Shape;515;p40"/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/>
              <a:ahLst/>
              <a:cxnLst/>
              <a:rect l="l" t="t" r="r" b="b"/>
              <a:pathLst>
                <a:path w="209550" h="161925" extrusionOk="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 extrusionOk="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/>
              <a:ahLst/>
              <a:cxnLst/>
              <a:rect l="l" t="t" r="r" b="b"/>
              <a:pathLst>
                <a:path w="95250" h="171450" extrusionOk="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/>
              <a:ahLst/>
              <a:cxnLst/>
              <a:rect l="l" t="t" r="r" b="b"/>
              <a:pathLst>
                <a:path w="142875" h="304800" extrusionOk="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 extrusionOk="0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5071296" y="3244852"/>
            <a:ext cx="337194" cy="345896"/>
            <a:chOff x="2772242" y="1560385"/>
            <a:chExt cx="376198" cy="385905"/>
          </a:xfrm>
        </p:grpSpPr>
        <p:sp>
          <p:nvSpPr>
            <p:cNvPr id="521" name="Google Shape;521;p40"/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 extrusionOk="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/>
              <a:ahLst/>
              <a:cxnLst/>
              <a:rect l="l" t="t" r="r" b="b"/>
              <a:pathLst>
                <a:path w="238125" h="171450" extrusionOk="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/>
              <a:ahLst/>
              <a:cxnLst/>
              <a:rect l="l" t="t" r="r" b="b"/>
              <a:pathLst>
                <a:path w="142875" h="133350" extrusionOk="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/>
              <a:ahLst/>
              <a:cxnLst/>
              <a:rect l="l" t="t" r="r" b="b"/>
              <a:pathLst>
                <a:path w="180975" h="276225" extrusionOk="0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40"/>
          <p:cNvSpPr txBox="1"/>
          <p:nvPr/>
        </p:nvSpPr>
        <p:spPr>
          <a:xfrm>
            <a:off x="5619284" y="1774967"/>
            <a:ext cx="23012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Hiển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thị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bàn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trống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hỗ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trợ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đổi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bàn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bida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phăng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bida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lỗ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5608528" y="1497968"/>
            <a:ext cx="231627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đặt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27" name="Google Shape;527;p40"/>
          <p:cNvSpPr txBox="1"/>
          <p:nvPr/>
        </p:nvSpPr>
        <p:spPr>
          <a:xfrm>
            <a:off x="1219199" y="697594"/>
            <a:ext cx="670560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Quy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trình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nghiệp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vụ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/>
      <p:bldP spid="505" grpId="0"/>
      <p:bldP spid="506" grpId="0"/>
      <p:bldP spid="507" grpId="0"/>
      <p:bldP spid="508" grpId="0" animBg="1"/>
      <p:bldP spid="509" grpId="0" animBg="1"/>
      <p:bldP spid="510" grpId="0" animBg="1"/>
      <p:bldP spid="525" grpId="0"/>
      <p:bldP spid="5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/>
        </p:nvSpPr>
        <p:spPr>
          <a:xfrm>
            <a:off x="1863544" y="552641"/>
            <a:ext cx="541691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Chức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năng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hệ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21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thống</a:t>
            </a:r>
            <a:endParaRPr sz="21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704698" y="1928728"/>
            <a:ext cx="7931301" cy="411978"/>
          </a:xfrm>
          <a:custGeom>
            <a:avLst/>
            <a:gdLst/>
            <a:ahLst/>
            <a:cxnLst/>
            <a:rect l="l" t="t" r="r" b="b"/>
            <a:pathLst>
              <a:path w="10315575" h="647700" extrusionOk="0">
                <a:moveTo>
                  <a:pt x="95250" y="501110"/>
                </a:moveTo>
                <a:cubicBezTo>
                  <a:pt x="169354" y="535591"/>
                  <a:pt x="257270" y="557593"/>
                  <a:pt x="369760" y="557593"/>
                </a:cubicBezTo>
                <a:cubicBezTo>
                  <a:pt x="884872" y="557689"/>
                  <a:pt x="884872" y="95250"/>
                  <a:pt x="1400080" y="95250"/>
                </a:cubicBezTo>
                <a:cubicBezTo>
                  <a:pt x="1915287" y="95250"/>
                  <a:pt x="1915287" y="557689"/>
                  <a:pt x="2430399" y="557689"/>
                </a:cubicBezTo>
                <a:cubicBezTo>
                  <a:pt x="2945606" y="557689"/>
                  <a:pt x="2945606" y="95250"/>
                  <a:pt x="3460718" y="95250"/>
                </a:cubicBezTo>
                <a:cubicBezTo>
                  <a:pt x="3975925" y="95250"/>
                  <a:pt x="3975925" y="557689"/>
                  <a:pt x="4491037" y="557689"/>
                </a:cubicBezTo>
                <a:cubicBezTo>
                  <a:pt x="5006245" y="557689"/>
                  <a:pt x="5006245" y="95250"/>
                  <a:pt x="5521452" y="95250"/>
                </a:cubicBezTo>
                <a:cubicBezTo>
                  <a:pt x="6036659" y="95250"/>
                  <a:pt x="6036659" y="557689"/>
                  <a:pt x="6551771" y="557689"/>
                </a:cubicBezTo>
                <a:cubicBezTo>
                  <a:pt x="7066883" y="557689"/>
                  <a:pt x="7066883" y="95250"/>
                  <a:pt x="7581995" y="95250"/>
                </a:cubicBezTo>
                <a:cubicBezTo>
                  <a:pt x="8097202" y="95250"/>
                  <a:pt x="8097202" y="557689"/>
                  <a:pt x="8612314" y="557689"/>
                </a:cubicBezTo>
                <a:cubicBezTo>
                  <a:pt x="9127426" y="557689"/>
                  <a:pt x="9127426" y="95250"/>
                  <a:pt x="9642633" y="95250"/>
                </a:cubicBezTo>
                <a:cubicBezTo>
                  <a:pt x="9947624" y="95250"/>
                  <a:pt x="10072021" y="257365"/>
                  <a:pt x="10229659" y="389572"/>
                </a:cubicBezTo>
              </a:path>
            </a:pathLst>
          </a:custGeom>
          <a:noFill/>
          <a:ln w="25400" cap="rnd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D2F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704698" y="1442836"/>
            <a:ext cx="656019" cy="656019"/>
          </a:xfrm>
          <a:prstGeom prst="ellipse">
            <a:avLst/>
          </a:prstGeom>
          <a:solidFill>
            <a:srgbClr val="D50037"/>
          </a:solidFill>
          <a:ln w="127000" cap="rnd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01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2225881" y="2513022"/>
            <a:ext cx="656019" cy="656019"/>
          </a:xfrm>
          <a:prstGeom prst="ellipse">
            <a:avLst/>
          </a:prstGeom>
          <a:solidFill>
            <a:srgbClr val="D50037"/>
          </a:solidFill>
          <a:ln w="127000" cap="rnd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02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3808217" y="1387019"/>
            <a:ext cx="656019" cy="656019"/>
          </a:xfrm>
          <a:prstGeom prst="ellipse">
            <a:avLst/>
          </a:prstGeom>
          <a:solidFill>
            <a:srgbClr val="D50037"/>
          </a:solidFill>
          <a:ln w="127000" cap="rnd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03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75084" y="1387019"/>
            <a:ext cx="656019" cy="656019"/>
          </a:xfrm>
          <a:prstGeom prst="ellipse">
            <a:avLst/>
          </a:prstGeom>
          <a:solidFill>
            <a:srgbClr val="D50037"/>
          </a:solidFill>
          <a:ln w="127000" cap="rnd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0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5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49" name="Google Shape;549;p42"/>
          <p:cNvSpPr txBox="1"/>
          <p:nvPr/>
        </p:nvSpPr>
        <p:spPr>
          <a:xfrm>
            <a:off x="513369" y="2826598"/>
            <a:ext cx="111618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Xử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yêu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cầu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đồ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ăn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uống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cập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nhật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2"/>
          <p:cNvSpPr/>
          <p:nvPr/>
        </p:nvSpPr>
        <p:spPr>
          <a:xfrm>
            <a:off x="197537" y="2303688"/>
            <a:ext cx="16660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b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</a:b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dịch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vụ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>
            <a:off x="1715315" y="3766089"/>
            <a:ext cx="16660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Hiển thị trạng thái bàn, hỗ trợ đặt trước, và tự động cập nhật thời gian sử dụng.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2"/>
          <p:cNvSpPr/>
          <p:nvPr/>
        </p:nvSpPr>
        <p:spPr>
          <a:xfrm>
            <a:off x="1715315" y="3275641"/>
            <a:ext cx="16660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bàn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đặt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chỗ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3436436" y="3116908"/>
            <a:ext cx="15045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Lưu trữ thông tin khách hàng, tích điểm và áp dụng khuyến mãi tự động.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3312805" y="2358050"/>
            <a:ext cx="16660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khách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hàng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tích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điểm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6487542" y="3116908"/>
            <a:ext cx="16660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chi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doanh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chi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phí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lợi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nhuận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giai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đoạn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4978812" y="3372145"/>
            <a:ext cx="16660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Quản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lý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nhân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viên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35" y="2489189"/>
            <a:ext cx="780356" cy="786452"/>
          </a:xfrm>
          <a:prstGeom prst="rect">
            <a:avLst/>
          </a:prstGeom>
        </p:spPr>
      </p:pic>
      <p:sp>
        <p:nvSpPr>
          <p:cNvPr id="17" name="Google Shape;555;p42"/>
          <p:cNvSpPr txBox="1"/>
          <p:nvPr/>
        </p:nvSpPr>
        <p:spPr>
          <a:xfrm>
            <a:off x="4976509" y="3864514"/>
            <a:ext cx="16660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Quản lý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 </a:t>
            </a:r>
            <a:r>
              <a:rPr lang="vi-VN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lịch làm việc</a:t>
            </a:r>
            <a:r>
              <a:rPr lang="en-US" altLang="ko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56;p42"/>
          <p:cNvSpPr/>
          <p:nvPr/>
        </p:nvSpPr>
        <p:spPr>
          <a:xfrm>
            <a:off x="6470089" y="2380220"/>
            <a:ext cx="16660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Báo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cáo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phân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tích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doanh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thu</a:t>
            </a:r>
            <a:endParaRPr sz="1500" dirty="0"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 animBg="1"/>
      <p:bldP spid="546" grpId="0" animBg="1"/>
      <p:bldP spid="547" grpId="0" animBg="1"/>
      <p:bldP spid="548" grpId="0" animBg="1"/>
      <p:bldP spid="549" grpId="0"/>
      <p:bldP spid="550" grpId="0"/>
      <p:bldP spid="551" grpId="0"/>
      <p:bldP spid="552" grpId="0"/>
      <p:bldP spid="553" grpId="0"/>
      <p:bldP spid="554" grpId="0"/>
      <p:bldP spid="555" grpId="0"/>
      <p:bldP spid="55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/>
          <p:nvPr/>
        </p:nvSpPr>
        <p:spPr>
          <a:xfrm>
            <a:off x="1460895" y="2463799"/>
            <a:ext cx="62611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altLang="ko" sz="30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THỰC THI</a:t>
            </a:r>
            <a:endParaRPr lang="en-US" altLang="ko" sz="3000" dirty="0">
              <a:solidFill>
                <a:schemeClr val="lt1"/>
              </a:solidFill>
              <a:latin typeface="Sigmar One"/>
              <a:ea typeface="Sigmar One"/>
              <a:cs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156880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/>
        </p:nvSpPr>
        <p:spPr>
          <a:xfrm>
            <a:off x="737180" y="1187353"/>
            <a:ext cx="48798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sz="2100" dirty="0" err="1">
                <a:solidFill>
                  <a:schemeClr val="lt1"/>
                </a:solidFill>
                <a:latin typeface="Sigmar One"/>
                <a:sym typeface="Sigmar One"/>
              </a:rPr>
              <a:t>Bước</a:t>
            </a:r>
            <a:r>
              <a:rPr lang="en-US" altLang="ko" sz="2100" dirty="0">
                <a:solidFill>
                  <a:schemeClr val="lt1"/>
                </a:solidFill>
                <a:latin typeface="Sigmar One"/>
                <a:sym typeface="Sigmar One"/>
              </a:rPr>
              <a:t> 1</a:t>
            </a:r>
            <a:endParaRPr lang="en-US" altLang="ko" sz="2100" dirty="0">
              <a:solidFill>
                <a:schemeClr val="lt1"/>
              </a:solidFill>
              <a:latin typeface="Sigmar One"/>
            </a:endParaRPr>
          </a:p>
        </p:txBody>
      </p:sp>
      <p:cxnSp>
        <p:nvCxnSpPr>
          <p:cNvPr id="397" name="Google Shape;397;p34"/>
          <p:cNvCxnSpPr>
            <a:stCxn id="398" idx="4"/>
          </p:cNvCxnSpPr>
          <p:nvPr/>
        </p:nvCxnSpPr>
        <p:spPr>
          <a:xfrm>
            <a:off x="4968357" y="1707781"/>
            <a:ext cx="0" cy="3097500"/>
          </a:xfrm>
          <a:prstGeom prst="straightConnector1">
            <a:avLst/>
          </a:prstGeom>
          <a:noFill/>
          <a:ln w="76200" cap="flat" cmpd="sng">
            <a:solidFill>
              <a:srgbClr val="F8F8F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34"/>
          <p:cNvSpPr/>
          <p:nvPr/>
        </p:nvSpPr>
        <p:spPr>
          <a:xfrm>
            <a:off x="5200177" y="1429727"/>
            <a:ext cx="279001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Tạo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job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và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lên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</a:t>
            </a:r>
            <a:r>
              <a:rPr lang="en-US" altLang="ko" sz="1500" dirty="0" err="1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lịch</a:t>
            </a:r>
            <a:r>
              <a:rPr lang="en-US" altLang="ko" sz="1500" dirty="0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 back-up​</a:t>
            </a:r>
            <a:endParaRPr lang="en-US" altLang="ko" sz="1500" dirty="0">
              <a:solidFill>
                <a:schemeClr val="lt1"/>
              </a:solidFill>
              <a:latin typeface="Sigmar One"/>
              <a:ea typeface="Sigmar One"/>
              <a:cs typeface="Sigmar One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900711" y="1572488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907515" y="3382913"/>
            <a:ext cx="135293" cy="135293"/>
          </a:xfrm>
          <a:prstGeom prst="ellipse">
            <a:avLst/>
          </a:prstGeom>
          <a:solidFill>
            <a:srgbClr val="D50037"/>
          </a:solidFill>
          <a:ln w="76200" cap="flat" cmpd="sng">
            <a:solidFill>
              <a:srgbClr val="F8F8F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E33281D-3203-9769-8D81-9E794C28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77" t="22820" r="55865" b="9158"/>
          <a:stretch/>
        </p:blipFill>
        <p:spPr>
          <a:xfrm>
            <a:off x="808892" y="1729827"/>
            <a:ext cx="3956549" cy="23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0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1271</Words>
  <Application>Microsoft Office PowerPoint</Application>
  <PresentationFormat>On-screen Show (16:9)</PresentationFormat>
  <Paragraphs>160</Paragraphs>
  <Slides>46</Slides>
  <Notes>46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Calibri</vt:lpstr>
      <vt:lpstr>Arial</vt:lpstr>
      <vt:lpstr>Wingdings</vt:lpstr>
      <vt:lpstr>Sigmar One</vt:lpstr>
      <vt:lpstr>Times New Roman</vt:lpstr>
      <vt:lpstr>Noto Sans Symbols</vt:lpstr>
      <vt:lpstr>Simple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Tồ</dc:creator>
  <cp:lastModifiedBy>Quân Hồ</cp:lastModifiedBy>
  <cp:revision>106</cp:revision>
  <dcterms:modified xsi:type="dcterms:W3CDTF">2024-11-25T16:40:10Z</dcterms:modified>
</cp:coreProperties>
</file>