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2"/>
  </p:notesMasterIdLst>
  <p:sldIdLst>
    <p:sldId id="351" r:id="rId4"/>
    <p:sldId id="352" r:id="rId5"/>
    <p:sldId id="348" r:id="rId6"/>
    <p:sldId id="347" r:id="rId7"/>
    <p:sldId id="259" r:id="rId8"/>
    <p:sldId id="298" r:id="rId9"/>
    <p:sldId id="353"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57" r:id="rId28"/>
    <p:sldId id="358" r:id="rId29"/>
    <p:sldId id="359" r:id="rId30"/>
    <p:sldId id="34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5" d="100"/>
          <a:sy n="75" d="100"/>
        </p:scale>
        <p:origin x="1937" y="377"/>
      </p:cViewPr>
      <p:guideLst>
        <p:guide orient="horz" pos="2112"/>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3/22/2025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0">
              <a:schemeClr val="accent1"/>
            </a:gs>
            <a:gs pos="100000">
              <a:schemeClr val="accent4"/>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C0344B-AC7D-4ED3-9B6A-87AC0AED83DA}"/>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99031DEF-FF07-4EBA-8ED1-D0BCE0761541}"/>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3302444-772F-483F-ACAB-5A9C92AD5477}"/>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15234474-8C82-40C3-9FD2-F258748BA7A5}"/>
              </a:ext>
            </a:extLst>
          </p:cNvPr>
          <p:cNvSpPr/>
          <p:nvPr userDrawn="1"/>
        </p:nvSpPr>
        <p:spPr>
          <a:xfrm>
            <a:off x="6138505" y="4931795"/>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792F1F70-9D94-415E-8C46-EDF5C4984FE0}"/>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B3F7301-A477-40EF-9888-0BA3A79388FA}"/>
              </a:ext>
            </a:extLst>
          </p:cNvPr>
          <p:cNvSpPr/>
          <p:nvPr userDrawn="1"/>
        </p:nvSpPr>
        <p:spPr>
          <a:xfrm rot="2667893" flipH="1">
            <a:off x="5406738" y="-176206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8FA8A02-80B9-4432-9D97-44E1953BCBC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8810" y="2744694"/>
            <a:ext cx="3734250" cy="3540766"/>
          </a:xfrm>
          <a:prstGeom prst="rect">
            <a:avLst/>
          </a:prstGeom>
        </p:spPr>
      </p:pic>
      <p:pic>
        <p:nvPicPr>
          <p:cNvPr id="9" name="Picture 8">
            <a:extLst>
              <a:ext uri="{FF2B5EF4-FFF2-40B4-BE49-F238E27FC236}">
                <a16:creationId xmlns:a16="http://schemas.microsoft.com/office/drawing/2014/main" id="{E5B2FC88-F8FF-4413-A1B6-B10C498CE31E}"/>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23021" y="768919"/>
            <a:ext cx="3734250" cy="3540766"/>
          </a:xfrm>
          <a:prstGeom prst="rect">
            <a:avLst/>
          </a:prstGeom>
        </p:spPr>
      </p:pic>
      <p:pic>
        <p:nvPicPr>
          <p:cNvPr id="10" name="Picture 9">
            <a:extLst>
              <a:ext uri="{FF2B5EF4-FFF2-40B4-BE49-F238E27FC236}">
                <a16:creationId xmlns:a16="http://schemas.microsoft.com/office/drawing/2014/main" id="{58694BF1-D6CF-4DF3-80FC-66870192B05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9BA2441A-C748-4A6E-B742-C7F08B3278BB}"/>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385736" y="3798758"/>
            <a:ext cx="4110019" cy="3897065"/>
          </a:xfrm>
          <a:prstGeom prst="rect">
            <a:avLst/>
          </a:prstGeom>
        </p:spPr>
      </p:pic>
      <p:pic>
        <p:nvPicPr>
          <p:cNvPr id="12" name="Picture 11">
            <a:extLst>
              <a:ext uri="{FF2B5EF4-FFF2-40B4-BE49-F238E27FC236}">
                <a16:creationId xmlns:a16="http://schemas.microsoft.com/office/drawing/2014/main" id="{2EA6A1C4-8A67-4AD0-BF7E-B11D0DE8AA0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96153FA0-B2D8-4185-8303-DC5F52D49755}"/>
              </a:ext>
            </a:extLst>
          </p:cNvPr>
          <p:cNvSpPr/>
          <p:nvPr userDrawn="1"/>
        </p:nvSpPr>
        <p:spPr>
          <a:xfrm rot="2667893" flipH="1">
            <a:off x="10119165" y="-273779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AEB5086-875A-4688-92B3-190D08AA4642}"/>
              </a:ext>
            </a:extLst>
          </p:cNvPr>
          <p:cNvSpPr/>
          <p:nvPr userDrawn="1"/>
        </p:nvSpPr>
        <p:spPr>
          <a:xfrm rot="2667893" flipH="1">
            <a:off x="4257628" y="-627022"/>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84380160-AECC-47E6-85E4-FFEFA3F7DE47}"/>
              </a:ext>
            </a:extLst>
          </p:cNvPr>
          <p:cNvSpPr/>
          <p:nvPr userDrawn="1"/>
        </p:nvSpPr>
        <p:spPr>
          <a:xfrm rot="2667893" flipH="1">
            <a:off x="10215580" y="206593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30C9D9E-F3D9-4EBB-8B09-BB47A6DD1283}"/>
              </a:ext>
            </a:extLst>
          </p:cNvPr>
          <p:cNvSpPr/>
          <p:nvPr userDrawn="1"/>
        </p:nvSpPr>
        <p:spPr>
          <a:xfrm rot="13518210" flipH="1">
            <a:off x="-709100" y="18189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FB9E627-7B3D-47F4-BB4D-5A605146F05C}"/>
              </a:ext>
            </a:extLst>
          </p:cNvPr>
          <p:cNvSpPr/>
          <p:nvPr userDrawn="1"/>
        </p:nvSpPr>
        <p:spPr>
          <a:xfrm rot="2703270">
            <a:off x="2969266" y="-43109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8249B86-648D-48FA-8877-D382384744EC}"/>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DB2076F-5914-43A6-B6E2-C12E17527647}"/>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C33403A-633F-4793-B88B-CBA67B2FBC53}"/>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D42674E-12BC-47E2-847D-2ACCB9FBFC48}"/>
              </a:ext>
            </a:extLst>
          </p:cNvPr>
          <p:cNvSpPr/>
          <p:nvPr userDrawn="1"/>
        </p:nvSpPr>
        <p:spPr>
          <a:xfrm rot="2703270">
            <a:off x="526462" y="796957"/>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1BE6A9E-F017-4255-B65B-5FEC7E98707A}"/>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11F078A8-67B9-4A84-9820-60757D5289A4}"/>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8AA798C-DB24-41C7-8E75-EC0919B35340}"/>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ircle: Hollow 40">
            <a:extLst>
              <a:ext uri="{FF2B5EF4-FFF2-40B4-BE49-F238E27FC236}">
                <a16:creationId xmlns:a16="http://schemas.microsoft.com/office/drawing/2014/main" id="{EA082264-5EC6-4CC1-88A9-BEC5F0AF0249}"/>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2" name="Circle: Hollow 41">
            <a:extLst>
              <a:ext uri="{FF2B5EF4-FFF2-40B4-BE49-F238E27FC236}">
                <a16:creationId xmlns:a16="http://schemas.microsoft.com/office/drawing/2014/main" id="{34144E29-CDC9-4AA5-80F5-DCFE62CC10EE}"/>
              </a:ext>
            </a:extLst>
          </p:cNvPr>
          <p:cNvSpPr/>
          <p:nvPr userDrawn="1"/>
        </p:nvSpPr>
        <p:spPr>
          <a:xfrm>
            <a:off x="5198769" y="5662761"/>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3" name="Circle: Hollow 42">
            <a:extLst>
              <a:ext uri="{FF2B5EF4-FFF2-40B4-BE49-F238E27FC236}">
                <a16:creationId xmlns:a16="http://schemas.microsoft.com/office/drawing/2014/main" id="{3EE5E573-CFB1-4FDA-BC71-E3177FF65AC5}"/>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Circle: Hollow 43">
            <a:extLst>
              <a:ext uri="{FF2B5EF4-FFF2-40B4-BE49-F238E27FC236}">
                <a16:creationId xmlns:a16="http://schemas.microsoft.com/office/drawing/2014/main" id="{2545132D-7DFA-4E99-B999-C874A3AE4346}"/>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5" name="Circle: Hollow 44">
            <a:extLst>
              <a:ext uri="{FF2B5EF4-FFF2-40B4-BE49-F238E27FC236}">
                <a16:creationId xmlns:a16="http://schemas.microsoft.com/office/drawing/2014/main" id="{5E4A93A8-43B8-40CC-B7C1-A269E692B4BC}"/>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6" name="Circle: Hollow 45">
            <a:extLst>
              <a:ext uri="{FF2B5EF4-FFF2-40B4-BE49-F238E27FC236}">
                <a16:creationId xmlns:a16="http://schemas.microsoft.com/office/drawing/2014/main" id="{F553A87B-8EA3-4E93-BEC3-99C80394ECBF}"/>
              </a:ext>
            </a:extLst>
          </p:cNvPr>
          <p:cNvSpPr/>
          <p:nvPr userDrawn="1"/>
        </p:nvSpPr>
        <p:spPr>
          <a:xfrm>
            <a:off x="9342103" y="6252072"/>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7" name="Circle: Hollow 46">
            <a:extLst>
              <a:ext uri="{FF2B5EF4-FFF2-40B4-BE49-F238E27FC236}">
                <a16:creationId xmlns:a16="http://schemas.microsoft.com/office/drawing/2014/main" id="{B996B81B-56CB-43A7-8D1C-78B31EFF008C}"/>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Freeform: Shape 47">
            <a:extLst>
              <a:ext uri="{FF2B5EF4-FFF2-40B4-BE49-F238E27FC236}">
                <a16:creationId xmlns:a16="http://schemas.microsoft.com/office/drawing/2014/main" id="{25B0A6D1-13EB-4000-903A-6A86440CEE9A}"/>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B854BEA9-E6ED-4706-9550-8EE96CA06937}"/>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직사각형 7">
            <a:extLst>
              <a:ext uri="{FF2B5EF4-FFF2-40B4-BE49-F238E27FC236}">
                <a16:creationId xmlns:a16="http://schemas.microsoft.com/office/drawing/2014/main" id="{37525922-EB17-4CEB-8FE2-E234D478EA8C}"/>
              </a:ext>
            </a:extLst>
          </p:cNvPr>
          <p:cNvSpPr/>
          <p:nvPr userDrawn="1"/>
        </p:nvSpPr>
        <p:spPr>
          <a:xfrm>
            <a:off x="0" y="2362200"/>
            <a:ext cx="12191999"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6">
            <a:extLst>
              <a:ext uri="{FF2B5EF4-FFF2-40B4-BE49-F238E27FC236}">
                <a16:creationId xmlns:a16="http://schemas.microsoft.com/office/drawing/2014/main" id="{0A0D5A86-3F87-4A81-BB86-8F3A92B48B5A}"/>
              </a:ext>
            </a:extLst>
          </p:cNvPr>
          <p:cNvSpPr>
            <a:spLocks noGrp="1"/>
          </p:cNvSpPr>
          <p:nvPr>
            <p:ph type="pic" sz="quarter" idx="65" hasCustomPrompt="1"/>
          </p:nvPr>
        </p:nvSpPr>
        <p:spPr>
          <a:xfrm>
            <a:off x="5534029" y="2"/>
            <a:ext cx="6657973" cy="6857999"/>
          </a:xfrm>
          <a:custGeom>
            <a:avLst/>
            <a:gdLst>
              <a:gd name="connsiteX0" fmla="*/ 2362199 w 6657973"/>
              <a:gd name="connsiteY0" fmla="*/ 0 h 6857999"/>
              <a:gd name="connsiteX1" fmla="*/ 6657973 w 6657973"/>
              <a:gd name="connsiteY1" fmla="*/ 0 h 6857999"/>
              <a:gd name="connsiteX2" fmla="*/ 6657973 w 6657973"/>
              <a:gd name="connsiteY2" fmla="*/ 3630706 h 6857999"/>
              <a:gd name="connsiteX3" fmla="*/ 6657972 w 6657973"/>
              <a:gd name="connsiteY3" fmla="*/ 6857999 h 6857999"/>
              <a:gd name="connsiteX4" fmla="*/ 2362198 w 6657973"/>
              <a:gd name="connsiteY4" fmla="*/ 6857999 h 6857999"/>
              <a:gd name="connsiteX5" fmla="*/ 2362198 w 6657973"/>
              <a:gd name="connsiteY5" fmla="*/ 6857999 h 6857999"/>
              <a:gd name="connsiteX6" fmla="*/ 0 w 6657973"/>
              <a:gd name="connsiteY6" fmla="*/ 34385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7973" h="6857999">
                <a:moveTo>
                  <a:pt x="2362199" y="0"/>
                </a:moveTo>
                <a:lnTo>
                  <a:pt x="6657973" y="0"/>
                </a:lnTo>
                <a:lnTo>
                  <a:pt x="6657973" y="3630706"/>
                </a:lnTo>
                <a:lnTo>
                  <a:pt x="6657972" y="6857999"/>
                </a:lnTo>
                <a:lnTo>
                  <a:pt x="2362198" y="6857999"/>
                </a:lnTo>
                <a:lnTo>
                  <a:pt x="2362198" y="6857999"/>
                </a:lnTo>
                <a:lnTo>
                  <a:pt x="0" y="3438532"/>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8C8FE1D-79E2-46F2-A8B6-6C78672F327D}"/>
              </a:ext>
            </a:extLst>
          </p:cNvPr>
          <p:cNvGrpSpPr/>
          <p:nvPr userDrawn="1"/>
        </p:nvGrpSpPr>
        <p:grpSpPr>
          <a:xfrm>
            <a:off x="708173" y="1837593"/>
            <a:ext cx="5265908" cy="2893260"/>
            <a:chOff x="-548507" y="477868"/>
            <a:chExt cx="11570449" cy="6357177"/>
          </a:xfrm>
        </p:grpSpPr>
        <p:sp>
          <p:nvSpPr>
            <p:cNvPr id="3" name="Freeform: Shape 2">
              <a:extLst>
                <a:ext uri="{FF2B5EF4-FFF2-40B4-BE49-F238E27FC236}">
                  <a16:creationId xmlns:a16="http://schemas.microsoft.com/office/drawing/2014/main" id="{F18A6FBC-D138-4F68-8A66-6E140347BA7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AA9BC29C-363B-4E11-AE59-9B8AAF5C10D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D23A5DD8-C9B2-4827-81BA-376D44C2463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04A37AE-39E9-4D86-94AD-C2DF9612C22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AEC3D1B-1190-4201-B038-EDF09CD8289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76D3F652-9B66-42B3-B6EC-DAEA0D479657}"/>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D75A6EA0-151B-4595-A461-6347C38766F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68BE3A1-6A36-4CE5-A7E6-FF4ADB32DF5D}"/>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28970F8-1E52-4708-BA1F-38BF455DB26E}"/>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0881DEA5-6B95-4385-A6A3-016D173CAE6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EB77DDC-56D9-47AB-B71C-B5E868AA006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74E28E60-5E1A-43CA-A023-D7251390EE6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E865A037-79E3-43C4-A726-58CEE97F8CF0}"/>
              </a:ext>
            </a:extLst>
          </p:cNvPr>
          <p:cNvSpPr>
            <a:spLocks noGrp="1"/>
          </p:cNvSpPr>
          <p:nvPr>
            <p:ph type="pic" sz="quarter" idx="14" hasCustomPrompt="1"/>
          </p:nvPr>
        </p:nvSpPr>
        <p:spPr>
          <a:xfrm>
            <a:off x="1454331" y="1976846"/>
            <a:ext cx="3849189" cy="231648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BF0C124E-AC53-4C85-B016-94002263599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DC57578-EF98-4A57-8AF7-1C7CC48D72AC}"/>
              </a:ext>
            </a:extLst>
          </p:cNvPr>
          <p:cNvSpPr>
            <a:spLocks noGrp="1"/>
          </p:cNvSpPr>
          <p:nvPr>
            <p:ph type="pic" sz="quarter" idx="14" hasCustomPrompt="1"/>
          </p:nvPr>
        </p:nvSpPr>
        <p:spPr>
          <a:xfrm>
            <a:off x="7843736" y="0"/>
            <a:ext cx="4348264" cy="6858000"/>
          </a:xfrm>
          <a:prstGeom prst="rect">
            <a:avLst/>
          </a:prstGeom>
          <a:solidFill>
            <a:schemeClr val="bg1">
              <a:lumMod val="95000"/>
            </a:schemeClr>
          </a:solidFill>
        </p:spPr>
        <p:txBody>
          <a:bodyPr anchor="ctr"/>
          <a:lstStyle>
            <a:lvl1pPr marL="0" indent="0" algn="ctr">
              <a:buNone/>
              <a:defRPr sz="18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BF0D15-4BB1-408E-A5FC-CFF2202284A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E15ECB00-AF83-443E-9AE7-961C16032659}"/>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8BED7D0-BE93-4317-824C-6DD1CC483554}"/>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4C175114-E625-440B-9D45-C7FECD32D84F}"/>
              </a:ext>
            </a:extLst>
          </p:cNvPr>
          <p:cNvSpPr/>
          <p:nvPr userDrawn="1"/>
        </p:nvSpPr>
        <p:spPr>
          <a:xfrm>
            <a:off x="6138505" y="4931795"/>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5FF7B0E0-0A58-4E60-8B37-65D6CF8ACF1E}"/>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251486E-3E22-42E9-9265-A62EF3AE4503}"/>
              </a:ext>
            </a:extLst>
          </p:cNvPr>
          <p:cNvSpPr/>
          <p:nvPr userDrawn="1"/>
        </p:nvSpPr>
        <p:spPr>
          <a:xfrm rot="2667893" flipH="1">
            <a:off x="5406738" y="-176206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CC61999-5F04-4AB2-B1A4-94D813065695}"/>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8810" y="2744694"/>
            <a:ext cx="3734250" cy="3540766"/>
          </a:xfrm>
          <a:prstGeom prst="rect">
            <a:avLst/>
          </a:prstGeom>
        </p:spPr>
      </p:pic>
      <p:pic>
        <p:nvPicPr>
          <p:cNvPr id="10" name="Picture 9">
            <a:extLst>
              <a:ext uri="{FF2B5EF4-FFF2-40B4-BE49-F238E27FC236}">
                <a16:creationId xmlns:a16="http://schemas.microsoft.com/office/drawing/2014/main" id="{FA9635CA-BC26-4AD8-A22E-1ADC79CFE49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D92E4871-F2F2-4806-B2A4-7B4E17D49BA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385736" y="3798758"/>
            <a:ext cx="4110019" cy="3897065"/>
          </a:xfrm>
          <a:prstGeom prst="rect">
            <a:avLst/>
          </a:prstGeom>
        </p:spPr>
      </p:pic>
      <p:pic>
        <p:nvPicPr>
          <p:cNvPr id="12" name="Picture 11">
            <a:extLst>
              <a:ext uri="{FF2B5EF4-FFF2-40B4-BE49-F238E27FC236}">
                <a16:creationId xmlns:a16="http://schemas.microsoft.com/office/drawing/2014/main" id="{DA948A5E-2C17-44D0-A274-9C818DA9A24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77988820-EC8E-4E5E-B405-6369C94FB696}"/>
              </a:ext>
            </a:extLst>
          </p:cNvPr>
          <p:cNvSpPr/>
          <p:nvPr userDrawn="1"/>
        </p:nvSpPr>
        <p:spPr>
          <a:xfrm rot="2667893" flipH="1">
            <a:off x="4257628" y="-627022"/>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B34C216-B859-4332-89DD-FDAB18587912}"/>
              </a:ext>
            </a:extLst>
          </p:cNvPr>
          <p:cNvSpPr/>
          <p:nvPr userDrawn="1"/>
        </p:nvSpPr>
        <p:spPr>
          <a:xfrm rot="2667893" flipH="1">
            <a:off x="10215580" y="206593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F8C30EF-40BC-43EA-9DFB-F9D15A22EB5E}"/>
              </a:ext>
            </a:extLst>
          </p:cNvPr>
          <p:cNvSpPr/>
          <p:nvPr userDrawn="1"/>
        </p:nvSpPr>
        <p:spPr>
          <a:xfrm rot="2703270">
            <a:off x="2721962" y="791637"/>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20E1840-583E-492F-A9C7-78CB38D18A57}"/>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21B742EA-776C-4729-BC4C-D8246D495CCF}"/>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0FB9170-ED31-4166-B8AF-844A796082C3}"/>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140AEF0-AD3C-429C-8967-68D41060DDA9}"/>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E7CBDFD1-2932-4D6D-8A90-D0F5DC3C67AE}"/>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46355A-3E04-49FD-9F09-AAAB3DB0E418}"/>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ircle: Hollow 22">
            <a:extLst>
              <a:ext uri="{FF2B5EF4-FFF2-40B4-BE49-F238E27FC236}">
                <a16:creationId xmlns:a16="http://schemas.microsoft.com/office/drawing/2014/main" id="{409C4469-3F84-4E19-A632-E543A5FDD884}"/>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Circle: Hollow 23">
            <a:extLst>
              <a:ext uri="{FF2B5EF4-FFF2-40B4-BE49-F238E27FC236}">
                <a16:creationId xmlns:a16="http://schemas.microsoft.com/office/drawing/2014/main" id="{EBF49C44-3383-44DC-8036-8DC2B11ACB1A}"/>
              </a:ext>
            </a:extLst>
          </p:cNvPr>
          <p:cNvSpPr/>
          <p:nvPr userDrawn="1"/>
        </p:nvSpPr>
        <p:spPr>
          <a:xfrm>
            <a:off x="5198769" y="5662761"/>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D46346EE-F1B7-4796-AFA9-AAE048AA3364}"/>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ircle: Hollow 25">
            <a:extLst>
              <a:ext uri="{FF2B5EF4-FFF2-40B4-BE49-F238E27FC236}">
                <a16:creationId xmlns:a16="http://schemas.microsoft.com/office/drawing/2014/main" id="{73E5F236-BD77-4630-A734-050F06B94A2D}"/>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ircle: Hollow 26">
            <a:extLst>
              <a:ext uri="{FF2B5EF4-FFF2-40B4-BE49-F238E27FC236}">
                <a16:creationId xmlns:a16="http://schemas.microsoft.com/office/drawing/2014/main" id="{C89DEA56-42C4-43A8-B485-A905F2F9EF8D}"/>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ircle: Hollow 27">
            <a:extLst>
              <a:ext uri="{FF2B5EF4-FFF2-40B4-BE49-F238E27FC236}">
                <a16:creationId xmlns:a16="http://schemas.microsoft.com/office/drawing/2014/main" id="{841ACCCA-100D-4216-8EA1-A5CC63045609}"/>
              </a:ext>
            </a:extLst>
          </p:cNvPr>
          <p:cNvSpPr/>
          <p:nvPr userDrawn="1"/>
        </p:nvSpPr>
        <p:spPr>
          <a:xfrm>
            <a:off x="9342103" y="6252072"/>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Circle: Hollow 28">
            <a:extLst>
              <a:ext uri="{FF2B5EF4-FFF2-40B4-BE49-F238E27FC236}">
                <a16:creationId xmlns:a16="http://schemas.microsoft.com/office/drawing/2014/main" id="{35C224AA-96FF-425B-A723-6682BE2E1056}"/>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Freeform: Shape 29">
            <a:extLst>
              <a:ext uri="{FF2B5EF4-FFF2-40B4-BE49-F238E27FC236}">
                <a16:creationId xmlns:a16="http://schemas.microsoft.com/office/drawing/2014/main" id="{3060D8E5-FE2C-4BE4-8D5F-4E1953E01D04}"/>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5C830AA-5FA6-4CD4-AD75-FEFC4B01915A}"/>
              </a:ext>
            </a:extLst>
          </p:cNvPr>
          <p:cNvGrpSpPr/>
          <p:nvPr userDrawn="1"/>
        </p:nvGrpSpPr>
        <p:grpSpPr>
          <a:xfrm flipV="1">
            <a:off x="-1536722" y="-1474805"/>
            <a:ext cx="6967679" cy="9512191"/>
            <a:chOff x="-1484471" y="-860850"/>
            <a:chExt cx="6967679" cy="9512191"/>
          </a:xfrm>
        </p:grpSpPr>
        <p:grpSp>
          <p:nvGrpSpPr>
            <p:cNvPr id="2" name="Group 1">
              <a:extLst>
                <a:ext uri="{FF2B5EF4-FFF2-40B4-BE49-F238E27FC236}">
                  <a16:creationId xmlns:a16="http://schemas.microsoft.com/office/drawing/2014/main" id="{7CA2486D-8BCE-4F5C-8CAA-C5764F13D2C0}"/>
                </a:ext>
              </a:extLst>
            </p:cNvPr>
            <p:cNvGrpSpPr/>
            <p:nvPr userDrawn="1"/>
          </p:nvGrpSpPr>
          <p:grpSpPr>
            <a:xfrm rot="16200000">
              <a:off x="-1510142" y="1657990"/>
              <a:ext cx="7019022" cy="6967679"/>
              <a:chOff x="-1454130" y="-1334460"/>
              <a:chExt cx="7019022" cy="6967679"/>
            </a:xfrm>
          </p:grpSpPr>
          <p:sp>
            <p:nvSpPr>
              <p:cNvPr id="3" name="Oval 2">
                <a:extLst>
                  <a:ext uri="{FF2B5EF4-FFF2-40B4-BE49-F238E27FC236}">
                    <a16:creationId xmlns:a16="http://schemas.microsoft.com/office/drawing/2014/main" id="{BF71EB0B-9497-409F-8497-D05944EED268}"/>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DDDF61-AF37-4CDD-91B7-E8FD97EB7F2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58756FA6-95F9-4A5F-8874-D3AE77F87B6C}"/>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652D9175-806D-444B-843C-8D6D1A2B8B48}"/>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9EE53EEA-8096-4336-BF8C-013228CF2A7B}"/>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540C4DE-A5C4-491B-85D8-7A083DE9DB85}"/>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C197359-984C-46D0-8A51-B98CB1D4D2F3}"/>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413640F-302A-4F0D-BB79-E28A5E756CB0}"/>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1F0A2C54-CDD2-4AED-8188-711E2B556ED7}"/>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75ED3DF4-C9D6-4BB6-A2B9-E5CA4FA70BFB}"/>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6ADB9004-20CC-4775-A94C-01AF85407695}"/>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BAE17066-8B58-479D-ADC0-C0AE3E0C1818}"/>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3" name="Group 22">
              <a:extLst>
                <a:ext uri="{FF2B5EF4-FFF2-40B4-BE49-F238E27FC236}">
                  <a16:creationId xmlns:a16="http://schemas.microsoft.com/office/drawing/2014/main" id="{577B0D4A-E3C1-4B7D-8088-814C22F0A19F}"/>
                </a:ext>
              </a:extLst>
            </p:cNvPr>
            <p:cNvGrpSpPr/>
            <p:nvPr userDrawn="1"/>
          </p:nvGrpSpPr>
          <p:grpSpPr>
            <a:xfrm rot="5400000">
              <a:off x="-325146" y="-952329"/>
              <a:ext cx="3348144" cy="3531102"/>
              <a:chOff x="733347" y="4234870"/>
              <a:chExt cx="3348144" cy="3531102"/>
            </a:xfrm>
          </p:grpSpPr>
          <p:pic>
            <p:nvPicPr>
              <p:cNvPr id="16" name="Picture 15">
                <a:extLst>
                  <a:ext uri="{FF2B5EF4-FFF2-40B4-BE49-F238E27FC236}">
                    <a16:creationId xmlns:a16="http://schemas.microsoft.com/office/drawing/2014/main" id="{91FEE50B-8E3D-46B2-8EA0-62CF7EFC67D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17" name="Circle: Hollow 16">
                <a:extLst>
                  <a:ext uri="{FF2B5EF4-FFF2-40B4-BE49-F238E27FC236}">
                    <a16:creationId xmlns:a16="http://schemas.microsoft.com/office/drawing/2014/main" id="{85B9006B-48FC-4507-B2E2-05BA6E61F230}"/>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Freeform: Shape 18">
                <a:extLst>
                  <a:ext uri="{FF2B5EF4-FFF2-40B4-BE49-F238E27FC236}">
                    <a16:creationId xmlns:a16="http://schemas.microsoft.com/office/drawing/2014/main" id="{F8FD8C2B-CF95-4359-8C9B-66F6DEF41BC2}"/>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B07CB7B1-F420-416D-8B5A-CDA12EF282E8}"/>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570153-C99E-4B26-82EA-4D60EBADE70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08D842ED-2A50-490F-9D8F-5A7A0BC1BF4E}"/>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7B08A64-4846-4840-93E5-978D148692F3}"/>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58FF50F6-3501-485B-834A-405857C18273}"/>
              </a:ext>
            </a:extLst>
          </p:cNvPr>
          <p:cNvSpPr/>
          <p:nvPr userDrawn="1"/>
        </p:nvSpPr>
        <p:spPr>
          <a:xfrm>
            <a:off x="5691858" y="1899196"/>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1870317B-DB8E-4506-B700-82E6417CBE17}"/>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F0E0FC3-6240-4E8C-BFB4-767103E5D4F1}"/>
              </a:ext>
            </a:extLst>
          </p:cNvPr>
          <p:cNvSpPr/>
          <p:nvPr userDrawn="1"/>
        </p:nvSpPr>
        <p:spPr>
          <a:xfrm rot="2667893" flipH="1">
            <a:off x="5236457" y="-196119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D57DB93-D307-4B5E-A1BC-C10366E3401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68529" y="2545563"/>
            <a:ext cx="3734250" cy="3540766"/>
          </a:xfrm>
          <a:prstGeom prst="rect">
            <a:avLst/>
          </a:prstGeom>
        </p:spPr>
      </p:pic>
      <p:pic>
        <p:nvPicPr>
          <p:cNvPr id="9" name="Picture 8">
            <a:extLst>
              <a:ext uri="{FF2B5EF4-FFF2-40B4-BE49-F238E27FC236}">
                <a16:creationId xmlns:a16="http://schemas.microsoft.com/office/drawing/2014/main" id="{588DD6B6-D8E9-4A86-A72B-4017D3FD2E3C}"/>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23021" y="768919"/>
            <a:ext cx="3734250" cy="3540766"/>
          </a:xfrm>
          <a:prstGeom prst="rect">
            <a:avLst/>
          </a:prstGeom>
        </p:spPr>
      </p:pic>
      <p:pic>
        <p:nvPicPr>
          <p:cNvPr id="10" name="Picture 9">
            <a:extLst>
              <a:ext uri="{FF2B5EF4-FFF2-40B4-BE49-F238E27FC236}">
                <a16:creationId xmlns:a16="http://schemas.microsoft.com/office/drawing/2014/main" id="{90A258D4-D060-475A-80EE-B57A268FBC8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A7238F26-7F9A-4681-877F-FB59377E43BD}"/>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39089" y="766159"/>
            <a:ext cx="4110019" cy="3897065"/>
          </a:xfrm>
          <a:prstGeom prst="rect">
            <a:avLst/>
          </a:prstGeom>
        </p:spPr>
      </p:pic>
      <p:pic>
        <p:nvPicPr>
          <p:cNvPr id="12" name="Picture 11">
            <a:extLst>
              <a:ext uri="{FF2B5EF4-FFF2-40B4-BE49-F238E27FC236}">
                <a16:creationId xmlns:a16="http://schemas.microsoft.com/office/drawing/2014/main" id="{DE784A2B-59B7-41CB-999A-2503EDC5E0DE}"/>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8BEFC76D-A263-423F-A00E-0C2BD735FA57}"/>
              </a:ext>
            </a:extLst>
          </p:cNvPr>
          <p:cNvSpPr/>
          <p:nvPr userDrawn="1"/>
        </p:nvSpPr>
        <p:spPr>
          <a:xfrm rot="2667893" flipH="1">
            <a:off x="4087347" y="-82615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29CF90B-63EC-41A4-A8FB-8591169906A3}"/>
              </a:ext>
            </a:extLst>
          </p:cNvPr>
          <p:cNvSpPr/>
          <p:nvPr userDrawn="1"/>
        </p:nvSpPr>
        <p:spPr>
          <a:xfrm rot="2667893" flipH="1">
            <a:off x="10792037" y="14637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5923018-100F-48D6-9357-EF6182D4E362}"/>
              </a:ext>
            </a:extLst>
          </p:cNvPr>
          <p:cNvSpPr/>
          <p:nvPr userDrawn="1"/>
        </p:nvSpPr>
        <p:spPr>
          <a:xfrm rot="13518210" flipH="1">
            <a:off x="-709100" y="18189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AA5C63A5-A956-4975-BE57-E5D2FFC7AAD0}"/>
              </a:ext>
            </a:extLst>
          </p:cNvPr>
          <p:cNvSpPr/>
          <p:nvPr userDrawn="1"/>
        </p:nvSpPr>
        <p:spPr>
          <a:xfrm rot="2703270">
            <a:off x="2969266" y="-43109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27C8725-79DC-46D5-8046-3A2B3D182B97}"/>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10B0BBE-109E-4BED-87FC-F3E24FBE759A}"/>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899D944C-A170-4CDA-B15A-2F6BF0E17BA7}"/>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03DE633-761A-4BAB-93E2-7B600274B848}"/>
              </a:ext>
            </a:extLst>
          </p:cNvPr>
          <p:cNvSpPr/>
          <p:nvPr userDrawn="1"/>
        </p:nvSpPr>
        <p:spPr>
          <a:xfrm rot="2703270">
            <a:off x="526462" y="796957"/>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70AD3B4-CEC8-411F-9D94-877F77DAC9EE}"/>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E131EB8-39E4-41BF-98BB-7DB1D831D231}"/>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440F163-EEBD-45E2-B9CE-AC0895CEBBD7}"/>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ircle: Hollow 23">
            <a:extLst>
              <a:ext uri="{FF2B5EF4-FFF2-40B4-BE49-F238E27FC236}">
                <a16:creationId xmlns:a16="http://schemas.microsoft.com/office/drawing/2014/main" id="{6EB995D7-7622-4898-A83F-5D49216F330B}"/>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4FEC7A35-C293-4B8B-B17E-834481764110}"/>
              </a:ext>
            </a:extLst>
          </p:cNvPr>
          <p:cNvSpPr/>
          <p:nvPr userDrawn="1"/>
        </p:nvSpPr>
        <p:spPr>
          <a:xfrm>
            <a:off x="5602302" y="304846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ircle: Hollow 25">
            <a:extLst>
              <a:ext uri="{FF2B5EF4-FFF2-40B4-BE49-F238E27FC236}">
                <a16:creationId xmlns:a16="http://schemas.microsoft.com/office/drawing/2014/main" id="{733F45E4-764B-4572-8BAB-470999FA8FF9}"/>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ircle: Hollow 26">
            <a:extLst>
              <a:ext uri="{FF2B5EF4-FFF2-40B4-BE49-F238E27FC236}">
                <a16:creationId xmlns:a16="http://schemas.microsoft.com/office/drawing/2014/main" id="{3088A284-9BB9-41CF-A07D-1F6B3920F6F1}"/>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ircle: Hollow 27">
            <a:extLst>
              <a:ext uri="{FF2B5EF4-FFF2-40B4-BE49-F238E27FC236}">
                <a16:creationId xmlns:a16="http://schemas.microsoft.com/office/drawing/2014/main" id="{DC4F64F6-FD57-493C-8CE0-5EE42CB91D09}"/>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Circle: Hollow 28">
            <a:extLst>
              <a:ext uri="{FF2B5EF4-FFF2-40B4-BE49-F238E27FC236}">
                <a16:creationId xmlns:a16="http://schemas.microsoft.com/office/drawing/2014/main" id="{8D07D33E-FF6F-4B67-B6D1-2202E3A6B746}"/>
              </a:ext>
            </a:extLst>
          </p:cNvPr>
          <p:cNvSpPr/>
          <p:nvPr userDrawn="1"/>
        </p:nvSpPr>
        <p:spPr>
          <a:xfrm>
            <a:off x="9600735" y="639804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Circle: Hollow 29">
            <a:extLst>
              <a:ext uri="{FF2B5EF4-FFF2-40B4-BE49-F238E27FC236}">
                <a16:creationId xmlns:a16="http://schemas.microsoft.com/office/drawing/2014/main" id="{28A2FC17-9B72-48D6-BDA4-B1163A48A4FA}"/>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Freeform: Shape 30">
            <a:extLst>
              <a:ext uri="{FF2B5EF4-FFF2-40B4-BE49-F238E27FC236}">
                <a16:creationId xmlns:a16="http://schemas.microsoft.com/office/drawing/2014/main" id="{EA8ED3B6-D72B-47BE-B445-B08D66212043}"/>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flip="none" rotWithShape="1">
          <a:gsLst>
            <a:gs pos="0">
              <a:schemeClr val="accent1"/>
            </a:gs>
            <a:gs pos="100000">
              <a:schemeClr val="accent4"/>
            </a:gs>
          </a:gsLst>
          <a:lin ang="108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802C41-163D-4844-9D5C-7285E36EE05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27" name="Circle: Hollow 26">
            <a:extLst>
              <a:ext uri="{FF2B5EF4-FFF2-40B4-BE49-F238E27FC236}">
                <a16:creationId xmlns:a16="http://schemas.microsoft.com/office/drawing/2014/main" id="{E1194625-2A02-42BF-985E-CB02981CC3F5}"/>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Picture 1">
            <a:extLst>
              <a:ext uri="{FF2B5EF4-FFF2-40B4-BE49-F238E27FC236}">
                <a16:creationId xmlns:a16="http://schemas.microsoft.com/office/drawing/2014/main" id="{EED3AF95-7EEC-4AF2-944F-478E81710132}"/>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651073" y="3601088"/>
            <a:ext cx="4110019" cy="3897065"/>
          </a:xfrm>
          <a:prstGeom prst="rect">
            <a:avLst/>
          </a:prstGeom>
        </p:spPr>
      </p:pic>
      <p:sp>
        <p:nvSpPr>
          <p:cNvPr id="4" name="Oval 3">
            <a:extLst>
              <a:ext uri="{FF2B5EF4-FFF2-40B4-BE49-F238E27FC236}">
                <a16:creationId xmlns:a16="http://schemas.microsoft.com/office/drawing/2014/main" id="{70C67E91-BEE2-4AE6-AD49-3064788AA62C}"/>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863EDB17-8564-401D-92A1-21969EA8E8BF}"/>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6BEA3CCE-2438-4D3A-A346-5006736FBD98}"/>
              </a:ext>
            </a:extLst>
          </p:cNvPr>
          <p:cNvSpPr/>
          <p:nvPr userDrawn="1"/>
        </p:nvSpPr>
        <p:spPr>
          <a:xfrm rot="8100000" flipH="1">
            <a:off x="4799323" y="271750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9C62ABA-F31E-4507-89F4-65DB297C2F65}"/>
              </a:ext>
            </a:extLst>
          </p:cNvPr>
          <p:cNvSpPr/>
          <p:nvPr userDrawn="1"/>
        </p:nvSpPr>
        <p:spPr>
          <a:xfrm rot="2667893" flipH="1">
            <a:off x="6192724" y="-220269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A422A2-A93A-481F-86EB-95A20F5E6CF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9" name="Picture 8">
            <a:extLst>
              <a:ext uri="{FF2B5EF4-FFF2-40B4-BE49-F238E27FC236}">
                <a16:creationId xmlns:a16="http://schemas.microsoft.com/office/drawing/2014/main" id="{5C342D7D-A635-4EED-A135-5639C645499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10" name="Picture 9">
            <a:extLst>
              <a:ext uri="{FF2B5EF4-FFF2-40B4-BE49-F238E27FC236}">
                <a16:creationId xmlns:a16="http://schemas.microsoft.com/office/drawing/2014/main" id="{3F9383E9-89D4-4C93-AF22-7F09A37024D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12" name="Rectangle: Rounded Corners 11">
            <a:extLst>
              <a:ext uri="{FF2B5EF4-FFF2-40B4-BE49-F238E27FC236}">
                <a16:creationId xmlns:a16="http://schemas.microsoft.com/office/drawing/2014/main" id="{933D01D5-159B-4682-BC38-3FC87152F25C}"/>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9C8D3C-C654-4784-82A6-BC44B04649EC}"/>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314CF0-4747-405B-AB6C-2DC40EAC3061}"/>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BBB0BA9-067C-4FCC-90CE-905A4AE8970C}"/>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56A4E2F-8293-4B87-BF73-7A8FBF0E05B4}"/>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le: Hollow 21">
            <a:extLst>
              <a:ext uri="{FF2B5EF4-FFF2-40B4-BE49-F238E27FC236}">
                <a16:creationId xmlns:a16="http://schemas.microsoft.com/office/drawing/2014/main" id="{7A8CC623-0084-4053-B628-564CB9189BFB}"/>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A1EBE448-4C63-4F12-B4BF-098CFA49AF34}"/>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Rounded Corners 12">
            <a:extLst>
              <a:ext uri="{FF2B5EF4-FFF2-40B4-BE49-F238E27FC236}">
                <a16:creationId xmlns:a16="http://schemas.microsoft.com/office/drawing/2014/main" id="{07E3970A-926A-4602-B2CB-329719FA7DF3}"/>
              </a:ext>
            </a:extLst>
          </p:cNvPr>
          <p:cNvSpPr/>
          <p:nvPr userDrawn="1"/>
        </p:nvSpPr>
        <p:spPr>
          <a:xfrm rot="8067893" flipH="1">
            <a:off x="2337025" y="4690041"/>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rcle: Hollow 27">
            <a:extLst>
              <a:ext uri="{FF2B5EF4-FFF2-40B4-BE49-F238E27FC236}">
                <a16:creationId xmlns:a16="http://schemas.microsoft.com/office/drawing/2014/main" id="{787D885D-ED3C-4AAE-AF96-612EC5C03D33}"/>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Shape 28">
            <a:extLst>
              <a:ext uri="{FF2B5EF4-FFF2-40B4-BE49-F238E27FC236}">
                <a16:creationId xmlns:a16="http://schemas.microsoft.com/office/drawing/2014/main" id="{308B6F55-8BDB-4DDF-BDB0-A6025F557FBC}"/>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73BB6E6C-2E77-4E24-89ED-EDB678C30F9E}"/>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ircle: Hollow 30">
            <a:extLst>
              <a:ext uri="{FF2B5EF4-FFF2-40B4-BE49-F238E27FC236}">
                <a16:creationId xmlns:a16="http://schemas.microsoft.com/office/drawing/2014/main" id="{C295F18F-4230-4FCB-B589-C1201320C08D}"/>
              </a:ext>
            </a:extLst>
          </p:cNvPr>
          <p:cNvSpPr/>
          <p:nvPr userDrawn="1"/>
        </p:nvSpPr>
        <p:spPr>
          <a:xfrm>
            <a:off x="4099415" y="3494611"/>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ircle: Hollow 31">
            <a:extLst>
              <a:ext uri="{FF2B5EF4-FFF2-40B4-BE49-F238E27FC236}">
                <a16:creationId xmlns:a16="http://schemas.microsoft.com/office/drawing/2014/main" id="{18AA53BD-3380-4C96-9601-0B3E6BC574E0}"/>
              </a:ext>
            </a:extLst>
          </p:cNvPr>
          <p:cNvSpPr/>
          <p:nvPr userDrawn="1"/>
        </p:nvSpPr>
        <p:spPr>
          <a:xfrm>
            <a:off x="5955108" y="132266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27D0A9D-21AD-4F16-ABF6-FCEDEAC7CBC3}"/>
              </a:ext>
            </a:extLst>
          </p:cNvPr>
          <p:cNvGrpSpPr/>
          <p:nvPr userDrawn="1"/>
        </p:nvGrpSpPr>
        <p:grpSpPr>
          <a:xfrm rot="16200000">
            <a:off x="-1543328" y="1245980"/>
            <a:ext cx="7033145" cy="6967679"/>
            <a:chOff x="-1454130" y="-1334460"/>
            <a:chExt cx="7033145" cy="6967679"/>
          </a:xfrm>
        </p:grpSpPr>
        <p:sp>
          <p:nvSpPr>
            <p:cNvPr id="2" name="Oval 1">
              <a:extLst>
                <a:ext uri="{FF2B5EF4-FFF2-40B4-BE49-F238E27FC236}">
                  <a16:creationId xmlns:a16="http://schemas.microsoft.com/office/drawing/2014/main" id="{0E3802B7-A996-44D8-8E95-073D460506DD}"/>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BC23AE-96EE-4D54-A885-39974FAB7636}"/>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E79F98EE-38CF-4F42-BBFC-6D904B5931F1}"/>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8A7D8CCE-DBFD-4E90-8B56-4E1B4E65EA0B}"/>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6A60227F-0B6A-4822-B1CF-88C8ADB21FAF}"/>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2A927CA-2C69-422E-8CDD-1BB98E8110C4}"/>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1E524A3-8BEF-4311-9C5F-430DE3C1E73B}"/>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0A3251D-A12D-4E0F-8F70-DEC8DD540973}"/>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070B9DE-E2F6-4515-A0CB-D897C6A83640}"/>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F3D5F4E7-4130-4F71-A905-F23D72D75F36}"/>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6043D486-3263-4803-85C1-2F658985FF35}"/>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9258023F-0C38-4A31-9B2A-AA99C3C745C6}"/>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A0B53E0F-0B02-4B74-91E7-2B670261B8F7}"/>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99F735-1BC8-4020-A49A-4C037861EEE1}"/>
              </a:ext>
            </a:extLst>
          </p:cNvPr>
          <p:cNvSpPr/>
          <p:nvPr userDrawn="1"/>
        </p:nvSpPr>
        <p:spPr>
          <a:xfrm>
            <a:off x="0" y="0"/>
            <a:ext cx="12192000" cy="2924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5" name="Block Arc 1">
            <a:extLst>
              <a:ext uri="{FF2B5EF4-FFF2-40B4-BE49-F238E27FC236}">
                <a16:creationId xmlns:a16="http://schemas.microsoft.com/office/drawing/2014/main" id="{404008F3-9393-43B1-9EF6-BB73F9083120}"/>
              </a:ext>
            </a:extLst>
          </p:cNvPr>
          <p:cNvSpPr/>
          <p:nvPr userDrawn="1"/>
        </p:nvSpPr>
        <p:spPr>
          <a:xfrm>
            <a:off x="3582255" y="1754355"/>
            <a:ext cx="2340000" cy="2340000"/>
          </a:xfrm>
          <a:prstGeom prst="blockArc">
            <a:avLst>
              <a:gd name="adj1" fmla="val 10800000"/>
              <a:gd name="adj2" fmla="val 117763"/>
              <a:gd name="adj3" fmla="val 671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6" name="Block Arc 12">
            <a:extLst>
              <a:ext uri="{FF2B5EF4-FFF2-40B4-BE49-F238E27FC236}">
                <a16:creationId xmlns:a16="http://schemas.microsoft.com/office/drawing/2014/main" id="{B94FB787-662A-4C42-A82E-3D2990125567}"/>
              </a:ext>
            </a:extLst>
          </p:cNvPr>
          <p:cNvSpPr/>
          <p:nvPr userDrawn="1"/>
        </p:nvSpPr>
        <p:spPr>
          <a:xfrm>
            <a:off x="893211" y="1754355"/>
            <a:ext cx="2340000" cy="2340000"/>
          </a:xfrm>
          <a:prstGeom prst="blockArc">
            <a:avLst>
              <a:gd name="adj1" fmla="val 10800000"/>
              <a:gd name="adj2" fmla="val 118784"/>
              <a:gd name="adj3" fmla="val 708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7" name="Block Arc 13">
            <a:extLst>
              <a:ext uri="{FF2B5EF4-FFF2-40B4-BE49-F238E27FC236}">
                <a16:creationId xmlns:a16="http://schemas.microsoft.com/office/drawing/2014/main" id="{B3104187-2B64-4114-9216-8B72399C3FFB}"/>
              </a:ext>
            </a:extLst>
          </p:cNvPr>
          <p:cNvSpPr/>
          <p:nvPr userDrawn="1"/>
        </p:nvSpPr>
        <p:spPr>
          <a:xfrm>
            <a:off x="6271299" y="1754355"/>
            <a:ext cx="2340000" cy="2340000"/>
          </a:xfrm>
          <a:prstGeom prst="blockArc">
            <a:avLst>
              <a:gd name="adj1" fmla="val 10800000"/>
              <a:gd name="adj2" fmla="val 117763"/>
              <a:gd name="adj3" fmla="val 671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8" name="Block Arc 15">
            <a:extLst>
              <a:ext uri="{FF2B5EF4-FFF2-40B4-BE49-F238E27FC236}">
                <a16:creationId xmlns:a16="http://schemas.microsoft.com/office/drawing/2014/main" id="{5C6BA25A-D059-41A1-9E12-7E54661C901A}"/>
              </a:ext>
            </a:extLst>
          </p:cNvPr>
          <p:cNvSpPr/>
          <p:nvPr userDrawn="1"/>
        </p:nvSpPr>
        <p:spPr>
          <a:xfrm>
            <a:off x="8946522" y="1754355"/>
            <a:ext cx="2340000" cy="2340000"/>
          </a:xfrm>
          <a:prstGeom prst="blockArc">
            <a:avLst>
              <a:gd name="adj1" fmla="val 10800000"/>
              <a:gd name="adj2" fmla="val 116759"/>
              <a:gd name="adj3" fmla="val 633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9" name="Picture Placeholder 2">
            <a:extLst>
              <a:ext uri="{FF2B5EF4-FFF2-40B4-BE49-F238E27FC236}">
                <a16:creationId xmlns:a16="http://schemas.microsoft.com/office/drawing/2014/main" id="{F41AE61D-2711-4D27-9E84-9455C81DF8EA}"/>
              </a:ext>
            </a:extLst>
          </p:cNvPr>
          <p:cNvSpPr>
            <a:spLocks noGrp="1"/>
          </p:cNvSpPr>
          <p:nvPr>
            <p:ph type="pic" idx="13" hasCustomPrompt="1"/>
          </p:nvPr>
        </p:nvSpPr>
        <p:spPr>
          <a:xfrm>
            <a:off x="1073211"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FEB96CED-3A89-4E72-AD40-98DAA7DB1E8E}"/>
              </a:ext>
            </a:extLst>
          </p:cNvPr>
          <p:cNvSpPr>
            <a:spLocks noGrp="1"/>
          </p:cNvSpPr>
          <p:nvPr>
            <p:ph type="pic" idx="14" hasCustomPrompt="1"/>
          </p:nvPr>
        </p:nvSpPr>
        <p:spPr>
          <a:xfrm>
            <a:off x="3762255"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168305AF-08C9-4A39-80B8-FD3847826BFC}"/>
              </a:ext>
            </a:extLst>
          </p:cNvPr>
          <p:cNvSpPr>
            <a:spLocks noGrp="1"/>
          </p:cNvSpPr>
          <p:nvPr>
            <p:ph type="pic" idx="15" hasCustomPrompt="1"/>
          </p:nvPr>
        </p:nvSpPr>
        <p:spPr>
          <a:xfrm>
            <a:off x="6451299"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23326DD4-C5BB-4602-9562-F2390EC71C3D}"/>
              </a:ext>
            </a:extLst>
          </p:cNvPr>
          <p:cNvSpPr>
            <a:spLocks noGrp="1"/>
          </p:cNvSpPr>
          <p:nvPr>
            <p:ph type="pic" idx="16" hasCustomPrompt="1"/>
          </p:nvPr>
        </p:nvSpPr>
        <p:spPr>
          <a:xfrm>
            <a:off x="9140343"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B5A378-F106-4996-9559-AD651050100B}"/>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065FF430-A86A-408D-B4CD-0BDB219BC8FC}"/>
              </a:ext>
            </a:extLst>
          </p:cNvPr>
          <p:cNvGrpSpPr/>
          <p:nvPr userDrawn="1"/>
        </p:nvGrpSpPr>
        <p:grpSpPr>
          <a:xfrm>
            <a:off x="8766546" y="1684865"/>
            <a:ext cx="2664296" cy="4683693"/>
            <a:chOff x="445712" y="1449040"/>
            <a:chExt cx="2113018" cy="3924176"/>
          </a:xfrm>
        </p:grpSpPr>
        <p:sp>
          <p:nvSpPr>
            <p:cNvPr id="3" name="Rounded Rectangle 5">
              <a:extLst>
                <a:ext uri="{FF2B5EF4-FFF2-40B4-BE49-F238E27FC236}">
                  <a16:creationId xmlns:a16="http://schemas.microsoft.com/office/drawing/2014/main" id="{0CA6DF50-6795-474E-9081-6511A6DF797F}"/>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6">
              <a:extLst>
                <a:ext uri="{FF2B5EF4-FFF2-40B4-BE49-F238E27FC236}">
                  <a16:creationId xmlns:a16="http://schemas.microsoft.com/office/drawing/2014/main" id="{E35AE172-B3BB-4E24-B958-0CB99851C0B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7">
              <a:extLst>
                <a:ext uri="{FF2B5EF4-FFF2-40B4-BE49-F238E27FC236}">
                  <a16:creationId xmlns:a16="http://schemas.microsoft.com/office/drawing/2014/main" id="{3492788A-995F-478E-A5F5-E0A3675E5DFD}"/>
                </a:ext>
              </a:extLst>
            </p:cNvPr>
            <p:cNvGrpSpPr/>
            <p:nvPr userDrawn="1"/>
          </p:nvGrpSpPr>
          <p:grpSpPr>
            <a:xfrm>
              <a:off x="1407705" y="5045834"/>
              <a:ext cx="211967" cy="211967"/>
              <a:chOff x="1549420" y="5712364"/>
              <a:chExt cx="312583" cy="312583"/>
            </a:xfrm>
          </p:grpSpPr>
          <p:sp>
            <p:nvSpPr>
              <p:cNvPr id="6" name="Oval 8">
                <a:extLst>
                  <a:ext uri="{FF2B5EF4-FFF2-40B4-BE49-F238E27FC236}">
                    <a16:creationId xmlns:a16="http://schemas.microsoft.com/office/drawing/2014/main" id="{9A4EEAB5-7A36-43A2-9FDD-A2137FD0C0D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0">
                <a:extLst>
                  <a:ext uri="{FF2B5EF4-FFF2-40B4-BE49-F238E27FC236}">
                    <a16:creationId xmlns:a16="http://schemas.microsoft.com/office/drawing/2014/main" id="{983787F9-8E6F-4588-9DA5-35FC31554940}"/>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3E2B1047-A353-4F69-8E34-66CE0EF65D91}"/>
              </a:ext>
            </a:extLst>
          </p:cNvPr>
          <p:cNvSpPr>
            <a:spLocks noGrp="1"/>
          </p:cNvSpPr>
          <p:nvPr>
            <p:ph type="pic" idx="11" hasCustomPrompt="1"/>
          </p:nvPr>
        </p:nvSpPr>
        <p:spPr>
          <a:xfrm>
            <a:off x="8954464" y="2096435"/>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Text Placeholder 9">
            <a:extLst>
              <a:ext uri="{FF2B5EF4-FFF2-40B4-BE49-F238E27FC236}">
                <a16:creationId xmlns:a16="http://schemas.microsoft.com/office/drawing/2014/main" id="{F072E626-24D1-4140-9541-74DA99F2F33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9524CEC-148A-4867-BDC6-300D7F5E3749}"/>
              </a:ext>
            </a:extLst>
          </p:cNvPr>
          <p:cNvGrpSpPr/>
          <p:nvPr/>
        </p:nvGrpSpPr>
        <p:grpSpPr>
          <a:xfrm>
            <a:off x="3231328" y="1671564"/>
            <a:ext cx="5729344" cy="3514872"/>
            <a:chOff x="3952875" y="2284730"/>
            <a:chExt cx="4591050" cy="2816544"/>
          </a:xfrm>
        </p:grpSpPr>
        <p:sp>
          <p:nvSpPr>
            <p:cNvPr id="17" name="Rectangle 16">
              <a:extLst>
                <a:ext uri="{FF2B5EF4-FFF2-40B4-BE49-F238E27FC236}">
                  <a16:creationId xmlns:a16="http://schemas.microsoft.com/office/drawing/2014/main" id="{4CD4D0CD-9252-4CAE-B221-C578E6194D42}"/>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AA3C4-8248-42B0-B37F-518DDC060487}"/>
                </a:ext>
              </a:extLst>
            </p:cNvPr>
            <p:cNvSpPr/>
            <p:nvPr userDrawn="1"/>
          </p:nvSpPr>
          <p:spPr>
            <a:xfrm>
              <a:off x="4121436" y="2486342"/>
              <a:ext cx="4253929" cy="2413321"/>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1423473F-8DA2-4D98-B1AC-6F5ACD4DDE30}"/>
              </a:ext>
            </a:extLst>
          </p:cNvPr>
          <p:cNvSpPr txBox="1"/>
          <p:nvPr/>
        </p:nvSpPr>
        <p:spPr>
          <a:xfrm>
            <a:off x="2943957" y="3013501"/>
            <a:ext cx="6304085" cy="830997"/>
          </a:xfrm>
          <a:prstGeom prst="rect">
            <a:avLst/>
          </a:prstGeom>
          <a:noFill/>
        </p:spPr>
        <p:txBody>
          <a:bodyPr wrap="square" rtlCol="0" anchor="ctr">
            <a:spAutoFit/>
          </a:bodyPr>
          <a:lstStyle/>
          <a:p>
            <a:pPr algn="ctr"/>
            <a:r>
              <a:rPr lang="vi-VN" altLang="ko-KR" sz="4800" b="1" dirty="0">
                <a:solidFill>
                  <a:schemeClr val="bg1"/>
                </a:solidFill>
                <a:cs typeface="Arial" pitchFamily="34" charset="0"/>
              </a:rPr>
              <a:t>NHÓM 4</a:t>
            </a:r>
            <a:endParaRPr lang="en-US" altLang="ko-KR" sz="4800" b="1" dirty="0">
              <a:solidFill>
                <a:schemeClr val="bg1"/>
              </a:solidFill>
              <a:cs typeface="Arial" pitchFamily="34" charset="0"/>
            </a:endParaRPr>
          </a:p>
        </p:txBody>
      </p:sp>
    </p:spTree>
    <p:extLst>
      <p:ext uri="{BB962C8B-B14F-4D97-AF65-F5344CB8AC3E}">
        <p14:creationId xmlns:p14="http://schemas.microsoft.com/office/powerpoint/2010/main" val="37620065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AF4F7-E546-BCBD-CE8D-5B899A9D38A6}"/>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56F15945-7BC2-1904-BEEF-5761B340A9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766667" y="970306"/>
            <a:ext cx="24816352" cy="35511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040A5AA-0769-3286-B6D5-A4E1C76A9EAC}"/>
              </a:ext>
            </a:extLst>
          </p:cNvPr>
          <p:cNvSpPr txBox="1"/>
          <p:nvPr/>
        </p:nvSpPr>
        <p:spPr>
          <a:xfrm>
            <a:off x="176158" y="233680"/>
            <a:ext cx="748194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Feature Extraction ban đầu</a:t>
            </a:r>
            <a:endParaRPr lang="ko-KR" altLang="en-US" sz="4400" b="1" dirty="0">
              <a:solidFill>
                <a:srgbClr val="FF0000"/>
              </a:solidFill>
              <a:cs typeface="Arial" pitchFamily="34" charset="0"/>
            </a:endParaRPr>
          </a:p>
        </p:txBody>
      </p:sp>
      <p:sp>
        <p:nvSpPr>
          <p:cNvPr id="6" name="Rectangle 5">
            <a:extLst>
              <a:ext uri="{FF2B5EF4-FFF2-40B4-BE49-F238E27FC236}">
                <a16:creationId xmlns:a16="http://schemas.microsoft.com/office/drawing/2014/main" id="{A4F18318-D717-99C6-8806-2FA61932B4CC}"/>
              </a:ext>
            </a:extLst>
          </p:cNvPr>
          <p:cNvSpPr/>
          <p:nvPr/>
        </p:nvSpPr>
        <p:spPr>
          <a:xfrm>
            <a:off x="3313408" y="2343874"/>
            <a:ext cx="1331089" cy="665543"/>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CA4EFD1-2D96-C377-2B71-01AFB310AFEB}"/>
              </a:ext>
            </a:extLst>
          </p:cNvPr>
          <p:cNvPicPr>
            <a:picLocks noChangeAspect="1"/>
          </p:cNvPicPr>
          <p:nvPr/>
        </p:nvPicPr>
        <p:blipFill>
          <a:blip r:embed="rId3"/>
          <a:stretch>
            <a:fillRect/>
          </a:stretch>
        </p:blipFill>
        <p:spPr>
          <a:xfrm>
            <a:off x="680420" y="3756855"/>
            <a:ext cx="7838740" cy="3138619"/>
          </a:xfrm>
          <a:prstGeom prst="rect">
            <a:avLst/>
          </a:prstGeom>
        </p:spPr>
      </p:pic>
      <p:sp>
        <p:nvSpPr>
          <p:cNvPr id="5" name="Double Bracket 4">
            <a:extLst>
              <a:ext uri="{FF2B5EF4-FFF2-40B4-BE49-F238E27FC236}">
                <a16:creationId xmlns:a16="http://schemas.microsoft.com/office/drawing/2014/main" id="{DC030FB5-D43D-ADB6-7FD6-61FB90426544}"/>
              </a:ext>
            </a:extLst>
          </p:cNvPr>
          <p:cNvSpPr/>
          <p:nvPr/>
        </p:nvSpPr>
        <p:spPr>
          <a:xfrm>
            <a:off x="1115736" y="1807787"/>
            <a:ext cx="6056710" cy="1895951"/>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6779195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FF613-424B-A982-462C-AAAA7E7E4ED4}"/>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D60BB4A2-09A2-1323-3A94-A0584E261E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766667" y="970306"/>
            <a:ext cx="24816352" cy="35511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0DB289-8251-E843-7415-0E4685B76A0B}"/>
              </a:ext>
            </a:extLst>
          </p:cNvPr>
          <p:cNvSpPr txBox="1"/>
          <p:nvPr/>
        </p:nvSpPr>
        <p:spPr>
          <a:xfrm>
            <a:off x="176158" y="233680"/>
            <a:ext cx="748194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Feature Extraction ban đầu</a:t>
            </a:r>
            <a:endParaRPr lang="ko-KR" altLang="en-US" sz="4400" b="1" dirty="0">
              <a:solidFill>
                <a:srgbClr val="FF0000"/>
              </a:solidFill>
              <a:cs typeface="Arial" pitchFamily="34" charset="0"/>
            </a:endParaRPr>
          </a:p>
        </p:txBody>
      </p:sp>
      <p:sp>
        <p:nvSpPr>
          <p:cNvPr id="6" name="Flowchart: Connector 5">
            <a:extLst>
              <a:ext uri="{FF2B5EF4-FFF2-40B4-BE49-F238E27FC236}">
                <a16:creationId xmlns:a16="http://schemas.microsoft.com/office/drawing/2014/main" id="{A6821640-C9F9-26BE-E0DC-241CA749E1DC}"/>
              </a:ext>
            </a:extLst>
          </p:cNvPr>
          <p:cNvSpPr/>
          <p:nvPr/>
        </p:nvSpPr>
        <p:spPr>
          <a:xfrm>
            <a:off x="4412609" y="2114026"/>
            <a:ext cx="465590" cy="423644"/>
          </a:xfrm>
          <a:prstGeom prst="flowChartConnector">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9B68592-B89D-49D4-59AC-4CE480EA5015}"/>
              </a:ext>
            </a:extLst>
          </p:cNvPr>
          <p:cNvSpPr txBox="1"/>
          <p:nvPr/>
        </p:nvSpPr>
        <p:spPr>
          <a:xfrm>
            <a:off x="1482754" y="4009977"/>
            <a:ext cx="5946745" cy="2308324"/>
          </a:xfrm>
          <a:prstGeom prst="rect">
            <a:avLst/>
          </a:prstGeom>
          <a:noFill/>
        </p:spPr>
        <p:txBody>
          <a:bodyPr wrap="square" rtlCol="0">
            <a:spAutoFit/>
          </a:bodyPr>
          <a:lstStyle/>
          <a:p>
            <a:r>
              <a:rPr lang="vi-VN" sz="2400" b="1" dirty="0"/>
              <a:t>Batch Normalization (BN):</a:t>
            </a:r>
            <a:r>
              <a:rPr lang="vi-VN" sz="2400" dirty="0"/>
              <a:t> là một kỹ thuật chuẩn hóa dữ liệu đầu vào của mỗi layer trong mạng nơ-ron để </a:t>
            </a:r>
            <a:r>
              <a:rPr lang="vi-VN" sz="2400" b="1" dirty="0"/>
              <a:t>giảm hiện tượng nội sinh covariate shift</a:t>
            </a:r>
            <a:r>
              <a:rPr lang="vi-VN" sz="2400" dirty="0"/>
              <a:t> và giúp quá trình huấn luyện nhanh hơn, ổn định hơn.</a:t>
            </a:r>
          </a:p>
        </p:txBody>
      </p:sp>
      <p:sp>
        <p:nvSpPr>
          <p:cNvPr id="9" name="Double Bracket 8">
            <a:extLst>
              <a:ext uri="{FF2B5EF4-FFF2-40B4-BE49-F238E27FC236}">
                <a16:creationId xmlns:a16="http://schemas.microsoft.com/office/drawing/2014/main" id="{EEBE6C8E-5332-B3AE-BEF6-EFC3C4C7BF7F}"/>
              </a:ext>
            </a:extLst>
          </p:cNvPr>
          <p:cNvSpPr/>
          <p:nvPr/>
        </p:nvSpPr>
        <p:spPr>
          <a:xfrm>
            <a:off x="1115736" y="1807787"/>
            <a:ext cx="6056710" cy="1895951"/>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6330926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1CBC7-7CB0-5472-756A-3096D1344470}"/>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588003B8-0480-C059-A377-10214D76A0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766667" y="970306"/>
            <a:ext cx="24816352" cy="35511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89EB081-6399-EE5F-6044-A2C9CF856D86}"/>
              </a:ext>
            </a:extLst>
          </p:cNvPr>
          <p:cNvSpPr txBox="1"/>
          <p:nvPr/>
        </p:nvSpPr>
        <p:spPr>
          <a:xfrm>
            <a:off x="176158" y="233680"/>
            <a:ext cx="748194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Feature Extraction ban đầu</a:t>
            </a:r>
            <a:endParaRPr lang="ko-KR" altLang="en-US" sz="4400" b="1" dirty="0">
              <a:solidFill>
                <a:srgbClr val="FF0000"/>
              </a:solidFill>
              <a:cs typeface="Arial" pitchFamily="34" charset="0"/>
            </a:endParaRPr>
          </a:p>
        </p:txBody>
      </p:sp>
      <p:sp>
        <p:nvSpPr>
          <p:cNvPr id="6" name="Flowchart: Connector 5">
            <a:extLst>
              <a:ext uri="{FF2B5EF4-FFF2-40B4-BE49-F238E27FC236}">
                <a16:creationId xmlns:a16="http://schemas.microsoft.com/office/drawing/2014/main" id="{5180FF9C-8605-1DC9-3D23-D18584611094}"/>
              </a:ext>
            </a:extLst>
          </p:cNvPr>
          <p:cNvSpPr/>
          <p:nvPr/>
        </p:nvSpPr>
        <p:spPr>
          <a:xfrm>
            <a:off x="4374858" y="2873230"/>
            <a:ext cx="465590" cy="423644"/>
          </a:xfrm>
          <a:prstGeom prst="flowChartConnector">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F5AE1BAD-FEB6-6176-08AD-B9E89E0DA808}"/>
              </a:ext>
            </a:extLst>
          </p:cNvPr>
          <p:cNvGrpSpPr/>
          <p:nvPr/>
        </p:nvGrpSpPr>
        <p:grpSpPr>
          <a:xfrm>
            <a:off x="1673533" y="3713792"/>
            <a:ext cx="6677987" cy="3260514"/>
            <a:chOff x="1711355" y="4309410"/>
            <a:chExt cx="6677987" cy="3260514"/>
          </a:xfrm>
        </p:grpSpPr>
        <p:sp>
          <p:nvSpPr>
            <p:cNvPr id="8" name="TextBox 7">
              <a:extLst>
                <a:ext uri="{FF2B5EF4-FFF2-40B4-BE49-F238E27FC236}">
                  <a16:creationId xmlns:a16="http://schemas.microsoft.com/office/drawing/2014/main" id="{E8F50B32-724D-C8DD-A311-C8B97FD6C828}"/>
                </a:ext>
              </a:extLst>
            </p:cNvPr>
            <p:cNvSpPr txBox="1"/>
            <p:nvPr/>
          </p:nvSpPr>
          <p:spPr>
            <a:xfrm>
              <a:off x="1711355" y="4309410"/>
              <a:ext cx="4941116" cy="369332"/>
            </a:xfrm>
            <a:prstGeom prst="rect">
              <a:avLst/>
            </a:prstGeom>
            <a:noFill/>
          </p:spPr>
          <p:txBody>
            <a:bodyPr wrap="square" rtlCol="0">
              <a:spAutoFit/>
            </a:bodyPr>
            <a:lstStyle/>
            <a:p>
              <a:r>
                <a:rPr lang="vi-VN" b="1" dirty="0"/>
                <a:t>Hàm kích hoạt Relu</a:t>
              </a:r>
            </a:p>
          </p:txBody>
        </p:sp>
        <p:pic>
          <p:nvPicPr>
            <p:cNvPr id="4" name="Picture 3">
              <a:extLst>
                <a:ext uri="{FF2B5EF4-FFF2-40B4-BE49-F238E27FC236}">
                  <a16:creationId xmlns:a16="http://schemas.microsoft.com/office/drawing/2014/main" id="{182BECB0-0E9D-81EF-11EA-627FA660EA90}"/>
                </a:ext>
              </a:extLst>
            </p:cNvPr>
            <p:cNvPicPr>
              <a:picLocks noChangeAspect="1"/>
            </p:cNvPicPr>
            <p:nvPr/>
          </p:nvPicPr>
          <p:blipFill>
            <a:blip r:embed="rId3"/>
            <a:stretch>
              <a:fillRect/>
            </a:stretch>
          </p:blipFill>
          <p:spPr>
            <a:xfrm>
              <a:off x="1778466" y="4647963"/>
              <a:ext cx="6610876" cy="2921961"/>
            </a:xfrm>
            <a:prstGeom prst="rect">
              <a:avLst/>
            </a:prstGeom>
          </p:spPr>
        </p:pic>
      </p:grpSp>
      <p:sp>
        <p:nvSpPr>
          <p:cNvPr id="9" name="Double Bracket 8">
            <a:extLst>
              <a:ext uri="{FF2B5EF4-FFF2-40B4-BE49-F238E27FC236}">
                <a16:creationId xmlns:a16="http://schemas.microsoft.com/office/drawing/2014/main" id="{AE03753C-209E-5D2C-757F-55D4FC1A4AA0}"/>
              </a:ext>
            </a:extLst>
          </p:cNvPr>
          <p:cNvSpPr/>
          <p:nvPr/>
        </p:nvSpPr>
        <p:spPr>
          <a:xfrm>
            <a:off x="1115736" y="1807787"/>
            <a:ext cx="6056710" cy="1895951"/>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0590954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7170C-E483-E7A0-F31B-D81F55EBF359}"/>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A1A6C551-D460-FA90-5FAA-92CFF7E8FC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766667" y="970306"/>
            <a:ext cx="24816352" cy="35511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B18901-44C0-5F96-CCC5-BCBEA73F3AD9}"/>
              </a:ext>
            </a:extLst>
          </p:cNvPr>
          <p:cNvSpPr txBox="1"/>
          <p:nvPr/>
        </p:nvSpPr>
        <p:spPr>
          <a:xfrm>
            <a:off x="176158" y="233680"/>
            <a:ext cx="748194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Feature Extraction ban đầu</a:t>
            </a:r>
            <a:endParaRPr lang="ko-KR" altLang="en-US" sz="4400" b="1" dirty="0">
              <a:solidFill>
                <a:srgbClr val="FF0000"/>
              </a:solidFill>
              <a:cs typeface="Arial" pitchFamily="34" charset="0"/>
            </a:endParaRPr>
          </a:p>
        </p:txBody>
      </p:sp>
      <p:sp>
        <p:nvSpPr>
          <p:cNvPr id="6" name="Rectangle 5">
            <a:extLst>
              <a:ext uri="{FF2B5EF4-FFF2-40B4-BE49-F238E27FC236}">
                <a16:creationId xmlns:a16="http://schemas.microsoft.com/office/drawing/2014/main" id="{DE6754FD-28DA-3F25-BA99-AA65B819E71E}"/>
              </a:ext>
            </a:extLst>
          </p:cNvPr>
          <p:cNvSpPr/>
          <p:nvPr/>
        </p:nvSpPr>
        <p:spPr>
          <a:xfrm>
            <a:off x="5268286" y="2416030"/>
            <a:ext cx="1270932" cy="63336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F4C84E-A4D4-E286-21E9-B5F3A4F87C27}"/>
              </a:ext>
            </a:extLst>
          </p:cNvPr>
          <p:cNvSpPr txBox="1"/>
          <p:nvPr/>
        </p:nvSpPr>
        <p:spPr>
          <a:xfrm>
            <a:off x="651287" y="3823553"/>
            <a:ext cx="4857225" cy="2800767"/>
          </a:xfrm>
          <a:prstGeom prst="rect">
            <a:avLst/>
          </a:prstGeom>
          <a:noFill/>
        </p:spPr>
        <p:txBody>
          <a:bodyPr wrap="square" rtlCol="0">
            <a:spAutoFit/>
          </a:bodyPr>
          <a:lstStyle/>
          <a:p>
            <a:pPr>
              <a:buNone/>
            </a:pPr>
            <a:r>
              <a:rPr lang="vi-VN" sz="1600" b="1" dirty="0"/>
              <a:t>Max Pooling</a:t>
            </a:r>
            <a:r>
              <a:rPr lang="vi-VN" sz="1600" dirty="0"/>
              <a:t> là một phương pháp </a:t>
            </a:r>
            <a:r>
              <a:rPr lang="vi-VN" sz="1600" b="1" dirty="0"/>
              <a:t>giảm kích thước đầu vào</a:t>
            </a:r>
            <a:r>
              <a:rPr lang="vi-VN" sz="1600" dirty="0"/>
              <a:t> trong mạng nơ-ron tích chập (CNN):</a:t>
            </a:r>
          </a:p>
          <a:p>
            <a:pPr marL="285750" indent="-285750">
              <a:buFont typeface="Arial" panose="020B0604020202020204" pitchFamily="34" charset="0"/>
              <a:buChar char="•"/>
            </a:pPr>
            <a:r>
              <a:rPr lang="vi-VN" sz="1600" b="1" dirty="0"/>
              <a:t>Giảm số lượng tham số</a:t>
            </a:r>
            <a:r>
              <a:rPr lang="vi-VN" sz="1600" dirty="0"/>
              <a:t> và </a:t>
            </a:r>
            <a:r>
              <a:rPr lang="vi-VN" sz="1600" b="1" dirty="0"/>
              <a:t>tăng tốc độ tính toán</a:t>
            </a:r>
            <a:r>
              <a:rPr lang="vi-VN" sz="1600" dirty="0"/>
              <a:t>.</a:t>
            </a:r>
          </a:p>
          <a:p>
            <a:pPr marL="285750" indent="-285750">
              <a:buFont typeface="Arial" panose="020B0604020202020204" pitchFamily="34" charset="0"/>
              <a:buChar char="•"/>
            </a:pPr>
            <a:r>
              <a:rPr lang="vi-VN" sz="1600" b="1" dirty="0"/>
              <a:t>Làm nổi bật đặc trưng quan trọng</a:t>
            </a:r>
            <a:r>
              <a:rPr lang="vi-VN" sz="1600" dirty="0"/>
              <a:t>, giảm nhiễu.</a:t>
            </a:r>
          </a:p>
          <a:p>
            <a:pPr marL="285750" indent="-285750">
              <a:buFont typeface="Arial" panose="020B0604020202020204" pitchFamily="34" charset="0"/>
              <a:buChar char="•"/>
            </a:pPr>
            <a:r>
              <a:rPr lang="vi-VN" sz="1600" b="1" dirty="0"/>
              <a:t>Giảm overfitting</a:t>
            </a:r>
            <a:r>
              <a:rPr lang="vi-VN" sz="1600" dirty="0"/>
              <a:t> bằng cách loại bỏ thông tin dư thừa.</a:t>
            </a:r>
          </a:p>
          <a:p>
            <a:r>
              <a:rPr lang="vi-VN" sz="1600" b="1" dirty="0"/>
              <a:t>MaxPool 3×3</a:t>
            </a:r>
            <a:r>
              <a:rPr lang="vi-VN" sz="1600" dirty="0"/>
              <a:t> là một phép pooling với kích thước </a:t>
            </a:r>
            <a:r>
              <a:rPr lang="vi-VN" sz="1600" b="1" dirty="0"/>
              <a:t>3×3</a:t>
            </a:r>
            <a:r>
              <a:rPr lang="vi-VN" sz="1600" dirty="0"/>
              <a:t>, lấy giá trị lớn nhất trong từng vùng của ảnh.</a:t>
            </a:r>
          </a:p>
        </p:txBody>
      </p:sp>
      <p:sp>
        <p:nvSpPr>
          <p:cNvPr id="9" name="Double Bracket 8">
            <a:extLst>
              <a:ext uri="{FF2B5EF4-FFF2-40B4-BE49-F238E27FC236}">
                <a16:creationId xmlns:a16="http://schemas.microsoft.com/office/drawing/2014/main" id="{0357ABEF-BF54-1056-A1C7-696DB6FA1CEF}"/>
              </a:ext>
            </a:extLst>
          </p:cNvPr>
          <p:cNvSpPr/>
          <p:nvPr/>
        </p:nvSpPr>
        <p:spPr>
          <a:xfrm>
            <a:off x="1115736" y="1807787"/>
            <a:ext cx="6056710" cy="1895951"/>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 name="Picture 11">
            <a:extLst>
              <a:ext uri="{FF2B5EF4-FFF2-40B4-BE49-F238E27FC236}">
                <a16:creationId xmlns:a16="http://schemas.microsoft.com/office/drawing/2014/main" id="{7F874FD1-65C1-19E5-4C04-1087AF30B00C}"/>
              </a:ext>
            </a:extLst>
          </p:cNvPr>
          <p:cNvPicPr>
            <a:picLocks noChangeAspect="1"/>
          </p:cNvPicPr>
          <p:nvPr/>
        </p:nvPicPr>
        <p:blipFill>
          <a:blip r:embed="rId3"/>
          <a:srcRect r="10414"/>
          <a:stretch/>
        </p:blipFill>
        <p:spPr>
          <a:xfrm>
            <a:off x="5648193" y="4135120"/>
            <a:ext cx="6498007" cy="2438400"/>
          </a:xfrm>
          <a:prstGeom prst="rect">
            <a:avLst/>
          </a:prstGeom>
        </p:spPr>
      </p:pic>
    </p:spTree>
    <p:extLst>
      <p:ext uri="{BB962C8B-B14F-4D97-AF65-F5344CB8AC3E}">
        <p14:creationId xmlns:p14="http://schemas.microsoft.com/office/powerpoint/2010/main" val="84931219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DE8FE-81E8-3DE8-B785-CD75C5BA4AD1}"/>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FCAA92AB-A55A-F84A-2F99-5B60AF8985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766667" y="970306"/>
            <a:ext cx="24816352" cy="35511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6E7BE9B-6E52-57D2-D0D2-F77024B7DD36}"/>
              </a:ext>
            </a:extLst>
          </p:cNvPr>
          <p:cNvSpPr txBox="1"/>
          <p:nvPr/>
        </p:nvSpPr>
        <p:spPr>
          <a:xfrm>
            <a:off x="176158" y="233680"/>
            <a:ext cx="748194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Feature Extraction ban đầu</a:t>
            </a:r>
            <a:endParaRPr lang="ko-KR" altLang="en-US" sz="4400" b="1" dirty="0">
              <a:solidFill>
                <a:srgbClr val="FF0000"/>
              </a:solidFill>
              <a:cs typeface="Arial" pitchFamily="34" charset="0"/>
            </a:endParaRPr>
          </a:p>
        </p:txBody>
      </p:sp>
      <p:sp>
        <p:nvSpPr>
          <p:cNvPr id="6" name="Rectangle 5">
            <a:extLst>
              <a:ext uri="{FF2B5EF4-FFF2-40B4-BE49-F238E27FC236}">
                <a16:creationId xmlns:a16="http://schemas.microsoft.com/office/drawing/2014/main" id="{9CEF0391-3B5C-14E3-1D89-96FEE7373059}"/>
              </a:ext>
            </a:extLst>
          </p:cNvPr>
          <p:cNvSpPr/>
          <p:nvPr/>
        </p:nvSpPr>
        <p:spPr>
          <a:xfrm>
            <a:off x="5268286" y="2416030"/>
            <a:ext cx="1270932" cy="63336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uble Bracket 8">
            <a:extLst>
              <a:ext uri="{FF2B5EF4-FFF2-40B4-BE49-F238E27FC236}">
                <a16:creationId xmlns:a16="http://schemas.microsoft.com/office/drawing/2014/main" id="{660B75A9-23D8-2865-EBF1-0C7907EC29A0}"/>
              </a:ext>
            </a:extLst>
          </p:cNvPr>
          <p:cNvSpPr/>
          <p:nvPr/>
        </p:nvSpPr>
        <p:spPr>
          <a:xfrm>
            <a:off x="1115736" y="1807787"/>
            <a:ext cx="6056710" cy="1895951"/>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68110A95-F0C9-FDD7-1608-44F2E205B585}"/>
              </a:ext>
            </a:extLst>
          </p:cNvPr>
          <p:cNvGraphicFramePr>
            <a:graphicFrameLocks noGrp="1"/>
          </p:cNvGraphicFramePr>
          <p:nvPr>
            <p:extLst>
              <p:ext uri="{D42A27DB-BD31-4B8C-83A1-F6EECF244321}">
                <p14:modId xmlns:p14="http://schemas.microsoft.com/office/powerpoint/2010/main" val="2070752600"/>
              </p:ext>
            </p:extLst>
          </p:nvPr>
        </p:nvGraphicFramePr>
        <p:xfrm>
          <a:off x="1608357" y="3976720"/>
          <a:ext cx="3144006" cy="2698890"/>
        </p:xfrm>
        <a:graphic>
          <a:graphicData uri="http://schemas.openxmlformats.org/drawingml/2006/table">
            <a:tbl>
              <a:tblPr firstRow="1" bandRow="1">
                <a:tableStyleId>{5C22544A-7EE6-4342-B048-85BDC9FD1C3A}</a:tableStyleId>
              </a:tblPr>
              <a:tblGrid>
                <a:gridCol w="524001">
                  <a:extLst>
                    <a:ext uri="{9D8B030D-6E8A-4147-A177-3AD203B41FA5}">
                      <a16:colId xmlns:a16="http://schemas.microsoft.com/office/drawing/2014/main" val="1783717449"/>
                    </a:ext>
                  </a:extLst>
                </a:gridCol>
                <a:gridCol w="524001">
                  <a:extLst>
                    <a:ext uri="{9D8B030D-6E8A-4147-A177-3AD203B41FA5}">
                      <a16:colId xmlns:a16="http://schemas.microsoft.com/office/drawing/2014/main" val="4273544125"/>
                    </a:ext>
                  </a:extLst>
                </a:gridCol>
                <a:gridCol w="524001">
                  <a:extLst>
                    <a:ext uri="{9D8B030D-6E8A-4147-A177-3AD203B41FA5}">
                      <a16:colId xmlns:a16="http://schemas.microsoft.com/office/drawing/2014/main" val="4271647177"/>
                    </a:ext>
                  </a:extLst>
                </a:gridCol>
                <a:gridCol w="524001">
                  <a:extLst>
                    <a:ext uri="{9D8B030D-6E8A-4147-A177-3AD203B41FA5}">
                      <a16:colId xmlns:a16="http://schemas.microsoft.com/office/drawing/2014/main" val="3339189506"/>
                    </a:ext>
                  </a:extLst>
                </a:gridCol>
                <a:gridCol w="524001">
                  <a:extLst>
                    <a:ext uri="{9D8B030D-6E8A-4147-A177-3AD203B41FA5}">
                      <a16:colId xmlns:a16="http://schemas.microsoft.com/office/drawing/2014/main" val="4009179110"/>
                    </a:ext>
                  </a:extLst>
                </a:gridCol>
                <a:gridCol w="524001">
                  <a:extLst>
                    <a:ext uri="{9D8B030D-6E8A-4147-A177-3AD203B41FA5}">
                      <a16:colId xmlns:a16="http://schemas.microsoft.com/office/drawing/2014/main" val="2682204892"/>
                    </a:ext>
                  </a:extLst>
                </a:gridCol>
              </a:tblGrid>
              <a:tr h="449815">
                <a:tc>
                  <a:txBody>
                    <a:bodyPr/>
                    <a:lstStyle/>
                    <a:p>
                      <a:r>
                        <a:rPr lang="vi-VN" b="0" dirty="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vi-VN" b="0" dirty="0">
                          <a:solidFill>
                            <a:schemeClr val="tx1"/>
                          </a:solidFill>
                        </a:rPr>
                        <a:t>3</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vi-VN" b="0" dirty="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vi-VN" b="0" dirty="0">
                          <a:solidFill>
                            <a:schemeClr val="tx1"/>
                          </a:solidFill>
                        </a:rPr>
                        <a:t>4</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vi-VN" b="0" dirty="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vi-VN" b="0" dirty="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42614179"/>
                  </a:ext>
                </a:extLst>
              </a:tr>
              <a:tr h="449815">
                <a:tc>
                  <a:txBody>
                    <a:bodyPr/>
                    <a:lstStyle/>
                    <a:p>
                      <a:r>
                        <a:rPr lang="vi-VN"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vi-VN"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vi-VN" dirty="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vi-VN" dirty="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vi-VN"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vi-VN"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50278717"/>
                  </a:ext>
                </a:extLst>
              </a:tr>
              <a:tr h="449815">
                <a:tc>
                  <a:txBody>
                    <a:bodyPr/>
                    <a:lstStyle/>
                    <a:p>
                      <a:r>
                        <a:rPr lang="vi-VN" dirty="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vi-VN"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vi-VN" dirty="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vi-VN"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vi-VN"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vi-VN" dirty="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71617993"/>
                  </a:ext>
                </a:extLst>
              </a:tr>
              <a:tr h="449815">
                <a:tc>
                  <a:txBody>
                    <a:bodyPr/>
                    <a:lstStyle/>
                    <a:p>
                      <a:r>
                        <a:rPr lang="vi-VN"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vi-VN"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vi-VN" dirty="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vi-VN" dirty="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vi-VN"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vi-VN" dirty="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751666"/>
                  </a:ext>
                </a:extLst>
              </a:tr>
              <a:tr h="449815">
                <a:tc>
                  <a:txBody>
                    <a:bodyPr/>
                    <a:lstStyle/>
                    <a:p>
                      <a:r>
                        <a:rPr lang="vi-VN"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vi-VN" dirty="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vi-VN"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vi-VN"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vi-VN" dirty="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vi-VN" dirty="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2709886"/>
                  </a:ext>
                </a:extLst>
              </a:tr>
              <a:tr h="449815">
                <a:tc>
                  <a:txBody>
                    <a:bodyPr/>
                    <a:lstStyle/>
                    <a:p>
                      <a:r>
                        <a:rPr lang="vi-VN"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vi-VN"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vi-VN"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vi-VN" dirty="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vi-VN"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vi-VN"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42581"/>
                  </a:ext>
                </a:extLst>
              </a:tr>
            </a:tbl>
          </a:graphicData>
        </a:graphic>
      </p:graphicFrame>
      <p:sp>
        <p:nvSpPr>
          <p:cNvPr id="4" name="TextBox 3">
            <a:extLst>
              <a:ext uri="{FF2B5EF4-FFF2-40B4-BE49-F238E27FC236}">
                <a16:creationId xmlns:a16="http://schemas.microsoft.com/office/drawing/2014/main" id="{BB5C468D-FD73-8D5A-D26B-5A6199D8B840}"/>
              </a:ext>
            </a:extLst>
          </p:cNvPr>
          <p:cNvSpPr txBox="1"/>
          <p:nvPr/>
        </p:nvSpPr>
        <p:spPr>
          <a:xfrm>
            <a:off x="4823669" y="4987611"/>
            <a:ext cx="3187816" cy="338554"/>
          </a:xfrm>
          <a:prstGeom prst="rect">
            <a:avLst/>
          </a:prstGeom>
          <a:noFill/>
        </p:spPr>
        <p:txBody>
          <a:bodyPr wrap="square" rtlCol="0">
            <a:spAutoFit/>
          </a:bodyPr>
          <a:lstStyle/>
          <a:p>
            <a:r>
              <a:rPr lang="en-US" sz="1600" dirty="0"/>
              <a:t>Max Pooling 3×3 </a:t>
            </a:r>
            <a:r>
              <a:rPr lang="en-US" sz="1600" dirty="0" err="1"/>
              <a:t>với</a:t>
            </a:r>
            <a:r>
              <a:rPr lang="en-US" sz="1600" dirty="0"/>
              <a:t> stride = 3</a:t>
            </a:r>
          </a:p>
        </p:txBody>
      </p:sp>
    </p:spTree>
    <p:extLst>
      <p:ext uri="{BB962C8B-B14F-4D97-AF65-F5344CB8AC3E}">
        <p14:creationId xmlns:p14="http://schemas.microsoft.com/office/powerpoint/2010/main" val="212485651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FF428-1B80-532F-4081-EC51815C6A2A}"/>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1846D6CF-772E-F417-A222-877F801FEA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766667" y="970306"/>
            <a:ext cx="24816352" cy="35511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B6198A0-FF6E-746C-AD78-0FC01AB3A724}"/>
              </a:ext>
            </a:extLst>
          </p:cNvPr>
          <p:cNvSpPr txBox="1"/>
          <p:nvPr/>
        </p:nvSpPr>
        <p:spPr>
          <a:xfrm>
            <a:off x="176158" y="233680"/>
            <a:ext cx="748194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Feature Extraction ban đầu</a:t>
            </a:r>
            <a:endParaRPr lang="ko-KR" altLang="en-US" sz="4400" b="1" dirty="0">
              <a:solidFill>
                <a:srgbClr val="FF0000"/>
              </a:solidFill>
              <a:cs typeface="Arial" pitchFamily="34" charset="0"/>
            </a:endParaRPr>
          </a:p>
        </p:txBody>
      </p:sp>
      <p:sp>
        <p:nvSpPr>
          <p:cNvPr id="6" name="Rectangle 5">
            <a:extLst>
              <a:ext uri="{FF2B5EF4-FFF2-40B4-BE49-F238E27FC236}">
                <a16:creationId xmlns:a16="http://schemas.microsoft.com/office/drawing/2014/main" id="{9128E9B0-71C5-CAE1-3FC4-7FA5A152C28A}"/>
              </a:ext>
            </a:extLst>
          </p:cNvPr>
          <p:cNvSpPr/>
          <p:nvPr/>
        </p:nvSpPr>
        <p:spPr>
          <a:xfrm>
            <a:off x="5268286" y="2416030"/>
            <a:ext cx="1270932" cy="63336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uble Bracket 8">
            <a:extLst>
              <a:ext uri="{FF2B5EF4-FFF2-40B4-BE49-F238E27FC236}">
                <a16:creationId xmlns:a16="http://schemas.microsoft.com/office/drawing/2014/main" id="{9A67EA31-D372-E660-14BE-C2EF7E3FD3B4}"/>
              </a:ext>
            </a:extLst>
          </p:cNvPr>
          <p:cNvSpPr/>
          <p:nvPr/>
        </p:nvSpPr>
        <p:spPr>
          <a:xfrm>
            <a:off x="1115736" y="1807787"/>
            <a:ext cx="6056710" cy="1895951"/>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EA8A144F-469F-F4C3-C2E2-1BCF00BF64F6}"/>
              </a:ext>
            </a:extLst>
          </p:cNvPr>
          <p:cNvGraphicFramePr>
            <a:graphicFrameLocks noGrp="1"/>
          </p:cNvGraphicFramePr>
          <p:nvPr>
            <p:extLst>
              <p:ext uri="{D42A27DB-BD31-4B8C-83A1-F6EECF244321}">
                <p14:modId xmlns:p14="http://schemas.microsoft.com/office/powerpoint/2010/main" val="1966314333"/>
              </p:ext>
            </p:extLst>
          </p:nvPr>
        </p:nvGraphicFramePr>
        <p:xfrm>
          <a:off x="1608357" y="3976720"/>
          <a:ext cx="3144006" cy="2698890"/>
        </p:xfrm>
        <a:graphic>
          <a:graphicData uri="http://schemas.openxmlformats.org/drawingml/2006/table">
            <a:tbl>
              <a:tblPr firstRow="1" bandRow="1">
                <a:tableStyleId>{5C22544A-7EE6-4342-B048-85BDC9FD1C3A}</a:tableStyleId>
              </a:tblPr>
              <a:tblGrid>
                <a:gridCol w="524001">
                  <a:extLst>
                    <a:ext uri="{9D8B030D-6E8A-4147-A177-3AD203B41FA5}">
                      <a16:colId xmlns:a16="http://schemas.microsoft.com/office/drawing/2014/main" val="1783717449"/>
                    </a:ext>
                  </a:extLst>
                </a:gridCol>
                <a:gridCol w="524001">
                  <a:extLst>
                    <a:ext uri="{9D8B030D-6E8A-4147-A177-3AD203B41FA5}">
                      <a16:colId xmlns:a16="http://schemas.microsoft.com/office/drawing/2014/main" val="4273544125"/>
                    </a:ext>
                  </a:extLst>
                </a:gridCol>
                <a:gridCol w="524001">
                  <a:extLst>
                    <a:ext uri="{9D8B030D-6E8A-4147-A177-3AD203B41FA5}">
                      <a16:colId xmlns:a16="http://schemas.microsoft.com/office/drawing/2014/main" val="4271647177"/>
                    </a:ext>
                  </a:extLst>
                </a:gridCol>
                <a:gridCol w="524001">
                  <a:extLst>
                    <a:ext uri="{9D8B030D-6E8A-4147-A177-3AD203B41FA5}">
                      <a16:colId xmlns:a16="http://schemas.microsoft.com/office/drawing/2014/main" val="3339189506"/>
                    </a:ext>
                  </a:extLst>
                </a:gridCol>
                <a:gridCol w="524001">
                  <a:extLst>
                    <a:ext uri="{9D8B030D-6E8A-4147-A177-3AD203B41FA5}">
                      <a16:colId xmlns:a16="http://schemas.microsoft.com/office/drawing/2014/main" val="4009179110"/>
                    </a:ext>
                  </a:extLst>
                </a:gridCol>
                <a:gridCol w="524001">
                  <a:extLst>
                    <a:ext uri="{9D8B030D-6E8A-4147-A177-3AD203B41FA5}">
                      <a16:colId xmlns:a16="http://schemas.microsoft.com/office/drawing/2014/main" val="2682204892"/>
                    </a:ext>
                  </a:extLst>
                </a:gridCol>
              </a:tblGrid>
              <a:tr h="449815">
                <a:tc>
                  <a:txBody>
                    <a:bodyPr/>
                    <a:lstStyle/>
                    <a:p>
                      <a:pPr algn="ctr"/>
                      <a:r>
                        <a:rPr lang="vi-VN" b="0" dirty="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vi-VN" b="0" dirty="0">
                          <a:solidFill>
                            <a:schemeClr val="tx1"/>
                          </a:solidFill>
                        </a:rPr>
                        <a:t>3</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vi-VN" b="0" dirty="0">
                          <a:solidFill>
                            <a:schemeClr val="tx1"/>
                          </a:solidFill>
                        </a:rPr>
                        <a:t>2</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vi-VN" b="0" dirty="0">
                          <a:solidFill>
                            <a:schemeClr val="tx1"/>
                          </a:solidFill>
                        </a:rPr>
                        <a:t>4</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vi-VN" b="0" dirty="0">
                          <a:solidFill>
                            <a:schemeClr val="tx1"/>
                          </a:solidFill>
                        </a:rPr>
                        <a:t>2</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vi-VN" b="0" dirty="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42614179"/>
                  </a:ext>
                </a:extLst>
              </a:tr>
              <a:tr h="449815">
                <a:tc>
                  <a:txBody>
                    <a:bodyPr/>
                    <a:lstStyle/>
                    <a:p>
                      <a:pPr algn="ctr"/>
                      <a:r>
                        <a:rPr lang="vi-VN" dirty="0"/>
                        <a:t>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vi-VN" dirty="0"/>
                        <a:t>6</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vi-VN" dirty="0"/>
                        <a:t>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vi-VN" dirty="0"/>
                        <a:t>8</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vi-VN" dirty="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vi-VN" dirty="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50278717"/>
                  </a:ext>
                </a:extLst>
              </a:tr>
              <a:tr h="449815">
                <a:tc>
                  <a:txBody>
                    <a:bodyPr/>
                    <a:lstStyle/>
                    <a:p>
                      <a:pPr algn="ctr"/>
                      <a:r>
                        <a:rPr lang="vi-VN" dirty="0"/>
                        <a:t>9</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vi-VN" dirty="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vi-VN" dirty="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vi-VN" dirty="0"/>
                        <a:t>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vi-VN" dirty="0"/>
                        <a:t>6</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vi-VN" dirty="0"/>
                        <a:t>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71617993"/>
                  </a:ext>
                </a:extLst>
              </a:tr>
              <a:tr h="449815">
                <a:tc>
                  <a:txBody>
                    <a:bodyPr/>
                    <a:lstStyle/>
                    <a:p>
                      <a:pPr algn="ctr"/>
                      <a:r>
                        <a:rPr lang="vi-VN" dirty="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vi-VN" dirty="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vi-VN" dirty="0"/>
                        <a:t>9</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vi-VN" dirty="0"/>
                        <a:t>8</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vi-VN" dirty="0"/>
                        <a:t>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vi-VN" dirty="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751666"/>
                  </a:ext>
                </a:extLst>
              </a:tr>
              <a:tr h="449815">
                <a:tc>
                  <a:txBody>
                    <a:bodyPr/>
                    <a:lstStyle/>
                    <a:p>
                      <a:pPr algn="ctr"/>
                      <a:r>
                        <a:rPr lang="vi-VN" dirty="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vi-VN" dirty="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vi-VN" dirty="0"/>
                        <a:t>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vi-VN" dirty="0"/>
                        <a:t>6</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vi-VN" dirty="0"/>
                        <a:t>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vi-VN" dirty="0"/>
                        <a:t>8</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102709886"/>
                  </a:ext>
                </a:extLst>
              </a:tr>
              <a:tr h="449815">
                <a:tc>
                  <a:txBody>
                    <a:bodyPr/>
                    <a:lstStyle/>
                    <a:p>
                      <a:pPr algn="ctr"/>
                      <a:r>
                        <a:rPr lang="vi-VN" dirty="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vi-VN" dirty="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vi-VN" dirty="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vi-VN" dirty="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vi-VN" dirty="0"/>
                        <a:t>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vi-VN" dirty="0"/>
                        <a:t>6</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42581"/>
                  </a:ext>
                </a:extLst>
              </a:tr>
            </a:tbl>
          </a:graphicData>
        </a:graphic>
      </p:graphicFrame>
      <p:sp>
        <p:nvSpPr>
          <p:cNvPr id="4" name="TextBox 3">
            <a:extLst>
              <a:ext uri="{FF2B5EF4-FFF2-40B4-BE49-F238E27FC236}">
                <a16:creationId xmlns:a16="http://schemas.microsoft.com/office/drawing/2014/main" id="{40FE2305-2A4C-000A-FF96-E7C17BD5B661}"/>
              </a:ext>
            </a:extLst>
          </p:cNvPr>
          <p:cNvSpPr txBox="1"/>
          <p:nvPr/>
        </p:nvSpPr>
        <p:spPr>
          <a:xfrm>
            <a:off x="4898006" y="4987611"/>
            <a:ext cx="3187816" cy="338554"/>
          </a:xfrm>
          <a:prstGeom prst="rect">
            <a:avLst/>
          </a:prstGeom>
          <a:noFill/>
        </p:spPr>
        <p:txBody>
          <a:bodyPr wrap="square" rtlCol="0">
            <a:spAutoFit/>
          </a:bodyPr>
          <a:lstStyle/>
          <a:p>
            <a:r>
              <a:rPr lang="en-US" sz="1600" dirty="0"/>
              <a:t>Max Pooling 3×3 </a:t>
            </a:r>
            <a:r>
              <a:rPr lang="en-US" sz="1600" dirty="0" err="1"/>
              <a:t>với</a:t>
            </a:r>
            <a:r>
              <a:rPr lang="en-US" sz="1600" dirty="0"/>
              <a:t> stride = 3</a:t>
            </a:r>
          </a:p>
        </p:txBody>
      </p:sp>
      <p:graphicFrame>
        <p:nvGraphicFramePr>
          <p:cNvPr id="3" name="Table 2">
            <a:extLst>
              <a:ext uri="{FF2B5EF4-FFF2-40B4-BE49-F238E27FC236}">
                <a16:creationId xmlns:a16="http://schemas.microsoft.com/office/drawing/2014/main" id="{BBBD6B73-1920-C23A-1E14-7AF46E4CE4B7}"/>
              </a:ext>
            </a:extLst>
          </p:cNvPr>
          <p:cNvGraphicFramePr>
            <a:graphicFrameLocks noGrp="1"/>
          </p:cNvGraphicFramePr>
          <p:nvPr>
            <p:extLst>
              <p:ext uri="{D42A27DB-BD31-4B8C-83A1-F6EECF244321}">
                <p14:modId xmlns:p14="http://schemas.microsoft.com/office/powerpoint/2010/main" val="1024469984"/>
              </p:ext>
            </p:extLst>
          </p:nvPr>
        </p:nvGraphicFramePr>
        <p:xfrm>
          <a:off x="8231465" y="4646847"/>
          <a:ext cx="1197762" cy="1020082"/>
        </p:xfrm>
        <a:graphic>
          <a:graphicData uri="http://schemas.openxmlformats.org/drawingml/2006/table">
            <a:tbl>
              <a:tblPr firstRow="1" bandRow="1">
                <a:tableStyleId>{5C22544A-7EE6-4342-B048-85BDC9FD1C3A}</a:tableStyleId>
              </a:tblPr>
              <a:tblGrid>
                <a:gridCol w="598881">
                  <a:extLst>
                    <a:ext uri="{9D8B030D-6E8A-4147-A177-3AD203B41FA5}">
                      <a16:colId xmlns:a16="http://schemas.microsoft.com/office/drawing/2014/main" val="14400001"/>
                    </a:ext>
                  </a:extLst>
                </a:gridCol>
                <a:gridCol w="598881">
                  <a:extLst>
                    <a:ext uri="{9D8B030D-6E8A-4147-A177-3AD203B41FA5}">
                      <a16:colId xmlns:a16="http://schemas.microsoft.com/office/drawing/2014/main" val="3302178914"/>
                    </a:ext>
                  </a:extLst>
                </a:gridCol>
              </a:tblGrid>
              <a:tr h="510041">
                <a:tc>
                  <a:txBody>
                    <a:bodyPr/>
                    <a:lstStyle/>
                    <a:p>
                      <a:pPr algn="ctr"/>
                      <a:r>
                        <a:rPr lang="vi-VN" b="0" dirty="0">
                          <a:solidFill>
                            <a:schemeClr val="tx1"/>
                          </a:solidFill>
                        </a:rPr>
                        <a:t>9</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b="0" dirty="0">
                          <a:solidFill>
                            <a:schemeClr val="tx1"/>
                          </a:solidFill>
                        </a:rPr>
                        <a:t>8</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6424465"/>
                  </a:ext>
                </a:extLst>
              </a:tr>
              <a:tr h="510041">
                <a:tc>
                  <a:txBody>
                    <a:bodyPr/>
                    <a:lstStyle/>
                    <a:p>
                      <a:pPr algn="ctr"/>
                      <a:r>
                        <a:rPr lang="vi-VN" b="0" dirty="0">
                          <a:solidFill>
                            <a:schemeClr val="tx1"/>
                          </a:solidFill>
                        </a:rPr>
                        <a:t>9</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b="0" dirty="0">
                          <a:solidFill>
                            <a:schemeClr val="tx1"/>
                          </a:solidFill>
                        </a:rPr>
                        <a:t>8</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4071599"/>
                  </a:ext>
                </a:extLst>
              </a:tr>
            </a:tbl>
          </a:graphicData>
        </a:graphic>
      </p:graphicFrame>
    </p:spTree>
    <p:extLst>
      <p:ext uri="{BB962C8B-B14F-4D97-AF65-F5344CB8AC3E}">
        <p14:creationId xmlns:p14="http://schemas.microsoft.com/office/powerpoint/2010/main" val="426180227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34D44-3502-206A-2B0A-3AA21DA98AA7}"/>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E5751100-F574-7C53-5277-0BCDD7FA0E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3382939" y="965054"/>
            <a:ext cx="17218480" cy="24639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8474275-F954-8472-4894-A925527A5765}"/>
              </a:ext>
            </a:extLst>
          </p:cNvPr>
          <p:cNvSpPr txBox="1"/>
          <p:nvPr/>
        </p:nvSpPr>
        <p:spPr>
          <a:xfrm>
            <a:off x="176158" y="233680"/>
            <a:ext cx="418756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ResNet Blocks</a:t>
            </a:r>
            <a:endParaRPr lang="ko-KR" altLang="en-US" sz="4400" b="1" dirty="0">
              <a:solidFill>
                <a:srgbClr val="FF0000"/>
              </a:solidFill>
              <a:cs typeface="Arial" pitchFamily="34" charset="0"/>
            </a:endParaRPr>
          </a:p>
        </p:txBody>
      </p:sp>
      <p:sp>
        <p:nvSpPr>
          <p:cNvPr id="6" name="Rectangle 5">
            <a:extLst>
              <a:ext uri="{FF2B5EF4-FFF2-40B4-BE49-F238E27FC236}">
                <a16:creationId xmlns:a16="http://schemas.microsoft.com/office/drawing/2014/main" id="{6B248808-14E6-F8D4-48E3-BABB371A7BF4}"/>
              </a:ext>
            </a:extLst>
          </p:cNvPr>
          <p:cNvSpPr/>
          <p:nvPr/>
        </p:nvSpPr>
        <p:spPr>
          <a:xfrm>
            <a:off x="863600" y="1442720"/>
            <a:ext cx="2758440" cy="157988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uble Bracket 8">
            <a:extLst>
              <a:ext uri="{FF2B5EF4-FFF2-40B4-BE49-F238E27FC236}">
                <a16:creationId xmlns:a16="http://schemas.microsoft.com/office/drawing/2014/main" id="{50B30071-E5CC-F0AE-28E0-0B620894BC5D}"/>
              </a:ext>
            </a:extLst>
          </p:cNvPr>
          <p:cNvSpPr/>
          <p:nvPr/>
        </p:nvSpPr>
        <p:spPr>
          <a:xfrm>
            <a:off x="635000" y="1624856"/>
            <a:ext cx="11054079" cy="996098"/>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4A54774E-03F9-BFAD-E473-7F2E0753AD2E}"/>
              </a:ext>
            </a:extLst>
          </p:cNvPr>
          <p:cNvSpPr txBox="1"/>
          <p:nvPr/>
        </p:nvSpPr>
        <p:spPr>
          <a:xfrm>
            <a:off x="1758006" y="1000402"/>
            <a:ext cx="1477954" cy="369332"/>
          </a:xfrm>
          <a:prstGeom prst="rect">
            <a:avLst/>
          </a:prstGeom>
          <a:noFill/>
        </p:spPr>
        <p:txBody>
          <a:bodyPr wrap="square" rtlCol="0">
            <a:spAutoFit/>
          </a:bodyPr>
          <a:lstStyle/>
          <a:p>
            <a:r>
              <a:rPr lang="vi-VN" b="1" dirty="0"/>
              <a:t>Stage 1</a:t>
            </a:r>
            <a:endParaRPr lang="en-US" b="1" dirty="0"/>
          </a:p>
        </p:txBody>
      </p:sp>
      <p:grpSp>
        <p:nvGrpSpPr>
          <p:cNvPr id="19" name="Group 18">
            <a:extLst>
              <a:ext uri="{FF2B5EF4-FFF2-40B4-BE49-F238E27FC236}">
                <a16:creationId xmlns:a16="http://schemas.microsoft.com/office/drawing/2014/main" id="{22E13C4A-48BF-3025-FB4D-191E5E8E910B}"/>
              </a:ext>
            </a:extLst>
          </p:cNvPr>
          <p:cNvGrpSpPr/>
          <p:nvPr/>
        </p:nvGrpSpPr>
        <p:grpSpPr>
          <a:xfrm>
            <a:off x="568960" y="3435933"/>
            <a:ext cx="5088489" cy="2260156"/>
            <a:chOff x="568960" y="3435933"/>
            <a:chExt cx="5088489" cy="2260156"/>
          </a:xfrm>
        </p:grpSpPr>
        <p:sp>
          <p:nvSpPr>
            <p:cNvPr id="12" name="TextBox 11">
              <a:extLst>
                <a:ext uri="{FF2B5EF4-FFF2-40B4-BE49-F238E27FC236}">
                  <a16:creationId xmlns:a16="http://schemas.microsoft.com/office/drawing/2014/main" id="{D4CEA562-8E82-E504-4C65-F89C05691560}"/>
                </a:ext>
              </a:extLst>
            </p:cNvPr>
            <p:cNvSpPr txBox="1"/>
            <p:nvPr/>
          </p:nvSpPr>
          <p:spPr>
            <a:xfrm>
              <a:off x="2303943" y="3435933"/>
              <a:ext cx="878514" cy="369332"/>
            </a:xfrm>
            <a:prstGeom prst="rect">
              <a:avLst/>
            </a:prstGeom>
            <a:noFill/>
          </p:spPr>
          <p:txBody>
            <a:bodyPr wrap="square" rtlCol="0">
              <a:spAutoFit/>
            </a:bodyPr>
            <a:lstStyle/>
            <a:p>
              <a:r>
                <a:rPr lang="vi-VN" b="1"/>
                <a:t>Stage</a:t>
              </a:r>
              <a:endParaRPr lang="en-US" b="1" dirty="0"/>
            </a:p>
          </p:txBody>
        </p:sp>
        <p:pic>
          <p:nvPicPr>
            <p:cNvPr id="16" name="Picture 15">
              <a:extLst>
                <a:ext uri="{FF2B5EF4-FFF2-40B4-BE49-F238E27FC236}">
                  <a16:creationId xmlns:a16="http://schemas.microsoft.com/office/drawing/2014/main" id="{78548A3F-383C-B132-7D3F-5BE45D5ED16E}"/>
                </a:ext>
              </a:extLst>
            </p:cNvPr>
            <p:cNvPicPr>
              <a:picLocks noChangeAspect="1"/>
            </p:cNvPicPr>
            <p:nvPr/>
          </p:nvPicPr>
          <p:blipFill>
            <a:blip r:embed="rId3"/>
            <a:stretch>
              <a:fillRect/>
            </a:stretch>
          </p:blipFill>
          <p:spPr>
            <a:xfrm>
              <a:off x="568960" y="3812198"/>
              <a:ext cx="5088489" cy="1883891"/>
            </a:xfrm>
            <a:prstGeom prst="rect">
              <a:avLst/>
            </a:prstGeom>
          </p:spPr>
        </p:pic>
      </p:grpSp>
      <p:grpSp>
        <p:nvGrpSpPr>
          <p:cNvPr id="20" name="Group 19">
            <a:extLst>
              <a:ext uri="{FF2B5EF4-FFF2-40B4-BE49-F238E27FC236}">
                <a16:creationId xmlns:a16="http://schemas.microsoft.com/office/drawing/2014/main" id="{DB533327-0759-C8FD-3852-FE6A0ECDA13E}"/>
              </a:ext>
            </a:extLst>
          </p:cNvPr>
          <p:cNvGrpSpPr/>
          <p:nvPr/>
        </p:nvGrpSpPr>
        <p:grpSpPr>
          <a:xfrm>
            <a:off x="5295465" y="3442866"/>
            <a:ext cx="6848491" cy="2971321"/>
            <a:chOff x="5295465" y="3442866"/>
            <a:chExt cx="6848491" cy="2971321"/>
          </a:xfrm>
        </p:grpSpPr>
        <p:sp>
          <p:nvSpPr>
            <p:cNvPr id="5" name="TextBox 4">
              <a:extLst>
                <a:ext uri="{FF2B5EF4-FFF2-40B4-BE49-F238E27FC236}">
                  <a16:creationId xmlns:a16="http://schemas.microsoft.com/office/drawing/2014/main" id="{48FC66C6-6D8C-A128-1289-AA41F76A62CA}"/>
                </a:ext>
              </a:extLst>
            </p:cNvPr>
            <p:cNvSpPr txBox="1"/>
            <p:nvPr/>
          </p:nvSpPr>
          <p:spPr>
            <a:xfrm>
              <a:off x="7645726" y="3442866"/>
              <a:ext cx="2407594" cy="369332"/>
            </a:xfrm>
            <a:prstGeom prst="rect">
              <a:avLst/>
            </a:prstGeom>
            <a:noFill/>
          </p:spPr>
          <p:txBody>
            <a:bodyPr wrap="square" rtlCol="0">
              <a:spAutoFit/>
            </a:bodyPr>
            <a:lstStyle/>
            <a:p>
              <a:r>
                <a:rPr lang="en-US" b="1" dirty="0"/>
                <a:t>Bottleneck Block</a:t>
              </a:r>
            </a:p>
          </p:txBody>
        </p:sp>
        <p:pic>
          <p:nvPicPr>
            <p:cNvPr id="18" name="Picture 17">
              <a:extLst>
                <a:ext uri="{FF2B5EF4-FFF2-40B4-BE49-F238E27FC236}">
                  <a16:creationId xmlns:a16="http://schemas.microsoft.com/office/drawing/2014/main" id="{F98FFB14-3520-88ED-8ED0-66703AC2BAE1}"/>
                </a:ext>
              </a:extLst>
            </p:cNvPr>
            <p:cNvPicPr>
              <a:picLocks noChangeAspect="1"/>
            </p:cNvPicPr>
            <p:nvPr/>
          </p:nvPicPr>
          <p:blipFill>
            <a:blip r:embed="rId4"/>
            <a:stretch>
              <a:fillRect/>
            </a:stretch>
          </p:blipFill>
          <p:spPr>
            <a:xfrm>
              <a:off x="5295465" y="3819131"/>
              <a:ext cx="6848491" cy="2595056"/>
            </a:xfrm>
            <a:prstGeom prst="rect">
              <a:avLst/>
            </a:prstGeom>
          </p:spPr>
        </p:pic>
      </p:grpSp>
    </p:spTree>
    <p:extLst>
      <p:ext uri="{BB962C8B-B14F-4D97-AF65-F5344CB8AC3E}">
        <p14:creationId xmlns:p14="http://schemas.microsoft.com/office/powerpoint/2010/main" val="8341146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C3723-D691-4E46-58AC-78C473503DE0}"/>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F734B9A6-CCD8-4170-B610-A5D69A4607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3382939" y="965054"/>
            <a:ext cx="17218480" cy="24639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6798893-955B-AF32-00CF-80AA8B04A2FD}"/>
              </a:ext>
            </a:extLst>
          </p:cNvPr>
          <p:cNvSpPr txBox="1"/>
          <p:nvPr/>
        </p:nvSpPr>
        <p:spPr>
          <a:xfrm>
            <a:off x="176158" y="233680"/>
            <a:ext cx="418756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ResNet Blocks</a:t>
            </a:r>
            <a:endParaRPr lang="ko-KR" altLang="en-US" sz="4400" b="1" dirty="0">
              <a:solidFill>
                <a:srgbClr val="FF0000"/>
              </a:solidFill>
              <a:cs typeface="Arial" pitchFamily="34" charset="0"/>
            </a:endParaRPr>
          </a:p>
        </p:txBody>
      </p:sp>
      <p:sp>
        <p:nvSpPr>
          <p:cNvPr id="6" name="Rectangle 5">
            <a:extLst>
              <a:ext uri="{FF2B5EF4-FFF2-40B4-BE49-F238E27FC236}">
                <a16:creationId xmlns:a16="http://schemas.microsoft.com/office/drawing/2014/main" id="{D5E3EFF8-DA62-592A-31B1-200FBA90D704}"/>
              </a:ext>
            </a:extLst>
          </p:cNvPr>
          <p:cNvSpPr/>
          <p:nvPr/>
        </p:nvSpPr>
        <p:spPr>
          <a:xfrm>
            <a:off x="1067126" y="1987586"/>
            <a:ext cx="863274" cy="394934"/>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uble Bracket 8">
            <a:extLst>
              <a:ext uri="{FF2B5EF4-FFF2-40B4-BE49-F238E27FC236}">
                <a16:creationId xmlns:a16="http://schemas.microsoft.com/office/drawing/2014/main" id="{56AC7644-2B64-0245-0CF5-BC320D1D5762}"/>
              </a:ext>
            </a:extLst>
          </p:cNvPr>
          <p:cNvSpPr/>
          <p:nvPr/>
        </p:nvSpPr>
        <p:spPr>
          <a:xfrm>
            <a:off x="635000" y="1624856"/>
            <a:ext cx="11054079" cy="996098"/>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50" name="Picture 2">
            <a:extLst>
              <a:ext uri="{FF2B5EF4-FFF2-40B4-BE49-F238E27FC236}">
                <a16:creationId xmlns:a16="http://schemas.microsoft.com/office/drawing/2014/main" id="{4A99407E-782B-F613-1FA5-AF8D3222F1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25" t="48835" r="56209" b="5451"/>
          <a:stretch/>
        </p:blipFill>
        <p:spPr bwMode="auto">
          <a:xfrm>
            <a:off x="0" y="3484880"/>
            <a:ext cx="6360160" cy="22091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54465C0-92F1-986C-3805-5A3E7C83F2A5}"/>
              </a:ext>
            </a:extLst>
          </p:cNvPr>
          <p:cNvPicPr>
            <a:picLocks noChangeAspect="1"/>
          </p:cNvPicPr>
          <p:nvPr/>
        </p:nvPicPr>
        <p:blipFill>
          <a:blip r:embed="rId3"/>
          <a:stretch>
            <a:fillRect/>
          </a:stretch>
        </p:blipFill>
        <p:spPr>
          <a:xfrm>
            <a:off x="6360160" y="3639158"/>
            <a:ext cx="5748929" cy="1900614"/>
          </a:xfrm>
          <a:prstGeom prst="rect">
            <a:avLst/>
          </a:prstGeom>
        </p:spPr>
      </p:pic>
      <p:sp>
        <p:nvSpPr>
          <p:cNvPr id="5" name="Rectangle 4">
            <a:extLst>
              <a:ext uri="{FF2B5EF4-FFF2-40B4-BE49-F238E27FC236}">
                <a16:creationId xmlns:a16="http://schemas.microsoft.com/office/drawing/2014/main" id="{7E2A2D47-5E04-60B9-88EE-58BB23453A13}"/>
              </a:ext>
            </a:extLst>
          </p:cNvPr>
          <p:cNvSpPr/>
          <p:nvPr/>
        </p:nvSpPr>
        <p:spPr>
          <a:xfrm>
            <a:off x="1112520" y="3733800"/>
            <a:ext cx="1163320" cy="72644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044368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B1B81-92AB-BAEE-94F9-6DDC25088026}"/>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222D1F25-727D-F513-79DD-8F916C056F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3382939" y="965054"/>
            <a:ext cx="17218480" cy="24639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D158C0-82ED-F099-D4CA-3B4870EE72EB}"/>
              </a:ext>
            </a:extLst>
          </p:cNvPr>
          <p:cNvSpPr txBox="1"/>
          <p:nvPr/>
        </p:nvSpPr>
        <p:spPr>
          <a:xfrm>
            <a:off x="176158" y="233680"/>
            <a:ext cx="418756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ResNet Blocks</a:t>
            </a:r>
            <a:endParaRPr lang="ko-KR" altLang="en-US" sz="4400" b="1" dirty="0">
              <a:solidFill>
                <a:srgbClr val="FF0000"/>
              </a:solidFill>
              <a:cs typeface="Arial" pitchFamily="34" charset="0"/>
            </a:endParaRPr>
          </a:p>
        </p:txBody>
      </p:sp>
      <p:sp>
        <p:nvSpPr>
          <p:cNvPr id="6" name="Rectangle 5">
            <a:extLst>
              <a:ext uri="{FF2B5EF4-FFF2-40B4-BE49-F238E27FC236}">
                <a16:creationId xmlns:a16="http://schemas.microsoft.com/office/drawing/2014/main" id="{733102DB-C9E4-90B6-0519-A5FB870D7283}"/>
              </a:ext>
            </a:extLst>
          </p:cNvPr>
          <p:cNvSpPr/>
          <p:nvPr/>
        </p:nvSpPr>
        <p:spPr>
          <a:xfrm>
            <a:off x="1067126" y="1987586"/>
            <a:ext cx="863274" cy="394934"/>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uble Bracket 8">
            <a:extLst>
              <a:ext uri="{FF2B5EF4-FFF2-40B4-BE49-F238E27FC236}">
                <a16:creationId xmlns:a16="http://schemas.microsoft.com/office/drawing/2014/main" id="{2FC5C27F-FBDB-8271-45E6-E5C6B9217C52}"/>
              </a:ext>
            </a:extLst>
          </p:cNvPr>
          <p:cNvSpPr/>
          <p:nvPr/>
        </p:nvSpPr>
        <p:spPr>
          <a:xfrm>
            <a:off x="635000" y="1624856"/>
            <a:ext cx="11054079" cy="996098"/>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50" name="Picture 2">
            <a:extLst>
              <a:ext uri="{FF2B5EF4-FFF2-40B4-BE49-F238E27FC236}">
                <a16:creationId xmlns:a16="http://schemas.microsoft.com/office/drawing/2014/main" id="{194C6F02-C8A4-F5F1-F3B8-6561113309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25" t="48835" r="56209" b="5451"/>
          <a:stretch/>
        </p:blipFill>
        <p:spPr bwMode="auto">
          <a:xfrm>
            <a:off x="0" y="3484880"/>
            <a:ext cx="6360160" cy="22091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8303198-BFCE-473B-9C7C-7FD40A6A9B9B}"/>
              </a:ext>
            </a:extLst>
          </p:cNvPr>
          <p:cNvSpPr/>
          <p:nvPr/>
        </p:nvSpPr>
        <p:spPr>
          <a:xfrm>
            <a:off x="2357120" y="3725582"/>
            <a:ext cx="1163320" cy="72644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EB23E84-3555-89A1-239E-83E87F8095D2}"/>
              </a:ext>
            </a:extLst>
          </p:cNvPr>
          <p:cNvPicPr>
            <a:picLocks noChangeAspect="1"/>
          </p:cNvPicPr>
          <p:nvPr/>
        </p:nvPicPr>
        <p:blipFill>
          <a:blip r:embed="rId3"/>
          <a:stretch>
            <a:fillRect/>
          </a:stretch>
        </p:blipFill>
        <p:spPr>
          <a:xfrm>
            <a:off x="6241551" y="3640730"/>
            <a:ext cx="5650729" cy="2515011"/>
          </a:xfrm>
          <a:prstGeom prst="rect">
            <a:avLst/>
          </a:prstGeom>
        </p:spPr>
      </p:pic>
    </p:spTree>
    <p:extLst>
      <p:ext uri="{BB962C8B-B14F-4D97-AF65-F5344CB8AC3E}">
        <p14:creationId xmlns:p14="http://schemas.microsoft.com/office/powerpoint/2010/main" val="15454165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EF83C-1E45-8B60-1F52-18014AE66951}"/>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30F2C88A-1D10-0D73-5DFE-939BF6DF6A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3382939" y="965054"/>
            <a:ext cx="17218480" cy="24639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36D8749-A83E-8B65-80AC-FF46B59AFE47}"/>
              </a:ext>
            </a:extLst>
          </p:cNvPr>
          <p:cNvSpPr txBox="1"/>
          <p:nvPr/>
        </p:nvSpPr>
        <p:spPr>
          <a:xfrm>
            <a:off x="176158" y="233680"/>
            <a:ext cx="418756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ResNet Blocks</a:t>
            </a:r>
            <a:endParaRPr lang="ko-KR" altLang="en-US" sz="4400" b="1" dirty="0">
              <a:solidFill>
                <a:srgbClr val="FF0000"/>
              </a:solidFill>
              <a:cs typeface="Arial" pitchFamily="34" charset="0"/>
            </a:endParaRPr>
          </a:p>
        </p:txBody>
      </p:sp>
      <p:sp>
        <p:nvSpPr>
          <p:cNvPr id="6" name="Rectangle 5">
            <a:extLst>
              <a:ext uri="{FF2B5EF4-FFF2-40B4-BE49-F238E27FC236}">
                <a16:creationId xmlns:a16="http://schemas.microsoft.com/office/drawing/2014/main" id="{93D1854C-C2DB-2A87-F03C-29892D71663A}"/>
              </a:ext>
            </a:extLst>
          </p:cNvPr>
          <p:cNvSpPr/>
          <p:nvPr/>
        </p:nvSpPr>
        <p:spPr>
          <a:xfrm>
            <a:off x="1067126" y="1987586"/>
            <a:ext cx="863274" cy="394934"/>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uble Bracket 8">
            <a:extLst>
              <a:ext uri="{FF2B5EF4-FFF2-40B4-BE49-F238E27FC236}">
                <a16:creationId xmlns:a16="http://schemas.microsoft.com/office/drawing/2014/main" id="{23746989-772A-AC45-6BA4-24F16BA77B4B}"/>
              </a:ext>
            </a:extLst>
          </p:cNvPr>
          <p:cNvSpPr/>
          <p:nvPr/>
        </p:nvSpPr>
        <p:spPr>
          <a:xfrm>
            <a:off x="635000" y="1624856"/>
            <a:ext cx="11054079" cy="996098"/>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50" name="Picture 2">
            <a:extLst>
              <a:ext uri="{FF2B5EF4-FFF2-40B4-BE49-F238E27FC236}">
                <a16:creationId xmlns:a16="http://schemas.microsoft.com/office/drawing/2014/main" id="{0EE542A3-673A-DF18-19FB-22206A92C0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25" t="48835" r="56209" b="5451"/>
          <a:stretch/>
        </p:blipFill>
        <p:spPr bwMode="auto">
          <a:xfrm>
            <a:off x="0" y="3484880"/>
            <a:ext cx="6360160" cy="22091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39856E6-3CC2-023D-4091-EA284ADE1CDD}"/>
              </a:ext>
            </a:extLst>
          </p:cNvPr>
          <p:cNvSpPr/>
          <p:nvPr/>
        </p:nvSpPr>
        <p:spPr>
          <a:xfrm>
            <a:off x="3525520" y="3725582"/>
            <a:ext cx="1163320" cy="72644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84B0A64-F194-41EB-59DD-B20EA3EB1A41}"/>
              </a:ext>
            </a:extLst>
          </p:cNvPr>
          <p:cNvPicPr>
            <a:picLocks noChangeAspect="1"/>
          </p:cNvPicPr>
          <p:nvPr/>
        </p:nvPicPr>
        <p:blipFill>
          <a:blip r:embed="rId3"/>
          <a:stretch>
            <a:fillRect/>
          </a:stretch>
        </p:blipFill>
        <p:spPr>
          <a:xfrm>
            <a:off x="6217080" y="3530600"/>
            <a:ext cx="5872285" cy="1742173"/>
          </a:xfrm>
          <a:prstGeom prst="rect">
            <a:avLst/>
          </a:prstGeom>
        </p:spPr>
      </p:pic>
    </p:spTree>
    <p:extLst>
      <p:ext uri="{BB962C8B-B14F-4D97-AF65-F5344CB8AC3E}">
        <p14:creationId xmlns:p14="http://schemas.microsoft.com/office/powerpoint/2010/main" val="262725494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314D1-E2BE-46AD-0986-D0DC33BA4D4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465327B-F464-412E-EF39-BF5906E80FCA}"/>
              </a:ext>
            </a:extLst>
          </p:cNvPr>
          <p:cNvSpPr txBox="1"/>
          <p:nvPr/>
        </p:nvSpPr>
        <p:spPr>
          <a:xfrm>
            <a:off x="3797608" y="90446"/>
            <a:ext cx="3597062" cy="923330"/>
          </a:xfrm>
          <a:prstGeom prst="rect">
            <a:avLst/>
          </a:prstGeom>
          <a:noFill/>
        </p:spPr>
        <p:txBody>
          <a:bodyPr wrap="square" rtlCol="0" anchor="ctr">
            <a:spAutoFit/>
          </a:bodyPr>
          <a:lstStyle/>
          <a:p>
            <a:pPr algn="r"/>
            <a:r>
              <a:rPr lang="vi-VN" altLang="ko-KR" sz="5400" dirty="0">
                <a:solidFill>
                  <a:schemeClr val="bg1"/>
                </a:solidFill>
                <a:cs typeface="Arial" pitchFamily="34" charset="0"/>
              </a:rPr>
              <a:t>Thành viên</a:t>
            </a:r>
            <a:endParaRPr lang="ko-KR" altLang="en-US" sz="5400" dirty="0">
              <a:solidFill>
                <a:schemeClr val="bg1"/>
              </a:solidFill>
              <a:cs typeface="Arial" pitchFamily="34" charset="0"/>
            </a:endParaRPr>
          </a:p>
        </p:txBody>
      </p:sp>
      <p:sp>
        <p:nvSpPr>
          <p:cNvPr id="5" name="Rectangle 4">
            <a:extLst>
              <a:ext uri="{FF2B5EF4-FFF2-40B4-BE49-F238E27FC236}">
                <a16:creationId xmlns:a16="http://schemas.microsoft.com/office/drawing/2014/main" id="{B72C1914-11D7-84E6-0C97-604E341C3A2F}"/>
              </a:ext>
            </a:extLst>
          </p:cNvPr>
          <p:cNvSpPr/>
          <p:nvPr/>
        </p:nvSpPr>
        <p:spPr>
          <a:xfrm>
            <a:off x="319052" y="1322784"/>
            <a:ext cx="11553896" cy="5264965"/>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680D41E3-5F2A-0D3A-20D1-D8FA58A8ACFA}"/>
              </a:ext>
            </a:extLst>
          </p:cNvPr>
          <p:cNvGrpSpPr/>
          <p:nvPr/>
        </p:nvGrpSpPr>
        <p:grpSpPr>
          <a:xfrm>
            <a:off x="868899" y="1908743"/>
            <a:ext cx="3305771" cy="1347727"/>
            <a:chOff x="3655096" y="2203962"/>
            <a:chExt cx="3479384" cy="1225038"/>
          </a:xfrm>
        </p:grpSpPr>
        <p:sp>
          <p:nvSpPr>
            <p:cNvPr id="30" name="Text Placeholder 17">
              <a:extLst>
                <a:ext uri="{FF2B5EF4-FFF2-40B4-BE49-F238E27FC236}">
                  <a16:creationId xmlns:a16="http://schemas.microsoft.com/office/drawing/2014/main" id="{B70D53A6-AB54-D495-32C1-B675DA0F3136}"/>
                </a:ext>
              </a:extLst>
            </p:cNvPr>
            <p:cNvSpPr txBox="1">
              <a:spLocks/>
            </p:cNvSpPr>
            <p:nvPr/>
          </p:nvSpPr>
          <p:spPr>
            <a:xfrm>
              <a:off x="3655096" y="3118362"/>
              <a:ext cx="3479384" cy="31063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2001224551 - </a:t>
              </a:r>
              <a:r>
                <a:rPr lang="vi-VN" sz="1400" b="1" dirty="0">
                  <a:solidFill>
                    <a:schemeClr val="bg1"/>
                  </a:solidFill>
                  <a:cs typeface="Arial" pitchFamily="34" charset="0"/>
                </a:rPr>
                <a:t>Phạm Minh Tuấn</a:t>
              </a:r>
              <a:endParaRPr lang="en-US" sz="1400" b="1" dirty="0">
                <a:solidFill>
                  <a:schemeClr val="bg1"/>
                </a:solidFill>
                <a:cs typeface="Arial" pitchFamily="34" charset="0"/>
              </a:endParaRPr>
            </a:p>
          </p:txBody>
        </p:sp>
        <p:pic>
          <p:nvPicPr>
            <p:cNvPr id="40" name="Graphic 39" descr="Male profile with solid fill">
              <a:extLst>
                <a:ext uri="{FF2B5EF4-FFF2-40B4-BE49-F238E27FC236}">
                  <a16:creationId xmlns:a16="http://schemas.microsoft.com/office/drawing/2014/main" id="{BE8D8CF5-4E11-7391-24E4-5AB923DE5B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9156" y="2203962"/>
              <a:ext cx="914400" cy="914400"/>
            </a:xfrm>
            <a:prstGeom prst="rect">
              <a:avLst/>
            </a:prstGeom>
          </p:spPr>
        </p:pic>
      </p:grpSp>
      <p:grpSp>
        <p:nvGrpSpPr>
          <p:cNvPr id="2" name="Group 1">
            <a:extLst>
              <a:ext uri="{FF2B5EF4-FFF2-40B4-BE49-F238E27FC236}">
                <a16:creationId xmlns:a16="http://schemas.microsoft.com/office/drawing/2014/main" id="{98A5A19D-37C0-A057-E94C-818137844745}"/>
              </a:ext>
            </a:extLst>
          </p:cNvPr>
          <p:cNvGrpSpPr/>
          <p:nvPr/>
        </p:nvGrpSpPr>
        <p:grpSpPr>
          <a:xfrm>
            <a:off x="4631646" y="1908743"/>
            <a:ext cx="2928708" cy="1347727"/>
            <a:chOff x="3655097" y="2203962"/>
            <a:chExt cx="3082518" cy="1225038"/>
          </a:xfrm>
        </p:grpSpPr>
        <p:sp>
          <p:nvSpPr>
            <p:cNvPr id="3" name="Text Placeholder 17">
              <a:extLst>
                <a:ext uri="{FF2B5EF4-FFF2-40B4-BE49-F238E27FC236}">
                  <a16:creationId xmlns:a16="http://schemas.microsoft.com/office/drawing/2014/main" id="{C797C9A2-2351-5D2C-B1CF-8C609912CFC8}"/>
                </a:ext>
              </a:extLst>
            </p:cNvPr>
            <p:cNvSpPr txBox="1">
              <a:spLocks/>
            </p:cNvSpPr>
            <p:nvPr/>
          </p:nvSpPr>
          <p:spPr>
            <a:xfrm>
              <a:off x="3655097" y="3118362"/>
              <a:ext cx="3082518" cy="31063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2001224717 – </a:t>
              </a:r>
              <a:r>
                <a:rPr lang="vi-VN" sz="1400" b="1" dirty="0">
                  <a:solidFill>
                    <a:schemeClr val="bg1"/>
                  </a:solidFill>
                  <a:cs typeface="Arial" pitchFamily="34" charset="0"/>
                </a:rPr>
                <a:t>Lê Văn Thành</a:t>
              </a:r>
              <a:endParaRPr lang="en-US" sz="1400" b="1" dirty="0">
                <a:solidFill>
                  <a:schemeClr val="bg1"/>
                </a:solidFill>
                <a:cs typeface="Arial" pitchFamily="34" charset="0"/>
              </a:endParaRPr>
            </a:p>
          </p:txBody>
        </p:sp>
        <p:pic>
          <p:nvPicPr>
            <p:cNvPr id="6" name="Graphic 5" descr="Male profile with solid fill">
              <a:extLst>
                <a:ext uri="{FF2B5EF4-FFF2-40B4-BE49-F238E27FC236}">
                  <a16:creationId xmlns:a16="http://schemas.microsoft.com/office/drawing/2014/main" id="{4BF58C1B-58DA-92AE-6C3A-40D9AE4739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9156" y="2203962"/>
              <a:ext cx="914400" cy="914400"/>
            </a:xfrm>
            <a:prstGeom prst="rect">
              <a:avLst/>
            </a:prstGeom>
          </p:spPr>
        </p:pic>
      </p:grpSp>
      <p:grpSp>
        <p:nvGrpSpPr>
          <p:cNvPr id="7" name="Group 6">
            <a:extLst>
              <a:ext uri="{FF2B5EF4-FFF2-40B4-BE49-F238E27FC236}">
                <a16:creationId xmlns:a16="http://schemas.microsoft.com/office/drawing/2014/main" id="{3C3D56EE-6917-9A05-AD9C-A2D036509197}"/>
              </a:ext>
            </a:extLst>
          </p:cNvPr>
          <p:cNvGrpSpPr/>
          <p:nvPr/>
        </p:nvGrpSpPr>
        <p:grpSpPr>
          <a:xfrm>
            <a:off x="8394392" y="1908743"/>
            <a:ext cx="2928708" cy="1347727"/>
            <a:chOff x="3655097" y="2203962"/>
            <a:chExt cx="3082518" cy="1225038"/>
          </a:xfrm>
        </p:grpSpPr>
        <p:sp>
          <p:nvSpPr>
            <p:cNvPr id="8" name="Text Placeholder 17">
              <a:extLst>
                <a:ext uri="{FF2B5EF4-FFF2-40B4-BE49-F238E27FC236}">
                  <a16:creationId xmlns:a16="http://schemas.microsoft.com/office/drawing/2014/main" id="{16C150CF-0334-41A7-6ACB-31C97D7FA968}"/>
                </a:ext>
              </a:extLst>
            </p:cNvPr>
            <p:cNvSpPr txBox="1">
              <a:spLocks/>
            </p:cNvSpPr>
            <p:nvPr/>
          </p:nvSpPr>
          <p:spPr>
            <a:xfrm>
              <a:off x="3655097" y="3118362"/>
              <a:ext cx="3082518" cy="31063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2001223660 – </a:t>
              </a:r>
              <a:r>
                <a:rPr lang="vi-VN" sz="1400" b="1" dirty="0">
                  <a:solidFill>
                    <a:schemeClr val="bg1"/>
                  </a:solidFill>
                  <a:cs typeface="Arial" pitchFamily="34" charset="0"/>
                </a:rPr>
                <a:t>Hà Huy Phong</a:t>
              </a:r>
              <a:endParaRPr lang="en-US" sz="1400" b="1" dirty="0">
                <a:solidFill>
                  <a:schemeClr val="bg1"/>
                </a:solidFill>
                <a:cs typeface="Arial" pitchFamily="34" charset="0"/>
              </a:endParaRPr>
            </a:p>
          </p:txBody>
        </p:sp>
        <p:pic>
          <p:nvPicPr>
            <p:cNvPr id="9" name="Graphic 8" descr="Male profile with solid fill">
              <a:extLst>
                <a:ext uri="{FF2B5EF4-FFF2-40B4-BE49-F238E27FC236}">
                  <a16:creationId xmlns:a16="http://schemas.microsoft.com/office/drawing/2014/main" id="{B3321628-E502-5889-7EE8-1A8E8E24EB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9156" y="2203962"/>
              <a:ext cx="914400" cy="914400"/>
            </a:xfrm>
            <a:prstGeom prst="rect">
              <a:avLst/>
            </a:prstGeom>
          </p:spPr>
        </p:pic>
      </p:grpSp>
      <p:grpSp>
        <p:nvGrpSpPr>
          <p:cNvPr id="10" name="Group 9">
            <a:extLst>
              <a:ext uri="{FF2B5EF4-FFF2-40B4-BE49-F238E27FC236}">
                <a16:creationId xmlns:a16="http://schemas.microsoft.com/office/drawing/2014/main" id="{783C0A01-919C-7151-D202-0B672CB92998}"/>
              </a:ext>
            </a:extLst>
          </p:cNvPr>
          <p:cNvGrpSpPr/>
          <p:nvPr/>
        </p:nvGrpSpPr>
        <p:grpSpPr>
          <a:xfrm>
            <a:off x="2732904" y="4030841"/>
            <a:ext cx="3167563" cy="1347727"/>
            <a:chOff x="3655096" y="2203962"/>
            <a:chExt cx="3333917" cy="1225038"/>
          </a:xfrm>
        </p:grpSpPr>
        <p:sp>
          <p:nvSpPr>
            <p:cNvPr id="11" name="Text Placeholder 17">
              <a:extLst>
                <a:ext uri="{FF2B5EF4-FFF2-40B4-BE49-F238E27FC236}">
                  <a16:creationId xmlns:a16="http://schemas.microsoft.com/office/drawing/2014/main" id="{B855AA66-F525-6A3F-410E-9D6396ED02AD}"/>
                </a:ext>
              </a:extLst>
            </p:cNvPr>
            <p:cNvSpPr txBox="1">
              <a:spLocks/>
            </p:cNvSpPr>
            <p:nvPr/>
          </p:nvSpPr>
          <p:spPr>
            <a:xfrm>
              <a:off x="3655096" y="3118362"/>
              <a:ext cx="3333917" cy="31063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2001223947 – </a:t>
              </a:r>
              <a:r>
                <a:rPr lang="vi-VN" sz="1400" b="1" dirty="0">
                  <a:solidFill>
                    <a:schemeClr val="bg1"/>
                  </a:solidFill>
                  <a:cs typeface="Arial" pitchFamily="34" charset="0"/>
                </a:rPr>
                <a:t>Hồ Đức Hoàng Quân</a:t>
              </a:r>
              <a:endParaRPr lang="en-US" sz="1400" b="1" dirty="0">
                <a:solidFill>
                  <a:schemeClr val="bg1"/>
                </a:solidFill>
                <a:cs typeface="Arial" pitchFamily="34" charset="0"/>
              </a:endParaRPr>
            </a:p>
          </p:txBody>
        </p:sp>
        <p:pic>
          <p:nvPicPr>
            <p:cNvPr id="12" name="Graphic 11" descr="Male profile with solid fill">
              <a:extLst>
                <a:ext uri="{FF2B5EF4-FFF2-40B4-BE49-F238E27FC236}">
                  <a16:creationId xmlns:a16="http://schemas.microsoft.com/office/drawing/2014/main" id="{D5197D56-76E0-79AD-B3AA-66D486B705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9156" y="2203962"/>
              <a:ext cx="914400" cy="914400"/>
            </a:xfrm>
            <a:prstGeom prst="rect">
              <a:avLst/>
            </a:prstGeom>
          </p:spPr>
        </p:pic>
      </p:grpSp>
      <p:grpSp>
        <p:nvGrpSpPr>
          <p:cNvPr id="13" name="Group 12">
            <a:extLst>
              <a:ext uri="{FF2B5EF4-FFF2-40B4-BE49-F238E27FC236}">
                <a16:creationId xmlns:a16="http://schemas.microsoft.com/office/drawing/2014/main" id="{AF6B3264-61D4-FEA3-9911-300985A9E791}"/>
              </a:ext>
            </a:extLst>
          </p:cNvPr>
          <p:cNvGrpSpPr/>
          <p:nvPr/>
        </p:nvGrpSpPr>
        <p:grpSpPr>
          <a:xfrm>
            <a:off x="6930435" y="4030841"/>
            <a:ext cx="3167562" cy="1347727"/>
            <a:chOff x="3655097" y="2203962"/>
            <a:chExt cx="3333916" cy="1225038"/>
          </a:xfrm>
        </p:grpSpPr>
        <p:sp>
          <p:nvSpPr>
            <p:cNvPr id="14" name="Text Placeholder 17">
              <a:extLst>
                <a:ext uri="{FF2B5EF4-FFF2-40B4-BE49-F238E27FC236}">
                  <a16:creationId xmlns:a16="http://schemas.microsoft.com/office/drawing/2014/main" id="{74B01DC5-EEEB-1BEA-49B7-0F597F17F08B}"/>
                </a:ext>
              </a:extLst>
            </p:cNvPr>
            <p:cNvSpPr txBox="1">
              <a:spLocks/>
            </p:cNvSpPr>
            <p:nvPr/>
          </p:nvSpPr>
          <p:spPr>
            <a:xfrm>
              <a:off x="3655097" y="3118362"/>
              <a:ext cx="3333916" cy="31063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2001225535 – </a:t>
              </a:r>
              <a:r>
                <a:rPr lang="vi-VN" sz="1400" b="1" dirty="0">
                  <a:solidFill>
                    <a:schemeClr val="bg1"/>
                  </a:solidFill>
                  <a:cs typeface="Arial" pitchFamily="34" charset="0"/>
                </a:rPr>
                <a:t>Nguyễn Cao Đức Trí</a:t>
              </a:r>
              <a:endParaRPr lang="en-US" sz="1400" b="1" dirty="0">
                <a:solidFill>
                  <a:schemeClr val="bg1"/>
                </a:solidFill>
                <a:cs typeface="Arial" pitchFamily="34" charset="0"/>
              </a:endParaRPr>
            </a:p>
          </p:txBody>
        </p:sp>
        <p:pic>
          <p:nvPicPr>
            <p:cNvPr id="15" name="Graphic 14" descr="Male profile with solid fill">
              <a:extLst>
                <a:ext uri="{FF2B5EF4-FFF2-40B4-BE49-F238E27FC236}">
                  <a16:creationId xmlns:a16="http://schemas.microsoft.com/office/drawing/2014/main" id="{371EF4D3-6602-3D24-2FA9-B06123F1F0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9156" y="2203962"/>
              <a:ext cx="914400" cy="914400"/>
            </a:xfrm>
            <a:prstGeom prst="rect">
              <a:avLst/>
            </a:prstGeom>
          </p:spPr>
        </p:pic>
      </p:grpSp>
    </p:spTree>
    <p:extLst>
      <p:ext uri="{BB962C8B-B14F-4D97-AF65-F5344CB8AC3E}">
        <p14:creationId xmlns:p14="http://schemas.microsoft.com/office/powerpoint/2010/main" val="1474688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E1B85-BD14-C92E-7CA2-10AF3FA40ECA}"/>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23BE0A45-74F7-6C1C-ABB7-EB1B805541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3382939" y="965054"/>
            <a:ext cx="17218480" cy="24639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087DD67-DE0C-B717-612B-317293A0EF26}"/>
              </a:ext>
            </a:extLst>
          </p:cNvPr>
          <p:cNvSpPr txBox="1"/>
          <p:nvPr/>
        </p:nvSpPr>
        <p:spPr>
          <a:xfrm>
            <a:off x="176158" y="233680"/>
            <a:ext cx="418756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ResNet Blocks</a:t>
            </a:r>
            <a:endParaRPr lang="ko-KR" altLang="en-US" sz="4400" b="1" dirty="0">
              <a:solidFill>
                <a:srgbClr val="FF0000"/>
              </a:solidFill>
              <a:cs typeface="Arial" pitchFamily="34" charset="0"/>
            </a:endParaRPr>
          </a:p>
        </p:txBody>
      </p:sp>
      <p:sp>
        <p:nvSpPr>
          <p:cNvPr id="6" name="Rectangle 5">
            <a:extLst>
              <a:ext uri="{FF2B5EF4-FFF2-40B4-BE49-F238E27FC236}">
                <a16:creationId xmlns:a16="http://schemas.microsoft.com/office/drawing/2014/main" id="{5772A0D3-57AD-C7D5-7480-65C83397ECA9}"/>
              </a:ext>
            </a:extLst>
          </p:cNvPr>
          <p:cNvSpPr/>
          <p:nvPr/>
        </p:nvSpPr>
        <p:spPr>
          <a:xfrm>
            <a:off x="1067126" y="1987586"/>
            <a:ext cx="863274" cy="394934"/>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uble Bracket 8">
            <a:extLst>
              <a:ext uri="{FF2B5EF4-FFF2-40B4-BE49-F238E27FC236}">
                <a16:creationId xmlns:a16="http://schemas.microsoft.com/office/drawing/2014/main" id="{40428406-5126-360A-D99C-BF8F6CF00728}"/>
              </a:ext>
            </a:extLst>
          </p:cNvPr>
          <p:cNvSpPr/>
          <p:nvPr/>
        </p:nvSpPr>
        <p:spPr>
          <a:xfrm>
            <a:off x="635000" y="1624856"/>
            <a:ext cx="11054079" cy="996098"/>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50" name="Picture 2">
            <a:extLst>
              <a:ext uri="{FF2B5EF4-FFF2-40B4-BE49-F238E27FC236}">
                <a16:creationId xmlns:a16="http://schemas.microsoft.com/office/drawing/2014/main" id="{9AD06718-1ED5-6E34-0961-729E1C51FC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25" t="48835" r="56209" b="5451"/>
          <a:stretch/>
        </p:blipFill>
        <p:spPr bwMode="auto">
          <a:xfrm>
            <a:off x="0" y="3484880"/>
            <a:ext cx="6360160" cy="22091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A9D75C2-DBA2-B274-5DFC-46F1A101A148}"/>
              </a:ext>
            </a:extLst>
          </p:cNvPr>
          <p:cNvSpPr/>
          <p:nvPr/>
        </p:nvSpPr>
        <p:spPr>
          <a:xfrm>
            <a:off x="4749800" y="3725582"/>
            <a:ext cx="1163320" cy="72644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CFF2035-0D10-3786-B35D-F43984ED3202}"/>
              </a:ext>
            </a:extLst>
          </p:cNvPr>
          <p:cNvSpPr txBox="1"/>
          <p:nvPr/>
        </p:nvSpPr>
        <p:spPr>
          <a:xfrm>
            <a:off x="6649720" y="3591560"/>
            <a:ext cx="5105400" cy="369332"/>
          </a:xfrm>
          <a:prstGeom prst="rect">
            <a:avLst/>
          </a:prstGeom>
          <a:noFill/>
        </p:spPr>
        <p:txBody>
          <a:bodyPr wrap="square" rtlCol="0">
            <a:spAutoFit/>
          </a:bodyPr>
          <a:lstStyle/>
          <a:p>
            <a:r>
              <a:rPr lang="vi-VN" b="1" dirty="0"/>
              <a:t>Trường hợp 1: Skip Connection trực tiếp</a:t>
            </a:r>
            <a:endParaRPr lang="en-US" b="1" dirty="0"/>
          </a:p>
        </p:txBody>
      </p:sp>
      <p:pic>
        <p:nvPicPr>
          <p:cNvPr id="8" name="Picture 7">
            <a:extLst>
              <a:ext uri="{FF2B5EF4-FFF2-40B4-BE49-F238E27FC236}">
                <a16:creationId xmlns:a16="http://schemas.microsoft.com/office/drawing/2014/main" id="{0799D582-BB55-C298-FEB9-1EB1D1F94F70}"/>
              </a:ext>
            </a:extLst>
          </p:cNvPr>
          <p:cNvPicPr>
            <a:picLocks noChangeAspect="1"/>
          </p:cNvPicPr>
          <p:nvPr/>
        </p:nvPicPr>
        <p:blipFill>
          <a:blip r:embed="rId3"/>
          <a:srcRect r="6744"/>
          <a:stretch/>
        </p:blipFill>
        <p:spPr>
          <a:xfrm>
            <a:off x="6649721" y="3891941"/>
            <a:ext cx="5542280" cy="2054558"/>
          </a:xfrm>
          <a:prstGeom prst="rect">
            <a:avLst/>
          </a:prstGeom>
        </p:spPr>
      </p:pic>
    </p:spTree>
    <p:extLst>
      <p:ext uri="{BB962C8B-B14F-4D97-AF65-F5344CB8AC3E}">
        <p14:creationId xmlns:p14="http://schemas.microsoft.com/office/powerpoint/2010/main" val="188956505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23F9A-D719-9190-E1EE-429FB8495F98}"/>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1CAB82D4-45AE-CED0-0BC5-5D5E018327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3382939" y="965054"/>
            <a:ext cx="17218480" cy="24639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2E1646-EAB8-6B33-F8AF-BE4BE91ABE52}"/>
              </a:ext>
            </a:extLst>
          </p:cNvPr>
          <p:cNvSpPr txBox="1"/>
          <p:nvPr/>
        </p:nvSpPr>
        <p:spPr>
          <a:xfrm>
            <a:off x="176158" y="233680"/>
            <a:ext cx="418756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ResNet Blocks</a:t>
            </a:r>
            <a:endParaRPr lang="ko-KR" altLang="en-US" sz="4400" b="1" dirty="0">
              <a:solidFill>
                <a:srgbClr val="FF0000"/>
              </a:solidFill>
              <a:cs typeface="Arial" pitchFamily="34" charset="0"/>
            </a:endParaRPr>
          </a:p>
        </p:txBody>
      </p:sp>
      <p:sp>
        <p:nvSpPr>
          <p:cNvPr id="6" name="Rectangle 5">
            <a:extLst>
              <a:ext uri="{FF2B5EF4-FFF2-40B4-BE49-F238E27FC236}">
                <a16:creationId xmlns:a16="http://schemas.microsoft.com/office/drawing/2014/main" id="{D96E9EB7-E914-BFAC-EE97-BBCA4FD5C197}"/>
              </a:ext>
            </a:extLst>
          </p:cNvPr>
          <p:cNvSpPr/>
          <p:nvPr/>
        </p:nvSpPr>
        <p:spPr>
          <a:xfrm>
            <a:off x="1067126" y="1987586"/>
            <a:ext cx="863274" cy="394934"/>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uble Bracket 8">
            <a:extLst>
              <a:ext uri="{FF2B5EF4-FFF2-40B4-BE49-F238E27FC236}">
                <a16:creationId xmlns:a16="http://schemas.microsoft.com/office/drawing/2014/main" id="{944F14CA-E67C-4EE6-E73F-F3218E75F376}"/>
              </a:ext>
            </a:extLst>
          </p:cNvPr>
          <p:cNvSpPr/>
          <p:nvPr/>
        </p:nvSpPr>
        <p:spPr>
          <a:xfrm>
            <a:off x="635000" y="1624856"/>
            <a:ext cx="11054079" cy="996098"/>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50" name="Picture 2">
            <a:extLst>
              <a:ext uri="{FF2B5EF4-FFF2-40B4-BE49-F238E27FC236}">
                <a16:creationId xmlns:a16="http://schemas.microsoft.com/office/drawing/2014/main" id="{F1838247-647B-E8D5-56D6-F40977E3AD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25" t="48835" r="56209" b="5451"/>
          <a:stretch/>
        </p:blipFill>
        <p:spPr bwMode="auto">
          <a:xfrm>
            <a:off x="0" y="3484880"/>
            <a:ext cx="6360160" cy="22091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E3127DD-3A6C-CB9A-6188-5B49E04336F3}"/>
              </a:ext>
            </a:extLst>
          </p:cNvPr>
          <p:cNvSpPr/>
          <p:nvPr/>
        </p:nvSpPr>
        <p:spPr>
          <a:xfrm>
            <a:off x="4749800" y="3725582"/>
            <a:ext cx="1163320" cy="72644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CE1B8-C149-EB66-8CB0-61054A167041}"/>
              </a:ext>
            </a:extLst>
          </p:cNvPr>
          <p:cNvSpPr txBox="1"/>
          <p:nvPr/>
        </p:nvSpPr>
        <p:spPr>
          <a:xfrm>
            <a:off x="6233160" y="3574235"/>
            <a:ext cx="5105400" cy="369332"/>
          </a:xfrm>
          <a:prstGeom prst="rect">
            <a:avLst/>
          </a:prstGeom>
          <a:noFill/>
        </p:spPr>
        <p:txBody>
          <a:bodyPr wrap="square" rtlCol="0">
            <a:spAutoFit/>
          </a:bodyPr>
          <a:lstStyle/>
          <a:p>
            <a:r>
              <a:rPr lang="en-US" b="1" dirty="0"/>
              <a:t>Trường </a:t>
            </a:r>
            <a:r>
              <a:rPr lang="en-US" b="1" dirty="0" err="1"/>
              <a:t>hợp</a:t>
            </a:r>
            <a:r>
              <a:rPr lang="en-US" b="1" dirty="0"/>
              <a:t> 2: Skip Connection </a:t>
            </a:r>
            <a:r>
              <a:rPr lang="en-US" b="1" dirty="0" err="1"/>
              <a:t>có</a:t>
            </a:r>
            <a:r>
              <a:rPr lang="en-US" b="1" dirty="0"/>
              <a:t> 1×1 Conv</a:t>
            </a:r>
          </a:p>
        </p:txBody>
      </p:sp>
      <p:pic>
        <p:nvPicPr>
          <p:cNvPr id="7" name="Picture 6">
            <a:extLst>
              <a:ext uri="{FF2B5EF4-FFF2-40B4-BE49-F238E27FC236}">
                <a16:creationId xmlns:a16="http://schemas.microsoft.com/office/drawing/2014/main" id="{D586D538-6DBE-0328-595C-ACD8100CEA5E}"/>
              </a:ext>
            </a:extLst>
          </p:cNvPr>
          <p:cNvPicPr>
            <a:picLocks noChangeAspect="1"/>
          </p:cNvPicPr>
          <p:nvPr/>
        </p:nvPicPr>
        <p:blipFill>
          <a:blip r:embed="rId3"/>
          <a:stretch>
            <a:fillRect/>
          </a:stretch>
        </p:blipFill>
        <p:spPr>
          <a:xfrm>
            <a:off x="6172199" y="3902926"/>
            <a:ext cx="5971149" cy="2309914"/>
          </a:xfrm>
          <a:prstGeom prst="rect">
            <a:avLst/>
          </a:prstGeom>
        </p:spPr>
      </p:pic>
      <p:sp>
        <p:nvSpPr>
          <p:cNvPr id="10" name="Rectangle 9">
            <a:extLst>
              <a:ext uri="{FF2B5EF4-FFF2-40B4-BE49-F238E27FC236}">
                <a16:creationId xmlns:a16="http://schemas.microsoft.com/office/drawing/2014/main" id="{895D9352-0515-0FAC-D5AB-C368A0BF1BA5}"/>
              </a:ext>
            </a:extLst>
          </p:cNvPr>
          <p:cNvSpPr/>
          <p:nvPr/>
        </p:nvSpPr>
        <p:spPr>
          <a:xfrm>
            <a:off x="1067126" y="4448884"/>
            <a:ext cx="1163320" cy="72644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32227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8F0B7-3940-B64E-9FF3-0D1088F2474A}"/>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C049A115-5CB0-0F87-7B5F-8FF6207D79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3382939" y="965054"/>
            <a:ext cx="17218480" cy="24639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1D1321-22A4-BFD3-3608-0F8D99650852}"/>
              </a:ext>
            </a:extLst>
          </p:cNvPr>
          <p:cNvSpPr txBox="1"/>
          <p:nvPr/>
        </p:nvSpPr>
        <p:spPr>
          <a:xfrm>
            <a:off x="176158" y="233680"/>
            <a:ext cx="418756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ResNet Blocks</a:t>
            </a:r>
            <a:endParaRPr lang="ko-KR" altLang="en-US" sz="4400" b="1" dirty="0">
              <a:solidFill>
                <a:srgbClr val="FF0000"/>
              </a:solidFill>
              <a:cs typeface="Arial" pitchFamily="34" charset="0"/>
            </a:endParaRPr>
          </a:p>
        </p:txBody>
      </p:sp>
      <p:sp>
        <p:nvSpPr>
          <p:cNvPr id="6" name="Rectangle 5">
            <a:extLst>
              <a:ext uri="{FF2B5EF4-FFF2-40B4-BE49-F238E27FC236}">
                <a16:creationId xmlns:a16="http://schemas.microsoft.com/office/drawing/2014/main" id="{6028AB5C-011A-6DED-0A5C-B278E8A79AB8}"/>
              </a:ext>
            </a:extLst>
          </p:cNvPr>
          <p:cNvSpPr/>
          <p:nvPr/>
        </p:nvSpPr>
        <p:spPr>
          <a:xfrm>
            <a:off x="2408246" y="1999560"/>
            <a:ext cx="863274" cy="394934"/>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uble Bracket 8">
            <a:extLst>
              <a:ext uri="{FF2B5EF4-FFF2-40B4-BE49-F238E27FC236}">
                <a16:creationId xmlns:a16="http://schemas.microsoft.com/office/drawing/2014/main" id="{833BA528-7239-498D-E71F-846CF170A527}"/>
              </a:ext>
            </a:extLst>
          </p:cNvPr>
          <p:cNvSpPr/>
          <p:nvPr/>
        </p:nvSpPr>
        <p:spPr>
          <a:xfrm>
            <a:off x="635000" y="1624856"/>
            <a:ext cx="11054079" cy="996098"/>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194" name="Picture 2">
            <a:extLst>
              <a:ext uri="{FF2B5EF4-FFF2-40B4-BE49-F238E27FC236}">
                <a16:creationId xmlns:a16="http://schemas.microsoft.com/office/drawing/2014/main" id="{52BC1138-6863-7A16-44AA-E11900932E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375" t="52621" r="14583" b="8361"/>
          <a:stretch/>
        </p:blipFill>
        <p:spPr bwMode="auto">
          <a:xfrm>
            <a:off x="0" y="3370014"/>
            <a:ext cx="5318426" cy="16033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DC2BF-4267-CDAB-9BB3-E472D8EFA2A4}"/>
              </a:ext>
            </a:extLst>
          </p:cNvPr>
          <p:cNvSpPr/>
          <p:nvPr/>
        </p:nvSpPr>
        <p:spPr>
          <a:xfrm>
            <a:off x="4059246" y="3498159"/>
            <a:ext cx="964874" cy="511935"/>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78AD14-76B4-1353-D80C-041E2D4BF82B}"/>
              </a:ext>
            </a:extLst>
          </p:cNvPr>
          <p:cNvSpPr txBox="1"/>
          <p:nvPr/>
        </p:nvSpPr>
        <p:spPr>
          <a:xfrm>
            <a:off x="5715000" y="3429000"/>
            <a:ext cx="5608320" cy="1200329"/>
          </a:xfrm>
          <a:prstGeom prst="rect">
            <a:avLst/>
          </a:prstGeom>
          <a:noFill/>
        </p:spPr>
        <p:txBody>
          <a:bodyPr wrap="square" rtlCol="0">
            <a:spAutoFit/>
          </a:bodyPr>
          <a:lstStyle/>
          <a:p>
            <a:r>
              <a:rPr lang="en-US" b="1" dirty="0"/>
              <a:t>Skip Connection (</a:t>
            </a:r>
            <a:r>
              <a:rPr lang="en-US" b="1" dirty="0" err="1"/>
              <a:t>Cộng</a:t>
            </a:r>
            <a:r>
              <a:rPr lang="en-US" b="1" dirty="0"/>
              <a:t> </a:t>
            </a:r>
            <a:r>
              <a:rPr lang="en-US" b="1" dirty="0" err="1"/>
              <a:t>với</a:t>
            </a:r>
            <a:r>
              <a:rPr lang="en-US" b="1" dirty="0"/>
              <a:t> input ban </a:t>
            </a:r>
            <a:r>
              <a:rPr lang="en-US" b="1" dirty="0" err="1"/>
              <a:t>đầu</a:t>
            </a:r>
            <a:r>
              <a:rPr lang="en-US" b="1" dirty="0"/>
              <a:t>, </a:t>
            </a:r>
            <a:r>
              <a:rPr lang="en-US" b="1" dirty="0" err="1"/>
              <a:t>không</a:t>
            </a:r>
            <a:r>
              <a:rPr lang="en-US" b="1" dirty="0"/>
              <a:t> </a:t>
            </a:r>
            <a:r>
              <a:rPr lang="en-US" b="1" dirty="0" err="1"/>
              <a:t>thay</a:t>
            </a:r>
            <a:r>
              <a:rPr lang="en-US" b="1" dirty="0"/>
              <a:t> </a:t>
            </a:r>
            <a:r>
              <a:rPr lang="en-US" b="1" dirty="0" err="1"/>
              <a:t>đổi</a:t>
            </a:r>
            <a:r>
              <a:rPr lang="en-US" b="1" dirty="0"/>
              <a:t> </a:t>
            </a:r>
            <a:r>
              <a:rPr lang="en-US" b="1" dirty="0" err="1"/>
              <a:t>số</a:t>
            </a:r>
            <a:r>
              <a:rPr lang="en-US" b="1" dirty="0"/>
              <a:t> </a:t>
            </a:r>
            <a:r>
              <a:rPr lang="en-US" b="1" dirty="0" err="1"/>
              <a:t>kênh</a:t>
            </a:r>
            <a:r>
              <a:rPr lang="en-US" b="1" dirty="0"/>
              <a:t>)</a:t>
            </a:r>
            <a:r>
              <a:rPr lang="vi-VN" b="1" dirty="0"/>
              <a:t>:</a:t>
            </a:r>
          </a:p>
          <a:p>
            <a:r>
              <a:rPr lang="vi-VN" dirty="0"/>
              <a:t>Vì số kênh </a:t>
            </a:r>
            <a:r>
              <a:rPr lang="vi-VN" b="1" dirty="0"/>
              <a:t>không thay đổi</a:t>
            </a:r>
            <a:r>
              <a:rPr lang="vi-VN" dirty="0"/>
              <a:t>, input được cộng trực tiếp với output.</a:t>
            </a:r>
            <a:endParaRPr lang="en-US" dirty="0"/>
          </a:p>
        </p:txBody>
      </p:sp>
    </p:spTree>
    <p:extLst>
      <p:ext uri="{BB962C8B-B14F-4D97-AF65-F5344CB8AC3E}">
        <p14:creationId xmlns:p14="http://schemas.microsoft.com/office/powerpoint/2010/main" val="417267863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E9B3F-27C2-1966-E035-BB8257A97060}"/>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DD0944D7-6AAE-4909-59A3-1D89BA4E72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10007259" y="978334"/>
            <a:ext cx="17218480" cy="24639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EFE6115-80F9-E5A9-2A95-1A0D2EA437C3}"/>
              </a:ext>
            </a:extLst>
          </p:cNvPr>
          <p:cNvSpPr txBox="1"/>
          <p:nvPr/>
        </p:nvSpPr>
        <p:spPr>
          <a:xfrm>
            <a:off x="176158" y="233680"/>
            <a:ext cx="865288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Global Average Pooling (GAP) </a:t>
            </a:r>
            <a:endParaRPr lang="ko-KR" altLang="en-US" sz="4400" b="1" dirty="0">
              <a:solidFill>
                <a:srgbClr val="FF0000"/>
              </a:solidFill>
              <a:cs typeface="Arial" pitchFamily="34" charset="0"/>
            </a:endParaRPr>
          </a:p>
        </p:txBody>
      </p:sp>
      <p:sp>
        <p:nvSpPr>
          <p:cNvPr id="6" name="Rectangle 5">
            <a:extLst>
              <a:ext uri="{FF2B5EF4-FFF2-40B4-BE49-F238E27FC236}">
                <a16:creationId xmlns:a16="http://schemas.microsoft.com/office/drawing/2014/main" id="{FC529824-28B4-0C71-998E-B113DDA9E49F}"/>
              </a:ext>
            </a:extLst>
          </p:cNvPr>
          <p:cNvSpPr/>
          <p:nvPr/>
        </p:nvSpPr>
        <p:spPr>
          <a:xfrm>
            <a:off x="5024120" y="1940559"/>
            <a:ext cx="955040" cy="525215"/>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uble Bracket 8">
            <a:extLst>
              <a:ext uri="{FF2B5EF4-FFF2-40B4-BE49-F238E27FC236}">
                <a16:creationId xmlns:a16="http://schemas.microsoft.com/office/drawing/2014/main" id="{D69A202F-35D0-AE3E-EE35-4956B72D0F72}"/>
              </a:ext>
            </a:extLst>
          </p:cNvPr>
          <p:cNvSpPr/>
          <p:nvPr/>
        </p:nvSpPr>
        <p:spPr>
          <a:xfrm>
            <a:off x="4765039" y="1624856"/>
            <a:ext cx="2631441" cy="996098"/>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EF9C2DC-9F15-A84F-B81C-1215734DB783}"/>
              </a:ext>
            </a:extLst>
          </p:cNvPr>
          <p:cNvSpPr txBox="1"/>
          <p:nvPr/>
        </p:nvSpPr>
        <p:spPr>
          <a:xfrm>
            <a:off x="1381758" y="3442280"/>
            <a:ext cx="9824722" cy="2031325"/>
          </a:xfrm>
          <a:prstGeom prst="rect">
            <a:avLst/>
          </a:prstGeom>
          <a:noFill/>
        </p:spPr>
        <p:txBody>
          <a:bodyPr wrap="square" rtlCol="0">
            <a:spAutoFit/>
          </a:bodyPr>
          <a:lstStyle/>
          <a:p>
            <a:r>
              <a:rPr lang="vi-VN" b="1" dirty="0"/>
              <a:t>Global Average Pooling (GAP)</a:t>
            </a:r>
            <a:r>
              <a:rPr lang="vi-VN" dirty="0"/>
              <a:t> là một kỹ thuật giảm chiều dữ liệu trong mạng CNN bằng cách tính </a:t>
            </a:r>
            <a:r>
              <a:rPr lang="vi-VN" b="1" dirty="0"/>
              <a:t>trung bình trên toàn bộ không gian của mỗi kênh đặc trưng</a:t>
            </a:r>
            <a:r>
              <a:rPr lang="vi-VN" dirty="0"/>
              <a:t>.</a:t>
            </a:r>
          </a:p>
          <a:p>
            <a:endParaRPr lang="vi-VN" dirty="0"/>
          </a:p>
          <a:p>
            <a:r>
              <a:rPr lang="vi-VN" b="1" dirty="0"/>
              <a:t>Mục tiêu:</a:t>
            </a:r>
          </a:p>
          <a:p>
            <a:pPr marL="285750" indent="-285750">
              <a:buFont typeface="Arial" panose="020B0604020202020204" pitchFamily="34" charset="0"/>
              <a:buChar char="•"/>
            </a:pPr>
            <a:r>
              <a:rPr lang="en-US" dirty="0" err="1"/>
              <a:t>Chuyển</a:t>
            </a:r>
            <a:r>
              <a:rPr lang="en-US" dirty="0"/>
              <a:t> </a:t>
            </a:r>
            <a:r>
              <a:rPr lang="en-US" dirty="0" err="1"/>
              <a:t>đổi</a:t>
            </a:r>
            <a:r>
              <a:rPr lang="en-US" dirty="0"/>
              <a:t> </a:t>
            </a:r>
            <a:r>
              <a:rPr lang="en-US" dirty="0" err="1"/>
              <a:t>một</a:t>
            </a:r>
            <a:r>
              <a:rPr lang="en-US" dirty="0"/>
              <a:t> feature map</a:t>
            </a:r>
            <a:r>
              <a:rPr lang="vi-VN" dirty="0"/>
              <a:t> H x W x C thành 1 x 1 x C.</a:t>
            </a:r>
          </a:p>
          <a:p>
            <a:pPr marL="285750" indent="-285750">
              <a:buFont typeface="Arial" panose="020B0604020202020204" pitchFamily="34" charset="0"/>
              <a:buChar char="•"/>
            </a:pPr>
            <a:r>
              <a:rPr lang="vi-VN" dirty="0"/>
              <a:t>Giảm số lượng tham số.</a:t>
            </a:r>
          </a:p>
          <a:p>
            <a:pPr marL="285750" indent="-285750">
              <a:buFont typeface="Arial" panose="020B0604020202020204" pitchFamily="34" charset="0"/>
              <a:buChar char="•"/>
            </a:pPr>
            <a:r>
              <a:rPr lang="vi-VN" dirty="0"/>
              <a:t>Tránh overfitting.</a:t>
            </a:r>
          </a:p>
        </p:txBody>
      </p:sp>
    </p:spTree>
    <p:extLst>
      <p:ext uri="{BB962C8B-B14F-4D97-AF65-F5344CB8AC3E}">
        <p14:creationId xmlns:p14="http://schemas.microsoft.com/office/powerpoint/2010/main" val="42089650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8B830-71B8-ED78-7990-023A5C6F6A6C}"/>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7A448E93-EE6E-9C8B-19B8-C63E4C5F56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10007259" y="978334"/>
            <a:ext cx="17218480" cy="24639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370FFF-01B5-7E5D-A1CA-8B76BA39DF7C}"/>
              </a:ext>
            </a:extLst>
          </p:cNvPr>
          <p:cNvSpPr txBox="1"/>
          <p:nvPr/>
        </p:nvSpPr>
        <p:spPr>
          <a:xfrm>
            <a:off x="176158" y="233680"/>
            <a:ext cx="747432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Fully Connected Layer (FC) </a:t>
            </a:r>
            <a:endParaRPr lang="ko-KR" altLang="en-US" sz="4400" b="1" dirty="0">
              <a:solidFill>
                <a:srgbClr val="FF0000"/>
              </a:solidFill>
              <a:cs typeface="Arial" pitchFamily="34" charset="0"/>
            </a:endParaRPr>
          </a:p>
        </p:txBody>
      </p:sp>
      <p:sp>
        <p:nvSpPr>
          <p:cNvPr id="6" name="Rectangle 5">
            <a:extLst>
              <a:ext uri="{FF2B5EF4-FFF2-40B4-BE49-F238E27FC236}">
                <a16:creationId xmlns:a16="http://schemas.microsoft.com/office/drawing/2014/main" id="{D026F313-4BDE-878E-5888-B938F413CF8D}"/>
              </a:ext>
            </a:extLst>
          </p:cNvPr>
          <p:cNvSpPr/>
          <p:nvPr/>
        </p:nvSpPr>
        <p:spPr>
          <a:xfrm>
            <a:off x="6172199" y="1300479"/>
            <a:ext cx="726441" cy="1935481"/>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uble Bracket 8">
            <a:extLst>
              <a:ext uri="{FF2B5EF4-FFF2-40B4-BE49-F238E27FC236}">
                <a16:creationId xmlns:a16="http://schemas.microsoft.com/office/drawing/2014/main" id="{B9F0EBA6-D3A3-8081-E0C2-9F0A04073FDF}"/>
              </a:ext>
            </a:extLst>
          </p:cNvPr>
          <p:cNvSpPr/>
          <p:nvPr/>
        </p:nvSpPr>
        <p:spPr>
          <a:xfrm>
            <a:off x="4765039" y="1624856"/>
            <a:ext cx="2631441" cy="996098"/>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E6ACE162-8897-470D-0213-D5B8A5CF2F2A}"/>
              </a:ext>
            </a:extLst>
          </p:cNvPr>
          <p:cNvSpPr txBox="1"/>
          <p:nvPr/>
        </p:nvSpPr>
        <p:spPr>
          <a:xfrm>
            <a:off x="1381758" y="3442280"/>
            <a:ext cx="9824722" cy="2031325"/>
          </a:xfrm>
          <a:prstGeom prst="rect">
            <a:avLst/>
          </a:prstGeom>
          <a:noFill/>
        </p:spPr>
        <p:txBody>
          <a:bodyPr wrap="square" rtlCol="0">
            <a:spAutoFit/>
          </a:bodyPr>
          <a:lstStyle/>
          <a:p>
            <a:r>
              <a:rPr lang="vi-VN" b="1" dirty="0"/>
              <a:t>Fully Connected Layer (FC)</a:t>
            </a:r>
            <a:r>
              <a:rPr lang="vi-VN" dirty="0"/>
              <a:t> là một lớp trong mạng neural kết nối </a:t>
            </a:r>
            <a:r>
              <a:rPr lang="vi-VN" b="1" dirty="0"/>
              <a:t>toàn bộ neuron</a:t>
            </a:r>
            <a:r>
              <a:rPr lang="vi-VN" dirty="0"/>
              <a:t> ở lớp trước với </a:t>
            </a:r>
            <a:r>
              <a:rPr lang="vi-VN" b="1" dirty="0"/>
              <a:t>toàn bộ neuron</a:t>
            </a:r>
            <a:r>
              <a:rPr lang="vi-VN" dirty="0"/>
              <a:t> ở lớp sau.</a:t>
            </a:r>
          </a:p>
          <a:p>
            <a:endParaRPr lang="vi-VN" dirty="0"/>
          </a:p>
          <a:p>
            <a:r>
              <a:rPr lang="vi-VN" b="1" dirty="0"/>
              <a:t>Chức năng: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Tổng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hợp</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thông</a:t>
            </a:r>
            <a:r>
              <a:rPr kumimoji="0" lang="en-US" altLang="en-US" sz="1800" b="0" i="0" u="none" strike="noStrike" cap="none" normalizeH="0" baseline="0" dirty="0">
                <a:ln>
                  <a:noFill/>
                </a:ln>
                <a:solidFill>
                  <a:schemeClr val="tx1"/>
                </a:solidFill>
                <a:effectLst/>
                <a:latin typeface="Arial" panose="020B0604020202020204" pitchFamily="34" charset="0"/>
              </a:rPr>
              <a:t> tin </a:t>
            </a:r>
            <a:r>
              <a:rPr kumimoji="0" lang="en-US" altLang="en-US" sz="1800" b="0" i="0" u="none" strike="noStrike" cap="none" normalizeH="0" baseline="0" dirty="0" err="1">
                <a:ln>
                  <a:noFill/>
                </a:ln>
                <a:solidFill>
                  <a:schemeClr val="tx1"/>
                </a:solidFill>
                <a:effectLst/>
                <a:latin typeface="Arial" panose="020B0604020202020204" pitchFamily="34" charset="0"/>
              </a:rPr>
              <a:t>từ</a:t>
            </a:r>
            <a:r>
              <a:rPr kumimoji="0" lang="en-US" altLang="en-US" sz="1800" b="0" i="0" u="none" strike="noStrike" cap="none" normalizeH="0" baseline="0" dirty="0">
                <a:ln>
                  <a:noFill/>
                </a:ln>
                <a:solidFill>
                  <a:schemeClr val="tx1"/>
                </a:solidFill>
                <a:effectLst/>
                <a:latin typeface="Arial" panose="020B0604020202020204" pitchFamily="34" charset="0"/>
              </a:rPr>
              <a:t> feature map </a:t>
            </a:r>
            <a:r>
              <a:rPr kumimoji="0" lang="en-US" altLang="en-US" sz="1800" b="0" i="0" u="none" strike="noStrike" cap="none" normalizeH="0" baseline="0" dirty="0" err="1">
                <a:ln>
                  <a:noFill/>
                </a:ln>
                <a:solidFill>
                  <a:schemeClr val="tx1"/>
                </a:solidFill>
                <a:effectLst/>
                <a:latin typeface="Arial" panose="020B0604020202020204" pitchFamily="34" charset="0"/>
              </a:rPr>
              <a:t>của</a:t>
            </a:r>
            <a:r>
              <a:rPr kumimoji="0" lang="en-US" altLang="en-US" sz="1800" b="0" i="0" u="none" strike="noStrike" cap="none" normalizeH="0" baseline="0" dirty="0">
                <a:ln>
                  <a:noFill/>
                </a:ln>
                <a:solidFill>
                  <a:schemeClr val="tx1"/>
                </a:solidFill>
                <a:effectLst/>
                <a:latin typeface="Arial" panose="020B0604020202020204" pitchFamily="34" charset="0"/>
              </a:rPr>
              <a:t> CNN.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Dùng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để</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phân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loại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với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số</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lượng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lớp</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đầu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tương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ứng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với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số</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nhãn</a:t>
            </a:r>
            <a:r>
              <a:rPr kumimoji="0" lang="en-US" altLang="en-US" sz="1800" b="0" i="0" u="none" strike="noStrike" cap="none" normalizeH="0" baseline="0" dirty="0">
                <a:ln>
                  <a:noFill/>
                </a:ln>
                <a:solidFill>
                  <a:schemeClr val="tx1"/>
                </a:solidFill>
                <a:effectLst/>
                <a:latin typeface="Arial" panose="020B0604020202020204" pitchFamily="34" charset="0"/>
              </a:rPr>
              <a:t> (classes).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Kết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hợp</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với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hàm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Softmax</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để</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tính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xác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suất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cho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từng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lớp</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07874635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35C2D-9973-64C0-0F9C-A801F35A8599}"/>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8B82EFFD-CDFE-D881-1824-6095D010B174}"/>
              </a:ext>
            </a:extLst>
          </p:cNvPr>
          <p:cNvSpPr/>
          <p:nvPr/>
        </p:nvSpPr>
        <p:spPr>
          <a:xfrm>
            <a:off x="679508" y="926982"/>
            <a:ext cx="5062756" cy="549479"/>
          </a:xfrm>
          <a:prstGeom prst="rect">
            <a:avLst/>
          </a:prstGeom>
          <a:solidFill>
            <a:schemeClr val="accent2"/>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a:solidFill>
                  <a:srgbClr val="FF0000"/>
                </a:solidFill>
              </a:rPr>
              <a:t>ƯU ĐIỂM</a:t>
            </a:r>
            <a:endParaRPr lang="en-US" sz="3200" b="1" dirty="0">
              <a:solidFill>
                <a:srgbClr val="FF0000"/>
              </a:solidFill>
            </a:endParaRPr>
          </a:p>
        </p:txBody>
      </p:sp>
      <p:sp>
        <p:nvSpPr>
          <p:cNvPr id="24" name="Rectangle 23">
            <a:extLst>
              <a:ext uri="{FF2B5EF4-FFF2-40B4-BE49-F238E27FC236}">
                <a16:creationId xmlns:a16="http://schemas.microsoft.com/office/drawing/2014/main" id="{8B82EFFD-CDFE-D881-1824-6095D010B174}"/>
              </a:ext>
            </a:extLst>
          </p:cNvPr>
          <p:cNvSpPr/>
          <p:nvPr/>
        </p:nvSpPr>
        <p:spPr>
          <a:xfrm>
            <a:off x="6112778" y="926981"/>
            <a:ext cx="5062756" cy="549479"/>
          </a:xfrm>
          <a:prstGeom prst="rect">
            <a:avLst/>
          </a:prstGeom>
          <a:solidFill>
            <a:schemeClr val="accent2"/>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a:solidFill>
                  <a:srgbClr val="FF0000"/>
                </a:solidFill>
              </a:rPr>
              <a:t>NHƯỢC ĐIỂM</a:t>
            </a:r>
            <a:endParaRPr lang="en-US" sz="3200" b="1" dirty="0">
              <a:solidFill>
                <a:srgbClr val="FF0000"/>
              </a:solidFill>
            </a:endParaRPr>
          </a:p>
        </p:txBody>
      </p:sp>
      <p:grpSp>
        <p:nvGrpSpPr>
          <p:cNvPr id="20" name="Group 19"/>
          <p:cNvGrpSpPr/>
          <p:nvPr/>
        </p:nvGrpSpPr>
        <p:grpSpPr>
          <a:xfrm>
            <a:off x="679508" y="1765882"/>
            <a:ext cx="3636628" cy="973124"/>
            <a:chOff x="679508" y="1765882"/>
            <a:chExt cx="3636628" cy="973124"/>
          </a:xfrm>
        </p:grpSpPr>
        <p:pic>
          <p:nvPicPr>
            <p:cNvPr id="1028" name="Picture 4" descr="Hình ảnh Mẫu Tương Tự Của Biểu Tượng Và Biểu Tượng PNG , Chính Xác, Chính  Xác, Lợi Thế PNG và Vector với nền trong suốt để tải xuống miễn phí"/>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2500" y1="47813" x2="42500" y2="47813"/>
                          <a14:foregroundMark x1="45000" y1="47031" x2="45000" y2="47031"/>
                          <a14:foregroundMark x1="50156" y1="46719" x2="50156" y2="46719"/>
                          <a14:foregroundMark x1="39844" y1="48750" x2="39063" y2="49375"/>
                          <a14:foregroundMark x1="36250" y1="52188" x2="36094" y2="52969"/>
                          <a14:foregroundMark x1="34063" y1="58750" x2="34063" y2="59062"/>
                          <a14:foregroundMark x1="36094" y1="67188" x2="36406" y2="67344"/>
                          <a14:foregroundMark x1="46250" y1="60781" x2="46250" y2="60781"/>
                          <a14:foregroundMark x1="56406" y1="52031" x2="56406" y2="52031"/>
                          <a14:foregroundMark x1="60000" y1="59844" x2="60000" y2="59844"/>
                          <a14:foregroundMark x1="57656" y1="55625" x2="57813" y2="55625"/>
                          <a14:backgroundMark x1="42500" y1="47656" x2="42500" y2="47656"/>
                        </a14:backgroundRemoval>
                      </a14:imgEffect>
                    </a14:imgLayer>
                  </a14:imgProps>
                </a:ext>
                <a:ext uri="{28A0092B-C50C-407E-A947-70E740481C1C}">
                  <a14:useLocalDpi xmlns:a14="http://schemas.microsoft.com/office/drawing/2010/main" val="0"/>
                </a:ext>
              </a:extLst>
            </a:blip>
            <a:srcRect l="28951" t="23114" r="18855" b="23542"/>
            <a:stretch/>
          </p:blipFill>
          <p:spPr bwMode="auto">
            <a:xfrm>
              <a:off x="679508" y="1765882"/>
              <a:ext cx="952151" cy="97312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631659" y="2252444"/>
              <a:ext cx="2684477" cy="369332"/>
            </a:xfrm>
            <a:prstGeom prst="rect">
              <a:avLst/>
            </a:prstGeom>
            <a:noFill/>
          </p:spPr>
          <p:txBody>
            <a:bodyPr wrap="square" rtlCol="0">
              <a:spAutoFit/>
            </a:bodyPr>
            <a:lstStyle/>
            <a:p>
              <a:r>
                <a:rPr lang="vi-VN" dirty="0"/>
                <a:t>Độ chính xác cao</a:t>
              </a:r>
              <a:endParaRPr lang="en-US" dirty="0"/>
            </a:p>
          </p:txBody>
        </p:sp>
      </p:grpSp>
      <p:grpSp>
        <p:nvGrpSpPr>
          <p:cNvPr id="26" name="Group 25"/>
          <p:cNvGrpSpPr/>
          <p:nvPr/>
        </p:nvGrpSpPr>
        <p:grpSpPr>
          <a:xfrm>
            <a:off x="554052" y="2929957"/>
            <a:ext cx="3762083" cy="788187"/>
            <a:chOff x="554052" y="2929957"/>
            <a:chExt cx="3762083" cy="788187"/>
          </a:xfrm>
        </p:grpSpPr>
        <p:pic>
          <p:nvPicPr>
            <p:cNvPr id="1030" name="Picture 6" descr="Hình ảnh X2 PNG, Vector, PSD, và biểu tượng để tải về miễn phí | pngtree"/>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554052" y="2929957"/>
              <a:ext cx="788187" cy="78818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1631658" y="3108338"/>
              <a:ext cx="2684477" cy="369332"/>
            </a:xfrm>
            <a:prstGeom prst="rect">
              <a:avLst/>
            </a:prstGeom>
            <a:noFill/>
          </p:spPr>
          <p:txBody>
            <a:bodyPr wrap="square" rtlCol="0">
              <a:spAutoFit/>
            </a:bodyPr>
            <a:lstStyle/>
            <a:p>
              <a:r>
                <a:rPr lang="vi-VN" dirty="0"/>
                <a:t>Tốc độ hội tụ nhanh</a:t>
              </a:r>
              <a:endParaRPr lang="en-US" dirty="0"/>
            </a:p>
          </p:txBody>
        </p:sp>
      </p:grpSp>
      <p:grpSp>
        <p:nvGrpSpPr>
          <p:cNvPr id="28" name="Group 27"/>
          <p:cNvGrpSpPr/>
          <p:nvPr/>
        </p:nvGrpSpPr>
        <p:grpSpPr>
          <a:xfrm>
            <a:off x="539035" y="3763445"/>
            <a:ext cx="4183967" cy="916455"/>
            <a:chOff x="539035" y="3763445"/>
            <a:chExt cx="4183967" cy="916455"/>
          </a:xfrm>
        </p:grpSpPr>
        <p:pic>
          <p:nvPicPr>
            <p:cNvPr id="1034" name="Picture 10" descr="Business Graph, Business Growth, Growth Icon Pictures PNG Transparent  Background 512x512px - Filesize: 10617kb - TransparentPNG"/>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39035" y="3763445"/>
              <a:ext cx="916455" cy="91645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1631657" y="4037006"/>
              <a:ext cx="3091345" cy="369332"/>
            </a:xfrm>
            <a:prstGeom prst="rect">
              <a:avLst/>
            </a:prstGeom>
            <a:noFill/>
          </p:spPr>
          <p:txBody>
            <a:bodyPr wrap="square" rtlCol="0">
              <a:spAutoFit/>
            </a:bodyPr>
            <a:lstStyle/>
            <a:p>
              <a:r>
                <a:rPr lang="vi-VN" dirty="0"/>
                <a:t>Khả năng tổng quát tốt hơn</a:t>
              </a:r>
              <a:endParaRPr lang="en-US" dirty="0"/>
            </a:p>
          </p:txBody>
        </p:sp>
      </p:grpSp>
      <p:grpSp>
        <p:nvGrpSpPr>
          <p:cNvPr id="2" name="Group 1">
            <a:extLst>
              <a:ext uri="{FF2B5EF4-FFF2-40B4-BE49-F238E27FC236}">
                <a16:creationId xmlns:a16="http://schemas.microsoft.com/office/drawing/2014/main" id="{84DC1610-3D73-2B4F-CF6C-CBA79DF9911A}"/>
              </a:ext>
            </a:extLst>
          </p:cNvPr>
          <p:cNvGrpSpPr/>
          <p:nvPr/>
        </p:nvGrpSpPr>
        <p:grpSpPr>
          <a:xfrm>
            <a:off x="5943978" y="1983709"/>
            <a:ext cx="4391259" cy="755297"/>
            <a:chOff x="5943978" y="1983709"/>
            <a:chExt cx="4391259" cy="755297"/>
          </a:xfrm>
        </p:grpSpPr>
        <p:pic>
          <p:nvPicPr>
            <p:cNvPr id="1038" name="Picture 14" descr="Quản Lý Quy Trình Phức Tạp Icon Hình minh họa Sẵn có - Tải xuống Hình ảnh  Ngay bây giờ - Ba vật thể, Biểu tượng - Ký hiệu chữ viết, Biểu"/>
            <p:cNvPicPr>
              <a:picLocks noChangeAspect="1" noChangeArrowheads="1"/>
            </p:cNvPicPr>
            <p:nvPr/>
          </p:nvPicPr>
          <p:blipFill>
            <a:blip r:embed="rId6" cstate="hqprint">
              <a:extLst>
                <a:ext uri="{BEBA8EAE-BF5A-486C-A8C5-ECC9F3942E4B}">
                  <a14:imgProps xmlns:a14="http://schemas.microsoft.com/office/drawing/2010/main">
                    <a14:imgLayer r:embed="rId7">
                      <a14:imgEffect>
                        <a14:backgroundRemoval t="489" b="96822" l="5201" r="95981">
                          <a14:foregroundMark x1="39007" y1="37897" x2="39007" y2="37897"/>
                          <a14:foregroundMark x1="52482" y1="18826" x2="52482" y2="18826"/>
                          <a14:foregroundMark x1="71868" y1="38631" x2="71868" y2="38631"/>
                          <a14:foregroundMark x1="15839" y1="77506" x2="15839" y2="77506"/>
                          <a14:foregroundMark x1="83452" y1="21271" x2="83452" y2="21271"/>
                        </a14:backgroundRemoval>
                      </a14:imgEffect>
                    </a14:imgLayer>
                  </a14:imgProps>
                </a:ext>
                <a:ext uri="{28A0092B-C50C-407E-A947-70E740481C1C}">
                  <a14:useLocalDpi xmlns:a14="http://schemas.microsoft.com/office/drawing/2010/main" val="0"/>
                </a:ext>
              </a:extLst>
            </a:blip>
            <a:srcRect/>
            <a:stretch>
              <a:fillRect/>
            </a:stretch>
          </p:blipFill>
          <p:spPr bwMode="auto">
            <a:xfrm>
              <a:off x="5943978" y="1983709"/>
              <a:ext cx="781151" cy="755297"/>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6828639" y="2193721"/>
              <a:ext cx="3506598" cy="369332"/>
            </a:xfrm>
            <a:prstGeom prst="rect">
              <a:avLst/>
            </a:prstGeom>
            <a:noFill/>
          </p:spPr>
          <p:txBody>
            <a:bodyPr wrap="square" rtlCol="0">
              <a:spAutoFit/>
            </a:bodyPr>
            <a:lstStyle/>
            <a:p>
              <a:r>
                <a:rPr lang="vi-VN" dirty="0"/>
                <a:t>Tăng độ phức tạp</a:t>
              </a:r>
              <a:endParaRPr lang="en-US" dirty="0"/>
            </a:p>
          </p:txBody>
        </p:sp>
      </p:grpSp>
      <p:grpSp>
        <p:nvGrpSpPr>
          <p:cNvPr id="3" name="Group 2">
            <a:extLst>
              <a:ext uri="{FF2B5EF4-FFF2-40B4-BE49-F238E27FC236}">
                <a16:creationId xmlns:a16="http://schemas.microsoft.com/office/drawing/2014/main" id="{2E06A468-89A3-0C21-8131-506422B8EBCF}"/>
              </a:ext>
            </a:extLst>
          </p:cNvPr>
          <p:cNvGrpSpPr/>
          <p:nvPr/>
        </p:nvGrpSpPr>
        <p:grpSpPr>
          <a:xfrm>
            <a:off x="6045999" y="2929957"/>
            <a:ext cx="4412276" cy="679130"/>
            <a:chOff x="6045999" y="2929957"/>
            <a:chExt cx="4412276" cy="679130"/>
          </a:xfrm>
        </p:grpSpPr>
        <p:pic>
          <p:nvPicPr>
            <p:cNvPr id="1040" name="Picture 16" descr="Overfit Icons - Free SVG &amp; PNG Overfit Images - Noun Projec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5999" y="2929957"/>
              <a:ext cx="679130" cy="67913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6951677" y="3108338"/>
              <a:ext cx="3506598" cy="369332"/>
            </a:xfrm>
            <a:prstGeom prst="rect">
              <a:avLst/>
            </a:prstGeom>
            <a:noFill/>
          </p:spPr>
          <p:txBody>
            <a:bodyPr wrap="square" rtlCol="0">
              <a:spAutoFit/>
            </a:bodyPr>
            <a:lstStyle/>
            <a:p>
              <a:r>
                <a:rPr lang="vi-VN" dirty="0"/>
                <a:t>Over Fitting</a:t>
              </a:r>
              <a:endParaRPr lang="en-US" dirty="0"/>
            </a:p>
          </p:txBody>
        </p:sp>
      </p:grpSp>
      <p:grpSp>
        <p:nvGrpSpPr>
          <p:cNvPr id="4" name="Group 3">
            <a:extLst>
              <a:ext uri="{FF2B5EF4-FFF2-40B4-BE49-F238E27FC236}">
                <a16:creationId xmlns:a16="http://schemas.microsoft.com/office/drawing/2014/main" id="{1413DC54-F490-59DC-0C37-3F01BC75C2C9}"/>
              </a:ext>
            </a:extLst>
          </p:cNvPr>
          <p:cNvGrpSpPr/>
          <p:nvPr/>
        </p:nvGrpSpPr>
        <p:grpSpPr>
          <a:xfrm>
            <a:off x="6064685" y="3800038"/>
            <a:ext cx="4393590" cy="641758"/>
            <a:chOff x="6064685" y="3800038"/>
            <a:chExt cx="4393590" cy="641758"/>
          </a:xfrm>
        </p:grpSpPr>
        <p:pic>
          <p:nvPicPr>
            <p:cNvPr id="1042" name="Picture 18" descr="Data Structure Icons - Free SVG &amp; PNG Data Structure Images - Noun Projec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64685" y="3800038"/>
              <a:ext cx="641758" cy="641758"/>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951677" y="3936251"/>
              <a:ext cx="3506598" cy="369332"/>
            </a:xfrm>
            <a:prstGeom prst="rect">
              <a:avLst/>
            </a:prstGeom>
            <a:noFill/>
          </p:spPr>
          <p:txBody>
            <a:bodyPr wrap="square" rtlCol="0">
              <a:spAutoFit/>
            </a:bodyPr>
            <a:lstStyle/>
            <a:p>
              <a:r>
                <a:rPr lang="vi-VN" dirty="0"/>
                <a:t>Cấu trúc mạng phân nhánh</a:t>
              </a:r>
              <a:endParaRPr lang="en-US" dirty="0"/>
            </a:p>
          </p:txBody>
        </p:sp>
      </p:grpSp>
    </p:spTree>
    <p:extLst>
      <p:ext uri="{BB962C8B-B14F-4D97-AF65-F5344CB8AC3E}">
        <p14:creationId xmlns:p14="http://schemas.microsoft.com/office/powerpoint/2010/main" val="12665939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E8129-4CC4-F2FA-978B-2941E07BFA20}"/>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9E86C5C8-8797-DC94-2F30-C51CB0AE680C}"/>
              </a:ext>
            </a:extLst>
          </p:cNvPr>
          <p:cNvSpPr/>
          <p:nvPr/>
        </p:nvSpPr>
        <p:spPr>
          <a:xfrm>
            <a:off x="256814" y="254122"/>
            <a:ext cx="3064356" cy="6370965"/>
          </a:xfrm>
          <a:prstGeom prst="rect">
            <a:avLst/>
          </a:prstGeom>
          <a:solidFill>
            <a:schemeClr val="accent2"/>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a:solidFill>
                  <a:srgbClr val="FF0000"/>
                </a:solidFill>
              </a:rPr>
              <a:t>ỨNG DỤNG</a:t>
            </a:r>
            <a:endParaRPr lang="en-US" sz="3200" b="1" dirty="0">
              <a:solidFill>
                <a:srgbClr val="FF0000"/>
              </a:solidFill>
            </a:endParaRPr>
          </a:p>
        </p:txBody>
      </p:sp>
      <p:grpSp>
        <p:nvGrpSpPr>
          <p:cNvPr id="5" name="Group 4">
            <a:extLst>
              <a:ext uri="{FF2B5EF4-FFF2-40B4-BE49-F238E27FC236}">
                <a16:creationId xmlns:a16="http://schemas.microsoft.com/office/drawing/2014/main" id="{5F5D4FCB-7EA2-D7D5-8EB0-D82B48242E65}"/>
              </a:ext>
            </a:extLst>
          </p:cNvPr>
          <p:cNvGrpSpPr/>
          <p:nvPr/>
        </p:nvGrpSpPr>
        <p:grpSpPr>
          <a:xfrm>
            <a:off x="5366445" y="254122"/>
            <a:ext cx="5237480" cy="2979608"/>
            <a:chOff x="5366445" y="254122"/>
            <a:chExt cx="5237480" cy="2979608"/>
          </a:xfrm>
        </p:grpSpPr>
        <p:pic>
          <p:nvPicPr>
            <p:cNvPr id="2" name="Picture 1">
              <a:extLst>
                <a:ext uri="{FF2B5EF4-FFF2-40B4-BE49-F238E27FC236}">
                  <a16:creationId xmlns:a16="http://schemas.microsoft.com/office/drawing/2014/main" id="{AAE80298-1B4B-2D5B-0BAB-6E3D3B7483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6445" y="254122"/>
              <a:ext cx="5237480" cy="2514600"/>
            </a:xfrm>
            <a:prstGeom prst="rect">
              <a:avLst/>
            </a:prstGeom>
            <a:noFill/>
          </p:spPr>
        </p:pic>
        <p:sp>
          <p:nvSpPr>
            <p:cNvPr id="3" name="TextBox 2">
              <a:extLst>
                <a:ext uri="{FF2B5EF4-FFF2-40B4-BE49-F238E27FC236}">
                  <a16:creationId xmlns:a16="http://schemas.microsoft.com/office/drawing/2014/main" id="{91F7C5DE-4900-DF64-9519-F8041290DB08}"/>
                </a:ext>
              </a:extLst>
            </p:cNvPr>
            <p:cNvSpPr txBox="1"/>
            <p:nvPr/>
          </p:nvSpPr>
          <p:spPr>
            <a:xfrm>
              <a:off x="5367691" y="2864398"/>
              <a:ext cx="5236234" cy="369332"/>
            </a:xfrm>
            <a:prstGeom prst="rect">
              <a:avLst/>
            </a:prstGeom>
            <a:noFill/>
          </p:spPr>
          <p:txBody>
            <a:bodyPr wrap="square" rtlCol="0">
              <a:spAutoFit/>
            </a:bodyPr>
            <a:lstStyle/>
            <a:p>
              <a:pPr algn="ctr"/>
              <a:r>
                <a:rPr lang="vi-VN" dirty="0"/>
                <a:t>Nhận dạng hình ảnh</a:t>
              </a:r>
            </a:p>
          </p:txBody>
        </p:sp>
      </p:grpSp>
      <p:grpSp>
        <p:nvGrpSpPr>
          <p:cNvPr id="7" name="Group 6">
            <a:extLst>
              <a:ext uri="{FF2B5EF4-FFF2-40B4-BE49-F238E27FC236}">
                <a16:creationId xmlns:a16="http://schemas.microsoft.com/office/drawing/2014/main" id="{7208C7FD-7B45-82B8-462A-0744E1740289}"/>
              </a:ext>
            </a:extLst>
          </p:cNvPr>
          <p:cNvGrpSpPr/>
          <p:nvPr/>
        </p:nvGrpSpPr>
        <p:grpSpPr>
          <a:xfrm>
            <a:off x="5366445" y="3329406"/>
            <a:ext cx="5237480" cy="3144332"/>
            <a:chOff x="5366445" y="3329406"/>
            <a:chExt cx="5237480" cy="3144332"/>
          </a:xfrm>
        </p:grpSpPr>
        <p:pic>
          <p:nvPicPr>
            <p:cNvPr id="4" name="Picture 3" descr="Xử lý ngôn ngữ tự nhiên (NLP) - Cách máy hiểu bạn nói - Nguyễn Nam Phong">
              <a:extLst>
                <a:ext uri="{FF2B5EF4-FFF2-40B4-BE49-F238E27FC236}">
                  <a16:creationId xmlns:a16="http://schemas.microsoft.com/office/drawing/2014/main" id="{053B01CD-8E5E-75F8-43AF-4F3BF792C0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66445" y="3329406"/>
              <a:ext cx="5237480" cy="2679324"/>
            </a:xfrm>
            <a:prstGeom prst="rect">
              <a:avLst/>
            </a:prstGeom>
            <a:noFill/>
            <a:ln>
              <a:noFill/>
            </a:ln>
          </p:spPr>
        </p:pic>
        <p:sp>
          <p:nvSpPr>
            <p:cNvPr id="6" name="TextBox 5">
              <a:extLst>
                <a:ext uri="{FF2B5EF4-FFF2-40B4-BE49-F238E27FC236}">
                  <a16:creationId xmlns:a16="http://schemas.microsoft.com/office/drawing/2014/main" id="{268426BC-C04A-0E48-4068-55E562B4B8E7}"/>
                </a:ext>
              </a:extLst>
            </p:cNvPr>
            <p:cNvSpPr txBox="1"/>
            <p:nvPr/>
          </p:nvSpPr>
          <p:spPr>
            <a:xfrm>
              <a:off x="5366445" y="6104406"/>
              <a:ext cx="5237480" cy="369332"/>
            </a:xfrm>
            <a:prstGeom prst="rect">
              <a:avLst/>
            </a:prstGeom>
            <a:noFill/>
          </p:spPr>
          <p:txBody>
            <a:bodyPr wrap="square" rtlCol="0">
              <a:spAutoFit/>
            </a:bodyPr>
            <a:lstStyle/>
            <a:p>
              <a:pPr algn="ctr"/>
              <a:r>
                <a:rPr lang="vi-VN" dirty="0"/>
                <a:t>Xử lý ngôn ngữ tự nhiên</a:t>
              </a:r>
            </a:p>
          </p:txBody>
        </p:sp>
      </p:grpSp>
    </p:spTree>
    <p:extLst>
      <p:ext uri="{BB962C8B-B14F-4D97-AF65-F5344CB8AC3E}">
        <p14:creationId xmlns:p14="http://schemas.microsoft.com/office/powerpoint/2010/main" val="108029062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2F516-312C-8BDC-D7E8-00C1E91BF7BC}"/>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0F4DB4B9-3C41-D845-D38E-3B6C15C7E0B9}"/>
              </a:ext>
            </a:extLst>
          </p:cNvPr>
          <p:cNvSpPr/>
          <p:nvPr/>
        </p:nvSpPr>
        <p:spPr>
          <a:xfrm>
            <a:off x="256814" y="254122"/>
            <a:ext cx="3064356" cy="6370965"/>
          </a:xfrm>
          <a:prstGeom prst="rect">
            <a:avLst/>
          </a:prstGeom>
          <a:solidFill>
            <a:schemeClr val="accent2"/>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a:solidFill>
                  <a:srgbClr val="FF0000"/>
                </a:solidFill>
              </a:rPr>
              <a:t>ỨNG DỤNG</a:t>
            </a:r>
            <a:endParaRPr lang="en-US" sz="3200" b="1" dirty="0">
              <a:solidFill>
                <a:srgbClr val="FF0000"/>
              </a:solidFill>
            </a:endParaRPr>
          </a:p>
        </p:txBody>
      </p:sp>
      <p:grpSp>
        <p:nvGrpSpPr>
          <p:cNvPr id="2" name="Group 1">
            <a:extLst>
              <a:ext uri="{FF2B5EF4-FFF2-40B4-BE49-F238E27FC236}">
                <a16:creationId xmlns:a16="http://schemas.microsoft.com/office/drawing/2014/main" id="{C8CC65C2-0400-12EB-BFD3-F505A8F4D5CF}"/>
              </a:ext>
            </a:extLst>
          </p:cNvPr>
          <p:cNvGrpSpPr/>
          <p:nvPr/>
        </p:nvGrpSpPr>
        <p:grpSpPr>
          <a:xfrm>
            <a:off x="5366445" y="254122"/>
            <a:ext cx="5236234" cy="3110044"/>
            <a:chOff x="5366445" y="254122"/>
            <a:chExt cx="5236234" cy="3110044"/>
          </a:xfrm>
        </p:grpSpPr>
        <p:sp>
          <p:nvSpPr>
            <p:cNvPr id="3" name="TextBox 2">
              <a:extLst>
                <a:ext uri="{FF2B5EF4-FFF2-40B4-BE49-F238E27FC236}">
                  <a16:creationId xmlns:a16="http://schemas.microsoft.com/office/drawing/2014/main" id="{2DD6F969-F9B4-FEB7-5B04-B238EA09E8A2}"/>
                </a:ext>
              </a:extLst>
            </p:cNvPr>
            <p:cNvSpPr txBox="1"/>
            <p:nvPr/>
          </p:nvSpPr>
          <p:spPr>
            <a:xfrm>
              <a:off x="5366445" y="2994834"/>
              <a:ext cx="5236234" cy="369332"/>
            </a:xfrm>
            <a:prstGeom prst="rect">
              <a:avLst/>
            </a:prstGeom>
            <a:noFill/>
          </p:spPr>
          <p:txBody>
            <a:bodyPr wrap="square" rtlCol="0">
              <a:spAutoFit/>
            </a:bodyPr>
            <a:lstStyle/>
            <a:p>
              <a:pPr algn="ctr"/>
              <a:r>
                <a:rPr lang="vi-VN" dirty="0"/>
                <a:t>Xử lý </a:t>
              </a:r>
              <a:r>
                <a:rPr lang="vi-VN" dirty="0" err="1"/>
                <a:t>video</a:t>
              </a:r>
              <a:endParaRPr lang="vi-VN" dirty="0"/>
            </a:p>
          </p:txBody>
        </p:sp>
        <p:pic>
          <p:nvPicPr>
            <p:cNvPr id="8" name="Picture 7">
              <a:extLst>
                <a:ext uri="{FF2B5EF4-FFF2-40B4-BE49-F238E27FC236}">
                  <a16:creationId xmlns:a16="http://schemas.microsoft.com/office/drawing/2014/main" id="{ED87BDE1-2509-5631-AFDB-5C69B2A884E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5366445" y="254122"/>
              <a:ext cx="5236234" cy="2645036"/>
            </a:xfrm>
            <a:prstGeom prst="rect">
              <a:avLst/>
            </a:prstGeom>
            <a:noFill/>
          </p:spPr>
        </p:pic>
      </p:grpSp>
      <p:grpSp>
        <p:nvGrpSpPr>
          <p:cNvPr id="4" name="Group 3">
            <a:extLst>
              <a:ext uri="{FF2B5EF4-FFF2-40B4-BE49-F238E27FC236}">
                <a16:creationId xmlns:a16="http://schemas.microsoft.com/office/drawing/2014/main" id="{02DAA2DC-D69D-5431-D6A2-72F95A9D7A84}"/>
              </a:ext>
            </a:extLst>
          </p:cNvPr>
          <p:cNvGrpSpPr/>
          <p:nvPr/>
        </p:nvGrpSpPr>
        <p:grpSpPr>
          <a:xfrm>
            <a:off x="5365199" y="3429000"/>
            <a:ext cx="5237480" cy="3196087"/>
            <a:chOff x="5365199" y="3429000"/>
            <a:chExt cx="5237480" cy="3196087"/>
          </a:xfrm>
        </p:grpSpPr>
        <p:sp>
          <p:nvSpPr>
            <p:cNvPr id="6" name="TextBox 5">
              <a:extLst>
                <a:ext uri="{FF2B5EF4-FFF2-40B4-BE49-F238E27FC236}">
                  <a16:creationId xmlns:a16="http://schemas.microsoft.com/office/drawing/2014/main" id="{CDCDF3AE-F7E3-D4CB-FC99-F9D155583B23}"/>
                </a:ext>
              </a:extLst>
            </p:cNvPr>
            <p:cNvSpPr txBox="1"/>
            <p:nvPr/>
          </p:nvSpPr>
          <p:spPr>
            <a:xfrm>
              <a:off x="5365199" y="6255755"/>
              <a:ext cx="5237480" cy="369332"/>
            </a:xfrm>
            <a:prstGeom prst="rect">
              <a:avLst/>
            </a:prstGeom>
            <a:noFill/>
          </p:spPr>
          <p:txBody>
            <a:bodyPr wrap="square" rtlCol="0">
              <a:spAutoFit/>
            </a:bodyPr>
            <a:lstStyle/>
            <a:p>
              <a:pPr algn="ctr"/>
              <a:r>
                <a:rPr lang="vi-VN" dirty="0"/>
                <a:t>Xử lý dữ liệu chuỗi thời gian</a:t>
              </a:r>
            </a:p>
          </p:txBody>
        </p:sp>
        <p:pic>
          <p:nvPicPr>
            <p:cNvPr id="9" name="Picture 8" descr="Xử lý cơ sở dữ liệu thời gian thực (Realtime Database)">
              <a:extLst>
                <a:ext uri="{FF2B5EF4-FFF2-40B4-BE49-F238E27FC236}">
                  <a16:creationId xmlns:a16="http://schemas.microsoft.com/office/drawing/2014/main" id="{5776CFA8-5D2D-29CF-7C7F-D49612C2DA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65199" y="3429000"/>
              <a:ext cx="5236234" cy="2752725"/>
            </a:xfrm>
            <a:prstGeom prst="rect">
              <a:avLst/>
            </a:prstGeom>
            <a:noFill/>
            <a:ln>
              <a:noFill/>
            </a:ln>
          </p:spPr>
        </p:pic>
      </p:grpSp>
    </p:spTree>
    <p:extLst>
      <p:ext uri="{BB962C8B-B14F-4D97-AF65-F5344CB8AC3E}">
        <p14:creationId xmlns:p14="http://schemas.microsoft.com/office/powerpoint/2010/main" val="33373988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19DD0F8-D376-40AA-B6B8-D6AD7EE71C1D}"/>
              </a:ext>
            </a:extLst>
          </p:cNvPr>
          <p:cNvGrpSpPr/>
          <p:nvPr/>
        </p:nvGrpSpPr>
        <p:grpSpPr>
          <a:xfrm>
            <a:off x="3231328" y="3998987"/>
            <a:ext cx="5729344" cy="1950452"/>
            <a:chOff x="3952875" y="2284730"/>
            <a:chExt cx="4591050" cy="2816544"/>
          </a:xfrm>
        </p:grpSpPr>
        <p:sp>
          <p:nvSpPr>
            <p:cNvPr id="7" name="Rectangle 6">
              <a:extLst>
                <a:ext uri="{FF2B5EF4-FFF2-40B4-BE49-F238E27FC236}">
                  <a16:creationId xmlns:a16="http://schemas.microsoft.com/office/drawing/2014/main" id="{3926D144-96D9-4609-96FE-F185AF81B67B}"/>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8BFA5EE-206B-42C6-9F3B-0C3FFBDC7ECD}"/>
                </a:ext>
              </a:extLst>
            </p:cNvPr>
            <p:cNvSpPr/>
            <p:nvPr userDrawn="1"/>
          </p:nvSpPr>
          <p:spPr>
            <a:xfrm>
              <a:off x="4121436" y="2563964"/>
              <a:ext cx="4253929" cy="2258076"/>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1DF8EF26-7AD5-4E7F-95B3-9A57CF80C483}"/>
              </a:ext>
            </a:extLst>
          </p:cNvPr>
          <p:cNvSpPr txBox="1"/>
          <p:nvPr/>
        </p:nvSpPr>
        <p:spPr>
          <a:xfrm>
            <a:off x="0" y="4466381"/>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E7C2C0-79DA-4DCB-B54D-D2192CC70EC8}"/>
              </a:ext>
            </a:extLst>
          </p:cNvPr>
          <p:cNvSpPr/>
          <p:nvPr/>
        </p:nvSpPr>
        <p:spPr>
          <a:xfrm>
            <a:off x="181841" y="2157274"/>
            <a:ext cx="11834279" cy="2947386"/>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E0175CE-6A79-479A-822A-511AC43730F6}"/>
              </a:ext>
            </a:extLst>
          </p:cNvPr>
          <p:cNvSpPr txBox="1"/>
          <p:nvPr/>
        </p:nvSpPr>
        <p:spPr>
          <a:xfrm>
            <a:off x="602641" y="2876410"/>
            <a:ext cx="11419641" cy="1384995"/>
          </a:xfrm>
          <a:prstGeom prst="rect">
            <a:avLst/>
          </a:prstGeom>
          <a:noFill/>
        </p:spPr>
        <p:txBody>
          <a:bodyPr wrap="square" rtlCol="0" anchor="ctr">
            <a:spAutoFit/>
          </a:bodyPr>
          <a:lstStyle/>
          <a:p>
            <a:pPr algn="ctr"/>
            <a:r>
              <a:rPr lang="vi-VN" sz="2800" i="0" dirty="0">
                <a:solidFill>
                  <a:schemeClr val="bg1"/>
                </a:solidFill>
                <a:effectLst/>
                <a:latin typeface="SegoeuiPc"/>
              </a:rPr>
              <a:t>Tìm hiểu về kiến trúc </a:t>
            </a:r>
            <a:r>
              <a:rPr lang="vi-VN" sz="2800" i="0" dirty="0" err="1">
                <a:solidFill>
                  <a:schemeClr val="bg1"/>
                </a:solidFill>
                <a:effectLst/>
                <a:latin typeface="SegoeuiPc"/>
              </a:rPr>
              <a:t>ResNet</a:t>
            </a:r>
            <a:r>
              <a:rPr lang="vi-VN" sz="2800" i="0" dirty="0">
                <a:solidFill>
                  <a:schemeClr val="bg1"/>
                </a:solidFill>
                <a:effectLst/>
                <a:latin typeface="SegoeuiPc"/>
              </a:rPr>
              <a:t> và ứng dụng trong nhận dạng hình ảnh: Nghiên cứu về kiến trúc </a:t>
            </a:r>
            <a:r>
              <a:rPr lang="vi-VN" sz="2800" i="0" dirty="0" err="1">
                <a:solidFill>
                  <a:schemeClr val="bg1"/>
                </a:solidFill>
                <a:effectLst/>
                <a:latin typeface="SegoeuiPc"/>
              </a:rPr>
              <a:t>ResNet</a:t>
            </a:r>
            <a:r>
              <a:rPr lang="vi-VN" sz="2800" i="0" dirty="0">
                <a:solidFill>
                  <a:schemeClr val="bg1"/>
                </a:solidFill>
                <a:effectLst/>
                <a:latin typeface="SegoeuiPc"/>
              </a:rPr>
              <a:t>, nguyên lý hoạt động và ứng dụng trong nhận dạng hình ảnh.</a:t>
            </a:r>
            <a:endParaRPr lang="ko-KR" altLang="en-US" sz="2800" dirty="0">
              <a:solidFill>
                <a:schemeClr val="bg1"/>
              </a:solidFill>
              <a:cs typeface="Arial" pitchFamily="34" charset="0"/>
            </a:endParaRPr>
          </a:p>
        </p:txBody>
      </p:sp>
    </p:spTree>
    <p:extLst>
      <p:ext uri="{BB962C8B-B14F-4D97-AF65-F5344CB8AC3E}">
        <p14:creationId xmlns:p14="http://schemas.microsoft.com/office/powerpoint/2010/main" val="12637648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539932" y="867902"/>
            <a:ext cx="3597062" cy="923330"/>
          </a:xfrm>
          <a:prstGeom prst="rect">
            <a:avLst/>
          </a:prstGeom>
          <a:noFill/>
        </p:spPr>
        <p:txBody>
          <a:bodyPr wrap="square" rtlCol="0" anchor="ctr">
            <a:spAutoFit/>
          </a:bodyPr>
          <a:lstStyle/>
          <a:p>
            <a:pPr algn="r"/>
            <a:r>
              <a:rPr lang="vi-VN" altLang="ko-KR" sz="5400" dirty="0">
                <a:solidFill>
                  <a:schemeClr val="bg1"/>
                </a:solidFill>
                <a:cs typeface="Arial" pitchFamily="34" charset="0"/>
              </a:rPr>
              <a:t>Tổng quan</a:t>
            </a:r>
            <a:endParaRPr lang="ko-KR" altLang="en-US" sz="5400" dirty="0">
              <a:solidFill>
                <a:schemeClr val="bg1"/>
              </a:solidFill>
              <a:cs typeface="Arial" pitchFamily="34" charset="0"/>
            </a:endParaRPr>
          </a:p>
        </p:txBody>
      </p:sp>
      <p:sp>
        <p:nvSpPr>
          <p:cNvPr id="5" name="Rectangle 4">
            <a:extLst>
              <a:ext uri="{FF2B5EF4-FFF2-40B4-BE49-F238E27FC236}">
                <a16:creationId xmlns:a16="http://schemas.microsoft.com/office/drawing/2014/main" id="{98147EE4-3F48-4BF3-B9D8-DC86F6C4FB41}"/>
              </a:ext>
            </a:extLst>
          </p:cNvPr>
          <p:cNvSpPr/>
          <p:nvPr userDrawn="1"/>
        </p:nvSpPr>
        <p:spPr>
          <a:xfrm>
            <a:off x="4916435" y="452404"/>
            <a:ext cx="7044080" cy="5922270"/>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ox 1">
            <a:extLst>
              <a:ext uri="{FF2B5EF4-FFF2-40B4-BE49-F238E27FC236}">
                <a16:creationId xmlns:a16="http://schemas.microsoft.com/office/drawing/2014/main" id="{105DC372-B4FF-4D2B-A176-27A903C2DC1E}"/>
              </a:ext>
            </a:extLst>
          </p:cNvPr>
          <p:cNvSpPr/>
          <p:nvPr userDrawn="1"/>
        </p:nvSpPr>
        <p:spPr>
          <a:xfrm>
            <a:off x="5116328" y="692332"/>
            <a:ext cx="6644293" cy="5442417"/>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9525E3F-1288-4E47-9DDD-6E6E868E8798}"/>
              </a:ext>
            </a:extLst>
          </p:cNvPr>
          <p:cNvSpPr/>
          <p:nvPr/>
        </p:nvSpPr>
        <p:spPr>
          <a:xfrm>
            <a:off x="5549279" y="1375045"/>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a:extLst>
              <a:ext uri="{FF2B5EF4-FFF2-40B4-BE49-F238E27FC236}">
                <a16:creationId xmlns:a16="http://schemas.microsoft.com/office/drawing/2014/main" id="{6ED7E00C-90F3-4172-9B12-D1E11DFB43D9}"/>
              </a:ext>
            </a:extLst>
          </p:cNvPr>
          <p:cNvSpPr/>
          <p:nvPr/>
        </p:nvSpPr>
        <p:spPr>
          <a:xfrm>
            <a:off x="5549279" y="4734926"/>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a:extLst>
              <a:ext uri="{FF2B5EF4-FFF2-40B4-BE49-F238E27FC236}">
                <a16:creationId xmlns:a16="http://schemas.microsoft.com/office/drawing/2014/main" id="{82D24387-E5FF-480F-9206-3F39D9ACA0B6}"/>
              </a:ext>
            </a:extLst>
          </p:cNvPr>
          <p:cNvSpPr/>
          <p:nvPr/>
        </p:nvSpPr>
        <p:spPr>
          <a:xfrm>
            <a:off x="5549279" y="3614965"/>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9">
            <a:extLst>
              <a:ext uri="{FF2B5EF4-FFF2-40B4-BE49-F238E27FC236}">
                <a16:creationId xmlns:a16="http://schemas.microsoft.com/office/drawing/2014/main" id="{0121B5C0-EA29-4C42-8AD1-8236E7937277}"/>
              </a:ext>
            </a:extLst>
          </p:cNvPr>
          <p:cNvSpPr/>
          <p:nvPr/>
        </p:nvSpPr>
        <p:spPr>
          <a:xfrm>
            <a:off x="5549279" y="2495005"/>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a:extLst>
              <a:ext uri="{FF2B5EF4-FFF2-40B4-BE49-F238E27FC236}">
                <a16:creationId xmlns:a16="http://schemas.microsoft.com/office/drawing/2014/main" id="{C9C687AE-FC0F-4472-9509-BC36084DE922}"/>
              </a:ext>
            </a:extLst>
          </p:cNvPr>
          <p:cNvGrpSpPr/>
          <p:nvPr/>
        </p:nvGrpSpPr>
        <p:grpSpPr>
          <a:xfrm>
            <a:off x="6536649" y="1320568"/>
            <a:ext cx="4526164" cy="701496"/>
            <a:chOff x="6751979" y="1666120"/>
            <a:chExt cx="4526164" cy="701496"/>
          </a:xfrm>
        </p:grpSpPr>
        <p:sp>
          <p:nvSpPr>
            <p:cNvPr id="12" name="TextBox 11">
              <a:extLst>
                <a:ext uri="{FF2B5EF4-FFF2-40B4-BE49-F238E27FC236}">
                  <a16:creationId xmlns:a16="http://schemas.microsoft.com/office/drawing/2014/main" id="{4299CA4B-E4DE-4D1A-A39C-242A6E2E2075}"/>
                </a:ext>
              </a:extLst>
            </p:cNvPr>
            <p:cNvSpPr txBox="1"/>
            <p:nvPr/>
          </p:nvSpPr>
          <p:spPr>
            <a:xfrm>
              <a:off x="6770451" y="2090617"/>
              <a:ext cx="4507692" cy="276999"/>
            </a:xfrm>
            <a:prstGeom prst="rect">
              <a:avLst/>
            </a:prstGeom>
            <a:noFill/>
          </p:spPr>
          <p:txBody>
            <a:bodyPr wrap="square" rtlCol="0">
              <a:spAutoFit/>
            </a:bodyPr>
            <a:lstStyle/>
            <a:p>
              <a:r>
                <a:rPr lang="vi-VN" altLang="ko-KR" sz="1200" dirty="0">
                  <a:solidFill>
                    <a:schemeClr val="bg1"/>
                  </a:solidFill>
                  <a:cs typeface="Arial" pitchFamily="34" charset="0"/>
                </a:rPr>
                <a:t>Giới thiệu về sự ra đời của </a:t>
              </a:r>
              <a:r>
                <a:rPr lang="vi-VN" altLang="ko-KR" sz="1200" dirty="0" err="1">
                  <a:solidFill>
                    <a:schemeClr val="bg1"/>
                  </a:solidFill>
                  <a:cs typeface="Arial" pitchFamily="34" charset="0"/>
                </a:rPr>
                <a:t>Resnet</a:t>
              </a:r>
              <a:r>
                <a:rPr lang="vi-VN" altLang="ko-KR" sz="1200" dirty="0">
                  <a:solidFill>
                    <a:schemeClr val="bg1"/>
                  </a:solidFill>
                  <a:cs typeface="Arial" pitchFamily="34" charset="0"/>
                </a:rPr>
                <a:t> và phân loại chúng.</a:t>
              </a:r>
              <a:endParaRPr lang="en-US" altLang="ko-KR"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E70691D3-6C9E-41D7-8BD4-95A5A370EDD5}"/>
                </a:ext>
              </a:extLst>
            </p:cNvPr>
            <p:cNvSpPr txBox="1"/>
            <p:nvPr/>
          </p:nvSpPr>
          <p:spPr>
            <a:xfrm>
              <a:off x="6751979" y="1666120"/>
              <a:ext cx="4507692" cy="507831"/>
            </a:xfrm>
            <a:prstGeom prst="rect">
              <a:avLst/>
            </a:prstGeom>
            <a:noFill/>
          </p:spPr>
          <p:txBody>
            <a:bodyPr wrap="square" lIns="108000" rIns="108000" rtlCol="0">
              <a:spAutoFit/>
            </a:bodyPr>
            <a:lstStyle/>
            <a:p>
              <a:r>
                <a:rPr lang="vi-VN" altLang="ko-KR" sz="2700" b="1" dirty="0">
                  <a:solidFill>
                    <a:schemeClr val="bg1"/>
                  </a:solidFill>
                  <a:cs typeface="Arial" pitchFamily="34" charset="0"/>
                </a:rPr>
                <a:t>Giới thiệu</a:t>
              </a:r>
              <a:endParaRPr lang="ko-KR" altLang="en-US" sz="2700" b="1" dirty="0">
                <a:solidFill>
                  <a:schemeClr val="bg1"/>
                </a:solidFill>
                <a:cs typeface="Arial" pitchFamily="34" charset="0"/>
              </a:endParaRPr>
            </a:p>
          </p:txBody>
        </p:sp>
      </p:grpSp>
      <p:sp>
        <p:nvSpPr>
          <p:cNvPr id="14" name="TextBox 13">
            <a:extLst>
              <a:ext uri="{FF2B5EF4-FFF2-40B4-BE49-F238E27FC236}">
                <a16:creationId xmlns:a16="http://schemas.microsoft.com/office/drawing/2014/main" id="{FB85A20E-BC2F-4902-9E49-A6913CBDEC02}"/>
              </a:ext>
            </a:extLst>
          </p:cNvPr>
          <p:cNvSpPr txBox="1"/>
          <p:nvPr/>
        </p:nvSpPr>
        <p:spPr>
          <a:xfrm>
            <a:off x="5596139" y="1510812"/>
            <a:ext cx="682192"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16" name="TextBox 15">
            <a:extLst>
              <a:ext uri="{FF2B5EF4-FFF2-40B4-BE49-F238E27FC236}">
                <a16:creationId xmlns:a16="http://schemas.microsoft.com/office/drawing/2014/main" id="{97406BBB-F66B-4A1D-B32C-1C57F47C2DE2}"/>
              </a:ext>
            </a:extLst>
          </p:cNvPr>
          <p:cNvSpPr txBox="1"/>
          <p:nvPr/>
        </p:nvSpPr>
        <p:spPr>
          <a:xfrm>
            <a:off x="6564617" y="2889146"/>
            <a:ext cx="5395898" cy="276999"/>
          </a:xfrm>
          <a:prstGeom prst="rect">
            <a:avLst/>
          </a:prstGeom>
          <a:noFill/>
        </p:spPr>
        <p:txBody>
          <a:bodyPr wrap="square" rtlCol="0">
            <a:spAutoFit/>
          </a:bodyPr>
          <a:lstStyle/>
          <a:p>
            <a:r>
              <a:rPr lang="vi-VN" altLang="ko-KR" sz="1200" dirty="0">
                <a:solidFill>
                  <a:schemeClr val="bg1"/>
                </a:solidFill>
                <a:cs typeface="Arial" pitchFamily="34" charset="0"/>
              </a:rPr>
              <a:t>Giới thiệu về </a:t>
            </a:r>
            <a:r>
              <a:rPr lang="vi-VN" altLang="ko-KR" sz="1200" dirty="0" err="1">
                <a:solidFill>
                  <a:schemeClr val="bg1"/>
                </a:solidFill>
                <a:cs typeface="Arial" pitchFamily="34" charset="0"/>
              </a:rPr>
              <a:t>Residual</a:t>
            </a:r>
            <a:r>
              <a:rPr lang="vi-VN" altLang="ko-KR" sz="1200" dirty="0">
                <a:solidFill>
                  <a:schemeClr val="bg1"/>
                </a:solidFill>
                <a:cs typeface="Arial" pitchFamily="34" charset="0"/>
              </a:rPr>
              <a:t> </a:t>
            </a:r>
            <a:r>
              <a:rPr lang="vi-VN" altLang="ko-KR" sz="1200" dirty="0" err="1">
                <a:solidFill>
                  <a:schemeClr val="bg1"/>
                </a:solidFill>
                <a:cs typeface="Arial" pitchFamily="34" charset="0"/>
              </a:rPr>
              <a:t>Block</a:t>
            </a:r>
            <a:r>
              <a:rPr lang="vi-VN" altLang="ko-KR" sz="1200" dirty="0">
                <a:solidFill>
                  <a:schemeClr val="bg1"/>
                </a:solidFill>
                <a:cs typeface="Arial" pitchFamily="34" charset="0"/>
              </a:rPr>
              <a:t> và cách thức hoạt động của nó. </a:t>
            </a:r>
            <a:endParaRPr lang="en-US" altLang="ko-KR" sz="1200" dirty="0">
              <a:solidFill>
                <a:schemeClr val="bg1"/>
              </a:solidFill>
              <a:cs typeface="Arial" pitchFamily="34" charset="0"/>
            </a:endParaRPr>
          </a:p>
        </p:txBody>
      </p:sp>
      <p:sp>
        <p:nvSpPr>
          <p:cNvPr id="17" name="TextBox 16">
            <a:extLst>
              <a:ext uri="{FF2B5EF4-FFF2-40B4-BE49-F238E27FC236}">
                <a16:creationId xmlns:a16="http://schemas.microsoft.com/office/drawing/2014/main" id="{09A82234-31CA-4D46-8E52-5DF953CE14D5}"/>
              </a:ext>
            </a:extLst>
          </p:cNvPr>
          <p:cNvSpPr txBox="1"/>
          <p:nvPr/>
        </p:nvSpPr>
        <p:spPr>
          <a:xfrm>
            <a:off x="6530851" y="2460492"/>
            <a:ext cx="5254530" cy="507831"/>
          </a:xfrm>
          <a:prstGeom prst="rect">
            <a:avLst/>
          </a:prstGeom>
          <a:noFill/>
        </p:spPr>
        <p:txBody>
          <a:bodyPr wrap="square" lIns="108000" rIns="108000" rtlCol="0">
            <a:spAutoFit/>
          </a:bodyPr>
          <a:lstStyle/>
          <a:p>
            <a:r>
              <a:rPr lang="vi-VN" altLang="ko-KR" sz="2700" b="1" dirty="0" err="1">
                <a:solidFill>
                  <a:schemeClr val="bg1"/>
                </a:solidFill>
                <a:cs typeface="Arial" pitchFamily="34" charset="0"/>
              </a:rPr>
              <a:t>Residual</a:t>
            </a:r>
            <a:r>
              <a:rPr lang="vi-VN" altLang="ko-KR" sz="2700" b="1" dirty="0">
                <a:solidFill>
                  <a:schemeClr val="bg1"/>
                </a:solidFill>
                <a:cs typeface="Arial" pitchFamily="34" charset="0"/>
              </a:rPr>
              <a:t> </a:t>
            </a:r>
            <a:r>
              <a:rPr lang="vi-VN" altLang="ko-KR" sz="2700" b="1" dirty="0" err="1">
                <a:solidFill>
                  <a:schemeClr val="bg1"/>
                </a:solidFill>
                <a:cs typeface="Arial" pitchFamily="34" charset="0"/>
              </a:rPr>
              <a:t>Block</a:t>
            </a:r>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0B378013-482D-403B-865D-7B1B84976F15}"/>
              </a:ext>
            </a:extLst>
          </p:cNvPr>
          <p:cNvSpPr txBox="1"/>
          <p:nvPr/>
        </p:nvSpPr>
        <p:spPr>
          <a:xfrm>
            <a:off x="5596139" y="2630772"/>
            <a:ext cx="682192"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grpSp>
        <p:nvGrpSpPr>
          <p:cNvPr id="19" name="Group 18">
            <a:extLst>
              <a:ext uri="{FF2B5EF4-FFF2-40B4-BE49-F238E27FC236}">
                <a16:creationId xmlns:a16="http://schemas.microsoft.com/office/drawing/2014/main" id="{599299A3-574E-4012-B2B3-691F7EAE5520}"/>
              </a:ext>
            </a:extLst>
          </p:cNvPr>
          <p:cNvGrpSpPr/>
          <p:nvPr/>
        </p:nvGrpSpPr>
        <p:grpSpPr>
          <a:xfrm>
            <a:off x="6536649" y="3560488"/>
            <a:ext cx="4526164" cy="701496"/>
            <a:chOff x="6751979" y="1666120"/>
            <a:chExt cx="4526164" cy="701496"/>
          </a:xfrm>
        </p:grpSpPr>
        <p:sp>
          <p:nvSpPr>
            <p:cNvPr id="20" name="TextBox 19">
              <a:extLst>
                <a:ext uri="{FF2B5EF4-FFF2-40B4-BE49-F238E27FC236}">
                  <a16:creationId xmlns:a16="http://schemas.microsoft.com/office/drawing/2014/main" id="{3003A727-1853-4B48-AAD8-687ACF9A075B}"/>
                </a:ext>
              </a:extLst>
            </p:cNvPr>
            <p:cNvSpPr txBox="1"/>
            <p:nvPr/>
          </p:nvSpPr>
          <p:spPr>
            <a:xfrm>
              <a:off x="6770451" y="2090617"/>
              <a:ext cx="4507692" cy="276999"/>
            </a:xfrm>
            <a:prstGeom prst="rect">
              <a:avLst/>
            </a:prstGeom>
            <a:noFill/>
          </p:spPr>
          <p:txBody>
            <a:bodyPr wrap="square" rtlCol="0">
              <a:spAutoFit/>
            </a:bodyPr>
            <a:lstStyle/>
            <a:p>
              <a:r>
                <a:rPr lang="vi-VN" altLang="ko-KR" sz="1200" dirty="0">
                  <a:solidFill>
                    <a:schemeClr val="bg1"/>
                  </a:solidFill>
                  <a:cs typeface="Arial" pitchFamily="34" charset="0"/>
                </a:rPr>
                <a:t>Nói về sự tối ưu và nhược điểm của </a:t>
              </a:r>
              <a:r>
                <a:rPr lang="vi-VN" altLang="ko-KR" sz="1200" dirty="0" err="1">
                  <a:solidFill>
                    <a:schemeClr val="bg1"/>
                  </a:solidFill>
                  <a:cs typeface="Arial" pitchFamily="34" charset="0"/>
                </a:rPr>
                <a:t>Resnet</a:t>
              </a:r>
              <a:r>
                <a:rPr lang="vi-VN" altLang="ko-KR" sz="1200" dirty="0">
                  <a:solidFill>
                    <a:schemeClr val="bg1"/>
                  </a:solidFill>
                  <a:cs typeface="Arial" pitchFamily="34" charset="0"/>
                </a:rPr>
                <a:t>.</a:t>
              </a:r>
              <a:endParaRPr lang="en-US" altLang="ko-KR"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C6196035-CF56-4FDB-B3EF-7A642E1E8CDA}"/>
                </a:ext>
              </a:extLst>
            </p:cNvPr>
            <p:cNvSpPr txBox="1"/>
            <p:nvPr/>
          </p:nvSpPr>
          <p:spPr>
            <a:xfrm>
              <a:off x="6751979" y="1666120"/>
              <a:ext cx="4507692" cy="507831"/>
            </a:xfrm>
            <a:prstGeom prst="rect">
              <a:avLst/>
            </a:prstGeom>
            <a:noFill/>
          </p:spPr>
          <p:txBody>
            <a:bodyPr wrap="square" lIns="108000" rIns="108000" rtlCol="0">
              <a:spAutoFit/>
            </a:bodyPr>
            <a:lstStyle/>
            <a:p>
              <a:r>
                <a:rPr lang="vi-VN" altLang="ko-KR" sz="2700" b="1" dirty="0">
                  <a:solidFill>
                    <a:schemeClr val="bg1"/>
                  </a:solidFill>
                  <a:cs typeface="Arial" pitchFamily="34" charset="0"/>
                </a:rPr>
                <a:t>Ưu điểm &amp; nhược điểm</a:t>
              </a:r>
              <a:endParaRPr lang="ko-KR" altLang="en-US" sz="2700" b="1" dirty="0">
                <a:solidFill>
                  <a:schemeClr val="bg1"/>
                </a:solidFill>
                <a:cs typeface="Arial" pitchFamily="34" charset="0"/>
              </a:endParaRPr>
            </a:p>
          </p:txBody>
        </p:sp>
      </p:grpSp>
      <p:sp>
        <p:nvSpPr>
          <p:cNvPr id="22" name="TextBox 21">
            <a:extLst>
              <a:ext uri="{FF2B5EF4-FFF2-40B4-BE49-F238E27FC236}">
                <a16:creationId xmlns:a16="http://schemas.microsoft.com/office/drawing/2014/main" id="{BEFE2132-22FB-494E-9FDE-0D3987834F26}"/>
              </a:ext>
            </a:extLst>
          </p:cNvPr>
          <p:cNvSpPr txBox="1"/>
          <p:nvPr/>
        </p:nvSpPr>
        <p:spPr>
          <a:xfrm>
            <a:off x="5596139" y="3750732"/>
            <a:ext cx="682192"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grpSp>
        <p:nvGrpSpPr>
          <p:cNvPr id="23" name="Group 22">
            <a:extLst>
              <a:ext uri="{FF2B5EF4-FFF2-40B4-BE49-F238E27FC236}">
                <a16:creationId xmlns:a16="http://schemas.microsoft.com/office/drawing/2014/main" id="{EF85EE0D-D7F0-4A53-BA08-F0ED184FE223}"/>
              </a:ext>
            </a:extLst>
          </p:cNvPr>
          <p:cNvGrpSpPr/>
          <p:nvPr/>
        </p:nvGrpSpPr>
        <p:grpSpPr>
          <a:xfrm>
            <a:off x="6536649" y="4680449"/>
            <a:ext cx="4526164" cy="701496"/>
            <a:chOff x="6751979" y="1666120"/>
            <a:chExt cx="4526164" cy="701496"/>
          </a:xfrm>
        </p:grpSpPr>
        <p:sp>
          <p:nvSpPr>
            <p:cNvPr id="24" name="TextBox 23">
              <a:extLst>
                <a:ext uri="{FF2B5EF4-FFF2-40B4-BE49-F238E27FC236}">
                  <a16:creationId xmlns:a16="http://schemas.microsoft.com/office/drawing/2014/main" id="{4C9B2B0D-E89B-4BD2-86D9-F6B566FB3DCB}"/>
                </a:ext>
              </a:extLst>
            </p:cNvPr>
            <p:cNvSpPr txBox="1"/>
            <p:nvPr/>
          </p:nvSpPr>
          <p:spPr>
            <a:xfrm>
              <a:off x="6770451" y="2090617"/>
              <a:ext cx="4507692" cy="276999"/>
            </a:xfrm>
            <a:prstGeom prst="rect">
              <a:avLst/>
            </a:prstGeom>
            <a:noFill/>
          </p:spPr>
          <p:txBody>
            <a:bodyPr wrap="square" rtlCol="0">
              <a:spAutoFit/>
            </a:bodyPr>
            <a:lstStyle/>
            <a:p>
              <a:r>
                <a:rPr lang="vi-VN" altLang="ko-KR" sz="1200" dirty="0">
                  <a:solidFill>
                    <a:schemeClr val="bg1"/>
                  </a:solidFill>
                  <a:cs typeface="Arial" pitchFamily="34" charset="0"/>
                </a:rPr>
                <a:t>Các ứng dụng của </a:t>
              </a:r>
              <a:r>
                <a:rPr lang="vi-VN" altLang="ko-KR" sz="1200" dirty="0" err="1">
                  <a:solidFill>
                    <a:schemeClr val="bg1"/>
                  </a:solidFill>
                  <a:cs typeface="Arial" pitchFamily="34" charset="0"/>
                </a:rPr>
                <a:t>Resnet</a:t>
              </a:r>
              <a:r>
                <a:rPr lang="vi-VN" altLang="ko-KR" sz="1200" dirty="0">
                  <a:solidFill>
                    <a:schemeClr val="bg1"/>
                  </a:solidFill>
                  <a:cs typeface="Arial" pitchFamily="34" charset="0"/>
                </a:rPr>
                <a:t> trong thực tế.</a:t>
              </a:r>
              <a:endParaRPr lang="en-US" altLang="ko-KR" sz="1200" dirty="0">
                <a:solidFill>
                  <a:schemeClr val="bg1"/>
                </a:solidFill>
                <a:cs typeface="Arial" pitchFamily="34" charset="0"/>
              </a:endParaRPr>
            </a:p>
          </p:txBody>
        </p:sp>
        <p:sp>
          <p:nvSpPr>
            <p:cNvPr id="25" name="TextBox 24">
              <a:extLst>
                <a:ext uri="{FF2B5EF4-FFF2-40B4-BE49-F238E27FC236}">
                  <a16:creationId xmlns:a16="http://schemas.microsoft.com/office/drawing/2014/main" id="{24B2D58D-3B6C-48C9-AA86-79C219B26919}"/>
                </a:ext>
              </a:extLst>
            </p:cNvPr>
            <p:cNvSpPr txBox="1"/>
            <p:nvPr/>
          </p:nvSpPr>
          <p:spPr>
            <a:xfrm>
              <a:off x="6751979" y="1666120"/>
              <a:ext cx="4507692" cy="507831"/>
            </a:xfrm>
            <a:prstGeom prst="rect">
              <a:avLst/>
            </a:prstGeom>
            <a:noFill/>
          </p:spPr>
          <p:txBody>
            <a:bodyPr wrap="square" lIns="108000" rIns="108000" rtlCol="0">
              <a:spAutoFit/>
            </a:bodyPr>
            <a:lstStyle/>
            <a:p>
              <a:r>
                <a:rPr lang="vi-VN" altLang="ko-KR" sz="2700" b="1" dirty="0">
                  <a:solidFill>
                    <a:schemeClr val="bg1"/>
                  </a:solidFill>
                  <a:cs typeface="Arial" pitchFamily="34" charset="0"/>
                </a:rPr>
                <a:t>Ứng dụng</a:t>
              </a:r>
              <a:endParaRPr lang="ko-KR" altLang="en-US" sz="2700" b="1" dirty="0">
                <a:solidFill>
                  <a:schemeClr val="bg1"/>
                </a:solidFill>
                <a:cs typeface="Arial" pitchFamily="34" charset="0"/>
              </a:endParaRPr>
            </a:p>
          </p:txBody>
        </p:sp>
      </p:grpSp>
      <p:sp>
        <p:nvSpPr>
          <p:cNvPr id="26" name="TextBox 25">
            <a:extLst>
              <a:ext uri="{FF2B5EF4-FFF2-40B4-BE49-F238E27FC236}">
                <a16:creationId xmlns:a16="http://schemas.microsoft.com/office/drawing/2014/main" id="{CFD6274E-E3E8-442C-9BD9-3B7FCB0E27E8}"/>
              </a:ext>
            </a:extLst>
          </p:cNvPr>
          <p:cNvSpPr txBox="1"/>
          <p:nvPr/>
        </p:nvSpPr>
        <p:spPr>
          <a:xfrm>
            <a:off x="5596139" y="4870693"/>
            <a:ext cx="682192"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Tree>
    <p:extLst>
      <p:ext uri="{BB962C8B-B14F-4D97-AF65-F5344CB8AC3E}">
        <p14:creationId xmlns:p14="http://schemas.microsoft.com/office/powerpoint/2010/main" val="31488225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8BEE0F-EF41-389C-B040-314B266FB53F}"/>
              </a:ext>
            </a:extLst>
          </p:cNvPr>
          <p:cNvSpPr/>
          <p:nvPr userDrawn="1"/>
        </p:nvSpPr>
        <p:spPr>
          <a:xfrm>
            <a:off x="101600" y="325120"/>
            <a:ext cx="11988800" cy="6268720"/>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ox 1">
            <a:extLst>
              <a:ext uri="{FF2B5EF4-FFF2-40B4-BE49-F238E27FC236}">
                <a16:creationId xmlns:a16="http://schemas.microsoft.com/office/drawing/2014/main" id="{856081DD-6C59-FB8A-528F-FACF0E3BA0D6}"/>
              </a:ext>
            </a:extLst>
          </p:cNvPr>
          <p:cNvSpPr/>
          <p:nvPr userDrawn="1"/>
        </p:nvSpPr>
        <p:spPr>
          <a:xfrm>
            <a:off x="467360" y="690880"/>
            <a:ext cx="11230989" cy="5664881"/>
          </a:xfrm>
          <a:custGeom>
            <a:avLst/>
            <a:gdLst>
              <a:gd name="connsiteX0" fmla="*/ 0 w 8731627"/>
              <a:gd name="connsiteY0" fmla="*/ 0 h 5197543"/>
              <a:gd name="connsiteX1" fmla="*/ 8731627 w 8731627"/>
              <a:gd name="connsiteY1" fmla="*/ 0 h 5197543"/>
              <a:gd name="connsiteX2" fmla="*/ 8731627 w 8731627"/>
              <a:gd name="connsiteY2" fmla="*/ 5197543 h 5197543"/>
              <a:gd name="connsiteX3" fmla="*/ 0 w 8731627"/>
              <a:gd name="connsiteY3" fmla="*/ 5197543 h 5197543"/>
              <a:gd name="connsiteX4" fmla="*/ 0 w 8731627"/>
              <a:gd name="connsiteY4" fmla="*/ 0 h 5197543"/>
              <a:gd name="connsiteX0" fmla="*/ 2712720 w 8731627"/>
              <a:gd name="connsiteY0" fmla="*/ 152400 h 5197543"/>
              <a:gd name="connsiteX1" fmla="*/ 8731627 w 8731627"/>
              <a:gd name="connsiteY1" fmla="*/ 0 h 5197543"/>
              <a:gd name="connsiteX2" fmla="*/ 8731627 w 8731627"/>
              <a:gd name="connsiteY2" fmla="*/ 5197543 h 5197543"/>
              <a:gd name="connsiteX3" fmla="*/ 0 w 8731627"/>
              <a:gd name="connsiteY3" fmla="*/ 5197543 h 5197543"/>
              <a:gd name="connsiteX4" fmla="*/ 2712720 w 8731627"/>
              <a:gd name="connsiteY4" fmla="*/ 152400 h 5197543"/>
              <a:gd name="connsiteX0" fmla="*/ 2926080 w 8731627"/>
              <a:gd name="connsiteY0" fmla="*/ 0 h 5207703"/>
              <a:gd name="connsiteX1" fmla="*/ 8731627 w 8731627"/>
              <a:gd name="connsiteY1" fmla="*/ 10160 h 5207703"/>
              <a:gd name="connsiteX2" fmla="*/ 8731627 w 8731627"/>
              <a:gd name="connsiteY2" fmla="*/ 5207703 h 5207703"/>
              <a:gd name="connsiteX3" fmla="*/ 0 w 8731627"/>
              <a:gd name="connsiteY3" fmla="*/ 5207703 h 5207703"/>
              <a:gd name="connsiteX4" fmla="*/ 2926080 w 8731627"/>
              <a:gd name="connsiteY4" fmla="*/ 0 h 5207703"/>
              <a:gd name="connsiteX0" fmla="*/ 5415280 w 11220827"/>
              <a:gd name="connsiteY0" fmla="*/ 0 h 5207703"/>
              <a:gd name="connsiteX1" fmla="*/ 11220827 w 11220827"/>
              <a:gd name="connsiteY1" fmla="*/ 10160 h 5207703"/>
              <a:gd name="connsiteX2" fmla="*/ 11220827 w 11220827"/>
              <a:gd name="connsiteY2" fmla="*/ 5207703 h 5207703"/>
              <a:gd name="connsiteX3" fmla="*/ 0 w 11220827"/>
              <a:gd name="connsiteY3" fmla="*/ 5197543 h 5207703"/>
              <a:gd name="connsiteX4" fmla="*/ 5415280 w 11220827"/>
              <a:gd name="connsiteY4" fmla="*/ 0 h 5207703"/>
              <a:gd name="connsiteX0" fmla="*/ 5415280 w 11220827"/>
              <a:gd name="connsiteY0" fmla="*/ 0 h 5207703"/>
              <a:gd name="connsiteX1" fmla="*/ 11220827 w 11220827"/>
              <a:gd name="connsiteY1" fmla="*/ 10160 h 5207703"/>
              <a:gd name="connsiteX2" fmla="*/ 11220827 w 11220827"/>
              <a:gd name="connsiteY2" fmla="*/ 5207703 h 5207703"/>
              <a:gd name="connsiteX3" fmla="*/ 0 w 11220827"/>
              <a:gd name="connsiteY3" fmla="*/ 5197543 h 5207703"/>
              <a:gd name="connsiteX4" fmla="*/ 5415280 w 11220827"/>
              <a:gd name="connsiteY4" fmla="*/ 0 h 5207703"/>
              <a:gd name="connsiteX0" fmla="*/ 5425440 w 11230987"/>
              <a:gd name="connsiteY0" fmla="*/ 0 h 5207703"/>
              <a:gd name="connsiteX1" fmla="*/ 11230987 w 11230987"/>
              <a:gd name="connsiteY1" fmla="*/ 10160 h 5207703"/>
              <a:gd name="connsiteX2" fmla="*/ 11230987 w 11230987"/>
              <a:gd name="connsiteY2" fmla="*/ 5207703 h 5207703"/>
              <a:gd name="connsiteX3" fmla="*/ 0 w 11230987"/>
              <a:gd name="connsiteY3" fmla="*/ 5187383 h 5207703"/>
              <a:gd name="connsiteX4" fmla="*/ 5425440 w 11230987"/>
              <a:gd name="connsiteY4" fmla="*/ 0 h 5207703"/>
              <a:gd name="connsiteX0" fmla="*/ 5425440 w 11230987"/>
              <a:gd name="connsiteY0" fmla="*/ 0 h 5325225"/>
              <a:gd name="connsiteX1" fmla="*/ 11230987 w 11230987"/>
              <a:gd name="connsiteY1" fmla="*/ 10160 h 5325225"/>
              <a:gd name="connsiteX2" fmla="*/ 11230987 w 11230987"/>
              <a:gd name="connsiteY2" fmla="*/ 5207703 h 5325225"/>
              <a:gd name="connsiteX3" fmla="*/ 0 w 11230987"/>
              <a:gd name="connsiteY3" fmla="*/ 5187383 h 5325225"/>
              <a:gd name="connsiteX4" fmla="*/ 5425440 w 11230987"/>
              <a:gd name="connsiteY4" fmla="*/ 0 h 5325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0987" h="5325225">
                <a:moveTo>
                  <a:pt x="5425440" y="0"/>
                </a:moveTo>
                <a:lnTo>
                  <a:pt x="11230987" y="10160"/>
                </a:lnTo>
                <a:lnTo>
                  <a:pt x="11230987" y="5207703"/>
                </a:lnTo>
                <a:cubicBezTo>
                  <a:pt x="7487325" y="5200930"/>
                  <a:pt x="3062942" y="5488796"/>
                  <a:pt x="0" y="5187383"/>
                </a:cubicBezTo>
                <a:cubicBezTo>
                  <a:pt x="6336452" y="2946869"/>
                  <a:pt x="3620347" y="1732514"/>
                  <a:pt x="5425440" y="0"/>
                </a:cubicBezTo>
                <a:close/>
              </a:path>
            </a:pathLst>
          </a:cu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2B01F47-14EF-8438-AEFE-BE6D79EA14DA}"/>
              </a:ext>
            </a:extLst>
          </p:cNvPr>
          <p:cNvSpPr txBox="1"/>
          <p:nvPr/>
        </p:nvSpPr>
        <p:spPr>
          <a:xfrm>
            <a:off x="534901" y="614177"/>
            <a:ext cx="3631854" cy="923330"/>
          </a:xfrm>
          <a:prstGeom prst="rect">
            <a:avLst/>
          </a:prstGeom>
          <a:noFill/>
        </p:spPr>
        <p:txBody>
          <a:bodyPr wrap="square" lIns="108000" rIns="108000" rtlCol="0">
            <a:spAutoFit/>
          </a:bodyPr>
          <a:lstStyle/>
          <a:p>
            <a:r>
              <a:rPr lang="vi-VN" altLang="ko-KR" sz="5400" b="1" dirty="0">
                <a:solidFill>
                  <a:srgbClr val="FF0000"/>
                </a:solidFill>
                <a:cs typeface="Arial" pitchFamily="34" charset="0"/>
              </a:rPr>
              <a:t>Giới thiệu</a:t>
            </a:r>
            <a:endParaRPr lang="ko-KR" altLang="en-US" sz="5400" b="1" dirty="0">
              <a:solidFill>
                <a:srgbClr val="FF0000"/>
              </a:solidFill>
              <a:cs typeface="Arial" pitchFamily="34" charset="0"/>
            </a:endParaRPr>
          </a:p>
        </p:txBody>
      </p:sp>
      <p:sp>
        <p:nvSpPr>
          <p:cNvPr id="14" name="TextBox 13">
            <a:extLst>
              <a:ext uri="{FF2B5EF4-FFF2-40B4-BE49-F238E27FC236}">
                <a16:creationId xmlns:a16="http://schemas.microsoft.com/office/drawing/2014/main" id="{705309E2-F2C4-A38F-02DA-B2925F649CA4}"/>
              </a:ext>
            </a:extLst>
          </p:cNvPr>
          <p:cNvSpPr txBox="1"/>
          <p:nvPr/>
        </p:nvSpPr>
        <p:spPr>
          <a:xfrm>
            <a:off x="788784" y="2271807"/>
            <a:ext cx="10588139" cy="3691267"/>
          </a:xfrm>
          <a:prstGeom prst="rect">
            <a:avLst/>
          </a:prstGeom>
          <a:noFill/>
        </p:spPr>
        <p:txBody>
          <a:bodyPr wrap="square" rtlCol="0">
            <a:spAutoFit/>
          </a:bodyPr>
          <a:lstStyle/>
          <a:p>
            <a:pPr marL="342900" marR="0" indent="-342900" algn="just">
              <a:lnSpc>
                <a:spcPct val="115000"/>
              </a:lnSpc>
              <a:spcAft>
                <a:spcPts val="1000"/>
              </a:spcAft>
              <a:buFont typeface="Courier New" panose="02070309020205020404" pitchFamily="49" charset="0"/>
              <a:buChar char="o"/>
            </a:pPr>
            <a:r>
              <a:rPr lang="en-US" sz="24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(Residual Neural Network)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loại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nơ-ron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tích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chập</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(CNN)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giới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thiệu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bởi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Kaiming He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cộng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tại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Microsoft</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Research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năm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2015.</a:t>
            </a:r>
            <a:r>
              <a:rPr lang="vi-V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giành</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cuộc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ImageNet Large Scale Visual</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Recognition Challenge (ILSVRC)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năm</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vi-V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lnSpc>
                <a:spcPct val="115000"/>
              </a:lnSpc>
              <a:spcAft>
                <a:spcPts val="1000"/>
              </a:spcAft>
              <a:buFont typeface="Courier New" panose="02070309020205020404" pitchFamily="49" charset="0"/>
              <a:buChar char="o"/>
            </a:pP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nổi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bật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khả</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US"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sâu</a:t>
            </a:r>
            <a:r>
              <a:rPr lang="en-US" sz="24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(deep networks)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gặp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phải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vấn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đề</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vanishing gradient (gradient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mất</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hay</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exploding gradient (gradient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bùng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nổ</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gặp</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nơ-ron</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sâu</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vi-V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Courier New" panose="02070309020205020404" pitchFamily="49" charset="0"/>
              <a:buChar char="o"/>
            </a:pPr>
            <a:endParaRPr lang="vi-VN" sz="2400" dirty="0">
              <a:solidFill>
                <a:schemeClr val="bg1"/>
              </a:solidFill>
            </a:endParaRPr>
          </a:p>
        </p:txBody>
      </p:sp>
    </p:spTree>
    <p:extLst>
      <p:ext uri="{BB962C8B-B14F-4D97-AF65-F5344CB8AC3E}">
        <p14:creationId xmlns:p14="http://schemas.microsoft.com/office/powerpoint/2010/main" val="39796494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91BFD72C-A6E7-FCF3-2A13-AA3572A4E858}"/>
              </a:ext>
            </a:extLst>
          </p:cNvPr>
          <p:cNvSpPr txBox="1"/>
          <p:nvPr/>
        </p:nvSpPr>
        <p:spPr>
          <a:xfrm>
            <a:off x="411190" y="84063"/>
            <a:ext cx="6456970" cy="923330"/>
          </a:xfrm>
          <a:prstGeom prst="rect">
            <a:avLst/>
          </a:prstGeom>
          <a:noFill/>
        </p:spPr>
        <p:txBody>
          <a:bodyPr wrap="square" lIns="108000" rIns="108000" rtlCol="0">
            <a:spAutoFit/>
          </a:bodyPr>
          <a:lstStyle/>
          <a:p>
            <a:r>
              <a:rPr lang="vi-VN" altLang="ko-KR" sz="5400" b="1" dirty="0">
                <a:solidFill>
                  <a:srgbClr val="FF0000"/>
                </a:solidFill>
                <a:cs typeface="Arial" pitchFamily="34" charset="0"/>
              </a:rPr>
              <a:t>Phân loại </a:t>
            </a:r>
            <a:r>
              <a:rPr lang="vi-VN" altLang="ko-KR" sz="5400" b="1" dirty="0" err="1">
                <a:solidFill>
                  <a:srgbClr val="FF0000"/>
                </a:solidFill>
                <a:cs typeface="Arial" pitchFamily="34" charset="0"/>
              </a:rPr>
              <a:t>Resnet</a:t>
            </a:r>
            <a:endParaRPr lang="ko-KR" altLang="en-US" sz="5400" b="1" dirty="0">
              <a:solidFill>
                <a:srgbClr val="FF0000"/>
              </a:solidFill>
              <a:cs typeface="Arial" pitchFamily="34" charset="0"/>
            </a:endParaRPr>
          </a:p>
        </p:txBody>
      </p:sp>
      <p:sp>
        <p:nvSpPr>
          <p:cNvPr id="30" name="Rectangle 29">
            <a:extLst>
              <a:ext uri="{FF2B5EF4-FFF2-40B4-BE49-F238E27FC236}">
                <a16:creationId xmlns:a16="http://schemas.microsoft.com/office/drawing/2014/main" id="{2536BAE2-8F55-F71C-5019-215028FC4193}"/>
              </a:ext>
            </a:extLst>
          </p:cNvPr>
          <p:cNvSpPr/>
          <p:nvPr/>
        </p:nvSpPr>
        <p:spPr>
          <a:xfrm>
            <a:off x="564988" y="992154"/>
            <a:ext cx="7254240" cy="182880"/>
          </a:xfrm>
          <a:prstGeom prst="rect">
            <a:avLst/>
          </a:prstGeom>
          <a:solidFill>
            <a:schemeClr val="accent1"/>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31" name="Rectangle 30">
            <a:extLst>
              <a:ext uri="{FF2B5EF4-FFF2-40B4-BE49-F238E27FC236}">
                <a16:creationId xmlns:a16="http://schemas.microsoft.com/office/drawing/2014/main" id="{EF6D6E22-5E15-F73D-BB61-31224565611B}"/>
              </a:ext>
            </a:extLst>
          </p:cNvPr>
          <p:cNvSpPr/>
          <p:nvPr/>
        </p:nvSpPr>
        <p:spPr>
          <a:xfrm>
            <a:off x="671458" y="1326845"/>
            <a:ext cx="5248539" cy="163141"/>
          </a:xfrm>
          <a:prstGeom prst="rect">
            <a:avLst/>
          </a:prstGeom>
          <a:solidFill>
            <a:schemeClr val="accent1"/>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nvGrpSpPr>
          <p:cNvPr id="34" name="Group 33">
            <a:extLst>
              <a:ext uri="{FF2B5EF4-FFF2-40B4-BE49-F238E27FC236}">
                <a16:creationId xmlns:a16="http://schemas.microsoft.com/office/drawing/2014/main" id="{44E09C35-F8EC-62DD-D7AB-EDA558210413}"/>
              </a:ext>
            </a:extLst>
          </p:cNvPr>
          <p:cNvGrpSpPr/>
          <p:nvPr/>
        </p:nvGrpSpPr>
        <p:grpSpPr>
          <a:xfrm>
            <a:off x="2190216" y="2395607"/>
            <a:ext cx="1560753" cy="1457185"/>
            <a:chOff x="3124936" y="2712880"/>
            <a:chExt cx="1560753" cy="1457185"/>
          </a:xfrm>
        </p:grpSpPr>
        <p:sp>
          <p:nvSpPr>
            <p:cNvPr id="32" name="Rectangle 31">
              <a:extLst>
                <a:ext uri="{FF2B5EF4-FFF2-40B4-BE49-F238E27FC236}">
                  <a16:creationId xmlns:a16="http://schemas.microsoft.com/office/drawing/2014/main" id="{FE54371F-38CE-4140-F4DB-DFA3C5A78F9C}"/>
                </a:ext>
              </a:extLst>
            </p:cNvPr>
            <p:cNvSpPr/>
            <p:nvPr/>
          </p:nvSpPr>
          <p:spPr>
            <a:xfrm flipH="1">
              <a:off x="3295727" y="2712880"/>
              <a:ext cx="1219172" cy="995520"/>
            </a:xfrm>
            <a:prstGeom prst="rect">
              <a:avLst/>
            </a:prstGeom>
            <a:gradFill>
              <a:gsLst>
                <a:gs pos="0">
                  <a:schemeClr val="accent1"/>
                </a:gs>
                <a:gs pos="100000">
                  <a:schemeClr val="accent4"/>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sz="4400" dirty="0"/>
                <a:t>18</a:t>
              </a:r>
              <a:endParaRPr lang="ko-KR" altLang="en-US" sz="4400" dirty="0"/>
            </a:p>
          </p:txBody>
        </p:sp>
        <p:sp>
          <p:nvSpPr>
            <p:cNvPr id="33" name="TextBox 32">
              <a:extLst>
                <a:ext uri="{FF2B5EF4-FFF2-40B4-BE49-F238E27FC236}">
                  <a16:creationId xmlns:a16="http://schemas.microsoft.com/office/drawing/2014/main" id="{D9C78D90-D222-CDD6-EA2F-ACE3376404D9}"/>
                </a:ext>
              </a:extLst>
            </p:cNvPr>
            <p:cNvSpPr txBox="1"/>
            <p:nvPr/>
          </p:nvSpPr>
          <p:spPr>
            <a:xfrm>
              <a:off x="3124936" y="3708400"/>
              <a:ext cx="1560753" cy="461665"/>
            </a:xfrm>
            <a:prstGeom prst="rect">
              <a:avLst/>
            </a:prstGeom>
            <a:noFill/>
          </p:spPr>
          <p:txBody>
            <a:bodyPr wrap="square" rtlCol="0">
              <a:spAutoFit/>
            </a:bodyPr>
            <a:lstStyle/>
            <a:p>
              <a:r>
                <a:rPr lang="vi-VN" sz="2400" b="1" dirty="0">
                  <a:solidFill>
                    <a:schemeClr val="accent1"/>
                  </a:solidFill>
                </a:rPr>
                <a:t>Resnet18</a:t>
              </a:r>
              <a:endParaRPr lang="vi-VN" b="1" dirty="0">
                <a:solidFill>
                  <a:schemeClr val="accent1"/>
                </a:solidFill>
              </a:endParaRPr>
            </a:p>
          </p:txBody>
        </p:sp>
      </p:grpSp>
      <p:grpSp>
        <p:nvGrpSpPr>
          <p:cNvPr id="35" name="Group 34">
            <a:extLst>
              <a:ext uri="{FF2B5EF4-FFF2-40B4-BE49-F238E27FC236}">
                <a16:creationId xmlns:a16="http://schemas.microsoft.com/office/drawing/2014/main" id="{9F0F2D93-26AC-C870-CD6C-45BABD7B4B07}"/>
              </a:ext>
            </a:extLst>
          </p:cNvPr>
          <p:cNvGrpSpPr/>
          <p:nvPr/>
        </p:nvGrpSpPr>
        <p:grpSpPr>
          <a:xfrm>
            <a:off x="5315623" y="2395607"/>
            <a:ext cx="1560753" cy="1457185"/>
            <a:chOff x="3124936" y="2712880"/>
            <a:chExt cx="1560753" cy="1457185"/>
          </a:xfrm>
        </p:grpSpPr>
        <p:sp>
          <p:nvSpPr>
            <p:cNvPr id="36" name="Rectangle 35">
              <a:extLst>
                <a:ext uri="{FF2B5EF4-FFF2-40B4-BE49-F238E27FC236}">
                  <a16:creationId xmlns:a16="http://schemas.microsoft.com/office/drawing/2014/main" id="{155FF39A-891A-B97D-80F0-3BBBA18843A7}"/>
                </a:ext>
              </a:extLst>
            </p:cNvPr>
            <p:cNvSpPr/>
            <p:nvPr/>
          </p:nvSpPr>
          <p:spPr>
            <a:xfrm flipH="1">
              <a:off x="3295727" y="2712880"/>
              <a:ext cx="1219172" cy="995520"/>
            </a:xfrm>
            <a:prstGeom prst="rect">
              <a:avLst/>
            </a:prstGeom>
            <a:gradFill>
              <a:gsLst>
                <a:gs pos="0">
                  <a:schemeClr val="accent1"/>
                </a:gs>
                <a:gs pos="100000">
                  <a:schemeClr val="accent4"/>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sz="4400" dirty="0"/>
                <a:t>34</a:t>
              </a:r>
              <a:endParaRPr lang="ko-KR" altLang="en-US" sz="4400" dirty="0"/>
            </a:p>
          </p:txBody>
        </p:sp>
        <p:sp>
          <p:nvSpPr>
            <p:cNvPr id="37" name="TextBox 36">
              <a:extLst>
                <a:ext uri="{FF2B5EF4-FFF2-40B4-BE49-F238E27FC236}">
                  <a16:creationId xmlns:a16="http://schemas.microsoft.com/office/drawing/2014/main" id="{97141CD4-B82F-C094-451C-FB9EBD3489D4}"/>
                </a:ext>
              </a:extLst>
            </p:cNvPr>
            <p:cNvSpPr txBox="1"/>
            <p:nvPr/>
          </p:nvSpPr>
          <p:spPr>
            <a:xfrm>
              <a:off x="3124936" y="3708400"/>
              <a:ext cx="1560753" cy="461665"/>
            </a:xfrm>
            <a:prstGeom prst="rect">
              <a:avLst/>
            </a:prstGeom>
            <a:noFill/>
          </p:spPr>
          <p:txBody>
            <a:bodyPr wrap="square" rtlCol="0">
              <a:spAutoFit/>
            </a:bodyPr>
            <a:lstStyle/>
            <a:p>
              <a:r>
                <a:rPr lang="vi-VN" sz="2400" b="1" dirty="0">
                  <a:solidFill>
                    <a:schemeClr val="accent1"/>
                  </a:solidFill>
                </a:rPr>
                <a:t>Resnet34</a:t>
              </a:r>
              <a:endParaRPr lang="vi-VN" b="1" dirty="0">
                <a:solidFill>
                  <a:schemeClr val="accent1"/>
                </a:solidFill>
              </a:endParaRPr>
            </a:p>
          </p:txBody>
        </p:sp>
      </p:grpSp>
      <p:grpSp>
        <p:nvGrpSpPr>
          <p:cNvPr id="38" name="Group 37">
            <a:extLst>
              <a:ext uri="{FF2B5EF4-FFF2-40B4-BE49-F238E27FC236}">
                <a16:creationId xmlns:a16="http://schemas.microsoft.com/office/drawing/2014/main" id="{28025683-B795-58A2-F073-38E60CFB7616}"/>
              </a:ext>
            </a:extLst>
          </p:cNvPr>
          <p:cNvGrpSpPr/>
          <p:nvPr/>
        </p:nvGrpSpPr>
        <p:grpSpPr>
          <a:xfrm>
            <a:off x="8270240" y="2395607"/>
            <a:ext cx="1560753" cy="1457185"/>
            <a:chOff x="3124936" y="2712880"/>
            <a:chExt cx="1560753" cy="1457185"/>
          </a:xfrm>
        </p:grpSpPr>
        <p:sp>
          <p:nvSpPr>
            <p:cNvPr id="39" name="Rectangle 38">
              <a:extLst>
                <a:ext uri="{FF2B5EF4-FFF2-40B4-BE49-F238E27FC236}">
                  <a16:creationId xmlns:a16="http://schemas.microsoft.com/office/drawing/2014/main" id="{A6869596-29E5-FA1D-C85C-5303478C50D7}"/>
                </a:ext>
              </a:extLst>
            </p:cNvPr>
            <p:cNvSpPr/>
            <p:nvPr/>
          </p:nvSpPr>
          <p:spPr>
            <a:xfrm flipH="1">
              <a:off x="3295727" y="2712880"/>
              <a:ext cx="1219172" cy="995520"/>
            </a:xfrm>
            <a:prstGeom prst="rect">
              <a:avLst/>
            </a:prstGeom>
            <a:gradFill>
              <a:gsLst>
                <a:gs pos="0">
                  <a:schemeClr val="accent1"/>
                </a:gs>
                <a:gs pos="100000">
                  <a:schemeClr val="accent4"/>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sz="4400" dirty="0"/>
                <a:t>50</a:t>
              </a:r>
              <a:endParaRPr lang="ko-KR" altLang="en-US" sz="4400" dirty="0"/>
            </a:p>
          </p:txBody>
        </p:sp>
        <p:sp>
          <p:nvSpPr>
            <p:cNvPr id="40" name="TextBox 39">
              <a:extLst>
                <a:ext uri="{FF2B5EF4-FFF2-40B4-BE49-F238E27FC236}">
                  <a16:creationId xmlns:a16="http://schemas.microsoft.com/office/drawing/2014/main" id="{A688179E-AE92-552F-32FC-79DF8FDC046C}"/>
                </a:ext>
              </a:extLst>
            </p:cNvPr>
            <p:cNvSpPr txBox="1"/>
            <p:nvPr/>
          </p:nvSpPr>
          <p:spPr>
            <a:xfrm>
              <a:off x="3124936" y="3708400"/>
              <a:ext cx="1560753" cy="461665"/>
            </a:xfrm>
            <a:prstGeom prst="rect">
              <a:avLst/>
            </a:prstGeom>
            <a:noFill/>
          </p:spPr>
          <p:txBody>
            <a:bodyPr wrap="square" rtlCol="0">
              <a:spAutoFit/>
            </a:bodyPr>
            <a:lstStyle/>
            <a:p>
              <a:r>
                <a:rPr lang="vi-VN" sz="2400" b="1" dirty="0">
                  <a:solidFill>
                    <a:schemeClr val="accent1"/>
                  </a:solidFill>
                </a:rPr>
                <a:t>Resnet50</a:t>
              </a:r>
              <a:endParaRPr lang="vi-VN" b="1" dirty="0">
                <a:solidFill>
                  <a:schemeClr val="accent1"/>
                </a:solidFill>
              </a:endParaRPr>
            </a:p>
          </p:txBody>
        </p:sp>
      </p:grpSp>
      <p:grpSp>
        <p:nvGrpSpPr>
          <p:cNvPr id="44" name="Group 43">
            <a:extLst>
              <a:ext uri="{FF2B5EF4-FFF2-40B4-BE49-F238E27FC236}">
                <a16:creationId xmlns:a16="http://schemas.microsoft.com/office/drawing/2014/main" id="{7D7BC51C-9FCA-8A99-8DF1-4D2578265B7B}"/>
              </a:ext>
            </a:extLst>
          </p:cNvPr>
          <p:cNvGrpSpPr/>
          <p:nvPr/>
        </p:nvGrpSpPr>
        <p:grpSpPr>
          <a:xfrm>
            <a:off x="3639675" y="4523035"/>
            <a:ext cx="1799071" cy="1457184"/>
            <a:chOff x="3009741" y="2712880"/>
            <a:chExt cx="1799071" cy="1457184"/>
          </a:xfrm>
        </p:grpSpPr>
        <p:sp>
          <p:nvSpPr>
            <p:cNvPr id="45" name="Rectangle 44">
              <a:extLst>
                <a:ext uri="{FF2B5EF4-FFF2-40B4-BE49-F238E27FC236}">
                  <a16:creationId xmlns:a16="http://schemas.microsoft.com/office/drawing/2014/main" id="{A589C40E-9F9F-27D3-D6D7-C9B1B7AD26D6}"/>
                </a:ext>
              </a:extLst>
            </p:cNvPr>
            <p:cNvSpPr/>
            <p:nvPr/>
          </p:nvSpPr>
          <p:spPr>
            <a:xfrm flipH="1">
              <a:off x="3295727" y="2712880"/>
              <a:ext cx="1219172" cy="995520"/>
            </a:xfrm>
            <a:prstGeom prst="rect">
              <a:avLst/>
            </a:prstGeom>
            <a:gradFill>
              <a:gsLst>
                <a:gs pos="0">
                  <a:schemeClr val="accent1"/>
                </a:gs>
                <a:gs pos="100000">
                  <a:schemeClr val="accent4"/>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sz="4400" dirty="0"/>
                <a:t>101</a:t>
              </a:r>
              <a:endParaRPr lang="ko-KR" altLang="en-US" sz="4400" dirty="0"/>
            </a:p>
          </p:txBody>
        </p:sp>
        <p:sp>
          <p:nvSpPr>
            <p:cNvPr id="46" name="TextBox 45">
              <a:extLst>
                <a:ext uri="{FF2B5EF4-FFF2-40B4-BE49-F238E27FC236}">
                  <a16:creationId xmlns:a16="http://schemas.microsoft.com/office/drawing/2014/main" id="{A80C4B34-0245-E86C-CAC0-69A374BD36BF}"/>
                </a:ext>
              </a:extLst>
            </p:cNvPr>
            <p:cNvSpPr txBox="1"/>
            <p:nvPr/>
          </p:nvSpPr>
          <p:spPr>
            <a:xfrm>
              <a:off x="3009741" y="3708399"/>
              <a:ext cx="1799071" cy="461665"/>
            </a:xfrm>
            <a:prstGeom prst="rect">
              <a:avLst/>
            </a:prstGeom>
            <a:noFill/>
          </p:spPr>
          <p:txBody>
            <a:bodyPr wrap="square" rtlCol="0">
              <a:spAutoFit/>
            </a:bodyPr>
            <a:lstStyle/>
            <a:p>
              <a:r>
                <a:rPr lang="vi-VN" sz="2400" b="1" dirty="0">
                  <a:solidFill>
                    <a:schemeClr val="accent1"/>
                  </a:solidFill>
                </a:rPr>
                <a:t>Resnet101</a:t>
              </a:r>
              <a:endParaRPr lang="vi-VN" b="1" dirty="0">
                <a:solidFill>
                  <a:schemeClr val="accent1"/>
                </a:solidFill>
              </a:endParaRPr>
            </a:p>
          </p:txBody>
        </p:sp>
      </p:grpSp>
      <p:grpSp>
        <p:nvGrpSpPr>
          <p:cNvPr id="47" name="Group 46">
            <a:extLst>
              <a:ext uri="{FF2B5EF4-FFF2-40B4-BE49-F238E27FC236}">
                <a16:creationId xmlns:a16="http://schemas.microsoft.com/office/drawing/2014/main" id="{8B36D9D4-DAAB-6D89-CC29-ADBED483014C}"/>
              </a:ext>
            </a:extLst>
          </p:cNvPr>
          <p:cNvGrpSpPr/>
          <p:nvPr/>
        </p:nvGrpSpPr>
        <p:grpSpPr>
          <a:xfrm>
            <a:off x="6705446" y="4523035"/>
            <a:ext cx="1886181" cy="1457184"/>
            <a:chOff x="2962222" y="2712880"/>
            <a:chExt cx="1886181" cy="1457184"/>
          </a:xfrm>
        </p:grpSpPr>
        <p:sp>
          <p:nvSpPr>
            <p:cNvPr id="48" name="Rectangle 47">
              <a:extLst>
                <a:ext uri="{FF2B5EF4-FFF2-40B4-BE49-F238E27FC236}">
                  <a16:creationId xmlns:a16="http://schemas.microsoft.com/office/drawing/2014/main" id="{ABA5FD62-4686-36FD-3218-C110F8941F0C}"/>
                </a:ext>
              </a:extLst>
            </p:cNvPr>
            <p:cNvSpPr/>
            <p:nvPr/>
          </p:nvSpPr>
          <p:spPr>
            <a:xfrm flipH="1">
              <a:off x="3295727" y="2712880"/>
              <a:ext cx="1219172" cy="995520"/>
            </a:xfrm>
            <a:prstGeom prst="rect">
              <a:avLst/>
            </a:prstGeom>
            <a:gradFill>
              <a:gsLst>
                <a:gs pos="0">
                  <a:schemeClr val="accent1"/>
                </a:gs>
                <a:gs pos="100000">
                  <a:schemeClr val="accent4"/>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sz="4400" dirty="0"/>
                <a:t>152</a:t>
              </a:r>
              <a:endParaRPr lang="ko-KR" altLang="en-US" sz="4400" dirty="0"/>
            </a:p>
          </p:txBody>
        </p:sp>
        <p:sp>
          <p:nvSpPr>
            <p:cNvPr id="49" name="TextBox 48">
              <a:extLst>
                <a:ext uri="{FF2B5EF4-FFF2-40B4-BE49-F238E27FC236}">
                  <a16:creationId xmlns:a16="http://schemas.microsoft.com/office/drawing/2014/main" id="{04380E72-92FA-EA96-96CD-46E97FFC271C}"/>
                </a:ext>
              </a:extLst>
            </p:cNvPr>
            <p:cNvSpPr txBox="1"/>
            <p:nvPr/>
          </p:nvSpPr>
          <p:spPr>
            <a:xfrm>
              <a:off x="2962222" y="3708399"/>
              <a:ext cx="1886181" cy="461665"/>
            </a:xfrm>
            <a:prstGeom prst="rect">
              <a:avLst/>
            </a:prstGeom>
            <a:noFill/>
          </p:spPr>
          <p:txBody>
            <a:bodyPr wrap="square" rtlCol="0">
              <a:spAutoFit/>
            </a:bodyPr>
            <a:lstStyle/>
            <a:p>
              <a:r>
                <a:rPr lang="vi-VN" sz="2400" b="1" dirty="0">
                  <a:solidFill>
                    <a:schemeClr val="accent1"/>
                  </a:solidFill>
                </a:rPr>
                <a:t>Resnet152</a:t>
              </a:r>
              <a:endParaRPr lang="vi-VN" b="1" dirty="0">
                <a:solidFill>
                  <a:schemeClr val="accent1"/>
                </a:solidFill>
              </a:endParaRPr>
            </a:p>
          </p:txBody>
        </p:sp>
      </p:grpSp>
    </p:spTree>
    <p:extLst>
      <p:ext uri="{BB962C8B-B14F-4D97-AF65-F5344CB8AC3E}">
        <p14:creationId xmlns:p14="http://schemas.microsoft.com/office/powerpoint/2010/main" val="27379425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9C7E4-5EF6-8770-D022-FF4510B5ABC5}"/>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1696B696-5671-8143-4251-0D3059924DAF}"/>
              </a:ext>
            </a:extLst>
          </p:cNvPr>
          <p:cNvSpPr/>
          <p:nvPr/>
        </p:nvSpPr>
        <p:spPr>
          <a:xfrm>
            <a:off x="453228" y="223520"/>
            <a:ext cx="9909972" cy="4886960"/>
          </a:xfrm>
          <a:prstGeom prst="rect">
            <a:avLst/>
          </a:prstGeom>
          <a:solidFill>
            <a:schemeClr val="accent2"/>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31" name="Rectangle 30">
            <a:extLst>
              <a:ext uri="{FF2B5EF4-FFF2-40B4-BE49-F238E27FC236}">
                <a16:creationId xmlns:a16="http://schemas.microsoft.com/office/drawing/2014/main" id="{3CCF81DF-0CD5-EBC6-6E98-4D8D4702274B}"/>
              </a:ext>
            </a:extLst>
          </p:cNvPr>
          <p:cNvSpPr/>
          <p:nvPr/>
        </p:nvSpPr>
        <p:spPr>
          <a:xfrm>
            <a:off x="671458" y="1326845"/>
            <a:ext cx="10890622" cy="5023155"/>
          </a:xfrm>
          <a:prstGeom prst="rect">
            <a:avLst/>
          </a:prstGeom>
          <a:solidFill>
            <a:schemeClr val="tx2">
              <a:lumMod val="75000"/>
            </a:schemeClr>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7" name="TextBox 26">
            <a:extLst>
              <a:ext uri="{FF2B5EF4-FFF2-40B4-BE49-F238E27FC236}">
                <a16:creationId xmlns:a16="http://schemas.microsoft.com/office/drawing/2014/main" id="{87060CA9-C8AA-9C35-8E82-6373BAC7A688}"/>
              </a:ext>
            </a:extLst>
          </p:cNvPr>
          <p:cNvSpPr txBox="1"/>
          <p:nvPr/>
        </p:nvSpPr>
        <p:spPr>
          <a:xfrm>
            <a:off x="671458" y="355600"/>
            <a:ext cx="6456970" cy="923330"/>
          </a:xfrm>
          <a:prstGeom prst="rect">
            <a:avLst/>
          </a:prstGeom>
          <a:noFill/>
        </p:spPr>
        <p:txBody>
          <a:bodyPr wrap="square" lIns="108000" rIns="108000" rtlCol="0">
            <a:spAutoFit/>
          </a:bodyPr>
          <a:lstStyle/>
          <a:p>
            <a:r>
              <a:rPr lang="vi-VN" altLang="ko-KR" sz="5400" b="1" dirty="0" err="1">
                <a:solidFill>
                  <a:srgbClr val="FF0000"/>
                </a:solidFill>
                <a:cs typeface="Arial" pitchFamily="34" charset="0"/>
              </a:rPr>
              <a:t>Residual</a:t>
            </a:r>
            <a:r>
              <a:rPr lang="vi-VN" altLang="ko-KR" sz="5400" b="1" dirty="0">
                <a:solidFill>
                  <a:srgbClr val="FF0000"/>
                </a:solidFill>
                <a:cs typeface="Arial" pitchFamily="34" charset="0"/>
              </a:rPr>
              <a:t> </a:t>
            </a:r>
            <a:r>
              <a:rPr lang="vi-VN" altLang="ko-KR" sz="5400" b="1" dirty="0" err="1">
                <a:solidFill>
                  <a:srgbClr val="FF0000"/>
                </a:solidFill>
                <a:cs typeface="Arial" pitchFamily="34" charset="0"/>
              </a:rPr>
              <a:t>Block</a:t>
            </a:r>
            <a:endParaRPr lang="ko-KR" altLang="en-US" sz="5400" b="1" dirty="0">
              <a:solidFill>
                <a:srgbClr val="FF0000"/>
              </a:solidFill>
              <a:cs typeface="Arial" pitchFamily="34" charset="0"/>
            </a:endParaRPr>
          </a:p>
        </p:txBody>
      </p:sp>
      <p:sp>
        <p:nvSpPr>
          <p:cNvPr id="2" name="TextBox 1">
            <a:extLst>
              <a:ext uri="{FF2B5EF4-FFF2-40B4-BE49-F238E27FC236}">
                <a16:creationId xmlns:a16="http://schemas.microsoft.com/office/drawing/2014/main" id="{23698588-463D-3A05-6E76-200D68D71B73}"/>
              </a:ext>
            </a:extLst>
          </p:cNvPr>
          <p:cNvSpPr txBox="1"/>
          <p:nvPr/>
        </p:nvSpPr>
        <p:spPr>
          <a:xfrm>
            <a:off x="1219200" y="1920240"/>
            <a:ext cx="9909972" cy="3539430"/>
          </a:xfrm>
          <a:prstGeom prst="rect">
            <a:avLst/>
          </a:prstGeom>
          <a:noFill/>
        </p:spPr>
        <p:txBody>
          <a:bodyPr wrap="square" rtlCol="0">
            <a:spAutoFit/>
          </a:bodyPr>
          <a:lstStyle/>
          <a:p>
            <a:pPr marL="457200" indent="-457200">
              <a:buFont typeface="Wingdings" panose="05000000000000000000" pitchFamily="2" charset="2"/>
              <a:buChar char="v"/>
            </a:pPr>
            <a:r>
              <a:rPr lang="vi-VN" sz="3200" dirty="0">
                <a:solidFill>
                  <a:schemeClr val="bg2"/>
                </a:solidFill>
              </a:rPr>
              <a:t> Là một khối trong mạng </a:t>
            </a:r>
            <a:r>
              <a:rPr lang="vi-VN" sz="3200" dirty="0" err="1">
                <a:solidFill>
                  <a:schemeClr val="bg2"/>
                </a:solidFill>
              </a:rPr>
              <a:t>ResNet</a:t>
            </a:r>
            <a:r>
              <a:rPr lang="vi-VN" sz="3200" dirty="0">
                <a:solidFill>
                  <a:schemeClr val="bg2"/>
                </a:solidFill>
              </a:rPr>
              <a:t>, được thiết kế để giải quyết vấn đề </a:t>
            </a:r>
            <a:r>
              <a:rPr lang="vi-VN" sz="3200" dirty="0" err="1">
                <a:solidFill>
                  <a:schemeClr val="bg2"/>
                </a:solidFill>
              </a:rPr>
              <a:t>vanishing</a:t>
            </a:r>
            <a:r>
              <a:rPr lang="vi-VN" sz="3200" dirty="0">
                <a:solidFill>
                  <a:schemeClr val="bg2"/>
                </a:solidFill>
              </a:rPr>
              <a:t> </a:t>
            </a:r>
            <a:r>
              <a:rPr lang="vi-VN" sz="3200" dirty="0" err="1">
                <a:solidFill>
                  <a:schemeClr val="bg2"/>
                </a:solidFill>
              </a:rPr>
              <a:t>gradient</a:t>
            </a:r>
            <a:r>
              <a:rPr lang="vi-VN" sz="3200" dirty="0">
                <a:solidFill>
                  <a:schemeClr val="bg2"/>
                </a:solidFill>
              </a:rPr>
              <a:t> trong các mạng nơ-</a:t>
            </a:r>
            <a:r>
              <a:rPr lang="vi-VN" sz="3200" dirty="0" err="1">
                <a:solidFill>
                  <a:schemeClr val="bg2"/>
                </a:solidFill>
              </a:rPr>
              <a:t>ron</a:t>
            </a:r>
            <a:r>
              <a:rPr lang="vi-VN" sz="3200" dirty="0">
                <a:solidFill>
                  <a:schemeClr val="bg2"/>
                </a:solidFill>
              </a:rPr>
              <a:t> sâu.</a:t>
            </a:r>
          </a:p>
          <a:p>
            <a:pPr marL="457200" indent="-457200">
              <a:buFont typeface="Wingdings" panose="05000000000000000000" pitchFamily="2" charset="2"/>
              <a:buChar char="v"/>
            </a:pPr>
            <a:r>
              <a:rPr lang="vi-VN" sz="3200" dirty="0">
                <a:solidFill>
                  <a:schemeClr val="bg2"/>
                </a:solidFill>
              </a:rPr>
              <a:t> Cho phép thông tin được truyền trực tiếp từ đầu vào đến đầu ra của khối mà không cần qua các lớp trung gian. Điều này được thực hiện thông qua một kết nối tắt (</a:t>
            </a:r>
            <a:r>
              <a:rPr lang="vi-VN" sz="3200" dirty="0" err="1">
                <a:solidFill>
                  <a:schemeClr val="bg2"/>
                </a:solidFill>
              </a:rPr>
              <a:t>skip</a:t>
            </a:r>
            <a:r>
              <a:rPr lang="vi-VN" sz="3200" dirty="0">
                <a:solidFill>
                  <a:schemeClr val="bg2"/>
                </a:solidFill>
              </a:rPr>
              <a:t> </a:t>
            </a:r>
            <a:r>
              <a:rPr lang="vi-VN" sz="3200" dirty="0" err="1">
                <a:solidFill>
                  <a:schemeClr val="bg2"/>
                </a:solidFill>
              </a:rPr>
              <a:t>connection</a:t>
            </a:r>
            <a:r>
              <a:rPr lang="vi-VN" sz="3200" dirty="0">
                <a:solidFill>
                  <a:schemeClr val="bg2"/>
                </a:solidFill>
              </a:rPr>
              <a:t>).</a:t>
            </a:r>
          </a:p>
        </p:txBody>
      </p:sp>
    </p:spTree>
    <p:extLst>
      <p:ext uri="{BB962C8B-B14F-4D97-AF65-F5344CB8AC3E}">
        <p14:creationId xmlns:p14="http://schemas.microsoft.com/office/powerpoint/2010/main" val="280842035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78906-DBBD-3AEB-0019-12C076899308}"/>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8E6B66E9-06CD-92A1-D3A0-153BB91F21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287031" y="1991874"/>
            <a:ext cx="11525769" cy="1649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D967E5-C250-14BA-6972-70CD8F3717F4}"/>
              </a:ext>
            </a:extLst>
          </p:cNvPr>
          <p:cNvSpPr txBox="1"/>
          <p:nvPr/>
        </p:nvSpPr>
        <p:spPr>
          <a:xfrm>
            <a:off x="2624287" y="3641199"/>
            <a:ext cx="6540216" cy="369332"/>
          </a:xfrm>
          <a:prstGeom prst="rect">
            <a:avLst/>
          </a:prstGeom>
          <a:noFill/>
        </p:spPr>
        <p:txBody>
          <a:bodyPr wrap="square" rtlCol="0">
            <a:spAutoFit/>
          </a:bodyPr>
          <a:lstStyle/>
          <a:p>
            <a:pPr algn="ctr"/>
            <a:r>
              <a:rPr lang="vi-VN" dirty="0"/>
              <a:t>Sơ đồ hoạt động Resnet50</a:t>
            </a:r>
            <a:endParaRPr lang="en-US" dirty="0"/>
          </a:p>
        </p:txBody>
      </p:sp>
      <p:sp>
        <p:nvSpPr>
          <p:cNvPr id="6" name="TextBox 5">
            <a:extLst>
              <a:ext uri="{FF2B5EF4-FFF2-40B4-BE49-F238E27FC236}">
                <a16:creationId xmlns:a16="http://schemas.microsoft.com/office/drawing/2014/main" id="{77E3B2CC-1E8A-3CB0-E282-37650D4AD553}"/>
              </a:ext>
            </a:extLst>
          </p:cNvPr>
          <p:cNvSpPr txBox="1"/>
          <p:nvPr/>
        </p:nvSpPr>
        <p:spPr>
          <a:xfrm>
            <a:off x="176158" y="233680"/>
            <a:ext cx="467016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Resnet50</a:t>
            </a:r>
            <a:endParaRPr lang="ko-KR" altLang="en-US" sz="4400" b="1" dirty="0">
              <a:solidFill>
                <a:srgbClr val="FF0000"/>
              </a:solidFill>
              <a:cs typeface="Arial" pitchFamily="34" charset="0"/>
            </a:endParaRPr>
          </a:p>
        </p:txBody>
      </p:sp>
    </p:spTree>
    <p:extLst>
      <p:ext uri="{BB962C8B-B14F-4D97-AF65-F5344CB8AC3E}">
        <p14:creationId xmlns:p14="http://schemas.microsoft.com/office/powerpoint/2010/main" val="14413268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5C793-D541-0BFB-6081-31AD5EC7C056}"/>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B671FBB3-6B42-E8D3-DDA4-394348B63B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766667" y="970306"/>
            <a:ext cx="24816352" cy="35511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5954BEF-9FF8-6B69-708C-DF2F2CDB9FAB}"/>
              </a:ext>
            </a:extLst>
          </p:cNvPr>
          <p:cNvSpPr txBox="1"/>
          <p:nvPr/>
        </p:nvSpPr>
        <p:spPr>
          <a:xfrm>
            <a:off x="176158" y="233680"/>
            <a:ext cx="7481942" cy="769441"/>
          </a:xfrm>
          <a:prstGeom prst="rect">
            <a:avLst/>
          </a:prstGeom>
          <a:noFill/>
        </p:spPr>
        <p:txBody>
          <a:bodyPr wrap="square" lIns="108000" rIns="108000" rtlCol="0">
            <a:spAutoFit/>
          </a:bodyPr>
          <a:lstStyle/>
          <a:p>
            <a:r>
              <a:rPr lang="vi-VN" altLang="ko-KR" sz="4400" b="1" dirty="0">
                <a:solidFill>
                  <a:srgbClr val="FF0000"/>
                </a:solidFill>
                <a:cs typeface="Arial" pitchFamily="34" charset="0"/>
              </a:rPr>
              <a:t>Feature Extraction ban đầu</a:t>
            </a:r>
            <a:endParaRPr lang="ko-KR" altLang="en-US" sz="4400" b="1" dirty="0">
              <a:solidFill>
                <a:srgbClr val="FF0000"/>
              </a:solidFill>
              <a:cs typeface="Arial" pitchFamily="34" charset="0"/>
            </a:endParaRPr>
          </a:p>
        </p:txBody>
      </p:sp>
      <p:sp>
        <p:nvSpPr>
          <p:cNvPr id="6" name="Rectangle 5">
            <a:extLst>
              <a:ext uri="{FF2B5EF4-FFF2-40B4-BE49-F238E27FC236}">
                <a16:creationId xmlns:a16="http://schemas.microsoft.com/office/drawing/2014/main" id="{C09A7496-4350-1634-8F1D-768455770658}"/>
              </a:ext>
            </a:extLst>
          </p:cNvPr>
          <p:cNvSpPr/>
          <p:nvPr/>
        </p:nvSpPr>
        <p:spPr>
          <a:xfrm>
            <a:off x="1336876" y="2361236"/>
            <a:ext cx="1331089" cy="665543"/>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6036B1-4DF6-424A-9A35-70B386E9EC7B}"/>
              </a:ext>
            </a:extLst>
          </p:cNvPr>
          <p:cNvSpPr/>
          <p:nvPr/>
        </p:nvSpPr>
        <p:spPr>
          <a:xfrm>
            <a:off x="2233914" y="4521499"/>
            <a:ext cx="1886673" cy="1642020"/>
          </a:xfrm>
          <a:prstGeom prst="rect">
            <a:avLst/>
          </a:prstGeom>
          <a:solidFill>
            <a:schemeClr val="accent6">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90DD954-9153-012C-012B-638118C8FE08}"/>
              </a:ext>
            </a:extLst>
          </p:cNvPr>
          <p:cNvSpPr/>
          <p:nvPr/>
        </p:nvSpPr>
        <p:spPr>
          <a:xfrm>
            <a:off x="7172446" y="4521499"/>
            <a:ext cx="1886673" cy="164202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9FD411F-4B5A-C537-767B-FFA56F9D07DD}"/>
              </a:ext>
            </a:extLst>
          </p:cNvPr>
          <p:cNvSpPr/>
          <p:nvPr/>
        </p:nvSpPr>
        <p:spPr>
          <a:xfrm>
            <a:off x="4644497" y="4521499"/>
            <a:ext cx="1886673" cy="16420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uble Bracket 9">
            <a:extLst>
              <a:ext uri="{FF2B5EF4-FFF2-40B4-BE49-F238E27FC236}">
                <a16:creationId xmlns:a16="http://schemas.microsoft.com/office/drawing/2014/main" id="{12FD2D4C-EE3E-D926-EBC7-6E83AAEEAE88}"/>
              </a:ext>
            </a:extLst>
          </p:cNvPr>
          <p:cNvSpPr/>
          <p:nvPr/>
        </p:nvSpPr>
        <p:spPr>
          <a:xfrm>
            <a:off x="1115736" y="1329655"/>
            <a:ext cx="6056710" cy="2881618"/>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3964623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Cover and End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3658</TotalTime>
  <Words>822</Words>
  <Application>Microsoft Office PowerPoint</Application>
  <PresentationFormat>Widescreen</PresentationFormat>
  <Paragraphs>175</Paragraphs>
  <Slides>28</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28</vt:i4>
      </vt:variant>
    </vt:vector>
  </HeadingPairs>
  <TitlesOfParts>
    <vt:vector size="37" baseType="lpstr">
      <vt:lpstr>Arial</vt:lpstr>
      <vt:lpstr>Calibri</vt:lpstr>
      <vt:lpstr>Courier New</vt:lpstr>
      <vt:lpstr>SegoeuiPc</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duy pham</cp:lastModifiedBy>
  <cp:revision>87</cp:revision>
  <dcterms:created xsi:type="dcterms:W3CDTF">2020-01-20T05:08:25Z</dcterms:created>
  <dcterms:modified xsi:type="dcterms:W3CDTF">2025-03-22T12:31:40Z</dcterms:modified>
</cp:coreProperties>
</file>