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embeddedFontLst>
    <p:embeddedFont>
      <p:font typeface="Robot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Roboto-bold.fntdata"/><Relationship Id="rId21" Type="http://schemas.openxmlformats.org/officeDocument/2006/relationships/slide" Target="slides/slide16.xml"/><Relationship Id="rId43" Type="http://schemas.openxmlformats.org/officeDocument/2006/relationships/font" Target="fonts/Roboto-regular.fntdata"/><Relationship Id="rId24" Type="http://schemas.openxmlformats.org/officeDocument/2006/relationships/slide" Target="slides/slide19.xml"/><Relationship Id="rId46" Type="http://schemas.openxmlformats.org/officeDocument/2006/relationships/font" Target="fonts/Roboto-boldItalic.fntdata"/><Relationship Id="rId23" Type="http://schemas.openxmlformats.org/officeDocument/2006/relationships/slide" Target="slides/slide18.xml"/><Relationship Id="rId45"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oftwaretestingfundamentals.com/white-box-testing/" TargetMode="Externa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tackify.com/unit-testing-basics-best-practices/" TargetMode="Externa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tackify.com/unit-testing-basics-best-practices/" TargetMode="Externa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oftwaretestingfundamentals.com/white-box-testing/"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54b39fd81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54b39fd81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50">
              <a:solidFill>
                <a:srgbClr val="4B505A"/>
              </a:solidFill>
              <a:highlight>
                <a:srgbClr val="FFFFFF"/>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4b39fd816_7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4b39fd816_7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50">
              <a:solidFill>
                <a:srgbClr val="4B505A"/>
              </a:solidFill>
              <a:highlight>
                <a:srgbClr val="FFFFFF"/>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54b39fd816_7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4b39fd816_7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50">
              <a:solidFill>
                <a:srgbClr val="4B505A"/>
              </a:solidFill>
              <a:highlight>
                <a:srgbClr val="FFFFFF"/>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4b39fd816_7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4b39fd816_7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50">
              <a:solidFill>
                <a:srgbClr val="4B505A"/>
              </a:solidFill>
              <a:highlight>
                <a:srgbClr val="FFFFFF"/>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54b39fd816_7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4b39fd816_7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50">
              <a:solidFill>
                <a:srgbClr val="4B505A"/>
              </a:solidFill>
              <a:highlight>
                <a:srgbClr val="FFFFFF"/>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54b39fd816_7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54b39fd816_7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50">
              <a:solidFill>
                <a:srgbClr val="4B505A"/>
              </a:solidFill>
              <a:highlight>
                <a:srgbClr val="FFFFFF"/>
              </a:highligh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54b39fd816_7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54b39fd816_7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50">
              <a:solidFill>
                <a:srgbClr val="4B505A"/>
              </a:solidFill>
              <a:highlight>
                <a:srgbClr val="FFFFFF"/>
              </a:highligh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554afcaafc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554afcaafc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50">
              <a:solidFill>
                <a:srgbClr val="4B505A"/>
              </a:solidFill>
              <a:highlight>
                <a:srgbClr val="FFFFFF"/>
              </a:highlight>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554afcaafc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554afcaafc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50">
              <a:solidFill>
                <a:srgbClr val="4B505A"/>
              </a:solidFill>
              <a:highlight>
                <a:srgbClr val="FFFFFF"/>
              </a:highligh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554afcaaf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554afcaaf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50">
              <a:solidFill>
                <a:srgbClr val="4B505A"/>
              </a:solidFill>
              <a:highlight>
                <a:srgbClr val="FFFFFF"/>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54c0c1a8d0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54c0c1a8d0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554afcaafc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554afcaafc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50">
              <a:solidFill>
                <a:srgbClr val="4B505A"/>
              </a:solidFill>
              <a:highlight>
                <a:srgbClr val="FFFFFF"/>
              </a:highlight>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554afcaafc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554afcaafc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50">
              <a:solidFill>
                <a:srgbClr val="4B505A"/>
              </a:solidFill>
              <a:highlight>
                <a:srgbClr val="FFFFFF"/>
              </a:highlight>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554afcaafc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554afcaafc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50">
              <a:solidFill>
                <a:srgbClr val="4B505A"/>
              </a:solidFill>
              <a:highlight>
                <a:srgbClr val="FFFFFF"/>
              </a:highlight>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54c0c1a8d0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54c0c1a8d0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550b02904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550b02904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550b02904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550b02904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550b02904d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550b02904d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550b02904d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550b02904d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54c0c1a8d0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54c0c1a8d0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54b39fd816_6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54b39fd816_6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552184791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52184791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B6B6B"/>
                </a:solidFill>
                <a:highlight>
                  <a:srgbClr val="FFFFFF"/>
                </a:highlight>
                <a:latin typeface="Verdana"/>
                <a:ea typeface="Verdana"/>
                <a:cs typeface="Verdana"/>
                <a:sym typeface="Verdana"/>
              </a:rPr>
              <a:t>A unit is the smallest testable part of any software</a:t>
            </a:r>
            <a:endParaRPr sz="1200">
              <a:solidFill>
                <a:srgbClr val="6B6B6B"/>
              </a:solidFill>
              <a:highlight>
                <a:srgbClr val="FFFFFF"/>
              </a:highlight>
              <a:latin typeface="Verdana"/>
              <a:ea typeface="Verdana"/>
              <a:cs typeface="Verdana"/>
              <a:sym typeface="Verdana"/>
            </a:endParaRPr>
          </a:p>
          <a:p>
            <a:pPr indent="0" lvl="0" marL="0" rtl="0" algn="l">
              <a:spcBef>
                <a:spcPts val="0"/>
              </a:spcBef>
              <a:spcAft>
                <a:spcPts val="0"/>
              </a:spcAft>
              <a:buNone/>
            </a:pPr>
            <a:r>
              <a:rPr lang="en" sz="1200">
                <a:solidFill>
                  <a:srgbClr val="6B6B6B"/>
                </a:solidFill>
                <a:highlight>
                  <a:srgbClr val="FFFFFF"/>
                </a:highlight>
                <a:latin typeface="Verdana"/>
                <a:ea typeface="Verdana"/>
                <a:cs typeface="Verdana"/>
                <a:sym typeface="Verdana"/>
              </a:rPr>
              <a:t>a unit may be an individual program, function, procedure, etc. In object-oriented programming, the smallest unit is a method, which may belong to a base/ super class, abstract class or derived/ child class</a:t>
            </a:r>
            <a:endParaRPr sz="1200">
              <a:solidFill>
                <a:srgbClr val="6B6B6B"/>
              </a:solidFill>
              <a:highlight>
                <a:srgbClr val="FFFFFF"/>
              </a:highlight>
              <a:latin typeface="Verdana"/>
              <a:ea typeface="Verdana"/>
              <a:cs typeface="Verdana"/>
              <a:sym typeface="Verdana"/>
            </a:endParaRPr>
          </a:p>
          <a:p>
            <a:pPr indent="0" lvl="0" marL="0" rtl="0" algn="l">
              <a:spcBef>
                <a:spcPts val="0"/>
              </a:spcBef>
              <a:spcAft>
                <a:spcPts val="0"/>
              </a:spcAft>
              <a:buNone/>
            </a:pPr>
            <a:r>
              <a:rPr lang="en" sz="1350">
                <a:solidFill>
                  <a:srgbClr val="4B505A"/>
                </a:solidFill>
                <a:highlight>
                  <a:srgbClr val="FFFFFF"/>
                </a:highlight>
              </a:rPr>
              <a:t>Note: there’s one exception where unit tests </a:t>
            </a:r>
            <a:r>
              <a:rPr i="1" lang="en" sz="1350">
                <a:solidFill>
                  <a:srgbClr val="4B505A"/>
                </a:solidFill>
                <a:highlight>
                  <a:srgbClr val="FFFFFF"/>
                </a:highlight>
              </a:rPr>
              <a:t>do</a:t>
            </a:r>
            <a:r>
              <a:rPr lang="en" sz="1350">
                <a:solidFill>
                  <a:srgbClr val="4B505A"/>
                </a:solidFill>
                <a:highlight>
                  <a:srgbClr val="FFFFFF"/>
                </a:highlight>
              </a:rPr>
              <a:t> effectively detect bugs. It’s when you’re refactoring, i.e., restructuring a unit’s code but without meaning to change its behaviour. In this case, unit tests can often tell you if the unit’s behaviour has changed.</a:t>
            </a:r>
            <a:endParaRPr sz="1350">
              <a:solidFill>
                <a:srgbClr val="4B505A"/>
              </a:solidFill>
              <a:highlight>
                <a:srgbClr val="FFFFFF"/>
              </a:highlight>
            </a:endParaRPr>
          </a:p>
          <a:p>
            <a:pPr indent="0" lvl="0" marL="0" rtl="0" algn="l">
              <a:spcBef>
                <a:spcPts val="0"/>
              </a:spcBef>
              <a:spcAft>
                <a:spcPts val="0"/>
              </a:spcAft>
              <a:buNone/>
            </a:pPr>
            <a:r>
              <a:t/>
            </a:r>
            <a:endParaRPr sz="1350">
              <a:solidFill>
                <a:srgbClr val="4B505A"/>
              </a:solidFill>
              <a:highlight>
                <a:srgbClr val="FFFFFF"/>
              </a:highlight>
            </a:endParaRPr>
          </a:p>
          <a:p>
            <a:pPr indent="0" lvl="0" marL="0" rtl="0" algn="l">
              <a:spcBef>
                <a:spcPts val="0"/>
              </a:spcBef>
              <a:spcAft>
                <a:spcPts val="0"/>
              </a:spcAft>
              <a:buNone/>
            </a:pPr>
            <a:r>
              <a:t/>
            </a:r>
            <a:endParaRPr sz="1350">
              <a:solidFill>
                <a:srgbClr val="4B505A"/>
              </a:solidFill>
              <a:highlight>
                <a:srgbClr val="FFFFFF"/>
              </a:highlight>
            </a:endParaRPr>
          </a:p>
          <a:p>
            <a:pPr indent="0" lvl="0" marL="0" rtl="0" algn="l">
              <a:spcBef>
                <a:spcPts val="0"/>
              </a:spcBef>
              <a:spcAft>
                <a:spcPts val="0"/>
              </a:spcAft>
              <a:buNone/>
            </a:pPr>
            <a:r>
              <a:t/>
            </a:r>
            <a:endParaRPr sz="1350">
              <a:solidFill>
                <a:srgbClr val="4B505A"/>
              </a:solidFill>
              <a:highlight>
                <a:srgbClr val="FFFFFF"/>
              </a:highlight>
            </a:endParaRPr>
          </a:p>
          <a:p>
            <a:pPr indent="0" lvl="0" marL="0" rtl="0" algn="l">
              <a:spcBef>
                <a:spcPts val="0"/>
              </a:spcBef>
              <a:spcAft>
                <a:spcPts val="0"/>
              </a:spcAft>
              <a:buNone/>
            </a:pPr>
            <a:r>
              <a:rPr lang="en" sz="1200">
                <a:solidFill>
                  <a:srgbClr val="6B6B6B"/>
                </a:solidFill>
                <a:highlight>
                  <a:srgbClr val="FFFFFF"/>
                </a:highlight>
                <a:latin typeface="Verdana"/>
                <a:ea typeface="Verdana"/>
                <a:cs typeface="Verdana"/>
                <a:sym typeface="Verdana"/>
              </a:rPr>
              <a:t>It is performed by using the </a:t>
            </a:r>
            <a:r>
              <a:rPr lang="en" sz="1200" u="sng">
                <a:solidFill>
                  <a:srgbClr val="1E73BE"/>
                </a:solidFill>
                <a:highlight>
                  <a:srgbClr val="FFFFFF"/>
                </a:highlight>
                <a:latin typeface="Verdana"/>
                <a:ea typeface="Verdana"/>
                <a:cs typeface="Verdana"/>
                <a:sym typeface="Verdana"/>
                <a:hlinkClick r:id="rId2"/>
              </a:rPr>
              <a:t>White Box Testing</a:t>
            </a:r>
            <a:r>
              <a:rPr lang="en" sz="1200">
                <a:solidFill>
                  <a:srgbClr val="6B6B6B"/>
                </a:solidFill>
                <a:highlight>
                  <a:srgbClr val="FFFFFF"/>
                </a:highlight>
                <a:latin typeface="Verdana"/>
                <a:ea typeface="Verdana"/>
                <a:cs typeface="Verdana"/>
                <a:sym typeface="Verdana"/>
              </a:rPr>
              <a:t> method.</a:t>
            </a:r>
            <a:endParaRPr sz="1200">
              <a:solidFill>
                <a:srgbClr val="6B6B6B"/>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sz="1200">
              <a:solidFill>
                <a:srgbClr val="6B6B6B"/>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sz="1200">
              <a:solidFill>
                <a:srgbClr val="6B6B6B"/>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sz="1200">
              <a:solidFill>
                <a:srgbClr val="6B6B6B"/>
              </a:solidFill>
              <a:highlight>
                <a:srgbClr val="FFFFFF"/>
              </a:highlight>
              <a:latin typeface="Verdana"/>
              <a:ea typeface="Verdana"/>
              <a:cs typeface="Verdana"/>
              <a:sym typeface="Verdana"/>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550b02904d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550b02904d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550b02904d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550b02904d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554afcaafc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554afcaafc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54b39fd816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54b39fd816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54b39fd81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54b39fd81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https://stackify.com/unit-testing-basics-best-practices/</a:t>
            </a:r>
            <a:endParaRPr sz="1350">
              <a:solidFill>
                <a:srgbClr val="4B505A"/>
              </a:solidFill>
              <a:highlight>
                <a:srgbClr val="FFFFFF"/>
              </a:highlight>
            </a:endParaRPr>
          </a:p>
          <a:p>
            <a:pPr indent="0" lvl="0" marL="0" rtl="0" algn="l">
              <a:spcBef>
                <a:spcPts val="0"/>
              </a:spcBef>
              <a:spcAft>
                <a:spcPts val="0"/>
              </a:spcAft>
              <a:buNone/>
            </a:pPr>
            <a:r>
              <a:t/>
            </a:r>
            <a:endParaRPr sz="1350">
              <a:solidFill>
                <a:srgbClr val="4B505A"/>
              </a:solidFill>
              <a:highlight>
                <a:srgbClr val="FFFFFF"/>
              </a:highlight>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554afcaafc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554afcaafc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https://stackify.com/unit-testing-basics-best-practices/</a:t>
            </a:r>
            <a:endParaRPr sz="1350">
              <a:solidFill>
                <a:srgbClr val="4B505A"/>
              </a:solidFill>
              <a:highlight>
                <a:srgbClr val="FFFFFF"/>
              </a:highlight>
            </a:endParaRPr>
          </a:p>
          <a:p>
            <a:pPr indent="0" lvl="0" marL="0" rtl="0" algn="l">
              <a:spcBef>
                <a:spcPts val="0"/>
              </a:spcBef>
              <a:spcAft>
                <a:spcPts val="0"/>
              </a:spcAft>
              <a:buNone/>
            </a:pPr>
            <a:r>
              <a:t/>
            </a:r>
            <a:endParaRPr sz="1350">
              <a:solidFill>
                <a:srgbClr val="4B505A"/>
              </a:solidFill>
              <a:highlight>
                <a:srgbClr val="FFFFFF"/>
              </a:highlight>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54c0c1a8d0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54c0c1a8d0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554afcaafc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554afcaafc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54b39fd81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4b39fd81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B6B6B"/>
                </a:solidFill>
                <a:highlight>
                  <a:srgbClr val="FFFFFF"/>
                </a:highlight>
                <a:latin typeface="Verdana"/>
                <a:ea typeface="Verdana"/>
                <a:cs typeface="Verdana"/>
                <a:sym typeface="Verdana"/>
              </a:rPr>
              <a:t>A unit is the smallest testable part of any software</a:t>
            </a:r>
            <a:endParaRPr sz="1200">
              <a:solidFill>
                <a:srgbClr val="6B6B6B"/>
              </a:solidFill>
              <a:highlight>
                <a:srgbClr val="FFFFFF"/>
              </a:highlight>
              <a:latin typeface="Verdana"/>
              <a:ea typeface="Verdana"/>
              <a:cs typeface="Verdana"/>
              <a:sym typeface="Verdana"/>
            </a:endParaRPr>
          </a:p>
          <a:p>
            <a:pPr indent="0" lvl="0" marL="0" rtl="0" algn="l">
              <a:spcBef>
                <a:spcPts val="0"/>
              </a:spcBef>
              <a:spcAft>
                <a:spcPts val="0"/>
              </a:spcAft>
              <a:buNone/>
            </a:pPr>
            <a:r>
              <a:rPr lang="en" sz="1200">
                <a:solidFill>
                  <a:srgbClr val="6B6B6B"/>
                </a:solidFill>
                <a:highlight>
                  <a:srgbClr val="FFFFFF"/>
                </a:highlight>
                <a:latin typeface="Verdana"/>
                <a:ea typeface="Verdana"/>
                <a:cs typeface="Verdana"/>
                <a:sym typeface="Verdana"/>
              </a:rPr>
              <a:t>a unit may be an individual program, function, procedure, etc. In object-oriented programming, the smallest unit is a method, which may belong to a base/ super class, abstract class or derived/ child class</a:t>
            </a:r>
            <a:endParaRPr sz="1200">
              <a:solidFill>
                <a:srgbClr val="6B6B6B"/>
              </a:solidFill>
              <a:highlight>
                <a:srgbClr val="FFFFFF"/>
              </a:highlight>
              <a:latin typeface="Verdana"/>
              <a:ea typeface="Verdana"/>
              <a:cs typeface="Verdana"/>
              <a:sym typeface="Verdana"/>
            </a:endParaRPr>
          </a:p>
          <a:p>
            <a:pPr indent="0" lvl="0" marL="0" rtl="0" algn="l">
              <a:spcBef>
                <a:spcPts val="0"/>
              </a:spcBef>
              <a:spcAft>
                <a:spcPts val="0"/>
              </a:spcAft>
              <a:buNone/>
            </a:pPr>
            <a:r>
              <a:rPr lang="en" sz="1350">
                <a:solidFill>
                  <a:srgbClr val="4B505A"/>
                </a:solidFill>
                <a:highlight>
                  <a:srgbClr val="FFFFFF"/>
                </a:highlight>
              </a:rPr>
              <a:t>Note: there’s one exception where unit tests </a:t>
            </a:r>
            <a:r>
              <a:rPr i="1" lang="en" sz="1350">
                <a:solidFill>
                  <a:srgbClr val="4B505A"/>
                </a:solidFill>
                <a:highlight>
                  <a:srgbClr val="FFFFFF"/>
                </a:highlight>
              </a:rPr>
              <a:t>do</a:t>
            </a:r>
            <a:r>
              <a:rPr lang="en" sz="1350">
                <a:solidFill>
                  <a:srgbClr val="4B505A"/>
                </a:solidFill>
                <a:highlight>
                  <a:srgbClr val="FFFFFF"/>
                </a:highlight>
              </a:rPr>
              <a:t> effectively detect bugs. It’s when you’re refactoring, i.e., restructuring a unit’s code but without meaning to change its behaviour. In this case, unit tests can often tell you if the unit’s behaviour has changed.</a:t>
            </a:r>
            <a:endParaRPr sz="1350">
              <a:solidFill>
                <a:srgbClr val="4B505A"/>
              </a:solidFill>
              <a:highlight>
                <a:srgbClr val="FFFFFF"/>
              </a:highlight>
            </a:endParaRPr>
          </a:p>
          <a:p>
            <a:pPr indent="0" lvl="0" marL="0" rtl="0" algn="l">
              <a:spcBef>
                <a:spcPts val="0"/>
              </a:spcBef>
              <a:spcAft>
                <a:spcPts val="0"/>
              </a:spcAft>
              <a:buNone/>
            </a:pPr>
            <a:r>
              <a:t/>
            </a:r>
            <a:endParaRPr sz="1350">
              <a:solidFill>
                <a:srgbClr val="4B505A"/>
              </a:solidFill>
              <a:highlight>
                <a:srgbClr val="FFFFFF"/>
              </a:highlight>
            </a:endParaRPr>
          </a:p>
          <a:p>
            <a:pPr indent="0" lvl="0" marL="0" rtl="0" algn="l">
              <a:spcBef>
                <a:spcPts val="0"/>
              </a:spcBef>
              <a:spcAft>
                <a:spcPts val="0"/>
              </a:spcAft>
              <a:buNone/>
            </a:pPr>
            <a:r>
              <a:t/>
            </a:r>
            <a:endParaRPr sz="1350">
              <a:solidFill>
                <a:srgbClr val="4B505A"/>
              </a:solidFill>
              <a:highlight>
                <a:srgbClr val="FFFFFF"/>
              </a:highlight>
            </a:endParaRPr>
          </a:p>
          <a:p>
            <a:pPr indent="0" lvl="0" marL="0" rtl="0" algn="l">
              <a:spcBef>
                <a:spcPts val="0"/>
              </a:spcBef>
              <a:spcAft>
                <a:spcPts val="0"/>
              </a:spcAft>
              <a:buNone/>
            </a:pPr>
            <a:r>
              <a:t/>
            </a:r>
            <a:endParaRPr sz="1350">
              <a:solidFill>
                <a:srgbClr val="4B505A"/>
              </a:solidFill>
              <a:highlight>
                <a:srgbClr val="FFFFFF"/>
              </a:highlight>
            </a:endParaRPr>
          </a:p>
          <a:p>
            <a:pPr indent="0" lvl="0" marL="0" rtl="0" algn="l">
              <a:spcBef>
                <a:spcPts val="0"/>
              </a:spcBef>
              <a:spcAft>
                <a:spcPts val="0"/>
              </a:spcAft>
              <a:buNone/>
            </a:pPr>
            <a:r>
              <a:rPr lang="en" sz="1200">
                <a:solidFill>
                  <a:srgbClr val="6B6B6B"/>
                </a:solidFill>
                <a:highlight>
                  <a:srgbClr val="FFFFFF"/>
                </a:highlight>
                <a:latin typeface="Verdana"/>
                <a:ea typeface="Verdana"/>
                <a:cs typeface="Verdana"/>
                <a:sym typeface="Verdana"/>
              </a:rPr>
              <a:t>It is performed by using the </a:t>
            </a:r>
            <a:r>
              <a:rPr lang="en" sz="1200" u="sng">
                <a:solidFill>
                  <a:srgbClr val="1E73BE"/>
                </a:solidFill>
                <a:highlight>
                  <a:srgbClr val="FFFFFF"/>
                </a:highlight>
                <a:latin typeface="Verdana"/>
                <a:ea typeface="Verdana"/>
                <a:cs typeface="Verdana"/>
                <a:sym typeface="Verdana"/>
                <a:hlinkClick r:id="rId2"/>
              </a:rPr>
              <a:t>White Box Testing</a:t>
            </a:r>
            <a:r>
              <a:rPr lang="en" sz="1200">
                <a:solidFill>
                  <a:srgbClr val="6B6B6B"/>
                </a:solidFill>
                <a:highlight>
                  <a:srgbClr val="FFFFFF"/>
                </a:highlight>
                <a:latin typeface="Verdana"/>
                <a:ea typeface="Verdana"/>
                <a:cs typeface="Verdana"/>
                <a:sym typeface="Verdana"/>
              </a:rPr>
              <a:t> method.</a:t>
            </a:r>
            <a:endParaRPr sz="1200">
              <a:solidFill>
                <a:srgbClr val="6B6B6B"/>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sz="1200">
              <a:solidFill>
                <a:srgbClr val="6B6B6B"/>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sz="1200">
              <a:solidFill>
                <a:srgbClr val="6B6B6B"/>
              </a:solidFill>
              <a:highlight>
                <a:srgbClr val="FFFFFF"/>
              </a:highlight>
              <a:latin typeface="Verdana"/>
              <a:ea typeface="Verdana"/>
              <a:cs typeface="Verdana"/>
              <a:sym typeface="Verdana"/>
            </a:endParaRPr>
          </a:p>
          <a:p>
            <a:pPr indent="0" lvl="0" marL="0" rtl="0" algn="l">
              <a:lnSpc>
                <a:spcPct val="115000"/>
              </a:lnSpc>
              <a:spcBef>
                <a:spcPts val="0"/>
              </a:spcBef>
              <a:spcAft>
                <a:spcPts val="0"/>
              </a:spcAft>
              <a:buNone/>
            </a:pPr>
            <a:r>
              <a:rPr b="1" lang="en" sz="1200">
                <a:solidFill>
                  <a:srgbClr val="6B6B6B"/>
                </a:solidFill>
                <a:latin typeface="Verdana"/>
                <a:ea typeface="Verdana"/>
                <a:cs typeface="Verdana"/>
                <a:sym typeface="Verdana"/>
              </a:rPr>
              <a:t>Who performs it?</a:t>
            </a:r>
            <a:endParaRPr b="1" sz="1200">
              <a:solidFill>
                <a:srgbClr val="6B6B6B"/>
              </a:solidFill>
              <a:latin typeface="Verdana"/>
              <a:ea typeface="Verdana"/>
              <a:cs typeface="Verdana"/>
              <a:sym typeface="Verdana"/>
            </a:endParaRPr>
          </a:p>
          <a:p>
            <a:pPr indent="0" lvl="0" marL="0" rtl="0" algn="l">
              <a:lnSpc>
                <a:spcPct val="115000"/>
              </a:lnSpc>
              <a:spcBef>
                <a:spcPts val="800"/>
              </a:spcBef>
              <a:spcAft>
                <a:spcPts val="0"/>
              </a:spcAft>
              <a:buNone/>
            </a:pPr>
            <a:r>
              <a:rPr lang="en" sz="1200">
                <a:solidFill>
                  <a:srgbClr val="6B6B6B"/>
                </a:solidFill>
                <a:latin typeface="Verdana"/>
                <a:ea typeface="Verdana"/>
                <a:cs typeface="Verdana"/>
                <a:sym typeface="Verdana"/>
              </a:rPr>
              <a:t>It is normally performed by software developers themselves or their peers. In rare cases, it may also be performed by independent software testers.</a:t>
            </a:r>
            <a:endParaRPr sz="1200">
              <a:solidFill>
                <a:srgbClr val="6B6B6B"/>
              </a:solidFill>
              <a:latin typeface="Verdana"/>
              <a:ea typeface="Verdana"/>
              <a:cs typeface="Verdana"/>
              <a:sym typeface="Verdana"/>
            </a:endParaRPr>
          </a:p>
          <a:p>
            <a:pPr indent="0" lvl="0" marL="0" rtl="0" algn="l">
              <a:spcBef>
                <a:spcPts val="800"/>
              </a:spcBef>
              <a:spcAft>
                <a:spcPts val="0"/>
              </a:spcAft>
              <a:buNone/>
            </a:pPr>
            <a:r>
              <a:t/>
            </a:r>
            <a:endParaRPr sz="1200">
              <a:solidFill>
                <a:srgbClr val="6B6B6B"/>
              </a:solidFill>
              <a:highlight>
                <a:srgbClr val="FFFFFF"/>
              </a:highlight>
              <a:latin typeface="Verdana"/>
              <a:ea typeface="Verdana"/>
              <a:cs typeface="Verdana"/>
              <a:sym typeface="Verdan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52184791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52184791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4B505A"/>
                </a:solidFill>
                <a:highlight>
                  <a:srgbClr val="FFFFFF"/>
                </a:highlight>
              </a:rPr>
              <a:t>Note: there’s one exception where unit tests </a:t>
            </a:r>
            <a:r>
              <a:rPr i="1" lang="en" sz="1350">
                <a:solidFill>
                  <a:srgbClr val="4B505A"/>
                </a:solidFill>
                <a:highlight>
                  <a:srgbClr val="FFFFFF"/>
                </a:highlight>
              </a:rPr>
              <a:t>do</a:t>
            </a:r>
            <a:r>
              <a:rPr lang="en" sz="1350">
                <a:solidFill>
                  <a:srgbClr val="4B505A"/>
                </a:solidFill>
                <a:highlight>
                  <a:srgbClr val="FFFFFF"/>
                </a:highlight>
              </a:rPr>
              <a:t> effectively detect bugs. It’s when you’re refactoring, i.e., restructuring a unit’s code but without meaning to change its behaviour. In this case, unit tests can often tell you if the unit’s behaviour has changed.</a:t>
            </a:r>
            <a:endParaRPr sz="1350">
              <a:solidFill>
                <a:srgbClr val="4B505A"/>
              </a:solidFill>
              <a:highlight>
                <a:srgbClr val="FFFFFF"/>
              </a:highlight>
            </a:endParaRPr>
          </a:p>
          <a:p>
            <a:pPr indent="0" lvl="0" marL="0" rtl="0" algn="l">
              <a:spcBef>
                <a:spcPts val="0"/>
              </a:spcBef>
              <a:spcAft>
                <a:spcPts val="0"/>
              </a:spcAft>
              <a:buNone/>
            </a:pPr>
            <a:r>
              <a:t/>
            </a:r>
            <a:endParaRPr sz="1350">
              <a:solidFill>
                <a:srgbClr val="4B505A"/>
              </a:solidFill>
              <a:highlight>
                <a:srgbClr val="FFFFFF"/>
              </a:highlight>
            </a:endParaRPr>
          </a:p>
          <a:p>
            <a:pPr indent="0" lvl="0" marL="0" rtl="0" algn="l">
              <a:lnSpc>
                <a:spcPct val="115000"/>
              </a:lnSpc>
              <a:spcBef>
                <a:spcPts val="0"/>
              </a:spcBef>
              <a:spcAft>
                <a:spcPts val="0"/>
              </a:spcAft>
              <a:buNone/>
            </a:pPr>
            <a:r>
              <a:rPr b="1" lang="en" sz="1300">
                <a:solidFill>
                  <a:srgbClr val="191A1A"/>
                </a:solidFill>
              </a:rPr>
              <a:t>Well then, if unit testing isn’t about finding bugs, what is it about?</a:t>
            </a:r>
            <a:endParaRPr b="1" sz="1300">
              <a:solidFill>
                <a:srgbClr val="191A1A"/>
              </a:solidFill>
            </a:endParaRPr>
          </a:p>
          <a:p>
            <a:pPr indent="0" lvl="0" marL="0" rtl="0" algn="l">
              <a:lnSpc>
                <a:spcPct val="115000"/>
              </a:lnSpc>
              <a:spcBef>
                <a:spcPts val="600"/>
              </a:spcBef>
              <a:spcAft>
                <a:spcPts val="0"/>
              </a:spcAft>
              <a:buNone/>
            </a:pPr>
            <a:r>
              <a:rPr lang="en" sz="1350">
                <a:solidFill>
                  <a:srgbClr val="4B505A"/>
                </a:solidFill>
              </a:rPr>
              <a:t>I bet you’ve heard the answer a hundred times already, but since the testing misconception stubbornly hangs on in developers’ minds, I’ll repeat the principle. As TDD gurus keep saying, “</a:t>
            </a:r>
            <a:r>
              <a:rPr i="1" lang="en" sz="1350">
                <a:solidFill>
                  <a:srgbClr val="4B505A"/>
                </a:solidFill>
              </a:rPr>
              <a:t>TDD is a design process, not a testing process</a:t>
            </a:r>
            <a:r>
              <a:rPr lang="en" sz="1350">
                <a:solidFill>
                  <a:srgbClr val="4B505A"/>
                </a:solidFill>
              </a:rPr>
              <a:t>”. Let me elaborate: TDD is a robust way of designing software components (“units”) interactively so that their behaviour is specified through unit tests. That’s all!</a:t>
            </a:r>
            <a:endParaRPr sz="1350">
              <a:solidFill>
                <a:srgbClr val="4B505A"/>
              </a:solidFill>
            </a:endParaRPr>
          </a:p>
          <a:p>
            <a:pPr indent="0" lvl="0" marL="0" rtl="0" algn="l">
              <a:lnSpc>
                <a:spcPct val="115000"/>
              </a:lnSpc>
              <a:spcBef>
                <a:spcPts val="900"/>
              </a:spcBef>
              <a:spcAft>
                <a:spcPts val="0"/>
              </a:spcAft>
              <a:buNone/>
            </a:pPr>
            <a:r>
              <a:t/>
            </a:r>
            <a:endParaRPr sz="1350">
              <a:solidFill>
                <a:srgbClr val="4B505A"/>
              </a:solidFill>
            </a:endParaRPr>
          </a:p>
          <a:p>
            <a:pPr indent="0" lvl="0" marL="0" rtl="0" algn="l">
              <a:lnSpc>
                <a:spcPct val="115000"/>
              </a:lnSpc>
              <a:spcBef>
                <a:spcPts val="900"/>
              </a:spcBef>
              <a:spcAft>
                <a:spcPts val="0"/>
              </a:spcAft>
              <a:buNone/>
            </a:pPr>
            <a:r>
              <a:rPr lang="en" sz="1350">
                <a:solidFill>
                  <a:srgbClr val="4B505A"/>
                </a:solidFill>
              </a:rPr>
              <a:t>Development is faster</a:t>
            </a:r>
            <a:endParaRPr sz="1350">
              <a:solidFill>
                <a:srgbClr val="4B505A"/>
              </a:solidFill>
            </a:endParaRPr>
          </a:p>
          <a:p>
            <a:pPr indent="0" lvl="0" marL="0" rtl="0" algn="l">
              <a:lnSpc>
                <a:spcPct val="115000"/>
              </a:lnSpc>
              <a:spcBef>
                <a:spcPts val="1600"/>
              </a:spcBef>
              <a:spcAft>
                <a:spcPts val="0"/>
              </a:spcAft>
              <a:buNone/>
            </a:pPr>
            <a:r>
              <a:rPr lang="en" sz="1200">
                <a:solidFill>
                  <a:srgbClr val="6B6B6B"/>
                </a:solidFill>
                <a:highlight>
                  <a:srgbClr val="FFFFFF"/>
                </a:highlight>
                <a:latin typeface="Verdana"/>
                <a:ea typeface="Verdana"/>
                <a:cs typeface="Verdana"/>
                <a:sym typeface="Verdana"/>
              </a:rPr>
              <a:t>The effort required to find and fix defects found during unit testing is very less in comparison to the effort required to fix defects found during system testing or acceptance testing.</a:t>
            </a:r>
            <a:endParaRPr sz="1350">
              <a:solidFill>
                <a:srgbClr val="4B505A"/>
              </a:solidFill>
            </a:endParaRPr>
          </a:p>
          <a:p>
            <a:pPr indent="0" lvl="0" marL="0" rtl="0" algn="l">
              <a:spcBef>
                <a:spcPts val="900"/>
              </a:spcBef>
              <a:spcAft>
                <a:spcPts val="0"/>
              </a:spcAft>
              <a:buNone/>
            </a:pPr>
            <a:r>
              <a:t/>
            </a:r>
            <a:endParaRPr sz="1350">
              <a:solidFill>
                <a:srgbClr val="4B505A"/>
              </a:solidFill>
              <a:highlight>
                <a:srgbClr val="FFFFFF"/>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54b39fd816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4b39fd816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4B505A"/>
                </a:solidFill>
                <a:highlight>
                  <a:srgbClr val="FFFFFF"/>
                </a:highlight>
              </a:rPr>
              <a:t>Mock is a fake object, function, variable, class ..v..v.</a:t>
            </a:r>
            <a:endParaRPr sz="1350">
              <a:solidFill>
                <a:srgbClr val="4B505A"/>
              </a:solidFill>
              <a:highlight>
                <a:srgbClr val="FFFFFF"/>
              </a:highlight>
            </a:endParaRPr>
          </a:p>
          <a:p>
            <a:pPr indent="0" lvl="0" marL="0" rtl="0" algn="l">
              <a:lnSpc>
                <a:spcPct val="115000"/>
              </a:lnSpc>
              <a:spcBef>
                <a:spcPts val="0"/>
              </a:spcBef>
              <a:spcAft>
                <a:spcPts val="0"/>
              </a:spcAft>
              <a:buNone/>
            </a:pPr>
            <a:r>
              <a:rPr lang="en" sz="1150">
                <a:solidFill>
                  <a:srgbClr val="242729"/>
                </a:solidFill>
              </a:rPr>
              <a:t>If you look up the noun </a:t>
            </a:r>
            <a:r>
              <a:rPr i="1" lang="en" sz="1150">
                <a:solidFill>
                  <a:srgbClr val="242729"/>
                </a:solidFill>
              </a:rPr>
              <a:t>mock</a:t>
            </a:r>
            <a:r>
              <a:rPr lang="en" sz="1150">
                <a:solidFill>
                  <a:srgbClr val="242729"/>
                </a:solidFill>
              </a:rPr>
              <a:t> in the dictionary you will find that one of the definitions of the word is </a:t>
            </a:r>
            <a:r>
              <a:rPr i="1" lang="en" sz="1150">
                <a:solidFill>
                  <a:srgbClr val="242729"/>
                </a:solidFill>
              </a:rPr>
              <a:t>something made as an imitation</a:t>
            </a:r>
            <a:endParaRPr sz="1150">
              <a:solidFill>
                <a:srgbClr val="242729"/>
              </a:solidFill>
            </a:endParaRPr>
          </a:p>
          <a:p>
            <a:pPr indent="0" lvl="0" marL="0" rtl="0" algn="l">
              <a:lnSpc>
                <a:spcPct val="115000"/>
              </a:lnSpc>
              <a:spcBef>
                <a:spcPts val="1100"/>
              </a:spcBef>
              <a:spcAft>
                <a:spcPts val="0"/>
              </a:spcAft>
              <a:buNone/>
            </a:pPr>
            <a:r>
              <a:rPr lang="en" sz="1150">
                <a:solidFill>
                  <a:srgbClr val="242729"/>
                </a:solidFill>
              </a:rPr>
              <a:t>Mocking is primarily used in unit testing. An object under test may have dependencies on other (complex) objects. To isolate the behavior of the object you want to replace the other objects by mocks that simulate the behavior of the real objects. This is useful if the real objects are impractical to incorporate into the unit test.</a:t>
            </a:r>
            <a:endParaRPr sz="1150">
              <a:solidFill>
                <a:srgbClr val="242729"/>
              </a:solidFill>
            </a:endParaRPr>
          </a:p>
          <a:p>
            <a:pPr indent="0" lvl="0" marL="0" rtl="0" algn="l">
              <a:spcBef>
                <a:spcPts val="1100"/>
              </a:spcBef>
              <a:spcAft>
                <a:spcPts val="0"/>
              </a:spcAft>
              <a:buNone/>
            </a:pPr>
            <a:r>
              <a:t/>
            </a:r>
            <a:endParaRPr sz="1350">
              <a:solidFill>
                <a:srgbClr val="4B505A"/>
              </a:solidFill>
              <a:highlight>
                <a:srgbClr val="FFFFFF"/>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54b39fd816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54b39fd816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50">
              <a:solidFill>
                <a:srgbClr val="4B505A"/>
              </a:solidFill>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54b39fd816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4b39fd816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50">
              <a:solidFill>
                <a:srgbClr val="4B505A"/>
              </a:solidFill>
              <a:highlight>
                <a:srgbClr val="FFFFFF"/>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54b39fd816_6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4b39fd816_6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50">
              <a:solidFill>
                <a:srgbClr val="4B505A"/>
              </a:solidFill>
              <a:highlight>
                <a:srgbClr val="FFFFFF"/>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8.png"/><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oftwaretestingfundamentals.com/unit-testing/" TargetMode="External"/><Relationship Id="rId4" Type="http://schemas.openxmlformats.org/officeDocument/2006/relationships/hyperlink" Target="https://stackify.com/unit-testing-basics-best-practices/" TargetMode="External"/><Relationship Id="rId5" Type="http://schemas.openxmlformats.org/officeDocument/2006/relationships/hyperlink" Target="https://www.guru99.com/unit-testing-guide.html" TargetMode="External"/><Relationship Id="rId6" Type="http://schemas.openxmlformats.org/officeDocument/2006/relationships/hyperlink" Target="http://blog.stevensanderson.com/2009/08/24/writing-great-unit-tests-best-and-worst-practises/"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Unit Testing</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Phong Võ - Bluecat Team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Unit Testing</a:t>
            </a:r>
            <a:endParaRPr/>
          </a:p>
        </p:txBody>
      </p:sp>
      <p:sp>
        <p:nvSpPr>
          <p:cNvPr id="129" name="Google Shape;129;p22"/>
          <p:cNvSpPr txBox="1"/>
          <p:nvPr>
            <p:ph idx="1" type="body"/>
          </p:nvPr>
        </p:nvSpPr>
        <p:spPr>
          <a:xfrm>
            <a:off x="395900" y="188932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Simple structure of the test file</a:t>
            </a:r>
            <a:endParaRPr/>
          </a:p>
          <a:p>
            <a:pPr indent="-342900" lvl="0" marL="457200" rtl="0" algn="l">
              <a:spcBef>
                <a:spcPts val="1600"/>
              </a:spcBef>
              <a:spcAft>
                <a:spcPts val="0"/>
              </a:spcAft>
              <a:buSzPts val="1800"/>
              <a:buChar char="●"/>
            </a:pPr>
            <a:r>
              <a:rPr lang="en"/>
              <a:t>Import</a:t>
            </a:r>
            <a:endParaRPr/>
          </a:p>
          <a:p>
            <a:pPr indent="-342900" lvl="0" marL="457200" rtl="0" algn="l">
              <a:spcBef>
                <a:spcPts val="0"/>
              </a:spcBef>
              <a:spcAft>
                <a:spcPts val="0"/>
              </a:spcAft>
              <a:buSzPts val="1800"/>
              <a:buChar char="●"/>
            </a:pPr>
            <a:r>
              <a:rPr lang="en"/>
              <a:t>Create </a:t>
            </a:r>
            <a:r>
              <a:rPr lang="en"/>
              <a:t>Testing</a:t>
            </a:r>
            <a:r>
              <a:rPr lang="en"/>
              <a:t> Class </a:t>
            </a:r>
            <a:endParaRPr/>
          </a:p>
          <a:p>
            <a:pPr indent="-342900" lvl="0" marL="457200" rtl="0" algn="l">
              <a:spcBef>
                <a:spcPts val="0"/>
              </a:spcBef>
              <a:spcAft>
                <a:spcPts val="0"/>
              </a:spcAft>
              <a:buSzPts val="1800"/>
              <a:buChar char="●"/>
            </a:pPr>
            <a:r>
              <a:rPr lang="en"/>
              <a:t>Create </a:t>
            </a:r>
            <a:r>
              <a:rPr lang="en"/>
              <a:t>Testing </a:t>
            </a:r>
            <a:r>
              <a:rPr lang="en"/>
              <a:t>Function </a:t>
            </a:r>
            <a:endParaRPr/>
          </a:p>
          <a:p>
            <a:pPr indent="-342900" lvl="0" marL="457200" rtl="0" algn="l">
              <a:spcBef>
                <a:spcPts val="0"/>
              </a:spcBef>
              <a:spcAft>
                <a:spcPts val="0"/>
              </a:spcAft>
              <a:buSzPts val="1800"/>
              <a:buChar char="●"/>
            </a:pPr>
            <a:r>
              <a:rPr lang="en"/>
              <a:t>Arrange</a:t>
            </a:r>
            <a:endParaRPr/>
          </a:p>
          <a:p>
            <a:pPr indent="-342900" lvl="0" marL="457200" rtl="0" algn="l">
              <a:spcBef>
                <a:spcPts val="0"/>
              </a:spcBef>
              <a:spcAft>
                <a:spcPts val="0"/>
              </a:spcAft>
              <a:buSzPts val="1800"/>
              <a:buChar char="●"/>
            </a:pPr>
            <a:r>
              <a:rPr lang="en"/>
              <a:t>Action</a:t>
            </a:r>
            <a:endParaRPr/>
          </a:p>
          <a:p>
            <a:pPr indent="-342900" lvl="0" marL="457200" rtl="0" algn="l">
              <a:spcBef>
                <a:spcPts val="0"/>
              </a:spcBef>
              <a:spcAft>
                <a:spcPts val="0"/>
              </a:spcAft>
              <a:buSzPts val="1800"/>
              <a:buChar char="●"/>
            </a:pPr>
            <a:r>
              <a:rPr lang="en"/>
              <a:t>Assert</a:t>
            </a:r>
            <a:endParaRPr/>
          </a:p>
          <a:p>
            <a:pPr indent="-342900" lvl="0" marL="457200" rtl="0" algn="l">
              <a:spcBef>
                <a:spcPts val="0"/>
              </a:spcBef>
              <a:spcAft>
                <a:spcPts val="0"/>
              </a:spcAft>
              <a:buSzPts val="1800"/>
              <a:buChar char="●"/>
            </a:pPr>
            <a:r>
              <a:rPr lang="en"/>
              <a:t>Run</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130" name="Google Shape;130;p22"/>
          <p:cNvPicPr preferRelativeResize="0"/>
          <p:nvPr/>
        </p:nvPicPr>
        <p:blipFill>
          <a:blip r:embed="rId3">
            <a:alphaModFix/>
          </a:blip>
          <a:stretch>
            <a:fillRect/>
          </a:stretch>
        </p:blipFill>
        <p:spPr>
          <a:xfrm>
            <a:off x="4924275" y="1677275"/>
            <a:ext cx="4219725" cy="3466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Unit Testing</a:t>
            </a:r>
            <a:endParaRPr/>
          </a:p>
        </p:txBody>
      </p:sp>
      <p:sp>
        <p:nvSpPr>
          <p:cNvPr id="136" name="Google Shape;136;p23"/>
          <p:cNvSpPr txBox="1"/>
          <p:nvPr>
            <p:ph idx="1" type="body"/>
          </p:nvPr>
        </p:nvSpPr>
        <p:spPr>
          <a:xfrm>
            <a:off x="0" y="1889325"/>
            <a:ext cx="8618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Simple function                                             Testing For </a:t>
            </a:r>
            <a:r>
              <a:rPr lang="en"/>
              <a:t>Simple function     </a:t>
            </a:r>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rPr lang="en"/>
              <a:t>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137" name="Google Shape;137;p23"/>
          <p:cNvPicPr preferRelativeResize="0"/>
          <p:nvPr/>
        </p:nvPicPr>
        <p:blipFill>
          <a:blip r:embed="rId3">
            <a:alphaModFix/>
          </a:blip>
          <a:stretch>
            <a:fillRect/>
          </a:stretch>
        </p:blipFill>
        <p:spPr>
          <a:xfrm>
            <a:off x="4218579" y="2571750"/>
            <a:ext cx="4925425" cy="2169675"/>
          </a:xfrm>
          <a:prstGeom prst="rect">
            <a:avLst/>
          </a:prstGeom>
          <a:noFill/>
          <a:ln>
            <a:noFill/>
          </a:ln>
        </p:spPr>
      </p:pic>
      <p:pic>
        <p:nvPicPr>
          <p:cNvPr id="138" name="Google Shape;138;p23"/>
          <p:cNvPicPr preferRelativeResize="0"/>
          <p:nvPr/>
        </p:nvPicPr>
        <p:blipFill>
          <a:blip r:embed="rId4">
            <a:alphaModFix/>
          </a:blip>
          <a:stretch>
            <a:fillRect/>
          </a:stretch>
        </p:blipFill>
        <p:spPr>
          <a:xfrm>
            <a:off x="56250" y="2571750"/>
            <a:ext cx="3985000" cy="1264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Unit Testing</a:t>
            </a:r>
            <a:endParaRPr/>
          </a:p>
        </p:txBody>
      </p:sp>
      <p:sp>
        <p:nvSpPr>
          <p:cNvPr id="144" name="Google Shape;144;p24"/>
          <p:cNvSpPr txBox="1"/>
          <p:nvPr>
            <p:ph idx="1" type="body"/>
          </p:nvPr>
        </p:nvSpPr>
        <p:spPr>
          <a:xfrm>
            <a:off x="0" y="1889325"/>
            <a:ext cx="8618100" cy="31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t>
            </a:r>
            <a:r>
              <a:rPr lang="en"/>
              <a:t>unction call the orther function                 Testing Function call the orther function</a:t>
            </a:r>
            <a:r>
              <a:rPr lang="en"/>
              <a:t>    </a:t>
            </a:r>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rPr lang="en"/>
              <a:t>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145" name="Google Shape;145;p24"/>
          <p:cNvPicPr preferRelativeResize="0"/>
          <p:nvPr/>
        </p:nvPicPr>
        <p:blipFill>
          <a:blip r:embed="rId3">
            <a:alphaModFix/>
          </a:blip>
          <a:stretch>
            <a:fillRect/>
          </a:stretch>
        </p:blipFill>
        <p:spPr>
          <a:xfrm>
            <a:off x="134575" y="2571750"/>
            <a:ext cx="3710750" cy="1188600"/>
          </a:xfrm>
          <a:prstGeom prst="rect">
            <a:avLst/>
          </a:prstGeom>
          <a:noFill/>
          <a:ln>
            <a:noFill/>
          </a:ln>
        </p:spPr>
      </p:pic>
      <p:pic>
        <p:nvPicPr>
          <p:cNvPr id="146" name="Google Shape;146;p24"/>
          <p:cNvPicPr preferRelativeResize="0"/>
          <p:nvPr/>
        </p:nvPicPr>
        <p:blipFill>
          <a:blip r:embed="rId4">
            <a:alphaModFix/>
          </a:blip>
          <a:stretch>
            <a:fillRect/>
          </a:stretch>
        </p:blipFill>
        <p:spPr>
          <a:xfrm>
            <a:off x="4227675" y="2571750"/>
            <a:ext cx="4838375" cy="2037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Unit Testing</a:t>
            </a:r>
            <a:endParaRPr/>
          </a:p>
        </p:txBody>
      </p:sp>
      <p:sp>
        <p:nvSpPr>
          <p:cNvPr id="152" name="Google Shape;152;p25"/>
          <p:cNvSpPr txBox="1"/>
          <p:nvPr>
            <p:ph idx="1" type="body"/>
          </p:nvPr>
        </p:nvSpPr>
        <p:spPr>
          <a:xfrm>
            <a:off x="0" y="1889325"/>
            <a:ext cx="8618100" cy="31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 call some orther functions</a:t>
            </a:r>
            <a:r>
              <a:rPr lang="en">
                <a:solidFill>
                  <a:srgbClr val="000000"/>
                </a:solidFill>
              </a:rPr>
              <a:t>   </a:t>
            </a:r>
            <a:r>
              <a:rPr lang="en"/>
              <a:t> </a:t>
            </a:r>
            <a:r>
              <a:rPr lang="en"/>
              <a:t>Testing Function call some orther functions </a:t>
            </a:r>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rPr lang="en"/>
              <a:t>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153" name="Google Shape;153;p25"/>
          <p:cNvPicPr preferRelativeResize="0"/>
          <p:nvPr/>
        </p:nvPicPr>
        <p:blipFill>
          <a:blip r:embed="rId3">
            <a:alphaModFix/>
          </a:blip>
          <a:stretch>
            <a:fillRect/>
          </a:stretch>
        </p:blipFill>
        <p:spPr>
          <a:xfrm>
            <a:off x="471900" y="2479450"/>
            <a:ext cx="3038325" cy="2664050"/>
          </a:xfrm>
          <a:prstGeom prst="rect">
            <a:avLst/>
          </a:prstGeom>
          <a:noFill/>
          <a:ln>
            <a:noFill/>
          </a:ln>
        </p:spPr>
      </p:pic>
      <p:pic>
        <p:nvPicPr>
          <p:cNvPr id="154" name="Google Shape;154;p25"/>
          <p:cNvPicPr preferRelativeResize="0"/>
          <p:nvPr/>
        </p:nvPicPr>
        <p:blipFill>
          <a:blip r:embed="rId4">
            <a:alphaModFix/>
          </a:blip>
          <a:stretch>
            <a:fillRect/>
          </a:stretch>
        </p:blipFill>
        <p:spPr>
          <a:xfrm>
            <a:off x="3951475" y="2507650"/>
            <a:ext cx="5192524" cy="26076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Unit Testing</a:t>
            </a:r>
            <a:endParaRPr/>
          </a:p>
        </p:txBody>
      </p:sp>
      <p:sp>
        <p:nvSpPr>
          <p:cNvPr id="160" name="Google Shape;160;p26"/>
          <p:cNvSpPr txBox="1"/>
          <p:nvPr>
            <p:ph idx="1" type="body"/>
          </p:nvPr>
        </p:nvSpPr>
        <p:spPr>
          <a:xfrm>
            <a:off x="0" y="1889325"/>
            <a:ext cx="8618100" cy="31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 return multiple values </a:t>
            </a:r>
            <a:r>
              <a:rPr lang="en">
                <a:solidFill>
                  <a:srgbClr val="000000"/>
                </a:solidFill>
              </a:rPr>
              <a:t> </a:t>
            </a:r>
            <a:r>
              <a:rPr lang="en"/>
              <a:t>      </a:t>
            </a:r>
            <a:r>
              <a:rPr lang="en"/>
              <a:t>Testing Function return multiple values</a:t>
            </a:r>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rPr lang="en"/>
              <a:t>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161" name="Google Shape;161;p26"/>
          <p:cNvPicPr preferRelativeResize="0"/>
          <p:nvPr/>
        </p:nvPicPr>
        <p:blipFill>
          <a:blip r:embed="rId3">
            <a:alphaModFix/>
          </a:blip>
          <a:stretch>
            <a:fillRect/>
          </a:stretch>
        </p:blipFill>
        <p:spPr>
          <a:xfrm>
            <a:off x="3655263" y="2479450"/>
            <a:ext cx="5038725" cy="1333500"/>
          </a:xfrm>
          <a:prstGeom prst="rect">
            <a:avLst/>
          </a:prstGeom>
          <a:noFill/>
          <a:ln>
            <a:noFill/>
          </a:ln>
        </p:spPr>
      </p:pic>
      <p:pic>
        <p:nvPicPr>
          <p:cNvPr id="162" name="Google Shape;162;p26"/>
          <p:cNvPicPr preferRelativeResize="0"/>
          <p:nvPr/>
        </p:nvPicPr>
        <p:blipFill>
          <a:blip r:embed="rId4">
            <a:alphaModFix/>
          </a:blip>
          <a:stretch>
            <a:fillRect/>
          </a:stretch>
        </p:blipFill>
        <p:spPr>
          <a:xfrm>
            <a:off x="172788" y="2479438"/>
            <a:ext cx="3228975" cy="923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Unit Testing</a:t>
            </a:r>
            <a:endParaRPr/>
          </a:p>
        </p:txBody>
      </p:sp>
      <p:sp>
        <p:nvSpPr>
          <p:cNvPr id="168" name="Google Shape;168;p27"/>
          <p:cNvSpPr txBox="1"/>
          <p:nvPr>
            <p:ph idx="1" type="body"/>
          </p:nvPr>
        </p:nvSpPr>
        <p:spPr>
          <a:xfrm>
            <a:off x="0" y="1889325"/>
            <a:ext cx="8618100" cy="31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 with nonexistent variable</a:t>
            </a:r>
            <a:r>
              <a:rPr lang="en">
                <a:solidFill>
                  <a:srgbClr val="000000"/>
                </a:solidFill>
              </a:rPr>
              <a:t> </a:t>
            </a:r>
            <a:r>
              <a:rPr lang="en"/>
              <a:t>      </a:t>
            </a:r>
            <a:r>
              <a:rPr lang="en"/>
              <a:t>Testing Function with nonexistent variable</a:t>
            </a:r>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rPr lang="en"/>
              <a:t>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169" name="Google Shape;169;p27"/>
          <p:cNvPicPr preferRelativeResize="0"/>
          <p:nvPr/>
        </p:nvPicPr>
        <p:blipFill>
          <a:blip r:embed="rId3">
            <a:alphaModFix/>
          </a:blip>
          <a:stretch>
            <a:fillRect/>
          </a:stretch>
        </p:blipFill>
        <p:spPr>
          <a:xfrm>
            <a:off x="4066176" y="2479450"/>
            <a:ext cx="4399900" cy="1638150"/>
          </a:xfrm>
          <a:prstGeom prst="rect">
            <a:avLst/>
          </a:prstGeom>
          <a:noFill/>
          <a:ln>
            <a:noFill/>
          </a:ln>
        </p:spPr>
      </p:pic>
      <p:pic>
        <p:nvPicPr>
          <p:cNvPr id="170" name="Google Shape;170;p27"/>
          <p:cNvPicPr preferRelativeResize="0"/>
          <p:nvPr/>
        </p:nvPicPr>
        <p:blipFill>
          <a:blip r:embed="rId4">
            <a:alphaModFix/>
          </a:blip>
          <a:stretch>
            <a:fillRect/>
          </a:stretch>
        </p:blipFill>
        <p:spPr>
          <a:xfrm>
            <a:off x="104625" y="2445475"/>
            <a:ext cx="2658225" cy="1009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Unit Testing</a:t>
            </a:r>
            <a:endParaRPr/>
          </a:p>
        </p:txBody>
      </p:sp>
      <p:sp>
        <p:nvSpPr>
          <p:cNvPr id="176" name="Google Shape;176;p28"/>
          <p:cNvSpPr txBox="1"/>
          <p:nvPr>
            <p:ph idx="1" type="body"/>
          </p:nvPr>
        </p:nvSpPr>
        <p:spPr>
          <a:xfrm>
            <a:off x="0" y="1889325"/>
            <a:ext cx="8618100" cy="31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  </a:t>
            </a:r>
            <a:r>
              <a:rPr lang="en"/>
              <a:t>Function Raising Exception</a:t>
            </a:r>
            <a:r>
              <a:rPr lang="en"/>
              <a:t>     </a:t>
            </a:r>
            <a:r>
              <a:rPr lang="en"/>
              <a:t>              </a:t>
            </a:r>
            <a:r>
              <a:rPr lang="en"/>
              <a:t>Testing Function Raising exception</a:t>
            </a:r>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rPr lang="en"/>
              <a:t>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177" name="Google Shape;177;p28"/>
          <p:cNvPicPr preferRelativeResize="0"/>
          <p:nvPr/>
        </p:nvPicPr>
        <p:blipFill>
          <a:blip r:embed="rId3">
            <a:alphaModFix/>
          </a:blip>
          <a:stretch>
            <a:fillRect/>
          </a:stretch>
        </p:blipFill>
        <p:spPr>
          <a:xfrm>
            <a:off x="4039638" y="2411525"/>
            <a:ext cx="4943475" cy="1914525"/>
          </a:xfrm>
          <a:prstGeom prst="rect">
            <a:avLst/>
          </a:prstGeom>
          <a:noFill/>
          <a:ln>
            <a:noFill/>
          </a:ln>
        </p:spPr>
      </p:pic>
      <p:pic>
        <p:nvPicPr>
          <p:cNvPr id="178" name="Google Shape;178;p28"/>
          <p:cNvPicPr preferRelativeResize="0"/>
          <p:nvPr/>
        </p:nvPicPr>
        <p:blipFill>
          <a:blip r:embed="rId4">
            <a:alphaModFix/>
          </a:blip>
          <a:stretch>
            <a:fillRect/>
          </a:stretch>
        </p:blipFill>
        <p:spPr>
          <a:xfrm>
            <a:off x="184175" y="2475213"/>
            <a:ext cx="2628900" cy="1552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Unit Testing</a:t>
            </a:r>
            <a:endParaRPr/>
          </a:p>
        </p:txBody>
      </p:sp>
      <p:sp>
        <p:nvSpPr>
          <p:cNvPr id="184" name="Google Shape;184;p29"/>
          <p:cNvSpPr txBox="1"/>
          <p:nvPr>
            <p:ph idx="1" type="body"/>
          </p:nvPr>
        </p:nvSpPr>
        <p:spPr>
          <a:xfrm>
            <a:off x="0" y="1889325"/>
            <a:ext cx="8618100" cy="31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 </a:t>
            </a:r>
            <a:r>
              <a:rPr lang="en"/>
              <a:t>Generator Exit                   </a:t>
            </a:r>
            <a:r>
              <a:rPr lang="en"/>
              <a:t>Testing Function Using Generator Exit                                                     </a:t>
            </a:r>
            <a:endParaRPr/>
          </a:p>
          <a:p>
            <a:pPr indent="0" lvl="0" marL="0" rtl="0" algn="l">
              <a:spcBef>
                <a:spcPts val="1600"/>
              </a:spcBef>
              <a:spcAft>
                <a:spcPts val="0"/>
              </a:spcAft>
              <a:buNone/>
            </a:pPr>
            <a:r>
              <a:rPr lang="en"/>
              <a:t>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185" name="Google Shape;185;p29"/>
          <p:cNvPicPr preferRelativeResize="0"/>
          <p:nvPr/>
        </p:nvPicPr>
        <p:blipFill>
          <a:blip r:embed="rId3">
            <a:alphaModFix/>
          </a:blip>
          <a:stretch>
            <a:fillRect/>
          </a:stretch>
        </p:blipFill>
        <p:spPr>
          <a:xfrm>
            <a:off x="3581400" y="2571738"/>
            <a:ext cx="5562600" cy="1895475"/>
          </a:xfrm>
          <a:prstGeom prst="rect">
            <a:avLst/>
          </a:prstGeom>
          <a:noFill/>
          <a:ln>
            <a:noFill/>
          </a:ln>
        </p:spPr>
      </p:pic>
      <p:pic>
        <p:nvPicPr>
          <p:cNvPr id="186" name="Google Shape;186;p29"/>
          <p:cNvPicPr preferRelativeResize="0"/>
          <p:nvPr/>
        </p:nvPicPr>
        <p:blipFill>
          <a:blip r:embed="rId4">
            <a:alphaModFix/>
          </a:blip>
          <a:stretch>
            <a:fillRect/>
          </a:stretch>
        </p:blipFill>
        <p:spPr>
          <a:xfrm>
            <a:off x="76200" y="2571750"/>
            <a:ext cx="3240925" cy="1025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Unit Testing</a:t>
            </a:r>
            <a:endParaRPr/>
          </a:p>
        </p:txBody>
      </p:sp>
      <p:sp>
        <p:nvSpPr>
          <p:cNvPr id="192" name="Google Shape;192;p30"/>
          <p:cNvSpPr txBox="1"/>
          <p:nvPr>
            <p:ph idx="1" type="body"/>
          </p:nvPr>
        </p:nvSpPr>
        <p:spPr>
          <a:xfrm>
            <a:off x="0" y="1889325"/>
            <a:ext cx="8618100" cy="31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 With Decorator          </a:t>
            </a:r>
            <a:r>
              <a:rPr lang="en"/>
              <a:t>                   Testing Function With Decorator                                                    </a:t>
            </a:r>
            <a:endParaRPr/>
          </a:p>
          <a:p>
            <a:pPr indent="0" lvl="0" marL="0" rtl="0" algn="l">
              <a:spcBef>
                <a:spcPts val="1600"/>
              </a:spcBef>
              <a:spcAft>
                <a:spcPts val="0"/>
              </a:spcAft>
              <a:buNone/>
            </a:pPr>
            <a:r>
              <a:rPr lang="en"/>
              <a:t>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193" name="Google Shape;193;p30"/>
          <p:cNvPicPr preferRelativeResize="0"/>
          <p:nvPr/>
        </p:nvPicPr>
        <p:blipFill>
          <a:blip r:embed="rId3">
            <a:alphaModFix/>
          </a:blip>
          <a:stretch>
            <a:fillRect/>
          </a:stretch>
        </p:blipFill>
        <p:spPr>
          <a:xfrm>
            <a:off x="123738" y="2354963"/>
            <a:ext cx="3705225" cy="1914525"/>
          </a:xfrm>
          <a:prstGeom prst="rect">
            <a:avLst/>
          </a:prstGeom>
          <a:noFill/>
          <a:ln>
            <a:noFill/>
          </a:ln>
        </p:spPr>
      </p:pic>
      <p:pic>
        <p:nvPicPr>
          <p:cNvPr id="194" name="Google Shape;194;p30"/>
          <p:cNvPicPr preferRelativeResize="0"/>
          <p:nvPr/>
        </p:nvPicPr>
        <p:blipFill>
          <a:blip r:embed="rId4">
            <a:alphaModFix/>
          </a:blip>
          <a:stretch>
            <a:fillRect/>
          </a:stretch>
        </p:blipFill>
        <p:spPr>
          <a:xfrm>
            <a:off x="4250888" y="2354963"/>
            <a:ext cx="4752975" cy="1590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Unit Testing</a:t>
            </a:r>
            <a:endParaRPr/>
          </a:p>
        </p:txBody>
      </p:sp>
      <p:sp>
        <p:nvSpPr>
          <p:cNvPr id="200" name="Google Shape;200;p31"/>
          <p:cNvSpPr txBox="1"/>
          <p:nvPr>
            <p:ph idx="1" type="body"/>
          </p:nvPr>
        </p:nvSpPr>
        <p:spPr>
          <a:xfrm>
            <a:off x="0" y="1702175"/>
            <a:ext cx="8618100" cy="334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Class Person</a:t>
            </a:r>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rPr lang="en"/>
              <a:t>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201" name="Google Shape;201;p31"/>
          <p:cNvPicPr preferRelativeResize="0"/>
          <p:nvPr/>
        </p:nvPicPr>
        <p:blipFill>
          <a:blip r:embed="rId3">
            <a:alphaModFix/>
          </a:blip>
          <a:stretch>
            <a:fillRect/>
          </a:stretch>
        </p:blipFill>
        <p:spPr>
          <a:xfrm>
            <a:off x="853913" y="2158988"/>
            <a:ext cx="7458075" cy="2886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74" name="Google Shape;74;p14"/>
          <p:cNvSpPr txBox="1"/>
          <p:nvPr>
            <p:ph idx="1" type="body"/>
          </p:nvPr>
        </p:nvSpPr>
        <p:spPr>
          <a:xfrm>
            <a:off x="409950" y="19314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What’s Unit Testing</a:t>
            </a:r>
            <a:endParaRPr/>
          </a:p>
          <a:p>
            <a:pPr indent="-342900" lvl="0" marL="457200" rtl="0" algn="l">
              <a:spcBef>
                <a:spcPts val="0"/>
              </a:spcBef>
              <a:spcAft>
                <a:spcPts val="0"/>
              </a:spcAft>
              <a:buSzPts val="1800"/>
              <a:buAutoNum type="arabicPeriod"/>
            </a:pPr>
            <a:r>
              <a:rPr lang="en"/>
              <a:t>Why Unit Testing</a:t>
            </a:r>
            <a:endParaRPr/>
          </a:p>
          <a:p>
            <a:pPr indent="-342900" lvl="0" marL="457200" rtl="0" algn="l">
              <a:spcBef>
                <a:spcPts val="0"/>
              </a:spcBef>
              <a:spcAft>
                <a:spcPts val="0"/>
              </a:spcAft>
              <a:buSzPts val="1800"/>
              <a:buAutoNum type="arabicPeriod"/>
            </a:pPr>
            <a:r>
              <a:rPr lang="en"/>
              <a:t>Mock</a:t>
            </a:r>
            <a:endParaRPr/>
          </a:p>
          <a:p>
            <a:pPr indent="-342900" lvl="0" marL="457200" rtl="0" algn="l">
              <a:spcBef>
                <a:spcPts val="0"/>
              </a:spcBef>
              <a:spcAft>
                <a:spcPts val="0"/>
              </a:spcAft>
              <a:buSzPts val="1800"/>
              <a:buAutoNum type="arabicPeriod"/>
            </a:pPr>
            <a:r>
              <a:rPr lang="en"/>
              <a:t>Settup Project Unit Testing</a:t>
            </a:r>
            <a:endParaRPr/>
          </a:p>
          <a:p>
            <a:pPr indent="-342900" lvl="0" marL="457200" rtl="0" algn="l">
              <a:spcBef>
                <a:spcPts val="0"/>
              </a:spcBef>
              <a:spcAft>
                <a:spcPts val="0"/>
              </a:spcAft>
              <a:buSzPts val="1800"/>
              <a:buAutoNum type="arabicPeriod"/>
            </a:pPr>
            <a:r>
              <a:rPr lang="en"/>
              <a:t>How Unit Testing</a:t>
            </a:r>
            <a:endParaRPr/>
          </a:p>
          <a:p>
            <a:pPr indent="-342900" lvl="0" marL="457200" rtl="0" algn="l">
              <a:spcBef>
                <a:spcPts val="0"/>
              </a:spcBef>
              <a:spcAft>
                <a:spcPts val="0"/>
              </a:spcAft>
              <a:buSzPts val="1800"/>
              <a:buAutoNum type="arabicPeriod"/>
            </a:pPr>
            <a:r>
              <a:rPr lang="en"/>
              <a:t>Coverage</a:t>
            </a:r>
            <a:endParaRPr/>
          </a:p>
          <a:p>
            <a:pPr indent="-342900" lvl="0" marL="457200" rtl="0" algn="l">
              <a:spcBef>
                <a:spcPts val="0"/>
              </a:spcBef>
              <a:spcAft>
                <a:spcPts val="0"/>
              </a:spcAft>
              <a:buSzPts val="1800"/>
              <a:buAutoNum type="arabicPeriod"/>
            </a:pPr>
            <a:r>
              <a:rPr lang="en"/>
              <a:t>Best Practice</a:t>
            </a:r>
            <a:endParaRPr/>
          </a:p>
          <a:p>
            <a:pPr indent="-342900" lvl="0" marL="457200" rtl="0" algn="l">
              <a:spcBef>
                <a:spcPts val="0"/>
              </a:spcBef>
              <a:spcAft>
                <a:spcPts val="0"/>
              </a:spcAft>
              <a:buSzPts val="1800"/>
              <a:buAutoNum type="arabicPeriod"/>
            </a:pPr>
            <a:r>
              <a:rPr lang="en"/>
              <a:t>Write Unit Test Together In Real Project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Unit Testing</a:t>
            </a:r>
            <a:endParaRPr/>
          </a:p>
        </p:txBody>
      </p:sp>
      <p:sp>
        <p:nvSpPr>
          <p:cNvPr id="207" name="Google Shape;207;p32"/>
          <p:cNvSpPr txBox="1"/>
          <p:nvPr>
            <p:ph idx="1" type="body"/>
          </p:nvPr>
        </p:nvSpPr>
        <p:spPr>
          <a:xfrm>
            <a:off x="0" y="1702175"/>
            <a:ext cx="8618100" cy="334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Testing Class</a:t>
            </a:r>
            <a:endParaRPr/>
          </a:p>
          <a:p>
            <a:pPr indent="-342900" lvl="0" marL="457200" rtl="0" algn="l">
              <a:spcBef>
                <a:spcPts val="1600"/>
              </a:spcBef>
              <a:spcAft>
                <a:spcPts val="0"/>
              </a:spcAft>
              <a:buSzPts val="1800"/>
              <a:buChar char="●"/>
            </a:pPr>
            <a:r>
              <a:rPr lang="en"/>
              <a:t>Import class</a:t>
            </a:r>
            <a:endParaRPr/>
          </a:p>
          <a:p>
            <a:pPr indent="-342900" lvl="0" marL="457200" rtl="0" algn="l">
              <a:spcBef>
                <a:spcPts val="0"/>
              </a:spcBef>
              <a:spcAft>
                <a:spcPts val="0"/>
              </a:spcAft>
              <a:buSzPts val="1800"/>
              <a:buChar char="●"/>
            </a:pPr>
            <a:r>
              <a:rPr lang="en"/>
              <a:t>Bypass __init__</a:t>
            </a:r>
            <a:endParaRPr/>
          </a:p>
          <a:p>
            <a:pPr indent="-342900" lvl="0" marL="457200" rtl="0" algn="l">
              <a:spcBef>
                <a:spcPts val="0"/>
              </a:spcBef>
              <a:spcAft>
                <a:spcPts val="0"/>
              </a:spcAft>
              <a:buSzPts val="1800"/>
              <a:buChar char="●"/>
            </a:pPr>
            <a:r>
              <a:rPr lang="en"/>
              <a:t>Arrage</a:t>
            </a:r>
            <a:endParaRPr/>
          </a:p>
          <a:p>
            <a:pPr indent="-342900" lvl="0" marL="457200" rtl="0" algn="l">
              <a:spcBef>
                <a:spcPts val="0"/>
              </a:spcBef>
              <a:spcAft>
                <a:spcPts val="0"/>
              </a:spcAft>
              <a:buSzPts val="1800"/>
              <a:buChar char="●"/>
            </a:pPr>
            <a:r>
              <a:rPr lang="en"/>
              <a:t>Action</a:t>
            </a:r>
            <a:endParaRPr/>
          </a:p>
          <a:p>
            <a:pPr indent="-342900" lvl="0" marL="457200" rtl="0" algn="l">
              <a:spcBef>
                <a:spcPts val="0"/>
              </a:spcBef>
              <a:spcAft>
                <a:spcPts val="0"/>
              </a:spcAft>
              <a:buSzPts val="1800"/>
              <a:buChar char="●"/>
            </a:pPr>
            <a:r>
              <a:rPr lang="en"/>
              <a:t>Assert</a:t>
            </a:r>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rPr lang="en"/>
              <a:t>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208" name="Google Shape;208;p32"/>
          <p:cNvPicPr preferRelativeResize="0"/>
          <p:nvPr/>
        </p:nvPicPr>
        <p:blipFill>
          <a:blip r:embed="rId3">
            <a:alphaModFix/>
          </a:blip>
          <a:stretch>
            <a:fillRect/>
          </a:stretch>
        </p:blipFill>
        <p:spPr>
          <a:xfrm>
            <a:off x="2460663" y="1702163"/>
            <a:ext cx="6638925" cy="34575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Unit Testing</a:t>
            </a:r>
            <a:endParaRPr/>
          </a:p>
        </p:txBody>
      </p:sp>
      <p:sp>
        <p:nvSpPr>
          <p:cNvPr id="214" name="Google Shape;214;p33"/>
          <p:cNvSpPr txBox="1"/>
          <p:nvPr>
            <p:ph idx="1" type="body"/>
          </p:nvPr>
        </p:nvSpPr>
        <p:spPr>
          <a:xfrm>
            <a:off x="0" y="1702175"/>
            <a:ext cx="8618100" cy="334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Testing Call Private Method</a:t>
            </a:r>
            <a:endParaRPr/>
          </a:p>
          <a:p>
            <a:pPr indent="0" lvl="0" marL="0" rtl="0" algn="l">
              <a:spcBef>
                <a:spcPts val="1600"/>
              </a:spcBef>
              <a:spcAft>
                <a:spcPts val="0"/>
              </a:spcAft>
              <a:buNone/>
            </a:pPr>
            <a:r>
              <a:t/>
            </a:r>
            <a:endParaRPr/>
          </a:p>
          <a:p>
            <a:pPr indent="0" lvl="0" marL="457200" rtl="0" algn="l">
              <a:spcBef>
                <a:spcPts val="1600"/>
              </a:spcBef>
              <a:spcAft>
                <a:spcPts val="0"/>
              </a:spcAft>
              <a:buNone/>
            </a:pPr>
            <a:r>
              <a:t/>
            </a:r>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rPr lang="en"/>
              <a:t>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215" name="Google Shape;215;p33"/>
          <p:cNvPicPr preferRelativeResize="0"/>
          <p:nvPr/>
        </p:nvPicPr>
        <p:blipFill>
          <a:blip r:embed="rId3">
            <a:alphaModFix/>
          </a:blip>
          <a:stretch>
            <a:fillRect/>
          </a:stretch>
        </p:blipFill>
        <p:spPr>
          <a:xfrm>
            <a:off x="623888" y="2285050"/>
            <a:ext cx="7896225" cy="2438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Unit Testing</a:t>
            </a:r>
            <a:endParaRPr/>
          </a:p>
        </p:txBody>
      </p:sp>
      <p:sp>
        <p:nvSpPr>
          <p:cNvPr id="221" name="Google Shape;221;p34"/>
          <p:cNvSpPr txBox="1"/>
          <p:nvPr>
            <p:ph idx="1" type="body"/>
          </p:nvPr>
        </p:nvSpPr>
        <p:spPr>
          <a:xfrm>
            <a:off x="0" y="1702175"/>
            <a:ext cx="8618100" cy="334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There are so many assert functions you can try by your self</a:t>
            </a:r>
            <a:endParaRPr/>
          </a:p>
          <a:p>
            <a:pPr indent="-342900" lvl="0" marL="457200" rtl="0" algn="l">
              <a:spcBef>
                <a:spcPts val="1600"/>
              </a:spcBef>
              <a:spcAft>
                <a:spcPts val="0"/>
              </a:spcAft>
              <a:buSzPts val="1800"/>
              <a:buChar char="●"/>
            </a:pPr>
            <a:r>
              <a:rPr lang="en"/>
              <a:t>assertTrue</a:t>
            </a:r>
            <a:endParaRPr/>
          </a:p>
          <a:p>
            <a:pPr indent="-342900" lvl="0" marL="457200" rtl="0" algn="l">
              <a:spcBef>
                <a:spcPts val="0"/>
              </a:spcBef>
              <a:spcAft>
                <a:spcPts val="0"/>
              </a:spcAft>
              <a:buSzPts val="1800"/>
              <a:buChar char="●"/>
            </a:pPr>
            <a:r>
              <a:rPr lang="en"/>
              <a:t>assertEqual</a:t>
            </a:r>
            <a:endParaRPr/>
          </a:p>
          <a:p>
            <a:pPr indent="-342900" lvl="0" marL="457200" rtl="0" algn="l">
              <a:spcBef>
                <a:spcPts val="0"/>
              </a:spcBef>
              <a:spcAft>
                <a:spcPts val="0"/>
              </a:spcAft>
              <a:buSzPts val="1800"/>
              <a:buChar char="●"/>
            </a:pPr>
            <a:r>
              <a:rPr lang="en"/>
              <a:t>assert_called_once</a:t>
            </a:r>
            <a:endParaRPr/>
          </a:p>
          <a:p>
            <a:pPr indent="-342900" lvl="0" marL="457200" rtl="0" algn="l">
              <a:spcBef>
                <a:spcPts val="0"/>
              </a:spcBef>
              <a:spcAft>
                <a:spcPts val="0"/>
              </a:spcAft>
              <a:buSzPts val="1800"/>
              <a:buChar char="●"/>
            </a:pPr>
            <a:r>
              <a:rPr lang="en"/>
              <a:t>assert_called_once_with</a:t>
            </a:r>
            <a:endParaRPr/>
          </a:p>
          <a:p>
            <a:pPr indent="-342900" lvl="0" marL="457200" rtl="0" algn="l">
              <a:spcBef>
                <a:spcPts val="0"/>
              </a:spcBef>
              <a:spcAft>
                <a:spcPts val="0"/>
              </a:spcAft>
              <a:buSzPts val="1800"/>
              <a:buChar char="●"/>
            </a:pPr>
            <a:r>
              <a:rPr lang="en"/>
              <a:t>….</a:t>
            </a:r>
            <a:endParaRPr/>
          </a:p>
          <a:p>
            <a:pPr indent="0" lvl="0" marL="457200" rtl="0" algn="l">
              <a:spcBef>
                <a:spcPts val="1600"/>
              </a:spcBef>
              <a:spcAft>
                <a:spcPts val="0"/>
              </a:spcAft>
              <a:buNone/>
            </a:pPr>
            <a:r>
              <a:t/>
            </a:r>
            <a:endParaRPr/>
          </a:p>
          <a:p>
            <a:pPr indent="0" lvl="0" marL="0" rtl="0" algn="l">
              <a:spcBef>
                <a:spcPts val="1600"/>
              </a:spcBef>
              <a:spcAft>
                <a:spcPts val="0"/>
              </a:spcAft>
              <a:buNone/>
            </a:pPr>
            <a:r>
              <a:t/>
            </a:r>
            <a:endParaRPr/>
          </a:p>
          <a:p>
            <a:pPr indent="0" lvl="0" marL="457200" rtl="0" algn="l">
              <a:spcBef>
                <a:spcPts val="1600"/>
              </a:spcBef>
              <a:spcAft>
                <a:spcPts val="0"/>
              </a:spcAft>
              <a:buNone/>
            </a:pPr>
            <a:r>
              <a:t/>
            </a:r>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rPr lang="en"/>
              <a:t>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Coverage</a:t>
            </a:r>
            <a:endParaRPr/>
          </a:p>
        </p:txBody>
      </p:sp>
      <p:sp>
        <p:nvSpPr>
          <p:cNvPr id="227" name="Google Shape;227;p3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What’s and Why code coverage</a:t>
            </a:r>
            <a:endParaRPr/>
          </a:p>
          <a:p>
            <a:pPr indent="-342900" lvl="0" marL="457200" rtl="0" algn="l">
              <a:spcBef>
                <a:spcPts val="0"/>
              </a:spcBef>
              <a:spcAft>
                <a:spcPts val="0"/>
              </a:spcAft>
              <a:buSzPts val="1800"/>
              <a:buChar char="●"/>
            </a:pPr>
            <a:r>
              <a:rPr lang="en"/>
              <a:t>Measuring source code has been tested</a:t>
            </a:r>
            <a:endParaRPr/>
          </a:p>
          <a:p>
            <a:pPr indent="-342900" lvl="0" marL="457200" rtl="0" algn="l">
              <a:spcBef>
                <a:spcPts val="0"/>
              </a:spcBef>
              <a:spcAft>
                <a:spcPts val="0"/>
              </a:spcAft>
              <a:buSzPts val="1800"/>
              <a:buChar char="●"/>
            </a:pPr>
            <a:r>
              <a:rPr lang="en"/>
              <a:t>Using for code coverage report</a:t>
            </a:r>
            <a:endParaRPr/>
          </a:p>
          <a:p>
            <a:pPr indent="-342900" lvl="0" marL="457200" rtl="0" algn="l">
              <a:spcBef>
                <a:spcPts val="0"/>
              </a:spcBef>
              <a:spcAft>
                <a:spcPts val="0"/>
              </a:spcAft>
              <a:buSzPts val="1800"/>
              <a:buChar char="●"/>
            </a:pPr>
            <a:r>
              <a:rPr lang="en"/>
              <a:t>Measure the efficency of test implementation</a:t>
            </a:r>
            <a:endParaRPr/>
          </a:p>
          <a:p>
            <a:pPr indent="0" lvl="0" marL="91440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Coverage</a:t>
            </a:r>
            <a:endParaRPr/>
          </a:p>
        </p:txBody>
      </p:sp>
      <p:sp>
        <p:nvSpPr>
          <p:cNvPr id="233" name="Google Shape;233;p3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startAt="2"/>
            </a:pPr>
            <a:r>
              <a:rPr lang="en"/>
              <a:t>Code coverage methods</a:t>
            </a:r>
            <a:endParaRPr/>
          </a:p>
          <a:p>
            <a:pPr indent="-342900" lvl="0" marL="457200" rtl="0" algn="l">
              <a:spcBef>
                <a:spcPts val="0"/>
              </a:spcBef>
              <a:spcAft>
                <a:spcPts val="0"/>
              </a:spcAft>
              <a:buSzPts val="1800"/>
              <a:buChar char="●"/>
            </a:pPr>
            <a:r>
              <a:rPr lang="en"/>
              <a:t>Statement Coverage</a:t>
            </a:r>
            <a:endParaRPr/>
          </a:p>
          <a:p>
            <a:pPr indent="-342900" lvl="0" marL="457200" rtl="0" algn="l">
              <a:spcBef>
                <a:spcPts val="0"/>
              </a:spcBef>
              <a:spcAft>
                <a:spcPts val="0"/>
              </a:spcAft>
              <a:buSzPts val="1800"/>
              <a:buChar char="●"/>
            </a:pPr>
            <a:r>
              <a:rPr lang="en"/>
              <a:t>Condition Coverage</a:t>
            </a:r>
            <a:endParaRPr/>
          </a:p>
          <a:p>
            <a:pPr indent="-342900" lvl="0" marL="457200" rtl="0" algn="l">
              <a:spcBef>
                <a:spcPts val="0"/>
              </a:spcBef>
              <a:spcAft>
                <a:spcPts val="0"/>
              </a:spcAft>
              <a:buSzPts val="1800"/>
              <a:buChar char="●"/>
            </a:pPr>
            <a:r>
              <a:rPr lang="en"/>
              <a:t>Branch Coverage</a:t>
            </a:r>
            <a:endParaRPr/>
          </a:p>
          <a:p>
            <a:pPr indent="-342900" lvl="0" marL="457200" rtl="0" algn="l">
              <a:spcBef>
                <a:spcPts val="0"/>
              </a:spcBef>
              <a:spcAft>
                <a:spcPts val="0"/>
              </a:spcAft>
              <a:buSzPts val="1800"/>
              <a:buChar char="●"/>
            </a:pPr>
            <a:r>
              <a:rPr lang="en"/>
              <a:t>Toggle Coverage</a:t>
            </a:r>
            <a:endParaRPr/>
          </a:p>
          <a:p>
            <a:pPr indent="-342900" lvl="0" marL="457200" rtl="0" algn="l">
              <a:spcBef>
                <a:spcPts val="0"/>
              </a:spcBef>
              <a:spcAft>
                <a:spcPts val="0"/>
              </a:spcAft>
              <a:buSzPts val="1800"/>
              <a:buChar char="●"/>
            </a:pPr>
            <a:r>
              <a:rPr lang="en"/>
              <a:t>FSM Coverage</a:t>
            </a:r>
            <a:endParaRPr/>
          </a:p>
          <a:p>
            <a:pPr indent="0" lvl="0" marL="0" rtl="0" algn="l">
              <a:spcBef>
                <a:spcPts val="1600"/>
              </a:spcBef>
              <a:spcAft>
                <a:spcPts val="0"/>
              </a:spcAft>
              <a:buNone/>
            </a:pPr>
            <a:r>
              <a:t/>
            </a:r>
            <a:endParaRPr/>
          </a:p>
          <a:p>
            <a:pPr indent="0" lvl="0" marL="91440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Coverage</a:t>
            </a:r>
            <a:endParaRPr/>
          </a:p>
        </p:txBody>
      </p:sp>
      <p:sp>
        <p:nvSpPr>
          <p:cNvPr id="239" name="Google Shape;239;p37"/>
          <p:cNvSpPr txBox="1"/>
          <p:nvPr>
            <p:ph idx="1" type="body"/>
          </p:nvPr>
        </p:nvSpPr>
        <p:spPr>
          <a:xfrm>
            <a:off x="471900" y="1919075"/>
            <a:ext cx="8222100" cy="3224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Statement Coverage</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t/>
            </a:r>
            <a:endParaRPr/>
          </a:p>
          <a:p>
            <a:pPr indent="0" lvl="0" marL="457200" rtl="0" algn="l">
              <a:spcBef>
                <a:spcPts val="1600"/>
              </a:spcBef>
              <a:spcAft>
                <a:spcPts val="0"/>
              </a:spcAft>
              <a:buNone/>
            </a:pPr>
            <a:r>
              <a:t/>
            </a:r>
            <a:endParaRPr/>
          </a:p>
          <a:p>
            <a:pPr indent="0" lvl="0" marL="0" rtl="0" algn="l">
              <a:spcBef>
                <a:spcPts val="1600"/>
              </a:spcBef>
              <a:spcAft>
                <a:spcPts val="0"/>
              </a:spcAft>
              <a:buNone/>
            </a:pPr>
            <a:r>
              <a:t/>
            </a:r>
            <a:endParaRPr/>
          </a:p>
          <a:p>
            <a:pPr indent="0" lvl="0" marL="91440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240" name="Google Shape;240;p37"/>
          <p:cNvPicPr preferRelativeResize="0"/>
          <p:nvPr/>
        </p:nvPicPr>
        <p:blipFill>
          <a:blip r:embed="rId3">
            <a:alphaModFix/>
          </a:blip>
          <a:stretch>
            <a:fillRect/>
          </a:stretch>
        </p:blipFill>
        <p:spPr>
          <a:xfrm>
            <a:off x="942913" y="3000213"/>
            <a:ext cx="7134225" cy="8286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Coverage</a:t>
            </a:r>
            <a:endParaRPr/>
          </a:p>
        </p:txBody>
      </p:sp>
      <p:sp>
        <p:nvSpPr>
          <p:cNvPr id="246" name="Google Shape;246;p38"/>
          <p:cNvSpPr txBox="1"/>
          <p:nvPr>
            <p:ph idx="1" type="body"/>
          </p:nvPr>
        </p:nvSpPr>
        <p:spPr>
          <a:xfrm>
            <a:off x="471900" y="1919075"/>
            <a:ext cx="8222100" cy="3224400"/>
          </a:xfrm>
          <a:prstGeom prst="rect">
            <a:avLst/>
          </a:prstGeom>
        </p:spPr>
        <p:txBody>
          <a:bodyPr anchorCtr="0" anchor="t" bIns="91425" lIns="91425" spcFirstLastPara="1" rIns="91425" wrap="square" tIns="91425">
            <a:noAutofit/>
          </a:bodyPr>
          <a:lstStyle/>
          <a:p>
            <a:pPr indent="0" lvl="0" marL="457200" rtl="0" algn="l">
              <a:spcBef>
                <a:spcPts val="0"/>
              </a:spcBef>
              <a:spcAft>
                <a:spcPts val="1600"/>
              </a:spcAft>
              <a:buNone/>
            </a:pPr>
            <a:r>
              <a:rPr lang="en"/>
              <a:t>Example </a:t>
            </a:r>
            <a:r>
              <a:rPr lang="en"/>
              <a:t>Statement Coverage:</a:t>
            </a:r>
            <a:endParaRPr/>
          </a:p>
        </p:txBody>
      </p:sp>
      <p:pic>
        <p:nvPicPr>
          <p:cNvPr id="247" name="Google Shape;247;p38"/>
          <p:cNvPicPr preferRelativeResize="0"/>
          <p:nvPr/>
        </p:nvPicPr>
        <p:blipFill>
          <a:blip r:embed="rId3">
            <a:alphaModFix/>
          </a:blip>
          <a:stretch>
            <a:fillRect/>
          </a:stretch>
        </p:blipFill>
        <p:spPr>
          <a:xfrm>
            <a:off x="920575" y="2439613"/>
            <a:ext cx="7324725" cy="18573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Coverage</a:t>
            </a:r>
            <a:endParaRPr/>
          </a:p>
        </p:txBody>
      </p:sp>
      <p:sp>
        <p:nvSpPr>
          <p:cNvPr id="253" name="Google Shape;253;p39"/>
          <p:cNvSpPr txBox="1"/>
          <p:nvPr>
            <p:ph idx="1" type="body"/>
          </p:nvPr>
        </p:nvSpPr>
        <p:spPr>
          <a:xfrm>
            <a:off x="161125" y="1919075"/>
            <a:ext cx="31356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Number of executed statements = 5</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Total number of statements = 7</a:t>
            </a:r>
            <a:endParaRPr sz="1400"/>
          </a:p>
          <a:p>
            <a:pPr indent="0" lvl="0" marL="0" rtl="0" algn="l">
              <a:lnSpc>
                <a:spcPct val="100000"/>
              </a:lnSpc>
              <a:spcBef>
                <a:spcPts val="0"/>
              </a:spcBef>
              <a:spcAft>
                <a:spcPts val="0"/>
              </a:spcAft>
              <a:buClr>
                <a:srgbClr val="000000"/>
              </a:buClr>
              <a:buSzPts val="1100"/>
              <a:buFont typeface="Arial"/>
              <a:buNone/>
            </a:pPr>
            <a:r>
              <a:t/>
            </a:r>
            <a:endParaRPr sz="1400"/>
          </a:p>
          <a:p>
            <a:pPr indent="0" lvl="0" marL="0" rtl="0" algn="l">
              <a:lnSpc>
                <a:spcPct val="100000"/>
              </a:lnSpc>
              <a:spcBef>
                <a:spcPts val="0"/>
              </a:spcBef>
              <a:spcAft>
                <a:spcPts val="0"/>
              </a:spcAft>
              <a:buClr>
                <a:srgbClr val="000000"/>
              </a:buClr>
              <a:buSzPts val="1100"/>
              <a:buFont typeface="Arial"/>
              <a:buNone/>
            </a:pPr>
            <a:r>
              <a:rPr lang="en" sz="1400"/>
              <a:t>Statement Coverage: 5/7 = 71%</a:t>
            </a:r>
            <a:endParaRPr sz="1400"/>
          </a:p>
        </p:txBody>
      </p:sp>
      <p:pic>
        <p:nvPicPr>
          <p:cNvPr id="254" name="Google Shape;254;p39"/>
          <p:cNvPicPr preferRelativeResize="0"/>
          <p:nvPr/>
        </p:nvPicPr>
        <p:blipFill>
          <a:blip r:embed="rId3">
            <a:alphaModFix/>
          </a:blip>
          <a:stretch>
            <a:fillRect/>
          </a:stretch>
        </p:blipFill>
        <p:spPr>
          <a:xfrm>
            <a:off x="3395950" y="1919075"/>
            <a:ext cx="5574550" cy="27527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4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Coverage</a:t>
            </a:r>
            <a:endParaRPr/>
          </a:p>
        </p:txBody>
      </p:sp>
      <p:sp>
        <p:nvSpPr>
          <p:cNvPr id="260" name="Google Shape;260;p40"/>
          <p:cNvSpPr txBox="1"/>
          <p:nvPr>
            <p:ph idx="1" type="body"/>
          </p:nvPr>
        </p:nvSpPr>
        <p:spPr>
          <a:xfrm>
            <a:off x="471900" y="1919075"/>
            <a:ext cx="30975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400"/>
              <a:t>Number of executed statements = 6</a:t>
            </a:r>
            <a:endParaRPr sz="1400"/>
          </a:p>
          <a:p>
            <a:pPr indent="0" lvl="0" marL="0" rtl="0" algn="l">
              <a:spcBef>
                <a:spcPts val="1600"/>
              </a:spcBef>
              <a:spcAft>
                <a:spcPts val="0"/>
              </a:spcAft>
              <a:buClr>
                <a:srgbClr val="000000"/>
              </a:buClr>
              <a:buSzPts val="1100"/>
              <a:buFont typeface="Arial"/>
              <a:buNone/>
            </a:pPr>
            <a:r>
              <a:rPr lang="en" sz="1400"/>
              <a:t>Total number of statements = 7</a:t>
            </a:r>
            <a:endParaRPr sz="1400"/>
          </a:p>
          <a:p>
            <a:pPr indent="0" lvl="0" marL="0" rtl="0" algn="l">
              <a:spcBef>
                <a:spcPts val="1600"/>
              </a:spcBef>
              <a:spcAft>
                <a:spcPts val="1600"/>
              </a:spcAft>
              <a:buNone/>
            </a:pPr>
            <a:r>
              <a:rPr lang="en" sz="1400"/>
              <a:t>Statement Coverage: 6/7 = 85%</a:t>
            </a:r>
            <a:endParaRPr sz="1400"/>
          </a:p>
        </p:txBody>
      </p:sp>
      <p:pic>
        <p:nvPicPr>
          <p:cNvPr id="261" name="Google Shape;261;p40"/>
          <p:cNvPicPr preferRelativeResize="0"/>
          <p:nvPr/>
        </p:nvPicPr>
        <p:blipFill>
          <a:blip r:embed="rId3">
            <a:alphaModFix/>
          </a:blip>
          <a:stretch>
            <a:fillRect/>
          </a:stretch>
        </p:blipFill>
        <p:spPr>
          <a:xfrm>
            <a:off x="3569473" y="1912100"/>
            <a:ext cx="5235600" cy="27241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4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Coverage</a:t>
            </a:r>
            <a:endParaRPr/>
          </a:p>
        </p:txBody>
      </p:sp>
      <p:pic>
        <p:nvPicPr>
          <p:cNvPr id="267" name="Google Shape;267;p41"/>
          <p:cNvPicPr preferRelativeResize="0"/>
          <p:nvPr/>
        </p:nvPicPr>
        <p:blipFill>
          <a:blip r:embed="rId3">
            <a:alphaModFix/>
          </a:blip>
          <a:stretch>
            <a:fillRect/>
          </a:stretch>
        </p:blipFill>
        <p:spPr>
          <a:xfrm>
            <a:off x="1490050" y="2486850"/>
            <a:ext cx="5962650" cy="1724025"/>
          </a:xfrm>
          <a:prstGeom prst="rect">
            <a:avLst/>
          </a:prstGeom>
          <a:noFill/>
          <a:ln>
            <a:noFill/>
          </a:ln>
        </p:spPr>
      </p:pic>
      <p:sp>
        <p:nvSpPr>
          <p:cNvPr id="268" name="Google Shape;268;p41"/>
          <p:cNvSpPr txBox="1"/>
          <p:nvPr/>
        </p:nvSpPr>
        <p:spPr>
          <a:xfrm>
            <a:off x="471900" y="1848863"/>
            <a:ext cx="30000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solidFill>
                  <a:schemeClr val="lt2"/>
                </a:solidFill>
                <a:latin typeface="Roboto"/>
                <a:ea typeface="Roboto"/>
                <a:cs typeface="Roboto"/>
                <a:sym typeface="Roboto"/>
              </a:rPr>
              <a:t>Total </a:t>
            </a:r>
            <a:endParaRPr>
              <a:solidFill>
                <a:schemeClr val="lt2"/>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What’s Unit Testing</a:t>
            </a:r>
            <a:endParaRPr/>
          </a:p>
        </p:txBody>
      </p:sp>
      <p:sp>
        <p:nvSpPr>
          <p:cNvPr id="80" name="Google Shape;80;p15"/>
          <p:cNvSpPr txBox="1"/>
          <p:nvPr>
            <p:ph idx="1" type="body"/>
          </p:nvPr>
        </p:nvSpPr>
        <p:spPr>
          <a:xfrm>
            <a:off x="409950" y="19314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Examine each unit of your code separately (methods, classes …)</a:t>
            </a:r>
            <a:endParaRPr/>
          </a:p>
          <a:p>
            <a:pPr indent="-342900" lvl="0" marL="457200" rtl="0" algn="l">
              <a:spcBef>
                <a:spcPts val="0"/>
              </a:spcBef>
              <a:spcAft>
                <a:spcPts val="0"/>
              </a:spcAft>
              <a:buSzPts val="1800"/>
              <a:buChar char="●"/>
            </a:pPr>
            <a:r>
              <a:rPr lang="en"/>
              <a:t>Design software components</a:t>
            </a:r>
            <a:endParaRPr/>
          </a:p>
          <a:p>
            <a:pPr indent="-342900" lvl="0" marL="457200" rtl="0" algn="l">
              <a:spcBef>
                <a:spcPts val="0"/>
              </a:spcBef>
              <a:spcAft>
                <a:spcPts val="0"/>
              </a:spcAft>
              <a:buSzPts val="1800"/>
              <a:buChar char="●"/>
            </a:pPr>
            <a:r>
              <a:rPr lang="en"/>
              <a:t>Unit test is not about finding bugs</a:t>
            </a:r>
            <a:endParaRPr/>
          </a:p>
          <a:p>
            <a:pPr indent="0" lvl="0" marL="137160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81" name="Google Shape;81;p15"/>
          <p:cNvPicPr preferRelativeResize="0"/>
          <p:nvPr/>
        </p:nvPicPr>
        <p:blipFill>
          <a:blip r:embed="rId3">
            <a:alphaModFix/>
          </a:blip>
          <a:stretch>
            <a:fillRect/>
          </a:stretch>
        </p:blipFill>
        <p:spPr>
          <a:xfrm>
            <a:off x="7513148" y="3539375"/>
            <a:ext cx="1630850" cy="1604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4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Coverage</a:t>
            </a:r>
            <a:endParaRPr/>
          </a:p>
        </p:txBody>
      </p:sp>
      <p:sp>
        <p:nvSpPr>
          <p:cNvPr id="274" name="Google Shape;274;p42"/>
          <p:cNvSpPr txBox="1"/>
          <p:nvPr>
            <p:ph idx="1" type="body"/>
          </p:nvPr>
        </p:nvSpPr>
        <p:spPr>
          <a:xfrm>
            <a:off x="460938" y="1919100"/>
            <a:ext cx="8222100" cy="3224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startAt="2"/>
            </a:pPr>
            <a:r>
              <a:rPr lang="en"/>
              <a:t>Condition Coverage</a:t>
            </a:r>
            <a:endParaRPr/>
          </a:p>
          <a:p>
            <a:pPr indent="0" lvl="0" marL="45720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t/>
            </a:r>
            <a:endParaRPr/>
          </a:p>
          <a:p>
            <a:pPr indent="0" lvl="0" marL="457200" rtl="0" algn="l">
              <a:spcBef>
                <a:spcPts val="1600"/>
              </a:spcBef>
              <a:spcAft>
                <a:spcPts val="0"/>
              </a:spcAft>
              <a:buNone/>
            </a:pPr>
            <a:r>
              <a:t/>
            </a:r>
            <a:endParaRPr/>
          </a:p>
          <a:p>
            <a:pPr indent="0" lvl="0" marL="0" rtl="0" algn="l">
              <a:spcBef>
                <a:spcPts val="1600"/>
              </a:spcBef>
              <a:spcAft>
                <a:spcPts val="0"/>
              </a:spcAft>
              <a:buNone/>
            </a:pPr>
            <a:r>
              <a:t/>
            </a:r>
            <a:endParaRPr/>
          </a:p>
          <a:p>
            <a:pPr indent="0" lvl="0" marL="91440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275" name="Google Shape;275;p42"/>
          <p:cNvPicPr preferRelativeResize="0"/>
          <p:nvPr/>
        </p:nvPicPr>
        <p:blipFill>
          <a:blip r:embed="rId3">
            <a:alphaModFix/>
          </a:blip>
          <a:stretch>
            <a:fillRect/>
          </a:stretch>
        </p:blipFill>
        <p:spPr>
          <a:xfrm>
            <a:off x="1804975" y="3013513"/>
            <a:ext cx="5534025" cy="7524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4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Coverage</a:t>
            </a:r>
            <a:endParaRPr/>
          </a:p>
        </p:txBody>
      </p:sp>
      <p:sp>
        <p:nvSpPr>
          <p:cNvPr id="281" name="Google Shape;281;p43"/>
          <p:cNvSpPr txBox="1"/>
          <p:nvPr>
            <p:ph idx="1" type="body"/>
          </p:nvPr>
        </p:nvSpPr>
        <p:spPr>
          <a:xfrm>
            <a:off x="460938" y="1919100"/>
            <a:ext cx="8222100" cy="3224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startAt="2"/>
            </a:pPr>
            <a:r>
              <a:rPr lang="en"/>
              <a:t>Branch Coverage</a:t>
            </a:r>
            <a:endParaRPr/>
          </a:p>
          <a:p>
            <a:pPr indent="0" lvl="0" marL="45720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t/>
            </a:r>
            <a:endParaRPr/>
          </a:p>
          <a:p>
            <a:pPr indent="0" lvl="0" marL="457200" rtl="0" algn="l">
              <a:spcBef>
                <a:spcPts val="1600"/>
              </a:spcBef>
              <a:spcAft>
                <a:spcPts val="0"/>
              </a:spcAft>
              <a:buNone/>
            </a:pPr>
            <a:r>
              <a:t/>
            </a:r>
            <a:endParaRPr/>
          </a:p>
          <a:p>
            <a:pPr indent="0" lvl="0" marL="0" rtl="0" algn="l">
              <a:spcBef>
                <a:spcPts val="1600"/>
              </a:spcBef>
              <a:spcAft>
                <a:spcPts val="0"/>
              </a:spcAft>
              <a:buNone/>
            </a:pPr>
            <a:r>
              <a:t/>
            </a:r>
            <a:endParaRPr/>
          </a:p>
          <a:p>
            <a:pPr indent="0" lvl="0" marL="91440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282" name="Google Shape;282;p43"/>
          <p:cNvPicPr preferRelativeResize="0"/>
          <p:nvPr/>
        </p:nvPicPr>
        <p:blipFill>
          <a:blip r:embed="rId3">
            <a:alphaModFix/>
          </a:blip>
          <a:stretch>
            <a:fillRect/>
          </a:stretch>
        </p:blipFill>
        <p:spPr>
          <a:xfrm>
            <a:off x="1804975" y="3013513"/>
            <a:ext cx="5534025" cy="7524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4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Coverage</a:t>
            </a:r>
            <a:endParaRPr/>
          </a:p>
        </p:txBody>
      </p:sp>
      <p:sp>
        <p:nvSpPr>
          <p:cNvPr id="288" name="Google Shape;288;p44"/>
          <p:cNvSpPr txBox="1"/>
          <p:nvPr>
            <p:ph idx="1" type="body"/>
          </p:nvPr>
        </p:nvSpPr>
        <p:spPr>
          <a:xfrm>
            <a:off x="397238" y="1919100"/>
            <a:ext cx="8222100" cy="322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.coveragerc</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  Exclude all the file in the packages that don’t need to report</a:t>
            </a:r>
            <a:endParaRPr/>
          </a:p>
        </p:txBody>
      </p:sp>
      <p:pic>
        <p:nvPicPr>
          <p:cNvPr id="289" name="Google Shape;289;p44"/>
          <p:cNvPicPr preferRelativeResize="0"/>
          <p:nvPr/>
        </p:nvPicPr>
        <p:blipFill>
          <a:blip r:embed="rId3">
            <a:alphaModFix/>
          </a:blip>
          <a:stretch>
            <a:fillRect/>
          </a:stretch>
        </p:blipFill>
        <p:spPr>
          <a:xfrm>
            <a:off x="550475" y="2444938"/>
            <a:ext cx="5734050" cy="14001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4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Coverage</a:t>
            </a:r>
            <a:endParaRPr/>
          </a:p>
        </p:txBody>
      </p:sp>
      <p:sp>
        <p:nvSpPr>
          <p:cNvPr id="295" name="Google Shape;295;p45"/>
          <p:cNvSpPr txBox="1"/>
          <p:nvPr>
            <p:ph idx="1" type="body"/>
          </p:nvPr>
        </p:nvSpPr>
        <p:spPr>
          <a:xfrm>
            <a:off x="460938" y="1919100"/>
            <a:ext cx="8222100" cy="322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Run coverage</a:t>
            </a:r>
            <a:endParaRPr/>
          </a:p>
          <a:p>
            <a:pPr indent="-342900" lvl="0" marL="457200" rtl="0" algn="l">
              <a:spcBef>
                <a:spcPts val="1600"/>
              </a:spcBef>
              <a:spcAft>
                <a:spcPts val="0"/>
              </a:spcAft>
              <a:buSzPts val="1800"/>
              <a:buChar char="●"/>
            </a:pPr>
            <a:r>
              <a:rPr lang="en"/>
              <a:t>Coverage run __main__.py</a:t>
            </a:r>
            <a:endParaRPr/>
          </a:p>
          <a:p>
            <a:pPr indent="-342900" lvl="0" marL="457200" rtl="0" algn="l">
              <a:spcBef>
                <a:spcPts val="0"/>
              </a:spcBef>
              <a:spcAft>
                <a:spcPts val="0"/>
              </a:spcAft>
              <a:buSzPts val="1800"/>
              <a:buChar char="●"/>
            </a:pPr>
            <a:r>
              <a:rPr lang="en"/>
              <a:t>Coverage report</a:t>
            </a:r>
            <a:endParaRPr/>
          </a:p>
          <a:p>
            <a:pPr indent="-342900" lvl="0" marL="457200" rtl="0" algn="l">
              <a:spcBef>
                <a:spcPts val="0"/>
              </a:spcBef>
              <a:spcAft>
                <a:spcPts val="0"/>
              </a:spcAft>
              <a:buSzPts val="1800"/>
              <a:buChar char="●"/>
            </a:pPr>
            <a:r>
              <a:rPr lang="en"/>
              <a:t>Coverage html</a:t>
            </a:r>
            <a:endParaRPr/>
          </a:p>
          <a:p>
            <a:pPr indent="0" lvl="0" marL="0" rtl="0" algn="l">
              <a:spcBef>
                <a:spcPts val="1600"/>
              </a:spcBef>
              <a:spcAft>
                <a:spcPts val="0"/>
              </a:spcAft>
              <a:buNone/>
            </a:pPr>
            <a:r>
              <a:t/>
            </a:r>
            <a:endParaRPr/>
          </a:p>
          <a:p>
            <a:pPr indent="0" lvl="0" marL="45720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t/>
            </a:r>
            <a:endParaRPr/>
          </a:p>
          <a:p>
            <a:pPr indent="0" lvl="0" marL="457200" rtl="0" algn="l">
              <a:spcBef>
                <a:spcPts val="1600"/>
              </a:spcBef>
              <a:spcAft>
                <a:spcPts val="0"/>
              </a:spcAft>
              <a:buNone/>
            </a:pPr>
            <a:r>
              <a:t/>
            </a:r>
            <a:endParaRPr/>
          </a:p>
          <a:p>
            <a:pPr indent="0" lvl="0" marL="0" rtl="0" algn="l">
              <a:spcBef>
                <a:spcPts val="1600"/>
              </a:spcBef>
              <a:spcAft>
                <a:spcPts val="0"/>
              </a:spcAft>
              <a:buNone/>
            </a:pPr>
            <a:r>
              <a:t/>
            </a:r>
            <a:endParaRPr/>
          </a:p>
          <a:p>
            <a:pPr indent="0" lvl="0" marL="91440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296" name="Google Shape;296;p45"/>
          <p:cNvPicPr preferRelativeResize="0"/>
          <p:nvPr/>
        </p:nvPicPr>
        <p:blipFill>
          <a:blip r:embed="rId3">
            <a:alphaModFix/>
          </a:blip>
          <a:stretch>
            <a:fillRect/>
          </a:stretch>
        </p:blipFill>
        <p:spPr>
          <a:xfrm>
            <a:off x="3719275" y="2092575"/>
            <a:ext cx="5389326" cy="276429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4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Best practice</a:t>
            </a:r>
            <a:endParaRPr/>
          </a:p>
        </p:txBody>
      </p:sp>
      <p:sp>
        <p:nvSpPr>
          <p:cNvPr id="302" name="Google Shape;302;p46"/>
          <p:cNvSpPr txBox="1"/>
          <p:nvPr>
            <p:ph idx="1" type="body"/>
          </p:nvPr>
        </p:nvSpPr>
        <p:spPr>
          <a:xfrm>
            <a:off x="409950" y="1931475"/>
            <a:ext cx="8222100" cy="27102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AutoNum type="arabicPeriod"/>
            </a:pPr>
            <a:r>
              <a:rPr lang="en"/>
              <a:t>Arrange, Act, Assert</a:t>
            </a:r>
            <a:endParaRPr/>
          </a:p>
          <a:p>
            <a:pPr indent="-342900" lvl="0" marL="457200" marR="0" rtl="0" algn="l">
              <a:lnSpc>
                <a:spcPct val="115000"/>
              </a:lnSpc>
              <a:spcBef>
                <a:spcPts val="0"/>
              </a:spcBef>
              <a:spcAft>
                <a:spcPts val="0"/>
              </a:spcAft>
              <a:buSzPts val="1800"/>
              <a:buAutoNum type="arabicPeriod"/>
            </a:pPr>
            <a:r>
              <a:rPr lang="en"/>
              <a:t>One Assert Per Test Method</a:t>
            </a:r>
            <a:endParaRPr/>
          </a:p>
          <a:p>
            <a:pPr indent="-342900" lvl="0" marL="457200" marR="0" rtl="0" algn="l">
              <a:lnSpc>
                <a:spcPct val="115000"/>
              </a:lnSpc>
              <a:spcBef>
                <a:spcPts val="0"/>
              </a:spcBef>
              <a:spcAft>
                <a:spcPts val="0"/>
              </a:spcAft>
              <a:buSzPts val="1800"/>
              <a:buAutoNum type="arabicPeriod"/>
            </a:pPr>
            <a:r>
              <a:rPr lang="en"/>
              <a:t>Avoid Test Interdependence</a:t>
            </a:r>
            <a:endParaRPr/>
          </a:p>
          <a:p>
            <a:pPr indent="-342900" lvl="0" marL="457200" marR="0" rtl="0" algn="l">
              <a:lnSpc>
                <a:spcPct val="115000"/>
              </a:lnSpc>
              <a:spcBef>
                <a:spcPts val="0"/>
              </a:spcBef>
              <a:spcAft>
                <a:spcPts val="0"/>
              </a:spcAft>
              <a:buSzPts val="1800"/>
              <a:buAutoNum type="arabicPeriod"/>
            </a:pPr>
            <a:r>
              <a:rPr lang="en"/>
              <a:t>Keep It Short, Sweet, and Visible</a:t>
            </a:r>
            <a:endParaRPr/>
          </a:p>
          <a:p>
            <a:pPr indent="-342900" lvl="0" marL="457200" marR="0" rtl="0" algn="l">
              <a:lnSpc>
                <a:spcPct val="115000"/>
              </a:lnSpc>
              <a:spcBef>
                <a:spcPts val="0"/>
              </a:spcBef>
              <a:spcAft>
                <a:spcPts val="0"/>
              </a:spcAft>
              <a:buSzPts val="1800"/>
              <a:buAutoNum type="arabicPeriod"/>
            </a:pPr>
            <a:r>
              <a:rPr lang="en"/>
              <a:t>Recognize Test Setup Pain as a Smell</a:t>
            </a:r>
            <a:endParaRPr/>
          </a:p>
          <a:p>
            <a:pPr indent="-342900" lvl="0" marL="457200" marR="0" rtl="0" algn="l">
              <a:lnSpc>
                <a:spcPct val="115000"/>
              </a:lnSpc>
              <a:spcBef>
                <a:spcPts val="0"/>
              </a:spcBef>
              <a:spcAft>
                <a:spcPts val="0"/>
              </a:spcAft>
              <a:buSzPts val="1800"/>
              <a:buAutoNum type="arabicPeriod"/>
            </a:pPr>
            <a:r>
              <a:rPr lang="en"/>
              <a:t>Add Them to the Build</a:t>
            </a:r>
            <a:endParaRPr sz="1650">
              <a:solidFill>
                <a:srgbClr val="000000"/>
              </a:solidFill>
              <a:latin typeface="Arial"/>
              <a:ea typeface="Arial"/>
              <a:cs typeface="Arial"/>
              <a:sym typeface="Arial"/>
            </a:endParaRPr>
          </a:p>
          <a:p>
            <a:pPr indent="0" lvl="0" marL="0" rtl="0" algn="l">
              <a:lnSpc>
                <a:spcPct val="100000"/>
              </a:lnSpc>
              <a:spcBef>
                <a:spcPts val="2600"/>
              </a:spcBef>
              <a:spcAft>
                <a:spcPts val="0"/>
              </a:spcAft>
              <a:buNone/>
            </a:pPr>
            <a:r>
              <a:t/>
            </a:r>
            <a:endParaRPr sz="1650">
              <a:solidFill>
                <a:srgbClr val="000000"/>
              </a:solidFill>
              <a:latin typeface="Arial"/>
              <a:ea typeface="Arial"/>
              <a:cs typeface="Arial"/>
              <a:sym typeface="Arial"/>
            </a:endParaRPr>
          </a:p>
          <a:p>
            <a:pPr indent="0" lvl="0" marL="914400" rtl="0" algn="l">
              <a:spcBef>
                <a:spcPts val="900"/>
              </a:spcBef>
              <a:spcAft>
                <a:spcPts val="0"/>
              </a:spcAft>
              <a:buNone/>
            </a:pPr>
            <a:r>
              <a:t/>
            </a:r>
            <a:endParaRPr/>
          </a:p>
          <a:p>
            <a:pPr indent="0" lvl="0" marL="137160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47"/>
          <p:cNvSpPr txBox="1"/>
          <p:nvPr>
            <p:ph idx="1" type="body"/>
          </p:nvPr>
        </p:nvSpPr>
        <p:spPr>
          <a:xfrm>
            <a:off x="409950" y="1931475"/>
            <a:ext cx="8222100" cy="27102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sz="1650">
              <a:solidFill>
                <a:srgbClr val="000000"/>
              </a:solidFill>
              <a:latin typeface="Arial"/>
              <a:ea typeface="Arial"/>
              <a:cs typeface="Arial"/>
              <a:sym typeface="Arial"/>
            </a:endParaRPr>
          </a:p>
          <a:p>
            <a:pPr indent="0" lvl="0" marL="0" rtl="0" algn="l">
              <a:lnSpc>
                <a:spcPct val="100000"/>
              </a:lnSpc>
              <a:spcBef>
                <a:spcPts val="2600"/>
              </a:spcBef>
              <a:spcAft>
                <a:spcPts val="0"/>
              </a:spcAft>
              <a:buNone/>
            </a:pPr>
            <a:r>
              <a:t/>
            </a:r>
            <a:endParaRPr sz="1650">
              <a:solidFill>
                <a:srgbClr val="000000"/>
              </a:solidFill>
              <a:latin typeface="Arial"/>
              <a:ea typeface="Arial"/>
              <a:cs typeface="Arial"/>
              <a:sym typeface="Arial"/>
            </a:endParaRPr>
          </a:p>
          <a:p>
            <a:pPr indent="0" lvl="0" marL="914400" rtl="0" algn="l">
              <a:spcBef>
                <a:spcPts val="900"/>
              </a:spcBef>
              <a:spcAft>
                <a:spcPts val="0"/>
              </a:spcAft>
              <a:buNone/>
            </a:pPr>
            <a:r>
              <a:t/>
            </a:r>
            <a:endParaRPr/>
          </a:p>
          <a:p>
            <a:pPr indent="0" lvl="0" marL="1371600" rtl="0" algn="l">
              <a:spcBef>
                <a:spcPts val="1600"/>
              </a:spcBef>
              <a:spcAft>
                <a:spcPts val="0"/>
              </a:spcAft>
              <a:buNone/>
            </a:pPr>
            <a:r>
              <a:t/>
            </a:r>
            <a:endParaRPr/>
          </a:p>
          <a:p>
            <a:pPr indent="0" lvl="0" marL="457200" rtl="0" algn="l">
              <a:spcBef>
                <a:spcPts val="1600"/>
              </a:spcBef>
              <a:spcAft>
                <a:spcPts val="1600"/>
              </a:spcAft>
              <a:buNone/>
            </a:pPr>
            <a:r>
              <a:t/>
            </a:r>
            <a:endParaRPr/>
          </a:p>
        </p:txBody>
      </p:sp>
      <p:sp>
        <p:nvSpPr>
          <p:cNvPr id="308" name="Google Shape;308;p47"/>
          <p:cNvSpPr txBox="1"/>
          <p:nvPr/>
        </p:nvSpPr>
        <p:spPr>
          <a:xfrm>
            <a:off x="0" y="0"/>
            <a:ext cx="7866600" cy="131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3200">
              <a:solidFill>
                <a:schemeClr val="lt1"/>
              </a:solidFill>
              <a:latin typeface="Roboto"/>
              <a:ea typeface="Roboto"/>
              <a:cs typeface="Roboto"/>
              <a:sym typeface="Roboto"/>
            </a:endParaRPr>
          </a:p>
          <a:p>
            <a:pPr indent="0" lvl="0" marL="0" rtl="0" algn="l">
              <a:lnSpc>
                <a:spcPct val="115000"/>
              </a:lnSpc>
              <a:spcBef>
                <a:spcPts val="1600"/>
              </a:spcBef>
              <a:spcAft>
                <a:spcPts val="1600"/>
              </a:spcAft>
              <a:buNone/>
            </a:pPr>
            <a:r>
              <a:rPr lang="en" sz="3200">
                <a:solidFill>
                  <a:schemeClr val="lt1"/>
                </a:solidFill>
                <a:latin typeface="Roboto"/>
                <a:ea typeface="Roboto"/>
                <a:cs typeface="Roboto"/>
                <a:sym typeface="Roboto"/>
              </a:rPr>
              <a:t>     </a:t>
            </a:r>
            <a:r>
              <a:rPr lang="en" sz="3200">
                <a:solidFill>
                  <a:schemeClr val="lt1"/>
                </a:solidFill>
                <a:latin typeface="Roboto"/>
                <a:ea typeface="Roboto"/>
                <a:cs typeface="Roboto"/>
                <a:sym typeface="Roboto"/>
              </a:rPr>
              <a:t>Write Unit Test Together In Real Project</a:t>
            </a:r>
            <a:endParaRPr sz="3200">
              <a:solidFill>
                <a:schemeClr val="lt1"/>
              </a:solidFill>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4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314" name="Google Shape;314;p4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lang="en" sz="2400" u="sng">
                <a:solidFill>
                  <a:schemeClr val="hlink"/>
                </a:solidFill>
                <a:latin typeface="Arial"/>
                <a:ea typeface="Arial"/>
                <a:cs typeface="Arial"/>
                <a:sym typeface="Arial"/>
                <a:hlinkClick r:id="rId3"/>
              </a:rPr>
              <a:t>http://softwaretestingfundamentals.com/unit-testing/</a:t>
            </a:r>
            <a:endParaRPr sz="2400"/>
          </a:p>
          <a:p>
            <a:pPr indent="-381000" lvl="0" marL="457200" rtl="0" algn="l">
              <a:spcBef>
                <a:spcPts val="0"/>
              </a:spcBef>
              <a:spcAft>
                <a:spcPts val="0"/>
              </a:spcAft>
              <a:buSzPts val="2400"/>
              <a:buAutoNum type="arabicPeriod"/>
            </a:pPr>
            <a:r>
              <a:rPr lang="en" sz="2400" u="sng">
                <a:solidFill>
                  <a:schemeClr val="hlink"/>
                </a:solidFill>
                <a:latin typeface="Arial"/>
                <a:ea typeface="Arial"/>
                <a:cs typeface="Arial"/>
                <a:sym typeface="Arial"/>
                <a:hlinkClick r:id="rId4"/>
              </a:rPr>
              <a:t>https://stackify.com/unit-testing-basics-best-practices/</a:t>
            </a:r>
            <a:endParaRPr sz="2400"/>
          </a:p>
          <a:p>
            <a:pPr indent="-381000" lvl="0" marL="457200" rtl="0" algn="l">
              <a:spcBef>
                <a:spcPts val="0"/>
              </a:spcBef>
              <a:spcAft>
                <a:spcPts val="0"/>
              </a:spcAft>
              <a:buSzPts val="2400"/>
              <a:buAutoNum type="arabicPeriod"/>
            </a:pPr>
            <a:r>
              <a:rPr lang="en" sz="2400" u="sng">
                <a:solidFill>
                  <a:schemeClr val="hlink"/>
                </a:solidFill>
                <a:hlinkClick r:id="rId5"/>
              </a:rPr>
              <a:t>https://www.guru99.com/unit-testing-guide.html</a:t>
            </a:r>
            <a:endParaRPr sz="2400"/>
          </a:p>
          <a:p>
            <a:pPr indent="-381000" lvl="0" marL="457200" marR="0" rtl="0" algn="l">
              <a:lnSpc>
                <a:spcPct val="115000"/>
              </a:lnSpc>
              <a:spcBef>
                <a:spcPts val="0"/>
              </a:spcBef>
              <a:spcAft>
                <a:spcPts val="0"/>
              </a:spcAft>
              <a:buSzPts val="2400"/>
              <a:buAutoNum type="arabicPeriod"/>
            </a:pPr>
            <a:r>
              <a:rPr lang="en" sz="2400" u="sng">
                <a:solidFill>
                  <a:schemeClr val="hlink"/>
                </a:solidFill>
                <a:hlinkClick r:id="rId6"/>
              </a:rPr>
              <a:t>http://blog.stevensanderson.com/2009/08/24/writing-great-unit-tests-best-and-worst-practises/</a:t>
            </a:r>
            <a:endParaRPr sz="2400" u="sng">
              <a:solidFill>
                <a:schemeClr val="hlink"/>
              </a:solidFill>
              <a:latin typeface="Arial"/>
              <a:ea typeface="Arial"/>
              <a:cs typeface="Arial"/>
              <a:sym typeface="Arial"/>
            </a:endParaRPr>
          </a:p>
          <a:p>
            <a:pPr indent="-381000" lvl="0" marL="457200" marR="0" rtl="0" algn="l">
              <a:lnSpc>
                <a:spcPct val="115000"/>
              </a:lnSpc>
              <a:spcBef>
                <a:spcPts val="0"/>
              </a:spcBef>
              <a:spcAft>
                <a:spcPts val="0"/>
              </a:spcAft>
              <a:buSzPts val="2400"/>
              <a:buAutoNum type="arabicPeriod"/>
            </a:pPr>
            <a:r>
              <a:rPr lang="en" sz="2400" u="sng">
                <a:solidFill>
                  <a:schemeClr val="hlink"/>
                </a:solidFill>
                <a:latin typeface="Arial"/>
                <a:ea typeface="Arial"/>
                <a:cs typeface="Arial"/>
                <a:sym typeface="Arial"/>
              </a:rPr>
              <a:t>https://www.guru99.com/code-coverage.html</a:t>
            </a:r>
            <a:endParaRPr sz="2400" u="sng">
              <a:solidFill>
                <a:schemeClr val="hlink"/>
              </a:solidFill>
              <a:latin typeface="Arial"/>
              <a:ea typeface="Arial"/>
              <a:cs typeface="Arial"/>
              <a:sym typeface="Arial"/>
            </a:endParaRPr>
          </a:p>
          <a:p>
            <a:pPr indent="0" lvl="0" marL="457200" rtl="0" algn="l">
              <a:spcBef>
                <a:spcPts val="1600"/>
              </a:spcBef>
              <a:spcAft>
                <a:spcPts val="0"/>
              </a:spcAft>
              <a:buNone/>
            </a:pPr>
            <a:r>
              <a:t/>
            </a:r>
            <a:endParaRPr sz="2400" u="sng">
              <a:solidFill>
                <a:schemeClr val="hlink"/>
              </a:solidFill>
            </a:endParaRPr>
          </a:p>
          <a:p>
            <a:pPr indent="0" lvl="0" marL="0" rtl="0" algn="l">
              <a:spcBef>
                <a:spcPts val="1600"/>
              </a:spcBef>
              <a:spcAft>
                <a:spcPts val="0"/>
              </a:spcAft>
              <a:buNone/>
            </a:pPr>
            <a:r>
              <a:t/>
            </a:r>
            <a:endParaRPr sz="2400">
              <a:solidFill>
                <a:schemeClr val="hlink"/>
              </a:solidFill>
            </a:endParaRPr>
          </a:p>
          <a:p>
            <a:pPr indent="0" lvl="0" marL="0" rtl="0" algn="l">
              <a:spcBef>
                <a:spcPts val="1600"/>
              </a:spcBef>
              <a:spcAft>
                <a:spcPts val="1600"/>
              </a:spcAft>
              <a:buNone/>
            </a:pPr>
            <a:r>
              <a:t/>
            </a:r>
            <a:endParaRPr sz="2400" u="sng">
              <a:solidFill>
                <a:schemeClr val="hlink"/>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4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2286000" rtl="0" algn="l">
              <a:spcBef>
                <a:spcPts val="0"/>
              </a:spcBef>
              <a:spcAft>
                <a:spcPts val="0"/>
              </a:spcAft>
              <a:buNone/>
            </a:pPr>
            <a:r>
              <a:rPr lang="en"/>
              <a:t>Thanks For Listening</a:t>
            </a:r>
            <a:endParaRPr/>
          </a:p>
        </p:txBody>
      </p:sp>
      <p:sp>
        <p:nvSpPr>
          <p:cNvPr id="320" name="Google Shape;320;p4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sz="2400" u="sng">
              <a:solidFill>
                <a:schemeClr val="hlink"/>
              </a:solidFill>
              <a:latin typeface="Arial"/>
              <a:ea typeface="Arial"/>
              <a:cs typeface="Arial"/>
              <a:sym typeface="Arial"/>
            </a:endParaRPr>
          </a:p>
          <a:p>
            <a:pPr indent="0" lvl="0" marL="457200" rtl="0" algn="l">
              <a:spcBef>
                <a:spcPts val="1600"/>
              </a:spcBef>
              <a:spcAft>
                <a:spcPts val="0"/>
              </a:spcAft>
              <a:buNone/>
            </a:pPr>
            <a:r>
              <a:t/>
            </a:r>
            <a:endParaRPr sz="2400" u="sng">
              <a:solidFill>
                <a:schemeClr val="hlink"/>
              </a:solidFill>
            </a:endParaRPr>
          </a:p>
          <a:p>
            <a:pPr indent="0" lvl="0" marL="0" rtl="0" algn="l">
              <a:spcBef>
                <a:spcPts val="1600"/>
              </a:spcBef>
              <a:spcAft>
                <a:spcPts val="0"/>
              </a:spcAft>
              <a:buNone/>
            </a:pPr>
            <a:r>
              <a:t/>
            </a:r>
            <a:endParaRPr sz="2400">
              <a:solidFill>
                <a:schemeClr val="hlink"/>
              </a:solidFill>
            </a:endParaRPr>
          </a:p>
          <a:p>
            <a:pPr indent="0" lvl="0" marL="0" rtl="0" algn="l">
              <a:spcBef>
                <a:spcPts val="1600"/>
              </a:spcBef>
              <a:spcAft>
                <a:spcPts val="1600"/>
              </a:spcAft>
              <a:buNone/>
            </a:pPr>
            <a:r>
              <a:t/>
            </a:r>
            <a:endParaRPr sz="2400" u="sng">
              <a:solidFill>
                <a:schemeClr val="hlink"/>
              </a:solidFill>
            </a:endParaRPr>
          </a:p>
        </p:txBody>
      </p:sp>
      <p:pic>
        <p:nvPicPr>
          <p:cNvPr id="321" name="Google Shape;321;p49"/>
          <p:cNvPicPr preferRelativeResize="0"/>
          <p:nvPr/>
        </p:nvPicPr>
        <p:blipFill>
          <a:blip r:embed="rId3">
            <a:alphaModFix/>
          </a:blip>
          <a:stretch>
            <a:fillRect/>
          </a:stretch>
        </p:blipFill>
        <p:spPr>
          <a:xfrm>
            <a:off x="2260338" y="1676000"/>
            <a:ext cx="4623325" cy="34675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What’s Unit Testing</a:t>
            </a:r>
            <a:endParaRPr/>
          </a:p>
        </p:txBody>
      </p:sp>
      <p:sp>
        <p:nvSpPr>
          <p:cNvPr id="87" name="Google Shape;87;p16"/>
          <p:cNvSpPr txBox="1"/>
          <p:nvPr>
            <p:ph idx="1" type="body"/>
          </p:nvPr>
        </p:nvSpPr>
        <p:spPr>
          <a:xfrm>
            <a:off x="409950" y="1931475"/>
            <a:ext cx="8222100" cy="2710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0" lvl="0" marL="137160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88" name="Google Shape;88;p16"/>
          <p:cNvPicPr preferRelativeResize="0"/>
          <p:nvPr/>
        </p:nvPicPr>
        <p:blipFill>
          <a:blip r:embed="rId3">
            <a:alphaModFix/>
          </a:blip>
          <a:stretch>
            <a:fillRect/>
          </a:stretch>
        </p:blipFill>
        <p:spPr>
          <a:xfrm>
            <a:off x="2452625" y="1683775"/>
            <a:ext cx="3688675" cy="3459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Unit Testing</a:t>
            </a:r>
            <a:endParaRPr/>
          </a:p>
        </p:txBody>
      </p:sp>
      <p:sp>
        <p:nvSpPr>
          <p:cNvPr id="94" name="Google Shape;94;p17"/>
          <p:cNvSpPr txBox="1"/>
          <p:nvPr>
            <p:ph idx="1" type="body"/>
          </p:nvPr>
        </p:nvSpPr>
        <p:spPr>
          <a:xfrm>
            <a:off x="409950" y="19314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Unit testing increases confidence in changing/ maintaining code</a:t>
            </a:r>
            <a:endParaRPr/>
          </a:p>
          <a:p>
            <a:pPr indent="-342900" lvl="0" marL="457200" rtl="0" algn="l">
              <a:spcBef>
                <a:spcPts val="0"/>
              </a:spcBef>
              <a:spcAft>
                <a:spcPts val="0"/>
              </a:spcAft>
              <a:buSzPts val="1800"/>
              <a:buChar char="●"/>
            </a:pPr>
            <a:r>
              <a:rPr lang="en"/>
              <a:t>Codes are more reusable</a:t>
            </a:r>
            <a:endParaRPr/>
          </a:p>
          <a:p>
            <a:pPr indent="-342900" lvl="0" marL="457200" rtl="0" algn="l">
              <a:spcBef>
                <a:spcPts val="0"/>
              </a:spcBef>
              <a:spcAft>
                <a:spcPts val="0"/>
              </a:spcAft>
              <a:buSzPts val="1800"/>
              <a:buChar char="●"/>
            </a:pPr>
            <a:r>
              <a:rPr lang="en"/>
              <a:t>Development is faster</a:t>
            </a:r>
            <a:endParaRPr/>
          </a:p>
          <a:p>
            <a:pPr indent="-342900" lvl="0" marL="457200" rtl="0" algn="l">
              <a:spcBef>
                <a:spcPts val="0"/>
              </a:spcBef>
              <a:spcAft>
                <a:spcPts val="0"/>
              </a:spcAft>
              <a:buSzPts val="1800"/>
              <a:buChar char="●"/>
            </a:pPr>
            <a:r>
              <a:rPr lang="en"/>
              <a:t>The cost of fixing a defect is less</a:t>
            </a:r>
            <a:endParaRPr/>
          </a:p>
          <a:p>
            <a:pPr indent="-342900" lvl="0" marL="457200" rtl="0" algn="l">
              <a:spcBef>
                <a:spcPts val="0"/>
              </a:spcBef>
              <a:spcAft>
                <a:spcPts val="0"/>
              </a:spcAft>
              <a:buSzPts val="1800"/>
              <a:buChar char="●"/>
            </a:pPr>
            <a:r>
              <a:rPr lang="en"/>
              <a:t>Debugging is easy.</a:t>
            </a:r>
            <a:endParaRPr/>
          </a:p>
          <a:p>
            <a:pPr indent="-342900" lvl="0" marL="457200" rtl="0" algn="l">
              <a:spcBef>
                <a:spcPts val="0"/>
              </a:spcBef>
              <a:spcAft>
                <a:spcPts val="0"/>
              </a:spcAft>
              <a:buSzPts val="1800"/>
              <a:buChar char="●"/>
            </a:pPr>
            <a:r>
              <a:rPr lang="en"/>
              <a:t>Codes are more reliable.</a:t>
            </a:r>
            <a:endParaRPr/>
          </a:p>
          <a:p>
            <a:pPr indent="-342900" lvl="0" marL="457200" rtl="0" algn="l">
              <a:spcBef>
                <a:spcPts val="0"/>
              </a:spcBef>
              <a:spcAft>
                <a:spcPts val="0"/>
              </a:spcAft>
              <a:buSzPts val="1800"/>
              <a:buChar char="●"/>
            </a:pPr>
            <a:r>
              <a:rPr lang="en"/>
              <a:t>Document details of the project</a:t>
            </a:r>
            <a:endParaRPr/>
          </a:p>
          <a:p>
            <a:pPr indent="0" lvl="0" marL="137160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Mock</a:t>
            </a:r>
            <a:endParaRPr/>
          </a:p>
        </p:txBody>
      </p:sp>
      <p:sp>
        <p:nvSpPr>
          <p:cNvPr id="100" name="Google Shape;100;p18"/>
          <p:cNvSpPr txBox="1"/>
          <p:nvPr>
            <p:ph idx="1" type="body"/>
          </p:nvPr>
        </p:nvSpPr>
        <p:spPr>
          <a:xfrm>
            <a:off x="409950" y="1931475"/>
            <a:ext cx="8222100" cy="2710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0" lvl="0" marL="137160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101" name="Google Shape;101;p18"/>
          <p:cNvPicPr preferRelativeResize="0"/>
          <p:nvPr/>
        </p:nvPicPr>
        <p:blipFill>
          <a:blip r:embed="rId3">
            <a:alphaModFix/>
          </a:blip>
          <a:stretch>
            <a:fillRect/>
          </a:stretch>
        </p:blipFill>
        <p:spPr>
          <a:xfrm>
            <a:off x="4384625" y="1700450"/>
            <a:ext cx="4665675" cy="3443050"/>
          </a:xfrm>
          <a:prstGeom prst="rect">
            <a:avLst/>
          </a:prstGeom>
          <a:noFill/>
          <a:ln>
            <a:noFill/>
          </a:ln>
        </p:spPr>
      </p:pic>
      <p:pic>
        <p:nvPicPr>
          <p:cNvPr id="102" name="Google Shape;102;p18"/>
          <p:cNvPicPr preferRelativeResize="0"/>
          <p:nvPr/>
        </p:nvPicPr>
        <p:blipFill>
          <a:blip r:embed="rId4">
            <a:alphaModFix/>
          </a:blip>
          <a:stretch>
            <a:fillRect/>
          </a:stretch>
        </p:blipFill>
        <p:spPr>
          <a:xfrm>
            <a:off x="0" y="1700450"/>
            <a:ext cx="4384625" cy="3443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Setup Project Unit Testing</a:t>
            </a:r>
            <a:endParaRPr/>
          </a:p>
        </p:txBody>
      </p:sp>
      <p:sp>
        <p:nvSpPr>
          <p:cNvPr id="108" name="Google Shape;108;p19"/>
          <p:cNvSpPr txBox="1"/>
          <p:nvPr>
            <p:ph idx="1" type="body"/>
          </p:nvPr>
        </p:nvSpPr>
        <p:spPr>
          <a:xfrm>
            <a:off x="3218200" y="1931475"/>
            <a:ext cx="58824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a:t>
            </a:r>
            <a:r>
              <a:rPr lang="en" sz="2400" u="sng">
                <a:solidFill>
                  <a:schemeClr val="hlink"/>
                </a:solidFill>
                <a:latin typeface="Arial"/>
                <a:ea typeface="Arial"/>
                <a:cs typeface="Arial"/>
                <a:sym typeface="Arial"/>
              </a:rPr>
              <a:t> </a:t>
            </a:r>
            <a:r>
              <a:rPr lang="en" u="sng">
                <a:solidFill>
                  <a:schemeClr val="hlink"/>
                </a:solidFill>
                <a:latin typeface="Arial"/>
                <a:ea typeface="Arial"/>
                <a:cs typeface="Arial"/>
                <a:sym typeface="Arial"/>
              </a:rPr>
              <a:t>https://github.com/PhongVX/Unitest-Sharing.git</a:t>
            </a:r>
            <a:endParaRPr u="sng">
              <a:solidFill>
                <a:schemeClr val="hlink"/>
              </a:solidFill>
              <a:latin typeface="Arial"/>
              <a:ea typeface="Arial"/>
              <a:cs typeface="Arial"/>
              <a:sym typeface="Arial"/>
            </a:endParaRPr>
          </a:p>
          <a:p>
            <a:pPr indent="0" lvl="0" marL="0" rtl="0" algn="l">
              <a:spcBef>
                <a:spcPts val="1600"/>
              </a:spcBef>
              <a:spcAft>
                <a:spcPts val="0"/>
              </a:spcAft>
              <a:buNone/>
            </a:pPr>
            <a:r>
              <a:t/>
            </a:r>
            <a:endParaRPr sz="2400" u="sng">
              <a:solidFill>
                <a:schemeClr val="hlink"/>
              </a:solidFill>
              <a:latin typeface="Arial"/>
              <a:ea typeface="Arial"/>
              <a:cs typeface="Arial"/>
              <a:sym typeface="Arial"/>
            </a:endParaRPr>
          </a:p>
          <a:p>
            <a:pPr indent="0" lvl="0" marL="1371600" rtl="0" algn="l">
              <a:spcBef>
                <a:spcPts val="1600"/>
              </a:spcBef>
              <a:spcAft>
                <a:spcPts val="0"/>
              </a:spcAft>
              <a:buNone/>
            </a:pPr>
            <a:r>
              <a:rPr lang="en" sz="2400" u="sng">
                <a:solidFill>
                  <a:schemeClr val="hlink"/>
                </a:solidFill>
                <a:latin typeface="Arial"/>
                <a:ea typeface="Arial"/>
                <a:cs typeface="Arial"/>
                <a:sym typeface="Arial"/>
              </a:rPr>
              <a:t>                 </a:t>
            </a:r>
            <a:endParaRPr sz="2400" u="sng">
              <a:solidFill>
                <a:schemeClr val="hlink"/>
              </a:solidFill>
              <a:latin typeface="Arial"/>
              <a:ea typeface="Arial"/>
              <a:cs typeface="Arial"/>
              <a:sym typeface="Arial"/>
            </a:endParaRPr>
          </a:p>
          <a:p>
            <a:pPr indent="0" lvl="0" marL="457200" rtl="0" algn="l">
              <a:spcBef>
                <a:spcPts val="1600"/>
              </a:spcBef>
              <a:spcAft>
                <a:spcPts val="1600"/>
              </a:spcAft>
              <a:buNone/>
            </a:pPr>
            <a:r>
              <a:t/>
            </a:r>
            <a:endParaRPr/>
          </a:p>
        </p:txBody>
      </p:sp>
      <p:pic>
        <p:nvPicPr>
          <p:cNvPr id="109" name="Google Shape;109;p19"/>
          <p:cNvPicPr preferRelativeResize="0"/>
          <p:nvPr/>
        </p:nvPicPr>
        <p:blipFill>
          <a:blip r:embed="rId3">
            <a:alphaModFix/>
          </a:blip>
          <a:stretch>
            <a:fillRect/>
          </a:stretch>
        </p:blipFill>
        <p:spPr>
          <a:xfrm>
            <a:off x="160200" y="1879025"/>
            <a:ext cx="3058001" cy="2969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Setup Project Unit Testing</a:t>
            </a:r>
            <a:endParaRPr/>
          </a:p>
        </p:txBody>
      </p:sp>
      <p:sp>
        <p:nvSpPr>
          <p:cNvPr id="115" name="Google Shape;115;p20"/>
          <p:cNvSpPr txBox="1"/>
          <p:nvPr>
            <p:ph idx="1" type="body"/>
          </p:nvPr>
        </p:nvSpPr>
        <p:spPr>
          <a:xfrm>
            <a:off x="409950" y="19314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Context.py </a:t>
            </a:r>
            <a:endParaRPr/>
          </a:p>
          <a:p>
            <a:pPr indent="-342900" lvl="0" marL="457200" rtl="0" algn="l">
              <a:spcBef>
                <a:spcPts val="1600"/>
              </a:spcBef>
              <a:spcAft>
                <a:spcPts val="0"/>
              </a:spcAft>
              <a:buSzPts val="1800"/>
              <a:buChar char="●"/>
            </a:pPr>
            <a:r>
              <a:rPr lang="en"/>
              <a:t>Correct absolute path</a:t>
            </a:r>
            <a:endParaRPr/>
          </a:p>
          <a:p>
            <a:pPr indent="-342900" lvl="0" marL="457200" rtl="0" algn="l">
              <a:spcBef>
                <a:spcPts val="0"/>
              </a:spcBef>
              <a:spcAft>
                <a:spcPts val="0"/>
              </a:spcAft>
              <a:buSzPts val="1800"/>
              <a:buChar char="●"/>
            </a:pPr>
            <a:r>
              <a:rPr lang="en"/>
              <a:t>Mock the importing library that nonexistent in the application</a:t>
            </a:r>
            <a:endParaRPr/>
          </a:p>
          <a:p>
            <a:pPr indent="0" lvl="0" marL="0" rtl="0" algn="l">
              <a:spcBef>
                <a:spcPts val="1600"/>
              </a:spcBef>
              <a:spcAft>
                <a:spcPts val="0"/>
              </a:spcAft>
              <a:buNone/>
            </a:pPr>
            <a:r>
              <a:t/>
            </a:r>
            <a:endParaRPr/>
          </a:p>
          <a:p>
            <a:pPr indent="0" lvl="0" marL="1371600" rtl="0" algn="l">
              <a:spcBef>
                <a:spcPts val="1600"/>
              </a:spcBef>
              <a:spcAft>
                <a:spcPts val="0"/>
              </a:spcAft>
              <a:buNone/>
            </a:pPr>
            <a:r>
              <a:rPr lang="en"/>
              <a:t>  </a:t>
            </a:r>
            <a:endParaRPr/>
          </a:p>
          <a:p>
            <a:pPr indent="0" lvl="0" marL="1371600" rtl="0" algn="l">
              <a:spcBef>
                <a:spcPts val="1600"/>
              </a:spcBef>
              <a:spcAft>
                <a:spcPts val="0"/>
              </a:spcAft>
              <a:buNone/>
            </a:pPr>
            <a:r>
              <a:rPr lang="en"/>
              <a:t>                           </a:t>
            </a:r>
            <a:endParaRPr/>
          </a:p>
          <a:p>
            <a:pPr indent="0" lvl="0" marL="457200" rtl="0" algn="l">
              <a:spcBef>
                <a:spcPts val="1600"/>
              </a:spcBef>
              <a:spcAft>
                <a:spcPts val="1600"/>
              </a:spcAft>
              <a:buNone/>
            </a:pPr>
            <a:r>
              <a:t/>
            </a:r>
            <a:endParaRPr/>
          </a:p>
        </p:txBody>
      </p:sp>
      <p:pic>
        <p:nvPicPr>
          <p:cNvPr id="116" name="Google Shape;116;p20"/>
          <p:cNvPicPr preferRelativeResize="0"/>
          <p:nvPr/>
        </p:nvPicPr>
        <p:blipFill>
          <a:blip r:embed="rId3">
            <a:alphaModFix/>
          </a:blip>
          <a:stretch>
            <a:fillRect/>
          </a:stretch>
        </p:blipFill>
        <p:spPr>
          <a:xfrm>
            <a:off x="1053065" y="3432528"/>
            <a:ext cx="7037874" cy="1570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Setup Project Unit Testing</a:t>
            </a:r>
            <a:endParaRPr/>
          </a:p>
        </p:txBody>
      </p:sp>
      <p:sp>
        <p:nvSpPr>
          <p:cNvPr id="122" name="Google Shape;122;p21"/>
          <p:cNvSpPr txBox="1"/>
          <p:nvPr>
            <p:ph idx="1" type="body"/>
          </p:nvPr>
        </p:nvSpPr>
        <p:spPr>
          <a:xfrm>
            <a:off x="409950" y="19314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run multiple test file run file __main__.py</a:t>
            </a:r>
            <a:endParaRPr/>
          </a:p>
          <a:p>
            <a:pPr indent="0" lvl="0" marL="0" rtl="0" algn="l">
              <a:spcBef>
                <a:spcPts val="1600"/>
              </a:spcBef>
              <a:spcAft>
                <a:spcPts val="0"/>
              </a:spcAft>
              <a:buNone/>
            </a:pPr>
            <a:r>
              <a:t/>
            </a:r>
            <a:endParaRPr sz="2400">
              <a:solidFill>
                <a:srgbClr val="000000"/>
              </a:solidFill>
              <a:latin typeface="Arial"/>
              <a:ea typeface="Arial"/>
              <a:cs typeface="Arial"/>
              <a:sym typeface="Arial"/>
            </a:endParaRPr>
          </a:p>
          <a:p>
            <a:pPr indent="0" lvl="0" marL="1371600" rtl="0" algn="l">
              <a:spcBef>
                <a:spcPts val="1600"/>
              </a:spcBef>
              <a:spcAft>
                <a:spcPts val="0"/>
              </a:spcAft>
              <a:buNone/>
            </a:pPr>
            <a:r>
              <a:rPr lang="en" sz="2400" u="sng">
                <a:solidFill>
                  <a:schemeClr val="hlink"/>
                </a:solidFill>
                <a:latin typeface="Arial"/>
                <a:ea typeface="Arial"/>
                <a:cs typeface="Arial"/>
                <a:sym typeface="Arial"/>
              </a:rPr>
              <a:t>  </a:t>
            </a:r>
            <a:endParaRPr sz="2400" u="sng">
              <a:solidFill>
                <a:schemeClr val="hlink"/>
              </a:solidFill>
              <a:latin typeface="Arial"/>
              <a:ea typeface="Arial"/>
              <a:cs typeface="Arial"/>
              <a:sym typeface="Arial"/>
            </a:endParaRPr>
          </a:p>
          <a:p>
            <a:pPr indent="0" lvl="0" marL="1371600" rtl="0" algn="l">
              <a:spcBef>
                <a:spcPts val="1600"/>
              </a:spcBef>
              <a:spcAft>
                <a:spcPts val="0"/>
              </a:spcAft>
              <a:buNone/>
            </a:pPr>
            <a:r>
              <a:rPr lang="en" sz="2400" u="sng">
                <a:solidFill>
                  <a:schemeClr val="hlink"/>
                </a:solidFill>
                <a:latin typeface="Arial"/>
                <a:ea typeface="Arial"/>
                <a:cs typeface="Arial"/>
                <a:sym typeface="Arial"/>
              </a:rPr>
              <a:t>                           </a:t>
            </a:r>
            <a:endParaRPr sz="2400" u="sng">
              <a:solidFill>
                <a:schemeClr val="hlink"/>
              </a:solidFill>
              <a:latin typeface="Arial"/>
              <a:ea typeface="Arial"/>
              <a:cs typeface="Arial"/>
              <a:sym typeface="Arial"/>
            </a:endParaRPr>
          </a:p>
          <a:p>
            <a:pPr indent="0" lvl="0" marL="457200" rtl="0" algn="l">
              <a:spcBef>
                <a:spcPts val="1600"/>
              </a:spcBef>
              <a:spcAft>
                <a:spcPts val="1600"/>
              </a:spcAft>
              <a:buNone/>
            </a:pPr>
            <a:r>
              <a:t/>
            </a:r>
            <a:endParaRPr/>
          </a:p>
        </p:txBody>
      </p:sp>
      <p:pic>
        <p:nvPicPr>
          <p:cNvPr id="123" name="Google Shape;123;p21"/>
          <p:cNvPicPr preferRelativeResize="0"/>
          <p:nvPr/>
        </p:nvPicPr>
        <p:blipFill>
          <a:blip r:embed="rId3">
            <a:alphaModFix/>
          </a:blip>
          <a:stretch>
            <a:fillRect/>
          </a:stretch>
        </p:blipFill>
        <p:spPr>
          <a:xfrm>
            <a:off x="557900" y="2650000"/>
            <a:ext cx="7893776" cy="1298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