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FAD9E-1C49-48E7-9C0B-AF719FA95213}" v="1194" dt="2019-03-19T02:48:3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Fergusson" userId="7cf24b4ec9bf3e53" providerId="Windows Live" clId="Web-{4E6FF6B4-F629-40DD-8663-E3E27F220944}"/>
    <pc:docChg chg="modSld">
      <pc:chgData name="Joseph Fergusson" userId="7cf24b4ec9bf3e53" providerId="Windows Live" clId="Web-{4E6FF6B4-F629-40DD-8663-E3E27F220944}" dt="2019-03-12T11:42:40.359" v="0"/>
      <pc:docMkLst>
        <pc:docMk/>
      </pc:docMkLst>
      <pc:sldChg chg="delSp">
        <pc:chgData name="Joseph Fergusson" userId="7cf24b4ec9bf3e53" providerId="Windows Live" clId="Web-{4E6FF6B4-F629-40DD-8663-E3E27F220944}" dt="2019-03-12T11:42:40.359" v="0"/>
        <pc:sldMkLst>
          <pc:docMk/>
          <pc:sldMk cId="121512107" sldId="256"/>
        </pc:sldMkLst>
        <pc:spChg chg="del">
          <ac:chgData name="Joseph Fergusson" userId="7cf24b4ec9bf3e53" providerId="Windows Live" clId="Web-{4E6FF6B4-F629-40DD-8663-E3E27F220944}" dt="2019-03-12T11:42:40.359" v="0"/>
          <ac:spMkLst>
            <pc:docMk/>
            <pc:sldMk cId="121512107" sldId="256"/>
            <ac:spMk id="4" creationId="{F1E32594-EBEE-44E1-B188-1697E1332B48}"/>
          </ac:spMkLst>
        </pc:spChg>
      </pc:sldChg>
    </pc:docChg>
  </pc:docChgLst>
  <pc:docChgLst>
    <pc:chgData name="Joseph Fergusson" userId="7cf24b4ec9bf3e53" providerId="LiveId" clId="{C01FAD9E-1C49-48E7-9C0B-AF719FA95213}"/>
    <pc:docChg chg="undo redo custSel addSld modSld">
      <pc:chgData name="Joseph Fergusson" userId="7cf24b4ec9bf3e53" providerId="LiveId" clId="{C01FAD9E-1C49-48E7-9C0B-AF719FA95213}" dt="2019-03-19T02:49:01.745" v="1338" actId="478"/>
      <pc:docMkLst>
        <pc:docMk/>
      </pc:docMkLst>
      <pc:sldChg chg="delSp modSp delDesignElem">
        <pc:chgData name="Joseph Fergusson" userId="7cf24b4ec9bf3e53" providerId="LiveId" clId="{C01FAD9E-1C49-48E7-9C0B-AF719FA95213}" dt="2019-03-19T02:47:46.627" v="1328" actId="20577"/>
        <pc:sldMkLst>
          <pc:docMk/>
          <pc:sldMk cId="121512107" sldId="256"/>
        </pc:sldMkLst>
        <pc:spChg chg="mod">
          <ac:chgData name="Joseph Fergusson" userId="7cf24b4ec9bf3e53" providerId="LiveId" clId="{C01FAD9E-1C49-48E7-9C0B-AF719FA95213}" dt="2019-03-19T02:47:46.627" v="1328" actId="20577"/>
          <ac:spMkLst>
            <pc:docMk/>
            <pc:sldMk cId="121512107" sldId="256"/>
            <ac:spMk id="2" creationId="{02952E16-80CD-4090-934B-6551FC9D7B91}"/>
          </ac:spMkLst>
        </pc:spChg>
        <pc:spChg chg="del">
          <ac:chgData name="Joseph Fergusson" userId="7cf24b4ec9bf3e53" providerId="LiveId" clId="{C01FAD9E-1C49-48E7-9C0B-AF719FA95213}" dt="2019-03-12T11:26:50.901" v="57"/>
          <ac:spMkLst>
            <pc:docMk/>
            <pc:sldMk cId="121512107" sldId="256"/>
            <ac:spMk id="8" creationId="{9179DE42-5613-4B35-A1E6-6CCBAA13C743}"/>
          </ac:spMkLst>
        </pc:spChg>
        <pc:spChg chg="del">
          <ac:chgData name="Joseph Fergusson" userId="7cf24b4ec9bf3e53" providerId="LiveId" clId="{C01FAD9E-1C49-48E7-9C0B-AF719FA95213}" dt="2019-03-12T11:26:50.901" v="57"/>
          <ac:spMkLst>
            <pc:docMk/>
            <pc:sldMk cId="121512107" sldId="256"/>
            <ac:spMk id="14" creationId="{52FB45E9-914E-4471-AC87-E475CD51767D}"/>
          </ac:spMkLst>
        </pc:spChg>
        <pc:spChg chg="del">
          <ac:chgData name="Joseph Fergusson" userId="7cf24b4ec9bf3e53" providerId="LiveId" clId="{C01FAD9E-1C49-48E7-9C0B-AF719FA95213}" dt="2019-03-12T11:26:50.901" v="57"/>
          <ac:spMkLst>
            <pc:docMk/>
            <pc:sldMk cId="121512107" sldId="256"/>
            <ac:spMk id="16" creationId="{C310626D-5743-49D4-8F7D-88C4F8F05774}"/>
          </ac:spMkLst>
        </pc:spChg>
        <pc:spChg chg="del">
          <ac:chgData name="Joseph Fergusson" userId="7cf24b4ec9bf3e53" providerId="LiveId" clId="{C01FAD9E-1C49-48E7-9C0B-AF719FA95213}" dt="2019-03-12T11:26:50.901" v="57"/>
          <ac:spMkLst>
            <pc:docMk/>
            <pc:sldMk cId="121512107" sldId="256"/>
            <ac:spMk id="18" creationId="{3C195FC1-B568-4C72-9902-34CB35DDD7A1}"/>
          </ac:spMkLst>
        </pc:spChg>
        <pc:spChg chg="del">
          <ac:chgData name="Joseph Fergusson" userId="7cf24b4ec9bf3e53" providerId="LiveId" clId="{C01FAD9E-1C49-48E7-9C0B-AF719FA95213}" dt="2019-03-12T11:26:50.901" v="57"/>
          <ac:spMkLst>
            <pc:docMk/>
            <pc:sldMk cId="121512107" sldId="256"/>
            <ac:spMk id="20" creationId="{EF2BDF77-362C-43F0-8CBB-A969EC2AE0C4}"/>
          </ac:spMkLst>
        </pc:spChg>
        <pc:spChg chg="del">
          <ac:chgData name="Joseph Fergusson" userId="7cf24b4ec9bf3e53" providerId="LiveId" clId="{C01FAD9E-1C49-48E7-9C0B-AF719FA95213}" dt="2019-03-12T11:26:50.901" v="57"/>
          <ac:spMkLst>
            <pc:docMk/>
            <pc:sldMk cId="121512107" sldId="256"/>
            <ac:spMk id="22" creationId="{4BE96B01-3929-432D-B8C2-ADBCB74C2EF4}"/>
          </ac:spMkLst>
        </pc:spChg>
        <pc:spChg chg="del">
          <ac:chgData name="Joseph Fergusson" userId="7cf24b4ec9bf3e53" providerId="LiveId" clId="{C01FAD9E-1C49-48E7-9C0B-AF719FA95213}" dt="2019-03-12T11:26:50.901" v="57"/>
          <ac:spMkLst>
            <pc:docMk/>
            <pc:sldMk cId="121512107" sldId="256"/>
            <ac:spMk id="24" creationId="{2A6FCDE6-CDE2-4C51-B18E-A95CFB679714}"/>
          </ac:spMkLst>
        </pc:spChg>
        <pc:spChg chg="del">
          <ac:chgData name="Joseph Fergusson" userId="7cf24b4ec9bf3e53" providerId="LiveId" clId="{C01FAD9E-1C49-48E7-9C0B-AF719FA95213}" dt="2019-03-12T11:26:50.901" v="57"/>
          <ac:spMkLst>
            <pc:docMk/>
            <pc:sldMk cId="121512107" sldId="256"/>
            <ac:spMk id="26" creationId="{9D2E8756-2465-473A-BA2A-2DB1D6224745}"/>
          </ac:spMkLst>
        </pc:spChg>
        <pc:cxnChg chg="del">
          <ac:chgData name="Joseph Fergusson" userId="7cf24b4ec9bf3e53" providerId="LiveId" clId="{C01FAD9E-1C49-48E7-9C0B-AF719FA95213}" dt="2019-03-12T11:26:50.901" v="57"/>
          <ac:cxnSpMkLst>
            <pc:docMk/>
            <pc:sldMk cId="121512107" sldId="256"/>
            <ac:cxnSpMk id="10" creationId="{EB898B32-3891-4C3A-8F58-C5969D2E9033}"/>
          </ac:cxnSpMkLst>
        </pc:cxnChg>
        <pc:cxnChg chg="del">
          <ac:chgData name="Joseph Fergusson" userId="7cf24b4ec9bf3e53" providerId="LiveId" clId="{C01FAD9E-1C49-48E7-9C0B-AF719FA95213}" dt="2019-03-12T11:26:50.901" v="57"/>
          <ac:cxnSpMkLst>
            <pc:docMk/>
            <pc:sldMk cId="121512107" sldId="256"/>
            <ac:cxnSpMk id="12" creationId="{4AE4806D-B8F9-4679-A68A-9BD21C01A301}"/>
          </ac:cxnSpMkLst>
        </pc:cxnChg>
      </pc:sldChg>
      <pc:sldChg chg="addSp delSp modSp">
        <pc:chgData name="Joseph Fergusson" userId="7cf24b4ec9bf3e53" providerId="LiveId" clId="{C01FAD9E-1C49-48E7-9C0B-AF719FA95213}" dt="2019-03-19T02:49:01.745" v="1338" actId="478"/>
        <pc:sldMkLst>
          <pc:docMk/>
          <pc:sldMk cId="1864184270" sldId="257"/>
        </pc:sldMkLst>
        <pc:spChg chg="mod">
          <ac:chgData name="Joseph Fergusson" userId="7cf24b4ec9bf3e53" providerId="LiveId" clId="{C01FAD9E-1C49-48E7-9C0B-AF719FA95213}" dt="2019-03-12T11:21:38.777" v="30" actId="20577"/>
          <ac:spMkLst>
            <pc:docMk/>
            <pc:sldMk cId="1864184270" sldId="257"/>
            <ac:spMk id="2" creationId="{E1CFD79A-F0FC-4D46-8618-4AF2AD1E3743}"/>
          </ac:spMkLst>
        </pc:spChg>
        <pc:spChg chg="add del mod">
          <ac:chgData name="Joseph Fergusson" userId="7cf24b4ec9bf3e53" providerId="LiveId" clId="{C01FAD9E-1C49-48E7-9C0B-AF719FA95213}" dt="2019-03-19T02:48:59.691" v="1337" actId="478"/>
          <ac:spMkLst>
            <pc:docMk/>
            <pc:sldMk cId="1864184270" sldId="257"/>
            <ac:spMk id="4" creationId="{8C27B01D-C280-403D-8CDF-C5883F0A1CDF}"/>
          </ac:spMkLst>
        </pc:spChg>
        <pc:picChg chg="del mod">
          <ac:chgData name="Joseph Fergusson" userId="7cf24b4ec9bf3e53" providerId="LiveId" clId="{C01FAD9E-1C49-48E7-9C0B-AF719FA95213}" dt="2019-03-19T02:49:01.745" v="1338" actId="478"/>
          <ac:picMkLst>
            <pc:docMk/>
            <pc:sldMk cId="1864184270" sldId="257"/>
            <ac:picMk id="5" creationId="{23D58A62-5C98-44D2-A7A3-1533146C05E7}"/>
          </ac:picMkLst>
        </pc:picChg>
      </pc:sldChg>
      <pc:sldChg chg="modSp">
        <pc:chgData name="Joseph Fergusson" userId="7cf24b4ec9bf3e53" providerId="LiveId" clId="{C01FAD9E-1C49-48E7-9C0B-AF719FA95213}" dt="2019-03-12T11:29:06.858" v="75" actId="207"/>
        <pc:sldMkLst>
          <pc:docMk/>
          <pc:sldMk cId="4229522667" sldId="261"/>
        </pc:sldMkLst>
        <pc:spChg chg="mod">
          <ac:chgData name="Joseph Fergusson" userId="7cf24b4ec9bf3e53" providerId="LiveId" clId="{C01FAD9E-1C49-48E7-9C0B-AF719FA95213}" dt="2019-03-12T11:29:06.858" v="75" actId="207"/>
          <ac:spMkLst>
            <pc:docMk/>
            <pc:sldMk cId="4229522667" sldId="261"/>
            <ac:spMk id="3" creationId="{CA3003D4-1FBD-45AA-96B2-4DFBC8DA7360}"/>
          </ac:spMkLst>
        </pc:spChg>
      </pc:sldChg>
      <pc:sldChg chg="addSp modSp new add">
        <pc:chgData name="Joseph Fergusson" userId="7cf24b4ec9bf3e53" providerId="LiveId" clId="{C01FAD9E-1C49-48E7-9C0B-AF719FA95213}" dt="2019-03-12T11:38:40.788" v="1013" actId="20577"/>
        <pc:sldMkLst>
          <pc:docMk/>
          <pc:sldMk cId="2984026649" sldId="268"/>
        </pc:sldMkLst>
        <pc:spChg chg="mod">
          <ac:chgData name="Joseph Fergusson" userId="7cf24b4ec9bf3e53" providerId="LiveId" clId="{C01FAD9E-1C49-48E7-9C0B-AF719FA95213}" dt="2019-03-12T11:31:06.421" v="151" actId="20577"/>
          <ac:spMkLst>
            <pc:docMk/>
            <pc:sldMk cId="2984026649" sldId="268"/>
            <ac:spMk id="2" creationId="{638F6DFB-2E6C-4D94-BE03-951693898C99}"/>
          </ac:spMkLst>
        </pc:spChg>
        <pc:spChg chg="mod">
          <ac:chgData name="Joseph Fergusson" userId="7cf24b4ec9bf3e53" providerId="LiveId" clId="{C01FAD9E-1C49-48E7-9C0B-AF719FA95213}" dt="2019-03-12T11:38:40.788" v="1013" actId="20577"/>
          <ac:spMkLst>
            <pc:docMk/>
            <pc:sldMk cId="2984026649" sldId="268"/>
            <ac:spMk id="3" creationId="{6FFC46ED-C7B4-4688-AC32-4911F9678F17}"/>
          </ac:spMkLst>
        </pc:spChg>
        <pc:picChg chg="add">
          <ac:chgData name="Joseph Fergusson" userId="7cf24b4ec9bf3e53" providerId="LiveId" clId="{C01FAD9E-1C49-48E7-9C0B-AF719FA95213}" dt="2019-03-12T11:31:14.024" v="152"/>
          <ac:picMkLst>
            <pc:docMk/>
            <pc:sldMk cId="2984026649" sldId="268"/>
            <ac:picMk id="4" creationId="{B0187BB7-8A9B-410C-BC99-7679E923B9DB}"/>
          </ac:picMkLst>
        </pc:picChg>
      </pc:sldChg>
      <pc:sldChg chg="modSp new add">
        <pc:chgData name="Joseph Fergusson" userId="7cf24b4ec9bf3e53" providerId="LiveId" clId="{C01FAD9E-1C49-48E7-9C0B-AF719FA95213}" dt="2019-03-19T02:48:00.660" v="1331"/>
        <pc:sldMkLst>
          <pc:docMk/>
          <pc:sldMk cId="3769101666" sldId="269"/>
        </pc:sldMkLst>
        <pc:spChg chg="mod">
          <ac:chgData name="Joseph Fergusson" userId="7cf24b4ec9bf3e53" providerId="LiveId" clId="{C01FAD9E-1C49-48E7-9C0B-AF719FA95213}" dt="2019-03-12T11:39:00.095" v="1055" actId="20577"/>
          <ac:spMkLst>
            <pc:docMk/>
            <pc:sldMk cId="3769101666" sldId="269"/>
            <ac:spMk id="2" creationId="{E152CFB0-DC16-4884-B660-7C9246C7C639}"/>
          </ac:spMkLst>
        </pc:spChg>
        <pc:spChg chg="mod">
          <ac:chgData name="Joseph Fergusson" userId="7cf24b4ec9bf3e53" providerId="LiveId" clId="{C01FAD9E-1C49-48E7-9C0B-AF719FA95213}" dt="2019-03-19T02:48:00.660" v="1331"/>
          <ac:spMkLst>
            <pc:docMk/>
            <pc:sldMk cId="3769101666" sldId="269"/>
            <ac:spMk id="3" creationId="{DEEC8256-7249-4A34-8129-298004DF22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20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7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19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57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8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48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92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10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87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44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18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10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79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62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07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19/03/2019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2659A8-14FA-4684-9831-D27427F2CB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024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roklearni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2E16-80CD-4090-934B-6551FC9D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AU" sz="6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EABEC-5919-4D44-BF45-2F89AEF7D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AU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F1D4-1BA0-460B-BCBC-600CA76A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button_a.is_pressed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AU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BA30-74FF-49AD-98EA-A1953895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This is a decision. The code inside an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/>
              <a:t> statement will only run if the condition is true.</a:t>
            </a:r>
          </a:p>
          <a:p>
            <a:endParaRPr lang="en-AU"/>
          </a:p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AU">
                <a:latin typeface="Consolas" panose="020B0609020204030204" pitchFamily="49" charset="0"/>
              </a:rPr>
              <a:t>:</a:t>
            </a:r>
          </a:p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AU"/>
              <a:t>tells Python that we want an if statement.</a:t>
            </a:r>
          </a:p>
          <a:p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condition </a:t>
            </a:r>
            <a:r>
              <a:rPr lang="en-AU"/>
              <a:t>this is exactly like the condition on a while loop. Anything that can be simplified to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AU"/>
              <a:t> or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AU"/>
              <a:t> will work here. </a:t>
            </a:r>
          </a:p>
        </p:txBody>
      </p:sp>
    </p:spTree>
    <p:extLst>
      <p:ext uri="{BB962C8B-B14F-4D97-AF65-F5344CB8AC3E}">
        <p14:creationId xmlns:p14="http://schemas.microsoft.com/office/powerpoint/2010/main" val="403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2E8-DC8F-460A-ADAC-25D1D210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More on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C561-84FD-4026-88AB-06A18B2D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AU">
                <a:latin typeface="Consolas" panose="020B0609020204030204" pitchFamily="49" charset="0"/>
              </a:rPr>
              <a:t>: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    </a:t>
            </a:r>
            <a:r>
              <a:rPr lang="en-AU" err="1">
                <a:latin typeface="Consolas" panose="020B0609020204030204" pitchFamily="49" charset="0"/>
              </a:rPr>
              <a:t>do_something</a:t>
            </a:r>
            <a:r>
              <a:rPr lang="en-AU">
                <a:latin typeface="Consolas" panose="020B0609020204030204" pitchFamily="49" charset="0"/>
              </a:rPr>
              <a:t>()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anothercondition</a:t>
            </a:r>
            <a:r>
              <a:rPr lang="en-AU">
                <a:latin typeface="Consolas" panose="020B0609020204030204" pitchFamily="49" charset="0"/>
              </a:rPr>
              <a:t>: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    </a:t>
            </a:r>
            <a:r>
              <a:rPr lang="en-AU" err="1">
                <a:latin typeface="Consolas" panose="020B0609020204030204" pitchFamily="49" charset="0"/>
              </a:rPr>
              <a:t>do_something_else</a:t>
            </a:r>
            <a:r>
              <a:rPr lang="en-AU">
                <a:latin typeface="Consolas" panose="020B0609020204030204" pitchFamily="49" charset="0"/>
              </a:rPr>
              <a:t>()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AU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    </a:t>
            </a:r>
            <a:r>
              <a:rPr lang="en-AU" err="1">
                <a:latin typeface="Consolas" panose="020B0609020204030204" pitchFamily="49" charset="0"/>
              </a:rPr>
              <a:t>do_another_thing</a:t>
            </a:r>
            <a:r>
              <a:rPr lang="en-AU">
                <a:latin typeface="Consolas" panose="020B0609020204030204" pitchFamily="49" charset="0"/>
              </a:rPr>
              <a:t>()</a:t>
            </a:r>
          </a:p>
          <a:p>
            <a:r>
              <a:rPr lang="en-AU"/>
              <a:t>How would you describe what </a:t>
            </a:r>
            <a:r>
              <a:rPr lang="en-AU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AU"/>
              <a:t> does? Can you think of a time where it might be useful?</a:t>
            </a:r>
          </a:p>
          <a:p>
            <a:endParaRPr lang="en-A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9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8DF-AA54-4C94-B1DE-90F1173E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display.show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AU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Image.ARROW_W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4CF6-88EE-4FFD-9BDF-258C1598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This is a statement. Most lines of code that you write will be statements.</a:t>
            </a:r>
          </a:p>
          <a:p>
            <a:r>
              <a:rPr lang="en-AU"/>
              <a:t>A statement is run once, then the program runs the next statement.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7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6DFB-2E6C-4D94-BE03-95169389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Talking about that code from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46ED-C7B4-4688-AC32-4911F967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2" y="2160589"/>
            <a:ext cx="4991369" cy="3880773"/>
          </a:xfrm>
        </p:spPr>
        <p:txBody>
          <a:bodyPr>
            <a:normAutofit fontScale="70000" lnSpcReduction="20000"/>
          </a:bodyPr>
          <a:lstStyle/>
          <a:p>
            <a:r>
              <a:rPr lang="en-AU"/>
              <a:t>The program uses </a:t>
            </a:r>
            <a:r>
              <a:rPr lang="en-AU" err="1"/>
              <a:t>microbit</a:t>
            </a:r>
            <a:r>
              <a:rPr lang="en-AU"/>
              <a:t> (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 err="1">
                <a:latin typeface="Consolas" panose="020B0609020204030204" pitchFamily="49" charset="0"/>
              </a:rPr>
              <a:t>microbit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AU">
                <a:latin typeface="Consolas" panose="020B0609020204030204" pitchFamily="49" charset="0"/>
              </a:rPr>
              <a:t> *</a:t>
            </a:r>
            <a:r>
              <a:rPr lang="en-AU"/>
              <a:t>)</a:t>
            </a:r>
          </a:p>
          <a:p>
            <a:r>
              <a:rPr lang="en-AU"/>
              <a:t>The entire program loops forever, because the condition on the while loop will never be false</a:t>
            </a:r>
            <a:br>
              <a:rPr lang="en-AU"/>
            </a:br>
            <a:r>
              <a:rPr lang="en-AU"/>
              <a:t>(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 True</a:t>
            </a:r>
            <a:r>
              <a:rPr lang="en-AU"/>
              <a:t>)</a:t>
            </a:r>
          </a:p>
          <a:p>
            <a:pPr lvl="1"/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/>
              <a:t> button a is being pressed, the program:</a:t>
            </a:r>
          </a:p>
          <a:p>
            <a:pPr lvl="2"/>
            <a:r>
              <a:rPr lang="en-AU"/>
              <a:t>Shows an image of an arrow to the left </a:t>
            </a:r>
            <a:r>
              <a:rPr lang="en-AU">
                <a:latin typeface="Consolas" panose="020B0609020204030204" pitchFamily="49" charset="0"/>
              </a:rPr>
              <a:t>(</a:t>
            </a:r>
            <a:r>
              <a:rPr lang="en-AU" err="1">
                <a:latin typeface="Consolas" panose="020B0609020204030204" pitchFamily="49" charset="0"/>
              </a:rPr>
              <a:t>display.show</a:t>
            </a:r>
            <a:r>
              <a:rPr lang="en-AU">
                <a:latin typeface="Consolas" panose="020B0609020204030204" pitchFamily="49" charset="0"/>
              </a:rPr>
              <a:t>(</a:t>
            </a:r>
            <a:r>
              <a:rPr lang="en-AU" err="1">
                <a:latin typeface="Consolas" panose="020B0609020204030204" pitchFamily="49" charset="0"/>
              </a:rPr>
              <a:t>Image.ARROW_W</a:t>
            </a:r>
            <a:r>
              <a:rPr lang="en-AU">
                <a:latin typeface="Consolas" panose="020B0609020204030204" pitchFamily="49" charset="0"/>
              </a:rPr>
              <a:t>)</a:t>
            </a:r>
            <a:r>
              <a:rPr lang="en-AU"/>
              <a:t>)</a:t>
            </a:r>
          </a:p>
          <a:p>
            <a:pPr lvl="2"/>
            <a:r>
              <a:rPr lang="en-AU"/>
              <a:t>Waits 1 second </a:t>
            </a:r>
            <a:r>
              <a:rPr lang="en-AU">
                <a:latin typeface="Consolas" panose="020B0609020204030204" pitchFamily="49" charset="0"/>
              </a:rPr>
              <a:t>(sleep(1000))</a:t>
            </a:r>
          </a:p>
          <a:p>
            <a:pPr lvl="2"/>
            <a:r>
              <a:rPr lang="en-AU"/>
              <a:t>Clears the display </a:t>
            </a:r>
            <a:r>
              <a:rPr lang="en-AU">
                <a:latin typeface="Consolas" panose="020B0609020204030204" pitchFamily="49" charset="0"/>
              </a:rPr>
              <a:t>(</a:t>
            </a:r>
            <a:r>
              <a:rPr lang="en-AU" err="1">
                <a:latin typeface="Consolas" panose="020B0609020204030204" pitchFamily="49" charset="0"/>
              </a:rPr>
              <a:t>display.clear</a:t>
            </a:r>
            <a:r>
              <a:rPr lang="en-AU"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AU"/>
              <a:t>Waits half a second </a:t>
            </a:r>
            <a:r>
              <a:rPr lang="en-AU">
                <a:latin typeface="Consolas" panose="020B0609020204030204" pitchFamily="49" charset="0"/>
              </a:rPr>
              <a:t>(sleep(500))</a:t>
            </a:r>
          </a:p>
          <a:p>
            <a:pPr lvl="1"/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</a:rPr>
              <a:t>Else, if (</a:t>
            </a:r>
            <a:r>
              <a:rPr lang="en-AU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AU"/>
              <a:t>button b is being pressed, the program:</a:t>
            </a:r>
          </a:p>
          <a:p>
            <a:pPr lvl="2"/>
            <a:r>
              <a:rPr lang="en-AU"/>
              <a:t>Does the same thing as if button A is being pressed, except, this time displaying an arrow to the right </a:t>
            </a:r>
            <a:r>
              <a:rPr lang="en-AU">
                <a:latin typeface="Consolas" panose="020B0609020204030204" pitchFamily="49" charset="0"/>
              </a:rPr>
              <a:t>(ARROW_E)</a:t>
            </a:r>
          </a:p>
          <a:p>
            <a:pPr lvl="1"/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</a:rPr>
              <a:t>Otherwise (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AU"/>
              <a:t>:</a:t>
            </a:r>
          </a:p>
          <a:p>
            <a:pPr lvl="2"/>
            <a:r>
              <a:rPr lang="en-AU"/>
              <a:t>The display is cleared (</a:t>
            </a:r>
            <a:r>
              <a:rPr lang="en-AU" err="1">
                <a:latin typeface="Consolas" panose="020B0609020204030204" pitchFamily="49" charset="0"/>
              </a:rPr>
              <a:t>display.clear</a:t>
            </a:r>
            <a:r>
              <a:rPr lang="en-AU">
                <a:latin typeface="Consolas" panose="020B0609020204030204" pitchFamily="49" charset="0"/>
              </a:rPr>
              <a:t>()</a:t>
            </a:r>
            <a:r>
              <a:rPr lang="en-AU"/>
              <a:t>)</a:t>
            </a:r>
          </a:p>
          <a:p>
            <a:pPr lvl="1"/>
            <a:r>
              <a:rPr lang="en-AU"/>
              <a:t>The program goes back to the top of the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87BB7-8A9B-410C-BC99-7679E923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344262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CFB0-DC16-4884-B660-7C9246C7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Now, time for you to have a go at Grok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8256-7249-4A34-8129-298004DF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will all have our own </a:t>
            </a:r>
            <a:r>
              <a:rPr lang="en-AU" dirty="0" err="1"/>
              <a:t>micro:bits</a:t>
            </a:r>
            <a:r>
              <a:rPr lang="en-AU" dirty="0"/>
              <a:t> next week.</a:t>
            </a:r>
          </a:p>
          <a:p>
            <a:r>
              <a:rPr lang="en-AU" dirty="0"/>
              <a:t>Until then, working on Grok means that we can get to the fun stuff straight away with the </a:t>
            </a:r>
            <a:r>
              <a:rPr lang="en-AU" dirty="0" err="1"/>
              <a:t>micro:bits</a:t>
            </a:r>
            <a:endParaRPr lang="en-AU" dirty="0"/>
          </a:p>
          <a:p>
            <a:endParaRPr lang="en-AU" dirty="0"/>
          </a:p>
          <a:p>
            <a:r>
              <a:rPr lang="en-AU" dirty="0">
                <a:hlinkClick r:id="rId2"/>
              </a:rPr>
              <a:t>https://groklearning.com/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910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79A-F0FC-4D46-8618-4AF2AD1E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0784-737B-494D-A828-78A67258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How to write scripts using Python</a:t>
            </a:r>
          </a:p>
          <a:p>
            <a:r>
              <a:rPr lang="en-AU"/>
              <a:t>How to program a </a:t>
            </a:r>
            <a:r>
              <a:rPr lang="en-AU" err="1"/>
              <a:t>micro:bit</a:t>
            </a:r>
            <a:endParaRPr lang="en-AU"/>
          </a:p>
          <a:p>
            <a:r>
              <a:rPr lang="en-AU"/>
              <a:t>How to communicate between </a:t>
            </a:r>
            <a:r>
              <a:rPr lang="en-AU" err="1"/>
              <a:t>micro:bit</a:t>
            </a:r>
            <a:r>
              <a:rPr lang="en-AU"/>
              <a:t>(s)</a:t>
            </a:r>
          </a:p>
          <a:p>
            <a:endParaRPr lang="en-AU"/>
          </a:p>
          <a:p>
            <a:r>
              <a:rPr lang="en-AU"/>
              <a:t>If anyone wants to learn how to do something we are not</a:t>
            </a:r>
            <a:br>
              <a:rPr lang="en-AU"/>
            </a:br>
            <a:r>
              <a:rPr lang="en-AU"/>
              <a:t>covering, let us know!</a:t>
            </a:r>
            <a:br>
              <a:rPr lang="en-AU"/>
            </a:br>
            <a:r>
              <a:rPr lang="en-AU"/>
              <a:t>We can either help you out with it, or may</a:t>
            </a:r>
            <a:br>
              <a:rPr lang="en-AU"/>
            </a:br>
            <a:r>
              <a:rPr lang="en-AU"/>
              <a:t>decide to teach everyone if we think it’s a</a:t>
            </a:r>
            <a:br>
              <a:rPr lang="en-AU"/>
            </a:br>
            <a:r>
              <a:rPr lang="en-AU"/>
              <a:t>great idea.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8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37EE-21BB-445E-AB05-0312BD16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Things we want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6DE9-E6BD-4EFF-BF43-5AD3DB20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/>
              <a:t>We’d love it if you talked to one another and helped each other out with this stuff</a:t>
            </a:r>
          </a:p>
          <a:p>
            <a:pPr lvl="1"/>
            <a:r>
              <a:rPr lang="en-AU"/>
              <a:t>Communicating about programming is a difficult but important skill!</a:t>
            </a:r>
          </a:p>
          <a:p>
            <a:r>
              <a:rPr lang="en-AU"/>
              <a:t>We want you to tell us if you think we’re doing something wrong!</a:t>
            </a:r>
          </a:p>
          <a:p>
            <a:pPr lvl="1"/>
            <a:r>
              <a:rPr lang="en-AU"/>
              <a:t>We can’t get better if we don’t know what we need to get better at</a:t>
            </a:r>
          </a:p>
          <a:p>
            <a:r>
              <a:rPr lang="en-AU"/>
              <a:t>We don’t want you to feel like any question is a stupid question.</a:t>
            </a:r>
          </a:p>
          <a:p>
            <a:pPr lvl="1"/>
            <a:r>
              <a:rPr lang="en-AU"/>
              <a:t>If you’ve got a question, chances are other people do too, so asking it will help us see where we’ve not been as clear as we could</a:t>
            </a:r>
          </a:p>
          <a:p>
            <a:pPr lvl="1"/>
            <a:r>
              <a:rPr lang="en-AU"/>
              <a:t>If you don’t want to ask us a question in front of the class, you can always ask us individually</a:t>
            </a:r>
          </a:p>
          <a:p>
            <a:r>
              <a:rPr lang="en-AU"/>
              <a:t>We don’t mind if you talk, but if we’re trying to talk to the whole class, it would be fantastic if people could be quiet</a:t>
            </a:r>
          </a:p>
        </p:txBody>
      </p:sp>
    </p:spTree>
    <p:extLst>
      <p:ext uri="{BB962C8B-B14F-4D97-AF65-F5344CB8AC3E}">
        <p14:creationId xmlns:p14="http://schemas.microsoft.com/office/powerpoint/2010/main" val="172725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91AF-6B48-427B-BCE9-4B7B4C94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Starting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A536-EE07-40F4-9B9E-29725660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If you’ve programmed before, and you’re feeling confident, please go to grok learning, and begin the “BBC </a:t>
            </a:r>
            <a:r>
              <a:rPr lang="en-AU" err="1"/>
              <a:t>micro:bit</a:t>
            </a:r>
            <a:r>
              <a:rPr lang="en-AU"/>
              <a:t> Crash Course” module.</a:t>
            </a:r>
          </a:p>
          <a:p>
            <a:r>
              <a:rPr lang="en-AU"/>
              <a:t>The rest of us will talk a bit about how programming works</a:t>
            </a:r>
          </a:p>
        </p:txBody>
      </p:sp>
    </p:spTree>
    <p:extLst>
      <p:ext uri="{BB962C8B-B14F-4D97-AF65-F5344CB8AC3E}">
        <p14:creationId xmlns:p14="http://schemas.microsoft.com/office/powerpoint/2010/main" val="22954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6E31-6CD5-4F8D-AD43-A40C86A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03D4-1FBD-45AA-96B2-4DFBC8DA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microbit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endParaRPr lang="en-AU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button_a.is_pressed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display.show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Image.ARROW_W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sleep(1000)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display.clear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sleep(500)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AU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button_b.is_pressed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display.show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Image.ARROW_E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sleep(1000)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display.clear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sleep(500)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AU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display.clear</a:t>
            </a:r>
            <a:r>
              <a:rPr lang="en-AU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AU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2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E951-E477-4895-9E22-4400794E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Looking at some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F59C3-6895-4153-8C19-B672B12A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3442622" cy="388077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366DBD6-D328-48EA-A548-1733E36F4763}"/>
              </a:ext>
            </a:extLst>
          </p:cNvPr>
          <p:cNvGrpSpPr/>
          <p:nvPr/>
        </p:nvGrpSpPr>
        <p:grpSpPr>
          <a:xfrm>
            <a:off x="677334" y="2105182"/>
            <a:ext cx="6600276" cy="369332"/>
            <a:chOff x="677334" y="2105182"/>
            <a:chExt cx="6600276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2091C9-4F82-486B-A2A4-9C9A987399CE}"/>
                </a:ext>
              </a:extLst>
            </p:cNvPr>
            <p:cNvSpPr/>
            <p:nvPr/>
          </p:nvSpPr>
          <p:spPr>
            <a:xfrm>
              <a:off x="677334" y="2160588"/>
              <a:ext cx="2494129" cy="2585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44581F-A4A2-4D0A-B97D-014B9BAA367A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3171463" y="2289848"/>
              <a:ext cx="12957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D15FDC-4B4E-4745-A830-6CC66ACAF038}"/>
                </a:ext>
              </a:extLst>
            </p:cNvPr>
            <p:cNvSpPr txBox="1"/>
            <p:nvPr/>
          </p:nvSpPr>
          <p:spPr>
            <a:xfrm>
              <a:off x="4467225" y="2105182"/>
              <a:ext cx="2810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Module import statement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054E3-EE4C-4523-8098-195B8F74E719}"/>
              </a:ext>
            </a:extLst>
          </p:cNvPr>
          <p:cNvGrpSpPr/>
          <p:nvPr/>
        </p:nvGrpSpPr>
        <p:grpSpPr>
          <a:xfrm>
            <a:off x="677334" y="2590867"/>
            <a:ext cx="6600276" cy="369332"/>
            <a:chOff x="677334" y="2590867"/>
            <a:chExt cx="6600276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4B5AA9-6E3E-40E8-B4C3-C93ABB174A34}"/>
                </a:ext>
              </a:extLst>
            </p:cNvPr>
            <p:cNvSpPr/>
            <p:nvPr/>
          </p:nvSpPr>
          <p:spPr>
            <a:xfrm>
              <a:off x="677334" y="2662272"/>
              <a:ext cx="1256241" cy="2585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23A43F-39AF-45C7-9484-CA2F81D46627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 flipV="1">
              <a:off x="1933575" y="2775533"/>
              <a:ext cx="2533650" cy="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8B7765-8A15-45A3-BC99-B096AEE3D11E}"/>
                </a:ext>
              </a:extLst>
            </p:cNvPr>
            <p:cNvSpPr txBox="1"/>
            <p:nvPr/>
          </p:nvSpPr>
          <p:spPr>
            <a:xfrm>
              <a:off x="4467225" y="2590867"/>
              <a:ext cx="2810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/>
                <a:t>Loop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64440B-3D56-41EA-8B37-D80646B1E32E}"/>
              </a:ext>
            </a:extLst>
          </p:cNvPr>
          <p:cNvGrpSpPr/>
          <p:nvPr/>
        </p:nvGrpSpPr>
        <p:grpSpPr>
          <a:xfrm>
            <a:off x="-11316" y="1286671"/>
            <a:ext cx="1377300" cy="1877285"/>
            <a:chOff x="-11316" y="1286671"/>
            <a:chExt cx="1377300" cy="187728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D20C51-9FFF-45B6-9980-F8190379785B}"/>
                </a:ext>
              </a:extLst>
            </p:cNvPr>
            <p:cNvSpPr/>
            <p:nvPr/>
          </p:nvSpPr>
          <p:spPr>
            <a:xfrm>
              <a:off x="677334" y="2960199"/>
              <a:ext cx="214706" cy="203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F832C5A-07FF-4705-B918-F92C8EB9AD36}"/>
                </a:ext>
              </a:extLst>
            </p:cNvPr>
            <p:cNvCxnSpPr>
              <a:cxnSpLocks/>
              <a:stCxn id="18" idx="1"/>
              <a:endCxn id="23" idx="2"/>
            </p:cNvCxnSpPr>
            <p:nvPr/>
          </p:nvCxnSpPr>
          <p:spPr>
            <a:xfrm rot="10800000">
              <a:off x="677334" y="1656004"/>
              <a:ext cx="12700" cy="1406075"/>
            </a:xfrm>
            <a:prstGeom prst="bentConnector4">
              <a:avLst>
                <a:gd name="adj1" fmla="val 2325000"/>
                <a:gd name="adj2" fmla="val 807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0A35BE-AB7D-4CB0-A164-3367403AF74E}"/>
                </a:ext>
              </a:extLst>
            </p:cNvPr>
            <p:cNvSpPr txBox="1"/>
            <p:nvPr/>
          </p:nvSpPr>
          <p:spPr>
            <a:xfrm>
              <a:off x="-11316" y="1286671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Indentation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3C6E2C-E97C-4BE1-B2C9-F01EC542A8AA}"/>
              </a:ext>
            </a:extLst>
          </p:cNvPr>
          <p:cNvGrpSpPr/>
          <p:nvPr/>
        </p:nvGrpSpPr>
        <p:grpSpPr>
          <a:xfrm>
            <a:off x="895350" y="2877411"/>
            <a:ext cx="5393595" cy="369332"/>
            <a:chOff x="895350" y="2877411"/>
            <a:chExt cx="5393595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975DF5-18C8-4FF8-A3D0-36A8E8BE02B9}"/>
                </a:ext>
              </a:extLst>
            </p:cNvPr>
            <p:cNvSpPr/>
            <p:nvPr/>
          </p:nvSpPr>
          <p:spPr>
            <a:xfrm>
              <a:off x="895350" y="2960199"/>
              <a:ext cx="2771775" cy="203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C553FC-F5DE-4CAB-B29E-A32926ADCE86}"/>
                </a:ext>
              </a:extLst>
            </p:cNvPr>
            <p:cNvCxnSpPr>
              <a:cxnSpLocks/>
              <a:stCxn id="17" idx="3"/>
              <a:endCxn id="30" idx="1"/>
            </p:cNvCxnSpPr>
            <p:nvPr/>
          </p:nvCxnSpPr>
          <p:spPr>
            <a:xfrm flipV="1">
              <a:off x="3667125" y="3062077"/>
              <a:ext cx="158115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86463E-1208-4754-AAA2-E60BC1C0C6F1}"/>
                </a:ext>
              </a:extLst>
            </p:cNvPr>
            <p:cNvSpPr txBox="1"/>
            <p:nvPr/>
          </p:nvSpPr>
          <p:spPr>
            <a:xfrm>
              <a:off x="5248275" y="287741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Decision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CB5D48-2609-4DE3-B58B-8A553DE69CD3}"/>
              </a:ext>
            </a:extLst>
          </p:cNvPr>
          <p:cNvGrpSpPr/>
          <p:nvPr/>
        </p:nvGrpSpPr>
        <p:grpSpPr>
          <a:xfrm>
            <a:off x="1122546" y="3121352"/>
            <a:ext cx="5616412" cy="369332"/>
            <a:chOff x="895350" y="2877411"/>
            <a:chExt cx="5616412" cy="3693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4C539D-3087-4381-BD9A-D7DCB8E134BD}"/>
                </a:ext>
              </a:extLst>
            </p:cNvPr>
            <p:cNvSpPr/>
            <p:nvPr/>
          </p:nvSpPr>
          <p:spPr>
            <a:xfrm>
              <a:off x="895350" y="2960200"/>
              <a:ext cx="2997410" cy="202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771145-FFAC-4E09-AD55-60061AE2FFA3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3892760" y="3061368"/>
              <a:ext cx="1355515" cy="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08BAE7-3856-4153-8379-2C6E7C3DF056}"/>
                </a:ext>
              </a:extLst>
            </p:cNvPr>
            <p:cNvSpPr txBox="1"/>
            <p:nvPr/>
          </p:nvSpPr>
          <p:spPr>
            <a:xfrm>
              <a:off x="5248275" y="2877411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11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4852-100F-4412-8F41-F886F55A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microbit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0556-48D7-4AF8-8612-170C44EE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This is a Module import statement</a:t>
            </a:r>
          </a:p>
          <a:p>
            <a:r>
              <a:rPr lang="en-AU"/>
              <a:t>It allows us to use specific things that aren’t built into Python itself</a:t>
            </a:r>
          </a:p>
          <a:p>
            <a:endParaRPr lang="en-AU"/>
          </a:p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module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parts</a:t>
            </a:r>
            <a:endParaRPr lang="en-AU">
              <a:latin typeface="Consolas" panose="020B0609020204030204" pitchFamily="49" charset="0"/>
            </a:endParaRPr>
          </a:p>
          <a:p>
            <a:endParaRPr lang="en-AU"/>
          </a:p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AU">
                <a:solidFill>
                  <a:schemeClr val="tx1"/>
                </a:solidFill>
              </a:rPr>
              <a:t>is always needed.</a:t>
            </a:r>
          </a:p>
          <a:p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module</a:t>
            </a:r>
            <a:r>
              <a:rPr lang="en-AU">
                <a:solidFill>
                  <a:schemeClr val="tx1"/>
                </a:solidFill>
              </a:rPr>
              <a:t> is the name of the module we need to import. In this case, </a:t>
            </a:r>
            <a:r>
              <a:rPr lang="en-AU" err="1">
                <a:solidFill>
                  <a:schemeClr val="tx1"/>
                </a:solidFill>
              </a:rPr>
              <a:t>microbit</a:t>
            </a:r>
            <a:r>
              <a:rPr lang="en-AU">
                <a:solidFill>
                  <a:schemeClr val="tx1"/>
                </a:solidFill>
              </a:rPr>
              <a:t>.</a:t>
            </a:r>
          </a:p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AU">
                <a:solidFill>
                  <a:schemeClr val="tx1"/>
                </a:solidFill>
              </a:rPr>
              <a:t> is always needed as well.</a:t>
            </a:r>
          </a:p>
          <a:p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parts</a:t>
            </a:r>
            <a:r>
              <a:rPr lang="en-AU">
                <a:solidFill>
                  <a:schemeClr val="tx1"/>
                </a:solidFill>
              </a:rPr>
              <a:t> is the names of the parts of the module we want.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AU">
                <a:solidFill>
                  <a:schemeClr val="tx1"/>
                </a:solidFill>
              </a:rPr>
              <a:t> just means “all” in this case.</a:t>
            </a:r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4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293A-D798-4304-9DAB-C8D33F27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 True</a:t>
            </a:r>
            <a:r>
              <a:rPr lang="en-AU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8AD9-D96E-45F7-A5EE-43507F6C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This is a loop; a while loop specifically. We will talk about other loops later.</a:t>
            </a:r>
          </a:p>
          <a:p>
            <a:r>
              <a:rPr lang="en-AU"/>
              <a:t>It allows us to do something more than once, without having to write the code more than once</a:t>
            </a:r>
          </a:p>
          <a:p>
            <a:endParaRPr lang="en-AU"/>
          </a:p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AU">
                <a:latin typeface="Consolas" panose="020B0609020204030204" pitchFamily="49" charset="0"/>
              </a:rPr>
              <a:t>:</a:t>
            </a:r>
          </a:p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AU"/>
              <a:t>tells Python that we want a while loop.</a:t>
            </a:r>
          </a:p>
          <a:p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condition </a:t>
            </a:r>
            <a:r>
              <a:rPr lang="en-AU"/>
              <a:t>this is the condition that defines whether the loop should continue. In the code, we used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 </a:t>
            </a:r>
            <a:r>
              <a:rPr lang="en-AU"/>
              <a:t>but we could have used:</a:t>
            </a:r>
            <a:br>
              <a:rPr lang="en-AU"/>
            </a:b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(4 &lt; 5)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(3 &gt; 2) </a:t>
            </a:r>
            <a:r>
              <a:rPr lang="en-AU"/>
              <a:t>because 4 is less than (&lt;) 5, AND 3 is greater than (&gt;) 2, so the condition is </a:t>
            </a:r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AU"/>
              <a:t>.</a:t>
            </a:r>
          </a:p>
          <a:p>
            <a:r>
              <a:rPr lang="en-AU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AU"/>
              <a:t>tells python that we have finished writing our statement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93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D206-FB3B-4BC2-81DE-DA5AF13A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0054-7A73-4AE4-9132-DEF9EB5A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AU">
                <a:latin typeface="Consolas" panose="020B0609020204030204" pitchFamily="49" charset="0"/>
              </a:rPr>
              <a:t>: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    </a:t>
            </a:r>
            <a:r>
              <a:rPr lang="en-AU" err="1">
                <a:latin typeface="Consolas" panose="020B0609020204030204" pitchFamily="49" charset="0"/>
              </a:rPr>
              <a:t>do_something</a:t>
            </a:r>
            <a:r>
              <a:rPr lang="en-AU">
                <a:latin typeface="Consolas" panose="020B0609020204030204" pitchFamily="49" charset="0"/>
              </a:rPr>
              <a:t>()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    </a:t>
            </a:r>
            <a:r>
              <a:rPr lang="en-AU" err="1">
                <a:latin typeface="Consolas" panose="020B0609020204030204" pitchFamily="49" charset="0"/>
              </a:rPr>
              <a:t>do_something_else</a:t>
            </a:r>
            <a:r>
              <a:rPr lang="en-AU">
                <a:latin typeface="Consolas" panose="020B0609020204030204" pitchFamily="49" charset="0"/>
              </a:rPr>
              <a:t>()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    z = z + 1</a:t>
            </a:r>
          </a:p>
          <a:p>
            <a:r>
              <a:rPr lang="en-AU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AU">
                <a:latin typeface="Consolas" panose="020B0609020204030204" pitchFamily="49" charset="0"/>
              </a:rPr>
              <a:t> </a:t>
            </a:r>
            <a:r>
              <a:rPr lang="en-AU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AU">
                <a:latin typeface="Consolas" panose="020B0609020204030204" pitchFamily="49" charset="0"/>
              </a:rPr>
              <a:t>: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    </a:t>
            </a:r>
            <a:r>
              <a:rPr lang="en-AU" err="1">
                <a:latin typeface="Consolas" panose="020B0609020204030204" pitchFamily="49" charset="0"/>
              </a:rPr>
              <a:t>do_something</a:t>
            </a:r>
            <a:r>
              <a:rPr lang="en-AU">
                <a:latin typeface="Consolas" panose="020B0609020204030204" pitchFamily="49" charset="0"/>
              </a:rPr>
              <a:t>()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 err="1">
                <a:latin typeface="Consolas" panose="020B0609020204030204" pitchFamily="49" charset="0"/>
              </a:rPr>
              <a:t>do_something_else</a:t>
            </a:r>
            <a:r>
              <a:rPr lang="en-AU">
                <a:latin typeface="Consolas" panose="020B0609020204030204" pitchFamily="49" charset="0"/>
              </a:rPr>
              <a:t>()</a:t>
            </a:r>
            <a:br>
              <a:rPr lang="en-AU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z = z + 1</a:t>
            </a:r>
          </a:p>
          <a:p>
            <a:r>
              <a:rPr lang="en-AU"/>
              <a:t>These two pieces of code are very different. What do you think the difference is?</a:t>
            </a:r>
          </a:p>
        </p:txBody>
      </p:sp>
    </p:spTree>
    <p:extLst>
      <p:ext uri="{BB962C8B-B14F-4D97-AF65-F5344CB8AC3E}">
        <p14:creationId xmlns:p14="http://schemas.microsoft.com/office/powerpoint/2010/main" val="3930370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695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Segoe UI</vt:lpstr>
      <vt:lpstr>Trebuchet MS</vt:lpstr>
      <vt:lpstr>Wingdings 3</vt:lpstr>
      <vt:lpstr>Facet</vt:lpstr>
      <vt:lpstr>Introduction to Python</vt:lpstr>
      <vt:lpstr>What you’ll learn</vt:lpstr>
      <vt:lpstr>Things we want from you</vt:lpstr>
      <vt:lpstr>Starting with Python</vt:lpstr>
      <vt:lpstr>Demonstration</vt:lpstr>
      <vt:lpstr>Looking at some code</vt:lpstr>
      <vt:lpstr>from microbit import *</vt:lpstr>
      <vt:lpstr>while True:</vt:lpstr>
      <vt:lpstr>Indentation</vt:lpstr>
      <vt:lpstr>if button_a.is_pressed():</vt:lpstr>
      <vt:lpstr>More on if</vt:lpstr>
      <vt:lpstr>display.show(Image.ARROW_W)</vt:lpstr>
      <vt:lpstr>Talking about that code from before</vt:lpstr>
      <vt:lpstr>Now, time for you to have a go at Grok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7 Code Cadets 2019</dc:title>
  <dc:creator>Joseph Fergusson</dc:creator>
  <cp:lastModifiedBy>Joseph Fergusson</cp:lastModifiedBy>
  <cp:revision>1</cp:revision>
  <dcterms:created xsi:type="dcterms:W3CDTF">2019-03-12T09:59:18Z</dcterms:created>
  <dcterms:modified xsi:type="dcterms:W3CDTF">2019-03-19T02:49:02Z</dcterms:modified>
</cp:coreProperties>
</file>