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34" y="-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7319-7520-4779-9D6F-78B670D00C18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07DE-6525-4EE9-B512-3312B326E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9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7319-7520-4779-9D6F-78B670D00C18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07DE-6525-4EE9-B512-3312B326E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85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7319-7520-4779-9D6F-78B670D00C18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07DE-6525-4EE9-B512-3312B326E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9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7319-7520-4779-9D6F-78B670D00C18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07DE-6525-4EE9-B512-3312B326E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2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7319-7520-4779-9D6F-78B670D00C18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07DE-6525-4EE9-B512-3312B326E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71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7319-7520-4779-9D6F-78B670D00C18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07DE-6525-4EE9-B512-3312B326E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8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7319-7520-4779-9D6F-78B670D00C18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07DE-6525-4EE9-B512-3312B326E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47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7319-7520-4779-9D6F-78B670D00C18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07DE-6525-4EE9-B512-3312B326E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5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7319-7520-4779-9D6F-78B670D00C18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07DE-6525-4EE9-B512-3312B326E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89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7319-7520-4779-9D6F-78B670D00C18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07DE-6525-4EE9-B512-3312B326E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7319-7520-4779-9D6F-78B670D00C18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07DE-6525-4EE9-B512-3312B326E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1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87319-7520-4779-9D6F-78B670D00C18}" type="datetimeFigureOut">
              <a:rPr lang="en-GB" smtClean="0"/>
              <a:t>08/01/2019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C07DE-6525-4EE9-B512-3312B326EF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7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Computer Systems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Name: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7566" y="332656"/>
            <a:ext cx="7315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There are also hardware devices INSIDE the computer. </a:t>
            </a:r>
            <a:endParaRPr lang="en-GB" dirty="0">
              <a:solidFill>
                <a:schemeClr val="accent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51915"/>
              </p:ext>
            </p:extLst>
          </p:nvPr>
        </p:nvGraphicFramePr>
        <p:xfrm>
          <a:off x="402068" y="1052738"/>
          <a:ext cx="6048672" cy="519264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48272"/>
                <a:gridCol w="3600400"/>
              </a:tblGrid>
              <a:tr h="401812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Internal Hardware</a:t>
                      </a:r>
                      <a:endParaRPr lang="en-GB" sz="20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What</a:t>
                      </a:r>
                      <a:r>
                        <a:rPr lang="en-US" sz="2000" b="0" baseline="0" dirty="0" smtClean="0"/>
                        <a:t> is it for</a:t>
                      </a:r>
                      <a:endParaRPr lang="en-GB" sz="2000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Hard Disk</a:t>
                      </a:r>
                      <a:endParaRPr lang="en-GB" sz="2000" dirty="0" smtClean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CPU</a:t>
                      </a:r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898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Fan</a:t>
                      </a:r>
                      <a:endParaRPr lang="en-US" sz="2000" dirty="0" smtClean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Motherboard</a:t>
                      </a:r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solidFill>
                            <a:schemeClr val="bg1"/>
                          </a:solidFill>
                        </a:rPr>
                        <a:t>Sound card</a:t>
                      </a:r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580250" y="2687269"/>
            <a:ext cx="228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GB" sz="2000" dirty="0">
                <a:solidFill>
                  <a:srgbClr val="000000"/>
                </a:solidFill>
              </a:rPr>
              <a:t>generates and captures sounds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80250" y="4233201"/>
            <a:ext cx="228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GB" sz="2000" dirty="0">
                <a:solidFill>
                  <a:srgbClr val="000000"/>
                </a:solidFill>
              </a:rPr>
              <a:t>the main printed circuit board in a computer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80250" y="1777004"/>
            <a:ext cx="228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GB" sz="2000" dirty="0">
                <a:solidFill>
                  <a:srgbClr val="000000"/>
                </a:solidFill>
              </a:rPr>
              <a:t>Keeps the CPU cool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80250" y="5441003"/>
            <a:ext cx="3336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</a:rPr>
              <a:t>the ‘brains’ of the computer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80250" y="3640803"/>
            <a:ext cx="3849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</a:rPr>
              <a:t>to store all applications and files</a:t>
            </a:r>
          </a:p>
        </p:txBody>
      </p:sp>
    </p:spTree>
    <p:extLst>
      <p:ext uri="{BB962C8B-B14F-4D97-AF65-F5344CB8AC3E}">
        <p14:creationId xmlns:p14="http://schemas.microsoft.com/office/powerpoint/2010/main" val="21501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7566" y="332656"/>
            <a:ext cx="7315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Find pictures of the following internal hardware;</a:t>
            </a:r>
            <a:endParaRPr lang="en-GB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24822"/>
              </p:ext>
            </p:extLst>
          </p:nvPr>
        </p:nvGraphicFramePr>
        <p:xfrm>
          <a:off x="6300192" y="1124744"/>
          <a:ext cx="2448272" cy="508577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448272"/>
              </a:tblGrid>
              <a:tr h="101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rgbClr val="000000"/>
                          </a:solidFill>
                        </a:rPr>
                        <a:t>Hard Disk</a:t>
                      </a:r>
                      <a:endParaRPr lang="en-GB" sz="2000" b="1" dirty="0" smtClean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2000" b="1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rgbClr val="000000"/>
                          </a:solidFill>
                        </a:rPr>
                        <a:t>CPU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0898">
                <a:tc>
                  <a:txBody>
                    <a:bodyPr/>
                    <a:lstStyle/>
                    <a:p>
                      <a:r>
                        <a:rPr lang="en-GB" sz="2000" b="1" dirty="0" smtClean="0">
                          <a:solidFill>
                            <a:srgbClr val="000000"/>
                          </a:solidFill>
                        </a:rPr>
                        <a:t>Fan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US" sz="2000" b="1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endParaRPr lang="en-GB" sz="2000" b="1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rgbClr val="000000"/>
                          </a:solidFill>
                        </a:rPr>
                        <a:t>Motherboard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199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>
                          <a:solidFill>
                            <a:srgbClr val="000000"/>
                          </a:solidFill>
                        </a:rPr>
                        <a:t>Sound card</a:t>
                      </a:r>
                      <a:endParaRPr lang="en-GB" sz="2000" b="1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7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3568" y="188640"/>
            <a:ext cx="785128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accent1"/>
                </a:solidFill>
              </a:rPr>
              <a:t>What software are you using right now? </a:t>
            </a:r>
            <a:r>
              <a:rPr lang="en-GB" sz="1600" dirty="0" smtClean="0">
                <a:solidFill>
                  <a:srgbClr val="000000"/>
                </a:solidFill>
              </a:rPr>
              <a:t>__________________________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Name some of the software that Microsoft have created;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a)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b)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c)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d)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e)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Name some of the software that Adobe have created;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a)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b)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c)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Name some of the software that Serif have created;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a)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b)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c)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d)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e)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Name the software you use to look at websites;</a:t>
            </a:r>
          </a:p>
          <a:p>
            <a:r>
              <a:rPr lang="en-US" sz="1600" dirty="0" smtClean="0">
                <a:solidFill>
                  <a:srgbClr val="000000"/>
                </a:solidFill>
              </a:rPr>
              <a:t>a)</a:t>
            </a:r>
          </a:p>
          <a:p>
            <a:endParaRPr lang="en-US" sz="16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6112" y="33265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 computer system is an electronic device that can follow instructions</a:t>
            </a:r>
          </a:p>
          <a:p>
            <a:pPr lvl="0"/>
            <a:endParaRPr lang="en-US" dirty="0" smtClean="0">
              <a:solidFill>
                <a:schemeClr val="accent1"/>
              </a:solidFill>
            </a:endParaRPr>
          </a:p>
          <a:p>
            <a:pPr lvl="0"/>
            <a:r>
              <a:rPr lang="en-US" dirty="0" smtClean="0">
                <a:solidFill>
                  <a:schemeClr val="accent1"/>
                </a:solidFill>
              </a:rPr>
              <a:t>List </a:t>
            </a:r>
            <a:r>
              <a:rPr lang="en-US" dirty="0">
                <a:solidFill>
                  <a:schemeClr val="accent1"/>
                </a:solidFill>
              </a:rPr>
              <a:t>as many computer systems as you can think of</a:t>
            </a:r>
            <a:r>
              <a:rPr lang="en-US" dirty="0" smtClean="0">
                <a:solidFill>
                  <a:schemeClr val="accent1"/>
                </a:solidFill>
              </a:rPr>
              <a:t>;</a:t>
            </a:r>
          </a:p>
          <a:p>
            <a:pPr lvl="0"/>
            <a:endParaRPr lang="en-US" dirty="0">
              <a:solidFill>
                <a:schemeClr val="accent1"/>
              </a:solidFill>
            </a:endParaRPr>
          </a:p>
          <a:p>
            <a:pPr lvl="0"/>
            <a:endParaRPr lang="en-US" dirty="0" smtClean="0">
              <a:solidFill>
                <a:schemeClr val="accent1"/>
              </a:solidFill>
            </a:endParaRPr>
          </a:p>
          <a:p>
            <a:pPr lvl="0"/>
            <a:endParaRPr lang="en-US" dirty="0" smtClean="0">
              <a:solidFill>
                <a:schemeClr val="accent1"/>
              </a:solidFill>
            </a:endParaRPr>
          </a:p>
          <a:p>
            <a:pPr lvl="0"/>
            <a:endParaRPr lang="en-US" dirty="0">
              <a:solidFill>
                <a:schemeClr val="accent1"/>
              </a:solidFill>
            </a:endParaRPr>
          </a:p>
          <a:p>
            <a:pPr lvl="0"/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6112" y="33265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Arrange these shapes to show how a computer system </a:t>
            </a:r>
            <a:r>
              <a:rPr lang="en-US" dirty="0" smtClean="0">
                <a:solidFill>
                  <a:schemeClr val="accent1"/>
                </a:solidFill>
              </a:rPr>
              <a:t>works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329931" y="1124744"/>
            <a:ext cx="1295400" cy="7620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accent1"/>
                </a:solidFill>
              </a:rPr>
              <a:t>pnIut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329931" y="2828059"/>
            <a:ext cx="1295400" cy="7620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1"/>
                </a:solidFill>
              </a:rPr>
              <a:t>s</a:t>
            </a:r>
            <a:r>
              <a:rPr lang="en-GB" dirty="0" err="1" smtClean="0">
                <a:solidFill>
                  <a:schemeClr val="accent1"/>
                </a:solidFill>
              </a:rPr>
              <a:t>ePrsco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329931" y="4580659"/>
            <a:ext cx="1295400" cy="7620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accent1"/>
                </a:solidFill>
              </a:rPr>
              <a:t>tuOtpu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329931" y="1993322"/>
            <a:ext cx="1295400" cy="7620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accent1"/>
                </a:solidFill>
              </a:rPr>
              <a:t>aPomrrg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Rounded Rectangle 7">
            <a:hlinkClick r:id="rId3" action="ppaction://hlinksldjump"/>
          </p:cNvPr>
          <p:cNvSpPr/>
          <p:nvPr/>
        </p:nvSpPr>
        <p:spPr>
          <a:xfrm>
            <a:off x="329931" y="3706091"/>
            <a:ext cx="1295400" cy="7620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accent1"/>
                </a:solidFill>
              </a:rPr>
              <a:t>eaotrSg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92562" y="1200944"/>
            <a:ext cx="602673" cy="3048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822391" y="1200944"/>
            <a:ext cx="602673" cy="3048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069171" y="1200944"/>
            <a:ext cx="602673" cy="3048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445781" y="1200944"/>
            <a:ext cx="602673" cy="3048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8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112" y="332656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Use the internet to find images of the following devices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576" y="1289926"/>
            <a:ext cx="95507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Monitor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699" y="1082617"/>
            <a:ext cx="155247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Digital Camera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1931" y="3696525"/>
            <a:ext cx="91185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Printers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63932" y="1546810"/>
            <a:ext cx="93615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Scanner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69409" y="3452159"/>
            <a:ext cx="83067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Mouse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0673" y="5157192"/>
            <a:ext cx="107196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Keyboard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55568" y="5668641"/>
            <a:ext cx="101643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Speakers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5126" y="1178999"/>
            <a:ext cx="104592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Projector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24087" y="5455807"/>
            <a:ext cx="147322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Video camera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9596" y="3616731"/>
            <a:ext cx="107196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Keyboard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96336" y="3657600"/>
            <a:ext cx="135697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Touchscreen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47745"/>
              </p:ext>
            </p:extLst>
          </p:nvPr>
        </p:nvGraphicFramePr>
        <p:xfrm>
          <a:off x="395536" y="1018371"/>
          <a:ext cx="6480719" cy="5068446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1207243"/>
                <a:gridCol w="2963061"/>
                <a:gridCol w="767387"/>
                <a:gridCol w="678933"/>
                <a:gridCol w="864095"/>
              </a:tblGrid>
              <a:tr h="4838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Device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Purpose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Input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Output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Both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Monitor</a:t>
                      </a:r>
                      <a:endParaRPr lang="en-GB" sz="14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9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Digital Camera</a:t>
                      </a:r>
                      <a:endParaRPr lang="en-GB" sz="14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Printers</a:t>
                      </a:r>
                      <a:endParaRPr lang="en-GB" sz="14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Scanner</a:t>
                      </a:r>
                      <a:endParaRPr lang="en-GB" sz="14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Motor </a:t>
                      </a:r>
                      <a:endParaRPr lang="en-GB" sz="14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Mouse</a:t>
                      </a:r>
                      <a:endParaRPr lang="en-GB" sz="14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Keyboard</a:t>
                      </a:r>
                      <a:endParaRPr lang="en-GB" sz="14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14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Speakers</a:t>
                      </a:r>
                      <a:endParaRPr lang="en-GB" sz="14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Projector</a:t>
                      </a:r>
                      <a:endParaRPr lang="en-GB" sz="14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9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Video camera</a:t>
                      </a:r>
                      <a:endParaRPr lang="en-GB" sz="14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55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Keyboard</a:t>
                      </a:r>
                      <a:endParaRPr lang="en-GB" sz="14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sym typeface="Wingdings"/>
                        </a:rPr>
                        <a:t>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96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Touchscreen</a:t>
                      </a:r>
                      <a:endParaRPr lang="en-GB" sz="14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14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1560" y="520606"/>
            <a:ext cx="77077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Complete the following table to show the purpose for each input/output device.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6112" y="33265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Q1. What input device lets you put a drawing onto a computer?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A1: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Q2. What </a:t>
            </a:r>
            <a:r>
              <a:rPr lang="en-US" dirty="0" smtClean="0">
                <a:solidFill>
                  <a:schemeClr val="accent1"/>
                </a:solidFill>
              </a:rPr>
              <a:t>out</a:t>
            </a:r>
            <a:r>
              <a:rPr lang="en-US" dirty="0" smtClean="0">
                <a:solidFill>
                  <a:schemeClr val="accent1"/>
                </a:solidFill>
              </a:rPr>
              <a:t>put </a:t>
            </a:r>
            <a:r>
              <a:rPr lang="en-US" dirty="0" smtClean="0">
                <a:solidFill>
                  <a:schemeClr val="accent1"/>
                </a:solidFill>
              </a:rPr>
              <a:t>device do you need to listen to music?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A2: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Q3. What input device do you need to record a song?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A3: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Q4. What output device lets the teacher show you slide show?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A4: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Q5. Name 2 Output devices that let us look at a picture: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6.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Q6. What can be used </a:t>
            </a:r>
            <a:r>
              <a:rPr lang="en-US" dirty="0" smtClean="0">
                <a:solidFill>
                  <a:schemeClr val="accent1"/>
                </a:solidFill>
              </a:rPr>
              <a:t>as </a:t>
            </a:r>
            <a:r>
              <a:rPr lang="en-US" dirty="0" smtClean="0">
                <a:solidFill>
                  <a:schemeClr val="accent1"/>
                </a:solidFill>
              </a:rPr>
              <a:t>an input AND output device?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A6.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Explain why:</a:t>
            </a:r>
          </a:p>
          <a:p>
            <a:pPr lvl="0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It is because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lvl="0"/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6112" y="332656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Process this data. Put it in alphabetical order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lvl="0"/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1289926"/>
            <a:ext cx="558166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Dog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0752" y="3277151"/>
            <a:ext cx="49353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Cat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4048" y="2618189"/>
            <a:ext cx="830677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Mouse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4717" y="4161254"/>
            <a:ext cx="793807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Rabbit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2945" y="2060848"/>
            <a:ext cx="981102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Hamster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43834" y="4756041"/>
            <a:ext cx="118654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Guinea Pig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20397" y="1500243"/>
            <a:ext cx="732123" cy="3921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dirty="0" smtClean="0">
                <a:solidFill>
                  <a:schemeClr val="tx2">
                    <a:lumMod val="10000"/>
                  </a:schemeClr>
                </a:solidFill>
                <a:effectLst/>
                <a:latin typeface="Calibri" pitchFamily="34" charset="0"/>
                <a:cs typeface="Calibri" pitchFamily="34" charset="0"/>
              </a:rPr>
              <a:t>Horse</a:t>
            </a:r>
            <a:endParaRPr lang="en-GB" dirty="0">
              <a:solidFill>
                <a:schemeClr val="tx2">
                  <a:lumMod val="10000"/>
                </a:schemeClr>
              </a:solidFill>
              <a:effectLst/>
              <a:latin typeface="Calibri" pitchFamily="34" charset="0"/>
              <a:ea typeface="Calibri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332656"/>
            <a:ext cx="46805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Process this data.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Search for all animals with the letter I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Search for animals with less than 5 letters</a:t>
            </a:r>
          </a:p>
          <a:p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lvl="0"/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Search for the most expensive animal</a:t>
            </a:r>
          </a:p>
          <a:p>
            <a:pPr lvl="0"/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Search for the lest expensive animal</a:t>
            </a:r>
          </a:p>
          <a:p>
            <a:pPr lvl="0"/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Search for any animal over |$250</a:t>
            </a:r>
          </a:p>
          <a:p>
            <a:pPr lvl="0"/>
            <a:endParaRPr lang="en-US" dirty="0" smtClean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endParaRPr lang="en-US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55603"/>
              </p:ext>
            </p:extLst>
          </p:nvPr>
        </p:nvGraphicFramePr>
        <p:xfrm>
          <a:off x="6012160" y="692696"/>
          <a:ext cx="2808312" cy="55016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512168"/>
                <a:gridCol w="1296144"/>
              </a:tblGrid>
              <a:tr h="326134">
                <a:tc>
                  <a:txBody>
                    <a:bodyPr/>
                    <a:lstStyle/>
                    <a:p>
                      <a:r>
                        <a:rPr lang="en-US" dirty="0" smtClean="0"/>
                        <a:t>Animal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GB" dirty="0"/>
                    </a:p>
                  </a:txBody>
                  <a:tcPr/>
                </a:tc>
              </a:tr>
              <a:tr h="656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Dog</a:t>
                      </a:r>
                    </a:p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$300</a:t>
                      </a:r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56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Hamster</a:t>
                      </a:r>
                    </a:p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$3</a:t>
                      </a:r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56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Mouse</a:t>
                      </a:r>
                    </a:p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$2</a:t>
                      </a:r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56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Cat</a:t>
                      </a:r>
                    </a:p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$25</a:t>
                      </a:r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165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Guinea Pig</a:t>
                      </a:r>
                    </a:p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$15</a:t>
                      </a:r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567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Rabbit</a:t>
                      </a:r>
                    </a:p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$35</a:t>
                      </a:r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6165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Horse</a:t>
                      </a:r>
                      <a:endParaRPr lang="en-GB" sz="2000" dirty="0" smtClean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$1000</a:t>
                      </a:r>
                      <a:endParaRPr lang="en-GB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9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8671" y="1124744"/>
            <a:ext cx="1277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Hardware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65247" y="1124744"/>
            <a:ext cx="638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</a:rPr>
              <a:t>is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7984" y="1124744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computer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1766" y="1124744"/>
            <a:ext cx="158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equipment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03916" y="1124744"/>
            <a:ext cx="638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you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315" y="1124744"/>
            <a:ext cx="638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can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96136" y="1124744"/>
            <a:ext cx="1001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touch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7566" y="332656"/>
            <a:ext cx="7315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Arrange this sentence to make sense;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963" y="2029748"/>
            <a:ext cx="73156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We have already learned about some EXTERNAL HARDWARE (computer devices we can touch OUTSIDE the computer)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Name some of them;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e)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470</Words>
  <Application>Microsoft Office PowerPoint</Application>
  <PresentationFormat>On-screen Show (4:3)</PresentationFormat>
  <Paragraphs>218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Computer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Rhodesway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Skellam</dc:creator>
  <cp:lastModifiedBy>williams.b</cp:lastModifiedBy>
  <cp:revision>25</cp:revision>
  <dcterms:created xsi:type="dcterms:W3CDTF">2013-05-03T12:33:02Z</dcterms:created>
  <dcterms:modified xsi:type="dcterms:W3CDTF">2019-01-08T11:48:06Z</dcterms:modified>
</cp:coreProperties>
</file>