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</p:sldMasterIdLst>
  <p:sldIdLst>
    <p:sldId id="304" r:id="rId3"/>
    <p:sldId id="269" r:id="rId4"/>
    <p:sldId id="270" r:id="rId5"/>
    <p:sldId id="294" r:id="rId6"/>
    <p:sldId id="297" r:id="rId7"/>
    <p:sldId id="300" r:id="rId8"/>
    <p:sldId id="303" r:id="rId9"/>
    <p:sldId id="302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FCFCCC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864" y="-58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99520-F4AB-4E69-B85E-64FEBA31175D}" type="datetimeFigureOut">
              <a:rPr lang="en-GB" smtClean="0"/>
              <a:t>04/12/2018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E3395-E981-4A29-9236-092C7D602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0687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99520-F4AB-4E69-B85E-64FEBA31175D}" type="datetimeFigureOut">
              <a:rPr lang="en-GB" smtClean="0"/>
              <a:t>04/12/2018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E3395-E981-4A29-9236-092C7D602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5691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99520-F4AB-4E69-B85E-64FEBA31175D}" type="datetimeFigureOut">
              <a:rPr lang="en-GB" smtClean="0"/>
              <a:t>04/12/2018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E3395-E981-4A29-9236-092C7D602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3230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6E199520-F4AB-4E69-B85E-64FEBA31175D}" type="datetimeFigureOut">
              <a:rPr lang="en-GB" smtClean="0">
                <a:solidFill>
                  <a:prstClr val="white"/>
                </a:solidFill>
              </a:rPr>
              <a:pPr/>
              <a:t>04/12/2018</a:t>
            </a:fld>
            <a:endParaRPr lang="en-GB">
              <a:solidFill>
                <a:prstClr val="white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GB">
              <a:solidFill>
                <a:prstClr val="white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A63E3395-E981-4A29-9236-092C7D602B8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09105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6E199520-F4AB-4E69-B85E-64FEBA31175D}" type="datetimeFigureOut">
              <a:rPr lang="en-GB" smtClean="0">
                <a:solidFill>
                  <a:prstClr val="white"/>
                </a:solidFill>
              </a:rPr>
              <a:pPr/>
              <a:t>04/12/2018</a:t>
            </a:fld>
            <a:endParaRPr lang="en-GB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GB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E3395-E981-4A29-9236-092C7D602B85}" type="slidenum">
              <a:rPr lang="en-GB" smtClean="0">
                <a:solidFill>
                  <a:prstClr val="white"/>
                </a:solidFill>
              </a:rPr>
              <a:pPr/>
              <a:t>‹#›</a:t>
            </a:fld>
            <a:endParaRPr lang="en-GB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5008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6E199520-F4AB-4E69-B85E-64FEBA31175D}" type="datetimeFigureOut">
              <a:rPr lang="en-GB" smtClean="0">
                <a:solidFill>
                  <a:prstClr val="white"/>
                </a:solidFill>
              </a:rPr>
              <a:pPr/>
              <a:t>04/12/2018</a:t>
            </a:fld>
            <a:endParaRPr lang="en-GB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GB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A63E3395-E981-4A29-9236-092C7D602B85}" type="slidenum">
              <a:rPr lang="en-GB" smtClean="0">
                <a:solidFill>
                  <a:prstClr val="white"/>
                </a:solidFill>
              </a:rPr>
              <a:pPr/>
              <a:t>‹#›</a:t>
            </a:fld>
            <a:endParaRPr lang="en-GB">
              <a:solidFill>
                <a:prstClr val="white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056486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6E199520-F4AB-4E69-B85E-64FEBA31175D}" type="datetimeFigureOut">
              <a:rPr lang="en-GB" smtClean="0">
                <a:solidFill>
                  <a:prstClr val="white"/>
                </a:solidFill>
              </a:rPr>
              <a:pPr/>
              <a:t>04/12/2018</a:t>
            </a:fld>
            <a:endParaRPr lang="en-GB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GB">
              <a:solidFill>
                <a:prstClr val="whit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A63E3395-E981-4A29-9236-092C7D602B85}" type="slidenum">
              <a:rPr lang="en-GB" smtClean="0">
                <a:solidFill>
                  <a:prstClr val="white"/>
                </a:solidFill>
              </a:rPr>
              <a:pPr/>
              <a:t>‹#›</a:t>
            </a:fld>
            <a:endParaRPr lang="en-GB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71105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6E199520-F4AB-4E69-B85E-64FEBA31175D}" type="datetimeFigureOut">
              <a:rPr lang="en-GB" smtClean="0">
                <a:solidFill>
                  <a:prstClr val="white"/>
                </a:solidFill>
              </a:rPr>
              <a:pPr/>
              <a:t>04/12/2018</a:t>
            </a:fld>
            <a:endParaRPr lang="en-GB">
              <a:solidFill>
                <a:prstClr val="white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GB">
              <a:solidFill>
                <a:prstClr val="white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A63E3395-E981-4A29-9236-092C7D602B85}" type="slidenum">
              <a:rPr lang="en-GB" smtClean="0">
                <a:solidFill>
                  <a:prstClr val="white"/>
                </a:solidFill>
              </a:rPr>
              <a:pPr/>
              <a:t>‹#›</a:t>
            </a:fld>
            <a:endParaRPr lang="en-GB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2425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99520-F4AB-4E69-B85E-64FEBA31175D}" type="datetimeFigureOut">
              <a:rPr lang="en-GB" smtClean="0">
                <a:solidFill>
                  <a:prstClr val="white"/>
                </a:solidFill>
              </a:rPr>
              <a:pPr/>
              <a:t>04/12/2018</a:t>
            </a:fld>
            <a:endParaRPr lang="en-GB"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E3395-E981-4A29-9236-092C7D602B85}" type="slidenum">
              <a:rPr lang="en-GB" smtClean="0">
                <a:solidFill>
                  <a:prstClr val="white"/>
                </a:solidFill>
              </a:rPr>
              <a:pPr/>
              <a:t>‹#›</a:t>
            </a:fld>
            <a:endParaRPr lang="en-GB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11834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6E199520-F4AB-4E69-B85E-64FEBA31175D}" type="datetimeFigureOut">
              <a:rPr lang="en-GB" smtClean="0">
                <a:solidFill>
                  <a:prstClr val="white"/>
                </a:solidFill>
              </a:rPr>
              <a:pPr/>
              <a:t>04/12/2018</a:t>
            </a:fld>
            <a:endParaRPr lang="en-GB">
              <a:solidFill>
                <a:prstClr val="white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GB">
              <a:solidFill>
                <a:prstClr val="white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A63E3395-E981-4A29-9236-092C7D602B85}" type="slidenum">
              <a:rPr lang="en-GB" smtClean="0">
                <a:solidFill>
                  <a:prstClr val="white"/>
                </a:solidFill>
              </a:rPr>
              <a:pPr/>
              <a:t>‹#›</a:t>
            </a:fld>
            <a:endParaRPr lang="en-GB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575681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6E199520-F4AB-4E69-B85E-64FEBA31175D}" type="datetimeFigureOut">
              <a:rPr lang="en-GB" smtClean="0">
                <a:solidFill>
                  <a:prstClr val="white"/>
                </a:solidFill>
              </a:rPr>
              <a:pPr/>
              <a:t>04/12/2018</a:t>
            </a:fld>
            <a:endParaRPr lang="en-GB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GB">
              <a:solidFill>
                <a:prstClr val="whit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A63E3395-E981-4A29-9236-092C7D602B85}" type="slidenum">
              <a:rPr lang="en-GB" smtClean="0">
                <a:solidFill>
                  <a:prstClr val="white"/>
                </a:solidFill>
              </a:rPr>
              <a:pPr/>
              <a:t>‹#›</a:t>
            </a:fld>
            <a:endParaRPr lang="en-GB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27137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99520-F4AB-4E69-B85E-64FEBA31175D}" type="datetimeFigureOut">
              <a:rPr lang="en-GB" smtClean="0"/>
              <a:t>04/12/2018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E3395-E981-4A29-9236-092C7D602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21484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6E199520-F4AB-4E69-B85E-64FEBA31175D}" type="datetimeFigureOut">
              <a:rPr lang="en-GB" smtClean="0">
                <a:solidFill>
                  <a:prstClr val="white"/>
                </a:solidFill>
              </a:rPr>
              <a:pPr/>
              <a:t>04/12/2018</a:t>
            </a:fld>
            <a:endParaRPr lang="en-GB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GB">
              <a:solidFill>
                <a:prstClr val="whit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A63E3395-E981-4A29-9236-092C7D602B85}" type="slidenum">
              <a:rPr lang="en-GB" smtClean="0">
                <a:solidFill>
                  <a:prstClr val="white"/>
                </a:solidFill>
              </a:rPr>
              <a:pPr/>
              <a:t>‹#›</a:t>
            </a:fld>
            <a:endParaRPr lang="en-GB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53242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99520-F4AB-4E69-B85E-64FEBA31175D}" type="datetimeFigureOut">
              <a:rPr lang="en-GB" smtClean="0">
                <a:solidFill>
                  <a:prstClr val="white"/>
                </a:solidFill>
              </a:rPr>
              <a:pPr/>
              <a:t>04/12/2018</a:t>
            </a:fld>
            <a:endParaRPr lang="en-GB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E3395-E981-4A29-9236-092C7D602B85}" type="slidenum">
              <a:rPr lang="en-GB" smtClean="0">
                <a:solidFill>
                  <a:prstClr val="white"/>
                </a:solidFill>
              </a:rPr>
              <a:pPr/>
              <a:t>‹#›</a:t>
            </a:fld>
            <a:endParaRPr lang="en-GB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047451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99520-F4AB-4E69-B85E-64FEBA31175D}" type="datetimeFigureOut">
              <a:rPr lang="en-GB" smtClean="0">
                <a:solidFill>
                  <a:prstClr val="white"/>
                </a:solidFill>
              </a:rPr>
              <a:pPr/>
              <a:t>04/12/2018</a:t>
            </a:fld>
            <a:endParaRPr lang="en-GB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E3395-E981-4A29-9236-092C7D602B85}" type="slidenum">
              <a:rPr lang="en-GB" smtClean="0">
                <a:solidFill>
                  <a:prstClr val="white"/>
                </a:solidFill>
              </a:rPr>
              <a:pPr/>
              <a:t>‹#›</a:t>
            </a:fld>
            <a:endParaRPr lang="en-GB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3311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99520-F4AB-4E69-B85E-64FEBA31175D}" type="datetimeFigureOut">
              <a:rPr lang="en-GB" smtClean="0"/>
              <a:t>04/12/2018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E3395-E981-4A29-9236-092C7D602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0294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99520-F4AB-4E69-B85E-64FEBA31175D}" type="datetimeFigureOut">
              <a:rPr lang="en-GB" smtClean="0"/>
              <a:t>04/12/2018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E3395-E981-4A29-9236-092C7D602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4802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99520-F4AB-4E69-B85E-64FEBA31175D}" type="datetimeFigureOut">
              <a:rPr lang="en-GB" smtClean="0"/>
              <a:t>04/12/2018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E3395-E981-4A29-9236-092C7D602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8035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99520-F4AB-4E69-B85E-64FEBA31175D}" type="datetimeFigureOut">
              <a:rPr lang="en-GB" smtClean="0"/>
              <a:t>04/12/2018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E3395-E981-4A29-9236-092C7D602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5181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99520-F4AB-4E69-B85E-64FEBA31175D}" type="datetimeFigureOut">
              <a:rPr lang="en-GB" smtClean="0"/>
              <a:t>04/12/2018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E3395-E981-4A29-9236-092C7D602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7902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99520-F4AB-4E69-B85E-64FEBA31175D}" type="datetimeFigureOut">
              <a:rPr lang="en-GB" smtClean="0"/>
              <a:t>04/12/2018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E3395-E981-4A29-9236-092C7D602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2827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99520-F4AB-4E69-B85E-64FEBA31175D}" type="datetimeFigureOut">
              <a:rPr lang="en-GB" smtClean="0"/>
              <a:t>04/12/2018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E3395-E981-4A29-9236-092C7D602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2232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199520-F4AB-4E69-B85E-64FEBA31175D}" type="datetimeFigureOut">
              <a:rPr lang="en-GB" smtClean="0"/>
              <a:t>04/12/2018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3E3395-E981-4A29-9236-092C7D602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9717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6E199520-F4AB-4E69-B85E-64FEBA31175D}" type="datetimeFigureOut">
              <a:rPr lang="en-GB" smtClean="0">
                <a:solidFill>
                  <a:prstClr val="white"/>
                </a:solidFill>
              </a:rPr>
              <a:pPr/>
              <a:t>04/12/2018</a:t>
            </a:fld>
            <a:endParaRPr lang="en-GB">
              <a:solidFill>
                <a:prstClr val="white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GB">
              <a:solidFill>
                <a:prstClr val="white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A63E3395-E981-4A29-9236-092C7D602B85}" type="slidenum">
              <a:rPr lang="en-GB" smtClean="0">
                <a:solidFill>
                  <a:prstClr val="white"/>
                </a:solidFill>
              </a:rPr>
              <a:pPr/>
              <a:t>‹#›</a:t>
            </a:fld>
            <a:endParaRPr lang="en-GB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0770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544" y="188640"/>
            <a:ext cx="8062912" cy="761529"/>
          </a:xfrm>
        </p:spPr>
        <p:txBody>
          <a:bodyPr>
            <a:normAutofit fontScale="90000"/>
          </a:bodyPr>
          <a:lstStyle/>
          <a:p>
            <a:r>
              <a:rPr lang="en-GB" dirty="0" smtClean="0">
                <a:solidFill>
                  <a:schemeClr val="accent1"/>
                </a:solidFill>
              </a:rPr>
              <a:t>Binary Code</a:t>
            </a:r>
            <a:endParaRPr lang="en-GB" dirty="0">
              <a:solidFill>
                <a:schemeClr val="accent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0544" y="1028328"/>
            <a:ext cx="8062912" cy="1752600"/>
          </a:xfrm>
        </p:spPr>
        <p:txBody>
          <a:bodyPr/>
          <a:lstStyle/>
          <a:p>
            <a:pPr algn="l"/>
            <a:r>
              <a:rPr lang="en-GB" b="1" dirty="0" smtClean="0">
                <a:solidFill>
                  <a:schemeClr val="tx1"/>
                </a:solidFill>
              </a:rPr>
              <a:t>0100001001101001011011100110000101110010011110010010000001000011011011110110010001100101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79512" y="3068960"/>
            <a:ext cx="878497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OBJECTIVES</a:t>
            </a:r>
            <a:endParaRPr lang="en-GB" b="1" dirty="0" smtClean="0">
              <a:solidFill>
                <a:srgbClr val="00B050"/>
              </a:solidFill>
            </a:endParaRPr>
          </a:p>
          <a:p>
            <a:endParaRPr lang="en-GB" b="1" dirty="0">
              <a:solidFill>
                <a:prstClr val="white"/>
              </a:solidFill>
            </a:endParaRPr>
          </a:p>
          <a:p>
            <a:r>
              <a:rPr lang="en-GB" b="1" dirty="0" smtClean="0">
                <a:solidFill>
                  <a:prstClr val="white"/>
                </a:solidFill>
              </a:rPr>
              <a:t>1. Be able to recognise binary code  </a:t>
            </a:r>
            <a:r>
              <a:rPr lang="en-GB" b="1" dirty="0" smtClean="0">
                <a:solidFill>
                  <a:srgbClr val="FF0000"/>
                </a:solidFill>
              </a:rPr>
              <a:t>(Developing)</a:t>
            </a:r>
            <a:endParaRPr lang="en-GB" b="1" dirty="0" smtClean="0">
              <a:solidFill>
                <a:srgbClr val="FF0000"/>
              </a:solidFill>
            </a:endParaRPr>
          </a:p>
          <a:p>
            <a:endParaRPr lang="en-GB" b="1" dirty="0">
              <a:solidFill>
                <a:prstClr val="white"/>
              </a:solidFill>
            </a:endParaRPr>
          </a:p>
          <a:p>
            <a:r>
              <a:rPr lang="en-GB" b="1" dirty="0" smtClean="0">
                <a:solidFill>
                  <a:prstClr val="white"/>
                </a:solidFill>
              </a:rPr>
              <a:t>2. Be able to convert denary numbers into binary numbers </a:t>
            </a:r>
            <a:r>
              <a:rPr lang="en-GB" b="1" dirty="0" smtClean="0">
                <a:solidFill>
                  <a:srgbClr val="00B050"/>
                </a:solidFill>
              </a:rPr>
              <a:t>(Secure)</a:t>
            </a:r>
            <a:endParaRPr lang="en-GB" b="1" dirty="0" smtClean="0">
              <a:solidFill>
                <a:srgbClr val="00B050"/>
              </a:solidFill>
            </a:endParaRPr>
          </a:p>
          <a:p>
            <a:endParaRPr lang="en-US" b="1" dirty="0">
              <a:solidFill>
                <a:prstClr val="white"/>
              </a:solidFill>
            </a:endParaRPr>
          </a:p>
          <a:p>
            <a:r>
              <a:rPr lang="en-GB" b="1" dirty="0">
                <a:solidFill>
                  <a:prstClr val="white"/>
                </a:solidFill>
              </a:rPr>
              <a:t>3</a:t>
            </a:r>
            <a:r>
              <a:rPr lang="en-GB" b="1" dirty="0" smtClean="0">
                <a:solidFill>
                  <a:prstClr val="white"/>
                </a:solidFill>
              </a:rPr>
              <a:t>. Be able to convert characters into binary numbers </a:t>
            </a:r>
            <a:r>
              <a:rPr lang="en-GB" b="1" dirty="0" smtClean="0">
                <a:solidFill>
                  <a:srgbClr val="7030A0"/>
                </a:solidFill>
              </a:rPr>
              <a:t>(Extending)</a:t>
            </a:r>
            <a:endParaRPr lang="en-GB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5577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0767147"/>
              </p:ext>
            </p:extLst>
          </p:nvPr>
        </p:nvGraphicFramePr>
        <p:xfrm>
          <a:off x="323533" y="616496"/>
          <a:ext cx="8712962" cy="576483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35478"/>
                <a:gridCol w="600514"/>
                <a:gridCol w="557318"/>
                <a:gridCol w="600514"/>
                <a:gridCol w="600514"/>
                <a:gridCol w="599667"/>
                <a:gridCol w="600514"/>
                <a:gridCol w="600514"/>
                <a:gridCol w="600514"/>
                <a:gridCol w="2217415"/>
              </a:tblGrid>
              <a:tr h="56625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1600" dirty="0">
                        <a:solidFill>
                          <a:sysClr val="windowText" lastClr="000000"/>
                        </a:solidFill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2000" dirty="0">
                          <a:solidFill>
                            <a:sysClr val="windowText" lastClr="000000"/>
                          </a:solidFill>
                          <a:effectLst/>
                          <a:latin typeface="+mj-lt"/>
                        </a:rPr>
                        <a:t>128</a:t>
                      </a:r>
                      <a:endParaRPr lang="en-GB" sz="2000" dirty="0">
                        <a:solidFill>
                          <a:sysClr val="windowText" lastClr="000000"/>
                        </a:solidFill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2000" dirty="0">
                          <a:solidFill>
                            <a:sysClr val="windowText" lastClr="000000"/>
                          </a:solidFill>
                          <a:effectLst/>
                          <a:latin typeface="+mj-lt"/>
                        </a:rPr>
                        <a:t>64</a:t>
                      </a:r>
                      <a:endParaRPr lang="en-GB" sz="2000" dirty="0">
                        <a:solidFill>
                          <a:sysClr val="windowText" lastClr="000000"/>
                        </a:solidFill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2000" dirty="0">
                          <a:solidFill>
                            <a:sysClr val="windowText" lastClr="000000"/>
                          </a:solidFill>
                          <a:effectLst/>
                          <a:latin typeface="+mj-lt"/>
                        </a:rPr>
                        <a:t>32</a:t>
                      </a:r>
                      <a:endParaRPr lang="en-GB" sz="2000" dirty="0">
                        <a:solidFill>
                          <a:sysClr val="windowText" lastClr="000000"/>
                        </a:solidFill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2000" dirty="0">
                          <a:solidFill>
                            <a:sysClr val="windowText" lastClr="000000"/>
                          </a:solidFill>
                          <a:effectLst/>
                          <a:latin typeface="+mj-lt"/>
                        </a:rPr>
                        <a:t>16</a:t>
                      </a:r>
                      <a:endParaRPr lang="en-GB" sz="2000" dirty="0">
                        <a:solidFill>
                          <a:sysClr val="windowText" lastClr="000000"/>
                        </a:solidFill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2000" dirty="0">
                          <a:solidFill>
                            <a:sysClr val="windowText" lastClr="000000"/>
                          </a:solidFill>
                          <a:effectLst/>
                          <a:latin typeface="+mj-lt"/>
                        </a:rPr>
                        <a:t>8</a:t>
                      </a:r>
                      <a:endParaRPr lang="en-GB" sz="2000" dirty="0">
                        <a:solidFill>
                          <a:sysClr val="windowText" lastClr="000000"/>
                        </a:solidFill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2000" dirty="0">
                          <a:solidFill>
                            <a:sysClr val="windowText" lastClr="000000"/>
                          </a:solidFill>
                          <a:effectLst/>
                          <a:latin typeface="+mj-lt"/>
                        </a:rPr>
                        <a:t>4</a:t>
                      </a:r>
                      <a:endParaRPr lang="en-GB" sz="2000" dirty="0">
                        <a:solidFill>
                          <a:sysClr val="windowText" lastClr="000000"/>
                        </a:solidFill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2000" dirty="0">
                          <a:solidFill>
                            <a:sysClr val="windowText" lastClr="000000"/>
                          </a:solidFill>
                          <a:effectLst/>
                          <a:latin typeface="+mj-lt"/>
                        </a:rPr>
                        <a:t>2</a:t>
                      </a:r>
                      <a:endParaRPr lang="en-GB" sz="2000" dirty="0">
                        <a:solidFill>
                          <a:sysClr val="windowText" lastClr="000000"/>
                        </a:solidFill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2000" dirty="0">
                          <a:solidFill>
                            <a:sysClr val="windowText" lastClr="000000"/>
                          </a:solidFill>
                          <a:effectLst/>
                          <a:latin typeface="+mj-lt"/>
                        </a:rPr>
                        <a:t>1</a:t>
                      </a:r>
                      <a:endParaRPr lang="en-GB" sz="2000" dirty="0">
                        <a:solidFill>
                          <a:sysClr val="windowText" lastClr="000000"/>
                        </a:solidFill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1600" dirty="0">
                        <a:solidFill>
                          <a:sysClr val="windowText" lastClr="000000"/>
                        </a:solidFill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660">
                <a:tc gridSpan="10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1. Show your shoe size in binary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4055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2000" dirty="0">
                        <a:solidFill>
                          <a:sysClr val="windowText" lastClr="000000"/>
                        </a:solidFill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2000" dirty="0">
                        <a:solidFill>
                          <a:sysClr val="windowText" lastClr="000000"/>
                        </a:solidFill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2000" dirty="0">
                        <a:solidFill>
                          <a:sysClr val="windowText" lastClr="000000"/>
                        </a:solidFill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2000" dirty="0">
                        <a:solidFill>
                          <a:sysClr val="windowText" lastClr="000000"/>
                        </a:solidFill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2000" dirty="0">
                        <a:solidFill>
                          <a:sysClr val="windowText" lastClr="000000"/>
                        </a:solidFill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2000" dirty="0">
                        <a:solidFill>
                          <a:sysClr val="windowText" lastClr="000000"/>
                        </a:solidFill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2000" dirty="0">
                        <a:solidFill>
                          <a:sysClr val="windowText" lastClr="000000"/>
                        </a:solidFill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2000" dirty="0">
                        <a:solidFill>
                          <a:sysClr val="windowText" lastClr="000000"/>
                        </a:solidFill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2000" dirty="0">
                        <a:solidFill>
                          <a:sysClr val="windowText" lastClr="000000"/>
                        </a:solidFill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2000" dirty="0">
                        <a:solidFill>
                          <a:sysClr val="windowText" lastClr="000000"/>
                        </a:solidFill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660">
                <a:tc gridSpan="10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2. Show the date of the month you were born in binary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9477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2000" dirty="0">
                        <a:solidFill>
                          <a:sysClr val="windowText" lastClr="000000"/>
                        </a:solidFill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2000" dirty="0">
                        <a:solidFill>
                          <a:sysClr val="windowText" lastClr="000000"/>
                        </a:solidFill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2000" dirty="0">
                        <a:solidFill>
                          <a:sysClr val="windowText" lastClr="000000"/>
                        </a:solidFill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2000" dirty="0">
                        <a:solidFill>
                          <a:sysClr val="windowText" lastClr="000000"/>
                        </a:solidFill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2000" dirty="0">
                        <a:solidFill>
                          <a:sysClr val="windowText" lastClr="000000"/>
                        </a:solidFill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2000" dirty="0">
                        <a:solidFill>
                          <a:sysClr val="windowText" lastClr="000000"/>
                        </a:solidFill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2000" dirty="0">
                          <a:solidFill>
                            <a:sysClr val="windowText" lastClr="000000"/>
                          </a:solidFill>
                          <a:effectLst/>
                          <a:latin typeface="+mj-lt"/>
                        </a:rPr>
                        <a:t> </a:t>
                      </a:r>
                      <a:endParaRPr lang="en-GB" sz="2000" dirty="0">
                        <a:solidFill>
                          <a:sysClr val="windowText" lastClr="000000"/>
                        </a:solidFill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2000" dirty="0">
                          <a:solidFill>
                            <a:sysClr val="windowText" lastClr="000000"/>
                          </a:solidFill>
                          <a:effectLst/>
                          <a:latin typeface="+mj-lt"/>
                        </a:rPr>
                        <a:t> </a:t>
                      </a:r>
                      <a:endParaRPr lang="en-GB" sz="2000" dirty="0">
                        <a:solidFill>
                          <a:sysClr val="windowText" lastClr="000000"/>
                        </a:solidFill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2000" dirty="0">
                          <a:solidFill>
                            <a:sysClr val="windowText" lastClr="000000"/>
                          </a:solidFill>
                          <a:effectLst/>
                          <a:latin typeface="+mj-lt"/>
                        </a:rPr>
                        <a:t> </a:t>
                      </a:r>
                      <a:endParaRPr lang="en-GB" sz="2000" dirty="0">
                        <a:solidFill>
                          <a:sysClr val="windowText" lastClr="000000"/>
                        </a:solidFill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2000">
                          <a:solidFill>
                            <a:sysClr val="windowText" lastClr="000000"/>
                          </a:solidFill>
                          <a:effectLst/>
                          <a:latin typeface="+mj-lt"/>
                        </a:rPr>
                        <a:t> </a:t>
                      </a:r>
                      <a:endParaRPr lang="en-GB" sz="2000">
                        <a:solidFill>
                          <a:sysClr val="windowText" lastClr="000000"/>
                        </a:solidFill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42411">
                <a:tc gridSpan="10">
                  <a:txBody>
                    <a:bodyPr/>
                    <a:lstStyle/>
                    <a:p>
                      <a:r>
                        <a:rPr lang="en-GB" sz="2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3. Show your age in binary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8835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2000" dirty="0">
                        <a:solidFill>
                          <a:sysClr val="windowText" lastClr="000000"/>
                        </a:solidFill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2000" dirty="0">
                          <a:solidFill>
                            <a:sysClr val="windowText" lastClr="000000"/>
                          </a:solidFill>
                          <a:effectLst/>
                          <a:latin typeface="+mj-lt"/>
                        </a:rPr>
                        <a:t> </a:t>
                      </a:r>
                      <a:endParaRPr lang="en-GB" sz="2000" dirty="0">
                        <a:solidFill>
                          <a:sysClr val="windowText" lastClr="000000"/>
                        </a:solidFill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2000" dirty="0">
                          <a:solidFill>
                            <a:sysClr val="windowText" lastClr="000000"/>
                          </a:solidFill>
                          <a:effectLst/>
                          <a:latin typeface="+mj-lt"/>
                        </a:rPr>
                        <a:t> </a:t>
                      </a:r>
                      <a:endParaRPr lang="en-GB" sz="2000" dirty="0">
                        <a:solidFill>
                          <a:sysClr val="windowText" lastClr="000000"/>
                        </a:solidFill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2000" dirty="0">
                          <a:solidFill>
                            <a:sysClr val="windowText" lastClr="000000"/>
                          </a:solidFill>
                          <a:effectLst/>
                          <a:latin typeface="+mj-lt"/>
                        </a:rPr>
                        <a:t> </a:t>
                      </a:r>
                      <a:endParaRPr lang="en-GB" sz="2000" dirty="0">
                        <a:solidFill>
                          <a:sysClr val="windowText" lastClr="000000"/>
                        </a:solidFill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2000" dirty="0">
                          <a:solidFill>
                            <a:sysClr val="windowText" lastClr="000000"/>
                          </a:solidFill>
                          <a:effectLst/>
                          <a:latin typeface="+mj-lt"/>
                        </a:rPr>
                        <a:t> </a:t>
                      </a:r>
                      <a:endParaRPr lang="en-GB" sz="2000" dirty="0">
                        <a:solidFill>
                          <a:sysClr val="windowText" lastClr="000000"/>
                        </a:solidFill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2000" dirty="0">
                          <a:solidFill>
                            <a:sysClr val="windowText" lastClr="000000"/>
                          </a:solidFill>
                          <a:effectLst/>
                          <a:latin typeface="+mj-lt"/>
                        </a:rPr>
                        <a:t> </a:t>
                      </a:r>
                      <a:endParaRPr lang="en-GB" sz="2000" dirty="0">
                        <a:solidFill>
                          <a:sysClr val="windowText" lastClr="000000"/>
                        </a:solidFill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2000" dirty="0">
                          <a:solidFill>
                            <a:sysClr val="windowText" lastClr="000000"/>
                          </a:solidFill>
                          <a:effectLst/>
                          <a:latin typeface="+mj-lt"/>
                        </a:rPr>
                        <a:t> </a:t>
                      </a:r>
                      <a:endParaRPr lang="en-GB" sz="2000" dirty="0">
                        <a:solidFill>
                          <a:sysClr val="windowText" lastClr="000000"/>
                        </a:solidFill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2000" dirty="0">
                          <a:solidFill>
                            <a:sysClr val="windowText" lastClr="000000"/>
                          </a:solidFill>
                          <a:effectLst/>
                          <a:latin typeface="+mj-lt"/>
                        </a:rPr>
                        <a:t> </a:t>
                      </a:r>
                      <a:endParaRPr lang="en-GB" sz="2000" dirty="0">
                        <a:solidFill>
                          <a:sysClr val="windowText" lastClr="000000"/>
                        </a:solidFill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2000" dirty="0">
                          <a:solidFill>
                            <a:sysClr val="windowText" lastClr="000000"/>
                          </a:solidFill>
                          <a:effectLst/>
                          <a:latin typeface="+mj-lt"/>
                        </a:rPr>
                        <a:t> </a:t>
                      </a:r>
                      <a:endParaRPr lang="en-GB" sz="2000" dirty="0">
                        <a:solidFill>
                          <a:sysClr val="windowText" lastClr="000000"/>
                        </a:solidFill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2000">
                          <a:solidFill>
                            <a:sysClr val="windowText" lastClr="000000"/>
                          </a:solidFill>
                          <a:effectLst/>
                          <a:latin typeface="+mj-lt"/>
                        </a:rPr>
                        <a:t> </a:t>
                      </a:r>
                      <a:endParaRPr lang="en-GB" sz="2000">
                        <a:solidFill>
                          <a:sysClr val="windowText" lastClr="000000"/>
                        </a:solidFill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660">
                <a:tc gridSpan="10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4. Show your height in cm in binary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6859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2000" dirty="0">
                        <a:solidFill>
                          <a:sysClr val="windowText" lastClr="000000"/>
                        </a:solidFill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20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 </a:t>
                      </a:r>
                      <a:endParaRPr lang="en-GB" sz="200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20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 </a:t>
                      </a:r>
                      <a:endParaRPr lang="en-GB" sz="200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20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 </a:t>
                      </a:r>
                      <a:endParaRPr lang="en-GB" sz="200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20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 </a:t>
                      </a:r>
                      <a:endParaRPr lang="en-GB" sz="200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200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20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 </a:t>
                      </a:r>
                      <a:endParaRPr lang="en-GB" sz="200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20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 </a:t>
                      </a:r>
                      <a:endParaRPr lang="en-GB" sz="200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20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 </a:t>
                      </a:r>
                      <a:endParaRPr lang="en-GB" sz="200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2000" dirty="0">
                          <a:solidFill>
                            <a:sysClr val="windowText" lastClr="000000"/>
                          </a:solidFill>
                          <a:effectLst/>
                          <a:latin typeface="+mj-lt"/>
                        </a:rPr>
                        <a:t> </a:t>
                      </a:r>
                      <a:endParaRPr lang="en-GB" sz="2000" dirty="0">
                        <a:solidFill>
                          <a:sysClr val="windowText" lastClr="000000"/>
                        </a:solidFill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660">
                <a:tc gridSpan="10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5. Show the amount of siblings you have in binary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9141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2000" dirty="0">
                        <a:solidFill>
                          <a:sysClr val="windowText" lastClr="000000"/>
                        </a:solidFill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2000" dirty="0">
                          <a:solidFill>
                            <a:sysClr val="windowText" lastClr="000000"/>
                          </a:solidFill>
                          <a:effectLst/>
                          <a:latin typeface="+mj-lt"/>
                        </a:rPr>
                        <a:t> </a:t>
                      </a:r>
                      <a:endParaRPr lang="en-GB" sz="2000" dirty="0">
                        <a:solidFill>
                          <a:sysClr val="windowText" lastClr="000000"/>
                        </a:solidFill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2000" dirty="0">
                          <a:solidFill>
                            <a:sysClr val="windowText" lastClr="000000"/>
                          </a:solidFill>
                          <a:effectLst/>
                          <a:latin typeface="+mj-lt"/>
                        </a:rPr>
                        <a:t> </a:t>
                      </a:r>
                      <a:endParaRPr lang="en-GB" sz="2000" dirty="0">
                        <a:solidFill>
                          <a:sysClr val="windowText" lastClr="000000"/>
                        </a:solidFill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2000" dirty="0">
                          <a:solidFill>
                            <a:sysClr val="windowText" lastClr="000000"/>
                          </a:solidFill>
                          <a:effectLst/>
                          <a:latin typeface="+mj-lt"/>
                        </a:rPr>
                        <a:t> </a:t>
                      </a:r>
                      <a:endParaRPr lang="en-GB" sz="2000" dirty="0">
                        <a:solidFill>
                          <a:sysClr val="windowText" lastClr="000000"/>
                        </a:solidFill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2000" dirty="0">
                          <a:solidFill>
                            <a:sysClr val="windowText" lastClr="000000"/>
                          </a:solidFill>
                          <a:effectLst/>
                          <a:latin typeface="+mj-lt"/>
                        </a:rPr>
                        <a:t> </a:t>
                      </a:r>
                      <a:endParaRPr lang="en-GB" sz="2000" dirty="0">
                        <a:solidFill>
                          <a:sysClr val="windowText" lastClr="000000"/>
                        </a:solidFill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2000" dirty="0">
                          <a:solidFill>
                            <a:sysClr val="windowText" lastClr="000000"/>
                          </a:solidFill>
                          <a:effectLst/>
                          <a:latin typeface="+mj-lt"/>
                        </a:rPr>
                        <a:t> </a:t>
                      </a:r>
                      <a:endParaRPr lang="en-GB" sz="2000" dirty="0">
                        <a:solidFill>
                          <a:sysClr val="windowText" lastClr="000000"/>
                        </a:solidFill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2000" dirty="0">
                          <a:solidFill>
                            <a:sysClr val="windowText" lastClr="000000"/>
                          </a:solidFill>
                          <a:effectLst/>
                          <a:latin typeface="+mj-lt"/>
                        </a:rPr>
                        <a:t> </a:t>
                      </a:r>
                      <a:endParaRPr lang="en-GB" sz="2000" dirty="0">
                        <a:solidFill>
                          <a:sysClr val="windowText" lastClr="000000"/>
                        </a:solidFill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2000" dirty="0">
                          <a:solidFill>
                            <a:sysClr val="windowText" lastClr="000000"/>
                          </a:solidFill>
                          <a:effectLst/>
                          <a:latin typeface="+mj-lt"/>
                        </a:rPr>
                        <a:t> </a:t>
                      </a:r>
                      <a:endParaRPr lang="en-GB" sz="2000" dirty="0">
                        <a:solidFill>
                          <a:sysClr val="windowText" lastClr="000000"/>
                        </a:solidFill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2000" dirty="0">
                          <a:solidFill>
                            <a:sysClr val="windowText" lastClr="000000"/>
                          </a:solidFill>
                          <a:effectLst/>
                          <a:latin typeface="+mj-lt"/>
                        </a:rPr>
                        <a:t> </a:t>
                      </a:r>
                      <a:endParaRPr lang="en-GB" sz="2000" dirty="0">
                        <a:solidFill>
                          <a:sysClr val="windowText" lastClr="000000"/>
                        </a:solidFill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2000" dirty="0">
                          <a:solidFill>
                            <a:sysClr val="windowText" lastClr="000000"/>
                          </a:solidFill>
                          <a:effectLst/>
                          <a:latin typeface="+mj-lt"/>
                        </a:rPr>
                        <a:t> </a:t>
                      </a:r>
                      <a:endParaRPr lang="en-GB" sz="2000" dirty="0">
                        <a:solidFill>
                          <a:sysClr val="windowText" lastClr="000000"/>
                        </a:solidFill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660">
                <a:tc gridSpan="10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6. Show your house number in binary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1916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2000" dirty="0">
                        <a:solidFill>
                          <a:sysClr val="windowText" lastClr="000000"/>
                        </a:solidFill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2000" dirty="0">
                          <a:solidFill>
                            <a:sysClr val="windowText" lastClr="000000"/>
                          </a:solidFill>
                          <a:effectLst/>
                          <a:latin typeface="+mj-lt"/>
                        </a:rPr>
                        <a:t> </a:t>
                      </a:r>
                      <a:endParaRPr lang="en-GB" sz="2000" dirty="0">
                        <a:solidFill>
                          <a:sysClr val="windowText" lastClr="000000"/>
                        </a:solidFill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2000" dirty="0">
                          <a:solidFill>
                            <a:sysClr val="windowText" lastClr="000000"/>
                          </a:solidFill>
                          <a:effectLst/>
                          <a:latin typeface="+mj-lt"/>
                        </a:rPr>
                        <a:t> </a:t>
                      </a:r>
                      <a:endParaRPr lang="en-GB" sz="2000" dirty="0">
                        <a:solidFill>
                          <a:sysClr val="windowText" lastClr="000000"/>
                        </a:solidFill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2000">
                          <a:solidFill>
                            <a:sysClr val="windowText" lastClr="000000"/>
                          </a:solidFill>
                          <a:effectLst/>
                          <a:latin typeface="+mj-lt"/>
                        </a:rPr>
                        <a:t> </a:t>
                      </a:r>
                      <a:endParaRPr lang="en-GB" sz="2000">
                        <a:solidFill>
                          <a:sysClr val="windowText" lastClr="000000"/>
                        </a:solidFill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2000" dirty="0">
                          <a:solidFill>
                            <a:sysClr val="windowText" lastClr="000000"/>
                          </a:solidFill>
                          <a:effectLst/>
                          <a:latin typeface="+mj-lt"/>
                        </a:rPr>
                        <a:t> </a:t>
                      </a:r>
                      <a:endParaRPr lang="en-GB" sz="2000" dirty="0">
                        <a:solidFill>
                          <a:sysClr val="windowText" lastClr="000000"/>
                        </a:solidFill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2000">
                          <a:solidFill>
                            <a:sysClr val="windowText" lastClr="000000"/>
                          </a:solidFill>
                          <a:effectLst/>
                          <a:latin typeface="+mj-lt"/>
                        </a:rPr>
                        <a:t> </a:t>
                      </a:r>
                      <a:endParaRPr lang="en-GB" sz="2000">
                        <a:solidFill>
                          <a:sysClr val="windowText" lastClr="000000"/>
                        </a:solidFill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2000" dirty="0">
                          <a:solidFill>
                            <a:sysClr val="windowText" lastClr="000000"/>
                          </a:solidFill>
                          <a:effectLst/>
                          <a:latin typeface="+mj-lt"/>
                        </a:rPr>
                        <a:t> </a:t>
                      </a:r>
                      <a:endParaRPr lang="en-GB" sz="2000" dirty="0">
                        <a:solidFill>
                          <a:sysClr val="windowText" lastClr="000000"/>
                        </a:solidFill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2000" dirty="0">
                          <a:solidFill>
                            <a:sysClr val="windowText" lastClr="000000"/>
                          </a:solidFill>
                          <a:effectLst/>
                          <a:latin typeface="+mj-lt"/>
                        </a:rPr>
                        <a:t> </a:t>
                      </a:r>
                      <a:endParaRPr lang="en-GB" sz="2000" dirty="0">
                        <a:solidFill>
                          <a:sysClr val="windowText" lastClr="000000"/>
                        </a:solidFill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2000" dirty="0">
                          <a:solidFill>
                            <a:sysClr val="windowText" lastClr="000000"/>
                          </a:solidFill>
                          <a:effectLst/>
                          <a:latin typeface="+mj-lt"/>
                        </a:rPr>
                        <a:t> </a:t>
                      </a:r>
                      <a:endParaRPr lang="en-GB" sz="2000" dirty="0">
                        <a:solidFill>
                          <a:sysClr val="windowText" lastClr="000000"/>
                        </a:solidFill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2000" dirty="0">
                          <a:solidFill>
                            <a:sysClr val="windowText" lastClr="000000"/>
                          </a:solidFill>
                          <a:effectLst/>
                          <a:latin typeface="+mj-lt"/>
                        </a:rPr>
                        <a:t> </a:t>
                      </a:r>
                      <a:endParaRPr lang="en-GB" sz="2000" dirty="0">
                        <a:solidFill>
                          <a:sysClr val="windowText" lastClr="000000"/>
                        </a:solidFill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" name="Subtitle 2"/>
          <p:cNvSpPr txBox="1">
            <a:spLocks/>
          </p:cNvSpPr>
          <p:nvPr/>
        </p:nvSpPr>
        <p:spPr>
          <a:xfrm rot="20352888">
            <a:off x="54133" y="332656"/>
            <a:ext cx="1431776" cy="567680"/>
          </a:xfrm>
          <a:prstGeom prst="rect">
            <a:avLst/>
          </a:prstGeom>
        </p:spPr>
        <p:txBody>
          <a:bodyPr vert="horz" anchor="t">
            <a:noAutofit/>
          </a:bodyPr>
          <a:lstStyle>
            <a:lvl1pPr marL="0" marR="36576" indent="0" algn="r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3000" kern="1200"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Verdana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None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 smtClean="0">
                <a:solidFill>
                  <a:srgbClr val="FFC000"/>
                </a:solidFill>
              </a:rPr>
              <a:t>Task 4 </a:t>
            </a:r>
          </a:p>
        </p:txBody>
      </p:sp>
    </p:spTree>
    <p:extLst>
      <p:ext uri="{BB962C8B-B14F-4D97-AF65-F5344CB8AC3E}">
        <p14:creationId xmlns:p14="http://schemas.microsoft.com/office/powerpoint/2010/main" val="2240465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0659955"/>
              </p:ext>
            </p:extLst>
          </p:nvPr>
        </p:nvGraphicFramePr>
        <p:xfrm>
          <a:off x="0" y="7246"/>
          <a:ext cx="9143999" cy="685075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21335"/>
                <a:gridCol w="630221"/>
                <a:gridCol w="584889"/>
                <a:gridCol w="630221"/>
                <a:gridCol w="630221"/>
                <a:gridCol w="629335"/>
                <a:gridCol w="630221"/>
                <a:gridCol w="630221"/>
                <a:gridCol w="630221"/>
                <a:gridCol w="2327114"/>
              </a:tblGrid>
              <a:tr h="56625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1600" b="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2000" b="1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128</a:t>
                      </a:r>
                      <a:endParaRPr lang="en-GB" sz="2000" b="1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2000" b="1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64</a:t>
                      </a:r>
                      <a:endParaRPr lang="en-GB" sz="2000" b="1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2000" b="1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32</a:t>
                      </a:r>
                      <a:endParaRPr lang="en-GB" sz="2000" b="1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2000" b="1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16</a:t>
                      </a:r>
                      <a:endParaRPr lang="en-GB" sz="2000" b="1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2000" b="1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8</a:t>
                      </a:r>
                      <a:endParaRPr lang="en-GB" sz="2000" b="1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2000" b="1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4</a:t>
                      </a:r>
                      <a:endParaRPr lang="en-GB" sz="2000" b="1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2000" b="1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</a:t>
                      </a:r>
                      <a:endParaRPr lang="en-GB" sz="2000" b="1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2000" b="1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</a:t>
                      </a:r>
                      <a:endParaRPr lang="en-GB" sz="2000" b="1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1600" b="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660">
                <a:tc gridSpan="10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b="0" dirty="0" smtClean="0">
                          <a:solidFill>
                            <a:schemeClr val="tx1"/>
                          </a:solidFill>
                        </a:rPr>
                        <a:t>More than 110010% of the people in the world have never made or received a telephone call.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4055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2000" b="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2000" b="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2000" b="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2000" b="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2000" b="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2000" b="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2000" b="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2000" b="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2000" b="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/>
                          <a:cs typeface="Times New Roman"/>
                        </a:rPr>
                        <a:t>Answer:</a:t>
                      </a:r>
                      <a:endParaRPr lang="en-GB" sz="2000" b="1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660">
                <a:tc gridSpan="10">
                  <a:txBody>
                    <a:bodyPr/>
                    <a:lstStyle/>
                    <a:p>
                      <a:pPr algn="l"/>
                      <a:r>
                        <a:rPr lang="en-GB" sz="2000" b="0" dirty="0" smtClean="0">
                          <a:solidFill>
                            <a:schemeClr val="tx1"/>
                          </a:solidFill>
                        </a:rPr>
                        <a:t>Gorillas sleep as much as 1110 hours per day.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9477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2000" b="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2000" b="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2000" b="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2000" b="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2000" b="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2000" b="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 </a:t>
                      </a:r>
                      <a:endParaRPr lang="en-GB" sz="2000" b="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 </a:t>
                      </a:r>
                      <a:endParaRPr lang="en-GB" sz="2000" b="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 </a:t>
                      </a:r>
                      <a:endParaRPr lang="en-GB" sz="2000" b="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Answer:</a:t>
                      </a:r>
                      <a:endParaRPr lang="en-GB" sz="2000" b="1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42411">
                <a:tc gridSpan="10">
                  <a:txBody>
                    <a:bodyPr/>
                    <a:lstStyle/>
                    <a:p>
                      <a:pPr algn="l"/>
                      <a:r>
                        <a:rPr lang="en-GB" sz="2000" b="0" dirty="0" smtClean="0">
                          <a:solidFill>
                            <a:schemeClr val="tx1"/>
                          </a:solidFill>
                        </a:rPr>
                        <a:t>You can tell the sex of a horse by its teeth. Most males have 101000, females have 100100.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8835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2000" b="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 </a:t>
                      </a:r>
                      <a:endParaRPr lang="en-GB" sz="2000" b="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 </a:t>
                      </a:r>
                      <a:endParaRPr lang="en-GB" sz="2000" b="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 </a:t>
                      </a:r>
                      <a:endParaRPr lang="en-GB" sz="2000" b="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 </a:t>
                      </a:r>
                      <a:endParaRPr lang="en-GB" sz="2000" b="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 </a:t>
                      </a:r>
                      <a:endParaRPr lang="en-GB" sz="2000" b="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 </a:t>
                      </a:r>
                      <a:endParaRPr lang="en-GB" sz="2000" b="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 </a:t>
                      </a:r>
                      <a:endParaRPr lang="en-GB" sz="2000" b="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 </a:t>
                      </a:r>
                      <a:endParaRPr lang="en-GB" sz="2000" b="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Answer:</a:t>
                      </a:r>
                      <a:r>
                        <a:rPr lang="en-GB" sz="2000" b="1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 </a:t>
                      </a:r>
                      <a:endParaRPr lang="en-GB" sz="2000" b="1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8835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2000" b="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2000" b="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2000" b="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2000" b="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2000" b="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2000" b="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2000" b="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2000" b="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2000" b="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Answer:</a:t>
                      </a:r>
                      <a:r>
                        <a:rPr lang="en-GB" sz="20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en-GB" sz="2000" b="1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660">
                <a:tc gridSpan="10">
                  <a:txBody>
                    <a:bodyPr/>
                    <a:lstStyle/>
                    <a:p>
                      <a:pPr algn="l"/>
                      <a:r>
                        <a:rPr lang="en-GB" sz="2000" b="0" dirty="0" smtClean="0">
                          <a:solidFill>
                            <a:schemeClr val="tx1"/>
                          </a:solidFill>
                        </a:rPr>
                        <a:t>On average, 1100 </a:t>
                      </a:r>
                      <a:r>
                        <a:rPr lang="en-GB" sz="2000" b="0" dirty="0" err="1" smtClean="0">
                          <a:solidFill>
                            <a:schemeClr val="tx1"/>
                          </a:solidFill>
                        </a:rPr>
                        <a:t>newborns</a:t>
                      </a:r>
                      <a:r>
                        <a:rPr lang="en-GB" sz="2000" b="0" dirty="0" smtClean="0">
                          <a:solidFill>
                            <a:schemeClr val="tx1"/>
                          </a:solidFill>
                        </a:rPr>
                        <a:t> will be given to the wrong parents daily.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6859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2000" b="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 </a:t>
                      </a:r>
                      <a:endParaRPr lang="en-GB" sz="2000" b="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 </a:t>
                      </a:r>
                      <a:endParaRPr lang="en-GB" sz="2000" b="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 </a:t>
                      </a:r>
                      <a:endParaRPr lang="en-GB" sz="2000" b="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 </a:t>
                      </a:r>
                      <a:endParaRPr lang="en-GB" sz="2000" b="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2000" b="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 </a:t>
                      </a:r>
                      <a:endParaRPr lang="en-GB" sz="2000" b="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 </a:t>
                      </a:r>
                      <a:endParaRPr lang="en-GB" sz="2000" b="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 </a:t>
                      </a:r>
                      <a:endParaRPr lang="en-GB" sz="2000" b="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Answer:</a:t>
                      </a:r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 </a:t>
                      </a:r>
                      <a:endParaRPr lang="en-GB" sz="2000" b="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660">
                <a:tc gridSpan="10">
                  <a:txBody>
                    <a:bodyPr/>
                    <a:lstStyle/>
                    <a:p>
                      <a:pPr algn="l"/>
                      <a:r>
                        <a:rPr lang="en-GB" sz="2000" b="0" dirty="0" smtClean="0">
                          <a:solidFill>
                            <a:schemeClr val="tx1"/>
                          </a:solidFill>
                        </a:rPr>
                        <a:t>A giraffe can clean its ears with its 10101 inch tongue!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9141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2000" b="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 </a:t>
                      </a:r>
                      <a:endParaRPr lang="en-GB" sz="2000" b="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 </a:t>
                      </a:r>
                      <a:endParaRPr lang="en-GB" sz="2000" b="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 </a:t>
                      </a:r>
                      <a:endParaRPr lang="en-GB" sz="2000" b="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 </a:t>
                      </a:r>
                      <a:endParaRPr lang="en-GB" sz="2000" b="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 </a:t>
                      </a:r>
                      <a:endParaRPr lang="en-GB" sz="2000" b="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 </a:t>
                      </a:r>
                      <a:endParaRPr lang="en-GB" sz="2000" b="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 </a:t>
                      </a:r>
                      <a:endParaRPr lang="en-GB" sz="2000" b="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 </a:t>
                      </a:r>
                      <a:endParaRPr lang="en-GB" sz="2000" b="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Answer:</a:t>
                      </a:r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 </a:t>
                      </a:r>
                      <a:endParaRPr lang="en-GB" sz="2000" b="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660">
                <a:tc gridSpan="10">
                  <a:txBody>
                    <a:bodyPr/>
                    <a:lstStyle/>
                    <a:p>
                      <a:pPr algn="l"/>
                      <a:r>
                        <a:rPr lang="en-GB" sz="2000" b="0" dirty="0" smtClean="0">
                          <a:solidFill>
                            <a:schemeClr val="tx1"/>
                          </a:solidFill>
                        </a:rPr>
                        <a:t>A man named Charles Osborne had the hiccups for 1000101 years!</a:t>
                      </a:r>
                      <a:endParaRPr lang="en-GB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1916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2000" b="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 </a:t>
                      </a:r>
                      <a:endParaRPr lang="en-GB" sz="2000" b="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 </a:t>
                      </a:r>
                      <a:endParaRPr lang="en-GB" sz="2000" b="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 </a:t>
                      </a:r>
                      <a:endParaRPr lang="en-GB" sz="2000" b="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 </a:t>
                      </a:r>
                      <a:endParaRPr lang="en-GB" sz="2000" b="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 </a:t>
                      </a:r>
                      <a:endParaRPr lang="en-GB" sz="2000" b="0">
                        <a:solidFill>
                          <a:schemeClr val="tx1"/>
                        </a:solidFill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 </a:t>
                      </a:r>
                      <a:endParaRPr lang="en-GB" sz="2000" b="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 </a:t>
                      </a:r>
                      <a:endParaRPr lang="en-GB" sz="2000" b="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 </a:t>
                      </a:r>
                      <a:endParaRPr lang="en-GB" sz="2000" b="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Answer:</a:t>
                      </a:r>
                      <a:r>
                        <a:rPr lang="en-GB" sz="2000" b="1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 </a:t>
                      </a:r>
                      <a:endParaRPr lang="en-GB" sz="2000" b="1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" name="Subtitle 2"/>
          <p:cNvSpPr txBox="1">
            <a:spLocks/>
          </p:cNvSpPr>
          <p:nvPr/>
        </p:nvSpPr>
        <p:spPr>
          <a:xfrm rot="20352888">
            <a:off x="93753" y="47535"/>
            <a:ext cx="985546" cy="426226"/>
          </a:xfrm>
          <a:prstGeom prst="rect">
            <a:avLst/>
          </a:prstGeom>
        </p:spPr>
        <p:txBody>
          <a:bodyPr vert="horz" anchor="t">
            <a:noAutofit/>
          </a:bodyPr>
          <a:lstStyle>
            <a:lvl1pPr marL="0" marR="36576" indent="0" algn="r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3000" kern="1200"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Verdana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None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1" dirty="0" smtClean="0">
                <a:solidFill>
                  <a:srgbClr val="FFC000"/>
                </a:solidFill>
              </a:rPr>
              <a:t>Task 5  </a:t>
            </a:r>
          </a:p>
        </p:txBody>
      </p:sp>
    </p:spTree>
    <p:extLst>
      <p:ext uri="{BB962C8B-B14F-4D97-AF65-F5344CB8AC3E}">
        <p14:creationId xmlns:p14="http://schemas.microsoft.com/office/powerpoint/2010/main" val="825180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91680" y="404664"/>
            <a:ext cx="5474518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4400" dirty="0"/>
              <a:t>“There are 10 kinds of people in the world, those who understand binary and those who don’t”</a:t>
            </a:r>
            <a:endParaRPr lang="en-GB" sz="4400" b="1" dirty="0">
              <a:solidFill>
                <a:srgbClr val="00B050"/>
              </a:solidFill>
              <a:latin typeface="Arial Black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51520" y="4186466"/>
            <a:ext cx="84249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 smtClean="0">
                <a:solidFill>
                  <a:srgbClr val="00B050"/>
                </a:solidFill>
              </a:rPr>
              <a:t>Some people would think this joke is funny because…</a:t>
            </a:r>
            <a:endParaRPr lang="en-GB" sz="2800" b="1" dirty="0">
              <a:solidFill>
                <a:srgbClr val="00B050"/>
              </a:solidFill>
              <a:latin typeface="Arial Black" pitchFamily="34" charset="0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 rot="20352888">
            <a:off x="54133" y="332656"/>
            <a:ext cx="1431776" cy="567680"/>
          </a:xfrm>
          <a:prstGeom prst="rect">
            <a:avLst/>
          </a:prstGeom>
        </p:spPr>
        <p:txBody>
          <a:bodyPr vert="horz" anchor="t">
            <a:noAutofit/>
          </a:bodyPr>
          <a:lstStyle>
            <a:lvl1pPr marL="0" marR="36576" indent="0" algn="r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3000" kern="1200"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Verdana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None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 smtClean="0">
                <a:solidFill>
                  <a:srgbClr val="FFC000"/>
                </a:solidFill>
              </a:rPr>
              <a:t>Task </a:t>
            </a:r>
            <a:r>
              <a:rPr lang="en-US" b="1" dirty="0">
                <a:solidFill>
                  <a:srgbClr val="FFC000"/>
                </a:solidFill>
              </a:rPr>
              <a:t>6</a:t>
            </a:r>
            <a:r>
              <a:rPr lang="en-US" b="1" dirty="0" smtClean="0">
                <a:solidFill>
                  <a:srgbClr val="FFC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65175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3568" y="0"/>
            <a:ext cx="7704856" cy="476672"/>
          </a:xfrm>
        </p:spPr>
        <p:txBody>
          <a:bodyPr>
            <a:noAutofit/>
          </a:bodyPr>
          <a:lstStyle/>
          <a:p>
            <a:pPr algn="ctr"/>
            <a:r>
              <a:rPr lang="en-GB" b="1" dirty="0" smtClean="0"/>
              <a:t>From the ASCII table…</a:t>
            </a:r>
          </a:p>
          <a:p>
            <a:endParaRPr lang="en-GB" b="1" dirty="0"/>
          </a:p>
          <a:p>
            <a:endParaRPr lang="en-GB" b="1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5475791"/>
              </p:ext>
            </p:extLst>
          </p:nvPr>
        </p:nvGraphicFramePr>
        <p:xfrm>
          <a:off x="251520" y="548680"/>
          <a:ext cx="3960441" cy="6103188"/>
        </p:xfrm>
        <a:graphic>
          <a:graphicData uri="http://schemas.openxmlformats.org/drawingml/2006/table">
            <a:tbl>
              <a:tblPr/>
              <a:tblGrid>
                <a:gridCol w="1196559"/>
                <a:gridCol w="1381941"/>
                <a:gridCol w="1381941"/>
              </a:tblGrid>
              <a:tr h="221829">
                <a:tc>
                  <a:txBody>
                    <a:bodyPr/>
                    <a:lstStyle/>
                    <a:p>
                      <a:pPr lvl="0" algn="ctr" fontAlgn="t"/>
                      <a:r>
                        <a:rPr lang="en-GB" sz="1400" dirty="0">
                          <a:effectLst/>
                        </a:rPr>
                        <a:t>Symbol</a:t>
                      </a:r>
                    </a:p>
                  </a:txBody>
                  <a:tcPr marL="14094" marR="6342" marT="6342" marB="634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fontAlgn="t"/>
                      <a:r>
                        <a:rPr lang="en-GB" sz="1400" dirty="0">
                          <a:effectLst/>
                        </a:rPr>
                        <a:t>Decimal</a:t>
                      </a:r>
                    </a:p>
                  </a:txBody>
                  <a:tcPr marL="14094" marR="6342" marT="6342" marB="634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fontAlgn="t"/>
                      <a:r>
                        <a:rPr lang="en-GB" sz="1400" dirty="0">
                          <a:effectLst/>
                        </a:rPr>
                        <a:t>Binary</a:t>
                      </a:r>
                    </a:p>
                  </a:txBody>
                  <a:tcPr marL="14094" marR="6342" marT="6342" marB="634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221829">
                <a:tc>
                  <a:txBody>
                    <a:bodyPr/>
                    <a:lstStyle/>
                    <a:p>
                      <a:pPr lvl="0" algn="ctr" fontAlgn="t"/>
                      <a:r>
                        <a:rPr lang="en-GB" sz="1400">
                          <a:effectLst/>
                        </a:rPr>
                        <a:t>A</a:t>
                      </a:r>
                    </a:p>
                  </a:txBody>
                  <a:tcPr marL="14094" marR="6342" marT="6342" marB="634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fontAlgn="t"/>
                      <a:r>
                        <a:rPr lang="en-GB" sz="1400" dirty="0">
                          <a:effectLst/>
                        </a:rPr>
                        <a:t>65</a:t>
                      </a:r>
                    </a:p>
                  </a:txBody>
                  <a:tcPr marL="14094" marR="6342" marT="6342" marB="634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fontAlgn="t"/>
                      <a:r>
                        <a:rPr lang="en-GB" sz="1400" dirty="0">
                          <a:effectLst/>
                        </a:rPr>
                        <a:t>01000001</a:t>
                      </a:r>
                    </a:p>
                  </a:txBody>
                  <a:tcPr marL="14094" marR="6342" marT="6342" marB="634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1829">
                <a:tc>
                  <a:txBody>
                    <a:bodyPr/>
                    <a:lstStyle/>
                    <a:p>
                      <a:pPr lvl="0" algn="ctr" fontAlgn="t"/>
                      <a:r>
                        <a:rPr lang="en-GB" sz="1400">
                          <a:effectLst/>
                        </a:rPr>
                        <a:t>B</a:t>
                      </a:r>
                    </a:p>
                  </a:txBody>
                  <a:tcPr marL="14094" marR="6342" marT="6342" marB="634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fontAlgn="t"/>
                      <a:r>
                        <a:rPr lang="en-GB" sz="1400" dirty="0">
                          <a:effectLst/>
                        </a:rPr>
                        <a:t>66</a:t>
                      </a:r>
                    </a:p>
                  </a:txBody>
                  <a:tcPr marL="14094" marR="6342" marT="6342" marB="634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fontAlgn="t"/>
                      <a:r>
                        <a:rPr lang="en-GB" sz="1400" dirty="0">
                          <a:effectLst/>
                        </a:rPr>
                        <a:t>01000010</a:t>
                      </a:r>
                    </a:p>
                  </a:txBody>
                  <a:tcPr marL="14094" marR="6342" marT="6342" marB="634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1829">
                <a:tc>
                  <a:txBody>
                    <a:bodyPr/>
                    <a:lstStyle/>
                    <a:p>
                      <a:pPr lvl="0" algn="ctr" fontAlgn="t"/>
                      <a:r>
                        <a:rPr lang="en-GB" sz="1400">
                          <a:effectLst/>
                        </a:rPr>
                        <a:t>C</a:t>
                      </a:r>
                    </a:p>
                  </a:txBody>
                  <a:tcPr marL="14094" marR="6342" marT="6342" marB="634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fontAlgn="t"/>
                      <a:r>
                        <a:rPr lang="en-GB" sz="1400">
                          <a:effectLst/>
                        </a:rPr>
                        <a:t>67</a:t>
                      </a:r>
                    </a:p>
                  </a:txBody>
                  <a:tcPr marL="14094" marR="6342" marT="6342" marB="634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fontAlgn="t"/>
                      <a:r>
                        <a:rPr lang="en-GB" sz="1400" dirty="0">
                          <a:effectLst/>
                        </a:rPr>
                        <a:t>01000011</a:t>
                      </a:r>
                    </a:p>
                  </a:txBody>
                  <a:tcPr marL="14094" marR="6342" marT="6342" marB="634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1829">
                <a:tc>
                  <a:txBody>
                    <a:bodyPr/>
                    <a:lstStyle/>
                    <a:p>
                      <a:pPr lvl="0" algn="ctr" fontAlgn="t"/>
                      <a:r>
                        <a:rPr lang="en-GB" sz="1400">
                          <a:effectLst/>
                        </a:rPr>
                        <a:t>D</a:t>
                      </a:r>
                    </a:p>
                  </a:txBody>
                  <a:tcPr marL="14094" marR="6342" marT="6342" marB="634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fontAlgn="t"/>
                      <a:r>
                        <a:rPr lang="en-GB" sz="1400" dirty="0">
                          <a:effectLst/>
                        </a:rPr>
                        <a:t>68</a:t>
                      </a:r>
                    </a:p>
                  </a:txBody>
                  <a:tcPr marL="14094" marR="6342" marT="6342" marB="634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fontAlgn="t"/>
                      <a:r>
                        <a:rPr lang="en-GB" sz="1400" dirty="0">
                          <a:effectLst/>
                        </a:rPr>
                        <a:t>01000100</a:t>
                      </a:r>
                    </a:p>
                  </a:txBody>
                  <a:tcPr marL="14094" marR="6342" marT="6342" marB="634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1829">
                <a:tc>
                  <a:txBody>
                    <a:bodyPr/>
                    <a:lstStyle/>
                    <a:p>
                      <a:pPr lvl="0" algn="ctr" fontAlgn="t"/>
                      <a:r>
                        <a:rPr lang="en-GB" sz="1400">
                          <a:effectLst/>
                        </a:rPr>
                        <a:t>E</a:t>
                      </a:r>
                    </a:p>
                  </a:txBody>
                  <a:tcPr marL="14094" marR="6342" marT="6342" marB="634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fontAlgn="t"/>
                      <a:r>
                        <a:rPr lang="en-GB" sz="1400" dirty="0">
                          <a:effectLst/>
                        </a:rPr>
                        <a:t>69</a:t>
                      </a:r>
                    </a:p>
                  </a:txBody>
                  <a:tcPr marL="14094" marR="6342" marT="6342" marB="634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fontAlgn="t"/>
                      <a:r>
                        <a:rPr lang="en-GB" sz="1400" dirty="0">
                          <a:effectLst/>
                        </a:rPr>
                        <a:t>01000101</a:t>
                      </a:r>
                    </a:p>
                  </a:txBody>
                  <a:tcPr marL="14094" marR="6342" marT="6342" marB="634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1829">
                <a:tc>
                  <a:txBody>
                    <a:bodyPr/>
                    <a:lstStyle/>
                    <a:p>
                      <a:pPr lvl="0" algn="ctr" fontAlgn="t"/>
                      <a:r>
                        <a:rPr lang="en-GB" sz="1400">
                          <a:effectLst/>
                        </a:rPr>
                        <a:t>F</a:t>
                      </a:r>
                    </a:p>
                  </a:txBody>
                  <a:tcPr marL="14094" marR="6342" marT="6342" marB="634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fontAlgn="t"/>
                      <a:r>
                        <a:rPr lang="en-GB" sz="1400">
                          <a:effectLst/>
                        </a:rPr>
                        <a:t>70</a:t>
                      </a:r>
                    </a:p>
                  </a:txBody>
                  <a:tcPr marL="14094" marR="6342" marT="6342" marB="634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fontAlgn="t"/>
                      <a:r>
                        <a:rPr lang="en-GB" sz="1400" dirty="0">
                          <a:effectLst/>
                        </a:rPr>
                        <a:t>01000110</a:t>
                      </a:r>
                    </a:p>
                  </a:txBody>
                  <a:tcPr marL="14094" marR="6342" marT="6342" marB="634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1829">
                <a:tc>
                  <a:txBody>
                    <a:bodyPr/>
                    <a:lstStyle/>
                    <a:p>
                      <a:pPr lvl="0" algn="ctr" fontAlgn="t"/>
                      <a:r>
                        <a:rPr lang="en-GB" sz="1400">
                          <a:effectLst/>
                        </a:rPr>
                        <a:t>G</a:t>
                      </a:r>
                    </a:p>
                  </a:txBody>
                  <a:tcPr marL="14094" marR="6342" marT="6342" marB="634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fontAlgn="t"/>
                      <a:r>
                        <a:rPr lang="en-GB" sz="1400">
                          <a:effectLst/>
                        </a:rPr>
                        <a:t>71</a:t>
                      </a:r>
                    </a:p>
                  </a:txBody>
                  <a:tcPr marL="14094" marR="6342" marT="6342" marB="634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fontAlgn="t"/>
                      <a:r>
                        <a:rPr lang="en-GB" sz="1400" dirty="0">
                          <a:effectLst/>
                        </a:rPr>
                        <a:t>01000111</a:t>
                      </a:r>
                    </a:p>
                  </a:txBody>
                  <a:tcPr marL="14094" marR="6342" marT="6342" marB="634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1829">
                <a:tc>
                  <a:txBody>
                    <a:bodyPr/>
                    <a:lstStyle/>
                    <a:p>
                      <a:pPr lvl="0" algn="ctr" fontAlgn="t"/>
                      <a:r>
                        <a:rPr lang="en-GB" sz="1400">
                          <a:effectLst/>
                        </a:rPr>
                        <a:t>H</a:t>
                      </a:r>
                    </a:p>
                  </a:txBody>
                  <a:tcPr marL="14094" marR="6342" marT="6342" marB="634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fontAlgn="t"/>
                      <a:r>
                        <a:rPr lang="en-GB" sz="1400">
                          <a:effectLst/>
                        </a:rPr>
                        <a:t>72</a:t>
                      </a:r>
                    </a:p>
                  </a:txBody>
                  <a:tcPr marL="14094" marR="6342" marT="6342" marB="634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fontAlgn="t"/>
                      <a:r>
                        <a:rPr lang="en-GB" sz="1400" dirty="0">
                          <a:effectLst/>
                        </a:rPr>
                        <a:t>01001000</a:t>
                      </a:r>
                    </a:p>
                  </a:txBody>
                  <a:tcPr marL="14094" marR="6342" marT="6342" marB="634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1829">
                <a:tc>
                  <a:txBody>
                    <a:bodyPr/>
                    <a:lstStyle/>
                    <a:p>
                      <a:pPr lvl="0" algn="ctr" fontAlgn="t"/>
                      <a:r>
                        <a:rPr lang="en-GB" sz="1400">
                          <a:effectLst/>
                        </a:rPr>
                        <a:t>I</a:t>
                      </a:r>
                    </a:p>
                  </a:txBody>
                  <a:tcPr marL="14094" marR="6342" marT="6342" marB="634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fontAlgn="t"/>
                      <a:r>
                        <a:rPr lang="en-GB" sz="1400">
                          <a:effectLst/>
                        </a:rPr>
                        <a:t>73</a:t>
                      </a:r>
                    </a:p>
                  </a:txBody>
                  <a:tcPr marL="14094" marR="6342" marT="6342" marB="634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fontAlgn="t"/>
                      <a:r>
                        <a:rPr lang="en-GB" sz="1400" dirty="0">
                          <a:effectLst/>
                        </a:rPr>
                        <a:t>01001001</a:t>
                      </a:r>
                    </a:p>
                  </a:txBody>
                  <a:tcPr marL="14094" marR="6342" marT="6342" marB="634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1829">
                <a:tc>
                  <a:txBody>
                    <a:bodyPr/>
                    <a:lstStyle/>
                    <a:p>
                      <a:pPr lvl="0" algn="ctr" fontAlgn="t"/>
                      <a:r>
                        <a:rPr lang="en-GB" sz="1400">
                          <a:effectLst/>
                        </a:rPr>
                        <a:t>J</a:t>
                      </a:r>
                    </a:p>
                  </a:txBody>
                  <a:tcPr marL="14094" marR="6342" marT="6342" marB="634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fontAlgn="t"/>
                      <a:r>
                        <a:rPr lang="en-GB" sz="1400">
                          <a:effectLst/>
                        </a:rPr>
                        <a:t>74</a:t>
                      </a:r>
                    </a:p>
                  </a:txBody>
                  <a:tcPr marL="14094" marR="6342" marT="6342" marB="634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fontAlgn="t"/>
                      <a:r>
                        <a:rPr lang="en-GB" sz="1400" dirty="0">
                          <a:effectLst/>
                        </a:rPr>
                        <a:t>01001010</a:t>
                      </a:r>
                    </a:p>
                  </a:txBody>
                  <a:tcPr marL="14094" marR="6342" marT="6342" marB="634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1829">
                <a:tc>
                  <a:txBody>
                    <a:bodyPr/>
                    <a:lstStyle/>
                    <a:p>
                      <a:pPr lvl="0" algn="ctr" fontAlgn="t"/>
                      <a:r>
                        <a:rPr lang="en-GB" sz="1400">
                          <a:effectLst/>
                        </a:rPr>
                        <a:t>K</a:t>
                      </a:r>
                    </a:p>
                  </a:txBody>
                  <a:tcPr marL="14094" marR="6342" marT="6342" marB="634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fontAlgn="t"/>
                      <a:r>
                        <a:rPr lang="en-GB" sz="1400">
                          <a:effectLst/>
                        </a:rPr>
                        <a:t>75</a:t>
                      </a:r>
                    </a:p>
                  </a:txBody>
                  <a:tcPr marL="14094" marR="6342" marT="6342" marB="634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fontAlgn="t"/>
                      <a:r>
                        <a:rPr lang="en-GB" sz="1400" dirty="0">
                          <a:effectLst/>
                        </a:rPr>
                        <a:t>01001011</a:t>
                      </a:r>
                    </a:p>
                  </a:txBody>
                  <a:tcPr marL="14094" marR="6342" marT="6342" marB="634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1829">
                <a:tc>
                  <a:txBody>
                    <a:bodyPr/>
                    <a:lstStyle/>
                    <a:p>
                      <a:pPr lvl="0" algn="ctr" fontAlgn="t"/>
                      <a:r>
                        <a:rPr lang="en-GB" sz="1400">
                          <a:effectLst/>
                        </a:rPr>
                        <a:t>L</a:t>
                      </a:r>
                    </a:p>
                  </a:txBody>
                  <a:tcPr marL="14094" marR="6342" marT="6342" marB="634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fontAlgn="t"/>
                      <a:r>
                        <a:rPr lang="en-GB" sz="1400">
                          <a:effectLst/>
                        </a:rPr>
                        <a:t>76</a:t>
                      </a:r>
                    </a:p>
                  </a:txBody>
                  <a:tcPr marL="14094" marR="6342" marT="6342" marB="634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fontAlgn="t"/>
                      <a:r>
                        <a:rPr lang="en-GB" sz="1400" dirty="0">
                          <a:effectLst/>
                        </a:rPr>
                        <a:t>01001100</a:t>
                      </a:r>
                    </a:p>
                  </a:txBody>
                  <a:tcPr marL="14094" marR="6342" marT="6342" marB="634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1829">
                <a:tc>
                  <a:txBody>
                    <a:bodyPr/>
                    <a:lstStyle/>
                    <a:p>
                      <a:pPr lvl="0" algn="ctr" fontAlgn="t"/>
                      <a:r>
                        <a:rPr lang="en-GB" sz="1400">
                          <a:effectLst/>
                        </a:rPr>
                        <a:t>M</a:t>
                      </a:r>
                    </a:p>
                  </a:txBody>
                  <a:tcPr marL="14094" marR="6342" marT="6342" marB="634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fontAlgn="t"/>
                      <a:r>
                        <a:rPr lang="en-GB" sz="1400">
                          <a:effectLst/>
                        </a:rPr>
                        <a:t>77</a:t>
                      </a:r>
                    </a:p>
                  </a:txBody>
                  <a:tcPr marL="14094" marR="6342" marT="6342" marB="634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fontAlgn="t"/>
                      <a:r>
                        <a:rPr lang="en-GB" sz="1400" dirty="0">
                          <a:effectLst/>
                        </a:rPr>
                        <a:t>01001101</a:t>
                      </a:r>
                    </a:p>
                  </a:txBody>
                  <a:tcPr marL="14094" marR="6342" marT="6342" marB="634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1829">
                <a:tc>
                  <a:txBody>
                    <a:bodyPr/>
                    <a:lstStyle/>
                    <a:p>
                      <a:pPr lvl="0" algn="ctr" fontAlgn="t"/>
                      <a:r>
                        <a:rPr lang="en-GB" sz="1400">
                          <a:effectLst/>
                        </a:rPr>
                        <a:t>N</a:t>
                      </a:r>
                    </a:p>
                  </a:txBody>
                  <a:tcPr marL="14094" marR="6342" marT="6342" marB="634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fontAlgn="t"/>
                      <a:r>
                        <a:rPr lang="en-GB" sz="1400">
                          <a:effectLst/>
                        </a:rPr>
                        <a:t>78</a:t>
                      </a:r>
                    </a:p>
                  </a:txBody>
                  <a:tcPr marL="14094" marR="6342" marT="6342" marB="634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fontAlgn="t"/>
                      <a:r>
                        <a:rPr lang="en-GB" sz="1400" dirty="0">
                          <a:effectLst/>
                        </a:rPr>
                        <a:t>01001110</a:t>
                      </a:r>
                    </a:p>
                  </a:txBody>
                  <a:tcPr marL="14094" marR="6342" marT="6342" marB="634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1829">
                <a:tc>
                  <a:txBody>
                    <a:bodyPr/>
                    <a:lstStyle/>
                    <a:p>
                      <a:pPr lvl="0" algn="ctr" fontAlgn="t"/>
                      <a:r>
                        <a:rPr lang="en-GB" sz="1400">
                          <a:effectLst/>
                        </a:rPr>
                        <a:t>O</a:t>
                      </a:r>
                    </a:p>
                  </a:txBody>
                  <a:tcPr marL="14094" marR="6342" marT="6342" marB="634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fontAlgn="t"/>
                      <a:r>
                        <a:rPr lang="en-GB" sz="1400">
                          <a:effectLst/>
                        </a:rPr>
                        <a:t>79</a:t>
                      </a:r>
                    </a:p>
                  </a:txBody>
                  <a:tcPr marL="14094" marR="6342" marT="6342" marB="634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fontAlgn="t"/>
                      <a:r>
                        <a:rPr lang="en-GB" sz="1400" dirty="0">
                          <a:effectLst/>
                        </a:rPr>
                        <a:t>01001111</a:t>
                      </a:r>
                    </a:p>
                  </a:txBody>
                  <a:tcPr marL="14094" marR="6342" marT="6342" marB="634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1829">
                <a:tc>
                  <a:txBody>
                    <a:bodyPr/>
                    <a:lstStyle/>
                    <a:p>
                      <a:pPr lvl="0" algn="ctr" fontAlgn="t"/>
                      <a:r>
                        <a:rPr lang="en-GB" sz="1400">
                          <a:effectLst/>
                        </a:rPr>
                        <a:t>P</a:t>
                      </a:r>
                    </a:p>
                  </a:txBody>
                  <a:tcPr marL="14094" marR="6342" marT="6342" marB="634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fontAlgn="t"/>
                      <a:r>
                        <a:rPr lang="en-GB" sz="1400">
                          <a:effectLst/>
                        </a:rPr>
                        <a:t>80</a:t>
                      </a:r>
                    </a:p>
                  </a:txBody>
                  <a:tcPr marL="14094" marR="6342" marT="6342" marB="634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fontAlgn="t"/>
                      <a:r>
                        <a:rPr lang="en-GB" sz="1400" dirty="0">
                          <a:effectLst/>
                        </a:rPr>
                        <a:t>01010000</a:t>
                      </a:r>
                    </a:p>
                  </a:txBody>
                  <a:tcPr marL="14094" marR="6342" marT="6342" marB="634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1829">
                <a:tc>
                  <a:txBody>
                    <a:bodyPr/>
                    <a:lstStyle/>
                    <a:p>
                      <a:pPr lvl="0" algn="ctr" fontAlgn="t"/>
                      <a:r>
                        <a:rPr lang="en-GB" sz="1400">
                          <a:effectLst/>
                        </a:rPr>
                        <a:t>Q</a:t>
                      </a:r>
                    </a:p>
                  </a:txBody>
                  <a:tcPr marL="14094" marR="6342" marT="6342" marB="634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fontAlgn="t"/>
                      <a:r>
                        <a:rPr lang="en-GB" sz="1400">
                          <a:effectLst/>
                        </a:rPr>
                        <a:t>81</a:t>
                      </a:r>
                    </a:p>
                  </a:txBody>
                  <a:tcPr marL="14094" marR="6342" marT="6342" marB="634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fontAlgn="t"/>
                      <a:r>
                        <a:rPr lang="en-GB" sz="1400" dirty="0">
                          <a:effectLst/>
                        </a:rPr>
                        <a:t>01010001</a:t>
                      </a:r>
                    </a:p>
                  </a:txBody>
                  <a:tcPr marL="14094" marR="6342" marT="6342" marB="634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1829">
                <a:tc>
                  <a:txBody>
                    <a:bodyPr/>
                    <a:lstStyle/>
                    <a:p>
                      <a:pPr lvl="0" algn="ctr" fontAlgn="t"/>
                      <a:r>
                        <a:rPr lang="en-GB" sz="1400">
                          <a:effectLst/>
                        </a:rPr>
                        <a:t>R</a:t>
                      </a:r>
                    </a:p>
                  </a:txBody>
                  <a:tcPr marL="14094" marR="6342" marT="6342" marB="634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fontAlgn="t"/>
                      <a:r>
                        <a:rPr lang="en-GB" sz="1400">
                          <a:effectLst/>
                        </a:rPr>
                        <a:t>82</a:t>
                      </a:r>
                    </a:p>
                  </a:txBody>
                  <a:tcPr marL="14094" marR="6342" marT="6342" marB="634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fontAlgn="t"/>
                      <a:r>
                        <a:rPr lang="en-GB" sz="1400" dirty="0">
                          <a:effectLst/>
                        </a:rPr>
                        <a:t>01010010</a:t>
                      </a:r>
                    </a:p>
                  </a:txBody>
                  <a:tcPr marL="14094" marR="6342" marT="6342" marB="634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1829">
                <a:tc>
                  <a:txBody>
                    <a:bodyPr/>
                    <a:lstStyle/>
                    <a:p>
                      <a:pPr lvl="0" algn="ctr" fontAlgn="t"/>
                      <a:r>
                        <a:rPr lang="en-GB" sz="1400">
                          <a:effectLst/>
                        </a:rPr>
                        <a:t>S</a:t>
                      </a:r>
                    </a:p>
                  </a:txBody>
                  <a:tcPr marL="14094" marR="6342" marT="6342" marB="634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fontAlgn="t"/>
                      <a:r>
                        <a:rPr lang="en-GB" sz="1400">
                          <a:effectLst/>
                        </a:rPr>
                        <a:t>83</a:t>
                      </a:r>
                    </a:p>
                  </a:txBody>
                  <a:tcPr marL="14094" marR="6342" marT="6342" marB="634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fontAlgn="t"/>
                      <a:r>
                        <a:rPr lang="en-GB" sz="1400" dirty="0">
                          <a:effectLst/>
                        </a:rPr>
                        <a:t>01010011</a:t>
                      </a:r>
                    </a:p>
                  </a:txBody>
                  <a:tcPr marL="14094" marR="6342" marT="6342" marB="634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1829">
                <a:tc>
                  <a:txBody>
                    <a:bodyPr/>
                    <a:lstStyle/>
                    <a:p>
                      <a:pPr lvl="0" algn="ctr" fontAlgn="t"/>
                      <a:r>
                        <a:rPr lang="en-GB" sz="1400">
                          <a:effectLst/>
                        </a:rPr>
                        <a:t>T</a:t>
                      </a:r>
                    </a:p>
                  </a:txBody>
                  <a:tcPr marL="14094" marR="6342" marT="6342" marB="634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fontAlgn="t"/>
                      <a:r>
                        <a:rPr lang="en-GB" sz="1400">
                          <a:effectLst/>
                        </a:rPr>
                        <a:t>84</a:t>
                      </a:r>
                    </a:p>
                  </a:txBody>
                  <a:tcPr marL="14094" marR="6342" marT="6342" marB="634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fontAlgn="t"/>
                      <a:r>
                        <a:rPr lang="en-GB" sz="1400" dirty="0">
                          <a:effectLst/>
                        </a:rPr>
                        <a:t>01010100</a:t>
                      </a:r>
                    </a:p>
                  </a:txBody>
                  <a:tcPr marL="14094" marR="6342" marT="6342" marB="634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1829">
                <a:tc>
                  <a:txBody>
                    <a:bodyPr/>
                    <a:lstStyle/>
                    <a:p>
                      <a:pPr lvl="0" algn="ctr" fontAlgn="t"/>
                      <a:r>
                        <a:rPr lang="en-GB" sz="1400">
                          <a:effectLst/>
                        </a:rPr>
                        <a:t>U</a:t>
                      </a:r>
                    </a:p>
                  </a:txBody>
                  <a:tcPr marL="14094" marR="6342" marT="6342" marB="634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fontAlgn="t"/>
                      <a:r>
                        <a:rPr lang="en-GB" sz="1400">
                          <a:effectLst/>
                        </a:rPr>
                        <a:t>85</a:t>
                      </a:r>
                    </a:p>
                  </a:txBody>
                  <a:tcPr marL="14094" marR="6342" marT="6342" marB="634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fontAlgn="t"/>
                      <a:r>
                        <a:rPr lang="en-GB" sz="1400" dirty="0">
                          <a:effectLst/>
                        </a:rPr>
                        <a:t>01010101</a:t>
                      </a:r>
                    </a:p>
                  </a:txBody>
                  <a:tcPr marL="14094" marR="6342" marT="6342" marB="634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1829">
                <a:tc>
                  <a:txBody>
                    <a:bodyPr/>
                    <a:lstStyle/>
                    <a:p>
                      <a:pPr lvl="0" algn="ctr" fontAlgn="t"/>
                      <a:r>
                        <a:rPr lang="en-GB" sz="1400">
                          <a:effectLst/>
                        </a:rPr>
                        <a:t>V</a:t>
                      </a:r>
                    </a:p>
                  </a:txBody>
                  <a:tcPr marL="14094" marR="6342" marT="6342" marB="634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fontAlgn="t"/>
                      <a:r>
                        <a:rPr lang="en-GB" sz="1400">
                          <a:effectLst/>
                        </a:rPr>
                        <a:t>86</a:t>
                      </a:r>
                    </a:p>
                  </a:txBody>
                  <a:tcPr marL="14094" marR="6342" marT="6342" marB="634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fontAlgn="t"/>
                      <a:r>
                        <a:rPr lang="en-GB" sz="1400" dirty="0">
                          <a:effectLst/>
                        </a:rPr>
                        <a:t>01010110</a:t>
                      </a:r>
                    </a:p>
                  </a:txBody>
                  <a:tcPr marL="14094" marR="6342" marT="6342" marB="634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1829">
                <a:tc>
                  <a:txBody>
                    <a:bodyPr/>
                    <a:lstStyle/>
                    <a:p>
                      <a:pPr lvl="0" algn="ctr" fontAlgn="t"/>
                      <a:r>
                        <a:rPr lang="en-GB" sz="1400">
                          <a:effectLst/>
                        </a:rPr>
                        <a:t>W</a:t>
                      </a:r>
                    </a:p>
                  </a:txBody>
                  <a:tcPr marL="14094" marR="6342" marT="6342" marB="634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fontAlgn="t"/>
                      <a:r>
                        <a:rPr lang="en-GB" sz="1400">
                          <a:effectLst/>
                        </a:rPr>
                        <a:t>87</a:t>
                      </a:r>
                    </a:p>
                  </a:txBody>
                  <a:tcPr marL="14094" marR="6342" marT="6342" marB="634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fontAlgn="t"/>
                      <a:r>
                        <a:rPr lang="en-GB" sz="1400" dirty="0">
                          <a:effectLst/>
                        </a:rPr>
                        <a:t>01010111</a:t>
                      </a:r>
                    </a:p>
                  </a:txBody>
                  <a:tcPr marL="14094" marR="6342" marT="6342" marB="634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1829">
                <a:tc>
                  <a:txBody>
                    <a:bodyPr/>
                    <a:lstStyle/>
                    <a:p>
                      <a:pPr lvl="0" algn="ctr" fontAlgn="t"/>
                      <a:r>
                        <a:rPr lang="en-GB" sz="1400">
                          <a:effectLst/>
                        </a:rPr>
                        <a:t>X</a:t>
                      </a:r>
                    </a:p>
                  </a:txBody>
                  <a:tcPr marL="14094" marR="6342" marT="6342" marB="634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fontAlgn="t"/>
                      <a:r>
                        <a:rPr lang="en-GB" sz="1400">
                          <a:effectLst/>
                        </a:rPr>
                        <a:t>88</a:t>
                      </a:r>
                    </a:p>
                  </a:txBody>
                  <a:tcPr marL="14094" marR="6342" marT="6342" marB="634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fontAlgn="t"/>
                      <a:r>
                        <a:rPr lang="en-GB" sz="1400" dirty="0">
                          <a:effectLst/>
                        </a:rPr>
                        <a:t>01011000</a:t>
                      </a:r>
                    </a:p>
                  </a:txBody>
                  <a:tcPr marL="14094" marR="6342" marT="6342" marB="634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1829">
                <a:tc>
                  <a:txBody>
                    <a:bodyPr/>
                    <a:lstStyle/>
                    <a:p>
                      <a:pPr lvl="0" algn="ctr" fontAlgn="t"/>
                      <a:r>
                        <a:rPr lang="en-GB" sz="1400">
                          <a:effectLst/>
                        </a:rPr>
                        <a:t>Y</a:t>
                      </a:r>
                    </a:p>
                  </a:txBody>
                  <a:tcPr marL="14094" marR="6342" marT="6342" marB="634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fontAlgn="t"/>
                      <a:r>
                        <a:rPr lang="en-GB" sz="1400">
                          <a:effectLst/>
                        </a:rPr>
                        <a:t>89</a:t>
                      </a:r>
                    </a:p>
                  </a:txBody>
                  <a:tcPr marL="14094" marR="6342" marT="6342" marB="634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fontAlgn="t"/>
                      <a:r>
                        <a:rPr lang="en-GB" sz="1400" dirty="0">
                          <a:effectLst/>
                        </a:rPr>
                        <a:t>01011001</a:t>
                      </a:r>
                    </a:p>
                  </a:txBody>
                  <a:tcPr marL="14094" marR="6342" marT="6342" marB="634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8313">
                <a:tc>
                  <a:txBody>
                    <a:bodyPr/>
                    <a:lstStyle/>
                    <a:p>
                      <a:pPr lvl="0" algn="ctr" fontAlgn="t"/>
                      <a:r>
                        <a:rPr lang="en-GB" sz="1400" dirty="0">
                          <a:effectLst/>
                        </a:rPr>
                        <a:t>Z</a:t>
                      </a:r>
                    </a:p>
                  </a:txBody>
                  <a:tcPr marL="14094" marR="6342" marT="6342" marB="634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fontAlgn="t"/>
                      <a:r>
                        <a:rPr lang="en-GB" sz="1400" dirty="0">
                          <a:effectLst/>
                        </a:rPr>
                        <a:t>90</a:t>
                      </a:r>
                    </a:p>
                  </a:txBody>
                  <a:tcPr marL="14094" marR="6342" marT="6342" marB="634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fontAlgn="t"/>
                      <a:r>
                        <a:rPr lang="en-GB" sz="1400" dirty="0">
                          <a:effectLst/>
                        </a:rPr>
                        <a:t>01011010</a:t>
                      </a:r>
                    </a:p>
                  </a:txBody>
                  <a:tcPr marL="14094" marR="6342" marT="6342" marB="634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4372856"/>
              </p:ext>
            </p:extLst>
          </p:nvPr>
        </p:nvGraphicFramePr>
        <p:xfrm>
          <a:off x="5004049" y="548680"/>
          <a:ext cx="3960439" cy="6103188"/>
        </p:xfrm>
        <a:graphic>
          <a:graphicData uri="http://schemas.openxmlformats.org/drawingml/2006/table">
            <a:tbl>
              <a:tblPr/>
              <a:tblGrid>
                <a:gridCol w="1196559"/>
                <a:gridCol w="1381940"/>
                <a:gridCol w="1381940"/>
              </a:tblGrid>
              <a:tr h="221358">
                <a:tc>
                  <a:txBody>
                    <a:bodyPr/>
                    <a:lstStyle/>
                    <a:p>
                      <a:pPr algn="ctr" fontAlgn="t"/>
                      <a:r>
                        <a:rPr lang="en-GB" sz="1400" dirty="0">
                          <a:effectLst/>
                        </a:rPr>
                        <a:t>Symbol</a:t>
                      </a:r>
                    </a:p>
                  </a:txBody>
                  <a:tcPr marL="14094" marR="6342" marT="6342" marB="634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400" dirty="0">
                          <a:effectLst/>
                        </a:rPr>
                        <a:t>Decimal</a:t>
                      </a:r>
                    </a:p>
                  </a:txBody>
                  <a:tcPr marL="14094" marR="6342" marT="6342" marB="634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400" dirty="0">
                          <a:effectLst/>
                        </a:rPr>
                        <a:t>Binary</a:t>
                      </a:r>
                    </a:p>
                  </a:txBody>
                  <a:tcPr marL="14094" marR="6342" marT="6342" marB="634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221358">
                <a:tc>
                  <a:txBody>
                    <a:bodyPr/>
                    <a:lstStyle/>
                    <a:p>
                      <a:pPr algn="ctr" fontAlgn="t"/>
                      <a:r>
                        <a:rPr lang="en-GB" sz="1400" dirty="0">
                          <a:effectLst/>
                        </a:rPr>
                        <a:t>a</a:t>
                      </a:r>
                    </a:p>
                  </a:txBody>
                  <a:tcPr marL="14094" marR="6342" marT="6342" marB="634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400" dirty="0">
                          <a:effectLst/>
                        </a:rPr>
                        <a:t>97</a:t>
                      </a:r>
                    </a:p>
                  </a:txBody>
                  <a:tcPr marL="14094" marR="6342" marT="6342" marB="634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400" dirty="0">
                          <a:effectLst/>
                        </a:rPr>
                        <a:t>01100001</a:t>
                      </a:r>
                    </a:p>
                  </a:txBody>
                  <a:tcPr marL="14094" marR="6342" marT="6342" marB="634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1358">
                <a:tc>
                  <a:txBody>
                    <a:bodyPr/>
                    <a:lstStyle/>
                    <a:p>
                      <a:pPr algn="ctr" fontAlgn="t"/>
                      <a:r>
                        <a:rPr lang="en-GB" sz="1400">
                          <a:effectLst/>
                        </a:rPr>
                        <a:t>b</a:t>
                      </a:r>
                    </a:p>
                  </a:txBody>
                  <a:tcPr marL="14094" marR="6342" marT="6342" marB="634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400" dirty="0">
                          <a:effectLst/>
                        </a:rPr>
                        <a:t>98</a:t>
                      </a:r>
                    </a:p>
                  </a:txBody>
                  <a:tcPr marL="14094" marR="6342" marT="6342" marB="634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400">
                          <a:effectLst/>
                        </a:rPr>
                        <a:t>01100010</a:t>
                      </a:r>
                    </a:p>
                  </a:txBody>
                  <a:tcPr marL="14094" marR="6342" marT="6342" marB="634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1358">
                <a:tc>
                  <a:txBody>
                    <a:bodyPr/>
                    <a:lstStyle/>
                    <a:p>
                      <a:pPr algn="ctr" fontAlgn="t"/>
                      <a:r>
                        <a:rPr lang="en-GB" sz="1400">
                          <a:effectLst/>
                        </a:rPr>
                        <a:t>c</a:t>
                      </a:r>
                    </a:p>
                  </a:txBody>
                  <a:tcPr marL="14094" marR="6342" marT="6342" marB="634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400" dirty="0">
                          <a:effectLst/>
                        </a:rPr>
                        <a:t>99</a:t>
                      </a:r>
                    </a:p>
                  </a:txBody>
                  <a:tcPr marL="14094" marR="6342" marT="6342" marB="634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400" dirty="0">
                          <a:effectLst/>
                        </a:rPr>
                        <a:t>01100011</a:t>
                      </a:r>
                    </a:p>
                  </a:txBody>
                  <a:tcPr marL="14094" marR="6342" marT="6342" marB="634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1358">
                <a:tc>
                  <a:txBody>
                    <a:bodyPr/>
                    <a:lstStyle/>
                    <a:p>
                      <a:pPr algn="ctr" fontAlgn="t"/>
                      <a:r>
                        <a:rPr lang="en-GB" sz="1400">
                          <a:effectLst/>
                        </a:rPr>
                        <a:t>d</a:t>
                      </a:r>
                    </a:p>
                  </a:txBody>
                  <a:tcPr marL="14094" marR="6342" marT="6342" marB="634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400">
                          <a:effectLst/>
                        </a:rPr>
                        <a:t>100</a:t>
                      </a:r>
                    </a:p>
                  </a:txBody>
                  <a:tcPr marL="14094" marR="6342" marT="6342" marB="634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400" dirty="0">
                          <a:effectLst/>
                        </a:rPr>
                        <a:t>01100100</a:t>
                      </a:r>
                    </a:p>
                  </a:txBody>
                  <a:tcPr marL="14094" marR="6342" marT="6342" marB="634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1358">
                <a:tc>
                  <a:txBody>
                    <a:bodyPr/>
                    <a:lstStyle/>
                    <a:p>
                      <a:pPr algn="ctr" fontAlgn="t"/>
                      <a:r>
                        <a:rPr lang="en-GB" sz="1400">
                          <a:effectLst/>
                        </a:rPr>
                        <a:t>e</a:t>
                      </a:r>
                    </a:p>
                  </a:txBody>
                  <a:tcPr marL="14094" marR="6342" marT="6342" marB="634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400">
                          <a:effectLst/>
                        </a:rPr>
                        <a:t>101</a:t>
                      </a:r>
                    </a:p>
                  </a:txBody>
                  <a:tcPr marL="14094" marR="6342" marT="6342" marB="634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400">
                          <a:effectLst/>
                        </a:rPr>
                        <a:t>01100101</a:t>
                      </a:r>
                    </a:p>
                  </a:txBody>
                  <a:tcPr marL="14094" marR="6342" marT="6342" marB="634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1358">
                <a:tc>
                  <a:txBody>
                    <a:bodyPr/>
                    <a:lstStyle/>
                    <a:p>
                      <a:pPr algn="ctr" fontAlgn="t"/>
                      <a:r>
                        <a:rPr lang="en-GB" sz="1400">
                          <a:effectLst/>
                        </a:rPr>
                        <a:t>f</a:t>
                      </a:r>
                    </a:p>
                  </a:txBody>
                  <a:tcPr marL="14094" marR="6342" marT="6342" marB="634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400" dirty="0">
                          <a:effectLst/>
                        </a:rPr>
                        <a:t>102</a:t>
                      </a:r>
                    </a:p>
                  </a:txBody>
                  <a:tcPr marL="14094" marR="6342" marT="6342" marB="634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400">
                          <a:effectLst/>
                        </a:rPr>
                        <a:t>01100110</a:t>
                      </a:r>
                    </a:p>
                  </a:txBody>
                  <a:tcPr marL="14094" marR="6342" marT="6342" marB="634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1358">
                <a:tc>
                  <a:txBody>
                    <a:bodyPr/>
                    <a:lstStyle/>
                    <a:p>
                      <a:pPr algn="ctr" fontAlgn="t"/>
                      <a:r>
                        <a:rPr lang="en-GB" sz="1400">
                          <a:effectLst/>
                        </a:rPr>
                        <a:t>g</a:t>
                      </a:r>
                    </a:p>
                  </a:txBody>
                  <a:tcPr marL="14094" marR="6342" marT="6342" marB="634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400">
                          <a:effectLst/>
                        </a:rPr>
                        <a:t>103</a:t>
                      </a:r>
                    </a:p>
                  </a:txBody>
                  <a:tcPr marL="14094" marR="6342" marT="6342" marB="634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400">
                          <a:effectLst/>
                        </a:rPr>
                        <a:t>01100111</a:t>
                      </a:r>
                    </a:p>
                  </a:txBody>
                  <a:tcPr marL="14094" marR="6342" marT="6342" marB="634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1358">
                <a:tc>
                  <a:txBody>
                    <a:bodyPr/>
                    <a:lstStyle/>
                    <a:p>
                      <a:pPr algn="ctr" fontAlgn="t"/>
                      <a:r>
                        <a:rPr lang="en-GB" sz="1400">
                          <a:effectLst/>
                        </a:rPr>
                        <a:t>h</a:t>
                      </a:r>
                    </a:p>
                  </a:txBody>
                  <a:tcPr marL="14094" marR="6342" marT="6342" marB="634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400">
                          <a:effectLst/>
                        </a:rPr>
                        <a:t>104</a:t>
                      </a:r>
                    </a:p>
                  </a:txBody>
                  <a:tcPr marL="14094" marR="6342" marT="6342" marB="634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400">
                          <a:effectLst/>
                        </a:rPr>
                        <a:t>01101000</a:t>
                      </a:r>
                    </a:p>
                  </a:txBody>
                  <a:tcPr marL="14094" marR="6342" marT="6342" marB="634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1358">
                <a:tc>
                  <a:txBody>
                    <a:bodyPr/>
                    <a:lstStyle/>
                    <a:p>
                      <a:pPr algn="ctr" fontAlgn="t"/>
                      <a:r>
                        <a:rPr lang="en-GB" sz="1400">
                          <a:effectLst/>
                        </a:rPr>
                        <a:t>i</a:t>
                      </a:r>
                    </a:p>
                  </a:txBody>
                  <a:tcPr marL="14094" marR="6342" marT="6342" marB="634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400" dirty="0">
                          <a:effectLst/>
                        </a:rPr>
                        <a:t>105</a:t>
                      </a:r>
                    </a:p>
                  </a:txBody>
                  <a:tcPr marL="14094" marR="6342" marT="6342" marB="634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400">
                          <a:effectLst/>
                        </a:rPr>
                        <a:t>01101001</a:t>
                      </a:r>
                    </a:p>
                  </a:txBody>
                  <a:tcPr marL="14094" marR="6342" marT="6342" marB="634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1358">
                <a:tc>
                  <a:txBody>
                    <a:bodyPr/>
                    <a:lstStyle/>
                    <a:p>
                      <a:pPr algn="ctr" fontAlgn="t"/>
                      <a:r>
                        <a:rPr lang="en-GB" sz="1400">
                          <a:effectLst/>
                        </a:rPr>
                        <a:t>j</a:t>
                      </a:r>
                    </a:p>
                  </a:txBody>
                  <a:tcPr marL="14094" marR="6342" marT="6342" marB="634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400">
                          <a:effectLst/>
                        </a:rPr>
                        <a:t>106</a:t>
                      </a:r>
                    </a:p>
                  </a:txBody>
                  <a:tcPr marL="14094" marR="6342" marT="6342" marB="634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400">
                          <a:effectLst/>
                        </a:rPr>
                        <a:t>01101010</a:t>
                      </a:r>
                    </a:p>
                  </a:txBody>
                  <a:tcPr marL="14094" marR="6342" marT="6342" marB="634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1358">
                <a:tc>
                  <a:txBody>
                    <a:bodyPr/>
                    <a:lstStyle/>
                    <a:p>
                      <a:pPr algn="ctr" fontAlgn="t"/>
                      <a:r>
                        <a:rPr lang="en-GB" sz="1400">
                          <a:effectLst/>
                        </a:rPr>
                        <a:t>k</a:t>
                      </a:r>
                    </a:p>
                  </a:txBody>
                  <a:tcPr marL="14094" marR="6342" marT="6342" marB="634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400" dirty="0">
                          <a:effectLst/>
                        </a:rPr>
                        <a:t>107</a:t>
                      </a:r>
                    </a:p>
                  </a:txBody>
                  <a:tcPr marL="14094" marR="6342" marT="6342" marB="634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400">
                          <a:effectLst/>
                        </a:rPr>
                        <a:t>01101011</a:t>
                      </a:r>
                    </a:p>
                  </a:txBody>
                  <a:tcPr marL="14094" marR="6342" marT="6342" marB="634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1358">
                <a:tc>
                  <a:txBody>
                    <a:bodyPr/>
                    <a:lstStyle/>
                    <a:p>
                      <a:pPr algn="ctr" fontAlgn="t"/>
                      <a:r>
                        <a:rPr lang="en-GB" sz="1400">
                          <a:effectLst/>
                        </a:rPr>
                        <a:t>l</a:t>
                      </a:r>
                    </a:p>
                  </a:txBody>
                  <a:tcPr marL="14094" marR="6342" marT="6342" marB="634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400" dirty="0">
                          <a:effectLst/>
                        </a:rPr>
                        <a:t>108</a:t>
                      </a:r>
                    </a:p>
                  </a:txBody>
                  <a:tcPr marL="14094" marR="6342" marT="6342" marB="634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400" dirty="0">
                          <a:effectLst/>
                        </a:rPr>
                        <a:t>01101100</a:t>
                      </a:r>
                    </a:p>
                  </a:txBody>
                  <a:tcPr marL="14094" marR="6342" marT="6342" marB="634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1358">
                <a:tc>
                  <a:txBody>
                    <a:bodyPr/>
                    <a:lstStyle/>
                    <a:p>
                      <a:pPr algn="ctr" fontAlgn="t"/>
                      <a:r>
                        <a:rPr lang="en-GB" sz="1400">
                          <a:effectLst/>
                        </a:rPr>
                        <a:t>m</a:t>
                      </a:r>
                    </a:p>
                  </a:txBody>
                  <a:tcPr marL="14094" marR="6342" marT="6342" marB="634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400" dirty="0">
                          <a:effectLst/>
                        </a:rPr>
                        <a:t>109</a:t>
                      </a:r>
                    </a:p>
                  </a:txBody>
                  <a:tcPr marL="14094" marR="6342" marT="6342" marB="634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400">
                          <a:effectLst/>
                        </a:rPr>
                        <a:t>01101101</a:t>
                      </a:r>
                    </a:p>
                  </a:txBody>
                  <a:tcPr marL="14094" marR="6342" marT="6342" marB="634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1358">
                <a:tc>
                  <a:txBody>
                    <a:bodyPr/>
                    <a:lstStyle/>
                    <a:p>
                      <a:pPr algn="ctr" fontAlgn="t"/>
                      <a:r>
                        <a:rPr lang="en-GB" sz="1400">
                          <a:effectLst/>
                        </a:rPr>
                        <a:t>n</a:t>
                      </a:r>
                    </a:p>
                  </a:txBody>
                  <a:tcPr marL="14094" marR="6342" marT="6342" marB="634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400" dirty="0">
                          <a:effectLst/>
                        </a:rPr>
                        <a:t>110</a:t>
                      </a:r>
                    </a:p>
                  </a:txBody>
                  <a:tcPr marL="14094" marR="6342" marT="6342" marB="634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400" dirty="0">
                          <a:effectLst/>
                        </a:rPr>
                        <a:t>01101110</a:t>
                      </a:r>
                    </a:p>
                  </a:txBody>
                  <a:tcPr marL="14094" marR="6342" marT="6342" marB="634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1358">
                <a:tc>
                  <a:txBody>
                    <a:bodyPr/>
                    <a:lstStyle/>
                    <a:p>
                      <a:pPr algn="ctr" fontAlgn="t"/>
                      <a:r>
                        <a:rPr lang="en-GB" sz="1400">
                          <a:effectLst/>
                        </a:rPr>
                        <a:t>o</a:t>
                      </a:r>
                    </a:p>
                  </a:txBody>
                  <a:tcPr marL="14094" marR="6342" marT="6342" marB="634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400">
                          <a:effectLst/>
                        </a:rPr>
                        <a:t>111</a:t>
                      </a:r>
                    </a:p>
                  </a:txBody>
                  <a:tcPr marL="14094" marR="6342" marT="6342" marB="634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400" dirty="0">
                          <a:effectLst/>
                        </a:rPr>
                        <a:t>01101111</a:t>
                      </a:r>
                    </a:p>
                  </a:txBody>
                  <a:tcPr marL="14094" marR="6342" marT="6342" marB="634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1358">
                <a:tc>
                  <a:txBody>
                    <a:bodyPr/>
                    <a:lstStyle/>
                    <a:p>
                      <a:pPr algn="ctr" fontAlgn="t"/>
                      <a:r>
                        <a:rPr lang="en-GB" sz="1400">
                          <a:effectLst/>
                        </a:rPr>
                        <a:t>p</a:t>
                      </a:r>
                    </a:p>
                  </a:txBody>
                  <a:tcPr marL="14094" marR="6342" marT="6342" marB="634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400">
                          <a:effectLst/>
                        </a:rPr>
                        <a:t>112</a:t>
                      </a:r>
                    </a:p>
                  </a:txBody>
                  <a:tcPr marL="14094" marR="6342" marT="6342" marB="634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400" dirty="0">
                          <a:effectLst/>
                        </a:rPr>
                        <a:t>01110000</a:t>
                      </a:r>
                    </a:p>
                  </a:txBody>
                  <a:tcPr marL="14094" marR="6342" marT="6342" marB="634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1358">
                <a:tc>
                  <a:txBody>
                    <a:bodyPr/>
                    <a:lstStyle/>
                    <a:p>
                      <a:pPr algn="ctr" fontAlgn="t"/>
                      <a:r>
                        <a:rPr lang="en-GB" sz="1400">
                          <a:effectLst/>
                        </a:rPr>
                        <a:t>q</a:t>
                      </a:r>
                    </a:p>
                  </a:txBody>
                  <a:tcPr marL="14094" marR="6342" marT="6342" marB="634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400">
                          <a:effectLst/>
                        </a:rPr>
                        <a:t>113</a:t>
                      </a:r>
                    </a:p>
                  </a:txBody>
                  <a:tcPr marL="14094" marR="6342" marT="6342" marB="634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400" dirty="0">
                          <a:effectLst/>
                        </a:rPr>
                        <a:t>01110001</a:t>
                      </a:r>
                    </a:p>
                  </a:txBody>
                  <a:tcPr marL="14094" marR="6342" marT="6342" marB="634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1358">
                <a:tc>
                  <a:txBody>
                    <a:bodyPr/>
                    <a:lstStyle/>
                    <a:p>
                      <a:pPr algn="ctr" fontAlgn="t"/>
                      <a:r>
                        <a:rPr lang="en-GB" sz="1400">
                          <a:effectLst/>
                        </a:rPr>
                        <a:t>r</a:t>
                      </a:r>
                    </a:p>
                  </a:txBody>
                  <a:tcPr marL="14094" marR="6342" marT="6342" marB="634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400">
                          <a:effectLst/>
                        </a:rPr>
                        <a:t>114</a:t>
                      </a:r>
                    </a:p>
                  </a:txBody>
                  <a:tcPr marL="14094" marR="6342" marT="6342" marB="634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400" dirty="0">
                          <a:effectLst/>
                        </a:rPr>
                        <a:t>01110010</a:t>
                      </a:r>
                    </a:p>
                  </a:txBody>
                  <a:tcPr marL="14094" marR="6342" marT="6342" marB="634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1358">
                <a:tc>
                  <a:txBody>
                    <a:bodyPr/>
                    <a:lstStyle/>
                    <a:p>
                      <a:pPr algn="ctr" fontAlgn="t"/>
                      <a:r>
                        <a:rPr lang="en-GB" sz="1400">
                          <a:effectLst/>
                        </a:rPr>
                        <a:t>s</a:t>
                      </a:r>
                    </a:p>
                  </a:txBody>
                  <a:tcPr marL="14094" marR="6342" marT="6342" marB="634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400">
                          <a:effectLst/>
                        </a:rPr>
                        <a:t>115</a:t>
                      </a:r>
                    </a:p>
                  </a:txBody>
                  <a:tcPr marL="14094" marR="6342" marT="6342" marB="634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400" dirty="0">
                          <a:effectLst/>
                        </a:rPr>
                        <a:t>01110011</a:t>
                      </a:r>
                    </a:p>
                  </a:txBody>
                  <a:tcPr marL="14094" marR="6342" marT="6342" marB="634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1358">
                <a:tc>
                  <a:txBody>
                    <a:bodyPr/>
                    <a:lstStyle/>
                    <a:p>
                      <a:pPr algn="ctr" fontAlgn="t"/>
                      <a:r>
                        <a:rPr lang="en-GB" sz="1400">
                          <a:effectLst/>
                        </a:rPr>
                        <a:t>t</a:t>
                      </a:r>
                    </a:p>
                  </a:txBody>
                  <a:tcPr marL="14094" marR="6342" marT="6342" marB="634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400">
                          <a:effectLst/>
                        </a:rPr>
                        <a:t>116</a:t>
                      </a:r>
                    </a:p>
                  </a:txBody>
                  <a:tcPr marL="14094" marR="6342" marT="6342" marB="634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400" dirty="0">
                          <a:effectLst/>
                        </a:rPr>
                        <a:t>01110100</a:t>
                      </a:r>
                    </a:p>
                  </a:txBody>
                  <a:tcPr marL="14094" marR="6342" marT="6342" marB="634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1358">
                <a:tc>
                  <a:txBody>
                    <a:bodyPr/>
                    <a:lstStyle/>
                    <a:p>
                      <a:pPr algn="ctr" fontAlgn="t"/>
                      <a:r>
                        <a:rPr lang="en-GB" sz="1400">
                          <a:effectLst/>
                        </a:rPr>
                        <a:t>u</a:t>
                      </a:r>
                    </a:p>
                  </a:txBody>
                  <a:tcPr marL="14094" marR="6342" marT="6342" marB="634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400">
                          <a:effectLst/>
                        </a:rPr>
                        <a:t>117</a:t>
                      </a:r>
                    </a:p>
                  </a:txBody>
                  <a:tcPr marL="14094" marR="6342" marT="6342" marB="634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400" dirty="0">
                          <a:effectLst/>
                        </a:rPr>
                        <a:t>01110101</a:t>
                      </a:r>
                    </a:p>
                  </a:txBody>
                  <a:tcPr marL="14094" marR="6342" marT="6342" marB="634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1358">
                <a:tc>
                  <a:txBody>
                    <a:bodyPr/>
                    <a:lstStyle/>
                    <a:p>
                      <a:pPr algn="ctr" fontAlgn="t"/>
                      <a:r>
                        <a:rPr lang="en-GB" sz="1400">
                          <a:effectLst/>
                        </a:rPr>
                        <a:t>v</a:t>
                      </a:r>
                    </a:p>
                  </a:txBody>
                  <a:tcPr marL="14094" marR="6342" marT="6342" marB="634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400">
                          <a:effectLst/>
                        </a:rPr>
                        <a:t>118</a:t>
                      </a:r>
                    </a:p>
                  </a:txBody>
                  <a:tcPr marL="14094" marR="6342" marT="6342" marB="634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400" dirty="0">
                          <a:effectLst/>
                        </a:rPr>
                        <a:t>01110110</a:t>
                      </a:r>
                    </a:p>
                  </a:txBody>
                  <a:tcPr marL="14094" marR="6342" marT="6342" marB="634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1358">
                <a:tc>
                  <a:txBody>
                    <a:bodyPr/>
                    <a:lstStyle/>
                    <a:p>
                      <a:pPr algn="ctr" fontAlgn="t"/>
                      <a:r>
                        <a:rPr lang="en-GB" sz="1400">
                          <a:effectLst/>
                        </a:rPr>
                        <a:t>w</a:t>
                      </a:r>
                    </a:p>
                  </a:txBody>
                  <a:tcPr marL="14094" marR="6342" marT="6342" marB="634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400">
                          <a:effectLst/>
                        </a:rPr>
                        <a:t>119</a:t>
                      </a:r>
                    </a:p>
                  </a:txBody>
                  <a:tcPr marL="14094" marR="6342" marT="6342" marB="634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400" dirty="0">
                          <a:effectLst/>
                        </a:rPr>
                        <a:t>01110111</a:t>
                      </a:r>
                    </a:p>
                  </a:txBody>
                  <a:tcPr marL="14094" marR="6342" marT="6342" marB="634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1358">
                <a:tc>
                  <a:txBody>
                    <a:bodyPr/>
                    <a:lstStyle/>
                    <a:p>
                      <a:pPr algn="ctr" fontAlgn="t"/>
                      <a:r>
                        <a:rPr lang="en-GB" sz="1400">
                          <a:effectLst/>
                        </a:rPr>
                        <a:t>x</a:t>
                      </a:r>
                    </a:p>
                  </a:txBody>
                  <a:tcPr marL="14094" marR="6342" marT="6342" marB="634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400">
                          <a:effectLst/>
                        </a:rPr>
                        <a:t>120</a:t>
                      </a:r>
                    </a:p>
                  </a:txBody>
                  <a:tcPr marL="14094" marR="6342" marT="6342" marB="634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400" dirty="0">
                          <a:effectLst/>
                        </a:rPr>
                        <a:t>01111000</a:t>
                      </a:r>
                    </a:p>
                  </a:txBody>
                  <a:tcPr marL="14094" marR="6342" marT="6342" marB="634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1358">
                <a:tc>
                  <a:txBody>
                    <a:bodyPr/>
                    <a:lstStyle/>
                    <a:p>
                      <a:pPr algn="ctr" fontAlgn="t"/>
                      <a:r>
                        <a:rPr lang="en-GB" sz="1400">
                          <a:effectLst/>
                        </a:rPr>
                        <a:t>y</a:t>
                      </a:r>
                    </a:p>
                  </a:txBody>
                  <a:tcPr marL="14094" marR="6342" marT="6342" marB="634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400">
                          <a:effectLst/>
                        </a:rPr>
                        <a:t>121</a:t>
                      </a:r>
                    </a:p>
                  </a:txBody>
                  <a:tcPr marL="14094" marR="6342" marT="6342" marB="634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400" dirty="0">
                          <a:effectLst/>
                        </a:rPr>
                        <a:t>01111001</a:t>
                      </a:r>
                    </a:p>
                  </a:txBody>
                  <a:tcPr marL="14094" marR="6342" marT="6342" marB="634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1358">
                <a:tc>
                  <a:txBody>
                    <a:bodyPr/>
                    <a:lstStyle/>
                    <a:p>
                      <a:pPr algn="ctr" fontAlgn="t"/>
                      <a:r>
                        <a:rPr lang="en-GB" sz="1400" dirty="0">
                          <a:effectLst/>
                        </a:rPr>
                        <a:t>z</a:t>
                      </a:r>
                    </a:p>
                  </a:txBody>
                  <a:tcPr marL="14094" marR="6342" marT="6342" marB="634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400" dirty="0">
                          <a:effectLst/>
                        </a:rPr>
                        <a:t>122</a:t>
                      </a:r>
                    </a:p>
                  </a:txBody>
                  <a:tcPr marL="14094" marR="6342" marT="6342" marB="634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400" dirty="0">
                          <a:effectLst/>
                        </a:rPr>
                        <a:t>01111010</a:t>
                      </a:r>
                    </a:p>
                  </a:txBody>
                  <a:tcPr marL="14094" marR="6342" marT="6342" marB="634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0873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1927035"/>
              </p:ext>
            </p:extLst>
          </p:nvPr>
        </p:nvGraphicFramePr>
        <p:xfrm>
          <a:off x="251520" y="507215"/>
          <a:ext cx="4176463" cy="6338851"/>
        </p:xfrm>
        <a:graphic>
          <a:graphicData uri="http://schemas.openxmlformats.org/drawingml/2006/table">
            <a:tbl>
              <a:tblPr/>
              <a:tblGrid>
                <a:gridCol w="1298539"/>
                <a:gridCol w="1161850"/>
                <a:gridCol w="1716074"/>
              </a:tblGrid>
              <a:tr h="266689">
                <a:tc>
                  <a:txBody>
                    <a:bodyPr/>
                    <a:lstStyle/>
                    <a:p>
                      <a:pPr algn="ctr" fontAlgn="t"/>
                      <a:r>
                        <a:rPr lang="en-GB" sz="1600" dirty="0">
                          <a:effectLst/>
                        </a:rPr>
                        <a:t>Symbol</a:t>
                      </a:r>
                    </a:p>
                  </a:txBody>
                  <a:tcPr marL="17175" marR="7729" marT="7729" marB="772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600" dirty="0">
                          <a:effectLst/>
                        </a:rPr>
                        <a:t>Decimal</a:t>
                      </a:r>
                    </a:p>
                  </a:txBody>
                  <a:tcPr marL="17175" marR="7729" marT="7729" marB="772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600" dirty="0">
                          <a:effectLst/>
                        </a:rPr>
                        <a:t>Binary</a:t>
                      </a:r>
                    </a:p>
                  </a:txBody>
                  <a:tcPr marL="17175" marR="7729" marT="7729" marB="772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255587">
                <a:tc>
                  <a:txBody>
                    <a:bodyPr/>
                    <a:lstStyle/>
                    <a:p>
                      <a:pPr algn="ctr" fontAlgn="t"/>
                      <a:r>
                        <a:rPr lang="en-GB" sz="1600" dirty="0" smtClean="0">
                          <a:effectLst/>
                        </a:rPr>
                        <a:t>Space</a:t>
                      </a:r>
                      <a:endParaRPr lang="en-GB" sz="1600" dirty="0">
                        <a:effectLst/>
                      </a:endParaRPr>
                    </a:p>
                  </a:txBody>
                  <a:tcPr marL="17175" marR="7729" marT="7729" marB="772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600" dirty="0" smtClean="0">
                          <a:effectLst/>
                        </a:rPr>
                        <a:t>32</a:t>
                      </a:r>
                      <a:endParaRPr lang="en-GB" sz="1600" dirty="0">
                        <a:effectLst/>
                      </a:endParaRPr>
                    </a:p>
                  </a:txBody>
                  <a:tcPr marL="17175" marR="7729" marT="7729" marB="772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600" dirty="0" smtClean="0">
                          <a:effectLst/>
                        </a:rPr>
                        <a:t>00100000</a:t>
                      </a:r>
                      <a:endParaRPr lang="en-GB" sz="1600" dirty="0">
                        <a:effectLst/>
                      </a:endParaRPr>
                    </a:p>
                  </a:txBody>
                  <a:tcPr marL="17175" marR="7729" marT="7729" marB="772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5587">
                <a:tc>
                  <a:txBody>
                    <a:bodyPr/>
                    <a:lstStyle/>
                    <a:p>
                      <a:pPr algn="ctr" fontAlgn="t"/>
                      <a:r>
                        <a:rPr lang="en-GB" sz="1600" dirty="0">
                          <a:effectLst/>
                        </a:rPr>
                        <a:t>!</a:t>
                      </a:r>
                    </a:p>
                  </a:txBody>
                  <a:tcPr marL="17175" marR="7729" marT="7729" marB="772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600" dirty="0">
                          <a:effectLst/>
                        </a:rPr>
                        <a:t>33</a:t>
                      </a:r>
                    </a:p>
                  </a:txBody>
                  <a:tcPr marL="17175" marR="7729" marT="7729" marB="772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600" dirty="0">
                          <a:effectLst/>
                        </a:rPr>
                        <a:t>00100001</a:t>
                      </a:r>
                    </a:p>
                  </a:txBody>
                  <a:tcPr marL="17175" marR="7729" marT="7729" marB="772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6042">
                <a:tc>
                  <a:txBody>
                    <a:bodyPr/>
                    <a:lstStyle/>
                    <a:p>
                      <a:pPr algn="ctr" fontAlgn="t"/>
                      <a:r>
                        <a:rPr lang="en-GB" sz="1600">
                          <a:effectLst/>
                        </a:rPr>
                        <a:t>"</a:t>
                      </a:r>
                    </a:p>
                  </a:txBody>
                  <a:tcPr marL="17175" marR="7729" marT="7729" marB="772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600">
                          <a:effectLst/>
                        </a:rPr>
                        <a:t>34</a:t>
                      </a:r>
                    </a:p>
                  </a:txBody>
                  <a:tcPr marL="17175" marR="7729" marT="7729" marB="772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600" dirty="0">
                          <a:effectLst/>
                        </a:rPr>
                        <a:t>00100010</a:t>
                      </a:r>
                    </a:p>
                  </a:txBody>
                  <a:tcPr marL="17175" marR="7729" marT="7729" marB="772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8378">
                <a:tc>
                  <a:txBody>
                    <a:bodyPr/>
                    <a:lstStyle/>
                    <a:p>
                      <a:pPr algn="ctr" fontAlgn="t"/>
                      <a:r>
                        <a:rPr lang="en-GB" sz="1600">
                          <a:effectLst/>
                        </a:rPr>
                        <a:t>#</a:t>
                      </a:r>
                    </a:p>
                  </a:txBody>
                  <a:tcPr marL="17175" marR="7729" marT="7729" marB="772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600" dirty="0">
                          <a:effectLst/>
                        </a:rPr>
                        <a:t>35</a:t>
                      </a:r>
                    </a:p>
                  </a:txBody>
                  <a:tcPr marL="17175" marR="7729" marT="7729" marB="772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600" dirty="0">
                          <a:effectLst/>
                        </a:rPr>
                        <a:t>00100011</a:t>
                      </a:r>
                    </a:p>
                  </a:txBody>
                  <a:tcPr marL="17175" marR="7729" marT="7729" marB="772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8378">
                <a:tc>
                  <a:txBody>
                    <a:bodyPr/>
                    <a:lstStyle/>
                    <a:p>
                      <a:pPr algn="ctr" fontAlgn="t"/>
                      <a:r>
                        <a:rPr lang="en-GB" sz="1600">
                          <a:effectLst/>
                        </a:rPr>
                        <a:t>$</a:t>
                      </a:r>
                    </a:p>
                  </a:txBody>
                  <a:tcPr marL="17175" marR="7729" marT="7729" marB="772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600" dirty="0">
                          <a:effectLst/>
                        </a:rPr>
                        <a:t>36</a:t>
                      </a:r>
                    </a:p>
                  </a:txBody>
                  <a:tcPr marL="17175" marR="7729" marT="7729" marB="772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600" dirty="0">
                          <a:effectLst/>
                        </a:rPr>
                        <a:t>00100100</a:t>
                      </a:r>
                    </a:p>
                  </a:txBody>
                  <a:tcPr marL="17175" marR="7729" marT="7729" marB="772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8378">
                <a:tc>
                  <a:txBody>
                    <a:bodyPr/>
                    <a:lstStyle/>
                    <a:p>
                      <a:pPr algn="ctr" fontAlgn="t"/>
                      <a:r>
                        <a:rPr lang="en-GB" sz="1600">
                          <a:effectLst/>
                        </a:rPr>
                        <a:t>%</a:t>
                      </a:r>
                    </a:p>
                  </a:txBody>
                  <a:tcPr marL="17175" marR="7729" marT="7729" marB="772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600">
                          <a:effectLst/>
                        </a:rPr>
                        <a:t>37</a:t>
                      </a:r>
                    </a:p>
                  </a:txBody>
                  <a:tcPr marL="17175" marR="7729" marT="7729" marB="772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600">
                          <a:effectLst/>
                        </a:rPr>
                        <a:t>00100101</a:t>
                      </a:r>
                    </a:p>
                  </a:txBody>
                  <a:tcPr marL="17175" marR="7729" marT="7729" marB="772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8378">
                <a:tc>
                  <a:txBody>
                    <a:bodyPr/>
                    <a:lstStyle/>
                    <a:p>
                      <a:pPr algn="ctr" fontAlgn="t"/>
                      <a:r>
                        <a:rPr lang="en-GB" sz="1600" dirty="0">
                          <a:effectLst/>
                        </a:rPr>
                        <a:t>&amp;</a:t>
                      </a:r>
                    </a:p>
                  </a:txBody>
                  <a:tcPr marL="17175" marR="7729" marT="7729" marB="772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600">
                          <a:effectLst/>
                        </a:rPr>
                        <a:t>38</a:t>
                      </a:r>
                    </a:p>
                  </a:txBody>
                  <a:tcPr marL="17175" marR="7729" marT="7729" marB="772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600" dirty="0">
                          <a:effectLst/>
                        </a:rPr>
                        <a:t>00100110</a:t>
                      </a:r>
                    </a:p>
                  </a:txBody>
                  <a:tcPr marL="17175" marR="7729" marT="7729" marB="772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8378">
                <a:tc>
                  <a:txBody>
                    <a:bodyPr/>
                    <a:lstStyle/>
                    <a:p>
                      <a:pPr algn="ctr" fontAlgn="t"/>
                      <a:r>
                        <a:rPr lang="en-GB" sz="1600">
                          <a:effectLst/>
                        </a:rPr>
                        <a:t>'</a:t>
                      </a:r>
                    </a:p>
                  </a:txBody>
                  <a:tcPr marL="17175" marR="7729" marT="7729" marB="772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600">
                          <a:effectLst/>
                        </a:rPr>
                        <a:t>39</a:t>
                      </a:r>
                    </a:p>
                  </a:txBody>
                  <a:tcPr marL="17175" marR="7729" marT="7729" marB="772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600" dirty="0">
                          <a:effectLst/>
                        </a:rPr>
                        <a:t>00100111</a:t>
                      </a:r>
                    </a:p>
                  </a:txBody>
                  <a:tcPr marL="17175" marR="7729" marT="7729" marB="772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8378">
                <a:tc>
                  <a:txBody>
                    <a:bodyPr/>
                    <a:lstStyle/>
                    <a:p>
                      <a:pPr algn="ctr" fontAlgn="t"/>
                      <a:r>
                        <a:rPr lang="en-GB" sz="1600">
                          <a:effectLst/>
                        </a:rPr>
                        <a:t>(</a:t>
                      </a:r>
                    </a:p>
                  </a:txBody>
                  <a:tcPr marL="17175" marR="7729" marT="7729" marB="772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600">
                          <a:effectLst/>
                        </a:rPr>
                        <a:t>40</a:t>
                      </a:r>
                    </a:p>
                  </a:txBody>
                  <a:tcPr marL="17175" marR="7729" marT="7729" marB="772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600">
                          <a:effectLst/>
                        </a:rPr>
                        <a:t>00101000</a:t>
                      </a:r>
                    </a:p>
                  </a:txBody>
                  <a:tcPr marL="17175" marR="7729" marT="7729" marB="772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8378">
                <a:tc>
                  <a:txBody>
                    <a:bodyPr/>
                    <a:lstStyle/>
                    <a:p>
                      <a:pPr algn="ctr" fontAlgn="t"/>
                      <a:r>
                        <a:rPr lang="en-GB" sz="1600" dirty="0">
                          <a:effectLst/>
                        </a:rPr>
                        <a:t>)</a:t>
                      </a:r>
                    </a:p>
                  </a:txBody>
                  <a:tcPr marL="17175" marR="7729" marT="7729" marB="772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600">
                          <a:effectLst/>
                        </a:rPr>
                        <a:t>41</a:t>
                      </a:r>
                    </a:p>
                  </a:txBody>
                  <a:tcPr marL="17175" marR="7729" marT="7729" marB="772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600" dirty="0">
                          <a:effectLst/>
                        </a:rPr>
                        <a:t>00101001</a:t>
                      </a:r>
                    </a:p>
                  </a:txBody>
                  <a:tcPr marL="17175" marR="7729" marT="7729" marB="772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8378">
                <a:tc>
                  <a:txBody>
                    <a:bodyPr/>
                    <a:lstStyle/>
                    <a:p>
                      <a:pPr algn="ctr" fontAlgn="t"/>
                      <a:r>
                        <a:rPr lang="en-GB" sz="1600">
                          <a:effectLst/>
                        </a:rPr>
                        <a:t>*</a:t>
                      </a:r>
                    </a:p>
                  </a:txBody>
                  <a:tcPr marL="17175" marR="7729" marT="7729" marB="772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600">
                          <a:effectLst/>
                        </a:rPr>
                        <a:t>42</a:t>
                      </a:r>
                    </a:p>
                  </a:txBody>
                  <a:tcPr marL="17175" marR="7729" marT="7729" marB="772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600" dirty="0">
                          <a:effectLst/>
                        </a:rPr>
                        <a:t>00101010</a:t>
                      </a:r>
                    </a:p>
                  </a:txBody>
                  <a:tcPr marL="17175" marR="7729" marT="7729" marB="772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5587">
                <a:tc>
                  <a:txBody>
                    <a:bodyPr/>
                    <a:lstStyle/>
                    <a:p>
                      <a:pPr algn="ctr" fontAlgn="t"/>
                      <a:r>
                        <a:rPr lang="en-GB" sz="1600">
                          <a:effectLst/>
                        </a:rPr>
                        <a:t>+</a:t>
                      </a:r>
                    </a:p>
                  </a:txBody>
                  <a:tcPr marL="17175" marR="7729" marT="7729" marB="772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600">
                          <a:effectLst/>
                        </a:rPr>
                        <a:t>43</a:t>
                      </a:r>
                    </a:p>
                  </a:txBody>
                  <a:tcPr marL="17175" marR="7729" marT="7729" marB="772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600">
                          <a:effectLst/>
                        </a:rPr>
                        <a:t>00101011</a:t>
                      </a:r>
                    </a:p>
                  </a:txBody>
                  <a:tcPr marL="17175" marR="7729" marT="7729" marB="772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1169">
                <a:tc>
                  <a:txBody>
                    <a:bodyPr/>
                    <a:lstStyle/>
                    <a:p>
                      <a:pPr algn="ctr" fontAlgn="t"/>
                      <a:r>
                        <a:rPr lang="en-GB" sz="1600">
                          <a:effectLst/>
                        </a:rPr>
                        <a:t>,</a:t>
                      </a:r>
                    </a:p>
                  </a:txBody>
                  <a:tcPr marL="17175" marR="7729" marT="7729" marB="772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600">
                          <a:effectLst/>
                        </a:rPr>
                        <a:t>44</a:t>
                      </a:r>
                    </a:p>
                  </a:txBody>
                  <a:tcPr marL="17175" marR="7729" marT="7729" marB="772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600" dirty="0">
                          <a:effectLst/>
                        </a:rPr>
                        <a:t>00101100</a:t>
                      </a:r>
                    </a:p>
                  </a:txBody>
                  <a:tcPr marL="17175" marR="7729" marT="7729" marB="772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8378">
                <a:tc>
                  <a:txBody>
                    <a:bodyPr/>
                    <a:lstStyle/>
                    <a:p>
                      <a:pPr algn="ctr" fontAlgn="t"/>
                      <a:r>
                        <a:rPr lang="en-GB" sz="1600">
                          <a:effectLst/>
                        </a:rPr>
                        <a:t>-</a:t>
                      </a:r>
                    </a:p>
                  </a:txBody>
                  <a:tcPr marL="17175" marR="7729" marT="7729" marB="772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600">
                          <a:effectLst/>
                        </a:rPr>
                        <a:t>45</a:t>
                      </a:r>
                    </a:p>
                  </a:txBody>
                  <a:tcPr marL="17175" marR="7729" marT="7729" marB="772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600" dirty="0">
                          <a:effectLst/>
                        </a:rPr>
                        <a:t>00101101</a:t>
                      </a:r>
                    </a:p>
                  </a:txBody>
                  <a:tcPr marL="17175" marR="7729" marT="7729" marB="772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8378">
                <a:tc>
                  <a:txBody>
                    <a:bodyPr/>
                    <a:lstStyle/>
                    <a:p>
                      <a:pPr algn="ctr" fontAlgn="t"/>
                      <a:r>
                        <a:rPr lang="en-GB" sz="1600">
                          <a:effectLst/>
                        </a:rPr>
                        <a:t>.</a:t>
                      </a:r>
                    </a:p>
                  </a:txBody>
                  <a:tcPr marL="17175" marR="7729" marT="7729" marB="772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600">
                          <a:effectLst/>
                        </a:rPr>
                        <a:t>46</a:t>
                      </a:r>
                    </a:p>
                  </a:txBody>
                  <a:tcPr marL="17175" marR="7729" marT="7729" marB="772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600" dirty="0">
                          <a:effectLst/>
                        </a:rPr>
                        <a:t>00101110</a:t>
                      </a:r>
                    </a:p>
                  </a:txBody>
                  <a:tcPr marL="17175" marR="7729" marT="7729" marB="772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5587">
                <a:tc>
                  <a:txBody>
                    <a:bodyPr/>
                    <a:lstStyle/>
                    <a:p>
                      <a:pPr algn="ctr" fontAlgn="t"/>
                      <a:r>
                        <a:rPr lang="en-GB" sz="1600">
                          <a:effectLst/>
                        </a:rPr>
                        <a:t>/</a:t>
                      </a:r>
                    </a:p>
                  </a:txBody>
                  <a:tcPr marL="17175" marR="7729" marT="7729" marB="772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600">
                          <a:effectLst/>
                        </a:rPr>
                        <a:t>47</a:t>
                      </a:r>
                    </a:p>
                  </a:txBody>
                  <a:tcPr marL="17175" marR="7729" marT="7729" marB="772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600" dirty="0">
                          <a:effectLst/>
                        </a:rPr>
                        <a:t>00101111</a:t>
                      </a:r>
                    </a:p>
                  </a:txBody>
                  <a:tcPr marL="17175" marR="7729" marT="7729" marB="772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1169">
                <a:tc>
                  <a:txBody>
                    <a:bodyPr/>
                    <a:lstStyle/>
                    <a:p>
                      <a:pPr algn="ctr" fontAlgn="t"/>
                      <a:r>
                        <a:rPr lang="en-GB" sz="1600">
                          <a:effectLst/>
                        </a:rPr>
                        <a:t>:</a:t>
                      </a:r>
                    </a:p>
                  </a:txBody>
                  <a:tcPr marL="17175" marR="7729" marT="7729" marB="772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600">
                          <a:effectLst/>
                        </a:rPr>
                        <a:t>58</a:t>
                      </a:r>
                    </a:p>
                  </a:txBody>
                  <a:tcPr marL="17175" marR="7729" marT="7729" marB="772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600" dirty="0">
                          <a:effectLst/>
                        </a:rPr>
                        <a:t>00111010</a:t>
                      </a:r>
                    </a:p>
                  </a:txBody>
                  <a:tcPr marL="17175" marR="7729" marT="7729" marB="772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8378">
                <a:tc>
                  <a:txBody>
                    <a:bodyPr/>
                    <a:lstStyle/>
                    <a:p>
                      <a:pPr algn="ctr" fontAlgn="t"/>
                      <a:r>
                        <a:rPr lang="en-GB" sz="1600">
                          <a:effectLst/>
                        </a:rPr>
                        <a:t>;</a:t>
                      </a:r>
                    </a:p>
                  </a:txBody>
                  <a:tcPr marL="17175" marR="7729" marT="7729" marB="772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600">
                          <a:effectLst/>
                        </a:rPr>
                        <a:t>59</a:t>
                      </a:r>
                    </a:p>
                  </a:txBody>
                  <a:tcPr marL="17175" marR="7729" marT="7729" marB="772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600" dirty="0">
                          <a:effectLst/>
                        </a:rPr>
                        <a:t>00111011</a:t>
                      </a:r>
                    </a:p>
                  </a:txBody>
                  <a:tcPr marL="17175" marR="7729" marT="7729" marB="772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8378">
                <a:tc>
                  <a:txBody>
                    <a:bodyPr/>
                    <a:lstStyle/>
                    <a:p>
                      <a:pPr algn="ctr" fontAlgn="t"/>
                      <a:r>
                        <a:rPr lang="en-GB" sz="1600">
                          <a:effectLst/>
                        </a:rPr>
                        <a:t>&lt;</a:t>
                      </a:r>
                    </a:p>
                  </a:txBody>
                  <a:tcPr marL="17175" marR="7729" marT="7729" marB="772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600" dirty="0">
                          <a:effectLst/>
                        </a:rPr>
                        <a:t>60</a:t>
                      </a:r>
                    </a:p>
                  </a:txBody>
                  <a:tcPr marL="17175" marR="7729" marT="7729" marB="772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600" dirty="0">
                          <a:effectLst/>
                        </a:rPr>
                        <a:t>00111100</a:t>
                      </a:r>
                    </a:p>
                  </a:txBody>
                  <a:tcPr marL="17175" marR="7729" marT="7729" marB="772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8378">
                <a:tc>
                  <a:txBody>
                    <a:bodyPr/>
                    <a:lstStyle/>
                    <a:p>
                      <a:pPr algn="ctr" fontAlgn="t"/>
                      <a:r>
                        <a:rPr lang="en-GB" sz="1600">
                          <a:effectLst/>
                        </a:rPr>
                        <a:t>=</a:t>
                      </a:r>
                    </a:p>
                  </a:txBody>
                  <a:tcPr marL="17175" marR="7729" marT="7729" marB="772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600">
                          <a:effectLst/>
                        </a:rPr>
                        <a:t>61</a:t>
                      </a:r>
                    </a:p>
                  </a:txBody>
                  <a:tcPr marL="17175" marR="7729" marT="7729" marB="772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600" dirty="0">
                          <a:effectLst/>
                        </a:rPr>
                        <a:t>00111101</a:t>
                      </a:r>
                    </a:p>
                  </a:txBody>
                  <a:tcPr marL="17175" marR="7729" marT="7729" marB="772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8378">
                <a:tc>
                  <a:txBody>
                    <a:bodyPr/>
                    <a:lstStyle/>
                    <a:p>
                      <a:pPr algn="ctr" fontAlgn="t"/>
                      <a:r>
                        <a:rPr lang="en-GB" sz="1600">
                          <a:effectLst/>
                        </a:rPr>
                        <a:t>&gt;</a:t>
                      </a:r>
                    </a:p>
                  </a:txBody>
                  <a:tcPr marL="17175" marR="7729" marT="7729" marB="772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600">
                          <a:effectLst/>
                        </a:rPr>
                        <a:t>62</a:t>
                      </a:r>
                    </a:p>
                  </a:txBody>
                  <a:tcPr marL="17175" marR="7729" marT="7729" marB="772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600" dirty="0">
                          <a:effectLst/>
                        </a:rPr>
                        <a:t>00111110</a:t>
                      </a:r>
                    </a:p>
                  </a:txBody>
                  <a:tcPr marL="17175" marR="7729" marT="7729" marB="772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5587">
                <a:tc>
                  <a:txBody>
                    <a:bodyPr/>
                    <a:lstStyle/>
                    <a:p>
                      <a:pPr algn="ctr" fontAlgn="t"/>
                      <a:r>
                        <a:rPr lang="en-GB" sz="1600">
                          <a:effectLst/>
                        </a:rPr>
                        <a:t>?</a:t>
                      </a:r>
                    </a:p>
                  </a:txBody>
                  <a:tcPr marL="17175" marR="7729" marT="7729" marB="772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600">
                          <a:effectLst/>
                        </a:rPr>
                        <a:t>63</a:t>
                      </a:r>
                    </a:p>
                  </a:txBody>
                  <a:tcPr marL="17175" marR="7729" marT="7729" marB="772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600" dirty="0">
                          <a:effectLst/>
                        </a:rPr>
                        <a:t>00111111</a:t>
                      </a:r>
                    </a:p>
                  </a:txBody>
                  <a:tcPr marL="17175" marR="7729" marT="7729" marB="772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Subtitle 2"/>
          <p:cNvSpPr txBox="1">
            <a:spLocks/>
          </p:cNvSpPr>
          <p:nvPr/>
        </p:nvSpPr>
        <p:spPr>
          <a:xfrm>
            <a:off x="799451" y="30543"/>
            <a:ext cx="7704856" cy="4766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200" dirty="0" smtClean="0"/>
              <a:t>More </a:t>
            </a:r>
            <a:r>
              <a:rPr lang="en-GB" sz="1200" dirty="0" err="1" smtClean="0"/>
              <a:t>fom</a:t>
            </a:r>
            <a:r>
              <a:rPr lang="en-GB" sz="1200" dirty="0" smtClean="0"/>
              <a:t> the ASCII table…</a:t>
            </a:r>
          </a:p>
          <a:p>
            <a:endParaRPr lang="en-GB" sz="1200" dirty="0" smtClean="0"/>
          </a:p>
          <a:p>
            <a:endParaRPr lang="en-GB" sz="12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0114403"/>
              </p:ext>
            </p:extLst>
          </p:nvPr>
        </p:nvGraphicFramePr>
        <p:xfrm>
          <a:off x="4932040" y="1916832"/>
          <a:ext cx="3816424" cy="3675321"/>
        </p:xfrm>
        <a:graphic>
          <a:graphicData uri="http://schemas.openxmlformats.org/drawingml/2006/table">
            <a:tbl>
              <a:tblPr/>
              <a:tblGrid>
                <a:gridCol w="1368152"/>
                <a:gridCol w="1250962"/>
                <a:gridCol w="1197310"/>
              </a:tblGrid>
              <a:tr h="259298">
                <a:tc>
                  <a:txBody>
                    <a:bodyPr/>
                    <a:lstStyle/>
                    <a:p>
                      <a:pPr algn="ctr" fontAlgn="t"/>
                      <a:r>
                        <a:rPr lang="en-GB" sz="1600" dirty="0">
                          <a:effectLst/>
                        </a:rPr>
                        <a:t>Symbol</a:t>
                      </a:r>
                    </a:p>
                  </a:txBody>
                  <a:tcPr marL="17175" marR="7729" marT="7729" marB="772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600" dirty="0">
                          <a:effectLst/>
                        </a:rPr>
                        <a:t>Decimal</a:t>
                      </a:r>
                    </a:p>
                  </a:txBody>
                  <a:tcPr marL="17175" marR="7729" marT="7729" marB="772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600" dirty="0">
                          <a:effectLst/>
                        </a:rPr>
                        <a:t>Binary</a:t>
                      </a:r>
                    </a:p>
                  </a:txBody>
                  <a:tcPr marL="17175" marR="7729" marT="7729" marB="772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</a:tr>
              <a:tr h="300791">
                <a:tc>
                  <a:txBody>
                    <a:bodyPr/>
                    <a:lstStyle/>
                    <a:p>
                      <a:pPr algn="ctr" fontAlgn="t"/>
                      <a:r>
                        <a:rPr lang="en-GB" sz="1600">
                          <a:effectLst/>
                        </a:rPr>
                        <a:t>@</a:t>
                      </a:r>
                    </a:p>
                  </a:txBody>
                  <a:tcPr marL="17175" marR="7729" marT="7729" marB="772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600">
                          <a:effectLst/>
                        </a:rPr>
                        <a:t>64</a:t>
                      </a:r>
                    </a:p>
                  </a:txBody>
                  <a:tcPr marL="17175" marR="7729" marT="7729" marB="772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600">
                          <a:effectLst/>
                        </a:rPr>
                        <a:t>01000000</a:t>
                      </a:r>
                    </a:p>
                  </a:txBody>
                  <a:tcPr marL="17175" marR="7729" marT="7729" marB="772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0791">
                <a:tc>
                  <a:txBody>
                    <a:bodyPr/>
                    <a:lstStyle/>
                    <a:p>
                      <a:pPr algn="ctr" fontAlgn="t"/>
                      <a:r>
                        <a:rPr lang="en-GB" sz="1600" dirty="0">
                          <a:effectLst/>
                        </a:rPr>
                        <a:t>[</a:t>
                      </a:r>
                    </a:p>
                  </a:txBody>
                  <a:tcPr marL="17175" marR="7729" marT="7729" marB="772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600">
                          <a:effectLst/>
                        </a:rPr>
                        <a:t>91</a:t>
                      </a:r>
                    </a:p>
                  </a:txBody>
                  <a:tcPr marL="17175" marR="7729" marT="7729" marB="772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600" dirty="0">
                          <a:effectLst/>
                        </a:rPr>
                        <a:t>01011011</a:t>
                      </a:r>
                    </a:p>
                  </a:txBody>
                  <a:tcPr marL="17175" marR="7729" marT="7729" marB="772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54435">
                <a:tc>
                  <a:txBody>
                    <a:bodyPr/>
                    <a:lstStyle/>
                    <a:p>
                      <a:pPr algn="ctr" fontAlgn="t"/>
                      <a:r>
                        <a:rPr lang="en-GB" sz="1600" dirty="0">
                          <a:effectLst/>
                        </a:rPr>
                        <a:t>\</a:t>
                      </a:r>
                    </a:p>
                  </a:txBody>
                  <a:tcPr marL="17175" marR="7729" marT="7729" marB="772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600">
                          <a:effectLst/>
                        </a:rPr>
                        <a:t>92</a:t>
                      </a:r>
                    </a:p>
                  </a:txBody>
                  <a:tcPr marL="17175" marR="7729" marT="7729" marB="772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600">
                          <a:effectLst/>
                        </a:rPr>
                        <a:t>01011100</a:t>
                      </a:r>
                    </a:p>
                  </a:txBody>
                  <a:tcPr marL="17175" marR="7729" marT="7729" marB="772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2742">
                <a:tc>
                  <a:txBody>
                    <a:bodyPr/>
                    <a:lstStyle/>
                    <a:p>
                      <a:pPr algn="ctr" fontAlgn="t"/>
                      <a:r>
                        <a:rPr lang="en-GB" sz="1600" dirty="0">
                          <a:effectLst/>
                        </a:rPr>
                        <a:t>]</a:t>
                      </a:r>
                    </a:p>
                  </a:txBody>
                  <a:tcPr marL="17175" marR="7729" marT="7729" marB="772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600">
                          <a:effectLst/>
                        </a:rPr>
                        <a:t>93</a:t>
                      </a:r>
                    </a:p>
                  </a:txBody>
                  <a:tcPr marL="17175" marR="7729" marT="7729" marB="772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600">
                          <a:effectLst/>
                        </a:rPr>
                        <a:t>01011101</a:t>
                      </a:r>
                    </a:p>
                  </a:txBody>
                  <a:tcPr marL="17175" marR="7729" marT="7729" marB="772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0791">
                <a:tc>
                  <a:txBody>
                    <a:bodyPr/>
                    <a:lstStyle/>
                    <a:p>
                      <a:pPr algn="ctr" fontAlgn="t"/>
                      <a:r>
                        <a:rPr lang="en-GB" sz="1600">
                          <a:effectLst/>
                        </a:rPr>
                        <a:t>^</a:t>
                      </a:r>
                    </a:p>
                  </a:txBody>
                  <a:tcPr marL="17175" marR="7729" marT="7729" marB="772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600">
                          <a:effectLst/>
                        </a:rPr>
                        <a:t>94</a:t>
                      </a:r>
                    </a:p>
                  </a:txBody>
                  <a:tcPr marL="17175" marR="7729" marT="7729" marB="772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600" dirty="0">
                          <a:effectLst/>
                        </a:rPr>
                        <a:t>01011110</a:t>
                      </a:r>
                    </a:p>
                  </a:txBody>
                  <a:tcPr marL="17175" marR="7729" marT="7729" marB="772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0791">
                <a:tc>
                  <a:txBody>
                    <a:bodyPr/>
                    <a:lstStyle/>
                    <a:p>
                      <a:pPr algn="ctr" fontAlgn="t"/>
                      <a:r>
                        <a:rPr lang="en-GB" sz="1600" dirty="0">
                          <a:effectLst/>
                        </a:rPr>
                        <a:t>_</a:t>
                      </a:r>
                    </a:p>
                  </a:txBody>
                  <a:tcPr marL="17175" marR="7729" marT="7729" marB="772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600">
                          <a:effectLst/>
                        </a:rPr>
                        <a:t>95</a:t>
                      </a:r>
                    </a:p>
                  </a:txBody>
                  <a:tcPr marL="17175" marR="7729" marT="7729" marB="772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600">
                          <a:effectLst/>
                        </a:rPr>
                        <a:t>01011111</a:t>
                      </a:r>
                    </a:p>
                  </a:txBody>
                  <a:tcPr marL="17175" marR="7729" marT="7729" marB="772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0791">
                <a:tc>
                  <a:txBody>
                    <a:bodyPr/>
                    <a:lstStyle/>
                    <a:p>
                      <a:pPr algn="ctr" fontAlgn="t"/>
                      <a:r>
                        <a:rPr lang="en-GB" sz="1600">
                          <a:effectLst/>
                        </a:rPr>
                        <a:t>`</a:t>
                      </a:r>
                    </a:p>
                  </a:txBody>
                  <a:tcPr marL="17175" marR="7729" marT="7729" marB="772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600">
                          <a:effectLst/>
                        </a:rPr>
                        <a:t>96</a:t>
                      </a:r>
                    </a:p>
                  </a:txBody>
                  <a:tcPr marL="17175" marR="7729" marT="7729" marB="772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600">
                          <a:effectLst/>
                        </a:rPr>
                        <a:t>01100000</a:t>
                      </a:r>
                    </a:p>
                  </a:txBody>
                  <a:tcPr marL="17175" marR="7729" marT="7729" marB="772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0791">
                <a:tc>
                  <a:txBody>
                    <a:bodyPr/>
                    <a:lstStyle/>
                    <a:p>
                      <a:pPr algn="ctr" fontAlgn="t"/>
                      <a:r>
                        <a:rPr lang="en-GB" sz="1600" dirty="0">
                          <a:effectLst/>
                        </a:rPr>
                        <a:t>{</a:t>
                      </a:r>
                    </a:p>
                  </a:txBody>
                  <a:tcPr marL="17175" marR="7729" marT="7729" marB="772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600">
                          <a:effectLst/>
                        </a:rPr>
                        <a:t>123</a:t>
                      </a:r>
                    </a:p>
                  </a:txBody>
                  <a:tcPr marL="17175" marR="7729" marT="7729" marB="772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600">
                          <a:effectLst/>
                        </a:rPr>
                        <a:t>01111011</a:t>
                      </a:r>
                    </a:p>
                  </a:txBody>
                  <a:tcPr marL="17175" marR="7729" marT="7729" marB="772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0791">
                <a:tc>
                  <a:txBody>
                    <a:bodyPr/>
                    <a:lstStyle/>
                    <a:p>
                      <a:pPr algn="ctr" fontAlgn="t"/>
                      <a:r>
                        <a:rPr lang="en-GB" sz="1600">
                          <a:effectLst/>
                        </a:rPr>
                        <a:t>¦</a:t>
                      </a:r>
                    </a:p>
                  </a:txBody>
                  <a:tcPr marL="17175" marR="7729" marT="7729" marB="772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600">
                          <a:effectLst/>
                        </a:rPr>
                        <a:t>124</a:t>
                      </a:r>
                    </a:p>
                  </a:txBody>
                  <a:tcPr marL="17175" marR="7729" marT="7729" marB="772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600">
                          <a:effectLst/>
                        </a:rPr>
                        <a:t>01111100</a:t>
                      </a:r>
                    </a:p>
                  </a:txBody>
                  <a:tcPr marL="17175" marR="7729" marT="7729" marB="772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52518">
                <a:tc>
                  <a:txBody>
                    <a:bodyPr/>
                    <a:lstStyle/>
                    <a:p>
                      <a:pPr algn="ctr" fontAlgn="t"/>
                      <a:r>
                        <a:rPr lang="en-GB" sz="1600">
                          <a:effectLst/>
                        </a:rPr>
                        <a:t>}</a:t>
                      </a:r>
                    </a:p>
                  </a:txBody>
                  <a:tcPr marL="17175" marR="7729" marT="7729" marB="772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600">
                          <a:effectLst/>
                        </a:rPr>
                        <a:t>125</a:t>
                      </a:r>
                    </a:p>
                  </a:txBody>
                  <a:tcPr marL="17175" marR="7729" marT="7729" marB="772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600">
                          <a:effectLst/>
                        </a:rPr>
                        <a:t>01111101</a:t>
                      </a:r>
                    </a:p>
                  </a:txBody>
                  <a:tcPr marL="17175" marR="7729" marT="7729" marB="772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0791">
                <a:tc>
                  <a:txBody>
                    <a:bodyPr/>
                    <a:lstStyle/>
                    <a:p>
                      <a:pPr algn="ctr" fontAlgn="t"/>
                      <a:r>
                        <a:rPr lang="en-GB" sz="1600" dirty="0">
                          <a:effectLst/>
                        </a:rPr>
                        <a:t>~</a:t>
                      </a:r>
                    </a:p>
                  </a:txBody>
                  <a:tcPr marL="17175" marR="7729" marT="7729" marB="772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600">
                          <a:effectLst/>
                        </a:rPr>
                        <a:t>126</a:t>
                      </a:r>
                    </a:p>
                  </a:txBody>
                  <a:tcPr marL="17175" marR="7729" marT="7729" marB="772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600" dirty="0">
                          <a:effectLst/>
                        </a:rPr>
                        <a:t>01111110</a:t>
                      </a:r>
                    </a:p>
                  </a:txBody>
                  <a:tcPr marL="17175" marR="7729" marT="7729" marB="772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8380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5576" y="980728"/>
            <a:ext cx="7704856" cy="648072"/>
          </a:xfrm>
        </p:spPr>
        <p:txBody>
          <a:bodyPr>
            <a:noAutofit/>
          </a:bodyPr>
          <a:lstStyle/>
          <a:p>
            <a:pPr algn="l"/>
            <a:r>
              <a:rPr lang="en-US" sz="1600" dirty="0" smtClean="0"/>
              <a:t>My name in binary…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 rot="20352888">
            <a:off x="54133" y="332656"/>
            <a:ext cx="1431776" cy="567680"/>
          </a:xfrm>
          <a:prstGeom prst="rect">
            <a:avLst/>
          </a:prstGeom>
        </p:spPr>
        <p:txBody>
          <a:bodyPr vert="horz" anchor="t">
            <a:noAutofit/>
          </a:bodyPr>
          <a:lstStyle>
            <a:lvl1pPr marL="0" marR="36576" indent="0" algn="r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3000" kern="1200"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Verdana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None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 smtClean="0">
                <a:solidFill>
                  <a:srgbClr val="FFC000"/>
                </a:solidFill>
              </a:rPr>
              <a:t>Task 8 </a:t>
            </a:r>
          </a:p>
        </p:txBody>
      </p:sp>
    </p:spTree>
    <p:extLst>
      <p:ext uri="{BB962C8B-B14F-4D97-AF65-F5344CB8AC3E}">
        <p14:creationId xmlns:p14="http://schemas.microsoft.com/office/powerpoint/2010/main" val="3063095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5576" y="404664"/>
            <a:ext cx="7704856" cy="720080"/>
          </a:xfrm>
        </p:spPr>
        <p:txBody>
          <a:bodyPr>
            <a:noAutofit/>
          </a:bodyPr>
          <a:lstStyle/>
          <a:p>
            <a:r>
              <a:rPr lang="en-GB" b="1" dirty="0" smtClean="0"/>
              <a:t>Decode this message:</a:t>
            </a:r>
          </a:p>
          <a:p>
            <a:endParaRPr lang="en-GB" b="1" dirty="0"/>
          </a:p>
          <a:p>
            <a:endParaRPr lang="en-GB" b="1" dirty="0"/>
          </a:p>
        </p:txBody>
      </p:sp>
      <p:sp>
        <p:nvSpPr>
          <p:cNvPr id="2" name="Rectangle 1"/>
          <p:cNvSpPr/>
          <p:nvPr/>
        </p:nvSpPr>
        <p:spPr>
          <a:xfrm>
            <a:off x="280864" y="1148458"/>
            <a:ext cx="871296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 smtClean="0">
                <a:solidFill>
                  <a:srgbClr val="FF0000"/>
                </a:solidFill>
              </a:rPr>
              <a:t>01001001</a:t>
            </a:r>
            <a:r>
              <a:rPr lang="en-GB" sz="2400" dirty="0" smtClean="0">
                <a:solidFill>
                  <a:srgbClr val="FFC000"/>
                </a:solidFill>
              </a:rPr>
              <a:t>01100110</a:t>
            </a:r>
            <a:r>
              <a:rPr lang="en-GB" sz="2400" dirty="0" smtClean="0">
                <a:solidFill>
                  <a:srgbClr val="FF0066"/>
                </a:solidFill>
              </a:rPr>
              <a:t>00100000</a:t>
            </a:r>
            <a:r>
              <a:rPr lang="en-GB" sz="2400" dirty="0" smtClean="0">
                <a:solidFill>
                  <a:srgbClr val="00B050"/>
                </a:solidFill>
              </a:rPr>
              <a:t>01111001</a:t>
            </a:r>
            <a:r>
              <a:rPr lang="en-GB" sz="2400" dirty="0" smtClean="0">
                <a:solidFill>
                  <a:schemeClr val="accent6"/>
                </a:solidFill>
              </a:rPr>
              <a:t>01101111</a:t>
            </a:r>
            <a:r>
              <a:rPr lang="en-GB" sz="2400" dirty="0" smtClean="0">
                <a:solidFill>
                  <a:srgbClr val="7030A0"/>
                </a:solidFill>
              </a:rPr>
              <a:t>01110101</a:t>
            </a:r>
            <a:r>
              <a:rPr lang="en-GB" sz="2400" dirty="0" smtClean="0">
                <a:solidFill>
                  <a:srgbClr val="0070C0"/>
                </a:solidFill>
              </a:rPr>
              <a:t>00100000</a:t>
            </a:r>
            <a:r>
              <a:rPr lang="en-GB" sz="2400" dirty="0" smtClean="0">
                <a:solidFill>
                  <a:srgbClr val="FF0000"/>
                </a:solidFill>
              </a:rPr>
              <a:t>01100011</a:t>
            </a:r>
            <a:r>
              <a:rPr lang="en-GB" sz="2400" dirty="0" smtClean="0">
                <a:solidFill>
                  <a:srgbClr val="FFC000"/>
                </a:solidFill>
              </a:rPr>
              <a:t>01100001</a:t>
            </a:r>
            <a:r>
              <a:rPr lang="en-GB" sz="2400" dirty="0" smtClean="0">
                <a:solidFill>
                  <a:srgbClr val="FF0066"/>
                </a:solidFill>
              </a:rPr>
              <a:t>01101110</a:t>
            </a:r>
            <a:r>
              <a:rPr lang="en-GB" sz="2400" dirty="0" smtClean="0">
                <a:solidFill>
                  <a:srgbClr val="00B050"/>
                </a:solidFill>
              </a:rPr>
              <a:t>00100000</a:t>
            </a:r>
            <a:r>
              <a:rPr lang="en-GB" sz="2400" dirty="0" smtClean="0">
                <a:solidFill>
                  <a:schemeClr val="accent6"/>
                </a:solidFill>
              </a:rPr>
              <a:t>01110010</a:t>
            </a:r>
            <a:r>
              <a:rPr lang="en-GB" sz="2400" dirty="0" smtClean="0">
                <a:solidFill>
                  <a:srgbClr val="7030A0"/>
                </a:solidFill>
              </a:rPr>
              <a:t>01100101</a:t>
            </a:r>
            <a:r>
              <a:rPr lang="en-GB" sz="2400" dirty="0" smtClean="0">
                <a:solidFill>
                  <a:srgbClr val="0070C0"/>
                </a:solidFill>
              </a:rPr>
              <a:t>01100001</a:t>
            </a:r>
            <a:r>
              <a:rPr lang="en-GB" sz="2400" dirty="0" smtClean="0">
                <a:solidFill>
                  <a:srgbClr val="FF0000"/>
                </a:solidFill>
              </a:rPr>
              <a:t>01100100</a:t>
            </a:r>
            <a:r>
              <a:rPr lang="en-GB" sz="2400" dirty="0" smtClean="0">
                <a:solidFill>
                  <a:srgbClr val="FFC000"/>
                </a:solidFill>
              </a:rPr>
              <a:t>00100000</a:t>
            </a:r>
            <a:r>
              <a:rPr lang="en-GB" sz="2400" dirty="0" smtClean="0">
                <a:solidFill>
                  <a:srgbClr val="FF0066"/>
                </a:solidFill>
              </a:rPr>
              <a:t>01110100</a:t>
            </a:r>
            <a:r>
              <a:rPr lang="en-GB" sz="2400" dirty="0" smtClean="0">
                <a:solidFill>
                  <a:srgbClr val="00B050"/>
                </a:solidFill>
              </a:rPr>
              <a:t>01101000</a:t>
            </a:r>
            <a:r>
              <a:rPr lang="en-GB" sz="2400" dirty="0" smtClean="0">
                <a:solidFill>
                  <a:schemeClr val="accent6"/>
                </a:solidFill>
              </a:rPr>
              <a:t>01101001</a:t>
            </a:r>
            <a:r>
              <a:rPr lang="en-GB" sz="2400" dirty="0" smtClean="0">
                <a:solidFill>
                  <a:srgbClr val="7030A0"/>
                </a:solidFill>
              </a:rPr>
              <a:t>01110011</a:t>
            </a:r>
            <a:r>
              <a:rPr lang="en-GB" sz="2400" dirty="0" smtClean="0">
                <a:solidFill>
                  <a:srgbClr val="0070C0"/>
                </a:solidFill>
              </a:rPr>
              <a:t>0101100</a:t>
            </a:r>
            <a:r>
              <a:rPr lang="en-GB" sz="2400" dirty="0" smtClean="0">
                <a:solidFill>
                  <a:srgbClr val="FF0000"/>
                </a:solidFill>
              </a:rPr>
              <a:t>00100000</a:t>
            </a:r>
            <a:r>
              <a:rPr lang="en-GB" sz="2400" dirty="0" smtClean="0">
                <a:solidFill>
                  <a:srgbClr val="FFC000"/>
                </a:solidFill>
              </a:rPr>
              <a:t>01111001</a:t>
            </a:r>
            <a:r>
              <a:rPr lang="en-GB" sz="2400" dirty="0" smtClean="0">
                <a:solidFill>
                  <a:srgbClr val="FF0066"/>
                </a:solidFill>
              </a:rPr>
              <a:t>01101111</a:t>
            </a:r>
            <a:r>
              <a:rPr lang="en-GB" sz="2400" dirty="0" smtClean="0">
                <a:solidFill>
                  <a:srgbClr val="00B050"/>
                </a:solidFill>
              </a:rPr>
              <a:t>01110101</a:t>
            </a:r>
            <a:r>
              <a:rPr lang="en-GB" sz="2400" dirty="0" smtClean="0">
                <a:solidFill>
                  <a:schemeClr val="accent6"/>
                </a:solidFill>
              </a:rPr>
              <a:t>01011100</a:t>
            </a:r>
            <a:r>
              <a:rPr lang="en-GB" sz="2400" dirty="0" smtClean="0">
                <a:solidFill>
                  <a:srgbClr val="7030A0"/>
                </a:solidFill>
              </a:rPr>
              <a:t>01100001</a:t>
            </a:r>
            <a:r>
              <a:rPr lang="en-GB" sz="2400" dirty="0" smtClean="0">
                <a:solidFill>
                  <a:srgbClr val="0070C0"/>
                </a:solidFill>
              </a:rPr>
              <a:t>01110010</a:t>
            </a:r>
            <a:r>
              <a:rPr lang="en-GB" sz="2400" dirty="0" smtClean="0">
                <a:solidFill>
                  <a:srgbClr val="FF0000"/>
                </a:solidFill>
              </a:rPr>
              <a:t>01100101</a:t>
            </a:r>
            <a:r>
              <a:rPr lang="en-GB" sz="2400" dirty="0" smtClean="0">
                <a:solidFill>
                  <a:srgbClr val="FFC000"/>
                </a:solidFill>
              </a:rPr>
              <a:t>00100000</a:t>
            </a:r>
            <a:r>
              <a:rPr lang="en-GB" sz="2400" dirty="0" smtClean="0">
                <a:solidFill>
                  <a:srgbClr val="FF0066"/>
                </a:solidFill>
              </a:rPr>
              <a:t>01100001</a:t>
            </a:r>
            <a:r>
              <a:rPr lang="en-GB" sz="2400" dirty="0" smtClean="0">
                <a:solidFill>
                  <a:srgbClr val="00B050"/>
                </a:solidFill>
              </a:rPr>
              <a:t>01101101</a:t>
            </a:r>
            <a:r>
              <a:rPr lang="en-GB" sz="2400" dirty="0" smtClean="0">
                <a:solidFill>
                  <a:schemeClr val="accent6"/>
                </a:solidFill>
              </a:rPr>
              <a:t>01100001</a:t>
            </a:r>
            <a:r>
              <a:rPr lang="en-GB" sz="2400" dirty="0" smtClean="0">
                <a:solidFill>
                  <a:srgbClr val="7030A0"/>
                </a:solidFill>
              </a:rPr>
              <a:t>01111010</a:t>
            </a:r>
            <a:r>
              <a:rPr lang="en-GB" sz="2400" dirty="0" smtClean="0">
                <a:solidFill>
                  <a:srgbClr val="0070C0"/>
                </a:solidFill>
              </a:rPr>
              <a:t>01101001</a:t>
            </a:r>
            <a:r>
              <a:rPr lang="en-GB" sz="2400" dirty="0" smtClean="0">
                <a:solidFill>
                  <a:srgbClr val="FF0000"/>
                </a:solidFill>
              </a:rPr>
              <a:t>01101110</a:t>
            </a:r>
            <a:r>
              <a:rPr lang="en-GB" sz="2400" dirty="0" smtClean="0">
                <a:solidFill>
                  <a:srgbClr val="FFC000"/>
                </a:solidFill>
              </a:rPr>
              <a:t>01100111</a:t>
            </a:r>
            <a:r>
              <a:rPr lang="en-GB" sz="2400" dirty="0" smtClean="0">
                <a:solidFill>
                  <a:srgbClr val="FF0066"/>
                </a:solidFill>
              </a:rPr>
              <a:t>0100001</a:t>
            </a:r>
            <a:r>
              <a:rPr lang="en-GB" sz="2400" dirty="0" smtClean="0">
                <a:solidFill>
                  <a:srgbClr val="00B050"/>
                </a:solidFill>
              </a:rPr>
              <a:t>00100000</a:t>
            </a:r>
            <a:r>
              <a:rPr lang="en-GB" sz="2400" dirty="0" smtClean="0">
                <a:solidFill>
                  <a:schemeClr val="accent6"/>
                </a:solidFill>
              </a:rPr>
              <a:t>0111010</a:t>
            </a:r>
            <a:r>
              <a:rPr lang="en-GB" sz="2400" dirty="0" smtClean="0">
                <a:solidFill>
                  <a:srgbClr val="7030A0"/>
                </a:solidFill>
              </a:rPr>
              <a:t>0101001</a:t>
            </a:r>
            <a:endParaRPr lang="en-GB" sz="2400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 rot="20352888">
            <a:off x="54133" y="332656"/>
            <a:ext cx="1431776" cy="567680"/>
          </a:xfrm>
          <a:prstGeom prst="rect">
            <a:avLst/>
          </a:prstGeom>
        </p:spPr>
        <p:txBody>
          <a:bodyPr vert="horz" anchor="t">
            <a:noAutofit/>
          </a:bodyPr>
          <a:lstStyle>
            <a:lvl1pPr marL="0" marR="36576" indent="0" algn="r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3000" kern="1200"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Verdana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None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 smtClean="0">
                <a:solidFill>
                  <a:srgbClr val="FFC000"/>
                </a:solidFill>
              </a:rPr>
              <a:t>Task 9 </a:t>
            </a:r>
          </a:p>
        </p:txBody>
      </p:sp>
      <p:sp>
        <p:nvSpPr>
          <p:cNvPr id="5" name="Rectangle 4"/>
          <p:cNvSpPr/>
          <p:nvPr/>
        </p:nvSpPr>
        <p:spPr>
          <a:xfrm>
            <a:off x="280864" y="3717032"/>
            <a:ext cx="871296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4400" dirty="0" smtClean="0">
                <a:solidFill>
                  <a:srgbClr val="FF0000"/>
                </a:solidFill>
              </a:rPr>
              <a:t>I</a:t>
            </a:r>
            <a:r>
              <a:rPr lang="en-GB" sz="4400" dirty="0" smtClean="0">
                <a:solidFill>
                  <a:srgbClr val="FFC000"/>
                </a:solidFill>
              </a:rPr>
              <a:t>f</a:t>
            </a:r>
            <a:r>
              <a:rPr lang="en-GB" sz="4400" dirty="0" smtClean="0">
                <a:solidFill>
                  <a:srgbClr val="FF0066"/>
                </a:solidFill>
              </a:rPr>
              <a:t> </a:t>
            </a:r>
            <a:r>
              <a:rPr lang="en-GB" sz="4400" dirty="0" smtClean="0">
                <a:solidFill>
                  <a:srgbClr val="00B050"/>
                </a:solidFill>
              </a:rPr>
              <a:t>y</a:t>
            </a:r>
            <a:r>
              <a:rPr lang="en-GB" sz="4400" dirty="0" smtClean="0"/>
              <a:t>…</a:t>
            </a:r>
            <a:endParaRPr lang="en-GB" sz="4400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395536" y="1334177"/>
            <a:ext cx="1008112" cy="14401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1691680" y="1334177"/>
            <a:ext cx="1008112" cy="14401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2852192" y="1323269"/>
            <a:ext cx="1008112" cy="14401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4133292" y="1323269"/>
            <a:ext cx="1008112" cy="14401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4680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Verve">
  <a:themeElements>
    <a:clrScheme name="Custom 3">
      <a:dk1>
        <a:sysClr val="windowText" lastClr="000000"/>
      </a:dk1>
      <a:lt1>
        <a:sysClr val="window" lastClr="FFFFFF"/>
      </a:lt1>
      <a:dk2>
        <a:srgbClr val="262626"/>
      </a:dk2>
      <a:lt2>
        <a:srgbClr val="D2D2D2"/>
      </a:lt2>
      <a:accent1>
        <a:srgbClr val="00B050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515</TotalTime>
  <Words>547</Words>
  <Application>Microsoft Office PowerPoint</Application>
  <PresentationFormat>On-screen Show (4:3)</PresentationFormat>
  <Paragraphs>397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Office Theme</vt:lpstr>
      <vt:lpstr>Verve</vt:lpstr>
      <vt:lpstr>Binary Code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Binary Code</dc:title>
  <dc:creator>Hannah Skellam</dc:creator>
  <cp:lastModifiedBy>williams.b</cp:lastModifiedBy>
  <cp:revision>72</cp:revision>
  <dcterms:created xsi:type="dcterms:W3CDTF">2013-04-05T08:14:06Z</dcterms:created>
  <dcterms:modified xsi:type="dcterms:W3CDTF">2018-12-04T11:18:04Z</dcterms:modified>
</cp:coreProperties>
</file>